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86" r:id="rId19"/>
    <p:sldId id="287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75" r:id="rId29"/>
  </p:sldIdLst>
  <p:sldSz cx="9144000" cy="6858000" type="screen4x3"/>
  <p:notesSz cx="6858000" cy="9144000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a Wilson - NOAA Federal" initials="" lastIdx="5" clrIdx="0"/>
  <p:cmAuthor id="1" name="Dale Robinson" initials="" lastIdx="7" clrIdx="2"/>
  <p:cmAuthor id="2" name="Christopher Jackson - NOAA Affiliate" initials="" lastIdx="3" clrIdx="1"/>
  <p:cmAuthor id="4" name="Melanie Abecassis - NOAA Affiliate" initials="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339A"/>
    <a:srgbClr val="134892"/>
    <a:srgbClr val="F2C31A"/>
    <a:srgbClr val="66FF66"/>
    <a:srgbClr val="FF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53" autoAdjust="0"/>
    <p:restoredTop sz="85101" autoAdjust="0"/>
  </p:normalViewPr>
  <p:slideViewPr>
    <p:cSldViewPr>
      <p:cViewPr varScale="1">
        <p:scale>
          <a:sx n="77" d="100"/>
          <a:sy n="77" d="100"/>
        </p:scale>
        <p:origin x="773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0429567-0DBF-48A3-A7CF-F81B7EF962D1}" type="datetimeFigureOut">
              <a:rPr lang="en-US"/>
              <a:pPr>
                <a:defRPr/>
              </a:pPr>
              <a:t>11/15/2023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99053E9-1C83-4CC3-80AE-466BD89F3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46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rbe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itchFamily="34" charset="0"/>
              </a:defRPr>
            </a:lvl1pPr>
          </a:lstStyle>
          <a:p>
            <a:pPr>
              <a:defRPr/>
            </a:pPr>
            <a:fld id="{D9875D06-FA4D-4A99-B54C-AFA8D2B4AE6F}" type="datetimeFigureOut">
              <a:rPr lang="zh-CN" altLang="en-US"/>
              <a:pPr>
                <a:defRPr/>
              </a:pPr>
              <a:t>2023/11/15</a:t>
            </a:fld>
            <a:endParaRPr lang="en-US" altLang="zh-CN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rbe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rbel" pitchFamily="34" charset="0"/>
              </a:defRPr>
            </a:lvl1pPr>
          </a:lstStyle>
          <a:p>
            <a:pPr>
              <a:defRPr/>
            </a:pPr>
            <a:fld id="{31039E60-BF2B-4BFB-A357-E946C274AA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43478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18f29d45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18f29d45a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00037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7843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193cfe9689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193cfe9689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39428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18ad218846_3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g118ad218846_3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9577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797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46785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1022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 axis is wavenumber. ABI and GOES Sounder</a:t>
            </a:r>
            <a:r>
              <a:rPr lang="en-US" baseline="0" dirty="0" smtClean="0"/>
              <a:t> bands within the GXS range are shown. Credit: UW/CIMSS</a:t>
            </a:r>
          </a:p>
          <a:p>
            <a:r>
              <a:rPr lang="en-US" baseline="0" dirty="0" smtClean="0"/>
              <a:t>Vertical pieces recently calculated by Z. Li, UW/CIMSS.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A95128-236F-46B3-9955-2EAD6B748D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4765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18f29d45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18f29d45a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3873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3931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55093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5364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0390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81428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4631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9563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94826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12" charset="-128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47800"/>
          </a:xfrm>
        </p:spPr>
        <p:txBody>
          <a:bodyPr/>
          <a:lstStyle>
            <a:lvl1pPr marR="9144" algn="ctr">
              <a:defRPr sz="4000" b="1" cap="small" spc="0" baseline="0">
                <a:solidFill>
                  <a:srgbClr val="F2C31A"/>
                </a:solidFill>
                <a:effectLst/>
                <a:latin typeface="Corbe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85800" y="3198168"/>
            <a:ext cx="7772400" cy="461665"/>
          </a:xfrm>
        </p:spPr>
        <p:txBody>
          <a:bodyPr lIns="100584" anchor="ctr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4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60C17-B17B-44C7-8493-C8ACBB94F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49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 anchor="ctr"/>
          <a:lstStyle>
            <a:lvl1pPr algn="ctr">
              <a:buNone/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066800"/>
            <a:ext cx="2514600" cy="52578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00400" y="1066800"/>
            <a:ext cx="5486400" cy="5257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DF725-5DD2-4AC8-9302-F060CA84D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40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62" y="0"/>
            <a:ext cx="8228538" cy="9906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257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8691F-9CED-4134-BEF2-4424A0C8B7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136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066801"/>
            <a:ext cx="4038600" cy="52296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066801"/>
            <a:ext cx="4038600" cy="52296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D687F-9EC4-4A2C-9D79-45716973BA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262" y="0"/>
            <a:ext cx="82285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3774E-393D-4152-86DA-5285DCA315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8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00F4E-004E-4CE8-AABD-59BBC7FD6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56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rgbClr val="12416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5361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40dd115efb_2_1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g140dd115efb_2_1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76" name="Google Shape;176;g140dd115efb_2_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g140dd115efb_2_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g140dd115efb_2_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9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20" descr="star_fade_bg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525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23" descr="star_fade_bg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2525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5" descr="star_fade_bg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0"/>
            <a:ext cx="2525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5" descr="star_fade_bg.jp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0"/>
            <a:ext cx="25257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4" descr="star_fade_bg.jpg"/>
          <p:cNvPicPr>
            <a:picLocks noChangeAspect="1"/>
          </p:cNvPicPr>
          <p:nvPr/>
        </p:nvPicPr>
        <p:blipFill rotWithShape="1"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81"/>
          <a:stretch/>
        </p:blipFill>
        <p:spPr bwMode="auto">
          <a:xfrm>
            <a:off x="3810000" y="0"/>
            <a:ext cx="20690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8262" y="0"/>
            <a:ext cx="8228538" cy="990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8262" y="1066800"/>
            <a:ext cx="8228538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zh-CN" dirty="0" smtClean="0"/>
              <a:t>Click to edit Master text styles</a:t>
            </a:r>
          </a:p>
          <a:p>
            <a:pPr lvl="1"/>
            <a:r>
              <a:rPr lang="en-US" altLang="zh-CN" dirty="0" smtClean="0"/>
              <a:t>Second level</a:t>
            </a:r>
          </a:p>
          <a:p>
            <a:pPr lvl="2"/>
            <a:r>
              <a:rPr lang="en-US" altLang="zh-CN" dirty="0" smtClean="0"/>
              <a:t>Third level</a:t>
            </a:r>
          </a:p>
          <a:p>
            <a:pPr lvl="3"/>
            <a:r>
              <a:rPr lang="en-US" altLang="zh-CN" dirty="0" smtClean="0"/>
              <a:t>Fourth level</a:t>
            </a:r>
          </a:p>
          <a:p>
            <a:pPr lvl="4"/>
            <a:r>
              <a:rPr lang="en-US" altLang="zh-CN" dirty="0" smtClean="0"/>
              <a:t>Fifth level</a:t>
            </a:r>
          </a:p>
        </p:txBody>
      </p:sp>
      <p:sp>
        <p:nvSpPr>
          <p:cNvPr id="1033" name="TextBox 9"/>
          <p:cNvSpPr txBox="1">
            <a:spLocks noChangeArrowheads="1"/>
          </p:cNvSpPr>
          <p:nvPr/>
        </p:nvSpPr>
        <p:spPr bwMode="auto">
          <a:xfrm>
            <a:off x="609600" y="6474023"/>
            <a:ext cx="3810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700" dirty="0" smtClean="0">
                <a:solidFill>
                  <a:srgbClr val="F2C31A"/>
                </a:solidFill>
                <a:latin typeface="Corbel" pitchFamily="34" charset="0"/>
              </a:rPr>
              <a:t>Cooperative Institute for Meteorological Satellite Studies</a:t>
            </a:r>
          </a:p>
          <a:p>
            <a:pPr eaLnBrk="1" hangingPunct="1">
              <a:defRPr/>
            </a:pPr>
            <a:r>
              <a:rPr lang="en-US" sz="700" dirty="0" smtClean="0">
                <a:solidFill>
                  <a:srgbClr val="FFFFFF"/>
                </a:solidFill>
                <a:latin typeface="Corbel" pitchFamily="34" charset="0"/>
              </a:rPr>
              <a:t>University of Wisconsin - Madison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>
          <a:xfrm>
            <a:off x="8534400" y="6553200"/>
            <a:ext cx="4572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FFF1CE"/>
                </a:solidFill>
                <a:latin typeface="Arial Narrow"/>
                <a:cs typeface="Arial Narrow"/>
              </a:defRPr>
            </a:lvl1pPr>
          </a:lstStyle>
          <a:p>
            <a:pPr>
              <a:defRPr/>
            </a:pPr>
            <a:fld id="{49C620E3-86D2-421C-B672-9D0292A8489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Picture 4" descr="CIMSS_logo_web_multicolor_glow_PNG_138x100.pn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450496"/>
            <a:ext cx="457200" cy="331304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4" r:id="rId2"/>
    <p:sldLayoutId id="2147483749" r:id="rId3"/>
    <p:sldLayoutId id="2147483751" r:id="rId4"/>
    <p:sldLayoutId id="2147483755" r:id="rId5"/>
    <p:sldLayoutId id="2147483756" r:id="rId6"/>
    <p:sldLayoutId id="2147483758" r:id="rId7"/>
    <p:sldLayoutId id="2147483759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kern="1200" spc="-1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MS PGothic" pitchFamily="34" charset="-128"/>
          <a:cs typeface="ＭＳ Ｐゴシック" pitchFamily="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ＭＳ Ｐゴシック" pitchFamily="4" charset="-128"/>
          <a:cs typeface="ＭＳ Ｐゴシック" pitchFamily="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ＭＳ Ｐゴシック" pitchFamily="4" charset="-128"/>
          <a:cs typeface="ＭＳ Ｐゴシック" pitchFamily="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ＭＳ Ｐゴシック" pitchFamily="4" charset="-128"/>
          <a:cs typeface="ＭＳ Ｐゴシック" pitchFamily="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C1EEFF"/>
          </a:solidFill>
          <a:latin typeface="Arial" pitchFamily="4" charset="0"/>
          <a:ea typeface="ＭＳ Ｐゴシック" pitchFamily="4" charset="-128"/>
          <a:cs typeface="ＭＳ Ｐゴシック" pitchFamily="4" charset="-128"/>
        </a:defRPr>
      </a:lvl9pPr>
    </p:titleStyle>
    <p:bodyStyle>
      <a:lvl1pPr marL="411163" indent="-342900" algn="l" rtl="0" eaLnBrk="1" fontAlgn="base" hangingPunct="1">
        <a:spcBef>
          <a:spcPts val="700"/>
        </a:spcBef>
        <a:spcAft>
          <a:spcPct val="0"/>
        </a:spcAft>
        <a:buClr>
          <a:srgbClr val="A7D6FF"/>
        </a:buClr>
        <a:buSzPct val="95000"/>
        <a:buFont typeface="Wingdings" pitchFamily="2" charset="2"/>
        <a:buChar char=""/>
        <a:defRPr sz="3000" kern="1200">
          <a:solidFill>
            <a:srgbClr val="F2C31A"/>
          </a:solidFill>
          <a:latin typeface="+mn-lt"/>
          <a:ea typeface="MS PGothic" pitchFamily="34" charset="-128"/>
          <a:cs typeface="ＭＳ Ｐゴシック" pitchFamily="4" charset="-128"/>
        </a:defRPr>
      </a:lvl1pPr>
      <a:lvl2pPr marL="739775" indent="-285750" algn="l" rtl="0" eaLnBrk="1" fontAlgn="base" hangingPunct="1">
        <a:spcBef>
          <a:spcPct val="20000"/>
        </a:spcBef>
        <a:spcAft>
          <a:spcPct val="0"/>
        </a:spcAft>
        <a:buClr>
          <a:srgbClr val="A7D6FF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995363" indent="-228600" algn="l" rtl="0" eaLnBrk="1" fontAlgn="base" hangingPunct="1">
        <a:spcBef>
          <a:spcPct val="20000"/>
        </a:spcBef>
        <a:spcAft>
          <a:spcPct val="0"/>
        </a:spcAft>
        <a:buClr>
          <a:srgbClr val="A7D6FF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60475" indent="-228600" algn="l" rtl="0" eaLnBrk="1" fontAlgn="base" hangingPunct="1">
        <a:spcBef>
          <a:spcPct val="20000"/>
        </a:spcBef>
        <a:spcAft>
          <a:spcPct val="0"/>
        </a:spcAft>
        <a:buClr>
          <a:srgbClr val="A7D6FF"/>
        </a:buClr>
        <a:buSzPct val="80000"/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81138" indent="-209550" algn="l" rtl="0" eaLnBrk="1" fontAlgn="base" hangingPunct="1">
        <a:spcBef>
          <a:spcPct val="20000"/>
        </a:spcBef>
        <a:spcAft>
          <a:spcPct val="0"/>
        </a:spcAft>
        <a:buClr>
          <a:srgbClr val="A7D6FF"/>
        </a:buClr>
        <a:buSzPct val="8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imss.ssec.wisc.edu/goes/w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imss.ssec.wisc.edu/goes/w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imss.ssec.wisc.edu/goes/w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imss.ssec.wisc.edu/goes-w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8458200" cy="2362200"/>
          </a:xfrm>
        </p:spPr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Training </a:t>
            </a:r>
            <a:r>
              <a:rPr lang="en-US" dirty="0" smtClean="0">
                <a:latin typeface="Franklin Gothic Medium Cond" panose="020B0606030402020204" pitchFamily="34" charset="0"/>
              </a:rPr>
              <a:t>for Tropical Cyclones</a:t>
            </a:r>
            <a:br>
              <a:rPr lang="en-US" dirty="0" smtClean="0">
                <a:latin typeface="Franklin Gothic Medium Cond" panose="020B0606030402020204" pitchFamily="34" charset="0"/>
              </a:rPr>
            </a:br>
            <a:r>
              <a:rPr lang="en-US" sz="3200" u="sng" dirty="0" smtClean="0">
                <a:latin typeface="Franklin Gothic Medium Cond" panose="020B0606030402020204" pitchFamily="34" charset="0"/>
              </a:rPr>
              <a:t>Weighting Functions</a:t>
            </a:r>
            <a:endParaRPr lang="en-US" u="sng" dirty="0">
              <a:latin typeface="Franklin Gothic Medium Cond" panose="020B0606030402020204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914399" y="2438400"/>
            <a:ext cx="7315200" cy="3416320"/>
          </a:xfrm>
        </p:spPr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Scott Lindstrom, UW-Madison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Cooperative Institute for Meteorological Satellite Studies</a:t>
            </a:r>
          </a:p>
          <a:p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(               )</a:t>
            </a:r>
          </a:p>
          <a:p>
            <a:endParaRPr lang="en-US" dirty="0">
              <a:latin typeface="Franklin Gothic Medium Cond" panose="020B0606030402020204" pitchFamily="34" charset="0"/>
            </a:endParaRPr>
          </a:p>
          <a:p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Where does Water Vapor information come from</a:t>
            </a:r>
            <a:r>
              <a:rPr lang="en-US" dirty="0" smtClean="0">
                <a:latin typeface="Franklin Gothic Medium Cond" panose="020B0606030402020204" pitchFamily="34" charset="0"/>
              </a:rPr>
              <a:t>?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Plus a teaser on Sounder Data</a:t>
            </a:r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19 November 2023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60C17-B17B-44C7-8493-C8ACBB94F633}" type="slidenum">
              <a:rPr lang="en-US" smtClean="0">
                <a:latin typeface="Franklin Gothic Medium Cond" panose="020B0606030402020204" pitchFamily="34" charset="0"/>
              </a:rPr>
              <a:pPr/>
              <a:t>1</a:t>
            </a:fld>
            <a:endParaRPr lang="en-US">
              <a:latin typeface="Franklin Gothic Medium Cond" panose="020B06060304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287" y="3491488"/>
            <a:ext cx="73342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15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173" y="1216877"/>
            <a:ext cx="6171762" cy="4315522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0"/>
          <p:cNvSpPr txBox="1">
            <a:spLocks noGrp="1"/>
          </p:cNvSpPr>
          <p:nvPr>
            <p:ph type="title"/>
          </p:nvPr>
        </p:nvSpPr>
        <p:spPr>
          <a:xfrm>
            <a:off x="628650" y="548640"/>
            <a:ext cx="7886700" cy="3952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Example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262" name="Google Shape;262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5540" y="2187011"/>
            <a:ext cx="2036253" cy="693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34241" y="1577508"/>
            <a:ext cx="5040161" cy="3732028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0"/>
          <p:cNvSpPr txBox="1"/>
          <p:nvPr/>
        </p:nvSpPr>
        <p:spPr>
          <a:xfrm>
            <a:off x="5738317" y="2255114"/>
            <a:ext cx="996908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407 mb: -27.3 C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555 mb:  -16.5 C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661 mb:  -1.9 C</a:t>
            </a:r>
            <a:endParaRPr sz="9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5" name="Google Shape;265;p10"/>
          <p:cNvCxnSpPr>
            <a:stCxn id="266" idx="1"/>
          </p:cNvCxnSpPr>
          <p:nvPr/>
        </p:nvCxnSpPr>
        <p:spPr>
          <a:xfrm rot="10800000">
            <a:off x="2851859" y="2750465"/>
            <a:ext cx="3307050" cy="420075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stealth" w="med" len="med"/>
            <a:tailEnd type="oval" w="med" len="med"/>
          </a:ln>
        </p:spPr>
      </p:cxnSp>
      <p:cxnSp>
        <p:nvCxnSpPr>
          <p:cNvPr id="267" name="Google Shape;267;p10"/>
          <p:cNvCxnSpPr/>
          <p:nvPr/>
        </p:nvCxnSpPr>
        <p:spPr>
          <a:xfrm flipH="1">
            <a:off x="2851793" y="2527673"/>
            <a:ext cx="2857891" cy="1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stealth" w="med" len="med"/>
            <a:tailEnd type="oval" w="med" len="med"/>
          </a:ln>
        </p:spPr>
      </p:cxnSp>
      <p:sp>
        <p:nvSpPr>
          <p:cNvPr id="266" name="Google Shape;266;p10"/>
          <p:cNvSpPr txBox="1"/>
          <p:nvPr/>
        </p:nvSpPr>
        <p:spPr>
          <a:xfrm>
            <a:off x="6158910" y="2928166"/>
            <a:ext cx="945211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-33.15:  360 mb</a:t>
            </a:r>
            <a:endParaRPr sz="9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-22.67: 437 mb</a:t>
            </a:r>
            <a:endParaRPr sz="9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-12.6:  521 mb</a:t>
            </a:r>
            <a:endParaRPr sz="9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5343" y="5556284"/>
            <a:ext cx="8224857" cy="926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Why are the weighting function values colder than the sounding values?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Energy leaving </a:t>
            </a:r>
            <a:r>
              <a:rPr lang="en-US" dirty="0" smtClean="0">
                <a:latin typeface="Franklin Gothic Medium Cond" panose="020B0606030402020204" pitchFamily="34" charset="0"/>
              </a:rPr>
              <a:t>that </a:t>
            </a:r>
            <a:r>
              <a:rPr lang="en-US" dirty="0" smtClean="0">
                <a:latin typeface="Franklin Gothic Medium Cond" panose="020B0606030402020204" pitchFamily="34" charset="0"/>
              </a:rPr>
              <a:t>level of the sounding is moving up through the atmosphere where it is absorbed by water vapor and re-emitted from higher colder temperatures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8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1"/>
          <p:cNvSpPr txBox="1">
            <a:spLocks noGrp="1"/>
          </p:cNvSpPr>
          <p:nvPr>
            <p:ph type="title"/>
          </p:nvPr>
        </p:nvSpPr>
        <p:spPr>
          <a:xfrm>
            <a:off x="628650" y="548640"/>
            <a:ext cx="7886700" cy="3952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Example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273" name="Google Shape;27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4241" y="1577508"/>
            <a:ext cx="5040161" cy="3732028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1"/>
          <p:cNvSpPr txBox="1"/>
          <p:nvPr/>
        </p:nvSpPr>
        <p:spPr>
          <a:xfrm>
            <a:off x="5738317" y="2255114"/>
            <a:ext cx="996908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407 mb: -27.3 C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555 mb:  -16.5 C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661 mb:  -1.9 C</a:t>
            </a:r>
            <a:endParaRPr sz="9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1"/>
          <p:cNvSpPr txBox="1"/>
          <p:nvPr/>
        </p:nvSpPr>
        <p:spPr>
          <a:xfrm>
            <a:off x="6158910" y="2928166"/>
            <a:ext cx="945211" cy="48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-33.15:  360 mb</a:t>
            </a:r>
            <a:endParaRPr sz="9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-22.67: 437 mb</a:t>
            </a:r>
            <a:endParaRPr sz="9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-12.6:  521 mb</a:t>
            </a:r>
            <a:endParaRPr sz="9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7940" y="1202097"/>
            <a:ext cx="3051444" cy="3916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66203" y="1202098"/>
            <a:ext cx="1532000" cy="39368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208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193cfe9689_6_0"/>
          <p:cNvSpPr txBox="1">
            <a:spLocks noGrp="1"/>
          </p:cNvSpPr>
          <p:nvPr>
            <p:ph type="title"/>
          </p:nvPr>
        </p:nvSpPr>
        <p:spPr>
          <a:xfrm>
            <a:off x="628650" y="548640"/>
            <a:ext cx="7886700" cy="994275"/>
          </a:xfrm>
          <a:prstGeom prst="rect">
            <a:avLst/>
          </a:prstGeom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</a:rPr>
              <a:t>Example </a:t>
            </a:r>
            <a:r>
              <a:rPr lang="en-US" dirty="0" smtClean="0">
                <a:solidFill>
                  <a:srgbClr val="FFC000"/>
                </a:solidFill>
                <a:latin typeface="Franklin Gothic Medium Cond" panose="020B0606030402020204" pitchFamily="34" charset="0"/>
              </a:rPr>
              <a:t>2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283" name="Google Shape;283;g1193cfe9689_6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" y="1894950"/>
            <a:ext cx="5718355" cy="3646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g1193cfe9689_6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1331" y="2275950"/>
            <a:ext cx="5151243" cy="3071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1193cfe9689_6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11331" y="2770908"/>
            <a:ext cx="2602182" cy="2081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072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18ad218846_3_4"/>
          <p:cNvSpPr txBox="1">
            <a:spLocks noGrp="1"/>
          </p:cNvSpPr>
          <p:nvPr>
            <p:ph type="title"/>
          </p:nvPr>
        </p:nvSpPr>
        <p:spPr>
          <a:xfrm>
            <a:off x="265922" y="1131094"/>
            <a:ext cx="8502525" cy="5982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</a:rPr>
              <a:t>How to use the Weighting Function (example)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291" name="Google Shape;291;g118ad218846_3_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028" y="3685831"/>
            <a:ext cx="3520994" cy="2236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g118ad218846_3_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028" y="1722854"/>
            <a:ext cx="3531354" cy="2242992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g118ad218846_3_4"/>
          <p:cNvSpPr txBox="1"/>
          <p:nvPr/>
        </p:nvSpPr>
        <p:spPr>
          <a:xfrm>
            <a:off x="4064619" y="1882891"/>
            <a:ext cx="4173300" cy="1315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Turbulence Probability fields toggling with 400-300 mb lapse rates, and with 6.19 um water vapor fields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choose 400-300 mb Lapse Rate?  Weighting Function!</a:t>
            </a:r>
            <a:endParaRPr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3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" name="Google Shape;294;g118ad218846_3_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0530" y="1722854"/>
            <a:ext cx="7543799" cy="41264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961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2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4050" b="1">
                <a:solidFill>
                  <a:srgbClr val="FF0000"/>
                </a:solidFill>
              </a:rPr>
              <a:t>The old site </a:t>
            </a:r>
            <a:r>
              <a:rPr lang="en-US" sz="3000" u="sng">
                <a:solidFill>
                  <a:schemeClr val="hlink"/>
                </a:solidFill>
                <a:hlinkClick r:id="rId3"/>
              </a:rPr>
              <a:t>https://cimss.ssec.wisc.edu/goes/wf</a:t>
            </a:r>
            <a:r>
              <a:rPr lang="en-US" sz="3000"/>
              <a:t> </a:t>
            </a:r>
            <a:endParaRPr/>
          </a:p>
        </p:txBody>
      </p:sp>
      <p:sp>
        <p:nvSpPr>
          <p:cNvPr id="300" name="Google Shape;300;p12"/>
          <p:cNvSpPr txBox="1">
            <a:spLocks noGrp="1"/>
          </p:cNvSpPr>
          <p:nvPr>
            <p:ph type="body" idx="1"/>
          </p:nvPr>
        </p:nvSpPr>
        <p:spPr>
          <a:xfrm>
            <a:off x="628650" y="222646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17145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301" name="Google Shape;301;p12"/>
          <p:cNvSpPr txBox="1">
            <a:spLocks noGrp="1"/>
          </p:cNvSpPr>
          <p:nvPr>
            <p:ph type="body" idx="2"/>
          </p:nvPr>
        </p:nvSpPr>
        <p:spPr>
          <a:xfrm>
            <a:off x="5199484" y="2226469"/>
            <a:ext cx="3315866" cy="32635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257175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You can click on GOES-West or GOES-East at either 0000 UTC or 1200 UTC</a:t>
            </a:r>
            <a:endParaRPr/>
          </a:p>
          <a:p>
            <a:pPr marL="342900" indent="-257175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4-day archive is available as well (scroll down).</a:t>
            </a:r>
            <a:endParaRPr/>
          </a:p>
          <a:p>
            <a:pPr marL="342900" indent="-257175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When you click on an image….</a:t>
            </a:r>
            <a:endParaRPr/>
          </a:p>
        </p:txBody>
      </p:sp>
      <p:pic>
        <p:nvPicPr>
          <p:cNvPr id="302" name="Google Shape;30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4653" y="2125266"/>
            <a:ext cx="4509344" cy="34989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11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4500" b="1">
                <a:solidFill>
                  <a:srgbClr val="FF0000"/>
                </a:solidFill>
              </a:rPr>
              <a:t>The old site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https://cimss.ssec.wisc.edu/goes/wf</a:t>
            </a:r>
            <a:r>
              <a:rPr lang="en-US"/>
              <a:t> </a:t>
            </a:r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body" idx="1"/>
          </p:nvPr>
        </p:nvSpPr>
        <p:spPr>
          <a:xfrm>
            <a:off x="628650" y="222646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17145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body" idx="2"/>
          </p:nvPr>
        </p:nvSpPr>
        <p:spPr>
          <a:xfrm>
            <a:off x="5213839" y="2226469"/>
            <a:ext cx="3301511" cy="32635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257175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Once GOES-East is clicked on, you can choose a Radiosonde site</a:t>
            </a:r>
            <a:endParaRPr/>
          </a:p>
          <a:p>
            <a:pPr marL="342900" indent="-17145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  <a:p>
            <a:pPr marL="342900" indent="-257175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Let’s choose OUN</a:t>
            </a:r>
            <a:endParaRPr/>
          </a:p>
        </p:txBody>
      </p:sp>
      <p:pic>
        <p:nvPicPr>
          <p:cNvPr id="310" name="Google Shape;310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7220" y="2125980"/>
            <a:ext cx="4507541" cy="34975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1" name="Google Shape;311;p13"/>
          <p:cNvCxnSpPr/>
          <p:nvPr/>
        </p:nvCxnSpPr>
        <p:spPr>
          <a:xfrm flipH="1">
            <a:off x="1696916" y="3846634"/>
            <a:ext cx="3683977" cy="211016"/>
          </a:xfrm>
          <a:prstGeom prst="straightConnector1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88898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en-US" sz="4500" b="1">
                <a:solidFill>
                  <a:srgbClr val="FF0000"/>
                </a:solidFill>
              </a:rPr>
              <a:t>The old site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https://cimss.ssec.wisc.edu/goes/wf</a:t>
            </a:r>
            <a:r>
              <a:rPr lang="en-US"/>
              <a:t> </a:t>
            </a:r>
            <a:endParaRPr/>
          </a:p>
        </p:txBody>
      </p:sp>
      <p:sp>
        <p:nvSpPr>
          <p:cNvPr id="317" name="Google Shape;317;p14"/>
          <p:cNvSpPr txBox="1">
            <a:spLocks noGrp="1"/>
          </p:cNvSpPr>
          <p:nvPr>
            <p:ph type="body" idx="1"/>
          </p:nvPr>
        </p:nvSpPr>
        <p:spPr>
          <a:xfrm>
            <a:off x="628650" y="222646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17145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318" name="Google Shape;318;p14"/>
          <p:cNvSpPr txBox="1">
            <a:spLocks noGrp="1"/>
          </p:cNvSpPr>
          <p:nvPr>
            <p:ph type="body" idx="2"/>
          </p:nvPr>
        </p:nvSpPr>
        <p:spPr>
          <a:xfrm>
            <a:off x="5213838" y="2226469"/>
            <a:ext cx="3613639" cy="32635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257175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OUN Weighting functions shown – only for Water Vapor channels.</a:t>
            </a:r>
            <a:endParaRPr/>
          </a:p>
          <a:p>
            <a:pPr marL="342900" indent="-257175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/>
              <a:t>Includes the Stuve at OUN</a:t>
            </a:r>
            <a:endParaRPr/>
          </a:p>
        </p:txBody>
      </p:sp>
      <p:pic>
        <p:nvPicPr>
          <p:cNvPr id="319" name="Google Shape;31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8375" y="2125266"/>
            <a:ext cx="4507541" cy="349758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4"/>
          <p:cNvSpPr/>
          <p:nvPr/>
        </p:nvSpPr>
        <p:spPr>
          <a:xfrm>
            <a:off x="1186961" y="2782765"/>
            <a:ext cx="800100" cy="211016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949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Water Vapor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D687F-9EC4-4A2C-9D79-45716973BA41}" type="slidenum">
              <a:rPr lang="en-US" smtClean="0">
                <a:latin typeface="Franklin Gothic Medium Cond" panose="020B0606030402020204" pitchFamily="34" charset="0"/>
              </a:rPr>
              <a:pPr>
                <a:defRPr/>
              </a:pPr>
              <a:t>17</a:t>
            </a:fld>
            <a:endParaRPr lang="en-US">
              <a:latin typeface="Franklin Gothic Medium Cond" panose="020B0606030402020204" pitchFamily="34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152400" y="2133600"/>
            <a:ext cx="9525000" cy="2057400"/>
          </a:xfrm>
          <a:prstGeom prst="cloud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     water vapor in the atmosphere</a:t>
            </a:r>
            <a:endParaRPr lang="en-US" sz="2800" b="1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66700" y="5551170"/>
            <a:ext cx="9296400" cy="762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572718" y="5180944"/>
            <a:ext cx="1908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Franklin Gothic Medium Cond" panose="020B0606030402020204" pitchFamily="34" charset="0"/>
              </a:rPr>
              <a:t>Earth’s Surface</a:t>
            </a:r>
            <a:endParaRPr lang="en-US" sz="2400" dirty="0">
              <a:latin typeface="Franklin Gothic Medium Cond" panose="020B0606030402020204" pitchFamily="34" charset="0"/>
            </a:endParaRPr>
          </a:p>
        </p:txBody>
      </p:sp>
      <p:cxnSp>
        <p:nvCxnSpPr>
          <p:cNvPr id="13" name="Curved Connector 12"/>
          <p:cNvCxnSpPr/>
          <p:nvPr/>
        </p:nvCxnSpPr>
        <p:spPr>
          <a:xfrm rot="5400000" flipH="1" flipV="1">
            <a:off x="2590800" y="4191000"/>
            <a:ext cx="914400" cy="762000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rot="16200000" flipV="1">
            <a:off x="2560320" y="3230880"/>
            <a:ext cx="975360" cy="762000"/>
          </a:xfrm>
          <a:prstGeom prst="curved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rot="5400000" flipH="1" flipV="1">
            <a:off x="2595880" y="2306320"/>
            <a:ext cx="914400" cy="762000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/>
          <p:nvPr/>
        </p:nvCxnSpPr>
        <p:spPr>
          <a:xfrm rot="16200000" flipV="1">
            <a:off x="2570480" y="1391920"/>
            <a:ext cx="975360" cy="762000"/>
          </a:xfrm>
          <a:prstGeom prst="curvedConnector3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204146" y="5601454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Franklin Gothic Medium Cond" panose="020B0606030402020204" pitchFamily="34" charset="0"/>
              </a:rPr>
              <a:t>6.2 </a:t>
            </a:r>
            <a:r>
              <a:rPr lang="en-US" b="1" dirty="0" smtClean="0">
                <a:latin typeface="Symbol" panose="05050102010706020507" pitchFamily="18" charset="2"/>
              </a:rPr>
              <a:t>m</a:t>
            </a:r>
            <a:r>
              <a:rPr lang="en-US" b="1" dirty="0" smtClean="0">
                <a:latin typeface="Franklin Gothic Medium Cond" panose="020B0606030402020204" pitchFamily="34" charset="0"/>
              </a:rPr>
              <a:t>m</a:t>
            </a:r>
            <a:endParaRPr lang="en-US" b="1" dirty="0">
              <a:latin typeface="Franklin Gothic Medium Cond" panose="020B06060304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38960" y="5067299"/>
            <a:ext cx="1676400" cy="99060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51521" y="858619"/>
            <a:ext cx="4113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Franklin Gothic Medium Cond" panose="020B0606030402020204" pitchFamily="34" charset="0"/>
              </a:rPr>
              <a:t>Water vapor strongly absorbs energy at 6.2 </a:t>
            </a:r>
            <a:r>
              <a:rPr lang="en-US" b="1" dirty="0" smtClean="0">
                <a:latin typeface="Symbol" panose="05050102010706020507" pitchFamily="18" charset="2"/>
              </a:rPr>
              <a:t>m</a:t>
            </a:r>
            <a:r>
              <a:rPr lang="en-US" b="1" dirty="0" smtClean="0">
                <a:latin typeface="Franklin Gothic Medium Cond" panose="020B0606030402020204" pitchFamily="34" charset="0"/>
              </a:rPr>
              <a:t>m</a:t>
            </a:r>
          </a:p>
          <a:p>
            <a:r>
              <a:rPr lang="en-US" b="1" dirty="0" smtClean="0">
                <a:latin typeface="Franklin Gothic Medium Cond" panose="020B0606030402020204" pitchFamily="34" charset="0"/>
              </a:rPr>
              <a:t>Relatively little can make it through the vapor </a:t>
            </a:r>
            <a:endParaRPr lang="en-US" b="1" dirty="0">
              <a:latin typeface="Franklin Gothic Medium Cond" panose="020B06060304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20924" y="849868"/>
            <a:ext cx="4257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Franklin Gothic Medium Cond" panose="020B0606030402020204" pitchFamily="34" charset="0"/>
              </a:rPr>
              <a:t>Water vapor weakly absorbs energy at 7.3 </a:t>
            </a:r>
            <a:r>
              <a:rPr lang="en-US" b="1" dirty="0" smtClean="0">
                <a:latin typeface="Symbol" panose="05050102010706020507" pitchFamily="18" charset="2"/>
              </a:rPr>
              <a:t>m</a:t>
            </a:r>
            <a:r>
              <a:rPr lang="en-US" b="1" dirty="0" smtClean="0">
                <a:latin typeface="Franklin Gothic Medium Cond" panose="020B0606030402020204" pitchFamily="34" charset="0"/>
              </a:rPr>
              <a:t>m</a:t>
            </a:r>
          </a:p>
          <a:p>
            <a:r>
              <a:rPr lang="en-US" b="1" dirty="0" smtClean="0">
                <a:latin typeface="Franklin Gothic Medium Cond" panose="020B0606030402020204" pitchFamily="34" charset="0"/>
              </a:rPr>
              <a:t>More can make it through the vapor unabsorbed </a:t>
            </a:r>
            <a:endParaRPr lang="en-US" b="1" dirty="0">
              <a:latin typeface="Franklin Gothic Medium Cond" panose="020B0606030402020204" pitchFamily="34" charset="0"/>
            </a:endParaRPr>
          </a:p>
        </p:txBody>
      </p:sp>
      <p:cxnSp>
        <p:nvCxnSpPr>
          <p:cNvPr id="23" name="Curved Connector 22"/>
          <p:cNvCxnSpPr/>
          <p:nvPr/>
        </p:nvCxnSpPr>
        <p:spPr>
          <a:xfrm rot="5400000" flipH="1" flipV="1">
            <a:off x="6152072" y="4175760"/>
            <a:ext cx="914400" cy="762000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/>
          <p:nvPr/>
        </p:nvCxnSpPr>
        <p:spPr>
          <a:xfrm rot="16200000" flipV="1">
            <a:off x="6121592" y="3219072"/>
            <a:ext cx="975360" cy="762000"/>
          </a:xfrm>
          <a:prstGeom prst="curvedConnector3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5400000" flipH="1" flipV="1">
            <a:off x="6152072" y="2267463"/>
            <a:ext cx="914400" cy="762000"/>
          </a:xfrm>
          <a:prstGeom prst="curvedConnector3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 rot="16200000" flipV="1">
            <a:off x="6121592" y="1332608"/>
            <a:ext cx="975360" cy="762000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869104" y="5608319"/>
            <a:ext cx="796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Franklin Gothic Medium Cond" panose="020B0606030402020204" pitchFamily="34" charset="0"/>
              </a:rPr>
              <a:t>7</a:t>
            </a:r>
            <a:r>
              <a:rPr lang="en-US" b="1" dirty="0" smtClean="0">
                <a:latin typeface="Franklin Gothic Medium Cond" panose="020B0606030402020204" pitchFamily="34" charset="0"/>
              </a:rPr>
              <a:t>.3 </a:t>
            </a:r>
            <a:r>
              <a:rPr lang="en-US" b="1" dirty="0" smtClean="0">
                <a:latin typeface="Symbol" panose="05050102010706020507" pitchFamily="18" charset="2"/>
              </a:rPr>
              <a:t>m</a:t>
            </a:r>
            <a:r>
              <a:rPr lang="en-US" b="1" dirty="0" smtClean="0">
                <a:latin typeface="Franklin Gothic Medium Cond" panose="020B0606030402020204" pitchFamily="34" charset="0"/>
              </a:rPr>
              <a:t>m</a:t>
            </a:r>
            <a:endParaRPr lang="en-US" b="1" dirty="0">
              <a:latin typeface="Franklin Gothic Medium Cond" panose="020B06060304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533393" y="5016498"/>
            <a:ext cx="1676400" cy="99060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67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Bottom Line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Information in the “water vapor channels” (somewhere between 6 and 7.5 micrometers) comes from the mid-troposphere</a:t>
            </a: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7.3 micrometers:  closer to the surface, maybe might include information from the surface in very dry </a:t>
            </a:r>
            <a:r>
              <a:rPr lang="en-US" dirty="0" err="1" smtClean="0">
                <a:latin typeface="Franklin Gothic Medium Cond" panose="020B0606030402020204" pitchFamily="34" charset="0"/>
              </a:rPr>
              <a:t>airmasses</a:t>
            </a:r>
            <a:endParaRPr lang="en-US" dirty="0" smtClean="0">
              <a:latin typeface="Franklin Gothic Medium Cond" panose="020B0606030402020204" pitchFamily="34" charset="0"/>
            </a:endParaRP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6.2 micrometers:  comes from the mid- or upper-troposphere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Really depends on the distribution of water vapor in the atmosphere.  If there’s a thin layer high up, most of the information comes from higher up.  Only ~5 mm of water vapor will absorb a lot of the upwelling energy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FD687F-9EC4-4A2C-9D79-45716973BA4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1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Franklin Gothic Medium Cond" panose="020B0606030402020204" pitchFamily="34" charset="0"/>
              </a:rPr>
              <a:t>How does absorption change the brightness temperature?</a:t>
            </a:r>
            <a:endParaRPr lang="en-US" sz="3200" dirty="0"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Energy leaves a surface, and is absorbed by a gas higher up in the atmosphere (where it is typically cooler/dryer)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The absorbed energy is then re-emitted from this (cooler/dryer) area</a:t>
            </a: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Because it’s cooler, less energy is emitted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This pattern of absorption and re-emission continues until there’s no more gas left to absorb, at which point the energy escapes the atmosphere and is detected by the satellite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9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18f29d45ae_0_0"/>
          <p:cNvSpPr txBox="1">
            <a:spLocks noGrp="1"/>
          </p:cNvSpPr>
          <p:nvPr>
            <p:ph type="title"/>
          </p:nvPr>
        </p:nvSpPr>
        <p:spPr>
          <a:xfrm>
            <a:off x="628650" y="152400"/>
            <a:ext cx="7886700" cy="994275"/>
          </a:xfrm>
          <a:prstGeom prst="rect">
            <a:avLst/>
          </a:prstGeom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Franklin Gothic Medium Cond" panose="020B0606030402020204" pitchFamily="34" charset="0"/>
              </a:rPr>
              <a:t>Summary of Weighting Functions</a:t>
            </a:r>
            <a:endParaRPr dirty="0">
              <a:latin typeface="Franklin Gothic Medium Cond" panose="020B0606030402020204" pitchFamily="34" charset="0"/>
            </a:endParaRPr>
          </a:p>
        </p:txBody>
      </p:sp>
      <p:sp>
        <p:nvSpPr>
          <p:cNvPr id="326" name="Google Shape;326;g118f29d45ae_0_0"/>
          <p:cNvSpPr txBox="1">
            <a:spLocks noGrp="1"/>
          </p:cNvSpPr>
          <p:nvPr>
            <p:ph type="body" idx="1"/>
          </p:nvPr>
        </p:nvSpPr>
        <p:spPr>
          <a:xfrm>
            <a:off x="625337" y="1146674"/>
            <a:ext cx="8169300" cy="4873125"/>
          </a:xfrm>
          <a:prstGeom prst="rect">
            <a:avLst/>
          </a:prstGeom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495300" indent="-457200">
              <a:spcBef>
                <a:spcPts val="75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dirty="0" smtClean="0">
                <a:latin typeface="Franklin Gothic Medium Cond" panose="020B0606030402020204" pitchFamily="34" charset="0"/>
              </a:rPr>
              <a:t>Important </a:t>
            </a:r>
            <a:r>
              <a:rPr lang="en-US" dirty="0">
                <a:latin typeface="Franklin Gothic Medium Cond" panose="020B0606030402020204" pitchFamily="34" charset="0"/>
              </a:rPr>
              <a:t>Information:  From what level is the satellite likely sensing information?  (Note:  if it’s cloudy, then the information is the cloud top!)</a:t>
            </a:r>
            <a:endParaRPr dirty="0">
              <a:latin typeface="Franklin Gothic Medium Cond" panose="020B0606030402020204" pitchFamily="34" charset="0"/>
            </a:endParaRPr>
          </a:p>
          <a:p>
            <a:pPr marL="495300" indent="-457200">
              <a:spcBef>
                <a:spcPts val="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dirty="0">
                <a:latin typeface="Franklin Gothic Medium Cond" panose="020B0606030402020204" pitchFamily="34" charset="0"/>
              </a:rPr>
              <a:t>3 Water Vapor bands on GOES-R type satellites have different Weighting function peaks</a:t>
            </a:r>
            <a:r>
              <a:rPr lang="en-US" dirty="0" smtClean="0">
                <a:latin typeface="Franklin Gothic Medium Cond" panose="020B0606030402020204" pitchFamily="34" charset="0"/>
              </a:rPr>
              <a:t>.  (Same for the 2 on MTG)</a:t>
            </a:r>
            <a:endParaRPr dirty="0">
              <a:latin typeface="Franklin Gothic Medium Cond" panose="020B0606030402020204" pitchFamily="34" charset="0"/>
            </a:endParaRPr>
          </a:p>
          <a:p>
            <a:pPr marL="857250" lvl="1" indent="-457200">
              <a:spcBef>
                <a:spcPts val="0"/>
              </a:spcBef>
              <a:spcAft>
                <a:spcPts val="0"/>
              </a:spcAft>
              <a:buSzPts val="2400"/>
              <a:buFont typeface="Wingdings" panose="05000000000000000000" pitchFamily="2" charset="2"/>
              <a:buChar char="§"/>
            </a:pPr>
            <a:r>
              <a:rPr lang="en-US" dirty="0">
                <a:latin typeface="Franklin Gothic Medium Cond" panose="020B0606030402020204" pitchFamily="34" charset="0"/>
              </a:rPr>
              <a:t>Conclusion:  water vapor gives three-dimensional view of atmosphere</a:t>
            </a:r>
            <a:endParaRPr dirty="0">
              <a:latin typeface="Franklin Gothic Medium Cond" panose="020B0606030402020204" pitchFamily="34" charset="0"/>
            </a:endParaRPr>
          </a:p>
          <a:p>
            <a:pPr marL="495300" indent="-457200">
              <a:spcBef>
                <a:spcPts val="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dirty="0">
                <a:latin typeface="Franklin Gothic Medium Cond" panose="020B0606030402020204" pitchFamily="34" charset="0"/>
              </a:rPr>
              <a:t>Use this information to confirm what you assume about the different bands.</a:t>
            </a:r>
            <a:endParaRPr dirty="0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7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What can sounding data give you:  Vertical Profiles of temperature and moisture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The &gt;1000 observations of radiances you get from a sounder could represent the emissions from more than one atmosphere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The challenge is to find the most likely combination of temperature and moisture profiles that yield the observations</a:t>
            </a: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This is a tricky mathematical problem</a:t>
            </a: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For 40+ years this has been achieved using Radiative Transfer Models (RTMs) – that are computationally slow</a:t>
            </a: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How to become famous:  Devise a speedy way to transform the observations to the most </a:t>
            </a:r>
            <a:r>
              <a:rPr lang="en-US" smtClean="0">
                <a:latin typeface="Franklin Gothic Medium Cond" panose="020B0606030402020204" pitchFamily="34" charset="0"/>
              </a:rPr>
              <a:t>likely atmosphere</a:t>
            </a:r>
            <a:endParaRPr lang="en-US" dirty="0" smtClean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>
                <a:latin typeface="Franklin Gothic Medium Cond" panose="020B0606030402020204" pitchFamily="34" charset="0"/>
              </a:rPr>
              <a:pPr>
                <a:defRPr/>
              </a:pPr>
              <a:t>20</a:t>
            </a:fld>
            <a:endParaRPr lang="en-US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31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Question #3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In clear skies, from where does the information that a ‘water vapor’ infrared channel (for example, Band 8 on AMI at 6.24 </a:t>
            </a:r>
            <a:r>
              <a:rPr lang="en-US" dirty="0" smtClean="0">
                <a:latin typeface="Symbol" panose="05050102010706020507" pitchFamily="18" charset="2"/>
              </a:rPr>
              <a:t>m</a:t>
            </a:r>
            <a:r>
              <a:rPr lang="en-US" dirty="0" smtClean="0">
                <a:latin typeface="Franklin Gothic Medium Cond" panose="020B0606030402020204" pitchFamily="34" charset="0"/>
              </a:rPr>
              <a:t>m) detects originate?</a:t>
            </a: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A:  From the Earth’s Surface</a:t>
            </a: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B:  From around 900 </a:t>
            </a:r>
            <a:r>
              <a:rPr lang="en-US" dirty="0" err="1" smtClean="0">
                <a:latin typeface="Franklin Gothic Medium Cond" panose="020B0606030402020204" pitchFamily="34" charset="0"/>
              </a:rPr>
              <a:t>mb</a:t>
            </a:r>
            <a:endParaRPr lang="en-US" dirty="0" smtClean="0">
              <a:latin typeface="Franklin Gothic Medium Cond" panose="020B0606030402020204" pitchFamily="34" charset="0"/>
            </a:endParaRP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C:  From around 550 </a:t>
            </a:r>
            <a:r>
              <a:rPr lang="en-US" dirty="0" err="1" smtClean="0">
                <a:latin typeface="Franklin Gothic Medium Cond" panose="020B0606030402020204" pitchFamily="34" charset="0"/>
              </a:rPr>
              <a:t>mb</a:t>
            </a:r>
            <a:endParaRPr lang="en-US" dirty="0" smtClean="0">
              <a:latin typeface="Franklin Gothic Medium Cond" panose="020B0606030402020204" pitchFamily="34" charset="0"/>
            </a:endParaRP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D:  From around 350 </a:t>
            </a:r>
            <a:r>
              <a:rPr lang="en-US" dirty="0" err="1" smtClean="0">
                <a:latin typeface="Franklin Gothic Medium Cond" panose="020B0606030402020204" pitchFamily="34" charset="0"/>
              </a:rPr>
              <a:t>mb</a:t>
            </a:r>
            <a:endParaRPr lang="en-US" dirty="0" smtClean="0">
              <a:latin typeface="Franklin Gothic Medium Cond" panose="020B0606030402020204" pitchFamily="34" charset="0"/>
            </a:endParaRP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E:  I need more information!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>
                <a:latin typeface="Franklin Gothic Medium Cond" panose="020B0606030402020204" pitchFamily="34" charset="0"/>
              </a:rPr>
              <a:pPr>
                <a:defRPr/>
              </a:pPr>
              <a:t>21</a:t>
            </a:fld>
            <a:endParaRPr lang="en-US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06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Weighting Function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38199"/>
            <a:ext cx="8905063" cy="44672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8262" y="5638800"/>
            <a:ext cx="7349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AHI has 3 bands in the part of the spectrum that is sensitive to water vapor absorption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111" y="5972175"/>
            <a:ext cx="7273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Where does the information sensed by those three channels originate in the vertical?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0" y="4800600"/>
            <a:ext cx="1143000" cy="457200"/>
          </a:xfrm>
          <a:prstGeom prst="rect">
            <a:avLst/>
          </a:prstGeom>
          <a:noFill/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43600" y="3657600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326 </a:t>
            </a:r>
            <a:r>
              <a:rPr lang="en-US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mb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3848100"/>
            <a:ext cx="858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344 </a:t>
            </a:r>
            <a:r>
              <a:rPr lang="en-US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mb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4147066"/>
            <a:ext cx="84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441 </a:t>
            </a:r>
            <a:r>
              <a:rPr lang="en-US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mb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44485" y="6288643"/>
            <a:ext cx="3994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This is a function of water vapor in the column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352800" y="4516398"/>
            <a:ext cx="228600" cy="2080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18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Weighting Function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76" y="838199"/>
            <a:ext cx="8900311" cy="446722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8262" y="5638800"/>
            <a:ext cx="7349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AHI has 3 bands in the part of the spectrum that is sensitive to water vapor absorption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4111" y="5972175"/>
            <a:ext cx="7273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Where does the information sensed by those three channels originate in the vertical?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0" y="4800600"/>
            <a:ext cx="1143000" cy="457200"/>
          </a:xfrm>
          <a:prstGeom prst="rect">
            <a:avLst/>
          </a:prstGeom>
          <a:noFill/>
          <a:ln w="571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96000" y="3810000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358 </a:t>
            </a:r>
            <a:r>
              <a:rPr lang="en-US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mb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4126468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460 </a:t>
            </a:r>
            <a:r>
              <a:rPr lang="en-US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mb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0" y="4355068"/>
            <a:ext cx="839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576 </a:t>
            </a:r>
            <a:r>
              <a:rPr lang="en-US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mb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44485" y="6288643"/>
            <a:ext cx="3994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This is a function of water vapor in the column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352800" y="4440198"/>
            <a:ext cx="228600" cy="2080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46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The complication of water vapor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“Water Vapor” bands on a satellite are sensing emissions at different wavelengths (6.21, 6.94, 7.33 </a:t>
            </a:r>
            <a:r>
              <a:rPr lang="en-US" dirty="0" smtClean="0">
                <a:latin typeface="Symbol" panose="05050102010706020507" pitchFamily="18" charset="2"/>
              </a:rPr>
              <a:t>m</a:t>
            </a:r>
            <a:r>
              <a:rPr lang="en-US" dirty="0" smtClean="0">
                <a:latin typeface="Franklin Gothic Medium Cond" panose="020B0606030402020204" pitchFamily="34" charset="0"/>
              </a:rPr>
              <a:t>m on AMI)</a:t>
            </a:r>
          </a:p>
          <a:p>
            <a:pPr lvl="1"/>
            <a:r>
              <a:rPr lang="en-US" dirty="0" smtClean="0">
                <a:latin typeface="Franklin Gothic Medium Cond" panose="020B0606030402020204" pitchFamily="34" charset="0"/>
              </a:rPr>
              <a:t>The ability of water molecules to absorb energy at those wavelengths varies as a function of wavelength</a:t>
            </a:r>
          </a:p>
          <a:p>
            <a:pPr lvl="2"/>
            <a:r>
              <a:rPr lang="en-US" dirty="0" smtClean="0">
                <a:latin typeface="Franklin Gothic Medium Cond" panose="020B0606030402020204" pitchFamily="34" charset="0"/>
              </a:rPr>
              <a:t>A thin region of water vapor might absorb most of the energy at 6.21 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>
                <a:latin typeface="Franklin Gothic Medium Cond" panose="020B0606030402020204" pitchFamily="34" charset="0"/>
              </a:rPr>
              <a:t>m</a:t>
            </a:r>
            <a:r>
              <a:rPr lang="en-US" dirty="0" smtClean="0">
                <a:latin typeface="Franklin Gothic Medium Cond" panose="020B0606030402020204" pitchFamily="34" charset="0"/>
              </a:rPr>
              <a:t>, but a lot of the 7.33 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>
                <a:latin typeface="Franklin Gothic Medium Cond" panose="020B0606030402020204" pitchFamily="34" charset="0"/>
              </a:rPr>
              <a:t>m </a:t>
            </a:r>
            <a:r>
              <a:rPr lang="en-US" dirty="0" smtClean="0">
                <a:latin typeface="Franklin Gothic Medium Cond" panose="020B0606030402020204" pitchFamily="34" charset="0"/>
              </a:rPr>
              <a:t>energy will move through it.</a:t>
            </a:r>
          </a:p>
          <a:p>
            <a:pPr lvl="2"/>
            <a:r>
              <a:rPr lang="en-US" dirty="0" smtClean="0">
                <a:latin typeface="Franklin Gothic Medium Cond" panose="020B0606030402020204" pitchFamily="34" charset="0"/>
              </a:rPr>
              <a:t>What is the temperature of the water vapor.  That also affects the absorption.</a:t>
            </a:r>
          </a:p>
          <a:p>
            <a:pPr lvl="2"/>
            <a:r>
              <a:rPr lang="en-US" dirty="0" smtClean="0">
                <a:latin typeface="Franklin Gothic Medium Cond" panose="020B0606030402020204" pitchFamily="34" charset="0"/>
              </a:rPr>
              <a:t>Are there big gradients in temperature that can be sensed through the water vapor?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>
                <a:latin typeface="Franklin Gothic Medium Cond" panose="020B0606030402020204" pitchFamily="34" charset="0"/>
              </a:rPr>
              <a:pPr>
                <a:defRPr/>
              </a:pPr>
              <a:t>24</a:t>
            </a:fld>
            <a:endParaRPr lang="en-US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39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When the air is very </a:t>
            </a:r>
            <a:r>
              <a:rPr lang="en-US" dirty="0" err="1" smtClean="0">
                <a:latin typeface="Franklin Gothic Medium Cond" panose="020B0606030402020204" pitchFamily="34" charset="0"/>
              </a:rPr>
              <a:t>very</a:t>
            </a:r>
            <a:r>
              <a:rPr lang="en-US" dirty="0" smtClean="0">
                <a:latin typeface="Franklin Gothic Medium Cond" panose="020B0606030402020204" pitchFamily="34" charset="0"/>
              </a:rPr>
              <a:t> dry (usually it’s cold too) you can see the surface in water vapor imagery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34219"/>
            <a:ext cx="8229600" cy="472296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78691F-9CED-4134-BEF2-4424A0C8B72C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0"/>
            <a:ext cx="6801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29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685800">
              <a:defRPr/>
            </a:pPr>
            <a:fld id="{00000000-1234-1234-1234-123412341234}" type="slidenum">
              <a:rPr lang="en-US"/>
              <a:pPr defTabSz="685800">
                <a:defRPr/>
              </a:pPr>
              <a:t>26</a:t>
            </a:fld>
            <a:endParaRPr lang="en-US" dirty="0"/>
          </a:p>
        </p:txBody>
      </p:sp>
      <p:sp>
        <p:nvSpPr>
          <p:cNvPr id="5" name="Google Shape;235;g140dd115efb_2_56"/>
          <p:cNvSpPr txBox="1">
            <a:spLocks noGrp="1"/>
          </p:cNvSpPr>
          <p:nvPr>
            <p:ph type="title"/>
          </p:nvPr>
        </p:nvSpPr>
        <p:spPr>
          <a:xfrm>
            <a:off x="304800" y="228600"/>
            <a:ext cx="8763000" cy="6179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buSzPts val="1800"/>
            </a:pPr>
            <a:r>
              <a:rPr lang="en-US" sz="2400" b="1" dirty="0">
                <a:latin typeface="Franklin Gothic Medium Cond" panose="020B0606030402020204" pitchFamily="34" charset="0"/>
              </a:rPr>
              <a:t>More spectral bands means more </a:t>
            </a:r>
            <a:r>
              <a:rPr lang="en-US" sz="2400" b="1" dirty="0" smtClean="0">
                <a:latin typeface="Franklin Gothic Medium Cond" panose="020B0606030402020204" pitchFamily="34" charset="0"/>
              </a:rPr>
              <a:t>temperature/moisture information in the vertical</a:t>
            </a:r>
            <a:endParaRPr sz="2400" b="1" dirty="0">
              <a:latin typeface="Franklin Gothic Medium Cond" panose="020B0606030402020204" pitchFamily="34" charset="0"/>
            </a:endParaRPr>
          </a:p>
        </p:txBody>
      </p:sp>
      <p:pic>
        <p:nvPicPr>
          <p:cNvPr id="7" name="Picture 6" descr="GXS_Proposed1563Channels_Sample3DStack_FromIASI_07Dec2020_1756UTC_650to2300"/>
          <p:cNvPicPr>
            <a:picLocks noGrp="1" noChangeAspect="1"/>
          </p:cNvPicPr>
          <p:nvPr isPhoto="1"/>
        </p:nvPicPr>
        <p:blipFill rotWithShape="1"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39"/>
          <a:stretch/>
        </p:blipFill>
        <p:spPr>
          <a:xfrm>
            <a:off x="5410200" y="921478"/>
            <a:ext cx="3474720" cy="4042240"/>
          </a:xfrm>
          <a:prstGeom prst="rect">
            <a:avLst/>
          </a:prstGeom>
        </p:spPr>
      </p:pic>
      <p:pic>
        <p:nvPicPr>
          <p:cNvPr id="8" name="Picture 7" descr="ABI_IRChannels_Sample3DStack_FromIASI_07Dec2020_1756UTC_650to2300"/>
          <p:cNvPicPr>
            <a:picLocks noGrp="1" noChangeAspect="1"/>
          </p:cNvPicPr>
          <p:nvPr isPhoto="1"/>
        </p:nvPicPr>
        <p:blipFill rotWithShape="1"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36"/>
          <a:stretch/>
        </p:blipFill>
        <p:spPr>
          <a:xfrm>
            <a:off x="768259" y="912105"/>
            <a:ext cx="3474720" cy="406098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01598" y="973665"/>
            <a:ext cx="5032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0000"/>
                </a:solidFill>
                <a:latin typeface="Franklin Gothic Medium Cond" panose="020B0606030402020204" pitchFamily="34" charset="0"/>
              </a:rPr>
              <a:t>ABI</a:t>
            </a:r>
            <a:r>
              <a:rPr lang="en-US" sz="2000" b="1" dirty="0">
                <a:solidFill>
                  <a:srgbClr val="000000"/>
                </a:solidFill>
                <a:latin typeface="Franklin Gothic Medium Cond" panose="020B0606030402020204" pitchFamily="34" charset="0"/>
              </a:rPr>
              <a:t>				      </a:t>
            </a:r>
            <a:r>
              <a:rPr lang="en-US" sz="2000" b="1" dirty="0" smtClean="0">
                <a:solidFill>
                  <a:srgbClr val="000000"/>
                </a:solidFill>
                <a:latin typeface="Franklin Gothic Medium Cond" panose="020B0606030402020204" pitchFamily="34" charset="0"/>
              </a:rPr>
              <a:t>  GXS</a:t>
            </a:r>
            <a:r>
              <a:rPr lang="en-US" sz="2000" b="1" dirty="0">
                <a:solidFill>
                  <a:srgbClr val="000000"/>
                </a:solidFill>
                <a:latin typeface="Franklin Gothic Medium Cond" panose="020B0606030402020204" pitchFamily="34" charset="0"/>
              </a:rPr>
              <a:t>		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4000" y="4591016"/>
            <a:ext cx="3867542" cy="123110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srgbClr val="000000"/>
                </a:solidFill>
                <a:latin typeface="Franklin Gothic Medium Cond" panose="020B0606030402020204" pitchFamily="34" charset="0"/>
              </a:rPr>
              <a:t>There are </a:t>
            </a:r>
            <a:r>
              <a:rPr lang="en-US" sz="1400" dirty="0">
                <a:solidFill>
                  <a:srgbClr val="000000"/>
                </a:solidFill>
                <a:latin typeface="Franklin Gothic Medium Cond" panose="020B0606030402020204" pitchFamily="34" charset="0"/>
              </a:rPr>
              <a:t>more than six times (temperature) and four times (moisture) of number of independent pieces of vertical information </a:t>
            </a:r>
            <a:r>
              <a:rPr lang="en-US" sz="1400" dirty="0" smtClean="0">
                <a:solidFill>
                  <a:srgbClr val="000000"/>
                </a:solidFill>
                <a:latin typeface="Franklin Gothic Medium Cond" panose="020B0606030402020204" pitchFamily="34" charset="0"/>
              </a:rPr>
              <a:t>in this proposed sounder compared to the ABI. 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rgbClr val="000000"/>
                </a:solidFill>
                <a:latin typeface="Franklin Gothic Medium Cond" panose="020B0606030402020204" pitchFamily="34" charset="0"/>
              </a:rPr>
              <a:t>(And up to 20 times more for thin clouds.)</a:t>
            </a:r>
            <a:endParaRPr lang="en-US" sz="1200" dirty="0">
              <a:solidFill>
                <a:srgbClr val="0000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34962" y="1373775"/>
            <a:ext cx="1439818" cy="369332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9 ABI IR Bands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71623" y="1333606"/>
            <a:ext cx="1924245" cy="369332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Franklin Gothic Medium Cond" panose="020B0606030402020204" pitchFamily="34" charset="0"/>
              </a:rPr>
              <a:t>1000s of GXS Bands</a:t>
            </a:r>
            <a:endParaRPr lang="en-US" dirty="0">
              <a:solidFill>
                <a:schemeClr val="bg1">
                  <a:lumMod val="85000"/>
                  <a:lumOff val="15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45171" y="4752419"/>
            <a:ext cx="2819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rgbClr val="000000"/>
                </a:solidFill>
                <a:latin typeface="Franklin Gothic Medium Cond" panose="020B0606030402020204" pitchFamily="34" charset="0"/>
              </a:rPr>
              <a:t>The weighting functions mean that 3 (overlapping) moisture layers are resolved (in clear skies)</a:t>
            </a:r>
            <a:endParaRPr lang="en-US" sz="1600" dirty="0">
              <a:solidFill>
                <a:srgbClr val="000000"/>
              </a:solidFill>
              <a:latin typeface="Franklin Gothic Medium Cond" panose="020B06060304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587129"/>
              </p:ext>
            </p:extLst>
          </p:nvPr>
        </p:nvGraphicFramePr>
        <p:xfrm>
          <a:off x="2202989" y="5206569"/>
          <a:ext cx="4578811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1811">
                  <a:extLst>
                    <a:ext uri="{9D8B030D-6E8A-4147-A177-3AD203B41FA5}">
                      <a16:colId xmlns:a16="http://schemas.microsoft.com/office/drawing/2014/main" val="1314161338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57005906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670362880"/>
                    </a:ext>
                  </a:extLst>
                </a:gridCol>
              </a:tblGrid>
              <a:tr h="278130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Number of Independent Pieces of Vertical</a:t>
                      </a:r>
                      <a:r>
                        <a:rPr lang="en-US" sz="1400" baseline="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 Information</a:t>
                      </a:r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96330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GXS</a:t>
                      </a:r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ABI</a:t>
                      </a:r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8841367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Temperature</a:t>
                      </a:r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13</a:t>
                      </a:r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60818819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Moisture</a:t>
                      </a:r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11</a:t>
                      </a:r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Franklin Gothic Medium Cond" panose="020B0606030402020204" pitchFamily="34" charset="0"/>
                        </a:rPr>
                        <a:t>2.5</a:t>
                      </a:r>
                      <a:endParaRPr lang="en-US" sz="1400" dirty="0">
                        <a:solidFill>
                          <a:schemeClr val="bg1">
                            <a:lumMod val="85000"/>
                            <a:lumOff val="15000"/>
                          </a:schemeClr>
                        </a:solidFill>
                        <a:latin typeface="Franklin Gothic Medium Cond" panose="020B06060304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7154789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71623" y="5917711"/>
            <a:ext cx="20953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Franklin Gothic Medium Cond" panose="020B0606030402020204" pitchFamily="34" charset="0"/>
              </a:rPr>
              <a:t>GXS is the sounder on </a:t>
            </a:r>
            <a:r>
              <a:rPr lang="en-US" sz="1400" dirty="0" err="1" smtClean="0">
                <a:latin typeface="Franklin Gothic Medium Cond" panose="020B0606030402020204" pitchFamily="34" charset="0"/>
              </a:rPr>
              <a:t>GeoXO</a:t>
            </a:r>
            <a:endParaRPr lang="en-US" sz="1400" dirty="0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4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Franklin Gothic Medium Cond" panose="020B0606030402020204" pitchFamily="34" charset="0"/>
              </a:rPr>
              <a:t>Sounder data is in three dimensions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Franklin Gothic Medium Cond" panose="020B0606030402020204" pitchFamily="34" charset="0"/>
            </a:endParaRPr>
          </a:p>
          <a:p>
            <a:r>
              <a:rPr lang="en-US" dirty="0" smtClean="0">
                <a:latin typeface="Franklin Gothic Medium Cond" panose="020B0606030402020204" pitchFamily="34" charset="0"/>
              </a:rPr>
              <a:t>You can show vertical profiles of information</a:t>
            </a:r>
          </a:p>
          <a:p>
            <a:r>
              <a:rPr lang="en-US" dirty="0" smtClean="0">
                <a:latin typeface="Franklin Gothic Medium Cond" panose="020B0606030402020204" pitchFamily="34" charset="0"/>
              </a:rPr>
              <a:t>You can show horizontal fields of information</a:t>
            </a:r>
            <a:endParaRPr lang="en-US" dirty="0">
              <a:latin typeface="Franklin Gothic Medium Cond" panose="020B06060304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4294967295"/>
          </p:nvPr>
        </p:nvSpPr>
        <p:spPr>
          <a:xfrm>
            <a:off x="7086600" y="6356350"/>
            <a:ext cx="2057400" cy="365125"/>
          </a:xfrm>
        </p:spPr>
        <p:txBody>
          <a:bodyPr/>
          <a:lstStyle/>
          <a:p>
            <a:fld id="{00000000-1234-1234-1234-12341234123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48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118f29d45ae_0_0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275"/>
          </a:xfrm>
          <a:prstGeom prst="rect">
            <a:avLst/>
          </a:prstGeom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>
                <a:latin typeface="Franklin Gothic Medium Cond" panose="020B0606030402020204" pitchFamily="34" charset="0"/>
              </a:rPr>
              <a:t>Summary of Weighting Functions</a:t>
            </a:r>
            <a:endParaRPr>
              <a:latin typeface="Franklin Gothic Medium Cond" panose="020B0606030402020204" pitchFamily="34" charset="0"/>
            </a:endParaRPr>
          </a:p>
        </p:txBody>
      </p:sp>
      <p:sp>
        <p:nvSpPr>
          <p:cNvPr id="326" name="Google Shape;326;g118f29d45ae_0_0"/>
          <p:cNvSpPr txBox="1">
            <a:spLocks noGrp="1"/>
          </p:cNvSpPr>
          <p:nvPr>
            <p:ph type="body" idx="1"/>
          </p:nvPr>
        </p:nvSpPr>
        <p:spPr>
          <a:xfrm>
            <a:off x="628650" y="2226469"/>
            <a:ext cx="8169300" cy="3031332"/>
          </a:xfrm>
          <a:prstGeom prst="rect">
            <a:avLst/>
          </a:prstGeom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495300" indent="-457200">
              <a:spcBef>
                <a:spcPts val="75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dirty="0" smtClean="0">
                <a:latin typeface="Franklin Gothic Medium Cond" panose="020B0606030402020204" pitchFamily="34" charset="0"/>
              </a:rPr>
              <a:t>Important </a:t>
            </a:r>
            <a:r>
              <a:rPr lang="en-US" dirty="0">
                <a:latin typeface="Franklin Gothic Medium Cond" panose="020B0606030402020204" pitchFamily="34" charset="0"/>
              </a:rPr>
              <a:t>Information:  From what level is the satellite likely sensing information?  (Note:  if it’s cloudy, then the information is </a:t>
            </a:r>
            <a:r>
              <a:rPr lang="en-US" dirty="0" smtClean="0">
                <a:latin typeface="Franklin Gothic Medium Cond" panose="020B0606030402020204" pitchFamily="34" charset="0"/>
              </a:rPr>
              <a:t>from the </a:t>
            </a:r>
            <a:r>
              <a:rPr lang="en-US" dirty="0">
                <a:latin typeface="Franklin Gothic Medium Cond" panose="020B0606030402020204" pitchFamily="34" charset="0"/>
              </a:rPr>
              <a:t>cloud </a:t>
            </a:r>
            <a:r>
              <a:rPr lang="en-US" dirty="0" smtClean="0">
                <a:latin typeface="Franklin Gothic Medium Cond" panose="020B0606030402020204" pitchFamily="34" charset="0"/>
              </a:rPr>
              <a:t>top)</a:t>
            </a:r>
            <a:endParaRPr dirty="0">
              <a:latin typeface="Franklin Gothic Medium Cond" panose="020B0606030402020204" pitchFamily="34" charset="0"/>
            </a:endParaRPr>
          </a:p>
          <a:p>
            <a:pPr marL="495300" indent="-457200">
              <a:spcBef>
                <a:spcPts val="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dirty="0">
                <a:latin typeface="Franklin Gothic Medium Cond" panose="020B0606030402020204" pitchFamily="34" charset="0"/>
              </a:rPr>
              <a:t>3 Water Vapor bands on GOES-R type satellites have different Weighting function peaks.</a:t>
            </a:r>
            <a:endParaRPr dirty="0">
              <a:latin typeface="Franklin Gothic Medium Cond" panose="020B0606030402020204" pitchFamily="34" charset="0"/>
            </a:endParaRPr>
          </a:p>
          <a:p>
            <a:pPr marL="857250" lvl="1" indent="-457200">
              <a:spcBef>
                <a:spcPts val="0"/>
              </a:spcBef>
              <a:spcAft>
                <a:spcPts val="0"/>
              </a:spcAft>
              <a:buSzPts val="2400"/>
              <a:buFont typeface="Wingdings" panose="05000000000000000000" pitchFamily="2" charset="2"/>
              <a:buChar char="§"/>
            </a:pPr>
            <a:r>
              <a:rPr lang="en-US" dirty="0" smtClean="0">
                <a:latin typeface="Franklin Gothic Medium Cond" panose="020B0606030402020204" pitchFamily="34" charset="0"/>
              </a:rPr>
              <a:t>Water vapor </a:t>
            </a:r>
            <a:r>
              <a:rPr lang="en-US" dirty="0">
                <a:latin typeface="Franklin Gothic Medium Cond" panose="020B0606030402020204" pitchFamily="34" charset="0"/>
              </a:rPr>
              <a:t>gives three-dimensional view of </a:t>
            </a:r>
            <a:r>
              <a:rPr lang="en-US" dirty="0" smtClean="0">
                <a:latin typeface="Franklin Gothic Medium Cond" panose="020B0606030402020204" pitchFamily="34" charset="0"/>
              </a:rPr>
              <a:t>atmosphere</a:t>
            </a:r>
            <a:endParaRPr dirty="0"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61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</a:pPr>
            <a:r>
              <a:rPr lang="en-US" b="1" u="sng" dirty="0">
                <a:solidFill>
                  <a:schemeClr val="lt1"/>
                </a:solidFill>
                <a:latin typeface="Franklin Gothic Medium Cond" panose="020B0606030402020204" pitchFamily="34" charset="0"/>
              </a:rPr>
              <a:t>The </a:t>
            </a:r>
            <a:r>
              <a:rPr lang="en-US" b="1" u="sng" dirty="0" smtClean="0">
                <a:solidFill>
                  <a:schemeClr val="lt1"/>
                </a:solidFill>
                <a:latin typeface="Franklin Gothic Medium Cond" panose="020B0606030402020204" pitchFamily="34" charset="0"/>
              </a:rPr>
              <a:t>CIMSS </a:t>
            </a:r>
            <a:r>
              <a:rPr lang="en-US" b="1" u="sng" dirty="0">
                <a:solidFill>
                  <a:schemeClr val="lt1"/>
                </a:solidFill>
                <a:latin typeface="Franklin Gothic Medium Cond" panose="020B0606030402020204" pitchFamily="34" charset="0"/>
              </a:rPr>
              <a:t>Weighting Function Site</a:t>
            </a:r>
            <a:endParaRPr b="1" u="sng" dirty="0">
              <a:solidFill>
                <a:schemeClr val="lt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205" name="Google Shape;205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66129" y="2125266"/>
            <a:ext cx="4575313" cy="3550169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"/>
          <p:cNvSpPr txBox="1"/>
          <p:nvPr/>
        </p:nvSpPr>
        <p:spPr>
          <a:xfrm>
            <a:off x="773724" y="2178019"/>
            <a:ext cx="2927725" cy="2769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35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https://cimss.ssec.wisc.edu/goes-wf</a:t>
            </a:r>
            <a:r>
              <a:rPr lang="en-US" sz="13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"/>
          <p:cNvSpPr txBox="1"/>
          <p:nvPr/>
        </p:nvSpPr>
        <p:spPr>
          <a:xfrm>
            <a:off x="5284176" y="2730012"/>
            <a:ext cx="3402623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First </a:t>
            </a:r>
            <a:r>
              <a:rPr lang="en-US" dirty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Step:  Click on ‘Plot Viewer’</a:t>
            </a:r>
            <a:endParaRPr sz="2800" dirty="0">
              <a:latin typeface="Franklin Gothic Medium Cond" panose="020B06060304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dirty="0"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Note there are other clickable links</a:t>
            </a:r>
            <a:endParaRPr dirty="0"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"/>
          <p:cNvSpPr/>
          <p:nvPr/>
        </p:nvSpPr>
        <p:spPr>
          <a:xfrm>
            <a:off x="1441939" y="2905858"/>
            <a:ext cx="536330" cy="193431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146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</a:pPr>
            <a:r>
              <a:rPr lang="en-US" dirty="0">
                <a:solidFill>
                  <a:schemeClr val="lt1"/>
                </a:solidFill>
                <a:latin typeface="Franklin Gothic Medium Cond" panose="020B0606030402020204" pitchFamily="34" charset="0"/>
              </a:rPr>
              <a:t>After clicking viewer!</a:t>
            </a:r>
            <a:endParaRPr dirty="0">
              <a:solidFill>
                <a:schemeClr val="lt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214" name="Google Shape;214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1412" y="2200092"/>
            <a:ext cx="3862991" cy="3263504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4"/>
          <p:cNvSpPr txBox="1"/>
          <p:nvPr/>
        </p:nvSpPr>
        <p:spPr>
          <a:xfrm>
            <a:off x="4592320" y="1796686"/>
            <a:ext cx="4264269" cy="407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There are three different drop-down menus present</a:t>
            </a:r>
            <a:endParaRPr sz="2000" dirty="0">
              <a:latin typeface="Franklin Gothic Medium Cond" panose="020B06060304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2000" dirty="0"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Currently, viewing GOES-17 (that’s a Band 13 image)</a:t>
            </a:r>
            <a:endParaRPr sz="2000" dirty="0">
              <a:latin typeface="Franklin Gothic Medium Cond" panose="020B06060304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Points that are clickable include temperature/moisture profiles from the GFS on a 5-degree </a:t>
            </a:r>
            <a:r>
              <a:rPr lang="en-US" sz="2000" dirty="0" err="1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lat</a:t>
            </a:r>
            <a:r>
              <a:rPr lang="en-US" sz="2000" dirty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/</a:t>
            </a:r>
            <a:r>
              <a:rPr lang="en-US" sz="2000" dirty="0" err="1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lon</a:t>
            </a:r>
            <a:r>
              <a:rPr lang="en-US" sz="2000" dirty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 Grid</a:t>
            </a:r>
            <a:endParaRPr sz="2000" dirty="0">
              <a:latin typeface="Franklin Gothic Medium Cond" panose="020B06060304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A Day/Time (0000 or 1200 is also selectable</a:t>
            </a:r>
            <a:endParaRPr sz="2000" dirty="0">
              <a:latin typeface="Franklin Gothic Medium Cond" panose="020B06060304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2000" dirty="0"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Franklin Gothic Medium Cond" panose="020B0606030402020204" pitchFamily="34" charset="0"/>
                <a:ea typeface="Arial"/>
                <a:cs typeface="Arial"/>
                <a:sym typeface="Arial"/>
              </a:rPr>
              <a:t>Red dots indicate where you can get information – by clicking on the red dot</a:t>
            </a:r>
            <a:endParaRPr sz="2000" dirty="0">
              <a:latin typeface="Franklin Gothic Medium Cond" panose="020B06060304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"/>
          <p:cNvSpPr/>
          <p:nvPr/>
        </p:nvSpPr>
        <p:spPr>
          <a:xfrm>
            <a:off x="1354016" y="2721219"/>
            <a:ext cx="1600200" cy="290147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835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</a:pPr>
            <a:r>
              <a:rPr lang="en-US" dirty="0">
                <a:solidFill>
                  <a:schemeClr val="lt1"/>
                </a:solidFill>
                <a:latin typeface="Franklin Gothic Medium Cond" panose="020B0606030402020204" pitchFamily="34" charset="0"/>
              </a:rPr>
              <a:t>Three different drop-down menus</a:t>
            </a:r>
            <a:endParaRPr dirty="0">
              <a:solidFill>
                <a:schemeClr val="lt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222" name="Google Shape;222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37160" y="1885950"/>
            <a:ext cx="7551998" cy="1243186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5"/>
          <p:cNvSpPr txBox="1"/>
          <p:nvPr/>
        </p:nvSpPr>
        <p:spPr>
          <a:xfrm>
            <a:off x="325316" y="3305591"/>
            <a:ext cx="8257982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When you click on ‘GFS Model’ – you see the 5x5 array of points over the given domain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(Full Disk GOES-17 here, 2022-14Feb, 1200 UTC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srgbClr val="FFC000"/>
              </a:solidFill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If you were to click on RAOB – you’d see clickable red points at each RAOB within the field of view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5920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160" y="1885950"/>
            <a:ext cx="7543800" cy="120757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6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</a:pPr>
            <a:r>
              <a:rPr lang="en-US" dirty="0">
                <a:solidFill>
                  <a:schemeClr val="lt1"/>
                </a:solidFill>
                <a:latin typeface="Franklin Gothic Medium Cond" panose="020B0606030402020204" pitchFamily="34" charset="0"/>
              </a:rPr>
              <a:t>Three different drop-down menus</a:t>
            </a:r>
            <a:endParaRPr dirty="0">
              <a:solidFill>
                <a:schemeClr val="lt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230" name="Google Shape;230;p6"/>
          <p:cNvSpPr txBox="1">
            <a:spLocks noGrp="1"/>
          </p:cNvSpPr>
          <p:nvPr>
            <p:ph type="body" idx="1"/>
          </p:nvPr>
        </p:nvSpPr>
        <p:spPr>
          <a:xfrm>
            <a:off x="461596" y="3184830"/>
            <a:ext cx="7886700" cy="18575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3048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sz="2400" dirty="0"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If you click on a particular satellite, the view will change to be the full disk viewed by that satellite.  You have 3 choices at present </a:t>
            </a:r>
            <a:endParaRPr lang="en-US" sz="2400" dirty="0" smtClean="0"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  <a:p>
            <a:pPr marL="671512" lvl="1" indent="-3048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GOES-16</a:t>
            </a:r>
          </a:p>
          <a:p>
            <a:pPr marL="671512" lvl="1" indent="-3048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GOES-18 (which replaced GOES-17 this year)</a:t>
            </a:r>
            <a:endParaRPr lang="en-US" sz="2000" dirty="0" smtClean="0"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  <a:p>
            <a:pPr marL="671512" lvl="1" indent="-3048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Himawari-09</a:t>
            </a:r>
          </a:p>
          <a:p>
            <a:pPr marL="671512" lvl="1" indent="-3048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endParaRPr lang="en-US" sz="2000" dirty="0"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  <a:p>
            <a:pPr marL="671512" lvl="1" indent="-3048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So this is really just theoretical for Oman – as there aren’t radiosondes or vertical profiles from model data from which to compute weighting functions over Arabia</a:t>
            </a:r>
            <a:endParaRPr sz="2000" dirty="0"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7211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</a:pPr>
            <a:r>
              <a:rPr lang="en-US" dirty="0">
                <a:solidFill>
                  <a:schemeClr val="lt1"/>
                </a:solidFill>
                <a:latin typeface="Franklin Gothic Medium Cond" panose="020B0606030402020204" pitchFamily="34" charset="0"/>
              </a:rPr>
              <a:t>Three different drop-down menus</a:t>
            </a:r>
            <a:endParaRPr dirty="0">
              <a:solidFill>
                <a:schemeClr val="lt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236" name="Google Shape;23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160" y="1885951"/>
            <a:ext cx="7543800" cy="2633213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7"/>
          <p:cNvSpPr txBox="1">
            <a:spLocks noGrp="1"/>
          </p:cNvSpPr>
          <p:nvPr>
            <p:ph type="body" idx="1"/>
          </p:nvPr>
        </p:nvSpPr>
        <p:spPr>
          <a:xfrm>
            <a:off x="628650" y="4620358"/>
            <a:ext cx="7886700" cy="8696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t" anchorCtr="0" compatLnSpc="1">
            <a:prstTxWarp prst="textNoShape">
              <a:avLst/>
            </a:prstTxWarp>
            <a:noAutofit/>
          </a:bodyPr>
          <a:lstStyle/>
          <a:p>
            <a:pPr marL="342900" indent="-30480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800"/>
              <a:buFont typeface="Wingdings" panose="05000000000000000000" pitchFamily="2" charset="2"/>
              <a:buChar char="§"/>
            </a:pPr>
            <a:r>
              <a:rPr lang="en-US" sz="2400" dirty="0"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Click on the time – you can go back about a week.  Only 0000 UTC and 1200 UTC imagery is </a:t>
            </a:r>
            <a:r>
              <a:rPr lang="en-US" sz="2400" dirty="0" smtClean="0"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available</a:t>
            </a:r>
          </a:p>
        </p:txBody>
      </p:sp>
    </p:spTree>
    <p:extLst>
      <p:ext uri="{BB962C8B-B14F-4D97-AF65-F5344CB8AC3E}">
        <p14:creationId xmlns:p14="http://schemas.microsoft.com/office/powerpoint/2010/main" val="166872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6835" y="1737374"/>
            <a:ext cx="7543800" cy="3787853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8"/>
          <p:cNvSpPr txBox="1">
            <a:spLocks noGrp="1"/>
          </p:cNvSpPr>
          <p:nvPr>
            <p:ph type="title"/>
          </p:nvPr>
        </p:nvSpPr>
        <p:spPr>
          <a:xfrm>
            <a:off x="628650" y="1131094"/>
            <a:ext cx="7886700" cy="3952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Example:  Little Rock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244" name="Google Shape;244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8476" y="2938259"/>
            <a:ext cx="2036253" cy="6930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5" name="Google Shape;245;p8"/>
          <p:cNvCxnSpPr/>
          <p:nvPr/>
        </p:nvCxnSpPr>
        <p:spPr>
          <a:xfrm rot="10800000" flipH="1">
            <a:off x="1483568" y="3052217"/>
            <a:ext cx="3442996" cy="2148374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6" name="Google Shape;246;p8"/>
          <p:cNvCxnSpPr/>
          <p:nvPr/>
        </p:nvCxnSpPr>
        <p:spPr>
          <a:xfrm rot="10800000" flipH="1">
            <a:off x="2410179" y="3614570"/>
            <a:ext cx="4544551" cy="1801655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26442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173" y="1216877"/>
            <a:ext cx="6171762" cy="4315522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9"/>
          <p:cNvSpPr txBox="1">
            <a:spLocks noGrp="1"/>
          </p:cNvSpPr>
          <p:nvPr>
            <p:ph type="title"/>
          </p:nvPr>
        </p:nvSpPr>
        <p:spPr>
          <a:xfrm>
            <a:off x="628650" y="548640"/>
            <a:ext cx="7886700" cy="3952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US" dirty="0">
                <a:solidFill>
                  <a:srgbClr val="FFC000"/>
                </a:solidFill>
                <a:latin typeface="Franklin Gothic Medium Cond" panose="020B0606030402020204" pitchFamily="34" charset="0"/>
                <a:ea typeface="Libre Franklin Medium"/>
                <a:cs typeface="Libre Franklin Medium"/>
                <a:sym typeface="Libre Franklin Medium"/>
              </a:rPr>
              <a:t>Example</a:t>
            </a:r>
            <a:endParaRPr dirty="0">
              <a:solidFill>
                <a:srgbClr val="FFC000"/>
              </a:solidFill>
              <a:latin typeface="Franklin Gothic Medium Cond" panose="020B0606030402020204" pitchFamily="34" charset="0"/>
              <a:ea typeface="Libre Franklin Medium"/>
              <a:cs typeface="Libre Franklin Medium"/>
              <a:sym typeface="Libre Franklin Medium"/>
            </a:endParaRPr>
          </a:p>
        </p:txBody>
      </p:sp>
      <p:pic>
        <p:nvPicPr>
          <p:cNvPr id="253" name="Google Shape;25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9472" y="2935224"/>
            <a:ext cx="2036253" cy="6930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4" name="Google Shape;254;p9"/>
          <p:cNvCxnSpPr/>
          <p:nvPr/>
        </p:nvCxnSpPr>
        <p:spPr>
          <a:xfrm flipV="1">
            <a:off x="3435491" y="2935224"/>
            <a:ext cx="1483981" cy="317156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55" name="Google Shape;255;p9"/>
          <p:cNvCxnSpPr/>
          <p:nvPr/>
        </p:nvCxnSpPr>
        <p:spPr>
          <a:xfrm>
            <a:off x="3415516" y="3508746"/>
            <a:ext cx="1503956" cy="119519"/>
          </a:xfrm>
          <a:prstGeom prst="straightConnector1">
            <a:avLst/>
          </a:prstGeom>
          <a:noFill/>
          <a:ln w="57150" cap="flat" cmpd="sng">
            <a:solidFill>
              <a:srgbClr val="FFFF00"/>
            </a:solidFill>
            <a:prstDash val="solid"/>
            <a:round/>
            <a:headEnd type="oval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351805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MSS_Template_2013Log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ヒラギノ丸ゴ Pro W4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CIMSS_Template_2013Logo</Template>
  <TotalTime>47531</TotalTime>
  <Words>1410</Words>
  <Application>Microsoft Office PowerPoint</Application>
  <PresentationFormat>On-screen Show (4:3)</PresentationFormat>
  <Paragraphs>174</Paragraphs>
  <Slides>28</Slides>
  <Notes>17</Notes>
  <HiddenSlides>3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ＭＳ Ｐゴシック</vt:lpstr>
      <vt:lpstr>ＭＳ Ｐゴシック</vt:lpstr>
      <vt:lpstr>宋体</vt:lpstr>
      <vt:lpstr>Arial</vt:lpstr>
      <vt:lpstr>Arial Narrow</vt:lpstr>
      <vt:lpstr>Calibri</vt:lpstr>
      <vt:lpstr>Corbel</vt:lpstr>
      <vt:lpstr>Franklin Gothic Medium Cond</vt:lpstr>
      <vt:lpstr>Libre Franklin Medium</vt:lpstr>
      <vt:lpstr>Symbol</vt:lpstr>
      <vt:lpstr>Wingdings</vt:lpstr>
      <vt:lpstr>Wingdings 2</vt:lpstr>
      <vt:lpstr>CIMSS_Template_2013Logo</vt:lpstr>
      <vt:lpstr>Training for Tropical Cyclones Weighting Functions</vt:lpstr>
      <vt:lpstr>Summary of Weighting Functions</vt:lpstr>
      <vt:lpstr>The CIMSS Weighting Function Site</vt:lpstr>
      <vt:lpstr>After clicking viewer!</vt:lpstr>
      <vt:lpstr>Three different drop-down menus</vt:lpstr>
      <vt:lpstr>Three different drop-down menus</vt:lpstr>
      <vt:lpstr>Three different drop-down menus</vt:lpstr>
      <vt:lpstr>Example:  Little Rock</vt:lpstr>
      <vt:lpstr>Example</vt:lpstr>
      <vt:lpstr>Example</vt:lpstr>
      <vt:lpstr>Example</vt:lpstr>
      <vt:lpstr>Example 2</vt:lpstr>
      <vt:lpstr>How to use the Weighting Function (example)</vt:lpstr>
      <vt:lpstr>The old site https://cimss.ssec.wisc.edu/goes/wf </vt:lpstr>
      <vt:lpstr>The old site https://cimss.ssec.wisc.edu/goes/wf </vt:lpstr>
      <vt:lpstr>The old site https://cimss.ssec.wisc.edu/goes/wf </vt:lpstr>
      <vt:lpstr>Water Vapor</vt:lpstr>
      <vt:lpstr>Bottom Line</vt:lpstr>
      <vt:lpstr>How does absorption change the brightness temperature?</vt:lpstr>
      <vt:lpstr>What can sounding data give you:  Vertical Profiles of temperature and moisture</vt:lpstr>
      <vt:lpstr>Question #3</vt:lpstr>
      <vt:lpstr>Weighting Function</vt:lpstr>
      <vt:lpstr>Weighting Function</vt:lpstr>
      <vt:lpstr>The complication of water vapor</vt:lpstr>
      <vt:lpstr>When the air is very very dry (usually it’s cold too) you can see the surface in water vapor imagery</vt:lpstr>
      <vt:lpstr>More spectral bands means more temperature/moisture information in the vertical</vt:lpstr>
      <vt:lpstr>Sounder data is in three dimensions</vt:lpstr>
      <vt:lpstr>Summary of Weighting Functions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 Phillips</dc:creator>
  <cp:lastModifiedBy>Scott Lindstrom</cp:lastModifiedBy>
  <cp:revision>124</cp:revision>
  <dcterms:created xsi:type="dcterms:W3CDTF">2013-10-04T14:38:54Z</dcterms:created>
  <dcterms:modified xsi:type="dcterms:W3CDTF">2023-11-15T23:07:22Z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103DBFD8-9E25-4224-8793-6276CE2266EE</vt:lpwstr>
  </property>
  <property fmtid="{D5CDD505-2E9C-101B-9397-08002B2CF9AE}" pid="3" name="ArticulatePath">
    <vt:lpwstr>CIMSSstarfield_darkblue.pptx-1</vt:lpwstr>
  </property>
</Properties>
</file>