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86" r:id="rId19"/>
    <p:sldId id="287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75" r:id="rId29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a Wilson - NOAA Federal" initials="" lastIdx="5" clrIdx="0"/>
  <p:cmAuthor id="1" name="Dale Robinson" initials="" lastIdx="7" clrIdx="2"/>
  <p:cmAuthor id="2" name="Christopher Jackson - NOAA Affiliate" initials="" lastIdx="3" clrIdx="1"/>
  <p:cmAuthor id="4" name="Melanie Abecassis - NOAA Affiliate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339A"/>
    <a:srgbClr val="134892"/>
    <a:srgbClr val="F2C31A"/>
    <a:srgbClr val="66FF66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3" autoAdjust="0"/>
    <p:restoredTop sz="85101" autoAdjust="0"/>
  </p:normalViewPr>
  <p:slideViewPr>
    <p:cSldViewPr>
      <p:cViewPr varScale="1">
        <p:scale>
          <a:sx n="77" d="100"/>
          <a:sy n="77" d="100"/>
        </p:scale>
        <p:origin x="77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429567-0DBF-48A3-A7CF-F81B7EF962D1}" type="datetimeFigureOut">
              <a:rPr lang="en-US"/>
              <a:pPr>
                <a:defRPr/>
              </a:pPr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9053E9-1C83-4CC3-80AE-466BD89F3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46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9875D06-FA4D-4A99-B54C-AFA8D2B4AE6F}" type="datetimeFigureOut">
              <a:rPr lang="zh-CN" altLang="en-US"/>
              <a:pPr>
                <a:defRPr/>
              </a:pPr>
              <a:t>2023/11/15</a:t>
            </a:fld>
            <a:endParaRPr lang="en-US" altLang="zh-CN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31039E60-BF2B-4BFB-A357-E946C274AA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34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8f29d4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8f29d4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003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84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193cfe9689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193cfe9689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394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8ad218846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118ad218846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9577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97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678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1022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 axis is wavenumber. ABI and GOES Sounder</a:t>
            </a:r>
            <a:r>
              <a:rPr lang="en-US" baseline="0" dirty="0" smtClean="0"/>
              <a:t> bands within the GXS range are shown. Credit: UW/CIMSS</a:t>
            </a:r>
          </a:p>
          <a:p>
            <a:r>
              <a:rPr lang="en-US" baseline="0" dirty="0" smtClean="0"/>
              <a:t>Vertical pieces recently calculated by Z. Li, UW/CIMSS.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95128-236F-46B3-9955-2EAD6B748D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476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18f29d4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18f29d4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87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393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093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536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3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14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631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563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826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small" spc="0" baseline="0">
                <a:solidFill>
                  <a:srgbClr val="F2C31A"/>
                </a:solidFill>
                <a:effectLst/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198168"/>
            <a:ext cx="7772400" cy="461665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0C17-B17B-44C7-8493-C8ACBB94F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66800"/>
            <a:ext cx="2514600" cy="52578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00400" y="1066800"/>
            <a:ext cx="5486400" cy="5257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DF725-5DD2-4AC8-9302-F060CA84D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691F-9CED-4134-BEF2-4424A0C8B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D687F-9EC4-4A2C-9D79-45716973B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774E-393D-4152-86DA-5285DCA31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00F4E-004E-4CE8-AABD-59BBC7FD6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536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40dd115efb_2_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40dd115efb_2_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g140dd115efb_2_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40dd115efb_2_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40dd115efb_2_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9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star_fade_bg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1"/>
          <a:stretch/>
        </p:blipFill>
        <p:spPr bwMode="auto">
          <a:xfrm>
            <a:off x="3810000" y="0"/>
            <a:ext cx="2069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990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1066800"/>
            <a:ext cx="82285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1033" name="TextBox 9"/>
          <p:cNvSpPr txBox="1">
            <a:spLocks noChangeArrowheads="1"/>
          </p:cNvSpPr>
          <p:nvPr/>
        </p:nvSpPr>
        <p:spPr bwMode="auto">
          <a:xfrm>
            <a:off x="609600" y="647402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2C31A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solidFill>
                  <a:srgbClr val="FFFFFF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65532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49C620E3-86D2-421C-B672-9D0292A848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 descr="CIMSS_logo_web_multicolor_glow_PNG_138x100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496"/>
            <a:ext cx="457200" cy="33130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4" r:id="rId2"/>
    <p:sldLayoutId id="2147483749" r:id="rId3"/>
    <p:sldLayoutId id="2147483751" r:id="rId4"/>
    <p:sldLayoutId id="2147483755" r:id="rId5"/>
    <p:sldLayoutId id="2147483756" r:id="rId6"/>
    <p:sldLayoutId id="2147483758" r:id="rId7"/>
    <p:sldLayoutId id="2147483759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rgbClr val="F2C31A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goes/w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goes/w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goes/w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imss.ssec.wisc.edu/goes-w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8458200" cy="23622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Training </a:t>
            </a:r>
            <a:r>
              <a:rPr lang="en-US" dirty="0" smtClean="0">
                <a:latin typeface="Franklin Gothic Medium Cond" panose="020B0606030402020204" pitchFamily="34" charset="0"/>
              </a:rPr>
              <a:t>for Tropical Cyclones</a:t>
            </a:r>
            <a:br>
              <a:rPr lang="en-US" dirty="0" smtClean="0">
                <a:latin typeface="Franklin Gothic Medium Cond" panose="020B0606030402020204" pitchFamily="34" charset="0"/>
              </a:rPr>
            </a:br>
            <a:r>
              <a:rPr lang="en-US" sz="3200" u="sng" dirty="0" smtClean="0">
                <a:latin typeface="Franklin Gothic Medium Cond" panose="020B0606030402020204" pitchFamily="34" charset="0"/>
              </a:rPr>
              <a:t>Weighting Functions</a:t>
            </a:r>
            <a:endParaRPr lang="en-US" u="sng" dirty="0">
              <a:latin typeface="Franklin Gothic Medium Cond" panose="020B0606030402020204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399" y="2438400"/>
            <a:ext cx="7315200" cy="341632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Scott Lindstrom, UW-Madison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Cooperative Institute for Meteorological Satellite Studies</a:t>
            </a: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(               )</a:t>
            </a:r>
          </a:p>
          <a:p>
            <a:endParaRPr lang="en-US" dirty="0">
              <a:latin typeface="Franklin Gothic Medium Cond" panose="020B0606030402020204" pitchFamily="34" charset="0"/>
            </a:endParaRPr>
          </a:p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Where does Water Vapor information come from</a:t>
            </a:r>
            <a:r>
              <a:rPr lang="en-US" dirty="0" smtClean="0">
                <a:latin typeface="Franklin Gothic Medium Cond" panose="020B0606030402020204" pitchFamily="34" charset="0"/>
              </a:rPr>
              <a:t>?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Plus a teaser on Sounder Data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19 November 2023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60C17-B17B-44C7-8493-C8ACBB94F633}" type="slidenum">
              <a:rPr lang="en-US" smtClean="0">
                <a:latin typeface="Franklin Gothic Medium Cond" panose="020B0606030402020204" pitchFamily="34" charset="0"/>
              </a:rPr>
              <a:pPr/>
              <a:t>1</a:t>
            </a:fld>
            <a:endParaRPr lang="en-US">
              <a:latin typeface="Franklin Gothic Medium Cond" panose="020B06060304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87" y="3491488"/>
            <a:ext cx="7334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73" y="1216877"/>
            <a:ext cx="6171762" cy="431552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0"/>
          <p:cNvSpPr txBox="1">
            <a:spLocks noGrp="1"/>
          </p:cNvSpPr>
          <p:nvPr>
            <p:ph type="title"/>
          </p:nvPr>
        </p:nvSpPr>
        <p:spPr>
          <a:xfrm>
            <a:off x="628650" y="548640"/>
            <a:ext cx="7886700" cy="3952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Example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62" name="Google Shape;2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540" y="2187011"/>
            <a:ext cx="2036253" cy="69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241" y="1577508"/>
            <a:ext cx="5040161" cy="373202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5738317" y="2255114"/>
            <a:ext cx="99690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407 mb: -27.3 C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555 mb:  -16.5 C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661 mb:  -1.9 C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5" name="Google Shape;265;p10"/>
          <p:cNvCxnSpPr>
            <a:stCxn id="266" idx="1"/>
          </p:cNvCxnSpPr>
          <p:nvPr/>
        </p:nvCxnSpPr>
        <p:spPr>
          <a:xfrm rot="10800000">
            <a:off x="2851859" y="2750465"/>
            <a:ext cx="3307050" cy="420075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stealth" w="med" len="med"/>
            <a:tailEnd type="oval" w="med" len="med"/>
          </a:ln>
        </p:spPr>
      </p:cxnSp>
      <p:cxnSp>
        <p:nvCxnSpPr>
          <p:cNvPr id="267" name="Google Shape;267;p10"/>
          <p:cNvCxnSpPr/>
          <p:nvPr/>
        </p:nvCxnSpPr>
        <p:spPr>
          <a:xfrm flipH="1">
            <a:off x="2851793" y="2527673"/>
            <a:ext cx="2857891" cy="1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stealth" w="med" len="med"/>
            <a:tailEnd type="oval" w="med" len="med"/>
          </a:ln>
        </p:spPr>
      </p:cxnSp>
      <p:sp>
        <p:nvSpPr>
          <p:cNvPr id="266" name="Google Shape;266;p10"/>
          <p:cNvSpPr txBox="1"/>
          <p:nvPr/>
        </p:nvSpPr>
        <p:spPr>
          <a:xfrm>
            <a:off x="6158910" y="2928166"/>
            <a:ext cx="945211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-33.15:  360 mb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-22.67: 437 mb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-12.6:  521 mb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5343" y="5556284"/>
            <a:ext cx="8224857" cy="926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Why are the weighting function values colder than the sounding values?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Energy leaving </a:t>
            </a:r>
            <a:r>
              <a:rPr lang="en-US" dirty="0" smtClean="0">
                <a:latin typeface="Franklin Gothic Medium Cond" panose="020B0606030402020204" pitchFamily="34" charset="0"/>
              </a:rPr>
              <a:t>that </a:t>
            </a:r>
            <a:r>
              <a:rPr lang="en-US" dirty="0" smtClean="0">
                <a:latin typeface="Franklin Gothic Medium Cond" panose="020B0606030402020204" pitchFamily="34" charset="0"/>
              </a:rPr>
              <a:t>level of the sounding is moving up through the atmosphere where it is absorbed by water vapor and re-emitted from higher colder temperatures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"/>
          <p:cNvSpPr txBox="1">
            <a:spLocks noGrp="1"/>
          </p:cNvSpPr>
          <p:nvPr>
            <p:ph type="title"/>
          </p:nvPr>
        </p:nvSpPr>
        <p:spPr>
          <a:xfrm>
            <a:off x="628650" y="548640"/>
            <a:ext cx="7886700" cy="3952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Example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73" name="Google Shape;27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4241" y="1577508"/>
            <a:ext cx="5040161" cy="373202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1"/>
          <p:cNvSpPr txBox="1"/>
          <p:nvPr/>
        </p:nvSpPr>
        <p:spPr>
          <a:xfrm>
            <a:off x="5738317" y="2255114"/>
            <a:ext cx="99690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407 mb: -27.3 C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555 mb:  -16.5 C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661 mb:  -1.9 C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 txBox="1"/>
          <p:nvPr/>
        </p:nvSpPr>
        <p:spPr>
          <a:xfrm>
            <a:off x="6158910" y="2928166"/>
            <a:ext cx="945211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-33.15:  360 mb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-22.67: 437 mb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-12.6:  521 mb</a:t>
            </a:r>
            <a:endParaRPr sz="9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940" y="1202097"/>
            <a:ext cx="3051444" cy="391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6203" y="1202098"/>
            <a:ext cx="1532000" cy="3936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0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93cfe9689_6_0"/>
          <p:cNvSpPr txBox="1">
            <a:spLocks noGrp="1"/>
          </p:cNvSpPr>
          <p:nvPr>
            <p:ph type="title"/>
          </p:nvPr>
        </p:nvSpPr>
        <p:spPr>
          <a:xfrm>
            <a:off x="628650" y="548640"/>
            <a:ext cx="7886700" cy="994275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Example </a:t>
            </a:r>
            <a:r>
              <a:rPr lang="en-US" dirty="0" smtClean="0">
                <a:solidFill>
                  <a:srgbClr val="FFC000"/>
                </a:solidFill>
                <a:latin typeface="Franklin Gothic Medium Cond" panose="020B0606030402020204" pitchFamily="34" charset="0"/>
              </a:rPr>
              <a:t>2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83" name="Google Shape;283;g1193cfe9689_6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894950"/>
            <a:ext cx="5718355" cy="364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193cfe9689_6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1331" y="2275950"/>
            <a:ext cx="5151243" cy="307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193cfe9689_6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1331" y="2770908"/>
            <a:ext cx="2602182" cy="2081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7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8ad218846_3_4"/>
          <p:cNvSpPr txBox="1">
            <a:spLocks noGrp="1"/>
          </p:cNvSpPr>
          <p:nvPr>
            <p:ph type="title"/>
          </p:nvPr>
        </p:nvSpPr>
        <p:spPr>
          <a:xfrm>
            <a:off x="265922" y="1131094"/>
            <a:ext cx="8502525" cy="598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How to use the Weighting Function (example)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91" name="Google Shape;291;g118ad218846_3_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28" y="3685831"/>
            <a:ext cx="3520994" cy="223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18ad218846_3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28" y="1722854"/>
            <a:ext cx="3531354" cy="224299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18ad218846_3_4"/>
          <p:cNvSpPr txBox="1"/>
          <p:nvPr/>
        </p:nvSpPr>
        <p:spPr>
          <a:xfrm>
            <a:off x="4064619" y="1882891"/>
            <a:ext cx="4173300" cy="131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Turbulence Probability fields toggling with 400-300 mb lapse rates, and with 6.19 um water vapor fields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 choose 400-300 mb Lapse Rate?  Weighting Function!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g118ad218846_3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530" y="1722854"/>
            <a:ext cx="7543799" cy="4126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6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2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4050" b="1">
                <a:solidFill>
                  <a:srgbClr val="FF0000"/>
                </a:solidFill>
              </a:rPr>
              <a:t>The old site </a:t>
            </a:r>
            <a:r>
              <a:rPr lang="en-US" sz="3000" u="sng">
                <a:solidFill>
                  <a:schemeClr val="hlink"/>
                </a:solidFill>
                <a:hlinkClick r:id="rId3"/>
              </a:rPr>
              <a:t>https://cimss.ssec.wisc.edu/goes/wf</a:t>
            </a:r>
            <a:r>
              <a:rPr lang="en-US" sz="3000"/>
              <a:t> </a:t>
            </a:r>
            <a:endParaRPr/>
          </a:p>
        </p:txBody>
      </p:sp>
      <p:sp>
        <p:nvSpPr>
          <p:cNvPr id="300" name="Google Shape;300;p12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1714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01" name="Google Shape;301;p12"/>
          <p:cNvSpPr txBox="1">
            <a:spLocks noGrp="1"/>
          </p:cNvSpPr>
          <p:nvPr>
            <p:ph type="body" idx="2"/>
          </p:nvPr>
        </p:nvSpPr>
        <p:spPr>
          <a:xfrm>
            <a:off x="5199484" y="2226469"/>
            <a:ext cx="33158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You can click on GOES-West or GOES-East at either 0000 UTC or 1200 UTC</a:t>
            </a:r>
            <a:endParaRPr/>
          </a:p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4-day archive is available as well (scroll down).</a:t>
            </a:r>
            <a:endParaRPr/>
          </a:p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When you click on an image….</a:t>
            </a:r>
            <a:endParaRPr/>
          </a:p>
        </p:txBody>
      </p:sp>
      <p:pic>
        <p:nvPicPr>
          <p:cNvPr id="302" name="Google Shape;30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653" y="2125266"/>
            <a:ext cx="4509344" cy="3498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1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4500" b="1">
                <a:solidFill>
                  <a:srgbClr val="FF0000"/>
                </a:solidFill>
              </a:rPr>
              <a:t>The old site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https://cimss.ssec.wisc.edu/goes/wf</a:t>
            </a:r>
            <a:r>
              <a:rPr lang="en-US"/>
              <a:t> </a:t>
            </a:r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1714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body" idx="2"/>
          </p:nvPr>
        </p:nvSpPr>
        <p:spPr>
          <a:xfrm>
            <a:off x="5213839" y="2226469"/>
            <a:ext cx="3301511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Once GOES-East is clicked on, you can choose a Radiosonde site</a:t>
            </a:r>
            <a:endParaRPr/>
          </a:p>
          <a:p>
            <a:pPr marL="342900" indent="-1714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Let’s choose OUN</a:t>
            </a:r>
            <a:endParaRPr/>
          </a:p>
        </p:txBody>
      </p:sp>
      <p:pic>
        <p:nvPicPr>
          <p:cNvPr id="310" name="Google Shape;31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20" y="2125980"/>
            <a:ext cx="4507541" cy="3497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13"/>
          <p:cNvCxnSpPr/>
          <p:nvPr/>
        </p:nvCxnSpPr>
        <p:spPr>
          <a:xfrm flipH="1">
            <a:off x="1696916" y="3846634"/>
            <a:ext cx="3683977" cy="21101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889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4500" b="1">
                <a:solidFill>
                  <a:srgbClr val="FF0000"/>
                </a:solidFill>
              </a:rPr>
              <a:t>The old site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https://cimss.ssec.wisc.edu/goes/wf</a:t>
            </a:r>
            <a:r>
              <a:rPr lang="en-US"/>
              <a:t> </a:t>
            </a:r>
            <a:endParaRPr/>
          </a:p>
        </p:txBody>
      </p:sp>
      <p:sp>
        <p:nvSpPr>
          <p:cNvPr id="317" name="Google Shape;317;p14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1714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18" name="Google Shape;318;p14"/>
          <p:cNvSpPr txBox="1">
            <a:spLocks noGrp="1"/>
          </p:cNvSpPr>
          <p:nvPr>
            <p:ph type="body" idx="2"/>
          </p:nvPr>
        </p:nvSpPr>
        <p:spPr>
          <a:xfrm>
            <a:off x="5213838" y="2226469"/>
            <a:ext cx="3613639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OUN Weighting functions shown – only for Water Vapor channels.</a:t>
            </a:r>
            <a:endParaRPr/>
          </a:p>
          <a:p>
            <a:pPr marL="342900" indent="-257175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Includes the Stuve at OUN</a:t>
            </a:r>
            <a:endParaRPr/>
          </a:p>
        </p:txBody>
      </p:sp>
      <p:pic>
        <p:nvPicPr>
          <p:cNvPr id="319" name="Google Shape;31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375" y="2125266"/>
            <a:ext cx="4507541" cy="349758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4"/>
          <p:cNvSpPr/>
          <p:nvPr/>
        </p:nvSpPr>
        <p:spPr>
          <a:xfrm>
            <a:off x="1186961" y="2782765"/>
            <a:ext cx="800100" cy="21101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4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Water Vapor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17</a:t>
            </a:fld>
            <a:endParaRPr lang="en-US">
              <a:latin typeface="Franklin Gothic Medium Cond" panose="020B06060304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52400" y="2133600"/>
            <a:ext cx="9525000" cy="2057400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     water vapor in the atmosphere</a:t>
            </a:r>
            <a:endParaRPr lang="en-US" sz="2800" b="1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66700" y="5551170"/>
            <a:ext cx="9296400" cy="76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72718" y="5180944"/>
            <a:ext cx="1908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Franklin Gothic Medium Cond" panose="020B0606030402020204" pitchFamily="34" charset="0"/>
              </a:rPr>
              <a:t>Earth’s Surface</a:t>
            </a:r>
            <a:endParaRPr lang="en-US" sz="2400" dirty="0">
              <a:latin typeface="Franklin Gothic Medium Cond" panose="020B0606030402020204" pitchFamily="34" charset="0"/>
            </a:endParaRPr>
          </a:p>
        </p:txBody>
      </p:sp>
      <p:cxnSp>
        <p:nvCxnSpPr>
          <p:cNvPr id="13" name="Curved Connector 12"/>
          <p:cNvCxnSpPr/>
          <p:nvPr/>
        </p:nvCxnSpPr>
        <p:spPr>
          <a:xfrm rot="5400000" flipH="1" flipV="1">
            <a:off x="2590800" y="4191000"/>
            <a:ext cx="914400" cy="762000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6200000" flipV="1">
            <a:off x="2560320" y="3230880"/>
            <a:ext cx="975360" cy="7620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5400000" flipH="1" flipV="1">
            <a:off x="2595880" y="2306320"/>
            <a:ext cx="914400" cy="7620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2570480" y="1391920"/>
            <a:ext cx="975360" cy="762000"/>
          </a:xfrm>
          <a:prstGeom prst="curvedConnector3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04146" y="560145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Franklin Gothic Medium Cond" panose="020B0606030402020204" pitchFamily="34" charset="0"/>
              </a:rPr>
              <a:t>6.2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>
                <a:latin typeface="Franklin Gothic Medium Cond" panose="020B0606030402020204" pitchFamily="34" charset="0"/>
              </a:rPr>
              <a:t>m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38960" y="5067299"/>
            <a:ext cx="1676400" cy="9906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51521" y="858619"/>
            <a:ext cx="4113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Franklin Gothic Medium Cond" panose="020B0606030402020204" pitchFamily="34" charset="0"/>
              </a:rPr>
              <a:t>Water vapor strongly absorbs energy at 6.2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>
                <a:latin typeface="Franklin Gothic Medium Cond" panose="020B0606030402020204" pitchFamily="34" charset="0"/>
              </a:rPr>
              <a:t>m</a:t>
            </a:r>
          </a:p>
          <a:p>
            <a:r>
              <a:rPr lang="en-US" b="1" dirty="0" smtClean="0">
                <a:latin typeface="Franklin Gothic Medium Cond" panose="020B0606030402020204" pitchFamily="34" charset="0"/>
              </a:rPr>
              <a:t>Relatively little can make it through the vapor 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20924" y="849868"/>
            <a:ext cx="4257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Franklin Gothic Medium Cond" panose="020B0606030402020204" pitchFamily="34" charset="0"/>
              </a:rPr>
              <a:t>Water vapor weakly absorbs energy at 7.3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>
                <a:latin typeface="Franklin Gothic Medium Cond" panose="020B0606030402020204" pitchFamily="34" charset="0"/>
              </a:rPr>
              <a:t>m</a:t>
            </a:r>
          </a:p>
          <a:p>
            <a:r>
              <a:rPr lang="en-US" b="1" dirty="0" smtClean="0">
                <a:latin typeface="Franklin Gothic Medium Cond" panose="020B0606030402020204" pitchFamily="34" charset="0"/>
              </a:rPr>
              <a:t>More can make it through the vapor unabsorbed 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  <p:cxnSp>
        <p:nvCxnSpPr>
          <p:cNvPr id="23" name="Curved Connector 22"/>
          <p:cNvCxnSpPr/>
          <p:nvPr/>
        </p:nvCxnSpPr>
        <p:spPr>
          <a:xfrm rot="5400000" flipH="1" flipV="1">
            <a:off x="6152072" y="4175760"/>
            <a:ext cx="914400" cy="762000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6200000" flipV="1">
            <a:off x="6121592" y="3219072"/>
            <a:ext cx="975360" cy="762000"/>
          </a:xfrm>
          <a:prstGeom prst="curved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6152072" y="2267463"/>
            <a:ext cx="914400" cy="7620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V="1">
            <a:off x="6121592" y="1332608"/>
            <a:ext cx="975360" cy="76200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69104" y="5608319"/>
            <a:ext cx="796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Franklin Gothic Medium Cond" panose="020B0606030402020204" pitchFamily="34" charset="0"/>
              </a:rPr>
              <a:t>7</a:t>
            </a:r>
            <a:r>
              <a:rPr lang="en-US" b="1" dirty="0" smtClean="0">
                <a:latin typeface="Franklin Gothic Medium Cond" panose="020B0606030402020204" pitchFamily="34" charset="0"/>
              </a:rPr>
              <a:t>.3 </a:t>
            </a:r>
            <a:r>
              <a:rPr lang="en-US" b="1" dirty="0" smtClean="0">
                <a:latin typeface="Symbol" panose="05050102010706020507" pitchFamily="18" charset="2"/>
              </a:rPr>
              <a:t>m</a:t>
            </a:r>
            <a:r>
              <a:rPr lang="en-US" b="1" dirty="0" smtClean="0">
                <a:latin typeface="Franklin Gothic Medium Cond" panose="020B0606030402020204" pitchFamily="34" charset="0"/>
              </a:rPr>
              <a:t>m</a:t>
            </a:r>
            <a:endParaRPr lang="en-US" b="1" dirty="0">
              <a:latin typeface="Franklin Gothic Medium Cond" panose="020B06060304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33393" y="5016498"/>
            <a:ext cx="1676400" cy="9906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7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Bottom Line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Information in the “water vapor channels” (somewhere between 6 and 7.5 micrometers) comes from the mid-troposphere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7.3 micrometers:  closer to the surface, maybe might include information from the surface in very dry </a:t>
            </a:r>
            <a:r>
              <a:rPr lang="en-US" dirty="0" err="1" smtClean="0">
                <a:latin typeface="Franklin Gothic Medium Cond" panose="020B0606030402020204" pitchFamily="34" charset="0"/>
              </a:rPr>
              <a:t>airmasses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6.2 micrometers:  comes from the mid- or upper-troposphere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Really depends on the distribution of water vapor in the atmosphere.  If there’s a thin layer high up, most of the information comes from higher up.  Only ~5 mm of water vapor will absorb a lot of the upwelling energy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D687F-9EC4-4A2C-9D79-45716973BA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Franklin Gothic Medium Cond" panose="020B0606030402020204" pitchFamily="34" charset="0"/>
              </a:rPr>
              <a:t>How does absorption change the brightness temperature?</a:t>
            </a:r>
            <a:endParaRPr lang="en-U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Energy leaves a surface, and is absorbed by a gas higher up in the atmosphere (where it is typically cooler/dryer)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absorbed energy is then re-emitted from this (cooler/dryer) area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Because it’s cooler, less energy is emitted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This pattern of absorption and re-emission continues until there’s no more gas left to absorb, at which point the energy escapes the atmosphere and is detected by the satellite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8f29d45ae_0_0"/>
          <p:cNvSpPr txBox="1">
            <a:spLocks noGrp="1"/>
          </p:cNvSpPr>
          <p:nvPr>
            <p:ph type="title"/>
          </p:nvPr>
        </p:nvSpPr>
        <p:spPr>
          <a:xfrm>
            <a:off x="628650" y="152400"/>
            <a:ext cx="7886700" cy="994275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Franklin Gothic Medium Cond" panose="020B0606030402020204" pitchFamily="34" charset="0"/>
              </a:rPr>
              <a:t>Summary of Weighting Functions</a:t>
            </a:r>
            <a:endParaRPr dirty="0">
              <a:latin typeface="Franklin Gothic Medium Cond" panose="020B0606030402020204" pitchFamily="34" charset="0"/>
            </a:endParaRPr>
          </a:p>
        </p:txBody>
      </p:sp>
      <p:sp>
        <p:nvSpPr>
          <p:cNvPr id="326" name="Google Shape;326;g118f29d45ae_0_0"/>
          <p:cNvSpPr txBox="1">
            <a:spLocks noGrp="1"/>
          </p:cNvSpPr>
          <p:nvPr>
            <p:ph type="body" idx="1"/>
          </p:nvPr>
        </p:nvSpPr>
        <p:spPr>
          <a:xfrm>
            <a:off x="625337" y="1146674"/>
            <a:ext cx="8169300" cy="4873125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495300" indent="-457200"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Medium Cond" panose="020B0606030402020204" pitchFamily="34" charset="0"/>
              </a:rPr>
              <a:t>Important </a:t>
            </a:r>
            <a:r>
              <a:rPr lang="en-US" dirty="0">
                <a:latin typeface="Franklin Gothic Medium Cond" panose="020B0606030402020204" pitchFamily="34" charset="0"/>
              </a:rPr>
              <a:t>Information:  From what level is the satellite likely sensing information?  (Note:  if it’s cloudy, then the information is the cloud top!)</a:t>
            </a:r>
            <a:endParaRPr dirty="0">
              <a:latin typeface="Franklin Gothic Medium Cond" panose="020B0606030402020204" pitchFamily="34" charset="0"/>
            </a:endParaRPr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dirty="0">
                <a:latin typeface="Franklin Gothic Medium Cond" panose="020B0606030402020204" pitchFamily="34" charset="0"/>
              </a:rPr>
              <a:t>3 Water Vapor bands on GOES-R type satellites have different Weighting function peaks</a:t>
            </a:r>
            <a:r>
              <a:rPr lang="en-US" dirty="0" smtClean="0">
                <a:latin typeface="Franklin Gothic Medium Cond" panose="020B0606030402020204" pitchFamily="34" charset="0"/>
              </a:rPr>
              <a:t>.  (Same for the 2 on MTG)</a:t>
            </a:r>
            <a:endParaRPr dirty="0">
              <a:latin typeface="Franklin Gothic Medium Cond" panose="020B0606030402020204" pitchFamily="34" charset="0"/>
            </a:endParaRPr>
          </a:p>
          <a:p>
            <a:pPr marL="857250" lvl="1" indent="-45720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dirty="0">
                <a:latin typeface="Franklin Gothic Medium Cond" panose="020B0606030402020204" pitchFamily="34" charset="0"/>
              </a:rPr>
              <a:t>Conclusion:  water vapor gives three-dimensional view of atmosphere</a:t>
            </a:r>
            <a:endParaRPr dirty="0">
              <a:latin typeface="Franklin Gothic Medium Cond" panose="020B0606030402020204" pitchFamily="34" charset="0"/>
            </a:endParaRPr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dirty="0">
                <a:latin typeface="Franklin Gothic Medium Cond" panose="020B0606030402020204" pitchFamily="34" charset="0"/>
              </a:rPr>
              <a:t>Use this information to confirm what you assume about the different bands.</a:t>
            </a:r>
            <a:endParaRPr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7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What can sounding data give you:  Vertical Profiles of temperature and moisture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&gt;1000 observations of radiances you get from a sounder could represent the emissions from more than one atmosphere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The challenge is to find the most likely combination of temperature and moisture profiles that yield the observations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This is a tricky mathematical problem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For 40+ years this has been achieved using Radiative Transfer Models (RTMs) – that are computationally slow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How to become famous:  Devise a speedy way to transform the observations to the most </a:t>
            </a:r>
            <a:r>
              <a:rPr lang="en-US" smtClean="0">
                <a:latin typeface="Franklin Gothic Medium Cond" panose="020B0606030402020204" pitchFamily="34" charset="0"/>
              </a:rPr>
              <a:t>likely atmosphere</a:t>
            </a:r>
            <a:endParaRPr lang="en-US" dirty="0" smtClean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20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Question #3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In clear skies, from where does the information that a ‘water vapor’ infrared channel (for example, Band 8 on AMI at 6.24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m) detects originate?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A:  From the Earth’s Surface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B:  From around 900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C:  From around 550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D:  From around 350 </a:t>
            </a:r>
            <a:r>
              <a:rPr lang="en-US" dirty="0" err="1" smtClean="0">
                <a:latin typeface="Franklin Gothic Medium Cond" panose="020B0606030402020204" pitchFamily="34" charset="0"/>
              </a:rPr>
              <a:t>mb</a:t>
            </a:r>
            <a:endParaRPr lang="en-US" dirty="0" smtClean="0">
              <a:latin typeface="Franklin Gothic Medium Cond" panose="020B0606030402020204" pitchFamily="34" charset="0"/>
            </a:endParaRP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E:  I need more information!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21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6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Function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199"/>
            <a:ext cx="8905063" cy="44672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262" y="5638800"/>
            <a:ext cx="734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AHI has 3 bands in the part of the spectrum that is sensitive to water vapor absorption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111" y="5972175"/>
            <a:ext cx="727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does the information sensed by those three channels originate in the vertical?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800600"/>
            <a:ext cx="1143000" cy="457200"/>
          </a:xfrm>
          <a:prstGeom prst="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43600" y="36576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326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848100"/>
            <a:ext cx="85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344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147066"/>
            <a:ext cx="84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441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4485" y="6288643"/>
            <a:ext cx="399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a function of water vapor in the column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52800" y="4516398"/>
            <a:ext cx="228600" cy="2080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1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Function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6" y="838199"/>
            <a:ext cx="8900311" cy="44672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8262" y="5638800"/>
            <a:ext cx="734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AHI has 3 bands in the part of the spectrum that is sensitive to water vapor absorption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111" y="5972175"/>
            <a:ext cx="727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Where does the information sensed by those three channels originate in the vertical?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800600"/>
            <a:ext cx="1143000" cy="457200"/>
          </a:xfrm>
          <a:prstGeom prst="rect">
            <a:avLst/>
          </a:prstGeom>
          <a:noFill/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0" y="38100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358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12646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460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355068"/>
            <a:ext cx="83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576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mb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4485" y="6288643"/>
            <a:ext cx="399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This is a function of water vapor in the column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52800" y="4440198"/>
            <a:ext cx="228600" cy="2080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4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The complication of water vapor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“Water Vapor” bands on a satellite are sensing emissions at different wavelengths (6.21, 6.94, 7.33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m on AMI)</a:t>
            </a:r>
          </a:p>
          <a:p>
            <a:pPr lvl="1"/>
            <a:r>
              <a:rPr lang="en-US" dirty="0" smtClean="0">
                <a:latin typeface="Franklin Gothic Medium Cond" panose="020B0606030402020204" pitchFamily="34" charset="0"/>
              </a:rPr>
              <a:t>The ability of water molecules to absorb energy at those wavelengths varies as a function of wavelength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 thin region of water vapor might absorb most of the energy at 6.21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 Cond" panose="020B0606030402020204" pitchFamily="34" charset="0"/>
              </a:rPr>
              <a:t>m</a:t>
            </a:r>
            <a:r>
              <a:rPr lang="en-US" dirty="0" smtClean="0">
                <a:latin typeface="Franklin Gothic Medium Cond" panose="020B0606030402020204" pitchFamily="34" charset="0"/>
              </a:rPr>
              <a:t>, but a lot of the 7.33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>
                <a:latin typeface="Franklin Gothic Medium Cond" panose="020B0606030402020204" pitchFamily="34" charset="0"/>
              </a:rPr>
              <a:t>m </a:t>
            </a:r>
            <a:r>
              <a:rPr lang="en-US" dirty="0" smtClean="0">
                <a:latin typeface="Franklin Gothic Medium Cond" panose="020B0606030402020204" pitchFamily="34" charset="0"/>
              </a:rPr>
              <a:t>energy will move through it.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What is the temperature of the water vapor.  That also affects the absorption.</a:t>
            </a:r>
          </a:p>
          <a:p>
            <a:pPr lvl="2"/>
            <a:r>
              <a:rPr lang="en-US" dirty="0" smtClean="0">
                <a:latin typeface="Franklin Gothic Medium Cond" panose="020B0606030402020204" pitchFamily="34" charset="0"/>
              </a:rPr>
              <a:t>Are there big gradients in temperature that can be sensed through the water vapor?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>
                <a:latin typeface="Franklin Gothic Medium Cond" panose="020B0606030402020204" pitchFamily="34" charset="0"/>
              </a:rPr>
              <a:pPr>
                <a:defRPr/>
              </a:pPr>
              <a:t>24</a:t>
            </a:fld>
            <a:endParaRPr lang="en-US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When the air is very </a:t>
            </a:r>
            <a:r>
              <a:rPr lang="en-US" dirty="0" err="1" smtClean="0">
                <a:latin typeface="Franklin Gothic Medium Cond" panose="020B0606030402020204" pitchFamily="34" charset="0"/>
              </a:rPr>
              <a:t>very</a:t>
            </a:r>
            <a:r>
              <a:rPr lang="en-US" dirty="0" smtClean="0">
                <a:latin typeface="Franklin Gothic Medium Cond" panose="020B0606030402020204" pitchFamily="34" charset="0"/>
              </a:rPr>
              <a:t> dry (usually it’s cold too) you can see the surface in water vapor imagery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4219"/>
            <a:ext cx="8229600" cy="47229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78691F-9CED-4134-BEF2-4424A0C8B72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6801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/>
              <a:pPr defTabSz="685800">
                <a:defRPr/>
              </a:pPr>
              <a:t>26</a:t>
            </a:fld>
            <a:endParaRPr lang="en-US" dirty="0"/>
          </a:p>
        </p:txBody>
      </p:sp>
      <p:sp>
        <p:nvSpPr>
          <p:cNvPr id="5" name="Google Shape;235;g140dd115efb_2_56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763000" cy="6179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buSzPts val="1800"/>
            </a:pPr>
            <a:r>
              <a:rPr lang="en-US" sz="2400" b="1" dirty="0">
                <a:latin typeface="Franklin Gothic Medium Cond" panose="020B0606030402020204" pitchFamily="34" charset="0"/>
              </a:rPr>
              <a:t>More spectral bands means more </a:t>
            </a:r>
            <a:r>
              <a:rPr lang="en-US" sz="2400" b="1" dirty="0" smtClean="0">
                <a:latin typeface="Franklin Gothic Medium Cond" panose="020B0606030402020204" pitchFamily="34" charset="0"/>
              </a:rPr>
              <a:t>temperature/moisture information in the vertical</a:t>
            </a:r>
            <a:endParaRPr sz="2400" b="1" dirty="0">
              <a:latin typeface="Franklin Gothic Medium Cond" panose="020B0606030402020204" pitchFamily="34" charset="0"/>
            </a:endParaRPr>
          </a:p>
        </p:txBody>
      </p:sp>
      <p:pic>
        <p:nvPicPr>
          <p:cNvPr id="7" name="Picture 6" descr="GXS_Proposed1563Channels_Sample3DStack_FromIASI_07Dec2020_1756UTC_650to2300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39"/>
          <a:stretch/>
        </p:blipFill>
        <p:spPr>
          <a:xfrm>
            <a:off x="5410200" y="921478"/>
            <a:ext cx="3474720" cy="4042240"/>
          </a:xfrm>
          <a:prstGeom prst="rect">
            <a:avLst/>
          </a:prstGeom>
        </p:spPr>
      </p:pic>
      <p:pic>
        <p:nvPicPr>
          <p:cNvPr id="8" name="Picture 7" descr="ABI_IRChannels_Sample3DStack_FromIASI_07Dec2020_1756UTC_650to230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6"/>
          <a:stretch/>
        </p:blipFill>
        <p:spPr>
          <a:xfrm>
            <a:off x="768259" y="912105"/>
            <a:ext cx="3474720" cy="40609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1598" y="973665"/>
            <a:ext cx="5032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ABI</a:t>
            </a:r>
            <a:r>
              <a:rPr lang="en-US" sz="2000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				      </a:t>
            </a:r>
            <a:r>
              <a:rPr lang="en-US" sz="2000" b="1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  GXS</a:t>
            </a:r>
            <a:r>
              <a:rPr lang="en-US" sz="2000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0" y="4591016"/>
            <a:ext cx="3867542" cy="12311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There are </a:t>
            </a:r>
            <a:r>
              <a:rPr lang="en-US" sz="1400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more than six times (temperature) and four times (moisture) of number of independent pieces of vertical information </a:t>
            </a:r>
            <a:r>
              <a:rPr lang="en-US" sz="1400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in this proposed sounder compared to the ABI.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(And up to 20 times more for thin clouds.)</a:t>
            </a:r>
            <a:endParaRPr lang="en-US" sz="1200" dirty="0">
              <a:solidFill>
                <a:srgbClr val="00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4962" y="1373775"/>
            <a:ext cx="1439818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9 ABI IR Bands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1623" y="1333606"/>
            <a:ext cx="1924245" cy="36933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</a:rPr>
              <a:t>1000s of GXS Bands</a:t>
            </a: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5171" y="4752419"/>
            <a:ext cx="28194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Franklin Gothic Medium Cond" panose="020B0606030402020204" pitchFamily="34" charset="0"/>
              </a:rPr>
              <a:t>The weighting functions mean that 3 (overlapping) moisture layers are resolved (in clear skies)</a:t>
            </a:r>
            <a:endParaRPr lang="en-US" sz="1600" dirty="0">
              <a:solidFill>
                <a:srgbClr val="000000"/>
              </a:solidFill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87129"/>
              </p:ext>
            </p:extLst>
          </p:nvPr>
        </p:nvGraphicFramePr>
        <p:xfrm>
          <a:off x="2202989" y="5206569"/>
          <a:ext cx="4578811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811">
                  <a:extLst>
                    <a:ext uri="{9D8B030D-6E8A-4147-A177-3AD203B41FA5}">
                      <a16:colId xmlns:a16="http://schemas.microsoft.com/office/drawing/2014/main" val="131416133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0570059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0362880"/>
                    </a:ext>
                  </a:extLst>
                </a:gridCol>
              </a:tblGrid>
              <a:tr h="27813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Number of Independent Pieces of Vertical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 Information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9633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GXS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ABI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884136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Temperature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13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2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81881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Moisture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11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ranklin Gothic Medium Cond" panose="020B060603040202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154789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71623" y="5917711"/>
            <a:ext cx="209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anklin Gothic Medium Cond" panose="020B0606030402020204" pitchFamily="34" charset="0"/>
              </a:rPr>
              <a:t>GXS is the sounder on </a:t>
            </a:r>
            <a:r>
              <a:rPr lang="en-US" sz="1400" dirty="0" err="1" smtClean="0">
                <a:latin typeface="Franklin Gothic Medium Cond" panose="020B0606030402020204" pitchFamily="34" charset="0"/>
              </a:rPr>
              <a:t>GeoXO</a:t>
            </a:r>
            <a:endParaRPr lang="en-US" sz="14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74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Sounder data is in three dimensions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Franklin Gothic Medium Cond" panose="020B06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show vertical profiles of information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You can show horizontal fields of information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8f29d45ae_0_0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275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Franklin Gothic Medium Cond" panose="020B0606030402020204" pitchFamily="34" charset="0"/>
              </a:rPr>
              <a:t>Summary of Weighting Functions</a:t>
            </a:r>
            <a:endParaRPr>
              <a:latin typeface="Franklin Gothic Medium Cond" panose="020B0606030402020204" pitchFamily="34" charset="0"/>
            </a:endParaRPr>
          </a:p>
        </p:txBody>
      </p:sp>
      <p:sp>
        <p:nvSpPr>
          <p:cNvPr id="326" name="Google Shape;326;g118f29d45ae_0_0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8169300" cy="3031332"/>
          </a:xfrm>
          <a:prstGeom prst="rect">
            <a:avLst/>
          </a:prstGeom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495300" indent="-457200"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Medium Cond" panose="020B0606030402020204" pitchFamily="34" charset="0"/>
              </a:rPr>
              <a:t>Important </a:t>
            </a:r>
            <a:r>
              <a:rPr lang="en-US" dirty="0">
                <a:latin typeface="Franklin Gothic Medium Cond" panose="020B0606030402020204" pitchFamily="34" charset="0"/>
              </a:rPr>
              <a:t>Information:  From what level is the satellite likely sensing information?  (Note:  if it’s cloudy, then the information is </a:t>
            </a:r>
            <a:r>
              <a:rPr lang="en-US" dirty="0" smtClean="0">
                <a:latin typeface="Franklin Gothic Medium Cond" panose="020B0606030402020204" pitchFamily="34" charset="0"/>
              </a:rPr>
              <a:t>from the </a:t>
            </a:r>
            <a:r>
              <a:rPr lang="en-US" dirty="0">
                <a:latin typeface="Franklin Gothic Medium Cond" panose="020B0606030402020204" pitchFamily="34" charset="0"/>
              </a:rPr>
              <a:t>cloud </a:t>
            </a:r>
            <a:r>
              <a:rPr lang="en-US" dirty="0" smtClean="0">
                <a:latin typeface="Franklin Gothic Medium Cond" panose="020B0606030402020204" pitchFamily="34" charset="0"/>
              </a:rPr>
              <a:t>top)</a:t>
            </a:r>
            <a:endParaRPr dirty="0">
              <a:latin typeface="Franklin Gothic Medium Cond" panose="020B0606030402020204" pitchFamily="34" charset="0"/>
            </a:endParaRPr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dirty="0">
                <a:latin typeface="Franklin Gothic Medium Cond" panose="020B0606030402020204" pitchFamily="34" charset="0"/>
              </a:rPr>
              <a:t>3 Water Vapor bands on GOES-R type satellites have different Weighting function peaks.</a:t>
            </a:r>
            <a:endParaRPr dirty="0">
              <a:latin typeface="Franklin Gothic Medium Cond" panose="020B0606030402020204" pitchFamily="34" charset="0"/>
            </a:endParaRPr>
          </a:p>
          <a:p>
            <a:pPr marL="857250" lvl="1" indent="-457200"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dirty="0" smtClean="0">
                <a:latin typeface="Franklin Gothic Medium Cond" panose="020B0606030402020204" pitchFamily="34" charset="0"/>
              </a:rPr>
              <a:t>Water vapor </a:t>
            </a:r>
            <a:r>
              <a:rPr lang="en-US" dirty="0">
                <a:latin typeface="Franklin Gothic Medium Cond" panose="020B0606030402020204" pitchFamily="34" charset="0"/>
              </a:rPr>
              <a:t>gives three-dimensional view of </a:t>
            </a:r>
            <a:r>
              <a:rPr lang="en-US" dirty="0" smtClean="0">
                <a:latin typeface="Franklin Gothic Medium Cond" panose="020B0606030402020204" pitchFamily="34" charset="0"/>
              </a:rPr>
              <a:t>atmosphere</a:t>
            </a:r>
            <a:endParaRPr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6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b="1" u="sng" dirty="0">
                <a:solidFill>
                  <a:schemeClr val="lt1"/>
                </a:solidFill>
                <a:latin typeface="Franklin Gothic Medium Cond" panose="020B0606030402020204" pitchFamily="34" charset="0"/>
              </a:rPr>
              <a:t>The </a:t>
            </a:r>
            <a:r>
              <a:rPr lang="en-US" b="1" u="sng" dirty="0" smtClean="0">
                <a:solidFill>
                  <a:schemeClr val="lt1"/>
                </a:solidFill>
                <a:latin typeface="Franklin Gothic Medium Cond" panose="020B0606030402020204" pitchFamily="34" charset="0"/>
              </a:rPr>
              <a:t>CIMSS </a:t>
            </a:r>
            <a:r>
              <a:rPr lang="en-US" b="1" u="sng" dirty="0">
                <a:solidFill>
                  <a:schemeClr val="lt1"/>
                </a:solidFill>
                <a:latin typeface="Franklin Gothic Medium Cond" panose="020B0606030402020204" pitchFamily="34" charset="0"/>
              </a:rPr>
              <a:t>Weighting Function Site</a:t>
            </a:r>
            <a:endParaRPr b="1" u="sng" dirty="0">
              <a:solidFill>
                <a:schemeClr val="lt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05" name="Google Shape;205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6129" y="2125266"/>
            <a:ext cx="4575313" cy="355016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 txBox="1"/>
          <p:nvPr/>
        </p:nvSpPr>
        <p:spPr>
          <a:xfrm>
            <a:off x="773724" y="2178019"/>
            <a:ext cx="2927725" cy="2769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https://cimss.ssec.wisc.edu/goes-wf</a:t>
            </a:r>
            <a:r>
              <a:rPr lang="en-US"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"/>
          <p:cNvSpPr txBox="1"/>
          <p:nvPr/>
        </p:nvSpPr>
        <p:spPr>
          <a:xfrm>
            <a:off x="5284176" y="2730012"/>
            <a:ext cx="3402623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First </a:t>
            </a:r>
            <a:r>
              <a:rPr lang="en-US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Step:  Click on ‘Plot Viewer’</a:t>
            </a:r>
            <a:endParaRPr sz="2800" dirty="0"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Note there are other clickable links</a:t>
            </a:r>
            <a:endParaRPr dirty="0"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1441939" y="2905858"/>
            <a:ext cx="536330" cy="19343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14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dirty="0">
                <a:solidFill>
                  <a:schemeClr val="lt1"/>
                </a:solidFill>
                <a:latin typeface="Franklin Gothic Medium Cond" panose="020B0606030402020204" pitchFamily="34" charset="0"/>
              </a:rPr>
              <a:t>After clicking viewer!</a:t>
            </a:r>
            <a:endParaRPr dirty="0">
              <a:solidFill>
                <a:schemeClr val="lt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14" name="Google Shape;214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1412" y="2200092"/>
            <a:ext cx="3862991" cy="326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"/>
          <p:cNvSpPr txBox="1"/>
          <p:nvPr/>
        </p:nvSpPr>
        <p:spPr>
          <a:xfrm>
            <a:off x="4592320" y="1796686"/>
            <a:ext cx="4264269" cy="407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There are three different drop-down menus present</a:t>
            </a:r>
            <a:endParaRPr sz="2000" dirty="0"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Currently, viewing GOES-17 (that’s a Band 13 image)</a:t>
            </a:r>
            <a:endParaRPr sz="2000" dirty="0"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Points that are clickable include temperature/moisture profiles from the GFS on a 5-degree </a:t>
            </a:r>
            <a:r>
              <a:rPr lang="en-US" sz="2000" dirty="0" err="1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lat</a:t>
            </a: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/</a:t>
            </a:r>
            <a:r>
              <a:rPr lang="en-US" sz="2000" dirty="0" err="1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lon</a:t>
            </a: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 Grid</a:t>
            </a:r>
            <a:endParaRPr sz="2000" dirty="0"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 Day/Time (0000 or 1200 is also selectable</a:t>
            </a:r>
            <a:endParaRPr sz="2000" dirty="0"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Red dots indicate where you can get information – by clicking on the red dot</a:t>
            </a:r>
            <a:endParaRPr sz="2000" dirty="0"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1354016" y="2721219"/>
            <a:ext cx="1600200" cy="290147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3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dirty="0">
                <a:solidFill>
                  <a:schemeClr val="lt1"/>
                </a:solidFill>
                <a:latin typeface="Franklin Gothic Medium Cond" panose="020B0606030402020204" pitchFamily="34" charset="0"/>
              </a:rPr>
              <a:t>Three different drop-down menus</a:t>
            </a:r>
            <a:endParaRPr dirty="0">
              <a:solidFill>
                <a:schemeClr val="lt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22" name="Google Shape;222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885950"/>
            <a:ext cx="7551998" cy="124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"/>
          <p:cNvSpPr txBox="1"/>
          <p:nvPr/>
        </p:nvSpPr>
        <p:spPr>
          <a:xfrm>
            <a:off x="325316" y="3305591"/>
            <a:ext cx="8257982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When you click on ‘GFS Model’ – you see the 5x5 array of points over the given domain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(Full Disk GOES-17 here, 2022-14Feb, 1200 UTC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If you were to click on RAOB – you’d see clickable red points at each RAOB within the field of view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592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885950"/>
            <a:ext cx="7543800" cy="120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6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dirty="0">
                <a:solidFill>
                  <a:schemeClr val="lt1"/>
                </a:solidFill>
                <a:latin typeface="Franklin Gothic Medium Cond" panose="020B0606030402020204" pitchFamily="34" charset="0"/>
              </a:rPr>
              <a:t>Three different drop-down menus</a:t>
            </a:r>
            <a:endParaRPr dirty="0">
              <a:solidFill>
                <a:schemeClr val="lt1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30" name="Google Shape;230;p6"/>
          <p:cNvSpPr txBox="1">
            <a:spLocks noGrp="1"/>
          </p:cNvSpPr>
          <p:nvPr>
            <p:ph type="body" idx="1"/>
          </p:nvPr>
        </p:nvSpPr>
        <p:spPr>
          <a:xfrm>
            <a:off x="461596" y="3184830"/>
            <a:ext cx="7886700" cy="18575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If you click on a particular satellite, the view will change to be the full disk viewed by that satellite.  You have 3 choices at present </a:t>
            </a:r>
            <a:endParaRPr lang="en-US" sz="2400" dirty="0" smtClean="0"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  <a:p>
            <a:pPr marL="671512" lvl="1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GOES-16</a:t>
            </a:r>
          </a:p>
          <a:p>
            <a:pPr marL="671512" lvl="1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GOES-18 (which replaced GOES-17 this year)</a:t>
            </a:r>
            <a:endParaRPr lang="en-US" sz="2000" dirty="0" smtClean="0"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  <a:p>
            <a:pPr marL="671512" lvl="1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Himawari-09</a:t>
            </a:r>
          </a:p>
          <a:p>
            <a:pPr marL="671512" lvl="1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endParaRPr lang="en-US" sz="2000" dirty="0"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  <a:p>
            <a:pPr marL="671512" lvl="1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So this is really just theoretical for Oman – as there aren’t radiosondes or vertical profiles from model data from which to compute weighting functions over Arabia</a:t>
            </a:r>
            <a:endParaRPr sz="2000" dirty="0"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721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</a:pPr>
            <a:r>
              <a:rPr lang="en-US" dirty="0">
                <a:solidFill>
                  <a:schemeClr val="lt1"/>
                </a:solidFill>
                <a:latin typeface="Franklin Gothic Medium Cond" panose="020B0606030402020204" pitchFamily="34" charset="0"/>
              </a:rPr>
              <a:t>Three different drop-down menus</a:t>
            </a:r>
            <a:endParaRPr dirty="0">
              <a:solidFill>
                <a:schemeClr val="lt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236" name="Google Shape;23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" y="1885951"/>
            <a:ext cx="7543800" cy="263321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 txBox="1">
            <a:spLocks noGrp="1"/>
          </p:cNvSpPr>
          <p:nvPr>
            <p:ph type="body" idx="1"/>
          </p:nvPr>
        </p:nvSpPr>
        <p:spPr>
          <a:xfrm>
            <a:off x="628650" y="4620358"/>
            <a:ext cx="7886700" cy="86961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048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Font typeface="Wingdings" panose="05000000000000000000" pitchFamily="2" charset="2"/>
              <a:buChar char="§"/>
            </a:pPr>
            <a:r>
              <a:rPr lang="en-US" sz="2400" dirty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Click on the time – you can go back about a week.  Only 0000 UTC and 1200 UTC imagery is </a:t>
            </a:r>
            <a:r>
              <a:rPr lang="en-US" sz="2400" dirty="0" smtClean="0"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16687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835" y="1737374"/>
            <a:ext cx="7543800" cy="378785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3952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Example:  Little Rock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44" name="Google Shape;24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8476" y="2938259"/>
            <a:ext cx="2036253" cy="693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8"/>
          <p:cNvCxnSpPr/>
          <p:nvPr/>
        </p:nvCxnSpPr>
        <p:spPr>
          <a:xfrm rot="10800000" flipH="1">
            <a:off x="1483568" y="3052217"/>
            <a:ext cx="3442996" cy="2148374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8"/>
          <p:cNvCxnSpPr/>
          <p:nvPr/>
        </p:nvCxnSpPr>
        <p:spPr>
          <a:xfrm rot="10800000" flipH="1">
            <a:off x="2410179" y="3614570"/>
            <a:ext cx="4544551" cy="1801655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644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73" y="1216877"/>
            <a:ext cx="6171762" cy="431552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>
            <a:spLocks noGrp="1"/>
          </p:cNvSpPr>
          <p:nvPr>
            <p:ph type="title"/>
          </p:nvPr>
        </p:nvSpPr>
        <p:spPr>
          <a:xfrm>
            <a:off x="628650" y="548640"/>
            <a:ext cx="7886700" cy="3952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rgbClr val="FFC000"/>
                </a:solidFill>
                <a:latin typeface="Franklin Gothic Medium Cond" panose="020B0606030402020204" pitchFamily="34" charset="0"/>
                <a:ea typeface="Libre Franklin Medium"/>
                <a:cs typeface="Libre Franklin Medium"/>
                <a:sym typeface="Libre Franklin Medium"/>
              </a:rPr>
              <a:t>Example</a:t>
            </a:r>
            <a:endParaRPr dirty="0">
              <a:solidFill>
                <a:srgbClr val="FFC000"/>
              </a:solidFill>
              <a:latin typeface="Franklin Gothic Medium Cond" panose="020B0606030402020204" pitchFamily="34" charset="0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53" name="Google Shape;25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9472" y="2935224"/>
            <a:ext cx="2036253" cy="6930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9"/>
          <p:cNvCxnSpPr/>
          <p:nvPr/>
        </p:nvCxnSpPr>
        <p:spPr>
          <a:xfrm flipV="1">
            <a:off x="3435491" y="2935224"/>
            <a:ext cx="1483981" cy="317156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255" name="Google Shape;255;p9"/>
          <p:cNvCxnSpPr/>
          <p:nvPr/>
        </p:nvCxnSpPr>
        <p:spPr>
          <a:xfrm>
            <a:off x="3415516" y="3508746"/>
            <a:ext cx="1503956" cy="119519"/>
          </a:xfrm>
          <a:prstGeom prst="straightConnector1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51805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CIMSS_Template_2013Logo</Template>
  <TotalTime>47531</TotalTime>
  <Words>1410</Words>
  <Application>Microsoft Office PowerPoint</Application>
  <PresentationFormat>On-screen Show (4:3)</PresentationFormat>
  <Paragraphs>174</Paragraphs>
  <Slides>28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ＭＳ Ｐゴシック</vt:lpstr>
      <vt:lpstr>ＭＳ Ｐゴシック</vt:lpstr>
      <vt:lpstr>宋体</vt:lpstr>
      <vt:lpstr>Arial</vt:lpstr>
      <vt:lpstr>Arial Narrow</vt:lpstr>
      <vt:lpstr>Calibri</vt:lpstr>
      <vt:lpstr>Corbel</vt:lpstr>
      <vt:lpstr>Franklin Gothic Medium Cond</vt:lpstr>
      <vt:lpstr>Libre Franklin Medium</vt:lpstr>
      <vt:lpstr>Symbol</vt:lpstr>
      <vt:lpstr>Wingdings</vt:lpstr>
      <vt:lpstr>Wingdings 2</vt:lpstr>
      <vt:lpstr>CIMSS_Template_2013Logo</vt:lpstr>
      <vt:lpstr>Training for Tropical Cyclones Weighting Functions</vt:lpstr>
      <vt:lpstr>Summary of Weighting Functions</vt:lpstr>
      <vt:lpstr>The CIMSS Weighting Function Site</vt:lpstr>
      <vt:lpstr>After clicking viewer!</vt:lpstr>
      <vt:lpstr>Three different drop-down menus</vt:lpstr>
      <vt:lpstr>Three different drop-down menus</vt:lpstr>
      <vt:lpstr>Three different drop-down menus</vt:lpstr>
      <vt:lpstr>Example:  Little Rock</vt:lpstr>
      <vt:lpstr>Example</vt:lpstr>
      <vt:lpstr>Example</vt:lpstr>
      <vt:lpstr>Example</vt:lpstr>
      <vt:lpstr>Example 2</vt:lpstr>
      <vt:lpstr>How to use the Weighting Function (example)</vt:lpstr>
      <vt:lpstr>The old site https://cimss.ssec.wisc.edu/goes/wf </vt:lpstr>
      <vt:lpstr>The old site https://cimss.ssec.wisc.edu/goes/wf </vt:lpstr>
      <vt:lpstr>The old site https://cimss.ssec.wisc.edu/goes/wf </vt:lpstr>
      <vt:lpstr>Water Vapor</vt:lpstr>
      <vt:lpstr>Bottom Line</vt:lpstr>
      <vt:lpstr>How does absorption change the brightness temperature?</vt:lpstr>
      <vt:lpstr>What can sounding data give you:  Vertical Profiles of temperature and moisture</vt:lpstr>
      <vt:lpstr>Question #3</vt:lpstr>
      <vt:lpstr>Weighting Function</vt:lpstr>
      <vt:lpstr>Weighting Function</vt:lpstr>
      <vt:lpstr>The complication of water vapor</vt:lpstr>
      <vt:lpstr>When the air is very very dry (usually it’s cold too) you can see the surface in water vapor imagery</vt:lpstr>
      <vt:lpstr>More spectral bands means more temperature/moisture information in the vertical</vt:lpstr>
      <vt:lpstr>Sounder data is in three dimensions</vt:lpstr>
      <vt:lpstr>Summary of Weighting Functions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Phillips</dc:creator>
  <cp:lastModifiedBy>Scott Lindstrom</cp:lastModifiedBy>
  <cp:revision>124</cp:revision>
  <dcterms:created xsi:type="dcterms:W3CDTF">2013-10-04T14:38:54Z</dcterms:created>
  <dcterms:modified xsi:type="dcterms:W3CDTF">2023-11-15T23:07:22Z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103DBFD8-9E25-4224-8793-6276CE2266EE</vt:lpwstr>
  </property>
  <property fmtid="{D5CDD505-2E9C-101B-9397-08002B2CF9AE}" pid="3" name="ArticulatePath">
    <vt:lpwstr>CIMSSstarfield_darkblue.pptx-1</vt:lpwstr>
  </property>
</Properties>
</file>