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Arial Narrow"/>
      <p:regular r:id="rId15"/>
      <p:bold r:id="rId16"/>
      <p:italic r:id="rId17"/>
      <p:boldItalic r:id="rId18"/>
    </p:embeddedFont>
    <p:embeddedFont>
      <p:font typeface="Corbel"/>
      <p:regular r:id="rId19"/>
      <p:bold r:id="rId20"/>
      <p:italic r:id="rId21"/>
      <p:boldItalic r:id="rId22"/>
    </p:embeddedFont>
    <p:embeddedFont>
      <p:font typeface="Libre Franklin Medium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gsdlgkV94UusidnuVm4vBvu6Fi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.fntdata"/><Relationship Id="rId22" Type="http://schemas.openxmlformats.org/officeDocument/2006/relationships/font" Target="fonts/Corbel-boldItalic.fntdata"/><Relationship Id="rId21" Type="http://schemas.openxmlformats.org/officeDocument/2006/relationships/font" Target="fonts/Corbel-italic.fntdata"/><Relationship Id="rId24" Type="http://schemas.openxmlformats.org/officeDocument/2006/relationships/font" Target="fonts/LibreFranklinMedium-bold.fntdata"/><Relationship Id="rId23" Type="http://schemas.openxmlformats.org/officeDocument/2006/relationships/font" Target="fonts/LibreFranklin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ibreFranklinMedium-boldItalic.fntdata"/><Relationship Id="rId25" Type="http://schemas.openxmlformats.org/officeDocument/2006/relationships/font" Target="fonts/LibreFranklinMedium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ArialNarrow-regular.fntdata"/><Relationship Id="rId14" Type="http://schemas.openxmlformats.org/officeDocument/2006/relationships/slide" Target="slides/slide9.xml"/><Relationship Id="rId17" Type="http://schemas.openxmlformats.org/officeDocument/2006/relationships/font" Target="fonts/ArialNarrow-italic.fntdata"/><Relationship Id="rId16" Type="http://schemas.openxmlformats.org/officeDocument/2006/relationships/font" Target="fonts/ArialNarrow-bold.fntdata"/><Relationship Id="rId19" Type="http://schemas.openxmlformats.org/officeDocument/2006/relationships/font" Target="fonts/Corbel-regular.fntdata"/><Relationship Id="rId18" Type="http://schemas.openxmlformats.org/officeDocument/2006/relationships/font" Target="fonts/ArialNarrow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1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1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1"/>
          <p:cNvSpPr txBox="1"/>
          <p:nvPr>
            <p:ph type="ctrTitle"/>
          </p:nvPr>
        </p:nvSpPr>
        <p:spPr>
          <a:xfrm>
            <a:off x="685800" y="1295400"/>
            <a:ext cx="7772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9144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small">
                <a:solidFill>
                  <a:srgbClr val="F2C31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" type="subTitle"/>
          </p:nvPr>
        </p:nvSpPr>
        <p:spPr>
          <a:xfrm>
            <a:off x="685800" y="3198168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057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80"/>
              <a:buNone/>
              <a:defRPr sz="2400">
                <a:solidFill>
                  <a:srgbClr val="C5F1FF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" type="body"/>
          </p:nvPr>
        </p:nvSpPr>
        <p:spPr>
          <a:xfrm>
            <a:off x="464344" y="1066801"/>
            <a:ext cx="4038600" cy="5229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510" lvl="0" marL="457200" algn="l">
              <a:spcBef>
                <a:spcPts val="700"/>
              </a:spcBef>
              <a:spcAft>
                <a:spcPts val="0"/>
              </a:spcAft>
              <a:buSzPts val="2660"/>
              <a:buChar char="▪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🢭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2" type="body"/>
          </p:nvPr>
        </p:nvSpPr>
        <p:spPr>
          <a:xfrm>
            <a:off x="4655344" y="1066801"/>
            <a:ext cx="4038600" cy="5229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7510" lvl="0" marL="457200" algn="l">
              <a:spcBef>
                <a:spcPts val="700"/>
              </a:spcBef>
              <a:spcAft>
                <a:spcPts val="0"/>
              </a:spcAft>
              <a:buSzPts val="2660"/>
              <a:buChar char="▪"/>
              <a:defRPr sz="2800"/>
            </a:lvl1pPr>
            <a:lvl2pPr indent="-365760" lvl="1" marL="914400" algn="l">
              <a:spcBef>
                <a:spcPts val="480"/>
              </a:spcBef>
              <a:spcAft>
                <a:spcPts val="0"/>
              </a:spcAft>
              <a:buSzPts val="2160"/>
              <a:buChar char="🢭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 sz="1800"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458262" y="0"/>
            <a:ext cx="8228538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700"/>
              </a:spcBef>
              <a:spcAft>
                <a:spcPts val="0"/>
              </a:spcAft>
              <a:buSzPts val="1710"/>
              <a:buChar char="▪"/>
              <a:defRPr/>
            </a:lvl1pPr>
            <a:lvl2pPr indent="-331469" lvl="1" marL="914400" algn="l">
              <a:spcBef>
                <a:spcPts val="360"/>
              </a:spcBef>
              <a:spcAft>
                <a:spcPts val="0"/>
              </a:spcAft>
              <a:buSzPts val="1620"/>
              <a:buChar char="🢭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■"/>
              <a:defRPr/>
            </a:lvl3pPr>
            <a:lvl4pPr indent="-320039" lvl="3" marL="18288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/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C1EEFF"/>
              </a:buClr>
              <a:buSzPts val="3600"/>
              <a:buFont typeface="Arial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" type="body"/>
          </p:nvPr>
        </p:nvSpPr>
        <p:spPr>
          <a:xfrm>
            <a:off x="457200" y="1066800"/>
            <a:ext cx="2514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00"/>
              </a:spcBef>
              <a:spcAft>
                <a:spcPts val="0"/>
              </a:spcAft>
              <a:buSzPts val="1710"/>
              <a:buNone/>
              <a:defRPr sz="18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2" type="body"/>
          </p:nvPr>
        </p:nvSpPr>
        <p:spPr>
          <a:xfrm>
            <a:off x="3200400" y="1066800"/>
            <a:ext cx="5486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1640" lvl="0" marL="457200" algn="l">
              <a:spcBef>
                <a:spcPts val="700"/>
              </a:spcBef>
              <a:spcAft>
                <a:spcPts val="0"/>
              </a:spcAft>
              <a:buSzPts val="3040"/>
              <a:buChar char="▪"/>
              <a:defRPr sz="3200"/>
            </a:lvl1pPr>
            <a:lvl2pPr indent="-388619" lvl="1" marL="914400" algn="l">
              <a:spcBef>
                <a:spcPts val="560"/>
              </a:spcBef>
              <a:spcAft>
                <a:spcPts val="0"/>
              </a:spcAft>
              <a:buSzPts val="2520"/>
              <a:buChar char="🢭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30200" lvl="3" marL="1828800" algn="l"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spcBef>
                <a:spcPts val="400"/>
              </a:spcBef>
              <a:spcAft>
                <a:spcPts val="0"/>
              </a:spcAft>
              <a:buSzPts val="1600"/>
              <a:buChar char="●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458262" y="0"/>
            <a:ext cx="8228538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65000">
              <a:schemeClr val="dk1"/>
            </a:gs>
            <a:gs pos="100000">
              <a:srgbClr val="5676AA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tar_fade_bg.jpg"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5257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_fade_bg.jpg" id="11" name="Google Shape;11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3600" y="0"/>
            <a:ext cx="25257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_fade_bg.jpg" id="12" name="Google Shape;12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410200" y="0"/>
            <a:ext cx="25257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_fade_bg.jpg" id="13" name="Google Shape;13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39000" y="0"/>
            <a:ext cx="252571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ar_fade_bg.jpg" id="14" name="Google Shape;14;p10"/>
          <p:cNvPicPr preferRelativeResize="0"/>
          <p:nvPr/>
        </p:nvPicPr>
        <p:blipFill rotWithShape="1">
          <a:blip r:embed="rId1">
            <a:alphaModFix/>
          </a:blip>
          <a:srcRect b="0" l="0" r="18081" t="0"/>
          <a:stretch/>
        </p:blipFill>
        <p:spPr>
          <a:xfrm>
            <a:off x="3810000" y="0"/>
            <a:ext cx="206903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 txBox="1"/>
          <p:nvPr>
            <p:ph type="title"/>
          </p:nvPr>
        </p:nvSpPr>
        <p:spPr>
          <a:xfrm>
            <a:off x="458262" y="0"/>
            <a:ext cx="8228538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C1EE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C1EE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C1EE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C1EE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C1EE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C1EE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C1EE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C1EE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C1EE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10"/>
          <p:cNvSpPr txBox="1"/>
          <p:nvPr>
            <p:ph idx="1" type="body"/>
          </p:nvPr>
        </p:nvSpPr>
        <p:spPr>
          <a:xfrm>
            <a:off x="458262" y="1066800"/>
            <a:ext cx="8228538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9575" lvl="0" marL="457200" marR="0" rtl="0" algn="l">
              <a:spcBef>
                <a:spcPts val="700"/>
              </a:spcBef>
              <a:spcAft>
                <a:spcPts val="0"/>
              </a:spcAft>
              <a:buClr>
                <a:srgbClr val="A7D6FF"/>
              </a:buClr>
              <a:buSzPts val="2850"/>
              <a:buFont typeface="Noto Sans Symbols"/>
              <a:buChar char="▪"/>
              <a:defRPr b="0" i="0" sz="3000" u="none" cap="none" strike="noStrike">
                <a:solidFill>
                  <a:srgbClr val="F2C31A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77190" lvl="1" marL="914400" marR="0" rtl="0" algn="l">
              <a:spcBef>
                <a:spcPts val="520"/>
              </a:spcBef>
              <a:spcAft>
                <a:spcPts val="0"/>
              </a:spcAft>
              <a:buClr>
                <a:srgbClr val="A7D6FF"/>
              </a:buClr>
              <a:buSzPts val="2340"/>
              <a:buFont typeface="Noto Sans Symbols"/>
              <a:buChar char="🢭"/>
              <a:defRPr b="0" i="0" sz="2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A7D6FF"/>
              </a:buClr>
              <a:buSzPts val="2400"/>
              <a:buFont typeface="Noto Sans Symbols"/>
              <a:buChar char="■"/>
              <a:defRPr b="0" i="0" sz="24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40360" lvl="3" marL="1828800" marR="0" rtl="0" algn="l">
              <a:spcBef>
                <a:spcPts val="440"/>
              </a:spcBef>
              <a:spcAft>
                <a:spcPts val="0"/>
              </a:spcAft>
              <a:buClr>
                <a:srgbClr val="A7D6FF"/>
              </a:buClr>
              <a:buSzPts val="1760"/>
              <a:buFont typeface="Arial"/>
              <a:buChar char="•"/>
              <a:defRPr b="0" i="0" sz="22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302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A7D6FF"/>
              </a:buClr>
              <a:buSzPts val="1600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7" name="Google Shape;17;p10"/>
          <p:cNvSpPr txBox="1"/>
          <p:nvPr/>
        </p:nvSpPr>
        <p:spPr>
          <a:xfrm>
            <a:off x="609600" y="6474023"/>
            <a:ext cx="3810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F2C31A"/>
                </a:solidFill>
                <a:latin typeface="Corbel"/>
                <a:ea typeface="Corbel"/>
                <a:cs typeface="Corbel"/>
                <a:sym typeface="Corbel"/>
              </a:rPr>
              <a:t>Cooperative Institute for Meteorological Satellite Studies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rPr>
              <a:t>University of Wisconsin - Madison</a:t>
            </a:r>
            <a:endParaRPr/>
          </a:p>
        </p:txBody>
      </p:sp>
      <p:sp>
        <p:nvSpPr>
          <p:cNvPr id="18" name="Google Shape;18;p10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00" u="none" cap="none" strike="noStrike">
                <a:solidFill>
                  <a:srgbClr val="FFF1CE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IMSS_logo_web_multicolor_glow_PNG_138x100.png" id="19" name="Google Shape;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6450496"/>
            <a:ext cx="457200" cy="33130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imss.ssec.wisc.edu/satellite-blog/archives/author/scottl" TargetMode="External"/><Relationship Id="rId4" Type="http://schemas.openxmlformats.org/officeDocument/2006/relationships/hyperlink" Target="https://vimeo.com/808066399" TargetMode="External"/><Relationship Id="rId5" Type="http://schemas.openxmlformats.org/officeDocument/2006/relationships/hyperlink" Target="https://vimeo.com/806853591" TargetMode="External"/><Relationship Id="rId6" Type="http://schemas.openxmlformats.org/officeDocument/2006/relationships/hyperlink" Target="https://vimeo.com/806853591" TargetMode="External"/><Relationship Id="rId7" Type="http://schemas.openxmlformats.org/officeDocument/2006/relationships/hyperlink" Target="https://vimeo.com/39135638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imss.ssec.wisc.edu/satellite-blog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ctrTitle"/>
          </p:nvPr>
        </p:nvSpPr>
        <p:spPr>
          <a:xfrm>
            <a:off x="685800" y="381000"/>
            <a:ext cx="84582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9144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Specialist Training for Tropical Cyclones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2" name="Google Shape;52;p1"/>
          <p:cNvSpPr txBox="1"/>
          <p:nvPr>
            <p:ph idx="1" type="subTitle"/>
          </p:nvPr>
        </p:nvSpPr>
        <p:spPr>
          <a:xfrm>
            <a:off x="914400" y="2438400"/>
            <a:ext cx="7315200" cy="3046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057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Scott Lindstrom, UW-Madison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Cooperative Institute for Meteorological Satellite Studies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(               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Introductions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2280"/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19 November 2023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53" name="Google Shape;53;p1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‹#›</a:t>
            </a:fld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5287" y="3491488"/>
            <a:ext cx="733425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"/>
          <p:cNvSpPr txBox="1"/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Your instructor:  Scott Lindstrom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0" name="Google Shape;60;p2"/>
          <p:cNvSpPr txBox="1"/>
          <p:nvPr>
            <p:ph idx="1" type="body"/>
          </p:nvPr>
        </p:nvSpPr>
        <p:spPr>
          <a:xfrm>
            <a:off x="464344" y="1066801"/>
            <a:ext cx="4038600" cy="5229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163" rtl="0" algn="l">
              <a:spcBef>
                <a:spcPts val="0"/>
              </a:spcBef>
              <a:spcAft>
                <a:spcPts val="0"/>
              </a:spcAft>
              <a:buSzPts val="2660"/>
              <a:buChar char="▪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Undergraduate (B.S.) degrees in Meteorology and Computer Science, Penn State University</a:t>
            </a:r>
            <a:endParaRPr/>
          </a:p>
          <a:p>
            <a:pPr indent="-342900" lvl="0" marL="411163" rtl="0" algn="l">
              <a:spcBef>
                <a:spcPts val="700"/>
              </a:spcBef>
              <a:spcAft>
                <a:spcPts val="0"/>
              </a:spcAft>
              <a:buSzPts val="2660"/>
              <a:buChar char="▪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Graduate degrees (M.S., PhD) from University of Wisconsin-Madison</a:t>
            </a:r>
            <a:endParaRPr/>
          </a:p>
          <a:p>
            <a:pPr indent="-173989" lvl="0" marL="411163" rtl="0" algn="l">
              <a:spcBef>
                <a:spcPts val="700"/>
              </a:spcBef>
              <a:spcAft>
                <a:spcPts val="0"/>
              </a:spcAft>
              <a:buSzPts val="2660"/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1" name="Google Shape;61;p2"/>
          <p:cNvSpPr txBox="1"/>
          <p:nvPr>
            <p:ph idx="2" type="body"/>
          </p:nvPr>
        </p:nvSpPr>
        <p:spPr>
          <a:xfrm>
            <a:off x="4655344" y="1066801"/>
            <a:ext cx="4038600" cy="5229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11163" rtl="0" algn="l">
              <a:spcBef>
                <a:spcPts val="0"/>
              </a:spcBef>
              <a:spcAft>
                <a:spcPts val="0"/>
              </a:spcAft>
              <a:buSzPts val="2660"/>
              <a:buChar char="▪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Trainer on Synoptic Tropical Meteorology for Dept of Hydrology/Meteorology, Naypyitaw, Myanmar</a:t>
            </a:r>
            <a:endParaRPr/>
          </a:p>
          <a:p>
            <a:pPr indent="-342900" lvl="0" marL="411163" rtl="0" algn="l">
              <a:spcBef>
                <a:spcPts val="700"/>
              </a:spcBef>
              <a:spcAft>
                <a:spcPts val="0"/>
              </a:spcAft>
              <a:buSzPts val="2660"/>
              <a:buChar char="▪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Lecturer on Tropical Meteorology, Malaysian Meteorological Department, Kuala Lumpur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2" name="Google Shape;62;p2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type="title"/>
          </p:nvPr>
        </p:nvSpPr>
        <p:spPr>
          <a:xfrm>
            <a:off x="458262" y="0"/>
            <a:ext cx="8228538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Things I do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8" name="Google Shape;68;p3"/>
          <p:cNvSpPr txBox="1"/>
          <p:nvPr>
            <p:ph idx="1" type="body"/>
          </p:nvPr>
        </p:nvSpPr>
        <p:spPr>
          <a:xfrm>
            <a:off x="76200" y="1066800"/>
            <a:ext cx="95250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11163" rtl="0" algn="l">
              <a:spcBef>
                <a:spcPts val="0"/>
              </a:spcBef>
              <a:spcAft>
                <a:spcPts val="0"/>
              </a:spcAft>
              <a:buSzPts val="2660"/>
              <a:buChar char="▪"/>
            </a:pPr>
            <a:r>
              <a:rPr lang="en-US" sz="2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I create blog posts for the CIMSS Satellite Blog</a:t>
            </a:r>
            <a:endParaRPr/>
          </a:p>
          <a:p>
            <a:pPr indent="-285750" lvl="1" marL="739775" rtl="0" algn="l">
              <a:spcBef>
                <a:spcPts val="480"/>
              </a:spcBef>
              <a:spcAft>
                <a:spcPts val="0"/>
              </a:spcAft>
              <a:buSzPts val="1800"/>
              <a:buChar char="🢭"/>
            </a:pPr>
            <a:r>
              <a:rPr lang="en-US" sz="2000" u="sng">
                <a:solidFill>
                  <a:schemeClr val="hlink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3"/>
              </a:rPr>
              <a:t>https://cimss.ssec.wisc.edu/satellite-blog/archives/author/scottl</a:t>
            </a:r>
            <a:r>
              <a:rPr lang="en-US" sz="24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/>
          </a:p>
          <a:p>
            <a:pPr indent="-342900" lvl="0" marL="411163" rtl="0" algn="l">
              <a:spcBef>
                <a:spcPts val="700"/>
              </a:spcBef>
              <a:spcAft>
                <a:spcPts val="0"/>
              </a:spcAft>
              <a:buSzPts val="2660"/>
              <a:buChar char="▪"/>
            </a:pPr>
            <a:r>
              <a:rPr lang="en-US" sz="2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I give lectures to various entities about the benefits of satellite imagery</a:t>
            </a:r>
            <a:endParaRPr/>
          </a:p>
          <a:p>
            <a:pPr indent="-285750" lvl="1" marL="739775" rtl="0" algn="l">
              <a:spcBef>
                <a:spcPts val="480"/>
              </a:spcBef>
              <a:spcAft>
                <a:spcPts val="0"/>
              </a:spcAft>
              <a:buSzPts val="2160"/>
              <a:buChar char="🢭"/>
            </a:pPr>
            <a:r>
              <a:rPr lang="en-US" sz="2400">
                <a:latin typeface="Libre Franklin Medium"/>
                <a:ea typeface="Libre Franklin Medium"/>
                <a:cs typeface="Libre Franklin Medium"/>
                <a:sym typeface="Libre Franklin Medium"/>
              </a:rPr>
              <a:t>GOES-R views Canada (vimeo : </a:t>
            </a:r>
            <a:r>
              <a:rPr lang="en-US" sz="1400" u="sng">
                <a:solidFill>
                  <a:schemeClr val="hlink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4"/>
              </a:rPr>
              <a:t>https://vimeo.com/808066399</a:t>
            </a:r>
            <a:r>
              <a:rPr lang="en-US" sz="14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n-US" sz="2400">
                <a:latin typeface="Libre Franklin Medium"/>
                <a:ea typeface="Libre Franklin Medium"/>
                <a:cs typeface="Libre Franklin Medium"/>
                <a:sym typeface="Libre Franklin Medium"/>
              </a:rPr>
              <a:t>)</a:t>
            </a:r>
            <a:endParaRPr/>
          </a:p>
          <a:p>
            <a:pPr indent="-285750" lvl="1" marL="739775" rtl="0" algn="l">
              <a:spcBef>
                <a:spcPts val="480"/>
              </a:spcBef>
              <a:spcAft>
                <a:spcPts val="0"/>
              </a:spcAft>
              <a:buSzPts val="2160"/>
              <a:buChar char="🢭"/>
            </a:pPr>
            <a:r>
              <a:rPr lang="en-US" sz="2400">
                <a:latin typeface="Libre Franklin Medium"/>
                <a:ea typeface="Libre Franklin Medium"/>
                <a:cs typeface="Libre Franklin Medium"/>
                <a:sym typeface="Libre Franklin Medium"/>
              </a:rPr>
              <a:t>Using GOES and JPSS data in Alaska (vimeo : </a:t>
            </a:r>
            <a:r>
              <a:rPr lang="en-US" sz="1800" u="sng">
                <a:solidFill>
                  <a:schemeClr val="hlink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5"/>
              </a:rPr>
              <a:t>https://</a:t>
            </a:r>
            <a:r>
              <a:rPr lang="en-US" sz="1400" u="sng">
                <a:solidFill>
                  <a:schemeClr val="hlink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6"/>
              </a:rPr>
              <a:t>vimeo.com/806853591</a:t>
            </a:r>
            <a:r>
              <a:rPr lang="en-US" sz="1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n-US" sz="2400">
                <a:latin typeface="Libre Franklin Medium"/>
                <a:ea typeface="Libre Franklin Medium"/>
                <a:cs typeface="Libre Franklin Medium"/>
                <a:sym typeface="Libre Franklin Medium"/>
              </a:rPr>
              <a:t>)</a:t>
            </a:r>
            <a:endParaRPr/>
          </a:p>
          <a:p>
            <a:pPr indent="-285750" lvl="1" marL="739775" rtl="0" algn="l">
              <a:spcBef>
                <a:spcPts val="520"/>
              </a:spcBef>
              <a:spcAft>
                <a:spcPts val="0"/>
              </a:spcAft>
              <a:buSzPts val="2160"/>
              <a:buChar char="🢭"/>
            </a:pPr>
            <a:r>
              <a:rPr lang="en-US" sz="2400">
                <a:latin typeface="Libre Franklin Medium"/>
                <a:ea typeface="Libre Franklin Medium"/>
                <a:cs typeface="Libre Franklin Medium"/>
                <a:sym typeface="Libre Franklin Medium"/>
              </a:rPr>
              <a:t>How NUCAPS and gridded NUCAPS can help you (vimeo: </a:t>
            </a:r>
            <a:r>
              <a:rPr lang="en-US" sz="1400" u="sng">
                <a:solidFill>
                  <a:schemeClr val="hlink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7"/>
              </a:rPr>
              <a:t>https://vimeo.com/391356388</a:t>
            </a:r>
            <a:r>
              <a:rPr lang="en-US" sz="1400"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)</a:t>
            </a:r>
            <a:endParaRPr/>
          </a:p>
          <a:p>
            <a:pPr indent="-285750" lvl="1" marL="739775" rtl="0" algn="l">
              <a:spcBef>
                <a:spcPts val="520"/>
              </a:spcBef>
              <a:spcAft>
                <a:spcPts val="0"/>
              </a:spcAft>
              <a:buSzPts val="2340"/>
              <a:buChar char="🢭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Training at AOMSUC-13 on Meteorological Sounders</a:t>
            </a:r>
            <a:endParaRPr/>
          </a:p>
          <a:p>
            <a:pPr indent="-342900" lvl="0" marL="411163" rtl="0" algn="l">
              <a:spcBef>
                <a:spcPts val="700"/>
              </a:spcBef>
              <a:spcAft>
                <a:spcPts val="0"/>
              </a:spcAft>
              <a:buSzPts val="2660"/>
              <a:buChar char="▪"/>
            </a:pPr>
            <a:r>
              <a:rPr lang="en-US" sz="2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Create Quick Guides on various satellite products, both GOES-R and JPSS</a:t>
            </a:r>
            <a:endParaRPr/>
          </a:p>
          <a:p>
            <a:pPr indent="-285750" lvl="1" marL="739775" rtl="0" algn="l">
              <a:spcBef>
                <a:spcPts val="480"/>
              </a:spcBef>
              <a:spcAft>
                <a:spcPts val="0"/>
              </a:spcAft>
              <a:buSzPts val="2160"/>
              <a:buChar char="🢭"/>
            </a:pPr>
            <a:r>
              <a:rPr lang="en-US" sz="2400">
                <a:latin typeface="Libre Franklin Medium"/>
                <a:ea typeface="Libre Franklin Medium"/>
                <a:cs typeface="Libre Franklin Medium"/>
                <a:sym typeface="Libre Franklin Medium"/>
              </a:rPr>
              <a:t>Visible and infrared imagery, Scientific Products</a:t>
            </a:r>
            <a:endParaRPr/>
          </a:p>
          <a:p>
            <a:pPr indent="-285750" lvl="1" marL="739775" rtl="0" algn="l">
              <a:spcBef>
                <a:spcPts val="480"/>
              </a:spcBef>
              <a:spcAft>
                <a:spcPts val="0"/>
              </a:spcAft>
              <a:buSzPts val="2160"/>
              <a:buChar char="🢭"/>
            </a:pPr>
            <a:r>
              <a:rPr lang="en-US" sz="2400">
                <a:latin typeface="Libre Franklin Medium"/>
                <a:ea typeface="Libre Franklin Medium"/>
                <a:cs typeface="Libre Franklin Medium"/>
                <a:sym typeface="Libre Franklin Medium"/>
              </a:rPr>
              <a:t>Microwave imagery and derived Products</a:t>
            </a:r>
            <a:endParaRPr/>
          </a:p>
          <a:p>
            <a:pPr indent="-148590" lvl="1" marL="739775" rtl="0" algn="l">
              <a:spcBef>
                <a:spcPts val="48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 sz="24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69" name="Google Shape;69;p3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‹#›</a:t>
            </a:fld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type="title"/>
          </p:nvPr>
        </p:nvSpPr>
        <p:spPr>
          <a:xfrm>
            <a:off x="457200" y="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GOES-R and JPSS “Quick Guides”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75" name="Google Shape;75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138" y="1075554"/>
            <a:ext cx="4038600" cy="5211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138" y="1077664"/>
            <a:ext cx="4038600" cy="520749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type="title"/>
          </p:nvPr>
        </p:nvSpPr>
        <p:spPr>
          <a:xfrm>
            <a:off x="458262" y="0"/>
            <a:ext cx="8228538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Training for Pacific Region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1924" lvl="0" marL="411163" rtl="0" algn="l">
              <a:spcBef>
                <a:spcPts val="0"/>
              </a:spcBef>
              <a:spcAft>
                <a:spcPts val="0"/>
              </a:spcAft>
              <a:buSzPts val="2850"/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Char char="▪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Weekly Telecons to USA National Weather Service (NWS) Weather Service Office (WSO) in Pago Pago, American Samoa</a:t>
            </a:r>
            <a:endParaRPr/>
          </a:p>
          <a:p>
            <a:pPr indent="-285750" lvl="1" marL="739775" rtl="0" algn="l">
              <a:spcBef>
                <a:spcPts val="520"/>
              </a:spcBef>
              <a:spcAft>
                <a:spcPts val="0"/>
              </a:spcAft>
              <a:buSzPts val="2340"/>
              <a:buChar char="🢭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Island in the middle of the south Pacific, to the east of Samoa.  Satellite Data gives information in data sparse regions.  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285750" lvl="1" marL="739775" rtl="0" algn="l">
              <a:spcBef>
                <a:spcPts val="520"/>
              </a:spcBef>
              <a:spcAft>
                <a:spcPts val="0"/>
              </a:spcAft>
              <a:buSzPts val="2340"/>
              <a:buChar char="🢭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Problems include unforecast showers, floods, and tropical cyclones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Char char="▪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In-person forecaster training at WFO Guam, WFO Honolulu, WSO Pago Pago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4" name="Google Shape;84;p5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‹#›</a:t>
            </a:fld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"/>
          <p:cNvSpPr txBox="1"/>
          <p:nvPr>
            <p:ph type="title"/>
          </p:nvPr>
        </p:nvSpPr>
        <p:spPr>
          <a:xfrm>
            <a:off x="458262" y="0"/>
            <a:ext cx="8228538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I write about Satellite events 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0" name="Google Shape;90;p6"/>
          <p:cNvSpPr txBox="1"/>
          <p:nvPr>
            <p:ph idx="1" type="body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899" lvl="0" marL="411163" rtl="0" algn="l">
              <a:spcBef>
                <a:spcPts val="0"/>
              </a:spcBef>
              <a:spcAft>
                <a:spcPts val="0"/>
              </a:spcAft>
              <a:buSzPts val="2850"/>
              <a:buChar char="▪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CIMSS Satellite Blog:  </a:t>
            </a:r>
            <a:r>
              <a:rPr lang="en-US" u="sng">
                <a:solidFill>
                  <a:schemeClr val="hlink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  <a:hlinkClick r:id="rId3"/>
              </a:rPr>
              <a:t>https://cimss.ssec.wisc.edu/satellite-blog</a:t>
            </a: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1" name="Google Shape;91;p6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‹#›</a:t>
            </a:fld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92" name="Google Shape;9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4400" y="2150126"/>
            <a:ext cx="5511105" cy="44030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"/>
          <p:cNvSpPr txBox="1"/>
          <p:nvPr/>
        </p:nvSpPr>
        <p:spPr>
          <a:xfrm>
            <a:off x="6629401" y="1934625"/>
            <a:ext cx="28956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Satellite Imagery is beautiful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get to look at it, and then tell the story behind the beauty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 also write about ways to create imagery, i.e., using various software packages</a:t>
            </a:r>
            <a:endParaRPr sz="24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/>
          <p:nvPr>
            <p:ph type="title"/>
          </p:nvPr>
        </p:nvSpPr>
        <p:spPr>
          <a:xfrm>
            <a:off x="458262" y="0"/>
            <a:ext cx="8228538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Some blog examples from which I might have taken class material</a:t>
            </a:r>
            <a:endParaRPr sz="28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99" name="Google Shape;9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143000"/>
            <a:ext cx="6580921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7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6414" y="990600"/>
            <a:ext cx="6695186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/>
          <p:nvPr>
            <p:ph type="title"/>
          </p:nvPr>
        </p:nvSpPr>
        <p:spPr>
          <a:xfrm>
            <a:off x="458262" y="0"/>
            <a:ext cx="8228538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Also ‘manage’ the development of new software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7" name="Google Shape;107;p8"/>
          <p:cNvSpPr txBox="1"/>
          <p:nvPr>
            <p:ph idx="1" type="body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61924" lvl="0" marL="411163" rtl="0" algn="l">
              <a:spcBef>
                <a:spcPts val="0"/>
              </a:spcBef>
              <a:spcAft>
                <a:spcPts val="0"/>
              </a:spcAft>
              <a:buSzPts val="2850"/>
              <a:buNone/>
            </a:pPr>
            <a:r>
              <a:t/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Char char="▪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Community Satellite Processing Package (CSPP) </a:t>
            </a:r>
            <a:endParaRPr/>
          </a:p>
          <a:p>
            <a:pPr indent="-285750" lvl="1" marL="739775" rtl="0" algn="l">
              <a:spcBef>
                <a:spcPts val="520"/>
              </a:spcBef>
              <a:spcAft>
                <a:spcPts val="0"/>
              </a:spcAft>
              <a:buSzPts val="2340"/>
              <a:buChar char="🢭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This is a general package of software that does a variety of things</a:t>
            </a:r>
            <a:endParaRPr/>
          </a:p>
          <a:p>
            <a:pPr indent="-228600" lvl="2" marL="995363" rtl="0" algn="l">
              <a:spcBef>
                <a:spcPts val="480"/>
              </a:spcBef>
              <a:spcAft>
                <a:spcPts val="0"/>
              </a:spcAft>
              <a:buSzPts val="2400"/>
              <a:buChar char="■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Takes netCDF data files from different satellites and produces high-quality imagery</a:t>
            </a:r>
            <a:endParaRPr/>
          </a:p>
          <a:p>
            <a:pPr indent="-228600" lvl="2" marL="995363" rtl="0" algn="l">
              <a:spcBef>
                <a:spcPts val="480"/>
              </a:spcBef>
              <a:spcAft>
                <a:spcPts val="0"/>
              </a:spcAft>
              <a:buSzPts val="2400"/>
              <a:buChar char="■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Takes netCDF data files from different satellites and produces Science Products (such as gridded GLM data from GOES-R ; LightningCast Probability fields from GOES-R ; HEAP profiles from JPSS data)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08" name="Google Shape;108;p8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/>
          <p:nvPr>
            <p:ph type="title"/>
          </p:nvPr>
        </p:nvSpPr>
        <p:spPr>
          <a:xfrm>
            <a:off x="458262" y="0"/>
            <a:ext cx="8228538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Where was I two weeks ago?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4" name="Google Shape;114;p9"/>
          <p:cNvSpPr txBox="1"/>
          <p:nvPr>
            <p:ph idx="1" type="body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899" lvl="0" marL="411163" rtl="0" algn="l">
              <a:spcBef>
                <a:spcPts val="0"/>
              </a:spcBef>
              <a:spcAft>
                <a:spcPts val="0"/>
              </a:spcAft>
              <a:buSzPts val="2850"/>
              <a:buChar char="▪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AOMSUC-13 Training, and the AOMSUC-13 Conference (Busan Korea)</a:t>
            </a:r>
            <a:endParaRPr/>
          </a:p>
          <a:p>
            <a:pPr indent="-285750" lvl="1" marL="739775" rtl="0" algn="l">
              <a:spcBef>
                <a:spcPts val="520"/>
              </a:spcBef>
              <a:spcAft>
                <a:spcPts val="0"/>
              </a:spcAft>
              <a:buSzPts val="2340"/>
              <a:buChar char="🢭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Gave a training lecture on the importance of Atmospheric Sounders (e.g., CrIS and IASI on Polar Orbiters, GIIRS on FY-4B)</a:t>
            </a:r>
            <a:endParaRPr/>
          </a:p>
          <a:p>
            <a:pPr indent="-285750" lvl="1" marL="739775" rtl="0" algn="l">
              <a:spcBef>
                <a:spcPts val="520"/>
              </a:spcBef>
              <a:spcAft>
                <a:spcPts val="0"/>
              </a:spcAft>
              <a:buSzPts val="2340"/>
              <a:buChar char="🢭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Listened to training on GOES/JPSS data, and on microwave</a:t>
            </a:r>
            <a:endParaRPr/>
          </a:p>
          <a:p>
            <a:pPr indent="-342899" lvl="0" marL="411163" rtl="0" algn="l">
              <a:spcBef>
                <a:spcPts val="700"/>
              </a:spcBef>
              <a:spcAft>
                <a:spcPts val="0"/>
              </a:spcAft>
              <a:buSzPts val="2850"/>
              <a:buChar char="▪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AOMSUC-14 (next year) will be in Delhi, India, hosted by IMD.  (A short flight away from Muscat!)</a:t>
            </a:r>
            <a:endParaRPr/>
          </a:p>
          <a:p>
            <a:pPr indent="-285750" lvl="1" marL="739775" rtl="0" algn="l">
              <a:spcBef>
                <a:spcPts val="520"/>
              </a:spcBef>
              <a:spcAft>
                <a:spcPts val="0"/>
              </a:spcAft>
              <a:buSzPts val="2340"/>
              <a:buChar char="🢭"/>
            </a:pPr>
            <a:r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I hope someone from Oman can attend!</a:t>
            </a:r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115" name="Google Shape;115;p9"/>
          <p:cNvSpPr txBox="1"/>
          <p:nvPr>
            <p:ph idx="12" type="sldNum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Libre Franklin Medium"/>
                <a:ea typeface="Libre Franklin Medium"/>
                <a:cs typeface="Libre Franklin Medium"/>
                <a:sym typeface="Libre Franklin Medium"/>
              </a:rPr>
              <a:t>‹#›</a:t>
            </a:fld>
            <a:endParaRPr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IMSS_Template_2013Logo">
  <a:themeElements>
    <a:clrScheme name="Metro">
      <a:dk1>
        <a:srgbClr val="000000"/>
      </a:dk1>
      <a:lt1>
        <a:srgbClr val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2013-10-04T14:38:54Z</dcterms:created>
  <dc:creator>Jean Phillips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103DBFD8-9E25-4224-8793-6276CE2266EE</vt:lpwstr>
  </property>
  <property fmtid="{D5CDD505-2E9C-101B-9397-08002B2CF9AE}" pid="3" name="ArticulatePath">
    <vt:lpwstr>CIMSSstarfield_darkblue.pptx-1</vt:lpwstr>
  </property>
</Properties>
</file>