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6"/>
  </p:notesMasterIdLst>
  <p:sldIdLst>
    <p:sldId id="256" r:id="rId2"/>
    <p:sldId id="290" r:id="rId3"/>
    <p:sldId id="257" r:id="rId4"/>
    <p:sldId id="286" r:id="rId5"/>
    <p:sldId id="291" r:id="rId6"/>
    <p:sldId id="292" r:id="rId7"/>
    <p:sldId id="293" r:id="rId8"/>
    <p:sldId id="294" r:id="rId9"/>
    <p:sldId id="315" r:id="rId10"/>
    <p:sldId id="295" r:id="rId11"/>
    <p:sldId id="316" r:id="rId12"/>
    <p:sldId id="306" r:id="rId13"/>
    <p:sldId id="308" r:id="rId14"/>
    <p:sldId id="307" r:id="rId15"/>
    <p:sldId id="317" r:id="rId16"/>
    <p:sldId id="309" r:id="rId17"/>
    <p:sldId id="318" r:id="rId18"/>
    <p:sldId id="299" r:id="rId19"/>
    <p:sldId id="300" r:id="rId20"/>
    <p:sldId id="258" r:id="rId21"/>
    <p:sldId id="259" r:id="rId22"/>
    <p:sldId id="260" r:id="rId23"/>
    <p:sldId id="303" r:id="rId24"/>
    <p:sldId id="261" r:id="rId25"/>
    <p:sldId id="302" r:id="rId26"/>
    <p:sldId id="262" r:id="rId27"/>
    <p:sldId id="298" r:id="rId28"/>
    <p:sldId id="263" r:id="rId29"/>
    <p:sldId id="264" r:id="rId30"/>
    <p:sldId id="301" r:id="rId31"/>
    <p:sldId id="311" r:id="rId32"/>
    <p:sldId id="265" r:id="rId33"/>
    <p:sldId id="287" r:id="rId34"/>
    <p:sldId id="288" r:id="rId35"/>
    <p:sldId id="305" r:id="rId36"/>
    <p:sldId id="304" r:id="rId37"/>
    <p:sldId id="314" r:id="rId38"/>
    <p:sldId id="296" r:id="rId39"/>
    <p:sldId id="297" r:id="rId40"/>
    <p:sldId id="328" r:id="rId41"/>
    <p:sldId id="268" r:id="rId42"/>
    <p:sldId id="281" r:id="rId43"/>
    <p:sldId id="283" r:id="rId44"/>
    <p:sldId id="284" r:id="rId45"/>
    <p:sldId id="327" r:id="rId46"/>
    <p:sldId id="320" r:id="rId47"/>
    <p:sldId id="321" r:id="rId48"/>
    <p:sldId id="322" r:id="rId49"/>
    <p:sldId id="323" r:id="rId50"/>
    <p:sldId id="326" r:id="rId51"/>
    <p:sldId id="330" r:id="rId52"/>
    <p:sldId id="319" r:id="rId53"/>
    <p:sldId id="324" r:id="rId54"/>
    <p:sldId id="329" r:id="rId5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C98F11-4E77-4A64-92A6-24A9582C7A9F}" type="datetimeFigureOut">
              <a:rPr lang="en-US"/>
              <a:pPr>
                <a:defRPr/>
              </a:pPr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C22FAD8-B010-461D-96F7-550EF95503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C20446-DE82-4EE8-84CD-6838BEB45ED8}" type="slidenum">
              <a:rPr lang="en-US" smtClean="0">
                <a:latin typeface="Arial" pitchFamily="34" charset="0"/>
                <a:cs typeface="Arial" pitchFamily="34" charset="0"/>
              </a:rPr>
              <a:pPr/>
              <a:t>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A61131-76FC-4828-8A72-EA04F41A262D}" type="slidenum">
              <a:rPr lang="en-US" smtClean="0">
                <a:latin typeface="Arial" pitchFamily="34" charset="0"/>
                <a:cs typeface="Arial" pitchFamily="34" charset="0"/>
              </a:rPr>
              <a:pPr/>
              <a:t>11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722469B-9791-41E6-9D53-FE16FBBA483C}" type="slidenum">
              <a:rPr lang="en-US" smtClean="0">
                <a:latin typeface="Arial" pitchFamily="34" charset="0"/>
                <a:cs typeface="Arial" pitchFamily="34" charset="0"/>
              </a:rPr>
              <a:pPr/>
              <a:t>12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A61131-76FC-4828-8A72-EA04F41A262D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A51D18C-4756-4B85-AB35-EF3775A312B3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BAFB08-44B7-4BF8-A0DE-AB8AE09E6876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78DDDC-C830-4D6A-B1E4-ED9BB3B0F4D1}" type="slidenum">
              <a:rPr lang="en-US" smtClean="0">
                <a:latin typeface="Arial" pitchFamily="34" charset="0"/>
                <a:cs typeface="Arial" pitchFamily="34" charset="0"/>
              </a:rPr>
              <a:pPr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352DD7D-FCCE-4776-81D8-2BCC3246394F}" type="slidenum">
              <a:rPr lang="en-US" smtClean="0">
                <a:latin typeface="Arial" pitchFamily="34" charset="0"/>
                <a:cs typeface="Arial" pitchFamily="34" charset="0"/>
              </a:rPr>
              <a:pPr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8B891D3-6B35-4198-BAA7-F1599E7FCB4D}" type="slidenum">
              <a:rPr lang="en-US" smtClean="0">
                <a:latin typeface="Arial" pitchFamily="34" charset="0"/>
                <a:cs typeface="Arial" pitchFamily="34" charset="0"/>
              </a:rPr>
              <a:pPr/>
              <a:t>20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C3A2135-8A92-4184-806D-6534028C70B9}" type="slidenum">
              <a:rPr lang="en-US" smtClean="0">
                <a:latin typeface="Arial" pitchFamily="34" charset="0"/>
                <a:cs typeface="Arial" pitchFamily="34" charset="0"/>
              </a:rPr>
              <a:pPr/>
              <a:t>21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2D16B0-8F85-4AFB-9FD2-B3EA3AABB674}" type="slidenum">
              <a:rPr lang="en-US" smtClean="0">
                <a:latin typeface="Arial" pitchFamily="34" charset="0"/>
                <a:cs typeface="Arial" pitchFamily="34" charset="0"/>
              </a:rPr>
              <a:pPr/>
              <a:t>22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9A07E8-D7B2-4F1B-96BD-C5270D4313D7}" type="slidenum">
              <a:rPr lang="en-US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1FFA3EA-37CF-48F7-9356-1C650C4F5757}" type="slidenum">
              <a:rPr lang="ar-OM" smtClean="0">
                <a:latin typeface="Arial" pitchFamily="34" charset="0"/>
                <a:cs typeface="Arial" pitchFamily="34" charset="0"/>
              </a:rPr>
              <a:pPr/>
              <a:t>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881CFF-64A8-4444-8261-38B1ADA8442D}" type="slidenum">
              <a:rPr lang="en-US" smtClean="0">
                <a:latin typeface="Arial" pitchFamily="34" charset="0"/>
                <a:cs typeface="Arial" pitchFamily="34" charset="0"/>
              </a:rPr>
              <a:pPr/>
              <a:t>24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A00D74-6F39-4F32-945C-42C23BE7A889}" type="slidenum">
              <a:rPr lang="ar-OM" smtClean="0">
                <a:latin typeface="Arial" pitchFamily="34" charset="0"/>
                <a:cs typeface="Arial" pitchFamily="34" charset="0"/>
              </a:rPr>
              <a:pPr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FE24D5-3246-4F7B-8908-23A29BE9E680}" type="slidenum">
              <a:rPr lang="en-US" smtClean="0">
                <a:latin typeface="Arial" pitchFamily="34" charset="0"/>
                <a:cs typeface="Arial" pitchFamily="34" charset="0"/>
              </a:rPr>
              <a:pPr/>
              <a:t>26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170D5A2-5251-4BC1-B09B-63413CE078CB}" type="slidenum">
              <a:rPr lang="en-GB" smtClean="0">
                <a:latin typeface="Arial" pitchFamily="34" charset="0"/>
                <a:cs typeface="Arial" pitchFamily="34" charset="0"/>
              </a:rPr>
              <a:pPr/>
              <a:t>27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F4F017F-B9C5-4DD5-BD36-B7F2ADDC80DB}" type="slidenum">
              <a:rPr lang="en-US" smtClean="0">
                <a:latin typeface="Arial" pitchFamily="34" charset="0"/>
                <a:cs typeface="Arial" pitchFamily="34" charset="0"/>
              </a:rPr>
              <a:pPr/>
              <a:t>28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B33CFB5-7653-4049-9DD1-CE20436B51FA}" type="slidenum">
              <a:rPr lang="en-US" smtClean="0">
                <a:latin typeface="Arial" pitchFamily="34" charset="0"/>
                <a:cs typeface="Arial" pitchFamily="34" charset="0"/>
              </a:rPr>
              <a:pPr/>
              <a:t>29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3E4916-E473-466E-AE3F-3836E715152E}" type="slidenum">
              <a:rPr lang="en-US" smtClean="0">
                <a:latin typeface="Arial" pitchFamily="34" charset="0"/>
                <a:cs typeface="Arial" pitchFamily="34" charset="0"/>
              </a:rPr>
              <a:pPr/>
              <a:t>30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B6B653-9957-4006-8D9F-43CEE432AEF2}" type="slidenum">
              <a:rPr lang="en-US" smtClean="0">
                <a:latin typeface="Arial" pitchFamily="34" charset="0"/>
                <a:cs typeface="Arial" pitchFamily="34" charset="0"/>
              </a:rPr>
              <a:pPr/>
              <a:t>31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0714E06-6723-46AD-AA2C-D5A3E725EE9C}" type="slidenum">
              <a:rPr lang="en-US" smtClean="0">
                <a:latin typeface="Arial" pitchFamily="34" charset="0"/>
                <a:cs typeface="Arial" pitchFamily="34" charset="0"/>
              </a:rPr>
              <a:pPr/>
              <a:t>32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849FFD-0FE1-4802-B020-13DA37CBC58B}" type="slidenum">
              <a:rPr lang="en-US" smtClean="0">
                <a:latin typeface="Arial" pitchFamily="34" charset="0"/>
                <a:cs typeface="Arial" pitchFamily="34" charset="0"/>
              </a:rPr>
              <a:pPr/>
              <a:t>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EC4F97-55C5-4EF6-932A-38A6D5639FA6}" type="slidenum">
              <a:rPr lang="en-US" smtClean="0">
                <a:latin typeface="Arial" pitchFamily="34" charset="0"/>
                <a:cs typeface="Arial" pitchFamily="34" charset="0"/>
              </a:rPr>
              <a:pPr/>
              <a:t>33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6965AB-BC57-4603-9B32-561E2A98516A}" type="slidenum">
              <a:rPr lang="en-US" smtClean="0">
                <a:latin typeface="Arial" pitchFamily="34" charset="0"/>
                <a:cs typeface="Arial" pitchFamily="34" charset="0"/>
              </a:rPr>
              <a:pPr/>
              <a:t>34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2816A5-C610-4BC4-AA5A-1FF166EE6951}" type="slidenum">
              <a:rPr lang="en-US" smtClean="0">
                <a:latin typeface="Arial" pitchFamily="34" charset="0"/>
                <a:cs typeface="Arial" pitchFamily="34" charset="0"/>
              </a:rPr>
              <a:pPr/>
              <a:t>35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2D06E4-BCDC-4629-AA22-6ABB9295D4E1}" type="slidenum">
              <a:rPr lang="en-US" smtClean="0">
                <a:latin typeface="Arial" pitchFamily="34" charset="0"/>
                <a:cs typeface="Arial" pitchFamily="34" charset="0"/>
              </a:rPr>
              <a:pPr/>
              <a:t>36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D2EFB5-4488-4EE6-8F09-4FEFFB623297}" type="slidenum">
              <a:rPr lang="en-US" smtClean="0">
                <a:latin typeface="Arial" pitchFamily="34" charset="0"/>
                <a:cs typeface="Arial" pitchFamily="34" charset="0"/>
              </a:rPr>
              <a:pPr/>
              <a:t>37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F4B21BB-24A2-4017-97A6-B9D973AEC505}" type="slidenum">
              <a:rPr lang="en-US" smtClean="0">
                <a:latin typeface="Arial" pitchFamily="34" charset="0"/>
                <a:cs typeface="Arial" pitchFamily="34" charset="0"/>
              </a:rPr>
              <a:pPr/>
              <a:t>38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88D743-B9FB-42B7-BBF5-5E42742639E8}" type="slidenum">
              <a:rPr lang="en-US" smtClean="0">
                <a:latin typeface="Arial" pitchFamily="34" charset="0"/>
                <a:cs typeface="Arial" pitchFamily="34" charset="0"/>
              </a:rPr>
              <a:pPr/>
              <a:t>39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E502D1A-7591-47D7-8FBF-7A7E632ADB20}" type="slidenum">
              <a:rPr lang="en-US" smtClean="0">
                <a:latin typeface="Arial" pitchFamily="34" charset="0"/>
                <a:cs typeface="Arial" pitchFamily="34" charset="0"/>
              </a:rPr>
              <a:pPr/>
              <a:t>41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C96E56-EA89-4929-8CC8-FED1912740F1}" type="slidenum">
              <a:rPr lang="en-US" smtClean="0">
                <a:latin typeface="Arial" pitchFamily="34" charset="0"/>
                <a:cs typeface="Arial" pitchFamily="34" charset="0"/>
              </a:rPr>
              <a:pPr/>
              <a:t>42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CFE05AC-CD3D-4B87-9B43-3E202355F880}" type="slidenum">
              <a:rPr lang="en-US" smtClean="0">
                <a:latin typeface="Arial" pitchFamily="34" charset="0"/>
                <a:cs typeface="Arial" pitchFamily="34" charset="0"/>
              </a:rPr>
              <a:pPr/>
              <a:t>43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C8F1B9C-3623-447B-A13A-46B7AD6BF885}" type="slidenum">
              <a:rPr lang="en-US" smtClean="0">
                <a:latin typeface="Arial" pitchFamily="34" charset="0"/>
                <a:cs typeface="Arial" pitchFamily="34" charset="0"/>
              </a:rPr>
              <a:pPr/>
              <a:t>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D4BD8BE-2DA7-498B-9325-86F1EBD6E7D3}" type="slidenum">
              <a:rPr lang="en-US" smtClean="0">
                <a:latin typeface="Arial" pitchFamily="34" charset="0"/>
                <a:cs typeface="Arial" pitchFamily="34" charset="0"/>
              </a:rPr>
              <a:pPr/>
              <a:t>44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5CA8E30-305D-4145-80CF-69B10217D156}" type="slidenum">
              <a:rPr lang="en-US" smtClean="0">
                <a:latin typeface="Arial" pitchFamily="34" charset="0"/>
                <a:cs typeface="Arial" pitchFamily="34" charset="0"/>
              </a:rPr>
              <a:pPr/>
              <a:t>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43FD36E-F08B-4ABD-B6E4-25163FE81C5D}" type="slidenum">
              <a:rPr lang="en-US" smtClean="0">
                <a:latin typeface="Arial" pitchFamily="34" charset="0"/>
                <a:cs typeface="Arial" pitchFamily="34" charset="0"/>
              </a:rPr>
              <a:pPr/>
              <a:t>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798B9CA-2235-490B-B21A-55A68B85EA69}" type="slidenum">
              <a:rPr lang="en-US" smtClean="0">
                <a:latin typeface="Arial" pitchFamily="34" charset="0"/>
                <a:cs typeface="Arial" pitchFamily="34" charset="0"/>
              </a:rPr>
              <a:pPr/>
              <a:t>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4D1E67-2CB0-4A39-9AA3-187B3230DBBD}" type="slidenum">
              <a:rPr lang="en-US" smtClean="0">
                <a:latin typeface="Arial" pitchFamily="34" charset="0"/>
                <a:cs typeface="Arial" pitchFamily="34" charset="0"/>
              </a:rPr>
              <a:pPr/>
              <a:t>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78A53DE-876A-4B78-9C10-716ACB46E5F4}" type="slidenum">
              <a:rPr lang="en-US" smtClean="0">
                <a:latin typeface="Arial" pitchFamily="34" charset="0"/>
                <a:cs typeface="Arial" pitchFamily="34" charset="0"/>
              </a:rPr>
              <a:pPr/>
              <a:t>10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400">
                <a:latin typeface="Times New Roman" charset="0"/>
                <a:cs typeface="Arial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 sz="2400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297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297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97C7D9-E241-4954-8760-45A42131C5E2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726ED-6AA8-4CDC-82DF-14EF5AFD201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11EF-048C-4381-8DB9-5D7A1B0E38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EEA318-7019-4908-A630-B1909D55085B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098E3-BEEF-4FF9-80C7-427497A5FE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471DCE-0C40-426F-B1A0-D0B1C6AD468E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95425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95425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33813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A6728-2A7C-47B8-986B-82EDA1DE97AE}" type="datetime5">
              <a:rPr lang="en-US"/>
              <a:pPr>
                <a:defRPr/>
              </a:pPr>
              <a:t>20-Mar-25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j.almaskari@met.gov.om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08D06-A371-441B-814E-EC43D783358F}" type="slidenum">
              <a:rPr lang="ar-OM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282C6-5462-49E9-8F69-30C5C35695CE}" type="slidenum">
              <a:rPr lang="ar-OM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3F160-CFAE-40FE-A32C-1B3D2BAA843B}" type="slidenum">
              <a:rPr lang="ar-OM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8C3C7-AE44-42A8-A5A3-0DE3FD28AF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9EAE35-0EAB-42E3-A372-9A29C98B0B8F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D9D42-D7AF-4972-B9A3-ECE0A5B2AA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41EC2-ECDE-4956-84FB-62B06196A34F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38D029-9B7E-4B58-8BC8-C956D586604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8007B-328C-41A2-B66C-1C748F306B13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F7EAE-FAC3-4E25-B576-2DA951CB850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09F98-0188-40AB-9599-15B72D4D1F55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A73A5-023E-4507-8F44-899C7B43F1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4D89C-9C69-4791-89D5-AC1CA5730FA1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16967D-7570-4BF2-995B-E44744518A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1810D-B14D-4B5F-B8EF-3681DD813D3B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77FA3-0DAE-4EC7-A854-0DA62C7E4D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740502-7B53-4864-A104-26112708C7C3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5E84BD-D4C2-4D58-86EF-0EFA9BBAA46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15876-65B0-442D-8FF2-5B8E1BE5AE79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j.almaskari@met.gov.om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  <a:cs typeface="Arial" charset="0"/>
              </a:defRPr>
            </a:lvl1pPr>
          </a:lstStyle>
          <a:p>
            <a:pPr>
              <a:defRPr/>
            </a:pPr>
            <a:fld id="{CAE3005F-498F-4A80-8C26-587D93F22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grpSp>
        <p:nvGrpSpPr>
          <p:cNvPr id="4100" name="Group 4"/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286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GB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286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286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hlink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 sz="2400">
                <a:latin typeface="Times New Roman" charset="0"/>
                <a:cs typeface="Arial" charset="0"/>
              </a:endParaRPr>
            </a:p>
          </p:txBody>
        </p:sp>
        <p:sp>
          <p:nvSpPr>
            <p:cNvPr id="286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286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chemeClr val="accent2"/>
                </a:solidFill>
                <a:latin typeface="Arial" charset="0"/>
                <a:cs typeface="Arial" charset="0"/>
              </a:endParaRPr>
            </a:p>
          </p:txBody>
        </p:sp>
      </p:grpSp>
      <p:sp>
        <p:nvSpPr>
          <p:cNvPr id="4101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4102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86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0CF322D-7652-4A08-ABDE-9A7AC8C535BD}" type="datetime1">
              <a:rPr lang="en-GB"/>
              <a:pPr>
                <a:defRPr/>
              </a:pPr>
              <a:t>20/03/2025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3" r:id="rId12"/>
    <p:sldLayoutId id="2147483794" r:id="rId13"/>
    <p:sldLayoutId id="2147483795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6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E:\NOAA-THORPEX-2006\ETNA2.avi" TargetMode="Externa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E:\NOAA-THORPEX-2006\ETNA2.avi" TargetMode="Externa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hyperlink" Target="data_blinds.swf" TargetMode="Externa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14363"/>
          </a:xfrm>
        </p:spPr>
        <p:txBody>
          <a:bodyPr/>
          <a:lstStyle/>
          <a:p>
            <a:pPr eaLnBrk="1" hangingPunct="1"/>
            <a:r>
              <a:rPr lang="en-GB" sz="3200" b="1"/>
              <a:t>Weather Forecasting - Introduction</a:t>
            </a:r>
            <a:r>
              <a:rPr lang="en-GB" sz="3200"/>
              <a:t>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457200" y="1285875"/>
            <a:ext cx="8003232" cy="5143500"/>
          </a:xfrm>
        </p:spPr>
        <p:txBody>
          <a:bodyPr/>
          <a:lstStyle/>
          <a:p>
            <a:pPr eaLnBrk="1" hangingPunct="1"/>
            <a:r>
              <a:rPr lang="en-GB" sz="2400" dirty="0"/>
              <a:t>Weather affects nearly everyone nearly every day </a:t>
            </a:r>
          </a:p>
          <a:p>
            <a:pPr eaLnBrk="1" hangingPunct="1"/>
            <a:r>
              <a:rPr lang="en-GB" sz="2400" dirty="0"/>
              <a:t>Weather forecasts are issued: </a:t>
            </a:r>
          </a:p>
          <a:p>
            <a:pPr lvl="1" eaLnBrk="1" hangingPunct="1"/>
            <a:r>
              <a:rPr lang="en-GB" dirty="0"/>
              <a:t>to save lives </a:t>
            </a:r>
          </a:p>
          <a:p>
            <a:pPr lvl="1" eaLnBrk="1" hangingPunct="1"/>
            <a:r>
              <a:rPr lang="en-GB" dirty="0"/>
              <a:t>reduce property damage </a:t>
            </a:r>
          </a:p>
          <a:p>
            <a:pPr lvl="1" eaLnBrk="1" hangingPunct="1"/>
            <a:r>
              <a:rPr lang="en-GB" dirty="0"/>
              <a:t>reduce crop damage </a:t>
            </a:r>
          </a:p>
          <a:p>
            <a:pPr lvl="1" eaLnBrk="1" hangingPunct="1"/>
            <a:r>
              <a:rPr lang="en-GB" dirty="0"/>
              <a:t>to let the general public know what to expect </a:t>
            </a:r>
          </a:p>
          <a:p>
            <a:pPr eaLnBrk="1" hangingPunct="1"/>
            <a:r>
              <a:rPr lang="en-GB" sz="2400" dirty="0"/>
              <a:t>Forecasts are often utilized to make many important decisions on a daily basis </a:t>
            </a:r>
          </a:p>
          <a:p>
            <a:pPr eaLnBrk="1" hangingPunct="1"/>
            <a:r>
              <a:rPr lang="en-GB" sz="2400" dirty="0"/>
              <a:t>So, how is it done, and how is it done correctly????</a:t>
            </a:r>
          </a:p>
        </p:txBody>
      </p:sp>
      <p:sp>
        <p:nvSpPr>
          <p:cNvPr id="9220" name="Date Placeholder 7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09301259-E528-4BE5-8BA6-6E08D5173971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Slide Number Placeholder 8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90A54F9-AD6F-42D5-A0BC-F0A7FB0561EA}" type="slidenum">
              <a:rPr lang="en-GB" smtClean="0">
                <a:cs typeface="Arial" pitchFamily="34" charset="0"/>
              </a:rPr>
              <a:pPr/>
              <a:t>1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D2B26F6-0FDC-4AF4-B11C-C370BB6219A5}" type="slidenum">
              <a:rPr lang="en-GB" smtClean="0">
                <a:cs typeface="Arial" pitchFamily="34" charset="0"/>
              </a:rPr>
              <a:pPr/>
              <a:t>10</a:t>
            </a:fld>
            <a:endParaRPr lang="en-GB">
              <a:cs typeface="Arial" pitchFamily="34" charset="0"/>
            </a:endParaRPr>
          </a:p>
        </p:txBody>
      </p:sp>
      <p:sp>
        <p:nvSpPr>
          <p:cNvPr id="21508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06455133-F944-4221-A6A3-9135D269C972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9" name="Picture 6" descr="sato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7350" y="571500"/>
            <a:ext cx="8113713" cy="575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61950" y="268288"/>
            <a:ext cx="8237538" cy="1319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136803" tIns="68402" rIns="136803" bIns="68402" anchor="ctr"/>
          <a:lstStyle/>
          <a:p>
            <a:pPr algn="ctr" defTabSz="1139825" eaLnBrk="0" hangingPunct="0"/>
            <a:r>
              <a:rPr lang="en-GB" sz="3200" b="1" dirty="0" err="1">
                <a:solidFill>
                  <a:srgbClr val="063DE8"/>
                </a:solidFill>
              </a:rPr>
              <a:t>Meteosat</a:t>
            </a:r>
            <a:r>
              <a:rPr lang="en-GB" sz="3200" b="1" dirty="0">
                <a:solidFill>
                  <a:srgbClr val="063DE8"/>
                </a:solidFill>
              </a:rPr>
              <a:t> First Generation (MFG)</a:t>
            </a:r>
          </a:p>
        </p:txBody>
      </p:sp>
      <p:pic>
        <p:nvPicPr>
          <p:cNvPr id="18435" name="Picture 3" descr="MS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2320925"/>
            <a:ext cx="2719387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240088" y="1606550"/>
            <a:ext cx="5903912" cy="38964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 dirty="0"/>
              <a:t>3 wavelength (VIS &amp; </a:t>
            </a:r>
            <a:r>
              <a:rPr lang="en-GB" sz="2400" b="1" dirty="0" err="1"/>
              <a:t>IR</a:t>
            </a:r>
            <a:r>
              <a:rPr lang="en-GB" sz="2400" b="1" dirty="0"/>
              <a:t> &amp; </a:t>
            </a:r>
            <a:r>
              <a:rPr lang="en-GB" sz="2400" b="1" dirty="0" err="1"/>
              <a:t>WV</a:t>
            </a:r>
            <a:r>
              <a:rPr lang="en-GB" sz="2400" b="1" dirty="0"/>
              <a:t> Imager)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 dirty="0"/>
              <a:t>Images every 30 minutes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 dirty="0"/>
              <a:t>3 channels with</a:t>
            </a:r>
            <a:br>
              <a:rPr lang="en-GB" sz="2400" b="1" dirty="0"/>
            </a:br>
            <a:r>
              <a:rPr lang="en-GB" sz="2400" b="1" dirty="0"/>
              <a:t>5 km horizontal ‘sampling distance’ at Sub-Satellite Point (</a:t>
            </a:r>
            <a:r>
              <a:rPr lang="en-GB" sz="2400" b="1" dirty="0" err="1"/>
              <a:t>SSP</a:t>
            </a:r>
            <a:r>
              <a:rPr lang="en-GB" sz="2400" b="1" dirty="0"/>
              <a:t>)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 dirty="0"/>
              <a:t>VIS-Channel 2.5 km sampling distance (</a:t>
            </a:r>
            <a:r>
              <a:rPr lang="en-GB" sz="2400" b="1" dirty="0" err="1"/>
              <a:t>SSP</a:t>
            </a:r>
            <a:r>
              <a:rPr lang="en-GB" sz="2400" b="1" dirty="0"/>
              <a:t>)</a:t>
            </a:r>
          </a:p>
          <a:p>
            <a:pPr marL="287338" indent="-287338" defTabSz="762000" eaLnBrk="0" hangingPunct="0"/>
            <a:endParaRPr lang="en-GB" sz="1200" dirty="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93688"/>
            <a:ext cx="7772400" cy="1136650"/>
          </a:xfrm>
          <a:noFill/>
        </p:spPr>
        <p:txBody>
          <a:bodyPr lIns="87275" tIns="43638" rIns="87275" bIns="43638"/>
          <a:lstStyle/>
          <a:p>
            <a:r>
              <a:rPr lang="en-GB" sz="2800" b="1">
                <a:solidFill>
                  <a:srgbClr val="4657AE"/>
                </a:solidFill>
              </a:rPr>
              <a:t>VIS, IR &amp; WV channels</a:t>
            </a:r>
            <a:br>
              <a:rPr lang="en-GB" sz="2800" b="1">
                <a:solidFill>
                  <a:srgbClr val="4657AE"/>
                </a:solidFill>
              </a:rPr>
            </a:br>
            <a:r>
              <a:rPr lang="en-GB" sz="2800" b="1">
                <a:solidFill>
                  <a:srgbClr val="4657AE"/>
                </a:solidFill>
              </a:rPr>
              <a:t>of Meteosat First Generation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6119813" y="2085975"/>
          <a:ext cx="2854325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Photo Editor Photo" r:id="rId4" imgW="4761905" imgH="4761905" progId="">
                  <p:embed/>
                </p:oleObj>
              </mc:Choice>
              <mc:Fallback>
                <p:oleObj name="Photo Editor Photo" r:id="rId4" imgW="4761905" imgH="4761905" progId="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9813" y="2085975"/>
                        <a:ext cx="2854325" cy="285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3181350" y="2087563"/>
          <a:ext cx="2852738" cy="2852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6" imgW="4761905" imgH="4761905" progId="">
                  <p:embed/>
                </p:oleObj>
              </mc:Choice>
              <mc:Fallback>
                <p:oleObj name="Photo Editor Photo" r:id="rId6" imgW="4761905" imgH="4761905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81350" y="2087563"/>
                        <a:ext cx="2852738" cy="2852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/>
        </p:nvGraphicFramePr>
        <p:xfrm>
          <a:off x="296863" y="2085975"/>
          <a:ext cx="2854325" cy="285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Photo Editor Photo" r:id="rId8" imgW="4761905" imgH="4761905" progId="">
                  <p:embed/>
                </p:oleObj>
              </mc:Choice>
              <mc:Fallback>
                <p:oleObj name="Photo Editor Photo" r:id="rId8" imgW="4761905" imgH="4761905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2085975"/>
                        <a:ext cx="2854325" cy="285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361950" y="268288"/>
            <a:ext cx="8237538" cy="1319212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lIns="136803" tIns="68402" rIns="136803" bIns="68402" anchor="ctr"/>
          <a:lstStyle/>
          <a:p>
            <a:pPr algn="ctr" defTabSz="1139825" eaLnBrk="0" hangingPunct="0"/>
            <a:r>
              <a:rPr lang="en-GB" sz="3200" b="1">
                <a:solidFill>
                  <a:srgbClr val="063DE8"/>
                </a:solidFill>
              </a:rPr>
              <a:t>Meteosat Second Generation (MSG)</a:t>
            </a:r>
          </a:p>
        </p:txBody>
      </p:sp>
      <p:pic>
        <p:nvPicPr>
          <p:cNvPr id="18435" name="Picture 3" descr="MS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638" y="2320925"/>
            <a:ext cx="2719387" cy="319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3240088" y="1606550"/>
            <a:ext cx="5903912" cy="4364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/>
              <a:t>Spinning Enhanced VIS &amp; IR Imager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/>
              <a:t>12 spectral Channels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/>
              <a:t>Images every 15 minutes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/>
              <a:t>11 channels with</a:t>
            </a:r>
            <a:br>
              <a:rPr lang="en-GB" sz="2400" b="1"/>
            </a:br>
            <a:r>
              <a:rPr lang="en-GB" sz="2400" b="1"/>
              <a:t>3 km horizontal ‘sampling distance’ at Sub-Satellite Point (SSP)</a:t>
            </a:r>
          </a:p>
          <a:p>
            <a:pPr marL="287338" indent="-287338" defTabSz="762000" eaLnBrk="0" hangingPunct="0">
              <a:lnSpc>
                <a:spcPct val="140000"/>
              </a:lnSpc>
              <a:buClr>
                <a:srgbClr val="1651C9"/>
              </a:buClr>
              <a:buFont typeface="Wingdings" pitchFamily="2" charset="2"/>
              <a:buChar char="Ø"/>
            </a:pPr>
            <a:r>
              <a:rPr lang="en-GB" sz="2400" b="1"/>
              <a:t>High-resolution VIS-Channel </a:t>
            </a:r>
            <a:br>
              <a:rPr lang="en-GB" sz="2400" b="1"/>
            </a:br>
            <a:r>
              <a:rPr lang="en-GB" sz="2400" b="1"/>
              <a:t>1 km sampling distance (SSP)</a:t>
            </a:r>
          </a:p>
          <a:p>
            <a:pPr marL="287338" indent="-287338" defTabSz="762000" eaLnBrk="0" hangingPunct="0"/>
            <a:endParaRPr lang="en-GB" sz="1200">
              <a:solidFill>
                <a:srgbClr val="063DE8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3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93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3" name="Text Box 17"/>
          <p:cNvSpPr txBox="1">
            <a:spLocks noChangeArrowheads="1"/>
          </p:cNvSpPr>
          <p:nvPr/>
        </p:nvSpPr>
        <p:spPr bwMode="auto">
          <a:xfrm>
            <a:off x="395536" y="617314"/>
            <a:ext cx="853244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sz="3200" b="1" dirty="0"/>
              <a:t>Met-8 First Image on 28 November 2002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27584" y="1412776"/>
            <a:ext cx="7488832" cy="5146930"/>
            <a:chOff x="1331640" y="907529"/>
            <a:chExt cx="7002735" cy="5219031"/>
          </a:xfrm>
        </p:grpSpPr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>
              <a:off x="1365250" y="2325688"/>
              <a:ext cx="6969125" cy="343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en-GB" sz="1600" b="1" dirty="0">
                  <a:latin typeface="Times New Roman" pitchFamily="18" charset="0"/>
                </a:rPr>
                <a:t>    VIS 0.6                          VIS 0.8                       </a:t>
              </a:r>
              <a:r>
                <a:rPr lang="en-GB" sz="1600" b="1" dirty="0" err="1">
                  <a:latin typeface="Times New Roman" pitchFamily="18" charset="0"/>
                </a:rPr>
                <a:t>NIR</a:t>
              </a:r>
              <a:r>
                <a:rPr lang="en-GB" sz="1600" b="1" dirty="0">
                  <a:latin typeface="Times New Roman" pitchFamily="18" charset="0"/>
                </a:rPr>
                <a:t> 1.6                      </a:t>
              </a:r>
              <a:r>
                <a:rPr lang="en-GB" sz="1600" b="1" dirty="0" err="1">
                  <a:latin typeface="Times New Roman" pitchFamily="18" charset="0"/>
                </a:rPr>
                <a:t>NIR</a:t>
              </a:r>
              <a:r>
                <a:rPr lang="en-GB" sz="1600" b="1" dirty="0">
                  <a:latin typeface="Times New Roman" pitchFamily="18" charset="0"/>
                </a:rPr>
                <a:t> 3.9</a:t>
              </a:r>
              <a:endParaRPr lang="en-GB" sz="1600" dirty="0">
                <a:latin typeface="Times New Roman" pitchFamily="18" charset="0"/>
              </a:endParaRPr>
            </a:p>
          </p:txBody>
        </p:sp>
        <p:sp>
          <p:nvSpPr>
            <p:cNvPr id="19468" name="Text Box 12"/>
            <p:cNvSpPr txBox="1">
              <a:spLocks noChangeArrowheads="1"/>
            </p:cNvSpPr>
            <p:nvPr/>
          </p:nvSpPr>
          <p:spPr bwMode="auto">
            <a:xfrm>
              <a:off x="1435100" y="4030663"/>
              <a:ext cx="6899275" cy="343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en-GB" sz="1600" b="1" dirty="0">
                  <a:latin typeface="Times New Roman" pitchFamily="18" charset="0"/>
                </a:rPr>
                <a:t>    </a:t>
              </a:r>
              <a:r>
                <a:rPr lang="en-GB" sz="1600" b="1" dirty="0" err="1">
                  <a:latin typeface="Times New Roman" pitchFamily="18" charset="0"/>
                </a:rPr>
                <a:t>WV</a:t>
              </a:r>
              <a:r>
                <a:rPr lang="en-GB" sz="1600" b="1" dirty="0">
                  <a:latin typeface="Times New Roman" pitchFamily="18" charset="0"/>
                </a:rPr>
                <a:t> 6.2                          </a:t>
              </a:r>
              <a:r>
                <a:rPr lang="en-GB" sz="1600" b="1" dirty="0" err="1">
                  <a:latin typeface="Times New Roman" pitchFamily="18" charset="0"/>
                </a:rPr>
                <a:t>WV</a:t>
              </a:r>
              <a:r>
                <a:rPr lang="en-GB" sz="1600" b="1" dirty="0">
                  <a:latin typeface="Times New Roman" pitchFamily="18" charset="0"/>
                </a:rPr>
                <a:t> 7.3                       </a:t>
              </a:r>
              <a:r>
                <a:rPr lang="en-GB" sz="1600" b="1" dirty="0" err="1">
                  <a:latin typeface="Times New Roman" pitchFamily="18" charset="0"/>
                </a:rPr>
                <a:t>IR</a:t>
              </a:r>
              <a:r>
                <a:rPr lang="en-GB" sz="1600" b="1" dirty="0">
                  <a:latin typeface="Times New Roman" pitchFamily="18" charset="0"/>
                </a:rPr>
                <a:t> 8.7                         </a:t>
              </a:r>
              <a:r>
                <a:rPr lang="en-GB" sz="1600" b="1" dirty="0" err="1">
                  <a:latin typeface="Times New Roman" pitchFamily="18" charset="0"/>
                </a:rPr>
                <a:t>IR</a:t>
              </a:r>
              <a:r>
                <a:rPr lang="en-GB" sz="1600" b="1" dirty="0">
                  <a:latin typeface="Times New Roman" pitchFamily="18" charset="0"/>
                </a:rPr>
                <a:t> 9.7</a:t>
              </a:r>
              <a:endParaRPr lang="en-GB" sz="1600" dirty="0">
                <a:latin typeface="Times New Roman" pitchFamily="18" charset="0"/>
              </a:endParaRPr>
            </a:p>
          </p:txBody>
        </p:sp>
        <p:pic>
          <p:nvPicPr>
            <p:cNvPr id="19469" name="Picture 13" descr="12_lo_i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52763" y="4371975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14" descr="13_4_lo_i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41863" y="4371975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15" descr="hrv_l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429375" y="4371975"/>
              <a:ext cx="1335088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72" name="Text Box 16"/>
            <p:cNvSpPr txBox="1">
              <a:spLocks noChangeArrowheads="1"/>
            </p:cNvSpPr>
            <p:nvPr/>
          </p:nvSpPr>
          <p:spPr bwMode="auto">
            <a:xfrm>
              <a:off x="1435100" y="5783263"/>
              <a:ext cx="6823075" cy="343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762000" eaLnBrk="0" hangingPunct="0"/>
              <a:r>
                <a:rPr lang="en-GB" sz="1600" b="1" dirty="0">
                  <a:latin typeface="Times New Roman" pitchFamily="18" charset="0"/>
                </a:rPr>
                <a:t>     </a:t>
              </a:r>
              <a:r>
                <a:rPr lang="en-GB" sz="1600" b="1" dirty="0" err="1">
                  <a:latin typeface="Times New Roman" pitchFamily="18" charset="0"/>
                </a:rPr>
                <a:t>IR</a:t>
              </a:r>
              <a:r>
                <a:rPr lang="en-GB" sz="1600" b="1" dirty="0">
                  <a:latin typeface="Times New Roman" pitchFamily="18" charset="0"/>
                </a:rPr>
                <a:t> 10.8                        </a:t>
              </a:r>
              <a:r>
                <a:rPr lang="en-GB" sz="1600" b="1" dirty="0" err="1">
                  <a:latin typeface="Times New Roman" pitchFamily="18" charset="0"/>
                </a:rPr>
                <a:t>IR</a:t>
              </a:r>
              <a:r>
                <a:rPr lang="en-GB" sz="1600" b="1" dirty="0">
                  <a:latin typeface="Times New Roman" pitchFamily="18" charset="0"/>
                </a:rPr>
                <a:t> 12.0                       </a:t>
              </a:r>
              <a:r>
                <a:rPr lang="en-GB" sz="1600" b="1" dirty="0" err="1">
                  <a:latin typeface="Times New Roman" pitchFamily="18" charset="0"/>
                </a:rPr>
                <a:t>IR</a:t>
              </a:r>
              <a:r>
                <a:rPr lang="en-GB" sz="1600" b="1" dirty="0">
                  <a:latin typeface="Times New Roman" pitchFamily="18" charset="0"/>
                </a:rPr>
                <a:t> 13.4                     </a:t>
              </a:r>
              <a:r>
                <a:rPr lang="en-GB" sz="1600" b="1" dirty="0" err="1">
                  <a:latin typeface="Times New Roman" pitchFamily="18" charset="0"/>
                </a:rPr>
                <a:t>HRVIS</a:t>
              </a:r>
              <a:endParaRPr lang="en-GB" sz="1600" dirty="0">
                <a:latin typeface="Times New Roman" pitchFamily="18" charset="0"/>
              </a:endParaRPr>
            </a:p>
          </p:txBody>
        </p:sp>
        <p:pic>
          <p:nvPicPr>
            <p:cNvPr id="18" name="Picture 2" descr="0_6_l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31640" y="907529"/>
              <a:ext cx="133350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3" descr="0_8_lo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089003" y="907529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4" descr="1_6_lo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778103" y="907529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5" descr="3_9_l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465615" y="907529"/>
              <a:ext cx="1335088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6" descr="6_2_lo_i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331640" y="2628379"/>
              <a:ext cx="133350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7" descr="7_3_lo_i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089003" y="2628379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9" descr="8_7_lo_i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778103" y="2628379"/>
              <a:ext cx="1335087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 descr="9_7_lo_i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65615" y="2628379"/>
              <a:ext cx="1335088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 descr="10_8_lo_i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331640" y="4365104"/>
              <a:ext cx="1333500" cy="1446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AutoShape 2" descr="Chart of the 12 Meteosat chann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240" y="1656928"/>
            <a:ext cx="468656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Left Arrow 5"/>
          <p:cNvSpPr/>
          <p:nvPr/>
        </p:nvSpPr>
        <p:spPr>
          <a:xfrm>
            <a:off x="3733800" y="3505200"/>
            <a:ext cx="609600" cy="685800"/>
          </a:xfrm>
          <a:prstGeom prst="leftArrow">
            <a:avLst>
              <a:gd name="adj1" fmla="val 34906"/>
              <a:gd name="adj2" fmla="val 50000"/>
            </a:avLst>
          </a:prstGeom>
          <a:blipFill dpi="0" rotWithShape="1">
            <a:blip r:embed="rId3" cstate="print"/>
            <a:srcRect/>
            <a:stretch>
              <a:fillRect l="4000" b="1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037" name="AutoShape 5" descr="نتيجة بحث الصور عن ‪red greenblue‬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07504" y="1196752"/>
            <a:ext cx="4104456" cy="5400600"/>
            <a:chOff x="0" y="1052736"/>
            <a:chExt cx="4161206" cy="5762818"/>
          </a:xfrm>
        </p:grpSpPr>
        <p:pic>
          <p:nvPicPr>
            <p:cNvPr id="44040" name="Picture 8" descr="MSG RGB NATURALCOLO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86000" y="51054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44042" name="Picture 10" descr="MSG RGB AIRMAS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3352800"/>
              <a:ext cx="1371600" cy="1371600"/>
            </a:xfrm>
            <a:prstGeom prst="rect">
              <a:avLst/>
            </a:prstGeom>
            <a:noFill/>
          </p:spPr>
        </p:pic>
        <p:pic>
          <p:nvPicPr>
            <p:cNvPr id="44044" name="Picture 12" descr="MSG RGB DUST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286000" y="1676400"/>
              <a:ext cx="1371600" cy="1274334"/>
            </a:xfrm>
            <a:prstGeom prst="rect">
              <a:avLst/>
            </a:prstGeom>
            <a:noFill/>
          </p:spPr>
        </p:pic>
        <p:pic>
          <p:nvPicPr>
            <p:cNvPr id="44046" name="Picture 14" descr="MSG RGB MICROPHYSIC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33400" y="1714500"/>
              <a:ext cx="1219200" cy="1219200"/>
            </a:xfrm>
            <a:prstGeom prst="rect">
              <a:avLst/>
            </a:prstGeom>
            <a:noFill/>
          </p:spPr>
        </p:pic>
        <p:pic>
          <p:nvPicPr>
            <p:cNvPr id="44048" name="Picture 16" descr="MSG RGB FO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200" y="3352800"/>
              <a:ext cx="1333500" cy="1333500"/>
            </a:xfrm>
            <a:prstGeom prst="rect">
              <a:avLst/>
            </a:prstGeom>
            <a:noFill/>
          </p:spPr>
        </p:pic>
        <p:pic>
          <p:nvPicPr>
            <p:cNvPr id="44050" name="Picture 18" descr="MSG RGB CO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19100" y="5181600"/>
              <a:ext cx="1295400" cy="1295400"/>
            </a:xfrm>
            <a:prstGeom prst="rect">
              <a:avLst/>
            </a:prstGeom>
            <a:noFill/>
          </p:spPr>
        </p:pic>
        <p:sp>
          <p:nvSpPr>
            <p:cNvPr id="15" name="Rectangle 14"/>
            <p:cNvSpPr/>
            <p:nvPr/>
          </p:nvSpPr>
          <p:spPr>
            <a:xfrm>
              <a:off x="0" y="2971800"/>
              <a:ext cx="225683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Day Microphysics RGB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2747" y="6477000"/>
              <a:ext cx="167225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Convection RGB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133600" y="6477000"/>
              <a:ext cx="202760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Natural Colour RGB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271540" y="4690646"/>
              <a:ext cx="146226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 err="1">
                  <a:latin typeface="Times New Roman" pitchFamily="18" charset="0"/>
                  <a:cs typeface="Times New Roman" pitchFamily="18" charset="0"/>
                </a:rPr>
                <a:t>Airmass</a:t>
              </a:r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  RGB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341357" y="2971800"/>
              <a:ext cx="109036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Dust RGB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0" y="4690646"/>
              <a:ext cx="222368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Times New Roman" pitchFamily="18" charset="0"/>
                  <a:cs typeface="Times New Roman" pitchFamily="18" charset="0"/>
                </a:rPr>
                <a:t>Fog / Low Clouds RGB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57200" y="1052736"/>
              <a:ext cx="3048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 err="1">
                  <a:latin typeface="Times New Roman" pitchFamily="18" charset="0"/>
                  <a:cs typeface="Times New Roman" pitchFamily="18" charset="0"/>
                </a:rPr>
                <a:t>RGB</a:t>
              </a:r>
              <a:r>
                <a:rPr lang="en-GB" sz="2800" b="1" dirty="0">
                  <a:latin typeface="Times New Roman" pitchFamily="18" charset="0"/>
                  <a:cs typeface="Times New Roman" pitchFamily="18" charset="0"/>
                </a:rPr>
                <a:t> Concept</a:t>
              </a:r>
            </a:p>
          </p:txBody>
        </p: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457200" y="347464"/>
            <a:ext cx="8229600" cy="921296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Satellite Channels and Products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2004_01_22_0200_rgb_10-09_09-07_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1850" y="1447800"/>
            <a:ext cx="4319588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0" y="6156325"/>
            <a:ext cx="9144000" cy="7016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lIns="91432" tIns="45717" rIns="91432" bIns="45717">
            <a:spAutoFit/>
          </a:bodyPr>
          <a:lstStyle/>
          <a:p>
            <a:pPr eaLnBrk="0" hangingPunct="0"/>
            <a:r>
              <a:rPr lang="en-GB" sz="2000" b="1">
                <a:latin typeface="Times New Roman" pitchFamily="18" charset="0"/>
              </a:rPr>
              <a:t>                   MFG IR Channel i                                    MSG RGB Composite</a:t>
            </a:r>
          </a:p>
          <a:p>
            <a:pPr eaLnBrk="0" hangingPunct="0"/>
            <a:r>
              <a:rPr lang="en-GB" sz="2000" b="1">
                <a:latin typeface="Times New Roman" pitchFamily="18" charset="0"/>
              </a:rPr>
              <a:t>                                                                          IR12.0-IR10.8, IR10.8-IR8.7, IR10.8</a:t>
            </a:r>
            <a:endParaRPr lang="en-GB" sz="2000">
              <a:latin typeface="Times New Roman" pitchFamily="18" charset="0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flipH="1" flipV="1">
            <a:off x="6542088" y="4800600"/>
            <a:ext cx="1125537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5" name="Line 5"/>
          <p:cNvSpPr>
            <a:spLocks noChangeShapeType="1"/>
          </p:cNvSpPr>
          <p:nvPr/>
        </p:nvSpPr>
        <p:spPr bwMode="auto">
          <a:xfrm flipH="1" flipV="1">
            <a:off x="7173913" y="3962400"/>
            <a:ext cx="703262" cy="1371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7596188" y="5105400"/>
            <a:ext cx="1266825" cy="714375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2000" eaLnBrk="0" hangingPunct="0"/>
            <a:r>
              <a:rPr lang="en-GB" sz="2000">
                <a:solidFill>
                  <a:srgbClr val="F41100"/>
                </a:solidFill>
                <a:latin typeface="Times New Roman" pitchFamily="18" charset="0"/>
              </a:rPr>
              <a:t>Dust Storm</a:t>
            </a:r>
          </a:p>
        </p:txBody>
      </p:sp>
      <p:pic>
        <p:nvPicPr>
          <p:cNvPr id="20487" name="Picture 7" descr="2004_01_22_0200_m7_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1138" y="1447800"/>
            <a:ext cx="4318000" cy="467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0" y="404813"/>
            <a:ext cx="91392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3200" b="1"/>
              <a:t>Dust Storm, Egypt</a:t>
            </a:r>
            <a:endParaRPr lang="en-GB" sz="3200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0" y="933450"/>
            <a:ext cx="9139238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en-GB" sz="2800" b="1"/>
              <a:t>22 January 2004, 02:00 UTC</a:t>
            </a:r>
            <a:endParaRPr lang="en-GB" sz="2800"/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Dust Storm Over Gulf State. </a:t>
            </a:r>
          </a:p>
        </p:txBody>
      </p:sp>
      <p:pic>
        <p:nvPicPr>
          <p:cNvPr id="4" name="Content Placeholder 3" descr="ezgif.com-video-to-gi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752600"/>
            <a:ext cx="7391400" cy="5029200"/>
          </a:xfrm>
        </p:spPr>
      </p:pic>
      <p:sp>
        <p:nvSpPr>
          <p:cNvPr id="5" name="TextBox 4"/>
          <p:cNvSpPr txBox="1"/>
          <p:nvPr/>
        </p:nvSpPr>
        <p:spPr>
          <a:xfrm>
            <a:off x="3779912" y="908720"/>
            <a:ext cx="36724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			         Dust </a:t>
            </a:r>
            <a:r>
              <a:rPr lang="en-GB" sz="2400" dirty="0" err="1">
                <a:latin typeface="Times New Roman" pitchFamily="18" charset="0"/>
                <a:cs typeface="Times New Roman" pitchFamily="18" charset="0"/>
              </a:rPr>
              <a:t>RGB</a:t>
            </a:r>
            <a:endParaRPr lang="en-GB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Date Placeholder 4"/>
          <p:cNvSpPr>
            <a:spLocks noGrp="1"/>
          </p:cNvSpPr>
          <p:nvPr>
            <p:ph type="dt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7F9360A3-2563-4CD1-B6F8-AB020017BC26}" type="datetime5">
              <a:rPr lang="en-US" smtClean="0">
                <a:latin typeface="Arial" pitchFamily="34" charset="0"/>
                <a:cs typeface="Arial" pitchFamily="34" charset="0"/>
              </a:rPr>
              <a:pPr algn="ctr"/>
              <a:t>20-Mar-25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44F8A5FA-AC0F-4B35-A0BB-D7146D9ADCED}" type="slidenum">
              <a:rPr lang="ar-OM" smtClean="0">
                <a:latin typeface="Arial" pitchFamily="34" charset="0"/>
                <a:cs typeface="Arial" pitchFamily="34" charset="0"/>
              </a:rPr>
              <a:pPr algn="l"/>
              <a:t>18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7108" name="Object 2"/>
          <p:cNvGraphicFramePr>
            <a:graphicFrameLocks noGrp="1" noChangeAspect="1"/>
          </p:cNvGraphicFramePr>
          <p:nvPr>
            <p:ph sz="half" idx="1"/>
          </p:nvPr>
        </p:nvGraphicFramePr>
        <p:xfrm>
          <a:off x="0" y="260350"/>
          <a:ext cx="8964613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Document" r:id="rId4" imgW="10253986" imgH="6443070" progId="Word.Document.8">
                  <p:embed/>
                </p:oleObj>
              </mc:Choice>
              <mc:Fallback>
                <p:oleObj name="Document" r:id="rId4" imgW="10253986" imgH="644307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60350"/>
                        <a:ext cx="8964613" cy="6337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0" y="2474913"/>
          <a:ext cx="4427538" cy="325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Document" r:id="rId6" imgW="10243205" imgH="6437266" progId="Word.Document.8">
                  <p:embed/>
                </p:oleObj>
              </mc:Choice>
              <mc:Fallback>
                <p:oleObj name="Document" r:id="rId6" imgW="10243205" imgH="6437266" progId="Word.Documen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4891" r="50783" b="13235"/>
                      <a:stretch>
                        <a:fillRect/>
                      </a:stretch>
                    </p:blipFill>
                    <p:spPr bwMode="auto">
                      <a:xfrm>
                        <a:off x="0" y="2474913"/>
                        <a:ext cx="4427538" cy="325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13"/>
          <p:cNvSpPr>
            <a:spLocks noGrp="1" noChangeArrowheads="1"/>
          </p:cNvSpPr>
          <p:nvPr>
            <p:ph type="title"/>
          </p:nvPr>
        </p:nvSpPr>
        <p:spPr>
          <a:xfrm>
            <a:off x="2414588" y="71438"/>
            <a:ext cx="6157912" cy="384175"/>
          </a:xfrm>
          <a:noFill/>
        </p:spPr>
        <p:txBody>
          <a:bodyPr/>
          <a:lstStyle/>
          <a:p>
            <a:r>
              <a:rPr lang="en-US" sz="3200" b="1"/>
              <a:t>Telecommunication Network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Date Placeholder 3"/>
          <p:cNvSpPr>
            <a:spLocks noGrp="1"/>
          </p:cNvSpPr>
          <p:nvPr>
            <p:ph type="dt" sz="quarter" idx="12"/>
          </p:nvPr>
        </p:nvSpPr>
        <p:spPr>
          <a:xfrm>
            <a:off x="3124200" y="6248400"/>
            <a:ext cx="2895600" cy="457200"/>
          </a:xfrm>
          <a:noFill/>
        </p:spPr>
        <p:txBody>
          <a:bodyPr/>
          <a:lstStyle/>
          <a:p>
            <a:pPr algn="ctr"/>
            <a:fld id="{5D7E0F9E-0CF7-4373-A64C-F46324E870DE}" type="datetime5">
              <a:rPr lang="en-US" smtClean="0">
                <a:latin typeface="Arial" pitchFamily="34" charset="0"/>
                <a:cs typeface="Arial" pitchFamily="34" charset="0"/>
              </a:rPr>
              <a:pPr algn="ctr"/>
              <a:t>20-Mar-25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357938" y="6248400"/>
            <a:ext cx="2328862" cy="457200"/>
          </a:xfrm>
          <a:noFill/>
        </p:spPr>
        <p:txBody>
          <a:bodyPr/>
          <a:lstStyle/>
          <a:p>
            <a:pPr algn="r"/>
            <a:r>
              <a:rPr lang="en-US">
                <a:latin typeface="Arial Black" pitchFamily="34" charset="0"/>
                <a:cs typeface="Arial" pitchFamily="34" charset="0"/>
              </a:rPr>
              <a:t>j.almaskari@met.gov.om</a:t>
            </a:r>
          </a:p>
        </p:txBody>
      </p:sp>
      <p:sp>
        <p:nvSpPr>
          <p:cNvPr id="307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13334C55-CD93-4AD4-AE54-9186585CB5C4}" type="slidenum">
              <a:rPr lang="ar-OM" smtClean="0">
                <a:latin typeface="Arial" pitchFamily="34" charset="0"/>
                <a:cs typeface="Arial" pitchFamily="34" charset="0"/>
              </a:rPr>
              <a:pPr algn="l"/>
              <a:t>19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971550" y="1495425"/>
          <a:ext cx="7200900" cy="452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Document" r:id="rId4" imgW="10239966" imgH="6434389" progId="Word.Document.8">
                  <p:embed/>
                </p:oleObj>
              </mc:Choice>
              <mc:Fallback>
                <p:oleObj name="Document" r:id="rId4" imgW="10239966" imgH="643438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4891" r="50783" b="13235"/>
                      <a:stretch>
                        <a:fillRect/>
                      </a:stretch>
                    </p:blipFill>
                    <p:spPr bwMode="auto">
                      <a:xfrm>
                        <a:off x="971550" y="1495425"/>
                        <a:ext cx="7200900" cy="4524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Tm="30000">
    <p:push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ar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8522" t="14101" r="4092" b="38197"/>
          <a:stretch>
            <a:fillRect/>
          </a:stretch>
        </p:blipFill>
        <p:spPr>
          <a:xfrm>
            <a:off x="107504" y="1484784"/>
            <a:ext cx="5648700" cy="4176464"/>
          </a:xfrm>
          <a:noFill/>
        </p:spPr>
      </p:pic>
      <p:sp>
        <p:nvSpPr>
          <p:cNvPr id="11267" name="Rectangle 7"/>
          <p:cNvSpPr>
            <a:spLocks noChangeArrowheads="1"/>
          </p:cNvSpPr>
          <p:nvPr/>
        </p:nvSpPr>
        <p:spPr bwMode="auto">
          <a:xfrm>
            <a:off x="827088" y="581025"/>
            <a:ext cx="6408737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ar-OM" sz="3200" b="1">
                <a:solidFill>
                  <a:schemeClr val="tx2"/>
                </a:solidFill>
                <a:ea typeface="AF_Najed"/>
                <a:cs typeface="AF_Najed"/>
              </a:rPr>
              <a:t>أهم </a:t>
            </a:r>
            <a:r>
              <a:rPr lang="ar-SA" sz="3200" b="1">
                <a:solidFill>
                  <a:schemeClr val="tx2"/>
                </a:solidFill>
                <a:ea typeface="AF_Najed"/>
                <a:cs typeface="AF_Najed"/>
              </a:rPr>
              <a:t>مهام الأرصاد الجوية</a:t>
            </a:r>
            <a:br>
              <a:rPr lang="ar-OM" sz="3200" b="1">
                <a:solidFill>
                  <a:schemeClr val="tx2"/>
                </a:solidFill>
                <a:ea typeface="AF_Najed"/>
                <a:cs typeface="AF_Najed"/>
              </a:rPr>
            </a:br>
            <a:r>
              <a:rPr lang="ar-OM" sz="3200" b="1">
                <a:solidFill>
                  <a:srgbClr val="FF3300"/>
                </a:solidFill>
                <a:ea typeface="AF_Najed"/>
                <a:cs typeface="AF_Najed"/>
              </a:rPr>
              <a:t>(طمئنة المواطن والمقيم)</a:t>
            </a:r>
            <a:endParaRPr lang="en-US" sz="3200" b="1">
              <a:solidFill>
                <a:srgbClr val="FF3300"/>
              </a:solidFill>
              <a:ea typeface="AF_Najed"/>
              <a:cs typeface="AF_Najed"/>
            </a:endParaRPr>
          </a:p>
        </p:txBody>
      </p:sp>
      <p:pic>
        <p:nvPicPr>
          <p:cNvPr id="8" name="Picture 4" descr="2610200856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9" y="4278138"/>
            <a:ext cx="3384376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14325"/>
            <a:ext cx="8229600" cy="542925"/>
          </a:xfrm>
        </p:spPr>
        <p:txBody>
          <a:bodyPr/>
          <a:lstStyle/>
          <a:p>
            <a:pPr eaLnBrk="1" hangingPunct="1"/>
            <a:r>
              <a:rPr lang="en-GB" sz="3200" b="1"/>
              <a:t>Forecasting Tools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928688"/>
            <a:ext cx="4714875" cy="5286375"/>
          </a:xfrm>
        </p:spPr>
        <p:txBody>
          <a:bodyPr/>
          <a:lstStyle/>
          <a:p>
            <a:pPr eaLnBrk="1" hangingPunct="1"/>
            <a:r>
              <a:rPr lang="en-GB" sz="2000" dirty="0">
                <a:solidFill>
                  <a:srgbClr val="FF0000"/>
                </a:solidFill>
              </a:rPr>
              <a:t>Q: What tools are available to a forecaster??</a:t>
            </a:r>
          </a:p>
          <a:p>
            <a:pPr eaLnBrk="1" hangingPunct="1"/>
            <a:endParaRPr lang="en-GB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GB" sz="2200" dirty="0"/>
              <a:t>Numerical Model Output </a:t>
            </a:r>
          </a:p>
          <a:p>
            <a:pPr eaLnBrk="1" hangingPunct="1"/>
            <a:r>
              <a:rPr lang="en-GB" sz="2200" dirty="0"/>
              <a:t>Weather Observations: </a:t>
            </a:r>
          </a:p>
          <a:p>
            <a:pPr lvl="1" eaLnBrk="1" hangingPunct="1"/>
            <a:r>
              <a:rPr lang="en-GB" sz="2200" dirty="0"/>
              <a:t>Surface data: </a:t>
            </a:r>
          </a:p>
          <a:p>
            <a:pPr lvl="2" eaLnBrk="1" hangingPunct="1"/>
            <a:r>
              <a:rPr lang="en-GB" sz="2200" dirty="0" err="1"/>
              <a:t>ASOS</a:t>
            </a:r>
            <a:r>
              <a:rPr lang="en-GB" sz="2200" dirty="0"/>
              <a:t> and </a:t>
            </a:r>
            <a:r>
              <a:rPr lang="en-GB" sz="2200" dirty="0" err="1"/>
              <a:t>meteograms</a:t>
            </a:r>
            <a:endParaRPr lang="en-GB" sz="2200" dirty="0"/>
          </a:p>
          <a:p>
            <a:pPr lvl="2" eaLnBrk="1" hangingPunct="1"/>
            <a:r>
              <a:rPr lang="en-GB" sz="2200" dirty="0"/>
              <a:t>Soundings </a:t>
            </a:r>
          </a:p>
          <a:p>
            <a:pPr lvl="2" eaLnBrk="1" hangingPunct="1"/>
            <a:r>
              <a:rPr lang="en-GB" sz="2200" dirty="0"/>
              <a:t>Ship and buoy data </a:t>
            </a:r>
          </a:p>
          <a:p>
            <a:pPr lvl="1" eaLnBrk="1" hangingPunct="1"/>
            <a:r>
              <a:rPr lang="en-GB" sz="2200" dirty="0"/>
              <a:t>Satellite data </a:t>
            </a:r>
          </a:p>
          <a:p>
            <a:pPr lvl="2" eaLnBrk="1" hangingPunct="1"/>
            <a:r>
              <a:rPr lang="en-GB" sz="2200" dirty="0"/>
              <a:t>Visible </a:t>
            </a:r>
          </a:p>
          <a:p>
            <a:pPr lvl="2" eaLnBrk="1" hangingPunct="1"/>
            <a:r>
              <a:rPr lang="en-GB" sz="2200" dirty="0"/>
              <a:t>water </a:t>
            </a:r>
            <a:r>
              <a:rPr lang="en-GB" sz="2200" dirty="0" err="1"/>
              <a:t>vapor</a:t>
            </a:r>
            <a:r>
              <a:rPr lang="en-GB" sz="2200" dirty="0"/>
              <a:t> </a:t>
            </a:r>
          </a:p>
          <a:p>
            <a:pPr lvl="2" eaLnBrk="1" hangingPunct="1"/>
            <a:r>
              <a:rPr lang="en-GB" sz="2200" dirty="0"/>
              <a:t>infrared </a:t>
            </a:r>
          </a:p>
          <a:p>
            <a:pPr lvl="1" eaLnBrk="1" hangingPunct="1"/>
            <a:r>
              <a:rPr lang="en-GB" sz="2200" dirty="0"/>
              <a:t>Radar data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48200" y="1643063"/>
            <a:ext cx="4281488" cy="4665662"/>
          </a:xfrm>
        </p:spPr>
        <p:txBody>
          <a:bodyPr/>
          <a:lstStyle/>
          <a:p>
            <a:pPr eaLnBrk="1" hangingPunct="1"/>
            <a:r>
              <a:rPr lang="en-GB" sz="2200" dirty="0"/>
              <a:t>Weather Observations, cont:</a:t>
            </a:r>
          </a:p>
          <a:p>
            <a:pPr eaLnBrk="1" hangingPunct="1"/>
            <a:r>
              <a:rPr lang="en-GB" sz="2200" dirty="0"/>
              <a:t>Commercial aircraft data</a:t>
            </a:r>
          </a:p>
          <a:p>
            <a:pPr eaLnBrk="1" hangingPunct="1"/>
            <a:r>
              <a:rPr lang="en-GB" sz="2200" dirty="0"/>
              <a:t>Wind profilers </a:t>
            </a:r>
          </a:p>
          <a:p>
            <a:pPr eaLnBrk="1" hangingPunct="1"/>
            <a:endParaRPr lang="en-GB" sz="2200" dirty="0"/>
          </a:p>
          <a:p>
            <a:pPr eaLnBrk="1" hangingPunct="1"/>
            <a:endParaRPr lang="en-GB" sz="2200" dirty="0"/>
          </a:p>
          <a:p>
            <a:pPr eaLnBrk="1" hangingPunct="1"/>
            <a:r>
              <a:rPr lang="en-GB" sz="2200" dirty="0"/>
              <a:t>It is the job of the forecaster to synthesize ALL this information in a timely manner to create a forecast..... often this is not an easy task</a:t>
            </a:r>
          </a:p>
        </p:txBody>
      </p:sp>
      <p:sp>
        <p:nvSpPr>
          <p:cNvPr id="22533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BFA55E3B-27E8-45F0-A666-483CD2430C99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2534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7491CCA-7B54-4364-B231-A42C27BD183F}" type="slidenum">
              <a:rPr lang="en-GB" smtClean="0">
                <a:cs typeface="Arial" pitchFamily="34" charset="0"/>
              </a:rPr>
              <a:pPr/>
              <a:t>20</a:t>
            </a:fld>
            <a:endParaRPr lang="en-GB">
              <a:cs typeface="Arial" pitchFamily="34" charset="0"/>
            </a:endParaRPr>
          </a:p>
        </p:txBody>
      </p:sp>
      <p:sp>
        <p:nvSpPr>
          <p:cNvPr id="22535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85800"/>
          </a:xfrm>
        </p:spPr>
        <p:txBody>
          <a:bodyPr/>
          <a:lstStyle/>
          <a:p>
            <a:pPr eaLnBrk="1" hangingPunct="1"/>
            <a:r>
              <a:rPr lang="en-GB" sz="3200" b="1"/>
              <a:t>Forecasting Techniques- Persistence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357313"/>
            <a:ext cx="4491038" cy="4510087"/>
          </a:xfrm>
        </p:spPr>
        <p:txBody>
          <a:bodyPr/>
          <a:lstStyle/>
          <a:p>
            <a:pPr eaLnBrk="1" hangingPunct="1"/>
            <a:r>
              <a:rPr lang="en-GB" sz="2400"/>
              <a:t>There are a variety of forecasting techniques </a:t>
            </a:r>
          </a:p>
          <a:p>
            <a:pPr eaLnBrk="1" hangingPunct="1"/>
            <a:endParaRPr lang="en-GB" sz="2400"/>
          </a:p>
          <a:p>
            <a:pPr eaLnBrk="1" hangingPunct="1"/>
            <a:r>
              <a:rPr lang="en-GB" sz="2400"/>
              <a:t>easiest one is called</a:t>
            </a:r>
            <a:r>
              <a:rPr lang="en-GB" sz="2400" b="1"/>
              <a:t> </a:t>
            </a:r>
            <a:r>
              <a:rPr lang="en-GB" sz="2400" b="1">
                <a:solidFill>
                  <a:srgbClr val="FF0000"/>
                </a:solidFill>
              </a:rPr>
              <a:t>persistence</a:t>
            </a:r>
            <a:r>
              <a:rPr lang="en-GB" sz="2400"/>
              <a:t> - Tomorrows weather is same as todays weather </a:t>
            </a:r>
          </a:p>
          <a:p>
            <a:pPr eaLnBrk="1" hangingPunct="1"/>
            <a:r>
              <a:rPr lang="en-GB" sz="2400"/>
              <a:t>most accurate for time scales of minutes - hours </a:t>
            </a:r>
          </a:p>
          <a:p>
            <a:pPr eaLnBrk="1" hangingPunct="1"/>
            <a:r>
              <a:rPr lang="en-GB" sz="2400"/>
              <a:t>not so accurate on time scale of a day or longer </a:t>
            </a:r>
          </a:p>
        </p:txBody>
      </p:sp>
      <p:pic>
        <p:nvPicPr>
          <p:cNvPr id="23556" name="Picture 5" descr="persistenc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94250" y="2205038"/>
            <a:ext cx="3810000" cy="2917825"/>
          </a:xfrm>
          <a:noFill/>
        </p:spPr>
      </p:pic>
      <p:sp>
        <p:nvSpPr>
          <p:cNvPr id="23557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097C0D8C-C5EA-404F-A490-92EBF22CBE88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8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54C2BFE-9590-4A3B-B44E-A32B8318F991}" type="slidenum">
              <a:rPr lang="en-GB" smtClean="0">
                <a:cs typeface="Arial" pitchFamily="34" charset="0"/>
              </a:rPr>
              <a:pPr/>
              <a:t>21</a:t>
            </a:fld>
            <a:endParaRPr lang="en-GB">
              <a:cs typeface="Arial" pitchFamily="34" charset="0"/>
            </a:endParaRPr>
          </a:p>
        </p:txBody>
      </p:sp>
      <p:sp>
        <p:nvSpPr>
          <p:cNvPr id="23559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658813"/>
          </a:xfrm>
        </p:spPr>
        <p:txBody>
          <a:bodyPr/>
          <a:lstStyle/>
          <a:p>
            <a:pPr eaLnBrk="1" hangingPunct="1"/>
            <a:r>
              <a:rPr lang="en-GB" sz="3200" b="1"/>
              <a:t>The Trend Technique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875" y="1052513"/>
            <a:ext cx="4929188" cy="5448300"/>
          </a:xfrm>
        </p:spPr>
        <p:txBody>
          <a:bodyPr/>
          <a:lstStyle/>
          <a:p>
            <a:pPr eaLnBrk="1" hangingPunct="1"/>
            <a:r>
              <a:rPr lang="en-GB" sz="2200"/>
              <a:t>If a phenomenon is in steady state, or is moving at constant speed, the trend technique can be used. 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>
                <a:solidFill>
                  <a:srgbClr val="FF0000"/>
                </a:solidFill>
              </a:rPr>
              <a:t>rate x time = distance </a:t>
            </a:r>
          </a:p>
          <a:p>
            <a:pPr eaLnBrk="1" hangingPunct="1"/>
            <a:endParaRPr lang="en-GB" sz="2200">
              <a:solidFill>
                <a:srgbClr val="FF0000"/>
              </a:solidFill>
            </a:endParaRPr>
          </a:p>
          <a:p>
            <a:pPr eaLnBrk="1" hangingPunct="1"/>
            <a:r>
              <a:rPr lang="en-GB" sz="2200"/>
              <a:t>so if distance moved by cold front is known over a given time period, its position can be extrapolated in time. </a:t>
            </a:r>
          </a:p>
          <a:p>
            <a:pPr eaLnBrk="1" hangingPunct="1"/>
            <a:r>
              <a:rPr lang="en-GB" sz="2200"/>
              <a:t>more accurate on shorter time scales (minutes to hours) </a:t>
            </a:r>
          </a:p>
          <a:p>
            <a:pPr eaLnBrk="1" hangingPunct="1"/>
            <a:r>
              <a:rPr lang="en-GB" sz="2200"/>
              <a:t>a short term forecast is called a </a:t>
            </a:r>
            <a:r>
              <a:rPr lang="en-GB" sz="2200">
                <a:solidFill>
                  <a:srgbClr val="FF0000"/>
                </a:solidFill>
              </a:rPr>
              <a:t>"nowcast“ </a:t>
            </a:r>
          </a:p>
        </p:txBody>
      </p:sp>
      <p:pic>
        <p:nvPicPr>
          <p:cNvPr id="24580" name="Picture 5" descr="tre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87925" y="1643063"/>
            <a:ext cx="4060825" cy="3802062"/>
          </a:xfrm>
          <a:noFill/>
        </p:spPr>
      </p:pic>
      <p:sp>
        <p:nvSpPr>
          <p:cNvPr id="24581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517AB2EA-6D3D-40DD-8E40-78A8E55D27F0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4582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4467053-7922-404F-8FF3-09205629B557}" type="slidenum">
              <a:rPr lang="en-GB" smtClean="0">
                <a:cs typeface="Arial" pitchFamily="34" charset="0"/>
              </a:rPr>
              <a:pPr/>
              <a:t>22</a:t>
            </a:fld>
            <a:endParaRPr lang="en-GB">
              <a:cs typeface="Arial" pitchFamily="34" charset="0"/>
            </a:endParaRPr>
          </a:p>
        </p:txBody>
      </p:sp>
      <p:sp>
        <p:nvSpPr>
          <p:cNvPr id="24583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C7CF1C36-C5F2-4678-80BC-310C4BF707FF}" type="slidenum">
              <a:rPr lang="ar-OM" smtClean="0">
                <a:latin typeface="Arial" pitchFamily="34" charset="0"/>
                <a:cs typeface="Arial" pitchFamily="34" charset="0"/>
              </a:rPr>
              <a:pPr algn="l"/>
              <a:t>23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14363"/>
          </a:xfrm>
        </p:spPr>
        <p:txBody>
          <a:bodyPr/>
          <a:lstStyle/>
          <a:p>
            <a:r>
              <a:rPr lang="en-US" sz="3200"/>
              <a:t>Sea-breeze streamlines</a:t>
            </a:r>
          </a:p>
        </p:txBody>
      </p:sp>
      <p:pic>
        <p:nvPicPr>
          <p:cNvPr id="25604" name="Picture 3" descr="S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8056" t="5556" r="20833"/>
          <a:stretch>
            <a:fillRect/>
          </a:stretch>
        </p:blipFill>
        <p:spPr>
          <a:xfrm>
            <a:off x="1857375" y="1017588"/>
            <a:ext cx="5038725" cy="5840412"/>
          </a:xfr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85750"/>
            <a:ext cx="7772400" cy="666750"/>
          </a:xfrm>
        </p:spPr>
        <p:txBody>
          <a:bodyPr/>
          <a:lstStyle/>
          <a:p>
            <a:pPr eaLnBrk="1" hangingPunct="1"/>
            <a:r>
              <a:rPr lang="en-GB" sz="3200" b="1"/>
              <a:t>The Analogue Technique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047750"/>
            <a:ext cx="4429125" cy="5381625"/>
          </a:xfrm>
        </p:spPr>
        <p:txBody>
          <a:bodyPr/>
          <a:lstStyle/>
          <a:p>
            <a:pPr eaLnBrk="1" hangingPunct="1"/>
            <a:r>
              <a:rPr lang="en-GB" sz="2200"/>
              <a:t>Identify existing features on a weather chart that resemble those that occurred in the past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Use previous weather events to guide forecast </a:t>
            </a:r>
            <a:endParaRPr lang="en-GB" sz="2200" b="1"/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>
                <a:solidFill>
                  <a:srgbClr val="FF0000"/>
                </a:solidFill>
              </a:rPr>
              <a:t>"pattern recognition" </a:t>
            </a:r>
          </a:p>
          <a:p>
            <a:pPr eaLnBrk="1" hangingPunct="1"/>
            <a:endParaRPr lang="en-GB" sz="2200">
              <a:solidFill>
                <a:srgbClr val="FF0000"/>
              </a:solidFill>
            </a:endParaRPr>
          </a:p>
          <a:p>
            <a:pPr eaLnBrk="1" hangingPunct="1"/>
            <a:r>
              <a:rPr lang="en-GB" sz="2200"/>
              <a:t>useful method for longer-term forecasts (3 days - months) </a:t>
            </a:r>
          </a:p>
          <a:p>
            <a:pPr eaLnBrk="1" hangingPunct="1"/>
            <a:r>
              <a:rPr lang="en-GB" sz="2200"/>
              <a:t>6-10 day extended forecasts </a:t>
            </a:r>
          </a:p>
          <a:p>
            <a:pPr eaLnBrk="1" hangingPunct="1"/>
            <a:r>
              <a:rPr lang="en-GB" sz="2200"/>
              <a:t>30 day outlooks </a:t>
            </a:r>
          </a:p>
        </p:txBody>
      </p:sp>
      <p:pic>
        <p:nvPicPr>
          <p:cNvPr id="26628" name="Picture 5" descr="analou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7688" y="1490663"/>
            <a:ext cx="4714875" cy="4086225"/>
          </a:xfrm>
          <a:noFill/>
        </p:spPr>
      </p:pic>
      <p:sp>
        <p:nvSpPr>
          <p:cNvPr id="26629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0F552E0C-87AE-485B-B461-A2E48CB39427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6630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4C220BB-F44F-45B2-9E93-4BEDE0BB3994}" type="slidenum">
              <a:rPr lang="en-GB" smtClean="0">
                <a:cs typeface="Arial" pitchFamily="34" charset="0"/>
              </a:rPr>
              <a:pPr/>
              <a:t>24</a:t>
            </a:fld>
            <a:endParaRPr lang="en-GB">
              <a:cs typeface="Arial" pitchFamily="34" charset="0"/>
            </a:endParaRPr>
          </a:p>
        </p:txBody>
      </p:sp>
      <p:sp>
        <p:nvSpPr>
          <p:cNvPr id="26631" name="Footer Placeholder 8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51E5E542-E38F-4C4A-B84A-DC5EBA3FA8EF}" type="slidenum">
              <a:rPr lang="ar-OM" smtClean="0">
                <a:latin typeface="Arial" pitchFamily="34" charset="0"/>
                <a:cs typeface="Arial" pitchFamily="34" charset="0"/>
              </a:rPr>
              <a:pPr algn="l"/>
              <a:t>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7" descr="adam_seeb_05_12_15_23_T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263" y="1223963"/>
            <a:ext cx="6467475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8"/>
          <p:cNvSpPr txBox="1">
            <a:spLocks noChangeArrowheads="1"/>
          </p:cNvSpPr>
          <p:nvPr/>
        </p:nvSpPr>
        <p:spPr bwMode="auto">
          <a:xfrm>
            <a:off x="1295400" y="5835650"/>
            <a:ext cx="6604000" cy="793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300">
                <a:solidFill>
                  <a:srgbClr val="CC3300"/>
                </a:solidFill>
              </a:rPr>
              <a:t>Dry,</a:t>
            </a:r>
            <a:r>
              <a:rPr lang="en-US" sz="2300"/>
              <a:t> </a:t>
            </a:r>
            <a:r>
              <a:rPr lang="en-US" sz="2300">
                <a:solidFill>
                  <a:srgbClr val="000000"/>
                </a:solidFill>
              </a:rPr>
              <a:t>Dry</a:t>
            </a:r>
            <a:r>
              <a:rPr lang="en-US" sz="2300">
                <a:solidFill>
                  <a:schemeClr val="bg1"/>
                </a:solidFill>
              </a:rPr>
              <a:t>,</a:t>
            </a:r>
            <a:r>
              <a:rPr lang="en-US" sz="2300"/>
              <a:t> </a:t>
            </a:r>
            <a:r>
              <a:rPr lang="en-US" sz="2300">
                <a:solidFill>
                  <a:srgbClr val="3366CC"/>
                </a:solidFill>
              </a:rPr>
              <a:t>Light rain mainly east of the mountains,</a:t>
            </a:r>
          </a:p>
          <a:p>
            <a:r>
              <a:rPr lang="en-US" sz="2300">
                <a:solidFill>
                  <a:srgbClr val="33CC33"/>
                </a:solidFill>
              </a:rPr>
              <a:t>heavy and wide spread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704850"/>
          </a:xfrm>
        </p:spPr>
        <p:txBody>
          <a:bodyPr/>
          <a:lstStyle/>
          <a:p>
            <a:pPr eaLnBrk="1" hangingPunct="1"/>
            <a:r>
              <a:rPr lang="en-GB" sz="3200" b="1"/>
              <a:t>The "Climatology" Technique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071563"/>
            <a:ext cx="8532813" cy="5357812"/>
          </a:xfrm>
        </p:spPr>
        <p:txBody>
          <a:bodyPr/>
          <a:lstStyle/>
          <a:p>
            <a:pPr eaLnBrk="1" hangingPunct="1"/>
            <a:r>
              <a:rPr lang="en-GB" sz="2200"/>
              <a:t>forecast that is based on "climatology" or average weather </a:t>
            </a:r>
          </a:p>
          <a:p>
            <a:pPr eaLnBrk="1" hangingPunct="1"/>
            <a:r>
              <a:rPr lang="en-GB" sz="2200">
                <a:solidFill>
                  <a:srgbClr val="FF0000"/>
                </a:solidFill>
              </a:rPr>
              <a:t>example</a:t>
            </a:r>
            <a:r>
              <a:rPr lang="en-GB" sz="2200"/>
              <a:t>: </a:t>
            </a:r>
          </a:p>
          <a:p>
            <a:pPr eaLnBrk="1" hangingPunct="1"/>
            <a:r>
              <a:rPr lang="en-GB" sz="2200"/>
              <a:t>Lets say the climatological records show that it rains only 1 day out of 100 during the summer months in Muscat. </a:t>
            </a:r>
          </a:p>
          <a:p>
            <a:pPr eaLnBrk="1" hangingPunct="1"/>
            <a:r>
              <a:rPr lang="en-GB" sz="2200"/>
              <a:t>Then, if you forecast "no rain" for any day in July and August, the probability you will be wrong is 1/100. </a:t>
            </a:r>
          </a:p>
          <a:p>
            <a:pPr eaLnBrk="1" hangingPunct="1"/>
            <a:r>
              <a:rPr lang="en-GB" sz="2200"/>
              <a:t>Therefore, the probability you will be right is about 99% 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NOTE: precipitation forecasts are usually given as probabilities </a:t>
            </a:r>
          </a:p>
          <a:p>
            <a:pPr eaLnBrk="1" hangingPunct="1"/>
            <a:r>
              <a:rPr lang="en-GB" sz="2200"/>
              <a:t>ex: "there is a 60% chance of rain today" </a:t>
            </a:r>
          </a:p>
          <a:p>
            <a:pPr eaLnBrk="1" hangingPunct="1"/>
            <a:r>
              <a:rPr lang="en-GB" sz="2200"/>
              <a:t>this means that there is a 60% chance of measurable precipitation at any random place in the forecast </a:t>
            </a:r>
          </a:p>
        </p:txBody>
      </p:sp>
      <p:sp>
        <p:nvSpPr>
          <p:cNvPr id="28676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558DB50-3166-4A09-8CEE-25E43D13151A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B713EF0-BE49-4292-AFDB-D54BE1610FE1}" type="slidenum">
              <a:rPr lang="en-GB" smtClean="0">
                <a:cs typeface="Arial" pitchFamily="34" charset="0"/>
              </a:rPr>
              <a:pPr/>
              <a:t>26</a:t>
            </a:fld>
            <a:endParaRPr lang="en-GB">
              <a:cs typeface="Arial" pitchFamily="34" charset="0"/>
            </a:endParaRPr>
          </a:p>
        </p:txBody>
      </p:sp>
      <p:sp>
        <p:nvSpPr>
          <p:cNvPr id="28678" name="Footer Placeholder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57200" y="6245225"/>
            <a:ext cx="2133600" cy="476250"/>
          </a:xfrm>
          <a:noFill/>
        </p:spPr>
        <p:txBody>
          <a:bodyPr/>
          <a:lstStyle/>
          <a:p>
            <a:pPr algn="l"/>
            <a:fld id="{0B2102EA-5069-4A76-99DD-2B988194235B}" type="slidenum">
              <a:rPr lang="en-US" smtClean="0">
                <a:latin typeface="Arial" pitchFamily="34" charset="0"/>
                <a:cs typeface="Arial" pitchFamily="34" charset="0"/>
              </a:rPr>
              <a:pPr algn="l"/>
              <a:t>27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969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History of some TC/storms that affected Oman</a:t>
            </a:r>
          </a:p>
        </p:txBody>
      </p:sp>
      <p:pic>
        <p:nvPicPr>
          <p:cNvPr id="29700" name="Picture 10" descr="t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36638" y="1484313"/>
            <a:ext cx="7069137" cy="4530725"/>
          </a:xfrm>
          <a:noFill/>
        </p:spPr>
      </p:pic>
      <p:sp>
        <p:nvSpPr>
          <p:cNvPr id="346123" name="Text Box 11"/>
          <p:cNvSpPr txBox="1">
            <a:spLocks noChangeArrowheads="1"/>
          </p:cNvSpPr>
          <p:nvPr/>
        </p:nvSpPr>
        <p:spPr bwMode="auto">
          <a:xfrm>
            <a:off x="3635375" y="2133600"/>
            <a:ext cx="2097088" cy="52863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/>
              <a:t>1801 - 2007</a:t>
            </a:r>
          </a:p>
        </p:txBody>
      </p:sp>
      <p:sp>
        <p:nvSpPr>
          <p:cNvPr id="29702" name="Text Box 12"/>
          <p:cNvSpPr txBox="1">
            <a:spLocks noChangeArrowheads="1"/>
          </p:cNvSpPr>
          <p:nvPr/>
        </p:nvSpPr>
        <p:spPr bwMode="auto">
          <a:xfrm>
            <a:off x="1104900" y="5921375"/>
            <a:ext cx="4403725" cy="3048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Pedgley, D. 1969</a:t>
            </a:r>
            <a:r>
              <a:rPr lang="en-US" sz="1400"/>
              <a:t>, </a:t>
            </a:r>
            <a:r>
              <a:rPr lang="en-GB" sz="1400"/>
              <a:t>Membery D., 2001</a:t>
            </a:r>
            <a:r>
              <a:rPr lang="en-US" sz="1400"/>
              <a:t>, IMD &amp; DGMAN</a:t>
            </a:r>
            <a:endParaRPr lang="en-GB" sz="1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6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61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7188"/>
            <a:ext cx="8229600" cy="685800"/>
          </a:xfrm>
        </p:spPr>
        <p:txBody>
          <a:bodyPr/>
          <a:lstStyle/>
          <a:p>
            <a:pPr eaLnBrk="1" hangingPunct="1"/>
            <a:r>
              <a:rPr lang="en-GB" sz="3200" b="1"/>
              <a:t>Accuracy and skill in forecasting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313" y="1214438"/>
            <a:ext cx="8605837" cy="5143500"/>
          </a:xfrm>
        </p:spPr>
        <p:txBody>
          <a:bodyPr/>
          <a:lstStyle/>
          <a:p>
            <a:pPr eaLnBrk="1" hangingPunct="1"/>
            <a:r>
              <a:rPr lang="en-GB" sz="2200"/>
              <a:t>What is an accurate forecast? 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your forecast for tonights min temp is 22°C </a:t>
            </a:r>
          </a:p>
          <a:p>
            <a:pPr eaLnBrk="1" hangingPunct="1"/>
            <a:r>
              <a:rPr lang="en-GB" sz="2200"/>
              <a:t>if the actual min 21 °C, is it inaccurate? </a:t>
            </a:r>
          </a:p>
          <a:p>
            <a:pPr eaLnBrk="1" hangingPunct="1"/>
            <a:r>
              <a:rPr lang="en-GB" sz="2200"/>
              <a:t>if the actual min was 24 °C, is it inaccurate? </a:t>
            </a:r>
          </a:p>
          <a:p>
            <a:pPr eaLnBrk="1" hangingPunct="1"/>
            <a:r>
              <a:rPr lang="en-GB" sz="2200"/>
              <a:t>Accuracy (in forecasting) is arbitrary and relative - it's not clearly, objectively defined </a:t>
            </a:r>
          </a:p>
          <a:p>
            <a:pPr eaLnBrk="1" hangingPunct="1"/>
            <a:r>
              <a:rPr lang="en-GB" sz="2200"/>
              <a:t>How does a forecast show skill? </a:t>
            </a:r>
          </a:p>
          <a:p>
            <a:pPr eaLnBrk="1" hangingPunct="1"/>
            <a:r>
              <a:rPr lang="en-GB" sz="2200"/>
              <a:t>must be more accurate than utilizing </a:t>
            </a:r>
            <a:r>
              <a:rPr lang="en-GB" sz="2200">
                <a:solidFill>
                  <a:srgbClr val="FF0000"/>
                </a:solidFill>
              </a:rPr>
              <a:t>persistence or climatology </a:t>
            </a:r>
          </a:p>
          <a:p>
            <a:pPr eaLnBrk="1" hangingPunct="1"/>
            <a:r>
              <a:rPr lang="en-GB" sz="2200"/>
              <a:t>persistence is "hard to beat" on a time frame of minutes to hours </a:t>
            </a:r>
          </a:p>
          <a:p>
            <a:pPr eaLnBrk="1" hangingPunct="1"/>
            <a:r>
              <a:rPr lang="en-GB" sz="2200"/>
              <a:t>skill is often shown on time frame of hours to a few days </a:t>
            </a:r>
          </a:p>
          <a:p>
            <a:pPr eaLnBrk="1" hangingPunct="1"/>
            <a:r>
              <a:rPr lang="en-GB" sz="2200"/>
              <a:t>Beyond 10 days, forecasts are generally no better than those generated by climatology </a:t>
            </a:r>
          </a:p>
        </p:txBody>
      </p:sp>
      <p:sp>
        <p:nvSpPr>
          <p:cNvPr id="30724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4EAC9CC3-5F3A-48C3-A2F5-EB22BF1448C8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5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1476C42-FB7E-42B5-A8BD-1874AD0109DB}" type="slidenum">
              <a:rPr lang="en-GB" smtClean="0">
                <a:cs typeface="Arial" pitchFamily="34" charset="0"/>
              </a:rPr>
              <a:pPr/>
              <a:t>28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eaLnBrk="1" hangingPunct="1"/>
            <a:r>
              <a:rPr lang="en-GB" sz="3000" b="1"/>
              <a:t>Model Forecasts- Numerical Weather Prediction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357313"/>
            <a:ext cx="8675688" cy="4738687"/>
          </a:xfrm>
        </p:spPr>
        <p:txBody>
          <a:bodyPr/>
          <a:lstStyle/>
          <a:p>
            <a:pPr eaLnBrk="1" hangingPunct="1"/>
            <a:r>
              <a:rPr lang="en-GB" sz="2400"/>
              <a:t>Predict the state of the atmosphere (e.g., pressure, temperature, precip, winds, etc) in time </a:t>
            </a:r>
          </a:p>
          <a:p>
            <a:pPr eaLnBrk="1" hangingPunct="1"/>
            <a:r>
              <a:rPr lang="en-GB" sz="2400"/>
              <a:t>The atmosphere and atmospheric processes are represented by mathematical equations </a:t>
            </a:r>
          </a:p>
          <a:p>
            <a:pPr eaLnBrk="1" hangingPunct="1"/>
            <a:r>
              <a:rPr lang="en-GB" sz="2400"/>
              <a:t>The equations are solved on supercomputers and are initialized with observational data </a:t>
            </a:r>
          </a:p>
          <a:p>
            <a:pPr eaLnBrk="1" hangingPunct="1"/>
            <a:endParaRPr lang="en-GB" sz="2400"/>
          </a:p>
          <a:p>
            <a:pPr eaLnBrk="1" hangingPunct="1"/>
            <a:r>
              <a:rPr lang="en-GB" sz="2400"/>
              <a:t>models produce prognostic charts (progs) of the model output</a:t>
            </a:r>
          </a:p>
          <a:p>
            <a:pPr eaLnBrk="1" hangingPunct="1"/>
            <a:endParaRPr lang="en-GB" sz="2400"/>
          </a:p>
          <a:p>
            <a:pPr eaLnBrk="1" hangingPunct="1"/>
            <a:r>
              <a:rPr lang="en-GB" sz="2400"/>
              <a:t>Q:  Why are the models often wrong???? </a:t>
            </a:r>
          </a:p>
        </p:txBody>
      </p:sp>
      <p:sp>
        <p:nvSpPr>
          <p:cNvPr id="31748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F272D8F0-D322-4B9D-A2B7-F4E7F8DE1F61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068B3A0-E061-4F23-95F7-811B7D4DE9BC}" type="slidenum">
              <a:rPr lang="en-GB" smtClean="0">
                <a:cs typeface="Arial" pitchFamily="34" charset="0"/>
              </a:rPr>
              <a:pPr/>
              <a:t>29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555625"/>
          </a:xfrm>
        </p:spPr>
        <p:txBody>
          <a:bodyPr/>
          <a:lstStyle/>
          <a:p>
            <a:pPr eaLnBrk="1" hangingPunct="1"/>
            <a:r>
              <a:rPr lang="en-GB" sz="4000" b="1"/>
              <a:t>Data Acquisition</a:t>
            </a:r>
            <a:r>
              <a:rPr lang="en-GB" sz="4000"/>
              <a:t> 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196975"/>
            <a:ext cx="4286250" cy="5089525"/>
          </a:xfrm>
        </p:spPr>
        <p:txBody>
          <a:bodyPr/>
          <a:lstStyle/>
          <a:p>
            <a:pPr eaLnBrk="1" hangingPunct="1"/>
            <a:r>
              <a:rPr lang="en-GB" sz="2200" dirty="0"/>
              <a:t>A forecast is basically predicting how the </a:t>
            </a:r>
            <a:r>
              <a:rPr lang="en-GB" sz="2200" dirty="0">
                <a:solidFill>
                  <a:srgbClr val="FF0000"/>
                </a:solidFill>
              </a:rPr>
              <a:t>present</a:t>
            </a:r>
            <a:r>
              <a:rPr lang="en-GB" sz="2200" dirty="0"/>
              <a:t> state of the atmosphere will </a:t>
            </a:r>
            <a:r>
              <a:rPr lang="en-GB" sz="2200" dirty="0">
                <a:solidFill>
                  <a:srgbClr val="FF0000"/>
                </a:solidFill>
              </a:rPr>
              <a:t>change</a:t>
            </a:r>
            <a:r>
              <a:rPr lang="en-GB" sz="2200" dirty="0"/>
              <a:t> with time </a:t>
            </a:r>
          </a:p>
          <a:p>
            <a:pPr eaLnBrk="1" hangingPunct="1"/>
            <a:r>
              <a:rPr lang="en-GB" sz="2200" dirty="0"/>
              <a:t>Needs lots of observations </a:t>
            </a:r>
          </a:p>
          <a:p>
            <a:pPr eaLnBrk="1" hangingPunct="1"/>
            <a:r>
              <a:rPr lang="en-GB" sz="2200" dirty="0"/>
              <a:t>1) Have global observations</a:t>
            </a:r>
          </a:p>
          <a:p>
            <a:pPr eaLnBrk="1" hangingPunct="1"/>
            <a:r>
              <a:rPr lang="en-GB" sz="2200" dirty="0"/>
              <a:t>Procedures for collecting, taking the observations is determined by the World Meteorological Organization </a:t>
            </a:r>
          </a:p>
          <a:p>
            <a:pPr eaLnBrk="1" hangingPunct="1"/>
            <a:r>
              <a:rPr lang="en-GB" sz="2200" dirty="0"/>
              <a:t>2) They are sent to one of World Meteorological Centres</a:t>
            </a:r>
          </a:p>
        </p:txBody>
      </p:sp>
      <p:pic>
        <p:nvPicPr>
          <p:cNvPr id="12292" name="Picture 5" descr="data_flo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7399"/>
          <a:stretch>
            <a:fillRect/>
          </a:stretch>
        </p:blipFill>
        <p:spPr>
          <a:xfrm>
            <a:off x="4411663" y="1011238"/>
            <a:ext cx="4554537" cy="2989262"/>
          </a:xfrm>
          <a:noFill/>
        </p:spPr>
      </p:pic>
      <p:sp>
        <p:nvSpPr>
          <p:cNvPr id="12293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6359F04E-ED96-495A-8EF3-26E95309975B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2294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49D968D-421C-44DC-97C0-247F70C5EB4C}" type="slidenum">
              <a:rPr lang="en-GB" smtClean="0">
                <a:cs typeface="Arial" pitchFamily="34" charset="0"/>
              </a:rPr>
              <a:pPr/>
              <a:t>3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69E8374-B276-480B-9417-372DD70F92C5}" type="slidenum">
              <a:rPr lang="en-GB" smtClean="0">
                <a:cs typeface="Arial" pitchFamily="34" charset="0"/>
              </a:rPr>
              <a:pPr/>
              <a:t>30</a:t>
            </a:fld>
            <a:endParaRPr lang="en-GB">
              <a:cs typeface="Arial" pitchFamily="34" charset="0"/>
            </a:endParaRPr>
          </a:p>
        </p:txBody>
      </p:sp>
      <p:sp>
        <p:nvSpPr>
          <p:cNvPr id="32772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F30B60E-3555-4B10-8AC6-01CCEB012A91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3" name="Picture 4" descr="nwp_proces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928688"/>
            <a:ext cx="7789862" cy="549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/>
          <a:lstStyle/>
          <a:p>
            <a:r>
              <a:rPr lang="en-US" sz="3600"/>
              <a:t>The Environmental Forecast Process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2362200" y="1143000"/>
            <a:ext cx="4038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Observations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2362200" y="2133600"/>
            <a:ext cx="40386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Analysis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2362200" y="2971800"/>
            <a:ext cx="4114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Model Forecast</a:t>
            </a: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2362200" y="3886200"/>
            <a:ext cx="4114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Post-processed Model Data</a:t>
            </a: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362200" y="4876800"/>
            <a:ext cx="40386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Forecaster</a:t>
            </a: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2362200" y="5943600"/>
            <a:ext cx="41148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Times New Roman" pitchFamily="18" charset="0"/>
              </a:rPr>
              <a:t>User (public, industry…)</a:t>
            </a:r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>
            <a:off x="4343400" y="182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4343400" y="27432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3" name="Line 11"/>
          <p:cNvSpPr>
            <a:spLocks noChangeShapeType="1"/>
          </p:cNvSpPr>
          <p:nvPr/>
        </p:nvSpPr>
        <p:spPr bwMode="auto">
          <a:xfrm>
            <a:off x="4343400" y="365760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4" name="Line 12"/>
          <p:cNvSpPr>
            <a:spLocks noChangeShapeType="1"/>
          </p:cNvSpPr>
          <p:nvPr/>
        </p:nvSpPr>
        <p:spPr bwMode="auto">
          <a:xfrm>
            <a:off x="43434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5" name="Line 13"/>
          <p:cNvSpPr>
            <a:spLocks noChangeShapeType="1"/>
          </p:cNvSpPr>
          <p:nvPr/>
        </p:nvSpPr>
        <p:spPr bwMode="auto">
          <a:xfrm>
            <a:off x="4343400" y="5562600"/>
            <a:ext cx="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sp>
        <p:nvSpPr>
          <p:cNvPr id="33806" name="Rectangle 14"/>
          <p:cNvSpPr>
            <a:spLocks noChangeArrowheads="1"/>
          </p:cNvSpPr>
          <p:nvPr/>
        </p:nvSpPr>
        <p:spPr bwMode="auto">
          <a:xfrm>
            <a:off x="1828800" y="990600"/>
            <a:ext cx="5334000" cy="3657600"/>
          </a:xfrm>
          <a:prstGeom prst="rect">
            <a:avLst/>
          </a:prstGeom>
          <a:noFill/>
          <a:ln w="28575">
            <a:solidFill>
              <a:srgbClr val="0099FF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Rectangle 15"/>
          <p:cNvSpPr>
            <a:spLocks noChangeArrowheads="1"/>
          </p:cNvSpPr>
          <p:nvPr/>
        </p:nvSpPr>
        <p:spPr bwMode="auto">
          <a:xfrm>
            <a:off x="2133600" y="990600"/>
            <a:ext cx="4648200" cy="182880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3808" name="Text Box 16"/>
          <p:cNvSpPr txBox="1">
            <a:spLocks noChangeArrowheads="1"/>
          </p:cNvSpPr>
          <p:nvPr/>
        </p:nvSpPr>
        <p:spPr bwMode="auto">
          <a:xfrm>
            <a:off x="7299325" y="3546475"/>
            <a:ext cx="14684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99FF"/>
                </a:solidFill>
                <a:latin typeface="Times New Roman" pitchFamily="18" charset="0"/>
              </a:rPr>
              <a:t>Numerical</a:t>
            </a:r>
          </a:p>
          <a:p>
            <a:r>
              <a:rPr lang="en-US" sz="2400">
                <a:solidFill>
                  <a:srgbClr val="0099FF"/>
                </a:solidFill>
                <a:latin typeface="Times New Roman" pitchFamily="18" charset="0"/>
              </a:rPr>
              <a:t>Forecast</a:t>
            </a:r>
          </a:p>
          <a:p>
            <a:r>
              <a:rPr lang="en-US" sz="2400">
                <a:solidFill>
                  <a:srgbClr val="0099FF"/>
                </a:solidFill>
                <a:latin typeface="Times New Roman" pitchFamily="18" charset="0"/>
              </a:rPr>
              <a:t>System</a:t>
            </a:r>
          </a:p>
        </p:txBody>
      </p:sp>
      <p:sp>
        <p:nvSpPr>
          <p:cNvPr id="33809" name="Text Box 17"/>
          <p:cNvSpPr txBox="1">
            <a:spLocks noChangeArrowheads="1"/>
          </p:cNvSpPr>
          <p:nvPr/>
        </p:nvSpPr>
        <p:spPr bwMode="auto">
          <a:xfrm>
            <a:off x="7239000" y="1295400"/>
            <a:ext cx="1739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Data </a:t>
            </a:r>
          </a:p>
          <a:p>
            <a:pPr algn="ctr"/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Assimilation</a:t>
            </a:r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 flipH="1">
            <a:off x="6858000" y="1676400"/>
            <a:ext cx="762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GB"/>
          </a:p>
        </p:txBody>
      </p:sp>
      <p:grpSp>
        <p:nvGrpSpPr>
          <p:cNvPr id="33811" name="Group 19"/>
          <p:cNvGrpSpPr>
            <a:grpSpLocks/>
          </p:cNvGrpSpPr>
          <p:nvPr/>
        </p:nvGrpSpPr>
        <p:grpSpPr bwMode="auto">
          <a:xfrm>
            <a:off x="6400800" y="2438400"/>
            <a:ext cx="457200" cy="838200"/>
            <a:chOff x="4032" y="1536"/>
            <a:chExt cx="288" cy="528"/>
          </a:xfrm>
        </p:grpSpPr>
        <p:sp>
          <p:nvSpPr>
            <p:cNvPr id="33813" name="Line 20"/>
            <p:cNvSpPr>
              <a:spLocks noChangeShapeType="1"/>
            </p:cNvSpPr>
            <p:nvPr/>
          </p:nvSpPr>
          <p:spPr bwMode="auto">
            <a:xfrm flipH="1">
              <a:off x="4032" y="1536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814" name="Line 21"/>
            <p:cNvSpPr>
              <a:spLocks noChangeShapeType="1"/>
            </p:cNvSpPr>
            <p:nvPr/>
          </p:nvSpPr>
          <p:spPr bwMode="auto">
            <a:xfrm>
              <a:off x="4320" y="1536"/>
              <a:ext cx="0" cy="52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3812" name="Line 22"/>
          <p:cNvSpPr>
            <a:spLocks noChangeShapeType="1"/>
          </p:cNvSpPr>
          <p:nvPr/>
        </p:nvSpPr>
        <p:spPr bwMode="auto">
          <a:xfrm flipH="1">
            <a:off x="6477000" y="3276600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71488"/>
          </a:xfrm>
        </p:spPr>
        <p:txBody>
          <a:bodyPr/>
          <a:lstStyle/>
          <a:p>
            <a:pPr eaLnBrk="1" hangingPunct="1"/>
            <a:r>
              <a:rPr lang="en-GB" sz="3200" b="1"/>
              <a:t>Problems with the models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42875" y="1071563"/>
            <a:ext cx="4352925" cy="5143500"/>
          </a:xfrm>
        </p:spPr>
        <p:txBody>
          <a:bodyPr/>
          <a:lstStyle/>
          <a:p>
            <a:pPr eaLnBrk="1" hangingPunct="1"/>
            <a:r>
              <a:rPr lang="en-GB" sz="2000"/>
              <a:t>Models represent a </a:t>
            </a:r>
            <a:r>
              <a:rPr lang="en-GB" sz="2000">
                <a:solidFill>
                  <a:srgbClr val="FF0000"/>
                </a:solidFill>
              </a:rPr>
              <a:t>"simplified" </a:t>
            </a:r>
            <a:r>
              <a:rPr lang="en-GB" sz="2000"/>
              <a:t>atmosphere - not every real process in atmosphere can be resolved in the models </a:t>
            </a:r>
          </a:p>
          <a:p>
            <a:pPr eaLnBrk="1" hangingPunct="1"/>
            <a:r>
              <a:rPr lang="en-GB" sz="2000"/>
              <a:t>Many are not global in coverage </a:t>
            </a:r>
          </a:p>
          <a:p>
            <a:pPr eaLnBrk="1" hangingPunct="1"/>
            <a:r>
              <a:rPr lang="en-GB" sz="2000"/>
              <a:t>Initial atmospheric state is not well-known - want a dense, global network of observations </a:t>
            </a:r>
          </a:p>
          <a:p>
            <a:pPr eaLnBrk="1" hangingPunct="1"/>
            <a:r>
              <a:rPr lang="en-GB" sz="2000"/>
              <a:t>Have many data-parse regions, particularly over the oceans </a:t>
            </a:r>
          </a:p>
          <a:p>
            <a:pPr eaLnBrk="1" hangingPunct="1"/>
            <a:r>
              <a:rPr lang="en-GB" sz="2000"/>
              <a:t>The data may also have errors in it </a:t>
            </a:r>
          </a:p>
        </p:txBody>
      </p:sp>
      <p:sp>
        <p:nvSpPr>
          <p:cNvPr id="35845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499AC918-A364-4644-8664-DC08939B00A7}" type="slidenum">
              <a:rPr lang="en-GB" smtClean="0">
                <a:cs typeface="Arial" pitchFamily="34" charset="0"/>
              </a:rPr>
              <a:pPr/>
              <a:t>32</a:t>
            </a:fld>
            <a:endParaRPr lang="en-GB">
              <a:cs typeface="Arial" pitchFamily="34" charset="0"/>
            </a:endParaRPr>
          </a:p>
        </p:txBody>
      </p:sp>
      <p:sp>
        <p:nvSpPr>
          <p:cNvPr id="35846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19D7477C-5B33-4D9B-BBE1-3668435742F8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7" name="Picture 5" descr="grid_ps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1428750"/>
            <a:ext cx="4422775" cy="3540125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71488"/>
          </a:xfrm>
        </p:spPr>
        <p:txBody>
          <a:bodyPr/>
          <a:lstStyle/>
          <a:p>
            <a:pPr eaLnBrk="1" hangingPunct="1"/>
            <a:r>
              <a:rPr lang="en-GB" sz="3200" b="1"/>
              <a:t>Problems with the models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643063"/>
            <a:ext cx="4495800" cy="4224337"/>
          </a:xfrm>
        </p:spPr>
        <p:txBody>
          <a:bodyPr/>
          <a:lstStyle/>
          <a:p>
            <a:pPr eaLnBrk="1" hangingPunct="1"/>
            <a:r>
              <a:rPr lang="en-GB" sz="2000"/>
              <a:t>The model equations compute quantities at grid points. Currently, grid spacing ranges from 3 -28 km apart. Any phenomena smaller in size that grid spacing will not be resolved in models (e.g., thunderstorm)</a:t>
            </a:r>
            <a:r>
              <a:rPr lang="en-GB" sz="2000" b="1"/>
              <a:t> --&gt;&gt;</a:t>
            </a:r>
            <a:r>
              <a:rPr lang="en-GB" sz="2000"/>
              <a:t> 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small-scale terrain features will not be handled properly </a:t>
            </a:r>
          </a:p>
        </p:txBody>
      </p:sp>
      <p:sp>
        <p:nvSpPr>
          <p:cNvPr id="36868" name="Footer Placeholder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  <p:sp>
        <p:nvSpPr>
          <p:cNvPr id="36869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03CFB4A2-6D91-4514-B9DC-A39C4B8C3E29}" type="slidenum">
              <a:rPr lang="en-GB" smtClean="0">
                <a:cs typeface="Arial" pitchFamily="34" charset="0"/>
              </a:rPr>
              <a:pPr/>
              <a:t>33</a:t>
            </a:fld>
            <a:endParaRPr lang="en-GB">
              <a:cs typeface="Arial" pitchFamily="34" charset="0"/>
            </a:endParaRPr>
          </a:p>
        </p:txBody>
      </p:sp>
      <p:sp>
        <p:nvSpPr>
          <p:cNvPr id="36870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C4220598-58C7-4E0E-81A8-9FCBD4B2209F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71" name="Picture 5" descr="grid_ps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0" y="1928813"/>
            <a:ext cx="4511675" cy="3611562"/>
          </a:xfr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471488"/>
          </a:xfrm>
        </p:spPr>
        <p:txBody>
          <a:bodyPr/>
          <a:lstStyle/>
          <a:p>
            <a:pPr eaLnBrk="1" hangingPunct="1"/>
            <a:r>
              <a:rPr lang="en-GB" sz="3200" b="1"/>
              <a:t>Problems with the models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313" y="1981200"/>
            <a:ext cx="4281487" cy="3886200"/>
          </a:xfrm>
        </p:spPr>
        <p:txBody>
          <a:bodyPr/>
          <a:lstStyle/>
          <a:p>
            <a:pPr eaLnBrk="1" hangingPunct="1"/>
            <a:r>
              <a:rPr lang="en-GB" sz="2000"/>
              <a:t>models can not resolve boundary layer very well. </a:t>
            </a:r>
          </a:p>
          <a:p>
            <a:pPr eaLnBrk="1" hangingPunct="1"/>
            <a:r>
              <a:rPr lang="en-GB" sz="2000"/>
              <a:t>The atmosphere is fundamentally chaotic - small differences in the model initial conditions can produce radically different results later in time </a:t>
            </a:r>
          </a:p>
          <a:p>
            <a:pPr eaLnBrk="1" hangingPunct="1"/>
            <a:endParaRPr lang="en-GB" sz="2000"/>
          </a:p>
          <a:p>
            <a:pPr eaLnBrk="1" hangingPunct="1"/>
            <a:r>
              <a:rPr lang="en-GB" sz="2000"/>
              <a:t>Each model can produce different predictions.... </a:t>
            </a:r>
            <a:r>
              <a:rPr lang="en-GB" sz="2000">
                <a:solidFill>
                  <a:srgbClr val="FF0000"/>
                </a:solidFill>
              </a:rPr>
              <a:t>which do you believe????</a:t>
            </a:r>
            <a:r>
              <a:rPr lang="en-GB" sz="2000"/>
              <a:t> </a:t>
            </a:r>
          </a:p>
        </p:txBody>
      </p:sp>
      <p:sp>
        <p:nvSpPr>
          <p:cNvPr id="37892" name="Footer Placeholder 7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GB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  <p:sp>
        <p:nvSpPr>
          <p:cNvPr id="37893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7FA8D02-249F-4A11-88EA-41E46BCEEDDB}" type="slidenum">
              <a:rPr lang="en-GB" smtClean="0">
                <a:cs typeface="Arial" pitchFamily="34" charset="0"/>
              </a:rPr>
              <a:pPr/>
              <a:t>34</a:t>
            </a:fld>
            <a:endParaRPr lang="en-GB">
              <a:cs typeface="Arial" pitchFamily="34" charset="0"/>
            </a:endParaRPr>
          </a:p>
        </p:txBody>
      </p:sp>
      <p:sp>
        <p:nvSpPr>
          <p:cNvPr id="37894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C461DDC-A82A-459D-91F5-203694DA4D6B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37895" name="Picture 5" descr="grid_ps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8200" y="2000250"/>
            <a:ext cx="4422775" cy="3540125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2" name="Rectangle 12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71563"/>
            <a:ext cx="4071938" cy="550068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sz="2200" dirty="0">
                <a:solidFill>
                  <a:srgbClr val="000000"/>
                </a:solidFill>
              </a:rPr>
              <a:t>Resolution 28 km upper image </a:t>
            </a:r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000000"/>
                </a:solidFill>
              </a:rPr>
              <a:t>Resolution 7 km lower image</a:t>
            </a:r>
          </a:p>
          <a:p>
            <a:pPr>
              <a:buFontTx/>
              <a:buNone/>
              <a:defRPr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000000"/>
                </a:solidFill>
              </a:rPr>
              <a:t>Simplified equations.</a:t>
            </a:r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000000"/>
                </a:solidFill>
              </a:rPr>
              <a:t>Good but not the best.</a:t>
            </a:r>
          </a:p>
          <a:p>
            <a:pPr>
              <a:buFontTx/>
              <a:buNone/>
              <a:defRPr/>
            </a:pPr>
            <a:endParaRPr lang="en-US" sz="2200" dirty="0">
              <a:solidFill>
                <a:srgbClr val="000000"/>
              </a:solidFill>
            </a:endParaRPr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FF0000"/>
                </a:solidFill>
              </a:rPr>
              <a:t>2009 – Better physics representation (Non-hydrostatic)</a:t>
            </a:r>
          </a:p>
          <a:p>
            <a:pPr>
              <a:buFontTx/>
              <a:buNone/>
              <a:defRPr/>
            </a:pPr>
            <a:r>
              <a:rPr lang="en-US" sz="2200" dirty="0">
                <a:solidFill>
                  <a:srgbClr val="FF0000"/>
                </a:solidFill>
              </a:rPr>
              <a:t>	Better resolution ~ 3 km</a:t>
            </a:r>
          </a:p>
          <a:p>
            <a:pPr>
              <a:buFontTx/>
              <a:buNone/>
              <a:defRPr/>
            </a:pPr>
            <a:endParaRPr lang="en-US" sz="2200" dirty="0">
              <a:solidFill>
                <a:srgbClr val="FF0000"/>
              </a:solidFill>
            </a:endParaRPr>
          </a:p>
          <a:p>
            <a:pPr>
              <a:buFontTx/>
              <a:buNone/>
              <a:defRPr/>
            </a:pPr>
            <a:r>
              <a:rPr lang="en-US" sz="2200" dirty="0"/>
              <a:t>There is also a wave model</a:t>
            </a:r>
          </a:p>
          <a:p>
            <a:pPr>
              <a:buFontTx/>
              <a:buNone/>
              <a:defRPr/>
            </a:pPr>
            <a:r>
              <a:rPr lang="en-US" sz="2200" dirty="0"/>
              <a:t>(WAM)</a:t>
            </a:r>
          </a:p>
          <a:p>
            <a:pPr>
              <a:buFontTx/>
              <a:buNone/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buFontTx/>
              <a:buNone/>
              <a:defRPr/>
            </a:pP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8915" name="Picture 15" descr="orm_28_topography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43400" y="990600"/>
            <a:ext cx="4724400" cy="2903538"/>
          </a:xfrm>
          <a:noFill/>
        </p:spPr>
      </p:pic>
      <p:pic>
        <p:nvPicPr>
          <p:cNvPr id="38916" name="Picture 16" descr="orm_07_topograph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343400" y="3916363"/>
            <a:ext cx="4191000" cy="2865437"/>
          </a:xfr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28625" y="357188"/>
            <a:ext cx="8229600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3200" b="1" kern="0" dirty="0">
                <a:latin typeface="+mj-lt"/>
                <a:ea typeface="+mj-ea"/>
                <a:cs typeface="+mj-cs"/>
              </a:rPr>
              <a:t>TYPES OF NWP MODELS RUN at OFC</a:t>
            </a:r>
            <a:r>
              <a:rPr lang="en-GB" sz="3200" kern="0" dirty="0"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AIST Super Cluster </a:t>
            </a:r>
          </a:p>
        </p:txBody>
      </p:sp>
      <p:sp>
        <p:nvSpPr>
          <p:cNvPr id="39939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05000"/>
            <a:ext cx="3549650" cy="4114800"/>
          </a:xfrm>
        </p:spPr>
        <p:txBody>
          <a:bodyPr/>
          <a:lstStyle/>
          <a:p>
            <a:r>
              <a:rPr lang="en-US" sz="2400" b="1">
                <a:solidFill>
                  <a:schemeClr val="accent2"/>
                </a:solidFill>
              </a:rPr>
              <a:t>P-32 Cluster</a:t>
            </a:r>
          </a:p>
          <a:p>
            <a:r>
              <a:rPr lang="en-US" sz="2400">
                <a:solidFill>
                  <a:schemeClr val="accent2"/>
                </a:solidFill>
              </a:rPr>
              <a:t>Number of nodes: 1074 (Two CPUs for each node)</a:t>
            </a:r>
            <a:br>
              <a:rPr lang="en-US" sz="2400">
                <a:solidFill>
                  <a:schemeClr val="accent2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Peak performance: 8.59TFLOPS</a:t>
            </a:r>
            <a:br>
              <a:rPr lang="en-US" sz="2400">
                <a:solidFill>
                  <a:schemeClr val="accent2"/>
                </a:solidFill>
              </a:rPr>
            </a:br>
            <a:r>
              <a:rPr lang="en-US" sz="2400">
                <a:solidFill>
                  <a:schemeClr val="accent2"/>
                </a:solidFill>
              </a:rPr>
              <a:t>Main memory: 6GB/node </a:t>
            </a:r>
            <a:r>
              <a:rPr lang="en-US" sz="2400">
                <a:solidFill>
                  <a:srgbClr val="FF0000"/>
                </a:solidFill>
              </a:rPr>
              <a:t>(Total Main memory: 6444GB)</a:t>
            </a:r>
            <a:br>
              <a:rPr lang="en-US" sz="2400"/>
            </a:br>
            <a:endParaRPr lang="en-US" sz="2400"/>
          </a:p>
        </p:txBody>
      </p:sp>
      <p:pic>
        <p:nvPicPr>
          <p:cNvPr id="39940" name="Picture 20" descr="c_P3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267200" y="2135188"/>
            <a:ext cx="4724400" cy="3189287"/>
          </a:xfrm>
          <a:noFill/>
        </p:spPr>
      </p:pic>
      <p:sp>
        <p:nvSpPr>
          <p:cNvPr id="39941" name="Text Box 21"/>
          <p:cNvSpPr txBox="1">
            <a:spLocks noChangeArrowheads="1"/>
          </p:cNvSpPr>
          <p:nvPr/>
        </p:nvSpPr>
        <p:spPr bwMode="auto">
          <a:xfrm>
            <a:off x="1071563" y="5680075"/>
            <a:ext cx="23177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Laptop memory :</a:t>
            </a:r>
          </a:p>
          <a:p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500 MB </a:t>
            </a:r>
            <a:r>
              <a:rPr lang="en-US" sz="2400">
                <a:solidFill>
                  <a:srgbClr val="FF0000"/>
                </a:solidFill>
              </a:rPr>
              <a:t>–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</a:rPr>
              <a:t> 2 GB</a:t>
            </a:r>
            <a:r>
              <a:rPr lang="en-US" sz="1200">
                <a:latin typeface="Times New Roman" pitchFamily="18" charset="0"/>
              </a:rPr>
              <a:t>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3" name="Content Placeholder 10" descr="0512200985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19175" y="1981200"/>
            <a:ext cx="2914650" cy="3886200"/>
          </a:xfrm>
        </p:spPr>
      </p:pic>
      <p:pic>
        <p:nvPicPr>
          <p:cNvPr id="40964" name="Content Placeholder 11" descr="05122009857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210175" y="1981200"/>
            <a:ext cx="2914650" cy="3886200"/>
          </a:xfrm>
        </p:spPr>
      </p:pic>
      <p:sp>
        <p:nvSpPr>
          <p:cNvPr id="40965" name="Footer Placeholder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6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23B82BD-EB85-4D8B-B710-39386E84797C}" type="slidenum">
              <a:rPr lang="ar-OM" smtClean="0">
                <a:cs typeface="Arial" pitchFamily="34" charset="0"/>
              </a:rPr>
              <a:pPr/>
              <a:t>37</a:t>
            </a:fld>
            <a:endParaRPr lang="en-US">
              <a:cs typeface="Arial" pitchFamily="34" charset="0"/>
            </a:endParaRPr>
          </a:p>
        </p:txBody>
      </p:sp>
      <p:sp>
        <p:nvSpPr>
          <p:cNvPr id="40967" name="Date Placeholder 4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8EF11EE-7BAA-4672-8C35-BE12365BA98F}" type="datetime5">
              <a:rPr lang="en-US" smtClean="0">
                <a:latin typeface="Arial" pitchFamily="34" charset="0"/>
                <a:cs typeface="Arial" pitchFamily="34" charset="0"/>
              </a:rPr>
              <a:pPr/>
              <a:t>20-Mar-25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C1443C8-BF65-4DE5-A5F4-B2E70BEF5E65}" type="slidenum">
              <a:rPr lang="ar-OM" smtClean="0">
                <a:cs typeface="Arial" pitchFamily="34" charset="0"/>
              </a:rPr>
              <a:pPr/>
              <a:t>38</a:t>
            </a:fld>
            <a:endParaRPr lang="en-US">
              <a:cs typeface="Arial" pitchFamily="34" charset="0"/>
            </a:endParaRPr>
          </a:p>
        </p:txBody>
      </p:sp>
      <p:pic>
        <p:nvPicPr>
          <p:cNvPr id="561156" name="ETNA2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906588" y="700088"/>
            <a:ext cx="7129462" cy="5608637"/>
          </a:xfrm>
        </p:spPr>
      </p:pic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395288" y="1978025"/>
            <a:ext cx="2044700" cy="9461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OM" sz="2800">
                <a:solidFill>
                  <a:srgbClr val="FF3300"/>
                </a:solidFill>
              </a:rPr>
              <a:t>المجسم العالمي</a:t>
            </a:r>
          </a:p>
          <a:p>
            <a:r>
              <a:rPr lang="ar-OM" sz="2800">
                <a:solidFill>
                  <a:srgbClr val="FF3300"/>
                </a:solidFill>
              </a:rPr>
              <a:t>الجوده: 100 كم</a:t>
            </a:r>
            <a:endParaRPr lang="en-U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1156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B1238647-2537-41E9-8F06-B66764F2A708}" type="datetime5">
              <a:rPr lang="en-US" smtClean="0">
                <a:latin typeface="Arial" pitchFamily="34" charset="0"/>
                <a:cs typeface="Arial" pitchFamily="34" charset="0"/>
              </a:rPr>
              <a:pPr/>
              <a:t>20-Mar-25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3011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>
                <a:latin typeface="Arial" pitchFamily="34" charset="0"/>
                <a:cs typeface="Arial" pitchFamily="34" charset="0"/>
              </a:rPr>
              <a:t>j.almaskari@met.gov.om</a:t>
            </a:r>
          </a:p>
        </p:txBody>
      </p:sp>
      <p:sp>
        <p:nvSpPr>
          <p:cNvPr id="4301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4182BC1-29E6-482F-B49B-5FFFFA956C12}" type="slidenum">
              <a:rPr lang="ar-OM" smtClean="0">
                <a:cs typeface="Arial" pitchFamily="34" charset="0"/>
              </a:rPr>
              <a:pPr/>
              <a:t>39</a:t>
            </a:fld>
            <a:endParaRPr lang="en-US">
              <a:cs typeface="Arial" pitchFamily="34" charset="0"/>
            </a:endParaRPr>
          </a:p>
        </p:txBody>
      </p:sp>
      <p:pic>
        <p:nvPicPr>
          <p:cNvPr id="43013" name="Picture 10" descr="orm_28_topograph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635375" y="3644900"/>
            <a:ext cx="4681538" cy="3208338"/>
          </a:xfrm>
          <a:noFill/>
        </p:spPr>
      </p:pic>
      <p:pic>
        <p:nvPicPr>
          <p:cNvPr id="43014" name="Picture 11" descr="orm_07_topography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 l="18082" r="7036" b="4568"/>
          <a:stretch>
            <a:fillRect/>
          </a:stretch>
        </p:blipFill>
        <p:spPr>
          <a:xfrm>
            <a:off x="71438" y="1743075"/>
            <a:ext cx="3492500" cy="3846513"/>
          </a:xfrm>
          <a:noFill/>
        </p:spPr>
      </p:pic>
      <p:pic>
        <p:nvPicPr>
          <p:cNvPr id="556050" name="ETNA2.avi">
            <a:hlinkClick r:id="" action="ppaction://media"/>
          </p:cNvPr>
          <p:cNvPicPr>
            <a:picLocks noGrp="1" noRot="1" noChangeAspect="1" noChangeArrowheads="1"/>
          </p:cNvPicPr>
          <p:nvPr>
            <p:ph sz="quarter" idx="2"/>
            <a:videoFile r:link="rId1"/>
          </p:nvPr>
        </p:nvPicPr>
        <p:blipFill>
          <a:blip r:embed="rId6" cstate="print"/>
          <a:srcRect l="49382" t="45454" r="28395" b="37878"/>
          <a:stretch>
            <a:fillRect/>
          </a:stretch>
        </p:blipFill>
        <p:spPr>
          <a:xfrm>
            <a:off x="3635375" y="44450"/>
            <a:ext cx="4681538" cy="3600450"/>
          </a:xfrm>
        </p:spPr>
      </p:pic>
      <p:sp>
        <p:nvSpPr>
          <p:cNvPr id="43016" name="Text Box 19"/>
          <p:cNvSpPr txBox="1">
            <a:spLocks noChangeArrowheads="1"/>
          </p:cNvSpPr>
          <p:nvPr/>
        </p:nvSpPr>
        <p:spPr bwMode="auto">
          <a:xfrm>
            <a:off x="6804025" y="2924175"/>
            <a:ext cx="1381125" cy="6413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OM">
                <a:solidFill>
                  <a:schemeClr val="bg1"/>
                </a:solidFill>
              </a:rPr>
              <a:t>المجسم العالمي</a:t>
            </a:r>
          </a:p>
          <a:p>
            <a:r>
              <a:rPr lang="ar-OM">
                <a:solidFill>
                  <a:schemeClr val="bg1"/>
                </a:solidFill>
              </a:rPr>
              <a:t>الجوده: 100 كم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43017" name="Text Box 20"/>
          <p:cNvSpPr txBox="1">
            <a:spLocks noChangeArrowheads="1"/>
          </p:cNvSpPr>
          <p:nvPr/>
        </p:nvSpPr>
        <p:spPr bwMode="auto">
          <a:xfrm>
            <a:off x="6756400" y="5811838"/>
            <a:ext cx="127158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OM"/>
              <a:t>المجسم العماني</a:t>
            </a:r>
          </a:p>
          <a:p>
            <a:r>
              <a:rPr lang="ar-OM"/>
              <a:t>الجوده: 28 كم</a:t>
            </a:r>
            <a:endParaRPr lang="en-US"/>
          </a:p>
        </p:txBody>
      </p:sp>
      <p:sp>
        <p:nvSpPr>
          <p:cNvPr id="43018" name="Text Box 21"/>
          <p:cNvSpPr txBox="1">
            <a:spLocks noChangeArrowheads="1"/>
          </p:cNvSpPr>
          <p:nvPr/>
        </p:nvSpPr>
        <p:spPr bwMode="auto">
          <a:xfrm>
            <a:off x="1428750" y="4724400"/>
            <a:ext cx="1271588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ar-OM"/>
              <a:t>المجسم العماني</a:t>
            </a:r>
          </a:p>
          <a:p>
            <a:r>
              <a:rPr lang="ar-OM"/>
              <a:t>الجوده: 7 كم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5605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772400" cy="555625"/>
          </a:xfrm>
        </p:spPr>
        <p:txBody>
          <a:bodyPr/>
          <a:lstStyle/>
          <a:p>
            <a:pPr eaLnBrk="1" hangingPunct="1"/>
            <a:r>
              <a:rPr lang="en-GB" sz="4000" b="1"/>
              <a:t>Data Acquisition</a:t>
            </a:r>
            <a:r>
              <a:rPr lang="en-GB" sz="4000"/>
              <a:t>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8014" y="1196975"/>
            <a:ext cx="4071938" cy="4875213"/>
          </a:xfrm>
        </p:spPr>
        <p:txBody>
          <a:bodyPr/>
          <a:lstStyle/>
          <a:p>
            <a:pPr eaLnBrk="1" hangingPunct="1"/>
            <a:r>
              <a:rPr lang="en-GB" sz="2200" dirty="0"/>
              <a:t>3) The World Meteorological Centres then forward all the data to Regional Centres and then National Forecast Centres  like </a:t>
            </a:r>
            <a:r>
              <a:rPr lang="en-GB" sz="2200" dirty="0" err="1">
                <a:solidFill>
                  <a:srgbClr val="FF0000"/>
                </a:solidFill>
              </a:rPr>
              <a:t>OFC</a:t>
            </a:r>
            <a:endParaRPr lang="en-GB" sz="2200" dirty="0">
              <a:solidFill>
                <a:srgbClr val="FF0000"/>
              </a:solidFill>
            </a:endParaRPr>
          </a:p>
          <a:p>
            <a:pPr eaLnBrk="1" hangingPunct="1"/>
            <a:r>
              <a:rPr lang="en-GB" sz="2200" dirty="0"/>
              <a:t>it is here that the data is analyzed </a:t>
            </a:r>
          </a:p>
          <a:p>
            <a:pPr eaLnBrk="1" hangingPunct="1"/>
            <a:r>
              <a:rPr lang="en-GB" sz="2200" dirty="0"/>
              <a:t>maps, charts prepared </a:t>
            </a:r>
          </a:p>
          <a:p>
            <a:pPr eaLnBrk="1" hangingPunct="1"/>
            <a:r>
              <a:rPr lang="en-GB" sz="2200" dirty="0"/>
              <a:t>computers models are run </a:t>
            </a:r>
          </a:p>
          <a:p>
            <a:pPr eaLnBrk="1" hangingPunct="1"/>
            <a:r>
              <a:rPr lang="en-GB" sz="2200" dirty="0"/>
              <a:t>4) Almost all information created at </a:t>
            </a:r>
            <a:r>
              <a:rPr lang="en-GB" sz="2200" dirty="0" err="1">
                <a:solidFill>
                  <a:srgbClr val="FF0000"/>
                </a:solidFill>
              </a:rPr>
              <a:t>OFC</a:t>
            </a:r>
            <a:r>
              <a:rPr lang="en-GB" sz="2200" dirty="0"/>
              <a:t> is sent to public and private agencies.</a:t>
            </a:r>
          </a:p>
        </p:txBody>
      </p:sp>
      <p:pic>
        <p:nvPicPr>
          <p:cNvPr id="13316" name="Picture 5" descr="data_flow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b="37704"/>
          <a:stretch>
            <a:fillRect/>
          </a:stretch>
        </p:blipFill>
        <p:spPr>
          <a:xfrm>
            <a:off x="4268788" y="1003300"/>
            <a:ext cx="4697412" cy="3068638"/>
          </a:xfrm>
          <a:noFill/>
        </p:spPr>
      </p:pic>
      <p:sp>
        <p:nvSpPr>
          <p:cNvPr id="13317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51D50F42-52FB-4E40-8AAF-2F7D8794D4FC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13318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5A54560-6B5A-4538-B8B3-D2CF025464FF}" type="slidenum">
              <a:rPr lang="en-GB" smtClean="0">
                <a:cs typeface="Arial" pitchFamily="34" charset="0"/>
              </a:rPr>
              <a:pPr/>
              <a:t>4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8A6728-2A7C-47B8-986B-82EDA1DE97AE}" type="datetime5">
              <a:rPr lang="en-US" smtClean="0"/>
              <a:pPr>
                <a:defRPr/>
              </a:pPr>
              <a:t>20-Mar-25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A08D06-A371-441B-814E-EC43D783358F}" type="slidenum">
              <a:rPr lang="ar-OM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9" name="Picture 8" descr="loca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3821049"/>
            <a:ext cx="5046496" cy="2632287"/>
          </a:xfrm>
          <a:prstGeom prst="rect">
            <a:avLst/>
          </a:prstGeom>
        </p:spPr>
      </p:pic>
      <p:pic>
        <p:nvPicPr>
          <p:cNvPr id="10" name="Picture 9" descr="regio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620688"/>
            <a:ext cx="5046497" cy="312699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542925"/>
          </a:xfrm>
        </p:spPr>
        <p:txBody>
          <a:bodyPr/>
          <a:lstStyle/>
          <a:p>
            <a:pPr eaLnBrk="1" hangingPunct="1"/>
            <a:r>
              <a:rPr lang="en-GB" sz="3200" b="1"/>
              <a:t>Ensemble Forecasting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357313"/>
            <a:ext cx="7900988" cy="4510087"/>
          </a:xfrm>
        </p:spPr>
        <p:txBody>
          <a:bodyPr/>
          <a:lstStyle/>
          <a:p>
            <a:pPr eaLnBrk="1" hangingPunct="1"/>
            <a:r>
              <a:rPr lang="en-GB" sz="2200"/>
              <a:t>a method used to improve medium and long-range forecasts </a:t>
            </a:r>
          </a:p>
          <a:p>
            <a:pPr eaLnBrk="1" hangingPunct="1"/>
            <a:r>
              <a:rPr lang="en-GB" sz="2200"/>
              <a:t>produce a model forecast from the same model or a couple models many times </a:t>
            </a:r>
          </a:p>
          <a:p>
            <a:pPr eaLnBrk="1" hangingPunct="1"/>
            <a:r>
              <a:rPr lang="en-GB" sz="2200"/>
              <a:t>the initial model conditions are slightly different for each run to represent the </a:t>
            </a:r>
            <a:r>
              <a:rPr lang="en-GB" sz="2200">
                <a:solidFill>
                  <a:srgbClr val="FF0000"/>
                </a:solidFill>
              </a:rPr>
              <a:t>"uncertainties" and "errors" </a:t>
            </a:r>
            <a:r>
              <a:rPr lang="en-GB" sz="2200"/>
              <a:t>inherent in the observations used to initialize the model </a:t>
            </a:r>
          </a:p>
          <a:p>
            <a:pPr eaLnBrk="1" hangingPunct="1"/>
            <a:r>
              <a:rPr lang="en-GB" sz="2200"/>
              <a:t>if, at the end, all model runs produce a similar forecast, then a forecaster can have greater confidence in the model prediction. </a:t>
            </a:r>
          </a:p>
        </p:txBody>
      </p:sp>
      <p:sp>
        <p:nvSpPr>
          <p:cNvPr id="44036" name="Date Placeholder 5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BB65EE37-C087-40D6-8CEA-08B8059C637D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4037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59E0C4D-A341-4628-BD2A-04FA82CB17F4}" type="slidenum">
              <a:rPr lang="en-GB" smtClean="0">
                <a:cs typeface="Arial" pitchFamily="34" charset="0"/>
              </a:rPr>
              <a:pPr/>
              <a:t>41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 descr="cyclone_weather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97450" y="2200275"/>
            <a:ext cx="4038600" cy="3446463"/>
          </a:xfrm>
          <a:noFill/>
        </p:spPr>
      </p:pic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614363"/>
          </a:xfrm>
        </p:spPr>
        <p:txBody>
          <a:bodyPr/>
          <a:lstStyle/>
          <a:p>
            <a:pPr algn="ctr" eaLnBrk="1" hangingPunct="1"/>
            <a:r>
              <a:rPr lang="en-GB" sz="3200" b="1" dirty="0"/>
              <a:t>Forecasting with Surface Weather Charts</a:t>
            </a:r>
          </a:p>
        </p:txBody>
      </p:sp>
      <p:sp>
        <p:nvSpPr>
          <p:cNvPr id="4506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071563"/>
            <a:ext cx="5086350" cy="5286375"/>
          </a:xfrm>
        </p:spPr>
        <p:txBody>
          <a:bodyPr/>
          <a:lstStyle/>
          <a:p>
            <a:pPr eaLnBrk="1" hangingPunct="1"/>
            <a:r>
              <a:rPr lang="en-GB" sz="2000"/>
              <a:t>Given that we know the weather associated with common features on a surface weather chart, for example:</a:t>
            </a:r>
          </a:p>
          <a:p>
            <a:pPr eaLnBrk="1" hangingPunct="1"/>
            <a:r>
              <a:rPr lang="en-GB" sz="2000"/>
              <a:t>cold front - narrow band of showers </a:t>
            </a:r>
          </a:p>
          <a:p>
            <a:pPr eaLnBrk="1" hangingPunct="1"/>
            <a:r>
              <a:rPr lang="en-GB" sz="2000"/>
              <a:t>NE of warm front - light/moderate wide spread precip. </a:t>
            </a:r>
          </a:p>
          <a:p>
            <a:pPr eaLnBrk="1" hangingPunct="1"/>
            <a:r>
              <a:rPr lang="en-GB" sz="2000"/>
              <a:t>warm sector - hot, humid </a:t>
            </a:r>
          </a:p>
          <a:p>
            <a:pPr eaLnBrk="1" hangingPunct="1"/>
            <a:r>
              <a:rPr lang="en-GB" sz="2000"/>
              <a:t>etc. </a:t>
            </a:r>
          </a:p>
          <a:p>
            <a:pPr eaLnBrk="1" hangingPunct="1"/>
            <a:r>
              <a:rPr lang="en-GB" sz="2000"/>
              <a:t>if we can predict the movement of these feature based on its previous motion, we can then make a forecast with this information.</a:t>
            </a:r>
          </a:p>
          <a:p>
            <a:pPr eaLnBrk="1" hangingPunct="1"/>
            <a:r>
              <a:rPr lang="en-GB" sz="2000"/>
              <a:t>So, determining movement of weather systems is quite important for forecasting.</a:t>
            </a:r>
          </a:p>
          <a:p>
            <a:pPr eaLnBrk="1" hangingPunct="1"/>
            <a:r>
              <a:rPr lang="en-GB" sz="2000"/>
              <a:t>How is it done?</a:t>
            </a:r>
          </a:p>
        </p:txBody>
      </p:sp>
      <p:sp>
        <p:nvSpPr>
          <p:cNvPr id="45061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D8A33A78-DB13-4427-8162-90D3F214B78B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5062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6316187F-648A-4935-B426-4CD93B2EE386}" type="slidenum">
              <a:rPr lang="en-GB" smtClean="0">
                <a:cs typeface="Arial" pitchFamily="34" charset="0"/>
              </a:rPr>
              <a:pPr/>
              <a:t>42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 descr="surface_movement_ps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57750" y="2009775"/>
            <a:ext cx="4256088" cy="4183063"/>
          </a:xfrm>
          <a:noFill/>
        </p:spPr>
      </p:pic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28638"/>
            <a:ext cx="8229600" cy="685800"/>
          </a:xfrm>
        </p:spPr>
        <p:txBody>
          <a:bodyPr/>
          <a:lstStyle/>
          <a:p>
            <a:pPr algn="ctr" eaLnBrk="1" hangingPunct="1"/>
            <a:r>
              <a:rPr lang="en-GB" sz="3200" b="1"/>
              <a:t>Forecasting Weather by Weather System Movement</a:t>
            </a:r>
          </a:p>
        </p:txBody>
      </p:sp>
      <p:sp>
        <p:nvSpPr>
          <p:cNvPr id="46084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500188"/>
            <a:ext cx="4786313" cy="4367212"/>
          </a:xfrm>
        </p:spPr>
        <p:txBody>
          <a:bodyPr/>
          <a:lstStyle/>
          <a:p>
            <a:pPr eaLnBrk="1" hangingPunct="1"/>
            <a:r>
              <a:rPr lang="en-GB" sz="2200"/>
              <a:t>If the movement of a weather system (e.g., cold front) is constant with time, then one can predict its position in time based on past movement </a:t>
            </a:r>
            <a:r>
              <a:rPr lang="en-GB" sz="2200" b="1"/>
              <a:t>--&gt;&gt;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Hence Distance = Rate x Time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This only works if system has a constant speed with time.</a:t>
            </a:r>
          </a:p>
          <a:p>
            <a:pPr eaLnBrk="1" hangingPunct="1"/>
            <a:endParaRPr lang="en-GB" sz="2200"/>
          </a:p>
          <a:p>
            <a:pPr eaLnBrk="1" hangingPunct="1"/>
            <a:r>
              <a:rPr lang="en-GB" sz="2200"/>
              <a:t>If speed is variable, it won't work.</a:t>
            </a:r>
          </a:p>
        </p:txBody>
      </p:sp>
      <p:sp>
        <p:nvSpPr>
          <p:cNvPr id="46085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F629C95-AC2B-4E69-B103-72CA8E9CE9BC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6086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B9D6731B-3493-4B09-BBB3-4A2294A19879}" type="slidenum">
              <a:rPr lang="en-GB" smtClean="0">
                <a:cs typeface="Arial" pitchFamily="34" charset="0"/>
              </a:rPr>
              <a:pPr/>
              <a:t>43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isalloba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022725" y="1857375"/>
            <a:ext cx="5032375" cy="3451225"/>
          </a:xfrm>
          <a:noFill/>
        </p:spPr>
      </p:pic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85750"/>
            <a:ext cx="8229600" cy="1042988"/>
          </a:xfrm>
        </p:spPr>
        <p:txBody>
          <a:bodyPr/>
          <a:lstStyle/>
          <a:p>
            <a:pPr algn="ctr" eaLnBrk="1" hangingPunct="1"/>
            <a:r>
              <a:rPr lang="en-GB" sz="2800" b="1"/>
              <a:t>Forecasting weather system movement with pressure tendency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0" y="1490663"/>
            <a:ext cx="4143375" cy="4510087"/>
          </a:xfrm>
        </p:spPr>
        <p:txBody>
          <a:bodyPr/>
          <a:lstStyle/>
          <a:p>
            <a:pPr eaLnBrk="1" hangingPunct="1"/>
            <a:r>
              <a:rPr lang="en-GB" sz="2200"/>
              <a:t>Pressure tendency - The rate at which pressure is changing for a given period of time. (mb/hr) </a:t>
            </a:r>
          </a:p>
          <a:p>
            <a:pPr eaLnBrk="1" hangingPunct="1"/>
            <a:r>
              <a:rPr lang="en-GB" sz="2200">
                <a:solidFill>
                  <a:srgbClr val="FF0000"/>
                </a:solidFill>
              </a:rPr>
              <a:t>Lines of constant pressure change are called isallobars</a:t>
            </a:r>
            <a:r>
              <a:rPr lang="en-GB" sz="2200"/>
              <a:t>. </a:t>
            </a:r>
          </a:p>
          <a:p>
            <a:pPr eaLnBrk="1" hangingPunct="1"/>
            <a:r>
              <a:rPr lang="en-GB" sz="2200"/>
              <a:t>Lows will tend to move to region of largest negative pressure tendencies </a:t>
            </a:r>
          </a:p>
          <a:p>
            <a:pPr eaLnBrk="1" hangingPunct="1"/>
            <a:r>
              <a:rPr lang="en-GB" sz="2200"/>
              <a:t>Highs will tend to move to region of largest positive pressure tendencies </a:t>
            </a:r>
          </a:p>
        </p:txBody>
      </p:sp>
      <p:sp>
        <p:nvSpPr>
          <p:cNvPr id="47109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EFD096DB-10EA-43A5-87E1-FE58012251B3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sp>
        <p:nvSpPr>
          <p:cNvPr id="47110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36481C2-BB8A-46DE-BB85-21BAD35B89B4}" type="slidenum">
              <a:rPr lang="en-GB" smtClean="0">
                <a:cs typeface="Arial" pitchFamily="34" charset="0"/>
              </a:rPr>
              <a:pPr/>
              <a:t>44</a:t>
            </a:fld>
            <a:endParaRPr lang="en-GB"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8219256" cy="3886200"/>
          </a:xfrm>
        </p:spPr>
        <p:txBody>
          <a:bodyPr/>
          <a:lstStyle/>
          <a:p>
            <a:r>
              <a:rPr lang="en-GB" dirty="0"/>
              <a:t>Using different satellite data for observing and tracking different weather systems.</a:t>
            </a:r>
          </a:p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B38D029-9B7E-4B58-8BC8-C956D5866045}" type="slidenum">
              <a:rPr lang="en-GB" smtClean="0"/>
              <a:pPr>
                <a:defRPr/>
              </a:pPr>
              <a:t>45</a:t>
            </a:fld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E608007B-328C-41A2-B66C-1C748F306B13}" type="datetime1">
              <a:rPr lang="en-GB" smtClean="0"/>
              <a:pPr>
                <a:defRPr/>
              </a:pPr>
              <a:t>20/03/2025</a:t>
            </a:fld>
            <a:endParaRPr lang="en-GB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3200" b="1" dirty="0"/>
              <a:t>Forecasting with Satellite data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7856"/>
            <a:ext cx="8229600" cy="76889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Type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217"/>
            <a:ext cx="8229600" cy="609599"/>
          </a:xfrm>
        </p:spPr>
        <p:txBody>
          <a:bodyPr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Geostationary and Polar Orbiting satellite</a:t>
            </a: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96280"/>
            <a:ext cx="6745560" cy="508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99864"/>
            <a:ext cx="8229600" cy="840904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Type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AD8C939-01AE-4913-9166-7CF27C7CF2C3}" type="slidenum">
              <a:rPr lang="en-US"/>
              <a:pPr/>
              <a:t>47</a:t>
            </a:fld>
            <a:endParaRPr 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399" y="1600200"/>
          <a:ext cx="8839201" cy="4495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9648">
                <a:tc>
                  <a:txBody>
                    <a:bodyPr/>
                    <a:lstStyle/>
                    <a:p>
                      <a:pPr algn="ctr"/>
                      <a:r>
                        <a:rPr lang="en-GB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Features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33CC"/>
                          </a:solidFill>
                          <a:latin typeface="Times New Roman" pitchFamily="18" charset="0"/>
                        </a:rPr>
                        <a:t>Geostationary</a:t>
                      </a:r>
                      <a:endParaRPr lang="en-GB" sz="24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33CC"/>
                          </a:solidFill>
                          <a:latin typeface="Times New Roman" pitchFamily="18" charset="0"/>
                        </a:rPr>
                        <a:t>Polar</a:t>
                      </a:r>
                      <a:endParaRPr lang="en-GB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3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Temporal Resolution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High temporal resolution (15 – 30) minute intervals, or better) useful for tracking atmospheric features.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Low temporal</a:t>
                      </a:r>
                      <a:r>
                        <a:rPr lang="en-GB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 resolution (twice a day)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.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980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Spatial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Resolution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Maximum 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spatial </a:t>
                      </a: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resolution about 1 km 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Maximum</a:t>
                      </a:r>
                      <a:r>
                        <a:rPr lang="en-GB" sz="1800" b="1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spatial resolution about tens of meters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46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Synchronization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 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Has Geo-synchronous orbit.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Has Sun-synchronous orbit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. 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16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1200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Coverage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Coverage for</a:t>
                      </a:r>
                      <a:r>
                        <a:rPr lang="en-US" sz="1800" b="1" baseline="0" dirty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 full global disk.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Times New Roman" pitchFamily="18" charset="0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Excellent coverage at the poles</a:t>
                      </a:r>
                      <a:r>
                        <a:rPr lang="en-GB" sz="1800" b="1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+mn-cs"/>
                        </a:rPr>
                        <a:t>.</a:t>
                      </a:r>
                      <a:endParaRPr lang="en-US" sz="18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  <a:alpha val="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4801" y="4047836"/>
            <a:ext cx="4697556" cy="250536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1" y="1580446"/>
            <a:ext cx="4724400" cy="237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715000" y="1471136"/>
            <a:ext cx="29718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>
                <a:latin typeface="Times New Roman" pitchFamily="18" charset="0"/>
                <a:cs typeface="Times New Roman" pitchFamily="18" charset="0"/>
              </a:rPr>
              <a:t>Geostationary</a:t>
            </a:r>
            <a:r>
              <a:rPr lang="en-GB" sz="3200" b="1" dirty="0"/>
              <a:t> </a:t>
            </a:r>
          </a:p>
          <a:p>
            <a:endParaRPr lang="en-GB" dirty="0"/>
          </a:p>
        </p:txBody>
      </p:sp>
      <p:pic>
        <p:nvPicPr>
          <p:cNvPr id="24578" name="Picture 2" descr="نتيجة بحث الصور عن ‪geostationary weather satellite‬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599" y="3886200"/>
            <a:ext cx="3804405" cy="25908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43443" y="499319"/>
            <a:ext cx="43285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 </a:t>
            </a:r>
            <a:r>
              <a:rPr lang="en-US" sz="4400" dirty="0">
                <a:latin typeface="Times New Roman" pitchFamily="18" charset="0"/>
                <a:ea typeface="+mj-ea"/>
                <a:cs typeface="Times New Roman" pitchFamily="18" charset="0"/>
              </a:rPr>
              <a:t>Satellite coverage</a:t>
            </a:r>
            <a:endParaRPr lang="en-GB" sz="4400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864096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coverage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636693"/>
            <a:ext cx="4038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One Polar Orbiting Satellite </a:t>
            </a:r>
            <a:r>
              <a:rPr lang="en-GB" sz="2800" dirty="0"/>
              <a:t> </a:t>
            </a:r>
            <a:endParaRPr lang="en-GB" dirty="0"/>
          </a:p>
        </p:txBody>
      </p:sp>
      <p:pic>
        <p:nvPicPr>
          <p:cNvPr id="6" name="Picture 5" descr="pola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57600" y="1066800"/>
            <a:ext cx="5334000" cy="3100103"/>
          </a:xfrm>
          <a:prstGeom prst="rect">
            <a:avLst/>
          </a:prstGeom>
        </p:spPr>
      </p:pic>
      <p:pic>
        <p:nvPicPr>
          <p:cNvPr id="16386" name="Picture 2" descr="http://neo.sci.gsfc.nasa.gov/servlet/RenderData?si=1708334&amp;cs=rgb&amp;format=JPEG&amp;width=3600&amp;height=18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581400"/>
            <a:ext cx="5333998" cy="3077308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974147" y="5117068"/>
            <a:ext cx="2560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More Than One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28675"/>
          </a:xfrm>
        </p:spPr>
        <p:txBody>
          <a:bodyPr/>
          <a:lstStyle/>
          <a:p>
            <a:r>
              <a:rPr lang="en-US"/>
              <a:t>Global Observing System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40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4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543D89F-BA7D-4DE6-96EF-44B6E8979D1F}" type="slidenum">
              <a:rPr lang="en-GB" smtClean="0">
                <a:cs typeface="Arial" pitchFamily="34" charset="0"/>
              </a:rPr>
              <a:pPr/>
              <a:t>5</a:t>
            </a:fld>
            <a:endParaRPr lang="en-GB">
              <a:cs typeface="Arial" pitchFamily="34" charset="0"/>
            </a:endParaRPr>
          </a:p>
        </p:txBody>
      </p:sp>
      <p:sp>
        <p:nvSpPr>
          <p:cNvPr id="14343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A52F134B-6850-45BE-932E-F92DDB732448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44" name="Picture 4" descr="GOS-fullsi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412875"/>
            <a:ext cx="8497888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coverage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251520" y="1772816"/>
            <a:ext cx="8712968" cy="1071810"/>
          </a:xfrm>
        </p:spPr>
        <p:txBody>
          <a:bodyPr>
            <a:noAutofit/>
          </a:bodyPr>
          <a:lstStyle/>
          <a:p>
            <a:r>
              <a:rPr lang="en-GB" dirty="0"/>
              <a:t>First complete global image from VIIRS, 24-11-2011</a:t>
            </a:r>
          </a:p>
          <a:p>
            <a:r>
              <a:rPr lang="en-GB" dirty="0"/>
              <a:t>Each Swath is 3,000 km.</a:t>
            </a:r>
            <a:r>
              <a:rPr lang="en-GB" dirty="0">
                <a:hlinkClick r:id="rId2" action="ppaction://hlinkfile"/>
              </a:rPr>
              <a:t> 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996952"/>
            <a:ext cx="6696744" cy="334837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681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Satellite coverage</a:t>
            </a:r>
            <a:endParaRPr lang="en-GB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06F7EAE-FAC3-4E25-B576-2DA951CB850D}" type="slidenum">
              <a:rPr lang="en-GB" smtClean="0"/>
              <a:pPr>
                <a:defRPr/>
              </a:pPr>
              <a:t>51</a:t>
            </a:fld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0EB09F98-0188-40AB-9599-15B72D4D1F55}" type="datetime1">
              <a:rPr lang="en-GB" smtClean="0"/>
              <a:pPr>
                <a:defRPr/>
              </a:pPr>
              <a:t>20/03/2025</a:t>
            </a:fld>
            <a:endParaRPr lang="en-GB"/>
          </a:p>
        </p:txBody>
      </p:sp>
      <p:pic>
        <p:nvPicPr>
          <p:cNvPr id="10" name="Picture 9" descr="ezgif.com-video-to-gif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9856" y="1772816"/>
            <a:ext cx="6162464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uest\Downloads\VID_IL_15_11_01_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96974"/>
            <a:ext cx="6408712" cy="51848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931640" y="1197913"/>
            <a:ext cx="480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Ashooba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by Air Mass RGB </a:t>
            </a:r>
            <a:r>
              <a:rPr lang="en-GB" sz="2200" dirty="0" err="1">
                <a:latin typeface="Times New Roman" pitchFamily="18" charset="0"/>
                <a:cs typeface="Times New Roman" pitchFamily="18" charset="0"/>
              </a:rPr>
              <a:t>Meteosat</a:t>
            </a:r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 10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95536" y="275456"/>
            <a:ext cx="8229600" cy="921296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Tropical Cyclone (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Ashooba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pala-ascat wi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1600200"/>
            <a:ext cx="6417604" cy="4819888"/>
          </a:xfrm>
          <a:prstGeom prst="rect">
            <a:avLst/>
          </a:prstGeom>
        </p:spPr>
      </p:pic>
      <p:pic>
        <p:nvPicPr>
          <p:cNvPr id="2050" name="Picture 2" descr="C:\Users\Guest\Downloads\sca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439141" y="3725140"/>
            <a:ext cx="4724401" cy="62691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895600" y="6381690"/>
            <a:ext cx="30383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Tropical Cyclone Chapala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22616" y="1123890"/>
            <a:ext cx="37342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Wind Estimation.(</a:t>
            </a:r>
            <a:r>
              <a:rPr lang="en-GB" sz="2000" b="1" dirty="0" err="1">
                <a:latin typeface="Times New Roman" pitchFamily="18" charset="0"/>
                <a:cs typeface="Times New Roman" pitchFamily="18" charset="0"/>
              </a:rPr>
              <a:t>ASCAT</a:t>
            </a:r>
            <a:r>
              <a:rPr lang="en-GB" sz="2000" b="1" dirty="0">
                <a:latin typeface="Times New Roman" pitchFamily="18" charset="0"/>
                <a:cs typeface="Times New Roman" pitchFamily="18" charset="0"/>
              </a:rPr>
              <a:t> wind</a:t>
            </a:r>
            <a:r>
              <a:rPr lang="en-GB" sz="2000" b="1" dirty="0"/>
              <a:t>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9648"/>
            <a:ext cx="8229600" cy="917104"/>
          </a:xfrm>
        </p:spPr>
        <p:txBody>
          <a:bodyPr>
            <a:normAutofit/>
          </a:bodyPr>
          <a:lstStyle/>
          <a:p>
            <a:r>
              <a:rPr lang="en-GB" dirty="0">
                <a:latin typeface="Times New Roman" pitchFamily="18" charset="0"/>
                <a:cs typeface="Times New Roman" pitchFamily="18" charset="0"/>
              </a:rPr>
              <a:t>Satellite Products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744" y="2636912"/>
            <a:ext cx="4474840" cy="1371600"/>
          </a:xfrm>
        </p:spPr>
        <p:txBody>
          <a:bodyPr/>
          <a:lstStyle/>
          <a:p>
            <a:r>
              <a:rPr lang="en-GB" sz="8800" dirty="0"/>
              <a:t>Thanks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E8C3C7-AE44-42A8-A5A3-0DE3FD28AF39}" type="slidenum">
              <a:rPr lang="en-GB" smtClean="0"/>
              <a:pPr>
                <a:defRPr/>
              </a:pPr>
              <a:t>54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69EAE35-0EAB-42E3-A372-9A29C98B0B8F}" type="datetime1">
              <a:rPr lang="en-GB" smtClean="0"/>
              <a:pPr>
                <a:defRPr/>
              </a:pPr>
              <a:t>20/03/2025</a:t>
            </a:fld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AA0E08A-200C-4A9D-9E30-4CAEE56B4F8D}" type="slidenum">
              <a:rPr lang="en-GB" smtClean="0">
                <a:cs typeface="Arial" pitchFamily="34" charset="0"/>
              </a:rPr>
              <a:pPr/>
              <a:t>6</a:t>
            </a:fld>
            <a:endParaRPr lang="en-GB">
              <a:cs typeface="Arial" pitchFamily="34" charset="0"/>
            </a:endParaRPr>
          </a:p>
        </p:txBody>
      </p:sp>
      <p:sp>
        <p:nvSpPr>
          <p:cNvPr id="15364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B6C04325-9EE9-4150-A670-6E502A0ACF03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5" name="Picture 12" descr="synop45shi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500063"/>
            <a:ext cx="8643938" cy="559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89DCD1E-8ED0-48C8-843F-3077C61B8A43}" type="slidenum">
              <a:rPr lang="en-GB" smtClean="0">
                <a:cs typeface="Arial" pitchFamily="34" charset="0"/>
              </a:rPr>
              <a:pPr/>
              <a:t>7</a:t>
            </a:fld>
            <a:endParaRPr lang="en-GB">
              <a:cs typeface="Arial" pitchFamily="34" charset="0"/>
            </a:endParaRPr>
          </a:p>
        </p:txBody>
      </p:sp>
      <p:sp>
        <p:nvSpPr>
          <p:cNvPr id="16388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D9D7D1BE-1DE0-4B6E-8642-618A737C0297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9" name="Picture 4" descr="aircraft_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8" y="642938"/>
            <a:ext cx="9029700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7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614363"/>
          </a:xfrm>
        </p:spPr>
        <p:txBody>
          <a:bodyPr/>
          <a:lstStyle/>
          <a:p>
            <a:r>
              <a:rPr lang="en-US" sz="3200" dirty="0"/>
              <a:t>Meteorological Satellites</a:t>
            </a:r>
          </a:p>
        </p:txBody>
      </p:sp>
      <p:sp>
        <p:nvSpPr>
          <p:cNvPr id="17412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5BE3BC0-AC88-4AA7-B231-B0A580AD0411}" type="slidenum">
              <a:rPr lang="en-GB" smtClean="0">
                <a:cs typeface="Arial" pitchFamily="34" charset="0"/>
              </a:rPr>
              <a:pPr/>
              <a:t>8</a:t>
            </a:fld>
            <a:endParaRPr lang="en-GB">
              <a:cs typeface="Arial" pitchFamily="34" charset="0"/>
            </a:endParaRPr>
          </a:p>
        </p:txBody>
      </p:sp>
      <p:sp>
        <p:nvSpPr>
          <p:cNvPr id="17413" name="Date Placeholder 6"/>
          <p:cNvSpPr>
            <a:spLocks noGrp="1"/>
          </p:cNvSpPr>
          <p:nvPr>
            <p:ph type="dt" sz="quarter" idx="12"/>
          </p:nvPr>
        </p:nvSpPr>
        <p:spPr>
          <a:noFill/>
        </p:spPr>
        <p:txBody>
          <a:bodyPr/>
          <a:lstStyle/>
          <a:p>
            <a:fld id="{5ACEB09B-71A9-42B6-8985-D1BAF1DE4D1D}" type="datetime1">
              <a:rPr lang="en-GB" smtClean="0">
                <a:latin typeface="Arial" pitchFamily="34" charset="0"/>
                <a:cs typeface="Arial" pitchFamily="34" charset="0"/>
              </a:rPr>
              <a:pPr/>
              <a:t>20/03/2025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4" name="Picture 8" descr="Satellites%20New%20GOS%20Jun%20200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82625" y="836712"/>
            <a:ext cx="7675563" cy="5603875"/>
          </a:xfr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55576"/>
          </a:xfrm>
        </p:spPr>
        <p:txBody>
          <a:bodyPr/>
          <a:lstStyle/>
          <a:p>
            <a:r>
              <a:rPr lang="en-GB" sz="3200" dirty="0"/>
              <a:t>Weather and Environmental Satellite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8E8C3C7-AE44-42A8-A5A3-0DE3FD28AF3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>
              <a:defRPr/>
            </a:pPr>
            <a:fld id="{269EAE35-0EAB-42E3-A372-9A29C98B0B8F}" type="datetime1">
              <a:rPr lang="en-GB" smtClean="0"/>
              <a:pPr>
                <a:defRPr/>
              </a:pPr>
              <a:t>20/03/2025</a:t>
            </a:fld>
            <a:endParaRPr lang="en-GB"/>
          </a:p>
        </p:txBody>
      </p:sp>
      <p:pic>
        <p:nvPicPr>
          <p:cNvPr id="7" name="Picture 6" descr="global observing syste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056" y="1245457"/>
            <a:ext cx="8028384" cy="52078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E929BC-EAD9-4EC5-A402-B35096867385}"/>
              </a:ext>
            </a:extLst>
          </p:cNvPr>
          <p:cNvSpPr/>
          <p:nvPr/>
        </p:nvSpPr>
        <p:spPr>
          <a:xfrm>
            <a:off x="2051720" y="6448051"/>
            <a:ext cx="58557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https://geoxc-apps.bd.esri.com/space/satellite-explorer/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944</TotalTime>
  <Words>1948</Words>
  <Application>Microsoft Office PowerPoint</Application>
  <PresentationFormat>On-screen Show (4:3)</PresentationFormat>
  <Paragraphs>374</Paragraphs>
  <Slides>54</Slides>
  <Notes>40</Notes>
  <HiddenSlides>6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3" baseType="lpstr">
      <vt:lpstr>AF_Najed</vt:lpstr>
      <vt:lpstr>Arial</vt:lpstr>
      <vt:lpstr>Arial Black</vt:lpstr>
      <vt:lpstr>Calibri</vt:lpstr>
      <vt:lpstr>Times New Roman</vt:lpstr>
      <vt:lpstr>Wingdings</vt:lpstr>
      <vt:lpstr>Pixel</vt:lpstr>
      <vt:lpstr>Photo Editor Photo</vt:lpstr>
      <vt:lpstr>Document</vt:lpstr>
      <vt:lpstr>Weather Forecasting - Introduction </vt:lpstr>
      <vt:lpstr>PowerPoint Presentation</vt:lpstr>
      <vt:lpstr>Data Acquisition </vt:lpstr>
      <vt:lpstr>Data Acquisition </vt:lpstr>
      <vt:lpstr>Global Observing System</vt:lpstr>
      <vt:lpstr>PowerPoint Presentation</vt:lpstr>
      <vt:lpstr>PowerPoint Presentation</vt:lpstr>
      <vt:lpstr>Meteorological Satellites</vt:lpstr>
      <vt:lpstr>Weather and Environmental Satellite</vt:lpstr>
      <vt:lpstr>PowerPoint Presentation</vt:lpstr>
      <vt:lpstr>PowerPoint Presentation</vt:lpstr>
      <vt:lpstr>VIS, IR &amp; WV channels of Meteosat First Generation</vt:lpstr>
      <vt:lpstr>PowerPoint Presentation</vt:lpstr>
      <vt:lpstr>PowerPoint Presentation</vt:lpstr>
      <vt:lpstr>Satellite Channels and Products</vt:lpstr>
      <vt:lpstr>PowerPoint Presentation</vt:lpstr>
      <vt:lpstr>Dust Storm Over Gulf State. </vt:lpstr>
      <vt:lpstr>Telecommunication Network</vt:lpstr>
      <vt:lpstr>PowerPoint Presentation</vt:lpstr>
      <vt:lpstr>Forecasting Tools</vt:lpstr>
      <vt:lpstr>Forecasting Techniques- Persistence</vt:lpstr>
      <vt:lpstr>The Trend Technique</vt:lpstr>
      <vt:lpstr>Sea-breeze streamlines</vt:lpstr>
      <vt:lpstr>The Analogue Technique</vt:lpstr>
      <vt:lpstr>PowerPoint Presentation</vt:lpstr>
      <vt:lpstr>The "Climatology" Technique</vt:lpstr>
      <vt:lpstr>History of some TC/storms that affected Oman</vt:lpstr>
      <vt:lpstr>Accuracy and skill in forecasting</vt:lpstr>
      <vt:lpstr>Model Forecasts- Numerical Weather Prediction</vt:lpstr>
      <vt:lpstr>PowerPoint Presentation</vt:lpstr>
      <vt:lpstr>The Environmental Forecast Process</vt:lpstr>
      <vt:lpstr>Problems with the models</vt:lpstr>
      <vt:lpstr>Problems with the models</vt:lpstr>
      <vt:lpstr>Problems with the models</vt:lpstr>
      <vt:lpstr>PowerPoint Presentation</vt:lpstr>
      <vt:lpstr>AIST Super Cluster </vt:lpstr>
      <vt:lpstr>PowerPoint Presentation</vt:lpstr>
      <vt:lpstr>PowerPoint Presentation</vt:lpstr>
      <vt:lpstr>PowerPoint Presentation</vt:lpstr>
      <vt:lpstr>PowerPoint Presentation</vt:lpstr>
      <vt:lpstr>Ensemble Forecasting</vt:lpstr>
      <vt:lpstr>Forecasting with Surface Weather Charts</vt:lpstr>
      <vt:lpstr>Forecasting Weather by Weather System Movement</vt:lpstr>
      <vt:lpstr>Forecasting weather system movement with pressure tendency</vt:lpstr>
      <vt:lpstr>Forecasting with Satellite data</vt:lpstr>
      <vt:lpstr> Satellite Type</vt:lpstr>
      <vt:lpstr> Satellite Type</vt:lpstr>
      <vt:lpstr>PowerPoint Presentation</vt:lpstr>
      <vt:lpstr> Satellite coverage</vt:lpstr>
      <vt:lpstr>Satellite coverage</vt:lpstr>
      <vt:lpstr>Satellite coverage</vt:lpstr>
      <vt:lpstr>Tropical Cyclone (Ashooba)</vt:lpstr>
      <vt:lpstr>Satellite Products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Hilal Al-hajri</dc:creator>
  <cp:lastModifiedBy>User</cp:lastModifiedBy>
  <cp:revision>75</cp:revision>
  <dcterms:created xsi:type="dcterms:W3CDTF">1601-01-01T00:00:00Z</dcterms:created>
  <dcterms:modified xsi:type="dcterms:W3CDTF">2025-03-20T07:08:32Z</dcterms:modified>
</cp:coreProperties>
</file>