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89" r:id="rId2"/>
    <p:sldId id="312" r:id="rId3"/>
    <p:sldId id="310" r:id="rId4"/>
    <p:sldId id="303" r:id="rId5"/>
    <p:sldId id="304" r:id="rId6"/>
    <p:sldId id="306" r:id="rId7"/>
    <p:sldId id="337" r:id="rId8"/>
    <p:sldId id="331" r:id="rId9"/>
    <p:sldId id="339" r:id="rId10"/>
    <p:sldId id="340" r:id="rId11"/>
    <p:sldId id="342" r:id="rId12"/>
    <p:sldId id="341" r:id="rId13"/>
    <p:sldId id="343" r:id="rId14"/>
    <p:sldId id="333" r:id="rId15"/>
    <p:sldId id="364" r:id="rId16"/>
    <p:sldId id="365" r:id="rId17"/>
    <p:sldId id="316" r:id="rId18"/>
    <p:sldId id="317" r:id="rId19"/>
    <p:sldId id="318" r:id="rId20"/>
    <p:sldId id="321" r:id="rId21"/>
    <p:sldId id="320" r:id="rId22"/>
    <p:sldId id="323" r:id="rId23"/>
    <p:sldId id="326" r:id="rId24"/>
    <p:sldId id="325" r:id="rId25"/>
    <p:sldId id="327" r:id="rId26"/>
    <p:sldId id="298" r:id="rId27"/>
    <p:sldId id="296" r:id="rId28"/>
    <p:sldId id="299" r:id="rId29"/>
    <p:sldId id="297" r:id="rId30"/>
    <p:sldId id="315" r:id="rId31"/>
    <p:sldId id="300" r:id="rId32"/>
    <p:sldId id="256" r:id="rId33"/>
    <p:sldId id="287" r:id="rId34"/>
    <p:sldId id="329" r:id="rId35"/>
    <p:sldId id="328" r:id="rId36"/>
    <p:sldId id="348" r:id="rId37"/>
    <p:sldId id="345" r:id="rId38"/>
    <p:sldId id="347" r:id="rId39"/>
    <p:sldId id="302" r:id="rId40"/>
    <p:sldId id="349" r:id="rId41"/>
    <p:sldId id="350" r:id="rId42"/>
    <p:sldId id="338" r:id="rId43"/>
    <p:sldId id="352" r:id="rId44"/>
    <p:sldId id="351" r:id="rId45"/>
    <p:sldId id="353" r:id="rId46"/>
    <p:sldId id="354" r:id="rId47"/>
    <p:sldId id="355" r:id="rId48"/>
    <p:sldId id="356" r:id="rId49"/>
    <p:sldId id="357" r:id="rId50"/>
    <p:sldId id="358" r:id="rId51"/>
    <p:sldId id="366" r:id="rId52"/>
    <p:sldId id="367" r:id="rId53"/>
    <p:sldId id="28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00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129" autoAdjust="0"/>
  </p:normalViewPr>
  <p:slideViewPr>
    <p:cSldViewPr snapToGrid="0">
      <p:cViewPr varScale="1">
        <p:scale>
          <a:sx n="74" d="100"/>
          <a:sy n="74" d="100"/>
        </p:scale>
        <p:origin x="55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9083FF-41D6-464D-B14D-D2D54C872D7C}" type="datetimeFigureOut">
              <a:rPr lang="en-US" smtClean="0"/>
              <a:pPr/>
              <a:t>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EF8F52-7A27-41FB-A1E0-6003A3907500}" type="slidenum">
              <a:rPr lang="en-US" smtClean="0"/>
              <a:pPr/>
              <a:t>‹#›</a:t>
            </a:fld>
            <a:endParaRPr lang="en-US"/>
          </a:p>
        </p:txBody>
      </p:sp>
    </p:spTree>
    <p:extLst>
      <p:ext uri="{BB962C8B-B14F-4D97-AF65-F5344CB8AC3E}">
        <p14:creationId xmlns:p14="http://schemas.microsoft.com/office/powerpoint/2010/main" val="3308487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EF8F52-7A27-41FB-A1E0-6003A3907500}" type="slidenum">
              <a:rPr lang="en-US" smtClean="0"/>
              <a:pPr/>
              <a:t>53</a:t>
            </a:fld>
            <a:endParaRPr lang="en-US"/>
          </a:p>
        </p:txBody>
      </p:sp>
    </p:spTree>
    <p:extLst>
      <p:ext uri="{BB962C8B-B14F-4D97-AF65-F5344CB8AC3E}">
        <p14:creationId xmlns:p14="http://schemas.microsoft.com/office/powerpoint/2010/main" val="2218750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D8785C-6619-4FAB-9BAE-7FD7A15BED8B}"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9D11D-8549-4209-9A95-5CFFB7D11B69}" type="slidenum">
              <a:rPr lang="en-US" smtClean="0"/>
              <a:pPr/>
              <a:t>‹#›</a:t>
            </a:fld>
            <a:endParaRPr lang="en-US"/>
          </a:p>
        </p:txBody>
      </p:sp>
    </p:spTree>
    <p:extLst>
      <p:ext uri="{BB962C8B-B14F-4D97-AF65-F5344CB8AC3E}">
        <p14:creationId xmlns:p14="http://schemas.microsoft.com/office/powerpoint/2010/main" val="3885796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D8785C-6619-4FAB-9BAE-7FD7A15BED8B}"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9D11D-8549-4209-9A95-5CFFB7D11B69}" type="slidenum">
              <a:rPr lang="en-US" smtClean="0"/>
              <a:pPr/>
              <a:t>‹#›</a:t>
            </a:fld>
            <a:endParaRPr lang="en-US"/>
          </a:p>
        </p:txBody>
      </p:sp>
    </p:spTree>
    <p:extLst>
      <p:ext uri="{BB962C8B-B14F-4D97-AF65-F5344CB8AC3E}">
        <p14:creationId xmlns:p14="http://schemas.microsoft.com/office/powerpoint/2010/main" val="2274127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D8785C-6619-4FAB-9BAE-7FD7A15BED8B}"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9D11D-8549-4209-9A95-5CFFB7D11B69}" type="slidenum">
              <a:rPr lang="en-US" smtClean="0"/>
              <a:pPr/>
              <a:t>‹#›</a:t>
            </a:fld>
            <a:endParaRPr lang="en-US"/>
          </a:p>
        </p:txBody>
      </p:sp>
    </p:spTree>
    <p:extLst>
      <p:ext uri="{BB962C8B-B14F-4D97-AF65-F5344CB8AC3E}">
        <p14:creationId xmlns:p14="http://schemas.microsoft.com/office/powerpoint/2010/main" val="269348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D8785C-6619-4FAB-9BAE-7FD7A15BED8B}"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9D11D-8549-4209-9A95-5CFFB7D11B69}" type="slidenum">
              <a:rPr lang="en-US" smtClean="0"/>
              <a:pPr/>
              <a:t>‹#›</a:t>
            </a:fld>
            <a:endParaRPr lang="en-US"/>
          </a:p>
        </p:txBody>
      </p:sp>
    </p:spTree>
    <p:extLst>
      <p:ext uri="{BB962C8B-B14F-4D97-AF65-F5344CB8AC3E}">
        <p14:creationId xmlns:p14="http://schemas.microsoft.com/office/powerpoint/2010/main" val="3501948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4D8785C-6619-4FAB-9BAE-7FD7A15BED8B}"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9D11D-8549-4209-9A95-5CFFB7D11B69}" type="slidenum">
              <a:rPr lang="en-US" smtClean="0"/>
              <a:pPr/>
              <a:t>‹#›</a:t>
            </a:fld>
            <a:endParaRPr lang="en-US"/>
          </a:p>
        </p:txBody>
      </p:sp>
    </p:spTree>
    <p:extLst>
      <p:ext uri="{BB962C8B-B14F-4D97-AF65-F5344CB8AC3E}">
        <p14:creationId xmlns:p14="http://schemas.microsoft.com/office/powerpoint/2010/main" val="70727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D8785C-6619-4FAB-9BAE-7FD7A15BED8B}"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9D11D-8549-4209-9A95-5CFFB7D11B69}" type="slidenum">
              <a:rPr lang="en-US" smtClean="0"/>
              <a:pPr/>
              <a:t>‹#›</a:t>
            </a:fld>
            <a:endParaRPr lang="en-US"/>
          </a:p>
        </p:txBody>
      </p:sp>
    </p:spTree>
    <p:extLst>
      <p:ext uri="{BB962C8B-B14F-4D97-AF65-F5344CB8AC3E}">
        <p14:creationId xmlns:p14="http://schemas.microsoft.com/office/powerpoint/2010/main" val="1517578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D8785C-6619-4FAB-9BAE-7FD7A15BED8B}" type="datetimeFigureOut">
              <a:rPr lang="en-US" smtClean="0"/>
              <a:pPr/>
              <a:t>9/24/2024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39D11D-8549-4209-9A95-5CFFB7D11B69}" type="slidenum">
              <a:rPr lang="en-US" smtClean="0"/>
              <a:pPr/>
              <a:t>‹#›</a:t>
            </a:fld>
            <a:endParaRPr lang="en-US"/>
          </a:p>
        </p:txBody>
      </p:sp>
    </p:spTree>
    <p:extLst>
      <p:ext uri="{BB962C8B-B14F-4D97-AF65-F5344CB8AC3E}">
        <p14:creationId xmlns:p14="http://schemas.microsoft.com/office/powerpoint/2010/main" val="2188025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D8785C-6619-4FAB-9BAE-7FD7A15BED8B}" type="datetimeFigureOut">
              <a:rPr lang="en-US" smtClean="0"/>
              <a:pPr/>
              <a:t>9/24/2024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39D11D-8549-4209-9A95-5CFFB7D11B69}" type="slidenum">
              <a:rPr lang="en-US" smtClean="0"/>
              <a:pPr/>
              <a:t>‹#›</a:t>
            </a:fld>
            <a:endParaRPr lang="en-US"/>
          </a:p>
        </p:txBody>
      </p:sp>
    </p:spTree>
    <p:extLst>
      <p:ext uri="{BB962C8B-B14F-4D97-AF65-F5344CB8AC3E}">
        <p14:creationId xmlns:p14="http://schemas.microsoft.com/office/powerpoint/2010/main" val="2708243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D8785C-6619-4FAB-9BAE-7FD7A15BED8B}" type="datetimeFigureOut">
              <a:rPr lang="en-US" smtClean="0"/>
              <a:pPr/>
              <a:t>9/24/2024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39D11D-8549-4209-9A95-5CFFB7D11B69}" type="slidenum">
              <a:rPr lang="en-US" smtClean="0"/>
              <a:pPr/>
              <a:t>‹#›</a:t>
            </a:fld>
            <a:endParaRPr lang="en-US"/>
          </a:p>
        </p:txBody>
      </p:sp>
    </p:spTree>
    <p:extLst>
      <p:ext uri="{BB962C8B-B14F-4D97-AF65-F5344CB8AC3E}">
        <p14:creationId xmlns:p14="http://schemas.microsoft.com/office/powerpoint/2010/main" val="1372022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D8785C-6619-4FAB-9BAE-7FD7A15BED8B}"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9D11D-8549-4209-9A95-5CFFB7D11B69}" type="slidenum">
              <a:rPr lang="en-US" smtClean="0"/>
              <a:pPr/>
              <a:t>‹#›</a:t>
            </a:fld>
            <a:endParaRPr lang="en-US"/>
          </a:p>
        </p:txBody>
      </p:sp>
    </p:spTree>
    <p:extLst>
      <p:ext uri="{BB962C8B-B14F-4D97-AF65-F5344CB8AC3E}">
        <p14:creationId xmlns:p14="http://schemas.microsoft.com/office/powerpoint/2010/main" val="2816080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D8785C-6619-4FAB-9BAE-7FD7A15BED8B}"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9D11D-8549-4209-9A95-5CFFB7D11B69}" type="slidenum">
              <a:rPr lang="en-US" smtClean="0"/>
              <a:pPr/>
              <a:t>‹#›</a:t>
            </a:fld>
            <a:endParaRPr lang="en-US"/>
          </a:p>
        </p:txBody>
      </p:sp>
    </p:spTree>
    <p:extLst>
      <p:ext uri="{BB962C8B-B14F-4D97-AF65-F5344CB8AC3E}">
        <p14:creationId xmlns:p14="http://schemas.microsoft.com/office/powerpoint/2010/main" val="95340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D8785C-6619-4FAB-9BAE-7FD7A15BED8B}" type="datetimeFigureOut">
              <a:rPr lang="en-US" smtClean="0"/>
              <a:pPr/>
              <a:t>9/24/2024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9D11D-8549-4209-9A95-5CFFB7D11B69}" type="slidenum">
              <a:rPr lang="en-US" smtClean="0"/>
              <a:pPr/>
              <a:t>‹#›</a:t>
            </a:fld>
            <a:endParaRPr lang="en-US"/>
          </a:p>
        </p:txBody>
      </p:sp>
    </p:spTree>
    <p:extLst>
      <p:ext uri="{BB962C8B-B14F-4D97-AF65-F5344CB8AC3E}">
        <p14:creationId xmlns:p14="http://schemas.microsoft.com/office/powerpoint/2010/main" val="573949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ctrTitle"/>
          </p:nvPr>
        </p:nvSpPr>
        <p:spPr>
          <a:xfrm>
            <a:off x="1059541" y="1843314"/>
            <a:ext cx="10160001" cy="1451428"/>
          </a:xfrm>
        </p:spPr>
        <p:txBody>
          <a:bodyPr>
            <a:normAutofit/>
          </a:bodyPr>
          <a:lstStyle/>
          <a:p>
            <a:r>
              <a:rPr lang="ar-LY"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cs typeface="PT Bold Heading" pitchFamily="2" charset="-78"/>
              </a:rPr>
              <a:t>(ليبيا )</a:t>
            </a: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cs typeface="PT Bold Heading" pitchFamily="2" charset="-78"/>
              </a:rPr>
              <a:t>   </a:t>
            </a:r>
            <a:r>
              <a:rPr lang="ar-LY"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cs typeface="PT Bold Heading" pitchFamily="2" charset="-78"/>
              </a:rPr>
              <a:t> المركز الوطني للأرصاد الجوية</a:t>
            </a:r>
            <a:endParaRPr lang="ar-SA"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cs typeface="PT Bold Heading" pitchFamily="2" charset="-78"/>
            </a:endParaRPr>
          </a:p>
        </p:txBody>
      </p:sp>
      <p:sp>
        <p:nvSpPr>
          <p:cNvPr id="5" name="عنوان فرعي 4"/>
          <p:cNvSpPr>
            <a:spLocks noGrp="1"/>
          </p:cNvSpPr>
          <p:nvPr>
            <p:ph type="subTitle" idx="1"/>
          </p:nvPr>
        </p:nvSpPr>
        <p:spPr>
          <a:xfrm>
            <a:off x="1524000" y="3602037"/>
            <a:ext cx="9144000" cy="2435905"/>
          </a:xfrm>
          <a:ln>
            <a:solidFill>
              <a:schemeClr val="accent4">
                <a:lumMod val="20000"/>
                <a:lumOff val="80000"/>
              </a:schemeClr>
            </a:solidFill>
          </a:ln>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ar-LY" sz="36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الملتقى الإقليمي الشهري للطقس والمناخ 2024</a:t>
            </a:r>
          </a:p>
          <a:p>
            <a:pPr>
              <a:lnSpc>
                <a:spcPct val="150000"/>
              </a:lnSpc>
            </a:pPr>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Segoe UI Light" pitchFamily="34" charset="0"/>
                <a:cs typeface="Segoe UI Light" pitchFamily="34" charset="0"/>
              </a:rPr>
              <a:t> </a:t>
            </a:r>
            <a:r>
              <a:rPr lang="ar-SA"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Segoe UI Light" pitchFamily="34" charset="0"/>
                <a:cs typeface="Segoe UI Light" pitchFamily="34" charset="0"/>
              </a:rPr>
              <a:t> </a:t>
            </a:r>
            <a:r>
              <a:rPr lang="ar-LY"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Segoe UI Light" pitchFamily="34" charset="0"/>
                <a:cs typeface="Segoe UI Light" pitchFamily="34" charset="0"/>
              </a:rPr>
              <a:t>- </a:t>
            </a:r>
            <a:r>
              <a:rPr lang="ar-LY" b="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Segoe UI Light" pitchFamily="34" charset="0"/>
                <a:cs typeface="Segoe UI Light" pitchFamily="34" charset="0"/>
              </a:rPr>
              <a:t>رئيس </a:t>
            </a:r>
            <a:r>
              <a:rPr lang="ar-LY" b="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Segoe UI Light" pitchFamily="34" charset="0"/>
                <a:cs typeface="Segoe UI Light" pitchFamily="34" charset="0"/>
              </a:rPr>
              <a:t>قسم النشرات</a:t>
            </a:r>
            <a:r>
              <a:rPr lang="ar-SA" b="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Segoe UI Light" pitchFamily="34" charset="0"/>
                <a:cs typeface="Segoe UI Light" pitchFamily="34" charset="0"/>
              </a:rPr>
              <a:t> </a:t>
            </a:r>
            <a:r>
              <a:rPr lang="ar-SA"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Segoe UI Light" pitchFamily="34" charset="0"/>
                <a:cs typeface="Segoe UI Light" pitchFamily="34" charset="0"/>
              </a:rPr>
              <a:t>الجوية</a:t>
            </a:r>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Segoe UI Light" pitchFamily="34" charset="0"/>
                <a:cs typeface="Segoe UI Light" pitchFamily="34" charset="0"/>
              </a:rPr>
              <a:t> </a:t>
            </a:r>
            <a:r>
              <a:rPr lang="ar-LY"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Segoe UI Light" pitchFamily="34" charset="0"/>
                <a:cs typeface="Segoe UI Light" pitchFamily="34" charset="0"/>
              </a:rPr>
              <a:t> م . عبد الرزاق خرم</a:t>
            </a:r>
            <a:endParaRPr lang="ar-SA"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Segoe UI Light" pitchFamily="34" charset="0"/>
              <a:cs typeface="Segoe UI Light" pitchFamily="34" charset="0"/>
            </a:endParaRPr>
          </a:p>
        </p:txBody>
      </p:sp>
      <p:pic>
        <p:nvPicPr>
          <p:cNvPr id="8" name="Picture 48" descr="logo lnmc"/>
          <p:cNvPicPr>
            <a:picLocks noChangeAspect="1" noChangeArrowheads="1"/>
          </p:cNvPicPr>
          <p:nvPr/>
        </p:nvPicPr>
        <p:blipFill>
          <a:blip r:embed="rId2"/>
          <a:srcRect/>
          <a:stretch>
            <a:fillRect/>
          </a:stretch>
        </p:blipFill>
        <p:spPr bwMode="auto">
          <a:xfrm>
            <a:off x="5298394" y="278267"/>
            <a:ext cx="1747105" cy="1782762"/>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2050" name="Picture 2" descr="C:\Users\ADMIN\Pictures\Screenshot 2024-09-21 115035.jpg"/>
          <p:cNvPicPr>
            <a:picLocks noChangeAspect="1" noChangeArrowheads="1"/>
          </p:cNvPicPr>
          <p:nvPr/>
        </p:nvPicPr>
        <p:blipFill>
          <a:blip r:embed="rId2"/>
          <a:srcRect/>
          <a:stretch>
            <a:fillRect/>
          </a:stretch>
        </p:blipFill>
        <p:spPr bwMode="auto">
          <a:xfrm>
            <a:off x="714375" y="509588"/>
            <a:ext cx="10763250" cy="5838825"/>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dirty="0"/>
          </a:p>
        </p:txBody>
      </p:sp>
      <p:pic>
        <p:nvPicPr>
          <p:cNvPr id="3074" name="Picture 2" descr="C:\Users\ADMIN\Pictures\Screenshot 2024-09-21 115219.jpg"/>
          <p:cNvPicPr>
            <a:picLocks noChangeAspect="1" noChangeArrowheads="1"/>
          </p:cNvPicPr>
          <p:nvPr/>
        </p:nvPicPr>
        <p:blipFill>
          <a:blip r:embed="rId2"/>
          <a:srcRect/>
          <a:stretch>
            <a:fillRect/>
          </a:stretch>
        </p:blipFill>
        <p:spPr bwMode="auto">
          <a:xfrm>
            <a:off x="695325" y="519113"/>
            <a:ext cx="10801350" cy="5819775"/>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4098" name="Picture 2" descr="C:\Users\ADMIN\Pictures\Screenshot 2024-09-21 115333.jpg"/>
          <p:cNvPicPr>
            <a:picLocks noChangeAspect="1" noChangeArrowheads="1"/>
          </p:cNvPicPr>
          <p:nvPr/>
        </p:nvPicPr>
        <p:blipFill>
          <a:blip r:embed="rId2"/>
          <a:srcRect/>
          <a:stretch>
            <a:fillRect/>
          </a:stretch>
        </p:blipFill>
        <p:spPr bwMode="auto">
          <a:xfrm>
            <a:off x="695325" y="504825"/>
            <a:ext cx="10801350" cy="584835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5122" name="Picture 2" descr="C:\Users\ADMIN\Pictures\Screenshot 2024-09-21 115417.jpg"/>
          <p:cNvPicPr>
            <a:picLocks noChangeAspect="1" noChangeArrowheads="1"/>
          </p:cNvPicPr>
          <p:nvPr/>
        </p:nvPicPr>
        <p:blipFill>
          <a:blip r:embed="rId2"/>
          <a:srcRect/>
          <a:stretch>
            <a:fillRect/>
          </a:stretch>
        </p:blipFill>
        <p:spPr bwMode="auto">
          <a:xfrm>
            <a:off x="719138" y="528638"/>
            <a:ext cx="10753725" cy="580072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صر نائب للمحتوى 2"/>
          <p:cNvSpPr>
            <a:spLocks noGrp="1"/>
          </p:cNvSpPr>
          <p:nvPr>
            <p:ph type="title"/>
          </p:nvPr>
        </p:nvSpPr>
        <p:spPr>
          <a:xfrm>
            <a:off x="838200" y="365125"/>
            <a:ext cx="10515600" cy="5919788"/>
          </a:xfrm>
        </p:spPr>
        <p:txBody>
          <a:bodyPr>
            <a:noAutofit/>
          </a:bodyPr>
          <a:lstStyle/>
          <a:p>
            <a:pPr algn="r"/>
            <a:r>
              <a:rPr lang="ar-SA" sz="3600" b="1" dirty="0"/>
              <a:t>كما كان تأثير هذه السحب الرعدية كبير على منطقة الكفرة يوم الأحد 11/08/2024 نتيجة (ارتفاع الرطوبة في مستو</a:t>
            </a:r>
            <a:r>
              <a:rPr lang="ar-LY" sz="3600" b="1" dirty="0"/>
              <a:t>يات</a:t>
            </a:r>
            <a:r>
              <a:rPr lang="ar-SA" sz="3600" b="1" dirty="0"/>
              <a:t> الضغط 850،700،500 هيكتوبسكال وتوافق اتجاه الرياح + مؤشر عد</a:t>
            </a:r>
            <a:r>
              <a:rPr lang="ar-LY" sz="3600" b="1" dirty="0"/>
              <a:t>م </a:t>
            </a:r>
            <a:r>
              <a:rPr lang="ar-SA" sz="3600" b="1" dirty="0"/>
              <a:t> الاستقرار 2800جول/كجم وهو مؤشر لحدوث عواصف رعدية شديدة) هذه الوضعية سجلت هطول أمطار غزيرة على محطة الكفرة السطحية بلغت 51 مليمتر خلال 24 ساعة وهى كمية قياسية تسجل لأول مرة على المنطقة (حيث كانت أعلى كمية مسجلة سابقا 11.2 مليمتر سنة 1952م )، وصاحب السحب الرعدية الممطرة رياح قوية هابطة سببت في اقتلاع بعض الأشجار وسقوط أعمدة الكهرباء كما سببت غزارة الأمطار في سيول وجريان الأودية، أدت لدخول  المياه لمستشفى الكفرة العام والى جرف وفقدان 4 أشخاص.</a:t>
            </a:r>
            <a:r>
              <a:rPr lang="en-US" sz="3600" b="1" dirty="0"/>
              <a:t/>
            </a:r>
            <a:br>
              <a:rPr lang="en-US" sz="3600" b="1" dirty="0"/>
            </a:br>
            <a:endParaRPr lang="ar-SA" sz="36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2050" name="Picture 2" descr="C:\Users\ADMIN\Pictures\Screenshot 2024-09-23 135320.jpg"/>
          <p:cNvPicPr>
            <a:picLocks noChangeAspect="1" noChangeArrowheads="1"/>
          </p:cNvPicPr>
          <p:nvPr/>
        </p:nvPicPr>
        <p:blipFill>
          <a:blip r:embed="rId2"/>
          <a:srcRect/>
          <a:stretch>
            <a:fillRect/>
          </a:stretch>
        </p:blipFill>
        <p:spPr bwMode="auto">
          <a:xfrm>
            <a:off x="207818" y="277092"/>
            <a:ext cx="11618339" cy="6580908"/>
          </a:xfrm>
          <a:prstGeom prst="rect">
            <a:avLst/>
          </a:prstGeom>
          <a:noFill/>
        </p:spPr>
      </p:pic>
      <p:pic>
        <p:nvPicPr>
          <p:cNvPr id="5" name="Picture 48" descr="logo lnmc"/>
          <p:cNvPicPr>
            <a:picLocks noChangeAspect="1" noChangeArrowheads="1"/>
          </p:cNvPicPr>
          <p:nvPr/>
        </p:nvPicPr>
        <p:blipFill>
          <a:blip r:embed="rId3"/>
          <a:srcRect/>
          <a:stretch>
            <a:fillRect/>
          </a:stretch>
        </p:blipFill>
        <p:spPr bwMode="auto">
          <a:xfrm>
            <a:off x="7675417" y="249381"/>
            <a:ext cx="1072805" cy="10947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3074" name="Picture 2" descr="C:\Users\ADMIN\Pictures\Screenshot 2024-09-23 140304.jpg"/>
          <p:cNvPicPr>
            <a:picLocks noGrp="1" noChangeAspect="1" noChangeArrowheads="1"/>
          </p:cNvPicPr>
          <p:nvPr>
            <p:ph idx="1"/>
          </p:nvPr>
        </p:nvPicPr>
        <p:blipFill>
          <a:blip r:embed="rId2"/>
          <a:srcRect/>
          <a:stretch>
            <a:fillRect/>
          </a:stretch>
        </p:blipFill>
        <p:spPr bwMode="auto">
          <a:xfrm>
            <a:off x="0" y="-1"/>
            <a:ext cx="12191999" cy="6858001"/>
          </a:xfrm>
          <a:prstGeom prst="rect">
            <a:avLst/>
          </a:prstGeom>
          <a:noFill/>
        </p:spPr>
      </p:pic>
      <p:pic>
        <p:nvPicPr>
          <p:cNvPr id="5" name="Picture 48" descr="logo lnmc"/>
          <p:cNvPicPr>
            <a:picLocks noChangeAspect="1" noChangeArrowheads="1"/>
          </p:cNvPicPr>
          <p:nvPr/>
        </p:nvPicPr>
        <p:blipFill>
          <a:blip r:embed="rId3"/>
          <a:srcRect/>
          <a:stretch>
            <a:fillRect/>
          </a:stretch>
        </p:blipFill>
        <p:spPr bwMode="auto">
          <a:xfrm>
            <a:off x="546287" y="5417126"/>
            <a:ext cx="1116259" cy="1139041"/>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4108" name="Picture 12" descr="Z:\النشرة الجوية\صور ستالايت\1200z.jpg"/>
          <p:cNvPicPr>
            <a:picLocks noGrp="1" noChangeAspect="1" noChangeArrowheads="1"/>
          </p:cNvPicPr>
          <p:nvPr>
            <p:ph idx="1"/>
          </p:nvPr>
        </p:nvPicPr>
        <p:blipFill>
          <a:blip r:embed="rId2"/>
          <a:srcRect/>
          <a:stretch>
            <a:fillRect/>
          </a:stretch>
        </p:blipFill>
        <p:spPr bwMode="auto">
          <a:xfrm>
            <a:off x="134912" y="89940"/>
            <a:ext cx="11907906" cy="6803503"/>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sp>
        <p:nvSpPr>
          <p:cNvPr id="3" name="عنصر نائب للمحتوى 2"/>
          <p:cNvSpPr>
            <a:spLocks noGrp="1"/>
          </p:cNvSpPr>
          <p:nvPr>
            <p:ph idx="1"/>
          </p:nvPr>
        </p:nvSpPr>
        <p:spPr/>
        <p:txBody>
          <a:bodyPr/>
          <a:lstStyle/>
          <a:p>
            <a:endParaRPr lang="ar-SA"/>
          </a:p>
        </p:txBody>
      </p:sp>
      <p:pic>
        <p:nvPicPr>
          <p:cNvPr id="5122" name="Picture 2" descr="Z:\النشرة الجوية\صور ستالايت\1300z.jpg"/>
          <p:cNvPicPr>
            <a:picLocks noChangeAspect="1" noChangeArrowheads="1"/>
          </p:cNvPicPr>
          <p:nvPr/>
        </p:nvPicPr>
        <p:blipFill>
          <a:blip r:embed="rId2"/>
          <a:srcRect/>
          <a:stretch>
            <a:fillRect/>
          </a:stretch>
        </p:blipFill>
        <p:spPr bwMode="auto">
          <a:xfrm>
            <a:off x="210682" y="58055"/>
            <a:ext cx="11793264" cy="6633029"/>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النشرة الجوية\صور ستالايت\1400z.jpg"/>
          <p:cNvPicPr>
            <a:picLocks noChangeAspect="1" noChangeArrowheads="1"/>
          </p:cNvPicPr>
          <p:nvPr/>
        </p:nvPicPr>
        <p:blipFill>
          <a:blip r:embed="rId2"/>
          <a:srcRect/>
          <a:stretch>
            <a:fillRect/>
          </a:stretch>
        </p:blipFill>
        <p:spPr bwMode="auto">
          <a:xfrm>
            <a:off x="-14520" y="57172"/>
            <a:ext cx="12184785" cy="67718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فرعي 4"/>
          <p:cNvSpPr>
            <a:spLocks noGrp="1"/>
          </p:cNvSpPr>
          <p:nvPr>
            <p:ph type="subTitle" idx="1"/>
          </p:nvPr>
        </p:nvSpPr>
        <p:spPr>
          <a:xfrm>
            <a:off x="1524000" y="2743200"/>
            <a:ext cx="9144000" cy="3294742"/>
          </a:xfrm>
          <a:ln>
            <a:solidFill>
              <a:schemeClr val="accent4">
                <a:lumMod val="20000"/>
                <a:lumOff val="80000"/>
              </a:schemeClr>
            </a:solidFill>
          </a:ln>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endParaRPr lang="ar-SA" sz="4800" b="1" dirty="0" smtClean="0">
              <a:ln w="24500" cmpd="dbl">
                <a:solidFill>
                  <a:schemeClr val="accent2">
                    <a:shade val="85000"/>
                    <a:satMod val="155000"/>
                  </a:schemeClr>
                </a:solidFill>
                <a:prstDash val="solid"/>
                <a:miter lim="800000"/>
              </a:ln>
              <a:effectLst>
                <a:outerShdw blurRad="38100" dist="38100" dir="7020000" algn="tl">
                  <a:srgbClr val="000000">
                    <a:alpha val="35000"/>
                  </a:srgbClr>
                </a:outerShdw>
              </a:effectLst>
            </a:endParaRPr>
          </a:p>
          <a:p>
            <a:r>
              <a:rPr lang="ar-SA" sz="4800" b="1" dirty="0" smtClean="0">
                <a:ln w="24500" cmpd="dbl">
                  <a:solidFill>
                    <a:schemeClr val="accent2">
                      <a:shade val="85000"/>
                      <a:satMod val="155000"/>
                    </a:schemeClr>
                  </a:solidFill>
                  <a:prstDash val="solid"/>
                  <a:miter lim="800000"/>
                </a:ln>
                <a:effectLst>
                  <a:outerShdw blurRad="38100" dist="38100" dir="7020000" algn="tl">
                    <a:srgbClr val="000000">
                      <a:alpha val="35000"/>
                    </a:srgbClr>
                  </a:outerShdw>
                </a:effectLst>
              </a:rPr>
              <a:t> </a:t>
            </a:r>
            <a:r>
              <a:rPr lang="ar-LY" sz="4800" b="1" dirty="0" smtClean="0">
                <a:ln w="24500" cmpd="dbl">
                  <a:solidFill>
                    <a:schemeClr val="accent2">
                      <a:shade val="85000"/>
                      <a:satMod val="155000"/>
                    </a:schemeClr>
                  </a:solidFill>
                  <a:prstDash val="solid"/>
                  <a:miter lim="800000"/>
                </a:ln>
                <a:effectLst>
                  <a:outerShdw blurRad="38100" dist="38100" dir="7020000" algn="tl">
                    <a:srgbClr val="000000">
                      <a:alpha val="35000"/>
                    </a:srgbClr>
                  </a:outerShdw>
                </a:effectLst>
              </a:rPr>
              <a:t>مقدمة عن </a:t>
            </a:r>
            <a:r>
              <a:rPr lang="ar-SA" sz="4800" b="1" dirty="0" smtClean="0">
                <a:ln w="24500" cmpd="dbl">
                  <a:solidFill>
                    <a:schemeClr val="accent2">
                      <a:shade val="85000"/>
                      <a:satMod val="155000"/>
                    </a:schemeClr>
                  </a:solidFill>
                  <a:prstDash val="solid"/>
                  <a:miter lim="800000"/>
                </a:ln>
                <a:effectLst>
                  <a:outerShdw blurRad="38100" dist="38100" dir="7020000" algn="tl">
                    <a:srgbClr val="000000">
                      <a:alpha val="35000"/>
                    </a:srgbClr>
                  </a:outerShdw>
                </a:effectLst>
              </a:rPr>
              <a:t>ليبيا وطقسه</a:t>
            </a:r>
            <a:r>
              <a:rPr lang="ar-LY" sz="4800" b="1" dirty="0" smtClean="0">
                <a:ln w="24500" cmpd="dbl">
                  <a:solidFill>
                    <a:schemeClr val="accent2">
                      <a:shade val="85000"/>
                      <a:satMod val="155000"/>
                    </a:schemeClr>
                  </a:solidFill>
                  <a:prstDash val="solid"/>
                  <a:miter lim="800000"/>
                </a:ln>
                <a:effectLst>
                  <a:outerShdw blurRad="38100" dist="38100" dir="7020000" algn="tl">
                    <a:srgbClr val="000000">
                      <a:alpha val="35000"/>
                    </a:srgbClr>
                  </a:outerShdw>
                </a:effectLst>
              </a:rPr>
              <a:t>ا</a:t>
            </a:r>
            <a:endParaRPr lang="ar-SA" sz="4800" b="1" dirty="0">
              <a:ln w="10541" cmpd="sng">
                <a:solidFill>
                  <a:srgbClr val="7D7D7D">
                    <a:tint val="100000"/>
                    <a:shade val="100000"/>
                    <a:satMod val="110000"/>
                  </a:srgbClr>
                </a:solidFill>
                <a:prstDash val="solid"/>
              </a:ln>
              <a:latin typeface="Segoe UI Light" pitchFamily="34" charset="0"/>
              <a:cs typeface="Segoe UI Light" pitchFamily="34" charset="0"/>
            </a:endParaRPr>
          </a:p>
        </p:txBody>
      </p:sp>
      <p:pic>
        <p:nvPicPr>
          <p:cNvPr id="3" name="Picture 48" descr="logo lnmc"/>
          <p:cNvPicPr>
            <a:picLocks noChangeAspect="1" noChangeArrowheads="1"/>
          </p:cNvPicPr>
          <p:nvPr/>
        </p:nvPicPr>
        <p:blipFill>
          <a:blip r:embed="rId2"/>
          <a:srcRect/>
          <a:stretch>
            <a:fillRect/>
          </a:stretch>
        </p:blipFill>
        <p:spPr bwMode="auto">
          <a:xfrm>
            <a:off x="5298394" y="361397"/>
            <a:ext cx="1747105" cy="1782762"/>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sp>
        <p:nvSpPr>
          <p:cNvPr id="3" name="عنصر نائب للمحتوى 2"/>
          <p:cNvSpPr>
            <a:spLocks noGrp="1"/>
          </p:cNvSpPr>
          <p:nvPr>
            <p:ph idx="1"/>
          </p:nvPr>
        </p:nvSpPr>
        <p:spPr/>
        <p:txBody>
          <a:bodyPr/>
          <a:lstStyle/>
          <a:p>
            <a:endParaRPr lang="ar-SA" dirty="0"/>
          </a:p>
        </p:txBody>
      </p:sp>
      <p:pic>
        <p:nvPicPr>
          <p:cNvPr id="7170" name="Picture 2" descr="Z:\النشرة الجوية\صور ستالايت\1500z.jpg"/>
          <p:cNvPicPr>
            <a:picLocks noChangeAspect="1" noChangeArrowheads="1"/>
          </p:cNvPicPr>
          <p:nvPr/>
        </p:nvPicPr>
        <p:blipFill>
          <a:blip r:embed="rId2"/>
          <a:srcRect/>
          <a:stretch>
            <a:fillRect/>
          </a:stretch>
        </p:blipFill>
        <p:spPr bwMode="auto">
          <a:xfrm>
            <a:off x="-159183" y="14514"/>
            <a:ext cx="12481334" cy="6857999"/>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sp>
        <p:nvSpPr>
          <p:cNvPr id="3" name="عنصر نائب للمحتوى 2"/>
          <p:cNvSpPr>
            <a:spLocks noGrp="1"/>
          </p:cNvSpPr>
          <p:nvPr>
            <p:ph idx="1"/>
          </p:nvPr>
        </p:nvSpPr>
        <p:spPr/>
        <p:txBody>
          <a:bodyPr/>
          <a:lstStyle/>
          <a:p>
            <a:endParaRPr lang="ar-SA"/>
          </a:p>
        </p:txBody>
      </p:sp>
      <p:pic>
        <p:nvPicPr>
          <p:cNvPr id="8194" name="Picture 2" descr="Z:\النشرة الجوية\صور ستالايت\1600z.jpg"/>
          <p:cNvPicPr>
            <a:picLocks noChangeAspect="1" noChangeArrowheads="1"/>
          </p:cNvPicPr>
          <p:nvPr/>
        </p:nvPicPr>
        <p:blipFill>
          <a:blip r:embed="rId2"/>
          <a:srcRect/>
          <a:stretch>
            <a:fillRect/>
          </a:stretch>
        </p:blipFill>
        <p:spPr bwMode="auto">
          <a:xfrm>
            <a:off x="-203200" y="-64244"/>
            <a:ext cx="12482549" cy="6922243"/>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sp>
        <p:nvSpPr>
          <p:cNvPr id="3" name="عنصر نائب للمحتوى 2"/>
          <p:cNvSpPr>
            <a:spLocks noGrp="1"/>
          </p:cNvSpPr>
          <p:nvPr>
            <p:ph idx="1"/>
          </p:nvPr>
        </p:nvSpPr>
        <p:spPr/>
        <p:txBody>
          <a:bodyPr/>
          <a:lstStyle/>
          <a:p>
            <a:endParaRPr lang="ar-SA"/>
          </a:p>
        </p:txBody>
      </p:sp>
      <p:pic>
        <p:nvPicPr>
          <p:cNvPr id="9218" name="Picture 2" descr="Z:\النشرة الجوية\صور ستالايت\1700z.jpg"/>
          <p:cNvPicPr>
            <a:picLocks noChangeAspect="1" noChangeArrowheads="1"/>
          </p:cNvPicPr>
          <p:nvPr/>
        </p:nvPicPr>
        <p:blipFill>
          <a:blip r:embed="rId2"/>
          <a:srcRect/>
          <a:stretch>
            <a:fillRect/>
          </a:stretch>
        </p:blipFill>
        <p:spPr bwMode="auto">
          <a:xfrm>
            <a:off x="-72838" y="0"/>
            <a:ext cx="12337677" cy="6858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sp>
        <p:nvSpPr>
          <p:cNvPr id="3" name="عنصر نائب للمحتوى 2"/>
          <p:cNvSpPr>
            <a:spLocks noGrp="1"/>
          </p:cNvSpPr>
          <p:nvPr>
            <p:ph idx="1"/>
          </p:nvPr>
        </p:nvSpPr>
        <p:spPr/>
        <p:txBody>
          <a:bodyPr/>
          <a:lstStyle/>
          <a:p>
            <a:endParaRPr lang="ar-SA"/>
          </a:p>
        </p:txBody>
      </p:sp>
      <p:pic>
        <p:nvPicPr>
          <p:cNvPr id="10242" name="Picture 2" descr="Z:\النشرة الجوية\صور ستالايت\1800z.jpg"/>
          <p:cNvPicPr>
            <a:picLocks noChangeAspect="1" noChangeArrowheads="1"/>
          </p:cNvPicPr>
          <p:nvPr/>
        </p:nvPicPr>
        <p:blipFill>
          <a:blip r:embed="rId2"/>
          <a:srcRect/>
          <a:stretch>
            <a:fillRect/>
          </a:stretch>
        </p:blipFill>
        <p:spPr bwMode="auto">
          <a:xfrm>
            <a:off x="0" y="-102992"/>
            <a:ext cx="12192000" cy="7063985"/>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sp>
        <p:nvSpPr>
          <p:cNvPr id="3" name="عنصر نائب للمحتوى 2"/>
          <p:cNvSpPr>
            <a:spLocks noGrp="1"/>
          </p:cNvSpPr>
          <p:nvPr>
            <p:ph idx="1"/>
          </p:nvPr>
        </p:nvSpPr>
        <p:spPr/>
        <p:txBody>
          <a:bodyPr/>
          <a:lstStyle/>
          <a:p>
            <a:endParaRPr lang="ar-SA"/>
          </a:p>
        </p:txBody>
      </p:sp>
      <p:pic>
        <p:nvPicPr>
          <p:cNvPr id="11266" name="Picture 2" descr="Z:\النشرة الجوية\صور ستالايت\2000z.jpg"/>
          <p:cNvPicPr>
            <a:picLocks noChangeAspect="1" noChangeArrowheads="1"/>
          </p:cNvPicPr>
          <p:nvPr/>
        </p:nvPicPr>
        <p:blipFill>
          <a:blip r:embed="rId2"/>
          <a:srcRect/>
          <a:stretch>
            <a:fillRect/>
          </a:stretch>
        </p:blipFill>
        <p:spPr bwMode="auto">
          <a:xfrm>
            <a:off x="-188690" y="-35589"/>
            <a:ext cx="12364952" cy="690084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12290" name="Picture 2" descr="Z:\النشرة الجوية\صور ستالايت\2200z.jpg"/>
          <p:cNvPicPr>
            <a:picLocks noChangeAspect="1" noChangeArrowheads="1"/>
          </p:cNvPicPr>
          <p:nvPr/>
        </p:nvPicPr>
        <p:blipFill>
          <a:blip r:embed="rId2"/>
          <a:srcRect/>
          <a:stretch>
            <a:fillRect/>
          </a:stretch>
        </p:blipFill>
        <p:spPr bwMode="auto">
          <a:xfrm>
            <a:off x="-14514" y="-106053"/>
            <a:ext cx="12192000" cy="6924966"/>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25602" name="Picture 2" descr="C:\Users\ADMIN\file66.jpg"/>
          <p:cNvPicPr>
            <a:picLocks noChangeAspect="1" noChangeArrowheads="1"/>
          </p:cNvPicPr>
          <p:nvPr/>
        </p:nvPicPr>
        <p:blipFill>
          <a:blip r:embed="rId2"/>
          <a:srcRect/>
          <a:stretch>
            <a:fillRect/>
          </a:stretch>
        </p:blipFill>
        <p:spPr bwMode="auto">
          <a:xfrm>
            <a:off x="0" y="-1219200"/>
            <a:ext cx="12192000" cy="8686800"/>
          </a:xfrm>
          <a:prstGeom prst="rect">
            <a:avLst/>
          </a:prstGeom>
          <a:noFill/>
        </p:spPr>
      </p:pic>
      <p:pic>
        <p:nvPicPr>
          <p:cNvPr id="5" name="Picture 48" descr="logo lnmc"/>
          <p:cNvPicPr>
            <a:picLocks noChangeAspect="1" noChangeArrowheads="1"/>
          </p:cNvPicPr>
          <p:nvPr/>
        </p:nvPicPr>
        <p:blipFill>
          <a:blip r:embed="rId3"/>
          <a:srcRect/>
          <a:stretch>
            <a:fillRect/>
          </a:stretch>
        </p:blipFill>
        <p:spPr bwMode="auto">
          <a:xfrm>
            <a:off x="269195" y="5569527"/>
            <a:ext cx="1262703" cy="1288473"/>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24578" name="Picture 2" descr="C:\Users\ADMIN\file65.jpg"/>
          <p:cNvPicPr>
            <a:picLocks noChangeAspect="1" noChangeArrowheads="1"/>
          </p:cNvPicPr>
          <p:nvPr/>
        </p:nvPicPr>
        <p:blipFill>
          <a:blip r:embed="rId2"/>
          <a:srcRect/>
          <a:stretch>
            <a:fillRect/>
          </a:stretch>
        </p:blipFill>
        <p:spPr bwMode="auto">
          <a:xfrm>
            <a:off x="0" y="-1219200"/>
            <a:ext cx="12192000" cy="9296400"/>
          </a:xfrm>
          <a:prstGeom prst="rect">
            <a:avLst/>
          </a:prstGeom>
          <a:noFill/>
        </p:spPr>
      </p:pic>
      <p:pic>
        <p:nvPicPr>
          <p:cNvPr id="5" name="Picture 48" descr="logo lnmc"/>
          <p:cNvPicPr>
            <a:picLocks noChangeAspect="1" noChangeArrowheads="1"/>
          </p:cNvPicPr>
          <p:nvPr/>
        </p:nvPicPr>
        <p:blipFill>
          <a:blip r:embed="rId3"/>
          <a:srcRect/>
          <a:stretch>
            <a:fillRect/>
          </a:stretch>
        </p:blipFill>
        <p:spPr bwMode="auto">
          <a:xfrm>
            <a:off x="213777" y="5448182"/>
            <a:ext cx="1191536" cy="1215854"/>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26626" name="Picture 2" descr="C:\Users\ADMIN\file67.jpg"/>
          <p:cNvPicPr>
            <a:picLocks noChangeAspect="1" noChangeArrowheads="1"/>
          </p:cNvPicPr>
          <p:nvPr/>
        </p:nvPicPr>
        <p:blipFill>
          <a:blip r:embed="rId2"/>
          <a:srcRect/>
          <a:stretch>
            <a:fillRect/>
          </a:stretch>
        </p:blipFill>
        <p:spPr bwMode="auto">
          <a:xfrm>
            <a:off x="0" y="-1219200"/>
            <a:ext cx="12192000" cy="9296400"/>
          </a:xfrm>
          <a:prstGeom prst="rect">
            <a:avLst/>
          </a:prstGeom>
          <a:noFill/>
        </p:spPr>
      </p:pic>
      <p:pic>
        <p:nvPicPr>
          <p:cNvPr id="5" name="Picture 48" descr="logo lnmc"/>
          <p:cNvPicPr>
            <a:picLocks noChangeAspect="1" noChangeArrowheads="1"/>
          </p:cNvPicPr>
          <p:nvPr/>
        </p:nvPicPr>
        <p:blipFill>
          <a:blip r:embed="rId3"/>
          <a:srcRect/>
          <a:stretch>
            <a:fillRect/>
          </a:stretch>
        </p:blipFill>
        <p:spPr bwMode="auto">
          <a:xfrm>
            <a:off x="213777" y="5448182"/>
            <a:ext cx="1191536" cy="1215854"/>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23554" name="Picture 2" descr="C:\Users\ADMIN\file64.jpg"/>
          <p:cNvPicPr>
            <a:picLocks noChangeAspect="1" noChangeArrowheads="1"/>
          </p:cNvPicPr>
          <p:nvPr/>
        </p:nvPicPr>
        <p:blipFill>
          <a:blip r:embed="rId2"/>
          <a:srcRect/>
          <a:stretch>
            <a:fillRect/>
          </a:stretch>
        </p:blipFill>
        <p:spPr bwMode="auto">
          <a:xfrm>
            <a:off x="0" y="-1219200"/>
            <a:ext cx="12192000" cy="9296400"/>
          </a:xfrm>
          <a:prstGeom prst="rect">
            <a:avLst/>
          </a:prstGeom>
          <a:noFill/>
        </p:spPr>
      </p:pic>
      <p:pic>
        <p:nvPicPr>
          <p:cNvPr id="5" name="Picture 48" descr="logo lnmc"/>
          <p:cNvPicPr>
            <a:picLocks noChangeAspect="1" noChangeArrowheads="1"/>
          </p:cNvPicPr>
          <p:nvPr/>
        </p:nvPicPr>
        <p:blipFill>
          <a:blip r:embed="rId3"/>
          <a:srcRect/>
          <a:stretch>
            <a:fillRect/>
          </a:stretch>
        </p:blipFill>
        <p:spPr bwMode="auto">
          <a:xfrm>
            <a:off x="213777" y="5448182"/>
            <a:ext cx="1082917" cy="110501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descr="45.jpeg"/>
          <p:cNvPicPr>
            <a:picLocks noGrp="1" noChangeAspect="1"/>
          </p:cNvPicPr>
          <p:nvPr>
            <p:ph idx="1"/>
          </p:nvPr>
        </p:nvPicPr>
        <p:blipFill>
          <a:blip r:embed="rId2"/>
          <a:stretch>
            <a:fillRect/>
          </a:stretch>
        </p:blipFill>
        <p:spPr>
          <a:xfrm>
            <a:off x="2941782" y="41565"/>
            <a:ext cx="7968343" cy="6741888"/>
          </a:xfrm>
        </p:spPr>
      </p:pic>
      <p:pic>
        <p:nvPicPr>
          <p:cNvPr id="3" name="Picture 48" descr="logo lnmc"/>
          <p:cNvPicPr>
            <a:picLocks noChangeAspect="1" noChangeArrowheads="1"/>
          </p:cNvPicPr>
          <p:nvPr/>
        </p:nvPicPr>
        <p:blipFill>
          <a:blip r:embed="rId3"/>
          <a:srcRect/>
          <a:stretch>
            <a:fillRect/>
          </a:stretch>
        </p:blipFill>
        <p:spPr bwMode="auto">
          <a:xfrm>
            <a:off x="241485" y="305977"/>
            <a:ext cx="1747105" cy="1782762"/>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file19.jpg"/>
          <p:cNvPicPr>
            <a:picLocks noChangeAspect="1" noChangeArrowheads="1"/>
          </p:cNvPicPr>
          <p:nvPr/>
        </p:nvPicPr>
        <p:blipFill>
          <a:blip r:embed="rId2"/>
          <a:srcRect/>
          <a:stretch>
            <a:fillRect/>
          </a:stretch>
        </p:blipFill>
        <p:spPr bwMode="auto">
          <a:xfrm>
            <a:off x="3965802" y="0"/>
            <a:ext cx="7743825" cy="6799944"/>
          </a:xfrm>
          <a:prstGeom prst="rect">
            <a:avLst/>
          </a:prstGeom>
          <a:noFill/>
        </p:spPr>
      </p:pic>
      <p:sp>
        <p:nvSpPr>
          <p:cNvPr id="7" name="عنوان 1"/>
          <p:cNvSpPr>
            <a:spLocks noGrp="1"/>
          </p:cNvSpPr>
          <p:nvPr>
            <p:ph type="title"/>
          </p:nvPr>
        </p:nvSpPr>
        <p:spPr>
          <a:xfrm>
            <a:off x="315697" y="4470323"/>
            <a:ext cx="3632200" cy="2017485"/>
          </a:xfrm>
        </p:spPr>
        <p:txBody>
          <a:bodyPr/>
          <a:lstStyle/>
          <a:p>
            <a:pPr algn="ctr"/>
            <a:r>
              <a:rPr lang="ar-LY" sz="2800" dirty="0" smtClean="0"/>
              <a:t>شكل توضيحي للجبهة المدارية </a:t>
            </a:r>
            <a:r>
              <a:rPr lang="en-US" dirty="0" smtClean="0"/>
              <a:t>(ITCZ)</a:t>
            </a:r>
            <a:endParaRPr lang="ar-SA" dirty="0"/>
          </a:p>
        </p:txBody>
      </p:sp>
      <p:pic>
        <p:nvPicPr>
          <p:cNvPr id="4" name="Picture 48" descr="logo lnmc"/>
          <p:cNvPicPr>
            <a:picLocks noChangeAspect="1" noChangeArrowheads="1"/>
          </p:cNvPicPr>
          <p:nvPr/>
        </p:nvPicPr>
        <p:blipFill>
          <a:blip r:embed="rId3"/>
          <a:srcRect/>
          <a:stretch>
            <a:fillRect/>
          </a:stretch>
        </p:blipFill>
        <p:spPr bwMode="auto">
          <a:xfrm>
            <a:off x="809523" y="238873"/>
            <a:ext cx="1191536" cy="1215854"/>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27650" name="Picture 2" descr="C:\Users\ADMIN\file68.jpg"/>
          <p:cNvPicPr>
            <a:picLocks noChangeAspect="1" noChangeArrowheads="1"/>
          </p:cNvPicPr>
          <p:nvPr/>
        </p:nvPicPr>
        <p:blipFill>
          <a:blip r:embed="rId2"/>
          <a:srcRect/>
          <a:stretch>
            <a:fillRect/>
          </a:stretch>
        </p:blipFill>
        <p:spPr bwMode="auto">
          <a:xfrm>
            <a:off x="58057" y="-1125573"/>
            <a:ext cx="12075888" cy="8541662"/>
          </a:xfrm>
          <a:prstGeom prst="rect">
            <a:avLst/>
          </a:prstGeom>
          <a:noFill/>
        </p:spPr>
      </p:pic>
      <p:pic>
        <p:nvPicPr>
          <p:cNvPr id="5" name="Picture 48" descr="logo lnmc"/>
          <p:cNvPicPr>
            <a:picLocks noChangeAspect="1" noChangeArrowheads="1"/>
          </p:cNvPicPr>
          <p:nvPr/>
        </p:nvPicPr>
        <p:blipFill>
          <a:blip r:embed="rId3"/>
          <a:srcRect/>
          <a:stretch>
            <a:fillRect/>
          </a:stretch>
        </p:blipFill>
        <p:spPr bwMode="auto">
          <a:xfrm>
            <a:off x="338469" y="5642146"/>
            <a:ext cx="1116258" cy="113904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DMIN\file1.jpg"/>
          <p:cNvPicPr>
            <a:picLocks noChangeAspect="1" noChangeArrowheads="1"/>
          </p:cNvPicPr>
          <p:nvPr/>
        </p:nvPicPr>
        <p:blipFill>
          <a:blip r:embed="rId2"/>
          <a:srcRect/>
          <a:stretch>
            <a:fillRect/>
          </a:stretch>
        </p:blipFill>
        <p:spPr bwMode="auto">
          <a:xfrm>
            <a:off x="2438418" y="213632"/>
            <a:ext cx="7823180" cy="6644367"/>
          </a:xfrm>
          <a:prstGeom prst="rect">
            <a:avLst/>
          </a:prstGeom>
          <a:noFill/>
        </p:spPr>
      </p:pic>
      <p:sp>
        <p:nvSpPr>
          <p:cNvPr id="3" name="عنوان 1"/>
          <p:cNvSpPr txBox="1">
            <a:spLocks/>
          </p:cNvSpPr>
          <p:nvPr/>
        </p:nvSpPr>
        <p:spPr>
          <a:xfrm>
            <a:off x="2449255" y="4470323"/>
            <a:ext cx="3632200" cy="2017485"/>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CAPE</a:t>
            </a:r>
            <a:r>
              <a:rPr kumimoji="0" lang="ar-LY" sz="2800" b="0" i="0" u="none" strike="noStrike" kern="1200" cap="none" spc="0" normalizeH="0" baseline="0" noProof="0" dirty="0" smtClean="0">
                <a:ln>
                  <a:noFill/>
                </a:ln>
                <a:solidFill>
                  <a:schemeClr val="tx1"/>
                </a:solidFill>
                <a:effectLst/>
                <a:uLnTx/>
                <a:uFillTx/>
                <a:latin typeface="+mj-lt"/>
                <a:ea typeface="+mj-ea"/>
                <a:cs typeface="+mj-cs"/>
              </a:rPr>
              <a:t> خريطة </a:t>
            </a:r>
            <a:endParaRPr kumimoji="0" lang="ar-SA" sz="60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48" descr="logo lnmc"/>
          <p:cNvPicPr>
            <a:picLocks noChangeAspect="1" noChangeArrowheads="1"/>
          </p:cNvPicPr>
          <p:nvPr/>
        </p:nvPicPr>
        <p:blipFill>
          <a:blip r:embed="rId3"/>
          <a:srcRect/>
          <a:stretch>
            <a:fillRect/>
          </a:stretch>
        </p:blipFill>
        <p:spPr bwMode="auto">
          <a:xfrm>
            <a:off x="809523" y="238873"/>
            <a:ext cx="1191536" cy="1215854"/>
          </a:xfrm>
          <a:prstGeom prst="rect">
            <a:avLst/>
          </a:prstGeom>
          <a:noFill/>
        </p:spPr>
      </p:pic>
    </p:spTree>
    <p:extLst>
      <p:ext uri="{BB962C8B-B14F-4D97-AF65-F5344CB8AC3E}">
        <p14:creationId xmlns:p14="http://schemas.microsoft.com/office/powerpoint/2010/main" val="3290239867"/>
      </p:ext>
    </p:extLst>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file2.jpg"/>
          <p:cNvPicPr>
            <a:picLocks noGrp="1" noChangeAspect="1" noChangeArrowheads="1"/>
          </p:cNvPicPr>
          <p:nvPr>
            <p:ph idx="1"/>
          </p:nvPr>
        </p:nvPicPr>
        <p:blipFill>
          <a:blip r:embed="rId2"/>
          <a:srcRect/>
          <a:stretch>
            <a:fillRect/>
          </a:stretch>
        </p:blipFill>
        <p:spPr bwMode="auto">
          <a:xfrm>
            <a:off x="2264229" y="0"/>
            <a:ext cx="7561943" cy="6858000"/>
          </a:xfrm>
          <a:prstGeom prst="rect">
            <a:avLst/>
          </a:prstGeom>
          <a:noFill/>
        </p:spPr>
      </p:pic>
      <p:sp>
        <p:nvSpPr>
          <p:cNvPr id="3" name="عنوان 1"/>
          <p:cNvSpPr txBox="1">
            <a:spLocks/>
          </p:cNvSpPr>
          <p:nvPr/>
        </p:nvSpPr>
        <p:spPr>
          <a:xfrm>
            <a:off x="2449255" y="4470323"/>
            <a:ext cx="3632200" cy="2017485"/>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CAPE</a:t>
            </a:r>
            <a:r>
              <a:rPr kumimoji="0" lang="ar-LY" sz="2800" b="0" i="0" u="none" strike="noStrike" kern="1200" cap="none" spc="0" normalizeH="0" baseline="0" noProof="0" dirty="0" smtClean="0">
                <a:ln>
                  <a:noFill/>
                </a:ln>
                <a:solidFill>
                  <a:schemeClr val="tx1"/>
                </a:solidFill>
                <a:effectLst/>
                <a:uLnTx/>
                <a:uFillTx/>
                <a:latin typeface="+mj-lt"/>
                <a:ea typeface="+mj-ea"/>
                <a:cs typeface="+mj-cs"/>
              </a:rPr>
              <a:t> خريطة </a:t>
            </a:r>
            <a:endParaRPr kumimoji="0" lang="ar-SA" sz="60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48" descr="logo lnmc"/>
          <p:cNvPicPr>
            <a:picLocks noChangeAspect="1" noChangeArrowheads="1"/>
          </p:cNvPicPr>
          <p:nvPr/>
        </p:nvPicPr>
        <p:blipFill>
          <a:blip r:embed="rId3"/>
          <a:srcRect/>
          <a:stretch>
            <a:fillRect/>
          </a:stretch>
        </p:blipFill>
        <p:spPr bwMode="auto">
          <a:xfrm>
            <a:off x="726396" y="238873"/>
            <a:ext cx="1191536" cy="1215854"/>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النشرة الجوية\الرطوبة\01.jpg"/>
          <p:cNvPicPr>
            <a:picLocks noChangeAspect="1" noChangeArrowheads="1"/>
          </p:cNvPicPr>
          <p:nvPr/>
        </p:nvPicPr>
        <p:blipFill>
          <a:blip r:embed="rId2"/>
          <a:srcRect/>
          <a:stretch>
            <a:fillRect/>
          </a:stretch>
        </p:blipFill>
        <p:spPr bwMode="auto">
          <a:xfrm>
            <a:off x="4469369" y="182862"/>
            <a:ext cx="6738957" cy="7233233"/>
          </a:xfrm>
          <a:prstGeom prst="rect">
            <a:avLst/>
          </a:prstGeom>
          <a:noFill/>
        </p:spPr>
      </p:pic>
      <p:sp>
        <p:nvSpPr>
          <p:cNvPr id="6" name="عنوان 1"/>
          <p:cNvSpPr txBox="1">
            <a:spLocks noGrp="1"/>
          </p:cNvSpPr>
          <p:nvPr>
            <p:ph type="title"/>
          </p:nvPr>
        </p:nvSpPr>
        <p:spPr>
          <a:xfrm>
            <a:off x="653142" y="4127855"/>
            <a:ext cx="3853543" cy="2090057"/>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LY" sz="2800" b="0" i="0" u="none" strike="noStrike" kern="1200" cap="none" spc="0" normalizeH="0" baseline="0" noProof="0" dirty="0" smtClean="0">
                <a:ln>
                  <a:noFill/>
                </a:ln>
                <a:solidFill>
                  <a:schemeClr val="tx1"/>
                </a:solidFill>
                <a:effectLst/>
                <a:uLnTx/>
                <a:uFillTx/>
                <a:latin typeface="+mj-lt"/>
                <a:ea typeface="+mj-ea"/>
                <a:cs typeface="+mj-cs"/>
              </a:rPr>
              <a:t>خريطة الرطوبة والرياح مستوى </a:t>
            </a:r>
            <a:r>
              <a:rPr lang="en-US" sz="2800" dirty="0" smtClean="0"/>
              <a:t>850</a:t>
            </a:r>
            <a:r>
              <a:rPr kumimoji="0" lang="en-US" sz="2800" b="0" i="0" u="none" strike="noStrike" kern="1200" cap="none" spc="0" normalizeH="0" baseline="0" noProof="0" dirty="0" smtClean="0">
                <a:ln>
                  <a:noFill/>
                </a:ln>
                <a:solidFill>
                  <a:schemeClr val="tx1"/>
                </a:solidFill>
                <a:effectLst/>
                <a:uLnTx/>
                <a:uFillTx/>
                <a:latin typeface="+mj-lt"/>
                <a:ea typeface="+mj-ea"/>
                <a:cs typeface="+mj-cs"/>
              </a:rPr>
              <a:t>HPA</a:t>
            </a:r>
            <a:endParaRPr kumimoji="0" lang="ar-SA" sz="60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48" descr="logo lnmc"/>
          <p:cNvPicPr>
            <a:picLocks noChangeAspect="1" noChangeArrowheads="1"/>
          </p:cNvPicPr>
          <p:nvPr/>
        </p:nvPicPr>
        <p:blipFill>
          <a:blip r:embed="rId3"/>
          <a:srcRect/>
          <a:stretch>
            <a:fillRect/>
          </a:stretch>
        </p:blipFill>
        <p:spPr bwMode="auto">
          <a:xfrm>
            <a:off x="809523" y="238873"/>
            <a:ext cx="1191536" cy="1215854"/>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النشرة الجوية\الرطوبة\02.jpg"/>
          <p:cNvPicPr>
            <a:picLocks noChangeAspect="1" noChangeArrowheads="1"/>
          </p:cNvPicPr>
          <p:nvPr/>
        </p:nvPicPr>
        <p:blipFill>
          <a:blip r:embed="rId2"/>
          <a:srcRect/>
          <a:stretch>
            <a:fillRect/>
          </a:stretch>
        </p:blipFill>
        <p:spPr bwMode="auto">
          <a:xfrm>
            <a:off x="4362993" y="39185"/>
            <a:ext cx="6675121" cy="7196402"/>
          </a:xfrm>
          <a:prstGeom prst="rect">
            <a:avLst/>
          </a:prstGeom>
          <a:noFill/>
        </p:spPr>
      </p:pic>
      <p:sp>
        <p:nvSpPr>
          <p:cNvPr id="6" name="عنوان 1"/>
          <p:cNvSpPr txBox="1">
            <a:spLocks noGrp="1"/>
          </p:cNvSpPr>
          <p:nvPr>
            <p:ph type="title"/>
          </p:nvPr>
        </p:nvSpPr>
        <p:spPr>
          <a:xfrm>
            <a:off x="198113" y="4859384"/>
            <a:ext cx="4008120" cy="176348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LY" sz="2800" b="0" i="0" u="none" strike="noStrike" kern="1200" cap="none" spc="0" normalizeH="0" baseline="0" noProof="0" dirty="0" smtClean="0">
                <a:ln>
                  <a:noFill/>
                </a:ln>
                <a:solidFill>
                  <a:schemeClr val="tx1"/>
                </a:solidFill>
                <a:effectLst/>
                <a:uLnTx/>
                <a:uFillTx/>
                <a:latin typeface="+mj-lt"/>
                <a:ea typeface="+mj-ea"/>
                <a:cs typeface="+mj-cs"/>
              </a:rPr>
              <a:t>خريطة الرطوبة والرياح مستوى </a:t>
            </a:r>
            <a:r>
              <a:rPr lang="en-US" sz="2800" dirty="0" smtClean="0"/>
              <a:t>700</a:t>
            </a:r>
            <a:r>
              <a:rPr kumimoji="0" lang="en-US" sz="2800" b="0" i="0" u="none" strike="noStrike" kern="1200" cap="none" spc="0" normalizeH="0" baseline="0" noProof="0" dirty="0" smtClean="0">
                <a:ln>
                  <a:noFill/>
                </a:ln>
                <a:solidFill>
                  <a:schemeClr val="tx1"/>
                </a:solidFill>
                <a:effectLst/>
                <a:uLnTx/>
                <a:uFillTx/>
                <a:latin typeface="+mj-lt"/>
                <a:ea typeface="+mj-ea"/>
                <a:cs typeface="+mj-cs"/>
              </a:rPr>
              <a:t>HPA</a:t>
            </a:r>
            <a:endParaRPr kumimoji="0" lang="ar-SA" sz="60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48" descr="logo lnmc"/>
          <p:cNvPicPr>
            <a:picLocks noChangeAspect="1" noChangeArrowheads="1"/>
          </p:cNvPicPr>
          <p:nvPr/>
        </p:nvPicPr>
        <p:blipFill>
          <a:blip r:embed="rId3"/>
          <a:srcRect/>
          <a:stretch>
            <a:fillRect/>
          </a:stretch>
        </p:blipFill>
        <p:spPr bwMode="auto">
          <a:xfrm>
            <a:off x="809523" y="238873"/>
            <a:ext cx="1191536" cy="1215854"/>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Z:\النشرة الجوية\الرطوبة\03.jpg"/>
          <p:cNvPicPr>
            <a:picLocks noChangeAspect="1" noChangeArrowheads="1"/>
          </p:cNvPicPr>
          <p:nvPr/>
        </p:nvPicPr>
        <p:blipFill>
          <a:blip r:embed="rId2"/>
          <a:srcRect/>
          <a:stretch>
            <a:fillRect/>
          </a:stretch>
        </p:blipFill>
        <p:spPr bwMode="auto">
          <a:xfrm>
            <a:off x="4170218" y="0"/>
            <a:ext cx="7370618" cy="8305800"/>
          </a:xfrm>
          <a:prstGeom prst="rect">
            <a:avLst/>
          </a:prstGeom>
          <a:noFill/>
        </p:spPr>
      </p:pic>
      <p:sp>
        <p:nvSpPr>
          <p:cNvPr id="5" name="عنوان 1"/>
          <p:cNvSpPr txBox="1">
            <a:spLocks noGrp="1"/>
          </p:cNvSpPr>
          <p:nvPr>
            <p:ph idx="1"/>
          </p:nvPr>
        </p:nvSpPr>
        <p:spPr>
          <a:xfrm>
            <a:off x="838201" y="1814945"/>
            <a:ext cx="3373582" cy="4362017"/>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LY" sz="2800" b="0" i="0" u="none" strike="noStrike" kern="1200" cap="none" spc="0" normalizeH="0" baseline="0" noProof="0" dirty="0" smtClean="0">
                <a:ln>
                  <a:noFill/>
                </a:ln>
                <a:solidFill>
                  <a:schemeClr val="tx1"/>
                </a:solidFill>
                <a:effectLst/>
                <a:uLnTx/>
                <a:uFillTx/>
                <a:latin typeface="+mj-lt"/>
                <a:ea typeface="+mj-ea"/>
                <a:cs typeface="+mj-cs"/>
              </a:rPr>
              <a:t>خريطة الرطوبة والرياح مستوى </a:t>
            </a:r>
            <a:r>
              <a:rPr lang="en-US" sz="2800" dirty="0" smtClean="0"/>
              <a:t>500</a:t>
            </a:r>
            <a:r>
              <a:rPr kumimoji="0" lang="en-US" sz="2800" b="0" i="0" u="none" strike="noStrike" kern="1200" cap="none" spc="0" normalizeH="0" baseline="0" noProof="0" dirty="0" smtClean="0">
                <a:ln>
                  <a:noFill/>
                </a:ln>
                <a:solidFill>
                  <a:schemeClr val="tx1"/>
                </a:solidFill>
                <a:effectLst/>
                <a:uLnTx/>
                <a:uFillTx/>
                <a:latin typeface="+mj-lt"/>
                <a:ea typeface="+mj-ea"/>
                <a:cs typeface="+mj-cs"/>
              </a:rPr>
              <a:t>HPA</a:t>
            </a:r>
            <a:endParaRPr kumimoji="0" lang="ar-SA" sz="60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639448"/>
            <a:ext cx="10515600" cy="5669915"/>
          </a:xfrm>
        </p:spPr>
        <p:txBody>
          <a:bodyPr>
            <a:noAutofit/>
          </a:bodyPr>
          <a:lstStyle/>
          <a:p>
            <a:pPr algn="r"/>
            <a:r>
              <a:rPr lang="ar-SA" sz="3600" b="1" dirty="0"/>
              <a:t>وانتقل تأثير الجبهة الاستوائية إلى مناطق جنوب غرب ليبيا بداية من يوم  الأربعاء 14اغسطس 2024  خاصة المناطق الحدودية مع دولة النيجر والجزائر  بخلايا من السحب الرعدية الممطرة واستمر  قرابة الثلاثة أيام حيث شهدت هطول  كميات غزيرة من المطر على مناطق (القطرون -اوبارى -غات -تهالا- العوينات والبركت) سجلت اغلبها مابين (46-51) مليمتر وهى موضحة من خلال صور الأقمار الصناعية سببت فى سيول قوية مصدرها مرتفعات جبال تاسيلى وجاينت الجزائرية  المحاذية للأراضى الليبية أدت إلى انجرافات أرضية في الطرق </a:t>
            </a:r>
            <a:r>
              <a:rPr lang="ar-LY" sz="3600" b="1" dirty="0"/>
              <a:t>و</a:t>
            </a:r>
            <a:r>
              <a:rPr lang="ar-SA" sz="3600" b="1" dirty="0" smtClean="0"/>
              <a:t>إغراق </a:t>
            </a:r>
            <a:r>
              <a:rPr lang="ar-SA" sz="3600" b="1" dirty="0"/>
              <a:t>العديد من المزارع والبيوت، الأثر كان قوى نظرا إلى هشاشة البنية التحتية</a:t>
            </a:r>
            <a:r>
              <a:rPr lang="ar-SA" sz="3600" b="1" dirty="0" smtClean="0"/>
              <a:t>،</a:t>
            </a:r>
            <a:r>
              <a:rPr lang="ar-LY" sz="3600" b="1" dirty="0" smtClean="0"/>
              <a:t> </a:t>
            </a:r>
            <a:r>
              <a:rPr lang="ar-SA" sz="3600" b="1" dirty="0" smtClean="0"/>
              <a:t>واستمرت </a:t>
            </a:r>
            <a:r>
              <a:rPr lang="ar-SA" sz="3600" b="1" dirty="0"/>
              <a:t>الوضعية على أقصى المناطق الحدودية من يوم إلى أخر حتى نهاية الشهر وشملت منطقة تازربو يوم الخميس 29 أغسطس 2024 بأمطار جيدة إلى غزيرة. </a:t>
            </a:r>
            <a:r>
              <a:rPr lang="en-US" sz="3600" dirty="0" smtClean="0"/>
              <a:t/>
            </a:r>
            <a:br>
              <a:rPr lang="en-US" sz="3600" dirty="0" smtClean="0"/>
            </a:br>
            <a:endParaRPr lang="ar-SA" sz="3600" dirty="0"/>
          </a:p>
        </p:txBody>
      </p:sp>
      <p:pic>
        <p:nvPicPr>
          <p:cNvPr id="3" name="Picture 48" descr="logo lnmc"/>
          <p:cNvPicPr>
            <a:picLocks noChangeAspect="1" noChangeArrowheads="1"/>
          </p:cNvPicPr>
          <p:nvPr/>
        </p:nvPicPr>
        <p:blipFill>
          <a:blip r:embed="rId2"/>
          <a:srcRect/>
          <a:stretch>
            <a:fillRect/>
          </a:stretch>
        </p:blipFill>
        <p:spPr bwMode="auto">
          <a:xfrm>
            <a:off x="199927" y="0"/>
            <a:ext cx="950004" cy="969393"/>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133303"/>
            <a:ext cx="10515600" cy="5761355"/>
          </a:xfrm>
        </p:spPr>
        <p:txBody>
          <a:bodyPr>
            <a:normAutofit/>
          </a:bodyPr>
          <a:lstStyle/>
          <a:p>
            <a:pPr algn="r" rtl="1"/>
            <a:r>
              <a:rPr lang="ar-SA" sz="4000" b="1" dirty="0" smtClean="0"/>
              <a:t>وكان المركز الوطني للأرصاد الجوية قد اصدر تحذير بهذه الوضعية في كلا الحالتين بداية من  يوم الأحد 4 أغسطس 2024م  قبل 72 ساعة على بداية التقلبات على الجنوب الشرقي  وكذلك يوم الاثنين 12 أغسطس 2024م  قبل بداية التقلبات على الجنوب الغربي  واستمر في تحديثه </a:t>
            </a:r>
            <a:r>
              <a:rPr lang="ar-SA" sz="4000" b="1" dirty="0"/>
              <a:t>أكثر من مرة.</a:t>
            </a:r>
            <a:r>
              <a:rPr lang="en-US" sz="4000" b="1" dirty="0"/>
              <a:t/>
            </a:r>
            <a:br>
              <a:rPr lang="en-US" sz="4000" b="1" dirty="0"/>
            </a:br>
            <a:r>
              <a:rPr lang="ar-SA" sz="4000" b="1" dirty="0"/>
              <a:t>وفيما يلي بعض  أعلى كميات الأمطار التي سجلت</a:t>
            </a:r>
            <a:r>
              <a:rPr lang="en-US" sz="4000" b="1" dirty="0"/>
              <a:t> </a:t>
            </a:r>
            <a:r>
              <a:rPr lang="ar-LY" sz="4000" b="1" dirty="0"/>
              <a:t> الكفرة51.0ملم – القطرون20.0ملم –غات46.0ملم – البركت 51.0ملم – </a:t>
            </a:r>
            <a:r>
              <a:rPr lang="ar-LY" sz="4000" b="1" dirty="0" smtClean="0"/>
              <a:t>تازربو20.0ملم.</a:t>
            </a:r>
            <a:endParaRPr lang="ar-SA" sz="4000" b="1" dirty="0"/>
          </a:p>
        </p:txBody>
      </p:sp>
      <p:pic>
        <p:nvPicPr>
          <p:cNvPr id="3" name="Picture 48" descr="logo lnmc"/>
          <p:cNvPicPr>
            <a:picLocks noChangeAspect="1" noChangeArrowheads="1"/>
          </p:cNvPicPr>
          <p:nvPr/>
        </p:nvPicPr>
        <p:blipFill>
          <a:blip r:embed="rId2"/>
          <a:srcRect/>
          <a:stretch>
            <a:fillRect/>
          </a:stretch>
        </p:blipFill>
        <p:spPr bwMode="auto">
          <a:xfrm>
            <a:off x="199927" y="183448"/>
            <a:ext cx="950004" cy="969393"/>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dirty="0"/>
          </a:p>
        </p:txBody>
      </p:sp>
      <p:pic>
        <p:nvPicPr>
          <p:cNvPr id="1026" name="Picture 2" descr="C:\Users\mcc1\Downloads\IMG-20240809-WA0000.jpg"/>
          <p:cNvPicPr>
            <a:picLocks noChangeAspect="1" noChangeArrowheads="1"/>
          </p:cNvPicPr>
          <p:nvPr/>
        </p:nvPicPr>
        <p:blipFill>
          <a:blip r:embed="rId2"/>
          <a:srcRect/>
          <a:stretch>
            <a:fillRect/>
          </a:stretch>
        </p:blipFill>
        <p:spPr bwMode="auto">
          <a:xfrm>
            <a:off x="512618" y="240430"/>
            <a:ext cx="11360727" cy="8642767"/>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صر نائب للمحتوى 2"/>
          <p:cNvSpPr>
            <a:spLocks noGrp="1"/>
          </p:cNvSpPr>
          <p:nvPr>
            <p:ph type="title"/>
          </p:nvPr>
        </p:nvSpPr>
        <p:spPr>
          <a:xfrm>
            <a:off x="838200" y="580572"/>
            <a:ext cx="10515600" cy="6066971"/>
          </a:xfrm>
        </p:spPr>
        <p:txBody>
          <a:bodyPr>
            <a:normAutofit fontScale="90000"/>
          </a:bodyPr>
          <a:lstStyle/>
          <a:p>
            <a:pPr algn="r"/>
            <a:r>
              <a:rPr lang="ar-SA" sz="3600" dirty="0" smtClean="0"/>
              <a:t>تقع ليبيا وسط ساحل أفريقيا الشمالي على البحر الأبيض المتوسط، وتمتد رقعتها الشاسعة حتى مرتفعات شمال وسط القارة الأفريقية (تبلغ مساحة ليبيا 1.7 مليون كلم مربع)، يحدها من الشرق مصر، ومن الجنوب السودان وتشاد والنيجر، ومن الغرب الجزائر وتونس، وفلكيا تمتد ليبيا بين خطي طول 9 ° و25 ° شرقا، ودائرتي عرض 18 ° و33.</a:t>
            </a:r>
            <a:br>
              <a:rPr lang="ar-SA" sz="3600" dirty="0" smtClean="0"/>
            </a:br>
            <a:r>
              <a:rPr lang="ar-SA" sz="3600" dirty="0" smtClean="0"/>
              <a:t>عدد السكان 7مليون، تتواجد أغلب المدن ذات الكثافة السكانية في الشريط الساحلي شمالاً بينما مدن الجنوب أقل سكاناً وفيها واحات كثيرة، وأهم جبال ليبيا الجبل الأخضر يقع على البحر المتوسط في الشمال الشرقي، الجبل الغربي (جبل نفوسة) في الشمال الغربي، جبال أكاكوس وجبال تيبستي في الجنوب وبها أعلى قمة</a:t>
            </a:r>
            <a:r>
              <a:rPr lang="ar-LY" sz="3600" dirty="0" smtClean="0"/>
              <a:t> في ليبيا</a:t>
            </a:r>
            <a:r>
              <a:rPr lang="ar-SA" sz="3600" dirty="0" smtClean="0"/>
              <a:t> تبلغ 2286متراً. </a:t>
            </a:r>
            <a:br>
              <a:rPr lang="ar-SA" sz="3600" dirty="0" smtClean="0"/>
            </a:br>
            <a:r>
              <a:rPr lang="ar-SA" sz="3600" dirty="0" smtClean="0"/>
              <a:t> تشكل الصحارى القسم الأكبر من الأراضي الليبية، والأراضي عبارة عن هضبة </a:t>
            </a:r>
            <a:r>
              <a:rPr lang="en-US" sz="3600" dirty="0" smtClean="0"/>
              <a:t>.</a:t>
            </a:r>
            <a:r>
              <a:rPr lang="ar-SA" sz="3600" dirty="0" smtClean="0"/>
              <a:t>هي امتداد للهضبة الأفريقية، وعن سهل ساحلي يمتد على طول البحر المتوسط</a:t>
            </a:r>
            <a:endParaRPr lang="ar-LY" sz="3600" dirty="0" smtClean="0"/>
          </a:p>
        </p:txBody>
      </p:sp>
      <p:pic>
        <p:nvPicPr>
          <p:cNvPr id="3" name="Picture 48" descr="logo lnmc"/>
          <p:cNvPicPr>
            <a:picLocks noChangeAspect="1" noChangeArrowheads="1"/>
          </p:cNvPicPr>
          <p:nvPr/>
        </p:nvPicPr>
        <p:blipFill>
          <a:blip r:embed="rId2"/>
          <a:srcRect/>
          <a:stretch>
            <a:fillRect/>
          </a:stretch>
        </p:blipFill>
        <p:spPr bwMode="auto">
          <a:xfrm>
            <a:off x="0" y="0"/>
            <a:ext cx="950004" cy="969393"/>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8194" name="Picture 2" descr="C:\Users\ADMIN\Pictures\Screenshot 2024-09-21 122200.jpg"/>
          <p:cNvPicPr>
            <a:picLocks noChangeAspect="1" noChangeArrowheads="1"/>
          </p:cNvPicPr>
          <p:nvPr/>
        </p:nvPicPr>
        <p:blipFill>
          <a:blip r:embed="rId2"/>
          <a:srcRect/>
          <a:stretch>
            <a:fillRect/>
          </a:stretch>
        </p:blipFill>
        <p:spPr bwMode="auto">
          <a:xfrm>
            <a:off x="-314325" y="528638"/>
            <a:ext cx="12820650" cy="5800725"/>
          </a:xfrm>
          <a:prstGeom prst="rect">
            <a:avLst/>
          </a:prstGeom>
          <a:noFill/>
        </p:spPr>
      </p:pic>
      <p:pic>
        <p:nvPicPr>
          <p:cNvPr id="5" name="Picture 48" descr="logo lnmc"/>
          <p:cNvPicPr>
            <a:picLocks noChangeAspect="1" noChangeArrowheads="1"/>
          </p:cNvPicPr>
          <p:nvPr/>
        </p:nvPicPr>
        <p:blipFill>
          <a:blip r:embed="rId3"/>
          <a:srcRect/>
          <a:stretch>
            <a:fillRect/>
          </a:stretch>
        </p:blipFill>
        <p:spPr bwMode="auto">
          <a:xfrm>
            <a:off x="864941" y="723782"/>
            <a:ext cx="1191536" cy="1215854"/>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9218" name="Picture 2" descr="C:\Users\ADMIN\Pictures\Screenshot 2024-09-21 122435.jpg"/>
          <p:cNvPicPr>
            <a:picLocks noChangeAspect="1" noChangeArrowheads="1"/>
          </p:cNvPicPr>
          <p:nvPr/>
        </p:nvPicPr>
        <p:blipFill>
          <a:blip r:embed="rId2"/>
          <a:srcRect/>
          <a:stretch>
            <a:fillRect/>
          </a:stretch>
        </p:blipFill>
        <p:spPr bwMode="auto">
          <a:xfrm>
            <a:off x="69265" y="0"/>
            <a:ext cx="12081164" cy="6858000"/>
          </a:xfrm>
          <a:prstGeom prst="rect">
            <a:avLst/>
          </a:prstGeom>
          <a:noFill/>
        </p:spPr>
      </p:pic>
      <p:pic>
        <p:nvPicPr>
          <p:cNvPr id="5" name="Picture 48" descr="logo lnmc"/>
          <p:cNvPicPr>
            <a:picLocks noChangeAspect="1" noChangeArrowheads="1"/>
          </p:cNvPicPr>
          <p:nvPr/>
        </p:nvPicPr>
        <p:blipFill>
          <a:blip r:embed="rId3"/>
          <a:srcRect/>
          <a:stretch>
            <a:fillRect/>
          </a:stretch>
        </p:blipFill>
        <p:spPr bwMode="auto">
          <a:xfrm>
            <a:off x="3275636" y="31048"/>
            <a:ext cx="950004" cy="969393"/>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LY"/>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309" y="-1865"/>
            <a:ext cx="10723418" cy="6998406"/>
          </a:xfrm>
        </p:spPr>
      </p:pic>
    </p:spTree>
    <p:extLst>
      <p:ext uri="{BB962C8B-B14F-4D97-AF65-F5344CB8AC3E}">
        <p14:creationId xmlns:p14="http://schemas.microsoft.com/office/powerpoint/2010/main" val="16277101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10242" name="Picture 2" descr="C:\Users\ADMIN\Pictures\Screenshot 2024-09-21 122546.jpg"/>
          <p:cNvPicPr>
            <a:picLocks noChangeAspect="1" noChangeArrowheads="1"/>
          </p:cNvPicPr>
          <p:nvPr/>
        </p:nvPicPr>
        <p:blipFill>
          <a:blip r:embed="rId2"/>
          <a:srcRect/>
          <a:stretch>
            <a:fillRect/>
          </a:stretch>
        </p:blipFill>
        <p:spPr bwMode="auto">
          <a:xfrm>
            <a:off x="0" y="0"/>
            <a:ext cx="12192000" cy="6857999"/>
          </a:xfrm>
          <a:prstGeom prst="rect">
            <a:avLst/>
          </a:prstGeom>
          <a:noFill/>
        </p:spPr>
      </p:pic>
      <p:pic>
        <p:nvPicPr>
          <p:cNvPr id="5" name="Picture 48" descr="logo lnmc"/>
          <p:cNvPicPr>
            <a:picLocks noChangeAspect="1" noChangeArrowheads="1"/>
          </p:cNvPicPr>
          <p:nvPr/>
        </p:nvPicPr>
        <p:blipFill>
          <a:blip r:embed="rId3"/>
          <a:srcRect/>
          <a:stretch>
            <a:fillRect/>
          </a:stretch>
        </p:blipFill>
        <p:spPr bwMode="auto">
          <a:xfrm>
            <a:off x="2915414" y="0"/>
            <a:ext cx="1191536" cy="1215854"/>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7170" name="Picture 2"/>
          <p:cNvPicPr>
            <a:picLocks noChangeAspect="1" noChangeArrowheads="1"/>
          </p:cNvPicPr>
          <p:nvPr/>
        </p:nvPicPr>
        <p:blipFill>
          <a:blip r:embed="rId2"/>
          <a:srcRect/>
          <a:stretch>
            <a:fillRect/>
          </a:stretch>
        </p:blipFill>
        <p:spPr bwMode="auto">
          <a:xfrm>
            <a:off x="-1" y="0"/>
            <a:ext cx="12192001" cy="6858000"/>
          </a:xfrm>
          <a:prstGeom prst="rect">
            <a:avLst/>
          </a:prstGeom>
          <a:noFill/>
          <a:ln w="9525">
            <a:noFill/>
            <a:miter lim="800000"/>
            <a:headEnd/>
            <a:tailEnd/>
          </a:ln>
          <a:effectLst/>
        </p:spPr>
      </p:pic>
      <p:pic>
        <p:nvPicPr>
          <p:cNvPr id="5" name="Picture 48" descr="logo lnmc"/>
          <p:cNvPicPr>
            <a:picLocks noChangeAspect="1" noChangeArrowheads="1"/>
          </p:cNvPicPr>
          <p:nvPr/>
        </p:nvPicPr>
        <p:blipFill>
          <a:blip r:embed="rId3"/>
          <a:srcRect/>
          <a:stretch>
            <a:fillRect/>
          </a:stretch>
        </p:blipFill>
        <p:spPr bwMode="auto">
          <a:xfrm>
            <a:off x="1003487" y="0"/>
            <a:ext cx="1191536" cy="1215854"/>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Pictures\Screenshot 2024-09-22 123131.jpg"/>
          <p:cNvPicPr>
            <a:picLocks noChangeAspect="1" noChangeArrowheads="1"/>
          </p:cNvPicPr>
          <p:nvPr/>
        </p:nvPicPr>
        <p:blipFill>
          <a:blip r:embed="rId2"/>
          <a:srcRect/>
          <a:stretch>
            <a:fillRect/>
          </a:stretch>
        </p:blipFill>
        <p:spPr bwMode="auto">
          <a:xfrm>
            <a:off x="3491345" y="0"/>
            <a:ext cx="5361710" cy="6858000"/>
          </a:xfrm>
          <a:prstGeom prst="rect">
            <a:avLst/>
          </a:prstGeom>
          <a:noFill/>
        </p:spPr>
      </p:pic>
      <p:pic>
        <p:nvPicPr>
          <p:cNvPr id="3" name="Picture 48" descr="logo lnmc"/>
          <p:cNvPicPr>
            <a:picLocks noChangeAspect="1" noChangeArrowheads="1"/>
          </p:cNvPicPr>
          <p:nvPr/>
        </p:nvPicPr>
        <p:blipFill>
          <a:blip r:embed="rId3"/>
          <a:srcRect/>
          <a:stretch>
            <a:fillRect/>
          </a:stretch>
        </p:blipFill>
        <p:spPr bwMode="auto">
          <a:xfrm>
            <a:off x="809523" y="238873"/>
            <a:ext cx="1191536" cy="1215854"/>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Pictures\Screenshot 2024-09-22 123222.jpg"/>
          <p:cNvPicPr>
            <a:picLocks noChangeAspect="1" noChangeArrowheads="1"/>
          </p:cNvPicPr>
          <p:nvPr/>
        </p:nvPicPr>
        <p:blipFill>
          <a:blip r:embed="rId2"/>
          <a:srcRect/>
          <a:stretch>
            <a:fillRect/>
          </a:stretch>
        </p:blipFill>
        <p:spPr bwMode="auto">
          <a:xfrm>
            <a:off x="3422073" y="0"/>
            <a:ext cx="5195454" cy="6858000"/>
          </a:xfrm>
          <a:prstGeom prst="rect">
            <a:avLst/>
          </a:prstGeom>
          <a:noFill/>
        </p:spPr>
      </p:pic>
      <p:pic>
        <p:nvPicPr>
          <p:cNvPr id="5" name="Picture 48" descr="logo lnmc"/>
          <p:cNvPicPr>
            <a:picLocks noChangeAspect="1" noChangeArrowheads="1"/>
          </p:cNvPicPr>
          <p:nvPr/>
        </p:nvPicPr>
        <p:blipFill>
          <a:blip r:embed="rId3"/>
          <a:srcRect/>
          <a:stretch>
            <a:fillRect/>
          </a:stretch>
        </p:blipFill>
        <p:spPr bwMode="auto">
          <a:xfrm>
            <a:off x="809523" y="238873"/>
            <a:ext cx="1191536" cy="1215854"/>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pic>
        <p:nvPicPr>
          <p:cNvPr id="3074" name="Picture 2" descr="C:\Users\ADMIN\Pictures\Screenshot 2024-09-22 123259.jpg"/>
          <p:cNvPicPr>
            <a:picLocks noChangeAspect="1" noChangeArrowheads="1"/>
          </p:cNvPicPr>
          <p:nvPr/>
        </p:nvPicPr>
        <p:blipFill>
          <a:blip r:embed="rId2"/>
          <a:srcRect/>
          <a:stretch>
            <a:fillRect/>
          </a:stretch>
        </p:blipFill>
        <p:spPr bwMode="auto">
          <a:xfrm>
            <a:off x="3408212" y="0"/>
            <a:ext cx="5472544" cy="6857999"/>
          </a:xfrm>
          <a:prstGeom prst="rect">
            <a:avLst/>
          </a:prstGeom>
          <a:noFill/>
        </p:spPr>
      </p:pic>
      <p:pic>
        <p:nvPicPr>
          <p:cNvPr id="5" name="Picture 48" descr="logo lnmc"/>
          <p:cNvPicPr>
            <a:picLocks noChangeAspect="1" noChangeArrowheads="1"/>
          </p:cNvPicPr>
          <p:nvPr/>
        </p:nvPicPr>
        <p:blipFill>
          <a:blip r:embed="rId3"/>
          <a:srcRect/>
          <a:stretch>
            <a:fillRect/>
          </a:stretch>
        </p:blipFill>
        <p:spPr bwMode="auto">
          <a:xfrm>
            <a:off x="809523" y="238873"/>
            <a:ext cx="1191536" cy="1215854"/>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pic>
        <p:nvPicPr>
          <p:cNvPr id="4098" name="Picture 2" descr="C:\Users\ADMIN\Pictures\Screenshot 2024-09-22 123329.jpg"/>
          <p:cNvPicPr>
            <a:picLocks noGrp="1" noChangeAspect="1" noChangeArrowheads="1"/>
          </p:cNvPicPr>
          <p:nvPr>
            <p:ph idx="1"/>
          </p:nvPr>
        </p:nvPicPr>
        <p:blipFill>
          <a:blip r:embed="rId2"/>
          <a:srcRect/>
          <a:stretch>
            <a:fillRect/>
          </a:stretch>
        </p:blipFill>
        <p:spPr bwMode="auto">
          <a:xfrm>
            <a:off x="3374991" y="-6987"/>
            <a:ext cx="5270245" cy="6918126"/>
          </a:xfrm>
          <a:prstGeom prst="rect">
            <a:avLst/>
          </a:prstGeom>
          <a:noFill/>
        </p:spPr>
      </p:pic>
      <p:pic>
        <p:nvPicPr>
          <p:cNvPr id="4" name="Picture 48" descr="logo lnmc"/>
          <p:cNvPicPr>
            <a:picLocks noChangeAspect="1" noChangeArrowheads="1"/>
          </p:cNvPicPr>
          <p:nvPr/>
        </p:nvPicPr>
        <p:blipFill>
          <a:blip r:embed="rId3"/>
          <a:srcRect/>
          <a:stretch>
            <a:fillRect/>
          </a:stretch>
        </p:blipFill>
        <p:spPr bwMode="auto">
          <a:xfrm>
            <a:off x="809523" y="238873"/>
            <a:ext cx="1191536" cy="1215854"/>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C:\Users\ADMIN\Pictures\Screenshot 2024-09-23 111029.jpg"/>
          <p:cNvPicPr>
            <a:picLocks noChangeAspect="1" noChangeArrowheads="1"/>
          </p:cNvPicPr>
          <p:nvPr/>
        </p:nvPicPr>
        <p:blipFill>
          <a:blip r:embed="rId2"/>
          <a:srcRect/>
          <a:stretch>
            <a:fillRect/>
          </a:stretch>
        </p:blipFill>
        <p:spPr bwMode="auto">
          <a:xfrm>
            <a:off x="4138613" y="6963"/>
            <a:ext cx="4548912" cy="6851037"/>
          </a:xfrm>
          <a:prstGeom prst="rect">
            <a:avLst/>
          </a:prstGeom>
          <a:noFill/>
        </p:spPr>
      </p:pic>
      <p:pic>
        <p:nvPicPr>
          <p:cNvPr id="5" name="Picture 48" descr="logo lnmc"/>
          <p:cNvPicPr>
            <a:picLocks noChangeAspect="1" noChangeArrowheads="1"/>
          </p:cNvPicPr>
          <p:nvPr/>
        </p:nvPicPr>
        <p:blipFill>
          <a:blip r:embed="rId3"/>
          <a:srcRect/>
          <a:stretch>
            <a:fillRect/>
          </a:stretch>
        </p:blipFill>
        <p:spPr bwMode="auto">
          <a:xfrm>
            <a:off x="809523" y="238873"/>
            <a:ext cx="1191536" cy="1215854"/>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6079218"/>
          </a:xfrm>
        </p:spPr>
        <p:txBody>
          <a:bodyPr>
            <a:normAutofit fontScale="90000"/>
          </a:bodyPr>
          <a:lstStyle/>
          <a:p>
            <a:pPr algn="r"/>
            <a:r>
              <a:rPr lang="ar-SA" dirty="0" smtClean="0"/>
              <a:t>مناخ ليبيا معتدل في فصلي الربيع والخريف، حار صيفا، بارد نسبيا شتاء، يغلب على الجزء الشمالي مناخ البحر الأبيض المتوسط، والمناخ الصحراوي في الجنوب، ويختلف الأمر في مرتفعات الجبل الأخضر شمال شرق البلاد حيث لا تتعدى درجة الحرارة 33 درجة مئوية صيفا، وتصل لدرجة التجمد شتاء.</a:t>
            </a:r>
            <a:br>
              <a:rPr lang="ar-SA" dirty="0" smtClean="0"/>
            </a:br>
            <a:r>
              <a:rPr lang="ar-SA" dirty="0" smtClean="0"/>
              <a:t> أكبر معدل لهطول الأمطار في منطقة الجبل الأخضر، حيث يتم تسجيل سقوط الأمطار السنوي بين 400 إلى 600 ملم، جميع المناطق الأخرى من البلاد تتلقى أقل من 400 ملم، وفي الصحراء الكبرى 50 ملم </a:t>
            </a:r>
            <a:r>
              <a:rPr lang="ar-SA" smtClean="0"/>
              <a:t>أو أقل.</a:t>
            </a:r>
            <a:endParaRPr lang="ar-SA" dirty="0"/>
          </a:p>
        </p:txBody>
      </p:sp>
      <p:pic>
        <p:nvPicPr>
          <p:cNvPr id="3" name="Picture 48" descr="logo lnmc"/>
          <p:cNvPicPr>
            <a:picLocks noChangeAspect="1" noChangeArrowheads="1"/>
          </p:cNvPicPr>
          <p:nvPr/>
        </p:nvPicPr>
        <p:blipFill>
          <a:blip r:embed="rId2"/>
          <a:srcRect/>
          <a:stretch>
            <a:fillRect/>
          </a:stretch>
        </p:blipFill>
        <p:spPr bwMode="auto">
          <a:xfrm>
            <a:off x="186072" y="169593"/>
            <a:ext cx="950004" cy="969393"/>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Users\ADMIN\Pictures\Screenshot 2024-09-23 110644.jpg"/>
          <p:cNvPicPr>
            <a:picLocks noChangeAspect="1" noChangeArrowheads="1"/>
          </p:cNvPicPr>
          <p:nvPr/>
        </p:nvPicPr>
        <p:blipFill>
          <a:blip r:embed="rId2"/>
          <a:srcRect/>
          <a:stretch>
            <a:fillRect/>
          </a:stretch>
        </p:blipFill>
        <p:spPr bwMode="auto">
          <a:xfrm>
            <a:off x="4138613" y="1434"/>
            <a:ext cx="4545240" cy="6856566"/>
          </a:xfrm>
          <a:prstGeom prst="rect">
            <a:avLst/>
          </a:prstGeom>
          <a:noFill/>
        </p:spPr>
      </p:pic>
      <p:pic>
        <p:nvPicPr>
          <p:cNvPr id="5" name="Picture 48" descr="logo lnmc"/>
          <p:cNvPicPr>
            <a:picLocks noChangeAspect="1" noChangeArrowheads="1"/>
          </p:cNvPicPr>
          <p:nvPr/>
        </p:nvPicPr>
        <p:blipFill>
          <a:blip r:embed="rId3"/>
          <a:srcRect/>
          <a:stretch>
            <a:fillRect/>
          </a:stretch>
        </p:blipFill>
        <p:spPr bwMode="auto">
          <a:xfrm>
            <a:off x="809523" y="238873"/>
            <a:ext cx="1191536" cy="1215854"/>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20240819-WA000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57600" y="21742"/>
            <a:ext cx="4778062" cy="6799218"/>
          </a:xfrm>
        </p:spPr>
      </p:pic>
    </p:spTree>
    <p:extLst>
      <p:ext uri="{BB962C8B-B14F-4D97-AF65-F5344CB8AC3E}">
        <p14:creationId xmlns:p14="http://schemas.microsoft.com/office/powerpoint/2010/main" val="2387933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20240812-WA000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172755" y="38636"/>
            <a:ext cx="4595841" cy="6729195"/>
          </a:xfrm>
        </p:spPr>
      </p:pic>
    </p:spTree>
    <p:extLst>
      <p:ext uri="{BB962C8B-B14F-4D97-AF65-F5344CB8AC3E}">
        <p14:creationId xmlns:p14="http://schemas.microsoft.com/office/powerpoint/2010/main" val="14737592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93819" y="2466109"/>
            <a:ext cx="7703127" cy="2862322"/>
          </a:xfrm>
          <a:prstGeom prst="rect">
            <a:avLst/>
          </a:prstGeom>
          <a:noFill/>
        </p:spPr>
        <p:txBody>
          <a:bodyPr wrap="square" rtlCol="0">
            <a:spAutoFit/>
          </a:bodyPr>
          <a:lstStyle/>
          <a:p>
            <a:pPr algn="ctr"/>
            <a:r>
              <a:rPr lang="ar-LY" sz="6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شكراً على الاستماع مع تحيات المركز الوطني للأرصاد الجوية- ليبيا</a:t>
            </a:r>
            <a:endParaRPr 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3" name="Picture 48" descr="logo lnmc"/>
          <p:cNvPicPr>
            <a:picLocks noChangeAspect="1" noChangeArrowheads="1"/>
          </p:cNvPicPr>
          <p:nvPr/>
        </p:nvPicPr>
        <p:blipFill>
          <a:blip r:embed="rId3"/>
          <a:srcRect/>
          <a:stretch>
            <a:fillRect/>
          </a:stretch>
        </p:blipFill>
        <p:spPr bwMode="auto">
          <a:xfrm>
            <a:off x="5630905" y="363563"/>
            <a:ext cx="1503818" cy="1534509"/>
          </a:xfrm>
          <a:prstGeom prst="rect">
            <a:avLst/>
          </a:prstGeom>
          <a:noFill/>
        </p:spPr>
      </p:pic>
    </p:spTree>
    <p:extLst>
      <p:ext uri="{BB962C8B-B14F-4D97-AF65-F5344CB8AC3E}">
        <p14:creationId xmlns:p14="http://schemas.microsoft.com/office/powerpoint/2010/main" val="7391520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669925"/>
            <a:ext cx="10515600" cy="4439104"/>
          </a:xfrm>
        </p:spPr>
        <p:txBody>
          <a:bodyPr>
            <a:normAutofit fontScale="90000"/>
          </a:bodyPr>
          <a:lstStyle/>
          <a:p>
            <a:pPr algn="r"/>
            <a:r>
              <a:rPr lang="ar-SA" dirty="0" smtClean="0"/>
              <a:t>ونتيجة للنقص وعدم الانتظام في هطول الأمطار وعدم توفر أنهار دائمة الجريان في البلاد شُيدت شبكة من السدود في الأودية ومجاري المياه الجافة التي تُكون السيول بعد هطول الأمطار الغزيرة وتُستخدم هذه السدود لحفظ المياه والحد من الفيضانات، ومع ذلك فإن الاستهلاك الأكبر للمياه يأتي من مخزون المياه الجوفية.</a:t>
            </a:r>
            <a:br>
              <a:rPr lang="ar-SA" dirty="0" smtClean="0"/>
            </a:br>
            <a:r>
              <a:rPr lang="ar-SA" dirty="0" smtClean="0"/>
              <a:t> سجلت مدينة البيضاء في الشمال الشرقي رقم قياسي للأمطار في ليبيا بلغ 414.1 ملم في 11 سبتمبر 2023 وهي أعلى كمية أمطار تشهدها البلاد في يوم واحد جراء عاصفة دانيال.</a:t>
            </a:r>
            <a:endParaRPr lang="ar-SA"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فرعي 4"/>
          <p:cNvSpPr>
            <a:spLocks noGrp="1"/>
          </p:cNvSpPr>
          <p:nvPr>
            <p:ph type="subTitle" idx="1"/>
          </p:nvPr>
        </p:nvSpPr>
        <p:spPr>
          <a:xfrm>
            <a:off x="1524000" y="2646218"/>
            <a:ext cx="9144000" cy="3391724"/>
          </a:xfrm>
          <a:ln>
            <a:solidFill>
              <a:schemeClr val="accent4">
                <a:lumMod val="20000"/>
                <a:lumOff val="80000"/>
              </a:schemeClr>
            </a:solidFill>
          </a:ln>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endParaRPr lang="ar-SA" sz="4800" b="1" dirty="0" smtClean="0">
              <a:ln w="24500" cmpd="dbl">
                <a:solidFill>
                  <a:schemeClr val="accent2">
                    <a:shade val="85000"/>
                    <a:satMod val="155000"/>
                  </a:schemeClr>
                </a:solidFill>
                <a:prstDash val="solid"/>
                <a:miter lim="800000"/>
              </a:ln>
              <a:effectLst>
                <a:outerShdw blurRad="38100" dist="38100" dir="7020000" algn="tl">
                  <a:srgbClr val="000000">
                    <a:alpha val="35000"/>
                  </a:srgbClr>
                </a:outerShdw>
              </a:effectLst>
            </a:endParaRPr>
          </a:p>
          <a:p>
            <a:r>
              <a:rPr lang="ar-LY" sz="4800" b="1" dirty="0" smtClean="0">
                <a:ln w="24500" cmpd="dbl">
                  <a:solidFill>
                    <a:schemeClr val="accent2">
                      <a:shade val="85000"/>
                      <a:satMod val="155000"/>
                    </a:schemeClr>
                  </a:solidFill>
                  <a:prstDash val="solid"/>
                  <a:miter lim="800000"/>
                </a:ln>
                <a:effectLst>
                  <a:outerShdw blurRad="38100" dist="38100" dir="7020000" algn="tl">
                    <a:srgbClr val="000000">
                      <a:alpha val="35000"/>
                    </a:srgbClr>
                  </a:outerShdw>
                </a:effectLst>
              </a:rPr>
              <a:t>در</a:t>
            </a:r>
            <a:r>
              <a:rPr lang="ar-SA" sz="4800" b="1" dirty="0" smtClean="0">
                <a:ln w="24500" cmpd="dbl">
                  <a:solidFill>
                    <a:schemeClr val="accent2">
                      <a:shade val="85000"/>
                      <a:satMod val="155000"/>
                    </a:schemeClr>
                  </a:solidFill>
                  <a:prstDash val="solid"/>
                  <a:miter lim="800000"/>
                </a:ln>
                <a:effectLst>
                  <a:outerShdw blurRad="38100" dist="38100" dir="7020000" algn="tl">
                    <a:srgbClr val="000000">
                      <a:alpha val="35000"/>
                    </a:srgbClr>
                  </a:outerShdw>
                </a:effectLst>
              </a:rPr>
              <a:t>ا</a:t>
            </a:r>
            <a:r>
              <a:rPr lang="ar-LY" sz="4800" b="1" dirty="0" smtClean="0">
                <a:ln w="24500" cmpd="dbl">
                  <a:solidFill>
                    <a:schemeClr val="accent2">
                      <a:shade val="85000"/>
                      <a:satMod val="155000"/>
                    </a:schemeClr>
                  </a:solidFill>
                  <a:prstDash val="solid"/>
                  <a:miter lim="800000"/>
                </a:ln>
                <a:effectLst>
                  <a:outerShdw blurRad="38100" dist="38100" dir="7020000" algn="tl">
                    <a:srgbClr val="000000">
                      <a:alpha val="35000"/>
                    </a:srgbClr>
                  </a:outerShdw>
                </a:effectLst>
              </a:rPr>
              <a:t>سة حالة جوية على مناطق الجنوب الليبي مصحوبة بخلايا من السحب الرعدية وأمطار غزيرة</a:t>
            </a:r>
            <a:endParaRPr lang="ar-SA" sz="4800" b="1" dirty="0">
              <a:ln w="10541" cmpd="sng">
                <a:solidFill>
                  <a:srgbClr val="7D7D7D">
                    <a:tint val="100000"/>
                    <a:shade val="100000"/>
                    <a:satMod val="110000"/>
                  </a:srgbClr>
                </a:solidFill>
                <a:prstDash val="solid"/>
              </a:ln>
              <a:latin typeface="Segoe UI Light" pitchFamily="34" charset="0"/>
              <a:cs typeface="Segoe UI Light" pitchFamily="34" charset="0"/>
            </a:endParaRPr>
          </a:p>
        </p:txBody>
      </p:sp>
      <p:pic>
        <p:nvPicPr>
          <p:cNvPr id="3" name="Picture 48" descr="logo lnmc"/>
          <p:cNvPicPr>
            <a:picLocks noChangeAspect="1" noChangeArrowheads="1"/>
          </p:cNvPicPr>
          <p:nvPr/>
        </p:nvPicPr>
        <p:blipFill>
          <a:blip r:embed="rId2"/>
          <a:srcRect/>
          <a:stretch>
            <a:fillRect/>
          </a:stretch>
        </p:blipFill>
        <p:spPr bwMode="auto">
          <a:xfrm>
            <a:off x="5298394" y="278267"/>
            <a:ext cx="1747105" cy="1782762"/>
          </a:xfrm>
          <a:prstGeom prst="rect">
            <a:avLst/>
          </a:prstGeom>
          <a:noFill/>
        </p:spPr>
      </p:pic>
    </p:spTree>
    <p:extLst>
      <p:ext uri="{BB962C8B-B14F-4D97-AF65-F5344CB8AC3E}">
        <p14:creationId xmlns:p14="http://schemas.microsoft.com/office/powerpoint/2010/main" val="17100523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صر نائب للمحتوى 2"/>
          <p:cNvSpPr>
            <a:spLocks noGrp="1"/>
          </p:cNvSpPr>
          <p:nvPr>
            <p:ph type="title"/>
          </p:nvPr>
        </p:nvSpPr>
        <p:spPr>
          <a:xfrm>
            <a:off x="838200" y="-587912"/>
            <a:ext cx="10515600" cy="5918109"/>
          </a:xfrm>
        </p:spPr>
        <p:txBody>
          <a:bodyPr>
            <a:noAutofit/>
          </a:bodyPr>
          <a:lstStyle/>
          <a:p>
            <a:pPr algn="r" rtl="1"/>
            <a:r>
              <a:rPr lang="en-US" sz="3600" b="1" dirty="0"/>
              <a:t/>
            </a:r>
            <a:br>
              <a:rPr lang="en-US" sz="3600" b="1" dirty="0"/>
            </a:br>
            <a:r>
              <a:rPr lang="ar-SA" sz="3600" b="1" dirty="0"/>
              <a:t>تأثرت مناطق أقصى جنوب شرق ليبيا خاصة المناطق الحدودية مع دولة تشاد والسودان وجنوب مصر والنيجر  بداية من يوم الثلاثاء 06/08/2024 بخلايا من السحب الرعدية الممطرة مصدرها حركة جبهة التقارب في المناطق الاستوائية</a:t>
            </a:r>
            <a:r>
              <a:rPr lang="en-US" sz="3600" b="1" dirty="0"/>
              <a:t>ITCZ) </a:t>
            </a:r>
            <a:r>
              <a:rPr lang="ar-SA" sz="3600" b="1" dirty="0"/>
              <a:t>) ناحية الشمال واستمر تأثيرها قرابة الأسبوع حيث سببت هطول كميات هائلة من المطر وهى موضحة  حسب النماذج العددية وصور الأقمار الصناعية سببت في سيول </a:t>
            </a:r>
            <a:r>
              <a:rPr lang="ar-SA" sz="3600" b="1" dirty="0" err="1"/>
              <a:t>وانجرافات</a:t>
            </a:r>
            <a:r>
              <a:rPr lang="ar-SA" sz="3600" b="1" dirty="0"/>
              <a:t> أرضية في هذه المناطق.</a:t>
            </a:r>
            <a:r>
              <a:rPr lang="en-US" sz="3600" b="1" dirty="0"/>
              <a:t/>
            </a:r>
            <a:br>
              <a:rPr lang="en-US" sz="3600" b="1" dirty="0"/>
            </a:br>
            <a:endParaRPr lang="ar-SA" sz="3600" b="1" dirty="0"/>
          </a:p>
        </p:txBody>
      </p:sp>
      <p:pic>
        <p:nvPicPr>
          <p:cNvPr id="3" name="Picture 48" descr="logo lnmc"/>
          <p:cNvPicPr>
            <a:picLocks noChangeAspect="1" noChangeArrowheads="1"/>
          </p:cNvPicPr>
          <p:nvPr/>
        </p:nvPicPr>
        <p:blipFill>
          <a:blip r:embed="rId2"/>
          <a:srcRect/>
          <a:stretch>
            <a:fillRect/>
          </a:stretch>
        </p:blipFill>
        <p:spPr bwMode="auto">
          <a:xfrm>
            <a:off x="283055" y="0"/>
            <a:ext cx="950004" cy="96939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pic>
        <p:nvPicPr>
          <p:cNvPr id="1026" name="Picture 2" descr="C:\Users\ADMIN\Pictures\Screenshot 2024-09-21 114840.jpg"/>
          <p:cNvPicPr>
            <a:picLocks noChangeAspect="1" noChangeArrowheads="1"/>
          </p:cNvPicPr>
          <p:nvPr/>
        </p:nvPicPr>
        <p:blipFill>
          <a:blip r:embed="rId2"/>
          <a:srcRect/>
          <a:stretch>
            <a:fillRect/>
          </a:stretch>
        </p:blipFill>
        <p:spPr bwMode="auto">
          <a:xfrm>
            <a:off x="291799" y="0"/>
            <a:ext cx="11720091" cy="6857999"/>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2618</TotalTime>
  <Words>423</Words>
  <Application>Microsoft Office PowerPoint</Application>
  <PresentationFormat>Widescreen</PresentationFormat>
  <Paragraphs>22</Paragraphs>
  <Slides>53</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Calibri Light</vt:lpstr>
      <vt:lpstr>PT Bold Heading</vt:lpstr>
      <vt:lpstr>Segoe UI Light</vt:lpstr>
      <vt:lpstr>Times New Roman</vt:lpstr>
      <vt:lpstr>Office Theme</vt:lpstr>
      <vt:lpstr>(ليبيا )    المركز الوطني للأرصاد الجوية</vt:lpstr>
      <vt:lpstr>PowerPoint Presentation</vt:lpstr>
      <vt:lpstr>PowerPoint Presentation</vt:lpstr>
      <vt:lpstr>تقع ليبيا وسط ساحل أفريقيا الشمالي على البحر الأبيض المتوسط، وتمتد رقعتها الشاسعة حتى مرتفعات شمال وسط القارة الأفريقية (تبلغ مساحة ليبيا 1.7 مليون كلم مربع)، يحدها من الشرق مصر، ومن الجنوب السودان وتشاد والنيجر، ومن الغرب الجزائر وتونس، وفلكيا تمتد ليبيا بين خطي طول 9 ° و25 ° شرقا، ودائرتي عرض 18 ° و33. عدد السكان 7مليون، تتواجد أغلب المدن ذات الكثافة السكانية في الشريط الساحلي شمالاً بينما مدن الجنوب أقل سكاناً وفيها واحات كثيرة، وأهم جبال ليبيا الجبل الأخضر يقع على البحر المتوسط في الشمال الشرقي، الجبل الغربي (جبل نفوسة) في الشمال الغربي، جبال أكاكوس وجبال تيبستي في الجنوب وبها أعلى قمة في ليبيا تبلغ 2286متراً.   تشكل الصحارى القسم الأكبر من الأراضي الليبية، والأراضي عبارة عن هضبة .هي امتداد للهضبة الأفريقية، وعن سهل ساحلي يمتد على طول البحر المتوسط</vt:lpstr>
      <vt:lpstr>مناخ ليبيا معتدل في فصلي الربيع والخريف، حار صيفا، بارد نسبيا شتاء، يغلب على الجزء الشمالي مناخ البحر الأبيض المتوسط، والمناخ الصحراوي في الجنوب، ويختلف الأمر في مرتفعات الجبل الأخضر شمال شرق البلاد حيث لا تتعدى درجة الحرارة 33 درجة مئوية صيفا، وتصل لدرجة التجمد شتاء.  أكبر معدل لهطول الأمطار في منطقة الجبل الأخضر، حيث يتم تسجيل سقوط الأمطار السنوي بين 400 إلى 600 ملم، جميع المناطق الأخرى من البلاد تتلقى أقل من 400 ملم، وفي الصحراء الكبرى 50 ملم أو أقل.</vt:lpstr>
      <vt:lpstr>ونتيجة للنقص وعدم الانتظام في هطول الأمطار وعدم توفر أنهار دائمة الجريان في البلاد شُيدت شبكة من السدود في الأودية ومجاري المياه الجافة التي تُكون السيول بعد هطول الأمطار الغزيرة وتُستخدم هذه السدود لحفظ المياه والحد من الفيضانات، ومع ذلك فإن الاستهلاك الأكبر للمياه يأتي من مخزون المياه الجوفية.  سجلت مدينة البيضاء في الشمال الشرقي رقم قياسي للأمطار في ليبيا بلغ 414.1 ملم في 11 سبتمبر 2023 وهي أعلى كمية أمطار تشهدها البلاد في يوم واحد جراء عاصفة دانيال.</vt:lpstr>
      <vt:lpstr>PowerPoint Presentation</vt:lpstr>
      <vt:lpstr> تأثرت مناطق أقصى جنوب شرق ليبيا خاصة المناطق الحدودية مع دولة تشاد والسودان وجنوب مصر والنيجر  بداية من يوم الثلاثاء 06/08/2024 بخلايا من السحب الرعدية الممطرة مصدرها حركة جبهة التقارب في المناطق الاستوائيةITCZ) ) ناحية الشمال واستمر تأثيرها قرابة الأسبوع حيث سببت هطول كميات هائلة من المطر وهى موضحة  حسب النماذج العددية وصور الأقمار الصناعية سببت في سيول وانجرافات أرضية في هذه المناطق. </vt:lpstr>
      <vt:lpstr>PowerPoint Presentation</vt:lpstr>
      <vt:lpstr>PowerPoint Presentation</vt:lpstr>
      <vt:lpstr>PowerPoint Presentation</vt:lpstr>
      <vt:lpstr>PowerPoint Presentation</vt:lpstr>
      <vt:lpstr>PowerPoint Presentation</vt:lpstr>
      <vt:lpstr>كما كان تأثير هذه السحب الرعدية كبير على منطقة الكفرة يوم الأحد 11/08/2024 نتيجة (ارتفاع الرطوبة في مستويات الضغط 850،700،500 هيكتوبسكال وتوافق اتجاه الرياح + مؤشر عدم  الاستقرار 2800جول/كجم وهو مؤشر لحدوث عواصف رعدية شديدة) هذه الوضعية سجلت هطول أمطار غزيرة على محطة الكفرة السطحية بلغت 51 مليمتر خلال 24 ساعة وهى كمية قياسية تسجل لأول مرة على المنطقة (حيث كانت أعلى كمية مسجلة سابقا 11.2 مليمتر سنة 1952م )، وصاحب السحب الرعدية الممطرة رياح قوية هابطة سببت في اقتلاع بعض الأشجار وسقوط أعمدة الكهرباء كما سببت غزارة الأمطار في سيول وجريان الأودية، أدت لدخول  المياه لمستشفى الكفرة العام والى جرف وفقدان 4 أشخاص.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شكل توضيحي للجبهة المدارية (ITCZ)</vt:lpstr>
      <vt:lpstr>PowerPoint Presentation</vt:lpstr>
      <vt:lpstr>PowerPoint Presentation</vt:lpstr>
      <vt:lpstr>PowerPoint Presentation</vt:lpstr>
      <vt:lpstr>خريطة الرطوبة والرياح مستوى 850HPA</vt:lpstr>
      <vt:lpstr>خريطة الرطوبة والرياح مستوى 700HPA</vt:lpstr>
      <vt:lpstr>PowerPoint Presentation</vt:lpstr>
      <vt:lpstr>وانتقل تأثير الجبهة الاستوائية إلى مناطق جنوب غرب ليبيا بداية من يوم  الأربعاء 14اغسطس 2024  خاصة المناطق الحدودية مع دولة النيجر والجزائر  بخلايا من السحب الرعدية الممطرة واستمر  قرابة الثلاثة أيام حيث شهدت هطول  كميات غزيرة من المطر على مناطق (القطرون -اوبارى -غات -تهالا- العوينات والبركت) سجلت اغلبها مابين (46-51) مليمتر وهى موضحة من خلال صور الأقمار الصناعية سببت فى سيول قوية مصدرها مرتفعات جبال تاسيلى وجاينت الجزائرية  المحاذية للأراضى الليبية أدت إلى انجرافات أرضية في الطرق وإغراق العديد من المزارع والبيوت، الأثر كان قوى نظرا إلى هشاشة البنية التحتية، واستمرت الوضعية على أقصى المناطق الحدودية من يوم إلى أخر حتى نهاية الشهر وشملت منطقة تازربو يوم الخميس 29 أغسطس 2024 بأمطار جيدة إلى غزيرة.  </vt:lpstr>
      <vt:lpstr>وكان المركز الوطني للأرصاد الجوية قد اصدر تحذير بهذه الوضعية في كلا الحالتين بداية من  يوم الأحد 4 أغسطس 2024م  قبل 72 ساعة على بداية التقلبات على الجنوب الشرقي  وكذلك يوم الاثنين 12 أغسطس 2024م  قبل بداية التقلبات على الجنوب الغربي  واستمر في تحديثه أكثر من مرة. وفيما يلي بعض  أعلى كميات الأمطار التي سجلت  الكفرة51.0ملم – القطرون20.0ملم –غات46.0ملم – البركت 51.0ملم – تازربو20.0ملم.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المشاركة في الدورة التدريبية الخاصة بتطبيقات نواتج الأقمار الاصطناعية في مجال الأرصاد الجوية</dc:title>
  <dc:creator>media</dc:creator>
  <cp:lastModifiedBy>TeraByte</cp:lastModifiedBy>
  <cp:revision>214</cp:revision>
  <dcterms:created xsi:type="dcterms:W3CDTF">2024-01-08T08:30:41Z</dcterms:created>
  <dcterms:modified xsi:type="dcterms:W3CDTF">2024-09-24T14:34:49Z</dcterms:modified>
</cp:coreProperties>
</file>