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7711" r:id="rId1"/>
    <p:sldMasterId id="2147487736" r:id="rId2"/>
    <p:sldMasterId id="2147487748" r:id="rId3"/>
  </p:sldMasterIdLst>
  <p:notesMasterIdLst>
    <p:notesMasterId r:id="rId42"/>
  </p:notesMasterIdLst>
  <p:handoutMasterIdLst>
    <p:handoutMasterId r:id="rId43"/>
  </p:handoutMasterIdLst>
  <p:sldIdLst>
    <p:sldId id="1087" r:id="rId4"/>
    <p:sldId id="610" r:id="rId5"/>
    <p:sldId id="1067" r:id="rId6"/>
    <p:sldId id="1069" r:id="rId7"/>
    <p:sldId id="1068" r:id="rId8"/>
    <p:sldId id="1070" r:id="rId9"/>
    <p:sldId id="1071" r:id="rId10"/>
    <p:sldId id="1072" r:id="rId11"/>
    <p:sldId id="680" r:id="rId12"/>
    <p:sldId id="1076" r:id="rId13"/>
    <p:sldId id="1089" r:id="rId14"/>
    <p:sldId id="1079" r:id="rId15"/>
    <p:sldId id="1024" r:id="rId16"/>
    <p:sldId id="1043" r:id="rId17"/>
    <p:sldId id="1093" r:id="rId18"/>
    <p:sldId id="1094" r:id="rId19"/>
    <p:sldId id="1019" r:id="rId20"/>
    <p:sldId id="1077" r:id="rId21"/>
    <p:sldId id="1074" r:id="rId22"/>
    <p:sldId id="1085" r:id="rId23"/>
    <p:sldId id="1078" r:id="rId24"/>
    <p:sldId id="1081" r:id="rId25"/>
    <p:sldId id="1029" r:id="rId26"/>
    <p:sldId id="1040" r:id="rId27"/>
    <p:sldId id="1048" r:id="rId28"/>
    <p:sldId id="1025" r:id="rId29"/>
    <p:sldId id="1056" r:id="rId30"/>
    <p:sldId id="1057" r:id="rId31"/>
    <p:sldId id="1052" r:id="rId32"/>
    <p:sldId id="1045" r:id="rId33"/>
    <p:sldId id="1084" r:id="rId34"/>
    <p:sldId id="1082" r:id="rId35"/>
    <p:sldId id="1083" r:id="rId36"/>
    <p:sldId id="1096" r:id="rId37"/>
    <p:sldId id="322" r:id="rId38"/>
    <p:sldId id="670" r:id="rId39"/>
    <p:sldId id="1091" r:id="rId40"/>
    <p:sldId id="1095" r:id="rId41"/>
  </p:sldIdLst>
  <p:sldSz cx="12192000" cy="6858000"/>
  <p:notesSz cx="9931400" cy="1436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1"/>
    <a:srgbClr val="71ED59"/>
    <a:srgbClr val="FEC5AB"/>
    <a:srgbClr val="85B5E1"/>
    <a:srgbClr val="5B7F95"/>
    <a:srgbClr val="7BA9D8"/>
    <a:srgbClr val="6E8FFC"/>
    <a:srgbClr val="D384FC"/>
    <a:srgbClr val="78A1FA"/>
    <a:srgbClr val="FDBD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293" autoAdjust="0"/>
  </p:normalViewPr>
  <p:slideViewPr>
    <p:cSldViewPr snapToGrid="0">
      <p:cViewPr varScale="1">
        <p:scale>
          <a:sx n="102" d="100"/>
          <a:sy n="102" d="100"/>
        </p:scale>
        <p:origin x="954" y="114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-47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2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/>
            <a:t>Spatial</a:t>
          </a:r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F3F2759E-8857-423D-BB5B-CAB0C619A7A8}">
      <dgm:prSet phldrT="[Text]"/>
      <dgm:spPr/>
      <dgm:t>
        <a:bodyPr/>
        <a:lstStyle/>
        <a:p>
          <a:r>
            <a:rPr lang="en-US" b="1" dirty="0"/>
            <a:t>Temporal</a:t>
          </a:r>
        </a:p>
      </dgm:t>
    </dgm:pt>
    <dgm:pt modelId="{A2526F37-1C29-4370-A447-A3E9FE4EB29E}" type="parTrans" cxnId="{26EC67B1-A557-4BAD-8BAC-3DAC5D26589B}">
      <dgm:prSet/>
      <dgm:spPr/>
      <dgm:t>
        <a:bodyPr/>
        <a:lstStyle/>
        <a:p>
          <a:endParaRPr lang="en-US"/>
        </a:p>
      </dgm:t>
    </dgm:pt>
    <dgm:pt modelId="{9BB224EA-0069-4BCF-824C-14332A0D7209}" type="sibTrans" cxnId="{26EC67B1-A557-4BAD-8BAC-3DAC5D26589B}">
      <dgm:prSet/>
      <dgm:spPr/>
      <dgm:t>
        <a:bodyPr/>
        <a:lstStyle/>
        <a:p>
          <a:endParaRPr lang="en-US"/>
        </a:p>
      </dgm:t>
    </dgm:pt>
    <dgm:pt modelId="{8175B3F3-0360-4C0F-AC32-B5A9876C8388}">
      <dgm:prSet phldrT="[Text]"/>
      <dgm:spPr/>
      <dgm:t>
        <a:bodyPr/>
        <a:lstStyle/>
        <a:p>
          <a:r>
            <a:rPr lang="en-US" b="1" dirty="0"/>
            <a:t>Spectral</a:t>
          </a:r>
        </a:p>
      </dgm:t>
    </dgm:pt>
    <dgm:pt modelId="{99BF6690-FDAA-482A-B10C-8BA1B120E537}" type="parTrans" cxnId="{385B5E85-DFDA-4C84-A824-629785AD61D5}">
      <dgm:prSet/>
      <dgm:spPr/>
      <dgm:t>
        <a:bodyPr/>
        <a:lstStyle/>
        <a:p>
          <a:endParaRPr lang="en-US"/>
        </a:p>
      </dgm:t>
    </dgm:pt>
    <dgm:pt modelId="{9D6C4445-C351-476D-873B-C14641A8F220}" type="sibTrans" cxnId="{385B5E85-DFDA-4C84-A824-629785AD61D5}">
      <dgm:prSet/>
      <dgm:spPr/>
      <dgm:t>
        <a:bodyPr/>
        <a:lstStyle/>
        <a:p>
          <a:endParaRPr lang="en-US"/>
        </a:p>
      </dgm:t>
    </dgm:pt>
    <dgm:pt modelId="{4BD88EEF-DFC8-48AD-9B80-91D223013B7B}">
      <dgm:prSet phldrT="[Text]"/>
      <dgm:spPr/>
      <dgm:t>
        <a:bodyPr/>
        <a:lstStyle/>
        <a:p>
          <a:r>
            <a:rPr lang="en-US" b="1" dirty="0"/>
            <a:t>Radiometric</a:t>
          </a:r>
        </a:p>
      </dgm:t>
    </dgm:pt>
    <dgm:pt modelId="{E20A5FCC-43BD-4072-AD1D-4D221394E306}" type="parTrans" cxnId="{6D907B4E-4EE2-4D4E-B73D-296BB1D659E0}">
      <dgm:prSet/>
      <dgm:spPr/>
      <dgm:t>
        <a:bodyPr/>
        <a:lstStyle/>
        <a:p>
          <a:endParaRPr lang="en-US"/>
        </a:p>
      </dgm:t>
    </dgm:pt>
    <dgm:pt modelId="{819BA94A-3968-458C-90C4-EDA13B42B674}" type="sibTrans" cxnId="{6D907B4E-4EE2-4D4E-B73D-296BB1D659E0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</dgm:pt>
    <dgm:pt modelId="{9CC362C4-361C-43FE-A23E-9BC780A9C2F4}" type="pres">
      <dgm:prSet presAssocID="{C86CE629-4FDD-4271-8B71-ABFEEED920F2}" presName="node" presStyleLbl="node1" presStyleIdx="0" presStyleCnt="4">
        <dgm:presLayoutVars>
          <dgm:bulletEnabled val="1"/>
        </dgm:presLayoutVars>
      </dgm:prSet>
      <dgm:spPr/>
    </dgm:pt>
    <dgm:pt modelId="{638487DB-6016-4CBF-AAAB-198EF05F0FDD}" type="pres">
      <dgm:prSet presAssocID="{CFEC621A-EE81-4850-AF63-75A8988E0DC3}" presName="sibTrans" presStyleCnt="0"/>
      <dgm:spPr/>
    </dgm:pt>
    <dgm:pt modelId="{D0392EF7-A130-4A1A-B08C-B4036176DD3A}" type="pres">
      <dgm:prSet presAssocID="{F3F2759E-8857-423D-BB5B-CAB0C619A7A8}" presName="node" presStyleLbl="node1" presStyleIdx="1" presStyleCnt="4">
        <dgm:presLayoutVars>
          <dgm:bulletEnabled val="1"/>
        </dgm:presLayoutVars>
      </dgm:prSet>
      <dgm:spPr/>
    </dgm:pt>
    <dgm:pt modelId="{F5C36B5A-85A1-466B-A841-FCD1ADA01668}" type="pres">
      <dgm:prSet presAssocID="{9BB224EA-0069-4BCF-824C-14332A0D7209}" presName="sibTrans" presStyleCnt="0"/>
      <dgm:spPr/>
    </dgm:pt>
    <dgm:pt modelId="{54DDC632-0C91-4E2F-9027-764429F83870}" type="pres">
      <dgm:prSet presAssocID="{8175B3F3-0360-4C0F-AC32-B5A9876C8388}" presName="node" presStyleLbl="node1" presStyleIdx="2" presStyleCnt="4">
        <dgm:presLayoutVars>
          <dgm:bulletEnabled val="1"/>
        </dgm:presLayoutVars>
      </dgm:prSet>
      <dgm:spPr/>
    </dgm:pt>
    <dgm:pt modelId="{26C35AC3-58C9-4AE2-9C94-F0CBE0F10225}" type="pres">
      <dgm:prSet presAssocID="{9D6C4445-C351-476D-873B-C14641A8F220}" presName="sibTrans" presStyleCnt="0"/>
      <dgm:spPr/>
    </dgm:pt>
    <dgm:pt modelId="{14874605-4546-40A8-91F3-230FE3D7E3E1}" type="pres">
      <dgm:prSet presAssocID="{4BD88EEF-DFC8-48AD-9B80-91D223013B7B}" presName="node" presStyleLbl="node1" presStyleIdx="3" presStyleCnt="4">
        <dgm:presLayoutVars>
          <dgm:bulletEnabled val="1"/>
        </dgm:presLayoutVars>
      </dgm:prSet>
      <dgm:spPr/>
    </dgm:pt>
  </dgm:ptLst>
  <dgm:cxnLst>
    <dgm:cxn modelId="{F0068219-6F22-496E-9043-8C9E6408FFDE}" type="presOf" srcId="{4BD88EEF-DFC8-48AD-9B80-91D223013B7B}" destId="{14874605-4546-40A8-91F3-230FE3D7E3E1}" srcOrd="0" destOrd="0" presId="urn:microsoft.com/office/officeart/2005/8/layout/default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0B153D4A-B231-4D1B-B067-9DF498504044}" type="presOf" srcId="{8175B3F3-0360-4C0F-AC32-B5A9876C8388}" destId="{54DDC632-0C91-4E2F-9027-764429F83870}" srcOrd="0" destOrd="0" presId="urn:microsoft.com/office/officeart/2005/8/layout/default"/>
    <dgm:cxn modelId="{6D907B4E-4EE2-4D4E-B73D-296BB1D659E0}" srcId="{3C8A2FA6-B145-440A-94AF-C072EABBE306}" destId="{4BD88EEF-DFC8-48AD-9B80-91D223013B7B}" srcOrd="3" destOrd="0" parTransId="{E20A5FCC-43BD-4072-AD1D-4D221394E306}" sibTransId="{819BA94A-3968-458C-90C4-EDA13B42B674}"/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385B5E85-DFDA-4C84-A824-629785AD61D5}" srcId="{3C8A2FA6-B145-440A-94AF-C072EABBE306}" destId="{8175B3F3-0360-4C0F-AC32-B5A9876C8388}" srcOrd="2" destOrd="0" parTransId="{99BF6690-FDAA-482A-B10C-8BA1B120E537}" sibTransId="{9D6C4445-C351-476D-873B-C14641A8F220}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26EC67B1-A557-4BAD-8BAC-3DAC5D26589B}" srcId="{3C8A2FA6-B145-440A-94AF-C072EABBE306}" destId="{F3F2759E-8857-423D-BB5B-CAB0C619A7A8}" srcOrd="1" destOrd="0" parTransId="{A2526F37-1C29-4370-A447-A3E9FE4EB29E}" sibTransId="{9BB224EA-0069-4BCF-824C-14332A0D7209}"/>
    <dgm:cxn modelId="{D6742DDD-9660-4227-92C9-30F1DC99609E}" type="presOf" srcId="{F3F2759E-8857-423D-BB5B-CAB0C619A7A8}" destId="{D0392EF7-A130-4A1A-B08C-B4036176DD3A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  <dgm:cxn modelId="{8E8678AB-AE44-45CD-B383-DA7F23666209}" type="presParOf" srcId="{95F56F4A-3FE8-4234-9F94-61ADF7066BB0}" destId="{638487DB-6016-4CBF-AAAB-198EF05F0FDD}" srcOrd="1" destOrd="0" presId="urn:microsoft.com/office/officeart/2005/8/layout/default"/>
    <dgm:cxn modelId="{E1D0675F-9A9B-426A-8636-F4E4C2E4BEC5}" type="presParOf" srcId="{95F56F4A-3FE8-4234-9F94-61ADF7066BB0}" destId="{D0392EF7-A130-4A1A-B08C-B4036176DD3A}" srcOrd="2" destOrd="0" presId="urn:microsoft.com/office/officeart/2005/8/layout/default"/>
    <dgm:cxn modelId="{9C97E54C-36FC-4883-9698-38FF013D9F8D}" type="presParOf" srcId="{95F56F4A-3FE8-4234-9F94-61ADF7066BB0}" destId="{F5C36B5A-85A1-466B-A841-FCD1ADA01668}" srcOrd="3" destOrd="0" presId="urn:microsoft.com/office/officeart/2005/8/layout/default"/>
    <dgm:cxn modelId="{470486AA-F8B9-4A81-9B40-B39AEA400885}" type="presParOf" srcId="{95F56F4A-3FE8-4234-9F94-61ADF7066BB0}" destId="{54DDC632-0C91-4E2F-9027-764429F83870}" srcOrd="4" destOrd="0" presId="urn:microsoft.com/office/officeart/2005/8/layout/default"/>
    <dgm:cxn modelId="{FF3C092B-FD8E-4AB8-AF0D-571021A7EDD1}" type="presParOf" srcId="{95F56F4A-3FE8-4234-9F94-61ADF7066BB0}" destId="{26C35AC3-58C9-4AE2-9C94-F0CBE0F10225}" srcOrd="5" destOrd="0" presId="urn:microsoft.com/office/officeart/2005/8/layout/default"/>
    <dgm:cxn modelId="{A2D47EBA-7256-457C-9FA1-A77CE0E6424B}" type="presParOf" srcId="{95F56F4A-3FE8-4234-9F94-61ADF7066BB0}" destId="{14874605-4546-40A8-91F3-230FE3D7E3E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/>
            <a:t>Spatial</a:t>
          </a:r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F3F2759E-8857-423D-BB5B-CAB0C619A7A8}">
      <dgm:prSet phldrT="[Text]"/>
      <dgm:spPr/>
      <dgm:t>
        <a:bodyPr/>
        <a:lstStyle/>
        <a:p>
          <a:r>
            <a:rPr lang="en-US" b="1" dirty="0"/>
            <a:t>Temporal</a:t>
          </a:r>
        </a:p>
      </dgm:t>
    </dgm:pt>
    <dgm:pt modelId="{A2526F37-1C29-4370-A447-A3E9FE4EB29E}" type="parTrans" cxnId="{26EC67B1-A557-4BAD-8BAC-3DAC5D26589B}">
      <dgm:prSet/>
      <dgm:spPr/>
      <dgm:t>
        <a:bodyPr/>
        <a:lstStyle/>
        <a:p>
          <a:endParaRPr lang="en-US"/>
        </a:p>
      </dgm:t>
    </dgm:pt>
    <dgm:pt modelId="{9BB224EA-0069-4BCF-824C-14332A0D7209}" type="sibTrans" cxnId="{26EC67B1-A557-4BAD-8BAC-3DAC5D26589B}">
      <dgm:prSet/>
      <dgm:spPr/>
      <dgm:t>
        <a:bodyPr/>
        <a:lstStyle/>
        <a:p>
          <a:endParaRPr lang="en-US"/>
        </a:p>
      </dgm:t>
    </dgm:pt>
    <dgm:pt modelId="{8175B3F3-0360-4C0F-AC32-B5A9876C8388}">
      <dgm:prSet phldrT="[Text]"/>
      <dgm:spPr/>
      <dgm:t>
        <a:bodyPr/>
        <a:lstStyle/>
        <a:p>
          <a:r>
            <a:rPr lang="en-US" b="1" dirty="0"/>
            <a:t>Spectral</a:t>
          </a:r>
        </a:p>
      </dgm:t>
    </dgm:pt>
    <dgm:pt modelId="{99BF6690-FDAA-482A-B10C-8BA1B120E537}" type="parTrans" cxnId="{385B5E85-DFDA-4C84-A824-629785AD61D5}">
      <dgm:prSet/>
      <dgm:spPr/>
      <dgm:t>
        <a:bodyPr/>
        <a:lstStyle/>
        <a:p>
          <a:endParaRPr lang="en-US"/>
        </a:p>
      </dgm:t>
    </dgm:pt>
    <dgm:pt modelId="{9D6C4445-C351-476D-873B-C14641A8F220}" type="sibTrans" cxnId="{385B5E85-DFDA-4C84-A824-629785AD61D5}">
      <dgm:prSet/>
      <dgm:spPr/>
      <dgm:t>
        <a:bodyPr/>
        <a:lstStyle/>
        <a:p>
          <a:endParaRPr lang="en-US"/>
        </a:p>
      </dgm:t>
    </dgm:pt>
    <dgm:pt modelId="{4BD88EEF-DFC8-48AD-9B80-91D223013B7B}">
      <dgm:prSet phldrT="[Text]"/>
      <dgm:spPr/>
      <dgm:t>
        <a:bodyPr/>
        <a:lstStyle/>
        <a:p>
          <a:r>
            <a:rPr lang="en-US" b="1" dirty="0"/>
            <a:t>Radiometric</a:t>
          </a:r>
        </a:p>
      </dgm:t>
    </dgm:pt>
    <dgm:pt modelId="{E20A5FCC-43BD-4072-AD1D-4D221394E306}" type="parTrans" cxnId="{6D907B4E-4EE2-4D4E-B73D-296BB1D659E0}">
      <dgm:prSet/>
      <dgm:spPr/>
      <dgm:t>
        <a:bodyPr/>
        <a:lstStyle/>
        <a:p>
          <a:endParaRPr lang="en-US"/>
        </a:p>
      </dgm:t>
    </dgm:pt>
    <dgm:pt modelId="{819BA94A-3968-458C-90C4-EDA13B42B674}" type="sibTrans" cxnId="{6D907B4E-4EE2-4D4E-B73D-296BB1D659E0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</dgm:pt>
    <dgm:pt modelId="{9CC362C4-361C-43FE-A23E-9BC780A9C2F4}" type="pres">
      <dgm:prSet presAssocID="{C86CE629-4FDD-4271-8B71-ABFEEED920F2}" presName="node" presStyleLbl="node1" presStyleIdx="0" presStyleCnt="4">
        <dgm:presLayoutVars>
          <dgm:bulletEnabled val="1"/>
        </dgm:presLayoutVars>
      </dgm:prSet>
      <dgm:spPr/>
    </dgm:pt>
    <dgm:pt modelId="{638487DB-6016-4CBF-AAAB-198EF05F0FDD}" type="pres">
      <dgm:prSet presAssocID="{CFEC621A-EE81-4850-AF63-75A8988E0DC3}" presName="sibTrans" presStyleCnt="0"/>
      <dgm:spPr/>
    </dgm:pt>
    <dgm:pt modelId="{D0392EF7-A130-4A1A-B08C-B4036176DD3A}" type="pres">
      <dgm:prSet presAssocID="{F3F2759E-8857-423D-BB5B-CAB0C619A7A8}" presName="node" presStyleLbl="node1" presStyleIdx="1" presStyleCnt="4">
        <dgm:presLayoutVars>
          <dgm:bulletEnabled val="1"/>
        </dgm:presLayoutVars>
      </dgm:prSet>
      <dgm:spPr/>
    </dgm:pt>
    <dgm:pt modelId="{F5C36B5A-85A1-466B-A841-FCD1ADA01668}" type="pres">
      <dgm:prSet presAssocID="{9BB224EA-0069-4BCF-824C-14332A0D7209}" presName="sibTrans" presStyleCnt="0"/>
      <dgm:spPr/>
    </dgm:pt>
    <dgm:pt modelId="{54DDC632-0C91-4E2F-9027-764429F83870}" type="pres">
      <dgm:prSet presAssocID="{8175B3F3-0360-4C0F-AC32-B5A9876C8388}" presName="node" presStyleLbl="node1" presStyleIdx="2" presStyleCnt="4">
        <dgm:presLayoutVars>
          <dgm:bulletEnabled val="1"/>
        </dgm:presLayoutVars>
      </dgm:prSet>
      <dgm:spPr/>
    </dgm:pt>
    <dgm:pt modelId="{26C35AC3-58C9-4AE2-9C94-F0CBE0F10225}" type="pres">
      <dgm:prSet presAssocID="{9D6C4445-C351-476D-873B-C14641A8F220}" presName="sibTrans" presStyleCnt="0"/>
      <dgm:spPr/>
    </dgm:pt>
    <dgm:pt modelId="{14874605-4546-40A8-91F3-230FE3D7E3E1}" type="pres">
      <dgm:prSet presAssocID="{4BD88EEF-DFC8-48AD-9B80-91D223013B7B}" presName="node" presStyleLbl="node1" presStyleIdx="3" presStyleCnt="4">
        <dgm:presLayoutVars>
          <dgm:bulletEnabled val="1"/>
        </dgm:presLayoutVars>
      </dgm:prSet>
      <dgm:spPr/>
    </dgm:pt>
  </dgm:ptLst>
  <dgm:cxnLst>
    <dgm:cxn modelId="{F0068219-6F22-496E-9043-8C9E6408FFDE}" type="presOf" srcId="{4BD88EEF-DFC8-48AD-9B80-91D223013B7B}" destId="{14874605-4546-40A8-91F3-230FE3D7E3E1}" srcOrd="0" destOrd="0" presId="urn:microsoft.com/office/officeart/2005/8/layout/default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0B153D4A-B231-4D1B-B067-9DF498504044}" type="presOf" srcId="{8175B3F3-0360-4C0F-AC32-B5A9876C8388}" destId="{54DDC632-0C91-4E2F-9027-764429F83870}" srcOrd="0" destOrd="0" presId="urn:microsoft.com/office/officeart/2005/8/layout/default"/>
    <dgm:cxn modelId="{6D907B4E-4EE2-4D4E-B73D-296BB1D659E0}" srcId="{3C8A2FA6-B145-440A-94AF-C072EABBE306}" destId="{4BD88EEF-DFC8-48AD-9B80-91D223013B7B}" srcOrd="3" destOrd="0" parTransId="{E20A5FCC-43BD-4072-AD1D-4D221394E306}" sibTransId="{819BA94A-3968-458C-90C4-EDA13B42B674}"/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385B5E85-DFDA-4C84-A824-629785AD61D5}" srcId="{3C8A2FA6-B145-440A-94AF-C072EABBE306}" destId="{8175B3F3-0360-4C0F-AC32-B5A9876C8388}" srcOrd="2" destOrd="0" parTransId="{99BF6690-FDAA-482A-B10C-8BA1B120E537}" sibTransId="{9D6C4445-C351-476D-873B-C14641A8F220}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26EC67B1-A557-4BAD-8BAC-3DAC5D26589B}" srcId="{3C8A2FA6-B145-440A-94AF-C072EABBE306}" destId="{F3F2759E-8857-423D-BB5B-CAB0C619A7A8}" srcOrd="1" destOrd="0" parTransId="{A2526F37-1C29-4370-A447-A3E9FE4EB29E}" sibTransId="{9BB224EA-0069-4BCF-824C-14332A0D7209}"/>
    <dgm:cxn modelId="{D6742DDD-9660-4227-92C9-30F1DC99609E}" type="presOf" srcId="{F3F2759E-8857-423D-BB5B-CAB0C619A7A8}" destId="{D0392EF7-A130-4A1A-B08C-B4036176DD3A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  <dgm:cxn modelId="{8E8678AB-AE44-45CD-B383-DA7F23666209}" type="presParOf" srcId="{95F56F4A-3FE8-4234-9F94-61ADF7066BB0}" destId="{638487DB-6016-4CBF-AAAB-198EF05F0FDD}" srcOrd="1" destOrd="0" presId="urn:microsoft.com/office/officeart/2005/8/layout/default"/>
    <dgm:cxn modelId="{E1D0675F-9A9B-426A-8636-F4E4C2E4BEC5}" type="presParOf" srcId="{95F56F4A-3FE8-4234-9F94-61ADF7066BB0}" destId="{D0392EF7-A130-4A1A-B08C-B4036176DD3A}" srcOrd="2" destOrd="0" presId="urn:microsoft.com/office/officeart/2005/8/layout/default"/>
    <dgm:cxn modelId="{9C97E54C-36FC-4883-9698-38FF013D9F8D}" type="presParOf" srcId="{95F56F4A-3FE8-4234-9F94-61ADF7066BB0}" destId="{F5C36B5A-85A1-466B-A841-FCD1ADA01668}" srcOrd="3" destOrd="0" presId="urn:microsoft.com/office/officeart/2005/8/layout/default"/>
    <dgm:cxn modelId="{470486AA-F8B9-4A81-9B40-B39AEA400885}" type="presParOf" srcId="{95F56F4A-3FE8-4234-9F94-61ADF7066BB0}" destId="{54DDC632-0C91-4E2F-9027-764429F83870}" srcOrd="4" destOrd="0" presId="urn:microsoft.com/office/officeart/2005/8/layout/default"/>
    <dgm:cxn modelId="{FF3C092B-FD8E-4AB8-AF0D-571021A7EDD1}" type="presParOf" srcId="{95F56F4A-3FE8-4234-9F94-61ADF7066BB0}" destId="{26C35AC3-58C9-4AE2-9C94-F0CBE0F10225}" srcOrd="5" destOrd="0" presId="urn:microsoft.com/office/officeart/2005/8/layout/default"/>
    <dgm:cxn modelId="{A2D47EBA-7256-457C-9FA1-A77CE0E6424B}" type="presParOf" srcId="{95F56F4A-3FE8-4234-9F94-61ADF7066BB0}" destId="{14874605-4546-40A8-91F3-230FE3D7E3E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676" y="274980"/>
          <a:ext cx="2637877" cy="15827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Spatial</a:t>
          </a:r>
        </a:p>
      </dsp:txBody>
      <dsp:txXfrm>
        <a:off x="676" y="274980"/>
        <a:ext cx="2637877" cy="1582726"/>
      </dsp:txXfrm>
    </dsp:sp>
    <dsp:sp modelId="{D0392EF7-A130-4A1A-B08C-B4036176DD3A}">
      <dsp:nvSpPr>
        <dsp:cNvPr id="0" name=""/>
        <dsp:cNvSpPr/>
      </dsp:nvSpPr>
      <dsp:spPr>
        <a:xfrm>
          <a:off x="2902341" y="274980"/>
          <a:ext cx="2637877" cy="158272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Temporal</a:t>
          </a:r>
        </a:p>
      </dsp:txBody>
      <dsp:txXfrm>
        <a:off x="2902341" y="274980"/>
        <a:ext cx="2637877" cy="1582726"/>
      </dsp:txXfrm>
    </dsp:sp>
    <dsp:sp modelId="{54DDC632-0C91-4E2F-9027-764429F83870}">
      <dsp:nvSpPr>
        <dsp:cNvPr id="0" name=""/>
        <dsp:cNvSpPr/>
      </dsp:nvSpPr>
      <dsp:spPr>
        <a:xfrm>
          <a:off x="676" y="2121494"/>
          <a:ext cx="2637877" cy="15827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Spectral</a:t>
          </a:r>
        </a:p>
      </dsp:txBody>
      <dsp:txXfrm>
        <a:off x="676" y="2121494"/>
        <a:ext cx="2637877" cy="1582726"/>
      </dsp:txXfrm>
    </dsp:sp>
    <dsp:sp modelId="{14874605-4546-40A8-91F3-230FE3D7E3E1}">
      <dsp:nvSpPr>
        <dsp:cNvPr id="0" name=""/>
        <dsp:cNvSpPr/>
      </dsp:nvSpPr>
      <dsp:spPr>
        <a:xfrm>
          <a:off x="2902341" y="2121494"/>
          <a:ext cx="2637877" cy="158272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Radiometric</a:t>
          </a:r>
        </a:p>
      </dsp:txBody>
      <dsp:txXfrm>
        <a:off x="2902341" y="2121494"/>
        <a:ext cx="2637877" cy="1582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201" y="201531"/>
          <a:ext cx="784460" cy="47067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Spatial</a:t>
          </a:r>
        </a:p>
      </dsp:txBody>
      <dsp:txXfrm>
        <a:off x="201" y="201531"/>
        <a:ext cx="784460" cy="470676"/>
      </dsp:txXfrm>
    </dsp:sp>
    <dsp:sp modelId="{D0392EF7-A130-4A1A-B08C-B4036176DD3A}">
      <dsp:nvSpPr>
        <dsp:cNvPr id="0" name=""/>
        <dsp:cNvSpPr/>
      </dsp:nvSpPr>
      <dsp:spPr>
        <a:xfrm>
          <a:off x="863107" y="201531"/>
          <a:ext cx="784460" cy="47067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Temporal</a:t>
          </a:r>
        </a:p>
      </dsp:txBody>
      <dsp:txXfrm>
        <a:off x="863107" y="201531"/>
        <a:ext cx="784460" cy="470676"/>
      </dsp:txXfrm>
    </dsp:sp>
    <dsp:sp modelId="{54DDC632-0C91-4E2F-9027-764429F83870}">
      <dsp:nvSpPr>
        <dsp:cNvPr id="0" name=""/>
        <dsp:cNvSpPr/>
      </dsp:nvSpPr>
      <dsp:spPr>
        <a:xfrm>
          <a:off x="201" y="750654"/>
          <a:ext cx="784460" cy="47067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Spectral</a:t>
          </a:r>
        </a:p>
      </dsp:txBody>
      <dsp:txXfrm>
        <a:off x="201" y="750654"/>
        <a:ext cx="784460" cy="470676"/>
      </dsp:txXfrm>
    </dsp:sp>
    <dsp:sp modelId="{14874605-4546-40A8-91F3-230FE3D7E3E1}">
      <dsp:nvSpPr>
        <dsp:cNvPr id="0" name=""/>
        <dsp:cNvSpPr/>
      </dsp:nvSpPr>
      <dsp:spPr>
        <a:xfrm>
          <a:off x="863107" y="750654"/>
          <a:ext cx="784460" cy="4706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Radiometric</a:t>
          </a:r>
        </a:p>
      </dsp:txBody>
      <dsp:txXfrm>
        <a:off x="863107" y="750654"/>
        <a:ext cx="784460" cy="470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https://meet.google.com/qza-vudh-mtm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2509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465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399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571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970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139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585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333500"/>
            <a:fld id="{B3123BCD-06C1-4979-A4B6-929E88FE602B}" type="slidenum">
              <a:rPr lang="de-DE" smtClean="0"/>
              <a:pPr defTabSz="1333500"/>
              <a:t>2</a:t>
            </a:fld>
            <a:endParaRPr lang="de-DE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7800" y="1074738"/>
            <a:ext cx="9575800" cy="5386387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0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56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372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810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1837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600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482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E02029-9BE2-4139-82E8-7E205433FD51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292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4" y="1210440"/>
            <a:ext cx="9465846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2994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743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4699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1657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B9A31-DE26-47E3-9AB3-08646B2C3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1FF692-24CA-44A9-8882-F998DB5B4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C9425-040E-4FBA-AF58-4D819ADCB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08C8E-73A9-49D6-8D6F-8B970820E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713D7-7F50-4F62-8866-FFCAF6E03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21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9A16B-9DFF-49BB-BA9D-5EE4D45E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EA7E-A417-4A90-9D05-3CB0D403F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FFF2D-B05B-4C23-8EEF-2EB83DFF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C9AEA-F5DC-4403-9D30-DC779161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6F7EA-D95B-4F7E-AFC7-2FD40B05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94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D5E2D-9B02-4A86-B5B8-0335B4BD7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7074D-97F4-48ED-BE51-4742CF3D8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0738B-CF9D-45E6-A7CA-273DCAA48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5C1BE-82A6-4C89-B322-B329A7B73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0EAB5-4A2F-4A51-82C2-ACFFA7D5C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54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0D4EB-0804-4622-AA67-EBD5CDCA9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70696-4C82-4844-A7E5-192CF2539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B017A-E74A-47BF-8F33-692A19FD4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EA6E8-4DFC-4ADF-B178-F2615AE84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C809B4-B551-44CE-9D23-66BE1B6C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6936A-2999-41D2-B125-F55D283B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02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124F9-0921-46F1-8323-352B1B48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BCE76-D178-47F5-8B03-AFABE400C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BA0C4-1AEF-436C-98DC-C07F94CE3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0E032E-D692-4853-B753-3F387290DD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A2B122-C88B-4734-A36A-C89B9AB722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4F24E1-EAFB-4724-B33D-32A775E0C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988EA1-B9A0-41F6-AE01-D634ECE3F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6BEF09-46D8-4C63-B815-F0778412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0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9C89F-FBF7-478F-8C4D-2C1CD9567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12C7DF-FA9E-49F8-98BA-6253D8BD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06846-8BC4-4D2E-B4DB-9D12D7238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AF8902-2775-46F6-9D58-A370DE41A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8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DF8B6F-2536-431E-9D80-2A2C6BF2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605F11-273A-493B-AD49-A2E1393F5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C4105-DF4F-46D5-BD84-F1FAAE35B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63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/>
        </p:blipFill>
        <p:spPr>
          <a:xfrm>
            <a:off x="125175" y="1249142"/>
            <a:ext cx="10281095" cy="532062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1767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2C339-1800-47A0-911D-5FB122DB3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9365E-3FE8-4CF8-94E9-61E25ED5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55989-0DAF-4C84-AE73-BCFB4F943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214029-45C9-4580-B710-30BE8349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91EC96-1CE4-4DB8-B909-A8B309388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C65257-BBCD-4A2E-8ECC-8751F2B96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81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FBAA6-9F0B-4CC4-8C94-5CBF0442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694859-D687-498B-9117-02B50D57A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9992CC-D9E1-465E-B41A-4F5E0D09D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80CA-9CF5-4313-836E-2817482E2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402E1-C0FC-456A-BD50-3D5C921CF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61F01-86A6-47C0-B84F-5115AD13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91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75BE2-2246-4813-BE34-76FBCC01D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87E6F1-4F86-4BDE-9ED6-01AEB3861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42AC8-E29B-43E9-A164-18CCB161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BECF1-1A57-427A-A78E-7F5ACA6C3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F2622-937F-4FA9-BFA4-561BB121C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817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9B55FF-C518-4C3B-A7AF-9709B7F72B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E3B95-FD5B-4BD9-9F2A-6F613AB65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2CB08-36A9-414E-BEB4-9BCA4D0DC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6555E-00EA-4AD6-A300-145C81B2E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C97AC-8EAA-41FB-AFFA-667E319B9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77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A9937-429B-4F1A-ABA2-C591D855E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31D278-45D2-420A-8AEE-2C75B1C49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4F7BA-B07A-4ECD-B8CA-B4F10F94E4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C9789-BA25-40C5-AB08-76FAABF04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C8A4A-E7D7-42F7-9552-F1A2265C8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21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EB65C-7EF7-4A76-A5BC-F7A3874E6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334" y="830424"/>
            <a:ext cx="10215465" cy="6811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EF6B0-FD2B-4828-BC60-94F7CCF89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41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513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C5318-1E27-46A7-84AC-5A8ADB4C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15641-ECC3-4956-B9AF-CD604EBF8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16143-D239-4358-95D6-7D9BB262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C2F89-D0B0-4E1B-866D-EB1D92B2C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B4368-EEB1-4811-9E98-A130E85EC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825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146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05302-CBC6-45A4-8AEB-D80F66825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C9C9C-B31A-4C14-8AD4-5CA756007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79C65-C384-48A2-AC55-9D7E11E82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AED7CC-CA7C-4971-A1AB-2F3C659B5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A20943-6144-41CC-8957-2A610680A0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16EF2-4985-495C-AD90-A8A6DA65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C4F773-BD85-4B25-9403-08E1AC963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05C63C-F4CD-4216-A7EE-BD053B6F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3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1FED2-F746-4EED-8708-A6A206EFF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DE0241-FCA7-4ADB-B10A-AE301174FE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DC3DF-BD34-4985-86EE-14892A19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409EA-D8BE-44AB-9C74-77D6ADBE3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72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06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06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D90D8-62C9-4131-9E34-7FEFB555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789E9-D431-4FED-AF00-91F41BA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721A3-0916-49AD-9C3E-AFADFFA1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E30E43-284F-4032-839E-3484089E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431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7ED1F-7B0C-4AFD-A6C3-ED72AD18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93EE10-16F3-40D7-8D1D-7C2956D8E0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A8D93B-B68E-42B4-85ED-8460089A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8FF328-9659-4A1E-A7D4-0F976777F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359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DCFCF-5811-4341-A7E4-477119BE1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8F6B0-3F69-48A8-808C-49DA7EC9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CD8ADB-9A9C-45CD-A10D-462197B07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02911-E195-4DF5-A6CC-E7D7ACFCBD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D27E15-F6F4-4B39-B173-7C209BDB5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3B73D-490D-4A4E-99DF-D27CE7B4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635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DFE64-625F-4F09-9637-FAB63F4E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7409FB-6790-4FDB-BB44-3E17464974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EA75B-1C0F-4A95-A87F-8853B66B6D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3A710-00C6-4195-8854-5C398F9F70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8D412-20F9-44DD-81AB-711AD3896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C9992-2332-4A2A-94E0-059A092B5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11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872D-2D87-46FB-AAE9-A13E1A09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23255E-C52E-47D8-BDE1-83B5F7021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F6ECE-DE93-497D-BB0E-AE38DD96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DF2FC-FCE3-4610-A9DD-8E48C568D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C5E85-C033-4747-8EC9-E3497E930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422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E6246-1027-47A0-9536-4B696CF816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EB843-CFD0-46FC-920F-553D3BC59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2CBEA-4098-4A0C-933A-92466C4EE7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016D55-5573-462A-910A-8E66CF7E53B9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52246-F2BF-41E4-BCD9-38C7B4668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BA444-4F60-468D-921B-19F6C8795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66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24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145464"/>
            <a:ext cx="9616414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9243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7"/>
          <a:stretch/>
        </p:blipFill>
        <p:spPr>
          <a:xfrm>
            <a:off x="2363515" y="1113181"/>
            <a:ext cx="9765095" cy="542676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7701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T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32" y="1238226"/>
            <a:ext cx="9480125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6813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baseline="0"/>
            </a:lvl1pPr>
            <a:lvl2pPr>
              <a:defRPr sz="2800" baseline="0"/>
            </a:lvl2pPr>
            <a:lvl3pPr>
              <a:defRPr sz="2400" baseline="0"/>
            </a:lvl3pPr>
            <a:lvl4pPr>
              <a:defRPr sz="2000" baseline="0"/>
            </a:lvl4pPr>
            <a:lvl5pPr>
              <a:defRPr sz="180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420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748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901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1000" b="0" baseline="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de-DE" sz="1000" b="0" baseline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t>EUM/IM/TEM/21/1250548, v1B, 28 March 2022</a:t>
            </a:r>
            <a:endParaRPr lang="de-DE" sz="1000" b="0" baseline="0" dirty="0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050" b="0" smtClean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pPr algn="r"/>
              <a:t>‹#›</a:t>
            </a:fld>
            <a:endParaRPr lang="en-GB" sz="1050" dirty="0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2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12" r:id="rId1"/>
    <p:sldLayoutId id="2147487713" r:id="rId2"/>
    <p:sldLayoutId id="2147487714" r:id="rId3"/>
    <p:sldLayoutId id="2147487721" r:id="rId4"/>
    <p:sldLayoutId id="2147487722" r:id="rId5"/>
    <p:sldLayoutId id="2147487723" r:id="rId6"/>
    <p:sldLayoutId id="2147487715" r:id="rId7"/>
    <p:sldLayoutId id="2147487716" r:id="rId8"/>
    <p:sldLayoutId id="2147487717" r:id="rId9"/>
    <p:sldLayoutId id="2147487718" r:id="rId10"/>
    <p:sldLayoutId id="2147487719" r:id="rId11"/>
    <p:sldLayoutId id="2147487720" r:id="rId12"/>
  </p:sldLayoutIdLst>
  <p:transition/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0" spc="-100" baseline="0">
          <a:solidFill>
            <a:schemeClr val="bg1"/>
          </a:solidFill>
          <a:latin typeface="Bahnschrift SemiLight" panose="020B0502040204020203" pitchFamily="34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138BF-B404-4A12-AF40-48BF11EC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F2D78-520F-44AF-A58E-20FF34826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377289-8A2C-43D8-BE02-182DDA39BE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08B8E-FF10-45A7-AA7E-68222C00EB18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BAA38-CECF-4BDA-B1AF-9B6E1978A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CD1D2-7942-4075-98CB-E275FCCA7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9B1C4-11E8-49E5-A294-2482C5FA6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9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37" r:id="rId1"/>
    <p:sldLayoutId id="2147487738" r:id="rId2"/>
    <p:sldLayoutId id="2147487739" r:id="rId3"/>
    <p:sldLayoutId id="2147487740" r:id="rId4"/>
    <p:sldLayoutId id="2147487741" r:id="rId5"/>
    <p:sldLayoutId id="2147487742" r:id="rId6"/>
    <p:sldLayoutId id="2147487743" r:id="rId7"/>
    <p:sldLayoutId id="2147487744" r:id="rId8"/>
    <p:sldLayoutId id="2147487745" r:id="rId9"/>
    <p:sldLayoutId id="2147487746" r:id="rId10"/>
    <p:sldLayoutId id="2147487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3CB8DC-25BB-492A-83A4-7A922E346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A9A43-7FFA-468B-A9F1-3403EB72A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B4335-A339-44F7-8431-73C5908C0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FAC89-C3AB-41D6-93B3-AA187602C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49" r:id="rId1"/>
    <p:sldLayoutId id="2147487750" r:id="rId2"/>
    <p:sldLayoutId id="2147487751" r:id="rId3"/>
    <p:sldLayoutId id="2147487752" r:id="rId4"/>
    <p:sldLayoutId id="2147487753" r:id="rId5"/>
    <p:sldLayoutId id="2147487754" r:id="rId6"/>
    <p:sldLayoutId id="2147487755" r:id="rId7"/>
    <p:sldLayoutId id="2147487756" r:id="rId8"/>
    <p:sldLayoutId id="2147487757" r:id="rId9"/>
    <p:sldLayoutId id="2147487758" r:id="rId10"/>
    <p:sldLayoutId id="2147487759" r:id="rId11"/>
    <p:sldLayoutId id="2147487760" r:id="rId12"/>
    <p:sldLayoutId id="21474877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78.pn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12" Type="http://schemas.openxmlformats.org/officeDocument/2006/relationships/image" Target="../media/image7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2.jpeg"/><Relationship Id="rId11" Type="http://schemas.openxmlformats.org/officeDocument/2006/relationships/image" Target="../media/image76.png"/><Relationship Id="rId5" Type="http://schemas.openxmlformats.org/officeDocument/2006/relationships/image" Target="../media/image71.jpeg"/><Relationship Id="rId10" Type="http://schemas.openxmlformats.org/officeDocument/2006/relationships/image" Target="../media/image75.png"/><Relationship Id="rId4" Type="http://schemas.openxmlformats.org/officeDocument/2006/relationships/image" Target="../media/image70.jpe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diagramColors" Target="../diagrams/colors2.xml"/><Relationship Id="rId3" Type="http://schemas.microsoft.com/office/2007/relationships/media" Target="../media/media2.mp4"/><Relationship Id="rId7" Type="http://schemas.openxmlformats.org/officeDocument/2006/relationships/image" Target="../media/image84.png"/><Relationship Id="rId12" Type="http://schemas.openxmlformats.org/officeDocument/2006/relationships/diagramQuickStyle" Target="../diagrams/quickStyle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3.png"/><Relationship Id="rId11" Type="http://schemas.openxmlformats.org/officeDocument/2006/relationships/diagramLayout" Target="../diagrams/layout2.xml"/><Relationship Id="rId5" Type="http://schemas.openxmlformats.org/officeDocument/2006/relationships/slideLayout" Target="../slideLayouts/slideLayout10.xml"/><Relationship Id="rId10" Type="http://schemas.openxmlformats.org/officeDocument/2006/relationships/diagramData" Target="../diagrams/data2.xml"/><Relationship Id="rId4" Type="http://schemas.openxmlformats.org/officeDocument/2006/relationships/video" Target="../media/media2.mp4"/><Relationship Id="rId9" Type="http://schemas.openxmlformats.org/officeDocument/2006/relationships/image" Target="../media/image82.jpeg"/><Relationship Id="rId14" Type="http://schemas.microsoft.com/office/2007/relationships/diagramDrawing" Target="../diagrams/drawing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9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hyperlink" Target="https://www.esa.int/Applications/Observing_the_Earth/Meteorological_missions/meteosat_third_generation/European_satellite_strikes_lightning" TargetMode="Externa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7.png"/><Relationship Id="rId5" Type="http://schemas.openxmlformats.org/officeDocument/2006/relationships/image" Target="../media/image98.png"/><Relationship Id="rId4" Type="http://schemas.openxmlformats.org/officeDocument/2006/relationships/notesSlide" Target="../notesSlides/notesSlide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04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png"/><Relationship Id="rId11" Type="http://schemas.openxmlformats.org/officeDocument/2006/relationships/hyperlink" Target="https://www.eumetsat.int/our-satellites/meteosat-series" TargetMode="External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7E4631FC-64E7-406B-859E-D65BF7142B33}"/>
              </a:ext>
            </a:extLst>
          </p:cNvPr>
          <p:cNvSpPr/>
          <p:nvPr/>
        </p:nvSpPr>
        <p:spPr bwMode="auto">
          <a:xfrm>
            <a:off x="-1" y="-218661"/>
            <a:ext cx="12304643" cy="7076661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5835C-5E17-40A7-BFBE-685D8B0AAD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19"/>
          <a:stretch/>
        </p:blipFill>
        <p:spPr>
          <a:xfrm>
            <a:off x="64685" y="1192663"/>
            <a:ext cx="4499165" cy="3733461"/>
          </a:xfrm>
          <a:prstGeom prst="rect">
            <a:avLst/>
          </a:prstGeom>
          <a:ln>
            <a:noFill/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C76F54-C5B2-4CB4-8B5B-29A271BE54D8}"/>
              </a:ext>
            </a:extLst>
          </p:cNvPr>
          <p:cNvCxnSpPr>
            <a:cxnSpLocks/>
          </p:cNvCxnSpPr>
          <p:nvPr/>
        </p:nvCxnSpPr>
        <p:spPr bwMode="auto">
          <a:xfrm>
            <a:off x="3856383" y="1707110"/>
            <a:ext cx="1858617" cy="845250"/>
          </a:xfrm>
          <a:prstGeom prst="line">
            <a:avLst/>
          </a:prstGeom>
          <a:solidFill>
            <a:schemeClr val="bg2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0A3E76-6AEE-4677-9E04-F740EA729198}"/>
              </a:ext>
            </a:extLst>
          </p:cNvPr>
          <p:cNvCxnSpPr>
            <a:cxnSpLocks/>
          </p:cNvCxnSpPr>
          <p:nvPr/>
        </p:nvCxnSpPr>
        <p:spPr bwMode="auto">
          <a:xfrm flipV="1">
            <a:off x="4042416" y="2915389"/>
            <a:ext cx="1672584" cy="796219"/>
          </a:xfrm>
          <a:prstGeom prst="line">
            <a:avLst/>
          </a:prstGeom>
          <a:solidFill>
            <a:schemeClr val="bg2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098" name="Picture 2" descr="‪Human Eye Vectors &amp; Illustrations for Free Download | Freepik‬‏">
            <a:extLst>
              <a:ext uri="{FF2B5EF4-FFF2-40B4-BE49-F238E27FC236}">
                <a16:creationId xmlns:a16="http://schemas.microsoft.com/office/drawing/2014/main" id="{7FC84412-830F-4661-BC7A-04F185A6D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493" y="2465115"/>
            <a:ext cx="660735" cy="52982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4CA1BFE-C526-4118-AD08-18075437BC00}"/>
              </a:ext>
            </a:extLst>
          </p:cNvPr>
          <p:cNvGrpSpPr/>
          <p:nvPr/>
        </p:nvGrpSpPr>
        <p:grpSpPr>
          <a:xfrm>
            <a:off x="3496188" y="3654296"/>
            <a:ext cx="2774659" cy="2654737"/>
            <a:chOff x="3678863" y="3039096"/>
            <a:chExt cx="2774659" cy="265473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68BA4A-5E40-4E71-835E-5CC44CF5AAC4}"/>
                </a:ext>
              </a:extLst>
            </p:cNvPr>
            <p:cNvSpPr txBox="1"/>
            <p:nvPr/>
          </p:nvSpPr>
          <p:spPr>
            <a:xfrm>
              <a:off x="4782943" y="5278335"/>
              <a:ext cx="1670579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kern="100" spc="-1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haroni" panose="02010803020104030203" pitchFamily="2" charset="-79"/>
                </a:rPr>
                <a:t>emit light  in this spectral region </a:t>
              </a:r>
            </a:p>
          </p:txBody>
        </p:sp>
        <p:pic>
          <p:nvPicPr>
            <p:cNvPr id="4102" name="Picture 6" descr="‪Replacement Android Smart TV Remote (MTC) 4K - Cello Electronics Ltd‬‏">
              <a:extLst>
                <a:ext uri="{FF2B5EF4-FFF2-40B4-BE49-F238E27FC236}">
                  <a16:creationId xmlns:a16="http://schemas.microsoft.com/office/drawing/2014/main" id="{C53C1431-C8DC-4C47-9C2E-C2296DE8D7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83" r="35584"/>
            <a:stretch/>
          </p:blipFill>
          <p:spPr bwMode="auto">
            <a:xfrm>
              <a:off x="5061373" y="4146542"/>
              <a:ext cx="556860" cy="1054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26900B0-5E65-4C63-BBAE-A4AB236806F6}"/>
                </a:ext>
              </a:extLst>
            </p:cNvPr>
            <p:cNvSpPr/>
            <p:nvPr/>
          </p:nvSpPr>
          <p:spPr bwMode="auto">
            <a:xfrm>
              <a:off x="3678863" y="3039096"/>
              <a:ext cx="639946" cy="819197"/>
            </a:xfrm>
            <a:prstGeom prst="ellipse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9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0B3711F-18D1-4D06-821F-DBDC1F9ABB6F}"/>
                </a:ext>
              </a:extLst>
            </p:cNvPr>
            <p:cNvCxnSpPr>
              <a:cxnSpLocks/>
              <a:endCxn id="18" idx="5"/>
            </p:cNvCxnSpPr>
            <p:nvPr/>
          </p:nvCxnSpPr>
          <p:spPr bwMode="auto">
            <a:xfrm flipH="1" flipV="1">
              <a:off x="4225091" y="3738324"/>
              <a:ext cx="836292" cy="935629"/>
            </a:xfrm>
            <a:prstGeom prst="straightConnector1">
              <a:avLst/>
            </a:prstGeom>
            <a:solidFill>
              <a:schemeClr val="bg2"/>
            </a:solidFill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pic>
        <p:nvPicPr>
          <p:cNvPr id="1028" name="Picture 4" descr="https://openclipart.org/image/800px/274076">
            <a:extLst>
              <a:ext uri="{FF2B5EF4-FFF2-40B4-BE49-F238E27FC236}">
                <a16:creationId xmlns:a16="http://schemas.microsoft.com/office/drawing/2014/main" id="{FB735DFF-9EA1-4A1B-8D11-38152AD15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583" y="1511312"/>
            <a:ext cx="3920634" cy="280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7E3A14-602F-4FF7-8551-94AD12B9EA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9052" y="4821338"/>
            <a:ext cx="5508263" cy="736808"/>
          </a:xfrm>
          <a:prstGeom prst="rect">
            <a:avLst/>
          </a:prstGeom>
        </p:spPr>
      </p:pic>
      <p:pic>
        <p:nvPicPr>
          <p:cNvPr id="29" name="Picture 8" descr="‪1st photo of Earth from Europe's new satellite is amazing ...‬‏">
            <a:extLst>
              <a:ext uri="{FF2B5EF4-FFF2-40B4-BE49-F238E27FC236}">
                <a16:creationId xmlns:a16="http://schemas.microsoft.com/office/drawing/2014/main" id="{225D1A81-726A-49DE-ABA3-67813C59C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371" y="2569864"/>
            <a:ext cx="1851590" cy="172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377EA0-CDCD-4D23-8682-29724A2CE1E3}"/>
              </a:ext>
            </a:extLst>
          </p:cNvPr>
          <p:cNvSpPr txBox="1"/>
          <p:nvPr/>
        </p:nvSpPr>
        <p:spPr>
          <a:xfrm>
            <a:off x="7861883" y="197206"/>
            <a:ext cx="302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OM" sz="2800" kern="100" spc="-100" dirty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معلومة على الطاير ! </a:t>
            </a:r>
            <a:endParaRPr lang="en-US" sz="2800" kern="100" spc="-100" dirty="0" err="1">
              <a:solidFill>
                <a:schemeClr val="tx2"/>
              </a:solidFill>
              <a:latin typeface="Bahnschrift Light" panose="020B0502040204020203" pitchFamily="34" charset="0"/>
              <a:ea typeface="Roboto" panose="02000000000000000000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10871E3-1A00-40BA-9D4B-04B8C101070F}"/>
              </a:ext>
            </a:extLst>
          </p:cNvPr>
          <p:cNvCxnSpPr>
            <a:cxnSpLocks/>
          </p:cNvCxnSpPr>
          <p:nvPr/>
        </p:nvCxnSpPr>
        <p:spPr bwMode="auto">
          <a:xfrm flipV="1">
            <a:off x="7086600" y="838973"/>
            <a:ext cx="5218042" cy="22016"/>
          </a:xfrm>
          <a:prstGeom prst="line">
            <a:avLst/>
          </a:prstGeom>
          <a:solidFill>
            <a:schemeClr val="bg2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74509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What’s new? – RESOLUTION:    0.6 um from 3x3km to  0.5x0.5km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9917D4-DD35-422D-BC7A-54F28FB06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971" y="1767960"/>
            <a:ext cx="8771380" cy="4892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4311F8-EA5D-4276-9F49-BBBA8911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402" y="1741287"/>
            <a:ext cx="8748518" cy="49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19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C34575-0823-435C-95C1-6E95B92D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656" y="1545381"/>
            <a:ext cx="9548687" cy="48238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08FA87-25F5-493C-AC5C-E2BF43359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415" y="1533950"/>
            <a:ext cx="9579170" cy="48467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DBE4D4-4CD3-4D55-B5F7-C02E3C95B699}"/>
              </a:ext>
            </a:extLst>
          </p:cNvPr>
          <p:cNvSpPr/>
          <p:nvPr/>
        </p:nvSpPr>
        <p:spPr>
          <a:xfrm>
            <a:off x="792480" y="825405"/>
            <a:ext cx="9696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spc="-100" dirty="0">
                <a:solidFill>
                  <a:schemeClr val="tx2"/>
                </a:solidFill>
                <a:latin typeface="Bahnschrift Light" panose="020B0502040204020203" pitchFamily="34" charset="0"/>
                <a:cs typeface="Arial" pitchFamily="34" charset="0"/>
              </a:rPr>
              <a:t>What’s new? – RESOLUTION:    0.6 um from 3x3km to  0.5x0.5km</a:t>
            </a:r>
          </a:p>
        </p:txBody>
      </p:sp>
    </p:spTree>
    <p:extLst>
      <p:ext uri="{BB962C8B-B14F-4D97-AF65-F5344CB8AC3E}">
        <p14:creationId xmlns:p14="http://schemas.microsoft.com/office/powerpoint/2010/main" val="14134579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What’s new? – RESOLUTION:    0.6 um from 3x3km to 0.5x0.5km at Nadir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6FABE1-E548-49C5-80E9-3EC6CABB4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101" y="1700542"/>
            <a:ext cx="7597798" cy="48086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41AE5F-18D7-4A5C-BCDC-C5F4AD485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342" y="1700542"/>
            <a:ext cx="7582557" cy="47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29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Tropical cyclone Kirk (meso-scale)</a:t>
            </a:r>
          </a:p>
        </p:txBody>
      </p:sp>
      <p:pic>
        <p:nvPicPr>
          <p:cNvPr id="7" name="Picture 6" descr="A large storm in space&#10;&#10;Description automatically generated">
            <a:extLst>
              <a:ext uri="{FF2B5EF4-FFF2-40B4-BE49-F238E27FC236}">
                <a16:creationId xmlns:a16="http://schemas.microsoft.com/office/drawing/2014/main" id="{5B0F0C38-6A37-86F2-5EAD-662328404F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45" y="1105337"/>
            <a:ext cx="6724870" cy="542893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922981D-A3B7-495B-BB4E-47D374099636}"/>
              </a:ext>
            </a:extLst>
          </p:cNvPr>
          <p:cNvGrpSpPr/>
          <p:nvPr/>
        </p:nvGrpSpPr>
        <p:grpSpPr>
          <a:xfrm>
            <a:off x="149088" y="1358418"/>
            <a:ext cx="4691270" cy="4922768"/>
            <a:chOff x="0" y="1000125"/>
            <a:chExt cx="5334425" cy="5562600"/>
          </a:xfrm>
        </p:grpSpPr>
        <p:pic>
          <p:nvPicPr>
            <p:cNvPr id="5122" name="Picture 2" descr="https://tropic.ssec.wisc.edu/real-time/satcon/202412L_wind.png">
              <a:extLst>
                <a:ext uri="{FF2B5EF4-FFF2-40B4-BE49-F238E27FC236}">
                  <a16:creationId xmlns:a16="http://schemas.microsoft.com/office/drawing/2014/main" id="{9047871A-5E7C-4504-BE8C-AA65B276F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85" y="1000125"/>
              <a:ext cx="5203053" cy="272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https://tropic.ssec.wisc.edu/real-time/satcon/202412L.png">
              <a:extLst>
                <a:ext uri="{FF2B5EF4-FFF2-40B4-BE49-F238E27FC236}">
                  <a16:creationId xmlns:a16="http://schemas.microsoft.com/office/drawing/2014/main" id="{92A22E74-8B9A-4FBF-8527-89D68E6B86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19803"/>
              <a:ext cx="5334425" cy="2742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9892C98-66EF-438F-BD33-CFC3DE22199A}"/>
                </a:ext>
              </a:extLst>
            </p:cNvPr>
            <p:cNvSpPr txBox="1"/>
            <p:nvPr/>
          </p:nvSpPr>
          <p:spPr>
            <a:xfrm>
              <a:off x="792480" y="1620078"/>
              <a:ext cx="18016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kern="100" spc="-100" dirty="0">
                  <a:solidFill>
                    <a:schemeClr val="tx2"/>
                  </a:solidFill>
                  <a:latin typeface="Bahnschrift Light" panose="020B0502040204020203" pitchFamily="34" charset="0"/>
                  <a:ea typeface="Roboto" panose="02000000000000000000" pitchFamily="2" charset="0"/>
                </a:rPr>
                <a:t>TC Max Wind Speed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B24DAD-3E1F-4A6D-B5CD-673340F58AF5}"/>
                </a:ext>
              </a:extLst>
            </p:cNvPr>
            <p:cNvSpPr txBox="1"/>
            <p:nvPr/>
          </p:nvSpPr>
          <p:spPr>
            <a:xfrm>
              <a:off x="577132" y="4969078"/>
              <a:ext cx="18016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kern="100" spc="-100" dirty="0">
                  <a:solidFill>
                    <a:schemeClr val="tx2"/>
                  </a:solidFill>
                  <a:latin typeface="Bahnschrift Light" panose="020B0502040204020203" pitchFamily="34" charset="0"/>
                  <a:ea typeface="Roboto" panose="02000000000000000000" pitchFamily="2" charset="0"/>
                </a:rPr>
                <a:t>TC Min Pressure </a:t>
              </a:r>
            </a:p>
          </p:txBody>
        </p:sp>
      </p:grpSp>
      <p:sp>
        <p:nvSpPr>
          <p:cNvPr id="4" name="Arrow: Left 3">
            <a:extLst>
              <a:ext uri="{FF2B5EF4-FFF2-40B4-BE49-F238E27FC236}">
                <a16:creationId xmlns:a16="http://schemas.microsoft.com/office/drawing/2014/main" id="{D5EC1C6D-2457-4C23-9A86-F6CA9F10F20C}"/>
              </a:ext>
            </a:extLst>
          </p:cNvPr>
          <p:cNvSpPr/>
          <p:nvPr/>
        </p:nvSpPr>
        <p:spPr bwMode="auto">
          <a:xfrm>
            <a:off x="4939749" y="1867398"/>
            <a:ext cx="2951922" cy="725087"/>
          </a:xfrm>
          <a:prstGeom prst="leftArrow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Important Details 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58C916-114A-4FF9-AE2C-4506C80AF98A}"/>
              </a:ext>
            </a:extLst>
          </p:cNvPr>
          <p:cNvSpPr txBox="1"/>
          <p:nvPr/>
        </p:nvSpPr>
        <p:spPr>
          <a:xfrm>
            <a:off x="427383" y="856889"/>
            <a:ext cx="4974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tx2"/>
                </a:solidFill>
                <a:latin typeface="Aharoni" panose="02010803020104030203" pitchFamily="2" charset="-79"/>
                <a:ea typeface="Roboto" panose="02000000000000000000" pitchFamily="2" charset="0"/>
                <a:cs typeface="Aharoni" panose="02010803020104030203" pitchFamily="2" charset="-79"/>
              </a:rPr>
              <a:t>Tropical Cyclone Analyzing and Monitoring Systems </a:t>
            </a:r>
          </a:p>
        </p:txBody>
      </p:sp>
    </p:spTree>
    <p:extLst>
      <p:ext uri="{BB962C8B-B14F-4D97-AF65-F5344CB8AC3E}">
        <p14:creationId xmlns:p14="http://schemas.microsoft.com/office/powerpoint/2010/main" val="6888666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Convection over Europe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9353D9-E66A-BDE5-45B8-03F421B9A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52" y="1036948"/>
            <a:ext cx="7825358" cy="554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0781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95163-8B19-4BEA-81E5-A4B39099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D59C38-73BE-4806-AD15-991427AF0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253"/>
            <a:ext cx="12192000" cy="65274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17DBAE-0302-4367-9B7E-22370437B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9247"/>
            <a:ext cx="12192000" cy="631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66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927B5A-C6AB-48E1-961E-9D58E8282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6640"/>
            <a:ext cx="12192000" cy="63095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0295A8-0D8D-470D-87A5-E1FB67FD6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708" y="431215"/>
            <a:ext cx="12192000" cy="639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900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n-NO" dirty="0"/>
          </a:p>
        </p:txBody>
      </p:sp>
      <p:sp>
        <p:nvSpPr>
          <p:cNvPr id="16" name="TextBox 15"/>
          <p:cNvSpPr txBox="1"/>
          <p:nvPr/>
        </p:nvSpPr>
        <p:spPr>
          <a:xfrm>
            <a:off x="9352206" y="1380498"/>
            <a:ext cx="2643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Continuity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Innovation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F0396E-231D-7EBE-5044-24D460D87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88" y="1319081"/>
            <a:ext cx="8100023" cy="4197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A2E2C3F-8E66-0F97-3BE5-2086A3B429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52099" y="5577587"/>
            <a:ext cx="7601147" cy="324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200" b="0" i="1" u="none" strike="noStrike" baseline="0" dirty="0">
                <a:solidFill>
                  <a:srgbClr val="212121"/>
                </a:solidFill>
                <a:latin typeface="Calibri" panose="020F0502020204030204" pitchFamily="34" charset="0"/>
              </a:rPr>
              <a:t>GAUTENG SUPERCELL- 13 NOVEMBER 2023, 14:10 UTC – very extended AACP (above anvil cirrus plume)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7636735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E3B865-3241-4DCB-BADC-F8058869B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972" y="3429000"/>
            <a:ext cx="3509530" cy="310548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7B6774A-A172-4C56-9039-070CF86BF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0570" y="149960"/>
            <a:ext cx="3112863" cy="305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361DCE-E32D-43C1-B598-2E2684E05438}"/>
              </a:ext>
            </a:extLst>
          </p:cNvPr>
          <p:cNvSpPr txBox="1"/>
          <p:nvPr/>
        </p:nvSpPr>
        <p:spPr>
          <a:xfrm>
            <a:off x="11226792" y="1979428"/>
            <a:ext cx="705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MSG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D9B5FE-DD8B-4DD7-88F1-3F9D7ACE79C0}"/>
              </a:ext>
            </a:extLst>
          </p:cNvPr>
          <p:cNvSpPr txBox="1"/>
          <p:nvPr/>
        </p:nvSpPr>
        <p:spPr>
          <a:xfrm>
            <a:off x="11226792" y="5435259"/>
            <a:ext cx="705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MTG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CE29AF-ACDA-48E6-976B-3DEAB7B6F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920" y="3208629"/>
            <a:ext cx="5159762" cy="3311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D7CFB7-06B9-4441-93A8-B038221494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247" y="665922"/>
            <a:ext cx="5011970" cy="2205267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4" name="Picture 4" descr="MSG">
            <a:extLst>
              <a:ext uri="{FF2B5EF4-FFF2-40B4-BE49-F238E27FC236}">
                <a16:creationId xmlns:a16="http://schemas.microsoft.com/office/drawing/2014/main" id="{4C1A54DB-88CD-405C-8A88-8119E4780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422" y="1253464"/>
            <a:ext cx="640079" cy="640079"/>
          </a:xfrm>
          <a:prstGeom prst="rect">
            <a:avLst/>
          </a:prstGeom>
          <a:ln w="34925">
            <a:solidFill>
              <a:srgbClr val="92D050">
                <a:alpha val="97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MTG-I1">
            <a:extLst>
              <a:ext uri="{FF2B5EF4-FFF2-40B4-BE49-F238E27FC236}">
                <a16:creationId xmlns:a16="http://schemas.microsoft.com/office/drawing/2014/main" id="{25E28E24-8E98-4C75-851C-F0F159437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56421" y="4639058"/>
            <a:ext cx="631649" cy="640079"/>
          </a:xfrm>
          <a:prstGeom prst="rect">
            <a:avLst/>
          </a:prstGeom>
          <a:ln w="34925">
            <a:solidFill>
              <a:srgbClr val="243C4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6A1CC18-F087-4FB2-BBE2-5CB5CD1959D9}"/>
              </a:ext>
            </a:extLst>
          </p:cNvPr>
          <p:cNvSpPr txBox="1"/>
          <p:nvPr/>
        </p:nvSpPr>
        <p:spPr>
          <a:xfrm>
            <a:off x="188843" y="1716918"/>
            <a:ext cx="1920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tx2"/>
                </a:solidFill>
                <a:latin typeface="Arial Black" panose="020B0A04020102020204" pitchFamily="34" charset="0"/>
                <a:ea typeface="Roboto" panose="02000000000000000000" pitchFamily="2" charset="0"/>
              </a:rPr>
              <a:t>Still Very Useful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3848E0-B0AD-4473-A180-7139065DF34B}"/>
              </a:ext>
            </a:extLst>
          </p:cNvPr>
          <p:cNvSpPr txBox="1"/>
          <p:nvPr/>
        </p:nvSpPr>
        <p:spPr>
          <a:xfrm>
            <a:off x="188843" y="4482343"/>
            <a:ext cx="1920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tx2"/>
                </a:solidFill>
                <a:latin typeface="Arial Black" panose="020B0A04020102020204" pitchFamily="34" charset="0"/>
                <a:ea typeface="Roboto" panose="02000000000000000000" pitchFamily="2" charset="0"/>
              </a:rPr>
              <a:t>Evolution </a:t>
            </a:r>
          </a:p>
          <a:p>
            <a:r>
              <a:rPr lang="en-US" sz="1600" kern="100" spc="-100" dirty="0">
                <a:solidFill>
                  <a:schemeClr val="tx2"/>
                </a:solidFill>
                <a:latin typeface="Arial Black" panose="020B0A04020102020204" pitchFamily="34" charset="0"/>
                <a:ea typeface="Roboto" panose="02000000000000000000" pitchFamily="2" charset="0"/>
              </a:rPr>
              <a:t>and more to come !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D6744E-14AA-4016-AD15-F26B2C9AF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26D450-0246-47C5-BF58-F6014A8BD302}"/>
              </a:ext>
            </a:extLst>
          </p:cNvPr>
          <p:cNvSpPr/>
          <p:nvPr/>
        </p:nvSpPr>
        <p:spPr bwMode="auto">
          <a:xfrm>
            <a:off x="165693" y="6534488"/>
            <a:ext cx="2600656" cy="322681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8431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hart of the 12 Meteosat channels">
            <a:extLst>
              <a:ext uri="{FF2B5EF4-FFF2-40B4-BE49-F238E27FC236}">
                <a16:creationId xmlns:a16="http://schemas.microsoft.com/office/drawing/2014/main" id="{878073ED-5B2D-4D1F-BD2D-25008A3E22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B9EC363-BD66-471D-8694-56966EB56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7880" y="1522474"/>
            <a:ext cx="3610219" cy="354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Left Arrow 5">
            <a:extLst>
              <a:ext uri="{FF2B5EF4-FFF2-40B4-BE49-F238E27FC236}">
                <a16:creationId xmlns:a16="http://schemas.microsoft.com/office/drawing/2014/main" id="{60F9A17F-461E-422D-8DD3-B1964AB85A7A}"/>
              </a:ext>
            </a:extLst>
          </p:cNvPr>
          <p:cNvSpPr/>
          <p:nvPr/>
        </p:nvSpPr>
        <p:spPr>
          <a:xfrm>
            <a:off x="7492956" y="2794645"/>
            <a:ext cx="762000" cy="914400"/>
          </a:xfrm>
          <a:prstGeom prst="leftArrow">
            <a:avLst>
              <a:gd name="adj1" fmla="val 34906"/>
              <a:gd name="adj2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5" descr="نتيجة بحث الصور عن ‪red greenblue‬‏">
            <a:extLst>
              <a:ext uri="{FF2B5EF4-FFF2-40B4-BE49-F238E27FC236}">
                <a16:creationId xmlns:a16="http://schemas.microsoft.com/office/drawing/2014/main" id="{4C1260C2-41D5-476C-9BFC-839171FA80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8" descr="MSG RGB NATURALCOLOR">
            <a:extLst>
              <a:ext uri="{FF2B5EF4-FFF2-40B4-BE49-F238E27FC236}">
                <a16:creationId xmlns:a16="http://schemas.microsoft.com/office/drawing/2014/main" id="{35FA7F8C-5590-4A41-AABA-AB541D36F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9023" y="4089400"/>
            <a:ext cx="812800" cy="812800"/>
          </a:xfrm>
          <a:prstGeom prst="rect">
            <a:avLst/>
          </a:prstGeom>
          <a:noFill/>
        </p:spPr>
      </p:pic>
      <p:pic>
        <p:nvPicPr>
          <p:cNvPr id="9" name="Picture 10" descr="MSG RGB AIRMASS">
            <a:extLst>
              <a:ext uri="{FF2B5EF4-FFF2-40B4-BE49-F238E27FC236}">
                <a16:creationId xmlns:a16="http://schemas.microsoft.com/office/drawing/2014/main" id="{CCFFFFB8-CC80-4382-95E9-DA5EE1AAB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9023" y="2755255"/>
            <a:ext cx="812800" cy="812800"/>
          </a:xfrm>
          <a:prstGeom prst="rect">
            <a:avLst/>
          </a:prstGeom>
          <a:noFill/>
        </p:spPr>
      </p:pic>
      <p:pic>
        <p:nvPicPr>
          <p:cNvPr id="10" name="Picture 12" descr="MSG RGB DUST">
            <a:extLst>
              <a:ext uri="{FF2B5EF4-FFF2-40B4-BE49-F238E27FC236}">
                <a16:creationId xmlns:a16="http://schemas.microsoft.com/office/drawing/2014/main" id="{EE1126CB-1AFB-4E7A-A124-49F3F2CB1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3320" y="1473200"/>
            <a:ext cx="812800" cy="804673"/>
          </a:xfrm>
          <a:prstGeom prst="rect">
            <a:avLst/>
          </a:prstGeom>
          <a:noFill/>
        </p:spPr>
      </p:pic>
      <p:pic>
        <p:nvPicPr>
          <p:cNvPr id="11" name="Picture 14" descr="MSG RGB MICROPHYSICS">
            <a:extLst>
              <a:ext uri="{FF2B5EF4-FFF2-40B4-BE49-F238E27FC236}">
                <a16:creationId xmlns:a16="http://schemas.microsoft.com/office/drawing/2014/main" id="{22AB6B2D-10FD-48DE-9EEB-9CE7B02F5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33620" y="1473200"/>
            <a:ext cx="812800" cy="812800"/>
          </a:xfrm>
          <a:prstGeom prst="rect">
            <a:avLst/>
          </a:prstGeom>
          <a:noFill/>
        </p:spPr>
      </p:pic>
      <p:pic>
        <p:nvPicPr>
          <p:cNvPr id="12" name="Picture 16" descr="MSG RGB FOG">
            <a:extLst>
              <a:ext uri="{FF2B5EF4-FFF2-40B4-BE49-F238E27FC236}">
                <a16:creationId xmlns:a16="http://schemas.microsoft.com/office/drawing/2014/main" id="{0F003355-08A3-45AF-A95F-03971F63A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10416" y="2755255"/>
            <a:ext cx="812800" cy="812800"/>
          </a:xfrm>
          <a:prstGeom prst="rect">
            <a:avLst/>
          </a:prstGeom>
          <a:noFill/>
        </p:spPr>
      </p:pic>
      <p:pic>
        <p:nvPicPr>
          <p:cNvPr id="13" name="Picture 18" descr="MSG RGB CON">
            <a:extLst>
              <a:ext uri="{FF2B5EF4-FFF2-40B4-BE49-F238E27FC236}">
                <a16:creationId xmlns:a16="http://schemas.microsoft.com/office/drawing/2014/main" id="{E47BB80F-94F7-4F75-B49D-A3756A613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63249" y="4071611"/>
            <a:ext cx="812800" cy="812800"/>
          </a:xfrm>
          <a:prstGeom prst="rect">
            <a:avLst/>
          </a:prstGeom>
          <a:noFill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C40F2D0-418B-4521-8578-8E1C0DA4DE79}"/>
              </a:ext>
            </a:extLst>
          </p:cNvPr>
          <p:cNvSpPr/>
          <p:nvPr/>
        </p:nvSpPr>
        <p:spPr>
          <a:xfrm>
            <a:off x="4534072" y="2306936"/>
            <a:ext cx="1365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Day Microphysics RGB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803F24-0E52-4E8A-9FC3-04B3835F2471}"/>
              </a:ext>
            </a:extLst>
          </p:cNvPr>
          <p:cNvSpPr/>
          <p:nvPr/>
        </p:nvSpPr>
        <p:spPr>
          <a:xfrm>
            <a:off x="4810416" y="4927464"/>
            <a:ext cx="1028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Convection RGB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FC07AD-799E-44F5-99F7-4427CF8D503C}"/>
              </a:ext>
            </a:extLst>
          </p:cNvPr>
          <p:cNvSpPr/>
          <p:nvPr/>
        </p:nvSpPr>
        <p:spPr>
          <a:xfrm>
            <a:off x="6125983" y="4998584"/>
            <a:ext cx="1145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Natural </a:t>
            </a: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Color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RGB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7A3EB3-F4AB-4397-8E4D-3423FFD27818}"/>
              </a:ext>
            </a:extLst>
          </p:cNvPr>
          <p:cNvSpPr/>
          <p:nvPr/>
        </p:nvSpPr>
        <p:spPr>
          <a:xfrm>
            <a:off x="6241571" y="3609946"/>
            <a:ext cx="9143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Airmass  RGB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B5B56D-B3AE-4812-A9B5-FB969176308C}"/>
              </a:ext>
            </a:extLst>
          </p:cNvPr>
          <p:cNvSpPr/>
          <p:nvPr/>
        </p:nvSpPr>
        <p:spPr>
          <a:xfrm>
            <a:off x="6192921" y="2306936"/>
            <a:ext cx="9377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Dust RGB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9722C5-50B5-497E-84AE-CE2AF8C3BFF7}"/>
              </a:ext>
            </a:extLst>
          </p:cNvPr>
          <p:cNvSpPr/>
          <p:nvPr/>
        </p:nvSpPr>
        <p:spPr>
          <a:xfrm>
            <a:off x="4570785" y="3627735"/>
            <a:ext cx="1350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Fog / Low Clouds RGB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DED4D4-789F-4D17-8515-1882912EAEC4}"/>
              </a:ext>
            </a:extLst>
          </p:cNvPr>
          <p:cNvSpPr txBox="1"/>
          <p:nvPr/>
        </p:nvSpPr>
        <p:spPr>
          <a:xfrm>
            <a:off x="930114" y="-33881"/>
            <a:ext cx="9491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Bands more Composite Image (RGB)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CE04904-A607-4564-BD5F-8296F7CA53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01" y="1549144"/>
            <a:ext cx="3796517" cy="335943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D8029F61-BB70-47AA-8B4B-9D01881867CF}"/>
              </a:ext>
            </a:extLst>
          </p:cNvPr>
          <p:cNvGrpSpPr/>
          <p:nvPr/>
        </p:nvGrpSpPr>
        <p:grpSpPr>
          <a:xfrm>
            <a:off x="235199" y="5460249"/>
            <a:ext cx="1910124" cy="1084259"/>
            <a:chOff x="173746" y="1704533"/>
            <a:chExt cx="2186813" cy="1462357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0DCBC19-9E9E-46E3-A875-8DCE2965D85B}"/>
                </a:ext>
              </a:extLst>
            </p:cNvPr>
            <p:cNvSpPr/>
            <p:nvPr/>
          </p:nvSpPr>
          <p:spPr>
            <a:xfrm>
              <a:off x="173746" y="1704533"/>
              <a:ext cx="2186813" cy="1462357"/>
            </a:xfrm>
            <a:prstGeom prst="roundRect">
              <a:avLst>
                <a:gd name="adj" fmla="val 10000"/>
              </a:avLst>
            </a:prstGeom>
            <a:blipFill rotWithShape="0">
              <a:blip r:embed="rId10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1862349"/>
                <a:satOff val="-11163"/>
                <a:lumOff val="114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tangle: Rounded Corners 4">
              <a:extLst>
                <a:ext uri="{FF2B5EF4-FFF2-40B4-BE49-F238E27FC236}">
                  <a16:creationId xmlns:a16="http://schemas.microsoft.com/office/drawing/2014/main" id="{B99AA340-48C2-4CE2-8A29-68F9862DF859}"/>
                </a:ext>
              </a:extLst>
            </p:cNvPr>
            <p:cNvSpPr txBox="1"/>
            <p:nvPr/>
          </p:nvSpPr>
          <p:spPr>
            <a:xfrm>
              <a:off x="216577" y="1747364"/>
              <a:ext cx="2101151" cy="13766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19050" rIns="25400" bIns="190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9CA328F-8CA7-4738-B5DC-F0655AFAD224}"/>
              </a:ext>
            </a:extLst>
          </p:cNvPr>
          <p:cNvGrpSpPr/>
          <p:nvPr/>
        </p:nvGrpSpPr>
        <p:grpSpPr>
          <a:xfrm>
            <a:off x="2498123" y="5467221"/>
            <a:ext cx="1910124" cy="1084259"/>
            <a:chOff x="2612763" y="1695297"/>
            <a:chExt cx="2186813" cy="1462357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78B1E1AB-851B-488B-8255-079BF2168D27}"/>
                </a:ext>
              </a:extLst>
            </p:cNvPr>
            <p:cNvSpPr/>
            <p:nvPr/>
          </p:nvSpPr>
          <p:spPr>
            <a:xfrm>
              <a:off x="2612763" y="1695297"/>
              <a:ext cx="2186813" cy="1462357"/>
            </a:xfrm>
            <a:prstGeom prst="roundRect">
              <a:avLst>
                <a:gd name="adj" fmla="val 10000"/>
              </a:avLst>
            </a:prstGeom>
            <a:blipFill rotWithShape="0">
              <a:blip r:embed="rId11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5587048"/>
                <a:satOff val="-33489"/>
                <a:lumOff val="34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tangle: Rounded Corners 6">
              <a:extLst>
                <a:ext uri="{FF2B5EF4-FFF2-40B4-BE49-F238E27FC236}">
                  <a16:creationId xmlns:a16="http://schemas.microsoft.com/office/drawing/2014/main" id="{67776F45-BE44-449B-B9D4-7C01CA0368F0}"/>
                </a:ext>
              </a:extLst>
            </p:cNvPr>
            <p:cNvSpPr txBox="1"/>
            <p:nvPr/>
          </p:nvSpPr>
          <p:spPr>
            <a:xfrm>
              <a:off x="2655594" y="1738128"/>
              <a:ext cx="2101151" cy="13766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19050" rIns="25400" bIns="190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0461374-D35C-4D75-BFE6-7F40F7E8FA7D}"/>
              </a:ext>
            </a:extLst>
          </p:cNvPr>
          <p:cNvGrpSpPr/>
          <p:nvPr/>
        </p:nvGrpSpPr>
        <p:grpSpPr>
          <a:xfrm>
            <a:off x="6918451" y="5467611"/>
            <a:ext cx="1883287" cy="1084259"/>
            <a:chOff x="7646301" y="1758868"/>
            <a:chExt cx="2156089" cy="146235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E9DD865F-4A54-4299-8B1E-A6F8027F730B}"/>
                </a:ext>
              </a:extLst>
            </p:cNvPr>
            <p:cNvSpPr/>
            <p:nvPr/>
          </p:nvSpPr>
          <p:spPr>
            <a:xfrm>
              <a:off x="7646301" y="1758868"/>
              <a:ext cx="2156089" cy="1462357"/>
            </a:xfrm>
            <a:prstGeom prst="roundRect">
              <a:avLst>
                <a:gd name="adj" fmla="val 10000"/>
              </a:avLst>
            </a:prstGeom>
            <a:blipFill rotWithShape="0">
              <a:blip r:embed="rId1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9311746"/>
                <a:satOff val="-55814"/>
                <a:lumOff val="57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tangle: Rounded Corners 8">
              <a:extLst>
                <a:ext uri="{FF2B5EF4-FFF2-40B4-BE49-F238E27FC236}">
                  <a16:creationId xmlns:a16="http://schemas.microsoft.com/office/drawing/2014/main" id="{A2C769FD-EC92-4105-8E83-318105E6B3E0}"/>
                </a:ext>
              </a:extLst>
            </p:cNvPr>
            <p:cNvSpPr txBox="1"/>
            <p:nvPr/>
          </p:nvSpPr>
          <p:spPr>
            <a:xfrm>
              <a:off x="7689132" y="1801699"/>
              <a:ext cx="2070427" cy="13766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19050" rIns="25400" bIns="190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0D04D68-6F01-4552-9FD8-2F795E5C6F19}"/>
              </a:ext>
            </a:extLst>
          </p:cNvPr>
          <p:cNvGrpSpPr/>
          <p:nvPr/>
        </p:nvGrpSpPr>
        <p:grpSpPr>
          <a:xfrm>
            <a:off x="4721747" y="5463952"/>
            <a:ext cx="1883204" cy="1084259"/>
            <a:chOff x="5135616" y="1716487"/>
            <a:chExt cx="2155994" cy="1462357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1E06083-775A-4FCE-8AD2-69AF940C06A8}"/>
                </a:ext>
              </a:extLst>
            </p:cNvPr>
            <p:cNvSpPr/>
            <p:nvPr/>
          </p:nvSpPr>
          <p:spPr>
            <a:xfrm>
              <a:off x="5135616" y="1716487"/>
              <a:ext cx="2155994" cy="1462357"/>
            </a:xfrm>
            <a:prstGeom prst="roundRect">
              <a:avLst>
                <a:gd name="adj" fmla="val 10000"/>
              </a:avLst>
            </a:prstGeom>
            <a:blipFill rotWithShape="0">
              <a:blip r:embed="rId1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13036445"/>
                <a:satOff val="-78140"/>
                <a:lumOff val="803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angle: Rounded Corners 10">
              <a:extLst>
                <a:ext uri="{FF2B5EF4-FFF2-40B4-BE49-F238E27FC236}">
                  <a16:creationId xmlns:a16="http://schemas.microsoft.com/office/drawing/2014/main" id="{3741EA86-8F79-42C8-BA4F-32E961CF6920}"/>
                </a:ext>
              </a:extLst>
            </p:cNvPr>
            <p:cNvSpPr txBox="1"/>
            <p:nvPr/>
          </p:nvSpPr>
          <p:spPr>
            <a:xfrm>
              <a:off x="5178447" y="1759318"/>
              <a:ext cx="2070332" cy="13766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19050" rIns="25400" bIns="190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000" kern="1200" dirty="0"/>
            </a:p>
          </p:txBody>
        </p:sp>
      </p:grpSp>
      <p:sp>
        <p:nvSpPr>
          <p:cNvPr id="34" name="Left Arrow 5">
            <a:extLst>
              <a:ext uri="{FF2B5EF4-FFF2-40B4-BE49-F238E27FC236}">
                <a16:creationId xmlns:a16="http://schemas.microsoft.com/office/drawing/2014/main" id="{60B749DB-90A4-424D-9A6B-7F492AD1C8B4}"/>
              </a:ext>
            </a:extLst>
          </p:cNvPr>
          <p:cNvSpPr/>
          <p:nvPr/>
        </p:nvSpPr>
        <p:spPr>
          <a:xfrm rot="10800000">
            <a:off x="3967482" y="2802542"/>
            <a:ext cx="762000" cy="914400"/>
          </a:xfrm>
          <a:prstGeom prst="leftArrow">
            <a:avLst>
              <a:gd name="adj1" fmla="val 34906"/>
              <a:gd name="adj2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7066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487D15-03D0-43A0-89DA-62AD68CF301E}"/>
              </a:ext>
            </a:extLst>
          </p:cNvPr>
          <p:cNvSpPr/>
          <p:nvPr/>
        </p:nvSpPr>
        <p:spPr bwMode="auto">
          <a:xfrm>
            <a:off x="475637" y="2003614"/>
            <a:ext cx="6631219" cy="3641336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Short_course_47_EUMETSAT MTG-I1 Flexible Combined Imager (FCI)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GB" sz="1600" b="0" spc="-100" dirty="0">
                <a:solidFill>
                  <a:srgbClr val="FFFFFF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An Overview and  Imager Applications of FCI data, given by </a:t>
            </a:r>
            <a:r>
              <a:rPr lang="en-US" sz="1600" dirty="0">
                <a:solidFill>
                  <a:schemeClr val="tx1"/>
                </a:solidFill>
              </a:rPr>
              <a:t>: 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https://classroom.eumetsat.int/course/view.php?id=537 </a:t>
            </a:r>
            <a:br>
              <a:rPr lang="en-US" sz="1600" dirty="0">
                <a:solidFill>
                  <a:schemeClr val="tx1"/>
                </a:solidFill>
              </a:rPr>
            </a:b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                                                 </a:t>
            </a:r>
          </a:p>
          <a:p>
            <a:endParaRPr lang="en-US" sz="1600" b="0" dirty="0">
              <a:solidFill>
                <a:schemeClr val="tx1"/>
              </a:solidFill>
              <a:latin typeface="Bahnschrift SemiBold" panose="020B0502040204020203" pitchFamily="34" charset="0"/>
              <a:ea typeface="Roboto Medium" panose="02000000000000000000" pitchFamily="2" charset="0"/>
              <a:cs typeface="Calibri" panose="020F0502020204030204" pitchFamily="34" charset="0"/>
            </a:endParaRPr>
          </a:p>
          <a:p>
            <a:endParaRPr lang="en-US" sz="1600" b="0" dirty="0">
              <a:solidFill>
                <a:schemeClr val="tx1"/>
              </a:solidFill>
              <a:latin typeface="Bahnschrift SemiBold" panose="020B0502040204020203" pitchFamily="34" charset="0"/>
              <a:ea typeface="Roboto Medium" panose="02000000000000000000" pitchFamily="2" charset="0"/>
              <a:cs typeface="Calibri" panose="020F0502020204030204" pitchFamily="34" charset="0"/>
            </a:endParaRPr>
          </a:p>
          <a:p>
            <a:endParaRPr lang="en-US" sz="1600" b="0" dirty="0">
              <a:solidFill>
                <a:schemeClr val="tx1"/>
              </a:solidFill>
              <a:latin typeface="Bahnschrift SemiBold" panose="020B0502040204020203" pitchFamily="34" charset="0"/>
              <a:ea typeface="Roboto Medium" panose="02000000000000000000" pitchFamily="2" charset="0"/>
              <a:cs typeface="Calibri" panose="020F0502020204030204" pitchFamily="34" charset="0"/>
            </a:endParaRPr>
          </a:p>
          <a:p>
            <a:r>
              <a:rPr lang="en-US" sz="1600" b="0" dirty="0">
                <a:solidFill>
                  <a:schemeClr val="tx1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                                                              </a:t>
            </a:r>
          </a:p>
          <a:p>
            <a:endParaRPr lang="en-US" sz="1600" b="0" dirty="0">
              <a:solidFill>
                <a:schemeClr val="tx1"/>
              </a:solidFill>
              <a:latin typeface="Bahnschrift SemiBold" panose="020B0502040204020203" pitchFamily="34" charset="0"/>
              <a:ea typeface="Roboto Medium" panose="02000000000000000000" pitchFamily="2" charset="0"/>
              <a:cs typeface="Calibri" panose="020F0502020204030204" pitchFamily="34" charset="0"/>
            </a:endParaRPr>
          </a:p>
          <a:p>
            <a:r>
              <a:rPr lang="en-US" sz="1600" b="0" dirty="0">
                <a:solidFill>
                  <a:schemeClr val="tx1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                                                                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4" descr="Image">
            <a:extLst>
              <a:ext uri="{FF2B5EF4-FFF2-40B4-BE49-F238E27FC236}">
                <a16:creationId xmlns:a16="http://schemas.microsoft.com/office/drawing/2014/main" id="{AE69B9CC-B0FC-E245-315F-16C4908CA7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8" t="4145" r="10227" b="24072"/>
          <a:stretch/>
        </p:blipFill>
        <p:spPr bwMode="auto">
          <a:xfrm>
            <a:off x="1863990" y="3341242"/>
            <a:ext cx="1191726" cy="153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BBA064-5029-4FD1-A557-5C6304A972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97" r="3902" b="29731"/>
          <a:stretch/>
        </p:blipFill>
        <p:spPr>
          <a:xfrm>
            <a:off x="4950471" y="3448948"/>
            <a:ext cx="1064447" cy="11899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DC163F-27EC-403B-8B1A-F89D2EE2FF74}"/>
              </a:ext>
            </a:extLst>
          </p:cNvPr>
          <p:cNvSpPr/>
          <p:nvPr/>
        </p:nvSpPr>
        <p:spPr>
          <a:xfrm>
            <a:off x="4855433" y="4878800"/>
            <a:ext cx="18966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0" dirty="0">
                <a:solidFill>
                  <a:srgbClr val="FFFFFF"/>
                </a:solidFill>
                <a:latin typeface="Bahnschrift SemiBold" panose="020B0502040204020203" pitchFamily="34" charset="0"/>
                <a:cs typeface="Calibri" panose="020F0502020204030204" pitchFamily="34" charset="0"/>
              </a:rPr>
              <a:t>Alessandro </a:t>
            </a:r>
            <a:r>
              <a:rPr lang="en-US" sz="1600" b="0" dirty="0" err="1">
                <a:solidFill>
                  <a:srgbClr val="FFFFFF"/>
                </a:solidFill>
                <a:latin typeface="Bahnschrift SemiBold" panose="020B0502040204020203" pitchFamily="34" charset="0"/>
                <a:cs typeface="Calibri" panose="020F0502020204030204" pitchFamily="34" charset="0"/>
              </a:rPr>
              <a:t>Burini</a:t>
            </a:r>
            <a:r>
              <a:rPr lang="en-US" sz="1600" b="0" dirty="0">
                <a:solidFill>
                  <a:srgbClr val="FFFFFF"/>
                </a:solidFill>
                <a:latin typeface="Bahnschrift SemiBold" panose="020B0502040204020203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84ADE5-F5C3-4EB0-89F0-1B2C02A484AF}"/>
              </a:ext>
            </a:extLst>
          </p:cNvPr>
          <p:cNvSpPr/>
          <p:nvPr/>
        </p:nvSpPr>
        <p:spPr>
          <a:xfrm>
            <a:off x="1696019" y="4878800"/>
            <a:ext cx="1939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0" dirty="0">
                <a:solidFill>
                  <a:srgbClr val="FFFFFF"/>
                </a:solidFill>
                <a:latin typeface="Bahnschrift SemiBold" panose="020B0502040204020203" pitchFamily="34" charset="0"/>
                <a:cs typeface="Calibri" panose="020F0502020204030204" pitchFamily="34" charset="0"/>
              </a:rPr>
              <a:t>Ivan </a:t>
            </a:r>
            <a:r>
              <a:rPr lang="en-GB" sz="1600" b="0" dirty="0" err="1">
                <a:solidFill>
                  <a:srgbClr val="FFFFFF"/>
                </a:solidFill>
                <a:latin typeface="Bahnschrift SemiBold" panose="020B0502040204020203" pitchFamily="34" charset="0"/>
                <a:cs typeface="Calibri" panose="020F0502020204030204" pitchFamily="34" charset="0"/>
              </a:rPr>
              <a:t>Smiljani</a:t>
            </a:r>
            <a:r>
              <a:rPr lang="hr-HR" sz="1600" b="0" dirty="0">
                <a:solidFill>
                  <a:srgbClr val="FFFFFF"/>
                </a:solidFill>
                <a:latin typeface="Bahnschrift SemiBold" panose="020B0502040204020203" pitchFamily="34" charset="0"/>
                <a:cs typeface="Calibri" panose="020F0502020204030204" pitchFamily="34" charset="0"/>
              </a:rPr>
              <a:t>ć</a:t>
            </a:r>
            <a:br>
              <a:rPr lang="en-US" sz="1600" b="0" dirty="0">
                <a:solidFill>
                  <a:srgbClr val="FFFFFF"/>
                </a:solidFill>
                <a:latin typeface="Bahnschrift SemiBold" panose="020B0502040204020203" pitchFamily="34" charset="0"/>
                <a:cs typeface="Calibri" panose="020F0502020204030204" pitchFamily="34" charset="0"/>
              </a:rPr>
            </a:br>
            <a:endParaRPr lang="en-US" sz="1600" b="0" dirty="0">
              <a:solidFill>
                <a:srgbClr val="FFFFFF"/>
              </a:solidFill>
              <a:latin typeface="Bahnschrift SemiBold" panose="020B0502040204020203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1794E1-BD75-4210-908E-89E9E00BE5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9369" y="1232265"/>
            <a:ext cx="1552197" cy="15426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A94D389-860C-4D3D-9547-4C8DF4E60C25}"/>
              </a:ext>
            </a:extLst>
          </p:cNvPr>
          <p:cNvSpPr/>
          <p:nvPr/>
        </p:nvSpPr>
        <p:spPr>
          <a:xfrm>
            <a:off x="8684095" y="2831050"/>
            <a:ext cx="30027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/>
              <a:t>Ibrahim Al Abdulsalam</a:t>
            </a:r>
            <a:br>
              <a:rPr lang="en-US" sz="1200" dirty="0"/>
            </a:br>
            <a:r>
              <a:rPr lang="en-US" sz="1200" dirty="0"/>
              <a:t>WMO Center of Excellence – Muscat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9DAB87-0AEC-4B99-853F-22F6DCD75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5596" y="136634"/>
            <a:ext cx="2059746" cy="79462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E204ACE-EDEC-4E18-A90B-9C70BDF5D857}"/>
              </a:ext>
            </a:extLst>
          </p:cNvPr>
          <p:cNvSpPr txBox="1">
            <a:spLocks/>
          </p:cNvSpPr>
          <p:nvPr/>
        </p:nvSpPr>
        <p:spPr>
          <a:xfrm>
            <a:off x="7697165" y="3527512"/>
            <a:ext cx="4346861" cy="2815415"/>
          </a:xfrm>
          <a:prstGeom prst="rect">
            <a:avLst/>
          </a:prstGeom>
          <a:solidFill>
            <a:schemeClr val="tx1">
              <a:alpha val="45000"/>
            </a:schemeClr>
          </a:solidFill>
        </p:spPr>
        <p:txBody>
          <a:bodyPr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4431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 spc="-100" baseline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sz="1600" b="1" kern="0" dirty="0">
              <a:solidFill>
                <a:srgbClr val="38484E"/>
              </a:solidFill>
              <a:latin typeface="Times New Roman" panose="02020603050405020304" pitchFamily="18" charset="0"/>
              <a:ea typeface="Roboto Light" panose="02000000000000000000" pitchFamily="2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EUMETSAT </a:t>
            </a:r>
            <a:b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000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Generations  </a:t>
            </a:r>
            <a:r>
              <a:rPr lang="en-GB" sz="2000" b="1" kern="0" dirty="0" err="1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Meteosat</a:t>
            </a:r>
            <a: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Satellites</a:t>
            </a:r>
          </a:p>
          <a:p>
            <a:pPr marL="0" indent="0">
              <a:buFont typeface="Arial" pitchFamily="34" charset="0"/>
              <a:buNone/>
            </a:pPr>
            <a:r>
              <a:rPr lang="en-GB" sz="1600" b="1" kern="0" dirty="0">
                <a:solidFill>
                  <a:srgbClr val="38484E"/>
                </a:solidFill>
                <a:latin typeface="Times New Roman" panose="02020603050405020304" pitchFamily="18" charset="0"/>
                <a:ea typeface="Roboto Light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MTG : Satellites and Instruments</a:t>
            </a:r>
            <a:b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b="1" kern="0" dirty="0">
              <a:solidFill>
                <a:srgbClr val="3848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GB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Easterly wave over Arabian Sea</a:t>
            </a:r>
            <a:endParaRPr lang="en-GB" sz="1600" b="1" kern="0" dirty="0">
              <a:solidFill>
                <a:srgbClr val="38484E"/>
              </a:solidFill>
              <a:latin typeface="Times New Roman" panose="02020603050405020304" pitchFamily="18" charset="0"/>
              <a:ea typeface="Roboto Light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8538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56C5D-510D-4B07-B04B-701142DBF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9FC186-45CC-4425-832C-B8959735D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405"/>
          <a:stretch/>
        </p:blipFill>
        <p:spPr>
          <a:xfrm>
            <a:off x="3379806" y="0"/>
            <a:ext cx="5802775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EFC6BB-CFD4-4990-AD66-78F20C0BB881}"/>
              </a:ext>
            </a:extLst>
          </p:cNvPr>
          <p:cNvSpPr/>
          <p:nvPr/>
        </p:nvSpPr>
        <p:spPr bwMode="auto">
          <a:xfrm>
            <a:off x="0" y="5856790"/>
            <a:ext cx="4398380" cy="1001209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93676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BCE38F-B183-41E1-A77F-3639047A3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79" y="68568"/>
            <a:ext cx="7217093" cy="6720864"/>
          </a:xfrm>
          <a:prstGeom prst="rect">
            <a:avLst/>
          </a:prstGeom>
        </p:spPr>
      </p:pic>
      <p:pic>
        <p:nvPicPr>
          <p:cNvPr id="7" name="Picture 4" descr="MSG">
            <a:extLst>
              <a:ext uri="{FF2B5EF4-FFF2-40B4-BE49-F238E27FC236}">
                <a16:creationId xmlns:a16="http://schemas.microsoft.com/office/drawing/2014/main" id="{0A95E2D7-3E05-4DB2-9384-D147B8BC5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410" y="862315"/>
            <a:ext cx="1979270" cy="1979270"/>
          </a:xfrm>
          <a:prstGeom prst="rect">
            <a:avLst/>
          </a:prstGeom>
          <a:ln w="34925">
            <a:solidFill>
              <a:srgbClr val="92D050">
                <a:alpha val="97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TG-I1">
            <a:extLst>
              <a:ext uri="{FF2B5EF4-FFF2-40B4-BE49-F238E27FC236}">
                <a16:creationId xmlns:a16="http://schemas.microsoft.com/office/drawing/2014/main" id="{E23261D7-164C-4B4F-B10E-B06373F9C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42490" y="3904655"/>
            <a:ext cx="1953201" cy="1979270"/>
          </a:xfrm>
          <a:prstGeom prst="rect">
            <a:avLst/>
          </a:prstGeom>
          <a:ln w="34925">
            <a:solidFill>
              <a:srgbClr val="243C4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D75F5D0-BB78-4DA4-BF6C-225834DBD041}"/>
              </a:ext>
            </a:extLst>
          </p:cNvPr>
          <p:cNvSpPr/>
          <p:nvPr/>
        </p:nvSpPr>
        <p:spPr bwMode="auto">
          <a:xfrm>
            <a:off x="115747" y="266218"/>
            <a:ext cx="5873628" cy="2743200"/>
          </a:xfrm>
          <a:custGeom>
            <a:avLst/>
            <a:gdLst>
              <a:gd name="connsiteX0" fmla="*/ 254643 w 5873628"/>
              <a:gd name="connsiteY0" fmla="*/ 2685326 h 2743200"/>
              <a:gd name="connsiteX1" fmla="*/ 1493134 w 5873628"/>
              <a:gd name="connsiteY1" fmla="*/ 2708476 h 2743200"/>
              <a:gd name="connsiteX2" fmla="*/ 1643605 w 5873628"/>
              <a:gd name="connsiteY2" fmla="*/ 2685326 h 2743200"/>
              <a:gd name="connsiteX3" fmla="*/ 2326511 w 5873628"/>
              <a:gd name="connsiteY3" fmla="*/ 2673752 h 2743200"/>
              <a:gd name="connsiteX4" fmla="*/ 2395959 w 5873628"/>
              <a:gd name="connsiteY4" fmla="*/ 2650602 h 2743200"/>
              <a:gd name="connsiteX5" fmla="*/ 2419109 w 5873628"/>
              <a:gd name="connsiteY5" fmla="*/ 2627453 h 2743200"/>
              <a:gd name="connsiteX6" fmla="*/ 2488557 w 5873628"/>
              <a:gd name="connsiteY6" fmla="*/ 2581154 h 2743200"/>
              <a:gd name="connsiteX7" fmla="*/ 2523281 w 5873628"/>
              <a:gd name="connsiteY7" fmla="*/ 2546430 h 2743200"/>
              <a:gd name="connsiteX8" fmla="*/ 2523281 w 5873628"/>
              <a:gd name="connsiteY8" fmla="*/ 2442258 h 2743200"/>
              <a:gd name="connsiteX9" fmla="*/ 2500131 w 5873628"/>
              <a:gd name="connsiteY9" fmla="*/ 2419109 h 2743200"/>
              <a:gd name="connsiteX10" fmla="*/ 2488557 w 5873628"/>
              <a:gd name="connsiteY10" fmla="*/ 2384385 h 2743200"/>
              <a:gd name="connsiteX11" fmla="*/ 2442258 w 5873628"/>
              <a:gd name="connsiteY11" fmla="*/ 2314936 h 2743200"/>
              <a:gd name="connsiteX12" fmla="*/ 2500131 w 5873628"/>
              <a:gd name="connsiteY12" fmla="*/ 2257063 h 2743200"/>
              <a:gd name="connsiteX13" fmla="*/ 2558005 w 5873628"/>
              <a:gd name="connsiteY13" fmla="*/ 2210764 h 2743200"/>
              <a:gd name="connsiteX14" fmla="*/ 2604304 w 5873628"/>
              <a:gd name="connsiteY14" fmla="*/ 2152891 h 2743200"/>
              <a:gd name="connsiteX15" fmla="*/ 2604304 w 5873628"/>
              <a:gd name="connsiteY15" fmla="*/ 1990845 h 2743200"/>
              <a:gd name="connsiteX16" fmla="*/ 2581154 w 5873628"/>
              <a:gd name="connsiteY16" fmla="*/ 1956121 h 2743200"/>
              <a:gd name="connsiteX17" fmla="*/ 2569580 w 5873628"/>
              <a:gd name="connsiteY17" fmla="*/ 1909823 h 2743200"/>
              <a:gd name="connsiteX18" fmla="*/ 2558005 w 5873628"/>
              <a:gd name="connsiteY18" fmla="*/ 1875098 h 2743200"/>
              <a:gd name="connsiteX19" fmla="*/ 2604304 w 5873628"/>
              <a:gd name="connsiteY19" fmla="*/ 1805650 h 2743200"/>
              <a:gd name="connsiteX20" fmla="*/ 2627453 w 5873628"/>
              <a:gd name="connsiteY20" fmla="*/ 1770926 h 2743200"/>
              <a:gd name="connsiteX21" fmla="*/ 2639028 w 5873628"/>
              <a:gd name="connsiteY21" fmla="*/ 1736202 h 2743200"/>
              <a:gd name="connsiteX22" fmla="*/ 2731625 w 5873628"/>
              <a:gd name="connsiteY22" fmla="*/ 1608881 h 2743200"/>
              <a:gd name="connsiteX23" fmla="*/ 2766349 w 5873628"/>
              <a:gd name="connsiteY23" fmla="*/ 1539433 h 2743200"/>
              <a:gd name="connsiteX24" fmla="*/ 2731625 w 5873628"/>
              <a:gd name="connsiteY24" fmla="*/ 1400536 h 2743200"/>
              <a:gd name="connsiteX25" fmla="*/ 2708476 w 5873628"/>
              <a:gd name="connsiteY25" fmla="*/ 1331088 h 2743200"/>
              <a:gd name="connsiteX26" fmla="*/ 2801073 w 5873628"/>
              <a:gd name="connsiteY26" fmla="*/ 1284790 h 2743200"/>
              <a:gd name="connsiteX27" fmla="*/ 2882096 w 5873628"/>
              <a:gd name="connsiteY27" fmla="*/ 1273215 h 2743200"/>
              <a:gd name="connsiteX28" fmla="*/ 2939969 w 5873628"/>
              <a:gd name="connsiteY28" fmla="*/ 1250066 h 2743200"/>
              <a:gd name="connsiteX29" fmla="*/ 3090440 w 5873628"/>
              <a:gd name="connsiteY29" fmla="*/ 1215341 h 2743200"/>
              <a:gd name="connsiteX30" fmla="*/ 3217762 w 5873628"/>
              <a:gd name="connsiteY30" fmla="*/ 1192192 h 2743200"/>
              <a:gd name="connsiteX31" fmla="*/ 4780344 w 5873628"/>
              <a:gd name="connsiteY31" fmla="*/ 1180617 h 2743200"/>
              <a:gd name="connsiteX32" fmla="*/ 4896091 w 5873628"/>
              <a:gd name="connsiteY32" fmla="*/ 1157468 h 2743200"/>
              <a:gd name="connsiteX33" fmla="*/ 4965539 w 5873628"/>
              <a:gd name="connsiteY33" fmla="*/ 1145893 h 2743200"/>
              <a:gd name="connsiteX34" fmla="*/ 5069711 w 5873628"/>
              <a:gd name="connsiteY34" fmla="*/ 1122744 h 2743200"/>
              <a:gd name="connsiteX35" fmla="*/ 5208607 w 5873628"/>
              <a:gd name="connsiteY35" fmla="*/ 1111169 h 2743200"/>
              <a:gd name="connsiteX36" fmla="*/ 5301205 w 5873628"/>
              <a:gd name="connsiteY36" fmla="*/ 1088020 h 2743200"/>
              <a:gd name="connsiteX37" fmla="*/ 5347504 w 5873628"/>
              <a:gd name="connsiteY37" fmla="*/ 1076445 h 2743200"/>
              <a:gd name="connsiteX38" fmla="*/ 5382228 w 5873628"/>
              <a:gd name="connsiteY38" fmla="*/ 1064871 h 2743200"/>
              <a:gd name="connsiteX39" fmla="*/ 5486400 w 5873628"/>
              <a:gd name="connsiteY39" fmla="*/ 1053296 h 2743200"/>
              <a:gd name="connsiteX40" fmla="*/ 5578997 w 5873628"/>
              <a:gd name="connsiteY40" fmla="*/ 1030147 h 2743200"/>
              <a:gd name="connsiteX41" fmla="*/ 5671595 w 5873628"/>
              <a:gd name="connsiteY41" fmla="*/ 1006997 h 2743200"/>
              <a:gd name="connsiteX42" fmla="*/ 5694744 w 5873628"/>
              <a:gd name="connsiteY42" fmla="*/ 972273 h 2743200"/>
              <a:gd name="connsiteX43" fmla="*/ 5717894 w 5873628"/>
              <a:gd name="connsiteY43" fmla="*/ 949124 h 2743200"/>
              <a:gd name="connsiteX44" fmla="*/ 5741043 w 5873628"/>
              <a:gd name="connsiteY44" fmla="*/ 879676 h 2743200"/>
              <a:gd name="connsiteX45" fmla="*/ 5775767 w 5873628"/>
              <a:gd name="connsiteY45" fmla="*/ 833377 h 2743200"/>
              <a:gd name="connsiteX46" fmla="*/ 5810491 w 5873628"/>
              <a:gd name="connsiteY46" fmla="*/ 798653 h 2743200"/>
              <a:gd name="connsiteX47" fmla="*/ 5856790 w 5873628"/>
              <a:gd name="connsiteY47" fmla="*/ 740779 h 2743200"/>
              <a:gd name="connsiteX48" fmla="*/ 5856790 w 5873628"/>
              <a:gd name="connsiteY48" fmla="*/ 625033 h 2743200"/>
              <a:gd name="connsiteX49" fmla="*/ 5798916 w 5873628"/>
              <a:gd name="connsiteY49" fmla="*/ 613458 h 2743200"/>
              <a:gd name="connsiteX50" fmla="*/ 5694744 w 5873628"/>
              <a:gd name="connsiteY50" fmla="*/ 590309 h 2743200"/>
              <a:gd name="connsiteX51" fmla="*/ 5741043 w 5873628"/>
              <a:gd name="connsiteY51" fmla="*/ 509286 h 2743200"/>
              <a:gd name="connsiteX52" fmla="*/ 5752618 w 5873628"/>
              <a:gd name="connsiteY52" fmla="*/ 462987 h 2743200"/>
              <a:gd name="connsiteX53" fmla="*/ 5798916 w 5873628"/>
              <a:gd name="connsiteY53" fmla="*/ 405114 h 2743200"/>
              <a:gd name="connsiteX54" fmla="*/ 5833640 w 5873628"/>
              <a:gd name="connsiteY54" fmla="*/ 324091 h 2743200"/>
              <a:gd name="connsiteX55" fmla="*/ 5741043 w 5873628"/>
              <a:gd name="connsiteY55" fmla="*/ 289367 h 2743200"/>
              <a:gd name="connsiteX56" fmla="*/ 5717894 w 5873628"/>
              <a:gd name="connsiteY56" fmla="*/ 266217 h 2743200"/>
              <a:gd name="connsiteX57" fmla="*/ 5671595 w 5873628"/>
              <a:gd name="connsiteY57" fmla="*/ 254643 h 2743200"/>
              <a:gd name="connsiteX58" fmla="*/ 5636871 w 5873628"/>
              <a:gd name="connsiteY58" fmla="*/ 243068 h 2743200"/>
              <a:gd name="connsiteX59" fmla="*/ 5567423 w 5873628"/>
              <a:gd name="connsiteY59" fmla="*/ 231493 h 2743200"/>
              <a:gd name="connsiteX60" fmla="*/ 5532699 w 5873628"/>
              <a:gd name="connsiteY60" fmla="*/ 219919 h 2743200"/>
              <a:gd name="connsiteX61" fmla="*/ 5474825 w 5873628"/>
              <a:gd name="connsiteY61" fmla="*/ 208344 h 2743200"/>
              <a:gd name="connsiteX62" fmla="*/ 5370653 w 5873628"/>
              <a:gd name="connsiteY62" fmla="*/ 185195 h 2743200"/>
              <a:gd name="connsiteX63" fmla="*/ 4178461 w 5873628"/>
              <a:gd name="connsiteY63" fmla="*/ 185195 h 2743200"/>
              <a:gd name="connsiteX64" fmla="*/ 4074288 w 5873628"/>
              <a:gd name="connsiteY64" fmla="*/ 162045 h 2743200"/>
              <a:gd name="connsiteX65" fmla="*/ 3981691 w 5873628"/>
              <a:gd name="connsiteY65" fmla="*/ 150471 h 2743200"/>
              <a:gd name="connsiteX66" fmla="*/ 3900668 w 5873628"/>
              <a:gd name="connsiteY66" fmla="*/ 138896 h 2743200"/>
              <a:gd name="connsiteX67" fmla="*/ 3808071 w 5873628"/>
              <a:gd name="connsiteY67" fmla="*/ 127321 h 2743200"/>
              <a:gd name="connsiteX68" fmla="*/ 3703899 w 5873628"/>
              <a:gd name="connsiteY68" fmla="*/ 104172 h 2743200"/>
              <a:gd name="connsiteX69" fmla="*/ 3483980 w 5873628"/>
              <a:gd name="connsiteY69" fmla="*/ 69448 h 2743200"/>
              <a:gd name="connsiteX70" fmla="*/ 3310359 w 5873628"/>
              <a:gd name="connsiteY70" fmla="*/ 34724 h 2743200"/>
              <a:gd name="connsiteX71" fmla="*/ 3113590 w 5873628"/>
              <a:gd name="connsiteY71" fmla="*/ 11574 h 2743200"/>
              <a:gd name="connsiteX72" fmla="*/ 2986268 w 5873628"/>
              <a:gd name="connsiteY72" fmla="*/ 0 h 2743200"/>
              <a:gd name="connsiteX73" fmla="*/ 2095018 w 5873628"/>
              <a:gd name="connsiteY73" fmla="*/ 11574 h 2743200"/>
              <a:gd name="connsiteX74" fmla="*/ 1724628 w 5873628"/>
              <a:gd name="connsiteY74" fmla="*/ 34724 h 2743200"/>
              <a:gd name="connsiteX75" fmla="*/ 1632030 w 5873628"/>
              <a:gd name="connsiteY75" fmla="*/ 57873 h 2743200"/>
              <a:gd name="connsiteX76" fmla="*/ 1539433 w 5873628"/>
              <a:gd name="connsiteY76" fmla="*/ 69448 h 2743200"/>
              <a:gd name="connsiteX77" fmla="*/ 1307939 w 5873628"/>
              <a:gd name="connsiteY77" fmla="*/ 92597 h 2743200"/>
              <a:gd name="connsiteX78" fmla="*/ 1169043 w 5873628"/>
              <a:gd name="connsiteY78" fmla="*/ 115747 h 2743200"/>
              <a:gd name="connsiteX79" fmla="*/ 1134319 w 5873628"/>
              <a:gd name="connsiteY79" fmla="*/ 127321 h 2743200"/>
              <a:gd name="connsiteX80" fmla="*/ 1076445 w 5873628"/>
              <a:gd name="connsiteY80" fmla="*/ 138896 h 2743200"/>
              <a:gd name="connsiteX81" fmla="*/ 1006997 w 5873628"/>
              <a:gd name="connsiteY81" fmla="*/ 162045 h 2743200"/>
              <a:gd name="connsiteX82" fmla="*/ 717630 w 5873628"/>
              <a:gd name="connsiteY82" fmla="*/ 196769 h 2743200"/>
              <a:gd name="connsiteX83" fmla="*/ 648182 w 5873628"/>
              <a:gd name="connsiteY83" fmla="*/ 208344 h 2743200"/>
              <a:gd name="connsiteX84" fmla="*/ 555585 w 5873628"/>
              <a:gd name="connsiteY84" fmla="*/ 243068 h 2743200"/>
              <a:gd name="connsiteX85" fmla="*/ 509286 w 5873628"/>
              <a:gd name="connsiteY85" fmla="*/ 266217 h 2743200"/>
              <a:gd name="connsiteX86" fmla="*/ 428263 w 5873628"/>
              <a:gd name="connsiteY86" fmla="*/ 289367 h 2743200"/>
              <a:gd name="connsiteX87" fmla="*/ 358815 w 5873628"/>
              <a:gd name="connsiteY87" fmla="*/ 324091 h 2743200"/>
              <a:gd name="connsiteX88" fmla="*/ 324091 w 5873628"/>
              <a:gd name="connsiteY88" fmla="*/ 335666 h 2743200"/>
              <a:gd name="connsiteX89" fmla="*/ 231494 w 5873628"/>
              <a:gd name="connsiteY89" fmla="*/ 393539 h 2743200"/>
              <a:gd name="connsiteX90" fmla="*/ 185195 w 5873628"/>
              <a:gd name="connsiteY90" fmla="*/ 439838 h 2743200"/>
              <a:gd name="connsiteX91" fmla="*/ 162045 w 5873628"/>
              <a:gd name="connsiteY91" fmla="*/ 462987 h 2743200"/>
              <a:gd name="connsiteX92" fmla="*/ 138896 w 5873628"/>
              <a:gd name="connsiteY92" fmla="*/ 497711 h 2743200"/>
              <a:gd name="connsiteX93" fmla="*/ 81023 w 5873628"/>
              <a:gd name="connsiteY93" fmla="*/ 590309 h 2743200"/>
              <a:gd name="connsiteX94" fmla="*/ 46299 w 5873628"/>
              <a:gd name="connsiteY94" fmla="*/ 694481 h 2743200"/>
              <a:gd name="connsiteX95" fmla="*/ 23149 w 5873628"/>
              <a:gd name="connsiteY95" fmla="*/ 798653 h 2743200"/>
              <a:gd name="connsiteX96" fmla="*/ 11575 w 5873628"/>
              <a:gd name="connsiteY96" fmla="*/ 844952 h 2743200"/>
              <a:gd name="connsiteX97" fmla="*/ 0 w 5873628"/>
              <a:gd name="connsiteY97" fmla="*/ 937549 h 2743200"/>
              <a:gd name="connsiteX98" fmla="*/ 23149 w 5873628"/>
              <a:gd name="connsiteY98" fmla="*/ 2129741 h 2743200"/>
              <a:gd name="connsiteX99" fmla="*/ 34724 w 5873628"/>
              <a:gd name="connsiteY99" fmla="*/ 2546430 h 2743200"/>
              <a:gd name="connsiteX100" fmla="*/ 57873 w 5873628"/>
              <a:gd name="connsiteY100" fmla="*/ 2615878 h 2743200"/>
              <a:gd name="connsiteX101" fmla="*/ 115747 w 5873628"/>
              <a:gd name="connsiteY101" fmla="*/ 2662177 h 2743200"/>
              <a:gd name="connsiteX102" fmla="*/ 150471 w 5873628"/>
              <a:gd name="connsiteY102" fmla="*/ 2673752 h 2743200"/>
              <a:gd name="connsiteX103" fmla="*/ 219919 w 5873628"/>
              <a:gd name="connsiteY103" fmla="*/ 2720050 h 2743200"/>
              <a:gd name="connsiteX104" fmla="*/ 254643 w 5873628"/>
              <a:gd name="connsiteY104" fmla="*/ 2743200 h 2743200"/>
              <a:gd name="connsiteX105" fmla="*/ 300942 w 5873628"/>
              <a:gd name="connsiteY105" fmla="*/ 2720050 h 2743200"/>
              <a:gd name="connsiteX106" fmla="*/ 347240 w 5873628"/>
              <a:gd name="connsiteY106" fmla="*/ 2662177 h 2743200"/>
              <a:gd name="connsiteX107" fmla="*/ 393539 w 5873628"/>
              <a:gd name="connsiteY107" fmla="*/ 269690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73628" h="2743200">
                <a:moveTo>
                  <a:pt x="254643" y="2685326"/>
                </a:moveTo>
                <a:lnTo>
                  <a:pt x="1493134" y="2708476"/>
                </a:lnTo>
                <a:cubicBezTo>
                  <a:pt x="1582584" y="2709261"/>
                  <a:pt x="1559983" y="2687899"/>
                  <a:pt x="1643605" y="2685326"/>
                </a:cubicBezTo>
                <a:cubicBezTo>
                  <a:pt x="1871165" y="2678324"/>
                  <a:pt x="2098876" y="2677610"/>
                  <a:pt x="2326511" y="2673752"/>
                </a:cubicBezTo>
                <a:cubicBezTo>
                  <a:pt x="2349660" y="2666035"/>
                  <a:pt x="2378704" y="2667856"/>
                  <a:pt x="2395959" y="2650602"/>
                </a:cubicBezTo>
                <a:cubicBezTo>
                  <a:pt x="2403676" y="2642886"/>
                  <a:pt x="2410379" y="2634001"/>
                  <a:pt x="2419109" y="2627453"/>
                </a:cubicBezTo>
                <a:cubicBezTo>
                  <a:pt x="2441367" y="2610760"/>
                  <a:pt x="2468884" y="2600827"/>
                  <a:pt x="2488557" y="2581154"/>
                </a:cubicBezTo>
                <a:lnTo>
                  <a:pt x="2523281" y="2546430"/>
                </a:lnTo>
                <a:cubicBezTo>
                  <a:pt x="2538124" y="2501901"/>
                  <a:pt x="2544851" y="2499775"/>
                  <a:pt x="2523281" y="2442258"/>
                </a:cubicBezTo>
                <a:cubicBezTo>
                  <a:pt x="2519449" y="2432040"/>
                  <a:pt x="2507848" y="2426825"/>
                  <a:pt x="2500131" y="2419109"/>
                </a:cubicBezTo>
                <a:cubicBezTo>
                  <a:pt x="2496273" y="2407534"/>
                  <a:pt x="2494482" y="2395050"/>
                  <a:pt x="2488557" y="2384385"/>
                </a:cubicBezTo>
                <a:cubicBezTo>
                  <a:pt x="2475045" y="2360064"/>
                  <a:pt x="2442258" y="2314936"/>
                  <a:pt x="2442258" y="2314936"/>
                </a:cubicBezTo>
                <a:cubicBezTo>
                  <a:pt x="2534859" y="2253203"/>
                  <a:pt x="2422963" y="2334230"/>
                  <a:pt x="2500131" y="2257063"/>
                </a:cubicBezTo>
                <a:cubicBezTo>
                  <a:pt x="2560295" y="2196900"/>
                  <a:pt x="2512187" y="2268038"/>
                  <a:pt x="2558005" y="2210764"/>
                </a:cubicBezTo>
                <a:cubicBezTo>
                  <a:pt x="2616399" y="2137769"/>
                  <a:pt x="2548417" y="2208776"/>
                  <a:pt x="2604304" y="2152891"/>
                </a:cubicBezTo>
                <a:cubicBezTo>
                  <a:pt x="2626355" y="2086735"/>
                  <a:pt x="2627457" y="2098893"/>
                  <a:pt x="2604304" y="1990845"/>
                </a:cubicBezTo>
                <a:cubicBezTo>
                  <a:pt x="2601389" y="1977243"/>
                  <a:pt x="2588871" y="1967696"/>
                  <a:pt x="2581154" y="1956121"/>
                </a:cubicBezTo>
                <a:cubicBezTo>
                  <a:pt x="2577296" y="1940688"/>
                  <a:pt x="2573950" y="1925119"/>
                  <a:pt x="2569580" y="1909823"/>
                </a:cubicBezTo>
                <a:cubicBezTo>
                  <a:pt x="2566228" y="1898091"/>
                  <a:pt x="2556280" y="1887177"/>
                  <a:pt x="2558005" y="1875098"/>
                </a:cubicBezTo>
                <a:cubicBezTo>
                  <a:pt x="2564091" y="1832496"/>
                  <a:pt x="2582832" y="1832490"/>
                  <a:pt x="2604304" y="1805650"/>
                </a:cubicBezTo>
                <a:cubicBezTo>
                  <a:pt x="2612994" y="1794787"/>
                  <a:pt x="2621232" y="1783368"/>
                  <a:pt x="2627453" y="1770926"/>
                </a:cubicBezTo>
                <a:cubicBezTo>
                  <a:pt x="2632909" y="1760013"/>
                  <a:pt x="2632260" y="1746354"/>
                  <a:pt x="2639028" y="1736202"/>
                </a:cubicBezTo>
                <a:cubicBezTo>
                  <a:pt x="2691711" y="1657178"/>
                  <a:pt x="2682372" y="1756635"/>
                  <a:pt x="2731625" y="1608881"/>
                </a:cubicBezTo>
                <a:cubicBezTo>
                  <a:pt x="2747599" y="1560960"/>
                  <a:pt x="2736432" y="1584309"/>
                  <a:pt x="2766349" y="1539433"/>
                </a:cubicBezTo>
                <a:cubicBezTo>
                  <a:pt x="2741371" y="1314617"/>
                  <a:pt x="2778881" y="1506861"/>
                  <a:pt x="2731625" y="1400536"/>
                </a:cubicBezTo>
                <a:cubicBezTo>
                  <a:pt x="2721715" y="1378238"/>
                  <a:pt x="2708476" y="1331088"/>
                  <a:pt x="2708476" y="1331088"/>
                </a:cubicBezTo>
                <a:cubicBezTo>
                  <a:pt x="2743425" y="1307789"/>
                  <a:pt x="2755768" y="1296116"/>
                  <a:pt x="2801073" y="1284790"/>
                </a:cubicBezTo>
                <a:cubicBezTo>
                  <a:pt x="2827540" y="1278173"/>
                  <a:pt x="2855088" y="1277073"/>
                  <a:pt x="2882096" y="1273215"/>
                </a:cubicBezTo>
                <a:cubicBezTo>
                  <a:pt x="2901387" y="1265499"/>
                  <a:pt x="2920111" y="1256176"/>
                  <a:pt x="2939969" y="1250066"/>
                </a:cubicBezTo>
                <a:cubicBezTo>
                  <a:pt x="3013709" y="1227377"/>
                  <a:pt x="3024831" y="1229921"/>
                  <a:pt x="3090440" y="1215341"/>
                </a:cubicBezTo>
                <a:cubicBezTo>
                  <a:pt x="3138001" y="1204772"/>
                  <a:pt x="3164217" y="1192946"/>
                  <a:pt x="3217762" y="1192192"/>
                </a:cubicBezTo>
                <a:lnTo>
                  <a:pt x="4780344" y="1180617"/>
                </a:lnTo>
                <a:cubicBezTo>
                  <a:pt x="4818926" y="1172901"/>
                  <a:pt x="4857280" y="1163937"/>
                  <a:pt x="4896091" y="1157468"/>
                </a:cubicBezTo>
                <a:cubicBezTo>
                  <a:pt x="4919240" y="1153610"/>
                  <a:pt x="4942629" y="1150984"/>
                  <a:pt x="4965539" y="1145893"/>
                </a:cubicBezTo>
                <a:cubicBezTo>
                  <a:pt x="5058329" y="1125273"/>
                  <a:pt x="4919362" y="1139450"/>
                  <a:pt x="5069711" y="1122744"/>
                </a:cubicBezTo>
                <a:cubicBezTo>
                  <a:pt x="5115886" y="1117613"/>
                  <a:pt x="5162308" y="1115027"/>
                  <a:pt x="5208607" y="1111169"/>
                </a:cubicBezTo>
                <a:cubicBezTo>
                  <a:pt x="5270659" y="1090486"/>
                  <a:pt x="5217396" y="1106645"/>
                  <a:pt x="5301205" y="1088020"/>
                </a:cubicBezTo>
                <a:cubicBezTo>
                  <a:pt x="5316734" y="1084569"/>
                  <a:pt x="5332208" y="1080815"/>
                  <a:pt x="5347504" y="1076445"/>
                </a:cubicBezTo>
                <a:cubicBezTo>
                  <a:pt x="5359235" y="1073093"/>
                  <a:pt x="5370193" y="1066877"/>
                  <a:pt x="5382228" y="1064871"/>
                </a:cubicBezTo>
                <a:cubicBezTo>
                  <a:pt x="5416690" y="1059127"/>
                  <a:pt x="5451676" y="1057154"/>
                  <a:pt x="5486400" y="1053296"/>
                </a:cubicBezTo>
                <a:cubicBezTo>
                  <a:pt x="5517266" y="1045580"/>
                  <a:pt x="5547799" y="1036387"/>
                  <a:pt x="5578997" y="1030147"/>
                </a:cubicBezTo>
                <a:cubicBezTo>
                  <a:pt x="5648835" y="1016179"/>
                  <a:pt x="5618207" y="1024793"/>
                  <a:pt x="5671595" y="1006997"/>
                </a:cubicBezTo>
                <a:cubicBezTo>
                  <a:pt x="5679311" y="995422"/>
                  <a:pt x="5686054" y="983136"/>
                  <a:pt x="5694744" y="972273"/>
                </a:cubicBezTo>
                <a:cubicBezTo>
                  <a:pt x="5701561" y="963752"/>
                  <a:pt x="5713014" y="958885"/>
                  <a:pt x="5717894" y="949124"/>
                </a:cubicBezTo>
                <a:cubicBezTo>
                  <a:pt x="5728807" y="927299"/>
                  <a:pt x="5726402" y="899197"/>
                  <a:pt x="5741043" y="879676"/>
                </a:cubicBezTo>
                <a:cubicBezTo>
                  <a:pt x="5752618" y="864243"/>
                  <a:pt x="5763212" y="848024"/>
                  <a:pt x="5775767" y="833377"/>
                </a:cubicBezTo>
                <a:cubicBezTo>
                  <a:pt x="5786420" y="820949"/>
                  <a:pt x="5800012" y="811228"/>
                  <a:pt x="5810491" y="798653"/>
                </a:cubicBezTo>
                <a:cubicBezTo>
                  <a:pt x="5883498" y="711045"/>
                  <a:pt x="5789439" y="808130"/>
                  <a:pt x="5856790" y="740779"/>
                </a:cubicBezTo>
                <a:cubicBezTo>
                  <a:pt x="5869213" y="703508"/>
                  <a:pt x="5887481" y="665954"/>
                  <a:pt x="5856790" y="625033"/>
                </a:cubicBezTo>
                <a:cubicBezTo>
                  <a:pt x="5844986" y="609294"/>
                  <a:pt x="5818121" y="617726"/>
                  <a:pt x="5798916" y="613458"/>
                </a:cubicBezTo>
                <a:cubicBezTo>
                  <a:pt x="5651864" y="580779"/>
                  <a:pt x="5869218" y="625201"/>
                  <a:pt x="5694744" y="590309"/>
                </a:cubicBezTo>
                <a:cubicBezTo>
                  <a:pt x="5725182" y="468559"/>
                  <a:pt x="5679746" y="616556"/>
                  <a:pt x="5741043" y="509286"/>
                </a:cubicBezTo>
                <a:cubicBezTo>
                  <a:pt x="5748936" y="495474"/>
                  <a:pt x="5744892" y="476893"/>
                  <a:pt x="5752618" y="462987"/>
                </a:cubicBezTo>
                <a:cubicBezTo>
                  <a:pt x="5764615" y="441391"/>
                  <a:pt x="5785212" y="425669"/>
                  <a:pt x="5798916" y="405114"/>
                </a:cubicBezTo>
                <a:cubicBezTo>
                  <a:pt x="5817989" y="376505"/>
                  <a:pt x="5823351" y="354960"/>
                  <a:pt x="5833640" y="324091"/>
                </a:cubicBezTo>
                <a:cubicBezTo>
                  <a:pt x="5808466" y="315699"/>
                  <a:pt x="5760416" y="300437"/>
                  <a:pt x="5741043" y="289367"/>
                </a:cubicBezTo>
                <a:cubicBezTo>
                  <a:pt x="5731568" y="283953"/>
                  <a:pt x="5727655" y="271097"/>
                  <a:pt x="5717894" y="266217"/>
                </a:cubicBezTo>
                <a:cubicBezTo>
                  <a:pt x="5703666" y="259103"/>
                  <a:pt x="5686891" y="259013"/>
                  <a:pt x="5671595" y="254643"/>
                </a:cubicBezTo>
                <a:cubicBezTo>
                  <a:pt x="5659864" y="251291"/>
                  <a:pt x="5648781" y="245715"/>
                  <a:pt x="5636871" y="243068"/>
                </a:cubicBezTo>
                <a:cubicBezTo>
                  <a:pt x="5613961" y="237977"/>
                  <a:pt x="5590333" y="236584"/>
                  <a:pt x="5567423" y="231493"/>
                </a:cubicBezTo>
                <a:cubicBezTo>
                  <a:pt x="5555513" y="228846"/>
                  <a:pt x="5544535" y="222878"/>
                  <a:pt x="5532699" y="219919"/>
                </a:cubicBezTo>
                <a:cubicBezTo>
                  <a:pt x="5513613" y="215148"/>
                  <a:pt x="5493911" y="213116"/>
                  <a:pt x="5474825" y="208344"/>
                </a:cubicBezTo>
                <a:cubicBezTo>
                  <a:pt x="5360856" y="179851"/>
                  <a:pt x="5561740" y="217041"/>
                  <a:pt x="5370653" y="185195"/>
                </a:cubicBezTo>
                <a:cubicBezTo>
                  <a:pt x="4915830" y="194291"/>
                  <a:pt x="4636747" y="207370"/>
                  <a:pt x="4178461" y="185195"/>
                </a:cubicBezTo>
                <a:cubicBezTo>
                  <a:pt x="4142931" y="183476"/>
                  <a:pt x="4109318" y="168227"/>
                  <a:pt x="4074288" y="162045"/>
                </a:cubicBezTo>
                <a:cubicBezTo>
                  <a:pt x="4043655" y="156639"/>
                  <a:pt x="4012524" y="154582"/>
                  <a:pt x="3981691" y="150471"/>
                </a:cubicBezTo>
                <a:lnTo>
                  <a:pt x="3900668" y="138896"/>
                </a:lnTo>
                <a:cubicBezTo>
                  <a:pt x="3869835" y="134785"/>
                  <a:pt x="3838704" y="132727"/>
                  <a:pt x="3808071" y="127321"/>
                </a:cubicBezTo>
                <a:cubicBezTo>
                  <a:pt x="3773041" y="121139"/>
                  <a:pt x="3738861" y="110727"/>
                  <a:pt x="3703899" y="104172"/>
                </a:cubicBezTo>
                <a:cubicBezTo>
                  <a:pt x="3647531" y="93603"/>
                  <a:pt x="3527427" y="83931"/>
                  <a:pt x="3483980" y="69448"/>
                </a:cubicBezTo>
                <a:cubicBezTo>
                  <a:pt x="3412572" y="45645"/>
                  <a:pt x="3431111" y="49818"/>
                  <a:pt x="3310359" y="34724"/>
                </a:cubicBezTo>
                <a:cubicBezTo>
                  <a:pt x="3236560" y="25499"/>
                  <a:pt x="3188626" y="19077"/>
                  <a:pt x="3113590" y="11574"/>
                </a:cubicBezTo>
                <a:lnTo>
                  <a:pt x="2986268" y="0"/>
                </a:lnTo>
                <a:lnTo>
                  <a:pt x="2095018" y="11574"/>
                </a:lnTo>
                <a:cubicBezTo>
                  <a:pt x="1978021" y="14011"/>
                  <a:pt x="1843334" y="25593"/>
                  <a:pt x="1724628" y="34724"/>
                </a:cubicBezTo>
                <a:cubicBezTo>
                  <a:pt x="1693762" y="42440"/>
                  <a:pt x="1663301" y="52010"/>
                  <a:pt x="1632030" y="57873"/>
                </a:cubicBezTo>
                <a:cubicBezTo>
                  <a:pt x="1601457" y="63605"/>
                  <a:pt x="1570266" y="65337"/>
                  <a:pt x="1539433" y="69448"/>
                </a:cubicBezTo>
                <a:cubicBezTo>
                  <a:pt x="1386528" y="89836"/>
                  <a:pt x="1526330" y="75799"/>
                  <a:pt x="1307939" y="92597"/>
                </a:cubicBezTo>
                <a:cubicBezTo>
                  <a:pt x="1261640" y="100314"/>
                  <a:pt x="1213572" y="100905"/>
                  <a:pt x="1169043" y="115747"/>
                </a:cubicBezTo>
                <a:cubicBezTo>
                  <a:pt x="1157468" y="119605"/>
                  <a:pt x="1146155" y="124362"/>
                  <a:pt x="1134319" y="127321"/>
                </a:cubicBezTo>
                <a:cubicBezTo>
                  <a:pt x="1115233" y="132092"/>
                  <a:pt x="1095425" y="133720"/>
                  <a:pt x="1076445" y="138896"/>
                </a:cubicBezTo>
                <a:cubicBezTo>
                  <a:pt x="1052903" y="145316"/>
                  <a:pt x="1030925" y="157259"/>
                  <a:pt x="1006997" y="162045"/>
                </a:cubicBezTo>
                <a:cubicBezTo>
                  <a:pt x="868940" y="189657"/>
                  <a:pt x="847606" y="181478"/>
                  <a:pt x="717630" y="196769"/>
                </a:cubicBezTo>
                <a:cubicBezTo>
                  <a:pt x="694322" y="199511"/>
                  <a:pt x="671331" y="204486"/>
                  <a:pt x="648182" y="208344"/>
                </a:cubicBezTo>
                <a:cubicBezTo>
                  <a:pt x="519279" y="272794"/>
                  <a:pt x="681661" y="195789"/>
                  <a:pt x="555585" y="243068"/>
                </a:cubicBezTo>
                <a:cubicBezTo>
                  <a:pt x="539429" y="249126"/>
                  <a:pt x="525502" y="260320"/>
                  <a:pt x="509286" y="266217"/>
                </a:cubicBezTo>
                <a:cubicBezTo>
                  <a:pt x="482889" y="275816"/>
                  <a:pt x="454479" y="279284"/>
                  <a:pt x="428263" y="289367"/>
                </a:cubicBezTo>
                <a:cubicBezTo>
                  <a:pt x="404106" y="298658"/>
                  <a:pt x="382466" y="313579"/>
                  <a:pt x="358815" y="324091"/>
                </a:cubicBezTo>
                <a:cubicBezTo>
                  <a:pt x="347666" y="329046"/>
                  <a:pt x="335004" y="330210"/>
                  <a:pt x="324091" y="335666"/>
                </a:cubicBezTo>
                <a:cubicBezTo>
                  <a:pt x="319932" y="337746"/>
                  <a:pt x="244347" y="382522"/>
                  <a:pt x="231494" y="393539"/>
                </a:cubicBezTo>
                <a:cubicBezTo>
                  <a:pt x="214923" y="407743"/>
                  <a:pt x="200628" y="424405"/>
                  <a:pt x="185195" y="439838"/>
                </a:cubicBezTo>
                <a:cubicBezTo>
                  <a:pt x="177478" y="447554"/>
                  <a:pt x="168098" y="453907"/>
                  <a:pt x="162045" y="462987"/>
                </a:cubicBezTo>
                <a:cubicBezTo>
                  <a:pt x="154329" y="474562"/>
                  <a:pt x="146364" y="485975"/>
                  <a:pt x="138896" y="497711"/>
                </a:cubicBezTo>
                <a:cubicBezTo>
                  <a:pt x="119355" y="528419"/>
                  <a:pt x="92533" y="555778"/>
                  <a:pt x="81023" y="590309"/>
                </a:cubicBezTo>
                <a:cubicBezTo>
                  <a:pt x="69448" y="625033"/>
                  <a:pt x="55177" y="658972"/>
                  <a:pt x="46299" y="694481"/>
                </a:cubicBezTo>
                <a:cubicBezTo>
                  <a:pt x="18082" y="807346"/>
                  <a:pt x="52525" y="666459"/>
                  <a:pt x="23149" y="798653"/>
                </a:cubicBezTo>
                <a:cubicBezTo>
                  <a:pt x="19698" y="814182"/>
                  <a:pt x="14190" y="829261"/>
                  <a:pt x="11575" y="844952"/>
                </a:cubicBezTo>
                <a:cubicBezTo>
                  <a:pt x="6461" y="875635"/>
                  <a:pt x="3858" y="906683"/>
                  <a:pt x="0" y="937549"/>
                </a:cubicBezTo>
                <a:cubicBezTo>
                  <a:pt x="17693" y="2246767"/>
                  <a:pt x="-70" y="1375108"/>
                  <a:pt x="23149" y="2129741"/>
                </a:cubicBezTo>
                <a:cubicBezTo>
                  <a:pt x="27422" y="2268625"/>
                  <a:pt x="24824" y="2407833"/>
                  <a:pt x="34724" y="2546430"/>
                </a:cubicBezTo>
                <a:cubicBezTo>
                  <a:pt x="36463" y="2570769"/>
                  <a:pt x="40619" y="2598624"/>
                  <a:pt x="57873" y="2615878"/>
                </a:cubicBezTo>
                <a:cubicBezTo>
                  <a:pt x="79406" y="2637411"/>
                  <a:pt x="86543" y="2647575"/>
                  <a:pt x="115747" y="2662177"/>
                </a:cubicBezTo>
                <a:cubicBezTo>
                  <a:pt x="126660" y="2667633"/>
                  <a:pt x="139806" y="2667827"/>
                  <a:pt x="150471" y="2673752"/>
                </a:cubicBezTo>
                <a:cubicBezTo>
                  <a:pt x="174792" y="2687263"/>
                  <a:pt x="196770" y="2704617"/>
                  <a:pt x="219919" y="2720050"/>
                </a:cubicBezTo>
                <a:lnTo>
                  <a:pt x="254643" y="2743200"/>
                </a:lnTo>
                <a:cubicBezTo>
                  <a:pt x="270076" y="2735483"/>
                  <a:pt x="289896" y="2733305"/>
                  <a:pt x="300942" y="2720050"/>
                </a:cubicBezTo>
                <a:cubicBezTo>
                  <a:pt x="362431" y="2646263"/>
                  <a:pt x="261411" y="2690788"/>
                  <a:pt x="347240" y="2662177"/>
                </a:cubicBezTo>
                <a:cubicBezTo>
                  <a:pt x="390148" y="2676480"/>
                  <a:pt x="376507" y="2662839"/>
                  <a:pt x="393539" y="2696901"/>
                </a:cubicBezTo>
              </a:path>
            </a:pathLst>
          </a:cu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40323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nsaved_session_2024-10-05_05_00-2024-10-05_13_00 (2)">
            <a:hlinkClick r:id="" action="ppaction://media"/>
            <a:extLst>
              <a:ext uri="{FF2B5EF4-FFF2-40B4-BE49-F238E27FC236}">
                <a16:creationId xmlns:a16="http://schemas.microsoft.com/office/drawing/2014/main" id="{4D6AE3E6-1DD9-4297-9274-A33DEA52BA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8047" y="3499594"/>
            <a:ext cx="7411656" cy="3358406"/>
          </a:xfrm>
          <a:prstGeom prst="rect">
            <a:avLst/>
          </a:prstGeom>
        </p:spPr>
      </p:pic>
      <p:pic>
        <p:nvPicPr>
          <p:cNvPr id="6" name="Unsaved_session_2024-10-05_05_00-2024-10-05_13_00 (1)">
            <a:hlinkClick r:id="" action="ppaction://media"/>
            <a:extLst>
              <a:ext uri="{FF2B5EF4-FFF2-40B4-BE49-F238E27FC236}">
                <a16:creationId xmlns:a16="http://schemas.microsoft.com/office/drawing/2014/main" id="{09D5A3D4-714E-46FD-BAC9-E7517A8424C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8047" y="70594"/>
            <a:ext cx="7411656" cy="3358406"/>
          </a:xfrm>
          <a:prstGeom prst="rect">
            <a:avLst/>
          </a:prstGeom>
        </p:spPr>
      </p:pic>
      <p:pic>
        <p:nvPicPr>
          <p:cNvPr id="7" name="Picture 4" descr="MSG">
            <a:extLst>
              <a:ext uri="{FF2B5EF4-FFF2-40B4-BE49-F238E27FC236}">
                <a16:creationId xmlns:a16="http://schemas.microsoft.com/office/drawing/2014/main" id="{66029FBA-9EC7-4E1D-B5E4-A6757753F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322" y="653970"/>
            <a:ext cx="1979270" cy="1979270"/>
          </a:xfrm>
          <a:prstGeom prst="rect">
            <a:avLst/>
          </a:prstGeom>
          <a:ln w="34925">
            <a:solidFill>
              <a:srgbClr val="92D050">
                <a:alpha val="97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TG-I1">
            <a:extLst>
              <a:ext uri="{FF2B5EF4-FFF2-40B4-BE49-F238E27FC236}">
                <a16:creationId xmlns:a16="http://schemas.microsoft.com/office/drawing/2014/main" id="{2D198DA4-BC44-4EB6-9FB8-7EC4471CE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97391" y="4224760"/>
            <a:ext cx="1953201" cy="1979270"/>
          </a:xfrm>
          <a:prstGeom prst="rect">
            <a:avLst/>
          </a:prstGeom>
          <a:ln w="34925">
            <a:solidFill>
              <a:srgbClr val="243C4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0BE3402-3305-43F9-9E13-4C2C905B00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113533"/>
              </p:ext>
            </p:extLst>
          </p:nvPr>
        </p:nvGraphicFramePr>
        <p:xfrm>
          <a:off x="607751" y="3429000"/>
          <a:ext cx="1647769" cy="1422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0672138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2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Advecting MCS</a:t>
            </a:r>
          </a:p>
        </p:txBody>
      </p:sp>
      <p:pic>
        <p:nvPicPr>
          <p:cNvPr id="3" name="Outflow_Clph__9fps_2024-10-02_06_30-2024-10-02_18_30">
            <a:hlinkClick r:id="" action="ppaction://media"/>
            <a:extLst>
              <a:ext uri="{FF2B5EF4-FFF2-40B4-BE49-F238E27FC236}">
                <a16:creationId xmlns:a16="http://schemas.microsoft.com/office/drawing/2014/main" id="{9D16CB6E-B935-712F-181C-7C2216666C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3831" y="730250"/>
            <a:ext cx="8864337" cy="619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96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67E5DB-3E5A-C2F0-24D0-AFAEFD467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645" y="640079"/>
            <a:ext cx="9945189" cy="62209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Fires in Portugal</a:t>
            </a:r>
          </a:p>
        </p:txBody>
      </p:sp>
    </p:spTree>
    <p:extLst>
      <p:ext uri="{BB962C8B-B14F-4D97-AF65-F5344CB8AC3E}">
        <p14:creationId xmlns:p14="http://schemas.microsoft.com/office/powerpoint/2010/main" val="407088295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C-n-CP_2024-09-16__9fps_08_09-2024-09-17_11_10">
            <a:hlinkClick r:id="" action="ppaction://media"/>
            <a:extLst>
              <a:ext uri="{FF2B5EF4-FFF2-40B4-BE49-F238E27FC236}">
                <a16:creationId xmlns:a16="http://schemas.microsoft.com/office/drawing/2014/main" id="{D040229C-5F5B-0D1F-3F68-6A253859FE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062" y="640078"/>
            <a:ext cx="9879875" cy="61829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Fires in Portugal</a:t>
            </a:r>
          </a:p>
        </p:txBody>
      </p:sp>
    </p:spTree>
    <p:extLst>
      <p:ext uri="{BB962C8B-B14F-4D97-AF65-F5344CB8AC3E}">
        <p14:creationId xmlns:p14="http://schemas.microsoft.com/office/powerpoint/2010/main" val="1922789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5B1B75B-71A1-4244-BF85-B72B7A5CD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7" y="831971"/>
            <a:ext cx="12192000" cy="5518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Dust advection to Europe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F1D6E6-627B-B188-4F05-4A55FFF0C8FB}"/>
              </a:ext>
            </a:extLst>
          </p:cNvPr>
          <p:cNvSpPr txBox="1"/>
          <p:nvPr/>
        </p:nvSpPr>
        <p:spPr>
          <a:xfrm>
            <a:off x="3075147" y="6627167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TC_2024-10-03T1510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B797EA-CEAC-4B1A-9B5F-5397AEE5A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7" y="831971"/>
            <a:ext cx="12192000" cy="551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28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E00F66-F8EB-B5A3-A5F4-AD8E585A1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3" y="640080"/>
            <a:ext cx="11894634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(GEO Colour RGB)</a:t>
            </a:r>
          </a:p>
        </p:txBody>
      </p:sp>
    </p:spTree>
    <p:extLst>
      <p:ext uri="{BB962C8B-B14F-4D97-AF65-F5344CB8AC3E}">
        <p14:creationId xmlns:p14="http://schemas.microsoft.com/office/powerpoint/2010/main" val="107148504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atellite image of the earth&#10;&#10;Description automatically generated">
            <a:extLst>
              <a:ext uri="{FF2B5EF4-FFF2-40B4-BE49-F238E27FC236}">
                <a16:creationId xmlns:a16="http://schemas.microsoft.com/office/drawing/2014/main" id="{DE8E8957-3F6B-1385-6124-06D554529D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824" y="640080"/>
            <a:ext cx="5826342" cy="6002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(GEO Colour RGB</a:t>
            </a:r>
          </a:p>
        </p:txBody>
      </p:sp>
      <p:pic>
        <p:nvPicPr>
          <p:cNvPr id="5" name="Picture 4" descr="A satellite view of the earth&#10;&#10;Description automatically generated">
            <a:extLst>
              <a:ext uri="{FF2B5EF4-FFF2-40B4-BE49-F238E27FC236}">
                <a16:creationId xmlns:a16="http://schemas.microsoft.com/office/drawing/2014/main" id="{010F6EC3-FEB8-1A58-3759-24D7ABDE1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3" y="640081"/>
            <a:ext cx="5826342" cy="600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6436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Dust outbreak</a:t>
            </a:r>
          </a:p>
        </p:txBody>
      </p:sp>
      <p:pic>
        <p:nvPicPr>
          <p:cNvPr id="7" name="Picture 6" descr="A satellite image of the ocean&#10;&#10;Description automatically generated">
            <a:extLst>
              <a:ext uri="{FF2B5EF4-FFF2-40B4-BE49-F238E27FC236}">
                <a16:creationId xmlns:a16="http://schemas.microsoft.com/office/drawing/2014/main" id="{9BC0A35D-53FE-5114-2C28-231ECA826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18" y="1677118"/>
            <a:ext cx="5657882" cy="41285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81E2E4-1916-4F1B-95E6-D60CE37A0A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5" t="11592" r="19035" b="13085"/>
          <a:stretch/>
        </p:blipFill>
        <p:spPr>
          <a:xfrm>
            <a:off x="6492240" y="1677118"/>
            <a:ext cx="5303520" cy="375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0505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79229-FAB5-4551-93E4-04A53968D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32D38-CBC3-4751-B793-B38D8A3A18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178691-D616-48E7-A603-C220DA469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231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C89680-95C1-4C47-ABA5-189E3D440499}"/>
              </a:ext>
            </a:extLst>
          </p:cNvPr>
          <p:cNvSpPr/>
          <p:nvPr/>
        </p:nvSpPr>
        <p:spPr bwMode="auto">
          <a:xfrm>
            <a:off x="10949651" y="0"/>
            <a:ext cx="1242349" cy="683533"/>
          </a:xfrm>
          <a:prstGeom prst="rect">
            <a:avLst/>
          </a:prstGeom>
          <a:solidFill>
            <a:srgbClr val="0020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C5E84C-60C9-44DD-A9A4-B4AE1BEFE56C}"/>
              </a:ext>
            </a:extLst>
          </p:cNvPr>
          <p:cNvSpPr/>
          <p:nvPr/>
        </p:nvSpPr>
        <p:spPr bwMode="auto">
          <a:xfrm>
            <a:off x="10804598" y="689851"/>
            <a:ext cx="1387402" cy="68353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DFE625-75A8-4E7D-917C-3D8F372BA870}"/>
              </a:ext>
            </a:extLst>
          </p:cNvPr>
          <p:cNvSpPr/>
          <p:nvPr/>
        </p:nvSpPr>
        <p:spPr bwMode="auto">
          <a:xfrm>
            <a:off x="10804598" y="1373384"/>
            <a:ext cx="1387402" cy="848955"/>
          </a:xfrm>
          <a:prstGeom prst="rect">
            <a:avLst/>
          </a:prstGeom>
          <a:solidFill>
            <a:srgbClr val="243C4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CEA4BA-BCA4-4CD3-A752-505FD75FAF4C}"/>
              </a:ext>
            </a:extLst>
          </p:cNvPr>
          <p:cNvSpPr/>
          <p:nvPr/>
        </p:nvSpPr>
        <p:spPr>
          <a:xfrm>
            <a:off x="4374726" y="166151"/>
            <a:ext cx="7397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European Organization for the Exploitation of Meteorological Satellites</a:t>
            </a: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</a:rPr>
              <a:t> (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EUMETSAT</a:t>
            </a:r>
            <a:r>
              <a:rPr lang="en-US" sz="1400" b="0" dirty="0">
                <a:solidFill>
                  <a:schemeClr val="tx1"/>
                </a:solidFill>
                <a:latin typeface="Arial" panose="020B0604020202020204" pitchFamily="34" charset="0"/>
              </a:rPr>
              <a:t>) 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08609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Convection over Europe</a:t>
            </a:r>
          </a:p>
        </p:txBody>
      </p:sp>
      <p:pic>
        <p:nvPicPr>
          <p:cNvPr id="3" name="Def_for_MTG___9fps_2024-09-05_08_00-2024-09-06_08_00">
            <a:hlinkClick r:id="" action="ppaction://media"/>
            <a:extLst>
              <a:ext uri="{FF2B5EF4-FFF2-40B4-BE49-F238E27FC236}">
                <a16:creationId xmlns:a16="http://schemas.microsoft.com/office/drawing/2014/main" id="{8641F03F-8B4D-CFDC-BFF2-923E8083C5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2640" y="640080"/>
            <a:ext cx="8839200" cy="626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204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C7AC4-3993-44DC-AFE4-31F66F08F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FCI Spatial  Resolution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704FA-5C05-4874-81E2-21DFA2D60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0174" y="640080"/>
            <a:ext cx="12322174" cy="613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4477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56D60-932A-4239-A45F-01BAC1E95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0D6A5-A761-4FB6-8F21-2D41A55DF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2"/>
            <a:ext cx="12194192" cy="685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65204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89626D48-37DB-4C61-8794-A31303A64D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66160" y="109355"/>
            <a:ext cx="8392160" cy="6437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D2DE19-B53F-40FA-A7B0-07BDDBA0EA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40" y="739005"/>
            <a:ext cx="3215919" cy="31092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A02B0C-AA63-41AB-B63D-19835B7351E9}"/>
              </a:ext>
            </a:extLst>
          </p:cNvPr>
          <p:cNvSpPr/>
          <p:nvPr/>
        </p:nvSpPr>
        <p:spPr>
          <a:xfrm>
            <a:off x="17640" y="5296654"/>
            <a:ext cx="331724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  <a:hlinkClick r:id="rId7"/>
              </a:rPr>
              <a:t>https://www.esa.int/Applications/Observing_the_Earth/Meteorological_missions/meteosat_third_generation/European_satellite_strikes_lightning</a:t>
            </a:r>
            <a:r>
              <a:rPr lang="en-US" dirty="0">
                <a:solidFill>
                  <a:schemeClr val="bg1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AF1EDD-DF1A-4C49-A968-9D19CBFC0879}"/>
              </a:ext>
            </a:extLst>
          </p:cNvPr>
          <p:cNvSpPr txBox="1"/>
          <p:nvPr/>
        </p:nvSpPr>
        <p:spPr>
          <a:xfrm>
            <a:off x="233680" y="4958100"/>
            <a:ext cx="257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accent6">
                    <a:lumMod val="25000"/>
                  </a:schemeClr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More like this videos here :</a:t>
            </a:r>
          </a:p>
        </p:txBody>
      </p:sp>
    </p:spTree>
    <p:extLst>
      <p:ext uri="{BB962C8B-B14F-4D97-AF65-F5344CB8AC3E}">
        <p14:creationId xmlns:p14="http://schemas.microsoft.com/office/powerpoint/2010/main" val="4194068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C1A704-EF85-4FF7-9653-EAD933036D68}"/>
              </a:ext>
            </a:extLst>
          </p:cNvPr>
          <p:cNvSpPr txBox="1"/>
          <p:nvPr/>
        </p:nvSpPr>
        <p:spPr>
          <a:xfrm>
            <a:off x="3432928" y="3063711"/>
            <a:ext cx="532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0" dirty="0">
                <a:solidFill>
                  <a:srgbClr val="3848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Easterly wave over Arabian Sea !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46211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ABBC4DC-A2A8-12BA-1895-C1E63816A7F5}"/>
              </a:ext>
            </a:extLst>
          </p:cNvPr>
          <p:cNvSpPr/>
          <p:nvPr/>
        </p:nvSpPr>
        <p:spPr>
          <a:xfrm>
            <a:off x="2160065" y="2920483"/>
            <a:ext cx="821096" cy="82109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A81655-59E3-24B0-8F2C-6B57214CE949}"/>
              </a:ext>
            </a:extLst>
          </p:cNvPr>
          <p:cNvSpPr/>
          <p:nvPr/>
        </p:nvSpPr>
        <p:spPr>
          <a:xfrm>
            <a:off x="3256268" y="3020012"/>
            <a:ext cx="732598" cy="82109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C93CF40-3CD0-1104-301E-8D21B84168A4}"/>
              </a:ext>
            </a:extLst>
          </p:cNvPr>
          <p:cNvSpPr/>
          <p:nvPr/>
        </p:nvSpPr>
        <p:spPr>
          <a:xfrm>
            <a:off x="4520708" y="3063553"/>
            <a:ext cx="821096" cy="88018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F0B42A00-75AD-4E03-4939-C021B11D2884}"/>
              </a:ext>
            </a:extLst>
          </p:cNvPr>
          <p:cNvSpPr/>
          <p:nvPr/>
        </p:nvSpPr>
        <p:spPr>
          <a:xfrm>
            <a:off x="6271609" y="2804746"/>
            <a:ext cx="182193" cy="1345223"/>
          </a:xfrm>
          <a:prstGeom prst="rightBrace">
            <a:avLst>
              <a:gd name="adj1" fmla="val 8333"/>
              <a:gd name="adj2" fmla="val 51634"/>
            </a:avLst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B00870-A45A-47CB-B2B6-D2C2DDDD4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414" y="936040"/>
            <a:ext cx="7321661" cy="39688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42CE904-6A07-43B5-8D1E-7E2F8A67F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615" y="6246167"/>
            <a:ext cx="1025136" cy="23823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4DA61E4-EFEA-1CCB-0F9F-FA9EB31DD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" y="2804746"/>
            <a:ext cx="6030685" cy="390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E69967-F1C3-4545-B5E5-7A565AB980A3}"/>
              </a:ext>
            </a:extLst>
          </p:cNvPr>
          <p:cNvSpPr/>
          <p:nvPr/>
        </p:nvSpPr>
        <p:spPr>
          <a:xfrm>
            <a:off x="2112776" y="3079761"/>
            <a:ext cx="564361" cy="777553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DBB871B-C81F-4342-B2EF-950F2EBA3FCD}"/>
              </a:ext>
            </a:extLst>
          </p:cNvPr>
          <p:cNvSpPr/>
          <p:nvPr/>
        </p:nvSpPr>
        <p:spPr>
          <a:xfrm>
            <a:off x="3156475" y="3278819"/>
            <a:ext cx="821096" cy="777553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2D1C91D-352F-4122-BCA4-E46EDB1C06F2}"/>
              </a:ext>
            </a:extLst>
          </p:cNvPr>
          <p:cNvSpPr/>
          <p:nvPr/>
        </p:nvSpPr>
        <p:spPr>
          <a:xfrm>
            <a:off x="4348586" y="3268381"/>
            <a:ext cx="732598" cy="632338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65CF0C-1354-4715-A637-22D1840F0FB4}"/>
              </a:ext>
            </a:extLst>
          </p:cNvPr>
          <p:cNvSpPr txBox="1"/>
          <p:nvPr/>
        </p:nvSpPr>
        <p:spPr>
          <a:xfrm>
            <a:off x="692880" y="668537"/>
            <a:ext cx="37554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4472C4"/>
                </a:solidFill>
                <a:latin typeface="Times New Roman" panose="02020603050405020304" pitchFamily="18" charset="0"/>
              </a:rPr>
              <a:t>Easterly Tropical Wave over Arabian Sea </a:t>
            </a:r>
            <a:endParaRPr kumimoji="0" lang="en-GB" sz="80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Dosis" panose="02010503020202060003" pitchFamily="2" charset="0"/>
              <a:ea typeface="+mn-ea"/>
              <a:cs typeface="Arial" pitchFamily="34" charset="0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57B49766-5227-44E2-AC85-F76E698ACF80}"/>
              </a:ext>
            </a:extLst>
          </p:cNvPr>
          <p:cNvSpPr/>
          <p:nvPr/>
        </p:nvSpPr>
        <p:spPr>
          <a:xfrm rot="5400000">
            <a:off x="9680642" y="2941423"/>
            <a:ext cx="355600" cy="974270"/>
          </a:xfrm>
          <a:prstGeom prst="downArrow">
            <a:avLst/>
          </a:prstGeom>
          <a:noFill/>
          <a:ln w="412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4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7200219-D6D7-833A-1DC4-26F858C16171}"/>
              </a:ext>
            </a:extLst>
          </p:cNvPr>
          <p:cNvCxnSpPr>
            <a:cxnSpLocks/>
          </p:cNvCxnSpPr>
          <p:nvPr/>
        </p:nvCxnSpPr>
        <p:spPr>
          <a:xfrm flipH="1">
            <a:off x="1" y="839859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0E746E6-45D0-D3EB-9A22-B3358D864C24}"/>
              </a:ext>
            </a:extLst>
          </p:cNvPr>
          <p:cNvSpPr txBox="1"/>
          <p:nvPr/>
        </p:nvSpPr>
        <p:spPr>
          <a:xfrm>
            <a:off x="331285" y="149063"/>
            <a:ext cx="60981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4472C4"/>
                </a:solidFill>
                <a:latin typeface="Times New Roman" panose="02020603050405020304" pitchFamily="18" charset="0"/>
              </a:rPr>
              <a:t>Easterly Tropical Wave over Arabian Sea </a:t>
            </a:r>
            <a:endParaRPr kumimoji="0" lang="en-GB" sz="80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Dosis" panose="02010503020202060003" pitchFamily="2" charset="0"/>
              <a:ea typeface="+mn-ea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92EFD74-DEC3-C61C-1617-6B894C656934}"/>
              </a:ext>
            </a:extLst>
          </p:cNvPr>
          <p:cNvGrpSpPr/>
          <p:nvPr/>
        </p:nvGrpSpPr>
        <p:grpSpPr>
          <a:xfrm>
            <a:off x="5171440" y="2529859"/>
            <a:ext cx="6874262" cy="4074142"/>
            <a:chOff x="5398851" y="1887164"/>
            <a:chExt cx="6575431" cy="3658847"/>
          </a:xfrm>
        </p:grpSpPr>
        <p:pic>
          <p:nvPicPr>
            <p:cNvPr id="6" name="Picture 6" descr="Chart, bar chart&#10;&#10;Description automatically generated">
              <a:extLst>
                <a:ext uri="{FF2B5EF4-FFF2-40B4-BE49-F238E27FC236}">
                  <a16:creationId xmlns:a16="http://schemas.microsoft.com/office/drawing/2014/main" id="{169F1B44-A28F-7C86-47E8-A6D609E7E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1329"/>
            <a:stretch/>
          </p:blipFill>
          <p:spPr>
            <a:xfrm>
              <a:off x="5398851" y="1887164"/>
              <a:ext cx="6575431" cy="3658847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CE27B3A-CF2B-CB31-EEC1-C88D617D2114}"/>
                </a:ext>
              </a:extLst>
            </p:cNvPr>
            <p:cNvGrpSpPr/>
            <p:nvPr/>
          </p:nvGrpSpPr>
          <p:grpSpPr>
            <a:xfrm>
              <a:off x="7502994" y="2027229"/>
              <a:ext cx="4083945" cy="3397643"/>
              <a:chOff x="4585457" y="1480861"/>
              <a:chExt cx="4935116" cy="438775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CF4DE41-DC9D-87FA-8EDD-D3B5810A2FD4}"/>
                  </a:ext>
                </a:extLst>
              </p:cNvPr>
              <p:cNvSpPr/>
              <p:nvPr/>
            </p:nvSpPr>
            <p:spPr>
              <a:xfrm>
                <a:off x="4585457" y="2424316"/>
                <a:ext cx="1691810" cy="3385457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DDF79EF-5B92-420F-2019-176BDF8C7D49}"/>
                  </a:ext>
                </a:extLst>
              </p:cNvPr>
              <p:cNvSpPr/>
              <p:nvPr/>
            </p:nvSpPr>
            <p:spPr>
              <a:xfrm>
                <a:off x="7780291" y="1480861"/>
                <a:ext cx="1740282" cy="4387751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9BA50CD-2E14-4CCA-8657-490358931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73" y="3499306"/>
            <a:ext cx="4463599" cy="3024356"/>
          </a:xfrm>
          <a:prstGeom prst="rect">
            <a:avLst/>
          </a:prstGeom>
        </p:spPr>
      </p:pic>
      <p:pic>
        <p:nvPicPr>
          <p:cNvPr id="11" name="Screen Recording 5">
            <a:hlinkClick r:id="" action="ppaction://media"/>
            <a:extLst>
              <a:ext uri="{FF2B5EF4-FFF2-40B4-BE49-F238E27FC236}">
                <a16:creationId xmlns:a16="http://schemas.microsoft.com/office/drawing/2014/main" id="{5C17A34D-84A3-45A5-AAA1-80BD7627D6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4667" y="935102"/>
            <a:ext cx="3616526" cy="24235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9955371-6624-444B-9374-9248AA6CCD06}"/>
              </a:ext>
            </a:extLst>
          </p:cNvPr>
          <p:cNvSpPr/>
          <p:nvPr/>
        </p:nvSpPr>
        <p:spPr>
          <a:xfrm>
            <a:off x="6362053" y="1374985"/>
            <a:ext cx="3999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</a:rPr>
              <a:t>Arabian Sea TC Season  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439CB0-0949-495D-821B-65064AAB0185}"/>
              </a:ext>
            </a:extLst>
          </p:cNvPr>
          <p:cNvSpPr txBox="1"/>
          <p:nvPr/>
        </p:nvSpPr>
        <p:spPr>
          <a:xfrm>
            <a:off x="703067" y="3931920"/>
            <a:ext cx="1003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15 Aug 2024</a:t>
            </a:r>
          </a:p>
        </p:txBody>
      </p:sp>
    </p:spTree>
    <p:extLst>
      <p:ext uri="{BB962C8B-B14F-4D97-AF65-F5344CB8AC3E}">
        <p14:creationId xmlns:p14="http://schemas.microsoft.com/office/powerpoint/2010/main" val="396926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46F1E8-5470-4683-8054-974AD34A9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240"/>
            <a:ext cx="7772400" cy="62179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0D8576-D649-4807-A699-EA4020ECC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6560" y="1343143"/>
            <a:ext cx="7649210" cy="46410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F1497E-6E22-46DE-AE2B-749AF354D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7208" y="6076941"/>
            <a:ext cx="2323983" cy="4965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2EF925-F9BB-4237-A628-3430D163392D}"/>
              </a:ext>
            </a:extLst>
          </p:cNvPr>
          <p:cNvSpPr txBox="1"/>
          <p:nvPr/>
        </p:nvSpPr>
        <p:spPr>
          <a:xfrm>
            <a:off x="2179262" y="5374640"/>
            <a:ext cx="8724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2"/>
                </a:solidFill>
              </a:rPr>
              <a:t>By: </a:t>
            </a:r>
            <a:r>
              <a:rPr lang="en-US" sz="1100" dirty="0" err="1">
                <a:solidFill>
                  <a:schemeClr val="tx2"/>
                </a:solidFill>
              </a:rPr>
              <a:t>Kahlan</a:t>
            </a:r>
            <a:r>
              <a:rPr lang="en-US" sz="11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FFB43D7-D27D-4E8D-91DD-F29CC239F6B9}"/>
              </a:ext>
            </a:extLst>
          </p:cNvPr>
          <p:cNvSpPr/>
          <p:nvPr/>
        </p:nvSpPr>
        <p:spPr>
          <a:xfrm>
            <a:off x="6429022" y="2826443"/>
            <a:ext cx="961591" cy="1509885"/>
          </a:xfrm>
          <a:custGeom>
            <a:avLst/>
            <a:gdLst>
              <a:gd name="connsiteX0" fmla="*/ 188593 w 848470"/>
              <a:gd name="connsiteY0" fmla="*/ 886170 h 1395218"/>
              <a:gd name="connsiteX1" fmla="*/ 113179 w 848470"/>
              <a:gd name="connsiteY1" fmla="*/ 952158 h 1395218"/>
              <a:gd name="connsiteX2" fmla="*/ 66045 w 848470"/>
              <a:gd name="connsiteY2" fmla="*/ 1008719 h 1395218"/>
              <a:gd name="connsiteX3" fmla="*/ 28338 w 848470"/>
              <a:gd name="connsiteY3" fmla="*/ 1093560 h 1395218"/>
              <a:gd name="connsiteX4" fmla="*/ 57 w 848470"/>
              <a:gd name="connsiteY4" fmla="*/ 1197255 h 1395218"/>
              <a:gd name="connsiteX5" fmla="*/ 28338 w 848470"/>
              <a:gd name="connsiteY5" fmla="*/ 1338657 h 1395218"/>
              <a:gd name="connsiteX6" fmla="*/ 56618 w 848470"/>
              <a:gd name="connsiteY6" fmla="*/ 1348084 h 1395218"/>
              <a:gd name="connsiteX7" fmla="*/ 141459 w 848470"/>
              <a:gd name="connsiteY7" fmla="*/ 1385791 h 1395218"/>
              <a:gd name="connsiteX8" fmla="*/ 169740 w 848470"/>
              <a:gd name="connsiteY8" fmla="*/ 1395218 h 1395218"/>
              <a:gd name="connsiteX9" fmla="*/ 198020 w 848470"/>
              <a:gd name="connsiteY9" fmla="*/ 1376364 h 1395218"/>
              <a:gd name="connsiteX10" fmla="*/ 245154 w 848470"/>
              <a:gd name="connsiteY10" fmla="*/ 1319803 h 1395218"/>
              <a:gd name="connsiteX11" fmla="*/ 301715 w 848470"/>
              <a:gd name="connsiteY11" fmla="*/ 1282096 h 1395218"/>
              <a:gd name="connsiteX12" fmla="*/ 320569 w 848470"/>
              <a:gd name="connsiteY12" fmla="*/ 1253816 h 1395218"/>
              <a:gd name="connsiteX13" fmla="*/ 348849 w 848470"/>
              <a:gd name="connsiteY13" fmla="*/ 1244389 h 1395218"/>
              <a:gd name="connsiteX14" fmla="*/ 358276 w 848470"/>
              <a:gd name="connsiteY14" fmla="*/ 1216108 h 1395218"/>
              <a:gd name="connsiteX15" fmla="*/ 386556 w 848470"/>
              <a:gd name="connsiteY15" fmla="*/ 1197255 h 1395218"/>
              <a:gd name="connsiteX16" fmla="*/ 433690 w 848470"/>
              <a:gd name="connsiteY16" fmla="*/ 1112414 h 1395218"/>
              <a:gd name="connsiteX17" fmla="*/ 452544 w 848470"/>
              <a:gd name="connsiteY17" fmla="*/ 1084133 h 1395218"/>
              <a:gd name="connsiteX18" fmla="*/ 461971 w 848470"/>
              <a:gd name="connsiteY18" fmla="*/ 1055853 h 1395218"/>
              <a:gd name="connsiteX19" fmla="*/ 490251 w 848470"/>
              <a:gd name="connsiteY19" fmla="*/ 1018145 h 1395218"/>
              <a:gd name="connsiteX20" fmla="*/ 509105 w 848470"/>
              <a:gd name="connsiteY20" fmla="*/ 989865 h 1395218"/>
              <a:gd name="connsiteX21" fmla="*/ 537385 w 848470"/>
              <a:gd name="connsiteY21" fmla="*/ 905024 h 1395218"/>
              <a:gd name="connsiteX22" fmla="*/ 546812 w 848470"/>
              <a:gd name="connsiteY22" fmla="*/ 876743 h 1395218"/>
              <a:gd name="connsiteX23" fmla="*/ 593946 w 848470"/>
              <a:gd name="connsiteY23" fmla="*/ 820183 h 1395218"/>
              <a:gd name="connsiteX24" fmla="*/ 612800 w 848470"/>
              <a:gd name="connsiteY24" fmla="*/ 791902 h 1395218"/>
              <a:gd name="connsiteX25" fmla="*/ 641080 w 848470"/>
              <a:gd name="connsiteY25" fmla="*/ 782475 h 1395218"/>
              <a:gd name="connsiteX26" fmla="*/ 725921 w 848470"/>
              <a:gd name="connsiteY26" fmla="*/ 716488 h 1395218"/>
              <a:gd name="connsiteX27" fmla="*/ 782482 w 848470"/>
              <a:gd name="connsiteY27" fmla="*/ 678781 h 1395218"/>
              <a:gd name="connsiteX28" fmla="*/ 820189 w 848470"/>
              <a:gd name="connsiteY28" fmla="*/ 622220 h 1395218"/>
              <a:gd name="connsiteX29" fmla="*/ 839043 w 848470"/>
              <a:gd name="connsiteY29" fmla="*/ 593939 h 1395218"/>
              <a:gd name="connsiteX30" fmla="*/ 848470 w 848470"/>
              <a:gd name="connsiteY30" fmla="*/ 565659 h 1395218"/>
              <a:gd name="connsiteX31" fmla="*/ 839043 w 848470"/>
              <a:gd name="connsiteY31" fmla="*/ 348842 h 1395218"/>
              <a:gd name="connsiteX32" fmla="*/ 744775 w 848470"/>
              <a:gd name="connsiteY32" fmla="*/ 301708 h 1395218"/>
              <a:gd name="connsiteX33" fmla="*/ 716494 w 848470"/>
              <a:gd name="connsiteY33" fmla="*/ 292282 h 1395218"/>
              <a:gd name="connsiteX34" fmla="*/ 688214 w 848470"/>
              <a:gd name="connsiteY34" fmla="*/ 273428 h 1395218"/>
              <a:gd name="connsiteX35" fmla="*/ 659934 w 848470"/>
              <a:gd name="connsiteY35" fmla="*/ 264001 h 1395218"/>
              <a:gd name="connsiteX36" fmla="*/ 603373 w 848470"/>
              <a:gd name="connsiteY36" fmla="*/ 226294 h 1395218"/>
              <a:gd name="connsiteX37" fmla="*/ 546812 w 848470"/>
              <a:gd name="connsiteY37" fmla="*/ 198014 h 1395218"/>
              <a:gd name="connsiteX38" fmla="*/ 480824 w 848470"/>
              <a:gd name="connsiteY38" fmla="*/ 113172 h 1395218"/>
              <a:gd name="connsiteX39" fmla="*/ 461971 w 848470"/>
              <a:gd name="connsiteY39" fmla="*/ 84892 h 1395218"/>
              <a:gd name="connsiteX40" fmla="*/ 405410 w 848470"/>
              <a:gd name="connsiteY40" fmla="*/ 37758 h 1395218"/>
              <a:gd name="connsiteX41" fmla="*/ 386556 w 848470"/>
              <a:gd name="connsiteY41" fmla="*/ 9477 h 1395218"/>
              <a:gd name="connsiteX42" fmla="*/ 320569 w 848470"/>
              <a:gd name="connsiteY42" fmla="*/ 9477 h 1395218"/>
              <a:gd name="connsiteX43" fmla="*/ 292288 w 848470"/>
              <a:gd name="connsiteY43" fmla="*/ 18904 h 1395218"/>
              <a:gd name="connsiteX44" fmla="*/ 254581 w 848470"/>
              <a:gd name="connsiteY44" fmla="*/ 103745 h 1395218"/>
              <a:gd name="connsiteX45" fmla="*/ 245154 w 848470"/>
              <a:gd name="connsiteY45" fmla="*/ 132026 h 1395218"/>
              <a:gd name="connsiteX46" fmla="*/ 235727 w 848470"/>
              <a:gd name="connsiteY46" fmla="*/ 160306 h 1395218"/>
              <a:gd name="connsiteX47" fmla="*/ 254581 w 848470"/>
              <a:gd name="connsiteY47" fmla="*/ 329989 h 1395218"/>
              <a:gd name="connsiteX48" fmla="*/ 273435 w 848470"/>
              <a:gd name="connsiteY48" fmla="*/ 386550 h 1395218"/>
              <a:gd name="connsiteX49" fmla="*/ 311142 w 848470"/>
              <a:gd name="connsiteY49" fmla="*/ 443110 h 1395218"/>
              <a:gd name="connsiteX50" fmla="*/ 329995 w 848470"/>
              <a:gd name="connsiteY50" fmla="*/ 499671 h 1395218"/>
              <a:gd name="connsiteX51" fmla="*/ 320569 w 848470"/>
              <a:gd name="connsiteY51" fmla="*/ 735341 h 1395218"/>
              <a:gd name="connsiteX52" fmla="*/ 311142 w 848470"/>
              <a:gd name="connsiteY52" fmla="*/ 763622 h 1395218"/>
              <a:gd name="connsiteX53" fmla="*/ 292288 w 848470"/>
              <a:gd name="connsiteY53" fmla="*/ 791902 h 1395218"/>
              <a:gd name="connsiteX54" fmla="*/ 264008 w 848470"/>
              <a:gd name="connsiteY54" fmla="*/ 848463 h 1395218"/>
              <a:gd name="connsiteX55" fmla="*/ 188593 w 848470"/>
              <a:gd name="connsiteY55" fmla="*/ 886170 h 1395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48470" h="1395218">
                <a:moveTo>
                  <a:pt x="188593" y="886170"/>
                </a:moveTo>
                <a:cubicBezTo>
                  <a:pt x="163455" y="903452"/>
                  <a:pt x="134436" y="926649"/>
                  <a:pt x="113179" y="952158"/>
                </a:cubicBezTo>
                <a:cubicBezTo>
                  <a:pt x="47557" y="1030904"/>
                  <a:pt x="148666" y="926095"/>
                  <a:pt x="66045" y="1008719"/>
                </a:cubicBezTo>
                <a:cubicBezTo>
                  <a:pt x="43608" y="1076028"/>
                  <a:pt x="58215" y="1048744"/>
                  <a:pt x="28338" y="1093560"/>
                </a:cubicBezTo>
                <a:cubicBezTo>
                  <a:pt x="7074" y="1178614"/>
                  <a:pt x="17678" y="1144392"/>
                  <a:pt x="57" y="1197255"/>
                </a:cubicBezTo>
                <a:cubicBezTo>
                  <a:pt x="2109" y="1221874"/>
                  <a:pt x="-9014" y="1308774"/>
                  <a:pt x="28338" y="1338657"/>
                </a:cubicBezTo>
                <a:cubicBezTo>
                  <a:pt x="36097" y="1344864"/>
                  <a:pt x="47730" y="1343640"/>
                  <a:pt x="56618" y="1348084"/>
                </a:cubicBezTo>
                <a:cubicBezTo>
                  <a:pt x="146247" y="1392899"/>
                  <a:pt x="-4460" y="1337151"/>
                  <a:pt x="141459" y="1385791"/>
                </a:cubicBezTo>
                <a:lnTo>
                  <a:pt x="169740" y="1395218"/>
                </a:lnTo>
                <a:cubicBezTo>
                  <a:pt x="179167" y="1388933"/>
                  <a:pt x="190009" y="1384375"/>
                  <a:pt x="198020" y="1376364"/>
                </a:cubicBezTo>
                <a:cubicBezTo>
                  <a:pt x="252479" y="1321905"/>
                  <a:pt x="175668" y="1373848"/>
                  <a:pt x="245154" y="1319803"/>
                </a:cubicBezTo>
                <a:cubicBezTo>
                  <a:pt x="263040" y="1305892"/>
                  <a:pt x="301715" y="1282096"/>
                  <a:pt x="301715" y="1282096"/>
                </a:cubicBezTo>
                <a:cubicBezTo>
                  <a:pt x="308000" y="1272669"/>
                  <a:pt x="311722" y="1260894"/>
                  <a:pt x="320569" y="1253816"/>
                </a:cubicBezTo>
                <a:cubicBezTo>
                  <a:pt x="328328" y="1247609"/>
                  <a:pt x="341823" y="1251415"/>
                  <a:pt x="348849" y="1244389"/>
                </a:cubicBezTo>
                <a:cubicBezTo>
                  <a:pt x="355875" y="1237362"/>
                  <a:pt x="352068" y="1223867"/>
                  <a:pt x="358276" y="1216108"/>
                </a:cubicBezTo>
                <a:cubicBezTo>
                  <a:pt x="365353" y="1207261"/>
                  <a:pt x="377129" y="1203539"/>
                  <a:pt x="386556" y="1197255"/>
                </a:cubicBezTo>
                <a:cubicBezTo>
                  <a:pt x="403148" y="1147478"/>
                  <a:pt x="390471" y="1177242"/>
                  <a:pt x="433690" y="1112414"/>
                </a:cubicBezTo>
                <a:cubicBezTo>
                  <a:pt x="439975" y="1102987"/>
                  <a:pt x="448961" y="1094881"/>
                  <a:pt x="452544" y="1084133"/>
                </a:cubicBezTo>
                <a:cubicBezTo>
                  <a:pt x="455686" y="1074706"/>
                  <a:pt x="457041" y="1064480"/>
                  <a:pt x="461971" y="1055853"/>
                </a:cubicBezTo>
                <a:cubicBezTo>
                  <a:pt x="469766" y="1042212"/>
                  <a:pt x="481119" y="1030930"/>
                  <a:pt x="490251" y="1018145"/>
                </a:cubicBezTo>
                <a:cubicBezTo>
                  <a:pt x="496836" y="1008926"/>
                  <a:pt x="502820" y="999292"/>
                  <a:pt x="509105" y="989865"/>
                </a:cubicBezTo>
                <a:lnTo>
                  <a:pt x="537385" y="905024"/>
                </a:lnTo>
                <a:cubicBezTo>
                  <a:pt x="540527" y="895597"/>
                  <a:pt x="541300" y="885011"/>
                  <a:pt x="546812" y="876743"/>
                </a:cubicBezTo>
                <a:cubicBezTo>
                  <a:pt x="593627" y="806523"/>
                  <a:pt x="533456" y="892772"/>
                  <a:pt x="593946" y="820183"/>
                </a:cubicBezTo>
                <a:cubicBezTo>
                  <a:pt x="601199" y="811479"/>
                  <a:pt x="603953" y="798980"/>
                  <a:pt x="612800" y="791902"/>
                </a:cubicBezTo>
                <a:cubicBezTo>
                  <a:pt x="620559" y="785695"/>
                  <a:pt x="632394" y="787301"/>
                  <a:pt x="641080" y="782475"/>
                </a:cubicBezTo>
                <a:cubicBezTo>
                  <a:pt x="750213" y="721846"/>
                  <a:pt x="657215" y="769926"/>
                  <a:pt x="725921" y="716488"/>
                </a:cubicBezTo>
                <a:cubicBezTo>
                  <a:pt x="743807" y="702577"/>
                  <a:pt x="782482" y="678781"/>
                  <a:pt x="782482" y="678781"/>
                </a:cubicBezTo>
                <a:lnTo>
                  <a:pt x="820189" y="622220"/>
                </a:lnTo>
                <a:cubicBezTo>
                  <a:pt x="826474" y="612793"/>
                  <a:pt x="835460" y="604687"/>
                  <a:pt x="839043" y="593939"/>
                </a:cubicBezTo>
                <a:lnTo>
                  <a:pt x="848470" y="565659"/>
                </a:lnTo>
                <a:cubicBezTo>
                  <a:pt x="845328" y="493387"/>
                  <a:pt x="852704" y="419881"/>
                  <a:pt x="839043" y="348842"/>
                </a:cubicBezTo>
                <a:cubicBezTo>
                  <a:pt x="834454" y="324977"/>
                  <a:pt x="754239" y="304862"/>
                  <a:pt x="744775" y="301708"/>
                </a:cubicBezTo>
                <a:lnTo>
                  <a:pt x="716494" y="292282"/>
                </a:lnTo>
                <a:cubicBezTo>
                  <a:pt x="707067" y="285997"/>
                  <a:pt x="698347" y="278495"/>
                  <a:pt x="688214" y="273428"/>
                </a:cubicBezTo>
                <a:cubicBezTo>
                  <a:pt x="679326" y="268984"/>
                  <a:pt x="668620" y="268827"/>
                  <a:pt x="659934" y="264001"/>
                </a:cubicBezTo>
                <a:cubicBezTo>
                  <a:pt x="640126" y="252997"/>
                  <a:pt x="624869" y="233459"/>
                  <a:pt x="603373" y="226294"/>
                </a:cubicBezTo>
                <a:cubicBezTo>
                  <a:pt x="564344" y="213284"/>
                  <a:pt x="583360" y="222379"/>
                  <a:pt x="546812" y="198014"/>
                </a:cubicBezTo>
                <a:cubicBezTo>
                  <a:pt x="451510" y="55060"/>
                  <a:pt x="554663" y="201779"/>
                  <a:pt x="480824" y="113172"/>
                </a:cubicBezTo>
                <a:cubicBezTo>
                  <a:pt x="473571" y="104469"/>
                  <a:pt x="469224" y="93595"/>
                  <a:pt x="461971" y="84892"/>
                </a:cubicBezTo>
                <a:cubicBezTo>
                  <a:pt x="439288" y="57673"/>
                  <a:pt x="433217" y="56296"/>
                  <a:pt x="405410" y="37758"/>
                </a:cubicBezTo>
                <a:cubicBezTo>
                  <a:pt x="399125" y="28331"/>
                  <a:pt x="395403" y="16555"/>
                  <a:pt x="386556" y="9477"/>
                </a:cubicBezTo>
                <a:cubicBezTo>
                  <a:pt x="364619" y="-8072"/>
                  <a:pt x="343620" y="2891"/>
                  <a:pt x="320569" y="9477"/>
                </a:cubicBezTo>
                <a:cubicBezTo>
                  <a:pt x="311014" y="12207"/>
                  <a:pt x="301715" y="15762"/>
                  <a:pt x="292288" y="18904"/>
                </a:cubicBezTo>
                <a:cubicBezTo>
                  <a:pt x="262412" y="63720"/>
                  <a:pt x="277017" y="36438"/>
                  <a:pt x="254581" y="103745"/>
                </a:cubicBezTo>
                <a:lnTo>
                  <a:pt x="245154" y="132026"/>
                </a:lnTo>
                <a:lnTo>
                  <a:pt x="235727" y="160306"/>
                </a:lnTo>
                <a:cubicBezTo>
                  <a:pt x="240004" y="215908"/>
                  <a:pt x="239613" y="275109"/>
                  <a:pt x="254581" y="329989"/>
                </a:cubicBezTo>
                <a:cubicBezTo>
                  <a:pt x="259810" y="349162"/>
                  <a:pt x="262411" y="370014"/>
                  <a:pt x="273435" y="386550"/>
                </a:cubicBezTo>
                <a:lnTo>
                  <a:pt x="311142" y="443110"/>
                </a:lnTo>
                <a:cubicBezTo>
                  <a:pt x="317426" y="461964"/>
                  <a:pt x="330789" y="479813"/>
                  <a:pt x="329995" y="499671"/>
                </a:cubicBezTo>
                <a:cubicBezTo>
                  <a:pt x="326853" y="578228"/>
                  <a:pt x="326170" y="656921"/>
                  <a:pt x="320569" y="735341"/>
                </a:cubicBezTo>
                <a:cubicBezTo>
                  <a:pt x="319861" y="745253"/>
                  <a:pt x="315586" y="754734"/>
                  <a:pt x="311142" y="763622"/>
                </a:cubicBezTo>
                <a:cubicBezTo>
                  <a:pt x="306075" y="773755"/>
                  <a:pt x="298573" y="782475"/>
                  <a:pt x="292288" y="791902"/>
                </a:cubicBezTo>
                <a:cubicBezTo>
                  <a:pt x="285564" y="812074"/>
                  <a:pt x="281206" y="833414"/>
                  <a:pt x="264008" y="848463"/>
                </a:cubicBezTo>
                <a:cubicBezTo>
                  <a:pt x="236272" y="872732"/>
                  <a:pt x="213731" y="868888"/>
                  <a:pt x="188593" y="886170"/>
                </a:cubicBezTo>
                <a:close/>
              </a:path>
            </a:pathLst>
          </a:custGeom>
          <a:noFill/>
          <a:ln>
            <a:solidFill>
              <a:srgbClr val="00F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7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1B46B-4FC4-4ECC-B8EE-34ACC3608838}"/>
              </a:ext>
            </a:extLst>
          </p:cNvPr>
          <p:cNvSpPr txBox="1"/>
          <p:nvPr/>
        </p:nvSpPr>
        <p:spPr>
          <a:xfrm>
            <a:off x="7195930" y="3240157"/>
            <a:ext cx="3627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kern="100" spc="-100" dirty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35186924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E1774C-E806-402E-AD2A-44BE531AC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1E6491-2E54-4F8C-A03E-9E9805F06BDA}"/>
              </a:ext>
            </a:extLst>
          </p:cNvPr>
          <p:cNvSpPr txBox="1"/>
          <p:nvPr/>
        </p:nvSpPr>
        <p:spPr>
          <a:xfrm>
            <a:off x="4743451" y="76200"/>
            <a:ext cx="7753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kern="100" spc="-100" dirty="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 Headquarter (Darmstadt, Germany ) </a:t>
            </a:r>
            <a:r>
              <a:rPr lang="en-US" sz="2400" b="0" kern="100" spc="-100" dirty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4B399-7139-468A-BF3A-528C719B5C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44" t="2482" r="27557" b="25903"/>
          <a:stretch/>
        </p:blipFill>
        <p:spPr>
          <a:xfrm>
            <a:off x="168966" y="1302026"/>
            <a:ext cx="2415208" cy="186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312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94C355-94B6-4DFE-97C9-FA2E893F5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41BF6E-2AB2-4F68-BF15-67F394359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5344" y="0"/>
            <a:ext cx="956656" cy="240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722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5B9F69-B461-41B3-B0F7-9875EC2E4F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9" t="1304" r="3950" b="3637"/>
          <a:stretch/>
        </p:blipFill>
        <p:spPr>
          <a:xfrm>
            <a:off x="0" y="0"/>
            <a:ext cx="12192000" cy="68429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BD377E-C65D-4F46-B2DD-513F90827C34}"/>
              </a:ext>
            </a:extLst>
          </p:cNvPr>
          <p:cNvSpPr/>
          <p:nvPr/>
        </p:nvSpPr>
        <p:spPr bwMode="auto">
          <a:xfrm>
            <a:off x="6690169" y="1215341"/>
            <a:ext cx="3055716" cy="82180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MTG-I1     Imager </a:t>
            </a:r>
            <a:br>
              <a:rPr lang="en-US" sz="1400" dirty="0"/>
            </a:br>
            <a:r>
              <a:rPr lang="en-US" sz="1400" dirty="0"/>
              <a:t>- Flexible Combined Imager FCT</a:t>
            </a:r>
            <a:br>
              <a:rPr lang="en-US" sz="1400" dirty="0"/>
            </a:br>
            <a:r>
              <a:rPr lang="en-US" sz="1400" dirty="0"/>
              <a:t>- Lightening Imager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A11F7-24AD-4DE5-9CA0-B1C1F60AFD36}"/>
              </a:ext>
            </a:extLst>
          </p:cNvPr>
          <p:cNvSpPr/>
          <p:nvPr/>
        </p:nvSpPr>
        <p:spPr bwMode="auto">
          <a:xfrm>
            <a:off x="6690169" y="4490977"/>
            <a:ext cx="1388960" cy="82180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</a:b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+ Rapid Scanning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035BB-CBA4-40D5-A17C-8C98BF24E637}"/>
              </a:ext>
            </a:extLst>
          </p:cNvPr>
          <p:cNvSpPr/>
          <p:nvPr/>
        </p:nvSpPr>
        <p:spPr bwMode="auto">
          <a:xfrm>
            <a:off x="9136284" y="2367023"/>
            <a:ext cx="2878238" cy="922117"/>
          </a:xfrm>
          <a:prstGeom prst="rect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                    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                        Sounder !  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9A681A-192C-45F8-AB70-2C525D52080B}"/>
              </a:ext>
            </a:extLst>
          </p:cNvPr>
          <p:cNvSpPr/>
          <p:nvPr/>
        </p:nvSpPr>
        <p:spPr bwMode="auto">
          <a:xfrm>
            <a:off x="3358589" y="4515090"/>
            <a:ext cx="3055716" cy="82180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MTG-I2     Imager </a:t>
            </a:r>
            <a:br>
              <a:rPr lang="en-US" sz="1400" dirty="0"/>
            </a:br>
            <a:r>
              <a:rPr lang="en-US" sz="1400" dirty="0"/>
              <a:t>- Flexible Combined Imager FCT</a:t>
            </a:r>
            <a:br>
              <a:rPr lang="en-US" sz="1400" dirty="0"/>
            </a:br>
            <a:r>
              <a:rPr lang="en-US" sz="1400" dirty="0"/>
              <a:t>- Lightening Imager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21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D79387-6E19-4EC1-8E13-4AB6DFAF13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15"/>
          <a:stretch/>
        </p:blipFill>
        <p:spPr>
          <a:xfrm>
            <a:off x="31117" y="1"/>
            <a:ext cx="900355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8D6874-1F57-46B9-8893-AE9957221860}"/>
              </a:ext>
            </a:extLst>
          </p:cNvPr>
          <p:cNvSpPr txBox="1"/>
          <p:nvPr/>
        </p:nvSpPr>
        <p:spPr>
          <a:xfrm>
            <a:off x="648938" y="370019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kern="100" spc="-100" dirty="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MTG-I2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BC293C-E047-4792-A7E4-E80121924EC5}"/>
              </a:ext>
            </a:extLst>
          </p:cNvPr>
          <p:cNvSpPr txBox="1"/>
          <p:nvPr/>
        </p:nvSpPr>
        <p:spPr>
          <a:xfrm>
            <a:off x="3313546" y="384609"/>
            <a:ext cx="1388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kern="100" spc="-100" dirty="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MTG-I1</a:t>
            </a:r>
          </a:p>
        </p:txBody>
      </p:sp>
      <p:pic>
        <p:nvPicPr>
          <p:cNvPr id="1026" name="Picture 2" descr="https://user.eumetsat.int/s3/eup-strapi-media/img_mtg_fci_scanning_fdss_394100d20e.gif">
            <a:extLst>
              <a:ext uri="{FF2B5EF4-FFF2-40B4-BE49-F238E27FC236}">
                <a16:creationId xmlns:a16="http://schemas.microsoft.com/office/drawing/2014/main" id="{958794C3-6DF7-4C16-8B65-127488E6D0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539" y="0"/>
            <a:ext cx="2535808" cy="234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8FE922-8BE8-471F-8647-F4A7CD1ACEDF}"/>
              </a:ext>
            </a:extLst>
          </p:cNvPr>
          <p:cNvSpPr txBox="1"/>
          <p:nvPr/>
        </p:nvSpPr>
        <p:spPr>
          <a:xfrm>
            <a:off x="9896266" y="2071821"/>
            <a:ext cx="2779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200" b="0" kern="100" spc="-10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Full Disc Scanning Services  </a:t>
            </a:r>
            <a:r>
              <a:rPr lang="en-US" b="1" dirty="0"/>
              <a:t>FDSS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DAB48A-F4BD-4E2D-AD3E-F2310875DE3A}"/>
              </a:ext>
            </a:extLst>
          </p:cNvPr>
          <p:cNvGrpSpPr/>
          <p:nvPr/>
        </p:nvGrpSpPr>
        <p:grpSpPr>
          <a:xfrm>
            <a:off x="9665538" y="2348820"/>
            <a:ext cx="2638350" cy="2198567"/>
            <a:chOff x="9075135" y="3762395"/>
            <a:chExt cx="3233239" cy="3095607"/>
          </a:xfrm>
        </p:grpSpPr>
        <p:pic>
          <p:nvPicPr>
            <p:cNvPr id="1028" name="Picture 4" descr="https://user.eumetsat.int/s3/eup-strapi-media/img_mtg_fci_scanning_rss_d984b19ffe.gif">
              <a:extLst>
                <a:ext uri="{FF2B5EF4-FFF2-40B4-BE49-F238E27FC236}">
                  <a16:creationId xmlns:a16="http://schemas.microsoft.com/office/drawing/2014/main" id="{ECB5B99B-D117-4CB1-A63B-2493B536111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75135" y="3762395"/>
              <a:ext cx="3085748" cy="3095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63E427-A066-41BA-A2FE-246727A2C85E}"/>
                </a:ext>
              </a:extLst>
            </p:cNvPr>
            <p:cNvSpPr txBox="1"/>
            <p:nvPr/>
          </p:nvSpPr>
          <p:spPr>
            <a:xfrm>
              <a:off x="9528731" y="6442502"/>
              <a:ext cx="2779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kern="100" spc="-100" dirty="0">
                  <a:solidFill>
                    <a:schemeClr val="tx2"/>
                  </a:solidFill>
                  <a:latin typeface="Bahnschrift Light" panose="020B0502040204020203" pitchFamily="34" charset="0"/>
                  <a:ea typeface="Roboto" panose="02000000000000000000" pitchFamily="2" charset="0"/>
                </a:rPr>
                <a:t>Rapid Scanning Services  R</a:t>
              </a:r>
              <a:r>
                <a:rPr lang="en-US" sz="1200" kern="100" spc="-100" dirty="0">
                  <a:solidFill>
                    <a:schemeClr val="tx2"/>
                  </a:solidFill>
                  <a:latin typeface="Bahnschrift Light" panose="020B0502040204020203" pitchFamily="34" charset="0"/>
                  <a:ea typeface="Roboto" panose="02000000000000000000" pitchFamily="2" charset="0"/>
                </a:rPr>
                <a:t>SS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762A50F-FD33-4EF6-A8DB-705431BC83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5538" y="4547387"/>
            <a:ext cx="2408597" cy="2328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C3E685-C1A5-4CC8-A0D1-7C3703FB22A0}"/>
              </a:ext>
            </a:extLst>
          </p:cNvPr>
          <p:cNvSpPr txBox="1"/>
          <p:nvPr/>
        </p:nvSpPr>
        <p:spPr>
          <a:xfrm>
            <a:off x="9173163" y="2430684"/>
            <a:ext cx="613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F C 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34FE8C-F01D-41FF-9E9F-4257EA1546E9}"/>
              </a:ext>
            </a:extLst>
          </p:cNvPr>
          <p:cNvSpPr txBox="1"/>
          <p:nvPr/>
        </p:nvSpPr>
        <p:spPr>
          <a:xfrm>
            <a:off x="9132474" y="5373178"/>
            <a:ext cx="613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00" spc="-100" dirty="0">
                <a:solidFill>
                  <a:schemeClr val="tx2"/>
                </a:solidFill>
                <a:latin typeface="Bahnschrift Light" panose="020B0502040204020203" pitchFamily="34" charset="0"/>
                <a:ea typeface="Roboto" panose="02000000000000000000" pitchFamily="2" charset="0"/>
              </a:rPr>
              <a:t>L I</a:t>
            </a:r>
          </a:p>
        </p:txBody>
      </p:sp>
    </p:spTree>
    <p:extLst>
      <p:ext uri="{BB962C8B-B14F-4D97-AF65-F5344CB8AC3E}">
        <p14:creationId xmlns:p14="http://schemas.microsoft.com/office/powerpoint/2010/main" val="257227016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teosat first generation">
            <a:extLst>
              <a:ext uri="{FF2B5EF4-FFF2-40B4-BE49-F238E27FC236}">
                <a16:creationId xmlns:a16="http://schemas.microsoft.com/office/drawing/2014/main" id="{82B28639-7F41-4930-A58F-09103870B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718862"/>
            <a:ext cx="1141574" cy="1141574"/>
          </a:xfrm>
          <a:prstGeom prst="rect">
            <a:avLst/>
          </a:prstGeom>
          <a:ln w="317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DFCA85-A1E6-4323-B2B8-35E3D339C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85" y="2264574"/>
            <a:ext cx="2716993" cy="3874564"/>
          </a:xfrm>
          <a:prstGeom prst="rect">
            <a:avLst/>
          </a:prstGeom>
          <a:ln w="31750">
            <a:solidFill>
              <a:schemeClr val="accent2"/>
            </a:solidFill>
          </a:ln>
        </p:spPr>
      </p:pic>
      <p:pic>
        <p:nvPicPr>
          <p:cNvPr id="1028" name="Picture 4" descr="MSG">
            <a:extLst>
              <a:ext uri="{FF2B5EF4-FFF2-40B4-BE49-F238E27FC236}">
                <a16:creationId xmlns:a16="http://schemas.microsoft.com/office/drawing/2014/main" id="{A626403A-FD99-40CF-8950-86D6C2E98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039" y="718862"/>
            <a:ext cx="1141574" cy="1141574"/>
          </a:xfrm>
          <a:prstGeom prst="rect">
            <a:avLst/>
          </a:prstGeom>
          <a:ln w="34925">
            <a:solidFill>
              <a:srgbClr val="92D050">
                <a:alpha val="97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A3010B-E209-4B65-93DD-06FE4A43D9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366" y="2264574"/>
            <a:ext cx="2716993" cy="2328851"/>
          </a:xfrm>
          <a:prstGeom prst="rect">
            <a:avLst/>
          </a:prstGeom>
          <a:ln w="34925">
            <a:solidFill>
              <a:srgbClr val="92D050">
                <a:alpha val="97000"/>
              </a:srgbClr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FC74E7-4961-422F-99E7-6B7F0C3AA644}"/>
              </a:ext>
            </a:extLst>
          </p:cNvPr>
          <p:cNvSpPr/>
          <p:nvPr/>
        </p:nvSpPr>
        <p:spPr>
          <a:xfrm>
            <a:off x="3165722" y="1901344"/>
            <a:ext cx="25426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>
                <a:latin typeface="Roboto" panose="02000000000000000000"/>
              </a:rPr>
              <a:t>Meteosat</a:t>
            </a:r>
            <a:r>
              <a:rPr lang="en-US" sz="1050" dirty="0">
                <a:latin typeface="Roboto" panose="02000000000000000000"/>
              </a:rPr>
              <a:t> </a:t>
            </a:r>
            <a:r>
              <a:rPr lang="en-US" sz="1200" dirty="0">
                <a:latin typeface="Roboto" panose="02000000000000000000"/>
              </a:rPr>
              <a:t>Second</a:t>
            </a:r>
            <a:r>
              <a:rPr lang="en-US" sz="1050" dirty="0">
                <a:latin typeface="Roboto" panose="02000000000000000000"/>
              </a:rPr>
              <a:t> Generation (MSG)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40ACA7-5876-4C56-B412-34B83F99ADAB}"/>
              </a:ext>
            </a:extLst>
          </p:cNvPr>
          <p:cNvSpPr/>
          <p:nvPr/>
        </p:nvSpPr>
        <p:spPr>
          <a:xfrm>
            <a:off x="136585" y="1933709"/>
            <a:ext cx="227017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>
                <a:latin typeface="Roboto" panose="02000000000000000000"/>
              </a:rPr>
              <a:t>Meteosat</a:t>
            </a:r>
            <a:r>
              <a:rPr lang="en-US" sz="1050" dirty="0">
                <a:latin typeface="Roboto" panose="02000000000000000000"/>
              </a:rPr>
              <a:t> First Generation (MFG)</a:t>
            </a:r>
          </a:p>
        </p:txBody>
      </p:sp>
      <p:pic>
        <p:nvPicPr>
          <p:cNvPr id="1030" name="Picture 6" descr="MTG-I1">
            <a:extLst>
              <a:ext uri="{FF2B5EF4-FFF2-40B4-BE49-F238E27FC236}">
                <a16:creationId xmlns:a16="http://schemas.microsoft.com/office/drawing/2014/main" id="{98B6A176-5FE2-40C1-8F93-D112218B4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50" y="718862"/>
            <a:ext cx="1141574" cy="1141574"/>
          </a:xfrm>
          <a:prstGeom prst="rect">
            <a:avLst/>
          </a:prstGeom>
          <a:ln w="34925">
            <a:solidFill>
              <a:srgbClr val="243C4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4D4763-4578-4934-A0BC-778392B581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8147" y="2264574"/>
            <a:ext cx="2716993" cy="2273402"/>
          </a:xfrm>
          <a:prstGeom prst="rect">
            <a:avLst/>
          </a:prstGeom>
          <a:ln w="34925">
            <a:solidFill>
              <a:srgbClr val="243C49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14A4123-12EF-4A62-94FF-CFBA1585011A}"/>
              </a:ext>
            </a:extLst>
          </p:cNvPr>
          <p:cNvSpPr/>
          <p:nvPr/>
        </p:nvSpPr>
        <p:spPr>
          <a:xfrm>
            <a:off x="7456110" y="5443718"/>
            <a:ext cx="37347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Roboto" panose="02000000000000000000"/>
              </a:rPr>
              <a:t>Meteosat</a:t>
            </a:r>
            <a:r>
              <a:rPr lang="en-US" sz="1600" dirty="0">
                <a:latin typeface="Roboto" panose="02000000000000000000"/>
              </a:rPr>
              <a:t> Third Generation (MTG)</a:t>
            </a:r>
          </a:p>
        </p:txBody>
      </p:sp>
      <p:pic>
        <p:nvPicPr>
          <p:cNvPr id="1032" name="Picture 8" descr="MTG-S">
            <a:extLst>
              <a:ext uri="{FF2B5EF4-FFF2-40B4-BE49-F238E27FC236}">
                <a16:creationId xmlns:a16="http://schemas.microsoft.com/office/drawing/2014/main" id="{E2DC9C65-786D-4668-A956-CE16353BD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973" y="718862"/>
            <a:ext cx="1141574" cy="1141574"/>
          </a:xfrm>
          <a:prstGeom prst="rect">
            <a:avLst/>
          </a:prstGeom>
          <a:ln w="34925">
            <a:solidFill>
              <a:srgbClr val="243C4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91B9FE-E725-424A-ACFF-3ADB339AC9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68928" y="2269910"/>
            <a:ext cx="2716993" cy="1206982"/>
          </a:xfrm>
          <a:prstGeom prst="rect">
            <a:avLst/>
          </a:prstGeom>
          <a:ln w="34925">
            <a:solidFill>
              <a:srgbClr val="243C49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3C37FA7-23C9-4AD1-A65D-DF172FBD9323}"/>
              </a:ext>
            </a:extLst>
          </p:cNvPr>
          <p:cNvSpPr/>
          <p:nvPr/>
        </p:nvSpPr>
        <p:spPr>
          <a:xfrm>
            <a:off x="6339432" y="1945251"/>
            <a:ext cx="6222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latin typeface="Roboto" panose="02000000000000000000"/>
              </a:rPr>
              <a:t>Imager</a:t>
            </a:r>
            <a:endParaRPr lang="en-US" sz="1050" i="0" dirty="0">
              <a:effectLst/>
              <a:latin typeface="Roboto" panose="0200000000000000000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FEAE69-6BE5-47E1-95A3-88A86FBAD620}"/>
              </a:ext>
            </a:extLst>
          </p:cNvPr>
          <p:cNvSpPr/>
          <p:nvPr/>
        </p:nvSpPr>
        <p:spPr>
          <a:xfrm>
            <a:off x="0" y="6519446"/>
            <a:ext cx="6674761" cy="3385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  <a:latin typeface="Roboto" panose="0200000000000000000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https://www.eumetsat.int/our-satellites/meteosat-series</a:t>
            </a:r>
            <a:r>
              <a:rPr lang="en-US" sz="1600" dirty="0">
                <a:solidFill>
                  <a:schemeClr val="bg1">
                    <a:lumMod val="50000"/>
                    <a:lumOff val="50000"/>
                  </a:schemeClr>
                </a:solidFill>
                <a:latin typeface="Roboto" panose="02000000000000000000"/>
              </a:rPr>
              <a:t>  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7BDD68FF-F55B-4CB8-B52A-D5CE72605D54}"/>
              </a:ext>
            </a:extLst>
          </p:cNvPr>
          <p:cNvSpPr/>
          <p:nvPr/>
        </p:nvSpPr>
        <p:spPr>
          <a:xfrm rot="5400000">
            <a:off x="8777563" y="2081452"/>
            <a:ext cx="541020" cy="5779853"/>
          </a:xfrm>
          <a:prstGeom prst="rightBrace">
            <a:avLst/>
          </a:prstGeom>
          <a:ln w="25400">
            <a:solidFill>
              <a:srgbClr val="243C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FFD3D9-B8B4-4E3A-A702-466DFAB852B2}"/>
              </a:ext>
            </a:extLst>
          </p:cNvPr>
          <p:cNvSpPr/>
          <p:nvPr/>
        </p:nvSpPr>
        <p:spPr>
          <a:xfrm>
            <a:off x="3958624" y="-30562"/>
            <a:ext cx="40430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Roboto" panose="02000000000000000000"/>
              </a:rPr>
              <a:t>Meteosat</a:t>
            </a:r>
            <a:r>
              <a:rPr lang="en-US" sz="2800" dirty="0">
                <a:latin typeface="Roboto" panose="02000000000000000000"/>
              </a:rPr>
              <a:t> Generations 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9F8B62-1257-4DE0-A458-A8FEA3534FA6}"/>
              </a:ext>
            </a:extLst>
          </p:cNvPr>
          <p:cNvSpPr txBox="1"/>
          <p:nvPr/>
        </p:nvSpPr>
        <p:spPr>
          <a:xfrm>
            <a:off x="1412986" y="1290423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 Channels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26E21E-B4C4-41B7-822D-100726155273}"/>
              </a:ext>
            </a:extLst>
          </p:cNvPr>
          <p:cNvSpPr txBox="1"/>
          <p:nvPr/>
        </p:nvSpPr>
        <p:spPr>
          <a:xfrm>
            <a:off x="4437064" y="1232774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200" kern="100" spc="-10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12 Channels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A99EDF-772F-491F-8DE2-90DFE6EBF62A}"/>
              </a:ext>
            </a:extLst>
          </p:cNvPr>
          <p:cNvSpPr txBox="1"/>
          <p:nvPr/>
        </p:nvSpPr>
        <p:spPr>
          <a:xfrm>
            <a:off x="7467489" y="1220110"/>
            <a:ext cx="1943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FCI</a:t>
            </a:r>
            <a:b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16 Channels</a:t>
            </a:r>
            <a:b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 ( lightening Imager)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9101C5-2FF3-4885-BE90-13C7AE50449F}"/>
              </a:ext>
            </a:extLst>
          </p:cNvPr>
          <p:cNvSpPr txBox="1"/>
          <p:nvPr/>
        </p:nvSpPr>
        <p:spPr>
          <a:xfrm>
            <a:off x="10355012" y="1173624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kern="100" spc="-100" dirty="0">
                <a:solidFill>
                  <a:schemeClr val="tx2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Sounder</a:t>
            </a:r>
            <a:endParaRPr lang="en-US" sz="1200" kern="100" spc="-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reen Sky Chaser » Meteorology 101: Atmospheric Sounding Charts">
            <a:extLst>
              <a:ext uri="{FF2B5EF4-FFF2-40B4-BE49-F238E27FC236}">
                <a16:creationId xmlns:a16="http://schemas.microsoft.com/office/drawing/2014/main" id="{98E59DBF-9645-4A6A-A0A4-340EF9214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 r="11246"/>
          <a:stretch/>
        </p:blipFill>
        <p:spPr bwMode="auto">
          <a:xfrm>
            <a:off x="10942982" y="885988"/>
            <a:ext cx="1110546" cy="1267982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589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8" grpId="0"/>
      <p:bldP spid="25" grpId="0" animBg="1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What’s new? – RESOLUTION: 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72914">
            <a:off x="9603215" y="746807"/>
            <a:ext cx="1385916" cy="244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3046151" y="2168060"/>
          <a:ext cx="5540896" cy="3979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361324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3_Programmes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">
      <a:majorFont>
        <a:latin typeface="Bahnschrift SemiLigh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Programmes)" id="{96745099-B8B5-493A-960A-EEAE97F9475A}" vid="{CE508AB9-3B00-4A2D-AF5F-5B8FF2D6E7E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8BC8CC38-E407-4092-8DBF-ED1C39FBCCC6}" vid="{EB5D2A11-91F6-4A61-AF5D-CD6E217C525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22380</TotalTime>
  <Words>513</Words>
  <Application>Microsoft Office PowerPoint</Application>
  <PresentationFormat>Widescreen</PresentationFormat>
  <Paragraphs>114</Paragraphs>
  <Slides>38</Slides>
  <Notes>15</Notes>
  <HiddenSlides>0</HiddenSlides>
  <MMClips>7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59" baseType="lpstr">
      <vt:lpstr>Aharoni</vt:lpstr>
      <vt:lpstr>Arial</vt:lpstr>
      <vt:lpstr>Arial Black</vt:lpstr>
      <vt:lpstr>Bahnschrift Light</vt:lpstr>
      <vt:lpstr>Bahnschrift SemiBold</vt:lpstr>
      <vt:lpstr>Bahnschrift SemiLight</vt:lpstr>
      <vt:lpstr>Calibri</vt:lpstr>
      <vt:lpstr>Calibri Light</vt:lpstr>
      <vt:lpstr>Century Gothic</vt:lpstr>
      <vt:lpstr>Dosis</vt:lpstr>
      <vt:lpstr>Helvetica</vt:lpstr>
      <vt:lpstr>Roboto</vt:lpstr>
      <vt:lpstr>Roboto Light</vt:lpstr>
      <vt:lpstr>Roboto Medium</vt:lpstr>
      <vt:lpstr>Tahoma</vt:lpstr>
      <vt:lpstr>Times New Roman</vt:lpstr>
      <vt:lpstr>Verdana</vt:lpstr>
      <vt:lpstr>Wingdings</vt:lpstr>
      <vt:lpstr>3_Programmes Template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MTG vs MSG (FCI vs SEVIRI)</vt:lpstr>
      <vt:lpstr>MTG vs MSG (FCI vs SEVIRI)</vt:lpstr>
      <vt:lpstr>MTG vs MSG (FCI vs SEVIRI)</vt:lpstr>
      <vt:lpstr>MTG vs MSG (FCI vs SEVIRI)</vt:lpstr>
      <vt:lpstr>Tropical cyclone Kirk (meso-scale)</vt:lpstr>
      <vt:lpstr>Convection over Europe</vt:lpstr>
      <vt:lpstr>PowerPoint Presentation</vt:lpstr>
      <vt:lpstr>PowerPoint Presentation</vt:lpstr>
      <vt:lpstr>PowerPoint Presentation</vt:lpstr>
      <vt:lpstr>MTG vs MSG (FCI vs SEVIRI)</vt:lpstr>
      <vt:lpstr>PowerPoint Presentation</vt:lpstr>
      <vt:lpstr>PowerPoint Presentation</vt:lpstr>
      <vt:lpstr>PowerPoint Presentation</vt:lpstr>
      <vt:lpstr>PowerPoint Presentation</vt:lpstr>
      <vt:lpstr>Advecting MCS</vt:lpstr>
      <vt:lpstr>Fires in Portugal</vt:lpstr>
      <vt:lpstr>Fires in Portugal</vt:lpstr>
      <vt:lpstr>Dust advection to Europe</vt:lpstr>
      <vt:lpstr>(GEO Colour RGB)</vt:lpstr>
      <vt:lpstr>(GEO Colour RGB</vt:lpstr>
      <vt:lpstr>Dust outbreak</vt:lpstr>
      <vt:lpstr>Convection over Europe</vt:lpstr>
      <vt:lpstr>FCI Spatial  Resolution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Smiljanic</dc:creator>
  <cp:lastModifiedBy>user</cp:lastModifiedBy>
  <cp:revision>297</cp:revision>
  <cp:lastPrinted>2006-03-06T14:11:17Z</cp:lastPrinted>
  <dcterms:created xsi:type="dcterms:W3CDTF">2022-09-21T10:37:43Z</dcterms:created>
  <dcterms:modified xsi:type="dcterms:W3CDTF">2024-10-31T10:04:14Z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1250548</vt:lpwstr>
  </property>
  <property fmtid="{D5CDD505-2E9C-101B-9397-08002B2CF9AE}" pid="3" name="DM_DOCNAME">
    <vt:lpwstr>Presentation Landscape Template (Programmes)</vt:lpwstr>
  </property>
  <property fmtid="{D5CDD505-2E9C-101B-9397-08002B2CF9AE}" pid="4" name="DM_AUTHOR">
    <vt:lpwstr>Anne-Flore Laloe</vt:lpwstr>
  </property>
  <property fmtid="{D5CDD505-2E9C-101B-9397-08002B2CF9AE}" pid="5" name="DM_E_DOC_NO">
    <vt:lpwstr>EUM/IM/TEM/21/1250548</vt:lpwstr>
  </property>
  <property fmtid="{D5CDD505-2E9C-101B-9397-08002B2CF9AE}" pid="6" name="DM_E_VER_NO">
    <vt:lpwstr>1B</vt:lpwstr>
  </property>
  <property fmtid="{D5CDD505-2E9C-101B-9397-08002B2CF9AE}" pid="7" name="DM_E_ISS_DATE">
    <vt:lpwstr>28 March 2022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