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3"/>
  </p:notesMasterIdLst>
  <p:handoutMasterIdLst>
    <p:handoutMasterId r:id="rId54"/>
  </p:handoutMasterIdLst>
  <p:sldIdLst>
    <p:sldId id="256" r:id="rId5"/>
    <p:sldId id="285" r:id="rId6"/>
    <p:sldId id="278" r:id="rId7"/>
    <p:sldId id="627" r:id="rId8"/>
    <p:sldId id="261" r:id="rId9"/>
    <p:sldId id="260" r:id="rId10"/>
    <p:sldId id="284" r:id="rId11"/>
    <p:sldId id="288" r:id="rId12"/>
    <p:sldId id="289" r:id="rId13"/>
    <p:sldId id="290" r:id="rId14"/>
    <p:sldId id="291" r:id="rId15"/>
    <p:sldId id="292" r:id="rId16"/>
    <p:sldId id="293" r:id="rId17"/>
    <p:sldId id="281" r:id="rId18"/>
    <p:sldId id="283" r:id="rId19"/>
    <p:sldId id="265" r:id="rId20"/>
    <p:sldId id="299" r:id="rId21"/>
    <p:sldId id="294" r:id="rId22"/>
    <p:sldId id="300" r:id="rId23"/>
    <p:sldId id="301" r:id="rId24"/>
    <p:sldId id="302" r:id="rId25"/>
    <p:sldId id="264" r:id="rId26"/>
    <p:sldId id="303" r:id="rId27"/>
    <p:sldId id="267" r:id="rId28"/>
    <p:sldId id="286" r:id="rId29"/>
    <p:sldId id="295" r:id="rId30"/>
    <p:sldId id="296" r:id="rId31"/>
    <p:sldId id="312" r:id="rId32"/>
    <p:sldId id="313" r:id="rId33"/>
    <p:sldId id="297" r:id="rId34"/>
    <p:sldId id="305" r:id="rId35"/>
    <p:sldId id="298" r:id="rId36"/>
    <p:sldId id="307" r:id="rId37"/>
    <p:sldId id="308" r:id="rId38"/>
    <p:sldId id="309" r:id="rId39"/>
    <p:sldId id="310" r:id="rId40"/>
    <p:sldId id="311" r:id="rId41"/>
    <p:sldId id="314" r:id="rId42"/>
    <p:sldId id="315" r:id="rId43"/>
    <p:sldId id="316" r:id="rId44"/>
    <p:sldId id="619" r:id="rId45"/>
    <p:sldId id="620" r:id="rId46"/>
    <p:sldId id="621" r:id="rId47"/>
    <p:sldId id="622" r:id="rId48"/>
    <p:sldId id="623" r:id="rId49"/>
    <p:sldId id="624" r:id="rId50"/>
    <p:sldId id="625" r:id="rId51"/>
    <p:sldId id="62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28" userDrawn="1">
          <p15:clr>
            <a:srgbClr val="A4A3A4"/>
          </p15:clr>
        </p15:guide>
        <p15:guide id="2" orient="horz" pos="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2CD"/>
    <a:srgbClr val="F2F1EE"/>
    <a:srgbClr val="C0C9C2"/>
    <a:srgbClr val="A5A5A5"/>
    <a:srgbClr val="BEB9AA"/>
    <a:srgbClr val="AA9D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595" autoAdjust="0"/>
  </p:normalViewPr>
  <p:slideViewPr>
    <p:cSldViewPr snapToGrid="0">
      <p:cViewPr varScale="1">
        <p:scale>
          <a:sx n="85" d="100"/>
          <a:sy n="85" d="100"/>
        </p:scale>
        <p:origin x="590" y="53"/>
      </p:cViewPr>
      <p:guideLst>
        <p:guide pos="4128"/>
        <p:guide orient="horz" pos="960"/>
      </p:guideLst>
    </p:cSldViewPr>
  </p:slideViewPr>
  <p:outlineViewPr>
    <p:cViewPr>
      <p:scale>
        <a:sx n="33" d="100"/>
        <a:sy n="33" d="100"/>
      </p:scale>
      <p:origin x="0" y="-4027"/>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2299"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DF780E-83A0-4F36-81FC-20A0018BB280}" type="doc">
      <dgm:prSet loTypeId="urn:microsoft.com/office/officeart/2005/8/layout/process2" loCatId="process" qsTypeId="urn:microsoft.com/office/officeart/2005/8/quickstyle/3d3" qsCatId="3D" csTypeId="urn:microsoft.com/office/officeart/2005/8/colors/accent1_1" csCatId="accent1" phldr="1"/>
      <dgm:spPr/>
    </dgm:pt>
    <dgm:pt modelId="{DEDB2443-0F46-4609-9DA0-8EC0DE588EEC}">
      <dgm:prSet phldrT="[نص]">
        <dgm:style>
          <a:lnRef idx="0">
            <a:scrgbClr r="0" g="0" b="0"/>
          </a:lnRef>
          <a:fillRef idx="0">
            <a:scrgbClr r="0" g="0" b="0"/>
          </a:fillRef>
          <a:effectRef idx="0">
            <a:scrgbClr r="0" g="0" b="0"/>
          </a:effectRef>
          <a:fontRef idx="minor">
            <a:schemeClr val="dk1"/>
          </a:fontRef>
        </dgm:style>
      </dgm:prSet>
      <dgm:spPr>
        <a:noFill/>
        <a:ln w="9525" cap="flat" cmpd="sng" algn="ctr">
          <a:solidFill>
            <a:schemeClr val="dk1"/>
          </a:solidFill>
          <a:prstDash val="solid"/>
          <a:round/>
          <a:headEnd type="none" w="med" len="med"/>
          <a:tailEnd type="none" w="med" len="med"/>
        </a:ln>
      </dgm:spPr>
      <dgm:t>
        <a:bodyPr/>
        <a:lstStyle/>
        <a:p>
          <a:pPr rtl="1"/>
          <a:r>
            <a:rPr lang="en-US" b="1" dirty="0"/>
            <a:t>Bulletin 1 (Earthquake info.)</a:t>
          </a:r>
          <a:endParaRPr lang="ar-SA" b="1" dirty="0"/>
        </a:p>
      </dgm:t>
    </dgm:pt>
    <dgm:pt modelId="{33F3A1FD-13DD-4888-ADDF-10A7FEFB3E45}" type="parTrans" cxnId="{751ABC76-6D4C-4A4E-9104-7393054A1AB6}">
      <dgm:prSet/>
      <dgm:spPr/>
      <dgm:t>
        <a:bodyPr/>
        <a:lstStyle/>
        <a:p>
          <a:pPr rtl="1"/>
          <a:endParaRPr lang="ar-SA"/>
        </a:p>
      </dgm:t>
    </dgm:pt>
    <dgm:pt modelId="{9FB01351-589C-4E47-9DA4-ACDA3B27D5AD}" type="sibTrans" cxnId="{751ABC76-6D4C-4A4E-9104-7393054A1AB6}">
      <dgm:prSet>
        <dgm:style>
          <a:lnRef idx="3">
            <a:schemeClr val="lt1"/>
          </a:lnRef>
          <a:fillRef idx="1">
            <a:schemeClr val="accent4"/>
          </a:fillRef>
          <a:effectRef idx="1">
            <a:schemeClr val="accent4"/>
          </a:effectRef>
          <a:fontRef idx="minor">
            <a:schemeClr val="lt1"/>
          </a:fontRef>
        </dgm:style>
      </dgm:prSet>
      <dgm:spPr/>
      <dgm:t>
        <a:bodyPr/>
        <a:lstStyle/>
        <a:p>
          <a:pPr rtl="1"/>
          <a:endParaRPr lang="ar-SA"/>
        </a:p>
      </dgm:t>
    </dgm:pt>
    <dgm:pt modelId="{B3D7EE41-5AB2-4B9E-9121-B0D543F57267}">
      <dgm:prSet phldrT="[نص]">
        <dgm:style>
          <a:lnRef idx="0">
            <a:scrgbClr r="0" g="0" b="0"/>
          </a:lnRef>
          <a:fillRef idx="0">
            <a:scrgbClr r="0" g="0" b="0"/>
          </a:fillRef>
          <a:effectRef idx="0">
            <a:scrgbClr r="0" g="0" b="0"/>
          </a:effectRef>
          <a:fontRef idx="minor">
            <a:schemeClr val="dk1"/>
          </a:fontRef>
        </dgm:style>
      </dgm:prSet>
      <dgm:spPr>
        <a:noFill/>
        <a:ln w="9525" cap="flat" cmpd="sng" algn="ctr">
          <a:solidFill>
            <a:schemeClr val="dk1"/>
          </a:solidFill>
          <a:prstDash val="solid"/>
          <a:round/>
          <a:headEnd type="none" w="med" len="med"/>
          <a:tailEnd type="none" w="med" len="med"/>
        </a:ln>
      </dgm:spPr>
      <dgm:t>
        <a:bodyPr/>
        <a:lstStyle/>
        <a:p>
          <a:pPr rtl="1"/>
          <a:r>
            <a:rPr lang="en-US" b="1" dirty="0"/>
            <a:t>Bulletin 2 (First Tsunami warning)</a:t>
          </a:r>
          <a:endParaRPr lang="ar-SA" b="1" dirty="0"/>
        </a:p>
      </dgm:t>
    </dgm:pt>
    <dgm:pt modelId="{3945C817-D5B2-459B-991D-76109F7E1F1F}" type="parTrans" cxnId="{BC3E7F92-F6EA-4C78-A323-444AD8FB5B88}">
      <dgm:prSet/>
      <dgm:spPr/>
      <dgm:t>
        <a:bodyPr/>
        <a:lstStyle/>
        <a:p>
          <a:pPr rtl="1"/>
          <a:endParaRPr lang="ar-SA"/>
        </a:p>
      </dgm:t>
    </dgm:pt>
    <dgm:pt modelId="{FE9D02B5-6A09-4F27-9C11-539209302227}" type="sibTrans" cxnId="{BC3E7F92-F6EA-4C78-A323-444AD8FB5B88}">
      <dgm:prSet>
        <dgm:style>
          <a:lnRef idx="3">
            <a:schemeClr val="lt1"/>
          </a:lnRef>
          <a:fillRef idx="1">
            <a:schemeClr val="accent4"/>
          </a:fillRef>
          <a:effectRef idx="1">
            <a:schemeClr val="accent4"/>
          </a:effectRef>
          <a:fontRef idx="minor">
            <a:schemeClr val="lt1"/>
          </a:fontRef>
        </dgm:style>
      </dgm:prSet>
      <dgm:spPr/>
      <dgm:t>
        <a:bodyPr/>
        <a:lstStyle/>
        <a:p>
          <a:pPr rtl="1"/>
          <a:endParaRPr lang="ar-SA"/>
        </a:p>
      </dgm:t>
    </dgm:pt>
    <dgm:pt modelId="{5B3514B6-A974-4BB1-A701-24C5585490D1}">
      <dgm:prSet phldrT="[نص]">
        <dgm:style>
          <a:lnRef idx="0">
            <a:scrgbClr r="0" g="0" b="0"/>
          </a:lnRef>
          <a:fillRef idx="0">
            <a:scrgbClr r="0" g="0" b="0"/>
          </a:fillRef>
          <a:effectRef idx="0">
            <a:scrgbClr r="0" g="0" b="0"/>
          </a:effectRef>
          <a:fontRef idx="minor">
            <a:schemeClr val="dk1"/>
          </a:fontRef>
        </dgm:style>
      </dgm:prSet>
      <dgm:spPr>
        <a:noFill/>
        <a:ln w="9525" cap="flat" cmpd="sng" algn="ctr">
          <a:solidFill>
            <a:schemeClr val="dk1"/>
          </a:solidFill>
          <a:prstDash val="solid"/>
          <a:round/>
          <a:headEnd type="none" w="med" len="med"/>
          <a:tailEnd type="none" w="med" len="med"/>
        </a:ln>
      </dgm:spPr>
      <dgm:t>
        <a:bodyPr/>
        <a:lstStyle/>
        <a:p>
          <a:pPr rtl="1"/>
          <a:r>
            <a:rPr lang="en-US" b="1" dirty="0"/>
            <a:t>Bulletin 3 (Tsunami warning update)</a:t>
          </a:r>
          <a:endParaRPr lang="ar-SA" b="1" dirty="0"/>
        </a:p>
      </dgm:t>
    </dgm:pt>
    <dgm:pt modelId="{A16075B4-5313-4ADB-A757-61042F7F17E7}" type="parTrans" cxnId="{AF82B846-FF1A-49BA-929A-259E534B09CC}">
      <dgm:prSet/>
      <dgm:spPr/>
      <dgm:t>
        <a:bodyPr/>
        <a:lstStyle/>
        <a:p>
          <a:pPr rtl="1"/>
          <a:endParaRPr lang="ar-SA"/>
        </a:p>
      </dgm:t>
    </dgm:pt>
    <dgm:pt modelId="{B4C852FE-940F-4A92-9F93-155DA2D85C36}" type="sibTrans" cxnId="{AF82B846-FF1A-49BA-929A-259E534B09CC}">
      <dgm:prSet>
        <dgm:style>
          <a:lnRef idx="3">
            <a:schemeClr val="lt1"/>
          </a:lnRef>
          <a:fillRef idx="1">
            <a:schemeClr val="accent4"/>
          </a:fillRef>
          <a:effectRef idx="1">
            <a:schemeClr val="accent4"/>
          </a:effectRef>
          <a:fontRef idx="minor">
            <a:schemeClr val="lt1"/>
          </a:fontRef>
        </dgm:style>
      </dgm:prSet>
      <dgm:spPr/>
      <dgm:t>
        <a:bodyPr/>
        <a:lstStyle/>
        <a:p>
          <a:pPr rtl="1"/>
          <a:endParaRPr lang="ar-SA"/>
        </a:p>
      </dgm:t>
    </dgm:pt>
    <dgm:pt modelId="{5CC28FD8-D407-49FB-8F24-814B2AA4D6A9}">
      <dgm:prSet phldrT="[نص]">
        <dgm:style>
          <a:lnRef idx="0">
            <a:scrgbClr r="0" g="0" b="0"/>
          </a:lnRef>
          <a:fillRef idx="0">
            <a:scrgbClr r="0" g="0" b="0"/>
          </a:fillRef>
          <a:effectRef idx="0">
            <a:scrgbClr r="0" g="0" b="0"/>
          </a:effectRef>
          <a:fontRef idx="minor">
            <a:schemeClr val="dk1"/>
          </a:fontRef>
        </dgm:style>
      </dgm:prSet>
      <dgm:spPr>
        <a:noFill/>
        <a:ln w="9525" cap="flat" cmpd="sng" algn="ctr">
          <a:solidFill>
            <a:schemeClr val="dk1"/>
          </a:solidFill>
          <a:prstDash val="solid"/>
          <a:round/>
          <a:headEnd type="none" w="med" len="med"/>
          <a:tailEnd type="none" w="med" len="med"/>
        </a:ln>
      </dgm:spPr>
      <dgm:t>
        <a:bodyPr/>
        <a:lstStyle/>
        <a:p>
          <a:pPr rtl="1"/>
          <a:r>
            <a:rPr lang="en-US" b="1" dirty="0"/>
            <a:t>Updated Bulletin 3.1 (Tsunami warning update)</a:t>
          </a:r>
          <a:endParaRPr lang="ar-SA" b="1" dirty="0"/>
        </a:p>
      </dgm:t>
    </dgm:pt>
    <dgm:pt modelId="{BE08BA35-5F2A-456D-A5A9-5E898A59CD62}" type="parTrans" cxnId="{83457DA4-089E-4A34-8F88-DF7C8F211822}">
      <dgm:prSet/>
      <dgm:spPr/>
      <dgm:t>
        <a:bodyPr/>
        <a:lstStyle/>
        <a:p>
          <a:pPr rtl="1"/>
          <a:endParaRPr lang="ar-SA"/>
        </a:p>
      </dgm:t>
    </dgm:pt>
    <dgm:pt modelId="{31FE6EB1-8C16-4458-B72C-2846335E064A}" type="sibTrans" cxnId="{83457DA4-089E-4A34-8F88-DF7C8F211822}">
      <dgm:prSet>
        <dgm:style>
          <a:lnRef idx="3">
            <a:schemeClr val="lt1"/>
          </a:lnRef>
          <a:fillRef idx="1">
            <a:schemeClr val="accent4"/>
          </a:fillRef>
          <a:effectRef idx="1">
            <a:schemeClr val="accent4"/>
          </a:effectRef>
          <a:fontRef idx="minor">
            <a:schemeClr val="lt1"/>
          </a:fontRef>
        </dgm:style>
      </dgm:prSet>
      <dgm:spPr/>
      <dgm:t>
        <a:bodyPr/>
        <a:lstStyle/>
        <a:p>
          <a:pPr rtl="1"/>
          <a:endParaRPr lang="ar-SA"/>
        </a:p>
      </dgm:t>
    </dgm:pt>
    <dgm:pt modelId="{29231DA9-A7A0-408B-B665-300448C23AAA}">
      <dgm:prSet phldrT="[نص]">
        <dgm:style>
          <a:lnRef idx="0">
            <a:scrgbClr r="0" g="0" b="0"/>
          </a:lnRef>
          <a:fillRef idx="0">
            <a:scrgbClr r="0" g="0" b="0"/>
          </a:fillRef>
          <a:effectRef idx="0">
            <a:scrgbClr r="0" g="0" b="0"/>
          </a:effectRef>
          <a:fontRef idx="minor">
            <a:schemeClr val="dk1"/>
          </a:fontRef>
        </dgm:style>
      </dgm:prSet>
      <dgm:spPr>
        <a:noFill/>
        <a:ln w="9525" cap="flat" cmpd="sng" algn="ctr">
          <a:solidFill>
            <a:schemeClr val="dk1"/>
          </a:solidFill>
          <a:prstDash val="solid"/>
          <a:round/>
          <a:headEnd type="none" w="med" len="med"/>
          <a:tailEnd type="none" w="med" len="med"/>
        </a:ln>
      </dgm:spPr>
      <dgm:t>
        <a:bodyPr/>
        <a:lstStyle/>
        <a:p>
          <a:pPr rtl="1"/>
          <a:r>
            <a:rPr lang="en-US" b="1" dirty="0"/>
            <a:t>Bulletin 4 (Tsunami warning end)</a:t>
          </a:r>
          <a:endParaRPr lang="ar-SA" b="1" dirty="0"/>
        </a:p>
      </dgm:t>
    </dgm:pt>
    <dgm:pt modelId="{73F06C47-6D6E-43A7-9C13-0D10122AF613}" type="parTrans" cxnId="{A2EA6D40-4705-4E9B-A2DC-131090AC05CD}">
      <dgm:prSet/>
      <dgm:spPr/>
      <dgm:t>
        <a:bodyPr/>
        <a:lstStyle/>
        <a:p>
          <a:pPr rtl="1"/>
          <a:endParaRPr lang="ar-SA"/>
        </a:p>
      </dgm:t>
    </dgm:pt>
    <dgm:pt modelId="{9D1A54DE-A73D-48CC-AA40-BCCF381F5E88}" type="sibTrans" cxnId="{A2EA6D40-4705-4E9B-A2DC-131090AC05CD}">
      <dgm:prSet/>
      <dgm:spPr/>
      <dgm:t>
        <a:bodyPr/>
        <a:lstStyle/>
        <a:p>
          <a:pPr rtl="1"/>
          <a:endParaRPr lang="ar-SA"/>
        </a:p>
      </dgm:t>
    </dgm:pt>
    <dgm:pt modelId="{B3296613-6A85-40B3-AFFD-35EA5B7F913D}" type="pres">
      <dgm:prSet presAssocID="{95DF780E-83A0-4F36-81FC-20A0018BB280}" presName="linearFlow" presStyleCnt="0">
        <dgm:presLayoutVars>
          <dgm:resizeHandles val="exact"/>
        </dgm:presLayoutVars>
      </dgm:prSet>
      <dgm:spPr/>
    </dgm:pt>
    <dgm:pt modelId="{FE70C980-1256-413E-9EA8-19AC66F09EA3}" type="pres">
      <dgm:prSet presAssocID="{DEDB2443-0F46-4609-9DA0-8EC0DE588EEC}" presName="node" presStyleLbl="node1" presStyleIdx="0" presStyleCnt="5" custLinFactX="50381" custLinFactNeighborX="100000" custLinFactNeighborY="2294">
        <dgm:presLayoutVars>
          <dgm:bulletEnabled val="1"/>
        </dgm:presLayoutVars>
      </dgm:prSet>
      <dgm:spPr/>
    </dgm:pt>
    <dgm:pt modelId="{719C8E67-2F7D-4D47-8633-AE7916B82E5E}" type="pres">
      <dgm:prSet presAssocID="{9FB01351-589C-4E47-9DA4-ACDA3B27D5AD}" presName="sibTrans" presStyleLbl="sibTrans2D1" presStyleIdx="0" presStyleCnt="4"/>
      <dgm:spPr/>
    </dgm:pt>
    <dgm:pt modelId="{CD8E4B14-6C28-4A17-BE05-5D2648880D8F}" type="pres">
      <dgm:prSet presAssocID="{9FB01351-589C-4E47-9DA4-ACDA3B27D5AD}" presName="connectorText" presStyleLbl="sibTrans2D1" presStyleIdx="0" presStyleCnt="4"/>
      <dgm:spPr/>
    </dgm:pt>
    <dgm:pt modelId="{3E39EEA1-5D11-446C-B935-5E7132AB131C}" type="pres">
      <dgm:prSet presAssocID="{B3D7EE41-5AB2-4B9E-9121-B0D543F57267}" presName="node" presStyleLbl="node1" presStyleIdx="1" presStyleCnt="5" custLinFactX="50381" custLinFactNeighborX="100000" custLinFactNeighborY="2294">
        <dgm:presLayoutVars>
          <dgm:bulletEnabled val="1"/>
        </dgm:presLayoutVars>
      </dgm:prSet>
      <dgm:spPr/>
    </dgm:pt>
    <dgm:pt modelId="{165C35CB-A0C0-4BC2-A978-CEFC4994F114}" type="pres">
      <dgm:prSet presAssocID="{FE9D02B5-6A09-4F27-9C11-539209302227}" presName="sibTrans" presStyleLbl="sibTrans2D1" presStyleIdx="1" presStyleCnt="4"/>
      <dgm:spPr/>
    </dgm:pt>
    <dgm:pt modelId="{76DA2A73-F481-49FB-874C-E2C1834FC863}" type="pres">
      <dgm:prSet presAssocID="{FE9D02B5-6A09-4F27-9C11-539209302227}" presName="connectorText" presStyleLbl="sibTrans2D1" presStyleIdx="1" presStyleCnt="4"/>
      <dgm:spPr/>
    </dgm:pt>
    <dgm:pt modelId="{430F46CB-14D4-4D94-8849-36C6918A0E2F}" type="pres">
      <dgm:prSet presAssocID="{5B3514B6-A974-4BB1-A701-24C5585490D1}" presName="node" presStyleLbl="node1" presStyleIdx="2" presStyleCnt="5" custLinFactX="50381" custLinFactNeighborX="100000" custLinFactNeighborY="2294">
        <dgm:presLayoutVars>
          <dgm:bulletEnabled val="1"/>
        </dgm:presLayoutVars>
      </dgm:prSet>
      <dgm:spPr/>
    </dgm:pt>
    <dgm:pt modelId="{D4B08329-B719-419A-8843-B4DB973A1D21}" type="pres">
      <dgm:prSet presAssocID="{B4C852FE-940F-4A92-9F93-155DA2D85C36}" presName="sibTrans" presStyleLbl="sibTrans2D1" presStyleIdx="2" presStyleCnt="4"/>
      <dgm:spPr/>
    </dgm:pt>
    <dgm:pt modelId="{8FD53675-EF52-436E-BB8F-8C51CC4A8328}" type="pres">
      <dgm:prSet presAssocID="{B4C852FE-940F-4A92-9F93-155DA2D85C36}" presName="connectorText" presStyleLbl="sibTrans2D1" presStyleIdx="2" presStyleCnt="4"/>
      <dgm:spPr/>
    </dgm:pt>
    <dgm:pt modelId="{5C97790D-0A32-4BB3-8000-4B7833A31784}" type="pres">
      <dgm:prSet presAssocID="{5CC28FD8-D407-49FB-8F24-814B2AA4D6A9}" presName="node" presStyleLbl="node1" presStyleIdx="3" presStyleCnt="5" custLinFactX="50381" custLinFactNeighborX="100000" custLinFactNeighborY="2294">
        <dgm:presLayoutVars>
          <dgm:bulletEnabled val="1"/>
        </dgm:presLayoutVars>
      </dgm:prSet>
      <dgm:spPr/>
    </dgm:pt>
    <dgm:pt modelId="{194E4687-D26E-4005-9767-E8C8EEC3C2A5}" type="pres">
      <dgm:prSet presAssocID="{31FE6EB1-8C16-4458-B72C-2846335E064A}" presName="sibTrans" presStyleLbl="sibTrans2D1" presStyleIdx="3" presStyleCnt="4"/>
      <dgm:spPr/>
    </dgm:pt>
    <dgm:pt modelId="{86AF9032-81D1-4D65-AC1F-7D905EAB9BA9}" type="pres">
      <dgm:prSet presAssocID="{31FE6EB1-8C16-4458-B72C-2846335E064A}" presName="connectorText" presStyleLbl="sibTrans2D1" presStyleIdx="3" presStyleCnt="4"/>
      <dgm:spPr/>
    </dgm:pt>
    <dgm:pt modelId="{BCFA1C56-3A33-46E5-B07D-E15CF64A6009}" type="pres">
      <dgm:prSet presAssocID="{29231DA9-A7A0-408B-B665-300448C23AAA}" presName="node" presStyleLbl="node1" presStyleIdx="4" presStyleCnt="5" custLinFactX="50381" custLinFactNeighborX="100000" custLinFactNeighborY="2294">
        <dgm:presLayoutVars>
          <dgm:bulletEnabled val="1"/>
        </dgm:presLayoutVars>
      </dgm:prSet>
      <dgm:spPr/>
    </dgm:pt>
  </dgm:ptLst>
  <dgm:cxnLst>
    <dgm:cxn modelId="{FFA1B600-792C-44F3-8519-6023CAD308F5}" type="presOf" srcId="{95DF780E-83A0-4F36-81FC-20A0018BB280}" destId="{B3296613-6A85-40B3-AFFD-35EA5B7F913D}" srcOrd="0" destOrd="0" presId="urn:microsoft.com/office/officeart/2005/8/layout/process2"/>
    <dgm:cxn modelId="{F66CEB14-5345-4C71-A35D-0C0314031F5C}" type="presOf" srcId="{B3D7EE41-5AB2-4B9E-9121-B0D543F57267}" destId="{3E39EEA1-5D11-446C-B935-5E7132AB131C}" srcOrd="0" destOrd="0" presId="urn:microsoft.com/office/officeart/2005/8/layout/process2"/>
    <dgm:cxn modelId="{1D190523-BFE3-463B-8061-9E2101614BC6}" type="presOf" srcId="{31FE6EB1-8C16-4458-B72C-2846335E064A}" destId="{86AF9032-81D1-4D65-AC1F-7D905EAB9BA9}" srcOrd="1" destOrd="0" presId="urn:microsoft.com/office/officeart/2005/8/layout/process2"/>
    <dgm:cxn modelId="{9F2E3C2A-80B1-411F-B560-CF54C7CE14E1}" type="presOf" srcId="{FE9D02B5-6A09-4F27-9C11-539209302227}" destId="{165C35CB-A0C0-4BC2-A978-CEFC4994F114}" srcOrd="0" destOrd="0" presId="urn:microsoft.com/office/officeart/2005/8/layout/process2"/>
    <dgm:cxn modelId="{A0FAED3A-134C-4F95-B8F1-EE8F8431CFC4}" type="presOf" srcId="{31FE6EB1-8C16-4458-B72C-2846335E064A}" destId="{194E4687-D26E-4005-9767-E8C8EEC3C2A5}" srcOrd="0" destOrd="0" presId="urn:microsoft.com/office/officeart/2005/8/layout/process2"/>
    <dgm:cxn modelId="{A2EA6D40-4705-4E9B-A2DC-131090AC05CD}" srcId="{95DF780E-83A0-4F36-81FC-20A0018BB280}" destId="{29231DA9-A7A0-408B-B665-300448C23AAA}" srcOrd="4" destOrd="0" parTransId="{73F06C47-6D6E-43A7-9C13-0D10122AF613}" sibTransId="{9D1A54DE-A73D-48CC-AA40-BCCF381F5E88}"/>
    <dgm:cxn modelId="{59212E43-F6B9-49BE-BE0F-2BB74A7AAC4F}" type="presOf" srcId="{9FB01351-589C-4E47-9DA4-ACDA3B27D5AD}" destId="{CD8E4B14-6C28-4A17-BE05-5D2648880D8F}" srcOrd="1" destOrd="0" presId="urn:microsoft.com/office/officeart/2005/8/layout/process2"/>
    <dgm:cxn modelId="{9FBAAC63-9592-4681-8782-3701A99483B3}" type="presOf" srcId="{B4C852FE-940F-4A92-9F93-155DA2D85C36}" destId="{D4B08329-B719-419A-8843-B4DB973A1D21}" srcOrd="0" destOrd="0" presId="urn:microsoft.com/office/officeart/2005/8/layout/process2"/>
    <dgm:cxn modelId="{AF82B846-FF1A-49BA-929A-259E534B09CC}" srcId="{95DF780E-83A0-4F36-81FC-20A0018BB280}" destId="{5B3514B6-A974-4BB1-A701-24C5585490D1}" srcOrd="2" destOrd="0" parTransId="{A16075B4-5313-4ADB-A757-61042F7F17E7}" sibTransId="{B4C852FE-940F-4A92-9F93-155DA2D85C36}"/>
    <dgm:cxn modelId="{E63EAC56-E6B3-4472-88D4-883A4665076F}" type="presOf" srcId="{DEDB2443-0F46-4609-9DA0-8EC0DE588EEC}" destId="{FE70C980-1256-413E-9EA8-19AC66F09EA3}" srcOrd="0" destOrd="0" presId="urn:microsoft.com/office/officeart/2005/8/layout/process2"/>
    <dgm:cxn modelId="{751ABC76-6D4C-4A4E-9104-7393054A1AB6}" srcId="{95DF780E-83A0-4F36-81FC-20A0018BB280}" destId="{DEDB2443-0F46-4609-9DA0-8EC0DE588EEC}" srcOrd="0" destOrd="0" parTransId="{33F3A1FD-13DD-4888-ADDF-10A7FEFB3E45}" sibTransId="{9FB01351-589C-4E47-9DA4-ACDA3B27D5AD}"/>
    <dgm:cxn modelId="{16E28A79-9A79-4998-983E-F3C74EDE5C4E}" type="presOf" srcId="{5B3514B6-A974-4BB1-A701-24C5585490D1}" destId="{430F46CB-14D4-4D94-8849-36C6918A0E2F}" srcOrd="0" destOrd="0" presId="urn:microsoft.com/office/officeart/2005/8/layout/process2"/>
    <dgm:cxn modelId="{BC3E7F92-F6EA-4C78-A323-444AD8FB5B88}" srcId="{95DF780E-83A0-4F36-81FC-20A0018BB280}" destId="{B3D7EE41-5AB2-4B9E-9121-B0D543F57267}" srcOrd="1" destOrd="0" parTransId="{3945C817-D5B2-459B-991D-76109F7E1F1F}" sibTransId="{FE9D02B5-6A09-4F27-9C11-539209302227}"/>
    <dgm:cxn modelId="{83457DA4-089E-4A34-8F88-DF7C8F211822}" srcId="{95DF780E-83A0-4F36-81FC-20A0018BB280}" destId="{5CC28FD8-D407-49FB-8F24-814B2AA4D6A9}" srcOrd="3" destOrd="0" parTransId="{BE08BA35-5F2A-456D-A5A9-5E898A59CD62}" sibTransId="{31FE6EB1-8C16-4458-B72C-2846335E064A}"/>
    <dgm:cxn modelId="{C6CE10AC-196F-4CF2-8978-308AF56971A4}" type="presOf" srcId="{FE9D02B5-6A09-4F27-9C11-539209302227}" destId="{76DA2A73-F481-49FB-874C-E2C1834FC863}" srcOrd="1" destOrd="0" presId="urn:microsoft.com/office/officeart/2005/8/layout/process2"/>
    <dgm:cxn modelId="{62D1D1B4-6332-408B-8281-6BCEC4246329}" type="presOf" srcId="{9FB01351-589C-4E47-9DA4-ACDA3B27D5AD}" destId="{719C8E67-2F7D-4D47-8633-AE7916B82E5E}" srcOrd="0" destOrd="0" presId="urn:microsoft.com/office/officeart/2005/8/layout/process2"/>
    <dgm:cxn modelId="{874BF1C0-CE48-4D0F-9007-CC666820D67D}" type="presOf" srcId="{29231DA9-A7A0-408B-B665-300448C23AAA}" destId="{BCFA1C56-3A33-46E5-B07D-E15CF64A6009}" srcOrd="0" destOrd="0" presId="urn:microsoft.com/office/officeart/2005/8/layout/process2"/>
    <dgm:cxn modelId="{29993FDB-533C-4C5D-9205-223A135114D7}" type="presOf" srcId="{5CC28FD8-D407-49FB-8F24-814B2AA4D6A9}" destId="{5C97790D-0A32-4BB3-8000-4B7833A31784}" srcOrd="0" destOrd="0" presId="urn:microsoft.com/office/officeart/2005/8/layout/process2"/>
    <dgm:cxn modelId="{550DDDE4-5B77-4DD2-9510-D479005CB2B5}" type="presOf" srcId="{B4C852FE-940F-4A92-9F93-155DA2D85C36}" destId="{8FD53675-EF52-436E-BB8F-8C51CC4A8328}" srcOrd="1" destOrd="0" presId="urn:microsoft.com/office/officeart/2005/8/layout/process2"/>
    <dgm:cxn modelId="{0E748E02-560C-48A3-9F1E-6ABBE416CB2D}" type="presParOf" srcId="{B3296613-6A85-40B3-AFFD-35EA5B7F913D}" destId="{FE70C980-1256-413E-9EA8-19AC66F09EA3}" srcOrd="0" destOrd="0" presId="urn:microsoft.com/office/officeart/2005/8/layout/process2"/>
    <dgm:cxn modelId="{C1A8CA3B-0599-4B13-9DDC-7DD9402AD2EE}" type="presParOf" srcId="{B3296613-6A85-40B3-AFFD-35EA5B7F913D}" destId="{719C8E67-2F7D-4D47-8633-AE7916B82E5E}" srcOrd="1" destOrd="0" presId="urn:microsoft.com/office/officeart/2005/8/layout/process2"/>
    <dgm:cxn modelId="{5B27A39D-4E28-4EED-B1E6-549A31A39278}" type="presParOf" srcId="{719C8E67-2F7D-4D47-8633-AE7916B82E5E}" destId="{CD8E4B14-6C28-4A17-BE05-5D2648880D8F}" srcOrd="0" destOrd="0" presId="urn:microsoft.com/office/officeart/2005/8/layout/process2"/>
    <dgm:cxn modelId="{320B644D-D446-4298-A7EA-003764E049E3}" type="presParOf" srcId="{B3296613-6A85-40B3-AFFD-35EA5B7F913D}" destId="{3E39EEA1-5D11-446C-B935-5E7132AB131C}" srcOrd="2" destOrd="0" presId="urn:microsoft.com/office/officeart/2005/8/layout/process2"/>
    <dgm:cxn modelId="{3D0F2DF1-08BA-4CF0-A613-429AB0860B7E}" type="presParOf" srcId="{B3296613-6A85-40B3-AFFD-35EA5B7F913D}" destId="{165C35CB-A0C0-4BC2-A978-CEFC4994F114}" srcOrd="3" destOrd="0" presId="urn:microsoft.com/office/officeart/2005/8/layout/process2"/>
    <dgm:cxn modelId="{209F9A4D-7CEB-461B-B1D4-FB28600323B5}" type="presParOf" srcId="{165C35CB-A0C0-4BC2-A978-CEFC4994F114}" destId="{76DA2A73-F481-49FB-874C-E2C1834FC863}" srcOrd="0" destOrd="0" presId="urn:microsoft.com/office/officeart/2005/8/layout/process2"/>
    <dgm:cxn modelId="{3C6FDD05-EDDF-468C-B121-39458156E2A9}" type="presParOf" srcId="{B3296613-6A85-40B3-AFFD-35EA5B7F913D}" destId="{430F46CB-14D4-4D94-8849-36C6918A0E2F}" srcOrd="4" destOrd="0" presId="urn:microsoft.com/office/officeart/2005/8/layout/process2"/>
    <dgm:cxn modelId="{4EE27EE6-6A0F-4C80-A8D4-76071D4D34E8}" type="presParOf" srcId="{B3296613-6A85-40B3-AFFD-35EA5B7F913D}" destId="{D4B08329-B719-419A-8843-B4DB973A1D21}" srcOrd="5" destOrd="0" presId="urn:microsoft.com/office/officeart/2005/8/layout/process2"/>
    <dgm:cxn modelId="{031DF373-0170-40A2-BC01-133947B89FB3}" type="presParOf" srcId="{D4B08329-B719-419A-8843-B4DB973A1D21}" destId="{8FD53675-EF52-436E-BB8F-8C51CC4A8328}" srcOrd="0" destOrd="0" presId="urn:microsoft.com/office/officeart/2005/8/layout/process2"/>
    <dgm:cxn modelId="{ABAC4629-57BB-416E-9CC9-6AA0B8BA838E}" type="presParOf" srcId="{B3296613-6A85-40B3-AFFD-35EA5B7F913D}" destId="{5C97790D-0A32-4BB3-8000-4B7833A31784}" srcOrd="6" destOrd="0" presId="urn:microsoft.com/office/officeart/2005/8/layout/process2"/>
    <dgm:cxn modelId="{BF2B8BC7-5297-4E49-81AD-7D1BCF6C89AC}" type="presParOf" srcId="{B3296613-6A85-40B3-AFFD-35EA5B7F913D}" destId="{194E4687-D26E-4005-9767-E8C8EEC3C2A5}" srcOrd="7" destOrd="0" presId="urn:microsoft.com/office/officeart/2005/8/layout/process2"/>
    <dgm:cxn modelId="{2436402D-654B-4DBE-AD33-2E9C669FA92B}" type="presParOf" srcId="{194E4687-D26E-4005-9767-E8C8EEC3C2A5}" destId="{86AF9032-81D1-4D65-AC1F-7D905EAB9BA9}" srcOrd="0" destOrd="0" presId="urn:microsoft.com/office/officeart/2005/8/layout/process2"/>
    <dgm:cxn modelId="{0DBB62B0-AE45-4ECD-AEA2-45D0333B5FBB}" type="presParOf" srcId="{B3296613-6A85-40B3-AFFD-35EA5B7F913D}" destId="{BCFA1C56-3A33-46E5-B07D-E15CF64A6009}"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0C980-1256-413E-9EA8-19AC66F09EA3}">
      <dsp:nvSpPr>
        <dsp:cNvPr id="0" name=""/>
        <dsp:cNvSpPr/>
      </dsp:nvSpPr>
      <dsp:spPr>
        <a:xfrm>
          <a:off x="560654" y="6486"/>
          <a:ext cx="1053602" cy="526287"/>
        </a:xfrm>
        <a:prstGeom prst="roundRect">
          <a:avLst>
            <a:gd name="adj" fmla="val 10000"/>
          </a:avLst>
        </a:prstGeom>
        <a:noFill/>
        <a:ln w="9525" cap="flat" cmpd="sng" algn="ctr">
          <a:solidFill>
            <a:schemeClr val="dk1"/>
          </a:solidFill>
          <a:prstDash val="solid"/>
          <a:round/>
          <a:headEnd type="none" w="med" len="med"/>
          <a:tailEnd type="none" w="med" len="med"/>
        </a:ln>
        <a:effectLst/>
        <a:scene3d>
          <a:camera prst="orthographicFront">
            <a:rot lat="0" lon="0" rev="0"/>
          </a:camera>
          <a:lightRig rig="contrasting" dir="t">
            <a:rot lat="0" lon="0" rev="1200000"/>
          </a:lightRig>
        </a:scene3d>
        <a:sp3d/>
      </dsp:spPr>
      <dsp:style>
        <a:lnRef idx="0">
          <a:scrgbClr r="0" g="0" b="0"/>
        </a:lnRef>
        <a:fillRef idx="0">
          <a:scrgbClr r="0" g="0" b="0"/>
        </a:fillRef>
        <a:effectRef idx="0">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b="1" kern="1200" dirty="0"/>
            <a:t>Bulletin 1 (Earthquake info.)</a:t>
          </a:r>
          <a:endParaRPr lang="ar-SA" sz="900" b="1" kern="1200" dirty="0"/>
        </a:p>
      </dsp:txBody>
      <dsp:txXfrm>
        <a:off x="576068" y="21900"/>
        <a:ext cx="1022774" cy="495459"/>
      </dsp:txXfrm>
    </dsp:sp>
    <dsp:sp modelId="{719C8E67-2F7D-4D47-8633-AE7916B82E5E}">
      <dsp:nvSpPr>
        <dsp:cNvPr id="0" name=""/>
        <dsp:cNvSpPr/>
      </dsp:nvSpPr>
      <dsp:spPr>
        <a:xfrm rot="5400000">
          <a:off x="988776" y="545930"/>
          <a:ext cx="197357" cy="236829"/>
        </a:xfrm>
        <a:prstGeom prst="rightArrow">
          <a:avLst>
            <a:gd name="adj1" fmla="val 60000"/>
            <a:gd name="adj2" fmla="val 50000"/>
          </a:avLst>
        </a:prstGeom>
        <a:solidFill>
          <a:schemeClr val="accent4"/>
        </a:solidFill>
        <a:ln w="19050" cap="flat" cmpd="sng" algn="ctr">
          <a:solidFill>
            <a:schemeClr val="lt1"/>
          </a:solidFill>
          <a:prstDash val="solid"/>
          <a:miter lim="800000"/>
        </a:ln>
        <a:effectLst/>
        <a:scene3d>
          <a:camera prst="orthographicFront">
            <a:rot lat="0" lon="0" rev="0"/>
          </a:camera>
          <a:lightRig rig="contrasting" dir="t">
            <a:rot lat="0" lon="0" rev="1200000"/>
          </a:lightRig>
        </a:scene3d>
        <a:sp3d z="-182000"/>
      </dsp:spPr>
      <dsp:style>
        <a:lnRef idx="3">
          <a:schemeClr val="lt1"/>
        </a:lnRef>
        <a:fillRef idx="1">
          <a:schemeClr val="accent4"/>
        </a:fillRef>
        <a:effectRef idx="1">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rot="-5400000">
        <a:off x="1016407" y="565666"/>
        <a:ext cx="142097" cy="138150"/>
      </dsp:txXfrm>
    </dsp:sp>
    <dsp:sp modelId="{3E39EEA1-5D11-446C-B935-5E7132AB131C}">
      <dsp:nvSpPr>
        <dsp:cNvPr id="0" name=""/>
        <dsp:cNvSpPr/>
      </dsp:nvSpPr>
      <dsp:spPr>
        <a:xfrm>
          <a:off x="560654" y="795917"/>
          <a:ext cx="1053602" cy="526287"/>
        </a:xfrm>
        <a:prstGeom prst="roundRect">
          <a:avLst>
            <a:gd name="adj" fmla="val 10000"/>
          </a:avLst>
        </a:prstGeom>
        <a:noFill/>
        <a:ln w="9525" cap="flat" cmpd="sng" algn="ctr">
          <a:solidFill>
            <a:schemeClr val="dk1"/>
          </a:solidFill>
          <a:prstDash val="solid"/>
          <a:round/>
          <a:headEnd type="none" w="med" len="med"/>
          <a:tailEnd type="none" w="med" len="med"/>
        </a:ln>
        <a:effectLst/>
        <a:scene3d>
          <a:camera prst="orthographicFront">
            <a:rot lat="0" lon="0" rev="0"/>
          </a:camera>
          <a:lightRig rig="contrasting" dir="t">
            <a:rot lat="0" lon="0" rev="1200000"/>
          </a:lightRig>
        </a:scene3d>
        <a:sp3d/>
      </dsp:spPr>
      <dsp:style>
        <a:lnRef idx="0">
          <a:scrgbClr r="0" g="0" b="0"/>
        </a:lnRef>
        <a:fillRef idx="0">
          <a:scrgbClr r="0" g="0" b="0"/>
        </a:fillRef>
        <a:effectRef idx="0">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b="1" kern="1200" dirty="0"/>
            <a:t>Bulletin 2 (First Tsunami warning)</a:t>
          </a:r>
          <a:endParaRPr lang="ar-SA" sz="900" b="1" kern="1200" dirty="0"/>
        </a:p>
      </dsp:txBody>
      <dsp:txXfrm>
        <a:off x="576068" y="811331"/>
        <a:ext cx="1022774" cy="495459"/>
      </dsp:txXfrm>
    </dsp:sp>
    <dsp:sp modelId="{165C35CB-A0C0-4BC2-A978-CEFC4994F114}">
      <dsp:nvSpPr>
        <dsp:cNvPr id="0" name=""/>
        <dsp:cNvSpPr/>
      </dsp:nvSpPr>
      <dsp:spPr>
        <a:xfrm rot="5400000">
          <a:off x="988776" y="1335361"/>
          <a:ext cx="197357" cy="236829"/>
        </a:xfrm>
        <a:prstGeom prst="rightArrow">
          <a:avLst>
            <a:gd name="adj1" fmla="val 60000"/>
            <a:gd name="adj2" fmla="val 50000"/>
          </a:avLst>
        </a:prstGeom>
        <a:solidFill>
          <a:schemeClr val="accent4"/>
        </a:solidFill>
        <a:ln w="19050" cap="flat" cmpd="sng" algn="ctr">
          <a:solidFill>
            <a:schemeClr val="lt1"/>
          </a:solidFill>
          <a:prstDash val="solid"/>
          <a:miter lim="800000"/>
        </a:ln>
        <a:effectLst/>
        <a:scene3d>
          <a:camera prst="orthographicFront">
            <a:rot lat="0" lon="0" rev="0"/>
          </a:camera>
          <a:lightRig rig="contrasting" dir="t">
            <a:rot lat="0" lon="0" rev="1200000"/>
          </a:lightRig>
        </a:scene3d>
        <a:sp3d z="-182000"/>
      </dsp:spPr>
      <dsp:style>
        <a:lnRef idx="3">
          <a:schemeClr val="lt1"/>
        </a:lnRef>
        <a:fillRef idx="1">
          <a:schemeClr val="accent4"/>
        </a:fillRef>
        <a:effectRef idx="1">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rot="-5400000">
        <a:off x="1016407" y="1355097"/>
        <a:ext cx="142097" cy="138150"/>
      </dsp:txXfrm>
    </dsp:sp>
    <dsp:sp modelId="{430F46CB-14D4-4D94-8849-36C6918A0E2F}">
      <dsp:nvSpPr>
        <dsp:cNvPr id="0" name=""/>
        <dsp:cNvSpPr/>
      </dsp:nvSpPr>
      <dsp:spPr>
        <a:xfrm>
          <a:off x="560654" y="1585348"/>
          <a:ext cx="1053602" cy="526287"/>
        </a:xfrm>
        <a:prstGeom prst="roundRect">
          <a:avLst>
            <a:gd name="adj" fmla="val 10000"/>
          </a:avLst>
        </a:prstGeom>
        <a:noFill/>
        <a:ln w="9525" cap="flat" cmpd="sng" algn="ctr">
          <a:solidFill>
            <a:schemeClr val="dk1"/>
          </a:solidFill>
          <a:prstDash val="solid"/>
          <a:round/>
          <a:headEnd type="none" w="med" len="med"/>
          <a:tailEnd type="none" w="med" len="med"/>
        </a:ln>
        <a:effectLst/>
        <a:scene3d>
          <a:camera prst="orthographicFront">
            <a:rot lat="0" lon="0" rev="0"/>
          </a:camera>
          <a:lightRig rig="contrasting" dir="t">
            <a:rot lat="0" lon="0" rev="1200000"/>
          </a:lightRig>
        </a:scene3d>
        <a:sp3d/>
      </dsp:spPr>
      <dsp:style>
        <a:lnRef idx="0">
          <a:scrgbClr r="0" g="0" b="0"/>
        </a:lnRef>
        <a:fillRef idx="0">
          <a:scrgbClr r="0" g="0" b="0"/>
        </a:fillRef>
        <a:effectRef idx="0">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b="1" kern="1200" dirty="0"/>
            <a:t>Bulletin 3 (Tsunami warning update)</a:t>
          </a:r>
          <a:endParaRPr lang="ar-SA" sz="900" b="1" kern="1200" dirty="0"/>
        </a:p>
      </dsp:txBody>
      <dsp:txXfrm>
        <a:off x="576068" y="1600762"/>
        <a:ext cx="1022774" cy="495459"/>
      </dsp:txXfrm>
    </dsp:sp>
    <dsp:sp modelId="{D4B08329-B719-419A-8843-B4DB973A1D21}">
      <dsp:nvSpPr>
        <dsp:cNvPr id="0" name=""/>
        <dsp:cNvSpPr/>
      </dsp:nvSpPr>
      <dsp:spPr>
        <a:xfrm rot="5400000">
          <a:off x="988776" y="2124792"/>
          <a:ext cx="197357" cy="236829"/>
        </a:xfrm>
        <a:prstGeom prst="rightArrow">
          <a:avLst>
            <a:gd name="adj1" fmla="val 60000"/>
            <a:gd name="adj2" fmla="val 50000"/>
          </a:avLst>
        </a:prstGeom>
        <a:solidFill>
          <a:schemeClr val="accent4"/>
        </a:solidFill>
        <a:ln w="19050" cap="flat" cmpd="sng" algn="ctr">
          <a:solidFill>
            <a:schemeClr val="lt1"/>
          </a:solidFill>
          <a:prstDash val="solid"/>
          <a:miter lim="800000"/>
        </a:ln>
        <a:effectLst/>
        <a:scene3d>
          <a:camera prst="orthographicFront">
            <a:rot lat="0" lon="0" rev="0"/>
          </a:camera>
          <a:lightRig rig="contrasting" dir="t">
            <a:rot lat="0" lon="0" rev="1200000"/>
          </a:lightRig>
        </a:scene3d>
        <a:sp3d z="-182000"/>
      </dsp:spPr>
      <dsp:style>
        <a:lnRef idx="3">
          <a:schemeClr val="lt1"/>
        </a:lnRef>
        <a:fillRef idx="1">
          <a:schemeClr val="accent4"/>
        </a:fillRef>
        <a:effectRef idx="1">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rot="-5400000">
        <a:off x="1016407" y="2144528"/>
        <a:ext cx="142097" cy="138150"/>
      </dsp:txXfrm>
    </dsp:sp>
    <dsp:sp modelId="{5C97790D-0A32-4BB3-8000-4B7833A31784}">
      <dsp:nvSpPr>
        <dsp:cNvPr id="0" name=""/>
        <dsp:cNvSpPr/>
      </dsp:nvSpPr>
      <dsp:spPr>
        <a:xfrm>
          <a:off x="560654" y="2374779"/>
          <a:ext cx="1053602" cy="526287"/>
        </a:xfrm>
        <a:prstGeom prst="roundRect">
          <a:avLst>
            <a:gd name="adj" fmla="val 10000"/>
          </a:avLst>
        </a:prstGeom>
        <a:noFill/>
        <a:ln w="9525" cap="flat" cmpd="sng" algn="ctr">
          <a:solidFill>
            <a:schemeClr val="dk1"/>
          </a:solidFill>
          <a:prstDash val="solid"/>
          <a:round/>
          <a:headEnd type="none" w="med" len="med"/>
          <a:tailEnd type="none" w="med" len="med"/>
        </a:ln>
        <a:effectLst/>
        <a:scene3d>
          <a:camera prst="orthographicFront">
            <a:rot lat="0" lon="0" rev="0"/>
          </a:camera>
          <a:lightRig rig="contrasting" dir="t">
            <a:rot lat="0" lon="0" rev="1200000"/>
          </a:lightRig>
        </a:scene3d>
        <a:sp3d/>
      </dsp:spPr>
      <dsp:style>
        <a:lnRef idx="0">
          <a:scrgbClr r="0" g="0" b="0"/>
        </a:lnRef>
        <a:fillRef idx="0">
          <a:scrgbClr r="0" g="0" b="0"/>
        </a:fillRef>
        <a:effectRef idx="0">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b="1" kern="1200" dirty="0"/>
            <a:t>Updated Bulletin 3.1 (Tsunami warning update)</a:t>
          </a:r>
          <a:endParaRPr lang="ar-SA" sz="900" b="1" kern="1200" dirty="0"/>
        </a:p>
      </dsp:txBody>
      <dsp:txXfrm>
        <a:off x="576068" y="2390193"/>
        <a:ext cx="1022774" cy="495459"/>
      </dsp:txXfrm>
    </dsp:sp>
    <dsp:sp modelId="{194E4687-D26E-4005-9767-E8C8EEC3C2A5}">
      <dsp:nvSpPr>
        <dsp:cNvPr id="0" name=""/>
        <dsp:cNvSpPr/>
      </dsp:nvSpPr>
      <dsp:spPr>
        <a:xfrm rot="5400000">
          <a:off x="990871" y="2911430"/>
          <a:ext cx="193167" cy="236829"/>
        </a:xfrm>
        <a:prstGeom prst="rightArrow">
          <a:avLst>
            <a:gd name="adj1" fmla="val 60000"/>
            <a:gd name="adj2" fmla="val 50000"/>
          </a:avLst>
        </a:prstGeom>
        <a:solidFill>
          <a:schemeClr val="accent4"/>
        </a:solidFill>
        <a:ln w="19050" cap="flat" cmpd="sng" algn="ctr">
          <a:solidFill>
            <a:schemeClr val="lt1"/>
          </a:solidFill>
          <a:prstDash val="solid"/>
          <a:miter lim="800000"/>
        </a:ln>
        <a:effectLst/>
        <a:scene3d>
          <a:camera prst="orthographicFront">
            <a:rot lat="0" lon="0" rev="0"/>
          </a:camera>
          <a:lightRig rig="contrasting" dir="t">
            <a:rot lat="0" lon="0" rev="1200000"/>
          </a:lightRig>
        </a:scene3d>
        <a:sp3d z="-182000"/>
      </dsp:spPr>
      <dsp:style>
        <a:lnRef idx="3">
          <a:schemeClr val="lt1"/>
        </a:lnRef>
        <a:fillRef idx="1">
          <a:schemeClr val="accent4"/>
        </a:fillRef>
        <a:effectRef idx="1">
          <a:schemeClr val="accent4"/>
        </a:effectRef>
        <a:fontRef idx="minor">
          <a:schemeClr val="lt1"/>
        </a:fontRef>
      </dsp:style>
      <dsp:txBody>
        <a:bodyPr spcFirstLastPara="0" vert="horz" wrap="square" lIns="0" tIns="0" rIns="0" bIns="0" numCol="1" spcCol="1270" anchor="ctr" anchorCtr="0">
          <a:noAutofit/>
        </a:bodyPr>
        <a:lstStyle/>
        <a:p>
          <a:pPr marL="0" lvl="0" indent="0" algn="ctr" defTabSz="355600" rtl="1">
            <a:lnSpc>
              <a:spcPct val="90000"/>
            </a:lnSpc>
            <a:spcBef>
              <a:spcPct val="0"/>
            </a:spcBef>
            <a:spcAft>
              <a:spcPct val="35000"/>
            </a:spcAft>
            <a:buNone/>
          </a:pPr>
          <a:endParaRPr lang="ar-SA" sz="800" kern="1200"/>
        </a:p>
      </dsp:txBody>
      <dsp:txXfrm rot="-5400000">
        <a:off x="1016406" y="2933261"/>
        <a:ext cx="142097" cy="135217"/>
      </dsp:txXfrm>
    </dsp:sp>
    <dsp:sp modelId="{BCFA1C56-3A33-46E5-B07D-E15CF64A6009}">
      <dsp:nvSpPr>
        <dsp:cNvPr id="0" name=""/>
        <dsp:cNvSpPr/>
      </dsp:nvSpPr>
      <dsp:spPr>
        <a:xfrm>
          <a:off x="560654" y="3158623"/>
          <a:ext cx="1053602" cy="526287"/>
        </a:xfrm>
        <a:prstGeom prst="roundRect">
          <a:avLst>
            <a:gd name="adj" fmla="val 10000"/>
          </a:avLst>
        </a:prstGeom>
        <a:noFill/>
        <a:ln w="9525" cap="flat" cmpd="sng" algn="ctr">
          <a:solidFill>
            <a:schemeClr val="dk1"/>
          </a:solidFill>
          <a:prstDash val="solid"/>
          <a:round/>
          <a:headEnd type="none" w="med" len="med"/>
          <a:tailEnd type="none" w="med" len="med"/>
        </a:ln>
        <a:effectLst/>
        <a:scene3d>
          <a:camera prst="orthographicFront">
            <a:rot lat="0" lon="0" rev="0"/>
          </a:camera>
          <a:lightRig rig="contrasting" dir="t">
            <a:rot lat="0" lon="0" rev="1200000"/>
          </a:lightRig>
        </a:scene3d>
        <a:sp3d/>
      </dsp:spPr>
      <dsp:style>
        <a:lnRef idx="0">
          <a:scrgbClr r="0" g="0" b="0"/>
        </a:lnRef>
        <a:fillRef idx="0">
          <a:scrgbClr r="0" g="0" b="0"/>
        </a:fillRef>
        <a:effectRef idx="0">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rtl="1">
            <a:lnSpc>
              <a:spcPct val="90000"/>
            </a:lnSpc>
            <a:spcBef>
              <a:spcPct val="0"/>
            </a:spcBef>
            <a:spcAft>
              <a:spcPct val="35000"/>
            </a:spcAft>
            <a:buNone/>
          </a:pPr>
          <a:r>
            <a:rPr lang="en-US" sz="900" b="1" kern="1200" dirty="0"/>
            <a:t>Bulletin 4 (Tsunami warning end)</a:t>
          </a:r>
          <a:endParaRPr lang="ar-SA" sz="900" b="1" kern="1200" dirty="0"/>
        </a:p>
      </dsp:txBody>
      <dsp:txXfrm>
        <a:off x="576068" y="3174037"/>
        <a:ext cx="1022774" cy="4954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E6020-4209-49A3-9DC4-18264096E7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797462-F1DD-4E64-BC14-F17A0F34B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32FC57-E1F8-4F59-A87C-2833007EAF57}" type="datetimeFigureOut">
              <a:rPr lang="en-US" smtClean="0"/>
              <a:t>8/20/2023</a:t>
            </a:fld>
            <a:endParaRPr lang="en-US"/>
          </a:p>
        </p:txBody>
      </p:sp>
      <p:sp>
        <p:nvSpPr>
          <p:cNvPr id="4" name="Footer Placeholder 3">
            <a:extLst>
              <a:ext uri="{FF2B5EF4-FFF2-40B4-BE49-F238E27FC236}">
                <a16:creationId xmlns:a16="http://schemas.microsoft.com/office/drawing/2014/main" id="{8075F0E3-AC70-4B5A-BCEB-9E3C021C86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48F68B5-925F-4468-95B3-EA77C29C34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8A06BE-7519-4B21-9E1D-AE6D6E69C38F}" type="slidenum">
              <a:rPr lang="en-US" smtClean="0"/>
              <a:t>‹#›</a:t>
            </a:fld>
            <a:endParaRPr lang="en-US"/>
          </a:p>
        </p:txBody>
      </p:sp>
    </p:spTree>
    <p:extLst>
      <p:ext uri="{BB962C8B-B14F-4D97-AF65-F5344CB8AC3E}">
        <p14:creationId xmlns:p14="http://schemas.microsoft.com/office/powerpoint/2010/main" val="2157383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ACAC0-59EA-4916-9995-398D6BEB88C3}"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B2C62-FE30-453D-946B-754E9E42C845}" type="slidenum">
              <a:rPr lang="en-US" smtClean="0"/>
              <a:t>‹#›</a:t>
            </a:fld>
            <a:endParaRPr lang="en-US"/>
          </a:p>
        </p:txBody>
      </p:sp>
    </p:spTree>
    <p:extLst>
      <p:ext uri="{BB962C8B-B14F-4D97-AF65-F5344CB8AC3E}">
        <p14:creationId xmlns:p14="http://schemas.microsoft.com/office/powerpoint/2010/main" val="292232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spacing + Page numbers</a:t>
            </a:r>
          </a:p>
        </p:txBody>
      </p:sp>
      <p:sp>
        <p:nvSpPr>
          <p:cNvPr id="4" name="Slide Number Placeholder 3"/>
          <p:cNvSpPr>
            <a:spLocks noGrp="1"/>
          </p:cNvSpPr>
          <p:nvPr>
            <p:ph type="sldNum" sz="quarter" idx="5"/>
          </p:nvPr>
        </p:nvSpPr>
        <p:spPr/>
        <p:txBody>
          <a:bodyPr/>
          <a:lstStyle/>
          <a:p>
            <a:fld id="{5A9B2C62-FE30-453D-946B-754E9E42C845}" type="slidenum">
              <a:rPr lang="en-US" smtClean="0"/>
              <a:t>1</a:t>
            </a:fld>
            <a:endParaRPr lang="en-US"/>
          </a:p>
        </p:txBody>
      </p:sp>
    </p:spTree>
    <p:extLst>
      <p:ext uri="{BB962C8B-B14F-4D97-AF65-F5344CB8AC3E}">
        <p14:creationId xmlns:p14="http://schemas.microsoft.com/office/powerpoint/2010/main" val="177737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a16="http://schemas.microsoft.com/office/drawing/2014/main" id="{7878E298-5074-4E51-993E-34931A897F12}"/>
              </a:ext>
            </a:extLst>
          </p:cNvPr>
          <p:cNvSpPr>
            <a:spLocks noGrp="1"/>
          </p:cNvSpPr>
          <p:nvPr>
            <p:ph type="pic" sz="quarter" idx="11"/>
          </p:nvPr>
        </p:nvSpPr>
        <p:spPr>
          <a:xfrm>
            <a:off x="6221413" y="0"/>
            <a:ext cx="4941887" cy="5726113"/>
          </a:xfrm>
        </p:spPr>
        <p:txBody>
          <a:body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16498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a:t>Click icon to add picture</a:t>
            </a:r>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t>8/20/2023</a:t>
            </a:fld>
            <a:endParaRPr lang="en-US" dirty="0"/>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2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3EA80-260A-4EE9-83BB-E6DD04DEA906}" type="datetime1">
              <a:rPr lang="en-US" smtClean="0"/>
              <a:t>8/20/2023</a:t>
            </a:fld>
            <a:endParaRPr lang="en-US" dirty="0"/>
          </a:p>
        </p:txBody>
      </p:sp>
      <p:sp>
        <p:nvSpPr>
          <p:cNvPr id="16" name="Slide Number Placeholder 5">
            <a:extLst>
              <a:ext uri="{FF2B5EF4-FFF2-40B4-BE49-F238E27FC236}">
                <a16:creationId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195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a:t>Click icon to add picture</a:t>
            </a:r>
            <a:endParaRPr lang="en-US" dirty="0"/>
          </a:p>
        </p:txBody>
      </p:sp>
      <p:sp>
        <p:nvSpPr>
          <p:cNvPr id="10" name="Picture Placeholder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a:t>Click icon to add picture</a:t>
            </a:r>
            <a:endParaRPr lang="en-US" dirty="0"/>
          </a:p>
        </p:txBody>
      </p:sp>
      <p:sp>
        <p:nvSpPr>
          <p:cNvPr id="11" name="Text Placeholder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D80274-DEF2-4F5D-8F74-69D0554CED55}" type="datetime1">
              <a:rPr lang="en-US" smtClean="0"/>
              <a:t>8/20/2023</a:t>
            </a:fld>
            <a:endParaRPr lang="en-US" dirty="0"/>
          </a:p>
        </p:txBody>
      </p:sp>
      <p:sp>
        <p:nvSpPr>
          <p:cNvPr id="21" name="Slide Number Placeholder 5">
            <a:extLst>
              <a:ext uri="{FF2B5EF4-FFF2-40B4-BE49-F238E27FC236}">
                <a16:creationId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4" name="Title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5" name="Date Placeholder 3">
            <a:extLst>
              <a:ext uri="{FF2B5EF4-FFF2-40B4-BE49-F238E27FC236}">
                <a16:creationId xmlns:a16="http://schemas.microsoft.com/office/drawing/2014/main" id="{224E3A4F-8479-4D38-A6D4-85F0883F379F}"/>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9D4DA8-2D4A-4F06-BECA-044AF4113FB4}" type="datetime1">
              <a:rPr lang="en-US" smtClean="0"/>
              <a:t>8/20/2023</a:t>
            </a:fld>
            <a:endParaRPr lang="en-US" dirty="0"/>
          </a:p>
        </p:txBody>
      </p:sp>
      <p:sp>
        <p:nvSpPr>
          <p:cNvPr id="36" name="Slide Number Placeholder 5">
            <a:extLst>
              <a:ext uri="{FF2B5EF4-FFF2-40B4-BE49-F238E27FC236}">
                <a16:creationId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71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8/20/2023</a:t>
            </a:fld>
            <a:endParaRPr lang="en-US" dirty="0"/>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and Graph">
    <p:bg>
      <p:bgPr>
        <a:solidFill>
          <a:schemeClr val="bg2"/>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8/20/2023</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8/20/2023</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251674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8/20/2023</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4769475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8/20/2023</a:t>
            </a:fld>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240585809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191250" y="1981200"/>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t>8/20/2023</a:t>
            </a:fld>
            <a:endParaRPr lang="en-US" dirty="0"/>
          </a:p>
        </p:txBody>
      </p:sp>
      <p:sp>
        <p:nvSpPr>
          <p:cNvPr id="18" name="Slide Number Placeholder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10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5577C8-AB8C-4B8A-A01F-113B16C4DCA3}" type="datetime1">
              <a:rPr lang="en-US" smtClean="0"/>
              <a:t>8/20/2023</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8" r:id="rId11"/>
    <p:sldLayoutId id="214748365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8" userDrawn="1">
          <p15:clr>
            <a:srgbClr val="F26B43"/>
          </p15:clr>
        </p15:guide>
        <p15:guide id="2" pos="1176" userDrawn="1">
          <p15:clr>
            <a:srgbClr val="F26B43"/>
          </p15:clr>
        </p15:guide>
        <p15:guide id="3" pos="1296" userDrawn="1">
          <p15:clr>
            <a:srgbClr val="F26B43"/>
          </p15:clr>
        </p15:guide>
        <p15:guide id="4" pos="1824" userDrawn="1">
          <p15:clr>
            <a:srgbClr val="F26B43"/>
          </p15:clr>
        </p15:guide>
        <p15:guide id="5" pos="1944" userDrawn="1">
          <p15:clr>
            <a:srgbClr val="F26B43"/>
          </p15:clr>
        </p15:guide>
        <p15:guide id="6" pos="2472" userDrawn="1">
          <p15:clr>
            <a:srgbClr val="F26B43"/>
          </p15:clr>
        </p15:guide>
        <p15:guide id="7" pos="2592" userDrawn="1">
          <p15:clr>
            <a:srgbClr val="F26B43"/>
          </p15:clr>
        </p15:guide>
        <p15:guide id="8" pos="3120" userDrawn="1">
          <p15:clr>
            <a:srgbClr val="F26B43"/>
          </p15:clr>
        </p15:guide>
        <p15:guide id="9" pos="3240" userDrawn="1">
          <p15:clr>
            <a:srgbClr val="F26B43"/>
          </p15:clr>
        </p15:guide>
        <p15:guide id="10" pos="3792" userDrawn="1">
          <p15:clr>
            <a:srgbClr val="F26B43"/>
          </p15:clr>
        </p15:guide>
        <p15:guide id="11" pos="3912" userDrawn="1">
          <p15:clr>
            <a:srgbClr val="F26B43"/>
          </p15:clr>
        </p15:guide>
        <p15:guide id="12" pos="4416" userDrawn="1">
          <p15:clr>
            <a:srgbClr val="F26B43"/>
          </p15:clr>
        </p15:guide>
        <p15:guide id="13" pos="4560" userDrawn="1">
          <p15:clr>
            <a:srgbClr val="F26B43"/>
          </p15:clr>
        </p15:guide>
        <p15:guide id="14" pos="5088" userDrawn="1">
          <p15:clr>
            <a:srgbClr val="F26B43"/>
          </p15:clr>
        </p15:guide>
        <p15:guide id="15" pos="5208" userDrawn="1">
          <p15:clr>
            <a:srgbClr val="F26B43"/>
          </p15:clr>
        </p15:guide>
        <p15:guide id="16" pos="5736" userDrawn="1">
          <p15:clr>
            <a:srgbClr val="F26B43"/>
          </p15:clr>
        </p15:guide>
        <p15:guide id="17" pos="5856" userDrawn="1">
          <p15:clr>
            <a:srgbClr val="F26B43"/>
          </p15:clr>
        </p15:guide>
        <p15:guide id="18" pos="6384" userDrawn="1">
          <p15:clr>
            <a:srgbClr val="F26B43"/>
          </p15:clr>
        </p15:guide>
        <p15:guide id="19" pos="6504" userDrawn="1">
          <p15:clr>
            <a:srgbClr val="F26B43"/>
          </p15:clr>
        </p15:guide>
        <p15:guide id="20" pos="7032" userDrawn="1">
          <p15:clr>
            <a:srgbClr val="F26B43"/>
          </p15:clr>
        </p15:guide>
        <p15:guide id="21" orient="horz" pos="288" userDrawn="1">
          <p15:clr>
            <a:srgbClr val="F26B43"/>
          </p15:clr>
        </p15:guide>
        <p15:guide id="22" orient="horz" pos="1128" userDrawn="1">
          <p15:clr>
            <a:srgbClr val="F26B43"/>
          </p15:clr>
        </p15:guide>
        <p15:guide id="23" orient="horz" pos="1248" userDrawn="1">
          <p15:clr>
            <a:srgbClr val="F26B43"/>
          </p15:clr>
        </p15:guide>
        <p15:guide id="24" orient="horz" pos="2088" userDrawn="1">
          <p15:clr>
            <a:srgbClr val="F26B43"/>
          </p15:clr>
        </p15:guide>
        <p15:guide id="25" orient="horz" pos="2232" userDrawn="1">
          <p15:clr>
            <a:srgbClr val="F26B43"/>
          </p15:clr>
        </p15:guide>
        <p15:guide id="26" orient="horz" pos="3048" userDrawn="1">
          <p15:clr>
            <a:srgbClr val="F26B43"/>
          </p15:clr>
        </p15:guide>
        <p15:guide id="27" orient="horz" pos="3192" userDrawn="1">
          <p15:clr>
            <a:srgbClr val="F26B43"/>
          </p15:clr>
        </p15:guide>
        <p15:guide id="28"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3.xml"/><Relationship Id="rId1" Type="http://schemas.openxmlformats.org/officeDocument/2006/relationships/video" Target="https://www.youtube.com/embed/yPajUmZHpOE?feature=oemb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7/06/relationships/model3d" Target="../media/model3d1.glb"/><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7/06/relationships/model3d" Target="../media/model3d2.glb"/><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C9C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67C95-DF23-40B9-B265-2E6F3DE29030}"/>
              </a:ext>
            </a:extLst>
          </p:cNvPr>
          <p:cNvSpPr>
            <a:spLocks noGrp="1"/>
          </p:cNvSpPr>
          <p:nvPr>
            <p:ph type="title"/>
          </p:nvPr>
        </p:nvSpPr>
        <p:spPr/>
        <p:txBody>
          <a:bodyPr>
            <a:normAutofit fontScale="90000"/>
          </a:bodyPr>
          <a:lstStyle/>
          <a:p>
            <a:r>
              <a:rPr lang="en-US" dirty="0"/>
              <a:t>Basic Geophysics Behind Tsunami &amp;</a:t>
            </a:r>
            <a:br>
              <a:rPr lang="en-US" dirty="0"/>
            </a:br>
            <a:r>
              <a:rPr lang="en-US" dirty="0"/>
              <a:t>CAPs</a:t>
            </a:r>
          </a:p>
        </p:txBody>
      </p:sp>
      <p:sp>
        <p:nvSpPr>
          <p:cNvPr id="18" name="Text Placeholder 17">
            <a:extLst>
              <a:ext uri="{FF2B5EF4-FFF2-40B4-BE49-F238E27FC236}">
                <a16:creationId xmlns:a16="http://schemas.microsoft.com/office/drawing/2014/main" id="{27A48A35-E5E4-4A5F-9F91-BAEA4F5DF21D}"/>
              </a:ext>
            </a:extLst>
          </p:cNvPr>
          <p:cNvSpPr>
            <a:spLocks noGrp="1"/>
          </p:cNvSpPr>
          <p:nvPr>
            <p:ph type="body" sz="quarter" idx="12"/>
          </p:nvPr>
        </p:nvSpPr>
        <p:spPr>
          <a:xfrm>
            <a:off x="4173133" y="5280992"/>
            <a:ext cx="3845731" cy="700709"/>
          </a:xfrm>
        </p:spPr>
        <p:txBody>
          <a:bodyPr/>
          <a:lstStyle/>
          <a:p>
            <a:pPr algn="ctr"/>
            <a:r>
              <a:rPr lang="en-US" sz="2000" b="1" dirty="0"/>
              <a:t>August 2</a:t>
            </a:r>
            <a:r>
              <a:rPr lang="en-US" sz="2000" b="1" baseline="30000" dirty="0"/>
              <a:t>nd</a:t>
            </a:r>
            <a:r>
              <a:rPr lang="en-US" sz="2000" b="1" dirty="0"/>
              <a:t>, 2023</a:t>
            </a:r>
          </a:p>
        </p:txBody>
      </p:sp>
      <p:pic>
        <p:nvPicPr>
          <p:cNvPr id="15" name="Picture 14" descr="A sign on a post&#10;&#10;Description automatically generated with low confidence">
            <a:extLst>
              <a:ext uri="{FF2B5EF4-FFF2-40B4-BE49-F238E27FC236}">
                <a16:creationId xmlns:a16="http://schemas.microsoft.com/office/drawing/2014/main" id="{F880D331-E49D-6732-FD86-20CCB91F6AE2}"/>
              </a:ext>
            </a:extLst>
          </p:cNvPr>
          <p:cNvPicPr>
            <a:picLocks noChangeAspect="1"/>
          </p:cNvPicPr>
          <p:nvPr/>
        </p:nvPicPr>
        <p:blipFill>
          <a:blip r:embed="rId3"/>
          <a:stretch>
            <a:fillRect/>
          </a:stretch>
        </p:blipFill>
        <p:spPr>
          <a:xfrm>
            <a:off x="5797828" y="357807"/>
            <a:ext cx="5814173" cy="3992880"/>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4C5636BF-C842-8EAF-56A2-F67D9DEDFB7C}"/>
              </a:ext>
            </a:extLst>
          </p:cNvPr>
          <p:cNvSpPr>
            <a:spLocks noGrp="1"/>
          </p:cNvSpPr>
          <p:nvPr>
            <p:ph type="sldNum" sz="quarter" idx="4"/>
          </p:nvPr>
        </p:nvSpPr>
        <p:spPr/>
        <p:txBody>
          <a:bodyPr/>
          <a:lstStyle/>
          <a:p>
            <a:fld id="{294A09A9-5501-47C1-A89A-A340965A2BE2}" type="slidenum">
              <a:rPr lang="en-US" smtClean="0"/>
              <a:pPr/>
              <a:t>10</a:t>
            </a:fld>
            <a:endParaRPr lang="en-US" dirty="0"/>
          </a:p>
        </p:txBody>
      </p:sp>
      <p:pic>
        <p:nvPicPr>
          <p:cNvPr id="16" name="Picture 15">
            <a:extLst>
              <a:ext uri="{FF2B5EF4-FFF2-40B4-BE49-F238E27FC236}">
                <a16:creationId xmlns:a16="http://schemas.microsoft.com/office/drawing/2014/main" id="{D14B7DD6-586C-9AA5-EDC5-98E25F183A61}"/>
              </a:ext>
            </a:extLst>
          </p:cNvPr>
          <p:cNvPicPr>
            <a:picLocks noChangeAspect="1"/>
          </p:cNvPicPr>
          <p:nvPr/>
        </p:nvPicPr>
        <p:blipFill>
          <a:blip r:embed="rId2"/>
          <a:stretch>
            <a:fillRect/>
          </a:stretch>
        </p:blipFill>
        <p:spPr>
          <a:xfrm>
            <a:off x="2592734" y="49769"/>
            <a:ext cx="6690167" cy="6690167"/>
          </a:xfrm>
          <a:prstGeom prst="rect">
            <a:avLst/>
          </a:prstGeom>
        </p:spPr>
      </p:pic>
    </p:spTree>
    <p:extLst>
      <p:ext uri="{BB962C8B-B14F-4D97-AF65-F5344CB8AC3E}">
        <p14:creationId xmlns:p14="http://schemas.microsoft.com/office/powerpoint/2010/main" val="2271346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42BBD37-0A7E-8FE0-11DC-22FA9BA938CB}"/>
              </a:ext>
            </a:extLst>
          </p:cNvPr>
          <p:cNvSpPr/>
          <p:nvPr/>
        </p:nvSpPr>
        <p:spPr>
          <a:xfrm>
            <a:off x="1672542" y="605399"/>
            <a:ext cx="8341791" cy="894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0FAF81B-F314-C2B3-EE99-4D03711F9865}"/>
              </a:ext>
            </a:extLst>
          </p:cNvPr>
          <p:cNvSpPr txBox="1"/>
          <p:nvPr/>
        </p:nvSpPr>
        <p:spPr>
          <a:xfrm>
            <a:off x="732097" y="512722"/>
            <a:ext cx="802993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Biome Light"/>
                <a:ea typeface="+mn-ea"/>
                <a:cs typeface="+mn-cs"/>
              </a:rPr>
              <a:t>CONVERGENT BOUNDARIES</a:t>
            </a:r>
          </a:p>
        </p:txBody>
      </p:sp>
      <p:sp>
        <p:nvSpPr>
          <p:cNvPr id="8" name="Date Placeholder 7">
            <a:extLst>
              <a:ext uri="{FF2B5EF4-FFF2-40B4-BE49-F238E27FC236}">
                <a16:creationId xmlns:a16="http://schemas.microsoft.com/office/drawing/2014/main" id="{8C7E3B8F-BC46-5802-29FC-C5D57DE93B0F}"/>
              </a:ext>
            </a:extLst>
          </p:cNvPr>
          <p:cNvSpPr>
            <a:spLocks noGrp="1"/>
          </p:cNvSpPr>
          <p:nvPr>
            <p:ph type="dt" sz="half" idx="2"/>
          </p:nvPr>
        </p:nvSpPr>
        <p:spPr/>
        <p:txBody>
          <a:bodyPr/>
          <a:lstStyle/>
          <a:p>
            <a:fld id="{AAD2DF6D-B715-4785-8DEA-9165C638CF44}" type="datetime1">
              <a:rPr lang="en-US" smtClean="0"/>
              <a:t>8/20/2023</a:t>
            </a:fld>
            <a:endParaRPr lang="en-US" dirty="0"/>
          </a:p>
        </p:txBody>
      </p:sp>
      <p:sp>
        <p:nvSpPr>
          <p:cNvPr id="23" name="TextBox 22">
            <a:extLst>
              <a:ext uri="{FF2B5EF4-FFF2-40B4-BE49-F238E27FC236}">
                <a16:creationId xmlns:a16="http://schemas.microsoft.com/office/drawing/2014/main" id="{12EF6B14-9A34-E7A8-3850-AB1E837123F1}"/>
              </a:ext>
            </a:extLst>
          </p:cNvPr>
          <p:cNvSpPr txBox="1"/>
          <p:nvPr/>
        </p:nvSpPr>
        <p:spPr>
          <a:xfrm>
            <a:off x="4040530" y="1038113"/>
            <a:ext cx="6094070" cy="461665"/>
          </a:xfrm>
          <a:prstGeom prst="rect">
            <a:avLst/>
          </a:prstGeom>
          <a:noFill/>
        </p:spPr>
        <p:txBody>
          <a:bodyPr wrap="square">
            <a:spAutoFit/>
          </a:bodyPr>
          <a:lstStyle/>
          <a:p>
            <a:r>
              <a:rPr lang="en-US" sz="2400" dirty="0">
                <a:solidFill>
                  <a:schemeClr val="bg2">
                    <a:lumMod val="50000"/>
                  </a:schemeClr>
                </a:solidFill>
              </a:rPr>
              <a:t>Styles of Convergent Plate Boundaries</a:t>
            </a:r>
          </a:p>
        </p:txBody>
      </p:sp>
      <p:pic>
        <p:nvPicPr>
          <p:cNvPr id="26" name="Picture 25">
            <a:extLst>
              <a:ext uri="{FF2B5EF4-FFF2-40B4-BE49-F238E27FC236}">
                <a16:creationId xmlns:a16="http://schemas.microsoft.com/office/drawing/2014/main" id="{E156CD78-55AD-C62F-15A6-7AD74752F87C}"/>
              </a:ext>
            </a:extLst>
          </p:cNvPr>
          <p:cNvPicPr>
            <a:picLocks noChangeAspect="1"/>
          </p:cNvPicPr>
          <p:nvPr/>
        </p:nvPicPr>
        <p:blipFill>
          <a:blip r:embed="rId2"/>
          <a:stretch>
            <a:fillRect/>
          </a:stretch>
        </p:blipFill>
        <p:spPr>
          <a:xfrm>
            <a:off x="8151470" y="1901218"/>
            <a:ext cx="3585260" cy="2065679"/>
          </a:xfrm>
          <a:prstGeom prst="rect">
            <a:avLst/>
          </a:prstGeom>
        </p:spPr>
      </p:pic>
      <p:pic>
        <p:nvPicPr>
          <p:cNvPr id="28" name="Picture 27">
            <a:extLst>
              <a:ext uri="{FF2B5EF4-FFF2-40B4-BE49-F238E27FC236}">
                <a16:creationId xmlns:a16="http://schemas.microsoft.com/office/drawing/2014/main" id="{D4CC48FF-6F4C-8A40-4C16-FB749C148E80}"/>
              </a:ext>
            </a:extLst>
          </p:cNvPr>
          <p:cNvPicPr>
            <a:picLocks noChangeAspect="1"/>
          </p:cNvPicPr>
          <p:nvPr/>
        </p:nvPicPr>
        <p:blipFill>
          <a:blip r:embed="rId3"/>
          <a:stretch>
            <a:fillRect/>
          </a:stretch>
        </p:blipFill>
        <p:spPr>
          <a:xfrm>
            <a:off x="455270" y="1906266"/>
            <a:ext cx="3585260" cy="2060631"/>
          </a:xfrm>
          <a:prstGeom prst="rect">
            <a:avLst/>
          </a:prstGeom>
        </p:spPr>
      </p:pic>
      <p:pic>
        <p:nvPicPr>
          <p:cNvPr id="29" name="Picture 28">
            <a:extLst>
              <a:ext uri="{FF2B5EF4-FFF2-40B4-BE49-F238E27FC236}">
                <a16:creationId xmlns:a16="http://schemas.microsoft.com/office/drawing/2014/main" id="{9AA48CFF-2796-E91D-222F-7F21DF41C353}"/>
              </a:ext>
            </a:extLst>
          </p:cNvPr>
          <p:cNvPicPr>
            <a:picLocks noChangeAspect="1"/>
          </p:cNvPicPr>
          <p:nvPr/>
        </p:nvPicPr>
        <p:blipFill>
          <a:blip r:embed="rId4"/>
          <a:stretch>
            <a:fillRect/>
          </a:stretch>
        </p:blipFill>
        <p:spPr>
          <a:xfrm>
            <a:off x="4303369" y="1853730"/>
            <a:ext cx="3585261" cy="2113167"/>
          </a:xfrm>
          <a:prstGeom prst="rect">
            <a:avLst/>
          </a:prstGeom>
        </p:spPr>
      </p:pic>
      <p:sp>
        <p:nvSpPr>
          <p:cNvPr id="31" name="TextBox 30">
            <a:extLst>
              <a:ext uri="{FF2B5EF4-FFF2-40B4-BE49-F238E27FC236}">
                <a16:creationId xmlns:a16="http://schemas.microsoft.com/office/drawing/2014/main" id="{13C92598-C5DC-9BB1-4F0B-A37CCA8A4C68}"/>
              </a:ext>
            </a:extLst>
          </p:cNvPr>
          <p:cNvSpPr txBox="1"/>
          <p:nvPr/>
        </p:nvSpPr>
        <p:spPr>
          <a:xfrm>
            <a:off x="455270" y="4237056"/>
            <a:ext cx="2856055" cy="954107"/>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bg2">
                    <a:lumMod val="50000"/>
                  </a:schemeClr>
                </a:solidFill>
              </a:rPr>
              <a:t>Continent-Continent Collision Forms mountains, e.g. European Alps, Himalayas</a:t>
            </a:r>
          </a:p>
        </p:txBody>
      </p:sp>
      <p:sp>
        <p:nvSpPr>
          <p:cNvPr id="33" name="TextBox 32">
            <a:extLst>
              <a:ext uri="{FF2B5EF4-FFF2-40B4-BE49-F238E27FC236}">
                <a16:creationId xmlns:a16="http://schemas.microsoft.com/office/drawing/2014/main" id="{39F3FFEA-1338-FDE9-63F2-C522DD680E95}"/>
              </a:ext>
            </a:extLst>
          </p:cNvPr>
          <p:cNvSpPr txBox="1"/>
          <p:nvPr/>
        </p:nvSpPr>
        <p:spPr>
          <a:xfrm>
            <a:off x="4303369" y="4320849"/>
            <a:ext cx="3748431" cy="1384995"/>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bg2">
                    <a:lumMod val="50000"/>
                  </a:schemeClr>
                </a:solidFill>
              </a:rPr>
              <a:t>Oceanic lithosphere subducts underneath the continental lithosphere.</a:t>
            </a:r>
          </a:p>
          <a:p>
            <a:pPr marL="285750" indent="-285750">
              <a:buFont typeface="Arial" panose="020B0604020202020204" pitchFamily="34" charset="0"/>
              <a:buChar char="•"/>
            </a:pPr>
            <a:r>
              <a:rPr lang="en-US" sz="1400" dirty="0">
                <a:solidFill>
                  <a:schemeClr val="bg2">
                    <a:lumMod val="50000"/>
                  </a:schemeClr>
                </a:solidFill>
              </a:rPr>
              <a:t>Oceanic lithosphere heats and dehydrates as it Subsides.</a:t>
            </a:r>
          </a:p>
          <a:p>
            <a:pPr marL="285750" indent="-285750">
              <a:buFont typeface="Arial" panose="020B0604020202020204" pitchFamily="34" charset="0"/>
              <a:buChar char="•"/>
            </a:pPr>
            <a:r>
              <a:rPr lang="en-US" sz="1400" dirty="0">
                <a:solidFill>
                  <a:schemeClr val="bg2">
                    <a:lumMod val="50000"/>
                  </a:schemeClr>
                </a:solidFill>
              </a:rPr>
              <a:t>The melt rises forming Volcanism.</a:t>
            </a:r>
          </a:p>
        </p:txBody>
      </p:sp>
      <p:sp>
        <p:nvSpPr>
          <p:cNvPr id="35" name="TextBox 34">
            <a:extLst>
              <a:ext uri="{FF2B5EF4-FFF2-40B4-BE49-F238E27FC236}">
                <a16:creationId xmlns:a16="http://schemas.microsoft.com/office/drawing/2014/main" id="{1E9E9CD7-9EF8-8198-80F5-4AFC7D8B8998}"/>
              </a:ext>
            </a:extLst>
          </p:cNvPr>
          <p:cNvSpPr txBox="1"/>
          <p:nvPr/>
        </p:nvSpPr>
        <p:spPr>
          <a:xfrm>
            <a:off x="7967133" y="4175500"/>
            <a:ext cx="4334933" cy="2031325"/>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bg2">
                    <a:lumMod val="50000"/>
                  </a:schemeClr>
                </a:solidFill>
              </a:rPr>
              <a:t>When two oceanic plates collide, one runs over the other which causes it to sink into the mantle forming a subduction zone.</a:t>
            </a:r>
          </a:p>
          <a:p>
            <a:pPr marL="285750" indent="-285750">
              <a:buFont typeface="Arial" panose="020B0604020202020204" pitchFamily="34" charset="0"/>
              <a:buChar char="•"/>
            </a:pPr>
            <a:r>
              <a:rPr lang="en-US" sz="1400" dirty="0">
                <a:solidFill>
                  <a:schemeClr val="bg2">
                    <a:lumMod val="50000"/>
                  </a:schemeClr>
                </a:solidFill>
              </a:rPr>
              <a:t>The subducting plate is bent downward to form a very deep depression in the ocean floor called a trench.</a:t>
            </a:r>
          </a:p>
          <a:p>
            <a:pPr marL="285750" indent="-285750">
              <a:buFont typeface="Arial" panose="020B0604020202020204" pitchFamily="34" charset="0"/>
              <a:buChar char="•"/>
            </a:pPr>
            <a:r>
              <a:rPr lang="en-US" sz="1400" dirty="0">
                <a:solidFill>
                  <a:schemeClr val="bg2">
                    <a:lumMod val="50000"/>
                  </a:schemeClr>
                </a:solidFill>
              </a:rPr>
              <a:t>The worlds deepest parts of the ocean are found along trenches. E.g. The Aleutian Trench</a:t>
            </a:r>
          </a:p>
        </p:txBody>
      </p:sp>
    </p:spTree>
    <p:extLst>
      <p:ext uri="{BB962C8B-B14F-4D97-AF65-F5344CB8AC3E}">
        <p14:creationId xmlns:p14="http://schemas.microsoft.com/office/powerpoint/2010/main" val="3379325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64F552-1977-B446-FC4E-187A132E1EAE}"/>
              </a:ext>
            </a:extLst>
          </p:cNvPr>
          <p:cNvSpPr>
            <a:spLocks noGrp="1"/>
          </p:cNvSpPr>
          <p:nvPr>
            <p:ph type="dt" sz="half" idx="2"/>
          </p:nvPr>
        </p:nvSpPr>
        <p:spPr/>
        <p:txBody>
          <a:bodyPr/>
          <a:lstStyle/>
          <a:p>
            <a:fld id="{90EA6C54-2562-43EA-9A1B-F808D04718E7}" type="datetime1">
              <a:rPr lang="en-US" smtClean="0"/>
              <a:t>8/20/2023</a:t>
            </a:fld>
            <a:endParaRPr lang="en-US" dirty="0"/>
          </a:p>
        </p:txBody>
      </p:sp>
      <p:sp>
        <p:nvSpPr>
          <p:cNvPr id="3" name="Slide Number Placeholder 2">
            <a:extLst>
              <a:ext uri="{FF2B5EF4-FFF2-40B4-BE49-F238E27FC236}">
                <a16:creationId xmlns:a16="http://schemas.microsoft.com/office/drawing/2014/main" id="{A6DFA02A-76BC-7B8E-2033-F28632F71E67}"/>
              </a:ext>
            </a:extLst>
          </p:cNvPr>
          <p:cNvSpPr>
            <a:spLocks noGrp="1"/>
          </p:cNvSpPr>
          <p:nvPr>
            <p:ph type="sldNum" sz="quarter" idx="4"/>
          </p:nvPr>
        </p:nvSpPr>
        <p:spPr/>
        <p:txBody>
          <a:bodyPr/>
          <a:lstStyle/>
          <a:p>
            <a:fld id="{294A09A9-5501-47C1-A89A-A340965A2BE2}" type="slidenum">
              <a:rPr lang="en-US" smtClean="0"/>
              <a:pPr/>
              <a:t>12</a:t>
            </a:fld>
            <a:endParaRPr lang="en-US" dirty="0"/>
          </a:p>
        </p:txBody>
      </p:sp>
      <p:sp>
        <p:nvSpPr>
          <p:cNvPr id="6" name="TextBox 5">
            <a:extLst>
              <a:ext uri="{FF2B5EF4-FFF2-40B4-BE49-F238E27FC236}">
                <a16:creationId xmlns:a16="http://schemas.microsoft.com/office/drawing/2014/main" id="{0DBF234B-DC69-9862-229E-3F0379972D09}"/>
              </a:ext>
            </a:extLst>
          </p:cNvPr>
          <p:cNvSpPr txBox="1"/>
          <p:nvPr/>
        </p:nvSpPr>
        <p:spPr>
          <a:xfrm>
            <a:off x="2448039" y="393281"/>
            <a:ext cx="7295921" cy="861774"/>
          </a:xfrm>
          <a:prstGeom prst="rect">
            <a:avLst/>
          </a:prstGeom>
          <a:noFill/>
        </p:spPr>
        <p:txBody>
          <a:bodyPr wrap="square">
            <a:spAutoFit/>
          </a:bodyPr>
          <a:lstStyle/>
          <a:p>
            <a:r>
              <a:rPr lang="en-US" sz="3200" dirty="0"/>
              <a:t>TECTONIC SYSTEM AROUND OMAN</a:t>
            </a:r>
          </a:p>
          <a:p>
            <a:r>
              <a:rPr lang="en-US" dirty="0"/>
              <a:t> </a:t>
            </a:r>
          </a:p>
        </p:txBody>
      </p:sp>
      <p:pic>
        <p:nvPicPr>
          <p:cNvPr id="7" name="Picture 6">
            <a:extLst>
              <a:ext uri="{FF2B5EF4-FFF2-40B4-BE49-F238E27FC236}">
                <a16:creationId xmlns:a16="http://schemas.microsoft.com/office/drawing/2014/main" id="{2C0F1E69-78F6-77DA-751C-0B010A4B93E7}"/>
              </a:ext>
            </a:extLst>
          </p:cNvPr>
          <p:cNvPicPr>
            <a:picLocks noChangeAspect="1"/>
          </p:cNvPicPr>
          <p:nvPr/>
        </p:nvPicPr>
        <p:blipFill>
          <a:blip r:embed="rId2"/>
          <a:stretch>
            <a:fillRect/>
          </a:stretch>
        </p:blipFill>
        <p:spPr>
          <a:xfrm>
            <a:off x="2640286" y="1255055"/>
            <a:ext cx="6911428" cy="5534542"/>
          </a:xfrm>
          <a:prstGeom prst="rect">
            <a:avLst/>
          </a:prstGeom>
        </p:spPr>
      </p:pic>
    </p:spTree>
    <p:extLst>
      <p:ext uri="{BB962C8B-B14F-4D97-AF65-F5344CB8AC3E}">
        <p14:creationId xmlns:p14="http://schemas.microsoft.com/office/powerpoint/2010/main" val="86426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CD3553-DCDD-EA66-02C7-7B98DC041B5B}"/>
              </a:ext>
            </a:extLst>
          </p:cNvPr>
          <p:cNvSpPr>
            <a:spLocks noGrp="1"/>
          </p:cNvSpPr>
          <p:nvPr>
            <p:ph type="dt" sz="half" idx="2"/>
          </p:nvPr>
        </p:nvSpPr>
        <p:spPr/>
        <p:txBody>
          <a:bodyPr/>
          <a:lstStyle/>
          <a:p>
            <a:fld id="{C09D4DA8-2D4A-4F06-BECA-044AF4113FB4}" type="datetime1">
              <a:rPr lang="en-US" smtClean="0"/>
              <a:t>8/20/2023</a:t>
            </a:fld>
            <a:endParaRPr lang="en-US" dirty="0"/>
          </a:p>
        </p:txBody>
      </p:sp>
      <p:sp>
        <p:nvSpPr>
          <p:cNvPr id="4" name="Slide Number Placeholder 3">
            <a:extLst>
              <a:ext uri="{FF2B5EF4-FFF2-40B4-BE49-F238E27FC236}">
                <a16:creationId xmlns:a16="http://schemas.microsoft.com/office/drawing/2014/main" id="{79E0EA82-6549-BAF6-8744-7114D9CF3B5F}"/>
              </a:ext>
            </a:extLst>
          </p:cNvPr>
          <p:cNvSpPr>
            <a:spLocks noGrp="1"/>
          </p:cNvSpPr>
          <p:nvPr>
            <p:ph type="sldNum" sz="quarter" idx="4"/>
          </p:nvPr>
        </p:nvSpPr>
        <p:spPr/>
        <p:txBody>
          <a:bodyPr/>
          <a:lstStyle/>
          <a:p>
            <a:fld id="{294A09A9-5501-47C1-A89A-A340965A2BE2}" type="slidenum">
              <a:rPr lang="en-US" smtClean="0"/>
              <a:pPr/>
              <a:t>13</a:t>
            </a:fld>
            <a:endParaRPr lang="en-US" dirty="0"/>
          </a:p>
        </p:txBody>
      </p:sp>
      <p:pic>
        <p:nvPicPr>
          <p:cNvPr id="6" name="Picture 5">
            <a:extLst>
              <a:ext uri="{FF2B5EF4-FFF2-40B4-BE49-F238E27FC236}">
                <a16:creationId xmlns:a16="http://schemas.microsoft.com/office/drawing/2014/main" id="{45B171A7-8D9A-3AF8-7930-37E49392492F}"/>
              </a:ext>
            </a:extLst>
          </p:cNvPr>
          <p:cNvPicPr>
            <a:picLocks noChangeAspect="1"/>
          </p:cNvPicPr>
          <p:nvPr/>
        </p:nvPicPr>
        <p:blipFill>
          <a:blip r:embed="rId2"/>
          <a:stretch>
            <a:fillRect/>
          </a:stretch>
        </p:blipFill>
        <p:spPr>
          <a:xfrm>
            <a:off x="1504950" y="863099"/>
            <a:ext cx="5618602" cy="5623883"/>
          </a:xfrm>
          <a:prstGeom prst="rect">
            <a:avLst/>
          </a:prstGeom>
        </p:spPr>
      </p:pic>
      <p:sp>
        <p:nvSpPr>
          <p:cNvPr id="8" name="TextBox 7">
            <a:extLst>
              <a:ext uri="{FF2B5EF4-FFF2-40B4-BE49-F238E27FC236}">
                <a16:creationId xmlns:a16="http://schemas.microsoft.com/office/drawing/2014/main" id="{932FD865-3939-6D4F-B508-06B92D9476BC}"/>
              </a:ext>
            </a:extLst>
          </p:cNvPr>
          <p:cNvSpPr txBox="1"/>
          <p:nvPr/>
        </p:nvSpPr>
        <p:spPr>
          <a:xfrm>
            <a:off x="2299770" y="220800"/>
            <a:ext cx="6097836" cy="523220"/>
          </a:xfrm>
          <a:prstGeom prst="rect">
            <a:avLst/>
          </a:prstGeom>
          <a:noFill/>
        </p:spPr>
        <p:txBody>
          <a:bodyPr wrap="square">
            <a:spAutoFit/>
          </a:bodyPr>
          <a:lstStyle/>
          <a:p>
            <a:r>
              <a:rPr lang="en-US" sz="2800" dirty="0"/>
              <a:t>MAKRAN SUBDUCTION ZONE</a:t>
            </a:r>
          </a:p>
        </p:txBody>
      </p:sp>
      <p:sp>
        <p:nvSpPr>
          <p:cNvPr id="9" name="TextBox 8">
            <a:extLst>
              <a:ext uri="{FF2B5EF4-FFF2-40B4-BE49-F238E27FC236}">
                <a16:creationId xmlns:a16="http://schemas.microsoft.com/office/drawing/2014/main" id="{B77BE15D-64F9-B629-B812-D3BDD3B7BB68}"/>
              </a:ext>
            </a:extLst>
          </p:cNvPr>
          <p:cNvSpPr txBox="1"/>
          <p:nvPr/>
        </p:nvSpPr>
        <p:spPr>
          <a:xfrm>
            <a:off x="7293167" y="2985571"/>
            <a:ext cx="4450814" cy="1569660"/>
          </a:xfrm>
          <a:prstGeom prst="rect">
            <a:avLst/>
          </a:prstGeom>
          <a:noFill/>
        </p:spPr>
        <p:txBody>
          <a:bodyPr wrap="square">
            <a:spAutoFit/>
          </a:bodyPr>
          <a:lstStyle/>
          <a:p>
            <a:pPr algn="just"/>
            <a:r>
              <a:rPr lang="en-US" sz="2400" dirty="0"/>
              <a:t>The oceanic crust of the Arabian Plate is subducting beneath the continental crust of  the Eurasian Plate.</a:t>
            </a:r>
          </a:p>
        </p:txBody>
      </p:sp>
    </p:spTree>
    <p:extLst>
      <p:ext uri="{BB962C8B-B14F-4D97-AF65-F5344CB8AC3E}">
        <p14:creationId xmlns:p14="http://schemas.microsoft.com/office/powerpoint/2010/main" val="3723445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2CD"/>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0039366-CC4B-45CC-9139-66129D35DB25}"/>
              </a:ext>
            </a:extLst>
          </p:cNvPr>
          <p:cNvSpPr>
            <a:spLocks noGrp="1"/>
          </p:cNvSpPr>
          <p:nvPr>
            <p:ph type="body" sz="quarter" idx="13"/>
          </p:nvPr>
        </p:nvSpPr>
        <p:spPr>
          <a:xfrm>
            <a:off x="1098481" y="928316"/>
            <a:ext cx="2378075" cy="1111250"/>
          </a:xfrm>
        </p:spPr>
        <p:txBody>
          <a:bodyPr/>
          <a:lstStyle/>
          <a:p>
            <a:r>
              <a:rPr lang="en-US" dirty="0"/>
              <a:t>04</a:t>
            </a:r>
          </a:p>
        </p:txBody>
      </p:sp>
      <p:sp>
        <p:nvSpPr>
          <p:cNvPr id="3" name="Title 2">
            <a:extLst>
              <a:ext uri="{FF2B5EF4-FFF2-40B4-BE49-F238E27FC236}">
                <a16:creationId xmlns:a16="http://schemas.microsoft.com/office/drawing/2014/main" id="{594C1777-B62D-468E-BE34-64A07CED098F}"/>
              </a:ext>
            </a:extLst>
          </p:cNvPr>
          <p:cNvSpPr>
            <a:spLocks noGrp="1"/>
          </p:cNvSpPr>
          <p:nvPr>
            <p:ph type="title"/>
          </p:nvPr>
        </p:nvSpPr>
        <p:spPr>
          <a:xfrm>
            <a:off x="1362591" y="1216692"/>
            <a:ext cx="6674802" cy="655320"/>
          </a:xfrm>
        </p:spPr>
        <p:txBody>
          <a:bodyPr>
            <a:normAutofit fontScale="90000"/>
          </a:bodyPr>
          <a:lstStyle/>
          <a:p>
            <a:r>
              <a:rPr lang="en-US" sz="4400" b="1" u="none" strike="noStrike" dirty="0">
                <a:solidFill>
                  <a:schemeClr val="tx1">
                    <a:lumMod val="75000"/>
                    <a:lumOff val="25000"/>
                  </a:schemeClr>
                </a:solidFill>
                <a:effectLst/>
                <a:uFill>
                  <a:solidFill>
                    <a:srgbClr val="000000"/>
                  </a:solidFill>
                </a:uFill>
                <a:ea typeface="Century Gothic" panose="020B0502020202020204" pitchFamily="34" charset="0"/>
                <a:cs typeface="Century Gothic" panose="020B0502020202020204" pitchFamily="34" charset="0"/>
              </a:rPr>
              <a:t>Earthquakes</a:t>
            </a:r>
            <a:endParaRPr lang="en-US" b="1" dirty="0">
              <a:solidFill>
                <a:schemeClr val="tx1">
                  <a:lumMod val="75000"/>
                  <a:lumOff val="25000"/>
                </a:schemeClr>
              </a:solidFill>
            </a:endParaRPr>
          </a:p>
        </p:txBody>
      </p:sp>
      <p:sp>
        <p:nvSpPr>
          <p:cNvPr id="7" name="TextBox 6">
            <a:extLst>
              <a:ext uri="{FF2B5EF4-FFF2-40B4-BE49-F238E27FC236}">
                <a16:creationId xmlns:a16="http://schemas.microsoft.com/office/drawing/2014/main" id="{CBECF02E-7664-F20F-2E6D-00E1C4A7C5E8}"/>
              </a:ext>
            </a:extLst>
          </p:cNvPr>
          <p:cNvSpPr txBox="1"/>
          <p:nvPr/>
        </p:nvSpPr>
        <p:spPr>
          <a:xfrm>
            <a:off x="1362591" y="5929684"/>
            <a:ext cx="9169534" cy="923330"/>
          </a:xfrm>
          <a:prstGeom prst="rect">
            <a:avLst/>
          </a:prstGeom>
          <a:noFill/>
        </p:spPr>
        <p:txBody>
          <a:bodyPr wrap="square">
            <a:spAutoFit/>
          </a:bodyPr>
          <a:lstStyle/>
          <a:p>
            <a:r>
              <a:rPr lang="en-US" dirty="0"/>
              <a:t>As with volcanoes, earthquakes are not randomly distributed over the globe.</a:t>
            </a:r>
          </a:p>
          <a:p>
            <a:r>
              <a:rPr lang="en-US" dirty="0"/>
              <a:t>At the boundaries between plates, friction causes them to stick together. When built up energy causes them to break, earthquakes occur.</a:t>
            </a:r>
          </a:p>
        </p:txBody>
      </p:sp>
      <p:pic>
        <p:nvPicPr>
          <p:cNvPr id="8" name="Picture 7">
            <a:extLst>
              <a:ext uri="{FF2B5EF4-FFF2-40B4-BE49-F238E27FC236}">
                <a16:creationId xmlns:a16="http://schemas.microsoft.com/office/drawing/2014/main" id="{167317F3-F548-80D1-1A91-D54F5D6D5E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62591" y="928316"/>
            <a:ext cx="9700213" cy="5458319"/>
          </a:xfrm>
          <a:prstGeom prst="rect">
            <a:avLst/>
          </a:prstGeom>
        </p:spPr>
      </p:pic>
    </p:spTree>
    <p:extLst>
      <p:ext uri="{BB962C8B-B14F-4D97-AF65-F5344CB8AC3E}">
        <p14:creationId xmlns:p14="http://schemas.microsoft.com/office/powerpoint/2010/main" val="675137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895529" y="539225"/>
            <a:ext cx="4855275" cy="2434386"/>
          </a:xfrm>
        </p:spPr>
        <p:txBody>
          <a:bodyPr>
            <a:normAutofit fontScale="90000"/>
          </a:bodyPr>
          <a:lstStyle/>
          <a:p>
            <a:r>
              <a:rPr lang="en-US" dirty="0"/>
              <a:t>GLOBAL SEISMICITY</a:t>
            </a:r>
          </a:p>
        </p:txBody>
      </p:sp>
      <p:sp>
        <p:nvSpPr>
          <p:cNvPr id="3" name="Content Placeholder 2">
            <a:extLst>
              <a:ext uri="{FF2B5EF4-FFF2-40B4-BE49-F238E27FC236}">
                <a16:creationId xmlns:a16="http://schemas.microsoft.com/office/drawing/2014/main" id="{B34BD264-B274-4D4C-8E2B-C6F7606B254F}"/>
              </a:ext>
            </a:extLst>
          </p:cNvPr>
          <p:cNvSpPr>
            <a:spLocks noGrp="1"/>
          </p:cNvSpPr>
          <p:nvPr>
            <p:ph idx="4294967295"/>
          </p:nvPr>
        </p:nvSpPr>
        <p:spPr>
          <a:xfrm>
            <a:off x="637897" y="4587440"/>
            <a:ext cx="11296471" cy="2260105"/>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rPr>
              <a:t>•80% of all earthquakes occur in the circum-Pacific belt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rPr>
              <a:t>•15% occur in the Mediterranean-Asiatic belt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rPr>
              <a:t>•Remaining 5% occur in the interiors of plates and on spreading ridge centers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rPr>
              <a:t>•</a:t>
            </a:r>
            <a:r>
              <a:rPr lang="en-US" sz="2400" dirty="0">
                <a:solidFill>
                  <a:srgbClr val="C0C9C2">
                    <a:lumMod val="50000"/>
                  </a:srgbClr>
                </a:solidFill>
                <a:cs typeface="Biome Light" panose="020B0303030204020804" pitchFamily="34" charset="0"/>
              </a:rPr>
              <a:t>M</a:t>
            </a:r>
            <a:r>
              <a:rPr kumimoji="0" lang="en-US" sz="24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rPr>
              <a:t>ore than 150,000 quakes strong enough to be felt are recorded each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ea typeface="+mn-ea"/>
              <a:cs typeface="Biome Light" panose="020B0303030204020804" pitchFamily="34" charset="0"/>
            </a:endParaRPr>
          </a:p>
          <a:p>
            <a:endParaRPr lang="en-US" sz="1600" dirty="0">
              <a:solidFill>
                <a:schemeClr val="tx2">
                  <a:lumMod val="50000"/>
                </a:schemeClr>
              </a:solidFill>
              <a:cs typeface="Biome Light" panose="020B0303030204020804" pitchFamily="34" charset="0"/>
            </a:endParaRPr>
          </a:p>
        </p:txBody>
      </p:sp>
      <p:sp>
        <p:nvSpPr>
          <p:cNvPr id="38" name="Date Placeholder 37">
            <a:extLst>
              <a:ext uri="{FF2B5EF4-FFF2-40B4-BE49-F238E27FC236}">
                <a16:creationId xmlns:a16="http://schemas.microsoft.com/office/drawing/2014/main" id="{44BB509D-E79A-48CF-9C7A-2B385FD379AF}"/>
              </a:ext>
            </a:extLst>
          </p:cNvPr>
          <p:cNvSpPr>
            <a:spLocks noGrp="1"/>
          </p:cNvSpPr>
          <p:nvPr>
            <p:ph type="dt" sz="half" idx="2"/>
          </p:nvPr>
        </p:nvSpPr>
        <p:spPr/>
        <p:txBody>
          <a:bodyPr/>
          <a:lstStyle/>
          <a:p>
            <a:fld id="{478CD27B-109C-41C9-9CF4-85F532F66BBB}" type="datetime1">
              <a:rPr lang="en-US" smtClean="0"/>
              <a:t>8/20/2023</a:t>
            </a:fld>
            <a:endParaRPr lang="en-US" dirty="0"/>
          </a:p>
        </p:txBody>
      </p:sp>
      <p:sp>
        <p:nvSpPr>
          <p:cNvPr id="39" name="Slide Number Placeholder 38">
            <a:extLst>
              <a:ext uri="{FF2B5EF4-FFF2-40B4-BE49-F238E27FC236}">
                <a16:creationId xmlns:a16="http://schemas.microsoft.com/office/drawing/2014/main" id="{25AC8E0E-F9A1-4D3C-8AB5-4C215FD5C66A}"/>
              </a:ext>
            </a:extLst>
          </p:cNvPr>
          <p:cNvSpPr>
            <a:spLocks noGrp="1"/>
          </p:cNvSpPr>
          <p:nvPr>
            <p:ph type="sldNum" sz="quarter" idx="4"/>
          </p:nvPr>
        </p:nvSpPr>
        <p:spPr/>
        <p:txBody>
          <a:bodyPr/>
          <a:lstStyle/>
          <a:p>
            <a:fld id="{294A09A9-5501-47C1-A89A-A340965A2BE2}" type="slidenum">
              <a:rPr lang="en-US" smtClean="0"/>
              <a:pPr/>
              <a:t>15</a:t>
            </a:fld>
            <a:endParaRPr lang="en-US" dirty="0"/>
          </a:p>
        </p:txBody>
      </p:sp>
      <p:pic>
        <p:nvPicPr>
          <p:cNvPr id="1026" name="Picture 2">
            <a:extLst>
              <a:ext uri="{FF2B5EF4-FFF2-40B4-BE49-F238E27FC236}">
                <a16:creationId xmlns:a16="http://schemas.microsoft.com/office/drawing/2014/main" id="{0FB52459-48D5-52CA-E41D-02EA2E336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138" y="10455"/>
            <a:ext cx="5934317" cy="419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39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19BF1C0-EE32-4EEE-9539-CE8473AA2F38}"/>
              </a:ext>
            </a:extLst>
          </p:cNvPr>
          <p:cNvSpPr>
            <a:spLocks noGrp="1"/>
          </p:cNvSpPr>
          <p:nvPr>
            <p:ph type="title"/>
          </p:nvPr>
        </p:nvSpPr>
        <p:spPr>
          <a:xfrm>
            <a:off x="196770" y="573950"/>
            <a:ext cx="4646214" cy="2434386"/>
          </a:xfrm>
        </p:spPr>
        <p:txBody>
          <a:bodyPr>
            <a:normAutofit fontScale="90000"/>
          </a:bodyPr>
          <a:lstStyle/>
          <a:p>
            <a:r>
              <a:rPr lang="en-US" dirty="0"/>
              <a:t>ELASTIC REBOUND THEORY</a:t>
            </a:r>
          </a:p>
        </p:txBody>
      </p:sp>
      <p:pic>
        <p:nvPicPr>
          <p:cNvPr id="5" name="Picture 4">
            <a:extLst>
              <a:ext uri="{FF2B5EF4-FFF2-40B4-BE49-F238E27FC236}">
                <a16:creationId xmlns:a16="http://schemas.microsoft.com/office/drawing/2014/main" id="{0717633D-32F6-2BE1-E82D-46B2B4D30CCD}"/>
              </a:ext>
            </a:extLst>
          </p:cNvPr>
          <p:cNvPicPr>
            <a:picLocks noChangeAspect="1"/>
          </p:cNvPicPr>
          <p:nvPr/>
        </p:nvPicPr>
        <p:blipFill>
          <a:blip r:embed="rId2"/>
          <a:stretch>
            <a:fillRect/>
          </a:stretch>
        </p:blipFill>
        <p:spPr>
          <a:xfrm>
            <a:off x="5937349" y="-1"/>
            <a:ext cx="5766971" cy="6007261"/>
          </a:xfrm>
          <a:prstGeom prst="rect">
            <a:avLst/>
          </a:prstGeom>
        </p:spPr>
      </p:pic>
      <p:sp>
        <p:nvSpPr>
          <p:cNvPr id="11" name="TextBox 10">
            <a:extLst>
              <a:ext uri="{FF2B5EF4-FFF2-40B4-BE49-F238E27FC236}">
                <a16:creationId xmlns:a16="http://schemas.microsoft.com/office/drawing/2014/main" id="{6AFEB211-E6B1-3BFA-D804-31A02A182BC5}"/>
              </a:ext>
            </a:extLst>
          </p:cNvPr>
          <p:cNvSpPr txBox="1"/>
          <p:nvPr/>
        </p:nvSpPr>
        <p:spPr>
          <a:xfrm>
            <a:off x="300940" y="3283537"/>
            <a:ext cx="5301207" cy="1477328"/>
          </a:xfrm>
          <a:prstGeom prst="rect">
            <a:avLst/>
          </a:prstGeom>
          <a:noFill/>
        </p:spPr>
        <p:txBody>
          <a:bodyPr wrap="square">
            <a:spAutoFit/>
          </a:bodyPr>
          <a:lstStyle/>
          <a:p>
            <a:r>
              <a:rPr lang="en-US" dirty="0"/>
              <a:t>•The segment of earth’s strata is subjected to external forces, it is strained</a:t>
            </a:r>
          </a:p>
          <a:p>
            <a:r>
              <a:rPr lang="en-US" dirty="0"/>
              <a:t>•When the elastic limits are exceeded, the resultant stresses are suddenly released causing the earthquake</a:t>
            </a:r>
          </a:p>
        </p:txBody>
      </p:sp>
    </p:spTree>
    <p:extLst>
      <p:ext uri="{BB962C8B-B14F-4D97-AF65-F5344CB8AC3E}">
        <p14:creationId xmlns:p14="http://schemas.microsoft.com/office/powerpoint/2010/main" val="2563119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2604AB-458C-BE09-B1D5-DFAECF8146E0}"/>
              </a:ext>
            </a:extLst>
          </p:cNvPr>
          <p:cNvSpPr txBox="1"/>
          <p:nvPr/>
        </p:nvSpPr>
        <p:spPr>
          <a:xfrm>
            <a:off x="396433" y="4186760"/>
            <a:ext cx="9326301" cy="2308324"/>
          </a:xfrm>
          <a:prstGeom prst="rect">
            <a:avLst/>
          </a:prstGeom>
          <a:noFill/>
        </p:spPr>
        <p:txBody>
          <a:bodyPr wrap="square">
            <a:spAutoFit/>
          </a:bodyPr>
          <a:lstStyle/>
          <a:p>
            <a:r>
              <a:rPr lang="en-US" sz="2400" b="1" dirty="0"/>
              <a:t>Increasing shear forces on two blocks</a:t>
            </a:r>
          </a:p>
          <a:p>
            <a:r>
              <a:rPr lang="en-US" sz="2400" b="1" dirty="0"/>
              <a:t>separated by a fault</a:t>
            </a:r>
            <a:r>
              <a:rPr lang="en-US" sz="2400" dirty="0"/>
              <a:t>:</a:t>
            </a:r>
          </a:p>
          <a:p>
            <a:r>
              <a:rPr lang="en-US" sz="2400" dirty="0"/>
              <a:t>a. increase of distortion (strain/deformation)</a:t>
            </a:r>
          </a:p>
          <a:p>
            <a:r>
              <a:rPr lang="en-US" sz="2400" dirty="0"/>
              <a:t>but because of friction no movement initially</a:t>
            </a:r>
          </a:p>
          <a:p>
            <a:r>
              <a:rPr lang="en-US" sz="2400" dirty="0"/>
              <a:t>b. fracture/rupture (strain becomes more than</a:t>
            </a:r>
          </a:p>
          <a:p>
            <a:r>
              <a:rPr lang="en-US" sz="2400" dirty="0"/>
              <a:t>the fault can support)</a:t>
            </a:r>
          </a:p>
        </p:txBody>
      </p:sp>
      <p:sp>
        <p:nvSpPr>
          <p:cNvPr id="7" name="TextBox 6">
            <a:extLst>
              <a:ext uri="{FF2B5EF4-FFF2-40B4-BE49-F238E27FC236}">
                <a16:creationId xmlns:a16="http://schemas.microsoft.com/office/drawing/2014/main" id="{B689EB59-BD7D-7241-4062-64FCDE65788C}"/>
              </a:ext>
            </a:extLst>
          </p:cNvPr>
          <p:cNvSpPr txBox="1"/>
          <p:nvPr/>
        </p:nvSpPr>
        <p:spPr>
          <a:xfrm>
            <a:off x="755248" y="666073"/>
            <a:ext cx="7786867" cy="646331"/>
          </a:xfrm>
          <a:prstGeom prst="rect">
            <a:avLst/>
          </a:prstGeom>
          <a:noFill/>
        </p:spPr>
        <p:txBody>
          <a:bodyPr wrap="square">
            <a:spAutoFit/>
          </a:bodyPr>
          <a:lstStyle/>
          <a:p>
            <a:r>
              <a:rPr lang="en-US" sz="3600" dirty="0">
                <a:solidFill>
                  <a:schemeClr val="bg1"/>
                </a:solidFill>
              </a:rPr>
              <a:t>ELASTIC REBOUND THEORY</a:t>
            </a:r>
          </a:p>
        </p:txBody>
      </p:sp>
      <p:pic>
        <p:nvPicPr>
          <p:cNvPr id="8" name="Picture 7">
            <a:extLst>
              <a:ext uri="{FF2B5EF4-FFF2-40B4-BE49-F238E27FC236}">
                <a16:creationId xmlns:a16="http://schemas.microsoft.com/office/drawing/2014/main" id="{C89E70B1-0834-8F9D-6D59-8CBD8DA9DA51}"/>
              </a:ext>
            </a:extLst>
          </p:cNvPr>
          <p:cNvPicPr>
            <a:picLocks noChangeAspect="1"/>
          </p:cNvPicPr>
          <p:nvPr/>
        </p:nvPicPr>
        <p:blipFill>
          <a:blip r:embed="rId2"/>
          <a:stretch>
            <a:fillRect/>
          </a:stretch>
        </p:blipFill>
        <p:spPr>
          <a:xfrm>
            <a:off x="755248" y="1532954"/>
            <a:ext cx="8146227" cy="2481897"/>
          </a:xfrm>
          <a:prstGeom prst="rect">
            <a:avLst/>
          </a:prstGeom>
        </p:spPr>
      </p:pic>
      <p:pic>
        <p:nvPicPr>
          <p:cNvPr id="9" name="Picture 8">
            <a:extLst>
              <a:ext uri="{FF2B5EF4-FFF2-40B4-BE49-F238E27FC236}">
                <a16:creationId xmlns:a16="http://schemas.microsoft.com/office/drawing/2014/main" id="{1D51D945-2FE1-0121-2FA8-BCB9EE91FAF6}"/>
              </a:ext>
            </a:extLst>
          </p:cNvPr>
          <p:cNvPicPr>
            <a:picLocks noChangeAspect="1"/>
          </p:cNvPicPr>
          <p:nvPr/>
        </p:nvPicPr>
        <p:blipFill>
          <a:blip r:embed="rId3"/>
          <a:stretch>
            <a:fillRect/>
          </a:stretch>
        </p:blipFill>
        <p:spPr>
          <a:xfrm>
            <a:off x="7505304" y="4129631"/>
            <a:ext cx="4572396" cy="2365453"/>
          </a:xfrm>
          <a:prstGeom prst="rect">
            <a:avLst/>
          </a:prstGeom>
        </p:spPr>
      </p:pic>
    </p:spTree>
    <p:extLst>
      <p:ext uri="{BB962C8B-B14F-4D97-AF65-F5344CB8AC3E}">
        <p14:creationId xmlns:p14="http://schemas.microsoft.com/office/powerpoint/2010/main" val="3345853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D55ABC-38F9-02DC-E38E-10D19A793DE7}"/>
              </a:ext>
            </a:extLst>
          </p:cNvPr>
          <p:cNvSpPr>
            <a:spLocks noGrp="1"/>
          </p:cNvSpPr>
          <p:nvPr>
            <p:ph type="dt" sz="half" idx="2"/>
          </p:nvPr>
        </p:nvSpPr>
        <p:spPr/>
        <p:txBody>
          <a:bodyPr/>
          <a:lstStyle/>
          <a:p>
            <a:fld id="{90EA6C54-2562-43EA-9A1B-F808D04718E7}" type="datetime1">
              <a:rPr lang="en-US" smtClean="0"/>
              <a:t>8/20/2023</a:t>
            </a:fld>
            <a:endParaRPr lang="en-US" dirty="0"/>
          </a:p>
        </p:txBody>
      </p:sp>
      <p:sp>
        <p:nvSpPr>
          <p:cNvPr id="3" name="Slide Number Placeholder 2">
            <a:extLst>
              <a:ext uri="{FF2B5EF4-FFF2-40B4-BE49-F238E27FC236}">
                <a16:creationId xmlns:a16="http://schemas.microsoft.com/office/drawing/2014/main" id="{2069B347-98C3-D3B7-1F8F-A68A99FDE208}"/>
              </a:ext>
            </a:extLst>
          </p:cNvPr>
          <p:cNvSpPr>
            <a:spLocks noGrp="1"/>
          </p:cNvSpPr>
          <p:nvPr>
            <p:ph type="sldNum" sz="quarter" idx="4"/>
          </p:nvPr>
        </p:nvSpPr>
        <p:spPr/>
        <p:txBody>
          <a:bodyPr/>
          <a:lstStyle/>
          <a:p>
            <a:fld id="{294A09A9-5501-47C1-A89A-A340965A2BE2}" type="slidenum">
              <a:rPr lang="en-US" smtClean="0"/>
              <a:pPr/>
              <a:t>18</a:t>
            </a:fld>
            <a:endParaRPr lang="en-US" dirty="0"/>
          </a:p>
        </p:txBody>
      </p:sp>
      <p:pic>
        <p:nvPicPr>
          <p:cNvPr id="6" name="Picture 5">
            <a:extLst>
              <a:ext uri="{FF2B5EF4-FFF2-40B4-BE49-F238E27FC236}">
                <a16:creationId xmlns:a16="http://schemas.microsoft.com/office/drawing/2014/main" id="{EEB1A6BC-1F26-75F8-3198-8FCC7CF93489}"/>
              </a:ext>
            </a:extLst>
          </p:cNvPr>
          <p:cNvPicPr>
            <a:picLocks noChangeAspect="1"/>
          </p:cNvPicPr>
          <p:nvPr/>
        </p:nvPicPr>
        <p:blipFill>
          <a:blip r:embed="rId2"/>
          <a:stretch>
            <a:fillRect/>
          </a:stretch>
        </p:blipFill>
        <p:spPr>
          <a:xfrm>
            <a:off x="0" y="840370"/>
            <a:ext cx="7429500" cy="5524500"/>
          </a:xfrm>
          <a:prstGeom prst="rect">
            <a:avLst/>
          </a:prstGeom>
        </p:spPr>
      </p:pic>
      <p:sp>
        <p:nvSpPr>
          <p:cNvPr id="8" name="TextBox 7">
            <a:extLst>
              <a:ext uri="{FF2B5EF4-FFF2-40B4-BE49-F238E27FC236}">
                <a16:creationId xmlns:a16="http://schemas.microsoft.com/office/drawing/2014/main" id="{9C5196B5-2BFC-315B-BAB8-8DFE846C5370}"/>
              </a:ext>
            </a:extLst>
          </p:cNvPr>
          <p:cNvSpPr txBox="1"/>
          <p:nvPr/>
        </p:nvSpPr>
        <p:spPr>
          <a:xfrm>
            <a:off x="7072855" y="1406565"/>
            <a:ext cx="4985795" cy="5262979"/>
          </a:xfrm>
          <a:prstGeom prst="rect">
            <a:avLst/>
          </a:prstGeom>
          <a:noFill/>
        </p:spPr>
        <p:txBody>
          <a:bodyPr wrap="square">
            <a:spAutoFit/>
          </a:bodyPr>
          <a:lstStyle/>
          <a:p>
            <a:r>
              <a:rPr lang="en-US" sz="2400" b="1" dirty="0"/>
              <a:t>Focus (Hypocenter): </a:t>
            </a:r>
            <a:r>
              <a:rPr lang="en-US" sz="2400" dirty="0"/>
              <a:t>The point within the Earth where an earthquake rupture starts.</a:t>
            </a:r>
          </a:p>
          <a:p>
            <a:endParaRPr lang="en-US" sz="2400" dirty="0"/>
          </a:p>
          <a:p>
            <a:r>
              <a:rPr lang="en-US" sz="2400" b="1" dirty="0"/>
              <a:t>Epicenter: </a:t>
            </a:r>
            <a:r>
              <a:rPr lang="en-US" sz="2400" dirty="0"/>
              <a:t>The point at the surface of the Earth above the focus.</a:t>
            </a:r>
          </a:p>
          <a:p>
            <a:endParaRPr lang="en-US" sz="2400" dirty="0"/>
          </a:p>
          <a:p>
            <a:r>
              <a:rPr lang="en-US" sz="2400" b="1" dirty="0"/>
              <a:t>Seismic waves: </a:t>
            </a:r>
            <a:r>
              <a:rPr lang="en-US" sz="2400" dirty="0"/>
              <a:t>Waves that transmit the energy released by an earthquake.</a:t>
            </a:r>
          </a:p>
          <a:p>
            <a:endParaRPr lang="en-US" dirty="0"/>
          </a:p>
          <a:p>
            <a:endParaRPr lang="en-US" dirty="0"/>
          </a:p>
          <a:p>
            <a:endParaRPr lang="en-US" dirty="0"/>
          </a:p>
          <a:p>
            <a:endParaRPr lang="en-US" dirty="0"/>
          </a:p>
        </p:txBody>
      </p:sp>
      <p:sp>
        <p:nvSpPr>
          <p:cNvPr id="10" name="TextBox 9">
            <a:extLst>
              <a:ext uri="{FF2B5EF4-FFF2-40B4-BE49-F238E27FC236}">
                <a16:creationId xmlns:a16="http://schemas.microsoft.com/office/drawing/2014/main" id="{F02CCCA9-5C95-2221-DDEA-73B5BC6ABDCE}"/>
              </a:ext>
            </a:extLst>
          </p:cNvPr>
          <p:cNvSpPr txBox="1"/>
          <p:nvPr/>
        </p:nvSpPr>
        <p:spPr>
          <a:xfrm>
            <a:off x="666750" y="154894"/>
            <a:ext cx="6096000" cy="523220"/>
          </a:xfrm>
          <a:prstGeom prst="rect">
            <a:avLst/>
          </a:prstGeom>
          <a:noFill/>
        </p:spPr>
        <p:txBody>
          <a:bodyPr wrap="square">
            <a:spAutoFit/>
          </a:bodyPr>
          <a:lstStyle/>
          <a:p>
            <a:r>
              <a:rPr lang="en-US" sz="2800" dirty="0"/>
              <a:t> Earthquakes </a:t>
            </a:r>
          </a:p>
        </p:txBody>
      </p:sp>
    </p:spTree>
    <p:extLst>
      <p:ext uri="{BB962C8B-B14F-4D97-AF65-F5344CB8AC3E}">
        <p14:creationId xmlns:p14="http://schemas.microsoft.com/office/powerpoint/2010/main" val="3894596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4469BA-0048-6166-5293-8A5C48BD0195}"/>
              </a:ext>
            </a:extLst>
          </p:cNvPr>
          <p:cNvPicPr>
            <a:picLocks noChangeAspect="1"/>
          </p:cNvPicPr>
          <p:nvPr/>
        </p:nvPicPr>
        <p:blipFill rotWithShape="1">
          <a:blip r:embed="rId2"/>
          <a:srcRect l="2966" t="28999" r="3090" b="11949"/>
          <a:stretch/>
        </p:blipFill>
        <p:spPr>
          <a:xfrm>
            <a:off x="787400" y="1212849"/>
            <a:ext cx="10858500" cy="4992907"/>
          </a:xfrm>
          <a:prstGeom prst="rect">
            <a:avLst/>
          </a:prstGeom>
        </p:spPr>
      </p:pic>
      <p:sp>
        <p:nvSpPr>
          <p:cNvPr id="5" name="TextBox 4">
            <a:extLst>
              <a:ext uri="{FF2B5EF4-FFF2-40B4-BE49-F238E27FC236}">
                <a16:creationId xmlns:a16="http://schemas.microsoft.com/office/drawing/2014/main" id="{AA5BE182-0C95-E503-FC18-6D5CB6ED6284}"/>
              </a:ext>
            </a:extLst>
          </p:cNvPr>
          <p:cNvSpPr txBox="1"/>
          <p:nvPr/>
        </p:nvSpPr>
        <p:spPr>
          <a:xfrm>
            <a:off x="692150" y="360466"/>
            <a:ext cx="6096000" cy="523220"/>
          </a:xfrm>
          <a:prstGeom prst="rect">
            <a:avLst/>
          </a:prstGeom>
          <a:noFill/>
        </p:spPr>
        <p:txBody>
          <a:bodyPr wrap="square">
            <a:spAutoFit/>
          </a:bodyPr>
          <a:lstStyle/>
          <a:p>
            <a:r>
              <a:rPr lang="en-US" sz="2800" dirty="0"/>
              <a:t>Where do Earthquakes form?</a:t>
            </a:r>
          </a:p>
        </p:txBody>
      </p:sp>
    </p:spTree>
    <p:extLst>
      <p:ext uri="{BB962C8B-B14F-4D97-AF65-F5344CB8AC3E}">
        <p14:creationId xmlns:p14="http://schemas.microsoft.com/office/powerpoint/2010/main" val="1851441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p:txBody>
          <a:bodyPr/>
          <a:lstStyle/>
          <a:p>
            <a:r>
              <a:rPr lang="en-US" dirty="0"/>
              <a:t>OUTLINE</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6096000" y="1788509"/>
            <a:ext cx="6096000" cy="4559576"/>
          </a:xfrm>
        </p:spPr>
        <p:txBody>
          <a:bodyPr>
            <a:noAutofit/>
          </a:bodyPr>
          <a:lstStyle/>
          <a:p>
            <a:r>
              <a:rPr lang="en-US" sz="2400" dirty="0">
                <a:solidFill>
                  <a:schemeClr val="tx1">
                    <a:lumMod val="50000"/>
                    <a:lumOff val="50000"/>
                  </a:schemeClr>
                </a:solidFill>
              </a:rPr>
              <a:t>01 Introduction</a:t>
            </a:r>
          </a:p>
          <a:p>
            <a:r>
              <a:rPr lang="en-US" sz="2400" dirty="0">
                <a:solidFill>
                  <a:schemeClr val="tx1">
                    <a:lumMod val="50000"/>
                    <a:lumOff val="50000"/>
                  </a:schemeClr>
                </a:solidFill>
              </a:rPr>
              <a:t>02 </a:t>
            </a:r>
            <a:r>
              <a:rPr lang="en-US" sz="2400" dirty="0">
                <a:solidFill>
                  <a:schemeClr val="tx1">
                    <a:lumMod val="50000"/>
                    <a:lumOff val="50000"/>
                  </a:schemeClr>
                </a:solidFill>
                <a:effectLst/>
                <a:ea typeface="Century Gothic" panose="020B0502020202020204" pitchFamily="34" charset="0"/>
                <a:cs typeface="Century Gothic" panose="020B0502020202020204" pitchFamily="34" charset="0"/>
              </a:rPr>
              <a:t>Earth interior and geodynamics</a:t>
            </a:r>
          </a:p>
          <a:p>
            <a:r>
              <a:rPr lang="en-US" sz="2400" dirty="0">
                <a:solidFill>
                  <a:schemeClr val="tx1">
                    <a:lumMod val="50000"/>
                    <a:lumOff val="50000"/>
                  </a:schemeClr>
                </a:solidFill>
                <a:ea typeface="Century Gothic" panose="020B0502020202020204" pitchFamily="34" charset="0"/>
                <a:cs typeface="Century Gothic" panose="020B0502020202020204" pitchFamily="34" charset="0"/>
              </a:rPr>
              <a:t>03 Plate Tectonics </a:t>
            </a:r>
          </a:p>
          <a:p>
            <a:r>
              <a:rPr lang="en-US" sz="2400" dirty="0">
                <a:solidFill>
                  <a:schemeClr val="tx1">
                    <a:lumMod val="50000"/>
                    <a:lumOff val="50000"/>
                  </a:schemeClr>
                </a:solidFill>
              </a:rPr>
              <a:t>04 </a:t>
            </a:r>
            <a:r>
              <a:rPr lang="en-US" sz="2400" u="none" strike="noStrike" dirty="0">
                <a:solidFill>
                  <a:schemeClr val="tx1">
                    <a:lumMod val="50000"/>
                    <a:lumOff val="50000"/>
                  </a:schemeClr>
                </a:solidFill>
                <a:effectLst/>
                <a:uFill>
                  <a:solidFill>
                    <a:srgbClr val="000000"/>
                  </a:solidFill>
                </a:uFill>
                <a:ea typeface="Century Gothic" panose="020B0502020202020204" pitchFamily="34" charset="0"/>
                <a:cs typeface="Century Gothic" panose="020B0502020202020204" pitchFamily="34" charset="0"/>
              </a:rPr>
              <a:t>Earthquakes</a:t>
            </a:r>
          </a:p>
          <a:p>
            <a:r>
              <a:rPr lang="en-US" sz="2400" dirty="0">
                <a:solidFill>
                  <a:schemeClr val="tx1">
                    <a:lumMod val="50000"/>
                    <a:lumOff val="50000"/>
                  </a:schemeClr>
                </a:solidFill>
              </a:rPr>
              <a:t>05 </a:t>
            </a:r>
            <a:r>
              <a:rPr lang="en-US" sz="2400" u="none" strike="noStrike" dirty="0">
                <a:solidFill>
                  <a:schemeClr val="tx1">
                    <a:lumMod val="50000"/>
                    <a:lumOff val="50000"/>
                  </a:schemeClr>
                </a:solidFill>
                <a:effectLst/>
                <a:uFill>
                  <a:solidFill>
                    <a:srgbClr val="000000"/>
                  </a:solidFill>
                </a:uFill>
                <a:ea typeface="Century Gothic" panose="020B0502020202020204" pitchFamily="34" charset="0"/>
                <a:cs typeface="Century Gothic" panose="020B0502020202020204" pitchFamily="34" charset="0"/>
              </a:rPr>
              <a:t>Tsunami</a:t>
            </a:r>
          </a:p>
          <a:p>
            <a:r>
              <a:rPr lang="en-US" sz="2400" dirty="0">
                <a:solidFill>
                  <a:schemeClr val="tx1">
                    <a:lumMod val="50000"/>
                    <a:lumOff val="50000"/>
                  </a:schemeClr>
                </a:solidFill>
                <a:uFill>
                  <a:solidFill>
                    <a:srgbClr val="000000"/>
                  </a:solidFill>
                </a:uFill>
                <a:ea typeface="Century Gothic" panose="020B0502020202020204" pitchFamily="34" charset="0"/>
                <a:cs typeface="Century Gothic" panose="020B0502020202020204" pitchFamily="34" charset="0"/>
              </a:rPr>
              <a:t>06 TSUNAMI EARLY  WARNING SYSTEM </a:t>
            </a:r>
          </a:p>
          <a:p>
            <a:r>
              <a:rPr lang="en-US" sz="2400" dirty="0">
                <a:solidFill>
                  <a:schemeClr val="tx1">
                    <a:lumMod val="50000"/>
                    <a:lumOff val="50000"/>
                  </a:schemeClr>
                </a:solidFill>
                <a:uFill>
                  <a:solidFill>
                    <a:srgbClr val="000000"/>
                  </a:solidFill>
                </a:uFill>
                <a:ea typeface="Century Gothic" panose="020B0502020202020204" pitchFamily="34" charset="0"/>
                <a:cs typeface="Century Gothic" panose="020B0502020202020204" pitchFamily="34" charset="0"/>
              </a:rPr>
              <a:t>07 Common Alerting Protocol (CAPs)</a:t>
            </a:r>
          </a:p>
          <a:p>
            <a:endParaRPr lang="en-US" sz="2400" dirty="0">
              <a:solidFill>
                <a:schemeClr val="tx1">
                  <a:lumMod val="50000"/>
                  <a:lumOff val="50000"/>
                </a:schemeClr>
              </a:solidFill>
              <a:uFill>
                <a:solidFill>
                  <a:srgbClr val="000000"/>
                </a:solidFill>
              </a:uFill>
              <a:ea typeface="Century Gothic" panose="020B0502020202020204" pitchFamily="34" charset="0"/>
              <a:cs typeface="Century Gothic" panose="020B0502020202020204" pitchFamily="34" charset="0"/>
            </a:endParaRPr>
          </a:p>
        </p:txBody>
      </p:sp>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8/20/2023</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2865516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5F4E9C-D791-1425-6DEC-A604961D2C03}"/>
              </a:ext>
            </a:extLst>
          </p:cNvPr>
          <p:cNvPicPr>
            <a:picLocks noChangeAspect="1"/>
          </p:cNvPicPr>
          <p:nvPr/>
        </p:nvPicPr>
        <p:blipFill>
          <a:blip r:embed="rId2"/>
          <a:stretch>
            <a:fillRect/>
          </a:stretch>
        </p:blipFill>
        <p:spPr>
          <a:xfrm>
            <a:off x="643467" y="1098042"/>
            <a:ext cx="10905066" cy="4661914"/>
          </a:xfrm>
          <a:prstGeom prst="rect">
            <a:avLst/>
          </a:prstGeom>
        </p:spPr>
      </p:pic>
    </p:spTree>
    <p:extLst>
      <p:ext uri="{BB962C8B-B14F-4D97-AF65-F5344CB8AC3E}">
        <p14:creationId xmlns:p14="http://schemas.microsoft.com/office/powerpoint/2010/main" val="1002889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DE390-67B3-082E-D78F-836C7D1D64FB}"/>
              </a:ext>
            </a:extLst>
          </p:cNvPr>
          <p:cNvSpPr>
            <a:spLocks noGrp="1"/>
          </p:cNvSpPr>
          <p:nvPr>
            <p:ph type="dt" sz="half" idx="2"/>
          </p:nvPr>
        </p:nvSpPr>
        <p:spPr/>
        <p:txBody>
          <a:bodyPr/>
          <a:lstStyle/>
          <a:p>
            <a:fld id="{90EA6C54-2562-43EA-9A1B-F808D04718E7}" type="datetime1">
              <a:rPr lang="en-US" smtClean="0"/>
              <a:t>8/20/2023</a:t>
            </a:fld>
            <a:endParaRPr lang="en-US" dirty="0"/>
          </a:p>
        </p:txBody>
      </p:sp>
      <p:sp>
        <p:nvSpPr>
          <p:cNvPr id="3" name="Slide Number Placeholder 2">
            <a:extLst>
              <a:ext uri="{FF2B5EF4-FFF2-40B4-BE49-F238E27FC236}">
                <a16:creationId xmlns:a16="http://schemas.microsoft.com/office/drawing/2014/main" id="{AC941122-D22E-B102-1BCD-D8688D9EC69E}"/>
              </a:ext>
            </a:extLst>
          </p:cNvPr>
          <p:cNvSpPr>
            <a:spLocks noGrp="1"/>
          </p:cNvSpPr>
          <p:nvPr>
            <p:ph type="sldNum" sz="quarter" idx="4"/>
          </p:nvPr>
        </p:nvSpPr>
        <p:spPr/>
        <p:txBody>
          <a:bodyPr/>
          <a:lstStyle/>
          <a:p>
            <a:fld id="{294A09A9-5501-47C1-A89A-A340965A2BE2}" type="slidenum">
              <a:rPr lang="en-US" smtClean="0"/>
              <a:pPr/>
              <a:t>21</a:t>
            </a:fld>
            <a:endParaRPr lang="en-US" dirty="0"/>
          </a:p>
        </p:txBody>
      </p:sp>
      <p:sp>
        <p:nvSpPr>
          <p:cNvPr id="5" name="TextBox 4">
            <a:extLst>
              <a:ext uri="{FF2B5EF4-FFF2-40B4-BE49-F238E27FC236}">
                <a16:creationId xmlns:a16="http://schemas.microsoft.com/office/drawing/2014/main" id="{360F0E77-0845-C08B-D799-8E2431DADE78}"/>
              </a:ext>
            </a:extLst>
          </p:cNvPr>
          <p:cNvSpPr txBox="1"/>
          <p:nvPr/>
        </p:nvSpPr>
        <p:spPr>
          <a:xfrm>
            <a:off x="482600" y="247134"/>
            <a:ext cx="6096000" cy="646331"/>
          </a:xfrm>
          <a:prstGeom prst="rect">
            <a:avLst/>
          </a:prstGeom>
          <a:noFill/>
        </p:spPr>
        <p:txBody>
          <a:bodyPr wrap="square">
            <a:spAutoFit/>
          </a:bodyPr>
          <a:lstStyle/>
          <a:p>
            <a:r>
              <a:rPr lang="en-US" sz="3600" dirty="0"/>
              <a:t>Focal mechanism</a:t>
            </a:r>
          </a:p>
        </p:txBody>
      </p:sp>
      <p:pic>
        <p:nvPicPr>
          <p:cNvPr id="6" name="Picture 2">
            <a:extLst>
              <a:ext uri="{FF2B5EF4-FFF2-40B4-BE49-F238E27FC236}">
                <a16:creationId xmlns:a16="http://schemas.microsoft.com/office/drawing/2014/main" id="{CEEB7E04-B1E4-3789-922D-3DEF270BA50F}"/>
              </a:ext>
            </a:extLst>
          </p:cNvPr>
          <p:cNvPicPr>
            <a:picLocks noChangeAspect="1" noChangeArrowheads="1"/>
          </p:cNvPicPr>
          <p:nvPr/>
        </p:nvPicPr>
        <p:blipFill>
          <a:blip r:embed="rId2" cstate="print"/>
          <a:stretch>
            <a:fillRect/>
          </a:stretch>
        </p:blipFill>
        <p:spPr bwMode="auto">
          <a:xfrm>
            <a:off x="1822866" y="2503824"/>
            <a:ext cx="8254167" cy="3578161"/>
          </a:xfrm>
          <a:prstGeom prst="rect">
            <a:avLst/>
          </a:prstGeom>
          <a:noFill/>
          <a:ln w="9525">
            <a:noFill/>
            <a:miter lim="800000"/>
            <a:headEnd/>
            <a:tailEnd/>
          </a:ln>
          <a:effectLst/>
        </p:spPr>
      </p:pic>
      <p:sp>
        <p:nvSpPr>
          <p:cNvPr id="8" name="TextBox 7">
            <a:extLst>
              <a:ext uri="{FF2B5EF4-FFF2-40B4-BE49-F238E27FC236}">
                <a16:creationId xmlns:a16="http://schemas.microsoft.com/office/drawing/2014/main" id="{724954A4-7E70-47B7-AFB0-099A8A755208}"/>
              </a:ext>
            </a:extLst>
          </p:cNvPr>
          <p:cNvSpPr txBox="1"/>
          <p:nvPr/>
        </p:nvSpPr>
        <p:spPr>
          <a:xfrm>
            <a:off x="1212850" y="1221591"/>
            <a:ext cx="9474200" cy="954107"/>
          </a:xfrm>
          <a:prstGeom prst="rect">
            <a:avLst/>
          </a:prstGeom>
          <a:noFill/>
        </p:spPr>
        <p:txBody>
          <a:bodyPr wrap="square">
            <a:spAutoFit/>
          </a:bodyPr>
          <a:lstStyle/>
          <a:p>
            <a:r>
              <a:rPr lang="en-US" sz="2800" dirty="0"/>
              <a:t> Focal mechanism: The geometry and mechanism of </a:t>
            </a:r>
          </a:p>
          <a:p>
            <a:r>
              <a:rPr lang="en-US" sz="2800" dirty="0"/>
              <a:t>the fault in a simple diagram.</a:t>
            </a:r>
          </a:p>
        </p:txBody>
      </p:sp>
    </p:spTree>
    <p:extLst>
      <p:ext uri="{BB962C8B-B14F-4D97-AF65-F5344CB8AC3E}">
        <p14:creationId xmlns:p14="http://schemas.microsoft.com/office/powerpoint/2010/main" val="3858168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3072114" y="-23149"/>
            <a:ext cx="10515600" cy="1325563"/>
          </a:xfrm>
        </p:spPr>
        <p:txBody>
          <a:bodyPr/>
          <a:lstStyle/>
          <a:p>
            <a:pPr algn="ctr"/>
            <a:r>
              <a:rPr lang="en-US" dirty="0">
                <a:solidFill>
                  <a:schemeClr val="accent2">
                    <a:lumMod val="50000"/>
                  </a:schemeClr>
                </a:solidFill>
                <a:cs typeface="Biome Light" panose="020B0303030204020804" pitchFamily="34" charset="0"/>
              </a:rPr>
              <a:t>TYPES OF SEISMIC WAVES</a:t>
            </a:r>
            <a:endParaRPr lang="en-US" dirty="0">
              <a:solidFill>
                <a:schemeClr val="accent2">
                  <a:lumMod val="50000"/>
                </a:schemeClr>
              </a:solidFill>
              <a:latin typeface="Biome Light" panose="020B0303030204020804" pitchFamily="34" charset="0"/>
              <a:cs typeface="Biome Light" panose="020B0303030204020804" pitchFamily="34" charset="0"/>
            </a:endParaRPr>
          </a:p>
        </p:txBody>
      </p:sp>
      <p:sp>
        <p:nvSpPr>
          <p:cNvPr id="141" name="Date Placeholder 140">
            <a:extLst>
              <a:ext uri="{FF2B5EF4-FFF2-40B4-BE49-F238E27FC236}">
                <a16:creationId xmlns:a16="http://schemas.microsoft.com/office/drawing/2014/main" id="{3E96791E-3AF0-4956-AFA7-A8A89E8EB15E}"/>
              </a:ext>
            </a:extLst>
          </p:cNvPr>
          <p:cNvSpPr>
            <a:spLocks noGrp="1"/>
          </p:cNvSpPr>
          <p:nvPr>
            <p:ph type="dt" sz="half" idx="2"/>
          </p:nvPr>
        </p:nvSpPr>
        <p:spPr/>
        <p:txBody>
          <a:bodyPr/>
          <a:lstStyle/>
          <a:p>
            <a:fld id="{4871AD0A-72DC-49A1-AA89-5509B2193035}" type="datetime1">
              <a:rPr lang="en-US" smtClean="0"/>
              <a:t>8/20/2023</a:t>
            </a:fld>
            <a:endParaRPr lang="en-US" dirty="0"/>
          </a:p>
        </p:txBody>
      </p:sp>
      <p:pic>
        <p:nvPicPr>
          <p:cNvPr id="3" name="Picture 2">
            <a:extLst>
              <a:ext uri="{FF2B5EF4-FFF2-40B4-BE49-F238E27FC236}">
                <a16:creationId xmlns:a16="http://schemas.microsoft.com/office/drawing/2014/main" id="{4F238EF7-8E2E-7FF3-DBF4-6DEA7D3127D6}"/>
              </a:ext>
            </a:extLst>
          </p:cNvPr>
          <p:cNvPicPr>
            <a:picLocks noChangeAspect="1"/>
          </p:cNvPicPr>
          <p:nvPr/>
        </p:nvPicPr>
        <p:blipFill>
          <a:blip r:embed="rId2"/>
          <a:stretch>
            <a:fillRect/>
          </a:stretch>
        </p:blipFill>
        <p:spPr>
          <a:xfrm>
            <a:off x="-332000" y="0"/>
            <a:ext cx="4846320" cy="6858000"/>
          </a:xfrm>
          <a:prstGeom prst="rect">
            <a:avLst/>
          </a:prstGeom>
        </p:spPr>
      </p:pic>
      <p:sp>
        <p:nvSpPr>
          <p:cNvPr id="44" name="TextBox 43">
            <a:extLst>
              <a:ext uri="{FF2B5EF4-FFF2-40B4-BE49-F238E27FC236}">
                <a16:creationId xmlns:a16="http://schemas.microsoft.com/office/drawing/2014/main" id="{6C94C2C4-6207-FAEA-86ED-A6A6768375A8}"/>
              </a:ext>
            </a:extLst>
          </p:cNvPr>
          <p:cNvSpPr txBox="1"/>
          <p:nvPr/>
        </p:nvSpPr>
        <p:spPr>
          <a:xfrm>
            <a:off x="4848828" y="942797"/>
            <a:ext cx="6962172" cy="6278642"/>
          </a:xfrm>
          <a:prstGeom prst="rect">
            <a:avLst/>
          </a:prstGeom>
          <a:noFill/>
        </p:spPr>
        <p:txBody>
          <a:bodyPr wrap="square">
            <a:spAutoFit/>
          </a:bodyPr>
          <a:lstStyle/>
          <a:p>
            <a:r>
              <a:rPr lang="en-US" b="1" dirty="0"/>
              <a:t>P waves </a:t>
            </a:r>
            <a:r>
              <a:rPr lang="en-US" dirty="0"/>
              <a:t>travel away from the focus of an earthquake where the rocks first fractured by compressing and expanding the rocks as they travel through solids, liquids and gases. P waves travel through all parts of the Earth.</a:t>
            </a:r>
          </a:p>
          <a:p>
            <a:endParaRPr lang="en-US" dirty="0"/>
          </a:p>
          <a:p>
            <a:r>
              <a:rPr lang="en-US" b="1" i="0" dirty="0">
                <a:solidFill>
                  <a:srgbClr val="222222"/>
                </a:solidFill>
                <a:effectLst/>
              </a:rPr>
              <a:t>S waves </a:t>
            </a:r>
            <a:r>
              <a:rPr lang="en-US" b="0" i="0" dirty="0">
                <a:solidFill>
                  <a:srgbClr val="222222"/>
                </a:solidFill>
                <a:effectLst/>
              </a:rPr>
              <a:t>travel in a motion similar to a rope held tight at one end while the other end is lifted rapidly back and forth. S waves only travel through solids and do not travel through the liquid outer core of the Earth.</a:t>
            </a:r>
          </a:p>
          <a:p>
            <a:endParaRPr lang="en-US" b="0" i="0" dirty="0">
              <a:solidFill>
                <a:srgbClr val="222222"/>
              </a:solidFill>
              <a:effectLst/>
            </a:endParaRPr>
          </a:p>
          <a:p>
            <a:pPr algn="ctr"/>
            <a:r>
              <a:rPr lang="en-US" sz="2400" b="1" dirty="0">
                <a:solidFill>
                  <a:srgbClr val="222222"/>
                </a:solidFill>
              </a:rPr>
              <a:t>surface waves</a:t>
            </a:r>
          </a:p>
          <a:p>
            <a:endParaRPr lang="en-US" b="1" i="0" dirty="0">
              <a:solidFill>
                <a:srgbClr val="222222"/>
              </a:solidFill>
              <a:effectLst/>
            </a:endParaRPr>
          </a:p>
          <a:p>
            <a:r>
              <a:rPr lang="en-US" b="1" i="0" dirty="0">
                <a:solidFill>
                  <a:srgbClr val="222222"/>
                </a:solidFill>
                <a:effectLst/>
              </a:rPr>
              <a:t>Love waves </a:t>
            </a:r>
            <a:r>
              <a:rPr lang="en-US" b="0" i="0" dirty="0">
                <a:solidFill>
                  <a:srgbClr val="222222"/>
                </a:solidFill>
                <a:effectLst/>
              </a:rPr>
              <a:t>move back and forth in the direction they are traveling. </a:t>
            </a:r>
          </a:p>
          <a:p>
            <a:endParaRPr lang="en-US" dirty="0">
              <a:solidFill>
                <a:srgbClr val="222222"/>
              </a:solidFill>
            </a:endParaRPr>
          </a:p>
          <a:p>
            <a:r>
              <a:rPr lang="en-US" b="1" dirty="0"/>
              <a:t>Rayleigh waves </a:t>
            </a:r>
            <a:r>
              <a:rPr lang="en-US" dirty="0"/>
              <a:t>also move on the surface but are closer to how waves in the ocean move. Their movement is circular in motion as they move through the Earth, but the circular motion is retrograde meaning the waves circle backward as they move forward.</a:t>
            </a:r>
          </a:p>
          <a:p>
            <a:endParaRPr lang="en-US" dirty="0"/>
          </a:p>
          <a:p>
            <a:endParaRPr lang="en-US" dirty="0"/>
          </a:p>
        </p:txBody>
      </p:sp>
    </p:spTree>
    <p:extLst>
      <p:ext uri="{BB962C8B-B14F-4D97-AF65-F5344CB8AC3E}">
        <p14:creationId xmlns:p14="http://schemas.microsoft.com/office/powerpoint/2010/main" val="700209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F88D23-DB64-7318-BE6F-723B80510636}"/>
              </a:ext>
            </a:extLst>
          </p:cNvPr>
          <p:cNvSpPr>
            <a:spLocks noGrp="1"/>
          </p:cNvSpPr>
          <p:nvPr>
            <p:ph type="dt" sz="half" idx="2"/>
          </p:nvPr>
        </p:nvSpPr>
        <p:spPr/>
        <p:txBody>
          <a:bodyPr/>
          <a:lstStyle/>
          <a:p>
            <a:fld id="{C5DB74C9-B808-4394-A017-79C83B2524EF}" type="datetime1">
              <a:rPr lang="en-US" smtClean="0"/>
              <a:t>8/20/2023</a:t>
            </a:fld>
            <a:endParaRPr lang="en-US" dirty="0"/>
          </a:p>
        </p:txBody>
      </p:sp>
      <p:sp>
        <p:nvSpPr>
          <p:cNvPr id="3" name="Slide Number Placeholder 2">
            <a:extLst>
              <a:ext uri="{FF2B5EF4-FFF2-40B4-BE49-F238E27FC236}">
                <a16:creationId xmlns:a16="http://schemas.microsoft.com/office/drawing/2014/main" id="{0480D704-B311-7854-20CF-BEF5E3DB4567}"/>
              </a:ext>
            </a:extLst>
          </p:cNvPr>
          <p:cNvSpPr>
            <a:spLocks noGrp="1"/>
          </p:cNvSpPr>
          <p:nvPr>
            <p:ph type="sldNum" sz="quarter" idx="4"/>
          </p:nvPr>
        </p:nvSpPr>
        <p:spPr/>
        <p:txBody>
          <a:bodyPr/>
          <a:lstStyle/>
          <a:p>
            <a:fld id="{294A09A9-5501-47C1-A89A-A340965A2BE2}" type="slidenum">
              <a:rPr lang="en-US" smtClean="0"/>
              <a:pPr/>
              <a:t>23</a:t>
            </a:fld>
            <a:endParaRPr lang="en-US" dirty="0"/>
          </a:p>
        </p:txBody>
      </p:sp>
      <p:sp>
        <p:nvSpPr>
          <p:cNvPr id="11" name="TextBox 10">
            <a:extLst>
              <a:ext uri="{FF2B5EF4-FFF2-40B4-BE49-F238E27FC236}">
                <a16:creationId xmlns:a16="http://schemas.microsoft.com/office/drawing/2014/main" id="{FC86FC07-4188-ECC1-5E64-B6AE1ED72798}"/>
              </a:ext>
            </a:extLst>
          </p:cNvPr>
          <p:cNvSpPr txBox="1"/>
          <p:nvPr/>
        </p:nvSpPr>
        <p:spPr>
          <a:xfrm>
            <a:off x="463550" y="2485887"/>
            <a:ext cx="5334000" cy="3046988"/>
          </a:xfrm>
          <a:prstGeom prst="rect">
            <a:avLst/>
          </a:prstGeom>
          <a:noFill/>
        </p:spPr>
        <p:txBody>
          <a:bodyPr wrap="square">
            <a:spAutoFit/>
          </a:bodyPr>
          <a:lstStyle/>
          <a:p>
            <a:r>
              <a:rPr lang="en-US" sz="2400" dirty="0"/>
              <a:t>Locating an earthquake (Method 2: using P-S arrival-time </a:t>
            </a:r>
          </a:p>
          <a:p>
            <a:r>
              <a:rPr lang="en-US" sz="2400" dirty="0"/>
              <a:t>differences)</a:t>
            </a:r>
          </a:p>
          <a:p>
            <a:r>
              <a:rPr lang="en-US" sz="2400" dirty="0"/>
              <a:t>S-waves travel more slowly than P-waves &gt; the more distant the earthquake from the receiver the greater the time lag of the S after the P arrival</a:t>
            </a:r>
          </a:p>
        </p:txBody>
      </p:sp>
      <p:sp>
        <p:nvSpPr>
          <p:cNvPr id="13" name="TextBox 12">
            <a:extLst>
              <a:ext uri="{FF2B5EF4-FFF2-40B4-BE49-F238E27FC236}">
                <a16:creationId xmlns:a16="http://schemas.microsoft.com/office/drawing/2014/main" id="{AC11CD7C-5194-39EB-A92E-101AC2180246}"/>
              </a:ext>
            </a:extLst>
          </p:cNvPr>
          <p:cNvSpPr txBox="1"/>
          <p:nvPr/>
        </p:nvSpPr>
        <p:spPr>
          <a:xfrm>
            <a:off x="2749550" y="1063964"/>
            <a:ext cx="4705350" cy="954107"/>
          </a:xfrm>
          <a:prstGeom prst="rect">
            <a:avLst/>
          </a:prstGeom>
          <a:noFill/>
        </p:spPr>
        <p:txBody>
          <a:bodyPr wrap="square">
            <a:spAutoFit/>
          </a:bodyPr>
          <a:lstStyle/>
          <a:p>
            <a:r>
              <a:rPr lang="en-US" sz="2800" dirty="0">
                <a:solidFill>
                  <a:schemeClr val="tx1">
                    <a:lumMod val="50000"/>
                    <a:lumOff val="50000"/>
                  </a:schemeClr>
                </a:solidFill>
              </a:rPr>
              <a:t>using P-S arrival-time</a:t>
            </a:r>
          </a:p>
          <a:p>
            <a:r>
              <a:rPr lang="en-US" sz="2800" dirty="0">
                <a:solidFill>
                  <a:schemeClr val="tx1">
                    <a:lumMod val="50000"/>
                    <a:lumOff val="50000"/>
                  </a:schemeClr>
                </a:solidFill>
              </a:rPr>
              <a:t> differences</a:t>
            </a:r>
          </a:p>
        </p:txBody>
      </p:sp>
      <p:pic>
        <p:nvPicPr>
          <p:cNvPr id="14" name="Picture 13">
            <a:extLst>
              <a:ext uri="{FF2B5EF4-FFF2-40B4-BE49-F238E27FC236}">
                <a16:creationId xmlns:a16="http://schemas.microsoft.com/office/drawing/2014/main" id="{9B3B235C-4B11-24C8-F64A-5D125C737CEB}"/>
              </a:ext>
            </a:extLst>
          </p:cNvPr>
          <p:cNvPicPr>
            <a:picLocks noChangeAspect="1"/>
          </p:cNvPicPr>
          <p:nvPr/>
        </p:nvPicPr>
        <p:blipFill>
          <a:blip r:embed="rId2"/>
          <a:stretch>
            <a:fillRect/>
          </a:stretch>
        </p:blipFill>
        <p:spPr>
          <a:xfrm>
            <a:off x="6038850" y="1758860"/>
            <a:ext cx="5678086" cy="4619951"/>
          </a:xfrm>
          <a:prstGeom prst="rect">
            <a:avLst/>
          </a:prstGeom>
        </p:spPr>
      </p:pic>
      <p:sp>
        <p:nvSpPr>
          <p:cNvPr id="16" name="TextBox 15">
            <a:extLst>
              <a:ext uri="{FF2B5EF4-FFF2-40B4-BE49-F238E27FC236}">
                <a16:creationId xmlns:a16="http://schemas.microsoft.com/office/drawing/2014/main" id="{490F3985-B26C-63A5-AC89-C52DF0B74F39}"/>
              </a:ext>
            </a:extLst>
          </p:cNvPr>
          <p:cNvSpPr txBox="1"/>
          <p:nvPr/>
        </p:nvSpPr>
        <p:spPr>
          <a:xfrm>
            <a:off x="349250" y="479189"/>
            <a:ext cx="6381750" cy="584775"/>
          </a:xfrm>
          <a:prstGeom prst="rect">
            <a:avLst/>
          </a:prstGeom>
          <a:noFill/>
        </p:spPr>
        <p:txBody>
          <a:bodyPr wrap="square">
            <a:spAutoFit/>
          </a:bodyPr>
          <a:lstStyle/>
          <a:p>
            <a:r>
              <a:rPr lang="en-US" sz="3200" b="1" dirty="0"/>
              <a:t>Locating an earthquake</a:t>
            </a:r>
          </a:p>
        </p:txBody>
      </p:sp>
    </p:spTree>
    <p:extLst>
      <p:ext uri="{BB962C8B-B14F-4D97-AF65-F5344CB8AC3E}">
        <p14:creationId xmlns:p14="http://schemas.microsoft.com/office/powerpoint/2010/main" val="2191755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C8ACBFA9-1E5D-2C26-1874-337EB9DAA0C6}"/>
              </a:ext>
            </a:extLst>
          </p:cNvPr>
          <p:cNvPicPr>
            <a:picLocks noChangeAspect="1"/>
          </p:cNvPicPr>
          <p:nvPr/>
        </p:nvPicPr>
        <p:blipFill rotWithShape="1">
          <a:blip r:embed="rId2"/>
          <a:srcRect l="426" r="32091" b="-1"/>
          <a:stretch/>
        </p:blipFill>
        <p:spPr>
          <a:xfrm>
            <a:off x="1028700" y="3543300"/>
            <a:ext cx="3924300" cy="3314700"/>
          </a:xfrm>
          <a:prstGeom prst="rect">
            <a:avLst/>
          </a:prstGeom>
          <a:noFill/>
        </p:spPr>
      </p:pic>
      <p:sp>
        <p:nvSpPr>
          <p:cNvPr id="7" name="TextBox 6">
            <a:extLst>
              <a:ext uri="{FF2B5EF4-FFF2-40B4-BE49-F238E27FC236}">
                <a16:creationId xmlns:a16="http://schemas.microsoft.com/office/drawing/2014/main" id="{D5D5316B-9AED-CD40-CDFB-FC783F75BDD4}"/>
              </a:ext>
            </a:extLst>
          </p:cNvPr>
          <p:cNvSpPr txBox="1"/>
          <p:nvPr/>
        </p:nvSpPr>
        <p:spPr>
          <a:xfrm>
            <a:off x="6191250" y="1506641"/>
            <a:ext cx="4972050" cy="4473575"/>
          </a:xfrm>
          <a:prstGeom prst="rect">
            <a:avLst/>
          </a:prstGeom>
        </p:spPr>
        <p:txBody>
          <a:bodyPr vert="horz" lIns="91440" tIns="45720" rIns="91440" bIns="45720" rtlCol="0">
            <a:normAutofit/>
          </a:bodyPr>
          <a:lstStyle/>
          <a:p>
            <a:pPr>
              <a:lnSpc>
                <a:spcPct val="150000"/>
              </a:lnSpc>
              <a:spcBef>
                <a:spcPts val="1000"/>
              </a:spcBef>
            </a:pPr>
            <a:r>
              <a:rPr lang="en-US" sz="1600" b="1" kern="1200" dirty="0">
                <a:solidFill>
                  <a:schemeClr val="tx2">
                    <a:lumMod val="50000"/>
                  </a:schemeClr>
                </a:solidFill>
                <a:latin typeface="Biome Light" panose="020B0303030204020804" pitchFamily="34" charset="0"/>
                <a:ea typeface="+mn-ea"/>
                <a:cs typeface="Biome Light" panose="020B0303030204020804" pitchFamily="34" charset="0"/>
              </a:rPr>
              <a:t>Magnitude</a:t>
            </a:r>
            <a:r>
              <a:rPr lang="en-US" sz="1600" kern="1200" dirty="0">
                <a:solidFill>
                  <a:schemeClr val="tx2">
                    <a:lumMod val="50000"/>
                  </a:schemeClr>
                </a:solidFill>
                <a:latin typeface="Biome Light" panose="020B0303030204020804" pitchFamily="34" charset="0"/>
                <a:ea typeface="+mn-ea"/>
                <a:cs typeface="Biome Light" panose="020B0303030204020804" pitchFamily="34" charset="0"/>
              </a:rPr>
              <a:t> measures the energy released at the source of the earthquake. Magnitude is determined from measurements on seismographs</a:t>
            </a:r>
          </a:p>
          <a:p>
            <a:pPr>
              <a:lnSpc>
                <a:spcPct val="150000"/>
              </a:lnSpc>
              <a:spcBef>
                <a:spcPts val="1000"/>
              </a:spcBef>
            </a:pPr>
            <a:endParaRPr lang="en-US" sz="1600" kern="1200" dirty="0">
              <a:solidFill>
                <a:schemeClr val="tx2">
                  <a:lumMod val="50000"/>
                </a:schemeClr>
              </a:solidFill>
              <a:latin typeface="Biome Light" panose="020B0303030204020804" pitchFamily="34" charset="0"/>
              <a:ea typeface="+mn-ea"/>
              <a:cs typeface="Biome Light" panose="020B0303030204020804" pitchFamily="34" charset="0"/>
            </a:endParaRPr>
          </a:p>
          <a:p>
            <a:pPr>
              <a:lnSpc>
                <a:spcPct val="150000"/>
              </a:lnSpc>
              <a:spcBef>
                <a:spcPts val="1000"/>
              </a:spcBef>
            </a:pPr>
            <a:r>
              <a:rPr lang="en-US" sz="1600" b="1" kern="1200" dirty="0">
                <a:solidFill>
                  <a:schemeClr val="tx2">
                    <a:lumMod val="50000"/>
                  </a:schemeClr>
                </a:solidFill>
                <a:latin typeface="Biome Light" panose="020B0303030204020804" pitchFamily="34" charset="0"/>
                <a:ea typeface="+mn-ea"/>
                <a:cs typeface="Biome Light" panose="020B0303030204020804" pitchFamily="34" charset="0"/>
              </a:rPr>
              <a:t>Intensity</a:t>
            </a:r>
            <a:r>
              <a:rPr lang="en-US" sz="1600" kern="1200" dirty="0">
                <a:solidFill>
                  <a:schemeClr val="tx2">
                    <a:lumMod val="50000"/>
                  </a:schemeClr>
                </a:solidFill>
                <a:latin typeface="Biome Light" panose="020B0303030204020804" pitchFamily="34" charset="0"/>
                <a:ea typeface="+mn-ea"/>
                <a:cs typeface="Biome Light" panose="020B0303030204020804" pitchFamily="34" charset="0"/>
              </a:rPr>
              <a:t> measures the strength of shaking produced by the earthquake at a certain location. Intensity is determined from effects on people, human structures, and the natural environment.</a:t>
            </a:r>
          </a:p>
        </p:txBody>
      </p:sp>
      <p:sp>
        <p:nvSpPr>
          <p:cNvPr id="36" name="Date Placeholder 35">
            <a:extLst>
              <a:ext uri="{FF2B5EF4-FFF2-40B4-BE49-F238E27FC236}">
                <a16:creationId xmlns:a16="http://schemas.microsoft.com/office/drawing/2014/main" id="{8D56EBED-E2E8-4532-9D58-AEA4BF592BE1}"/>
              </a:ext>
            </a:extLst>
          </p:cNvPr>
          <p:cNvSpPr>
            <a:spLocks noGrp="1"/>
          </p:cNvSpPr>
          <p:nvPr>
            <p:ph type="dt" sz="half" idx="2"/>
          </p:nvPr>
        </p:nvSpPr>
        <p:spPr>
          <a:xfrm>
            <a:off x="133350" y="6486982"/>
            <a:ext cx="2743200" cy="365125"/>
          </a:xfrm>
        </p:spPr>
        <p:txBody>
          <a:bodyPr vert="horz" lIns="91440" tIns="45720" rIns="91440" bIns="45720" rtlCol="0" anchor="ctr">
            <a:normAutofit/>
          </a:bodyPr>
          <a:lstStyle/>
          <a:p>
            <a:pPr>
              <a:spcAft>
                <a:spcPts val="600"/>
              </a:spcAft>
            </a:pPr>
            <a:fld id="{E2EFFCE6-B714-4312-995E-9A4A689D43F0}" type="datetime1">
              <a:rPr lang="en-US" smtClean="0"/>
              <a:pPr>
                <a:spcAft>
                  <a:spcPts val="600"/>
                </a:spcAft>
              </a:pPr>
              <a:t>8/20/2023</a:t>
            </a:fld>
            <a:endParaRPr lang="en-US"/>
          </a:p>
        </p:txBody>
      </p:sp>
      <p:sp>
        <p:nvSpPr>
          <p:cNvPr id="37" name="Slide Number Placeholder 36">
            <a:extLst>
              <a:ext uri="{FF2B5EF4-FFF2-40B4-BE49-F238E27FC236}">
                <a16:creationId xmlns:a16="http://schemas.microsoft.com/office/drawing/2014/main" id="{2448455D-834D-4F56-90F8-4F239B5CA790}"/>
              </a:ext>
            </a:extLst>
          </p:cNvPr>
          <p:cNvSpPr>
            <a:spLocks noGrp="1"/>
          </p:cNvSpPr>
          <p:nvPr>
            <p:ph type="sldNum" sz="quarter" idx="4"/>
          </p:nvPr>
        </p:nvSpPr>
        <p:spPr>
          <a:xfrm>
            <a:off x="9315450" y="6486982"/>
            <a:ext cx="2743200" cy="365125"/>
          </a:xfrm>
        </p:spPr>
        <p:txBody>
          <a:bodyPr vert="horz" lIns="91440" tIns="45720" rIns="91440" bIns="45720" rtlCol="0" anchor="ctr">
            <a:normAutofit/>
          </a:bodyPr>
          <a:lstStyle/>
          <a:p>
            <a:pPr>
              <a:spcAft>
                <a:spcPts val="600"/>
              </a:spcAft>
            </a:pPr>
            <a:fld id="{294A09A9-5501-47C1-A89A-A340965A2BE2}" type="slidenum">
              <a:rPr lang="en-US" smtClean="0"/>
              <a:pPr>
                <a:spcAft>
                  <a:spcPts val="600"/>
                </a:spcAft>
              </a:pPr>
              <a:t>24</a:t>
            </a:fld>
            <a:endParaRPr lang="en-US"/>
          </a:p>
        </p:txBody>
      </p:sp>
      <p:sp>
        <p:nvSpPr>
          <p:cNvPr id="2" name="Title 1">
            <a:extLst>
              <a:ext uri="{FF2B5EF4-FFF2-40B4-BE49-F238E27FC236}">
                <a16:creationId xmlns:a16="http://schemas.microsoft.com/office/drawing/2014/main" id="{6BB3A48F-6C9B-4B6F-9063-4E2B2F6CF465}"/>
              </a:ext>
            </a:extLst>
          </p:cNvPr>
          <p:cNvSpPr>
            <a:spLocks noGrp="1"/>
          </p:cNvSpPr>
          <p:nvPr>
            <p:ph type="title"/>
          </p:nvPr>
        </p:nvSpPr>
        <p:spPr>
          <a:xfrm>
            <a:off x="895534" y="539225"/>
            <a:ext cx="3924300" cy="2434386"/>
          </a:xfrm>
        </p:spPr>
        <p:txBody>
          <a:bodyPr vert="horz" lIns="91440" tIns="45720" rIns="91440" bIns="45720" rtlCol="0" anchor="ctr">
            <a:normAutofit/>
          </a:bodyPr>
          <a:lstStyle/>
          <a:p>
            <a:r>
              <a:rPr lang="en-US" sz="4000" kern="1200" dirty="0">
                <a:latin typeface="+mn-lt"/>
                <a:ea typeface="+mn-ea"/>
                <a:cs typeface="+mn-cs"/>
              </a:rPr>
              <a:t>Measuring earthquake magnitude and intensity</a:t>
            </a:r>
          </a:p>
        </p:txBody>
      </p:sp>
    </p:spTree>
    <p:extLst>
      <p:ext uri="{BB962C8B-B14F-4D97-AF65-F5344CB8AC3E}">
        <p14:creationId xmlns:p14="http://schemas.microsoft.com/office/powerpoint/2010/main" val="445070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665E632-89DE-4E4B-8A35-FD6D46E9AAE8}"/>
              </a:ext>
            </a:extLst>
          </p:cNvPr>
          <p:cNvSpPr>
            <a:spLocks noGrp="1"/>
          </p:cNvSpPr>
          <p:nvPr>
            <p:ph type="body" sz="quarter" idx="15"/>
          </p:nvPr>
        </p:nvSpPr>
        <p:spPr/>
        <p:txBody>
          <a:bodyPr/>
          <a:lstStyle/>
          <a:p>
            <a:r>
              <a:rPr lang="en-US" dirty="0"/>
              <a:t>05</a:t>
            </a:r>
          </a:p>
        </p:txBody>
      </p:sp>
      <p:sp>
        <p:nvSpPr>
          <p:cNvPr id="2" name="Title 1">
            <a:extLst>
              <a:ext uri="{FF2B5EF4-FFF2-40B4-BE49-F238E27FC236}">
                <a16:creationId xmlns:a16="http://schemas.microsoft.com/office/drawing/2014/main" id="{9BD825CB-5684-4E97-80FA-A48BC074B947}"/>
              </a:ext>
            </a:extLst>
          </p:cNvPr>
          <p:cNvSpPr>
            <a:spLocks noGrp="1"/>
          </p:cNvSpPr>
          <p:nvPr>
            <p:ph type="title"/>
          </p:nvPr>
        </p:nvSpPr>
        <p:spPr/>
        <p:txBody>
          <a:bodyPr/>
          <a:lstStyle/>
          <a:p>
            <a:r>
              <a:rPr lang="en-US" dirty="0"/>
              <a:t>TSUNAMI</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1040130" y="2009775"/>
            <a:ext cx="3935646" cy="3418751"/>
          </a:xfrm>
        </p:spPr>
        <p:txBody>
          <a:bodyPr vert="horz" lIns="91440" tIns="45720" rIns="91440" bIns="45720" rtlCol="0" anchor="t">
            <a:normAutofit/>
          </a:bodyPr>
          <a:lstStyle/>
          <a:p>
            <a:pPr marL="0" indent="0">
              <a:lnSpc>
                <a:spcPct val="150000"/>
              </a:lnSpc>
              <a:buNone/>
            </a:pPr>
            <a:r>
              <a:rPr lang="en-US" sz="1600" dirty="0">
                <a:solidFill>
                  <a:schemeClr val="accent2">
                    <a:lumMod val="50000"/>
                  </a:schemeClr>
                </a:solidFill>
                <a:latin typeface="Biome Light" panose="020B0303030204020804" pitchFamily="34" charset="0"/>
                <a:cs typeface="Biome Light" panose="020B0303030204020804" pitchFamily="34" charset="0"/>
              </a:rPr>
              <a:t>Tsunamis are giant waves caused by earthquakes or volcanic eruptions under the sea. Out in the depths of the ocean, tsunami waves do not dramatically increase in height. But as the waves travel inland, they build up to higher and higher heights as the depth of the ocean decreases.</a:t>
            </a:r>
          </a:p>
          <a:p>
            <a:pPr marL="0" indent="0">
              <a:lnSpc>
                <a:spcPct val="150000"/>
              </a:lnSpc>
              <a:buNone/>
            </a:pPr>
            <a:endParaRPr lang="en-US" sz="1600" dirty="0">
              <a:solidFill>
                <a:schemeClr val="accent2">
                  <a:lumMod val="50000"/>
                </a:schemeClr>
              </a:solidFill>
              <a:latin typeface="Biome Light" panose="020B0303030204020804" pitchFamily="34" charset="0"/>
              <a:cs typeface="Biome Light" panose="020B0303030204020804" pitchFamily="34" charset="0"/>
            </a:endParaRPr>
          </a:p>
          <a:p>
            <a:pPr marL="0" indent="0">
              <a:lnSpc>
                <a:spcPct val="150000"/>
              </a:lnSpc>
              <a:buNone/>
            </a:pPr>
            <a:endParaRPr lang="en-US" sz="1600" dirty="0">
              <a:solidFill>
                <a:schemeClr val="accent2">
                  <a:lumMod val="50000"/>
                </a:schemeClr>
              </a:solidFill>
              <a:latin typeface="Biome Light" panose="020B0303030204020804" pitchFamily="34" charset="0"/>
              <a:cs typeface="Biome Light" panose="020B0303030204020804" pitchFamily="34" charset="0"/>
            </a:endParaRPr>
          </a:p>
        </p:txBody>
      </p:sp>
      <p:sp>
        <p:nvSpPr>
          <p:cNvPr id="23" name="Date Placeholder 22">
            <a:extLst>
              <a:ext uri="{FF2B5EF4-FFF2-40B4-BE49-F238E27FC236}">
                <a16:creationId xmlns:a16="http://schemas.microsoft.com/office/drawing/2014/main" id="{A36A89F3-138D-4102-9FF2-6E1293F6AFB6}"/>
              </a:ext>
            </a:extLst>
          </p:cNvPr>
          <p:cNvSpPr>
            <a:spLocks noGrp="1"/>
          </p:cNvSpPr>
          <p:nvPr>
            <p:ph type="dt" sz="half" idx="2"/>
          </p:nvPr>
        </p:nvSpPr>
        <p:spPr/>
        <p:txBody>
          <a:bodyPr/>
          <a:lstStyle/>
          <a:p>
            <a:fld id="{BF549713-324E-442E-99F3-0C4C72A7B5ED}" type="datetime1">
              <a:rPr lang="en-US" smtClean="0"/>
              <a:t>8/20/2023</a:t>
            </a:fld>
            <a:endParaRPr lang="en-US" dirty="0"/>
          </a:p>
        </p:txBody>
      </p:sp>
      <p:sp>
        <p:nvSpPr>
          <p:cNvPr id="24" name="Slide Number Placeholder 23">
            <a:extLst>
              <a:ext uri="{FF2B5EF4-FFF2-40B4-BE49-F238E27FC236}">
                <a16:creationId xmlns:a16="http://schemas.microsoft.com/office/drawing/2014/main" id="{EF02AD77-17EE-49EB-8387-86DED6AD894E}"/>
              </a:ext>
            </a:extLst>
          </p:cNvPr>
          <p:cNvSpPr>
            <a:spLocks noGrp="1"/>
          </p:cNvSpPr>
          <p:nvPr>
            <p:ph type="sldNum" sz="quarter" idx="4"/>
          </p:nvPr>
        </p:nvSpPr>
        <p:spPr/>
        <p:txBody>
          <a:bodyPr/>
          <a:lstStyle/>
          <a:p>
            <a:fld id="{294A09A9-5501-47C1-A89A-A340965A2BE2}" type="slidenum">
              <a:rPr lang="en-US" smtClean="0"/>
              <a:pPr/>
              <a:t>25</a:t>
            </a:fld>
            <a:endParaRPr lang="en-US" dirty="0"/>
          </a:p>
        </p:txBody>
      </p:sp>
      <p:pic>
        <p:nvPicPr>
          <p:cNvPr id="12" name="Picture Placeholder 11">
            <a:extLst>
              <a:ext uri="{FF2B5EF4-FFF2-40B4-BE49-F238E27FC236}">
                <a16:creationId xmlns:a16="http://schemas.microsoft.com/office/drawing/2014/main" id="{5F6BE786-BBE0-7449-1048-F6C388B750E7}"/>
              </a:ext>
            </a:extLst>
          </p:cNvPr>
          <p:cNvPicPr>
            <a:picLocks noGrp="1" noChangeAspect="1"/>
          </p:cNvPicPr>
          <p:nvPr>
            <p:ph type="pic" sz="quarter" idx="11"/>
          </p:nvPr>
        </p:nvPicPr>
        <p:blipFill>
          <a:blip r:embed="rId2"/>
          <a:srcRect t="153" b="153"/>
          <a:stretch>
            <a:fillRect/>
          </a:stretch>
        </p:blipFill>
        <p:spPr>
          <a:xfrm>
            <a:off x="6210300" y="3809514"/>
            <a:ext cx="4953000" cy="2849562"/>
          </a:xfrm>
          <a:prstGeom prst="rect">
            <a:avLst/>
          </a:prstGeom>
        </p:spPr>
      </p:pic>
      <p:pic>
        <p:nvPicPr>
          <p:cNvPr id="17" name="Picture 16" descr="A sign on a post&#10;&#10;Description automatically generated with low confidence">
            <a:extLst>
              <a:ext uri="{FF2B5EF4-FFF2-40B4-BE49-F238E27FC236}">
                <a16:creationId xmlns:a16="http://schemas.microsoft.com/office/drawing/2014/main" id="{0DD237C2-D893-FC75-E856-E5895753F751}"/>
              </a:ext>
            </a:extLst>
          </p:cNvPr>
          <p:cNvPicPr>
            <a:picLocks noChangeAspect="1"/>
          </p:cNvPicPr>
          <p:nvPr/>
        </p:nvPicPr>
        <p:blipFill>
          <a:blip r:embed="rId3"/>
          <a:stretch>
            <a:fillRect/>
          </a:stretch>
        </p:blipFill>
        <p:spPr>
          <a:xfrm>
            <a:off x="6198870" y="247351"/>
            <a:ext cx="4953000" cy="3302000"/>
          </a:xfrm>
          <a:prstGeom prst="rect">
            <a:avLst/>
          </a:prstGeom>
        </p:spPr>
      </p:pic>
    </p:spTree>
    <p:extLst>
      <p:ext uri="{BB962C8B-B14F-4D97-AF65-F5344CB8AC3E}">
        <p14:creationId xmlns:p14="http://schemas.microsoft.com/office/powerpoint/2010/main" val="4237778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43ACE1-457D-5FA8-F801-BA2EE247CC9F}"/>
              </a:ext>
            </a:extLst>
          </p:cNvPr>
          <p:cNvSpPr txBox="1"/>
          <p:nvPr/>
        </p:nvSpPr>
        <p:spPr>
          <a:xfrm>
            <a:off x="638881" y="417576"/>
            <a:ext cx="10909640" cy="1249394"/>
          </a:xfrm>
          <a:prstGeom prst="rect">
            <a:avLst/>
          </a:prstGeom>
        </p:spPr>
        <p:txBody>
          <a:bodyPr vert="horz" lIns="91440" tIns="45720" rIns="91440" bIns="45720" rtlCol="0" anchor="ctr">
            <a:normAutofit/>
          </a:bodyPr>
          <a:lstStyle/>
          <a:p>
            <a:pPr marL="311150" marR="599440" indent="-6350" algn="ctr">
              <a:lnSpc>
                <a:spcPct val="90000"/>
              </a:lnSpc>
              <a:spcBef>
                <a:spcPct val="0"/>
              </a:spcBef>
              <a:spcAft>
                <a:spcPts val="780"/>
              </a:spcAft>
            </a:pPr>
            <a:r>
              <a:rPr lang="en-US" sz="6600" kern="1200" dirty="0">
                <a:solidFill>
                  <a:schemeClr val="tx1"/>
                </a:solidFill>
                <a:effectLst/>
                <a:latin typeface="+mj-lt"/>
                <a:ea typeface="+mj-ea"/>
                <a:cs typeface="+mj-cs"/>
              </a:rPr>
              <a:t>Causes of Tsunami</a:t>
            </a:r>
          </a:p>
        </p:txBody>
      </p:sp>
      <p:sp>
        <p:nvSpPr>
          <p:cNvPr id="13"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D8F600E-70DD-C14A-B96F-55388D076F12}"/>
              </a:ext>
            </a:extLst>
          </p:cNvPr>
          <p:cNvPicPr>
            <a:picLocks noChangeAspect="1"/>
          </p:cNvPicPr>
          <p:nvPr/>
        </p:nvPicPr>
        <p:blipFill>
          <a:blip r:embed="rId2"/>
          <a:stretch>
            <a:fillRect/>
          </a:stretch>
        </p:blipFill>
        <p:spPr>
          <a:xfrm>
            <a:off x="1344340" y="2633472"/>
            <a:ext cx="9500271" cy="3586353"/>
          </a:xfrm>
          <a:prstGeom prst="rect">
            <a:avLst/>
          </a:prstGeom>
        </p:spPr>
      </p:pic>
      <p:sp>
        <p:nvSpPr>
          <p:cNvPr id="2" name="Date Placeholder 1">
            <a:extLst>
              <a:ext uri="{FF2B5EF4-FFF2-40B4-BE49-F238E27FC236}">
                <a16:creationId xmlns:a16="http://schemas.microsoft.com/office/drawing/2014/main" id="{84833335-609A-A5F6-5615-EE703CED26EC}"/>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90EA6C54-2562-43EA-9A1B-F808D04718E7}" type="datetime1">
              <a:rPr lang="en-US" sz="1200" smtClean="0"/>
              <a:pPr>
                <a:spcAft>
                  <a:spcPts val="600"/>
                </a:spcAft>
              </a:pPr>
              <a:t>8/20/2023</a:t>
            </a:fld>
            <a:endParaRPr lang="en-US" sz="1200"/>
          </a:p>
        </p:txBody>
      </p:sp>
      <p:sp>
        <p:nvSpPr>
          <p:cNvPr id="3" name="Slide Number Placeholder 2">
            <a:extLst>
              <a:ext uri="{FF2B5EF4-FFF2-40B4-BE49-F238E27FC236}">
                <a16:creationId xmlns:a16="http://schemas.microsoft.com/office/drawing/2014/main" id="{8D43C535-88DB-A844-ED10-79419EC83AB0}"/>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z="1200" smtClean="0">
                <a:latin typeface="+mn-lt"/>
                <a:cs typeface="+mn-cs"/>
              </a:rPr>
              <a:pPr>
                <a:spcAft>
                  <a:spcPts val="600"/>
                </a:spcAft>
              </a:pPr>
              <a:t>26</a:t>
            </a:fld>
            <a:endParaRPr lang="en-US" sz="1200">
              <a:latin typeface="+mn-lt"/>
              <a:cs typeface="+mn-cs"/>
            </a:endParaRPr>
          </a:p>
        </p:txBody>
      </p:sp>
    </p:spTree>
    <p:extLst>
      <p:ext uri="{BB962C8B-B14F-4D97-AF65-F5344CB8AC3E}">
        <p14:creationId xmlns:p14="http://schemas.microsoft.com/office/powerpoint/2010/main" val="1560585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17D516-E0AE-5EAD-ABF9-51D866996238}"/>
              </a:ext>
            </a:extLst>
          </p:cNvPr>
          <p:cNvSpPr>
            <a:spLocks noGrp="1"/>
          </p:cNvSpPr>
          <p:nvPr>
            <p:ph type="dt" sz="half" idx="2"/>
          </p:nvPr>
        </p:nvSpPr>
        <p:spPr/>
        <p:txBody>
          <a:bodyPr/>
          <a:lstStyle/>
          <a:p>
            <a:fld id="{CF53EA80-260A-4EE9-83BB-E6DD04DEA906}" type="datetime1">
              <a:rPr lang="en-US" smtClean="0"/>
              <a:t>8/20/2023</a:t>
            </a:fld>
            <a:endParaRPr lang="en-US" dirty="0"/>
          </a:p>
        </p:txBody>
      </p:sp>
      <p:sp>
        <p:nvSpPr>
          <p:cNvPr id="3" name="Slide Number Placeholder 2">
            <a:extLst>
              <a:ext uri="{FF2B5EF4-FFF2-40B4-BE49-F238E27FC236}">
                <a16:creationId xmlns:a16="http://schemas.microsoft.com/office/drawing/2014/main" id="{44414520-82D2-52E5-383C-BCBC39C1C52B}"/>
              </a:ext>
            </a:extLst>
          </p:cNvPr>
          <p:cNvSpPr>
            <a:spLocks noGrp="1"/>
          </p:cNvSpPr>
          <p:nvPr>
            <p:ph type="sldNum" sz="quarter" idx="4"/>
          </p:nvPr>
        </p:nvSpPr>
        <p:spPr/>
        <p:txBody>
          <a:bodyPr/>
          <a:lstStyle/>
          <a:p>
            <a:fld id="{294A09A9-5501-47C1-A89A-A340965A2BE2}" type="slidenum">
              <a:rPr lang="en-US" smtClean="0"/>
              <a:pPr/>
              <a:t>27</a:t>
            </a:fld>
            <a:endParaRPr lang="en-US" dirty="0"/>
          </a:p>
        </p:txBody>
      </p:sp>
      <p:pic>
        <p:nvPicPr>
          <p:cNvPr id="6" name="Picture 5">
            <a:extLst>
              <a:ext uri="{FF2B5EF4-FFF2-40B4-BE49-F238E27FC236}">
                <a16:creationId xmlns:a16="http://schemas.microsoft.com/office/drawing/2014/main" id="{BF5D1621-010C-EB57-DF40-F2B7B1F631C3}"/>
              </a:ext>
            </a:extLst>
          </p:cNvPr>
          <p:cNvPicPr>
            <a:picLocks noChangeAspect="1"/>
          </p:cNvPicPr>
          <p:nvPr/>
        </p:nvPicPr>
        <p:blipFill>
          <a:blip r:embed="rId2"/>
          <a:stretch>
            <a:fillRect/>
          </a:stretch>
        </p:blipFill>
        <p:spPr>
          <a:xfrm>
            <a:off x="1316258" y="1620335"/>
            <a:ext cx="9559485" cy="4866647"/>
          </a:xfrm>
          <a:prstGeom prst="rect">
            <a:avLst/>
          </a:prstGeom>
        </p:spPr>
      </p:pic>
      <p:sp>
        <p:nvSpPr>
          <p:cNvPr id="8" name="TextBox 7">
            <a:extLst>
              <a:ext uri="{FF2B5EF4-FFF2-40B4-BE49-F238E27FC236}">
                <a16:creationId xmlns:a16="http://schemas.microsoft.com/office/drawing/2014/main" id="{5A3D2D7A-2936-B850-4213-80BF24148D9E}"/>
              </a:ext>
            </a:extLst>
          </p:cNvPr>
          <p:cNvSpPr txBox="1"/>
          <p:nvPr/>
        </p:nvSpPr>
        <p:spPr>
          <a:xfrm>
            <a:off x="940444" y="485769"/>
            <a:ext cx="7833166" cy="769441"/>
          </a:xfrm>
          <a:prstGeom prst="rect">
            <a:avLst/>
          </a:prstGeom>
          <a:noFill/>
        </p:spPr>
        <p:txBody>
          <a:bodyPr wrap="square">
            <a:spAutoFit/>
          </a:bodyPr>
          <a:lstStyle/>
          <a:p>
            <a:r>
              <a:rPr lang="en-US" sz="4400" dirty="0">
                <a:solidFill>
                  <a:schemeClr val="bg1">
                    <a:lumMod val="75000"/>
                    <a:lumOff val="25000"/>
                  </a:schemeClr>
                </a:solidFill>
              </a:rPr>
              <a:t>How a tsunami is formed</a:t>
            </a:r>
          </a:p>
        </p:txBody>
      </p:sp>
    </p:spTree>
    <p:extLst>
      <p:ext uri="{BB962C8B-B14F-4D97-AF65-F5344CB8AC3E}">
        <p14:creationId xmlns:p14="http://schemas.microsoft.com/office/powerpoint/2010/main" val="3948461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DF47C-B277-A458-B818-708121C6EA4A}"/>
              </a:ext>
            </a:extLst>
          </p:cNvPr>
          <p:cNvPicPr>
            <a:picLocks noChangeAspect="1"/>
          </p:cNvPicPr>
          <p:nvPr/>
        </p:nvPicPr>
        <p:blipFill>
          <a:blip r:embed="rId2"/>
          <a:stretch>
            <a:fillRect/>
          </a:stretch>
        </p:blipFill>
        <p:spPr>
          <a:xfrm>
            <a:off x="484632" y="2178300"/>
            <a:ext cx="3517119" cy="2495253"/>
          </a:xfrm>
          <a:prstGeom prst="rect">
            <a:avLst/>
          </a:prstGeom>
        </p:spPr>
      </p:pic>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B55699B-0488-2502-8A43-D4EA44D9E850}"/>
              </a:ext>
            </a:extLst>
          </p:cNvPr>
          <p:cNvPicPr>
            <a:picLocks noChangeAspect="1"/>
          </p:cNvPicPr>
          <p:nvPr/>
        </p:nvPicPr>
        <p:blipFill>
          <a:blip r:embed="rId3"/>
          <a:stretch>
            <a:fillRect/>
          </a:stretch>
        </p:blipFill>
        <p:spPr>
          <a:xfrm>
            <a:off x="4310676" y="2201121"/>
            <a:ext cx="3537345" cy="2449611"/>
          </a:xfrm>
          <a:prstGeom prst="rect">
            <a:avLst/>
          </a:prstGeom>
        </p:spPr>
      </p:pic>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384DAD4-F323-5C00-D34A-723FBDA48DC8}"/>
              </a:ext>
            </a:extLst>
          </p:cNvPr>
          <p:cNvPicPr>
            <a:picLocks noChangeAspect="1"/>
          </p:cNvPicPr>
          <p:nvPr/>
        </p:nvPicPr>
        <p:blipFill>
          <a:blip r:embed="rId4"/>
          <a:stretch>
            <a:fillRect/>
          </a:stretch>
        </p:blipFill>
        <p:spPr>
          <a:xfrm>
            <a:off x="8162336" y="2186143"/>
            <a:ext cx="3517120" cy="2479569"/>
          </a:xfrm>
          <a:prstGeom prst="rect">
            <a:avLst/>
          </a:prstGeom>
        </p:spPr>
      </p:pic>
      <p:sp>
        <p:nvSpPr>
          <p:cNvPr id="2" name="Date Placeholder 1">
            <a:extLst>
              <a:ext uri="{FF2B5EF4-FFF2-40B4-BE49-F238E27FC236}">
                <a16:creationId xmlns:a16="http://schemas.microsoft.com/office/drawing/2014/main" id="{08BDC8E2-8C95-C038-1FEE-AB83FCBA342C}"/>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90EA6C54-2562-43EA-9A1B-F808D04718E7}" type="datetime1">
              <a:rPr lang="en-US" sz="1200" smtClean="0"/>
              <a:pPr>
                <a:spcAft>
                  <a:spcPts val="600"/>
                </a:spcAft>
              </a:pPr>
              <a:t>8/20/2023</a:t>
            </a:fld>
            <a:endParaRPr lang="en-US" sz="1200"/>
          </a:p>
        </p:txBody>
      </p:sp>
      <p:sp>
        <p:nvSpPr>
          <p:cNvPr id="3" name="Slide Number Placeholder 2">
            <a:extLst>
              <a:ext uri="{FF2B5EF4-FFF2-40B4-BE49-F238E27FC236}">
                <a16:creationId xmlns:a16="http://schemas.microsoft.com/office/drawing/2014/main" id="{743E4FFD-F40D-DE5E-FA20-A2BDF23F3F5D}"/>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z="1200" smtClean="0">
                <a:latin typeface="+mn-lt"/>
                <a:cs typeface="+mn-cs"/>
              </a:rPr>
              <a:pPr>
                <a:spcAft>
                  <a:spcPts val="600"/>
                </a:spcAft>
              </a:pPr>
              <a:t>28</a:t>
            </a:fld>
            <a:endParaRPr lang="en-US" sz="1200">
              <a:latin typeface="+mn-lt"/>
              <a:cs typeface="+mn-cs"/>
            </a:endParaRPr>
          </a:p>
        </p:txBody>
      </p:sp>
    </p:spTree>
    <p:extLst>
      <p:ext uri="{BB962C8B-B14F-4D97-AF65-F5344CB8AC3E}">
        <p14:creationId xmlns:p14="http://schemas.microsoft.com/office/powerpoint/2010/main" val="2765830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5D7FBB-854A-6B5D-AA25-02FE1244A430}"/>
              </a:ext>
            </a:extLst>
          </p:cNvPr>
          <p:cNvPicPr>
            <a:picLocks noChangeAspect="1"/>
          </p:cNvPicPr>
          <p:nvPr/>
        </p:nvPicPr>
        <p:blipFill>
          <a:blip r:embed="rId2"/>
          <a:stretch>
            <a:fillRect/>
          </a:stretch>
        </p:blipFill>
        <p:spPr>
          <a:xfrm>
            <a:off x="484632" y="2155368"/>
            <a:ext cx="3517119" cy="2541118"/>
          </a:xfrm>
          <a:prstGeom prst="rect">
            <a:avLst/>
          </a:prstGeom>
        </p:spPr>
      </p:pic>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D067D75-22BF-A01F-246E-B1C7312E4772}"/>
              </a:ext>
            </a:extLst>
          </p:cNvPr>
          <p:cNvPicPr>
            <a:picLocks noChangeAspect="1"/>
          </p:cNvPicPr>
          <p:nvPr/>
        </p:nvPicPr>
        <p:blipFill>
          <a:blip r:embed="rId3"/>
          <a:stretch>
            <a:fillRect/>
          </a:stretch>
        </p:blipFill>
        <p:spPr>
          <a:xfrm>
            <a:off x="4310676" y="2183435"/>
            <a:ext cx="3537345" cy="2484984"/>
          </a:xfrm>
          <a:prstGeom prst="rect">
            <a:avLst/>
          </a:prstGeom>
        </p:spPr>
      </p:pic>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6C9AC96-9ED7-4C4A-7A06-D3B93C197471}"/>
              </a:ext>
            </a:extLst>
          </p:cNvPr>
          <p:cNvPicPr>
            <a:picLocks noChangeAspect="1"/>
          </p:cNvPicPr>
          <p:nvPr/>
        </p:nvPicPr>
        <p:blipFill>
          <a:blip r:embed="rId4"/>
          <a:stretch>
            <a:fillRect/>
          </a:stretch>
        </p:blipFill>
        <p:spPr>
          <a:xfrm>
            <a:off x="8162336" y="2159765"/>
            <a:ext cx="3517120" cy="2532326"/>
          </a:xfrm>
          <a:prstGeom prst="rect">
            <a:avLst/>
          </a:prstGeom>
        </p:spPr>
      </p:pic>
      <p:sp>
        <p:nvSpPr>
          <p:cNvPr id="2" name="Date Placeholder 1">
            <a:extLst>
              <a:ext uri="{FF2B5EF4-FFF2-40B4-BE49-F238E27FC236}">
                <a16:creationId xmlns:a16="http://schemas.microsoft.com/office/drawing/2014/main" id="{9C637E21-827D-7770-1F67-FAADCB756A6D}"/>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90EA6C54-2562-43EA-9A1B-F808D04718E7}" type="datetime1">
              <a:rPr lang="en-US" sz="1200" smtClean="0"/>
              <a:pPr>
                <a:spcAft>
                  <a:spcPts val="600"/>
                </a:spcAft>
              </a:pPr>
              <a:t>8/20/2023</a:t>
            </a:fld>
            <a:endParaRPr lang="en-US" sz="1200"/>
          </a:p>
        </p:txBody>
      </p:sp>
      <p:sp>
        <p:nvSpPr>
          <p:cNvPr id="3" name="Slide Number Placeholder 2">
            <a:extLst>
              <a:ext uri="{FF2B5EF4-FFF2-40B4-BE49-F238E27FC236}">
                <a16:creationId xmlns:a16="http://schemas.microsoft.com/office/drawing/2014/main" id="{9AE209F2-462A-CD6F-2F07-52DC9D435250}"/>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z="1200" smtClean="0">
                <a:latin typeface="+mn-lt"/>
                <a:cs typeface="+mn-cs"/>
              </a:rPr>
              <a:pPr>
                <a:spcAft>
                  <a:spcPts val="600"/>
                </a:spcAft>
              </a:pPr>
              <a:t>29</a:t>
            </a:fld>
            <a:endParaRPr lang="en-US" sz="1200">
              <a:latin typeface="+mn-lt"/>
              <a:cs typeface="+mn-cs"/>
            </a:endParaRPr>
          </a:p>
        </p:txBody>
      </p:sp>
    </p:spTree>
    <p:extLst>
      <p:ext uri="{BB962C8B-B14F-4D97-AF65-F5344CB8AC3E}">
        <p14:creationId xmlns:p14="http://schemas.microsoft.com/office/powerpoint/2010/main" val="3660849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E394849-EE6D-4358-A824-BBF6E518EAEA}"/>
              </a:ext>
            </a:extLst>
          </p:cNvPr>
          <p:cNvSpPr>
            <a:spLocks noGrp="1"/>
          </p:cNvSpPr>
          <p:nvPr>
            <p:ph type="body" sz="quarter" idx="15"/>
          </p:nvPr>
        </p:nvSpPr>
        <p:spPr/>
        <p:txBody>
          <a:bodyPr/>
          <a:lstStyle/>
          <a:p>
            <a:r>
              <a:rPr lang="en-US" dirty="0"/>
              <a:t>01</a:t>
            </a:r>
          </a:p>
        </p:txBody>
      </p:sp>
      <p:sp>
        <p:nvSpPr>
          <p:cNvPr id="18" name="Title 17">
            <a:extLst>
              <a:ext uri="{FF2B5EF4-FFF2-40B4-BE49-F238E27FC236}">
                <a16:creationId xmlns:a16="http://schemas.microsoft.com/office/drawing/2014/main" id="{EA6B7DE5-BFCC-4EEF-9609-8AA1C7CAD3B0}"/>
              </a:ext>
            </a:extLst>
          </p:cNvPr>
          <p:cNvSpPr>
            <a:spLocks noGrp="1"/>
          </p:cNvSpPr>
          <p:nvPr>
            <p:ph type="title"/>
          </p:nvPr>
        </p:nvSpPr>
        <p:spPr/>
        <p:txBody>
          <a:bodyPr/>
          <a:lstStyle/>
          <a:p>
            <a:r>
              <a:rPr lang="en-US" sz="4400" dirty="0">
                <a:solidFill>
                  <a:schemeClr val="tx1">
                    <a:lumMod val="50000"/>
                    <a:lumOff val="50000"/>
                  </a:schemeClr>
                </a:solidFill>
              </a:rPr>
              <a:t>Introduction</a:t>
            </a:r>
            <a:endParaRPr lang="en-US" dirty="0"/>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p:txBody>
          <a:bodyPr>
            <a:normAutofit/>
          </a:bodyPr>
          <a:lstStyle/>
          <a:p>
            <a:r>
              <a:rPr lang="en-US" sz="2400" dirty="0"/>
              <a:t>What is a Tsunami?</a:t>
            </a:r>
          </a:p>
        </p:txBody>
      </p:sp>
      <p:sp>
        <p:nvSpPr>
          <p:cNvPr id="34" name="Date Placeholder 33">
            <a:extLst>
              <a:ext uri="{FF2B5EF4-FFF2-40B4-BE49-F238E27FC236}">
                <a16:creationId xmlns:a16="http://schemas.microsoft.com/office/drawing/2014/main" id="{D30A968E-AB03-4BB5-BF8E-EB31DFD33B17}"/>
              </a:ext>
            </a:extLst>
          </p:cNvPr>
          <p:cNvSpPr>
            <a:spLocks noGrp="1"/>
          </p:cNvSpPr>
          <p:nvPr>
            <p:ph type="dt" sz="half" idx="2"/>
          </p:nvPr>
        </p:nvSpPr>
        <p:spPr/>
        <p:txBody>
          <a:bodyPr/>
          <a:lstStyle/>
          <a:p>
            <a:fld id="{9FEF76E7-2EBE-4103-B764-AD23619BE076}" type="datetime1">
              <a:rPr lang="en-US" smtClean="0"/>
              <a:pPr/>
              <a:t>8/20/2023</a:t>
            </a:fld>
            <a:endParaRPr lang="en-US" dirty="0"/>
          </a:p>
        </p:txBody>
      </p:sp>
      <p:pic>
        <p:nvPicPr>
          <p:cNvPr id="5" name="Online Media 4" title="[3.11]巨大な津波が防潮堤を乗り越える岩手・釜石市【JNNアーカイブ 311あの日の記録】">
            <a:hlinkClick r:id="" action="ppaction://media"/>
            <a:extLst>
              <a:ext uri="{FF2B5EF4-FFF2-40B4-BE49-F238E27FC236}">
                <a16:creationId xmlns:a16="http://schemas.microsoft.com/office/drawing/2014/main" id="{C8FE7D16-5F16-19DE-8F04-038048DC384F}"/>
              </a:ext>
            </a:extLst>
          </p:cNvPr>
          <p:cNvPicPr>
            <a:picLocks noRot="1" noChangeAspect="1"/>
          </p:cNvPicPr>
          <p:nvPr>
            <a:videoFile r:link="rId1"/>
          </p:nvPr>
        </p:nvPicPr>
        <p:blipFill>
          <a:blip r:embed="rId3"/>
          <a:stretch>
            <a:fillRect/>
          </a:stretch>
        </p:blipFill>
        <p:spPr>
          <a:xfrm>
            <a:off x="2697646" y="2866306"/>
            <a:ext cx="6148180" cy="3473722"/>
          </a:xfrm>
          <a:prstGeom prst="rect">
            <a:avLst/>
          </a:prstGeom>
        </p:spPr>
      </p:pic>
    </p:spTree>
    <p:extLst>
      <p:ext uri="{BB962C8B-B14F-4D97-AF65-F5344CB8AC3E}">
        <p14:creationId xmlns:p14="http://schemas.microsoft.com/office/powerpoint/2010/main" val="237129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buildings next to a body of water&#10;&#10;Description automatically generated with low confidence">
            <a:extLst>
              <a:ext uri="{FF2B5EF4-FFF2-40B4-BE49-F238E27FC236}">
                <a16:creationId xmlns:a16="http://schemas.microsoft.com/office/drawing/2014/main" id="{3E6E3968-4967-DB98-EAFC-27F2223611D4}"/>
              </a:ext>
            </a:extLst>
          </p:cNvPr>
          <p:cNvPicPr>
            <a:picLocks noChangeAspect="1"/>
          </p:cNvPicPr>
          <p:nvPr/>
        </p:nvPicPr>
        <p:blipFill rotWithShape="1">
          <a:blip r:embed="rId2"/>
          <a:srcRect r="28126"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8" name="Picture 7">
            <a:extLst>
              <a:ext uri="{FF2B5EF4-FFF2-40B4-BE49-F238E27FC236}">
                <a16:creationId xmlns:a16="http://schemas.microsoft.com/office/drawing/2014/main" id="{C5DC285F-169A-67B6-7F8A-AAB1BFF0D1E3}"/>
              </a:ext>
            </a:extLst>
          </p:cNvPr>
          <p:cNvPicPr>
            <a:picLocks noChangeAspect="1"/>
          </p:cNvPicPr>
          <p:nvPr/>
        </p:nvPicPr>
        <p:blipFill rotWithShape="1">
          <a:blip r:embed="rId3"/>
          <a:srcRect l="14759" r="4430"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9" name="Picture 8" descr="A destroyed building with debris all over it&#10;&#10;Description automatically generated with low confidence">
            <a:extLst>
              <a:ext uri="{FF2B5EF4-FFF2-40B4-BE49-F238E27FC236}">
                <a16:creationId xmlns:a16="http://schemas.microsoft.com/office/drawing/2014/main" id="{FF9C5204-BC52-0D18-6BA4-F479A08B652F}"/>
              </a:ext>
            </a:extLst>
          </p:cNvPr>
          <p:cNvPicPr>
            <a:picLocks noChangeAspect="1"/>
          </p:cNvPicPr>
          <p:nvPr/>
        </p:nvPicPr>
        <p:blipFill rotWithShape="1">
          <a:blip r:embed="rId4"/>
          <a:srcRect t="13902" r="-1" b="-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7" name="Freeform: Shape 16">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8EBADC5-23E1-A8F1-3ACF-4588FFFF76F1}"/>
              </a:ext>
            </a:extLst>
          </p:cNvPr>
          <p:cNvSpPr txBox="1"/>
          <p:nvPr/>
        </p:nvSpPr>
        <p:spPr>
          <a:xfrm>
            <a:off x="448056" y="685800"/>
            <a:ext cx="492233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kern="1200">
                <a:solidFill>
                  <a:schemeClr val="tx1"/>
                </a:solidFill>
                <a:latin typeface="+mj-lt"/>
                <a:ea typeface="+mj-ea"/>
                <a:cs typeface="+mj-cs"/>
              </a:rPr>
              <a:t>Effects of a Tsunami</a:t>
            </a:r>
          </a:p>
        </p:txBody>
      </p:sp>
      <p:sp>
        <p:nvSpPr>
          <p:cNvPr id="21" name="Rectangle 20">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E47E8DF-1B8C-0969-8007-63DB89849D6A}"/>
              </a:ext>
            </a:extLst>
          </p:cNvPr>
          <p:cNvSpPr txBox="1"/>
          <p:nvPr/>
        </p:nvSpPr>
        <p:spPr>
          <a:xfrm>
            <a:off x="448056" y="2514600"/>
            <a:ext cx="4922338" cy="366674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a:t>Flooding in coastal areas </a:t>
            </a:r>
          </a:p>
          <a:p>
            <a:pPr marL="285750" indent="-228600">
              <a:lnSpc>
                <a:spcPct val="90000"/>
              </a:lnSpc>
              <a:spcAft>
                <a:spcPts val="600"/>
              </a:spcAft>
              <a:buFont typeface="Arial" panose="020B0604020202020204" pitchFamily="34" charset="0"/>
              <a:buChar char="•"/>
            </a:pPr>
            <a:r>
              <a:rPr lang="en-US" sz="2000"/>
              <a:t>Death of people</a:t>
            </a:r>
          </a:p>
          <a:p>
            <a:pPr marL="285750" indent="-228600">
              <a:lnSpc>
                <a:spcPct val="90000"/>
              </a:lnSpc>
              <a:spcAft>
                <a:spcPts val="600"/>
              </a:spcAft>
              <a:buFont typeface="Arial" panose="020B0604020202020204" pitchFamily="34" charset="0"/>
              <a:buChar char="•"/>
            </a:pPr>
            <a:r>
              <a:rPr lang="en-US" sz="2000"/>
              <a:t>Destruction of houses</a:t>
            </a:r>
          </a:p>
          <a:p>
            <a:pPr marL="285750" indent="-228600">
              <a:lnSpc>
                <a:spcPct val="90000"/>
              </a:lnSpc>
              <a:spcAft>
                <a:spcPts val="600"/>
              </a:spcAft>
              <a:buFont typeface="Arial" panose="020B0604020202020204" pitchFamily="34" charset="0"/>
              <a:buChar char="•"/>
            </a:pPr>
            <a:r>
              <a:rPr lang="en-US" sz="2000"/>
              <a:t>The decline of economic activities such as tourism and industries </a:t>
            </a:r>
          </a:p>
          <a:p>
            <a:pPr marL="285750" indent="-228600">
              <a:lnSpc>
                <a:spcPct val="90000"/>
              </a:lnSpc>
              <a:spcAft>
                <a:spcPts val="600"/>
              </a:spcAft>
              <a:buFont typeface="Arial" panose="020B0604020202020204" pitchFamily="34" charset="0"/>
              <a:buChar char="•"/>
            </a:pPr>
            <a:r>
              <a:rPr lang="en-US" sz="2000"/>
              <a:t>The high cost of rebuilding the economy after the occurrence of the tsunami </a:t>
            </a:r>
          </a:p>
        </p:txBody>
      </p:sp>
      <p:sp>
        <p:nvSpPr>
          <p:cNvPr id="2" name="Date Placeholder 1">
            <a:extLst>
              <a:ext uri="{FF2B5EF4-FFF2-40B4-BE49-F238E27FC236}">
                <a16:creationId xmlns:a16="http://schemas.microsoft.com/office/drawing/2014/main" id="{6BCD700E-174F-784E-8D91-E783DD95DC50}"/>
              </a:ext>
            </a:extLst>
          </p:cNvPr>
          <p:cNvSpPr>
            <a:spLocks noGrp="1"/>
          </p:cNvSpPr>
          <p:nvPr>
            <p:ph type="dt" sz="half" idx="2"/>
          </p:nvPr>
        </p:nvSpPr>
        <p:spPr>
          <a:xfrm>
            <a:off x="448056" y="6356350"/>
            <a:ext cx="1419838" cy="365125"/>
          </a:xfrm>
        </p:spPr>
        <p:txBody>
          <a:bodyPr vert="horz" lIns="91440" tIns="45720" rIns="91440" bIns="45720" rtlCol="0" anchor="ctr">
            <a:normAutofit/>
          </a:bodyPr>
          <a:lstStyle/>
          <a:p>
            <a:pPr>
              <a:spcAft>
                <a:spcPts val="600"/>
              </a:spcAft>
            </a:pPr>
            <a:fld id="{90EA6C54-2562-43EA-9A1B-F808D04718E7}" type="datetime1">
              <a:rPr lang="en-US" sz="1200">
                <a:solidFill>
                  <a:schemeClr val="tx1">
                    <a:lumMod val="50000"/>
                    <a:lumOff val="50000"/>
                  </a:schemeClr>
                </a:solidFill>
              </a:rPr>
              <a:pPr>
                <a:spcAft>
                  <a:spcPts val="600"/>
                </a:spcAft>
              </a:pPr>
              <a:t>8/20/2023</a:t>
            </a:fld>
            <a:endParaRPr lang="en-US" sz="1200">
              <a:solidFill>
                <a:schemeClr val="tx1">
                  <a:lumMod val="50000"/>
                  <a:lumOff val="50000"/>
                </a:schemeClr>
              </a:solidFill>
            </a:endParaRPr>
          </a:p>
        </p:txBody>
      </p:sp>
      <p:sp>
        <p:nvSpPr>
          <p:cNvPr id="3" name="Slide Number Placeholder 2">
            <a:extLst>
              <a:ext uri="{FF2B5EF4-FFF2-40B4-BE49-F238E27FC236}">
                <a16:creationId xmlns:a16="http://schemas.microsoft.com/office/drawing/2014/main" id="{E351EBDB-B439-10CE-2969-0832E93E8CE5}"/>
              </a:ext>
            </a:extLst>
          </p:cNvPr>
          <p:cNvSpPr>
            <a:spLocks noGrp="1"/>
          </p:cNvSpPr>
          <p:nvPr>
            <p:ph type="sldNum" sz="quarter" idx="4"/>
          </p:nvPr>
        </p:nvSpPr>
        <p:spPr>
          <a:xfrm>
            <a:off x="10196622" y="6356350"/>
            <a:ext cx="1547321" cy="365125"/>
          </a:xfrm>
        </p:spPr>
        <p:txBody>
          <a:bodyPr vert="horz" lIns="91440" tIns="45720" rIns="91440" bIns="45720" rtlCol="0" anchor="ctr">
            <a:normAutofit/>
          </a:bodyPr>
          <a:lstStyle/>
          <a:p>
            <a:pPr>
              <a:spcAft>
                <a:spcPts val="600"/>
              </a:spcAft>
            </a:pPr>
            <a:fld id="{294A09A9-5501-47C1-A89A-A340965A2BE2}" type="slidenum">
              <a:rPr lang="en-US" sz="1200">
                <a:solidFill>
                  <a:schemeClr val="bg1"/>
                </a:solidFill>
                <a:latin typeface="+mn-lt"/>
                <a:cs typeface="+mn-cs"/>
              </a:rPr>
              <a:pPr>
                <a:spcAft>
                  <a:spcPts val="600"/>
                </a:spcAft>
              </a:pPr>
              <a:t>30</a:t>
            </a:fld>
            <a:endParaRPr lang="en-US" sz="1200">
              <a:solidFill>
                <a:schemeClr val="bg1"/>
              </a:solidFill>
              <a:latin typeface="+mn-lt"/>
              <a:cs typeface="+mn-cs"/>
            </a:endParaRPr>
          </a:p>
        </p:txBody>
      </p:sp>
    </p:spTree>
    <p:extLst>
      <p:ext uri="{BB962C8B-B14F-4D97-AF65-F5344CB8AC3E}">
        <p14:creationId xmlns:p14="http://schemas.microsoft.com/office/powerpoint/2010/main" val="3953256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8"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a:extLst>
              <a:ext uri="{FF2B5EF4-FFF2-40B4-BE49-F238E27FC236}">
                <a16:creationId xmlns:a16="http://schemas.microsoft.com/office/drawing/2014/main" id="{6D43B649-DB44-7695-E252-EC61AB899D28}"/>
              </a:ext>
            </a:extLst>
          </p:cNvPr>
          <p:cNvPicPr>
            <a:picLocks noChangeAspect="1"/>
          </p:cNvPicPr>
          <p:nvPr/>
        </p:nvPicPr>
        <p:blipFill rotWithShape="1">
          <a:blip r:embed="rId2"/>
          <a:srcRect t="8046" r="1" b="1"/>
          <a:stretch/>
        </p:blipFill>
        <p:spPr>
          <a:xfrm rot="21480000">
            <a:off x="1137837" y="1003258"/>
            <a:ext cx="9916327" cy="4764396"/>
          </a:xfrm>
          <a:prstGeom prst="rect">
            <a:avLst/>
          </a:prstGeom>
        </p:spPr>
      </p:pic>
      <p:sp>
        <p:nvSpPr>
          <p:cNvPr id="2" name="Date Placeholder 1">
            <a:extLst>
              <a:ext uri="{FF2B5EF4-FFF2-40B4-BE49-F238E27FC236}">
                <a16:creationId xmlns:a16="http://schemas.microsoft.com/office/drawing/2014/main" id="{D105F0B4-EB49-328B-E52F-878315BF0D2B}"/>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90EA6C54-2562-43EA-9A1B-F808D04718E7}" type="datetime1">
              <a:rPr lang="en-US" sz="1200" smtClean="0"/>
              <a:pPr>
                <a:spcAft>
                  <a:spcPts val="600"/>
                </a:spcAft>
              </a:pPr>
              <a:t>8/20/2023</a:t>
            </a:fld>
            <a:endParaRPr lang="en-US" sz="1200"/>
          </a:p>
        </p:txBody>
      </p:sp>
      <p:sp>
        <p:nvSpPr>
          <p:cNvPr id="3" name="Slide Number Placeholder 2">
            <a:extLst>
              <a:ext uri="{FF2B5EF4-FFF2-40B4-BE49-F238E27FC236}">
                <a16:creationId xmlns:a16="http://schemas.microsoft.com/office/drawing/2014/main" id="{55CC9794-83CF-30F4-38A0-2D408EF2013A}"/>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z="1200" smtClean="0">
                <a:latin typeface="+mn-lt"/>
                <a:cs typeface="+mn-cs"/>
              </a:rPr>
              <a:pPr>
                <a:spcAft>
                  <a:spcPts val="600"/>
                </a:spcAft>
              </a:pPr>
              <a:t>31</a:t>
            </a:fld>
            <a:endParaRPr lang="en-US" sz="1200">
              <a:latin typeface="+mn-lt"/>
              <a:cs typeface="+mn-cs"/>
            </a:endParaRPr>
          </a:p>
        </p:txBody>
      </p:sp>
    </p:spTree>
    <p:extLst>
      <p:ext uri="{BB962C8B-B14F-4D97-AF65-F5344CB8AC3E}">
        <p14:creationId xmlns:p14="http://schemas.microsoft.com/office/powerpoint/2010/main" val="2806620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310810-7709-4E7B-5C2B-EF64E89E3D71}"/>
              </a:ext>
            </a:extLst>
          </p:cNvPr>
          <p:cNvSpPr>
            <a:spLocks noGrp="1"/>
          </p:cNvSpPr>
          <p:nvPr>
            <p:ph type="dt" sz="half" idx="2"/>
          </p:nvPr>
        </p:nvSpPr>
        <p:spPr/>
        <p:txBody>
          <a:bodyPr/>
          <a:lstStyle/>
          <a:p>
            <a:fld id="{CF53EA80-260A-4EE9-83BB-E6DD04DEA906}" type="datetime1">
              <a:rPr lang="en-US" smtClean="0"/>
              <a:t>8/20/2023</a:t>
            </a:fld>
            <a:endParaRPr lang="en-US" dirty="0"/>
          </a:p>
        </p:txBody>
      </p:sp>
      <p:sp>
        <p:nvSpPr>
          <p:cNvPr id="3" name="Slide Number Placeholder 2">
            <a:extLst>
              <a:ext uri="{FF2B5EF4-FFF2-40B4-BE49-F238E27FC236}">
                <a16:creationId xmlns:a16="http://schemas.microsoft.com/office/drawing/2014/main" id="{14DEE8C1-639F-6F04-8C15-E65B0B52557C}"/>
              </a:ext>
            </a:extLst>
          </p:cNvPr>
          <p:cNvSpPr>
            <a:spLocks noGrp="1"/>
          </p:cNvSpPr>
          <p:nvPr>
            <p:ph type="sldNum" sz="quarter" idx="4"/>
          </p:nvPr>
        </p:nvSpPr>
        <p:spPr/>
        <p:txBody>
          <a:bodyPr/>
          <a:lstStyle/>
          <a:p>
            <a:fld id="{294A09A9-5501-47C1-A89A-A340965A2BE2}" type="slidenum">
              <a:rPr lang="en-US" smtClean="0"/>
              <a:pPr/>
              <a:t>32</a:t>
            </a:fld>
            <a:endParaRPr lang="en-US" dirty="0"/>
          </a:p>
        </p:txBody>
      </p:sp>
      <p:sp>
        <p:nvSpPr>
          <p:cNvPr id="4" name="Title 3">
            <a:extLst>
              <a:ext uri="{FF2B5EF4-FFF2-40B4-BE49-F238E27FC236}">
                <a16:creationId xmlns:a16="http://schemas.microsoft.com/office/drawing/2014/main" id="{30605727-B72A-1EDB-1C79-37423ED8A489}"/>
              </a:ext>
            </a:extLst>
          </p:cNvPr>
          <p:cNvSpPr>
            <a:spLocks noGrp="1"/>
          </p:cNvSpPr>
          <p:nvPr>
            <p:ph type="title"/>
          </p:nvPr>
        </p:nvSpPr>
        <p:spPr>
          <a:xfrm>
            <a:off x="931553" y="399884"/>
            <a:ext cx="10156826" cy="861758"/>
          </a:xfrm>
        </p:spPr>
        <p:txBody>
          <a:bodyPr/>
          <a:lstStyle/>
          <a:p>
            <a:r>
              <a:rPr lang="en-US" sz="4800" dirty="0"/>
              <a:t>TSUNAMI NEAR BY OMAN</a:t>
            </a:r>
          </a:p>
        </p:txBody>
      </p:sp>
      <p:sp>
        <p:nvSpPr>
          <p:cNvPr id="6" name="TextBox 5">
            <a:extLst>
              <a:ext uri="{FF2B5EF4-FFF2-40B4-BE49-F238E27FC236}">
                <a16:creationId xmlns:a16="http://schemas.microsoft.com/office/drawing/2014/main" id="{C6AB4DA4-3D6E-5D98-3EDE-E12392A5EB98}"/>
              </a:ext>
            </a:extLst>
          </p:cNvPr>
          <p:cNvSpPr txBox="1"/>
          <p:nvPr/>
        </p:nvSpPr>
        <p:spPr>
          <a:xfrm>
            <a:off x="1346039" y="1661603"/>
            <a:ext cx="9499922" cy="4031873"/>
          </a:xfrm>
          <a:prstGeom prst="rect">
            <a:avLst/>
          </a:prstGeom>
          <a:noFill/>
        </p:spPr>
        <p:txBody>
          <a:bodyPr wrap="square">
            <a:spAutoFit/>
          </a:bodyPr>
          <a:lstStyle/>
          <a:p>
            <a:r>
              <a:rPr lang="en-US" sz="3200" dirty="0">
                <a:solidFill>
                  <a:schemeClr val="bg2">
                    <a:lumMod val="50000"/>
                  </a:schemeClr>
                </a:solidFill>
              </a:rPr>
              <a:t>Tsunami simulation project in Makran subduction zone:</a:t>
            </a:r>
          </a:p>
          <a:p>
            <a:pPr marL="285750" indent="-285750">
              <a:buFont typeface="Arial" panose="020B0604020202020204" pitchFamily="34" charset="0"/>
              <a:buChar char="•"/>
            </a:pPr>
            <a:r>
              <a:rPr lang="en-US" sz="3200" dirty="0">
                <a:solidFill>
                  <a:schemeClr val="bg2">
                    <a:lumMod val="75000"/>
                  </a:schemeClr>
                </a:solidFill>
              </a:rPr>
              <a:t>Gives a scenario for the time arrival and the wave height for tsunami wave.</a:t>
            </a:r>
          </a:p>
          <a:p>
            <a:pPr marL="285750" indent="-285750">
              <a:buFont typeface="Arial" panose="020B0604020202020204" pitchFamily="34" charset="0"/>
              <a:buChar char="•"/>
            </a:pPr>
            <a:r>
              <a:rPr lang="en-US" sz="3200" dirty="0">
                <a:solidFill>
                  <a:schemeClr val="bg2">
                    <a:lumMod val="75000"/>
                  </a:schemeClr>
                </a:solidFill>
              </a:rPr>
              <a:t>Extend for 900 Km along Makran subduction zone.</a:t>
            </a:r>
          </a:p>
          <a:p>
            <a:pPr marL="285750" indent="-285750">
              <a:buFont typeface="Arial" panose="020B0604020202020204" pitchFamily="34" charset="0"/>
              <a:buChar char="•"/>
            </a:pPr>
            <a:r>
              <a:rPr lang="en-US" sz="3200" dirty="0">
                <a:solidFill>
                  <a:schemeClr val="bg2">
                    <a:lumMod val="75000"/>
                  </a:schemeClr>
                </a:solidFill>
              </a:rPr>
              <a:t>Based on longitude, latitude, depth and magnitude of the earthquake in the fault.</a:t>
            </a:r>
          </a:p>
        </p:txBody>
      </p:sp>
    </p:spTree>
    <p:extLst>
      <p:ext uri="{BB962C8B-B14F-4D97-AF65-F5344CB8AC3E}">
        <p14:creationId xmlns:p14="http://schemas.microsoft.com/office/powerpoint/2010/main" val="782899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F0CDB4-DBF7-3C5C-0D6A-F01C9D57EAB5}"/>
              </a:ext>
            </a:extLst>
          </p:cNvPr>
          <p:cNvSpPr>
            <a:spLocks noGrp="1"/>
          </p:cNvSpPr>
          <p:nvPr>
            <p:ph type="body" sz="quarter" idx="13"/>
          </p:nvPr>
        </p:nvSpPr>
        <p:spPr/>
        <p:txBody>
          <a:bodyPr/>
          <a:lstStyle/>
          <a:p>
            <a:r>
              <a:rPr lang="en-US" dirty="0"/>
              <a:t>06</a:t>
            </a:r>
          </a:p>
        </p:txBody>
      </p:sp>
      <p:sp>
        <p:nvSpPr>
          <p:cNvPr id="3" name="Title 2">
            <a:extLst>
              <a:ext uri="{FF2B5EF4-FFF2-40B4-BE49-F238E27FC236}">
                <a16:creationId xmlns:a16="http://schemas.microsoft.com/office/drawing/2014/main" id="{78C4A86D-17CC-F72F-3998-3AC9ECADA470}"/>
              </a:ext>
            </a:extLst>
          </p:cNvPr>
          <p:cNvSpPr>
            <a:spLocks noGrp="1"/>
          </p:cNvSpPr>
          <p:nvPr>
            <p:ph type="title"/>
          </p:nvPr>
        </p:nvSpPr>
        <p:spPr>
          <a:xfrm>
            <a:off x="3037155" y="2714985"/>
            <a:ext cx="8573598" cy="1644363"/>
          </a:xfrm>
        </p:spPr>
        <p:txBody>
          <a:bodyPr>
            <a:normAutofit/>
          </a:bodyPr>
          <a:lstStyle/>
          <a:p>
            <a:r>
              <a:rPr lang="en-US" sz="4400" dirty="0">
                <a:solidFill>
                  <a:schemeClr val="tx1">
                    <a:lumMod val="50000"/>
                    <a:lumOff val="50000"/>
                  </a:schemeClr>
                </a:solidFill>
                <a:uFill>
                  <a:solidFill>
                    <a:srgbClr val="000000"/>
                  </a:solidFill>
                </a:uFill>
                <a:ea typeface="Century Gothic" panose="020B0502020202020204" pitchFamily="34" charset="0"/>
                <a:cs typeface="Century Gothic" panose="020B0502020202020204" pitchFamily="34" charset="0"/>
              </a:rPr>
              <a:t>TSUNAMI EARLY WARNING SYSTEM </a:t>
            </a:r>
          </a:p>
        </p:txBody>
      </p:sp>
    </p:spTree>
    <p:extLst>
      <p:ext uri="{BB962C8B-B14F-4D97-AF65-F5344CB8AC3E}">
        <p14:creationId xmlns:p14="http://schemas.microsoft.com/office/powerpoint/2010/main" val="2225979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DE45C3-A922-9C74-9234-80C39F4C4E46}"/>
              </a:ext>
            </a:extLst>
          </p:cNvPr>
          <p:cNvSpPr>
            <a:spLocks noGrp="1"/>
          </p:cNvSpPr>
          <p:nvPr>
            <p:ph type="dt" sz="half" idx="2"/>
          </p:nvPr>
        </p:nvSpPr>
        <p:spPr/>
        <p:txBody>
          <a:bodyPr/>
          <a:lstStyle/>
          <a:p>
            <a:fld id="{90EA6C54-2562-43EA-9A1B-F808D04718E7}" type="datetime1">
              <a:rPr lang="en-US" smtClean="0"/>
              <a:t>8/20/2023</a:t>
            </a:fld>
            <a:endParaRPr lang="en-US" dirty="0"/>
          </a:p>
        </p:txBody>
      </p:sp>
      <p:sp>
        <p:nvSpPr>
          <p:cNvPr id="3" name="Slide Number Placeholder 2">
            <a:extLst>
              <a:ext uri="{FF2B5EF4-FFF2-40B4-BE49-F238E27FC236}">
                <a16:creationId xmlns:a16="http://schemas.microsoft.com/office/drawing/2014/main" id="{A78EC84A-C6B2-7162-B5E0-13529158D8BA}"/>
              </a:ext>
            </a:extLst>
          </p:cNvPr>
          <p:cNvSpPr>
            <a:spLocks noGrp="1"/>
          </p:cNvSpPr>
          <p:nvPr>
            <p:ph type="sldNum" sz="quarter" idx="4"/>
          </p:nvPr>
        </p:nvSpPr>
        <p:spPr/>
        <p:txBody>
          <a:bodyPr/>
          <a:lstStyle/>
          <a:p>
            <a:fld id="{294A09A9-5501-47C1-A89A-A340965A2BE2}" type="slidenum">
              <a:rPr lang="en-US" smtClean="0"/>
              <a:pPr/>
              <a:t>34</a:t>
            </a:fld>
            <a:endParaRPr lang="en-US" dirty="0"/>
          </a:p>
        </p:txBody>
      </p:sp>
      <p:pic>
        <p:nvPicPr>
          <p:cNvPr id="4" name="Picture 3">
            <a:extLst>
              <a:ext uri="{FF2B5EF4-FFF2-40B4-BE49-F238E27FC236}">
                <a16:creationId xmlns:a16="http://schemas.microsoft.com/office/drawing/2014/main" id="{93AE088E-A27B-E265-BD14-13F3363E07A7}"/>
              </a:ext>
            </a:extLst>
          </p:cNvPr>
          <p:cNvPicPr>
            <a:picLocks noChangeAspect="1"/>
          </p:cNvPicPr>
          <p:nvPr/>
        </p:nvPicPr>
        <p:blipFill rotWithShape="1">
          <a:blip r:embed="rId2"/>
          <a:srcRect r="66860"/>
          <a:stretch/>
        </p:blipFill>
        <p:spPr>
          <a:xfrm>
            <a:off x="467831" y="0"/>
            <a:ext cx="10643191" cy="7114134"/>
          </a:xfrm>
          <a:prstGeom prst="rect">
            <a:avLst/>
          </a:prstGeom>
        </p:spPr>
      </p:pic>
    </p:spTree>
    <p:extLst>
      <p:ext uri="{BB962C8B-B14F-4D97-AF65-F5344CB8AC3E}">
        <p14:creationId xmlns:p14="http://schemas.microsoft.com/office/powerpoint/2010/main" val="2447758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F8357-FF68-EED1-6D30-D9EAE63D904C}"/>
              </a:ext>
            </a:extLst>
          </p:cNvPr>
          <p:cNvSpPr>
            <a:spLocks noGrp="1"/>
          </p:cNvSpPr>
          <p:nvPr>
            <p:ph type="dt" sz="half" idx="2"/>
          </p:nvPr>
        </p:nvSpPr>
        <p:spPr/>
        <p:txBody>
          <a:bodyPr/>
          <a:lstStyle/>
          <a:p>
            <a:fld id="{90EA6C54-2562-43EA-9A1B-F808D04718E7}" type="datetime1">
              <a:rPr lang="en-US" smtClean="0"/>
              <a:t>8/20/2023</a:t>
            </a:fld>
            <a:endParaRPr lang="en-US" dirty="0"/>
          </a:p>
        </p:txBody>
      </p:sp>
      <p:sp>
        <p:nvSpPr>
          <p:cNvPr id="3" name="Slide Number Placeholder 2">
            <a:extLst>
              <a:ext uri="{FF2B5EF4-FFF2-40B4-BE49-F238E27FC236}">
                <a16:creationId xmlns:a16="http://schemas.microsoft.com/office/drawing/2014/main" id="{E07C6CD3-A7E1-B9EB-E1FE-DEFF7ADDA56C}"/>
              </a:ext>
            </a:extLst>
          </p:cNvPr>
          <p:cNvSpPr>
            <a:spLocks noGrp="1"/>
          </p:cNvSpPr>
          <p:nvPr>
            <p:ph type="sldNum" sz="quarter" idx="4"/>
          </p:nvPr>
        </p:nvSpPr>
        <p:spPr/>
        <p:txBody>
          <a:bodyPr/>
          <a:lstStyle/>
          <a:p>
            <a:fld id="{294A09A9-5501-47C1-A89A-A340965A2BE2}" type="slidenum">
              <a:rPr lang="en-US" smtClean="0"/>
              <a:pPr/>
              <a:t>35</a:t>
            </a:fld>
            <a:endParaRPr lang="en-US" dirty="0"/>
          </a:p>
        </p:txBody>
      </p:sp>
      <p:pic>
        <p:nvPicPr>
          <p:cNvPr id="4" name="Picture 3">
            <a:extLst>
              <a:ext uri="{FF2B5EF4-FFF2-40B4-BE49-F238E27FC236}">
                <a16:creationId xmlns:a16="http://schemas.microsoft.com/office/drawing/2014/main" id="{3C7124E5-0184-81E9-D40C-E1984E5BF0D6}"/>
              </a:ext>
            </a:extLst>
          </p:cNvPr>
          <p:cNvPicPr>
            <a:picLocks noChangeAspect="1"/>
          </p:cNvPicPr>
          <p:nvPr/>
        </p:nvPicPr>
        <p:blipFill rotWithShape="1">
          <a:blip r:embed="rId2"/>
          <a:srcRect l="33178" r="33489"/>
          <a:stretch/>
        </p:blipFill>
        <p:spPr>
          <a:xfrm>
            <a:off x="0" y="0"/>
            <a:ext cx="12192000" cy="6858000"/>
          </a:xfrm>
          <a:prstGeom prst="rect">
            <a:avLst/>
          </a:prstGeom>
        </p:spPr>
      </p:pic>
    </p:spTree>
    <p:extLst>
      <p:ext uri="{BB962C8B-B14F-4D97-AF65-F5344CB8AC3E}">
        <p14:creationId xmlns:p14="http://schemas.microsoft.com/office/powerpoint/2010/main" val="832223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64FB8-1A18-A1EF-45D6-12EBD8CDBD3D}"/>
              </a:ext>
            </a:extLst>
          </p:cNvPr>
          <p:cNvSpPr>
            <a:spLocks noGrp="1"/>
          </p:cNvSpPr>
          <p:nvPr>
            <p:ph type="dt" sz="half" idx="2"/>
          </p:nvPr>
        </p:nvSpPr>
        <p:spPr/>
        <p:txBody>
          <a:bodyPr/>
          <a:lstStyle/>
          <a:p>
            <a:fld id="{90EA6C54-2562-43EA-9A1B-F808D04718E7}" type="datetime1">
              <a:rPr lang="en-US" smtClean="0"/>
              <a:t>8/20/2023</a:t>
            </a:fld>
            <a:endParaRPr lang="en-US" dirty="0"/>
          </a:p>
        </p:txBody>
      </p:sp>
      <p:sp>
        <p:nvSpPr>
          <p:cNvPr id="3" name="Slide Number Placeholder 2">
            <a:extLst>
              <a:ext uri="{FF2B5EF4-FFF2-40B4-BE49-F238E27FC236}">
                <a16:creationId xmlns:a16="http://schemas.microsoft.com/office/drawing/2014/main" id="{35E8D13C-2193-A3A0-0B27-9B010BDFF8A7}"/>
              </a:ext>
            </a:extLst>
          </p:cNvPr>
          <p:cNvSpPr>
            <a:spLocks noGrp="1"/>
          </p:cNvSpPr>
          <p:nvPr>
            <p:ph type="sldNum" sz="quarter" idx="4"/>
          </p:nvPr>
        </p:nvSpPr>
        <p:spPr/>
        <p:txBody>
          <a:bodyPr/>
          <a:lstStyle/>
          <a:p>
            <a:fld id="{294A09A9-5501-47C1-A89A-A340965A2BE2}" type="slidenum">
              <a:rPr lang="en-US" smtClean="0"/>
              <a:pPr/>
              <a:t>36</a:t>
            </a:fld>
            <a:endParaRPr lang="en-US" dirty="0"/>
          </a:p>
        </p:txBody>
      </p:sp>
      <p:pic>
        <p:nvPicPr>
          <p:cNvPr id="4" name="Picture 3">
            <a:extLst>
              <a:ext uri="{FF2B5EF4-FFF2-40B4-BE49-F238E27FC236}">
                <a16:creationId xmlns:a16="http://schemas.microsoft.com/office/drawing/2014/main" id="{C873C255-D3AC-20BF-FEC9-3F38FAC2C506}"/>
              </a:ext>
            </a:extLst>
          </p:cNvPr>
          <p:cNvPicPr>
            <a:picLocks noChangeAspect="1"/>
          </p:cNvPicPr>
          <p:nvPr/>
        </p:nvPicPr>
        <p:blipFill rotWithShape="1">
          <a:blip r:embed="rId2"/>
          <a:srcRect l="66500"/>
          <a:stretch/>
        </p:blipFill>
        <p:spPr>
          <a:xfrm>
            <a:off x="0" y="-1"/>
            <a:ext cx="12192000" cy="6823881"/>
          </a:xfrm>
          <a:prstGeom prst="rect">
            <a:avLst/>
          </a:prstGeom>
        </p:spPr>
      </p:pic>
    </p:spTree>
    <p:extLst>
      <p:ext uri="{BB962C8B-B14F-4D97-AF65-F5344CB8AC3E}">
        <p14:creationId xmlns:p14="http://schemas.microsoft.com/office/powerpoint/2010/main" val="2064319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Map&#10;&#10;Description automatically generated">
            <a:extLst>
              <a:ext uri="{FF2B5EF4-FFF2-40B4-BE49-F238E27FC236}">
                <a16:creationId xmlns:a16="http://schemas.microsoft.com/office/drawing/2014/main" id="{F6C6D6F7-15C6-AE86-A051-346FC1B2A963}"/>
              </a:ext>
            </a:extLst>
          </p:cNvPr>
          <p:cNvPicPr>
            <a:picLocks noChangeAspect="1"/>
          </p:cNvPicPr>
          <p:nvPr/>
        </p:nvPicPr>
        <p:blipFill rotWithShape="1">
          <a:blip r:embed="rId2"/>
          <a:srcRect t="19"/>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1AC23A87-684C-0957-B5C7-65955D7865EC}"/>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90EA6C54-2562-43EA-9A1B-F808D04718E7}" type="datetime1">
              <a:rPr lang="en-US" sz="1200">
                <a:solidFill>
                  <a:srgbClr val="FFFFFF"/>
                </a:solidFill>
              </a:rPr>
              <a:pPr>
                <a:spcAft>
                  <a:spcPts val="600"/>
                </a:spcAft>
              </a:pPr>
              <a:t>8/20/2023</a:t>
            </a:fld>
            <a:endParaRPr lang="en-US" sz="1200">
              <a:solidFill>
                <a:srgbClr val="FFFFFF"/>
              </a:solidFill>
            </a:endParaRPr>
          </a:p>
        </p:txBody>
      </p:sp>
      <p:sp>
        <p:nvSpPr>
          <p:cNvPr id="3" name="Slide Number Placeholder 2">
            <a:extLst>
              <a:ext uri="{FF2B5EF4-FFF2-40B4-BE49-F238E27FC236}">
                <a16:creationId xmlns:a16="http://schemas.microsoft.com/office/drawing/2014/main" id="{EF13D822-89AD-F77D-AE34-A79EA381945E}"/>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z="1200">
                <a:solidFill>
                  <a:srgbClr val="FFFFFF"/>
                </a:solidFill>
                <a:latin typeface="+mn-lt"/>
                <a:cs typeface="+mn-cs"/>
              </a:rPr>
              <a:pPr>
                <a:spcAft>
                  <a:spcPts val="600"/>
                </a:spcAft>
              </a:pPr>
              <a:t>37</a:t>
            </a:fld>
            <a:endParaRPr lang="en-US" sz="1200">
              <a:solidFill>
                <a:srgbClr val="FFFFFF"/>
              </a:solidFill>
              <a:latin typeface="+mn-lt"/>
              <a:cs typeface="+mn-cs"/>
            </a:endParaRPr>
          </a:p>
        </p:txBody>
      </p:sp>
    </p:spTree>
    <p:extLst>
      <p:ext uri="{BB962C8B-B14F-4D97-AF65-F5344CB8AC3E}">
        <p14:creationId xmlns:p14="http://schemas.microsoft.com/office/powerpoint/2010/main" val="1849013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F0CDB4-DBF7-3C5C-0D6A-F01C9D57EAB5}"/>
              </a:ext>
            </a:extLst>
          </p:cNvPr>
          <p:cNvSpPr>
            <a:spLocks noGrp="1"/>
          </p:cNvSpPr>
          <p:nvPr>
            <p:ph type="body" sz="quarter" idx="13"/>
          </p:nvPr>
        </p:nvSpPr>
        <p:spPr/>
        <p:txBody>
          <a:bodyPr/>
          <a:lstStyle/>
          <a:p>
            <a:r>
              <a:rPr lang="en-US" dirty="0"/>
              <a:t>07</a:t>
            </a:r>
          </a:p>
        </p:txBody>
      </p:sp>
      <p:sp>
        <p:nvSpPr>
          <p:cNvPr id="3" name="Title 2">
            <a:extLst>
              <a:ext uri="{FF2B5EF4-FFF2-40B4-BE49-F238E27FC236}">
                <a16:creationId xmlns:a16="http://schemas.microsoft.com/office/drawing/2014/main" id="{78C4A86D-17CC-F72F-3998-3AC9ECADA470}"/>
              </a:ext>
            </a:extLst>
          </p:cNvPr>
          <p:cNvSpPr>
            <a:spLocks noGrp="1"/>
          </p:cNvSpPr>
          <p:nvPr>
            <p:ph type="title"/>
          </p:nvPr>
        </p:nvSpPr>
        <p:spPr>
          <a:xfrm>
            <a:off x="2424596" y="2501921"/>
            <a:ext cx="8573598" cy="1644363"/>
          </a:xfrm>
        </p:spPr>
        <p:txBody>
          <a:bodyPr>
            <a:normAutofit/>
          </a:bodyPr>
          <a:lstStyle/>
          <a:p>
            <a:pPr algn="ctr"/>
            <a:r>
              <a:rPr lang="en-US" dirty="0">
                <a:solidFill>
                  <a:schemeClr val="tx1">
                    <a:lumMod val="50000"/>
                    <a:lumOff val="50000"/>
                  </a:schemeClr>
                </a:solidFill>
                <a:uFill>
                  <a:solidFill>
                    <a:srgbClr val="000000"/>
                  </a:solidFill>
                </a:uFill>
                <a:ea typeface="Century Gothic" panose="020B0502020202020204" pitchFamily="34" charset="0"/>
                <a:cs typeface="Century Gothic" panose="020B0502020202020204" pitchFamily="34" charset="0"/>
              </a:rPr>
              <a:t>Common Alerting Protocol (CAPs)</a:t>
            </a:r>
            <a:endParaRPr lang="en-US" sz="4400" dirty="0">
              <a:solidFill>
                <a:schemeClr val="tx1">
                  <a:lumMod val="50000"/>
                  <a:lumOff val="50000"/>
                </a:schemeClr>
              </a:solidFill>
              <a:uFill>
                <a:solidFill>
                  <a:srgbClr val="000000"/>
                </a:solidFill>
              </a:uFill>
              <a:ea typeface="Century Gothic" panose="020B0502020202020204" pitchFamily="34" charset="0"/>
              <a:cs typeface="Century Gothic" panose="020B0502020202020204" pitchFamily="34" charset="0"/>
            </a:endParaRPr>
          </a:p>
        </p:txBody>
      </p:sp>
    </p:spTree>
    <p:extLst>
      <p:ext uri="{BB962C8B-B14F-4D97-AF65-F5344CB8AC3E}">
        <p14:creationId xmlns:p14="http://schemas.microsoft.com/office/powerpoint/2010/main" val="1883675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310810-7709-4E7B-5C2B-EF64E89E3D71}"/>
              </a:ext>
            </a:extLst>
          </p:cNvPr>
          <p:cNvSpPr>
            <a:spLocks noGrp="1"/>
          </p:cNvSpPr>
          <p:nvPr>
            <p:ph type="dt" sz="half" idx="2"/>
          </p:nvPr>
        </p:nvSpPr>
        <p:spPr/>
        <p:txBody>
          <a:bodyPr/>
          <a:lstStyle/>
          <a:p>
            <a:fld id="{CF53EA80-260A-4EE9-83BB-E6DD04DEA906}" type="datetime1">
              <a:rPr lang="en-US" smtClean="0"/>
              <a:t>8/20/2023</a:t>
            </a:fld>
            <a:endParaRPr lang="en-US" dirty="0"/>
          </a:p>
        </p:txBody>
      </p:sp>
      <p:sp>
        <p:nvSpPr>
          <p:cNvPr id="3" name="Slide Number Placeholder 2">
            <a:extLst>
              <a:ext uri="{FF2B5EF4-FFF2-40B4-BE49-F238E27FC236}">
                <a16:creationId xmlns:a16="http://schemas.microsoft.com/office/drawing/2014/main" id="{14DEE8C1-639F-6F04-8C15-E65B0B52557C}"/>
              </a:ext>
            </a:extLst>
          </p:cNvPr>
          <p:cNvSpPr>
            <a:spLocks noGrp="1"/>
          </p:cNvSpPr>
          <p:nvPr>
            <p:ph type="sldNum" sz="quarter" idx="4"/>
          </p:nvPr>
        </p:nvSpPr>
        <p:spPr/>
        <p:txBody>
          <a:bodyPr/>
          <a:lstStyle/>
          <a:p>
            <a:fld id="{294A09A9-5501-47C1-A89A-A340965A2BE2}" type="slidenum">
              <a:rPr lang="en-US" smtClean="0"/>
              <a:pPr/>
              <a:t>39</a:t>
            </a:fld>
            <a:endParaRPr lang="en-US" dirty="0"/>
          </a:p>
        </p:txBody>
      </p:sp>
      <p:sp>
        <p:nvSpPr>
          <p:cNvPr id="4" name="Title 3">
            <a:extLst>
              <a:ext uri="{FF2B5EF4-FFF2-40B4-BE49-F238E27FC236}">
                <a16:creationId xmlns:a16="http://schemas.microsoft.com/office/drawing/2014/main" id="{30605727-B72A-1EDB-1C79-37423ED8A489}"/>
              </a:ext>
            </a:extLst>
          </p:cNvPr>
          <p:cNvSpPr>
            <a:spLocks noGrp="1"/>
          </p:cNvSpPr>
          <p:nvPr>
            <p:ph type="title"/>
          </p:nvPr>
        </p:nvSpPr>
        <p:spPr>
          <a:xfrm>
            <a:off x="530224" y="467430"/>
            <a:ext cx="10156826" cy="1304629"/>
          </a:xfrm>
        </p:spPr>
        <p:txBody>
          <a:bodyPr/>
          <a:lstStyle/>
          <a:p>
            <a:pPr algn="ctr"/>
            <a:r>
              <a:rPr lang="en-US" sz="4800" dirty="0"/>
              <a:t>Benefits of the Standard Alert Protocol</a:t>
            </a:r>
          </a:p>
        </p:txBody>
      </p:sp>
      <p:sp>
        <p:nvSpPr>
          <p:cNvPr id="7" name="Rectangle 6">
            <a:extLst>
              <a:ext uri="{FF2B5EF4-FFF2-40B4-BE49-F238E27FC236}">
                <a16:creationId xmlns:a16="http://schemas.microsoft.com/office/drawing/2014/main" id="{AEDF41DA-A247-4336-92D9-D99250D151C3}"/>
              </a:ext>
            </a:extLst>
          </p:cNvPr>
          <p:cNvSpPr/>
          <p:nvPr/>
        </p:nvSpPr>
        <p:spPr>
          <a:xfrm>
            <a:off x="1189608" y="2022467"/>
            <a:ext cx="9144000" cy="4300497"/>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eaLnBrk="1" hangingPunct="1"/>
            <a:endParaRPr lang="en-US" sz="3000"/>
          </a:p>
        </p:txBody>
      </p:sp>
      <p:pic>
        <p:nvPicPr>
          <p:cNvPr id="8" name="Picture 7">
            <a:extLst>
              <a:ext uri="{FF2B5EF4-FFF2-40B4-BE49-F238E27FC236}">
                <a16:creationId xmlns:a16="http://schemas.microsoft.com/office/drawing/2014/main" id="{1B175647-2BDC-4437-B54E-7F7F1A7EFA6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000" b="81778" l="8889" r="91556">
                        <a14:foregroundMark x1="33556" y1="16000" x2="33556" y2="16000"/>
                        <a14:foregroundMark x1="45778" y1="26889" x2="45778" y2="26889"/>
                        <a14:foregroundMark x1="34667" y1="27778" x2="34667" y2="27778"/>
                        <a14:foregroundMark x1="38667" y1="30667" x2="38667" y2="30667"/>
                        <a14:foregroundMark x1="30000" y1="20000" x2="30000" y2="20000"/>
                        <a14:foregroundMark x1="26889" y1="21111" x2="26889" y2="21111"/>
                        <a14:foregroundMark x1="25111" y1="19556" x2="25111" y2="19556"/>
                        <a14:foregroundMark x1="27333" y1="17778" x2="25333" y2="22889"/>
                        <a14:foregroundMark x1="16222" y1="17556" x2="16222" y2="17556"/>
                        <a14:foregroundMark x1="23111" y1="17111" x2="21333" y2="17333"/>
                        <a14:foregroundMark x1="20222" y1="17778" x2="24222" y2="34444"/>
                        <a14:foregroundMark x1="24222" y1="34444" x2="37556" y2="27778"/>
                        <a14:foregroundMark x1="37556" y1="27778" x2="43556" y2="19778"/>
                        <a14:foregroundMark x1="14667" y1="19333" x2="10000" y2="70444"/>
                        <a14:foregroundMark x1="10000" y1="70444" x2="51556" y2="73556"/>
                        <a14:foregroundMark x1="51556" y1="73556" x2="21556" y2="49778"/>
                        <a14:foregroundMark x1="21556" y1="49778" x2="26000" y2="26222"/>
                        <a14:foregroundMark x1="26000" y1="26222" x2="10667" y2="22444"/>
                        <a14:foregroundMark x1="11556" y1="23778" x2="7556" y2="52444"/>
                        <a14:foregroundMark x1="7556" y1="52444" x2="19778" y2="41778"/>
                        <a14:foregroundMark x1="19778" y1="41778" x2="17333" y2="26889"/>
                        <a14:foregroundMark x1="17333" y1="26889" x2="9111" y2="27778"/>
                        <a14:foregroundMark x1="87778" y1="62222" x2="41111" y2="65333"/>
                        <a14:foregroundMark x1="41111" y1="65333" x2="29333" y2="80000"/>
                        <a14:foregroundMark x1="29333" y1="80000" x2="47333" y2="81111"/>
                        <a14:foregroundMark x1="47333" y1="81111" x2="79778" y2="79111"/>
                        <a14:foregroundMark x1="79778" y1="79111" x2="91111" y2="62667"/>
                        <a14:foregroundMark x1="91111" y1="62667" x2="86667" y2="60444"/>
                        <a14:foregroundMark x1="86667" y1="24889" x2="71111" y2="31778"/>
                        <a14:foregroundMark x1="71111" y1="31778" x2="54667" y2="56222"/>
                        <a14:foregroundMark x1="54667" y1="56222" x2="81556" y2="67333"/>
                        <a14:foregroundMark x1="81556" y1="67333" x2="91556" y2="52667"/>
                        <a14:foregroundMark x1="91556" y1="52667" x2="87778" y2="25556"/>
                        <a14:foregroundMark x1="87778" y1="10667" x2="57556" y2="10667"/>
                        <a14:foregroundMark x1="57556" y1="10667" x2="43333" y2="14667"/>
                        <a14:foregroundMark x1="43333" y1="14667" x2="36444" y2="28222"/>
                        <a14:foregroundMark x1="36444" y1="28222" x2="66667" y2="38000"/>
                        <a14:foregroundMark x1="66667" y1="38000" x2="91333" y2="26889"/>
                        <a14:foregroundMark x1="91333" y1="26889" x2="90889" y2="11333"/>
                        <a14:foregroundMark x1="90889" y1="11333" x2="84889" y2="9333"/>
                        <a14:foregroundMark x1="62889" y1="62889" x2="35778" y2="77333"/>
                        <a14:foregroundMark x1="35778" y1="77333" x2="56667" y2="88000"/>
                        <a14:foregroundMark x1="56667" y1="88000" x2="74444" y2="81778"/>
                        <a14:foregroundMark x1="74444" y1="81778" x2="73556" y2="61778"/>
                        <a14:foregroundMark x1="73556" y1="61778" x2="62000" y2="54889"/>
                      </a14:backgroundRemoval>
                    </a14:imgEffect>
                  </a14:imgLayer>
                </a14:imgProps>
              </a:ext>
              <a:ext uri="{28A0092B-C50C-407E-A947-70E740481C1C}">
                <a14:useLocalDpi xmlns:a14="http://schemas.microsoft.com/office/drawing/2010/main" val="0"/>
              </a:ext>
            </a:extLst>
          </a:blip>
          <a:srcRect b="17470"/>
          <a:stretch/>
        </p:blipFill>
        <p:spPr>
          <a:xfrm>
            <a:off x="3021189" y="1702382"/>
            <a:ext cx="5680629" cy="4688188"/>
          </a:xfrm>
          <a:prstGeom prst="rect">
            <a:avLst/>
          </a:prstGeom>
        </p:spPr>
      </p:pic>
      <p:sp>
        <p:nvSpPr>
          <p:cNvPr id="9" name="Arrow: Right 41">
            <a:extLst>
              <a:ext uri="{FF2B5EF4-FFF2-40B4-BE49-F238E27FC236}">
                <a16:creationId xmlns:a16="http://schemas.microsoft.com/office/drawing/2014/main" id="{AB0EB182-E97E-4B99-B517-0AFC83CA3212}"/>
              </a:ext>
            </a:extLst>
          </p:cNvPr>
          <p:cNvSpPr/>
          <p:nvPr/>
        </p:nvSpPr>
        <p:spPr>
          <a:xfrm>
            <a:off x="7935887" y="1702383"/>
            <a:ext cx="2340731" cy="4646996"/>
          </a:xfrm>
          <a:prstGeom prst="rightArrow">
            <a:avLst>
              <a:gd name="adj1" fmla="val 69719"/>
              <a:gd name="adj2" fmla="val 0"/>
            </a:avLst>
          </a:prstGeom>
          <a:solidFill>
            <a:srgbClr val="EC684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en-US" sz="2000" b="1" dirty="0">
                <a:latin typeface="Arial Black" panose="020B0A04020102020204" pitchFamily="34" charset="0"/>
                <a:cs typeface="Arabic Typesetting" panose="03020402040406030203" pitchFamily="66" charset="-78"/>
              </a:rPr>
              <a:t>Sirens</a:t>
            </a:r>
          </a:p>
          <a:p>
            <a:pPr algn="ctr">
              <a:lnSpc>
                <a:spcPct val="150000"/>
              </a:lnSpc>
            </a:pPr>
            <a:r>
              <a:rPr lang="en-US" sz="2000" b="1" dirty="0">
                <a:latin typeface="Arial Black" panose="020B0A04020102020204" pitchFamily="34" charset="0"/>
                <a:cs typeface="Arabic Typesetting" panose="03020402040406030203" pitchFamily="66" charset="-78"/>
              </a:rPr>
              <a:t>Radio</a:t>
            </a:r>
            <a:endParaRPr lang="ar-OM" sz="2000" b="1" dirty="0">
              <a:latin typeface="Arial Black" panose="020B0A04020102020204" pitchFamily="34" charset="0"/>
              <a:cs typeface="Arabic Typesetting" panose="03020402040406030203" pitchFamily="66" charset="-78"/>
            </a:endParaRPr>
          </a:p>
          <a:p>
            <a:pPr algn="ctr">
              <a:lnSpc>
                <a:spcPct val="150000"/>
              </a:lnSpc>
            </a:pPr>
            <a:r>
              <a:rPr lang="en-US" sz="2000" b="1" dirty="0">
                <a:latin typeface="Arial Black" panose="020B0A04020102020204" pitchFamily="34" charset="0"/>
                <a:cs typeface="Arabic Typesetting" panose="03020402040406030203" pitchFamily="66" charset="-78"/>
              </a:rPr>
              <a:t>TV</a:t>
            </a:r>
            <a:endParaRPr lang="ar-OM" sz="2000" b="1" dirty="0">
              <a:latin typeface="Arial Black" panose="020B0A04020102020204" pitchFamily="34" charset="0"/>
              <a:cs typeface="Arabic Typesetting" panose="03020402040406030203" pitchFamily="66" charset="-78"/>
            </a:endParaRPr>
          </a:p>
          <a:p>
            <a:pPr algn="ctr">
              <a:lnSpc>
                <a:spcPct val="150000"/>
              </a:lnSpc>
            </a:pPr>
            <a:r>
              <a:rPr lang="en-US" sz="2000" b="1" dirty="0">
                <a:latin typeface="Arial Black" panose="020B0A04020102020204" pitchFamily="34" charset="0"/>
                <a:cs typeface="Arabic Typesetting" panose="03020402040406030203" pitchFamily="66" charset="-78"/>
              </a:rPr>
              <a:t>Fax</a:t>
            </a:r>
            <a:endParaRPr lang="ar-OM" sz="2000" b="1" dirty="0">
              <a:latin typeface="Arial Black" panose="020B0A04020102020204" pitchFamily="34" charset="0"/>
              <a:cs typeface="Arabic Typesetting" panose="03020402040406030203" pitchFamily="66" charset="-78"/>
            </a:endParaRPr>
          </a:p>
          <a:p>
            <a:pPr algn="ctr">
              <a:lnSpc>
                <a:spcPct val="150000"/>
              </a:lnSpc>
            </a:pPr>
            <a:r>
              <a:rPr lang="en-US" sz="2000" b="1" dirty="0">
                <a:latin typeface="Arial Black" panose="020B0A04020102020204" pitchFamily="34" charset="0"/>
                <a:cs typeface="Arabic Typesetting" panose="03020402040406030203" pitchFamily="66" charset="-78"/>
              </a:rPr>
              <a:t>Mobile phone</a:t>
            </a:r>
          </a:p>
          <a:p>
            <a:pPr algn="ctr">
              <a:lnSpc>
                <a:spcPct val="150000"/>
              </a:lnSpc>
            </a:pPr>
            <a:r>
              <a:rPr lang="en-US" sz="2000" b="1" dirty="0">
                <a:latin typeface="Arial Black" panose="020B0A04020102020204" pitchFamily="34" charset="0"/>
                <a:cs typeface="Arabic Typesetting" panose="03020402040406030203" pitchFamily="66" charset="-78"/>
              </a:rPr>
              <a:t>Other</a:t>
            </a:r>
            <a:endParaRPr lang="ar-OM" sz="2000" b="1" dirty="0">
              <a:latin typeface="Arial Black" panose="020B0A04020102020204" pitchFamily="34" charset="0"/>
              <a:cs typeface="Arabic Typesetting" panose="03020402040406030203" pitchFamily="66" charset="-78"/>
            </a:endParaRPr>
          </a:p>
        </p:txBody>
      </p:sp>
      <p:sp>
        <p:nvSpPr>
          <p:cNvPr id="10" name="Right Arrow 2">
            <a:extLst>
              <a:ext uri="{FF2B5EF4-FFF2-40B4-BE49-F238E27FC236}">
                <a16:creationId xmlns:a16="http://schemas.microsoft.com/office/drawing/2014/main" id="{6EC26B0D-BB06-496C-A1C2-AA7C3AFD7C57}"/>
              </a:ext>
            </a:extLst>
          </p:cNvPr>
          <p:cNvSpPr/>
          <p:nvPr/>
        </p:nvSpPr>
        <p:spPr>
          <a:xfrm>
            <a:off x="4365531" y="3668165"/>
            <a:ext cx="3328067" cy="923733"/>
          </a:xfrm>
          <a:prstGeom prst="righ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r"/>
            <a:r>
              <a:rPr lang="en-US" sz="1400" b="1" dirty="0">
                <a:latin typeface="Arial Black" panose="020B0A04020102020204" pitchFamily="34" charset="0"/>
                <a:cs typeface="Arabic Typesetting" panose="03020402040406030203" pitchFamily="66" charset="-78"/>
              </a:rPr>
              <a:t>Common Alerting Protocol </a:t>
            </a:r>
          </a:p>
        </p:txBody>
      </p:sp>
      <p:sp>
        <p:nvSpPr>
          <p:cNvPr id="11" name="Right Arrow 3">
            <a:extLst>
              <a:ext uri="{FF2B5EF4-FFF2-40B4-BE49-F238E27FC236}">
                <a16:creationId xmlns:a16="http://schemas.microsoft.com/office/drawing/2014/main" id="{F32D75C3-4D84-4D61-B2CE-5FD60860A238}"/>
              </a:ext>
            </a:extLst>
          </p:cNvPr>
          <p:cNvSpPr/>
          <p:nvPr/>
        </p:nvSpPr>
        <p:spPr>
          <a:xfrm>
            <a:off x="1395643" y="2022467"/>
            <a:ext cx="2384765" cy="75734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a:latin typeface="Arial Black" panose="020B0A04020102020204" pitchFamily="34" charset="0"/>
              </a:rPr>
              <a:t>Sever Weather</a:t>
            </a:r>
          </a:p>
        </p:txBody>
      </p:sp>
      <p:sp>
        <p:nvSpPr>
          <p:cNvPr id="12" name="Right Arrow 18">
            <a:extLst>
              <a:ext uri="{FF2B5EF4-FFF2-40B4-BE49-F238E27FC236}">
                <a16:creationId xmlns:a16="http://schemas.microsoft.com/office/drawing/2014/main" id="{B5EE7DDE-9A4F-49E6-A6F2-9D8230F188D4}"/>
              </a:ext>
            </a:extLst>
          </p:cNvPr>
          <p:cNvSpPr/>
          <p:nvPr/>
        </p:nvSpPr>
        <p:spPr>
          <a:xfrm>
            <a:off x="1433276" y="2910823"/>
            <a:ext cx="2384765" cy="757342"/>
          </a:xfrm>
          <a:prstGeom prst="rightArrow">
            <a:avLst/>
          </a:prstGeom>
          <a:solidFill>
            <a:srgbClr val="FF99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latin typeface="Arial Black" panose="020B0A04020102020204" pitchFamily="34" charset="0"/>
              </a:rPr>
              <a:t>Earthquakes</a:t>
            </a:r>
          </a:p>
        </p:txBody>
      </p:sp>
      <p:sp>
        <p:nvSpPr>
          <p:cNvPr id="13" name="Right Arrow 19">
            <a:extLst>
              <a:ext uri="{FF2B5EF4-FFF2-40B4-BE49-F238E27FC236}">
                <a16:creationId xmlns:a16="http://schemas.microsoft.com/office/drawing/2014/main" id="{22B80014-671C-410C-A7EC-C4826712F55B}"/>
              </a:ext>
            </a:extLst>
          </p:cNvPr>
          <p:cNvSpPr/>
          <p:nvPr/>
        </p:nvSpPr>
        <p:spPr>
          <a:xfrm>
            <a:off x="1433275" y="3721019"/>
            <a:ext cx="2384765" cy="757342"/>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a:latin typeface="Arial Black" panose="020B0A04020102020204" pitchFamily="34" charset="0"/>
              </a:rPr>
              <a:t>Tsunami</a:t>
            </a:r>
          </a:p>
        </p:txBody>
      </p:sp>
      <p:sp>
        <p:nvSpPr>
          <p:cNvPr id="14" name="Right Arrow 20">
            <a:extLst>
              <a:ext uri="{FF2B5EF4-FFF2-40B4-BE49-F238E27FC236}">
                <a16:creationId xmlns:a16="http://schemas.microsoft.com/office/drawing/2014/main" id="{BAC078A0-DD4E-418B-A1D2-E6A98089D559}"/>
              </a:ext>
            </a:extLst>
          </p:cNvPr>
          <p:cNvSpPr/>
          <p:nvPr/>
        </p:nvSpPr>
        <p:spPr>
          <a:xfrm>
            <a:off x="1433275" y="4591898"/>
            <a:ext cx="2384765" cy="757342"/>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latin typeface="Arial Black" panose="020B0A04020102020204" pitchFamily="34" charset="0"/>
              </a:rPr>
              <a:t>Volcano</a:t>
            </a:r>
          </a:p>
        </p:txBody>
      </p:sp>
      <p:sp>
        <p:nvSpPr>
          <p:cNvPr id="15" name="Right Arrow 22">
            <a:extLst>
              <a:ext uri="{FF2B5EF4-FFF2-40B4-BE49-F238E27FC236}">
                <a16:creationId xmlns:a16="http://schemas.microsoft.com/office/drawing/2014/main" id="{2F5D36B0-3BEE-43AA-8E08-8D7CAD92DB8C}"/>
              </a:ext>
            </a:extLst>
          </p:cNvPr>
          <p:cNvSpPr/>
          <p:nvPr/>
        </p:nvSpPr>
        <p:spPr>
          <a:xfrm>
            <a:off x="1433275" y="5482701"/>
            <a:ext cx="2384765" cy="757342"/>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dirty="0">
                <a:latin typeface="Arial Black" panose="020B0A04020102020204" pitchFamily="34" charset="0"/>
              </a:rPr>
              <a:t>Fire</a:t>
            </a:r>
          </a:p>
        </p:txBody>
      </p:sp>
    </p:spTree>
    <p:extLst>
      <p:ext uri="{BB962C8B-B14F-4D97-AF65-F5344CB8AC3E}">
        <p14:creationId xmlns:p14="http://schemas.microsoft.com/office/powerpoint/2010/main" val="2120799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B74BB8A-7BAA-4A6E-9CC4-CB382C68DEEC}"/>
              </a:ext>
            </a:extLst>
          </p:cNvPr>
          <p:cNvSpPr>
            <a:spLocks noGrp="1"/>
          </p:cNvSpPr>
          <p:nvPr>
            <p:ph type="body" sz="quarter" idx="13"/>
          </p:nvPr>
        </p:nvSpPr>
        <p:spPr>
          <a:xfrm>
            <a:off x="1584007" y="2511398"/>
            <a:ext cx="2378075" cy="1111250"/>
          </a:xfrm>
        </p:spPr>
        <p:txBody>
          <a:bodyPr/>
          <a:lstStyle/>
          <a:p>
            <a:r>
              <a:rPr lang="en-US" dirty="0"/>
              <a:t>02</a:t>
            </a:r>
          </a:p>
        </p:txBody>
      </p:sp>
      <p:sp>
        <p:nvSpPr>
          <p:cNvPr id="3" name="Title 2">
            <a:extLst>
              <a:ext uri="{FF2B5EF4-FFF2-40B4-BE49-F238E27FC236}">
                <a16:creationId xmlns:a16="http://schemas.microsoft.com/office/drawing/2014/main" id="{F9055465-EA9F-436E-A0C3-64912E06BF2C}"/>
              </a:ext>
            </a:extLst>
          </p:cNvPr>
          <p:cNvSpPr>
            <a:spLocks noGrp="1"/>
          </p:cNvSpPr>
          <p:nvPr>
            <p:ph type="title"/>
          </p:nvPr>
        </p:nvSpPr>
        <p:spPr>
          <a:xfrm>
            <a:off x="3099903" y="2505581"/>
            <a:ext cx="8710897" cy="932675"/>
          </a:xfrm>
          <a:ln>
            <a:solidFill>
              <a:schemeClr val="accent1"/>
            </a:solidFill>
          </a:ln>
        </p:spPr>
        <p:txBody>
          <a:bodyPr>
            <a:normAutofit fontScale="90000"/>
          </a:bodyPr>
          <a:lstStyle/>
          <a:p>
            <a:r>
              <a:rPr lang="en-US" sz="4400" b="1" dirty="0">
                <a:solidFill>
                  <a:schemeClr val="tx1">
                    <a:lumMod val="50000"/>
                    <a:lumOff val="50000"/>
                  </a:schemeClr>
                </a:solidFill>
                <a:effectLst/>
                <a:ea typeface="Century Gothic" panose="020B0502020202020204" pitchFamily="34" charset="0"/>
                <a:cs typeface="Century Gothic" panose="020B0502020202020204" pitchFamily="34" charset="0"/>
              </a:rPr>
              <a:t>Earth interior and geodynamics</a:t>
            </a:r>
            <a:endParaRPr lang="en-US" b="1" dirty="0"/>
          </a:p>
        </p:txBody>
      </p:sp>
      <mc:AlternateContent xmlns:mc="http://schemas.openxmlformats.org/markup-compatibility/2006">
        <mc:Choice xmlns:am3d="http://schemas.microsoft.com/office/drawing/2017/model3d" Requires="am3d">
          <p:graphicFrame>
            <p:nvGraphicFramePr>
              <p:cNvPr id="4" name="3D Model 3" descr="Earth's Core">
                <a:extLst>
                  <a:ext uri="{FF2B5EF4-FFF2-40B4-BE49-F238E27FC236}">
                    <a16:creationId xmlns:a16="http://schemas.microsoft.com/office/drawing/2014/main" id="{FC1532D8-BCB9-48F1-9E7C-22407B08B829}"/>
                  </a:ext>
                </a:extLst>
              </p:cNvPr>
              <p:cNvGraphicFramePr>
                <a:graphicFrameLocks noChangeAspect="1"/>
              </p:cNvGraphicFramePr>
              <p:nvPr/>
            </p:nvGraphicFramePr>
            <p:xfrm>
              <a:off x="3962082" y="3419060"/>
              <a:ext cx="4504669" cy="4504670"/>
            </p:xfrm>
            <a:graphic>
              <a:graphicData uri="http://schemas.microsoft.com/office/drawing/2017/model3d">
                <am3d:model3d r:embed="rId2">
                  <am3d:spPr>
                    <a:xfrm>
                      <a:off x="0" y="0"/>
                      <a:ext cx="4504669" cy="4504670"/>
                    </a:xfrm>
                    <a:prstGeom prst="rect">
                      <a:avLst/>
                    </a:prstGeom>
                  </am3d:spPr>
                  <am3d:camera>
                    <am3d:pos x="0" y="0" z="81469090"/>
                    <am3d:up dx="0" dy="36000000" dz="0"/>
                    <am3d:lookAt x="0" y="0" z="0"/>
                    <am3d:perspective fov="2700000"/>
                  </am3d:camera>
                  <am3d:trans>
                    <am3d:meterPerModelUnit n="5000039" d="1000000"/>
                    <am3d:preTrans dx="-146" dy="-17999924" dz="152"/>
                    <am3d:scale>
                      <am3d:sx n="1000000" d="1000000"/>
                      <am3d:sy n="1000000" d="1000000"/>
                      <am3d:sz n="1000000" d="1000000"/>
                    </am3d:scale>
                    <am3d:rot ax="2130673" ay="4671383" az="2094021"/>
                    <am3d:postTrans dx="0" dy="0" dz="0"/>
                  </am3d:trans>
                  <am3d:raster rName="Office3DRenderer" rVer="16.0.8326">
                    <am3d:blip r:embed="rId3"/>
                  </am3d:raster>
                  <am3d:objViewport viewportSz="80855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Earth's Core">
                <a:extLst>
                  <a:ext uri="{FF2B5EF4-FFF2-40B4-BE49-F238E27FC236}">
                    <a16:creationId xmlns:a16="http://schemas.microsoft.com/office/drawing/2014/main" id="{FC1532D8-BCB9-48F1-9E7C-22407B08B829}"/>
                  </a:ext>
                </a:extLst>
              </p:cNvPr>
              <p:cNvPicPr>
                <a:picLocks noGrp="1" noRot="1" noChangeAspect="1" noMove="1" noResize="1" noEditPoints="1" noAdjustHandles="1" noChangeArrowheads="1" noChangeShapeType="1" noCrop="1"/>
              </p:cNvPicPr>
              <p:nvPr/>
            </p:nvPicPr>
            <p:blipFill>
              <a:blip r:embed="rId3"/>
              <a:stretch>
                <a:fillRect/>
              </a:stretch>
            </p:blipFill>
            <p:spPr>
              <a:xfrm>
                <a:off x="3962082" y="3419060"/>
                <a:ext cx="4504669" cy="4504670"/>
              </a:xfrm>
              <a:prstGeom prst="rect">
                <a:avLst/>
              </a:prstGeom>
            </p:spPr>
          </p:pic>
        </mc:Fallback>
      </mc:AlternateContent>
    </p:spTree>
    <p:extLst>
      <p:ext uri="{BB962C8B-B14F-4D97-AF65-F5344CB8AC3E}">
        <p14:creationId xmlns:p14="http://schemas.microsoft.com/office/powerpoint/2010/main" val="413242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mph" presetSubtype="128" repeatCount="indefinite" accel="20000" decel="20000" fill="hold" nodeType="withEffect">
                                  <p:stCondLst>
                                    <p:cond delay="0"/>
                                  </p:stCondLst>
                                  <p:childTnLst>
                                    <p:anim calcmode="lin" valueType="num">
                                      <p:cBhvr additive="sum">
                                        <p:cTn id="6" dur="20000" fill="hold"/>
                                        <p:tgtEl>
                                          <p:spTgt spid="4"/>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310810-7709-4E7B-5C2B-EF64E89E3D71}"/>
              </a:ext>
            </a:extLst>
          </p:cNvPr>
          <p:cNvSpPr>
            <a:spLocks noGrp="1"/>
          </p:cNvSpPr>
          <p:nvPr>
            <p:ph type="dt" sz="half" idx="2"/>
          </p:nvPr>
        </p:nvSpPr>
        <p:spPr/>
        <p:txBody>
          <a:bodyPr/>
          <a:lstStyle/>
          <a:p>
            <a:fld id="{CF53EA80-260A-4EE9-83BB-E6DD04DEA906}" type="datetime1">
              <a:rPr lang="en-US" smtClean="0"/>
              <a:t>8/20/2023</a:t>
            </a:fld>
            <a:endParaRPr lang="en-US" dirty="0"/>
          </a:p>
        </p:txBody>
      </p:sp>
      <p:sp>
        <p:nvSpPr>
          <p:cNvPr id="3" name="Slide Number Placeholder 2">
            <a:extLst>
              <a:ext uri="{FF2B5EF4-FFF2-40B4-BE49-F238E27FC236}">
                <a16:creationId xmlns:a16="http://schemas.microsoft.com/office/drawing/2014/main" id="{14DEE8C1-639F-6F04-8C15-E65B0B52557C}"/>
              </a:ext>
            </a:extLst>
          </p:cNvPr>
          <p:cNvSpPr>
            <a:spLocks noGrp="1"/>
          </p:cNvSpPr>
          <p:nvPr>
            <p:ph type="sldNum" sz="quarter" idx="4"/>
          </p:nvPr>
        </p:nvSpPr>
        <p:spPr/>
        <p:txBody>
          <a:bodyPr/>
          <a:lstStyle/>
          <a:p>
            <a:fld id="{294A09A9-5501-47C1-A89A-A340965A2BE2}" type="slidenum">
              <a:rPr lang="en-US" smtClean="0"/>
              <a:pPr/>
              <a:t>40</a:t>
            </a:fld>
            <a:endParaRPr lang="en-US" dirty="0"/>
          </a:p>
        </p:txBody>
      </p:sp>
      <p:sp>
        <p:nvSpPr>
          <p:cNvPr id="4" name="Title 3">
            <a:extLst>
              <a:ext uri="{FF2B5EF4-FFF2-40B4-BE49-F238E27FC236}">
                <a16:creationId xmlns:a16="http://schemas.microsoft.com/office/drawing/2014/main" id="{30605727-B72A-1EDB-1C79-37423ED8A489}"/>
              </a:ext>
            </a:extLst>
          </p:cNvPr>
          <p:cNvSpPr>
            <a:spLocks noGrp="1"/>
          </p:cNvSpPr>
          <p:nvPr>
            <p:ph type="title"/>
          </p:nvPr>
        </p:nvSpPr>
        <p:spPr>
          <a:xfrm>
            <a:off x="975940" y="607085"/>
            <a:ext cx="10502887" cy="1328766"/>
          </a:xfrm>
        </p:spPr>
        <p:txBody>
          <a:bodyPr/>
          <a:lstStyle/>
          <a:p>
            <a:r>
              <a:rPr lang="en-US" sz="4800" dirty="0"/>
              <a:t>Benefits of the Standard Alert Protocol</a:t>
            </a:r>
          </a:p>
        </p:txBody>
      </p:sp>
      <p:sp>
        <p:nvSpPr>
          <p:cNvPr id="6" name="TextBox 5">
            <a:extLst>
              <a:ext uri="{FF2B5EF4-FFF2-40B4-BE49-F238E27FC236}">
                <a16:creationId xmlns:a16="http://schemas.microsoft.com/office/drawing/2014/main" id="{C6AB4DA4-3D6E-5D98-3EDE-E12392A5EB98}"/>
              </a:ext>
            </a:extLst>
          </p:cNvPr>
          <p:cNvSpPr txBox="1"/>
          <p:nvPr/>
        </p:nvSpPr>
        <p:spPr>
          <a:xfrm>
            <a:off x="1346039" y="2025256"/>
            <a:ext cx="9499922" cy="3707938"/>
          </a:xfrm>
          <a:prstGeom prst="rect">
            <a:avLst/>
          </a:prstGeom>
          <a:noFill/>
        </p:spPr>
        <p:txBody>
          <a:bodyPr wrap="square">
            <a:spAutoFit/>
          </a:bodyPr>
          <a:lstStyle/>
          <a:p>
            <a:pPr marL="514350" indent="-514350">
              <a:lnSpc>
                <a:spcPct val="150000"/>
              </a:lnSpc>
              <a:buFont typeface="+mj-lt"/>
              <a:buAutoNum type="arabicPeriod"/>
            </a:pPr>
            <a:r>
              <a:rPr lang="en-US" sz="3200" dirty="0">
                <a:solidFill>
                  <a:schemeClr val="bg2">
                    <a:lumMod val="75000"/>
                  </a:schemeClr>
                </a:solidFill>
              </a:rPr>
              <a:t>Use one interface to distribute the warnings to the community.</a:t>
            </a:r>
          </a:p>
          <a:p>
            <a:pPr marL="514350" indent="-514350">
              <a:lnSpc>
                <a:spcPct val="150000"/>
              </a:lnSpc>
              <a:buFont typeface="+mj-lt"/>
              <a:buAutoNum type="arabicPeriod"/>
            </a:pPr>
            <a:r>
              <a:rPr lang="en-US" sz="3200" dirty="0">
                <a:solidFill>
                  <a:schemeClr val="bg2">
                    <a:lumMod val="75000"/>
                  </a:schemeClr>
                </a:solidFill>
              </a:rPr>
              <a:t>Timely arrival of warnings to people in need of warning of potentially affected areas.</a:t>
            </a:r>
          </a:p>
          <a:p>
            <a:pPr marL="514350" indent="-514350">
              <a:lnSpc>
                <a:spcPct val="150000"/>
              </a:lnSpc>
              <a:buFont typeface="+mj-lt"/>
              <a:buAutoNum type="arabicPeriod"/>
            </a:pPr>
            <a:r>
              <a:rPr lang="en-US" sz="3200" dirty="0">
                <a:solidFill>
                  <a:schemeClr val="bg2">
                    <a:lumMod val="75000"/>
                  </a:schemeClr>
                </a:solidFill>
              </a:rPr>
              <a:t>Reducing damage and loss of life</a:t>
            </a:r>
          </a:p>
        </p:txBody>
      </p:sp>
    </p:spTree>
    <p:extLst>
      <p:ext uri="{BB962C8B-B14F-4D97-AF65-F5344CB8AC3E}">
        <p14:creationId xmlns:p14="http://schemas.microsoft.com/office/powerpoint/2010/main" val="3656836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138519-04B5-4A9E-9DDE-29961A96C723}"/>
              </a:ext>
            </a:extLst>
          </p:cNvPr>
          <p:cNvSpPr>
            <a:spLocks noGrp="1"/>
          </p:cNvSpPr>
          <p:nvPr>
            <p:ph type="dt" sz="half" idx="2"/>
          </p:nvPr>
        </p:nvSpPr>
        <p:spPr/>
        <p:txBody>
          <a:bodyPr/>
          <a:lstStyle/>
          <a:p>
            <a:fld id="{CF53EA80-260A-4EE9-83BB-E6DD04DEA906}" type="datetime1">
              <a:rPr lang="en-US" smtClean="0"/>
              <a:t>8/20/2023</a:t>
            </a:fld>
            <a:endParaRPr lang="en-US" dirty="0"/>
          </a:p>
        </p:txBody>
      </p:sp>
      <p:sp>
        <p:nvSpPr>
          <p:cNvPr id="3" name="Slide Number Placeholder 2">
            <a:extLst>
              <a:ext uri="{FF2B5EF4-FFF2-40B4-BE49-F238E27FC236}">
                <a16:creationId xmlns:a16="http://schemas.microsoft.com/office/drawing/2014/main" id="{3E6F1973-A3EE-49F8-AB13-620E0F46894E}"/>
              </a:ext>
            </a:extLst>
          </p:cNvPr>
          <p:cNvSpPr>
            <a:spLocks noGrp="1"/>
          </p:cNvSpPr>
          <p:nvPr>
            <p:ph type="sldNum" sz="quarter" idx="4"/>
          </p:nvPr>
        </p:nvSpPr>
        <p:spPr/>
        <p:txBody>
          <a:bodyPr/>
          <a:lstStyle/>
          <a:p>
            <a:fld id="{294A09A9-5501-47C1-A89A-A340965A2BE2}" type="slidenum">
              <a:rPr lang="en-US" smtClean="0"/>
              <a:pPr/>
              <a:t>41</a:t>
            </a:fld>
            <a:endParaRPr lang="en-US" dirty="0"/>
          </a:p>
        </p:txBody>
      </p:sp>
      <p:cxnSp>
        <p:nvCxnSpPr>
          <p:cNvPr id="8" name="Straight Connector 7">
            <a:extLst>
              <a:ext uri="{FF2B5EF4-FFF2-40B4-BE49-F238E27FC236}">
                <a16:creationId xmlns:a16="http://schemas.microsoft.com/office/drawing/2014/main" id="{DB430C5F-AF7C-41D3-BDB8-23C29EA041F8}"/>
              </a:ext>
            </a:extLst>
          </p:cNvPr>
          <p:cNvCxnSpPr>
            <a:cxnSpLocks/>
          </p:cNvCxnSpPr>
          <p:nvPr/>
        </p:nvCxnSpPr>
        <p:spPr>
          <a:xfrm flipH="1">
            <a:off x="1730036" y="5593281"/>
            <a:ext cx="8739947"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DE742D58-1CF0-4D44-B0A3-978CE6E617B3}"/>
              </a:ext>
            </a:extLst>
          </p:cNvPr>
          <p:cNvSpPr txBox="1">
            <a:spLocks/>
          </p:cNvSpPr>
          <p:nvPr/>
        </p:nvSpPr>
        <p:spPr>
          <a:xfrm>
            <a:off x="787417" y="2598534"/>
            <a:ext cx="7988903" cy="301592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rtl="1"/>
            <a:r>
              <a:rPr lang="ar-OM" sz="1800" b="1" dirty="0">
                <a:latin typeface="Arabic Typesetting" panose="03020402040406030203" pitchFamily="66" charset="-78"/>
                <a:cs typeface="Arabic Typesetting" panose="03020402040406030203" pitchFamily="66" charset="-78"/>
              </a:rPr>
              <a:t> </a:t>
            </a:r>
            <a:endParaRPr lang="en-US" sz="1800" b="1" dirty="0">
              <a:latin typeface="Arabic Typesetting" panose="03020402040406030203" pitchFamily="66" charset="-78"/>
              <a:cs typeface="Arabic Typesetting" panose="03020402040406030203" pitchFamily="66" charset="-78"/>
            </a:endParaRPr>
          </a:p>
        </p:txBody>
      </p:sp>
      <p:pic>
        <p:nvPicPr>
          <p:cNvPr id="10" name="Picture 9">
            <a:extLst>
              <a:ext uri="{FF2B5EF4-FFF2-40B4-BE49-F238E27FC236}">
                <a16:creationId xmlns:a16="http://schemas.microsoft.com/office/drawing/2014/main" id="{063C5B45-60D1-427E-816E-93B152839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328" y="546435"/>
            <a:ext cx="7119687" cy="4127277"/>
          </a:xfrm>
          <a:prstGeom prst="rect">
            <a:avLst/>
          </a:prstGeom>
        </p:spPr>
      </p:pic>
      <p:pic>
        <p:nvPicPr>
          <p:cNvPr id="11" name="Picture 10">
            <a:extLst>
              <a:ext uri="{FF2B5EF4-FFF2-40B4-BE49-F238E27FC236}">
                <a16:creationId xmlns:a16="http://schemas.microsoft.com/office/drawing/2014/main" id="{17EB68FA-35FD-4F8F-B857-7F0D91129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2277" y="1705609"/>
            <a:ext cx="6875155" cy="3423164"/>
          </a:xfrm>
          <a:prstGeom prst="rect">
            <a:avLst/>
          </a:prstGeom>
          <a:ln w="76200">
            <a:solidFill>
              <a:schemeClr val="tx1"/>
            </a:solidFill>
          </a:ln>
        </p:spPr>
      </p:pic>
      <p:cxnSp>
        <p:nvCxnSpPr>
          <p:cNvPr id="12" name="Straight Arrow Connector 11">
            <a:extLst>
              <a:ext uri="{FF2B5EF4-FFF2-40B4-BE49-F238E27FC236}">
                <a16:creationId xmlns:a16="http://schemas.microsoft.com/office/drawing/2014/main" id="{B527CB2D-C40C-496E-B9AF-E860B9CD6047}"/>
              </a:ext>
            </a:extLst>
          </p:cNvPr>
          <p:cNvCxnSpPr>
            <a:cxnSpLocks/>
          </p:cNvCxnSpPr>
          <p:nvPr/>
        </p:nvCxnSpPr>
        <p:spPr>
          <a:xfrm flipH="1">
            <a:off x="6976112" y="2701178"/>
            <a:ext cx="117314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3B3810F-1F34-4B35-BF0C-CD3C1535ADEC}"/>
              </a:ext>
            </a:extLst>
          </p:cNvPr>
          <p:cNvCxnSpPr>
            <a:cxnSpLocks/>
          </p:cNvCxnSpPr>
          <p:nvPr/>
        </p:nvCxnSpPr>
        <p:spPr>
          <a:xfrm flipH="1">
            <a:off x="4935617" y="3067970"/>
            <a:ext cx="251743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8CAA545-CCD6-456D-A626-18B9FCD050F5}"/>
              </a:ext>
            </a:extLst>
          </p:cNvPr>
          <p:cNvCxnSpPr>
            <a:cxnSpLocks/>
          </p:cNvCxnSpPr>
          <p:nvPr/>
        </p:nvCxnSpPr>
        <p:spPr>
          <a:xfrm flipH="1">
            <a:off x="8980517" y="3962308"/>
            <a:ext cx="135289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EE3DD7B-6E4C-4AF3-8002-C79E203478BF}"/>
              </a:ext>
            </a:extLst>
          </p:cNvPr>
          <p:cNvSpPr txBox="1"/>
          <p:nvPr/>
        </p:nvSpPr>
        <p:spPr>
          <a:xfrm>
            <a:off x="6976111" y="2402325"/>
            <a:ext cx="1505642" cy="415498"/>
          </a:xfrm>
          <a:prstGeom prst="rect">
            <a:avLst/>
          </a:prstGeom>
          <a:noFill/>
        </p:spPr>
        <p:txBody>
          <a:bodyPr wrap="square" rtlCol="0">
            <a:spAutoFit/>
          </a:bodyPr>
          <a:lstStyle/>
          <a:p>
            <a:r>
              <a:rPr lang="ar-OM" sz="2100" b="1" dirty="0">
                <a:solidFill>
                  <a:srgbClr val="FF0000"/>
                </a:solidFill>
                <a:latin typeface="Arabic Typesetting" panose="03020402040406030203" pitchFamily="66" charset="-78"/>
                <a:cs typeface="Arabic Typesetting" panose="03020402040406030203" pitchFamily="66" charset="-78"/>
              </a:rPr>
              <a:t>الجهة المعنية بالإنذار</a:t>
            </a:r>
            <a:endParaRPr lang="en-US" sz="2100" b="1" dirty="0">
              <a:solidFill>
                <a:srgbClr val="FF0000"/>
              </a:solidFill>
              <a:latin typeface="Arabic Typesetting" panose="03020402040406030203" pitchFamily="66" charset="-78"/>
              <a:cs typeface="Arabic Typesetting" panose="03020402040406030203" pitchFamily="66" charset="-78"/>
            </a:endParaRPr>
          </a:p>
        </p:txBody>
      </p:sp>
      <p:sp>
        <p:nvSpPr>
          <p:cNvPr id="16" name="TextBox 15">
            <a:extLst>
              <a:ext uri="{FF2B5EF4-FFF2-40B4-BE49-F238E27FC236}">
                <a16:creationId xmlns:a16="http://schemas.microsoft.com/office/drawing/2014/main" id="{E84338AE-8BC6-4869-922C-45D6EF8BE6DC}"/>
              </a:ext>
            </a:extLst>
          </p:cNvPr>
          <p:cNvSpPr txBox="1"/>
          <p:nvPr/>
        </p:nvSpPr>
        <p:spPr>
          <a:xfrm>
            <a:off x="4908350" y="2754381"/>
            <a:ext cx="2740788" cy="415498"/>
          </a:xfrm>
          <a:prstGeom prst="rect">
            <a:avLst/>
          </a:prstGeom>
          <a:noFill/>
        </p:spPr>
        <p:txBody>
          <a:bodyPr wrap="square" rtlCol="0">
            <a:spAutoFit/>
          </a:bodyPr>
          <a:lstStyle/>
          <a:p>
            <a:r>
              <a:rPr lang="ar-OM" sz="2100" b="1" dirty="0">
                <a:solidFill>
                  <a:srgbClr val="FF0000"/>
                </a:solidFill>
                <a:latin typeface="Arabic Typesetting" panose="03020402040406030203" pitchFamily="66" charset="-78"/>
                <a:cs typeface="Arabic Typesetting" panose="03020402040406030203" pitchFamily="66" charset="-78"/>
              </a:rPr>
              <a:t>فئة المخاطر التي تصدرها الجهة المعنية بالإنذار</a:t>
            </a:r>
            <a:endParaRPr lang="en-US" sz="2100" b="1" dirty="0">
              <a:solidFill>
                <a:srgbClr val="FF0000"/>
              </a:solidFill>
              <a:latin typeface="Arabic Typesetting" panose="03020402040406030203" pitchFamily="66" charset="-78"/>
              <a:cs typeface="Arabic Typesetting" panose="03020402040406030203" pitchFamily="66" charset="-78"/>
            </a:endParaRPr>
          </a:p>
        </p:txBody>
      </p:sp>
      <p:sp>
        <p:nvSpPr>
          <p:cNvPr id="17" name="TextBox 16">
            <a:extLst>
              <a:ext uri="{FF2B5EF4-FFF2-40B4-BE49-F238E27FC236}">
                <a16:creationId xmlns:a16="http://schemas.microsoft.com/office/drawing/2014/main" id="{4FA92035-CF07-4BC4-A2CB-EB61574A3A2A}"/>
              </a:ext>
            </a:extLst>
          </p:cNvPr>
          <p:cNvSpPr txBox="1"/>
          <p:nvPr/>
        </p:nvSpPr>
        <p:spPr>
          <a:xfrm>
            <a:off x="8936997" y="3618399"/>
            <a:ext cx="1835320" cy="461665"/>
          </a:xfrm>
          <a:prstGeom prst="rect">
            <a:avLst/>
          </a:prstGeom>
          <a:noFill/>
        </p:spPr>
        <p:txBody>
          <a:bodyPr wrap="square">
            <a:spAutoFit/>
          </a:bodyPr>
          <a:lstStyle/>
          <a:p>
            <a:r>
              <a:rPr lang="ar-OM" sz="2400" b="1" dirty="0">
                <a:solidFill>
                  <a:srgbClr val="FF0000"/>
                </a:solidFill>
                <a:latin typeface="Arabic Typesetting" panose="03020402040406030203" pitchFamily="66" charset="-78"/>
                <a:cs typeface="Arabic Typesetting" panose="03020402040406030203" pitchFamily="66" charset="-78"/>
              </a:rPr>
              <a:t>عنوان صفحة الإنذار</a:t>
            </a:r>
            <a:endParaRPr lang="en-US" sz="2400" b="1" dirty="0">
              <a:solidFill>
                <a:srgbClr val="FF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660351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4ABB00-A018-4B93-BCAE-56498C9277BE}"/>
              </a:ext>
            </a:extLst>
          </p:cNvPr>
          <p:cNvSpPr>
            <a:spLocks noGrp="1"/>
          </p:cNvSpPr>
          <p:nvPr>
            <p:ph type="dt" sz="half" idx="2"/>
          </p:nvPr>
        </p:nvSpPr>
        <p:spPr/>
        <p:txBody>
          <a:bodyPr/>
          <a:lstStyle/>
          <a:p>
            <a:fld id="{CF53EA80-260A-4EE9-83BB-E6DD04DEA906}" type="datetime1">
              <a:rPr lang="en-US" smtClean="0"/>
              <a:t>8/20/2023</a:t>
            </a:fld>
            <a:endParaRPr lang="en-US" dirty="0"/>
          </a:p>
        </p:txBody>
      </p:sp>
      <p:sp>
        <p:nvSpPr>
          <p:cNvPr id="3" name="Slide Number Placeholder 2">
            <a:extLst>
              <a:ext uri="{FF2B5EF4-FFF2-40B4-BE49-F238E27FC236}">
                <a16:creationId xmlns:a16="http://schemas.microsoft.com/office/drawing/2014/main" id="{E832727F-EA9A-4198-9C36-108F01B925BA}"/>
              </a:ext>
            </a:extLst>
          </p:cNvPr>
          <p:cNvSpPr>
            <a:spLocks noGrp="1"/>
          </p:cNvSpPr>
          <p:nvPr>
            <p:ph type="sldNum" sz="quarter" idx="4"/>
          </p:nvPr>
        </p:nvSpPr>
        <p:spPr/>
        <p:txBody>
          <a:bodyPr/>
          <a:lstStyle/>
          <a:p>
            <a:fld id="{294A09A9-5501-47C1-A89A-A340965A2BE2}" type="slidenum">
              <a:rPr lang="en-US" smtClean="0"/>
              <a:pPr/>
              <a:t>42</a:t>
            </a:fld>
            <a:endParaRPr lang="en-US" dirty="0"/>
          </a:p>
        </p:txBody>
      </p:sp>
      <p:sp>
        <p:nvSpPr>
          <p:cNvPr id="4" name="Title 3">
            <a:extLst>
              <a:ext uri="{FF2B5EF4-FFF2-40B4-BE49-F238E27FC236}">
                <a16:creationId xmlns:a16="http://schemas.microsoft.com/office/drawing/2014/main" id="{7FCF4167-7A91-4136-8812-49E418BE551C}"/>
              </a:ext>
            </a:extLst>
          </p:cNvPr>
          <p:cNvSpPr>
            <a:spLocks noGrp="1"/>
          </p:cNvSpPr>
          <p:nvPr>
            <p:ph type="title"/>
          </p:nvPr>
        </p:nvSpPr>
        <p:spPr/>
        <p:txBody>
          <a:bodyPr/>
          <a:lstStyle/>
          <a:p>
            <a:pPr algn="ctr"/>
            <a:r>
              <a:rPr lang="en-US" sz="4800" dirty="0"/>
              <a:t>Cellular broadcast of the warning process</a:t>
            </a:r>
          </a:p>
        </p:txBody>
      </p:sp>
      <p:pic>
        <p:nvPicPr>
          <p:cNvPr id="5" name="Picture 4">
            <a:extLst>
              <a:ext uri="{FF2B5EF4-FFF2-40B4-BE49-F238E27FC236}">
                <a16:creationId xmlns:a16="http://schemas.microsoft.com/office/drawing/2014/main" id="{AAC5BDA1-0CCF-4FA3-A63E-D793710DB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0221" y="2022407"/>
            <a:ext cx="8291559" cy="4560096"/>
          </a:xfrm>
          <a:prstGeom prst="rect">
            <a:avLst/>
          </a:prstGeom>
        </p:spPr>
      </p:pic>
    </p:spTree>
    <p:extLst>
      <p:ext uri="{BB962C8B-B14F-4D97-AF65-F5344CB8AC3E}">
        <p14:creationId xmlns:p14="http://schemas.microsoft.com/office/powerpoint/2010/main" val="264607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FEC38B-A80D-4536-B48C-3C7AF08FD06C}"/>
              </a:ext>
            </a:extLst>
          </p:cNvPr>
          <p:cNvSpPr>
            <a:spLocks noGrp="1"/>
          </p:cNvSpPr>
          <p:nvPr>
            <p:ph type="dt" sz="half" idx="2"/>
          </p:nvPr>
        </p:nvSpPr>
        <p:spPr/>
        <p:txBody>
          <a:bodyPr/>
          <a:lstStyle/>
          <a:p>
            <a:fld id="{CF53EA80-260A-4EE9-83BB-E6DD04DEA906}" type="datetime1">
              <a:rPr lang="en-US" smtClean="0"/>
              <a:t>8/20/2023</a:t>
            </a:fld>
            <a:endParaRPr lang="en-US" dirty="0"/>
          </a:p>
        </p:txBody>
      </p:sp>
      <p:sp>
        <p:nvSpPr>
          <p:cNvPr id="3" name="Slide Number Placeholder 2">
            <a:extLst>
              <a:ext uri="{FF2B5EF4-FFF2-40B4-BE49-F238E27FC236}">
                <a16:creationId xmlns:a16="http://schemas.microsoft.com/office/drawing/2014/main" id="{43FD10CC-4811-4565-A13C-8F7E43C39E04}"/>
              </a:ext>
            </a:extLst>
          </p:cNvPr>
          <p:cNvSpPr>
            <a:spLocks noGrp="1"/>
          </p:cNvSpPr>
          <p:nvPr>
            <p:ph type="sldNum" sz="quarter" idx="4"/>
          </p:nvPr>
        </p:nvSpPr>
        <p:spPr/>
        <p:txBody>
          <a:bodyPr/>
          <a:lstStyle/>
          <a:p>
            <a:fld id="{294A09A9-5501-47C1-A89A-A340965A2BE2}" type="slidenum">
              <a:rPr lang="en-US" smtClean="0"/>
              <a:pPr/>
              <a:t>43</a:t>
            </a:fld>
            <a:endParaRPr lang="en-US" dirty="0"/>
          </a:p>
        </p:txBody>
      </p:sp>
      <p:sp>
        <p:nvSpPr>
          <p:cNvPr id="4" name="Title 3">
            <a:extLst>
              <a:ext uri="{FF2B5EF4-FFF2-40B4-BE49-F238E27FC236}">
                <a16:creationId xmlns:a16="http://schemas.microsoft.com/office/drawing/2014/main" id="{2EA81E61-4A85-493C-8461-BEE8EE83F443}"/>
              </a:ext>
            </a:extLst>
          </p:cNvPr>
          <p:cNvSpPr>
            <a:spLocks noGrp="1"/>
          </p:cNvSpPr>
          <p:nvPr>
            <p:ph type="title"/>
          </p:nvPr>
        </p:nvSpPr>
        <p:spPr>
          <a:xfrm>
            <a:off x="923462" y="245029"/>
            <a:ext cx="10156826" cy="1369591"/>
          </a:xfrm>
        </p:spPr>
        <p:txBody>
          <a:bodyPr/>
          <a:lstStyle/>
          <a:p>
            <a:r>
              <a:rPr lang="en-US" sz="4800" dirty="0"/>
              <a:t>Published Warning Form</a:t>
            </a:r>
          </a:p>
        </p:txBody>
      </p:sp>
      <p:pic>
        <p:nvPicPr>
          <p:cNvPr id="5" name="Picture 4">
            <a:extLst>
              <a:ext uri="{FF2B5EF4-FFF2-40B4-BE49-F238E27FC236}">
                <a16:creationId xmlns:a16="http://schemas.microsoft.com/office/drawing/2014/main" id="{D16FEB81-6D5C-426E-BCFD-41F8782E2F94}"/>
              </a:ext>
            </a:extLst>
          </p:cNvPr>
          <p:cNvPicPr>
            <a:picLocks noChangeAspect="1"/>
          </p:cNvPicPr>
          <p:nvPr/>
        </p:nvPicPr>
        <p:blipFill rotWithShape="1">
          <a:blip r:embed="rId2"/>
          <a:srcRect t="2516" b="6947"/>
          <a:stretch/>
        </p:blipFill>
        <p:spPr>
          <a:xfrm>
            <a:off x="1437488" y="1406184"/>
            <a:ext cx="9128774" cy="5206787"/>
          </a:xfrm>
          <a:prstGeom prst="rect">
            <a:avLst/>
          </a:prstGeom>
        </p:spPr>
      </p:pic>
    </p:spTree>
    <p:extLst>
      <p:ext uri="{BB962C8B-B14F-4D97-AF65-F5344CB8AC3E}">
        <p14:creationId xmlns:p14="http://schemas.microsoft.com/office/powerpoint/2010/main" val="1665619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FC0FE-0CA7-4FA4-964F-C65ADE9F2781}"/>
              </a:ext>
            </a:extLst>
          </p:cNvPr>
          <p:cNvSpPr>
            <a:spLocks noGrp="1"/>
          </p:cNvSpPr>
          <p:nvPr>
            <p:ph type="dt" sz="half" idx="2"/>
          </p:nvPr>
        </p:nvSpPr>
        <p:spPr/>
        <p:txBody>
          <a:bodyPr/>
          <a:lstStyle/>
          <a:p>
            <a:fld id="{CF53EA80-260A-4EE9-83BB-E6DD04DEA906}" type="datetime1">
              <a:rPr lang="en-US" smtClean="0"/>
              <a:t>8/20/2023</a:t>
            </a:fld>
            <a:endParaRPr lang="en-US" dirty="0"/>
          </a:p>
        </p:txBody>
      </p:sp>
      <p:sp>
        <p:nvSpPr>
          <p:cNvPr id="4" name="Title 3">
            <a:extLst>
              <a:ext uri="{FF2B5EF4-FFF2-40B4-BE49-F238E27FC236}">
                <a16:creationId xmlns:a16="http://schemas.microsoft.com/office/drawing/2014/main" id="{AEBD154F-DCE2-4C16-ACAC-9A51E4B35722}"/>
              </a:ext>
            </a:extLst>
          </p:cNvPr>
          <p:cNvSpPr>
            <a:spLocks noGrp="1"/>
          </p:cNvSpPr>
          <p:nvPr>
            <p:ph type="title"/>
          </p:nvPr>
        </p:nvSpPr>
        <p:spPr>
          <a:xfrm>
            <a:off x="896145" y="94677"/>
            <a:ext cx="10156826" cy="1369591"/>
          </a:xfrm>
        </p:spPr>
        <p:txBody>
          <a:bodyPr/>
          <a:lstStyle/>
          <a:p>
            <a:r>
              <a:rPr lang="en-US" sz="4800" dirty="0"/>
              <a:t>National Warning Chain</a:t>
            </a:r>
          </a:p>
        </p:txBody>
      </p:sp>
      <p:pic>
        <p:nvPicPr>
          <p:cNvPr id="169" name="Picture 168">
            <a:extLst>
              <a:ext uri="{FF2B5EF4-FFF2-40B4-BE49-F238E27FC236}">
                <a16:creationId xmlns:a16="http://schemas.microsoft.com/office/drawing/2014/main" id="{406D222B-4A11-431B-A704-7E434E66C6F3}"/>
              </a:ext>
            </a:extLst>
          </p:cNvPr>
          <p:cNvPicPr>
            <a:picLocks noChangeAspect="1"/>
          </p:cNvPicPr>
          <p:nvPr/>
        </p:nvPicPr>
        <p:blipFill>
          <a:blip r:embed="rId2"/>
          <a:stretch>
            <a:fillRect/>
          </a:stretch>
        </p:blipFill>
        <p:spPr>
          <a:xfrm>
            <a:off x="2263560" y="1171852"/>
            <a:ext cx="9040885" cy="5680255"/>
          </a:xfrm>
          <a:prstGeom prst="rect">
            <a:avLst/>
          </a:prstGeom>
        </p:spPr>
      </p:pic>
    </p:spTree>
    <p:extLst>
      <p:ext uri="{BB962C8B-B14F-4D97-AF65-F5344CB8AC3E}">
        <p14:creationId xmlns:p14="http://schemas.microsoft.com/office/powerpoint/2010/main" val="269643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FC0FE-0CA7-4FA4-964F-C65ADE9F2781}"/>
              </a:ext>
            </a:extLst>
          </p:cNvPr>
          <p:cNvSpPr>
            <a:spLocks noGrp="1"/>
          </p:cNvSpPr>
          <p:nvPr>
            <p:ph type="dt" sz="half" idx="2"/>
          </p:nvPr>
        </p:nvSpPr>
        <p:spPr/>
        <p:txBody>
          <a:bodyPr/>
          <a:lstStyle/>
          <a:p>
            <a:fld id="{CF53EA80-260A-4EE9-83BB-E6DD04DEA906}" type="datetime1">
              <a:rPr lang="en-US" smtClean="0"/>
              <a:t>8/20/2023</a:t>
            </a:fld>
            <a:endParaRPr lang="en-US" dirty="0"/>
          </a:p>
        </p:txBody>
      </p:sp>
      <p:sp>
        <p:nvSpPr>
          <p:cNvPr id="4" name="Title 3">
            <a:extLst>
              <a:ext uri="{FF2B5EF4-FFF2-40B4-BE49-F238E27FC236}">
                <a16:creationId xmlns:a16="http://schemas.microsoft.com/office/drawing/2014/main" id="{AEBD154F-DCE2-4C16-ACAC-9A51E4B35722}"/>
              </a:ext>
            </a:extLst>
          </p:cNvPr>
          <p:cNvSpPr>
            <a:spLocks noGrp="1"/>
          </p:cNvSpPr>
          <p:nvPr>
            <p:ph type="title"/>
          </p:nvPr>
        </p:nvSpPr>
        <p:spPr>
          <a:xfrm>
            <a:off x="896145" y="94677"/>
            <a:ext cx="10156826" cy="1369591"/>
          </a:xfrm>
        </p:spPr>
        <p:txBody>
          <a:bodyPr/>
          <a:lstStyle/>
          <a:p>
            <a:r>
              <a:rPr lang="en-US" sz="4800" dirty="0"/>
              <a:t>National Warning Chain</a:t>
            </a:r>
          </a:p>
        </p:txBody>
      </p:sp>
      <p:pic>
        <p:nvPicPr>
          <p:cNvPr id="5" name="Picture 4">
            <a:extLst>
              <a:ext uri="{FF2B5EF4-FFF2-40B4-BE49-F238E27FC236}">
                <a16:creationId xmlns:a16="http://schemas.microsoft.com/office/drawing/2014/main" id="{210190FF-5FB1-4336-BF94-BE287D26ACB9}"/>
              </a:ext>
            </a:extLst>
          </p:cNvPr>
          <p:cNvPicPr>
            <a:picLocks noChangeAspect="1"/>
          </p:cNvPicPr>
          <p:nvPr/>
        </p:nvPicPr>
        <p:blipFill>
          <a:blip r:embed="rId2"/>
          <a:stretch>
            <a:fillRect/>
          </a:stretch>
        </p:blipFill>
        <p:spPr>
          <a:xfrm>
            <a:off x="2416766" y="1166655"/>
            <a:ext cx="7607041" cy="5617941"/>
          </a:xfrm>
          <a:prstGeom prst="rect">
            <a:avLst/>
          </a:prstGeom>
        </p:spPr>
      </p:pic>
    </p:spTree>
    <p:extLst>
      <p:ext uri="{BB962C8B-B14F-4D97-AF65-F5344CB8AC3E}">
        <p14:creationId xmlns:p14="http://schemas.microsoft.com/office/powerpoint/2010/main" val="2407778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6575E6-0A2A-4BC0-8568-0B078234F08A}"/>
              </a:ext>
            </a:extLst>
          </p:cNvPr>
          <p:cNvSpPr>
            <a:spLocks noGrp="1"/>
          </p:cNvSpPr>
          <p:nvPr>
            <p:ph type="dt" sz="half" idx="2"/>
          </p:nvPr>
        </p:nvSpPr>
        <p:spPr/>
        <p:txBody>
          <a:bodyPr/>
          <a:lstStyle/>
          <a:p>
            <a:fld id="{CF53EA80-260A-4EE9-83BB-E6DD04DEA906}" type="datetime1">
              <a:rPr lang="en-US" smtClean="0"/>
              <a:t>8/20/2023</a:t>
            </a:fld>
            <a:endParaRPr lang="en-US" dirty="0"/>
          </a:p>
        </p:txBody>
      </p:sp>
      <p:sp>
        <p:nvSpPr>
          <p:cNvPr id="3" name="Slide Number Placeholder 2">
            <a:extLst>
              <a:ext uri="{FF2B5EF4-FFF2-40B4-BE49-F238E27FC236}">
                <a16:creationId xmlns:a16="http://schemas.microsoft.com/office/drawing/2014/main" id="{EE0F4897-579D-4AA1-9C76-A899E224F527}"/>
              </a:ext>
            </a:extLst>
          </p:cNvPr>
          <p:cNvSpPr>
            <a:spLocks noGrp="1"/>
          </p:cNvSpPr>
          <p:nvPr>
            <p:ph type="sldNum" sz="quarter" idx="4"/>
          </p:nvPr>
        </p:nvSpPr>
        <p:spPr/>
        <p:txBody>
          <a:bodyPr/>
          <a:lstStyle/>
          <a:p>
            <a:fld id="{294A09A9-5501-47C1-A89A-A340965A2BE2}" type="slidenum">
              <a:rPr lang="en-US" smtClean="0"/>
              <a:pPr/>
              <a:t>46</a:t>
            </a:fld>
            <a:endParaRPr lang="en-US" dirty="0"/>
          </a:p>
        </p:txBody>
      </p:sp>
      <p:sp>
        <p:nvSpPr>
          <p:cNvPr id="4" name="Title 3">
            <a:extLst>
              <a:ext uri="{FF2B5EF4-FFF2-40B4-BE49-F238E27FC236}">
                <a16:creationId xmlns:a16="http://schemas.microsoft.com/office/drawing/2014/main" id="{B4867564-874E-40F4-97AA-6E3197139BEE}"/>
              </a:ext>
            </a:extLst>
          </p:cNvPr>
          <p:cNvSpPr>
            <a:spLocks noGrp="1"/>
          </p:cNvSpPr>
          <p:nvPr>
            <p:ph type="title"/>
          </p:nvPr>
        </p:nvSpPr>
        <p:spPr>
          <a:xfrm>
            <a:off x="941218" y="191763"/>
            <a:ext cx="10156826" cy="1369591"/>
          </a:xfrm>
        </p:spPr>
        <p:txBody>
          <a:bodyPr/>
          <a:lstStyle/>
          <a:p>
            <a:r>
              <a:rPr lang="en-US" sz="4800" dirty="0"/>
              <a:t>Tsunami Threat Level</a:t>
            </a:r>
          </a:p>
        </p:txBody>
      </p:sp>
      <p:pic>
        <p:nvPicPr>
          <p:cNvPr id="5" name="Picture 4">
            <a:extLst>
              <a:ext uri="{FF2B5EF4-FFF2-40B4-BE49-F238E27FC236}">
                <a16:creationId xmlns:a16="http://schemas.microsoft.com/office/drawing/2014/main" id="{9EB87539-F4A0-4965-9E90-E4ED5C72C821}"/>
              </a:ext>
            </a:extLst>
          </p:cNvPr>
          <p:cNvPicPr>
            <a:picLocks noChangeAspect="1"/>
          </p:cNvPicPr>
          <p:nvPr/>
        </p:nvPicPr>
        <p:blipFill rotWithShape="1">
          <a:blip r:embed="rId2">
            <a:extLst>
              <a:ext uri="{28A0092B-C50C-407E-A947-70E740481C1C}">
                <a14:useLocalDpi xmlns:a14="http://schemas.microsoft.com/office/drawing/2010/main" val="0"/>
              </a:ext>
            </a:extLst>
          </a:blip>
          <a:srcRect r="38302"/>
          <a:stretch/>
        </p:blipFill>
        <p:spPr>
          <a:xfrm>
            <a:off x="1211063" y="1387889"/>
            <a:ext cx="8639536" cy="2394391"/>
          </a:xfrm>
          <a:prstGeom prst="rect">
            <a:avLst/>
          </a:prstGeom>
        </p:spPr>
      </p:pic>
      <p:pic>
        <p:nvPicPr>
          <p:cNvPr id="6" name="Picture 5">
            <a:extLst>
              <a:ext uri="{FF2B5EF4-FFF2-40B4-BE49-F238E27FC236}">
                <a16:creationId xmlns:a16="http://schemas.microsoft.com/office/drawing/2014/main" id="{FA9D7403-1F04-4ED5-BBF2-D9DD714BEE7D}"/>
              </a:ext>
            </a:extLst>
          </p:cNvPr>
          <p:cNvPicPr>
            <a:picLocks noChangeAspect="1"/>
          </p:cNvPicPr>
          <p:nvPr/>
        </p:nvPicPr>
        <p:blipFill rotWithShape="1">
          <a:blip r:embed="rId3">
            <a:extLst>
              <a:ext uri="{28A0092B-C50C-407E-A947-70E740481C1C}">
                <a14:useLocalDpi xmlns:a14="http://schemas.microsoft.com/office/drawing/2010/main" val="0"/>
              </a:ext>
            </a:extLst>
          </a:blip>
          <a:srcRect l="53679"/>
          <a:stretch/>
        </p:blipFill>
        <p:spPr>
          <a:xfrm>
            <a:off x="1211063" y="3782280"/>
            <a:ext cx="8639536" cy="2576764"/>
          </a:xfrm>
          <a:prstGeom prst="rect">
            <a:avLst/>
          </a:prstGeom>
        </p:spPr>
      </p:pic>
    </p:spTree>
    <p:extLst>
      <p:ext uri="{BB962C8B-B14F-4D97-AF65-F5344CB8AC3E}">
        <p14:creationId xmlns:p14="http://schemas.microsoft.com/office/powerpoint/2010/main" val="2263445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4C40D3-627F-4C2C-A66C-09DA6CEA3E70}"/>
              </a:ext>
            </a:extLst>
          </p:cNvPr>
          <p:cNvSpPr>
            <a:spLocks noGrp="1"/>
          </p:cNvSpPr>
          <p:nvPr>
            <p:ph type="dt" sz="half" idx="2"/>
          </p:nvPr>
        </p:nvSpPr>
        <p:spPr/>
        <p:txBody>
          <a:bodyPr/>
          <a:lstStyle/>
          <a:p>
            <a:fld id="{CF53EA80-260A-4EE9-83BB-E6DD04DEA906}" type="datetime1">
              <a:rPr lang="en-US" smtClean="0"/>
              <a:t>8/20/2023</a:t>
            </a:fld>
            <a:endParaRPr lang="en-US" dirty="0"/>
          </a:p>
        </p:txBody>
      </p:sp>
      <p:sp>
        <p:nvSpPr>
          <p:cNvPr id="3" name="Slide Number Placeholder 2">
            <a:extLst>
              <a:ext uri="{FF2B5EF4-FFF2-40B4-BE49-F238E27FC236}">
                <a16:creationId xmlns:a16="http://schemas.microsoft.com/office/drawing/2014/main" id="{F0A82E62-2DB9-44F4-A16C-1743602BDE7B}"/>
              </a:ext>
            </a:extLst>
          </p:cNvPr>
          <p:cNvSpPr>
            <a:spLocks noGrp="1"/>
          </p:cNvSpPr>
          <p:nvPr>
            <p:ph type="sldNum" sz="quarter" idx="4"/>
          </p:nvPr>
        </p:nvSpPr>
        <p:spPr/>
        <p:txBody>
          <a:bodyPr/>
          <a:lstStyle/>
          <a:p>
            <a:fld id="{294A09A9-5501-47C1-A89A-A340965A2BE2}" type="slidenum">
              <a:rPr lang="en-US" smtClean="0"/>
              <a:pPr/>
              <a:t>47</a:t>
            </a:fld>
            <a:endParaRPr lang="en-US" dirty="0"/>
          </a:p>
        </p:txBody>
      </p:sp>
      <p:sp>
        <p:nvSpPr>
          <p:cNvPr id="4" name="Title 3">
            <a:extLst>
              <a:ext uri="{FF2B5EF4-FFF2-40B4-BE49-F238E27FC236}">
                <a16:creationId xmlns:a16="http://schemas.microsoft.com/office/drawing/2014/main" id="{BB9D6FBB-1A9C-48F1-BA72-C873908927F2}"/>
              </a:ext>
            </a:extLst>
          </p:cNvPr>
          <p:cNvSpPr>
            <a:spLocks noGrp="1"/>
          </p:cNvSpPr>
          <p:nvPr>
            <p:ph type="title"/>
          </p:nvPr>
        </p:nvSpPr>
        <p:spPr/>
        <p:txBody>
          <a:bodyPr/>
          <a:lstStyle/>
          <a:p>
            <a:r>
              <a:rPr lang="en-US" sz="4800" dirty="0"/>
              <a:t>Tsunami National Warning Bulletin</a:t>
            </a:r>
          </a:p>
        </p:txBody>
      </p:sp>
      <p:graphicFrame>
        <p:nvGraphicFramePr>
          <p:cNvPr id="6" name="رسم تخطيطي 3">
            <a:extLst>
              <a:ext uri="{FF2B5EF4-FFF2-40B4-BE49-F238E27FC236}">
                <a16:creationId xmlns:a16="http://schemas.microsoft.com/office/drawing/2014/main" id="{2A49FDD1-E675-4920-A0FE-551A054D35C6}"/>
              </a:ext>
            </a:extLst>
          </p:cNvPr>
          <p:cNvGraphicFramePr/>
          <p:nvPr>
            <p:extLst>
              <p:ext uri="{D42A27DB-BD31-4B8C-83A1-F6EECF244321}">
                <p14:modId xmlns:p14="http://schemas.microsoft.com/office/powerpoint/2010/main" val="1016731748"/>
              </p:ext>
            </p:extLst>
          </p:nvPr>
        </p:nvGraphicFramePr>
        <p:xfrm>
          <a:off x="2648027" y="2585249"/>
          <a:ext cx="1614257" cy="3684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مستطيل: زوايا مستديرة 18">
            <a:extLst>
              <a:ext uri="{FF2B5EF4-FFF2-40B4-BE49-F238E27FC236}">
                <a16:creationId xmlns:a16="http://schemas.microsoft.com/office/drawing/2014/main" id="{FCA8D695-8B3D-4839-BC74-5F8FEEA83E82}"/>
              </a:ext>
            </a:extLst>
          </p:cNvPr>
          <p:cNvSpPr/>
          <p:nvPr/>
        </p:nvSpPr>
        <p:spPr>
          <a:xfrm>
            <a:off x="2745772" y="2119452"/>
            <a:ext cx="1418766" cy="3595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r>
              <a:rPr lang="en-US" sz="1350" b="1" dirty="0">
                <a:solidFill>
                  <a:prstClr val="white"/>
                </a:solidFill>
                <a:latin typeface="Calibri" panose="020F0502020204030204"/>
              </a:rPr>
              <a:t>Message</a:t>
            </a:r>
            <a:endParaRPr lang="ar-OM" sz="1350" b="1" dirty="0">
              <a:solidFill>
                <a:prstClr val="white"/>
              </a:solidFill>
              <a:latin typeface="Calibri" panose="020F0502020204030204"/>
              <a:cs typeface="Arial" panose="020B0604020202020204" pitchFamily="34" charset="0"/>
            </a:endParaRPr>
          </a:p>
        </p:txBody>
      </p:sp>
      <p:sp>
        <p:nvSpPr>
          <p:cNvPr id="8" name="مستطيل: زوايا مستديرة 19">
            <a:extLst>
              <a:ext uri="{FF2B5EF4-FFF2-40B4-BE49-F238E27FC236}">
                <a16:creationId xmlns:a16="http://schemas.microsoft.com/office/drawing/2014/main" id="{4AF6238B-5129-4861-B645-3AD7AE76CAF8}"/>
              </a:ext>
            </a:extLst>
          </p:cNvPr>
          <p:cNvSpPr/>
          <p:nvPr/>
        </p:nvSpPr>
        <p:spPr>
          <a:xfrm>
            <a:off x="4525851" y="2133944"/>
            <a:ext cx="3140298" cy="3595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r>
              <a:rPr lang="en-US" sz="1350" b="1" dirty="0">
                <a:solidFill>
                  <a:prstClr val="white"/>
                </a:solidFill>
                <a:latin typeface="Calibri" panose="020F0502020204030204"/>
              </a:rPr>
              <a:t>Communication Method</a:t>
            </a:r>
            <a:endParaRPr lang="ar-OM" sz="1350" b="1" dirty="0">
              <a:solidFill>
                <a:prstClr val="white"/>
              </a:solidFill>
              <a:latin typeface="Calibri" panose="020F0502020204030204"/>
              <a:cs typeface="Arial" panose="020B0604020202020204" pitchFamily="34" charset="0"/>
            </a:endParaRPr>
          </a:p>
        </p:txBody>
      </p:sp>
      <p:sp>
        <p:nvSpPr>
          <p:cNvPr id="9" name="مستطيل: زوايا مستديرة 20">
            <a:extLst>
              <a:ext uri="{FF2B5EF4-FFF2-40B4-BE49-F238E27FC236}">
                <a16:creationId xmlns:a16="http://schemas.microsoft.com/office/drawing/2014/main" id="{9F741F74-FEF1-4FB1-AA26-FF783D09C2E0}"/>
              </a:ext>
            </a:extLst>
          </p:cNvPr>
          <p:cNvSpPr/>
          <p:nvPr/>
        </p:nvSpPr>
        <p:spPr>
          <a:xfrm>
            <a:off x="7974714" y="2127286"/>
            <a:ext cx="2507207" cy="3595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r>
              <a:rPr lang="en-US" sz="1350" b="1" dirty="0">
                <a:solidFill>
                  <a:prstClr val="white"/>
                </a:solidFill>
                <a:latin typeface="Calibri" panose="020F0502020204030204"/>
              </a:rPr>
              <a:t>Expected stakeholder</a:t>
            </a:r>
            <a:endParaRPr lang="ar-OM" sz="1350" b="1" dirty="0">
              <a:solidFill>
                <a:prstClr val="white"/>
              </a:solidFill>
              <a:latin typeface="Calibri" panose="020F0502020204030204"/>
              <a:cs typeface="Arial" panose="020B0604020202020204" pitchFamily="34" charset="0"/>
            </a:endParaRPr>
          </a:p>
        </p:txBody>
      </p:sp>
      <p:sp>
        <p:nvSpPr>
          <p:cNvPr id="10" name="مستطيل: زوايا مستديرة 21">
            <a:extLst>
              <a:ext uri="{FF2B5EF4-FFF2-40B4-BE49-F238E27FC236}">
                <a16:creationId xmlns:a16="http://schemas.microsoft.com/office/drawing/2014/main" id="{1F47D3F9-9936-4917-8DFD-028AA5B36E48}"/>
              </a:ext>
            </a:extLst>
          </p:cNvPr>
          <p:cNvSpPr/>
          <p:nvPr/>
        </p:nvSpPr>
        <p:spPr>
          <a:xfrm>
            <a:off x="1623417" y="2120909"/>
            <a:ext cx="893754" cy="3595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r>
              <a:rPr lang="en-US" sz="1350" b="1" dirty="0">
                <a:solidFill>
                  <a:prstClr val="white"/>
                </a:solidFill>
                <a:latin typeface="Calibri" panose="020F0502020204030204"/>
              </a:rPr>
              <a:t>Time</a:t>
            </a:r>
            <a:endParaRPr lang="ar-OM" sz="1350" b="1" dirty="0">
              <a:solidFill>
                <a:prstClr val="white"/>
              </a:solidFill>
              <a:latin typeface="Calibri" panose="020F0502020204030204"/>
              <a:cs typeface="Arial" panose="020B0604020202020204" pitchFamily="34" charset="0"/>
            </a:endParaRPr>
          </a:p>
        </p:txBody>
      </p:sp>
      <p:sp>
        <p:nvSpPr>
          <p:cNvPr id="11" name="شكل بيضاوي 25">
            <a:extLst>
              <a:ext uri="{FF2B5EF4-FFF2-40B4-BE49-F238E27FC236}">
                <a16:creationId xmlns:a16="http://schemas.microsoft.com/office/drawing/2014/main" id="{43B4BCE8-9CE6-4E00-BEAC-64091B52A6F5}"/>
              </a:ext>
            </a:extLst>
          </p:cNvPr>
          <p:cNvSpPr/>
          <p:nvPr/>
        </p:nvSpPr>
        <p:spPr>
          <a:xfrm>
            <a:off x="1567195" y="2562216"/>
            <a:ext cx="949977" cy="570399"/>
          </a:xfrm>
          <a:prstGeom prst="ellipse">
            <a:avLst/>
          </a:prstGeom>
        </p:spPr>
        <p:style>
          <a:lnRef idx="0">
            <a:schemeClr val="accent4"/>
          </a:lnRef>
          <a:fillRef idx="3">
            <a:schemeClr val="accent4"/>
          </a:fillRef>
          <a:effectRef idx="3">
            <a:schemeClr val="accent4"/>
          </a:effectRef>
          <a:fontRef idx="minor">
            <a:schemeClr val="lt1"/>
          </a:fontRef>
        </p:style>
        <p:txBody>
          <a:bodyPr rtlCol="1" anchor="ctr"/>
          <a:lstStyle/>
          <a:p>
            <a:pPr algn="ctr" defTabSz="685800" rtl="1"/>
            <a:r>
              <a:rPr lang="en-US" sz="900" b="1" dirty="0">
                <a:solidFill>
                  <a:prstClr val="white"/>
                </a:solidFill>
                <a:latin typeface="Calibri" panose="020F0502020204030204"/>
              </a:rPr>
              <a:t>0-5 Min</a:t>
            </a:r>
            <a:endParaRPr lang="ar-OM" sz="900" b="1" dirty="0">
              <a:solidFill>
                <a:prstClr val="white"/>
              </a:solidFill>
              <a:latin typeface="Calibri" panose="020F0502020204030204"/>
              <a:cs typeface="Arial" panose="020B0604020202020204" pitchFamily="34" charset="0"/>
            </a:endParaRPr>
          </a:p>
        </p:txBody>
      </p:sp>
      <p:sp>
        <p:nvSpPr>
          <p:cNvPr id="12" name="شكل بيضاوي 26">
            <a:extLst>
              <a:ext uri="{FF2B5EF4-FFF2-40B4-BE49-F238E27FC236}">
                <a16:creationId xmlns:a16="http://schemas.microsoft.com/office/drawing/2014/main" id="{9A47A76A-93AA-4D79-89A7-7CB4A8155E4B}"/>
              </a:ext>
            </a:extLst>
          </p:cNvPr>
          <p:cNvSpPr/>
          <p:nvPr/>
        </p:nvSpPr>
        <p:spPr>
          <a:xfrm>
            <a:off x="1567195" y="3404323"/>
            <a:ext cx="949976" cy="570399"/>
          </a:xfrm>
          <a:prstGeom prst="ellipse">
            <a:avLst/>
          </a:prstGeom>
        </p:spPr>
        <p:style>
          <a:lnRef idx="0">
            <a:schemeClr val="accent4"/>
          </a:lnRef>
          <a:fillRef idx="3">
            <a:schemeClr val="accent4"/>
          </a:fillRef>
          <a:effectRef idx="3">
            <a:schemeClr val="accent4"/>
          </a:effectRef>
          <a:fontRef idx="minor">
            <a:schemeClr val="lt1"/>
          </a:fontRef>
        </p:style>
        <p:txBody>
          <a:bodyPr rtlCol="1" anchor="ctr"/>
          <a:lstStyle/>
          <a:p>
            <a:pPr algn="ctr" defTabSz="685800"/>
            <a:r>
              <a:rPr lang="en-US" sz="900" b="1" dirty="0">
                <a:solidFill>
                  <a:prstClr val="white"/>
                </a:solidFill>
                <a:latin typeface="Calibri" panose="020F0502020204030204"/>
              </a:rPr>
              <a:t>5-10</a:t>
            </a:r>
          </a:p>
          <a:p>
            <a:pPr algn="ctr" defTabSz="685800"/>
            <a:r>
              <a:rPr lang="en-US" sz="900" b="1" dirty="0">
                <a:solidFill>
                  <a:prstClr val="white"/>
                </a:solidFill>
                <a:latin typeface="Calibri" panose="020F0502020204030204"/>
              </a:rPr>
              <a:t>Min</a:t>
            </a:r>
            <a:endParaRPr lang="ar-OM" sz="900" b="1" dirty="0">
              <a:solidFill>
                <a:prstClr val="white"/>
              </a:solidFill>
              <a:latin typeface="Calibri" panose="020F0502020204030204"/>
              <a:cs typeface="Arial" panose="020B0604020202020204" pitchFamily="34" charset="0"/>
            </a:endParaRPr>
          </a:p>
        </p:txBody>
      </p:sp>
      <p:sp>
        <p:nvSpPr>
          <p:cNvPr id="13" name="شكل بيضاوي 27">
            <a:extLst>
              <a:ext uri="{FF2B5EF4-FFF2-40B4-BE49-F238E27FC236}">
                <a16:creationId xmlns:a16="http://schemas.microsoft.com/office/drawing/2014/main" id="{2E0BC665-1C3C-4638-9EB9-402BDCF3CD13}"/>
              </a:ext>
            </a:extLst>
          </p:cNvPr>
          <p:cNvSpPr/>
          <p:nvPr/>
        </p:nvSpPr>
        <p:spPr>
          <a:xfrm>
            <a:off x="1570151" y="4150339"/>
            <a:ext cx="947020" cy="570399"/>
          </a:xfrm>
          <a:prstGeom prst="ellipse">
            <a:avLst/>
          </a:prstGeom>
        </p:spPr>
        <p:style>
          <a:lnRef idx="0">
            <a:schemeClr val="accent4"/>
          </a:lnRef>
          <a:fillRef idx="3">
            <a:schemeClr val="accent4"/>
          </a:fillRef>
          <a:effectRef idx="3">
            <a:schemeClr val="accent4"/>
          </a:effectRef>
          <a:fontRef idx="minor">
            <a:schemeClr val="lt1"/>
          </a:fontRef>
        </p:style>
        <p:txBody>
          <a:bodyPr rtlCol="1" anchor="ctr"/>
          <a:lstStyle/>
          <a:p>
            <a:pPr algn="ctr" defTabSz="685800" rtl="1"/>
            <a:r>
              <a:rPr lang="en-US" sz="900" b="1" dirty="0">
                <a:solidFill>
                  <a:prstClr val="white"/>
                </a:solidFill>
                <a:latin typeface="Calibri" panose="020F0502020204030204"/>
              </a:rPr>
              <a:t>10-30 </a:t>
            </a:r>
          </a:p>
          <a:p>
            <a:pPr algn="ctr" defTabSz="685800" rtl="1"/>
            <a:r>
              <a:rPr lang="en-US" sz="900" b="1" dirty="0">
                <a:solidFill>
                  <a:prstClr val="white"/>
                </a:solidFill>
                <a:latin typeface="Calibri" panose="020F0502020204030204"/>
              </a:rPr>
              <a:t>Min</a:t>
            </a:r>
            <a:endParaRPr lang="ar-OM" sz="900" b="1" dirty="0">
              <a:solidFill>
                <a:prstClr val="white"/>
              </a:solidFill>
              <a:latin typeface="Calibri" panose="020F0502020204030204"/>
              <a:cs typeface="Arial" panose="020B0604020202020204" pitchFamily="34" charset="0"/>
            </a:endParaRPr>
          </a:p>
        </p:txBody>
      </p:sp>
      <p:sp>
        <p:nvSpPr>
          <p:cNvPr id="14" name="شكل بيضاوي 28">
            <a:extLst>
              <a:ext uri="{FF2B5EF4-FFF2-40B4-BE49-F238E27FC236}">
                <a16:creationId xmlns:a16="http://schemas.microsoft.com/office/drawing/2014/main" id="{580776C9-CBF1-403B-9B83-F79F8C3104C8}"/>
              </a:ext>
            </a:extLst>
          </p:cNvPr>
          <p:cNvSpPr/>
          <p:nvPr/>
        </p:nvSpPr>
        <p:spPr>
          <a:xfrm>
            <a:off x="1565308" y="4928967"/>
            <a:ext cx="951863" cy="570399"/>
          </a:xfrm>
          <a:prstGeom prst="ellipse">
            <a:avLst/>
          </a:prstGeom>
        </p:spPr>
        <p:style>
          <a:lnRef idx="0">
            <a:schemeClr val="accent4"/>
          </a:lnRef>
          <a:fillRef idx="3">
            <a:schemeClr val="accent4"/>
          </a:fillRef>
          <a:effectRef idx="3">
            <a:schemeClr val="accent4"/>
          </a:effectRef>
          <a:fontRef idx="minor">
            <a:schemeClr val="lt1"/>
          </a:fontRef>
        </p:style>
        <p:txBody>
          <a:bodyPr rtlCol="1" anchor="ctr"/>
          <a:lstStyle/>
          <a:p>
            <a:pPr algn="ctr" defTabSz="685800" rtl="1"/>
            <a:r>
              <a:rPr lang="en-US" sz="900" b="1" dirty="0">
                <a:solidFill>
                  <a:prstClr val="white"/>
                </a:solidFill>
                <a:latin typeface="Calibri" panose="020F0502020204030204"/>
              </a:rPr>
              <a:t>30-120</a:t>
            </a:r>
          </a:p>
          <a:p>
            <a:pPr algn="ctr" defTabSz="685800" rtl="1"/>
            <a:r>
              <a:rPr lang="en-US" sz="900" b="1" dirty="0">
                <a:solidFill>
                  <a:prstClr val="white"/>
                </a:solidFill>
                <a:latin typeface="Calibri" panose="020F0502020204030204"/>
              </a:rPr>
              <a:t> Min</a:t>
            </a:r>
            <a:endParaRPr lang="ar-OM" sz="900" b="1" dirty="0">
              <a:solidFill>
                <a:prstClr val="white"/>
              </a:solidFill>
              <a:latin typeface="Calibri" panose="020F0502020204030204"/>
              <a:cs typeface="Arial" panose="020B0604020202020204" pitchFamily="34" charset="0"/>
            </a:endParaRPr>
          </a:p>
        </p:txBody>
      </p:sp>
      <p:sp>
        <p:nvSpPr>
          <p:cNvPr id="15" name="شكل بيضاوي 29">
            <a:extLst>
              <a:ext uri="{FF2B5EF4-FFF2-40B4-BE49-F238E27FC236}">
                <a16:creationId xmlns:a16="http://schemas.microsoft.com/office/drawing/2014/main" id="{AE585266-7927-4E4D-AABD-B11F71FAD0E2}"/>
              </a:ext>
            </a:extLst>
          </p:cNvPr>
          <p:cNvSpPr/>
          <p:nvPr/>
        </p:nvSpPr>
        <p:spPr>
          <a:xfrm>
            <a:off x="1590126" y="5707595"/>
            <a:ext cx="927044" cy="570399"/>
          </a:xfrm>
          <a:prstGeom prst="ellipse">
            <a:avLst/>
          </a:prstGeom>
        </p:spPr>
        <p:style>
          <a:lnRef idx="0">
            <a:schemeClr val="accent4"/>
          </a:lnRef>
          <a:fillRef idx="3">
            <a:schemeClr val="accent4"/>
          </a:fillRef>
          <a:effectRef idx="3">
            <a:schemeClr val="accent4"/>
          </a:effectRef>
          <a:fontRef idx="minor">
            <a:schemeClr val="lt1"/>
          </a:fontRef>
        </p:style>
        <p:txBody>
          <a:bodyPr rtlCol="1" anchor="ctr"/>
          <a:lstStyle/>
          <a:p>
            <a:pPr algn="ctr" defTabSz="685800" rtl="1"/>
            <a:r>
              <a:rPr lang="en-US" sz="900" b="1" dirty="0">
                <a:solidFill>
                  <a:prstClr val="white"/>
                </a:solidFill>
                <a:latin typeface="Calibri" panose="020F0502020204030204"/>
              </a:rPr>
              <a:t>2-48</a:t>
            </a:r>
          </a:p>
          <a:p>
            <a:pPr algn="ctr" defTabSz="685800" rtl="1"/>
            <a:r>
              <a:rPr lang="en-US" sz="900" b="1" dirty="0">
                <a:solidFill>
                  <a:prstClr val="white"/>
                </a:solidFill>
                <a:latin typeface="Calibri" panose="020F0502020204030204"/>
              </a:rPr>
              <a:t>Hours</a:t>
            </a:r>
            <a:endParaRPr lang="ar-OM" sz="900" b="1" dirty="0">
              <a:solidFill>
                <a:prstClr val="white"/>
              </a:solidFill>
              <a:latin typeface="Calibri" panose="020F0502020204030204"/>
              <a:cs typeface="Arial" panose="020B0604020202020204" pitchFamily="34" charset="0"/>
            </a:endParaRPr>
          </a:p>
        </p:txBody>
      </p:sp>
      <p:sp>
        <p:nvSpPr>
          <p:cNvPr id="16" name="مستطيل: زوايا مستديرة 30">
            <a:extLst>
              <a:ext uri="{FF2B5EF4-FFF2-40B4-BE49-F238E27FC236}">
                <a16:creationId xmlns:a16="http://schemas.microsoft.com/office/drawing/2014/main" id="{CBFE19DC-5543-4634-91E8-8B522FB45BA6}"/>
              </a:ext>
            </a:extLst>
          </p:cNvPr>
          <p:cNvSpPr/>
          <p:nvPr/>
        </p:nvSpPr>
        <p:spPr>
          <a:xfrm>
            <a:off x="7974714" y="2678735"/>
            <a:ext cx="2507208" cy="39374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defTabSz="685800" rtl="1"/>
            <a:r>
              <a:rPr lang="en-US" sz="1350" b="1" dirty="0">
                <a:solidFill>
                  <a:prstClr val="white"/>
                </a:solidFill>
                <a:latin typeface="Calibri" panose="020F0502020204030204"/>
              </a:rPr>
              <a:t>NCEM, ROP &amp; TV  </a:t>
            </a:r>
            <a:endParaRPr lang="ar-OM" sz="1350" b="1" dirty="0">
              <a:solidFill>
                <a:prstClr val="white"/>
              </a:solidFill>
              <a:latin typeface="Calibri" panose="020F0502020204030204"/>
              <a:cs typeface="Arial" panose="020B0604020202020204" pitchFamily="34" charset="0"/>
            </a:endParaRPr>
          </a:p>
        </p:txBody>
      </p:sp>
      <p:sp>
        <p:nvSpPr>
          <p:cNvPr id="17" name="مستطيل: زوايا مستديرة 31">
            <a:extLst>
              <a:ext uri="{FF2B5EF4-FFF2-40B4-BE49-F238E27FC236}">
                <a16:creationId xmlns:a16="http://schemas.microsoft.com/office/drawing/2014/main" id="{3FB802BE-44F1-4CCC-ABE2-2524F2F703AD}"/>
              </a:ext>
            </a:extLst>
          </p:cNvPr>
          <p:cNvSpPr/>
          <p:nvPr/>
        </p:nvSpPr>
        <p:spPr>
          <a:xfrm>
            <a:off x="7974714" y="3515144"/>
            <a:ext cx="2507208" cy="39374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defTabSz="685800" rtl="1"/>
            <a:r>
              <a:rPr lang="en-US" sz="1200" b="1" dirty="0">
                <a:solidFill>
                  <a:prstClr val="white"/>
                </a:solidFill>
                <a:latin typeface="Calibri" panose="020F0502020204030204"/>
              </a:rPr>
              <a:t>Podcast Bulletin </a:t>
            </a:r>
            <a:r>
              <a:rPr lang="en-US" sz="1200" b="1" dirty="0">
                <a:solidFill>
                  <a:prstClr val="white"/>
                </a:solidFill>
              </a:rPr>
              <a:t>2 to NCEM, ROP, TV &amp; Public </a:t>
            </a:r>
            <a:endParaRPr lang="ar-OM" sz="1200" b="1" dirty="0">
              <a:solidFill>
                <a:prstClr val="white"/>
              </a:solidFill>
              <a:latin typeface="Calibri" panose="020F0502020204030204"/>
              <a:cs typeface="Arial" panose="020B0604020202020204" pitchFamily="34" charset="0"/>
            </a:endParaRPr>
          </a:p>
        </p:txBody>
      </p:sp>
      <p:sp>
        <p:nvSpPr>
          <p:cNvPr id="18" name="مستطيل: زوايا مستديرة 32">
            <a:extLst>
              <a:ext uri="{FF2B5EF4-FFF2-40B4-BE49-F238E27FC236}">
                <a16:creationId xmlns:a16="http://schemas.microsoft.com/office/drawing/2014/main" id="{051F877E-F1C7-4705-87FF-2F7FB185371E}"/>
              </a:ext>
            </a:extLst>
          </p:cNvPr>
          <p:cNvSpPr/>
          <p:nvPr/>
        </p:nvSpPr>
        <p:spPr>
          <a:xfrm>
            <a:off x="7974714" y="4289187"/>
            <a:ext cx="2507207" cy="39374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defTabSz="685800" rtl="1"/>
            <a:r>
              <a:rPr lang="en-US" sz="1200" b="1" dirty="0">
                <a:solidFill>
                  <a:prstClr val="white"/>
                </a:solidFill>
              </a:rPr>
              <a:t>Podcast Bulletin 3 to NCEM, ROP, TV &amp; Public  </a:t>
            </a:r>
            <a:endParaRPr lang="ar-OM" sz="1200" b="1" dirty="0">
              <a:solidFill>
                <a:prstClr val="white"/>
              </a:solidFill>
            </a:endParaRPr>
          </a:p>
        </p:txBody>
      </p:sp>
      <p:sp>
        <p:nvSpPr>
          <p:cNvPr id="19" name="مستطيل: زوايا مستديرة 33">
            <a:extLst>
              <a:ext uri="{FF2B5EF4-FFF2-40B4-BE49-F238E27FC236}">
                <a16:creationId xmlns:a16="http://schemas.microsoft.com/office/drawing/2014/main" id="{21CC7C6E-D12F-49B3-B379-A1581BC86D47}"/>
              </a:ext>
            </a:extLst>
          </p:cNvPr>
          <p:cNvSpPr/>
          <p:nvPr/>
        </p:nvSpPr>
        <p:spPr>
          <a:xfrm>
            <a:off x="7974714" y="4928967"/>
            <a:ext cx="2607083" cy="570399"/>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defTabSz="685800"/>
            <a:r>
              <a:rPr lang="en-US" sz="1200" b="1" dirty="0">
                <a:solidFill>
                  <a:prstClr val="white"/>
                </a:solidFill>
              </a:rPr>
              <a:t>Podcast Bulletin 3.1 to NCEM, ROP, TV &amp; Public</a:t>
            </a:r>
            <a:endParaRPr lang="ar-OM" sz="1200" b="1" dirty="0">
              <a:solidFill>
                <a:prstClr val="white"/>
              </a:solidFill>
              <a:latin typeface="Calibri" panose="020F0502020204030204"/>
              <a:cs typeface="Arial" panose="020B0604020202020204" pitchFamily="34" charset="0"/>
            </a:endParaRPr>
          </a:p>
        </p:txBody>
      </p:sp>
      <p:sp>
        <p:nvSpPr>
          <p:cNvPr id="20" name="مستطيل: زوايا مستديرة 34">
            <a:extLst>
              <a:ext uri="{FF2B5EF4-FFF2-40B4-BE49-F238E27FC236}">
                <a16:creationId xmlns:a16="http://schemas.microsoft.com/office/drawing/2014/main" id="{23C58781-FF7F-49F0-B2F0-D809BDD58001}"/>
              </a:ext>
            </a:extLst>
          </p:cNvPr>
          <p:cNvSpPr/>
          <p:nvPr/>
        </p:nvSpPr>
        <p:spPr>
          <a:xfrm>
            <a:off x="7974714" y="5711241"/>
            <a:ext cx="2607083" cy="570399"/>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1" anchor="ctr"/>
          <a:lstStyle/>
          <a:p>
            <a:pPr algn="ctr" defTabSz="685800"/>
            <a:r>
              <a:rPr lang="en-US" sz="1200" b="1" dirty="0">
                <a:solidFill>
                  <a:prstClr val="white"/>
                </a:solidFill>
              </a:rPr>
              <a:t>Podcast Bulletin 4 to NCEM, ROP, TV &amp; Public</a:t>
            </a:r>
            <a:endParaRPr lang="ar-OM" sz="1200" b="1" dirty="0">
              <a:solidFill>
                <a:prstClr val="white"/>
              </a:solidFill>
              <a:latin typeface="Calibri" panose="020F0502020204030204"/>
              <a:cs typeface="Arial" panose="020B0604020202020204" pitchFamily="34" charset="0"/>
            </a:endParaRPr>
          </a:p>
        </p:txBody>
      </p:sp>
      <p:grpSp>
        <p:nvGrpSpPr>
          <p:cNvPr id="21" name="Group 20">
            <a:extLst>
              <a:ext uri="{FF2B5EF4-FFF2-40B4-BE49-F238E27FC236}">
                <a16:creationId xmlns:a16="http://schemas.microsoft.com/office/drawing/2014/main" id="{D0B63783-6121-4C51-9C96-D6046E1C2E76}"/>
              </a:ext>
            </a:extLst>
          </p:cNvPr>
          <p:cNvGrpSpPr/>
          <p:nvPr/>
        </p:nvGrpSpPr>
        <p:grpSpPr>
          <a:xfrm>
            <a:off x="6692454" y="3947937"/>
            <a:ext cx="960446" cy="294997"/>
            <a:chOff x="3263799" y="26880"/>
            <a:chExt cx="724751" cy="294997"/>
          </a:xfrm>
        </p:grpSpPr>
        <p:sp>
          <p:nvSpPr>
            <p:cNvPr id="22" name="Rounded Rectangle 35">
              <a:extLst>
                <a:ext uri="{FF2B5EF4-FFF2-40B4-BE49-F238E27FC236}">
                  <a16:creationId xmlns:a16="http://schemas.microsoft.com/office/drawing/2014/main" id="{DAEDF8C3-9051-47E6-B074-25783DA22576}"/>
                </a:ext>
              </a:extLst>
            </p:cNvPr>
            <p:cNvSpPr/>
            <p:nvPr/>
          </p:nvSpPr>
          <p:spPr>
            <a:xfrm>
              <a:off x="3263799" y="26880"/>
              <a:ext cx="724751" cy="294997"/>
            </a:xfrm>
            <a:prstGeom prst="roundRect">
              <a:avLst>
                <a:gd name="adj" fmla="val 10000"/>
              </a:avLst>
            </a:prstGeom>
          </p:spPr>
          <p:style>
            <a:lnRef idx="0">
              <a:schemeClr val="accent5"/>
            </a:lnRef>
            <a:fillRef idx="3">
              <a:schemeClr val="accent5"/>
            </a:fillRef>
            <a:effectRef idx="3">
              <a:schemeClr val="accent5"/>
            </a:effectRef>
            <a:fontRef idx="minor">
              <a:schemeClr val="lt1"/>
            </a:fontRef>
          </p:style>
        </p:sp>
        <p:sp>
          <p:nvSpPr>
            <p:cNvPr id="23" name="Rounded Rectangle 4">
              <a:extLst>
                <a:ext uri="{FF2B5EF4-FFF2-40B4-BE49-F238E27FC236}">
                  <a16:creationId xmlns:a16="http://schemas.microsoft.com/office/drawing/2014/main" id="{9D43A01A-1779-4B3F-9DB4-40BC46C1F310}"/>
                </a:ext>
              </a:extLst>
            </p:cNvPr>
            <p:cNvSpPr/>
            <p:nvPr/>
          </p:nvSpPr>
          <p:spPr>
            <a:xfrm>
              <a:off x="3272439" y="35520"/>
              <a:ext cx="707471" cy="277717"/>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34290" tIns="34290" rIns="34290" bIns="34290" numCol="1" spcCol="1270" anchor="ctr" anchorCtr="0">
              <a:noAutofit/>
            </a:bodyPr>
            <a:lstStyle/>
            <a:p>
              <a:pPr algn="ctr" defTabSz="400050" rtl="1">
                <a:lnSpc>
                  <a:spcPct val="90000"/>
                </a:lnSpc>
                <a:spcBef>
                  <a:spcPct val="0"/>
                </a:spcBef>
                <a:spcAft>
                  <a:spcPct val="35000"/>
                </a:spcAft>
              </a:pPr>
              <a:r>
                <a:rPr lang="en-US" sz="1200" b="1" dirty="0"/>
                <a:t>Social Media</a:t>
              </a:r>
              <a:endParaRPr lang="ar-SA" sz="1200" b="1" dirty="0"/>
            </a:p>
          </p:txBody>
        </p:sp>
      </p:grpSp>
      <p:sp>
        <p:nvSpPr>
          <p:cNvPr id="24" name="Rounded Rectangle 38">
            <a:extLst>
              <a:ext uri="{FF2B5EF4-FFF2-40B4-BE49-F238E27FC236}">
                <a16:creationId xmlns:a16="http://schemas.microsoft.com/office/drawing/2014/main" id="{9334553D-91EA-4D41-8179-429A6EDBDDF5}"/>
              </a:ext>
            </a:extLst>
          </p:cNvPr>
          <p:cNvSpPr/>
          <p:nvPr/>
        </p:nvSpPr>
        <p:spPr>
          <a:xfrm>
            <a:off x="6707747" y="4478677"/>
            <a:ext cx="929860" cy="294997"/>
          </a:xfrm>
          <a:prstGeom prst="roundRect">
            <a:avLst>
              <a:gd name="adj" fmla="val 10000"/>
            </a:avLst>
          </a:prstGeom>
        </p:spPr>
        <p:style>
          <a:lnRef idx="0">
            <a:schemeClr val="accent5"/>
          </a:lnRef>
          <a:fillRef idx="3">
            <a:schemeClr val="accent5"/>
          </a:fillRef>
          <a:effectRef idx="3">
            <a:schemeClr val="accent5"/>
          </a:effectRef>
          <a:fontRef idx="minor">
            <a:schemeClr val="lt1"/>
          </a:fontRef>
        </p:style>
        <p:txBody>
          <a:bodyPr/>
          <a:lstStyle/>
          <a:p>
            <a:pPr algn="ctr"/>
            <a:r>
              <a:rPr lang="en-US" sz="1000" b="1" dirty="0"/>
              <a:t>FAX</a:t>
            </a:r>
          </a:p>
        </p:txBody>
      </p:sp>
      <p:grpSp>
        <p:nvGrpSpPr>
          <p:cNvPr id="25" name="Group 24">
            <a:extLst>
              <a:ext uri="{FF2B5EF4-FFF2-40B4-BE49-F238E27FC236}">
                <a16:creationId xmlns:a16="http://schemas.microsoft.com/office/drawing/2014/main" id="{CF281BAB-13D2-45C4-A8FE-9EA543207451}"/>
              </a:ext>
            </a:extLst>
          </p:cNvPr>
          <p:cNvGrpSpPr/>
          <p:nvPr/>
        </p:nvGrpSpPr>
        <p:grpSpPr>
          <a:xfrm>
            <a:off x="6692454" y="3400001"/>
            <a:ext cx="968922" cy="289393"/>
            <a:chOff x="1812922" y="0"/>
            <a:chExt cx="968922" cy="289393"/>
          </a:xfrm>
        </p:grpSpPr>
        <p:sp>
          <p:nvSpPr>
            <p:cNvPr id="26" name="Rounded Rectangle 41">
              <a:extLst>
                <a:ext uri="{FF2B5EF4-FFF2-40B4-BE49-F238E27FC236}">
                  <a16:creationId xmlns:a16="http://schemas.microsoft.com/office/drawing/2014/main" id="{3A2DAD95-C984-4230-864A-1FE10E5CE901}"/>
                </a:ext>
              </a:extLst>
            </p:cNvPr>
            <p:cNvSpPr/>
            <p:nvPr/>
          </p:nvSpPr>
          <p:spPr>
            <a:xfrm>
              <a:off x="1812922" y="0"/>
              <a:ext cx="968922" cy="289393"/>
            </a:xfrm>
            <a:prstGeom prst="roundRect">
              <a:avLst>
                <a:gd name="adj" fmla="val 10000"/>
              </a:avLst>
            </a:prstGeom>
          </p:spPr>
          <p:style>
            <a:lnRef idx="0">
              <a:schemeClr val="accent5"/>
            </a:lnRef>
            <a:fillRef idx="3">
              <a:schemeClr val="accent5"/>
            </a:fillRef>
            <a:effectRef idx="3">
              <a:schemeClr val="accent5"/>
            </a:effectRef>
            <a:fontRef idx="minor">
              <a:schemeClr val="lt1"/>
            </a:fontRef>
          </p:style>
        </p:sp>
        <p:sp>
          <p:nvSpPr>
            <p:cNvPr id="27" name="Rounded Rectangle 4">
              <a:extLst>
                <a:ext uri="{FF2B5EF4-FFF2-40B4-BE49-F238E27FC236}">
                  <a16:creationId xmlns:a16="http://schemas.microsoft.com/office/drawing/2014/main" id="{78647282-3F56-4A63-B5F0-FC1305F96838}"/>
                </a:ext>
              </a:extLst>
            </p:cNvPr>
            <p:cNvSpPr/>
            <p:nvPr/>
          </p:nvSpPr>
          <p:spPr>
            <a:xfrm>
              <a:off x="1821398" y="8476"/>
              <a:ext cx="951970" cy="272441"/>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45720" tIns="45720" rIns="45720" bIns="45720" numCol="1" spcCol="1270" anchor="ctr" anchorCtr="0">
              <a:noAutofit/>
            </a:bodyPr>
            <a:lstStyle/>
            <a:p>
              <a:pPr algn="ctr" defTabSz="533400" rtl="1">
                <a:lnSpc>
                  <a:spcPct val="90000"/>
                </a:lnSpc>
                <a:spcBef>
                  <a:spcPct val="0"/>
                </a:spcBef>
                <a:spcAft>
                  <a:spcPct val="35000"/>
                </a:spcAft>
              </a:pPr>
              <a:r>
                <a:rPr lang="en-US" sz="1200" b="1" dirty="0"/>
                <a:t>Email</a:t>
              </a:r>
              <a:endParaRPr lang="ar-SA" sz="1200" b="1" dirty="0"/>
            </a:p>
          </p:txBody>
        </p:sp>
      </p:grpSp>
      <p:grpSp>
        <p:nvGrpSpPr>
          <p:cNvPr id="28" name="Group 27">
            <a:extLst>
              <a:ext uri="{FF2B5EF4-FFF2-40B4-BE49-F238E27FC236}">
                <a16:creationId xmlns:a16="http://schemas.microsoft.com/office/drawing/2014/main" id="{1BE8BDE7-981D-44F0-838A-F4F54D7283BC}"/>
              </a:ext>
            </a:extLst>
          </p:cNvPr>
          <p:cNvGrpSpPr/>
          <p:nvPr/>
        </p:nvGrpSpPr>
        <p:grpSpPr>
          <a:xfrm>
            <a:off x="6720324" y="2868225"/>
            <a:ext cx="921126" cy="331845"/>
            <a:chOff x="1098167" y="28612"/>
            <a:chExt cx="587553" cy="232167"/>
          </a:xfrm>
        </p:grpSpPr>
        <p:sp>
          <p:nvSpPr>
            <p:cNvPr id="29" name="Rounded Rectangle 44">
              <a:extLst>
                <a:ext uri="{FF2B5EF4-FFF2-40B4-BE49-F238E27FC236}">
                  <a16:creationId xmlns:a16="http://schemas.microsoft.com/office/drawing/2014/main" id="{C42A6188-DF0A-46D8-AA37-25A4256A1EC7}"/>
                </a:ext>
              </a:extLst>
            </p:cNvPr>
            <p:cNvSpPr/>
            <p:nvPr/>
          </p:nvSpPr>
          <p:spPr>
            <a:xfrm>
              <a:off x="1098167" y="28612"/>
              <a:ext cx="587553" cy="232167"/>
            </a:xfrm>
            <a:prstGeom prst="roundRect">
              <a:avLst>
                <a:gd name="adj" fmla="val 10000"/>
              </a:avLst>
            </a:prstGeom>
          </p:spPr>
          <p:style>
            <a:lnRef idx="0">
              <a:schemeClr val="accent5"/>
            </a:lnRef>
            <a:fillRef idx="3">
              <a:schemeClr val="accent5"/>
            </a:fillRef>
            <a:effectRef idx="3">
              <a:schemeClr val="accent5"/>
            </a:effectRef>
            <a:fontRef idx="minor">
              <a:schemeClr val="lt1"/>
            </a:fontRef>
          </p:style>
        </p:sp>
        <p:sp>
          <p:nvSpPr>
            <p:cNvPr id="30" name="Rounded Rectangle 4">
              <a:extLst>
                <a:ext uri="{FF2B5EF4-FFF2-40B4-BE49-F238E27FC236}">
                  <a16:creationId xmlns:a16="http://schemas.microsoft.com/office/drawing/2014/main" id="{88337506-D784-4789-99F8-C61DC568FC78}"/>
                </a:ext>
              </a:extLst>
            </p:cNvPr>
            <p:cNvSpPr/>
            <p:nvPr/>
          </p:nvSpPr>
          <p:spPr>
            <a:xfrm>
              <a:off x="1104967" y="35412"/>
              <a:ext cx="573953" cy="218567"/>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38100" tIns="38100" rIns="38100" bIns="38100" numCol="1" spcCol="1270" anchor="ctr" anchorCtr="0">
              <a:noAutofit/>
            </a:bodyPr>
            <a:lstStyle/>
            <a:p>
              <a:pPr algn="ctr" defTabSz="444500" rtl="1">
                <a:lnSpc>
                  <a:spcPct val="90000"/>
                </a:lnSpc>
                <a:spcBef>
                  <a:spcPct val="0"/>
                </a:spcBef>
                <a:spcAft>
                  <a:spcPct val="35000"/>
                </a:spcAft>
              </a:pPr>
              <a:r>
                <a:rPr lang="en-US" sz="1000" b="1" dirty="0"/>
                <a:t>SMS</a:t>
              </a:r>
              <a:endParaRPr lang="ar-SA" sz="1000" b="1" dirty="0"/>
            </a:p>
          </p:txBody>
        </p:sp>
      </p:grpSp>
      <p:grpSp>
        <p:nvGrpSpPr>
          <p:cNvPr id="31" name="Group 30">
            <a:extLst>
              <a:ext uri="{FF2B5EF4-FFF2-40B4-BE49-F238E27FC236}">
                <a16:creationId xmlns:a16="http://schemas.microsoft.com/office/drawing/2014/main" id="{18BF782F-CBF0-4B7F-8281-587B7639AFB4}"/>
              </a:ext>
            </a:extLst>
          </p:cNvPr>
          <p:cNvGrpSpPr/>
          <p:nvPr/>
        </p:nvGrpSpPr>
        <p:grpSpPr>
          <a:xfrm>
            <a:off x="4378777" y="4447187"/>
            <a:ext cx="921126" cy="331845"/>
            <a:chOff x="1098167" y="28612"/>
            <a:chExt cx="587553" cy="232167"/>
          </a:xfrm>
        </p:grpSpPr>
        <p:sp>
          <p:nvSpPr>
            <p:cNvPr id="32" name="Rounded Rectangle 47">
              <a:extLst>
                <a:ext uri="{FF2B5EF4-FFF2-40B4-BE49-F238E27FC236}">
                  <a16:creationId xmlns:a16="http://schemas.microsoft.com/office/drawing/2014/main" id="{A867B25D-36D0-4215-9126-08E64AF93B4D}"/>
                </a:ext>
              </a:extLst>
            </p:cNvPr>
            <p:cNvSpPr/>
            <p:nvPr/>
          </p:nvSpPr>
          <p:spPr>
            <a:xfrm>
              <a:off x="1098167" y="28612"/>
              <a:ext cx="587553" cy="232167"/>
            </a:xfrm>
            <a:prstGeom prst="roundRect">
              <a:avLst>
                <a:gd name="adj" fmla="val 10000"/>
              </a:avLst>
            </a:prstGeom>
          </p:spPr>
          <p:style>
            <a:lnRef idx="0">
              <a:schemeClr val="accent5"/>
            </a:lnRef>
            <a:fillRef idx="3">
              <a:schemeClr val="accent5"/>
            </a:fillRef>
            <a:effectRef idx="3">
              <a:schemeClr val="accent5"/>
            </a:effectRef>
            <a:fontRef idx="minor">
              <a:schemeClr val="lt1"/>
            </a:fontRef>
          </p:style>
        </p:sp>
        <p:sp>
          <p:nvSpPr>
            <p:cNvPr id="33" name="Rounded Rectangle 4">
              <a:extLst>
                <a:ext uri="{FF2B5EF4-FFF2-40B4-BE49-F238E27FC236}">
                  <a16:creationId xmlns:a16="http://schemas.microsoft.com/office/drawing/2014/main" id="{295A69E8-3E92-423F-B481-8565CB238032}"/>
                </a:ext>
              </a:extLst>
            </p:cNvPr>
            <p:cNvSpPr/>
            <p:nvPr/>
          </p:nvSpPr>
          <p:spPr>
            <a:xfrm>
              <a:off x="1104967" y="35412"/>
              <a:ext cx="573953" cy="218567"/>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38100" tIns="38100" rIns="38100" bIns="38100" numCol="1" spcCol="1270" anchor="ctr" anchorCtr="0">
              <a:noAutofit/>
            </a:bodyPr>
            <a:lstStyle/>
            <a:p>
              <a:pPr algn="ctr" defTabSz="444500" rtl="1">
                <a:lnSpc>
                  <a:spcPct val="90000"/>
                </a:lnSpc>
                <a:spcBef>
                  <a:spcPct val="0"/>
                </a:spcBef>
                <a:spcAft>
                  <a:spcPct val="35000"/>
                </a:spcAft>
              </a:pPr>
              <a:r>
                <a:rPr lang="en-US" sz="1000" b="1" dirty="0"/>
                <a:t>CAP</a:t>
              </a:r>
              <a:endParaRPr lang="ar-SA" sz="1000" b="1" dirty="0"/>
            </a:p>
          </p:txBody>
        </p:sp>
      </p:grpSp>
      <p:sp>
        <p:nvSpPr>
          <p:cNvPr id="34" name="Right Arrow 1">
            <a:extLst>
              <a:ext uri="{FF2B5EF4-FFF2-40B4-BE49-F238E27FC236}">
                <a16:creationId xmlns:a16="http://schemas.microsoft.com/office/drawing/2014/main" id="{34F7A6C5-FCFA-49E5-8308-58528C917FA5}"/>
              </a:ext>
            </a:extLst>
          </p:cNvPr>
          <p:cNvSpPr/>
          <p:nvPr/>
        </p:nvSpPr>
        <p:spPr>
          <a:xfrm rot="19660821">
            <a:off x="4677907" y="3593916"/>
            <a:ext cx="2133263" cy="135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49">
            <a:extLst>
              <a:ext uri="{FF2B5EF4-FFF2-40B4-BE49-F238E27FC236}">
                <a16:creationId xmlns:a16="http://schemas.microsoft.com/office/drawing/2014/main" id="{FDAF30DD-320F-4489-8D6B-EC8DB597646E}"/>
              </a:ext>
            </a:extLst>
          </p:cNvPr>
          <p:cNvSpPr/>
          <p:nvPr/>
        </p:nvSpPr>
        <p:spPr>
          <a:xfrm rot="19923566">
            <a:off x="5136179" y="3909285"/>
            <a:ext cx="1596446" cy="161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ght Arrow 50">
            <a:extLst>
              <a:ext uri="{FF2B5EF4-FFF2-40B4-BE49-F238E27FC236}">
                <a16:creationId xmlns:a16="http://schemas.microsoft.com/office/drawing/2014/main" id="{3A222D6E-BC04-4AC0-B25C-E0C4E0D38723}"/>
              </a:ext>
            </a:extLst>
          </p:cNvPr>
          <p:cNvSpPr/>
          <p:nvPr/>
        </p:nvSpPr>
        <p:spPr>
          <a:xfrm rot="20764263">
            <a:off x="5376375" y="4294434"/>
            <a:ext cx="1288091" cy="10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51">
            <a:extLst>
              <a:ext uri="{FF2B5EF4-FFF2-40B4-BE49-F238E27FC236}">
                <a16:creationId xmlns:a16="http://schemas.microsoft.com/office/drawing/2014/main" id="{D637A248-D51D-46D0-A26A-9A5CD87C0A61}"/>
              </a:ext>
            </a:extLst>
          </p:cNvPr>
          <p:cNvSpPr/>
          <p:nvPr/>
        </p:nvSpPr>
        <p:spPr>
          <a:xfrm rot="1152316">
            <a:off x="5351212" y="4934819"/>
            <a:ext cx="1323022" cy="126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52">
            <a:extLst>
              <a:ext uri="{FF2B5EF4-FFF2-40B4-BE49-F238E27FC236}">
                <a16:creationId xmlns:a16="http://schemas.microsoft.com/office/drawing/2014/main" id="{E274DCE3-2F45-43CF-994D-1B8B9CC9DCE5}"/>
              </a:ext>
            </a:extLst>
          </p:cNvPr>
          <p:cNvSpPr/>
          <p:nvPr/>
        </p:nvSpPr>
        <p:spPr>
          <a:xfrm>
            <a:off x="6692454" y="5029455"/>
            <a:ext cx="929860" cy="294997"/>
          </a:xfrm>
          <a:prstGeom prst="roundRect">
            <a:avLst>
              <a:gd name="adj" fmla="val 10000"/>
            </a:avLst>
          </a:prstGeom>
        </p:spPr>
        <p:style>
          <a:lnRef idx="0">
            <a:schemeClr val="accent5"/>
          </a:lnRef>
          <a:fillRef idx="3">
            <a:schemeClr val="accent5"/>
          </a:fillRef>
          <a:effectRef idx="3">
            <a:schemeClr val="accent5"/>
          </a:effectRef>
          <a:fontRef idx="minor">
            <a:schemeClr val="lt1"/>
          </a:fontRef>
        </p:style>
        <p:txBody>
          <a:bodyPr/>
          <a:lstStyle/>
          <a:p>
            <a:pPr algn="ctr"/>
            <a:r>
              <a:rPr lang="en-US" sz="1000" b="1" dirty="0"/>
              <a:t>TV</a:t>
            </a:r>
          </a:p>
        </p:txBody>
      </p:sp>
      <p:sp>
        <p:nvSpPr>
          <p:cNvPr id="39" name="Rounded Rectangle 53">
            <a:extLst>
              <a:ext uri="{FF2B5EF4-FFF2-40B4-BE49-F238E27FC236}">
                <a16:creationId xmlns:a16="http://schemas.microsoft.com/office/drawing/2014/main" id="{0A246973-6477-4DFB-972E-DC2D9DC4A331}"/>
              </a:ext>
            </a:extLst>
          </p:cNvPr>
          <p:cNvSpPr/>
          <p:nvPr/>
        </p:nvSpPr>
        <p:spPr>
          <a:xfrm>
            <a:off x="6699943" y="5506988"/>
            <a:ext cx="929860" cy="294997"/>
          </a:xfrm>
          <a:prstGeom prst="roundRect">
            <a:avLst>
              <a:gd name="adj" fmla="val 10000"/>
            </a:avLst>
          </a:prstGeom>
        </p:spPr>
        <p:style>
          <a:lnRef idx="0">
            <a:schemeClr val="accent5"/>
          </a:lnRef>
          <a:fillRef idx="3">
            <a:schemeClr val="accent5"/>
          </a:fillRef>
          <a:effectRef idx="3">
            <a:schemeClr val="accent5"/>
          </a:effectRef>
          <a:fontRef idx="minor">
            <a:schemeClr val="lt1"/>
          </a:fontRef>
        </p:style>
        <p:txBody>
          <a:bodyPr/>
          <a:lstStyle/>
          <a:p>
            <a:pPr algn="ctr"/>
            <a:r>
              <a:rPr lang="en-US" sz="1000" b="1" dirty="0"/>
              <a:t>Sirens</a:t>
            </a:r>
          </a:p>
        </p:txBody>
      </p:sp>
      <p:sp>
        <p:nvSpPr>
          <p:cNvPr id="40" name="Right Arrow 54">
            <a:extLst>
              <a:ext uri="{FF2B5EF4-FFF2-40B4-BE49-F238E27FC236}">
                <a16:creationId xmlns:a16="http://schemas.microsoft.com/office/drawing/2014/main" id="{C43C6C16-4B84-4EB5-9AC6-767CA65B7C2E}"/>
              </a:ext>
            </a:extLst>
          </p:cNvPr>
          <p:cNvSpPr/>
          <p:nvPr/>
        </p:nvSpPr>
        <p:spPr>
          <a:xfrm rot="1562037">
            <a:off x="5032078" y="5230204"/>
            <a:ext cx="1719959" cy="109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55">
            <a:extLst>
              <a:ext uri="{FF2B5EF4-FFF2-40B4-BE49-F238E27FC236}">
                <a16:creationId xmlns:a16="http://schemas.microsoft.com/office/drawing/2014/main" id="{C7313BDA-DA2E-4653-99F2-EDE890E86F31}"/>
              </a:ext>
            </a:extLst>
          </p:cNvPr>
          <p:cNvSpPr/>
          <p:nvPr/>
        </p:nvSpPr>
        <p:spPr>
          <a:xfrm>
            <a:off x="5396822" y="4609193"/>
            <a:ext cx="1288091" cy="105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56">
            <a:extLst>
              <a:ext uri="{FF2B5EF4-FFF2-40B4-BE49-F238E27FC236}">
                <a16:creationId xmlns:a16="http://schemas.microsoft.com/office/drawing/2014/main" id="{82C1E1D1-52CA-46DD-B156-5F9E4C9D3B3B}"/>
              </a:ext>
            </a:extLst>
          </p:cNvPr>
          <p:cNvSpPr/>
          <p:nvPr/>
        </p:nvSpPr>
        <p:spPr>
          <a:xfrm>
            <a:off x="6692454" y="5960475"/>
            <a:ext cx="929860" cy="294997"/>
          </a:xfrm>
          <a:prstGeom prst="roundRect">
            <a:avLst>
              <a:gd name="adj" fmla="val 10000"/>
            </a:avLst>
          </a:prstGeom>
        </p:spPr>
        <p:style>
          <a:lnRef idx="0">
            <a:schemeClr val="accent5"/>
          </a:lnRef>
          <a:fillRef idx="3">
            <a:schemeClr val="accent5"/>
          </a:fillRef>
          <a:effectRef idx="3">
            <a:schemeClr val="accent5"/>
          </a:effectRef>
          <a:fontRef idx="minor">
            <a:schemeClr val="lt1"/>
          </a:fontRef>
        </p:style>
        <p:txBody>
          <a:bodyPr/>
          <a:lstStyle/>
          <a:p>
            <a:pPr algn="ctr"/>
            <a:r>
              <a:rPr lang="en-US" sz="1000" b="1" dirty="0"/>
              <a:t>other</a:t>
            </a:r>
          </a:p>
        </p:txBody>
      </p:sp>
      <p:sp>
        <p:nvSpPr>
          <p:cNvPr id="43" name="Right Arrow 57">
            <a:extLst>
              <a:ext uri="{FF2B5EF4-FFF2-40B4-BE49-F238E27FC236}">
                <a16:creationId xmlns:a16="http://schemas.microsoft.com/office/drawing/2014/main" id="{F17854E2-6382-439A-A811-7D55626E9DD6}"/>
              </a:ext>
            </a:extLst>
          </p:cNvPr>
          <p:cNvSpPr/>
          <p:nvPr/>
        </p:nvSpPr>
        <p:spPr>
          <a:xfrm rot="2143770">
            <a:off x="4673907" y="5477574"/>
            <a:ext cx="2133949" cy="1212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854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FC045B-935D-42A2-8582-3CD2CA6D6D64}"/>
              </a:ext>
            </a:extLst>
          </p:cNvPr>
          <p:cNvSpPr>
            <a:spLocks noGrp="1"/>
          </p:cNvSpPr>
          <p:nvPr>
            <p:ph type="dt" sz="half" idx="2"/>
          </p:nvPr>
        </p:nvSpPr>
        <p:spPr/>
        <p:txBody>
          <a:bodyPr/>
          <a:lstStyle/>
          <a:p>
            <a:fld id="{CF53EA80-260A-4EE9-83BB-E6DD04DEA906}" type="datetime1">
              <a:rPr lang="en-US" smtClean="0"/>
              <a:t>8/20/2023</a:t>
            </a:fld>
            <a:endParaRPr lang="en-US" dirty="0"/>
          </a:p>
        </p:txBody>
      </p:sp>
      <p:sp>
        <p:nvSpPr>
          <p:cNvPr id="3" name="Slide Number Placeholder 2">
            <a:extLst>
              <a:ext uri="{FF2B5EF4-FFF2-40B4-BE49-F238E27FC236}">
                <a16:creationId xmlns:a16="http://schemas.microsoft.com/office/drawing/2014/main" id="{9F9D6B7F-BA5F-43CC-A969-0B4BE573BA1A}"/>
              </a:ext>
            </a:extLst>
          </p:cNvPr>
          <p:cNvSpPr>
            <a:spLocks noGrp="1"/>
          </p:cNvSpPr>
          <p:nvPr>
            <p:ph type="sldNum" sz="quarter" idx="4"/>
          </p:nvPr>
        </p:nvSpPr>
        <p:spPr/>
        <p:txBody>
          <a:bodyPr/>
          <a:lstStyle/>
          <a:p>
            <a:fld id="{294A09A9-5501-47C1-A89A-A340965A2BE2}" type="slidenum">
              <a:rPr lang="en-US" smtClean="0"/>
              <a:pPr/>
              <a:t>48</a:t>
            </a:fld>
            <a:endParaRPr lang="en-US" dirty="0"/>
          </a:p>
        </p:txBody>
      </p:sp>
      <p:pic>
        <p:nvPicPr>
          <p:cNvPr id="5" name="Picture 4">
            <a:extLst>
              <a:ext uri="{FF2B5EF4-FFF2-40B4-BE49-F238E27FC236}">
                <a16:creationId xmlns:a16="http://schemas.microsoft.com/office/drawing/2014/main" id="{1F75E9C8-0D75-4E80-B788-A1D288E743B4}"/>
              </a:ext>
            </a:extLst>
          </p:cNvPr>
          <p:cNvPicPr>
            <a:picLocks noChangeAspect="1"/>
          </p:cNvPicPr>
          <p:nvPr/>
        </p:nvPicPr>
        <p:blipFill rotWithShape="1">
          <a:blip r:embed="rId2">
            <a:extLst>
              <a:ext uri="{28A0092B-C50C-407E-A947-70E740481C1C}">
                <a14:useLocalDpi xmlns:a14="http://schemas.microsoft.com/office/drawing/2010/main" val="0"/>
              </a:ext>
            </a:extLst>
          </a:blip>
          <a:srcRect b="7975"/>
          <a:stretch/>
        </p:blipFill>
        <p:spPr>
          <a:xfrm>
            <a:off x="0" y="1087509"/>
            <a:ext cx="8549196" cy="5399473"/>
          </a:xfrm>
          <a:prstGeom prst="rect">
            <a:avLst/>
          </a:prstGeom>
        </p:spPr>
      </p:pic>
      <p:pic>
        <p:nvPicPr>
          <p:cNvPr id="6" name="Picture 5">
            <a:extLst>
              <a:ext uri="{FF2B5EF4-FFF2-40B4-BE49-F238E27FC236}">
                <a16:creationId xmlns:a16="http://schemas.microsoft.com/office/drawing/2014/main" id="{82912D5C-A8E9-4ED9-8F72-AB6F038FEB14}"/>
              </a:ext>
            </a:extLst>
          </p:cNvPr>
          <p:cNvPicPr>
            <a:picLocks noChangeAspect="1"/>
          </p:cNvPicPr>
          <p:nvPr/>
        </p:nvPicPr>
        <p:blipFill>
          <a:blip r:embed="rId3"/>
          <a:stretch>
            <a:fillRect/>
          </a:stretch>
        </p:blipFill>
        <p:spPr>
          <a:xfrm>
            <a:off x="8757081" y="258556"/>
            <a:ext cx="3103486" cy="3103486"/>
          </a:xfrm>
          <a:prstGeom prst="rect">
            <a:avLst/>
          </a:prstGeom>
        </p:spPr>
      </p:pic>
      <p:sp>
        <p:nvSpPr>
          <p:cNvPr id="7" name="Title 3">
            <a:extLst>
              <a:ext uri="{FF2B5EF4-FFF2-40B4-BE49-F238E27FC236}">
                <a16:creationId xmlns:a16="http://schemas.microsoft.com/office/drawing/2014/main" id="{2918D891-658D-483E-9A56-22B00C78C4CF}"/>
              </a:ext>
            </a:extLst>
          </p:cNvPr>
          <p:cNvSpPr>
            <a:spLocks noGrp="1"/>
          </p:cNvSpPr>
          <p:nvPr>
            <p:ph type="title"/>
          </p:nvPr>
        </p:nvSpPr>
        <p:spPr>
          <a:xfrm>
            <a:off x="9150749" y="3834358"/>
            <a:ext cx="2493702" cy="2180307"/>
          </a:xfrm>
        </p:spPr>
        <p:txBody>
          <a:bodyPr/>
          <a:lstStyle/>
          <a:p>
            <a:pPr algn="ctr"/>
            <a:r>
              <a:rPr lang="en-US" sz="3600" dirty="0"/>
              <a:t>PLEASE SCAN FOR FEED BACK </a:t>
            </a:r>
          </a:p>
        </p:txBody>
      </p:sp>
    </p:spTree>
    <p:extLst>
      <p:ext uri="{BB962C8B-B14F-4D97-AF65-F5344CB8AC3E}">
        <p14:creationId xmlns:p14="http://schemas.microsoft.com/office/powerpoint/2010/main" val="2977208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A371F5-EAAD-4ADC-8D3F-1CBB98D52839}"/>
              </a:ext>
            </a:extLst>
          </p:cNvPr>
          <p:cNvSpPr>
            <a:spLocks noGrp="1"/>
          </p:cNvSpPr>
          <p:nvPr>
            <p:ph type="title"/>
          </p:nvPr>
        </p:nvSpPr>
        <p:spPr/>
        <p:txBody>
          <a:bodyPr>
            <a:normAutofit fontScale="90000"/>
          </a:bodyPr>
          <a:lstStyle/>
          <a:p>
            <a:pPr marL="3571875" marR="344170" indent="-1922145" algn="l">
              <a:lnSpc>
                <a:spcPct val="107000"/>
              </a:lnSpc>
              <a:spcBef>
                <a:spcPts val="0"/>
              </a:spcBef>
              <a:spcAft>
                <a:spcPts val="15"/>
              </a:spcAft>
            </a:pPr>
            <a:r>
              <a:rPr lang="en-US" b="1" kern="0" dirty="0">
                <a:solidFill>
                  <a:schemeClr val="tx1">
                    <a:lumMod val="50000"/>
                    <a:lumOff val="50000"/>
                  </a:schemeClr>
                </a:solidFill>
                <a:effectLst/>
                <a:latin typeface="+mn-lt"/>
                <a:ea typeface="Century Gothic" panose="020B0502020202020204" pitchFamily="34" charset="0"/>
                <a:cs typeface="Century Gothic" panose="020B0502020202020204" pitchFamily="34" charset="0"/>
              </a:rPr>
              <a:t>THE STRUCTURE OF THE EARTH</a:t>
            </a:r>
          </a:p>
        </p:txBody>
      </p:sp>
      <mc:AlternateContent xmlns:mc="http://schemas.openxmlformats.org/markup-compatibility/2006">
        <mc:Choice xmlns:am3d="http://schemas.microsoft.com/office/drawing/2017/model3d" Requires="am3d">
          <p:graphicFrame>
            <p:nvGraphicFramePr>
              <p:cNvPr id="13" name="3D Model 12" descr="Earth's Core">
                <a:extLst>
                  <a:ext uri="{FF2B5EF4-FFF2-40B4-BE49-F238E27FC236}">
                    <a16:creationId xmlns:a16="http://schemas.microsoft.com/office/drawing/2014/main" id="{0C0D768F-C838-E116-477F-74AE3ADDA019}"/>
                  </a:ext>
                </a:extLst>
              </p:cNvPr>
              <p:cNvGraphicFramePr>
                <a:graphicFrameLocks noChangeAspect="1"/>
              </p:cNvGraphicFramePr>
              <p:nvPr>
                <p:extLst>
                  <p:ext uri="{D42A27DB-BD31-4B8C-83A1-F6EECF244321}">
                    <p14:modId xmlns:p14="http://schemas.microsoft.com/office/powerpoint/2010/main" val="2693929528"/>
                  </p:ext>
                </p:extLst>
              </p:nvPr>
            </p:nvGraphicFramePr>
            <p:xfrm>
              <a:off x="3851597" y="1676073"/>
              <a:ext cx="4504670" cy="4504669"/>
            </p:xfrm>
            <a:graphic>
              <a:graphicData uri="http://schemas.microsoft.com/office/drawing/2017/model3d">
                <am3d:model3d r:embed="rId2">
                  <am3d:spPr>
                    <a:xfrm>
                      <a:off x="0" y="0"/>
                      <a:ext cx="4504670" cy="4504669"/>
                    </a:xfrm>
                    <a:prstGeom prst="rect">
                      <a:avLst/>
                    </a:prstGeom>
                  </am3d:spPr>
                  <am3d:camera>
                    <am3d:pos x="0" y="0" z="81469090"/>
                    <am3d:up dx="0" dy="36000000" dz="0"/>
                    <am3d:lookAt x="0" y="0" z="0"/>
                    <am3d:perspective fov="2700000"/>
                  </am3d:camera>
                  <am3d:trans>
                    <am3d:meterPerModelUnit n="5000039" d="1000000"/>
                    <am3d:preTrans dx="-146" dy="-17999924" dz="152"/>
                    <am3d:scale>
                      <am3d:sx n="1000000" d="1000000"/>
                      <am3d:sy n="1000000" d="1000000"/>
                      <am3d:sz n="1000000" d="1000000"/>
                    </am3d:scale>
                    <am3d:rot ax="465324" ay="646124" az="87443"/>
                    <am3d:postTrans dx="0" dy="0" dz="0"/>
                  </am3d:trans>
                  <am3d:raster rName="Office3DRenderer" rVer="16.0.8326">
                    <am3d:blip r:embed="rId3"/>
                  </am3d:raster>
                  <am3d:objViewport viewportSz="80855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Earth's Core">
                <a:extLst>
                  <a:ext uri="{FF2B5EF4-FFF2-40B4-BE49-F238E27FC236}">
                    <a16:creationId xmlns:a16="http://schemas.microsoft.com/office/drawing/2014/main" id="{0C0D768F-C838-E116-477F-74AE3ADDA019}"/>
                  </a:ext>
                </a:extLst>
              </p:cNvPr>
              <p:cNvPicPr>
                <a:picLocks noGrp="1" noRot="1" noChangeAspect="1" noMove="1" noResize="1" noEditPoints="1" noAdjustHandles="1" noChangeArrowheads="1" noChangeShapeType="1" noCrop="1"/>
              </p:cNvPicPr>
              <p:nvPr/>
            </p:nvPicPr>
            <p:blipFill>
              <a:blip r:embed="rId3"/>
              <a:stretch>
                <a:fillRect/>
              </a:stretch>
            </p:blipFill>
            <p:spPr>
              <a:xfrm>
                <a:off x="3851597" y="1676073"/>
                <a:ext cx="4504670" cy="4504669"/>
              </a:xfrm>
              <a:prstGeom prst="rect">
                <a:avLst/>
              </a:prstGeom>
            </p:spPr>
          </p:pic>
        </mc:Fallback>
      </mc:AlternateContent>
    </p:spTree>
    <p:extLst>
      <p:ext uri="{BB962C8B-B14F-4D97-AF65-F5344CB8AC3E}">
        <p14:creationId xmlns:p14="http://schemas.microsoft.com/office/powerpoint/2010/main" val="15273869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mph" presetSubtype="128" repeatCount="indefinite" accel="20000" decel="20000" fill="hold" nodeType="withEffect">
                                  <p:stCondLst>
                                    <p:cond delay="0"/>
                                  </p:stCondLst>
                                  <p:childTnLst>
                                    <p:anim calcmode="lin" valueType="num">
                                      <p:cBhvr additive="sum">
                                        <p:cTn id="6" dur="20000" fill="hold"/>
                                        <p:tgtEl>
                                          <p:spTgt spid="13"/>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p:txBody>
          <a:bodyPr/>
          <a:lstStyle/>
          <a:p>
            <a:pPr marL="850265" marR="344170" indent="-6350">
              <a:lnSpc>
                <a:spcPct val="107000"/>
              </a:lnSpc>
              <a:spcBef>
                <a:spcPts val="0"/>
              </a:spcBef>
              <a:spcAft>
                <a:spcPts val="830"/>
              </a:spcAft>
            </a:pPr>
            <a:r>
              <a:rPr lang="en-US" sz="4400" b="1" kern="0" dirty="0">
                <a:solidFill>
                  <a:schemeClr val="tx1">
                    <a:lumMod val="50000"/>
                    <a:lumOff val="50000"/>
                  </a:schemeClr>
                </a:solidFill>
                <a:effectLst/>
                <a:latin typeface="+mn-lt"/>
                <a:ea typeface="Century Gothic" panose="020B0502020202020204" pitchFamily="34" charset="0"/>
                <a:cs typeface="Century Gothic" panose="020B0502020202020204" pitchFamily="34" charset="0"/>
              </a:rPr>
              <a:t>THE STRUCTURE OF THE EARTH</a:t>
            </a:r>
          </a:p>
        </p:txBody>
      </p:sp>
      <p:sp>
        <p:nvSpPr>
          <p:cNvPr id="14" name="Date Placeholder 13">
            <a:extLst>
              <a:ext uri="{FF2B5EF4-FFF2-40B4-BE49-F238E27FC236}">
                <a16:creationId xmlns:a16="http://schemas.microsoft.com/office/drawing/2014/main" id="{EF6002B2-219C-4BAA-A95C-36538E39AEAC}"/>
              </a:ext>
            </a:extLst>
          </p:cNvPr>
          <p:cNvSpPr>
            <a:spLocks noGrp="1"/>
          </p:cNvSpPr>
          <p:nvPr>
            <p:ph type="dt" sz="half" idx="2"/>
          </p:nvPr>
        </p:nvSpPr>
        <p:spPr/>
        <p:txBody>
          <a:bodyPr/>
          <a:lstStyle/>
          <a:p>
            <a:fld id="{27AB0102-8ACA-4214-A839-9665520705F6}" type="datetime1">
              <a:rPr lang="en-US" smtClean="0"/>
              <a:pPr/>
              <a:t>8/20/2023</a:t>
            </a:fld>
            <a:endParaRPr lang="en-US" dirty="0"/>
          </a:p>
        </p:txBody>
      </p:sp>
      <p:sp>
        <p:nvSpPr>
          <p:cNvPr id="9" name="TextBox 8">
            <a:extLst>
              <a:ext uri="{FF2B5EF4-FFF2-40B4-BE49-F238E27FC236}">
                <a16:creationId xmlns:a16="http://schemas.microsoft.com/office/drawing/2014/main" id="{55E3CEAD-7346-3DD0-9BCF-E4F5BBBBF3F8}"/>
              </a:ext>
            </a:extLst>
          </p:cNvPr>
          <p:cNvSpPr txBox="1"/>
          <p:nvPr/>
        </p:nvSpPr>
        <p:spPr>
          <a:xfrm>
            <a:off x="133350" y="1818856"/>
            <a:ext cx="4926663" cy="4365298"/>
          </a:xfrm>
          <a:prstGeom prst="rect">
            <a:avLst/>
          </a:prstGeom>
          <a:noFill/>
        </p:spPr>
        <p:txBody>
          <a:bodyPr wrap="square">
            <a:spAutoFit/>
          </a:bodyPr>
          <a:lstStyle/>
          <a:p>
            <a:pPr marL="682625" marR="447040" indent="-234950" algn="just">
              <a:lnSpc>
                <a:spcPct val="90000"/>
              </a:lnSpc>
              <a:spcBef>
                <a:spcPts val="0"/>
              </a:spcBef>
              <a:spcAft>
                <a:spcPts val="3665"/>
              </a:spcAft>
            </a:pPr>
            <a:r>
              <a:rPr lang="en-US" sz="1200" dirty="0">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Ø </a:t>
            </a:r>
            <a:r>
              <a:rPr lang="en-US" sz="1200" b="1" dirty="0">
                <a:solidFill>
                  <a:schemeClr val="tx1">
                    <a:lumMod val="50000"/>
                    <a:lumOff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The crust is composed of two rocks. The continental crust is mostly granite. The oceanic crust is basalt. Basalt is much denser than the granite. Because of this the less dense continents ride on the denser oceanic plates.</a:t>
            </a:r>
            <a:endParaRPr lang="en-US" sz="800" dirty="0">
              <a:solidFill>
                <a:schemeClr val="tx1">
                  <a:lumMod val="50000"/>
                  <a:lumOff val="50000"/>
                </a:schemeClr>
              </a:solidFill>
              <a:effectLst/>
              <a:latin typeface="Calibri" panose="020F0502020204030204" pitchFamily="34" charset="0"/>
              <a:ea typeface="Calibri" panose="020F0502020204030204" pitchFamily="34" charset="0"/>
            </a:endParaRPr>
          </a:p>
          <a:p>
            <a:pPr marL="682625" marR="447040" indent="-234950" algn="just">
              <a:lnSpc>
                <a:spcPct val="90000"/>
              </a:lnSpc>
              <a:spcBef>
                <a:spcPts val="0"/>
              </a:spcBef>
              <a:spcAft>
                <a:spcPts val="3665"/>
              </a:spcAft>
            </a:pPr>
            <a:r>
              <a:rPr lang="en-US" sz="1200" dirty="0">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Ø </a:t>
            </a:r>
            <a:r>
              <a:rPr lang="en-US" sz="1200" b="1" dirty="0">
                <a:solidFill>
                  <a:schemeClr val="tx1">
                    <a:lumMod val="50000"/>
                    <a:lumOff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The Mantle is the largest layer of the Earth. The middle mantle is composed of very hot dense rock that flows like asphalt under a heavy weight. The movement of the middle mantle (asthenosphere) is the reason that the crustal plates of the Earth move.</a:t>
            </a:r>
            <a:endParaRPr lang="en-US" sz="800" dirty="0">
              <a:solidFill>
                <a:schemeClr val="tx1">
                  <a:lumMod val="50000"/>
                  <a:lumOff val="50000"/>
                </a:schemeClr>
              </a:solidFill>
              <a:effectLst/>
              <a:latin typeface="Calibri" panose="020F0502020204030204" pitchFamily="34" charset="0"/>
              <a:ea typeface="Calibri" panose="020F0502020204030204" pitchFamily="34" charset="0"/>
            </a:endParaRPr>
          </a:p>
          <a:p>
            <a:pPr marL="682625" marR="447040" indent="-234950" algn="just">
              <a:lnSpc>
                <a:spcPct val="90000"/>
              </a:lnSpc>
              <a:spcBef>
                <a:spcPts val="0"/>
              </a:spcBef>
              <a:spcAft>
                <a:spcPts val="3665"/>
              </a:spcAft>
            </a:pPr>
            <a:r>
              <a:rPr lang="en-US" sz="1200" dirty="0">
                <a:solidFill>
                  <a:schemeClr val="tx1">
                    <a:lumMod val="50000"/>
                    <a:lumOff val="50000"/>
                  </a:schemeClr>
                </a:solidFill>
                <a:effectLst/>
                <a:latin typeface="Wingdings" panose="05000000000000000000" pitchFamily="2" charset="2"/>
                <a:ea typeface="Wingdings" panose="05000000000000000000" pitchFamily="2" charset="2"/>
                <a:cs typeface="Wingdings" panose="05000000000000000000" pitchFamily="2" charset="2"/>
              </a:rPr>
              <a:t>Ø </a:t>
            </a:r>
            <a:r>
              <a:rPr lang="en-US" sz="1200" b="1" dirty="0">
                <a:solidFill>
                  <a:schemeClr val="tx1">
                    <a:lumMod val="50000"/>
                    <a:lumOff val="50000"/>
                  </a:schemeClr>
                </a:solidFill>
                <a:effectLst/>
                <a:latin typeface="Century Gothic" panose="020B0502020202020204" pitchFamily="34" charset="0"/>
                <a:ea typeface="Century Gothic" panose="020B0502020202020204" pitchFamily="34" charset="0"/>
                <a:cs typeface="Century Gothic" panose="020B0502020202020204" pitchFamily="34" charset="0"/>
              </a:rPr>
              <a:t>The core of the Earth is like a ball of very hot metals. The inner core of the Earth has temperatures and pressures so great that the metals are squeezed together and are not able to move about like a liquid but are forced to vibrate in place like a solid. The outer core is so hot that the metals in it are all in the liquid state. The outer core is composed of the melted metals of nickel and iron.</a:t>
            </a:r>
            <a:endParaRPr lang="en-US" sz="800" dirty="0">
              <a:solidFill>
                <a:schemeClr val="tx1">
                  <a:lumMod val="50000"/>
                  <a:lumOff val="50000"/>
                </a:schemeClr>
              </a:solidFill>
              <a:effectLst/>
              <a:latin typeface="Calibri" panose="020F0502020204030204" pitchFamily="34" charset="0"/>
              <a:ea typeface="Calibri" panose="020F0502020204030204" pitchFamily="34" charset="0"/>
            </a:endParaRPr>
          </a:p>
        </p:txBody>
      </p:sp>
      <mc:AlternateContent xmlns:mc="http://schemas.openxmlformats.org/markup-compatibility/2006">
        <mc:Choice xmlns:am3d="http://schemas.microsoft.com/office/drawing/2017/model3d" Requires="am3d">
          <p:graphicFrame>
            <p:nvGraphicFramePr>
              <p:cNvPr id="8" name="3D Model 7" descr="Structure Of Earth">
                <a:extLst>
                  <a:ext uri="{FF2B5EF4-FFF2-40B4-BE49-F238E27FC236}">
                    <a16:creationId xmlns:a16="http://schemas.microsoft.com/office/drawing/2014/main" id="{C1D06A48-C7A6-731A-BCC5-F8A8DB78063A}"/>
                  </a:ext>
                </a:extLst>
              </p:cNvPr>
              <p:cNvGraphicFramePr>
                <a:graphicFrameLocks noChangeAspect="1"/>
              </p:cNvGraphicFramePr>
              <p:nvPr>
                <p:extLst>
                  <p:ext uri="{D42A27DB-BD31-4B8C-83A1-F6EECF244321}">
                    <p14:modId xmlns:p14="http://schemas.microsoft.com/office/powerpoint/2010/main" val="1290794720"/>
                  </p:ext>
                </p:extLst>
              </p:nvPr>
            </p:nvGraphicFramePr>
            <p:xfrm>
              <a:off x="4537602" y="1793856"/>
              <a:ext cx="7304918" cy="4142946"/>
            </p:xfrm>
            <a:graphic>
              <a:graphicData uri="http://schemas.microsoft.com/office/drawing/2017/model3d">
                <am3d:model3d r:embed="rId2">
                  <am3d:spPr>
                    <a:xfrm>
                      <a:off x="0" y="0"/>
                      <a:ext cx="7304918" cy="4142946"/>
                    </a:xfrm>
                    <a:prstGeom prst="rect">
                      <a:avLst/>
                    </a:prstGeom>
                  </am3d:spPr>
                  <am3d:camera>
                    <am3d:pos x="0" y="0" z="60352642"/>
                    <am3d:up dx="0" dy="36000000" dz="0"/>
                    <am3d:lookAt x="0" y="0" z="0"/>
                    <am3d:perspective fov="2700000"/>
                  </am3d:camera>
                  <am3d:trans>
                    <am3d:meterPerModelUnit n="2576" d="1000000"/>
                    <am3d:preTrans dx="606357" dy="338802" dz="-11835"/>
                    <am3d:scale>
                      <am3d:sx n="1000000" d="1000000"/>
                      <am3d:sy n="1000000" d="1000000"/>
                      <am3d:sz n="1000000" d="1000000"/>
                    </am3d:scale>
                    <am3d:rot ax="838212" ay="-1543932" az="-369866"/>
                    <am3d:postTrans dx="0" dy="0" dz="0"/>
                  </am3d:trans>
                  <am3d:raster rName="Office3DRenderer" rVer="16.0.8326">
                    <am3d:blip r:embed="rId3"/>
                  </am3d:raster>
                  <am3d:objViewport viewportSz="896209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tructure Of Earth">
                <a:extLst>
                  <a:ext uri="{FF2B5EF4-FFF2-40B4-BE49-F238E27FC236}">
                    <a16:creationId xmlns:a16="http://schemas.microsoft.com/office/drawing/2014/main" id="{C1D06A48-C7A6-731A-BCC5-F8A8DB78063A}"/>
                  </a:ext>
                </a:extLst>
              </p:cNvPr>
              <p:cNvPicPr>
                <a:picLocks noGrp="1" noRot="1" noChangeAspect="1" noMove="1" noResize="1" noEditPoints="1" noAdjustHandles="1" noChangeArrowheads="1" noChangeShapeType="1" noCrop="1"/>
              </p:cNvPicPr>
              <p:nvPr/>
            </p:nvPicPr>
            <p:blipFill>
              <a:blip r:embed="rId3"/>
              <a:stretch>
                <a:fillRect/>
              </a:stretch>
            </p:blipFill>
            <p:spPr>
              <a:xfrm>
                <a:off x="4537602" y="1793856"/>
                <a:ext cx="7304918" cy="4142946"/>
              </a:xfrm>
              <a:prstGeom prst="rect">
                <a:avLst/>
              </a:prstGeom>
            </p:spPr>
          </p:pic>
        </mc:Fallback>
      </mc:AlternateContent>
    </p:spTree>
    <p:extLst>
      <p:ext uri="{BB962C8B-B14F-4D97-AF65-F5344CB8AC3E}">
        <p14:creationId xmlns:p14="http://schemas.microsoft.com/office/powerpoint/2010/main" val="4212917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mph" presetSubtype="128" repeatCount="indefinite" accel="20000" decel="20000" fill="hold" nodeType="withEffect">
                                  <p:stCondLst>
                                    <p:cond delay="0"/>
                                  </p:stCondLst>
                                  <p:endCondLst>
                                    <p:cond evt="onNext" delay="0">
                                      <p:tgtEl>
                                        <p:sldTgt/>
                                      </p:tgtEl>
                                    </p:cond>
                                  </p:endCondLst>
                                  <p:childTnLst>
                                    <p:anim calcmode="lin" valueType="num">
                                      <p:cBhvr additive="sum">
                                        <p:cTn id="6" dur="5000" fill="hold"/>
                                        <p:tgtEl>
                                          <p:spTgt spid="8"/>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Date Placeholder 14">
            <a:extLst>
              <a:ext uri="{FF2B5EF4-FFF2-40B4-BE49-F238E27FC236}">
                <a16:creationId xmlns:a16="http://schemas.microsoft.com/office/drawing/2014/main" id="{740F1142-57E3-40C3-9A2A-3B1C8975905A}"/>
              </a:ext>
            </a:extLst>
          </p:cNvPr>
          <p:cNvSpPr>
            <a:spLocks noGrp="1"/>
          </p:cNvSpPr>
          <p:nvPr>
            <p:ph type="dt" sz="half" idx="2"/>
          </p:nvPr>
        </p:nvSpPr>
        <p:spPr/>
        <p:txBody>
          <a:bodyPr/>
          <a:lstStyle/>
          <a:p>
            <a:fld id="{B93BF043-A0E2-48C9-80FB-0A3EF98DDCEF}" type="datetime1">
              <a:rPr lang="en-US" smtClean="0"/>
              <a:pPr/>
              <a:t>8/20/2023</a:t>
            </a:fld>
            <a:endParaRPr lang="en-US" dirty="0"/>
          </a:p>
        </p:txBody>
      </p:sp>
      <p:sp>
        <p:nvSpPr>
          <p:cNvPr id="16" name="Slide Number Placeholder 15">
            <a:extLst>
              <a:ext uri="{FF2B5EF4-FFF2-40B4-BE49-F238E27FC236}">
                <a16:creationId xmlns:a16="http://schemas.microsoft.com/office/drawing/2014/main" id="{ED61D9CF-8ACA-4237-8E03-D79B6B89F0F2}"/>
              </a:ext>
            </a:extLst>
          </p:cNvPr>
          <p:cNvSpPr>
            <a:spLocks noGrp="1"/>
          </p:cNvSpPr>
          <p:nvPr>
            <p:ph type="sldNum" sz="quarter" idx="4"/>
          </p:nvPr>
        </p:nvSpPr>
        <p:spPr/>
        <p:txBody>
          <a:bodyPr/>
          <a:lstStyle/>
          <a:p>
            <a:fld id="{294A09A9-5501-47C1-A89A-A340965A2BE2}" type="slidenum">
              <a:rPr lang="en-US" smtClean="0"/>
              <a:pPr/>
              <a:t>7</a:t>
            </a:fld>
            <a:endParaRPr lang="en-US" dirty="0"/>
          </a:p>
        </p:txBody>
      </p:sp>
      <p:pic>
        <p:nvPicPr>
          <p:cNvPr id="9" name="Picture 8">
            <a:extLst>
              <a:ext uri="{FF2B5EF4-FFF2-40B4-BE49-F238E27FC236}">
                <a16:creationId xmlns:a16="http://schemas.microsoft.com/office/drawing/2014/main" id="{94DA4DF3-A885-C60E-35D1-031D32670C50}"/>
              </a:ext>
            </a:extLst>
          </p:cNvPr>
          <p:cNvPicPr>
            <a:picLocks noChangeAspect="1"/>
          </p:cNvPicPr>
          <p:nvPr/>
        </p:nvPicPr>
        <p:blipFill>
          <a:blip r:embed="rId2"/>
          <a:stretch>
            <a:fillRect/>
          </a:stretch>
        </p:blipFill>
        <p:spPr>
          <a:xfrm>
            <a:off x="179651" y="162046"/>
            <a:ext cx="11788574" cy="6601799"/>
          </a:xfrm>
          <a:prstGeom prst="rect">
            <a:avLst/>
          </a:prstGeom>
        </p:spPr>
      </p:pic>
      <p:sp>
        <p:nvSpPr>
          <p:cNvPr id="10" name="Rectangle 9">
            <a:extLst>
              <a:ext uri="{FF2B5EF4-FFF2-40B4-BE49-F238E27FC236}">
                <a16:creationId xmlns:a16="http://schemas.microsoft.com/office/drawing/2014/main" id="{48C149E6-1F80-AB2D-F8A9-103855C98243}"/>
              </a:ext>
            </a:extLst>
          </p:cNvPr>
          <p:cNvSpPr/>
          <p:nvPr/>
        </p:nvSpPr>
        <p:spPr>
          <a:xfrm>
            <a:off x="428263" y="358815"/>
            <a:ext cx="11308466" cy="636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lumMod val="65000"/>
                    <a:lumOff val="35000"/>
                  </a:schemeClr>
                </a:solidFill>
              </a:rPr>
              <a:t>THE CONVECTION CURRENT OF  THE MANTLE</a:t>
            </a:r>
          </a:p>
        </p:txBody>
      </p:sp>
    </p:spTree>
    <p:extLst>
      <p:ext uri="{BB962C8B-B14F-4D97-AF65-F5344CB8AC3E}">
        <p14:creationId xmlns:p14="http://schemas.microsoft.com/office/powerpoint/2010/main" val="3483999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C6655028-4C8E-4A3F-A17E-06A507BFF4F4}"/>
              </a:ext>
            </a:extLst>
          </p:cNvPr>
          <p:cNvSpPr>
            <a:spLocks noGrp="1"/>
          </p:cNvSpPr>
          <p:nvPr>
            <p:ph type="body" sz="quarter" idx="21"/>
          </p:nvPr>
        </p:nvSpPr>
        <p:spPr/>
        <p:txBody>
          <a:bodyPr/>
          <a:lstStyle/>
          <a:p>
            <a:r>
              <a:rPr lang="en-US"/>
              <a:t>03</a:t>
            </a:r>
            <a:endParaRPr lang="en-US" dirty="0"/>
          </a:p>
        </p:txBody>
      </p:sp>
      <p:sp>
        <p:nvSpPr>
          <p:cNvPr id="10" name="Title 9">
            <a:extLst>
              <a:ext uri="{FF2B5EF4-FFF2-40B4-BE49-F238E27FC236}">
                <a16:creationId xmlns:a16="http://schemas.microsoft.com/office/drawing/2014/main" id="{29E24BCE-48CF-4EA0-8CEE-DABDE8C63D2E}"/>
              </a:ext>
            </a:extLst>
          </p:cNvPr>
          <p:cNvSpPr>
            <a:spLocks noGrp="1"/>
          </p:cNvSpPr>
          <p:nvPr>
            <p:ph type="title"/>
          </p:nvPr>
        </p:nvSpPr>
        <p:spPr/>
        <p:txBody>
          <a:bodyPr/>
          <a:lstStyle/>
          <a:p>
            <a:r>
              <a:rPr lang="en-US" dirty="0"/>
              <a:t>Plate Tectonics </a:t>
            </a:r>
          </a:p>
        </p:txBody>
      </p:sp>
      <p:sp>
        <p:nvSpPr>
          <p:cNvPr id="36" name="Date Placeholder 35">
            <a:extLst>
              <a:ext uri="{FF2B5EF4-FFF2-40B4-BE49-F238E27FC236}">
                <a16:creationId xmlns:a16="http://schemas.microsoft.com/office/drawing/2014/main" id="{F6CE792E-745D-4408-9AB1-740D556972A1}"/>
              </a:ext>
            </a:extLst>
          </p:cNvPr>
          <p:cNvSpPr>
            <a:spLocks noGrp="1"/>
          </p:cNvSpPr>
          <p:nvPr>
            <p:ph type="dt" sz="half" idx="2"/>
          </p:nvPr>
        </p:nvSpPr>
        <p:spPr/>
        <p:txBody>
          <a:bodyPr/>
          <a:lstStyle/>
          <a:p>
            <a:fld id="{E65208FE-0220-403B-8209-06D9990EA4C9}" type="datetime1">
              <a:rPr lang="en-US" smtClean="0"/>
              <a:pPr/>
              <a:t>8/20/2023</a:t>
            </a:fld>
            <a:endParaRPr lang="en-US" dirty="0"/>
          </a:p>
        </p:txBody>
      </p:sp>
    </p:spTree>
    <p:extLst>
      <p:ext uri="{BB962C8B-B14F-4D97-AF65-F5344CB8AC3E}">
        <p14:creationId xmlns:p14="http://schemas.microsoft.com/office/powerpoint/2010/main" val="4083546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7EDCB10-6B31-B696-3A55-BBBD3AD7B6D4}"/>
              </a:ext>
            </a:extLst>
          </p:cNvPr>
          <p:cNvSpPr txBox="1"/>
          <p:nvPr/>
        </p:nvSpPr>
        <p:spPr>
          <a:xfrm>
            <a:off x="281651" y="5356597"/>
            <a:ext cx="11910349" cy="1200329"/>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2">
                    <a:lumMod val="50000"/>
                  </a:schemeClr>
                </a:solidFill>
              </a:rPr>
              <a:t>The Earth’s crust is divided into 12 major plates which are moved in various directions.</a:t>
            </a:r>
          </a:p>
          <a:p>
            <a:pPr marL="285750" indent="-285750">
              <a:buFont typeface="Arial" panose="020B0604020202020204" pitchFamily="34" charset="0"/>
              <a:buChar char="•"/>
            </a:pPr>
            <a:r>
              <a:rPr lang="en-US" dirty="0">
                <a:solidFill>
                  <a:schemeClr val="bg2">
                    <a:lumMod val="50000"/>
                  </a:schemeClr>
                </a:solidFill>
              </a:rPr>
              <a:t>This plate motion causes them to collide, pull apart or scrape against each other.</a:t>
            </a:r>
          </a:p>
          <a:p>
            <a:pPr marL="285750" indent="-285750">
              <a:buFont typeface="Arial" panose="020B0604020202020204" pitchFamily="34" charset="0"/>
              <a:buChar char="•"/>
            </a:pPr>
            <a:r>
              <a:rPr lang="en-US" dirty="0">
                <a:solidFill>
                  <a:schemeClr val="bg2">
                    <a:lumMod val="50000"/>
                  </a:schemeClr>
                </a:solidFill>
              </a:rPr>
              <a:t>Each type of interaction causes a characteristic set of Earth structures or “tectonic” features.</a:t>
            </a:r>
          </a:p>
          <a:p>
            <a:pPr marL="285750" indent="-285750">
              <a:buFont typeface="Arial" panose="020B0604020202020204" pitchFamily="34" charset="0"/>
              <a:buChar char="•"/>
            </a:pPr>
            <a:r>
              <a:rPr lang="en-US" dirty="0">
                <a:solidFill>
                  <a:schemeClr val="bg2">
                    <a:lumMod val="50000"/>
                  </a:schemeClr>
                </a:solidFill>
              </a:rPr>
              <a:t>The word tectonic refers to the deformation of the crust as a consequence of plate interaction.</a:t>
            </a:r>
          </a:p>
        </p:txBody>
      </p:sp>
      <p:pic>
        <p:nvPicPr>
          <p:cNvPr id="18" name="Picture 17">
            <a:extLst>
              <a:ext uri="{FF2B5EF4-FFF2-40B4-BE49-F238E27FC236}">
                <a16:creationId xmlns:a16="http://schemas.microsoft.com/office/drawing/2014/main" id="{4A1F4008-073D-BB60-281A-7AD50F5BCF13}"/>
              </a:ext>
            </a:extLst>
          </p:cNvPr>
          <p:cNvPicPr>
            <a:picLocks noChangeAspect="1"/>
          </p:cNvPicPr>
          <p:nvPr/>
        </p:nvPicPr>
        <p:blipFill>
          <a:blip r:embed="rId2"/>
          <a:stretch>
            <a:fillRect/>
          </a:stretch>
        </p:blipFill>
        <p:spPr>
          <a:xfrm>
            <a:off x="1843340" y="450332"/>
            <a:ext cx="8505319" cy="4670837"/>
          </a:xfrm>
          <a:prstGeom prst="rect">
            <a:avLst/>
          </a:prstGeom>
        </p:spPr>
      </p:pic>
    </p:spTree>
    <p:extLst>
      <p:ext uri="{BB962C8B-B14F-4D97-AF65-F5344CB8AC3E}">
        <p14:creationId xmlns:p14="http://schemas.microsoft.com/office/powerpoint/2010/main" val="2429427904"/>
      </p:ext>
    </p:extLst>
  </p:cSld>
  <p:clrMapOvr>
    <a:masterClrMapping/>
  </p:clrMapOvr>
</p:sld>
</file>

<file path=ppt/theme/theme1.xml><?xml version="1.0" encoding="utf-8"?>
<a:theme xmlns:a="http://schemas.openxmlformats.org/drawingml/2006/main" name="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color presentation_Win32_LW_v2.potx" id="{B7F4C684-7BE5-4BD8-BEBE-7F207A45F474}" vid="{9091DE1E-F617-4C59-950B-F96736B88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A10211-FBDE-44DA-8AD6-29E596B2975F}">
  <ds:schemaRefs>
    <ds:schemaRef ds:uri="http://schemas.microsoft.com/sharepoint/v3/contenttype/forms"/>
  </ds:schemaRefs>
</ds:datastoreItem>
</file>

<file path=customXml/itemProps2.xml><?xml version="1.0" encoding="utf-8"?>
<ds:datastoreItem xmlns:ds="http://schemas.openxmlformats.org/officeDocument/2006/customXml" ds:itemID="{D0976319-4513-485C-AD3A-E56C39927A38}">
  <ds:schemaRefs>
    <ds:schemaRef ds:uri="http://schemas.openxmlformats.org/package/2006/metadata/core-properties"/>
    <ds:schemaRef ds:uri="http://purl.org/dc/terms/"/>
    <ds:schemaRef ds:uri="16c05727-aa75-4e4a-9b5f-8a80a1165891"/>
    <ds:schemaRef ds:uri="71af3243-3dd4-4a8d-8c0d-dd76da1f02a5"/>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6A1B7BBB-8F46-4BA8-85EC-2ECC1D2E3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{2D2A139C-B1F2-42F6-8709-B7D711D6757E}tf16411245_win32</Template>
  <TotalTime>1842</TotalTime>
  <Words>1388</Words>
  <Application>Microsoft Office PowerPoint</Application>
  <PresentationFormat>Widescreen</PresentationFormat>
  <Paragraphs>239</Paragraphs>
  <Slides>48</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Arabic Typesetting</vt:lpstr>
      <vt:lpstr>Arial</vt:lpstr>
      <vt:lpstr>Arial Black</vt:lpstr>
      <vt:lpstr>Biome Light</vt:lpstr>
      <vt:lpstr>Calibri</vt:lpstr>
      <vt:lpstr>Century Gothic</vt:lpstr>
      <vt:lpstr>Impact</vt:lpstr>
      <vt:lpstr>Wingdings</vt:lpstr>
      <vt:lpstr>Office Theme</vt:lpstr>
      <vt:lpstr>Basic Geophysics Behind Tsunami &amp; CAPs</vt:lpstr>
      <vt:lpstr>OUTLINE</vt:lpstr>
      <vt:lpstr>Introduction</vt:lpstr>
      <vt:lpstr>Earth interior and geodynamics</vt:lpstr>
      <vt:lpstr>THE STRUCTURE OF THE EARTH</vt:lpstr>
      <vt:lpstr>THE STRUCTURE OF THE EARTH</vt:lpstr>
      <vt:lpstr>PowerPoint Presentation</vt:lpstr>
      <vt:lpstr>Plate Tectonics </vt:lpstr>
      <vt:lpstr>PowerPoint Presentation</vt:lpstr>
      <vt:lpstr>PowerPoint Presentation</vt:lpstr>
      <vt:lpstr>PowerPoint Presentation</vt:lpstr>
      <vt:lpstr>PowerPoint Presentation</vt:lpstr>
      <vt:lpstr>PowerPoint Presentation</vt:lpstr>
      <vt:lpstr>Earthquakes</vt:lpstr>
      <vt:lpstr>GLOBAL SEISMICITY</vt:lpstr>
      <vt:lpstr>ELASTIC REBOUND THEORY</vt:lpstr>
      <vt:lpstr>PowerPoint Presentation</vt:lpstr>
      <vt:lpstr>PowerPoint Presentation</vt:lpstr>
      <vt:lpstr>PowerPoint Presentation</vt:lpstr>
      <vt:lpstr>PowerPoint Presentation</vt:lpstr>
      <vt:lpstr>PowerPoint Presentation</vt:lpstr>
      <vt:lpstr>TYPES OF SEISMIC WAVES</vt:lpstr>
      <vt:lpstr>PowerPoint Presentation</vt:lpstr>
      <vt:lpstr>Measuring earthquake magnitude and intensity</vt:lpstr>
      <vt:lpstr>TSUNAMI</vt:lpstr>
      <vt:lpstr>PowerPoint Presentation</vt:lpstr>
      <vt:lpstr>PowerPoint Presentation</vt:lpstr>
      <vt:lpstr>PowerPoint Presentation</vt:lpstr>
      <vt:lpstr>PowerPoint Presentation</vt:lpstr>
      <vt:lpstr>PowerPoint Presentation</vt:lpstr>
      <vt:lpstr>PowerPoint Presentation</vt:lpstr>
      <vt:lpstr>TSUNAMI NEAR BY OMAN</vt:lpstr>
      <vt:lpstr>TSUNAMI EARLY WARNING SYSTEM </vt:lpstr>
      <vt:lpstr>PowerPoint Presentation</vt:lpstr>
      <vt:lpstr>PowerPoint Presentation</vt:lpstr>
      <vt:lpstr>PowerPoint Presentation</vt:lpstr>
      <vt:lpstr>PowerPoint Presentation</vt:lpstr>
      <vt:lpstr>Common Alerting Protocol (CAPs)</vt:lpstr>
      <vt:lpstr>Benefits of the Standard Alert Protocol</vt:lpstr>
      <vt:lpstr>Benefits of the Standard Alert Protocol</vt:lpstr>
      <vt:lpstr>PowerPoint Presentation</vt:lpstr>
      <vt:lpstr>Cellular broadcast of the warning process</vt:lpstr>
      <vt:lpstr>Published Warning Form</vt:lpstr>
      <vt:lpstr>National Warning Chain</vt:lpstr>
      <vt:lpstr>National Warning Chain</vt:lpstr>
      <vt:lpstr>Tsunami Threat Level</vt:lpstr>
      <vt:lpstr>Tsunami National Warning Bulletin</vt:lpstr>
      <vt:lpstr>PLEASE SCAN FOR FEED BACK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Geophysics Behind Tsunami</dc:title>
  <dc:creator>Abeer Amur Al-Saghir Hamed Al-Rushaidi</dc:creator>
  <cp:lastModifiedBy>jaifar Al-Busaidi</cp:lastModifiedBy>
  <cp:revision>18</cp:revision>
  <dcterms:created xsi:type="dcterms:W3CDTF">2022-08-07T11:05:36Z</dcterms:created>
  <dcterms:modified xsi:type="dcterms:W3CDTF">2023-08-20T09:28:37Z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