
<file path=[Content_Types].xml><?xml version="1.0" encoding="utf-8"?>
<Types xmlns="http://schemas.openxmlformats.org/package/2006/content-types">
  <Default Extension="png" ContentType="image/png"/>
  <Default Extension="jfif" ContentType="image/jpeg"/>
  <Default Extension="mov" ContentType="video/quicktime"/>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5"/>
  </p:notesMasterIdLst>
  <p:handoutMasterIdLst>
    <p:handoutMasterId r:id="rId26"/>
  </p:handoutMasterIdLst>
  <p:sldIdLst>
    <p:sldId id="256" r:id="rId2"/>
    <p:sldId id="258" r:id="rId3"/>
    <p:sldId id="264" r:id="rId4"/>
    <p:sldId id="265" r:id="rId5"/>
    <p:sldId id="261" r:id="rId6"/>
    <p:sldId id="263" r:id="rId7"/>
    <p:sldId id="262" r:id="rId8"/>
    <p:sldId id="259" r:id="rId9"/>
    <p:sldId id="260" r:id="rId10"/>
    <p:sldId id="269" r:id="rId11"/>
    <p:sldId id="270" r:id="rId12"/>
    <p:sldId id="271" r:id="rId13"/>
    <p:sldId id="272" r:id="rId14"/>
    <p:sldId id="275" r:id="rId15"/>
    <p:sldId id="273" r:id="rId16"/>
    <p:sldId id="274" r:id="rId17"/>
    <p:sldId id="276" r:id="rId18"/>
    <p:sldId id="277" r:id="rId19"/>
    <p:sldId id="278" r:id="rId20"/>
    <p:sldId id="282" r:id="rId21"/>
    <p:sldId id="279" r:id="rId22"/>
    <p:sldId id="280"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779" autoAdjust="0"/>
  </p:normalViewPr>
  <p:slideViewPr>
    <p:cSldViewPr snapToGrid="0">
      <p:cViewPr varScale="1">
        <p:scale>
          <a:sx n="96" d="100"/>
          <a:sy n="96" d="100"/>
        </p:scale>
        <p:origin x="1152"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354" y="6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8EE47E-355A-405B-A669-81214D434B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2EEFB8-38C8-4093-A9CF-C80738BC34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C46D34-F15F-408F-BFC7-631F5A96590F}" type="datetimeFigureOut">
              <a:rPr lang="en-US" smtClean="0"/>
              <a:t>3/7/2023</a:t>
            </a:fld>
            <a:endParaRPr lang="en-US"/>
          </a:p>
        </p:txBody>
      </p:sp>
      <p:sp>
        <p:nvSpPr>
          <p:cNvPr id="4" name="Footer Placeholder 3">
            <a:extLst>
              <a:ext uri="{FF2B5EF4-FFF2-40B4-BE49-F238E27FC236}">
                <a16:creationId xmlns:a16="http://schemas.microsoft.com/office/drawing/2014/main" id="{B232FC6F-0F4C-467D-9E03-EB0FAFF2C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Workshop/ Earth Observation from Space - Principles &amp; Applications | 18 – 22 Dec 2022</a:t>
            </a:r>
          </a:p>
        </p:txBody>
      </p:sp>
      <p:sp>
        <p:nvSpPr>
          <p:cNvPr id="5" name="Slide Number Placeholder 4">
            <a:extLst>
              <a:ext uri="{FF2B5EF4-FFF2-40B4-BE49-F238E27FC236}">
                <a16:creationId xmlns:a16="http://schemas.microsoft.com/office/drawing/2014/main" id="{3FB0A24A-FCEF-4B12-83E4-033C5566AD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E893AE-FEA9-432D-AD51-0521E366BFCB}" type="slidenum">
              <a:rPr lang="en-US" smtClean="0"/>
              <a:t>‹#›</a:t>
            </a:fld>
            <a:endParaRPr lang="en-US"/>
          </a:p>
        </p:txBody>
      </p:sp>
    </p:spTree>
    <p:extLst>
      <p:ext uri="{BB962C8B-B14F-4D97-AF65-F5344CB8AC3E}">
        <p14:creationId xmlns:p14="http://schemas.microsoft.com/office/powerpoint/2010/main" val="21735919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40255-0E09-47CA-A363-ED58FD5BD832}"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Workshop/ Earth Observation from Space - Principles &amp; Applications | 18 – 22 Dec 2022</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0BBEE-3AA0-4551-A165-C9BA86C2F07F}" type="slidenum">
              <a:rPr lang="en-US" smtClean="0"/>
              <a:t>‹#›</a:t>
            </a:fld>
            <a:endParaRPr lang="en-US"/>
          </a:p>
        </p:txBody>
      </p:sp>
    </p:spTree>
    <p:extLst>
      <p:ext uri="{BB962C8B-B14F-4D97-AF65-F5344CB8AC3E}">
        <p14:creationId xmlns:p14="http://schemas.microsoft.com/office/powerpoint/2010/main" val="119863635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sa.gov/specials/60counting/earth.html#:~:text=On%20April%201%2C%201960%2C%20NASA%20launched%20TIROS%201%2C,weather%20forecasts%20based%20on%20data%20gathered%20from%20spac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eumetsat.int/what-we-monitor/climat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a:t>
            </a:fld>
            <a:endParaRPr lang="en-US"/>
          </a:p>
        </p:txBody>
      </p:sp>
    </p:spTree>
    <p:extLst>
      <p:ext uri="{BB962C8B-B14F-4D97-AF65-F5344CB8AC3E}">
        <p14:creationId xmlns:p14="http://schemas.microsoft.com/office/powerpoint/2010/main" val="104386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10</a:t>
            </a:fld>
            <a:endParaRPr lang="en-US"/>
          </a:p>
        </p:txBody>
      </p:sp>
    </p:spTree>
    <p:extLst>
      <p:ext uri="{BB962C8B-B14F-4D97-AF65-F5344CB8AC3E}">
        <p14:creationId xmlns:p14="http://schemas.microsoft.com/office/powerpoint/2010/main" val="386785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11</a:t>
            </a:fld>
            <a:endParaRPr lang="en-US"/>
          </a:p>
        </p:txBody>
      </p:sp>
    </p:spTree>
    <p:extLst>
      <p:ext uri="{BB962C8B-B14F-4D97-AF65-F5344CB8AC3E}">
        <p14:creationId xmlns:p14="http://schemas.microsoft.com/office/powerpoint/2010/main" val="62818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12</a:t>
            </a:fld>
            <a:endParaRPr lang="en-US"/>
          </a:p>
        </p:txBody>
      </p:sp>
    </p:spTree>
    <p:extLst>
      <p:ext uri="{BB962C8B-B14F-4D97-AF65-F5344CB8AC3E}">
        <p14:creationId xmlns:p14="http://schemas.microsoft.com/office/powerpoint/2010/main" val="4158063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13</a:t>
            </a:fld>
            <a:endParaRPr lang="en-US"/>
          </a:p>
        </p:txBody>
      </p:sp>
    </p:spTree>
    <p:extLst>
      <p:ext uri="{BB962C8B-B14F-4D97-AF65-F5344CB8AC3E}">
        <p14:creationId xmlns:p14="http://schemas.microsoft.com/office/powerpoint/2010/main" val="2398190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14</a:t>
            </a:fld>
            <a:endParaRPr lang="en-US"/>
          </a:p>
        </p:txBody>
      </p:sp>
    </p:spTree>
    <p:extLst>
      <p:ext uri="{BB962C8B-B14F-4D97-AF65-F5344CB8AC3E}">
        <p14:creationId xmlns:p14="http://schemas.microsoft.com/office/powerpoint/2010/main" val="2670390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15</a:t>
            </a:fld>
            <a:endParaRPr lang="en-US"/>
          </a:p>
        </p:txBody>
      </p:sp>
    </p:spTree>
    <p:extLst>
      <p:ext uri="{BB962C8B-B14F-4D97-AF65-F5344CB8AC3E}">
        <p14:creationId xmlns:p14="http://schemas.microsoft.com/office/powerpoint/2010/main" val="1160909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16</a:t>
            </a:fld>
            <a:endParaRPr lang="en-US"/>
          </a:p>
        </p:txBody>
      </p:sp>
    </p:spTree>
    <p:extLst>
      <p:ext uri="{BB962C8B-B14F-4D97-AF65-F5344CB8AC3E}">
        <p14:creationId xmlns:p14="http://schemas.microsoft.com/office/powerpoint/2010/main" val="140221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17</a:t>
            </a:fld>
            <a:endParaRPr lang="en-US"/>
          </a:p>
        </p:txBody>
      </p:sp>
    </p:spTree>
    <p:extLst>
      <p:ext uri="{BB962C8B-B14F-4D97-AF65-F5344CB8AC3E}">
        <p14:creationId xmlns:p14="http://schemas.microsoft.com/office/powerpoint/2010/main" val="4163560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18</a:t>
            </a:fld>
            <a:endParaRPr lang="en-US"/>
          </a:p>
        </p:txBody>
      </p:sp>
    </p:spTree>
    <p:extLst>
      <p:ext uri="{BB962C8B-B14F-4D97-AF65-F5344CB8AC3E}">
        <p14:creationId xmlns:p14="http://schemas.microsoft.com/office/powerpoint/2010/main" val="1570998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19</a:t>
            </a:fld>
            <a:endParaRPr lang="en-US"/>
          </a:p>
        </p:txBody>
      </p:sp>
    </p:spTree>
    <p:extLst>
      <p:ext uri="{BB962C8B-B14F-4D97-AF65-F5344CB8AC3E}">
        <p14:creationId xmlns:p14="http://schemas.microsoft.com/office/powerpoint/2010/main" val="3320726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2</a:t>
            </a:fld>
            <a:endParaRPr lang="en-US"/>
          </a:p>
        </p:txBody>
      </p:sp>
    </p:spTree>
    <p:extLst>
      <p:ext uri="{BB962C8B-B14F-4D97-AF65-F5344CB8AC3E}">
        <p14:creationId xmlns:p14="http://schemas.microsoft.com/office/powerpoint/2010/main" val="2615287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20</a:t>
            </a:fld>
            <a:endParaRPr lang="en-US"/>
          </a:p>
        </p:txBody>
      </p:sp>
    </p:spTree>
    <p:extLst>
      <p:ext uri="{BB962C8B-B14F-4D97-AF65-F5344CB8AC3E}">
        <p14:creationId xmlns:p14="http://schemas.microsoft.com/office/powerpoint/2010/main" val="832922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21</a:t>
            </a:fld>
            <a:endParaRPr lang="en-US"/>
          </a:p>
        </p:txBody>
      </p:sp>
    </p:spTree>
    <p:extLst>
      <p:ext uri="{BB962C8B-B14F-4D97-AF65-F5344CB8AC3E}">
        <p14:creationId xmlns:p14="http://schemas.microsoft.com/office/powerpoint/2010/main" val="1296099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22</a:t>
            </a:fld>
            <a:endParaRPr lang="en-US"/>
          </a:p>
        </p:txBody>
      </p:sp>
    </p:spTree>
    <p:extLst>
      <p:ext uri="{BB962C8B-B14F-4D97-AF65-F5344CB8AC3E}">
        <p14:creationId xmlns:p14="http://schemas.microsoft.com/office/powerpoint/2010/main" val="1354491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23</a:t>
            </a:fld>
            <a:endParaRPr lang="en-US"/>
          </a:p>
        </p:txBody>
      </p:sp>
    </p:spTree>
    <p:extLst>
      <p:ext uri="{BB962C8B-B14F-4D97-AF65-F5344CB8AC3E}">
        <p14:creationId xmlns:p14="http://schemas.microsoft.com/office/powerpoint/2010/main" val="310279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593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NASA: 60 Years and Counting - Learning About Earth From Space</a:t>
            </a:r>
            <a:r>
              <a:rPr lang="en-GB" dirty="0"/>
              <a:t> </a:t>
            </a:r>
          </a:p>
          <a:p>
            <a:r>
              <a:rPr lang="en-GB" dirty="0"/>
              <a:t>The climate has been monitoring the climate from the space since late 70s </a:t>
            </a:r>
            <a:r>
              <a:rPr lang="en-GB" dirty="0">
                <a:hlinkClick r:id="rId4"/>
              </a:rPr>
              <a:t>Climate | EUMETSAT</a:t>
            </a:r>
            <a:r>
              <a:rPr lang="en-GB" dirty="0"/>
              <a:t>( </a:t>
            </a:r>
          </a:p>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5</a:t>
            </a:fld>
            <a:endParaRPr lang="en-US"/>
          </a:p>
        </p:txBody>
      </p:sp>
    </p:spTree>
    <p:extLst>
      <p:ext uri="{BB962C8B-B14F-4D97-AF65-F5344CB8AC3E}">
        <p14:creationId xmlns:p14="http://schemas.microsoft.com/office/powerpoint/2010/main" val="3461139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7</a:t>
            </a:fld>
            <a:endParaRPr lang="en-US"/>
          </a:p>
        </p:txBody>
      </p:sp>
    </p:spTree>
    <p:extLst>
      <p:ext uri="{BB962C8B-B14F-4D97-AF65-F5344CB8AC3E}">
        <p14:creationId xmlns:p14="http://schemas.microsoft.com/office/powerpoint/2010/main" val="1846642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8</a:t>
            </a:fld>
            <a:endParaRPr lang="en-US"/>
          </a:p>
        </p:txBody>
      </p:sp>
    </p:spTree>
    <p:extLst>
      <p:ext uri="{BB962C8B-B14F-4D97-AF65-F5344CB8AC3E}">
        <p14:creationId xmlns:p14="http://schemas.microsoft.com/office/powerpoint/2010/main" val="151801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Workshop/ Earth Observation from Space - Principles &amp; Applications | 18 – 22 Dec 2022</a:t>
            </a:r>
          </a:p>
        </p:txBody>
      </p:sp>
      <p:sp>
        <p:nvSpPr>
          <p:cNvPr id="5" name="Slide Number Placeholder 4"/>
          <p:cNvSpPr>
            <a:spLocks noGrp="1"/>
          </p:cNvSpPr>
          <p:nvPr>
            <p:ph type="sldNum" sz="quarter" idx="5"/>
          </p:nvPr>
        </p:nvSpPr>
        <p:spPr/>
        <p:txBody>
          <a:bodyPr/>
          <a:lstStyle/>
          <a:p>
            <a:fld id="{8CF0BBEE-3AA0-4551-A165-C9BA86C2F07F}" type="slidenum">
              <a:rPr lang="en-US" smtClean="0"/>
              <a:t>9</a:t>
            </a:fld>
            <a:endParaRPr lang="en-US"/>
          </a:p>
        </p:txBody>
      </p:sp>
    </p:spTree>
    <p:extLst>
      <p:ext uri="{BB962C8B-B14F-4D97-AF65-F5344CB8AC3E}">
        <p14:creationId xmlns:p14="http://schemas.microsoft.com/office/powerpoint/2010/main" val="1993182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12"/>
          </p:nvPr>
        </p:nvSpPr>
        <p:spPr/>
        <p:txBody>
          <a:bodyPr/>
          <a:lstStyle/>
          <a:p>
            <a:fld id="{252E32A7-00D7-4D43-AD5E-EE02427C64A0}" type="slidenum">
              <a:rPr lang="en-US" smtClean="0"/>
              <a:t>‹#›</a:t>
            </a:fld>
            <a:endParaRPr lang="en-US"/>
          </a:p>
        </p:txBody>
      </p:sp>
      <p:pic>
        <p:nvPicPr>
          <p:cNvPr id="11" name="Picture 10">
            <a:extLst>
              <a:ext uri="{FF2B5EF4-FFF2-40B4-BE49-F238E27FC236}">
                <a16:creationId xmlns:a16="http://schemas.microsoft.com/office/drawing/2014/main" id="{D697E729-D372-4FF6-B490-1E526E32A7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6093"/>
          <a:stretch/>
        </p:blipFill>
        <p:spPr>
          <a:xfrm>
            <a:off x="4756476" y="117134"/>
            <a:ext cx="2043434" cy="790291"/>
          </a:xfrm>
          <a:prstGeom prst="rect">
            <a:avLst/>
          </a:prstGeom>
        </p:spPr>
      </p:pic>
      <p:pic>
        <p:nvPicPr>
          <p:cNvPr id="14" name="Picture 13">
            <a:extLst>
              <a:ext uri="{FF2B5EF4-FFF2-40B4-BE49-F238E27FC236}">
                <a16:creationId xmlns:a16="http://schemas.microsoft.com/office/drawing/2014/main" id="{A6CB4F5E-49C5-C680-2FFD-2B8F429391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6563" y="73637"/>
            <a:ext cx="4849695" cy="825824"/>
          </a:xfrm>
          <a:prstGeom prst="rect">
            <a:avLst/>
          </a:prstGeom>
        </p:spPr>
      </p:pic>
      <p:pic>
        <p:nvPicPr>
          <p:cNvPr id="16" name="Picture 15">
            <a:extLst>
              <a:ext uri="{FF2B5EF4-FFF2-40B4-BE49-F238E27FC236}">
                <a16:creationId xmlns:a16="http://schemas.microsoft.com/office/drawing/2014/main" id="{8607DE88-9BCD-5065-CDE7-ABF5D314F4B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37512" y="207013"/>
            <a:ext cx="2120373" cy="675278"/>
          </a:xfrm>
          <a:prstGeom prst="rect">
            <a:avLst/>
          </a:prstGeom>
        </p:spPr>
      </p:pic>
      <p:pic>
        <p:nvPicPr>
          <p:cNvPr id="20" name="Picture 19">
            <a:extLst>
              <a:ext uri="{FF2B5EF4-FFF2-40B4-BE49-F238E27FC236}">
                <a16:creationId xmlns:a16="http://schemas.microsoft.com/office/drawing/2014/main" id="{2AB5A4C3-9C1D-42C9-0F31-D18E2E9E50C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1235" y="55531"/>
            <a:ext cx="1783148" cy="913498"/>
          </a:xfrm>
          <a:prstGeom prst="rect">
            <a:avLst/>
          </a:prstGeom>
        </p:spPr>
      </p:pic>
      <p:cxnSp>
        <p:nvCxnSpPr>
          <p:cNvPr id="22" name="Straight Connector 21">
            <a:extLst>
              <a:ext uri="{FF2B5EF4-FFF2-40B4-BE49-F238E27FC236}">
                <a16:creationId xmlns:a16="http://schemas.microsoft.com/office/drawing/2014/main" id="{E6867A99-2F27-3BE6-AFBC-4945BEFAD3B6}"/>
              </a:ext>
            </a:extLst>
          </p:cNvPr>
          <p:cNvCxnSpPr>
            <a:cxnSpLocks/>
          </p:cNvCxnSpPr>
          <p:nvPr userDrawn="1"/>
        </p:nvCxnSpPr>
        <p:spPr>
          <a:xfrm>
            <a:off x="2091622" y="174163"/>
            <a:ext cx="0" cy="6418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C8FB7B-2FB3-194D-6BAB-B039C53A6C43}"/>
              </a:ext>
            </a:extLst>
          </p:cNvPr>
          <p:cNvCxnSpPr>
            <a:cxnSpLocks/>
          </p:cNvCxnSpPr>
          <p:nvPr userDrawn="1"/>
        </p:nvCxnSpPr>
        <p:spPr>
          <a:xfrm>
            <a:off x="4592989" y="186468"/>
            <a:ext cx="0" cy="6418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3CF0DF-2489-11CF-055A-DA1BCDECE419}"/>
              </a:ext>
            </a:extLst>
          </p:cNvPr>
          <p:cNvCxnSpPr>
            <a:cxnSpLocks/>
          </p:cNvCxnSpPr>
          <p:nvPr userDrawn="1"/>
        </p:nvCxnSpPr>
        <p:spPr>
          <a:xfrm>
            <a:off x="6930093" y="207623"/>
            <a:ext cx="0" cy="6418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134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50058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12"/>
          </p:nvPr>
        </p:nvSpPr>
        <p:spPr/>
        <p:txBody>
          <a:bodyPr/>
          <a:lstStyle/>
          <a:p>
            <a:fld id="{252E32A7-00D7-4D43-AD5E-EE02427C64A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12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7" name="Slide Number Placeholder 6"/>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295067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9" name="Slide Number Placeholder 8"/>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3339756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Workshop/ Earth Observation from Space - Principles &amp; Applications | 05 – 09 March</a:t>
            </a:r>
            <a:endParaRPr lang="en-US" dirty="0"/>
          </a:p>
        </p:txBody>
      </p:sp>
      <p:sp>
        <p:nvSpPr>
          <p:cNvPr id="5" name="Slide Number Placeholder 4"/>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2679769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r>
              <a:rPr lang="en-US"/>
              <a:t>Workshop/ Earth Observation from Space - Principles &amp; Applications | 05 – 09 March</a:t>
            </a:r>
            <a:endParaRPr lang="en-US" dirty="0"/>
          </a:p>
        </p:txBody>
      </p:sp>
      <p:sp>
        <p:nvSpPr>
          <p:cNvPr id="9" name="Slide Number Placeholder 8"/>
          <p:cNvSpPr>
            <a:spLocks noGrp="1"/>
          </p:cNvSpPr>
          <p:nvPr>
            <p:ph type="sldNum" sz="quarter" idx="12"/>
          </p:nvPr>
        </p:nvSpPr>
        <p:spPr/>
        <p:txBody>
          <a:bodyPr/>
          <a:lstStyle/>
          <a:p>
            <a:fld id="{252E32A7-00D7-4D43-AD5E-EE02427C64A0}" type="slidenum">
              <a:rPr lang="en-US" smtClean="0"/>
              <a:t>‹#›</a:t>
            </a:fld>
            <a:endParaRPr lang="en-US"/>
          </a:p>
        </p:txBody>
      </p:sp>
    </p:spTree>
    <p:extLst>
      <p:ext uri="{BB962C8B-B14F-4D97-AF65-F5344CB8AC3E}">
        <p14:creationId xmlns:p14="http://schemas.microsoft.com/office/powerpoint/2010/main" val="2818505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a:xfrm>
            <a:off x="4800599" y="6459785"/>
            <a:ext cx="5182299" cy="365125"/>
          </a:xfrm>
        </p:spPr>
        <p:txBody>
          <a:bodyPr/>
          <a:lstStyle>
            <a:lvl1pPr algn="l">
              <a:defRPr>
                <a:solidFill>
                  <a:schemeClr val="tx2"/>
                </a:solidFill>
              </a:defRPr>
            </a:lvl1pPr>
          </a:lstStyle>
          <a:p>
            <a:r>
              <a:rPr lang="en-US"/>
              <a:t>Workshop/ Earth Observation from Space - Principles &amp; Applications | 05 – 09 March</a:t>
            </a:r>
            <a:endParaRPr lang="en-US" dirty="0"/>
          </a:p>
        </p:txBody>
      </p:sp>
      <p:sp>
        <p:nvSpPr>
          <p:cNvPr id="7" name="Slide Number Placeholder 6"/>
          <p:cNvSpPr>
            <a:spLocks noGrp="1"/>
          </p:cNvSpPr>
          <p:nvPr>
            <p:ph type="sldNum" sz="quarter" idx="12"/>
          </p:nvPr>
        </p:nvSpPr>
        <p:spPr>
          <a:xfrm>
            <a:off x="10419127" y="6459785"/>
            <a:ext cx="793356" cy="365125"/>
          </a:xfrm>
        </p:spPr>
        <p:txBody>
          <a:bodyPr/>
          <a:lstStyle>
            <a:lvl1pPr>
              <a:defRPr>
                <a:solidFill>
                  <a:schemeClr val="tx2"/>
                </a:solidFill>
              </a:defRPr>
            </a:lvl1pPr>
          </a:lstStyle>
          <a:p>
            <a:fld id="{252E32A7-00D7-4D43-AD5E-EE02427C64A0}" type="slidenum">
              <a:rPr lang="en-US" smtClean="0"/>
              <a:t>‹#›</a:t>
            </a:fld>
            <a:endParaRPr lang="en-US"/>
          </a:p>
        </p:txBody>
      </p:sp>
    </p:spTree>
    <p:extLst>
      <p:ext uri="{BB962C8B-B14F-4D97-AF65-F5344CB8AC3E}">
        <p14:creationId xmlns:p14="http://schemas.microsoft.com/office/powerpoint/2010/main" val="3974814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Workshop/ Earth Observation from Space - Principles &amp; Applications | 05 – 09 March</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52E32A7-00D7-4D43-AD5E-EE02427C64A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4073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earthobservatory.nasa.gov/global-maps/AMSRE_SSTAn_M/MYD28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jfif"/></Relationships>
</file>

<file path=ppt/slides/_rels/slide16.xml.rels><?xml version="1.0" encoding="UTF-8" standalone="yes"?>
<Relationships xmlns="http://schemas.openxmlformats.org/package/2006/relationships"><Relationship Id="rId3" Type="http://schemas.openxmlformats.org/officeDocument/2006/relationships/hyperlink" Target="https://youtu.be/tHXHUc52SAw"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youtu.be/oRsY_UviBPE" TargetMode="External"/><Relationship Id="rId4" Type="http://schemas.openxmlformats.org/officeDocument/2006/relationships/hyperlink" Target="https://youtu.be/0OBJZL6_mG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hyperlink" Target="https://giovanni.gsfc.nasa.gov/giovanni/"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search.earthdata.nasa.gov/search/" TargetMode="External"/><Relationship Id="rId4" Type="http://schemas.openxmlformats.org/officeDocument/2006/relationships/hyperlink" Target="https://cds.climate.copernicus.eu/cdsapp#!/search?type=datase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shorturl.at/ezGUX" TargetMode="External"/><Relationship Id="rId5" Type="http://schemas.openxmlformats.org/officeDocument/2006/relationships/hyperlink" Target="https://rb.gy/2tpvpo" TargetMode="Externa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9910F471-41F8-4895-B291-75DFEC885BEE}"/>
              </a:ext>
            </a:extLst>
          </p:cNvPr>
          <p:cNvSpPr txBox="1"/>
          <p:nvPr/>
        </p:nvSpPr>
        <p:spPr>
          <a:xfrm>
            <a:off x="2500604" y="2780522"/>
            <a:ext cx="7361853" cy="646331"/>
          </a:xfrm>
          <a:prstGeom prst="rect">
            <a:avLst/>
          </a:prstGeom>
          <a:noFill/>
        </p:spPr>
        <p:txBody>
          <a:bodyPr wrap="square" rtlCol="0">
            <a:spAutoFit/>
          </a:bodyPr>
          <a:lstStyle/>
          <a:p>
            <a:pPr algn="ctr"/>
            <a:r>
              <a:rPr lang="en-GB" sz="3600" dirty="0">
                <a:latin typeface="Times New Roman" panose="02020603050405020304" pitchFamily="18" charset="0"/>
                <a:cs typeface="Times New Roman" panose="02020603050405020304" pitchFamily="18" charset="0"/>
              </a:rPr>
              <a:t>Climate Monitoring from the Space</a:t>
            </a:r>
          </a:p>
        </p:txBody>
      </p:sp>
      <p:sp>
        <p:nvSpPr>
          <p:cNvPr id="5" name="TextBox 4">
            <a:extLst>
              <a:ext uri="{FF2B5EF4-FFF2-40B4-BE49-F238E27FC236}">
                <a16:creationId xmlns:a16="http://schemas.microsoft.com/office/drawing/2014/main" id="{6988D14C-A03D-4D8B-B8B5-CBC9887214B6}"/>
              </a:ext>
            </a:extLst>
          </p:cNvPr>
          <p:cNvSpPr txBox="1"/>
          <p:nvPr/>
        </p:nvSpPr>
        <p:spPr>
          <a:xfrm>
            <a:off x="2500603" y="3676261"/>
            <a:ext cx="7361853" cy="954107"/>
          </a:xfrm>
          <a:prstGeom prst="rect">
            <a:avLst/>
          </a:prstGeom>
          <a:noFill/>
        </p:spPr>
        <p:txBody>
          <a:bodyPr wrap="square" rtlCol="0">
            <a:spAutoFit/>
          </a:bodyPr>
          <a:lstStyle/>
          <a:p>
            <a:pPr algn="ctr"/>
            <a:r>
              <a:rPr lang="en-GB" sz="1400" dirty="0">
                <a:latin typeface="Times New Roman" panose="02020603050405020304" pitchFamily="18" charset="0"/>
                <a:cs typeface="Times New Roman" panose="02020603050405020304" pitchFamily="18" charset="0"/>
              </a:rPr>
              <a:t>Kahlan Al Toubi</a:t>
            </a:r>
          </a:p>
          <a:p>
            <a:pPr algn="ctr"/>
            <a:r>
              <a:rPr lang="en-GB" sz="1400" dirty="0">
                <a:latin typeface="Times New Roman" panose="02020603050405020304" pitchFamily="18" charset="0"/>
                <a:cs typeface="Times New Roman" panose="02020603050405020304" pitchFamily="18" charset="0"/>
              </a:rPr>
              <a:t>Meteorologist and Climate Scientist</a:t>
            </a:r>
          </a:p>
          <a:p>
            <a:pPr algn="ctr"/>
            <a:r>
              <a:rPr lang="en-GB" sz="1400" dirty="0">
                <a:latin typeface="Times New Roman" panose="02020603050405020304" pitchFamily="18" charset="0"/>
                <a:cs typeface="Times New Roman" panose="02020603050405020304" pitchFamily="18" charset="0"/>
              </a:rPr>
              <a:t>Research and Development Department </a:t>
            </a:r>
          </a:p>
          <a:p>
            <a:pPr algn="ctr"/>
            <a:r>
              <a:rPr lang="en-GB" sz="1400" dirty="0">
                <a:latin typeface="Times New Roman" panose="02020603050405020304" pitchFamily="18" charset="0"/>
                <a:cs typeface="Times New Roman" panose="02020603050405020304" pitchFamily="18" charset="0"/>
              </a:rPr>
              <a:t>Directorate General of Meteorology-Oman</a:t>
            </a:r>
          </a:p>
        </p:txBody>
      </p:sp>
    </p:spTree>
    <p:extLst>
      <p:ext uri="{BB962C8B-B14F-4D97-AF65-F5344CB8AC3E}">
        <p14:creationId xmlns:p14="http://schemas.microsoft.com/office/powerpoint/2010/main" val="2394215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33061" y="1560443"/>
            <a:ext cx="1467389"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Temperature</a:t>
            </a:r>
          </a:p>
        </p:txBody>
      </p:sp>
      <p:sp>
        <p:nvSpPr>
          <p:cNvPr id="3" name="TextBox 2">
            <a:extLst>
              <a:ext uri="{FF2B5EF4-FFF2-40B4-BE49-F238E27FC236}">
                <a16:creationId xmlns:a16="http://schemas.microsoft.com/office/drawing/2014/main" id="{D3B79964-54A6-449E-8FE1-BADECEB5D97C}"/>
              </a:ext>
            </a:extLst>
          </p:cNvPr>
          <p:cNvSpPr txBox="1"/>
          <p:nvPr/>
        </p:nvSpPr>
        <p:spPr>
          <a:xfrm>
            <a:off x="1133062" y="2196548"/>
            <a:ext cx="9849678" cy="3277820"/>
          </a:xfrm>
          <a:prstGeom prst="rect">
            <a:avLst/>
          </a:prstGeom>
          <a:noFill/>
        </p:spPr>
        <p:txBody>
          <a:bodyPr wrap="square" rtlCol="0">
            <a:spAutoFit/>
          </a:bodyPr>
          <a:lstStyle/>
          <a:p>
            <a:pPr>
              <a:lnSpc>
                <a:spcPct val="150000"/>
              </a:lnSpc>
            </a:pPr>
            <a:r>
              <a:rPr lang="en-GB" dirty="0">
                <a:latin typeface="Times New Roman" panose="02020603050405020304" pitchFamily="18" charset="0"/>
                <a:cs typeface="Times New Roman" panose="02020603050405020304" pitchFamily="18" charset="0"/>
              </a:rPr>
              <a:t>Examples of instruments </a:t>
            </a:r>
          </a:p>
          <a:p>
            <a:pPr>
              <a:lnSpc>
                <a:spcPct val="150000"/>
              </a:lnSpc>
            </a:pPr>
            <a:r>
              <a:rPr lang="en-GB" dirty="0">
                <a:latin typeface="Times New Roman" panose="02020603050405020304" pitchFamily="18" charset="0"/>
                <a:cs typeface="Times New Roman" panose="02020603050405020304" pitchFamily="18" charset="0"/>
              </a:rPr>
              <a:t> Advanced Very High Resolution </a:t>
            </a:r>
            <a:r>
              <a:rPr lang="en-GB" dirty="0" err="1">
                <a:latin typeface="Times New Roman" panose="02020603050405020304" pitchFamily="18" charset="0"/>
                <a:cs typeface="Times New Roman" panose="02020603050405020304" pitchFamily="18" charset="0"/>
              </a:rPr>
              <a:t>Radiomete</a:t>
            </a:r>
            <a:r>
              <a:rPr lang="en-GB" dirty="0">
                <a:latin typeface="Times New Roman" panose="02020603050405020304" pitchFamily="18" charset="0"/>
                <a:cs typeface="Times New Roman" panose="02020603050405020304" pitchFamily="18" charset="0"/>
              </a:rPr>
              <a:t> (AVHRR)</a:t>
            </a:r>
          </a:p>
          <a:p>
            <a:pPr>
              <a:lnSpc>
                <a:spcPct val="150000"/>
              </a:lnSpc>
            </a:pPr>
            <a:r>
              <a:rPr lang="en-GB" dirty="0">
                <a:latin typeface="Times New Roman" panose="02020603050405020304" pitchFamily="18" charset="0"/>
                <a:cs typeface="Times New Roman" panose="02020603050405020304" pitchFamily="18" charset="0"/>
              </a:rPr>
              <a:t>-measures the reflectance of the earth surface </a:t>
            </a:r>
          </a:p>
          <a:p>
            <a:pPr>
              <a:lnSpc>
                <a:spcPct val="150000"/>
              </a:lnSpc>
            </a:pPr>
            <a:r>
              <a:rPr lang="en-GB" dirty="0">
                <a:latin typeface="Times New Roman" panose="02020603050405020304" pitchFamily="18" charset="0"/>
                <a:cs typeface="Times New Roman" panose="02020603050405020304" pitchFamily="18" charset="0"/>
              </a:rPr>
              <a:t> Along Track Scanning Radiometers (AASTR)</a:t>
            </a:r>
          </a:p>
          <a:p>
            <a:pPr>
              <a:lnSpc>
                <a:spcPct val="150000"/>
              </a:lnSpc>
            </a:pPr>
            <a:r>
              <a:rPr lang="en-GB" dirty="0">
                <a:latin typeface="Times New Roman" panose="02020603050405020304" pitchFamily="18" charset="0"/>
                <a:cs typeface="Times New Roman" panose="02020603050405020304" pitchFamily="18" charset="0"/>
              </a:rPr>
              <a:t>- Sea Surface Temperature </a:t>
            </a:r>
          </a:p>
          <a:p>
            <a:pPr>
              <a:lnSpc>
                <a:spcPct val="150000"/>
              </a:lnSpc>
            </a:pPr>
            <a:r>
              <a:rPr lang="en-GB" dirty="0">
                <a:latin typeface="Times New Roman" panose="02020603050405020304" pitchFamily="18" charset="0"/>
                <a:cs typeface="Times New Roman" panose="02020603050405020304" pitchFamily="18" charset="0"/>
              </a:rPr>
              <a:t> Atmospheric infrared sounder (AIRS)</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Measure temperature and water vapour as function of height</a:t>
            </a:r>
          </a:p>
          <a:p>
            <a:endParaRPr lang="en-GB" dirty="0">
              <a:solidFill>
                <a:srgbClr val="FF0000"/>
              </a:solidFill>
            </a:endParaRPr>
          </a:p>
        </p:txBody>
      </p:sp>
    </p:spTree>
    <p:extLst>
      <p:ext uri="{BB962C8B-B14F-4D97-AF65-F5344CB8AC3E}">
        <p14:creationId xmlns:p14="http://schemas.microsoft.com/office/powerpoint/2010/main" val="3464648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33061" y="1560443"/>
            <a:ext cx="1467389"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Temperature</a:t>
            </a:r>
          </a:p>
        </p:txBody>
      </p:sp>
      <p:sp>
        <p:nvSpPr>
          <p:cNvPr id="3" name="TextBox 2">
            <a:extLst>
              <a:ext uri="{FF2B5EF4-FFF2-40B4-BE49-F238E27FC236}">
                <a16:creationId xmlns:a16="http://schemas.microsoft.com/office/drawing/2014/main" id="{D3B79964-54A6-449E-8FE1-BADECEB5D97C}"/>
              </a:ext>
            </a:extLst>
          </p:cNvPr>
          <p:cNvSpPr txBox="1"/>
          <p:nvPr/>
        </p:nvSpPr>
        <p:spPr>
          <a:xfrm>
            <a:off x="1133062" y="2196548"/>
            <a:ext cx="5325717" cy="873572"/>
          </a:xfrm>
          <a:prstGeom prst="rect">
            <a:avLst/>
          </a:prstGeom>
          <a:noFill/>
        </p:spPr>
        <p:txBody>
          <a:bodyPr wrap="square" rtlCol="0">
            <a:spAutoFit/>
          </a:bodyPr>
          <a:lstStyle/>
          <a:p>
            <a:pPr>
              <a:lnSpc>
                <a:spcPct val="150000"/>
              </a:lnSpc>
            </a:pPr>
            <a:r>
              <a:rPr lang="en-GB" dirty="0">
                <a:solidFill>
                  <a:schemeClr val="tx2"/>
                </a:solidFill>
                <a:latin typeface="Times New Roman" panose="02020603050405020304" pitchFamily="18" charset="0"/>
                <a:cs typeface="Times New Roman" panose="02020603050405020304" pitchFamily="18" charset="0"/>
              </a:rPr>
              <a:t>Example of Land Surface temperature From MODIS</a:t>
            </a:r>
          </a:p>
          <a:p>
            <a:pPr>
              <a:lnSpc>
                <a:spcPct val="150000"/>
              </a:lnSpc>
            </a:pPr>
            <a:r>
              <a:rPr lang="en-GB" dirty="0">
                <a:solidFill>
                  <a:schemeClr val="tx2"/>
                </a:solidFill>
                <a:latin typeface="Times New Roman" panose="02020603050405020304" pitchFamily="18" charset="0"/>
                <a:cs typeface="Times New Roman" panose="02020603050405020304" pitchFamily="18" charset="0"/>
              </a:rPr>
              <a:t>From 2000 to 2022</a:t>
            </a:r>
          </a:p>
        </p:txBody>
      </p:sp>
      <p:pic>
        <p:nvPicPr>
          <p:cNvPr id="5" name="MOD_LSTAD_M">
            <a:hlinkClick r:id="" action="ppaction://media"/>
            <a:extLst>
              <a:ext uri="{FF2B5EF4-FFF2-40B4-BE49-F238E27FC236}">
                <a16:creationId xmlns:a16="http://schemas.microsoft.com/office/drawing/2014/main" id="{F202F216-0971-4C7F-85D0-1B72189A6D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94645" y="1895463"/>
            <a:ext cx="5090950" cy="3958685"/>
          </a:xfrm>
          <a:prstGeom prst="rect">
            <a:avLst/>
          </a:prstGeom>
        </p:spPr>
      </p:pic>
    </p:spTree>
    <p:extLst>
      <p:ext uri="{BB962C8B-B14F-4D97-AF65-F5344CB8AC3E}">
        <p14:creationId xmlns:p14="http://schemas.microsoft.com/office/powerpoint/2010/main" val="38301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33061" y="1560443"/>
            <a:ext cx="1467389"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Temperature</a:t>
            </a:r>
          </a:p>
        </p:txBody>
      </p:sp>
      <p:sp>
        <p:nvSpPr>
          <p:cNvPr id="3" name="TextBox 2">
            <a:extLst>
              <a:ext uri="{FF2B5EF4-FFF2-40B4-BE49-F238E27FC236}">
                <a16:creationId xmlns:a16="http://schemas.microsoft.com/office/drawing/2014/main" id="{D3B79964-54A6-449E-8FE1-BADECEB5D97C}"/>
              </a:ext>
            </a:extLst>
          </p:cNvPr>
          <p:cNvSpPr txBox="1"/>
          <p:nvPr/>
        </p:nvSpPr>
        <p:spPr>
          <a:xfrm>
            <a:off x="1133062" y="2196548"/>
            <a:ext cx="5325717" cy="646331"/>
          </a:xfrm>
          <a:prstGeom prst="rect">
            <a:avLst/>
          </a:prstGeom>
          <a:noFill/>
        </p:spPr>
        <p:txBody>
          <a:bodyPr wrap="square" rtlCol="0">
            <a:spAutoFit/>
          </a:bodyPr>
          <a:lstStyle/>
          <a:p>
            <a:r>
              <a:rPr lang="en-GB" dirty="0">
                <a:solidFill>
                  <a:schemeClr val="tx2"/>
                </a:solidFill>
                <a:latin typeface="Times New Roman" panose="02020603050405020304" pitchFamily="18" charset="0"/>
                <a:cs typeface="Times New Roman" panose="02020603050405020304" pitchFamily="18" charset="0"/>
              </a:rPr>
              <a:t>Example Sea Surface temperature From MODIS</a:t>
            </a:r>
          </a:p>
          <a:p>
            <a:r>
              <a:rPr lang="en-GB" dirty="0">
                <a:solidFill>
                  <a:schemeClr val="tx2"/>
                </a:solidFill>
                <a:latin typeface="Times New Roman" panose="02020603050405020304" pitchFamily="18" charset="0"/>
                <a:cs typeface="Times New Roman" panose="02020603050405020304" pitchFamily="18" charset="0"/>
              </a:rPr>
              <a:t>From 2000 to 2011</a:t>
            </a:r>
          </a:p>
        </p:txBody>
      </p:sp>
      <p:pic>
        <p:nvPicPr>
          <p:cNvPr id="6" name="AMSRE_SSTAn_M-MYD28M">
            <a:hlinkClick r:id="" action="ppaction://media"/>
            <a:extLst>
              <a:ext uri="{FF2B5EF4-FFF2-40B4-BE49-F238E27FC236}">
                <a16:creationId xmlns:a16="http://schemas.microsoft.com/office/drawing/2014/main" id="{51FA3945-3FCA-4B11-B8FF-C1AE9A5A6B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1252" y="2842878"/>
            <a:ext cx="8991600" cy="3488347"/>
          </a:xfrm>
          <a:prstGeom prst="rect">
            <a:avLst/>
          </a:prstGeom>
        </p:spPr>
      </p:pic>
    </p:spTree>
    <p:extLst>
      <p:ext uri="{BB962C8B-B14F-4D97-AF65-F5344CB8AC3E}">
        <p14:creationId xmlns:p14="http://schemas.microsoft.com/office/powerpoint/2010/main" val="273358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33062" y="1570382"/>
            <a:ext cx="2145844"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Let’s have some Fun</a:t>
            </a:r>
          </a:p>
        </p:txBody>
      </p:sp>
      <p:sp>
        <p:nvSpPr>
          <p:cNvPr id="3" name="TextBox 2">
            <a:extLst>
              <a:ext uri="{FF2B5EF4-FFF2-40B4-BE49-F238E27FC236}">
                <a16:creationId xmlns:a16="http://schemas.microsoft.com/office/drawing/2014/main" id="{D3B79964-54A6-449E-8FE1-BADECEB5D97C}"/>
              </a:ext>
            </a:extLst>
          </p:cNvPr>
          <p:cNvSpPr txBox="1"/>
          <p:nvPr/>
        </p:nvSpPr>
        <p:spPr>
          <a:xfrm>
            <a:off x="1133062" y="2196548"/>
            <a:ext cx="5754755" cy="646331"/>
          </a:xfrm>
          <a:prstGeom prst="rect">
            <a:avLst/>
          </a:prstGeom>
          <a:noFill/>
        </p:spPr>
        <p:txBody>
          <a:bodyPr wrap="square" rtlCol="0">
            <a:spAutoFit/>
          </a:bodyPr>
          <a:lstStyle/>
          <a:p>
            <a:r>
              <a:rPr lang="en-GB" dirty="0">
                <a:hlinkClick r:id="rId3"/>
              </a:rPr>
              <a:t>Sea Surface Temperature Anomaly &amp; Sea Surface Temperature (nasa.gov)</a:t>
            </a:r>
            <a:endParaRPr lang="en-GB" dirty="0">
              <a:solidFill>
                <a:srgbClr val="FF0000"/>
              </a:solidFill>
            </a:endParaRPr>
          </a:p>
        </p:txBody>
      </p:sp>
    </p:spTree>
    <p:extLst>
      <p:ext uri="{BB962C8B-B14F-4D97-AF65-F5344CB8AC3E}">
        <p14:creationId xmlns:p14="http://schemas.microsoft.com/office/powerpoint/2010/main" val="377513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33061" y="1560443"/>
            <a:ext cx="1515800"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Precipitation</a:t>
            </a:r>
            <a:r>
              <a:rPr lang="en-GB" dirty="0"/>
              <a:t> </a:t>
            </a:r>
          </a:p>
        </p:txBody>
      </p:sp>
      <p:sp>
        <p:nvSpPr>
          <p:cNvPr id="6" name="TextBox 5">
            <a:extLst>
              <a:ext uri="{FF2B5EF4-FFF2-40B4-BE49-F238E27FC236}">
                <a16:creationId xmlns:a16="http://schemas.microsoft.com/office/drawing/2014/main" id="{C5CFF502-A88D-4805-BECF-80FD7CC01DCE}"/>
              </a:ext>
            </a:extLst>
          </p:cNvPr>
          <p:cNvSpPr txBox="1"/>
          <p:nvPr/>
        </p:nvSpPr>
        <p:spPr>
          <a:xfrm>
            <a:off x="1133061" y="2166730"/>
            <a:ext cx="9144000" cy="4446730"/>
          </a:xfrm>
          <a:prstGeom prst="rect">
            <a:avLst/>
          </a:prstGeom>
          <a:noFill/>
        </p:spPr>
        <p:txBody>
          <a:bodyPr wrap="square" rtlCol="0">
            <a:spAutoFit/>
          </a:bodyPr>
          <a:lstStyle/>
          <a:p>
            <a:pPr>
              <a:lnSpc>
                <a:spcPct val="200000"/>
              </a:lnSpc>
            </a:pPr>
            <a:r>
              <a:rPr lang="en-GB" dirty="0">
                <a:latin typeface="Times New Roman" panose="02020603050405020304" pitchFamily="18" charset="0"/>
                <a:cs typeface="Times New Roman" panose="02020603050405020304" pitchFamily="18" charset="0"/>
              </a:rPr>
              <a:t>The satellites provide an estimate of precipitation via instruments designed to observe specific features and particles in the atmosphere such as precipitation particles.</a:t>
            </a:r>
          </a:p>
          <a:p>
            <a:pPr>
              <a:lnSpc>
                <a:spcPct val="200000"/>
              </a:lnSpc>
            </a:pPr>
            <a:r>
              <a:rPr lang="en-GB" dirty="0">
                <a:latin typeface="Times New Roman" panose="02020603050405020304" pitchFamily="18" charset="0"/>
                <a:cs typeface="Times New Roman" panose="02020603050405020304" pitchFamily="18" charset="0"/>
              </a:rPr>
              <a:t>TRMM as example </a:t>
            </a:r>
          </a:p>
          <a:p>
            <a:pPr marL="285750" indent="-285750">
              <a:lnSpc>
                <a:spcPct val="20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Precipitations Radar gives the intensity and distribution of the rainfall.</a:t>
            </a:r>
          </a:p>
          <a:p>
            <a:pPr marL="285750" indent="-285750">
              <a:lnSpc>
                <a:spcPct val="20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Microwave Imager is passive microwave sensor to provide the quantitate type of data</a:t>
            </a:r>
          </a:p>
          <a:p>
            <a:pPr marL="285750" indent="-285750">
              <a:lnSpc>
                <a:spcPct val="200000"/>
              </a:lnSpc>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a:lnSpc>
                <a:spcPct val="200000"/>
              </a:lnSpc>
            </a:pPr>
            <a:endParaRPr lang="en-GB" dirty="0"/>
          </a:p>
          <a:p>
            <a:pPr>
              <a:lnSpc>
                <a:spcPct val="200000"/>
              </a:lnSpc>
            </a:pPr>
            <a:r>
              <a:rPr lang="en-GB" dirty="0"/>
              <a:t> </a:t>
            </a:r>
          </a:p>
        </p:txBody>
      </p:sp>
    </p:spTree>
    <p:extLst>
      <p:ext uri="{BB962C8B-B14F-4D97-AF65-F5344CB8AC3E}">
        <p14:creationId xmlns:p14="http://schemas.microsoft.com/office/powerpoint/2010/main" val="3342678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33061" y="1560443"/>
            <a:ext cx="1520609"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Precipitation </a:t>
            </a:r>
          </a:p>
        </p:txBody>
      </p:sp>
      <p:sp>
        <p:nvSpPr>
          <p:cNvPr id="6" name="TextBox 5">
            <a:extLst>
              <a:ext uri="{FF2B5EF4-FFF2-40B4-BE49-F238E27FC236}">
                <a16:creationId xmlns:a16="http://schemas.microsoft.com/office/drawing/2014/main" id="{C5CFF502-A88D-4805-BECF-80FD7CC01DCE}"/>
              </a:ext>
            </a:extLst>
          </p:cNvPr>
          <p:cNvSpPr txBox="1"/>
          <p:nvPr/>
        </p:nvSpPr>
        <p:spPr>
          <a:xfrm>
            <a:off x="1133061" y="2166730"/>
            <a:ext cx="4717775" cy="2585323"/>
          </a:xfrm>
          <a:prstGeom prst="rect">
            <a:avLst/>
          </a:prstGeom>
          <a:noFill/>
        </p:spPr>
        <p:txBody>
          <a:bodyPr wrap="square" rtlCol="0">
            <a:spAutoFit/>
          </a:bodyPr>
          <a:lstStyle/>
          <a:p>
            <a:r>
              <a:rPr lang="en-GB" dirty="0"/>
              <a:t> - </a:t>
            </a:r>
            <a:r>
              <a:rPr lang="en-GB" dirty="0">
                <a:latin typeface="Times New Roman" panose="02020603050405020304" pitchFamily="18" charset="0"/>
                <a:cs typeface="Times New Roman" panose="02020603050405020304" pitchFamily="18" charset="0"/>
              </a:rPr>
              <a:t>Tropical Rainfall Measurement Mission (TRMM)</a:t>
            </a:r>
          </a:p>
          <a:p>
            <a:r>
              <a:rPr lang="en-GB" dirty="0">
                <a:latin typeface="Times New Roman" panose="02020603050405020304" pitchFamily="18" charset="0"/>
                <a:cs typeface="Times New Roman" panose="02020603050405020304" pitchFamily="18" charset="0"/>
              </a:rPr>
              <a:t>From 1997 to 2015</a:t>
            </a:r>
          </a:p>
          <a:p>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 - Global Precipitation Mission (GPM)</a:t>
            </a:r>
          </a:p>
          <a:p>
            <a:r>
              <a:rPr lang="en-GB" dirty="0">
                <a:latin typeface="Times New Roman" panose="02020603050405020304" pitchFamily="18" charset="0"/>
                <a:cs typeface="Times New Roman" panose="02020603050405020304" pitchFamily="18" charset="0"/>
              </a:rPr>
              <a:t>2014-present </a:t>
            </a:r>
          </a:p>
        </p:txBody>
      </p:sp>
      <p:pic>
        <p:nvPicPr>
          <p:cNvPr id="8" name="Picture 7">
            <a:extLst>
              <a:ext uri="{FF2B5EF4-FFF2-40B4-BE49-F238E27FC236}">
                <a16:creationId xmlns:a16="http://schemas.microsoft.com/office/drawing/2014/main" id="{210036EC-9F30-4430-AEC3-6F5D72C4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166" y="924933"/>
            <a:ext cx="3766929" cy="2663093"/>
          </a:xfrm>
          <a:prstGeom prst="rect">
            <a:avLst/>
          </a:prstGeom>
        </p:spPr>
      </p:pic>
      <p:pic>
        <p:nvPicPr>
          <p:cNvPr id="10" name="Picture 9">
            <a:extLst>
              <a:ext uri="{FF2B5EF4-FFF2-40B4-BE49-F238E27FC236}">
                <a16:creationId xmlns:a16="http://schemas.microsoft.com/office/drawing/2014/main" id="{4C6556C2-0CCC-4B14-B7B5-3B6FB822D7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166" y="3588026"/>
            <a:ext cx="3766929" cy="2823945"/>
          </a:xfrm>
          <a:prstGeom prst="rect">
            <a:avLst/>
          </a:prstGeom>
        </p:spPr>
      </p:pic>
    </p:spTree>
    <p:extLst>
      <p:ext uri="{BB962C8B-B14F-4D97-AF65-F5344CB8AC3E}">
        <p14:creationId xmlns:p14="http://schemas.microsoft.com/office/powerpoint/2010/main" val="143640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6" name="TextBox 5">
            <a:extLst>
              <a:ext uri="{FF2B5EF4-FFF2-40B4-BE49-F238E27FC236}">
                <a16:creationId xmlns:a16="http://schemas.microsoft.com/office/drawing/2014/main" id="{C5CFF502-A88D-4805-BECF-80FD7CC01DCE}"/>
              </a:ext>
            </a:extLst>
          </p:cNvPr>
          <p:cNvSpPr txBox="1"/>
          <p:nvPr/>
        </p:nvSpPr>
        <p:spPr>
          <a:xfrm>
            <a:off x="1262270" y="2246243"/>
            <a:ext cx="9144000" cy="1477328"/>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Let’s watch a video </a:t>
            </a:r>
          </a:p>
          <a:p>
            <a:r>
              <a:rPr lang="en-GB" dirty="0">
                <a:hlinkClick r:id="rId3"/>
              </a:rPr>
              <a:t>https://youtu.be/tHXHUc52SAw</a:t>
            </a:r>
            <a:r>
              <a:rPr lang="en-GB" dirty="0"/>
              <a:t>    </a:t>
            </a:r>
          </a:p>
          <a:p>
            <a:r>
              <a:rPr lang="en-GB" dirty="0">
                <a:hlinkClick r:id="rId4"/>
              </a:rPr>
              <a:t>https://youtu.be/0OBJZL6_mGM</a:t>
            </a:r>
            <a:r>
              <a:rPr lang="en-GB" dirty="0"/>
              <a:t>  </a:t>
            </a:r>
            <a:r>
              <a:rPr lang="en-GB" dirty="0">
                <a:latin typeface="Times New Roman" panose="02020603050405020304" pitchFamily="18" charset="0"/>
                <a:cs typeface="Times New Roman" panose="02020603050405020304" pitchFamily="18" charset="0"/>
              </a:rPr>
              <a:t>TPW</a:t>
            </a:r>
          </a:p>
          <a:p>
            <a:r>
              <a:rPr lang="en-GB" dirty="0">
                <a:hlinkClick r:id="rId5"/>
              </a:rPr>
              <a:t>https://youtu.be/oRsY_UviBPE</a:t>
            </a:r>
            <a:r>
              <a:rPr lang="en-GB" dirty="0"/>
              <a:t> </a:t>
            </a:r>
            <a:r>
              <a:rPr lang="en-GB" dirty="0">
                <a:latin typeface="Times New Roman" panose="02020603050405020304" pitchFamily="18" charset="0"/>
                <a:cs typeface="Times New Roman" panose="02020603050405020304" pitchFamily="18" charset="0"/>
              </a:rPr>
              <a:t>Aerosols</a:t>
            </a:r>
          </a:p>
          <a:p>
            <a:endParaRPr lang="en-GB" dirty="0"/>
          </a:p>
        </p:txBody>
      </p:sp>
    </p:spTree>
    <p:extLst>
      <p:ext uri="{BB962C8B-B14F-4D97-AF65-F5344CB8AC3E}">
        <p14:creationId xmlns:p14="http://schemas.microsoft.com/office/powerpoint/2010/main" val="2900832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33061" y="1560443"/>
            <a:ext cx="9011477" cy="333726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other parameters are measured by the same principle.</a:t>
            </a:r>
          </a:p>
          <a:p>
            <a:pPr marL="285750" indent="-285750">
              <a:lnSpc>
                <a:spcPct val="20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satellites instruments receive fluxes from the atmosphere and surface in different wavelength </a:t>
            </a:r>
          </a:p>
          <a:p>
            <a:pPr marL="285750" indent="-285750">
              <a:lnSpc>
                <a:spcPct val="20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raw data looks like signals</a:t>
            </a:r>
          </a:p>
          <a:p>
            <a:pPr marL="285750" indent="-285750">
              <a:lnSpc>
                <a:spcPct val="20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The designed algorithms retrieve the signals to get readable and physically more meaningful values</a:t>
            </a:r>
            <a:r>
              <a:rPr lang="en-GB" dirty="0"/>
              <a:t>.  </a:t>
            </a:r>
          </a:p>
        </p:txBody>
      </p:sp>
      <p:sp>
        <p:nvSpPr>
          <p:cNvPr id="6" name="TextBox 5">
            <a:extLst>
              <a:ext uri="{FF2B5EF4-FFF2-40B4-BE49-F238E27FC236}">
                <a16:creationId xmlns:a16="http://schemas.microsoft.com/office/drawing/2014/main" id="{C5CFF502-A88D-4805-BECF-80FD7CC01DCE}"/>
              </a:ext>
            </a:extLst>
          </p:cNvPr>
          <p:cNvSpPr txBox="1"/>
          <p:nvPr/>
        </p:nvSpPr>
        <p:spPr>
          <a:xfrm>
            <a:off x="2047462" y="4189562"/>
            <a:ext cx="9144000" cy="369332"/>
          </a:xfrm>
          <a:prstGeom prst="rect">
            <a:avLst/>
          </a:prstGeom>
          <a:noFill/>
        </p:spPr>
        <p:txBody>
          <a:bodyPr wrap="square" rtlCol="0">
            <a:spAutoFit/>
          </a:bodyPr>
          <a:lstStyle/>
          <a:p>
            <a:r>
              <a:rPr lang="en-GB" dirty="0"/>
              <a:t>  </a:t>
            </a:r>
          </a:p>
        </p:txBody>
      </p:sp>
    </p:spTree>
    <p:extLst>
      <p:ext uri="{BB962C8B-B14F-4D97-AF65-F5344CB8AC3E}">
        <p14:creationId xmlns:p14="http://schemas.microsoft.com/office/powerpoint/2010/main" val="1505103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pic>
        <p:nvPicPr>
          <p:cNvPr id="5" name="Picture 4">
            <a:extLst>
              <a:ext uri="{FF2B5EF4-FFF2-40B4-BE49-F238E27FC236}">
                <a16:creationId xmlns:a16="http://schemas.microsoft.com/office/drawing/2014/main" id="{3E75F292-ED16-44B7-84F7-8B7E4F7D5CEC}"/>
              </a:ext>
            </a:extLst>
          </p:cNvPr>
          <p:cNvPicPr/>
          <p:nvPr/>
        </p:nvPicPr>
        <p:blipFill rotWithShape="1">
          <a:blip r:embed="rId3" cstate="print">
            <a:extLst>
              <a:ext uri="{28A0092B-C50C-407E-A947-70E740481C1C}">
                <a14:useLocalDpi xmlns:a14="http://schemas.microsoft.com/office/drawing/2010/main" val="0"/>
              </a:ext>
            </a:extLst>
          </a:blip>
          <a:srcRect l="8603" t="8325" r="8685" b="6757"/>
          <a:stretch/>
        </p:blipFill>
        <p:spPr bwMode="auto">
          <a:xfrm>
            <a:off x="188843" y="2461135"/>
            <a:ext cx="5578808" cy="336319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1376B0A-051C-435A-A7CA-B9EA07123C3E}"/>
              </a:ext>
            </a:extLst>
          </p:cNvPr>
          <p:cNvPicPr/>
          <p:nvPr/>
        </p:nvPicPr>
        <p:blipFill rotWithShape="1">
          <a:blip r:embed="rId4" cstate="print">
            <a:extLst>
              <a:ext uri="{28A0092B-C50C-407E-A947-70E740481C1C}">
                <a14:useLocalDpi xmlns:a14="http://schemas.microsoft.com/office/drawing/2010/main" val="0"/>
              </a:ext>
            </a:extLst>
          </a:blip>
          <a:srcRect l="7492" t="7769" r="8837" b="7022"/>
          <a:stretch/>
        </p:blipFill>
        <p:spPr bwMode="auto">
          <a:xfrm>
            <a:off x="6268636" y="2461135"/>
            <a:ext cx="5578807" cy="3363195"/>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84BB42DF-FD7B-4AA8-9DE3-7C426FA10B5E}"/>
              </a:ext>
            </a:extLst>
          </p:cNvPr>
          <p:cNvSpPr txBox="1"/>
          <p:nvPr/>
        </p:nvSpPr>
        <p:spPr>
          <a:xfrm>
            <a:off x="636104" y="1610139"/>
            <a:ext cx="5578808"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Examples over Oman</a:t>
            </a:r>
          </a:p>
          <a:p>
            <a:r>
              <a:rPr lang="en-GB" dirty="0">
                <a:latin typeface="Times New Roman" panose="02020603050405020304" pitchFamily="18" charset="0"/>
                <a:cs typeface="Times New Roman" panose="02020603050405020304" pitchFamily="18" charset="0"/>
              </a:rPr>
              <a:t>Temperature trend since 2000</a:t>
            </a:r>
          </a:p>
        </p:txBody>
      </p:sp>
    </p:spTree>
    <p:extLst>
      <p:ext uri="{BB962C8B-B14F-4D97-AF65-F5344CB8AC3E}">
        <p14:creationId xmlns:p14="http://schemas.microsoft.com/office/powerpoint/2010/main" val="1713211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84BB42DF-FD7B-4AA8-9DE3-7C426FA10B5E}"/>
              </a:ext>
            </a:extLst>
          </p:cNvPr>
          <p:cNvSpPr txBox="1"/>
          <p:nvPr/>
        </p:nvSpPr>
        <p:spPr>
          <a:xfrm>
            <a:off x="636104" y="1610139"/>
            <a:ext cx="5578808"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Examples over Oman</a:t>
            </a:r>
          </a:p>
          <a:p>
            <a:r>
              <a:rPr lang="en-GB" dirty="0">
                <a:latin typeface="Times New Roman" panose="02020603050405020304" pitchFamily="18" charset="0"/>
                <a:cs typeface="Times New Roman" panose="02020603050405020304" pitchFamily="18" charset="0"/>
              </a:rPr>
              <a:t>Shaheen</a:t>
            </a:r>
          </a:p>
        </p:txBody>
      </p:sp>
      <p:pic>
        <p:nvPicPr>
          <p:cNvPr id="9" name="Picture 8">
            <a:extLst>
              <a:ext uri="{FF2B5EF4-FFF2-40B4-BE49-F238E27FC236}">
                <a16:creationId xmlns:a16="http://schemas.microsoft.com/office/drawing/2014/main" id="{9A1BA6C7-445C-4877-B613-DFBE0A265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361" y="1610139"/>
            <a:ext cx="6508319" cy="4601529"/>
          </a:xfrm>
          <a:prstGeom prst="rect">
            <a:avLst/>
          </a:prstGeom>
        </p:spPr>
      </p:pic>
      <p:pic>
        <p:nvPicPr>
          <p:cNvPr id="5" name="Picture 4">
            <a:extLst>
              <a:ext uri="{FF2B5EF4-FFF2-40B4-BE49-F238E27FC236}">
                <a16:creationId xmlns:a16="http://schemas.microsoft.com/office/drawing/2014/main" id="{1CACF003-AB25-4217-9335-E39F848A0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41" y="3304942"/>
            <a:ext cx="4111220" cy="2906726"/>
          </a:xfrm>
          <a:prstGeom prst="rect">
            <a:avLst/>
          </a:prstGeom>
        </p:spPr>
      </p:pic>
    </p:spTree>
    <p:extLst>
      <p:ext uri="{BB962C8B-B14F-4D97-AF65-F5344CB8AC3E}">
        <p14:creationId xmlns:p14="http://schemas.microsoft.com/office/powerpoint/2010/main" val="167052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5571788D-8729-4E26-A2E0-9AC4D1DDF725}"/>
              </a:ext>
            </a:extLst>
          </p:cNvPr>
          <p:cNvSpPr txBox="1"/>
          <p:nvPr/>
        </p:nvSpPr>
        <p:spPr>
          <a:xfrm>
            <a:off x="923730" y="1569488"/>
            <a:ext cx="8220270" cy="350506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How Climate is defined ?</a:t>
            </a:r>
          </a:p>
          <a:p>
            <a:endParaRPr lang="en-GB" dirty="0">
              <a:latin typeface="Times New Roman" panose="02020603050405020304" pitchFamily="18" charset="0"/>
              <a:cs typeface="Times New Roman" panose="02020603050405020304" pitchFamily="18" charset="0"/>
            </a:endParaRPr>
          </a:p>
          <a:p>
            <a:pPr>
              <a:lnSpc>
                <a:spcPct val="150000"/>
              </a:lnSpc>
            </a:pPr>
            <a:r>
              <a:rPr lang="en-GB" dirty="0">
                <a:latin typeface="Times New Roman" panose="02020603050405020304" pitchFamily="18" charset="0"/>
                <a:cs typeface="Times New Roman" panose="02020603050405020304" pitchFamily="18" charset="0"/>
              </a:rPr>
              <a:t>Briefly, Climate is defined as a long-term description of weather patterns.</a:t>
            </a:r>
          </a:p>
          <a:p>
            <a:pPr>
              <a:lnSpc>
                <a:spcPct val="150000"/>
              </a:lnSpc>
            </a:pPr>
            <a:r>
              <a:rPr lang="en-GB" dirty="0">
                <a:latin typeface="Times New Roman" panose="02020603050405020304" pitchFamily="18" charset="0"/>
                <a:cs typeface="Times New Roman" panose="02020603050405020304" pitchFamily="18" charset="0"/>
              </a:rPr>
              <a:t>“Some scientists define climate as the average weather for a particular region and time period, usually taken over 30-years. </a:t>
            </a:r>
            <a:br>
              <a:rPr lang="en-GB"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When scientists talk about climate, they're looking at averages of precipitation, temperature, humidity, sunshine, wind velocity, phenomena such as fog, frost, and hail storms, and other measures of the weather that occur over a long period in a particular place’’ (NASA,2005)</a:t>
            </a:r>
          </a:p>
        </p:txBody>
      </p:sp>
    </p:spTree>
    <p:extLst>
      <p:ext uri="{BB962C8B-B14F-4D97-AF65-F5344CB8AC3E}">
        <p14:creationId xmlns:p14="http://schemas.microsoft.com/office/powerpoint/2010/main" val="1014122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84BB42DF-FD7B-4AA8-9DE3-7C426FA10B5E}"/>
              </a:ext>
            </a:extLst>
          </p:cNvPr>
          <p:cNvSpPr txBox="1"/>
          <p:nvPr/>
        </p:nvSpPr>
        <p:spPr>
          <a:xfrm>
            <a:off x="636104" y="1610139"/>
            <a:ext cx="5578808"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Examples over Oman</a:t>
            </a:r>
          </a:p>
          <a:p>
            <a:r>
              <a:rPr lang="en-GB" dirty="0">
                <a:latin typeface="Times New Roman" panose="02020603050405020304" pitchFamily="18" charset="0"/>
                <a:cs typeface="Times New Roman" panose="02020603050405020304" pitchFamily="18" charset="0"/>
              </a:rPr>
              <a:t>July 2022 event </a:t>
            </a:r>
          </a:p>
        </p:txBody>
      </p:sp>
      <p:pic>
        <p:nvPicPr>
          <p:cNvPr id="7" name="Picture 6">
            <a:extLst>
              <a:ext uri="{FF2B5EF4-FFF2-40B4-BE49-F238E27FC236}">
                <a16:creationId xmlns:a16="http://schemas.microsoft.com/office/drawing/2014/main" id="{E56ED336-FCA7-452B-9250-8F759140D7E1}"/>
              </a:ext>
            </a:extLst>
          </p:cNvPr>
          <p:cNvPicPr/>
          <p:nvPr/>
        </p:nvPicPr>
        <p:blipFill rotWithShape="1">
          <a:blip r:embed="rId3">
            <a:extLst>
              <a:ext uri="{28A0092B-C50C-407E-A947-70E740481C1C}">
                <a14:useLocalDpi xmlns:a14="http://schemas.microsoft.com/office/drawing/2010/main" val="0"/>
              </a:ext>
            </a:extLst>
          </a:blip>
          <a:srcRect t="33117" b="34729"/>
          <a:stretch/>
        </p:blipFill>
        <p:spPr bwMode="auto">
          <a:xfrm>
            <a:off x="1769164" y="2256470"/>
            <a:ext cx="7653132" cy="2096869"/>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AC6E44C3-8FFE-4A2B-9BB9-313941DF146F}"/>
              </a:ext>
            </a:extLst>
          </p:cNvPr>
          <p:cNvPicPr/>
          <p:nvPr/>
        </p:nvPicPr>
        <p:blipFill rotWithShape="1">
          <a:blip r:embed="rId4">
            <a:extLst>
              <a:ext uri="{28A0092B-C50C-407E-A947-70E740481C1C}">
                <a14:useLocalDpi xmlns:a14="http://schemas.microsoft.com/office/drawing/2010/main" val="0"/>
              </a:ext>
            </a:extLst>
          </a:blip>
          <a:srcRect t="32905" b="33359"/>
          <a:stretch/>
        </p:blipFill>
        <p:spPr bwMode="auto">
          <a:xfrm>
            <a:off x="1769163" y="4353339"/>
            <a:ext cx="7653131" cy="1933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9062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Rectangle 1">
            <a:extLst>
              <a:ext uri="{FF2B5EF4-FFF2-40B4-BE49-F238E27FC236}">
                <a16:creationId xmlns:a16="http://schemas.microsoft.com/office/drawing/2014/main" id="{CB3A5E14-0ACA-4B31-8EF0-B0EC1A0B8998}"/>
              </a:ext>
            </a:extLst>
          </p:cNvPr>
          <p:cNvSpPr/>
          <p:nvPr/>
        </p:nvSpPr>
        <p:spPr>
          <a:xfrm>
            <a:off x="803786" y="1500521"/>
            <a:ext cx="4198585" cy="2308324"/>
          </a:xfrm>
          <a:prstGeom prst="rect">
            <a:avLst/>
          </a:prstGeom>
        </p:spPr>
        <p:txBody>
          <a:bodyPr wrap="none">
            <a:spAutoFit/>
          </a:bodyPr>
          <a:lstStyle/>
          <a:p>
            <a:endParaRPr lang="en-GB" dirty="0"/>
          </a:p>
          <a:p>
            <a:r>
              <a:rPr lang="en-GB" dirty="0">
                <a:latin typeface="Times New Roman" panose="02020603050405020304" pitchFamily="18" charset="0"/>
                <a:cs typeface="Times New Roman" panose="02020603050405020304" pitchFamily="18" charset="0"/>
              </a:rPr>
              <a:t>Data centres You can download Data from</a:t>
            </a:r>
          </a:p>
          <a:p>
            <a:pPr marL="285750" indent="-285750">
              <a:buFontTx/>
              <a:buChar char="-"/>
            </a:pPr>
            <a:r>
              <a:rPr lang="en-GB" dirty="0">
                <a:latin typeface="Times New Roman" panose="02020603050405020304" pitchFamily="18" charset="0"/>
                <a:cs typeface="Times New Roman" panose="02020603050405020304" pitchFamily="18" charset="0"/>
                <a:hlinkClick r:id="rId3"/>
              </a:rPr>
              <a:t>Giovanni (nasa.gov)</a:t>
            </a:r>
            <a:endParaRPr lang="en-GB" dirty="0">
              <a:latin typeface="Times New Roman" panose="02020603050405020304" pitchFamily="18" charset="0"/>
              <a:cs typeface="Times New Roman" panose="02020603050405020304" pitchFamily="18" charset="0"/>
            </a:endParaRPr>
          </a:p>
          <a:p>
            <a:pPr marL="285750" indent="-285750">
              <a:buFontTx/>
              <a:buChar char="-"/>
            </a:pPr>
            <a:r>
              <a:rPr lang="en-GB" dirty="0">
                <a:latin typeface="Times New Roman" panose="02020603050405020304" pitchFamily="18" charset="0"/>
                <a:cs typeface="Times New Roman" panose="02020603050405020304" pitchFamily="18" charset="0"/>
                <a:hlinkClick r:id="rId4"/>
              </a:rPr>
              <a:t>Search results (copernicus.eu)</a:t>
            </a:r>
            <a:endParaRPr lang="en-GB" dirty="0">
              <a:latin typeface="Times New Roman" panose="02020603050405020304" pitchFamily="18" charset="0"/>
              <a:cs typeface="Times New Roman" panose="02020603050405020304" pitchFamily="18" charset="0"/>
            </a:endParaRPr>
          </a:p>
          <a:p>
            <a:pPr marL="285750" indent="-285750">
              <a:buFontTx/>
              <a:buChar char="-"/>
            </a:pPr>
            <a:r>
              <a:rPr lang="en-GB" dirty="0">
                <a:latin typeface="Times New Roman" panose="02020603050405020304" pitchFamily="18" charset="0"/>
                <a:cs typeface="Times New Roman" panose="02020603050405020304" pitchFamily="18" charset="0"/>
                <a:hlinkClick r:id="rId5"/>
              </a:rPr>
              <a:t>https://search.earthdata.nasa.gov/search/</a:t>
            </a:r>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Quick view </a:t>
            </a:r>
          </a:p>
          <a:p>
            <a:r>
              <a:rPr lang="en-GB" dirty="0">
                <a:latin typeface="Times New Roman" panose="02020603050405020304" pitchFamily="18" charset="0"/>
                <a:cs typeface="Times New Roman" panose="02020603050405020304" pitchFamily="18" charset="0"/>
              </a:rPr>
              <a:t>Worldview </a:t>
            </a:r>
          </a:p>
          <a:p>
            <a:pPr marL="285750" indent="-285750">
              <a:buFontTx/>
              <a:buChar char="-"/>
            </a:pPr>
            <a:endParaRPr lang="en-GB" dirty="0"/>
          </a:p>
        </p:txBody>
      </p:sp>
    </p:spTree>
    <p:extLst>
      <p:ext uri="{BB962C8B-B14F-4D97-AF65-F5344CB8AC3E}">
        <p14:creationId xmlns:p14="http://schemas.microsoft.com/office/powerpoint/2010/main" val="151602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Rectangle 1">
            <a:extLst>
              <a:ext uri="{FF2B5EF4-FFF2-40B4-BE49-F238E27FC236}">
                <a16:creationId xmlns:a16="http://schemas.microsoft.com/office/drawing/2014/main" id="{CB3A5E14-0ACA-4B31-8EF0-B0EC1A0B8998}"/>
              </a:ext>
            </a:extLst>
          </p:cNvPr>
          <p:cNvSpPr/>
          <p:nvPr/>
        </p:nvSpPr>
        <p:spPr>
          <a:xfrm>
            <a:off x="4580200" y="3155530"/>
            <a:ext cx="3031599" cy="1107996"/>
          </a:xfrm>
          <a:prstGeom prst="rect">
            <a:avLst/>
          </a:prstGeom>
        </p:spPr>
        <p:txBody>
          <a:bodyPr wrap="none">
            <a:spAutoFit/>
          </a:bodyPr>
          <a:lstStyle/>
          <a:p>
            <a:r>
              <a:rPr lang="en-GB" sz="3800" dirty="0">
                <a:latin typeface="Times New Roman" panose="02020603050405020304" pitchFamily="18" charset="0"/>
                <a:cs typeface="Times New Roman" panose="02020603050405020304" pitchFamily="18" charset="0"/>
              </a:rPr>
              <a:t>Any</a:t>
            </a:r>
            <a:r>
              <a:rPr lang="en-GB" sz="2800" dirty="0">
                <a:latin typeface="Times New Roman" panose="02020603050405020304" pitchFamily="18" charset="0"/>
                <a:cs typeface="Times New Roman" panose="02020603050405020304" pitchFamily="18" charset="0"/>
              </a:rPr>
              <a:t> </a:t>
            </a:r>
            <a:r>
              <a:rPr lang="en-GB" sz="3800" dirty="0">
                <a:latin typeface="Times New Roman" panose="02020603050405020304" pitchFamily="18" charset="0"/>
                <a:cs typeface="Times New Roman" panose="02020603050405020304" pitchFamily="18" charset="0"/>
              </a:rPr>
              <a:t>Question</a:t>
            </a:r>
            <a:r>
              <a:rPr lang="en-GB" sz="2800" dirty="0">
                <a:latin typeface="Times New Roman" panose="02020603050405020304" pitchFamily="18" charset="0"/>
                <a:cs typeface="Times New Roman" panose="02020603050405020304" pitchFamily="18" charset="0"/>
              </a:rPr>
              <a:t>?</a:t>
            </a:r>
          </a:p>
          <a:p>
            <a:pPr marL="285750" indent="-285750">
              <a:buFontTx/>
              <a:buChar char="-"/>
            </a:pP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022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Rectangle 1">
            <a:extLst>
              <a:ext uri="{FF2B5EF4-FFF2-40B4-BE49-F238E27FC236}">
                <a16:creationId xmlns:a16="http://schemas.microsoft.com/office/drawing/2014/main" id="{CB3A5E14-0ACA-4B31-8EF0-B0EC1A0B8998}"/>
              </a:ext>
            </a:extLst>
          </p:cNvPr>
          <p:cNvSpPr/>
          <p:nvPr/>
        </p:nvSpPr>
        <p:spPr>
          <a:xfrm>
            <a:off x="4970531" y="3155530"/>
            <a:ext cx="2282997" cy="1261884"/>
          </a:xfrm>
          <a:prstGeom prst="rect">
            <a:avLst/>
          </a:prstGeom>
        </p:spPr>
        <p:txBody>
          <a:bodyPr wrap="none">
            <a:spAutoFit/>
          </a:bodyPr>
          <a:lstStyle/>
          <a:p>
            <a:r>
              <a:rPr lang="en-GB" sz="3800" dirty="0">
                <a:latin typeface="Times New Roman" panose="02020603050405020304" pitchFamily="18" charset="0"/>
                <a:cs typeface="Times New Roman" panose="02020603050405020304" pitchFamily="18" charset="0"/>
              </a:rPr>
              <a:t>Thank you</a:t>
            </a:r>
          </a:p>
          <a:p>
            <a:pPr marL="285750" indent="-285750">
              <a:buFontTx/>
              <a:buChar char="-"/>
            </a:pPr>
            <a:endParaRPr lang="en-GB"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027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5571788D-8729-4E26-A2E0-9AC4D1DDF725}"/>
              </a:ext>
            </a:extLst>
          </p:cNvPr>
          <p:cNvSpPr txBox="1"/>
          <p:nvPr/>
        </p:nvSpPr>
        <p:spPr>
          <a:xfrm>
            <a:off x="832290" y="1276880"/>
            <a:ext cx="8220270"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Types of Satellites</a:t>
            </a:r>
          </a:p>
          <a:p>
            <a:endParaRPr lang="en-GB" dirty="0"/>
          </a:p>
        </p:txBody>
      </p:sp>
      <p:pic>
        <p:nvPicPr>
          <p:cNvPr id="1026" name="Picture 2">
            <a:extLst>
              <a:ext uri="{FF2B5EF4-FFF2-40B4-BE49-F238E27FC236}">
                <a16:creationId xmlns:a16="http://schemas.microsoft.com/office/drawing/2014/main" id="{A04F1D9D-6F83-4FF8-B168-F58154CE66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944779"/>
            <a:ext cx="4572000" cy="33437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308042-235C-4E37-87A8-0C09970E4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31" y="1944779"/>
            <a:ext cx="4572000" cy="3343733"/>
          </a:xfrm>
          <a:prstGeom prst="rect">
            <a:avLst/>
          </a:prstGeom>
        </p:spPr>
      </p:pic>
      <p:sp>
        <p:nvSpPr>
          <p:cNvPr id="6" name="TextBox 5">
            <a:extLst>
              <a:ext uri="{FF2B5EF4-FFF2-40B4-BE49-F238E27FC236}">
                <a16:creationId xmlns:a16="http://schemas.microsoft.com/office/drawing/2014/main" id="{DAD66BBF-066D-4D5D-BD1D-41538D5D8FB2}"/>
              </a:ext>
            </a:extLst>
          </p:cNvPr>
          <p:cNvSpPr txBox="1"/>
          <p:nvPr/>
        </p:nvSpPr>
        <p:spPr>
          <a:xfrm>
            <a:off x="1711081" y="5534953"/>
            <a:ext cx="3950208"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Geostationary Satellite</a:t>
            </a:r>
          </a:p>
          <a:p>
            <a:r>
              <a:rPr lang="en-GB" dirty="0">
                <a:hlinkClick r:id="rId5"/>
              </a:rPr>
              <a:t>https://rb.gy/2tpvpo</a:t>
            </a:r>
            <a:r>
              <a:rPr lang="en-GB" dirty="0"/>
              <a:t> </a:t>
            </a:r>
          </a:p>
        </p:txBody>
      </p:sp>
      <p:sp>
        <p:nvSpPr>
          <p:cNvPr id="8" name="TextBox 7">
            <a:extLst>
              <a:ext uri="{FF2B5EF4-FFF2-40B4-BE49-F238E27FC236}">
                <a16:creationId xmlns:a16="http://schemas.microsoft.com/office/drawing/2014/main" id="{1A625E59-541B-40C4-A718-0CB74FE9BFDF}"/>
              </a:ext>
            </a:extLst>
          </p:cNvPr>
          <p:cNvSpPr txBox="1"/>
          <p:nvPr/>
        </p:nvSpPr>
        <p:spPr>
          <a:xfrm>
            <a:off x="7077456" y="5396454"/>
            <a:ext cx="3950208" cy="923330"/>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Polar Satellite </a:t>
            </a:r>
          </a:p>
          <a:p>
            <a:r>
              <a:rPr lang="en-GB" dirty="0"/>
              <a:t>Source: </a:t>
            </a:r>
            <a:r>
              <a:rPr lang="en-US" dirty="0">
                <a:hlinkClick r:id="rId6"/>
              </a:rPr>
              <a:t>https://shorturl.at/ezGUX</a:t>
            </a:r>
            <a:r>
              <a:rPr lang="en-US" dirty="0"/>
              <a:t> </a:t>
            </a:r>
          </a:p>
          <a:p>
            <a:endParaRPr lang="en-GB" dirty="0"/>
          </a:p>
        </p:txBody>
      </p:sp>
    </p:spTree>
    <p:extLst>
      <p:ext uri="{BB962C8B-B14F-4D97-AF65-F5344CB8AC3E}">
        <p14:creationId xmlns:p14="http://schemas.microsoft.com/office/powerpoint/2010/main" val="2099511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5571788D-8729-4E26-A2E0-9AC4D1DDF725}"/>
              </a:ext>
            </a:extLst>
          </p:cNvPr>
          <p:cNvSpPr txBox="1"/>
          <p:nvPr/>
        </p:nvSpPr>
        <p:spPr>
          <a:xfrm>
            <a:off x="685802" y="1346788"/>
            <a:ext cx="8220270" cy="646331"/>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Why do we Need Satellites?</a:t>
            </a:r>
          </a:p>
          <a:p>
            <a:endParaRPr lang="en-GB" dirty="0"/>
          </a:p>
        </p:txBody>
      </p:sp>
      <p:pic>
        <p:nvPicPr>
          <p:cNvPr id="10" name="Content Placeholder 8" descr="Diagram&#10;&#10;Description automatically generated">
            <a:extLst>
              <a:ext uri="{FF2B5EF4-FFF2-40B4-BE49-F238E27FC236}">
                <a16:creationId xmlns:a16="http://schemas.microsoft.com/office/drawing/2014/main" id="{BA2C5876-9248-4A2B-A41C-90D2A64292DE}"/>
              </a:ext>
            </a:extLst>
          </p:cNvPr>
          <p:cNvPicPr>
            <a:picLocks noChangeAspect="1"/>
          </p:cNvPicPr>
          <p:nvPr/>
        </p:nvPicPr>
        <p:blipFill rotWithShape="1">
          <a:blip r:embed="rId3"/>
          <a:srcRect l="7995" b="6053"/>
          <a:stretch/>
        </p:blipFill>
        <p:spPr>
          <a:xfrm>
            <a:off x="5788152" y="1892653"/>
            <a:ext cx="4758604" cy="4021270"/>
          </a:xfrm>
          <a:prstGeom prst="rect">
            <a:avLst/>
          </a:prstGeom>
        </p:spPr>
      </p:pic>
      <p:pic>
        <p:nvPicPr>
          <p:cNvPr id="11" name="Content Placeholder 4" descr="Diagram, venn diagram&#10;&#10;Description automatically generated">
            <a:extLst>
              <a:ext uri="{FF2B5EF4-FFF2-40B4-BE49-F238E27FC236}">
                <a16:creationId xmlns:a16="http://schemas.microsoft.com/office/drawing/2014/main" id="{1EB06337-F34D-4A7A-B1B9-077D5BD281F5}"/>
              </a:ext>
            </a:extLst>
          </p:cNvPr>
          <p:cNvPicPr>
            <a:picLocks noChangeAspect="1"/>
          </p:cNvPicPr>
          <p:nvPr/>
        </p:nvPicPr>
        <p:blipFill>
          <a:blip r:embed="rId4"/>
          <a:stretch>
            <a:fillRect/>
          </a:stretch>
        </p:blipFill>
        <p:spPr>
          <a:xfrm>
            <a:off x="685802" y="1892652"/>
            <a:ext cx="4758604" cy="4021269"/>
          </a:xfrm>
          <a:prstGeom prst="rect">
            <a:avLst/>
          </a:prstGeom>
          <a:ln>
            <a:noFill/>
          </a:ln>
        </p:spPr>
      </p:pic>
    </p:spTree>
    <p:extLst>
      <p:ext uri="{BB962C8B-B14F-4D97-AF65-F5344CB8AC3E}">
        <p14:creationId xmlns:p14="http://schemas.microsoft.com/office/powerpoint/2010/main" val="136097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5571788D-8729-4E26-A2E0-9AC4D1DDF725}"/>
              </a:ext>
            </a:extLst>
          </p:cNvPr>
          <p:cNvSpPr txBox="1"/>
          <p:nvPr/>
        </p:nvSpPr>
        <p:spPr>
          <a:xfrm>
            <a:off x="774440" y="1877398"/>
            <a:ext cx="8220270" cy="2585323"/>
          </a:xfrm>
          <a:prstGeom prst="rect">
            <a:avLst/>
          </a:prstGeom>
          <a:noFill/>
        </p:spPr>
        <p:txBody>
          <a:bodyPr wrap="square" rtlCol="0">
            <a:spAutoFit/>
          </a:bodyPr>
          <a:lstStyle/>
          <a:p>
            <a:pPr marL="285750" indent="-285750">
              <a:lnSpc>
                <a:spcPct val="200000"/>
              </a:lnSpc>
              <a:buFontTx/>
              <a:buChar char="-"/>
            </a:pPr>
            <a:r>
              <a:rPr lang="en-GB" dirty="0">
                <a:latin typeface="Times New Roman" panose="02020603050405020304" pitchFamily="18" charset="0"/>
                <a:cs typeface="Times New Roman" panose="02020603050405020304" pitchFamily="18" charset="0"/>
              </a:rPr>
              <a:t>TIROS1 </a:t>
            </a:r>
          </a:p>
          <a:p>
            <a:pPr>
              <a:lnSpc>
                <a:spcPct val="200000"/>
              </a:lnSpc>
            </a:pPr>
            <a:r>
              <a:rPr lang="en-GB" dirty="0">
                <a:latin typeface="Times New Roman" panose="02020603050405020304" pitchFamily="18" charset="0"/>
                <a:cs typeface="Times New Roman" panose="02020603050405020304" pitchFamily="18" charset="0"/>
              </a:rPr>
              <a:t>Launched in 1960 as first US satellite for weather purposes</a:t>
            </a:r>
          </a:p>
          <a:p>
            <a:pPr>
              <a:lnSpc>
                <a:spcPct val="200000"/>
              </a:lnSpc>
            </a:pPr>
            <a:r>
              <a:rPr lang="en-GB" dirty="0">
                <a:latin typeface="Times New Roman" panose="02020603050405020304" pitchFamily="18" charset="0"/>
                <a:cs typeface="Times New Roman" panose="02020603050405020304" pitchFamily="18" charset="0"/>
              </a:rPr>
              <a:t>Lasted for 78 days in operation </a:t>
            </a:r>
          </a:p>
          <a:p>
            <a:pPr>
              <a:lnSpc>
                <a:spcPct val="200000"/>
              </a:lnSpc>
            </a:pPr>
            <a:r>
              <a:rPr lang="en-GB" dirty="0">
                <a:latin typeface="Times New Roman" panose="02020603050405020304" pitchFamily="18" charset="0"/>
                <a:cs typeface="Times New Roman" panose="02020603050405020304" pitchFamily="18" charset="0"/>
              </a:rPr>
              <a:t>Monitored cloud cover</a:t>
            </a:r>
          </a:p>
          <a:p>
            <a:endParaRPr lang="en-GB" dirty="0"/>
          </a:p>
        </p:txBody>
      </p:sp>
      <p:pic>
        <p:nvPicPr>
          <p:cNvPr id="5" name="Picture 4">
            <a:extLst>
              <a:ext uri="{FF2B5EF4-FFF2-40B4-BE49-F238E27FC236}">
                <a16:creationId xmlns:a16="http://schemas.microsoft.com/office/drawing/2014/main" id="{792FD541-3D3A-465D-8172-51E30FC41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396" y="1074575"/>
            <a:ext cx="4876800" cy="4876800"/>
          </a:xfrm>
          <a:prstGeom prst="rect">
            <a:avLst/>
          </a:prstGeom>
        </p:spPr>
      </p:pic>
      <p:sp>
        <p:nvSpPr>
          <p:cNvPr id="2" name="TextBox 1">
            <a:extLst>
              <a:ext uri="{FF2B5EF4-FFF2-40B4-BE49-F238E27FC236}">
                <a16:creationId xmlns:a16="http://schemas.microsoft.com/office/drawing/2014/main" id="{2CA43CBD-1A8E-481D-B1C4-2492FFC7CCF1}"/>
              </a:ext>
            </a:extLst>
          </p:cNvPr>
          <p:cNvSpPr txBox="1"/>
          <p:nvPr/>
        </p:nvSpPr>
        <p:spPr>
          <a:xfrm>
            <a:off x="774440" y="1365838"/>
            <a:ext cx="2177482" cy="369332"/>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History</a:t>
            </a:r>
          </a:p>
        </p:txBody>
      </p:sp>
    </p:spTree>
    <p:extLst>
      <p:ext uri="{BB962C8B-B14F-4D97-AF65-F5344CB8AC3E}">
        <p14:creationId xmlns:p14="http://schemas.microsoft.com/office/powerpoint/2010/main" val="383840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5571788D-8729-4E26-A2E0-9AC4D1DDF725}"/>
              </a:ext>
            </a:extLst>
          </p:cNvPr>
          <p:cNvSpPr txBox="1"/>
          <p:nvPr/>
        </p:nvSpPr>
        <p:spPr>
          <a:xfrm>
            <a:off x="774440" y="1877398"/>
            <a:ext cx="5321560" cy="3693319"/>
          </a:xfrm>
          <a:prstGeom prst="rect">
            <a:avLst/>
          </a:prstGeom>
          <a:noFill/>
        </p:spPr>
        <p:txBody>
          <a:bodyPr wrap="square" rtlCol="0">
            <a:spAutoFit/>
          </a:bodyPr>
          <a:lstStyle/>
          <a:p>
            <a:pPr marL="285750" indent="-285750">
              <a:lnSpc>
                <a:spcPct val="200000"/>
              </a:lnSpc>
              <a:buFontTx/>
              <a:buChar char="-"/>
            </a:pPr>
            <a:r>
              <a:rPr lang="en-GB" dirty="0">
                <a:latin typeface="Times New Roman" panose="02020603050405020304" pitchFamily="18" charset="0"/>
                <a:cs typeface="Times New Roman" panose="02020603050405020304" pitchFamily="18" charset="0"/>
              </a:rPr>
              <a:t>Nimbus </a:t>
            </a:r>
          </a:p>
          <a:p>
            <a:pPr>
              <a:lnSpc>
                <a:spcPct val="200000"/>
              </a:lnSpc>
            </a:pPr>
            <a:r>
              <a:rPr lang="en-GB" dirty="0">
                <a:latin typeface="Times New Roman" panose="02020603050405020304" pitchFamily="18" charset="0"/>
                <a:cs typeface="Times New Roman" panose="02020603050405020304" pitchFamily="18" charset="0"/>
              </a:rPr>
              <a:t>Launched in 1964 </a:t>
            </a:r>
          </a:p>
          <a:p>
            <a:pPr>
              <a:lnSpc>
                <a:spcPct val="200000"/>
              </a:lnSpc>
            </a:pPr>
            <a:r>
              <a:rPr lang="en-GB" dirty="0">
                <a:latin typeface="Times New Roman" panose="02020603050405020304" pitchFamily="18" charset="0"/>
                <a:cs typeface="Times New Roman" panose="02020603050405020304" pitchFamily="18" charset="0"/>
              </a:rPr>
              <a:t>Operated for 30 years</a:t>
            </a:r>
          </a:p>
          <a:p>
            <a:pPr>
              <a:lnSpc>
                <a:spcPct val="200000"/>
              </a:lnSpc>
            </a:pPr>
            <a:r>
              <a:rPr lang="en-GB" dirty="0">
                <a:latin typeface="Times New Roman" panose="02020603050405020304" pitchFamily="18" charset="0"/>
                <a:cs typeface="Times New Roman" panose="02020603050405020304" pitchFamily="18" charset="0"/>
              </a:rPr>
              <a:t>First hurricane image from space </a:t>
            </a:r>
          </a:p>
          <a:p>
            <a:pPr>
              <a:lnSpc>
                <a:spcPct val="200000"/>
              </a:lnSpc>
            </a:pPr>
            <a:r>
              <a:rPr lang="en-GB" dirty="0">
                <a:latin typeface="Times New Roman" panose="02020603050405020304" pitchFamily="18" charset="0"/>
                <a:cs typeface="Times New Roman" panose="02020603050405020304" pitchFamily="18" charset="0"/>
              </a:rPr>
              <a:t>First oceanic plants and ozone layer measurements</a:t>
            </a:r>
          </a:p>
          <a:p>
            <a:pPr>
              <a:lnSpc>
                <a:spcPct val="200000"/>
              </a:lnSpc>
            </a:pPr>
            <a:r>
              <a:rPr lang="en-GB" dirty="0">
                <a:latin typeface="Times New Roman" panose="02020603050405020304" pitchFamily="18" charset="0"/>
                <a:cs typeface="Times New Roman" panose="02020603050405020304" pitchFamily="18" charset="0"/>
              </a:rPr>
              <a:t> </a:t>
            </a:r>
          </a:p>
          <a:p>
            <a:endParaRPr lang="en-GB" dirty="0"/>
          </a:p>
        </p:txBody>
      </p:sp>
      <p:pic>
        <p:nvPicPr>
          <p:cNvPr id="5" name="Picture 4">
            <a:extLst>
              <a:ext uri="{FF2B5EF4-FFF2-40B4-BE49-F238E27FC236}">
                <a16:creationId xmlns:a16="http://schemas.microsoft.com/office/drawing/2014/main" id="{792FD541-3D3A-465D-8172-51E30FC41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396" y="1074575"/>
            <a:ext cx="4876800" cy="4876800"/>
          </a:xfrm>
          <a:prstGeom prst="rect">
            <a:avLst/>
          </a:prstGeom>
        </p:spPr>
      </p:pic>
    </p:spTree>
    <p:extLst>
      <p:ext uri="{BB962C8B-B14F-4D97-AF65-F5344CB8AC3E}">
        <p14:creationId xmlns:p14="http://schemas.microsoft.com/office/powerpoint/2010/main" val="1086617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5571788D-8729-4E26-A2E0-9AC4D1DDF725}"/>
              </a:ext>
            </a:extLst>
          </p:cNvPr>
          <p:cNvSpPr txBox="1"/>
          <p:nvPr/>
        </p:nvSpPr>
        <p:spPr>
          <a:xfrm>
            <a:off x="1275250" y="2067458"/>
            <a:ext cx="5930619" cy="3228063"/>
          </a:xfrm>
          <a:prstGeom prst="rect">
            <a:avLst/>
          </a:prstGeom>
          <a:noFill/>
        </p:spPr>
        <p:txBody>
          <a:bodyPr wrap="square" rtlCol="0">
            <a:spAutoFit/>
          </a:bodyPr>
          <a:lstStyle/>
          <a:p>
            <a:r>
              <a:rPr lang="en-GB" b="1" dirty="0">
                <a:latin typeface="Times New Roman" panose="02020603050405020304" pitchFamily="18" charset="0"/>
                <a:cs typeface="Times New Roman" panose="02020603050405020304" pitchFamily="18" charset="0"/>
              </a:rPr>
              <a:t>History</a:t>
            </a:r>
          </a:p>
          <a:p>
            <a:pPr>
              <a:lnSpc>
                <a:spcPct val="150000"/>
              </a:lnSpc>
            </a:pPr>
            <a:r>
              <a:rPr lang="en-GB" dirty="0">
                <a:latin typeface="Times New Roman" panose="02020603050405020304" pitchFamily="18" charset="0"/>
                <a:cs typeface="Times New Roman" panose="02020603050405020304" pitchFamily="18" charset="0"/>
              </a:rPr>
              <a:t>European contribution in Climate and weather Monitoring from the space </a:t>
            </a:r>
          </a:p>
          <a:p>
            <a:pPr marL="285750" indent="-285750">
              <a:lnSpc>
                <a:spcPct val="150000"/>
              </a:lnSpc>
              <a:buFontTx/>
              <a:buChar char="-"/>
            </a:pPr>
            <a:r>
              <a:rPr lang="en-GB" dirty="0" err="1">
                <a:latin typeface="Times New Roman" panose="02020603050405020304" pitchFamily="18" charset="0"/>
                <a:cs typeface="Times New Roman" panose="02020603050405020304" pitchFamily="18" charset="0"/>
              </a:rPr>
              <a:t>Meteosat</a:t>
            </a:r>
            <a:r>
              <a:rPr lang="en-GB" dirty="0">
                <a:latin typeface="Times New Roman" panose="02020603050405020304" pitchFamily="18" charset="0"/>
                <a:cs typeface="Times New Roman" panose="02020603050405020304" pitchFamily="18" charset="0"/>
              </a:rPr>
              <a:t> satellites have been covering Europe and Africa since 1978 (EUMETSAT).</a:t>
            </a:r>
          </a:p>
          <a:p>
            <a:pPr marL="285750" indent="-285750">
              <a:lnSpc>
                <a:spcPct val="150000"/>
              </a:lnSpc>
              <a:buFontTx/>
              <a:buChar char="-"/>
            </a:pPr>
            <a:r>
              <a:rPr lang="en-GB" dirty="0" err="1">
                <a:latin typeface="Times New Roman" panose="02020603050405020304" pitchFamily="18" charset="0"/>
                <a:cs typeface="Times New Roman" panose="02020603050405020304" pitchFamily="18" charset="0"/>
              </a:rPr>
              <a:t>Metop</a:t>
            </a:r>
            <a:r>
              <a:rPr lang="en-GB" dirty="0">
                <a:latin typeface="Times New Roman" panose="02020603050405020304" pitchFamily="18" charset="0"/>
                <a:cs typeface="Times New Roman" panose="02020603050405020304" pitchFamily="18" charset="0"/>
              </a:rPr>
              <a:t> launched in 2006 to monitoring the Atmosphere, oceans and land</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Copernicus </a:t>
            </a:r>
            <a:r>
              <a:rPr lang="en-GB" dirty="0" err="1">
                <a:latin typeface="Times New Roman" panose="02020603050405020304" pitchFamily="18" charset="0"/>
                <a:cs typeface="Times New Roman" panose="02020603050405020304" pitchFamily="18" charset="0"/>
              </a:rPr>
              <a:t>Sentinal</a:t>
            </a:r>
            <a:r>
              <a:rPr lang="en-GB" dirty="0">
                <a:latin typeface="Times New Roman" panose="02020603050405020304" pitchFamily="18" charset="0"/>
                <a:cs typeface="Times New Roman" panose="02020603050405020304" pitchFamily="18" charset="0"/>
              </a:rPr>
              <a:t> 6 monitors the Global mean sea Level  </a:t>
            </a:r>
          </a:p>
        </p:txBody>
      </p:sp>
      <p:pic>
        <p:nvPicPr>
          <p:cNvPr id="5" name="Picture 4">
            <a:extLst>
              <a:ext uri="{FF2B5EF4-FFF2-40B4-BE49-F238E27FC236}">
                <a16:creationId xmlns:a16="http://schemas.microsoft.com/office/drawing/2014/main" id="{875EA47E-4AC5-4988-8244-03D521723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193" y="2155265"/>
            <a:ext cx="3800061" cy="3058767"/>
          </a:xfrm>
          <a:prstGeom prst="rect">
            <a:avLst/>
          </a:prstGeom>
        </p:spPr>
      </p:pic>
      <p:sp>
        <p:nvSpPr>
          <p:cNvPr id="6" name="TextBox 5">
            <a:extLst>
              <a:ext uri="{FF2B5EF4-FFF2-40B4-BE49-F238E27FC236}">
                <a16:creationId xmlns:a16="http://schemas.microsoft.com/office/drawing/2014/main" id="{2601B044-A7B2-4934-B913-9D8229BC8102}"/>
              </a:ext>
            </a:extLst>
          </p:cNvPr>
          <p:cNvSpPr txBox="1"/>
          <p:nvPr/>
        </p:nvSpPr>
        <p:spPr>
          <a:xfrm>
            <a:off x="7815741" y="5327374"/>
            <a:ext cx="3508513" cy="369332"/>
          </a:xfrm>
          <a:prstGeom prst="rect">
            <a:avLst/>
          </a:prstGeom>
          <a:noFill/>
        </p:spPr>
        <p:txBody>
          <a:bodyPr wrap="square" rtlCol="0">
            <a:spAutoFit/>
          </a:bodyPr>
          <a:lstStyle/>
          <a:p>
            <a:r>
              <a:rPr lang="en-GB" dirty="0"/>
              <a:t>Sentinal-6//</a:t>
            </a:r>
            <a:r>
              <a:rPr lang="en-GB" dirty="0" err="1"/>
              <a:t>Eumetsat</a:t>
            </a:r>
            <a:endParaRPr lang="en-GB" dirty="0"/>
          </a:p>
        </p:txBody>
      </p:sp>
    </p:spTree>
    <p:extLst>
      <p:ext uri="{BB962C8B-B14F-4D97-AF65-F5344CB8AC3E}">
        <p14:creationId xmlns:p14="http://schemas.microsoft.com/office/powerpoint/2010/main" val="846966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3" name="TextBox 2">
            <a:extLst>
              <a:ext uri="{FF2B5EF4-FFF2-40B4-BE49-F238E27FC236}">
                <a16:creationId xmlns:a16="http://schemas.microsoft.com/office/drawing/2014/main" id="{923CC48F-8564-4D76-A874-EEE43E2E8D47}"/>
              </a:ext>
            </a:extLst>
          </p:cNvPr>
          <p:cNvSpPr txBox="1"/>
          <p:nvPr/>
        </p:nvSpPr>
        <p:spPr>
          <a:xfrm>
            <a:off x="1212574" y="1843640"/>
            <a:ext cx="4323171" cy="3788858"/>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Greenhouse gases </a:t>
            </a:r>
          </a:p>
          <a:p>
            <a:pPr marL="285750" indent="-285750">
              <a:lnSpc>
                <a:spcPct val="15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Air quality </a:t>
            </a:r>
          </a:p>
          <a:p>
            <a:pPr marL="285750" indent="-285750">
              <a:lnSpc>
                <a:spcPct val="15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Weather parameters</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Temperature</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Water vapour</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Precipitation</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Estimated surface wind </a:t>
            </a:r>
          </a:p>
          <a:p>
            <a:pPr marL="285750" indent="-285750">
              <a:lnSpc>
                <a:spcPct val="15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Dust </a:t>
            </a:r>
          </a:p>
          <a:p>
            <a:pPr marL="285750" indent="-285750">
              <a:lnSpc>
                <a:spcPct val="15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Oceanic activities and marine ecosystem.</a:t>
            </a:r>
          </a:p>
        </p:txBody>
      </p:sp>
      <p:sp>
        <p:nvSpPr>
          <p:cNvPr id="5" name="TextBox 4">
            <a:extLst>
              <a:ext uri="{FF2B5EF4-FFF2-40B4-BE49-F238E27FC236}">
                <a16:creationId xmlns:a16="http://schemas.microsoft.com/office/drawing/2014/main" id="{A85E4B3D-888D-49AA-B9E9-140E2445C589}"/>
              </a:ext>
            </a:extLst>
          </p:cNvPr>
          <p:cNvSpPr txBox="1"/>
          <p:nvPr/>
        </p:nvSpPr>
        <p:spPr>
          <a:xfrm>
            <a:off x="1212574" y="1356622"/>
            <a:ext cx="3091359" cy="461665"/>
          </a:xfrm>
          <a:prstGeom prst="rect">
            <a:avLst/>
          </a:prstGeom>
          <a:noFill/>
        </p:spPr>
        <p:txBody>
          <a:bodyPr wrap="none" rtlCol="0">
            <a:spAutoFit/>
          </a:bodyPr>
          <a:lstStyle/>
          <a:p>
            <a:r>
              <a:rPr lang="en-GB" sz="2400" dirty="0">
                <a:latin typeface="Times New Roman" panose="02020603050405020304" pitchFamily="18" charset="0"/>
                <a:cs typeface="Times New Roman" panose="02020603050405020304" pitchFamily="18" charset="0"/>
              </a:rPr>
              <a:t>Monitored parameters </a:t>
            </a:r>
          </a:p>
        </p:txBody>
      </p:sp>
    </p:spTree>
    <p:extLst>
      <p:ext uri="{BB962C8B-B14F-4D97-AF65-F5344CB8AC3E}">
        <p14:creationId xmlns:p14="http://schemas.microsoft.com/office/powerpoint/2010/main" val="444281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824738-CDD2-4CA6-BB13-C13A87446D91}"/>
              </a:ext>
            </a:extLst>
          </p:cNvPr>
          <p:cNvSpPr>
            <a:spLocks noGrp="1"/>
          </p:cNvSpPr>
          <p:nvPr>
            <p:ph type="ftr" sz="quarter" idx="11"/>
          </p:nvPr>
        </p:nvSpPr>
        <p:spPr/>
        <p:txBody>
          <a:bodyPr/>
          <a:lstStyle/>
          <a:p>
            <a:r>
              <a:rPr lang="en-US" dirty="0"/>
              <a:t> Earth Observation from Space – Climate monitoring from space | 05 – 09 March</a:t>
            </a:r>
          </a:p>
        </p:txBody>
      </p:sp>
      <p:sp>
        <p:nvSpPr>
          <p:cNvPr id="2" name="TextBox 1">
            <a:extLst>
              <a:ext uri="{FF2B5EF4-FFF2-40B4-BE49-F238E27FC236}">
                <a16:creationId xmlns:a16="http://schemas.microsoft.com/office/drawing/2014/main" id="{D473DFE8-6C9D-463E-828B-49A62807B02E}"/>
              </a:ext>
            </a:extLst>
          </p:cNvPr>
          <p:cNvSpPr txBox="1"/>
          <p:nvPr/>
        </p:nvSpPr>
        <p:spPr>
          <a:xfrm>
            <a:off x="1109581" y="1292086"/>
            <a:ext cx="1467389" cy="369332"/>
          </a:xfrm>
          <a:prstGeom prst="rect">
            <a:avLst/>
          </a:prstGeom>
          <a:noFill/>
        </p:spPr>
        <p:txBody>
          <a:bodyPr wrap="none" rtlCol="0">
            <a:spAutoFit/>
          </a:bodyPr>
          <a:lstStyle/>
          <a:p>
            <a:r>
              <a:rPr lang="en-GB" b="1" dirty="0">
                <a:latin typeface="Times New Roman" panose="02020603050405020304" pitchFamily="18" charset="0"/>
                <a:cs typeface="Times New Roman" panose="02020603050405020304" pitchFamily="18" charset="0"/>
              </a:rPr>
              <a:t>Temperature</a:t>
            </a:r>
          </a:p>
        </p:txBody>
      </p:sp>
      <p:sp>
        <p:nvSpPr>
          <p:cNvPr id="3" name="TextBox 2">
            <a:extLst>
              <a:ext uri="{FF2B5EF4-FFF2-40B4-BE49-F238E27FC236}">
                <a16:creationId xmlns:a16="http://schemas.microsoft.com/office/drawing/2014/main" id="{D3B79964-54A6-449E-8FE1-BADECEB5D97C}"/>
              </a:ext>
            </a:extLst>
          </p:cNvPr>
          <p:cNvSpPr txBox="1"/>
          <p:nvPr/>
        </p:nvSpPr>
        <p:spPr>
          <a:xfrm>
            <a:off x="1109581" y="1702533"/>
            <a:ext cx="9849678" cy="49398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Satellites do not measure the Temperature and other parameters directly </a:t>
            </a:r>
          </a:p>
          <a:p>
            <a:pPr marL="285750" indent="-285750">
              <a:lnSpc>
                <a:spcPct val="150000"/>
              </a:lnSpc>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Measure the radiance in different wavelength </a:t>
            </a:r>
          </a:p>
          <a:p>
            <a:pPr>
              <a:lnSpc>
                <a:spcPct val="150000"/>
              </a:lnSpc>
            </a:pPr>
            <a:r>
              <a:rPr lang="en-GB" dirty="0">
                <a:latin typeface="Times New Roman" panose="02020603050405020304" pitchFamily="18" charset="0"/>
                <a:cs typeface="Times New Roman" panose="02020603050405020304" pitchFamily="18" charset="0"/>
              </a:rPr>
              <a:t>Radiance is the flux of electromagnetic radiation per unit area in different wavelength</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The satellites measured the IR radiation for the surface and the atmosphere</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The surface temperature needs the following:</a:t>
            </a:r>
          </a:p>
          <a:p>
            <a:pPr marL="342900" indent="-342900">
              <a:lnSpc>
                <a:spcPct val="150000"/>
              </a:lnSpc>
              <a:buAutoNum type="arabicPeriod"/>
            </a:pPr>
            <a:r>
              <a:rPr lang="en-GB" dirty="0">
                <a:latin typeface="Times New Roman" panose="02020603050405020304" pitchFamily="18" charset="0"/>
                <a:cs typeface="Times New Roman" panose="02020603050405020304" pitchFamily="18" charset="0"/>
              </a:rPr>
              <a:t>Cloud free condition</a:t>
            </a:r>
          </a:p>
          <a:p>
            <a:pPr marL="342900" indent="-342900">
              <a:lnSpc>
                <a:spcPct val="150000"/>
              </a:lnSpc>
              <a:buAutoNum type="arabicPeriod"/>
            </a:pPr>
            <a:r>
              <a:rPr lang="en-GB" dirty="0">
                <a:latin typeface="Times New Roman" panose="02020603050405020304" pitchFamily="18" charset="0"/>
                <a:cs typeface="Times New Roman" panose="02020603050405020304" pitchFamily="18" charset="0"/>
              </a:rPr>
              <a:t>Concentration of emitted gas at specific wavelength </a:t>
            </a:r>
          </a:p>
          <a:p>
            <a:pPr marL="342900" indent="-342900">
              <a:lnSpc>
                <a:spcPct val="150000"/>
              </a:lnSpc>
              <a:buAutoNum type="arabicPeriod"/>
            </a:pPr>
            <a:r>
              <a:rPr lang="en-GB" dirty="0">
                <a:latin typeface="Times New Roman" panose="02020603050405020304" pitchFamily="18" charset="0"/>
                <a:cs typeface="Times New Roman" panose="02020603050405020304" pitchFamily="18" charset="0"/>
              </a:rPr>
              <a:t>Window wavelength where the atmosphere is transparent </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Satellite measures the cloud top temperature </a:t>
            </a:r>
          </a:p>
          <a:p>
            <a:pPr marL="285750" indent="-285750">
              <a:lnSpc>
                <a:spcPct val="150000"/>
              </a:lnSpc>
              <a:buFontTx/>
              <a:buChar char="-"/>
            </a:pPr>
            <a:r>
              <a:rPr lang="en-GB" dirty="0">
                <a:latin typeface="Times New Roman" panose="02020603050405020304" pitchFamily="18" charset="0"/>
                <a:cs typeface="Times New Roman" panose="02020603050405020304" pitchFamily="18" charset="0"/>
              </a:rPr>
              <a:t>The satellites retrieved the IR data to converted to readable temperature. This process is called retrieval (retrieval </a:t>
            </a:r>
            <a:r>
              <a:rPr lang="en-GB" dirty="0" err="1">
                <a:latin typeface="Times New Roman" panose="02020603050405020304" pitchFamily="18" charset="0"/>
                <a:cs typeface="Times New Roman" panose="02020603050405020304" pitchFamily="18" charset="0"/>
              </a:rPr>
              <a:t>algoritms</a:t>
            </a:r>
            <a:r>
              <a:rPr lang="en-GB" dirty="0">
                <a:latin typeface="Times New Roman" panose="02020603050405020304" pitchFamily="18" charset="0"/>
                <a:cs typeface="Times New Roman" panose="02020603050405020304" pitchFamily="18" charset="0"/>
              </a:rPr>
              <a:t>) </a:t>
            </a:r>
          </a:p>
          <a:p>
            <a:endParaRPr lang="en-GB" dirty="0">
              <a:solidFill>
                <a:srgbClr val="FF0000"/>
              </a:solidFill>
            </a:endParaRPr>
          </a:p>
        </p:txBody>
      </p:sp>
    </p:spTree>
    <p:extLst>
      <p:ext uri="{BB962C8B-B14F-4D97-AF65-F5344CB8AC3E}">
        <p14:creationId xmlns:p14="http://schemas.microsoft.com/office/powerpoint/2010/main" val="1478195928"/>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2" id="{7F0192BC-DF86-4DFA-9EEB-DB5C3DCA1A56}" vid="{13264F4C-3201-4244-988A-267F78952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Workshop Earth observation from space - Temp (1)</Template>
  <TotalTime>1019</TotalTime>
  <Words>1363</Words>
  <Application>Microsoft Office PowerPoint</Application>
  <PresentationFormat>Widescreen</PresentationFormat>
  <Paragraphs>175</Paragraphs>
  <Slides>23</Slides>
  <Notes>23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Kahlan</cp:lastModifiedBy>
  <cp:revision>61</cp:revision>
  <dcterms:created xsi:type="dcterms:W3CDTF">2022-11-10T06:58:38Z</dcterms:created>
  <dcterms:modified xsi:type="dcterms:W3CDTF">2023-03-07T04:42:51Z</dcterms:modified>
</cp:coreProperties>
</file>