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5.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46.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47.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4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4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5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5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5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5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5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6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6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6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6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6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6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6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6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6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6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7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71.xml" ContentType="application/vnd.openxmlformats-officedocument.presentationml.notesSlide+xml"/>
  <Override PartName="/ppt/tags/tag143.xml" ContentType="application/vnd.openxmlformats-officedocument.presentationml.tags+xml"/>
  <Override PartName="/ppt/notesSlides/notesSlide7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73.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74.xml" ContentType="application/vnd.openxmlformats-officedocument.presentationml.notesSlide+xml"/>
  <Override PartName="/ppt/tags/tag1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handoutMasterIdLst>
    <p:handoutMasterId r:id="rId79"/>
  </p:handoutMasterIdLst>
  <p:sldIdLst>
    <p:sldId id="256"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5" r:id="rId59"/>
    <p:sldId id="326" r:id="rId60"/>
    <p:sldId id="328" r:id="rId61"/>
    <p:sldId id="329" r:id="rId62"/>
    <p:sldId id="330" r:id="rId63"/>
    <p:sldId id="331" r:id="rId64"/>
    <p:sldId id="332"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Lst>
  <p:sldSz cx="9144000" cy="6858000" type="screen4x3"/>
  <p:notesSz cx="6858000" cy="9144000"/>
  <p:custDataLst>
    <p:tags r:id="rId80"/>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a Wilson - NOAA Federal" initials="" lastIdx="5" clrIdx="0"/>
  <p:cmAuthor id="1" name="Dale Robinson" initials="" lastIdx="7" clrIdx="2"/>
  <p:cmAuthor id="2" name="Christopher Jackson - NOAA Affiliate" initials="" lastIdx="3" clrIdx="1"/>
  <p:cmAuthor id="4" name="Melanie Abecassis - NOAA Affiliate"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339A"/>
    <a:srgbClr val="134892"/>
    <a:srgbClr val="F2C31A"/>
    <a:srgbClr val="66FF6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53" autoAdjust="0"/>
    <p:restoredTop sz="85101" autoAdjust="0"/>
  </p:normalViewPr>
  <p:slideViewPr>
    <p:cSldViewPr>
      <p:cViewPr>
        <p:scale>
          <a:sx n="70" d="100"/>
          <a:sy n="70" d="100"/>
        </p:scale>
        <p:origin x="965"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11/17/2023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2023/11/17</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105.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09.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113.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17.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25.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27.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29.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33.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35.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37.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39.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4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14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blue band is one of 6 visible/near-infrared channels on the ABI.  These 6 channels primarily show reflected solar radiance.  This table is based on Schmit et al, 2017.  (References are available at the launch page of this module)   Band numbers are shown (you can also call them channels), as well as the central wavelength, the wavelength range, the pixel resolution at the satellite sub-point (That is, nadir), and the nickname.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771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smtClean="0">
                <a:solidFill>
                  <a:schemeClr val="tx1"/>
                </a:solidFill>
                <a:effectLst/>
                <a:latin typeface="+mn-lt"/>
                <a:ea typeface="+mn-ea"/>
                <a:cs typeface="+mn-cs"/>
              </a:rPr>
              <a:t>A summary of what you’ve just learned.</a:t>
            </a:r>
          </a:p>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11</a:t>
            </a:fld>
            <a:endParaRPr lang="en-US"/>
          </a:p>
        </p:txBody>
      </p:sp>
    </p:spTree>
    <p:extLst>
      <p:ext uri="{BB962C8B-B14F-4D97-AF65-F5344CB8AC3E}">
        <p14:creationId xmlns:p14="http://schemas.microsoft.com/office/powerpoint/2010/main" val="320622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Different surfaces have different reflectance in the 0.86 micrometer 'Veggie Band'.  In particular, green grass, and mostly all vegetation, is much more reflective at 0.86 micrometers than at 0.64 micrometers.  (Hence the nickname!!)  As a consequence, land is much brighter in the veggie band than in the visible.  The contrast between bright land and dark water is therefore larger in the veggie band than in visible bands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11/17/2023</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200" b="0" i="0" u="none" strike="noStrike" kern="1200" cap="none" spc="0" normalizeH="0" baseline="0" noProof="0" dirty="0" smtClean="0">
                <a:ln>
                  <a:noFill/>
                </a:ln>
                <a:solidFill>
                  <a:srgbClr val="FF00FF"/>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5783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0.86μm band (a near-infrared or “reflective” band), has high reflectance over vegetated surfaces. there is thus a reflectance contrast between vegetated and non-vegetated surfaces. This contrast can be used to identify surface features such as burn scars, flash floods.  Besides being used as a stand alone band for major critical decision making, the “veggie” band is also critical in simulating the  “green” band in ABI  “True color” imagery.</a:t>
            </a:r>
            <a:r>
              <a:rPr lang="en-US"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spcAft>
                <a:spcPts val="800"/>
              </a:spcAft>
            </a:pPr>
            <a:r>
              <a:rPr lang="en-US">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13</a:t>
            </a:fld>
            <a:endParaRPr lang="en-US"/>
          </a:p>
        </p:txBody>
      </p:sp>
    </p:spTree>
    <p:extLst>
      <p:ext uri="{BB962C8B-B14F-4D97-AF65-F5344CB8AC3E}">
        <p14:creationId xmlns:p14="http://schemas.microsoft.com/office/powerpoint/2010/main" val="3921520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compares the GOES-16 “Red” Visible</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(0.64 µm) and the Near-Infrared “Vegetation” (0.86 µm). The contrast between dark regions - water, flooded regions, or swamps - and reflective land is striking in the Veggie band.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42F336B-C5CA-5842-ABFF-0CF9595852BD}" type="slidenum">
              <a:rPr lang="en-US" smtClean="0"/>
              <a:t>14</a:t>
            </a:fld>
            <a:endParaRPr lang="en-US"/>
          </a:p>
        </p:txBody>
      </p:sp>
    </p:spTree>
    <p:extLst>
      <p:ext uri="{BB962C8B-B14F-4D97-AF65-F5344CB8AC3E}">
        <p14:creationId xmlns:p14="http://schemas.microsoft.com/office/powerpoint/2010/main" val="286452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example shows </a:t>
            </a:r>
            <a:r>
              <a:rPr lang="en-US" sz="1200" kern="1200" dirty="0" smtClean="0">
                <a:solidFill>
                  <a:schemeClr val="tx1"/>
                </a:solidFill>
                <a:effectLst/>
                <a:latin typeface="+mn-lt"/>
                <a:ea typeface="+mn-ea"/>
                <a:cs typeface="+mn-cs"/>
              </a:rPr>
              <a:t>the development of a pronounced burn scar (circled) across northern Nevada during</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 7-day period observed on the same “veggie” band</a:t>
            </a:r>
            <a:r>
              <a:rPr lang="en-US" sz="1200" kern="1200" baseline="0" dirty="0" smtClean="0">
                <a:solidFill>
                  <a:schemeClr val="tx1"/>
                </a:solidFill>
                <a:effectLst/>
                <a:latin typeface="+mn-lt"/>
                <a:ea typeface="+mn-ea"/>
                <a:cs typeface="+mn-cs"/>
              </a:rPr>
              <a:t> (0.86 </a:t>
            </a:r>
            <a:r>
              <a:rPr lang="en-US" sz="1200" u="none" strike="noStrike" kern="1200" dirty="0" smtClean="0">
                <a:solidFill>
                  <a:schemeClr val="tx1"/>
                </a:solidFill>
                <a:effectLst/>
                <a:latin typeface="+mn-lt"/>
                <a:ea typeface="+mn-ea"/>
                <a:cs typeface="+mn-cs"/>
              </a:rPr>
              <a:t>µm</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top</a:t>
            </a:r>
            <a:r>
              <a:rPr lang="en-US" sz="1200" kern="1200" baseline="0" dirty="0" smtClean="0">
                <a:solidFill>
                  <a:schemeClr val="tx1"/>
                </a:solidFill>
                <a:effectLst/>
                <a:latin typeface="+mn-lt"/>
                <a:ea typeface="+mn-ea"/>
                <a:cs typeface="+mn-cs"/>
              </a:rPr>
              <a:t> image is from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July 2018 at 18:47UTC while the bottom image is from 11</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July 2018 at 18:47UTC.  (Note how well the lakes show up – land-water contrast is very high!)</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sz="1200" b="0" u="none" strike="noStrike"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42F336B-C5CA-5842-ABFF-0CF9595852BD}" type="slidenum">
              <a:rPr lang="en-US" smtClean="0"/>
              <a:t>15</a:t>
            </a:fld>
            <a:endParaRPr lang="en-US"/>
          </a:p>
        </p:txBody>
      </p:sp>
    </p:spTree>
    <p:extLst>
      <p:ext uri="{BB962C8B-B14F-4D97-AF65-F5344CB8AC3E}">
        <p14:creationId xmlns:p14="http://schemas.microsoft.com/office/powerpoint/2010/main" val="413547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Visible and near-infrared imagery relies on reflected solar radiation to create a signal.   This chart shows similar information to the previous slide.  Band number is shown across the top.  The Roy G </a:t>
            </a:r>
            <a:r>
              <a:rPr lang="en-U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Biv</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visible spectrum is shown too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blue regions - the spectral response function - shows where information is detected for each channel.  The black line is transmittance through the atmosphere - note how it decreases across the 'blue band', band 1, because atmospheric scattering increases.  Band 4, at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1.37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micrometers, is special among these 6 bands because it occupies a region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of very low transmittance</a:t>
            </a:r>
            <a:r>
              <a:rPr lang="en-US" baseline="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 that is,</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strong absorption (by water vapor).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This</a:t>
            </a:r>
            <a:r>
              <a:rPr lang="en-US" baseline="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band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has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 much different look than the other bands in the visible and near-infrared part of the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spectrum</a:t>
            </a:r>
            <a:r>
              <a:rPr lang="en-US" baseline="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because of that strong absorption.</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11/17/2023</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200" b="0" i="0" u="none" strike="noStrike" kern="1200" cap="none" spc="0" normalizeH="0" baseline="0" noProof="0" dirty="0" smtClean="0">
                <a:ln>
                  <a:noFill/>
                </a:ln>
                <a:solidFill>
                  <a:srgbClr val="FF00FF"/>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3581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strong absorption by water vapor in the 1.37 μm band  leads to excellent daytime sensitivity to high, very thin cirrus specially in warm and moist atmospheres, and the channel does not routinely sense the lower troposphere as a result. In addition to the detection of thin cirrus and blowing dust, the “cirrus” band is often used in concert with visible imagery to distinguish low clouds from high clouds.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17</a:t>
            </a:fld>
            <a:endParaRPr lang="en-US"/>
          </a:p>
        </p:txBody>
      </p:sp>
    </p:spTree>
    <p:extLst>
      <p:ext uri="{BB962C8B-B14F-4D97-AF65-F5344CB8AC3E}">
        <p14:creationId xmlns:p14="http://schemas.microsoft.com/office/powerpoint/2010/main" val="67448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shows (1) airborne dust over  Texas and Oklahoma in a very dry atmosphere on January- 21</a:t>
            </a:r>
            <a:r>
              <a:rPr lang="en-US" baseline="30000">
                <a:solidFill>
                  <a:srgbClr val="000000"/>
                </a:solidFill>
                <a:latin typeface="Calibri" panose="020F0502020204030204" pitchFamily="34" charset="0"/>
                <a:ea typeface="Times New Roman" panose="02020603050405020304" pitchFamily="18" charset="0"/>
                <a:cs typeface="Calibri" panose="020F0502020204030204" pitchFamily="34" charset="0"/>
              </a:rPr>
              <a:t>st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,2018 at 17:42UTC.    Thin cirrus (2) is also present.  Airborne particles that are effective scatters of light (including cirrus ice crystals, volcanic ash, sand, haze or dust) are apparent in the “cirrus” band.</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42F336B-C5CA-5842-ABFF-0CF9595852BD}" type="slidenum">
              <a:rPr lang="en-US" smtClean="0"/>
              <a:t>18</a:t>
            </a:fld>
            <a:endParaRPr lang="en-US"/>
          </a:p>
        </p:txBody>
      </p:sp>
    </p:spTree>
    <p:extLst>
      <p:ext uri="{BB962C8B-B14F-4D97-AF65-F5344CB8AC3E}">
        <p14:creationId xmlns:p14="http://schemas.microsoft.com/office/powerpoint/2010/main" val="239283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If the</a:t>
            </a:r>
            <a:r>
              <a:rPr lang="en-US" baseline="0" dirty="0" smtClean="0"/>
              <a:t> atmosphere is rich in water vapor, then low clouds will have no signal in the Cirrus Channel – because water vapor absorbs it.  In these two images of  Hurricane Harvey, note the absence of lows clouds in the eye in the cirrus channel.  Similarly, few low clouds are apparent in the blue circles southwest and northwest of the eye.</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19</a:t>
            </a:fld>
            <a:endParaRPr lang="en-US"/>
          </a:p>
        </p:txBody>
      </p:sp>
    </p:spTree>
    <p:extLst>
      <p:ext uri="{BB962C8B-B14F-4D97-AF65-F5344CB8AC3E}">
        <p14:creationId xmlns:p14="http://schemas.microsoft.com/office/powerpoint/2010/main" val="193960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smtClean="0">
                <a:solidFill>
                  <a:schemeClr val="tx1"/>
                </a:solidFill>
                <a:effectLst/>
                <a:latin typeface="+mn-lt"/>
                <a:ea typeface="+mn-ea"/>
                <a:cs typeface="+mn-cs"/>
              </a:rPr>
              <a:t>A summary of what you’ve just learned.</a:t>
            </a:r>
          </a:p>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20</a:t>
            </a:fld>
            <a:endParaRPr lang="en-US"/>
          </a:p>
        </p:txBody>
      </p:sp>
    </p:spTree>
    <p:extLst>
      <p:ext uri="{BB962C8B-B14F-4D97-AF65-F5344CB8AC3E}">
        <p14:creationId xmlns:p14="http://schemas.microsoft.com/office/powerpoint/2010/main" val="418282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chart also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shows the 6 Visible/near Infrared bands. The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light blue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regions show where the ABI senses radiation for the different bands. The blue band is circled. The chart also includes transmittance in the atmosphere (the black line). Note that transmittance decreases in the region near the Blue Band (as scattering at short wavelengths increases</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11/17/2023</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200" b="0" i="0" u="none" strike="noStrike" kern="1200" cap="none" spc="0" normalizeH="0" baseline="0" noProof="0" dirty="0" smtClean="0">
                <a:ln>
                  <a:noFill/>
                </a:ln>
                <a:solidFill>
                  <a:srgbClr val="FF00FF"/>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13974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Visible and near-infrared imagery relies on reflected solar radiation to create a signal.   This chart shows similar information to the previous slide.  Band number is shown across the top.  The Roy G Biv visible spectrum is shown too - do you see why they're nicknames the blue and red bands?   The blue regions - the spectral response function - shows where information is detected for each channel.  The black line is transmittance through the atmosphere - note how it decreases across the 'blue band', band 1, because atmospheric scattering increases.  Band 5 - at 1.61 micrometers - is in a region of strong transmittance, but reflectance varies based on the surface</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11/17/2023</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200" b="0" i="0" u="none" strike="noStrike" kern="1200" cap="none" spc="0" normalizeH="0" baseline="0" noProof="0" dirty="0" smtClean="0">
                <a:ln>
                  <a:noFill/>
                </a:ln>
                <a:solidFill>
                  <a:srgbClr val="FF00FF"/>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51223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These two chart snippets show reflectance above different surfaces in the visible (on the left) and around 1.61 micrometers (on the right).  In particular, note that snow is highly reflective in the visible - but snow (and ice) absorbs energy at 1.61 micrometers, so it shows little reflectance in Band 5.  Cirrus and Snow appear dark in Band 5</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11/17/2023</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200" b="0" i="0" u="none" strike="noStrike" kern="1200" cap="none" spc="0" normalizeH="0" baseline="0" noProof="0" dirty="0" smtClean="0">
                <a:ln>
                  <a:noFill/>
                </a:ln>
                <a:solidFill>
                  <a:srgbClr val="FF00FF"/>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2462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Because The 1.61μm band (a near-infrared band), occupies a region in the electromagnetic spectrum where water droplets reflects energy while ice absorbs the energy, liquid water cloud droplets appearing bright while ice clouds appear dark. This relatively large difference between the reflection components of water and ice clouds, makes it possible to discern the two which can be very useful for aircraft routing, for example, by inferring cloud phase. The snow/ice channel also includes high land/water contrast and includes a fire signal for very hot fires.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23</a:t>
            </a:fld>
            <a:endParaRPr lang="en-US"/>
          </a:p>
        </p:txBody>
      </p:sp>
    </p:spTree>
    <p:extLst>
      <p:ext uri="{BB962C8B-B14F-4D97-AF65-F5344CB8AC3E}">
        <p14:creationId xmlns:p14="http://schemas.microsoft.com/office/powerpoint/2010/main" val="68008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Consider this visible image over the central Plains.  How easily can you distinguish snow cover from overlying clouds?  Can you distinguish between cirrostratus and altostratus?  Are there differences in the snow cover that is on the ground that you can tell from the satellite imagery?   Snow and Cirrus Clouds have a much darker look than highly reflective water clouds in the 1.61 micrometer imagery, so you can use the information to infer the properties of the reflective surface.  That information is summarized here.  Because of the different spectral properties in the 1.61 that allow the band to identify features containing ice crystals, it is used in many RGBs, such as Day Land Cloud RGB - with the 1.61 micrometer in the red of the RGB, and also the Day Cloud Phase Distinction RGB, with the 1.61 micrometer in the blue of the RGB</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24</a:t>
            </a:fld>
            <a:endParaRPr lang="en-US"/>
          </a:p>
        </p:txBody>
      </p:sp>
    </p:spTree>
    <p:extLst>
      <p:ext uri="{BB962C8B-B14F-4D97-AF65-F5344CB8AC3E}">
        <p14:creationId xmlns:p14="http://schemas.microsoft.com/office/powerpoint/2010/main" val="1069207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shows the GOES-16 Snow/Ice band (1.61µm) from February- 08</a:t>
            </a:r>
            <a:r>
              <a:rPr lang="en-US" baseline="30000">
                <a:solidFill>
                  <a:srgbClr val="000000"/>
                </a:solidFill>
                <a:latin typeface="Calibri" panose="020F0502020204030204" pitchFamily="34" charset="0"/>
                <a:ea typeface="Times New Roman" panose="02020603050405020304" pitchFamily="18" charset="0"/>
                <a:cs typeface="Calibri" panose="020F0502020204030204" pitchFamily="34" charset="0"/>
              </a:rPr>
              <a:t>th</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,2018 at 20:15 UTC. Ice clouds, liquid water and land/water boundaries  are identifiable.  Liquid Water clouds (at (2)) are easy to distinguish from cirrus ( at (1) </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42F336B-C5CA-5842-ABFF-0CF9595852BD}" type="slidenum">
              <a:rPr lang="en-US" smtClean="0"/>
              <a:t>25</a:t>
            </a:fld>
            <a:endParaRPr lang="en-US"/>
          </a:p>
        </p:txBody>
      </p:sp>
    </p:spTree>
    <p:extLst>
      <p:ext uri="{BB962C8B-B14F-4D97-AF65-F5344CB8AC3E}">
        <p14:creationId xmlns:p14="http://schemas.microsoft.com/office/powerpoint/2010/main" val="3673311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Fires - very hot fires - emit enough 1.61 micrometer energy that it can be detected by GOES-R.  This example shows the GOES-16 1.61µm  band for March- 07</a:t>
            </a:r>
            <a:r>
              <a:rPr lang="en-US" baseline="30000">
                <a:solidFill>
                  <a:srgbClr val="000000"/>
                </a:solidFill>
                <a:latin typeface="Calibri" panose="020F0502020204030204" pitchFamily="34" charset="0"/>
                <a:ea typeface="Times New Roman" panose="02020603050405020304" pitchFamily="18" charset="0"/>
                <a:cs typeface="Calibri" panose="020F0502020204030204" pitchFamily="34" charset="0"/>
              </a:rPr>
              <a:t>th</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,2017 at 02:58UTC; the Inset</a:t>
            </a:r>
            <a:r>
              <a:rPr lang="en-US" i="1">
                <a:solidFill>
                  <a:srgbClr val="000000"/>
                </a:solidFill>
                <a:latin typeface="Calibri" panose="020F0502020204030204" pitchFamily="34" charset="0"/>
                <a:ea typeface="Times New Roman" panose="02020603050405020304" pitchFamily="18" charset="0"/>
                <a:cs typeface="Calibri" panose="020F0502020204030204" pitchFamily="34" charset="0"/>
              </a:rPr>
              <a:t> shows the  3.9 </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µm </a:t>
            </a:r>
            <a:r>
              <a:rPr lang="en-US" i="1">
                <a:solidFill>
                  <a:srgbClr val="000000"/>
                </a:solidFill>
                <a:latin typeface="Calibri" panose="020F0502020204030204" pitchFamily="34" charset="0"/>
                <a:ea typeface="Times New Roman" panose="02020603050405020304" pitchFamily="18" charset="0"/>
                <a:cs typeface="Calibri" panose="020F0502020204030204" pitchFamily="34" charset="0"/>
              </a:rPr>
              <a:t>co</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lor-enhanced to show Hot Spots.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If you are using near-infrared imagery like the Snow/Ice band at night, however, make sure you monitor the clouds!  Cloud motion or development can block the night-time view of the fire</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42F336B-C5CA-5842-ABFF-0CF9595852BD}" type="slidenum">
              <a:rPr lang="en-US" smtClean="0"/>
              <a:t>26</a:t>
            </a:fld>
            <a:endParaRPr lang="en-US"/>
          </a:p>
        </p:txBody>
      </p:sp>
    </p:spTree>
    <p:extLst>
      <p:ext uri="{BB962C8B-B14F-4D97-AF65-F5344CB8AC3E}">
        <p14:creationId xmlns:p14="http://schemas.microsoft.com/office/powerpoint/2010/main" val="1585067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2.24 μm band (a near-infrared band), is used to esimate cloud particle size estimations. This is very important for understanding cloud growth and the intensity of that development.  It is used in Baseline Products as well.  Very hot fires also emit detectable amounts of 2.24 micrometer </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energy</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27</a:t>
            </a:fld>
            <a:endParaRPr lang="en-US"/>
          </a:p>
        </p:txBody>
      </p:sp>
    </p:spTree>
    <p:extLst>
      <p:ext uri="{BB962C8B-B14F-4D97-AF65-F5344CB8AC3E}">
        <p14:creationId xmlns:p14="http://schemas.microsoft.com/office/powerpoint/2010/main" val="1012542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shows GOES-16 bands 05 (1.61µm) , 06 (2.24µm)  and 07 (3.90µm)  for  February- 01</a:t>
            </a:r>
            <a:r>
              <a:rPr lang="en-US" baseline="30000">
                <a:solidFill>
                  <a:srgbClr val="000000"/>
                </a:solidFill>
                <a:latin typeface="Calibri" panose="020F0502020204030204" pitchFamily="34" charset="0"/>
                <a:ea typeface="Times New Roman" panose="02020603050405020304" pitchFamily="18" charset="0"/>
                <a:cs typeface="Calibri" panose="020F0502020204030204" pitchFamily="34" charset="0"/>
              </a:rPr>
              <a:t>st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,2018 at 12:30 UTC with a hot spot.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thermal anomaly stands out in band 06 (2.24µm) because that wavelength (compared to other bands) is located closer to the peak emitted radiance of very hot features such as active volcanoes or large fires. In this case, the hottest 3.9 mm brightness temperature is 393 K (vs a background value around 285-290K);  the largest albedo at 2.24 µm is 37% (vs, a background value between 1 and 3, generally;  the largest albedo at 1.61 µm is 20 (vs a background value of 2-5</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42F336B-C5CA-5842-ABFF-0CF9595852BD}" type="slidenum">
              <a:rPr lang="en-US" smtClean="0"/>
              <a:t>28</a:t>
            </a:fld>
            <a:endParaRPr lang="en-US"/>
          </a:p>
        </p:txBody>
      </p:sp>
    </p:spTree>
    <p:extLst>
      <p:ext uri="{BB962C8B-B14F-4D97-AF65-F5344CB8AC3E}">
        <p14:creationId xmlns:p14="http://schemas.microsoft.com/office/powerpoint/2010/main" val="3365131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chart shows the infrared bands on the Advanced Baseline Imager.  Again, the chart shows the band, or channel, number.</a:t>
            </a:r>
            <a:r>
              <a:rPr lang="en-US" baseline="0" dirty="0" smtClean="0"/>
              <a:t>  The central wavelength, the wavelength range sensed, the pixel resolution at the sub-satellite point (Nadir), in kilometers, and the nickname.  You might ask:  Why are the bands placed where they are?  Similar to the placement of visible/near IR channels, placement here relates to the radiative properties of the atmosphere, which we’ll see next.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498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chart shows the - in blue - the spectral response functions for each of the 10 infrared channels.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The black</a:t>
            </a:r>
            <a:r>
              <a:rPr lang="en-US" baseline="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line shows what temperature would be sensed by a satellite above a US Standard atmosphere in clear skies.  Some bands show the effect of absorption by gases – band 8, for example.  Energy at 6.19 micrometers is emitted by the surface, destined to be detected by the satellite.  Before it gets there, however, it is absorbed, in this case by water vapor, and re-emitted from a higher, colder temperature.  In contrast, Band 7, the 3.9 micrometer s</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hortwave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IR band is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window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channel.</a:t>
            </a:r>
            <a:r>
              <a:rPr lang="en-US" baseline="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That is, energy at 3.9 micrometers is emitted by the surface and travels to the satellite detector without much absorption by gases.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30</a:t>
            </a:fld>
            <a:endParaRPr lang="en-US"/>
          </a:p>
        </p:txBody>
      </p:sp>
    </p:spTree>
    <p:extLst>
      <p:ext uri="{BB962C8B-B14F-4D97-AF65-F5344CB8AC3E}">
        <p14:creationId xmlns:p14="http://schemas.microsoft.com/office/powerpoint/2010/main" val="180116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0.47 µm, or “Blue” visible band, senses radiation in a part of the electromagnetic spectrum where scattering is important.  This channel can be used to monitor aerosols, providing continuous daytime observations of dust, haze, smoke and clouds.  It is also a key component of GOES-R Baseline Aerosol Products and will be part of the Baseline Snow Products as well when they are produced.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If you use the ‘Blue Band’ to detect aerosols, remember that the scattering angle is important. </a:t>
            </a: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Smoke and dust are more effective forward scatterers than backward scatterers.  Thus, smoke and dust signals are more apparent when the sun is low in the sky vs. high in the sky.</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Blue band in combination with the "Red" band (0.64 µm) and a “Green” band simulated from the “Vegetation” band (0.86 µm), provides approximate “natural true color” imagery of the Earth.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4</a:t>
            </a:fld>
            <a:endParaRPr lang="en-US"/>
          </a:p>
        </p:txBody>
      </p:sp>
    </p:spTree>
    <p:extLst>
      <p:ext uri="{BB962C8B-B14F-4D97-AF65-F5344CB8AC3E}">
        <p14:creationId xmlns:p14="http://schemas.microsoft.com/office/powerpoint/2010/main" val="228514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shortwave IR band is unique among ABI's 16 channels because it routinely senses both emitted terrestrial radiation and reflected solar radiation.</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band is a heritage channel, meaning it was present on previous GOES satellites, back into the 1970s.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Some uses for the 3.9 micrometer band are shown here.  Read them over.</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14-bit 3.9 micrometer band on ABI detects over the widest range of temperatures of all ABI Bands: -75 C to 140 C.  It has relatively low precision at very cold temperatures, however:  you might see speckling at night over very cold cloud tops.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31</a:t>
            </a:fld>
            <a:endParaRPr lang="en-US"/>
          </a:p>
        </p:txBody>
      </p:sp>
    </p:spTree>
    <p:extLst>
      <p:ext uri="{BB962C8B-B14F-4D97-AF65-F5344CB8AC3E}">
        <p14:creationId xmlns:p14="http://schemas.microsoft.com/office/powerpoint/2010/main" val="2688290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Shortwave IR band detects fires.   The 5-minute cadence on ABI for CONUS projection means precise monitoring of the early fire evolution is possible (and Mesoscale domains can give even better temporal coverage:  every minute!  This can be vital information for a fast-moving fire in its early stages!).  This slide shows two times of the Woolsley Fire near Malibu CA in 2018, with the smoke plume displayed on the left ni visiuble imagery and the large and intense thermal signal from the 3.9 micrometer imagery on the right.  In addition to the pixels affected by the fire, the general warming is obvious.  The 3.9 micrometer can also be handy at night over Southern California to monitor the evolution of Santa Ana wind-driven warming</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32</a:t>
            </a:fld>
            <a:endParaRPr lang="en-US"/>
          </a:p>
        </p:txBody>
      </p:sp>
    </p:spTree>
    <p:extLst>
      <p:ext uri="{BB962C8B-B14F-4D97-AF65-F5344CB8AC3E}">
        <p14:creationId xmlns:p14="http://schemas.microsoft.com/office/powerpoint/2010/main" val="1455297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Thermal boundaries can also be highlighted over the ocean.  It is important to know where the north wall of the Gulf Stream is, for example.  Gradients in temperature can help fishermen as well</a:t>
            </a:r>
            <a:r>
              <a:rPr lang="en-US">
                <a:latin typeface="Times New Roman" panose="02020603050405020304" pitchFamily="18" charset="0"/>
                <a:ea typeface="Times New Roman" panose="02020603050405020304" pitchFamily="18" charset="0"/>
                <a:cs typeface="Times New Roman" panose="02020603050405020304" pitchFamily="18" charset="0"/>
              </a:rPr>
              <a:t>.  The band is especially sensitive to low-level temperatures and will see heat islands too, near cities (such as Norfolk in this image</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33</a:t>
            </a:fld>
            <a:endParaRPr lang="en-US"/>
          </a:p>
        </p:txBody>
      </p:sp>
    </p:spTree>
    <p:extLst>
      <p:ext uri="{BB962C8B-B14F-4D97-AF65-F5344CB8AC3E}">
        <p14:creationId xmlns:p14="http://schemas.microsoft.com/office/powerpoint/2010/main" val="737325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If you compare the Shortwave and Longwave infrared channels (3.9 and 10.3 micrometers, respectively), at night, then differences that arise in the computed brightness temperature due to emissivity are apparent over liquid water droplets in clouds.  This channel difference - called the Night Fog Brightness Temperature Difference in AWIPS - is an easy way to highlight stratus and/or fog at night, and it is also a component to the Nighttime Microphysics RGB</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34</a:t>
            </a:fld>
            <a:endParaRPr lang="en-US"/>
          </a:p>
        </p:txBody>
      </p:sp>
    </p:spTree>
    <p:extLst>
      <p:ext uri="{BB962C8B-B14F-4D97-AF65-F5344CB8AC3E}">
        <p14:creationId xmlns:p14="http://schemas.microsoft.com/office/powerpoint/2010/main" val="2036734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In AWIPS,</a:t>
            </a:r>
            <a:r>
              <a:rPr lang="en-US" baseline="0" dirty="0" smtClean="0"/>
              <a:t> the blue/cyan regions are those with stratus decks made up of liquid water droplets.  This may or may not be fog – it’s difficult to tell from the cloud top, which is the point of view of the satellite.  In the Willamette Valley in Oregon, fog is present.  Observations show it.  You can see how the Nighttime Microphysics RGB also highlights the regions of fog and stratus.  The actual color of the low clouds will vary seasonally as the cloud temperature changes:  the blue component of the RGB is the clean window 10.3 micrometer </a:t>
            </a:r>
            <a:r>
              <a:rPr lang="en-US" baseline="0" dirty="0" err="1" smtClean="0"/>
              <a:t>channgel</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35</a:t>
            </a:fld>
            <a:endParaRPr lang="en-US"/>
          </a:p>
        </p:txBody>
      </p:sp>
    </p:spTree>
    <p:extLst>
      <p:ext uri="{BB962C8B-B14F-4D97-AF65-F5344CB8AC3E}">
        <p14:creationId xmlns:p14="http://schemas.microsoft.com/office/powerpoint/2010/main" val="3961041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 clean window image of convection (or the</a:t>
            </a:r>
            <a:r>
              <a:rPr lang="en-US" baseline="0" dirty="0" smtClean="0"/>
              <a:t> baseline product Cloud Top Temperature) can help you identify with coldest cloud tops – but which of the cloud tops here have the smallest ice crystals that have been lofted by very strong updrafts?  A very strong updraft limits the residence time in the cloud, limiting the growth of the particle.  Smaller ice particles are more highly reflective, and the 3.9 micrometer brightness temperature will therefore be warmer because it contains a larger signal from reflected solar radiation.  The Day Convection RGB highlights these vigorous updrafts in yellow – they may or may not correspond the coldest cloud top temperatures.</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36</a:t>
            </a:fld>
            <a:endParaRPr lang="en-US"/>
          </a:p>
        </p:txBody>
      </p:sp>
    </p:spTree>
    <p:extLst>
      <p:ext uri="{BB962C8B-B14F-4D97-AF65-F5344CB8AC3E}">
        <p14:creationId xmlns:p14="http://schemas.microsoft.com/office/powerpoint/2010/main" val="2706646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“Upper-level water vapor” band can be used to  detect mid/upper-tropospheric clouds and water vapor, to identify jet streams and synoptic-scale features (such as troughs and ridges), to give hints to the track of tropical cyclones and mid-latitude storms, to alert to the potential for severe weather, to estimate mid/upper-tropospheric moisture (for legacy vertical moisture profiles) and to locate regions where the potential for turbulence exists.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Cloud-free features (such as vorticity maxima) that could eventually produce clouds and precipitation can also be identified and tracked using 6.2 μm imagery.</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imagery from this ABI band is used to calculate Derived Motion Winds, along with several other Baseline Products.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Radiances from this and other infrared bands are used directly in some Numerical Weather Prediction models.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37</a:t>
            </a:fld>
            <a:endParaRPr lang="en-US"/>
          </a:p>
        </p:txBody>
      </p:sp>
    </p:spTree>
    <p:extLst>
      <p:ext uri="{BB962C8B-B14F-4D97-AF65-F5344CB8AC3E}">
        <p14:creationId xmlns:p14="http://schemas.microsoft.com/office/powerpoint/2010/main" val="2061493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Water vapor infrared imagery can be used to infer atmospheric features and motion as shown in this still image.  You can assume that airflow is in a direction along the flow, as indicated by the arrows here.  And if you have diffluent flow aloft - as inferred by the water vapor here - then you have an environment where thunderstorms might form</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38</a:t>
            </a:fld>
            <a:endParaRPr lang="en-US"/>
          </a:p>
        </p:txBody>
      </p:sp>
    </p:spTree>
    <p:extLst>
      <p:ext uri="{BB962C8B-B14F-4D97-AF65-F5344CB8AC3E}">
        <p14:creationId xmlns:p14="http://schemas.microsoft.com/office/powerpoint/2010/main" val="3641006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6.2 µm Upper-level Water Vapor imagery can be used to identify and track synoptic-scale features such as troughs and ridges -  their appearance and location on Water Vapor imagery can help in model validation.  The figure shows a large region of very dry air within a subtropical ridge over the central North Atlantic Ocean.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Infrared brightness temperatures </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were unusually warm </a:t>
            </a:r>
            <a:r>
              <a:rPr lang="en-US" i="1">
                <a:solidFill>
                  <a:srgbClr val="000000"/>
                </a:solidFill>
                <a:latin typeface="Calibri" panose="020F0502020204030204" pitchFamily="34" charset="0"/>
                <a:ea typeface="Times New Roman" panose="02020603050405020304" pitchFamily="18" charset="0"/>
                <a:cs typeface="Calibri" panose="020F0502020204030204" pitchFamily="34" charset="0"/>
              </a:rPr>
              <a:t>(brighter yellow enhancement)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a:latin typeface="Times New Roman" panose="02020603050405020304" pitchFamily="18" charset="0"/>
                <a:ea typeface="Times New Roman" panose="02020603050405020304" pitchFamily="18" charset="0"/>
                <a:cs typeface="Times New Roman" panose="02020603050405020304" pitchFamily="18" charset="0"/>
              </a:rPr>
              <a:t> THis suggests exceptionally strong sinking motion</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39</a:t>
            </a:fld>
            <a:endParaRPr lang="en-US"/>
          </a:p>
        </p:txBody>
      </p:sp>
    </p:spTree>
    <p:extLst>
      <p:ext uri="{BB962C8B-B14F-4D97-AF65-F5344CB8AC3E}">
        <p14:creationId xmlns:p14="http://schemas.microsoft.com/office/powerpoint/2010/main" val="2822658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Even at high satellite viewing angles, the improved spatial resolution of ABI Water Vapor imagery can provide a detailed view of important features – in the example show here, the circulations associated with an occluded gale-force low over the Gulf of Alaska and a weaker disturbance over the Bering Sea.</a:t>
            </a:r>
          </a:p>
        </p:txBody>
      </p:sp>
      <p:sp>
        <p:nvSpPr>
          <p:cNvPr id="4" name="Slide Number Placeholder 3"/>
          <p:cNvSpPr>
            <a:spLocks noGrp="1"/>
          </p:cNvSpPr>
          <p:nvPr>
            <p:ph type="sldNum" sz="quarter" idx="5"/>
          </p:nvPr>
        </p:nvSpPr>
        <p:spPr/>
        <p:txBody>
          <a:bodyPr/>
          <a:lstStyle/>
          <a:p>
            <a:fld id="{1793758C-4687-48C4-851D-4E1023159749}" type="slidenum">
              <a:rPr lang="en-US" smtClean="0"/>
              <a:t>40</a:t>
            </a:fld>
            <a:endParaRPr lang="en-US"/>
          </a:p>
        </p:txBody>
      </p:sp>
    </p:spTree>
    <p:extLst>
      <p:ext uri="{BB962C8B-B14F-4D97-AF65-F5344CB8AC3E}">
        <p14:creationId xmlns:p14="http://schemas.microsoft.com/office/powerpoint/2010/main" val="36355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example shows smoke more apparent in the blue band over northern Mexico than in the higher-resolution red band or in the ‘Veggie Band’.  The ‘Cirrus Channel’ is also shown.</a:t>
            </a:r>
            <a:endParaRPr lang="en-US" dirty="0"/>
          </a:p>
        </p:txBody>
      </p:sp>
      <p:sp>
        <p:nvSpPr>
          <p:cNvPr id="4" name="Slide Number Placeholder 3"/>
          <p:cNvSpPr>
            <a:spLocks noGrp="1"/>
          </p:cNvSpPr>
          <p:nvPr>
            <p:ph type="sldNum" sz="quarter" idx="10"/>
          </p:nvPr>
        </p:nvSpPr>
        <p:spPr/>
        <p:txBody>
          <a:bodyPr/>
          <a:lstStyle/>
          <a:p>
            <a:fld id="{442F336B-C5CA-5842-ABFF-0CF9595852BD}" type="slidenum">
              <a:rPr lang="en-US" smtClean="0"/>
              <a:t>5</a:t>
            </a:fld>
            <a:endParaRPr lang="en-US"/>
          </a:p>
        </p:txBody>
      </p:sp>
    </p:spTree>
    <p:extLst>
      <p:ext uri="{BB962C8B-B14F-4D97-AF65-F5344CB8AC3E}">
        <p14:creationId xmlns:p14="http://schemas.microsoft.com/office/powerpoint/2010/main" val="3995768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GOES-16 Upper-level Water Vapor images with Derived Motion Winds revealed a well-defined high altitude outflow channel that had developed northwest of Hurricane Florence.  This outflow helped the storm maintain its Category 4 intensity as it continued to move toward the Southeast US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41</a:t>
            </a:fld>
            <a:endParaRPr lang="en-US"/>
          </a:p>
        </p:txBody>
      </p:sp>
    </p:spTree>
    <p:extLst>
      <p:ext uri="{BB962C8B-B14F-4D97-AF65-F5344CB8AC3E}">
        <p14:creationId xmlns:p14="http://schemas.microsoft.com/office/powerpoint/2010/main" val="3945543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shows a decaying MCS over the central Plains.  Storm-scale anticyclonic outflow aloft around the periphery of this convection acted as a short-term barrier to upstream southwesterly winds within the middle/upper troposphere.  This created quasi-stationary gravity waves along the convection's </a:t>
            </a:r>
            <a:r>
              <a:rPr lang="en-US" i="1">
                <a:solidFill>
                  <a:srgbClr val="000000"/>
                </a:solidFill>
                <a:latin typeface="Calibri" panose="020F0502020204030204" pitchFamily="34" charset="0"/>
                <a:ea typeface="Times New Roman" panose="02020603050405020304" pitchFamily="18" charset="0"/>
                <a:cs typeface="Calibri" panose="020F0502020204030204" pitchFamily="34" charset="0"/>
              </a:rPr>
              <a:t>western</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edge.  These waves were most evident over eastern Nebraska and northeastern Kansas in 6.2 µm Upper-level Water Vapor images. There were a few pilot reports of high-altitude turbulence -- Clear Air Turbulence (CAT) was mentioned over northeastern Kansas at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37,000 feet </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and “Mountain Wave Action” was reported over southeastern Nebraska at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43,000 feet .  SEe the linked-to blog post for more details</a:t>
            </a:r>
            <a:r>
              <a:rPr lang="en-US" b="1" u="sng"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42</a:t>
            </a:fld>
            <a:endParaRPr lang="en-US"/>
          </a:p>
        </p:txBody>
      </p:sp>
    </p:spTree>
    <p:extLst>
      <p:ext uri="{BB962C8B-B14F-4D97-AF65-F5344CB8AC3E}">
        <p14:creationId xmlns:p14="http://schemas.microsoft.com/office/powerpoint/2010/main" val="1294458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Weighting functions - which can be displayed from real-time data at this link - show the level from which information is detected by the satellite.  In this example from El Paso on 19 December 2018, 6.19 micrometer imagery information has a peak at 391 hPa, and 7.34 micrometer imagery information peaks at 497 hPa. (The mid-level water vapor band - band 9 - would show a peak somewhere in between the two values).  These weighting functions are computed from real-time data, and assume clear skies.</a:t>
            </a:r>
            <a:r>
              <a:rPr lang="en-US">
                <a:latin typeface="Times New Roman" panose="02020603050405020304" pitchFamily="18" charset="0"/>
                <a:ea typeface="Times New Roman" panose="02020603050405020304" pitchFamily="18" charset="0"/>
                <a:cs typeface="Times New Roman" panose="02020603050405020304" pitchFamily="18" charset="0"/>
              </a:rPr>
              <a:t>  Refer to the SHyMet module on Weighting Functions for more </a:t>
            </a:r>
            <a:r>
              <a:rPr lang="en-US" smtClean="0">
                <a:latin typeface="Times New Roman" panose="02020603050405020304" pitchFamily="18" charset="0"/>
                <a:ea typeface="Times New Roman" panose="02020603050405020304" pitchFamily="18" charset="0"/>
                <a:cs typeface="Times New Roman" panose="02020603050405020304" pitchFamily="18" charset="0"/>
              </a:rPr>
              <a:t>information</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43</a:t>
            </a:fld>
            <a:endParaRPr lang="en-US"/>
          </a:p>
        </p:txBody>
      </p:sp>
    </p:spTree>
    <p:extLst>
      <p:ext uri="{BB962C8B-B14F-4D97-AF65-F5344CB8AC3E}">
        <p14:creationId xmlns:p14="http://schemas.microsoft.com/office/powerpoint/2010/main" val="1235675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Like all other ABI Infrared bands, the mid-level water vapor band at 6.9 micrometers, band 9, has a nominal spatial resolution of 2 km (at nadir, at the sub-satellite point). The  “Mid-level water vapor” band can be used to detect middle-tropospheric clouds and water vapor, to identify jet streams and synoptic-scale features (such as troughs and ridges), help to predict the track of tropical cyclones and mid-latitude storms, to monitor the potential for severe weather, to estimate mid-tropospheric moisture (for legacy vertical moisture profiles) and to  regions where the potential for turbulence exists. Cloud-free features (such as vorticity maxima) that could eventually produce clouds and precipitation can also be identified and tracked using 6.9 μm imagery.</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imagery from this ABI band is used to calculate Derived Motion Winds along with several other Baseline Products.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Finally, radiances from this and other infrared bands are used directly in Numerical Weather Prediction models.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Note that thick clouds – as with any infrared channel – will obscure the detection of lower-altitude water vapor gradients that may exist below those clouds.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44</a:t>
            </a:fld>
            <a:endParaRPr lang="en-US"/>
          </a:p>
        </p:txBody>
      </p:sp>
    </p:spTree>
    <p:extLst>
      <p:ext uri="{BB962C8B-B14F-4D97-AF65-F5344CB8AC3E}">
        <p14:creationId xmlns:p14="http://schemas.microsoft.com/office/powerpoint/2010/main" val="3854422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6.9 </a:t>
            </a:r>
            <a:r>
              <a:rPr lang="en-US" dirty="0"/>
              <a:t>µm Water Vapor imagery </a:t>
            </a:r>
            <a:r>
              <a:rPr lang="en-US" dirty="0" smtClean="0"/>
              <a:t>can </a:t>
            </a:r>
            <a:r>
              <a:rPr lang="en-US" dirty="0"/>
              <a:t>highlight regions where the potential for turbulence exists. </a:t>
            </a:r>
            <a:r>
              <a:rPr lang="en-US" dirty="0" smtClean="0"/>
              <a:t>A well-defined </a:t>
            </a:r>
            <a:r>
              <a:rPr lang="en-US" dirty="0"/>
              <a:t>train of wind shear vortices  </a:t>
            </a:r>
            <a:r>
              <a:rPr lang="en-US" dirty="0" smtClean="0"/>
              <a:t>(in clear sky) is apparent in the </a:t>
            </a:r>
            <a:r>
              <a:rPr lang="en-US" dirty="0"/>
              <a:t>Water Vapor </a:t>
            </a:r>
            <a:r>
              <a:rPr lang="en-US" dirty="0" smtClean="0"/>
              <a:t>imagery on the left, </a:t>
            </a:r>
            <a:r>
              <a:rPr lang="en-US" dirty="0"/>
              <a:t>moving westward over the Great Lakes — with larger shear vortices moving eastward over the Ohio River Valley. </a:t>
            </a:r>
            <a:r>
              <a:rPr lang="en-US" dirty="0" smtClean="0"/>
              <a:t>Pilot </a:t>
            </a:r>
            <a:r>
              <a:rPr lang="en-US" dirty="0"/>
              <a:t>reports of turbulence </a:t>
            </a:r>
            <a:r>
              <a:rPr lang="en-US" dirty="0" smtClean="0"/>
              <a:t>occurred</a:t>
            </a:r>
            <a:r>
              <a:rPr lang="en-US" baseline="0" dirty="0" smtClean="0"/>
              <a:t> </a:t>
            </a:r>
            <a:r>
              <a:rPr lang="en-US" dirty="0" smtClean="0"/>
              <a:t>in </a:t>
            </a:r>
            <a:r>
              <a:rPr lang="en-US" dirty="0"/>
              <a:t>the general vicinity of these vortices. </a:t>
            </a:r>
            <a:r>
              <a:rPr lang="en-US" dirty="0" smtClean="0"/>
              <a:t>Similarly,</a:t>
            </a:r>
            <a:r>
              <a:rPr lang="en-US" baseline="0" dirty="0" smtClean="0"/>
              <a:t> in the image pair on the right, many waves are obvious in the 6.9 micrometer imagery on the right, in clear skies, and pilot reports of turbulence occurred.  Water vapor imagery can help identify regions of clear air turbulence.  </a:t>
            </a:r>
            <a:endParaRPr lang="en-US" dirty="0"/>
          </a:p>
        </p:txBody>
      </p:sp>
      <p:sp>
        <p:nvSpPr>
          <p:cNvPr id="4" name="Slide Number Placeholder 3"/>
          <p:cNvSpPr>
            <a:spLocks noGrp="1"/>
          </p:cNvSpPr>
          <p:nvPr>
            <p:ph type="sldNum" sz="quarter" idx="5"/>
          </p:nvPr>
        </p:nvSpPr>
        <p:spPr/>
        <p:txBody>
          <a:bodyPr/>
          <a:lstStyle/>
          <a:p>
            <a:fld id="{1793758C-4687-48C4-851D-4E1023159749}" type="slidenum">
              <a:rPr lang="en-US" smtClean="0"/>
              <a:t>45</a:t>
            </a:fld>
            <a:endParaRPr lang="en-US"/>
          </a:p>
        </p:txBody>
      </p:sp>
    </p:spTree>
    <p:extLst>
      <p:ext uri="{BB962C8B-B14F-4D97-AF65-F5344CB8AC3E}">
        <p14:creationId xmlns:p14="http://schemas.microsoft.com/office/powerpoint/2010/main" val="3681539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Use the 6.9 µm Mid-level Water Vapor imagery to identify and track important synoptic-scale features such as troughs and ridges and important air streams such as conveyor belts. This example shows a large mid-latitude cyclone that produced a wide variety of weather including heavy snow and blizzard conditions across the Plains and Upper Midwest, and severe weather (tornadoes, large hail and damaging winds) from Mississippi to the Ohio River Valley. The Warm Conveyor Belt (WCB) and Trough of Warm Air Aloft (TROWAL) airstreams are apparent on the Water Vapor imagery.  They would likely be apparent in the upper and lower water vapor as well, but would have different looks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46</a:t>
            </a:fld>
            <a:endParaRPr lang="en-US"/>
          </a:p>
        </p:txBody>
      </p:sp>
    </p:spTree>
    <p:extLst>
      <p:ext uri="{BB962C8B-B14F-4D97-AF65-F5344CB8AC3E}">
        <p14:creationId xmlns:p14="http://schemas.microsoft.com/office/powerpoint/2010/main" val="329018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As</a:t>
            </a:r>
            <a:r>
              <a:rPr lang="en-US" baseline="0" dirty="0" smtClean="0"/>
              <a:t> noted on the last slide, Band 10 at 7.3 micrometers is affected by SO2 absorption, SO2 as might be emitted by a volcanic eruption.  Band 11 at 8.4 micrometers also shows absorption by SO2.  If you have an eruption that emits SO2 in addition to water vapor, the response should be especially notable in 7.3 compared to the other water vapor channels.</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47</a:t>
            </a:fld>
            <a:endParaRPr lang="en-US"/>
          </a:p>
        </p:txBody>
      </p:sp>
    </p:spTree>
    <p:extLst>
      <p:ext uri="{BB962C8B-B14F-4D97-AF65-F5344CB8AC3E}">
        <p14:creationId xmlns:p14="http://schemas.microsoft.com/office/powerpoint/2010/main" val="1488503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7.3 μm “Low-level water vapor” band, like all ABI infrared bands, has a nominal horizontal spatial resolution of 2 km.  It can be used to detect lower-tropospheric clouds and water vapor, identify jet streams and synoptic-scale features (such as troughs and ridges), forecast the track of tropical cyclones and mid-latitude storms, monitor the potential for severe weather, estimate lower-tropospheric moisture (for legacy vertical moisture profiles) and locate regions where the potential for turbulence exists. Cloud-free features (such as vorticity maxima) that could eventually produce clouds and precipitation can also be identified and tracked using 7.3 μm imagery.</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imagery from this ABI band is used to calculate Derived Motion Winds along with several other Baseline Products.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Finally, radiances from this and other infrared bands are used directly in Numerical Weather Prediction models.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Note that thick clouds – as with any infrared channel – will obscure the detection of lower-altitude water vapor gradients that may exist below those clouds.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48</a:t>
            </a:fld>
            <a:endParaRPr lang="en-US"/>
          </a:p>
        </p:txBody>
      </p:sp>
    </p:spTree>
    <p:extLst>
      <p:ext uri="{BB962C8B-B14F-4D97-AF65-F5344CB8AC3E}">
        <p14:creationId xmlns:p14="http://schemas.microsoft.com/office/powerpoint/2010/main" val="4078438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Use water Vapor imagery to identify and track a variety of atmospheric features - and to approximate their height. This example shows 7.3, 6.9 and 6.2 µm Water Vapor images off the coast of southern California.  Contrails are indicated west of San Diego;  and the contrail signature is most obvious in the 7.3 µm image. This  offers a clue as to their approximate altitude.  The Water vapor Weighting Functions derived from San Diego's rawinsonde  (shown next), show that the peak relative contribution of radiation for the 7.3 µm band was at 596 hPa. The contrail signature was less distinct in the 6.9 µm imagery.  In that case, the peak conrtibution was at 478 hPA, likely above the contrail</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49</a:t>
            </a:fld>
            <a:endParaRPr lang="en-US"/>
          </a:p>
        </p:txBody>
      </p:sp>
    </p:spTree>
    <p:extLst>
      <p:ext uri="{BB962C8B-B14F-4D97-AF65-F5344CB8AC3E}">
        <p14:creationId xmlns:p14="http://schemas.microsoft.com/office/powerpoint/2010/main" val="1500105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Clear-sky</a:t>
            </a:r>
            <a:r>
              <a:rPr lang="en-US" baseline="0" dirty="0" smtClean="0"/>
              <a:t> weighting functions, as shown here for GOES-16 at San Diego at 00 UTC on 24 April 2017, show a peak response for the 7.3 micrometer band farther down in the atmosphere compared to the other two water vapor bands.  IN this case, the water vapor associated from high cirrus (as inferred by the sounding) intercepts much of the 6.2 micron signal from lower in the atmosphere, proportionally less of the 6.9, and even less still of the 7.3 micrometer signal.   On this date, it would make sense to use the 6.2 to view structures in the cirrus, and to user the 7.3 to see what was happening beneath the cirrus (things like contrails for example)   The 6.2 micrometer channel – in green – was most sensitive to structures around 300 </a:t>
            </a:r>
            <a:r>
              <a:rPr lang="en-US" baseline="0" dirty="0" err="1" smtClean="0"/>
              <a:t>hPa</a:t>
            </a:r>
            <a:r>
              <a:rPr lang="en-US" baseline="0" dirty="0" smtClean="0"/>
              <a:t> – the peak in the weighting function was around 286 </a:t>
            </a:r>
            <a:r>
              <a:rPr lang="en-US" baseline="0" dirty="0" err="1" smtClean="0"/>
              <a:t>hPa</a:t>
            </a:r>
            <a:r>
              <a:rPr lang="en-US" baseline="0" dirty="0" smtClean="0"/>
              <a:t>;  the 7.3 micrometer channel, in contrast, had a peak in the weighting function from around 596 </a:t>
            </a:r>
            <a:r>
              <a:rPr lang="en-US" baseline="0" dirty="0" err="1" smtClean="0"/>
              <a:t>hPa</a:t>
            </a:r>
            <a:r>
              <a:rPr lang="en-US" baseline="0" dirty="0" smtClean="0"/>
              <a:t>!</a:t>
            </a:r>
            <a:endParaRPr lang="en-US" dirty="0"/>
          </a:p>
        </p:txBody>
      </p:sp>
      <p:sp>
        <p:nvSpPr>
          <p:cNvPr id="4" name="Slide Number Placeholder 3"/>
          <p:cNvSpPr>
            <a:spLocks noGrp="1"/>
          </p:cNvSpPr>
          <p:nvPr>
            <p:ph type="sldNum" sz="quarter" idx="5"/>
          </p:nvPr>
        </p:nvSpPr>
        <p:spPr/>
        <p:txBody>
          <a:bodyPr/>
          <a:lstStyle/>
          <a:p>
            <a:fld id="{1793758C-4687-48C4-851D-4E1023159749}" type="slidenum">
              <a:rPr lang="en-US" smtClean="0"/>
              <a:t>50</a:t>
            </a:fld>
            <a:endParaRPr lang="en-US"/>
          </a:p>
        </p:txBody>
      </p:sp>
    </p:spTree>
    <p:extLst>
      <p:ext uri="{BB962C8B-B14F-4D97-AF65-F5344CB8AC3E}">
        <p14:creationId xmlns:p14="http://schemas.microsoft.com/office/powerpoint/2010/main" val="195505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blue band has a hazy and diffuse loo</a:t>
            </a:r>
            <a:r>
              <a:rPr lang="en-US" baseline="0" dirty="0" smtClean="0"/>
              <a:t>k to it compared to other bands, because of increased scattering.  Increased scattering also means that shadows are less distinct.  Consider this early morning shot over the northern Plains.  The 1.6 micrometer imagery includes a very distinct shadow next to a high cloud – but that shadow becomes more and more nebulous at shorter and shorter wavelengths: 0.86, 0.64 and 0.47 micrometers.  Why?  Because scattering at shorter wavelengths is adding light to the region in shadow.</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6</a:t>
            </a:fld>
            <a:endParaRPr lang="en-US"/>
          </a:p>
        </p:txBody>
      </p:sp>
    </p:spTree>
    <p:extLst>
      <p:ext uri="{BB962C8B-B14F-4D97-AF65-F5344CB8AC3E}">
        <p14:creationId xmlns:p14="http://schemas.microsoft.com/office/powerpoint/2010/main" val="2441374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compares “Red” Visible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0.64 µm &lt;http://cimss.ssec.wisc.edu/goes/OCLOFactSheetPDFs/ABIQuickGuide_Band02.pdf&gt;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Near-Infrared “Snow/Ice”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1.61 µm &lt;http://cimss.ssec.wisc.edu/goes/OCLOFactSheetPDFs/ABIQuickGuide_Band05.pdf&gt;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and Low-level Water Vapor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7.3 µm &lt;http://cimss.ssec.wisc.edu/goes/OCLOFactSheetPDFs/ABIQuickGuide_Band10.pdf&gt;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images associated with a mesoscale vortex embedded within a stratus cloud deck over eastern North Dakota. The Water Vapor image shows a warm/dry signature (yellow enhancement) of subsidence associated with the lobe of vorticity. Dry air aloft over that region shifted the Water Vapor band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weighting functions &lt;http://cimss.ssec.wisc.edu/goes/wf/&gt;</a:t>
            </a:r>
            <a:r>
              <a:rPr lang="en-US"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calculated using rawinsonde data from </a:t>
            </a:r>
            <a:r>
              <a:rPr lang="en-US" b="1" u="sng">
                <a:solidFill>
                  <a:srgbClr val="000000"/>
                </a:solidFill>
                <a:latin typeface="Calibri" panose="020F0502020204030204" pitchFamily="34" charset="0"/>
                <a:ea typeface="Times New Roman" panose="02020603050405020304" pitchFamily="18" charset="0"/>
                <a:cs typeface="Calibri" panose="020F0502020204030204" pitchFamily="34" charset="0"/>
              </a:rPr>
              <a:t>Aberdeen SD &lt;https://cimss.ssec.wisc.edu/goes/blog/wp-content/uploads/2018/11/181106_12utc_kabr_goes16_water_vapor_weighting_functions.png&gt;</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to lower altitudes - and the 7.3 µm weighting function peaked near 600 hPa, with significant contributions coming from as low as the 700 hPa level</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51</a:t>
            </a:fld>
            <a:endParaRPr lang="en-US"/>
          </a:p>
        </p:txBody>
      </p:sp>
    </p:spTree>
    <p:extLst>
      <p:ext uri="{BB962C8B-B14F-4D97-AF65-F5344CB8AC3E}">
        <p14:creationId xmlns:p14="http://schemas.microsoft.com/office/powerpoint/2010/main" val="2587606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Here’s another way to view the 6 bands you just saw.</a:t>
            </a:r>
            <a:r>
              <a:rPr lang="en-US" baseline="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That black line is transmittance in the atmosphere – only the 1.38 is in a region with strong absorption.</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11/17/2023</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r>
              <a:rPr kumimoji="0" lang="en-US" sz="1200" b="0" i="0" u="none" strike="noStrike" kern="1200" cap="none" spc="0" normalizeH="0" baseline="0" noProof="0" dirty="0" smtClean="0">
                <a:ln>
                  <a:noFill/>
                </a:ln>
                <a:solidFill>
                  <a:srgbClr val="FF00FF"/>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84031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Here’s a chart that shows</a:t>
            </a:r>
            <a:r>
              <a:rPr lang="en-US"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visible and near-visible or near-infrared channels that are present on the ABI.  The two channels you’ll see in this training are the red-visible (0.64 micrometers), a wavelength in the visible that has been on GOES satellites since the start, and the 1.61 micrometer “snow/ice” channel that is so important if you want to view glaciation.</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940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table shows the infrared bands on the Advanced Baseline Imager.  Listed are the band (or channel) number, the central wavelength, the wavelength range that is sensed, the pixel resolution at the sub-satellite point (Nadir), in kilometers, and the descriptive band nickname.    Why are the bands placed where they are?  Band placement is related to absorption and reflectance in the electromagnetic spectrum.   Band 13 is placed in a part of the electromagnetic spectrum where absorption is minimal.</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54</a:t>
            </a:fld>
            <a:endParaRPr lang="en-US"/>
          </a:p>
        </p:txBody>
      </p:sp>
    </p:spTree>
    <p:extLst>
      <p:ext uri="{BB962C8B-B14F-4D97-AF65-F5344CB8AC3E}">
        <p14:creationId xmlns:p14="http://schemas.microsoft.com/office/powerpoint/2010/main" val="1674607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This example shows two GOES-16</a:t>
            </a:r>
            <a:r>
              <a:rPr lang="en-US"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Clean” Infrared Window (10.3 µm) images of severe thunderstorms. In the image on the left, there is a large Enhanced-V signature  - a storm-top signature indicates a strong potential for tornadoes, large hail or damaging winds.  The image on the right shows a thunderstorm which was exhibiting a prominent cold overshooting top - a series of pulsing overshooting tops occurred with this storm shortly before it produced the fatal EF-4 tornado in </a:t>
            </a:r>
            <a:r>
              <a:rPr lang="en-US" dirty="0" err="1"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Alonsa</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Manitoba.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93758C-4687-48C4-851D-4E1023159749}" type="slidenum">
              <a:rPr lang="en-US" smtClean="0"/>
              <a:t>55</a:t>
            </a:fld>
            <a:endParaRPr lang="en-US"/>
          </a:p>
        </p:txBody>
      </p:sp>
    </p:spTree>
    <p:extLst>
      <p:ext uri="{BB962C8B-B14F-4D97-AF65-F5344CB8AC3E}">
        <p14:creationId xmlns:p14="http://schemas.microsoft.com/office/powerpoint/2010/main" val="1059865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example shows a GOES-16</a:t>
            </a:r>
            <a:r>
              <a:rPr lang="en-US" i="1" dirty="0"/>
              <a:t> ”</a:t>
            </a:r>
            <a:r>
              <a:rPr lang="en-US" i="0" dirty="0"/>
              <a:t>Clean” Infrared Window (10.3 µm) image of Category 4 Hurricane Michael as it approached the coast of Florida. The ring of colder clouds associated with the eyewall had already begun to move inland. In the absence of timely aircraft </a:t>
            </a:r>
            <a:r>
              <a:rPr lang="en-US" b="0" i="0" dirty="0">
                <a:effectLst/>
              </a:rPr>
              <a:t>r</a:t>
            </a:r>
            <a:r>
              <a:rPr lang="en-US" b="0" dirty="0">
                <a:effectLst/>
              </a:rPr>
              <a:t>econnaissance, 10.3 µm imagery is used to estimate the intensity of tropical cyclones.</a:t>
            </a:r>
          </a:p>
          <a:p>
            <a:endParaRPr lang="en-US" dirty="0"/>
          </a:p>
        </p:txBody>
      </p:sp>
      <p:sp>
        <p:nvSpPr>
          <p:cNvPr id="4" name="Slide Number Placeholder 3"/>
          <p:cNvSpPr>
            <a:spLocks noGrp="1"/>
          </p:cNvSpPr>
          <p:nvPr>
            <p:ph type="sldNum" sz="quarter" idx="5"/>
          </p:nvPr>
        </p:nvSpPr>
        <p:spPr/>
        <p:txBody>
          <a:bodyPr/>
          <a:lstStyle/>
          <a:p>
            <a:fld id="{1793758C-4687-48C4-851D-4E1023159749}" type="slidenum">
              <a:rPr lang="en-US" smtClean="0"/>
              <a:t>56</a:t>
            </a:fld>
            <a:endParaRPr lang="en-US"/>
          </a:p>
        </p:txBody>
      </p:sp>
    </p:spTree>
    <p:extLst>
      <p:ext uri="{BB962C8B-B14F-4D97-AF65-F5344CB8AC3E}">
        <p14:creationId xmlns:p14="http://schemas.microsoft.com/office/powerpoint/2010/main" val="992824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uses</a:t>
            </a:r>
            <a:r>
              <a:rPr lang="en-US" baseline="0" dirty="0"/>
              <a:t> for Band 13 Clean Infrared Window imagery are listed on the left;  Baseline products that use this band are listed on the right. Also provided are links to the GOES-</a:t>
            </a:r>
            <a:r>
              <a:rPr lang="en-US" baseline="0" dirty="0" err="1"/>
              <a:t>R.gov</a:t>
            </a:r>
            <a:r>
              <a:rPr lang="en-US" baseline="0" dirty="0"/>
              <a:t> website and the ABI Band 13 Quick Guide.</a:t>
            </a:r>
            <a:endParaRPr lang="en-US" dirty="0"/>
          </a:p>
          <a:p>
            <a:endParaRPr lang="en-US" dirty="0"/>
          </a:p>
        </p:txBody>
      </p:sp>
      <p:sp>
        <p:nvSpPr>
          <p:cNvPr id="4" name="Slide Number Placeholder 3"/>
          <p:cNvSpPr>
            <a:spLocks noGrp="1"/>
          </p:cNvSpPr>
          <p:nvPr>
            <p:ph type="sldNum" sz="quarter" idx="5"/>
          </p:nvPr>
        </p:nvSpPr>
        <p:spPr/>
        <p:txBody>
          <a:bodyPr/>
          <a:lstStyle/>
          <a:p>
            <a:fld id="{1793758C-4687-48C4-851D-4E1023159749}" type="slidenum">
              <a:rPr lang="en-US" smtClean="0"/>
              <a:t>57</a:t>
            </a:fld>
            <a:endParaRPr lang="en-US"/>
          </a:p>
        </p:txBody>
      </p:sp>
    </p:spTree>
    <p:extLst>
      <p:ext uri="{BB962C8B-B14F-4D97-AF65-F5344CB8AC3E}">
        <p14:creationId xmlns:p14="http://schemas.microsoft.com/office/powerpoint/2010/main" val="4169599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chart shows the – in blue</a:t>
            </a:r>
            <a:r>
              <a:rPr lang="en-US" baseline="0" dirty="0" smtClean="0"/>
              <a:t> – the spectral response functions for each of the 10 infrared channels.  The black line is the temperature that a satellite would sense (as a function of wavelength) above a US Standard atmosphere.  There are 5 ‘window’ channels – channels that are minimally affected by common gases in the atmosphere, and where you can therefore easily view the surface when skies are clear.  There are also 5 bands where significant absorption by gases – water vapor, Ozone, or Carbon Dioxide occurs.  The surface is diffuse in these channels, or not visible at all.</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58</a:t>
            </a:fld>
            <a:endParaRPr lang="en-US"/>
          </a:p>
        </p:txBody>
      </p:sp>
    </p:spTree>
    <p:extLst>
      <p:ext uri="{BB962C8B-B14F-4D97-AF65-F5344CB8AC3E}">
        <p14:creationId xmlns:p14="http://schemas.microsoft.com/office/powerpoint/2010/main" val="452809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chart shows the – in blue</a:t>
            </a:r>
            <a:r>
              <a:rPr lang="en-US" baseline="0" dirty="0" smtClean="0"/>
              <a:t> – the spectral response functions for each of the 10 infrared channels.  The black line is the temperature that a satellite would sense (as a function of wavelength) above a US Standard atmosphere.  There are 5 ‘window’ channels – channels that are minimally affected by common gases in the atmosphere, and where you can therefore easily view the surface when skies are clear.  There are also 5 bands where significant absorption by gases – water vapor, Ozone, or Carbon Dioxide occurs.  The surface is diffuse in these channels, or not visible at all.</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59</a:t>
            </a:fld>
            <a:endParaRPr lang="en-US"/>
          </a:p>
        </p:txBody>
      </p:sp>
    </p:spTree>
    <p:extLst>
      <p:ext uri="{BB962C8B-B14F-4D97-AF65-F5344CB8AC3E}">
        <p14:creationId xmlns:p14="http://schemas.microsoft.com/office/powerpoint/2010/main" val="1149860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4 images on the left are all window channels - shortwave IR, IR Cloud Phase, Clean Window and Dirty Window.  Only one of the 4 images on the right is a window channel that affords a good view of surface features:  the IR Window at 11.2 micrometers.  The three others, Low-level water vapor at 7.34 micrometers (shown as  a representative of all 3 water vapor channels), the ozone channel at 9.6 micrometers and the CO2 channel at 13.3 micrometers, all have absorption by gases so that surface features are difficult to view:  They are not window channels.  The Window Channels have duplication for a variety of reasons.  One that leaps to mind immediately is solar reflectance at 3.9 micrometers  (the images shown here are at night - the 3.9 would look significantly warmer during the day, especially over clouds, because of the reflection of solar radiation).  Comparing the brightness temperature at 3.9 and 11.2 micrometers allows a user to infer properties of hot events within the pixel.  Comparing one window channel to another gives insight into features within and characteristics of the atmosphere</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60</a:t>
            </a:fld>
            <a:endParaRPr lang="en-US"/>
          </a:p>
        </p:txBody>
      </p:sp>
    </p:spTree>
    <p:extLst>
      <p:ext uri="{BB962C8B-B14F-4D97-AF65-F5344CB8AC3E}">
        <p14:creationId xmlns:p14="http://schemas.microsoft.com/office/powerpoint/2010/main" val="42658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smtClean="0">
                <a:solidFill>
                  <a:schemeClr val="tx1"/>
                </a:solidFill>
                <a:effectLst/>
                <a:latin typeface="+mn-lt"/>
                <a:ea typeface="+mn-ea"/>
                <a:cs typeface="+mn-cs"/>
              </a:rPr>
              <a:t>The 0.64  µm, or “Red” visible band, is</a:t>
            </a:r>
            <a:r>
              <a:rPr lang="en-US" sz="1200" kern="1200" baseline="0" dirty="0" smtClean="0">
                <a:solidFill>
                  <a:schemeClr val="tx1"/>
                </a:solidFill>
                <a:effectLst/>
                <a:latin typeface="+mn-lt"/>
                <a:ea typeface="+mn-ea"/>
                <a:cs typeface="+mn-cs"/>
              </a:rPr>
              <a:t> the primary band used to identify features in the visible and a legacy channel that extends GOES observations at visible wavelengths </a:t>
            </a:r>
            <a:r>
              <a:rPr lang="en-US" sz="1200" kern="1200" dirty="0" smtClean="0">
                <a:solidFill>
                  <a:schemeClr val="tx1"/>
                </a:solidFill>
                <a:effectLst/>
                <a:latin typeface="+mn-lt"/>
                <a:ea typeface="+mn-ea"/>
                <a:cs typeface="+mn-cs"/>
              </a:rPr>
              <a:t>. It has the finest spatial resolution of all the ABI bands</a:t>
            </a:r>
            <a:r>
              <a:rPr lang="en-US" sz="1200" kern="1200" baseline="0" dirty="0" smtClean="0">
                <a:solidFill>
                  <a:schemeClr val="tx1"/>
                </a:solidFill>
                <a:effectLst/>
                <a:latin typeface="+mn-lt"/>
                <a:ea typeface="+mn-ea"/>
                <a:cs typeface="+mn-cs"/>
              </a:rPr>
              <a:t> at 0.5km.  As a result, it consumes more data space than all the 10 infrared channels combined. Besides being used as a stand-alone band for major critical decision making such as during hurricanes and fog detections, and it is very useful in mesoscale sectors for rapidly changing phenomena, especially for convection and fires.  it plays key roles in multiple GOES-R baseline products.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“Red” band (0.64 µm) in combination with a “Green” band simulated from the “Vegetation” band (0.86 µm) and the “Blue” band (0.47 µm), provides approximate “natural true color” imagery of the Earth.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7</a:t>
            </a:fld>
            <a:endParaRPr lang="en-US"/>
          </a:p>
        </p:txBody>
      </p:sp>
    </p:spTree>
    <p:extLst>
      <p:ext uri="{BB962C8B-B14F-4D97-AF65-F5344CB8AC3E}">
        <p14:creationId xmlns:p14="http://schemas.microsoft.com/office/powerpoint/2010/main" val="3333305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When a pixel is being observed at two different wavelengths, there is a sub-pixel effect that influences the brightness temperature if the cloud does not cover the entire pixel.     The chart is for legacy GOES -- with 3.9 and 10.7 micrometer detection, but it is valid for GOES-R as well.  The 3.9 micrometer detector will be affected more of the warm part of the pixel and the 10.7 micrometer detector will be affected more by the cold part of the pixel.  More generally - the warm part of a pixel affects the shorter-wavelength detector;  the cold part of the pixel better affects the longer-wavelength detector.</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chart shows the detected brightness temperature and the percent cloudiness in the pixel.  Note the Shortwave Temperature is uniformly warmer -- except for clear and completely cloudy pixels, where the values are equal.</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61</a:t>
            </a:fld>
            <a:endParaRPr lang="en-US"/>
          </a:p>
        </p:txBody>
      </p:sp>
    </p:spTree>
    <p:extLst>
      <p:ext uri="{BB962C8B-B14F-4D97-AF65-F5344CB8AC3E}">
        <p14:creationId xmlns:p14="http://schemas.microsoft.com/office/powerpoint/2010/main" val="475249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Energy moving up through ice clouds is affected differently at the two wavelengths as well.  There is less absorption at 8.4 micrometers, meaning more radiation from lower, warmer parts of the atmosphere penetrate a thin cirrus deck.  In contrast, thin cirrus will absorb more upwelling 11.2 micrometer energy, and then re-emit it from higher, colder levels.  In regions of thin ice clouds, 11.2 micrometer brightness temperatures will be colder than those of </a:t>
            </a:r>
            <a:r>
              <a:rPr lang="en-US" dirty="0" smtClean="0">
                <a:solidFill>
                  <a:srgbClr val="000000"/>
                </a:solidFill>
                <a:ea typeface="Times New Roman"/>
                <a:cs typeface="Calibri"/>
              </a:rPr>
              <a:t>8.4ish </a:t>
            </a:r>
            <a:r>
              <a:rPr lang="en-US" dirty="0">
                <a:solidFill>
                  <a:srgbClr val="000000"/>
                </a:solidFill>
                <a:ea typeface="Times New Roman"/>
                <a:cs typeface="Calibri"/>
              </a:rPr>
              <a:t>micrometers</a:t>
            </a:r>
            <a:r>
              <a:rPr lang="en-US" dirty="0" smtClean="0">
                <a:solidFill>
                  <a:srgbClr val="000000"/>
                </a:solidFill>
                <a:ea typeface="Times New Roman"/>
                <a:cs typeface="Calibri"/>
              </a:rPr>
              <a:t>.  Note that a similar difference occurs with 8.4 and 12.3 micrometers.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62</a:t>
            </a:fld>
            <a:endParaRPr lang="en-US"/>
          </a:p>
        </p:txBody>
      </p:sp>
    </p:spTree>
    <p:extLst>
      <p:ext uri="{BB962C8B-B14F-4D97-AF65-F5344CB8AC3E}">
        <p14:creationId xmlns:p14="http://schemas.microsoft.com/office/powerpoint/2010/main" val="51695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8.4 micrometer</a:t>
            </a:r>
            <a:r>
              <a:rPr lang="en-US" baseline="0" dirty="0" smtClean="0"/>
              <a:t> image is a window channel of strong thunderstorms over the Gulf of Mexico.   How do you differentiate between thin and thick cirrus.  If you look at the 11.2 micrometer imagery, you see a similar scene.  The difference channel helps distinguish between thick cirrus (in blue) and thinner cirrus (in magenta).  In magenta regions, more 8.4 micrometer energy is penetrating the thinner cirrus, so the 11.2 – 8.4 difference is more negative.</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63</a:t>
            </a:fld>
            <a:endParaRPr lang="en-US"/>
          </a:p>
        </p:txBody>
      </p:sp>
    </p:spTree>
    <p:extLst>
      <p:ext uri="{BB962C8B-B14F-4D97-AF65-F5344CB8AC3E}">
        <p14:creationId xmlns:p14="http://schemas.microsoft.com/office/powerpoint/2010/main" val="1552678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Split Window Difference (10.3 - 12.3) compares a clean and a dirty window image.  This figure graphically shows how the split window difference works with water vapor.  The surface emits radiation at all wavelengths, including 10.3 and 12.3 micrometer.  As that energy moves through the water vapor in the atmosphere, shown here as blue stippling, some of the 12.3 micrometer energy is absorbed by the water vapor - and re-emitted from a higher, colder temperature.  10.3 micrometer energy passes through the water vapor (mostly) unchanged.   This effect is influenced greatly by the lapse rate:  if the surface is very warm, and the temperature of the moist layer is cold, the SWD will be larger than if the moist layer is fairly warm</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64</a:t>
            </a:fld>
            <a:endParaRPr lang="en-US"/>
          </a:p>
        </p:txBody>
      </p:sp>
    </p:spTree>
    <p:extLst>
      <p:ext uri="{BB962C8B-B14F-4D97-AF65-F5344CB8AC3E}">
        <p14:creationId xmlns:p14="http://schemas.microsoft.com/office/powerpoint/2010/main" val="1847444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image on the left is the Split Window Difference over the Great Plains, overlain with mean low-level (1000-700) dewpoint .  The Split Window Difference aligns well with the gradient in moisture, as expected.  The image on the right shows how boundary layer temperatures affect the SWD;   The Loop Current in the Gulf Stream is plainly apparent;  note also the difference between Cuba (or Florida!) and adjacent waters;  this is not a moisture gradient being observed, but rather a thermal gradient -- or a gradient in the character of the lapse rate.  (You can also see the effect of low clouds in south central Alabama).  In both images, contrails and cirrus show up well;  the SWD does a great job detecting high-level cirrus.  The link is to a paper by Dan Lindsey Dan Bikos and Lou Grasso on the utility of using the SWD to anticipate convective development in clear skies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65</a:t>
            </a:fld>
            <a:endParaRPr lang="en-US"/>
          </a:p>
        </p:txBody>
      </p:sp>
    </p:spTree>
    <p:extLst>
      <p:ext uri="{BB962C8B-B14F-4D97-AF65-F5344CB8AC3E}">
        <p14:creationId xmlns:p14="http://schemas.microsoft.com/office/powerpoint/2010/main" val="21231257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Split Window difference can also detect by dust in the air, as shown here.  Dust is denoted by the brown stippling.  The surface emits radiation at all wavelengths, including 10.3 and 12.3 micrometers.  As that energy moves through the dust / silicates in the atmosphere, little of the 12.3 micormeter energy is absorbed by the dust.  In contrast, some 10.3 micrometer energy is absorbed - and re-emitted from a higher, colder temperature.   </a:t>
            </a:r>
            <a:r>
              <a:rPr lang="en-US">
                <a:latin typeface="Times New Roman" panose="02020603050405020304" pitchFamily="18" charset="0"/>
                <a:ea typeface="Times New Roman" panose="02020603050405020304" pitchFamily="18" charset="0"/>
                <a:cs typeface="Times New Roman" panose="02020603050405020304" pitchFamily="18" charset="0"/>
              </a:rPr>
              <a:t>So the SWD is negative in regions of dust</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66</a:t>
            </a:fld>
            <a:endParaRPr lang="en-US"/>
          </a:p>
        </p:txBody>
      </p:sp>
    </p:spTree>
    <p:extLst>
      <p:ext uri="{BB962C8B-B14F-4D97-AF65-F5344CB8AC3E}">
        <p14:creationId xmlns:p14="http://schemas.microsoft.com/office/powerpoint/2010/main" val="18559518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example shows a region of Blowing Dust over Colorado – a faint plume of dust is apparent in the visible</a:t>
            </a:r>
            <a:r>
              <a:rPr lang="en-US" baseline="0" dirty="0" smtClean="0"/>
              <a:t> imagery;  the region of blowing dust seems much larger in the Split Window Difference field.  There are regions in New Mexico, also, where dust may be blowing and SWD &lt; 0.  If you suspect dust is present, check out the Split Window Difference field.  It might confirm its presence – but note that a non-signal in the SWD does not necessarily mean dust is not present.</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67</a:t>
            </a:fld>
            <a:endParaRPr lang="en-US"/>
          </a:p>
        </p:txBody>
      </p:sp>
    </p:spTree>
    <p:extLst>
      <p:ext uri="{BB962C8B-B14F-4D97-AF65-F5344CB8AC3E}">
        <p14:creationId xmlns:p14="http://schemas.microsoft.com/office/powerpoint/2010/main" val="3573772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Split Window</a:t>
            </a:r>
            <a:r>
              <a:rPr lang="en-US" baseline="0" dirty="0" smtClean="0"/>
              <a:t> Difference is commonly used to detect dry, dust-filled Saharan Air Layer air over the Atlantic Ocean, where the SAL is known to suppress tropical cyclone activity.</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68</a:t>
            </a:fld>
            <a:endParaRPr lang="en-US"/>
          </a:p>
        </p:txBody>
      </p:sp>
    </p:spTree>
    <p:extLst>
      <p:ext uri="{BB962C8B-B14F-4D97-AF65-F5344CB8AC3E}">
        <p14:creationId xmlns:p14="http://schemas.microsoft.com/office/powerpoint/2010/main" val="4231462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At night, the useful infrared signals reaching the satellite are entirely driven by emission from the Earth, either from the Earth's surface, or in this case from a cloud.  A stratus cloud made up of water droplets does not emit 3.9 micrometer radiation as a blackbody would.  That is to say:  it emits less radiation at 3.9 micrometers than a blackbody of the same temperature would.  That is represented by the smaller arrows:  less than blackbody emission.  The longer arrows show blackbody emissions at 10.3 micrometers.  Because the conversion from detected radiation to emitting brightness temperature assumes blackbody emissions, the inferred 3.9 micrometer brightness temperature will be colder.</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latin typeface="Times New Roman" panose="02020603050405020304" pitchFamily="18" charset="0"/>
                <a:ea typeface="Times New Roman" panose="02020603050405020304" pitchFamily="18" charset="0"/>
                <a:cs typeface="Times New Roman" panose="02020603050405020304" pitchFamily="18" charset="0"/>
              </a:rPr>
              <a:t>This is how you can detect -- at night -- clouds made up of water droplets, that is, stratus.  Do you know if those clouds extend to the surface?  Not really</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69</a:t>
            </a:fld>
            <a:endParaRPr lang="en-US"/>
          </a:p>
        </p:txBody>
      </p:sp>
    </p:spTree>
    <p:extLst>
      <p:ext uri="{BB962C8B-B14F-4D97-AF65-F5344CB8AC3E}">
        <p14:creationId xmlns:p14="http://schemas.microsoft.com/office/powerpoint/2010/main" val="32021409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Ice clouds also show up well in the Night Fog Brightness Temperature Difference, because of transmissivity differences at the two wavelengths. You saw part of this chart in the discussion of the 11.2 - 8.4 brightness temperature difference.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Some of the radiation that leaves the surface is absorbed by clouds, and that absorption is a function of wavelength.  Most of the 3.9 micron radiation will transmit through a thin ice cloud.  Some of the 10.3 micron radiation will be absorbed -- and then re-emitted at a cooler temperature.  Thus the Brightness Temperature sensed by the satellite will be warmer at 3.9 microns than at 10.3 microns because more surface energy (which is usually a warmer surface) is reaching the satellite.  (This effect augments the sub-pixel effect at these two wavelengths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70</a:t>
            </a:fld>
            <a:endParaRPr lang="en-US"/>
          </a:p>
        </p:txBody>
      </p:sp>
    </p:spTree>
    <p:extLst>
      <p:ext uri="{BB962C8B-B14F-4D97-AF65-F5344CB8AC3E}">
        <p14:creationId xmlns:p14="http://schemas.microsoft.com/office/powerpoint/2010/main" val="118733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a:t>
            </a:r>
            <a:r>
              <a:rPr lang="en-US" baseline="0" dirty="0" smtClean="0"/>
              <a:t> example shows a distinct above-anvil plumes with a severe thunderstorm over the eastern most part of the north Texas panhandle and Oklahoma on 29 May 2018.  This storm was producing 2-3” hail over Wheeler County in Texas at the time of this image.  Visible imagery – especially at 1-minute time steps – is vital in real-time monitoring of ongoing strong convection.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442F336B-C5CA-5842-ABFF-0CF9595852BD}" type="slidenum">
              <a:rPr lang="en-US" smtClean="0"/>
              <a:t>8</a:t>
            </a:fld>
            <a:endParaRPr lang="en-US"/>
          </a:p>
        </p:txBody>
      </p:sp>
    </p:spTree>
    <p:extLst>
      <p:ext uri="{BB962C8B-B14F-4D97-AF65-F5344CB8AC3E}">
        <p14:creationId xmlns:p14="http://schemas.microsoft.com/office/powerpoint/2010/main" val="24403742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Cross Section A B goes from cirrus clouds -- where transmissivity difference and sub-pixel effects mean that the 3.9 micrometer brightness temperature is warmer -- to stratus clouds, where emissivity differences mean that the cloud made of water droplets has a colder brightness temperature at 3.9.</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Note that in clear skies, the shortwave and longwave infrared brightness temperatures are similar.</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BTD detection of clouds made up of water droplets works because water droplets in clouds are not blackbody emitters of 3.9 micrometer radiation.  The conversion of satellite-detected radiance to temperature assumes that an emitter is a blackbody;  for the case of 3.9 micrometer radiation above cloud droplets, then, where the amount of radiation detected will be less than that emitted by a blackbody, the inferred temperature is cold.  clouds do emit 11 micrometer radiation more as blackbodies, so the inferred brightness temperature won't be so cold.  In this cross-section from a fog bank to a cirrus deck, you see brightness temperature differences over the fog that are related to emissivity differences in the cloud (so that the 3.9 micrometer brightness temperature is cooler than that a 10.7 micrometer).  Over the cirrus, sub-pixel effects cause a difference so that 3.9 micrometer brightness temperatures are warmer than 10.7 micrometer brightness temperatures.  In clear regions, at night, the 10.7 and 3.9 brightness temperatures are similar</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71</a:t>
            </a:fld>
            <a:endParaRPr lang="en-US"/>
          </a:p>
        </p:txBody>
      </p:sp>
    </p:spTree>
    <p:extLst>
      <p:ext uri="{BB962C8B-B14F-4D97-AF65-F5344CB8AC3E}">
        <p14:creationId xmlns:p14="http://schemas.microsoft.com/office/powerpoint/2010/main" val="8608433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Here's the night fog brightness temperature difference in AWIPS, with the default color enhancement that shows blue for clouds made of water droplets (that is, the 10.3 - 3.9 is positive because 3.9 is colder than 10.3) and dark for cirrus clouds where 3.9 is warmer than 10.3 and the brightness temperature difference is negative</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72</a:t>
            </a:fld>
            <a:endParaRPr lang="en-US"/>
          </a:p>
        </p:txBody>
      </p:sp>
    </p:spTree>
    <p:extLst>
      <p:ext uri="{BB962C8B-B14F-4D97-AF65-F5344CB8AC3E}">
        <p14:creationId xmlns:p14="http://schemas.microsoft.com/office/powerpoint/2010/main" val="6747502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During the day, the 'Day Fog Brightness temperature difference' -- 10.3 - 3.9 -- has a signal because of solar reflectance as there is more 3.9 micrometer solar energy available to reflect off clouds.   Here we have two Cumulonimbus clouds (tap) with anvils.  The one on the left has a strong updraft (tap), the one on the right has a weaker updraft (tap).  How does updraft strength relate to ice crystal size in the anvil cirrus?  If you have a strong updraft, ice crystals drawn into the updraft have little time to grow before they are expelled out of the top of the cloud.  In contrast, a weak updraft means ice crystals will grow larger before they reach the anvil.</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latin typeface="Times New Roman" panose="02020603050405020304" pitchFamily="18" charset="0"/>
                <a:ea typeface="Times New Roman" panose="02020603050405020304" pitchFamily="18" charset="0"/>
                <a:cs typeface="Times New Roman" panose="02020603050405020304" pitchFamily="18" charset="0"/>
              </a:rPr>
              <a:t>Small ice crystals are more reflective -- and they will appear warmer.  Large ice crystals don't reflect as much solar radiation.  The Day Fog Brightness temperature difference can help you discern updraft strength</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73</a:t>
            </a:fld>
            <a:endParaRPr lang="en-US"/>
          </a:p>
        </p:txBody>
      </p:sp>
    </p:spTree>
    <p:extLst>
      <p:ext uri="{BB962C8B-B14F-4D97-AF65-F5344CB8AC3E}">
        <p14:creationId xmlns:p14="http://schemas.microsoft.com/office/powerpoint/2010/main" val="23503194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10.3 micrometer image here shows</a:t>
            </a:r>
            <a:r>
              <a:rPr lang="en-US" baseline="0" dirty="0" smtClean="0"/>
              <a:t> convection, and cirrus clouds.  Can you identify the strongest updrafts from this single image?  Can you tell where the smallest ice crystals are?  If you add in information from the ‘Day Fog brightness temperature difference – 3.9 – 10.3 – you see two regions, circled in yellow, where 3.9 is very warm – because of very reflective small ice crystals.  The spot over the northeast Gulf is likely small ice crystals in cirrus clouds – but the one in the central Gulf of Mexico is a signature of a vigorous updraft:  small ice crystals are being ejected from the top of the cloud and those small ice crystals are highly reflective.</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74</a:t>
            </a:fld>
            <a:endParaRPr lang="en-US"/>
          </a:p>
        </p:txBody>
      </p:sp>
    </p:spTree>
    <p:extLst>
      <p:ext uri="{BB962C8B-B14F-4D97-AF65-F5344CB8AC3E}">
        <p14:creationId xmlns:p14="http://schemas.microsoft.com/office/powerpoint/2010/main" val="1452079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 clean window image of convection (or the</a:t>
            </a:r>
            <a:r>
              <a:rPr lang="en-US" baseline="0" dirty="0" smtClean="0"/>
              <a:t> baseline product Cloud Top Temperature) can help you identify with coldest cloud tops – but which of the cloud tops here have the smallest ice crystals that have been lofted by very strong updrafts?  A very strong updraft limits the residence time in the cloud, limiting the growth of the particle.  Smaller ice particles are more highly reflective, and the 3.9 micrometer brightness temperature will therefore be warmer because it contains a larger signal from reflected solar radiation.  The Day Convection RGB highlights these vigorous updrafts in yellow – they may or may not correspond the coldest cloud top temperatures.</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75</a:t>
            </a:fld>
            <a:endParaRPr lang="en-US"/>
          </a:p>
        </p:txBody>
      </p:sp>
    </p:spTree>
    <p:extLst>
      <p:ext uri="{BB962C8B-B14F-4D97-AF65-F5344CB8AC3E}">
        <p14:creationId xmlns:p14="http://schemas.microsoft.com/office/powerpoint/2010/main" val="122153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Mesoscale sectors supply</a:t>
            </a:r>
            <a:r>
              <a:rPr lang="en-US" baseline="0" dirty="0" smtClean="0"/>
              <a:t> data at 1-minute </a:t>
            </a:r>
            <a:r>
              <a:rPr lang="en-US" baseline="0" dirty="0" err="1" smtClean="0"/>
              <a:t>timesteps</a:t>
            </a:r>
            <a:r>
              <a:rPr lang="en-US" baseline="0" dirty="0" smtClean="0"/>
              <a:t>.  If you want to know, precisely, when (for example) fog might dissipate, call a </a:t>
            </a:r>
            <a:r>
              <a:rPr lang="en-US" baseline="0" dirty="0" err="1" smtClean="0"/>
              <a:t>meso</a:t>
            </a:r>
            <a:r>
              <a:rPr lang="en-US" baseline="0" dirty="0" smtClean="0"/>
              <a:t>!  Otherwise, you can rely on the routine 5-minute CONUS imagery to determine when clearing might occur.</a:t>
            </a:r>
            <a:endParaRPr lang="en-US" sz="1200" kern="1200" dirty="0" smtClean="0">
              <a:solidFill>
                <a:schemeClr val="tx1"/>
              </a:solidFill>
              <a:effectLst/>
              <a:latin typeface="+mn-lt"/>
              <a:ea typeface="+mn-ea"/>
              <a:cs typeface="+mn-cs"/>
            </a:endParaRPr>
          </a:p>
          <a:p>
            <a:endParaRPr lang="en-US" sz="1200" b="0" u="none" strike="noStrike"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42F336B-C5CA-5842-ABFF-0CF9595852BD}" type="slidenum">
              <a:rPr lang="en-US" smtClean="0"/>
              <a:t>9</a:t>
            </a:fld>
            <a:endParaRPr lang="en-US"/>
          </a:p>
        </p:txBody>
      </p:sp>
    </p:spTree>
    <p:extLst>
      <p:ext uri="{BB962C8B-B14F-4D97-AF65-F5344CB8AC3E}">
        <p14:creationId xmlns:p14="http://schemas.microsoft.com/office/powerpoint/2010/main" val="48926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 band -</a:t>
            </a:r>
            <a:r>
              <a:rPr lang="en-US" baseline="0" dirty="0" smtClean="0"/>
              <a:t>0.64 </a:t>
            </a:r>
            <a:r>
              <a:rPr lang="en-US" sz="1200" u="none" strike="noStrike" kern="1200" dirty="0" smtClean="0">
                <a:solidFill>
                  <a:schemeClr val="tx1"/>
                </a:solidFill>
                <a:effectLst/>
                <a:latin typeface="+mn-lt"/>
                <a:ea typeface="+mn-ea"/>
                <a:cs typeface="+mn-cs"/>
              </a:rPr>
              <a:t>µm</a:t>
            </a:r>
            <a:r>
              <a:rPr lang="en-US" sz="1200" kern="1200" dirty="0" smtClean="0">
                <a:solidFill>
                  <a:schemeClr val="tx1"/>
                </a:solidFill>
                <a:effectLst/>
                <a:latin typeface="+mn-lt"/>
                <a:ea typeface="+mn-ea"/>
                <a:cs typeface="+mn-cs"/>
              </a:rPr>
              <a:t> is the primary source of low-level (surface to 700 </a:t>
            </a:r>
            <a:r>
              <a:rPr lang="en-US" sz="1200" kern="1200" dirty="0" err="1" smtClean="0">
                <a:solidFill>
                  <a:schemeClr val="tx1"/>
                </a:solidFill>
                <a:effectLst/>
                <a:latin typeface="+mn-lt"/>
                <a:ea typeface="+mn-ea"/>
                <a:cs typeface="+mn-cs"/>
              </a:rPr>
              <a:t>hPa</a:t>
            </a:r>
            <a:r>
              <a:rPr lang="en-US" sz="1200" kern="1200" dirty="0" smtClean="0">
                <a:solidFill>
                  <a:schemeClr val="tx1"/>
                </a:solidFill>
                <a:effectLst/>
                <a:latin typeface="+mn-lt"/>
                <a:ea typeface="+mn-ea"/>
                <a:cs typeface="+mn-cs"/>
              </a:rPr>
              <a:t>) Derived Motion Winds during the daytime hours.</a:t>
            </a:r>
            <a:r>
              <a:rPr lang="en-US" sz="1200" kern="1200" baseline="0" dirty="0" smtClean="0">
                <a:solidFill>
                  <a:schemeClr val="tx1"/>
                </a:solidFill>
                <a:effectLst/>
                <a:latin typeface="+mn-lt"/>
                <a:ea typeface="+mn-ea"/>
                <a:cs typeface="+mn-cs"/>
              </a:rPr>
              <a:t> Besides being helpful for identifying areas of wind shear and jet maxima, derived motion wind vectors are also critical for numerical model assimilation.</a:t>
            </a:r>
            <a:endParaRPr lang="en-US" sz="1200" b="0" u="none" strike="noStrike"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42F336B-C5CA-5842-ABFF-0CF9595852BD}" type="slidenum">
              <a:rPr lang="en-US" smtClean="0"/>
              <a:t>10</a:t>
            </a:fld>
            <a:endParaRPr lang="en-US"/>
          </a:p>
        </p:txBody>
      </p:sp>
    </p:spTree>
    <p:extLst>
      <p:ext uri="{BB962C8B-B14F-4D97-AF65-F5344CB8AC3E}">
        <p14:creationId xmlns:p14="http://schemas.microsoft.com/office/powerpoint/2010/main" val="80302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small" spc="0" baseline="0">
                <a:solidFill>
                  <a:srgbClr val="F2C31A"/>
                </a:solidFill>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chemeClr val="accent4">
                    <a:lumMod val="20000"/>
                    <a:lumOff val="8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92260C17-B17B-44C7-8493-C8ACBB94F633}" type="slidenum">
              <a:rPr lang="en-US"/>
              <a:pPr>
                <a:defRPr/>
              </a:pPr>
              <a:t>‹#›</a:t>
            </a:fld>
            <a:endParaRPr lang="en-US"/>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144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6552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9" name="Picture 20" descr="star_fade_b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3" descr="star_fade_b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5" descr="star_fade_b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5" descr="star_fade_bg.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2390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24" descr="star_fade_bg.jpg"/>
          <p:cNvPicPr>
            <a:picLocks noChangeAspect="1"/>
          </p:cNvPicPr>
          <p:nvPr/>
        </p:nvPicPr>
        <p:blipFill rotWithShape="1">
          <a:blip r:embed="rId9">
            <a:alphaModFix/>
            <a:extLst>
              <a:ext uri="{28A0092B-C50C-407E-A947-70E740481C1C}">
                <a14:useLocalDpi xmlns:a14="http://schemas.microsoft.com/office/drawing/2010/main" val="0"/>
              </a:ext>
            </a:extLst>
          </a:blip>
          <a:srcRect r="18081"/>
          <a:stretch/>
        </p:blipFill>
        <p:spPr bwMode="auto">
          <a:xfrm>
            <a:off x="3810000" y="0"/>
            <a:ext cx="20690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33" name="TextBox 9"/>
          <p:cNvSpPr txBox="1">
            <a:spLocks noChangeArrowheads="1"/>
          </p:cNvSpPr>
          <p:nvPr/>
        </p:nvSpPr>
        <p:spPr bwMode="auto">
          <a:xfrm>
            <a:off x="609600" y="6474023"/>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pic>
        <p:nvPicPr>
          <p:cNvPr id="5" name="Picture 4" descr="CIMSS_logo_web_multicolor_glow_PNG_138x100.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00" y="6450496"/>
            <a:ext cx="457200" cy="331304"/>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54" r:id="rId2"/>
    <p:sldLayoutId id="2147483749" r:id="rId3"/>
    <p:sldLayoutId id="2147483751" r:id="rId4"/>
    <p:sldLayoutId id="2147483755" r:id="rId5"/>
    <p:sldLayoutId id="2147483756" r:id="rId6"/>
    <p:sldLayoutId id="2147483758" r:id="rId7"/>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30.GIF"/><Relationship Id="rId4" Type="http://schemas.openxmlformats.org/officeDocument/2006/relationships/image" Target="../media/image29.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31.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7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76.xml"/><Relationship Id="rId5" Type="http://schemas.openxmlformats.org/officeDocument/2006/relationships/hyperlink" Target="http://cimss.ssec.wisc.edu/goes/blog/archives/30749"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78.xml"/><Relationship Id="rId5" Type="http://schemas.openxmlformats.org/officeDocument/2006/relationships/hyperlink" Target="http://cimss.ssec.wisc.edu/goes/blog/archives/30714" TargetMode="External"/><Relationship Id="rId4" Type="http://schemas.openxmlformats.org/officeDocument/2006/relationships/image" Target="../media/image39.GI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80.xml"/><Relationship Id="rId5" Type="http://schemas.openxmlformats.org/officeDocument/2006/relationships/hyperlink" Target="http://cimss.ssec.wisc.edu/goes/blog/archives/29747" TargetMode="Externa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82.xml"/><Relationship Id="rId6" Type="http://schemas.openxmlformats.org/officeDocument/2006/relationships/image" Target="../media/image42.png"/><Relationship Id="rId5" Type="http://schemas.openxmlformats.org/officeDocument/2006/relationships/hyperlink" Target="http://cimss.ssec.wisc.edu/goes/blog/archives/29640" TargetMode="Externa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hyperlink" Target="https://space.oscar.wmo.int/instruments/view/ahi" TargetMode="External"/><Relationship Id="rId5" Type="http://schemas.openxmlformats.org/officeDocument/2006/relationships/hyperlink" Target="https://space.oscar.wmo.int/instruments/view/ami" TargetMode="External"/><Relationship Id="rId4" Type="http://schemas.openxmlformats.org/officeDocument/2006/relationships/hyperlink" Target="https://space.oscar.wmo.int/instruments/view/agri"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45.GIF"/><Relationship Id="rId5" Type="http://schemas.openxmlformats.org/officeDocument/2006/relationships/hyperlink" Target="http://cimss.ssec.wisc.edu/goes/blog/archives/29640" TargetMode="External"/><Relationship Id="rId4" Type="http://schemas.openxmlformats.org/officeDocument/2006/relationships/image" Target="../media/image44.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hyperlink" Target="http://cimss.ssec.wisc.edu/goes/blog/archives/26809" TargetMode="External"/><Relationship Id="rId4" Type="http://schemas.openxmlformats.org/officeDocument/2006/relationships/image" Target="../media/image46.g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9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96.xml"/><Relationship Id="rId5" Type="http://schemas.openxmlformats.org/officeDocument/2006/relationships/hyperlink" Target="http://cimss.ssec.wisc.edu/goes/blog/archives/27856" TargetMode="External"/><Relationship Id="rId4" Type="http://schemas.openxmlformats.org/officeDocument/2006/relationships/image" Target="../media/image48.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98.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51.png"/><Relationship Id="rId5" Type="http://schemas.openxmlformats.org/officeDocument/2006/relationships/hyperlink" Target="http://cimss.ssec.wisc.edu/goes/blog/archives/30571" TargetMode="External"/><Relationship Id="rId4" Type="http://schemas.openxmlformats.org/officeDocument/2006/relationships/image" Target="../media/image50.GI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02.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06.xml"/><Relationship Id="rId4" Type="http://schemas.openxmlformats.org/officeDocument/2006/relationships/image" Target="../media/image52.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hyperlink" Target="http://cimss.ssec.wisc.edu/goes/blog/archives/29276" TargetMode="External"/><Relationship Id="rId2" Type="http://schemas.openxmlformats.org/officeDocument/2006/relationships/slideLayout" Target="../slideLayouts/slideLayout7.xml"/><Relationship Id="rId1" Type="http://schemas.openxmlformats.org/officeDocument/2006/relationships/tags" Target="../tags/tag108.xml"/><Relationship Id="rId6" Type="http://schemas.openxmlformats.org/officeDocument/2006/relationships/hyperlink" Target="http://cimss.ssec.wisc.edu/goes/blog/archives/30685" TargetMode="External"/><Relationship Id="rId5" Type="http://schemas.openxmlformats.org/officeDocument/2006/relationships/image" Target="../media/image54.GIF"/><Relationship Id="rId4" Type="http://schemas.openxmlformats.org/officeDocument/2006/relationships/image" Target="../media/image53.GI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10.xml"/><Relationship Id="rId5" Type="http://schemas.openxmlformats.org/officeDocument/2006/relationships/hyperlink" Target="http://cimss.ssec.wisc.edu/goes/blog/archives/30185" TargetMode="Externa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12.xml"/><Relationship Id="rId4" Type="http://schemas.openxmlformats.org/officeDocument/2006/relationships/hyperlink" Target="http://cimss.ssec.wisc.edu/goes/OCLOFactSheetPDFs/ABIQuickGuide_Band13.pdf"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14.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1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18.xml"/><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120.xml"/><Relationship Id="rId5" Type="http://schemas.openxmlformats.org/officeDocument/2006/relationships/image" Target="../media/image58.PNG"/><Relationship Id="rId4" Type="http://schemas.openxmlformats.org/officeDocument/2006/relationships/hyperlink" Target="https://www.meted.ucar.edu/satmet/goeschan/print.php#page_3-3-0"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122.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1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2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128.xml"/><Relationship Id="rId6" Type="http://schemas.openxmlformats.org/officeDocument/2006/relationships/hyperlink" Target="https://journals.ametsoc.org/doi/full/10.1175/BAMS-D-17-0141.1"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130.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132.xml"/><Relationship Id="rId5" Type="http://schemas.openxmlformats.org/officeDocument/2006/relationships/image" Target="../media/image70.pn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134.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136.xml"/><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cimss.ssec.wisc.edu/goes/blog/archives/18709" TargetMode="Externa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hyperlink" Target="http://cimss.ssec.wisc.edu/goes/blog/archives/18696" TargetMode="External"/><Relationship Id="rId5" Type="http://schemas.openxmlformats.org/officeDocument/2006/relationships/hyperlink" Target="http://cimss.ssec.wisc.edu/goes/blog/archives/28529" TargetMode="External"/><Relationship Id="rId4" Type="http://schemas.openxmlformats.org/officeDocument/2006/relationships/hyperlink" Target="http://cimss.ssec.wisc.edu/goes/blog/archives/30563"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138.xml"/><Relationship Id="rId5" Type="http://schemas.openxmlformats.org/officeDocument/2006/relationships/hyperlink" Target="http://www.eumetrain.org/data/4/410/print_4.htm" TargetMode="Externa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140.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142.xml"/><Relationship Id="rId5" Type="http://schemas.openxmlformats.org/officeDocument/2006/relationships/image" Target="../media/image74.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14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145.xml"/><Relationship Id="rId5" Type="http://schemas.openxmlformats.org/officeDocument/2006/relationships/image" Target="../media/image76.pn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14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hyperlink" Target="http://rammb.cira.colostate.edu/ramsdis/online/images/loop_of_the_day/goes-16/20180530000000/video/20180530000000_texas.gif" TargetMode="Externa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381000"/>
            <a:ext cx="8458200" cy="2362200"/>
          </a:xfrm>
        </p:spPr>
        <p:txBody>
          <a:bodyPr/>
          <a:lstStyle/>
          <a:p>
            <a:r>
              <a:rPr lang="en-US" dirty="0" smtClean="0">
                <a:latin typeface="Franklin Gothic Medium Cond" panose="020B0606030402020204" pitchFamily="34" charset="0"/>
              </a:rPr>
              <a:t>Specialist Training for Tropical Cyclones</a:t>
            </a:r>
            <a:endParaRPr lang="en-US" dirty="0">
              <a:latin typeface="Franklin Gothic Medium Cond" panose="020B0606030402020204" pitchFamily="34" charset="0"/>
            </a:endParaRPr>
          </a:p>
        </p:txBody>
      </p:sp>
      <p:sp>
        <p:nvSpPr>
          <p:cNvPr id="7" name="Subtitle 6"/>
          <p:cNvSpPr>
            <a:spLocks noGrp="1"/>
          </p:cNvSpPr>
          <p:nvPr>
            <p:ph type="subTitle" idx="1"/>
          </p:nvPr>
        </p:nvSpPr>
        <p:spPr>
          <a:xfrm>
            <a:off x="914400" y="2438400"/>
            <a:ext cx="7315200" cy="3046988"/>
          </a:xfrm>
        </p:spPr>
        <p:txBody>
          <a:bodyPr/>
          <a:lstStyle/>
          <a:p>
            <a:r>
              <a:rPr lang="en-US" dirty="0" smtClean="0">
                <a:latin typeface="Franklin Gothic Medium Cond" panose="020B0606030402020204" pitchFamily="34" charset="0"/>
              </a:rPr>
              <a:t>Scott Lindstrom, UW-Madison</a:t>
            </a:r>
          </a:p>
          <a:p>
            <a:r>
              <a:rPr lang="en-US" dirty="0" smtClean="0">
                <a:latin typeface="Franklin Gothic Medium Cond" panose="020B0606030402020204" pitchFamily="34" charset="0"/>
              </a:rPr>
              <a:t>Cooperative Institute for Meteorological Satellite Studies</a:t>
            </a: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               )</a:t>
            </a:r>
          </a:p>
          <a:p>
            <a:endParaRPr lang="en-US" dirty="0">
              <a:latin typeface="Franklin Gothic Medium Cond" panose="020B0606030402020204" pitchFamily="34" charset="0"/>
            </a:endParaRP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Geostationary Imagery</a:t>
            </a:r>
          </a:p>
          <a:p>
            <a:r>
              <a:rPr lang="en-US" dirty="0" smtClean="0">
                <a:latin typeface="Franklin Gothic Medium Cond" panose="020B0606030402020204" pitchFamily="34" charset="0"/>
              </a:rPr>
              <a:t>19 November 2023</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fld id="{92260C17-B17B-44C7-8493-C8ACBB94F633}" type="slidenum">
              <a:rPr lang="en-US" smtClean="0">
                <a:latin typeface="Franklin Gothic Medium Cond" panose="020B0606030402020204" pitchFamily="34" charset="0"/>
              </a:rPr>
              <a:pPr/>
              <a:t>1</a:t>
            </a:fld>
            <a:endParaRPr lang="en-US">
              <a:latin typeface="Franklin Gothic Medium Cond" panose="020B06060304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5287" y="3491488"/>
            <a:ext cx="733425" cy="533400"/>
          </a:xfrm>
          <a:prstGeom prst="rect">
            <a:avLst/>
          </a:prstGeom>
        </p:spPr>
      </p:pic>
    </p:spTree>
    <p:extLst>
      <p:ext uri="{BB962C8B-B14F-4D97-AF65-F5344CB8AC3E}">
        <p14:creationId xmlns:p14="http://schemas.microsoft.com/office/powerpoint/2010/main" val="1536156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8228" y="970821"/>
            <a:ext cx="5721179" cy="640192"/>
          </a:xfrm>
          <a:prstGeom prst="rect">
            <a:avLst/>
          </a:prstGeom>
        </p:spPr>
        <p:txBody>
          <a:bodyPr>
            <a:noAutofit/>
          </a:bodyPr>
          <a:lstStyle/>
          <a:p>
            <a:r>
              <a:rPr lang="en-US" sz="2800" b="1" dirty="0">
                <a:solidFill>
                  <a:srgbClr val="FF0000"/>
                </a:solidFill>
                <a:latin typeface="Franklin Gothic Medium Cond" panose="020B0606030402020204" pitchFamily="34" charset="0"/>
              </a:rPr>
              <a:t>Low level derived motion winds.</a:t>
            </a:r>
            <a:endParaRPr lang="en-US" sz="2800" b="1" dirty="0">
              <a:latin typeface="Franklin Gothic Medium Cond" panose="020B0606030402020204" pitchFamily="34" charset="0"/>
            </a:endParaRP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24683" y="1707705"/>
            <a:ext cx="6028266" cy="3749463"/>
          </a:xfrm>
          <a:prstGeom prst="rect">
            <a:avLst/>
          </a:prstGeom>
        </p:spPr>
      </p:pic>
      <p:sp>
        <p:nvSpPr>
          <p:cNvPr id="5" name="Octagon 4"/>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589364" y="5547145"/>
            <a:ext cx="6298904" cy="369332"/>
          </a:xfrm>
          <a:prstGeom prst="rect">
            <a:avLst/>
          </a:prstGeom>
          <a:noFill/>
        </p:spPr>
        <p:txBody>
          <a:bodyPr wrap="none" rtlCol="0">
            <a:spAutoFit/>
          </a:bodyPr>
          <a:lstStyle/>
          <a:p>
            <a:r>
              <a:rPr lang="en-US" dirty="0" smtClean="0">
                <a:latin typeface="Franklin Gothic Medium Cond" panose="020B0606030402020204" pitchFamily="34" charset="0"/>
              </a:rPr>
              <a:t>Visible (daytime only) data are used to compute winds from satellite data</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380736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857250"/>
            <a:ext cx="8228012" cy="742950"/>
          </a:xfrm>
          <a:prstGeom prst="rect">
            <a:avLst/>
          </a:prstGeom>
        </p:spPr>
        <p:txBody>
          <a:bodyPr/>
          <a:lstStyle/>
          <a:p>
            <a:r>
              <a:rPr lang="en-US" dirty="0" smtClean="0">
                <a:solidFill>
                  <a:srgbClr val="FFFF00"/>
                </a:solidFill>
              </a:rPr>
              <a:t>Why use the Red Band</a:t>
            </a:r>
            <a:endParaRPr lang="en-US" dirty="0">
              <a:solidFill>
                <a:srgbClr val="FFFF00"/>
              </a:solidFill>
            </a:endParaRPr>
          </a:p>
        </p:txBody>
      </p:sp>
      <p:sp>
        <p:nvSpPr>
          <p:cNvPr id="3" name="Content Placeholder 2"/>
          <p:cNvSpPr>
            <a:spLocks noGrp="1"/>
          </p:cNvSpPr>
          <p:nvPr>
            <p:ph idx="4294967295"/>
          </p:nvPr>
        </p:nvSpPr>
        <p:spPr>
          <a:xfrm>
            <a:off x="395417" y="1657350"/>
            <a:ext cx="8328453" cy="3943350"/>
          </a:xfrm>
          <a:prstGeom prst="rect">
            <a:avLst/>
          </a:prstGeom>
        </p:spPr>
        <p:txBody>
          <a:bodyPr>
            <a:normAutofit fontScale="70000" lnSpcReduction="20000"/>
          </a:bodyPr>
          <a:lstStyle/>
          <a:p>
            <a:r>
              <a:rPr lang="en-US" dirty="0" smtClean="0">
                <a:solidFill>
                  <a:srgbClr val="FFC000"/>
                </a:solidFill>
                <a:latin typeface="Franklin Gothic Medium Cond" panose="020B0606030402020204" pitchFamily="34" charset="0"/>
              </a:rPr>
              <a:t>0.5-km Resolution, finest </a:t>
            </a:r>
            <a:r>
              <a:rPr lang="en-US" dirty="0" smtClean="0">
                <a:solidFill>
                  <a:srgbClr val="FFC000"/>
                </a:solidFill>
                <a:latin typeface="Franklin Gothic Medium Cond" panose="020B0606030402020204" pitchFamily="34" charset="0"/>
              </a:rPr>
              <a:t>spatial resolution on satellites.</a:t>
            </a:r>
            <a:endParaRPr lang="en-US" dirty="0" smtClean="0">
              <a:solidFill>
                <a:srgbClr val="FFC000"/>
              </a:solidFill>
              <a:latin typeface="Franklin Gothic Medium Cond" panose="020B0606030402020204" pitchFamily="34" charset="0"/>
            </a:endParaRPr>
          </a:p>
          <a:p>
            <a:r>
              <a:rPr lang="en-US" dirty="0" smtClean="0">
                <a:solidFill>
                  <a:srgbClr val="FFC000"/>
                </a:solidFill>
                <a:latin typeface="Franklin Gothic Medium Cond" panose="020B0606030402020204" pitchFamily="34" charset="0"/>
              </a:rPr>
              <a:t>Ideal for identifying daytime small scale features </a:t>
            </a:r>
          </a:p>
          <a:p>
            <a:r>
              <a:rPr lang="en-US" dirty="0" smtClean="0">
                <a:solidFill>
                  <a:srgbClr val="FFC000"/>
                </a:solidFill>
                <a:latin typeface="Franklin Gothic Medium Cond" panose="020B0606030402020204" pitchFamily="34" charset="0"/>
              </a:rPr>
              <a:t>Can better reveal features such as”</a:t>
            </a:r>
          </a:p>
          <a:p>
            <a:pPr lvl="1"/>
            <a:r>
              <a:rPr lang="en-US" dirty="0" smtClean="0">
                <a:solidFill>
                  <a:srgbClr val="FFC000"/>
                </a:solidFill>
                <a:latin typeface="Franklin Gothic Medium Cond" panose="020B0606030402020204" pitchFamily="34" charset="0"/>
              </a:rPr>
              <a:t>River fogs</a:t>
            </a:r>
          </a:p>
          <a:p>
            <a:pPr lvl="1"/>
            <a:r>
              <a:rPr lang="en-US" dirty="0" smtClean="0">
                <a:solidFill>
                  <a:srgbClr val="FFC000"/>
                </a:solidFill>
                <a:latin typeface="Franklin Gothic Medium Cond" panose="020B0606030402020204" pitchFamily="34" charset="0"/>
              </a:rPr>
              <a:t>Cumulus clouds</a:t>
            </a:r>
          </a:p>
          <a:p>
            <a:pPr lvl="1"/>
            <a:r>
              <a:rPr lang="en-US" dirty="0" smtClean="0">
                <a:solidFill>
                  <a:srgbClr val="FFC000"/>
                </a:solidFill>
                <a:latin typeface="Franklin Gothic Medium Cond" panose="020B0606030402020204" pitchFamily="34" charset="0"/>
              </a:rPr>
              <a:t>Overshooting tops</a:t>
            </a:r>
          </a:p>
          <a:p>
            <a:pPr lvl="1"/>
            <a:r>
              <a:rPr lang="en-US" dirty="0" smtClean="0">
                <a:solidFill>
                  <a:srgbClr val="FFC000"/>
                </a:solidFill>
                <a:latin typeface="Franklin Gothic Medium Cond" panose="020B0606030402020204" pitchFamily="34" charset="0"/>
              </a:rPr>
              <a:t>Snow and ice </a:t>
            </a:r>
            <a:r>
              <a:rPr lang="en-US" dirty="0" smtClean="0">
                <a:solidFill>
                  <a:srgbClr val="FFC000"/>
                </a:solidFill>
                <a:latin typeface="Franklin Gothic Medium Cond" panose="020B0606030402020204" pitchFamily="34" charset="0"/>
              </a:rPr>
              <a:t>cover (of dubious value in Oman!)</a:t>
            </a:r>
            <a:endParaRPr lang="en-US" dirty="0" smtClean="0">
              <a:solidFill>
                <a:srgbClr val="FFC000"/>
              </a:solidFill>
              <a:latin typeface="Franklin Gothic Medium Cond" panose="020B0606030402020204" pitchFamily="34" charset="0"/>
            </a:endParaRPr>
          </a:p>
          <a:p>
            <a:pPr lvl="1"/>
            <a:r>
              <a:rPr lang="en-US" dirty="0" smtClean="0">
                <a:solidFill>
                  <a:srgbClr val="FFC000"/>
                </a:solidFill>
                <a:latin typeface="Franklin Gothic Medium Cond" panose="020B0606030402020204" pitchFamily="34" charset="0"/>
              </a:rPr>
              <a:t>Hurricane analysis</a:t>
            </a:r>
          </a:p>
          <a:p>
            <a:pPr lvl="1"/>
            <a:r>
              <a:rPr lang="en-US" dirty="0" smtClean="0">
                <a:solidFill>
                  <a:srgbClr val="FFC000"/>
                </a:solidFill>
                <a:latin typeface="Franklin Gothic Medium Cond" panose="020B0606030402020204" pitchFamily="34" charset="0"/>
              </a:rPr>
              <a:t>Volcanic ash detection</a:t>
            </a:r>
          </a:p>
          <a:p>
            <a:pPr lvl="1"/>
            <a:r>
              <a:rPr lang="en-US" dirty="0" smtClean="0">
                <a:solidFill>
                  <a:srgbClr val="FFC000"/>
                </a:solidFill>
                <a:latin typeface="Franklin Gothic Medium Cond" panose="020B0606030402020204" pitchFamily="34" charset="0"/>
              </a:rPr>
              <a:t>Low level cloud-wind drift.</a:t>
            </a:r>
          </a:p>
          <a:p>
            <a:r>
              <a:rPr lang="en-US" dirty="0" smtClean="0">
                <a:solidFill>
                  <a:srgbClr val="FFC000"/>
                </a:solidFill>
                <a:latin typeface="Franklin Gothic Medium Cond" panose="020B0606030402020204" pitchFamily="34" charset="0"/>
              </a:rPr>
              <a:t>Information from 0.64 </a:t>
            </a:r>
            <a:r>
              <a:rPr lang="en-US" dirty="0" smtClean="0">
                <a:solidFill>
                  <a:srgbClr val="FFC000"/>
                </a:solidFill>
                <a:latin typeface="Symbol" panose="05050102010706020507" pitchFamily="18" charset="2"/>
              </a:rPr>
              <a:t>m</a:t>
            </a:r>
            <a:r>
              <a:rPr lang="en-US" dirty="0" smtClean="0">
                <a:solidFill>
                  <a:srgbClr val="FFC000"/>
                </a:solidFill>
                <a:latin typeface="Franklin Gothic Medium Cond" panose="020B0606030402020204" pitchFamily="34" charset="0"/>
              </a:rPr>
              <a:t>m is critical for multiple Baseline  Products</a:t>
            </a:r>
          </a:p>
          <a:p>
            <a:r>
              <a:rPr lang="en-US" dirty="0" smtClean="0">
                <a:solidFill>
                  <a:srgbClr val="FFC000"/>
                </a:solidFill>
                <a:latin typeface="Franklin Gothic Medium Cond" panose="020B0606030402020204" pitchFamily="34" charset="0"/>
              </a:rPr>
              <a:t>Land features stands out well because atmospheric scatting is not as large at </a:t>
            </a:r>
            <a:r>
              <a:rPr lang="en-US" dirty="0" smtClean="0">
                <a:solidFill>
                  <a:srgbClr val="FFC000"/>
                </a:solidFill>
                <a:latin typeface="Franklin Gothic Medium Cond" panose="020B0606030402020204" pitchFamily="34" charset="0"/>
              </a:rPr>
              <a:t>0.64</a:t>
            </a:r>
            <a:r>
              <a:rPr lang="en-US" dirty="0">
                <a:solidFill>
                  <a:srgbClr val="FFC000"/>
                </a:solidFill>
                <a:latin typeface="Symbol" panose="05050102010706020507" pitchFamily="18" charset="2"/>
              </a:rPr>
              <a:t>m</a:t>
            </a:r>
            <a:r>
              <a:rPr lang="en-US" dirty="0" smtClean="0">
                <a:solidFill>
                  <a:srgbClr val="FFC000"/>
                </a:solidFill>
                <a:latin typeface="Franklin Gothic Medium Cond" panose="020B0606030402020204" pitchFamily="34" charset="0"/>
              </a:rPr>
              <a:t>m </a:t>
            </a:r>
            <a:r>
              <a:rPr lang="en-US" dirty="0" smtClean="0">
                <a:solidFill>
                  <a:srgbClr val="FFC000"/>
                </a:solidFill>
                <a:latin typeface="Franklin Gothic Medium Cond" panose="020B0606030402020204" pitchFamily="34" charset="0"/>
              </a:rPr>
              <a:t>compared to other visible bands.</a:t>
            </a:r>
            <a:endParaRPr lang="en-US" dirty="0">
              <a:solidFill>
                <a:srgbClr val="FFC000"/>
              </a:solidFill>
              <a:latin typeface="Franklin Gothic Medium Cond" panose="020B0606030402020204" pitchFamily="34" charset="0"/>
            </a:endParaRPr>
          </a:p>
        </p:txBody>
      </p:sp>
      <p:sp>
        <p:nvSpPr>
          <p:cNvPr id="4" name="Octagon 3"/>
          <p:cNvSpPr/>
          <p:nvPr/>
        </p:nvSpPr>
        <p:spPr>
          <a:xfrm>
            <a:off x="-4" y="5742520"/>
            <a:ext cx="262467" cy="254000"/>
          </a:xfrm>
          <a:prstGeom prst="octagon">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23542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549" y="1783256"/>
            <a:ext cx="6056780" cy="3917174"/>
          </a:xfrm>
          <a:prstGeom prst="rect">
            <a:avLst/>
          </a:prstGeom>
        </p:spPr>
      </p:pic>
      <p:sp>
        <p:nvSpPr>
          <p:cNvPr id="2" name="Title 1"/>
          <p:cNvSpPr>
            <a:spLocks noGrp="1"/>
          </p:cNvSpPr>
          <p:nvPr>
            <p:ph type="title" idx="4294967295"/>
          </p:nvPr>
        </p:nvSpPr>
        <p:spPr>
          <a:xfrm>
            <a:off x="457200" y="190324"/>
            <a:ext cx="8915399" cy="1409875"/>
          </a:xfrm>
          <a:prstGeom prst="rect">
            <a:avLst/>
          </a:prstGeom>
        </p:spPr>
        <p:txBody>
          <a:bodyPr>
            <a:noAutofit/>
          </a:bodyPr>
          <a:lstStyle/>
          <a:p>
            <a:pPr algn="l"/>
            <a:r>
              <a:rPr lang="en-US" sz="3000" b="1" dirty="0">
                <a:solidFill>
                  <a:srgbClr val="FFC000"/>
                </a:solidFill>
                <a:latin typeface="Franklin Gothic Medium Cond" panose="020B0606030402020204" pitchFamily="34" charset="0"/>
              </a:rPr>
              <a:t>Surface Reflectance is </a:t>
            </a:r>
            <a:r>
              <a:rPr lang="en-US" sz="3000" b="1" dirty="0" smtClean="0">
                <a:solidFill>
                  <a:srgbClr val="FFC000"/>
                </a:solidFill>
                <a:latin typeface="Franklin Gothic Medium Cond" panose="020B0606030402020204" pitchFamily="34" charset="0"/>
              </a:rPr>
              <a:t>much stronger  at 0.86 </a:t>
            </a:r>
            <a:r>
              <a:rPr lang="en-US" sz="3000" dirty="0" smtClean="0">
                <a:solidFill>
                  <a:srgbClr val="FFC000"/>
                </a:solidFill>
                <a:latin typeface="Symbol" panose="05050102010706020507" pitchFamily="18" charset="2"/>
              </a:rPr>
              <a:t>m</a:t>
            </a:r>
            <a:r>
              <a:rPr lang="en-US" sz="3000" b="1" dirty="0" smtClean="0">
                <a:solidFill>
                  <a:srgbClr val="FFC000"/>
                </a:solidFill>
                <a:latin typeface="Franklin Gothic Medium Cond" panose="020B0606030402020204" pitchFamily="34" charset="0"/>
              </a:rPr>
              <a:t>m than at 0.64 </a:t>
            </a:r>
            <a:r>
              <a:rPr lang="en-US" sz="3000" dirty="0">
                <a:solidFill>
                  <a:srgbClr val="FFC000"/>
                </a:solidFill>
                <a:latin typeface="Symbol" panose="05050102010706020507" pitchFamily="18" charset="2"/>
              </a:rPr>
              <a:t>m</a:t>
            </a:r>
            <a:r>
              <a:rPr lang="en-US" sz="3000" b="1" dirty="0">
                <a:solidFill>
                  <a:srgbClr val="FFC000"/>
                </a:solidFill>
                <a:latin typeface="Franklin Gothic Medium Cond" panose="020B0606030402020204" pitchFamily="34" charset="0"/>
              </a:rPr>
              <a:t>m</a:t>
            </a:r>
            <a:r>
              <a:rPr lang="en-US" sz="2400" b="1" dirty="0" smtClean="0">
                <a:solidFill>
                  <a:srgbClr val="FFC000"/>
                </a:solidFill>
                <a:latin typeface="Franklin Gothic Medium Cond" panose="020B0606030402020204" pitchFamily="34" charset="0"/>
              </a:rPr>
              <a:t/>
            </a:r>
            <a:br>
              <a:rPr lang="en-US" sz="2400" b="1" dirty="0" smtClean="0">
                <a:solidFill>
                  <a:srgbClr val="FFC000"/>
                </a:solidFill>
                <a:latin typeface="Franklin Gothic Medium Cond" panose="020B0606030402020204" pitchFamily="34" charset="0"/>
              </a:rPr>
            </a:br>
            <a:r>
              <a:rPr lang="en-US" sz="2400" b="1" dirty="0" smtClean="0">
                <a:solidFill>
                  <a:srgbClr val="FFC000"/>
                </a:solidFill>
                <a:latin typeface="Franklin Gothic Medium Cond" panose="020B0606030402020204" pitchFamily="34" charset="0"/>
              </a:rPr>
              <a:t>The surface will look much brighter in imagery at 0.86 </a:t>
            </a:r>
            <a:r>
              <a:rPr lang="en-US" sz="2400" dirty="0">
                <a:solidFill>
                  <a:srgbClr val="FFC000"/>
                </a:solidFill>
                <a:latin typeface="Symbol" panose="05050102010706020507" pitchFamily="18" charset="2"/>
              </a:rPr>
              <a:t>m</a:t>
            </a:r>
            <a:r>
              <a:rPr lang="en-US" sz="2400" b="1" dirty="0">
                <a:solidFill>
                  <a:srgbClr val="FFC000"/>
                </a:solidFill>
                <a:latin typeface="Franklin Gothic Medium Cond" panose="020B0606030402020204" pitchFamily="34" charset="0"/>
              </a:rPr>
              <a:t>m </a:t>
            </a:r>
            <a:r>
              <a:rPr lang="en-US" sz="2400" b="1" dirty="0" smtClean="0">
                <a:solidFill>
                  <a:srgbClr val="FFC000"/>
                </a:solidFill>
                <a:latin typeface="Franklin Gothic Medium Cond" panose="020B0606030402020204" pitchFamily="34" charset="0"/>
              </a:rPr>
              <a:t>compared to 0.64 </a:t>
            </a:r>
            <a:r>
              <a:rPr lang="en-US" sz="2400" dirty="0">
                <a:solidFill>
                  <a:srgbClr val="FFC000"/>
                </a:solidFill>
                <a:latin typeface="Symbol" panose="05050102010706020507" pitchFamily="18" charset="2"/>
              </a:rPr>
              <a:t>m</a:t>
            </a:r>
            <a:r>
              <a:rPr lang="en-US" sz="2400" b="1" dirty="0">
                <a:solidFill>
                  <a:srgbClr val="FFC000"/>
                </a:solidFill>
                <a:latin typeface="Franklin Gothic Medium Cond" panose="020B0606030402020204" pitchFamily="34" charset="0"/>
              </a:rPr>
              <a:t>m</a:t>
            </a:r>
            <a:r>
              <a:rPr lang="en-US" sz="2400" b="1" dirty="0" smtClean="0">
                <a:solidFill>
                  <a:srgbClr val="FFC000"/>
                </a:solidFill>
                <a:latin typeface="Franklin Gothic Medium Cond" panose="020B0606030402020204" pitchFamily="34" charset="0"/>
              </a:rPr>
              <a:t>.  Islands will show up more distinctly in this channel – water is very dark at both 0.64 </a:t>
            </a:r>
            <a:r>
              <a:rPr lang="en-US" sz="2400" dirty="0">
                <a:solidFill>
                  <a:srgbClr val="FFC000"/>
                </a:solidFill>
                <a:latin typeface="Symbol" panose="05050102010706020507" pitchFamily="18" charset="2"/>
              </a:rPr>
              <a:t>m</a:t>
            </a:r>
            <a:r>
              <a:rPr lang="en-US" sz="2400" b="1" dirty="0">
                <a:solidFill>
                  <a:srgbClr val="FFC000"/>
                </a:solidFill>
                <a:latin typeface="Franklin Gothic Medium Cond" panose="020B0606030402020204" pitchFamily="34" charset="0"/>
              </a:rPr>
              <a:t>m </a:t>
            </a:r>
            <a:r>
              <a:rPr lang="en-US" sz="2400" b="1" dirty="0" smtClean="0">
                <a:solidFill>
                  <a:srgbClr val="FFC000"/>
                </a:solidFill>
                <a:latin typeface="Franklin Gothic Medium Cond" panose="020B0606030402020204" pitchFamily="34" charset="0"/>
              </a:rPr>
              <a:t>and 0.86 </a:t>
            </a:r>
            <a:r>
              <a:rPr lang="en-US" sz="2400" dirty="0">
                <a:solidFill>
                  <a:srgbClr val="FFC000"/>
                </a:solidFill>
                <a:latin typeface="Symbol" panose="05050102010706020507" pitchFamily="18" charset="2"/>
              </a:rPr>
              <a:t>m</a:t>
            </a:r>
            <a:r>
              <a:rPr lang="en-US" sz="2400" b="1" dirty="0">
                <a:solidFill>
                  <a:srgbClr val="FFC000"/>
                </a:solidFill>
                <a:latin typeface="Franklin Gothic Medium Cond" panose="020B0606030402020204" pitchFamily="34" charset="0"/>
              </a:rPr>
              <a:t>m</a:t>
            </a:r>
            <a:endParaRPr lang="en-US" sz="2400" b="1" dirty="0">
              <a:solidFill>
                <a:srgbClr val="FFC000"/>
              </a:solidFill>
              <a:latin typeface="Franklin Gothic Medium Cond" panose="020B0606030402020204" pitchFamily="34" charset="0"/>
            </a:endParaRPr>
          </a:p>
        </p:txBody>
      </p:sp>
      <p:sp>
        <p:nvSpPr>
          <p:cNvPr id="16" name="TextBox 15"/>
          <p:cNvSpPr txBox="1"/>
          <p:nvPr/>
        </p:nvSpPr>
        <p:spPr>
          <a:xfrm rot="16200000">
            <a:off x="6402781" y="3490722"/>
            <a:ext cx="2483372" cy="584775"/>
          </a:xfrm>
          <a:prstGeom prst="rect">
            <a:avLst/>
          </a:prstGeom>
          <a:solidFill>
            <a:schemeClr val="tx1"/>
          </a:solidFill>
        </p:spPr>
        <p:txBody>
          <a:bodyPr wrap="none" rtlCol="0">
            <a:spAutoFit/>
          </a:bodyPr>
          <a:lstStyle/>
          <a:p>
            <a:r>
              <a:rPr lang="en-US" sz="3200" b="1" dirty="0">
                <a:solidFill>
                  <a:schemeClr val="bg1"/>
                </a:solidFill>
              </a:rPr>
              <a:t>Reflectance</a:t>
            </a:r>
          </a:p>
        </p:txBody>
      </p:sp>
      <p:sp>
        <p:nvSpPr>
          <p:cNvPr id="19" name="TextBox 18"/>
          <p:cNvSpPr txBox="1"/>
          <p:nvPr/>
        </p:nvSpPr>
        <p:spPr>
          <a:xfrm>
            <a:off x="3455323" y="5326020"/>
            <a:ext cx="878895" cy="304699"/>
          </a:xfrm>
          <a:prstGeom prst="rect">
            <a:avLst/>
          </a:prstGeom>
          <a:solidFill>
            <a:schemeClr val="tx1"/>
          </a:solidFill>
        </p:spPr>
        <p:txBody>
          <a:bodyPr wrap="none" lIns="13716" tIns="13716" rIns="13716" bIns="13716" rtlCol="0">
            <a:spAutoFit/>
          </a:bodyPr>
          <a:lstStyle/>
          <a:p>
            <a:r>
              <a:rPr lang="en-US" b="1" dirty="0">
                <a:solidFill>
                  <a:schemeClr val="bg1"/>
                </a:solidFill>
              </a:rPr>
              <a:t>0.64 </a:t>
            </a:r>
            <a:r>
              <a:rPr lang="en-US" b="1" dirty="0">
                <a:solidFill>
                  <a:schemeClr val="bg1"/>
                </a:solidFill>
                <a:latin typeface="Symbol" panose="05050102010706020507" pitchFamily="18" charset="2"/>
              </a:rPr>
              <a:t>m</a:t>
            </a:r>
            <a:r>
              <a:rPr lang="en-US" b="1" dirty="0">
                <a:solidFill>
                  <a:schemeClr val="bg1"/>
                </a:solidFill>
              </a:rPr>
              <a:t>m</a:t>
            </a:r>
          </a:p>
        </p:txBody>
      </p:sp>
      <p:sp>
        <p:nvSpPr>
          <p:cNvPr id="21" name="TextBox 20"/>
          <p:cNvSpPr txBox="1"/>
          <p:nvPr/>
        </p:nvSpPr>
        <p:spPr>
          <a:xfrm>
            <a:off x="5531682" y="5326020"/>
            <a:ext cx="878895" cy="304699"/>
          </a:xfrm>
          <a:prstGeom prst="rect">
            <a:avLst/>
          </a:prstGeom>
          <a:solidFill>
            <a:schemeClr val="tx1"/>
          </a:solidFill>
        </p:spPr>
        <p:txBody>
          <a:bodyPr wrap="none" lIns="13716" tIns="13716" rIns="13716" bIns="13716" rtlCol="0">
            <a:spAutoFit/>
          </a:bodyPr>
          <a:lstStyle/>
          <a:p>
            <a:r>
              <a:rPr lang="en-US" b="1" dirty="0">
                <a:solidFill>
                  <a:schemeClr val="bg1"/>
                </a:solidFill>
              </a:rPr>
              <a:t>0.86 </a:t>
            </a:r>
            <a:r>
              <a:rPr lang="en-US" b="1" dirty="0">
                <a:solidFill>
                  <a:schemeClr val="bg1"/>
                </a:solidFill>
                <a:latin typeface="Symbol" panose="05050102010706020507" pitchFamily="18" charset="2"/>
              </a:rPr>
              <a:t>m</a:t>
            </a:r>
            <a:r>
              <a:rPr lang="en-US" b="1" dirty="0">
                <a:solidFill>
                  <a:schemeClr val="bg1"/>
                </a:solidFill>
              </a:rPr>
              <a:t>m</a:t>
            </a:r>
          </a:p>
        </p:txBody>
      </p:sp>
      <p:sp>
        <p:nvSpPr>
          <p:cNvPr id="17" name="TextBox 16"/>
          <p:cNvSpPr txBox="1"/>
          <p:nvPr/>
        </p:nvSpPr>
        <p:spPr>
          <a:xfrm>
            <a:off x="3725464" y="2781377"/>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2</a:t>
            </a:r>
          </a:p>
        </p:txBody>
      </p:sp>
      <p:sp>
        <p:nvSpPr>
          <p:cNvPr id="18" name="TextBox 17"/>
          <p:cNvSpPr txBox="1"/>
          <p:nvPr/>
        </p:nvSpPr>
        <p:spPr>
          <a:xfrm>
            <a:off x="5801107" y="2781377"/>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3</a:t>
            </a:r>
          </a:p>
        </p:txBody>
      </p:sp>
      <p:sp>
        <p:nvSpPr>
          <p:cNvPr id="30" name="Octagon 29"/>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282990" y="2815213"/>
            <a:ext cx="766354" cy="646331"/>
          </a:xfrm>
          <a:prstGeom prst="rect">
            <a:avLst/>
          </a:prstGeom>
          <a:noFill/>
          <a:ln>
            <a:solidFill>
              <a:srgbClr val="008000"/>
            </a:solidFill>
          </a:ln>
        </p:spPr>
        <p:txBody>
          <a:bodyPr wrap="square" rtlCol="0">
            <a:spAutoFit/>
          </a:bodyPr>
          <a:lstStyle/>
          <a:p>
            <a:pPr algn="ctr"/>
            <a:r>
              <a:rPr lang="en-US" b="1" dirty="0" smtClean="0">
                <a:solidFill>
                  <a:srgbClr val="008000"/>
                </a:solidFill>
                <a:latin typeface="Franklin Gothic Medium Cond" panose="020B0606030402020204" pitchFamily="34" charset="0"/>
              </a:rPr>
              <a:t>Green Grass</a:t>
            </a:r>
            <a:endParaRPr lang="en-US" b="1" dirty="0">
              <a:solidFill>
                <a:srgbClr val="008000"/>
              </a:solidFill>
              <a:latin typeface="Franklin Gothic Medium Cond" panose="020B0606030402020204" pitchFamily="34" charset="0"/>
            </a:endParaRPr>
          </a:p>
        </p:txBody>
      </p:sp>
      <p:cxnSp>
        <p:nvCxnSpPr>
          <p:cNvPr id="5" name="Straight Arrow Connector 4"/>
          <p:cNvCxnSpPr>
            <a:stCxn id="3" idx="2"/>
          </p:cNvCxnSpPr>
          <p:nvPr/>
        </p:nvCxnSpPr>
        <p:spPr>
          <a:xfrm>
            <a:off x="4666167" y="3461544"/>
            <a:ext cx="276152" cy="455101"/>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66167" y="4536993"/>
            <a:ext cx="766354" cy="369332"/>
          </a:xfrm>
          <a:prstGeom prst="rect">
            <a:avLst/>
          </a:prstGeom>
          <a:noFill/>
          <a:ln>
            <a:solidFill>
              <a:srgbClr val="C00000"/>
            </a:solidFill>
          </a:ln>
        </p:spPr>
        <p:txBody>
          <a:bodyPr wrap="square" rtlCol="0">
            <a:spAutoFit/>
          </a:bodyPr>
          <a:lstStyle/>
          <a:p>
            <a:pPr algn="ctr"/>
            <a:r>
              <a:rPr lang="en-US" b="1" dirty="0" smtClean="0">
                <a:solidFill>
                  <a:srgbClr val="C00000"/>
                </a:solidFill>
                <a:latin typeface="Franklin Gothic Medium Cond" panose="020B0606030402020204" pitchFamily="34" charset="0"/>
              </a:rPr>
              <a:t>Dirt</a:t>
            </a:r>
            <a:endParaRPr lang="en-US" b="1" dirty="0">
              <a:ln>
                <a:solidFill>
                  <a:srgbClr val="C00000"/>
                </a:solidFill>
              </a:ln>
              <a:solidFill>
                <a:srgbClr val="C00000"/>
              </a:solidFill>
              <a:latin typeface="Franklin Gothic Medium Cond" panose="020B0606030402020204" pitchFamily="34" charset="0"/>
            </a:endParaRPr>
          </a:p>
        </p:txBody>
      </p:sp>
      <p:cxnSp>
        <p:nvCxnSpPr>
          <p:cNvPr id="14" name="Straight Arrow Connector 13"/>
          <p:cNvCxnSpPr/>
          <p:nvPr/>
        </p:nvCxnSpPr>
        <p:spPr>
          <a:xfrm flipV="1">
            <a:off x="4987896" y="4292660"/>
            <a:ext cx="106823" cy="24433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52605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3163" y="871538"/>
            <a:ext cx="8228012" cy="742950"/>
          </a:xfrm>
          <a:prstGeom prst="rect">
            <a:avLst/>
          </a:prstGeom>
        </p:spPr>
        <p:txBody>
          <a:bodyPr/>
          <a:lstStyle/>
          <a:p>
            <a:pPr algn="l"/>
            <a:r>
              <a:rPr lang="en-US" b="1" dirty="0" smtClean="0">
                <a:solidFill>
                  <a:srgbClr val="FFFF00"/>
                </a:solidFill>
              </a:rPr>
              <a:t>Why use the </a:t>
            </a:r>
            <a:r>
              <a:rPr lang="en-US" b="1" dirty="0" smtClean="0">
                <a:solidFill>
                  <a:srgbClr val="FFFF00"/>
                </a:solidFill>
              </a:rPr>
              <a:t>0.86 </a:t>
            </a:r>
            <a:r>
              <a:rPr lang="en-US" dirty="0" smtClean="0">
                <a:solidFill>
                  <a:srgbClr val="FFFF00"/>
                </a:solidFill>
                <a:latin typeface="Symbol" panose="05050102010706020507" pitchFamily="18" charset="2"/>
              </a:rPr>
              <a:t>m</a:t>
            </a:r>
            <a:r>
              <a:rPr lang="en-US" b="1" dirty="0" smtClean="0">
                <a:solidFill>
                  <a:srgbClr val="FFFF00"/>
                </a:solidFill>
                <a:latin typeface="Franklin Gothic Medium Cond" panose="020B0606030402020204" pitchFamily="34" charset="0"/>
              </a:rPr>
              <a:t>m “Veggie</a:t>
            </a:r>
            <a:r>
              <a:rPr lang="en-US" b="1" dirty="0" smtClean="0">
                <a:solidFill>
                  <a:srgbClr val="FFFF00"/>
                </a:solidFill>
              </a:rPr>
              <a:t>” </a:t>
            </a:r>
            <a:r>
              <a:rPr lang="en-US" b="1" dirty="0" smtClean="0">
                <a:solidFill>
                  <a:srgbClr val="FFFF00"/>
                </a:solidFill>
              </a:rPr>
              <a:t>Band</a:t>
            </a:r>
            <a:endParaRPr lang="en-US" b="1" dirty="0">
              <a:solidFill>
                <a:srgbClr val="FFFF00"/>
              </a:solidFill>
            </a:endParaRPr>
          </a:p>
        </p:txBody>
      </p:sp>
      <p:sp>
        <p:nvSpPr>
          <p:cNvPr id="3" name="Content Placeholder 2"/>
          <p:cNvSpPr>
            <a:spLocks noGrp="1"/>
          </p:cNvSpPr>
          <p:nvPr>
            <p:ph idx="4294967295"/>
          </p:nvPr>
        </p:nvSpPr>
        <p:spPr>
          <a:xfrm>
            <a:off x="693738" y="1657350"/>
            <a:ext cx="8450262" cy="3943350"/>
          </a:xfrm>
          <a:prstGeom prst="rect">
            <a:avLst/>
          </a:prstGeom>
        </p:spPr>
        <p:txBody>
          <a:bodyPr>
            <a:normAutofit fontScale="77500" lnSpcReduction="20000"/>
          </a:bodyPr>
          <a:lstStyle/>
          <a:p>
            <a:r>
              <a:rPr lang="en-US" dirty="0" smtClean="0">
                <a:solidFill>
                  <a:srgbClr val="FFC000"/>
                </a:solidFill>
                <a:latin typeface="Franklin Gothic Medium Cond" panose="020B0606030402020204" pitchFamily="34" charset="0"/>
              </a:rPr>
              <a:t>Good spatial resolution (typicall</a:t>
            </a:r>
            <a:r>
              <a:rPr lang="en-US" dirty="0" smtClean="0">
                <a:solidFill>
                  <a:srgbClr val="FFC000"/>
                </a:solidFill>
                <a:latin typeface="Franklin Gothic Medium Cond" panose="020B0606030402020204" pitchFamily="34" charset="0"/>
              </a:rPr>
              <a:t>y 1-km)</a:t>
            </a:r>
            <a:r>
              <a:rPr lang="en-US" dirty="0" smtClean="0">
                <a:solidFill>
                  <a:srgbClr val="FFC000"/>
                </a:solidFill>
                <a:latin typeface="Franklin Gothic Medium Cond" panose="020B0606030402020204" pitchFamily="34" charset="0"/>
              </a:rPr>
              <a:t>.</a:t>
            </a:r>
            <a:endParaRPr lang="en-US" dirty="0" smtClean="0">
              <a:solidFill>
                <a:srgbClr val="FFC000"/>
              </a:solidFill>
              <a:latin typeface="Franklin Gothic Medium Cond" panose="020B0606030402020204" pitchFamily="34" charset="0"/>
            </a:endParaRPr>
          </a:p>
          <a:p>
            <a:r>
              <a:rPr lang="en-US" dirty="0" smtClean="0">
                <a:solidFill>
                  <a:srgbClr val="FFC000"/>
                </a:solidFill>
                <a:latin typeface="Franklin Gothic Medium Cond" panose="020B0606030402020204" pitchFamily="34" charset="0"/>
              </a:rPr>
              <a:t>Can be </a:t>
            </a:r>
            <a:r>
              <a:rPr lang="en-US" dirty="0">
                <a:solidFill>
                  <a:srgbClr val="FFC000"/>
                </a:solidFill>
                <a:latin typeface="Franklin Gothic Medium Cond" panose="020B0606030402020204" pitchFamily="34" charset="0"/>
              </a:rPr>
              <a:t>used </a:t>
            </a:r>
            <a:r>
              <a:rPr lang="en-US" dirty="0" smtClean="0">
                <a:solidFill>
                  <a:srgbClr val="FFC000"/>
                </a:solidFill>
                <a:latin typeface="Franklin Gothic Medium Cond" panose="020B0606030402020204" pitchFamily="34" charset="0"/>
              </a:rPr>
              <a:t>to identify day time burn scars (where subsequent flash flood and mud slides are more likely), clouds, fog and aerosols and even forest regrowth patterns.  </a:t>
            </a:r>
          </a:p>
          <a:p>
            <a:r>
              <a:rPr lang="en-US" dirty="0" smtClean="0">
                <a:solidFill>
                  <a:srgbClr val="FFC000"/>
                </a:solidFill>
                <a:latin typeface="Franklin Gothic Medium Cond" panose="020B0606030402020204" pitchFamily="34" charset="0"/>
              </a:rPr>
              <a:t>Land-water contrast is high. This band excels at </a:t>
            </a:r>
          </a:p>
          <a:p>
            <a:pPr lvl="1"/>
            <a:r>
              <a:rPr lang="en-US" dirty="0" smtClean="0">
                <a:solidFill>
                  <a:srgbClr val="FFC000"/>
                </a:solidFill>
                <a:latin typeface="Franklin Gothic Medium Cond" panose="020B0606030402020204" pitchFamily="34" charset="0"/>
              </a:rPr>
              <a:t>revealing small islands in oceans.</a:t>
            </a:r>
          </a:p>
          <a:p>
            <a:pPr lvl="1"/>
            <a:r>
              <a:rPr lang="en-US" dirty="0" smtClean="0">
                <a:solidFill>
                  <a:srgbClr val="FFC000"/>
                </a:solidFill>
                <a:latin typeface="Franklin Gothic Medium Cond" panose="020B0606030402020204" pitchFamily="34" charset="0"/>
              </a:rPr>
              <a:t>Analyzing areal extent of inland or coastal flooding</a:t>
            </a:r>
          </a:p>
          <a:p>
            <a:r>
              <a:rPr lang="en-US" dirty="0" smtClean="0">
                <a:solidFill>
                  <a:srgbClr val="FFC000"/>
                </a:solidFill>
                <a:latin typeface="Franklin Gothic Medium Cond" panose="020B0606030402020204" pitchFamily="34" charset="0"/>
              </a:rPr>
              <a:t>Information from 0.86 </a:t>
            </a:r>
            <a:r>
              <a:rPr lang="en-US" dirty="0" smtClean="0">
                <a:solidFill>
                  <a:srgbClr val="FFC000"/>
                </a:solidFill>
                <a:latin typeface="Symbol" panose="05050102010706020507" pitchFamily="18" charset="2"/>
              </a:rPr>
              <a:t>m</a:t>
            </a:r>
            <a:r>
              <a:rPr lang="en-US" dirty="0" smtClean="0">
                <a:solidFill>
                  <a:srgbClr val="FFC000"/>
                </a:solidFill>
              </a:rPr>
              <a:t>m </a:t>
            </a:r>
            <a:r>
              <a:rPr lang="en-US" dirty="0" smtClean="0">
                <a:solidFill>
                  <a:srgbClr val="FFC000"/>
                </a:solidFill>
                <a:latin typeface="Franklin Gothic Medium Cond" panose="020B0606030402020204" pitchFamily="34" charset="0"/>
              </a:rPr>
              <a:t>is helpful in derived products that assess land characteristics</a:t>
            </a:r>
          </a:p>
          <a:p>
            <a:r>
              <a:rPr lang="en-US" dirty="0" smtClean="0">
                <a:solidFill>
                  <a:srgbClr val="FFC000"/>
                </a:solidFill>
                <a:latin typeface="Franklin Gothic Medium Cond" panose="020B0606030402020204" pitchFamily="34" charset="0"/>
              </a:rPr>
              <a:t>0.86 </a:t>
            </a:r>
            <a:r>
              <a:rPr lang="en-US" dirty="0">
                <a:solidFill>
                  <a:srgbClr val="FFC000"/>
                </a:solidFill>
                <a:latin typeface="Symbol" panose="05050102010706020507" pitchFamily="18" charset="2"/>
              </a:rPr>
              <a:t>m</a:t>
            </a:r>
            <a:r>
              <a:rPr lang="en-US" dirty="0">
                <a:solidFill>
                  <a:srgbClr val="FFC000"/>
                </a:solidFill>
              </a:rPr>
              <a:t>m </a:t>
            </a:r>
            <a:r>
              <a:rPr lang="en-US" dirty="0" smtClean="0">
                <a:solidFill>
                  <a:srgbClr val="FFC000"/>
                </a:solidFill>
                <a:latin typeface="Franklin Gothic Medium Cond" panose="020B0606030402020204" pitchFamily="34" charset="0"/>
              </a:rPr>
              <a:t>data are used in ‘True Color’ imagery for generating the “green” band</a:t>
            </a:r>
            <a:endParaRPr lang="en-US" dirty="0">
              <a:solidFill>
                <a:srgbClr val="FFC000"/>
              </a:solidFill>
              <a:latin typeface="Franklin Gothic Medium Cond" panose="020B0606030402020204" pitchFamily="34" charset="0"/>
            </a:endParaRPr>
          </a:p>
        </p:txBody>
      </p:sp>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54984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29497" y="929822"/>
            <a:ext cx="6303418" cy="881063"/>
          </a:xfrm>
          <a:prstGeom prst="rect">
            <a:avLst/>
          </a:prstGeom>
        </p:spPr>
        <p:txBody>
          <a:bodyPr>
            <a:noAutofit/>
          </a:bodyPr>
          <a:lstStyle/>
          <a:p>
            <a:r>
              <a:rPr lang="en-US" sz="2800" b="1" dirty="0">
                <a:solidFill>
                  <a:srgbClr val="FFC000"/>
                </a:solidFill>
              </a:rPr>
              <a:t> The 0.86 </a:t>
            </a:r>
            <a:r>
              <a:rPr lang="en-US" sz="2800" b="1" dirty="0">
                <a:solidFill>
                  <a:srgbClr val="FFC000"/>
                </a:solidFill>
                <a:latin typeface="Symbol" panose="05050102010706020507" pitchFamily="18" charset="2"/>
              </a:rPr>
              <a:t>m</a:t>
            </a:r>
            <a:r>
              <a:rPr lang="en-US" sz="2800" b="1" dirty="0">
                <a:solidFill>
                  <a:srgbClr val="FFC000"/>
                </a:solidFill>
              </a:rPr>
              <a:t>m can be used to contrast land </a:t>
            </a:r>
            <a:r>
              <a:rPr lang="en-US" sz="2800" b="1">
                <a:solidFill>
                  <a:srgbClr val="FFC000"/>
                </a:solidFill>
              </a:rPr>
              <a:t>and water.</a:t>
            </a:r>
            <a:endParaRPr lang="en-US" sz="2800" b="1" dirty="0">
              <a:solidFill>
                <a:srgbClr val="FFC000"/>
              </a:solidFill>
            </a:endParaRPr>
          </a:p>
        </p:txBody>
      </p:sp>
      <p:sp>
        <p:nvSpPr>
          <p:cNvPr id="5" name="Octagon 4"/>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354" y="2452873"/>
            <a:ext cx="3657600" cy="2511268"/>
          </a:xfrm>
          <a:prstGeom prst="rect">
            <a:avLst/>
          </a:prstGeom>
        </p:spPr>
      </p:pic>
      <p:sp>
        <p:nvSpPr>
          <p:cNvPr id="3" name="TextBox 2"/>
          <p:cNvSpPr txBox="1"/>
          <p:nvPr/>
        </p:nvSpPr>
        <p:spPr>
          <a:xfrm>
            <a:off x="3893936" y="2452873"/>
            <a:ext cx="1331206" cy="2308324"/>
          </a:xfrm>
          <a:prstGeom prst="rect">
            <a:avLst/>
          </a:prstGeom>
          <a:noFill/>
          <a:ln>
            <a:solidFill>
              <a:srgbClr val="FFFF00"/>
            </a:solidFill>
          </a:ln>
        </p:spPr>
        <p:txBody>
          <a:bodyPr wrap="square" rtlCol="0">
            <a:spAutoFit/>
          </a:bodyPr>
          <a:lstStyle/>
          <a:p>
            <a:r>
              <a:rPr lang="en-US" dirty="0" smtClean="0">
                <a:solidFill>
                  <a:srgbClr val="FFFF00"/>
                </a:solidFill>
              </a:rPr>
              <a:t>Land is dark in 0.64 </a:t>
            </a:r>
            <a:r>
              <a:rPr lang="en-US" dirty="0" smtClean="0">
                <a:solidFill>
                  <a:srgbClr val="FFFF00"/>
                </a:solidFill>
                <a:latin typeface="Symbol" panose="05050102010706020507" pitchFamily="18" charset="2"/>
              </a:rPr>
              <a:t>m</a:t>
            </a:r>
            <a:r>
              <a:rPr lang="en-US" dirty="0" smtClean="0">
                <a:solidFill>
                  <a:srgbClr val="FFFF00"/>
                </a:solidFill>
              </a:rPr>
              <a:t>m imagery and much brighter in the 0.86 </a:t>
            </a:r>
            <a:r>
              <a:rPr lang="en-US" dirty="0" smtClean="0">
                <a:solidFill>
                  <a:srgbClr val="FFFF00"/>
                </a:solidFill>
                <a:latin typeface="Symbol" panose="05050102010706020507" pitchFamily="18" charset="2"/>
              </a:rPr>
              <a:t>m</a:t>
            </a:r>
            <a:r>
              <a:rPr lang="en-US" dirty="0" smtClean="0">
                <a:solidFill>
                  <a:srgbClr val="FFFF00"/>
                </a:solidFill>
              </a:rPr>
              <a:t>m </a:t>
            </a:r>
            <a:endParaRPr lang="en-US" dirty="0">
              <a:solidFill>
                <a:srgbClr val="FFFF00"/>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29" y="2452873"/>
            <a:ext cx="3657600" cy="2511268"/>
          </a:xfrm>
          <a:prstGeom prst="rect">
            <a:avLst/>
          </a:prstGeom>
        </p:spPr>
      </p:pic>
      <p:sp>
        <p:nvSpPr>
          <p:cNvPr id="13" name="TextBox 12"/>
          <p:cNvSpPr txBox="1"/>
          <p:nvPr/>
        </p:nvSpPr>
        <p:spPr>
          <a:xfrm>
            <a:off x="8020594" y="2471908"/>
            <a:ext cx="975360" cy="646331"/>
          </a:xfrm>
          <a:prstGeom prst="rect">
            <a:avLst/>
          </a:prstGeom>
          <a:noFill/>
        </p:spPr>
        <p:txBody>
          <a:bodyPr wrap="square" rtlCol="0">
            <a:spAutoFit/>
          </a:bodyPr>
          <a:lstStyle/>
          <a:p>
            <a:r>
              <a:rPr lang="en-US" dirty="0">
                <a:solidFill>
                  <a:srgbClr val="FFFF00"/>
                </a:solidFill>
              </a:rPr>
              <a:t>0.86 </a:t>
            </a:r>
            <a:r>
              <a:rPr lang="en-US" dirty="0">
                <a:solidFill>
                  <a:srgbClr val="FFFF00"/>
                </a:solidFill>
                <a:latin typeface="Symbol" panose="05050102010706020507" pitchFamily="18" charset="2"/>
              </a:rPr>
              <a:t>m</a:t>
            </a:r>
            <a:r>
              <a:rPr lang="en-US" dirty="0">
                <a:solidFill>
                  <a:srgbClr val="FFFF00"/>
                </a:solidFill>
              </a:rPr>
              <a:t>m</a:t>
            </a:r>
            <a:endParaRPr lang="en-US" dirty="0"/>
          </a:p>
        </p:txBody>
      </p:sp>
      <p:sp>
        <p:nvSpPr>
          <p:cNvPr id="14" name="TextBox 13"/>
          <p:cNvSpPr txBox="1"/>
          <p:nvPr/>
        </p:nvSpPr>
        <p:spPr>
          <a:xfrm>
            <a:off x="2861970" y="2468558"/>
            <a:ext cx="975360" cy="646331"/>
          </a:xfrm>
          <a:prstGeom prst="rect">
            <a:avLst/>
          </a:prstGeom>
          <a:noFill/>
        </p:spPr>
        <p:txBody>
          <a:bodyPr wrap="square" rtlCol="0">
            <a:spAutoFit/>
          </a:bodyPr>
          <a:lstStyle/>
          <a:p>
            <a:r>
              <a:rPr lang="en-US" dirty="0" smtClean="0">
                <a:solidFill>
                  <a:srgbClr val="FFFF00"/>
                </a:solidFill>
              </a:rPr>
              <a:t>0.64 </a:t>
            </a:r>
            <a:r>
              <a:rPr lang="en-US" dirty="0">
                <a:solidFill>
                  <a:srgbClr val="FFFF00"/>
                </a:solidFill>
                <a:latin typeface="Symbol" panose="05050102010706020507" pitchFamily="18" charset="2"/>
              </a:rPr>
              <a:t>m</a:t>
            </a:r>
            <a:r>
              <a:rPr lang="en-US" dirty="0">
                <a:solidFill>
                  <a:srgbClr val="FFFF00"/>
                </a:solidFill>
              </a:rPr>
              <a:t>m</a:t>
            </a:r>
            <a:endParaRPr lang="en-US" dirty="0"/>
          </a:p>
        </p:txBody>
      </p:sp>
      <p:sp>
        <p:nvSpPr>
          <p:cNvPr id="15" name="TextBox 14"/>
          <p:cNvSpPr txBox="1"/>
          <p:nvPr/>
        </p:nvSpPr>
        <p:spPr>
          <a:xfrm>
            <a:off x="592184" y="5410275"/>
            <a:ext cx="8098972" cy="646331"/>
          </a:xfrm>
          <a:prstGeom prst="rect">
            <a:avLst/>
          </a:prstGeom>
          <a:noFill/>
          <a:ln>
            <a:solidFill>
              <a:srgbClr val="FFFF00"/>
            </a:solidFill>
          </a:ln>
        </p:spPr>
        <p:txBody>
          <a:bodyPr wrap="square" rtlCol="0">
            <a:spAutoFit/>
          </a:bodyPr>
          <a:lstStyle/>
          <a:p>
            <a:r>
              <a:rPr lang="en-US" u="sng" dirty="0">
                <a:solidFill>
                  <a:srgbClr val="FFFF00"/>
                </a:solidFill>
              </a:rPr>
              <a:t>It is </a:t>
            </a:r>
            <a:r>
              <a:rPr lang="en-US" u="sng" dirty="0" smtClean="0">
                <a:solidFill>
                  <a:srgbClr val="FFFF00"/>
                </a:solidFill>
              </a:rPr>
              <a:t>easier </a:t>
            </a:r>
            <a:r>
              <a:rPr lang="en-US" u="sng" dirty="0">
                <a:solidFill>
                  <a:srgbClr val="FFFF00"/>
                </a:solidFill>
              </a:rPr>
              <a:t>to detect clouds over the dark land in the 0.64 </a:t>
            </a:r>
            <a:r>
              <a:rPr lang="en-US" u="sng" dirty="0">
                <a:solidFill>
                  <a:srgbClr val="FFFF00"/>
                </a:solidFill>
                <a:latin typeface="Symbol" panose="05050102010706020507" pitchFamily="18" charset="2"/>
              </a:rPr>
              <a:t>m</a:t>
            </a:r>
            <a:r>
              <a:rPr lang="en-US" u="sng" dirty="0">
                <a:solidFill>
                  <a:srgbClr val="FFFF00"/>
                </a:solidFill>
              </a:rPr>
              <a:t>m than over the bright land in the 0.86 </a:t>
            </a:r>
            <a:r>
              <a:rPr lang="en-US" u="sng" dirty="0" smtClean="0">
                <a:solidFill>
                  <a:srgbClr val="FFFF00"/>
                </a:solidFill>
                <a:latin typeface="Symbol" panose="05050102010706020507" pitchFamily="18" charset="2"/>
              </a:rPr>
              <a:t>m</a:t>
            </a:r>
            <a:r>
              <a:rPr lang="en-US" u="sng" dirty="0" smtClean="0">
                <a:solidFill>
                  <a:srgbClr val="FFFF00"/>
                </a:solidFill>
              </a:rPr>
              <a:t>m because of the difference in contrast</a:t>
            </a:r>
            <a:endParaRPr lang="en-US" u="sng" dirty="0"/>
          </a:p>
        </p:txBody>
      </p:sp>
    </p:spTree>
    <p:custDataLst>
      <p:tags r:id="rId1"/>
    </p:custDataLst>
    <p:extLst>
      <p:ext uri="{BB962C8B-B14F-4D97-AF65-F5344CB8AC3E}">
        <p14:creationId xmlns:p14="http://schemas.microsoft.com/office/powerpoint/2010/main" val="3217522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773113"/>
            <a:ext cx="8229600" cy="881063"/>
          </a:xfrm>
          <a:prstGeom prst="rect">
            <a:avLst/>
          </a:prstGeom>
        </p:spPr>
        <p:txBody>
          <a:bodyPr>
            <a:noAutofit/>
          </a:bodyPr>
          <a:lstStyle/>
          <a:p>
            <a:r>
              <a:rPr lang="en-US" sz="2800" b="1" dirty="0">
                <a:solidFill>
                  <a:srgbClr val="FFFF00"/>
                </a:solidFill>
              </a:rPr>
              <a:t>Wild fire burnt scars apparent at 0.86 </a:t>
            </a:r>
            <a:r>
              <a:rPr lang="en-US" sz="2800" b="1" dirty="0">
                <a:solidFill>
                  <a:srgbClr val="FFFF00"/>
                </a:solidFill>
                <a:latin typeface="Symbol" panose="05050102010706020507" pitchFamily="18" charset="2"/>
              </a:rPr>
              <a:t>m</a:t>
            </a:r>
            <a:r>
              <a:rPr lang="en-US" sz="2800" b="1" dirty="0">
                <a:solidFill>
                  <a:srgbClr val="FFFF00"/>
                </a:solidFill>
              </a:rPr>
              <a:t>m </a:t>
            </a:r>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2905338" y="1653532"/>
            <a:ext cx="3673263" cy="1934219"/>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2905338" y="3587750"/>
            <a:ext cx="3673263" cy="1968500"/>
          </a:xfrm>
          <a:prstGeom prst="rect">
            <a:avLst/>
          </a:prstGeom>
        </p:spPr>
      </p:pic>
      <p:sp>
        <p:nvSpPr>
          <p:cNvPr id="6" name="TextBox 5"/>
          <p:cNvSpPr txBox="1"/>
          <p:nvPr/>
        </p:nvSpPr>
        <p:spPr>
          <a:xfrm>
            <a:off x="5227074" y="1662412"/>
            <a:ext cx="1492716" cy="369332"/>
          </a:xfrm>
          <a:prstGeom prst="rect">
            <a:avLst/>
          </a:prstGeom>
          <a:noFill/>
        </p:spPr>
        <p:txBody>
          <a:bodyPr wrap="none" rtlCol="0">
            <a:spAutoFit/>
          </a:bodyPr>
          <a:lstStyle/>
          <a:p>
            <a:r>
              <a:rPr lang="en-US" dirty="0" smtClean="0"/>
              <a:t>4</a:t>
            </a:r>
            <a:r>
              <a:rPr lang="en-US" baseline="30000" dirty="0" smtClean="0"/>
              <a:t>th</a:t>
            </a:r>
            <a:r>
              <a:rPr lang="en-US" dirty="0" smtClean="0"/>
              <a:t> July 2018</a:t>
            </a:r>
            <a:endParaRPr lang="en-US" dirty="0"/>
          </a:p>
        </p:txBody>
      </p:sp>
      <p:sp>
        <p:nvSpPr>
          <p:cNvPr id="16" name="TextBox 15"/>
          <p:cNvSpPr txBox="1"/>
          <p:nvPr/>
        </p:nvSpPr>
        <p:spPr>
          <a:xfrm>
            <a:off x="5139384" y="3587750"/>
            <a:ext cx="1603837" cy="369332"/>
          </a:xfrm>
          <a:prstGeom prst="rect">
            <a:avLst/>
          </a:prstGeom>
          <a:noFill/>
        </p:spPr>
        <p:txBody>
          <a:bodyPr wrap="none" rtlCol="0">
            <a:spAutoFit/>
          </a:bodyPr>
          <a:lstStyle/>
          <a:p>
            <a:r>
              <a:rPr lang="en-US" dirty="0" smtClean="0"/>
              <a:t>11</a:t>
            </a:r>
            <a:r>
              <a:rPr lang="en-US" baseline="30000" dirty="0" smtClean="0"/>
              <a:t>th</a:t>
            </a:r>
            <a:r>
              <a:rPr lang="en-US" dirty="0" smtClean="0"/>
              <a:t> July 2018</a:t>
            </a:r>
            <a:endParaRPr lang="en-US" dirty="0"/>
          </a:p>
        </p:txBody>
      </p:sp>
      <p:sp>
        <p:nvSpPr>
          <p:cNvPr id="18" name="Donut 17"/>
          <p:cNvSpPr/>
          <p:nvPr/>
        </p:nvSpPr>
        <p:spPr>
          <a:xfrm>
            <a:off x="4025900" y="3867150"/>
            <a:ext cx="914400" cy="609600"/>
          </a:xfrm>
          <a:prstGeom prst="donut">
            <a:avLst>
              <a:gd name="adj" fmla="val 0"/>
            </a:avLst>
          </a:prstGeom>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0" name="Donut 19"/>
          <p:cNvSpPr/>
          <p:nvPr/>
        </p:nvSpPr>
        <p:spPr>
          <a:xfrm>
            <a:off x="4127500" y="1949450"/>
            <a:ext cx="914400" cy="609600"/>
          </a:xfrm>
          <a:prstGeom prst="donut">
            <a:avLst>
              <a:gd name="adj" fmla="val 0"/>
            </a:avLst>
          </a:prstGeom>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9" name="Octagon 8"/>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06705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9751" y="76200"/>
            <a:ext cx="6882715" cy="1577975"/>
          </a:xfrm>
          <a:prstGeom prst="rect">
            <a:avLst/>
          </a:prstGeom>
        </p:spPr>
        <p:txBody>
          <a:bodyPr>
            <a:noAutofit/>
          </a:bodyPr>
          <a:lstStyle/>
          <a:p>
            <a:r>
              <a:rPr lang="en-US" sz="2400" dirty="0">
                <a:solidFill>
                  <a:srgbClr val="FFC000"/>
                </a:solidFill>
                <a:latin typeface="Franklin Gothic Medium Cond" panose="020B0606030402020204" pitchFamily="34" charset="0"/>
              </a:rPr>
              <a:t>Very strong absorption by water vapor in the “cirrus” band with a very narrow spectral width compared to other visible  bands</a:t>
            </a:r>
            <a:r>
              <a:rPr lang="en-US" sz="2400" dirty="0" smtClean="0">
                <a:solidFill>
                  <a:srgbClr val="FFC000"/>
                </a:solidFill>
                <a:latin typeface="Franklin Gothic Medium Cond" panose="020B0606030402020204" pitchFamily="34" charset="0"/>
              </a:rPr>
              <a:t>.  Note that strong absorption around 0.9 – that’s also due to water vapor</a:t>
            </a:r>
            <a:endParaRPr lang="en-US" sz="2400" dirty="0">
              <a:solidFill>
                <a:srgbClr val="FFC000"/>
              </a:solidFill>
              <a:latin typeface="Franklin Gothic Medium Cond" panose="020B06060304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944" y="1778795"/>
            <a:ext cx="4959803" cy="3857625"/>
          </a:xfrm>
          <a:prstGeom prst="rect">
            <a:avLst/>
          </a:prstGeom>
        </p:spPr>
      </p:pic>
      <p:sp>
        <p:nvSpPr>
          <p:cNvPr id="6" name="TextBox 5"/>
          <p:cNvSpPr txBox="1"/>
          <p:nvPr/>
        </p:nvSpPr>
        <p:spPr>
          <a:xfrm rot="16200000">
            <a:off x="6072582" y="2678077"/>
            <a:ext cx="1358129"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6" name="TextBox 15"/>
          <p:cNvSpPr txBox="1"/>
          <p:nvPr/>
        </p:nvSpPr>
        <p:spPr>
          <a:xfrm rot="16200000">
            <a:off x="6072582" y="4442588"/>
            <a:ext cx="1358129"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9" name="TextBox 18"/>
          <p:cNvSpPr txBox="1"/>
          <p:nvPr/>
        </p:nvSpPr>
        <p:spPr>
          <a:xfrm>
            <a:off x="4763940" y="3229691"/>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0.64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0" name="TextBox 19"/>
          <p:cNvSpPr txBox="1"/>
          <p:nvPr/>
        </p:nvSpPr>
        <p:spPr>
          <a:xfrm>
            <a:off x="3324474" y="3229690"/>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0.47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1" name="TextBox 20"/>
          <p:cNvSpPr txBox="1"/>
          <p:nvPr/>
        </p:nvSpPr>
        <p:spPr>
          <a:xfrm>
            <a:off x="2356497" y="501231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0.86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4" name="TextBox 23"/>
          <p:cNvSpPr txBox="1"/>
          <p:nvPr/>
        </p:nvSpPr>
        <p:spPr>
          <a:xfrm>
            <a:off x="3673195" y="501231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1.37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5" name="TextBox 24"/>
          <p:cNvSpPr txBox="1"/>
          <p:nvPr/>
        </p:nvSpPr>
        <p:spPr>
          <a:xfrm>
            <a:off x="4291147" y="501945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1.61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6" name="TextBox 25"/>
          <p:cNvSpPr txBox="1"/>
          <p:nvPr/>
        </p:nvSpPr>
        <p:spPr>
          <a:xfrm>
            <a:off x="5873489" y="5012312"/>
            <a:ext cx="449290"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2.2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3450167"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a:t>
            </a:r>
          </a:p>
        </p:txBody>
      </p:sp>
      <p:sp>
        <p:nvSpPr>
          <p:cNvPr id="17" name="TextBox 16"/>
          <p:cNvSpPr txBox="1"/>
          <p:nvPr/>
        </p:nvSpPr>
        <p:spPr>
          <a:xfrm>
            <a:off x="4938568"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2</a:t>
            </a:r>
          </a:p>
        </p:txBody>
      </p:sp>
      <p:sp>
        <p:nvSpPr>
          <p:cNvPr id="18" name="TextBox 17"/>
          <p:cNvSpPr txBox="1"/>
          <p:nvPr/>
        </p:nvSpPr>
        <p:spPr>
          <a:xfrm>
            <a:off x="249767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3</a:t>
            </a:r>
          </a:p>
        </p:txBody>
      </p:sp>
      <p:sp>
        <p:nvSpPr>
          <p:cNvPr id="22" name="TextBox 21"/>
          <p:cNvSpPr txBox="1"/>
          <p:nvPr/>
        </p:nvSpPr>
        <p:spPr>
          <a:xfrm>
            <a:off x="3791371"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4</a:t>
            </a:r>
          </a:p>
        </p:txBody>
      </p:sp>
      <p:sp>
        <p:nvSpPr>
          <p:cNvPr id="27" name="TextBox 26"/>
          <p:cNvSpPr txBox="1"/>
          <p:nvPr/>
        </p:nvSpPr>
        <p:spPr>
          <a:xfrm>
            <a:off x="437352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5</a:t>
            </a:r>
          </a:p>
        </p:txBody>
      </p:sp>
      <p:sp>
        <p:nvSpPr>
          <p:cNvPr id="28" name="TextBox 27"/>
          <p:cNvSpPr txBox="1"/>
          <p:nvPr/>
        </p:nvSpPr>
        <p:spPr>
          <a:xfrm>
            <a:off x="5955063" y="3705493"/>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6</a:t>
            </a:r>
          </a:p>
        </p:txBody>
      </p:sp>
      <p:sp>
        <p:nvSpPr>
          <p:cNvPr id="4" name="Oval 3"/>
          <p:cNvSpPr/>
          <p:nvPr/>
        </p:nvSpPr>
        <p:spPr>
          <a:xfrm>
            <a:off x="3450168" y="3626955"/>
            <a:ext cx="923361" cy="2009465"/>
          </a:xfrm>
          <a:prstGeom prst="ellipse">
            <a:avLst/>
          </a:prstGeom>
          <a:noFill/>
          <a:ln w="38100">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ctagon 22"/>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997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4338" y="857250"/>
            <a:ext cx="6782271" cy="742950"/>
          </a:xfrm>
          <a:prstGeom prst="rect">
            <a:avLst/>
          </a:prstGeom>
        </p:spPr>
        <p:txBody>
          <a:bodyPr/>
          <a:lstStyle/>
          <a:p>
            <a:pPr algn="l"/>
            <a:r>
              <a:rPr lang="en-US" dirty="0" smtClean="0">
                <a:solidFill>
                  <a:srgbClr val="FFFF00"/>
                </a:solidFill>
                <a:latin typeface="Franklin Gothic Medium Cond" panose="020B0606030402020204" pitchFamily="34" charset="0"/>
              </a:rPr>
              <a:t>Why use the “Cirrus” </a:t>
            </a:r>
            <a:r>
              <a:rPr lang="en-US" dirty="0" smtClean="0">
                <a:solidFill>
                  <a:srgbClr val="FFFF00"/>
                </a:solidFill>
                <a:latin typeface="Franklin Gothic Medium Cond" panose="020B0606030402020204" pitchFamily="34" charset="0"/>
              </a:rPr>
              <a:t>Band at 1.38 </a:t>
            </a:r>
            <a:r>
              <a:rPr lang="en-US" dirty="0">
                <a:solidFill>
                  <a:srgbClr val="FFFF00"/>
                </a:solidFill>
                <a:latin typeface="Symbol" panose="05050102010706020507" pitchFamily="18" charset="2"/>
              </a:rPr>
              <a:t>m</a:t>
            </a:r>
            <a:r>
              <a:rPr lang="en-US" dirty="0">
                <a:solidFill>
                  <a:srgbClr val="FFFF00"/>
                </a:solidFill>
                <a:latin typeface="Franklin Gothic Medium Cond" panose="020B0606030402020204" pitchFamily="34" charset="0"/>
              </a:rPr>
              <a:t>m</a:t>
            </a:r>
            <a:r>
              <a:rPr lang="en-US" dirty="0" smtClean="0">
                <a:solidFill>
                  <a:srgbClr val="FFFF00"/>
                </a:solidFill>
              </a:rPr>
              <a:t> </a:t>
            </a:r>
            <a:endParaRPr lang="en-US" dirty="0">
              <a:solidFill>
                <a:srgbClr val="FFFF00"/>
              </a:solidFill>
            </a:endParaRPr>
          </a:p>
        </p:txBody>
      </p:sp>
      <p:sp>
        <p:nvSpPr>
          <p:cNvPr id="3" name="Content Placeholder 2"/>
          <p:cNvSpPr>
            <a:spLocks noGrp="1"/>
          </p:cNvSpPr>
          <p:nvPr>
            <p:ph idx="4294967295"/>
          </p:nvPr>
        </p:nvSpPr>
        <p:spPr>
          <a:xfrm>
            <a:off x="693738" y="1657350"/>
            <a:ext cx="8450262" cy="3943350"/>
          </a:xfrm>
          <a:prstGeom prst="rect">
            <a:avLst/>
          </a:prstGeom>
        </p:spPr>
        <p:txBody>
          <a:bodyPr>
            <a:normAutofit fontScale="92500" lnSpcReduction="10000"/>
          </a:bodyPr>
          <a:lstStyle/>
          <a:p>
            <a:r>
              <a:rPr lang="en-US" dirty="0">
                <a:solidFill>
                  <a:srgbClr val="FFC000"/>
                </a:solidFill>
                <a:latin typeface="Franklin Gothic Medium Cond" panose="020B0606030402020204" pitchFamily="34" charset="0"/>
              </a:rPr>
              <a:t>S</a:t>
            </a:r>
            <a:r>
              <a:rPr lang="en-US" dirty="0" smtClean="0">
                <a:solidFill>
                  <a:srgbClr val="FFC000"/>
                </a:solidFill>
                <a:latin typeface="Franklin Gothic Medium Cond" panose="020B0606030402020204" pitchFamily="34" charset="0"/>
              </a:rPr>
              <a:t>patial resolution is 2 km at nadir.</a:t>
            </a:r>
          </a:p>
          <a:p>
            <a:r>
              <a:rPr lang="en-US" dirty="0" smtClean="0">
                <a:solidFill>
                  <a:srgbClr val="FFC000"/>
                </a:solidFill>
                <a:latin typeface="Franklin Gothic Medium Cond" panose="020B0606030402020204" pitchFamily="34" charset="0"/>
              </a:rPr>
              <a:t>Excellent for revealing features such as:</a:t>
            </a:r>
          </a:p>
          <a:p>
            <a:pPr lvl="1"/>
            <a:r>
              <a:rPr lang="en-US" dirty="0" smtClean="0">
                <a:solidFill>
                  <a:srgbClr val="FFC000"/>
                </a:solidFill>
                <a:latin typeface="Franklin Gothic Medium Cond" panose="020B0606030402020204" pitchFamily="34" charset="0"/>
              </a:rPr>
              <a:t>Daytime high, thin cirrus under most circumstances.</a:t>
            </a:r>
          </a:p>
          <a:p>
            <a:pPr lvl="1"/>
            <a:r>
              <a:rPr lang="en-US" dirty="0" smtClean="0">
                <a:solidFill>
                  <a:srgbClr val="FFC000"/>
                </a:solidFill>
                <a:latin typeface="Franklin Gothic Medium Cond" panose="020B0606030402020204" pitchFamily="34" charset="0"/>
              </a:rPr>
              <a:t>Highly reflective blowing dust is a dry atmosphere.</a:t>
            </a:r>
          </a:p>
          <a:p>
            <a:r>
              <a:rPr lang="en-US" dirty="0">
                <a:solidFill>
                  <a:srgbClr val="FFC000"/>
                </a:solidFill>
                <a:latin typeface="Franklin Gothic Medium Cond" panose="020B0606030402020204" pitchFamily="34" charset="0"/>
              </a:rPr>
              <a:t>Can be used </a:t>
            </a:r>
            <a:r>
              <a:rPr lang="en-US" dirty="0" smtClean="0">
                <a:solidFill>
                  <a:srgbClr val="FFC000"/>
                </a:solidFill>
                <a:latin typeface="Franklin Gothic Medium Cond" panose="020B0606030402020204" pitchFamily="34" charset="0"/>
              </a:rPr>
              <a:t>in concert with visible imagery to distinguish between low and high clouds.</a:t>
            </a:r>
          </a:p>
          <a:p>
            <a:r>
              <a:rPr lang="en-US" dirty="0" smtClean="0">
                <a:solidFill>
                  <a:srgbClr val="FFC000"/>
                </a:solidFill>
                <a:latin typeface="Franklin Gothic Medium Cond" panose="020B0606030402020204" pitchFamily="34" charset="0"/>
              </a:rPr>
              <a:t>Information from 1.37 </a:t>
            </a:r>
            <a:r>
              <a:rPr lang="en-US" dirty="0" smtClean="0">
                <a:solidFill>
                  <a:srgbClr val="FFC000"/>
                </a:solidFill>
                <a:latin typeface="Symbol" panose="05050102010706020507" pitchFamily="18" charset="2"/>
              </a:rPr>
              <a:t>m</a:t>
            </a:r>
            <a:r>
              <a:rPr lang="en-US" dirty="0" smtClean="0">
                <a:solidFill>
                  <a:srgbClr val="FFC000"/>
                </a:solidFill>
                <a:latin typeface="Franklin Gothic Medium Cond" panose="020B0606030402020204" pitchFamily="34" charset="0"/>
              </a:rPr>
              <a:t>m</a:t>
            </a:r>
            <a:r>
              <a:rPr lang="en-US" dirty="0" smtClean="0">
                <a:solidFill>
                  <a:srgbClr val="FFC000"/>
                </a:solidFill>
              </a:rPr>
              <a:t> </a:t>
            </a:r>
            <a:r>
              <a:rPr lang="en-US" dirty="0" smtClean="0">
                <a:solidFill>
                  <a:srgbClr val="FFC000"/>
                </a:solidFill>
                <a:latin typeface="Franklin Gothic Medium Cond" panose="020B0606030402020204" pitchFamily="34" charset="0"/>
              </a:rPr>
              <a:t>can be very helpful in derived products that assess aerosols, clear sky masks, upper level smoke and ash plumes.</a:t>
            </a:r>
          </a:p>
        </p:txBody>
      </p:sp>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36927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30251"/>
            <a:ext cx="9144000" cy="881063"/>
          </a:xfrm>
          <a:prstGeom prst="rect">
            <a:avLst/>
          </a:prstGeom>
        </p:spPr>
        <p:txBody>
          <a:bodyPr>
            <a:noAutofit/>
          </a:bodyPr>
          <a:lstStyle/>
          <a:p>
            <a:r>
              <a:rPr lang="en-US" sz="2800" b="1" dirty="0">
                <a:solidFill>
                  <a:srgbClr val="FFFF00"/>
                </a:solidFill>
              </a:rPr>
              <a:t> The 1.37 </a:t>
            </a:r>
            <a:r>
              <a:rPr lang="en-US" sz="2800" b="1" dirty="0">
                <a:solidFill>
                  <a:srgbClr val="FFFF00"/>
                </a:solidFill>
                <a:latin typeface="Symbol" panose="05050102010706020507" pitchFamily="18" charset="2"/>
              </a:rPr>
              <a:t>m</a:t>
            </a:r>
            <a:r>
              <a:rPr lang="en-US" sz="2800" b="1" dirty="0">
                <a:solidFill>
                  <a:srgbClr val="FFFF00"/>
                </a:solidFill>
              </a:rPr>
              <a:t>m can be used to detect airborne dust.</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458262" y="1485900"/>
            <a:ext cx="8101538" cy="4114800"/>
          </a:xfrm>
          <a:prstGeom prst="rect">
            <a:avLst/>
          </a:prstGeom>
        </p:spPr>
      </p:pic>
      <p:sp>
        <p:nvSpPr>
          <p:cNvPr id="5" name="Octagon 4"/>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02228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077956"/>
            <a:ext cx="9144000" cy="69541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FF00"/>
                </a:solidFill>
              </a:rPr>
              <a:t> </a:t>
            </a:r>
            <a:r>
              <a:rPr lang="en-US" sz="2800" b="1" dirty="0">
                <a:solidFill>
                  <a:srgbClr val="FFFF00"/>
                </a:solidFill>
                <a:latin typeface="Franklin Gothic Medium Cond" panose="020B0606030402020204" pitchFamily="34" charset="0"/>
              </a:rPr>
              <a:t>The 1.37 </a:t>
            </a:r>
            <a:r>
              <a:rPr lang="en-US" sz="2800" b="1" dirty="0">
                <a:solidFill>
                  <a:srgbClr val="FFFF00"/>
                </a:solidFill>
                <a:latin typeface="Symbol" panose="05050102010706020507" pitchFamily="18" charset="2"/>
              </a:rPr>
              <a:t>m</a:t>
            </a:r>
            <a:r>
              <a:rPr lang="en-US" sz="2800" b="1" dirty="0">
                <a:solidFill>
                  <a:srgbClr val="FFFF00"/>
                </a:solidFill>
              </a:rPr>
              <a:t>m </a:t>
            </a:r>
            <a:r>
              <a:rPr lang="en-US" sz="2800" b="1" dirty="0">
                <a:solidFill>
                  <a:srgbClr val="FFFF00"/>
                </a:solidFill>
                <a:latin typeface="Franklin Gothic Medium Cond" panose="020B0606030402020204" pitchFamily="34" charset="0"/>
              </a:rPr>
              <a:t>band views high clouds.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216" y="1611012"/>
            <a:ext cx="5457568" cy="4093176"/>
          </a:xfrm>
          <a:prstGeom prst="rect">
            <a:avLst/>
          </a:prstGeom>
        </p:spPr>
      </p:pic>
      <p:sp>
        <p:nvSpPr>
          <p:cNvPr id="5" name="TextBox 4"/>
          <p:cNvSpPr txBox="1"/>
          <p:nvPr/>
        </p:nvSpPr>
        <p:spPr>
          <a:xfrm>
            <a:off x="1843216" y="5334856"/>
            <a:ext cx="1075038" cy="369332"/>
          </a:xfrm>
          <a:prstGeom prst="rect">
            <a:avLst/>
          </a:prstGeom>
          <a:noFill/>
        </p:spPr>
        <p:txBody>
          <a:bodyPr wrap="square" rtlCol="0">
            <a:spAutoFit/>
          </a:bodyPr>
          <a:lstStyle/>
          <a:p>
            <a:r>
              <a:rPr lang="en-US" b="1" dirty="0" smtClean="0">
                <a:solidFill>
                  <a:srgbClr val="FFFF00"/>
                </a:solidFill>
              </a:rPr>
              <a:t>1.37 </a:t>
            </a:r>
            <a:r>
              <a:rPr lang="en-US" b="1" dirty="0" smtClean="0">
                <a:solidFill>
                  <a:srgbClr val="FFFF00"/>
                </a:solidFill>
                <a:latin typeface="Symbol" panose="05050102010706020507" pitchFamily="18" charset="2"/>
              </a:rPr>
              <a:t>m</a:t>
            </a:r>
            <a:r>
              <a:rPr lang="en-US" b="1" dirty="0" smtClean="0">
                <a:solidFill>
                  <a:srgbClr val="FFFF00"/>
                </a:solidFill>
              </a:rPr>
              <a:t>m</a:t>
            </a:r>
            <a:endParaRPr lang="en-US" b="1" dirty="0">
              <a:solidFill>
                <a:srgbClr val="FFFF00"/>
              </a:solidFill>
            </a:endParaRPr>
          </a:p>
        </p:txBody>
      </p:sp>
      <p:sp>
        <p:nvSpPr>
          <p:cNvPr id="6" name="TextBox 5"/>
          <p:cNvSpPr txBox="1"/>
          <p:nvPr/>
        </p:nvSpPr>
        <p:spPr>
          <a:xfrm>
            <a:off x="6363730" y="5302590"/>
            <a:ext cx="1075038" cy="369332"/>
          </a:xfrm>
          <a:prstGeom prst="rect">
            <a:avLst/>
          </a:prstGeom>
          <a:noFill/>
        </p:spPr>
        <p:txBody>
          <a:bodyPr wrap="square" rtlCol="0">
            <a:spAutoFit/>
          </a:bodyPr>
          <a:lstStyle/>
          <a:p>
            <a:r>
              <a:rPr lang="en-US" b="1" dirty="0" smtClean="0">
                <a:solidFill>
                  <a:srgbClr val="FFFF00"/>
                </a:solidFill>
              </a:rPr>
              <a:t>0.64 </a:t>
            </a:r>
            <a:r>
              <a:rPr lang="en-US" b="1" dirty="0" smtClean="0">
                <a:solidFill>
                  <a:srgbClr val="FFFF00"/>
                </a:solidFill>
                <a:latin typeface="Symbol" panose="05050102010706020507" pitchFamily="18" charset="2"/>
              </a:rPr>
              <a:t>m</a:t>
            </a:r>
            <a:r>
              <a:rPr lang="en-US" b="1" dirty="0" smtClean="0">
                <a:solidFill>
                  <a:srgbClr val="FFFF00"/>
                </a:solidFill>
              </a:rPr>
              <a:t>m</a:t>
            </a:r>
            <a:endParaRPr lang="en-US" b="1" dirty="0">
              <a:solidFill>
                <a:srgbClr val="FFFF00"/>
              </a:solidFill>
            </a:endParaRPr>
          </a:p>
        </p:txBody>
      </p:sp>
      <p:sp>
        <p:nvSpPr>
          <p:cNvPr id="7" name="TextBox 6"/>
          <p:cNvSpPr txBox="1"/>
          <p:nvPr/>
        </p:nvSpPr>
        <p:spPr>
          <a:xfrm>
            <a:off x="150223" y="1599731"/>
            <a:ext cx="1575486" cy="4278094"/>
          </a:xfrm>
          <a:prstGeom prst="rect">
            <a:avLst/>
          </a:prstGeom>
          <a:noFill/>
        </p:spPr>
        <p:txBody>
          <a:bodyPr wrap="square" rtlCol="0">
            <a:spAutoFit/>
          </a:bodyPr>
          <a:lstStyle/>
          <a:p>
            <a:r>
              <a:rPr lang="en-US" sz="1600" b="1" dirty="0">
                <a:solidFill>
                  <a:srgbClr val="FFFF00"/>
                </a:solidFill>
              </a:rPr>
              <a:t>The Red Visible band, on the far right, sees low clouds – but if they occur in regions rich in water vapor (for example, in the eye of Hurricane Harvey) then the clouds have no signal in the Cirrus band</a:t>
            </a:r>
          </a:p>
        </p:txBody>
      </p:sp>
      <p:cxnSp>
        <p:nvCxnSpPr>
          <p:cNvPr id="9" name="Straight Arrow Connector 8"/>
          <p:cNvCxnSpPr/>
          <p:nvPr/>
        </p:nvCxnSpPr>
        <p:spPr>
          <a:xfrm flipH="1" flipV="1">
            <a:off x="3595816" y="3724019"/>
            <a:ext cx="259492" cy="321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1705232" y="4218288"/>
            <a:ext cx="1213022" cy="127274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34630" y="1611012"/>
            <a:ext cx="624016" cy="63431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931375" y="1611012"/>
            <a:ext cx="624016" cy="63431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flipV="1">
            <a:off x="6326659" y="3724019"/>
            <a:ext cx="259492" cy="321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475205" y="4246776"/>
            <a:ext cx="1213022" cy="127274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ctagon 12"/>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4582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2007946064"/>
              </p:ext>
            </p:extLst>
          </p:nvPr>
        </p:nvGraphicFramePr>
        <p:xfrm>
          <a:off x="1766048" y="2130200"/>
          <a:ext cx="5665694" cy="2483772"/>
        </p:xfrm>
        <a:graphic>
          <a:graphicData uri="http://schemas.openxmlformats.org/drawingml/2006/table">
            <a:tbl>
              <a:tblPr firstRow="1">
                <a:tableStyleId>{21E4AEA4-8DFA-4A89-87EB-49C32662AFE0}</a:tableStyleId>
              </a:tblPr>
              <a:tblGrid>
                <a:gridCol w="647307">
                  <a:extLst>
                    <a:ext uri="{9D8B030D-6E8A-4147-A177-3AD203B41FA5}">
                      <a16:colId xmlns:a16="http://schemas.microsoft.com/office/drawing/2014/main" val="20000"/>
                    </a:ext>
                  </a:extLst>
                </a:gridCol>
                <a:gridCol w="821375">
                  <a:extLst>
                    <a:ext uri="{9D8B030D-6E8A-4147-A177-3AD203B41FA5}">
                      <a16:colId xmlns:a16="http://schemas.microsoft.com/office/drawing/2014/main" val="20001"/>
                    </a:ext>
                  </a:extLst>
                </a:gridCol>
                <a:gridCol w="1617098">
                  <a:extLst>
                    <a:ext uri="{9D8B030D-6E8A-4147-A177-3AD203B41FA5}">
                      <a16:colId xmlns:a16="http://schemas.microsoft.com/office/drawing/2014/main" val="20002"/>
                    </a:ext>
                  </a:extLst>
                </a:gridCol>
                <a:gridCol w="1011731">
                  <a:extLst>
                    <a:ext uri="{9D8B030D-6E8A-4147-A177-3AD203B41FA5}">
                      <a16:colId xmlns:a16="http://schemas.microsoft.com/office/drawing/2014/main" val="20003"/>
                    </a:ext>
                  </a:extLst>
                </a:gridCol>
                <a:gridCol w="1568183">
                  <a:extLst>
                    <a:ext uri="{9D8B030D-6E8A-4147-A177-3AD203B41FA5}">
                      <a16:colId xmlns:a16="http://schemas.microsoft.com/office/drawing/2014/main" val="20004"/>
                    </a:ext>
                  </a:extLst>
                </a:gridCol>
              </a:tblGrid>
              <a:tr h="587340">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extLst>
                  <a:ext uri="{0D108BD9-81ED-4DB2-BD59-A6C34878D82A}">
                    <a16:rowId xmlns:a16="http://schemas.microsoft.com/office/drawing/2014/main" val="10000"/>
                  </a:ext>
                </a:extLst>
              </a:tr>
              <a:tr h="251927">
                <a:tc>
                  <a:txBody>
                    <a:bodyPr/>
                    <a:lstStyle/>
                    <a:p>
                      <a:pPr marL="0" marR="0" algn="ctr">
                        <a:lnSpc>
                          <a:spcPct val="150000"/>
                        </a:lnSpc>
                        <a:spcBef>
                          <a:spcPts val="0"/>
                        </a:spcBef>
                        <a:spcAft>
                          <a:spcPts val="0"/>
                        </a:spcAft>
                      </a:pPr>
                      <a:r>
                        <a:rPr lang="en-US" sz="2000" b="1" kern="600" dirty="0">
                          <a:effectLst/>
                        </a:rPr>
                        <a:t>1</a:t>
                      </a:r>
                      <a:endParaRPr lang="en-US" sz="20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2000" b="1" kern="600" dirty="0">
                          <a:effectLst/>
                        </a:rPr>
                        <a:t>0.47</a:t>
                      </a:r>
                      <a:endParaRPr lang="en-US" sz="20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2000" b="1" kern="600" dirty="0" smtClean="0">
                          <a:effectLst/>
                        </a:rPr>
                        <a:t>0.45 - 0.49</a:t>
                      </a:r>
                      <a:endParaRPr lang="en-US" sz="20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2000" b="1" kern="600" dirty="0">
                          <a:effectLst/>
                        </a:rPr>
                        <a:t>1</a:t>
                      </a:r>
                      <a:endParaRPr lang="en-US" sz="20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2000" b="1" kern="600" dirty="0">
                          <a:effectLst/>
                        </a:rPr>
                        <a:t>“Blue”</a:t>
                      </a:r>
                      <a:endParaRPr lang="en-US" sz="20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51927">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0.64</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smtClean="0">
                          <a:effectLst/>
                        </a:rPr>
                        <a:t>0.60 - 0.68</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0.5</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“Red”</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51927">
                <a:tc>
                  <a:txBody>
                    <a:bodyPr/>
                    <a:lstStyle/>
                    <a:p>
                      <a:pPr marL="0" marR="0" algn="ctr">
                        <a:lnSpc>
                          <a:spcPct val="150000"/>
                        </a:lnSpc>
                        <a:spcBef>
                          <a:spcPts val="0"/>
                        </a:spcBef>
                        <a:spcAft>
                          <a:spcPts val="0"/>
                        </a:spcAft>
                      </a:pPr>
                      <a:r>
                        <a:rPr lang="en-US" sz="1100" b="1" kern="600" dirty="0">
                          <a:effectLst/>
                        </a:rPr>
                        <a:t>3</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a:effectLst/>
                        </a:rPr>
                        <a:t>0.864</a:t>
                      </a:r>
                      <a:endParaRPr lang="en-US" sz="1100" b="1" kern="60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smtClean="0">
                          <a:effectLst/>
                        </a:rPr>
                        <a:t>0.847 - 0.882</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a:effectLst/>
                        </a:rPr>
                        <a:t>“Veggie”</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51927">
                <a:tc>
                  <a:txBody>
                    <a:bodyPr/>
                    <a:lstStyle/>
                    <a:p>
                      <a:pPr marL="0" marR="0" algn="ctr">
                        <a:lnSpc>
                          <a:spcPct val="150000"/>
                        </a:lnSpc>
                        <a:spcBef>
                          <a:spcPts val="0"/>
                        </a:spcBef>
                        <a:spcAft>
                          <a:spcPts val="0"/>
                        </a:spcAft>
                      </a:pPr>
                      <a:r>
                        <a:rPr lang="en-US" sz="1100" b="1" kern="600" dirty="0">
                          <a:effectLst/>
                        </a:rPr>
                        <a:t>4</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1.373</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rPr>
                        <a:t>1.366 - 1.380</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“Cirrus”</a:t>
                      </a:r>
                      <a:endParaRPr lang="en-US" sz="11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51927">
                <a:tc>
                  <a:txBody>
                    <a:bodyPr/>
                    <a:lstStyle/>
                    <a:p>
                      <a:pPr marL="0" marR="0" algn="ctr">
                        <a:lnSpc>
                          <a:spcPct val="150000"/>
                        </a:lnSpc>
                        <a:spcBef>
                          <a:spcPts val="0"/>
                        </a:spcBef>
                        <a:spcAft>
                          <a:spcPts val="0"/>
                        </a:spcAft>
                      </a:pPr>
                      <a:r>
                        <a:rPr lang="en-US" sz="1100" b="1" kern="600">
                          <a:effectLst/>
                        </a:rPr>
                        <a:t>5</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rPr>
                        <a:t>1.61</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rPr>
                        <a:t>1.59 - 1.63</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“Snow/Ice”</a:t>
                      </a:r>
                      <a:endParaRPr lang="en-US" sz="11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51927">
                <a:tc>
                  <a:txBody>
                    <a:bodyPr/>
                    <a:lstStyle/>
                    <a:p>
                      <a:pPr marL="0" marR="0" algn="ctr">
                        <a:lnSpc>
                          <a:spcPct val="150000"/>
                        </a:lnSpc>
                        <a:spcBef>
                          <a:spcPts val="0"/>
                        </a:spcBef>
                        <a:spcAft>
                          <a:spcPts val="0"/>
                        </a:spcAft>
                      </a:pPr>
                      <a:r>
                        <a:rPr lang="en-US" sz="1100" b="1" kern="600" dirty="0">
                          <a:effectLst/>
                        </a:rPr>
                        <a:t>6</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2.24</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smtClean="0">
                          <a:effectLst/>
                        </a:rPr>
                        <a:t>2.22 -2.27</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“Cloud Particle Size”</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2357439" y="1113910"/>
            <a:ext cx="4475521" cy="438582"/>
          </a:xfrm>
          <a:prstGeom prst="rect">
            <a:avLst/>
          </a:prstGeom>
          <a:noFill/>
        </p:spPr>
        <p:txBody>
          <a:bodyPr wrap="none" rtlCol="0">
            <a:spAutoFit/>
          </a:bodyPr>
          <a:lstStyle/>
          <a:p>
            <a:pPr defTabSz="685800">
              <a:defRPr/>
            </a:pPr>
            <a:r>
              <a:rPr lang="en-US" sz="2250" dirty="0">
                <a:solidFill>
                  <a:prstClr val="white"/>
                </a:solidFill>
                <a:latin typeface="Arial"/>
              </a:rPr>
              <a:t>ABI: Bands 1-6 (Visible / </a:t>
            </a:r>
            <a:r>
              <a:rPr lang="en-US" sz="2250" dirty="0" err="1">
                <a:solidFill>
                  <a:prstClr val="white"/>
                </a:solidFill>
                <a:latin typeface="Arial"/>
              </a:rPr>
              <a:t>NearIR</a:t>
            </a:r>
            <a:r>
              <a:rPr lang="en-US" sz="2250" dirty="0">
                <a:solidFill>
                  <a:prstClr val="white"/>
                </a:solidFill>
                <a:latin typeface="Arial"/>
              </a:rPr>
              <a:t>) </a:t>
            </a:r>
          </a:p>
        </p:txBody>
      </p:sp>
      <p:sp>
        <p:nvSpPr>
          <p:cNvPr id="5" name="Rounded Rectangle 4"/>
          <p:cNvSpPr>
            <a:spLocks noChangeArrowheads="1"/>
          </p:cNvSpPr>
          <p:nvPr/>
        </p:nvSpPr>
        <p:spPr bwMode="auto">
          <a:xfrm>
            <a:off x="2628900" y="4741653"/>
            <a:ext cx="4267962" cy="62236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Six visible or near visible bands on ABI </a:t>
            </a:r>
          </a:p>
          <a:p>
            <a:pPr algn="ctr" defTabSz="685800">
              <a:defRPr/>
            </a:pPr>
            <a:r>
              <a:rPr lang="en-US" sz="1350" b="1" dirty="0">
                <a:solidFill>
                  <a:srgbClr val="000000"/>
                </a:solidFill>
                <a:latin typeface="Arial"/>
              </a:rPr>
              <a:t>(there was only one on heritage imager) </a:t>
            </a:r>
          </a:p>
        </p:txBody>
      </p:sp>
      <p:cxnSp>
        <p:nvCxnSpPr>
          <p:cNvPr id="15" name="Straight Arrow Connector 14"/>
          <p:cNvCxnSpPr/>
          <p:nvPr/>
        </p:nvCxnSpPr>
        <p:spPr>
          <a:xfrm>
            <a:off x="450574" y="2977598"/>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 name="Octagon 5"/>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51332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5193" y="857250"/>
            <a:ext cx="6109845" cy="742950"/>
          </a:xfrm>
          <a:prstGeom prst="rect">
            <a:avLst/>
          </a:prstGeom>
        </p:spPr>
        <p:txBody>
          <a:bodyPr/>
          <a:lstStyle/>
          <a:p>
            <a:r>
              <a:rPr lang="en-US" dirty="0" smtClean="0">
                <a:solidFill>
                  <a:srgbClr val="FFFF00"/>
                </a:solidFill>
                <a:latin typeface="Franklin Gothic Medium Cond" panose="020B0606030402020204" pitchFamily="34" charset="0"/>
              </a:rPr>
              <a:t>Why use </a:t>
            </a:r>
            <a:r>
              <a:rPr lang="en-US" dirty="0" smtClean="0">
                <a:solidFill>
                  <a:srgbClr val="FFFF00"/>
                </a:solidFill>
                <a:latin typeface="Franklin Gothic Medium Cond" panose="020B0606030402020204" pitchFamily="34" charset="0"/>
              </a:rPr>
              <a:t>information at 1.37 </a:t>
            </a:r>
            <a:r>
              <a:rPr lang="en-US" dirty="0" smtClean="0">
                <a:solidFill>
                  <a:srgbClr val="FFFF00"/>
                </a:solidFill>
                <a:latin typeface="Symbol" panose="05050102010706020507" pitchFamily="18" charset="2"/>
              </a:rPr>
              <a:t>m</a:t>
            </a:r>
            <a:r>
              <a:rPr lang="en-US" dirty="0" smtClean="0">
                <a:solidFill>
                  <a:srgbClr val="FFFF00"/>
                </a:solidFill>
                <a:latin typeface="Franklin Gothic Medium Cond" panose="020B0606030402020204" pitchFamily="34" charset="0"/>
              </a:rPr>
              <a:t>m?</a:t>
            </a:r>
            <a:endParaRPr lang="en-US" dirty="0">
              <a:solidFill>
                <a:srgbClr val="FFFF00"/>
              </a:solidFill>
              <a:latin typeface="Franklin Gothic Medium Cond" panose="020B0606030402020204" pitchFamily="34" charset="0"/>
            </a:endParaRPr>
          </a:p>
        </p:txBody>
      </p:sp>
      <p:sp>
        <p:nvSpPr>
          <p:cNvPr id="3" name="Content Placeholder 2"/>
          <p:cNvSpPr>
            <a:spLocks noGrp="1"/>
          </p:cNvSpPr>
          <p:nvPr>
            <p:ph idx="4294967295"/>
          </p:nvPr>
        </p:nvSpPr>
        <p:spPr>
          <a:xfrm>
            <a:off x="-13256" y="1447800"/>
            <a:ext cx="9601200" cy="3524766"/>
          </a:xfrm>
          <a:prstGeom prst="rect">
            <a:avLst/>
          </a:prstGeom>
        </p:spPr>
        <p:txBody>
          <a:bodyPr>
            <a:noAutofit/>
          </a:bodyPr>
          <a:lstStyle/>
          <a:p>
            <a:r>
              <a:rPr lang="en-US" sz="2800" dirty="0">
                <a:solidFill>
                  <a:srgbClr val="FFC000"/>
                </a:solidFill>
                <a:latin typeface="Franklin Gothic Medium Cond" panose="020B0606030402020204" pitchFamily="34" charset="0"/>
              </a:rPr>
              <a:t>2-km spatial resolution.</a:t>
            </a:r>
          </a:p>
          <a:p>
            <a:r>
              <a:rPr lang="en-US" sz="2800" dirty="0">
                <a:solidFill>
                  <a:srgbClr val="FFC000"/>
                </a:solidFill>
                <a:latin typeface="Franklin Gothic Medium Cond" panose="020B0606030402020204" pitchFamily="34" charset="0"/>
              </a:rPr>
              <a:t>Most sensitive to high, very thin </a:t>
            </a:r>
            <a:r>
              <a:rPr lang="en-US" sz="2800" dirty="0" smtClean="0">
                <a:solidFill>
                  <a:srgbClr val="FFC000"/>
                </a:solidFill>
                <a:latin typeface="Franklin Gothic Medium Cond" panose="020B0606030402020204" pitchFamily="34" charset="0"/>
              </a:rPr>
              <a:t>cirrus.  Cloud-top features most evident</a:t>
            </a:r>
            <a:endParaRPr lang="en-US" sz="2800" dirty="0">
              <a:solidFill>
                <a:srgbClr val="FFC000"/>
              </a:solidFill>
              <a:latin typeface="Franklin Gothic Medium Cond" panose="020B0606030402020204" pitchFamily="34" charset="0"/>
            </a:endParaRPr>
          </a:p>
          <a:p>
            <a:r>
              <a:rPr lang="en-US" sz="2800" dirty="0">
                <a:solidFill>
                  <a:srgbClr val="FFC000"/>
                </a:solidFill>
                <a:latin typeface="Franklin Gothic Medium Cond" panose="020B0606030402020204" pitchFamily="34" charset="0"/>
              </a:rPr>
              <a:t>Can easily identify light scattering airborne particles such as:</a:t>
            </a:r>
          </a:p>
          <a:p>
            <a:pPr lvl="1"/>
            <a:r>
              <a:rPr lang="en-US" sz="2000" dirty="0">
                <a:solidFill>
                  <a:srgbClr val="FFC000"/>
                </a:solidFill>
                <a:latin typeface="Franklin Gothic Medium Cond" panose="020B0606030402020204" pitchFamily="34" charset="0"/>
              </a:rPr>
              <a:t>High cirrus ice crystals</a:t>
            </a:r>
          </a:p>
          <a:p>
            <a:pPr lvl="1"/>
            <a:r>
              <a:rPr lang="en-US" sz="2000" dirty="0">
                <a:solidFill>
                  <a:srgbClr val="FFC000"/>
                </a:solidFill>
                <a:latin typeface="Franklin Gothic Medium Cond" panose="020B0606030402020204" pitchFamily="34" charset="0"/>
              </a:rPr>
              <a:t>Volcanic ash</a:t>
            </a:r>
          </a:p>
          <a:p>
            <a:pPr lvl="1"/>
            <a:r>
              <a:rPr lang="en-US" sz="2000" dirty="0">
                <a:solidFill>
                  <a:srgbClr val="FFC000"/>
                </a:solidFill>
                <a:latin typeface="Franklin Gothic Medium Cond" panose="020B0606030402020204" pitchFamily="34" charset="0"/>
              </a:rPr>
              <a:t>Sand</a:t>
            </a:r>
          </a:p>
          <a:p>
            <a:pPr lvl="1"/>
            <a:r>
              <a:rPr lang="en-US" sz="2000" dirty="0">
                <a:solidFill>
                  <a:srgbClr val="FFC000"/>
                </a:solidFill>
                <a:latin typeface="Franklin Gothic Medium Cond" panose="020B0606030402020204" pitchFamily="34" charset="0"/>
              </a:rPr>
              <a:t>Haze</a:t>
            </a:r>
          </a:p>
          <a:p>
            <a:pPr lvl="1"/>
            <a:r>
              <a:rPr lang="en-US" sz="2000" dirty="0" smtClean="0">
                <a:solidFill>
                  <a:srgbClr val="FFC000"/>
                </a:solidFill>
                <a:latin typeface="Franklin Gothic Medium Cond" panose="020B0606030402020204" pitchFamily="34" charset="0"/>
              </a:rPr>
              <a:t>Dust</a:t>
            </a:r>
          </a:p>
          <a:p>
            <a:r>
              <a:rPr lang="en-US" sz="2800" dirty="0" smtClean="0">
                <a:solidFill>
                  <a:srgbClr val="FFC000"/>
                </a:solidFill>
                <a:latin typeface="Franklin Gothic Medium Cond" panose="020B0606030402020204" pitchFamily="34" charset="0"/>
              </a:rPr>
              <a:t>Information </a:t>
            </a:r>
            <a:r>
              <a:rPr lang="en-US" sz="2800" dirty="0">
                <a:solidFill>
                  <a:srgbClr val="FFC000"/>
                </a:solidFill>
                <a:latin typeface="Franklin Gothic Medium Cond" panose="020B0606030402020204" pitchFamily="34" charset="0"/>
              </a:rPr>
              <a:t>from 1.37 </a:t>
            </a:r>
            <a:r>
              <a:rPr lang="en-US" sz="2800" dirty="0">
                <a:solidFill>
                  <a:srgbClr val="FFC000"/>
                </a:solidFill>
                <a:latin typeface="Symbol" panose="05050102010706020507" pitchFamily="18" charset="2"/>
              </a:rPr>
              <a:t>m</a:t>
            </a:r>
            <a:r>
              <a:rPr lang="en-US" sz="2800" dirty="0">
                <a:solidFill>
                  <a:srgbClr val="FFC000"/>
                </a:solidFill>
                <a:latin typeface="Franklin Gothic Medium Cond" panose="020B0606030402020204" pitchFamily="34" charset="0"/>
              </a:rPr>
              <a:t>m</a:t>
            </a:r>
            <a:r>
              <a:rPr lang="en-US" sz="2800" dirty="0">
                <a:solidFill>
                  <a:srgbClr val="FFC000"/>
                </a:solidFill>
              </a:rPr>
              <a:t> </a:t>
            </a:r>
            <a:r>
              <a:rPr lang="en-US" sz="2800" dirty="0">
                <a:solidFill>
                  <a:srgbClr val="FFC000"/>
                </a:solidFill>
                <a:latin typeface="Franklin Gothic Medium Cond" panose="020B0606030402020204" pitchFamily="34" charset="0"/>
              </a:rPr>
              <a:t>is used in Baseline Products that detect  aerosols or create the clear sky mask.</a:t>
            </a:r>
          </a:p>
        </p:txBody>
      </p:sp>
      <p:sp>
        <p:nvSpPr>
          <p:cNvPr id="4" name="Octagon 3"/>
          <p:cNvSpPr/>
          <p:nvPr/>
        </p:nvSpPr>
        <p:spPr>
          <a:xfrm>
            <a:off x="-4" y="5742520"/>
            <a:ext cx="262467" cy="254000"/>
          </a:xfrm>
          <a:prstGeom prst="octagon">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8214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2200" y="893763"/>
            <a:ext cx="6946900" cy="760412"/>
          </a:xfrm>
          <a:prstGeom prst="rect">
            <a:avLst/>
          </a:prstGeom>
        </p:spPr>
        <p:txBody>
          <a:bodyPr>
            <a:noAutofit/>
          </a:bodyPr>
          <a:lstStyle/>
          <a:p>
            <a:r>
              <a:rPr lang="en-US" sz="2000" b="1" dirty="0" smtClean="0">
                <a:solidFill>
                  <a:srgbClr val="FFC000"/>
                </a:solidFill>
              </a:rPr>
              <a:t>This figure shows transmittance.  Let’s look at the regions around 1.61</a:t>
            </a:r>
            <a:r>
              <a:rPr lang="en-US" sz="2000" b="1" dirty="0" smtClean="0">
                <a:solidFill>
                  <a:srgbClr val="FFC000"/>
                </a:solidFill>
                <a:latin typeface="Symbol" panose="05050102010706020507" pitchFamily="18" charset="2"/>
              </a:rPr>
              <a:t>m</a:t>
            </a:r>
            <a:r>
              <a:rPr lang="en-US" sz="2000" b="1" dirty="0" smtClean="0">
                <a:solidFill>
                  <a:srgbClr val="FFC000"/>
                </a:solidFill>
              </a:rPr>
              <a:t>m </a:t>
            </a:r>
            <a:endParaRPr lang="en-US" sz="2000" b="1" dirty="0">
              <a:solidFill>
                <a:srgbClr val="FFC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944" y="1778795"/>
            <a:ext cx="4959803" cy="3857625"/>
          </a:xfrm>
          <a:prstGeom prst="rect">
            <a:avLst/>
          </a:prstGeom>
        </p:spPr>
      </p:pic>
      <p:sp>
        <p:nvSpPr>
          <p:cNvPr id="6" name="TextBox 5"/>
          <p:cNvSpPr txBox="1"/>
          <p:nvPr/>
        </p:nvSpPr>
        <p:spPr>
          <a:xfrm rot="16200000">
            <a:off x="6072582" y="2678077"/>
            <a:ext cx="1358129"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6" name="TextBox 15"/>
          <p:cNvSpPr txBox="1"/>
          <p:nvPr/>
        </p:nvSpPr>
        <p:spPr>
          <a:xfrm rot="16200000">
            <a:off x="6072582" y="4442588"/>
            <a:ext cx="1358129"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9" name="TextBox 18"/>
          <p:cNvSpPr txBox="1"/>
          <p:nvPr/>
        </p:nvSpPr>
        <p:spPr>
          <a:xfrm>
            <a:off x="4763940" y="3229691"/>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0.64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0" name="TextBox 19"/>
          <p:cNvSpPr txBox="1"/>
          <p:nvPr/>
        </p:nvSpPr>
        <p:spPr>
          <a:xfrm>
            <a:off x="3324474" y="3229690"/>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0.47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1" name="TextBox 20"/>
          <p:cNvSpPr txBox="1"/>
          <p:nvPr/>
        </p:nvSpPr>
        <p:spPr>
          <a:xfrm>
            <a:off x="2356497" y="501231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0.86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4" name="TextBox 23"/>
          <p:cNvSpPr txBox="1"/>
          <p:nvPr/>
        </p:nvSpPr>
        <p:spPr>
          <a:xfrm>
            <a:off x="3673195" y="501231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1.37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5" name="TextBox 24"/>
          <p:cNvSpPr txBox="1"/>
          <p:nvPr/>
        </p:nvSpPr>
        <p:spPr>
          <a:xfrm>
            <a:off x="4291147" y="501945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1.61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6" name="TextBox 25"/>
          <p:cNvSpPr txBox="1"/>
          <p:nvPr/>
        </p:nvSpPr>
        <p:spPr>
          <a:xfrm>
            <a:off x="5873489" y="5012312"/>
            <a:ext cx="449290"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2.2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3450167"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a:t>
            </a:r>
          </a:p>
        </p:txBody>
      </p:sp>
      <p:sp>
        <p:nvSpPr>
          <p:cNvPr id="17" name="TextBox 16"/>
          <p:cNvSpPr txBox="1"/>
          <p:nvPr/>
        </p:nvSpPr>
        <p:spPr>
          <a:xfrm>
            <a:off x="4938568"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2</a:t>
            </a:r>
          </a:p>
        </p:txBody>
      </p:sp>
      <p:sp>
        <p:nvSpPr>
          <p:cNvPr id="18" name="TextBox 17"/>
          <p:cNvSpPr txBox="1"/>
          <p:nvPr/>
        </p:nvSpPr>
        <p:spPr>
          <a:xfrm>
            <a:off x="249767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3</a:t>
            </a:r>
          </a:p>
        </p:txBody>
      </p:sp>
      <p:sp>
        <p:nvSpPr>
          <p:cNvPr id="22" name="TextBox 21"/>
          <p:cNvSpPr txBox="1"/>
          <p:nvPr/>
        </p:nvSpPr>
        <p:spPr>
          <a:xfrm>
            <a:off x="3791371"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4</a:t>
            </a:r>
          </a:p>
        </p:txBody>
      </p:sp>
      <p:sp>
        <p:nvSpPr>
          <p:cNvPr id="27" name="TextBox 26"/>
          <p:cNvSpPr txBox="1"/>
          <p:nvPr/>
        </p:nvSpPr>
        <p:spPr>
          <a:xfrm>
            <a:off x="437352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5</a:t>
            </a:r>
          </a:p>
        </p:txBody>
      </p:sp>
      <p:sp>
        <p:nvSpPr>
          <p:cNvPr id="28" name="TextBox 27"/>
          <p:cNvSpPr txBox="1"/>
          <p:nvPr/>
        </p:nvSpPr>
        <p:spPr>
          <a:xfrm>
            <a:off x="5955063" y="3705493"/>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6</a:t>
            </a:r>
          </a:p>
        </p:txBody>
      </p:sp>
      <p:sp>
        <p:nvSpPr>
          <p:cNvPr id="23" name="Oval 22"/>
          <p:cNvSpPr/>
          <p:nvPr/>
        </p:nvSpPr>
        <p:spPr>
          <a:xfrm>
            <a:off x="4033877" y="3622913"/>
            <a:ext cx="1051188" cy="2081486"/>
          </a:xfrm>
          <a:prstGeom prst="ellipse">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ctagon 28"/>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9456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893763"/>
            <a:ext cx="9067800" cy="760412"/>
          </a:xfrm>
          <a:prstGeom prst="rect">
            <a:avLst/>
          </a:prstGeom>
        </p:spPr>
        <p:txBody>
          <a:bodyPr>
            <a:noAutofit/>
          </a:bodyPr>
          <a:lstStyle/>
          <a:p>
            <a:r>
              <a:rPr lang="en-US" sz="2800" dirty="0" smtClean="0">
                <a:solidFill>
                  <a:srgbClr val="FFC000"/>
                </a:solidFill>
                <a:latin typeface="Franklin Gothic Medium Cond" panose="020B0606030402020204" pitchFamily="34" charset="0"/>
              </a:rPr>
              <a:t>Reflectance at </a:t>
            </a:r>
            <a:r>
              <a:rPr lang="en-US" sz="2800" dirty="0" smtClean="0">
                <a:solidFill>
                  <a:srgbClr val="FFC000"/>
                </a:solidFill>
                <a:latin typeface="Franklin Gothic Medium Cond" panose="020B0606030402020204" pitchFamily="34" charset="0"/>
              </a:rPr>
              <a:t>1.61 </a:t>
            </a:r>
            <a:r>
              <a:rPr lang="en-US" sz="2800" dirty="0">
                <a:solidFill>
                  <a:srgbClr val="FFC000"/>
                </a:solidFill>
                <a:latin typeface="Symbol" panose="05050102010706020507" pitchFamily="18" charset="2"/>
              </a:rPr>
              <a:t>m</a:t>
            </a:r>
            <a:r>
              <a:rPr lang="en-US" sz="2800" dirty="0">
                <a:solidFill>
                  <a:srgbClr val="FFC000"/>
                </a:solidFill>
              </a:rPr>
              <a:t>m</a:t>
            </a:r>
            <a:r>
              <a:rPr lang="en-US" sz="2800" dirty="0" smtClean="0">
                <a:solidFill>
                  <a:srgbClr val="FFC000"/>
                </a:solidFill>
                <a:latin typeface="Franklin Gothic Medium Cond" panose="020B0606030402020204" pitchFamily="34" charset="0"/>
              </a:rPr>
              <a:t> is much different than reflectance in the visible (</a:t>
            </a:r>
            <a:r>
              <a:rPr lang="en-US" sz="2800" dirty="0" smtClean="0">
                <a:solidFill>
                  <a:srgbClr val="FFC000"/>
                </a:solidFill>
                <a:latin typeface="Franklin Gothic Medium Cond" panose="020B0606030402020204" pitchFamily="34" charset="0"/>
              </a:rPr>
              <a:t>0.64 </a:t>
            </a:r>
            <a:r>
              <a:rPr lang="en-US" sz="2800" dirty="0" smtClean="0">
                <a:solidFill>
                  <a:srgbClr val="FFC000"/>
                </a:solidFill>
                <a:latin typeface="Symbol" panose="05050102010706020507" pitchFamily="18" charset="2"/>
              </a:rPr>
              <a:t>m</a:t>
            </a:r>
            <a:r>
              <a:rPr lang="en-US" sz="2800" dirty="0" smtClean="0">
                <a:solidFill>
                  <a:srgbClr val="FFC000"/>
                </a:solidFill>
              </a:rPr>
              <a:t>m):  </a:t>
            </a:r>
            <a:r>
              <a:rPr lang="en-US" sz="2800" dirty="0" smtClean="0">
                <a:solidFill>
                  <a:srgbClr val="FFC000"/>
                </a:solidFill>
                <a:latin typeface="Franklin Gothic Medium Cond" panose="020B0606030402020204" pitchFamily="34" charset="0"/>
              </a:rPr>
              <a:t>Snow/ice  </a:t>
            </a:r>
            <a:r>
              <a:rPr lang="en-US" sz="2800" i="1" dirty="0">
                <a:solidFill>
                  <a:srgbClr val="FFC000"/>
                </a:solidFill>
                <a:latin typeface="Franklin Gothic Medium Cond" panose="020B0606030402020204" pitchFamily="34" charset="0"/>
              </a:rPr>
              <a:t>absorbs</a:t>
            </a:r>
            <a:r>
              <a:rPr lang="en-US" sz="2800" dirty="0">
                <a:solidFill>
                  <a:srgbClr val="FFC000"/>
                </a:solidFill>
                <a:latin typeface="Franklin Gothic Medium Cond" panose="020B0606030402020204" pitchFamily="34" charset="0"/>
              </a:rPr>
              <a:t> energy at 1.61 </a:t>
            </a:r>
            <a:r>
              <a:rPr lang="en-US" sz="2800" dirty="0">
                <a:solidFill>
                  <a:srgbClr val="FFC000"/>
                </a:solidFill>
                <a:latin typeface="Symbol" panose="05050102010706020507" pitchFamily="18" charset="2"/>
              </a:rPr>
              <a:t>m</a:t>
            </a:r>
            <a:r>
              <a:rPr lang="en-US" sz="2800" dirty="0">
                <a:solidFill>
                  <a:srgbClr val="FFC000"/>
                </a:solidFill>
              </a:rPr>
              <a:t>m.</a:t>
            </a:r>
          </a:p>
        </p:txBody>
      </p:sp>
      <p:sp>
        <p:nvSpPr>
          <p:cNvPr id="29" name="Octagon 28"/>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430" y="1883403"/>
            <a:ext cx="2781541" cy="31549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493" y="1883403"/>
            <a:ext cx="2476715" cy="313209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3388" y="1959603"/>
            <a:ext cx="502964" cy="2872989"/>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4836" y="1959602"/>
            <a:ext cx="502964" cy="2872989"/>
          </a:xfrm>
          <a:prstGeom prst="rect">
            <a:avLst/>
          </a:prstGeom>
        </p:spPr>
      </p:pic>
      <p:sp>
        <p:nvSpPr>
          <p:cNvPr id="8" name="TextBox 7"/>
          <p:cNvSpPr txBox="1"/>
          <p:nvPr/>
        </p:nvSpPr>
        <p:spPr>
          <a:xfrm>
            <a:off x="1868744" y="3606284"/>
            <a:ext cx="981075" cy="369332"/>
          </a:xfrm>
          <a:prstGeom prst="rect">
            <a:avLst/>
          </a:prstGeom>
          <a:noFill/>
        </p:spPr>
        <p:txBody>
          <a:bodyPr wrap="square" rtlCol="0">
            <a:spAutoFit/>
          </a:bodyPr>
          <a:lstStyle/>
          <a:p>
            <a:r>
              <a:rPr lang="en-US" dirty="0" smtClean="0">
                <a:solidFill>
                  <a:schemeClr val="bg1"/>
                </a:solidFill>
                <a:latin typeface="Franklin Gothic Medium Cond" panose="020B0606030402020204" pitchFamily="34" charset="0"/>
              </a:rPr>
              <a:t>0.64 </a:t>
            </a:r>
            <a:r>
              <a:rPr lang="en-US" dirty="0" smtClean="0">
                <a:solidFill>
                  <a:schemeClr val="bg1"/>
                </a:solidFill>
                <a:latin typeface="Symbol" panose="05050102010706020507" pitchFamily="18" charset="2"/>
              </a:rPr>
              <a:t>m</a:t>
            </a:r>
            <a:r>
              <a:rPr lang="en-US" dirty="0" smtClean="0">
                <a:solidFill>
                  <a:schemeClr val="bg1"/>
                </a:solidFill>
                <a:latin typeface="Franklin Gothic Medium Cond" panose="020B0606030402020204" pitchFamily="34" charset="0"/>
              </a:rPr>
              <a:t>m</a:t>
            </a:r>
            <a:endParaRPr lang="en-US" dirty="0">
              <a:solidFill>
                <a:schemeClr val="bg1"/>
              </a:solidFill>
              <a:latin typeface="Franklin Gothic Medium Cond" panose="020B0606030402020204" pitchFamily="34" charset="0"/>
            </a:endParaRPr>
          </a:p>
        </p:txBody>
      </p:sp>
      <p:sp>
        <p:nvSpPr>
          <p:cNvPr id="31" name="TextBox 30"/>
          <p:cNvSpPr txBox="1"/>
          <p:nvPr/>
        </p:nvSpPr>
        <p:spPr>
          <a:xfrm>
            <a:off x="6497894" y="3606284"/>
            <a:ext cx="981075" cy="369332"/>
          </a:xfrm>
          <a:prstGeom prst="rect">
            <a:avLst/>
          </a:prstGeom>
          <a:noFill/>
        </p:spPr>
        <p:txBody>
          <a:bodyPr wrap="square" rtlCol="0">
            <a:spAutoFit/>
          </a:bodyPr>
          <a:lstStyle/>
          <a:p>
            <a:r>
              <a:rPr lang="en-US" dirty="0" smtClean="0">
                <a:solidFill>
                  <a:schemeClr val="bg1"/>
                </a:solidFill>
                <a:latin typeface="Franklin Gothic Medium Cond" panose="020B0606030402020204" pitchFamily="34" charset="0"/>
              </a:rPr>
              <a:t>1.61 </a:t>
            </a:r>
            <a:r>
              <a:rPr lang="en-US" dirty="0" smtClean="0">
                <a:solidFill>
                  <a:schemeClr val="bg1"/>
                </a:solidFill>
                <a:latin typeface="Symbol" panose="05050102010706020507" pitchFamily="18" charset="2"/>
              </a:rPr>
              <a:t>m</a:t>
            </a:r>
            <a:r>
              <a:rPr lang="en-US" dirty="0" smtClean="0">
                <a:solidFill>
                  <a:schemeClr val="bg1"/>
                </a:solidFill>
                <a:latin typeface="Franklin Gothic Medium Cond" panose="020B0606030402020204" pitchFamily="34" charset="0"/>
              </a:rPr>
              <a:t>m</a:t>
            </a:r>
            <a:endParaRPr lang="en-US" dirty="0">
              <a:solidFill>
                <a:schemeClr val="bg1"/>
              </a:solidFill>
              <a:latin typeface="Franklin Gothic Medium Cond" panose="020B0606030402020204" pitchFamily="34" charset="0"/>
            </a:endParaRPr>
          </a:p>
        </p:txBody>
      </p:sp>
      <p:cxnSp>
        <p:nvCxnSpPr>
          <p:cNvPr id="6" name="Straight Arrow Connector 5"/>
          <p:cNvCxnSpPr/>
          <p:nvPr/>
        </p:nvCxnSpPr>
        <p:spPr>
          <a:xfrm>
            <a:off x="6248400" y="3200400"/>
            <a:ext cx="971528" cy="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p:cNvCxnSpPr/>
          <p:nvPr/>
        </p:nvCxnSpPr>
        <p:spPr>
          <a:xfrm flipH="1" flipV="1">
            <a:off x="6934200" y="4724400"/>
            <a:ext cx="17995" cy="91440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a:xfrm flipV="1">
            <a:off x="2209800" y="2287644"/>
            <a:ext cx="0" cy="3581876"/>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4" name="Rectangle 13"/>
          <p:cNvSpPr/>
          <p:nvPr/>
        </p:nvSpPr>
        <p:spPr>
          <a:xfrm>
            <a:off x="2550856" y="5373297"/>
            <a:ext cx="4764343" cy="923330"/>
          </a:xfrm>
          <a:prstGeom prst="rect">
            <a:avLst/>
          </a:prstGeom>
        </p:spPr>
        <p:txBody>
          <a:bodyPr wrap="square">
            <a:spAutoFit/>
          </a:bodyPr>
          <a:lstStyle/>
          <a:p>
            <a:r>
              <a:rPr lang="en-US" dirty="0" smtClean="0">
                <a:solidFill>
                  <a:srgbClr val="FFC000"/>
                </a:solidFill>
                <a:latin typeface="Franklin Gothic Medium Cond" panose="020B0606030402020204" pitchFamily="34" charset="0"/>
              </a:rPr>
              <a:t>Note also:  Grass is more highly reflective at 1.61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a:t>
            </a:r>
            <a:r>
              <a:rPr lang="en-US" dirty="0" smtClean="0">
                <a:solidFill>
                  <a:srgbClr val="FFC000"/>
                </a:solidFill>
                <a:latin typeface="Franklin Gothic Medium Cond" panose="020B0606030402020204" pitchFamily="34" charset="0"/>
              </a:rPr>
              <a:t> than at 0.64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a:t>
            </a:r>
            <a:r>
              <a:rPr lang="en-US" dirty="0" smtClean="0">
                <a:solidFill>
                  <a:srgbClr val="FFC000"/>
                </a:solidFill>
                <a:latin typeface="Franklin Gothic Medium Cond" panose="020B0606030402020204" pitchFamily="34" charset="0"/>
              </a:rPr>
              <a:t> – so land will also appear brighter in 1.61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a:t>
            </a:r>
            <a:r>
              <a:rPr lang="en-US" dirty="0" smtClean="0">
                <a:solidFill>
                  <a:srgbClr val="FFC000"/>
                </a:solidFill>
                <a:latin typeface="Franklin Gothic Medium Cond" panose="020B0606030402020204" pitchFamily="34" charset="0"/>
              </a:rPr>
              <a:t> imagery than in 0.64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 </a:t>
            </a:r>
            <a:r>
              <a:rPr lang="en-US" dirty="0" smtClean="0">
                <a:solidFill>
                  <a:srgbClr val="FFC000"/>
                </a:solidFill>
                <a:latin typeface="Franklin Gothic Medium Cond" panose="020B0606030402020204" pitchFamily="34" charset="0"/>
              </a:rPr>
              <a:t>imagery</a:t>
            </a:r>
            <a:endParaRPr lang="en-US" dirty="0"/>
          </a:p>
        </p:txBody>
      </p:sp>
    </p:spTree>
    <p:custDataLst>
      <p:tags r:id="rId1"/>
    </p:custDataLst>
    <p:extLst>
      <p:ext uri="{BB962C8B-B14F-4D97-AF65-F5344CB8AC3E}">
        <p14:creationId xmlns:p14="http://schemas.microsoft.com/office/powerpoint/2010/main" val="10238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1342" y="770753"/>
            <a:ext cx="8228012" cy="742950"/>
          </a:xfrm>
          <a:prstGeom prst="rect">
            <a:avLst/>
          </a:prstGeom>
        </p:spPr>
        <p:txBody>
          <a:bodyPr/>
          <a:lstStyle/>
          <a:p>
            <a:pPr algn="l"/>
            <a:r>
              <a:rPr lang="en-US" dirty="0" smtClean="0">
                <a:solidFill>
                  <a:srgbClr val="FFFF00"/>
                </a:solidFill>
              </a:rPr>
              <a:t>Why use the “Snow/Ice” Band</a:t>
            </a:r>
            <a:endParaRPr lang="en-US" dirty="0">
              <a:solidFill>
                <a:srgbClr val="FFFF00"/>
              </a:solidFill>
            </a:endParaRPr>
          </a:p>
        </p:txBody>
      </p:sp>
      <p:sp>
        <p:nvSpPr>
          <p:cNvPr id="3" name="Content Placeholder 2"/>
          <p:cNvSpPr>
            <a:spLocks noGrp="1"/>
          </p:cNvSpPr>
          <p:nvPr>
            <p:ph idx="4294967295"/>
          </p:nvPr>
        </p:nvSpPr>
        <p:spPr>
          <a:xfrm>
            <a:off x="131229" y="1490512"/>
            <a:ext cx="9601200" cy="3943350"/>
          </a:xfrm>
          <a:prstGeom prst="rect">
            <a:avLst/>
          </a:prstGeom>
        </p:spPr>
        <p:txBody>
          <a:bodyPr>
            <a:noAutofit/>
          </a:bodyPr>
          <a:lstStyle/>
          <a:p>
            <a:r>
              <a:rPr lang="en-US" sz="2800" dirty="0" smtClean="0">
                <a:solidFill>
                  <a:srgbClr val="FFC000"/>
                </a:solidFill>
                <a:latin typeface="Franklin Gothic Medium Cond" panose="020B0606030402020204" pitchFamily="34" charset="0"/>
              </a:rPr>
              <a:t>Excellent </a:t>
            </a:r>
            <a:r>
              <a:rPr lang="en-US" sz="2800" dirty="0" smtClean="0">
                <a:solidFill>
                  <a:srgbClr val="FFC000"/>
                </a:solidFill>
                <a:latin typeface="Franklin Gothic Medium Cond" panose="020B0606030402020204" pitchFamily="34" charset="0"/>
              </a:rPr>
              <a:t>for revealing daytime features such as:</a:t>
            </a:r>
          </a:p>
          <a:p>
            <a:pPr lvl="1"/>
            <a:r>
              <a:rPr lang="en-US" sz="2400" dirty="0" smtClean="0">
                <a:solidFill>
                  <a:srgbClr val="FFC000"/>
                </a:solidFill>
                <a:latin typeface="Franklin Gothic Medium Cond" panose="020B0606030402020204" pitchFamily="34" charset="0"/>
              </a:rPr>
              <a:t>Discrimination between cloud, snow and ice (useful for aircraft routing) .</a:t>
            </a:r>
          </a:p>
          <a:p>
            <a:pPr lvl="1"/>
            <a:r>
              <a:rPr lang="en-US" sz="2400" dirty="0" smtClean="0">
                <a:solidFill>
                  <a:srgbClr val="FFC000"/>
                </a:solidFill>
                <a:latin typeface="Franklin Gothic Medium Cond" panose="020B0606030402020204" pitchFamily="34" charset="0"/>
              </a:rPr>
              <a:t>Water </a:t>
            </a:r>
            <a:r>
              <a:rPr lang="en-US" sz="2400" dirty="0" smtClean="0">
                <a:solidFill>
                  <a:srgbClr val="FFC000"/>
                </a:solidFill>
                <a:latin typeface="Franklin Gothic Medium Cond" panose="020B0606030402020204" pitchFamily="34" charset="0"/>
              </a:rPr>
              <a:t>droplets are </a:t>
            </a:r>
            <a:r>
              <a:rPr lang="en-US" sz="2400" dirty="0" smtClean="0">
                <a:solidFill>
                  <a:srgbClr val="FFC000"/>
                </a:solidFill>
                <a:latin typeface="Franklin Gothic Medium Cond" panose="020B0606030402020204" pitchFamily="34" charset="0"/>
              </a:rPr>
              <a:t>highly reflective at </a:t>
            </a:r>
            <a:r>
              <a:rPr lang="en-US" sz="2400" dirty="0" smtClean="0">
                <a:solidFill>
                  <a:srgbClr val="FFC000"/>
                </a:solidFill>
                <a:latin typeface="Franklin Gothic Medium Cond" panose="020B0606030402020204" pitchFamily="34" charset="0"/>
              </a:rPr>
              <a:t>1.61</a:t>
            </a:r>
            <a:r>
              <a:rPr lang="en-US" sz="2400" dirty="0" smtClean="0">
                <a:solidFill>
                  <a:srgbClr val="FFC000"/>
                </a:solidFill>
                <a:latin typeface="Symbol" panose="05050102010706020507" pitchFamily="18" charset="2"/>
              </a:rPr>
              <a:t>m</a:t>
            </a:r>
            <a:r>
              <a:rPr lang="en-US" sz="2400" dirty="0" smtClean="0">
                <a:solidFill>
                  <a:srgbClr val="FFC000"/>
                </a:solidFill>
                <a:latin typeface="Franklin Gothic Medium Cond" panose="020B0606030402020204" pitchFamily="34" charset="0"/>
              </a:rPr>
              <a:t>m </a:t>
            </a:r>
            <a:r>
              <a:rPr lang="en-US" sz="2400" dirty="0" smtClean="0">
                <a:solidFill>
                  <a:srgbClr val="FFC000"/>
                </a:solidFill>
                <a:latin typeface="Franklin Gothic Medium Cond" panose="020B0606030402020204" pitchFamily="34" charset="0"/>
              </a:rPr>
              <a:t>(appears bright).</a:t>
            </a:r>
          </a:p>
          <a:p>
            <a:pPr lvl="1"/>
            <a:r>
              <a:rPr lang="en-US" sz="2400" dirty="0" smtClean="0">
                <a:solidFill>
                  <a:srgbClr val="FFC000"/>
                </a:solidFill>
                <a:latin typeface="Franklin Gothic Medium Cond" panose="020B0606030402020204" pitchFamily="34" charset="0"/>
              </a:rPr>
              <a:t>Ice absorbs </a:t>
            </a:r>
            <a:r>
              <a:rPr lang="en-US" sz="2400" dirty="0" smtClean="0">
                <a:solidFill>
                  <a:srgbClr val="FFC000"/>
                </a:solidFill>
                <a:latin typeface="Franklin Gothic Medium Cond" panose="020B0606030402020204" pitchFamily="34" charset="0"/>
              </a:rPr>
              <a:t>radiation at 1.61um (appears dark).</a:t>
            </a:r>
          </a:p>
          <a:p>
            <a:pPr lvl="1"/>
            <a:r>
              <a:rPr lang="en-US" sz="2400" dirty="0" smtClean="0">
                <a:solidFill>
                  <a:srgbClr val="FFC000"/>
                </a:solidFill>
                <a:latin typeface="Franklin Gothic Medium Cond" panose="020B0606030402020204" pitchFamily="34" charset="0"/>
              </a:rPr>
              <a:t>Above anvil cirrus plumes</a:t>
            </a:r>
          </a:p>
          <a:p>
            <a:pPr lvl="1"/>
            <a:r>
              <a:rPr lang="en-US" sz="2400" dirty="0" smtClean="0">
                <a:solidFill>
                  <a:srgbClr val="FFC000"/>
                </a:solidFill>
                <a:latin typeface="Franklin Gothic Medium Cond" panose="020B0606030402020204" pitchFamily="34" charset="0"/>
              </a:rPr>
              <a:t>Detecting night time fires</a:t>
            </a:r>
            <a:r>
              <a:rPr lang="en-US" sz="2400" dirty="0" smtClean="0">
                <a:solidFill>
                  <a:srgbClr val="FFC000"/>
                </a:solidFill>
                <a:latin typeface="Franklin Gothic Medium Cond" panose="020B0606030402020204" pitchFamily="34" charset="0"/>
              </a:rPr>
              <a:t>.  Important component in the Fire Temperature RGB</a:t>
            </a:r>
          </a:p>
          <a:p>
            <a:pPr lvl="1"/>
            <a:r>
              <a:rPr lang="en-US" sz="2400" dirty="0" smtClean="0">
                <a:solidFill>
                  <a:srgbClr val="FFC000"/>
                </a:solidFill>
                <a:latin typeface="Franklin Gothic Medium Cond" panose="020B0606030402020204" pitchFamily="34" charset="0"/>
              </a:rPr>
              <a:t>CDOs above tropical cyclones will be darker in the 1.61 than in the 0.64</a:t>
            </a:r>
            <a:endParaRPr lang="en-US" sz="2400" dirty="0" smtClean="0">
              <a:solidFill>
                <a:srgbClr val="FFC000"/>
              </a:solidFill>
              <a:latin typeface="Franklin Gothic Medium Cond" panose="020B0606030402020204" pitchFamily="34" charset="0"/>
            </a:endParaRPr>
          </a:p>
          <a:p>
            <a:r>
              <a:rPr lang="en-US" sz="2800" dirty="0">
                <a:solidFill>
                  <a:srgbClr val="FFC000"/>
                </a:solidFill>
                <a:latin typeface="Franklin Gothic Medium Cond" panose="020B0606030402020204" pitchFamily="34" charset="0"/>
              </a:rPr>
              <a:t>Can be used </a:t>
            </a:r>
            <a:r>
              <a:rPr lang="en-US" sz="2800" dirty="0" smtClean="0">
                <a:solidFill>
                  <a:srgbClr val="FFC000"/>
                </a:solidFill>
                <a:latin typeface="Franklin Gothic Medium Cond" panose="020B0606030402020204" pitchFamily="34" charset="0"/>
              </a:rPr>
              <a:t>to infer cloud phase as well as land/water contrast.</a:t>
            </a:r>
          </a:p>
          <a:p>
            <a:r>
              <a:rPr lang="en-US" sz="2800" dirty="0" smtClean="0">
                <a:solidFill>
                  <a:srgbClr val="FFC000"/>
                </a:solidFill>
                <a:latin typeface="Franklin Gothic Medium Cond" panose="020B0606030402020204" pitchFamily="34" charset="0"/>
              </a:rPr>
              <a:t>Information from 1.61 </a:t>
            </a:r>
            <a:r>
              <a:rPr lang="en-US" sz="2800" dirty="0" smtClean="0">
                <a:solidFill>
                  <a:srgbClr val="FFC000"/>
                </a:solidFill>
                <a:latin typeface="Symbol" panose="05050102010706020507" pitchFamily="18" charset="2"/>
              </a:rPr>
              <a:t>m</a:t>
            </a:r>
            <a:r>
              <a:rPr lang="en-US" sz="2800" dirty="0" smtClean="0">
                <a:solidFill>
                  <a:srgbClr val="FFC000"/>
                </a:solidFill>
                <a:latin typeface="Franklin Gothic Medium Cond" panose="020B0606030402020204" pitchFamily="34" charset="0"/>
              </a:rPr>
              <a:t>m can be very helpful in deriving products relating to snow &amp; cloud cover, aerosol detection, aerosol optical depth, smoke detection and clear sky masks.</a:t>
            </a:r>
          </a:p>
        </p:txBody>
      </p:sp>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696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1342" y="770753"/>
            <a:ext cx="8228012" cy="742950"/>
          </a:xfrm>
          <a:prstGeom prst="rect">
            <a:avLst/>
          </a:prstGeom>
        </p:spPr>
        <p:txBody>
          <a:bodyPr/>
          <a:lstStyle/>
          <a:p>
            <a:pPr algn="l"/>
            <a:r>
              <a:rPr lang="en-US" dirty="0" smtClean="0">
                <a:solidFill>
                  <a:srgbClr val="FFFF00"/>
                </a:solidFill>
                <a:latin typeface="Franklin Gothic Medium Cond" panose="020B0606030402020204" pitchFamily="34" charset="0"/>
              </a:rPr>
              <a:t>Day Cloud Phase Distinction RGB</a:t>
            </a:r>
            <a:endParaRPr lang="en-US" dirty="0">
              <a:solidFill>
                <a:srgbClr val="FFFF00"/>
              </a:solidFill>
              <a:latin typeface="Franklin Gothic Medium Cond" panose="020B0606030402020204" pitchFamily="34" charset="0"/>
            </a:endParaRPr>
          </a:p>
        </p:txBody>
      </p:sp>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67388" y="1513703"/>
            <a:ext cx="6400800" cy="3952812"/>
          </a:xfrm>
          <a:prstGeom prst="rect">
            <a:avLst/>
          </a:prstGeom>
        </p:spPr>
      </p:pic>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388" y="1513703"/>
            <a:ext cx="6400800" cy="3952812"/>
          </a:xfrm>
          <a:prstGeom prst="rect">
            <a:avLst/>
          </a:prstGeom>
        </p:spPr>
      </p:pic>
      <p:sp>
        <p:nvSpPr>
          <p:cNvPr id="7" name="TextBox 6"/>
          <p:cNvSpPr txBox="1"/>
          <p:nvPr/>
        </p:nvSpPr>
        <p:spPr>
          <a:xfrm>
            <a:off x="2581275" y="3490109"/>
            <a:ext cx="1276350" cy="369332"/>
          </a:xfrm>
          <a:prstGeom prst="rect">
            <a:avLst/>
          </a:prstGeom>
          <a:solidFill>
            <a:srgbClr val="FF0000">
              <a:alpha val="23137"/>
            </a:srgbClr>
          </a:solidFill>
        </p:spPr>
        <p:txBody>
          <a:bodyPr wrap="square" rtlCol="0">
            <a:spAutoFit/>
          </a:bodyPr>
          <a:lstStyle/>
          <a:p>
            <a:pPr algn="ctr"/>
            <a:r>
              <a:rPr lang="en-US" b="1" dirty="0" smtClean="0">
                <a:solidFill>
                  <a:srgbClr val="FFFF00"/>
                </a:solidFill>
                <a:latin typeface="Franklin Gothic Medium Cond" panose="020B0606030402020204" pitchFamily="34" charset="0"/>
              </a:rPr>
              <a:t>Snow band</a:t>
            </a:r>
            <a:endParaRPr lang="en-US" b="1" dirty="0">
              <a:solidFill>
                <a:srgbClr val="FFFF00"/>
              </a:solidFill>
              <a:latin typeface="Franklin Gothic Medium Cond" panose="020B0606030402020204" pitchFamily="34" charset="0"/>
            </a:endParaRPr>
          </a:p>
        </p:txBody>
      </p:sp>
      <p:sp>
        <p:nvSpPr>
          <p:cNvPr id="8" name="TextBox 7"/>
          <p:cNvSpPr txBox="1"/>
          <p:nvPr/>
        </p:nvSpPr>
        <p:spPr>
          <a:xfrm>
            <a:off x="1695450" y="2149139"/>
            <a:ext cx="1276350" cy="646331"/>
          </a:xfrm>
          <a:prstGeom prst="rect">
            <a:avLst/>
          </a:prstGeom>
          <a:solidFill>
            <a:srgbClr val="FF0000">
              <a:alpha val="23137"/>
            </a:srgbClr>
          </a:solidFill>
        </p:spPr>
        <p:txBody>
          <a:bodyPr wrap="square" rtlCol="0">
            <a:spAutoFit/>
          </a:bodyPr>
          <a:lstStyle/>
          <a:p>
            <a:pPr algn="ctr"/>
            <a:r>
              <a:rPr lang="en-US" b="1" dirty="0" smtClean="0">
                <a:solidFill>
                  <a:srgbClr val="FFFF00"/>
                </a:solidFill>
                <a:latin typeface="Franklin Gothic Medium Cond" panose="020B0606030402020204" pitchFamily="34" charset="0"/>
              </a:rPr>
              <a:t>Low clouds over snow</a:t>
            </a:r>
            <a:endParaRPr lang="en-US" b="1" dirty="0">
              <a:solidFill>
                <a:srgbClr val="FFFF00"/>
              </a:solidFill>
              <a:latin typeface="Franklin Gothic Medium Cond" panose="020B0606030402020204" pitchFamily="34" charset="0"/>
            </a:endParaRPr>
          </a:p>
        </p:txBody>
      </p:sp>
      <p:cxnSp>
        <p:nvCxnSpPr>
          <p:cNvPr id="10" name="Straight Arrow Connector 9"/>
          <p:cNvCxnSpPr/>
          <p:nvPr/>
        </p:nvCxnSpPr>
        <p:spPr>
          <a:xfrm flipV="1">
            <a:off x="2971800" y="1994075"/>
            <a:ext cx="457200" cy="4919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3"/>
          </p:cNvCxnSpPr>
          <p:nvPr/>
        </p:nvCxnSpPr>
        <p:spPr>
          <a:xfrm>
            <a:off x="2971800" y="2472305"/>
            <a:ext cx="333376" cy="2654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691838" y="3490109"/>
            <a:ext cx="1276350" cy="369332"/>
          </a:xfrm>
          <a:prstGeom prst="rect">
            <a:avLst/>
          </a:prstGeom>
          <a:solidFill>
            <a:srgbClr val="FF0000">
              <a:alpha val="23137"/>
            </a:srgbClr>
          </a:solidFill>
        </p:spPr>
        <p:txBody>
          <a:bodyPr wrap="square" rtlCol="0">
            <a:spAutoFit/>
          </a:bodyPr>
          <a:lstStyle/>
          <a:p>
            <a:pPr algn="ctr"/>
            <a:r>
              <a:rPr lang="en-US" b="1" dirty="0" smtClean="0">
                <a:solidFill>
                  <a:srgbClr val="FFFF00"/>
                </a:solidFill>
                <a:latin typeface="Franklin Gothic Medium Cond" panose="020B0606030402020204" pitchFamily="34" charset="0"/>
              </a:rPr>
              <a:t>Low Clouds</a:t>
            </a:r>
            <a:endParaRPr lang="en-US" b="1" dirty="0">
              <a:solidFill>
                <a:srgbClr val="FFFF00"/>
              </a:solidFill>
              <a:latin typeface="Franklin Gothic Medium Cond" panose="020B0606030402020204" pitchFamily="34" charset="0"/>
            </a:endParaRPr>
          </a:p>
        </p:txBody>
      </p:sp>
      <p:sp>
        <p:nvSpPr>
          <p:cNvPr id="17" name="TextBox 16"/>
          <p:cNvSpPr txBox="1"/>
          <p:nvPr/>
        </p:nvSpPr>
        <p:spPr>
          <a:xfrm>
            <a:off x="6558488" y="4606351"/>
            <a:ext cx="1276350" cy="646331"/>
          </a:xfrm>
          <a:prstGeom prst="rect">
            <a:avLst/>
          </a:prstGeom>
          <a:solidFill>
            <a:srgbClr val="FF0000">
              <a:alpha val="23137"/>
            </a:srgbClr>
          </a:solidFill>
        </p:spPr>
        <p:txBody>
          <a:bodyPr wrap="square" rtlCol="0">
            <a:spAutoFit/>
          </a:bodyPr>
          <a:lstStyle/>
          <a:p>
            <a:pPr algn="ctr"/>
            <a:r>
              <a:rPr lang="en-US" b="1" dirty="0" smtClean="0">
                <a:solidFill>
                  <a:srgbClr val="FFFF00"/>
                </a:solidFill>
                <a:latin typeface="Franklin Gothic Medium Cond" panose="020B0606030402020204" pitchFamily="34" charset="0"/>
              </a:rPr>
              <a:t>Jet-stream cirrus</a:t>
            </a:r>
            <a:endParaRPr lang="en-US" b="1" dirty="0">
              <a:solidFill>
                <a:srgbClr val="FFFF00"/>
              </a:solidFill>
              <a:latin typeface="Franklin Gothic Medium Cond" panose="020B0606030402020204" pitchFamily="34" charset="0"/>
            </a:endParaRPr>
          </a:p>
        </p:txBody>
      </p:sp>
      <p:sp>
        <p:nvSpPr>
          <p:cNvPr id="18" name="TextBox 17"/>
          <p:cNvSpPr txBox="1"/>
          <p:nvPr/>
        </p:nvSpPr>
        <p:spPr>
          <a:xfrm>
            <a:off x="4603219" y="1582698"/>
            <a:ext cx="1276350" cy="1477328"/>
          </a:xfrm>
          <a:prstGeom prst="rect">
            <a:avLst/>
          </a:prstGeom>
          <a:solidFill>
            <a:srgbClr val="FF0000">
              <a:alpha val="23137"/>
            </a:srgbClr>
          </a:solidFill>
        </p:spPr>
        <p:txBody>
          <a:bodyPr wrap="square" rtlCol="0">
            <a:spAutoFit/>
          </a:bodyPr>
          <a:lstStyle/>
          <a:p>
            <a:pPr algn="ctr"/>
            <a:r>
              <a:rPr lang="en-US" b="1" dirty="0" smtClean="0">
                <a:solidFill>
                  <a:srgbClr val="FFFF00"/>
                </a:solidFill>
                <a:latin typeface="Franklin Gothic Medium Cond" panose="020B0606030402020204" pitchFamily="34" charset="0"/>
              </a:rPr>
              <a:t>There is something unusual about this snow band</a:t>
            </a:r>
            <a:endParaRPr lang="en-US" b="1" dirty="0">
              <a:solidFill>
                <a:srgbClr val="FFFF00"/>
              </a:solidFill>
              <a:latin typeface="Franklin Gothic Medium Cond" panose="020B0606030402020204" pitchFamily="34" charset="0"/>
            </a:endParaRPr>
          </a:p>
        </p:txBody>
      </p:sp>
      <p:cxnSp>
        <p:nvCxnSpPr>
          <p:cNvPr id="19" name="Straight Arrow Connector 18"/>
          <p:cNvCxnSpPr/>
          <p:nvPr/>
        </p:nvCxnSpPr>
        <p:spPr>
          <a:xfrm>
            <a:off x="5870045" y="2624704"/>
            <a:ext cx="333375" cy="2654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410940" y="4819190"/>
            <a:ext cx="1276350" cy="923330"/>
          </a:xfrm>
          <a:prstGeom prst="rect">
            <a:avLst/>
          </a:prstGeom>
          <a:solidFill>
            <a:srgbClr val="FF0000">
              <a:alpha val="23137"/>
            </a:srgbClr>
          </a:solidFill>
        </p:spPr>
        <p:txBody>
          <a:bodyPr wrap="square" rtlCol="0">
            <a:spAutoFit/>
          </a:bodyPr>
          <a:lstStyle/>
          <a:p>
            <a:pPr algn="ctr"/>
            <a:r>
              <a:rPr lang="en-US" b="1" dirty="0" smtClean="0">
                <a:solidFill>
                  <a:srgbClr val="FFFF00"/>
                </a:solidFill>
                <a:latin typeface="Franklin Gothic Medium Cond" panose="020B0606030402020204" pitchFamily="34" charset="0"/>
              </a:rPr>
              <a:t>Big land/ water contrast</a:t>
            </a:r>
            <a:endParaRPr lang="en-US" b="1" dirty="0">
              <a:solidFill>
                <a:srgbClr val="FFFF00"/>
              </a:solidFill>
              <a:latin typeface="Franklin Gothic Medium Cond" panose="020B0606030402020204" pitchFamily="34" charset="0"/>
            </a:endParaRPr>
          </a:p>
        </p:txBody>
      </p:sp>
      <p:cxnSp>
        <p:nvCxnSpPr>
          <p:cNvPr id="21" name="Straight Arrow Connector 20"/>
          <p:cNvCxnSpPr/>
          <p:nvPr/>
        </p:nvCxnSpPr>
        <p:spPr>
          <a:xfrm flipH="1" flipV="1">
            <a:off x="3857625" y="4495800"/>
            <a:ext cx="621770" cy="3677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388" y="1513703"/>
            <a:ext cx="6400800" cy="395280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624" y="1515618"/>
            <a:ext cx="6400800" cy="3952806"/>
          </a:xfrm>
          <a:prstGeom prst="rect">
            <a:avLst/>
          </a:prstGeom>
        </p:spPr>
      </p:pic>
    </p:spTree>
    <p:custDataLst>
      <p:tags r:id="rId1"/>
    </p:custDataLst>
    <p:extLst>
      <p:ext uri="{BB962C8B-B14F-4D97-AF65-F5344CB8AC3E}">
        <p14:creationId xmlns:p14="http://schemas.microsoft.com/office/powerpoint/2010/main" val="6185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600200" y="1627720"/>
            <a:ext cx="5503333" cy="4114800"/>
          </a:xfrm>
          <a:prstGeom prst="rect">
            <a:avLst/>
          </a:prstGeom>
        </p:spPr>
      </p:pic>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62463" y="882651"/>
            <a:ext cx="8424337" cy="881063"/>
          </a:xfrm>
          <a:prstGeom prst="rect">
            <a:avLst/>
          </a:prstGeom>
          <a:solidFill>
            <a:schemeClr val="bg1">
              <a:lumMod val="65000"/>
            </a:schemeClr>
          </a:solidFill>
        </p:spPr>
        <p:txBody>
          <a:bodyPr>
            <a:noAutofit/>
          </a:bodyPr>
          <a:lstStyle/>
          <a:p>
            <a:r>
              <a:rPr lang="en-US" sz="2800" b="1" dirty="0">
                <a:solidFill>
                  <a:srgbClr val="FF0000"/>
                </a:solidFill>
              </a:rPr>
              <a:t> The 1.61 </a:t>
            </a:r>
            <a:r>
              <a:rPr lang="en-US" sz="2800" b="1" dirty="0">
                <a:solidFill>
                  <a:srgbClr val="FF0000"/>
                </a:solidFill>
                <a:latin typeface="Symbol" panose="05050102010706020507" pitchFamily="18" charset="2"/>
              </a:rPr>
              <a:t>m</a:t>
            </a:r>
            <a:r>
              <a:rPr lang="en-US" sz="2800" b="1" dirty="0">
                <a:solidFill>
                  <a:srgbClr val="FF0000"/>
                </a:solidFill>
              </a:rPr>
              <a:t>m </a:t>
            </a:r>
            <a:r>
              <a:rPr lang="en-US" sz="2800" b="1" dirty="0" smtClean="0">
                <a:solidFill>
                  <a:srgbClr val="FF0000"/>
                </a:solidFill>
              </a:rPr>
              <a:t>shows </a:t>
            </a:r>
            <a:r>
              <a:rPr lang="en-US" sz="2800" b="1" dirty="0">
                <a:solidFill>
                  <a:srgbClr val="FF0000"/>
                </a:solidFill>
              </a:rPr>
              <a:t>glaciation in Convective complexes</a:t>
            </a:r>
            <a:r>
              <a:rPr lang="en-US" sz="2800" b="1" dirty="0" smtClean="0">
                <a:solidFill>
                  <a:srgbClr val="FF0000"/>
                </a:solidFill>
              </a:rPr>
              <a:t>.  (Lightning Threat!)</a:t>
            </a:r>
            <a:endParaRPr lang="en-US" sz="2800" b="1" dirty="0"/>
          </a:p>
        </p:txBody>
      </p:sp>
    </p:spTree>
    <p:custDataLst>
      <p:tags r:id="rId1"/>
    </p:custDataLst>
    <p:extLst>
      <p:ext uri="{BB962C8B-B14F-4D97-AF65-F5344CB8AC3E}">
        <p14:creationId xmlns:p14="http://schemas.microsoft.com/office/powerpoint/2010/main" val="3353692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893536"/>
            <a:ext cx="6934199" cy="881063"/>
          </a:xfrm>
          <a:prstGeom prst="rect">
            <a:avLst/>
          </a:prstGeom>
        </p:spPr>
        <p:txBody>
          <a:bodyPr>
            <a:noAutofit/>
          </a:bodyPr>
          <a:lstStyle/>
          <a:p>
            <a:r>
              <a:rPr lang="en-US" sz="2400" b="1" dirty="0">
                <a:solidFill>
                  <a:srgbClr val="FF0000"/>
                </a:solidFill>
              </a:rPr>
              <a:t> The 1.61 </a:t>
            </a:r>
            <a:r>
              <a:rPr lang="en-US" sz="2400" b="1" dirty="0">
                <a:solidFill>
                  <a:srgbClr val="FF0000"/>
                </a:solidFill>
                <a:latin typeface="Symbol" panose="05050102010706020507" pitchFamily="18" charset="2"/>
              </a:rPr>
              <a:t>m</a:t>
            </a:r>
            <a:r>
              <a:rPr lang="en-US" sz="2400" b="1" dirty="0">
                <a:solidFill>
                  <a:srgbClr val="FF0000"/>
                </a:solidFill>
              </a:rPr>
              <a:t>m </a:t>
            </a:r>
            <a:r>
              <a:rPr lang="en-US" sz="2400" b="1" dirty="0" smtClean="0">
                <a:solidFill>
                  <a:srgbClr val="FF0000"/>
                </a:solidFill>
              </a:rPr>
              <a:t>can quantify </a:t>
            </a:r>
            <a:r>
              <a:rPr lang="en-US" sz="2400" b="1" dirty="0">
                <a:solidFill>
                  <a:srgbClr val="FF0000"/>
                </a:solidFill>
              </a:rPr>
              <a:t>fires at night.</a:t>
            </a:r>
            <a:endParaRPr lang="en-US" sz="2400" b="1"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230086" y="1748370"/>
            <a:ext cx="5275944" cy="4121150"/>
          </a:xfrm>
          <a:prstGeom prst="rect">
            <a:avLst/>
          </a:prstGeom>
        </p:spPr>
      </p:pic>
      <p:sp>
        <p:nvSpPr>
          <p:cNvPr id="5" name="Octagon 4"/>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781801" y="3175906"/>
            <a:ext cx="2144486" cy="923330"/>
          </a:xfrm>
          <a:prstGeom prst="rect">
            <a:avLst/>
          </a:prstGeom>
          <a:noFill/>
        </p:spPr>
        <p:txBody>
          <a:bodyPr wrap="square" rtlCol="0">
            <a:spAutoFit/>
          </a:bodyPr>
          <a:lstStyle/>
          <a:p>
            <a:r>
              <a:rPr lang="en-US" b="1" dirty="0" smtClean="0">
                <a:solidFill>
                  <a:srgbClr val="FFFF00"/>
                </a:solidFill>
              </a:rPr>
              <a:t>GOES-16 was not operational on this date</a:t>
            </a:r>
            <a:endParaRPr lang="en-US" b="1" dirty="0">
              <a:solidFill>
                <a:srgbClr val="FFFF00"/>
              </a:solidFill>
            </a:endParaRPr>
          </a:p>
        </p:txBody>
      </p:sp>
    </p:spTree>
    <p:custDataLst>
      <p:tags r:id="rId1"/>
    </p:custDataLst>
    <p:extLst>
      <p:ext uri="{BB962C8B-B14F-4D97-AF65-F5344CB8AC3E}">
        <p14:creationId xmlns:p14="http://schemas.microsoft.com/office/powerpoint/2010/main" val="4199242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9" y="882650"/>
            <a:ext cx="7028799" cy="742950"/>
          </a:xfrm>
          <a:prstGeom prst="rect">
            <a:avLst/>
          </a:prstGeom>
        </p:spPr>
        <p:txBody>
          <a:bodyPr/>
          <a:lstStyle/>
          <a:p>
            <a:r>
              <a:rPr lang="en-US" sz="3200" b="1" dirty="0">
                <a:solidFill>
                  <a:srgbClr val="FFC000"/>
                </a:solidFill>
              </a:rPr>
              <a:t>Why use the </a:t>
            </a:r>
            <a:r>
              <a:rPr lang="en-US" sz="3200" b="1" dirty="0" smtClean="0">
                <a:solidFill>
                  <a:srgbClr val="FFC000"/>
                </a:solidFill>
              </a:rPr>
              <a:t>2.24 </a:t>
            </a:r>
            <a:r>
              <a:rPr lang="en-US" sz="3200" b="1" dirty="0" smtClean="0">
                <a:solidFill>
                  <a:srgbClr val="FFC000"/>
                </a:solidFill>
                <a:latin typeface="Symbol" panose="05050102010706020507" pitchFamily="18" charset="2"/>
              </a:rPr>
              <a:t>m</a:t>
            </a:r>
            <a:r>
              <a:rPr lang="en-US" sz="3200" b="1" dirty="0" smtClean="0">
                <a:solidFill>
                  <a:srgbClr val="FFC000"/>
                </a:solidFill>
              </a:rPr>
              <a:t>m Band</a:t>
            </a:r>
            <a:endParaRPr lang="en-US" sz="3200" b="1" dirty="0">
              <a:solidFill>
                <a:srgbClr val="FFC000"/>
              </a:solidFill>
            </a:endParaRPr>
          </a:p>
        </p:txBody>
      </p:sp>
      <p:sp>
        <p:nvSpPr>
          <p:cNvPr id="3" name="Content Placeholder 2"/>
          <p:cNvSpPr>
            <a:spLocks noGrp="1"/>
          </p:cNvSpPr>
          <p:nvPr>
            <p:ph idx="4294967295"/>
          </p:nvPr>
        </p:nvSpPr>
        <p:spPr>
          <a:xfrm>
            <a:off x="179882" y="1625600"/>
            <a:ext cx="8964118" cy="4238365"/>
          </a:xfrm>
          <a:prstGeom prst="rect">
            <a:avLst/>
          </a:prstGeom>
        </p:spPr>
        <p:txBody>
          <a:bodyPr>
            <a:normAutofit lnSpcReduction="10000"/>
          </a:bodyPr>
          <a:lstStyle/>
          <a:p>
            <a:r>
              <a:rPr lang="en-US" dirty="0" smtClean="0">
                <a:solidFill>
                  <a:srgbClr val="FFFF00"/>
                </a:solidFill>
                <a:latin typeface="Franklin Gothic Medium Cond" panose="020B0606030402020204" pitchFamily="34" charset="0"/>
              </a:rPr>
              <a:t>Excellent for studying futures relating to:</a:t>
            </a:r>
          </a:p>
          <a:p>
            <a:pPr lvl="1"/>
            <a:r>
              <a:rPr lang="en-US" dirty="0" smtClean="0">
                <a:solidFill>
                  <a:srgbClr val="FFFF00"/>
                </a:solidFill>
                <a:latin typeface="Franklin Gothic Medium Cond" panose="020B0606030402020204" pitchFamily="34" charset="0"/>
              </a:rPr>
              <a:t>Cloud particle growth for  cloud development and intensity..</a:t>
            </a:r>
          </a:p>
          <a:p>
            <a:pPr lvl="1"/>
            <a:r>
              <a:rPr lang="en-US" dirty="0" smtClean="0">
                <a:solidFill>
                  <a:srgbClr val="FFFF00"/>
                </a:solidFill>
                <a:latin typeface="Franklin Gothic Medium Cond" panose="020B0606030402020204" pitchFamily="34" charset="0"/>
              </a:rPr>
              <a:t>Aerosol particle size estimation.</a:t>
            </a:r>
          </a:p>
          <a:p>
            <a:pPr lvl="1"/>
            <a:r>
              <a:rPr lang="en-US" dirty="0" smtClean="0">
                <a:solidFill>
                  <a:srgbClr val="FFFF00"/>
                </a:solidFill>
                <a:latin typeface="Franklin Gothic Medium Cond" panose="020B0606030402020204" pitchFamily="34" charset="0"/>
              </a:rPr>
              <a:t>Cloud screening.</a:t>
            </a:r>
          </a:p>
          <a:p>
            <a:pPr lvl="1"/>
            <a:r>
              <a:rPr lang="en-US" dirty="0" smtClean="0">
                <a:solidFill>
                  <a:srgbClr val="FFFF00"/>
                </a:solidFill>
                <a:latin typeface="Franklin Gothic Medium Cond" panose="020B0606030402020204" pitchFamily="34" charset="0"/>
              </a:rPr>
              <a:t>Hot spot </a:t>
            </a:r>
            <a:r>
              <a:rPr lang="en-US" dirty="0" smtClean="0">
                <a:solidFill>
                  <a:srgbClr val="FFFF00"/>
                </a:solidFill>
                <a:latin typeface="Franklin Gothic Medium Cond" panose="020B0606030402020204" pitchFamily="34" charset="0"/>
              </a:rPr>
              <a:t>detection – also a component of the fire temperature RGB</a:t>
            </a:r>
            <a:endParaRPr lang="en-US" dirty="0" smtClean="0">
              <a:solidFill>
                <a:srgbClr val="FFFF00"/>
              </a:solidFill>
              <a:latin typeface="Franklin Gothic Medium Cond" panose="020B0606030402020204" pitchFamily="34" charset="0"/>
            </a:endParaRPr>
          </a:p>
          <a:p>
            <a:r>
              <a:rPr lang="en-US" dirty="0" smtClean="0">
                <a:solidFill>
                  <a:srgbClr val="FFFF00"/>
                </a:solidFill>
                <a:latin typeface="Franklin Gothic Medium Cond" panose="020B0606030402020204" pitchFamily="34" charset="0"/>
              </a:rPr>
              <a:t>Information from </a:t>
            </a:r>
            <a:r>
              <a:rPr lang="en-US" dirty="0">
                <a:solidFill>
                  <a:srgbClr val="FFFF00"/>
                </a:solidFill>
                <a:latin typeface="Franklin Gothic Medium Cond" panose="020B0606030402020204" pitchFamily="34" charset="0"/>
              </a:rPr>
              <a:t>2</a:t>
            </a:r>
            <a:r>
              <a:rPr lang="en-US" dirty="0" smtClean="0">
                <a:solidFill>
                  <a:srgbClr val="FFFF00"/>
                </a:solidFill>
                <a:latin typeface="Franklin Gothic Medium Cond" panose="020B0606030402020204" pitchFamily="34" charset="0"/>
              </a:rPr>
              <a:t>.24 </a:t>
            </a:r>
            <a:r>
              <a:rPr lang="en-US" dirty="0" smtClean="0">
                <a:solidFill>
                  <a:srgbClr val="FFFF00"/>
                </a:solidFill>
                <a:latin typeface="Symbol" panose="05050102010706020507" pitchFamily="18" charset="2"/>
              </a:rPr>
              <a:t>m</a:t>
            </a:r>
            <a:r>
              <a:rPr lang="en-US" dirty="0" smtClean="0">
                <a:solidFill>
                  <a:srgbClr val="FFFF00"/>
                </a:solidFill>
                <a:latin typeface="Franklin Gothic Medium Cond" panose="020B0606030402020204" pitchFamily="34" charset="0"/>
              </a:rPr>
              <a:t>m</a:t>
            </a:r>
            <a:r>
              <a:rPr lang="en-US" dirty="0" smtClean="0">
                <a:solidFill>
                  <a:srgbClr val="FFFF00"/>
                </a:solidFill>
              </a:rPr>
              <a:t> </a:t>
            </a:r>
            <a:r>
              <a:rPr lang="en-US" dirty="0" smtClean="0">
                <a:solidFill>
                  <a:srgbClr val="FFFF00"/>
                </a:solidFill>
                <a:latin typeface="Franklin Gothic Medium Cond" panose="020B0606030402020204" pitchFamily="34" charset="0"/>
              </a:rPr>
              <a:t>is helpful </a:t>
            </a:r>
            <a:r>
              <a:rPr lang="en-US" dirty="0" smtClean="0">
                <a:solidFill>
                  <a:srgbClr val="FFFF00"/>
                </a:solidFill>
                <a:latin typeface="Franklin Gothic Medium Cond" panose="020B0606030402020204" pitchFamily="34" charset="0"/>
              </a:rPr>
              <a:t>in deriving products </a:t>
            </a:r>
            <a:r>
              <a:rPr lang="en-US" dirty="0" smtClean="0">
                <a:solidFill>
                  <a:srgbClr val="FFFF00"/>
                </a:solidFill>
                <a:latin typeface="Franklin Gothic Medium Cond" panose="020B0606030402020204" pitchFamily="34" charset="0"/>
              </a:rPr>
              <a:t>related </a:t>
            </a:r>
            <a:r>
              <a:rPr lang="en-US" dirty="0" smtClean="0">
                <a:solidFill>
                  <a:srgbClr val="FFFF00"/>
                </a:solidFill>
                <a:latin typeface="Franklin Gothic Medium Cond" panose="020B0606030402020204" pitchFamily="34" charset="0"/>
              </a:rPr>
              <a:t>to cloud particle size distribution, aerosol detection, aerosol and cloud optical depths, as well as snow cover.</a:t>
            </a:r>
          </a:p>
          <a:p>
            <a:r>
              <a:rPr lang="en-US" dirty="0" smtClean="0">
                <a:solidFill>
                  <a:srgbClr val="FFFF00"/>
                </a:solidFill>
                <a:latin typeface="Franklin Gothic Medium Cond" panose="020B0606030402020204" pitchFamily="34" charset="0"/>
              </a:rPr>
              <a:t>2-km </a:t>
            </a:r>
            <a:r>
              <a:rPr lang="en-US" dirty="0" smtClean="0">
                <a:solidFill>
                  <a:srgbClr val="FFFF00"/>
                </a:solidFill>
                <a:latin typeface="Franklin Gothic Medium Cond" panose="020B0606030402020204" pitchFamily="34" charset="0"/>
              </a:rPr>
              <a:t>resolution</a:t>
            </a:r>
            <a:endParaRPr lang="en-US" dirty="0" smtClean="0">
              <a:solidFill>
                <a:srgbClr val="FFFF00"/>
              </a:solidFill>
              <a:latin typeface="Franklin Gothic Medium Cond" panose="020B0606030402020204" pitchFamily="34" charset="0"/>
            </a:endParaRPr>
          </a:p>
        </p:txBody>
      </p:sp>
      <p:sp>
        <p:nvSpPr>
          <p:cNvPr id="4" name="Octagon 3"/>
          <p:cNvSpPr/>
          <p:nvPr/>
        </p:nvSpPr>
        <p:spPr>
          <a:xfrm>
            <a:off x="-4" y="5731634"/>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3439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463" y="857250"/>
            <a:ext cx="8957737" cy="469900"/>
          </a:xfrm>
          <a:prstGeom prst="rect">
            <a:avLst/>
          </a:prstGeom>
        </p:spPr>
        <p:txBody>
          <a:bodyPr>
            <a:noAutofit/>
          </a:bodyPr>
          <a:lstStyle/>
          <a:p>
            <a:r>
              <a:rPr lang="en-US" sz="2400" b="1" dirty="0">
                <a:solidFill>
                  <a:srgbClr val="FF0000"/>
                </a:solidFill>
              </a:rPr>
              <a:t> The 2.24 </a:t>
            </a:r>
            <a:r>
              <a:rPr lang="en-US" sz="2400" b="1" dirty="0">
                <a:solidFill>
                  <a:srgbClr val="FF0000"/>
                </a:solidFill>
                <a:latin typeface="Symbol" panose="05050102010706020507" pitchFamily="18" charset="2"/>
              </a:rPr>
              <a:t>m</a:t>
            </a:r>
            <a:r>
              <a:rPr lang="en-US" sz="2400" b="1" dirty="0">
                <a:solidFill>
                  <a:srgbClr val="FF0000"/>
                </a:solidFill>
              </a:rPr>
              <a:t>m can be used to identify thermal </a:t>
            </a:r>
            <a:r>
              <a:rPr lang="en-US" sz="2400" b="1" dirty="0" smtClean="0">
                <a:solidFill>
                  <a:srgbClr val="FF0000"/>
                </a:solidFill>
              </a:rPr>
              <a:t>signature in fires.</a:t>
            </a:r>
            <a:endParaRPr lang="en-US" sz="2400" b="1" dirty="0"/>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828800" y="1327150"/>
            <a:ext cx="5486400" cy="4343400"/>
          </a:xfrm>
          <a:prstGeom prst="rect">
            <a:avLst/>
          </a:prstGeom>
        </p:spPr>
      </p:pic>
      <p:sp>
        <p:nvSpPr>
          <p:cNvPr id="4" name="Octagon 3"/>
          <p:cNvSpPr/>
          <p:nvPr/>
        </p:nvSpPr>
        <p:spPr>
          <a:xfrm>
            <a:off x="-4" y="5731634"/>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54911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034637533"/>
              </p:ext>
            </p:extLst>
          </p:nvPr>
        </p:nvGraphicFramePr>
        <p:xfrm>
          <a:off x="1387737" y="1629138"/>
          <a:ext cx="6400799" cy="3277658"/>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val="20000"/>
                    </a:ext>
                  </a:extLst>
                </a:gridCol>
                <a:gridCol w="927945">
                  <a:extLst>
                    <a:ext uri="{9D8B030D-6E8A-4147-A177-3AD203B41FA5}">
                      <a16:colId xmlns:a16="http://schemas.microsoft.com/office/drawing/2014/main" val="20001"/>
                    </a:ext>
                  </a:extLst>
                </a:gridCol>
                <a:gridCol w="1826911">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771650">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200" dirty="0">
                          <a:effectLst/>
                        </a:rPr>
                        <a:t>ABI </a:t>
                      </a:r>
                      <a:endParaRPr lang="en-US" sz="1200" dirty="0" smtClean="0">
                        <a:effectLst/>
                      </a:endParaRPr>
                    </a:p>
                    <a:p>
                      <a:pPr marL="0" marR="0" algn="ctr">
                        <a:lnSpc>
                          <a:spcPct val="100000"/>
                        </a:lnSpc>
                        <a:spcBef>
                          <a:spcPts val="0"/>
                        </a:spcBef>
                        <a:spcAft>
                          <a:spcPts val="0"/>
                        </a:spcAft>
                      </a:pPr>
                      <a:r>
                        <a:rPr lang="en-US" sz="1200" dirty="0" smtClean="0">
                          <a:effectLst/>
                        </a:rPr>
                        <a:t>Band</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smtClean="0">
                          <a:effectLst/>
                        </a:rPr>
                        <a:t>Wavelength</a:t>
                      </a:r>
                      <a:r>
                        <a:rPr lang="en-US" sz="1200" baseline="0" dirty="0" smtClean="0">
                          <a:effectLst/>
                        </a:rPr>
                        <a:t> </a:t>
                      </a:r>
                      <a:r>
                        <a:rPr lang="en-US" sz="1200" dirty="0" smtClean="0">
                          <a:effectLst/>
                        </a:rPr>
                        <a:t>(µm</a:t>
                      </a:r>
                      <a:r>
                        <a:rPr lang="en-US" sz="1200" dirty="0">
                          <a:effectLst/>
                        </a:rPr>
                        <a:t>)</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smtClean="0">
                          <a:effectLst/>
                        </a:rPr>
                        <a:t>Wavelength</a:t>
                      </a:r>
                      <a:r>
                        <a:rPr lang="en-US" sz="1200" baseline="0" dirty="0" smtClean="0">
                          <a:effectLst/>
                        </a:rPr>
                        <a:t> range</a:t>
                      </a:r>
                      <a:r>
                        <a:rPr lang="en-US" sz="1200" dirty="0" smtClean="0">
                          <a:effectLst/>
                        </a:rPr>
                        <a:t> </a:t>
                      </a:r>
                      <a:r>
                        <a:rPr lang="en-US" sz="1200" baseline="0" dirty="0" smtClean="0">
                          <a:effectLst/>
                        </a:rPr>
                        <a:t> </a:t>
                      </a:r>
                      <a:r>
                        <a:rPr lang="en-US" sz="1200" dirty="0" smtClean="0">
                          <a:effectLst/>
                        </a:rPr>
                        <a:t>(µm</a:t>
                      </a:r>
                      <a:r>
                        <a:rPr lang="en-US" sz="1200" dirty="0">
                          <a:effectLst/>
                        </a:rPr>
                        <a:t>)</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a:effectLst/>
                        </a:rPr>
                        <a:t>Sub-point pixel </a:t>
                      </a:r>
                      <a:r>
                        <a:rPr lang="en-US" sz="1200" dirty="0" smtClean="0">
                          <a:effectLst/>
                        </a:rPr>
                        <a:t>spacing (km)</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a:effectLst/>
                        </a:rPr>
                        <a:t>Descriptive Name</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1600" b="1" kern="600" dirty="0">
                          <a:effectLst/>
                          <a:latin typeface="Franklin Gothic Medium Cond" panose="020B0606030402020204" pitchFamily="34" charset="0"/>
                        </a:rPr>
                        <a:t>7</a:t>
                      </a:r>
                      <a:endParaRPr lang="en-US" sz="16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latin typeface="Franklin Gothic Medium Cond" panose="020B0606030402020204" pitchFamily="34" charset="0"/>
                        </a:rPr>
                        <a:t>3.90</a:t>
                      </a:r>
                      <a:endParaRPr lang="en-US" sz="16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smtClean="0">
                          <a:effectLst/>
                          <a:latin typeface="Franklin Gothic Medium Cond" panose="020B0606030402020204" pitchFamily="34" charset="0"/>
                        </a:rPr>
                        <a:t>3.80 - 3.99</a:t>
                      </a:r>
                      <a:endParaRPr lang="en-US" sz="16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latin typeface="Franklin Gothic Medium Cond" panose="020B0606030402020204" pitchFamily="34" charset="0"/>
                        </a:rPr>
                        <a:t>2</a:t>
                      </a:r>
                      <a:endParaRPr lang="en-US" sz="16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400" b="1" kern="600" dirty="0">
                          <a:effectLst/>
                          <a:latin typeface="Franklin Gothic Medium Cond" panose="020B0606030402020204" pitchFamily="34" charset="0"/>
                        </a:rPr>
                        <a:t>“Shortwave window”</a:t>
                      </a:r>
                      <a:endParaRPr lang="en-US" sz="1400" b="1" kern="600" dirty="0">
                        <a:solidFill>
                          <a:srgbClr val="000000"/>
                        </a:solidFill>
                        <a:effectLst/>
                        <a:latin typeface="Franklin Gothic Medium Cond" panose="020B0606030402020204" pitchFamily="34" charset="0"/>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8</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6.19</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5.79 - 6.59</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“Upper-level Water Vapor”</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9</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6.93</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6.72 - 7.14</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“Mid-Level Water Vapor”</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extLst>
                  <a:ext uri="{0D108BD9-81ED-4DB2-BD59-A6C34878D82A}">
                    <a16:rowId xmlns:a16="http://schemas.microsoft.com/office/drawing/2014/main" val="10003"/>
                  </a:ext>
                </a:extLst>
              </a:tr>
              <a:tr h="407513">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10</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7.34</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7.24 - 7.43</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“Lower/Mid-level Water Vapor”</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11</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8.44</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8.23 - 8.66</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“Cloud-top Phase”</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12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9.61</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9.42 - 9.80</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“Ozone”</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extLst>
                  <a:ext uri="{0D108BD9-81ED-4DB2-BD59-A6C34878D82A}">
                    <a16:rowId xmlns:a16="http://schemas.microsoft.com/office/drawing/2014/main" val="10006"/>
                  </a:ext>
                </a:extLst>
              </a:tr>
              <a:tr h="218918">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13</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10.33</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10.18 - 10.48</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“Clean longwave window”</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extLst>
                  <a:ext uri="{0D108BD9-81ED-4DB2-BD59-A6C34878D82A}">
                    <a16:rowId xmlns:a16="http://schemas.microsoft.com/office/drawing/2014/main" val="10007"/>
                  </a:ext>
                </a:extLst>
              </a:tr>
              <a:tr h="218918">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14</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11.21</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10.82 - 11.60</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“Longwave window”</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extLst>
                  <a:ext uri="{0D108BD9-81ED-4DB2-BD59-A6C34878D82A}">
                    <a16:rowId xmlns:a16="http://schemas.microsoft.com/office/drawing/2014/main" val="10008"/>
                  </a:ext>
                </a:extLst>
              </a:tr>
              <a:tr h="218918">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15</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12.29</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11.83 - 12.75</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latin typeface="Franklin Gothic Medium Cond" panose="020B0606030402020204" pitchFamily="34" charset="0"/>
                        </a:rPr>
                        <a:t>2</a:t>
                      </a:r>
                      <a:endParaRPr lang="en-US" sz="1100" b="1" kern="600">
                        <a:solidFill>
                          <a:srgbClr val="000000"/>
                        </a:solidFill>
                        <a:effectLst/>
                        <a:latin typeface="Franklin Gothic Medium Cond" panose="020B0606030402020204" pitchFamily="34" charset="0"/>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“Dirty longwave window”</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tc>
                <a:extLst>
                  <a:ext uri="{0D108BD9-81ED-4DB2-BD59-A6C34878D82A}">
                    <a16:rowId xmlns:a16="http://schemas.microsoft.com/office/drawing/2014/main" val="10009"/>
                  </a:ext>
                </a:extLst>
              </a:tr>
              <a:tr h="218918">
                <a:tc>
                  <a:txBody>
                    <a:bodyPr/>
                    <a:lstStyle/>
                    <a:p>
                      <a:pPr marL="0" marR="0" algn="ctr">
                        <a:lnSpc>
                          <a:spcPct val="150000"/>
                        </a:lnSpc>
                        <a:spcBef>
                          <a:spcPts val="0"/>
                        </a:spcBef>
                        <a:spcAft>
                          <a:spcPts val="0"/>
                        </a:spcAft>
                      </a:pPr>
                      <a:r>
                        <a:rPr lang="en-US" sz="1100" b="1" kern="600" smtClean="0">
                          <a:effectLst/>
                          <a:latin typeface="Franklin Gothic Medium Cond" panose="020B0606030402020204" pitchFamily="34" charset="0"/>
                        </a:rPr>
                        <a:t>16</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13.28</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latin typeface="Franklin Gothic Medium Cond" panose="020B0606030402020204" pitchFamily="34" charset="0"/>
                        </a:rPr>
                        <a:t>12.99 - 13.56</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2</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latin typeface="Franklin Gothic Medium Cond" panose="020B0606030402020204" pitchFamily="34" charset="0"/>
                        </a:rPr>
                        <a:t>“CO</a:t>
                      </a:r>
                      <a:r>
                        <a:rPr lang="en-US" sz="1100" b="1" kern="600" baseline="-25000" dirty="0">
                          <a:effectLst/>
                          <a:latin typeface="Franklin Gothic Medium Cond" panose="020B0606030402020204" pitchFamily="34" charset="0"/>
                        </a:rPr>
                        <a:t>2</a:t>
                      </a:r>
                      <a:r>
                        <a:rPr lang="en-US" sz="1100" b="1" kern="600" dirty="0">
                          <a:effectLst/>
                          <a:latin typeface="Franklin Gothic Medium Cond" panose="020B0606030402020204" pitchFamily="34" charset="0"/>
                        </a:rPr>
                        <a:t>”</a:t>
                      </a:r>
                      <a:endParaRPr lang="en-US" sz="1100" b="1" kern="600" dirty="0">
                        <a:solidFill>
                          <a:srgbClr val="000000"/>
                        </a:solidFill>
                        <a:effectLst/>
                        <a:latin typeface="Franklin Gothic Medium Cond" panose="020B0606030402020204" pitchFamily="34" charset="0"/>
                        <a:ea typeface="Arial"/>
                      </a:endParaRPr>
                    </a:p>
                  </a:txBody>
                  <a:tcPr marL="15161" marR="15161" marT="15161" marB="15161" anchor="ctr">
                    <a:solidFill>
                      <a:srgbClr val="F7B5A3"/>
                    </a:solidFill>
                  </a:tcPr>
                </a:tc>
                <a:extLst>
                  <a:ext uri="{0D108BD9-81ED-4DB2-BD59-A6C34878D82A}">
                    <a16:rowId xmlns:a16="http://schemas.microsoft.com/office/drawing/2014/main" val="10010"/>
                  </a:ext>
                </a:extLst>
              </a:tr>
            </a:tbl>
          </a:graphicData>
        </a:graphic>
      </p:graphicFrame>
      <p:sp>
        <p:nvSpPr>
          <p:cNvPr id="2" name="TextBox 1"/>
          <p:cNvSpPr txBox="1"/>
          <p:nvPr/>
        </p:nvSpPr>
        <p:spPr>
          <a:xfrm>
            <a:off x="2106302" y="1066800"/>
            <a:ext cx="4785284" cy="438582"/>
          </a:xfrm>
          <a:prstGeom prst="rect">
            <a:avLst/>
          </a:prstGeom>
          <a:noFill/>
        </p:spPr>
        <p:txBody>
          <a:bodyPr wrap="none" rtlCol="0">
            <a:spAutoFit/>
          </a:bodyPr>
          <a:lstStyle/>
          <a:p>
            <a:pPr defTabSz="685800">
              <a:defRPr/>
            </a:pPr>
            <a:r>
              <a:rPr lang="en-US" sz="2250" dirty="0" smtClean="0">
                <a:solidFill>
                  <a:prstClr val="white"/>
                </a:solidFill>
                <a:latin typeface="Arial"/>
              </a:rPr>
              <a:t>ABI/AMI/AHI: </a:t>
            </a:r>
            <a:r>
              <a:rPr lang="en-US" sz="2250" dirty="0">
                <a:solidFill>
                  <a:prstClr val="white"/>
                </a:solidFill>
                <a:latin typeface="Arial"/>
              </a:rPr>
              <a:t>Bands 7-16 (Infrared) </a:t>
            </a:r>
          </a:p>
        </p:txBody>
      </p:sp>
      <p:sp>
        <p:nvSpPr>
          <p:cNvPr id="5" name="Rounded Rectangle 4"/>
          <p:cNvSpPr>
            <a:spLocks noChangeArrowheads="1"/>
          </p:cNvSpPr>
          <p:nvPr/>
        </p:nvSpPr>
        <p:spPr bwMode="auto">
          <a:xfrm>
            <a:off x="2243857" y="5358273"/>
            <a:ext cx="4647729" cy="497341"/>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There are 10 infrared bands on the </a:t>
            </a:r>
            <a:r>
              <a:rPr lang="en-US" sz="1350" b="1" dirty="0" smtClean="0">
                <a:solidFill>
                  <a:srgbClr val="000000"/>
                </a:solidFill>
                <a:latin typeface="Arial"/>
              </a:rPr>
              <a:t>many imagers, vs. only four about 10 years ago!</a:t>
            </a:r>
            <a:endParaRPr lang="en-US" sz="1350" b="1" dirty="0">
              <a:solidFill>
                <a:srgbClr val="000000"/>
              </a:solidFill>
              <a:latin typeface="Arial"/>
            </a:endParaRPr>
          </a:p>
        </p:txBody>
      </p:sp>
      <p:sp>
        <p:nvSpPr>
          <p:cNvPr id="3" name="Slide Number Placeholder 2"/>
          <p:cNvSpPr>
            <a:spLocks noGrp="1"/>
          </p:cNvSpPr>
          <p:nvPr>
            <p:ph type="sldNum" sz="quarter" idx="4294967295"/>
          </p:nvPr>
        </p:nvSpPr>
        <p:spPr/>
        <p:txBody>
          <a:bodyPr/>
          <a:lstStyle/>
          <a:p>
            <a:pPr defTabSz="685800">
              <a:defRPr/>
            </a:pPr>
            <a:fld id="{73A949E6-8E3A-4BD1-B695-CC914EAB501F}" type="slidenum">
              <a:rPr lang="en-US" altLang="en-US" sz="900">
                <a:solidFill>
                  <a:prstClr val="white"/>
                </a:solidFill>
                <a:latin typeface="Calibri"/>
              </a:rPr>
              <a:pPr defTabSz="685800">
                <a:defRPr/>
              </a:pPr>
              <a:t>29</a:t>
            </a:fld>
            <a:endParaRPr lang="en-US" altLang="en-US" sz="900">
              <a:solidFill>
                <a:prstClr val="white"/>
              </a:solidFill>
              <a:latin typeface="Calibri"/>
            </a:endParaRPr>
          </a:p>
        </p:txBody>
      </p:sp>
      <p:sp>
        <p:nvSpPr>
          <p:cNvPr id="6" name="Octagon 5"/>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13394" y="2330874"/>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40250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8848" y="896945"/>
            <a:ext cx="6858000" cy="760413"/>
          </a:xfrm>
          <a:prstGeom prst="rect">
            <a:avLst/>
          </a:prstGeom>
        </p:spPr>
        <p:txBody>
          <a:bodyPr>
            <a:noAutofit/>
          </a:bodyPr>
          <a:lstStyle/>
          <a:p>
            <a:r>
              <a:rPr lang="en-US" sz="2400" dirty="0">
                <a:solidFill>
                  <a:srgbClr val="FFC000"/>
                </a:solidFill>
                <a:latin typeface="Franklin Gothic Medium Cond" panose="020B0606030402020204" pitchFamily="34" charset="0"/>
              </a:rPr>
              <a:t>Transmittance is fairly strong in the Blue Band but not as strong as in the Red Band</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944" y="1778795"/>
            <a:ext cx="4959803" cy="3857625"/>
          </a:xfrm>
          <a:prstGeom prst="rect">
            <a:avLst/>
          </a:prstGeom>
        </p:spPr>
      </p:pic>
      <p:sp>
        <p:nvSpPr>
          <p:cNvPr id="6" name="TextBox 5"/>
          <p:cNvSpPr txBox="1"/>
          <p:nvPr/>
        </p:nvSpPr>
        <p:spPr>
          <a:xfrm rot="16200000">
            <a:off x="6209735" y="2678077"/>
            <a:ext cx="1083823" cy="300082"/>
          </a:xfrm>
          <a:prstGeom prst="rect">
            <a:avLst/>
          </a:prstGeom>
          <a:solidFill>
            <a:schemeClr val="tx1"/>
          </a:solidFill>
        </p:spPr>
        <p:txBody>
          <a:bodyPr wrap="none" rtlCol="0">
            <a:spAutoFit/>
          </a:bodyPr>
          <a:lstStyle/>
          <a:p>
            <a:r>
              <a:rPr lang="en-US" sz="1350" b="1" dirty="0">
                <a:solidFill>
                  <a:schemeClr val="bg1"/>
                </a:solidFill>
                <a:latin typeface="Franklin Gothic Medium Cond" panose="020B0606030402020204" pitchFamily="34" charset="0"/>
              </a:rPr>
              <a:t>Transmittance</a:t>
            </a:r>
          </a:p>
        </p:txBody>
      </p:sp>
      <p:sp>
        <p:nvSpPr>
          <p:cNvPr id="16" name="TextBox 15"/>
          <p:cNvSpPr txBox="1"/>
          <p:nvPr/>
        </p:nvSpPr>
        <p:spPr>
          <a:xfrm rot="16200000">
            <a:off x="6209735" y="4442588"/>
            <a:ext cx="1083823" cy="300082"/>
          </a:xfrm>
          <a:prstGeom prst="rect">
            <a:avLst/>
          </a:prstGeom>
          <a:solidFill>
            <a:schemeClr val="tx1"/>
          </a:solidFill>
        </p:spPr>
        <p:txBody>
          <a:bodyPr wrap="none" rtlCol="0">
            <a:spAutoFit/>
          </a:bodyPr>
          <a:lstStyle/>
          <a:p>
            <a:r>
              <a:rPr lang="en-US" sz="1350" b="1" dirty="0">
                <a:solidFill>
                  <a:schemeClr val="bg1"/>
                </a:solidFill>
                <a:latin typeface="Franklin Gothic Medium Cond" panose="020B0606030402020204" pitchFamily="34" charset="0"/>
              </a:rPr>
              <a:t>Transmittance</a:t>
            </a:r>
          </a:p>
        </p:txBody>
      </p:sp>
      <p:sp>
        <p:nvSpPr>
          <p:cNvPr id="19" name="TextBox 18"/>
          <p:cNvSpPr txBox="1"/>
          <p:nvPr/>
        </p:nvSpPr>
        <p:spPr>
          <a:xfrm>
            <a:off x="4763940" y="3229691"/>
            <a:ext cx="481350" cy="189283"/>
          </a:xfrm>
          <a:prstGeom prst="rect">
            <a:avLst/>
          </a:prstGeom>
          <a:solidFill>
            <a:schemeClr val="tx1"/>
          </a:solidFill>
        </p:spPr>
        <p:txBody>
          <a:bodyPr wrap="none" lIns="13716" tIns="13716" rIns="13716" bIns="13716" rtlCol="0">
            <a:spAutoFit/>
          </a:bodyPr>
          <a:lstStyle/>
          <a:p>
            <a:r>
              <a:rPr lang="en-US" sz="1050" b="1" dirty="0">
                <a:solidFill>
                  <a:schemeClr val="bg1"/>
                </a:solidFill>
                <a:latin typeface="Franklin Gothic Medium Cond" panose="020B0606030402020204" pitchFamily="34" charset="0"/>
              </a:rPr>
              <a:t>0.64 </a:t>
            </a:r>
            <a:r>
              <a:rPr lang="en-US" sz="1050" b="1" dirty="0" smtClean="0">
                <a:solidFill>
                  <a:schemeClr val="bg1"/>
                </a:solidFill>
                <a:latin typeface="Symbol" panose="05050102010706020507" pitchFamily="18" charset="2"/>
              </a:rPr>
              <a:t>m</a:t>
            </a:r>
            <a:r>
              <a:rPr lang="en-US" sz="1050" b="1" dirty="0" smtClean="0">
                <a:solidFill>
                  <a:schemeClr val="bg1"/>
                </a:solidFill>
                <a:latin typeface="Franklin Gothic Medium Cond" panose="020B0606030402020204" pitchFamily="34" charset="0"/>
              </a:rPr>
              <a:t>m</a:t>
            </a:r>
            <a:endParaRPr lang="en-US" sz="1050" b="1" dirty="0">
              <a:solidFill>
                <a:schemeClr val="bg1"/>
              </a:solidFill>
              <a:latin typeface="Franklin Gothic Medium Cond" panose="020B0606030402020204" pitchFamily="34" charset="0"/>
            </a:endParaRPr>
          </a:p>
        </p:txBody>
      </p:sp>
      <p:sp>
        <p:nvSpPr>
          <p:cNvPr id="20" name="TextBox 19"/>
          <p:cNvSpPr txBox="1"/>
          <p:nvPr/>
        </p:nvSpPr>
        <p:spPr>
          <a:xfrm>
            <a:off x="3324474" y="3229690"/>
            <a:ext cx="481350" cy="189283"/>
          </a:xfrm>
          <a:prstGeom prst="rect">
            <a:avLst/>
          </a:prstGeom>
          <a:solidFill>
            <a:schemeClr val="tx1"/>
          </a:solidFill>
        </p:spPr>
        <p:txBody>
          <a:bodyPr wrap="none" lIns="13716" tIns="13716" rIns="13716" bIns="13716" rtlCol="0">
            <a:spAutoFit/>
          </a:bodyPr>
          <a:lstStyle/>
          <a:p>
            <a:r>
              <a:rPr lang="en-US" sz="1050" b="1" dirty="0">
                <a:solidFill>
                  <a:schemeClr val="bg1"/>
                </a:solidFill>
                <a:latin typeface="Franklin Gothic Medium Cond" panose="020B0606030402020204" pitchFamily="34" charset="0"/>
              </a:rPr>
              <a:t>0.47 </a:t>
            </a:r>
            <a:r>
              <a:rPr lang="en-US" sz="1050" b="1" dirty="0">
                <a:solidFill>
                  <a:schemeClr val="bg1"/>
                </a:solidFill>
                <a:latin typeface="Symbol" panose="05050102010706020507" pitchFamily="18" charset="2"/>
              </a:rPr>
              <a:t>m</a:t>
            </a:r>
            <a:r>
              <a:rPr lang="en-US" sz="1050" b="1" dirty="0">
                <a:solidFill>
                  <a:schemeClr val="bg1"/>
                </a:solidFill>
                <a:latin typeface="Franklin Gothic Medium Cond" panose="020B0606030402020204" pitchFamily="34" charset="0"/>
              </a:rPr>
              <a:t>m</a:t>
            </a:r>
          </a:p>
        </p:txBody>
      </p:sp>
      <p:sp>
        <p:nvSpPr>
          <p:cNvPr id="21" name="TextBox 20"/>
          <p:cNvSpPr txBox="1"/>
          <p:nvPr/>
        </p:nvSpPr>
        <p:spPr>
          <a:xfrm>
            <a:off x="2356497" y="5012312"/>
            <a:ext cx="481350" cy="189283"/>
          </a:xfrm>
          <a:prstGeom prst="rect">
            <a:avLst/>
          </a:prstGeom>
          <a:solidFill>
            <a:schemeClr val="tx1"/>
          </a:solidFill>
        </p:spPr>
        <p:txBody>
          <a:bodyPr wrap="none" lIns="13716" tIns="13716" rIns="13716" bIns="13716" rtlCol="0">
            <a:spAutoFit/>
          </a:bodyPr>
          <a:lstStyle/>
          <a:p>
            <a:r>
              <a:rPr lang="en-US" sz="1050" b="1" dirty="0">
                <a:solidFill>
                  <a:schemeClr val="bg1"/>
                </a:solidFill>
                <a:latin typeface="Franklin Gothic Medium Cond" panose="020B0606030402020204" pitchFamily="34" charset="0"/>
              </a:rPr>
              <a:t>0.86 </a:t>
            </a:r>
            <a:r>
              <a:rPr lang="en-US" sz="1050" b="1" dirty="0">
                <a:solidFill>
                  <a:schemeClr val="bg1"/>
                </a:solidFill>
                <a:latin typeface="Symbol" panose="05050102010706020507" pitchFamily="18" charset="2"/>
              </a:rPr>
              <a:t>m</a:t>
            </a:r>
            <a:r>
              <a:rPr lang="en-US" sz="1050" b="1" dirty="0" smtClean="0">
                <a:solidFill>
                  <a:schemeClr val="bg1"/>
                </a:solidFill>
                <a:latin typeface="Franklin Gothic Medium Cond" panose="020B0606030402020204" pitchFamily="34" charset="0"/>
              </a:rPr>
              <a:t>m</a:t>
            </a:r>
            <a:endParaRPr lang="en-US" sz="1050" b="1" dirty="0">
              <a:solidFill>
                <a:schemeClr val="bg1"/>
              </a:solidFill>
              <a:latin typeface="Franklin Gothic Medium Cond" panose="020B0606030402020204" pitchFamily="34" charset="0"/>
            </a:endParaRPr>
          </a:p>
        </p:txBody>
      </p:sp>
      <p:sp>
        <p:nvSpPr>
          <p:cNvPr id="24" name="TextBox 23"/>
          <p:cNvSpPr txBox="1"/>
          <p:nvPr/>
        </p:nvSpPr>
        <p:spPr>
          <a:xfrm>
            <a:off x="3673195" y="5012312"/>
            <a:ext cx="481350" cy="189283"/>
          </a:xfrm>
          <a:prstGeom prst="rect">
            <a:avLst/>
          </a:prstGeom>
          <a:solidFill>
            <a:schemeClr val="tx1"/>
          </a:solidFill>
        </p:spPr>
        <p:txBody>
          <a:bodyPr wrap="none" lIns="13716" tIns="13716" rIns="13716" bIns="13716" rtlCol="0">
            <a:spAutoFit/>
          </a:bodyPr>
          <a:lstStyle/>
          <a:p>
            <a:r>
              <a:rPr lang="en-US" sz="1050" b="1" dirty="0">
                <a:solidFill>
                  <a:schemeClr val="bg1"/>
                </a:solidFill>
                <a:latin typeface="Franklin Gothic Medium Cond" panose="020B0606030402020204" pitchFamily="34" charset="0"/>
              </a:rPr>
              <a:t>1.38 </a:t>
            </a:r>
            <a:r>
              <a:rPr lang="en-US" sz="1050" b="1" dirty="0">
                <a:solidFill>
                  <a:schemeClr val="bg1"/>
                </a:solidFill>
                <a:latin typeface="Symbol" panose="05050102010706020507" pitchFamily="18" charset="2"/>
              </a:rPr>
              <a:t>m</a:t>
            </a:r>
            <a:r>
              <a:rPr lang="en-US" sz="1050" b="1" dirty="0" smtClean="0">
                <a:solidFill>
                  <a:schemeClr val="bg1"/>
                </a:solidFill>
                <a:latin typeface="Franklin Gothic Medium Cond" panose="020B0606030402020204" pitchFamily="34" charset="0"/>
              </a:rPr>
              <a:t>m</a:t>
            </a:r>
            <a:endParaRPr lang="en-US" sz="1050" b="1" dirty="0">
              <a:solidFill>
                <a:schemeClr val="bg1"/>
              </a:solidFill>
              <a:latin typeface="Franklin Gothic Medium Cond" panose="020B0606030402020204" pitchFamily="34" charset="0"/>
            </a:endParaRPr>
          </a:p>
        </p:txBody>
      </p:sp>
      <p:sp>
        <p:nvSpPr>
          <p:cNvPr id="25" name="TextBox 24"/>
          <p:cNvSpPr txBox="1"/>
          <p:nvPr/>
        </p:nvSpPr>
        <p:spPr>
          <a:xfrm>
            <a:off x="4291147" y="5019452"/>
            <a:ext cx="481350" cy="189283"/>
          </a:xfrm>
          <a:prstGeom prst="rect">
            <a:avLst/>
          </a:prstGeom>
          <a:solidFill>
            <a:schemeClr val="tx1"/>
          </a:solidFill>
        </p:spPr>
        <p:txBody>
          <a:bodyPr wrap="none" lIns="13716" tIns="13716" rIns="13716" bIns="13716" rtlCol="0">
            <a:spAutoFit/>
          </a:bodyPr>
          <a:lstStyle/>
          <a:p>
            <a:r>
              <a:rPr lang="en-US" sz="1050" b="1" dirty="0">
                <a:solidFill>
                  <a:schemeClr val="bg1"/>
                </a:solidFill>
                <a:latin typeface="Franklin Gothic Medium Cond" panose="020B0606030402020204" pitchFamily="34" charset="0"/>
              </a:rPr>
              <a:t>1.61 </a:t>
            </a:r>
            <a:r>
              <a:rPr lang="en-US" sz="1050" b="1" dirty="0">
                <a:solidFill>
                  <a:schemeClr val="bg1"/>
                </a:solidFill>
                <a:latin typeface="Symbol" panose="05050102010706020507" pitchFamily="18" charset="2"/>
              </a:rPr>
              <a:t>m</a:t>
            </a:r>
            <a:r>
              <a:rPr lang="en-US" sz="1050" b="1" dirty="0" smtClean="0">
                <a:solidFill>
                  <a:schemeClr val="bg1"/>
                </a:solidFill>
                <a:latin typeface="Franklin Gothic Medium Cond" panose="020B0606030402020204" pitchFamily="34" charset="0"/>
              </a:rPr>
              <a:t>m</a:t>
            </a:r>
            <a:endParaRPr lang="en-US" sz="1050" b="1" dirty="0">
              <a:solidFill>
                <a:schemeClr val="bg1"/>
              </a:solidFill>
              <a:latin typeface="Franklin Gothic Medium Cond" panose="020B0606030402020204" pitchFamily="34" charset="0"/>
            </a:endParaRPr>
          </a:p>
        </p:txBody>
      </p:sp>
      <p:sp>
        <p:nvSpPr>
          <p:cNvPr id="26" name="TextBox 25"/>
          <p:cNvSpPr txBox="1"/>
          <p:nvPr/>
        </p:nvSpPr>
        <p:spPr>
          <a:xfrm>
            <a:off x="5873489" y="5012312"/>
            <a:ext cx="394788" cy="189283"/>
          </a:xfrm>
          <a:prstGeom prst="rect">
            <a:avLst/>
          </a:prstGeom>
          <a:solidFill>
            <a:schemeClr val="tx1"/>
          </a:solidFill>
        </p:spPr>
        <p:txBody>
          <a:bodyPr wrap="none" lIns="13716" tIns="13716" rIns="13716" bIns="13716" rtlCol="0">
            <a:spAutoFit/>
          </a:bodyPr>
          <a:lstStyle/>
          <a:p>
            <a:r>
              <a:rPr lang="en-US" sz="1050" b="1" dirty="0">
                <a:solidFill>
                  <a:schemeClr val="bg1"/>
                </a:solidFill>
                <a:latin typeface="Franklin Gothic Medium Cond" panose="020B0606030402020204" pitchFamily="34" charset="0"/>
              </a:rPr>
              <a:t>2.2 </a:t>
            </a:r>
            <a:r>
              <a:rPr lang="en-US" sz="1050" b="1" dirty="0">
                <a:solidFill>
                  <a:schemeClr val="bg1"/>
                </a:solidFill>
                <a:latin typeface="Symbol" panose="05050102010706020507" pitchFamily="18" charset="2"/>
              </a:rPr>
              <a:t>m</a:t>
            </a:r>
            <a:r>
              <a:rPr lang="en-US" sz="1050" b="1" dirty="0" smtClean="0">
                <a:solidFill>
                  <a:schemeClr val="bg1"/>
                </a:solidFill>
                <a:latin typeface="Franklin Gothic Medium Cond" panose="020B0606030402020204" pitchFamily="34" charset="0"/>
              </a:rPr>
              <a:t>m</a:t>
            </a:r>
            <a:endParaRPr lang="en-US" sz="1050" b="1" dirty="0">
              <a:solidFill>
                <a:schemeClr val="bg1"/>
              </a:solidFill>
              <a:latin typeface="Franklin Gothic Medium Cond" panose="020B0606030402020204" pitchFamily="34" charset="0"/>
            </a:endParaRPr>
          </a:p>
        </p:txBody>
      </p:sp>
      <p:sp>
        <p:nvSpPr>
          <p:cNvPr id="3" name="TextBox 2"/>
          <p:cNvSpPr txBox="1"/>
          <p:nvPr/>
        </p:nvSpPr>
        <p:spPr>
          <a:xfrm>
            <a:off x="3450167"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latin typeface="Franklin Gothic Medium Cond" panose="020B0606030402020204" pitchFamily="34" charset="0"/>
              </a:rPr>
              <a:t>1</a:t>
            </a:r>
          </a:p>
        </p:txBody>
      </p:sp>
      <p:sp>
        <p:nvSpPr>
          <p:cNvPr id="17" name="TextBox 16"/>
          <p:cNvSpPr txBox="1"/>
          <p:nvPr/>
        </p:nvSpPr>
        <p:spPr>
          <a:xfrm>
            <a:off x="4938568"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latin typeface="Franklin Gothic Medium Cond" panose="020B0606030402020204" pitchFamily="34" charset="0"/>
              </a:rPr>
              <a:t>2</a:t>
            </a:r>
          </a:p>
        </p:txBody>
      </p:sp>
      <p:sp>
        <p:nvSpPr>
          <p:cNvPr id="18" name="TextBox 17"/>
          <p:cNvSpPr txBox="1"/>
          <p:nvPr/>
        </p:nvSpPr>
        <p:spPr>
          <a:xfrm>
            <a:off x="249767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latin typeface="Franklin Gothic Medium Cond" panose="020B0606030402020204" pitchFamily="34" charset="0"/>
              </a:rPr>
              <a:t>3</a:t>
            </a:r>
          </a:p>
        </p:txBody>
      </p:sp>
      <p:sp>
        <p:nvSpPr>
          <p:cNvPr id="22" name="TextBox 21"/>
          <p:cNvSpPr txBox="1"/>
          <p:nvPr/>
        </p:nvSpPr>
        <p:spPr>
          <a:xfrm>
            <a:off x="3791371"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latin typeface="Franklin Gothic Medium Cond" panose="020B0606030402020204" pitchFamily="34" charset="0"/>
              </a:rPr>
              <a:t>4</a:t>
            </a:r>
          </a:p>
        </p:txBody>
      </p:sp>
      <p:sp>
        <p:nvSpPr>
          <p:cNvPr id="27" name="TextBox 26"/>
          <p:cNvSpPr txBox="1"/>
          <p:nvPr/>
        </p:nvSpPr>
        <p:spPr>
          <a:xfrm>
            <a:off x="437352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latin typeface="Franklin Gothic Medium Cond" panose="020B0606030402020204" pitchFamily="34" charset="0"/>
              </a:rPr>
              <a:t>5</a:t>
            </a:r>
          </a:p>
        </p:txBody>
      </p:sp>
      <p:sp>
        <p:nvSpPr>
          <p:cNvPr id="28" name="TextBox 27"/>
          <p:cNvSpPr txBox="1"/>
          <p:nvPr/>
        </p:nvSpPr>
        <p:spPr>
          <a:xfrm>
            <a:off x="5955063" y="3705493"/>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latin typeface="Franklin Gothic Medium Cond" panose="020B0606030402020204" pitchFamily="34" charset="0"/>
              </a:rPr>
              <a:t>6</a:t>
            </a:r>
          </a:p>
        </p:txBody>
      </p:sp>
      <p:sp>
        <p:nvSpPr>
          <p:cNvPr id="23" name="Oval 22"/>
          <p:cNvSpPr/>
          <p:nvPr/>
        </p:nvSpPr>
        <p:spPr>
          <a:xfrm>
            <a:off x="2918618" y="1877667"/>
            <a:ext cx="1351411" cy="2081486"/>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29" name="Octagon 28"/>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cxnSp>
        <p:nvCxnSpPr>
          <p:cNvPr id="5" name="Straight Arrow Connector 4"/>
          <p:cNvCxnSpPr/>
          <p:nvPr/>
        </p:nvCxnSpPr>
        <p:spPr>
          <a:xfrm>
            <a:off x="1905000" y="1295400"/>
            <a:ext cx="381000" cy="121920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7" name="TextBox 6"/>
          <p:cNvSpPr txBox="1"/>
          <p:nvPr/>
        </p:nvSpPr>
        <p:spPr>
          <a:xfrm>
            <a:off x="1718794" y="5930170"/>
            <a:ext cx="2572353" cy="381000"/>
          </a:xfrm>
          <a:prstGeom prst="rect">
            <a:avLst/>
          </a:prstGeom>
          <a:solidFill>
            <a:schemeClr val="tx1">
              <a:lumMod val="85000"/>
            </a:schemeClr>
          </a:solidFill>
        </p:spPr>
        <p:txBody>
          <a:bodyPr wrap="square" rtlCol="0">
            <a:spAutoFit/>
          </a:bodyPr>
          <a:lstStyle/>
          <a:p>
            <a:r>
              <a:rPr lang="en-US" dirty="0" smtClean="0">
                <a:solidFill>
                  <a:schemeClr val="bg1"/>
                </a:solidFill>
                <a:latin typeface="Franklin Gothic Medium Cond" panose="020B0606030402020204" pitchFamily="34" charset="0"/>
              </a:rPr>
              <a:t>Note:  FCI has a 0.9 </a:t>
            </a:r>
            <a:r>
              <a:rPr lang="en-US" b="1" dirty="0" smtClean="0">
                <a:solidFill>
                  <a:schemeClr val="bg1"/>
                </a:solidFill>
                <a:latin typeface="Symbol" panose="05050102010706020507" pitchFamily="18" charset="2"/>
              </a:rPr>
              <a:t>m </a:t>
            </a:r>
            <a:r>
              <a:rPr lang="en-US" dirty="0" smtClean="0">
                <a:solidFill>
                  <a:schemeClr val="bg1"/>
                </a:solidFill>
                <a:latin typeface="Franklin Gothic Medium Cond" panose="020B0606030402020204" pitchFamily="34" charset="0"/>
              </a:rPr>
              <a:t>band</a:t>
            </a:r>
            <a:endParaRPr lang="en-US" b="1" dirty="0">
              <a:solidFill>
                <a:schemeClr val="bg1"/>
              </a:solidFill>
              <a:latin typeface="Franklin Gothic Medium Cond" panose="020B0606030402020204" pitchFamily="34" charset="0"/>
            </a:endParaRPr>
          </a:p>
        </p:txBody>
      </p:sp>
      <p:cxnSp>
        <p:nvCxnSpPr>
          <p:cNvPr id="30" name="Straight Arrow Connector 29"/>
          <p:cNvCxnSpPr>
            <a:stCxn id="7" idx="0"/>
          </p:cNvCxnSpPr>
          <p:nvPr/>
        </p:nvCxnSpPr>
        <p:spPr>
          <a:xfrm flipH="1" flipV="1">
            <a:off x="2866713" y="5134541"/>
            <a:ext cx="138258" cy="7956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971117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323" y="987028"/>
            <a:ext cx="6032897" cy="4692254"/>
          </a:xfrm>
          <a:prstGeom prst="rect">
            <a:avLst/>
          </a:prstGeom>
        </p:spPr>
      </p:pic>
      <p:sp>
        <p:nvSpPr>
          <p:cNvPr id="4" name="Slide Number Placeholder 3"/>
          <p:cNvSpPr>
            <a:spLocks noGrp="1"/>
          </p:cNvSpPr>
          <p:nvPr>
            <p:ph type="sldNum" sz="quarter" idx="4294967295"/>
          </p:nvPr>
        </p:nvSpPr>
        <p:spPr>
          <a:xfrm>
            <a:off x="7543800" y="5541964"/>
            <a:ext cx="1600200" cy="357187"/>
          </a:xfrm>
          <a:prstGeom prst="rect">
            <a:avLst/>
          </a:prstGeom>
        </p:spPr>
        <p:txBody>
          <a:bodyPr/>
          <a:lstStyle/>
          <a:p>
            <a:pPr defTabSz="685784">
              <a:defRPr/>
            </a:pPr>
            <a:fld id="{B0EEC719-6E03-4381-9D30-9FF2D4EC4F1B}" type="slidenum">
              <a:rPr lang="en-US" sz="1050">
                <a:solidFill>
                  <a:srgbClr val="000000"/>
                </a:solidFill>
                <a:latin typeface="Arial" pitchFamily="34" charset="0"/>
                <a:cs typeface="+mn-cs"/>
              </a:rPr>
              <a:pPr defTabSz="685784">
                <a:defRPr/>
              </a:pPr>
              <a:t>30</a:t>
            </a:fld>
            <a:endParaRPr lang="en-US" sz="1050">
              <a:solidFill>
                <a:srgbClr val="000000"/>
              </a:solidFill>
              <a:latin typeface="Arial" pitchFamily="34" charset="0"/>
              <a:cs typeface="+mn-cs"/>
            </a:endParaRPr>
          </a:p>
        </p:txBody>
      </p:sp>
      <p:sp>
        <p:nvSpPr>
          <p:cNvPr id="8" name="Title 1"/>
          <p:cNvSpPr>
            <a:spLocks noGrp="1"/>
          </p:cNvSpPr>
          <p:nvPr>
            <p:ph type="title" idx="4294967295"/>
          </p:nvPr>
        </p:nvSpPr>
        <p:spPr>
          <a:xfrm>
            <a:off x="0" y="3136900"/>
            <a:ext cx="6172200" cy="642938"/>
          </a:xfrm>
        </p:spPr>
        <p:txBody>
          <a:bodyPr/>
          <a:lstStyle/>
          <a:p>
            <a:r>
              <a:rPr lang="en-US" sz="2100" dirty="0">
                <a:solidFill>
                  <a:schemeClr val="tx1"/>
                </a:solidFill>
              </a:rPr>
              <a:t>ABI IR Spectral Bands (7-16)</a:t>
            </a:r>
          </a:p>
        </p:txBody>
      </p:sp>
      <p:sp>
        <p:nvSpPr>
          <p:cNvPr id="2" name="TextBox 1"/>
          <p:cNvSpPr txBox="1"/>
          <p:nvPr/>
        </p:nvSpPr>
        <p:spPr>
          <a:xfrm>
            <a:off x="6942052" y="2995331"/>
            <a:ext cx="537327" cy="253916"/>
          </a:xfrm>
          <a:prstGeom prst="rect">
            <a:avLst/>
          </a:prstGeom>
          <a:noFill/>
        </p:spPr>
        <p:txBody>
          <a:bodyPr wrap="none" rtlCol="0">
            <a:spAutoFit/>
          </a:bodyPr>
          <a:lstStyle/>
          <a:p>
            <a:pPr defTabSz="514350">
              <a:defRPr/>
            </a:pPr>
            <a:r>
              <a:rPr lang="en-US" sz="1050" b="1" dirty="0">
                <a:solidFill>
                  <a:srgbClr val="000000"/>
                </a:solidFill>
                <a:latin typeface="Arial"/>
              </a:rPr>
              <a:t>warm</a:t>
            </a:r>
            <a:endParaRPr lang="en-US" sz="1013" b="1" dirty="0">
              <a:solidFill>
                <a:srgbClr val="000000"/>
              </a:solidFill>
              <a:latin typeface="Arial"/>
            </a:endParaRPr>
          </a:p>
        </p:txBody>
      </p:sp>
      <p:sp>
        <p:nvSpPr>
          <p:cNvPr id="6" name="TextBox 5"/>
          <p:cNvSpPr txBox="1"/>
          <p:nvPr/>
        </p:nvSpPr>
        <p:spPr>
          <a:xfrm>
            <a:off x="6930322" y="1344506"/>
            <a:ext cx="460382" cy="253916"/>
          </a:xfrm>
          <a:prstGeom prst="rect">
            <a:avLst/>
          </a:prstGeom>
          <a:noFill/>
        </p:spPr>
        <p:txBody>
          <a:bodyPr wrap="none" rtlCol="0">
            <a:spAutoFit/>
          </a:bodyPr>
          <a:lstStyle/>
          <a:p>
            <a:pPr defTabSz="514350">
              <a:defRPr/>
            </a:pPr>
            <a:r>
              <a:rPr lang="en-US" sz="1050" b="1" dirty="0">
                <a:solidFill>
                  <a:srgbClr val="000000"/>
                </a:solidFill>
                <a:latin typeface="Arial"/>
              </a:rPr>
              <a:t>cold</a:t>
            </a:r>
            <a:endParaRPr lang="en-US" sz="1013" b="1" dirty="0">
              <a:solidFill>
                <a:srgbClr val="000000"/>
              </a:solidFill>
              <a:latin typeface="Arial"/>
            </a:endParaRPr>
          </a:p>
        </p:txBody>
      </p:sp>
      <p:sp>
        <p:nvSpPr>
          <p:cNvPr id="9" name="TextBox 8"/>
          <p:cNvSpPr txBox="1"/>
          <p:nvPr/>
        </p:nvSpPr>
        <p:spPr>
          <a:xfrm>
            <a:off x="2242769" y="2891776"/>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3.9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0" name="TextBox 9"/>
          <p:cNvSpPr txBox="1"/>
          <p:nvPr/>
        </p:nvSpPr>
        <p:spPr>
          <a:xfrm>
            <a:off x="4639496" y="2867100"/>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6.19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1" name="TextBox 10"/>
          <p:cNvSpPr txBox="1"/>
          <p:nvPr/>
        </p:nvSpPr>
        <p:spPr>
          <a:xfrm>
            <a:off x="5514605" y="2860612"/>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6.95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2" name="TextBox 11"/>
          <p:cNvSpPr txBox="1"/>
          <p:nvPr/>
        </p:nvSpPr>
        <p:spPr>
          <a:xfrm>
            <a:off x="6062371" y="2867100"/>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7.3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3" name="TextBox 12"/>
          <p:cNvSpPr txBox="1"/>
          <p:nvPr/>
        </p:nvSpPr>
        <p:spPr>
          <a:xfrm>
            <a:off x="2179743" y="4995938"/>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8.4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4" name="TextBox 13"/>
          <p:cNvSpPr txBox="1"/>
          <p:nvPr/>
        </p:nvSpPr>
        <p:spPr>
          <a:xfrm>
            <a:off x="3119144" y="4994821"/>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9.6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5" name="TextBox 14"/>
          <p:cNvSpPr txBox="1"/>
          <p:nvPr/>
        </p:nvSpPr>
        <p:spPr>
          <a:xfrm>
            <a:off x="3694214" y="4994360"/>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10.3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6" name="TextBox 15"/>
          <p:cNvSpPr txBox="1"/>
          <p:nvPr/>
        </p:nvSpPr>
        <p:spPr>
          <a:xfrm>
            <a:off x="4394813" y="4994359"/>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11.2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7" name="TextBox 16"/>
          <p:cNvSpPr txBox="1"/>
          <p:nvPr/>
        </p:nvSpPr>
        <p:spPr>
          <a:xfrm>
            <a:off x="5269923" y="4995938"/>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12.3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8" name="TextBox 17"/>
          <p:cNvSpPr txBox="1"/>
          <p:nvPr/>
        </p:nvSpPr>
        <p:spPr>
          <a:xfrm>
            <a:off x="6112373" y="4994358"/>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13.3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1593063" y="910830"/>
            <a:ext cx="6032485" cy="300082"/>
          </a:xfrm>
          <a:prstGeom prst="rect">
            <a:avLst/>
          </a:prstGeom>
          <a:solidFill>
            <a:schemeClr val="tx1">
              <a:lumMod val="85000"/>
            </a:schemeClr>
          </a:solidFill>
        </p:spPr>
        <p:txBody>
          <a:bodyPr wrap="none" rtlCol="0">
            <a:spAutoFit/>
          </a:bodyPr>
          <a:lstStyle/>
          <a:p>
            <a:r>
              <a:rPr lang="en-US" sz="1350" dirty="0">
                <a:solidFill>
                  <a:schemeClr val="bg1"/>
                </a:solidFill>
              </a:rPr>
              <a:t>Black line:  What would a satellite sense above a US Standard Atmosphere! </a:t>
            </a:r>
          </a:p>
        </p:txBody>
      </p:sp>
      <p:cxnSp>
        <p:nvCxnSpPr>
          <p:cNvPr id="19" name="Straight Arrow Connector 18"/>
          <p:cNvCxnSpPr/>
          <p:nvPr/>
        </p:nvCxnSpPr>
        <p:spPr>
          <a:xfrm>
            <a:off x="2670820" y="1187830"/>
            <a:ext cx="143819" cy="655259"/>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04999" y="1293362"/>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7</a:t>
            </a:r>
          </a:p>
        </p:txBody>
      </p:sp>
      <p:sp>
        <p:nvSpPr>
          <p:cNvPr id="22" name="TextBox 21"/>
          <p:cNvSpPr txBox="1"/>
          <p:nvPr/>
        </p:nvSpPr>
        <p:spPr>
          <a:xfrm>
            <a:off x="4836230" y="1291477"/>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8</a:t>
            </a:r>
          </a:p>
        </p:txBody>
      </p:sp>
      <p:sp>
        <p:nvSpPr>
          <p:cNvPr id="23" name="TextBox 22"/>
          <p:cNvSpPr txBox="1"/>
          <p:nvPr/>
        </p:nvSpPr>
        <p:spPr>
          <a:xfrm>
            <a:off x="5628241" y="1288666"/>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9</a:t>
            </a:r>
          </a:p>
        </p:txBody>
      </p:sp>
      <p:sp>
        <p:nvSpPr>
          <p:cNvPr id="30" name="TextBox 29"/>
          <p:cNvSpPr txBox="1"/>
          <p:nvPr/>
        </p:nvSpPr>
        <p:spPr>
          <a:xfrm>
            <a:off x="6062371" y="3418314"/>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16</a:t>
            </a:r>
          </a:p>
        </p:txBody>
      </p:sp>
      <p:sp>
        <p:nvSpPr>
          <p:cNvPr id="31" name="TextBox 30"/>
          <p:cNvSpPr txBox="1"/>
          <p:nvPr/>
        </p:nvSpPr>
        <p:spPr>
          <a:xfrm>
            <a:off x="3153250"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12</a:t>
            </a:r>
          </a:p>
        </p:txBody>
      </p:sp>
      <p:sp>
        <p:nvSpPr>
          <p:cNvPr id="32" name="TextBox 31"/>
          <p:cNvSpPr txBox="1"/>
          <p:nvPr/>
        </p:nvSpPr>
        <p:spPr>
          <a:xfrm>
            <a:off x="5294033"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15</a:t>
            </a:r>
          </a:p>
        </p:txBody>
      </p:sp>
      <p:sp>
        <p:nvSpPr>
          <p:cNvPr id="33" name="TextBox 32"/>
          <p:cNvSpPr txBox="1"/>
          <p:nvPr/>
        </p:nvSpPr>
        <p:spPr>
          <a:xfrm>
            <a:off x="4412999"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14</a:t>
            </a:r>
          </a:p>
        </p:txBody>
      </p:sp>
      <p:sp>
        <p:nvSpPr>
          <p:cNvPr id="34" name="TextBox 33"/>
          <p:cNvSpPr txBox="1"/>
          <p:nvPr/>
        </p:nvSpPr>
        <p:spPr>
          <a:xfrm>
            <a:off x="3700000"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13</a:t>
            </a:r>
          </a:p>
        </p:txBody>
      </p:sp>
      <p:sp>
        <p:nvSpPr>
          <p:cNvPr id="35" name="TextBox 34"/>
          <p:cNvSpPr txBox="1"/>
          <p:nvPr/>
        </p:nvSpPr>
        <p:spPr>
          <a:xfrm>
            <a:off x="2213493"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11</a:t>
            </a:r>
          </a:p>
        </p:txBody>
      </p:sp>
      <p:sp>
        <p:nvSpPr>
          <p:cNvPr id="36" name="TextBox 35"/>
          <p:cNvSpPr txBox="1"/>
          <p:nvPr/>
        </p:nvSpPr>
        <p:spPr>
          <a:xfrm>
            <a:off x="6029017" y="1291477"/>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10</a:t>
            </a:r>
          </a:p>
        </p:txBody>
      </p:sp>
      <p:sp>
        <p:nvSpPr>
          <p:cNvPr id="29" name="Octagon 28"/>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4175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857250"/>
            <a:ext cx="8228012" cy="742950"/>
          </a:xfrm>
        </p:spPr>
        <p:txBody>
          <a:bodyPr/>
          <a:lstStyle/>
          <a:p>
            <a:r>
              <a:rPr lang="en-US" dirty="0" smtClean="0">
                <a:solidFill>
                  <a:srgbClr val="FFFF00"/>
                </a:solidFill>
              </a:rPr>
              <a:t>Why use the Shortwave IR Band</a:t>
            </a:r>
            <a:endParaRPr lang="en-US" dirty="0">
              <a:solidFill>
                <a:srgbClr val="FFFF00"/>
              </a:solidFill>
            </a:endParaRPr>
          </a:p>
        </p:txBody>
      </p:sp>
      <p:sp>
        <p:nvSpPr>
          <p:cNvPr id="4" name="TextBox 3"/>
          <p:cNvSpPr txBox="1"/>
          <p:nvPr/>
        </p:nvSpPr>
        <p:spPr>
          <a:xfrm>
            <a:off x="67734" y="1583268"/>
            <a:ext cx="8915400" cy="3231654"/>
          </a:xfrm>
          <a:prstGeom prst="rect">
            <a:avLst/>
          </a:prstGeom>
          <a:solidFill>
            <a:srgbClr val="262626">
              <a:alpha val="67059"/>
            </a:srgbClr>
          </a:solidFill>
        </p:spPr>
        <p:txBody>
          <a:bodyPr wrap="square" rtlCol="0">
            <a:spAutoFit/>
          </a:bodyPr>
          <a:lstStyle/>
          <a:p>
            <a:pPr marL="342900" indent="-342900">
              <a:buFont typeface="Arial" panose="020B0604020202020204" pitchFamily="34" charset="0"/>
              <a:buChar char="•"/>
            </a:pPr>
            <a:r>
              <a:rPr lang="en-US" sz="2400" dirty="0">
                <a:solidFill>
                  <a:srgbClr val="FFFF00"/>
                </a:solidFill>
              </a:rPr>
              <a:t>2-km Resolution</a:t>
            </a:r>
          </a:p>
          <a:p>
            <a:pPr marL="342900" indent="-342900">
              <a:buFont typeface="Arial" panose="020B0604020202020204" pitchFamily="34" charset="0"/>
              <a:buChar char="•"/>
            </a:pPr>
            <a:r>
              <a:rPr lang="en-US" sz="2400" dirty="0">
                <a:solidFill>
                  <a:srgbClr val="FFFF00"/>
                </a:solidFill>
              </a:rPr>
              <a:t>Especially sensitive to hot temperatures:  Fire Detection</a:t>
            </a:r>
          </a:p>
          <a:p>
            <a:pPr marL="800100" lvl="1" indent="-342900">
              <a:buFont typeface="Arial" panose="020B0604020202020204" pitchFamily="34" charset="0"/>
              <a:buChar char="•"/>
            </a:pPr>
            <a:r>
              <a:rPr lang="en-US" sz="2000" dirty="0">
                <a:solidFill>
                  <a:srgbClr val="FFFF00"/>
                </a:solidFill>
              </a:rPr>
              <a:t>Both the Fire Detection and Characterization Algorithm and Fire RGB</a:t>
            </a:r>
          </a:p>
          <a:p>
            <a:pPr marL="342900" indent="-342900">
              <a:buFont typeface="Arial" panose="020B0604020202020204" pitchFamily="34" charset="0"/>
              <a:buChar char="•"/>
            </a:pPr>
            <a:r>
              <a:rPr lang="en-US" sz="2400" dirty="0">
                <a:solidFill>
                  <a:srgbClr val="FFFF00"/>
                </a:solidFill>
              </a:rPr>
              <a:t>Cloud droplets are not blackbody emitters of 3.9 </a:t>
            </a:r>
            <a:r>
              <a:rPr lang="en-US" sz="2400" dirty="0">
                <a:solidFill>
                  <a:srgbClr val="FFFF00"/>
                </a:solidFill>
                <a:latin typeface="Symbol" panose="05050102010706020507" pitchFamily="18" charset="2"/>
              </a:rPr>
              <a:t>m</a:t>
            </a:r>
            <a:r>
              <a:rPr lang="en-US" sz="2400" dirty="0">
                <a:solidFill>
                  <a:srgbClr val="FFFF00"/>
                </a:solidFill>
              </a:rPr>
              <a:t>m radiation</a:t>
            </a:r>
          </a:p>
          <a:p>
            <a:pPr marL="800100" lvl="1" indent="-342900">
              <a:buFont typeface="Arial" panose="020B0604020202020204" pitchFamily="34" charset="0"/>
              <a:buChar char="•"/>
            </a:pPr>
            <a:r>
              <a:rPr lang="en-US" sz="2000" dirty="0">
                <a:solidFill>
                  <a:srgbClr val="FFFF00"/>
                </a:solidFill>
              </a:rPr>
              <a:t>Useful for fog/stratus detection at night</a:t>
            </a:r>
          </a:p>
          <a:p>
            <a:pPr marL="342900" indent="-342900">
              <a:buFont typeface="Arial" panose="020B0604020202020204" pitchFamily="34" charset="0"/>
              <a:buChar char="•"/>
            </a:pPr>
            <a:r>
              <a:rPr lang="en-US" sz="2400" dirty="0">
                <a:solidFill>
                  <a:srgbClr val="FFFF00"/>
                </a:solidFill>
              </a:rPr>
              <a:t>Significant reflected solar radiation at 3.9 </a:t>
            </a:r>
            <a:r>
              <a:rPr lang="en-US" sz="2400" dirty="0">
                <a:solidFill>
                  <a:srgbClr val="FFFF00"/>
                </a:solidFill>
                <a:latin typeface="Symbol" panose="05050102010706020507" pitchFamily="18" charset="2"/>
              </a:rPr>
              <a:t>m</a:t>
            </a:r>
            <a:r>
              <a:rPr lang="en-US" sz="2400" dirty="0">
                <a:solidFill>
                  <a:srgbClr val="FFFF00"/>
                </a:solidFill>
              </a:rPr>
              <a:t>m can provide insight into cloud-top particle size and/or phase</a:t>
            </a:r>
          </a:p>
          <a:p>
            <a:pPr marL="800100" lvl="1" indent="-342900">
              <a:buFont typeface="Arial" panose="020B0604020202020204" pitchFamily="34" charset="0"/>
              <a:buChar char="•"/>
            </a:pPr>
            <a:r>
              <a:rPr lang="en-US" sz="2000" dirty="0">
                <a:solidFill>
                  <a:srgbClr val="FFFF00"/>
                </a:solidFill>
              </a:rPr>
              <a:t>Smaller particles are more highly reflective and will appear warmer</a:t>
            </a:r>
          </a:p>
          <a:p>
            <a:pPr marL="342900" indent="-342900">
              <a:buFont typeface="Arial" panose="020B0604020202020204" pitchFamily="34" charset="0"/>
              <a:buChar char="•"/>
            </a:pPr>
            <a:r>
              <a:rPr lang="en-US" sz="2400" dirty="0">
                <a:solidFill>
                  <a:srgbClr val="FFFF00"/>
                </a:solidFill>
              </a:rPr>
              <a:t>Used in Baseline Products such as Derived Motion </a:t>
            </a:r>
            <a:r>
              <a:rPr lang="en-US" sz="2400" dirty="0" smtClean="0">
                <a:solidFill>
                  <a:srgbClr val="FFFF00"/>
                </a:solidFill>
              </a:rPr>
              <a:t>Winds</a:t>
            </a:r>
            <a:endParaRPr lang="en-US" sz="2400" dirty="0">
              <a:solidFill>
                <a:srgbClr val="FFFF00"/>
              </a:solidFill>
            </a:endParaRPr>
          </a:p>
        </p:txBody>
      </p:sp>
      <p:sp>
        <p:nvSpPr>
          <p:cNvPr id="5" name="Octagon 4"/>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custDataLst>
      <p:tags r:id="rId1"/>
    </p:custDataLst>
    <p:extLst>
      <p:ext uri="{BB962C8B-B14F-4D97-AF65-F5344CB8AC3E}">
        <p14:creationId xmlns:p14="http://schemas.microsoft.com/office/powerpoint/2010/main" val="2039156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438" y="1494692"/>
            <a:ext cx="5492103" cy="4114800"/>
          </a:xfrm>
          <a:prstGeom prst="rect">
            <a:avLst/>
          </a:prstGeom>
        </p:spPr>
      </p:pic>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286000" y="1499616"/>
            <a:ext cx="5493026" cy="41148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1" y="1497330"/>
            <a:ext cx="5492103" cy="4114800"/>
          </a:xfrm>
          <a:prstGeom prst="rect">
            <a:avLst/>
          </a:prstGeom>
        </p:spPr>
      </p:pic>
      <p:sp>
        <p:nvSpPr>
          <p:cNvPr id="6" name="Oval 5"/>
          <p:cNvSpPr/>
          <p:nvPr/>
        </p:nvSpPr>
        <p:spPr>
          <a:xfrm>
            <a:off x="6165948" y="2940050"/>
            <a:ext cx="944880" cy="7823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7" name="Octagon 6"/>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8" name="Title 1"/>
          <p:cNvSpPr txBox="1">
            <a:spLocks/>
          </p:cNvSpPr>
          <p:nvPr/>
        </p:nvSpPr>
        <p:spPr>
          <a:xfrm>
            <a:off x="1185817" y="1028700"/>
            <a:ext cx="6848475" cy="742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00"/>
                </a:solidFill>
                <a:latin typeface="Franklin Gothic Medium Cond" panose="020B0606030402020204" pitchFamily="34" charset="0"/>
              </a:rPr>
              <a:t>The ability to detect surface thermal features</a:t>
            </a:r>
          </a:p>
        </p:txBody>
      </p:sp>
    </p:spTree>
    <p:custDataLst>
      <p:tags r:id="rId1"/>
    </p:custDataLst>
    <p:extLst>
      <p:ext uri="{BB962C8B-B14F-4D97-AF65-F5344CB8AC3E}">
        <p14:creationId xmlns:p14="http://schemas.microsoft.com/office/powerpoint/2010/main" val="241938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0779" y="457200"/>
            <a:ext cx="6848475" cy="742950"/>
          </a:xfrm>
          <a:prstGeom prst="rect">
            <a:avLst/>
          </a:prstGeom>
        </p:spPr>
        <p:txBody>
          <a:bodyPr/>
          <a:lstStyle/>
          <a:p>
            <a:r>
              <a:rPr lang="en-US" sz="2800" dirty="0">
                <a:solidFill>
                  <a:srgbClr val="FFFF00"/>
                </a:solidFill>
                <a:latin typeface="Franklin Gothic Medium Cond" panose="020B0606030402020204" pitchFamily="34" charset="0"/>
              </a:rPr>
              <a:t>The ability to detect surface thermal features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451" y="1454150"/>
            <a:ext cx="5935133" cy="4451350"/>
          </a:xfrm>
          <a:prstGeom prst="rect">
            <a:avLst/>
          </a:prstGeom>
        </p:spPr>
      </p:pic>
      <p:sp>
        <p:nvSpPr>
          <p:cNvPr id="5" name="Octagon 4"/>
          <p:cNvSpPr/>
          <p:nvPr/>
        </p:nvSpPr>
        <p:spPr>
          <a:xfrm>
            <a:off x="109579" y="57044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custDataLst>
      <p:tags r:id="rId1"/>
    </p:custDataLst>
    <p:extLst>
      <p:ext uri="{BB962C8B-B14F-4D97-AF65-F5344CB8AC3E}">
        <p14:creationId xmlns:p14="http://schemas.microsoft.com/office/powerpoint/2010/main" val="772698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857250"/>
            <a:ext cx="8228012" cy="742950"/>
          </a:xfrm>
        </p:spPr>
        <p:txBody>
          <a:bodyPr/>
          <a:lstStyle/>
          <a:p>
            <a:r>
              <a:rPr lang="en-US" dirty="0">
                <a:solidFill>
                  <a:schemeClr val="bg1"/>
                </a:solidFill>
              </a:rPr>
              <a:t>The ability to detect fog/stratus at Night!</a:t>
            </a:r>
          </a:p>
        </p:txBody>
      </p:sp>
      <p:sp>
        <p:nvSpPr>
          <p:cNvPr id="5" name="TextBox 4"/>
          <p:cNvSpPr txBox="1"/>
          <p:nvPr/>
        </p:nvSpPr>
        <p:spPr>
          <a:xfrm>
            <a:off x="110067" y="1602315"/>
            <a:ext cx="8686800" cy="4062651"/>
          </a:xfrm>
          <a:prstGeom prst="rect">
            <a:avLst/>
          </a:prstGeom>
          <a:solidFill>
            <a:srgbClr val="262626">
              <a:alpha val="67059"/>
            </a:srgbClr>
          </a:solidFill>
        </p:spPr>
        <p:txBody>
          <a:bodyPr wrap="square" rtlCol="0">
            <a:spAutoFit/>
          </a:bodyPr>
          <a:lstStyle/>
          <a:p>
            <a:pPr marL="457200" indent="-457200">
              <a:buFont typeface="Arial" panose="020B0604020202020204" pitchFamily="34" charset="0"/>
              <a:buChar char="•"/>
            </a:pPr>
            <a:r>
              <a:rPr lang="en-US" sz="2800" dirty="0">
                <a:solidFill>
                  <a:srgbClr val="FFFF00"/>
                </a:solidFill>
                <a:latin typeface="Franklin Gothic Medium Cond" panose="020B0606030402020204" pitchFamily="34" charset="0"/>
              </a:rPr>
              <a:t>The ‘Night Fog’ Brightness Temperature Difference field is </a:t>
            </a:r>
            <a:r>
              <a:rPr lang="en-US" sz="2800" dirty="0" smtClean="0">
                <a:solidFill>
                  <a:srgbClr val="FFFF00"/>
                </a:solidFill>
                <a:latin typeface="Franklin Gothic Medium Cond" panose="020B0606030402020204" pitchFamily="34" charset="0"/>
              </a:rPr>
              <a:t>10.3 – 3.9 </a:t>
            </a:r>
            <a:r>
              <a:rPr lang="en-US" sz="2800" dirty="0" smtClean="0">
                <a:solidFill>
                  <a:srgbClr val="FFFF00"/>
                </a:solidFill>
                <a:latin typeface="Symbol" panose="05050102010706020507" pitchFamily="18" charset="2"/>
              </a:rPr>
              <a:t>m</a:t>
            </a:r>
            <a:r>
              <a:rPr lang="en-US" sz="2800" dirty="0" smtClean="0">
                <a:solidFill>
                  <a:srgbClr val="FFFF00"/>
                </a:solidFill>
                <a:latin typeface="Franklin Gothic Medium Cond" panose="020B0606030402020204" pitchFamily="34" charset="0"/>
              </a:rPr>
              <a:t>m</a:t>
            </a:r>
            <a:endParaRPr lang="en-US" sz="2800" dirty="0">
              <a:solidFill>
                <a:srgbClr val="FFFF00"/>
              </a:solidFill>
              <a:latin typeface="Franklin Gothic Medium Cond" panose="020B0606030402020204" pitchFamily="34" charset="0"/>
            </a:endParaRPr>
          </a:p>
          <a:p>
            <a:pPr marL="800100" lvl="1" indent="-342900">
              <a:buFont typeface="Arial" panose="020B0604020202020204" pitchFamily="34" charset="0"/>
              <a:buChar char="•"/>
            </a:pPr>
            <a:r>
              <a:rPr lang="en-US" sz="2400" dirty="0">
                <a:solidFill>
                  <a:srgbClr val="FFFF00"/>
                </a:solidFill>
                <a:latin typeface="Franklin Gothic Medium Cond" panose="020B0606030402020204" pitchFamily="34" charset="0"/>
              </a:rPr>
              <a:t>Highlights liquid water droplets because they do not emit 3.9 </a:t>
            </a:r>
            <a:r>
              <a:rPr lang="en-US" sz="2400" dirty="0">
                <a:solidFill>
                  <a:srgbClr val="FFFF00"/>
                </a:solidFill>
                <a:latin typeface="Symbol" panose="05050102010706020507" pitchFamily="18" charset="2"/>
              </a:rPr>
              <a:t>m</a:t>
            </a:r>
            <a:r>
              <a:rPr lang="en-US" sz="2400" dirty="0">
                <a:solidFill>
                  <a:srgbClr val="FFFF00"/>
                </a:solidFill>
                <a:latin typeface="Franklin Gothic Medium Cond" panose="020B0606030402020204" pitchFamily="34" charset="0"/>
              </a:rPr>
              <a:t>m radiation as a blackbody, but they do emit 10.3 </a:t>
            </a:r>
            <a:r>
              <a:rPr lang="en-US" sz="2400" dirty="0">
                <a:solidFill>
                  <a:srgbClr val="FFFF00"/>
                </a:solidFill>
                <a:latin typeface="Symbol" panose="05050102010706020507" pitchFamily="18" charset="2"/>
              </a:rPr>
              <a:t>m</a:t>
            </a:r>
            <a:r>
              <a:rPr lang="en-US" sz="2400" dirty="0" smtClean="0">
                <a:solidFill>
                  <a:srgbClr val="FFFF00"/>
                </a:solidFill>
                <a:latin typeface="Franklin Gothic Medium Cond" panose="020B0606030402020204" pitchFamily="34" charset="0"/>
              </a:rPr>
              <a:t>m </a:t>
            </a:r>
            <a:r>
              <a:rPr lang="en-US" sz="2400" dirty="0">
                <a:solidFill>
                  <a:srgbClr val="FFFF00"/>
                </a:solidFill>
                <a:latin typeface="Franklin Gothic Medium Cond" panose="020B0606030402020204" pitchFamily="34" charset="0"/>
              </a:rPr>
              <a:t>radiation as a blackbody</a:t>
            </a:r>
          </a:p>
          <a:p>
            <a:pPr marL="457200" indent="-457200">
              <a:buFont typeface="Arial" panose="020B0604020202020204" pitchFamily="34" charset="0"/>
              <a:buChar char="•"/>
            </a:pPr>
            <a:r>
              <a:rPr lang="en-US" sz="2800" dirty="0">
                <a:solidFill>
                  <a:srgbClr val="FFFF00"/>
                </a:solidFill>
                <a:latin typeface="Franklin Gothic Medium Cond" panose="020B0606030402020204" pitchFamily="34" charset="0"/>
              </a:rPr>
              <a:t>The </a:t>
            </a:r>
            <a:r>
              <a:rPr lang="en-US" sz="2800" dirty="0" smtClean="0">
                <a:solidFill>
                  <a:srgbClr val="FFFF00"/>
                </a:solidFill>
                <a:latin typeface="Franklin Gothic Medium Cond" panose="020B0606030402020204" pitchFamily="34" charset="0"/>
              </a:rPr>
              <a:t>Nighttime </a:t>
            </a:r>
            <a:r>
              <a:rPr lang="en-US" sz="2800" dirty="0">
                <a:solidFill>
                  <a:srgbClr val="FFFF00"/>
                </a:solidFill>
                <a:latin typeface="Franklin Gothic Medium Cond" panose="020B0606030402020204" pitchFamily="34" charset="0"/>
              </a:rPr>
              <a:t>Microphysics RGB uses the Night Fog Brightness Temperature Difference field</a:t>
            </a:r>
          </a:p>
          <a:p>
            <a:pPr marL="457200" indent="-457200">
              <a:buFont typeface="Arial" panose="020B0604020202020204" pitchFamily="34" charset="0"/>
              <a:buChar char="•"/>
            </a:pPr>
            <a:r>
              <a:rPr lang="en-US" sz="2800" dirty="0">
                <a:solidFill>
                  <a:srgbClr val="FFFF00"/>
                </a:solidFill>
                <a:latin typeface="Franklin Gothic Medium Cond" panose="020B0606030402020204" pitchFamily="34" charset="0"/>
              </a:rPr>
              <a:t>Neither technique can view fog/stratus if there are multiple cloud decks</a:t>
            </a:r>
          </a:p>
          <a:p>
            <a:pPr marL="285750" indent="-285750">
              <a:buFont typeface="Arial" panose="020B0604020202020204" pitchFamily="34" charset="0"/>
              <a:buChar char="•"/>
            </a:pPr>
            <a:endParaRPr lang="en-US" dirty="0">
              <a:solidFill>
                <a:srgbClr val="FFFF00"/>
              </a:solidFill>
              <a:latin typeface="Franklin Gothic Medium Cond" panose="020B0606030402020204" pitchFamily="34" charset="0"/>
            </a:endParaRPr>
          </a:p>
        </p:txBody>
      </p:sp>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3524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857250"/>
            <a:ext cx="8229600" cy="742950"/>
          </a:xfrm>
          <a:prstGeom prst="rect">
            <a:avLst/>
          </a:prstGeom>
        </p:spPr>
        <p:txBody>
          <a:bodyPr/>
          <a:lstStyle/>
          <a:p>
            <a:r>
              <a:rPr lang="en-US" sz="3200" dirty="0">
                <a:solidFill>
                  <a:schemeClr val="bg1"/>
                </a:solidFill>
              </a:rPr>
              <a:t>Example of fog/stratus detection</a:t>
            </a:r>
          </a:p>
        </p:txBody>
      </p:sp>
      <p:pic>
        <p:nvPicPr>
          <p:cNvPr id="2" name="Content Placeholder 1"/>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451104" y="2046289"/>
            <a:ext cx="4038600" cy="3144837"/>
          </a:xfrm>
          <a:prstGeom prst="rect">
            <a:avLst/>
          </a:prstGeom>
        </p:spPr>
      </p:pic>
      <p:pic>
        <p:nvPicPr>
          <p:cNvPr id="3" name="Content Placeholder 2"/>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a:xfrm>
            <a:off x="4642104" y="2046289"/>
            <a:ext cx="4038600" cy="3144837"/>
          </a:xfrm>
          <a:prstGeom prst="rect">
            <a:avLst/>
          </a:prstGeom>
        </p:spPr>
      </p:pic>
      <p:sp>
        <p:nvSpPr>
          <p:cNvPr id="7" name="TextBox 6"/>
          <p:cNvSpPr txBox="1"/>
          <p:nvPr/>
        </p:nvSpPr>
        <p:spPr>
          <a:xfrm flipH="1">
            <a:off x="457201" y="3989071"/>
            <a:ext cx="2476501" cy="461665"/>
          </a:xfrm>
          <a:prstGeom prst="rect">
            <a:avLst/>
          </a:prstGeom>
          <a:solidFill>
            <a:schemeClr val="tx1">
              <a:lumMod val="50000"/>
            </a:schemeClr>
          </a:solidFill>
        </p:spPr>
        <p:txBody>
          <a:bodyPr wrap="square" rtlCol="0">
            <a:spAutoFit/>
          </a:bodyPr>
          <a:lstStyle/>
          <a:p>
            <a:r>
              <a:rPr lang="en-US" sz="1200" b="1" dirty="0">
                <a:solidFill>
                  <a:schemeClr val="bg1"/>
                </a:solidFill>
              </a:rPr>
              <a:t>GOES-17 Night Fog Brightness Temperature Difference </a:t>
            </a:r>
          </a:p>
        </p:txBody>
      </p:sp>
      <p:sp>
        <p:nvSpPr>
          <p:cNvPr id="8" name="TextBox 7"/>
          <p:cNvSpPr txBox="1"/>
          <p:nvPr/>
        </p:nvSpPr>
        <p:spPr>
          <a:xfrm flipH="1">
            <a:off x="4656139" y="3989070"/>
            <a:ext cx="2476501" cy="461665"/>
          </a:xfrm>
          <a:prstGeom prst="rect">
            <a:avLst/>
          </a:prstGeom>
          <a:solidFill>
            <a:schemeClr val="tx1">
              <a:lumMod val="50000"/>
            </a:schemeClr>
          </a:solidFill>
        </p:spPr>
        <p:txBody>
          <a:bodyPr wrap="square" rtlCol="0">
            <a:spAutoFit/>
          </a:bodyPr>
          <a:lstStyle/>
          <a:p>
            <a:r>
              <a:rPr lang="en-US" sz="1200" b="1" dirty="0">
                <a:solidFill>
                  <a:schemeClr val="bg1"/>
                </a:solidFill>
              </a:rPr>
              <a:t>GOES-17 Nighttime Microphysics RGB</a:t>
            </a:r>
          </a:p>
        </p:txBody>
      </p:sp>
      <p:sp>
        <p:nvSpPr>
          <p:cNvPr id="5" name="TextBox 4"/>
          <p:cNvSpPr txBox="1"/>
          <p:nvPr/>
        </p:nvSpPr>
        <p:spPr>
          <a:xfrm flipH="1">
            <a:off x="1901219" y="5463256"/>
            <a:ext cx="5369168" cy="276999"/>
          </a:xfrm>
          <a:prstGeom prst="rect">
            <a:avLst/>
          </a:prstGeom>
          <a:noFill/>
        </p:spPr>
        <p:txBody>
          <a:bodyPr wrap="square" rtlCol="0">
            <a:spAutoFit/>
          </a:bodyPr>
          <a:lstStyle/>
          <a:p>
            <a:pPr algn="ctr"/>
            <a:r>
              <a:rPr lang="en-US" sz="1200" b="1" dirty="0"/>
              <a:t>This GOES-17 Data is preliminary and non-operational</a:t>
            </a:r>
          </a:p>
        </p:txBody>
      </p:sp>
      <p:sp>
        <p:nvSpPr>
          <p:cNvPr id="9" name="Octagon 8"/>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21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57250"/>
            <a:ext cx="8229600" cy="742950"/>
          </a:xfrm>
          <a:prstGeom prst="rect">
            <a:avLst/>
          </a:prstGeom>
        </p:spPr>
        <p:txBody>
          <a:bodyPr/>
          <a:lstStyle/>
          <a:p>
            <a:r>
              <a:rPr lang="en-US" sz="2400" dirty="0">
                <a:solidFill>
                  <a:srgbClr val="FFFF00"/>
                </a:solidFill>
                <a:latin typeface="Franklin Gothic Medium Cond" panose="020B0606030402020204" pitchFamily="34" charset="0"/>
              </a:rPr>
              <a:t>If you have strong convection, </a:t>
            </a:r>
            <a:br>
              <a:rPr lang="en-US" sz="2400" dirty="0">
                <a:solidFill>
                  <a:srgbClr val="FFFF00"/>
                </a:solidFill>
                <a:latin typeface="Franklin Gothic Medium Cond" panose="020B0606030402020204" pitchFamily="34" charset="0"/>
              </a:rPr>
            </a:br>
            <a:r>
              <a:rPr lang="en-US" sz="2400" dirty="0">
                <a:solidFill>
                  <a:srgbClr val="FFFF00"/>
                </a:solidFill>
                <a:latin typeface="Franklin Gothic Medium Cond" panose="020B0606030402020204" pitchFamily="34" charset="0"/>
              </a:rPr>
              <a:t>Day Cloud Convection RGB is useful</a:t>
            </a:r>
          </a:p>
        </p:txBody>
      </p:sp>
      <p:sp>
        <p:nvSpPr>
          <p:cNvPr id="3" name="Content Placeholder 2"/>
          <p:cNvSpPr>
            <a:spLocks noGrp="1"/>
          </p:cNvSpPr>
          <p:nvPr>
            <p:ph sz="half" idx="4294967295"/>
          </p:nvPr>
        </p:nvSpPr>
        <p:spPr>
          <a:xfrm>
            <a:off x="84843" y="1789329"/>
            <a:ext cx="4038600" cy="3922713"/>
          </a:xfrm>
          <a:prstGeom prst="rect">
            <a:avLst/>
          </a:prstGeom>
        </p:spPr>
        <p:txBody>
          <a:bodyPr/>
          <a:lstStyle/>
          <a:p>
            <a:r>
              <a:rPr lang="en-US" sz="2400" dirty="0">
                <a:solidFill>
                  <a:srgbClr val="FFFF00"/>
                </a:solidFill>
                <a:latin typeface="Franklin Gothic Medium Cond" panose="020B0606030402020204" pitchFamily="34" charset="0"/>
              </a:rPr>
              <a:t>Strong updraft lofts small ice crystals to the top of the cloud </a:t>
            </a:r>
          </a:p>
          <a:p>
            <a:r>
              <a:rPr lang="en-US" sz="2400" dirty="0">
                <a:solidFill>
                  <a:srgbClr val="FFFF00"/>
                </a:solidFill>
                <a:latin typeface="Franklin Gothic Medium Cond" panose="020B0606030402020204" pitchFamily="34" charset="0"/>
              </a:rPr>
              <a:t>Small ice crystals strongly reflect 3.9 solar radiation</a:t>
            </a:r>
          </a:p>
          <a:p>
            <a:pPr lvl="1"/>
            <a:r>
              <a:rPr lang="en-US" sz="2000" dirty="0">
                <a:solidFill>
                  <a:srgbClr val="FFFF00"/>
                </a:solidFill>
                <a:latin typeface="Franklin Gothic Medium Cond" panose="020B0606030402020204" pitchFamily="34" charset="0"/>
              </a:rPr>
              <a:t>3.9 – 10.3 Brightness Temperature difference is largest where ice crystals are smallest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771650"/>
            <a:ext cx="4846320" cy="34664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771650"/>
            <a:ext cx="4846320" cy="34664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1771650"/>
            <a:ext cx="4846320" cy="3466465"/>
          </a:xfrm>
          <a:prstGeom prst="rect">
            <a:avLst/>
          </a:prstGeom>
        </p:spPr>
      </p:pic>
      <p:sp>
        <p:nvSpPr>
          <p:cNvPr id="8" name="Octagon 7"/>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7245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Cond" panose="020B0606030402020204" pitchFamily="34" charset="0"/>
              </a:rPr>
              <a:t>Why use the Upper-Level Water Vapor Band</a:t>
            </a:r>
          </a:p>
        </p:txBody>
      </p:sp>
      <p:sp>
        <p:nvSpPr>
          <p:cNvPr id="3" name="Content Placeholder 2"/>
          <p:cNvSpPr>
            <a:spLocks noGrp="1"/>
          </p:cNvSpPr>
          <p:nvPr>
            <p:ph idx="1"/>
          </p:nvPr>
        </p:nvSpPr>
        <p:spPr/>
        <p:txBody>
          <a:bodyPr>
            <a:normAutofit fontScale="77500" lnSpcReduction="20000"/>
          </a:bodyPr>
          <a:lstStyle/>
          <a:p>
            <a:r>
              <a:rPr lang="en-US" dirty="0" smtClean="0">
                <a:latin typeface="Franklin Gothic Medium Cond" panose="020B0606030402020204" pitchFamily="34" charset="0"/>
              </a:rPr>
              <a:t>Identification </a:t>
            </a:r>
            <a:r>
              <a:rPr lang="en-US" dirty="0">
                <a:latin typeface="Franklin Gothic Medium Cond" panose="020B0606030402020204" pitchFamily="34" charset="0"/>
              </a:rPr>
              <a:t>of jet streams and synoptic-scale circulation features</a:t>
            </a:r>
          </a:p>
          <a:p>
            <a:pPr lvl="1"/>
            <a:r>
              <a:rPr lang="en-US" dirty="0">
                <a:latin typeface="Franklin Gothic Medium Cond" panose="020B0606030402020204" pitchFamily="34" charset="0"/>
              </a:rPr>
              <a:t>Characteristic moisture gradients and moist/dry patterns are often exhibited </a:t>
            </a:r>
          </a:p>
          <a:p>
            <a:r>
              <a:rPr lang="en-US" dirty="0">
                <a:latin typeface="Franklin Gothic Medium Cond" panose="020B0606030402020204" pitchFamily="34" charset="0"/>
              </a:rPr>
              <a:t>Locating regions where the potential for turbulence exists</a:t>
            </a:r>
          </a:p>
          <a:p>
            <a:pPr lvl="1"/>
            <a:r>
              <a:rPr lang="en-US" dirty="0">
                <a:latin typeface="Franklin Gothic Medium Cond" panose="020B0606030402020204" pitchFamily="34" charset="0"/>
              </a:rPr>
              <a:t>Mountain waves, propagating gravity waves, transverse banding, wind shear vortices, axes of strong deformation </a:t>
            </a:r>
          </a:p>
          <a:p>
            <a:r>
              <a:rPr lang="en-US" dirty="0">
                <a:latin typeface="Franklin Gothic Medium Cond" panose="020B0606030402020204" pitchFamily="34" charset="0"/>
              </a:rPr>
              <a:t>Monitoring severe weather potential</a:t>
            </a:r>
          </a:p>
          <a:p>
            <a:pPr lvl="1"/>
            <a:r>
              <a:rPr lang="en-US" dirty="0">
                <a:latin typeface="Franklin Gothic Medium Cond" panose="020B0606030402020204" pitchFamily="34" charset="0"/>
              </a:rPr>
              <a:t>Mid-tropospheric dry slots can often play a role in the development of convection</a:t>
            </a:r>
          </a:p>
          <a:p>
            <a:r>
              <a:rPr lang="en-US" dirty="0">
                <a:latin typeface="Franklin Gothic Medium Cond" panose="020B0606030402020204" pitchFamily="34" charset="0"/>
              </a:rPr>
              <a:t>Identification and tracking of cloud-free features (such as vorticity maxima) that could eventually produce clouds/precipitation</a:t>
            </a:r>
          </a:p>
          <a:p>
            <a:r>
              <a:rPr lang="en-US" dirty="0">
                <a:latin typeface="Franklin Gothic Medium Cond" panose="020B0606030402020204" pitchFamily="34" charset="0"/>
              </a:rPr>
              <a:t>Used in Baseline Products:  Derived Motion Winds, Legacy Temperature/Moisture Profiles, Rainfall Rate/QPE, Total Precipitable Water</a:t>
            </a:r>
          </a:p>
          <a:p>
            <a:r>
              <a:rPr lang="en-US" dirty="0">
                <a:latin typeface="Franklin Gothic Medium Cond" panose="020B0606030402020204" pitchFamily="34" charset="0"/>
              </a:rPr>
              <a:t>Component of the Air Mass RGB product</a:t>
            </a:r>
          </a:p>
          <a:p>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136572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443163" y="1278731"/>
            <a:ext cx="6157912" cy="4179094"/>
          </a:xfrm>
          <a:prstGeom prst="rect">
            <a:avLst/>
          </a:prstGeom>
        </p:spPr>
      </p:pic>
      <p:sp>
        <p:nvSpPr>
          <p:cNvPr id="5" name="TextBox 4"/>
          <p:cNvSpPr txBox="1"/>
          <p:nvPr/>
        </p:nvSpPr>
        <p:spPr>
          <a:xfrm>
            <a:off x="2221705" y="5422109"/>
            <a:ext cx="7886700" cy="307777"/>
          </a:xfrm>
          <a:prstGeom prst="rect">
            <a:avLst/>
          </a:prstGeom>
          <a:noFill/>
        </p:spPr>
        <p:txBody>
          <a:bodyPr wrap="square" rtlCol="0">
            <a:spAutoFit/>
          </a:bodyPr>
          <a:lstStyle/>
          <a:p>
            <a:r>
              <a:rPr lang="en-US" sz="1400" b="1" i="1" dirty="0">
                <a:cs typeface="Arial" panose="020B0604020202020204" pitchFamily="34" charset="0"/>
              </a:rPr>
              <a:t>Upper-Level Water Vapor Band (6.2 </a:t>
            </a:r>
            <a:r>
              <a:rPr lang="en-US" sz="1400" b="1" dirty="0" err="1">
                <a:cs typeface="Arial" panose="020B0604020202020204" pitchFamily="34" charset="0"/>
              </a:rPr>
              <a:t>μm</a:t>
            </a:r>
            <a:r>
              <a:rPr lang="en-US" sz="1400" b="1" i="1" dirty="0">
                <a:cs typeface="Arial" panose="020B0604020202020204" pitchFamily="34" charset="0"/>
              </a:rPr>
              <a:t>) image at 20:47 UTC on 05 April 2017 </a:t>
            </a:r>
            <a:endParaRPr lang="en-US" sz="1400" b="1" dirty="0">
              <a:cs typeface="Arial" panose="020B0604020202020204" pitchFamily="34" charset="0"/>
            </a:endParaRPr>
          </a:p>
        </p:txBody>
      </p:sp>
      <p:sp>
        <p:nvSpPr>
          <p:cNvPr id="6" name="TextBox 5"/>
          <p:cNvSpPr txBox="1"/>
          <p:nvPr/>
        </p:nvSpPr>
        <p:spPr>
          <a:xfrm>
            <a:off x="116683" y="1374607"/>
            <a:ext cx="3007517" cy="3939540"/>
          </a:xfrm>
          <a:prstGeom prst="rect">
            <a:avLst/>
          </a:prstGeom>
          <a:solidFill>
            <a:schemeClr val="tx1">
              <a:lumMod val="50000"/>
            </a:schemeClr>
          </a:solidFill>
        </p:spPr>
        <p:txBody>
          <a:bodyPr wrap="square" rtlCol="0">
            <a:spAutoFit/>
          </a:bodyPr>
          <a:lstStyle/>
          <a:p>
            <a:r>
              <a:rPr lang="en-US" sz="1600" b="1" i="1" dirty="0">
                <a:latin typeface="Franklin Gothic Medium Cond" panose="020B0606030402020204" pitchFamily="34" charset="0"/>
                <a:cs typeface="Arial" panose="020B0604020202020204" pitchFamily="34" charset="0"/>
              </a:rPr>
              <a:t>You can identify important features with the upper-level water vapor field:</a:t>
            </a:r>
          </a:p>
          <a:p>
            <a:endParaRPr lang="en-US" sz="1600" b="1" i="1" dirty="0">
              <a:latin typeface="Franklin Gothic Medium Cond" panose="020B0606030402020204" pitchFamily="34" charset="0"/>
              <a:cs typeface="Arial" panose="020B0604020202020204" pitchFamily="34" charset="0"/>
            </a:endParaRPr>
          </a:p>
          <a:p>
            <a:r>
              <a:rPr lang="en-US" dirty="0">
                <a:latin typeface="Franklin Gothic Medium Cond" panose="020B0606030402020204" pitchFamily="34" charset="0"/>
                <a:cs typeface="Arial" panose="020B0604020202020204" pitchFamily="34" charset="0"/>
              </a:rPr>
              <a:t>1:  Upper-level trough.</a:t>
            </a:r>
          </a:p>
          <a:p>
            <a:r>
              <a:rPr lang="en-US" dirty="0">
                <a:latin typeface="Franklin Gothic Medium Cond" panose="020B0606030402020204" pitchFamily="34" charset="0"/>
                <a:cs typeface="Arial" panose="020B0604020202020204" pitchFamily="34" charset="0"/>
              </a:rPr>
              <a:t>2. Dry slot</a:t>
            </a:r>
          </a:p>
          <a:p>
            <a:r>
              <a:rPr lang="en-US" dirty="0">
                <a:latin typeface="Franklin Gothic Medium Cond" panose="020B0606030402020204" pitchFamily="34" charset="0"/>
                <a:cs typeface="Arial" panose="020B0604020202020204" pitchFamily="34" charset="0"/>
              </a:rPr>
              <a:t>3.  Polar jet stream axis </a:t>
            </a:r>
          </a:p>
          <a:p>
            <a:r>
              <a:rPr lang="en-US" dirty="0">
                <a:latin typeface="Franklin Gothic Medium Cond" panose="020B0606030402020204" pitchFamily="34" charset="0"/>
                <a:cs typeface="Arial" panose="020B0604020202020204" pitchFamily="34" charset="0"/>
              </a:rPr>
              <a:t>4.  Subtropical jet steam axis.</a:t>
            </a:r>
          </a:p>
          <a:p>
            <a:endParaRPr lang="en-US" dirty="0">
              <a:latin typeface="Franklin Gothic Medium Cond" panose="020B0606030402020204" pitchFamily="34" charset="0"/>
              <a:cs typeface="Arial" panose="020B0604020202020204" pitchFamily="34" charset="0"/>
            </a:endParaRPr>
          </a:p>
          <a:p>
            <a:r>
              <a:rPr lang="en-US" sz="1600" dirty="0">
                <a:latin typeface="Franklin Gothic Medium Cond" panose="020B0606030402020204" pitchFamily="34" charset="0"/>
                <a:cs typeface="Arial" panose="020B0604020202020204" pitchFamily="34" charset="0"/>
              </a:rPr>
              <a:t> In this example, there is diffluent flow aloft (depicted by arrows) between the subtropical and polar jets. High-impact weather is possible where </a:t>
            </a:r>
            <a:r>
              <a:rPr lang="en-US" sz="1600" dirty="0" err="1">
                <a:latin typeface="Franklin Gothic Medium Cond" panose="020B0606030402020204" pitchFamily="34" charset="0"/>
                <a:cs typeface="Arial" panose="020B0604020202020204" pitchFamily="34" charset="0"/>
              </a:rPr>
              <a:t>diffluence</a:t>
            </a:r>
            <a:r>
              <a:rPr lang="en-US" sz="1600" dirty="0">
                <a:latin typeface="Franklin Gothic Medium Cond" panose="020B0606030402020204" pitchFamily="34" charset="0"/>
                <a:cs typeface="Arial" panose="020B0604020202020204" pitchFamily="34" charset="0"/>
              </a:rPr>
              <a:t> occurs: in this case, severe Thunderstorms. </a:t>
            </a:r>
          </a:p>
          <a:p>
            <a:endParaRPr lang="en-US" sz="1600" b="1" dirty="0">
              <a:latin typeface="Franklin Gothic Medium Cond" panose="020B06060304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26776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57250"/>
            <a:ext cx="8229600" cy="742950"/>
          </a:xfrm>
        </p:spPr>
        <p:txBody>
          <a:bodyPr/>
          <a:lstStyle/>
          <a:p>
            <a:r>
              <a:rPr lang="en-US" sz="2400" dirty="0" smtClean="0">
                <a:latin typeface="Franklin Gothic Medium Cond" panose="020B0606030402020204" pitchFamily="34" charset="0"/>
              </a:rPr>
              <a:t>Use </a:t>
            </a:r>
            <a:r>
              <a:rPr lang="en-US" sz="2400" dirty="0">
                <a:latin typeface="Franklin Gothic Medium Cond" panose="020B0606030402020204" pitchFamily="34" charset="0"/>
              </a:rPr>
              <a:t>6.2 µm Upper-level Water Vapor </a:t>
            </a:r>
            <a:r>
              <a:rPr lang="en-US" sz="2400" dirty="0" smtClean="0">
                <a:latin typeface="Franklin Gothic Medium Cond" panose="020B0606030402020204" pitchFamily="34" charset="0"/>
              </a:rPr>
              <a:t>infrared imagery </a:t>
            </a:r>
            <a:r>
              <a:rPr lang="en-US" sz="2400" dirty="0">
                <a:latin typeface="Franklin Gothic Medium Cond" panose="020B0606030402020204" pitchFamily="34" charset="0"/>
              </a:rPr>
              <a:t>to identify and track synoptic-scale features</a:t>
            </a:r>
          </a:p>
        </p:txBody>
      </p:sp>
      <p:sp>
        <p:nvSpPr>
          <p:cNvPr id="6" name="Oval 5"/>
          <p:cNvSpPr/>
          <p:nvPr/>
        </p:nvSpPr>
        <p:spPr>
          <a:xfrm>
            <a:off x="5831840" y="2940050"/>
            <a:ext cx="944880" cy="7823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Content Placeholder 14" descr="Water vapor mage showing an arc of unusually-dry air associated with a ridge of high pressure over the central North Atlantic Ocean.&#10;&#10;Description automatically generated">
            <a:extLst>
              <a:ext uri="{FF2B5EF4-FFF2-40B4-BE49-F238E27FC236}">
                <a16:creationId xmlns:a16="http://schemas.microsoft.com/office/drawing/2014/main" id="{B8443FAE-5CC9-0246-AAA3-3DD1F2BFB5D0}"/>
              </a:ext>
            </a:extLst>
          </p:cNvPr>
          <p:cNvPicPr>
            <a:picLocks noGrp="1" noChangeAspect="1"/>
          </p:cNvPicPr>
          <p:nvPr>
            <p:ph idx="1"/>
          </p:nvPr>
        </p:nvPicPr>
        <p:blipFill>
          <a:blip r:embed="rId4"/>
          <a:stretch>
            <a:fillRect/>
          </a:stretch>
        </p:blipFill>
        <p:spPr>
          <a:xfrm>
            <a:off x="1136424" y="1657350"/>
            <a:ext cx="6871152" cy="3943350"/>
          </a:xfrm>
        </p:spPr>
      </p:pic>
      <p:sp>
        <p:nvSpPr>
          <p:cNvPr id="21" name="Rounded Rectangle 20">
            <a:extLst>
              <a:ext uri="{FF2B5EF4-FFF2-40B4-BE49-F238E27FC236}">
                <a16:creationId xmlns:a16="http://schemas.microsoft.com/office/drawing/2014/main" id="{F50BC2B2-4A2E-854C-91A3-3922712FD163}"/>
              </a:ext>
            </a:extLst>
          </p:cNvPr>
          <p:cNvSpPr/>
          <p:nvPr/>
        </p:nvSpPr>
        <p:spPr>
          <a:xfrm>
            <a:off x="6329144" y="5379942"/>
            <a:ext cx="2743079" cy="295838"/>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Tree>
    <p:custDataLst>
      <p:tags r:id="rId1"/>
    </p:custDataLst>
    <p:extLst>
      <p:ext uri="{BB962C8B-B14F-4D97-AF65-F5344CB8AC3E}">
        <p14:creationId xmlns:p14="http://schemas.microsoft.com/office/powerpoint/2010/main" val="911831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857250"/>
            <a:ext cx="8228012" cy="742950"/>
          </a:xfrm>
          <a:prstGeom prst="rect">
            <a:avLst/>
          </a:prstGeom>
        </p:spPr>
        <p:txBody>
          <a:bodyPr/>
          <a:lstStyle/>
          <a:p>
            <a:r>
              <a:rPr lang="en-US" dirty="0" smtClean="0">
                <a:solidFill>
                  <a:srgbClr val="FFFF00"/>
                </a:solidFill>
                <a:latin typeface="Franklin Gothic Medium Cond" panose="020B0606030402020204" pitchFamily="34" charset="0"/>
              </a:rPr>
              <a:t>Why use the Blue Band</a:t>
            </a:r>
            <a:endParaRPr lang="en-US" dirty="0">
              <a:solidFill>
                <a:srgbClr val="FFFF00"/>
              </a:solidFill>
              <a:latin typeface="Franklin Gothic Medium Cond" panose="020B0606030402020204" pitchFamily="34" charset="0"/>
            </a:endParaRPr>
          </a:p>
        </p:txBody>
      </p:sp>
      <p:sp>
        <p:nvSpPr>
          <p:cNvPr id="3" name="Content Placeholder 2"/>
          <p:cNvSpPr>
            <a:spLocks noGrp="1"/>
          </p:cNvSpPr>
          <p:nvPr>
            <p:ph idx="4294967295"/>
          </p:nvPr>
        </p:nvSpPr>
        <p:spPr>
          <a:xfrm>
            <a:off x="0" y="1657350"/>
            <a:ext cx="8229600" cy="3943350"/>
          </a:xfrm>
          <a:prstGeom prst="rect">
            <a:avLst/>
          </a:prstGeom>
        </p:spPr>
        <p:txBody>
          <a:bodyPr/>
          <a:lstStyle/>
          <a:p>
            <a:r>
              <a:rPr lang="en-US" sz="2800" dirty="0">
                <a:solidFill>
                  <a:srgbClr val="FFFF00"/>
                </a:solidFill>
                <a:latin typeface="Franklin Gothic Medium Cond" panose="020B0606030402020204" pitchFamily="34" charset="0"/>
              </a:rPr>
              <a:t>1-km Resolution</a:t>
            </a:r>
          </a:p>
          <a:p>
            <a:r>
              <a:rPr lang="en-US" sz="2800" dirty="0">
                <a:solidFill>
                  <a:srgbClr val="FFFF00"/>
                </a:solidFill>
                <a:latin typeface="Franklin Gothic Medium Cond" panose="020B0606030402020204" pitchFamily="34" charset="0"/>
              </a:rPr>
              <a:t>Can better reveal features for which scattering is important</a:t>
            </a:r>
          </a:p>
          <a:p>
            <a:pPr lvl="1"/>
            <a:r>
              <a:rPr lang="en-US" sz="2400" dirty="0">
                <a:solidFill>
                  <a:srgbClr val="FFFF00"/>
                </a:solidFill>
                <a:latin typeface="Franklin Gothic Medium Cond" panose="020B0606030402020204" pitchFamily="34" charset="0"/>
              </a:rPr>
              <a:t>Smoke</a:t>
            </a:r>
          </a:p>
          <a:p>
            <a:pPr lvl="1"/>
            <a:r>
              <a:rPr lang="en-US" sz="2400" dirty="0">
                <a:solidFill>
                  <a:srgbClr val="FFFF00"/>
                </a:solidFill>
                <a:latin typeface="Franklin Gothic Medium Cond" panose="020B0606030402020204" pitchFamily="34" charset="0"/>
              </a:rPr>
              <a:t>Aerosols/Haze</a:t>
            </a:r>
          </a:p>
          <a:p>
            <a:r>
              <a:rPr lang="en-US" sz="2800" dirty="0">
                <a:solidFill>
                  <a:srgbClr val="FFFF00"/>
                </a:solidFill>
                <a:latin typeface="Franklin Gothic Medium Cond" panose="020B0606030402020204" pitchFamily="34" charset="0"/>
              </a:rPr>
              <a:t>Information from 0.47 </a:t>
            </a:r>
            <a:r>
              <a:rPr lang="en-US" sz="2800" dirty="0">
                <a:solidFill>
                  <a:srgbClr val="FFFF00"/>
                </a:solidFill>
                <a:latin typeface="Symbol" panose="05050102010706020507" pitchFamily="18" charset="2"/>
              </a:rPr>
              <a:t>m</a:t>
            </a:r>
            <a:r>
              <a:rPr lang="en-US" sz="2800" dirty="0" smtClean="0">
                <a:solidFill>
                  <a:srgbClr val="FFFF00"/>
                </a:solidFill>
                <a:latin typeface="Franklin Gothic Medium Cond" panose="020B0606030402020204" pitchFamily="34" charset="0"/>
              </a:rPr>
              <a:t>m </a:t>
            </a:r>
            <a:r>
              <a:rPr lang="en-US" sz="2800" dirty="0">
                <a:solidFill>
                  <a:srgbClr val="FFFF00"/>
                </a:solidFill>
                <a:latin typeface="Franklin Gothic Medium Cond" panose="020B0606030402020204" pitchFamily="34" charset="0"/>
              </a:rPr>
              <a:t>is used in Baseline Aerosol Products</a:t>
            </a:r>
          </a:p>
          <a:p>
            <a:r>
              <a:rPr lang="en-US" sz="2800" dirty="0">
                <a:solidFill>
                  <a:srgbClr val="FFFF00"/>
                </a:solidFill>
                <a:latin typeface="Franklin Gothic Medium Cond" panose="020B0606030402020204" pitchFamily="34" charset="0"/>
              </a:rPr>
              <a:t>0.47 </a:t>
            </a:r>
            <a:r>
              <a:rPr lang="en-US" sz="2800" dirty="0">
                <a:solidFill>
                  <a:srgbClr val="FFFF00"/>
                </a:solidFill>
                <a:latin typeface="Symbol" panose="05050102010706020507" pitchFamily="18" charset="2"/>
              </a:rPr>
              <a:t>m</a:t>
            </a:r>
            <a:r>
              <a:rPr lang="en-US" sz="2800" dirty="0">
                <a:solidFill>
                  <a:srgbClr val="FFFF00"/>
                </a:solidFill>
                <a:latin typeface="Franklin Gothic Medium Cond" panose="020B0606030402020204" pitchFamily="34" charset="0"/>
              </a:rPr>
              <a:t>m data are used in ‘True Color’ imagery.</a:t>
            </a:r>
          </a:p>
        </p:txBody>
      </p:sp>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748722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57250"/>
            <a:ext cx="8458200" cy="742950"/>
          </a:xfrm>
        </p:spPr>
        <p:txBody>
          <a:bodyPr/>
          <a:lstStyle/>
          <a:p>
            <a:r>
              <a:rPr lang="en-US" sz="2400" dirty="0">
                <a:latin typeface="Franklin Gothic Medium Cond" panose="020B0606030402020204" pitchFamily="34" charset="0"/>
              </a:rPr>
              <a:t>Using 6.2 µm Upper-level Water Vapor imagery to identify and track synoptic-scale features</a:t>
            </a:r>
          </a:p>
        </p:txBody>
      </p:sp>
      <p:sp>
        <p:nvSpPr>
          <p:cNvPr id="6" name="Oval 5"/>
          <p:cNvSpPr/>
          <p:nvPr/>
        </p:nvSpPr>
        <p:spPr>
          <a:xfrm>
            <a:off x="5831840" y="2940050"/>
            <a:ext cx="944880" cy="7823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11" descr="Water vapor image showing the circulatin associated with a low in the Gulf of Alaska and another in the Bering Sea.&#10;&#10;Description automatically generated">
            <a:extLst>
              <a:ext uri="{FF2B5EF4-FFF2-40B4-BE49-F238E27FC236}">
                <a16:creationId xmlns:a16="http://schemas.microsoft.com/office/drawing/2014/main" id="{6F126B60-82F0-384B-A691-CAD9E3CB4688}"/>
              </a:ext>
            </a:extLst>
          </p:cNvPr>
          <p:cNvPicPr>
            <a:picLocks noGrp="1" noChangeAspect="1"/>
          </p:cNvPicPr>
          <p:nvPr>
            <p:ph idx="1"/>
          </p:nvPr>
        </p:nvPicPr>
        <p:blipFill>
          <a:blip r:embed="rId4"/>
          <a:stretch>
            <a:fillRect/>
          </a:stretch>
        </p:blipFill>
        <p:spPr>
          <a:xfrm>
            <a:off x="1943100" y="1657350"/>
            <a:ext cx="5257800" cy="3943350"/>
          </a:xfrm>
        </p:spPr>
      </p:pic>
      <p:sp>
        <p:nvSpPr>
          <p:cNvPr id="18" name="Rounded Rectangle 17">
            <a:extLst>
              <a:ext uri="{FF2B5EF4-FFF2-40B4-BE49-F238E27FC236}">
                <a16:creationId xmlns:a16="http://schemas.microsoft.com/office/drawing/2014/main" id="{D3B46B4B-0639-4F43-A0F4-85554A97C8E8}"/>
              </a:ext>
            </a:extLst>
          </p:cNvPr>
          <p:cNvSpPr/>
          <p:nvPr/>
        </p:nvSpPr>
        <p:spPr>
          <a:xfrm>
            <a:off x="6329144" y="5379942"/>
            <a:ext cx="2743079" cy="295838"/>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Tree>
    <p:custDataLst>
      <p:tags r:id="rId1"/>
    </p:custDataLst>
    <p:extLst>
      <p:ext uri="{BB962C8B-B14F-4D97-AF65-F5344CB8AC3E}">
        <p14:creationId xmlns:p14="http://schemas.microsoft.com/office/powerpoint/2010/main" val="2667442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742" y="857250"/>
            <a:ext cx="6320117" cy="742950"/>
          </a:xfrm>
        </p:spPr>
        <p:txBody>
          <a:bodyPr/>
          <a:lstStyle/>
          <a:p>
            <a:r>
              <a:rPr lang="en-US" sz="2200" dirty="0"/>
              <a:t>Using 6.2 µm Upper-level Water Vapor imagery to identify and track synoptic-scale features</a:t>
            </a:r>
          </a:p>
        </p:txBody>
      </p:sp>
      <p:sp>
        <p:nvSpPr>
          <p:cNvPr id="6" name="Oval 5"/>
          <p:cNvSpPr/>
          <p:nvPr/>
        </p:nvSpPr>
        <p:spPr>
          <a:xfrm>
            <a:off x="5831840" y="2940050"/>
            <a:ext cx="944880" cy="7823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descr="Water Vapor image with Derived Motion Winds, showing a well-defined outflow channel to the northwest of Hurricane Florence.&#10;&#10;Description automatically generated">
            <a:extLst>
              <a:ext uri="{FF2B5EF4-FFF2-40B4-BE49-F238E27FC236}">
                <a16:creationId xmlns:a16="http://schemas.microsoft.com/office/drawing/2014/main" id="{15EF84F7-ADAD-DD41-8472-BD19736EB34F}"/>
              </a:ext>
            </a:extLst>
          </p:cNvPr>
          <p:cNvPicPr>
            <a:picLocks noGrp="1" noChangeAspect="1"/>
          </p:cNvPicPr>
          <p:nvPr>
            <p:ph idx="1"/>
          </p:nvPr>
        </p:nvPicPr>
        <p:blipFill>
          <a:blip r:embed="rId4"/>
          <a:stretch>
            <a:fillRect/>
          </a:stretch>
        </p:blipFill>
        <p:spPr>
          <a:xfrm>
            <a:off x="1128285" y="1657350"/>
            <a:ext cx="6887431" cy="3943350"/>
          </a:xfrm>
        </p:spPr>
      </p:pic>
      <p:sp>
        <p:nvSpPr>
          <p:cNvPr id="18" name="Rounded Rectangle 17">
            <a:extLst>
              <a:ext uri="{FF2B5EF4-FFF2-40B4-BE49-F238E27FC236}">
                <a16:creationId xmlns:a16="http://schemas.microsoft.com/office/drawing/2014/main" id="{D3B46B4B-0639-4F43-A0F4-85554A97C8E8}"/>
              </a:ext>
            </a:extLst>
          </p:cNvPr>
          <p:cNvSpPr/>
          <p:nvPr/>
        </p:nvSpPr>
        <p:spPr>
          <a:xfrm>
            <a:off x="6329144" y="5379942"/>
            <a:ext cx="2743079" cy="295838"/>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Tree>
    <p:custDataLst>
      <p:tags r:id="rId1"/>
    </p:custDataLst>
    <p:extLst>
      <p:ext uri="{BB962C8B-B14F-4D97-AF65-F5344CB8AC3E}">
        <p14:creationId xmlns:p14="http://schemas.microsoft.com/office/powerpoint/2010/main" val="13709688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742" y="857250"/>
            <a:ext cx="6320117" cy="742950"/>
          </a:xfrm>
        </p:spPr>
        <p:txBody>
          <a:bodyPr/>
          <a:lstStyle/>
          <a:p>
            <a:r>
              <a:rPr lang="en-US" sz="2400" dirty="0" smtClean="0">
                <a:latin typeface="Franklin Gothic Medium Cond" panose="020B0606030402020204" pitchFamily="34" charset="0"/>
              </a:rPr>
              <a:t>Use </a:t>
            </a:r>
            <a:r>
              <a:rPr lang="en-US" sz="2400" dirty="0">
                <a:latin typeface="Franklin Gothic Medium Cond" panose="020B0606030402020204" pitchFamily="34" charset="0"/>
              </a:rPr>
              <a:t>6.2 µm Upper-level Water Vapor imagery to identify regions of potential turbulence</a:t>
            </a:r>
          </a:p>
        </p:txBody>
      </p:sp>
      <p:sp>
        <p:nvSpPr>
          <p:cNvPr id="6" name="Oval 5"/>
          <p:cNvSpPr/>
          <p:nvPr/>
        </p:nvSpPr>
        <p:spPr>
          <a:xfrm>
            <a:off x="5831840" y="2940050"/>
            <a:ext cx="944880" cy="7823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11" descr="Water vapor image showing quasi-stationary gravity waves along the western edge of a decaying mesoscale convective system.&#10;&#10;Description automatically generated">
            <a:extLst>
              <a:ext uri="{FF2B5EF4-FFF2-40B4-BE49-F238E27FC236}">
                <a16:creationId xmlns:a16="http://schemas.microsoft.com/office/drawing/2014/main" id="{FDD6BF55-8524-3D46-9FB0-E680EF1AE25E}"/>
              </a:ext>
            </a:extLst>
          </p:cNvPr>
          <p:cNvPicPr>
            <a:picLocks noGrp="1" noChangeAspect="1"/>
          </p:cNvPicPr>
          <p:nvPr>
            <p:ph idx="1"/>
          </p:nvPr>
        </p:nvPicPr>
        <p:blipFill>
          <a:blip r:embed="rId4"/>
          <a:stretch>
            <a:fillRect/>
          </a:stretch>
        </p:blipFill>
        <p:spPr>
          <a:xfrm>
            <a:off x="-1444211" y="1995766"/>
            <a:ext cx="6339026" cy="3626559"/>
          </a:xfrm>
        </p:spPr>
      </p:pic>
      <p:sp>
        <p:nvSpPr>
          <p:cNvPr id="15" name="Right Arrow 14">
            <a:extLst>
              <a:ext uri="{FF2B5EF4-FFF2-40B4-BE49-F238E27FC236}">
                <a16:creationId xmlns:a16="http://schemas.microsoft.com/office/drawing/2014/main" id="{E00A70B1-CAA5-E84D-83E5-A55238CDF1CF}"/>
              </a:ext>
            </a:extLst>
          </p:cNvPr>
          <p:cNvSpPr/>
          <p:nvPr/>
        </p:nvSpPr>
        <p:spPr>
          <a:xfrm>
            <a:off x="358591" y="2371723"/>
            <a:ext cx="779929" cy="203200"/>
          </a:xfrm>
          <a:prstGeom prst="rightArrow">
            <a:avLst/>
          </a:prstGeom>
          <a:solidFill>
            <a:srgbClr val="FF0000"/>
          </a:solidFill>
          <a:ln>
            <a:solidFill>
              <a:schemeClr val="bg1"/>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A91E10E3-2E8B-1B46-91FE-2ED04C169305}"/>
              </a:ext>
            </a:extLst>
          </p:cNvPr>
          <p:cNvSpPr/>
          <p:nvPr/>
        </p:nvSpPr>
        <p:spPr>
          <a:xfrm>
            <a:off x="229190" y="3066422"/>
            <a:ext cx="779929" cy="203200"/>
          </a:xfrm>
          <a:prstGeom prst="rightArrow">
            <a:avLst/>
          </a:prstGeom>
          <a:solidFill>
            <a:srgbClr val="FF0000"/>
          </a:solidFill>
          <a:ln>
            <a:solidFill>
              <a:schemeClr val="bg1"/>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544BDC-9F64-3043-B2CA-ED07E75C5233}"/>
              </a:ext>
            </a:extLst>
          </p:cNvPr>
          <p:cNvSpPr txBox="1"/>
          <p:nvPr/>
        </p:nvSpPr>
        <p:spPr>
          <a:xfrm>
            <a:off x="2277" y="4397192"/>
            <a:ext cx="1566454" cy="338554"/>
          </a:xfrm>
          <a:prstGeom prst="rect">
            <a:avLst/>
          </a:prstGeom>
          <a:noFill/>
        </p:spPr>
        <p:txBody>
          <a:bodyPr wrap="none" rtlCol="0">
            <a:spAutoFit/>
          </a:bodyPr>
          <a:lstStyle/>
          <a:p>
            <a:r>
              <a:rPr lang="en-US" sz="1600" b="1" dirty="0">
                <a:solidFill>
                  <a:srgbClr val="FF0000"/>
                </a:solidFill>
              </a:rPr>
              <a:t>Gravity waves</a:t>
            </a:r>
          </a:p>
        </p:txBody>
      </p:sp>
      <p:sp>
        <p:nvSpPr>
          <p:cNvPr id="24" name="TextBox 23">
            <a:extLst>
              <a:ext uri="{FF2B5EF4-FFF2-40B4-BE49-F238E27FC236}">
                <a16:creationId xmlns:a16="http://schemas.microsoft.com/office/drawing/2014/main" id="{67B3867D-DEBC-A944-8181-FE21AD135D6C}"/>
              </a:ext>
            </a:extLst>
          </p:cNvPr>
          <p:cNvSpPr txBox="1"/>
          <p:nvPr/>
        </p:nvSpPr>
        <p:spPr>
          <a:xfrm>
            <a:off x="5264498" y="5024800"/>
            <a:ext cx="3785011" cy="338554"/>
          </a:xfrm>
          <a:prstGeom prst="rect">
            <a:avLst/>
          </a:prstGeom>
          <a:noFill/>
        </p:spPr>
        <p:txBody>
          <a:bodyPr wrap="none" rtlCol="0">
            <a:spAutoFit/>
          </a:bodyPr>
          <a:lstStyle/>
          <a:p>
            <a:r>
              <a:rPr lang="en-US" sz="1600" dirty="0">
                <a:solidFill>
                  <a:srgbClr val="FFFF00"/>
                </a:solidFill>
                <a:hlinkClick r:id="rId5">
                  <a:extLst>
                    <a:ext uri="{A12FA001-AC4F-418D-AE19-62706E023703}">
                      <ahyp:hlinkClr xmlns="" xmlns:ahyp="http://schemas.microsoft.com/office/drawing/2018/hyperlinkcolor" val="tx"/>
                    </a:ext>
                  </a:extLst>
                </a:hlinkClick>
              </a:rPr>
              <a:t>Blog post with full-resolution animations</a:t>
            </a:r>
            <a:endParaRPr lang="en-US" sz="1600" dirty="0">
              <a:solidFill>
                <a:srgbClr val="FFFF00"/>
              </a:solidFill>
            </a:endParaRPr>
          </a:p>
        </p:txBody>
      </p:sp>
      <p:sp>
        <p:nvSpPr>
          <p:cNvPr id="25" name="Right Arrow 24">
            <a:extLst>
              <a:ext uri="{FF2B5EF4-FFF2-40B4-BE49-F238E27FC236}">
                <a16:creationId xmlns:a16="http://schemas.microsoft.com/office/drawing/2014/main" id="{01425766-B6E7-8A4F-B744-C62D0FEE5481}"/>
              </a:ext>
            </a:extLst>
          </p:cNvPr>
          <p:cNvSpPr/>
          <p:nvPr/>
        </p:nvSpPr>
        <p:spPr>
          <a:xfrm>
            <a:off x="349626" y="3809045"/>
            <a:ext cx="779929" cy="203200"/>
          </a:xfrm>
          <a:prstGeom prst="rightArrow">
            <a:avLst/>
          </a:prstGeom>
          <a:solidFill>
            <a:srgbClr val="FF0000"/>
          </a:solidFill>
          <a:ln>
            <a:solidFill>
              <a:schemeClr val="bg1"/>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A00144A5-4A4F-CD4F-882B-E127117DA6BA}"/>
              </a:ext>
            </a:extLst>
          </p:cNvPr>
          <p:cNvSpPr/>
          <p:nvPr/>
        </p:nvSpPr>
        <p:spPr>
          <a:xfrm>
            <a:off x="502358" y="5313607"/>
            <a:ext cx="779929" cy="203200"/>
          </a:xfrm>
          <a:prstGeom prst="rightArrow">
            <a:avLst/>
          </a:prstGeom>
          <a:solidFill>
            <a:srgbClr val="FF0000"/>
          </a:solidFill>
          <a:ln>
            <a:solidFill>
              <a:schemeClr val="bg1"/>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Water vapor image showing quasi-stationary gravity waves along the western edge of a decaying mesoscale convective system.&#10;&#10;Description automatically generated">
            <a:extLst>
              <a:ext uri="{FF2B5EF4-FFF2-40B4-BE49-F238E27FC236}">
                <a16:creationId xmlns:a16="http://schemas.microsoft.com/office/drawing/2014/main" id="{B3010EDD-CDC1-1548-9FE2-6BD3A77567E6}"/>
              </a:ext>
            </a:extLst>
          </p:cNvPr>
          <p:cNvPicPr>
            <a:picLocks noChangeAspect="1"/>
          </p:cNvPicPr>
          <p:nvPr/>
        </p:nvPicPr>
        <p:blipFill>
          <a:blip r:embed="rId6"/>
          <a:stretch>
            <a:fillRect/>
          </a:stretch>
        </p:blipFill>
        <p:spPr>
          <a:xfrm>
            <a:off x="4000464" y="1699929"/>
            <a:ext cx="6339026" cy="3626559"/>
          </a:xfrm>
          <a:prstGeom prst="rect">
            <a:avLst/>
          </a:prstGeom>
        </p:spPr>
      </p:pic>
      <p:sp>
        <p:nvSpPr>
          <p:cNvPr id="27" name="Right Arrow 26">
            <a:extLst>
              <a:ext uri="{FF2B5EF4-FFF2-40B4-BE49-F238E27FC236}">
                <a16:creationId xmlns:a16="http://schemas.microsoft.com/office/drawing/2014/main" id="{5AC0E8DA-BBC0-284F-ADCD-4A81D571812D}"/>
              </a:ext>
            </a:extLst>
          </p:cNvPr>
          <p:cNvSpPr/>
          <p:nvPr/>
        </p:nvSpPr>
        <p:spPr>
          <a:xfrm>
            <a:off x="6108702" y="4107082"/>
            <a:ext cx="779929" cy="203200"/>
          </a:xfrm>
          <a:prstGeom prst="rightArrow">
            <a:avLst/>
          </a:prstGeom>
          <a:solidFill>
            <a:srgbClr val="FF0000"/>
          </a:solidFill>
          <a:ln>
            <a:solidFill>
              <a:schemeClr val="bg1"/>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03E6309-C822-7E4D-B7EC-E507904FB9D3}"/>
              </a:ext>
            </a:extLst>
          </p:cNvPr>
          <p:cNvSpPr/>
          <p:nvPr/>
        </p:nvSpPr>
        <p:spPr>
          <a:xfrm>
            <a:off x="6127676" y="4978883"/>
            <a:ext cx="779929" cy="203200"/>
          </a:xfrm>
          <a:prstGeom prst="rightArrow">
            <a:avLst/>
          </a:prstGeom>
          <a:solidFill>
            <a:srgbClr val="FF0000"/>
          </a:solidFill>
          <a:ln>
            <a:solidFill>
              <a:schemeClr val="bg1"/>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0D07FEB-4708-2449-80D3-76ACAA2F0738}"/>
              </a:ext>
            </a:extLst>
          </p:cNvPr>
          <p:cNvSpPr txBox="1"/>
          <p:nvPr/>
        </p:nvSpPr>
        <p:spPr>
          <a:xfrm>
            <a:off x="5481950" y="4478737"/>
            <a:ext cx="1452642" cy="338554"/>
          </a:xfrm>
          <a:prstGeom prst="rect">
            <a:avLst/>
          </a:prstGeom>
          <a:noFill/>
        </p:spPr>
        <p:txBody>
          <a:bodyPr wrap="none" rtlCol="0">
            <a:spAutoFit/>
          </a:bodyPr>
          <a:lstStyle/>
          <a:p>
            <a:r>
              <a:rPr lang="en-US" sz="1600" b="1" dirty="0">
                <a:solidFill>
                  <a:srgbClr val="FF0000"/>
                </a:solidFill>
              </a:rPr>
              <a:t>Gravity wave</a:t>
            </a:r>
          </a:p>
        </p:txBody>
      </p:sp>
      <p:sp>
        <p:nvSpPr>
          <p:cNvPr id="30" name="Rounded Rectangle 29">
            <a:extLst>
              <a:ext uri="{FF2B5EF4-FFF2-40B4-BE49-F238E27FC236}">
                <a16:creationId xmlns:a16="http://schemas.microsoft.com/office/drawing/2014/main" id="{B9D366A2-A1D8-984A-A4B2-7702ABAC6BE4}"/>
              </a:ext>
            </a:extLst>
          </p:cNvPr>
          <p:cNvSpPr/>
          <p:nvPr/>
        </p:nvSpPr>
        <p:spPr>
          <a:xfrm>
            <a:off x="6329144" y="5379942"/>
            <a:ext cx="2743079" cy="295838"/>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Tree>
    <p:custDataLst>
      <p:tags r:id="rId1"/>
    </p:custDataLst>
    <p:extLst>
      <p:ext uri="{BB962C8B-B14F-4D97-AF65-F5344CB8AC3E}">
        <p14:creationId xmlns:p14="http://schemas.microsoft.com/office/powerpoint/2010/main" val="2106015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Weighting Functions</a:t>
            </a:r>
            <a:endParaRPr lang="en-US" dirty="0">
              <a:latin typeface="Franklin Gothic Medium Cond" panose="020B0606030402020204" pitchFamily="34" charset="0"/>
            </a:endParaRPr>
          </a:p>
        </p:txBody>
      </p:sp>
      <p:sp>
        <p:nvSpPr>
          <p:cNvPr id="3" name="Content Placeholder 2"/>
          <p:cNvSpPr>
            <a:spLocks noGrp="1"/>
          </p:cNvSpPr>
          <p:nvPr>
            <p:ph idx="1"/>
          </p:nvPr>
        </p:nvSpPr>
        <p:spPr>
          <a:xfrm>
            <a:off x="111512" y="1657350"/>
            <a:ext cx="5283448" cy="3943350"/>
          </a:xfrm>
        </p:spPr>
        <p:txBody>
          <a:bodyPr>
            <a:noAutofit/>
          </a:bodyPr>
          <a:lstStyle/>
          <a:p>
            <a:r>
              <a:rPr lang="en-US" sz="2400" dirty="0" smtClean="0">
                <a:latin typeface="Franklin Gothic Medium Cond" panose="020B0606030402020204" pitchFamily="34" charset="0"/>
              </a:rPr>
              <a:t>The level from which the information in the water </a:t>
            </a:r>
            <a:r>
              <a:rPr lang="en-US" sz="2400" dirty="0">
                <a:latin typeface="Franklin Gothic Medium Cond" panose="020B0606030402020204" pitchFamily="34" charset="0"/>
              </a:rPr>
              <a:t>v</a:t>
            </a:r>
            <a:r>
              <a:rPr lang="en-US" sz="2400" dirty="0" smtClean="0">
                <a:latin typeface="Franklin Gothic Medium Cond" panose="020B0606030402020204" pitchFamily="34" charset="0"/>
              </a:rPr>
              <a:t>apor infrared channel is coming is shown by weighting functions.</a:t>
            </a:r>
          </a:p>
          <a:p>
            <a:endParaRPr lang="en-US" sz="2400" dirty="0" smtClean="0">
              <a:latin typeface="Franklin Gothic Medium Cond" panose="020B0606030402020204" pitchFamily="34" charset="0"/>
            </a:endParaRPr>
          </a:p>
          <a:p>
            <a:r>
              <a:rPr lang="en-US" sz="2400" dirty="0" smtClean="0">
                <a:latin typeface="Franklin Gothic Medium Cond" panose="020B0606030402020204" pitchFamily="34" charset="0"/>
              </a:rPr>
              <a:t>The image at right shows the weighting function for 6.19 </a:t>
            </a:r>
            <a:r>
              <a:rPr lang="en-US" sz="2400" dirty="0" smtClean="0">
                <a:latin typeface="Symbol" panose="05050102010706020507" pitchFamily="18" charset="2"/>
              </a:rPr>
              <a:t>m</a:t>
            </a:r>
            <a:r>
              <a:rPr lang="en-US" sz="2400" dirty="0" smtClean="0">
                <a:latin typeface="Franklin Gothic Medium Cond" panose="020B0606030402020204" pitchFamily="34" charset="0"/>
              </a:rPr>
              <a:t>m in green, and for 7.34 </a:t>
            </a:r>
            <a:r>
              <a:rPr lang="en-US" sz="2400" dirty="0">
                <a:latin typeface="Symbol" panose="05050102010706020507" pitchFamily="18" charset="2"/>
              </a:rPr>
              <a:t>m</a:t>
            </a:r>
            <a:r>
              <a:rPr lang="en-US" sz="2400" dirty="0" smtClean="0">
                <a:latin typeface="Franklin Gothic Medium Cond" panose="020B0606030402020204" pitchFamily="34" charset="0"/>
              </a:rPr>
              <a:t>m </a:t>
            </a:r>
            <a:r>
              <a:rPr lang="en-US" sz="2400" dirty="0" smtClean="0">
                <a:latin typeface="Franklin Gothic Medium Cond" panose="020B0606030402020204" pitchFamily="34" charset="0"/>
              </a:rPr>
              <a:t>in magenta.  </a:t>
            </a:r>
            <a:r>
              <a:rPr lang="en-US" sz="2400" dirty="0">
                <a:latin typeface="Franklin Gothic Medium Cond" panose="020B0606030402020204" pitchFamily="34" charset="0"/>
              </a:rPr>
              <a:t>U</a:t>
            </a:r>
            <a:r>
              <a:rPr lang="en-US" sz="2400" dirty="0" smtClean="0">
                <a:latin typeface="Franklin Gothic Medium Cond" panose="020B0606030402020204" pitchFamily="34" charset="0"/>
              </a:rPr>
              <a:t>pper-level water vapor (6.19 </a:t>
            </a:r>
            <a:r>
              <a:rPr lang="en-US" sz="2400" dirty="0">
                <a:latin typeface="Symbol" panose="05050102010706020507" pitchFamily="18" charset="2"/>
              </a:rPr>
              <a:t>m</a:t>
            </a:r>
            <a:r>
              <a:rPr lang="en-US" sz="2400" dirty="0" smtClean="0">
                <a:latin typeface="Franklin Gothic Medium Cond" panose="020B0606030402020204" pitchFamily="34" charset="0"/>
              </a:rPr>
              <a:t>m</a:t>
            </a:r>
            <a:r>
              <a:rPr lang="en-US" sz="2400" dirty="0" smtClean="0">
                <a:latin typeface="Franklin Gothic Medium Cond" panose="020B0606030402020204" pitchFamily="34" charset="0"/>
              </a:rPr>
              <a:t>) gets information from higher in the atmosphere.</a:t>
            </a:r>
          </a:p>
          <a:p>
            <a:endParaRPr lang="en-US" sz="2400" dirty="0" smtClean="0">
              <a:latin typeface="Franklin Gothic Medium Cond" panose="020B0606030402020204" pitchFamily="34" charset="0"/>
              <a:hlinkClick r:id=""/>
            </a:endParaRPr>
          </a:p>
          <a:p>
            <a:r>
              <a:rPr lang="en-US" sz="2400" dirty="0" smtClean="0">
                <a:latin typeface="Franklin Gothic Medium Cond" panose="020B0606030402020204" pitchFamily="34" charset="0"/>
                <a:hlinkClick r:id=""/>
              </a:rPr>
              <a:t>Source</a:t>
            </a:r>
            <a:endParaRPr lang="en-US" sz="2400" dirty="0">
              <a:latin typeface="Franklin Gothic Medium Cond" panose="020B06060304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960" y="2050434"/>
            <a:ext cx="3291840" cy="3377754"/>
          </a:xfrm>
          <a:prstGeom prst="rect">
            <a:avLst/>
          </a:prstGeom>
        </p:spPr>
      </p:pic>
      <p:sp>
        <p:nvSpPr>
          <p:cNvPr id="5" name="TextBox 4"/>
          <p:cNvSpPr txBox="1"/>
          <p:nvPr/>
        </p:nvSpPr>
        <p:spPr>
          <a:xfrm>
            <a:off x="7462435" y="4383117"/>
            <a:ext cx="984143" cy="276999"/>
          </a:xfrm>
          <a:prstGeom prst="rect">
            <a:avLst/>
          </a:prstGeom>
          <a:noFill/>
        </p:spPr>
        <p:txBody>
          <a:bodyPr wrap="square" rtlCol="0">
            <a:spAutoFit/>
          </a:bodyPr>
          <a:lstStyle/>
          <a:p>
            <a:r>
              <a:rPr lang="en-US" sz="1200" b="1" dirty="0">
                <a:solidFill>
                  <a:srgbClr val="00B050"/>
                </a:solidFill>
                <a:latin typeface="Times New Roman" panose="02020603050405020304" pitchFamily="18" charset="0"/>
                <a:cs typeface="Times New Roman" panose="02020603050405020304" pitchFamily="18" charset="0"/>
              </a:rPr>
              <a:t>391 </a:t>
            </a:r>
            <a:r>
              <a:rPr lang="en-US" sz="1200" b="1" dirty="0" err="1">
                <a:solidFill>
                  <a:srgbClr val="00B050"/>
                </a:solidFill>
                <a:latin typeface="Times New Roman" panose="02020603050405020304" pitchFamily="18" charset="0"/>
                <a:cs typeface="Times New Roman" panose="02020603050405020304" pitchFamily="18" charset="0"/>
              </a:rPr>
              <a:t>hPa</a:t>
            </a:r>
            <a:endParaRPr lang="en-US" sz="1200" b="1" dirty="0">
              <a:solidFill>
                <a:srgbClr val="00B05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040881" y="4597542"/>
            <a:ext cx="984143" cy="276999"/>
          </a:xfrm>
          <a:prstGeom prst="rect">
            <a:avLst/>
          </a:prstGeom>
          <a:noFill/>
        </p:spPr>
        <p:txBody>
          <a:bodyPr wrap="square" rtlCol="0">
            <a:spAutoFit/>
          </a:bodyPr>
          <a:lstStyle/>
          <a:p>
            <a:r>
              <a:rPr lang="en-US" sz="1200" b="1" dirty="0">
                <a:solidFill>
                  <a:srgbClr val="F000C5"/>
                </a:solidFill>
                <a:latin typeface="Times New Roman" panose="02020603050405020304" pitchFamily="18" charset="0"/>
                <a:cs typeface="Times New Roman" panose="02020603050405020304" pitchFamily="18" charset="0"/>
              </a:rPr>
              <a:t>497 </a:t>
            </a:r>
            <a:r>
              <a:rPr lang="en-US" sz="1200" b="1" dirty="0" err="1">
                <a:solidFill>
                  <a:srgbClr val="F000C5"/>
                </a:solidFill>
                <a:latin typeface="Times New Roman" panose="02020603050405020304" pitchFamily="18" charset="0"/>
                <a:cs typeface="Times New Roman" panose="02020603050405020304" pitchFamily="18" charset="0"/>
              </a:rPr>
              <a:t>hPa</a:t>
            </a:r>
            <a:endParaRPr lang="en-US" sz="1200" b="1" dirty="0">
              <a:solidFill>
                <a:srgbClr val="F000C5"/>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128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04800"/>
            <a:ext cx="8927690" cy="1352550"/>
          </a:xfrm>
          <a:prstGeom prst="rect">
            <a:avLst/>
          </a:prstGeom>
        </p:spPr>
        <p:txBody>
          <a:bodyPr/>
          <a:lstStyle/>
          <a:p>
            <a:pPr algn="l"/>
            <a:r>
              <a:rPr lang="en-US" sz="3200" dirty="0">
                <a:solidFill>
                  <a:srgbClr val="FFFF00"/>
                </a:solidFill>
                <a:latin typeface="Franklin Gothic Medium Cond" panose="020B0606030402020204" pitchFamily="34" charset="0"/>
              </a:rPr>
              <a:t>Why use the Mid-Level Water Vapor </a:t>
            </a:r>
            <a:r>
              <a:rPr lang="en-US" sz="3200" dirty="0" smtClean="0">
                <a:solidFill>
                  <a:srgbClr val="FFFF00"/>
                </a:solidFill>
                <a:latin typeface="Franklin Gothic Medium Cond" panose="020B0606030402020204" pitchFamily="34" charset="0"/>
              </a:rPr>
              <a:t>Band (not on FCI or Meteosat-10, but it’s on AMI/AHI/AGRI)</a:t>
            </a:r>
            <a:endParaRPr lang="en-US" sz="3200" dirty="0">
              <a:solidFill>
                <a:srgbClr val="FFFF00"/>
              </a:solidFill>
              <a:latin typeface="Franklin Gothic Medium Cond" panose="020B0606030402020204" pitchFamily="34" charset="0"/>
            </a:endParaRPr>
          </a:p>
        </p:txBody>
      </p:sp>
      <p:sp>
        <p:nvSpPr>
          <p:cNvPr id="3" name="Content Placeholder 2"/>
          <p:cNvSpPr>
            <a:spLocks noGrp="1"/>
          </p:cNvSpPr>
          <p:nvPr>
            <p:ph idx="4294967295"/>
          </p:nvPr>
        </p:nvSpPr>
        <p:spPr>
          <a:xfrm>
            <a:off x="0" y="1657350"/>
            <a:ext cx="8229600" cy="4743450"/>
          </a:xfrm>
          <a:prstGeom prst="rect">
            <a:avLst/>
          </a:prstGeom>
        </p:spPr>
        <p:txBody>
          <a:bodyPr>
            <a:normAutofit fontScale="77500" lnSpcReduction="20000"/>
          </a:bodyPr>
          <a:lstStyle/>
          <a:p>
            <a:r>
              <a:rPr lang="en-US" dirty="0" smtClean="0">
                <a:solidFill>
                  <a:srgbClr val="FFC000"/>
                </a:solidFill>
                <a:latin typeface="Franklin Gothic Medium Cond" panose="020B0606030402020204" pitchFamily="34" charset="0"/>
              </a:rPr>
              <a:t>Identification </a:t>
            </a:r>
            <a:r>
              <a:rPr lang="en-US" dirty="0">
                <a:solidFill>
                  <a:srgbClr val="FFC000"/>
                </a:solidFill>
                <a:latin typeface="Franklin Gothic Medium Cond" panose="020B0606030402020204" pitchFamily="34" charset="0"/>
              </a:rPr>
              <a:t>of jet streams and synoptic-scale circulation features</a:t>
            </a:r>
          </a:p>
          <a:p>
            <a:pPr lvl="1"/>
            <a:r>
              <a:rPr lang="en-US" dirty="0">
                <a:solidFill>
                  <a:srgbClr val="FFC000"/>
                </a:solidFill>
                <a:latin typeface="Franklin Gothic Medium Cond" panose="020B0606030402020204" pitchFamily="34" charset="0"/>
              </a:rPr>
              <a:t>Characteristic moisture gradients and moist/dry patterns are often exhibited </a:t>
            </a:r>
          </a:p>
          <a:p>
            <a:r>
              <a:rPr lang="en-US" dirty="0">
                <a:solidFill>
                  <a:srgbClr val="FFC000"/>
                </a:solidFill>
                <a:latin typeface="Franklin Gothic Medium Cond" panose="020B0606030402020204" pitchFamily="34" charset="0"/>
              </a:rPr>
              <a:t>Locating regions where the potential for turbulence exists</a:t>
            </a:r>
          </a:p>
          <a:p>
            <a:pPr lvl="1"/>
            <a:r>
              <a:rPr lang="en-US" dirty="0">
                <a:solidFill>
                  <a:srgbClr val="FFC000"/>
                </a:solidFill>
                <a:latin typeface="Franklin Gothic Medium Cond" panose="020B0606030402020204" pitchFamily="34" charset="0"/>
              </a:rPr>
              <a:t>Mountain waves, propagating gravity waves, transverse banding, wind shear vortices, axes of strong deformation</a:t>
            </a:r>
          </a:p>
          <a:p>
            <a:r>
              <a:rPr lang="en-US" dirty="0">
                <a:solidFill>
                  <a:srgbClr val="FFC000"/>
                </a:solidFill>
                <a:latin typeface="Franklin Gothic Medium Cond" panose="020B0606030402020204" pitchFamily="34" charset="0"/>
              </a:rPr>
              <a:t>Monitoring severe weather potential</a:t>
            </a:r>
          </a:p>
          <a:p>
            <a:pPr lvl="1"/>
            <a:r>
              <a:rPr lang="en-US" dirty="0">
                <a:solidFill>
                  <a:srgbClr val="FFC000"/>
                </a:solidFill>
                <a:latin typeface="Franklin Gothic Medium Cond" panose="020B0606030402020204" pitchFamily="34" charset="0"/>
              </a:rPr>
              <a:t>Mid-tropospheric dry slots can often play a role in the development of convection</a:t>
            </a:r>
          </a:p>
          <a:p>
            <a:r>
              <a:rPr lang="en-US" dirty="0">
                <a:solidFill>
                  <a:srgbClr val="FFC000"/>
                </a:solidFill>
                <a:latin typeface="Franklin Gothic Medium Cond" panose="020B0606030402020204" pitchFamily="34" charset="0"/>
              </a:rPr>
              <a:t>Identification and tracking of cloud-free features (such as vorticity maxima) that could eventually produce clouds/precipitation</a:t>
            </a:r>
          </a:p>
          <a:p>
            <a:r>
              <a:rPr lang="en-US" dirty="0">
                <a:solidFill>
                  <a:srgbClr val="FFC000"/>
                </a:solidFill>
                <a:latin typeface="Franklin Gothic Medium Cond" panose="020B0606030402020204" pitchFamily="34" charset="0"/>
              </a:rPr>
              <a:t>Used in Baseline Products:  Clear Sky Masks, Derived Motion Winds, Derived Stability Indices, Legacy Temperature/Moisture Profiles, Total </a:t>
            </a:r>
            <a:r>
              <a:rPr lang="en-US" dirty="0" err="1">
                <a:solidFill>
                  <a:srgbClr val="FFC000"/>
                </a:solidFill>
                <a:latin typeface="Franklin Gothic Medium Cond" panose="020B0606030402020204" pitchFamily="34" charset="0"/>
              </a:rPr>
              <a:t>Precipitable</a:t>
            </a:r>
            <a:r>
              <a:rPr lang="en-US" dirty="0">
                <a:solidFill>
                  <a:srgbClr val="FFC000"/>
                </a:solidFill>
                <a:latin typeface="Franklin Gothic Medium Cond" panose="020B0606030402020204" pitchFamily="34" charset="0"/>
              </a:rPr>
              <a:t> </a:t>
            </a:r>
            <a:r>
              <a:rPr lang="en-US" dirty="0" smtClean="0">
                <a:solidFill>
                  <a:srgbClr val="FFC000"/>
                </a:solidFill>
                <a:latin typeface="Franklin Gothic Medium Cond" panose="020B0606030402020204" pitchFamily="34" charset="0"/>
              </a:rPr>
              <a:t>Water</a:t>
            </a:r>
          </a:p>
          <a:p>
            <a:r>
              <a:rPr lang="en-US" dirty="0" smtClean="0">
                <a:solidFill>
                  <a:srgbClr val="FFC000"/>
                </a:solidFill>
                <a:latin typeface="Franklin Gothic Medium Cond" panose="020B0606030402020204" pitchFamily="34" charset="0"/>
                <a:hlinkClick r:id="rId4"/>
              </a:rPr>
              <a:t>Description of AGRI</a:t>
            </a:r>
            <a:r>
              <a:rPr lang="en-US" dirty="0">
                <a:solidFill>
                  <a:srgbClr val="FFC000"/>
                </a:solidFill>
                <a:latin typeface="Franklin Gothic Medium Cond" panose="020B0606030402020204" pitchFamily="34" charset="0"/>
              </a:rPr>
              <a:t> </a:t>
            </a:r>
            <a:r>
              <a:rPr lang="en-US" dirty="0" smtClean="0">
                <a:solidFill>
                  <a:srgbClr val="FFC000"/>
                </a:solidFill>
                <a:latin typeface="Franklin Gothic Medium Cond" panose="020B0606030402020204" pitchFamily="34" charset="0"/>
              </a:rPr>
              <a:t> ;  </a:t>
            </a:r>
            <a:r>
              <a:rPr lang="en-US" dirty="0" smtClean="0">
                <a:solidFill>
                  <a:srgbClr val="FFC000"/>
                </a:solidFill>
                <a:latin typeface="Franklin Gothic Medium Cond" panose="020B0606030402020204" pitchFamily="34" charset="0"/>
                <a:hlinkClick r:id="rId5"/>
              </a:rPr>
              <a:t>Description of AMI</a:t>
            </a:r>
            <a:r>
              <a:rPr lang="en-US" dirty="0">
                <a:solidFill>
                  <a:srgbClr val="FFC000"/>
                </a:solidFill>
                <a:latin typeface="Franklin Gothic Medium Cond" panose="020B0606030402020204" pitchFamily="34" charset="0"/>
              </a:rPr>
              <a:t> </a:t>
            </a:r>
            <a:r>
              <a:rPr lang="en-US" dirty="0" smtClean="0">
                <a:solidFill>
                  <a:srgbClr val="FFC000"/>
                </a:solidFill>
                <a:latin typeface="Franklin Gothic Medium Cond" panose="020B0606030402020204" pitchFamily="34" charset="0"/>
              </a:rPr>
              <a:t>; </a:t>
            </a:r>
            <a:r>
              <a:rPr lang="en-US" dirty="0" smtClean="0">
                <a:solidFill>
                  <a:srgbClr val="FFC000"/>
                </a:solidFill>
                <a:latin typeface="Franklin Gothic Medium Cond" panose="020B0606030402020204" pitchFamily="34" charset="0"/>
                <a:hlinkClick r:id="rId6"/>
              </a:rPr>
              <a:t>Description of AHI</a:t>
            </a:r>
            <a:endParaRPr lang="en-US" dirty="0">
              <a:solidFill>
                <a:srgbClr val="FFC000"/>
              </a:solidFill>
              <a:latin typeface="Franklin Gothic Medium Cond" panose="020B0606030402020204" pitchFamily="34" charset="0"/>
            </a:endParaRPr>
          </a:p>
          <a:p>
            <a:endParaRPr lang="en-US" dirty="0">
              <a:solidFill>
                <a:srgbClr val="FFC000"/>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419217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358" y="895570"/>
            <a:ext cx="8641642" cy="742950"/>
          </a:xfrm>
          <a:prstGeom prst="rect">
            <a:avLst/>
          </a:prstGeom>
        </p:spPr>
        <p:txBody>
          <a:bodyPr/>
          <a:lstStyle/>
          <a:p>
            <a:r>
              <a:rPr lang="en-US" sz="2800" dirty="0">
                <a:solidFill>
                  <a:srgbClr val="FFFF00"/>
                </a:solidFill>
                <a:latin typeface="Franklin Gothic Medium Cond" panose="020B0606030402020204" pitchFamily="34" charset="0"/>
              </a:rPr>
              <a:t>Use 6.9 µm Mid-level Water Vapor imagery to identify regions of potential turbulence</a:t>
            </a:r>
          </a:p>
        </p:txBody>
      </p:sp>
      <p:pic>
        <p:nvPicPr>
          <p:cNvPr id="34" name="Content Placeholder 33" descr="A picture containing nature&#10;&#10;Description automatically generated">
            <a:extLst>
              <a:ext uri="{FF2B5EF4-FFF2-40B4-BE49-F238E27FC236}">
                <a16:creationId xmlns:a16="http://schemas.microsoft.com/office/drawing/2014/main" id="{FC1C3C61-F31C-2745-B7B3-E196C70F19F2}"/>
              </a:ext>
            </a:extLst>
          </p:cNvPr>
          <p:cNvPicPr>
            <a:picLocks noGrp="1" noChangeAspect="1"/>
          </p:cNvPicPr>
          <p:nvPr>
            <p:ph idx="4294967295"/>
          </p:nvPr>
        </p:nvPicPr>
        <p:blipFill>
          <a:blip r:embed="rId4"/>
          <a:stretch>
            <a:fillRect/>
          </a:stretch>
        </p:blipFill>
        <p:spPr>
          <a:xfrm>
            <a:off x="0" y="1836739"/>
            <a:ext cx="5073650" cy="3805237"/>
          </a:xfrm>
          <a:prstGeom prst="rect">
            <a:avLst/>
          </a:prstGeom>
        </p:spPr>
      </p:pic>
      <p:sp>
        <p:nvSpPr>
          <p:cNvPr id="6" name="Oval 5"/>
          <p:cNvSpPr/>
          <p:nvPr/>
        </p:nvSpPr>
        <p:spPr>
          <a:xfrm>
            <a:off x="5831840" y="2940050"/>
            <a:ext cx="944880" cy="7823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00A70B1-CAA5-E84D-83E5-A55238CDF1CF}"/>
              </a:ext>
            </a:extLst>
          </p:cNvPr>
          <p:cNvSpPr/>
          <p:nvPr/>
        </p:nvSpPr>
        <p:spPr>
          <a:xfrm>
            <a:off x="358591" y="2371723"/>
            <a:ext cx="779929" cy="203200"/>
          </a:xfrm>
          <a:prstGeom prst="rightArrow">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A91E10E3-2E8B-1B46-91FE-2ED04C169305}"/>
              </a:ext>
            </a:extLst>
          </p:cNvPr>
          <p:cNvSpPr/>
          <p:nvPr/>
        </p:nvSpPr>
        <p:spPr>
          <a:xfrm>
            <a:off x="229190" y="3066422"/>
            <a:ext cx="779929" cy="203200"/>
          </a:xfrm>
          <a:prstGeom prst="rightArrow">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7B3867D-DEBC-A944-8181-FE21AD135D6C}"/>
              </a:ext>
            </a:extLst>
          </p:cNvPr>
          <p:cNvSpPr txBox="1"/>
          <p:nvPr/>
        </p:nvSpPr>
        <p:spPr>
          <a:xfrm>
            <a:off x="5264498" y="5024800"/>
            <a:ext cx="3785011" cy="338554"/>
          </a:xfrm>
          <a:prstGeom prst="rect">
            <a:avLst/>
          </a:prstGeom>
          <a:noFill/>
        </p:spPr>
        <p:txBody>
          <a:bodyPr wrap="none" rtlCol="0">
            <a:spAutoFit/>
          </a:bodyPr>
          <a:lstStyle/>
          <a:p>
            <a:r>
              <a:rPr lang="en-US" sz="1600" dirty="0">
                <a:solidFill>
                  <a:srgbClr val="FFFF00"/>
                </a:solidFill>
                <a:hlinkClick r:id="rId5">
                  <a:extLst>
                    <a:ext uri="{A12FA001-AC4F-418D-AE19-62706E023703}">
                      <ahyp:hlinkClr xmlns:ahyp="http://schemas.microsoft.com/office/drawing/2018/hyperlinkcolor" xmlns="" val="tx"/>
                    </a:ext>
                  </a:extLst>
                </a:hlinkClick>
              </a:rPr>
              <a:t>Blog post with full-resolution animations</a:t>
            </a:r>
            <a:endParaRPr lang="en-US" sz="1600" dirty="0">
              <a:solidFill>
                <a:srgbClr val="FFFF00"/>
              </a:solidFill>
            </a:endParaRPr>
          </a:p>
        </p:txBody>
      </p:sp>
      <p:sp>
        <p:nvSpPr>
          <p:cNvPr id="25" name="Right Arrow 24">
            <a:extLst>
              <a:ext uri="{FF2B5EF4-FFF2-40B4-BE49-F238E27FC236}">
                <a16:creationId xmlns:a16="http://schemas.microsoft.com/office/drawing/2014/main" id="{01425766-B6E7-8A4F-B744-C62D0FEE5481}"/>
              </a:ext>
            </a:extLst>
          </p:cNvPr>
          <p:cNvSpPr/>
          <p:nvPr/>
        </p:nvSpPr>
        <p:spPr>
          <a:xfrm>
            <a:off x="349626" y="3809045"/>
            <a:ext cx="779929" cy="203200"/>
          </a:xfrm>
          <a:prstGeom prst="rightArrow">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A00144A5-4A4F-CD4F-882B-E127117DA6BA}"/>
              </a:ext>
            </a:extLst>
          </p:cNvPr>
          <p:cNvSpPr/>
          <p:nvPr/>
        </p:nvSpPr>
        <p:spPr>
          <a:xfrm>
            <a:off x="502358" y="5313607"/>
            <a:ext cx="779929" cy="203200"/>
          </a:xfrm>
          <a:prstGeom prst="rightArrow">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5AC0E8DA-BBC0-284F-ADCD-4A81D571812D}"/>
              </a:ext>
            </a:extLst>
          </p:cNvPr>
          <p:cNvSpPr/>
          <p:nvPr/>
        </p:nvSpPr>
        <p:spPr>
          <a:xfrm>
            <a:off x="6108702" y="4107082"/>
            <a:ext cx="779929" cy="203200"/>
          </a:xfrm>
          <a:prstGeom prst="rightArrow">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03E6309-C822-7E4D-B7EC-E507904FB9D3}"/>
              </a:ext>
            </a:extLst>
          </p:cNvPr>
          <p:cNvSpPr/>
          <p:nvPr/>
        </p:nvSpPr>
        <p:spPr>
          <a:xfrm>
            <a:off x="6127676" y="4978883"/>
            <a:ext cx="779929" cy="203200"/>
          </a:xfrm>
          <a:prstGeom prst="rightArrow">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0D07FEB-4708-2449-80D3-76ACAA2F0738}"/>
              </a:ext>
            </a:extLst>
          </p:cNvPr>
          <p:cNvSpPr txBox="1"/>
          <p:nvPr/>
        </p:nvSpPr>
        <p:spPr>
          <a:xfrm>
            <a:off x="5455055" y="4451842"/>
            <a:ext cx="1452642" cy="338554"/>
          </a:xfrm>
          <a:prstGeom prst="rect">
            <a:avLst/>
          </a:prstGeom>
          <a:noFill/>
        </p:spPr>
        <p:txBody>
          <a:bodyPr wrap="none" rtlCol="0">
            <a:spAutoFit/>
          </a:bodyPr>
          <a:lstStyle/>
          <a:p>
            <a:r>
              <a:rPr lang="en-US" sz="1600" b="1" dirty="0">
                <a:solidFill>
                  <a:srgbClr val="FF0000"/>
                </a:solidFill>
              </a:rPr>
              <a:t>Gravity wave</a:t>
            </a:r>
          </a:p>
        </p:txBody>
      </p:sp>
      <p:sp>
        <p:nvSpPr>
          <p:cNvPr id="30" name="Rounded Rectangle 29">
            <a:extLst>
              <a:ext uri="{FF2B5EF4-FFF2-40B4-BE49-F238E27FC236}">
                <a16:creationId xmlns:a16="http://schemas.microsoft.com/office/drawing/2014/main" id="{B9D366A2-A1D8-984A-A4B2-7702ABAC6BE4}"/>
              </a:ext>
            </a:extLst>
          </p:cNvPr>
          <p:cNvSpPr/>
          <p:nvPr/>
        </p:nvSpPr>
        <p:spPr>
          <a:xfrm>
            <a:off x="520022" y="5236505"/>
            <a:ext cx="2743079" cy="295838"/>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ahyp="http://schemas.microsoft.com/office/drawing/2018/hyperlinkcolor" xmlns="" val="tx"/>
                    </a:ext>
                  </a:extLst>
                </a:hlinkClick>
              </a:rPr>
              <a:t>Blog post with animations</a:t>
            </a:r>
            <a:endParaRPr lang="en-US" dirty="0">
              <a:solidFill>
                <a:srgbClr val="FFFF00"/>
              </a:solidFill>
            </a:endParaRPr>
          </a:p>
        </p:txBody>
      </p:sp>
      <p:sp>
        <p:nvSpPr>
          <p:cNvPr id="19" name="TextBox 18">
            <a:extLst>
              <a:ext uri="{FF2B5EF4-FFF2-40B4-BE49-F238E27FC236}">
                <a16:creationId xmlns:a16="http://schemas.microsoft.com/office/drawing/2014/main" id="{AA544BDC-9F64-3043-B2CA-ED07E75C5233}"/>
              </a:ext>
            </a:extLst>
          </p:cNvPr>
          <p:cNvSpPr txBox="1"/>
          <p:nvPr/>
        </p:nvSpPr>
        <p:spPr>
          <a:xfrm>
            <a:off x="1553170" y="2622180"/>
            <a:ext cx="1951175" cy="400110"/>
          </a:xfrm>
          <a:prstGeom prst="rect">
            <a:avLst/>
          </a:prstGeom>
          <a:noFill/>
        </p:spPr>
        <p:txBody>
          <a:bodyPr wrap="none" rtlCol="0">
            <a:spAutoFit/>
          </a:bodyPr>
          <a:lstStyle/>
          <a:p>
            <a:r>
              <a:rPr lang="en-US" sz="2000" b="1" dirty="0"/>
              <a:t>Shear vortices</a:t>
            </a:r>
          </a:p>
        </p:txBody>
      </p:sp>
      <p:sp>
        <p:nvSpPr>
          <p:cNvPr id="38" name="TextBox 37">
            <a:extLst>
              <a:ext uri="{FF2B5EF4-FFF2-40B4-BE49-F238E27FC236}">
                <a16:creationId xmlns:a16="http://schemas.microsoft.com/office/drawing/2014/main" id="{69D6BAFE-9DD1-DD42-BC83-AF21BB9D2EC0}"/>
              </a:ext>
            </a:extLst>
          </p:cNvPr>
          <p:cNvSpPr txBox="1"/>
          <p:nvPr/>
        </p:nvSpPr>
        <p:spPr>
          <a:xfrm>
            <a:off x="1911758" y="4388229"/>
            <a:ext cx="1951175" cy="400110"/>
          </a:xfrm>
          <a:prstGeom prst="rect">
            <a:avLst/>
          </a:prstGeom>
          <a:noFill/>
        </p:spPr>
        <p:txBody>
          <a:bodyPr wrap="none" rtlCol="0">
            <a:spAutoFit/>
          </a:bodyPr>
          <a:lstStyle/>
          <a:p>
            <a:r>
              <a:rPr lang="en-US" sz="2000" b="1" dirty="0"/>
              <a:t>Shear vortices</a:t>
            </a:r>
          </a:p>
        </p:txBody>
      </p:sp>
      <p:pic>
        <p:nvPicPr>
          <p:cNvPr id="36" name="Picture 35">
            <a:extLst>
              <a:ext uri="{FF2B5EF4-FFF2-40B4-BE49-F238E27FC236}">
                <a16:creationId xmlns:a16="http://schemas.microsoft.com/office/drawing/2014/main" id="{2FCA9028-1FC0-B547-B176-6653E23E441F}"/>
              </a:ext>
            </a:extLst>
          </p:cNvPr>
          <p:cNvPicPr>
            <a:picLocks noChangeAspect="1"/>
          </p:cNvPicPr>
          <p:nvPr/>
        </p:nvPicPr>
        <p:blipFill>
          <a:blip r:embed="rId6"/>
          <a:stretch>
            <a:fillRect/>
          </a:stretch>
        </p:blipFill>
        <p:spPr>
          <a:xfrm>
            <a:off x="4063277" y="1638520"/>
            <a:ext cx="5074027" cy="3805520"/>
          </a:xfrm>
          <a:prstGeom prst="rect">
            <a:avLst/>
          </a:prstGeom>
        </p:spPr>
      </p:pic>
      <p:sp>
        <p:nvSpPr>
          <p:cNvPr id="37" name="Rounded Rectangle 36">
            <a:extLst>
              <a:ext uri="{FF2B5EF4-FFF2-40B4-BE49-F238E27FC236}">
                <a16:creationId xmlns:a16="http://schemas.microsoft.com/office/drawing/2014/main" id="{60FC6B4F-8B9C-5445-87EB-B1C61DC18C3E}"/>
              </a:ext>
            </a:extLst>
          </p:cNvPr>
          <p:cNvSpPr/>
          <p:nvPr/>
        </p:nvSpPr>
        <p:spPr>
          <a:xfrm>
            <a:off x="5217527" y="5048243"/>
            <a:ext cx="2743079" cy="295838"/>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ahyp="http://schemas.microsoft.com/office/drawing/2018/hyperlinkcolor" xmlns="" val="tx"/>
                    </a:ext>
                  </a:extLst>
                </a:hlinkClick>
              </a:rPr>
              <a:t>Blog post with animations</a:t>
            </a:r>
            <a:endParaRPr lang="en-US" dirty="0">
              <a:solidFill>
                <a:srgbClr val="FFFF00"/>
              </a:solidFill>
            </a:endParaRPr>
          </a:p>
        </p:txBody>
      </p:sp>
      <p:sp>
        <p:nvSpPr>
          <p:cNvPr id="40" name="Oval 39">
            <a:extLst>
              <a:ext uri="{FF2B5EF4-FFF2-40B4-BE49-F238E27FC236}">
                <a16:creationId xmlns:a16="http://schemas.microsoft.com/office/drawing/2014/main" id="{3A65FA1E-3285-7D4D-BF52-04E9B1456D66}"/>
              </a:ext>
            </a:extLst>
          </p:cNvPr>
          <p:cNvSpPr/>
          <p:nvPr/>
        </p:nvSpPr>
        <p:spPr>
          <a:xfrm>
            <a:off x="7553190" y="3645274"/>
            <a:ext cx="1465304" cy="1075764"/>
          </a:xfrm>
          <a:prstGeom prst="ellipse">
            <a:avLst/>
          </a:prstGeom>
          <a:noFill/>
          <a:ln w="38100">
            <a:solidFill>
              <a:srgbClr val="FF0000"/>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D89B7BC-94DE-C841-BEA7-30394FD52DD7}"/>
              </a:ext>
            </a:extLst>
          </p:cNvPr>
          <p:cNvSpPr/>
          <p:nvPr/>
        </p:nvSpPr>
        <p:spPr>
          <a:xfrm>
            <a:off x="5043769" y="3636346"/>
            <a:ext cx="1465304" cy="1075764"/>
          </a:xfrm>
          <a:prstGeom prst="ellipse">
            <a:avLst/>
          </a:prstGeom>
          <a:noFill/>
          <a:ln w="38100">
            <a:solidFill>
              <a:srgbClr val="FF0000"/>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16533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9372599" cy="1600200"/>
          </a:xfrm>
          <a:prstGeom prst="rect">
            <a:avLst/>
          </a:prstGeom>
        </p:spPr>
        <p:txBody>
          <a:bodyPr/>
          <a:lstStyle/>
          <a:p>
            <a:r>
              <a:rPr lang="en-US" sz="3200" dirty="0" smtClean="0">
                <a:solidFill>
                  <a:srgbClr val="FFFF00"/>
                </a:solidFill>
                <a:latin typeface="Franklin Gothic Medium Cond" panose="020B0606030402020204" pitchFamily="34" charset="0"/>
              </a:rPr>
              <a:t>Use </a:t>
            </a:r>
            <a:r>
              <a:rPr lang="en-US" sz="3200" dirty="0">
                <a:solidFill>
                  <a:srgbClr val="FFFF00"/>
                </a:solidFill>
                <a:latin typeface="Franklin Gothic Medium Cond" panose="020B0606030402020204" pitchFamily="34" charset="0"/>
              </a:rPr>
              <a:t>6.9 µm Mid-level Water Vapor imagery to identify and track synoptic-scale features</a:t>
            </a:r>
          </a:p>
        </p:txBody>
      </p:sp>
      <p:pic>
        <p:nvPicPr>
          <p:cNvPr id="25" name="Content Placeholder 24" descr="A close up of a map&#10;&#10;Description automatically generated">
            <a:extLst>
              <a:ext uri="{FF2B5EF4-FFF2-40B4-BE49-F238E27FC236}">
                <a16:creationId xmlns:a16="http://schemas.microsoft.com/office/drawing/2014/main" id="{33A1D24B-8CD8-D745-8ED2-F0AD992ECA05}"/>
              </a:ext>
            </a:extLst>
          </p:cNvPr>
          <p:cNvPicPr>
            <a:picLocks noGrp="1" noChangeAspect="1"/>
          </p:cNvPicPr>
          <p:nvPr>
            <p:ph idx="4294967295"/>
          </p:nvPr>
        </p:nvPicPr>
        <p:blipFill>
          <a:blip r:embed="rId4"/>
          <a:stretch>
            <a:fillRect/>
          </a:stretch>
        </p:blipFill>
        <p:spPr>
          <a:xfrm>
            <a:off x="1902542" y="1436592"/>
            <a:ext cx="5257800" cy="3943350"/>
          </a:xfrm>
          <a:prstGeom prst="rect">
            <a:avLst/>
          </a:prstGeom>
        </p:spPr>
      </p:pic>
      <p:sp>
        <p:nvSpPr>
          <p:cNvPr id="21" name="Rounded Rectangle 20">
            <a:extLst>
              <a:ext uri="{FF2B5EF4-FFF2-40B4-BE49-F238E27FC236}">
                <a16:creationId xmlns:a16="http://schemas.microsoft.com/office/drawing/2014/main" id="{F50BC2B2-4A2E-854C-91A3-3922712FD163}"/>
              </a:ext>
            </a:extLst>
          </p:cNvPr>
          <p:cNvSpPr/>
          <p:nvPr/>
        </p:nvSpPr>
        <p:spPr>
          <a:xfrm>
            <a:off x="6329144" y="5379942"/>
            <a:ext cx="2743079" cy="295838"/>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ahyp="http://schemas.microsoft.com/office/drawing/2018/hyperlinkcolor" xmlns="" val="tx"/>
                    </a:ext>
                  </a:extLst>
                </a:hlinkClick>
              </a:rPr>
              <a:t>Blog post with animations</a:t>
            </a:r>
            <a:endParaRPr lang="en-US" dirty="0">
              <a:solidFill>
                <a:srgbClr val="FFFF00"/>
              </a:solidFill>
            </a:endParaRPr>
          </a:p>
        </p:txBody>
      </p:sp>
    </p:spTree>
    <p:custDataLst>
      <p:tags r:id="rId1"/>
    </p:custDataLst>
    <p:extLst>
      <p:ext uri="{BB962C8B-B14F-4D97-AF65-F5344CB8AC3E}">
        <p14:creationId xmlns:p14="http://schemas.microsoft.com/office/powerpoint/2010/main" val="2415289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BANDS10-11_SRF_SO2">
            <a:extLst>
              <a:ext uri="{FF2B5EF4-FFF2-40B4-BE49-F238E27FC236}">
                <a16:creationId xmlns:a16="http://schemas.microsoft.com/office/drawing/2014/main" id="{B5DB0263-6307-F345-BE47-202F63D64164}"/>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376019" y="1472935"/>
            <a:ext cx="6217920" cy="4273806"/>
          </a:xfrm>
          <a:prstGeom prst="rect">
            <a:avLst/>
          </a:prstGeom>
          <a:noFill/>
          <a:ln>
            <a:noFill/>
          </a:ln>
        </p:spPr>
      </p:pic>
      <p:sp>
        <p:nvSpPr>
          <p:cNvPr id="3" name="Title 1"/>
          <p:cNvSpPr txBox="1">
            <a:spLocks/>
          </p:cNvSpPr>
          <p:nvPr/>
        </p:nvSpPr>
        <p:spPr>
          <a:xfrm>
            <a:off x="1386213" y="929148"/>
            <a:ext cx="6328477" cy="742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FFFF00"/>
                </a:solidFill>
                <a:latin typeface="Franklin Gothic Medium Cond" panose="020B0606030402020204" pitchFamily="34" charset="0"/>
              </a:rPr>
              <a:t>Low-Level Water Vapor Band also affected by SO</a:t>
            </a:r>
            <a:r>
              <a:rPr lang="en-US" sz="2400" baseline="-25000" dirty="0">
                <a:solidFill>
                  <a:srgbClr val="FFFF00"/>
                </a:solidFill>
                <a:latin typeface="Franklin Gothic Medium Cond" panose="020B0606030402020204" pitchFamily="34" charset="0"/>
              </a:rPr>
              <a:t>2</a:t>
            </a:r>
          </a:p>
        </p:txBody>
      </p:sp>
      <p:sp>
        <p:nvSpPr>
          <p:cNvPr id="4" name="Rounded Rectangle 3"/>
          <p:cNvSpPr/>
          <p:nvPr/>
        </p:nvSpPr>
        <p:spPr>
          <a:xfrm>
            <a:off x="1386213" y="1993593"/>
            <a:ext cx="265035" cy="3187083"/>
          </a:xfrm>
          <a:prstGeom prst="roundRect">
            <a:avLst/>
          </a:prstGeom>
          <a:noFill/>
          <a:ln w="381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 name="TextBox 4"/>
          <p:cNvSpPr txBox="1"/>
          <p:nvPr/>
        </p:nvSpPr>
        <p:spPr>
          <a:xfrm>
            <a:off x="2396973" y="4837976"/>
            <a:ext cx="932155" cy="369332"/>
          </a:xfrm>
          <a:prstGeom prst="rect">
            <a:avLst/>
          </a:prstGeom>
          <a:noFill/>
        </p:spPr>
        <p:txBody>
          <a:bodyPr wrap="square" rtlCol="0">
            <a:spAutoFit/>
          </a:bodyPr>
          <a:lstStyle/>
          <a:p>
            <a:r>
              <a:rPr lang="en-US" b="1" dirty="0" smtClean="0">
                <a:solidFill>
                  <a:srgbClr val="FFFF00"/>
                </a:solidFill>
              </a:rPr>
              <a:t>7.3 </a:t>
            </a:r>
            <a:r>
              <a:rPr lang="en-US" b="1" dirty="0" smtClean="0">
                <a:solidFill>
                  <a:srgbClr val="FFFF00"/>
                </a:solidFill>
                <a:latin typeface="Symbol" panose="05050102010706020507" pitchFamily="18" charset="2"/>
              </a:rPr>
              <a:t>m</a:t>
            </a:r>
            <a:r>
              <a:rPr lang="en-US" b="1" dirty="0" smtClean="0">
                <a:solidFill>
                  <a:srgbClr val="FFFF00"/>
                </a:solidFill>
              </a:rPr>
              <a:t>m</a:t>
            </a:r>
            <a:endParaRPr lang="en-US" b="1" dirty="0">
              <a:solidFill>
                <a:srgbClr val="FFFF00"/>
              </a:solidFill>
            </a:endParaRPr>
          </a:p>
        </p:txBody>
      </p:sp>
      <p:sp>
        <p:nvSpPr>
          <p:cNvPr id="6" name="TextBox 5"/>
          <p:cNvSpPr txBox="1"/>
          <p:nvPr/>
        </p:nvSpPr>
        <p:spPr>
          <a:xfrm>
            <a:off x="5407983" y="4837976"/>
            <a:ext cx="932155" cy="369332"/>
          </a:xfrm>
          <a:prstGeom prst="rect">
            <a:avLst/>
          </a:prstGeom>
          <a:noFill/>
        </p:spPr>
        <p:txBody>
          <a:bodyPr wrap="square" rtlCol="0">
            <a:spAutoFit/>
          </a:bodyPr>
          <a:lstStyle/>
          <a:p>
            <a:r>
              <a:rPr lang="en-US" b="1" dirty="0" smtClean="0">
                <a:solidFill>
                  <a:srgbClr val="FFFF00"/>
                </a:solidFill>
              </a:rPr>
              <a:t>8.4 </a:t>
            </a:r>
            <a:r>
              <a:rPr lang="en-US" b="1" dirty="0" smtClean="0">
                <a:solidFill>
                  <a:srgbClr val="FFFF00"/>
                </a:solidFill>
                <a:latin typeface="Symbol" panose="05050102010706020507" pitchFamily="18" charset="2"/>
              </a:rPr>
              <a:t>m</a:t>
            </a:r>
            <a:r>
              <a:rPr lang="en-US" b="1" dirty="0" smtClean="0">
                <a:solidFill>
                  <a:srgbClr val="FFFF00"/>
                </a:solidFill>
              </a:rPr>
              <a:t>m</a:t>
            </a:r>
            <a:endParaRPr lang="en-US" b="1" dirty="0">
              <a:solidFill>
                <a:srgbClr val="FFFF00"/>
              </a:solidFill>
            </a:endParaRPr>
          </a:p>
        </p:txBody>
      </p:sp>
      <p:sp>
        <p:nvSpPr>
          <p:cNvPr id="7" name="TextBox 6"/>
          <p:cNvSpPr txBox="1"/>
          <p:nvPr/>
        </p:nvSpPr>
        <p:spPr>
          <a:xfrm>
            <a:off x="2325294" y="5292358"/>
            <a:ext cx="989120" cy="369332"/>
          </a:xfrm>
          <a:prstGeom prst="rect">
            <a:avLst/>
          </a:prstGeom>
          <a:solidFill>
            <a:schemeClr val="tx1">
              <a:lumMod val="50000"/>
            </a:schemeClr>
          </a:solidFill>
        </p:spPr>
        <p:txBody>
          <a:bodyPr wrap="square" rtlCol="0">
            <a:spAutoFit/>
          </a:bodyPr>
          <a:lstStyle/>
          <a:p>
            <a:r>
              <a:rPr lang="en-US" b="1" dirty="0" smtClean="0">
                <a:solidFill>
                  <a:srgbClr val="FFFF00"/>
                </a:solidFill>
                <a:latin typeface="Franklin Gothic Medium Cond" panose="020B0606030402020204" pitchFamily="34" charset="0"/>
              </a:rPr>
              <a:t>Band </a:t>
            </a:r>
            <a:r>
              <a:rPr lang="en-US" b="1" dirty="0" smtClean="0">
                <a:solidFill>
                  <a:srgbClr val="FFFF00"/>
                </a:solidFill>
                <a:latin typeface="Franklin Gothic Medium Cond" panose="020B0606030402020204" pitchFamily="34" charset="0"/>
              </a:rPr>
              <a:t>10</a:t>
            </a:r>
            <a:endParaRPr lang="en-US" b="1" dirty="0">
              <a:solidFill>
                <a:srgbClr val="FFFF00"/>
              </a:solidFill>
              <a:latin typeface="Franklin Gothic Medium Cond" panose="020B0606030402020204" pitchFamily="34" charset="0"/>
            </a:endParaRPr>
          </a:p>
        </p:txBody>
      </p:sp>
      <p:sp>
        <p:nvSpPr>
          <p:cNvPr id="8" name="TextBox 7"/>
          <p:cNvSpPr txBox="1"/>
          <p:nvPr/>
        </p:nvSpPr>
        <p:spPr>
          <a:xfrm>
            <a:off x="5440640" y="5292358"/>
            <a:ext cx="1026110" cy="369332"/>
          </a:xfrm>
          <a:prstGeom prst="rect">
            <a:avLst/>
          </a:prstGeom>
          <a:solidFill>
            <a:schemeClr val="tx1">
              <a:lumMod val="50000"/>
            </a:schemeClr>
          </a:solidFill>
        </p:spPr>
        <p:txBody>
          <a:bodyPr wrap="square" rtlCol="0">
            <a:spAutoFit/>
          </a:bodyPr>
          <a:lstStyle/>
          <a:p>
            <a:r>
              <a:rPr lang="en-US" b="1" dirty="0" smtClean="0">
                <a:solidFill>
                  <a:srgbClr val="FFFF00"/>
                </a:solidFill>
                <a:latin typeface="Franklin Gothic Medium Cond" panose="020B0606030402020204" pitchFamily="34" charset="0"/>
              </a:rPr>
              <a:t>Band </a:t>
            </a:r>
            <a:r>
              <a:rPr lang="en-US" b="1" dirty="0" smtClean="0">
                <a:solidFill>
                  <a:srgbClr val="FFFF00"/>
                </a:solidFill>
                <a:latin typeface="Franklin Gothic Medium Cond" panose="020B0606030402020204" pitchFamily="34" charset="0"/>
              </a:rPr>
              <a:t>11</a:t>
            </a:r>
            <a:endParaRPr lang="en-US" b="1" dirty="0">
              <a:solidFill>
                <a:srgbClr val="FFFF00"/>
              </a:solidFill>
              <a:latin typeface="Franklin Gothic Medium Cond" panose="020B0606030402020204" pitchFamily="34" charset="0"/>
            </a:endParaRPr>
          </a:p>
        </p:txBody>
      </p:sp>
      <p:sp>
        <p:nvSpPr>
          <p:cNvPr id="9" name="TextBox 8"/>
          <p:cNvSpPr txBox="1"/>
          <p:nvPr/>
        </p:nvSpPr>
        <p:spPr>
          <a:xfrm>
            <a:off x="2819854" y="5831791"/>
            <a:ext cx="3778599" cy="369332"/>
          </a:xfrm>
          <a:prstGeom prst="rect">
            <a:avLst/>
          </a:prstGeom>
          <a:noFill/>
        </p:spPr>
        <p:txBody>
          <a:bodyPr wrap="none" rtlCol="0">
            <a:spAutoFit/>
          </a:bodyPr>
          <a:lstStyle/>
          <a:p>
            <a:r>
              <a:rPr lang="en-US" dirty="0" smtClean="0">
                <a:latin typeface="Franklin Gothic Medium Cond" panose="020B0606030402020204" pitchFamily="34" charset="0"/>
              </a:rPr>
              <a:t>Use these two bands when volcanoes erupt</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874309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4478" y="929148"/>
            <a:ext cx="8228012" cy="742950"/>
          </a:xfrm>
          <a:prstGeom prst="rect">
            <a:avLst/>
          </a:prstGeom>
        </p:spPr>
        <p:txBody>
          <a:bodyPr/>
          <a:lstStyle/>
          <a:p>
            <a:pPr algn="l"/>
            <a:r>
              <a:rPr lang="en-US" sz="3200" dirty="0">
                <a:solidFill>
                  <a:srgbClr val="FFFF00"/>
                </a:solidFill>
                <a:latin typeface="Franklin Gothic Medium Cond" panose="020B0606030402020204" pitchFamily="34" charset="0"/>
              </a:rPr>
              <a:t>Why use the Low-Level Water Vapor Band</a:t>
            </a:r>
          </a:p>
        </p:txBody>
      </p:sp>
      <p:sp>
        <p:nvSpPr>
          <p:cNvPr id="3" name="Content Placeholder 2"/>
          <p:cNvSpPr>
            <a:spLocks noGrp="1"/>
          </p:cNvSpPr>
          <p:nvPr>
            <p:ph idx="4294967295"/>
          </p:nvPr>
        </p:nvSpPr>
        <p:spPr>
          <a:xfrm>
            <a:off x="0" y="1657350"/>
            <a:ext cx="8991600" cy="3943350"/>
          </a:xfrm>
          <a:prstGeom prst="rect">
            <a:avLst/>
          </a:prstGeom>
        </p:spPr>
        <p:txBody>
          <a:bodyPr>
            <a:noAutofit/>
          </a:bodyPr>
          <a:lstStyle/>
          <a:p>
            <a:r>
              <a:rPr lang="en-US" sz="2400" dirty="0" smtClean="0">
                <a:solidFill>
                  <a:srgbClr val="FFFF00"/>
                </a:solidFill>
                <a:latin typeface="Franklin Gothic Medium Cond" panose="020B0606030402020204" pitchFamily="34" charset="0"/>
              </a:rPr>
              <a:t>Identification </a:t>
            </a:r>
            <a:r>
              <a:rPr lang="en-US" sz="2400" dirty="0">
                <a:solidFill>
                  <a:srgbClr val="FFFF00"/>
                </a:solidFill>
                <a:latin typeface="Franklin Gothic Medium Cond" panose="020B0606030402020204" pitchFamily="34" charset="0"/>
              </a:rPr>
              <a:t>of jet streams and synoptic-scale circulation features</a:t>
            </a:r>
          </a:p>
          <a:p>
            <a:pPr lvl="1"/>
            <a:r>
              <a:rPr lang="en-US" sz="2000" dirty="0">
                <a:solidFill>
                  <a:srgbClr val="FFFF00"/>
                </a:solidFill>
                <a:latin typeface="Franklin Gothic Medium Cond" panose="020B0606030402020204" pitchFamily="34" charset="0"/>
              </a:rPr>
              <a:t>Characteristic moisture gradients and moist/dry patterns </a:t>
            </a:r>
            <a:r>
              <a:rPr lang="en-US" sz="2000" dirty="0" smtClean="0">
                <a:solidFill>
                  <a:srgbClr val="FFFF00"/>
                </a:solidFill>
                <a:latin typeface="Franklin Gothic Medium Cond" panose="020B0606030402020204" pitchFamily="34" charset="0"/>
              </a:rPr>
              <a:t>show up</a:t>
            </a:r>
            <a:endParaRPr lang="en-US" sz="2000" dirty="0">
              <a:solidFill>
                <a:srgbClr val="FFFF00"/>
              </a:solidFill>
              <a:latin typeface="Franklin Gothic Medium Cond" panose="020B0606030402020204" pitchFamily="34" charset="0"/>
            </a:endParaRPr>
          </a:p>
          <a:p>
            <a:r>
              <a:rPr lang="en-US" sz="2400" dirty="0">
                <a:solidFill>
                  <a:srgbClr val="FFFF00"/>
                </a:solidFill>
                <a:latin typeface="Franklin Gothic Medium Cond" panose="020B0606030402020204" pitchFamily="34" charset="0"/>
              </a:rPr>
              <a:t>Locating regions where the potential for turbulence exists</a:t>
            </a:r>
          </a:p>
          <a:p>
            <a:pPr lvl="1"/>
            <a:r>
              <a:rPr lang="en-US" sz="2000" dirty="0">
                <a:solidFill>
                  <a:srgbClr val="FFFF00"/>
                </a:solidFill>
                <a:latin typeface="Franklin Gothic Medium Cond" panose="020B0606030402020204" pitchFamily="34" charset="0"/>
              </a:rPr>
              <a:t>Mountain waves, propagating gravity waves, transverse banding, wind shear vortices, axes of strong deformation</a:t>
            </a:r>
          </a:p>
          <a:p>
            <a:r>
              <a:rPr lang="en-US" sz="2400" dirty="0">
                <a:solidFill>
                  <a:srgbClr val="FFFF00"/>
                </a:solidFill>
                <a:latin typeface="Franklin Gothic Medium Cond" panose="020B0606030402020204" pitchFamily="34" charset="0"/>
              </a:rPr>
              <a:t>Monitoring severe weather </a:t>
            </a:r>
            <a:r>
              <a:rPr lang="en-US" sz="2400" dirty="0" smtClean="0">
                <a:solidFill>
                  <a:srgbClr val="FFFF00"/>
                </a:solidFill>
                <a:latin typeface="Franklin Gothic Medium Cond" panose="020B0606030402020204" pitchFamily="34" charset="0"/>
              </a:rPr>
              <a:t>potential </a:t>
            </a:r>
          </a:p>
          <a:p>
            <a:pPr lvl="1"/>
            <a:r>
              <a:rPr lang="en-US" sz="2000" dirty="0" smtClean="0">
                <a:solidFill>
                  <a:srgbClr val="FFFF00"/>
                </a:solidFill>
                <a:latin typeface="Franklin Gothic Medium Cond" panose="020B0606030402020204" pitchFamily="34" charset="0"/>
              </a:rPr>
              <a:t>Lower/mid-tropospheric </a:t>
            </a:r>
            <a:r>
              <a:rPr lang="en-US" sz="2000" dirty="0">
                <a:solidFill>
                  <a:srgbClr val="FFFF00"/>
                </a:solidFill>
                <a:latin typeface="Franklin Gothic Medium Cond" panose="020B0606030402020204" pitchFamily="34" charset="0"/>
              </a:rPr>
              <a:t>dry slots can often play a role in the development of </a:t>
            </a:r>
            <a:r>
              <a:rPr lang="en-US" sz="2000" dirty="0" smtClean="0">
                <a:solidFill>
                  <a:srgbClr val="FFFF00"/>
                </a:solidFill>
                <a:latin typeface="Franklin Gothic Medium Cond" panose="020B0606030402020204" pitchFamily="34" charset="0"/>
              </a:rPr>
              <a:t>convection.  7.3 </a:t>
            </a:r>
            <a:r>
              <a:rPr lang="en-US" sz="2000" dirty="0" smtClean="0">
                <a:solidFill>
                  <a:srgbClr val="FFFF00"/>
                </a:solidFill>
                <a:latin typeface="Symbol" panose="05050102010706020507" pitchFamily="18" charset="2"/>
              </a:rPr>
              <a:t>m</a:t>
            </a:r>
            <a:r>
              <a:rPr lang="en-US" sz="2000" dirty="0" smtClean="0">
                <a:solidFill>
                  <a:srgbClr val="FFFF00"/>
                </a:solidFill>
                <a:latin typeface="Franklin Gothic Medium Cond" panose="020B0606030402020204" pitchFamily="34" charset="0"/>
              </a:rPr>
              <a:t>m data can be used to detect elevated mixed layers as well.</a:t>
            </a:r>
            <a:endParaRPr lang="en-US" sz="2000" dirty="0">
              <a:solidFill>
                <a:srgbClr val="FFFF00"/>
              </a:solidFill>
              <a:latin typeface="Franklin Gothic Medium Cond" panose="020B0606030402020204" pitchFamily="34" charset="0"/>
            </a:endParaRPr>
          </a:p>
          <a:p>
            <a:r>
              <a:rPr lang="en-US" sz="2400" dirty="0">
                <a:solidFill>
                  <a:srgbClr val="FFFF00"/>
                </a:solidFill>
                <a:latin typeface="Franklin Gothic Medium Cond" panose="020B0606030402020204" pitchFamily="34" charset="0"/>
              </a:rPr>
              <a:t>Identification and tracking of cloud-free features (such as vorticity maxima) that could eventually produce clouds/precipitation</a:t>
            </a:r>
          </a:p>
          <a:p>
            <a:r>
              <a:rPr lang="en-US" sz="2400" dirty="0">
                <a:solidFill>
                  <a:srgbClr val="FFFF00"/>
                </a:solidFill>
                <a:latin typeface="Franklin Gothic Medium Cond" panose="020B0606030402020204" pitchFamily="34" charset="0"/>
              </a:rPr>
              <a:t>Used in Baseline Products:  Clear Sky Masks, Derived Motion Winds, Derived Stability Indices, Legacy Temperature/Moisture Profiles, Total Precipitable Water</a:t>
            </a:r>
          </a:p>
          <a:p>
            <a:endParaRPr lang="en-US" sz="2400" dirty="0">
              <a:solidFill>
                <a:srgbClr val="FFFF00"/>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2625844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2">
            <a:extLst>
              <a:ext uri="{FF2B5EF4-FFF2-40B4-BE49-F238E27FC236}">
                <a16:creationId xmlns:a16="http://schemas.microsoft.com/office/drawing/2014/main" id="{67B555E1-6A47-7B4D-AB15-36164D20EE0B}"/>
              </a:ext>
            </a:extLst>
          </p:cNvPr>
          <p:cNvPicPr>
            <a:picLocks noGrp="1" noChangeAspect="1"/>
          </p:cNvPicPr>
          <p:nvPr>
            <p:ph idx="4294967295"/>
          </p:nvPr>
        </p:nvPicPr>
        <p:blipFill>
          <a:blip r:embed="rId4"/>
          <a:stretch>
            <a:fillRect/>
          </a:stretch>
        </p:blipFill>
        <p:spPr>
          <a:xfrm>
            <a:off x="1537902" y="1657818"/>
            <a:ext cx="6024562" cy="4017963"/>
          </a:xfrm>
          <a:prstGeom prst="rect">
            <a:avLst/>
          </a:prstGeom>
        </p:spPr>
      </p:pic>
      <p:sp>
        <p:nvSpPr>
          <p:cNvPr id="2" name="Title 1"/>
          <p:cNvSpPr>
            <a:spLocks noGrp="1"/>
          </p:cNvSpPr>
          <p:nvPr>
            <p:ph type="title" idx="4294967295"/>
          </p:nvPr>
        </p:nvSpPr>
        <p:spPr>
          <a:xfrm>
            <a:off x="0" y="857250"/>
            <a:ext cx="8991600" cy="742950"/>
          </a:xfrm>
          <a:prstGeom prst="rect">
            <a:avLst/>
          </a:prstGeom>
        </p:spPr>
        <p:txBody>
          <a:bodyPr/>
          <a:lstStyle/>
          <a:p>
            <a:r>
              <a:rPr lang="en-US" sz="2400" dirty="0" smtClean="0">
                <a:latin typeface="Franklin Gothic Medium Cond" panose="020B0606030402020204" pitchFamily="34" charset="0"/>
              </a:rPr>
              <a:t>Use </a:t>
            </a:r>
            <a:r>
              <a:rPr lang="en-US" sz="2400" dirty="0">
                <a:latin typeface="Franklin Gothic Medium Cond" panose="020B0606030402020204" pitchFamily="34" charset="0"/>
              </a:rPr>
              <a:t>7.3 µm Low-level Water Vapor imagery to identify and track atmospheric features</a:t>
            </a:r>
          </a:p>
        </p:txBody>
      </p:sp>
      <p:sp>
        <p:nvSpPr>
          <p:cNvPr id="6" name="Oval 5"/>
          <p:cNvSpPr/>
          <p:nvPr/>
        </p:nvSpPr>
        <p:spPr>
          <a:xfrm>
            <a:off x="1842542" y="3206004"/>
            <a:ext cx="1205456" cy="1170794"/>
          </a:xfrm>
          <a:prstGeom prst="ellipse">
            <a:avLst/>
          </a:prstGeom>
          <a:noFill/>
          <a:ln w="38100">
            <a:solidFill>
              <a:srgbClr val="FF0000"/>
            </a:solidFill>
          </a:ln>
          <a:effectLst>
            <a:glow>
              <a:schemeClr val="accent1">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F50BC2B2-4A2E-854C-91A3-3922712FD163}"/>
              </a:ext>
            </a:extLst>
          </p:cNvPr>
          <p:cNvSpPr/>
          <p:nvPr/>
        </p:nvSpPr>
        <p:spPr>
          <a:xfrm>
            <a:off x="6329144" y="5379942"/>
            <a:ext cx="2743079" cy="295838"/>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ahyp="http://schemas.microsoft.com/office/drawing/2018/hyperlinkcolor" xmlns="" val="tx"/>
                    </a:ext>
                  </a:extLst>
                </a:hlinkClick>
              </a:rPr>
              <a:t>Blog post with animations</a:t>
            </a:r>
            <a:endParaRPr lang="en-US" dirty="0">
              <a:solidFill>
                <a:srgbClr val="FFFF00"/>
              </a:solidFill>
            </a:endParaRPr>
          </a:p>
        </p:txBody>
      </p:sp>
      <p:sp>
        <p:nvSpPr>
          <p:cNvPr id="34" name="Oval 33">
            <a:extLst>
              <a:ext uri="{FF2B5EF4-FFF2-40B4-BE49-F238E27FC236}">
                <a16:creationId xmlns:a16="http://schemas.microsoft.com/office/drawing/2014/main" id="{0E5E64BF-9E06-9447-B5D6-AAF7769B81CC}"/>
              </a:ext>
            </a:extLst>
          </p:cNvPr>
          <p:cNvSpPr/>
          <p:nvPr/>
        </p:nvSpPr>
        <p:spPr>
          <a:xfrm>
            <a:off x="3823736" y="3232894"/>
            <a:ext cx="1205456" cy="1170794"/>
          </a:xfrm>
          <a:prstGeom prst="ellipse">
            <a:avLst/>
          </a:prstGeom>
          <a:noFill/>
          <a:ln w="38100">
            <a:solidFill>
              <a:srgbClr val="FF0000"/>
            </a:solidFill>
          </a:ln>
          <a:effectLst>
            <a:glow>
              <a:schemeClr val="accent1">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358045B-E4F3-E046-A489-07BD13F33CD0}"/>
              </a:ext>
            </a:extLst>
          </p:cNvPr>
          <p:cNvSpPr/>
          <p:nvPr/>
        </p:nvSpPr>
        <p:spPr>
          <a:xfrm>
            <a:off x="5840804" y="3219825"/>
            <a:ext cx="1205456" cy="1170794"/>
          </a:xfrm>
          <a:prstGeom prst="ellipse">
            <a:avLst/>
          </a:prstGeom>
          <a:noFill/>
          <a:ln w="38100">
            <a:solidFill>
              <a:srgbClr val="FF0000"/>
            </a:solidFill>
          </a:ln>
          <a:effectLst>
            <a:glow>
              <a:schemeClr val="accent1">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1A50382-CF67-324C-92B1-6460F01A666E}"/>
              </a:ext>
            </a:extLst>
          </p:cNvPr>
          <p:cNvSpPr txBox="1"/>
          <p:nvPr/>
        </p:nvSpPr>
        <p:spPr>
          <a:xfrm>
            <a:off x="1630496" y="4404681"/>
            <a:ext cx="986167" cy="400110"/>
          </a:xfrm>
          <a:prstGeom prst="rect">
            <a:avLst/>
          </a:prstGeom>
          <a:noFill/>
        </p:spPr>
        <p:txBody>
          <a:bodyPr wrap="none" rtlCol="0">
            <a:spAutoFit/>
          </a:bodyPr>
          <a:lstStyle/>
          <a:p>
            <a:r>
              <a:rPr lang="en-US" sz="2000" b="1" dirty="0">
                <a:solidFill>
                  <a:srgbClr val="FF0000"/>
                </a:solidFill>
              </a:rPr>
              <a:t>7.3 µm</a:t>
            </a:r>
          </a:p>
        </p:txBody>
      </p:sp>
      <p:sp>
        <p:nvSpPr>
          <p:cNvPr id="37" name="TextBox 36">
            <a:extLst>
              <a:ext uri="{FF2B5EF4-FFF2-40B4-BE49-F238E27FC236}">
                <a16:creationId xmlns:a16="http://schemas.microsoft.com/office/drawing/2014/main" id="{149BF1F4-659A-3642-9F5D-A83E88DDC150}"/>
              </a:ext>
            </a:extLst>
          </p:cNvPr>
          <p:cNvSpPr txBox="1"/>
          <p:nvPr/>
        </p:nvSpPr>
        <p:spPr>
          <a:xfrm>
            <a:off x="5627791" y="4402843"/>
            <a:ext cx="1056700" cy="400110"/>
          </a:xfrm>
          <a:prstGeom prst="rect">
            <a:avLst/>
          </a:prstGeom>
          <a:noFill/>
        </p:spPr>
        <p:txBody>
          <a:bodyPr wrap="none" rtlCol="0">
            <a:spAutoFit/>
          </a:bodyPr>
          <a:lstStyle/>
          <a:p>
            <a:r>
              <a:rPr lang="en-US" sz="2000" b="1" dirty="0">
                <a:solidFill>
                  <a:srgbClr val="FF0000"/>
                </a:solidFill>
              </a:rPr>
              <a:t>6.2 µm </a:t>
            </a:r>
          </a:p>
        </p:txBody>
      </p:sp>
      <p:sp>
        <p:nvSpPr>
          <p:cNvPr id="38" name="TextBox 37">
            <a:extLst>
              <a:ext uri="{FF2B5EF4-FFF2-40B4-BE49-F238E27FC236}">
                <a16:creationId xmlns:a16="http://schemas.microsoft.com/office/drawing/2014/main" id="{9DE9C1EF-BB39-614D-A8A6-84CD25DE53E5}"/>
              </a:ext>
            </a:extLst>
          </p:cNvPr>
          <p:cNvSpPr txBox="1"/>
          <p:nvPr/>
        </p:nvSpPr>
        <p:spPr>
          <a:xfrm>
            <a:off x="3589665" y="4435894"/>
            <a:ext cx="986167" cy="400110"/>
          </a:xfrm>
          <a:prstGeom prst="rect">
            <a:avLst/>
          </a:prstGeom>
          <a:noFill/>
        </p:spPr>
        <p:txBody>
          <a:bodyPr wrap="none" rtlCol="0">
            <a:spAutoFit/>
          </a:bodyPr>
          <a:lstStyle/>
          <a:p>
            <a:r>
              <a:rPr lang="en-US" sz="2000" b="1" dirty="0">
                <a:solidFill>
                  <a:srgbClr val="FF0000"/>
                </a:solidFill>
              </a:rPr>
              <a:t>6.9 µm</a:t>
            </a:r>
          </a:p>
        </p:txBody>
      </p:sp>
      <p:sp>
        <p:nvSpPr>
          <p:cNvPr id="3" name="TextBox 2"/>
          <p:cNvSpPr txBox="1"/>
          <p:nvPr/>
        </p:nvSpPr>
        <p:spPr>
          <a:xfrm>
            <a:off x="2123579" y="5675780"/>
            <a:ext cx="5592685" cy="523220"/>
          </a:xfrm>
          <a:prstGeom prst="rect">
            <a:avLst/>
          </a:prstGeom>
          <a:noFill/>
        </p:spPr>
        <p:txBody>
          <a:bodyPr wrap="none" rtlCol="0">
            <a:spAutoFit/>
          </a:bodyPr>
          <a:lstStyle/>
          <a:p>
            <a:r>
              <a:rPr lang="en-US" sz="2800" dirty="0" smtClean="0">
                <a:latin typeface="Franklin Gothic Medium Cond" panose="020B0606030402020204" pitchFamily="34" charset="0"/>
              </a:rPr>
              <a:t>This is off the coast of southern California</a:t>
            </a:r>
            <a:endParaRPr lang="en-US" sz="2800"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574218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091819" y="1738313"/>
            <a:ext cx="4924425" cy="3694112"/>
          </a:xfrm>
          <a:prstGeom prst="rect">
            <a:avLst/>
          </a:prstGeom>
        </p:spPr>
      </p:pic>
      <p:sp>
        <p:nvSpPr>
          <p:cNvPr id="2" name="Title 1"/>
          <p:cNvSpPr>
            <a:spLocks noGrp="1"/>
          </p:cNvSpPr>
          <p:nvPr>
            <p:ph type="title" idx="4294967295"/>
          </p:nvPr>
        </p:nvSpPr>
        <p:spPr>
          <a:xfrm>
            <a:off x="915988" y="857251"/>
            <a:ext cx="8228012" cy="881063"/>
          </a:xfrm>
          <a:prstGeom prst="rect">
            <a:avLst/>
          </a:prstGeom>
        </p:spPr>
        <p:txBody>
          <a:bodyPr>
            <a:noAutofit/>
          </a:bodyPr>
          <a:lstStyle/>
          <a:p>
            <a:r>
              <a:rPr lang="en-US" sz="2400" b="1" dirty="0">
                <a:solidFill>
                  <a:schemeClr val="tx1"/>
                </a:solidFill>
                <a:latin typeface="Franklin Gothic Medium Cond" panose="020B0606030402020204" pitchFamily="34" charset="0"/>
              </a:rPr>
              <a:t>Smoke can be more apparent at 0.47 </a:t>
            </a:r>
            <a:r>
              <a:rPr lang="en-US" sz="2400" b="1" dirty="0">
                <a:solidFill>
                  <a:schemeClr val="tx1"/>
                </a:solidFill>
                <a:latin typeface="Symbol" panose="05050102010706020507" pitchFamily="18" charset="2"/>
              </a:rPr>
              <a:t>m</a:t>
            </a:r>
            <a:r>
              <a:rPr lang="en-US" sz="2400" b="1" dirty="0">
                <a:solidFill>
                  <a:schemeClr val="tx1"/>
                </a:solidFill>
                <a:latin typeface="Franklin Gothic Medium Cond" panose="020B0606030402020204" pitchFamily="34" charset="0"/>
              </a:rPr>
              <a:t>m – </a:t>
            </a:r>
            <a:r>
              <a:rPr lang="en-US" sz="2400" b="1" dirty="0" smtClean="0">
                <a:solidFill>
                  <a:schemeClr val="tx1"/>
                </a:solidFill>
                <a:latin typeface="Franklin Gothic Medium Cond" panose="020B0606030402020204" pitchFamily="34" charset="0"/>
              </a:rPr>
              <a:t>because </a:t>
            </a:r>
            <a:r>
              <a:rPr lang="en-US" sz="2400" b="1" dirty="0">
                <a:solidFill>
                  <a:schemeClr val="tx1"/>
                </a:solidFill>
                <a:latin typeface="Franklin Gothic Medium Cond" panose="020B0606030402020204" pitchFamily="34" charset="0"/>
              </a:rPr>
              <a:t>of scattering </a:t>
            </a:r>
          </a:p>
        </p:txBody>
      </p:sp>
      <p:sp>
        <p:nvSpPr>
          <p:cNvPr id="5" name="Oval 4"/>
          <p:cNvSpPr/>
          <p:nvPr/>
        </p:nvSpPr>
        <p:spPr>
          <a:xfrm>
            <a:off x="2528238" y="2390126"/>
            <a:ext cx="1163782" cy="301337"/>
          </a:xfrm>
          <a:prstGeom prst="ellipse">
            <a:avLst/>
          </a:prstGeom>
          <a:noFill/>
          <a:ln w="28575">
            <a:solidFill>
              <a:schemeClr val="accent6"/>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p:cNvSpPr txBox="1"/>
          <p:nvPr/>
        </p:nvSpPr>
        <p:spPr>
          <a:xfrm>
            <a:off x="2091819" y="3176368"/>
            <a:ext cx="822661" cy="300082"/>
          </a:xfrm>
          <a:prstGeom prst="rect">
            <a:avLst/>
          </a:prstGeom>
          <a:noFill/>
          <a:ln>
            <a:solidFill>
              <a:srgbClr val="82C3FF"/>
            </a:solidFill>
          </a:ln>
        </p:spPr>
        <p:txBody>
          <a:bodyPr wrap="none" rtlCol="0">
            <a:spAutoFit/>
          </a:bodyPr>
          <a:lstStyle/>
          <a:p>
            <a:r>
              <a:rPr lang="en-US" sz="1350" b="1" dirty="0">
                <a:solidFill>
                  <a:srgbClr val="82C3FF"/>
                </a:solidFill>
              </a:rPr>
              <a:t>0.47 </a:t>
            </a:r>
            <a:r>
              <a:rPr lang="en-US" sz="1350" b="1" dirty="0">
                <a:solidFill>
                  <a:srgbClr val="82C3FF"/>
                </a:solidFill>
                <a:latin typeface="Symbol" panose="05050102010706020507" pitchFamily="18" charset="2"/>
              </a:rPr>
              <a:t>m</a:t>
            </a:r>
            <a:r>
              <a:rPr lang="en-US" sz="1350" b="1" dirty="0">
                <a:solidFill>
                  <a:srgbClr val="82C3FF"/>
                </a:solidFill>
              </a:rPr>
              <a:t>m</a:t>
            </a:r>
          </a:p>
        </p:txBody>
      </p:sp>
      <p:sp>
        <p:nvSpPr>
          <p:cNvPr id="8" name="TextBox 7"/>
          <p:cNvSpPr txBox="1"/>
          <p:nvPr/>
        </p:nvSpPr>
        <p:spPr>
          <a:xfrm>
            <a:off x="4720719" y="3176368"/>
            <a:ext cx="822661" cy="300082"/>
          </a:xfrm>
          <a:prstGeom prst="rect">
            <a:avLst/>
          </a:prstGeom>
          <a:noFill/>
          <a:ln>
            <a:solidFill>
              <a:srgbClr val="FF0000"/>
            </a:solidFill>
          </a:ln>
        </p:spPr>
        <p:txBody>
          <a:bodyPr wrap="none" rtlCol="0">
            <a:spAutoFit/>
          </a:bodyPr>
          <a:lstStyle/>
          <a:p>
            <a:r>
              <a:rPr lang="en-US" sz="1350" b="1" dirty="0">
                <a:solidFill>
                  <a:srgbClr val="FF0000"/>
                </a:solidFill>
              </a:rPr>
              <a:t>0.64 </a:t>
            </a:r>
            <a:r>
              <a:rPr lang="en-US" sz="1350" b="1" dirty="0">
                <a:solidFill>
                  <a:srgbClr val="FF0000"/>
                </a:solidFill>
                <a:latin typeface="Symbol" panose="05050102010706020507" pitchFamily="18" charset="2"/>
              </a:rPr>
              <a:t>m</a:t>
            </a:r>
            <a:r>
              <a:rPr lang="en-US" sz="1350" b="1" dirty="0">
                <a:solidFill>
                  <a:srgbClr val="FF0000"/>
                </a:solidFill>
              </a:rPr>
              <a:t>m</a:t>
            </a:r>
          </a:p>
        </p:txBody>
      </p:sp>
      <p:sp>
        <p:nvSpPr>
          <p:cNvPr id="9" name="TextBox 8"/>
          <p:cNvSpPr txBox="1"/>
          <p:nvPr/>
        </p:nvSpPr>
        <p:spPr>
          <a:xfrm>
            <a:off x="2091819" y="5057122"/>
            <a:ext cx="822661" cy="300082"/>
          </a:xfrm>
          <a:prstGeom prst="rect">
            <a:avLst/>
          </a:prstGeom>
          <a:noFill/>
          <a:ln>
            <a:solidFill>
              <a:srgbClr val="92D050"/>
            </a:solidFill>
          </a:ln>
        </p:spPr>
        <p:txBody>
          <a:bodyPr wrap="none" rtlCol="0">
            <a:spAutoFit/>
          </a:bodyPr>
          <a:lstStyle/>
          <a:p>
            <a:r>
              <a:rPr lang="en-US" sz="1350" b="1" dirty="0">
                <a:solidFill>
                  <a:srgbClr val="92D050"/>
                </a:solidFill>
              </a:rPr>
              <a:t>0.86 </a:t>
            </a:r>
            <a:r>
              <a:rPr lang="en-US" sz="1350" b="1" dirty="0">
                <a:solidFill>
                  <a:srgbClr val="92D050"/>
                </a:solidFill>
                <a:latin typeface="Symbol" panose="05050102010706020507" pitchFamily="18" charset="2"/>
              </a:rPr>
              <a:t>m</a:t>
            </a:r>
            <a:r>
              <a:rPr lang="en-US" sz="1350" b="1" dirty="0">
                <a:solidFill>
                  <a:srgbClr val="92D050"/>
                </a:solidFill>
              </a:rPr>
              <a:t>m</a:t>
            </a:r>
          </a:p>
        </p:txBody>
      </p:sp>
      <p:sp>
        <p:nvSpPr>
          <p:cNvPr id="10" name="TextBox 9"/>
          <p:cNvSpPr txBox="1"/>
          <p:nvPr/>
        </p:nvSpPr>
        <p:spPr>
          <a:xfrm>
            <a:off x="4720718" y="5057122"/>
            <a:ext cx="822661" cy="300082"/>
          </a:xfrm>
          <a:prstGeom prst="rect">
            <a:avLst/>
          </a:prstGeom>
          <a:noFill/>
          <a:ln>
            <a:solidFill>
              <a:schemeClr val="bg1">
                <a:lumMod val="85000"/>
              </a:schemeClr>
            </a:solidFill>
          </a:ln>
        </p:spPr>
        <p:txBody>
          <a:bodyPr wrap="none" rtlCol="0">
            <a:spAutoFit/>
          </a:bodyPr>
          <a:lstStyle/>
          <a:p>
            <a:r>
              <a:rPr lang="en-US" sz="1350" b="1" dirty="0">
                <a:solidFill>
                  <a:schemeClr val="bg1">
                    <a:lumMod val="95000"/>
                  </a:schemeClr>
                </a:solidFill>
              </a:rPr>
              <a:t>1.38 </a:t>
            </a:r>
            <a:r>
              <a:rPr lang="en-US" sz="1350" b="1" dirty="0">
                <a:solidFill>
                  <a:schemeClr val="bg1">
                    <a:lumMod val="95000"/>
                  </a:schemeClr>
                </a:solidFill>
                <a:latin typeface="Symbol" panose="05050102010706020507" pitchFamily="18" charset="2"/>
              </a:rPr>
              <a:t>m</a:t>
            </a:r>
            <a:r>
              <a:rPr lang="en-US" sz="1350" b="1" dirty="0">
                <a:solidFill>
                  <a:schemeClr val="bg1">
                    <a:lumMod val="95000"/>
                  </a:schemeClr>
                </a:solidFill>
              </a:rPr>
              <a:t>m</a:t>
            </a:r>
          </a:p>
        </p:txBody>
      </p:sp>
      <p:sp>
        <p:nvSpPr>
          <p:cNvPr id="11" name="TextBox 10"/>
          <p:cNvSpPr txBox="1"/>
          <p:nvPr/>
        </p:nvSpPr>
        <p:spPr>
          <a:xfrm>
            <a:off x="4730879" y="5076288"/>
            <a:ext cx="822661" cy="300082"/>
          </a:xfrm>
          <a:prstGeom prst="rect">
            <a:avLst/>
          </a:prstGeom>
          <a:noFill/>
          <a:ln>
            <a:solidFill>
              <a:srgbClr val="FF0000"/>
            </a:solidFill>
          </a:ln>
        </p:spPr>
        <p:txBody>
          <a:bodyPr wrap="none" rtlCol="0">
            <a:spAutoFit/>
          </a:bodyPr>
          <a:lstStyle/>
          <a:p>
            <a:r>
              <a:rPr lang="en-US" sz="1350" b="1" dirty="0">
                <a:solidFill>
                  <a:srgbClr val="FF0000"/>
                </a:solidFill>
              </a:rPr>
              <a:t>1.38 </a:t>
            </a:r>
            <a:r>
              <a:rPr lang="en-US" sz="1350" b="1" dirty="0">
                <a:solidFill>
                  <a:srgbClr val="FF0000"/>
                </a:solidFill>
                <a:latin typeface="Symbol" panose="05050102010706020507" pitchFamily="18" charset="2"/>
              </a:rPr>
              <a:t>m</a:t>
            </a:r>
            <a:r>
              <a:rPr lang="en-US" sz="1350" b="1" dirty="0">
                <a:solidFill>
                  <a:srgbClr val="FF0000"/>
                </a:solidFill>
              </a:rPr>
              <a:t>m</a:t>
            </a:r>
          </a:p>
        </p:txBody>
      </p:sp>
      <p:sp>
        <p:nvSpPr>
          <p:cNvPr id="12" name="Octagon 11"/>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29073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5510" y="899652"/>
            <a:ext cx="6319838" cy="742950"/>
          </a:xfrm>
          <a:prstGeom prst="rect">
            <a:avLst/>
          </a:prstGeom>
        </p:spPr>
        <p:txBody>
          <a:bodyPr/>
          <a:lstStyle/>
          <a:p>
            <a:r>
              <a:rPr lang="en-US" sz="2200" dirty="0">
                <a:solidFill>
                  <a:schemeClr val="bg1">
                    <a:lumMod val="95000"/>
                  </a:schemeClr>
                </a:solidFill>
              </a:rPr>
              <a:t>Using 7.3 µm Low-level Water Vapor imagery to identify and track atmospheric features</a:t>
            </a:r>
          </a:p>
        </p:txBody>
      </p:sp>
      <p:pic>
        <p:nvPicPr>
          <p:cNvPr id="17" name="Content Placeholder 16">
            <a:extLst>
              <a:ext uri="{FF2B5EF4-FFF2-40B4-BE49-F238E27FC236}">
                <a16:creationId xmlns:a16="http://schemas.microsoft.com/office/drawing/2014/main" id="{9F78A22C-340E-5842-B902-42627C278E15}"/>
              </a:ext>
            </a:extLst>
          </p:cNvPr>
          <p:cNvPicPr>
            <a:picLocks noGrp="1" noChangeAspect="1"/>
          </p:cNvPicPr>
          <p:nvPr>
            <p:ph idx="4294967295"/>
          </p:nvPr>
        </p:nvPicPr>
        <p:blipFill>
          <a:blip r:embed="rId4"/>
          <a:stretch>
            <a:fillRect/>
          </a:stretch>
        </p:blipFill>
        <p:spPr>
          <a:xfrm>
            <a:off x="1755059" y="1657350"/>
            <a:ext cx="5580063" cy="3943350"/>
          </a:xfrm>
          <a:prstGeom prst="rect">
            <a:avLst/>
          </a:prstGeom>
        </p:spPr>
      </p:pic>
      <p:sp>
        <p:nvSpPr>
          <p:cNvPr id="18" name="TextBox 17">
            <a:extLst>
              <a:ext uri="{FF2B5EF4-FFF2-40B4-BE49-F238E27FC236}">
                <a16:creationId xmlns:a16="http://schemas.microsoft.com/office/drawing/2014/main" id="{5F808AC1-3BCE-C444-B9DC-1C4D8EEB40A2}"/>
              </a:ext>
            </a:extLst>
          </p:cNvPr>
          <p:cNvSpPr txBox="1"/>
          <p:nvPr/>
        </p:nvSpPr>
        <p:spPr>
          <a:xfrm>
            <a:off x="4924429" y="4700841"/>
            <a:ext cx="907621" cy="369332"/>
          </a:xfrm>
          <a:prstGeom prst="rect">
            <a:avLst/>
          </a:prstGeom>
          <a:noFill/>
        </p:spPr>
        <p:txBody>
          <a:bodyPr wrap="none" rtlCol="0">
            <a:spAutoFit/>
          </a:bodyPr>
          <a:lstStyle/>
          <a:p>
            <a:r>
              <a:rPr lang="en-US" b="1" dirty="0">
                <a:solidFill>
                  <a:srgbClr val="0070C0"/>
                </a:solidFill>
              </a:rPr>
              <a:t>6.9 µm</a:t>
            </a:r>
          </a:p>
        </p:txBody>
      </p:sp>
      <p:sp>
        <p:nvSpPr>
          <p:cNvPr id="11" name="TextBox 10">
            <a:extLst>
              <a:ext uri="{FF2B5EF4-FFF2-40B4-BE49-F238E27FC236}">
                <a16:creationId xmlns:a16="http://schemas.microsoft.com/office/drawing/2014/main" id="{6FB6CF83-7676-AB48-9A0E-2A641F631AFC}"/>
              </a:ext>
            </a:extLst>
          </p:cNvPr>
          <p:cNvSpPr txBox="1"/>
          <p:nvPr/>
        </p:nvSpPr>
        <p:spPr>
          <a:xfrm>
            <a:off x="4341387" y="4332202"/>
            <a:ext cx="907621" cy="369332"/>
          </a:xfrm>
          <a:prstGeom prst="rect">
            <a:avLst/>
          </a:prstGeom>
          <a:noFill/>
          <a:ln>
            <a:noFill/>
          </a:ln>
        </p:spPr>
        <p:txBody>
          <a:bodyPr wrap="none" rtlCol="0">
            <a:spAutoFit/>
          </a:bodyPr>
          <a:lstStyle/>
          <a:p>
            <a:r>
              <a:rPr lang="en-US" b="1" dirty="0">
                <a:solidFill>
                  <a:srgbClr val="1DEF40"/>
                </a:solidFill>
              </a:rPr>
              <a:t>6.2 µm</a:t>
            </a:r>
          </a:p>
        </p:txBody>
      </p:sp>
      <p:sp>
        <p:nvSpPr>
          <p:cNvPr id="19" name="TextBox 18">
            <a:extLst>
              <a:ext uri="{FF2B5EF4-FFF2-40B4-BE49-F238E27FC236}">
                <a16:creationId xmlns:a16="http://schemas.microsoft.com/office/drawing/2014/main" id="{19ACA991-E200-324C-A3FA-74B22E662F35}"/>
              </a:ext>
            </a:extLst>
          </p:cNvPr>
          <p:cNvSpPr txBox="1"/>
          <p:nvPr/>
        </p:nvSpPr>
        <p:spPr>
          <a:xfrm>
            <a:off x="4685619" y="4884237"/>
            <a:ext cx="907621" cy="369332"/>
          </a:xfrm>
          <a:prstGeom prst="rect">
            <a:avLst/>
          </a:prstGeom>
          <a:noFill/>
        </p:spPr>
        <p:txBody>
          <a:bodyPr wrap="none" rtlCol="0">
            <a:spAutoFit/>
          </a:bodyPr>
          <a:lstStyle/>
          <a:p>
            <a:r>
              <a:rPr lang="en-US" b="1" dirty="0">
                <a:solidFill>
                  <a:srgbClr val="DF11E5"/>
                </a:solidFill>
              </a:rPr>
              <a:t>7.3 µm</a:t>
            </a:r>
          </a:p>
        </p:txBody>
      </p:sp>
      <p:cxnSp>
        <p:nvCxnSpPr>
          <p:cNvPr id="15" name="Straight Arrow Connector 14">
            <a:extLst>
              <a:ext uri="{FF2B5EF4-FFF2-40B4-BE49-F238E27FC236}">
                <a16:creationId xmlns:a16="http://schemas.microsoft.com/office/drawing/2014/main" id="{B92F117F-96F3-6841-A442-EE3A14730E83}"/>
              </a:ext>
            </a:extLst>
          </p:cNvPr>
          <p:cNvCxnSpPr>
            <a:cxnSpLocks/>
          </p:cNvCxnSpPr>
          <p:nvPr/>
        </p:nvCxnSpPr>
        <p:spPr>
          <a:xfrm flipH="1">
            <a:off x="4096867" y="5059408"/>
            <a:ext cx="546847" cy="0"/>
          </a:xfrm>
          <a:prstGeom prst="straightConnector1">
            <a:avLst/>
          </a:prstGeom>
          <a:ln w="41275">
            <a:solidFill>
              <a:srgbClr val="D112CF"/>
            </a:solidFill>
            <a:tailEnd type="triangle"/>
          </a:ln>
          <a:effectLst>
            <a:glow>
              <a:srgbClr val="DF11E5"/>
            </a:glo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2E67D18-6AEE-914E-AFD9-61F0BFDAD337}"/>
              </a:ext>
            </a:extLst>
          </p:cNvPr>
          <p:cNvCxnSpPr>
            <a:cxnSpLocks/>
          </p:cNvCxnSpPr>
          <p:nvPr/>
        </p:nvCxnSpPr>
        <p:spPr>
          <a:xfrm flipH="1">
            <a:off x="3749620" y="4515695"/>
            <a:ext cx="546847" cy="0"/>
          </a:xfrm>
          <a:prstGeom prst="straightConnector1">
            <a:avLst/>
          </a:prstGeom>
          <a:ln w="41275">
            <a:solidFill>
              <a:srgbClr val="1DEF40"/>
            </a:solidFill>
            <a:tailEnd type="triangle"/>
          </a:ln>
          <a:effectLst>
            <a:glow>
              <a:schemeClr val="accent1">
                <a:satMod val="120000"/>
              </a:schemeClr>
            </a:glo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155F734-C363-5A46-A7E8-8A4C04781B0A}"/>
              </a:ext>
            </a:extLst>
          </p:cNvPr>
          <p:cNvCxnSpPr>
            <a:cxnSpLocks/>
          </p:cNvCxnSpPr>
          <p:nvPr/>
        </p:nvCxnSpPr>
        <p:spPr>
          <a:xfrm flipH="1">
            <a:off x="4329946" y="4905716"/>
            <a:ext cx="546847" cy="0"/>
          </a:xfrm>
          <a:prstGeom prst="straightConnector1">
            <a:avLst/>
          </a:prstGeom>
          <a:ln w="41275">
            <a:solidFill>
              <a:srgbClr val="0070C0"/>
            </a:solidFill>
            <a:tailEnd type="triangle"/>
          </a:ln>
          <a:effectLst>
            <a:glow>
              <a:schemeClr val="accent1">
                <a:satMod val="120000"/>
              </a:schemeClr>
            </a:glow>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0655219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41" descr="A screenshot of a computer&#10;&#10;Description automatically generated">
            <a:extLst>
              <a:ext uri="{FF2B5EF4-FFF2-40B4-BE49-F238E27FC236}">
                <a16:creationId xmlns:a16="http://schemas.microsoft.com/office/drawing/2014/main" id="{325158C0-DCE1-6546-BF48-E10A8051686F}"/>
              </a:ext>
            </a:extLst>
          </p:cNvPr>
          <p:cNvPicPr>
            <a:picLocks noGrp="1" noChangeAspect="1"/>
          </p:cNvPicPr>
          <p:nvPr>
            <p:ph idx="4294967295"/>
          </p:nvPr>
        </p:nvPicPr>
        <p:blipFill>
          <a:blip r:embed="rId4"/>
          <a:stretch>
            <a:fillRect/>
          </a:stretch>
        </p:blipFill>
        <p:spPr>
          <a:xfrm>
            <a:off x="1423220" y="1702175"/>
            <a:ext cx="6042025" cy="3943350"/>
          </a:xfrm>
          <a:prstGeom prst="rect">
            <a:avLst/>
          </a:prstGeom>
        </p:spPr>
      </p:pic>
      <p:sp>
        <p:nvSpPr>
          <p:cNvPr id="2" name="Title 1"/>
          <p:cNvSpPr>
            <a:spLocks noGrp="1"/>
          </p:cNvSpPr>
          <p:nvPr>
            <p:ph type="title" idx="4294967295"/>
          </p:nvPr>
        </p:nvSpPr>
        <p:spPr>
          <a:xfrm>
            <a:off x="1025013" y="857250"/>
            <a:ext cx="6319838" cy="742950"/>
          </a:xfrm>
          <a:prstGeom prst="rect">
            <a:avLst/>
          </a:prstGeom>
        </p:spPr>
        <p:txBody>
          <a:bodyPr/>
          <a:lstStyle/>
          <a:p>
            <a:r>
              <a:rPr lang="en-US" sz="2200" dirty="0">
                <a:solidFill>
                  <a:srgbClr val="FFFF00"/>
                </a:solidFill>
              </a:rPr>
              <a:t>Use 7.3 µm Low-level Water Vapor imagery to identify and track atmospheric features</a:t>
            </a:r>
          </a:p>
        </p:txBody>
      </p:sp>
      <p:sp>
        <p:nvSpPr>
          <p:cNvPr id="6" name="Oval 5"/>
          <p:cNvSpPr/>
          <p:nvPr/>
        </p:nvSpPr>
        <p:spPr>
          <a:xfrm>
            <a:off x="5885618" y="3088453"/>
            <a:ext cx="1205456" cy="1170794"/>
          </a:xfrm>
          <a:prstGeom prst="ellipse">
            <a:avLst/>
          </a:prstGeom>
          <a:noFill/>
          <a:ln w="38100">
            <a:solidFill>
              <a:srgbClr val="FF0000"/>
            </a:solidFill>
          </a:ln>
          <a:effectLst>
            <a:glow>
              <a:schemeClr val="accent1">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F50BC2B2-4A2E-854C-91A3-3922712FD163}"/>
              </a:ext>
            </a:extLst>
          </p:cNvPr>
          <p:cNvSpPr/>
          <p:nvPr/>
        </p:nvSpPr>
        <p:spPr>
          <a:xfrm>
            <a:off x="6329144" y="5379942"/>
            <a:ext cx="2743079" cy="295838"/>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ahyp="http://schemas.microsoft.com/office/drawing/2018/hyperlinkcolor" xmlns="" val="tx"/>
                    </a:ext>
                  </a:extLst>
                </a:hlinkClick>
              </a:rPr>
              <a:t>Blog post with animations</a:t>
            </a:r>
            <a:endParaRPr lang="en-US" dirty="0">
              <a:solidFill>
                <a:srgbClr val="FFFF00"/>
              </a:solidFill>
            </a:endParaRPr>
          </a:p>
        </p:txBody>
      </p:sp>
      <p:sp>
        <p:nvSpPr>
          <p:cNvPr id="36" name="TextBox 35">
            <a:extLst>
              <a:ext uri="{FF2B5EF4-FFF2-40B4-BE49-F238E27FC236}">
                <a16:creationId xmlns:a16="http://schemas.microsoft.com/office/drawing/2014/main" id="{41A50382-CF67-324C-92B1-6460F01A666E}"/>
              </a:ext>
            </a:extLst>
          </p:cNvPr>
          <p:cNvSpPr txBox="1"/>
          <p:nvPr/>
        </p:nvSpPr>
        <p:spPr>
          <a:xfrm>
            <a:off x="5586783" y="4774689"/>
            <a:ext cx="986167" cy="400110"/>
          </a:xfrm>
          <a:prstGeom prst="rect">
            <a:avLst/>
          </a:prstGeom>
          <a:noFill/>
        </p:spPr>
        <p:txBody>
          <a:bodyPr wrap="none" rtlCol="0">
            <a:spAutoFit/>
          </a:bodyPr>
          <a:lstStyle/>
          <a:p>
            <a:r>
              <a:rPr lang="en-US" sz="2000" b="1" dirty="0">
                <a:solidFill>
                  <a:srgbClr val="FFFF00"/>
                </a:solidFill>
              </a:rPr>
              <a:t>7.3 µm</a:t>
            </a:r>
          </a:p>
        </p:txBody>
      </p:sp>
      <p:sp>
        <p:nvSpPr>
          <p:cNvPr id="43" name="Oval 42">
            <a:extLst>
              <a:ext uri="{FF2B5EF4-FFF2-40B4-BE49-F238E27FC236}">
                <a16:creationId xmlns:a16="http://schemas.microsoft.com/office/drawing/2014/main" id="{63EE4651-1F0C-6B42-BC03-B0D47B17B3FE}"/>
              </a:ext>
            </a:extLst>
          </p:cNvPr>
          <p:cNvSpPr/>
          <p:nvPr/>
        </p:nvSpPr>
        <p:spPr>
          <a:xfrm>
            <a:off x="1936996" y="3088453"/>
            <a:ext cx="1205456" cy="1170794"/>
          </a:xfrm>
          <a:prstGeom prst="ellipse">
            <a:avLst/>
          </a:prstGeom>
          <a:noFill/>
          <a:ln w="38100">
            <a:solidFill>
              <a:srgbClr val="FF0000"/>
            </a:solidFill>
          </a:ln>
          <a:effectLst>
            <a:glow>
              <a:schemeClr val="accent1">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4" name="Oval 43">
            <a:extLst>
              <a:ext uri="{FF2B5EF4-FFF2-40B4-BE49-F238E27FC236}">
                <a16:creationId xmlns:a16="http://schemas.microsoft.com/office/drawing/2014/main" id="{7AB4D34C-9A65-7C44-A540-357DE9CB371B}"/>
              </a:ext>
            </a:extLst>
          </p:cNvPr>
          <p:cNvSpPr/>
          <p:nvPr/>
        </p:nvSpPr>
        <p:spPr>
          <a:xfrm>
            <a:off x="3911307" y="3075906"/>
            <a:ext cx="1205456" cy="1170794"/>
          </a:xfrm>
          <a:prstGeom prst="ellipse">
            <a:avLst/>
          </a:prstGeom>
          <a:noFill/>
          <a:ln w="38100">
            <a:solidFill>
              <a:srgbClr val="FF0000"/>
            </a:solidFill>
          </a:ln>
          <a:effectLst>
            <a:glow>
              <a:schemeClr val="accent1">
                <a:satMod val="12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019853E-6D01-F844-9187-2C6558CDDCCF}"/>
              </a:ext>
            </a:extLst>
          </p:cNvPr>
          <p:cNvSpPr txBox="1"/>
          <p:nvPr/>
        </p:nvSpPr>
        <p:spPr>
          <a:xfrm>
            <a:off x="1562271" y="4774688"/>
            <a:ext cx="1199367" cy="400110"/>
          </a:xfrm>
          <a:prstGeom prst="rect">
            <a:avLst/>
          </a:prstGeom>
          <a:noFill/>
        </p:spPr>
        <p:txBody>
          <a:bodyPr wrap="none" rtlCol="0">
            <a:spAutoFit/>
          </a:bodyPr>
          <a:lstStyle/>
          <a:p>
            <a:r>
              <a:rPr lang="en-US" sz="2000" b="1" dirty="0">
                <a:solidFill>
                  <a:srgbClr val="FFFF00"/>
                </a:solidFill>
              </a:rPr>
              <a:t>0.64 µm </a:t>
            </a:r>
          </a:p>
        </p:txBody>
      </p:sp>
      <p:sp>
        <p:nvSpPr>
          <p:cNvPr id="46" name="TextBox 45">
            <a:extLst>
              <a:ext uri="{FF2B5EF4-FFF2-40B4-BE49-F238E27FC236}">
                <a16:creationId xmlns:a16="http://schemas.microsoft.com/office/drawing/2014/main" id="{351F4E9E-12A5-FB4A-95E5-14EAC9E06A70}"/>
              </a:ext>
            </a:extLst>
          </p:cNvPr>
          <p:cNvSpPr txBox="1"/>
          <p:nvPr/>
        </p:nvSpPr>
        <p:spPr>
          <a:xfrm>
            <a:off x="3567647" y="4774688"/>
            <a:ext cx="1128835" cy="400110"/>
          </a:xfrm>
          <a:prstGeom prst="rect">
            <a:avLst/>
          </a:prstGeom>
          <a:noFill/>
        </p:spPr>
        <p:txBody>
          <a:bodyPr wrap="none" rtlCol="0">
            <a:spAutoFit/>
          </a:bodyPr>
          <a:lstStyle/>
          <a:p>
            <a:r>
              <a:rPr lang="en-US" sz="2000" b="1" dirty="0">
                <a:solidFill>
                  <a:srgbClr val="FFFF00"/>
                </a:solidFill>
              </a:rPr>
              <a:t>1.61 µm</a:t>
            </a:r>
          </a:p>
        </p:txBody>
      </p:sp>
      <p:pic>
        <p:nvPicPr>
          <p:cNvPr id="11" name="Content Placeholder 6" descr="A picture containing screenshot&#10;&#10;Description automatically generated">
            <a:extLst>
              <a:ext uri="{FF2B5EF4-FFF2-40B4-BE49-F238E27FC236}">
                <a16:creationId xmlns:a16="http://schemas.microsoft.com/office/drawing/2014/main" id="{85A2B013-4D71-B547-9CDE-8B5847CFB161}"/>
              </a:ext>
            </a:extLst>
          </p:cNvPr>
          <p:cNvPicPr>
            <a:picLocks noChangeAspect="1"/>
          </p:cNvPicPr>
          <p:nvPr/>
        </p:nvPicPr>
        <p:blipFill>
          <a:blip r:embed="rId6"/>
          <a:stretch>
            <a:fillRect/>
          </a:stretch>
        </p:blipFill>
        <p:spPr>
          <a:xfrm>
            <a:off x="1504181" y="1671920"/>
            <a:ext cx="5880100" cy="3943350"/>
          </a:xfrm>
          <a:prstGeom prst="rect">
            <a:avLst/>
          </a:prstGeom>
        </p:spPr>
      </p:pic>
    </p:spTree>
    <p:custDataLst>
      <p:tags r:id="rId1"/>
    </p:custDataLst>
    <p:extLst>
      <p:ext uri="{BB962C8B-B14F-4D97-AF65-F5344CB8AC3E}">
        <p14:creationId xmlns:p14="http://schemas.microsoft.com/office/powerpoint/2010/main" val="25142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0034" y="949980"/>
            <a:ext cx="6858000" cy="760413"/>
          </a:xfrm>
          <a:prstGeom prst="rect">
            <a:avLst/>
          </a:prstGeom>
        </p:spPr>
        <p:txBody>
          <a:bodyPr>
            <a:noAutofit/>
          </a:bodyPr>
          <a:lstStyle/>
          <a:p>
            <a:r>
              <a:rPr lang="en-US" sz="2400" dirty="0">
                <a:solidFill>
                  <a:srgbClr val="FFC000"/>
                </a:solidFill>
              </a:rPr>
              <a:t>Transmittance is stronger in the Red Band as compared to the blue Band</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944" y="1778795"/>
            <a:ext cx="4959803" cy="3857625"/>
          </a:xfrm>
          <a:prstGeom prst="rect">
            <a:avLst/>
          </a:prstGeom>
        </p:spPr>
      </p:pic>
      <p:sp>
        <p:nvSpPr>
          <p:cNvPr id="6" name="TextBox 5"/>
          <p:cNvSpPr txBox="1"/>
          <p:nvPr/>
        </p:nvSpPr>
        <p:spPr>
          <a:xfrm rot="16200000">
            <a:off x="6072582" y="2678077"/>
            <a:ext cx="1358129"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6" name="TextBox 15"/>
          <p:cNvSpPr txBox="1"/>
          <p:nvPr/>
        </p:nvSpPr>
        <p:spPr>
          <a:xfrm rot="16200000">
            <a:off x="6072582" y="4442588"/>
            <a:ext cx="1358129"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9" name="TextBox 18"/>
          <p:cNvSpPr txBox="1"/>
          <p:nvPr/>
        </p:nvSpPr>
        <p:spPr>
          <a:xfrm>
            <a:off x="4763940" y="3229691"/>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0.64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0" name="TextBox 19"/>
          <p:cNvSpPr txBox="1"/>
          <p:nvPr/>
        </p:nvSpPr>
        <p:spPr>
          <a:xfrm>
            <a:off x="3324474" y="3229690"/>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0.47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1" name="TextBox 20"/>
          <p:cNvSpPr txBox="1"/>
          <p:nvPr/>
        </p:nvSpPr>
        <p:spPr>
          <a:xfrm>
            <a:off x="2356497" y="501231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0.86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4" name="TextBox 23"/>
          <p:cNvSpPr txBox="1"/>
          <p:nvPr/>
        </p:nvSpPr>
        <p:spPr>
          <a:xfrm>
            <a:off x="3673195" y="501231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1.38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5" name="TextBox 24"/>
          <p:cNvSpPr txBox="1"/>
          <p:nvPr/>
        </p:nvSpPr>
        <p:spPr>
          <a:xfrm>
            <a:off x="4291147" y="5019452"/>
            <a:ext cx="52463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1.61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6" name="TextBox 25"/>
          <p:cNvSpPr txBox="1"/>
          <p:nvPr/>
        </p:nvSpPr>
        <p:spPr>
          <a:xfrm>
            <a:off x="5873489" y="5012312"/>
            <a:ext cx="449290"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2.2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3450167"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a:t>
            </a:r>
          </a:p>
        </p:txBody>
      </p:sp>
      <p:sp>
        <p:nvSpPr>
          <p:cNvPr id="17" name="TextBox 16"/>
          <p:cNvSpPr txBox="1"/>
          <p:nvPr/>
        </p:nvSpPr>
        <p:spPr>
          <a:xfrm>
            <a:off x="4938568" y="1995565"/>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2</a:t>
            </a:r>
          </a:p>
        </p:txBody>
      </p:sp>
      <p:sp>
        <p:nvSpPr>
          <p:cNvPr id="18" name="TextBox 17"/>
          <p:cNvSpPr txBox="1"/>
          <p:nvPr/>
        </p:nvSpPr>
        <p:spPr>
          <a:xfrm>
            <a:off x="249767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3</a:t>
            </a:r>
          </a:p>
        </p:txBody>
      </p:sp>
      <p:sp>
        <p:nvSpPr>
          <p:cNvPr id="22" name="TextBox 21"/>
          <p:cNvSpPr txBox="1"/>
          <p:nvPr/>
        </p:nvSpPr>
        <p:spPr>
          <a:xfrm>
            <a:off x="3791371"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4</a:t>
            </a:r>
          </a:p>
        </p:txBody>
      </p:sp>
      <p:sp>
        <p:nvSpPr>
          <p:cNvPr id="27" name="TextBox 26"/>
          <p:cNvSpPr txBox="1"/>
          <p:nvPr/>
        </p:nvSpPr>
        <p:spPr>
          <a:xfrm>
            <a:off x="4373528" y="3709726"/>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5</a:t>
            </a:r>
          </a:p>
        </p:txBody>
      </p:sp>
      <p:sp>
        <p:nvSpPr>
          <p:cNvPr id="28" name="TextBox 27"/>
          <p:cNvSpPr txBox="1"/>
          <p:nvPr/>
        </p:nvSpPr>
        <p:spPr>
          <a:xfrm>
            <a:off x="5955063" y="3705493"/>
            <a:ext cx="27432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6</a:t>
            </a:r>
          </a:p>
        </p:txBody>
      </p:sp>
      <p:sp>
        <p:nvSpPr>
          <p:cNvPr id="4" name="Oval 3"/>
          <p:cNvSpPr/>
          <p:nvPr/>
        </p:nvSpPr>
        <p:spPr>
          <a:xfrm>
            <a:off x="4373529" y="1877667"/>
            <a:ext cx="1351411" cy="2081486"/>
          </a:xfrm>
          <a:prstGeom prst="ellipse">
            <a:avLst/>
          </a:prstGeom>
          <a:noFill/>
          <a:ln w="38100">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5767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771208555"/>
              </p:ext>
            </p:extLst>
          </p:nvPr>
        </p:nvGraphicFramePr>
        <p:xfrm>
          <a:off x="1766048" y="2130199"/>
          <a:ext cx="5665694" cy="2598072"/>
        </p:xfrm>
        <a:graphic>
          <a:graphicData uri="http://schemas.openxmlformats.org/drawingml/2006/table">
            <a:tbl>
              <a:tblPr firstRow="1">
                <a:tableStyleId>{21E4AEA4-8DFA-4A89-87EB-49C32662AFE0}</a:tableStyleId>
              </a:tblPr>
              <a:tblGrid>
                <a:gridCol w="647307">
                  <a:extLst>
                    <a:ext uri="{9D8B030D-6E8A-4147-A177-3AD203B41FA5}">
                      <a16:colId xmlns:a16="http://schemas.microsoft.com/office/drawing/2014/main" val="20000"/>
                    </a:ext>
                  </a:extLst>
                </a:gridCol>
                <a:gridCol w="821375">
                  <a:extLst>
                    <a:ext uri="{9D8B030D-6E8A-4147-A177-3AD203B41FA5}">
                      <a16:colId xmlns:a16="http://schemas.microsoft.com/office/drawing/2014/main" val="20001"/>
                    </a:ext>
                  </a:extLst>
                </a:gridCol>
                <a:gridCol w="1617098">
                  <a:extLst>
                    <a:ext uri="{9D8B030D-6E8A-4147-A177-3AD203B41FA5}">
                      <a16:colId xmlns:a16="http://schemas.microsoft.com/office/drawing/2014/main" val="20002"/>
                    </a:ext>
                  </a:extLst>
                </a:gridCol>
                <a:gridCol w="1011731">
                  <a:extLst>
                    <a:ext uri="{9D8B030D-6E8A-4147-A177-3AD203B41FA5}">
                      <a16:colId xmlns:a16="http://schemas.microsoft.com/office/drawing/2014/main" val="20003"/>
                    </a:ext>
                  </a:extLst>
                </a:gridCol>
                <a:gridCol w="1568183">
                  <a:extLst>
                    <a:ext uri="{9D8B030D-6E8A-4147-A177-3AD203B41FA5}">
                      <a16:colId xmlns:a16="http://schemas.microsoft.com/office/drawing/2014/main" val="20004"/>
                    </a:ext>
                  </a:extLst>
                </a:gridCol>
              </a:tblGrid>
              <a:tr h="587340">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extLst>
                  <a:ext uri="{0D108BD9-81ED-4DB2-BD59-A6C34878D82A}">
                    <a16:rowId xmlns:a16="http://schemas.microsoft.com/office/drawing/2014/main" val="10000"/>
                  </a:ext>
                </a:extLst>
              </a:tr>
              <a:tr h="251927">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0.47</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rPr>
                        <a:t>0.45 - 0.49</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“Blue”</a:t>
                      </a:r>
                      <a:endParaRPr lang="en-US" sz="11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51927">
                <a:tc>
                  <a:txBody>
                    <a:bodyPr/>
                    <a:lstStyle/>
                    <a:p>
                      <a:pPr marL="0" marR="0" algn="ctr">
                        <a:lnSpc>
                          <a:spcPct val="150000"/>
                        </a:lnSpc>
                        <a:spcBef>
                          <a:spcPts val="0"/>
                        </a:spcBef>
                        <a:spcAft>
                          <a:spcPts val="0"/>
                        </a:spcAft>
                      </a:pPr>
                      <a:r>
                        <a:rPr lang="en-US" sz="1800" b="1" kern="600" dirty="0">
                          <a:effectLst/>
                        </a:rPr>
                        <a:t>2</a:t>
                      </a:r>
                      <a:endParaRPr lang="en-US" sz="18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800" b="1" kern="600" dirty="0">
                          <a:effectLst/>
                        </a:rPr>
                        <a:t>0.64</a:t>
                      </a:r>
                      <a:endParaRPr lang="en-US" sz="18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800" b="1" kern="600" dirty="0" smtClean="0">
                          <a:effectLst/>
                        </a:rPr>
                        <a:t>0.60 - 0.68</a:t>
                      </a:r>
                      <a:endParaRPr lang="en-US" sz="18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800" b="1" kern="600" dirty="0">
                          <a:effectLst/>
                        </a:rPr>
                        <a:t>0.5</a:t>
                      </a:r>
                      <a:endParaRPr lang="en-US" sz="18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800" b="1" kern="600" dirty="0">
                          <a:effectLst/>
                        </a:rPr>
                        <a:t>“Red”</a:t>
                      </a:r>
                      <a:endParaRPr lang="en-US" sz="18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51927">
                <a:tc>
                  <a:txBody>
                    <a:bodyPr/>
                    <a:lstStyle/>
                    <a:p>
                      <a:pPr marL="0" marR="0" algn="ctr">
                        <a:lnSpc>
                          <a:spcPct val="150000"/>
                        </a:lnSpc>
                        <a:spcBef>
                          <a:spcPts val="0"/>
                        </a:spcBef>
                        <a:spcAft>
                          <a:spcPts val="0"/>
                        </a:spcAft>
                      </a:pPr>
                      <a:r>
                        <a:rPr lang="en-US" sz="1100" b="1" kern="600" dirty="0">
                          <a:effectLst/>
                        </a:rPr>
                        <a:t>3</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a:effectLst/>
                        </a:rPr>
                        <a:t>0.864</a:t>
                      </a:r>
                      <a:endParaRPr lang="en-US" sz="1100" b="1" kern="60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smtClean="0">
                          <a:effectLst/>
                        </a:rPr>
                        <a:t>0.847 - 0.882</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a:effectLst/>
                        </a:rPr>
                        <a:t>“Veggie”</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51927">
                <a:tc>
                  <a:txBody>
                    <a:bodyPr/>
                    <a:lstStyle/>
                    <a:p>
                      <a:pPr marL="0" marR="0" algn="ctr">
                        <a:lnSpc>
                          <a:spcPct val="150000"/>
                        </a:lnSpc>
                        <a:spcBef>
                          <a:spcPts val="0"/>
                        </a:spcBef>
                        <a:spcAft>
                          <a:spcPts val="0"/>
                        </a:spcAft>
                      </a:pPr>
                      <a:r>
                        <a:rPr lang="en-US" sz="1100" b="1" kern="600" dirty="0">
                          <a:effectLst/>
                        </a:rPr>
                        <a:t>4</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1.373</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rPr>
                        <a:t>1.366 - 1.380</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“Cirrus”</a:t>
                      </a:r>
                      <a:endParaRPr lang="en-US" sz="11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51927">
                <a:tc>
                  <a:txBody>
                    <a:bodyPr/>
                    <a:lstStyle/>
                    <a:p>
                      <a:pPr marL="0" marR="0" algn="ctr">
                        <a:lnSpc>
                          <a:spcPct val="150000"/>
                        </a:lnSpc>
                        <a:spcBef>
                          <a:spcPts val="0"/>
                        </a:spcBef>
                        <a:spcAft>
                          <a:spcPts val="0"/>
                        </a:spcAft>
                      </a:pPr>
                      <a:r>
                        <a:rPr lang="en-US" sz="1800" b="1" kern="600" dirty="0">
                          <a:effectLst/>
                        </a:rPr>
                        <a:t>5</a:t>
                      </a:r>
                      <a:endParaRPr lang="en-US" sz="18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800" b="1" kern="600" dirty="0">
                          <a:effectLst/>
                        </a:rPr>
                        <a:t>1.61</a:t>
                      </a:r>
                      <a:endParaRPr lang="en-US" sz="18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800" b="1" kern="600" dirty="0" smtClean="0">
                          <a:effectLst/>
                        </a:rPr>
                        <a:t>1.59 - 1.63</a:t>
                      </a:r>
                      <a:endParaRPr lang="en-US" sz="18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800" b="1" kern="600" dirty="0">
                          <a:effectLst/>
                        </a:rPr>
                        <a:t>1</a:t>
                      </a:r>
                      <a:endParaRPr lang="en-US" sz="18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800" b="1" kern="600" dirty="0">
                          <a:effectLst/>
                        </a:rPr>
                        <a:t>“Snow/Ice”</a:t>
                      </a:r>
                      <a:endParaRPr lang="en-US" sz="18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51927">
                <a:tc>
                  <a:txBody>
                    <a:bodyPr/>
                    <a:lstStyle/>
                    <a:p>
                      <a:pPr marL="0" marR="0" algn="ctr">
                        <a:lnSpc>
                          <a:spcPct val="150000"/>
                        </a:lnSpc>
                        <a:spcBef>
                          <a:spcPts val="0"/>
                        </a:spcBef>
                        <a:spcAft>
                          <a:spcPts val="0"/>
                        </a:spcAft>
                      </a:pPr>
                      <a:r>
                        <a:rPr lang="en-US" sz="1100" b="1" kern="600" dirty="0">
                          <a:effectLst/>
                        </a:rPr>
                        <a:t>6</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2.24</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smtClean="0">
                          <a:effectLst/>
                        </a:rPr>
                        <a:t>2.22 -2.27</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“Cloud Particle Size”</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2357439" y="1113910"/>
            <a:ext cx="4475521" cy="438582"/>
          </a:xfrm>
          <a:prstGeom prst="rect">
            <a:avLst/>
          </a:prstGeom>
          <a:noFill/>
        </p:spPr>
        <p:txBody>
          <a:bodyPr wrap="none" rtlCol="0">
            <a:spAutoFit/>
          </a:bodyPr>
          <a:lstStyle/>
          <a:p>
            <a:pPr defTabSz="685800">
              <a:defRPr/>
            </a:pPr>
            <a:r>
              <a:rPr lang="en-US" sz="2250" dirty="0">
                <a:solidFill>
                  <a:prstClr val="white"/>
                </a:solidFill>
                <a:latin typeface="Arial"/>
              </a:rPr>
              <a:t>ABI: Bands 1-6 (Visible / </a:t>
            </a:r>
            <a:r>
              <a:rPr lang="en-US" sz="2250" dirty="0" err="1">
                <a:solidFill>
                  <a:prstClr val="white"/>
                </a:solidFill>
                <a:latin typeface="Arial"/>
              </a:rPr>
              <a:t>NearIR</a:t>
            </a:r>
            <a:r>
              <a:rPr lang="en-US" sz="2250" dirty="0">
                <a:solidFill>
                  <a:prstClr val="white"/>
                </a:solidFill>
                <a:latin typeface="Arial"/>
              </a:rPr>
              <a:t>) </a:t>
            </a:r>
          </a:p>
        </p:txBody>
      </p:sp>
      <p:sp>
        <p:nvSpPr>
          <p:cNvPr id="5" name="Rounded Rectangle 4"/>
          <p:cNvSpPr>
            <a:spLocks noChangeArrowheads="1"/>
          </p:cNvSpPr>
          <p:nvPr/>
        </p:nvSpPr>
        <p:spPr bwMode="auto">
          <a:xfrm>
            <a:off x="2764824" y="5013079"/>
            <a:ext cx="4267962" cy="62236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Six visible or near visible bands on ABI </a:t>
            </a:r>
          </a:p>
          <a:p>
            <a:pPr algn="ctr" defTabSz="685800">
              <a:defRPr/>
            </a:pPr>
            <a:r>
              <a:rPr lang="en-US" sz="1350" b="1" dirty="0">
                <a:solidFill>
                  <a:srgbClr val="000000"/>
                </a:solidFill>
                <a:latin typeface="Arial"/>
              </a:rPr>
              <a:t>(there was only one on heritage imager) </a:t>
            </a:r>
          </a:p>
        </p:txBody>
      </p:sp>
      <p:cxnSp>
        <p:nvCxnSpPr>
          <p:cNvPr id="4" name="Straight Arrow Connector 3"/>
          <p:cNvCxnSpPr/>
          <p:nvPr/>
        </p:nvCxnSpPr>
        <p:spPr>
          <a:xfrm>
            <a:off x="450574" y="3216137"/>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50574" y="4208795"/>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647597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9ACFC1F-0595-254E-A083-29F4DDF0957D}"/>
              </a:ext>
            </a:extLst>
          </p:cNvPr>
          <p:cNvSpPr txBox="1"/>
          <p:nvPr/>
        </p:nvSpPr>
        <p:spPr>
          <a:xfrm>
            <a:off x="2779923" y="1017051"/>
            <a:ext cx="3631122" cy="438582"/>
          </a:xfrm>
          <a:prstGeom prst="rect">
            <a:avLst/>
          </a:prstGeom>
          <a:noFill/>
        </p:spPr>
        <p:txBody>
          <a:bodyPr wrap="none" rtlCol="0">
            <a:spAutoFit/>
          </a:bodyPr>
          <a:lstStyle/>
          <a:p>
            <a:pPr defTabSz="685800">
              <a:defRPr/>
            </a:pPr>
            <a:r>
              <a:rPr lang="en-US" sz="2250" dirty="0">
                <a:solidFill>
                  <a:prstClr val="white"/>
                </a:solidFill>
                <a:latin typeface="Arial"/>
              </a:rPr>
              <a:t>ABI: Bands 7-16 (Infrared) </a:t>
            </a:r>
          </a:p>
        </p:txBody>
      </p:sp>
      <p:graphicFrame>
        <p:nvGraphicFramePr>
          <p:cNvPr id="13" name="Table 12">
            <a:extLst>
              <a:ext uri="{FF2B5EF4-FFF2-40B4-BE49-F238E27FC236}">
                <a16:creationId xmlns:a16="http://schemas.microsoft.com/office/drawing/2014/main" id="{19905286-F43D-C844-9C98-1503BB5BDB7A}"/>
              </a:ext>
            </a:extLst>
          </p:cNvPr>
          <p:cNvGraphicFramePr>
            <a:graphicFrameLocks noGrp="1"/>
          </p:cNvGraphicFramePr>
          <p:nvPr>
            <p:extLst>
              <p:ext uri="{D42A27DB-BD31-4B8C-83A1-F6EECF244321}">
                <p14:modId xmlns:p14="http://schemas.microsoft.com/office/powerpoint/2010/main" val="3731939624"/>
              </p:ext>
            </p:extLst>
          </p:nvPr>
        </p:nvGraphicFramePr>
        <p:xfrm>
          <a:off x="1223144" y="1546842"/>
          <a:ext cx="6658984" cy="3974928"/>
        </p:xfrm>
        <a:graphic>
          <a:graphicData uri="http://schemas.openxmlformats.org/drawingml/2006/table">
            <a:tbl>
              <a:tblPr firstRow="1">
                <a:tableStyleId>{21E4AEA4-8DFA-4A89-87EB-49C32662AFE0}</a:tableStyleId>
              </a:tblPr>
              <a:tblGrid>
                <a:gridCol w="760791">
                  <a:extLst>
                    <a:ext uri="{9D8B030D-6E8A-4147-A177-3AD203B41FA5}">
                      <a16:colId xmlns:a16="http://schemas.microsoft.com/office/drawing/2014/main" val="20000"/>
                    </a:ext>
                  </a:extLst>
                </a:gridCol>
                <a:gridCol w="965375">
                  <a:extLst>
                    <a:ext uri="{9D8B030D-6E8A-4147-A177-3AD203B41FA5}">
                      <a16:colId xmlns:a16="http://schemas.microsoft.com/office/drawing/2014/main" val="20001"/>
                    </a:ext>
                  </a:extLst>
                </a:gridCol>
                <a:gridCol w="1900602">
                  <a:extLst>
                    <a:ext uri="{9D8B030D-6E8A-4147-A177-3AD203B41FA5}">
                      <a16:colId xmlns:a16="http://schemas.microsoft.com/office/drawing/2014/main" val="20002"/>
                    </a:ext>
                  </a:extLst>
                </a:gridCol>
                <a:gridCol w="1189104">
                  <a:extLst>
                    <a:ext uri="{9D8B030D-6E8A-4147-A177-3AD203B41FA5}">
                      <a16:colId xmlns:a16="http://schemas.microsoft.com/office/drawing/2014/main" val="20003"/>
                    </a:ext>
                  </a:extLst>
                </a:gridCol>
                <a:gridCol w="1843112">
                  <a:extLst>
                    <a:ext uri="{9D8B030D-6E8A-4147-A177-3AD203B41FA5}">
                      <a16:colId xmlns:a16="http://schemas.microsoft.com/office/drawing/2014/main" val="20004"/>
                    </a:ext>
                  </a:extLst>
                </a:gridCol>
              </a:tblGrid>
              <a:tr h="545855">
                <a:tc>
                  <a:txBody>
                    <a:bodyPr/>
                    <a:lstStyle/>
                    <a:p>
                      <a:pPr marL="0" marR="0" algn="ctr">
                        <a:lnSpc>
                          <a:spcPct val="100000"/>
                        </a:lnSpc>
                        <a:spcBef>
                          <a:spcPts val="0"/>
                        </a:spcBef>
                        <a:spcAft>
                          <a:spcPts val="0"/>
                        </a:spcAft>
                      </a:pPr>
                      <a:r>
                        <a:rPr lang="en-US" sz="1200" dirty="0">
                          <a:effectLst/>
                        </a:rPr>
                        <a:t>ABI </a:t>
                      </a:r>
                    </a:p>
                    <a:p>
                      <a:pPr marL="0" marR="0" algn="ctr">
                        <a:lnSpc>
                          <a:spcPct val="100000"/>
                        </a:lnSpc>
                        <a:spcBef>
                          <a:spcPts val="0"/>
                        </a:spcBef>
                        <a:spcAft>
                          <a:spcPts val="0"/>
                        </a:spcAft>
                      </a:pPr>
                      <a:r>
                        <a:rPr lang="en-US" sz="1200" dirty="0">
                          <a:effectLst/>
                        </a:rPr>
                        <a:t>Band</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a:effectLst/>
                        </a:rPr>
                        <a:t>Wavelength</a:t>
                      </a:r>
                      <a:r>
                        <a:rPr lang="en-US" sz="1200" baseline="0" dirty="0">
                          <a:effectLst/>
                        </a:rPr>
                        <a:t> </a:t>
                      </a:r>
                      <a:r>
                        <a:rPr lang="en-US" sz="1200" dirty="0">
                          <a:effectLst/>
                        </a:rPr>
                        <a:t>(µm)</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a:effectLst/>
                        </a:rPr>
                        <a:t>Wavelength</a:t>
                      </a:r>
                      <a:r>
                        <a:rPr lang="en-US" sz="1200" baseline="0" dirty="0">
                          <a:effectLst/>
                        </a:rPr>
                        <a:t> range</a:t>
                      </a:r>
                      <a:r>
                        <a:rPr lang="en-US" sz="1200" dirty="0">
                          <a:effectLst/>
                        </a:rPr>
                        <a:t> </a:t>
                      </a:r>
                      <a:r>
                        <a:rPr lang="en-US" sz="1200" baseline="0" dirty="0">
                          <a:effectLst/>
                        </a:rPr>
                        <a:t> </a:t>
                      </a:r>
                      <a:r>
                        <a:rPr lang="en-US" sz="1200" dirty="0">
                          <a:effectLst/>
                        </a:rPr>
                        <a:t>(µm)</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a:effectLst/>
                        </a:rPr>
                        <a:t>Sub-point pixel spacing (km)</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tc>
                  <a:txBody>
                    <a:bodyPr/>
                    <a:lstStyle/>
                    <a:p>
                      <a:pPr marL="0" marR="0" algn="ctr">
                        <a:lnSpc>
                          <a:spcPct val="100000"/>
                        </a:lnSpc>
                        <a:spcBef>
                          <a:spcPts val="0"/>
                        </a:spcBef>
                        <a:spcAft>
                          <a:spcPts val="0"/>
                        </a:spcAft>
                      </a:pPr>
                      <a:r>
                        <a:rPr lang="en-US" sz="1200" dirty="0">
                          <a:effectLst/>
                        </a:rPr>
                        <a:t>Descriptive Name</a:t>
                      </a:r>
                      <a:endParaRPr lang="en-US" sz="1200" b="1" dirty="0">
                        <a:solidFill>
                          <a:srgbClr val="000000"/>
                        </a:solidFill>
                        <a:effectLst/>
                        <a:latin typeface="Arial"/>
                        <a:ea typeface="Arial"/>
                      </a:endParaRPr>
                    </a:p>
                  </a:txBody>
                  <a:tcPr marL="15161" marR="15161" marT="15161" marB="15161" anchor="ctr">
                    <a:solidFill>
                      <a:schemeClr val="tx1">
                        <a:lumMod val="50000"/>
                      </a:schemeClr>
                    </a:solidFill>
                  </a:tcPr>
                </a:tc>
                <a:extLst>
                  <a:ext uri="{0D108BD9-81ED-4DB2-BD59-A6C34878D82A}">
                    <a16:rowId xmlns:a16="http://schemas.microsoft.com/office/drawing/2014/main" val="10000"/>
                  </a:ext>
                </a:extLst>
              </a:tr>
              <a:tr h="272435">
                <a:tc>
                  <a:txBody>
                    <a:bodyPr/>
                    <a:lstStyle/>
                    <a:p>
                      <a:pPr marL="0" marR="0" algn="ctr">
                        <a:lnSpc>
                          <a:spcPct val="150000"/>
                        </a:lnSpc>
                        <a:spcBef>
                          <a:spcPts val="0"/>
                        </a:spcBef>
                        <a:spcAft>
                          <a:spcPts val="0"/>
                        </a:spcAft>
                      </a:pPr>
                      <a:r>
                        <a:rPr lang="en-US" sz="1600" b="1" kern="600" dirty="0">
                          <a:effectLst/>
                        </a:rPr>
                        <a:t>7</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a:effectLst/>
                        </a:rPr>
                        <a:t>3.90</a:t>
                      </a:r>
                      <a:endParaRPr lang="en-US" sz="16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3.80 - 3.99</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2</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a:t>
                      </a:r>
                      <a:r>
                        <a:rPr lang="en-US" sz="1200" b="1" kern="600" dirty="0">
                          <a:effectLst/>
                        </a:rPr>
                        <a:t>Shortwave window</a:t>
                      </a:r>
                      <a:r>
                        <a:rPr lang="en-US" sz="1600" b="1" kern="600" dirty="0">
                          <a:effectLst/>
                        </a:rPr>
                        <a:t>”</a:t>
                      </a:r>
                      <a:endParaRPr lang="en-US" sz="16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72435">
                <a:tc>
                  <a:txBody>
                    <a:bodyPr/>
                    <a:lstStyle/>
                    <a:p>
                      <a:pPr marL="0" marR="0" algn="ctr">
                        <a:lnSpc>
                          <a:spcPct val="150000"/>
                        </a:lnSpc>
                        <a:spcBef>
                          <a:spcPts val="0"/>
                        </a:spcBef>
                        <a:spcAft>
                          <a:spcPts val="0"/>
                        </a:spcAft>
                      </a:pPr>
                      <a:r>
                        <a:rPr lang="en-US" sz="1600" b="1" kern="600" dirty="0">
                          <a:effectLst/>
                        </a:rPr>
                        <a:t>8</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6.19</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5.79 - 6.59</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2</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a:t>
                      </a:r>
                      <a:r>
                        <a:rPr lang="en-US" sz="1200" b="1" kern="600" dirty="0">
                          <a:effectLst/>
                        </a:rPr>
                        <a:t>Upper-level Water Vapor</a:t>
                      </a:r>
                      <a:r>
                        <a:rPr lang="en-US" sz="1600" b="1" kern="600" dirty="0">
                          <a:effectLst/>
                        </a:rPr>
                        <a:t>”</a:t>
                      </a:r>
                      <a:endParaRPr lang="en-US" sz="16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2"/>
                  </a:ext>
                </a:extLst>
              </a:tr>
              <a:tr h="272435">
                <a:tc>
                  <a:txBody>
                    <a:bodyPr/>
                    <a:lstStyle/>
                    <a:p>
                      <a:pPr marL="0" marR="0" algn="ctr">
                        <a:lnSpc>
                          <a:spcPct val="150000"/>
                        </a:lnSpc>
                        <a:spcBef>
                          <a:spcPts val="0"/>
                        </a:spcBef>
                        <a:spcAft>
                          <a:spcPts val="0"/>
                        </a:spcAft>
                      </a:pPr>
                      <a:r>
                        <a:rPr lang="en-US" sz="1600" b="1" kern="600" dirty="0">
                          <a:effectLst/>
                        </a:rPr>
                        <a:t>9</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6.93</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6.72 - 7.14</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2</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a:t>
                      </a:r>
                      <a:r>
                        <a:rPr lang="en-US" sz="1200" b="1" kern="600" dirty="0">
                          <a:effectLst/>
                        </a:rPr>
                        <a:t>Mid-Level Water Vapor</a:t>
                      </a:r>
                      <a:r>
                        <a:rPr lang="en-US" sz="1600" b="1" kern="600" dirty="0">
                          <a:effectLst/>
                        </a:rPr>
                        <a:t>”</a:t>
                      </a:r>
                      <a:endParaRPr lang="en-US" sz="16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3"/>
                  </a:ext>
                </a:extLst>
              </a:tr>
              <a:tr h="435835">
                <a:tc>
                  <a:txBody>
                    <a:bodyPr/>
                    <a:lstStyle/>
                    <a:p>
                      <a:pPr marL="0" marR="0" algn="ctr">
                        <a:lnSpc>
                          <a:spcPct val="150000"/>
                        </a:lnSpc>
                        <a:spcBef>
                          <a:spcPts val="0"/>
                        </a:spcBef>
                        <a:spcAft>
                          <a:spcPts val="0"/>
                        </a:spcAft>
                      </a:pPr>
                      <a:r>
                        <a:rPr lang="en-US" sz="1600" b="1" kern="600" dirty="0">
                          <a:effectLst/>
                        </a:rPr>
                        <a:t>10</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7.34</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7.24 - 7.43</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2</a:t>
                      </a:r>
                      <a:endParaRPr lang="en-US" sz="16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600" b="1" kern="600" dirty="0">
                          <a:effectLst/>
                        </a:rPr>
                        <a:t>“</a:t>
                      </a:r>
                      <a:r>
                        <a:rPr lang="en-US" sz="1050" b="1" kern="600" dirty="0">
                          <a:effectLst/>
                        </a:rPr>
                        <a:t>Low-level Water Vapor</a:t>
                      </a:r>
                      <a:r>
                        <a:rPr lang="en-US" sz="1600" b="1" kern="600" dirty="0">
                          <a:effectLst/>
                        </a:rPr>
                        <a:t>”</a:t>
                      </a:r>
                      <a:endParaRPr lang="en-US" sz="16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72435">
                <a:tc>
                  <a:txBody>
                    <a:bodyPr/>
                    <a:lstStyle/>
                    <a:p>
                      <a:pPr marL="0" marR="0" algn="ctr">
                        <a:lnSpc>
                          <a:spcPct val="150000"/>
                        </a:lnSpc>
                        <a:spcBef>
                          <a:spcPts val="0"/>
                        </a:spcBef>
                        <a:spcAft>
                          <a:spcPts val="0"/>
                        </a:spcAft>
                      </a:pPr>
                      <a:r>
                        <a:rPr lang="en-US" sz="1100" b="1" kern="600">
                          <a:effectLst/>
                        </a:rPr>
                        <a:t>11</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8.44</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8.23 - 8.66</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rPr>
                        <a:t>2</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“Cloud-top Phase”</a:t>
                      </a:r>
                      <a:endParaRPr lang="en-US" sz="11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72435">
                <a:tc>
                  <a:txBody>
                    <a:bodyPr/>
                    <a:lstStyle/>
                    <a:p>
                      <a:pPr marL="0" marR="0" algn="ctr">
                        <a:lnSpc>
                          <a:spcPct val="150000"/>
                        </a:lnSpc>
                        <a:spcBef>
                          <a:spcPts val="0"/>
                        </a:spcBef>
                        <a:spcAft>
                          <a:spcPts val="0"/>
                        </a:spcAft>
                      </a:pPr>
                      <a:r>
                        <a:rPr lang="en-US" sz="1100" b="1" kern="600" dirty="0">
                          <a:effectLst/>
                        </a:rPr>
                        <a:t>12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9.61</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9.42 - 9.80</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“Ozone”</a:t>
                      </a:r>
                      <a:endParaRPr lang="en-US" sz="11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6"/>
                  </a:ext>
                </a:extLst>
              </a:tr>
              <a:tr h="272435">
                <a:tc>
                  <a:txBody>
                    <a:bodyPr/>
                    <a:lstStyle/>
                    <a:p>
                      <a:pPr marL="0" marR="0" algn="ctr">
                        <a:lnSpc>
                          <a:spcPct val="150000"/>
                        </a:lnSpc>
                        <a:spcBef>
                          <a:spcPts val="0"/>
                        </a:spcBef>
                        <a:spcAft>
                          <a:spcPts val="0"/>
                        </a:spcAft>
                      </a:pPr>
                      <a:r>
                        <a:rPr lang="en-US" sz="1600" b="1" kern="600" dirty="0">
                          <a:effectLst/>
                        </a:rPr>
                        <a:t>13</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10.33</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10.18 - 10.48</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600" b="1" kern="600" dirty="0">
                          <a:effectLst/>
                        </a:rPr>
                        <a:t>2</a:t>
                      </a:r>
                      <a:endParaRPr lang="en-US" sz="16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200" b="1" kern="600" dirty="0">
                          <a:effectLst/>
                        </a:rPr>
                        <a:t>“Clean longwave window”</a:t>
                      </a:r>
                      <a:endParaRPr lang="en-US" sz="12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7"/>
                  </a:ext>
                </a:extLst>
              </a:tr>
              <a:tr h="272435">
                <a:tc>
                  <a:txBody>
                    <a:bodyPr/>
                    <a:lstStyle/>
                    <a:p>
                      <a:pPr marL="0" marR="0" algn="ctr">
                        <a:lnSpc>
                          <a:spcPct val="150000"/>
                        </a:lnSpc>
                        <a:spcBef>
                          <a:spcPts val="0"/>
                        </a:spcBef>
                        <a:spcAft>
                          <a:spcPts val="0"/>
                        </a:spcAft>
                      </a:pPr>
                      <a:r>
                        <a:rPr lang="en-US" sz="1100" b="1" kern="600" dirty="0">
                          <a:effectLst/>
                        </a:rPr>
                        <a:t>14</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11.21</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10.82 - 11.60</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“Longwave window”</a:t>
                      </a:r>
                      <a:endParaRPr lang="en-US" sz="11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8"/>
                  </a:ext>
                </a:extLst>
              </a:tr>
              <a:tr h="272435">
                <a:tc>
                  <a:txBody>
                    <a:bodyPr/>
                    <a:lstStyle/>
                    <a:p>
                      <a:pPr marL="0" marR="0" algn="ctr">
                        <a:lnSpc>
                          <a:spcPct val="150000"/>
                        </a:lnSpc>
                        <a:spcBef>
                          <a:spcPts val="0"/>
                        </a:spcBef>
                        <a:spcAft>
                          <a:spcPts val="0"/>
                        </a:spcAft>
                      </a:pPr>
                      <a:r>
                        <a:rPr lang="en-US" sz="1100" b="1" kern="600">
                          <a:effectLst/>
                        </a:rPr>
                        <a:t>15</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rPr>
                        <a:t>12.29</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11.83 - 12.75</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rPr>
                        <a:t>2</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“Dirty longwave window”</a:t>
                      </a:r>
                      <a:endParaRPr lang="en-US" sz="1100" b="1"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9"/>
                  </a:ext>
                </a:extLst>
              </a:tr>
              <a:tr h="272435">
                <a:tc>
                  <a:txBody>
                    <a:bodyPr/>
                    <a:lstStyle/>
                    <a:p>
                      <a:pPr marL="0" marR="0" algn="ctr">
                        <a:lnSpc>
                          <a:spcPct val="150000"/>
                        </a:lnSpc>
                        <a:spcBef>
                          <a:spcPts val="0"/>
                        </a:spcBef>
                        <a:spcAft>
                          <a:spcPts val="0"/>
                        </a:spcAft>
                      </a:pPr>
                      <a:r>
                        <a:rPr lang="en-US" sz="1100" b="1" kern="600" dirty="0" smtClean="0">
                          <a:effectLst/>
                        </a:rPr>
                        <a:t>16</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13.28</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12.99 - 13.56</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“CO</a:t>
                      </a:r>
                      <a:r>
                        <a:rPr lang="en-US" sz="1100" b="1" kern="600" baseline="-25000" dirty="0">
                          <a:effectLst/>
                        </a:rPr>
                        <a:t>2</a:t>
                      </a:r>
                      <a:r>
                        <a:rPr lang="en-US" sz="1100" b="1" kern="600" dirty="0">
                          <a:effectLst/>
                        </a:rPr>
                        <a:t>”</a:t>
                      </a:r>
                      <a:endParaRPr lang="en-US" sz="11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10"/>
                  </a:ext>
                </a:extLst>
              </a:tr>
            </a:tbl>
          </a:graphicData>
        </a:graphic>
      </p:graphicFrame>
      <p:pic>
        <p:nvPicPr>
          <p:cNvPr id="16" name="Picture 15">
            <a:extLst>
              <a:ext uri="{FF2B5EF4-FFF2-40B4-BE49-F238E27FC236}">
                <a16:creationId xmlns:a16="http://schemas.microsoft.com/office/drawing/2014/main" id="{A0404AFB-7957-184C-B21B-C3ADAE134CE6}"/>
              </a:ext>
            </a:extLst>
          </p:cNvPr>
          <p:cNvPicPr>
            <a:picLocks noChangeAspect="1"/>
          </p:cNvPicPr>
          <p:nvPr/>
        </p:nvPicPr>
        <p:blipFill>
          <a:blip r:embed="rId4"/>
          <a:stretch>
            <a:fillRect/>
          </a:stretch>
        </p:blipFill>
        <p:spPr>
          <a:xfrm>
            <a:off x="2310132" y="5402848"/>
            <a:ext cx="4813300" cy="698500"/>
          </a:xfrm>
          <a:prstGeom prst="rect">
            <a:avLst/>
          </a:prstGeom>
        </p:spPr>
      </p:pic>
      <p:cxnSp>
        <p:nvCxnSpPr>
          <p:cNvPr id="5" name="Straight Arrow Connector 4"/>
          <p:cNvCxnSpPr/>
          <p:nvPr/>
        </p:nvCxnSpPr>
        <p:spPr>
          <a:xfrm>
            <a:off x="213394" y="4375478"/>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13394" y="2241878"/>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83772" y="2616699"/>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83772" y="2966808"/>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83772" y="3415770"/>
            <a:ext cx="940904" cy="0"/>
          </a:xfrm>
          <a:prstGeom prst="straightConnector1">
            <a:avLst/>
          </a:prstGeom>
          <a:ln w="5715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2800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E6F697F-DD98-7149-9B02-3CD8B477DFD7}"/>
              </a:ext>
            </a:extLst>
          </p:cNvPr>
          <p:cNvSpPr txBox="1"/>
          <p:nvPr/>
        </p:nvSpPr>
        <p:spPr>
          <a:xfrm>
            <a:off x="7965809" y="3509651"/>
            <a:ext cx="1128835" cy="400110"/>
          </a:xfrm>
          <a:prstGeom prst="rect">
            <a:avLst/>
          </a:prstGeom>
          <a:noFill/>
        </p:spPr>
        <p:txBody>
          <a:bodyPr wrap="none" rtlCol="0">
            <a:spAutoFit/>
          </a:bodyPr>
          <a:lstStyle/>
          <a:p>
            <a:r>
              <a:rPr lang="en-US" sz="2000" b="1" dirty="0">
                <a:solidFill>
                  <a:srgbClr val="FF0000"/>
                </a:solidFill>
              </a:rPr>
              <a:t>0.64 µm</a:t>
            </a:r>
          </a:p>
        </p:txBody>
      </p:sp>
      <p:pic>
        <p:nvPicPr>
          <p:cNvPr id="17" name="Content Placeholder 16" descr="A close up of a map&#10;&#10;Description automatically generated">
            <a:extLst>
              <a:ext uri="{FF2B5EF4-FFF2-40B4-BE49-F238E27FC236}">
                <a16:creationId xmlns:a16="http://schemas.microsoft.com/office/drawing/2014/main" id="{E9D71B2A-1BA9-6840-A033-FC2007867464}"/>
              </a:ext>
            </a:extLst>
          </p:cNvPr>
          <p:cNvPicPr>
            <a:picLocks noGrp="1" noChangeAspect="1"/>
          </p:cNvPicPr>
          <p:nvPr>
            <p:ph idx="4294967295"/>
          </p:nvPr>
        </p:nvPicPr>
        <p:blipFill>
          <a:blip r:embed="rId4"/>
          <a:stretch>
            <a:fillRect/>
          </a:stretch>
        </p:blipFill>
        <p:spPr>
          <a:xfrm>
            <a:off x="3886200" y="1730375"/>
            <a:ext cx="5257800" cy="3943350"/>
          </a:xfrm>
          <a:prstGeom prst="rect">
            <a:avLst/>
          </a:prstGeom>
        </p:spPr>
      </p:pic>
      <p:sp>
        <p:nvSpPr>
          <p:cNvPr id="2" name="Title 1"/>
          <p:cNvSpPr>
            <a:spLocks noGrp="1"/>
          </p:cNvSpPr>
          <p:nvPr>
            <p:ph type="title" idx="4294967295"/>
          </p:nvPr>
        </p:nvSpPr>
        <p:spPr>
          <a:xfrm>
            <a:off x="1383314" y="891032"/>
            <a:ext cx="6321425" cy="742950"/>
          </a:xfrm>
          <a:prstGeom prst="rect">
            <a:avLst/>
          </a:prstGeom>
        </p:spPr>
        <p:txBody>
          <a:bodyPr/>
          <a:lstStyle/>
          <a:p>
            <a:r>
              <a:rPr lang="en-US" sz="2200" b="1" dirty="0">
                <a:solidFill>
                  <a:srgbClr val="FFFF00"/>
                </a:solidFill>
              </a:rPr>
              <a:t>Use the 10.3 µm Clean Infrared Window imagery to identify signatures of severe weather potential</a:t>
            </a:r>
          </a:p>
        </p:txBody>
      </p:sp>
      <p:sp>
        <p:nvSpPr>
          <p:cNvPr id="23" name="Oval 22">
            <a:extLst>
              <a:ext uri="{FF2B5EF4-FFF2-40B4-BE49-F238E27FC236}">
                <a16:creationId xmlns:a16="http://schemas.microsoft.com/office/drawing/2014/main" id="{02F0F9F1-CBB4-4147-80CC-26B14E4327CB}"/>
              </a:ext>
            </a:extLst>
          </p:cNvPr>
          <p:cNvSpPr/>
          <p:nvPr/>
        </p:nvSpPr>
        <p:spPr>
          <a:xfrm>
            <a:off x="254029" y="4109816"/>
            <a:ext cx="595854" cy="579120"/>
          </a:xfrm>
          <a:prstGeom prst="ellipse">
            <a:avLst/>
          </a:prstGeom>
          <a:noFill/>
          <a:ln w="38100">
            <a:solidFill>
              <a:srgbClr val="FF0000"/>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7" name="TextBox 26">
            <a:extLst>
              <a:ext uri="{FF2B5EF4-FFF2-40B4-BE49-F238E27FC236}">
                <a16:creationId xmlns:a16="http://schemas.microsoft.com/office/drawing/2014/main" id="{E1426786-D14C-7641-9EA1-AA7360A5DED9}"/>
              </a:ext>
            </a:extLst>
          </p:cNvPr>
          <p:cNvSpPr txBox="1"/>
          <p:nvPr/>
        </p:nvSpPr>
        <p:spPr>
          <a:xfrm>
            <a:off x="253725" y="3509651"/>
            <a:ext cx="986167" cy="400110"/>
          </a:xfrm>
          <a:prstGeom prst="rect">
            <a:avLst/>
          </a:prstGeom>
          <a:noFill/>
        </p:spPr>
        <p:txBody>
          <a:bodyPr wrap="none" rtlCol="0">
            <a:spAutoFit/>
          </a:bodyPr>
          <a:lstStyle/>
          <a:p>
            <a:r>
              <a:rPr lang="en-US" sz="2000" b="1" dirty="0">
                <a:solidFill>
                  <a:srgbClr val="FF0000"/>
                </a:solidFill>
              </a:rPr>
              <a:t>7.3 µm</a:t>
            </a:r>
          </a:p>
        </p:txBody>
      </p:sp>
      <p:sp>
        <p:nvSpPr>
          <p:cNvPr id="6" name="Oval 5"/>
          <p:cNvSpPr/>
          <p:nvPr/>
        </p:nvSpPr>
        <p:spPr>
          <a:xfrm>
            <a:off x="7317035" y="3129602"/>
            <a:ext cx="775406" cy="580577"/>
          </a:xfrm>
          <a:prstGeom prst="ellipse">
            <a:avLst/>
          </a:prstGeom>
          <a:noFill/>
          <a:ln w="38100">
            <a:solidFill>
              <a:srgbClr val="00B0F0"/>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98FB84E-7B58-A64E-B8CB-05386C3A9A5A}"/>
              </a:ext>
            </a:extLst>
          </p:cNvPr>
          <p:cNvSpPr txBox="1"/>
          <p:nvPr/>
        </p:nvSpPr>
        <p:spPr>
          <a:xfrm>
            <a:off x="6709778" y="4022888"/>
            <a:ext cx="2321469" cy="400110"/>
          </a:xfrm>
          <a:prstGeom prst="rect">
            <a:avLst/>
          </a:prstGeom>
          <a:noFill/>
        </p:spPr>
        <p:txBody>
          <a:bodyPr wrap="none" rtlCol="0">
            <a:spAutoFit/>
          </a:bodyPr>
          <a:lstStyle/>
          <a:p>
            <a:r>
              <a:rPr lang="en-US" sz="2000" b="1" dirty="0">
                <a:solidFill>
                  <a:srgbClr val="00B0F0"/>
                </a:solidFill>
              </a:rPr>
              <a:t>Overshooting top</a:t>
            </a:r>
          </a:p>
        </p:txBody>
      </p:sp>
      <p:pic>
        <p:nvPicPr>
          <p:cNvPr id="13" name="Picture 12" descr="A picture containing colorful&#10;&#10;Description automatically generated">
            <a:extLst>
              <a:ext uri="{FF2B5EF4-FFF2-40B4-BE49-F238E27FC236}">
                <a16:creationId xmlns:a16="http://schemas.microsoft.com/office/drawing/2014/main" id="{6FB33DA5-35B2-6845-89F4-593E67B089F7}"/>
              </a:ext>
            </a:extLst>
          </p:cNvPr>
          <p:cNvPicPr>
            <a:picLocks noChangeAspect="1"/>
          </p:cNvPicPr>
          <p:nvPr/>
        </p:nvPicPr>
        <p:blipFill>
          <a:blip r:embed="rId5"/>
          <a:stretch>
            <a:fillRect/>
          </a:stretch>
        </p:blipFill>
        <p:spPr>
          <a:xfrm>
            <a:off x="61446" y="1654707"/>
            <a:ext cx="5159779" cy="3869834"/>
          </a:xfrm>
          <a:prstGeom prst="rect">
            <a:avLst/>
          </a:prstGeom>
        </p:spPr>
      </p:pic>
      <p:sp>
        <p:nvSpPr>
          <p:cNvPr id="24" name="Oval 23">
            <a:extLst>
              <a:ext uri="{FF2B5EF4-FFF2-40B4-BE49-F238E27FC236}">
                <a16:creationId xmlns:a16="http://schemas.microsoft.com/office/drawing/2014/main" id="{0BA9C222-93B0-2C44-8131-30AE9DDCFC9F}"/>
              </a:ext>
            </a:extLst>
          </p:cNvPr>
          <p:cNvSpPr/>
          <p:nvPr/>
        </p:nvSpPr>
        <p:spPr>
          <a:xfrm>
            <a:off x="1731273" y="2429636"/>
            <a:ext cx="2891370" cy="2004583"/>
          </a:xfrm>
          <a:prstGeom prst="ellipse">
            <a:avLst/>
          </a:prstGeom>
          <a:noFill/>
          <a:ln w="38100">
            <a:solidFill>
              <a:schemeClr val="accent4">
                <a:lumMod val="40000"/>
                <a:lumOff val="60000"/>
              </a:schemeClr>
            </a:solidFill>
          </a:ln>
          <a:effectLst>
            <a:glow>
              <a:schemeClr val="accent1">
                <a:satMod val="120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F0"/>
              </a:solidFill>
            </a:endParaRPr>
          </a:p>
        </p:txBody>
      </p:sp>
      <p:sp>
        <p:nvSpPr>
          <p:cNvPr id="25" name="TextBox 24">
            <a:extLst>
              <a:ext uri="{FF2B5EF4-FFF2-40B4-BE49-F238E27FC236}">
                <a16:creationId xmlns:a16="http://schemas.microsoft.com/office/drawing/2014/main" id="{A7E62841-3B36-C84C-9FEC-86C71D2E3C19}"/>
              </a:ext>
            </a:extLst>
          </p:cNvPr>
          <p:cNvSpPr txBox="1"/>
          <p:nvPr/>
        </p:nvSpPr>
        <p:spPr>
          <a:xfrm>
            <a:off x="2417360" y="4519378"/>
            <a:ext cx="1669047" cy="400110"/>
          </a:xfrm>
          <a:prstGeom prst="rect">
            <a:avLst/>
          </a:prstGeom>
          <a:noFill/>
        </p:spPr>
        <p:txBody>
          <a:bodyPr wrap="none" rtlCol="0">
            <a:spAutoFit/>
          </a:bodyPr>
          <a:lstStyle/>
          <a:p>
            <a:r>
              <a:rPr lang="en-US" sz="2000" b="1" dirty="0">
                <a:solidFill>
                  <a:schemeClr val="accent4">
                    <a:lumMod val="40000"/>
                    <a:lumOff val="60000"/>
                  </a:schemeClr>
                </a:solidFill>
              </a:rPr>
              <a:t>Enhanced-V</a:t>
            </a:r>
          </a:p>
        </p:txBody>
      </p:sp>
      <p:sp>
        <p:nvSpPr>
          <p:cNvPr id="29" name="Rounded Rectangle 28">
            <a:extLst>
              <a:ext uri="{FF2B5EF4-FFF2-40B4-BE49-F238E27FC236}">
                <a16:creationId xmlns:a16="http://schemas.microsoft.com/office/drawing/2014/main" id="{F4E53134-CCEF-3F4F-BF38-AB2190786803}"/>
              </a:ext>
            </a:extLst>
          </p:cNvPr>
          <p:cNvSpPr/>
          <p:nvPr/>
        </p:nvSpPr>
        <p:spPr>
          <a:xfrm>
            <a:off x="61446" y="5199100"/>
            <a:ext cx="2743079" cy="295838"/>
          </a:xfrm>
          <a:prstGeom prst="roundRect">
            <a:avLst/>
          </a:prstGeom>
          <a:solidFill>
            <a:schemeClr val="tx1">
              <a:lumMod val="85000"/>
              <a:lumOff val="1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6">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
        <p:nvSpPr>
          <p:cNvPr id="18" name="Rounded Rectangle 17">
            <a:extLst>
              <a:ext uri="{FF2B5EF4-FFF2-40B4-BE49-F238E27FC236}">
                <a16:creationId xmlns:a16="http://schemas.microsoft.com/office/drawing/2014/main" id="{D3B46B4B-0639-4F43-A0F4-85554A97C8E8}"/>
              </a:ext>
            </a:extLst>
          </p:cNvPr>
          <p:cNvSpPr/>
          <p:nvPr/>
        </p:nvSpPr>
        <p:spPr>
          <a:xfrm>
            <a:off x="6339183" y="5362077"/>
            <a:ext cx="2743079" cy="295838"/>
          </a:xfrm>
          <a:prstGeom prst="round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7">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Tree>
    <p:custDataLst>
      <p:tags r:id="rId1"/>
    </p:custDataLst>
    <p:extLst>
      <p:ext uri="{BB962C8B-B14F-4D97-AF65-F5344CB8AC3E}">
        <p14:creationId xmlns:p14="http://schemas.microsoft.com/office/powerpoint/2010/main" val="2947869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29306" y="910500"/>
            <a:ext cx="6321425" cy="742950"/>
          </a:xfrm>
          <a:prstGeom prst="rect">
            <a:avLst/>
          </a:prstGeom>
        </p:spPr>
        <p:txBody>
          <a:bodyPr/>
          <a:lstStyle/>
          <a:p>
            <a:r>
              <a:rPr lang="en-US" sz="2200" b="1" dirty="0">
                <a:solidFill>
                  <a:srgbClr val="FFFF00"/>
                </a:solidFill>
              </a:rPr>
              <a:t>Use the 10.3 µm Clean Infrared Window imagery to assess hurricane intensity and structure</a:t>
            </a:r>
          </a:p>
        </p:txBody>
      </p:sp>
      <p:pic>
        <p:nvPicPr>
          <p:cNvPr id="8" name="Content Placeholder 7" descr="A picture containing colorful&#10;&#10;Description automatically generated">
            <a:extLst>
              <a:ext uri="{FF2B5EF4-FFF2-40B4-BE49-F238E27FC236}">
                <a16:creationId xmlns:a16="http://schemas.microsoft.com/office/drawing/2014/main" id="{3113E0EE-ED1C-764D-9D97-0EB7700A2454}"/>
              </a:ext>
            </a:extLst>
          </p:cNvPr>
          <p:cNvPicPr>
            <a:picLocks noGrp="1" noChangeAspect="1"/>
          </p:cNvPicPr>
          <p:nvPr>
            <p:ph idx="4294967295"/>
          </p:nvPr>
        </p:nvPicPr>
        <p:blipFill>
          <a:blip r:embed="rId4"/>
          <a:stretch>
            <a:fillRect/>
          </a:stretch>
        </p:blipFill>
        <p:spPr>
          <a:xfrm>
            <a:off x="1173717" y="1653450"/>
            <a:ext cx="6832600" cy="3943350"/>
          </a:xfrm>
          <a:prstGeom prst="rect">
            <a:avLst/>
          </a:prstGeom>
        </p:spPr>
      </p:pic>
      <p:sp>
        <p:nvSpPr>
          <p:cNvPr id="29" name="Rounded Rectangle 28">
            <a:extLst>
              <a:ext uri="{FF2B5EF4-FFF2-40B4-BE49-F238E27FC236}">
                <a16:creationId xmlns:a16="http://schemas.microsoft.com/office/drawing/2014/main" id="{F4E53134-CCEF-3F4F-BF38-AB2190786803}"/>
              </a:ext>
            </a:extLst>
          </p:cNvPr>
          <p:cNvSpPr/>
          <p:nvPr/>
        </p:nvSpPr>
        <p:spPr>
          <a:xfrm>
            <a:off x="1137792" y="5308762"/>
            <a:ext cx="2743079" cy="295838"/>
          </a:xfrm>
          <a:prstGeom prst="roundRect">
            <a:avLst/>
          </a:prstGeom>
          <a:solidFill>
            <a:schemeClr val="tx1">
              <a:lumMod val="85000"/>
              <a:lumOff val="1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rId5">
                  <a:extLst>
                    <a:ext uri="{A12FA001-AC4F-418D-AE19-62706E023703}">
                      <ahyp:hlinkClr xmlns="" xmlns:ahyp="http://schemas.microsoft.com/office/drawing/2018/hyperlinkcolor" val="tx"/>
                    </a:ext>
                  </a:extLst>
                </a:hlinkClick>
              </a:rPr>
              <a:t>Blog post with animations</a:t>
            </a:r>
            <a:endParaRPr lang="en-US" dirty="0">
              <a:solidFill>
                <a:srgbClr val="FFFF00"/>
              </a:solidFill>
            </a:endParaRPr>
          </a:p>
        </p:txBody>
      </p:sp>
      <p:sp>
        <p:nvSpPr>
          <p:cNvPr id="3" name="TextBox 2"/>
          <p:cNvSpPr txBox="1"/>
          <p:nvPr/>
        </p:nvSpPr>
        <p:spPr>
          <a:xfrm>
            <a:off x="76200" y="5715000"/>
            <a:ext cx="9454961" cy="461665"/>
          </a:xfrm>
          <a:prstGeom prst="rect">
            <a:avLst/>
          </a:prstGeom>
          <a:noFill/>
        </p:spPr>
        <p:txBody>
          <a:bodyPr wrap="none" rtlCol="0">
            <a:spAutoFit/>
          </a:bodyPr>
          <a:lstStyle/>
          <a:p>
            <a:r>
              <a:rPr lang="en-US" sz="2400" dirty="0" smtClean="0">
                <a:latin typeface="Franklin Gothic Medium Cond" panose="020B0606030402020204" pitchFamily="34" charset="0"/>
              </a:rPr>
              <a:t>Dvorak technique uses 10.3 </a:t>
            </a:r>
            <a:r>
              <a:rPr lang="en-US" sz="2400" dirty="0" smtClean="0">
                <a:latin typeface="Symbol" panose="05050102010706020507" pitchFamily="18" charset="2"/>
              </a:rPr>
              <a:t>m</a:t>
            </a:r>
            <a:r>
              <a:rPr lang="en-US" sz="2400" dirty="0" smtClean="0">
                <a:latin typeface="Franklin Gothic Medium Cond" panose="020B0606030402020204" pitchFamily="34" charset="0"/>
              </a:rPr>
              <a:t>m or 11.2 </a:t>
            </a:r>
            <a:r>
              <a:rPr lang="en-US" sz="2400" dirty="0">
                <a:latin typeface="Symbol" panose="05050102010706020507" pitchFamily="18" charset="2"/>
              </a:rPr>
              <a:t>m</a:t>
            </a:r>
            <a:r>
              <a:rPr lang="en-US" sz="2400" dirty="0">
                <a:latin typeface="Franklin Gothic Medium Cond" panose="020B0606030402020204" pitchFamily="34" charset="0"/>
              </a:rPr>
              <a:t>m </a:t>
            </a:r>
            <a:r>
              <a:rPr lang="en-US" sz="2400" dirty="0" smtClean="0">
                <a:latin typeface="Franklin Gothic Medium Cond" panose="020B0606030402020204" pitchFamily="34" charset="0"/>
              </a:rPr>
              <a:t>with a specific greyscale enhancement</a:t>
            </a:r>
            <a:endParaRPr lang="en-US" sz="2400"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995257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57250"/>
            <a:ext cx="8229600" cy="742950"/>
          </a:xfrm>
          <a:prstGeom prst="rect">
            <a:avLst/>
          </a:prstGeom>
        </p:spPr>
        <p:txBody>
          <a:bodyPr/>
          <a:lstStyle/>
          <a:p>
            <a:r>
              <a:rPr lang="en-US" dirty="0" smtClean="0">
                <a:solidFill>
                  <a:srgbClr val="FFFF00"/>
                </a:solidFill>
                <a:latin typeface="Franklin Gothic Medium Cond" panose="020B0606030402020204" pitchFamily="34" charset="0"/>
              </a:rPr>
              <a:t>Band </a:t>
            </a:r>
            <a:r>
              <a:rPr lang="en-US" dirty="0">
                <a:solidFill>
                  <a:srgbClr val="FFFF00"/>
                </a:solidFill>
                <a:latin typeface="Franklin Gothic Medium Cond" panose="020B0606030402020204" pitchFamily="34" charset="0"/>
              </a:rPr>
              <a:t>13</a:t>
            </a:r>
          </a:p>
        </p:txBody>
      </p:sp>
      <p:sp>
        <p:nvSpPr>
          <p:cNvPr id="3" name="Content Placeholder 2"/>
          <p:cNvSpPr>
            <a:spLocks noGrp="1"/>
          </p:cNvSpPr>
          <p:nvPr>
            <p:ph sz="half" idx="4294967295"/>
          </p:nvPr>
        </p:nvSpPr>
        <p:spPr>
          <a:xfrm>
            <a:off x="0" y="1657351"/>
            <a:ext cx="4038600" cy="3922713"/>
          </a:xfrm>
          <a:prstGeom prst="rect">
            <a:avLst/>
          </a:prstGeom>
        </p:spPr>
        <p:txBody>
          <a:bodyPr>
            <a:normAutofit/>
          </a:bodyPr>
          <a:lstStyle/>
          <a:p>
            <a:r>
              <a:rPr lang="en-US" sz="2800" dirty="0">
                <a:solidFill>
                  <a:srgbClr val="FFFF00"/>
                </a:solidFill>
                <a:latin typeface="Franklin Gothic Medium Cond" panose="020B0606030402020204" pitchFamily="34" charset="0"/>
              </a:rPr>
              <a:t>Cloud feature identification and characterization</a:t>
            </a:r>
          </a:p>
          <a:p>
            <a:r>
              <a:rPr lang="en-US" sz="2800" dirty="0">
                <a:solidFill>
                  <a:srgbClr val="FFFF00"/>
                </a:solidFill>
                <a:latin typeface="Franklin Gothic Medium Cond" panose="020B0606030402020204" pitchFamily="34" charset="0"/>
              </a:rPr>
              <a:t>Hurricane intensity estimates</a:t>
            </a:r>
          </a:p>
          <a:p>
            <a:r>
              <a:rPr lang="en-US" sz="2800" dirty="0">
                <a:solidFill>
                  <a:srgbClr val="FFFF00"/>
                </a:solidFill>
                <a:latin typeface="Franklin Gothic Medium Cond" panose="020B0606030402020204" pitchFamily="34" charset="0"/>
              </a:rPr>
              <a:t>Severe weather potential</a:t>
            </a:r>
          </a:p>
        </p:txBody>
      </p:sp>
      <p:sp>
        <p:nvSpPr>
          <p:cNvPr id="4" name="Content Placeholder 3"/>
          <p:cNvSpPr>
            <a:spLocks noGrp="1"/>
          </p:cNvSpPr>
          <p:nvPr>
            <p:ph sz="half" idx="4294967295"/>
          </p:nvPr>
        </p:nvSpPr>
        <p:spPr>
          <a:xfrm>
            <a:off x="5105400" y="1657351"/>
            <a:ext cx="4038600" cy="3922713"/>
          </a:xfrm>
          <a:prstGeom prst="rect">
            <a:avLst/>
          </a:prstGeom>
        </p:spPr>
        <p:txBody>
          <a:bodyPr>
            <a:normAutofit fontScale="85000" lnSpcReduction="20000"/>
          </a:bodyPr>
          <a:lstStyle/>
          <a:p>
            <a:r>
              <a:rPr lang="en-US" dirty="0">
                <a:solidFill>
                  <a:srgbClr val="FFFF00"/>
                </a:solidFill>
                <a:latin typeface="Franklin Gothic Medium Cond" panose="020B0606030402020204" pitchFamily="34" charset="0"/>
              </a:rPr>
              <a:t>Clear Sky Masks</a:t>
            </a:r>
          </a:p>
          <a:p>
            <a:r>
              <a:rPr lang="en-US" dirty="0">
                <a:solidFill>
                  <a:srgbClr val="FFFF00"/>
                </a:solidFill>
                <a:latin typeface="Franklin Gothic Medium Cond" panose="020B0606030402020204" pitchFamily="34" charset="0"/>
              </a:rPr>
              <a:t>Derived Stability Indices</a:t>
            </a:r>
          </a:p>
          <a:p>
            <a:r>
              <a:rPr lang="en-US" dirty="0">
                <a:solidFill>
                  <a:srgbClr val="FFFF00"/>
                </a:solidFill>
                <a:latin typeface="Franklin Gothic Medium Cond" panose="020B0606030402020204" pitchFamily="34" charset="0"/>
              </a:rPr>
              <a:t>Land Surface Temperature</a:t>
            </a:r>
          </a:p>
          <a:p>
            <a:r>
              <a:rPr lang="en-US" dirty="0">
                <a:solidFill>
                  <a:srgbClr val="FFFF00"/>
                </a:solidFill>
                <a:latin typeface="Franklin Gothic Medium Cond" panose="020B0606030402020204" pitchFamily="34" charset="0"/>
              </a:rPr>
              <a:t>Legacy Vertical Moisture Profiles</a:t>
            </a:r>
          </a:p>
          <a:p>
            <a:r>
              <a:rPr lang="en-US" dirty="0">
                <a:solidFill>
                  <a:srgbClr val="FFFF00"/>
                </a:solidFill>
                <a:latin typeface="Franklin Gothic Medium Cond" panose="020B0606030402020204" pitchFamily="34" charset="0"/>
              </a:rPr>
              <a:t>Legacy Vertical Temperature Profiles</a:t>
            </a:r>
          </a:p>
          <a:p>
            <a:r>
              <a:rPr lang="en-US" dirty="0">
                <a:solidFill>
                  <a:srgbClr val="FFFF00"/>
                </a:solidFill>
                <a:latin typeface="Franklin Gothic Medium Cond" panose="020B0606030402020204" pitchFamily="34" charset="0"/>
              </a:rPr>
              <a:t>Sea Surface Temperature</a:t>
            </a:r>
          </a:p>
          <a:p>
            <a:r>
              <a:rPr lang="en-US" dirty="0">
                <a:solidFill>
                  <a:srgbClr val="FFFF00"/>
                </a:solidFill>
                <a:latin typeface="Franklin Gothic Medium Cond" panose="020B0606030402020204" pitchFamily="34" charset="0"/>
              </a:rPr>
              <a:t>Snow Cover</a:t>
            </a:r>
          </a:p>
          <a:p>
            <a:r>
              <a:rPr lang="en-US" dirty="0">
                <a:solidFill>
                  <a:srgbClr val="FFFF00"/>
                </a:solidFill>
                <a:latin typeface="Franklin Gothic Medium Cond" panose="020B0606030402020204" pitchFamily="34" charset="0"/>
              </a:rPr>
              <a:t>Total </a:t>
            </a:r>
            <a:r>
              <a:rPr lang="en-US" dirty="0" err="1">
                <a:solidFill>
                  <a:srgbClr val="FFFF00"/>
                </a:solidFill>
                <a:latin typeface="Franklin Gothic Medium Cond" panose="020B0606030402020204" pitchFamily="34" charset="0"/>
              </a:rPr>
              <a:t>Precipitable</a:t>
            </a:r>
            <a:r>
              <a:rPr lang="en-US" dirty="0">
                <a:solidFill>
                  <a:srgbClr val="FFFF00"/>
                </a:solidFill>
                <a:latin typeface="Franklin Gothic Medium Cond" panose="020B0606030402020204" pitchFamily="34" charset="0"/>
              </a:rPr>
              <a:t> </a:t>
            </a:r>
            <a:r>
              <a:rPr lang="en-US" dirty="0" smtClean="0">
                <a:solidFill>
                  <a:srgbClr val="FFFF00"/>
                </a:solidFill>
                <a:latin typeface="Franklin Gothic Medium Cond" panose="020B0606030402020204" pitchFamily="34" charset="0"/>
              </a:rPr>
              <a:t>Water</a:t>
            </a:r>
            <a:endParaRPr lang="en-US" dirty="0">
              <a:solidFill>
                <a:srgbClr val="FFFF00"/>
              </a:solidFill>
              <a:latin typeface="Franklin Gothic Medium Cond" panose="020B0606030402020204" pitchFamily="34" charset="0"/>
            </a:endParaRPr>
          </a:p>
        </p:txBody>
      </p:sp>
      <p:sp>
        <p:nvSpPr>
          <p:cNvPr id="5" name="Rounded Rectangle 4">
            <a:extLst>
              <a:ext uri="{FF2B5EF4-FFF2-40B4-BE49-F238E27FC236}">
                <a16:creationId xmlns:a16="http://schemas.microsoft.com/office/drawing/2014/main" id="{10FA1705-CC5F-5548-B73D-6E3B35A54400}"/>
              </a:ext>
            </a:extLst>
          </p:cNvPr>
          <p:cNvSpPr/>
          <p:nvPr/>
        </p:nvSpPr>
        <p:spPr>
          <a:xfrm>
            <a:off x="690351" y="5344082"/>
            <a:ext cx="2303862" cy="295838"/>
          </a:xfrm>
          <a:prstGeom prst="roundRect">
            <a:avLst/>
          </a:prstGeom>
          <a:solidFill>
            <a:schemeClr val="tx1">
              <a:lumMod val="85000"/>
              <a:lumOff val="1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latin typeface="Franklin Gothic Medium Cond" panose="020B0606030402020204" pitchFamily="34" charset="0"/>
                <a:hlinkClick r:id="rId4">
                  <a:extLst>
                    <a:ext uri="{A12FA001-AC4F-418D-AE19-62706E023703}">
                      <ahyp:hlinkClr xmlns="" xmlns:ahyp="http://schemas.microsoft.com/office/drawing/2018/hyperlinkcolor" val="tx"/>
                    </a:ext>
                  </a:extLst>
                </a:hlinkClick>
              </a:rPr>
              <a:t>Band 13 Quick Guide</a:t>
            </a:r>
            <a:endParaRPr lang="en-US" dirty="0">
              <a:solidFill>
                <a:srgbClr val="FFFF00"/>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9587068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323" y="987028"/>
            <a:ext cx="6032897" cy="4692254"/>
          </a:xfrm>
          <a:prstGeom prst="rect">
            <a:avLst/>
          </a:prstGeom>
        </p:spPr>
      </p:pic>
      <p:sp>
        <p:nvSpPr>
          <p:cNvPr id="4" name="Slide Number Placeholder 3"/>
          <p:cNvSpPr>
            <a:spLocks noGrp="1"/>
          </p:cNvSpPr>
          <p:nvPr>
            <p:ph type="sldNum" sz="quarter" idx="4294967295"/>
          </p:nvPr>
        </p:nvSpPr>
        <p:spPr>
          <a:xfrm>
            <a:off x="7577667" y="5541964"/>
            <a:ext cx="1600200" cy="357187"/>
          </a:xfrm>
          <a:prstGeom prst="rect">
            <a:avLst/>
          </a:prstGeom>
        </p:spPr>
        <p:txBody>
          <a:bodyPr/>
          <a:lstStyle/>
          <a:p>
            <a:pPr defTabSz="685784">
              <a:defRPr/>
            </a:pPr>
            <a:fld id="{B0EEC719-6E03-4381-9D30-9FF2D4EC4F1B}" type="slidenum">
              <a:rPr lang="en-US" sz="1050">
                <a:solidFill>
                  <a:srgbClr val="000000"/>
                </a:solidFill>
                <a:latin typeface="Arial" pitchFamily="34" charset="0"/>
                <a:cs typeface="+mn-cs"/>
              </a:rPr>
              <a:pPr defTabSz="685784">
                <a:defRPr/>
              </a:pPr>
              <a:t>58</a:t>
            </a:fld>
            <a:endParaRPr lang="en-US" sz="1050" dirty="0">
              <a:solidFill>
                <a:srgbClr val="000000"/>
              </a:solidFill>
              <a:latin typeface="Arial" pitchFamily="34" charset="0"/>
              <a:cs typeface="+mn-cs"/>
            </a:endParaRPr>
          </a:p>
        </p:txBody>
      </p:sp>
      <p:sp>
        <p:nvSpPr>
          <p:cNvPr id="8" name="Title 1"/>
          <p:cNvSpPr>
            <a:spLocks noGrp="1"/>
          </p:cNvSpPr>
          <p:nvPr>
            <p:ph type="title" idx="4294967295"/>
          </p:nvPr>
        </p:nvSpPr>
        <p:spPr>
          <a:xfrm>
            <a:off x="2098168" y="3120010"/>
            <a:ext cx="4818459" cy="642938"/>
          </a:xfrm>
        </p:spPr>
        <p:txBody>
          <a:bodyPr/>
          <a:lstStyle/>
          <a:p>
            <a:r>
              <a:rPr lang="en-US" sz="2100" dirty="0">
                <a:solidFill>
                  <a:schemeClr val="tx1"/>
                </a:solidFill>
              </a:rPr>
              <a:t>ABI IR Spectral Bands (7-16)</a:t>
            </a:r>
          </a:p>
        </p:txBody>
      </p:sp>
      <p:sp>
        <p:nvSpPr>
          <p:cNvPr id="2" name="TextBox 1"/>
          <p:cNvSpPr txBox="1"/>
          <p:nvPr/>
        </p:nvSpPr>
        <p:spPr>
          <a:xfrm>
            <a:off x="6942052" y="2995331"/>
            <a:ext cx="537327" cy="253916"/>
          </a:xfrm>
          <a:prstGeom prst="rect">
            <a:avLst/>
          </a:prstGeom>
          <a:noFill/>
        </p:spPr>
        <p:txBody>
          <a:bodyPr wrap="none" rtlCol="0">
            <a:spAutoFit/>
          </a:bodyPr>
          <a:lstStyle/>
          <a:p>
            <a:pPr defTabSz="514350">
              <a:defRPr/>
            </a:pPr>
            <a:r>
              <a:rPr lang="en-US" sz="1050" b="1" dirty="0">
                <a:solidFill>
                  <a:srgbClr val="000000"/>
                </a:solidFill>
                <a:latin typeface="Arial"/>
              </a:rPr>
              <a:t>warm</a:t>
            </a:r>
            <a:endParaRPr lang="en-US" sz="1013" b="1" dirty="0">
              <a:solidFill>
                <a:srgbClr val="000000"/>
              </a:solidFill>
              <a:latin typeface="Arial"/>
            </a:endParaRPr>
          </a:p>
        </p:txBody>
      </p:sp>
      <p:sp>
        <p:nvSpPr>
          <p:cNvPr id="6" name="TextBox 5"/>
          <p:cNvSpPr txBox="1"/>
          <p:nvPr/>
        </p:nvSpPr>
        <p:spPr>
          <a:xfrm>
            <a:off x="6930322" y="1344506"/>
            <a:ext cx="460382" cy="253916"/>
          </a:xfrm>
          <a:prstGeom prst="rect">
            <a:avLst/>
          </a:prstGeom>
          <a:noFill/>
        </p:spPr>
        <p:txBody>
          <a:bodyPr wrap="none" rtlCol="0">
            <a:spAutoFit/>
          </a:bodyPr>
          <a:lstStyle/>
          <a:p>
            <a:pPr defTabSz="514350">
              <a:defRPr/>
            </a:pPr>
            <a:r>
              <a:rPr lang="en-US" sz="1050" b="1" dirty="0">
                <a:solidFill>
                  <a:srgbClr val="000000"/>
                </a:solidFill>
                <a:latin typeface="Arial"/>
              </a:rPr>
              <a:t>cold</a:t>
            </a:r>
            <a:endParaRPr lang="en-US" sz="1013" b="1" dirty="0">
              <a:solidFill>
                <a:srgbClr val="000000"/>
              </a:solidFill>
              <a:latin typeface="Arial"/>
            </a:endParaRPr>
          </a:p>
        </p:txBody>
      </p:sp>
      <p:sp>
        <p:nvSpPr>
          <p:cNvPr id="9" name="TextBox 8"/>
          <p:cNvSpPr txBox="1"/>
          <p:nvPr/>
        </p:nvSpPr>
        <p:spPr>
          <a:xfrm>
            <a:off x="2242769" y="2891776"/>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3.9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0" name="TextBox 9"/>
          <p:cNvSpPr txBox="1"/>
          <p:nvPr/>
        </p:nvSpPr>
        <p:spPr>
          <a:xfrm>
            <a:off x="4639496" y="2867100"/>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6.19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1" name="TextBox 10"/>
          <p:cNvSpPr txBox="1"/>
          <p:nvPr/>
        </p:nvSpPr>
        <p:spPr>
          <a:xfrm>
            <a:off x="5514605" y="2860612"/>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6.95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2" name="TextBox 11"/>
          <p:cNvSpPr txBox="1"/>
          <p:nvPr/>
        </p:nvSpPr>
        <p:spPr>
          <a:xfrm>
            <a:off x="6062371" y="2867100"/>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7.3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3" name="TextBox 12"/>
          <p:cNvSpPr txBox="1"/>
          <p:nvPr/>
        </p:nvSpPr>
        <p:spPr>
          <a:xfrm>
            <a:off x="2179743" y="4995938"/>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8.4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4" name="TextBox 13"/>
          <p:cNvSpPr txBox="1"/>
          <p:nvPr/>
        </p:nvSpPr>
        <p:spPr>
          <a:xfrm>
            <a:off x="3119144" y="4994821"/>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9.6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5" name="TextBox 14"/>
          <p:cNvSpPr txBox="1"/>
          <p:nvPr/>
        </p:nvSpPr>
        <p:spPr>
          <a:xfrm>
            <a:off x="3694214" y="4994360"/>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10.3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6" name="TextBox 15"/>
          <p:cNvSpPr txBox="1"/>
          <p:nvPr/>
        </p:nvSpPr>
        <p:spPr>
          <a:xfrm>
            <a:off x="4394813" y="4994359"/>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11.2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7" name="TextBox 16"/>
          <p:cNvSpPr txBox="1"/>
          <p:nvPr/>
        </p:nvSpPr>
        <p:spPr>
          <a:xfrm>
            <a:off x="5269923" y="4995938"/>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12.3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8" name="TextBox 17"/>
          <p:cNvSpPr txBox="1"/>
          <p:nvPr/>
        </p:nvSpPr>
        <p:spPr>
          <a:xfrm>
            <a:off x="6112373" y="4994358"/>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13.3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1593063" y="910830"/>
            <a:ext cx="6032485" cy="300082"/>
          </a:xfrm>
          <a:prstGeom prst="rect">
            <a:avLst/>
          </a:prstGeom>
          <a:solidFill>
            <a:schemeClr val="tx1">
              <a:lumMod val="85000"/>
            </a:schemeClr>
          </a:solidFill>
        </p:spPr>
        <p:txBody>
          <a:bodyPr wrap="none" rtlCol="0">
            <a:spAutoFit/>
          </a:bodyPr>
          <a:lstStyle/>
          <a:p>
            <a:r>
              <a:rPr lang="en-US" sz="1350" dirty="0">
                <a:solidFill>
                  <a:schemeClr val="bg1"/>
                </a:solidFill>
              </a:rPr>
              <a:t>Black line:  What would a satellite sense above a US Standard Atmosphere! </a:t>
            </a:r>
          </a:p>
        </p:txBody>
      </p:sp>
      <p:cxnSp>
        <p:nvCxnSpPr>
          <p:cNvPr id="19" name="Straight Arrow Connector 18"/>
          <p:cNvCxnSpPr/>
          <p:nvPr/>
        </p:nvCxnSpPr>
        <p:spPr>
          <a:xfrm>
            <a:off x="2670820" y="1187830"/>
            <a:ext cx="143819" cy="655259"/>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04999" y="1293362"/>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7</a:t>
            </a:r>
          </a:p>
        </p:txBody>
      </p:sp>
      <p:sp>
        <p:nvSpPr>
          <p:cNvPr id="22" name="TextBox 21"/>
          <p:cNvSpPr txBox="1"/>
          <p:nvPr/>
        </p:nvSpPr>
        <p:spPr>
          <a:xfrm>
            <a:off x="4836230" y="1291477"/>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8</a:t>
            </a:r>
          </a:p>
        </p:txBody>
      </p:sp>
      <p:sp>
        <p:nvSpPr>
          <p:cNvPr id="23" name="TextBox 22"/>
          <p:cNvSpPr txBox="1"/>
          <p:nvPr/>
        </p:nvSpPr>
        <p:spPr>
          <a:xfrm>
            <a:off x="5628241" y="1288666"/>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9</a:t>
            </a:r>
          </a:p>
        </p:txBody>
      </p:sp>
      <p:sp>
        <p:nvSpPr>
          <p:cNvPr id="30" name="TextBox 29"/>
          <p:cNvSpPr txBox="1"/>
          <p:nvPr/>
        </p:nvSpPr>
        <p:spPr>
          <a:xfrm>
            <a:off x="6062371" y="3431173"/>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16</a:t>
            </a:r>
          </a:p>
        </p:txBody>
      </p:sp>
      <p:sp>
        <p:nvSpPr>
          <p:cNvPr id="31" name="TextBox 30"/>
          <p:cNvSpPr txBox="1"/>
          <p:nvPr/>
        </p:nvSpPr>
        <p:spPr>
          <a:xfrm>
            <a:off x="3153250"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12</a:t>
            </a:r>
          </a:p>
        </p:txBody>
      </p:sp>
      <p:sp>
        <p:nvSpPr>
          <p:cNvPr id="32" name="TextBox 31"/>
          <p:cNvSpPr txBox="1"/>
          <p:nvPr/>
        </p:nvSpPr>
        <p:spPr>
          <a:xfrm>
            <a:off x="5294033"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15</a:t>
            </a:r>
          </a:p>
        </p:txBody>
      </p:sp>
      <p:sp>
        <p:nvSpPr>
          <p:cNvPr id="33" name="TextBox 32"/>
          <p:cNvSpPr txBox="1"/>
          <p:nvPr/>
        </p:nvSpPr>
        <p:spPr>
          <a:xfrm>
            <a:off x="4412999"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14</a:t>
            </a:r>
          </a:p>
        </p:txBody>
      </p:sp>
      <p:sp>
        <p:nvSpPr>
          <p:cNvPr id="34" name="TextBox 33"/>
          <p:cNvSpPr txBox="1"/>
          <p:nvPr/>
        </p:nvSpPr>
        <p:spPr>
          <a:xfrm>
            <a:off x="3700000"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13</a:t>
            </a:r>
          </a:p>
        </p:txBody>
      </p:sp>
      <p:sp>
        <p:nvSpPr>
          <p:cNvPr id="35" name="TextBox 34"/>
          <p:cNvSpPr txBox="1"/>
          <p:nvPr/>
        </p:nvSpPr>
        <p:spPr>
          <a:xfrm>
            <a:off x="2213493"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11</a:t>
            </a:r>
          </a:p>
        </p:txBody>
      </p:sp>
      <p:sp>
        <p:nvSpPr>
          <p:cNvPr id="36" name="TextBox 35"/>
          <p:cNvSpPr txBox="1"/>
          <p:nvPr/>
        </p:nvSpPr>
        <p:spPr>
          <a:xfrm>
            <a:off x="6029017" y="1291477"/>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10</a:t>
            </a:r>
          </a:p>
        </p:txBody>
      </p:sp>
      <p:sp>
        <p:nvSpPr>
          <p:cNvPr id="5" name="Rounded Rectangle 4"/>
          <p:cNvSpPr/>
          <p:nvPr/>
        </p:nvSpPr>
        <p:spPr>
          <a:xfrm>
            <a:off x="2228610" y="2550127"/>
            <a:ext cx="465682" cy="569884"/>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2073633" y="4526170"/>
            <a:ext cx="620658"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4261559" y="4523734"/>
            <a:ext cx="716471"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3643825" y="4526170"/>
            <a:ext cx="525457"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5093854" y="4526169"/>
            <a:ext cx="841248"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3047569" y="4523733"/>
            <a:ext cx="525457"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6017113" y="4526170"/>
            <a:ext cx="581419"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4418763" y="2376511"/>
            <a:ext cx="1005840"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5466974" y="2375155"/>
            <a:ext cx="581419"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6015189" y="2375155"/>
            <a:ext cx="320040"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3801" y="1843089"/>
            <a:ext cx="1520301" cy="1077218"/>
          </a:xfrm>
          <a:prstGeom prst="rect">
            <a:avLst/>
          </a:prstGeom>
          <a:noFill/>
          <a:ln w="38100">
            <a:solidFill>
              <a:srgbClr val="FFC000"/>
            </a:solidFill>
          </a:ln>
        </p:spPr>
        <p:txBody>
          <a:bodyPr wrap="square" rtlCol="0">
            <a:spAutoFit/>
          </a:bodyPr>
          <a:lstStyle/>
          <a:p>
            <a:r>
              <a:rPr lang="en-US" sz="1600" dirty="0">
                <a:solidFill>
                  <a:srgbClr val="FFC000"/>
                </a:solidFill>
              </a:rPr>
              <a:t>Minimal absorption by gases in the atmosphere</a:t>
            </a:r>
          </a:p>
        </p:txBody>
      </p:sp>
      <p:sp>
        <p:nvSpPr>
          <p:cNvPr id="47" name="TextBox 46"/>
          <p:cNvSpPr txBox="1"/>
          <p:nvPr/>
        </p:nvSpPr>
        <p:spPr>
          <a:xfrm>
            <a:off x="7555962" y="3620103"/>
            <a:ext cx="1520301" cy="1077218"/>
          </a:xfrm>
          <a:prstGeom prst="rect">
            <a:avLst/>
          </a:prstGeom>
          <a:noFill/>
          <a:ln w="38100">
            <a:solidFill>
              <a:schemeClr val="accent3">
                <a:lumMod val="60000"/>
                <a:lumOff val="40000"/>
              </a:schemeClr>
            </a:solidFill>
          </a:ln>
        </p:spPr>
        <p:txBody>
          <a:bodyPr wrap="square" rtlCol="0">
            <a:spAutoFit/>
          </a:bodyPr>
          <a:lstStyle/>
          <a:p>
            <a:r>
              <a:rPr lang="en-US" sz="1600" dirty="0">
                <a:solidFill>
                  <a:schemeClr val="accent3">
                    <a:lumMod val="60000"/>
                    <a:lumOff val="40000"/>
                  </a:schemeClr>
                </a:solidFill>
              </a:rPr>
              <a:t>Noticeable absorption by gases in the atmosphere</a:t>
            </a:r>
          </a:p>
        </p:txBody>
      </p:sp>
    </p:spTree>
    <p:custDataLst>
      <p:tags r:id="rId1"/>
    </p:custDataLst>
    <p:extLst>
      <p:ext uri="{BB962C8B-B14F-4D97-AF65-F5344CB8AC3E}">
        <p14:creationId xmlns:p14="http://schemas.microsoft.com/office/powerpoint/2010/main" val="33274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P spid="5" grpId="0" animBg="1"/>
      <p:bldP spid="38" grpId="0" animBg="1"/>
      <p:bldP spid="39" grpId="0" animBg="1"/>
      <p:bldP spid="40" grpId="0" animBg="1"/>
      <p:bldP spid="41" grpId="0" animBg="1"/>
      <p:bldP spid="42" grpId="0" animBg="1"/>
      <p:bldP spid="43" grpId="0" animBg="1"/>
      <p:bldP spid="44" grpId="0" animBg="1"/>
      <p:bldP spid="45" grpId="0" animBg="1"/>
      <p:bldP spid="46" grpId="0" animBg="1"/>
      <p:bldP spid="21" grpId="0" animBg="1"/>
      <p:bldP spid="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323" y="987028"/>
            <a:ext cx="6032897" cy="4692254"/>
          </a:xfrm>
          <a:prstGeom prst="rect">
            <a:avLst/>
          </a:prstGeom>
        </p:spPr>
      </p:pic>
      <p:sp>
        <p:nvSpPr>
          <p:cNvPr id="4" name="Slide Number Placeholder 3"/>
          <p:cNvSpPr>
            <a:spLocks noGrp="1"/>
          </p:cNvSpPr>
          <p:nvPr>
            <p:ph type="sldNum" sz="quarter" idx="4294967295"/>
          </p:nvPr>
        </p:nvSpPr>
        <p:spPr>
          <a:xfrm>
            <a:off x="7577667" y="5541964"/>
            <a:ext cx="1600200" cy="357187"/>
          </a:xfrm>
          <a:prstGeom prst="rect">
            <a:avLst/>
          </a:prstGeom>
        </p:spPr>
        <p:txBody>
          <a:bodyPr/>
          <a:lstStyle/>
          <a:p>
            <a:pPr defTabSz="685784">
              <a:defRPr/>
            </a:pPr>
            <a:fld id="{B0EEC719-6E03-4381-9D30-9FF2D4EC4F1B}" type="slidenum">
              <a:rPr lang="en-US" sz="1050">
                <a:solidFill>
                  <a:srgbClr val="000000"/>
                </a:solidFill>
                <a:latin typeface="Arial" pitchFamily="34" charset="0"/>
                <a:cs typeface="+mn-cs"/>
              </a:rPr>
              <a:pPr defTabSz="685784">
                <a:defRPr/>
              </a:pPr>
              <a:t>59</a:t>
            </a:fld>
            <a:endParaRPr lang="en-US" sz="1050" dirty="0">
              <a:solidFill>
                <a:srgbClr val="000000"/>
              </a:solidFill>
              <a:latin typeface="Arial" pitchFamily="34" charset="0"/>
              <a:cs typeface="+mn-cs"/>
            </a:endParaRPr>
          </a:p>
        </p:txBody>
      </p:sp>
      <p:sp>
        <p:nvSpPr>
          <p:cNvPr id="8" name="Title 1"/>
          <p:cNvSpPr>
            <a:spLocks noGrp="1"/>
          </p:cNvSpPr>
          <p:nvPr>
            <p:ph type="title" idx="4294967295"/>
          </p:nvPr>
        </p:nvSpPr>
        <p:spPr>
          <a:xfrm>
            <a:off x="2098168" y="3120010"/>
            <a:ext cx="4818459" cy="642938"/>
          </a:xfrm>
        </p:spPr>
        <p:txBody>
          <a:bodyPr/>
          <a:lstStyle/>
          <a:p>
            <a:r>
              <a:rPr lang="en-US" sz="2100" dirty="0">
                <a:solidFill>
                  <a:schemeClr val="tx1"/>
                </a:solidFill>
              </a:rPr>
              <a:t>ABI IR Spectral Bands (7-16)</a:t>
            </a:r>
          </a:p>
        </p:txBody>
      </p:sp>
      <p:sp>
        <p:nvSpPr>
          <p:cNvPr id="2" name="TextBox 1"/>
          <p:cNvSpPr txBox="1"/>
          <p:nvPr/>
        </p:nvSpPr>
        <p:spPr>
          <a:xfrm>
            <a:off x="6942052" y="2995331"/>
            <a:ext cx="537327" cy="253916"/>
          </a:xfrm>
          <a:prstGeom prst="rect">
            <a:avLst/>
          </a:prstGeom>
          <a:noFill/>
        </p:spPr>
        <p:txBody>
          <a:bodyPr wrap="none" rtlCol="0">
            <a:spAutoFit/>
          </a:bodyPr>
          <a:lstStyle/>
          <a:p>
            <a:pPr defTabSz="514350">
              <a:defRPr/>
            </a:pPr>
            <a:r>
              <a:rPr lang="en-US" sz="1050" b="1" dirty="0">
                <a:solidFill>
                  <a:srgbClr val="000000"/>
                </a:solidFill>
                <a:latin typeface="Arial"/>
              </a:rPr>
              <a:t>warm</a:t>
            </a:r>
            <a:endParaRPr lang="en-US" sz="1013" b="1" dirty="0">
              <a:solidFill>
                <a:srgbClr val="000000"/>
              </a:solidFill>
              <a:latin typeface="Arial"/>
            </a:endParaRPr>
          </a:p>
        </p:txBody>
      </p:sp>
      <p:sp>
        <p:nvSpPr>
          <p:cNvPr id="6" name="TextBox 5"/>
          <p:cNvSpPr txBox="1"/>
          <p:nvPr/>
        </p:nvSpPr>
        <p:spPr>
          <a:xfrm>
            <a:off x="6930322" y="1344506"/>
            <a:ext cx="460382" cy="253916"/>
          </a:xfrm>
          <a:prstGeom prst="rect">
            <a:avLst/>
          </a:prstGeom>
          <a:noFill/>
        </p:spPr>
        <p:txBody>
          <a:bodyPr wrap="none" rtlCol="0">
            <a:spAutoFit/>
          </a:bodyPr>
          <a:lstStyle/>
          <a:p>
            <a:pPr defTabSz="514350">
              <a:defRPr/>
            </a:pPr>
            <a:r>
              <a:rPr lang="en-US" sz="1050" b="1" dirty="0">
                <a:solidFill>
                  <a:srgbClr val="000000"/>
                </a:solidFill>
                <a:latin typeface="Arial"/>
              </a:rPr>
              <a:t>cold</a:t>
            </a:r>
            <a:endParaRPr lang="en-US" sz="1013" b="1" dirty="0">
              <a:solidFill>
                <a:srgbClr val="000000"/>
              </a:solidFill>
              <a:latin typeface="Arial"/>
            </a:endParaRPr>
          </a:p>
        </p:txBody>
      </p:sp>
      <p:sp>
        <p:nvSpPr>
          <p:cNvPr id="9" name="TextBox 8"/>
          <p:cNvSpPr txBox="1"/>
          <p:nvPr/>
        </p:nvSpPr>
        <p:spPr>
          <a:xfrm>
            <a:off x="2242769" y="2891776"/>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3.9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0" name="TextBox 9"/>
          <p:cNvSpPr txBox="1"/>
          <p:nvPr/>
        </p:nvSpPr>
        <p:spPr>
          <a:xfrm>
            <a:off x="4639496" y="2867100"/>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6.19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1" name="TextBox 10"/>
          <p:cNvSpPr txBox="1"/>
          <p:nvPr/>
        </p:nvSpPr>
        <p:spPr>
          <a:xfrm>
            <a:off x="5514605" y="2860612"/>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6.95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2" name="TextBox 11"/>
          <p:cNvSpPr txBox="1"/>
          <p:nvPr/>
        </p:nvSpPr>
        <p:spPr>
          <a:xfrm>
            <a:off x="6062371" y="2867100"/>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7.3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3" name="TextBox 12"/>
          <p:cNvSpPr txBox="1"/>
          <p:nvPr/>
        </p:nvSpPr>
        <p:spPr>
          <a:xfrm>
            <a:off x="2179743" y="4995938"/>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8.4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4" name="TextBox 13"/>
          <p:cNvSpPr txBox="1"/>
          <p:nvPr/>
        </p:nvSpPr>
        <p:spPr>
          <a:xfrm>
            <a:off x="3119144" y="4994821"/>
            <a:ext cx="449290"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9.6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5" name="TextBox 14"/>
          <p:cNvSpPr txBox="1"/>
          <p:nvPr/>
        </p:nvSpPr>
        <p:spPr>
          <a:xfrm>
            <a:off x="3694214" y="4994360"/>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10.3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6" name="TextBox 15"/>
          <p:cNvSpPr txBox="1"/>
          <p:nvPr/>
        </p:nvSpPr>
        <p:spPr>
          <a:xfrm>
            <a:off x="4394813" y="4994359"/>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11.2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7" name="TextBox 16"/>
          <p:cNvSpPr txBox="1"/>
          <p:nvPr/>
        </p:nvSpPr>
        <p:spPr>
          <a:xfrm>
            <a:off x="5269923" y="4995938"/>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12.3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18" name="TextBox 17"/>
          <p:cNvSpPr txBox="1"/>
          <p:nvPr/>
        </p:nvSpPr>
        <p:spPr>
          <a:xfrm>
            <a:off x="6112373" y="4994358"/>
            <a:ext cx="524631" cy="189283"/>
          </a:xfrm>
          <a:prstGeom prst="rect">
            <a:avLst/>
          </a:prstGeom>
          <a:solidFill>
            <a:schemeClr val="tx1">
              <a:alpha val="58000"/>
            </a:schemeClr>
          </a:solidFill>
        </p:spPr>
        <p:txBody>
          <a:bodyPr wrap="none" lIns="13716" tIns="13716" rIns="13716" bIns="13716" rtlCol="0">
            <a:spAutoFit/>
          </a:bodyPr>
          <a:lstStyle/>
          <a:p>
            <a:r>
              <a:rPr lang="en-US" sz="1050" b="1" dirty="0">
                <a:solidFill>
                  <a:schemeClr val="bg1"/>
                </a:solidFill>
              </a:rPr>
              <a:t>13.3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1593063" y="910830"/>
            <a:ext cx="6032485" cy="300082"/>
          </a:xfrm>
          <a:prstGeom prst="rect">
            <a:avLst/>
          </a:prstGeom>
          <a:solidFill>
            <a:schemeClr val="tx1">
              <a:lumMod val="85000"/>
            </a:schemeClr>
          </a:solidFill>
        </p:spPr>
        <p:txBody>
          <a:bodyPr wrap="none" rtlCol="0">
            <a:spAutoFit/>
          </a:bodyPr>
          <a:lstStyle/>
          <a:p>
            <a:r>
              <a:rPr lang="en-US" sz="1350" dirty="0">
                <a:solidFill>
                  <a:schemeClr val="bg1"/>
                </a:solidFill>
              </a:rPr>
              <a:t>Black line:  What would a satellite sense above a US Standard Atmosphere! </a:t>
            </a:r>
          </a:p>
        </p:txBody>
      </p:sp>
      <p:cxnSp>
        <p:nvCxnSpPr>
          <p:cNvPr id="19" name="Straight Arrow Connector 18"/>
          <p:cNvCxnSpPr/>
          <p:nvPr/>
        </p:nvCxnSpPr>
        <p:spPr>
          <a:xfrm>
            <a:off x="2670820" y="1187830"/>
            <a:ext cx="143819" cy="655259"/>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04999" y="1293362"/>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7</a:t>
            </a:r>
          </a:p>
        </p:txBody>
      </p:sp>
      <p:sp>
        <p:nvSpPr>
          <p:cNvPr id="22" name="TextBox 21"/>
          <p:cNvSpPr txBox="1"/>
          <p:nvPr/>
        </p:nvSpPr>
        <p:spPr>
          <a:xfrm>
            <a:off x="4836230" y="1291477"/>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8</a:t>
            </a:r>
          </a:p>
        </p:txBody>
      </p:sp>
      <p:sp>
        <p:nvSpPr>
          <p:cNvPr id="23" name="TextBox 22"/>
          <p:cNvSpPr txBox="1"/>
          <p:nvPr/>
        </p:nvSpPr>
        <p:spPr>
          <a:xfrm>
            <a:off x="5628241" y="1288666"/>
            <a:ext cx="258887"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9</a:t>
            </a:r>
          </a:p>
        </p:txBody>
      </p:sp>
      <p:sp>
        <p:nvSpPr>
          <p:cNvPr id="30" name="TextBox 29"/>
          <p:cNvSpPr txBox="1"/>
          <p:nvPr/>
        </p:nvSpPr>
        <p:spPr>
          <a:xfrm>
            <a:off x="6062371" y="3431173"/>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16</a:t>
            </a:r>
          </a:p>
        </p:txBody>
      </p:sp>
      <p:sp>
        <p:nvSpPr>
          <p:cNvPr id="31" name="TextBox 30"/>
          <p:cNvSpPr txBox="1"/>
          <p:nvPr/>
        </p:nvSpPr>
        <p:spPr>
          <a:xfrm>
            <a:off x="3153250"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12</a:t>
            </a:r>
          </a:p>
        </p:txBody>
      </p:sp>
      <p:sp>
        <p:nvSpPr>
          <p:cNvPr id="32" name="TextBox 31"/>
          <p:cNvSpPr txBox="1"/>
          <p:nvPr/>
        </p:nvSpPr>
        <p:spPr>
          <a:xfrm>
            <a:off x="5294033"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15</a:t>
            </a:r>
          </a:p>
        </p:txBody>
      </p:sp>
      <p:sp>
        <p:nvSpPr>
          <p:cNvPr id="33" name="TextBox 32"/>
          <p:cNvSpPr txBox="1"/>
          <p:nvPr/>
        </p:nvSpPr>
        <p:spPr>
          <a:xfrm>
            <a:off x="4412999"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14</a:t>
            </a:r>
          </a:p>
        </p:txBody>
      </p:sp>
      <p:sp>
        <p:nvSpPr>
          <p:cNvPr id="34" name="TextBox 33"/>
          <p:cNvSpPr txBox="1"/>
          <p:nvPr/>
        </p:nvSpPr>
        <p:spPr>
          <a:xfrm>
            <a:off x="3700000"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13</a:t>
            </a:r>
          </a:p>
        </p:txBody>
      </p:sp>
      <p:sp>
        <p:nvSpPr>
          <p:cNvPr id="35" name="TextBox 34"/>
          <p:cNvSpPr txBox="1"/>
          <p:nvPr/>
        </p:nvSpPr>
        <p:spPr>
          <a:xfrm>
            <a:off x="2213493" y="3422029"/>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11</a:t>
            </a:r>
          </a:p>
        </p:txBody>
      </p:sp>
      <p:sp>
        <p:nvSpPr>
          <p:cNvPr id="36" name="TextBox 35"/>
          <p:cNvSpPr txBox="1"/>
          <p:nvPr/>
        </p:nvSpPr>
        <p:spPr>
          <a:xfrm>
            <a:off x="6029017" y="1291477"/>
            <a:ext cx="365760" cy="338554"/>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10</a:t>
            </a:r>
          </a:p>
        </p:txBody>
      </p:sp>
      <p:sp>
        <p:nvSpPr>
          <p:cNvPr id="5" name="Rounded Rectangle 4"/>
          <p:cNvSpPr/>
          <p:nvPr/>
        </p:nvSpPr>
        <p:spPr>
          <a:xfrm>
            <a:off x="2228610" y="2550127"/>
            <a:ext cx="465682" cy="569884"/>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2073633" y="4526170"/>
            <a:ext cx="620658"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4261559" y="4523734"/>
            <a:ext cx="716471"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3643825" y="4526170"/>
            <a:ext cx="525457"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5093854" y="4526169"/>
            <a:ext cx="841248" cy="699121"/>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3047569" y="4523733"/>
            <a:ext cx="525457"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6017113" y="4526170"/>
            <a:ext cx="581419"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4418763" y="2376511"/>
            <a:ext cx="1005840"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5466974" y="2375155"/>
            <a:ext cx="581419"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6015189" y="2375155"/>
            <a:ext cx="320040" cy="699121"/>
          </a:xfrm>
          <a:prstGeom prst="roundRect">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3801" y="1843089"/>
            <a:ext cx="1520301" cy="1077218"/>
          </a:xfrm>
          <a:prstGeom prst="rect">
            <a:avLst/>
          </a:prstGeom>
          <a:noFill/>
          <a:ln w="38100">
            <a:solidFill>
              <a:srgbClr val="FFC000"/>
            </a:solidFill>
          </a:ln>
        </p:spPr>
        <p:txBody>
          <a:bodyPr wrap="square" rtlCol="0">
            <a:spAutoFit/>
          </a:bodyPr>
          <a:lstStyle/>
          <a:p>
            <a:r>
              <a:rPr lang="en-US" sz="1600" dirty="0">
                <a:solidFill>
                  <a:srgbClr val="FFC000"/>
                </a:solidFill>
              </a:rPr>
              <a:t>Minimal absorption by gases in the atmosphere</a:t>
            </a:r>
          </a:p>
        </p:txBody>
      </p:sp>
      <p:sp>
        <p:nvSpPr>
          <p:cNvPr id="47" name="TextBox 46"/>
          <p:cNvSpPr txBox="1"/>
          <p:nvPr/>
        </p:nvSpPr>
        <p:spPr>
          <a:xfrm>
            <a:off x="7555962" y="3620103"/>
            <a:ext cx="1520301" cy="1077218"/>
          </a:xfrm>
          <a:prstGeom prst="rect">
            <a:avLst/>
          </a:prstGeom>
          <a:noFill/>
          <a:ln w="38100">
            <a:solidFill>
              <a:schemeClr val="accent3">
                <a:lumMod val="60000"/>
                <a:lumOff val="40000"/>
              </a:schemeClr>
            </a:solidFill>
          </a:ln>
        </p:spPr>
        <p:txBody>
          <a:bodyPr wrap="square" rtlCol="0">
            <a:spAutoFit/>
          </a:bodyPr>
          <a:lstStyle/>
          <a:p>
            <a:r>
              <a:rPr lang="en-US" sz="1600" dirty="0">
                <a:solidFill>
                  <a:schemeClr val="accent3">
                    <a:lumMod val="60000"/>
                    <a:lumOff val="40000"/>
                  </a:schemeClr>
                </a:solidFill>
              </a:rPr>
              <a:t>Noticeable absorption by gases in the atmosphere</a:t>
            </a:r>
          </a:p>
        </p:txBody>
      </p:sp>
      <p:cxnSp>
        <p:nvCxnSpPr>
          <p:cNvPr id="25" name="Straight Arrow Connector 24"/>
          <p:cNvCxnSpPr/>
          <p:nvPr/>
        </p:nvCxnSpPr>
        <p:spPr>
          <a:xfrm flipV="1">
            <a:off x="3962400" y="5222854"/>
            <a:ext cx="0" cy="94934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p:cNvCxnSpPr/>
          <p:nvPr/>
        </p:nvCxnSpPr>
        <p:spPr>
          <a:xfrm flipV="1">
            <a:off x="5628241" y="5222854"/>
            <a:ext cx="0" cy="94934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4043989" y="5715000"/>
            <a:ext cx="1520301" cy="584775"/>
          </a:xfrm>
          <a:prstGeom prst="rect">
            <a:avLst/>
          </a:prstGeom>
          <a:noFill/>
          <a:ln w="38100">
            <a:solidFill>
              <a:schemeClr val="accent1"/>
            </a:solidFill>
          </a:ln>
        </p:spPr>
        <p:txBody>
          <a:bodyPr wrap="square" rtlCol="0">
            <a:spAutoFit/>
          </a:bodyPr>
          <a:lstStyle/>
          <a:p>
            <a:pPr algn="ctr"/>
            <a:r>
              <a:rPr lang="en-US" sz="1600" dirty="0" smtClean="0">
                <a:solidFill>
                  <a:schemeClr val="accent3">
                    <a:lumMod val="60000"/>
                    <a:lumOff val="40000"/>
                  </a:schemeClr>
                </a:solidFill>
                <a:latin typeface="Franklin Gothic Medium Cond" panose="020B0606030402020204" pitchFamily="34" charset="0"/>
              </a:rPr>
              <a:t>Split Window Difference</a:t>
            </a:r>
            <a:endParaRPr lang="en-US" sz="1600" dirty="0">
              <a:solidFill>
                <a:schemeClr val="accent3">
                  <a:lumMod val="60000"/>
                  <a:lumOff val="40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3420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P spid="5" grpId="0" animBg="1"/>
      <p:bldP spid="38" grpId="0" animBg="1"/>
      <p:bldP spid="39" grpId="0" animBg="1"/>
      <p:bldP spid="40" grpId="0" animBg="1"/>
      <p:bldP spid="41" grpId="0" animBg="1"/>
      <p:bldP spid="42" grpId="0" animBg="1"/>
      <p:bldP spid="43" grpId="0" animBg="1"/>
      <p:bldP spid="44" grpId="0" animBg="1"/>
      <p:bldP spid="45" grpId="0" animBg="1"/>
      <p:bldP spid="46" grpId="0" animBg="1"/>
      <p:bldP spid="21" grpId="0" animBg="1"/>
      <p:bldP spid="4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857250"/>
            <a:ext cx="8228012" cy="742950"/>
          </a:xfrm>
          <a:prstGeom prst="rect">
            <a:avLst/>
          </a:prstGeom>
        </p:spPr>
        <p:txBody>
          <a:bodyPr/>
          <a:lstStyle/>
          <a:p>
            <a:r>
              <a:rPr lang="en-US" sz="2800" dirty="0">
                <a:solidFill>
                  <a:srgbClr val="FFFF00"/>
                </a:solidFill>
                <a:latin typeface="Franklin Gothic Medium Cond" panose="020B0606030402020204" pitchFamily="34" charset="0"/>
              </a:rPr>
              <a:t>More scattering is apparent in 0.47 </a:t>
            </a:r>
            <a:r>
              <a:rPr lang="en-US" sz="2800" dirty="0">
                <a:solidFill>
                  <a:srgbClr val="FFFF00"/>
                </a:solidFill>
                <a:latin typeface="Symbol" panose="05050102010706020507" pitchFamily="18" charset="2"/>
              </a:rPr>
              <a:t>m</a:t>
            </a:r>
            <a:r>
              <a:rPr lang="en-US" sz="2800" dirty="0">
                <a:solidFill>
                  <a:srgbClr val="FFFF00"/>
                </a:solidFill>
                <a:latin typeface="Franklin Gothic Medium Cond" panose="020B0606030402020204" pitchFamily="34" charset="0"/>
              </a:rPr>
              <a:t>m</a:t>
            </a:r>
            <a:r>
              <a:rPr lang="en-US" sz="2800" dirty="0">
                <a:solidFill>
                  <a:srgbClr val="FFFF00"/>
                </a:solidFill>
              </a:rPr>
              <a:t> </a:t>
            </a:r>
            <a:r>
              <a:rPr lang="en-US" sz="2800" dirty="0" smtClean="0">
                <a:solidFill>
                  <a:srgbClr val="FFFF00"/>
                </a:solidFill>
                <a:latin typeface="Franklin Gothic Medium Cond" panose="020B0606030402020204" pitchFamily="34" charset="0"/>
              </a:rPr>
              <a:t>than in </a:t>
            </a:r>
            <a:r>
              <a:rPr lang="en-US" sz="2800" dirty="0">
                <a:solidFill>
                  <a:srgbClr val="FFFF00"/>
                </a:solidFill>
                <a:latin typeface="Franklin Gothic Medium Cond" panose="020B0606030402020204" pitchFamily="34" charset="0"/>
              </a:rPr>
              <a:t>other bands</a:t>
            </a:r>
          </a:p>
        </p:txBody>
      </p:sp>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067340" y="1878495"/>
            <a:ext cx="5070475" cy="3943350"/>
          </a:xfrm>
          <a:prstGeom prst="rect">
            <a:avLst/>
          </a:prstGeom>
        </p:spPr>
      </p:pic>
      <p:cxnSp>
        <p:nvCxnSpPr>
          <p:cNvPr id="6" name="Straight Arrow Connector 5"/>
          <p:cNvCxnSpPr/>
          <p:nvPr/>
        </p:nvCxnSpPr>
        <p:spPr>
          <a:xfrm>
            <a:off x="4983480" y="4403094"/>
            <a:ext cx="497840" cy="28448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 name="Straight Arrow Connector 6"/>
          <p:cNvCxnSpPr/>
          <p:nvPr/>
        </p:nvCxnSpPr>
        <p:spPr>
          <a:xfrm>
            <a:off x="2479040" y="2430780"/>
            <a:ext cx="497840" cy="28448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a:off x="2479040" y="4403094"/>
            <a:ext cx="497840" cy="28448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p:cNvCxnSpPr/>
          <p:nvPr/>
        </p:nvCxnSpPr>
        <p:spPr>
          <a:xfrm>
            <a:off x="4983480" y="2430780"/>
            <a:ext cx="497840" cy="28448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2067340" y="3409136"/>
            <a:ext cx="822661" cy="300082"/>
          </a:xfrm>
          <a:prstGeom prst="rect">
            <a:avLst/>
          </a:prstGeom>
          <a:noFill/>
          <a:ln>
            <a:solidFill>
              <a:srgbClr val="82C3FF"/>
            </a:solidFill>
          </a:ln>
        </p:spPr>
        <p:txBody>
          <a:bodyPr wrap="none" rtlCol="0">
            <a:spAutoFit/>
          </a:bodyPr>
          <a:lstStyle/>
          <a:p>
            <a:r>
              <a:rPr lang="en-US" sz="1350" b="1" dirty="0">
                <a:solidFill>
                  <a:srgbClr val="82C3FF"/>
                </a:solidFill>
              </a:rPr>
              <a:t>0.47 </a:t>
            </a:r>
            <a:r>
              <a:rPr lang="en-US" sz="1350" b="1" dirty="0">
                <a:solidFill>
                  <a:srgbClr val="82C3FF"/>
                </a:solidFill>
                <a:latin typeface="Symbol" panose="05050102010706020507" pitchFamily="18" charset="2"/>
              </a:rPr>
              <a:t>m</a:t>
            </a:r>
            <a:r>
              <a:rPr lang="en-US" sz="1350" b="1" dirty="0">
                <a:solidFill>
                  <a:srgbClr val="82C3FF"/>
                </a:solidFill>
              </a:rPr>
              <a:t>m</a:t>
            </a:r>
          </a:p>
        </p:txBody>
      </p:sp>
      <p:sp>
        <p:nvSpPr>
          <p:cNvPr id="11" name="TextBox 10"/>
          <p:cNvSpPr txBox="1"/>
          <p:nvPr/>
        </p:nvSpPr>
        <p:spPr>
          <a:xfrm>
            <a:off x="4699442" y="5393102"/>
            <a:ext cx="822661" cy="300082"/>
          </a:xfrm>
          <a:prstGeom prst="rect">
            <a:avLst/>
          </a:prstGeom>
          <a:noFill/>
          <a:ln>
            <a:solidFill>
              <a:srgbClr val="82C3FF"/>
            </a:solidFill>
          </a:ln>
        </p:spPr>
        <p:txBody>
          <a:bodyPr wrap="none" rtlCol="0">
            <a:spAutoFit/>
          </a:bodyPr>
          <a:lstStyle/>
          <a:p>
            <a:r>
              <a:rPr lang="en-US" sz="1350" b="1" dirty="0">
                <a:solidFill>
                  <a:srgbClr val="82C3FF"/>
                </a:solidFill>
              </a:rPr>
              <a:t>1.61 </a:t>
            </a:r>
            <a:r>
              <a:rPr lang="en-US" sz="1350" b="1" dirty="0">
                <a:solidFill>
                  <a:srgbClr val="82C3FF"/>
                </a:solidFill>
                <a:latin typeface="Symbol" panose="05050102010706020507" pitchFamily="18" charset="2"/>
              </a:rPr>
              <a:t>m</a:t>
            </a:r>
            <a:r>
              <a:rPr lang="en-US" sz="1350" b="1" dirty="0">
                <a:solidFill>
                  <a:srgbClr val="82C3FF"/>
                </a:solidFill>
              </a:rPr>
              <a:t>m</a:t>
            </a:r>
          </a:p>
        </p:txBody>
      </p:sp>
      <p:sp>
        <p:nvSpPr>
          <p:cNvPr id="12" name="TextBox 11"/>
          <p:cNvSpPr txBox="1"/>
          <p:nvPr/>
        </p:nvSpPr>
        <p:spPr>
          <a:xfrm>
            <a:off x="2115490" y="5392259"/>
            <a:ext cx="822661" cy="300082"/>
          </a:xfrm>
          <a:prstGeom prst="rect">
            <a:avLst/>
          </a:prstGeom>
          <a:noFill/>
          <a:ln>
            <a:solidFill>
              <a:srgbClr val="82C3FF"/>
            </a:solidFill>
          </a:ln>
        </p:spPr>
        <p:txBody>
          <a:bodyPr wrap="none" rtlCol="0">
            <a:spAutoFit/>
          </a:bodyPr>
          <a:lstStyle/>
          <a:p>
            <a:r>
              <a:rPr lang="en-US" sz="1350" b="1" dirty="0">
                <a:solidFill>
                  <a:srgbClr val="82C3FF"/>
                </a:solidFill>
              </a:rPr>
              <a:t>0.86 </a:t>
            </a:r>
            <a:r>
              <a:rPr lang="en-US" sz="1350" b="1" dirty="0">
                <a:solidFill>
                  <a:srgbClr val="82C3FF"/>
                </a:solidFill>
                <a:latin typeface="Symbol" panose="05050102010706020507" pitchFamily="18" charset="2"/>
              </a:rPr>
              <a:t>m</a:t>
            </a:r>
            <a:r>
              <a:rPr lang="en-US" sz="1350" b="1" dirty="0">
                <a:solidFill>
                  <a:srgbClr val="82C3FF"/>
                </a:solidFill>
              </a:rPr>
              <a:t>m</a:t>
            </a:r>
          </a:p>
        </p:txBody>
      </p:sp>
      <p:sp>
        <p:nvSpPr>
          <p:cNvPr id="13" name="TextBox 12"/>
          <p:cNvSpPr txBox="1"/>
          <p:nvPr/>
        </p:nvSpPr>
        <p:spPr>
          <a:xfrm>
            <a:off x="4699443" y="3396726"/>
            <a:ext cx="822661" cy="300082"/>
          </a:xfrm>
          <a:prstGeom prst="rect">
            <a:avLst/>
          </a:prstGeom>
          <a:noFill/>
          <a:ln>
            <a:solidFill>
              <a:srgbClr val="82C3FF"/>
            </a:solidFill>
          </a:ln>
        </p:spPr>
        <p:txBody>
          <a:bodyPr wrap="none" rtlCol="0">
            <a:spAutoFit/>
          </a:bodyPr>
          <a:lstStyle/>
          <a:p>
            <a:r>
              <a:rPr lang="en-US" sz="1350" b="1" dirty="0">
                <a:solidFill>
                  <a:srgbClr val="82C3FF"/>
                </a:solidFill>
              </a:rPr>
              <a:t>0.64 </a:t>
            </a:r>
            <a:r>
              <a:rPr lang="en-US" sz="1350" b="1" dirty="0">
                <a:solidFill>
                  <a:srgbClr val="82C3FF"/>
                </a:solidFill>
                <a:latin typeface="Symbol" panose="05050102010706020507" pitchFamily="18" charset="2"/>
              </a:rPr>
              <a:t>m</a:t>
            </a:r>
            <a:r>
              <a:rPr lang="en-US" sz="1350" b="1" dirty="0">
                <a:solidFill>
                  <a:srgbClr val="82C3FF"/>
                </a:solidFill>
              </a:rPr>
              <a:t>m</a:t>
            </a:r>
          </a:p>
        </p:txBody>
      </p:sp>
      <p:sp>
        <p:nvSpPr>
          <p:cNvPr id="14" name="Octagon 1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672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flipH="1">
            <a:off x="457200" y="857249"/>
            <a:ext cx="2057400" cy="289020"/>
          </a:xfrm>
        </p:spPr>
        <p:txBody>
          <a:bodyPr>
            <a:noAutofit/>
          </a:bodyPr>
          <a:lstStyle/>
          <a:p>
            <a:pPr marL="0" indent="0">
              <a:buNone/>
            </a:pPr>
            <a:r>
              <a:rPr lang="en-US" sz="1400" b="1" dirty="0">
                <a:solidFill>
                  <a:srgbClr val="FFFF00"/>
                </a:solidFill>
                <a:latin typeface="Franklin Gothic Medium Cond" panose="020B0606030402020204" pitchFamily="34" charset="0"/>
              </a:rPr>
              <a:t>What is a Window Channel</a:t>
            </a:r>
          </a:p>
        </p:txBody>
      </p:sp>
      <p:sp>
        <p:nvSpPr>
          <p:cNvPr id="4" name="TextBox 3"/>
          <p:cNvSpPr txBox="1"/>
          <p:nvPr/>
        </p:nvSpPr>
        <p:spPr>
          <a:xfrm>
            <a:off x="457200" y="1062576"/>
            <a:ext cx="8204888" cy="830997"/>
          </a:xfrm>
          <a:prstGeom prst="rect">
            <a:avLst/>
          </a:prstGeom>
          <a:noFill/>
        </p:spPr>
        <p:txBody>
          <a:bodyPr wrap="square" rtlCol="0">
            <a:spAutoFit/>
          </a:bodyPr>
          <a:lstStyle/>
          <a:p>
            <a:r>
              <a:rPr lang="en-US" sz="2400" dirty="0" smtClean="0">
                <a:solidFill>
                  <a:srgbClr val="FFC000"/>
                </a:solidFill>
                <a:latin typeface="Franklin Gothic Medium Cond" panose="020B0606030402020204" pitchFamily="34" charset="0"/>
              </a:rPr>
              <a:t>Energy leaves the surface and is mostly unabsorbed by the clear atmosphere as it travels towards the satellite</a:t>
            </a:r>
            <a:endParaRPr lang="en-US" sz="2400" dirty="0">
              <a:solidFill>
                <a:srgbClr val="FFC000"/>
              </a:solidFill>
              <a:latin typeface="Franklin Gothic Medium Cond" panose="020B06060304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73" y="2091690"/>
            <a:ext cx="4114800" cy="38561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4913" y="2091691"/>
            <a:ext cx="4114800" cy="3856109"/>
          </a:xfrm>
          <a:prstGeom prst="rect">
            <a:avLst/>
          </a:prstGeom>
        </p:spPr>
      </p:pic>
      <p:sp>
        <p:nvSpPr>
          <p:cNvPr id="6" name="TextBox 5"/>
          <p:cNvSpPr txBox="1"/>
          <p:nvPr/>
        </p:nvSpPr>
        <p:spPr>
          <a:xfrm>
            <a:off x="412681" y="2642507"/>
            <a:ext cx="915377" cy="338554"/>
          </a:xfrm>
          <a:prstGeom prst="rect">
            <a:avLst/>
          </a:prstGeom>
          <a:noFill/>
        </p:spPr>
        <p:txBody>
          <a:bodyPr wrap="square" rtlCol="0">
            <a:spAutoFit/>
          </a:bodyPr>
          <a:lstStyle/>
          <a:p>
            <a:r>
              <a:rPr lang="en-US" sz="1600" b="1" dirty="0">
                <a:solidFill>
                  <a:srgbClr val="FFFF00"/>
                </a:solidFill>
              </a:rPr>
              <a:t>3.9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7" name="TextBox 6"/>
          <p:cNvSpPr txBox="1"/>
          <p:nvPr/>
        </p:nvSpPr>
        <p:spPr>
          <a:xfrm>
            <a:off x="2290778" y="4477299"/>
            <a:ext cx="915377" cy="584775"/>
          </a:xfrm>
          <a:prstGeom prst="rect">
            <a:avLst/>
          </a:prstGeom>
          <a:noFill/>
        </p:spPr>
        <p:txBody>
          <a:bodyPr wrap="square" rtlCol="0">
            <a:spAutoFit/>
          </a:bodyPr>
          <a:lstStyle/>
          <a:p>
            <a:r>
              <a:rPr lang="en-US" sz="1600" b="1" dirty="0">
                <a:solidFill>
                  <a:srgbClr val="FFFF00"/>
                </a:solidFill>
              </a:rPr>
              <a:t>12.3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8" name="TextBox 7"/>
          <p:cNvSpPr txBox="1"/>
          <p:nvPr/>
        </p:nvSpPr>
        <p:spPr>
          <a:xfrm>
            <a:off x="412680" y="4471308"/>
            <a:ext cx="915377" cy="584775"/>
          </a:xfrm>
          <a:prstGeom prst="rect">
            <a:avLst/>
          </a:prstGeom>
          <a:noFill/>
        </p:spPr>
        <p:txBody>
          <a:bodyPr wrap="square" rtlCol="0">
            <a:spAutoFit/>
          </a:bodyPr>
          <a:lstStyle/>
          <a:p>
            <a:r>
              <a:rPr lang="en-US" sz="1600" b="1" dirty="0">
                <a:solidFill>
                  <a:srgbClr val="FFFF00"/>
                </a:solidFill>
              </a:rPr>
              <a:t>10.3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9" name="TextBox 8"/>
          <p:cNvSpPr txBox="1"/>
          <p:nvPr/>
        </p:nvSpPr>
        <p:spPr>
          <a:xfrm>
            <a:off x="2290778" y="2642507"/>
            <a:ext cx="915377" cy="338554"/>
          </a:xfrm>
          <a:prstGeom prst="rect">
            <a:avLst/>
          </a:prstGeom>
          <a:noFill/>
        </p:spPr>
        <p:txBody>
          <a:bodyPr wrap="square" rtlCol="0">
            <a:spAutoFit/>
          </a:bodyPr>
          <a:lstStyle/>
          <a:p>
            <a:r>
              <a:rPr lang="en-US" sz="1600" b="1" dirty="0">
                <a:solidFill>
                  <a:srgbClr val="FFFF00"/>
                </a:solidFill>
              </a:rPr>
              <a:t>8.4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10" name="TextBox 9"/>
          <p:cNvSpPr txBox="1"/>
          <p:nvPr/>
        </p:nvSpPr>
        <p:spPr>
          <a:xfrm>
            <a:off x="7238024" y="2642507"/>
            <a:ext cx="915377" cy="338554"/>
          </a:xfrm>
          <a:prstGeom prst="rect">
            <a:avLst/>
          </a:prstGeom>
          <a:noFill/>
        </p:spPr>
        <p:txBody>
          <a:bodyPr wrap="square" rtlCol="0">
            <a:spAutoFit/>
          </a:bodyPr>
          <a:lstStyle/>
          <a:p>
            <a:r>
              <a:rPr lang="en-US" sz="1600" b="1" dirty="0">
                <a:solidFill>
                  <a:srgbClr val="FFFF00"/>
                </a:solidFill>
              </a:rPr>
              <a:t>9.6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11" name="TextBox 10"/>
          <p:cNvSpPr txBox="1"/>
          <p:nvPr/>
        </p:nvSpPr>
        <p:spPr>
          <a:xfrm>
            <a:off x="5227116" y="2642507"/>
            <a:ext cx="915377" cy="338554"/>
          </a:xfrm>
          <a:prstGeom prst="rect">
            <a:avLst/>
          </a:prstGeom>
          <a:noFill/>
        </p:spPr>
        <p:txBody>
          <a:bodyPr wrap="square" rtlCol="0">
            <a:spAutoFit/>
          </a:bodyPr>
          <a:lstStyle/>
          <a:p>
            <a:r>
              <a:rPr lang="en-US" sz="1600" b="1" dirty="0">
                <a:solidFill>
                  <a:srgbClr val="FFFF00"/>
                </a:solidFill>
              </a:rPr>
              <a:t>7.3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12" name="TextBox 11"/>
          <p:cNvSpPr txBox="1"/>
          <p:nvPr/>
        </p:nvSpPr>
        <p:spPr>
          <a:xfrm>
            <a:off x="7111579" y="4478928"/>
            <a:ext cx="915377" cy="584775"/>
          </a:xfrm>
          <a:prstGeom prst="rect">
            <a:avLst/>
          </a:prstGeom>
          <a:noFill/>
        </p:spPr>
        <p:txBody>
          <a:bodyPr wrap="square" rtlCol="0">
            <a:spAutoFit/>
          </a:bodyPr>
          <a:lstStyle/>
          <a:p>
            <a:r>
              <a:rPr lang="en-US" sz="1600" b="1" dirty="0">
                <a:solidFill>
                  <a:srgbClr val="FFFF00"/>
                </a:solidFill>
              </a:rPr>
              <a:t>13.3 </a:t>
            </a:r>
            <a:r>
              <a:rPr lang="en-US" sz="1600" b="1" dirty="0">
                <a:solidFill>
                  <a:srgbClr val="FFFF00"/>
                </a:solidFill>
                <a:latin typeface="Symbol" panose="05050102010706020507" pitchFamily="18" charset="2"/>
              </a:rPr>
              <a:t>m</a:t>
            </a:r>
            <a:r>
              <a:rPr lang="en-US" sz="1600" b="1" dirty="0">
                <a:solidFill>
                  <a:srgbClr val="FFFF00"/>
                </a:solidFill>
              </a:rPr>
              <a:t>m</a:t>
            </a:r>
          </a:p>
        </p:txBody>
      </p:sp>
      <p:sp>
        <p:nvSpPr>
          <p:cNvPr id="13" name="TextBox 12"/>
          <p:cNvSpPr txBox="1"/>
          <p:nvPr/>
        </p:nvSpPr>
        <p:spPr>
          <a:xfrm>
            <a:off x="5203444" y="4477299"/>
            <a:ext cx="915377" cy="584775"/>
          </a:xfrm>
          <a:prstGeom prst="rect">
            <a:avLst/>
          </a:prstGeom>
          <a:noFill/>
        </p:spPr>
        <p:txBody>
          <a:bodyPr wrap="square" rtlCol="0">
            <a:spAutoFit/>
          </a:bodyPr>
          <a:lstStyle/>
          <a:p>
            <a:r>
              <a:rPr lang="en-US" sz="1600" b="1" dirty="0">
                <a:solidFill>
                  <a:srgbClr val="FFFF00"/>
                </a:solidFill>
              </a:rPr>
              <a:t>11.2 </a:t>
            </a:r>
            <a:r>
              <a:rPr lang="en-US" sz="1600" b="1" dirty="0">
                <a:solidFill>
                  <a:srgbClr val="FFFF00"/>
                </a:solidFill>
                <a:latin typeface="Symbol" panose="05050102010706020507" pitchFamily="18" charset="2"/>
              </a:rPr>
              <a:t>m</a:t>
            </a:r>
            <a:r>
              <a:rPr lang="en-US" sz="1600" b="1" dirty="0">
                <a:solidFill>
                  <a:srgbClr val="FFFF00"/>
                </a:solidFill>
              </a:rPr>
              <a:t>m</a:t>
            </a:r>
          </a:p>
        </p:txBody>
      </p:sp>
    </p:spTree>
    <p:custDataLst>
      <p:tags r:id="rId1"/>
    </p:custDataLst>
    <p:extLst>
      <p:ext uri="{BB962C8B-B14F-4D97-AF65-F5344CB8AC3E}">
        <p14:creationId xmlns:p14="http://schemas.microsoft.com/office/powerpoint/2010/main" val="28721003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394" y="5358227"/>
            <a:ext cx="1500326" cy="28408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86350" y="3600450"/>
            <a:ext cx="400050" cy="28575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5600700" y="2686050"/>
            <a:ext cx="400050" cy="28575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13"/>
          <p:cNvSpPr>
            <a:spLocks noGrp="1"/>
          </p:cNvSpPr>
          <p:nvPr>
            <p:ph type="title"/>
          </p:nvPr>
        </p:nvSpPr>
        <p:spPr>
          <a:xfrm>
            <a:off x="1473784" y="800100"/>
            <a:ext cx="6172200" cy="857250"/>
          </a:xfrm>
        </p:spPr>
        <p:txBody>
          <a:bodyPr/>
          <a:lstStyle/>
          <a:p>
            <a:r>
              <a:rPr lang="en-US" dirty="0" smtClean="0">
                <a:solidFill>
                  <a:srgbClr val="FFFF00"/>
                </a:solidFill>
              </a:rPr>
              <a:t>Sub-Pixel Effect</a:t>
            </a:r>
            <a:endParaRPr lang="en-US" dirty="0">
              <a:solidFill>
                <a:srgbClr val="FFFF00"/>
              </a:solidFill>
            </a:endParaRPr>
          </a:p>
        </p:txBody>
      </p:sp>
      <p:sp>
        <p:nvSpPr>
          <p:cNvPr id="15" name="Content Placeholder 14"/>
          <p:cNvSpPr>
            <a:spLocks noGrp="1"/>
          </p:cNvSpPr>
          <p:nvPr>
            <p:ph sz="half" idx="1"/>
          </p:nvPr>
        </p:nvSpPr>
        <p:spPr>
          <a:xfrm>
            <a:off x="110067" y="1657349"/>
            <a:ext cx="4097866" cy="4161368"/>
          </a:xfrm>
        </p:spPr>
        <p:txBody>
          <a:bodyPr>
            <a:normAutofit fontScale="77500" lnSpcReduction="20000"/>
          </a:bodyPr>
          <a:lstStyle/>
          <a:p>
            <a:r>
              <a:rPr lang="en-US" dirty="0" smtClean="0">
                <a:solidFill>
                  <a:srgbClr val="FFC000"/>
                </a:solidFill>
                <a:latin typeface="Franklin Gothic Medium Cond" panose="020B0606030402020204" pitchFamily="34" charset="0"/>
              </a:rPr>
              <a:t>Short wavelength detectors (like 3.9 </a:t>
            </a:r>
            <a:r>
              <a:rPr lang="en-US" dirty="0" smtClean="0">
                <a:solidFill>
                  <a:srgbClr val="FFC000"/>
                </a:solidFill>
                <a:latin typeface="Symbol" panose="05050102010706020507" pitchFamily="18" charset="2"/>
              </a:rPr>
              <a:t>m</a:t>
            </a:r>
            <a:r>
              <a:rPr lang="en-US" dirty="0" smtClean="0">
                <a:solidFill>
                  <a:srgbClr val="FFC000"/>
                </a:solidFill>
                <a:latin typeface="Franklin Gothic Medium Cond" panose="020B0606030402020204" pitchFamily="34" charset="0"/>
              </a:rPr>
              <a:t>m) are more sensitive to the warm part of a partly cloud pixel;  Longer wavelength detectors (like 10.3 </a:t>
            </a:r>
            <a:r>
              <a:rPr lang="en-US" dirty="0" smtClean="0">
                <a:solidFill>
                  <a:srgbClr val="FFC000"/>
                </a:solidFill>
                <a:latin typeface="Symbol" panose="05050102010706020507" pitchFamily="18" charset="2"/>
              </a:rPr>
              <a:t>m</a:t>
            </a:r>
            <a:r>
              <a:rPr lang="en-US" dirty="0" smtClean="0">
                <a:solidFill>
                  <a:srgbClr val="FFC000"/>
                </a:solidFill>
                <a:latin typeface="Franklin Gothic Medium Cond" panose="020B0606030402020204" pitchFamily="34" charset="0"/>
              </a:rPr>
              <a:t>m) are more sensitive to the cold part of a partly cloudy pixel.</a:t>
            </a:r>
          </a:p>
          <a:p>
            <a:r>
              <a:rPr lang="en-US" dirty="0">
                <a:solidFill>
                  <a:srgbClr val="FFC000"/>
                </a:solidFill>
                <a:latin typeface="Franklin Gothic Medium Cond" panose="020B0606030402020204" pitchFamily="34" charset="0"/>
              </a:rPr>
              <a:t>Bottom Table:  % of pixel that is cloudy, 3.9 mm Brightness Temperature (BT), 10.7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 BT.</a:t>
            </a:r>
          </a:p>
          <a:p>
            <a:r>
              <a:rPr lang="en-US" dirty="0">
                <a:solidFill>
                  <a:srgbClr val="FFC000"/>
                </a:solidFill>
                <a:latin typeface="Franklin Gothic Medium Cond" panose="020B0606030402020204" pitchFamily="34" charset="0"/>
              </a:rPr>
              <a:t>This effect will also show up in comparisons of, say, 8.4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 and 12.3 </a:t>
            </a:r>
            <a:r>
              <a:rPr lang="en-US" dirty="0">
                <a:solidFill>
                  <a:srgbClr val="FFC000"/>
                </a:solidFill>
                <a:latin typeface="Symbol" panose="05050102010706020507" pitchFamily="18" charset="2"/>
              </a:rPr>
              <a:t>m</a:t>
            </a:r>
            <a:r>
              <a:rPr lang="en-US" dirty="0">
                <a:solidFill>
                  <a:srgbClr val="FFC000"/>
                </a:solidFill>
                <a:latin typeface="Franklin Gothic Medium Cond" panose="020B0606030402020204" pitchFamily="34" charset="0"/>
              </a:rPr>
              <a:t>m</a:t>
            </a:r>
          </a:p>
          <a:p>
            <a:r>
              <a:rPr lang="en-US" dirty="0" smtClean="0">
                <a:solidFill>
                  <a:srgbClr val="FFC000"/>
                </a:solidFill>
                <a:latin typeface="Franklin Gothic Medium Cond" panose="020B0606030402020204" pitchFamily="34" charset="0"/>
                <a:hlinkClick r:id="rId4"/>
              </a:rPr>
              <a:t>Image Source</a:t>
            </a:r>
            <a:endParaRPr lang="en-US" dirty="0" smtClean="0">
              <a:solidFill>
                <a:srgbClr val="FFC000"/>
              </a:solidFill>
              <a:latin typeface="Franklin Gothic Medium Cond" panose="020B0606030402020204" pitchFamily="34" charset="0"/>
            </a:endParaRPr>
          </a:p>
          <a:p>
            <a:endParaRPr lang="en-US" dirty="0" smtClean="0">
              <a:solidFill>
                <a:srgbClr val="FFC000"/>
              </a:solidFill>
            </a:endParaRPr>
          </a:p>
        </p:txBody>
      </p:sp>
      <p:pic>
        <p:nvPicPr>
          <p:cNvPr id="21" name="Content Placeholder 20"/>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286250" y="2286000"/>
            <a:ext cx="3326012" cy="3326012"/>
          </a:xfrm>
        </p:spPr>
      </p:pic>
      <p:pic>
        <p:nvPicPr>
          <p:cNvPr id="24" name="Content Placeholder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593" y="1984838"/>
            <a:ext cx="4434682" cy="3802724"/>
          </a:xfrm>
          <a:prstGeom prst="rect">
            <a:avLst/>
          </a:prstGeom>
        </p:spPr>
      </p:pic>
      <p:cxnSp>
        <p:nvCxnSpPr>
          <p:cNvPr id="23" name="Straight Arrow Connector 22"/>
          <p:cNvCxnSpPr/>
          <p:nvPr/>
        </p:nvCxnSpPr>
        <p:spPr>
          <a:xfrm>
            <a:off x="3580550" y="4343400"/>
            <a:ext cx="1505801" cy="5715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487287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t>
            </a:r>
            <a:endParaRPr lang="en-US" dirty="0"/>
          </a:p>
        </p:txBody>
      </p:sp>
      <p:pic>
        <p:nvPicPr>
          <p:cNvPr id="15" name="Content Placeholder 7" descr="Screen Shot 2016-04-13 at 8.31.13 PM.png"/>
          <p:cNvPicPr>
            <a:picLocks noChangeAspect="1"/>
          </p:cNvPicPr>
          <p:nvPr/>
        </p:nvPicPr>
        <p:blipFill>
          <a:blip r:embed="rId4">
            <a:extLst>
              <a:ext uri="{28A0092B-C50C-407E-A947-70E740481C1C}">
                <a14:useLocalDpi xmlns:a14="http://schemas.microsoft.com/office/drawing/2010/main" val="0"/>
              </a:ext>
            </a:extLst>
          </a:blip>
          <a:srcRect l="-20337" r="-20337"/>
          <a:stretch>
            <a:fillRect/>
          </a:stretch>
        </p:blipFill>
        <p:spPr>
          <a:xfrm>
            <a:off x="1468683" y="2057400"/>
            <a:ext cx="6589468" cy="3943350"/>
          </a:xfrm>
          <a:prstGeom prst="rect">
            <a:avLst/>
          </a:prstGeom>
        </p:spPr>
      </p:pic>
      <p:sp>
        <p:nvSpPr>
          <p:cNvPr id="2" name="Content Placeholder 1"/>
          <p:cNvSpPr>
            <a:spLocks noGrp="1"/>
          </p:cNvSpPr>
          <p:nvPr>
            <p:ph idx="1"/>
          </p:nvPr>
        </p:nvSpPr>
        <p:spPr>
          <a:xfrm>
            <a:off x="577050" y="1479245"/>
            <a:ext cx="8719350" cy="449381"/>
          </a:xfrm>
          <a:noFill/>
        </p:spPr>
        <p:txBody>
          <a:bodyPr>
            <a:noAutofit/>
          </a:bodyPr>
          <a:lstStyle/>
          <a:p>
            <a:pPr marL="0" indent="0">
              <a:buNone/>
            </a:pPr>
            <a:r>
              <a:rPr lang="en-US" sz="2400" b="1" dirty="0">
                <a:solidFill>
                  <a:srgbClr val="FFFF00"/>
                </a:solidFill>
              </a:rPr>
              <a:t>More </a:t>
            </a:r>
            <a:r>
              <a:rPr lang="en-US" sz="2400" b="1" i="1" dirty="0">
                <a:solidFill>
                  <a:srgbClr val="FFFF00"/>
                </a:solidFill>
              </a:rPr>
              <a:t>absorption</a:t>
            </a:r>
            <a:r>
              <a:rPr lang="en-US" sz="2400" b="1" dirty="0">
                <a:solidFill>
                  <a:srgbClr val="FFFF00"/>
                </a:solidFill>
              </a:rPr>
              <a:t> of 11.2 </a:t>
            </a:r>
            <a:r>
              <a:rPr lang="en-US" sz="2400" b="1" dirty="0">
                <a:solidFill>
                  <a:srgbClr val="FFFF00"/>
                </a:solidFill>
                <a:latin typeface="Symbol" panose="05050102010706020507" pitchFamily="18" charset="2"/>
              </a:rPr>
              <a:t>m</a:t>
            </a:r>
            <a:r>
              <a:rPr lang="en-US" sz="2400" b="1" dirty="0">
                <a:solidFill>
                  <a:srgbClr val="FFFF00"/>
                </a:solidFill>
              </a:rPr>
              <a:t>m (than 8.4 </a:t>
            </a:r>
            <a:r>
              <a:rPr lang="en-US" sz="2400" b="1" dirty="0">
                <a:solidFill>
                  <a:srgbClr val="FFFF00"/>
                </a:solidFill>
                <a:latin typeface="Symbol" panose="05050102010706020507" pitchFamily="18" charset="2"/>
              </a:rPr>
              <a:t>m</a:t>
            </a:r>
            <a:r>
              <a:rPr lang="en-US" sz="2400" b="1" dirty="0">
                <a:solidFill>
                  <a:srgbClr val="FFFF00"/>
                </a:solidFill>
              </a:rPr>
              <a:t>m) energy by ice clouds</a:t>
            </a:r>
          </a:p>
        </p:txBody>
      </p:sp>
      <p:sp>
        <p:nvSpPr>
          <p:cNvPr id="9" name="Rectangle 8"/>
          <p:cNvSpPr/>
          <p:nvPr/>
        </p:nvSpPr>
        <p:spPr>
          <a:xfrm>
            <a:off x="3371850" y="4011930"/>
            <a:ext cx="171450" cy="14333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5029200" y="3257550"/>
            <a:ext cx="171450" cy="21905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4972050" y="3028950"/>
            <a:ext cx="28575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3314700" y="3771900"/>
            <a:ext cx="28575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rot="16200000">
            <a:off x="1509423" y="4241079"/>
            <a:ext cx="2419159" cy="300082"/>
          </a:xfrm>
          <a:prstGeom prst="rect">
            <a:avLst/>
          </a:prstGeom>
          <a:solidFill>
            <a:schemeClr val="bg1">
              <a:lumMod val="95000"/>
            </a:schemeClr>
          </a:solidFill>
        </p:spPr>
        <p:txBody>
          <a:bodyPr wrap="square" rtlCol="0">
            <a:spAutoFit/>
          </a:bodyPr>
          <a:lstStyle/>
          <a:p>
            <a:pPr algn="ctr"/>
            <a:r>
              <a:rPr lang="en-US" sz="1350" dirty="0"/>
              <a:t>absorption</a:t>
            </a:r>
          </a:p>
        </p:txBody>
      </p:sp>
      <p:sp>
        <p:nvSpPr>
          <p:cNvPr id="19" name="Cloud Callout 18"/>
          <p:cNvSpPr/>
          <p:nvPr/>
        </p:nvSpPr>
        <p:spPr>
          <a:xfrm>
            <a:off x="5429251" y="2801460"/>
            <a:ext cx="2571750" cy="154194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More absorption at 11.2 </a:t>
            </a:r>
            <a:r>
              <a:rPr lang="en-US" sz="1200" dirty="0">
                <a:latin typeface="Symbol" panose="05050102010706020507" pitchFamily="18" charset="2"/>
              </a:rPr>
              <a:t>m</a:t>
            </a:r>
            <a:r>
              <a:rPr lang="en-US" sz="1200" dirty="0"/>
              <a:t>m means less warmer energy from close to the surface makes it through the thin cloud.</a:t>
            </a:r>
          </a:p>
        </p:txBody>
      </p:sp>
      <p:sp>
        <p:nvSpPr>
          <p:cNvPr id="20" name="Title 1"/>
          <p:cNvSpPr txBox="1">
            <a:spLocks/>
          </p:cNvSpPr>
          <p:nvPr/>
        </p:nvSpPr>
        <p:spPr>
          <a:xfrm>
            <a:off x="1420426" y="938026"/>
            <a:ext cx="7266374" cy="742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00"/>
                </a:solidFill>
                <a:latin typeface="Franklin Gothic Medium Cond" panose="020B0606030402020204" pitchFamily="34" charset="0"/>
              </a:rPr>
              <a:t>Why use the </a:t>
            </a:r>
            <a:r>
              <a:rPr lang="en-US" sz="3200" dirty="0" smtClean="0">
                <a:solidFill>
                  <a:srgbClr val="FFFF00"/>
                </a:solidFill>
                <a:latin typeface="Franklin Gothic Medium Cond" panose="020B0606030402020204" pitchFamily="34" charset="0"/>
              </a:rPr>
              <a:t>8.4 band?</a:t>
            </a:r>
            <a:endParaRPr lang="en-US" sz="3200" dirty="0">
              <a:solidFill>
                <a:srgbClr val="FFFF00"/>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6800072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541" y="1690837"/>
            <a:ext cx="5120640" cy="40819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541" y="1690837"/>
            <a:ext cx="5120640" cy="408192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41" y="1690837"/>
            <a:ext cx="5120640" cy="4081924"/>
          </a:xfrm>
          <a:prstGeom prst="rect">
            <a:avLst/>
          </a:prstGeom>
        </p:spPr>
      </p:pic>
      <p:sp>
        <p:nvSpPr>
          <p:cNvPr id="7" name="TextBox 6"/>
          <p:cNvSpPr txBox="1"/>
          <p:nvPr/>
        </p:nvSpPr>
        <p:spPr>
          <a:xfrm>
            <a:off x="5566299" y="1576331"/>
            <a:ext cx="3338004" cy="1477328"/>
          </a:xfrm>
          <a:prstGeom prst="rect">
            <a:avLst/>
          </a:prstGeom>
          <a:noFill/>
        </p:spPr>
        <p:txBody>
          <a:bodyPr wrap="square" rtlCol="0">
            <a:spAutoFit/>
          </a:bodyPr>
          <a:lstStyle/>
          <a:p>
            <a:r>
              <a:rPr lang="en-US" dirty="0" smtClean="0">
                <a:solidFill>
                  <a:srgbClr val="FF0000"/>
                </a:solidFill>
              </a:rPr>
              <a:t>The  Band 11 (8.4 </a:t>
            </a:r>
            <a:r>
              <a:rPr lang="en-US" dirty="0" smtClean="0">
                <a:solidFill>
                  <a:srgbClr val="FF0000"/>
                </a:solidFill>
                <a:latin typeface="Symbol" panose="05050102010706020507" pitchFamily="18" charset="2"/>
              </a:rPr>
              <a:t>m</a:t>
            </a:r>
            <a:r>
              <a:rPr lang="en-US" dirty="0" smtClean="0">
                <a:solidFill>
                  <a:srgbClr val="FF0000"/>
                </a:solidFill>
              </a:rPr>
              <a:t>m) Infrared channel shows  strong thunderstorms over the Gulf of Mexico.  Could you guess where the thin cirrus sits?</a:t>
            </a:r>
            <a:endParaRPr lang="en-US" dirty="0">
              <a:solidFill>
                <a:srgbClr val="FF0000"/>
              </a:solidFill>
            </a:endParaRPr>
          </a:p>
        </p:txBody>
      </p:sp>
      <p:sp>
        <p:nvSpPr>
          <p:cNvPr id="8" name="TextBox 7"/>
          <p:cNvSpPr txBox="1"/>
          <p:nvPr/>
        </p:nvSpPr>
        <p:spPr>
          <a:xfrm>
            <a:off x="5566299" y="2993135"/>
            <a:ext cx="3338004" cy="1477328"/>
          </a:xfrm>
          <a:prstGeom prst="rect">
            <a:avLst/>
          </a:prstGeom>
          <a:noFill/>
        </p:spPr>
        <p:txBody>
          <a:bodyPr wrap="square" rtlCol="0">
            <a:spAutoFit/>
          </a:bodyPr>
          <a:lstStyle/>
          <a:p>
            <a:r>
              <a:rPr lang="en-US" dirty="0" smtClean="0">
                <a:solidFill>
                  <a:srgbClr val="FF0000"/>
                </a:solidFill>
              </a:rPr>
              <a:t>The  Band 14 (11.2 </a:t>
            </a:r>
            <a:r>
              <a:rPr lang="en-US" dirty="0" smtClean="0">
                <a:solidFill>
                  <a:srgbClr val="FF0000"/>
                </a:solidFill>
                <a:latin typeface="Symbol" panose="05050102010706020507" pitchFamily="18" charset="2"/>
              </a:rPr>
              <a:t>m</a:t>
            </a:r>
            <a:r>
              <a:rPr lang="en-US" dirty="0" smtClean="0">
                <a:solidFill>
                  <a:srgbClr val="FF0000"/>
                </a:solidFill>
              </a:rPr>
              <a:t>m) Infrared channel shows  strong thunderstorms over the Gulf of Mexico.  Could you guess where the thin cirrus sits?</a:t>
            </a:r>
            <a:endParaRPr lang="en-US" dirty="0">
              <a:solidFill>
                <a:srgbClr val="FF0000"/>
              </a:solidFill>
            </a:endParaRPr>
          </a:p>
        </p:txBody>
      </p:sp>
      <p:sp>
        <p:nvSpPr>
          <p:cNvPr id="9" name="TextBox 8"/>
          <p:cNvSpPr txBox="1"/>
          <p:nvPr/>
        </p:nvSpPr>
        <p:spPr>
          <a:xfrm>
            <a:off x="5566299" y="4409940"/>
            <a:ext cx="3338004" cy="1477328"/>
          </a:xfrm>
          <a:prstGeom prst="rect">
            <a:avLst/>
          </a:prstGeom>
          <a:noFill/>
        </p:spPr>
        <p:txBody>
          <a:bodyPr wrap="square" rtlCol="0">
            <a:spAutoFit/>
          </a:bodyPr>
          <a:lstStyle/>
          <a:p>
            <a:r>
              <a:rPr lang="en-US" dirty="0" smtClean="0">
                <a:solidFill>
                  <a:srgbClr val="FF0000"/>
                </a:solidFill>
              </a:rPr>
              <a:t>The  Difference field is magenta where energy is upwelling through the cirrus preferentially at 8.4 </a:t>
            </a:r>
            <a:r>
              <a:rPr lang="en-US" dirty="0">
                <a:solidFill>
                  <a:srgbClr val="FF0000"/>
                </a:solidFill>
                <a:latin typeface="Symbol" panose="05050102010706020507" pitchFamily="18" charset="2"/>
              </a:rPr>
              <a:t>m</a:t>
            </a:r>
            <a:r>
              <a:rPr lang="en-US" dirty="0">
                <a:solidFill>
                  <a:srgbClr val="FF0000"/>
                </a:solidFill>
              </a:rPr>
              <a:t>m</a:t>
            </a:r>
            <a:r>
              <a:rPr lang="en-US" dirty="0" smtClean="0">
                <a:solidFill>
                  <a:srgbClr val="FF0000"/>
                </a:solidFill>
              </a:rPr>
              <a:t> vs. 11.2 </a:t>
            </a:r>
            <a:r>
              <a:rPr lang="en-US" dirty="0" smtClean="0">
                <a:solidFill>
                  <a:srgbClr val="FF0000"/>
                </a:solidFill>
                <a:latin typeface="Symbol" panose="05050102010706020507" pitchFamily="18" charset="2"/>
              </a:rPr>
              <a:t>m</a:t>
            </a:r>
            <a:r>
              <a:rPr lang="en-US" dirty="0" smtClean="0">
                <a:solidFill>
                  <a:srgbClr val="FF0000"/>
                </a:solidFill>
              </a:rPr>
              <a:t>m: thin cirrus.</a:t>
            </a:r>
            <a:endParaRPr lang="en-US" dirty="0">
              <a:solidFill>
                <a:srgbClr val="FF0000"/>
              </a:solidFill>
            </a:endParaRPr>
          </a:p>
        </p:txBody>
      </p:sp>
    </p:spTree>
    <p:custDataLst>
      <p:tags r:id="rId1"/>
    </p:custDataLst>
    <p:extLst>
      <p:ext uri="{BB962C8B-B14F-4D97-AF65-F5344CB8AC3E}">
        <p14:creationId xmlns:p14="http://schemas.microsoft.com/office/powerpoint/2010/main" val="102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89955" y="3090077"/>
            <a:ext cx="850225" cy="250067"/>
          </a:xfrm>
          <a:prstGeom prst="rect">
            <a:avLst/>
          </a:prstGeom>
        </p:spPr>
      </p:pic>
      <p:sp>
        <p:nvSpPr>
          <p:cNvPr id="25" name="TextBox 24"/>
          <p:cNvSpPr txBox="1"/>
          <p:nvPr/>
        </p:nvSpPr>
        <p:spPr>
          <a:xfrm>
            <a:off x="61146" y="5084148"/>
            <a:ext cx="2097863" cy="923330"/>
          </a:xfrm>
          <a:prstGeom prst="rect">
            <a:avLst/>
          </a:prstGeom>
          <a:solidFill>
            <a:schemeClr val="accent1"/>
          </a:solidFill>
        </p:spPr>
        <p:txBody>
          <a:bodyPr wrap="square" rtlCol="0">
            <a:spAutoFit/>
          </a:bodyPr>
          <a:lstStyle/>
          <a:p>
            <a:pPr algn="ctr"/>
            <a:r>
              <a:rPr lang="en-US" b="1" dirty="0"/>
              <a:t>Surface emits energy at all wavelengths</a:t>
            </a:r>
          </a:p>
        </p:txBody>
      </p:sp>
      <p:sp>
        <p:nvSpPr>
          <p:cNvPr id="2" name="TextBox 1"/>
          <p:cNvSpPr txBox="1"/>
          <p:nvPr/>
        </p:nvSpPr>
        <p:spPr>
          <a:xfrm>
            <a:off x="5856021" y="3360663"/>
            <a:ext cx="813043" cy="300082"/>
          </a:xfrm>
          <a:prstGeom prst="rect">
            <a:avLst/>
          </a:prstGeom>
          <a:solidFill>
            <a:schemeClr val="bg1"/>
          </a:solidFill>
        </p:spPr>
        <p:txBody>
          <a:bodyPr wrap="none" rtlCol="0">
            <a:spAutoFit/>
          </a:bodyPr>
          <a:lstStyle/>
          <a:p>
            <a:r>
              <a:rPr lang="en-US" sz="1350" dirty="0"/>
              <a:t>12.3 </a:t>
            </a:r>
            <a:r>
              <a:rPr lang="en-US" sz="1350" dirty="0">
                <a:latin typeface="Symbol" panose="05050102010706020507" pitchFamily="18" charset="2"/>
              </a:rPr>
              <a:t>m</a:t>
            </a:r>
            <a:r>
              <a:rPr lang="en-US" sz="1350" dirty="0"/>
              <a:t>m</a:t>
            </a:r>
          </a:p>
        </p:txBody>
      </p:sp>
      <p:cxnSp>
        <p:nvCxnSpPr>
          <p:cNvPr id="9" name="Straight Connector 8"/>
          <p:cNvCxnSpPr/>
          <p:nvPr/>
        </p:nvCxnSpPr>
        <p:spPr>
          <a:xfrm flipH="1">
            <a:off x="1183751" y="5962142"/>
            <a:ext cx="6467658" cy="20852"/>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264327" y="3006934"/>
            <a:ext cx="1200317" cy="271501"/>
          </a:xfrm>
          <a:prstGeom prst="rect">
            <a:avLst/>
          </a:prstGeom>
        </p:spPr>
      </p:pic>
      <p:sp>
        <p:nvSpPr>
          <p:cNvPr id="28" name="TextBox 27"/>
          <p:cNvSpPr txBox="1"/>
          <p:nvPr/>
        </p:nvSpPr>
        <p:spPr>
          <a:xfrm>
            <a:off x="3480406" y="3404474"/>
            <a:ext cx="813043" cy="300082"/>
          </a:xfrm>
          <a:prstGeom prst="rect">
            <a:avLst/>
          </a:prstGeom>
          <a:solidFill>
            <a:schemeClr val="bg1"/>
          </a:solidFill>
        </p:spPr>
        <p:txBody>
          <a:bodyPr wrap="none" rtlCol="0">
            <a:spAutoFit/>
          </a:bodyPr>
          <a:lstStyle/>
          <a:p>
            <a:r>
              <a:rPr lang="en-US" sz="1350" dirty="0"/>
              <a:t>10.3 </a:t>
            </a:r>
            <a:r>
              <a:rPr lang="en-US" sz="1350" dirty="0">
                <a:latin typeface="Symbol" panose="05050102010706020507" pitchFamily="18" charset="2"/>
              </a:rPr>
              <a:t>m</a:t>
            </a:r>
            <a:r>
              <a:rPr lang="en-US" sz="1350" dirty="0"/>
              <a:t>m</a:t>
            </a:r>
          </a:p>
        </p:txBody>
      </p:sp>
      <p:sp>
        <p:nvSpPr>
          <p:cNvPr id="31" name="Cloud 30"/>
          <p:cNvSpPr/>
          <p:nvPr/>
        </p:nvSpPr>
        <p:spPr>
          <a:xfrm>
            <a:off x="2010439" y="3594541"/>
            <a:ext cx="5543465" cy="1389662"/>
          </a:xfrm>
          <a:prstGeom prst="cloud">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dirty="0">
              <a:solidFill>
                <a:schemeClr val="bg1"/>
              </a:solidFill>
            </a:endParaRPr>
          </a:p>
          <a:p>
            <a:pPr algn="ctr"/>
            <a:r>
              <a:rPr lang="en-US" sz="1500" b="1" dirty="0">
                <a:solidFill>
                  <a:schemeClr val="bg1"/>
                </a:solidFill>
              </a:rPr>
              <a:t>Water Vapor in atmosphere absorbs 12.3 </a:t>
            </a:r>
            <a:r>
              <a:rPr lang="en-US" sz="1500" b="1" dirty="0">
                <a:solidFill>
                  <a:schemeClr val="bg1"/>
                </a:solidFill>
                <a:latin typeface="Symbol" panose="05050102010706020507" pitchFamily="18" charset="2"/>
              </a:rPr>
              <a:t>m</a:t>
            </a:r>
            <a:r>
              <a:rPr lang="en-US" sz="1500" b="1" dirty="0">
                <a:solidFill>
                  <a:schemeClr val="bg1"/>
                </a:solidFill>
              </a:rPr>
              <a:t>m energy, and re-emits it from a higher, colder level.  10.3 </a:t>
            </a:r>
            <a:r>
              <a:rPr lang="en-US" sz="1500" b="1" dirty="0">
                <a:solidFill>
                  <a:schemeClr val="bg1"/>
                </a:solidFill>
                <a:latin typeface="Symbol" panose="05050102010706020507" pitchFamily="18" charset="2"/>
              </a:rPr>
              <a:t>m</a:t>
            </a:r>
            <a:r>
              <a:rPr lang="en-US" sz="1500" b="1" dirty="0">
                <a:solidFill>
                  <a:schemeClr val="bg1"/>
                </a:solidFill>
              </a:rPr>
              <a:t>m energy is </a:t>
            </a:r>
            <a:r>
              <a:rPr lang="en-US" sz="1500" b="1" dirty="0" smtClean="0">
                <a:solidFill>
                  <a:schemeClr val="bg1"/>
                </a:solidFill>
              </a:rPr>
              <a:t>less </a:t>
            </a:r>
            <a:r>
              <a:rPr lang="en-US" sz="1500" b="1" dirty="0">
                <a:solidFill>
                  <a:schemeClr val="bg1"/>
                </a:solidFill>
              </a:rPr>
              <a:t>affected by water vapor</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285149" y="5243991"/>
            <a:ext cx="1200317" cy="27150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650660" y="5243990"/>
            <a:ext cx="1200317" cy="271501"/>
          </a:xfrm>
          <a:prstGeom prst="rect">
            <a:avLst/>
          </a:prstGeom>
        </p:spPr>
      </p:pic>
      <p:sp>
        <p:nvSpPr>
          <p:cNvPr id="29" name="TextBox 28"/>
          <p:cNvSpPr txBox="1"/>
          <p:nvPr/>
        </p:nvSpPr>
        <p:spPr>
          <a:xfrm>
            <a:off x="3496340" y="5545813"/>
            <a:ext cx="813043" cy="300082"/>
          </a:xfrm>
          <a:prstGeom prst="rect">
            <a:avLst/>
          </a:prstGeom>
          <a:solidFill>
            <a:schemeClr val="bg1"/>
          </a:solidFill>
        </p:spPr>
        <p:txBody>
          <a:bodyPr wrap="none" rtlCol="0">
            <a:spAutoFit/>
          </a:bodyPr>
          <a:lstStyle/>
          <a:p>
            <a:r>
              <a:rPr lang="en-US" sz="1350" dirty="0"/>
              <a:t>10.3 </a:t>
            </a:r>
            <a:r>
              <a:rPr lang="en-US" sz="1350" dirty="0">
                <a:latin typeface="Symbol" panose="05050102010706020507" pitchFamily="18" charset="2"/>
              </a:rPr>
              <a:t>m</a:t>
            </a:r>
            <a:r>
              <a:rPr lang="en-US" sz="1350" dirty="0"/>
              <a:t>m</a:t>
            </a:r>
          </a:p>
        </p:txBody>
      </p:sp>
      <p:sp>
        <p:nvSpPr>
          <p:cNvPr id="26" name="TextBox 25"/>
          <p:cNvSpPr txBox="1"/>
          <p:nvPr/>
        </p:nvSpPr>
        <p:spPr>
          <a:xfrm>
            <a:off x="5889422" y="5562115"/>
            <a:ext cx="813043" cy="300082"/>
          </a:xfrm>
          <a:prstGeom prst="rect">
            <a:avLst/>
          </a:prstGeom>
          <a:solidFill>
            <a:schemeClr val="bg1"/>
          </a:solidFill>
        </p:spPr>
        <p:txBody>
          <a:bodyPr wrap="none" rtlCol="0">
            <a:spAutoFit/>
          </a:bodyPr>
          <a:lstStyle/>
          <a:p>
            <a:r>
              <a:rPr lang="en-US" sz="1350" dirty="0"/>
              <a:t>12.3 </a:t>
            </a:r>
            <a:r>
              <a:rPr lang="en-US" sz="1350" dirty="0">
                <a:latin typeface="Symbol" panose="05050102010706020507" pitchFamily="18" charset="2"/>
              </a:rPr>
              <a:t>m</a:t>
            </a:r>
            <a:r>
              <a:rPr lang="en-US" sz="1350" dirty="0"/>
              <a:t>m</a:t>
            </a:r>
          </a:p>
        </p:txBody>
      </p:sp>
      <p:sp>
        <p:nvSpPr>
          <p:cNvPr id="32" name="TextBox 31"/>
          <p:cNvSpPr txBox="1"/>
          <p:nvPr/>
        </p:nvSpPr>
        <p:spPr>
          <a:xfrm>
            <a:off x="4417581" y="2829257"/>
            <a:ext cx="675185" cy="507831"/>
          </a:xfrm>
          <a:prstGeom prst="rect">
            <a:avLst/>
          </a:prstGeom>
          <a:noFill/>
        </p:spPr>
        <p:txBody>
          <a:bodyPr wrap="none" rtlCol="0">
            <a:spAutoFit/>
          </a:bodyPr>
          <a:lstStyle/>
          <a:p>
            <a:r>
              <a:rPr lang="en-US" sz="2700" b="1" dirty="0">
                <a:solidFill>
                  <a:srgbClr val="FFC000"/>
                </a:solidFill>
              </a:rPr>
              <a:t>&gt; 0</a:t>
            </a:r>
          </a:p>
        </p:txBody>
      </p:sp>
      <p:sp>
        <p:nvSpPr>
          <p:cNvPr id="33" name="Title 1"/>
          <p:cNvSpPr txBox="1">
            <a:spLocks/>
          </p:cNvSpPr>
          <p:nvPr/>
        </p:nvSpPr>
        <p:spPr>
          <a:xfrm>
            <a:off x="459269" y="357099"/>
            <a:ext cx="8379931" cy="742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00"/>
                </a:solidFill>
              </a:rPr>
              <a:t>Why use the Split Window Difference?</a:t>
            </a:r>
          </a:p>
        </p:txBody>
      </p:sp>
      <p:sp>
        <p:nvSpPr>
          <p:cNvPr id="34" name="Content Placeholder 1"/>
          <p:cNvSpPr>
            <a:spLocks noGrp="1"/>
          </p:cNvSpPr>
          <p:nvPr>
            <p:ph idx="1"/>
          </p:nvPr>
        </p:nvSpPr>
        <p:spPr>
          <a:xfrm>
            <a:off x="26635" y="1479245"/>
            <a:ext cx="9064101" cy="380075"/>
          </a:xfrm>
          <a:noFill/>
        </p:spPr>
        <p:txBody>
          <a:bodyPr>
            <a:noAutofit/>
          </a:bodyPr>
          <a:lstStyle/>
          <a:p>
            <a:pPr marL="0" indent="0">
              <a:buNone/>
            </a:pPr>
            <a:r>
              <a:rPr lang="en-US" sz="2400" b="1" dirty="0">
                <a:solidFill>
                  <a:srgbClr val="FFFF00"/>
                </a:solidFill>
              </a:rPr>
              <a:t>Differential absorption of 10.3 </a:t>
            </a:r>
            <a:r>
              <a:rPr lang="en-US" sz="2400" b="1" dirty="0">
                <a:solidFill>
                  <a:srgbClr val="FFFF00"/>
                </a:solidFill>
                <a:latin typeface="Symbol" panose="05050102010706020507" pitchFamily="18" charset="2"/>
              </a:rPr>
              <a:t>m</a:t>
            </a:r>
            <a:r>
              <a:rPr lang="en-US" sz="2400" b="1" dirty="0">
                <a:solidFill>
                  <a:srgbClr val="FFFF00"/>
                </a:solidFill>
              </a:rPr>
              <a:t>m and 12.3 </a:t>
            </a:r>
            <a:r>
              <a:rPr lang="en-US" sz="2400" b="1" dirty="0">
                <a:solidFill>
                  <a:srgbClr val="FFFF00"/>
                </a:solidFill>
                <a:latin typeface="Symbol" panose="05050102010706020507" pitchFamily="18" charset="2"/>
              </a:rPr>
              <a:t>m</a:t>
            </a:r>
            <a:r>
              <a:rPr lang="en-US" sz="2400" b="1" dirty="0">
                <a:solidFill>
                  <a:srgbClr val="FFFF00"/>
                </a:solidFill>
              </a:rPr>
              <a:t>m energy by water vapor</a:t>
            </a:r>
          </a:p>
        </p:txBody>
      </p:sp>
    </p:spTree>
    <p:custDataLst>
      <p:tags r:id="rId1"/>
    </p:custDataLst>
    <p:extLst>
      <p:ext uri="{BB962C8B-B14F-4D97-AF65-F5344CB8AC3E}">
        <p14:creationId xmlns:p14="http://schemas.microsoft.com/office/powerpoint/2010/main" val="38982387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30" y="1598536"/>
            <a:ext cx="4572000" cy="386641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062" y="1703330"/>
            <a:ext cx="4572000" cy="3656828"/>
          </a:xfrm>
          <a:prstGeom prst="rect">
            <a:avLst/>
          </a:prstGeom>
        </p:spPr>
      </p:pic>
      <p:sp>
        <p:nvSpPr>
          <p:cNvPr id="6" name="TextBox 5"/>
          <p:cNvSpPr txBox="1"/>
          <p:nvPr/>
        </p:nvSpPr>
        <p:spPr>
          <a:xfrm>
            <a:off x="1083731" y="5524224"/>
            <a:ext cx="7196667" cy="584775"/>
          </a:xfrm>
          <a:prstGeom prst="rect">
            <a:avLst/>
          </a:prstGeom>
          <a:solidFill>
            <a:schemeClr val="bg1">
              <a:lumMod val="85000"/>
            </a:schemeClr>
          </a:solidFill>
        </p:spPr>
        <p:txBody>
          <a:bodyPr wrap="square" rtlCol="0">
            <a:spAutoFit/>
          </a:bodyPr>
          <a:lstStyle/>
          <a:p>
            <a:r>
              <a:rPr lang="en-US" sz="1600" dirty="0">
                <a:solidFill>
                  <a:srgbClr val="FF0000"/>
                </a:solidFill>
                <a:hlinkClick r:id="rId6"/>
              </a:rPr>
              <a:t>Link to Article on using SWD to detect boundaries in the pre-convective environment</a:t>
            </a:r>
            <a:endParaRPr lang="en-US" sz="1600" dirty="0">
              <a:solidFill>
                <a:srgbClr val="FF0000"/>
              </a:solidFill>
            </a:endParaRPr>
          </a:p>
        </p:txBody>
      </p:sp>
    </p:spTree>
    <p:custDataLst>
      <p:tags r:id="rId1"/>
    </p:custDataLst>
    <p:extLst>
      <p:ext uri="{BB962C8B-B14F-4D97-AF65-F5344CB8AC3E}">
        <p14:creationId xmlns:p14="http://schemas.microsoft.com/office/powerpoint/2010/main" val="3410202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loud 30"/>
          <p:cNvSpPr/>
          <p:nvPr/>
        </p:nvSpPr>
        <p:spPr>
          <a:xfrm>
            <a:off x="2010439" y="3476744"/>
            <a:ext cx="5543465" cy="1491157"/>
          </a:xfrm>
          <a:prstGeom prst="cloud">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Dust in atmosphere absorbs 10.3 </a:t>
            </a:r>
            <a:r>
              <a:rPr lang="en-US" sz="1500" b="1" dirty="0">
                <a:solidFill>
                  <a:schemeClr val="bg1"/>
                </a:solidFill>
                <a:latin typeface="Symbol" panose="05050102010706020507" pitchFamily="18" charset="2"/>
              </a:rPr>
              <a:t>m</a:t>
            </a:r>
            <a:r>
              <a:rPr lang="en-US" sz="1500" b="1" dirty="0">
                <a:solidFill>
                  <a:schemeClr val="bg1"/>
                </a:solidFill>
              </a:rPr>
              <a:t>m energy, and re-emits it from a higher, colder level.  12.3 </a:t>
            </a:r>
            <a:r>
              <a:rPr lang="en-US" sz="1500" b="1" dirty="0">
                <a:solidFill>
                  <a:schemeClr val="bg1"/>
                </a:solidFill>
                <a:latin typeface="Symbol" panose="05050102010706020507" pitchFamily="18" charset="2"/>
              </a:rPr>
              <a:t>m</a:t>
            </a:r>
            <a:r>
              <a:rPr lang="en-US" sz="1500" b="1" dirty="0">
                <a:solidFill>
                  <a:schemeClr val="bg1"/>
                </a:solidFill>
              </a:rPr>
              <a:t>m energy is </a:t>
            </a:r>
            <a:r>
              <a:rPr lang="en-US" sz="1500" b="1" dirty="0" smtClean="0">
                <a:solidFill>
                  <a:schemeClr val="bg1"/>
                </a:solidFill>
              </a:rPr>
              <a:t>less </a:t>
            </a:r>
            <a:r>
              <a:rPr lang="en-US" sz="1500" b="1" dirty="0">
                <a:solidFill>
                  <a:schemeClr val="bg1"/>
                </a:solidFill>
              </a:rPr>
              <a:t>affected by dust</a:t>
            </a:r>
          </a:p>
        </p:txBody>
      </p:sp>
      <p:sp>
        <p:nvSpPr>
          <p:cNvPr id="3" name="TextBox 2"/>
          <p:cNvSpPr txBox="1"/>
          <p:nvPr/>
        </p:nvSpPr>
        <p:spPr>
          <a:xfrm>
            <a:off x="4417581" y="2829257"/>
            <a:ext cx="675185" cy="507831"/>
          </a:xfrm>
          <a:prstGeom prst="rect">
            <a:avLst/>
          </a:prstGeom>
          <a:noFill/>
        </p:spPr>
        <p:txBody>
          <a:bodyPr wrap="none" rtlCol="0">
            <a:spAutoFit/>
          </a:bodyPr>
          <a:lstStyle/>
          <a:p>
            <a:r>
              <a:rPr lang="en-US" sz="2700" b="1" dirty="0">
                <a:solidFill>
                  <a:srgbClr val="FFC000"/>
                </a:solidFill>
              </a:rPr>
              <a:t>&lt; 0</a:t>
            </a:r>
          </a:p>
        </p:txBody>
      </p:sp>
      <p:sp>
        <p:nvSpPr>
          <p:cNvPr id="24" name="TextBox 23"/>
          <p:cNvSpPr txBox="1"/>
          <p:nvPr/>
        </p:nvSpPr>
        <p:spPr>
          <a:xfrm>
            <a:off x="61146" y="5084148"/>
            <a:ext cx="2097863" cy="923330"/>
          </a:xfrm>
          <a:prstGeom prst="rect">
            <a:avLst/>
          </a:prstGeom>
          <a:solidFill>
            <a:schemeClr val="accent1"/>
          </a:solidFill>
        </p:spPr>
        <p:txBody>
          <a:bodyPr wrap="square" rtlCol="0">
            <a:spAutoFit/>
          </a:bodyPr>
          <a:lstStyle/>
          <a:p>
            <a:pPr algn="ctr"/>
            <a:r>
              <a:rPr lang="en-US" b="1" dirty="0"/>
              <a:t>Surface emits energy at all wavelengths</a:t>
            </a:r>
          </a:p>
        </p:txBody>
      </p:sp>
      <p:cxnSp>
        <p:nvCxnSpPr>
          <p:cNvPr id="33" name="Straight Connector 32"/>
          <p:cNvCxnSpPr/>
          <p:nvPr/>
        </p:nvCxnSpPr>
        <p:spPr>
          <a:xfrm flipH="1">
            <a:off x="1183751" y="5962142"/>
            <a:ext cx="6467658" cy="20852"/>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285149" y="5243991"/>
            <a:ext cx="1200317" cy="271501"/>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650660" y="5243990"/>
            <a:ext cx="1200317" cy="271501"/>
          </a:xfrm>
          <a:prstGeom prst="rect">
            <a:avLst/>
          </a:prstGeom>
        </p:spPr>
      </p:pic>
      <p:sp>
        <p:nvSpPr>
          <p:cNvPr id="36" name="TextBox 35"/>
          <p:cNvSpPr txBox="1"/>
          <p:nvPr/>
        </p:nvSpPr>
        <p:spPr>
          <a:xfrm>
            <a:off x="3496340" y="5545813"/>
            <a:ext cx="813043" cy="300082"/>
          </a:xfrm>
          <a:prstGeom prst="rect">
            <a:avLst/>
          </a:prstGeom>
          <a:solidFill>
            <a:schemeClr val="bg1"/>
          </a:solidFill>
        </p:spPr>
        <p:txBody>
          <a:bodyPr wrap="none" rtlCol="0">
            <a:spAutoFit/>
          </a:bodyPr>
          <a:lstStyle/>
          <a:p>
            <a:r>
              <a:rPr lang="en-US" sz="1350" dirty="0"/>
              <a:t>10.3 </a:t>
            </a:r>
            <a:r>
              <a:rPr lang="en-US" sz="1350" dirty="0">
                <a:latin typeface="Symbol" panose="05050102010706020507" pitchFamily="18" charset="2"/>
              </a:rPr>
              <a:t>m</a:t>
            </a:r>
            <a:r>
              <a:rPr lang="en-US" sz="1350" dirty="0"/>
              <a:t>m</a:t>
            </a:r>
          </a:p>
        </p:txBody>
      </p:sp>
      <p:sp>
        <p:nvSpPr>
          <p:cNvPr id="37" name="TextBox 36"/>
          <p:cNvSpPr txBox="1"/>
          <p:nvPr/>
        </p:nvSpPr>
        <p:spPr>
          <a:xfrm>
            <a:off x="5889422" y="5562115"/>
            <a:ext cx="813043" cy="300082"/>
          </a:xfrm>
          <a:prstGeom prst="rect">
            <a:avLst/>
          </a:prstGeom>
          <a:solidFill>
            <a:schemeClr val="bg1"/>
          </a:solidFill>
        </p:spPr>
        <p:txBody>
          <a:bodyPr wrap="none" rtlCol="0">
            <a:spAutoFit/>
          </a:bodyPr>
          <a:lstStyle/>
          <a:p>
            <a:r>
              <a:rPr lang="en-US" sz="1350" dirty="0"/>
              <a:t>12.3 </a:t>
            </a:r>
            <a:r>
              <a:rPr lang="en-US" sz="1350" dirty="0">
                <a:latin typeface="Symbol" panose="05050102010706020507" pitchFamily="18" charset="2"/>
              </a:rPr>
              <a:t>m</a:t>
            </a:r>
            <a:r>
              <a:rPr lang="en-US" sz="1350" dirty="0"/>
              <a:t>m</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650659" y="2899551"/>
            <a:ext cx="1200317" cy="271501"/>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470912" y="3129336"/>
            <a:ext cx="850225" cy="250067"/>
          </a:xfrm>
          <a:prstGeom prst="rect">
            <a:avLst/>
          </a:prstGeom>
        </p:spPr>
      </p:pic>
      <p:sp>
        <p:nvSpPr>
          <p:cNvPr id="40" name="TextBox 39"/>
          <p:cNvSpPr txBox="1"/>
          <p:nvPr/>
        </p:nvSpPr>
        <p:spPr>
          <a:xfrm>
            <a:off x="3480406" y="3404474"/>
            <a:ext cx="813043" cy="300082"/>
          </a:xfrm>
          <a:prstGeom prst="rect">
            <a:avLst/>
          </a:prstGeom>
          <a:solidFill>
            <a:schemeClr val="bg1"/>
          </a:solidFill>
        </p:spPr>
        <p:txBody>
          <a:bodyPr wrap="none" rtlCol="0">
            <a:spAutoFit/>
          </a:bodyPr>
          <a:lstStyle/>
          <a:p>
            <a:r>
              <a:rPr lang="en-US" sz="1350" dirty="0"/>
              <a:t>10.3 </a:t>
            </a:r>
            <a:r>
              <a:rPr lang="en-US" sz="1350" dirty="0">
                <a:latin typeface="Symbol" panose="05050102010706020507" pitchFamily="18" charset="2"/>
              </a:rPr>
              <a:t>m</a:t>
            </a:r>
            <a:r>
              <a:rPr lang="en-US" sz="1350" dirty="0"/>
              <a:t>m</a:t>
            </a:r>
          </a:p>
        </p:txBody>
      </p:sp>
      <p:sp>
        <p:nvSpPr>
          <p:cNvPr id="41" name="TextBox 40"/>
          <p:cNvSpPr txBox="1"/>
          <p:nvPr/>
        </p:nvSpPr>
        <p:spPr>
          <a:xfrm>
            <a:off x="5856021" y="3360663"/>
            <a:ext cx="813043" cy="300082"/>
          </a:xfrm>
          <a:prstGeom prst="rect">
            <a:avLst/>
          </a:prstGeom>
          <a:solidFill>
            <a:schemeClr val="bg1"/>
          </a:solidFill>
        </p:spPr>
        <p:txBody>
          <a:bodyPr wrap="none" rtlCol="0">
            <a:spAutoFit/>
          </a:bodyPr>
          <a:lstStyle/>
          <a:p>
            <a:r>
              <a:rPr lang="en-US" sz="1350" dirty="0"/>
              <a:t>12.3 </a:t>
            </a:r>
            <a:r>
              <a:rPr lang="en-US" sz="1350" dirty="0">
                <a:latin typeface="Symbol" panose="05050102010706020507" pitchFamily="18" charset="2"/>
              </a:rPr>
              <a:t>m</a:t>
            </a:r>
            <a:r>
              <a:rPr lang="en-US" sz="1350" dirty="0"/>
              <a:t>m</a:t>
            </a:r>
          </a:p>
        </p:txBody>
      </p:sp>
      <p:sp>
        <p:nvSpPr>
          <p:cNvPr id="43" name="Content Placeholder 1"/>
          <p:cNvSpPr>
            <a:spLocks noGrp="1"/>
          </p:cNvSpPr>
          <p:nvPr>
            <p:ph idx="1"/>
          </p:nvPr>
        </p:nvSpPr>
        <p:spPr>
          <a:xfrm>
            <a:off x="35512" y="1479245"/>
            <a:ext cx="9081856" cy="380075"/>
          </a:xfrm>
          <a:noFill/>
        </p:spPr>
        <p:txBody>
          <a:bodyPr>
            <a:noAutofit/>
          </a:bodyPr>
          <a:lstStyle/>
          <a:p>
            <a:pPr marL="0" indent="0">
              <a:buNone/>
            </a:pPr>
            <a:r>
              <a:rPr lang="en-US" sz="2400" b="1" dirty="0">
                <a:solidFill>
                  <a:srgbClr val="FFFF00"/>
                </a:solidFill>
              </a:rPr>
              <a:t>Differential absorption of 10.3 </a:t>
            </a:r>
            <a:r>
              <a:rPr lang="en-US" sz="2400" b="1" dirty="0">
                <a:solidFill>
                  <a:srgbClr val="FFFF00"/>
                </a:solidFill>
                <a:latin typeface="Symbol" panose="05050102010706020507" pitchFamily="18" charset="2"/>
              </a:rPr>
              <a:t>m</a:t>
            </a:r>
            <a:r>
              <a:rPr lang="en-US" sz="2400" b="1" dirty="0">
                <a:solidFill>
                  <a:srgbClr val="FFFF00"/>
                </a:solidFill>
              </a:rPr>
              <a:t>m and 12.3 </a:t>
            </a:r>
            <a:r>
              <a:rPr lang="en-US" sz="2400" b="1" dirty="0">
                <a:solidFill>
                  <a:srgbClr val="FFFF00"/>
                </a:solidFill>
                <a:latin typeface="Symbol" panose="05050102010706020507" pitchFamily="18" charset="2"/>
              </a:rPr>
              <a:t>m</a:t>
            </a:r>
            <a:r>
              <a:rPr lang="en-US" sz="2400" b="1" dirty="0">
                <a:solidFill>
                  <a:srgbClr val="FFFF00"/>
                </a:solidFill>
              </a:rPr>
              <a:t>m energy by </a:t>
            </a:r>
            <a:r>
              <a:rPr lang="en-US" sz="2400" b="1" dirty="0" smtClean="0">
                <a:solidFill>
                  <a:srgbClr val="FFFF00"/>
                </a:solidFill>
              </a:rPr>
              <a:t>dust</a:t>
            </a:r>
            <a:endParaRPr lang="en-US" sz="2400" b="1" dirty="0">
              <a:solidFill>
                <a:srgbClr val="FFFF00"/>
              </a:solidFill>
            </a:endParaRPr>
          </a:p>
        </p:txBody>
      </p:sp>
      <p:sp>
        <p:nvSpPr>
          <p:cNvPr id="16" name="Title 1"/>
          <p:cNvSpPr txBox="1">
            <a:spLocks/>
          </p:cNvSpPr>
          <p:nvPr/>
        </p:nvSpPr>
        <p:spPr>
          <a:xfrm>
            <a:off x="459269" y="357099"/>
            <a:ext cx="8379931" cy="742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FFFF00"/>
                </a:solidFill>
              </a:rPr>
              <a:t>Why use the Split Window Difference?</a:t>
            </a:r>
          </a:p>
        </p:txBody>
      </p:sp>
    </p:spTree>
    <p:custDataLst>
      <p:tags r:id="rId1"/>
    </p:custDataLst>
    <p:extLst>
      <p:ext uri="{BB962C8B-B14F-4D97-AF65-F5344CB8AC3E}">
        <p14:creationId xmlns:p14="http://schemas.microsoft.com/office/powerpoint/2010/main" val="32541783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19" y="1586593"/>
            <a:ext cx="4795957" cy="42920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093" y="1390651"/>
            <a:ext cx="5014907" cy="4487957"/>
          </a:xfrm>
          <a:prstGeom prst="rect">
            <a:avLst/>
          </a:prstGeom>
        </p:spPr>
      </p:pic>
      <p:sp>
        <p:nvSpPr>
          <p:cNvPr id="8" name="Right Arrow 7"/>
          <p:cNvSpPr/>
          <p:nvPr/>
        </p:nvSpPr>
        <p:spPr>
          <a:xfrm rot="2853803">
            <a:off x="1997698" y="3035264"/>
            <a:ext cx="598715" cy="3156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2853803">
            <a:off x="6018698" y="2860220"/>
            <a:ext cx="598715" cy="3156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378" y="2528599"/>
            <a:ext cx="3102426" cy="369332"/>
          </a:xfrm>
          <a:prstGeom prst="rect">
            <a:avLst/>
          </a:prstGeom>
          <a:solidFill>
            <a:schemeClr val="bg1">
              <a:lumMod val="75000"/>
            </a:schemeClr>
          </a:solidFill>
        </p:spPr>
        <p:txBody>
          <a:bodyPr wrap="square" rtlCol="0">
            <a:spAutoFit/>
          </a:bodyPr>
          <a:lstStyle/>
          <a:p>
            <a:r>
              <a:rPr lang="en-US" dirty="0" smtClean="0">
                <a:latin typeface="Franklin Gothic Medium Cond" panose="020B0606030402020204" pitchFamily="34" charset="0"/>
              </a:rPr>
              <a:t>Blowing Dust in Visible Imagery</a:t>
            </a:r>
            <a:endParaRPr lang="en-US" dirty="0">
              <a:latin typeface="Franklin Gothic Medium Cond" panose="020B0606030402020204" pitchFamily="34" charset="0"/>
            </a:endParaRPr>
          </a:p>
        </p:txBody>
      </p:sp>
      <p:sp>
        <p:nvSpPr>
          <p:cNvPr id="11" name="TextBox 10"/>
          <p:cNvSpPr txBox="1"/>
          <p:nvPr/>
        </p:nvSpPr>
        <p:spPr>
          <a:xfrm>
            <a:off x="3899984" y="2337618"/>
            <a:ext cx="3102426" cy="369332"/>
          </a:xfrm>
          <a:prstGeom prst="rect">
            <a:avLst/>
          </a:prstGeom>
          <a:solidFill>
            <a:schemeClr val="bg1">
              <a:lumMod val="75000"/>
            </a:schemeClr>
          </a:solidFill>
        </p:spPr>
        <p:txBody>
          <a:bodyPr wrap="square" rtlCol="0">
            <a:spAutoFit/>
          </a:bodyPr>
          <a:lstStyle/>
          <a:p>
            <a:r>
              <a:rPr lang="en-US" dirty="0" smtClean="0">
                <a:latin typeface="Franklin Gothic Medium Cond" panose="020B0606030402020204" pitchFamily="34" charset="0"/>
              </a:rPr>
              <a:t>SWD &lt; 0 (Brown Enhancement)</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6868851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99" y="2047598"/>
            <a:ext cx="8145012" cy="3134163"/>
          </a:xfrm>
          <a:prstGeom prst="rect">
            <a:avLst/>
          </a:prstGeom>
        </p:spPr>
      </p:pic>
      <p:sp>
        <p:nvSpPr>
          <p:cNvPr id="5" name="TextBox 4"/>
          <p:cNvSpPr txBox="1"/>
          <p:nvPr/>
        </p:nvSpPr>
        <p:spPr>
          <a:xfrm>
            <a:off x="3246842" y="1693648"/>
            <a:ext cx="3102426" cy="646331"/>
          </a:xfrm>
          <a:prstGeom prst="rect">
            <a:avLst/>
          </a:prstGeom>
          <a:solidFill>
            <a:schemeClr val="bg1">
              <a:lumMod val="75000"/>
            </a:schemeClr>
          </a:solidFill>
        </p:spPr>
        <p:txBody>
          <a:bodyPr wrap="square" rtlCol="0">
            <a:spAutoFit/>
          </a:bodyPr>
          <a:lstStyle/>
          <a:p>
            <a:r>
              <a:rPr lang="en-US" dirty="0" smtClean="0"/>
              <a:t>SWD &lt; 0 (Red Enhancement)</a:t>
            </a:r>
            <a:endParaRPr lang="en-US" dirty="0"/>
          </a:p>
        </p:txBody>
      </p:sp>
    </p:spTree>
    <p:custDataLst>
      <p:tags r:id="rId1"/>
    </p:custDataLst>
    <p:extLst>
      <p:ext uri="{BB962C8B-B14F-4D97-AF65-F5344CB8AC3E}">
        <p14:creationId xmlns:p14="http://schemas.microsoft.com/office/powerpoint/2010/main" val="17342753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p:cNvSpPr/>
          <p:nvPr/>
        </p:nvSpPr>
        <p:spPr>
          <a:xfrm>
            <a:off x="1828802" y="4629150"/>
            <a:ext cx="5543465" cy="971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Stratus Cloud Made up of Water Droplets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19929" y="4357730"/>
            <a:ext cx="850225" cy="25006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691187" y="4357730"/>
            <a:ext cx="850225" cy="25006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43493" y="4332610"/>
            <a:ext cx="850225" cy="25006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370205" y="4360318"/>
            <a:ext cx="850225" cy="250067"/>
          </a:xfrm>
          <a:prstGeom prst="rect">
            <a:avLst/>
          </a:prstGeom>
        </p:spPr>
      </p:pic>
      <p:sp>
        <p:nvSpPr>
          <p:cNvPr id="18" name="TextBox 17"/>
          <p:cNvSpPr txBox="1"/>
          <p:nvPr/>
        </p:nvSpPr>
        <p:spPr>
          <a:xfrm>
            <a:off x="1530521" y="2182432"/>
            <a:ext cx="7092070" cy="969496"/>
          </a:xfrm>
          <a:prstGeom prst="rect">
            <a:avLst/>
          </a:prstGeom>
          <a:noFill/>
        </p:spPr>
        <p:txBody>
          <a:bodyPr wrap="none" rtlCol="0">
            <a:spAutoFit/>
          </a:bodyPr>
          <a:lstStyle/>
          <a:p>
            <a:r>
              <a:rPr lang="en-US" sz="1500" dirty="0">
                <a:solidFill>
                  <a:srgbClr val="FFFF00"/>
                </a:solidFill>
              </a:rPr>
              <a:t>Water Droplets in a cloud do not emit 3.9  </a:t>
            </a:r>
            <a:r>
              <a:rPr lang="en-US" sz="1500" dirty="0">
                <a:solidFill>
                  <a:srgbClr val="FFFF00"/>
                </a:solidFill>
                <a:latin typeface="Symbol" panose="05050102010706020507" pitchFamily="18" charset="2"/>
              </a:rPr>
              <a:t>m</a:t>
            </a:r>
            <a:r>
              <a:rPr lang="en-US" sz="1500" dirty="0">
                <a:solidFill>
                  <a:srgbClr val="FFFF00"/>
                </a:solidFill>
              </a:rPr>
              <a:t>m radiation as a blackbody would</a:t>
            </a:r>
          </a:p>
          <a:p>
            <a:r>
              <a:rPr lang="en-US" sz="1500" dirty="0">
                <a:solidFill>
                  <a:srgbClr val="FFFF00"/>
                </a:solidFill>
              </a:rPr>
              <a:t>Water Droplets in a cloud do emit 10.3 </a:t>
            </a:r>
            <a:r>
              <a:rPr lang="en-US" sz="1500" dirty="0">
                <a:solidFill>
                  <a:srgbClr val="FFFF00"/>
                </a:solidFill>
                <a:latin typeface="Symbol" panose="05050102010706020507" pitchFamily="18" charset="2"/>
              </a:rPr>
              <a:t>m</a:t>
            </a:r>
            <a:r>
              <a:rPr lang="en-US" sz="1500" dirty="0">
                <a:solidFill>
                  <a:srgbClr val="FFFF00"/>
                </a:solidFill>
              </a:rPr>
              <a:t>m radiation mostly like a blackbody</a:t>
            </a:r>
          </a:p>
          <a:p>
            <a:endParaRPr lang="en-US" sz="1500" dirty="0">
              <a:solidFill>
                <a:srgbClr val="FFFF00"/>
              </a:solidFill>
            </a:endParaRPr>
          </a:p>
          <a:p>
            <a:pPr algn="ctr"/>
            <a:r>
              <a:rPr lang="en-US" sz="1200" b="1" dirty="0">
                <a:solidFill>
                  <a:srgbClr val="FFFF00"/>
                </a:solidFill>
              </a:rPr>
              <a:t>The inversion from radiation detected to emitting temperature assumes blackbody emissions</a:t>
            </a:r>
          </a:p>
        </p:txBody>
      </p:sp>
      <p:sp>
        <p:nvSpPr>
          <p:cNvPr id="21" name="Title 1"/>
          <p:cNvSpPr txBox="1">
            <a:spLocks/>
          </p:cNvSpPr>
          <p:nvPr/>
        </p:nvSpPr>
        <p:spPr>
          <a:xfrm>
            <a:off x="1514433" y="1319315"/>
            <a:ext cx="6172200" cy="857250"/>
          </a:xfrm>
          <a:prstGeom prst="rect">
            <a:avLst/>
          </a:prstGeom>
        </p:spPr>
        <p:txBody>
          <a:bodyPr vert="horz" lIns="68580" tIns="34290" rIns="68580" bIns="3429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FFC000"/>
                </a:solidFill>
              </a:rPr>
              <a:t>10.3 </a:t>
            </a:r>
            <a:r>
              <a:rPr lang="en-US" sz="3300" b="1" dirty="0">
                <a:solidFill>
                  <a:srgbClr val="FFC000"/>
                </a:solidFill>
                <a:latin typeface="Symbol" panose="05050102010706020507" pitchFamily="18" charset="2"/>
              </a:rPr>
              <a:t>m</a:t>
            </a:r>
            <a:r>
              <a:rPr lang="en-US" sz="3300" b="1" dirty="0">
                <a:solidFill>
                  <a:srgbClr val="FFC000"/>
                </a:solidFill>
              </a:rPr>
              <a:t>m – 3.9 </a:t>
            </a:r>
            <a:r>
              <a:rPr lang="en-US" sz="3300" b="1" dirty="0">
                <a:solidFill>
                  <a:srgbClr val="FFC000"/>
                </a:solidFill>
                <a:latin typeface="Symbol" panose="05050102010706020507" pitchFamily="18" charset="2"/>
              </a:rPr>
              <a:t>m</a:t>
            </a:r>
            <a:r>
              <a:rPr lang="en-US" sz="3300" b="1" dirty="0">
                <a:solidFill>
                  <a:srgbClr val="FFC000"/>
                </a:solidFill>
              </a:rPr>
              <a:t>m:  How does it work?</a:t>
            </a:r>
          </a:p>
        </p:txBody>
      </p:sp>
      <p:sp>
        <p:nvSpPr>
          <p:cNvPr id="25" name="TextBox 24"/>
          <p:cNvSpPr txBox="1"/>
          <p:nvPr/>
        </p:nvSpPr>
        <p:spPr>
          <a:xfrm>
            <a:off x="2627541" y="5372102"/>
            <a:ext cx="3830410" cy="923330"/>
          </a:xfrm>
          <a:prstGeom prst="rect">
            <a:avLst/>
          </a:prstGeom>
          <a:solidFill>
            <a:schemeClr val="accent1"/>
          </a:solidFill>
        </p:spPr>
        <p:txBody>
          <a:bodyPr wrap="square" rtlCol="0">
            <a:spAutoFit/>
          </a:bodyPr>
          <a:lstStyle/>
          <a:p>
            <a:pPr algn="ctr"/>
            <a:r>
              <a:rPr lang="en-US" b="1" dirty="0">
                <a:solidFill>
                  <a:srgbClr val="FFFF00"/>
                </a:solidFill>
              </a:rPr>
              <a:t>Can the satellite determine if the stratus is actually fog?  Not really!</a:t>
            </a:r>
          </a:p>
        </p:txBody>
      </p:sp>
      <p:sp>
        <p:nvSpPr>
          <p:cNvPr id="22" name="Title 1"/>
          <p:cNvSpPr txBox="1">
            <a:spLocks/>
          </p:cNvSpPr>
          <p:nvPr/>
        </p:nvSpPr>
        <p:spPr>
          <a:xfrm>
            <a:off x="234926" y="395130"/>
            <a:ext cx="8680474" cy="7429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FF00"/>
                </a:solidFill>
              </a:rPr>
              <a:t>Why use the Night Fog Temperature Difference?</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38859" y="3926978"/>
            <a:ext cx="1600423" cy="362001"/>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643878" y="3930604"/>
            <a:ext cx="1600423" cy="362001"/>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385402" y="3917742"/>
            <a:ext cx="1600423" cy="36200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180235" y="3938488"/>
            <a:ext cx="1600423" cy="362001"/>
          </a:xfrm>
          <a:prstGeom prst="rect">
            <a:avLst/>
          </a:prstGeom>
        </p:spPr>
      </p:pic>
      <p:sp>
        <p:nvSpPr>
          <p:cNvPr id="19" name="TextBox 18"/>
          <p:cNvSpPr txBox="1"/>
          <p:nvPr/>
        </p:nvSpPr>
        <p:spPr>
          <a:xfrm>
            <a:off x="234926" y="3437293"/>
            <a:ext cx="2545520" cy="1246495"/>
          </a:xfrm>
          <a:prstGeom prst="rect">
            <a:avLst/>
          </a:prstGeom>
          <a:noFill/>
        </p:spPr>
        <p:txBody>
          <a:bodyPr wrap="square" rtlCol="0">
            <a:spAutoFit/>
          </a:bodyPr>
          <a:lstStyle/>
          <a:p>
            <a:r>
              <a:rPr lang="en-US" sz="1500" dirty="0">
                <a:solidFill>
                  <a:srgbClr val="FFFF00"/>
                </a:solidFill>
              </a:rPr>
              <a:t>Stratus Clouds are indicated if the Night Fog Brightness Temperature Difference is greater than zero</a:t>
            </a:r>
            <a:endParaRPr lang="en-US" sz="1200" b="1" dirty="0">
              <a:solidFill>
                <a:srgbClr val="FFFF00"/>
              </a:solidFill>
            </a:endParaRPr>
          </a:p>
        </p:txBody>
      </p:sp>
      <p:sp>
        <p:nvSpPr>
          <p:cNvPr id="2" name="TextBox 1"/>
          <p:cNvSpPr txBox="1"/>
          <p:nvPr/>
        </p:nvSpPr>
        <p:spPr>
          <a:xfrm>
            <a:off x="7245989" y="3456160"/>
            <a:ext cx="1645006" cy="1405513"/>
          </a:xfrm>
          <a:prstGeom prst="rect">
            <a:avLst/>
          </a:prstGeom>
          <a:noFill/>
        </p:spPr>
        <p:txBody>
          <a:bodyPr wrap="square" rtlCol="0">
            <a:spAutoFit/>
          </a:bodyPr>
          <a:lstStyle/>
          <a:p>
            <a:r>
              <a:rPr lang="en-US" sz="3200" dirty="0" smtClean="0">
                <a:latin typeface="Franklin Gothic Medium Cond" panose="020B0606030402020204" pitchFamily="34" charset="0"/>
              </a:rPr>
              <a:t>R = </a:t>
            </a:r>
            <a:r>
              <a:rPr lang="en-US" sz="3200" dirty="0" smtClean="0">
                <a:latin typeface="Symbol" panose="05050102010706020507" pitchFamily="18" charset="2"/>
              </a:rPr>
              <a:t>s</a:t>
            </a:r>
            <a:r>
              <a:rPr lang="en-US" sz="3200" dirty="0" smtClean="0">
                <a:latin typeface="Franklin Gothic Medium Cond" panose="020B0606030402020204" pitchFamily="34" charset="0"/>
              </a:rPr>
              <a:t>T</a:t>
            </a:r>
            <a:r>
              <a:rPr lang="en-US" sz="3200" baseline="40000" dirty="0" smtClean="0">
                <a:latin typeface="Franklin Gothic Medium Cond" panose="020B0606030402020204" pitchFamily="34" charset="0"/>
              </a:rPr>
              <a:t>4</a:t>
            </a:r>
          </a:p>
          <a:p>
            <a:endParaRPr lang="en-US" sz="3200" baseline="40000" dirty="0">
              <a:latin typeface="Franklin Gothic Medium Cond" panose="020B0606030402020204" pitchFamily="34" charset="0"/>
            </a:endParaRPr>
          </a:p>
          <a:p>
            <a:r>
              <a:rPr lang="en-US" sz="3200" dirty="0" smtClean="0">
                <a:latin typeface="Franklin Gothic Medium Cond" panose="020B0606030402020204" pitchFamily="34" charset="0"/>
              </a:rPr>
              <a:t>R = </a:t>
            </a:r>
            <a:r>
              <a:rPr lang="en-US" sz="3200" dirty="0" smtClean="0">
                <a:latin typeface="Symbol" panose="05050102010706020507" pitchFamily="18" charset="2"/>
              </a:rPr>
              <a:t>es</a:t>
            </a:r>
            <a:r>
              <a:rPr lang="en-US" sz="3200" dirty="0" smtClean="0">
                <a:latin typeface="Franklin Gothic Medium Cond" panose="020B0606030402020204" pitchFamily="34" charset="0"/>
              </a:rPr>
              <a:t>T</a:t>
            </a:r>
            <a:r>
              <a:rPr lang="en-US" sz="3200" baseline="40000" dirty="0" smtClean="0">
                <a:latin typeface="Franklin Gothic Medium Cond" panose="020B0606030402020204" pitchFamily="34" charset="0"/>
              </a:rPr>
              <a:t>4</a:t>
            </a:r>
            <a:endParaRPr lang="en-US" sz="3200" baseline="40000"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41154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857250"/>
            <a:ext cx="8228012" cy="742950"/>
          </a:xfrm>
          <a:prstGeom prst="rect">
            <a:avLst/>
          </a:prstGeom>
        </p:spPr>
        <p:txBody>
          <a:bodyPr/>
          <a:lstStyle/>
          <a:p>
            <a:r>
              <a:rPr lang="en-US" dirty="0" smtClean="0">
                <a:solidFill>
                  <a:srgbClr val="FFFF00"/>
                </a:solidFill>
                <a:latin typeface="Franklin Gothic Medium Cond" panose="020B0606030402020204" pitchFamily="34" charset="0"/>
              </a:rPr>
              <a:t>Why use the Red Band</a:t>
            </a:r>
            <a:endParaRPr lang="en-US" dirty="0">
              <a:solidFill>
                <a:srgbClr val="FFFF00"/>
              </a:solidFill>
              <a:latin typeface="Franklin Gothic Medium Cond" panose="020B0606030402020204" pitchFamily="34" charset="0"/>
            </a:endParaRPr>
          </a:p>
        </p:txBody>
      </p:sp>
      <p:sp>
        <p:nvSpPr>
          <p:cNvPr id="3" name="Content Placeholder 2"/>
          <p:cNvSpPr>
            <a:spLocks noGrp="1"/>
          </p:cNvSpPr>
          <p:nvPr>
            <p:ph idx="4294967295"/>
          </p:nvPr>
        </p:nvSpPr>
        <p:spPr>
          <a:xfrm>
            <a:off x="262463" y="1633330"/>
            <a:ext cx="8711513" cy="3500052"/>
          </a:xfrm>
          <a:prstGeom prst="rect">
            <a:avLst/>
          </a:prstGeom>
          <a:solidFill>
            <a:srgbClr val="7F7F7F">
              <a:alpha val="63137"/>
            </a:srgbClr>
          </a:solidFill>
        </p:spPr>
        <p:txBody>
          <a:bodyPr>
            <a:noAutofit/>
          </a:bodyPr>
          <a:lstStyle/>
          <a:p>
            <a:r>
              <a:rPr lang="en-US" sz="2400" dirty="0">
                <a:solidFill>
                  <a:srgbClr val="FFC000"/>
                </a:solidFill>
                <a:latin typeface="Franklin Gothic Medium Cond" panose="020B0606030402020204" pitchFamily="34" charset="0"/>
              </a:rPr>
              <a:t>Legacy </a:t>
            </a:r>
            <a:r>
              <a:rPr lang="en-US" sz="2400" dirty="0" smtClean="0">
                <a:solidFill>
                  <a:srgbClr val="FFC000"/>
                </a:solidFill>
                <a:latin typeface="Franklin Gothic Medium Cond" panose="020B0606030402020204" pitchFamily="34" charset="0"/>
              </a:rPr>
              <a:t>visible </a:t>
            </a:r>
            <a:r>
              <a:rPr lang="en-US" sz="2400" dirty="0">
                <a:solidFill>
                  <a:srgbClr val="FFC000"/>
                </a:solidFill>
                <a:latin typeface="Franklin Gothic Medium Cond" panose="020B0606030402020204" pitchFamily="34" charset="0"/>
              </a:rPr>
              <a:t>channel</a:t>
            </a:r>
            <a:r>
              <a:rPr lang="en-US" sz="2400" dirty="0" smtClean="0">
                <a:solidFill>
                  <a:srgbClr val="FFC000"/>
                </a:solidFill>
                <a:latin typeface="Franklin Gothic Medium Cond" panose="020B0606030402020204" pitchFamily="34" charset="0"/>
              </a:rPr>
              <a:t>.</a:t>
            </a:r>
          </a:p>
          <a:p>
            <a:r>
              <a:rPr lang="en-US" sz="2400" dirty="0" smtClean="0">
                <a:solidFill>
                  <a:srgbClr val="FFC000"/>
                </a:solidFill>
                <a:latin typeface="Franklin Gothic Medium Cond" panose="020B0606030402020204" pitchFamily="34" charset="0"/>
              </a:rPr>
              <a:t>0.5-km, spatial resolution.   Daytime-only use.</a:t>
            </a:r>
          </a:p>
          <a:p>
            <a:r>
              <a:rPr lang="en-US" sz="2400" dirty="0" smtClean="0">
                <a:solidFill>
                  <a:srgbClr val="FFC000"/>
                </a:solidFill>
                <a:latin typeface="Franklin Gothic Medium Cond" panose="020B0606030402020204" pitchFamily="34" charset="0"/>
              </a:rPr>
              <a:t>Is </a:t>
            </a:r>
            <a:r>
              <a:rPr lang="en-US" sz="2400" dirty="0">
                <a:solidFill>
                  <a:srgbClr val="FFC000"/>
                </a:solidFill>
                <a:latin typeface="Franklin Gothic Medium Cond" panose="020B0606030402020204" pitchFamily="34" charset="0"/>
              </a:rPr>
              <a:t>used </a:t>
            </a:r>
            <a:r>
              <a:rPr lang="en-US" sz="2400" dirty="0" smtClean="0">
                <a:solidFill>
                  <a:srgbClr val="FFC000"/>
                </a:solidFill>
                <a:latin typeface="Franklin Gothic Medium Cond" panose="020B0606030402020204" pitchFamily="34" charset="0"/>
              </a:rPr>
              <a:t>in hurricane </a:t>
            </a:r>
            <a:r>
              <a:rPr lang="en-US" sz="2400" dirty="0">
                <a:solidFill>
                  <a:srgbClr val="FFC000"/>
                </a:solidFill>
                <a:latin typeface="Franklin Gothic Medium Cond" panose="020B0606030402020204" pitchFamily="34" charset="0"/>
              </a:rPr>
              <a:t>analysis,  </a:t>
            </a:r>
            <a:r>
              <a:rPr lang="en-US" sz="2400" dirty="0" smtClean="0">
                <a:solidFill>
                  <a:srgbClr val="FFC000"/>
                </a:solidFill>
                <a:latin typeface="Franklin Gothic Medium Cond" panose="020B0606030402020204" pitchFamily="34" charset="0"/>
              </a:rPr>
              <a:t>fog detection, estimation of solar insolation, identification of smoke, snow and ice cover and volcanic ash.  Used also to compute low level cloud drift winds.</a:t>
            </a:r>
          </a:p>
          <a:p>
            <a:r>
              <a:rPr lang="en-US" sz="2400" dirty="0" smtClean="0">
                <a:solidFill>
                  <a:srgbClr val="FFC000"/>
                </a:solidFill>
                <a:latin typeface="Franklin Gothic Medium Cond" panose="020B0606030402020204" pitchFamily="34" charset="0"/>
              </a:rPr>
              <a:t> Excellent for revealing convective features such as:</a:t>
            </a:r>
          </a:p>
          <a:p>
            <a:pPr lvl="1"/>
            <a:r>
              <a:rPr lang="en-US" sz="2000" dirty="0" smtClean="0">
                <a:solidFill>
                  <a:srgbClr val="FFC000"/>
                </a:solidFill>
                <a:latin typeface="Franklin Gothic Medium Cond" panose="020B0606030402020204" pitchFamily="34" charset="0"/>
                <a:hlinkClick r:id="rId4"/>
              </a:rPr>
              <a:t>Above anvil plumes</a:t>
            </a:r>
            <a:endParaRPr lang="en-US" sz="2000" dirty="0" smtClean="0">
              <a:solidFill>
                <a:srgbClr val="FFC000"/>
              </a:solidFill>
              <a:latin typeface="Franklin Gothic Medium Cond" panose="020B0606030402020204" pitchFamily="34" charset="0"/>
            </a:endParaRPr>
          </a:p>
          <a:p>
            <a:pPr lvl="1"/>
            <a:r>
              <a:rPr lang="en-US" sz="2000" dirty="0" smtClean="0">
                <a:solidFill>
                  <a:srgbClr val="FFC000"/>
                </a:solidFill>
                <a:latin typeface="Franklin Gothic Medium Cond" panose="020B0606030402020204" pitchFamily="34" charset="0"/>
                <a:hlinkClick r:id="rId5"/>
              </a:rPr>
              <a:t>Pulsating overshooting tops</a:t>
            </a:r>
            <a:r>
              <a:rPr lang="en-US" sz="2000" dirty="0" smtClean="0">
                <a:solidFill>
                  <a:srgbClr val="FFC000"/>
                </a:solidFill>
                <a:latin typeface="Franklin Gothic Medium Cond" panose="020B0606030402020204" pitchFamily="34" charset="0"/>
              </a:rPr>
              <a:t>:  1-minute data especially useful</a:t>
            </a:r>
          </a:p>
          <a:p>
            <a:pPr lvl="1"/>
            <a:r>
              <a:rPr lang="en-US" sz="2000" dirty="0" smtClean="0">
                <a:solidFill>
                  <a:srgbClr val="FFC000"/>
                </a:solidFill>
                <a:latin typeface="Franklin Gothic Medium Cond" panose="020B0606030402020204" pitchFamily="34" charset="0"/>
                <a:hlinkClick r:id="rId6"/>
              </a:rPr>
              <a:t>Orphan Anvils </a:t>
            </a:r>
            <a:r>
              <a:rPr lang="en-US" sz="2000" dirty="0" smtClean="0">
                <a:solidFill>
                  <a:srgbClr val="FFC000"/>
                </a:solidFill>
                <a:latin typeface="Franklin Gothic Medium Cond" panose="020B0606030402020204" pitchFamily="34" charset="0"/>
              </a:rPr>
              <a:t>and </a:t>
            </a:r>
            <a:r>
              <a:rPr lang="en-US" sz="2000" dirty="0" smtClean="0">
                <a:solidFill>
                  <a:srgbClr val="FFC000"/>
                </a:solidFill>
                <a:latin typeface="Franklin Gothic Medium Cond" panose="020B0606030402020204" pitchFamily="34" charset="0"/>
                <a:hlinkClick r:id="rId7"/>
              </a:rPr>
              <a:t>Beavertails</a:t>
            </a:r>
            <a:r>
              <a:rPr lang="en-US" sz="2000" dirty="0" smtClean="0">
                <a:solidFill>
                  <a:srgbClr val="FFC000"/>
                </a:solidFill>
                <a:latin typeface="Franklin Gothic Medium Cond" panose="020B0606030402020204" pitchFamily="34" charset="0"/>
              </a:rPr>
              <a:t>: 1-minute data especially useful</a:t>
            </a:r>
          </a:p>
          <a:p>
            <a:r>
              <a:rPr lang="en-US" sz="2400" dirty="0" smtClean="0">
                <a:solidFill>
                  <a:srgbClr val="FFC000"/>
                </a:solidFill>
                <a:latin typeface="Franklin Gothic Medium Cond" panose="020B0606030402020204" pitchFamily="34" charset="0"/>
              </a:rPr>
              <a:t>Information from 0.64 </a:t>
            </a:r>
            <a:r>
              <a:rPr lang="en-US" sz="2400" dirty="0" smtClean="0">
                <a:solidFill>
                  <a:srgbClr val="FFC000"/>
                </a:solidFill>
                <a:latin typeface="Symbol" panose="05050102010706020507" pitchFamily="18" charset="2"/>
              </a:rPr>
              <a:t>m</a:t>
            </a:r>
            <a:r>
              <a:rPr lang="en-US" sz="2400" dirty="0" smtClean="0">
                <a:solidFill>
                  <a:srgbClr val="FFC000"/>
                </a:solidFill>
              </a:rPr>
              <a:t>m </a:t>
            </a:r>
            <a:r>
              <a:rPr lang="en-US" sz="2400" dirty="0" smtClean="0">
                <a:solidFill>
                  <a:srgbClr val="FFC000"/>
                </a:solidFill>
                <a:latin typeface="Franklin Gothic Medium Cond" panose="020B0606030402020204" pitchFamily="34" charset="0"/>
              </a:rPr>
              <a:t>is needed for multiple Baseline Products</a:t>
            </a:r>
          </a:p>
          <a:p>
            <a:r>
              <a:rPr lang="en-US" sz="2400" dirty="0" smtClean="0">
                <a:solidFill>
                  <a:srgbClr val="FFC000"/>
                </a:solidFill>
                <a:latin typeface="Franklin Gothic Medium Cond" panose="020B0606030402020204" pitchFamily="34" charset="0"/>
              </a:rPr>
              <a:t>0.64</a:t>
            </a:r>
            <a:r>
              <a:rPr lang="en-US" sz="2400" dirty="0" smtClean="0">
                <a:solidFill>
                  <a:srgbClr val="FFC000"/>
                </a:solidFill>
              </a:rPr>
              <a:t> </a:t>
            </a:r>
            <a:r>
              <a:rPr lang="en-US" sz="2400" dirty="0">
                <a:solidFill>
                  <a:srgbClr val="FFC000"/>
                </a:solidFill>
                <a:latin typeface="Symbol" panose="05050102010706020507" pitchFamily="18" charset="2"/>
              </a:rPr>
              <a:t>m</a:t>
            </a:r>
            <a:r>
              <a:rPr lang="en-US" sz="2400" dirty="0">
                <a:solidFill>
                  <a:srgbClr val="FFC000"/>
                </a:solidFill>
              </a:rPr>
              <a:t>m </a:t>
            </a:r>
            <a:r>
              <a:rPr lang="en-US" sz="2400" dirty="0" smtClean="0">
                <a:solidFill>
                  <a:srgbClr val="FFC000"/>
                </a:solidFill>
                <a:latin typeface="Franklin Gothic Medium Cond" panose="020B0606030402020204" pitchFamily="34" charset="0"/>
              </a:rPr>
              <a:t>data are used in ‘True Color’ imagery.</a:t>
            </a:r>
            <a:endParaRPr lang="en-US" sz="2400" dirty="0">
              <a:solidFill>
                <a:srgbClr val="FFC000"/>
              </a:solidFill>
              <a:latin typeface="Franklin Gothic Medium Cond" panose="020B0606030402020204" pitchFamily="34" charset="0"/>
            </a:endParaRPr>
          </a:p>
        </p:txBody>
      </p:sp>
      <p:sp>
        <p:nvSpPr>
          <p:cNvPr id="4" name="Octagon 3"/>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99598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644" y="1943100"/>
            <a:ext cx="5157788" cy="3314700"/>
          </a:xfrm>
          <a:prstGeom prst="rect">
            <a:avLst/>
          </a:prstGeom>
        </p:spPr>
      </p:pic>
      <p:sp>
        <p:nvSpPr>
          <p:cNvPr id="13" name="TextBox 12"/>
          <p:cNvSpPr txBox="1"/>
          <p:nvPr/>
        </p:nvSpPr>
        <p:spPr>
          <a:xfrm>
            <a:off x="508000" y="5082456"/>
            <a:ext cx="7772400" cy="1200329"/>
          </a:xfrm>
          <a:prstGeom prst="rect">
            <a:avLst/>
          </a:prstGeom>
          <a:solidFill>
            <a:schemeClr val="bg1"/>
          </a:solidFill>
        </p:spPr>
        <p:txBody>
          <a:bodyPr wrap="square" rtlCol="0">
            <a:spAutoFit/>
          </a:bodyPr>
          <a:lstStyle/>
          <a:p>
            <a:r>
              <a:rPr lang="en-US" b="1" dirty="0"/>
              <a:t>There is more absorption of upwelling radiation at wavelengths &gt; 10 </a:t>
            </a:r>
            <a:r>
              <a:rPr lang="en-US" b="1" dirty="0">
                <a:latin typeface="Symbol" panose="05050102010706020507" pitchFamily="18" charset="2"/>
              </a:rPr>
              <a:t>m</a:t>
            </a:r>
            <a:r>
              <a:rPr lang="en-US" b="1" dirty="0"/>
              <a:t>m than at 3.9 </a:t>
            </a:r>
            <a:r>
              <a:rPr lang="en-US" b="1" dirty="0">
                <a:latin typeface="Symbol" panose="05050102010706020507" pitchFamily="18" charset="2"/>
              </a:rPr>
              <a:t>m</a:t>
            </a:r>
            <a:r>
              <a:rPr lang="en-US" b="1" dirty="0"/>
              <a:t>m.  Cirrus clouds will appear warmer at 3.9 </a:t>
            </a:r>
            <a:r>
              <a:rPr lang="en-US" b="1" dirty="0">
                <a:latin typeface="Symbol" panose="05050102010706020507" pitchFamily="18" charset="2"/>
              </a:rPr>
              <a:t>m</a:t>
            </a:r>
            <a:r>
              <a:rPr lang="en-US" b="1" dirty="0"/>
              <a:t>m than at 10.3 </a:t>
            </a:r>
            <a:r>
              <a:rPr lang="en-US" b="1" dirty="0">
                <a:latin typeface="Symbol" panose="05050102010706020507" pitchFamily="18" charset="2"/>
              </a:rPr>
              <a:t>m</a:t>
            </a:r>
            <a:r>
              <a:rPr lang="en-US" b="1" dirty="0"/>
              <a:t>m because of this </a:t>
            </a:r>
            <a:r>
              <a:rPr lang="en-US" b="1" dirty="0" smtClean="0"/>
              <a:t>radiation that moves through the thin ice cloud</a:t>
            </a:r>
            <a:endParaRPr lang="en-US" b="1" dirty="0"/>
          </a:p>
        </p:txBody>
      </p:sp>
      <p:sp>
        <p:nvSpPr>
          <p:cNvPr id="2" name="Title 1"/>
          <p:cNvSpPr>
            <a:spLocks noGrp="1"/>
          </p:cNvSpPr>
          <p:nvPr>
            <p:ph type="title"/>
          </p:nvPr>
        </p:nvSpPr>
        <p:spPr>
          <a:xfrm>
            <a:off x="813803" y="876246"/>
            <a:ext cx="7187198" cy="857250"/>
          </a:xfrm>
          <a:solidFill>
            <a:schemeClr val="bg1">
              <a:lumMod val="85000"/>
            </a:schemeClr>
          </a:solidFill>
        </p:spPr>
        <p:txBody>
          <a:bodyPr>
            <a:normAutofit fontScale="90000"/>
          </a:bodyPr>
          <a:lstStyle/>
          <a:p>
            <a:r>
              <a:rPr lang="en-US" dirty="0" smtClean="0">
                <a:solidFill>
                  <a:srgbClr val="FFFF00"/>
                </a:solidFill>
              </a:rPr>
              <a:t>What about thin clouds of ice?  </a:t>
            </a:r>
            <a:r>
              <a:rPr lang="en-US" dirty="0" smtClean="0">
                <a:solidFill>
                  <a:srgbClr val="FF00FF"/>
                </a:solidFill>
              </a:rPr>
              <a:t/>
            </a:r>
            <a:br>
              <a:rPr lang="en-US" dirty="0" smtClean="0">
                <a:solidFill>
                  <a:srgbClr val="FF00FF"/>
                </a:solidFill>
              </a:rPr>
            </a:br>
            <a:r>
              <a:rPr lang="en-US" sz="2025" dirty="0">
                <a:solidFill>
                  <a:srgbClr val="FFFF00"/>
                </a:solidFill>
              </a:rPr>
              <a:t>These also have a signal in the Fog Difference</a:t>
            </a:r>
          </a:p>
        </p:txBody>
      </p:sp>
      <p:sp>
        <p:nvSpPr>
          <p:cNvPr id="18" name="Rectangle 17"/>
          <p:cNvSpPr/>
          <p:nvPr/>
        </p:nvSpPr>
        <p:spPr>
          <a:xfrm>
            <a:off x="5600700" y="2686050"/>
            <a:ext cx="400050" cy="28575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6869708" y="3924416"/>
            <a:ext cx="1261884" cy="300082"/>
          </a:xfrm>
          <a:prstGeom prst="rect">
            <a:avLst/>
          </a:prstGeom>
          <a:solidFill>
            <a:schemeClr val="bg1"/>
          </a:solidFill>
        </p:spPr>
        <p:txBody>
          <a:bodyPr wrap="none" rtlCol="0">
            <a:spAutoFit/>
          </a:bodyPr>
          <a:lstStyle/>
          <a:p>
            <a:r>
              <a:rPr lang="en-US" sz="1350" dirty="0">
                <a:hlinkClick r:id="rId5"/>
              </a:rPr>
              <a:t>Image Source</a:t>
            </a:r>
            <a:endParaRPr lang="en-US" sz="1350" dirty="0"/>
          </a:p>
        </p:txBody>
      </p:sp>
    </p:spTree>
    <p:custDataLst>
      <p:tags r:id="rId1"/>
    </p:custDataLst>
    <p:extLst>
      <p:ext uri="{BB962C8B-B14F-4D97-AF65-F5344CB8AC3E}">
        <p14:creationId xmlns:p14="http://schemas.microsoft.com/office/powerpoint/2010/main" val="8544169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513" y="1312121"/>
            <a:ext cx="5575081" cy="3654674"/>
          </a:xfrm>
          <a:prstGeom prst="rect">
            <a:avLst/>
          </a:prstGeom>
        </p:spPr>
      </p:pic>
      <p:sp>
        <p:nvSpPr>
          <p:cNvPr id="4" name="TextBox 3"/>
          <p:cNvSpPr txBox="1"/>
          <p:nvPr/>
        </p:nvSpPr>
        <p:spPr>
          <a:xfrm>
            <a:off x="2253992" y="5071228"/>
            <a:ext cx="5234125" cy="923330"/>
          </a:xfrm>
          <a:prstGeom prst="rect">
            <a:avLst/>
          </a:prstGeom>
          <a:noFill/>
        </p:spPr>
        <p:txBody>
          <a:bodyPr wrap="none" rtlCol="0">
            <a:spAutoFit/>
          </a:bodyPr>
          <a:lstStyle/>
          <a:p>
            <a:pPr algn="ctr"/>
            <a:r>
              <a:rPr lang="en-US" sz="1350" b="1" dirty="0">
                <a:solidFill>
                  <a:schemeClr val="bg1">
                    <a:lumMod val="85000"/>
                  </a:schemeClr>
                </a:solidFill>
              </a:rPr>
              <a:t>Band differences can be related to surface- (or cloud-) based </a:t>
            </a:r>
          </a:p>
          <a:p>
            <a:pPr algn="ctr"/>
            <a:r>
              <a:rPr lang="en-US" sz="1350" b="1" dirty="0">
                <a:solidFill>
                  <a:schemeClr val="bg1">
                    <a:lumMod val="85000"/>
                  </a:schemeClr>
                </a:solidFill>
              </a:rPr>
              <a:t>emissivity differences or to transmissivity/sub-pixel effects</a:t>
            </a:r>
          </a:p>
          <a:p>
            <a:pPr algn="ctr"/>
            <a:endParaRPr lang="en-US" sz="1350" b="1" dirty="0">
              <a:solidFill>
                <a:schemeClr val="bg1">
                  <a:lumMod val="85000"/>
                </a:schemeClr>
              </a:solidFill>
            </a:endParaRPr>
          </a:p>
          <a:p>
            <a:pPr algn="ctr"/>
            <a:r>
              <a:rPr lang="en-US" sz="1350" b="1" dirty="0">
                <a:solidFill>
                  <a:schemeClr val="bg1">
                    <a:lumMod val="85000"/>
                  </a:schemeClr>
                </a:solidFill>
              </a:rPr>
              <a:t>Regardless of cause, the differences can be exploited</a:t>
            </a:r>
          </a:p>
        </p:txBody>
      </p:sp>
      <p:sp>
        <p:nvSpPr>
          <p:cNvPr id="5" name="Oval 4"/>
          <p:cNvSpPr/>
          <p:nvPr/>
        </p:nvSpPr>
        <p:spPr>
          <a:xfrm>
            <a:off x="4743450" y="1485900"/>
            <a:ext cx="1085850" cy="120015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Oval 5"/>
          <p:cNvSpPr/>
          <p:nvPr/>
        </p:nvSpPr>
        <p:spPr>
          <a:xfrm>
            <a:off x="7023691" y="4320081"/>
            <a:ext cx="619136" cy="64671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Oval 6"/>
          <p:cNvSpPr/>
          <p:nvPr/>
        </p:nvSpPr>
        <p:spPr>
          <a:xfrm>
            <a:off x="2400300" y="3139457"/>
            <a:ext cx="1085850" cy="1503980"/>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Oval 7"/>
          <p:cNvSpPr/>
          <p:nvPr/>
        </p:nvSpPr>
        <p:spPr>
          <a:xfrm>
            <a:off x="6229351" y="3787667"/>
            <a:ext cx="619136" cy="646715"/>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691172" y="5308704"/>
            <a:ext cx="1668434" cy="242375"/>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a:off x="4708088" y="5294290"/>
            <a:ext cx="2290966" cy="227063"/>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p:cNvSpPr txBox="1"/>
          <p:nvPr/>
        </p:nvSpPr>
        <p:spPr>
          <a:xfrm>
            <a:off x="4344565" y="3661181"/>
            <a:ext cx="655949"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Legacy</a:t>
            </a:r>
          </a:p>
        </p:txBody>
      </p:sp>
      <p:sp>
        <p:nvSpPr>
          <p:cNvPr id="11" name="TextBox 10"/>
          <p:cNvSpPr txBox="1"/>
          <p:nvPr/>
        </p:nvSpPr>
        <p:spPr>
          <a:xfrm>
            <a:off x="4235268" y="3634697"/>
            <a:ext cx="1151277" cy="253916"/>
          </a:xfrm>
          <a:prstGeom prst="rect">
            <a:avLst/>
          </a:prstGeom>
          <a:solidFill>
            <a:schemeClr val="bg1"/>
          </a:solidFill>
        </p:spPr>
        <p:txBody>
          <a:bodyPr wrap="none" rtlCol="0">
            <a:spAutoFit/>
          </a:bodyPr>
          <a:lstStyle/>
          <a:p>
            <a:r>
              <a:rPr lang="en-US" sz="900" b="1" dirty="0">
                <a:solidFill>
                  <a:schemeClr val="bg1"/>
                </a:solidFill>
              </a:rPr>
              <a:t>(</a:t>
            </a:r>
            <a:r>
              <a:rPr lang="en-US" sz="1050" b="1" dirty="0">
                <a:solidFill>
                  <a:srgbClr val="FF0000"/>
                </a:solidFill>
              </a:rPr>
              <a:t>Legacy GOES</a:t>
            </a:r>
            <a:r>
              <a:rPr lang="en-US" sz="900" b="1" dirty="0">
                <a:solidFill>
                  <a:schemeClr val="bg1"/>
                </a:solidFill>
              </a:rPr>
              <a:t>)</a:t>
            </a:r>
          </a:p>
        </p:txBody>
      </p:sp>
      <p:sp>
        <p:nvSpPr>
          <p:cNvPr id="12" name="Title 1"/>
          <p:cNvSpPr txBox="1">
            <a:spLocks/>
          </p:cNvSpPr>
          <p:nvPr/>
        </p:nvSpPr>
        <p:spPr>
          <a:xfrm>
            <a:off x="1340262" y="676748"/>
            <a:ext cx="6172200" cy="857250"/>
          </a:xfrm>
          <a:prstGeom prst="rect">
            <a:avLst/>
          </a:prstGeom>
        </p:spPr>
        <p:txBody>
          <a:bodyPr vert="horz" lIns="68580" tIns="34290" rIns="68580" bIns="3429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C000"/>
                </a:solidFill>
              </a:rPr>
              <a:t>10.3 </a:t>
            </a:r>
            <a:r>
              <a:rPr lang="en-US" sz="3300" dirty="0">
                <a:solidFill>
                  <a:srgbClr val="FFC000"/>
                </a:solidFill>
                <a:latin typeface="Symbol" panose="05050102010706020507" pitchFamily="18" charset="2"/>
              </a:rPr>
              <a:t>m</a:t>
            </a:r>
            <a:r>
              <a:rPr lang="en-US" sz="3300" dirty="0">
                <a:solidFill>
                  <a:srgbClr val="FFC000"/>
                </a:solidFill>
              </a:rPr>
              <a:t>m – 3.9 </a:t>
            </a:r>
            <a:r>
              <a:rPr lang="en-US" sz="3300" dirty="0">
                <a:solidFill>
                  <a:srgbClr val="FFC000"/>
                </a:solidFill>
                <a:latin typeface="Symbol" panose="05050102010706020507" pitchFamily="18" charset="2"/>
              </a:rPr>
              <a:t>m</a:t>
            </a:r>
            <a:r>
              <a:rPr lang="en-US" sz="3300" dirty="0">
                <a:solidFill>
                  <a:srgbClr val="FFC000"/>
                </a:solidFill>
              </a:rPr>
              <a:t>m:  How does it work?</a:t>
            </a:r>
          </a:p>
        </p:txBody>
      </p:sp>
    </p:spTree>
    <p:custDataLst>
      <p:tags r:id="rId1"/>
    </p:custDataLst>
    <p:extLst>
      <p:ext uri="{BB962C8B-B14F-4D97-AF65-F5344CB8AC3E}">
        <p14:creationId xmlns:p14="http://schemas.microsoft.com/office/powerpoint/2010/main" val="1617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820" y="857250"/>
            <a:ext cx="6452361" cy="5143500"/>
          </a:xfrm>
          <a:prstGeom prst="rect">
            <a:avLst/>
          </a:prstGeom>
        </p:spPr>
      </p:pic>
    </p:spTree>
    <p:custDataLst>
      <p:tags r:id="rId1"/>
    </p:custDataLst>
    <p:extLst>
      <p:ext uri="{BB962C8B-B14F-4D97-AF65-F5344CB8AC3E}">
        <p14:creationId xmlns:p14="http://schemas.microsoft.com/office/powerpoint/2010/main" val="3725087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rot="10800000">
            <a:off x="1026886" y="2549376"/>
            <a:ext cx="1735667" cy="320886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loud 2"/>
          <p:cNvSpPr/>
          <p:nvPr/>
        </p:nvSpPr>
        <p:spPr>
          <a:xfrm rot="10800000">
            <a:off x="6513287" y="2549376"/>
            <a:ext cx="1735667" cy="320886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own Arrow 3"/>
          <p:cNvSpPr/>
          <p:nvPr/>
        </p:nvSpPr>
        <p:spPr>
          <a:xfrm rot="10800000">
            <a:off x="1676400" y="2958194"/>
            <a:ext cx="522514" cy="178525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rot="10800000">
            <a:off x="7217228" y="3818163"/>
            <a:ext cx="522514" cy="92528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525210" y="3818164"/>
            <a:ext cx="945848" cy="664029"/>
          </a:xfrm>
          <a:prstGeom prst="rect">
            <a:avLst/>
          </a:prstGeom>
          <a:noFill/>
        </p:spPr>
        <p:txBody>
          <a:bodyPr wrap="square" rtlCol="0">
            <a:spAutoFit/>
          </a:bodyPr>
          <a:lstStyle/>
          <a:p>
            <a:r>
              <a:rPr lang="en-US" dirty="0" smtClean="0"/>
              <a:t>Strong updraft</a:t>
            </a:r>
            <a:endParaRPr lang="en-US" dirty="0"/>
          </a:p>
        </p:txBody>
      </p:sp>
      <p:sp>
        <p:nvSpPr>
          <p:cNvPr id="7" name="TextBox 6"/>
          <p:cNvSpPr txBox="1"/>
          <p:nvPr/>
        </p:nvSpPr>
        <p:spPr>
          <a:xfrm>
            <a:off x="7109582" y="4150178"/>
            <a:ext cx="945848" cy="664029"/>
          </a:xfrm>
          <a:prstGeom prst="rect">
            <a:avLst/>
          </a:prstGeom>
          <a:noFill/>
        </p:spPr>
        <p:txBody>
          <a:bodyPr wrap="square" rtlCol="0">
            <a:spAutoFit/>
          </a:bodyPr>
          <a:lstStyle/>
          <a:p>
            <a:r>
              <a:rPr lang="en-US" dirty="0" smtClean="0"/>
              <a:t>Weak updraft</a:t>
            </a:r>
            <a:endParaRPr lang="en-US" dirty="0"/>
          </a:p>
        </p:txBody>
      </p:sp>
      <p:sp>
        <p:nvSpPr>
          <p:cNvPr id="8" name="7-Point Star 7"/>
          <p:cNvSpPr/>
          <p:nvPr/>
        </p:nvSpPr>
        <p:spPr>
          <a:xfrm>
            <a:off x="1253067" y="2163536"/>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7-Point Star 8"/>
          <p:cNvSpPr/>
          <p:nvPr/>
        </p:nvSpPr>
        <p:spPr>
          <a:xfrm>
            <a:off x="1405467" y="1967596"/>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7-Point Star 9"/>
          <p:cNvSpPr/>
          <p:nvPr/>
        </p:nvSpPr>
        <p:spPr>
          <a:xfrm>
            <a:off x="1557867" y="2239734"/>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7-Point Star 10"/>
          <p:cNvSpPr/>
          <p:nvPr/>
        </p:nvSpPr>
        <p:spPr>
          <a:xfrm>
            <a:off x="1710267" y="2076450"/>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7-Point Star 11"/>
          <p:cNvSpPr/>
          <p:nvPr/>
        </p:nvSpPr>
        <p:spPr>
          <a:xfrm>
            <a:off x="1862667" y="1760764"/>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7-Point Star 12"/>
          <p:cNvSpPr/>
          <p:nvPr/>
        </p:nvSpPr>
        <p:spPr>
          <a:xfrm>
            <a:off x="1764696" y="2305051"/>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7-Point Star 13"/>
          <p:cNvSpPr/>
          <p:nvPr/>
        </p:nvSpPr>
        <p:spPr>
          <a:xfrm>
            <a:off x="1993293" y="1967594"/>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7-Point Star 14"/>
          <p:cNvSpPr/>
          <p:nvPr/>
        </p:nvSpPr>
        <p:spPr>
          <a:xfrm>
            <a:off x="2319867" y="2130878"/>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7-Point Star 15"/>
          <p:cNvSpPr/>
          <p:nvPr/>
        </p:nvSpPr>
        <p:spPr>
          <a:xfrm>
            <a:off x="2189238" y="2392130"/>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7-Point Star 17"/>
          <p:cNvSpPr/>
          <p:nvPr/>
        </p:nvSpPr>
        <p:spPr>
          <a:xfrm>
            <a:off x="1634067" y="1880511"/>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745966" y="1416450"/>
            <a:ext cx="4163502" cy="1312498"/>
          </a:xfrm>
          <a:custGeom>
            <a:avLst/>
            <a:gdLst>
              <a:gd name="connsiteX0" fmla="*/ 767148 w 4163502"/>
              <a:gd name="connsiteY0" fmla="*/ 1258714 h 1312498"/>
              <a:gd name="connsiteX1" fmla="*/ 5148 w 4163502"/>
              <a:gd name="connsiteY1" fmla="*/ 583800 h 1312498"/>
              <a:gd name="connsiteX2" fmla="*/ 1202577 w 4163502"/>
              <a:gd name="connsiteY2" fmla="*/ 224571 h 1312498"/>
              <a:gd name="connsiteX3" fmla="*/ 2204063 w 4163502"/>
              <a:gd name="connsiteY3" fmla="*/ 235457 h 1312498"/>
              <a:gd name="connsiteX4" fmla="*/ 3738948 w 4163502"/>
              <a:gd name="connsiteY4" fmla="*/ 104829 h 1312498"/>
              <a:gd name="connsiteX5" fmla="*/ 4163491 w 4163502"/>
              <a:gd name="connsiteY5" fmla="*/ 6857 h 1312498"/>
              <a:gd name="connsiteX6" fmla="*/ 3749834 w 4163502"/>
              <a:gd name="connsiteY6" fmla="*/ 300771 h 1312498"/>
              <a:gd name="connsiteX7" fmla="*/ 2976948 w 4163502"/>
              <a:gd name="connsiteY7" fmla="*/ 888600 h 1312498"/>
              <a:gd name="connsiteX8" fmla="*/ 2247605 w 4163502"/>
              <a:gd name="connsiteY8" fmla="*/ 1138971 h 1312498"/>
              <a:gd name="connsiteX9" fmla="*/ 1648891 w 4163502"/>
              <a:gd name="connsiteY9" fmla="*/ 1236943 h 1312498"/>
              <a:gd name="connsiteX10" fmla="*/ 712720 w 4163502"/>
              <a:gd name="connsiteY10" fmla="*/ 1269600 h 1312498"/>
              <a:gd name="connsiteX11" fmla="*/ 767148 w 4163502"/>
              <a:gd name="connsiteY11" fmla="*/ 1258714 h 131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3502" h="1312498">
                <a:moveTo>
                  <a:pt x="767148" y="1258714"/>
                </a:moveTo>
                <a:cubicBezTo>
                  <a:pt x="649219" y="1144414"/>
                  <a:pt x="-67423" y="756157"/>
                  <a:pt x="5148" y="583800"/>
                </a:cubicBezTo>
                <a:cubicBezTo>
                  <a:pt x="77719" y="411443"/>
                  <a:pt x="836091" y="282628"/>
                  <a:pt x="1202577" y="224571"/>
                </a:cubicBezTo>
                <a:cubicBezTo>
                  <a:pt x="1569063" y="166514"/>
                  <a:pt x="1781335" y="255414"/>
                  <a:pt x="2204063" y="235457"/>
                </a:cubicBezTo>
                <a:cubicBezTo>
                  <a:pt x="2626792" y="215500"/>
                  <a:pt x="3412377" y="142929"/>
                  <a:pt x="3738948" y="104829"/>
                </a:cubicBezTo>
                <a:cubicBezTo>
                  <a:pt x="4065519" y="66729"/>
                  <a:pt x="4161677" y="-25800"/>
                  <a:pt x="4163491" y="6857"/>
                </a:cubicBezTo>
                <a:cubicBezTo>
                  <a:pt x="4165305" y="39514"/>
                  <a:pt x="3947591" y="153814"/>
                  <a:pt x="3749834" y="300771"/>
                </a:cubicBezTo>
                <a:cubicBezTo>
                  <a:pt x="3552077" y="447728"/>
                  <a:pt x="3227319" y="748900"/>
                  <a:pt x="2976948" y="888600"/>
                </a:cubicBezTo>
                <a:cubicBezTo>
                  <a:pt x="2726577" y="1028300"/>
                  <a:pt x="2468948" y="1080914"/>
                  <a:pt x="2247605" y="1138971"/>
                </a:cubicBezTo>
                <a:cubicBezTo>
                  <a:pt x="2026262" y="1197028"/>
                  <a:pt x="1904705" y="1215171"/>
                  <a:pt x="1648891" y="1236943"/>
                </a:cubicBezTo>
                <a:cubicBezTo>
                  <a:pt x="1393077" y="1258715"/>
                  <a:pt x="861491" y="1269600"/>
                  <a:pt x="712720" y="1269600"/>
                </a:cubicBezTo>
                <a:cubicBezTo>
                  <a:pt x="563949" y="1269600"/>
                  <a:pt x="885077" y="1373014"/>
                  <a:pt x="767148" y="1258714"/>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7-Point Star 21"/>
          <p:cNvSpPr/>
          <p:nvPr/>
        </p:nvSpPr>
        <p:spPr>
          <a:xfrm>
            <a:off x="2047722" y="2228850"/>
            <a:ext cx="151191" cy="130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7-Point Star 25"/>
          <p:cNvSpPr>
            <a:spLocks noChangeAspect="1"/>
          </p:cNvSpPr>
          <p:nvPr/>
        </p:nvSpPr>
        <p:spPr>
          <a:xfrm>
            <a:off x="6837433" y="2337704"/>
            <a:ext cx="317502" cy="27432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5973679" y="1605257"/>
            <a:ext cx="4163502" cy="1312498"/>
          </a:xfrm>
          <a:custGeom>
            <a:avLst/>
            <a:gdLst>
              <a:gd name="connsiteX0" fmla="*/ 767148 w 4163502"/>
              <a:gd name="connsiteY0" fmla="*/ 1258714 h 1312498"/>
              <a:gd name="connsiteX1" fmla="*/ 5148 w 4163502"/>
              <a:gd name="connsiteY1" fmla="*/ 583800 h 1312498"/>
              <a:gd name="connsiteX2" fmla="*/ 1202577 w 4163502"/>
              <a:gd name="connsiteY2" fmla="*/ 224571 h 1312498"/>
              <a:gd name="connsiteX3" fmla="*/ 2204063 w 4163502"/>
              <a:gd name="connsiteY3" fmla="*/ 235457 h 1312498"/>
              <a:gd name="connsiteX4" fmla="*/ 3738948 w 4163502"/>
              <a:gd name="connsiteY4" fmla="*/ 104829 h 1312498"/>
              <a:gd name="connsiteX5" fmla="*/ 4163491 w 4163502"/>
              <a:gd name="connsiteY5" fmla="*/ 6857 h 1312498"/>
              <a:gd name="connsiteX6" fmla="*/ 3749834 w 4163502"/>
              <a:gd name="connsiteY6" fmla="*/ 300771 h 1312498"/>
              <a:gd name="connsiteX7" fmla="*/ 2976948 w 4163502"/>
              <a:gd name="connsiteY7" fmla="*/ 888600 h 1312498"/>
              <a:gd name="connsiteX8" fmla="*/ 2247605 w 4163502"/>
              <a:gd name="connsiteY8" fmla="*/ 1138971 h 1312498"/>
              <a:gd name="connsiteX9" fmla="*/ 1648891 w 4163502"/>
              <a:gd name="connsiteY9" fmla="*/ 1236943 h 1312498"/>
              <a:gd name="connsiteX10" fmla="*/ 712720 w 4163502"/>
              <a:gd name="connsiteY10" fmla="*/ 1269600 h 1312498"/>
              <a:gd name="connsiteX11" fmla="*/ 767148 w 4163502"/>
              <a:gd name="connsiteY11" fmla="*/ 1258714 h 131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3502" h="1312498">
                <a:moveTo>
                  <a:pt x="767148" y="1258714"/>
                </a:moveTo>
                <a:cubicBezTo>
                  <a:pt x="649219" y="1144414"/>
                  <a:pt x="-67423" y="756157"/>
                  <a:pt x="5148" y="583800"/>
                </a:cubicBezTo>
                <a:cubicBezTo>
                  <a:pt x="77719" y="411443"/>
                  <a:pt x="836091" y="282628"/>
                  <a:pt x="1202577" y="224571"/>
                </a:cubicBezTo>
                <a:cubicBezTo>
                  <a:pt x="1569063" y="166514"/>
                  <a:pt x="1781335" y="255414"/>
                  <a:pt x="2204063" y="235457"/>
                </a:cubicBezTo>
                <a:cubicBezTo>
                  <a:pt x="2626792" y="215500"/>
                  <a:pt x="3412377" y="142929"/>
                  <a:pt x="3738948" y="104829"/>
                </a:cubicBezTo>
                <a:cubicBezTo>
                  <a:pt x="4065519" y="66729"/>
                  <a:pt x="4161677" y="-25800"/>
                  <a:pt x="4163491" y="6857"/>
                </a:cubicBezTo>
                <a:cubicBezTo>
                  <a:pt x="4165305" y="39514"/>
                  <a:pt x="3947591" y="153814"/>
                  <a:pt x="3749834" y="300771"/>
                </a:cubicBezTo>
                <a:cubicBezTo>
                  <a:pt x="3552077" y="447728"/>
                  <a:pt x="3227319" y="748900"/>
                  <a:pt x="2976948" y="888600"/>
                </a:cubicBezTo>
                <a:cubicBezTo>
                  <a:pt x="2726577" y="1028300"/>
                  <a:pt x="2468948" y="1080914"/>
                  <a:pt x="2247605" y="1138971"/>
                </a:cubicBezTo>
                <a:cubicBezTo>
                  <a:pt x="2026262" y="1197028"/>
                  <a:pt x="1904705" y="1215171"/>
                  <a:pt x="1648891" y="1236943"/>
                </a:cubicBezTo>
                <a:cubicBezTo>
                  <a:pt x="1393077" y="1258715"/>
                  <a:pt x="861491" y="1269600"/>
                  <a:pt x="712720" y="1269600"/>
                </a:cubicBezTo>
                <a:cubicBezTo>
                  <a:pt x="563949" y="1269600"/>
                  <a:pt x="885077" y="1373014"/>
                  <a:pt x="767148" y="1258714"/>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7-Point Star 28"/>
          <p:cNvSpPr>
            <a:spLocks noChangeAspect="1"/>
          </p:cNvSpPr>
          <p:nvPr/>
        </p:nvSpPr>
        <p:spPr>
          <a:xfrm>
            <a:off x="7142233" y="2348589"/>
            <a:ext cx="317502" cy="27432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7-Point Star 29"/>
          <p:cNvSpPr>
            <a:spLocks noChangeAspect="1"/>
          </p:cNvSpPr>
          <p:nvPr/>
        </p:nvSpPr>
        <p:spPr>
          <a:xfrm>
            <a:off x="6968061" y="1924047"/>
            <a:ext cx="317502" cy="27432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7-Point Star 30"/>
          <p:cNvSpPr>
            <a:spLocks noChangeAspect="1"/>
          </p:cNvSpPr>
          <p:nvPr/>
        </p:nvSpPr>
        <p:spPr>
          <a:xfrm>
            <a:off x="7447033" y="2435672"/>
            <a:ext cx="317502" cy="27432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7-Point Star 31"/>
          <p:cNvSpPr>
            <a:spLocks noChangeAspect="1"/>
          </p:cNvSpPr>
          <p:nvPr/>
        </p:nvSpPr>
        <p:spPr>
          <a:xfrm>
            <a:off x="7349062" y="1989360"/>
            <a:ext cx="317502" cy="27432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7-Point Star 32"/>
          <p:cNvSpPr>
            <a:spLocks noChangeAspect="1"/>
          </p:cNvSpPr>
          <p:nvPr/>
        </p:nvSpPr>
        <p:spPr>
          <a:xfrm>
            <a:off x="7751833" y="2239732"/>
            <a:ext cx="317502" cy="27432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1410306" y="732365"/>
            <a:ext cx="6172200" cy="857250"/>
          </a:xfrm>
          <a:prstGeom prst="rect">
            <a:avLst/>
          </a:prstGeom>
        </p:spPr>
        <p:txBody>
          <a:bodyPr vert="horz" lIns="68580" tIns="34290" rIns="68580" bIns="3429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FFC000"/>
                </a:solidFill>
              </a:rPr>
              <a:t>10.3 </a:t>
            </a:r>
            <a:r>
              <a:rPr lang="en-US" sz="3300" dirty="0">
                <a:solidFill>
                  <a:srgbClr val="FFC000"/>
                </a:solidFill>
                <a:latin typeface="Symbol" panose="05050102010706020507" pitchFamily="18" charset="2"/>
              </a:rPr>
              <a:t>m</a:t>
            </a:r>
            <a:r>
              <a:rPr lang="en-US" sz="3300" dirty="0">
                <a:solidFill>
                  <a:srgbClr val="FFC000"/>
                </a:solidFill>
              </a:rPr>
              <a:t>m – 3.9 </a:t>
            </a:r>
            <a:r>
              <a:rPr lang="en-US" sz="3300" dirty="0">
                <a:solidFill>
                  <a:srgbClr val="FFC000"/>
                </a:solidFill>
                <a:latin typeface="Symbol" panose="05050102010706020507" pitchFamily="18" charset="2"/>
              </a:rPr>
              <a:t>m</a:t>
            </a:r>
            <a:r>
              <a:rPr lang="en-US" sz="3300" dirty="0">
                <a:solidFill>
                  <a:srgbClr val="FFC000"/>
                </a:solidFill>
              </a:rPr>
              <a:t>m:  How does it </a:t>
            </a:r>
            <a:r>
              <a:rPr lang="en-US" sz="3300" dirty="0" smtClean="0">
                <a:solidFill>
                  <a:srgbClr val="FFC000"/>
                </a:solidFill>
              </a:rPr>
              <a:t>work during the day?</a:t>
            </a:r>
            <a:endParaRPr lang="en-US" sz="3300" dirty="0">
              <a:solidFill>
                <a:srgbClr val="FFC000"/>
              </a:solidFill>
            </a:endParaRPr>
          </a:p>
        </p:txBody>
      </p:sp>
      <p:sp>
        <p:nvSpPr>
          <p:cNvPr id="35" name="TextBox 34"/>
          <p:cNvSpPr txBox="1"/>
          <p:nvPr/>
        </p:nvSpPr>
        <p:spPr>
          <a:xfrm>
            <a:off x="2817067" y="2674370"/>
            <a:ext cx="2002809" cy="954107"/>
          </a:xfrm>
          <a:prstGeom prst="rect">
            <a:avLst/>
          </a:prstGeom>
          <a:noFill/>
        </p:spPr>
        <p:txBody>
          <a:bodyPr wrap="square" rtlCol="0">
            <a:spAutoFit/>
          </a:bodyPr>
          <a:lstStyle/>
          <a:p>
            <a:r>
              <a:rPr lang="en-US" sz="1400" dirty="0">
                <a:solidFill>
                  <a:srgbClr val="FFFF00"/>
                </a:solidFill>
              </a:rPr>
              <a:t>Small ice crystals reflect a lot of solar radiation – will appear warmer</a:t>
            </a:r>
          </a:p>
        </p:txBody>
      </p:sp>
      <p:sp>
        <p:nvSpPr>
          <p:cNvPr id="36" name="TextBox 35"/>
          <p:cNvSpPr txBox="1"/>
          <p:nvPr/>
        </p:nvSpPr>
        <p:spPr>
          <a:xfrm>
            <a:off x="4522413" y="3308952"/>
            <a:ext cx="2002809" cy="954107"/>
          </a:xfrm>
          <a:prstGeom prst="rect">
            <a:avLst/>
          </a:prstGeom>
          <a:noFill/>
        </p:spPr>
        <p:txBody>
          <a:bodyPr wrap="square" rtlCol="0">
            <a:spAutoFit/>
          </a:bodyPr>
          <a:lstStyle/>
          <a:p>
            <a:r>
              <a:rPr lang="en-US" sz="1400" dirty="0">
                <a:solidFill>
                  <a:srgbClr val="FFFF00"/>
                </a:solidFill>
              </a:rPr>
              <a:t>Large ice crystals do </a:t>
            </a:r>
            <a:r>
              <a:rPr lang="en-US" sz="1400">
                <a:solidFill>
                  <a:srgbClr val="FFFF00"/>
                </a:solidFill>
              </a:rPr>
              <a:t>not reflect so </a:t>
            </a:r>
            <a:r>
              <a:rPr lang="en-US" sz="1400" dirty="0">
                <a:solidFill>
                  <a:srgbClr val="FFFF00"/>
                </a:solidFill>
              </a:rPr>
              <a:t>much solar radiation – won’t appear as warm</a:t>
            </a:r>
          </a:p>
        </p:txBody>
      </p:sp>
      <p:cxnSp>
        <p:nvCxnSpPr>
          <p:cNvPr id="38" name="Straight Arrow Connector 37"/>
          <p:cNvCxnSpPr/>
          <p:nvPr/>
        </p:nvCxnSpPr>
        <p:spPr>
          <a:xfrm flipH="1" flipV="1">
            <a:off x="2525572" y="2337705"/>
            <a:ext cx="940922" cy="336665"/>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6" idx="0"/>
          </p:cNvCxnSpPr>
          <p:nvPr/>
        </p:nvCxnSpPr>
        <p:spPr>
          <a:xfrm flipV="1">
            <a:off x="5523818" y="2506037"/>
            <a:ext cx="1163805" cy="80291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01920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100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100"/>
                            </p:stCondLst>
                            <p:childTnLst>
                              <p:par>
                                <p:cTn id="31" presetID="1" presetClass="entr" presetSubtype="0" fill="hold" grpId="0" nodeType="afterEffect">
                                  <p:stCondLst>
                                    <p:cond delay="1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200"/>
                            </p:stCondLst>
                            <p:childTnLst>
                              <p:par>
                                <p:cTn id="34" presetID="1" presetClass="entr" presetSubtype="0" fill="hold" grpId="0" nodeType="afterEffect">
                                  <p:stCondLst>
                                    <p:cond delay="10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300"/>
                            </p:stCondLst>
                            <p:childTnLst>
                              <p:par>
                                <p:cTn id="37" presetID="1" presetClass="entr" presetSubtype="0" fill="hold" grpId="0" nodeType="afterEffect">
                                  <p:stCondLst>
                                    <p:cond delay="100"/>
                                  </p:stCondLst>
                                  <p:childTnLst>
                                    <p:set>
                                      <p:cBhvr>
                                        <p:cTn id="38" dur="1" fill="hold">
                                          <p:stCondLst>
                                            <p:cond delay="0"/>
                                          </p:stCondLst>
                                        </p:cTn>
                                        <p:tgtEl>
                                          <p:spTgt spid="11"/>
                                        </p:tgtEl>
                                        <p:attrNameLst>
                                          <p:attrName>style.visibility</p:attrName>
                                        </p:attrNameLst>
                                      </p:cBhvr>
                                      <p:to>
                                        <p:strVal val="visible"/>
                                      </p:to>
                                    </p:set>
                                  </p:childTnLst>
                                </p:cTn>
                              </p:par>
                            </p:childTnLst>
                          </p:cTn>
                        </p:par>
                        <p:par>
                          <p:cTn id="39" fill="hold">
                            <p:stCondLst>
                              <p:cond delay="400"/>
                            </p:stCondLst>
                            <p:childTnLst>
                              <p:par>
                                <p:cTn id="40" presetID="1" presetClass="entr" presetSubtype="0" fill="hold" grpId="0" nodeType="afterEffect">
                                  <p:stCondLst>
                                    <p:cond delay="10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10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600"/>
                            </p:stCondLst>
                            <p:childTnLst>
                              <p:par>
                                <p:cTn id="46" presetID="1" presetClass="entr" presetSubtype="0" fill="hold" grpId="0" nodeType="afterEffect">
                                  <p:stCondLst>
                                    <p:cond delay="100"/>
                                  </p:stCondLst>
                                  <p:childTnLst>
                                    <p:set>
                                      <p:cBhvr>
                                        <p:cTn id="47" dur="1" fill="hold">
                                          <p:stCondLst>
                                            <p:cond delay="0"/>
                                          </p:stCondLst>
                                        </p:cTn>
                                        <p:tgtEl>
                                          <p:spTgt spid="16"/>
                                        </p:tgtEl>
                                        <p:attrNameLst>
                                          <p:attrName>style.visibility</p:attrName>
                                        </p:attrNameLst>
                                      </p:cBhvr>
                                      <p:to>
                                        <p:strVal val="visible"/>
                                      </p:to>
                                    </p:set>
                                  </p:childTnLst>
                                </p:cTn>
                              </p:par>
                            </p:childTnLst>
                          </p:cTn>
                        </p:par>
                        <p:par>
                          <p:cTn id="48" fill="hold">
                            <p:stCondLst>
                              <p:cond delay="700"/>
                            </p:stCondLst>
                            <p:childTnLst>
                              <p:par>
                                <p:cTn id="49" presetID="1" presetClass="entr" presetSubtype="0" fill="hold" grpId="0" nodeType="afterEffect">
                                  <p:stCondLst>
                                    <p:cond delay="100"/>
                                  </p:stCondLst>
                                  <p:childTnLst>
                                    <p:set>
                                      <p:cBhvr>
                                        <p:cTn id="50" dur="1" fill="hold">
                                          <p:stCondLst>
                                            <p:cond delay="0"/>
                                          </p:stCondLst>
                                        </p:cTn>
                                        <p:tgtEl>
                                          <p:spTgt spid="14"/>
                                        </p:tgtEl>
                                        <p:attrNameLst>
                                          <p:attrName>style.visibility</p:attrName>
                                        </p:attrNameLst>
                                      </p:cBhvr>
                                      <p:to>
                                        <p:strVal val="visible"/>
                                      </p:to>
                                    </p:set>
                                  </p:childTnLst>
                                </p:cTn>
                              </p:par>
                            </p:childTnLst>
                          </p:cTn>
                        </p:par>
                        <p:par>
                          <p:cTn id="51" fill="hold">
                            <p:stCondLst>
                              <p:cond delay="800"/>
                            </p:stCondLst>
                            <p:childTnLst>
                              <p:par>
                                <p:cTn id="52" presetID="1" presetClass="entr" presetSubtype="0" fill="hold" grpId="0" nodeType="afterEffect">
                                  <p:stCondLst>
                                    <p:cond delay="100"/>
                                  </p:stCondLst>
                                  <p:childTnLst>
                                    <p:set>
                                      <p:cBhvr>
                                        <p:cTn id="53" dur="1" fill="hold">
                                          <p:stCondLst>
                                            <p:cond delay="0"/>
                                          </p:stCondLst>
                                        </p:cTn>
                                        <p:tgtEl>
                                          <p:spTgt spid="12"/>
                                        </p:tgtEl>
                                        <p:attrNameLst>
                                          <p:attrName>style.visibility</p:attrName>
                                        </p:attrNameLst>
                                      </p:cBhvr>
                                      <p:to>
                                        <p:strVal val="visible"/>
                                      </p:to>
                                    </p:set>
                                  </p:childTnLst>
                                </p:cTn>
                              </p:par>
                            </p:childTnLst>
                          </p:cTn>
                        </p:par>
                        <p:par>
                          <p:cTn id="54" fill="hold">
                            <p:stCondLst>
                              <p:cond delay="900"/>
                            </p:stCondLst>
                            <p:childTnLst>
                              <p:par>
                                <p:cTn id="55" presetID="1" presetClass="entr" presetSubtype="0" fill="hold" grpId="0" nodeType="afterEffect">
                                  <p:stCondLst>
                                    <p:cond delay="10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120"/>
                                  </p:stCondLst>
                                  <p:childTnLst>
                                    <p:set>
                                      <p:cBhvr>
                                        <p:cTn id="63" dur="1" fill="hold">
                                          <p:stCondLst>
                                            <p:cond delay="0"/>
                                          </p:stCondLst>
                                        </p:cTn>
                                        <p:tgtEl>
                                          <p:spTgt spid="30"/>
                                        </p:tgtEl>
                                        <p:attrNameLst>
                                          <p:attrName>style.visibility</p:attrName>
                                        </p:attrNameLst>
                                      </p:cBhvr>
                                      <p:to>
                                        <p:strVal val="visible"/>
                                      </p:to>
                                    </p:set>
                                  </p:childTnLst>
                                </p:cTn>
                              </p:par>
                            </p:childTnLst>
                          </p:cTn>
                        </p:par>
                        <p:par>
                          <p:cTn id="64" fill="hold">
                            <p:stCondLst>
                              <p:cond delay="120"/>
                            </p:stCondLst>
                            <p:childTnLst>
                              <p:par>
                                <p:cTn id="65" presetID="1" presetClass="entr" presetSubtype="0" fill="hold" grpId="0" nodeType="afterEffect">
                                  <p:stCondLst>
                                    <p:cond delay="120"/>
                                  </p:stCondLst>
                                  <p:childTnLst>
                                    <p:set>
                                      <p:cBhvr>
                                        <p:cTn id="66" dur="1" fill="hold">
                                          <p:stCondLst>
                                            <p:cond delay="0"/>
                                          </p:stCondLst>
                                        </p:cTn>
                                        <p:tgtEl>
                                          <p:spTgt spid="29"/>
                                        </p:tgtEl>
                                        <p:attrNameLst>
                                          <p:attrName>style.visibility</p:attrName>
                                        </p:attrNameLst>
                                      </p:cBhvr>
                                      <p:to>
                                        <p:strVal val="visible"/>
                                      </p:to>
                                    </p:set>
                                  </p:childTnLst>
                                </p:cTn>
                              </p:par>
                            </p:childTnLst>
                          </p:cTn>
                        </p:par>
                        <p:par>
                          <p:cTn id="67" fill="hold">
                            <p:stCondLst>
                              <p:cond delay="240"/>
                            </p:stCondLst>
                            <p:childTnLst>
                              <p:par>
                                <p:cTn id="68" presetID="1" presetClass="entr" presetSubtype="0" fill="hold" grpId="0" nodeType="afterEffect">
                                  <p:stCondLst>
                                    <p:cond delay="120"/>
                                  </p:stCondLst>
                                  <p:childTnLst>
                                    <p:set>
                                      <p:cBhvr>
                                        <p:cTn id="69" dur="1" fill="hold">
                                          <p:stCondLst>
                                            <p:cond delay="0"/>
                                          </p:stCondLst>
                                        </p:cTn>
                                        <p:tgtEl>
                                          <p:spTgt spid="32"/>
                                        </p:tgtEl>
                                        <p:attrNameLst>
                                          <p:attrName>style.visibility</p:attrName>
                                        </p:attrNameLst>
                                      </p:cBhvr>
                                      <p:to>
                                        <p:strVal val="visible"/>
                                      </p:to>
                                    </p:set>
                                  </p:childTnLst>
                                </p:cTn>
                              </p:par>
                            </p:childTnLst>
                          </p:cTn>
                        </p:par>
                        <p:par>
                          <p:cTn id="70" fill="hold">
                            <p:stCondLst>
                              <p:cond delay="360"/>
                            </p:stCondLst>
                            <p:childTnLst>
                              <p:par>
                                <p:cTn id="71" presetID="1" presetClass="entr" presetSubtype="0" fill="hold" grpId="0" nodeType="afterEffect">
                                  <p:stCondLst>
                                    <p:cond delay="120"/>
                                  </p:stCondLst>
                                  <p:childTnLst>
                                    <p:set>
                                      <p:cBhvr>
                                        <p:cTn id="72" dur="1" fill="hold">
                                          <p:stCondLst>
                                            <p:cond delay="0"/>
                                          </p:stCondLst>
                                        </p:cTn>
                                        <p:tgtEl>
                                          <p:spTgt spid="31"/>
                                        </p:tgtEl>
                                        <p:attrNameLst>
                                          <p:attrName>style.visibility</p:attrName>
                                        </p:attrNameLst>
                                      </p:cBhvr>
                                      <p:to>
                                        <p:strVal val="visible"/>
                                      </p:to>
                                    </p:set>
                                  </p:childTnLst>
                                </p:cTn>
                              </p:par>
                            </p:childTnLst>
                          </p:cTn>
                        </p:par>
                        <p:par>
                          <p:cTn id="73" fill="hold">
                            <p:stCondLst>
                              <p:cond delay="480"/>
                            </p:stCondLst>
                            <p:childTnLst>
                              <p:par>
                                <p:cTn id="74" presetID="1" presetClass="entr" presetSubtype="0" fill="hold" grpId="0" nodeType="afterEffect">
                                  <p:stCondLst>
                                    <p:cond delay="120"/>
                                  </p:stCondLst>
                                  <p:childTnLst>
                                    <p:set>
                                      <p:cBhvr>
                                        <p:cTn id="75" dur="1" fill="hold">
                                          <p:stCondLst>
                                            <p:cond delay="0"/>
                                          </p:stCondLst>
                                        </p:cTn>
                                        <p:tgtEl>
                                          <p:spTgt spid="3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50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nodeType="afterEffect">
                                  <p:stCondLst>
                                    <p:cond delay="500"/>
                                  </p:stCondLst>
                                  <p:childTnLst>
                                    <p:set>
                                      <p:cBhvr>
                                        <p:cTn id="8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2" grpId="0" animBg="1"/>
      <p:bldP spid="26" grpId="0" animBg="1"/>
      <p:bldP spid="27" grpId="0" animBg="1"/>
      <p:bldP spid="29" grpId="0" animBg="1"/>
      <p:bldP spid="30" grpId="0" animBg="1"/>
      <p:bldP spid="31" grpId="0" animBg="1"/>
      <p:bldP spid="32" grpId="0" animBg="1"/>
      <p:bldP spid="33" grpId="0" animBg="1"/>
      <p:bldP spid="35" grpId="0"/>
      <p:bldP spid="3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819" y="1184633"/>
            <a:ext cx="5486400" cy="437348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819" y="1184633"/>
            <a:ext cx="5486400" cy="43734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819" y="1184633"/>
            <a:ext cx="5486400" cy="43734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819" y="1184633"/>
            <a:ext cx="5486400" cy="4373488"/>
          </a:xfrm>
          <a:prstGeom prst="rect">
            <a:avLst/>
          </a:prstGeom>
        </p:spPr>
      </p:pic>
      <p:sp>
        <p:nvSpPr>
          <p:cNvPr id="6" name="TextBox 5"/>
          <p:cNvSpPr txBox="1"/>
          <p:nvPr/>
        </p:nvSpPr>
        <p:spPr>
          <a:xfrm>
            <a:off x="6886222" y="1670050"/>
            <a:ext cx="2156178" cy="1754326"/>
          </a:xfrm>
          <a:prstGeom prst="rect">
            <a:avLst/>
          </a:prstGeom>
          <a:noFill/>
        </p:spPr>
        <p:txBody>
          <a:bodyPr wrap="square" rtlCol="0">
            <a:spAutoFit/>
          </a:bodyPr>
          <a:lstStyle/>
          <a:p>
            <a:r>
              <a:rPr lang="en-US" dirty="0" smtClean="0">
                <a:solidFill>
                  <a:srgbClr val="FFFF00"/>
                </a:solidFill>
              </a:rPr>
              <a:t>The 10.3 </a:t>
            </a:r>
            <a:r>
              <a:rPr lang="en-US" dirty="0" smtClean="0">
                <a:solidFill>
                  <a:srgbClr val="FFFF00"/>
                </a:solidFill>
                <a:latin typeface="Symbol" panose="05050102010706020507" pitchFamily="18" charset="2"/>
              </a:rPr>
              <a:t>m</a:t>
            </a:r>
            <a:r>
              <a:rPr lang="en-US" dirty="0" smtClean="0">
                <a:solidFill>
                  <a:srgbClr val="FFFF00"/>
                </a:solidFill>
              </a:rPr>
              <a:t>m Clean Window image shows convection and cirrus clouds over the Gulf of Mexico</a:t>
            </a:r>
            <a:endParaRPr lang="en-US" dirty="0">
              <a:solidFill>
                <a:srgbClr val="FFFF00"/>
              </a:solidFill>
            </a:endParaRPr>
          </a:p>
        </p:txBody>
      </p:sp>
      <p:sp>
        <p:nvSpPr>
          <p:cNvPr id="7" name="TextBox 6"/>
          <p:cNvSpPr txBox="1"/>
          <p:nvPr/>
        </p:nvSpPr>
        <p:spPr>
          <a:xfrm>
            <a:off x="6886222" y="3371378"/>
            <a:ext cx="2156178" cy="2031325"/>
          </a:xfrm>
          <a:prstGeom prst="rect">
            <a:avLst/>
          </a:prstGeom>
          <a:noFill/>
        </p:spPr>
        <p:txBody>
          <a:bodyPr wrap="square" rtlCol="0">
            <a:spAutoFit/>
          </a:bodyPr>
          <a:lstStyle/>
          <a:p>
            <a:r>
              <a:rPr lang="en-US" dirty="0" smtClean="0">
                <a:solidFill>
                  <a:srgbClr val="FFFF00"/>
                </a:solidFill>
              </a:rPr>
              <a:t>There are two different regions with surprising 3.9 – 10.3 Brightness Temperature Difference values – they are circled.</a:t>
            </a:r>
            <a:endParaRPr lang="en-US" dirty="0">
              <a:solidFill>
                <a:srgbClr val="FFFF00"/>
              </a:solidFill>
            </a:endParaRPr>
          </a:p>
        </p:txBody>
      </p:sp>
      <p:sp>
        <p:nvSpPr>
          <p:cNvPr id="8" name="Oval 7"/>
          <p:cNvSpPr/>
          <p:nvPr/>
        </p:nvSpPr>
        <p:spPr>
          <a:xfrm>
            <a:off x="4278489" y="1749073"/>
            <a:ext cx="711200" cy="798141"/>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195820" y="4233502"/>
            <a:ext cx="287867" cy="307074"/>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7" idx="1"/>
          </p:cNvCxnSpPr>
          <p:nvPr/>
        </p:nvCxnSpPr>
        <p:spPr>
          <a:xfrm flipH="1" flipV="1">
            <a:off x="4842532" y="2324806"/>
            <a:ext cx="2043690" cy="2062234"/>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1"/>
            <a:endCxn id="9" idx="6"/>
          </p:cNvCxnSpPr>
          <p:nvPr/>
        </p:nvCxnSpPr>
        <p:spPr>
          <a:xfrm flipH="1" flipV="1">
            <a:off x="1483686" y="4387040"/>
            <a:ext cx="5402536" cy="1"/>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886222" y="1054066"/>
            <a:ext cx="2156178" cy="4524315"/>
          </a:xfrm>
          <a:prstGeom prst="rect">
            <a:avLst/>
          </a:prstGeom>
          <a:solidFill>
            <a:schemeClr val="tx1"/>
          </a:solidFill>
        </p:spPr>
        <p:txBody>
          <a:bodyPr wrap="square" rtlCol="0">
            <a:spAutoFit/>
          </a:bodyPr>
          <a:lstStyle/>
          <a:p>
            <a:r>
              <a:rPr lang="en-US" dirty="0" smtClean="0">
                <a:solidFill>
                  <a:schemeClr val="bg1"/>
                </a:solidFill>
              </a:rPr>
              <a:t>The spot to the northeast is likely thin cirrus with small ice crystals – they are highly reflective and therefore much warmer at 3.9 </a:t>
            </a:r>
            <a:r>
              <a:rPr lang="en-US" dirty="0">
                <a:solidFill>
                  <a:schemeClr val="bg1"/>
                </a:solidFill>
                <a:latin typeface="Symbol" panose="05050102010706020507" pitchFamily="18" charset="2"/>
              </a:rPr>
              <a:t>m</a:t>
            </a:r>
            <a:r>
              <a:rPr lang="en-US" dirty="0">
                <a:solidFill>
                  <a:schemeClr val="bg1"/>
                </a:solidFill>
              </a:rPr>
              <a:t>m </a:t>
            </a:r>
            <a:r>
              <a:rPr lang="en-US" dirty="0" smtClean="0">
                <a:solidFill>
                  <a:schemeClr val="bg1"/>
                </a:solidFill>
              </a:rPr>
              <a:t>than at 10.3 </a:t>
            </a:r>
            <a:r>
              <a:rPr lang="en-US" dirty="0" smtClean="0">
                <a:solidFill>
                  <a:schemeClr val="bg1"/>
                </a:solidFill>
                <a:latin typeface="Symbol" panose="05050102010706020507" pitchFamily="18" charset="2"/>
              </a:rPr>
              <a:t>m</a:t>
            </a:r>
            <a:r>
              <a:rPr lang="en-US" dirty="0" smtClean="0">
                <a:solidFill>
                  <a:schemeClr val="bg1"/>
                </a:solidFill>
              </a:rPr>
              <a:t>m.  The spot </a:t>
            </a:r>
            <a:r>
              <a:rPr lang="en-US" dirty="0">
                <a:solidFill>
                  <a:schemeClr val="bg1"/>
                </a:solidFill>
              </a:rPr>
              <a:t>o</a:t>
            </a:r>
            <a:r>
              <a:rPr lang="en-US" dirty="0" smtClean="0">
                <a:solidFill>
                  <a:schemeClr val="bg1"/>
                </a:solidFill>
              </a:rPr>
              <a:t>ver the central Gulf is likely a vigorous updraft that has ejected small ice crystals out the top of the cloud</a:t>
            </a:r>
            <a:endParaRPr lang="en-US" dirty="0">
              <a:solidFill>
                <a:schemeClr val="bg1"/>
              </a:solidFill>
            </a:endParaRPr>
          </a:p>
        </p:txBody>
      </p:sp>
    </p:spTree>
    <p:custDataLst>
      <p:tags r:id="rId1"/>
    </p:custDataLst>
    <p:extLst>
      <p:ext uri="{BB962C8B-B14F-4D97-AF65-F5344CB8AC3E}">
        <p14:creationId xmlns:p14="http://schemas.microsoft.com/office/powerpoint/2010/main" val="4515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57250"/>
            <a:ext cx="8229600" cy="742950"/>
          </a:xfrm>
          <a:prstGeom prst="rect">
            <a:avLst/>
          </a:prstGeom>
        </p:spPr>
        <p:txBody>
          <a:bodyPr/>
          <a:lstStyle/>
          <a:p>
            <a:r>
              <a:rPr lang="en-US" sz="2400" dirty="0">
                <a:solidFill>
                  <a:srgbClr val="FFFF00"/>
                </a:solidFill>
                <a:latin typeface="Franklin Gothic Medium Cond" panose="020B0606030402020204" pitchFamily="34" charset="0"/>
              </a:rPr>
              <a:t>If you have strong convection, </a:t>
            </a:r>
            <a:br>
              <a:rPr lang="en-US" sz="2400" dirty="0">
                <a:solidFill>
                  <a:srgbClr val="FFFF00"/>
                </a:solidFill>
                <a:latin typeface="Franklin Gothic Medium Cond" panose="020B0606030402020204" pitchFamily="34" charset="0"/>
              </a:rPr>
            </a:br>
            <a:r>
              <a:rPr lang="en-US" sz="2400" dirty="0">
                <a:solidFill>
                  <a:srgbClr val="FFFF00"/>
                </a:solidFill>
                <a:latin typeface="Franklin Gothic Medium Cond" panose="020B0606030402020204" pitchFamily="34" charset="0"/>
              </a:rPr>
              <a:t>Day Cloud Convection RGB is useful</a:t>
            </a:r>
          </a:p>
        </p:txBody>
      </p:sp>
      <p:sp>
        <p:nvSpPr>
          <p:cNvPr id="3" name="Content Placeholder 2"/>
          <p:cNvSpPr>
            <a:spLocks noGrp="1"/>
          </p:cNvSpPr>
          <p:nvPr>
            <p:ph sz="half" idx="4294967295"/>
          </p:nvPr>
        </p:nvSpPr>
        <p:spPr>
          <a:xfrm>
            <a:off x="84843" y="1789329"/>
            <a:ext cx="4038600" cy="3922713"/>
          </a:xfrm>
          <a:prstGeom prst="rect">
            <a:avLst/>
          </a:prstGeom>
        </p:spPr>
        <p:txBody>
          <a:bodyPr/>
          <a:lstStyle/>
          <a:p>
            <a:r>
              <a:rPr lang="en-US" sz="2400" dirty="0">
                <a:solidFill>
                  <a:srgbClr val="FFFF00"/>
                </a:solidFill>
                <a:latin typeface="Franklin Gothic Medium Cond" panose="020B0606030402020204" pitchFamily="34" charset="0"/>
              </a:rPr>
              <a:t>Strong updraft lofts small ice crystals to the top of the cloud </a:t>
            </a:r>
          </a:p>
          <a:p>
            <a:r>
              <a:rPr lang="en-US" sz="2400" dirty="0">
                <a:solidFill>
                  <a:srgbClr val="FFFF00"/>
                </a:solidFill>
                <a:latin typeface="Franklin Gothic Medium Cond" panose="020B0606030402020204" pitchFamily="34" charset="0"/>
              </a:rPr>
              <a:t>Small ice crystals strongly reflect 3.9 solar radiation</a:t>
            </a:r>
          </a:p>
          <a:p>
            <a:pPr lvl="1"/>
            <a:r>
              <a:rPr lang="en-US" sz="2000" dirty="0">
                <a:solidFill>
                  <a:srgbClr val="FFFF00"/>
                </a:solidFill>
                <a:latin typeface="Franklin Gothic Medium Cond" panose="020B0606030402020204" pitchFamily="34" charset="0"/>
              </a:rPr>
              <a:t>3.9 – 10.3 Brightness Temperature difference is largest where ice crystals are smallest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771650"/>
            <a:ext cx="4846320" cy="34664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771650"/>
            <a:ext cx="4846320" cy="34664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1771650"/>
            <a:ext cx="4846320" cy="3466465"/>
          </a:xfrm>
          <a:prstGeom prst="rect">
            <a:avLst/>
          </a:prstGeom>
        </p:spPr>
      </p:pic>
      <p:sp>
        <p:nvSpPr>
          <p:cNvPr id="8" name="Octagon 7"/>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3304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Thanks!</a:t>
            </a:r>
            <a:endParaRPr lang="en-US" dirty="0">
              <a:latin typeface="Franklin Gothic Medium Cond" panose="020B0606030402020204" pitchFamily="34" charset="0"/>
            </a:endParaRPr>
          </a:p>
        </p:txBody>
      </p:sp>
      <p:sp>
        <p:nvSpPr>
          <p:cNvPr id="3" name="TextBox 2"/>
          <p:cNvSpPr txBox="1"/>
          <p:nvPr/>
        </p:nvSpPr>
        <p:spPr>
          <a:xfrm>
            <a:off x="1593734" y="3200400"/>
            <a:ext cx="5957593" cy="523220"/>
          </a:xfrm>
          <a:prstGeom prst="rect">
            <a:avLst/>
          </a:prstGeom>
          <a:noFill/>
        </p:spPr>
        <p:txBody>
          <a:bodyPr wrap="none" rtlCol="0">
            <a:spAutoFit/>
          </a:bodyPr>
          <a:lstStyle/>
          <a:p>
            <a:r>
              <a:rPr lang="en-US" sz="2800" dirty="0" smtClean="0">
                <a:latin typeface="Franklin Gothic Medium Cond" panose="020B0606030402020204" pitchFamily="34" charset="0"/>
              </a:rPr>
              <a:t>Questions</a:t>
            </a:r>
            <a:r>
              <a:rPr lang="en-US" sz="2800" smtClean="0">
                <a:latin typeface="Franklin Gothic Medium Cond" panose="020B0606030402020204" pitchFamily="34" charset="0"/>
              </a:rPr>
              <a:t>?  scott.lindstrom@ssec.wisc.edu</a:t>
            </a:r>
            <a:endParaRPr lang="en-US" sz="2800" dirty="0">
              <a:latin typeface="Franklin Gothic Medium Cond" panose="020B0606030402020204" pitchFamily="34" charset="0"/>
            </a:endParaRPr>
          </a:p>
        </p:txBody>
      </p:sp>
    </p:spTree>
    <p:extLst>
      <p:ext uri="{BB962C8B-B14F-4D97-AF65-F5344CB8AC3E}">
        <p14:creationId xmlns:p14="http://schemas.microsoft.com/office/powerpoint/2010/main" val="3906378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5988" y="1116743"/>
            <a:ext cx="8228012" cy="518984"/>
          </a:xfrm>
          <a:prstGeom prst="rect">
            <a:avLst/>
          </a:prstGeom>
        </p:spPr>
        <p:txBody>
          <a:bodyPr>
            <a:noAutofit/>
          </a:bodyPr>
          <a:lstStyle/>
          <a:p>
            <a:pPr algn="l"/>
            <a:r>
              <a:rPr lang="en-US" sz="2400" b="1" dirty="0">
                <a:solidFill>
                  <a:srgbClr val="FFFF00"/>
                </a:solidFill>
              </a:rPr>
              <a:t> The 0.64 </a:t>
            </a:r>
            <a:r>
              <a:rPr lang="en-US" sz="2400" b="1" dirty="0">
                <a:solidFill>
                  <a:srgbClr val="FFFF00"/>
                </a:solidFill>
                <a:latin typeface="Symbol" panose="05050102010706020507" pitchFamily="18" charset="2"/>
              </a:rPr>
              <a:t>m</a:t>
            </a:r>
            <a:r>
              <a:rPr lang="en-US" sz="2400" b="1" dirty="0">
                <a:solidFill>
                  <a:srgbClr val="FFFF00"/>
                </a:solidFill>
              </a:rPr>
              <a:t>m can be used to detect above anvil plumes.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3" y="1618060"/>
            <a:ext cx="5843587" cy="4382690"/>
          </a:xfrm>
          <a:prstGeom prst="rect">
            <a:avLst/>
          </a:prstGeom>
        </p:spPr>
      </p:pic>
      <p:sp>
        <p:nvSpPr>
          <p:cNvPr id="4" name="Oval 3"/>
          <p:cNvSpPr/>
          <p:nvPr/>
        </p:nvSpPr>
        <p:spPr>
          <a:xfrm rot="19696971">
            <a:off x="2843212" y="2514602"/>
            <a:ext cx="2914650" cy="880467"/>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54577" y="5457833"/>
            <a:ext cx="3449983" cy="461665"/>
          </a:xfrm>
          <a:prstGeom prst="rect">
            <a:avLst/>
          </a:prstGeom>
          <a:solidFill>
            <a:schemeClr val="bg1">
              <a:lumMod val="65000"/>
            </a:schemeClr>
          </a:solidFill>
        </p:spPr>
        <p:txBody>
          <a:bodyPr wrap="none" rtlCol="0">
            <a:spAutoFit/>
          </a:bodyPr>
          <a:lstStyle/>
          <a:p>
            <a:r>
              <a:rPr lang="en-US" sz="2400" b="1" dirty="0">
                <a:solidFill>
                  <a:srgbClr val="FFFF00"/>
                </a:solidFill>
              </a:rPr>
              <a:t>See an animation </a:t>
            </a:r>
            <a:r>
              <a:rPr lang="en-US" sz="2400" b="1" dirty="0">
                <a:solidFill>
                  <a:srgbClr val="FFFF00"/>
                </a:solidFill>
                <a:hlinkClick r:id="rId5"/>
              </a:rPr>
              <a:t>here</a:t>
            </a:r>
            <a:endParaRPr lang="en-US" sz="2400" b="1" dirty="0">
              <a:solidFill>
                <a:srgbClr val="FFFF00"/>
              </a:solidFill>
            </a:endParaRPr>
          </a:p>
        </p:txBody>
      </p:sp>
      <p:sp>
        <p:nvSpPr>
          <p:cNvPr id="13" name="TextBox 12"/>
          <p:cNvSpPr txBox="1"/>
          <p:nvPr/>
        </p:nvSpPr>
        <p:spPr>
          <a:xfrm>
            <a:off x="6229350" y="1985964"/>
            <a:ext cx="2877728" cy="1477328"/>
          </a:xfrm>
          <a:prstGeom prst="rect">
            <a:avLst/>
          </a:prstGeom>
          <a:noFill/>
        </p:spPr>
        <p:txBody>
          <a:bodyPr wrap="square" rtlCol="0">
            <a:spAutoFit/>
          </a:bodyPr>
          <a:lstStyle/>
          <a:p>
            <a:r>
              <a:rPr lang="en-US" dirty="0" smtClean="0">
                <a:solidFill>
                  <a:srgbClr val="FFFF00"/>
                </a:solidFill>
              </a:rPr>
              <a:t>Above-anvil cirrus plumes, such as the one circled at left, occur in storms that are producing severe weather</a:t>
            </a:r>
            <a:endParaRPr lang="en-US" dirty="0">
              <a:solidFill>
                <a:srgbClr val="FFFF00"/>
              </a:solidFill>
            </a:endParaRPr>
          </a:p>
        </p:txBody>
      </p:sp>
      <p:sp>
        <p:nvSpPr>
          <p:cNvPr id="7" name="Octagon 6"/>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5015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0067" y="874717"/>
            <a:ext cx="6595534" cy="881063"/>
          </a:xfrm>
          <a:prstGeom prst="rect">
            <a:avLst/>
          </a:prstGeom>
        </p:spPr>
        <p:txBody>
          <a:bodyPr>
            <a:noAutofit/>
          </a:bodyPr>
          <a:lstStyle/>
          <a:p>
            <a:r>
              <a:rPr lang="en-US" sz="2800" b="1" dirty="0">
                <a:solidFill>
                  <a:srgbClr val="FF0000"/>
                </a:solidFill>
                <a:latin typeface="Franklin Gothic Medium Cond" panose="020B0606030402020204" pitchFamily="34" charset="0"/>
              </a:rPr>
              <a:t>F</a:t>
            </a:r>
            <a:r>
              <a:rPr lang="en-US" sz="2800" b="1" dirty="0" smtClean="0">
                <a:solidFill>
                  <a:srgbClr val="FF0000"/>
                </a:solidFill>
                <a:latin typeface="Franklin Gothic Medium Cond" panose="020B0606030402020204" pitchFamily="34" charset="0"/>
              </a:rPr>
              <a:t>ine </a:t>
            </a:r>
            <a:r>
              <a:rPr lang="en-US" sz="2800" b="1" dirty="0">
                <a:solidFill>
                  <a:srgbClr val="FF0000"/>
                </a:solidFill>
                <a:latin typeface="Franklin Gothic Medium Cond" panose="020B0606030402020204" pitchFamily="34" charset="0"/>
              </a:rPr>
              <a:t>temporal detail </a:t>
            </a:r>
            <a:r>
              <a:rPr lang="en-US" sz="2800" b="1" dirty="0" smtClean="0">
                <a:solidFill>
                  <a:srgbClr val="FF0000"/>
                </a:solidFill>
                <a:latin typeface="Franklin Gothic Medium Cond" panose="020B0606030402020204" pitchFamily="34" charset="0"/>
              </a:rPr>
              <a:t>goes with fine </a:t>
            </a:r>
            <a:r>
              <a:rPr lang="en-US" sz="2800" b="1" dirty="0">
                <a:solidFill>
                  <a:srgbClr val="FF0000"/>
                </a:solidFill>
                <a:latin typeface="Franklin Gothic Medium Cond" panose="020B0606030402020204" pitchFamily="34" charset="0"/>
              </a:rPr>
              <a:t>spatial detail</a:t>
            </a:r>
            <a:endParaRPr lang="en-US" sz="2800" b="1" dirty="0">
              <a:latin typeface="Franklin Gothic Medium Cond" panose="020B06060304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406" y="1908312"/>
            <a:ext cx="5297557" cy="3973168"/>
          </a:xfrm>
          <a:prstGeom prst="rect">
            <a:avLst/>
          </a:prstGeom>
        </p:spPr>
      </p:pic>
      <p:sp>
        <p:nvSpPr>
          <p:cNvPr id="4" name="TextBox 3"/>
          <p:cNvSpPr txBox="1"/>
          <p:nvPr/>
        </p:nvSpPr>
        <p:spPr>
          <a:xfrm>
            <a:off x="5876014" y="2256681"/>
            <a:ext cx="3267986" cy="1754326"/>
          </a:xfrm>
          <a:prstGeom prst="rect">
            <a:avLst/>
          </a:prstGeom>
          <a:solidFill>
            <a:schemeClr val="bg1">
              <a:lumMod val="65000"/>
            </a:schemeClr>
          </a:solidFill>
        </p:spPr>
        <p:txBody>
          <a:bodyPr wrap="square" rtlCol="0">
            <a:spAutoFit/>
          </a:bodyPr>
          <a:lstStyle/>
          <a:p>
            <a:r>
              <a:rPr lang="en-US" dirty="0" smtClean="0">
                <a:solidFill>
                  <a:srgbClr val="FFFF00"/>
                </a:solidFill>
                <a:latin typeface="Franklin Gothic Medium Cond" panose="020B0606030402020204" pitchFamily="34" charset="0"/>
              </a:rPr>
              <a:t>Do you need precise information on when this morning fog will clear over </a:t>
            </a:r>
            <a:r>
              <a:rPr lang="en-US" dirty="0" smtClean="0">
                <a:solidFill>
                  <a:srgbClr val="FFFF00"/>
                </a:solidFill>
                <a:latin typeface="Franklin Gothic Medium Cond" panose="020B0606030402020204" pitchFamily="34" charset="0"/>
              </a:rPr>
              <a:t>valleys?  Use high-resolution 0.64 imagery!  (This is just a still image, but it shows how the fog details are captured)</a:t>
            </a:r>
            <a:r>
              <a:rPr lang="en-US" dirty="0" smtClean="0">
                <a:solidFill>
                  <a:srgbClr val="FFFF00"/>
                </a:solidFill>
              </a:rPr>
              <a:t> </a:t>
            </a:r>
            <a:endParaRPr lang="en-US" dirty="0">
              <a:solidFill>
                <a:srgbClr val="FFFF00"/>
              </a:solidFill>
            </a:endParaRPr>
          </a:p>
        </p:txBody>
      </p:sp>
      <p:sp>
        <p:nvSpPr>
          <p:cNvPr id="5" name="Octagon 4"/>
          <p:cNvSpPr/>
          <p:nvPr/>
        </p:nvSpPr>
        <p:spPr>
          <a:xfrm>
            <a:off x="-4" y="5742520"/>
            <a:ext cx="262467" cy="254000"/>
          </a:xfrm>
          <a:prstGeom prst="octagon">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193303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481"/>
  <p:tag name="ARTICULATE_AUDIO_RECORDED" val="1"/>
  <p:tag name="TIMELINE" val="14.3/21.7"/>
  <p:tag name="ELAPSEDTIME" val="34.1"/>
  <p:tag name="ANNOTATION_COUNT" val="0"/>
  <p:tag name="ARTICULATE_USED_LAYOUT" val="1"/>
  <p:tag name="ARTICULATE_NAV_LEVEL" val="1"/>
  <p:tag name="ARTICULATE_SLIDE_PRESENTER_GUID" val="24f9f63d-3aea-4ea1-b5c3-9d4f24db6d1e"/>
  <p:tag name="ARTICULATE_SLIDE_PAUSE" val="0"/>
  <p:tag name="ARTICULATE_LOCK_SLIDE" val="0"/>
  <p:tag name="ARTICULATE_HIDE_SLIDE" val="0"/>
  <p:tag name="ARTICULATE_PLAYER_CONTROL_PREVIOUS" val="True"/>
  <p:tag name="ARTICULATE_PLAYER_CONTROL_NEXT" val="True"/>
</p:tagLst>
</file>

<file path=ppt/tags/tag100.xml><?xml version="1.0" encoding="utf-8"?>
<p:tagLst xmlns:a="http://schemas.openxmlformats.org/drawingml/2006/main" xmlns:r="http://schemas.openxmlformats.org/officeDocument/2006/relationships" xmlns:p="http://schemas.openxmlformats.org/presentationml/2006/main">
  <p:tag name="AUDIO_ID" val="487"/>
  <p:tag name="ARTICULATE_AUDIO_RECORDED" val="1"/>
  <p:tag name="TIMELINE" val="29.1"/>
  <p:tag name="ELAPSEDTIME" val="44.4"/>
  <p:tag name="ANNOTATION_TYPE_1" val="0"/>
  <p:tag name="ANNOTATION_START_1" val="2.9"/>
  <p:tag name="ANNOTATION_END_1" val="5.6"/>
  <p:tag name="ANNOTATION_TOP_1" val="322"/>
  <p:tag name="ANNOTATION_LEFT_1" val="245"/>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5.6"/>
  <p:tag name="ANNOTATION_END_2" val="8.8"/>
  <p:tag name="ANNOTATION_TOP_2" val="319"/>
  <p:tag name="ANNOTATION_LEFT_2" val="468"/>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8.8"/>
  <p:tag name="ANNOTATION_END_3" val="19.0"/>
  <p:tag name="ANNOTATION_TOP_3" val="320"/>
  <p:tag name="ANNOTATION_LEFT_3" val="672"/>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2"/>
  <p:tag name="ANNOTATION_START_4" val="19.0"/>
  <p:tag name="ANNOTATION_END_4" val="19.0"/>
  <p:tag name="ANNOTATION_TOP_4" val="-33"/>
  <p:tag name="ANNOTATION_LEFT_4" val="-33"/>
  <p:tag name="ANNOTATION_WIDTH_4" val="1027"/>
  <p:tag name="ANNOTATION_HEIGHT_4" val="60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16777215"/>
  <p:tag name="ANNOTATION_FILL_ALPHA_4" val="50"/>
  <p:tag name="ANNOTATION_BORDER_WIDTH_4" val="2"/>
  <p:tag name="ANNOTATION_SLIDE_WIDTH_4" val="960"/>
  <p:tag name="ANNOTATION_SLIDE_HEIGHT_4" val="540"/>
  <p:tag name="ANNOTATION_TYPE_5" val="2"/>
  <p:tag name="ANNOTATION_START_5" val="19.0"/>
  <p:tag name="ANNOTATION_END_5" val="22.2"/>
  <p:tag name="ANNOTATION_TOP_5" val="263"/>
  <p:tag name="ANNOTATION_LEFT_5" val="627"/>
  <p:tag name="ANNOTATION_WIDTH_5" val="89"/>
  <p:tag name="ANNOTATION_HEIGHT_5" val="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16777215"/>
  <p:tag name="ANNOTATION_FILL_ALPHA_5" val="50"/>
  <p:tag name="ANNOTATION_BORDER_WIDTH_5" val="2"/>
  <p:tag name="ANNOTATION_SLIDE_WIDTH_5" val="960"/>
  <p:tag name="ANNOTATION_SLIDE_HEIGHT_5" val="540"/>
  <p:tag name="ANNOTATION_TYPE_6" val="0"/>
  <p:tag name="ANNOTATION_START_6" val="36.7"/>
  <p:tag name="ANNOTATION_END_6" val="40.2"/>
  <p:tag name="ANNOTATION_TOP_6" val="430"/>
  <p:tag name="ANNOTATION_LEFT_6" val="494"/>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40.2"/>
  <p:tag name="ANNOTATION_TOP_7" val="283"/>
  <p:tag name="ANNOTATION_LEFT_7" val="555"/>
  <p:tag name="ANNOTATION_WIDTH_7" val="100"/>
  <p:tag name="ANNOTATION_HEIGHT_7" val="100"/>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COUNT" val="7"/>
  <p:tag name="ARTICULATE_NAV_LEVEL" val="1"/>
  <p:tag name="ARTICULATE_SLIDE_PRESENTER_GUID" val="d813830c-8a68-4778-a44b-3110c97c4a5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2.xml><?xml version="1.0" encoding="utf-8"?>
<p:tagLst xmlns:a="http://schemas.openxmlformats.org/drawingml/2006/main" xmlns:r="http://schemas.openxmlformats.org/officeDocument/2006/relationships" xmlns:p="http://schemas.openxmlformats.org/presentationml/2006/main">
  <p:tag name="AUDIO_ID" val="476"/>
  <p:tag name="ARTICULATE_AUDIO_RECORDED" val="1"/>
  <p:tag name="ELAPSEDTIME" val="46.6"/>
  <p:tag name="ANNOTATION_TYPE_1" val="0"/>
  <p:tag name="ANNOTATION_START_1" val="10.5"/>
  <p:tag name="ANNOTATION_END_1" val="11.9"/>
  <p:tag name="ANNOTATION_TOP_1" val="135"/>
  <p:tag name="ANNOTATION_LEFT_1" val="363"/>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9"/>
  <p:tag name="ANNOTATION_END_2" val="14.5"/>
  <p:tag name="ANNOTATION_TOP_2" val="138"/>
  <p:tag name="ANNOTATION_LEFT_2" val="518"/>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4.5"/>
  <p:tag name="ANNOTATION_END_3" val="17.3"/>
  <p:tag name="ANNOTATION_TOP_3" val="203"/>
  <p:tag name="ANNOTATION_LEFT_3" val="290"/>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7.3"/>
  <p:tag name="ANNOTATION_END_4" val="18.7"/>
  <p:tag name="ANNOTATION_TOP_4" val="219"/>
  <p:tag name="ANNOTATION_LEFT_4" val="368"/>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8.7"/>
  <p:tag name="ANNOTATION_END_5" val="22.3"/>
  <p:tag name="ANNOTATION_TOP_5" val="201"/>
  <p:tag name="ANNOTATION_LEFT_5" val="530"/>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2.3"/>
  <p:tag name="ANNOTATION_END_6" val="23.7"/>
  <p:tag name="ANNOTATION_TOP_6" val="401"/>
  <p:tag name="ANNOTATION_LEFT_6" val="274"/>
  <p:tag name="ANNOTATION_WIDTH_6" val="100"/>
  <p:tag name="ANNOTATION_HEIGHT_6" val="100"/>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3.7"/>
  <p:tag name="ANNOTATION_END_7" val="25.3"/>
  <p:tag name="ANNOTATION_TOP_7" val="407"/>
  <p:tag name="ANNOTATION_LEFT_7" val="472"/>
  <p:tag name="ANNOTATION_WIDTH_7" val="100"/>
  <p:tag name="ANNOTATION_HEIGHT_7" val="100"/>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5.3"/>
  <p:tag name="ANNOTATION_END_8" val="27.5"/>
  <p:tag name="ANNOTATION_TOP_8" val="407"/>
  <p:tag name="ANNOTATION_LEFT_8" val="637"/>
  <p:tag name="ANNOTATION_WIDTH_8" val="100"/>
  <p:tag name="ANNOTATION_HEIGHT_8" val="100"/>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7.5"/>
  <p:tag name="ANNOTATION_END_9" val="31.1"/>
  <p:tag name="ANNOTATION_TOP_9" val="371"/>
  <p:tag name="ANNOTATION_LEFT_9" val="505"/>
  <p:tag name="ANNOTATION_WIDTH_9" val="100"/>
  <p:tag name="ANNOTATION_HEIGHT_9" val="100"/>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31.1"/>
  <p:tag name="ANNOTATION_END_10" val="33.1"/>
  <p:tag name="ANNOTATION_TOP_10" val="169"/>
  <p:tag name="ANNOTATION_LEFT_10" val="405"/>
  <p:tag name="ANNOTATION_WIDTH_10" val="100"/>
  <p:tag name="ANNOTATION_HEIGHT_10" val="100"/>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33.1"/>
  <p:tag name="ANNOTATION_END_11" val="34.8"/>
  <p:tag name="ANNOTATION_TOP_11" val="181"/>
  <p:tag name="ANNOTATION_LEFT_11" val="336"/>
  <p:tag name="ANNOTATION_WIDTH_11" val="100"/>
  <p:tag name="ANNOTATION_HEIGHT_11" val="100"/>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NNOTATION_TYPE_12" val="0"/>
  <p:tag name="ANNOTATION_START_12" val="34.8"/>
  <p:tag name="ANNOTATION_END_12" val="36.7"/>
  <p:tag name="ANNOTATION_TOP_12" val="199"/>
  <p:tag name="ANNOTATION_LEFT_12" val="282"/>
  <p:tag name="ANNOTATION_WIDTH_12" val="100"/>
  <p:tag name="ANNOTATION_HEIGHT_12" val="100"/>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540"/>
  <p:tag name="ANNOTATION_TYPE_13" val="0"/>
  <p:tag name="ANNOTATION_START_13" val="38.6"/>
  <p:tag name="ANNOTATION_END_13" val="44.2"/>
  <p:tag name="ANNOTATION_TOP_13" val="258"/>
  <p:tag name="ANNOTATION_LEFT_13" val="501"/>
  <p:tag name="ANNOTATION_WIDTH_13" val="100"/>
  <p:tag name="ANNOTATION_HEIGHT_13" val="100"/>
  <p:tag name="ANNOTATION_ANIMATION_13" val="3"/>
  <p:tag name="ANNOTATION_ROTATION_13" val="0"/>
  <p:tag name="ANNOTATION_SUB_TYPE_13" val="1"/>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540"/>
  <p:tag name="ANNOTATION_COUNT" val="13"/>
  <p:tag name="ARTICULATE_USED_LAYOUT" val="1"/>
  <p:tag name="ARTICULATE_NAV_LEVEL" val="1"/>
  <p:tag name="ARTICULATE_SLIDE_PRESENTER_GUID" val="c3660c43-9682-4c3e-a689-518f3e65de67"/>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4.xml><?xml version="1.0" encoding="utf-8"?>
<p:tagLst xmlns:a="http://schemas.openxmlformats.org/drawingml/2006/main" xmlns:r="http://schemas.openxmlformats.org/officeDocument/2006/relationships" xmlns:p="http://schemas.openxmlformats.org/presentationml/2006/main">
  <p:tag name="ANNOTATION_TYPE_6" val="0"/>
  <p:tag name="ANNOTATION_START_6" val="22.0"/>
  <p:tag name="ANNOTATION_END_6" val="23.3"/>
  <p:tag name="ANNOTATION_TOP_6" val="209"/>
  <p:tag name="ANNOTATION_LEFT_6" val="208"/>
  <p:tag name="ANNOTATION_WIDTH_6" val="119"/>
  <p:tag name="ANNOTATION_HEIGHT_6" val="119"/>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3.3"/>
  <p:tag name="ANNOTATION_END_7" val="24.5"/>
  <p:tag name="ANNOTATION_TOP_7" val="274"/>
  <p:tag name="ANNOTATION_LEFT_7" val="203"/>
  <p:tag name="ANNOTATION_WIDTH_7" val="119"/>
  <p:tag name="ANNOTATION_HEIGHT_7" val="119"/>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4.5"/>
  <p:tag name="ANNOTATION_END_8" val="28.8"/>
  <p:tag name="ANNOTATION_TOP_8" val="329"/>
  <p:tag name="ANNOTATION_LEFT_8" val="202"/>
  <p:tag name="ANNOTATION_WIDTH_8" val="119"/>
  <p:tag name="ANNOTATION_HEIGHT_8" val="119"/>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8.8"/>
  <p:tag name="ANNOTATION_END_9" val="29.8"/>
  <p:tag name="ANNOTATION_TOP_9" val="240"/>
  <p:tag name="ANNOTATION_LEFT_9" val="185"/>
  <p:tag name="ANNOTATION_WIDTH_9" val="119"/>
  <p:tag name="ANNOTATION_HEIGHT_9" val="119"/>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29.8"/>
  <p:tag name="ANNOTATION_END_10" val="34.6"/>
  <p:tag name="ANNOTATION_TOP_10" val="240"/>
  <p:tag name="ANNOTATION_LEFT_10" val="185"/>
  <p:tag name="ANNOTATION_WIDTH_10" val="119"/>
  <p:tag name="ANNOTATION_HEIGHT_10" val="119"/>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34.6"/>
  <p:tag name="ANNOTATION_END_11" val="37.3"/>
  <p:tag name="ANNOTATION_TOP_11" val="243"/>
  <p:tag name="ANNOTATION_LEFT_11" val="537"/>
  <p:tag name="ANNOTATION_WIDTH_11" val="119"/>
  <p:tag name="ANNOTATION_HEIGHT_11" val="119"/>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UDIO_ID" val="474"/>
  <p:tag name="ARTICULATE_AUDIO_RECORDED" val="1"/>
  <p:tag name="ELAPSEDTIME" val="39.7"/>
  <p:tag name="ANNOTATION_TYPE_1" val="0"/>
  <p:tag name="ANNOTATION_START_1" val="8.7"/>
  <p:tag name="ANNOTATION_END_1" val="12.2"/>
  <p:tag name="ANNOTATION_TOP_1" val="139"/>
  <p:tag name="ANNOTATION_LEFT_1" val="223"/>
  <p:tag name="ANNOTATION_WIDTH_1" val="100"/>
  <p:tag name="ANNOTATION_HEIGHT_1" val="100"/>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2.2"/>
  <p:tag name="ANNOTATION_END_2" val="13.5"/>
  <p:tag name="ANNOTATION_TOP_2" val="137"/>
  <p:tag name="ANNOTATION_LEFT_2" val="293"/>
  <p:tag name="ANNOTATION_WIDTH_2" val="100"/>
  <p:tag name="ANNOTATION_HEIGHT_2" val="100"/>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3.5"/>
  <p:tag name="ANNOTATION_END_3" val="14.8"/>
  <p:tag name="ANNOTATION_TOP_3" val="136"/>
  <p:tag name="ANNOTATION_LEFT_3" val="423"/>
  <p:tag name="ANNOTATION_WIDTH_3" val="100"/>
  <p:tag name="ANNOTATION_HEIGHT_3" val="100"/>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4.8"/>
  <p:tag name="ANNOTATION_END_4" val="18.6"/>
  <p:tag name="ANNOTATION_TOP_4" val="138"/>
  <p:tag name="ANNOTATION_LEFT_4" val="565"/>
  <p:tag name="ANNOTATION_WIDTH_4" val="100"/>
  <p:tag name="ANNOTATION_HEIGHT_4" val="100"/>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8.6"/>
  <p:tag name="ANNOTATION_END_5" val="20.4"/>
  <p:tag name="ANNOTATION_TOP_5" val="141"/>
  <p:tag name="ANNOTATION_LEFT_5" val="702"/>
  <p:tag name="ANNOTATION_WIDTH_5" val="100"/>
  <p:tag name="ANNOTATION_HEIGHT_5" val="100"/>
  <p:tag name="ANNOTATION_ANIMATION_5" val="3"/>
  <p:tag name="ANNOTATION_ROTATION_5" val="9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TITLE_TAG" val="The Visible and Near-Infrared Channels"/>
  <p:tag name="ARTICULATE_USED_LAYOUT" val="1"/>
  <p:tag name="ARTICULATE_NAV_LEVEL" val="1"/>
  <p:tag name="ARTICULATE_SLIDE_PRESENTER_GUID" val="c3660c43-9682-4c3e-a689-518f3e65de67"/>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6.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34.5"/>
  <p:tag name="ANNOTATION_TYPE_1" val="0"/>
  <p:tag name="ANNOTATION_START_1" val="6.2"/>
  <p:tag name="ANNOTATION_END_1" val="7.8"/>
  <p:tag name="ANNOTATION_TOP_1" val="136"/>
  <p:tag name="ANNOTATION_LEFT_1" val="169"/>
  <p:tag name="ANNOTATION_WIDTH_1" val="100"/>
  <p:tag name="ANNOTATION_HEIGHT_1" val="100"/>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7.8"/>
  <p:tag name="ANNOTATION_END_2" val="9.4"/>
  <p:tag name="ANNOTATION_TOP_2" val="132"/>
  <p:tag name="ANNOTATION_LEFT_2" val="258"/>
  <p:tag name="ANNOTATION_WIDTH_2" val="100"/>
  <p:tag name="ANNOTATION_HEIGHT_2" val="100"/>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9.4"/>
  <p:tag name="ANNOTATION_END_3" val="11.5"/>
  <p:tag name="ANNOTATION_TOP_3" val="129"/>
  <p:tag name="ANNOTATION_LEFT_3" val="403"/>
  <p:tag name="ANNOTATION_WIDTH_3" val="100"/>
  <p:tag name="ANNOTATION_HEIGHT_3" val="100"/>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1.5"/>
  <p:tag name="ANNOTATION_END_4" val="19.6"/>
  <p:tag name="ANNOTATION_TOP_4" val="133"/>
  <p:tag name="ANNOTATION_LEFT_4" val="575"/>
  <p:tag name="ANNOTATION_WIDTH_4" val="100"/>
  <p:tag name="ANNOTATION_HEIGHT_4" val="100"/>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9.6"/>
  <p:tag name="ANNOTATION_END_5" val="22.4"/>
  <p:tag name="ANNOTATION_TOP_5" val="130"/>
  <p:tag name="ANNOTATION_LEFT_5" val="731"/>
  <p:tag name="ANNOTATION_WIDTH_5" val="100"/>
  <p:tag name="ANNOTATION_HEIGHT_5" val="100"/>
  <p:tag name="ANNOTATION_ANIMATION_5" val="3"/>
  <p:tag name="ANNOTATION_ROTATION_5" val="9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2.1"/>
  <p:tag name="ANNOTATION_TOP_6" val="343"/>
  <p:tag name="ANNOTATION_LEFT_6" val="823"/>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COUNT" val="6"/>
  <p:tag name="ARTICULATE_TITLE_TAG" val="GOES-R ABI Infrared Bands"/>
  <p:tag name="ARTICULATE_USED_LAYOUT" val="1"/>
  <p:tag name="ARTICULATE_NAV_LEVEL" val="1"/>
  <p:tag name="ARTICULATE_SLIDE_PRESENTER_GUID" val="f1c53a17-6f3c-405e-a1c6-13c76c36c8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108.xml><?xml version="1.0" encoding="utf-8"?>
<p:tagLst xmlns:a="http://schemas.openxmlformats.org/drawingml/2006/main" xmlns:r="http://schemas.openxmlformats.org/officeDocument/2006/relationships" xmlns:p="http://schemas.openxmlformats.org/presentationml/2006/main">
  <p:tag name="AUDIO_ID" val="492"/>
  <p:tag name="ARTICULATE_AUDIO_RECORDED" val="1"/>
  <p:tag name="ELAPSEDTIME" val="34.1"/>
  <p:tag name="ANNOTATION_TYPE_1" val="0"/>
  <p:tag name="ANNOTATION_START_1" val="10.0"/>
  <p:tag name="ANNOTATION_END_1" val="11.8"/>
  <p:tag name="ANNOTATION_TOP_1" val="414"/>
  <p:tag name="ANNOTATION_LEFT_1" val="320"/>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8"/>
  <p:tag name="ANNOTATION_END_2" val="12.7"/>
  <p:tag name="ANNOTATION_TOP_2" val="258"/>
  <p:tag name="ANNOTATION_LEFT_2" val="287"/>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2.7"/>
  <p:tag name="ANNOTATION_END_3" val="13.7"/>
  <p:tag name="ANNOTATION_TOP_3" val="226"/>
  <p:tag name="ANNOTATION_LEFT_3" val="298"/>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3.7"/>
  <p:tag name="ANNOTATION_END_4" val="14.8"/>
  <p:tag name="ANNOTATION_TOP_4" val="207"/>
  <p:tag name="ANNOTATION_LEFT_4" val="318"/>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4.8"/>
  <p:tag name="ANNOTATION_END_5" val="15.8"/>
  <p:tag name="ANNOTATION_TOP_5" val="213"/>
  <p:tag name="ANNOTATION_LEFT_5" val="352"/>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15.8"/>
  <p:tag name="ANNOTATION_END_6" val="17.9"/>
  <p:tag name="ANNOTATION_TOP_6" val="253"/>
  <p:tag name="ANNOTATION_LEFT_6" val="377"/>
  <p:tag name="ANNOTATION_WIDTH_6" val="100"/>
  <p:tag name="ANNOTATION_HEIGHT_6" val="100"/>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0.5"/>
  <p:tag name="ANNOTATION_END_7" val="22.7"/>
  <p:tag name="ANNOTATION_TOP_7" val="363"/>
  <p:tag name="ANNOTATION_LEFT_7" val="817"/>
  <p:tag name="ANNOTATION_WIDTH_7" val="100"/>
  <p:tag name="ANNOTATION_HEIGHT_7" val="100"/>
  <p:tag name="ANNOTATION_ANIMATION_7" val="3"/>
  <p:tag name="ANNOTATION_ROTATION_7" val="27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2.7"/>
  <p:tag name="ANNOTATION_END_8" val="25.7"/>
  <p:tag name="ANNOTATION_TOP_8" val="268"/>
  <p:tag name="ANNOTATION_LEFT_8" val="817"/>
  <p:tag name="ANNOTATION_WIDTH_8" val="100"/>
  <p:tag name="ANNOTATION_HEIGHT_8" val="100"/>
  <p:tag name="ANNOTATION_ANIMATION_8" val="3"/>
  <p:tag name="ANNOTATION_ROTATION_8" val="27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COUNT" val="8"/>
  <p:tag name="ARTICULATE_USED_LAYOUT" val="1"/>
  <p:tag name="ARTICULATE_NAV_LEVEL" val="1"/>
  <p:tag name="ARTICULATE_SLIDE_PRESENTER_GUID" val="f1c53a17-6f3c-405e-a1c6-13c76c36c8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BULLET_1" val="8226"/>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UDIO_ID" val="497"/>
  <p:tag name="ARTICULATE_AUDIO_RECORDED" val="1"/>
  <p:tag name="ELAPSEDTIME" val="23.7"/>
  <p:tag name="ANNOTATION_TYPE_1" val="0"/>
  <p:tag name="ANNOTATION_START_1" val="4.7"/>
  <p:tag name="ANNOTATION_END_1" val="11.7"/>
  <p:tag name="ANNOTATION_TOP_1" val="335"/>
  <p:tag name="ANNOTATION_LEFT_1" val="502"/>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7"/>
  <p:tag name="ANNOTATION_END_2" val="12.8"/>
  <p:tag name="ANNOTATION_TOP_2" val="230"/>
  <p:tag name="ANNOTATION_LEFT_2" val="439"/>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2.8"/>
  <p:tag name="ANNOTATION_END_3" val="13.9"/>
  <p:tag name="ANNOTATION_TOP_3" val="219"/>
  <p:tag name="ANNOTATION_LEFT_3" val="504"/>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3.9"/>
  <p:tag name="ANNOTATION_END_4" val="15.0"/>
  <p:tag name="ANNOTATION_TOP_4" val="249"/>
  <p:tag name="ANNOTATION_LEFT_4" val="557"/>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5.0"/>
  <p:tag name="ANNOTATION_END_5" val="17.3"/>
  <p:tag name="ANNOTATION_TOP_5" val="321"/>
  <p:tag name="ANNOTATION_LEFT_5" val="561"/>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USED_LAYOUT" val="1"/>
  <p:tag name="ARTICULATE_NAV_LEVEL" val="1"/>
  <p:tag name="ARTICULATE_SLIDE_PRESENTER_GUID" val="f1c53a17-6f3c-405e-a1c6-13c76c36c8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UDIO_ID" val="491"/>
  <p:tag name="ARTICULATE_AUDIO_RECORDED" val="1"/>
  <p:tag name="ELAPSEDTIME" val="14.4"/>
  <p:tag name="ANNOTATION_TYPE_1" val="0"/>
  <p:tag name="ANNOTATION_START_1" val="1.5"/>
  <p:tag name="ANNOTATION_END_1" val="6.6"/>
  <p:tag name="ANNOTATION_TOP_1" val="250"/>
  <p:tag name="ANNOTATION_LEFT_1" val="365"/>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6.6"/>
  <p:tag name="ANNOTATION_END_2" val="10.3"/>
  <p:tag name="ANNOTATION_TOP_2" val="248"/>
  <p:tag name="ANNOTATION_LEFT_2" val="485"/>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USED_LAYOUT" val="1"/>
  <p:tag name="ARTICULATE_NAV_LEVEL" val="1"/>
  <p:tag name="ARTICULATE_SLIDE_PRESENTER_GUID" val="f1c53a17-6f3c-405e-a1c6-13c76c36c8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4.xml><?xml version="1.0" encoding="utf-8"?>
<p:tagLst xmlns:a="http://schemas.openxmlformats.org/drawingml/2006/main" xmlns:r="http://schemas.openxmlformats.org/officeDocument/2006/relationships" xmlns:p="http://schemas.openxmlformats.org/presentationml/2006/main">
  <p:tag name="AUDIO_ID" val="486"/>
  <p:tag name="ARTICULATE_AUDIO_RECORDED" val="1"/>
  <p:tag name="TIMELINE" val="6.7/14.7/25.8"/>
  <p:tag name="ELAPSEDTIME" val="37.1"/>
  <p:tag name="ANNOTATION_TYPE_1" val="0"/>
  <p:tag name="ANNOTATION_START_1" val="11.8"/>
  <p:tag name="ANNOTATION_END_1" val="14.1"/>
  <p:tag name="ANNOTATION_TOP_1" val="151"/>
  <p:tag name="ANNOTATION_LEFT_1" val="374"/>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4.1"/>
  <p:tag name="ANNOTATION_END_2" val="19.7"/>
  <p:tag name="ANNOTATION_TOP_2" val="239"/>
  <p:tag name="ANNOTATION_LEFT_2" val="733"/>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9.5"/>
  <p:tag name="ANNOTATION_END_3" val="30.7"/>
  <p:tag name="ANNOTATION_TOP_3" val="171"/>
  <p:tag name="ANNOTATION_LEFT_3" val="537"/>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30.7"/>
  <p:tag name="ANNOTATION_END_4" val="31.7"/>
  <p:tag name="ANNOTATION_TOP_4" val="389"/>
  <p:tag name="ANNOTATION_LEFT_4" val="349"/>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31.7"/>
  <p:tag name="ANNOTATION_END_5" val="34.9"/>
  <p:tag name="ANNOTATION_TOP_5" val="391"/>
  <p:tag name="ANNOTATION_LEFT_5" val="658"/>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6.xml><?xml version="1.0" encoding="utf-8"?>
<p:tagLst xmlns:a="http://schemas.openxmlformats.org/drawingml/2006/main" xmlns:r="http://schemas.openxmlformats.org/officeDocument/2006/relationships" xmlns:p="http://schemas.openxmlformats.org/presentationml/2006/main">
  <p:tag name="AUDIO_ID" val="486"/>
  <p:tag name="ARTICULATE_AUDIO_RECORDED" val="1"/>
  <p:tag name="TIMELINE" val="6.7/14.7/25.8"/>
  <p:tag name="ELAPSEDTIME" val="37.1"/>
  <p:tag name="ANNOTATION_TYPE_1" val="0"/>
  <p:tag name="ANNOTATION_START_1" val="11.8"/>
  <p:tag name="ANNOTATION_END_1" val="14.1"/>
  <p:tag name="ANNOTATION_TOP_1" val="151"/>
  <p:tag name="ANNOTATION_LEFT_1" val="374"/>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4.1"/>
  <p:tag name="ANNOTATION_END_2" val="19.7"/>
  <p:tag name="ANNOTATION_TOP_2" val="239"/>
  <p:tag name="ANNOTATION_LEFT_2" val="733"/>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9.5"/>
  <p:tag name="ANNOTATION_END_3" val="30.7"/>
  <p:tag name="ANNOTATION_TOP_3" val="171"/>
  <p:tag name="ANNOTATION_LEFT_3" val="537"/>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30.7"/>
  <p:tag name="ANNOTATION_END_4" val="31.7"/>
  <p:tag name="ANNOTATION_TOP_4" val="389"/>
  <p:tag name="ANNOTATION_LEFT_4" val="349"/>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31.7"/>
  <p:tag name="ANNOTATION_END_5" val="34.9"/>
  <p:tag name="ANNOTATION_TOP_5" val="391"/>
  <p:tag name="ANNOTATION_LEFT_5" val="658"/>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8.xml><?xml version="1.0" encoding="utf-8"?>
<p:tagLst xmlns:a="http://schemas.openxmlformats.org/drawingml/2006/main" xmlns:r="http://schemas.openxmlformats.org/officeDocument/2006/relationships" xmlns:p="http://schemas.openxmlformats.org/presentationml/2006/main">
  <p:tag name="AUDIO_ID" val="501"/>
  <p:tag name="ARTICULATE_AUDIO_RECORDED" val="1"/>
  <p:tag name="ELAPSEDTIME" val="80.2"/>
  <p:tag name="ANNOTATION_TYPE_1" val="2"/>
  <p:tag name="ANNOTATION_START_1" val="3.4"/>
  <p:tag name="ANNOTATION_END_1" val="3.4"/>
  <p:tag name="ANNOTATION_TOP_1" val="-33"/>
  <p:tag name="ANNOTATION_LEFT_1" val="-33"/>
  <p:tag name="ANNOTATION_WIDTH_1" val="1027"/>
  <p:tag name="ANNOTATION_HEIGHT_1" val="60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855309"/>
  <p:tag name="ANNOTATION_FILL_COLOR_1" val="855309"/>
  <p:tag name="ANNOTATION_FILL_ALPHA_1" val="50"/>
  <p:tag name="ANNOTATION_BORDER_WIDTH_1" val="2"/>
  <p:tag name="ANNOTATION_SLIDE_WIDTH_1" val="960"/>
  <p:tag name="ANNOTATION_SLIDE_HEIGHT_1" val="540"/>
  <p:tag name="ANNOTATION_TYPE_2" val="2"/>
  <p:tag name="ANNOTATION_START_2" val="3.4"/>
  <p:tag name="ANNOTATION_END_2" val="11.8"/>
  <p:tag name="ANNOTATION_TOP_2" val="123"/>
  <p:tag name="ANNOTATION_LEFT_2" val="3"/>
  <p:tag name="ANNOTATION_WIDTH_2" val="445"/>
  <p:tag name="ANNOTATION_HEIGHT_2" val="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855309"/>
  <p:tag name="ANNOTATION_FILL_COLOR_2" val="855309"/>
  <p:tag name="ANNOTATION_FILL_ALPHA_2" val="50"/>
  <p:tag name="ANNOTATION_BORDER_WIDTH_2" val="2"/>
  <p:tag name="ANNOTATION_SLIDE_WIDTH_2" val="960"/>
  <p:tag name="ANNOTATION_SLIDE_HEIGHT_2" val="540"/>
  <p:tag name="ANNOTATION_TYPE_3" val="0"/>
  <p:tag name="ANNOTATION_START_3" val="11.8"/>
  <p:tag name="ANNOTATION_END_3" val="19.1"/>
  <p:tag name="ANNOTATION_TOP_3" val="391"/>
  <p:tag name="ANNOTATION_LEFT_3" val="553"/>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9.1"/>
  <p:tag name="ANNOTATION_END_4" val="26.8"/>
  <p:tag name="ANNOTATION_TOP_4" val="210"/>
  <p:tag name="ANNOTATION_LEFT_4" val="548"/>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6.8"/>
  <p:tag name="ANNOTATION_END_5" val="29.5"/>
  <p:tag name="ANNOTATION_TOP_5" val="205"/>
  <p:tag name="ANNOTATION_LEFT_5" val="761"/>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9.5"/>
  <p:tag name="ANNOTATION_END_6" val="33.8"/>
  <p:tag name="ANNOTATION_TOP_6" val="394"/>
  <p:tag name="ANNOTATION_LEFT_6" val="747"/>
  <p:tag name="ANNOTATION_WIDTH_6" val="100"/>
  <p:tag name="ANNOTATION_HEIGHT_6" val="100"/>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46.8"/>
  <p:tag name="ANNOTATION_END_7" val="68.0"/>
  <p:tag name="ANNOTATION_TOP_7" val="203"/>
  <p:tag name="ANNOTATION_LEFT_7" val="127"/>
  <p:tag name="ANNOTATION_WIDTH_7" val="100"/>
  <p:tag name="ANNOTATION_HEIGHT_7" val="100"/>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68.0"/>
  <p:tag name="ANNOTATION_END_8" val="73.5"/>
  <p:tag name="ANNOTATION_TOP_8" val="401"/>
  <p:tag name="ANNOTATION_LEFT_8" val="640"/>
  <p:tag name="ANNOTATION_WIDTH_8" val="100"/>
  <p:tag name="ANNOTATION_HEIGHT_8" val="100"/>
  <p:tag name="ANNOTATION_ANIMATION_8" val="3"/>
  <p:tag name="ANNOTATION_ROTATION_8" val="18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COUNT" val="8"/>
  <p:tag name="ARTICULATE_TITLE_TAG" val="Infrared Channels: Some are windows, some are not"/>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19.xml><?xml version="1.0" encoding="utf-8"?>
<p:tagLst xmlns:a="http://schemas.openxmlformats.org/drawingml/2006/main" xmlns:r="http://schemas.openxmlformats.org/officeDocument/2006/relationships" xmlns:p="http://schemas.openxmlformats.org/presentationml/2006/main">
  <p:tag name="BULLET_1" val="8226"/>
</p:tagLst>
</file>

<file path=ppt/tags/tag12.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53.1"/>
  <p:tag name="ANNOTATION_COUNT" val="0"/>
  <p:tag name="ARTICULATE_USED_LAYOUT" val="1"/>
  <p:tag name="ARTICULATE_NAV_LEVEL" val="1"/>
  <p:tag name="ARTICULATE_SLIDE_PRESENTER_GUID" val="c3660c43-9682-4c3e-a689-518f3e65de67"/>
  <p:tag name="ARTICULATE_SLIDE_PAUSE" val="0"/>
  <p:tag name="ARTICULATE_LOCK_SLIDE" val="0"/>
  <p:tag name="ARTICULATE_HIDE_SLIDE" val="0"/>
  <p:tag name="ARTICULATE_PLAYER_CONTROL_PREVIOUS" val="True"/>
  <p:tag name="ARTICULATE_PLAYER_CONTROL_NEXT" val="True"/>
</p:tagLst>
</file>

<file path=ppt/tags/tag120.xml><?xml version="1.0" encoding="utf-8"?>
<p:tagLst xmlns:a="http://schemas.openxmlformats.org/drawingml/2006/main" xmlns:r="http://schemas.openxmlformats.org/officeDocument/2006/relationships" xmlns:p="http://schemas.openxmlformats.org/presentationml/2006/main">
  <p:tag name="AUDIO_ID" val="507"/>
  <p:tag name="ARTICULATE_AUDIO_RECORDED" val="1"/>
  <p:tag name="ELAPSEDTIME" val="51.3"/>
  <p:tag name="ANNOTATION_TYPE_1" val="0"/>
  <p:tag name="ANNOTATION_START_1" val="12.5"/>
  <p:tag name="ANNOTATION_END_1" val="13.6"/>
  <p:tag name="ANNOTATION_TOP_1" val="172"/>
  <p:tag name="ANNOTATION_LEFT_1" val="896"/>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3.6"/>
  <p:tag name="ANNOTATION_END_2" val="21.8"/>
  <p:tag name="ANNOTATION_TOP_2" val="225"/>
  <p:tag name="ANNOTATION_LEFT_2" val="895"/>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2"/>
  <p:tag name="ANNOTATION_START_3" val="21.8"/>
  <p:tag name="ANNOTATION_END_3" val="42.2"/>
  <p:tag name="ANNOTATION_TOP_3" val="-33"/>
  <p:tag name="ANNOTATION_LEFT_3" val="-33"/>
  <p:tag name="ANNOTATION_WIDTH_3" val="1027"/>
  <p:tag name="ANNOTATION_HEIGHT_3" val="60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855309"/>
  <p:tag name="ANNOTATION_FILL_COLOR_3" val="855309"/>
  <p:tag name="ANNOTATION_FILL_ALPHA_3" val="50"/>
  <p:tag name="ANNOTATION_BORDER_WIDTH_3" val="2"/>
  <p:tag name="ANNOTATION_SLIDE_WIDTH_3" val="960"/>
  <p:tag name="ANNOTATION_SLIDE_HEIGHT_3" val="540"/>
  <p:tag name="ANNOTATION_TYPE_4" val="2"/>
  <p:tag name="ANNOTATION_START_4" val="42.2"/>
  <p:tag name="ANNOTATION_END_4" val="42.2"/>
  <p:tag name="ANNOTATION_TOP_4" val="-33"/>
  <p:tag name="ANNOTATION_LEFT_4" val="-33"/>
  <p:tag name="ANNOTATION_WIDTH_4" val="1027"/>
  <p:tag name="ANNOTATION_HEIGHT_4" val="60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855309"/>
  <p:tag name="ANNOTATION_FILL_COLOR_4" val="855309"/>
  <p:tag name="ANNOTATION_FILL_ALPHA_4" val="50"/>
  <p:tag name="ANNOTATION_BORDER_WIDTH_4" val="2"/>
  <p:tag name="ANNOTATION_SLIDE_WIDTH_4" val="960"/>
  <p:tag name="ANNOTATION_SLIDE_HEIGHT_4" val="540"/>
  <p:tag name="ANNOTATION_TYPE_5" val="2"/>
  <p:tag name="ANNOTATION_START_5" val="42.2"/>
  <p:tag name="ANNOTATION_END_5" val="51.0"/>
  <p:tag name="ANNOTATION_TOP_5" val="378"/>
  <p:tag name="ANNOTATION_LEFT_5" val="621"/>
  <p:tag name="ANNOTATION_WIDTH_5" val="247"/>
  <p:tag name="ANNOTATION_HEIGHT_5" val="9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855309"/>
  <p:tag name="ANNOTATION_FILL_COLOR_5" val="855309"/>
  <p:tag name="ANNOTATION_FILL_ALPHA_5" val="50"/>
  <p:tag name="ANNOTATION_BORDER_WIDTH_5" val="2"/>
  <p:tag name="ANNOTATION_SLIDE_WIDTH_5" val="960"/>
  <p:tag name="ANNOTATION_SLIDE_HEIGHT_5" val="540"/>
  <p:tag name="ANNOTATION_COUNT" val="5"/>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3"/>
</p:tagLst>
</file>

<file path=ppt/tags/tag1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122.xml><?xml version="1.0" encoding="utf-8"?>
<p:tagLst xmlns:a="http://schemas.openxmlformats.org/drawingml/2006/main" xmlns:r="http://schemas.openxmlformats.org/officeDocument/2006/relationships" xmlns:p="http://schemas.openxmlformats.org/presentationml/2006/main">
  <p:tag name="ARTICULATE_TITLE_TAG" val="Absorption of energy by Ice at 8.4 and 11.2"/>
  <p:tag name="AUDIO_ID" val="500"/>
  <p:tag name="ARTICULATE_AUDIO_RECORDED" val="1"/>
  <p:tag name="ELAPSEDTIME" val="36.4"/>
  <p:tag name="ANNOTATION_TYPE_1" val="0"/>
  <p:tag name="ANNOTATION_START_1" val="8.0"/>
  <p:tag name="ANNOTATION_END_1" val="10.0"/>
  <p:tag name="ANNOTATION_TOP_1" val="363"/>
  <p:tag name="ANNOTATION_LEFT_1" val="271"/>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0.0"/>
  <p:tag name="ANNOTATION_END_2" val="17.3"/>
  <p:tag name="ANNOTATION_TOP_2" val="324"/>
  <p:tag name="ANNOTATION_LEFT_2" val="349"/>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7.3"/>
  <p:tag name="ANNOTATION_END_3" val="18.8"/>
  <p:tag name="ANNOTATION_TOP_3" val="250"/>
  <p:tag name="ANNOTATION_LEFT_3" val="524"/>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8.8"/>
  <p:tag name="ANNOTATION_END_4" val="24.0"/>
  <p:tag name="ANNOTATION_TOP_4" val="260"/>
  <p:tag name="ANNOTATION_LEFT_4" val="323"/>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COUNT" val="4"/>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4.xml><?xml version="1.0" encoding="utf-8"?>
<p:tagLst xmlns:a="http://schemas.openxmlformats.org/drawingml/2006/main" xmlns:r="http://schemas.openxmlformats.org/officeDocument/2006/relationships" xmlns:p="http://schemas.openxmlformats.org/presentationml/2006/main">
  <p:tag name="AUDIO_ID" val="511"/>
  <p:tag name="ARTICULATE_AUDIO_RECORDED" val="1"/>
  <p:tag name="TIMELINE" val="10.5/15.5"/>
  <p:tag name="ELAPSEDTIME" val="35.3"/>
  <p:tag name="ANNOTATION_TYPE_1" val="0"/>
  <p:tag name="ANNOTATION_START_1" val="2.4"/>
  <p:tag name="ANNOTATION_END_1" val="5.7"/>
  <p:tag name="ANNOTATION_TOP_1" val="506"/>
  <p:tag name="ANNOTATION_LEFT_1" val="561"/>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5.7"/>
  <p:tag name="ANNOTATION_END_2" val="12.0"/>
  <p:tag name="ANNOTATION_TOP_2" val="408"/>
  <p:tag name="ANNOTATION_LEFT_2" val="296"/>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2.0"/>
  <p:tag name="ANNOTATION_END_3" val="19.7"/>
  <p:tag name="ANNOTATION_TOP_3" val="505"/>
  <p:tag name="ANNOTATION_LEFT_3" val="562"/>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9.7"/>
  <p:tag name="ANNOTATION_END_4" val="21.5"/>
  <p:tag name="ANNOTATION_TOP_4" val="401"/>
  <p:tag name="ANNOTATION_LEFT_4" val="288"/>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1.5"/>
  <p:tag name="ANNOTATION_END_5" val="23.4"/>
  <p:tag name="ANNOTATION_TOP_5" val="174"/>
  <p:tag name="ANNOTATION_LEFT_5" val="251"/>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3.4"/>
  <p:tag name="ANNOTATION_END_6" val="26.5"/>
  <p:tag name="ANNOTATION_TOP_6" val="441"/>
  <p:tag name="ANNOTATION_LEFT_6" val="243"/>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COUNT" val="6"/>
  <p:tag name="ARTICULATE_TITLE_TAG" val="11.2 - 8.4 to find thin cirrus"/>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2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6.xml><?xml version="1.0" encoding="utf-8"?>
<p:tagLst xmlns:a="http://schemas.openxmlformats.org/drawingml/2006/main" xmlns:r="http://schemas.openxmlformats.org/officeDocument/2006/relationships" xmlns:p="http://schemas.openxmlformats.org/presentationml/2006/main">
  <p:tag name="ARTICULATE_TITLE_TAG" val="Radiation moves through water vapor"/>
  <p:tag name="AUDIO_ID" val="503"/>
  <p:tag name="ARTICULATE_AUDIO_RECORDED" val="1"/>
  <p:tag name="ELAPSEDTIME" val="49.4"/>
  <p:tag name="ANNOTATION_TYPE_1" val="0"/>
  <p:tag name="ANNOTATION_START_1" val="14.7"/>
  <p:tag name="ANNOTATION_END_1" val="21.0"/>
  <p:tag name="ANNOTATION_TOP_1" val="519"/>
  <p:tag name="ANNOTATION_LEFT_1" val="799"/>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1.0"/>
  <p:tag name="ANNOTATION_END_2" val="29.1"/>
  <p:tag name="ANNOTATION_TOP_2" val="344"/>
  <p:tag name="ANNOTATION_LEFT_2" val="683"/>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9.1"/>
  <p:tag name="ANNOTATION_END_3" val="30.8"/>
  <p:tag name="ANNOTATION_TOP_3" val="447"/>
  <p:tag name="ANNOTATION_LEFT_3" val="672"/>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30.8"/>
  <p:tag name="ANNOTATION_END_4" val="34.5"/>
  <p:tag name="ANNOTATION_TOP_4" val="238"/>
  <p:tag name="ANNOTATION_LEFT_4" val="656"/>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34.5"/>
  <p:tag name="ANNOTATION_END_5" val="36.4"/>
  <p:tag name="ANNOTATION_TOP_5" val="449"/>
  <p:tag name="ANNOTATION_LEFT_5" val="424"/>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6.4"/>
  <p:tag name="ANNOTATION_END_6" val="41.6"/>
  <p:tag name="ANNOTATION_TOP_6" val="226"/>
  <p:tag name="ANNOTATION_LEFT_6" val="421"/>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COUNT" val="6"/>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27.xml><?xml version="1.0" encoding="utf-8"?>
<p:tagLst xmlns:a="http://schemas.openxmlformats.org/drawingml/2006/main" xmlns:r="http://schemas.openxmlformats.org/officeDocument/2006/relationships" xmlns:p="http://schemas.openxmlformats.org/presentationml/2006/main">
  <p:tag name="BULLET_1" val="8226"/>
</p:tagLst>
</file>

<file path=ppt/tags/tag128.xml><?xml version="1.0" encoding="utf-8"?>
<p:tagLst xmlns:a="http://schemas.openxmlformats.org/drawingml/2006/main" xmlns:r="http://schemas.openxmlformats.org/officeDocument/2006/relationships" xmlns:p="http://schemas.openxmlformats.org/presentationml/2006/main">
  <p:tag name="AUDIO_ID" val="516"/>
  <p:tag name="ARTICULATE_AUDIO_RECORDED" val="1"/>
  <p:tag name="ELAPSEDTIME" val="60.6"/>
  <p:tag name="ANNOTATION_TYPE_1" val="0"/>
  <p:tag name="ANNOTATION_START_1" val="10.5"/>
  <p:tag name="ANNOTATION_END_1" val="11.9"/>
  <p:tag name="ANNOTATION_TOP_1" val="116"/>
  <p:tag name="ANNOTATION_LEFT_1" val="257"/>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9"/>
  <p:tag name="ANNOTATION_END_2" val="13.3"/>
  <p:tag name="ANNOTATION_TOP_2" val="230"/>
  <p:tag name="ANNOTATION_LEFT_2" val="276"/>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3.3"/>
  <p:tag name="ANNOTATION_END_3" val="14.5"/>
  <p:tag name="ANNOTATION_TOP_3" val="298"/>
  <p:tag name="ANNOTATION_LEFT_3" val="317"/>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4.5"/>
  <p:tag name="ANNOTATION_END_4" val="20.0"/>
  <p:tag name="ANNOTATION_TOP_4" val="364"/>
  <p:tag name="ANNOTATION_LEFT_4" val="364"/>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0.0"/>
  <p:tag name="ANNOTATION_END_5" val="21.3"/>
  <p:tag name="ANNOTATION_TOP_5" val="375"/>
  <p:tag name="ANNOTATION_LEFT_5" val="718"/>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1.3"/>
  <p:tag name="ANNOTATION_END_6" val="23.9"/>
  <p:tag name="ANNOTATION_TOP_6" val="292"/>
  <p:tag name="ANNOTATION_LEFT_6" val="622"/>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3.9"/>
  <p:tag name="ANNOTATION_END_7" val="25.2"/>
  <p:tag name="ANNOTATION_TOP_7" val="448"/>
  <p:tag name="ANNOTATION_LEFT_7" val="777"/>
  <p:tag name="ANNOTATION_WIDTH_7" val="100"/>
  <p:tag name="ANNOTATION_HEIGHT_7" val="100"/>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5.2"/>
  <p:tag name="ANNOTATION_END_8" val="28.3"/>
  <p:tag name="ANNOTATION_TOP_8" val="335"/>
  <p:tag name="ANNOTATION_LEFT_8" val="791"/>
  <p:tag name="ANNOTATION_WIDTH_8" val="100"/>
  <p:tag name="ANNOTATION_HEIGHT_8" val="100"/>
  <p:tag name="ANNOTATION_ANIMATION_8" val="3"/>
  <p:tag name="ANNOTATION_ROTATION_8" val="18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36.1"/>
  <p:tag name="ANNOTATION_END_9" val="37.4"/>
  <p:tag name="ANNOTATION_TOP_9" val="130"/>
  <p:tag name="ANNOTATION_LEFT_9" val="641"/>
  <p:tag name="ANNOTATION_WIDTH_9" val="100"/>
  <p:tag name="ANNOTATION_HEIGHT_9" val="100"/>
  <p:tag name="ANNOTATION_ANIMATION_9" val="3"/>
  <p:tag name="ANNOTATION_ROTATION_9" val="18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37.4"/>
  <p:tag name="ANNOTATION_END_10" val="40.9"/>
  <p:tag name="ANNOTATION_TOP_10" val="143"/>
  <p:tag name="ANNOTATION_LEFT_10" val="623"/>
  <p:tag name="ANNOTATION_WIDTH_10" val="100"/>
  <p:tag name="ANNOTATION_HEIGHT_10" val="100"/>
  <p:tag name="ANNOTATION_ANIMATION_10" val="3"/>
  <p:tag name="ANNOTATION_ROTATION_10" val="18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40.9"/>
  <p:tag name="ANNOTATION_END_11" val="43.1"/>
  <p:tag name="ANNOTATION_TOP_11" val="261"/>
  <p:tag name="ANNOTATION_LEFT_11" val="605"/>
  <p:tag name="ANNOTATION_WIDTH_11" val="100"/>
  <p:tag name="ANNOTATION_HEIGHT_11" val="100"/>
  <p:tag name="ANNOTATION_ANIMATION_11" val="3"/>
  <p:tag name="ANNOTATION_ROTATION_11" val="18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NNOTATION_TYPE_12" val="0"/>
  <p:tag name="ANNOTATION_START_12" val="43.1"/>
  <p:tag name="ANNOTATION_END_12" val="45.1"/>
  <p:tag name="ANNOTATION_TOP_12" val="262"/>
  <p:tag name="ANNOTATION_LEFT_12" val="227"/>
  <p:tag name="ANNOTATION_WIDTH_12" val="100"/>
  <p:tag name="ANNOTATION_HEIGHT_12" val="100"/>
  <p:tag name="ANNOTATION_ANIMATION_12" val="3"/>
  <p:tag name="ANNOTATION_ROTATION_12" val="180"/>
  <p:tag name="ANNOTATION_SUB_TYPE_12" val="1"/>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540"/>
  <p:tag name="ANNOTATION_TYPE_13" val="0"/>
  <p:tag name="ANNOTATION_START_13" val="45.1"/>
  <p:tag name="ANNOTATION_END_13" val="50.6"/>
  <p:tag name="ANNOTATION_TOP_13" val="416"/>
  <p:tag name="ANNOTATION_LEFT_13" val="162"/>
  <p:tag name="ANNOTATION_WIDTH_13" val="100"/>
  <p:tag name="ANNOTATION_HEIGHT_13" val="100"/>
  <p:tag name="ANNOTATION_ANIMATION_13" val="3"/>
  <p:tag name="ANNOTATION_ROTATION_13" val="180"/>
  <p:tag name="ANNOTATION_SUB_TYPE_13" val="1"/>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540"/>
  <p:tag name="ANNOTATION_TYPE_14" val="0"/>
  <p:tag name="ANNOTATION_START_14" val="50.6"/>
  <p:tag name="ANNOTATION_TOP_14" val="508"/>
  <p:tag name="ANNOTATION_LEFT_14" val="868"/>
  <p:tag name="ANNOTATION_WIDTH_14" val="100"/>
  <p:tag name="ANNOTATION_HEIGHT_14" val="100"/>
  <p:tag name="ANNOTATION_ANIMATION_14" val="3"/>
  <p:tag name="ANNOTATION_ROTATION_14" val="180"/>
  <p:tag name="ANNOTATION_SUB_TYPE_14" val="1"/>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540"/>
  <p:tag name="ANNOTATION_COUNT" val="14"/>
  <p:tag name="ARTICULATE_TITLE_TAG" val="Split Window Difference and Moisture"/>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29.xml><?xml version="1.0" encoding="utf-8"?>
<p:tagLst xmlns:a="http://schemas.openxmlformats.org/drawingml/2006/main" xmlns:r="http://schemas.openxmlformats.org/officeDocument/2006/relationships" xmlns:p="http://schemas.openxmlformats.org/presentationml/2006/main">
  <p:tag name="BULLET_1" val="8226"/>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30.xml><?xml version="1.0" encoding="utf-8"?>
<p:tagLst xmlns:a="http://schemas.openxmlformats.org/drawingml/2006/main" xmlns:r="http://schemas.openxmlformats.org/officeDocument/2006/relationships" xmlns:p="http://schemas.openxmlformats.org/presentationml/2006/main">
  <p:tag name="ARTICULATE_TITLE_TAG" val="Radiation moves through dust"/>
  <p:tag name="AUDIO_ID" val="504"/>
  <p:tag name="ARTICULATE_AUDIO_RECORDED" val="1"/>
  <p:tag name="ELAPSEDTIME" val="33.1"/>
  <p:tag name="ANNOTATION_TYPE_1" val="0"/>
  <p:tag name="ANNOTATION_START_1" val="6.3"/>
  <p:tag name="ANNOTATION_END_1" val="10.9"/>
  <p:tag name="ANNOTATION_TOP_1" val="350"/>
  <p:tag name="ANNOTATION_LEFT_1" val="714"/>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0.9"/>
  <p:tag name="ANNOTATION_END_2" val="18.5"/>
  <p:tag name="ANNOTATION_TOP_2" val="510"/>
  <p:tag name="ANNOTATION_LEFT_2" val="700"/>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8.5"/>
  <p:tag name="ANNOTATION_END_3" val="23.2"/>
  <p:tag name="ANNOTATION_TOP_3" val="211"/>
  <p:tag name="ANNOTATION_LEFT_3" val="672"/>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3.2"/>
  <p:tag name="ANNOTATION_END_4" val="25.1"/>
  <p:tag name="ANNOTATION_TOP_4" val="473"/>
  <p:tag name="ANNOTATION_LEFT_4" val="421"/>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5.1"/>
  <p:tag name="ANNOTATION_END_5" val="31.1"/>
  <p:tag name="ANNOTATION_TOP_5" val="235"/>
  <p:tag name="ANNOTATION_LEFT_5" val="421"/>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1.1"/>
  <p:tag name="ANNOTATION_TOP_6" val="231"/>
  <p:tag name="ANNOTATION_LEFT_6" val="538"/>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COUNT" val="6"/>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31.xml><?xml version="1.0" encoding="utf-8"?>
<p:tagLst xmlns:a="http://schemas.openxmlformats.org/drawingml/2006/main" xmlns:r="http://schemas.openxmlformats.org/officeDocument/2006/relationships" xmlns:p="http://schemas.openxmlformats.org/presentationml/2006/main">
  <p:tag name="BULLET_1" val="8226"/>
</p:tagLst>
</file>

<file path=ppt/tags/tag132.xml><?xml version="1.0" encoding="utf-8"?>
<p:tagLst xmlns:a="http://schemas.openxmlformats.org/drawingml/2006/main" xmlns:r="http://schemas.openxmlformats.org/officeDocument/2006/relationships" xmlns:p="http://schemas.openxmlformats.org/presentationml/2006/main">
  <p:tag name="AUDIO_ID" val="515"/>
  <p:tag name="ARTICULATE_AUDIO_RECORDED" val="1"/>
  <p:tag name="ELAPSEDTIME" val="24.8"/>
  <p:tag name="ANNOTATION_COUNT" val="0"/>
  <p:tag name="ARTICULATE_TITLE_TAG" val="Split Window Difference and Dust"/>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3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4.xml><?xml version="1.0" encoding="utf-8"?>
<p:tagLst xmlns:a="http://schemas.openxmlformats.org/drawingml/2006/main" xmlns:r="http://schemas.openxmlformats.org/officeDocument/2006/relationships" xmlns:p="http://schemas.openxmlformats.org/presentationml/2006/main">
  <p:tag name="AUDIO_ID" val="514"/>
  <p:tag name="ARTICULATE_AUDIO_RECORDED" val="1"/>
  <p:tag name="ELAPSEDTIME" val="11"/>
  <p:tag name="ANNOTATION_COUNT" val="0"/>
  <p:tag name="ARTICULATE_TITLE_TAG" val="Split Window Difference and Saharan Air Layer (SAL)"/>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3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6.xml><?xml version="1.0" encoding="utf-8"?>
<p:tagLst xmlns:a="http://schemas.openxmlformats.org/drawingml/2006/main" xmlns:r="http://schemas.openxmlformats.org/officeDocument/2006/relationships" xmlns:p="http://schemas.openxmlformats.org/presentationml/2006/main">
  <p:tag name="ARTICULATE_TITLE_TAG" val="Shortwave IR (3.9 microns) above a Cloud full of water droplets"/>
  <p:tag name="AUDIO_ID" val="506"/>
  <p:tag name="ARTICULATE_AUDIO_RECORDED" val="1"/>
  <p:tag name="TIMELINE" val="47.8"/>
  <p:tag name="ELAPSEDTIME" val="51.7"/>
  <p:tag name="ANNOTATION_TYPE_1" val="0"/>
  <p:tag name="ANNOTATION_START_1" val="10.6"/>
  <p:tag name="ANNOTATION_END_1" val="23.1"/>
  <p:tag name="ANNOTATION_TOP_1" val="440"/>
  <p:tag name="ANNOTATION_LEFT_1" val="706"/>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3.1"/>
  <p:tag name="ANNOTATION_END_2" val="24.5"/>
  <p:tag name="ANNOTATION_TOP_2" val="379"/>
  <p:tag name="ANNOTATION_LEFT_2" val="594"/>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4.5"/>
  <p:tag name="ANNOTATION_END_3" val="25.5"/>
  <p:tag name="ANNOTATION_TOP_3" val="382"/>
  <p:tag name="ANNOTATION_LEFT_3" val="512"/>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5.5"/>
  <p:tag name="ANNOTATION_END_4" val="26.7"/>
  <p:tag name="ANNOTATION_TOP_4" val="383"/>
  <p:tag name="ANNOTATION_LEFT_4" val="436"/>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6.7"/>
  <p:tag name="ANNOTATION_END_5" val="28.7"/>
  <p:tag name="ANNOTATION_TOP_5" val="383"/>
  <p:tag name="ANNOTATION_LEFT_5" val="352"/>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8.7"/>
  <p:tag name="ANNOTATION_END_6" val="30.0"/>
  <p:tag name="ANNOTATION_TOP_6" val="278"/>
  <p:tag name="ANNOTATION_LEFT_6" val="402"/>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30.0"/>
  <p:tag name="ANNOTATION_END_7" val="31.3"/>
  <p:tag name="ANNOTATION_TOP_7" val="278"/>
  <p:tag name="ANNOTATION_LEFT_7" val="482"/>
  <p:tag name="ANNOTATION_WIDTH_7" val="100"/>
  <p:tag name="ANNOTATION_HEIGHT_7" val="100"/>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31.3"/>
  <p:tag name="ANNOTATION_END_8" val="35.4"/>
  <p:tag name="ANNOTATION_TOP_8" val="283"/>
  <p:tag name="ANNOTATION_LEFT_8" val="629"/>
  <p:tag name="ANNOTATION_WIDTH_8" val="100"/>
  <p:tag name="ANNOTATION_HEIGHT_8" val="100"/>
  <p:tag name="ANNOTATION_ANIMATION_8" val="3"/>
  <p:tag name="ANNOTATION_ROTATION_8" val="18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35.4"/>
  <p:tag name="ANNOTATION_TOP_9" val="225"/>
  <p:tag name="ANNOTATION_LEFT_9" val="803"/>
  <p:tag name="ANNOTATION_WIDTH_9" val="100"/>
  <p:tag name="ANNOTATION_HEIGHT_9" val="100"/>
  <p:tag name="ANNOTATION_ANIMATION_9" val="3"/>
  <p:tag name="ANNOTATION_ROTATION_9" val="18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COUNT" val="9"/>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38.xml><?xml version="1.0" encoding="utf-8"?>
<p:tagLst xmlns:a="http://schemas.openxmlformats.org/drawingml/2006/main" xmlns:r="http://schemas.openxmlformats.org/officeDocument/2006/relationships" xmlns:p="http://schemas.openxmlformats.org/presentationml/2006/main">
  <p:tag name="ANNOTATION_TYPE_3" val="0"/>
  <p:tag name="ANNOTATION_START_3" val="23.3"/>
  <p:tag name="ANNOTATION_END_3" val="30.4"/>
  <p:tag name="ANNOTATION_TOP_3" val="551"/>
  <p:tag name="ANNOTATION_LEFT_3" val="248"/>
  <p:tag name="ANNOTATION_WIDTH_3" val="186"/>
  <p:tag name="ANNOTATION_HEIGHT_3" val="186"/>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0.4"/>
  <p:tag name="ANNOTATION_END_4" val="34.7"/>
  <p:tag name="ANNOTATION_TOP_4" val="487"/>
  <p:tag name="ANNOTATION_LEFT_4" val="603"/>
  <p:tag name="ANNOTATION_WIDTH_4" val="186"/>
  <p:tag name="ANNOTATION_HEIGHT_4" val="186"/>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2"/>
  <p:tag name="ANNOTATION_START_5" val="42.5"/>
  <p:tag name="ANNOTATION_END_5" val="42.5"/>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2"/>
  <p:tag name="ANNOTATION_START_6" val="42.5"/>
  <p:tag name="ANNOTATION_TOP_6" val="598"/>
  <p:tag name="ANNOTATION_LEFT_6" val="7"/>
  <p:tag name="ANNOTATION_WIDTH_6" val="938"/>
  <p:tag name="ANNOTATION_HEIGHT_6" val="11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UDIO_ID" val="509"/>
  <p:tag name="ARTICULATE_AUDIO_RECORDED" val="1"/>
  <p:tag name="ELAPSEDTIME" val="16.2"/>
  <p:tag name="ANNOTATION_TYPE_1" val="0"/>
  <p:tag name="ANNOTATION_START_1" val="6.9"/>
  <p:tag name="ANNOTATION_END_1" val="9.2"/>
  <p:tag name="ANNOTATION_TOP_1" val="401"/>
  <p:tag name="ANNOTATION_LEFT_1" val="304"/>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9.2"/>
  <p:tag name="ANNOTATION_TOP_2" val="367"/>
  <p:tag name="ANNOTATION_LEFT_2" val="572"/>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4.xml><?xml version="1.0" encoding="utf-8"?>
<p:tagLst xmlns:a="http://schemas.openxmlformats.org/drawingml/2006/main" xmlns:r="http://schemas.openxmlformats.org/officeDocument/2006/relationships" xmlns:p="http://schemas.openxmlformats.org/presentationml/2006/main">
  <p:tag name="AUDIO_ID" val="480"/>
  <p:tag name="ARTICULATE_AUDIO_RECORDED" val="1"/>
  <p:tag name="TIMELINE" val="3.0"/>
  <p:tag name="ELAPSEDTIME" val="25.2"/>
  <p:tag name="ANNOTATION_TYPE_1" val="0"/>
  <p:tag name="ANNOTATION_START_1" val="14.7"/>
  <p:tag name="ANNOTATION_END_1" val="20.9"/>
  <p:tag name="ANNOTATION_TOP_1" val="278"/>
  <p:tag name="ANNOTATION_LEFT_1" val="338"/>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COUNT" val="1"/>
  <p:tag name="ARTICULATE_USED_LAYOUT" val="1"/>
  <p:tag name="ARTICULATE_NAV_LEVEL" val="1"/>
  <p:tag name="ARTICULATE_SLIDE_PRESENTER_GUID" val="c3660c43-9682-4c3e-a689-518f3e65de67"/>
  <p:tag name="ARTICULATE_SLIDE_PAUSE" val="0"/>
  <p:tag name="ARTICULATE_LOCK_SLIDE" val="0"/>
  <p:tag name="ARTICULATE_HIDE_SLIDE" val="0"/>
  <p:tag name="ARTICULATE_PLAYER_CONTROL_PREVIOUS" val="True"/>
  <p:tag name="ARTICULATE_PLAYER_CONTROL_NEXT" val="True"/>
</p:tagLst>
</file>

<file path=ppt/tags/tag140.xml><?xml version="1.0" encoding="utf-8"?>
<p:tagLst xmlns:a="http://schemas.openxmlformats.org/drawingml/2006/main" xmlns:r="http://schemas.openxmlformats.org/officeDocument/2006/relationships" xmlns:p="http://schemas.openxmlformats.org/presentationml/2006/main">
  <p:tag name="ARTICULATE_TITLE_TAG" val="Cross Section from Fog to Cirrus"/>
  <p:tag name="ANNOTATION_TYPE_13" val="0"/>
  <p:tag name="ANNOTATION_START_13" val="55.7"/>
  <p:tag name="ANNOTATION_END_13" val="56.4"/>
  <p:tag name="ANNOTATION_TOP_13" val="461"/>
  <p:tag name="ANNOTATION_LEFT_13" val="237"/>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6.4"/>
  <p:tag name="ANNOTATION_END_14" val="62.0"/>
  <p:tag name="ANNOTATION_TOP_14" val="461"/>
  <p:tag name="ANNOTATION_LEFT_14" val="237"/>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62.0"/>
  <p:tag name="ANNOTATION_TOP_15" val="147"/>
  <p:tag name="ANNOTATION_LEFT_15" val="409"/>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2" val="0"/>
  <p:tag name="ANNOTATION_START_12" val="64.2"/>
  <p:tag name="ANNOTATION_END_12" val="67.7"/>
  <p:tag name="ANNOTATION_TOP_12" val="142"/>
  <p:tag name="ANNOTATION_LEFT_12" val="401"/>
  <p:tag name="ANNOTATION_WIDTH_12" val="186"/>
  <p:tag name="ANNOTATION_HEIGHT_12" val="186"/>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5" val="0"/>
  <p:tag name="ANNOTATION_START_5" val="41.1"/>
  <p:tag name="ANNOTATION_END_5" val="48.8"/>
  <p:tag name="ANNOTATION_TOP_5" val="462"/>
  <p:tag name="ANNOTATION_LEFT_5" val="74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48.8"/>
  <p:tag name="ANNOTATION_END_6" val="51.2"/>
  <p:tag name="ANNOTATION_TOP_6" val="188"/>
  <p:tag name="ANNOTATION_LEFT_6" val="552"/>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51.2"/>
  <p:tag name="ANNOTATION_END_7" val="54.9"/>
  <p:tag name="ANNOTATION_TOP_7" val="130"/>
  <p:tag name="ANNOTATION_LEFT_7" val="573"/>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54.9"/>
  <p:tag name="ANNOTATION_END_8" val="58.2"/>
  <p:tag name="ANNOTATION_TOP_8" val="450"/>
  <p:tag name="ANNOTATION_LEFT_8" val="734"/>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58.2"/>
  <p:tag name="ANNOTATION_END_9" val="59.7"/>
  <p:tag name="ANNOTATION_TOP_9" val="361"/>
  <p:tag name="ANNOTATION_LEFT_9" val="230"/>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59.7"/>
  <p:tag name="ANNOTATION_END_10" val="65.0"/>
  <p:tag name="ANNOTATION_TOP_10" val="457"/>
  <p:tag name="ANNOTATION_LEFT_10" val="230"/>
  <p:tag name="ANNOTATION_WIDTH_10" val="186"/>
  <p:tag name="ANNOTATION_HEIGHT_10" val="186"/>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65.0"/>
  <p:tag name="ANNOTATION_TOP_11" val="139"/>
  <p:tag name="ANNOTATION_LEFT_11" val="375"/>
  <p:tag name="ANNOTATION_WIDTH_11" val="186"/>
  <p:tag name="ANNOTATION_HEIGHT_11" val="186"/>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UDIO_ID" val="508"/>
  <p:tag name="ARTICULATE_AUDIO_RECORDED" val="1"/>
  <p:tag name="TIMELINE" val="3.9/11.7"/>
  <p:tag name="ELAPSEDTIME" val="24.2"/>
  <p:tag name="ANNOTATION_TYPE_1" val="0"/>
  <p:tag name="ANNOTATION_START_1" val="1.2"/>
  <p:tag name="ANNOTATION_END_1" val="2.8"/>
  <p:tag name="ANNOTATION_TOP_1" val="397"/>
  <p:tag name="ANNOTATION_LEFT_1" val="283"/>
  <p:tag name="ANNOTATION_WIDTH_1" val="100"/>
  <p:tag name="ANNOTATION_HEIGHT_1" val="100"/>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8"/>
  <p:tag name="ANNOTATION_END_2" val="5.9"/>
  <p:tag name="ANNOTATION_TOP_2" val="395"/>
  <p:tag name="ANNOTATION_LEFT_2" val="604"/>
  <p:tag name="ANNOTATION_WIDTH_2" val="100"/>
  <p:tag name="ANNOTATION_HEIGHT_2" val="100"/>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0.2"/>
  <p:tag name="ANNOTATION_END_3" val="22.2"/>
  <p:tag name="ANNOTATION_TOP_3" val="107"/>
  <p:tag name="ANNOTATION_LEFT_3" val="431"/>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2.2"/>
  <p:tag name="ANNOTATION_TOP_4" val="122"/>
  <p:tag name="ANNOTATION_LEFT_4" val="733"/>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COUNT" val="4"/>
  <p:tag name="ARTICULATE_NAV_LEVEL" val="1"/>
  <p:tag name="ARTICULATE_SLIDE_PRESENTER_GUID" val="470f0e77-3693-4f8a-8c7c-207108be69c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1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42.xml><?xml version="1.0" encoding="utf-8"?>
<p:tagLst xmlns:a="http://schemas.openxmlformats.org/drawingml/2006/main" xmlns:r="http://schemas.openxmlformats.org/officeDocument/2006/relationships" xmlns:p="http://schemas.openxmlformats.org/presentationml/2006/main">
  <p:tag name="AUDIO_ID" val="512"/>
  <p:tag name="ARTICULATE_AUDIO_RECORDED" val="1"/>
  <p:tag name="ELAPSEDTIME" val="27.3"/>
  <p:tag name="ANNOTATION_TYPE_1" val="0"/>
  <p:tag name="ANNOTATION_START_1" val="7.0"/>
  <p:tag name="ANNOTATION_END_1" val="8.4"/>
  <p:tag name="ANNOTATION_TOP_1" val="15"/>
  <p:tag name="ANNOTATION_LEFT_1" val="403"/>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8.4"/>
  <p:tag name="ANNOTATION_END_2" val="10.2"/>
  <p:tag name="ANNOTATION_TOP_2" val="221"/>
  <p:tag name="ANNOTATION_LEFT_2" val="460"/>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0.2"/>
  <p:tag name="ANNOTATION_END_3" val="12.1"/>
  <p:tag name="ANNOTATION_TOP_3" val="244"/>
  <p:tag name="ANNOTATION_LEFT_3" val="570"/>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2.1"/>
  <p:tag name="ANNOTATION_END_4" val="19.3"/>
  <p:tag name="ANNOTATION_TOP_4" val="409"/>
  <p:tag name="ANNOTATION_LEFT_4" val="355"/>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9.3"/>
  <p:tag name="ANNOTATION_END_5" val="20.7"/>
  <p:tag name="ANNOTATION_TOP_5" val="300"/>
  <p:tag name="ANNOTATION_LEFT_5" val="229"/>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0.7"/>
  <p:tag name="ANNOTATION_END_6" val="22.1"/>
  <p:tag name="ANNOTATION_TOP_6" val="436"/>
  <p:tag name="ANNOTATION_LEFT_6" val="194"/>
  <p:tag name="ANNOTATION_WIDTH_6" val="100"/>
  <p:tag name="ANNOTATION_HEIGHT_6" val="100"/>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2.1"/>
  <p:tag name="ANNOTATION_END_7" val="26.2"/>
  <p:tag name="ANNOTATION_TOP_7" val="31"/>
  <p:tag name="ANNOTATION_LEFT_7" val="249"/>
  <p:tag name="ANNOTATION_WIDTH_7" val="100"/>
  <p:tag name="ANNOTATION_HEIGHT_7" val="100"/>
  <p:tag name="ANNOTATION_ANIMATION_7" val="3"/>
  <p:tag name="ANNOTATION_ROTATION_7" val="27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6.2"/>
  <p:tag name="ANNOTATION_TOP_8" val="13"/>
  <p:tag name="ANNOTATION_LEFT_8" val="183"/>
  <p:tag name="ANNOTATION_WIDTH_8" val="100"/>
  <p:tag name="ANNOTATION_HEIGHT_8" val="100"/>
  <p:tag name="ANNOTATION_ANIMATION_8" val="3"/>
  <p:tag name="ANNOTATION_ROTATION_8" val="27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COUNT" val="8"/>
  <p:tag name="ARTICULATE_TITLE_TAG" val="Night Fog Brightness Temperature Difference in AWIPS"/>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43.xml><?xml version="1.0" encoding="utf-8"?>
<p:tagLst xmlns:a="http://schemas.openxmlformats.org/drawingml/2006/main" xmlns:r="http://schemas.openxmlformats.org/officeDocument/2006/relationships" xmlns:p="http://schemas.openxmlformats.org/presentationml/2006/main">
  <p:tag name="AUDIO_ID" val="510"/>
  <p:tag name="ARTICULATE_AUDIO_RECORDED" val="1"/>
  <p:tag name="TIMELINE" val="17.5/19.8/22.2/29.2/37.1/42.9/47.6"/>
  <p:tag name="ELAPSEDTIME" val="55.6"/>
  <p:tag name="ANNOTATION_COUNT" val="0"/>
  <p:tag name="ARTICULATE_TITLE_TAG" val="Ice Crystals above updrafts"/>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BULLET_1" val="8226"/>
</p:tagLst>
</file>

<file path=ppt/tags/tag145.xml><?xml version="1.0" encoding="utf-8"?>
<p:tagLst xmlns:a="http://schemas.openxmlformats.org/drawingml/2006/main" xmlns:r="http://schemas.openxmlformats.org/officeDocument/2006/relationships" xmlns:p="http://schemas.openxmlformats.org/presentationml/2006/main">
  <p:tag name="AUDIO_ID" val="513"/>
  <p:tag name="ARTICULATE_AUDIO_RECORDED" val="1"/>
  <p:tag name="TIMELINE" val="14.1/19.5/39.3/41.3"/>
  <p:tag name="ELAPSEDTIME" val="43.2"/>
  <p:tag name="ANNOTATION_COUNT" val="0"/>
  <p:tag name="ARTICULATE_TITLE_TAG" val="Day Fog Brightness Temperature Difference and convection"/>
  <p:tag name="ARTICULATE_NAV_LEVEL" val="1"/>
  <p:tag name="ARTICULATE_SLIDE_PRESENTER_GUID" val="470f0e77-3693-4f8a-8c7c-207108be69cf"/>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7.xml><?xml version="1.0" encoding="utf-8"?>
<p:tagLst xmlns:a="http://schemas.openxmlformats.org/drawingml/2006/main" xmlns:r="http://schemas.openxmlformats.org/officeDocument/2006/relationships" xmlns:p="http://schemas.openxmlformats.org/presentationml/2006/main">
  <p:tag name="ANNOTATION_TYPE_3" val="0"/>
  <p:tag name="ANNOTATION_START_3" val="13.5"/>
  <p:tag name="ANNOTATION_END_3" val="19.0"/>
  <p:tag name="ANNOTATION_TOP_3" val="295"/>
  <p:tag name="ANNOTATION_LEFT_3" val="740"/>
  <p:tag name="ANNOTATION_WIDTH_3" val="119"/>
  <p:tag name="ANNOTATION_HEIGHT_3" val="119"/>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9.0"/>
  <p:tag name="ANNOTATION_TOP_4" val="211"/>
  <p:tag name="ANNOTATION_LEFT_4" val="677"/>
  <p:tag name="ANNOTATION_WIDTH_4" val="119"/>
  <p:tag name="ANNOTATION_HEIGHT_4" val="119"/>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UDIO_ID" val="490"/>
  <p:tag name="ARTICULATE_AUDIO_RECORDED" val="1"/>
  <p:tag name="TIMELINE" val="24.9/38.1"/>
  <p:tag name="ELAPSEDTIME" val="45.5"/>
  <p:tag name="ANNOTATION_TYPE_1" val="0"/>
  <p:tag name="ANNOTATION_START_1" val="4.0"/>
  <p:tag name="ANNOTATION_END_1" val="12.0"/>
  <p:tag name="ANNOTATION_TOP_1" val="280"/>
  <p:tag name="ANNOTATION_LEFT_1" val="767"/>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2.0"/>
  <p:tag name="ANNOTATION_TOP_2" val="214"/>
  <p:tag name="ANNOTATION_LEFT_2" val="681"/>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4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UDIO_ID" val="485"/>
  <p:tag name="ARTICULATE_AUDIO_RECORDED" val="1"/>
  <p:tag name="ELAPSEDTIME" val="14.4"/>
  <p:tag name="ANNOTATION_COUNT" val="0"/>
  <p:tag name="ARTICULATE_USED_LAYOUT" val="1"/>
  <p:tag name="ARTICULATE_NAV_LEVEL" val="1"/>
  <p:tag name="ARTICULATE_SLIDE_PRESENTER_GUID" val="c3660c43-9682-4c3e-a689-518f3e65de67"/>
  <p:tag name="ARTICULATE_SLIDE_PAUSE" val="0"/>
  <p:tag name="ARTICULATE_LOCK_SLIDE" val="0"/>
  <p:tag name="ARTICULATE_HIDE_SLIDE" val="0"/>
  <p:tag name="ARTICULATE_PLAYER_CONTROL_PREVIOUS" val="True"/>
  <p:tag name="ARTICULATE_PLAYER_CONTROL_NEXT" val="True"/>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UDIO_ID" val="486"/>
  <p:tag name="ARTICULATE_AUDIO_RECORDED" val="1"/>
  <p:tag name="ELAPSEDTIME" val="18.9"/>
  <p:tag name="ANNOTATION_COUNT" val="0"/>
  <p:tag name="ARTICULATE_USED_LAYOUT" val="1"/>
  <p:tag name="ARTICULATE_NAV_LEVEL" val="1"/>
  <p:tag name="ARTICULATE_SLIDE_PRESENTER_GUID" val="c3660c43-9682-4c3e-a689-518f3e65de67"/>
  <p:tag name="ARTICULATE_SLIDE_PAUSE" val="0"/>
  <p:tag name="ARTICULATE_LOCK_SLIDE" val="0"/>
  <p:tag name="ARTICULATE_HIDE_SLIDE" val="0"/>
  <p:tag name="ARTICULATE_PLAYER_CONTROL_PREVIOUS" val="True"/>
  <p:tag name="ARTICULATE_PLAYER_CONTROL_NEXT" val="True"/>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NNOTATION_TYPE_9" val="0"/>
  <p:tag name="ANNOTATION_START_9" val="28.8"/>
  <p:tag name="ANNOTATION_END_9" val="29.8"/>
  <p:tag name="ANNOTATION_TOP_9" val="240"/>
  <p:tag name="ANNOTATION_LEFT_9" val="185"/>
  <p:tag name="ANNOTATION_WIDTH_9" val="119"/>
  <p:tag name="ANNOTATION_HEIGHT_9" val="119"/>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29.8"/>
  <p:tag name="ANNOTATION_END_10" val="34.6"/>
  <p:tag name="ANNOTATION_TOP_10" val="240"/>
  <p:tag name="ANNOTATION_LEFT_10" val="185"/>
  <p:tag name="ANNOTATION_WIDTH_10" val="119"/>
  <p:tag name="ANNOTATION_HEIGHT_10" val="119"/>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34.6"/>
  <p:tag name="ANNOTATION_END_11" val="37.3"/>
  <p:tag name="ANNOTATION_TOP_11" val="243"/>
  <p:tag name="ANNOTATION_LEFT_11" val="537"/>
  <p:tag name="ANNOTATION_WIDTH_11" val="119"/>
  <p:tag name="ANNOTATION_HEIGHT_11" val="119"/>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NNOTATION_TYPE_6" val="0"/>
  <p:tag name="ANNOTATION_START_6" val="23.5"/>
  <p:tag name="ANNOTATION_END_6" val="24.8"/>
  <p:tag name="ANNOTATION_TOP_6" val="124"/>
  <p:tag name="ANNOTATION_LEFT_6" val="427"/>
  <p:tag name="ANNOTATION_WIDTH_6" val="119"/>
  <p:tag name="ANNOTATION_HEIGHT_6" val="119"/>
  <p:tag name="ANNOTATION_ANIMATION_6" val="3"/>
  <p:tag name="ANNOTATION_ROTATION_6" val="9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4.8"/>
  <p:tag name="ANNOTATION_END_7" val="27.2"/>
  <p:tag name="ANNOTATION_TOP_7" val="135"/>
  <p:tag name="ANNOTATION_LEFT_7" val="559"/>
  <p:tag name="ANNOTATION_WIDTH_7" val="119"/>
  <p:tag name="ANNOTATION_HEIGHT_7" val="119"/>
  <p:tag name="ANNOTATION_ANIMATION_7" val="3"/>
  <p:tag name="ANNOTATION_ROTATION_7" val="9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7.2"/>
  <p:tag name="ANNOTATION_TOP_8" val="133"/>
  <p:tag name="ANNOTATION_LEFT_8" val="696"/>
  <p:tag name="ANNOTATION_WIDTH_8" val="119"/>
  <p:tag name="ANNOTATION_HEIGHT_8" val="119"/>
  <p:tag name="ANNOTATION_ANIMATION_8" val="3"/>
  <p:tag name="ANNOTATION_ROTATION_8" val="9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UDIO_ID" val="474"/>
  <p:tag name="ARTICULATE_AUDIO_RECORDED" val="1"/>
  <p:tag name="ELAPSEDTIME" val="29.9"/>
  <p:tag name="ANNOTATION_TYPE_1" val="0"/>
  <p:tag name="ANNOTATION_START_1" val="18.3"/>
  <p:tag name="ANNOTATION_END_1" val="22.9"/>
  <p:tag name="ANNOTATION_TOP_1" val="142"/>
  <p:tag name="ANNOTATION_LEFT_1" val="221"/>
  <p:tag name="ANNOTATION_WIDTH_1" val="100"/>
  <p:tag name="ANNOTATION_HEIGHT_1" val="100"/>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2.9"/>
  <p:tag name="ANNOTATION_END_2" val="24.6"/>
  <p:tag name="ANNOTATION_TOP_2" val="140"/>
  <p:tag name="ANNOTATION_LEFT_2" val="299"/>
  <p:tag name="ANNOTATION_WIDTH_2" val="100"/>
  <p:tag name="ANNOTATION_HEIGHT_2" val="100"/>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4.6"/>
  <p:tag name="ANNOTATION_END_3" val="25.8"/>
  <p:tag name="ANNOTATION_TOP_3" val="141"/>
  <p:tag name="ANNOTATION_LEFT_3" val="420"/>
  <p:tag name="ANNOTATION_WIDTH_3" val="100"/>
  <p:tag name="ANNOTATION_HEIGHT_3" val="100"/>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5.8"/>
  <p:tag name="ANNOTATION_END_4" val="29.2"/>
  <p:tag name="ANNOTATION_TOP_4" val="142"/>
  <p:tag name="ANNOTATION_LEFT_4" val="562"/>
  <p:tag name="ANNOTATION_WIDTH_4" val="100"/>
  <p:tag name="ANNOTATION_HEIGHT_4" val="100"/>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9.2"/>
  <p:tag name="ANNOTATION_TOP_5" val="142"/>
  <p:tag name="ANNOTATION_LEFT_5" val="698"/>
  <p:tag name="ANNOTATION_WIDTH_5" val="100"/>
  <p:tag name="ANNOTATION_HEIGHT_5" val="100"/>
  <p:tag name="ANNOTATION_ANIMATION_5" val="3"/>
  <p:tag name="ANNOTATION_ROTATION_5" val="9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TITLE_TAG" val="The Visible and Near-Infrared Channels"/>
  <p:tag name="ARTICULATE_USED_LAYOUT" val="1"/>
  <p:tag name="ARTICULATE_NAV_LEVEL" val="1"/>
  <p:tag name="ARTICULATE_SLIDE_PRESENTER_GUID" val="24f9f63d-3aea-4ea1-b5c3-9d4f24db6d1e"/>
  <p:tag name="ARTICULATE_SLIDE_PAUSE" val="0"/>
  <p:tag name="ARTICULATE_LOCK_SLIDE" val="0"/>
  <p:tag name="ARTICULATE_HIDE_SLIDE" val="0"/>
  <p:tag name="ARTICULATE_PLAYER_CONTROL_PREVIOUS" val="True"/>
  <p:tag name="ARTICULATE_PLAYER_CONTROL_NEXT" val="True"/>
</p:tagLst>
</file>

<file path=ppt/tags/tag20.xml><?xml version="1.0" encoding="utf-8"?>
<p:tagLst xmlns:a="http://schemas.openxmlformats.org/drawingml/2006/main" xmlns:r="http://schemas.openxmlformats.org/officeDocument/2006/relationships" xmlns:p="http://schemas.openxmlformats.org/presentationml/2006/main">
  <p:tag name="AUDIO_ID" val="484"/>
  <p:tag name="ARTICULATE_AUDIO_RECORDED" val="1"/>
  <p:tag name="ELAPSEDTIME" val="2.6"/>
  <p:tag name="ANNOTATION_COUNT" val="0"/>
  <p:tag name="ARTICULATE_USED_LAYOUT" val="1"/>
  <p:tag name="ARTICULATE_NAV_LEVEL" val="1"/>
  <p:tag name="ARTICULATE_SLIDE_PRESENTER_GUID" val="c3660c43-9682-4c3e-a689-518f3e65de67"/>
  <p:tag name="ARTICULATE_SLIDE_PAUSE" val="1"/>
  <p:tag name="ARTICULATE_LOCK_SLIDE" val="0"/>
  <p:tag name="ARTICULATE_HIDE_SLIDE" val="0"/>
  <p:tag name="ARTICULATE_PLAYER_CONTROL_PREVIOUS" val="True"/>
  <p:tag name="ARTICULATE_PLAYER_CONTROL_NEXT" val="True"/>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NNOTATION_TYPE_3" val="0"/>
  <p:tag name="ANNOTATION_START_3" val="23.3"/>
  <p:tag name="ANNOTATION_END_3" val="24.7"/>
  <p:tag name="ANNOTATION_TOP_3" val="224"/>
  <p:tag name="ANNOTATION_LEFT_3" val="506"/>
  <p:tag name="ANNOTATION_WIDTH_3" val="119"/>
  <p:tag name="ANNOTATION_HEIGHT_3" val="119"/>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4.7"/>
  <p:tag name="ANNOTATION_END_4" val="26.8"/>
  <p:tag name="ANNOTATION_TOP_4" val="393"/>
  <p:tag name="ANNOTATION_LEFT_4" val="634"/>
  <p:tag name="ANNOTATION_WIDTH_4" val="119"/>
  <p:tag name="ANNOTATION_HEIGHT_4" val="119"/>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9.1"/>
  <p:tag name="ANNOTATION_END_5" val="31.9"/>
  <p:tag name="ANNOTATION_TOP_5" val="377"/>
  <p:tag name="ANNOTATION_LEFT_5" val="333"/>
  <p:tag name="ANNOTATION_WIDTH_5" val="119"/>
  <p:tag name="ANNOTATION_HEIGHT_5" val="119"/>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1.9"/>
  <p:tag name="ANNOTATION_END_6" val="33.9"/>
  <p:tag name="ANNOTATION_TOP_6" val="180"/>
  <p:tag name="ANNOTATION_LEFT_6" val="321"/>
  <p:tag name="ANNOTATION_WIDTH_6" val="119"/>
  <p:tag name="ANNOTATION_HEIGHT_6" val="119"/>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33.9"/>
  <p:tag name="ANNOTATION_END_7" val="35.8"/>
  <p:tag name="ANNOTATION_TOP_7" val="166"/>
  <p:tag name="ANNOTATION_LEFT_7" val="406"/>
  <p:tag name="ANNOTATION_WIDTH_7" val="119"/>
  <p:tag name="ANNOTATION_HEIGHT_7" val="119"/>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38.3"/>
  <p:tag name="ANNOTATION_END_8" val="45.4"/>
  <p:tag name="ANNOTATION_TOP_8" val="322"/>
  <p:tag name="ANNOTATION_LEFT_8" val="394"/>
  <p:tag name="ANNOTATION_WIDTH_8" val="119"/>
  <p:tag name="ANNOTATION_HEIGHT_8" val="119"/>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UDIO_ID" val="486"/>
  <p:tag name="ARTICULATE_AUDIO_RECORDED" val="1"/>
  <p:tag name="ELAPSEDTIME" val="26"/>
  <p:tag name="ANNOTATION_TYPE_1" val="0"/>
  <p:tag name="ANNOTATION_START_1" val="10.0"/>
  <p:tag name="ANNOTATION_END_1" val="12.3"/>
  <p:tag name="ANNOTATION_TOP_1" val="308"/>
  <p:tag name="ANNOTATION_LEFT_1" val="620"/>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2.3"/>
  <p:tag name="ANNOTATION_END_2" val="17.0"/>
  <p:tag name="ANNOTATION_TOP_2" val="440"/>
  <p:tag name="ANNOTATION_LEFT_2" val="389"/>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USED_LAYOUT" val="1"/>
  <p:tag name="ARTICULATE_NAV_LEVEL" val="1"/>
  <p:tag name="ARTICULATE_SLIDE_PRESENTER_GUID" val="758a3af9-f14d-44c5-9700-29e38a3111a1"/>
  <p:tag name="ARTICULATE_SLIDE_PAUSE" val="0"/>
  <p:tag name="ARTICULATE_LOCK_SLIDE" val="0"/>
  <p:tag name="ARTICULATE_HIDE_SLIDE" val="0"/>
  <p:tag name="ARTICULATE_PLAYER_CONTROL_PREVIOUS" val="True"/>
  <p:tag name="ARTICULATE_PLAYER_CONTROL_NEXT" val="True"/>
</p:tagLst>
</file>

<file path=ppt/tags/tag23.xml><?xml version="1.0" encoding="utf-8"?>
<p:tagLst xmlns:a="http://schemas.openxmlformats.org/drawingml/2006/main" xmlns:r="http://schemas.openxmlformats.org/officeDocument/2006/relationships" xmlns:p="http://schemas.openxmlformats.org/presentationml/2006/main">
  <p:tag name="BULLET_1" val="8226"/>
</p:tagLst>
</file>

<file path=ppt/tags/tag24.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28.3"/>
  <p:tag name="ANNOTATION_COUNT" val="0"/>
  <p:tag name="ARTICULATE_USED_LAYOUT" val="1"/>
  <p:tag name="ARTICULATE_NAV_LEVEL" val="1"/>
  <p:tag name="ARTICULATE_SLIDE_PRESENTER_GUID" val="758a3af9-f14d-44c5-9700-29e38a3111a1"/>
  <p:tag name="ARTICULATE_SLIDE_PAUSE" val="0"/>
  <p:tag name="ARTICULATE_LOCK_SLIDE" val="0"/>
  <p:tag name="ARTICULATE_HIDE_SLIDE" val="0"/>
  <p:tag name="ARTICULATE_PLAYER_CONTROL_PREVIOUS" val="True"/>
  <p:tag name="ARTICULATE_PLAYER_CONTROL_NEXT" val="True"/>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26.xml><?xml version="1.0" encoding="utf-8"?>
<p:tagLst xmlns:a="http://schemas.openxmlformats.org/drawingml/2006/main" xmlns:r="http://schemas.openxmlformats.org/officeDocument/2006/relationships" xmlns:p="http://schemas.openxmlformats.org/presentationml/2006/main">
  <p:tag name="AUDIO_ID" val="480"/>
  <p:tag name="ARTICULATE_AUDIO_RECORDED" val="1"/>
  <p:tag name="ELAPSEDTIME" val="16.8"/>
  <p:tag name="ANNOTATION_TYPE_1" val="0"/>
  <p:tag name="ANNOTATION_START_1" val="2.1"/>
  <p:tag name="ANNOTATION_END_1" val="5.4"/>
  <p:tag name="ANNOTATION_TOP_1" val="197"/>
  <p:tag name="ANNOTATION_LEFT_1" val="349"/>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5.4"/>
  <p:tag name="ANNOTATION_END_2" val="8.7"/>
  <p:tag name="ANNOTATION_TOP_2" val="199"/>
  <p:tag name="ANNOTATION_LEFT_2" val="880"/>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USED_LAYOUT" val="1"/>
  <p:tag name="ARTICULATE_SLIDE_THUMBNAIL_REFRESH" val="1"/>
  <p:tag name="ARTICULATE_NAV_LEVEL" val="1"/>
  <p:tag name="ARTICULATE_SLIDE_PRESENTER_GUID" val="758a3af9-f14d-44c5-9700-29e38a3111a1"/>
  <p:tag name="ARTICULATE_SLIDE_PAUSE" val="0"/>
  <p:tag name="ARTICULATE_LOCK_SLIDE" val="0"/>
  <p:tag name="ARTICULATE_HIDE_SLIDE" val="0"/>
  <p:tag name="ARTICULATE_PLAYER_CONTROL_PREVIOUS" val="True"/>
  <p:tag name="ARTICULATE_PLAYER_CONTROL_NEXT" val="True"/>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485"/>
  <p:tag name="ARTICULATE_AUDIO_RECORDED" val="1"/>
  <p:tag name="ELAPSEDTIME" val="17.2"/>
  <p:tag name="ANNOTATION_TYPE_1" val="0"/>
  <p:tag name="ANNOTATION_START_1" val="4.8"/>
  <p:tag name="ANNOTATION_END_1" val="7.7"/>
  <p:tag name="ANNOTATION_TOP_1" val="347"/>
  <p:tag name="ANNOTATION_LEFT_1" val="455"/>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7.7"/>
  <p:tag name="ANNOTATION_END_2" val="9.3"/>
  <p:tag name="ANNOTATION_TOP_2" val="100"/>
  <p:tag name="ANNOTATION_LEFT_2" val="554"/>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9.3"/>
  <p:tag name="ANNOTATION_END_3" val="14.2"/>
  <p:tag name="ANNOTATION_TOP_3" val="308"/>
  <p:tag name="ANNOTATION_LEFT_3" val="544"/>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4.2"/>
  <p:tag name="ANNOTATION_END_4" val="15.9"/>
  <p:tag name="ANNOTATION_TOP_4" val="401"/>
  <p:tag name="ANNOTATION_LEFT_4" val="664"/>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5.9"/>
  <p:tag name="ANNOTATION_TOP_5" val="425"/>
  <p:tag name="ANNOTATION_LEFT_5" val="334"/>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USED_LAYOUT" val="1"/>
  <p:tag name="ARTICULATE_NAV_LEVEL" val="1"/>
  <p:tag name="ARTICULATE_SLIDE_PRESENTER_GUID" val="758a3af9-f14d-44c5-9700-29e38a3111a1"/>
  <p:tag name="ARTICULATE_SLIDE_PAUSE" val="0"/>
  <p:tag name="ARTICULATE_LOCK_SLIDE" val="0"/>
  <p:tag name="ARTICULATE_HIDE_SLIDE" val="0"/>
  <p:tag name="ARTICULATE_PLAYER_CONTROL_PREVIOUS" val="True"/>
  <p:tag name="ARTICULATE_PLAYER_CONTROL_NEXT" val="True"/>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30.xml><?xml version="1.0" encoding="utf-8"?>
<p:tagLst xmlns:a="http://schemas.openxmlformats.org/drawingml/2006/main" xmlns:r="http://schemas.openxmlformats.org/officeDocument/2006/relationships" xmlns:p="http://schemas.openxmlformats.org/presentationml/2006/main">
  <p:tag name="AUDIO_ID" val="476"/>
  <p:tag name="ARTICULATE_AUDIO_RECORDED" val="1"/>
  <p:tag name="ELAPSEDTIME" val="49.1"/>
  <p:tag name="ANNOTATION_TYPE_1" val="0"/>
  <p:tag name="ANNOTATION_START_1" val="10.0"/>
  <p:tag name="ANNOTATION_END_1" val="11.6"/>
  <p:tag name="ANNOTATION_TOP_1" val="134"/>
  <p:tag name="ANNOTATION_LEFT_1" val="354"/>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6"/>
  <p:tag name="ANNOTATION_END_2" val="16.5"/>
  <p:tag name="ANNOTATION_TOP_2" val="316"/>
  <p:tag name="ANNOTATION_LEFT_2" val="256"/>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6.5"/>
  <p:tag name="ANNOTATION_END_3" val="17.7"/>
  <p:tag name="ANNOTATION_TOP_3" val="228"/>
  <p:tag name="ANNOTATION_LEFT_3" val="376"/>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7.7"/>
  <p:tag name="ANNOTATION_END_4" val="19.0"/>
  <p:tag name="ANNOTATION_TOP_4" val="221"/>
  <p:tag name="ANNOTATION_LEFT_4" val="530"/>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9.0"/>
  <p:tag name="ANNOTATION_END_5" val="20.5"/>
  <p:tag name="ANNOTATION_TOP_5" val="401"/>
  <p:tag name="ANNOTATION_LEFT_5" val="475"/>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0.5"/>
  <p:tag name="ANNOTATION_END_6" val="22.7"/>
  <p:tag name="ANNOTATION_TOP_6" val="412"/>
  <p:tag name="ANNOTATION_LEFT_6" val="643"/>
  <p:tag name="ANNOTATION_WIDTH_6" val="100"/>
  <p:tag name="ANNOTATION_HEIGHT_6" val="100"/>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2.7"/>
  <p:tag name="ANNOTATION_END_7" val="24.4"/>
  <p:tag name="ANNOTATION_TOP_7" val="170"/>
  <p:tag name="ANNOTATION_LEFT_7" val="447"/>
  <p:tag name="ANNOTATION_WIDTH_7" val="100"/>
  <p:tag name="ANNOTATION_HEIGHT_7" val="100"/>
  <p:tag name="ANNOTATION_ANIMATION_7" val="3"/>
  <p:tag name="ANNOTATION_ROTATION_7" val="27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4.4"/>
  <p:tag name="ANNOTATION_END_8" val="27.2"/>
  <p:tag name="ANNOTATION_TOP_8" val="338"/>
  <p:tag name="ANNOTATION_LEFT_8" val="376"/>
  <p:tag name="ANNOTATION_WIDTH_8" val="100"/>
  <p:tag name="ANNOTATION_HEIGHT_8" val="100"/>
  <p:tag name="ANNOTATION_ANIMATION_8" val="3"/>
  <p:tag name="ANNOTATION_ROTATION_8" val="27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7.2"/>
  <p:tag name="ANNOTATION_END_9" val="28.4"/>
  <p:tag name="ANNOTATION_TOP_9" val="171"/>
  <p:tag name="ANNOTATION_LEFT_9" val="398"/>
  <p:tag name="ANNOTATION_WIDTH_9" val="100"/>
  <p:tag name="ANNOTATION_HEIGHT_9" val="100"/>
  <p:tag name="ANNOTATION_ANIMATION_9" val="3"/>
  <p:tag name="ANNOTATION_ROTATION_9" val="27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28.4"/>
  <p:tag name="ANNOTATION_END_10" val="29.5"/>
  <p:tag name="ANNOTATION_TOP_10" val="184"/>
  <p:tag name="ANNOTATION_LEFT_10" val="336"/>
  <p:tag name="ANNOTATION_WIDTH_10" val="100"/>
  <p:tag name="ANNOTATION_HEIGHT_10" val="100"/>
  <p:tag name="ANNOTATION_ANIMATION_10" val="3"/>
  <p:tag name="ANNOTATION_ROTATION_10" val="27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29.5"/>
  <p:tag name="ANNOTATION_END_11" val="32.7"/>
  <p:tag name="ANNOTATION_TOP_11" val="203"/>
  <p:tag name="ANNOTATION_LEFT_11" val="278"/>
  <p:tag name="ANNOTATION_WIDTH_11" val="100"/>
  <p:tag name="ANNOTATION_HEIGHT_11" val="100"/>
  <p:tag name="ANNOTATION_ANIMATION_11" val="3"/>
  <p:tag name="ANNOTATION_ROTATION_11" val="27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NNOTATION_TYPE_12" val="0"/>
  <p:tag name="ANNOTATION_START_12" val="32.7"/>
  <p:tag name="ANNOTATION_END_12" val="36.6"/>
  <p:tag name="ANNOTATION_TOP_12" val="460"/>
  <p:tag name="ANNOTATION_LEFT_12" val="411"/>
  <p:tag name="ANNOTATION_WIDTH_12" val="100"/>
  <p:tag name="ANNOTATION_HEIGHT_12" val="100"/>
  <p:tag name="ANNOTATION_ANIMATION_12" val="3"/>
  <p:tag name="ANNOTATION_ROTATION_12" val="270"/>
  <p:tag name="ANNOTATION_SUB_TYPE_12" val="1"/>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540"/>
  <p:tag name="ANNOTATION_TYPE_13" val="0"/>
  <p:tag name="ANNOTATION_START_13" val="36.6"/>
  <p:tag name="ANNOTATION_END_13" val="37.8"/>
  <p:tag name="ANNOTATION_TOP_13" val="357"/>
  <p:tag name="ANNOTATION_LEFT_13" val="393"/>
  <p:tag name="ANNOTATION_WIDTH_13" val="100"/>
  <p:tag name="ANNOTATION_HEIGHT_13" val="100"/>
  <p:tag name="ANNOTATION_ANIMATION_13" val="3"/>
  <p:tag name="ANNOTATION_ROTATION_13" val="270"/>
  <p:tag name="ANNOTATION_SUB_TYPE_13" val="1"/>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540"/>
  <p:tag name="ANNOTATION_TYPE_14" val="0"/>
  <p:tag name="ANNOTATION_START_14" val="37.8"/>
  <p:tag name="ANNOTATION_END_14" val="39.1"/>
  <p:tag name="ANNOTATION_TOP_14" val="426"/>
  <p:tag name="ANNOTATION_LEFT_14" val="398"/>
  <p:tag name="ANNOTATION_WIDTH_14" val="100"/>
  <p:tag name="ANNOTATION_HEIGHT_14" val="100"/>
  <p:tag name="ANNOTATION_ANIMATION_14" val="3"/>
  <p:tag name="ANNOTATION_ROTATION_14" val="270"/>
  <p:tag name="ANNOTATION_SUB_TYPE_14" val="1"/>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540"/>
  <p:tag name="ANNOTATION_TYPE_15" val="0"/>
  <p:tag name="ANNOTATION_START_15" val="39.1"/>
  <p:tag name="ANNOTATION_END_15" val="41.0"/>
  <p:tag name="ANNOTATION_TOP_15" val="464"/>
  <p:tag name="ANNOTATION_LEFT_15" val="426"/>
  <p:tag name="ANNOTATION_WIDTH_15" val="100"/>
  <p:tag name="ANNOTATION_HEIGHT_15" val="100"/>
  <p:tag name="ANNOTATION_ANIMATION_15" val="3"/>
  <p:tag name="ANNOTATION_ROTATION_15" val="270"/>
  <p:tag name="ANNOTATION_SUB_TYPE_15" val="1"/>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540"/>
  <p:tag name="ANNOTATION_TYPE_16" val="0"/>
  <p:tag name="ANNOTATION_START_16" val="41.0"/>
  <p:tag name="ANNOTATION_END_16" val="43.7"/>
  <p:tag name="ANNOTATION_TOP_16" val="394"/>
  <p:tag name="ANNOTATION_LEFT_16" val="442"/>
  <p:tag name="ANNOTATION_WIDTH_16" val="100"/>
  <p:tag name="ANNOTATION_HEIGHT_16" val="100"/>
  <p:tag name="ANNOTATION_ANIMATION_16" val="3"/>
  <p:tag name="ANNOTATION_ROTATION_16" val="270"/>
  <p:tag name="ANNOTATION_SUB_TYPE_16" val="1"/>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2"/>
  <p:tag name="ANNOTATION_SLIDE_WIDTH_16" val="960"/>
  <p:tag name="ANNOTATION_SLIDE_HEIGHT_16" val="540"/>
  <p:tag name="ANNOTATION_COUNT" val="16"/>
  <p:tag name="ARTICULATE_NAV_LEVEL" val="1"/>
  <p:tag name="ARTICULATE_SLIDE_PRESENTER_GUID" val="a258356f-3fce-4bf4-b628-589b53b03ba9"/>
  <p:tag name="ARTICULATE_SLIDE_PAUSE" val="0"/>
  <p:tag name="ARTICULATE_LOCK_SLIDE" val="0"/>
  <p:tag name="ARTICULATE_HIDE_SLIDE" val="0"/>
  <p:tag name="ARTICULATE_PLAYER_CONTROL_PREVIOUS" val="True"/>
  <p:tag name="ARTICULATE_PLAYER_CONTROL_NEXT" val="True"/>
  <p:tag name="ARTICULATE_USED_LAYOUT" val="1"/>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25.2"/>
  <p:tag name="ANNOTATION_COUNT" val="0"/>
  <p:tag name="ARTICULATE_NAV_LEVEL" val="1"/>
  <p:tag name="ARTICULATE_SLIDE_PRESENTER_GUID" val="a258356f-3fce-4bf4-b628-589b53b03ba9"/>
  <p:tag name="ARTICULATE_SLIDE_PAUSE" val="0"/>
  <p:tag name="ARTICULATE_LOCK_SLIDE" val="0"/>
  <p:tag name="ARTICULATE_HIDE_SLIDE" val="0"/>
  <p:tag name="ARTICULATE_PLAYER_CONTROL_PREVIOUS" val="True"/>
  <p:tag name="ARTICULATE_PLAYER_CONTROL_NEXT" val="True"/>
  <p:tag name="ARTICULATE_USED_LAYOUT" val="1"/>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Lst>
</file>

<file path=ppt/tags/tag34.xml><?xml version="1.0" encoding="utf-8"?>
<p:tagLst xmlns:a="http://schemas.openxmlformats.org/drawingml/2006/main" xmlns:r="http://schemas.openxmlformats.org/officeDocument/2006/relationships" xmlns:p="http://schemas.openxmlformats.org/presentationml/2006/main">
  <p:tag name="AUDIO_ID" val="480"/>
  <p:tag name="ARTICULATE_AUDIO_RECORDED" val="1"/>
  <p:tag name="ELAPSEDTIME" val="21.8"/>
  <p:tag name="ANNOTATION_TYPE_1" val="0"/>
  <p:tag name="ANNOTATION_START_1" val="2.4"/>
  <p:tag name="ANNOTATION_END_1" val="3.7"/>
  <p:tag name="ANNOTATION_TOP_1" val="260"/>
  <p:tag name="ANNOTATION_LEFT_1" val="353"/>
  <p:tag name="ANNOTATION_WIDTH_1" val="100"/>
  <p:tag name="ANNOTATION_HEIGHT_1" val="100"/>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3.7"/>
  <p:tag name="ANNOTATION_END_2" val="9.8"/>
  <p:tag name="ANNOTATION_TOP_2" val="287"/>
  <p:tag name="ANNOTATION_LEFT_2" val="247"/>
  <p:tag name="ANNOTATION_WIDTH_2" val="100"/>
  <p:tag name="ANNOTATION_HEIGHT_2" val="100"/>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9.8"/>
  <p:tag name="ANNOTATION_END_3" val="12.0"/>
  <p:tag name="ANNOTATION_TOP_3" val="406"/>
  <p:tag name="ANNOTATION_LEFT_3" val="506"/>
  <p:tag name="ANNOTATION_WIDTH_3" val="100"/>
  <p:tag name="ANNOTATION_HEIGHT_3" val="100"/>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COUNT" val="3"/>
  <p:tag name="ARTICULATE_NAV_LEVEL" val="1"/>
  <p:tag name="ARTICULATE_SLIDE_PRESENTER_GUID" val="a258356f-3fce-4bf4-b628-589b53b03ba9"/>
  <p:tag name="ARTICULATE_SLIDE_PAUSE" val="0"/>
  <p:tag name="ARTICULATE_LOCK_SLIDE" val="0"/>
  <p:tag name="ARTICULATE_HIDE_SLIDE" val="0"/>
  <p:tag name="ARTICULATE_PLAYER_CONTROL_PREVIOUS" val="True"/>
  <p:tag name="ARTICULATE_PLAYER_CONTROL_NEXT" val="True"/>
  <p:tag name="ARTICULATE_USED_LAYOUT" val="1"/>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Lst>
</file>

<file path=ppt/tags/tag36.xml><?xml version="1.0" encoding="utf-8"?>
<p:tagLst xmlns:a="http://schemas.openxmlformats.org/drawingml/2006/main" xmlns:r="http://schemas.openxmlformats.org/officeDocument/2006/relationships" xmlns:p="http://schemas.openxmlformats.org/presentationml/2006/main">
  <p:tag name="AUDIO_ID" val="486"/>
  <p:tag name="ARTICULATE_AUDIO_RECORDED" val="1"/>
  <p:tag name="ELAPSEDTIME" val="22.6"/>
  <p:tag name="ANNOTATION_TYPE_1" val="0"/>
  <p:tag name="ANNOTATION_START_1" val="12.0"/>
  <p:tag name="ANNOTATION_END_1" val="15.0"/>
  <p:tag name="ANNOTATION_TOP_1" val="300"/>
  <p:tag name="ANNOTATION_LEFT_1" val="363"/>
  <p:tag name="ANNOTATION_WIDTH_1" val="100"/>
  <p:tag name="ANNOTATION_HEIGHT_1" val="100"/>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5.0"/>
  <p:tag name="ANNOTATION_END_2" val="18.5"/>
  <p:tag name="ANNOTATION_TOP_2" val="301"/>
  <p:tag name="ANNOTATION_LEFT_2" val="651"/>
  <p:tag name="ANNOTATION_WIDTH_2" val="100"/>
  <p:tag name="ANNOTATION_HEIGHT_2" val="100"/>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8.5"/>
  <p:tag name="ANNOTATION_END_3" val="22.3"/>
  <p:tag name="ANNOTATION_TOP_3" val="114"/>
  <p:tag name="ANNOTATION_LEFT_3" val="247"/>
  <p:tag name="ANNOTATION_WIDTH_3" val="100"/>
  <p:tag name="ANNOTATION_HEIGHT_3" val="100"/>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2.3"/>
  <p:tag name="ANNOTATION_TOP_4" val="419"/>
  <p:tag name="ANNOTATION_LEFT_4" val="243"/>
  <p:tag name="ANNOTATION_WIDTH_4" val="100"/>
  <p:tag name="ANNOTATION_HEIGHT_4" val="100"/>
  <p:tag name="ANNOTATION_ANIMATION_4" val="3"/>
  <p:tag name="ANNOTATION_ROTATION_4" val="315"/>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COUNT" val="4"/>
  <p:tag name="ARTICULATE_TITLE_TAG" val="Hurricane Harvey in the Cirrus and Visible"/>
  <p:tag name="ARTICULATE_NAV_LEVEL" val="1"/>
  <p:tag name="ARTICULATE_SLIDE_PRESENTER_GUID" val="a258356f-3fce-4bf4-b628-589b53b03ba9"/>
  <p:tag name="ARTICULATE_SLIDE_PAUSE" val="0"/>
  <p:tag name="ARTICULATE_LOCK_SLIDE" val="0"/>
  <p:tag name="ARTICULATE_HIDE_SLIDE" val="0"/>
  <p:tag name="ARTICULATE_PLAYER_CONTROL_PREVIOUS" val="True"/>
  <p:tag name="ARTICULATE_PLAYER_CONTROL_NEXT" val="True"/>
  <p:tag name="ARTICULATE_USED_LAYOUT" val="1"/>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UDIO_ID" val="484"/>
  <p:tag name="ARTICULATE_AUDIO_RECORDED" val="1"/>
  <p:tag name="ELAPSEDTIME" val="2.7"/>
  <p:tag name="ANNOTATION_COUNT" val="0"/>
  <p:tag name="ARTICULATE_NAV_LEVEL" val="1"/>
  <p:tag name="ARTICULATE_SLIDE_PRESENTER_GUID" val="a258356f-3fce-4bf4-b628-589b53b03ba9"/>
  <p:tag name="ARTICULATE_SLIDE_PAUSE" val="1"/>
  <p:tag name="ARTICULATE_LOCK_SLIDE" val="0"/>
  <p:tag name="ARTICULATE_HIDE_SLIDE" val="0"/>
  <p:tag name="ARTICULATE_PLAYER_CONTROL_PREVIOUS" val="True"/>
  <p:tag name="ARTICULATE_PLAYER_CONTROL_NEXT" val="True"/>
  <p:tag name="ARTICULATE_USED_LAYOUT" val="1"/>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NNOTATION_TYPE_8" val="0"/>
  <p:tag name="ANNOTATION_START_8" val="38.3"/>
  <p:tag name="ANNOTATION_END_8" val="45.4"/>
  <p:tag name="ANNOTATION_TOP_8" val="322"/>
  <p:tag name="ANNOTATION_LEFT_8" val="394"/>
  <p:tag name="ANNOTATION_WIDTH_8" val="119"/>
  <p:tag name="ANNOTATION_HEIGHT_8" val="119"/>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UDIO_ID" val="476"/>
  <p:tag name="ARTICULATE_AUDIO_RECORDED" val="1"/>
  <p:tag name="ELAPSEDTIME" val="21.2"/>
  <p:tag name="ANNOTATION_TYPE_1" val="0"/>
  <p:tag name="ANNOTATION_START_1" val="5.6"/>
  <p:tag name="ANNOTATION_END_1" val="7.3"/>
  <p:tag name="ANNOTATION_TOP_1" val="462"/>
  <p:tag name="ANNOTATION_LEFT_1" val="638"/>
  <p:tag name="ANNOTATION_WIDTH_1" val="119"/>
  <p:tag name="ANNOTATION_HEIGHT_1" val="119"/>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7.3"/>
  <p:tag name="ANNOTATION_END_2" val="8.6"/>
  <p:tag name="ANNOTATION_TOP_2" val="423"/>
  <p:tag name="ANNOTATION_LEFT_2" val="476"/>
  <p:tag name="ANNOTATION_WIDTH_2" val="119"/>
  <p:tag name="ANNOTATION_HEIGHT_2" val="119"/>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8.6"/>
  <p:tag name="ANNOTATION_END_3" val="10.4"/>
  <p:tag name="ANNOTATION_TOP_3" val="423"/>
  <p:tag name="ANNOTATION_LEFT_3" val="411"/>
  <p:tag name="ANNOTATION_WIDTH_3" val="119"/>
  <p:tag name="ANNOTATION_HEIGHT_3" val="119"/>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0.4"/>
  <p:tag name="ANNOTATION_END_4" val="12.7"/>
  <p:tag name="ANNOTATION_TOP_4" val="245"/>
  <p:tag name="ANNOTATION_LEFT_4" val="381"/>
  <p:tag name="ANNOTATION_WIDTH_4" val="119"/>
  <p:tag name="ANNOTATION_HEIGHT_4" val="119"/>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4.5"/>
  <p:tag name="ANNOTATION_END_5" val="16.3"/>
  <p:tag name="ANNOTATION_TOP_5" val="205"/>
  <p:tag name="ANNOTATION_LEFT_5" val="274"/>
  <p:tag name="ANNOTATION_WIDTH_5" val="119"/>
  <p:tag name="ANNOTATION_HEIGHT_5" val="119"/>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16.3"/>
  <p:tag name="ANNOTATION_END_6" val="19.6"/>
  <p:tag name="ANNOTATION_TOP_6" val="166"/>
  <p:tag name="ANNOTATION_LEFT_6" val="458"/>
  <p:tag name="ANNOTATION_WIDTH_6" val="119"/>
  <p:tag name="ANNOTATION_HEIGHT_6" val="119"/>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19.6"/>
  <p:tag name="ANNOTATION_TOP_7" val="204"/>
  <p:tag name="ANNOTATION_LEFT_7" val="271"/>
  <p:tag name="ANNOTATION_WIDTH_7" val="119"/>
  <p:tag name="ANNOTATION_HEIGHT_7" val="119"/>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COUNT" val="7"/>
  <p:tag name="ARTICULATE_USED_LAYOUT" val="1"/>
  <p:tag name="ARTICULATE_NAV_LEVEL" val="1"/>
  <p:tag name="ARTICULATE_SLIDE_PRESENTER_GUID" val="24f9f63d-3aea-4ea1-b5c3-9d4f24db6d1e"/>
  <p:tag name="ARTICULATE_SLIDE_PAUSE" val="0"/>
  <p:tag name="ARTICULATE_LOCK_SLIDE" val="0"/>
  <p:tag name="ARTICULATE_HIDE_SLIDE" val="0"/>
  <p:tag name="ARTICULATE_PLAYER_CONTROL_PREVIOUS" val="True"/>
  <p:tag name="ARTICULATE_PLAYER_CONTROL_NEXT" val="True"/>
</p:tagLst>
</file>

<file path=ppt/tags/tag40.xml><?xml version="1.0" encoding="utf-8"?>
<p:tagLst xmlns:a="http://schemas.openxmlformats.org/drawingml/2006/main" xmlns:r="http://schemas.openxmlformats.org/officeDocument/2006/relationships" xmlns:p="http://schemas.openxmlformats.org/presentationml/2006/main">
  <p:tag name="AUDIO_ID" val="476"/>
  <p:tag name="ARTICULATE_AUDIO_RECORDED" val="1"/>
  <p:tag name="TIMELINE" val="29.2"/>
  <p:tag name="ELAPSEDTIME" val="36.6"/>
  <p:tag name="ANNOTATION_TYPE_1" val="0"/>
  <p:tag name="ANNOTATION_START_1" val="9.8"/>
  <p:tag name="ANNOTATION_END_1" val="11.1"/>
  <p:tag name="ANNOTATION_TOP_1" val="134"/>
  <p:tag name="ANNOTATION_LEFT_1" val="360"/>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1"/>
  <p:tag name="ANNOTATION_END_2" val="13.0"/>
  <p:tag name="ANNOTATION_TOP_2" val="312"/>
  <p:tag name="ANNOTATION_LEFT_2" val="258"/>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3.0"/>
  <p:tag name="ANNOTATION_END_3" val="16.1"/>
  <p:tag name="ANNOTATION_TOP_3" val="201"/>
  <p:tag name="ANNOTATION_LEFT_3" val="292"/>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6.1"/>
  <p:tag name="ANNOTATION_END_4" val="17.1"/>
  <p:tag name="ANNOTATION_TOP_4" val="405"/>
  <p:tag name="ANNOTATION_LEFT_4" val="410"/>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7.1"/>
  <p:tag name="ANNOTATION_END_5" val="18.4"/>
  <p:tag name="ANNOTATION_TOP_5" val="229"/>
  <p:tag name="ANNOTATION_LEFT_5" val="528"/>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18.4"/>
  <p:tag name="ANNOTATION_END_6" val="19.6"/>
  <p:tag name="ANNOTATION_TOP_6" val="412"/>
  <p:tag name="ANNOTATION_LEFT_6" val="637"/>
  <p:tag name="ANNOTATION_WIDTH_6" val="100"/>
  <p:tag name="ANNOTATION_HEIGHT_6" val="100"/>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19.6"/>
  <p:tag name="ANNOTATION_END_7" val="21.8"/>
  <p:tag name="ANNOTATION_TOP_7" val="405"/>
  <p:tag name="ANNOTATION_LEFT_7" val="472"/>
  <p:tag name="ANNOTATION_WIDTH_7" val="100"/>
  <p:tag name="ANNOTATION_HEIGHT_7" val="100"/>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1.8"/>
  <p:tag name="ANNOTATION_END_8" val="23.3"/>
  <p:tag name="ANNOTATION_TOP_8" val="407"/>
  <p:tag name="ANNOTATION_LEFT_8" val="514"/>
  <p:tag name="ANNOTATION_WIDTH_8" val="100"/>
  <p:tag name="ANNOTATION_HEIGHT_8" val="100"/>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3.3"/>
  <p:tag name="ANNOTATION_END_9" val="25.2"/>
  <p:tag name="ANNOTATION_TOP_9" val="168"/>
  <p:tag name="ANNOTATION_LEFT_9" val="437"/>
  <p:tag name="ANNOTATION_WIDTH_9" val="100"/>
  <p:tag name="ANNOTATION_HEIGHT_9" val="100"/>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25.2"/>
  <p:tag name="ANNOTATION_END_10" val="26.5"/>
  <p:tag name="ANNOTATION_TOP_10" val="177"/>
  <p:tag name="ANNOTATION_LEFT_10" val="362"/>
  <p:tag name="ANNOTATION_WIDTH_10" val="100"/>
  <p:tag name="ANNOTATION_HEIGHT_10" val="100"/>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26.5"/>
  <p:tag name="ANNOTATION_END_11" val="29.5"/>
  <p:tag name="ANNOTATION_TOP_11" val="199"/>
  <p:tag name="ANNOTATION_LEFT_11" val="282"/>
  <p:tag name="ANNOTATION_WIDTH_11" val="100"/>
  <p:tag name="ANNOTATION_HEIGHT_11" val="100"/>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NNOTATION_TYPE_12" val="0"/>
  <p:tag name="ANNOTATION_START_12" val="29.5"/>
  <p:tag name="ANNOTATION_END_12" val="31.7"/>
  <p:tag name="ANNOTATION_TOP_12" val="199"/>
  <p:tag name="ANNOTATION_LEFT_12" val="282"/>
  <p:tag name="ANNOTATION_WIDTH_12" val="100"/>
  <p:tag name="ANNOTATION_HEIGHT_12" val="100"/>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540"/>
  <p:tag name="ANNOTATION_TYPE_13" val="0"/>
  <p:tag name="ANNOTATION_START_13" val="31.7"/>
  <p:tag name="ANNOTATION_END_13" val="34.3"/>
  <p:tag name="ANNOTATION_TOP_13" val="339"/>
  <p:tag name="ANNOTATION_LEFT_13" val="460"/>
  <p:tag name="ANNOTATION_WIDTH_13" val="100"/>
  <p:tag name="ANNOTATION_HEIGHT_13" val="100"/>
  <p:tag name="ANNOTATION_ANIMATION_13" val="3"/>
  <p:tag name="ANNOTATION_ROTATION_13" val="0"/>
  <p:tag name="ANNOTATION_SUB_TYPE_13" val="1"/>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540"/>
  <p:tag name="ANNOTATION_COUNT" val="13"/>
  <p:tag name="ARTICULATE_USED_LAYOUT" val="1"/>
  <p:tag name="ARTICULATE_NAV_LEVEL" val="1"/>
  <p:tag name="ARTICULATE_SLIDE_PRESENTER_GUID" val="a0c70355-787d-4980-ab30-746b6ba0537c"/>
  <p:tag name="ARTICULATE_SLIDE_PAUSE" val="0"/>
  <p:tag name="ARTICULATE_LOCK_SLIDE" val="0"/>
  <p:tag name="ARTICULATE_HIDE_SLIDE" val="0"/>
  <p:tag name="ARTICULATE_PLAYER_CONTROL_PREVIOUS" val="True"/>
  <p:tag name="ARTICULATE_PLAYER_CONTROL_NEXT" val="True"/>
</p:tagLst>
</file>

<file path=ppt/tags/tag41.xml><?xml version="1.0" encoding="utf-8"?>
<p:tagLst xmlns:a="http://schemas.openxmlformats.org/drawingml/2006/main" xmlns:r="http://schemas.openxmlformats.org/officeDocument/2006/relationships" xmlns:p="http://schemas.openxmlformats.org/presentationml/2006/main">
  <p:tag name="BULLET_1" val="8226"/>
</p:tagLst>
</file>

<file path=ppt/tags/tag42.xml><?xml version="1.0" encoding="utf-8"?>
<p:tagLst xmlns:a="http://schemas.openxmlformats.org/drawingml/2006/main" xmlns:r="http://schemas.openxmlformats.org/officeDocument/2006/relationships" xmlns:p="http://schemas.openxmlformats.org/presentationml/2006/main">
  <p:tag name="ANNOTATION_TYPE_8" val="0"/>
  <p:tag name="ANNOTATION_START_8" val="38.3"/>
  <p:tag name="ANNOTATION_END_8" val="45.4"/>
  <p:tag name="ANNOTATION_TOP_8" val="322"/>
  <p:tag name="ANNOTATION_LEFT_8" val="394"/>
  <p:tag name="ANNOTATION_WIDTH_8" val="119"/>
  <p:tag name="ANNOTATION_HEIGHT_8" val="119"/>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UDIO_ID" val="487"/>
  <p:tag name="ARTICULATE_AUDIO_RECORDED" val="1"/>
  <p:tag name="ELAPSEDTIME" val="22.8"/>
  <p:tag name="ANNOTATION_TYPE_1" val="0"/>
  <p:tag name="ANNOTATION_START_1" val="3.5"/>
  <p:tag name="ANNOTATION_END_1" val="6.1"/>
  <p:tag name="ANNOTATION_TOP_1" val="209"/>
  <p:tag name="ANNOTATION_LEFT_1" val="765"/>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6.1"/>
  <p:tag name="ANNOTATION_END_2" val="7.9"/>
  <p:tag name="ANNOTATION_TOP_2" val="180"/>
  <p:tag name="ANNOTATION_LEFT_2" val="135"/>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7.9"/>
  <p:tag name="ANNOTATION_END_3" val="11.1"/>
  <p:tag name="ANNOTATION_TOP_3" val="227"/>
  <p:tag name="ANNOTATION_LEFT_3" val="694"/>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1.1"/>
  <p:tag name="ANNOTATION_END_4" val="13.0"/>
  <p:tag name="ANNOTATION_TOP_4" val="148"/>
  <p:tag name="ANNOTATION_LEFT_4" val="181"/>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3.0"/>
  <p:tag name="ANNOTATION_END_5" val="14.9"/>
  <p:tag name="ANNOTATION_TOP_5" val="155"/>
  <p:tag name="ANNOTATION_LEFT_5" val="369"/>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14.9"/>
  <p:tag name="ANNOTATION_END_6" val="19.1"/>
  <p:tag name="ANNOTATION_TOP_6" val="399"/>
  <p:tag name="ANNOTATION_LEFT_6" val="709"/>
  <p:tag name="ANNOTATION_WIDTH_6" val="100"/>
  <p:tag name="ANNOTATION_HEIGHT_6" val="100"/>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19.1"/>
  <p:tag name="ANNOTATION_TOP_7" val="246"/>
  <p:tag name="ANNOTATION_LEFT_7" val="773"/>
  <p:tag name="ANNOTATION_WIDTH_7" val="100"/>
  <p:tag name="ANNOTATION_HEIGHT_7" val="100"/>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COUNT" val="7"/>
  <p:tag name="ARTICULATE_USED_LAYOUT" val="1"/>
  <p:tag name="ARTICULATE_NAV_LEVEL" val="1"/>
  <p:tag name="ARTICULATE_SLIDE_PRESENTER_GUID" val="a0c70355-787d-4980-ab30-746b6ba0537c"/>
  <p:tag name="ARTICULATE_SLIDE_PAUSE" val="0"/>
  <p:tag name="ARTICULATE_LOCK_SLIDE" val="0"/>
  <p:tag name="ARTICULATE_HIDE_SLIDE" val="0"/>
  <p:tag name="ARTICULATE_PLAYER_CONTROL_PREVIOUS" val="True"/>
  <p:tag name="ARTICULATE_PLAYER_CONTROL_NEXT" val="True"/>
</p:tagLst>
</file>

<file path=ppt/tags/tag43.xml><?xml version="1.0" encoding="utf-8"?>
<p:tagLst xmlns:a="http://schemas.openxmlformats.org/drawingml/2006/main" xmlns:r="http://schemas.openxmlformats.org/officeDocument/2006/relationships" xmlns:p="http://schemas.openxmlformats.org/presentationml/2006/main">
  <p:tag name="BULLET_1" val="8226"/>
</p:tagLst>
</file>

<file path=ppt/tags/tag44.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34"/>
  <p:tag name="ANNOTATION_COUNT" val="0"/>
  <p:tag name="ARTICULATE_USED_LAYOUT" val="1"/>
  <p:tag name="ARTICULATE_SLIDE_THUMBNAIL_REFRESH" val="1"/>
  <p:tag name="ARTICULATE_NAV_LEVEL" val="1"/>
  <p:tag name="ARTICULATE_SLIDE_PRESENTER_GUID" val="a0c70355-787d-4980-ab30-746b6ba0537c"/>
  <p:tag name="ARTICULATE_SLIDE_PAUSE" val="0"/>
  <p:tag name="ARTICULATE_LOCK_SLIDE" val="0"/>
  <p:tag name="ARTICULATE_HIDE_SLIDE" val="0"/>
  <p:tag name="ARTICULATE_PLAYER_CONTROL_PREVIOUS" val="True"/>
  <p:tag name="ARTICULATE_PLAYER_CONTROL_NEXT" val="True"/>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Lst>
</file>

<file path=ppt/tags/tag46.xml><?xml version="1.0" encoding="utf-8"?>
<p:tagLst xmlns:a="http://schemas.openxmlformats.org/drawingml/2006/main" xmlns:r="http://schemas.openxmlformats.org/officeDocument/2006/relationships" xmlns:p="http://schemas.openxmlformats.org/presentationml/2006/main">
  <p:tag name="ARTICULATE_TITLE_TAG" val="Contrast the Visible Band 2 and the Snow/Ice Band 5"/>
  <p:tag name="AUDIO_ID" val="488"/>
  <p:tag name="ARTICULATE_AUDIO_RECORDED" val="1"/>
  <p:tag name="TIMELINE" val="24.6/32.2/44.2/50.0"/>
  <p:tag name="ELAPSEDTIME" val="56"/>
  <p:tag name="ANNOTATION_COUNT" val="0"/>
  <p:tag name="ARTICULATE_USED_LAYOUT" val="1"/>
  <p:tag name="ARTICULATE_NAV_LEVEL" val="1"/>
  <p:tag name="ARTICULATE_SLIDE_PRESENTER_GUID" val="a0c70355-787d-4980-ab30-746b6ba0537c"/>
  <p:tag name="ARTICULATE_SLIDE_PAUSE" val="0"/>
  <p:tag name="ARTICULATE_LOCK_SLIDE" val="0"/>
  <p:tag name="ARTICULATE_HIDE_SLIDE" val="0"/>
  <p:tag name="ARTICULATE_PLAYER_CONTROL_PREVIOUS" val="True"/>
  <p:tag name="ARTICULATE_PLAYER_CONTROL_NEXT" val="True"/>
</p:tagLst>
</file>

<file path=ppt/tags/tag47.xml><?xml version="1.0" encoding="utf-8"?>
<p:tagLst xmlns:a="http://schemas.openxmlformats.org/drawingml/2006/main" xmlns:r="http://schemas.openxmlformats.org/officeDocument/2006/relationships" xmlns:p="http://schemas.openxmlformats.org/presentationml/2006/main">
  <p:tag name="BULLET_1" val="8226"/>
</p:tagLst>
</file>

<file path=ppt/tags/tag48.xml><?xml version="1.0" encoding="utf-8"?>
<p:tagLst xmlns:a="http://schemas.openxmlformats.org/drawingml/2006/main" xmlns:r="http://schemas.openxmlformats.org/officeDocument/2006/relationships" xmlns:p="http://schemas.openxmlformats.org/presentationml/2006/main">
  <p:tag name="AUDIO_ID" val="480"/>
  <p:tag name="ARTICULATE_AUDIO_RECORDED" val="1"/>
  <p:tag name="ELAPSEDTIME" val="19.2"/>
  <p:tag name="ANNOTATION_TYPE_1" val="0"/>
  <p:tag name="ANNOTATION_START_1" val="9.6"/>
  <p:tag name="ANNOTATION_END_1" val="10.8"/>
  <p:tag name="ANNOTATION_TOP_1" val="300"/>
  <p:tag name="ANNOTATION_LEFT_1" val="531"/>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0.8"/>
  <p:tag name="ANNOTATION_END_2" val="12.0"/>
  <p:tag name="ANNOTATION_TOP_2" val="121"/>
  <p:tag name="ANNOTATION_LEFT_2" val="436"/>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2.0"/>
  <p:tag name="ANNOTATION_END_3" val="15.9"/>
  <p:tag name="ANNOTATION_TOP_3" val="150"/>
  <p:tag name="ANNOTATION_LEFT_3" val="667"/>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5.9"/>
  <p:tag name="ANNOTATION_END_4" val="18.1"/>
  <p:tag name="ANNOTATION_TOP_4" val="359"/>
  <p:tag name="ANNOTATION_LEFT_4" val="329"/>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8.1"/>
  <p:tag name="ANNOTATION_TOP_5" val="417"/>
  <p:tag name="ANNOTATION_LEFT_5" val="383"/>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USED_LAYOUT" val="1"/>
  <p:tag name="ARTICULATE_NAV_LEVEL" val="1"/>
  <p:tag name="ARTICULATE_SLIDE_PRESENTER_GUID" val="a0c70355-787d-4980-ab30-746b6ba0537c"/>
  <p:tag name="ARTICULATE_SLIDE_PAUSE" val="0"/>
  <p:tag name="ARTICULATE_LOCK_SLIDE" val="0"/>
  <p:tag name="ARTICULATE_HIDE_SLIDE" val="0"/>
  <p:tag name="ARTICULATE_PLAYER_CONTROL_PREVIOUS" val="True"/>
  <p:tag name="ARTICULATE_PLAYER_CONTROL_NEXT" val="True"/>
</p:tagLst>
</file>

<file path=ppt/tags/tag49.xml><?xml version="1.0" encoding="utf-8"?>
<p:tagLst xmlns:a="http://schemas.openxmlformats.org/drawingml/2006/main" xmlns:r="http://schemas.openxmlformats.org/officeDocument/2006/relationships" xmlns:p="http://schemas.openxmlformats.org/presentationml/2006/main">
  <p:tag name="BULLET_1" val="8226"/>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0.xml><?xml version="1.0" encoding="utf-8"?>
<p:tagLst xmlns:a="http://schemas.openxmlformats.org/drawingml/2006/main" xmlns:r="http://schemas.openxmlformats.org/officeDocument/2006/relationships" xmlns:p="http://schemas.openxmlformats.org/presentationml/2006/main">
  <p:tag name="AUDIO_ID" val="485"/>
  <p:tag name="ARTICULATE_AUDIO_RECORDED" val="1"/>
  <p:tag name="ELAPSEDTIME" val="31.5"/>
  <p:tag name="ANNOTATION_TYPE_1" val="0"/>
  <p:tag name="ANNOTATION_START_1" val="10.0"/>
  <p:tag name="ANNOTATION_END_1" val="11.9"/>
  <p:tag name="ANNOTATION_TOP_1" val="314"/>
  <p:tag name="ANNOTATION_LEFT_1" val="300"/>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9"/>
  <p:tag name="ANNOTATION_END_2" val="16.5"/>
  <p:tag name="ANNOTATION_TOP_2" val="318"/>
  <p:tag name="ANNOTATION_LEFT_2" val="377"/>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6.5"/>
  <p:tag name="ANNOTATION_END_3" val="20.9"/>
  <p:tag name="ANNOTATION_TOP_3" val="421"/>
  <p:tag name="ANNOTATION_LEFT_3" val="448"/>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COUNT" val="3"/>
  <p:tag name="ARTICULATE_USED_LAYOUT" val="1"/>
  <p:tag name="ARTICULATE_NAV_LEVEL" val="1"/>
  <p:tag name="ARTICULATE_SLIDE_PRESENTER_GUID" val="a0c70355-787d-4980-ab30-746b6ba0537c"/>
  <p:tag name="ARTICULATE_SLIDE_PAUSE" val="0"/>
  <p:tag name="ARTICULATE_LOCK_SLIDE" val="0"/>
  <p:tag name="ARTICULATE_HIDE_SLIDE" val="0"/>
  <p:tag name="ARTICULATE_PLAYER_CONTROL_PREVIOUS" val="True"/>
  <p:tag name="ARTICULATE_PLAYER_CONTROL_NEXT" val="True"/>
</p:tagLst>
</file>

<file path=ppt/tags/tag51.xml><?xml version="1.0" encoding="utf-8"?>
<p:tagLst xmlns:a="http://schemas.openxmlformats.org/drawingml/2006/main" xmlns:r="http://schemas.openxmlformats.org/officeDocument/2006/relationships" xmlns:p="http://schemas.openxmlformats.org/presentationml/2006/main">
  <p:tag name="BULLET_1" val="8226"/>
</p:tagLst>
</file>

<file path=ppt/tags/tag52.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20.1"/>
  <p:tag name="ANNOTATION_COUNT" val="0"/>
  <p:tag name="ARTICULATE_USED_LAYOUT" val="1"/>
  <p:tag name="ARTICULATE_NAV_LEVEL" val="1"/>
  <p:tag name="ARTICULATE_SLIDE_PRESENTER_GUID" val="1039dc33-60ae-4fb6-b4f1-a379f5ebab5a"/>
  <p:tag name="ARTICULATE_SLIDE_PAUSE" val="0"/>
  <p:tag name="ARTICULATE_LOCK_SLIDE" val="0"/>
  <p:tag name="ARTICULATE_HIDE_SLIDE" val="0"/>
  <p:tag name="ARTICULATE_PLAYER_CONTROL_PREVIOUS" val="True"/>
  <p:tag name="ARTICULATE_PLAYER_CONTROL_NEXT" val="True"/>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Lst>
</file>

<file path=ppt/tags/tag54.xml><?xml version="1.0" encoding="utf-8"?>
<p:tagLst xmlns:a="http://schemas.openxmlformats.org/drawingml/2006/main" xmlns:r="http://schemas.openxmlformats.org/officeDocument/2006/relationships" xmlns:p="http://schemas.openxmlformats.org/presentationml/2006/main">
  <p:tag name="AUDIO_ID" val="480"/>
  <p:tag name="ARTICULATE_AUDIO_RECORDED" val="1"/>
  <p:tag name="ELAPSEDTIME" val="51.5"/>
  <p:tag name="ANNOTATION_TYPE_1" val="0"/>
  <p:tag name="ANNOTATION_START_1" val="7.9"/>
  <p:tag name="ANNOTATION_END_1" val="11.0"/>
  <p:tag name="ANNOTATION_TOP_1" val="124"/>
  <p:tag name="ANNOTATION_LEFT_1" val="478"/>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1.0"/>
  <p:tag name="ANNOTATION_END_2" val="13.3"/>
  <p:tag name="ANNOTATION_TOP_2" val="278"/>
  <p:tag name="ANNOTATION_LEFT_2" val="478"/>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3.3"/>
  <p:tag name="ANNOTATION_END_3" val="19.3"/>
  <p:tag name="ANNOTATION_TOP_3" val="429"/>
  <p:tag name="ANNOTATION_LEFT_3" val="476"/>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2"/>
  <p:tag name="ANNOTATION_START_4" val="19.3"/>
  <p:tag name="ANNOTATION_END_4" val="19.3"/>
  <p:tag name="ANNOTATION_TOP_4" val="-33"/>
  <p:tag name="ANNOTATION_LEFT_4" val="-33"/>
  <p:tag name="ANNOTATION_WIDTH_4" val="1027"/>
  <p:tag name="ANNOTATION_HEIGHT_4" val="60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16777215"/>
  <p:tag name="ANNOTATION_FILL_ALPHA_4" val="50"/>
  <p:tag name="ANNOTATION_BORDER_WIDTH_4" val="2"/>
  <p:tag name="ANNOTATION_SLIDE_WIDTH_4" val="960"/>
  <p:tag name="ANNOTATION_SLIDE_HEIGHT_4" val="540"/>
  <p:tag name="ANNOTATION_TYPE_5" val="2"/>
  <p:tag name="ANNOTATION_START_5" val="19.3"/>
  <p:tag name="ANNOTATION_END_5" val="28.2"/>
  <p:tag name="ANNOTATION_TOP_5" val="256"/>
  <p:tag name="ANNOTATION_LEFT_5" val="446"/>
  <p:tag name="ANNOTATION_WIDTH_5" val="78"/>
  <p:tag name="ANNOTATION_HEIGHT_5" val="3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16777215"/>
  <p:tag name="ANNOTATION_FILL_ALPHA_5" val="50"/>
  <p:tag name="ANNOTATION_BORDER_WIDTH_5" val="2"/>
  <p:tag name="ANNOTATION_SLIDE_WIDTH_5" val="960"/>
  <p:tag name="ANNOTATION_SLIDE_HEIGHT_5" val="540"/>
  <p:tag name="ANNOTATION_COUNT" val="5"/>
  <p:tag name="ARTICULATE_USED_LAYOUT" val="1"/>
  <p:tag name="ARTICULATE_NAV_LEVEL" val="1"/>
  <p:tag name="ARTICULATE_SLIDE_PRESENTER_GUID" val="1039dc33-60ae-4fb6-b4f1-a379f5ebab5a"/>
  <p:tag name="ARTICULATE_SLIDE_PAUSE" val="0"/>
  <p:tag name="ARTICULATE_LOCK_SLIDE" val="0"/>
  <p:tag name="ARTICULATE_HIDE_SLIDE" val="0"/>
  <p:tag name="ARTICULATE_PLAYER_CONTROL_PREVIOUS" val="True"/>
  <p:tag name="ARTICULATE_PLAYER_CONTROL_NEXT" val="True"/>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56.xml><?xml version="1.0" encoding="utf-8"?>
<p:tagLst xmlns:a="http://schemas.openxmlformats.org/drawingml/2006/main" xmlns:r="http://schemas.openxmlformats.org/officeDocument/2006/relationships" xmlns:p="http://schemas.openxmlformats.org/presentationml/2006/main">
  <p:tag name="AUDIO_ID" val="485"/>
  <p:tag name="ARTICULATE_AUDIO_RECORDED" val="1"/>
  <p:tag name="ELAPSEDTIME" val="28.2"/>
  <p:tag name="ARTICULATE_TITLE_TAG" val="The IR Channels on ABI"/>
  <p:tag name="ANNOTATION_TYPE_1" val="0"/>
  <p:tag name="ANNOTATION_START_1" val="5.5"/>
  <p:tag name="ANNOTATION_END_1" val="8.3"/>
  <p:tag name="ANNOTATION_TOP_1" val="85"/>
  <p:tag name="ANNOTATION_LEFT_1" val="188"/>
  <p:tag name="ANNOTATION_WIDTH_1" val="119"/>
  <p:tag name="ANNOTATION_HEIGHT_1" val="119"/>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8.3"/>
  <p:tag name="ANNOTATION_END_2" val="9.7"/>
  <p:tag name="ANNOTATION_TOP_2" val="81"/>
  <p:tag name="ANNOTATION_LEFT_2" val="274"/>
  <p:tag name="ANNOTATION_WIDTH_2" val="119"/>
  <p:tag name="ANNOTATION_HEIGHT_2" val="119"/>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9.7"/>
  <p:tag name="ANNOTATION_END_3" val="11.4"/>
  <p:tag name="ANNOTATION_TOP_3" val="83"/>
  <p:tag name="ANNOTATION_LEFT_3" val="401"/>
  <p:tag name="ANNOTATION_WIDTH_3" val="119"/>
  <p:tag name="ANNOTATION_HEIGHT_3" val="119"/>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1.4"/>
  <p:tag name="ANNOTATION_END_4" val="15.5"/>
  <p:tag name="ANNOTATION_TOP_4" val="83"/>
  <p:tag name="ANNOTATION_LEFT_4" val="571"/>
  <p:tag name="ANNOTATION_WIDTH_4" val="119"/>
  <p:tag name="ANNOTATION_HEIGHT_4" val="119"/>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5.5"/>
  <p:tag name="ANNOTATION_END_5" val="18.4"/>
  <p:tag name="ANNOTATION_TOP_5" val="83"/>
  <p:tag name="ANNOTATION_LEFT_5" val="718"/>
  <p:tag name="ANNOTATION_WIDTH_5" val="119"/>
  <p:tag name="ANNOTATION_HEIGHT_5" val="119"/>
  <p:tag name="ANNOTATION_ANIMATION_5" val="3"/>
  <p:tag name="ANNOTATION_ROTATION_5" val="9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NNOTATION_TYPE_7" val="0"/>
  <p:tag name="ANNOTATION_START_7" val="32.2"/>
  <p:tag name="ANNOTATION_END_7" val="35.6"/>
  <p:tag name="ANNOTATION_TOP_7" val="428"/>
  <p:tag name="ANNOTATION_LEFT_7" val="412"/>
  <p:tag name="ANNOTATION_WIDTH_7" val="119"/>
  <p:tag name="ANNOTATION_HEIGHT_7" val="119"/>
  <p:tag name="ANNOTATION_ANIMATION_7" val="3"/>
  <p:tag name="ANNOTATION_ROTATION_7" val="9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35.6"/>
  <p:tag name="ANNOTATION_END_8" val="38.6"/>
  <p:tag name="ANNOTATION_TOP_8" val="303"/>
  <p:tag name="ANNOTATION_LEFT_8" val="750"/>
  <p:tag name="ANNOTATION_WIDTH_8" val="119"/>
  <p:tag name="ANNOTATION_HEIGHT_8" val="119"/>
  <p:tag name="ANNOTATION_ANIMATION_8" val="3"/>
  <p:tag name="ANNOTATION_ROTATION_8" val="9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38.6"/>
  <p:tag name="ANNOTATION_END_9" val="52.4"/>
  <p:tag name="ANNOTATION_TOP_9" val="424"/>
  <p:tag name="ANNOTATION_LEFT_9" val="414"/>
  <p:tag name="ANNOTATION_WIDTH_9" val="119"/>
  <p:tag name="ANNOTATION_HEIGHT_9" val="119"/>
  <p:tag name="ANNOTATION_ANIMATION_9" val="3"/>
  <p:tag name="ANNOTATION_ROTATION_9" val="9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52.4"/>
  <p:tag name="ANNOTATION_TOP_10" val="185"/>
  <p:tag name="ANNOTATION_LEFT_10" val="259"/>
  <p:tag name="ANNOTATION_WIDTH_10" val="119"/>
  <p:tag name="ANNOTATION_HEIGHT_10" val="119"/>
  <p:tag name="ANNOTATION_ANIMATION_10" val="3"/>
  <p:tag name="ANNOTATION_ROTATION_10" val="9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UDIO_ID" val="486"/>
  <p:tag name="ARTICULATE_AUDIO_RECORDED" val="1"/>
  <p:tag name="TIMELINE" val="6.6"/>
  <p:tag name="ELAPSEDTIME" val="45"/>
  <p:tag name="ANNOTATION_TYPE_1" val="0"/>
  <p:tag name="ANNOTATION_START_1" val="2.9"/>
  <p:tag name="ANNOTATION_END_1" val="4.0"/>
  <p:tag name="ANNOTATION_TOP_1" val="381"/>
  <p:tag name="ANNOTATION_LEFT_1" val="481"/>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4.0"/>
  <p:tag name="ANNOTATION_END_2" val="7.5"/>
  <p:tag name="ANNOTATION_TOP_2" val="383"/>
  <p:tag name="ANNOTATION_LEFT_2" val="592"/>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7.9"/>
  <p:tag name="ANNOTATION_END_3" val="33.0"/>
  <p:tag name="ANNOTATION_TOP_3" val="163"/>
  <p:tag name="ANNOTATION_LEFT_3" val="522"/>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33.0"/>
  <p:tag name="ANNOTATION_END_4" val="35.8"/>
  <p:tag name="ANNOTATION_TOP_4" val="209"/>
  <p:tag name="ANNOTATION_LEFT_4" val="252"/>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35.8"/>
  <p:tag name="ANNOTATION_END_5" val="37.0"/>
  <p:tag name="ANNOTATION_TOP_5" val="217"/>
  <p:tag name="ANNOTATION_LEFT_5" val="734"/>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7.0"/>
  <p:tag name="ANNOTATION_TOP_6" val="250"/>
  <p:tag name="ANNOTATION_LEFT_6" val="759"/>
  <p:tag name="ANNOTATION_WIDTH_6" val="100"/>
  <p:tag name="ANNOTATION_HEIGHT_6" val="100"/>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COUNT" val="6"/>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5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57.3"/>
  <p:tag name="ANNOTATION_COUNT" val="0"/>
  <p:tag name="ARTICULATE_USED_LAYOUT" val="1"/>
  <p:tag name="ARTICULATE_NAV_LEVEL" val="1"/>
  <p:tag name="ARTICULATE_SLIDE_PRESENTER_GUID" val="24f9f63d-3aea-4ea1-b5c3-9d4f24db6d1e"/>
  <p:tag name="ARTICULATE_SLIDE_PAUSE" val="0"/>
  <p:tag name="ARTICULATE_LOCK_SLIDE" val="0"/>
  <p:tag name="ARTICULATE_HIDE_SLIDE" val="0"/>
  <p:tag name="ARTICULATE_PLAYER_CONTROL_PREVIOUS" val="True"/>
  <p:tag name="ARTICULATE_PLAYER_CONTROL_NEXT" val="True"/>
</p:tagLst>
</file>

<file path=ppt/tags/tag60.xml><?xml version="1.0" encoding="utf-8"?>
<p:tagLst xmlns:a="http://schemas.openxmlformats.org/drawingml/2006/main" xmlns:r="http://schemas.openxmlformats.org/officeDocument/2006/relationships" xmlns:p="http://schemas.openxmlformats.org/presentationml/2006/main">
  <p:tag name="ANNOTATION_TYPE_3" val="0"/>
  <p:tag name="ANNOTATION_START_3" val="25.4"/>
  <p:tag name="ANNOTATION_END_3" val="37.4"/>
  <p:tag name="ANNOTATION_TOP_3" val="422"/>
  <p:tag name="ANNOTATION_LEFT_3" val="762"/>
  <p:tag name="ANNOTATION_WIDTH_3" val="119"/>
  <p:tag name="ANNOTATION_HEIGHT_3" val="119"/>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UDIO_ID" val="478"/>
  <p:tag name="ARTICULATE_AUDIO_RECORDED" val="1"/>
  <p:tag name="ELAPSEDTIME" val="39.9"/>
  <p:tag name="ANNOTATION_TYPE_1" val="2"/>
  <p:tag name="ANNOTATION_START_1" val="16.2"/>
  <p:tag name="ANNOTATION_END_1" val="16.2"/>
  <p:tag name="ANNOTATION_TOP_1" val="-33"/>
  <p:tag name="ANNOTATION_LEFT_1" val="-33"/>
  <p:tag name="ANNOTATION_WIDTH_1" val="1027"/>
  <p:tag name="ANNOTATION_HEIGHT_1" val="60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540"/>
  <p:tag name="ANNOTATION_TYPE_2" val="2"/>
  <p:tag name="ANNOTATION_START_2" val="16.2"/>
  <p:tag name="ANNOTATION_END_2" val="22.1"/>
  <p:tag name="ANNOTATION_TOP_2" val="120"/>
  <p:tag name="ANNOTATION_LEFT_2" val="11"/>
  <p:tag name="ANNOTATION_WIDTH_2" val="907"/>
  <p:tag name="ANNOTATION_HEIGHT_2" val="28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540"/>
  <p:tag name="ANNOTATION_COUNT" val="2"/>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1.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3" val="8226"/>
  <p:tag name="BULLET_14" val="8226"/>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2.xml><?xml version="1.0" encoding="utf-8"?>
<p:tagLst xmlns:a="http://schemas.openxmlformats.org/drawingml/2006/main" xmlns:r="http://schemas.openxmlformats.org/officeDocument/2006/relationships" xmlns:p="http://schemas.openxmlformats.org/presentationml/2006/main">
  <p:tag name="AUDIO_ID" val="487"/>
  <p:tag name="ARTICULATE_AUDIO_RECORDED" val="1"/>
  <p:tag name="TIMELINE" val="35.7"/>
  <p:tag name="ELAPSEDTIME" val="48.9"/>
  <p:tag name="ANNOTATION_TYPE_1" val="0"/>
  <p:tag name="ANNOTATION_START_1" val="2.2"/>
  <p:tag name="ANNOTATION_END_1" val="-1.0"/>
  <p:tag name="ANNOTATION_TOP_1" val="313"/>
  <p:tag name="ANNOTATION_LEFT_1" val="697"/>
  <p:tag name="ANNOTATION_WIDTH_1" val="119"/>
  <p:tag name="ANNOTATION_HEIGHT_1" val="119"/>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7.9"/>
  <p:tag name="ANNOTATION_END_2" val="38.3"/>
  <p:tag name="ANNOTATION_TOP_2" val="319"/>
  <p:tag name="ANNOTATION_LEFT_2" val="366"/>
  <p:tag name="ANNOTATION_WIDTH_2" val="119"/>
  <p:tag name="ANNOTATION_HEIGHT_2" val="119"/>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TITLE_TAG" val="Fire Detection with Band 7"/>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UDIO_ID" val="492"/>
  <p:tag name="ARTICULATE_AUDIO_RECORDED" val="1"/>
  <p:tag name="ELAPSEDTIME" val="18.3"/>
  <p:tag name="ANNOTATION_TYPE_1" val="0"/>
  <p:tag name="ANNOTATION_START_1" val="4.9"/>
  <p:tag name="ANNOTATION_END_1" val="6.2"/>
  <p:tag name="ANNOTATION_TOP_1" val="199"/>
  <p:tag name="ANNOTATION_LEFT_1" val="675"/>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6.2"/>
  <p:tag name="ANNOTATION_END_2" val="7.4"/>
  <p:tag name="ANNOTATION_TOP_2" val="251"/>
  <p:tag name="ANNOTATION_LEFT_2" val="501"/>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7.4"/>
  <p:tag name="ANNOTATION_END_3" val="8.8"/>
  <p:tag name="ANNOTATION_TOP_3" val="342"/>
  <p:tag name="ANNOTATION_LEFT_3" val="389"/>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2"/>
  <p:tag name="ANNOTATION_START_4" val="14.1"/>
  <p:tag name="ANNOTATION_END_4" val="14.1"/>
  <p:tag name="ANNOTATION_TOP_4" val="-33"/>
  <p:tag name="ANNOTATION_LEFT_4" val="-33"/>
  <p:tag name="ANNOTATION_WIDTH_4" val="1027"/>
  <p:tag name="ANNOTATION_HEIGHT_4" val="60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540"/>
  <p:tag name="ANNOTATION_TYPE_5" val="2"/>
  <p:tag name="ANNOTATION_START_5" val="14.1"/>
  <p:tag name="ANNOTATION_TOP_5" val="248"/>
  <p:tag name="ANNOTATION_LEFT_5" val="248"/>
  <p:tag name="ANNOTATION_WIDTH_5" val="51"/>
  <p:tag name="ANNOTATION_HEIGHT_5" val="3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540"/>
  <p:tag name="ANNOTATION_COUNT" val="5"/>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UDIO_ID" val="488"/>
  <p:tag name="ARTICULATE_AUDIO_RECORDED" val="1"/>
  <p:tag name="ELAPSEDTIME" val="28"/>
  <p:tag name="ANNOTATION_COUNT" val="0"/>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7.xml><?xml version="1.0" encoding="utf-8"?>
<p:tagLst xmlns:a="http://schemas.openxmlformats.org/drawingml/2006/main" xmlns:r="http://schemas.openxmlformats.org/officeDocument/2006/relationships" xmlns:p="http://schemas.openxmlformats.org/presentationml/2006/main">
  <p:tag name="BULLET_1" val="8226"/>
</p:tagLst>
</file>

<file path=ppt/tags/tag68.xml><?xml version="1.0" encoding="utf-8"?>
<p:tagLst xmlns:a="http://schemas.openxmlformats.org/drawingml/2006/main" xmlns:r="http://schemas.openxmlformats.org/officeDocument/2006/relationships" xmlns:p="http://schemas.openxmlformats.org/presentationml/2006/main">
  <p:tag name="AUDIO_ID" val="489"/>
  <p:tag name="ARTICULATE_AUDIO_RECORDED" val="1"/>
  <p:tag name="ELAPSEDTIME" val="34.7"/>
  <p:tag name="ANNOTATION_TYPE_1" val="0"/>
  <p:tag name="ANNOTATION_START_1" val="2.2"/>
  <p:tag name="ANNOTATION_END_1" val="3.8"/>
  <p:tag name="ANNOTATION_TOP_1" val="195"/>
  <p:tag name="ANNOTATION_LEFT_1" val="121"/>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3.8"/>
  <p:tag name="ANNOTATION_END_2" val="5.1"/>
  <p:tag name="ANNOTATION_TOP_2" val="404"/>
  <p:tag name="ANNOTATION_LEFT_2" val="264"/>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5.1"/>
  <p:tag name="ANNOTATION_END_3" val="8.7"/>
  <p:tag name="ANNOTATION_TOP_3" val="213"/>
  <p:tag name="ANNOTATION_LEFT_3" val="287"/>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3.6"/>
  <p:tag name="ANNOTATION_END_4" val="19.2"/>
  <p:tag name="ANNOTATION_TOP_4" val="197"/>
  <p:tag name="ANNOTATION_LEFT_4" val="292"/>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9.2"/>
  <p:tag name="ANNOTATION_END_5" val="21.1"/>
  <p:tag name="ANNOTATION_TOP_5" val="214"/>
  <p:tag name="ANNOTATION_LEFT_5" val="726"/>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1.1"/>
  <p:tag name="ANNOTATION_END_6" val="22.4"/>
  <p:tag name="ANNOTATION_TOP_6" val="211"/>
  <p:tag name="ANNOTATION_LEFT_6" val="284"/>
  <p:tag name="ANNOTATION_WIDTH_6" val="100"/>
  <p:tag name="ANNOTATION_HEIGHT_6" val="100"/>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2.4"/>
  <p:tag name="ANNOTATION_END_7" val="23.8"/>
  <p:tag name="ANNOTATION_TOP_7" val="421"/>
  <p:tag name="ANNOTATION_LEFT_7" val="717"/>
  <p:tag name="ANNOTATION_WIDTH_7" val="100"/>
  <p:tag name="ANNOTATION_HEIGHT_7" val="100"/>
  <p:tag name="ANNOTATION_ANIMATION_7" val="3"/>
  <p:tag name="ANNOTATION_ROTATION_7" val="27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3.8"/>
  <p:tag name="ANNOTATION_END_8" val="25.5"/>
  <p:tag name="ANNOTATION_TOP_8" val="417"/>
  <p:tag name="ANNOTATION_LEFT_8" val="264"/>
  <p:tag name="ANNOTATION_WIDTH_8" val="100"/>
  <p:tag name="ANNOTATION_HEIGHT_8" val="100"/>
  <p:tag name="ANNOTATION_ANIMATION_8" val="3"/>
  <p:tag name="ANNOTATION_ROTATION_8" val="27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5.5"/>
  <p:tag name="ANNOTATION_END_9" val="26.9"/>
  <p:tag name="ANNOTATION_TOP_9" val="166"/>
  <p:tag name="ANNOTATION_LEFT_9" val="555"/>
  <p:tag name="ANNOTATION_WIDTH_9" val="100"/>
  <p:tag name="ANNOTATION_HEIGHT_9" val="100"/>
  <p:tag name="ANNOTATION_ANIMATION_9" val="3"/>
  <p:tag name="ANNOTATION_ROTATION_9" val="27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26.9"/>
  <p:tag name="ANNOTATION_END_10" val="31.1"/>
  <p:tag name="ANNOTATION_TOP_10" val="172"/>
  <p:tag name="ANNOTATION_LEFT_10" val="110"/>
  <p:tag name="ANNOTATION_WIDTH_10" val="100"/>
  <p:tag name="ANNOTATION_HEIGHT_10" val="100"/>
  <p:tag name="ANNOTATION_ANIMATION_10" val="3"/>
  <p:tag name="ANNOTATION_ROTATION_10" val="27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COUNT" val="10"/>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Lst>
</file>

<file path=ppt/tags/tag70.xml><?xml version="1.0" encoding="utf-8"?>
<p:tagLst xmlns:a="http://schemas.openxmlformats.org/drawingml/2006/main" xmlns:r="http://schemas.openxmlformats.org/officeDocument/2006/relationships" xmlns:p="http://schemas.openxmlformats.org/presentationml/2006/main">
  <p:tag name="ANNOTATION_TYPE_3" val="0"/>
  <p:tag name="ANNOTATION_START_3" val="13.5"/>
  <p:tag name="ANNOTATION_END_3" val="19.0"/>
  <p:tag name="ANNOTATION_TOP_3" val="295"/>
  <p:tag name="ANNOTATION_LEFT_3" val="740"/>
  <p:tag name="ANNOTATION_WIDTH_3" val="119"/>
  <p:tag name="ANNOTATION_HEIGHT_3" val="119"/>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9.0"/>
  <p:tag name="ANNOTATION_TOP_4" val="211"/>
  <p:tag name="ANNOTATION_LEFT_4" val="677"/>
  <p:tag name="ANNOTATION_WIDTH_4" val="119"/>
  <p:tag name="ANNOTATION_HEIGHT_4" val="119"/>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UDIO_ID" val="490"/>
  <p:tag name="ARTICULATE_AUDIO_RECORDED" val="1"/>
  <p:tag name="TIMELINE" val="24.9/38.1"/>
  <p:tag name="ELAPSEDTIME" val="45.5"/>
  <p:tag name="ANNOTATION_TYPE_1" val="0"/>
  <p:tag name="ANNOTATION_START_1" val="4.0"/>
  <p:tag name="ANNOTATION_END_1" val="12.0"/>
  <p:tag name="ANNOTATION_TOP_1" val="280"/>
  <p:tag name="ANNOTATION_LEFT_1" val="767"/>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2.0"/>
  <p:tag name="ANNOTATION_TOP_2" val="214"/>
  <p:tag name="ANNOTATION_LEFT_2" val="681"/>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NAV_LEVEL" val="1"/>
  <p:tag name="ARTICULATE_SLIDE_PRESENTER_GUID" val="649c72b4-9665-46e1-a428-378a17331fd5"/>
  <p:tag name="ARTICULATE_SLIDE_PAUSE" val="0"/>
  <p:tag name="ARTICULATE_LOCK_SLIDE" val="0"/>
  <p:tag name="ARTICULATE_HIDE_SLIDE" val="0"/>
  <p:tag name="ARTICULATE_PLAYER_CONTROL_PREVIOUS" val="True"/>
  <p:tag name="ARTICULATE_PLAYER_CONTROL_NEXT" val="True"/>
  <p:tag name="ARTICULATE_USED_LAYOUT" val="1"/>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UDIO_ID" val="478"/>
  <p:tag name="ARTICULATE_AUDIO_RECORDED" val="1"/>
  <p:tag name="ELAPSEDTIME" val="54"/>
  <p:tag name="ANNOTATION_COUNT" val="0"/>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Lst>
</file>

<file path=ppt/tags/tag74.xml><?xml version="1.0" encoding="utf-8"?>
<p:tagLst xmlns:a="http://schemas.openxmlformats.org/drawingml/2006/main" xmlns:r="http://schemas.openxmlformats.org/officeDocument/2006/relationships" xmlns:p="http://schemas.openxmlformats.org/presentationml/2006/main">
  <p:tag name="ARTICULATE_TITLE_TAG" val="Using 6.2 Imagery to show atmospheric flow"/>
  <p:tag name="AUDIO_ID" val="495"/>
  <p:tag name="ARTICULATE_AUDIO_RECORDED" val="1"/>
  <p:tag name="ELAPSEDTIME" val="20.8"/>
  <p:tag name="ANNOTATION_COUNT" val="0"/>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RTICULATE_USED_LAYOUT" val="6"/>
</p:tagLst>
</file>

<file path=ppt/tags/tag75.xml><?xml version="1.0" encoding="utf-8"?>
<p:tagLst xmlns:a="http://schemas.openxmlformats.org/drawingml/2006/main" xmlns:r="http://schemas.openxmlformats.org/officeDocument/2006/relationships" xmlns:p="http://schemas.openxmlformats.org/presentationml/2006/main">
  <p:tag name="BULLET_1" val="8226"/>
</p:tagLst>
</file>

<file path=ppt/tags/tag76.xml><?xml version="1.0" encoding="utf-8"?>
<p:tagLst xmlns:a="http://schemas.openxmlformats.org/drawingml/2006/main" xmlns:r="http://schemas.openxmlformats.org/officeDocument/2006/relationships" xmlns:p="http://schemas.openxmlformats.org/presentationml/2006/main">
  <p:tag name="AUDIO_ID" val="487"/>
  <p:tag name="ARTICULATE_AUDIO_RECORDED" val="1"/>
  <p:tag name="ELAPSEDTIME" val="30.2"/>
  <p:tag name="ANNOTATION_TYPE_1" val="0"/>
  <p:tag name="ANNOTATION_START_1" val="7.6"/>
  <p:tag name="ANNOTATION_END_1" val="8.9"/>
  <p:tag name="ANNOTATION_TOP_1" val="293"/>
  <p:tag name="ANNOTATION_LEFT_1" val="329"/>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8.9"/>
  <p:tag name="ANNOTATION_END_2" val="12.5"/>
  <p:tag name="ANNOTATION_TOP_2" val="260"/>
  <p:tag name="ANNOTATION_LEFT_2" val="592"/>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7.2"/>
  <p:tag name="ANNOTATION_END_3" val="18.3"/>
  <p:tag name="ANNOTATION_TOP_3" val="299"/>
  <p:tag name="ANNOTATION_LEFT_3" val="581"/>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8.3"/>
  <p:tag name="ANNOTATION_END_4" val="19.8"/>
  <p:tag name="ANNOTATION_TOP_4" val="359"/>
  <p:tag name="ANNOTATION_LEFT_4" val="629"/>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9.8"/>
  <p:tag name="ANNOTATION_TOP_5" val="377"/>
  <p:tag name="ANNOTATION_LEFT_5" val="706"/>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BULLET_1" val="8226"/>
</p:tagLst>
</file>

<file path=ppt/tags/tag78.xml><?xml version="1.0" encoding="utf-8"?>
<p:tagLst xmlns:a="http://schemas.openxmlformats.org/drawingml/2006/main" xmlns:r="http://schemas.openxmlformats.org/officeDocument/2006/relationships" xmlns:p="http://schemas.openxmlformats.org/presentationml/2006/main">
  <p:tag name="AUDIO_ID" val="492"/>
  <p:tag name="ARTICULATE_AUDIO_RECORDED" val="1"/>
  <p:tag name="ELAPSEDTIME" val="19"/>
  <p:tag name="ANNOTATION_TYPE_1" val="0"/>
  <p:tag name="ANNOTATION_START_1" val="13.4"/>
  <p:tag name="ANNOTATION_END_1" val="17.0"/>
  <p:tag name="ANNOTATION_TOP_1" val="346"/>
  <p:tag name="ANNOTATION_LEFT_1" val="373"/>
  <p:tag name="ANNOTATION_WIDTH_1" val="100"/>
  <p:tag name="ANNOTATION_HEIGHT_1" val="100"/>
  <p:tag name="ANNOTATION_ANIMATION_1" val="3"/>
  <p:tag name="ANNOTATION_ROTATION_1" val="22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7.0"/>
  <p:tag name="ANNOTATION_TOP_2" val="229"/>
  <p:tag name="ANNOTATION_LEFT_2" val="284"/>
  <p:tag name="ANNOTATION_WIDTH_2" val="100"/>
  <p:tag name="ANNOTATION_HEIGHT_2" val="100"/>
  <p:tag name="ANNOTATION_ANIMATION_2" val="3"/>
  <p:tag name="ANNOTATION_ROTATION_2" val="22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UDIO_ID" val="480"/>
  <p:tag name="ARTICULATE_AUDIO_RECORDED" val="1"/>
  <p:tag name="ELAPSEDTIME" val="11"/>
  <p:tag name="ANNOTATION_TYPE_1" val="0"/>
  <p:tag name="ANNOTATION_START_1" val="1.2"/>
  <p:tag name="ANNOTATION_END_1" val="3.7"/>
  <p:tag name="ANNOTATION_TOP_1" val="177"/>
  <p:tag name="ANNOTATION_LEFT_1" val="291"/>
  <p:tag name="ANNOTATION_WIDTH_1" val="100"/>
  <p:tag name="ANNOTATION_HEIGHT_1" val="100"/>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3.7"/>
  <p:tag name="ANNOTATION_END_2" val="6.5"/>
  <p:tag name="ANNOTATION_TOP_2" val="258"/>
  <p:tag name="ANNOTATION_LEFT_2" val="222"/>
  <p:tag name="ANNOTATION_WIDTH_2" val="100"/>
  <p:tag name="ANNOTATION_HEIGHT_2" val="100"/>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6.5"/>
  <p:tag name="ANNOTATION_END_3" val="8.1"/>
  <p:tag name="ANNOTATION_TOP_3" val="258"/>
  <p:tag name="ANNOTATION_LEFT_3" val="500"/>
  <p:tag name="ANNOTATION_WIDTH_3" val="100"/>
  <p:tag name="ANNOTATION_HEIGHT_3" val="100"/>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8.1"/>
  <p:tag name="ANNOTATION_END_4" val="9.9"/>
  <p:tag name="ANNOTATION_TOP_4" val="454"/>
  <p:tag name="ANNOTATION_LEFT_4" val="221"/>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9.9"/>
  <p:tag name="ANNOTATION_TOP_5" val="454"/>
  <p:tag name="ANNOTATION_LEFT_5" val="500"/>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USED_LAYOUT" val="1"/>
  <p:tag name="ARTICULATE_NAV_LEVEL" val="1"/>
  <p:tag name="ARTICULATE_SLIDE_PRESENTER_GUID" val="24f9f63d-3aea-4ea1-b5c3-9d4f24db6d1e"/>
  <p:tag name="ARTICULATE_SLIDE_PAUSE" val="0"/>
  <p:tag name="ARTICULATE_LOCK_SLIDE" val="0"/>
  <p:tag name="ARTICULATE_HIDE_SLIDE" val="0"/>
  <p:tag name="ARTICULATE_PLAYER_CONTROL_PREVIOUS" val="True"/>
  <p:tag name="ARTICULATE_PLAYER_CONTROL_NEXT" val="True"/>
</p:tagLst>
</file>

<file path=ppt/tags/tag80.xml><?xml version="1.0" encoding="utf-8"?>
<p:tagLst xmlns:a="http://schemas.openxmlformats.org/drawingml/2006/main" xmlns:r="http://schemas.openxmlformats.org/officeDocument/2006/relationships" xmlns:p="http://schemas.openxmlformats.org/presentationml/2006/main">
  <p:tag name="AUDIO_ID" val="494"/>
  <p:tag name="ARTICULATE_AUDIO_RECORDED" val="1"/>
  <p:tag name="ELAPSEDTIME" val="20.5"/>
  <p:tag name="ANNOTATION_TYPE_1" val="0"/>
  <p:tag name="ANNOTATION_START_1" val="5.5"/>
  <p:tag name="ANNOTATION_END_1" val="7.0"/>
  <p:tag name="ANNOTATION_TOP_1" val="205"/>
  <p:tag name="ANNOTATION_LEFT_1" val="425"/>
  <p:tag name="ANNOTATION_WIDTH_1" val="100"/>
  <p:tag name="ANNOTATION_HEIGHT_1" val="100"/>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7.0"/>
  <p:tag name="ANNOTATION_END_2" val="10.5"/>
  <p:tag name="ANNOTATION_TOP_2" val="131"/>
  <p:tag name="ANNOTATION_LEFT_2" val="391"/>
  <p:tag name="ANNOTATION_WIDTH_2" val="100"/>
  <p:tag name="ANNOTATION_HEIGHT_2" val="100"/>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0.5"/>
  <p:tag name="ANNOTATION_END_3" val="13.7"/>
  <p:tag name="ANNOTATION_TOP_3" val="318"/>
  <p:tag name="ANNOTATION_LEFT_3" val="544"/>
  <p:tag name="ANNOTATION_WIDTH_3" val="100"/>
  <p:tag name="ANNOTATION_HEIGHT_3" val="100"/>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COUNT" val="3"/>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1.xml><?xml version="1.0" encoding="utf-8"?>
<p:tagLst xmlns:a="http://schemas.openxmlformats.org/drawingml/2006/main" xmlns:r="http://schemas.openxmlformats.org/officeDocument/2006/relationships" xmlns:p="http://schemas.openxmlformats.org/presentationml/2006/main">
  <p:tag name="BULLET_1" val="8226"/>
</p:tagLst>
</file>

<file path=ppt/tags/tag82.xml><?xml version="1.0" encoding="utf-8"?>
<p:tagLst xmlns:a="http://schemas.openxmlformats.org/drawingml/2006/main" xmlns:r="http://schemas.openxmlformats.org/officeDocument/2006/relationships" xmlns:p="http://schemas.openxmlformats.org/presentationml/2006/main">
  <p:tag name="AUDIO_ID" val="493"/>
  <p:tag name="ARTICULATE_AUDIO_RECORDED" val="1"/>
  <p:tag name="ELAPSEDTIME" val="49.6"/>
  <p:tag name="ANNOTATION_COUNT" val="0"/>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NNOTATION_TYPE_3" val="0"/>
  <p:tag name="ANNOTATION_START_3" val="3.9"/>
  <p:tag name="ANNOTATION_END_3" val="10.9"/>
  <p:tag name="ANNOTATION_TOP_3" val="457"/>
  <p:tag name="ANNOTATION_LEFT_3" val="150"/>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0.9"/>
  <p:tag name="ANNOTATION_END_4" val="14.8"/>
  <p:tag name="ANNOTATION_TOP_4" val="314"/>
  <p:tag name="ANNOTATION_LEFT_4" val="750"/>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4.8"/>
  <p:tag name="ANNOTATION_END_5" val="21.3"/>
  <p:tag name="ANNOTATION_TOP_5" val="385"/>
  <p:tag name="ANNOTATION_LEFT_5" val="789"/>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1.3"/>
  <p:tag name="ANNOTATION_END_6" val="35.2"/>
  <p:tag name="ANNOTATION_TOP_6" val="406"/>
  <p:tag name="ANNOTATION_LEFT_6" val="742"/>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RTICULATE_NAV_LEVEL" val="1"/>
  <p:tag name="ARTICULATE_SLIDE_PRESENTER_GUID" val="dcd16d14-ada9-4cb5-9f86-e7b5536ede99"/>
  <p:tag name="ARTICULATE_SLIDE_PAUSE" val="0"/>
  <p:tag name="ARTICULATE_LOCK_SLIDE" val="0"/>
  <p:tag name="ARTICULATE_HIDE_SLIDE" val="0"/>
  <p:tag name="ARTICULATE_PLAYER_CONTROL_PREVIOUS" val="True"/>
  <p:tag name="ARTICULATE_PLAYER_CONTROL_NEXT" val="True"/>
  <p:tag name="AUDIO_ID" val="496"/>
  <p:tag name="ARTICULATE_AUDIO_RECORDED" val="1"/>
  <p:tag name="TIMELINE" val="16.5/19.5"/>
  <p:tag name="ELAPSEDTIME" val="37.4"/>
  <p:tag name="ANNOTATION_TYPE_1" val="0"/>
  <p:tag name="ANNOTATION_START_1" val="3.2"/>
  <p:tag name="ANNOTATION_END_1" val="3.8"/>
  <p:tag name="ANNOTATION_TOP_1" val="456"/>
  <p:tag name="ANNOTATION_LEFT_1" val="154"/>
  <p:tag name="ANNOTATION_WIDTH_1" val="100"/>
  <p:tag name="ANNOTATION_HEIGHT_1" val="100"/>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3.8"/>
  <p:tag name="ANNOTATION_TOP_2" val="456"/>
  <p:tag name="ANNOTATION_LEFT_2" val="154"/>
  <p:tag name="ANNOTATION_WIDTH_2" val="100"/>
  <p:tag name="ANNOTATION_HEIGHT_2" val="100"/>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USED_LAYOUT" val="2"/>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BULLET_1" val="8226"/>
</p:tagLst>
</file>

<file path=ppt/tags/tag86.xml><?xml version="1.0" encoding="utf-8"?>
<p:tagLst xmlns:a="http://schemas.openxmlformats.org/drawingml/2006/main" xmlns:r="http://schemas.openxmlformats.org/officeDocument/2006/relationships" xmlns:p="http://schemas.openxmlformats.org/presentationml/2006/main">
  <p:tag name="AUDIO_ID" val="494"/>
  <p:tag name="ARTICULATE_AUDIO_RECORDED" val="1"/>
  <p:tag name="ELAPSEDTIME" val="73.3"/>
  <p:tag name="ANNOTATION_COUNT" val="0"/>
  <p:tag name="ARTICULATE_NAV_LEVEL" val="1"/>
  <p:tag name="ARTICULATE_SLIDE_PRESENTER_GUID" val="a493d8b9-b9c1-428c-8041-78b29cc58aca"/>
  <p:tag name="ARTICULATE_SLIDE_PAUSE" val="0"/>
  <p:tag name="ARTICULATE_LOCK_SLIDE" val="0"/>
  <p:tag name="ARTICULATE_HIDE_SLIDE" val="0"/>
  <p:tag name="ARTICULATE_PLAYER_CONTROL_PREVIOUS" val="True"/>
  <p:tag name="ARTICULATE_PLAYER_CONTROL_NEXT" val="True"/>
  <p:tag name="ARTICULATE_USED_LAYOUT" val="1"/>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Lst>
</file>

<file path=ppt/tags/tag88.xml><?xml version="1.0" encoding="utf-8"?>
<p:tagLst xmlns:a="http://schemas.openxmlformats.org/drawingml/2006/main" xmlns:r="http://schemas.openxmlformats.org/officeDocument/2006/relationships" xmlns:p="http://schemas.openxmlformats.org/presentationml/2006/main">
  <p:tag name="AUDIO_ID" val="493"/>
  <p:tag name="ARTICULATE_AUDIO_RECORDED" val="1"/>
  <p:tag name="ELAPSEDTIME" val="39.2"/>
  <p:tag name="ANNOTATION_TYPE_1" val="0"/>
  <p:tag name="ANNOTATION_START_1" val="7.4"/>
  <p:tag name="ANNOTATION_END_1" val="8.5"/>
  <p:tag name="ANNOTATION_TOP_1" val="240"/>
  <p:tag name="ANNOTATION_LEFT_1" val="399"/>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8.5"/>
  <p:tag name="ANNOTATION_END_2" val="9.5"/>
  <p:tag name="ANNOTATION_TOP_2" val="250"/>
  <p:tag name="ANNOTATION_LEFT_2" val="312"/>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9.5"/>
  <p:tag name="ANNOTATION_END_3" val="16.7"/>
  <p:tag name="ANNOTATION_TOP_3" val="255"/>
  <p:tag name="ANNOTATION_LEFT_3" val="197"/>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6.7"/>
  <p:tag name="ANNOTATION_END_4" val="17.6"/>
  <p:tag name="ANNOTATION_TOP_4" val="380"/>
  <p:tag name="ANNOTATION_LEFT_4" val="146"/>
  <p:tag name="ANNOTATION_WIDTH_4" val="100"/>
  <p:tag name="ANNOTATION_HEIGHT_4" val="100"/>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7.6"/>
  <p:tag name="ANNOTATION_END_5" val="18.6"/>
  <p:tag name="ANNOTATION_TOP_5" val="381"/>
  <p:tag name="ANNOTATION_LEFT_5" val="217"/>
  <p:tag name="ANNOTATION_WIDTH_5" val="100"/>
  <p:tag name="ANNOTATION_HEIGHT_5" val="100"/>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18.6"/>
  <p:tag name="ANNOTATION_END_6" val="22.0"/>
  <p:tag name="ANNOTATION_TOP_6" val="378"/>
  <p:tag name="ANNOTATION_LEFT_6" val="271"/>
  <p:tag name="ANNOTATION_WIDTH_6" val="100"/>
  <p:tag name="ANNOTATION_HEIGHT_6" val="100"/>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2.0"/>
  <p:tag name="ANNOTATION_END_7" val="23.2"/>
  <p:tag name="ANNOTATION_TOP_7" val="357"/>
  <p:tag name="ANNOTATION_LEFT_7" val="68"/>
  <p:tag name="ANNOTATION_WIDTH_7" val="100"/>
  <p:tag name="ANNOTATION_HEIGHT_7" val="100"/>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3.2"/>
  <p:tag name="ANNOTATION_END_8" val="28.8"/>
  <p:tag name="ANNOTATION_TOP_8" val="260"/>
  <p:tag name="ANNOTATION_LEFT_8" val="194"/>
  <p:tag name="ANNOTATION_WIDTH_8" val="100"/>
  <p:tag name="ANNOTATION_HEIGHT_8" val="100"/>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8.8"/>
  <p:tag name="ANNOTATION_END_9" val="33.4"/>
  <p:tag name="ANNOTATION_TOP_9" val="360"/>
  <p:tag name="ANNOTATION_LEFT_9" val="831"/>
  <p:tag name="ANNOTATION_WIDTH_9" val="100"/>
  <p:tag name="ANNOTATION_HEIGHT_9" val="100"/>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33.4"/>
  <p:tag name="ANNOTATION_END_10" val="38.6"/>
  <p:tag name="ANNOTATION_TOP_10" val="357"/>
  <p:tag name="ANNOTATION_LEFT_10" val="593"/>
  <p:tag name="ANNOTATION_WIDTH_10" val="100"/>
  <p:tag name="ANNOTATION_HEIGHT_10" val="100"/>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COUNT" val="10"/>
  <p:tag name="ARTICULATE_NAV_LEVEL" val="1"/>
  <p:tag name="ARTICULATE_SLIDE_PRESENTER_GUID" val="a493d8b9-b9c1-428c-8041-78b29cc58aca"/>
  <p:tag name="ARTICULATE_SLIDE_PAUSE" val="0"/>
  <p:tag name="ARTICULATE_LOCK_SLIDE" val="0"/>
  <p:tag name="ARTICULATE_HIDE_SLIDE" val="0"/>
  <p:tag name="ARTICULATE_PLAYER_CONTROL_PREVIOUS" val="True"/>
  <p:tag name="ARTICULATE_PLAYER_CONTROL_NEXT" val="True"/>
  <p:tag name="ARTICULATE_USED_LAYOUT" val="1"/>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AUDIO_ID" val="487"/>
  <p:tag name="ARTICULATE_AUDIO_RECORDED" val="1"/>
  <p:tag name="ELAPSEDTIME" val="37.7"/>
  <p:tag name="ANNOTATION_TYPE_1" val="0"/>
  <p:tag name="ANNOTATION_START_1" val="14.9"/>
  <p:tag name="ANNOTATION_END_1" val="17.7"/>
  <p:tag name="ANNOTATION_TOP_1" val="197"/>
  <p:tag name="ANNOTATION_LEFT_1" val="468"/>
  <p:tag name="ANNOTATION_WIDTH_1" val="100"/>
  <p:tag name="ANNOTATION_HEIGHT_1" val="100"/>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7.7"/>
  <p:tag name="ANNOTATION_END_2" val="18.6"/>
  <p:tag name="ANNOTATION_TOP_2" val="168"/>
  <p:tag name="ANNOTATION_LEFT_2" val="487"/>
  <p:tag name="ANNOTATION_WIDTH_2" val="100"/>
  <p:tag name="ANNOTATION_HEIGHT_2" val="100"/>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8.6"/>
  <p:tag name="ANNOTATION_END_3" val="21.6"/>
  <p:tag name="ANNOTATION_TOP_3" val="147"/>
  <p:tag name="ANNOTATION_LEFT_3" val="536"/>
  <p:tag name="ANNOTATION_WIDTH_3" val="100"/>
  <p:tag name="ANNOTATION_HEIGHT_3" val="100"/>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1.6"/>
  <p:tag name="ANNOTATION_END_4" val="22.8"/>
  <p:tag name="ANNOTATION_TOP_4" val="343"/>
  <p:tag name="ANNOTATION_LEFT_4" val="562"/>
  <p:tag name="ANNOTATION_WIDTH_4" val="100"/>
  <p:tag name="ANNOTATION_HEIGHT_4" val="100"/>
  <p:tag name="ANNOTATION_ANIMATION_4" val="3"/>
  <p:tag name="ANNOTATION_ROTATION_4" val="315"/>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2.8"/>
  <p:tag name="ANNOTATION_END_5" val="24.0"/>
  <p:tag name="ANNOTATION_TOP_5" val="278"/>
  <p:tag name="ANNOTATION_LEFT_5" val="598"/>
  <p:tag name="ANNOTATION_WIDTH_5" val="100"/>
  <p:tag name="ANNOTATION_HEIGHT_5" val="100"/>
  <p:tag name="ANNOTATION_ANIMATION_5" val="3"/>
  <p:tag name="ANNOTATION_ROTATION_5" val="315"/>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4.0"/>
  <p:tag name="ANNOTATION_END_6" val="27.8"/>
  <p:tag name="ANNOTATION_TOP_6" val="223"/>
  <p:tag name="ANNOTATION_LEFT_6" val="628"/>
  <p:tag name="ANNOTATION_WIDTH_6" val="100"/>
  <p:tag name="ANNOTATION_HEIGHT_6" val="100"/>
  <p:tag name="ANNOTATION_ANIMATION_6" val="3"/>
  <p:tag name="ANNOTATION_ROTATION_6" val="315"/>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7.8"/>
  <p:tag name="ANNOTATION_END_7" val="29.1"/>
  <p:tag name="ANNOTATION_TOP_7" val="278"/>
  <p:tag name="ANNOTATION_LEFT_7" val="643"/>
  <p:tag name="ANNOTATION_WIDTH_7" val="100"/>
  <p:tag name="ANNOTATION_HEIGHT_7" val="100"/>
  <p:tag name="ANNOTATION_ANIMATION_7" val="3"/>
  <p:tag name="ANNOTATION_ROTATION_7" val="315"/>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9.1"/>
  <p:tag name="ANNOTATION_TOP_8" val="116"/>
  <p:tag name="ANNOTATION_LEFT_8" val="453"/>
  <p:tag name="ANNOTATION_WIDTH_8" val="100"/>
  <p:tag name="ANNOTATION_HEIGHT_8" val="100"/>
  <p:tag name="ANNOTATION_ANIMATION_8" val="3"/>
  <p:tag name="ANNOTATION_ROTATION_8" val="315"/>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COUNT" val="8"/>
  <p:tag name="ARTICULATE_NAV_LEVEL" val="1"/>
  <p:tag name="ARTICULATE_SLIDE_PRESENTER_GUID" val="a493d8b9-b9c1-428c-8041-78b29cc58aca"/>
  <p:tag name="ARTICULATE_SLIDE_PAUSE" val="0"/>
  <p:tag name="ARTICULATE_LOCK_SLIDE" val="0"/>
  <p:tag name="ARTICULATE_HIDE_SLIDE" val="0"/>
  <p:tag name="ARTICULATE_PLAYER_CONTROL_PREVIOUS" val="True"/>
  <p:tag name="ARTICULATE_PLAYER_CONTROL_NEXT" val="True"/>
  <p:tag name="ARTICULATE_USED_LAYOUT" val="1"/>
</p:tagLst>
</file>

<file path=ppt/tags/tag91.xml><?xml version="1.0" encoding="utf-8"?>
<p:tagLst xmlns:a="http://schemas.openxmlformats.org/drawingml/2006/main" xmlns:r="http://schemas.openxmlformats.org/officeDocument/2006/relationships" xmlns:p="http://schemas.openxmlformats.org/presentationml/2006/main">
  <p:tag name="BULLET_1" val="8226"/>
</p:tagLst>
</file>

<file path=ppt/tags/tag92.xml><?xml version="1.0" encoding="utf-8"?>
<p:tagLst xmlns:a="http://schemas.openxmlformats.org/drawingml/2006/main" xmlns:r="http://schemas.openxmlformats.org/officeDocument/2006/relationships" xmlns:p="http://schemas.openxmlformats.org/presentationml/2006/main">
  <p:tag name="AUDIO_ID" val="499"/>
  <p:tag name="ARTICULATE_AUDIO_RECORDED" val="1"/>
  <p:tag name="ELAPSEDTIME" val="25.9"/>
  <p:tag name="ANNOTATION_COUNT" val="0"/>
  <p:tag name="ARTICULATE_TITLE_TAG" val="7.3 is sensitive to SO2 as well!"/>
  <p:tag name="ARTICULATE_NAV_LEVEL" val="1"/>
  <p:tag name="ARTICULATE_SLIDE_PRESENTER_GUID" val="d813830c-8a68-4778-a44b-3110c97c4a5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UDIO_ID" val="494"/>
  <p:tag name="ARTICULATE_AUDIO_RECORDED" val="1"/>
  <p:tag name="ELAPSEDTIME" val="62.1"/>
  <p:tag name="ARTICULATE_NAV_LEVEL" val="1"/>
  <p:tag name="ARTICULATE_SLIDE_PRESENTER_GUID" val="d813830c-8a68-4778-a44b-3110c97c4a5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Lst>
</file>

<file path=ppt/tags/tag96.xml><?xml version="1.0" encoding="utf-8"?>
<p:tagLst xmlns:a="http://schemas.openxmlformats.org/drawingml/2006/main" xmlns:r="http://schemas.openxmlformats.org/officeDocument/2006/relationships" xmlns:p="http://schemas.openxmlformats.org/presentationml/2006/main">
  <p:tag name="AUDIO_ID" val="497"/>
  <p:tag name="ARTICULATE_AUDIO_RECORDED" val="1"/>
  <p:tag name="ELAPSEDTIME" val="48.6"/>
  <p:tag name="ANNOTATION_TYPE_1" val="0"/>
  <p:tag name="ANNOTATION_START_1" val="8.4"/>
  <p:tag name="ANNOTATION_END_1" val="9.3"/>
  <p:tag name="ANNOTATION_TOP_1" val="405"/>
  <p:tag name="ANNOTATION_LEFT_1" val="215"/>
  <p:tag name="ANNOTATION_WIDTH_1" val="100"/>
  <p:tag name="ANNOTATION_HEIGHT_1" val="100"/>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9.3"/>
  <p:tag name="ANNOTATION_END_2" val="10.6"/>
  <p:tag name="ANNOTATION_TOP_2" val="419"/>
  <p:tag name="ANNOTATION_LEFT_2" val="431"/>
  <p:tag name="ANNOTATION_WIDTH_2" val="100"/>
  <p:tag name="ANNOTATION_HEIGHT_2" val="100"/>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0.6"/>
  <p:tag name="ANNOTATION_END_3" val="16.9"/>
  <p:tag name="ANNOTATION_TOP_3" val="403"/>
  <p:tag name="ANNOTATION_LEFT_3" val="631"/>
  <p:tag name="ANNOTATION_WIDTH_3" val="100"/>
  <p:tag name="ANNOTATION_HEIGHT_3" val="100"/>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6.9"/>
  <p:tag name="ANNOTATION_END_4" val="40.5"/>
  <p:tag name="ANNOTATION_TOP_4" val="343"/>
  <p:tag name="ANNOTATION_LEFT_4" val="249"/>
  <p:tag name="ANNOTATION_WIDTH_4" val="100"/>
  <p:tag name="ANNOTATION_HEIGHT_4" val="100"/>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40.5"/>
  <p:tag name="ANNOTATION_TOP_5" val="339"/>
  <p:tag name="ANNOTATION_LEFT_5" val="461"/>
  <p:tag name="ANNOTATION_WIDTH_5" val="100"/>
  <p:tag name="ANNOTATION_HEIGHT_5" val="100"/>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COUNT" val="5"/>
  <p:tag name="ARTICULATE_NAV_LEVEL" val="1"/>
  <p:tag name="ARTICULATE_SLIDE_PRESENTER_GUID" val="d813830c-8a68-4778-a44b-3110c97c4a5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9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8.xml><?xml version="1.0" encoding="utf-8"?>
<p:tagLst xmlns:a="http://schemas.openxmlformats.org/drawingml/2006/main" xmlns:r="http://schemas.openxmlformats.org/officeDocument/2006/relationships" xmlns:p="http://schemas.openxmlformats.org/presentationml/2006/main">
  <p:tag name="AUDIO_ID" val="496"/>
  <p:tag name="ARTICULATE_AUDIO_RECORDED" val="1"/>
  <p:tag name="ELAPSEDTIME" val="63"/>
  <p:tag name="ANNOTATION_TYPE_1" val="0"/>
  <p:tag name="ANNOTATION_START_1" val="10.6"/>
  <p:tag name="ANNOTATION_END_1" val="19.7"/>
  <p:tag name="ANNOTATION_TOP_1" val="442"/>
  <p:tag name="ANNOTATION_LEFT_1" val="574"/>
  <p:tag name="ANNOTATION_WIDTH_1" val="100"/>
  <p:tag name="ANNOTATION_HEIGHT_1" val="100"/>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9.7"/>
  <p:tag name="ANNOTATION_END_2" val="23.0"/>
  <p:tag name="ANNOTATION_TOP_2" val="359"/>
  <p:tag name="ANNOTATION_LEFT_2" val="587"/>
  <p:tag name="ANNOTATION_WIDTH_2" val="100"/>
  <p:tag name="ANNOTATION_HEIGHT_2" val="100"/>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3.0"/>
  <p:tag name="ANNOTATION_END_3" val="24.6"/>
  <p:tag name="ANNOTATION_TOP_3" val="385"/>
  <p:tag name="ANNOTATION_LEFT_3" val="534"/>
  <p:tag name="ANNOTATION_WIDTH_3" val="100"/>
  <p:tag name="ANNOTATION_HEIGHT_3" val="100"/>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4.6"/>
  <p:tag name="ANNOTATION_END_4" val="28.8"/>
  <p:tag name="ANNOTATION_TOP_4" val="383"/>
  <p:tag name="ANNOTATION_LEFT_4" val="396"/>
  <p:tag name="ANNOTATION_WIDTH_4" val="100"/>
  <p:tag name="ANNOTATION_HEIGHT_4" val="100"/>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8.8"/>
  <p:tag name="ANNOTATION_END_5" val="31.4"/>
  <p:tag name="ANNOTATION_TOP_5" val="424"/>
  <p:tag name="ANNOTATION_LEFT_5" val="456"/>
  <p:tag name="ANNOTATION_WIDTH_5" val="100"/>
  <p:tag name="ANNOTATION_HEIGHT_5" val="100"/>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1.4"/>
  <p:tag name="ANNOTATION_END_6" val="32.7"/>
  <p:tag name="ANNOTATION_TOP_6" val="388"/>
  <p:tag name="ANNOTATION_LEFT_6" val="379"/>
  <p:tag name="ANNOTATION_WIDTH_6" val="100"/>
  <p:tag name="ANNOTATION_HEIGHT_6" val="100"/>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32.7"/>
  <p:tag name="ANNOTATION_END_7" val="34.0"/>
  <p:tag name="ANNOTATION_TOP_7" val="388"/>
  <p:tag name="ANNOTATION_LEFT_7" val="320"/>
  <p:tag name="ANNOTATION_WIDTH_7" val="100"/>
  <p:tag name="ANNOTATION_HEIGHT_7" val="100"/>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34.0"/>
  <p:tag name="ANNOTATION_END_8" val="53.6"/>
  <p:tag name="ANNOTATION_TOP_8" val="443"/>
  <p:tag name="ANNOTATION_LEFT_8" val="435"/>
  <p:tag name="ANNOTATION_WIDTH_8" val="100"/>
  <p:tag name="ANNOTATION_HEIGHT_8" val="100"/>
  <p:tag name="ANNOTATION_ANIMATION_8" val="3"/>
  <p:tag name="ANNOTATION_ROTATION_8" val="18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53.6"/>
  <p:tag name="ANNOTATION_END_9" val="60.5"/>
  <p:tag name="ANNOTATION_TOP_9" val="292"/>
  <p:tag name="ANNOTATION_LEFT_9" val="481"/>
  <p:tag name="ANNOTATION_WIDTH_9" val="100"/>
  <p:tag name="ANNOTATION_HEIGHT_9" val="100"/>
  <p:tag name="ANNOTATION_ANIMATION_9" val="3"/>
  <p:tag name="ANNOTATION_ROTATION_9" val="18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60.5"/>
  <p:tag name="ANNOTATION_TOP_10" val="292"/>
  <p:tag name="ANNOTATION_LEFT_10" val="561"/>
  <p:tag name="ANNOTATION_WIDTH_10" val="100"/>
  <p:tag name="ANNOTATION_HEIGHT_10" val="100"/>
  <p:tag name="ANNOTATION_ANIMATION_10" val="3"/>
  <p:tag name="ANNOTATION_ROTATION_10" val="18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COUNT" val="10"/>
  <p:tag name="ARTICULATE_NAV_LEVEL" val="1"/>
  <p:tag name="ARTICULATE_SLIDE_PRESENTER_GUID" val="d813830c-8a68-4778-a44b-3110c97c4a5f"/>
  <p:tag name="ARTICULATE_SLIDE_PAUSE" val="0"/>
  <p:tag name="ARTICULATE_LOCK_SLIDE" val="0"/>
  <p:tag name="ARTICULATE_HIDE_SLIDE" val="0"/>
  <p:tag name="ARTICULATE_PLAYER_CONTROL_PREVIOUS" val="True"/>
  <p:tag name="ARTICULATE_PLAYER_CONTROL_NEXT" val="True"/>
  <p:tag name="ARTICULATE_USED_LAYOUT"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41310</TotalTime>
  <Words>11530</Words>
  <Application>Microsoft Office PowerPoint</Application>
  <PresentationFormat>On-screen Show (4:3)</PresentationFormat>
  <Paragraphs>938</Paragraphs>
  <Slides>76</Slides>
  <Notes>74</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76</vt:i4>
      </vt:variant>
    </vt:vector>
  </HeadingPairs>
  <TitlesOfParts>
    <vt:vector size="90" baseType="lpstr">
      <vt:lpstr>ＭＳ Ｐゴシック</vt:lpstr>
      <vt:lpstr>ＭＳ Ｐゴシック</vt:lpstr>
      <vt:lpstr>宋体</vt:lpstr>
      <vt:lpstr>Arial</vt:lpstr>
      <vt:lpstr>Arial Narrow</vt:lpstr>
      <vt:lpstr>Calibri</vt:lpstr>
      <vt:lpstr>Consolas</vt:lpstr>
      <vt:lpstr>Corbel</vt:lpstr>
      <vt:lpstr>Franklin Gothic Medium Cond</vt:lpstr>
      <vt:lpstr>Symbol</vt:lpstr>
      <vt:lpstr>Times New Roman</vt:lpstr>
      <vt:lpstr>Wingdings</vt:lpstr>
      <vt:lpstr>Wingdings 2</vt:lpstr>
      <vt:lpstr>CIMSS_Template_2013Logo</vt:lpstr>
      <vt:lpstr>Specialist Training for Tropical Cyclones</vt:lpstr>
      <vt:lpstr>PowerPoint Presentation</vt:lpstr>
      <vt:lpstr>Transmittance is fairly strong in the Blue Band but not as strong as in the Red Band</vt:lpstr>
      <vt:lpstr>Why use the Blue Band</vt:lpstr>
      <vt:lpstr>Smoke can be more apparent at 0.47 mm – because of scattering </vt:lpstr>
      <vt:lpstr>More scattering is apparent in 0.47 mm than in other bands</vt:lpstr>
      <vt:lpstr>Why use the Red Band</vt:lpstr>
      <vt:lpstr> The 0.64 mm can be used to detect above anvil plumes.</vt:lpstr>
      <vt:lpstr>Fine temporal detail goes with fine spatial detail</vt:lpstr>
      <vt:lpstr>Low level derived motion winds.</vt:lpstr>
      <vt:lpstr>Why use the Red Band</vt:lpstr>
      <vt:lpstr>Surface Reflectance is much stronger  at 0.86 mm than at 0.64 mm The surface will look much brighter in imagery at 0.86 mm compared to 0.64 mm.  Islands will show up more distinctly in this channel – water is very dark at both 0.64 mm and 0.86 mm</vt:lpstr>
      <vt:lpstr>Why use the 0.86 mm “Veggie” Band</vt:lpstr>
      <vt:lpstr> The 0.86 mm can be used to contrast land and water.</vt:lpstr>
      <vt:lpstr>Wild fire burnt scars apparent at 0.86 mm </vt:lpstr>
      <vt:lpstr>Very strong absorption by water vapor in the “cirrus” band with a very narrow spectral width compared to other visible  bands.  Note that strong absorption around 0.9 – that’s also due to water vapor</vt:lpstr>
      <vt:lpstr>Why use the “Cirrus” Band at 1.38 mm </vt:lpstr>
      <vt:lpstr> The 1.37 mm can be used to detect airborne dust.</vt:lpstr>
      <vt:lpstr>PowerPoint Presentation</vt:lpstr>
      <vt:lpstr>Why use information at 1.37 mm?</vt:lpstr>
      <vt:lpstr>This figure shows transmittance.  Let’s look at the regions around 1.61mm </vt:lpstr>
      <vt:lpstr>Reflectance at 1.61 mm is much different than reflectance in the visible (0.64 mm):  Snow/ice  absorbs energy at 1.61 mm.</vt:lpstr>
      <vt:lpstr>Why use the “Snow/Ice” Band</vt:lpstr>
      <vt:lpstr>Day Cloud Phase Distinction RGB</vt:lpstr>
      <vt:lpstr> The 1.61 mm shows glaciation in Convective complexes.  (Lightning Threat!)</vt:lpstr>
      <vt:lpstr> The 1.61 mm can quantify fires at night.</vt:lpstr>
      <vt:lpstr>Why use the 2.24 mm Band</vt:lpstr>
      <vt:lpstr> The 2.24 mm can be used to identify thermal signature in fires.</vt:lpstr>
      <vt:lpstr>PowerPoint Presentation</vt:lpstr>
      <vt:lpstr>ABI IR Spectral Bands (7-16)</vt:lpstr>
      <vt:lpstr>Why use the Shortwave IR Band</vt:lpstr>
      <vt:lpstr>PowerPoint Presentation</vt:lpstr>
      <vt:lpstr>The ability to detect surface thermal features</vt:lpstr>
      <vt:lpstr>The ability to detect fog/stratus at Night!</vt:lpstr>
      <vt:lpstr>Example of fog/stratus detection</vt:lpstr>
      <vt:lpstr>If you have strong convection,  Day Cloud Convection RGB is useful</vt:lpstr>
      <vt:lpstr>Why use the Upper-Level Water Vapor Band</vt:lpstr>
      <vt:lpstr>PowerPoint Presentation</vt:lpstr>
      <vt:lpstr>Use 6.2 µm Upper-level Water Vapor infrared imagery to identify and track synoptic-scale features</vt:lpstr>
      <vt:lpstr>Using 6.2 µm Upper-level Water Vapor imagery to identify and track synoptic-scale features</vt:lpstr>
      <vt:lpstr>Using 6.2 µm Upper-level Water Vapor imagery to identify and track synoptic-scale features</vt:lpstr>
      <vt:lpstr>Use 6.2 µm Upper-level Water Vapor imagery to identify regions of potential turbulence</vt:lpstr>
      <vt:lpstr>Weighting Functions</vt:lpstr>
      <vt:lpstr>Why use the Mid-Level Water Vapor Band (not on FCI or Meteosat-10, but it’s on AMI/AHI/AGRI)</vt:lpstr>
      <vt:lpstr>Use 6.9 µm Mid-level Water Vapor imagery to identify regions of potential turbulence</vt:lpstr>
      <vt:lpstr>Use 6.9 µm Mid-level Water Vapor imagery to identify and track synoptic-scale features</vt:lpstr>
      <vt:lpstr>PowerPoint Presentation</vt:lpstr>
      <vt:lpstr>Why use the Low-Level Water Vapor Band</vt:lpstr>
      <vt:lpstr>Use 7.3 µm Low-level Water Vapor imagery to identify and track atmospheric features</vt:lpstr>
      <vt:lpstr>Using 7.3 µm Low-level Water Vapor imagery to identify and track atmospheric features</vt:lpstr>
      <vt:lpstr>Use 7.3 µm Low-level Water Vapor imagery to identify and track atmospheric features</vt:lpstr>
      <vt:lpstr>Transmittance is stronger in the Red Band as compared to the blue Band</vt:lpstr>
      <vt:lpstr>PowerPoint Presentation</vt:lpstr>
      <vt:lpstr>PowerPoint Presentation</vt:lpstr>
      <vt:lpstr>Use the 10.3 µm Clean Infrared Window imagery to identify signatures of severe weather potential</vt:lpstr>
      <vt:lpstr>Use the 10.3 µm Clean Infrared Window imagery to assess hurricane intensity and structure</vt:lpstr>
      <vt:lpstr>Band 13</vt:lpstr>
      <vt:lpstr>ABI IR Spectral Bands (7-16)</vt:lpstr>
      <vt:lpstr>ABI IR Spectral Bands (7-16)</vt:lpstr>
      <vt:lpstr>PowerPoint Presentation</vt:lpstr>
      <vt:lpstr>Sub-Pixel Effect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thin clouds of ice?   These also have a signal in the Fog Difference</vt:lpstr>
      <vt:lpstr>PowerPoint Presentation</vt:lpstr>
      <vt:lpstr>PowerPoint Presentation</vt:lpstr>
      <vt:lpstr>PowerPoint Presentation</vt:lpstr>
      <vt:lpstr>PowerPoint Presentation</vt:lpstr>
      <vt:lpstr>If you have strong convection,  Day Cloud Convection RGB is useful</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Scott Lindstrom</cp:lastModifiedBy>
  <cp:revision>132</cp:revision>
  <dcterms:created xsi:type="dcterms:W3CDTF">2013-10-04T14:38:54Z</dcterms:created>
  <dcterms:modified xsi:type="dcterms:W3CDTF">2023-11-18T07:29:08Z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103DBFD8-9E25-4224-8793-6276CE2266EE</vt:lpwstr>
  </property>
  <property fmtid="{D5CDD505-2E9C-101B-9397-08002B2CF9AE}" pid="3" name="ArticulatePath">
    <vt:lpwstr>CIMSSstarfield_darkblue.pptx-1</vt:lpwstr>
  </property>
</Properties>
</file>