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1550" y="192150"/>
            <a:ext cx="760089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11909"/>
            <a:ext cx="3821429" cy="319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465214"/>
            <a:ext cx="7645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.almaskari@met.gov.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.almaskari@met.gov.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.almaskari@met.gov.o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.almaskari@met.gov.o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.almaskari@met.gov.o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.almaskari@met.gov.om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.almaskari@met.gov.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.almaskari@met.gov.om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://www.cloudappreciationsociety.org/gallery/index.php?showimage=49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hill.org/Clouds/cloud.html" TargetMode="External"/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petownskies.com/cloud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.almaskari@met.gov.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.almaskari@met.gov.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7114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0950" y="6427114"/>
            <a:ext cx="1560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4549" y="682497"/>
            <a:ext cx="645160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61895" marR="5080" indent="-2449830">
              <a:lnSpc>
                <a:spcPct val="100000"/>
              </a:lnSpc>
              <a:spcBef>
                <a:spcPts val="105"/>
              </a:spcBef>
            </a:pPr>
            <a:r>
              <a:rPr sz="4400" b="0" spc="-135" dirty="0">
                <a:latin typeface="Arial"/>
                <a:cs typeface="Arial"/>
              </a:rPr>
              <a:t>Humidity, </a:t>
            </a:r>
            <a:r>
              <a:rPr sz="4400" b="0" spc="-204" dirty="0">
                <a:latin typeface="Arial"/>
                <a:cs typeface="Arial"/>
              </a:rPr>
              <a:t>Condensation</a:t>
            </a:r>
            <a:r>
              <a:rPr sz="4400" b="0" spc="-420" dirty="0">
                <a:latin typeface="Arial"/>
                <a:cs typeface="Arial"/>
              </a:rPr>
              <a:t> </a:t>
            </a:r>
            <a:r>
              <a:rPr sz="4400" b="0" spc="-204" dirty="0">
                <a:latin typeface="Arial"/>
                <a:cs typeface="Arial"/>
              </a:rPr>
              <a:t>and  </a:t>
            </a:r>
            <a:r>
              <a:rPr sz="4400" b="0" spc="-285" dirty="0">
                <a:latin typeface="Arial"/>
                <a:cs typeface="Arial"/>
              </a:rPr>
              <a:t>Clouds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1161" y="3076448"/>
            <a:ext cx="2743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60" dirty="0">
                <a:latin typeface="Arial"/>
                <a:cs typeface="Arial"/>
              </a:rPr>
              <a:t>Juma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Al-Maskari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9870" y="4676902"/>
            <a:ext cx="360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j.almaskari@met.gov.om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060" y="461899"/>
            <a:ext cx="43592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10" dirty="0"/>
              <a:t>Absolute</a:t>
            </a:r>
            <a:r>
              <a:rPr sz="4400" spc="-405" dirty="0"/>
              <a:t> </a:t>
            </a:r>
            <a:r>
              <a:rPr sz="4400" spc="-225" dirty="0"/>
              <a:t>Humidity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648200" y="1775460"/>
            <a:ext cx="4038600" cy="417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548129"/>
            <a:ext cx="3970020" cy="43370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146685" indent="-342900">
              <a:lnSpc>
                <a:spcPts val="23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i="1" spc="-125" dirty="0">
                <a:latin typeface="Trebuchet MS"/>
                <a:cs typeface="Trebuchet MS"/>
              </a:rPr>
              <a:t>Absolute </a:t>
            </a:r>
            <a:r>
              <a:rPr sz="2400" i="1" spc="-140" dirty="0">
                <a:latin typeface="Trebuchet MS"/>
                <a:cs typeface="Trebuchet MS"/>
              </a:rPr>
              <a:t>Humidity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95" dirty="0">
                <a:latin typeface="Arial"/>
                <a:cs typeface="Arial"/>
              </a:rPr>
              <a:t>parcel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45" dirty="0">
                <a:latin typeface="Arial"/>
                <a:cs typeface="Arial"/>
              </a:rPr>
              <a:t>air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45" dirty="0">
                <a:latin typeface="Arial"/>
                <a:cs typeface="Arial"/>
              </a:rPr>
              <a:t>expressed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as: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55600" marR="8953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25" dirty="0">
                <a:latin typeface="Trebuchet MS"/>
                <a:cs typeface="Trebuchet MS"/>
              </a:rPr>
              <a:t>Absolute </a:t>
            </a:r>
            <a:r>
              <a:rPr sz="2400" i="1" spc="-140" dirty="0">
                <a:latin typeface="Trebuchet MS"/>
                <a:cs typeface="Trebuchet MS"/>
              </a:rPr>
              <a:t>Humidity </a:t>
            </a:r>
            <a:r>
              <a:rPr sz="2400" i="1" spc="-65" dirty="0">
                <a:latin typeface="Trebuchet MS"/>
                <a:cs typeface="Trebuchet MS"/>
              </a:rPr>
              <a:t>= </a:t>
            </a:r>
            <a:r>
              <a:rPr sz="2400" i="1" spc="-55" dirty="0">
                <a:latin typeface="Trebuchet MS"/>
                <a:cs typeface="Trebuchet MS"/>
              </a:rPr>
              <a:t>mass</a:t>
            </a:r>
            <a:r>
              <a:rPr sz="2400" i="1" spc="-409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of  </a:t>
            </a:r>
            <a:r>
              <a:rPr sz="2400" i="1" spc="-130" dirty="0">
                <a:latin typeface="Trebuchet MS"/>
                <a:cs typeface="Trebuchet MS"/>
              </a:rPr>
              <a:t>water </a:t>
            </a:r>
            <a:r>
              <a:rPr sz="2400" i="1" spc="-135" dirty="0">
                <a:latin typeface="Trebuchet MS"/>
                <a:cs typeface="Trebuchet MS"/>
              </a:rPr>
              <a:t>vapor/ </a:t>
            </a:r>
            <a:r>
              <a:rPr sz="2400" i="1" spc="-125" dirty="0">
                <a:latin typeface="Trebuchet MS"/>
                <a:cs typeface="Trebuchet MS"/>
              </a:rPr>
              <a:t>volume </a:t>
            </a:r>
            <a:r>
              <a:rPr sz="2400" i="1" spc="-150" dirty="0">
                <a:latin typeface="Trebuchet MS"/>
                <a:cs typeface="Trebuchet MS"/>
              </a:rPr>
              <a:t>of</a:t>
            </a:r>
            <a:r>
              <a:rPr sz="2400" i="1" spc="-380" dirty="0">
                <a:latin typeface="Trebuchet MS"/>
                <a:cs typeface="Trebuchet MS"/>
              </a:rPr>
              <a:t> </a:t>
            </a:r>
            <a:r>
              <a:rPr sz="2400" i="1" spc="-135" dirty="0">
                <a:latin typeface="Trebuchet MS"/>
                <a:cs typeface="Trebuchet MS"/>
              </a:rPr>
              <a:t>air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950" dirty="0">
              <a:latin typeface="Times New Roman"/>
              <a:cs typeface="Times New Roman"/>
            </a:endParaRPr>
          </a:p>
          <a:p>
            <a:pPr marL="355600" marR="147955" indent="-342900">
              <a:lnSpc>
                <a:spcPts val="23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235" dirty="0">
                <a:latin typeface="Arial"/>
                <a:cs typeface="Arial"/>
              </a:rPr>
              <a:t>So, </a:t>
            </a:r>
            <a:r>
              <a:rPr sz="2400" i="1" spc="-125" dirty="0">
                <a:latin typeface="Trebuchet MS"/>
                <a:cs typeface="Trebuchet MS"/>
              </a:rPr>
              <a:t>Absolute </a:t>
            </a:r>
            <a:r>
              <a:rPr sz="2400" i="1" spc="-140" dirty="0">
                <a:latin typeface="Trebuchet MS"/>
                <a:cs typeface="Trebuchet MS"/>
              </a:rPr>
              <a:t>Humidity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like 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water </a:t>
            </a:r>
            <a:r>
              <a:rPr sz="2400" spc="-90" dirty="0">
                <a:latin typeface="Arial"/>
                <a:cs typeface="Arial"/>
              </a:rPr>
              <a:t>vapor </a:t>
            </a:r>
            <a:r>
              <a:rPr sz="2400" spc="-100" dirty="0">
                <a:latin typeface="Arial"/>
                <a:cs typeface="Arial"/>
              </a:rPr>
              <a:t>density,  </a:t>
            </a:r>
            <a:r>
              <a:rPr sz="2400" spc="-90" dirty="0">
                <a:latin typeface="Arial"/>
                <a:cs typeface="Arial"/>
              </a:rPr>
              <a:t>commonly </a:t>
            </a:r>
            <a:r>
              <a:rPr sz="2400" spc="-145" dirty="0">
                <a:latin typeface="Arial"/>
                <a:cs typeface="Arial"/>
              </a:rPr>
              <a:t>expressed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150" dirty="0">
                <a:latin typeface="Arial"/>
                <a:cs typeface="Arial"/>
              </a:rPr>
              <a:t>grams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</a:t>
            </a:r>
            <a:r>
              <a:rPr sz="2400" spc="-104" baseline="24305" dirty="0">
                <a:latin typeface="Arial"/>
                <a:cs typeface="Arial"/>
              </a:rPr>
              <a:t>-3</a:t>
            </a:r>
            <a:endParaRPr sz="2400" baseline="24305"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5" dirty="0">
                <a:latin typeface="Arial"/>
                <a:cs typeface="Arial"/>
              </a:rPr>
              <a:t>Is </a:t>
            </a:r>
            <a:r>
              <a:rPr sz="2400" spc="-95" dirty="0">
                <a:latin typeface="Arial"/>
                <a:cs typeface="Arial"/>
              </a:rPr>
              <a:t>Absolute </a:t>
            </a:r>
            <a:r>
              <a:rPr sz="2400" spc="-55" dirty="0">
                <a:latin typeface="Arial"/>
                <a:cs typeface="Arial"/>
              </a:rPr>
              <a:t>Humidity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114" dirty="0">
                <a:latin typeface="Arial"/>
                <a:cs typeface="Arial"/>
              </a:rPr>
              <a:t>good  </a:t>
            </a:r>
            <a:r>
              <a:rPr sz="2400" spc="-85" dirty="0">
                <a:latin typeface="Arial"/>
                <a:cs typeface="Arial"/>
              </a:rPr>
              <a:t>variable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65" dirty="0">
                <a:latin typeface="Arial"/>
                <a:cs typeface="Arial"/>
              </a:rPr>
              <a:t>use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measuring  </a:t>
            </a:r>
            <a:r>
              <a:rPr sz="2400" spc="-65" dirty="0">
                <a:latin typeface="Arial"/>
                <a:cs typeface="Arial"/>
              </a:rPr>
              <a:t>moisture </a:t>
            </a:r>
            <a:r>
              <a:rPr sz="2400" spc="-30" dirty="0">
                <a:latin typeface="Arial"/>
                <a:cs typeface="Arial"/>
              </a:rPr>
              <a:t>in the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air</a:t>
            </a:r>
            <a:r>
              <a:rPr sz="2400" spc="-114" dirty="0" smtClean="0">
                <a:latin typeface="Arial"/>
                <a:cs typeface="Arial"/>
              </a:rPr>
              <a:t>??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</a:t>
            </a:fld>
            <a:endParaRPr spc="-60" dirty="0"/>
          </a:p>
        </p:txBody>
      </p:sp>
      <p:sp>
        <p:nvSpPr>
          <p:cNvPr id="8" name="Rectangle 7"/>
          <p:cNvSpPr/>
          <p:nvPr/>
        </p:nvSpPr>
        <p:spPr>
          <a:xfrm flipH="1">
            <a:off x="152400" y="6013808"/>
            <a:ext cx="30480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4135">
              <a:lnSpc>
                <a:spcPts val="2840"/>
              </a:lnSpc>
            </a:pPr>
            <a:r>
              <a:rPr lang="en-GB" spc="-15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lang="en-GB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5519" marR="5080" indent="-711835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What </a:t>
            </a:r>
            <a:r>
              <a:rPr spc="-200" dirty="0"/>
              <a:t>happens </a:t>
            </a:r>
            <a:r>
              <a:rPr spc="-185" dirty="0"/>
              <a:t>to </a:t>
            </a:r>
            <a:r>
              <a:rPr spc="-240" dirty="0"/>
              <a:t>the </a:t>
            </a:r>
            <a:r>
              <a:rPr spc="-210" dirty="0"/>
              <a:t>volume </a:t>
            </a:r>
            <a:r>
              <a:rPr spc="-165" dirty="0"/>
              <a:t>of</a:t>
            </a:r>
            <a:r>
              <a:rPr spc="-875" dirty="0"/>
              <a:t> </a:t>
            </a:r>
            <a:r>
              <a:rPr spc="-160" dirty="0"/>
              <a:t>a  </a:t>
            </a:r>
            <a:r>
              <a:rPr spc="-200" dirty="0"/>
              <a:t>rising </a:t>
            </a:r>
            <a:r>
              <a:rPr spc="-204" dirty="0"/>
              <a:t>or </a:t>
            </a:r>
            <a:r>
              <a:rPr spc="-200" dirty="0"/>
              <a:t>sinking </a:t>
            </a:r>
            <a:r>
              <a:rPr spc="-220" dirty="0"/>
              <a:t>air</a:t>
            </a:r>
            <a:r>
              <a:rPr spc="-575" dirty="0"/>
              <a:t> </a:t>
            </a:r>
            <a:r>
              <a:rPr spc="-215" dirty="0"/>
              <a:t>parcel?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55749"/>
            <a:ext cx="4595495" cy="465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25" dirty="0">
                <a:latin typeface="Arial"/>
                <a:cs typeface="Arial"/>
              </a:rPr>
              <a:t>Consider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95" dirty="0">
                <a:latin typeface="Arial"/>
                <a:cs typeface="Arial"/>
              </a:rPr>
              <a:t>parcel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45" dirty="0">
                <a:latin typeface="Arial"/>
                <a:cs typeface="Arial"/>
              </a:rPr>
              <a:t>air </a:t>
            </a:r>
            <a:r>
              <a:rPr sz="2200" spc="-35" dirty="0">
                <a:latin typeface="Arial"/>
                <a:cs typeface="Arial"/>
              </a:rPr>
              <a:t>at</a:t>
            </a:r>
            <a:r>
              <a:rPr sz="2200" spc="-26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1000mb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230504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parcel </a:t>
            </a:r>
            <a:r>
              <a:rPr sz="2200" spc="5" dirty="0">
                <a:latin typeface="Arial"/>
                <a:cs typeface="Arial"/>
              </a:rPr>
              <a:t>will </a:t>
            </a:r>
            <a:r>
              <a:rPr sz="2200" spc="-75" dirty="0">
                <a:latin typeface="Arial"/>
                <a:cs typeface="Arial"/>
              </a:rPr>
              <a:t>exert </a:t>
            </a:r>
            <a:r>
              <a:rPr sz="2200" spc="-110" dirty="0">
                <a:latin typeface="Arial"/>
                <a:cs typeface="Arial"/>
              </a:rPr>
              <a:t>1000 </a:t>
            </a:r>
            <a:r>
              <a:rPr sz="2200" spc="-80" dirty="0">
                <a:latin typeface="Arial"/>
                <a:cs typeface="Arial"/>
              </a:rPr>
              <a:t>mb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75" dirty="0">
                <a:latin typeface="Arial"/>
                <a:cs typeface="Arial"/>
              </a:rPr>
              <a:t>counteract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80" dirty="0">
                <a:latin typeface="Arial"/>
                <a:cs typeface="Arial"/>
              </a:rPr>
              <a:t>atmospheric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-80" dirty="0">
                <a:latin typeface="Arial"/>
                <a:cs typeface="Arial"/>
              </a:rPr>
              <a:t>acting </a:t>
            </a:r>
            <a:r>
              <a:rPr sz="2200" spc="-70" dirty="0">
                <a:latin typeface="Arial"/>
                <a:cs typeface="Arial"/>
              </a:rPr>
              <a:t>on</a:t>
            </a:r>
            <a:r>
              <a:rPr sz="2200" spc="-26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95" dirty="0">
                <a:latin typeface="Arial"/>
                <a:cs typeface="Arial"/>
              </a:rPr>
              <a:t>parcel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55" dirty="0">
                <a:latin typeface="Arial"/>
                <a:cs typeface="Arial"/>
              </a:rPr>
              <a:t>Recall </a:t>
            </a:r>
            <a:r>
              <a:rPr sz="2200" spc="-5" dirty="0">
                <a:latin typeface="Arial"/>
                <a:cs typeface="Arial"/>
              </a:rPr>
              <a:t>that </a:t>
            </a:r>
            <a:r>
              <a:rPr sz="2200" b="1" i="1" spc="-155" dirty="0">
                <a:latin typeface="Trebuchet MS"/>
                <a:cs typeface="Trebuchet MS"/>
              </a:rPr>
              <a:t>Pressure </a:t>
            </a:r>
            <a:r>
              <a:rPr sz="2200" b="1" i="1" spc="-200" dirty="0">
                <a:latin typeface="Trebuchet MS"/>
                <a:cs typeface="Trebuchet MS"/>
              </a:rPr>
              <a:t>=</a:t>
            </a:r>
            <a:r>
              <a:rPr sz="2200" b="1" i="1" spc="-204" dirty="0">
                <a:latin typeface="Trebuchet MS"/>
                <a:cs typeface="Trebuchet MS"/>
              </a:rPr>
              <a:t> </a:t>
            </a:r>
            <a:r>
              <a:rPr sz="2200" b="1" i="1" spc="-155" dirty="0">
                <a:latin typeface="Trebuchet MS"/>
                <a:cs typeface="Trebuchet MS"/>
              </a:rPr>
              <a:t>Force/Area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If </a:t>
            </a:r>
            <a:r>
              <a:rPr sz="2200" spc="-75" dirty="0">
                <a:latin typeface="Arial"/>
                <a:cs typeface="Arial"/>
              </a:rPr>
              <a:t>no </a:t>
            </a:r>
            <a:r>
              <a:rPr sz="2200" spc="-105" dirty="0">
                <a:latin typeface="Arial"/>
                <a:cs typeface="Arial"/>
              </a:rPr>
              <a:t>energy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105" dirty="0">
                <a:latin typeface="Arial"/>
                <a:cs typeface="Arial"/>
              </a:rPr>
              <a:t>added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95" dirty="0">
                <a:latin typeface="Arial"/>
                <a:cs typeface="Arial"/>
              </a:rPr>
              <a:t>taken </a:t>
            </a:r>
            <a:r>
              <a:rPr sz="2200" spc="-135" dirty="0">
                <a:latin typeface="Arial"/>
                <a:cs typeface="Arial"/>
              </a:rPr>
              <a:t>away  </a:t>
            </a: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parcel,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then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force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100" dirty="0">
                <a:latin typeface="Arial"/>
                <a:cs typeface="Arial"/>
              </a:rPr>
              <a:t>molecules </a:t>
            </a:r>
            <a:r>
              <a:rPr sz="2200" spc="-85" dirty="0">
                <a:latin typeface="Arial"/>
                <a:cs typeface="Arial"/>
              </a:rPr>
              <a:t>bumping </a:t>
            </a:r>
            <a:r>
              <a:rPr sz="2200" spc="-15" dirty="0">
                <a:latin typeface="Arial"/>
                <a:cs typeface="Arial"/>
              </a:rPr>
              <a:t>into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14" dirty="0">
                <a:latin typeface="Arial"/>
                <a:cs typeface="Arial"/>
              </a:rPr>
              <a:t>side </a:t>
            </a:r>
            <a:r>
              <a:rPr sz="2200" spc="-10" dirty="0">
                <a:latin typeface="Arial"/>
                <a:cs typeface="Arial"/>
              </a:rPr>
              <a:t>of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parcel </a:t>
            </a:r>
            <a:r>
              <a:rPr sz="2200" spc="5" dirty="0">
                <a:latin typeface="Arial"/>
                <a:cs typeface="Arial"/>
              </a:rPr>
              <a:t>will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80" dirty="0">
                <a:latin typeface="Arial"/>
                <a:cs typeface="Arial"/>
              </a:rPr>
              <a:t>constant,</a:t>
            </a:r>
            <a:r>
              <a:rPr sz="2200" spc="-37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i.e.,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i="1" spc="-195" dirty="0">
                <a:latin typeface="Trebuchet MS"/>
                <a:cs typeface="Trebuchet MS"/>
              </a:rPr>
              <a:t>Force </a:t>
            </a:r>
            <a:r>
              <a:rPr sz="2200" b="1" i="1" spc="-200" dirty="0">
                <a:latin typeface="Trebuchet MS"/>
                <a:cs typeface="Trebuchet MS"/>
              </a:rPr>
              <a:t>= </a:t>
            </a:r>
            <a:r>
              <a:rPr sz="2200" b="1" i="1" spc="-150" dirty="0">
                <a:latin typeface="Trebuchet MS"/>
                <a:cs typeface="Trebuchet MS"/>
              </a:rPr>
              <a:t>Pressure </a:t>
            </a:r>
            <a:r>
              <a:rPr sz="2200" b="1" i="1" spc="-260" dirty="0">
                <a:latin typeface="Trebuchet MS"/>
                <a:cs typeface="Trebuchet MS"/>
              </a:rPr>
              <a:t>x </a:t>
            </a:r>
            <a:r>
              <a:rPr sz="2200" b="1" i="1" spc="-130" dirty="0">
                <a:latin typeface="Trebuchet MS"/>
                <a:cs typeface="Trebuchet MS"/>
              </a:rPr>
              <a:t>Area </a:t>
            </a:r>
            <a:r>
              <a:rPr sz="2200" b="1" i="1" spc="-200" dirty="0">
                <a:latin typeface="Trebuchet MS"/>
                <a:cs typeface="Trebuchet MS"/>
              </a:rPr>
              <a:t>=</a:t>
            </a:r>
            <a:r>
              <a:rPr sz="2200" b="1" i="1" spc="-65" dirty="0">
                <a:latin typeface="Trebuchet MS"/>
                <a:cs typeface="Trebuchet MS"/>
              </a:rPr>
              <a:t> </a:t>
            </a:r>
            <a:r>
              <a:rPr sz="2200" b="1" i="1" spc="-155" dirty="0">
                <a:latin typeface="Trebuchet MS"/>
                <a:cs typeface="Trebuchet MS"/>
              </a:rPr>
              <a:t>const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6085" y="1967483"/>
            <a:ext cx="3284786" cy="3782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5519" marR="5080" indent="-711835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What </a:t>
            </a:r>
            <a:r>
              <a:rPr spc="-200" dirty="0"/>
              <a:t>happens </a:t>
            </a:r>
            <a:r>
              <a:rPr spc="-185" dirty="0"/>
              <a:t>to </a:t>
            </a:r>
            <a:r>
              <a:rPr spc="-240" dirty="0"/>
              <a:t>the </a:t>
            </a:r>
            <a:r>
              <a:rPr spc="-210" dirty="0"/>
              <a:t>volume </a:t>
            </a:r>
            <a:r>
              <a:rPr spc="-165" dirty="0"/>
              <a:t>of</a:t>
            </a:r>
            <a:r>
              <a:rPr spc="-875" dirty="0"/>
              <a:t> </a:t>
            </a:r>
            <a:r>
              <a:rPr spc="-160" dirty="0"/>
              <a:t>a  </a:t>
            </a:r>
            <a:r>
              <a:rPr spc="-200" dirty="0"/>
              <a:t>rising </a:t>
            </a:r>
            <a:r>
              <a:rPr spc="-204" dirty="0"/>
              <a:t>or </a:t>
            </a:r>
            <a:r>
              <a:rPr spc="-200" dirty="0"/>
              <a:t>sinking </a:t>
            </a:r>
            <a:r>
              <a:rPr spc="-220" dirty="0"/>
              <a:t>air</a:t>
            </a:r>
            <a:r>
              <a:rPr spc="-575" dirty="0"/>
              <a:t> </a:t>
            </a:r>
            <a:r>
              <a:rPr spc="-215" dirty="0"/>
              <a:t>parcel?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610309"/>
            <a:ext cx="4754880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parcel </a:t>
            </a:r>
            <a:r>
              <a:rPr sz="2800" spc="-150" dirty="0">
                <a:latin typeface="Arial"/>
                <a:cs typeface="Arial"/>
              </a:rPr>
              <a:t>rises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140" dirty="0">
                <a:latin typeface="Arial"/>
                <a:cs typeface="Arial"/>
              </a:rPr>
              <a:t>500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mb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60" dirty="0">
                <a:latin typeface="Arial"/>
                <a:cs typeface="Arial"/>
              </a:rPr>
              <a:t>since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i="1" spc="-250" dirty="0">
                <a:latin typeface="Trebuchet MS"/>
                <a:cs typeface="Trebuchet MS"/>
              </a:rPr>
              <a:t>Force = </a:t>
            </a:r>
            <a:r>
              <a:rPr sz="2800" b="1" i="1" spc="-190" dirty="0">
                <a:latin typeface="Trebuchet MS"/>
                <a:cs typeface="Trebuchet MS"/>
              </a:rPr>
              <a:t>Pressure </a:t>
            </a:r>
            <a:r>
              <a:rPr sz="2800" b="1" i="1" spc="-330" dirty="0">
                <a:latin typeface="Trebuchet MS"/>
                <a:cs typeface="Trebuchet MS"/>
              </a:rPr>
              <a:t>x </a:t>
            </a:r>
            <a:r>
              <a:rPr sz="2800" b="1" i="1" spc="-165" dirty="0">
                <a:latin typeface="Trebuchet MS"/>
                <a:cs typeface="Trebuchet MS"/>
              </a:rPr>
              <a:t>Area </a:t>
            </a:r>
            <a:r>
              <a:rPr sz="2800" b="1" i="1" spc="-250" dirty="0">
                <a:latin typeface="Trebuchet MS"/>
                <a:cs typeface="Trebuchet MS"/>
              </a:rPr>
              <a:t>=</a:t>
            </a:r>
            <a:r>
              <a:rPr sz="2800" b="1" i="1" spc="-55" dirty="0">
                <a:latin typeface="Trebuchet MS"/>
                <a:cs typeface="Trebuchet MS"/>
              </a:rPr>
              <a:t> </a:t>
            </a:r>
            <a:r>
              <a:rPr sz="2800" b="1" i="1" spc="-215" dirty="0">
                <a:latin typeface="Trebuchet MS"/>
                <a:cs typeface="Trebuchet MS"/>
              </a:rPr>
              <a:t>const,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</a:pPr>
            <a:r>
              <a:rPr sz="2800" spc="-50" dirty="0">
                <a:latin typeface="Arial"/>
                <a:cs typeface="Arial"/>
              </a:rPr>
              <a:t>then </a:t>
            </a:r>
            <a:r>
              <a:rPr sz="2800" spc="-160" dirty="0">
                <a:latin typeface="Arial"/>
                <a:cs typeface="Arial"/>
              </a:rPr>
              <a:t>since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45" dirty="0">
                <a:latin typeface="Arial"/>
                <a:cs typeface="Arial"/>
              </a:rPr>
              <a:t>pressure  </a:t>
            </a:r>
            <a:r>
              <a:rPr sz="2800" i="1" spc="-120" dirty="0">
                <a:latin typeface="Trebuchet MS"/>
                <a:cs typeface="Trebuchet MS"/>
              </a:rPr>
              <a:t>decreases</a:t>
            </a:r>
            <a:r>
              <a:rPr sz="2800" spc="-120" dirty="0">
                <a:latin typeface="Arial"/>
                <a:cs typeface="Arial"/>
              </a:rPr>
              <a:t>, </a:t>
            </a:r>
            <a:r>
              <a:rPr sz="2800" spc="-265" dirty="0">
                <a:latin typeface="Arial"/>
                <a:cs typeface="Arial"/>
              </a:rPr>
              <a:t>as </a:t>
            </a:r>
            <a:r>
              <a:rPr sz="2800" spc="85" dirty="0">
                <a:latin typeface="Arial"/>
                <a:cs typeface="Arial"/>
              </a:rPr>
              <a:t>it </a:t>
            </a:r>
            <a:r>
              <a:rPr sz="2800" spc="-140" dirty="0">
                <a:latin typeface="Arial"/>
                <a:cs typeface="Arial"/>
              </a:rPr>
              <a:t>rises,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50" dirty="0">
                <a:latin typeface="Arial"/>
                <a:cs typeface="Arial"/>
              </a:rPr>
              <a:t>area 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parcel </a:t>
            </a:r>
            <a:r>
              <a:rPr sz="2800" spc="-95" dirty="0">
                <a:latin typeface="Arial"/>
                <a:cs typeface="Arial"/>
              </a:rPr>
              <a:t>must </a:t>
            </a:r>
            <a:r>
              <a:rPr sz="2800" i="1" spc="-130" dirty="0">
                <a:latin typeface="Trebuchet MS"/>
                <a:cs typeface="Trebuchet MS"/>
              </a:rPr>
              <a:t>increase</a:t>
            </a:r>
            <a:r>
              <a:rPr sz="2800" spc="-130" dirty="0">
                <a:latin typeface="Arial"/>
                <a:cs typeface="Arial"/>
              </a:rPr>
              <a:t>,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or 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parcel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expands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6752" y="1772792"/>
            <a:ext cx="3628647" cy="418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12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120" marR="5080" indent="-81280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Absolute </a:t>
            </a:r>
            <a:r>
              <a:rPr spc="-210" dirty="0"/>
              <a:t>Humidity </a:t>
            </a:r>
            <a:r>
              <a:rPr spc="-250" dirty="0"/>
              <a:t>- </a:t>
            </a:r>
            <a:r>
              <a:rPr spc="-175" dirty="0"/>
              <a:t>is </a:t>
            </a:r>
            <a:r>
              <a:rPr spc="-204" dirty="0"/>
              <a:t>it </a:t>
            </a:r>
            <a:r>
              <a:rPr spc="-160" dirty="0"/>
              <a:t>a</a:t>
            </a:r>
            <a:r>
              <a:rPr spc="-775" dirty="0"/>
              <a:t> </a:t>
            </a:r>
            <a:r>
              <a:rPr spc="-145" dirty="0"/>
              <a:t>good  </a:t>
            </a:r>
            <a:r>
              <a:rPr spc="-225" dirty="0"/>
              <a:t>variable </a:t>
            </a:r>
            <a:r>
              <a:rPr spc="-185" dirty="0"/>
              <a:t>to </a:t>
            </a:r>
            <a:r>
              <a:rPr spc="-235" dirty="0"/>
              <a:t>measure</a:t>
            </a:r>
            <a:r>
              <a:rPr spc="-459" dirty="0"/>
              <a:t> </a:t>
            </a:r>
            <a:r>
              <a:rPr spc="-180" dirty="0"/>
              <a:t>humidity?</a:t>
            </a:r>
          </a:p>
        </p:txBody>
      </p:sp>
      <p:sp>
        <p:nvSpPr>
          <p:cNvPr id="3" name="object 3"/>
          <p:cNvSpPr/>
          <p:nvPr/>
        </p:nvSpPr>
        <p:spPr>
          <a:xfrm>
            <a:off x="5362952" y="1772792"/>
            <a:ext cx="3628647" cy="418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583181"/>
            <a:ext cx="5836285" cy="4766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51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25" dirty="0">
                <a:latin typeface="Arial"/>
                <a:cs typeface="Arial"/>
              </a:rPr>
              <a:t>Consider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95" dirty="0">
                <a:latin typeface="Arial"/>
                <a:cs typeface="Arial"/>
              </a:rPr>
              <a:t>parcel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45" dirty="0">
                <a:latin typeface="Arial"/>
                <a:cs typeface="Arial"/>
              </a:rPr>
              <a:t>air </a:t>
            </a:r>
            <a:r>
              <a:rPr sz="2200" spc="-5" dirty="0">
                <a:latin typeface="Arial"/>
                <a:cs typeface="Arial"/>
              </a:rPr>
              <a:t>that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75" dirty="0">
                <a:latin typeface="Arial"/>
                <a:cs typeface="Arial"/>
              </a:rPr>
              <a:t>rising</a:t>
            </a:r>
            <a:r>
              <a:rPr sz="2200" spc="-36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and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spc="-110" dirty="0">
                <a:latin typeface="Arial"/>
                <a:cs typeface="Arial"/>
              </a:rPr>
              <a:t>expanding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80" dirty="0">
                <a:latin typeface="Arial"/>
                <a:cs typeface="Arial"/>
              </a:rPr>
              <a:t>recall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absolute 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humidity </a:t>
            </a:r>
            <a:r>
              <a:rPr sz="2000" spc="-170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000" spc="-165" dirty="0">
                <a:solidFill>
                  <a:srgbClr val="FF0000"/>
                </a:solidFill>
                <a:latin typeface="Arial"/>
                <a:cs typeface="Arial"/>
              </a:rPr>
              <a:t>mass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spc="-15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950" spc="-232" baseline="-21367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spc="-15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2000" spc="21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20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volume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30" dirty="0">
                <a:latin typeface="Arial"/>
                <a:cs typeface="Arial"/>
              </a:rPr>
              <a:t>Q: does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amount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60" dirty="0">
                <a:latin typeface="Arial"/>
                <a:cs typeface="Arial"/>
              </a:rPr>
              <a:t>moisture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40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ts val="2260"/>
              </a:lnSpc>
              <a:tabLst>
                <a:tab pos="3420745" algn="l"/>
              </a:tabLst>
            </a:pPr>
            <a:r>
              <a:rPr sz="2200" spc="-95" dirty="0">
                <a:latin typeface="Arial"/>
                <a:cs typeface="Arial"/>
              </a:rPr>
              <a:t>parcel </a:t>
            </a:r>
            <a:r>
              <a:rPr sz="2200" spc="-145" dirty="0">
                <a:latin typeface="Arial"/>
                <a:cs typeface="Arial"/>
              </a:rPr>
              <a:t>change </a:t>
            </a:r>
            <a:r>
              <a:rPr sz="2200" spc="-210" dirty="0">
                <a:latin typeface="Arial"/>
                <a:cs typeface="Arial"/>
              </a:rPr>
              <a:t>as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it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rises??	</a:t>
            </a:r>
            <a:r>
              <a:rPr sz="2200" b="1" spc="-70" dirty="0">
                <a:latin typeface="Trebuchet MS"/>
                <a:cs typeface="Trebuchet MS"/>
              </a:rPr>
              <a:t>ANSWER</a:t>
            </a:r>
            <a:endParaRPr sz="2200" dirty="0">
              <a:latin typeface="Trebuchet MS"/>
              <a:cs typeface="Trebuchet MS"/>
            </a:endParaRPr>
          </a:p>
          <a:p>
            <a:pPr marL="3735070">
              <a:lnSpc>
                <a:spcPts val="2630"/>
              </a:lnSpc>
            </a:pPr>
            <a:r>
              <a:rPr sz="2400" spc="-13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251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30" dirty="0">
                <a:latin typeface="Arial"/>
                <a:cs typeface="Arial"/>
              </a:rPr>
              <a:t>Q: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85" dirty="0">
                <a:latin typeface="Arial"/>
                <a:cs typeface="Arial"/>
              </a:rPr>
              <a:t>absolute </a:t>
            </a:r>
            <a:r>
              <a:rPr sz="2200" spc="-35" dirty="0">
                <a:latin typeface="Arial"/>
                <a:cs typeface="Arial"/>
              </a:rPr>
              <a:t>humidity </a:t>
            </a:r>
            <a:r>
              <a:rPr sz="2200" spc="-85" dirty="0">
                <a:latin typeface="Arial"/>
                <a:cs typeface="Arial"/>
              </a:rPr>
              <a:t>constant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as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ts val="2085"/>
              </a:lnSpc>
              <a:tabLst>
                <a:tab pos="2461895" algn="l"/>
              </a:tabLst>
            </a:pP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parcel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rises??	</a:t>
            </a:r>
            <a:r>
              <a:rPr sz="2200" b="1" spc="-70" dirty="0">
                <a:latin typeface="Trebuchet MS"/>
                <a:cs typeface="Trebuchet MS"/>
              </a:rPr>
              <a:t>ANSWER</a:t>
            </a:r>
            <a:endParaRPr sz="2200" dirty="0">
              <a:latin typeface="Trebuchet MS"/>
              <a:cs typeface="Trebuchet MS"/>
            </a:endParaRPr>
          </a:p>
          <a:p>
            <a:pPr marL="317500">
              <a:lnSpc>
                <a:spcPts val="1735"/>
              </a:lnSpc>
            </a:pPr>
            <a:r>
              <a:rPr sz="1800" spc="-95" dirty="0">
                <a:solidFill>
                  <a:srgbClr val="FF0000"/>
                </a:solidFill>
                <a:latin typeface="Arial"/>
                <a:cs typeface="Arial"/>
              </a:rPr>
              <a:t>No, 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100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constant </a:t>
            </a:r>
            <a:r>
              <a:rPr sz="1800" spc="-95" dirty="0">
                <a:solidFill>
                  <a:srgbClr val="FF0000"/>
                </a:solidFill>
                <a:latin typeface="Arial"/>
                <a:cs typeface="Arial"/>
              </a:rPr>
              <a:t>even</a:t>
            </a:r>
            <a:r>
              <a:rPr sz="1800" spc="-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though</a:t>
            </a:r>
            <a:endParaRPr sz="1800" dirty="0">
              <a:latin typeface="Arial"/>
              <a:cs typeface="Arial"/>
            </a:endParaRPr>
          </a:p>
          <a:p>
            <a:pPr marL="317500">
              <a:lnSpc>
                <a:spcPts val="2010"/>
              </a:lnSpc>
            </a:pP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amount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moisture</a:t>
            </a:r>
            <a:r>
              <a:rPr sz="1800" spc="-3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endParaRPr sz="1800" dirty="0">
              <a:latin typeface="Arial"/>
              <a:cs typeface="Arial"/>
            </a:endParaRPr>
          </a:p>
          <a:p>
            <a:pPr marL="355600" marR="1951355" indent="-342900">
              <a:lnSpc>
                <a:spcPts val="2380"/>
              </a:lnSpc>
              <a:spcBef>
                <a:spcPts val="14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10" dirty="0">
                <a:latin typeface="Arial"/>
                <a:cs typeface="Arial"/>
              </a:rPr>
              <a:t>So,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85" dirty="0">
                <a:latin typeface="Arial"/>
                <a:cs typeface="Arial"/>
              </a:rPr>
              <a:t>absolute </a:t>
            </a:r>
            <a:r>
              <a:rPr sz="2200" spc="-40" dirty="0">
                <a:latin typeface="Arial"/>
                <a:cs typeface="Arial"/>
              </a:rPr>
              <a:t>humidity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105" dirty="0">
                <a:latin typeface="Arial"/>
                <a:cs typeface="Arial"/>
              </a:rPr>
              <a:t>good  </a:t>
            </a:r>
            <a:r>
              <a:rPr sz="2200" spc="-60" dirty="0">
                <a:latin typeface="Arial"/>
                <a:cs typeface="Arial"/>
              </a:rPr>
              <a:t>moisture </a:t>
            </a:r>
            <a:r>
              <a:rPr sz="2200" spc="-105" dirty="0">
                <a:latin typeface="Arial"/>
                <a:cs typeface="Arial"/>
              </a:rPr>
              <a:t>variable??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b="1" spc="-70" dirty="0">
                <a:latin typeface="Trebuchet MS"/>
                <a:cs typeface="Trebuchet MS"/>
              </a:rPr>
              <a:t>ANSWER</a:t>
            </a:r>
            <a:endParaRPr sz="2200" dirty="0">
              <a:latin typeface="Trebuchet MS"/>
              <a:cs typeface="Trebuchet MS"/>
            </a:endParaRPr>
          </a:p>
          <a:p>
            <a:pPr marL="2998470">
              <a:lnSpc>
                <a:spcPts val="2170"/>
              </a:lnSpc>
            </a:pP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No, </a:t>
            </a:r>
            <a:r>
              <a:rPr sz="2000" spc="-14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volume 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changing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13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936" y="461899"/>
            <a:ext cx="4064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5" dirty="0"/>
              <a:t>Specific</a:t>
            </a:r>
            <a:r>
              <a:rPr sz="4400" spc="-405" dirty="0"/>
              <a:t> </a:t>
            </a:r>
            <a:r>
              <a:rPr sz="4400" spc="-225" dirty="0"/>
              <a:t>Humidity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558797"/>
            <a:ext cx="4622165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i="1" spc="-125" dirty="0">
                <a:latin typeface="Trebuchet MS"/>
                <a:cs typeface="Trebuchet MS"/>
              </a:rPr>
              <a:t>specific humidity </a:t>
            </a:r>
            <a:r>
              <a:rPr sz="2100" spc="-110" dirty="0">
                <a:latin typeface="Arial"/>
                <a:cs typeface="Arial"/>
              </a:rPr>
              <a:t>is </a:t>
            </a:r>
            <a:r>
              <a:rPr sz="2100" spc="-65" dirty="0">
                <a:latin typeface="Arial"/>
                <a:cs typeface="Arial"/>
              </a:rPr>
              <a:t>defined</a:t>
            </a:r>
            <a:r>
              <a:rPr sz="2100" spc="-165" dirty="0">
                <a:latin typeface="Arial"/>
                <a:cs typeface="Arial"/>
              </a:rPr>
              <a:t> </a:t>
            </a:r>
            <a:r>
              <a:rPr sz="2100" spc="-200" dirty="0">
                <a:latin typeface="Arial"/>
                <a:cs typeface="Arial"/>
              </a:rPr>
              <a:t>as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270"/>
              </a:lnSpc>
            </a:pPr>
            <a:r>
              <a:rPr sz="2100" b="1" spc="-135" dirty="0">
                <a:latin typeface="Trebuchet MS"/>
                <a:cs typeface="Trebuchet MS"/>
              </a:rPr>
              <a:t>specific </a:t>
            </a:r>
            <a:r>
              <a:rPr sz="2100" b="1" spc="-110" dirty="0">
                <a:latin typeface="Trebuchet MS"/>
                <a:cs typeface="Trebuchet MS"/>
              </a:rPr>
              <a:t>humidity </a:t>
            </a:r>
            <a:r>
              <a:rPr sz="2100" b="1" spc="-185" dirty="0">
                <a:latin typeface="Trebuchet MS"/>
                <a:cs typeface="Trebuchet MS"/>
              </a:rPr>
              <a:t>= </a:t>
            </a:r>
            <a:r>
              <a:rPr sz="2100" b="1" spc="-85" dirty="0">
                <a:latin typeface="Trebuchet MS"/>
                <a:cs typeface="Trebuchet MS"/>
              </a:rPr>
              <a:t>mass of</a:t>
            </a:r>
            <a:r>
              <a:rPr sz="2100" b="1" spc="-315" dirty="0">
                <a:latin typeface="Trebuchet MS"/>
                <a:cs typeface="Trebuchet MS"/>
              </a:rPr>
              <a:t> </a:t>
            </a:r>
            <a:r>
              <a:rPr sz="2100" b="1" spc="-135" dirty="0">
                <a:latin typeface="Trebuchet MS"/>
                <a:cs typeface="Trebuchet MS"/>
              </a:rPr>
              <a:t>water</a:t>
            </a:r>
            <a:endParaRPr sz="2100">
              <a:latin typeface="Trebuchet MS"/>
              <a:cs typeface="Trebuchet MS"/>
            </a:endParaRPr>
          </a:p>
          <a:p>
            <a:pPr marL="355600">
              <a:lnSpc>
                <a:spcPts val="2270"/>
              </a:lnSpc>
            </a:pPr>
            <a:r>
              <a:rPr sz="2100" b="1" spc="-90" dirty="0">
                <a:latin typeface="Trebuchet MS"/>
                <a:cs typeface="Trebuchet MS"/>
              </a:rPr>
              <a:t>vapor/total </a:t>
            </a:r>
            <a:r>
              <a:rPr sz="2100" b="1" spc="-85" dirty="0">
                <a:latin typeface="Trebuchet MS"/>
                <a:cs typeface="Trebuchet MS"/>
              </a:rPr>
              <a:t>mass </a:t>
            </a:r>
            <a:r>
              <a:rPr sz="2100" b="1" spc="-90" dirty="0">
                <a:latin typeface="Trebuchet MS"/>
                <a:cs typeface="Trebuchet MS"/>
              </a:rPr>
              <a:t>of</a:t>
            </a:r>
            <a:r>
              <a:rPr sz="2100" b="1" spc="-315" dirty="0">
                <a:latin typeface="Trebuchet MS"/>
                <a:cs typeface="Trebuchet MS"/>
              </a:rPr>
              <a:t> </a:t>
            </a:r>
            <a:r>
              <a:rPr sz="2100" b="1" spc="-114" dirty="0">
                <a:latin typeface="Trebuchet MS"/>
                <a:cs typeface="Trebuchet MS"/>
              </a:rPr>
              <a:t>air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81280" indent="-342900">
              <a:lnSpc>
                <a:spcPts val="202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100" spc="-100" dirty="0">
                <a:latin typeface="Arial"/>
                <a:cs typeface="Arial"/>
              </a:rPr>
              <a:t>example: </a:t>
            </a:r>
            <a:r>
              <a:rPr sz="2100" spc="-25" dirty="0">
                <a:latin typeface="Arial"/>
                <a:cs typeface="Arial"/>
              </a:rPr>
              <a:t>in </a:t>
            </a:r>
            <a:r>
              <a:rPr sz="2100" spc="-165" dirty="0">
                <a:latin typeface="Arial"/>
                <a:cs typeface="Arial"/>
              </a:rPr>
              <a:t>a </a:t>
            </a:r>
            <a:r>
              <a:rPr sz="2100" spc="-100" dirty="0">
                <a:latin typeface="Arial"/>
                <a:cs typeface="Arial"/>
              </a:rPr>
              <a:t>given </a:t>
            </a:r>
            <a:r>
              <a:rPr sz="2100" spc="-85" dirty="0">
                <a:latin typeface="Arial"/>
                <a:cs typeface="Arial"/>
              </a:rPr>
              <a:t>parcel, </a:t>
            </a:r>
            <a:r>
              <a:rPr sz="2100" spc="-25" dirty="0">
                <a:latin typeface="Arial"/>
                <a:cs typeface="Arial"/>
              </a:rPr>
              <a:t>the </a:t>
            </a:r>
            <a:r>
              <a:rPr sz="2100" spc="-175" dirty="0">
                <a:latin typeface="Arial"/>
                <a:cs typeface="Arial"/>
              </a:rPr>
              <a:t>mass</a:t>
            </a:r>
            <a:r>
              <a:rPr sz="2100" spc="-3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of  </a:t>
            </a:r>
            <a:r>
              <a:rPr sz="2100" spc="-45" dirty="0">
                <a:latin typeface="Arial"/>
                <a:cs typeface="Arial"/>
              </a:rPr>
              <a:t>water </a:t>
            </a:r>
            <a:r>
              <a:rPr sz="2100" spc="-80" dirty="0">
                <a:latin typeface="Arial"/>
                <a:cs typeface="Arial"/>
              </a:rPr>
              <a:t>vapor </a:t>
            </a:r>
            <a:r>
              <a:rPr sz="2100" spc="-110" dirty="0">
                <a:latin typeface="Arial"/>
                <a:cs typeface="Arial"/>
              </a:rPr>
              <a:t>is </a:t>
            </a:r>
            <a:r>
              <a:rPr sz="2100" spc="-105" dirty="0">
                <a:latin typeface="Arial"/>
                <a:cs typeface="Arial"/>
              </a:rPr>
              <a:t>1</a:t>
            </a:r>
            <a:r>
              <a:rPr sz="2100" spc="-200" dirty="0">
                <a:latin typeface="Arial"/>
                <a:cs typeface="Arial"/>
              </a:rPr>
              <a:t> </a:t>
            </a:r>
            <a:r>
              <a:rPr sz="2100" spc="-135" dirty="0">
                <a:latin typeface="Arial"/>
                <a:cs typeface="Arial"/>
              </a:rPr>
              <a:t>gm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020"/>
              </a:lnSpc>
              <a:buChar char="•"/>
              <a:tabLst>
                <a:tab pos="354965" algn="l"/>
                <a:tab pos="355600" algn="l"/>
              </a:tabLst>
            </a:pPr>
            <a:r>
              <a:rPr sz="2100" spc="-25" dirty="0">
                <a:latin typeface="Arial"/>
                <a:cs typeface="Arial"/>
              </a:rPr>
              <a:t>the </a:t>
            </a:r>
            <a:r>
              <a:rPr sz="2100" spc="-5" dirty="0">
                <a:latin typeface="Arial"/>
                <a:cs typeface="Arial"/>
              </a:rPr>
              <a:t>total </a:t>
            </a:r>
            <a:r>
              <a:rPr sz="2100" spc="-175" dirty="0">
                <a:latin typeface="Arial"/>
                <a:cs typeface="Arial"/>
              </a:rPr>
              <a:t>mass </a:t>
            </a:r>
            <a:r>
              <a:rPr sz="2100" spc="-5" dirty="0">
                <a:latin typeface="Arial"/>
                <a:cs typeface="Arial"/>
              </a:rPr>
              <a:t>of </a:t>
            </a:r>
            <a:r>
              <a:rPr sz="2100" spc="-25" dirty="0">
                <a:latin typeface="Arial"/>
                <a:cs typeface="Arial"/>
              </a:rPr>
              <a:t>the</a:t>
            </a:r>
            <a:r>
              <a:rPr sz="2100" spc="-39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parcel (N</a:t>
            </a:r>
            <a:r>
              <a:rPr sz="2100" spc="-135" baseline="-19841" dirty="0">
                <a:latin typeface="Arial"/>
                <a:cs typeface="Arial"/>
              </a:rPr>
              <a:t>2</a:t>
            </a:r>
            <a:r>
              <a:rPr sz="2100" spc="-90" dirty="0">
                <a:latin typeface="Arial"/>
                <a:cs typeface="Arial"/>
              </a:rPr>
              <a:t>, </a:t>
            </a:r>
            <a:r>
              <a:rPr sz="2100" spc="-125" dirty="0">
                <a:latin typeface="Arial"/>
                <a:cs typeface="Arial"/>
              </a:rPr>
              <a:t>O</a:t>
            </a:r>
            <a:r>
              <a:rPr sz="2100" spc="-187" baseline="-19841" dirty="0">
                <a:latin typeface="Arial"/>
                <a:cs typeface="Arial"/>
              </a:rPr>
              <a:t>2</a:t>
            </a:r>
            <a:r>
              <a:rPr sz="2100" spc="-125" dirty="0">
                <a:latin typeface="Arial"/>
                <a:cs typeface="Arial"/>
              </a:rPr>
              <a:t>, </a:t>
            </a:r>
            <a:r>
              <a:rPr sz="2100" spc="-215" dirty="0">
                <a:latin typeface="Arial"/>
                <a:cs typeface="Arial"/>
              </a:rPr>
              <a:t>AR,  </a:t>
            </a:r>
            <a:r>
              <a:rPr sz="2100" spc="-160" dirty="0">
                <a:latin typeface="Arial"/>
                <a:cs typeface="Arial"/>
              </a:rPr>
              <a:t>H</a:t>
            </a:r>
            <a:r>
              <a:rPr sz="2100" spc="-240" baseline="-19841" dirty="0">
                <a:latin typeface="Arial"/>
                <a:cs typeface="Arial"/>
              </a:rPr>
              <a:t>2</a:t>
            </a:r>
            <a:r>
              <a:rPr sz="2100" spc="-160" dirty="0">
                <a:latin typeface="Arial"/>
                <a:cs typeface="Arial"/>
              </a:rPr>
              <a:t>O, </a:t>
            </a:r>
            <a:r>
              <a:rPr sz="2100" spc="-25" dirty="0">
                <a:latin typeface="Arial"/>
                <a:cs typeface="Arial"/>
              </a:rPr>
              <a:t>other </a:t>
            </a:r>
            <a:r>
              <a:rPr sz="2100" spc="-70" dirty="0">
                <a:latin typeface="Arial"/>
                <a:cs typeface="Arial"/>
              </a:rPr>
              <a:t>trace </a:t>
            </a:r>
            <a:r>
              <a:rPr sz="2100" spc="-185" dirty="0">
                <a:latin typeface="Arial"/>
                <a:cs typeface="Arial"/>
              </a:rPr>
              <a:t>gasses) </a:t>
            </a:r>
            <a:r>
              <a:rPr sz="2100" spc="-110" dirty="0">
                <a:latin typeface="Arial"/>
                <a:cs typeface="Arial"/>
              </a:rPr>
              <a:t>is </a:t>
            </a:r>
            <a:r>
              <a:rPr sz="2100" spc="-105" dirty="0">
                <a:latin typeface="Arial"/>
                <a:cs typeface="Arial"/>
              </a:rPr>
              <a:t>1 </a:t>
            </a:r>
            <a:r>
              <a:rPr sz="2100" spc="-140" dirty="0">
                <a:latin typeface="Arial"/>
                <a:cs typeface="Arial"/>
              </a:rPr>
              <a:t>kg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100" spc="-35" dirty="0">
                <a:latin typeface="Arial"/>
                <a:cs typeface="Arial"/>
              </a:rPr>
              <a:t>then </a:t>
            </a:r>
            <a:r>
              <a:rPr sz="2100" spc="-25" dirty="0">
                <a:latin typeface="Arial"/>
                <a:cs typeface="Arial"/>
              </a:rPr>
              <a:t>the </a:t>
            </a:r>
            <a:r>
              <a:rPr sz="2100" spc="-90" dirty="0">
                <a:latin typeface="Arial"/>
                <a:cs typeface="Arial"/>
              </a:rPr>
              <a:t>specific </a:t>
            </a:r>
            <a:r>
              <a:rPr sz="2100" spc="-30" dirty="0">
                <a:latin typeface="Arial"/>
                <a:cs typeface="Arial"/>
              </a:rPr>
              <a:t>humidity </a:t>
            </a:r>
            <a:r>
              <a:rPr sz="2100" spc="-85" dirty="0">
                <a:latin typeface="Arial"/>
                <a:cs typeface="Arial"/>
              </a:rPr>
              <a:t>is: </a:t>
            </a:r>
            <a:r>
              <a:rPr sz="2100" b="1" spc="-170" dirty="0">
                <a:latin typeface="Trebuchet MS"/>
                <a:cs typeface="Trebuchet MS"/>
              </a:rPr>
              <a:t>1 </a:t>
            </a:r>
            <a:r>
              <a:rPr sz="2100" b="1" spc="-30" dirty="0">
                <a:latin typeface="Trebuchet MS"/>
                <a:cs typeface="Trebuchet MS"/>
              </a:rPr>
              <a:t>gm/</a:t>
            </a:r>
            <a:r>
              <a:rPr sz="2100" b="1" spc="-430" dirty="0">
                <a:latin typeface="Trebuchet MS"/>
                <a:cs typeface="Trebuchet MS"/>
              </a:rPr>
              <a:t> </a:t>
            </a:r>
            <a:r>
              <a:rPr sz="2100" b="1" spc="-105" dirty="0">
                <a:latin typeface="Trebuchet MS"/>
                <a:cs typeface="Trebuchet MS"/>
              </a:rPr>
              <a:t>kg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marR="70485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100" spc="-125" dirty="0">
                <a:latin typeface="Arial"/>
                <a:cs typeface="Arial"/>
              </a:rPr>
              <a:t>Q: </a:t>
            </a:r>
            <a:r>
              <a:rPr sz="2100" spc="-40" dirty="0">
                <a:latin typeface="Arial"/>
                <a:cs typeface="Arial"/>
              </a:rPr>
              <a:t>what </a:t>
            </a:r>
            <a:r>
              <a:rPr sz="2100" spc="5" dirty="0">
                <a:latin typeface="Arial"/>
                <a:cs typeface="Arial"/>
              </a:rPr>
              <a:t>will </a:t>
            </a:r>
            <a:r>
              <a:rPr sz="2100" spc="-25" dirty="0">
                <a:latin typeface="Arial"/>
                <a:cs typeface="Arial"/>
              </a:rPr>
              <a:t>the latitudinal</a:t>
            </a:r>
            <a:r>
              <a:rPr sz="2100" spc="-3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distribution  </a:t>
            </a:r>
            <a:r>
              <a:rPr sz="2100" spc="-5" dirty="0">
                <a:latin typeface="Arial"/>
                <a:cs typeface="Arial"/>
              </a:rPr>
              <a:t>of </a:t>
            </a:r>
            <a:r>
              <a:rPr sz="2100" spc="-90" dirty="0">
                <a:latin typeface="Arial"/>
                <a:cs typeface="Arial"/>
              </a:rPr>
              <a:t>specific </a:t>
            </a:r>
            <a:r>
              <a:rPr sz="2100" spc="-30" dirty="0">
                <a:latin typeface="Arial"/>
                <a:cs typeface="Arial"/>
              </a:rPr>
              <a:t>humidity </a:t>
            </a:r>
            <a:r>
              <a:rPr sz="2100" spc="-55" dirty="0">
                <a:latin typeface="Arial"/>
                <a:cs typeface="Arial"/>
              </a:rPr>
              <a:t>look</a:t>
            </a:r>
            <a:r>
              <a:rPr sz="2100" spc="-295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like?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4167" y="1905000"/>
            <a:ext cx="3913632" cy="404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14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27655" marR="5080" indent="-2582545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Latitudinal </a:t>
            </a:r>
            <a:r>
              <a:rPr spc="-204" dirty="0"/>
              <a:t>distribution </a:t>
            </a:r>
            <a:r>
              <a:rPr spc="-165" dirty="0"/>
              <a:t>of</a:t>
            </a:r>
            <a:r>
              <a:rPr spc="-434" dirty="0"/>
              <a:t> </a:t>
            </a:r>
            <a:r>
              <a:rPr spc="-254" dirty="0"/>
              <a:t>Specific  </a:t>
            </a:r>
            <a:r>
              <a:rPr spc="-210" dirty="0"/>
              <a:t>Humidity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13357"/>
            <a:ext cx="3865879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Q: </a:t>
            </a:r>
            <a:r>
              <a:rPr sz="2400" spc="-70" dirty="0">
                <a:latin typeface="Arial"/>
                <a:cs typeface="Arial"/>
              </a:rPr>
              <a:t>What </a:t>
            </a:r>
            <a:r>
              <a:rPr sz="2400" spc="-145" dirty="0">
                <a:latin typeface="Arial"/>
                <a:cs typeface="Arial"/>
              </a:rPr>
              <a:t>does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latitudinal  </a:t>
            </a:r>
            <a:r>
              <a:rPr sz="2400" spc="-30" dirty="0">
                <a:latin typeface="Arial"/>
                <a:cs typeface="Arial"/>
              </a:rPr>
              <a:t>distribution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95" dirty="0">
                <a:latin typeface="Arial"/>
                <a:cs typeface="Arial"/>
              </a:rPr>
              <a:t>specific  </a:t>
            </a:r>
            <a:r>
              <a:rPr sz="2400" spc="-35" dirty="0">
                <a:latin typeface="Arial"/>
                <a:cs typeface="Arial"/>
              </a:rPr>
              <a:t>humidity </a:t>
            </a:r>
            <a:r>
              <a:rPr sz="2400" spc="-60" dirty="0">
                <a:latin typeface="Arial"/>
                <a:cs typeface="Arial"/>
              </a:rPr>
              <a:t>look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like?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600200"/>
            <a:ext cx="4299204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15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482" y="461899"/>
            <a:ext cx="2955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14" dirty="0"/>
              <a:t>Mixing</a:t>
            </a:r>
            <a:r>
              <a:rPr sz="4400" spc="-409" dirty="0"/>
              <a:t> </a:t>
            </a:r>
            <a:r>
              <a:rPr sz="4400" spc="-200" dirty="0"/>
              <a:t>Ratio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1159509"/>
            <a:ext cx="4358005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spc="-120" dirty="0">
                <a:latin typeface="Trebuchet MS"/>
                <a:cs typeface="Trebuchet MS"/>
              </a:rPr>
              <a:t>mixing </a:t>
            </a:r>
            <a:r>
              <a:rPr sz="2600" i="1" spc="-140" dirty="0">
                <a:latin typeface="Trebuchet MS"/>
                <a:cs typeface="Trebuchet MS"/>
              </a:rPr>
              <a:t>ratio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75" dirty="0">
                <a:latin typeface="Arial"/>
                <a:cs typeface="Arial"/>
              </a:rPr>
              <a:t>defined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-245" dirty="0">
                <a:latin typeface="Arial"/>
                <a:cs typeface="Arial"/>
              </a:rPr>
              <a:t>as</a:t>
            </a:r>
            <a:endParaRPr sz="2600">
              <a:latin typeface="Arial"/>
              <a:cs typeface="Arial"/>
            </a:endParaRPr>
          </a:p>
          <a:p>
            <a:pPr marL="355600" marR="464820" indent="-342900">
              <a:lnSpc>
                <a:spcPts val="2500"/>
              </a:lnSpc>
              <a:spcBef>
                <a:spcPts val="600"/>
              </a:spcBef>
            </a:pPr>
            <a:r>
              <a:rPr sz="2600" b="1" spc="-145" dirty="0">
                <a:latin typeface="Trebuchet MS"/>
                <a:cs typeface="Trebuchet MS"/>
              </a:rPr>
              <a:t>mixing ratio </a:t>
            </a:r>
            <a:r>
              <a:rPr sz="2600" b="1" spc="-229" dirty="0">
                <a:latin typeface="Trebuchet MS"/>
                <a:cs typeface="Trebuchet MS"/>
              </a:rPr>
              <a:t>= </a:t>
            </a:r>
            <a:r>
              <a:rPr sz="2600" b="1" spc="-100" dirty="0">
                <a:latin typeface="Trebuchet MS"/>
                <a:cs typeface="Trebuchet MS"/>
              </a:rPr>
              <a:t>mass </a:t>
            </a:r>
            <a:r>
              <a:rPr sz="2600" b="1" spc="-105" dirty="0">
                <a:latin typeface="Trebuchet MS"/>
                <a:cs typeface="Trebuchet MS"/>
              </a:rPr>
              <a:t>of</a:t>
            </a:r>
            <a:r>
              <a:rPr sz="2600" b="1" spc="-420" dirty="0">
                <a:latin typeface="Trebuchet MS"/>
                <a:cs typeface="Trebuchet MS"/>
              </a:rPr>
              <a:t> </a:t>
            </a:r>
            <a:r>
              <a:rPr sz="2600" b="1" spc="-165" dirty="0">
                <a:latin typeface="Trebuchet MS"/>
                <a:cs typeface="Trebuchet MS"/>
              </a:rPr>
              <a:t>water  </a:t>
            </a:r>
            <a:r>
              <a:rPr sz="2600" b="1" spc="-95" dirty="0">
                <a:latin typeface="Trebuchet MS"/>
                <a:cs typeface="Trebuchet MS"/>
              </a:rPr>
              <a:t>vapor/mass </a:t>
            </a:r>
            <a:r>
              <a:rPr sz="2600" b="1" spc="-105" dirty="0">
                <a:latin typeface="Trebuchet MS"/>
                <a:cs typeface="Trebuchet MS"/>
              </a:rPr>
              <a:t>of </a:t>
            </a:r>
            <a:r>
              <a:rPr sz="2600" b="1" spc="-155" dirty="0">
                <a:latin typeface="Trebuchet MS"/>
                <a:cs typeface="Trebuchet MS"/>
              </a:rPr>
              <a:t>dry</a:t>
            </a:r>
            <a:r>
              <a:rPr sz="2600" b="1" spc="-415" dirty="0">
                <a:latin typeface="Trebuchet MS"/>
                <a:cs typeface="Trebuchet MS"/>
              </a:rPr>
              <a:t> </a:t>
            </a:r>
            <a:r>
              <a:rPr sz="2600" b="1" spc="-145" dirty="0">
                <a:latin typeface="Trebuchet MS"/>
                <a:cs typeface="Trebuchet MS"/>
              </a:rPr>
              <a:t>air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-120" dirty="0">
                <a:latin typeface="Arial"/>
                <a:cs typeface="Arial"/>
              </a:rPr>
              <a:t>example:</a:t>
            </a:r>
            <a:endParaRPr sz="2600">
              <a:latin typeface="Arial"/>
              <a:cs typeface="Arial"/>
            </a:endParaRPr>
          </a:p>
          <a:p>
            <a:pPr marL="355600" marR="116839" indent="-342900">
              <a:lnSpc>
                <a:spcPts val="25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120" dirty="0">
                <a:latin typeface="Arial"/>
                <a:cs typeface="Arial"/>
              </a:rPr>
              <a:t>given </a:t>
            </a:r>
            <a:r>
              <a:rPr sz="2600" spc="-100" dirty="0">
                <a:latin typeface="Arial"/>
                <a:cs typeface="Arial"/>
              </a:rPr>
              <a:t>parcel,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215" dirty="0">
                <a:latin typeface="Arial"/>
                <a:cs typeface="Arial"/>
              </a:rPr>
              <a:t>mass</a:t>
            </a:r>
            <a:r>
              <a:rPr sz="2600" spc="-4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  </a:t>
            </a:r>
            <a:r>
              <a:rPr sz="2600" spc="-55" dirty="0">
                <a:latin typeface="Arial"/>
                <a:cs typeface="Arial"/>
              </a:rPr>
              <a:t>water </a:t>
            </a:r>
            <a:r>
              <a:rPr sz="2600" spc="-95" dirty="0">
                <a:latin typeface="Arial"/>
                <a:cs typeface="Arial"/>
              </a:rPr>
              <a:t>vapor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130" dirty="0">
                <a:latin typeface="Arial"/>
                <a:cs typeface="Arial"/>
              </a:rPr>
              <a:t>1</a:t>
            </a:r>
            <a:r>
              <a:rPr sz="2600" spc="-290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gm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215" dirty="0">
                <a:latin typeface="Arial"/>
                <a:cs typeface="Arial"/>
              </a:rPr>
              <a:t>mass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50" dirty="0">
                <a:latin typeface="Arial"/>
                <a:cs typeface="Arial"/>
              </a:rPr>
              <a:t>dry air </a:t>
            </a:r>
            <a:r>
              <a:rPr sz="2600" spc="-30" dirty="0">
                <a:latin typeface="Arial"/>
                <a:cs typeface="Arial"/>
              </a:rPr>
              <a:t>in the  </a:t>
            </a:r>
            <a:r>
              <a:rPr sz="2600" spc="-105" dirty="0">
                <a:latin typeface="Arial"/>
                <a:cs typeface="Arial"/>
              </a:rPr>
              <a:t>parcel (N</a:t>
            </a:r>
            <a:r>
              <a:rPr sz="2550" spc="-157" baseline="-21241" dirty="0">
                <a:latin typeface="Arial"/>
                <a:cs typeface="Arial"/>
              </a:rPr>
              <a:t>2</a:t>
            </a:r>
            <a:r>
              <a:rPr sz="2600" spc="-105" dirty="0">
                <a:latin typeface="Arial"/>
                <a:cs typeface="Arial"/>
              </a:rPr>
              <a:t>, </a:t>
            </a:r>
            <a:r>
              <a:rPr sz="2600" spc="-150" dirty="0">
                <a:latin typeface="Arial"/>
                <a:cs typeface="Arial"/>
              </a:rPr>
              <a:t>O</a:t>
            </a:r>
            <a:r>
              <a:rPr sz="2550" spc="-225" baseline="-21241" dirty="0">
                <a:latin typeface="Arial"/>
                <a:cs typeface="Arial"/>
              </a:rPr>
              <a:t>2</a:t>
            </a:r>
            <a:r>
              <a:rPr sz="2600" spc="-150" dirty="0">
                <a:latin typeface="Arial"/>
                <a:cs typeface="Arial"/>
              </a:rPr>
              <a:t>, </a:t>
            </a:r>
            <a:r>
              <a:rPr sz="2600" spc="-254" dirty="0">
                <a:latin typeface="Arial"/>
                <a:cs typeface="Arial"/>
              </a:rPr>
              <a:t>AR, </a:t>
            </a:r>
            <a:r>
              <a:rPr sz="2600" spc="-25" dirty="0">
                <a:latin typeface="Arial"/>
                <a:cs typeface="Arial"/>
              </a:rPr>
              <a:t>other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trace  </a:t>
            </a:r>
            <a:r>
              <a:rPr sz="2600" spc="-220" dirty="0">
                <a:latin typeface="Arial"/>
                <a:cs typeface="Arial"/>
              </a:rPr>
              <a:t>gasses) </a:t>
            </a:r>
            <a:r>
              <a:rPr sz="2600" spc="-130" dirty="0">
                <a:latin typeface="Arial"/>
                <a:cs typeface="Arial"/>
              </a:rPr>
              <a:t>is </a:t>
            </a:r>
            <a:r>
              <a:rPr sz="2600" spc="-105" dirty="0">
                <a:latin typeface="Arial"/>
                <a:cs typeface="Arial"/>
              </a:rPr>
              <a:t>1.0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kg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-40" dirty="0">
                <a:latin typeface="Arial"/>
                <a:cs typeface="Arial"/>
              </a:rPr>
              <a:t>then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90" dirty="0">
                <a:latin typeface="Arial"/>
                <a:cs typeface="Arial"/>
              </a:rPr>
              <a:t>mixing </a:t>
            </a:r>
            <a:r>
              <a:rPr sz="2600" spc="-30" dirty="0">
                <a:latin typeface="Arial"/>
                <a:cs typeface="Arial"/>
              </a:rPr>
              <a:t>ratio</a:t>
            </a:r>
            <a:r>
              <a:rPr sz="2600" spc="-434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is: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040" y="5915355"/>
            <a:ext cx="12465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70" dirty="0">
                <a:latin typeface="Trebuchet MS"/>
                <a:cs typeface="Trebuchet MS"/>
              </a:rPr>
              <a:t>ANS</a:t>
            </a:r>
            <a:r>
              <a:rPr sz="2600" b="1" spc="-95" dirty="0">
                <a:latin typeface="Trebuchet MS"/>
                <a:cs typeface="Trebuchet MS"/>
              </a:rPr>
              <a:t>W</a:t>
            </a:r>
            <a:r>
              <a:rPr sz="2600" b="1" spc="-60" dirty="0">
                <a:latin typeface="Trebuchet MS"/>
                <a:cs typeface="Trebuchet MS"/>
              </a:rPr>
              <a:t>E</a:t>
            </a:r>
            <a:r>
              <a:rPr sz="2600" b="1" spc="-125" dirty="0">
                <a:latin typeface="Trebuchet MS"/>
                <a:cs typeface="Trebuchet MS"/>
              </a:rPr>
              <a:t>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0996" y="2057400"/>
            <a:ext cx="3765804" cy="3892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8794" y="6029959"/>
            <a:ext cx="1471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2400" spc="-145" dirty="0">
                <a:solidFill>
                  <a:srgbClr val="FF0000"/>
                </a:solidFill>
                <a:latin typeface="Arial"/>
                <a:cs typeface="Arial"/>
              </a:rPr>
              <a:t>gm 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per</a:t>
            </a:r>
            <a:r>
              <a:rPr sz="240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0000"/>
                </a:solidFill>
                <a:latin typeface="Arial"/>
                <a:cs typeface="Arial"/>
              </a:rPr>
              <a:t>kg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16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066" y="461899"/>
            <a:ext cx="35166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40" dirty="0"/>
              <a:t>Vapor</a:t>
            </a:r>
            <a:r>
              <a:rPr sz="4400" spc="-400" dirty="0"/>
              <a:t> </a:t>
            </a:r>
            <a:r>
              <a:rPr sz="4400" spc="-270" dirty="0"/>
              <a:t>Pressure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48869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65" dirty="0">
                <a:latin typeface="Arial"/>
                <a:cs typeface="Arial"/>
              </a:rPr>
              <a:t>Given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14" dirty="0">
                <a:latin typeface="Arial"/>
                <a:cs typeface="Arial"/>
              </a:rPr>
              <a:t>parcel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5" dirty="0">
                <a:latin typeface="Arial"/>
                <a:cs typeface="Arial"/>
              </a:rPr>
              <a:t>air  </a:t>
            </a:r>
            <a:r>
              <a:rPr sz="2800" spc="-120" dirty="0">
                <a:latin typeface="Arial"/>
                <a:cs typeface="Arial"/>
              </a:rPr>
              <a:t>comprised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80" dirty="0">
                <a:latin typeface="Arial"/>
                <a:cs typeface="Arial"/>
              </a:rPr>
              <a:t>only  </a:t>
            </a:r>
            <a:r>
              <a:rPr sz="2800" spc="-75" dirty="0">
                <a:latin typeface="Arial"/>
                <a:cs typeface="Arial"/>
              </a:rPr>
              <a:t>nitrogen, </a:t>
            </a:r>
            <a:r>
              <a:rPr sz="2800" spc="-160" dirty="0">
                <a:latin typeface="Arial"/>
                <a:cs typeface="Arial"/>
              </a:rPr>
              <a:t>oxygen,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and  </a:t>
            </a:r>
            <a:r>
              <a:rPr sz="2800" spc="-60" dirty="0">
                <a:latin typeface="Arial"/>
                <a:cs typeface="Arial"/>
              </a:rPr>
              <a:t>water </a:t>
            </a:r>
            <a:r>
              <a:rPr sz="2800" spc="-105" dirty="0">
                <a:latin typeface="Arial"/>
                <a:cs typeface="Arial"/>
              </a:rPr>
              <a:t>vapor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--&gt;&gt;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5275" y="1600200"/>
            <a:ext cx="3930032" cy="240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17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8533" y="461899"/>
            <a:ext cx="3646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40" dirty="0"/>
              <a:t>Partial</a:t>
            </a:r>
            <a:r>
              <a:rPr sz="4400" spc="-400" dirty="0"/>
              <a:t> </a:t>
            </a:r>
            <a:r>
              <a:rPr sz="4400" spc="-270" dirty="0"/>
              <a:t>Pressure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613357"/>
            <a:ext cx="397192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total </a:t>
            </a:r>
            <a:r>
              <a:rPr sz="2400" spc="-120" dirty="0">
                <a:latin typeface="Arial"/>
                <a:cs typeface="Arial"/>
              </a:rPr>
              <a:t>pressure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air  </a:t>
            </a:r>
            <a:r>
              <a:rPr sz="2400" spc="-95" dirty="0">
                <a:latin typeface="Arial"/>
                <a:cs typeface="Arial"/>
              </a:rPr>
              <a:t>parcel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0" dirty="0">
                <a:latin typeface="Arial"/>
                <a:cs typeface="Arial"/>
              </a:rPr>
              <a:t>due </a:t>
            </a:r>
            <a:r>
              <a:rPr sz="2400" spc="15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45" dirty="0">
                <a:latin typeface="Arial"/>
                <a:cs typeface="Arial"/>
              </a:rPr>
              <a:t>sum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105" dirty="0">
                <a:latin typeface="Arial"/>
                <a:cs typeface="Arial"/>
              </a:rPr>
              <a:t>"</a:t>
            </a:r>
            <a:r>
              <a:rPr sz="2400" i="1" spc="-105" dirty="0">
                <a:latin typeface="Trebuchet MS"/>
                <a:cs typeface="Trebuchet MS"/>
              </a:rPr>
              <a:t>partial </a:t>
            </a:r>
            <a:r>
              <a:rPr sz="2400" i="1" spc="-90" dirty="0">
                <a:latin typeface="Trebuchet MS"/>
                <a:cs typeface="Trebuchet MS"/>
              </a:rPr>
              <a:t>pressures</a:t>
            </a:r>
            <a:r>
              <a:rPr sz="2400" spc="-90" dirty="0">
                <a:latin typeface="Arial"/>
                <a:cs typeface="Arial"/>
              </a:rPr>
              <a:t>"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45" dirty="0">
                <a:latin typeface="Arial"/>
                <a:cs typeface="Arial"/>
              </a:rPr>
              <a:t>each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29" dirty="0">
                <a:latin typeface="Arial"/>
                <a:cs typeface="Arial"/>
              </a:rPr>
              <a:t>gasses </a:t>
            </a:r>
            <a:r>
              <a:rPr sz="2400" spc="-95" dirty="0">
                <a:latin typeface="Arial"/>
                <a:cs typeface="Arial"/>
              </a:rPr>
              <a:t>comprising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95" dirty="0">
                <a:latin typeface="Arial"/>
                <a:cs typeface="Arial"/>
              </a:rPr>
              <a:t>parcel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26860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i="1" spc="-140" dirty="0">
                <a:latin typeface="Trebuchet MS"/>
                <a:cs typeface="Trebuchet MS"/>
              </a:rPr>
              <a:t>partial </a:t>
            </a:r>
            <a:r>
              <a:rPr sz="2400" i="1" spc="-120" dirty="0">
                <a:latin typeface="Trebuchet MS"/>
                <a:cs typeface="Trebuchet MS"/>
              </a:rPr>
              <a:t>pressure </a:t>
            </a:r>
            <a:r>
              <a:rPr sz="2400" spc="-100" dirty="0">
                <a:latin typeface="Arial"/>
                <a:cs typeface="Arial"/>
              </a:rPr>
              <a:t>due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50" dirty="0">
                <a:latin typeface="Arial"/>
                <a:cs typeface="Arial"/>
              </a:rPr>
              <a:t>water </a:t>
            </a:r>
            <a:r>
              <a:rPr sz="2400" spc="-90" dirty="0">
                <a:latin typeface="Arial"/>
                <a:cs typeface="Arial"/>
              </a:rPr>
              <a:t>vapor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0" dirty="0">
                <a:latin typeface="Arial"/>
                <a:cs typeface="Arial"/>
              </a:rPr>
              <a:t>called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60" dirty="0">
                <a:latin typeface="Arial"/>
                <a:cs typeface="Arial"/>
              </a:rPr>
              <a:t>"</a:t>
            </a:r>
            <a:r>
              <a:rPr sz="2400" i="1" spc="-60" dirty="0">
                <a:latin typeface="Trebuchet MS"/>
                <a:cs typeface="Trebuchet MS"/>
              </a:rPr>
              <a:t>vapor</a:t>
            </a:r>
            <a:r>
              <a:rPr sz="2400" i="1" spc="-170" dirty="0">
                <a:latin typeface="Trebuchet MS"/>
                <a:cs typeface="Trebuchet MS"/>
              </a:rPr>
              <a:t> </a:t>
            </a:r>
            <a:r>
              <a:rPr sz="2400" i="1" spc="-95" dirty="0">
                <a:latin typeface="Trebuchet MS"/>
                <a:cs typeface="Trebuchet MS"/>
              </a:rPr>
              <a:t>pressure</a:t>
            </a:r>
            <a:r>
              <a:rPr sz="2400" spc="-95" dirty="0">
                <a:latin typeface="Arial"/>
                <a:cs typeface="Arial"/>
              </a:rPr>
              <a:t>"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1107" y="2514600"/>
            <a:ext cx="3923967" cy="2688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18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2669" y="461899"/>
            <a:ext cx="60585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Saturation </a:t>
            </a:r>
            <a:r>
              <a:rPr sz="4400" spc="-240" dirty="0"/>
              <a:t>Vapor</a:t>
            </a:r>
            <a:r>
              <a:rPr sz="4400" spc="-509" dirty="0"/>
              <a:t> </a:t>
            </a:r>
            <a:r>
              <a:rPr sz="4400" spc="-270" dirty="0"/>
              <a:t>Pressure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123058"/>
            <a:ext cx="33947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30" dirty="0">
                <a:latin typeface="Arial"/>
                <a:cs typeface="Arial"/>
              </a:rPr>
              <a:t>When </a:t>
            </a:r>
            <a:r>
              <a:rPr sz="2800" spc="-155" dirty="0">
                <a:latin typeface="Arial"/>
                <a:cs typeface="Arial"/>
              </a:rPr>
              <a:t>an </a:t>
            </a:r>
            <a:r>
              <a:rPr sz="2800" spc="-55" dirty="0">
                <a:latin typeface="Arial"/>
                <a:cs typeface="Arial"/>
              </a:rPr>
              <a:t>air </a:t>
            </a:r>
            <a:r>
              <a:rPr sz="2800" spc="-114" dirty="0">
                <a:latin typeface="Arial"/>
                <a:cs typeface="Arial"/>
              </a:rPr>
              <a:t>parcel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is  </a:t>
            </a:r>
            <a:r>
              <a:rPr sz="2800" spc="-90" dirty="0">
                <a:latin typeface="Arial"/>
                <a:cs typeface="Arial"/>
              </a:rPr>
              <a:t>saturated: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--&gt;&gt;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86225"/>
            <a:ext cx="338327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5" dirty="0">
                <a:latin typeface="Arial"/>
                <a:cs typeface="Arial"/>
              </a:rPr>
              <a:t>vapor </a:t>
            </a:r>
            <a:r>
              <a:rPr sz="2800" spc="-145" dirty="0">
                <a:latin typeface="Arial"/>
                <a:cs typeface="Arial"/>
              </a:rPr>
              <a:t>pressure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is  </a:t>
            </a:r>
            <a:r>
              <a:rPr sz="2800" spc="-45" dirty="0">
                <a:latin typeface="Arial"/>
                <a:cs typeface="Arial"/>
              </a:rPr>
              <a:t>then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80" dirty="0">
                <a:latin typeface="Arial"/>
                <a:cs typeface="Arial"/>
              </a:rPr>
              <a:t>saturation  </a:t>
            </a:r>
            <a:r>
              <a:rPr sz="2800" spc="-105" dirty="0">
                <a:latin typeface="Arial"/>
                <a:cs typeface="Arial"/>
              </a:rPr>
              <a:t>vapor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4671" y="1625338"/>
            <a:ext cx="3996718" cy="2513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19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438" y="606297"/>
            <a:ext cx="71088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6275">
              <a:lnSpc>
                <a:spcPct val="100000"/>
              </a:lnSpc>
              <a:spcBef>
                <a:spcPts val="100"/>
              </a:spcBef>
            </a:pPr>
            <a:r>
              <a:rPr sz="5400" b="0" spc="-260" dirty="0">
                <a:latin typeface="Arial"/>
                <a:cs typeface="Arial"/>
              </a:rPr>
              <a:t>Chapter </a:t>
            </a:r>
            <a:r>
              <a:rPr sz="5400" b="0" spc="-165" dirty="0">
                <a:latin typeface="Arial"/>
                <a:cs typeface="Arial"/>
              </a:rPr>
              <a:t>4: </a:t>
            </a:r>
            <a:r>
              <a:rPr sz="5400" b="0" spc="-170" dirty="0">
                <a:latin typeface="Arial"/>
                <a:cs typeface="Arial"/>
              </a:rPr>
              <a:t>Humidity,  </a:t>
            </a:r>
            <a:r>
              <a:rPr sz="5400" b="0" spc="-254" dirty="0">
                <a:latin typeface="Arial"/>
                <a:cs typeface="Arial"/>
              </a:rPr>
              <a:t>Condensation </a:t>
            </a:r>
            <a:r>
              <a:rPr sz="5400" b="0" spc="-250" dirty="0">
                <a:latin typeface="Arial"/>
                <a:cs typeface="Arial"/>
              </a:rPr>
              <a:t>and</a:t>
            </a:r>
            <a:r>
              <a:rPr sz="5400" b="0" spc="-365" dirty="0">
                <a:latin typeface="Arial"/>
                <a:cs typeface="Arial"/>
              </a:rPr>
              <a:t> </a:t>
            </a:r>
            <a:r>
              <a:rPr sz="5400" b="0" spc="-350" dirty="0">
                <a:latin typeface="Arial"/>
                <a:cs typeface="Arial"/>
              </a:rPr>
              <a:t>Clouds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896106"/>
            <a:ext cx="6390640" cy="33127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00" dirty="0">
                <a:latin typeface="Arial"/>
                <a:cs typeface="Arial"/>
              </a:rPr>
              <a:t>Circulation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60" dirty="0">
                <a:latin typeface="Arial"/>
                <a:cs typeface="Arial"/>
              </a:rPr>
              <a:t>water </a:t>
            </a:r>
            <a:r>
              <a:rPr sz="2800" spc="-35" dirty="0">
                <a:latin typeface="Arial"/>
                <a:cs typeface="Arial"/>
              </a:rPr>
              <a:t>in the</a:t>
            </a:r>
            <a:r>
              <a:rPr sz="2800" spc="-55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atmosphere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5" dirty="0">
                <a:latin typeface="Arial"/>
                <a:cs typeface="Arial"/>
              </a:rPr>
              <a:t>Evaporation, </a:t>
            </a:r>
            <a:r>
              <a:rPr sz="2800" spc="-114" dirty="0">
                <a:latin typeface="Arial"/>
                <a:cs typeface="Arial"/>
              </a:rPr>
              <a:t>condensation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saturation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70" dirty="0">
                <a:latin typeface="Arial"/>
                <a:cs typeface="Arial"/>
              </a:rPr>
              <a:t>Humidity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75" dirty="0">
                <a:latin typeface="Arial"/>
                <a:cs typeface="Arial"/>
              </a:rPr>
              <a:t>Dew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frost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70" dirty="0">
                <a:latin typeface="Arial"/>
                <a:cs typeface="Arial"/>
              </a:rPr>
              <a:t>Fog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Arial"/>
                <a:cs typeface="Arial"/>
              </a:rPr>
              <a:t>Foggy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weather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Arial"/>
                <a:cs typeface="Arial"/>
              </a:rPr>
              <a:t>Clouds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9259" y="3860291"/>
            <a:ext cx="2644140" cy="299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166" y="0"/>
            <a:ext cx="76530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9180" marR="5080" indent="-2317115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Saturation </a:t>
            </a:r>
            <a:r>
              <a:rPr sz="3600" spc="-200" dirty="0"/>
              <a:t>Vapor </a:t>
            </a:r>
            <a:r>
              <a:rPr sz="3600" spc="-220" dirty="0"/>
              <a:t>Pressure -</a:t>
            </a:r>
            <a:r>
              <a:rPr sz="3600" spc="-495" dirty="0"/>
              <a:t> </a:t>
            </a:r>
            <a:r>
              <a:rPr sz="3600" spc="-225" dirty="0"/>
              <a:t>dependence  </a:t>
            </a:r>
            <a:r>
              <a:rPr sz="3600" spc="-150" dirty="0"/>
              <a:t>on</a:t>
            </a:r>
            <a:r>
              <a:rPr sz="3600" spc="-275" dirty="0"/>
              <a:t> </a:t>
            </a:r>
            <a:r>
              <a:rPr sz="3600" spc="-229" dirty="0"/>
              <a:t>temperature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3548" y="1746500"/>
            <a:ext cx="3923716" cy="425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159510"/>
            <a:ext cx="4157979" cy="5038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841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85" dirty="0">
                <a:latin typeface="Arial"/>
                <a:cs typeface="Arial"/>
              </a:rPr>
              <a:t>Saturation vapor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-114" dirty="0">
                <a:latin typeface="Arial"/>
                <a:cs typeface="Arial"/>
              </a:rPr>
              <a:t>is  </a:t>
            </a:r>
            <a:r>
              <a:rPr sz="2200" spc="-80" dirty="0">
                <a:latin typeface="Arial"/>
                <a:cs typeface="Arial"/>
              </a:rPr>
              <a:t>dependent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temperature 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215" dirty="0">
                <a:latin typeface="Arial"/>
                <a:cs typeface="Arial"/>
              </a:rPr>
              <a:t>gas </a:t>
            </a:r>
            <a:r>
              <a:rPr sz="2200" spc="-105" dirty="0">
                <a:latin typeface="Arial"/>
                <a:cs typeface="Arial"/>
              </a:rPr>
              <a:t>according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05" dirty="0">
                <a:latin typeface="Arial"/>
                <a:cs typeface="Arial"/>
              </a:rPr>
              <a:t>graph</a:t>
            </a:r>
            <a:r>
              <a:rPr sz="2200" spc="-33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right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0000"/>
                </a:solidFill>
                <a:latin typeface="Arial"/>
                <a:cs typeface="Arial"/>
              </a:rPr>
              <a:t>----&gt;&gt;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30" dirty="0">
                <a:latin typeface="Arial"/>
                <a:cs typeface="Arial"/>
              </a:rPr>
              <a:t>Q: </a:t>
            </a:r>
            <a:r>
              <a:rPr sz="2200" spc="-135" dirty="0">
                <a:latin typeface="Arial"/>
                <a:cs typeface="Arial"/>
              </a:rPr>
              <a:t>For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80" dirty="0">
                <a:latin typeface="Arial"/>
                <a:cs typeface="Arial"/>
              </a:rPr>
              <a:t>unsaturated </a:t>
            </a:r>
            <a:r>
              <a:rPr sz="2200" spc="-90" dirty="0">
                <a:latin typeface="Arial"/>
                <a:cs typeface="Arial"/>
              </a:rPr>
              <a:t>parcel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45" dirty="0">
                <a:latin typeface="Arial"/>
                <a:cs typeface="Arial"/>
              </a:rPr>
              <a:t>air </a:t>
            </a:r>
            <a:r>
              <a:rPr sz="2200" spc="-40" dirty="0">
                <a:latin typeface="Arial"/>
                <a:cs typeface="Arial"/>
              </a:rPr>
              <a:t>at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105" dirty="0">
                <a:latin typeface="Arial"/>
                <a:cs typeface="Arial"/>
              </a:rPr>
              <a:t>given </a:t>
            </a:r>
            <a:r>
              <a:rPr sz="2200" spc="-60" dirty="0">
                <a:latin typeface="Arial"/>
                <a:cs typeface="Arial"/>
              </a:rPr>
              <a:t>temperature, </a:t>
            </a:r>
            <a:r>
              <a:rPr sz="2200" spc="-45" dirty="0">
                <a:latin typeface="Arial"/>
                <a:cs typeface="Arial"/>
              </a:rPr>
              <a:t>there  </a:t>
            </a:r>
            <a:r>
              <a:rPr sz="2200" spc="-100" dirty="0">
                <a:latin typeface="Arial"/>
                <a:cs typeface="Arial"/>
              </a:rPr>
              <a:t>are </a:t>
            </a:r>
            <a:r>
              <a:rPr sz="2200" dirty="0">
                <a:latin typeface="Arial"/>
                <a:cs typeface="Arial"/>
              </a:rPr>
              <a:t>two </a:t>
            </a:r>
            <a:r>
              <a:rPr sz="2200" spc="-160" dirty="0">
                <a:latin typeface="Arial"/>
                <a:cs typeface="Arial"/>
              </a:rPr>
              <a:t>ways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80" dirty="0">
                <a:latin typeface="Arial"/>
                <a:cs typeface="Arial"/>
              </a:rPr>
              <a:t>saturate </a:t>
            </a:r>
            <a:r>
              <a:rPr sz="2200" spc="65" dirty="0">
                <a:latin typeface="Arial"/>
                <a:cs typeface="Arial"/>
              </a:rPr>
              <a:t>it</a:t>
            </a:r>
            <a:r>
              <a:rPr sz="2200" spc="-36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where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85" dirty="0">
                <a:latin typeface="Arial"/>
                <a:cs typeface="Arial"/>
              </a:rPr>
              <a:t>vapor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5" dirty="0">
                <a:latin typeface="Arial"/>
                <a:cs typeface="Arial"/>
              </a:rPr>
              <a:t>will </a:t>
            </a:r>
            <a:r>
              <a:rPr sz="2200" spc="-45" dirty="0">
                <a:latin typeface="Arial"/>
                <a:cs typeface="Arial"/>
              </a:rPr>
              <a:t>then  </a:t>
            </a:r>
            <a:r>
              <a:rPr sz="2200" spc="-90" dirty="0">
                <a:latin typeface="Arial"/>
                <a:cs typeface="Arial"/>
              </a:rPr>
              <a:t>equal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saturation </a:t>
            </a:r>
            <a:r>
              <a:rPr sz="2200" spc="-85" dirty="0">
                <a:latin typeface="Arial"/>
                <a:cs typeface="Arial"/>
              </a:rPr>
              <a:t>vapor  </a:t>
            </a:r>
            <a:r>
              <a:rPr sz="2200" spc="-95" dirty="0">
                <a:latin typeface="Arial"/>
                <a:cs typeface="Arial"/>
              </a:rPr>
              <a:t>pressure... </a:t>
            </a:r>
            <a:r>
              <a:rPr sz="2200" spc="-40" dirty="0">
                <a:latin typeface="Arial"/>
                <a:cs typeface="Arial"/>
              </a:rPr>
              <a:t>what </a:t>
            </a:r>
            <a:r>
              <a:rPr sz="2200" spc="-100" dirty="0">
                <a:latin typeface="Arial"/>
                <a:cs typeface="Arial"/>
              </a:rPr>
              <a:t>are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they??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783590" lvl="1" indent="-237490">
              <a:lnSpc>
                <a:spcPct val="100000"/>
              </a:lnSpc>
              <a:spcBef>
                <a:spcPts val="1595"/>
              </a:spcBef>
              <a:buAutoNum type="arabicPlain"/>
              <a:tabLst>
                <a:tab pos="784225" algn="l"/>
              </a:tabLst>
            </a:pPr>
            <a:r>
              <a:rPr sz="1800" spc="-114" dirty="0">
                <a:solidFill>
                  <a:srgbClr val="FF0000"/>
                </a:solidFill>
                <a:latin typeface="Arial"/>
                <a:cs typeface="Arial"/>
              </a:rPr>
              <a:t>Cool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75" dirty="0">
                <a:solidFill>
                  <a:srgbClr val="FF0000"/>
                </a:solidFill>
                <a:latin typeface="Arial"/>
                <a:cs typeface="Arial"/>
              </a:rPr>
              <a:t>parcel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until </a:t>
            </a:r>
            <a:r>
              <a:rPr sz="1800" spc="55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1800" spc="-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saturated</a:t>
            </a:r>
            <a:endParaRPr sz="1800">
              <a:latin typeface="Arial"/>
              <a:cs typeface="Arial"/>
            </a:endParaRPr>
          </a:p>
          <a:p>
            <a:pPr marL="783590" lvl="1" indent="-237490">
              <a:lnSpc>
                <a:spcPct val="100000"/>
              </a:lnSpc>
              <a:spcBef>
                <a:spcPts val="930"/>
              </a:spcBef>
              <a:buAutoNum type="arabicPlain"/>
              <a:tabLst>
                <a:tab pos="784225" algn="l"/>
              </a:tabLst>
            </a:pP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Add </a:t>
            </a: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more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moisture 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20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166" y="0"/>
            <a:ext cx="76530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9180" marR="5080" indent="-2317115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Saturation </a:t>
            </a:r>
            <a:r>
              <a:rPr sz="3600" spc="-200" dirty="0"/>
              <a:t>Vapor </a:t>
            </a:r>
            <a:r>
              <a:rPr sz="3600" spc="-220" dirty="0"/>
              <a:t>Pressure -</a:t>
            </a:r>
            <a:r>
              <a:rPr sz="3600" spc="-495" dirty="0"/>
              <a:t> </a:t>
            </a:r>
            <a:r>
              <a:rPr sz="3600" spc="-225" dirty="0"/>
              <a:t>dependence  </a:t>
            </a:r>
            <a:r>
              <a:rPr sz="3600" spc="-150" dirty="0"/>
              <a:t>on</a:t>
            </a:r>
            <a:r>
              <a:rPr sz="3600" spc="-275" dirty="0"/>
              <a:t> </a:t>
            </a:r>
            <a:r>
              <a:rPr sz="3600" spc="-229" dirty="0"/>
              <a:t>temperature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800600" y="1219200"/>
            <a:ext cx="3962400" cy="519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174749"/>
            <a:ext cx="4556760" cy="497584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321945" indent="-3429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5" dirty="0">
                <a:latin typeface="Trebuchet MS"/>
                <a:cs typeface="Trebuchet MS"/>
              </a:rPr>
              <a:t>Figure </a:t>
            </a:r>
            <a:r>
              <a:rPr sz="2200" b="1" spc="-195" dirty="0">
                <a:latin typeface="Trebuchet MS"/>
                <a:cs typeface="Trebuchet MS"/>
              </a:rPr>
              <a:t>4.5: </a:t>
            </a:r>
            <a:r>
              <a:rPr sz="2200" spc="-85" dirty="0">
                <a:latin typeface="Arial"/>
                <a:cs typeface="Arial"/>
              </a:rPr>
              <a:t>Saturation vapor 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-130" dirty="0">
                <a:latin typeface="Arial"/>
                <a:cs typeface="Arial"/>
              </a:rPr>
              <a:t>increases </a:t>
            </a:r>
            <a:r>
              <a:rPr sz="2200" spc="10" dirty="0">
                <a:latin typeface="Arial"/>
                <a:cs typeface="Arial"/>
              </a:rPr>
              <a:t>with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increasing  </a:t>
            </a:r>
            <a:r>
              <a:rPr sz="2200" spc="-60" dirty="0">
                <a:latin typeface="Arial"/>
                <a:cs typeface="Arial"/>
              </a:rPr>
              <a:t>temperature.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50" dirty="0">
              <a:latin typeface="Times New Roman"/>
              <a:cs typeface="Times New Roman"/>
            </a:endParaRPr>
          </a:p>
          <a:p>
            <a:pPr marL="355600" marR="299085" indent="-342900">
              <a:lnSpc>
                <a:spcPts val="211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70" dirty="0">
                <a:latin typeface="Arial"/>
                <a:cs typeface="Arial"/>
              </a:rPr>
              <a:t>At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60" dirty="0">
                <a:latin typeface="Arial"/>
                <a:cs typeface="Arial"/>
              </a:rPr>
              <a:t>temperature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45" dirty="0">
                <a:latin typeface="Arial"/>
                <a:cs typeface="Arial"/>
              </a:rPr>
              <a:t>10°C,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60" dirty="0">
                <a:latin typeface="Arial"/>
                <a:cs typeface="Arial"/>
              </a:rPr>
              <a:t>saturation </a:t>
            </a:r>
            <a:r>
              <a:rPr sz="2200" spc="-85" dirty="0">
                <a:latin typeface="Arial"/>
                <a:cs typeface="Arial"/>
              </a:rPr>
              <a:t>vapor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55" dirty="0">
                <a:latin typeface="Arial"/>
                <a:cs typeface="Arial"/>
              </a:rPr>
              <a:t>about  </a:t>
            </a:r>
            <a:r>
              <a:rPr sz="2200" spc="-114" dirty="0">
                <a:latin typeface="Arial"/>
                <a:cs typeface="Arial"/>
              </a:rPr>
              <a:t>12 </a:t>
            </a:r>
            <a:r>
              <a:rPr sz="2200" spc="-75" dirty="0">
                <a:latin typeface="Arial"/>
                <a:cs typeface="Arial"/>
              </a:rPr>
              <a:t>mb, </a:t>
            </a:r>
            <a:r>
              <a:rPr sz="2200" spc="-110" dirty="0">
                <a:latin typeface="Arial"/>
                <a:cs typeface="Arial"/>
              </a:rPr>
              <a:t>whereas </a:t>
            </a:r>
            <a:r>
              <a:rPr sz="2200" spc="-35" dirty="0">
                <a:latin typeface="Arial"/>
                <a:cs typeface="Arial"/>
              </a:rPr>
              <a:t>at </a:t>
            </a:r>
            <a:r>
              <a:rPr sz="2200" spc="-165" dirty="0">
                <a:latin typeface="Arial"/>
                <a:cs typeface="Arial"/>
              </a:rPr>
              <a:t>30°C </a:t>
            </a:r>
            <a:r>
              <a:rPr sz="2200" spc="65" dirty="0">
                <a:latin typeface="Arial"/>
                <a:cs typeface="Arial"/>
              </a:rPr>
              <a:t>it </a:t>
            </a:r>
            <a:r>
              <a:rPr sz="2200" spc="-114" dirty="0">
                <a:latin typeface="Arial"/>
                <a:cs typeface="Arial"/>
              </a:rPr>
              <a:t>is</a:t>
            </a:r>
            <a:r>
              <a:rPr sz="2200" spc="-36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about  </a:t>
            </a:r>
            <a:r>
              <a:rPr sz="2200" spc="-110" dirty="0">
                <a:latin typeface="Arial"/>
                <a:cs typeface="Arial"/>
              </a:rPr>
              <a:t>42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mb.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7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45" dirty="0">
                <a:latin typeface="Arial"/>
                <a:cs typeface="Arial"/>
              </a:rPr>
              <a:t>insert </a:t>
            </a:r>
            <a:r>
              <a:rPr sz="2200" spc="-65" dirty="0">
                <a:latin typeface="Arial"/>
                <a:cs typeface="Arial"/>
              </a:rPr>
              <a:t>illustrates </a:t>
            </a:r>
            <a:r>
              <a:rPr sz="2200" spc="-5" dirty="0">
                <a:latin typeface="Arial"/>
                <a:cs typeface="Arial"/>
              </a:rPr>
              <a:t>that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60" dirty="0">
                <a:latin typeface="Arial"/>
                <a:cs typeface="Arial"/>
              </a:rPr>
              <a:t>saturation </a:t>
            </a:r>
            <a:r>
              <a:rPr sz="2200" spc="-85" dirty="0">
                <a:latin typeface="Arial"/>
                <a:cs typeface="Arial"/>
              </a:rPr>
              <a:t>vapor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-80" dirty="0">
                <a:latin typeface="Arial"/>
                <a:cs typeface="Arial"/>
              </a:rPr>
              <a:t>over</a:t>
            </a:r>
            <a:r>
              <a:rPr sz="2200" spc="-2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water 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75" dirty="0">
                <a:latin typeface="Arial"/>
                <a:cs typeface="Arial"/>
              </a:rPr>
              <a:t>greater </a:t>
            </a:r>
            <a:r>
              <a:rPr sz="2200" spc="-50" dirty="0">
                <a:latin typeface="Arial"/>
                <a:cs typeface="Arial"/>
              </a:rPr>
              <a:t>than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saturation </a:t>
            </a:r>
            <a:r>
              <a:rPr sz="2200" spc="-85" dirty="0">
                <a:latin typeface="Arial"/>
                <a:cs typeface="Arial"/>
              </a:rPr>
              <a:t>vapor  </a:t>
            </a:r>
            <a:r>
              <a:rPr sz="2200" spc="-110" dirty="0">
                <a:latin typeface="Arial"/>
                <a:cs typeface="Arial"/>
              </a:rPr>
              <a:t>pressure </a:t>
            </a:r>
            <a:r>
              <a:rPr sz="2200" spc="-80" dirty="0">
                <a:latin typeface="Arial"/>
                <a:cs typeface="Arial"/>
              </a:rPr>
              <a:t>over </a:t>
            </a:r>
            <a:r>
              <a:rPr sz="2200" spc="-90" dirty="0">
                <a:latin typeface="Arial"/>
                <a:cs typeface="Arial"/>
              </a:rPr>
              <a:t>ice. </a:t>
            </a:r>
            <a:endParaRPr lang="en-GB" sz="2200" spc="-90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75" dirty="0" smtClean="0">
                <a:solidFill>
                  <a:srgbClr val="FF0000"/>
                </a:solidFill>
                <a:latin typeface="Arial"/>
                <a:cs typeface="Arial"/>
              </a:rPr>
              <a:t>Because </a:t>
            </a:r>
            <a:r>
              <a:rPr sz="2200" spc="-100" dirty="0">
                <a:solidFill>
                  <a:srgbClr val="FF0000"/>
                </a:solidFill>
                <a:latin typeface="Arial"/>
                <a:cs typeface="Arial"/>
              </a:rPr>
              <a:t>ice  molecules </a:t>
            </a:r>
            <a:r>
              <a:rPr sz="2200" spc="-55" dirty="0">
                <a:solidFill>
                  <a:srgbClr val="FF0000"/>
                </a:solidFill>
                <a:latin typeface="Arial"/>
                <a:cs typeface="Arial"/>
              </a:rPr>
              <a:t>require 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more </a:t>
            </a:r>
            <a:r>
              <a:rPr sz="2200" spc="-105" dirty="0">
                <a:solidFill>
                  <a:srgbClr val="FF0000"/>
                </a:solidFill>
                <a:latin typeface="Arial"/>
                <a:cs typeface="Arial"/>
              </a:rPr>
              <a:t>energy 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to  </a:t>
            </a:r>
            <a:r>
              <a:rPr sz="2200" spc="-80" dirty="0">
                <a:solidFill>
                  <a:srgbClr val="FF0000"/>
                </a:solidFill>
                <a:latin typeface="Arial"/>
                <a:cs typeface="Arial"/>
              </a:rPr>
              <a:t>sublimate </a:t>
            </a:r>
            <a:r>
              <a:rPr sz="2200" spc="-50" dirty="0">
                <a:solidFill>
                  <a:srgbClr val="FF0000"/>
                </a:solidFill>
                <a:latin typeface="Arial"/>
                <a:cs typeface="Arial"/>
              </a:rPr>
              <a:t>than 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liquid </a:t>
            </a:r>
            <a:r>
              <a:rPr sz="2200" spc="-100" dirty="0">
                <a:solidFill>
                  <a:srgbClr val="FF0000"/>
                </a:solidFill>
                <a:latin typeface="Arial"/>
                <a:cs typeface="Arial"/>
              </a:rPr>
              <a:t>molecules  </a:t>
            </a:r>
            <a:r>
              <a:rPr sz="2200" spc="-55" dirty="0">
                <a:solidFill>
                  <a:srgbClr val="FF0000"/>
                </a:solidFill>
                <a:latin typeface="Arial"/>
                <a:cs typeface="Arial"/>
              </a:rPr>
              <a:t>require 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200" spc="-95" dirty="0">
                <a:solidFill>
                  <a:srgbClr val="FF0000"/>
                </a:solidFill>
                <a:latin typeface="Arial"/>
                <a:cs typeface="Arial"/>
              </a:rPr>
              <a:t>evaporate </a:t>
            </a:r>
            <a:r>
              <a:rPr sz="2200" spc="-3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spc="-3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0000"/>
                </a:solidFill>
                <a:latin typeface="Arial"/>
                <a:cs typeface="Arial"/>
              </a:rPr>
              <a:t>same </a:t>
            </a:r>
            <a:r>
              <a:rPr sz="2200" spc="-2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200" spc="-275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21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198" y="0"/>
            <a:ext cx="71380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9490" marR="5080" indent="-2257425">
              <a:lnSpc>
                <a:spcPct val="100000"/>
              </a:lnSpc>
              <a:spcBef>
                <a:spcPts val="95"/>
              </a:spcBef>
            </a:pPr>
            <a:r>
              <a:rPr b="0" spc="-145" dirty="0">
                <a:latin typeface="Arial"/>
                <a:cs typeface="Arial"/>
              </a:rPr>
              <a:t>Saturation </a:t>
            </a:r>
            <a:r>
              <a:rPr b="0" spc="-10" dirty="0">
                <a:latin typeface="Arial"/>
                <a:cs typeface="Arial"/>
              </a:rPr>
              <a:t>of </a:t>
            </a:r>
            <a:r>
              <a:rPr b="0" spc="-85" dirty="0">
                <a:latin typeface="Arial"/>
                <a:cs typeface="Arial"/>
              </a:rPr>
              <a:t>water </a:t>
            </a:r>
            <a:r>
              <a:rPr b="0" spc="-155" dirty="0">
                <a:latin typeface="Arial"/>
                <a:cs typeface="Arial"/>
              </a:rPr>
              <a:t>vapor </a:t>
            </a:r>
            <a:r>
              <a:rPr b="0" spc="-10" dirty="0">
                <a:latin typeface="Arial"/>
                <a:cs typeface="Arial"/>
              </a:rPr>
              <a:t>of</a:t>
            </a:r>
            <a:r>
              <a:rPr b="0" spc="-675" dirty="0">
                <a:latin typeface="Arial"/>
                <a:cs typeface="Arial"/>
              </a:rPr>
              <a:t> </a:t>
            </a:r>
            <a:r>
              <a:rPr b="0" spc="-85" dirty="0">
                <a:latin typeface="Arial"/>
                <a:cs typeface="Arial"/>
              </a:rPr>
              <a:t>water  </a:t>
            </a:r>
            <a:r>
              <a:rPr b="0" spc="-140" dirty="0">
                <a:latin typeface="Arial"/>
                <a:cs typeface="Arial"/>
              </a:rPr>
              <a:t>over </a:t>
            </a:r>
            <a:r>
              <a:rPr b="0" spc="-175" dirty="0">
                <a:latin typeface="Arial"/>
                <a:cs typeface="Arial"/>
              </a:rPr>
              <a:t>ice</a:t>
            </a:r>
            <a:r>
              <a:rPr b="0" spc="-280" dirty="0">
                <a:latin typeface="Arial"/>
                <a:cs typeface="Arial"/>
              </a:rPr>
              <a:t> </a:t>
            </a:r>
            <a:r>
              <a:rPr b="0" spc="-190" dirty="0">
                <a:latin typeface="Arial"/>
                <a:cs typeface="Arial"/>
              </a:rPr>
              <a:t>(</a:t>
            </a:r>
            <a:r>
              <a:rPr b="0" i="1" spc="-190" dirty="0">
                <a:latin typeface="Trebuchet MS"/>
                <a:cs typeface="Trebuchet MS"/>
              </a:rPr>
              <a:t>p</a:t>
            </a:r>
            <a:r>
              <a:rPr sz="3975" b="0" i="1" spc="-284" baseline="-20964" dirty="0">
                <a:latin typeface="Trebuchet MS"/>
                <a:cs typeface="Trebuchet MS"/>
              </a:rPr>
              <a:t>v,I</a:t>
            </a:r>
            <a:r>
              <a:rPr sz="4000" b="0" spc="-190" dirty="0"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3792" y="2653280"/>
            <a:ext cx="7706703" cy="412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427114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1447800"/>
            <a:ext cx="64008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2514600"/>
            <a:ext cx="1143000" cy="368935"/>
          </a:xfrm>
          <a:custGeom>
            <a:avLst/>
            <a:gdLst/>
            <a:ahLst/>
            <a:cxnLst/>
            <a:rect l="l" t="t" r="r" b="b"/>
            <a:pathLst>
              <a:path w="1143000" h="368935">
                <a:moveTo>
                  <a:pt x="0" y="368808"/>
                </a:moveTo>
                <a:lnTo>
                  <a:pt x="1143000" y="368808"/>
                </a:lnTo>
                <a:lnTo>
                  <a:pt x="11430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2200" y="2282951"/>
            <a:ext cx="304800" cy="307975"/>
          </a:xfrm>
          <a:custGeom>
            <a:avLst/>
            <a:gdLst/>
            <a:ahLst/>
            <a:cxnLst/>
            <a:rect l="l" t="t" r="r" b="b"/>
            <a:pathLst>
              <a:path w="304800" h="307975">
                <a:moveTo>
                  <a:pt x="0" y="307848"/>
                </a:moveTo>
                <a:lnTo>
                  <a:pt x="304800" y="307848"/>
                </a:lnTo>
                <a:lnTo>
                  <a:pt x="30480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400" y="2511551"/>
            <a:ext cx="304800" cy="307975"/>
          </a:xfrm>
          <a:custGeom>
            <a:avLst/>
            <a:gdLst/>
            <a:ahLst/>
            <a:cxnLst/>
            <a:rect l="l" t="t" r="r" b="b"/>
            <a:pathLst>
              <a:path w="304800" h="307975">
                <a:moveTo>
                  <a:pt x="0" y="307848"/>
                </a:moveTo>
                <a:lnTo>
                  <a:pt x="304800" y="307848"/>
                </a:lnTo>
                <a:lnTo>
                  <a:pt x="30480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41194" y="2289784"/>
            <a:ext cx="598805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60" dirty="0">
                <a:latin typeface="Trebuchet MS"/>
                <a:cs typeface="Trebuchet MS"/>
              </a:rPr>
              <a:t>is</a:t>
            </a:r>
            <a:endParaRPr sz="1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1400" b="1" spc="-60" dirty="0">
                <a:latin typeface="Trebuchet MS"/>
                <a:cs typeface="Trebuchet MS"/>
              </a:rPr>
              <a:t>is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6800" y="2286000"/>
            <a:ext cx="838200" cy="277495"/>
          </a:xfrm>
          <a:custGeom>
            <a:avLst/>
            <a:gdLst/>
            <a:ahLst/>
            <a:cxnLst/>
            <a:rect l="l" t="t" r="r" b="b"/>
            <a:pathLst>
              <a:path w="838200" h="277494">
                <a:moveTo>
                  <a:pt x="0" y="277367"/>
                </a:moveTo>
                <a:lnTo>
                  <a:pt x="838200" y="277367"/>
                </a:lnTo>
                <a:lnTo>
                  <a:pt x="838200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5800" y="3886200"/>
            <a:ext cx="3352800" cy="317500"/>
          </a:xfrm>
          <a:custGeom>
            <a:avLst/>
            <a:gdLst/>
            <a:ahLst/>
            <a:cxnLst/>
            <a:rect l="l" t="t" r="r" b="b"/>
            <a:pathLst>
              <a:path w="3352800" h="317500">
                <a:moveTo>
                  <a:pt x="0" y="316992"/>
                </a:moveTo>
                <a:lnTo>
                  <a:pt x="3352800" y="316992"/>
                </a:lnTo>
                <a:lnTo>
                  <a:pt x="3352800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4203191"/>
            <a:ext cx="7239000" cy="368935"/>
          </a:xfrm>
          <a:custGeom>
            <a:avLst/>
            <a:gdLst/>
            <a:ahLst/>
            <a:cxnLst/>
            <a:rect l="l" t="t" r="r" b="b"/>
            <a:pathLst>
              <a:path w="7239000" h="368935">
                <a:moveTo>
                  <a:pt x="0" y="368807"/>
                </a:moveTo>
                <a:lnTo>
                  <a:pt x="7239000" y="368807"/>
                </a:lnTo>
                <a:lnTo>
                  <a:pt x="72390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495800"/>
            <a:ext cx="1371600" cy="368935"/>
          </a:xfrm>
          <a:custGeom>
            <a:avLst/>
            <a:gdLst/>
            <a:ahLst/>
            <a:cxnLst/>
            <a:rect l="l" t="t" r="r" b="b"/>
            <a:pathLst>
              <a:path w="1371600" h="368935">
                <a:moveTo>
                  <a:pt x="0" y="368807"/>
                </a:moveTo>
                <a:lnTo>
                  <a:pt x="1371600" y="368807"/>
                </a:lnTo>
                <a:lnTo>
                  <a:pt x="13716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90950" y="6427114"/>
            <a:ext cx="455866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j.almaskari@met.gov.om</a:t>
            </a:r>
            <a:endParaRPr sz="1200">
              <a:latin typeface="Arial"/>
              <a:cs typeface="Arial"/>
            </a:endParaRPr>
          </a:p>
          <a:p>
            <a:pPr marL="1550035">
              <a:lnSpc>
                <a:spcPts val="1760"/>
              </a:lnSpc>
            </a:pP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(Mark </a:t>
            </a:r>
            <a:r>
              <a:rPr sz="1800" spc="-114" dirty="0">
                <a:solidFill>
                  <a:srgbClr val="FF0000"/>
                </a:solidFill>
                <a:latin typeface="Arial"/>
                <a:cs typeface="Arial"/>
              </a:rPr>
              <a:t>Zachary </a:t>
            </a:r>
            <a:r>
              <a:rPr sz="1800" spc="-135" dirty="0">
                <a:solidFill>
                  <a:srgbClr val="FF0000"/>
                </a:solidFill>
                <a:latin typeface="Arial"/>
                <a:cs typeface="Arial"/>
              </a:rPr>
              <a:t>Jacobson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1999</a:t>
            </a:r>
            <a:r>
              <a:rPr sz="1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977" y="461899"/>
            <a:ext cx="4161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60" dirty="0"/>
              <a:t>Relative</a:t>
            </a:r>
            <a:r>
              <a:rPr sz="4400" spc="-390" dirty="0"/>
              <a:t> </a:t>
            </a:r>
            <a:r>
              <a:rPr sz="4400" spc="-229" dirty="0"/>
              <a:t>Humidity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611833"/>
            <a:ext cx="4565650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683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45" dirty="0">
                <a:latin typeface="Arial"/>
                <a:cs typeface="Arial"/>
              </a:rPr>
              <a:t>Most </a:t>
            </a:r>
            <a:r>
              <a:rPr sz="2600" spc="-110" dirty="0">
                <a:latin typeface="Arial"/>
                <a:cs typeface="Arial"/>
              </a:rPr>
              <a:t>common </a:t>
            </a:r>
            <a:r>
              <a:rPr sz="2600" spc="-90" dirty="0">
                <a:latin typeface="Arial"/>
                <a:cs typeface="Arial"/>
              </a:rPr>
              <a:t>variable </a:t>
            </a:r>
            <a:r>
              <a:rPr sz="2600" spc="-150" dirty="0">
                <a:latin typeface="Arial"/>
                <a:cs typeface="Arial"/>
              </a:rPr>
              <a:t>used</a:t>
            </a:r>
            <a:r>
              <a:rPr sz="2600" spc="-395" dirty="0">
                <a:latin typeface="Arial"/>
                <a:cs typeface="Arial"/>
              </a:rPr>
              <a:t> </a:t>
            </a:r>
            <a:r>
              <a:rPr sz="2600" spc="25" dirty="0">
                <a:latin typeface="Arial"/>
                <a:cs typeface="Arial"/>
              </a:rPr>
              <a:t>to  </a:t>
            </a:r>
            <a:r>
              <a:rPr sz="2600" spc="-114" dirty="0">
                <a:latin typeface="Arial"/>
                <a:cs typeface="Arial"/>
              </a:rPr>
              <a:t>describe </a:t>
            </a:r>
            <a:r>
              <a:rPr sz="2600" spc="-90" dirty="0">
                <a:latin typeface="Arial"/>
                <a:cs typeface="Arial"/>
              </a:rPr>
              <a:t>atmospheric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moisture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816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spc="-90" dirty="0">
                <a:latin typeface="Trebuchet MS"/>
                <a:cs typeface="Trebuchet MS"/>
              </a:rPr>
              <a:t>RH </a:t>
            </a:r>
            <a:r>
              <a:rPr sz="2600" i="1" spc="-70" dirty="0">
                <a:latin typeface="Trebuchet MS"/>
                <a:cs typeface="Trebuchet MS"/>
              </a:rPr>
              <a:t>=</a:t>
            </a:r>
            <a:r>
              <a:rPr sz="2600" i="1" spc="-585" dirty="0">
                <a:latin typeface="Trebuchet MS"/>
                <a:cs typeface="Trebuchet MS"/>
              </a:rPr>
              <a:t> </a:t>
            </a:r>
            <a:r>
              <a:rPr sz="2600" i="1" spc="-140" dirty="0">
                <a:latin typeface="Trebuchet MS"/>
                <a:cs typeface="Trebuchet MS"/>
              </a:rPr>
              <a:t>water </a:t>
            </a:r>
            <a:r>
              <a:rPr sz="2600" i="1" spc="-105" dirty="0">
                <a:latin typeface="Trebuchet MS"/>
                <a:cs typeface="Trebuchet MS"/>
              </a:rPr>
              <a:t>vapor </a:t>
            </a:r>
            <a:r>
              <a:rPr sz="2600" i="1" spc="-150" dirty="0">
                <a:latin typeface="Trebuchet MS"/>
                <a:cs typeface="Trebuchet MS"/>
              </a:rPr>
              <a:t>content </a:t>
            </a:r>
            <a:r>
              <a:rPr sz="2600" i="1" spc="-355" dirty="0">
                <a:latin typeface="Trebuchet MS"/>
                <a:cs typeface="Trebuchet MS"/>
              </a:rPr>
              <a:t>/  </a:t>
            </a:r>
            <a:r>
              <a:rPr sz="2600" i="1" spc="-140" dirty="0">
                <a:latin typeface="Trebuchet MS"/>
                <a:cs typeface="Trebuchet MS"/>
              </a:rPr>
              <a:t>water </a:t>
            </a:r>
            <a:r>
              <a:rPr sz="2600" i="1" spc="-105" dirty="0">
                <a:latin typeface="Trebuchet MS"/>
                <a:cs typeface="Trebuchet MS"/>
              </a:rPr>
              <a:t>vapor</a:t>
            </a:r>
            <a:r>
              <a:rPr sz="2600" i="1" spc="-300" dirty="0">
                <a:latin typeface="Trebuchet MS"/>
                <a:cs typeface="Trebuchet MS"/>
              </a:rPr>
              <a:t> </a:t>
            </a:r>
            <a:r>
              <a:rPr sz="2600" i="1" spc="-125" dirty="0">
                <a:latin typeface="Trebuchet MS"/>
                <a:cs typeface="Trebuchet MS"/>
              </a:rPr>
              <a:t>capacity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spc="-90" dirty="0">
                <a:latin typeface="Trebuchet MS"/>
                <a:cs typeface="Trebuchet MS"/>
              </a:rPr>
              <a:t>RH </a:t>
            </a:r>
            <a:r>
              <a:rPr sz="2600" i="1" spc="-70" dirty="0">
                <a:latin typeface="Trebuchet MS"/>
                <a:cs typeface="Trebuchet MS"/>
              </a:rPr>
              <a:t>= </a:t>
            </a:r>
            <a:r>
              <a:rPr sz="2600" i="1" spc="-105" dirty="0">
                <a:latin typeface="Trebuchet MS"/>
                <a:cs typeface="Trebuchet MS"/>
              </a:rPr>
              <a:t>vapor</a:t>
            </a:r>
            <a:r>
              <a:rPr sz="2600" i="1" spc="-459" dirty="0">
                <a:latin typeface="Trebuchet MS"/>
                <a:cs typeface="Trebuchet MS"/>
              </a:rPr>
              <a:t> </a:t>
            </a:r>
            <a:r>
              <a:rPr sz="2600" i="1" spc="-140" dirty="0">
                <a:latin typeface="Trebuchet MS"/>
                <a:cs typeface="Trebuchet MS"/>
              </a:rPr>
              <a:t>pressure/saturation  </a:t>
            </a:r>
            <a:r>
              <a:rPr sz="2600" i="1" spc="-100" dirty="0">
                <a:latin typeface="Trebuchet MS"/>
                <a:cs typeface="Trebuchet MS"/>
              </a:rPr>
              <a:t>vapor </a:t>
            </a:r>
            <a:r>
              <a:rPr sz="2600" i="1" spc="-130" dirty="0">
                <a:latin typeface="Trebuchet MS"/>
                <a:cs typeface="Trebuchet MS"/>
              </a:rPr>
              <a:t>pressure </a:t>
            </a:r>
            <a:r>
              <a:rPr sz="2600" i="1" spc="-70" dirty="0">
                <a:latin typeface="Trebuchet MS"/>
                <a:cs typeface="Trebuchet MS"/>
              </a:rPr>
              <a:t>=</a:t>
            </a:r>
            <a:r>
              <a:rPr sz="2600" i="1" spc="-415" dirty="0">
                <a:latin typeface="Trebuchet MS"/>
                <a:cs typeface="Trebuchet MS"/>
              </a:rPr>
              <a:t> </a:t>
            </a:r>
            <a:r>
              <a:rPr sz="2600" i="1" spc="-180" dirty="0">
                <a:latin typeface="Trebuchet MS"/>
                <a:cs typeface="Trebuchet MS"/>
              </a:rPr>
              <a:t>e/e</a:t>
            </a:r>
            <a:r>
              <a:rPr sz="2550" i="1" spc="-270" baseline="-21241" dirty="0">
                <a:latin typeface="Trebuchet MS"/>
                <a:cs typeface="Trebuchet MS"/>
              </a:rPr>
              <a:t>s</a:t>
            </a:r>
            <a:endParaRPr sz="2550" baseline="-21241">
              <a:latin typeface="Trebuchet MS"/>
              <a:cs typeface="Trebuchet MS"/>
            </a:endParaRPr>
          </a:p>
          <a:p>
            <a:pPr marL="355600" marR="1143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20" dirty="0">
                <a:latin typeface="Arial"/>
                <a:cs typeface="Arial"/>
              </a:rPr>
              <a:t>or </a:t>
            </a:r>
            <a:r>
              <a:rPr sz="2600" i="1" spc="-90" dirty="0">
                <a:latin typeface="Trebuchet MS"/>
                <a:cs typeface="Trebuchet MS"/>
              </a:rPr>
              <a:t>RH </a:t>
            </a:r>
            <a:r>
              <a:rPr sz="2600" i="1" spc="-70" dirty="0">
                <a:latin typeface="Trebuchet MS"/>
                <a:cs typeface="Trebuchet MS"/>
              </a:rPr>
              <a:t>= </a:t>
            </a:r>
            <a:r>
              <a:rPr sz="2600" i="1" spc="-120" dirty="0">
                <a:latin typeface="Trebuchet MS"/>
                <a:cs typeface="Trebuchet MS"/>
              </a:rPr>
              <a:t>mixing</a:t>
            </a:r>
            <a:r>
              <a:rPr sz="2600" i="1" spc="-585" dirty="0">
                <a:latin typeface="Trebuchet MS"/>
                <a:cs typeface="Trebuchet MS"/>
              </a:rPr>
              <a:t> </a:t>
            </a:r>
            <a:r>
              <a:rPr sz="2600" i="1" spc="-145" dirty="0">
                <a:latin typeface="Trebuchet MS"/>
                <a:cs typeface="Trebuchet MS"/>
              </a:rPr>
              <a:t>ratio/saturation  </a:t>
            </a:r>
            <a:r>
              <a:rPr sz="2600" i="1" spc="-120" dirty="0">
                <a:latin typeface="Trebuchet MS"/>
                <a:cs typeface="Trebuchet MS"/>
              </a:rPr>
              <a:t>mixing</a:t>
            </a:r>
            <a:r>
              <a:rPr sz="2600" i="1" spc="-215" dirty="0">
                <a:latin typeface="Trebuchet MS"/>
                <a:cs typeface="Trebuchet MS"/>
              </a:rPr>
              <a:t> </a:t>
            </a:r>
            <a:r>
              <a:rPr sz="2600" i="1" spc="-140" dirty="0">
                <a:latin typeface="Trebuchet MS"/>
                <a:cs typeface="Trebuchet MS"/>
              </a:rPr>
              <a:t>ratio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458467"/>
            <a:ext cx="4495799" cy="480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23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361" y="298449"/>
            <a:ext cx="8035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Diurnal </a:t>
            </a:r>
            <a:r>
              <a:rPr spc="-220" dirty="0"/>
              <a:t>Variation </a:t>
            </a:r>
            <a:r>
              <a:rPr spc="-165" dirty="0"/>
              <a:t>of </a:t>
            </a:r>
            <a:r>
              <a:rPr spc="-240" dirty="0"/>
              <a:t>Relative</a:t>
            </a:r>
            <a:r>
              <a:rPr spc="-580" dirty="0"/>
              <a:t> </a:t>
            </a:r>
            <a:r>
              <a:rPr spc="-210" dirty="0"/>
              <a:t>Humidity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5138165"/>
            <a:ext cx="8155305" cy="116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000" b="1" spc="-140" dirty="0">
                <a:latin typeface="Trebuchet MS"/>
                <a:cs typeface="Trebuchet MS"/>
              </a:rPr>
              <a:t>Figure </a:t>
            </a:r>
            <a:r>
              <a:rPr sz="2000" b="1" spc="-180" dirty="0">
                <a:latin typeface="Trebuchet MS"/>
                <a:cs typeface="Trebuchet MS"/>
              </a:rPr>
              <a:t>4.7</a:t>
            </a:r>
            <a:r>
              <a:rPr sz="2200" b="1" spc="-180" dirty="0">
                <a:latin typeface="Trebuchet MS"/>
                <a:cs typeface="Trebuchet MS"/>
              </a:rPr>
              <a:t>: </a:t>
            </a:r>
            <a:r>
              <a:rPr sz="2200" spc="-100" dirty="0">
                <a:latin typeface="Arial"/>
                <a:cs typeface="Arial"/>
              </a:rPr>
              <a:t>When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45" dirty="0">
                <a:latin typeface="Arial"/>
                <a:cs typeface="Arial"/>
              </a:rPr>
              <a:t>air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80" dirty="0">
                <a:latin typeface="Arial"/>
                <a:cs typeface="Arial"/>
              </a:rPr>
              <a:t>cool </a:t>
            </a:r>
            <a:r>
              <a:rPr sz="2200" spc="-65" dirty="0">
                <a:latin typeface="Arial"/>
                <a:cs typeface="Arial"/>
              </a:rPr>
              <a:t>(morning),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5" dirty="0">
                <a:latin typeface="Arial"/>
                <a:cs typeface="Arial"/>
              </a:rPr>
              <a:t>relative </a:t>
            </a:r>
            <a:r>
              <a:rPr sz="2200" spc="-40" dirty="0">
                <a:latin typeface="Arial"/>
                <a:cs typeface="Arial"/>
              </a:rPr>
              <a:t>humidity</a:t>
            </a:r>
            <a:r>
              <a:rPr sz="2200" spc="-459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80" dirty="0">
                <a:latin typeface="Arial"/>
                <a:cs typeface="Arial"/>
              </a:rPr>
              <a:t>high.</a:t>
            </a:r>
            <a:endParaRPr sz="2200">
              <a:latin typeface="Arial"/>
              <a:cs typeface="Arial"/>
            </a:endParaRPr>
          </a:p>
          <a:p>
            <a:pPr marL="355600" marR="5080">
              <a:lnSpc>
                <a:spcPts val="2110"/>
              </a:lnSpc>
              <a:spcBef>
                <a:spcPts val="245"/>
              </a:spcBef>
            </a:pPr>
            <a:r>
              <a:rPr sz="2200" spc="-100" dirty="0">
                <a:latin typeface="Arial"/>
                <a:cs typeface="Arial"/>
              </a:rPr>
              <a:t>When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air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is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warm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(afternoon),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relative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humidity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is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low.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These  </a:t>
            </a:r>
            <a:r>
              <a:rPr sz="2200" spc="-70" dirty="0">
                <a:latin typeface="Arial"/>
                <a:cs typeface="Arial"/>
              </a:rPr>
              <a:t>conditions </a:t>
            </a:r>
            <a:r>
              <a:rPr sz="2200" spc="-95" dirty="0">
                <a:latin typeface="Arial"/>
                <a:cs typeface="Arial"/>
              </a:rPr>
              <a:t>exist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90" dirty="0">
                <a:latin typeface="Arial"/>
                <a:cs typeface="Arial"/>
              </a:rPr>
              <a:t>clear </a:t>
            </a:r>
            <a:r>
              <a:rPr sz="2200" spc="-60" dirty="0">
                <a:latin typeface="Arial"/>
                <a:cs typeface="Arial"/>
              </a:rPr>
              <a:t>weather </a:t>
            </a:r>
            <a:r>
              <a:rPr sz="2200" spc="-75" dirty="0">
                <a:latin typeface="Arial"/>
                <a:cs typeface="Arial"/>
              </a:rPr>
              <a:t>when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45" dirty="0">
                <a:latin typeface="Arial"/>
                <a:cs typeface="Arial"/>
              </a:rPr>
              <a:t>air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110" dirty="0">
                <a:latin typeface="Arial"/>
                <a:cs typeface="Arial"/>
              </a:rPr>
              <a:t>calm </a:t>
            </a:r>
            <a:r>
              <a:rPr sz="2200" spc="-20" dirty="0">
                <a:latin typeface="Arial"/>
                <a:cs typeface="Arial"/>
              </a:rPr>
              <a:t>or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85" dirty="0">
                <a:latin typeface="Arial"/>
                <a:cs typeface="Arial"/>
              </a:rPr>
              <a:t>constant  </a:t>
            </a:r>
            <a:r>
              <a:rPr sz="2200" spc="-40" dirty="0">
                <a:latin typeface="Arial"/>
                <a:cs typeface="Arial"/>
              </a:rPr>
              <a:t>wind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speed.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098803"/>
            <a:ext cx="6477000" cy="401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24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957" y="187197"/>
            <a:ext cx="52616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4" dirty="0"/>
              <a:t>Wet </a:t>
            </a:r>
            <a:r>
              <a:rPr sz="4400" spc="-200" dirty="0"/>
              <a:t>Bulb</a:t>
            </a:r>
            <a:r>
              <a:rPr sz="4400" spc="-565" dirty="0"/>
              <a:t> </a:t>
            </a:r>
            <a:r>
              <a:rPr sz="4400" spc="-335" dirty="0"/>
              <a:t>Temperature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38529"/>
            <a:ext cx="4826000" cy="50742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28575" indent="-342900">
              <a:lnSpc>
                <a:spcPts val="23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lowest </a:t>
            </a:r>
            <a:r>
              <a:rPr sz="2400" spc="-60" dirty="0">
                <a:latin typeface="Arial"/>
                <a:cs typeface="Arial"/>
              </a:rPr>
              <a:t>temperature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55" dirty="0">
                <a:latin typeface="Arial"/>
                <a:cs typeface="Arial"/>
              </a:rPr>
              <a:t>can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be  reached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90" dirty="0">
                <a:latin typeface="Arial"/>
                <a:cs typeface="Arial"/>
              </a:rPr>
              <a:t>evaporating </a:t>
            </a:r>
            <a:r>
              <a:rPr sz="2400" spc="-50" dirty="0">
                <a:latin typeface="Arial"/>
                <a:cs typeface="Arial"/>
              </a:rPr>
              <a:t>water </a:t>
            </a:r>
            <a:r>
              <a:rPr sz="2400" spc="-10" dirty="0">
                <a:latin typeface="Arial"/>
                <a:cs typeface="Arial"/>
              </a:rPr>
              <a:t>into 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30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latin typeface="Arial"/>
                <a:cs typeface="Arial"/>
              </a:rPr>
              <a:t>Note: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wet </a:t>
            </a:r>
            <a:r>
              <a:rPr sz="2400" spc="-55" dirty="0">
                <a:latin typeface="Arial"/>
                <a:cs typeface="Arial"/>
              </a:rPr>
              <a:t>bulb </a:t>
            </a:r>
            <a:r>
              <a:rPr sz="2400" spc="-60" dirty="0">
                <a:latin typeface="Arial"/>
                <a:cs typeface="Arial"/>
              </a:rPr>
              <a:t>temperature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will  </a:t>
            </a:r>
            <a:r>
              <a:rPr sz="2400" spc="-145" dirty="0">
                <a:latin typeface="Arial"/>
                <a:cs typeface="Arial"/>
              </a:rPr>
              <a:t>always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65" dirty="0">
                <a:latin typeface="Arial"/>
                <a:cs typeface="Arial"/>
              </a:rPr>
              <a:t>less </a:t>
            </a:r>
            <a:r>
              <a:rPr sz="2400" spc="-50" dirty="0">
                <a:latin typeface="Arial"/>
                <a:cs typeface="Arial"/>
              </a:rPr>
              <a:t>than </a:t>
            </a:r>
            <a:r>
              <a:rPr sz="2400" spc="-20" dirty="0">
                <a:latin typeface="Arial"/>
                <a:cs typeface="Arial"/>
              </a:rPr>
              <a:t>or </a:t>
            </a:r>
            <a:r>
              <a:rPr sz="2400" spc="-95" dirty="0">
                <a:latin typeface="Arial"/>
                <a:cs typeface="Arial"/>
              </a:rPr>
              <a:t>equal </a:t>
            </a:r>
            <a:r>
              <a:rPr sz="2400" spc="15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60" dirty="0">
                <a:latin typeface="Arial"/>
                <a:cs typeface="Arial"/>
              </a:rPr>
              <a:t>temperature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20" dirty="0">
                <a:latin typeface="Trebuchet MS"/>
                <a:cs typeface="Trebuchet MS"/>
              </a:rPr>
              <a:t>Example</a:t>
            </a:r>
            <a:r>
              <a:rPr sz="2400" spc="-120" dirty="0">
                <a:latin typeface="Arial"/>
                <a:cs typeface="Arial"/>
              </a:rPr>
              <a:t>: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95" dirty="0">
                <a:latin typeface="Arial"/>
                <a:cs typeface="Arial"/>
              </a:rPr>
              <a:t>you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185" dirty="0">
                <a:latin typeface="Arial"/>
                <a:cs typeface="Arial"/>
              </a:rPr>
              <a:t>a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runner:</a:t>
            </a:r>
            <a:endParaRPr sz="2400">
              <a:latin typeface="Arial"/>
              <a:cs typeface="Arial"/>
            </a:endParaRPr>
          </a:p>
          <a:p>
            <a:pPr marL="756285" marR="364490" lvl="1" indent="-286385">
              <a:lnSpc>
                <a:spcPct val="80000"/>
              </a:lnSpc>
              <a:spcBef>
                <a:spcPts val="49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250" dirty="0">
                <a:latin typeface="Arial"/>
                <a:cs typeface="Arial"/>
              </a:rPr>
              <a:t>T </a:t>
            </a:r>
            <a:r>
              <a:rPr sz="2000" spc="-170" dirty="0">
                <a:latin typeface="Arial"/>
                <a:cs typeface="Arial"/>
              </a:rPr>
              <a:t>= </a:t>
            </a:r>
            <a:r>
              <a:rPr sz="2000" spc="-175" dirty="0">
                <a:latin typeface="Arial"/>
                <a:cs typeface="Arial"/>
              </a:rPr>
              <a:t>90°F, </a:t>
            </a:r>
            <a:r>
              <a:rPr sz="2000" spc="-280" dirty="0">
                <a:latin typeface="Arial"/>
                <a:cs typeface="Arial"/>
              </a:rPr>
              <a:t>RH </a:t>
            </a:r>
            <a:r>
              <a:rPr sz="2000" spc="-170" dirty="0">
                <a:latin typeface="Arial"/>
                <a:cs typeface="Arial"/>
              </a:rPr>
              <a:t>= </a:t>
            </a:r>
            <a:r>
              <a:rPr sz="2000" spc="-180" dirty="0">
                <a:latin typeface="Arial"/>
                <a:cs typeface="Arial"/>
              </a:rPr>
              <a:t>90% </a:t>
            </a:r>
            <a:r>
              <a:rPr sz="2000" spc="-175" dirty="0">
                <a:latin typeface="Arial"/>
                <a:cs typeface="Arial"/>
              </a:rPr>
              <a:t>=&gt; </a:t>
            </a:r>
            <a:r>
              <a:rPr sz="2000" spc="-75" dirty="0">
                <a:latin typeface="Arial"/>
                <a:cs typeface="Arial"/>
              </a:rPr>
              <a:t>high </a:t>
            </a:r>
            <a:r>
              <a:rPr sz="2000" spc="-35" dirty="0">
                <a:latin typeface="Arial"/>
                <a:cs typeface="Arial"/>
              </a:rPr>
              <a:t>wet-bulb  </a:t>
            </a:r>
            <a:r>
              <a:rPr sz="2000" spc="-40" dirty="0">
                <a:latin typeface="Arial"/>
                <a:cs typeface="Arial"/>
              </a:rPr>
              <a:t>temp.</a:t>
            </a:r>
            <a:endParaRPr sz="2000">
              <a:latin typeface="Arial"/>
              <a:cs typeface="Arial"/>
            </a:endParaRPr>
          </a:p>
          <a:p>
            <a:pPr marL="756285" marR="437515" lvl="1" indent="-286385">
              <a:lnSpc>
                <a:spcPct val="8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250" dirty="0">
                <a:latin typeface="Arial"/>
                <a:cs typeface="Arial"/>
              </a:rPr>
              <a:t>T </a:t>
            </a:r>
            <a:r>
              <a:rPr sz="2000" spc="-170" dirty="0">
                <a:latin typeface="Arial"/>
                <a:cs typeface="Arial"/>
              </a:rPr>
              <a:t>= </a:t>
            </a:r>
            <a:r>
              <a:rPr sz="2000" spc="-175" dirty="0">
                <a:latin typeface="Arial"/>
                <a:cs typeface="Arial"/>
              </a:rPr>
              <a:t>90°F, </a:t>
            </a:r>
            <a:r>
              <a:rPr sz="2000" spc="-280" dirty="0">
                <a:latin typeface="Arial"/>
                <a:cs typeface="Arial"/>
              </a:rPr>
              <a:t>RH </a:t>
            </a:r>
            <a:r>
              <a:rPr sz="2000" spc="-170" dirty="0">
                <a:latin typeface="Arial"/>
                <a:cs typeface="Arial"/>
              </a:rPr>
              <a:t>= </a:t>
            </a:r>
            <a:r>
              <a:rPr sz="2000" spc="-180" dirty="0">
                <a:latin typeface="Arial"/>
                <a:cs typeface="Arial"/>
              </a:rPr>
              <a:t>10% </a:t>
            </a:r>
            <a:r>
              <a:rPr sz="2000" spc="-175" dirty="0">
                <a:latin typeface="Arial"/>
                <a:cs typeface="Arial"/>
              </a:rPr>
              <a:t>=&gt; </a:t>
            </a:r>
            <a:r>
              <a:rPr sz="2000" spc="-25" dirty="0">
                <a:latin typeface="Arial"/>
                <a:cs typeface="Arial"/>
              </a:rPr>
              <a:t>low </a:t>
            </a:r>
            <a:r>
              <a:rPr sz="2000" spc="-35" dirty="0">
                <a:latin typeface="Arial"/>
                <a:cs typeface="Arial"/>
              </a:rPr>
              <a:t>wet-bulb  </a:t>
            </a:r>
            <a:r>
              <a:rPr sz="2000" spc="-40" dirty="0">
                <a:latin typeface="Arial"/>
                <a:cs typeface="Arial"/>
              </a:rPr>
              <a:t>temp.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58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latin typeface="Arial"/>
                <a:cs typeface="Arial"/>
              </a:rPr>
              <a:t>feel </a:t>
            </a:r>
            <a:r>
              <a:rPr sz="2400" spc="-75" dirty="0">
                <a:latin typeface="Arial"/>
                <a:cs typeface="Arial"/>
              </a:rPr>
              <a:t>more </a:t>
            </a:r>
            <a:r>
              <a:rPr sz="2400" spc="-65" dirty="0">
                <a:latin typeface="Arial"/>
                <a:cs typeface="Arial"/>
              </a:rPr>
              <a:t>comfortable </a:t>
            </a:r>
            <a:r>
              <a:rPr sz="2400" spc="-80" dirty="0">
                <a:latin typeface="Arial"/>
                <a:cs typeface="Arial"/>
              </a:rPr>
              <a:t>when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wet-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5"/>
              </a:lnSpc>
            </a:pPr>
            <a:r>
              <a:rPr sz="2400" spc="-55" dirty="0">
                <a:latin typeface="Arial"/>
                <a:cs typeface="Arial"/>
              </a:rPr>
              <a:t>bulb </a:t>
            </a:r>
            <a:r>
              <a:rPr sz="2400" spc="-60" dirty="0">
                <a:latin typeface="Arial"/>
                <a:cs typeface="Arial"/>
              </a:rPr>
              <a:t>temperature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low</a:t>
            </a:r>
            <a:endParaRPr sz="2400">
              <a:latin typeface="Arial"/>
              <a:cs typeface="Arial"/>
            </a:endParaRPr>
          </a:p>
          <a:p>
            <a:pPr marL="355600" marR="137160" indent="-342900">
              <a:lnSpc>
                <a:spcPts val="23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latin typeface="Arial"/>
                <a:cs typeface="Arial"/>
              </a:rPr>
              <a:t>Wet-bulb </a:t>
            </a:r>
            <a:r>
              <a:rPr sz="2400" spc="-60" dirty="0">
                <a:latin typeface="Arial"/>
                <a:cs typeface="Arial"/>
              </a:rPr>
              <a:t>temperature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65" dirty="0">
                <a:latin typeface="Arial"/>
                <a:cs typeface="Arial"/>
              </a:rPr>
              <a:t>related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i="1" spc="-125" dirty="0">
                <a:latin typeface="Trebuchet MS"/>
                <a:cs typeface="Trebuchet MS"/>
              </a:rPr>
              <a:t>heat </a:t>
            </a:r>
            <a:r>
              <a:rPr sz="2400" i="1" spc="-145" dirty="0">
                <a:latin typeface="Trebuchet MS"/>
                <a:cs typeface="Trebuchet MS"/>
              </a:rPr>
              <a:t>index</a:t>
            </a:r>
            <a:r>
              <a:rPr sz="2400" i="1" spc="-355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Arial"/>
                <a:cs typeface="Arial"/>
              </a:rPr>
              <a:t>--&gt;&gt;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1631765"/>
            <a:ext cx="4038600" cy="4046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5422391"/>
            <a:ext cx="4038600" cy="704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25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129" y="461899"/>
            <a:ext cx="5555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5" dirty="0"/>
              <a:t>Dew-Point</a:t>
            </a:r>
            <a:r>
              <a:rPr sz="4400" spc="-375" dirty="0"/>
              <a:t> </a:t>
            </a:r>
            <a:r>
              <a:rPr sz="4400" spc="-340" dirty="0"/>
              <a:t>Temperature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2208"/>
            <a:ext cx="3808095" cy="272161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46990" indent="-342900">
              <a:lnSpc>
                <a:spcPct val="90000"/>
              </a:lnSpc>
              <a:spcBef>
                <a:spcPts val="4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25" dirty="0">
                <a:latin typeface="Arial"/>
                <a:cs typeface="Arial"/>
              </a:rPr>
              <a:t>Temperature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75" dirty="0">
                <a:latin typeface="Arial"/>
                <a:cs typeface="Arial"/>
              </a:rPr>
              <a:t>which  </a:t>
            </a:r>
            <a:r>
              <a:rPr sz="2600" spc="-105" dirty="0">
                <a:latin typeface="Arial"/>
                <a:cs typeface="Arial"/>
              </a:rPr>
              <a:t>one </a:t>
            </a:r>
            <a:r>
              <a:rPr sz="2600" spc="-85" dirty="0">
                <a:latin typeface="Arial"/>
                <a:cs typeface="Arial"/>
              </a:rPr>
              <a:t>must </a:t>
            </a:r>
            <a:r>
              <a:rPr sz="2600" spc="-95" dirty="0">
                <a:latin typeface="Arial"/>
                <a:cs typeface="Arial"/>
              </a:rPr>
              <a:t>cool </a:t>
            </a:r>
            <a:r>
              <a:rPr sz="2600" spc="-50" dirty="0">
                <a:latin typeface="Arial"/>
                <a:cs typeface="Arial"/>
              </a:rPr>
              <a:t>air </a:t>
            </a:r>
            <a:r>
              <a:rPr sz="2600" spc="-10" dirty="0">
                <a:latin typeface="Arial"/>
                <a:cs typeface="Arial"/>
              </a:rPr>
              <a:t>for </a:t>
            </a:r>
            <a:r>
              <a:rPr sz="2600" spc="80" dirty="0">
                <a:latin typeface="Arial"/>
                <a:cs typeface="Arial"/>
              </a:rPr>
              <a:t>it</a:t>
            </a:r>
            <a:r>
              <a:rPr sz="2600" spc="-509" dirty="0">
                <a:latin typeface="Arial"/>
                <a:cs typeface="Arial"/>
              </a:rPr>
              <a:t> </a:t>
            </a:r>
            <a:r>
              <a:rPr sz="2600" spc="20" dirty="0">
                <a:latin typeface="Arial"/>
                <a:cs typeface="Arial"/>
              </a:rPr>
              <a:t>to  </a:t>
            </a:r>
            <a:r>
              <a:rPr sz="2600" spc="-125" dirty="0">
                <a:latin typeface="Arial"/>
                <a:cs typeface="Arial"/>
              </a:rPr>
              <a:t>reach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saturation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30" dirty="0">
                <a:latin typeface="Arial"/>
                <a:cs typeface="Arial"/>
              </a:rPr>
              <a:t>It's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20" dirty="0">
                <a:latin typeface="Arial"/>
                <a:cs typeface="Arial"/>
              </a:rPr>
              <a:t>pretty </a:t>
            </a:r>
            <a:r>
              <a:rPr sz="2600" spc="-120" dirty="0">
                <a:latin typeface="Arial"/>
                <a:cs typeface="Arial"/>
              </a:rPr>
              <a:t>good  </a:t>
            </a:r>
            <a:r>
              <a:rPr sz="2600" spc="-75" dirty="0">
                <a:latin typeface="Arial"/>
                <a:cs typeface="Arial"/>
              </a:rPr>
              <a:t>approximation </a:t>
            </a:r>
            <a:r>
              <a:rPr sz="2600" spc="25" dirty="0">
                <a:latin typeface="Arial"/>
                <a:cs typeface="Arial"/>
              </a:rPr>
              <a:t>to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amount 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00" dirty="0">
                <a:latin typeface="Arial"/>
                <a:cs typeface="Arial"/>
              </a:rPr>
              <a:t>vapor </a:t>
            </a:r>
            <a:r>
              <a:rPr sz="2600" spc="-30" dirty="0">
                <a:latin typeface="Arial"/>
                <a:cs typeface="Arial"/>
              </a:rPr>
              <a:t>in</a:t>
            </a:r>
            <a:r>
              <a:rPr sz="2600" spc="-31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air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742763"/>
            <a:ext cx="3832225" cy="11366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85" dirty="0">
                <a:latin typeface="Arial"/>
                <a:cs typeface="Arial"/>
              </a:rPr>
              <a:t>The </a:t>
            </a:r>
            <a:r>
              <a:rPr sz="2600" spc="-75" dirty="0">
                <a:latin typeface="Arial"/>
                <a:cs typeface="Arial"/>
              </a:rPr>
              <a:t>difference between</a:t>
            </a:r>
            <a:r>
              <a:rPr sz="2600" spc="-340" dirty="0">
                <a:latin typeface="Arial"/>
                <a:cs typeface="Arial"/>
              </a:rPr>
              <a:t> </a:t>
            </a:r>
            <a:r>
              <a:rPr sz="2600" spc="-330" dirty="0">
                <a:latin typeface="Arial"/>
                <a:cs typeface="Arial"/>
              </a:rPr>
              <a:t>T,  </a:t>
            </a:r>
            <a:r>
              <a:rPr sz="2600" spc="-295" dirty="0">
                <a:latin typeface="Arial"/>
                <a:cs typeface="Arial"/>
              </a:rPr>
              <a:t>Td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40" dirty="0">
                <a:latin typeface="Arial"/>
                <a:cs typeface="Arial"/>
              </a:rPr>
              <a:t>proportional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30" dirty="0">
                <a:latin typeface="Arial"/>
                <a:cs typeface="Arial"/>
              </a:rPr>
              <a:t>the  </a:t>
            </a:r>
            <a:r>
              <a:rPr sz="2600" spc="-60" dirty="0">
                <a:latin typeface="Arial"/>
                <a:cs typeface="Arial"/>
              </a:rPr>
              <a:t>relative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humidity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944561"/>
            <a:ext cx="4038600" cy="383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7209" y="4885182"/>
            <a:ext cx="2273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75" dirty="0">
                <a:latin typeface="Trebuchet MS"/>
                <a:cs typeface="Trebuchet MS"/>
              </a:rPr>
              <a:t>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26</a:t>
            </a:fld>
            <a:endParaRPr spc="-60" dirty="0"/>
          </a:p>
        </p:txBody>
      </p:sp>
      <p:sp>
        <p:nvSpPr>
          <p:cNvPr id="7" name="object 7"/>
          <p:cNvSpPr txBox="1"/>
          <p:nvPr/>
        </p:nvSpPr>
        <p:spPr>
          <a:xfrm>
            <a:off x="6480809" y="5037582"/>
            <a:ext cx="403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90" dirty="0">
                <a:latin typeface="Trebuchet MS"/>
                <a:cs typeface="Trebuchet MS"/>
              </a:rPr>
              <a:t>Td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971" y="642711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972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b="0" spc="-160" dirty="0">
                <a:latin typeface="Arial"/>
                <a:cs typeface="Arial"/>
              </a:rPr>
              <a:t>Saiq: </a:t>
            </a:r>
            <a:r>
              <a:rPr sz="2400" b="0" spc="-70" dirty="0">
                <a:latin typeface="Arial"/>
                <a:cs typeface="Arial"/>
              </a:rPr>
              <a:t>2</a:t>
            </a:r>
            <a:r>
              <a:rPr sz="2400" b="0" spc="-104" baseline="24305" dirty="0">
                <a:latin typeface="Arial"/>
                <a:cs typeface="Arial"/>
              </a:rPr>
              <a:t>nd</a:t>
            </a:r>
            <a:r>
              <a:rPr sz="2400" b="0" spc="-70" dirty="0">
                <a:latin typeface="Arial"/>
                <a:cs typeface="Arial"/>
              </a:rPr>
              <a:t>, </a:t>
            </a:r>
            <a:r>
              <a:rPr sz="2400" b="0" spc="-40" dirty="0">
                <a:latin typeface="Arial"/>
                <a:cs typeface="Arial"/>
              </a:rPr>
              <a:t>5</a:t>
            </a:r>
            <a:r>
              <a:rPr sz="2400" b="0" spc="-60" baseline="24305" dirty="0">
                <a:latin typeface="Arial"/>
                <a:cs typeface="Arial"/>
              </a:rPr>
              <a:t>th</a:t>
            </a:r>
            <a:r>
              <a:rPr sz="2400" b="0" spc="-40" dirty="0">
                <a:latin typeface="Arial"/>
                <a:cs typeface="Arial"/>
              </a:rPr>
              <a:t>, </a:t>
            </a:r>
            <a:r>
              <a:rPr sz="2400" b="0" spc="-55" dirty="0">
                <a:latin typeface="Arial"/>
                <a:cs typeface="Arial"/>
              </a:rPr>
              <a:t>15</a:t>
            </a:r>
            <a:r>
              <a:rPr sz="2400" b="0" spc="-82" baseline="24305" dirty="0">
                <a:latin typeface="Arial"/>
                <a:cs typeface="Arial"/>
              </a:rPr>
              <a:t>th </a:t>
            </a:r>
            <a:r>
              <a:rPr sz="2400" b="0" spc="-110" dirty="0">
                <a:latin typeface="Arial"/>
                <a:cs typeface="Arial"/>
              </a:rPr>
              <a:t>are</a:t>
            </a:r>
            <a:r>
              <a:rPr sz="2400" b="0" spc="-150" dirty="0">
                <a:latin typeface="Arial"/>
                <a:cs typeface="Arial"/>
              </a:rPr>
              <a:t> </a:t>
            </a:r>
            <a:r>
              <a:rPr sz="2400" b="0" spc="-50" dirty="0">
                <a:latin typeface="Arial"/>
                <a:cs typeface="Arial"/>
              </a:rPr>
              <a:t>dry</a:t>
            </a:r>
            <a:endParaRPr sz="2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00" b="0" spc="-55" dirty="0">
                <a:latin typeface="Arial"/>
                <a:cs typeface="Arial"/>
              </a:rPr>
              <a:t>12</a:t>
            </a:r>
            <a:r>
              <a:rPr sz="2400" b="0" spc="-82" baseline="24305" dirty="0">
                <a:latin typeface="Arial"/>
                <a:cs typeface="Arial"/>
              </a:rPr>
              <a:t>th </a:t>
            </a:r>
            <a:r>
              <a:rPr sz="2400" b="0" spc="-135" dirty="0">
                <a:latin typeface="Arial"/>
                <a:cs typeface="Arial"/>
              </a:rPr>
              <a:t>heavy </a:t>
            </a:r>
            <a:r>
              <a:rPr sz="2400" b="0" spc="-65" dirty="0">
                <a:latin typeface="Arial"/>
                <a:cs typeface="Arial"/>
              </a:rPr>
              <a:t>rain, </a:t>
            </a:r>
            <a:r>
              <a:rPr sz="2400" b="0" spc="-75" dirty="0">
                <a:latin typeface="Arial"/>
                <a:cs typeface="Arial"/>
              </a:rPr>
              <a:t>23</a:t>
            </a:r>
            <a:r>
              <a:rPr sz="2400" b="0" spc="-112" baseline="24305" dirty="0">
                <a:latin typeface="Arial"/>
                <a:cs typeface="Arial"/>
              </a:rPr>
              <a:t>rd </a:t>
            </a:r>
            <a:r>
              <a:rPr sz="2400" b="0" spc="-30" dirty="0">
                <a:latin typeface="Arial"/>
                <a:cs typeface="Arial"/>
              </a:rPr>
              <a:t>light</a:t>
            </a:r>
            <a:r>
              <a:rPr sz="2400" b="0" spc="-285" dirty="0">
                <a:latin typeface="Arial"/>
                <a:cs typeface="Arial"/>
              </a:rPr>
              <a:t> </a:t>
            </a:r>
            <a:r>
              <a:rPr sz="2400" b="0" spc="-65" dirty="0">
                <a:latin typeface="Arial"/>
                <a:cs typeface="Arial"/>
              </a:rPr>
              <a:t>rain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1020" y="1527488"/>
            <a:ext cx="7468234" cy="5022850"/>
          </a:xfrm>
          <a:custGeom>
            <a:avLst/>
            <a:gdLst/>
            <a:ahLst/>
            <a:cxnLst/>
            <a:rect l="l" t="t" r="r" b="b"/>
            <a:pathLst>
              <a:path w="7468234" h="5022850">
                <a:moveTo>
                  <a:pt x="0" y="5022366"/>
                </a:moveTo>
                <a:lnTo>
                  <a:pt x="7467623" y="5022366"/>
                </a:lnTo>
                <a:lnTo>
                  <a:pt x="7467623" y="0"/>
                </a:lnTo>
                <a:lnTo>
                  <a:pt x="0" y="0"/>
                </a:lnTo>
                <a:lnTo>
                  <a:pt x="0" y="5022366"/>
                </a:lnTo>
              </a:path>
            </a:pathLst>
          </a:custGeom>
          <a:ln w="1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242" y="5865027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2242" y="5283683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242" y="4108100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242" y="3526756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2242" y="2932167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2242" y="2350823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3567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4892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6217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7081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8499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19731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1148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2381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3798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5031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6448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1117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2350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03767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25000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6417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7650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89067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0300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1165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52582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73815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95231" y="2350823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09562" y="2350823"/>
            <a:ext cx="13970" cy="3500754"/>
          </a:xfrm>
          <a:custGeom>
            <a:avLst/>
            <a:gdLst/>
            <a:ahLst/>
            <a:cxnLst/>
            <a:rect l="l" t="t" r="r" b="b"/>
            <a:pathLst>
              <a:path w="13970" h="3500754">
                <a:moveTo>
                  <a:pt x="0" y="3500405"/>
                </a:moveTo>
                <a:lnTo>
                  <a:pt x="13804" y="3500405"/>
                </a:lnTo>
                <a:lnTo>
                  <a:pt x="13804" y="0"/>
                </a:lnTo>
                <a:lnTo>
                  <a:pt x="0" y="0"/>
                </a:lnTo>
                <a:lnTo>
                  <a:pt x="0" y="350040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92242" y="2350824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09562" y="2350824"/>
            <a:ext cx="13970" cy="3500754"/>
          </a:xfrm>
          <a:custGeom>
            <a:avLst/>
            <a:gdLst/>
            <a:ahLst/>
            <a:cxnLst/>
            <a:rect l="l" t="t" r="r" b="b"/>
            <a:pathLst>
              <a:path w="13970" h="3500754">
                <a:moveTo>
                  <a:pt x="0" y="3500405"/>
                </a:moveTo>
                <a:lnTo>
                  <a:pt x="13804" y="3500405"/>
                </a:lnTo>
                <a:lnTo>
                  <a:pt x="13804" y="0"/>
                </a:lnTo>
                <a:lnTo>
                  <a:pt x="0" y="0"/>
                </a:lnTo>
                <a:lnTo>
                  <a:pt x="0" y="3500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6046" y="5865027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92242" y="2364621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92242" y="2350824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405"/>
                </a:lnTo>
              </a:path>
            </a:pathLst>
          </a:custGeom>
          <a:ln w="13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7026" y="5858128"/>
            <a:ext cx="41910" cy="13970"/>
          </a:xfrm>
          <a:custGeom>
            <a:avLst/>
            <a:gdLst/>
            <a:ahLst/>
            <a:cxnLst/>
            <a:rect l="l" t="t" r="r" b="b"/>
            <a:pathLst>
              <a:path w="41910" h="13970">
                <a:moveTo>
                  <a:pt x="0" y="13797"/>
                </a:moveTo>
                <a:lnTo>
                  <a:pt x="41412" y="13797"/>
                </a:lnTo>
                <a:lnTo>
                  <a:pt x="41412" y="0"/>
                </a:lnTo>
                <a:lnTo>
                  <a:pt x="0" y="0"/>
                </a:lnTo>
                <a:lnTo>
                  <a:pt x="0" y="13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7026" y="5276784"/>
            <a:ext cx="41910" cy="13970"/>
          </a:xfrm>
          <a:custGeom>
            <a:avLst/>
            <a:gdLst/>
            <a:ahLst/>
            <a:cxnLst/>
            <a:rect l="l" t="t" r="r" b="b"/>
            <a:pathLst>
              <a:path w="41910" h="13970">
                <a:moveTo>
                  <a:pt x="0" y="13797"/>
                </a:moveTo>
                <a:lnTo>
                  <a:pt x="41412" y="13797"/>
                </a:lnTo>
                <a:lnTo>
                  <a:pt x="41412" y="0"/>
                </a:lnTo>
                <a:lnTo>
                  <a:pt x="0" y="0"/>
                </a:lnTo>
                <a:lnTo>
                  <a:pt x="0" y="13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7026" y="4682177"/>
            <a:ext cx="41910" cy="13970"/>
          </a:xfrm>
          <a:custGeom>
            <a:avLst/>
            <a:gdLst/>
            <a:ahLst/>
            <a:cxnLst/>
            <a:rect l="l" t="t" r="r" b="b"/>
            <a:pathLst>
              <a:path w="41910" h="13970">
                <a:moveTo>
                  <a:pt x="0" y="13797"/>
                </a:moveTo>
                <a:lnTo>
                  <a:pt x="41412" y="13797"/>
                </a:lnTo>
                <a:lnTo>
                  <a:pt x="41412" y="0"/>
                </a:lnTo>
                <a:lnTo>
                  <a:pt x="0" y="0"/>
                </a:lnTo>
                <a:lnTo>
                  <a:pt x="0" y="13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7026" y="4101201"/>
            <a:ext cx="41910" cy="13970"/>
          </a:xfrm>
          <a:custGeom>
            <a:avLst/>
            <a:gdLst/>
            <a:ahLst/>
            <a:cxnLst/>
            <a:rect l="l" t="t" r="r" b="b"/>
            <a:pathLst>
              <a:path w="41910" h="13970">
                <a:moveTo>
                  <a:pt x="0" y="13797"/>
                </a:moveTo>
                <a:lnTo>
                  <a:pt x="41412" y="13797"/>
                </a:lnTo>
                <a:lnTo>
                  <a:pt x="41412" y="0"/>
                </a:lnTo>
                <a:lnTo>
                  <a:pt x="0" y="0"/>
                </a:lnTo>
                <a:lnTo>
                  <a:pt x="0" y="13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7026" y="3519858"/>
            <a:ext cx="41910" cy="13970"/>
          </a:xfrm>
          <a:custGeom>
            <a:avLst/>
            <a:gdLst/>
            <a:ahLst/>
            <a:cxnLst/>
            <a:rect l="l" t="t" r="r" b="b"/>
            <a:pathLst>
              <a:path w="41910" h="13970">
                <a:moveTo>
                  <a:pt x="0" y="13797"/>
                </a:moveTo>
                <a:lnTo>
                  <a:pt x="41412" y="13797"/>
                </a:lnTo>
                <a:lnTo>
                  <a:pt x="41412" y="0"/>
                </a:lnTo>
                <a:lnTo>
                  <a:pt x="0" y="0"/>
                </a:lnTo>
                <a:lnTo>
                  <a:pt x="0" y="13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7026" y="2925268"/>
            <a:ext cx="41910" cy="13970"/>
          </a:xfrm>
          <a:custGeom>
            <a:avLst/>
            <a:gdLst/>
            <a:ahLst/>
            <a:cxnLst/>
            <a:rect l="l" t="t" r="r" b="b"/>
            <a:pathLst>
              <a:path w="41910" h="13969">
                <a:moveTo>
                  <a:pt x="0" y="13797"/>
                </a:moveTo>
                <a:lnTo>
                  <a:pt x="41412" y="13797"/>
                </a:lnTo>
                <a:lnTo>
                  <a:pt x="41412" y="0"/>
                </a:lnTo>
                <a:lnTo>
                  <a:pt x="0" y="0"/>
                </a:lnTo>
                <a:lnTo>
                  <a:pt x="0" y="13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7026" y="2343925"/>
            <a:ext cx="41910" cy="13970"/>
          </a:xfrm>
          <a:custGeom>
            <a:avLst/>
            <a:gdLst/>
            <a:ahLst/>
            <a:cxnLst/>
            <a:rect l="l" t="t" r="r" b="b"/>
            <a:pathLst>
              <a:path w="41910" h="13969">
                <a:moveTo>
                  <a:pt x="0" y="13797"/>
                </a:moveTo>
                <a:lnTo>
                  <a:pt x="41412" y="13797"/>
                </a:lnTo>
                <a:lnTo>
                  <a:pt x="41412" y="0"/>
                </a:lnTo>
                <a:lnTo>
                  <a:pt x="0" y="0"/>
                </a:lnTo>
                <a:lnTo>
                  <a:pt x="0" y="13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92242" y="4689076"/>
            <a:ext cx="5310505" cy="0"/>
          </a:xfrm>
          <a:custGeom>
            <a:avLst/>
            <a:gdLst/>
            <a:ahLst/>
            <a:cxnLst/>
            <a:rect l="l" t="t" r="r" b="b"/>
            <a:pathLst>
              <a:path w="5310505">
                <a:moveTo>
                  <a:pt x="0" y="0"/>
                </a:moveTo>
                <a:lnTo>
                  <a:pt x="5310418" y="0"/>
                </a:lnTo>
              </a:path>
            </a:pathLst>
          </a:custGeom>
          <a:ln w="13797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85340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06665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27990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49315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70180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91596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12829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34246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5479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76896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98129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19546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54215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5448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96865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18098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39515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60748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82165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03398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24263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45679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66913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88329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09562" y="4702873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595"/>
                </a:moveTo>
                <a:lnTo>
                  <a:pt x="13804" y="27595"/>
                </a:lnTo>
                <a:lnTo>
                  <a:pt x="13804" y="0"/>
                </a:lnTo>
                <a:lnTo>
                  <a:pt x="0" y="0"/>
                </a:lnTo>
                <a:lnTo>
                  <a:pt x="0" y="2759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95772" y="4598930"/>
            <a:ext cx="5103495" cy="857885"/>
          </a:xfrm>
          <a:custGeom>
            <a:avLst/>
            <a:gdLst/>
            <a:ahLst/>
            <a:cxnLst/>
            <a:rect l="l" t="t" r="r" b="b"/>
            <a:pathLst>
              <a:path w="5103495" h="857885">
                <a:moveTo>
                  <a:pt x="0" y="857684"/>
                </a:moveTo>
                <a:lnTo>
                  <a:pt x="221324" y="622663"/>
                </a:lnTo>
                <a:lnTo>
                  <a:pt x="442649" y="539876"/>
                </a:lnTo>
                <a:lnTo>
                  <a:pt x="663974" y="526079"/>
                </a:lnTo>
                <a:lnTo>
                  <a:pt x="885299" y="719707"/>
                </a:lnTo>
                <a:lnTo>
                  <a:pt x="1106532" y="788695"/>
                </a:lnTo>
                <a:lnTo>
                  <a:pt x="1327949" y="816290"/>
                </a:lnTo>
                <a:lnTo>
                  <a:pt x="1549366" y="747302"/>
                </a:lnTo>
                <a:lnTo>
                  <a:pt x="1770231" y="733504"/>
                </a:lnTo>
                <a:lnTo>
                  <a:pt x="1991464" y="747302"/>
                </a:lnTo>
                <a:lnTo>
                  <a:pt x="2212881" y="567472"/>
                </a:lnTo>
                <a:lnTo>
                  <a:pt x="2434114" y="470428"/>
                </a:lnTo>
                <a:lnTo>
                  <a:pt x="2669335" y="511821"/>
                </a:lnTo>
                <a:lnTo>
                  <a:pt x="2890568" y="539876"/>
                </a:lnTo>
                <a:lnTo>
                  <a:pt x="3111985" y="595067"/>
                </a:lnTo>
                <a:lnTo>
                  <a:pt x="3332850" y="622663"/>
                </a:lnTo>
                <a:lnTo>
                  <a:pt x="3554083" y="526079"/>
                </a:lnTo>
                <a:lnTo>
                  <a:pt x="3775500" y="276800"/>
                </a:lnTo>
                <a:lnTo>
                  <a:pt x="3996733" y="276800"/>
                </a:lnTo>
                <a:lnTo>
                  <a:pt x="4217965" y="110749"/>
                </a:lnTo>
                <a:lnTo>
                  <a:pt x="4439382" y="0"/>
                </a:lnTo>
                <a:lnTo>
                  <a:pt x="4660799" y="96951"/>
                </a:lnTo>
                <a:lnTo>
                  <a:pt x="4882032" y="345789"/>
                </a:lnTo>
                <a:lnTo>
                  <a:pt x="5102897" y="415237"/>
                </a:lnTo>
              </a:path>
            </a:pathLst>
          </a:custGeom>
          <a:ln w="2759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95772" y="3727283"/>
            <a:ext cx="5103495" cy="1217930"/>
          </a:xfrm>
          <a:custGeom>
            <a:avLst/>
            <a:gdLst/>
            <a:ahLst/>
            <a:cxnLst/>
            <a:rect l="l" t="t" r="r" b="b"/>
            <a:pathLst>
              <a:path w="5103495" h="1217929">
                <a:moveTo>
                  <a:pt x="0" y="636534"/>
                </a:moveTo>
                <a:lnTo>
                  <a:pt x="221324" y="539582"/>
                </a:lnTo>
                <a:lnTo>
                  <a:pt x="442649" y="553748"/>
                </a:lnTo>
                <a:lnTo>
                  <a:pt x="663974" y="539582"/>
                </a:lnTo>
                <a:lnTo>
                  <a:pt x="885299" y="553748"/>
                </a:lnTo>
                <a:lnTo>
                  <a:pt x="1106532" y="525784"/>
                </a:lnTo>
                <a:lnTo>
                  <a:pt x="1327949" y="664129"/>
                </a:lnTo>
                <a:lnTo>
                  <a:pt x="1549366" y="885813"/>
                </a:lnTo>
                <a:lnTo>
                  <a:pt x="1770231" y="1079459"/>
                </a:lnTo>
                <a:lnTo>
                  <a:pt x="1991464" y="1051385"/>
                </a:lnTo>
                <a:lnTo>
                  <a:pt x="2212881" y="1009992"/>
                </a:lnTo>
                <a:lnTo>
                  <a:pt x="2434114" y="802658"/>
                </a:lnTo>
                <a:lnTo>
                  <a:pt x="2669335" y="677927"/>
                </a:lnTo>
                <a:lnTo>
                  <a:pt x="2890568" y="857849"/>
                </a:lnTo>
                <a:lnTo>
                  <a:pt x="3111985" y="968599"/>
                </a:lnTo>
                <a:lnTo>
                  <a:pt x="3332850" y="857849"/>
                </a:lnTo>
                <a:lnTo>
                  <a:pt x="3554083" y="788861"/>
                </a:lnTo>
                <a:lnTo>
                  <a:pt x="3775500" y="816456"/>
                </a:lnTo>
                <a:lnTo>
                  <a:pt x="3996733" y="0"/>
                </a:lnTo>
                <a:lnTo>
                  <a:pt x="4217965" y="83338"/>
                </a:lnTo>
                <a:lnTo>
                  <a:pt x="4439382" y="124731"/>
                </a:lnTo>
                <a:lnTo>
                  <a:pt x="4660799" y="249278"/>
                </a:lnTo>
                <a:lnTo>
                  <a:pt x="4882032" y="1093257"/>
                </a:lnTo>
                <a:lnTo>
                  <a:pt x="5102897" y="1217436"/>
                </a:lnTo>
              </a:path>
            </a:pathLst>
          </a:custGeom>
          <a:ln w="2759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95772" y="2855820"/>
            <a:ext cx="5103495" cy="747395"/>
          </a:xfrm>
          <a:custGeom>
            <a:avLst/>
            <a:gdLst/>
            <a:ahLst/>
            <a:cxnLst/>
            <a:rect l="l" t="t" r="r" b="b"/>
            <a:pathLst>
              <a:path w="5103495" h="747395">
                <a:moveTo>
                  <a:pt x="0" y="581343"/>
                </a:moveTo>
                <a:lnTo>
                  <a:pt x="221324" y="401421"/>
                </a:lnTo>
                <a:lnTo>
                  <a:pt x="442649" y="373458"/>
                </a:lnTo>
                <a:lnTo>
                  <a:pt x="663974" y="373458"/>
                </a:lnTo>
                <a:lnTo>
                  <a:pt x="885299" y="415219"/>
                </a:lnTo>
                <a:lnTo>
                  <a:pt x="1106532" y="498005"/>
                </a:lnTo>
                <a:lnTo>
                  <a:pt x="1327949" y="456612"/>
                </a:lnTo>
                <a:lnTo>
                  <a:pt x="1549366" y="429016"/>
                </a:lnTo>
                <a:lnTo>
                  <a:pt x="1770231" y="152142"/>
                </a:lnTo>
                <a:lnTo>
                  <a:pt x="1991464" y="110749"/>
                </a:lnTo>
                <a:lnTo>
                  <a:pt x="2212881" y="41393"/>
                </a:lnTo>
                <a:lnTo>
                  <a:pt x="2434114" y="0"/>
                </a:lnTo>
                <a:lnTo>
                  <a:pt x="2669335" y="0"/>
                </a:lnTo>
                <a:lnTo>
                  <a:pt x="2890568" y="0"/>
                </a:lnTo>
                <a:lnTo>
                  <a:pt x="3111985" y="221683"/>
                </a:lnTo>
                <a:lnTo>
                  <a:pt x="3332850" y="207333"/>
                </a:lnTo>
                <a:lnTo>
                  <a:pt x="3554083" y="249278"/>
                </a:lnTo>
                <a:lnTo>
                  <a:pt x="3775500" y="83154"/>
                </a:lnTo>
                <a:lnTo>
                  <a:pt x="3996733" y="152142"/>
                </a:lnTo>
                <a:lnTo>
                  <a:pt x="4217965" y="110749"/>
                </a:lnTo>
                <a:lnTo>
                  <a:pt x="4439382" y="207333"/>
                </a:lnTo>
                <a:lnTo>
                  <a:pt x="4660799" y="747284"/>
                </a:lnTo>
                <a:lnTo>
                  <a:pt x="4882032" y="719320"/>
                </a:lnTo>
                <a:lnTo>
                  <a:pt x="5102897" y="567545"/>
                </a:lnTo>
              </a:path>
            </a:pathLst>
          </a:custGeom>
          <a:ln w="2759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95772" y="3935169"/>
            <a:ext cx="5103495" cy="1494155"/>
          </a:xfrm>
          <a:custGeom>
            <a:avLst/>
            <a:gdLst/>
            <a:ahLst/>
            <a:cxnLst/>
            <a:rect l="l" t="t" r="r" b="b"/>
            <a:pathLst>
              <a:path w="5103495" h="1494154">
                <a:moveTo>
                  <a:pt x="0" y="885371"/>
                </a:moveTo>
                <a:lnTo>
                  <a:pt x="221324" y="1466255"/>
                </a:lnTo>
                <a:lnTo>
                  <a:pt x="442649" y="1493850"/>
                </a:lnTo>
                <a:lnTo>
                  <a:pt x="663974" y="1286424"/>
                </a:lnTo>
                <a:lnTo>
                  <a:pt x="885299" y="1480052"/>
                </a:lnTo>
                <a:lnTo>
                  <a:pt x="1106532" y="1383468"/>
                </a:lnTo>
                <a:lnTo>
                  <a:pt x="1327949" y="1120392"/>
                </a:lnTo>
                <a:lnTo>
                  <a:pt x="1549366" y="1245031"/>
                </a:lnTo>
                <a:lnTo>
                  <a:pt x="1770231" y="1106594"/>
                </a:lnTo>
                <a:lnTo>
                  <a:pt x="1991464" y="622368"/>
                </a:lnTo>
                <a:lnTo>
                  <a:pt x="2212881" y="96583"/>
                </a:lnTo>
                <a:lnTo>
                  <a:pt x="2434114" y="802106"/>
                </a:lnTo>
                <a:lnTo>
                  <a:pt x="2669335" y="802106"/>
                </a:lnTo>
                <a:lnTo>
                  <a:pt x="2890568" y="470042"/>
                </a:lnTo>
                <a:lnTo>
                  <a:pt x="3111985" y="359660"/>
                </a:lnTo>
                <a:lnTo>
                  <a:pt x="3332850" y="345862"/>
                </a:lnTo>
                <a:lnTo>
                  <a:pt x="3554083" y="359660"/>
                </a:lnTo>
                <a:lnTo>
                  <a:pt x="3775500" y="414851"/>
                </a:lnTo>
                <a:lnTo>
                  <a:pt x="3996733" y="428648"/>
                </a:lnTo>
                <a:lnTo>
                  <a:pt x="4217965" y="41393"/>
                </a:lnTo>
                <a:lnTo>
                  <a:pt x="4439382" y="0"/>
                </a:lnTo>
                <a:lnTo>
                  <a:pt x="4660799" y="179922"/>
                </a:lnTo>
                <a:lnTo>
                  <a:pt x="4882032" y="41393"/>
                </a:lnTo>
                <a:lnTo>
                  <a:pt x="5102897" y="359660"/>
                </a:lnTo>
              </a:path>
            </a:pathLst>
          </a:custGeom>
          <a:ln w="2759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95772" y="3146492"/>
            <a:ext cx="5103495" cy="1757045"/>
          </a:xfrm>
          <a:custGeom>
            <a:avLst/>
            <a:gdLst/>
            <a:ahLst/>
            <a:cxnLst/>
            <a:rect l="l" t="t" r="r" b="b"/>
            <a:pathLst>
              <a:path w="5103495" h="1757045">
                <a:moveTo>
                  <a:pt x="0" y="1106576"/>
                </a:moveTo>
                <a:lnTo>
                  <a:pt x="221324" y="1106576"/>
                </a:lnTo>
                <a:lnTo>
                  <a:pt x="442649" y="1148337"/>
                </a:lnTo>
                <a:lnTo>
                  <a:pt x="663974" y="1286314"/>
                </a:lnTo>
                <a:lnTo>
                  <a:pt x="885299" y="1065183"/>
                </a:lnTo>
                <a:lnTo>
                  <a:pt x="1106532" y="1065183"/>
                </a:lnTo>
                <a:lnTo>
                  <a:pt x="1327949" y="1065183"/>
                </a:lnTo>
                <a:lnTo>
                  <a:pt x="1549366" y="1120374"/>
                </a:lnTo>
                <a:lnTo>
                  <a:pt x="1770231" y="1369652"/>
                </a:lnTo>
                <a:lnTo>
                  <a:pt x="1991464" y="1756834"/>
                </a:lnTo>
                <a:lnTo>
                  <a:pt x="2212881" y="1369652"/>
                </a:lnTo>
                <a:lnTo>
                  <a:pt x="2434114" y="857665"/>
                </a:lnTo>
                <a:lnTo>
                  <a:pt x="2669335" y="1231123"/>
                </a:lnTo>
                <a:lnTo>
                  <a:pt x="2890568" y="1300664"/>
                </a:lnTo>
                <a:lnTo>
                  <a:pt x="3111985" y="0"/>
                </a:lnTo>
                <a:lnTo>
                  <a:pt x="3332850" y="110749"/>
                </a:lnTo>
                <a:lnTo>
                  <a:pt x="3554083" y="138345"/>
                </a:lnTo>
                <a:lnTo>
                  <a:pt x="3775500" y="165940"/>
                </a:lnTo>
                <a:lnTo>
                  <a:pt x="3996733" y="152142"/>
                </a:lnTo>
                <a:lnTo>
                  <a:pt x="4217965" y="221131"/>
                </a:lnTo>
                <a:lnTo>
                  <a:pt x="4439382" y="276874"/>
                </a:lnTo>
                <a:lnTo>
                  <a:pt x="4660799" y="304469"/>
                </a:lnTo>
                <a:lnTo>
                  <a:pt x="4882032" y="746916"/>
                </a:lnTo>
                <a:lnTo>
                  <a:pt x="5102897" y="498005"/>
                </a:lnTo>
              </a:path>
            </a:pathLst>
          </a:custGeom>
          <a:ln w="2759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385666" y="5153703"/>
            <a:ext cx="277495" cy="8223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14"/>
              </a:spcBef>
            </a:pPr>
            <a:r>
              <a:rPr sz="1400" spc="-35" dirty="0">
                <a:latin typeface="Arial"/>
                <a:cs typeface="Arial"/>
              </a:rPr>
              <a:t>-5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400" spc="-35" dirty="0">
                <a:latin typeface="Arial"/>
                <a:cs typeface="Arial"/>
              </a:rPr>
              <a:t>-</a:t>
            </a:r>
            <a:r>
              <a:rPr sz="1400" spc="-25" dirty="0">
                <a:latin typeface="Arial"/>
                <a:cs typeface="Arial"/>
              </a:rPr>
              <a:t>1</a:t>
            </a:r>
            <a:r>
              <a:rPr sz="1400" spc="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537511" y="4558543"/>
            <a:ext cx="12573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37511" y="3977751"/>
            <a:ext cx="12573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440882" y="3396776"/>
            <a:ext cx="21907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2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440882" y="1653297"/>
            <a:ext cx="5722620" cy="1390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14"/>
              </a:spcBef>
            </a:pPr>
            <a:r>
              <a:rPr sz="1400" b="1" spc="10" dirty="0">
                <a:latin typeface="Arial"/>
                <a:cs typeface="Arial"/>
              </a:rPr>
              <a:t>Td </a:t>
            </a:r>
            <a:r>
              <a:rPr sz="1400" b="1" spc="-25" dirty="0">
                <a:latin typeface="Arial"/>
                <a:cs typeface="Arial"/>
              </a:rPr>
              <a:t>(C) </a:t>
            </a:r>
            <a:r>
              <a:rPr sz="1400" b="1" spc="-10" dirty="0">
                <a:latin typeface="Arial"/>
                <a:cs typeface="Arial"/>
              </a:rPr>
              <a:t>for </a:t>
            </a:r>
            <a:r>
              <a:rPr sz="1400" b="1" spc="45" dirty="0">
                <a:latin typeface="Arial"/>
                <a:cs typeface="Arial"/>
              </a:rPr>
              <a:t>Saiq </a:t>
            </a:r>
            <a:r>
              <a:rPr sz="1400" b="1" spc="15" dirty="0">
                <a:latin typeface="Arial"/>
                <a:cs typeface="Arial"/>
              </a:rPr>
              <a:t>Station:</a:t>
            </a:r>
            <a:r>
              <a:rPr sz="1400" b="1" spc="2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2nd, </a:t>
            </a:r>
            <a:r>
              <a:rPr sz="1400" b="1" spc="-10" dirty="0">
                <a:latin typeface="Arial"/>
                <a:cs typeface="Arial"/>
              </a:rPr>
              <a:t>5th, </a:t>
            </a:r>
            <a:r>
              <a:rPr sz="1400" b="1" spc="-15" dirty="0">
                <a:latin typeface="Arial"/>
                <a:cs typeface="Arial"/>
              </a:rPr>
              <a:t>12th, </a:t>
            </a:r>
            <a:r>
              <a:rPr sz="1400" b="1" spc="-20" dirty="0">
                <a:latin typeface="Arial"/>
                <a:cs typeface="Arial"/>
              </a:rPr>
              <a:t>15th </a:t>
            </a:r>
            <a:r>
              <a:rPr sz="1400" b="1" spc="35" dirty="0">
                <a:latin typeface="Arial"/>
                <a:cs typeface="Arial"/>
              </a:rPr>
              <a:t>and </a:t>
            </a:r>
            <a:r>
              <a:rPr sz="1400" b="1" spc="-10" dirty="0">
                <a:latin typeface="Arial"/>
                <a:cs typeface="Arial"/>
              </a:rPr>
              <a:t>23rd </a:t>
            </a:r>
            <a:r>
              <a:rPr sz="1400" b="1" spc="10" dirty="0">
                <a:latin typeface="Arial"/>
                <a:cs typeface="Arial"/>
              </a:rPr>
              <a:t>July </a:t>
            </a:r>
            <a:r>
              <a:rPr sz="1400" b="1" spc="-25" dirty="0">
                <a:latin typeface="Arial"/>
                <a:cs typeface="Arial"/>
              </a:rPr>
              <a:t>04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spc="-2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spc="-2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799144" y="4794043"/>
            <a:ext cx="531050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95"/>
              </a:spcBef>
              <a:tabLst>
                <a:tab pos="276225" algn="l"/>
                <a:tab pos="497205" algn="l"/>
                <a:tab pos="718820" algn="l"/>
                <a:tab pos="940435" algn="l"/>
                <a:tab pos="1161415" algn="l"/>
                <a:tab pos="1382395" algn="l"/>
                <a:tab pos="1603375" algn="l"/>
                <a:tab pos="1824989" algn="l"/>
              </a:tabLst>
            </a:pPr>
            <a:r>
              <a:rPr sz="1200" spc="-5" dirty="0">
                <a:latin typeface="Arial"/>
                <a:cs typeface="Arial"/>
              </a:rPr>
              <a:t>1	2	3	4	5	6	7	8	9 </a:t>
            </a:r>
            <a:r>
              <a:rPr sz="1200" spc="-10" dirty="0">
                <a:latin typeface="Arial"/>
                <a:cs typeface="Arial"/>
              </a:rPr>
              <a:t>10 11 12 13 14 15 16 17 18 19 20 21 22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23 </a:t>
            </a:r>
            <a:r>
              <a:rPr sz="1200" spc="-20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64104" y="6052854"/>
            <a:ext cx="135509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5" dirty="0">
                <a:latin typeface="Arial"/>
                <a:cs typeface="Arial"/>
              </a:rPr>
              <a:t>Time </a:t>
            </a:r>
            <a:r>
              <a:rPr sz="1600" b="1" spc="5" dirty="0">
                <a:latin typeface="Arial"/>
                <a:cs typeface="Arial"/>
              </a:rPr>
              <a:t>(h)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GMT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31694" y="3608594"/>
            <a:ext cx="257810" cy="1031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0"/>
              </a:lnSpc>
            </a:pPr>
            <a:r>
              <a:rPr sz="1600" b="1" dirty="0">
                <a:latin typeface="Arial"/>
                <a:cs typeface="Arial"/>
              </a:rPr>
              <a:t>Degrees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344691" y="3464759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849" y="0"/>
                </a:lnTo>
              </a:path>
            </a:pathLst>
          </a:custGeom>
          <a:ln w="2759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44691" y="3796824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849" y="0"/>
                </a:lnTo>
              </a:path>
            </a:pathLst>
          </a:custGeom>
          <a:ln w="2759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44691" y="4128889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849" y="0"/>
                </a:lnTo>
              </a:path>
            </a:pathLst>
          </a:custGeom>
          <a:ln w="2759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44691" y="4460954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849" y="0"/>
                </a:lnTo>
              </a:path>
            </a:pathLst>
          </a:custGeom>
          <a:ln w="2759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44691" y="4792945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849" y="0"/>
                </a:lnTo>
              </a:path>
            </a:pathLst>
          </a:custGeom>
          <a:ln w="2759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261499" y="3271057"/>
            <a:ext cx="982344" cy="1659889"/>
          </a:xfrm>
          <a:prstGeom prst="rect">
            <a:avLst/>
          </a:prstGeom>
          <a:ln w="13802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315"/>
              </a:spcBef>
            </a:pPr>
            <a:r>
              <a:rPr sz="1750" spc="-35" dirty="0">
                <a:latin typeface="Arial"/>
                <a:cs typeface="Arial"/>
              </a:rPr>
              <a:t>2nd</a:t>
            </a:r>
            <a:endParaRPr sz="1750">
              <a:latin typeface="Arial"/>
              <a:cs typeface="Arial"/>
            </a:endParaRPr>
          </a:p>
          <a:p>
            <a:pPr marL="469900" marR="62865">
              <a:lnSpc>
                <a:spcPct val="124500"/>
              </a:lnSpc>
            </a:pPr>
            <a:r>
              <a:rPr sz="1750" spc="-20" dirty="0">
                <a:latin typeface="Arial"/>
                <a:cs typeface="Arial"/>
              </a:rPr>
              <a:t>5th  </a:t>
            </a:r>
            <a:r>
              <a:rPr sz="1750" spc="5" dirty="0">
                <a:latin typeface="Arial"/>
                <a:cs typeface="Arial"/>
              </a:rPr>
              <a:t>12</a:t>
            </a:r>
            <a:r>
              <a:rPr sz="1750" spc="-60" dirty="0">
                <a:latin typeface="Arial"/>
                <a:cs typeface="Arial"/>
              </a:rPr>
              <a:t>t</a:t>
            </a:r>
            <a:r>
              <a:rPr sz="1750" spc="-5" dirty="0">
                <a:latin typeface="Arial"/>
                <a:cs typeface="Arial"/>
              </a:rPr>
              <a:t>h  </a:t>
            </a:r>
            <a:r>
              <a:rPr sz="1750" spc="5" dirty="0">
                <a:latin typeface="Arial"/>
                <a:cs typeface="Arial"/>
              </a:rPr>
              <a:t>15</a:t>
            </a:r>
            <a:r>
              <a:rPr sz="1750" spc="-60" dirty="0">
                <a:latin typeface="Arial"/>
                <a:cs typeface="Arial"/>
              </a:rPr>
              <a:t>t</a:t>
            </a:r>
            <a:r>
              <a:rPr sz="1750" spc="-5" dirty="0">
                <a:latin typeface="Arial"/>
                <a:cs typeface="Arial"/>
              </a:rPr>
              <a:t>h  </a:t>
            </a:r>
            <a:r>
              <a:rPr sz="1750" spc="5" dirty="0">
                <a:latin typeface="Arial"/>
                <a:cs typeface="Arial"/>
              </a:rPr>
              <a:t>23</a:t>
            </a:r>
            <a:r>
              <a:rPr sz="1750" spc="-45" dirty="0">
                <a:latin typeface="Arial"/>
                <a:cs typeface="Arial"/>
              </a:rPr>
              <a:t>r</a:t>
            </a:r>
            <a:r>
              <a:rPr sz="1750" spc="-5" dirty="0">
                <a:latin typeface="Arial"/>
                <a:cs typeface="Arial"/>
              </a:rPr>
              <a:t>d</a:t>
            </a:r>
            <a:endParaRPr sz="17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31020" y="1527488"/>
            <a:ext cx="7468234" cy="5022850"/>
          </a:xfrm>
          <a:custGeom>
            <a:avLst/>
            <a:gdLst/>
            <a:ahLst/>
            <a:cxnLst/>
            <a:rect l="l" t="t" r="r" b="b"/>
            <a:pathLst>
              <a:path w="7468234" h="5022850">
                <a:moveTo>
                  <a:pt x="0" y="5022366"/>
                </a:moveTo>
                <a:lnTo>
                  <a:pt x="7467623" y="5022366"/>
                </a:lnTo>
                <a:lnTo>
                  <a:pt x="7467623" y="0"/>
                </a:lnTo>
                <a:lnTo>
                  <a:pt x="0" y="0"/>
                </a:lnTo>
                <a:lnTo>
                  <a:pt x="0" y="5022366"/>
                </a:lnTo>
              </a:path>
            </a:pathLst>
          </a:custGeom>
          <a:ln w="1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2040" marR="5080" indent="-1401445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Measuring </a:t>
            </a:r>
            <a:r>
              <a:rPr spc="-210" dirty="0"/>
              <a:t>Humidity </a:t>
            </a:r>
            <a:r>
              <a:rPr spc="-250" dirty="0"/>
              <a:t>-</a:t>
            </a:r>
            <a:r>
              <a:rPr spc="-565" dirty="0"/>
              <a:t> </a:t>
            </a:r>
            <a:r>
              <a:rPr spc="-180" dirty="0"/>
              <a:t>Sling  </a:t>
            </a:r>
            <a:r>
              <a:rPr spc="-265" dirty="0"/>
              <a:t>Psychrometer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87032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185" dirty="0">
                <a:latin typeface="Arial"/>
                <a:cs typeface="Arial"/>
              </a:rPr>
              <a:t>Sling </a:t>
            </a:r>
            <a:r>
              <a:rPr sz="2800" spc="-145" dirty="0">
                <a:latin typeface="Arial"/>
                <a:cs typeface="Arial"/>
              </a:rPr>
              <a:t>Psychrometer  is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20" dirty="0">
                <a:latin typeface="Arial"/>
                <a:cs typeface="Arial"/>
              </a:rPr>
              <a:t>common </a:t>
            </a:r>
            <a:r>
              <a:rPr sz="2800" spc="-60" dirty="0">
                <a:latin typeface="Arial"/>
                <a:cs typeface="Arial"/>
              </a:rPr>
              <a:t>instrument  </a:t>
            </a:r>
            <a:r>
              <a:rPr sz="2800" spc="-170" dirty="0">
                <a:latin typeface="Arial"/>
                <a:cs typeface="Arial"/>
              </a:rPr>
              <a:t>used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60" dirty="0">
                <a:latin typeface="Arial"/>
                <a:cs typeface="Arial"/>
              </a:rPr>
              <a:t>obtain </a:t>
            </a:r>
            <a:r>
              <a:rPr sz="2800" spc="-220" dirty="0">
                <a:latin typeface="Arial"/>
                <a:cs typeface="Arial"/>
              </a:rPr>
              <a:t>a  </a:t>
            </a:r>
            <a:r>
              <a:rPr sz="2800" spc="-120" dirty="0">
                <a:latin typeface="Arial"/>
                <a:cs typeface="Arial"/>
              </a:rPr>
              <a:t>measurement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105" dirty="0">
                <a:latin typeface="Arial"/>
                <a:cs typeface="Arial"/>
              </a:rPr>
              <a:t>dew </a:t>
            </a:r>
            <a:r>
              <a:rPr sz="2800" spc="-30" dirty="0">
                <a:latin typeface="Arial"/>
                <a:cs typeface="Arial"/>
              </a:rPr>
              <a:t>point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temperature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535935"/>
            <a:ext cx="4038600" cy="2649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27114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0950" y="6427114"/>
            <a:ext cx="1560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63068"/>
            <a:ext cx="7185659" cy="5506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79791" y="6579819"/>
            <a:ext cx="10960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latin typeface="Trebuchet MS"/>
                <a:cs typeface="Trebuchet MS"/>
              </a:rPr>
              <a:t>Fig. </a:t>
            </a:r>
            <a:r>
              <a:rPr sz="1400" b="1" spc="-120" dirty="0">
                <a:latin typeface="Trebuchet MS"/>
                <a:cs typeface="Trebuchet MS"/>
              </a:rPr>
              <a:t>4-12, </a:t>
            </a:r>
            <a:r>
              <a:rPr sz="1400" b="1" spc="-100" dirty="0">
                <a:latin typeface="Trebuchet MS"/>
                <a:cs typeface="Trebuchet MS"/>
              </a:rPr>
              <a:t>p.</a:t>
            </a:r>
            <a:r>
              <a:rPr sz="1400" b="1" spc="-170" dirty="0">
                <a:latin typeface="Trebuchet MS"/>
                <a:cs typeface="Trebuchet MS"/>
              </a:rPr>
              <a:t> </a:t>
            </a:r>
            <a:r>
              <a:rPr sz="1400" b="1" spc="-114" dirty="0">
                <a:latin typeface="Trebuchet MS"/>
                <a:cs typeface="Trebuchet MS"/>
              </a:rPr>
              <a:t>91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5653227"/>
            <a:ext cx="871791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b="1" spc="-160" dirty="0">
                <a:latin typeface="Trebuchet MS"/>
                <a:cs typeface="Trebuchet MS"/>
              </a:rPr>
              <a:t>Figure </a:t>
            </a:r>
            <a:r>
              <a:rPr sz="2300" b="1" spc="-200" dirty="0">
                <a:latin typeface="Trebuchet MS"/>
                <a:cs typeface="Trebuchet MS"/>
              </a:rPr>
              <a:t>4.12: </a:t>
            </a:r>
            <a:r>
              <a:rPr sz="2300" spc="-165" dirty="0">
                <a:latin typeface="Arial"/>
                <a:cs typeface="Arial"/>
              </a:rPr>
              <a:t>The </a:t>
            </a:r>
            <a:r>
              <a:rPr sz="2300" spc="-55" dirty="0">
                <a:latin typeface="Arial"/>
                <a:cs typeface="Arial"/>
              </a:rPr>
              <a:t>hair </a:t>
            </a:r>
            <a:r>
              <a:rPr sz="2300" spc="-75" dirty="0">
                <a:latin typeface="Arial"/>
                <a:cs typeface="Arial"/>
              </a:rPr>
              <a:t>hygrometer </a:t>
            </a:r>
            <a:r>
              <a:rPr sz="2300" spc="-140" dirty="0">
                <a:latin typeface="Arial"/>
                <a:cs typeface="Arial"/>
              </a:rPr>
              <a:t>measures </a:t>
            </a:r>
            <a:r>
              <a:rPr sz="2300" spc="-55" dirty="0">
                <a:latin typeface="Arial"/>
                <a:cs typeface="Arial"/>
              </a:rPr>
              <a:t>relative </a:t>
            </a:r>
            <a:r>
              <a:rPr sz="2300" spc="-35" dirty="0">
                <a:latin typeface="Arial"/>
                <a:cs typeface="Arial"/>
              </a:rPr>
              <a:t>humidity </a:t>
            </a:r>
            <a:r>
              <a:rPr sz="2300" spc="-95" dirty="0">
                <a:latin typeface="Arial"/>
                <a:cs typeface="Arial"/>
              </a:rPr>
              <a:t>by  </a:t>
            </a:r>
            <a:r>
              <a:rPr sz="2300" spc="-60" dirty="0">
                <a:latin typeface="Arial"/>
                <a:cs typeface="Arial"/>
              </a:rPr>
              <a:t>amplifying </a:t>
            </a:r>
            <a:r>
              <a:rPr sz="2300" spc="-105" dirty="0">
                <a:latin typeface="Arial"/>
                <a:cs typeface="Arial"/>
              </a:rPr>
              <a:t>and measuring </a:t>
            </a:r>
            <a:r>
              <a:rPr sz="2300" spc="-160" dirty="0">
                <a:latin typeface="Arial"/>
                <a:cs typeface="Arial"/>
              </a:rPr>
              <a:t>changes </a:t>
            </a:r>
            <a:r>
              <a:rPr sz="2300" spc="-30" dirty="0">
                <a:latin typeface="Arial"/>
                <a:cs typeface="Arial"/>
              </a:rPr>
              <a:t>in the </a:t>
            </a:r>
            <a:r>
              <a:rPr sz="2300" spc="-60" dirty="0">
                <a:latin typeface="Arial"/>
                <a:cs typeface="Arial"/>
              </a:rPr>
              <a:t>length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100" dirty="0">
                <a:latin typeface="Arial"/>
                <a:cs typeface="Arial"/>
              </a:rPr>
              <a:t>human </a:t>
            </a:r>
            <a:r>
              <a:rPr sz="2300" spc="-35" dirty="0">
                <a:latin typeface="Arial"/>
                <a:cs typeface="Arial"/>
              </a:rPr>
              <a:t>(or</a:t>
            </a:r>
            <a:r>
              <a:rPr sz="2300" spc="-459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horse) </a:t>
            </a:r>
            <a:r>
              <a:rPr sz="2300" spc="-100" dirty="0">
                <a:latin typeface="Arial"/>
                <a:cs typeface="Arial"/>
              </a:rPr>
              <a:t>hair.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 marR="5080" indent="886460">
              <a:lnSpc>
                <a:spcPct val="100000"/>
              </a:lnSpc>
              <a:spcBef>
                <a:spcPts val="95"/>
              </a:spcBef>
            </a:pPr>
            <a:r>
              <a:rPr spc="-245" dirty="0"/>
              <a:t>Circulation </a:t>
            </a:r>
            <a:r>
              <a:rPr spc="-165" dirty="0"/>
              <a:t>of </a:t>
            </a:r>
            <a:r>
              <a:rPr spc="-220" dirty="0"/>
              <a:t>Water </a:t>
            </a:r>
            <a:r>
              <a:rPr spc="-215" dirty="0"/>
              <a:t>in </a:t>
            </a:r>
            <a:r>
              <a:rPr spc="-240" dirty="0"/>
              <a:t>the  </a:t>
            </a:r>
            <a:r>
              <a:rPr spc="-220" dirty="0"/>
              <a:t>Atmosphere </a:t>
            </a:r>
            <a:r>
              <a:rPr spc="-250" dirty="0"/>
              <a:t>- </a:t>
            </a:r>
            <a:r>
              <a:rPr spc="-335" dirty="0"/>
              <a:t>The </a:t>
            </a:r>
            <a:r>
              <a:rPr spc="-220" dirty="0"/>
              <a:t>Hydrologic</a:t>
            </a:r>
            <a:r>
              <a:rPr spc="-355" dirty="0"/>
              <a:t> </a:t>
            </a:r>
            <a:r>
              <a:rPr spc="-305" dirty="0"/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47443"/>
            <a:ext cx="7117080" cy="375157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229235" indent="-342900">
              <a:lnSpc>
                <a:spcPts val="2810"/>
              </a:lnSpc>
              <a:spcBef>
                <a:spcPts val="45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90" dirty="0">
                <a:latin typeface="Arial"/>
                <a:cs typeface="Arial"/>
              </a:rPr>
              <a:t>The </a:t>
            </a:r>
            <a:r>
              <a:rPr sz="2600" spc="-55" dirty="0">
                <a:latin typeface="Arial"/>
                <a:cs typeface="Arial"/>
              </a:rPr>
              <a:t>water </a:t>
            </a:r>
            <a:r>
              <a:rPr sz="2600" spc="-145" dirty="0">
                <a:latin typeface="Arial"/>
                <a:cs typeface="Arial"/>
              </a:rPr>
              <a:t>substance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45" dirty="0">
                <a:latin typeface="Arial"/>
                <a:cs typeface="Arial"/>
              </a:rPr>
              <a:t>critical </a:t>
            </a:r>
            <a:r>
              <a:rPr sz="2600" spc="-10" dirty="0">
                <a:latin typeface="Arial"/>
                <a:cs typeface="Arial"/>
              </a:rPr>
              <a:t>for </a:t>
            </a:r>
            <a:r>
              <a:rPr sz="2600" spc="-40" dirty="0">
                <a:latin typeface="Arial"/>
                <a:cs typeface="Arial"/>
              </a:rPr>
              <a:t>our</a:t>
            </a:r>
            <a:r>
              <a:rPr sz="2600" spc="-509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survival </a:t>
            </a:r>
            <a:r>
              <a:rPr sz="2600" spc="-85" dirty="0">
                <a:latin typeface="Arial"/>
                <a:cs typeface="Arial"/>
              </a:rPr>
              <a:t>on  </a:t>
            </a:r>
            <a:r>
              <a:rPr sz="2600" spc="-50" dirty="0">
                <a:latin typeface="Arial"/>
                <a:cs typeface="Arial"/>
              </a:rPr>
              <a:t>this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planet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55" dirty="0">
                <a:latin typeface="Arial"/>
                <a:cs typeface="Arial"/>
              </a:rPr>
              <a:t>Very </a:t>
            </a:r>
            <a:r>
              <a:rPr sz="2600" spc="-25" dirty="0">
                <a:latin typeface="Arial"/>
                <a:cs typeface="Arial"/>
              </a:rPr>
              <a:t>important </a:t>
            </a:r>
            <a:r>
              <a:rPr sz="2600" spc="-10" dirty="0">
                <a:latin typeface="Arial"/>
                <a:cs typeface="Arial"/>
              </a:rPr>
              <a:t>for </a:t>
            </a:r>
            <a:r>
              <a:rPr sz="2600" spc="-90" dirty="0">
                <a:latin typeface="Arial"/>
                <a:cs typeface="Arial"/>
              </a:rPr>
              <a:t>creating</a:t>
            </a:r>
            <a:r>
              <a:rPr sz="2600" spc="-37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weather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55" dirty="0">
                <a:latin typeface="Arial"/>
                <a:cs typeface="Arial"/>
              </a:rPr>
              <a:t>Very </a:t>
            </a:r>
            <a:r>
              <a:rPr sz="2600" spc="-25" dirty="0">
                <a:latin typeface="Arial"/>
                <a:cs typeface="Arial"/>
              </a:rPr>
              <a:t>important </a:t>
            </a:r>
            <a:r>
              <a:rPr sz="2600" spc="-10" dirty="0">
                <a:latin typeface="Arial"/>
                <a:cs typeface="Arial"/>
              </a:rPr>
              <a:t>for </a:t>
            </a:r>
            <a:r>
              <a:rPr sz="2600" spc="-55" dirty="0">
                <a:latin typeface="Arial"/>
                <a:cs typeface="Arial"/>
              </a:rPr>
              <a:t>transporting</a:t>
            </a:r>
            <a:r>
              <a:rPr sz="2600" spc="-40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heat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75" dirty="0">
                <a:latin typeface="Arial"/>
                <a:cs typeface="Arial"/>
              </a:rPr>
              <a:t>Is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observed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in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all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three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85" dirty="0">
                <a:latin typeface="Arial"/>
                <a:cs typeface="Arial"/>
              </a:rPr>
              <a:t>phases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in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atmosphere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- 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70" dirty="0">
                <a:latin typeface="Arial"/>
                <a:cs typeface="Arial"/>
              </a:rPr>
              <a:t>only </a:t>
            </a:r>
            <a:r>
              <a:rPr sz="2600" spc="-145" dirty="0">
                <a:latin typeface="Arial"/>
                <a:cs typeface="Arial"/>
              </a:rPr>
              <a:t>substance </a:t>
            </a:r>
            <a:r>
              <a:rPr sz="2600" dirty="0">
                <a:latin typeface="Arial"/>
                <a:cs typeface="Arial"/>
              </a:rPr>
              <a:t>that </a:t>
            </a:r>
            <a:r>
              <a:rPr sz="2600" spc="-170" dirty="0">
                <a:latin typeface="Arial"/>
                <a:cs typeface="Arial"/>
              </a:rPr>
              <a:t>can </a:t>
            </a:r>
            <a:r>
              <a:rPr sz="2600" spc="-80" dirty="0">
                <a:latin typeface="Arial"/>
                <a:cs typeface="Arial"/>
              </a:rPr>
              <a:t>do</a:t>
            </a:r>
            <a:r>
              <a:rPr sz="2600" spc="-50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this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746759"/>
            <a:ext cx="4716780" cy="538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96845" y="733805"/>
            <a:ext cx="4742815" cy="541337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R="2751455" algn="ctr">
              <a:lnSpc>
                <a:spcPct val="100000"/>
              </a:lnSpc>
              <a:spcBef>
                <a:spcPts val="5"/>
              </a:spcBef>
            </a:pPr>
            <a:r>
              <a:rPr sz="1800" b="1" spc="-100" dirty="0">
                <a:solidFill>
                  <a:srgbClr val="008000"/>
                </a:solidFill>
                <a:latin typeface="Trebuchet MS"/>
                <a:cs typeface="Trebuchet MS"/>
              </a:rPr>
              <a:t>0.5%</a:t>
            </a:r>
            <a:endParaRPr sz="1800">
              <a:latin typeface="Trebuchet MS"/>
              <a:cs typeface="Trebuchet MS"/>
            </a:endParaRPr>
          </a:p>
          <a:p>
            <a:pPr marR="2753995" algn="ctr">
              <a:lnSpc>
                <a:spcPct val="100000"/>
              </a:lnSpc>
            </a:pPr>
            <a:r>
              <a:rPr sz="1800" b="1" spc="-105" dirty="0">
                <a:solidFill>
                  <a:srgbClr val="008000"/>
                </a:solidFill>
                <a:latin typeface="Trebuchet MS"/>
                <a:cs typeface="Trebuchet MS"/>
              </a:rPr>
              <a:t>lighter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294005" algn="r">
              <a:lnSpc>
                <a:spcPct val="100000"/>
              </a:lnSpc>
              <a:spcBef>
                <a:spcPts val="1490"/>
              </a:spcBef>
            </a:pPr>
            <a:r>
              <a:rPr sz="1400" b="1" spc="-65" dirty="0">
                <a:latin typeface="Trebuchet MS"/>
                <a:cs typeface="Trebuchet MS"/>
              </a:rPr>
              <a:t>Williams,</a:t>
            </a:r>
            <a:r>
              <a:rPr sz="1400" b="1" spc="-190" dirty="0">
                <a:latin typeface="Trebuchet MS"/>
                <a:cs typeface="Trebuchet MS"/>
              </a:rPr>
              <a:t> </a:t>
            </a:r>
            <a:r>
              <a:rPr sz="1400" b="1" spc="-95" dirty="0">
                <a:latin typeface="Trebuchet MS"/>
                <a:cs typeface="Trebuchet MS"/>
              </a:rPr>
              <a:t>p72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5749"/>
            <a:ext cx="799719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i="1" spc="-120" dirty="0">
                <a:latin typeface="Trebuchet MS"/>
                <a:cs typeface="Trebuchet MS"/>
              </a:rPr>
              <a:t>Absolute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130" dirty="0">
                <a:latin typeface="Trebuchet MS"/>
                <a:cs typeface="Trebuchet MS"/>
              </a:rPr>
              <a:t>Humidity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60" dirty="0">
                <a:latin typeface="Trebuchet MS"/>
                <a:cs typeface="Trebuchet MS"/>
              </a:rPr>
              <a:t>=</a:t>
            </a:r>
            <a:r>
              <a:rPr sz="2200" i="1" spc="-160" dirty="0">
                <a:latin typeface="Trebuchet MS"/>
                <a:cs typeface="Trebuchet MS"/>
              </a:rPr>
              <a:t> </a:t>
            </a:r>
            <a:r>
              <a:rPr sz="2200" i="1" spc="-55" dirty="0">
                <a:latin typeface="Trebuchet MS"/>
                <a:cs typeface="Trebuchet MS"/>
              </a:rPr>
              <a:t>mass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140" dirty="0">
                <a:latin typeface="Trebuchet MS"/>
                <a:cs typeface="Trebuchet MS"/>
              </a:rPr>
              <a:t>of</a:t>
            </a:r>
            <a:r>
              <a:rPr sz="2200" i="1" spc="-175" dirty="0">
                <a:latin typeface="Trebuchet MS"/>
                <a:cs typeface="Trebuchet MS"/>
              </a:rPr>
              <a:t> </a:t>
            </a:r>
            <a:r>
              <a:rPr sz="2200" i="1" spc="-125" dirty="0">
                <a:latin typeface="Trebuchet MS"/>
                <a:cs typeface="Trebuchet MS"/>
              </a:rPr>
              <a:t>water</a:t>
            </a:r>
            <a:r>
              <a:rPr sz="2200" i="1" spc="-160" dirty="0">
                <a:latin typeface="Trebuchet MS"/>
                <a:cs typeface="Trebuchet MS"/>
              </a:rPr>
              <a:t> </a:t>
            </a:r>
            <a:r>
              <a:rPr sz="2200" i="1" spc="-130" dirty="0">
                <a:latin typeface="Trebuchet MS"/>
                <a:cs typeface="Trebuchet MS"/>
              </a:rPr>
              <a:t>vapor/</a:t>
            </a:r>
            <a:r>
              <a:rPr sz="2200" i="1" spc="-185" dirty="0">
                <a:latin typeface="Trebuchet MS"/>
                <a:cs typeface="Trebuchet MS"/>
              </a:rPr>
              <a:t> </a:t>
            </a:r>
            <a:r>
              <a:rPr sz="2200" i="1" spc="-120" dirty="0">
                <a:latin typeface="Trebuchet MS"/>
                <a:cs typeface="Trebuchet MS"/>
              </a:rPr>
              <a:t>volume</a:t>
            </a:r>
            <a:r>
              <a:rPr sz="2200" i="1" spc="-170" dirty="0">
                <a:latin typeface="Trebuchet MS"/>
                <a:cs typeface="Trebuchet MS"/>
              </a:rPr>
              <a:t> </a:t>
            </a:r>
            <a:r>
              <a:rPr sz="2200" i="1" spc="-140" dirty="0">
                <a:latin typeface="Trebuchet MS"/>
                <a:cs typeface="Trebuchet MS"/>
              </a:rPr>
              <a:t>of</a:t>
            </a:r>
            <a:r>
              <a:rPr sz="2200" i="1" spc="-170" dirty="0">
                <a:latin typeface="Trebuchet MS"/>
                <a:cs typeface="Trebuchet MS"/>
              </a:rPr>
              <a:t> </a:t>
            </a:r>
            <a:r>
              <a:rPr sz="2200" i="1" spc="-125" dirty="0">
                <a:latin typeface="Trebuchet MS"/>
                <a:cs typeface="Trebuchet MS"/>
              </a:rPr>
              <a:t>air</a:t>
            </a:r>
            <a:r>
              <a:rPr sz="2200" i="1" spc="-165" dirty="0">
                <a:latin typeface="Trebuchet MS"/>
                <a:cs typeface="Trebuchet MS"/>
              </a:rPr>
              <a:t> </a:t>
            </a:r>
            <a:r>
              <a:rPr sz="2200" i="1" spc="-110" dirty="0">
                <a:latin typeface="Trebuchet MS"/>
                <a:cs typeface="Trebuchet MS"/>
              </a:rPr>
              <a:t>(g/m</a:t>
            </a:r>
            <a:r>
              <a:rPr sz="2175" i="1" spc="-165" baseline="24904" dirty="0">
                <a:latin typeface="Trebuchet MS"/>
                <a:cs typeface="Trebuchet MS"/>
              </a:rPr>
              <a:t>-3</a:t>
            </a:r>
            <a:r>
              <a:rPr sz="2200" i="1" spc="-110" dirty="0"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200" spc="-95" dirty="0">
                <a:latin typeface="Arial"/>
                <a:cs typeface="Arial"/>
              </a:rPr>
              <a:t>specific </a:t>
            </a:r>
            <a:r>
              <a:rPr sz="2200" spc="-35" dirty="0">
                <a:latin typeface="Arial"/>
                <a:cs typeface="Arial"/>
              </a:rPr>
              <a:t>humidity </a:t>
            </a:r>
            <a:r>
              <a:rPr sz="2200" spc="-195" dirty="0">
                <a:latin typeface="Arial"/>
                <a:cs typeface="Arial"/>
              </a:rPr>
              <a:t>= </a:t>
            </a:r>
            <a:r>
              <a:rPr sz="2200" spc="-185" dirty="0">
                <a:latin typeface="Arial"/>
                <a:cs typeface="Arial"/>
              </a:rPr>
              <a:t>mass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50" dirty="0">
                <a:latin typeface="Arial"/>
                <a:cs typeface="Arial"/>
              </a:rPr>
              <a:t>water </a:t>
            </a:r>
            <a:r>
              <a:rPr sz="2200" spc="-20" dirty="0">
                <a:latin typeface="Arial"/>
                <a:cs typeface="Arial"/>
              </a:rPr>
              <a:t>vapor/total </a:t>
            </a:r>
            <a:r>
              <a:rPr sz="2200" spc="-185" dirty="0">
                <a:latin typeface="Arial"/>
                <a:cs typeface="Arial"/>
              </a:rPr>
              <a:t>mass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45" dirty="0">
                <a:latin typeface="Arial"/>
                <a:cs typeface="Arial"/>
              </a:rPr>
              <a:t>air </a:t>
            </a:r>
            <a:r>
              <a:rPr sz="2200" spc="-95" dirty="0">
                <a:latin typeface="Arial"/>
                <a:cs typeface="Arial"/>
              </a:rPr>
              <a:t>(1 </a:t>
            </a:r>
            <a:r>
              <a:rPr sz="2200" spc="-15" dirty="0">
                <a:latin typeface="Arial"/>
                <a:cs typeface="Arial"/>
              </a:rPr>
              <a:t>gm/</a:t>
            </a:r>
            <a:r>
              <a:rPr sz="2200" spc="-434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kg)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80" dirty="0">
                <a:latin typeface="Arial"/>
                <a:cs typeface="Arial"/>
              </a:rPr>
              <a:t>mixing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ratio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95" dirty="0">
                <a:latin typeface="Arial"/>
                <a:cs typeface="Arial"/>
              </a:rPr>
              <a:t>=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mass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water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vapor/mass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dry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air(1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gm/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kg)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i="1" spc="-80" dirty="0">
                <a:latin typeface="Trebuchet MS"/>
                <a:cs typeface="Trebuchet MS"/>
              </a:rPr>
              <a:t>RH </a:t>
            </a:r>
            <a:r>
              <a:rPr sz="2200" i="1" spc="-60" dirty="0">
                <a:latin typeface="Trebuchet MS"/>
                <a:cs typeface="Trebuchet MS"/>
              </a:rPr>
              <a:t>= </a:t>
            </a:r>
            <a:r>
              <a:rPr sz="2200" i="1" spc="-125" dirty="0">
                <a:latin typeface="Trebuchet MS"/>
                <a:cs typeface="Trebuchet MS"/>
              </a:rPr>
              <a:t>water </a:t>
            </a:r>
            <a:r>
              <a:rPr sz="2200" i="1" spc="-90" dirty="0">
                <a:latin typeface="Trebuchet MS"/>
                <a:cs typeface="Trebuchet MS"/>
              </a:rPr>
              <a:t>vapor </a:t>
            </a:r>
            <a:r>
              <a:rPr sz="2200" i="1" spc="-135" dirty="0">
                <a:latin typeface="Trebuchet MS"/>
                <a:cs typeface="Trebuchet MS"/>
              </a:rPr>
              <a:t>content </a:t>
            </a:r>
            <a:r>
              <a:rPr sz="2200" i="1" spc="-305" dirty="0">
                <a:latin typeface="Trebuchet MS"/>
                <a:cs typeface="Trebuchet MS"/>
              </a:rPr>
              <a:t>/ </a:t>
            </a:r>
            <a:r>
              <a:rPr sz="2200" i="1" spc="-125" dirty="0">
                <a:latin typeface="Trebuchet MS"/>
                <a:cs typeface="Trebuchet MS"/>
              </a:rPr>
              <a:t>water </a:t>
            </a:r>
            <a:r>
              <a:rPr sz="2200" i="1" spc="-90" dirty="0">
                <a:latin typeface="Trebuchet MS"/>
                <a:cs typeface="Trebuchet MS"/>
              </a:rPr>
              <a:t>vapor</a:t>
            </a:r>
            <a:r>
              <a:rPr sz="2200" i="1" spc="-420" dirty="0">
                <a:latin typeface="Trebuchet MS"/>
                <a:cs typeface="Trebuchet MS"/>
              </a:rPr>
              <a:t> </a:t>
            </a:r>
            <a:r>
              <a:rPr sz="2200" i="1" spc="-110" dirty="0">
                <a:latin typeface="Trebuchet MS"/>
                <a:cs typeface="Trebuchet MS"/>
              </a:rPr>
              <a:t>capacity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i="1" spc="-80" dirty="0">
                <a:latin typeface="Trebuchet MS"/>
                <a:cs typeface="Trebuchet MS"/>
              </a:rPr>
              <a:t>RH</a:t>
            </a:r>
            <a:r>
              <a:rPr sz="2200" i="1" spc="-155" dirty="0">
                <a:latin typeface="Trebuchet MS"/>
                <a:cs typeface="Trebuchet MS"/>
              </a:rPr>
              <a:t> </a:t>
            </a:r>
            <a:r>
              <a:rPr sz="2200" i="1" spc="-60" dirty="0">
                <a:latin typeface="Trebuchet MS"/>
                <a:cs typeface="Trebuchet MS"/>
              </a:rPr>
              <a:t>=</a:t>
            </a:r>
            <a:r>
              <a:rPr sz="2200" i="1" spc="-155" dirty="0">
                <a:latin typeface="Trebuchet MS"/>
                <a:cs typeface="Trebuchet MS"/>
              </a:rPr>
              <a:t> </a:t>
            </a:r>
            <a:r>
              <a:rPr sz="2200" i="1" spc="-90" dirty="0">
                <a:latin typeface="Trebuchet MS"/>
                <a:cs typeface="Trebuchet MS"/>
              </a:rPr>
              <a:t>vapor</a:t>
            </a:r>
            <a:r>
              <a:rPr sz="2200" i="1" spc="-195" dirty="0">
                <a:latin typeface="Trebuchet MS"/>
                <a:cs typeface="Trebuchet MS"/>
              </a:rPr>
              <a:t> </a:t>
            </a:r>
            <a:r>
              <a:rPr sz="2200" i="1" spc="-125" dirty="0">
                <a:latin typeface="Trebuchet MS"/>
                <a:cs typeface="Trebuchet MS"/>
              </a:rPr>
              <a:t>pressure/saturation</a:t>
            </a:r>
            <a:r>
              <a:rPr sz="2200" i="1" spc="-190" dirty="0">
                <a:latin typeface="Trebuchet MS"/>
                <a:cs typeface="Trebuchet MS"/>
              </a:rPr>
              <a:t> </a:t>
            </a:r>
            <a:r>
              <a:rPr sz="2200" i="1" spc="-90" dirty="0">
                <a:latin typeface="Trebuchet MS"/>
                <a:cs typeface="Trebuchet MS"/>
              </a:rPr>
              <a:t>vapor</a:t>
            </a:r>
            <a:r>
              <a:rPr sz="2200" i="1" spc="-195" dirty="0">
                <a:latin typeface="Trebuchet MS"/>
                <a:cs typeface="Trebuchet MS"/>
              </a:rPr>
              <a:t> </a:t>
            </a:r>
            <a:r>
              <a:rPr sz="2200" i="1" spc="-114" dirty="0">
                <a:latin typeface="Trebuchet MS"/>
                <a:cs typeface="Trebuchet MS"/>
              </a:rPr>
              <a:t>pressure</a:t>
            </a:r>
            <a:r>
              <a:rPr sz="2200" i="1" spc="-180" dirty="0">
                <a:latin typeface="Trebuchet MS"/>
                <a:cs typeface="Trebuchet MS"/>
              </a:rPr>
              <a:t> </a:t>
            </a:r>
            <a:r>
              <a:rPr sz="2200" i="1" spc="-60" dirty="0">
                <a:latin typeface="Trebuchet MS"/>
                <a:cs typeface="Trebuchet MS"/>
              </a:rPr>
              <a:t>=</a:t>
            </a:r>
            <a:r>
              <a:rPr sz="2200" i="1" spc="-155" dirty="0">
                <a:latin typeface="Trebuchet MS"/>
                <a:cs typeface="Trebuchet MS"/>
              </a:rPr>
              <a:t> e/e</a:t>
            </a:r>
            <a:r>
              <a:rPr sz="2175" i="1" spc="-232" baseline="-21072" dirty="0">
                <a:latin typeface="Trebuchet MS"/>
                <a:cs typeface="Trebuchet MS"/>
              </a:rPr>
              <a:t>s</a:t>
            </a:r>
            <a:endParaRPr sz="2175" baseline="-21072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i="1" spc="-80" dirty="0">
                <a:latin typeface="Trebuchet MS"/>
                <a:cs typeface="Trebuchet MS"/>
              </a:rPr>
              <a:t>RH </a:t>
            </a:r>
            <a:r>
              <a:rPr sz="2200" i="1" spc="-60" dirty="0">
                <a:latin typeface="Trebuchet MS"/>
                <a:cs typeface="Trebuchet MS"/>
              </a:rPr>
              <a:t>= </a:t>
            </a:r>
            <a:r>
              <a:rPr sz="2200" i="1" spc="-110" dirty="0">
                <a:latin typeface="Trebuchet MS"/>
                <a:cs typeface="Trebuchet MS"/>
              </a:rPr>
              <a:t>mixing </a:t>
            </a:r>
            <a:r>
              <a:rPr sz="2200" i="1" spc="-130" dirty="0">
                <a:latin typeface="Trebuchet MS"/>
                <a:cs typeface="Trebuchet MS"/>
              </a:rPr>
              <a:t>ratio/saturation </a:t>
            </a:r>
            <a:r>
              <a:rPr sz="2200" i="1" spc="-110" dirty="0">
                <a:latin typeface="Trebuchet MS"/>
                <a:cs typeface="Trebuchet MS"/>
              </a:rPr>
              <a:t>mixing</a:t>
            </a:r>
            <a:r>
              <a:rPr sz="2200" i="1" spc="-505" dirty="0">
                <a:latin typeface="Trebuchet MS"/>
                <a:cs typeface="Trebuchet MS"/>
              </a:rPr>
              <a:t> </a:t>
            </a:r>
            <a:r>
              <a:rPr sz="2200" i="1" spc="-125" dirty="0">
                <a:latin typeface="Trebuchet MS"/>
                <a:cs typeface="Trebuchet MS"/>
              </a:rPr>
              <a:t>ratio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32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242" y="496950"/>
            <a:ext cx="7956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 </a:t>
            </a:r>
            <a:r>
              <a:rPr spc="-310" dirty="0"/>
              <a:t>OF </a:t>
            </a:r>
            <a:r>
              <a:rPr spc="-125" dirty="0"/>
              <a:t>MOISTURE</a:t>
            </a:r>
            <a:r>
              <a:rPr spc="-630" dirty="0"/>
              <a:t> </a:t>
            </a:r>
            <a:r>
              <a:rPr spc="-235" dirty="0"/>
              <a:t>VARIABLES: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802"/>
            <a:ext cx="3812540" cy="43065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95" dirty="0">
                <a:latin typeface="Arial"/>
                <a:cs typeface="Arial"/>
              </a:rPr>
              <a:t>absolute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humidity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05" dirty="0">
                <a:latin typeface="Arial"/>
                <a:cs typeface="Arial"/>
              </a:rPr>
              <a:t>specific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humidity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90" dirty="0">
                <a:latin typeface="Arial"/>
                <a:cs typeface="Arial"/>
              </a:rPr>
              <a:t>mixing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ratio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65" dirty="0">
                <a:latin typeface="Arial"/>
                <a:cs typeface="Arial"/>
              </a:rPr>
              <a:t>saturation </a:t>
            </a:r>
            <a:r>
              <a:rPr sz="2600" spc="-85" dirty="0">
                <a:latin typeface="Arial"/>
                <a:cs typeface="Arial"/>
              </a:rPr>
              <a:t>mixing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ratio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95" dirty="0">
                <a:latin typeface="Arial"/>
                <a:cs typeface="Arial"/>
              </a:rPr>
              <a:t>vapor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65" dirty="0">
                <a:latin typeface="Arial"/>
                <a:cs typeface="Arial"/>
              </a:rPr>
              <a:t>saturation </a:t>
            </a:r>
            <a:r>
              <a:rPr sz="2600" spc="-95" dirty="0">
                <a:latin typeface="Arial"/>
                <a:cs typeface="Arial"/>
              </a:rPr>
              <a:t>vapor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60" dirty="0">
                <a:latin typeface="Arial"/>
                <a:cs typeface="Arial"/>
              </a:rPr>
              <a:t>relative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humidity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0" dirty="0">
                <a:latin typeface="Arial"/>
                <a:cs typeface="Arial"/>
              </a:rPr>
              <a:t>wet-bulb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temperature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0" dirty="0">
                <a:latin typeface="Arial"/>
                <a:cs typeface="Arial"/>
              </a:rPr>
              <a:t>dew-point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temperature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736" y="461899"/>
            <a:ext cx="6496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/>
              <a:t>Formation </a:t>
            </a:r>
            <a:r>
              <a:rPr sz="4400" spc="-190" dirty="0"/>
              <a:t>of Dew </a:t>
            </a:r>
            <a:r>
              <a:rPr sz="4400" spc="-200" dirty="0"/>
              <a:t>and</a:t>
            </a:r>
            <a:r>
              <a:rPr sz="4400" spc="-740" dirty="0"/>
              <a:t> </a:t>
            </a:r>
            <a:r>
              <a:rPr sz="4400" spc="-295" dirty="0"/>
              <a:t>Frost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54388" y="1459513"/>
            <a:ext cx="4476159" cy="199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548129"/>
            <a:ext cx="8258175" cy="43427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marR="4122420" indent="-342900">
              <a:lnSpc>
                <a:spcPct val="801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Dew </a:t>
            </a:r>
            <a:r>
              <a:rPr sz="2400" spc="-65" dirty="0">
                <a:latin typeface="Arial"/>
                <a:cs typeface="Arial"/>
              </a:rPr>
              <a:t>- </a:t>
            </a:r>
            <a:r>
              <a:rPr sz="2400" spc="-75" dirty="0">
                <a:latin typeface="Arial"/>
                <a:cs typeface="Arial"/>
              </a:rPr>
              <a:t>forms </a:t>
            </a:r>
            <a:r>
              <a:rPr sz="2400" spc="-80" dirty="0">
                <a:latin typeface="Arial"/>
                <a:cs typeface="Arial"/>
              </a:rPr>
              <a:t>when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55" dirty="0">
                <a:latin typeface="Arial"/>
                <a:cs typeface="Arial"/>
              </a:rPr>
              <a:t>temperature </a:t>
            </a:r>
            <a:r>
              <a:rPr sz="2400" spc="-125" dirty="0">
                <a:latin typeface="Arial"/>
                <a:cs typeface="Arial"/>
              </a:rPr>
              <a:t>cools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dew-  </a:t>
            </a:r>
            <a:r>
              <a:rPr sz="2400" spc="-25" dirty="0">
                <a:latin typeface="Arial"/>
                <a:cs typeface="Arial"/>
              </a:rPr>
              <a:t>point </a:t>
            </a:r>
            <a:r>
              <a:rPr sz="2400" spc="-60" dirty="0">
                <a:latin typeface="Arial"/>
                <a:cs typeface="Arial"/>
              </a:rPr>
              <a:t>temperature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--&gt;&gt;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300" dirty="0">
                <a:latin typeface="Arial"/>
                <a:cs typeface="Arial"/>
              </a:rPr>
              <a:t>T </a:t>
            </a:r>
            <a:r>
              <a:rPr sz="2400" spc="-210" dirty="0">
                <a:latin typeface="Arial"/>
                <a:cs typeface="Arial"/>
              </a:rPr>
              <a:t>= </a:t>
            </a:r>
            <a:r>
              <a:rPr sz="2400" spc="-265" dirty="0">
                <a:latin typeface="Arial"/>
                <a:cs typeface="Arial"/>
              </a:rPr>
              <a:t>T</a:t>
            </a:r>
            <a:r>
              <a:rPr sz="2400" spc="-397" baseline="-20833" dirty="0">
                <a:latin typeface="Arial"/>
                <a:cs typeface="Arial"/>
              </a:rPr>
              <a:t>d </a:t>
            </a:r>
            <a:r>
              <a:rPr sz="2400" spc="-210" dirty="0">
                <a:latin typeface="Arial"/>
                <a:cs typeface="Arial"/>
              </a:rPr>
              <a:t>&lt; </a:t>
            </a:r>
            <a:r>
              <a:rPr sz="2400" spc="-215" dirty="0">
                <a:latin typeface="Arial"/>
                <a:cs typeface="Arial"/>
              </a:rPr>
              <a:t>32°F, </a:t>
            </a:r>
            <a:r>
              <a:rPr sz="2400" spc="-80" dirty="0">
                <a:latin typeface="Arial"/>
                <a:cs typeface="Arial"/>
              </a:rPr>
              <a:t>get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frost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marR="4075429" indent="-342900">
              <a:lnSpc>
                <a:spcPts val="23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Dew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35" dirty="0">
                <a:latin typeface="Arial"/>
                <a:cs typeface="Arial"/>
              </a:rPr>
              <a:t>frost </a:t>
            </a:r>
            <a:r>
              <a:rPr sz="2400" spc="-80" dirty="0">
                <a:latin typeface="Arial"/>
                <a:cs typeface="Arial"/>
              </a:rPr>
              <a:t>most </a:t>
            </a:r>
            <a:r>
              <a:rPr sz="2400" spc="-25" dirty="0">
                <a:latin typeface="Arial"/>
                <a:cs typeface="Arial"/>
              </a:rPr>
              <a:t>often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form 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120" dirty="0">
                <a:latin typeface="Arial"/>
                <a:cs typeface="Arial"/>
              </a:rPr>
              <a:t>clear, </a:t>
            </a:r>
            <a:r>
              <a:rPr sz="2400" spc="-114" dirty="0">
                <a:latin typeface="Arial"/>
                <a:cs typeface="Arial"/>
              </a:rPr>
              <a:t>calm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nights...,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1889"/>
              </a:lnSpc>
              <a:tabLst>
                <a:tab pos="1285240" algn="l"/>
              </a:tabLst>
            </a:pPr>
            <a:r>
              <a:rPr sz="2400" spc="-140" dirty="0">
                <a:latin typeface="Arial"/>
                <a:cs typeface="Arial"/>
              </a:rPr>
              <a:t>why??	</a:t>
            </a:r>
            <a:r>
              <a:rPr sz="2400" b="1" spc="-75" dirty="0">
                <a:latin typeface="Trebuchet MS"/>
                <a:cs typeface="Trebuchet MS"/>
              </a:rPr>
              <a:t>ANSWER</a:t>
            </a:r>
            <a:endParaRPr sz="2400">
              <a:latin typeface="Trebuchet MS"/>
              <a:cs typeface="Trebuchet MS"/>
            </a:endParaRPr>
          </a:p>
          <a:p>
            <a:pPr marL="3823335">
              <a:lnSpc>
                <a:spcPts val="1964"/>
              </a:lnSpc>
            </a:pP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Strong 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radiational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cooling 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2000" spc="20" dirty="0">
                <a:solidFill>
                  <a:srgbClr val="FF0000"/>
                </a:solidFill>
                <a:latin typeface="Arial"/>
                <a:cs typeface="Arial"/>
              </a:rPr>
              <a:t>little</a:t>
            </a:r>
            <a:r>
              <a:rPr sz="2000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mixing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marR="4709160" indent="-342900" algn="just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Dew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25" dirty="0">
                <a:latin typeface="Arial"/>
                <a:cs typeface="Arial"/>
              </a:rPr>
              <a:t>important  </a:t>
            </a:r>
            <a:r>
              <a:rPr sz="2400" spc="-125" dirty="0">
                <a:latin typeface="Arial"/>
                <a:cs typeface="Arial"/>
              </a:rPr>
              <a:t>source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moisture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during  </a:t>
            </a:r>
            <a:r>
              <a:rPr sz="2400" spc="-85" dirty="0">
                <a:latin typeface="Arial"/>
                <a:cs typeface="Arial"/>
              </a:rPr>
              <a:t>periods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low </a:t>
            </a:r>
            <a:r>
              <a:rPr sz="2400" spc="-65" dirty="0">
                <a:latin typeface="Arial"/>
                <a:cs typeface="Arial"/>
              </a:rPr>
              <a:t>rain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fall.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33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34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3060" marR="5080" indent="-1610995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Formation </a:t>
            </a:r>
            <a:r>
              <a:rPr spc="-165" dirty="0"/>
              <a:t>of </a:t>
            </a:r>
            <a:r>
              <a:rPr spc="-350" dirty="0"/>
              <a:t>Haze, </a:t>
            </a:r>
            <a:r>
              <a:rPr spc="-295" dirty="0"/>
              <a:t>Fog, </a:t>
            </a:r>
            <a:r>
              <a:rPr spc="-185" dirty="0"/>
              <a:t>and</a:t>
            </a:r>
            <a:r>
              <a:rPr spc="-455" dirty="0"/>
              <a:t> </a:t>
            </a:r>
            <a:r>
              <a:rPr spc="-225" dirty="0"/>
              <a:t>Clouds:  </a:t>
            </a:r>
            <a:r>
              <a:rPr spc="-204" dirty="0"/>
              <a:t>Condensation</a:t>
            </a:r>
            <a:r>
              <a:rPr spc="-275" dirty="0"/>
              <a:t> </a:t>
            </a:r>
            <a:r>
              <a:rPr spc="-225" dirty="0"/>
              <a:t>Nuclei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7085"/>
            <a:ext cx="7305040" cy="43827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5080" indent="-342900">
              <a:lnSpc>
                <a:spcPts val="2600"/>
              </a:lnSpc>
              <a:spcBef>
                <a:spcPts val="42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75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process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condensation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vapor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-&gt;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water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form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80" dirty="0">
                <a:latin typeface="Arial"/>
                <a:cs typeface="Arial"/>
              </a:rPr>
              <a:t>cloud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drop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simple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atmosphere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325" dirty="0">
                <a:latin typeface="Arial"/>
                <a:cs typeface="Arial"/>
              </a:rPr>
              <a:t>NEED </a:t>
            </a:r>
            <a:r>
              <a:rPr sz="2400" i="1" spc="-105" dirty="0">
                <a:latin typeface="Trebuchet MS"/>
                <a:cs typeface="Trebuchet MS"/>
              </a:rPr>
              <a:t>Condensation </a:t>
            </a:r>
            <a:r>
              <a:rPr sz="2400" i="1" spc="-125" dirty="0">
                <a:latin typeface="Trebuchet MS"/>
                <a:cs typeface="Trebuchet MS"/>
              </a:rPr>
              <a:t>Nuclei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form </a:t>
            </a:r>
            <a:r>
              <a:rPr sz="2400" spc="-80" dirty="0">
                <a:latin typeface="Arial"/>
                <a:cs typeface="Arial"/>
              </a:rPr>
              <a:t>cloud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drops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105" dirty="0">
                <a:latin typeface="Trebuchet MS"/>
                <a:cs typeface="Trebuchet MS"/>
              </a:rPr>
              <a:t>Condensation</a:t>
            </a:r>
            <a:r>
              <a:rPr sz="2400" i="1" spc="-200" dirty="0">
                <a:latin typeface="Trebuchet MS"/>
                <a:cs typeface="Trebuchet MS"/>
              </a:rPr>
              <a:t> </a:t>
            </a:r>
            <a:r>
              <a:rPr sz="2400" i="1" spc="-140" dirty="0">
                <a:latin typeface="Trebuchet MS"/>
                <a:cs typeface="Trebuchet MS"/>
              </a:rPr>
              <a:t>Nuclei:</a:t>
            </a:r>
            <a:endParaRPr sz="240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27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85" dirty="0">
                <a:latin typeface="Arial"/>
                <a:cs typeface="Arial"/>
              </a:rPr>
              <a:t>small </a:t>
            </a:r>
            <a:r>
              <a:rPr sz="2000" spc="-65" dirty="0">
                <a:latin typeface="Arial"/>
                <a:cs typeface="Arial"/>
              </a:rPr>
              <a:t>particles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35" dirty="0">
                <a:latin typeface="Arial"/>
                <a:cs typeface="Arial"/>
              </a:rPr>
              <a:t>air </a:t>
            </a:r>
            <a:r>
              <a:rPr sz="2000" spc="-80" dirty="0">
                <a:latin typeface="Arial"/>
                <a:cs typeface="Arial"/>
              </a:rPr>
              <a:t>created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from/by: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2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700" spc="-55" dirty="0">
                <a:latin typeface="Arial"/>
                <a:cs typeface="Arial"/>
              </a:rPr>
              <a:t>dust</a:t>
            </a:r>
            <a:endParaRPr sz="17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1155700" algn="l"/>
                <a:tab pos="1156335" algn="l"/>
              </a:tabLst>
            </a:pPr>
            <a:r>
              <a:rPr sz="1700" spc="-90" dirty="0">
                <a:latin typeface="Arial"/>
                <a:cs typeface="Arial"/>
              </a:rPr>
              <a:t>volcanoes</a:t>
            </a:r>
            <a:endParaRPr sz="17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1155700" algn="l"/>
                <a:tab pos="1156335" algn="l"/>
              </a:tabLst>
            </a:pPr>
            <a:r>
              <a:rPr sz="1700" spc="-40" dirty="0">
                <a:latin typeface="Arial"/>
                <a:cs typeface="Arial"/>
              </a:rPr>
              <a:t>factory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smoke</a:t>
            </a:r>
            <a:endParaRPr sz="17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1155700" algn="l"/>
                <a:tab pos="1156335" algn="l"/>
              </a:tabLst>
            </a:pPr>
            <a:r>
              <a:rPr sz="1700" spc="-40" dirty="0">
                <a:latin typeface="Arial"/>
                <a:cs typeface="Arial"/>
              </a:rPr>
              <a:t>forest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fires</a:t>
            </a:r>
            <a:endParaRPr sz="17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1155700" algn="l"/>
                <a:tab pos="1156335" algn="l"/>
              </a:tabLst>
            </a:pPr>
            <a:r>
              <a:rPr sz="1700" spc="-95" dirty="0">
                <a:latin typeface="Arial"/>
                <a:cs typeface="Arial"/>
              </a:rPr>
              <a:t>ocean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salt</a:t>
            </a:r>
            <a:endParaRPr sz="17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1155700" algn="l"/>
                <a:tab pos="1156335" algn="l"/>
              </a:tabLst>
            </a:pPr>
            <a:r>
              <a:rPr sz="1700" spc="-55" dirty="0">
                <a:latin typeface="Arial"/>
                <a:cs typeface="Arial"/>
              </a:rPr>
              <a:t>sulfate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particles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from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phytoplankton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in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ocean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3060" marR="5080" indent="-1610995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Formation </a:t>
            </a:r>
            <a:r>
              <a:rPr spc="-165" dirty="0"/>
              <a:t>of </a:t>
            </a:r>
            <a:r>
              <a:rPr spc="-350" dirty="0"/>
              <a:t>Haze, </a:t>
            </a:r>
            <a:r>
              <a:rPr spc="-295" dirty="0"/>
              <a:t>Fog, </a:t>
            </a:r>
            <a:r>
              <a:rPr spc="-185" dirty="0"/>
              <a:t>and</a:t>
            </a:r>
            <a:r>
              <a:rPr spc="-455" dirty="0"/>
              <a:t> </a:t>
            </a:r>
            <a:r>
              <a:rPr spc="-225" dirty="0"/>
              <a:t>Clouds:  </a:t>
            </a:r>
            <a:r>
              <a:rPr spc="-204" dirty="0"/>
              <a:t>Condensation</a:t>
            </a:r>
            <a:r>
              <a:rPr spc="-275" dirty="0"/>
              <a:t> </a:t>
            </a:r>
            <a:r>
              <a:rPr spc="-225" dirty="0"/>
              <a:t>Nuclei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613357"/>
            <a:ext cx="3329304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har char="–"/>
              <a:tabLst>
                <a:tab pos="299720" algn="l"/>
              </a:tabLst>
            </a:pPr>
            <a:r>
              <a:rPr sz="2400" spc="-165" dirty="0">
                <a:latin typeface="Arial"/>
                <a:cs typeface="Arial"/>
              </a:rPr>
              <a:t>They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80" dirty="0">
                <a:latin typeface="Arial"/>
                <a:cs typeface="Arial"/>
              </a:rPr>
              <a:t>most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abundant 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45" dirty="0">
                <a:latin typeface="Arial"/>
                <a:cs typeface="Arial"/>
              </a:rPr>
              <a:t>lower </a:t>
            </a:r>
            <a:r>
              <a:rPr sz="2400" spc="-75" dirty="0">
                <a:latin typeface="Arial"/>
                <a:cs typeface="Arial"/>
              </a:rPr>
              <a:t>troposphere  </a:t>
            </a:r>
            <a:r>
              <a:rPr sz="2400" spc="-85" dirty="0">
                <a:latin typeface="Arial"/>
                <a:cs typeface="Arial"/>
              </a:rPr>
              <a:t>over </a:t>
            </a:r>
            <a:r>
              <a:rPr sz="2400" spc="-80" dirty="0">
                <a:latin typeface="Arial"/>
                <a:cs typeface="Arial"/>
              </a:rPr>
              <a:t>urban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areas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299085" marR="23495" indent="-286385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sz="2400" spc="-165" dirty="0">
                <a:latin typeface="Arial"/>
                <a:cs typeface="Arial"/>
              </a:rPr>
              <a:t>They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35" dirty="0">
                <a:latin typeface="Arial"/>
                <a:cs typeface="Arial"/>
              </a:rPr>
              <a:t>quite </a:t>
            </a:r>
            <a:r>
              <a:rPr sz="2400" spc="-105" dirty="0">
                <a:latin typeface="Arial"/>
                <a:cs typeface="Arial"/>
              </a:rPr>
              <a:t>small  </a:t>
            </a:r>
            <a:r>
              <a:rPr sz="2400" spc="-60" dirty="0">
                <a:latin typeface="Arial"/>
                <a:cs typeface="Arial"/>
              </a:rPr>
              <a:t>relative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65" dirty="0">
                <a:latin typeface="Arial"/>
                <a:cs typeface="Arial"/>
              </a:rPr>
              <a:t>rain </a:t>
            </a:r>
            <a:r>
              <a:rPr sz="2400" spc="-60" dirty="0">
                <a:latin typeface="Arial"/>
                <a:cs typeface="Arial"/>
              </a:rPr>
              <a:t>drop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 </a:t>
            </a:r>
            <a:r>
              <a:rPr sz="2400" spc="-80" dirty="0">
                <a:latin typeface="Arial"/>
                <a:cs typeface="Arial"/>
              </a:rPr>
              <a:t>cloud </a:t>
            </a:r>
            <a:r>
              <a:rPr sz="2400" spc="-60" dirty="0">
                <a:latin typeface="Arial"/>
                <a:cs typeface="Arial"/>
              </a:rPr>
              <a:t>drop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0000"/>
                </a:solidFill>
                <a:latin typeface="Arial"/>
                <a:cs typeface="Arial"/>
              </a:rPr>
              <a:t>-----&gt;&gt;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76400"/>
            <a:ext cx="4418076" cy="4027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35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36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017" y="461899"/>
            <a:ext cx="4284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/>
              <a:t>Formation </a:t>
            </a:r>
            <a:r>
              <a:rPr sz="4400" spc="-190" dirty="0"/>
              <a:t>of</a:t>
            </a:r>
            <a:r>
              <a:rPr sz="4400" spc="-465" dirty="0"/>
              <a:t> </a:t>
            </a:r>
            <a:r>
              <a:rPr sz="4400" spc="-345" dirty="0"/>
              <a:t>Haze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0375"/>
            <a:ext cx="7533640" cy="3472179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00" dirty="0">
                <a:latin typeface="Arial"/>
                <a:cs typeface="Arial"/>
              </a:rPr>
              <a:t>Two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types: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130" dirty="0">
                <a:latin typeface="Trebuchet MS"/>
                <a:cs typeface="Trebuchet MS"/>
              </a:rPr>
              <a:t>dry</a:t>
            </a:r>
            <a:r>
              <a:rPr sz="2400" i="1" spc="-190" dirty="0">
                <a:latin typeface="Trebuchet MS"/>
                <a:cs typeface="Trebuchet MS"/>
              </a:rPr>
              <a:t> </a:t>
            </a:r>
            <a:r>
              <a:rPr sz="2400" i="1" spc="-130" dirty="0">
                <a:latin typeface="Trebuchet MS"/>
                <a:cs typeface="Trebuchet MS"/>
              </a:rPr>
              <a:t>haze</a:t>
            </a:r>
            <a:r>
              <a:rPr sz="2400" i="1" spc="-16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Arial"/>
                <a:cs typeface="Arial"/>
              </a:rPr>
              <a:t>-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large/giant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particles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air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(smoke,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smog,  </a:t>
            </a:r>
            <a:r>
              <a:rPr sz="2400" spc="-80" dirty="0">
                <a:latin typeface="Arial"/>
                <a:cs typeface="Arial"/>
              </a:rPr>
              <a:t>dust)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145" dirty="0">
                <a:latin typeface="Trebuchet MS"/>
                <a:cs typeface="Trebuchet MS"/>
              </a:rPr>
              <a:t>wet </a:t>
            </a:r>
            <a:r>
              <a:rPr sz="2400" i="1" spc="-130" dirty="0">
                <a:latin typeface="Trebuchet MS"/>
                <a:cs typeface="Trebuchet MS"/>
              </a:rPr>
              <a:t>haze </a:t>
            </a:r>
            <a:r>
              <a:rPr sz="2400" spc="-65" dirty="0">
                <a:latin typeface="Arial"/>
                <a:cs typeface="Arial"/>
              </a:rPr>
              <a:t>- </a:t>
            </a:r>
            <a:r>
              <a:rPr sz="2400" spc="-200" dirty="0">
                <a:latin typeface="Arial"/>
                <a:cs typeface="Arial"/>
              </a:rPr>
              <a:t>H</a:t>
            </a:r>
            <a:r>
              <a:rPr sz="2400" spc="-300" baseline="-20833" dirty="0">
                <a:latin typeface="Arial"/>
                <a:cs typeface="Arial"/>
              </a:rPr>
              <a:t>2</a:t>
            </a:r>
            <a:r>
              <a:rPr sz="2400" spc="-200" dirty="0">
                <a:latin typeface="Arial"/>
                <a:cs typeface="Arial"/>
              </a:rPr>
              <a:t>O </a:t>
            </a:r>
            <a:r>
              <a:rPr sz="2400" spc="-150" dirty="0">
                <a:latin typeface="Arial"/>
                <a:cs typeface="Arial"/>
              </a:rPr>
              <a:t>condenses </a:t>
            </a:r>
            <a:r>
              <a:rPr sz="2400" spc="-35" dirty="0">
                <a:latin typeface="Arial"/>
                <a:cs typeface="Arial"/>
              </a:rPr>
              <a:t>onto </a:t>
            </a:r>
            <a:r>
              <a:rPr sz="2400" spc="-114" dirty="0">
                <a:latin typeface="Arial"/>
                <a:cs typeface="Arial"/>
              </a:rPr>
              <a:t>hydroscopic </a:t>
            </a:r>
            <a:r>
              <a:rPr sz="2400" spc="-370" dirty="0">
                <a:latin typeface="Arial"/>
                <a:cs typeface="Arial"/>
              </a:rPr>
              <a:t>CCN </a:t>
            </a:r>
            <a:r>
              <a:rPr sz="2400" spc="-65" dirty="0">
                <a:latin typeface="Arial"/>
                <a:cs typeface="Arial"/>
              </a:rPr>
              <a:t>-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100" dirty="0">
                <a:latin typeface="Arial"/>
                <a:cs typeface="Arial"/>
              </a:rPr>
              <a:t>occur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215" dirty="0">
                <a:latin typeface="Arial"/>
                <a:cs typeface="Arial"/>
              </a:rPr>
              <a:t>RH's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30" dirty="0">
                <a:latin typeface="Arial"/>
                <a:cs typeface="Arial"/>
              </a:rPr>
              <a:t>low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75%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spc="-20" dirty="0">
                <a:latin typeface="Arial"/>
                <a:cs typeface="Arial"/>
              </a:rPr>
              <a:t>wet </a:t>
            </a:r>
            <a:r>
              <a:rPr sz="2400" spc="-180" dirty="0">
                <a:latin typeface="Arial"/>
                <a:cs typeface="Arial"/>
              </a:rPr>
              <a:t>haze has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35" dirty="0">
                <a:latin typeface="Arial"/>
                <a:cs typeface="Arial"/>
              </a:rPr>
              <a:t>dull </a:t>
            </a:r>
            <a:r>
              <a:rPr sz="2400" spc="-160" dirty="0">
                <a:latin typeface="Arial"/>
                <a:cs typeface="Arial"/>
              </a:rPr>
              <a:t>gray, </a:t>
            </a:r>
            <a:r>
              <a:rPr sz="2400" spc="-25" dirty="0">
                <a:latin typeface="Arial"/>
                <a:cs typeface="Arial"/>
              </a:rPr>
              <a:t>white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color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37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578" y="461899"/>
            <a:ext cx="7155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/>
              <a:t>Formation </a:t>
            </a:r>
            <a:r>
              <a:rPr sz="4400" spc="-190" dirty="0"/>
              <a:t>of </a:t>
            </a:r>
            <a:r>
              <a:rPr sz="4400" spc="-320" dirty="0"/>
              <a:t>Fog,</a:t>
            </a:r>
            <a:r>
              <a:rPr sz="4400" spc="-585" dirty="0"/>
              <a:t> </a:t>
            </a:r>
            <a:r>
              <a:rPr sz="4400" spc="-225" dirty="0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8051165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529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5" dirty="0">
                <a:latin typeface="Arial"/>
                <a:cs typeface="Arial"/>
              </a:rPr>
              <a:t>Forms </a:t>
            </a:r>
            <a:r>
              <a:rPr sz="2800" spc="-265" dirty="0">
                <a:latin typeface="Arial"/>
                <a:cs typeface="Arial"/>
              </a:rPr>
              <a:t>as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390" dirty="0">
                <a:latin typeface="Arial"/>
                <a:cs typeface="Arial"/>
              </a:rPr>
              <a:t>RH </a:t>
            </a:r>
            <a:r>
              <a:rPr sz="2800" spc="-165" dirty="0">
                <a:latin typeface="Arial"/>
                <a:cs typeface="Arial"/>
              </a:rPr>
              <a:t>increases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229" dirty="0">
                <a:latin typeface="Arial"/>
                <a:cs typeface="Arial"/>
              </a:rPr>
              <a:t>100% </a:t>
            </a:r>
            <a:r>
              <a:rPr sz="2800" spc="-80" dirty="0">
                <a:latin typeface="Arial"/>
                <a:cs typeface="Arial"/>
              </a:rPr>
              <a:t>- </a:t>
            </a:r>
            <a:r>
              <a:rPr sz="2800" spc="-210" dirty="0">
                <a:latin typeface="Arial"/>
                <a:cs typeface="Arial"/>
              </a:rPr>
              <a:t>haze </a:t>
            </a:r>
            <a:r>
              <a:rPr sz="2800" spc="-90" dirty="0">
                <a:latin typeface="Arial"/>
                <a:cs typeface="Arial"/>
              </a:rPr>
              <a:t>particles  </a:t>
            </a:r>
            <a:r>
              <a:rPr sz="2800" spc="-95" dirty="0">
                <a:latin typeface="Arial"/>
                <a:cs typeface="Arial"/>
              </a:rPr>
              <a:t>grow </a:t>
            </a:r>
            <a:r>
              <a:rPr sz="2800" spc="-15" dirty="0">
                <a:latin typeface="Arial"/>
                <a:cs typeface="Arial"/>
              </a:rPr>
              <a:t>into </a:t>
            </a:r>
            <a:r>
              <a:rPr sz="2800" spc="-105" dirty="0">
                <a:latin typeface="Arial"/>
                <a:cs typeface="Arial"/>
              </a:rPr>
              <a:t>fog </a:t>
            </a:r>
            <a:r>
              <a:rPr sz="2800" spc="-95" dirty="0">
                <a:latin typeface="Arial"/>
                <a:cs typeface="Arial"/>
              </a:rPr>
              <a:t>(cloud) </a:t>
            </a:r>
            <a:r>
              <a:rPr sz="2800" spc="-90" dirty="0">
                <a:latin typeface="Arial"/>
                <a:cs typeface="Arial"/>
              </a:rPr>
              <a:t>particles </a:t>
            </a:r>
            <a:r>
              <a:rPr sz="2800" spc="-114" dirty="0">
                <a:latin typeface="Arial"/>
                <a:cs typeface="Arial"/>
              </a:rPr>
              <a:t>near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47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ground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85" dirty="0">
                <a:latin typeface="Arial"/>
                <a:cs typeface="Arial"/>
              </a:rPr>
              <a:t>really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95" dirty="0">
                <a:latin typeface="Arial"/>
                <a:cs typeface="Arial"/>
              </a:rPr>
              <a:t>cloud </a:t>
            </a:r>
            <a:r>
              <a:rPr sz="2800" spc="-114" dirty="0">
                <a:latin typeface="Arial"/>
                <a:cs typeface="Arial"/>
              </a:rPr>
              <a:t>near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ground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i="1" spc="-145" dirty="0">
                <a:latin typeface="Trebuchet MS"/>
                <a:cs typeface="Trebuchet MS"/>
              </a:rPr>
              <a:t>International </a:t>
            </a:r>
            <a:r>
              <a:rPr sz="2800" i="1" spc="-165" dirty="0">
                <a:latin typeface="Trebuchet MS"/>
                <a:cs typeface="Trebuchet MS"/>
              </a:rPr>
              <a:t>definition</a:t>
            </a:r>
            <a:r>
              <a:rPr sz="2800" spc="-165" dirty="0">
                <a:latin typeface="Arial"/>
                <a:cs typeface="Arial"/>
              </a:rPr>
              <a:t>: </a:t>
            </a:r>
            <a:r>
              <a:rPr sz="2800" spc="-65" dirty="0">
                <a:latin typeface="Arial"/>
                <a:cs typeface="Arial"/>
              </a:rPr>
              <a:t>Visibility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90" dirty="0">
                <a:latin typeface="Arial"/>
                <a:cs typeface="Arial"/>
              </a:rPr>
              <a:t>less </a:t>
            </a:r>
            <a:r>
              <a:rPr sz="2800" spc="-60" dirty="0">
                <a:latin typeface="Arial"/>
                <a:cs typeface="Arial"/>
              </a:rPr>
              <a:t>than </a:t>
            </a:r>
            <a:r>
              <a:rPr sz="2800" spc="-145" dirty="0">
                <a:latin typeface="Arial"/>
                <a:cs typeface="Arial"/>
              </a:rPr>
              <a:t>1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km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265" dirty="0">
                <a:latin typeface="Arial"/>
                <a:cs typeface="Arial"/>
              </a:rPr>
              <a:t>Fog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50" dirty="0">
                <a:latin typeface="Arial"/>
                <a:cs typeface="Arial"/>
              </a:rPr>
              <a:t>polluted </a:t>
            </a:r>
            <a:r>
              <a:rPr sz="2800" spc="-185" dirty="0">
                <a:latin typeface="Arial"/>
                <a:cs typeface="Arial"/>
              </a:rPr>
              <a:t>areas can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70" dirty="0">
                <a:latin typeface="Arial"/>
                <a:cs typeface="Arial"/>
              </a:rPr>
              <a:t>health </a:t>
            </a:r>
            <a:r>
              <a:rPr sz="2800" spc="-80" dirty="0">
                <a:latin typeface="Arial"/>
                <a:cs typeface="Arial"/>
              </a:rPr>
              <a:t>problem </a:t>
            </a:r>
            <a:r>
              <a:rPr sz="2800" spc="-160" dirty="0">
                <a:latin typeface="Arial"/>
                <a:cs typeface="Arial"/>
              </a:rPr>
              <a:t>since </a:t>
            </a:r>
            <a:r>
              <a:rPr sz="2800" spc="85" dirty="0">
                <a:latin typeface="Arial"/>
                <a:cs typeface="Arial"/>
              </a:rPr>
              <a:t>it  </a:t>
            </a:r>
            <a:r>
              <a:rPr sz="2800" spc="-170" dirty="0">
                <a:latin typeface="Arial"/>
                <a:cs typeface="Arial"/>
              </a:rPr>
              <a:t>becomes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acidic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38</a:t>
            </a:fld>
            <a:endParaRPr spc="-60" dirty="0"/>
          </a:p>
        </p:txBody>
      </p:sp>
      <p:sp>
        <p:nvSpPr>
          <p:cNvPr id="2" name="object 2"/>
          <p:cNvSpPr txBox="1"/>
          <p:nvPr/>
        </p:nvSpPr>
        <p:spPr>
          <a:xfrm>
            <a:off x="535940" y="1567637"/>
            <a:ext cx="2416175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40" dirty="0">
                <a:latin typeface="Arial"/>
                <a:cs typeface="Arial"/>
              </a:rPr>
              <a:t>Types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Fog: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Arial"/>
                <a:cs typeface="Arial"/>
              </a:rPr>
              <a:t>Radiation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270" dirty="0">
                <a:latin typeface="Arial"/>
                <a:cs typeface="Arial"/>
              </a:rPr>
              <a:t>Fog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100" dirty="0">
                <a:latin typeface="Arial"/>
                <a:cs typeface="Arial"/>
              </a:rPr>
              <a:t>Advection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270" dirty="0">
                <a:latin typeface="Arial"/>
                <a:cs typeface="Arial"/>
              </a:rPr>
              <a:t>Fog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140" dirty="0">
                <a:latin typeface="Arial"/>
                <a:cs typeface="Arial"/>
              </a:rPr>
              <a:t>Upslope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70" dirty="0">
                <a:latin typeface="Arial"/>
                <a:cs typeface="Arial"/>
              </a:rPr>
              <a:t>Fog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Arial"/>
                <a:cs typeface="Arial"/>
              </a:rPr>
              <a:t>Steam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Fog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0695" marR="5080" indent="-954405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Formation </a:t>
            </a:r>
            <a:r>
              <a:rPr spc="-165" dirty="0"/>
              <a:t>of </a:t>
            </a:r>
            <a:r>
              <a:rPr spc="-190" dirty="0"/>
              <a:t>Radiation </a:t>
            </a:r>
            <a:r>
              <a:rPr spc="-260" dirty="0"/>
              <a:t>Fog</a:t>
            </a:r>
            <a:r>
              <a:rPr spc="-640" dirty="0"/>
              <a:t> </a:t>
            </a:r>
            <a:r>
              <a:rPr spc="-250" dirty="0"/>
              <a:t>-  </a:t>
            </a:r>
            <a:r>
              <a:rPr spc="-190" dirty="0"/>
              <a:t>Radiational</a:t>
            </a:r>
            <a:r>
              <a:rPr spc="-270" dirty="0"/>
              <a:t> </a:t>
            </a:r>
            <a:r>
              <a:rPr spc="-195" dirty="0"/>
              <a:t>Cooling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0352"/>
            <a:ext cx="3811270" cy="43167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14" dirty="0">
                <a:latin typeface="Arial"/>
                <a:cs typeface="Arial"/>
              </a:rPr>
              <a:t>need:</a:t>
            </a:r>
            <a:endParaRPr sz="2800">
              <a:latin typeface="Arial"/>
              <a:cs typeface="Arial"/>
            </a:endParaRPr>
          </a:p>
          <a:p>
            <a:pPr marL="756285" marR="273050" lvl="1" indent="-286385">
              <a:lnSpc>
                <a:spcPts val="2590"/>
              </a:lnSpc>
              <a:spcBef>
                <a:spcPts val="645"/>
              </a:spcBef>
              <a:buChar char="–"/>
              <a:tabLst>
                <a:tab pos="756920" algn="l"/>
              </a:tabLst>
            </a:pPr>
            <a:r>
              <a:rPr sz="2400" spc="-114" dirty="0">
                <a:latin typeface="Arial"/>
                <a:cs typeface="Arial"/>
              </a:rPr>
              <a:t>shallow, </a:t>
            </a:r>
            <a:r>
              <a:rPr sz="2400" spc="-60" dirty="0">
                <a:latin typeface="Arial"/>
                <a:cs typeface="Arial"/>
              </a:rPr>
              <a:t>moist </a:t>
            </a:r>
            <a:r>
              <a:rPr sz="2400" spc="-45" dirty="0">
                <a:latin typeface="Arial"/>
                <a:cs typeface="Arial"/>
              </a:rPr>
              <a:t>air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near  </a:t>
            </a:r>
            <a:r>
              <a:rPr sz="2400" spc="-120" dirty="0"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54"/>
              </a:spcBef>
              <a:buChar char="–"/>
              <a:tabLst>
                <a:tab pos="756920" algn="l"/>
              </a:tabLst>
            </a:pPr>
            <a:r>
              <a:rPr sz="2400" spc="-70" dirty="0">
                <a:latin typeface="Arial"/>
                <a:cs typeface="Arial"/>
              </a:rPr>
              <a:t>clear/calm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nights</a:t>
            </a:r>
            <a:endParaRPr sz="2400">
              <a:latin typeface="Arial"/>
              <a:cs typeface="Arial"/>
            </a:endParaRPr>
          </a:p>
          <a:p>
            <a:pPr marL="756285" marR="5080" lvl="1" indent="-286385" algn="just">
              <a:lnSpc>
                <a:spcPts val="2590"/>
              </a:lnSpc>
              <a:spcBef>
                <a:spcPts val="615"/>
              </a:spcBef>
              <a:buChar char="–"/>
              <a:tabLst>
                <a:tab pos="756920" algn="l"/>
              </a:tabLst>
            </a:pPr>
            <a:r>
              <a:rPr sz="2400" spc="-70" dirty="0">
                <a:latin typeface="Arial"/>
                <a:cs typeface="Arial"/>
              </a:rPr>
              <a:t>although </a:t>
            </a:r>
            <a:r>
              <a:rPr sz="2400" spc="-30" dirty="0">
                <a:latin typeface="Arial"/>
                <a:cs typeface="Arial"/>
              </a:rPr>
              <a:t>light </a:t>
            </a:r>
            <a:r>
              <a:rPr sz="2400" spc="-85" dirty="0">
                <a:latin typeface="Arial"/>
                <a:cs typeface="Arial"/>
              </a:rPr>
              <a:t>winds </a:t>
            </a:r>
            <a:r>
              <a:rPr sz="2400" spc="5" dirty="0">
                <a:latin typeface="Arial"/>
                <a:cs typeface="Arial"/>
              </a:rPr>
              <a:t>will  </a:t>
            </a:r>
            <a:r>
              <a:rPr sz="2400" spc="-65" dirty="0">
                <a:latin typeface="Arial"/>
                <a:cs typeface="Arial"/>
              </a:rPr>
              <a:t>bring </a:t>
            </a:r>
            <a:r>
              <a:rPr sz="2400" spc="-75" dirty="0">
                <a:latin typeface="Arial"/>
                <a:cs typeface="Arial"/>
              </a:rPr>
              <a:t>more </a:t>
            </a:r>
            <a:r>
              <a:rPr sz="2400" spc="-45" dirty="0">
                <a:latin typeface="Arial"/>
                <a:cs typeface="Arial"/>
              </a:rPr>
              <a:t>air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contact  </a:t>
            </a:r>
            <a:r>
              <a:rPr sz="2400" spc="15" dirty="0">
                <a:latin typeface="Arial"/>
                <a:cs typeface="Arial"/>
              </a:rPr>
              <a:t>with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ground</a:t>
            </a:r>
            <a:endParaRPr sz="2400">
              <a:latin typeface="Arial"/>
              <a:cs typeface="Arial"/>
            </a:endParaRPr>
          </a:p>
          <a:p>
            <a:pPr marL="355600" marR="71755" indent="-342900">
              <a:lnSpc>
                <a:spcPct val="90000"/>
              </a:lnSpc>
              <a:spcBef>
                <a:spcPts val="61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14" dirty="0">
                <a:latin typeface="Arial"/>
                <a:cs typeface="Arial"/>
              </a:rPr>
              <a:t>Radiational </a:t>
            </a:r>
            <a:r>
              <a:rPr sz="2800" spc="-105" dirty="0">
                <a:latin typeface="Arial"/>
                <a:cs typeface="Arial"/>
              </a:rPr>
              <a:t>cooling  </a:t>
            </a:r>
            <a:r>
              <a:rPr sz="2800" spc="-110" dirty="0">
                <a:latin typeface="Arial"/>
                <a:cs typeface="Arial"/>
              </a:rPr>
              <a:t>allows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temperature 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75" dirty="0">
                <a:latin typeface="Arial"/>
                <a:cs typeface="Arial"/>
              </a:rPr>
              <a:t>drop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5" dirty="0">
                <a:latin typeface="Arial"/>
                <a:cs typeface="Arial"/>
              </a:rPr>
              <a:t>dew  </a:t>
            </a:r>
            <a:r>
              <a:rPr sz="2800" spc="-35" dirty="0">
                <a:latin typeface="Arial"/>
                <a:cs typeface="Arial"/>
              </a:rPr>
              <a:t>point.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2611187"/>
            <a:ext cx="4535424" cy="2263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39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 marR="5080" indent="886460">
              <a:lnSpc>
                <a:spcPct val="100000"/>
              </a:lnSpc>
              <a:spcBef>
                <a:spcPts val="95"/>
              </a:spcBef>
            </a:pPr>
            <a:r>
              <a:rPr spc="-245" dirty="0"/>
              <a:t>Circulation </a:t>
            </a:r>
            <a:r>
              <a:rPr spc="-165" dirty="0"/>
              <a:t>of </a:t>
            </a:r>
            <a:r>
              <a:rPr spc="-220" dirty="0"/>
              <a:t>Water </a:t>
            </a:r>
            <a:r>
              <a:rPr spc="-215" dirty="0"/>
              <a:t>in </a:t>
            </a:r>
            <a:r>
              <a:rPr spc="-240" dirty="0"/>
              <a:t>the  </a:t>
            </a:r>
            <a:r>
              <a:rPr spc="-220" dirty="0"/>
              <a:t>Atmosphere </a:t>
            </a:r>
            <a:r>
              <a:rPr spc="-250" dirty="0"/>
              <a:t>- </a:t>
            </a:r>
            <a:r>
              <a:rPr spc="-335" dirty="0"/>
              <a:t>The </a:t>
            </a:r>
            <a:r>
              <a:rPr spc="-220" dirty="0"/>
              <a:t>Hydrologic</a:t>
            </a:r>
            <a:r>
              <a:rPr spc="-355" dirty="0"/>
              <a:t> </a:t>
            </a:r>
            <a:r>
              <a:rPr spc="-305" dirty="0"/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15816"/>
            <a:ext cx="235775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95" dirty="0">
                <a:latin typeface="Arial"/>
                <a:cs typeface="Arial"/>
              </a:rPr>
              <a:t>Processes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90" dirty="0">
                <a:latin typeface="Arial"/>
                <a:cs typeface="Arial"/>
              </a:rPr>
              <a:t>hydrologic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cycle: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432428"/>
            <a:ext cx="204279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80" dirty="0">
                <a:latin typeface="Arial"/>
                <a:cs typeface="Arial"/>
              </a:rPr>
              <a:t>evaporation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95" dirty="0">
                <a:latin typeface="Arial"/>
                <a:cs typeface="Arial"/>
              </a:rPr>
              <a:t>condensation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5" dirty="0">
                <a:latin typeface="Arial"/>
                <a:cs typeface="Arial"/>
              </a:rPr>
              <a:t>precipitation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Arial"/>
                <a:cs typeface="Arial"/>
              </a:rPr>
              <a:t>run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off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5" dirty="0">
                <a:latin typeface="Arial"/>
                <a:cs typeface="Arial"/>
              </a:rPr>
              <a:t>transpiration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6961" y="5364581"/>
            <a:ext cx="1896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70" dirty="0">
                <a:latin typeface="Arial"/>
                <a:cs typeface="Arial"/>
              </a:rPr>
              <a:t>hydrologic </a:t>
            </a:r>
            <a:r>
              <a:rPr sz="1800" spc="-105" dirty="0">
                <a:latin typeface="Arial"/>
                <a:cs typeface="Arial"/>
              </a:rPr>
              <a:t>cycle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1904" y="2209800"/>
            <a:ext cx="6025896" cy="3096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422" y="192150"/>
            <a:ext cx="7364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Formation </a:t>
            </a:r>
            <a:r>
              <a:rPr spc="-165" dirty="0"/>
              <a:t>of </a:t>
            </a:r>
            <a:r>
              <a:rPr spc="-190" dirty="0"/>
              <a:t>Radiation </a:t>
            </a:r>
            <a:r>
              <a:rPr spc="-260" dirty="0"/>
              <a:t>Fog </a:t>
            </a:r>
            <a:r>
              <a:rPr spc="-250" dirty="0"/>
              <a:t>- </a:t>
            </a:r>
            <a:r>
              <a:rPr spc="-470" dirty="0"/>
              <a:t>T </a:t>
            </a:r>
            <a:r>
              <a:rPr spc="-355" dirty="0"/>
              <a:t>=</a:t>
            </a:r>
            <a:r>
              <a:rPr spc="-575" dirty="0"/>
              <a:t> </a:t>
            </a:r>
            <a:r>
              <a:rPr spc="-470" dirty="0"/>
              <a:t>Td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44" y="5525211"/>
            <a:ext cx="1332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latin typeface="Trebuchet MS"/>
                <a:cs typeface="Trebuchet MS"/>
              </a:rPr>
              <a:t>ANSWER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610657"/>
            <a:ext cx="4488180" cy="228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958342"/>
            <a:ext cx="3672840" cy="46348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30"/>
              </a:spcBef>
              <a:buChar char="•"/>
              <a:tabLst>
                <a:tab pos="356235" algn="l"/>
              </a:tabLst>
            </a:pPr>
            <a:r>
              <a:rPr sz="2800" spc="-204" dirty="0">
                <a:latin typeface="Arial"/>
                <a:cs typeface="Arial"/>
              </a:rPr>
              <a:t>Once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70" dirty="0">
                <a:latin typeface="Arial"/>
                <a:cs typeface="Arial"/>
              </a:rPr>
              <a:t>temperature  </a:t>
            </a:r>
            <a:r>
              <a:rPr sz="2800" spc="-170" dirty="0">
                <a:latin typeface="Arial"/>
                <a:cs typeface="Arial"/>
              </a:rPr>
              <a:t>reaches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5" dirty="0">
                <a:latin typeface="Arial"/>
                <a:cs typeface="Arial"/>
              </a:rPr>
              <a:t>dew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point,  </a:t>
            </a:r>
            <a:r>
              <a:rPr sz="2800" spc="-65" dirty="0">
                <a:latin typeface="Arial"/>
                <a:cs typeface="Arial"/>
              </a:rPr>
              <a:t>radiation </a:t>
            </a:r>
            <a:r>
              <a:rPr sz="2800" spc="-110" dirty="0">
                <a:latin typeface="Arial"/>
                <a:cs typeface="Arial"/>
              </a:rPr>
              <a:t>fog </a:t>
            </a:r>
            <a:r>
              <a:rPr sz="2800" spc="-150" dirty="0">
                <a:latin typeface="Arial"/>
                <a:cs typeface="Arial"/>
              </a:rPr>
              <a:t>begins </a:t>
            </a:r>
            <a:r>
              <a:rPr sz="2800" spc="20" dirty="0">
                <a:latin typeface="Arial"/>
                <a:cs typeface="Arial"/>
              </a:rPr>
              <a:t>to  </a:t>
            </a:r>
            <a:r>
              <a:rPr sz="2800" spc="-110" dirty="0">
                <a:latin typeface="Arial"/>
                <a:cs typeface="Arial"/>
              </a:rPr>
              <a:t>develop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355600" marR="51435" indent="-342900">
              <a:lnSpc>
                <a:spcPct val="9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165" dirty="0">
                <a:latin typeface="Arial"/>
                <a:cs typeface="Arial"/>
              </a:rPr>
              <a:t>Q: </a:t>
            </a:r>
            <a:r>
              <a:rPr sz="2800" spc="-195" dirty="0">
                <a:latin typeface="Arial"/>
                <a:cs typeface="Arial"/>
              </a:rPr>
              <a:t>Do </a:t>
            </a:r>
            <a:r>
              <a:rPr sz="2800" spc="-65" dirty="0">
                <a:latin typeface="Arial"/>
                <a:cs typeface="Arial"/>
              </a:rPr>
              <a:t>radiation </a:t>
            </a:r>
            <a:r>
              <a:rPr sz="2800" spc="-160" dirty="0">
                <a:latin typeface="Arial"/>
                <a:cs typeface="Arial"/>
              </a:rPr>
              <a:t>fogs  </a:t>
            </a:r>
            <a:r>
              <a:rPr sz="2800" spc="-110" dirty="0">
                <a:latin typeface="Arial"/>
                <a:cs typeface="Arial"/>
              </a:rPr>
              <a:t>develop </a:t>
            </a:r>
            <a:r>
              <a:rPr sz="2800" spc="-95" dirty="0">
                <a:latin typeface="Arial"/>
                <a:cs typeface="Arial"/>
              </a:rPr>
              <a:t>upward </a:t>
            </a:r>
            <a:r>
              <a:rPr sz="2800" spc="-30" dirty="0">
                <a:latin typeface="Arial"/>
                <a:cs typeface="Arial"/>
              </a:rPr>
              <a:t>or  </a:t>
            </a:r>
            <a:r>
              <a:rPr sz="2800" spc="-125" dirty="0">
                <a:latin typeface="Arial"/>
                <a:cs typeface="Arial"/>
              </a:rPr>
              <a:t>downward??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ANSWER</a:t>
            </a:r>
            <a:endParaRPr sz="2800" dirty="0">
              <a:latin typeface="Trebuchet MS"/>
              <a:cs typeface="Trebuchet MS"/>
            </a:endParaRPr>
          </a:p>
          <a:p>
            <a:pPr marL="2451735">
              <a:lnSpc>
                <a:spcPct val="100000"/>
              </a:lnSpc>
              <a:spcBef>
                <a:spcPts val="290"/>
              </a:spcBef>
            </a:pP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Upward</a:t>
            </a:r>
            <a:endParaRPr sz="2400" dirty="0">
              <a:latin typeface="Arial"/>
              <a:cs typeface="Arial"/>
            </a:endParaRPr>
          </a:p>
          <a:p>
            <a:pPr marL="355600" marR="267335" indent="-342900">
              <a:lnSpc>
                <a:spcPts val="3030"/>
              </a:lnSpc>
              <a:spcBef>
                <a:spcPts val="1235"/>
              </a:spcBef>
              <a:buChar char="•"/>
              <a:tabLst>
                <a:tab pos="436245" algn="l"/>
                <a:tab pos="436880" algn="l"/>
              </a:tabLst>
            </a:pPr>
            <a:r>
              <a:rPr sz="2800" spc="-165" dirty="0">
                <a:latin typeface="Arial"/>
                <a:cs typeface="Arial"/>
              </a:rPr>
              <a:t>Q: </a:t>
            </a:r>
            <a:r>
              <a:rPr sz="2800" spc="-130" dirty="0">
                <a:latin typeface="Arial"/>
                <a:cs typeface="Arial"/>
              </a:rPr>
              <a:t>When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65" dirty="0">
                <a:latin typeface="Arial"/>
                <a:cs typeface="Arial"/>
              </a:rPr>
              <a:t>radiation  </a:t>
            </a:r>
            <a:r>
              <a:rPr sz="2800" spc="-110" dirty="0">
                <a:latin typeface="Arial"/>
                <a:cs typeface="Arial"/>
              </a:rPr>
              <a:t>fog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thickest??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40</a:t>
            </a:fld>
            <a:endParaRPr spc="-60" dirty="0"/>
          </a:p>
        </p:txBody>
      </p:sp>
      <p:sp>
        <p:nvSpPr>
          <p:cNvPr id="6" name="object 6"/>
          <p:cNvSpPr txBox="1"/>
          <p:nvPr/>
        </p:nvSpPr>
        <p:spPr>
          <a:xfrm>
            <a:off x="2742692" y="5572150"/>
            <a:ext cx="2334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solidFill>
                  <a:srgbClr val="FF0000"/>
                </a:solidFill>
                <a:latin typeface="Arial"/>
                <a:cs typeface="Arial"/>
              </a:rPr>
              <a:t>Just 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before</a:t>
            </a:r>
            <a:r>
              <a:rPr sz="24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sunrise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9121" y="461899"/>
            <a:ext cx="6443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/>
              <a:t>Formation </a:t>
            </a:r>
            <a:r>
              <a:rPr sz="4400" spc="-190" dirty="0"/>
              <a:t>of </a:t>
            </a:r>
            <a:r>
              <a:rPr sz="4400" spc="-240" dirty="0"/>
              <a:t>Advection</a:t>
            </a:r>
            <a:r>
              <a:rPr sz="4400" spc="-620" dirty="0"/>
              <a:t> </a:t>
            </a:r>
            <a:r>
              <a:rPr sz="4400" spc="-285" dirty="0"/>
              <a:t>Fog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1613357"/>
            <a:ext cx="3862070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latin typeface="Arial"/>
                <a:cs typeface="Arial"/>
              </a:rPr>
              <a:t>Advection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70" dirty="0">
                <a:latin typeface="Arial"/>
                <a:cs typeface="Arial"/>
              </a:rPr>
              <a:t>warm </a:t>
            </a:r>
            <a:r>
              <a:rPr sz="2400" spc="-60" dirty="0">
                <a:latin typeface="Arial"/>
                <a:cs typeface="Arial"/>
              </a:rPr>
              <a:t>moist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85" dirty="0">
                <a:latin typeface="Arial"/>
                <a:cs typeface="Arial"/>
              </a:rPr>
              <a:t>over </a:t>
            </a:r>
            <a:r>
              <a:rPr sz="2400" spc="-80" dirty="0">
                <a:latin typeface="Arial"/>
                <a:cs typeface="Arial"/>
              </a:rPr>
              <a:t>colder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5600" marR="8191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5" dirty="0">
                <a:latin typeface="Arial"/>
                <a:cs typeface="Arial"/>
              </a:rPr>
              <a:t>heat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0" dirty="0">
                <a:latin typeface="Arial"/>
                <a:cs typeface="Arial"/>
              </a:rPr>
              <a:t>transferred </a:t>
            </a:r>
            <a:r>
              <a:rPr sz="2400" spc="-25" dirty="0">
                <a:latin typeface="Arial"/>
                <a:cs typeface="Arial"/>
              </a:rPr>
              <a:t>from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70" dirty="0">
                <a:latin typeface="Arial"/>
                <a:cs typeface="Arial"/>
              </a:rPr>
              <a:t>warm, </a:t>
            </a:r>
            <a:r>
              <a:rPr sz="2400" spc="-60" dirty="0">
                <a:latin typeface="Arial"/>
                <a:cs typeface="Arial"/>
              </a:rPr>
              <a:t>moist </a:t>
            </a:r>
            <a:r>
              <a:rPr sz="2400" spc="-45" dirty="0">
                <a:latin typeface="Arial"/>
                <a:cs typeface="Arial"/>
              </a:rPr>
              <a:t>air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cold  </a:t>
            </a:r>
            <a:r>
              <a:rPr sz="2400" spc="-50" dirty="0">
                <a:latin typeface="Arial"/>
                <a:cs typeface="Arial"/>
              </a:rPr>
              <a:t>water </a:t>
            </a:r>
            <a:r>
              <a:rPr sz="2400" spc="-95" dirty="0">
                <a:latin typeface="Arial"/>
                <a:cs typeface="Arial"/>
              </a:rPr>
              <a:t>near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coast </a:t>
            </a:r>
            <a:r>
              <a:rPr sz="2400" spc="-95" dirty="0">
                <a:latin typeface="Arial"/>
                <a:cs typeface="Arial"/>
              </a:rPr>
              <a:t>via  </a:t>
            </a:r>
            <a:r>
              <a:rPr sz="2400" spc="-75" dirty="0">
                <a:latin typeface="Arial"/>
                <a:cs typeface="Arial"/>
              </a:rPr>
              <a:t>conduction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555" y="2286000"/>
            <a:ext cx="4928811" cy="1500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41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398" y="461899"/>
            <a:ext cx="7743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/>
              <a:t>Formation </a:t>
            </a:r>
            <a:r>
              <a:rPr sz="4400" spc="-190" dirty="0"/>
              <a:t>of </a:t>
            </a:r>
            <a:r>
              <a:rPr sz="4400" spc="-240" dirty="0"/>
              <a:t>Advection </a:t>
            </a:r>
            <a:r>
              <a:rPr sz="4400" spc="-320" dirty="0"/>
              <a:t>Fog,</a:t>
            </a:r>
            <a:r>
              <a:rPr sz="4400" spc="-695" dirty="0"/>
              <a:t> </a:t>
            </a:r>
            <a:r>
              <a:rPr sz="4400" spc="-265" dirty="0"/>
              <a:t>cont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308861"/>
            <a:ext cx="3716654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366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parcel </a:t>
            </a:r>
            <a:r>
              <a:rPr sz="2400" spc="-140" dirty="0">
                <a:latin typeface="Arial"/>
                <a:cs typeface="Arial"/>
              </a:rPr>
              <a:t>reaches  </a:t>
            </a:r>
            <a:r>
              <a:rPr sz="2400" spc="-65" dirty="0">
                <a:latin typeface="Arial"/>
                <a:cs typeface="Arial"/>
              </a:rPr>
              <a:t>saturation - </a:t>
            </a:r>
            <a:r>
              <a:rPr sz="2400" spc="-75" dirty="0">
                <a:latin typeface="Arial"/>
                <a:cs typeface="Arial"/>
              </a:rPr>
              <a:t>forms </a:t>
            </a:r>
            <a:r>
              <a:rPr sz="2400" spc="-80" dirty="0">
                <a:latin typeface="Arial"/>
                <a:cs typeface="Arial"/>
              </a:rPr>
              <a:t>fog,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and 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5" dirty="0">
                <a:latin typeface="Arial"/>
                <a:cs typeface="Arial"/>
              </a:rPr>
              <a:t>advected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onshore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325" dirty="0">
                <a:latin typeface="Arial"/>
                <a:cs typeface="Arial"/>
              </a:rPr>
              <a:t>NEED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30" dirty="0">
                <a:latin typeface="Arial"/>
                <a:cs typeface="Arial"/>
              </a:rPr>
              <a:t>light </a:t>
            </a:r>
            <a:r>
              <a:rPr sz="2400" spc="-140" dirty="0">
                <a:latin typeface="Arial"/>
                <a:cs typeface="Arial"/>
              </a:rPr>
              <a:t>breeze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50" dirty="0">
                <a:latin typeface="Arial"/>
                <a:cs typeface="Arial"/>
              </a:rPr>
              <a:t>this  </a:t>
            </a:r>
            <a:r>
              <a:rPr sz="2400" spc="-145" dirty="0">
                <a:latin typeface="Arial"/>
                <a:cs typeface="Arial"/>
              </a:rPr>
              <a:t>process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occur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5344" y="1600200"/>
            <a:ext cx="5154167" cy="1627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3429000"/>
            <a:ext cx="4953000" cy="2863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42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154" y="461899"/>
            <a:ext cx="2872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Upslope</a:t>
            </a:r>
            <a:r>
              <a:rPr sz="4400" spc="-395" dirty="0"/>
              <a:t> </a:t>
            </a:r>
            <a:r>
              <a:rPr sz="4400" spc="-285" dirty="0"/>
              <a:t>Fog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769360" cy="318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55" dirty="0">
                <a:latin typeface="Arial"/>
                <a:cs typeface="Arial"/>
              </a:rPr>
              <a:t>Consider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55" dirty="0">
                <a:latin typeface="Arial"/>
                <a:cs typeface="Arial"/>
              </a:rPr>
              <a:t>following  </a:t>
            </a:r>
            <a:r>
              <a:rPr sz="2800" spc="-70" dirty="0">
                <a:latin typeface="Arial"/>
                <a:cs typeface="Arial"/>
              </a:rPr>
              <a:t>vertical </a:t>
            </a:r>
            <a:r>
              <a:rPr sz="2800" spc="-190" dirty="0">
                <a:latin typeface="Arial"/>
                <a:cs typeface="Arial"/>
              </a:rPr>
              <a:t>cross </a:t>
            </a:r>
            <a:r>
              <a:rPr sz="2800" spc="-105" dirty="0">
                <a:latin typeface="Arial"/>
                <a:cs typeface="Arial"/>
              </a:rPr>
              <a:t>section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---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---------&gt;&gt;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265430" indent="-342900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155" dirty="0">
                <a:latin typeface="Arial"/>
                <a:cs typeface="Arial"/>
              </a:rPr>
              <a:t>Also </a:t>
            </a:r>
            <a:r>
              <a:rPr sz="2800" spc="-120" dirty="0">
                <a:latin typeface="Arial"/>
                <a:cs typeface="Arial"/>
              </a:rPr>
              <a:t>consider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14" dirty="0">
                <a:latin typeface="Arial"/>
                <a:cs typeface="Arial"/>
              </a:rPr>
              <a:t>parcel 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5" dirty="0">
                <a:latin typeface="Arial"/>
                <a:cs typeface="Arial"/>
              </a:rPr>
              <a:t>air </a:t>
            </a:r>
            <a:r>
              <a:rPr sz="2800" spc="-100" dirty="0">
                <a:latin typeface="Arial"/>
                <a:cs typeface="Arial"/>
              </a:rPr>
              <a:t>over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0" dirty="0">
                <a:latin typeface="Arial"/>
                <a:cs typeface="Arial"/>
              </a:rPr>
              <a:t>Gulf</a:t>
            </a:r>
            <a:r>
              <a:rPr sz="2800" spc="-5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114" dirty="0">
                <a:latin typeface="Arial"/>
                <a:cs typeface="Arial"/>
              </a:rPr>
              <a:t>Mexico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76400"/>
            <a:ext cx="4029970" cy="2166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43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154" y="461899"/>
            <a:ext cx="2872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Upslope</a:t>
            </a:r>
            <a:r>
              <a:rPr sz="4400" spc="-395" dirty="0"/>
              <a:t> </a:t>
            </a:r>
            <a:r>
              <a:rPr sz="4400" spc="-285" dirty="0"/>
              <a:t>Fog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803015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9464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90" dirty="0">
                <a:latin typeface="Arial"/>
                <a:cs typeface="Arial"/>
              </a:rPr>
              <a:t>Take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14" dirty="0">
                <a:latin typeface="Arial"/>
                <a:cs typeface="Arial"/>
              </a:rPr>
              <a:t>parcel </a:t>
            </a:r>
            <a:r>
              <a:rPr sz="2800" spc="-100" dirty="0">
                <a:latin typeface="Arial"/>
                <a:cs typeface="Arial"/>
              </a:rPr>
              <a:t>over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110" dirty="0">
                <a:latin typeface="Arial"/>
                <a:cs typeface="Arial"/>
              </a:rPr>
              <a:t>Gulf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14" dirty="0">
                <a:latin typeface="Arial"/>
                <a:cs typeface="Arial"/>
              </a:rPr>
              <a:t>Mexico </a:t>
            </a:r>
            <a:r>
              <a:rPr sz="2800" spc="-135" dirty="0">
                <a:latin typeface="Arial"/>
                <a:cs typeface="Arial"/>
              </a:rPr>
              <a:t>and  move </a:t>
            </a:r>
            <a:r>
              <a:rPr sz="2800" spc="85" dirty="0">
                <a:latin typeface="Arial"/>
                <a:cs typeface="Arial"/>
              </a:rPr>
              <a:t>it </a:t>
            </a:r>
            <a:r>
              <a:rPr sz="2800" spc="-95" dirty="0">
                <a:latin typeface="Arial"/>
                <a:cs typeface="Arial"/>
              </a:rPr>
              <a:t>towards  </a:t>
            </a:r>
            <a:r>
              <a:rPr sz="2800" spc="-160" dirty="0">
                <a:latin typeface="Arial"/>
                <a:cs typeface="Arial"/>
              </a:rPr>
              <a:t>Denver...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--------&gt;&gt;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280" dirty="0">
                <a:latin typeface="Arial"/>
                <a:cs typeface="Arial"/>
              </a:rPr>
              <a:t>As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parcel </a:t>
            </a:r>
            <a:r>
              <a:rPr sz="2800" spc="-200" dirty="0">
                <a:latin typeface="Arial"/>
                <a:cs typeface="Arial"/>
              </a:rPr>
              <a:t>ascends  </a:t>
            </a:r>
            <a:r>
              <a:rPr sz="2800" spc="-95" dirty="0">
                <a:latin typeface="Arial"/>
                <a:cs typeface="Arial"/>
              </a:rPr>
              <a:t>up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25" dirty="0">
                <a:latin typeface="Arial"/>
                <a:cs typeface="Arial"/>
              </a:rPr>
              <a:t>slope, </a:t>
            </a:r>
            <a:r>
              <a:rPr sz="2800" spc="85" dirty="0">
                <a:latin typeface="Arial"/>
                <a:cs typeface="Arial"/>
              </a:rPr>
              <a:t>it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expands 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40" dirty="0">
                <a:latin typeface="Arial"/>
                <a:cs typeface="Arial"/>
              </a:rPr>
              <a:t>cools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5" dirty="0">
                <a:latin typeface="Arial"/>
                <a:cs typeface="Arial"/>
              </a:rPr>
              <a:t>dew  </a:t>
            </a:r>
            <a:r>
              <a:rPr sz="2800" spc="-30" dirty="0">
                <a:latin typeface="Arial"/>
                <a:cs typeface="Arial"/>
              </a:rPr>
              <a:t>point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524000"/>
            <a:ext cx="4029970" cy="2166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4114800"/>
            <a:ext cx="4393692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44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154" y="461899"/>
            <a:ext cx="2872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Upslope</a:t>
            </a:r>
            <a:r>
              <a:rPr sz="4400" spc="-395" dirty="0"/>
              <a:t> </a:t>
            </a:r>
            <a:r>
              <a:rPr sz="4400" spc="-285" dirty="0"/>
              <a:t>Fog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2208"/>
            <a:ext cx="3714115" cy="44653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15"/>
              </a:spcBef>
              <a:buChar char="•"/>
              <a:tabLst>
                <a:tab pos="356235" algn="l"/>
              </a:tabLst>
            </a:pPr>
            <a:r>
              <a:rPr sz="2600" spc="-254" dirty="0">
                <a:latin typeface="Arial"/>
                <a:cs typeface="Arial"/>
              </a:rPr>
              <a:t>As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105" dirty="0">
                <a:latin typeface="Arial"/>
                <a:cs typeface="Arial"/>
              </a:rPr>
              <a:t>parcel </a:t>
            </a:r>
            <a:r>
              <a:rPr sz="2600" spc="-180" dirty="0">
                <a:latin typeface="Arial"/>
                <a:cs typeface="Arial"/>
              </a:rPr>
              <a:t>ascends </a:t>
            </a:r>
            <a:r>
              <a:rPr sz="2600" spc="-85" dirty="0">
                <a:latin typeface="Arial"/>
                <a:cs typeface="Arial"/>
              </a:rPr>
              <a:t>up 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110" dirty="0">
                <a:latin typeface="Arial"/>
                <a:cs typeface="Arial"/>
              </a:rPr>
              <a:t>slope, </a:t>
            </a:r>
            <a:r>
              <a:rPr sz="2600" spc="80" dirty="0">
                <a:latin typeface="Arial"/>
                <a:cs typeface="Arial"/>
              </a:rPr>
              <a:t>it</a:t>
            </a:r>
            <a:r>
              <a:rPr sz="2600" spc="-365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expands </a:t>
            </a:r>
            <a:r>
              <a:rPr sz="2600" spc="-120" dirty="0">
                <a:latin typeface="Arial"/>
                <a:cs typeface="Arial"/>
              </a:rPr>
              <a:t>and  </a:t>
            </a:r>
            <a:r>
              <a:rPr sz="2600" spc="-130" dirty="0">
                <a:latin typeface="Arial"/>
                <a:cs typeface="Arial"/>
              </a:rPr>
              <a:t>cools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90" dirty="0">
                <a:latin typeface="Arial"/>
                <a:cs typeface="Arial"/>
              </a:rPr>
              <a:t>dew</a:t>
            </a:r>
            <a:r>
              <a:rPr sz="2600" spc="-47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point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355600" marR="58419" indent="-342900" algn="just">
              <a:lnSpc>
                <a:spcPts val="2810"/>
              </a:lnSpc>
              <a:buChar char="•"/>
              <a:tabLst>
                <a:tab pos="356235" algn="l"/>
              </a:tabLst>
            </a:pPr>
            <a:r>
              <a:rPr sz="2600" spc="-130" dirty="0">
                <a:latin typeface="Arial"/>
                <a:cs typeface="Arial"/>
              </a:rPr>
              <a:t>Upslope </a:t>
            </a:r>
            <a:r>
              <a:rPr sz="2600" spc="-70" dirty="0">
                <a:latin typeface="Arial"/>
                <a:cs typeface="Arial"/>
              </a:rPr>
              <a:t>fog/clouds</a:t>
            </a:r>
            <a:r>
              <a:rPr sz="2600" spc="-22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then  </a:t>
            </a:r>
            <a:r>
              <a:rPr sz="2600" spc="-35" dirty="0">
                <a:latin typeface="Arial"/>
                <a:cs typeface="Arial"/>
              </a:rPr>
              <a:t>form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72085" indent="-342900">
              <a:lnSpc>
                <a:spcPts val="281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-145" dirty="0">
                <a:latin typeface="Arial"/>
                <a:cs typeface="Arial"/>
              </a:rPr>
              <a:t>Need </a:t>
            </a:r>
            <a:r>
              <a:rPr sz="2600" spc="-90" dirty="0">
                <a:latin typeface="Arial"/>
                <a:cs typeface="Arial"/>
              </a:rPr>
              <a:t>winds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120" dirty="0">
                <a:latin typeface="Arial"/>
                <a:cs typeface="Arial"/>
              </a:rPr>
              <a:t>move</a:t>
            </a:r>
            <a:r>
              <a:rPr sz="2600" spc="-45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air  </a:t>
            </a:r>
            <a:r>
              <a:rPr sz="2600" spc="-80" dirty="0">
                <a:latin typeface="Arial"/>
                <a:cs typeface="Arial"/>
              </a:rPr>
              <a:t>up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229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slope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45" dirty="0">
                <a:latin typeface="Arial"/>
                <a:cs typeface="Arial"/>
              </a:rPr>
              <a:t>Need </a:t>
            </a:r>
            <a:r>
              <a:rPr sz="2600" spc="-200" dirty="0">
                <a:latin typeface="Arial"/>
                <a:cs typeface="Arial"/>
              </a:rPr>
              <a:t>a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slope!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447800"/>
            <a:ext cx="4029970" cy="2166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0871" y="3505200"/>
            <a:ext cx="4363212" cy="2787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45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8134" y="461899"/>
            <a:ext cx="2429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Steam</a:t>
            </a:r>
            <a:r>
              <a:rPr sz="4400" spc="-420" dirty="0"/>
              <a:t> </a:t>
            </a:r>
            <a:r>
              <a:rPr sz="4400" spc="-285" dirty="0"/>
              <a:t>Fog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604895" cy="3354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5" dirty="0">
                <a:latin typeface="Arial"/>
                <a:cs typeface="Arial"/>
              </a:rPr>
              <a:t>seen </a:t>
            </a:r>
            <a:r>
              <a:rPr sz="2800" spc="-100" dirty="0">
                <a:latin typeface="Arial"/>
                <a:cs typeface="Arial"/>
              </a:rPr>
              <a:t>over </a:t>
            </a:r>
            <a:r>
              <a:rPr sz="2800" spc="-180" dirty="0">
                <a:latin typeface="Arial"/>
                <a:cs typeface="Arial"/>
              </a:rPr>
              <a:t>lakes </a:t>
            </a:r>
            <a:r>
              <a:rPr sz="2800" spc="-25" dirty="0">
                <a:latin typeface="Arial"/>
                <a:cs typeface="Arial"/>
              </a:rPr>
              <a:t>or  </a:t>
            </a:r>
            <a:r>
              <a:rPr sz="2800" spc="-110" dirty="0">
                <a:latin typeface="Arial"/>
                <a:cs typeface="Arial"/>
              </a:rPr>
              <a:t>heated </a:t>
            </a:r>
            <a:r>
              <a:rPr sz="2800" spc="-114" dirty="0">
                <a:latin typeface="Arial"/>
                <a:cs typeface="Arial"/>
              </a:rPr>
              <a:t>pools </a:t>
            </a:r>
            <a:r>
              <a:rPr sz="2800" spc="-35" dirty="0">
                <a:latin typeface="Arial"/>
                <a:cs typeface="Arial"/>
              </a:rPr>
              <a:t>in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winter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Arial"/>
                <a:cs typeface="Arial"/>
              </a:rPr>
              <a:t>how </a:t>
            </a:r>
            <a:r>
              <a:rPr sz="2800" spc="-165" dirty="0">
                <a:latin typeface="Arial"/>
                <a:cs typeface="Arial"/>
              </a:rPr>
              <a:t>does </a:t>
            </a:r>
            <a:r>
              <a:rPr sz="2800" spc="85" dirty="0">
                <a:latin typeface="Arial"/>
                <a:cs typeface="Arial"/>
              </a:rPr>
              <a:t>it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form?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400685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135" dirty="0">
                <a:latin typeface="Arial"/>
                <a:cs typeface="Arial"/>
              </a:rPr>
              <a:t>need </a:t>
            </a:r>
            <a:r>
              <a:rPr sz="2800" spc="-100" dirty="0">
                <a:latin typeface="Arial"/>
                <a:cs typeface="Arial"/>
              </a:rPr>
              <a:t>cold </a:t>
            </a:r>
            <a:r>
              <a:rPr sz="2800" spc="-55" dirty="0">
                <a:latin typeface="Arial"/>
                <a:cs typeface="Arial"/>
              </a:rPr>
              <a:t>air </a:t>
            </a:r>
            <a:r>
              <a:rPr sz="2800" spc="-100" dirty="0">
                <a:latin typeface="Arial"/>
                <a:cs typeface="Arial"/>
              </a:rPr>
              <a:t>over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a  </a:t>
            </a:r>
            <a:r>
              <a:rPr sz="2800" spc="-85" dirty="0">
                <a:latin typeface="Arial"/>
                <a:cs typeface="Arial"/>
              </a:rPr>
              <a:t>warm </a:t>
            </a:r>
            <a:r>
              <a:rPr sz="2800" spc="-150" dirty="0">
                <a:latin typeface="Arial"/>
                <a:cs typeface="Arial"/>
              </a:rPr>
              <a:t>lake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0000"/>
                </a:solidFill>
                <a:latin typeface="Arial"/>
                <a:cs typeface="Arial"/>
              </a:rPr>
              <a:t>------&gt;&gt;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4128" y="1695446"/>
            <a:ext cx="3666744" cy="1847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9847" y="3810000"/>
            <a:ext cx="3578352" cy="238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46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8134" y="461899"/>
            <a:ext cx="2429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Steam</a:t>
            </a:r>
            <a:r>
              <a:rPr sz="4400" spc="-420" dirty="0"/>
              <a:t> </a:t>
            </a:r>
            <a:r>
              <a:rPr sz="4400" spc="-285" dirty="0"/>
              <a:t>Fog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596640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40" dirty="0">
                <a:latin typeface="Arial"/>
                <a:cs typeface="Arial"/>
              </a:rPr>
              <a:t>Heat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80" dirty="0">
                <a:latin typeface="Arial"/>
                <a:cs typeface="Arial"/>
              </a:rPr>
              <a:t>moisture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are  </a:t>
            </a:r>
            <a:r>
              <a:rPr sz="2800" spc="-85" dirty="0">
                <a:latin typeface="Arial"/>
                <a:cs typeface="Arial"/>
              </a:rPr>
              <a:t>transferred </a:t>
            </a:r>
            <a:r>
              <a:rPr sz="2800" spc="-35" dirty="0">
                <a:latin typeface="Arial"/>
                <a:cs typeface="Arial"/>
              </a:rPr>
              <a:t>from the  </a:t>
            </a:r>
            <a:r>
              <a:rPr sz="2800" spc="-85" dirty="0">
                <a:latin typeface="Arial"/>
                <a:cs typeface="Arial"/>
              </a:rPr>
              <a:t>warm </a:t>
            </a:r>
            <a:r>
              <a:rPr sz="2800" spc="-60" dirty="0">
                <a:latin typeface="Arial"/>
                <a:cs typeface="Arial"/>
              </a:rPr>
              <a:t>water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125" dirty="0">
                <a:latin typeface="Arial"/>
                <a:cs typeface="Arial"/>
              </a:rPr>
              <a:t>cooler, </a:t>
            </a:r>
            <a:r>
              <a:rPr sz="2800" spc="-40" dirty="0">
                <a:latin typeface="Arial"/>
                <a:cs typeface="Arial"/>
              </a:rPr>
              <a:t>drier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air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2794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90" dirty="0">
                <a:latin typeface="Arial"/>
                <a:cs typeface="Arial"/>
              </a:rPr>
              <a:t>heat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moisture  transfer </a:t>
            </a:r>
            <a:r>
              <a:rPr sz="2800" spc="-160" dirty="0">
                <a:latin typeface="Arial"/>
                <a:cs typeface="Arial"/>
              </a:rPr>
              <a:t>occurs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220" dirty="0">
                <a:latin typeface="Arial"/>
                <a:cs typeface="Arial"/>
              </a:rPr>
              <a:t>a  </a:t>
            </a:r>
            <a:r>
              <a:rPr sz="2800" spc="-105" dirty="0">
                <a:latin typeface="Arial"/>
                <a:cs typeface="Arial"/>
              </a:rPr>
              <a:t>shallow </a:t>
            </a:r>
            <a:r>
              <a:rPr sz="2800" spc="-114" dirty="0">
                <a:latin typeface="Arial"/>
                <a:cs typeface="Arial"/>
              </a:rPr>
              <a:t>layer near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180" dirty="0">
                <a:latin typeface="Arial"/>
                <a:cs typeface="Arial"/>
              </a:rPr>
              <a:t>lakes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surface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8244" y="2386970"/>
            <a:ext cx="4767072" cy="240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47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8134" y="461899"/>
            <a:ext cx="2429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Steam</a:t>
            </a:r>
            <a:r>
              <a:rPr sz="4400" spc="-420" dirty="0"/>
              <a:t> </a:t>
            </a:r>
            <a:r>
              <a:rPr sz="4400" spc="-285" dirty="0"/>
              <a:t>Fog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1577085"/>
            <a:ext cx="3689985" cy="28428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Hence, </a:t>
            </a:r>
            <a:r>
              <a:rPr sz="2400" spc="-95" dirty="0">
                <a:latin typeface="Arial"/>
                <a:cs typeface="Arial"/>
              </a:rPr>
              <a:t>you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30" dirty="0">
                <a:latin typeface="Arial"/>
                <a:cs typeface="Arial"/>
              </a:rPr>
              <a:t>an  </a:t>
            </a:r>
            <a:r>
              <a:rPr sz="2400" spc="-90" dirty="0">
                <a:latin typeface="Arial"/>
                <a:cs typeface="Arial"/>
              </a:rPr>
              <a:t>unstable </a:t>
            </a:r>
            <a:r>
              <a:rPr sz="2400" spc="-45" dirty="0">
                <a:latin typeface="Arial"/>
                <a:cs typeface="Arial"/>
              </a:rPr>
              <a:t>situation </a:t>
            </a:r>
            <a:r>
              <a:rPr sz="2400" spc="15" dirty="0">
                <a:latin typeface="Arial"/>
                <a:cs typeface="Arial"/>
              </a:rPr>
              <a:t>with  </a:t>
            </a:r>
            <a:r>
              <a:rPr sz="2400" spc="-70" dirty="0">
                <a:latin typeface="Arial"/>
                <a:cs typeface="Arial"/>
              </a:rPr>
              <a:t>warm, </a:t>
            </a:r>
            <a:r>
              <a:rPr sz="2400" spc="-85" dirty="0">
                <a:latin typeface="Arial"/>
                <a:cs typeface="Arial"/>
              </a:rPr>
              <a:t>saturated </a:t>
            </a:r>
            <a:r>
              <a:rPr sz="2400" spc="-45" dirty="0">
                <a:latin typeface="Arial"/>
                <a:cs typeface="Arial"/>
              </a:rPr>
              <a:t>air </a:t>
            </a:r>
            <a:r>
              <a:rPr sz="2400" spc="-35" dirty="0">
                <a:latin typeface="Arial"/>
                <a:cs typeface="Arial"/>
              </a:rPr>
              <a:t>at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114" dirty="0">
                <a:latin typeface="Arial"/>
                <a:cs typeface="Arial"/>
              </a:rPr>
              <a:t>lake's </a:t>
            </a:r>
            <a:r>
              <a:rPr sz="2400" spc="-120" dirty="0">
                <a:latin typeface="Arial"/>
                <a:cs typeface="Arial"/>
              </a:rPr>
              <a:t>surface </a:t>
            </a:r>
            <a:r>
              <a:rPr sz="2400" spc="-65" dirty="0">
                <a:latin typeface="Arial"/>
                <a:cs typeface="Arial"/>
              </a:rPr>
              <a:t>below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cooler  </a:t>
            </a:r>
            <a:r>
              <a:rPr sz="2400" spc="-95" dirty="0">
                <a:latin typeface="Arial"/>
                <a:cs typeface="Arial"/>
              </a:rPr>
              <a:t>air....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23495" indent="-342900">
              <a:lnSpc>
                <a:spcPts val="259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air </a:t>
            </a:r>
            <a:r>
              <a:rPr sz="2400" spc="-125" dirty="0">
                <a:latin typeface="Arial"/>
                <a:cs typeface="Arial"/>
              </a:rPr>
              <a:t>rises </a:t>
            </a:r>
            <a:r>
              <a:rPr sz="2400" spc="-55" dirty="0">
                <a:latin typeface="Arial"/>
                <a:cs typeface="Arial"/>
              </a:rPr>
              <a:t>forming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steam  </a:t>
            </a:r>
            <a:r>
              <a:rPr sz="2400" spc="-90" dirty="0">
                <a:latin typeface="Arial"/>
                <a:cs typeface="Arial"/>
              </a:rPr>
              <a:t>fog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4832680"/>
            <a:ext cx="3872865" cy="10502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Q: </a:t>
            </a:r>
            <a:r>
              <a:rPr sz="2400" spc="-180" dirty="0">
                <a:latin typeface="Arial"/>
                <a:cs typeface="Arial"/>
              </a:rPr>
              <a:t>On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cold </a:t>
            </a:r>
            <a:r>
              <a:rPr sz="2400" spc="-65" dirty="0">
                <a:latin typeface="Arial"/>
                <a:cs typeface="Arial"/>
              </a:rPr>
              <a:t>morning, </a:t>
            </a:r>
            <a:r>
              <a:rPr sz="2400" spc="-90" dirty="0">
                <a:latin typeface="Arial"/>
                <a:cs typeface="Arial"/>
              </a:rPr>
              <a:t>why 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95" dirty="0">
                <a:latin typeface="Arial"/>
                <a:cs typeface="Arial"/>
              </a:rPr>
              <a:t>you </a:t>
            </a:r>
            <a:r>
              <a:rPr sz="2400" spc="-100" dirty="0">
                <a:latin typeface="Arial"/>
                <a:cs typeface="Arial"/>
              </a:rPr>
              <a:t>sometimes </a:t>
            </a:r>
            <a:r>
              <a:rPr sz="2400" spc="-185" dirty="0">
                <a:latin typeface="Arial"/>
                <a:cs typeface="Arial"/>
              </a:rPr>
              <a:t>see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your  </a:t>
            </a:r>
            <a:r>
              <a:rPr sz="2400" spc="-114" dirty="0">
                <a:latin typeface="Arial"/>
                <a:cs typeface="Arial"/>
              </a:rPr>
              <a:t>breath???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ANSWER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8891" y="2311544"/>
            <a:ext cx="4916423" cy="2477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7828" y="5429199"/>
            <a:ext cx="4149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0000"/>
                </a:solidFill>
                <a:latin typeface="Arial"/>
                <a:cs typeface="Arial"/>
              </a:rPr>
              <a:t>Warm 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moist 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air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from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your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mouth</a:t>
            </a:r>
            <a:r>
              <a:rPr sz="1800" spc="-3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Arial"/>
                <a:cs typeface="Arial"/>
              </a:rPr>
              <a:t>mixes 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with  </a:t>
            </a:r>
            <a:r>
              <a:rPr sz="1800" spc="-114" dirty="0">
                <a:solidFill>
                  <a:srgbClr val="FF0000"/>
                </a:solidFill>
                <a:latin typeface="Arial"/>
                <a:cs typeface="Arial"/>
              </a:rPr>
              <a:t>Cold </a:t>
            </a:r>
            <a:r>
              <a:rPr sz="1800" spc="-80" dirty="0">
                <a:solidFill>
                  <a:srgbClr val="FF0000"/>
                </a:solidFill>
                <a:latin typeface="Arial"/>
                <a:cs typeface="Arial"/>
              </a:rPr>
              <a:t>air,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mixer </a:t>
            </a:r>
            <a:r>
              <a:rPr sz="1800" spc="-95" dirty="0">
                <a:solidFill>
                  <a:srgbClr val="FF0000"/>
                </a:solidFill>
                <a:latin typeface="Arial"/>
                <a:cs typeface="Arial"/>
              </a:rPr>
              <a:t>cools 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dewpoint,  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Condensation 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then</a:t>
            </a:r>
            <a:r>
              <a:rPr sz="18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forms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48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5214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30/09/2018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49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605" y="461899"/>
            <a:ext cx="6320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5" dirty="0"/>
              <a:t>Introduction </a:t>
            </a:r>
            <a:r>
              <a:rPr sz="4400" spc="-200" dirty="0"/>
              <a:t>to </a:t>
            </a:r>
            <a:r>
              <a:rPr sz="4400" spc="-240" dirty="0"/>
              <a:t>cloud</a:t>
            </a:r>
            <a:r>
              <a:rPr sz="4400" spc="-670" dirty="0"/>
              <a:t> </a:t>
            </a:r>
            <a:r>
              <a:rPr sz="4400" spc="-229" dirty="0"/>
              <a:t>types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7248525" cy="4004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5915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Arial"/>
                <a:cs typeface="Arial"/>
              </a:rPr>
              <a:t>Clouds </a:t>
            </a:r>
            <a:r>
              <a:rPr sz="2800" spc="-130" dirty="0">
                <a:latin typeface="Arial"/>
                <a:cs typeface="Arial"/>
              </a:rPr>
              <a:t>are </a:t>
            </a:r>
            <a:r>
              <a:rPr sz="2800" spc="-120" dirty="0">
                <a:latin typeface="Arial"/>
                <a:cs typeface="Arial"/>
              </a:rPr>
              <a:t>comprised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liquid </a:t>
            </a:r>
            <a:r>
              <a:rPr sz="2800" spc="-80" dirty="0">
                <a:latin typeface="Arial"/>
                <a:cs typeface="Arial"/>
              </a:rPr>
              <a:t>droplets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120" dirty="0">
                <a:latin typeface="Arial"/>
                <a:cs typeface="Arial"/>
              </a:rPr>
              <a:t>various </a:t>
            </a:r>
            <a:r>
              <a:rPr sz="2800" spc="-229" dirty="0">
                <a:latin typeface="Arial"/>
                <a:cs typeface="Arial"/>
              </a:rPr>
              <a:t>sizes </a:t>
            </a:r>
            <a:r>
              <a:rPr sz="2800" spc="-35" dirty="0">
                <a:latin typeface="Arial"/>
                <a:cs typeface="Arial"/>
              </a:rPr>
              <a:t>and/or </a:t>
            </a:r>
            <a:r>
              <a:rPr sz="2800" spc="-125" dirty="0">
                <a:latin typeface="Arial"/>
                <a:cs typeface="Arial"/>
              </a:rPr>
              <a:t>ice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crystals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5" dirty="0">
                <a:latin typeface="Arial"/>
                <a:cs typeface="Arial"/>
              </a:rPr>
              <a:t>They </a:t>
            </a:r>
            <a:r>
              <a:rPr sz="2800" spc="-130" dirty="0">
                <a:latin typeface="Arial"/>
                <a:cs typeface="Arial"/>
              </a:rPr>
              <a:t>are </a:t>
            </a:r>
            <a:r>
              <a:rPr sz="2800" spc="-125" dirty="0">
                <a:latin typeface="Arial"/>
                <a:cs typeface="Arial"/>
              </a:rPr>
              <a:t>characterized </a:t>
            </a:r>
            <a:r>
              <a:rPr sz="2800" spc="-135" dirty="0">
                <a:latin typeface="Arial"/>
                <a:cs typeface="Arial"/>
              </a:rPr>
              <a:t>according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their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height  </a:t>
            </a:r>
            <a:r>
              <a:rPr sz="2800" spc="-70" dirty="0">
                <a:latin typeface="Arial"/>
                <a:cs typeface="Arial"/>
              </a:rPr>
              <a:t>location </a:t>
            </a:r>
            <a:r>
              <a:rPr sz="2800" spc="-35" dirty="0">
                <a:latin typeface="Arial"/>
                <a:cs typeface="Arial"/>
              </a:rPr>
              <a:t>in the </a:t>
            </a:r>
            <a:r>
              <a:rPr sz="2800" spc="-110" dirty="0">
                <a:latin typeface="Arial"/>
                <a:cs typeface="Arial"/>
              </a:rPr>
              <a:t>atmosphere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their </a:t>
            </a:r>
            <a:r>
              <a:rPr sz="2800" spc="-70" dirty="0">
                <a:latin typeface="Arial"/>
                <a:cs typeface="Arial"/>
              </a:rPr>
              <a:t>vertical  </a:t>
            </a:r>
            <a:r>
              <a:rPr sz="2800" spc="-90" dirty="0">
                <a:latin typeface="Arial"/>
                <a:cs typeface="Arial"/>
              </a:rPr>
              <a:t>development: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90" dirty="0">
                <a:latin typeface="Trebuchet MS"/>
                <a:cs typeface="Trebuchet MS"/>
              </a:rPr>
              <a:t>High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105" dirty="0">
                <a:latin typeface="Trebuchet MS"/>
                <a:cs typeface="Trebuchet MS"/>
              </a:rPr>
              <a:t>clouds</a:t>
            </a:r>
            <a:endParaRPr sz="240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90" dirty="0">
                <a:latin typeface="Trebuchet MS"/>
                <a:cs typeface="Trebuchet MS"/>
              </a:rPr>
              <a:t>Middle</a:t>
            </a:r>
            <a:r>
              <a:rPr sz="2400" i="1" spc="-195" dirty="0">
                <a:latin typeface="Trebuchet MS"/>
                <a:cs typeface="Trebuchet MS"/>
              </a:rPr>
              <a:t> </a:t>
            </a:r>
            <a:r>
              <a:rPr sz="2400" i="1" spc="-105" dirty="0">
                <a:latin typeface="Trebuchet MS"/>
                <a:cs typeface="Trebuchet MS"/>
              </a:rPr>
              <a:t>clouds</a:t>
            </a:r>
            <a:endParaRPr sz="240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120" dirty="0">
                <a:latin typeface="Trebuchet MS"/>
                <a:cs typeface="Trebuchet MS"/>
              </a:rPr>
              <a:t>Low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05" dirty="0">
                <a:latin typeface="Trebuchet MS"/>
                <a:cs typeface="Trebuchet MS"/>
              </a:rPr>
              <a:t>clouds</a:t>
            </a:r>
            <a:endParaRPr sz="240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160" dirty="0">
                <a:latin typeface="Trebuchet MS"/>
                <a:cs typeface="Trebuchet MS"/>
              </a:rPr>
              <a:t>Vertically </a:t>
            </a:r>
            <a:r>
              <a:rPr sz="2400" i="1" spc="-130" dirty="0">
                <a:latin typeface="Trebuchet MS"/>
                <a:cs typeface="Trebuchet MS"/>
              </a:rPr>
              <a:t>developed</a:t>
            </a:r>
            <a:r>
              <a:rPr sz="2400" i="1" spc="-204" dirty="0">
                <a:latin typeface="Trebuchet MS"/>
                <a:cs typeface="Trebuchet MS"/>
              </a:rPr>
              <a:t> </a:t>
            </a:r>
            <a:r>
              <a:rPr sz="2400" i="1" spc="-105" dirty="0">
                <a:latin typeface="Trebuchet MS"/>
                <a:cs typeface="Trebuchet MS"/>
              </a:rPr>
              <a:t>clouds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0336" y="6175207"/>
            <a:ext cx="1045210" cy="64452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b="1" spc="-80" dirty="0">
                <a:solidFill>
                  <a:srgbClr val="008000"/>
                </a:solidFill>
                <a:latin typeface="Trebuchet MS"/>
                <a:cs typeface="Trebuchet MS"/>
              </a:rPr>
              <a:t>Stepped</a:t>
            </a:r>
            <a:r>
              <a:rPr sz="1400" b="1" spc="-160" dirty="0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008000"/>
                </a:solidFill>
                <a:latin typeface="Trebuchet MS"/>
                <a:cs typeface="Trebuchet MS"/>
              </a:rPr>
              <a:t>Art</a:t>
            </a:r>
            <a:endParaRPr sz="1400">
              <a:latin typeface="Trebuchet MS"/>
              <a:cs typeface="Trebuchet MS"/>
            </a:endParaRPr>
          </a:p>
          <a:p>
            <a:pPr marL="51435">
              <a:lnSpc>
                <a:spcPct val="100000"/>
              </a:lnSpc>
              <a:spcBef>
                <a:spcPts val="760"/>
              </a:spcBef>
            </a:pPr>
            <a:r>
              <a:rPr sz="1400" b="1" spc="-110" dirty="0">
                <a:latin typeface="Trebuchet MS"/>
                <a:cs typeface="Trebuchet MS"/>
              </a:rPr>
              <a:t>Fig. </a:t>
            </a:r>
            <a:r>
              <a:rPr sz="1400" b="1" spc="-120" dirty="0">
                <a:latin typeface="Trebuchet MS"/>
                <a:cs typeface="Trebuchet MS"/>
              </a:rPr>
              <a:t>4-1, </a:t>
            </a:r>
            <a:r>
              <a:rPr sz="1400" b="1" spc="-100" dirty="0">
                <a:latin typeface="Trebuchet MS"/>
                <a:cs typeface="Trebuchet MS"/>
              </a:rPr>
              <a:t>p.</a:t>
            </a:r>
            <a:r>
              <a:rPr sz="1400" b="1" spc="-175" dirty="0">
                <a:latin typeface="Trebuchet MS"/>
                <a:cs typeface="Trebuchet MS"/>
              </a:rPr>
              <a:t> </a:t>
            </a:r>
            <a:r>
              <a:rPr sz="1400" b="1" spc="-114" dirty="0">
                <a:latin typeface="Trebuchet MS"/>
                <a:cs typeface="Trebuchet MS"/>
              </a:rPr>
              <a:t>80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92" y="1124711"/>
            <a:ext cx="8967216" cy="4607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9285" y="461899"/>
            <a:ext cx="5344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35" dirty="0"/>
              <a:t>Classification </a:t>
            </a:r>
            <a:r>
              <a:rPr sz="4400" spc="-180" dirty="0"/>
              <a:t>of</a:t>
            </a:r>
            <a:r>
              <a:rPr sz="4400" spc="-475" dirty="0"/>
              <a:t> </a:t>
            </a:r>
            <a:r>
              <a:rPr sz="4400" spc="-220" dirty="0"/>
              <a:t>Clouds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37450" cy="37268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70" dirty="0">
                <a:latin typeface="Arial"/>
                <a:cs typeface="Arial"/>
              </a:rPr>
              <a:t>major </a:t>
            </a:r>
            <a:r>
              <a:rPr sz="3200" spc="-105" dirty="0">
                <a:latin typeface="Arial"/>
                <a:cs typeface="Arial"/>
              </a:rPr>
              <a:t>cloud</a:t>
            </a:r>
            <a:r>
              <a:rPr sz="3200" spc="-32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types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5" dirty="0">
                <a:latin typeface="Arial"/>
                <a:cs typeface="Arial"/>
              </a:rPr>
              <a:t>cloud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appearance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5" dirty="0">
                <a:latin typeface="Arial"/>
                <a:cs typeface="Arial"/>
              </a:rPr>
              <a:t>cloud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base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1079500" lvl="1" indent="-2286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080135" algn="l"/>
              </a:tabLst>
            </a:pPr>
            <a:r>
              <a:rPr sz="2400" spc="-50" dirty="0">
                <a:latin typeface="Arial"/>
                <a:cs typeface="Arial"/>
              </a:rPr>
              <a:t>It’s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easy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identify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clouds,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it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takes </a:t>
            </a:r>
            <a:r>
              <a:rPr sz="2400" spc="-80" dirty="0">
                <a:latin typeface="Arial"/>
                <a:cs typeface="Arial"/>
              </a:rPr>
              <a:t>practice.</a:t>
            </a:r>
            <a:endParaRPr sz="2400">
              <a:latin typeface="Arial"/>
              <a:cs typeface="Arial"/>
            </a:endParaRPr>
          </a:p>
          <a:p>
            <a:pPr marL="1079500" marR="5080">
              <a:lnSpc>
                <a:spcPct val="100000"/>
              </a:lnSpc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ability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identify </a:t>
            </a:r>
            <a:r>
              <a:rPr sz="2400" spc="-110" dirty="0">
                <a:latin typeface="Arial"/>
                <a:cs typeface="Arial"/>
              </a:rPr>
              <a:t>clouds </a:t>
            </a:r>
            <a:r>
              <a:rPr sz="2400" spc="-95" dirty="0">
                <a:latin typeface="Arial"/>
                <a:cs typeface="Arial"/>
              </a:rPr>
              <a:t>allows </a:t>
            </a:r>
            <a:r>
              <a:rPr sz="2400" spc="-100" dirty="0">
                <a:latin typeface="Arial"/>
                <a:cs typeface="Arial"/>
              </a:rPr>
              <a:t>you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95" dirty="0">
                <a:latin typeface="Arial"/>
                <a:cs typeface="Arial"/>
              </a:rPr>
              <a:t>forecast  </a:t>
            </a:r>
            <a:r>
              <a:rPr sz="2400" spc="-125" dirty="0">
                <a:latin typeface="Arial"/>
                <a:cs typeface="Arial"/>
              </a:rPr>
              <a:t>many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aspects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weather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using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nothing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your  </a:t>
            </a:r>
            <a:r>
              <a:rPr sz="2400" spc="-150" dirty="0">
                <a:latin typeface="Arial"/>
                <a:cs typeface="Arial"/>
              </a:rPr>
              <a:t>eyes.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7114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0950" y="6427114"/>
            <a:ext cx="1560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51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524000"/>
            <a:ext cx="7696200" cy="458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4877" y="461899"/>
            <a:ext cx="2713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35" dirty="0">
                <a:latin typeface="Arial"/>
                <a:cs typeface="Arial"/>
              </a:rPr>
              <a:t>High</a:t>
            </a:r>
            <a:r>
              <a:rPr sz="4400" b="0" spc="-290" dirty="0">
                <a:latin typeface="Arial"/>
                <a:cs typeface="Arial"/>
              </a:rPr>
              <a:t> </a:t>
            </a:r>
            <a:r>
              <a:rPr sz="4400" b="0" spc="-285" dirty="0">
                <a:latin typeface="Arial"/>
                <a:cs typeface="Arial"/>
              </a:rPr>
              <a:t>Clouds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5653405" cy="208533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0" dirty="0">
                <a:latin typeface="Arial"/>
                <a:cs typeface="Arial"/>
              </a:rPr>
              <a:t>cirrus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Arial"/>
                <a:cs typeface="Arial"/>
              </a:rPr>
              <a:t>cirrocumulus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90" dirty="0">
                <a:latin typeface="Arial"/>
                <a:cs typeface="Arial"/>
              </a:rPr>
              <a:t>cirrostratus</a:t>
            </a:r>
            <a:endParaRPr sz="3200">
              <a:latin typeface="Arial"/>
              <a:cs typeface="Arial"/>
            </a:endParaRPr>
          </a:p>
          <a:p>
            <a:pPr marL="1079500" lvl="1" indent="-228600">
              <a:lnSpc>
                <a:spcPct val="100000"/>
              </a:lnSpc>
              <a:spcBef>
                <a:spcPts val="225"/>
              </a:spcBef>
              <a:buFont typeface="Times New Roman"/>
              <a:buChar char="•"/>
              <a:tabLst>
                <a:tab pos="1079500" algn="l"/>
                <a:tab pos="1080135" algn="l"/>
              </a:tabLst>
            </a:pPr>
            <a:r>
              <a:rPr sz="1800" spc="-70" dirty="0">
                <a:latin typeface="Arial"/>
                <a:cs typeface="Arial"/>
              </a:rPr>
              <a:t>Cirrostratus </a:t>
            </a:r>
            <a:r>
              <a:rPr sz="1800" spc="-85" dirty="0">
                <a:latin typeface="Arial"/>
                <a:cs typeface="Arial"/>
              </a:rPr>
              <a:t>clouds </a:t>
            </a:r>
            <a:r>
              <a:rPr sz="1800" spc="-120" dirty="0">
                <a:latin typeface="Arial"/>
                <a:cs typeface="Arial"/>
              </a:rPr>
              <a:t>can </a:t>
            </a:r>
            <a:r>
              <a:rPr sz="1800" spc="-80" dirty="0">
                <a:latin typeface="Arial"/>
                <a:cs typeface="Arial"/>
              </a:rPr>
              <a:t>sometimes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30" dirty="0">
                <a:latin typeface="Arial"/>
                <a:cs typeface="Arial"/>
              </a:rPr>
              <a:t>quite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thick.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709414"/>
            <a:ext cx="2052827" cy="3072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0" y="4695442"/>
            <a:ext cx="3048000" cy="2086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4232146"/>
            <a:ext cx="3200400" cy="2549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2490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/>
              <a:t>High Clouds </a:t>
            </a:r>
            <a:r>
              <a:rPr sz="2000" spc="-125" dirty="0"/>
              <a:t>- Cirrus</a:t>
            </a:r>
            <a:r>
              <a:rPr sz="2000" spc="-345" dirty="0"/>
              <a:t> </a:t>
            </a:r>
            <a:r>
              <a:rPr sz="2000" spc="-125" dirty="0"/>
              <a:t>(Ci)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1396441"/>
            <a:ext cx="3493135" cy="1125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spc="-105" dirty="0">
                <a:latin typeface="Arial"/>
                <a:cs typeface="Arial"/>
              </a:rPr>
              <a:t>High </a:t>
            </a:r>
            <a:r>
              <a:rPr sz="2000" spc="-95" dirty="0">
                <a:latin typeface="Arial"/>
                <a:cs typeface="Arial"/>
              </a:rPr>
              <a:t>clouds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85" dirty="0">
                <a:latin typeface="Arial"/>
                <a:cs typeface="Arial"/>
              </a:rPr>
              <a:t>comprised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largely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ice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95" dirty="0">
                <a:latin typeface="Trebuchet MS"/>
                <a:cs typeface="Trebuchet MS"/>
              </a:rPr>
              <a:t>Cloud-base heights </a:t>
            </a:r>
            <a:r>
              <a:rPr sz="1800" b="1" spc="-105" dirty="0">
                <a:latin typeface="Trebuchet MS"/>
                <a:cs typeface="Trebuchet MS"/>
              </a:rPr>
              <a:t>for </a:t>
            </a:r>
            <a:r>
              <a:rPr sz="1800" b="1" spc="-90" dirty="0">
                <a:latin typeface="Trebuchet MS"/>
                <a:cs typeface="Trebuchet MS"/>
              </a:rPr>
              <a:t>high</a:t>
            </a:r>
            <a:r>
              <a:rPr sz="1800" b="1" spc="-34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clouds: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820414"/>
            <a:ext cx="3281045" cy="22517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55" dirty="0">
                <a:latin typeface="Trebuchet MS"/>
                <a:cs typeface="Trebuchet MS"/>
              </a:rPr>
              <a:t>Cirrus </a:t>
            </a:r>
            <a:r>
              <a:rPr sz="2000" b="1" i="1" spc="-125" dirty="0">
                <a:latin typeface="Trebuchet MS"/>
                <a:cs typeface="Trebuchet MS"/>
              </a:rPr>
              <a:t>Clouds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70" dirty="0">
                <a:latin typeface="Arial"/>
                <a:cs typeface="Arial"/>
              </a:rPr>
              <a:t>high, </a:t>
            </a:r>
            <a:r>
              <a:rPr sz="2000" dirty="0">
                <a:latin typeface="Arial"/>
                <a:cs typeface="Arial"/>
              </a:rPr>
              <a:t>thin</a:t>
            </a:r>
            <a:r>
              <a:rPr sz="2000" spc="-34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wispy  </a:t>
            </a:r>
            <a:r>
              <a:rPr sz="2000" spc="-90" dirty="0">
                <a:latin typeface="Arial"/>
                <a:cs typeface="Arial"/>
              </a:rPr>
              <a:t>clouds </a:t>
            </a:r>
            <a:r>
              <a:rPr sz="2000" spc="-65" dirty="0">
                <a:latin typeface="Arial"/>
                <a:cs typeface="Arial"/>
              </a:rPr>
              <a:t>up </a:t>
            </a:r>
            <a:r>
              <a:rPr sz="2000" spc="-35" dirty="0">
                <a:latin typeface="Arial"/>
                <a:cs typeface="Arial"/>
              </a:rPr>
              <a:t>at </a:t>
            </a:r>
            <a:r>
              <a:rPr sz="2000" spc="5" dirty="0">
                <a:latin typeface="Arial"/>
                <a:cs typeface="Arial"/>
              </a:rPr>
              <a:t>jet </a:t>
            </a:r>
            <a:r>
              <a:rPr sz="2000" spc="-80" dirty="0">
                <a:latin typeface="Arial"/>
                <a:cs typeface="Arial"/>
              </a:rPr>
              <a:t>stream </a:t>
            </a:r>
            <a:r>
              <a:rPr sz="2000" spc="-70" dirty="0">
                <a:latin typeface="Arial"/>
                <a:cs typeface="Arial"/>
              </a:rPr>
              <a:t>level </a:t>
            </a:r>
            <a:r>
              <a:rPr sz="2000" spc="-25" dirty="0">
                <a:latin typeface="Arial"/>
                <a:cs typeface="Arial"/>
              </a:rPr>
              <a:t>in 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55" dirty="0">
                <a:latin typeface="Arial"/>
                <a:cs typeface="Arial"/>
              </a:rPr>
              <a:t>upper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troposphere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12700" marR="78105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35" dirty="0">
                <a:latin typeface="Arial"/>
                <a:cs typeface="Arial"/>
              </a:rPr>
              <a:t>They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70" dirty="0">
                <a:latin typeface="Arial"/>
                <a:cs typeface="Arial"/>
              </a:rPr>
              <a:t>almost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always  </a:t>
            </a:r>
            <a:r>
              <a:rPr sz="2000" spc="-85" dirty="0">
                <a:latin typeface="Arial"/>
                <a:cs typeface="Arial"/>
              </a:rPr>
              <a:t>comprised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ice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102235" indent="-89535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-110" dirty="0">
                <a:latin typeface="Arial"/>
                <a:cs typeface="Arial"/>
              </a:rPr>
              <a:t>associated </a:t>
            </a:r>
            <a:r>
              <a:rPr sz="2000" spc="10" dirty="0">
                <a:latin typeface="Arial"/>
                <a:cs typeface="Arial"/>
              </a:rPr>
              <a:t>with </a:t>
            </a:r>
            <a:r>
              <a:rPr sz="2000" spc="-25" dirty="0">
                <a:latin typeface="Arial"/>
                <a:cs typeface="Arial"/>
              </a:rPr>
              <a:t>fair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weather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5784" y="2133600"/>
            <a:ext cx="5113020" cy="3589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850" y="2564129"/>
          <a:ext cx="3428365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Tropical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Middle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Latitudes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Polar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Regions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6-18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5-13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3-8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53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3146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/>
              <a:t>High Clouds </a:t>
            </a:r>
            <a:r>
              <a:rPr sz="2000" spc="-125" dirty="0"/>
              <a:t>- </a:t>
            </a:r>
            <a:r>
              <a:rPr sz="2000" spc="-120" dirty="0"/>
              <a:t>Cirrostratus</a:t>
            </a:r>
            <a:r>
              <a:rPr sz="2000" spc="-300" dirty="0"/>
              <a:t> </a:t>
            </a:r>
            <a:r>
              <a:rPr sz="2000" spc="-114" dirty="0"/>
              <a:t>(Cs)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2273300"/>
            <a:ext cx="333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rebuchet MS"/>
                <a:cs typeface="Trebuchet MS"/>
              </a:rPr>
              <a:t>Cloud-base heights </a:t>
            </a:r>
            <a:r>
              <a:rPr sz="1800" b="1" spc="-105" dirty="0">
                <a:latin typeface="Trebuchet MS"/>
                <a:cs typeface="Trebuchet MS"/>
              </a:rPr>
              <a:t>for </a:t>
            </a:r>
            <a:r>
              <a:rPr sz="1800" b="1" spc="-90" dirty="0">
                <a:latin typeface="Trebuchet MS"/>
                <a:cs typeface="Trebuchet MS"/>
              </a:rPr>
              <a:t>high</a:t>
            </a:r>
            <a:r>
              <a:rPr sz="1800" b="1" spc="-35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clouds: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951477"/>
            <a:ext cx="3328670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60" dirty="0">
                <a:latin typeface="Trebuchet MS"/>
                <a:cs typeface="Trebuchet MS"/>
              </a:rPr>
              <a:t>Cirrostratus </a:t>
            </a:r>
            <a:r>
              <a:rPr sz="2000" b="1" i="1" spc="-125" dirty="0">
                <a:latin typeface="Trebuchet MS"/>
                <a:cs typeface="Trebuchet MS"/>
              </a:rPr>
              <a:t>Clouds </a:t>
            </a:r>
            <a:r>
              <a:rPr sz="2000" b="1" spc="-125" dirty="0">
                <a:latin typeface="Trebuchet MS"/>
                <a:cs typeface="Trebuchet MS"/>
              </a:rPr>
              <a:t>- </a:t>
            </a:r>
            <a:r>
              <a:rPr sz="2000" spc="-70" dirty="0">
                <a:latin typeface="Arial"/>
                <a:cs typeface="Arial"/>
              </a:rPr>
              <a:t>high,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thin,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75" dirty="0">
                <a:latin typeface="Arial"/>
                <a:cs typeface="Arial"/>
              </a:rPr>
              <a:t>sheet-like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clouds</a:t>
            </a:r>
            <a:endParaRPr sz="2000">
              <a:latin typeface="Arial"/>
              <a:cs typeface="Arial"/>
            </a:endParaRPr>
          </a:p>
          <a:p>
            <a:pPr marL="12700" marR="560705">
              <a:lnSpc>
                <a:spcPts val="2160"/>
              </a:lnSpc>
              <a:spcBef>
                <a:spcPts val="52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75" dirty="0">
                <a:latin typeface="Arial"/>
                <a:cs typeface="Arial"/>
              </a:rPr>
              <a:t>produce </a:t>
            </a:r>
            <a:r>
              <a:rPr sz="2000" spc="-100" dirty="0">
                <a:latin typeface="Arial"/>
                <a:cs typeface="Arial"/>
              </a:rPr>
              <a:t>halos </a:t>
            </a:r>
            <a:r>
              <a:rPr sz="2000" spc="-70" dirty="0">
                <a:latin typeface="Arial"/>
                <a:cs typeface="Arial"/>
              </a:rPr>
              <a:t>around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50" dirty="0">
                <a:latin typeface="Arial"/>
                <a:cs typeface="Arial"/>
              </a:rPr>
              <a:t>sun/moon</a:t>
            </a:r>
            <a:endParaRPr sz="2000">
              <a:latin typeface="Arial"/>
              <a:cs typeface="Arial"/>
            </a:endParaRPr>
          </a:p>
          <a:p>
            <a:pPr marL="12700" marR="410209">
              <a:lnSpc>
                <a:spcPts val="216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20" dirty="0">
                <a:latin typeface="Arial"/>
                <a:cs typeface="Arial"/>
              </a:rPr>
              <a:t>wet </a:t>
            </a:r>
            <a:r>
              <a:rPr sz="2000" spc="-55" dirty="0">
                <a:latin typeface="Arial"/>
                <a:cs typeface="Arial"/>
              </a:rPr>
              <a:t>weather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20" dirty="0">
                <a:latin typeface="Arial"/>
                <a:cs typeface="Arial"/>
              </a:rPr>
              <a:t>often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12/24  </a:t>
            </a:r>
            <a:r>
              <a:rPr sz="2000" spc="-85" dirty="0">
                <a:latin typeface="Arial"/>
                <a:cs typeface="Arial"/>
              </a:rPr>
              <a:t>hours</a:t>
            </a:r>
            <a:r>
              <a:rPr sz="2000" spc="-125" dirty="0">
                <a:latin typeface="Arial"/>
                <a:cs typeface="Arial"/>
              </a:rPr>
              <a:t> away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850" y="2564129"/>
          <a:ext cx="3428365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Tropical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Middle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Latitudes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Polar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Regions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6-18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5-13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3-8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81400" y="2113788"/>
            <a:ext cx="5414771" cy="360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54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3317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/>
              <a:t>High Clouds </a:t>
            </a:r>
            <a:r>
              <a:rPr sz="2000" spc="-125" dirty="0"/>
              <a:t>- </a:t>
            </a:r>
            <a:r>
              <a:rPr sz="2000" spc="-120" dirty="0"/>
              <a:t>Cirrocumulus</a:t>
            </a:r>
            <a:r>
              <a:rPr sz="2000" spc="-330" dirty="0"/>
              <a:t> </a:t>
            </a:r>
            <a:r>
              <a:rPr sz="2000" spc="-145" dirty="0"/>
              <a:t>(Cc)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2255265"/>
            <a:ext cx="333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rebuchet MS"/>
                <a:cs typeface="Trebuchet MS"/>
              </a:rPr>
              <a:t>Cloud-base heights </a:t>
            </a:r>
            <a:r>
              <a:rPr sz="1800" b="1" spc="-105" dirty="0">
                <a:latin typeface="Trebuchet MS"/>
                <a:cs typeface="Trebuchet MS"/>
              </a:rPr>
              <a:t>for </a:t>
            </a:r>
            <a:r>
              <a:rPr sz="1800" b="1" spc="-90" dirty="0">
                <a:latin typeface="Trebuchet MS"/>
                <a:cs typeface="Trebuchet MS"/>
              </a:rPr>
              <a:t>high</a:t>
            </a:r>
            <a:r>
              <a:rPr sz="1800" b="1" spc="-35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clouds: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088713"/>
            <a:ext cx="290512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89535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25" dirty="0">
                <a:latin typeface="Trebuchet MS"/>
                <a:cs typeface="Trebuchet MS"/>
              </a:rPr>
              <a:t>Cirrocumulus Clouds </a:t>
            </a:r>
            <a:r>
              <a:rPr sz="2000" spc="-55" dirty="0">
                <a:latin typeface="Arial"/>
                <a:cs typeface="Arial"/>
              </a:rPr>
              <a:t>-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high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85" dirty="0">
                <a:latin typeface="Arial"/>
                <a:cs typeface="Arial"/>
              </a:rPr>
              <a:t>clouds, </a:t>
            </a:r>
            <a:r>
              <a:rPr sz="2000" spc="-65" dirty="0">
                <a:latin typeface="Arial"/>
                <a:cs typeface="Arial"/>
              </a:rPr>
              <a:t>rounded </a:t>
            </a:r>
            <a:r>
              <a:rPr sz="2000" spc="-20" dirty="0">
                <a:latin typeface="Arial"/>
                <a:cs typeface="Arial"/>
              </a:rPr>
              <a:t>white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puffs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02235" indent="-89535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-50" dirty="0">
                <a:latin typeface="Arial"/>
                <a:cs typeface="Arial"/>
              </a:rPr>
              <a:t>look </a:t>
            </a:r>
            <a:r>
              <a:rPr sz="2000" spc="-65" dirty="0">
                <a:latin typeface="Arial"/>
                <a:cs typeface="Arial"/>
              </a:rPr>
              <a:t>like </a:t>
            </a:r>
            <a:r>
              <a:rPr sz="2000" spc="-60" dirty="0">
                <a:latin typeface="Arial"/>
                <a:cs typeface="Arial"/>
              </a:rPr>
              <a:t>fish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scales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850" y="2564129"/>
          <a:ext cx="3428365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Tropical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Middle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Latitudes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Polar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Regions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6-18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5-13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3-8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657600" y="2133600"/>
            <a:ext cx="5263896" cy="36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55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35293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/>
              <a:t>Middle </a:t>
            </a:r>
            <a:r>
              <a:rPr sz="2000" spc="-100" dirty="0"/>
              <a:t>Clouds </a:t>
            </a:r>
            <a:r>
              <a:rPr sz="2000" spc="-125" dirty="0"/>
              <a:t>- </a:t>
            </a:r>
            <a:r>
              <a:rPr sz="2000" spc="-100" dirty="0"/>
              <a:t>Altocumulus</a:t>
            </a:r>
            <a:r>
              <a:rPr sz="2000" spc="-455" dirty="0"/>
              <a:t> </a:t>
            </a:r>
            <a:r>
              <a:rPr sz="2000" spc="-114" dirty="0"/>
              <a:t>(Ac)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1161034"/>
            <a:ext cx="2943225" cy="143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Middle </a:t>
            </a:r>
            <a:r>
              <a:rPr sz="1800" spc="-90" dirty="0">
                <a:latin typeface="Arial"/>
                <a:cs typeface="Arial"/>
              </a:rPr>
              <a:t>clouds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95" dirty="0">
                <a:latin typeface="Arial"/>
                <a:cs typeface="Arial"/>
              </a:rPr>
              <a:t>composed </a:t>
            </a:r>
            <a:r>
              <a:rPr sz="1800" spc="-10" dirty="0">
                <a:latin typeface="Arial"/>
                <a:cs typeface="Arial"/>
              </a:rPr>
              <a:t>of  </a:t>
            </a:r>
            <a:r>
              <a:rPr sz="1800" spc="-45" dirty="0">
                <a:latin typeface="Arial"/>
                <a:cs typeface="Arial"/>
              </a:rPr>
              <a:t>water </a:t>
            </a:r>
            <a:r>
              <a:rPr sz="1800" spc="-20" dirty="0">
                <a:latin typeface="Arial"/>
                <a:cs typeface="Arial"/>
              </a:rPr>
              <a:t>and/or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ice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88265">
              <a:lnSpc>
                <a:spcPct val="100000"/>
              </a:lnSpc>
            </a:pPr>
            <a:r>
              <a:rPr sz="1800" b="1" spc="-95" dirty="0">
                <a:latin typeface="Trebuchet MS"/>
                <a:cs typeface="Trebuchet MS"/>
              </a:rPr>
              <a:t>Cloud-base heights </a:t>
            </a:r>
            <a:r>
              <a:rPr sz="1800" b="1" spc="-105" dirty="0">
                <a:latin typeface="Trebuchet MS"/>
                <a:cs typeface="Trebuchet MS"/>
              </a:rPr>
              <a:t>for</a:t>
            </a:r>
            <a:r>
              <a:rPr sz="1800" b="1" spc="-315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middle  </a:t>
            </a:r>
            <a:r>
              <a:rPr sz="1800" b="1" spc="-105" dirty="0">
                <a:latin typeface="Trebuchet MS"/>
                <a:cs typeface="Trebuchet MS"/>
              </a:rPr>
              <a:t>clouds: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799713"/>
            <a:ext cx="338201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05" dirty="0">
                <a:latin typeface="Trebuchet MS"/>
                <a:cs typeface="Trebuchet MS"/>
              </a:rPr>
              <a:t>Altocumulus </a:t>
            </a:r>
            <a:r>
              <a:rPr sz="2000" b="1" i="1" spc="-125" dirty="0">
                <a:latin typeface="Trebuchet MS"/>
                <a:cs typeface="Trebuchet MS"/>
              </a:rPr>
              <a:t>Clouds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95" dirty="0">
                <a:latin typeface="Arial"/>
                <a:cs typeface="Arial"/>
              </a:rPr>
              <a:t>shallow,  </a:t>
            </a:r>
            <a:r>
              <a:rPr sz="2000" spc="-25" dirty="0">
                <a:latin typeface="Arial"/>
                <a:cs typeface="Arial"/>
              </a:rPr>
              <a:t>puffy </a:t>
            </a:r>
            <a:r>
              <a:rPr sz="2000" spc="-15" dirty="0">
                <a:latin typeface="Arial"/>
                <a:cs typeface="Arial"/>
              </a:rPr>
              <a:t>or </a:t>
            </a:r>
            <a:r>
              <a:rPr sz="2000" spc="-90" dirty="0">
                <a:latin typeface="Arial"/>
                <a:cs typeface="Arial"/>
              </a:rPr>
              <a:t>wave-like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appearance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12700" marR="31496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85" dirty="0">
                <a:latin typeface="Arial"/>
                <a:cs typeface="Arial"/>
              </a:rPr>
              <a:t>appear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150" dirty="0">
                <a:latin typeface="Arial"/>
                <a:cs typeface="Arial"/>
              </a:rPr>
              <a:t>size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5" dirty="0">
                <a:latin typeface="Arial"/>
                <a:cs typeface="Arial"/>
              </a:rPr>
              <a:t>your  </a:t>
            </a:r>
            <a:r>
              <a:rPr sz="2000" spc="-35" dirty="0">
                <a:latin typeface="Arial"/>
                <a:cs typeface="Arial"/>
              </a:rPr>
              <a:t>thumbnail </a:t>
            </a:r>
            <a:r>
              <a:rPr sz="2000" spc="-65" dirty="0">
                <a:latin typeface="Arial"/>
                <a:cs typeface="Arial"/>
              </a:rPr>
              <a:t>when </a:t>
            </a:r>
            <a:r>
              <a:rPr sz="2000" spc="-60" dirty="0">
                <a:latin typeface="Arial"/>
                <a:cs typeface="Arial"/>
              </a:rPr>
              <a:t>holding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your  </a:t>
            </a:r>
            <a:r>
              <a:rPr sz="2000" spc="-65" dirty="0">
                <a:latin typeface="Arial"/>
                <a:cs typeface="Arial"/>
              </a:rPr>
              <a:t>arm </a:t>
            </a:r>
            <a:r>
              <a:rPr sz="2000" spc="-60" dirty="0">
                <a:latin typeface="Arial"/>
                <a:cs typeface="Arial"/>
              </a:rPr>
              <a:t>up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34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sky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" y="2570479"/>
            <a:ext cx="1196340" cy="640080"/>
          </a:xfrm>
          <a:custGeom>
            <a:avLst/>
            <a:gdLst/>
            <a:ahLst/>
            <a:cxnLst/>
            <a:rect l="l" t="t" r="r" b="b"/>
            <a:pathLst>
              <a:path w="1196340" h="640080">
                <a:moveTo>
                  <a:pt x="0" y="640079"/>
                </a:moveTo>
                <a:lnTo>
                  <a:pt x="1195920" y="640079"/>
                </a:lnTo>
                <a:lnTo>
                  <a:pt x="11959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850" y="2564129"/>
          <a:ext cx="3428365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Tropical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Middle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Latitudes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Polar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Regions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2-8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2-7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2-4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575303" y="1423416"/>
            <a:ext cx="5111496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56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3359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/>
              <a:t>Middle </a:t>
            </a:r>
            <a:r>
              <a:rPr sz="2000" spc="-100" dirty="0"/>
              <a:t>Clouds </a:t>
            </a:r>
            <a:r>
              <a:rPr sz="2000" spc="-125" dirty="0"/>
              <a:t>- </a:t>
            </a:r>
            <a:r>
              <a:rPr sz="2000" spc="-100" dirty="0"/>
              <a:t>Altostratus</a:t>
            </a:r>
            <a:r>
              <a:rPr sz="2000" spc="-425" dirty="0"/>
              <a:t> </a:t>
            </a:r>
            <a:r>
              <a:rPr sz="2000" spc="-85" dirty="0"/>
              <a:t>(As)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1133602"/>
            <a:ext cx="2943225" cy="13303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30" dirty="0">
                <a:latin typeface="Arial"/>
                <a:cs typeface="Arial"/>
              </a:rPr>
              <a:t>Middle </a:t>
            </a:r>
            <a:r>
              <a:rPr sz="1800" spc="-90" dirty="0">
                <a:latin typeface="Arial"/>
                <a:cs typeface="Arial"/>
              </a:rPr>
              <a:t>clouds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95" dirty="0">
                <a:latin typeface="Arial"/>
                <a:cs typeface="Arial"/>
              </a:rPr>
              <a:t>composed </a:t>
            </a:r>
            <a:r>
              <a:rPr sz="1800" spc="-10" dirty="0">
                <a:latin typeface="Arial"/>
                <a:cs typeface="Arial"/>
              </a:rPr>
              <a:t>of  </a:t>
            </a:r>
            <a:r>
              <a:rPr sz="1800" spc="-45" dirty="0">
                <a:latin typeface="Arial"/>
                <a:cs typeface="Arial"/>
              </a:rPr>
              <a:t>water </a:t>
            </a:r>
            <a:r>
              <a:rPr sz="1800" spc="-20" dirty="0">
                <a:latin typeface="Arial"/>
                <a:cs typeface="Arial"/>
              </a:rPr>
              <a:t>and/or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ice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</a:pPr>
            <a:r>
              <a:rPr sz="1800" b="1" spc="-95" dirty="0">
                <a:latin typeface="Trebuchet MS"/>
                <a:cs typeface="Trebuchet MS"/>
              </a:rPr>
              <a:t>Cloud-base heights </a:t>
            </a:r>
            <a:r>
              <a:rPr sz="1800" b="1" spc="-105" dirty="0">
                <a:latin typeface="Trebuchet MS"/>
                <a:cs typeface="Trebuchet MS"/>
              </a:rPr>
              <a:t>for</a:t>
            </a:r>
            <a:r>
              <a:rPr sz="1800" b="1" spc="-29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middle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55"/>
              </a:lnSpc>
            </a:pPr>
            <a:r>
              <a:rPr sz="1800" b="1" spc="-105" dirty="0">
                <a:latin typeface="Trebuchet MS"/>
                <a:cs typeface="Trebuchet MS"/>
              </a:rPr>
              <a:t>clouds: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875913"/>
            <a:ext cx="3225165" cy="24345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068705">
              <a:lnSpc>
                <a:spcPts val="2160"/>
              </a:lnSpc>
              <a:spcBef>
                <a:spcPts val="37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40" dirty="0">
                <a:latin typeface="Trebuchet MS"/>
                <a:cs typeface="Trebuchet MS"/>
              </a:rPr>
              <a:t>Altostratus </a:t>
            </a:r>
            <a:r>
              <a:rPr sz="2000" b="1" i="1" spc="-125" dirty="0">
                <a:latin typeface="Trebuchet MS"/>
                <a:cs typeface="Trebuchet MS"/>
              </a:rPr>
              <a:t>Clouds</a:t>
            </a:r>
            <a:r>
              <a:rPr sz="2000" b="1" i="1" spc="-28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Arial"/>
                <a:cs typeface="Arial"/>
              </a:rPr>
              <a:t>-  </a:t>
            </a:r>
            <a:r>
              <a:rPr sz="2000" spc="-75" dirty="0">
                <a:latin typeface="Arial"/>
                <a:cs typeface="Arial"/>
              </a:rPr>
              <a:t>grayish/blue-gray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204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thin </a:t>
            </a:r>
            <a:r>
              <a:rPr sz="2000" spc="-80" dirty="0">
                <a:latin typeface="Arial"/>
                <a:cs typeface="Arial"/>
              </a:rPr>
              <a:t>layer </a:t>
            </a:r>
            <a:r>
              <a:rPr sz="2000" spc="-85" dirty="0">
                <a:latin typeface="Arial"/>
                <a:cs typeface="Arial"/>
              </a:rPr>
              <a:t>covering </a:t>
            </a:r>
            <a:r>
              <a:rPr sz="2000" spc="-35" dirty="0">
                <a:latin typeface="Arial"/>
                <a:cs typeface="Arial"/>
              </a:rPr>
              <a:t>entire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sky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35" dirty="0">
                <a:latin typeface="Arial"/>
                <a:cs typeface="Arial"/>
              </a:rPr>
              <a:t>uniformly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45" dirty="0">
                <a:latin typeface="Arial"/>
                <a:cs typeface="Arial"/>
              </a:rPr>
              <a:t>found </a:t>
            </a:r>
            <a:r>
              <a:rPr sz="2000" spc="-110" dirty="0">
                <a:latin typeface="Arial"/>
                <a:cs typeface="Arial"/>
              </a:rPr>
              <a:t>ahead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storms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509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25" dirty="0">
                <a:latin typeface="Arial"/>
                <a:cs typeface="Arial"/>
              </a:rPr>
              <a:t>can </a:t>
            </a:r>
            <a:r>
              <a:rPr sz="2000" spc="-155" dirty="0">
                <a:latin typeface="Arial"/>
                <a:cs typeface="Arial"/>
              </a:rPr>
              <a:t>see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114" dirty="0">
                <a:latin typeface="Arial"/>
                <a:cs typeface="Arial"/>
              </a:rPr>
              <a:t>sun </a:t>
            </a:r>
            <a:r>
              <a:rPr sz="2000" spc="-45" dirty="0">
                <a:latin typeface="Arial"/>
                <a:cs typeface="Arial"/>
              </a:rPr>
              <a:t>through  </a:t>
            </a:r>
            <a:r>
              <a:rPr sz="2000" spc="-55" dirty="0">
                <a:latin typeface="Arial"/>
                <a:cs typeface="Arial"/>
              </a:rPr>
              <a:t>altostratus, </a:t>
            </a:r>
            <a:r>
              <a:rPr sz="2000" spc="-5" dirty="0">
                <a:latin typeface="Arial"/>
                <a:cs typeface="Arial"/>
              </a:rPr>
              <a:t>but </a:t>
            </a:r>
            <a:r>
              <a:rPr sz="2000" spc="-190" dirty="0">
                <a:latin typeface="Arial"/>
                <a:cs typeface="Arial"/>
              </a:rPr>
              <a:t>NO </a:t>
            </a:r>
            <a:r>
              <a:rPr sz="2000" spc="-70" dirty="0">
                <a:latin typeface="Arial"/>
                <a:cs typeface="Arial"/>
              </a:rPr>
              <a:t>halo </a:t>
            </a:r>
            <a:r>
              <a:rPr sz="2000" spc="5" dirty="0">
                <a:latin typeface="Arial"/>
                <a:cs typeface="Arial"/>
              </a:rPr>
              <a:t>will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  observed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850" y="2564129"/>
          <a:ext cx="3428365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Tropical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Middle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Latitudes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Polar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Regions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2-8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2-7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2-4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75303" y="1347216"/>
            <a:ext cx="5111496" cy="3679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57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2560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/>
              <a:t>Low </a:t>
            </a:r>
            <a:r>
              <a:rPr sz="2000" spc="-100" dirty="0"/>
              <a:t>Clouds </a:t>
            </a:r>
            <a:r>
              <a:rPr sz="2000" spc="-125" dirty="0"/>
              <a:t>- </a:t>
            </a:r>
            <a:r>
              <a:rPr sz="2000" spc="-110" dirty="0"/>
              <a:t>stratus</a:t>
            </a:r>
            <a:r>
              <a:rPr sz="2000" spc="-340" dirty="0"/>
              <a:t> </a:t>
            </a:r>
            <a:r>
              <a:rPr sz="2000" spc="-100" dirty="0"/>
              <a:t>(St)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2197734"/>
            <a:ext cx="327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rebuchet MS"/>
                <a:cs typeface="Trebuchet MS"/>
              </a:rPr>
              <a:t>Cloud-base heights </a:t>
            </a:r>
            <a:r>
              <a:rPr sz="1800" b="1" spc="-105" dirty="0">
                <a:latin typeface="Trebuchet MS"/>
                <a:cs typeface="Trebuchet MS"/>
              </a:rPr>
              <a:t>for </a:t>
            </a:r>
            <a:r>
              <a:rPr sz="1800" b="1" spc="-70" dirty="0">
                <a:latin typeface="Trebuchet MS"/>
                <a:cs typeface="Trebuchet MS"/>
              </a:rPr>
              <a:t>low</a:t>
            </a:r>
            <a:r>
              <a:rPr sz="1800" b="1" spc="-36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clouds: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067936"/>
            <a:ext cx="34448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40" dirty="0">
                <a:latin typeface="Trebuchet MS"/>
                <a:cs typeface="Trebuchet MS"/>
              </a:rPr>
              <a:t>Stratus </a:t>
            </a:r>
            <a:r>
              <a:rPr sz="2000" b="1" i="1" spc="-125" dirty="0">
                <a:latin typeface="Trebuchet MS"/>
                <a:cs typeface="Trebuchet MS"/>
              </a:rPr>
              <a:t>Clouds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45" dirty="0">
                <a:latin typeface="Arial"/>
                <a:cs typeface="Arial"/>
              </a:rPr>
              <a:t>Uniform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grayish  </a:t>
            </a:r>
            <a:r>
              <a:rPr sz="2000" spc="-65" dirty="0">
                <a:latin typeface="Arial"/>
                <a:cs typeface="Arial"/>
              </a:rPr>
              <a:t>cloud </a:t>
            </a:r>
            <a:r>
              <a:rPr sz="2000" spc="-85" dirty="0">
                <a:latin typeface="Arial"/>
                <a:cs typeface="Arial"/>
              </a:rPr>
              <a:t>covering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entire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sky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850" y="2564129"/>
          <a:ext cx="3428365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Tropical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Middle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Latitudes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Polar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Regions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75303" y="1403603"/>
            <a:ext cx="5080827" cy="3589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58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5303" y="1466088"/>
            <a:ext cx="5111496" cy="3476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3328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/>
              <a:t>Low </a:t>
            </a:r>
            <a:r>
              <a:rPr sz="2000" spc="-100" dirty="0"/>
              <a:t>Clouds </a:t>
            </a:r>
            <a:r>
              <a:rPr sz="2000" spc="-125" dirty="0"/>
              <a:t>- </a:t>
            </a:r>
            <a:r>
              <a:rPr sz="2000" spc="-95" dirty="0"/>
              <a:t>Nimbostratus</a:t>
            </a:r>
            <a:r>
              <a:rPr sz="2000" spc="-360" dirty="0"/>
              <a:t> </a:t>
            </a:r>
            <a:r>
              <a:rPr sz="2000" spc="-75" dirty="0"/>
              <a:t>(Ns)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78739" y="2197734"/>
            <a:ext cx="327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rebuchet MS"/>
                <a:cs typeface="Trebuchet MS"/>
              </a:rPr>
              <a:t>Cloud-base heights </a:t>
            </a:r>
            <a:r>
              <a:rPr sz="1800" b="1" spc="-105" dirty="0">
                <a:latin typeface="Trebuchet MS"/>
                <a:cs typeface="Trebuchet MS"/>
              </a:rPr>
              <a:t>for </a:t>
            </a:r>
            <a:r>
              <a:rPr sz="1800" b="1" spc="-70" dirty="0">
                <a:latin typeface="Trebuchet MS"/>
                <a:cs typeface="Trebuchet MS"/>
              </a:rPr>
              <a:t>low</a:t>
            </a:r>
            <a:r>
              <a:rPr sz="1800" b="1" spc="-36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clouds: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850" y="2564129"/>
          <a:ext cx="3428365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Tropical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Middle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Latitudes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Polar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Regions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029200" y="3657600"/>
            <a:ext cx="457200" cy="1752600"/>
          </a:xfrm>
          <a:custGeom>
            <a:avLst/>
            <a:gdLst/>
            <a:ahLst/>
            <a:cxnLst/>
            <a:rect l="l" t="t" r="r" b="b"/>
            <a:pathLst>
              <a:path w="457200" h="1752600">
                <a:moveTo>
                  <a:pt x="457200" y="0"/>
                </a:moveTo>
                <a:lnTo>
                  <a:pt x="0" y="175260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3429000"/>
            <a:ext cx="1066800" cy="1905000"/>
          </a:xfrm>
          <a:custGeom>
            <a:avLst/>
            <a:gdLst/>
            <a:ahLst/>
            <a:cxnLst/>
            <a:rect l="l" t="t" r="r" b="b"/>
            <a:pathLst>
              <a:path w="1066800" h="1905000">
                <a:moveTo>
                  <a:pt x="1066800" y="0"/>
                </a:moveTo>
                <a:lnTo>
                  <a:pt x="0" y="190500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4067936"/>
            <a:ext cx="6141085" cy="161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4025">
              <a:lnSpc>
                <a:spcPct val="10000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25" dirty="0">
                <a:latin typeface="Trebuchet MS"/>
                <a:cs typeface="Trebuchet MS"/>
              </a:rPr>
              <a:t>Nimbostratus Clouds </a:t>
            </a:r>
            <a:r>
              <a:rPr sz="2000" spc="-55" dirty="0">
                <a:latin typeface="Arial"/>
                <a:cs typeface="Arial"/>
              </a:rPr>
              <a:t>-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darker  </a:t>
            </a:r>
            <a:r>
              <a:rPr sz="2000" spc="-135" dirty="0">
                <a:latin typeface="Arial"/>
                <a:cs typeface="Arial"/>
              </a:rPr>
              <a:t>gray, </a:t>
            </a:r>
            <a:r>
              <a:rPr sz="2000" spc="25" dirty="0">
                <a:latin typeface="Arial"/>
                <a:cs typeface="Arial"/>
              </a:rPr>
              <a:t>"wet" </a:t>
            </a:r>
            <a:r>
              <a:rPr sz="2000" spc="-60" dirty="0">
                <a:latin typeface="Arial"/>
                <a:cs typeface="Arial"/>
              </a:rPr>
              <a:t>looking </a:t>
            </a:r>
            <a:r>
              <a:rPr sz="2000" spc="-25" dirty="0">
                <a:latin typeface="Arial"/>
                <a:cs typeface="Arial"/>
              </a:rPr>
              <a:t>low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clouds</a:t>
            </a:r>
            <a:endParaRPr sz="2000">
              <a:latin typeface="Arial"/>
              <a:cs typeface="Arial"/>
            </a:endParaRPr>
          </a:p>
          <a:p>
            <a:pPr marL="102235" indent="-89535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45" dirty="0">
                <a:latin typeface="Arial"/>
                <a:cs typeface="Arial"/>
              </a:rPr>
              <a:t>they </a:t>
            </a:r>
            <a:r>
              <a:rPr sz="2000" spc="-75" dirty="0">
                <a:latin typeface="Arial"/>
                <a:cs typeface="Arial"/>
              </a:rPr>
              <a:t>produce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light/moderate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35" dirty="0">
                <a:latin typeface="Arial"/>
                <a:cs typeface="Arial"/>
              </a:rPr>
              <a:t>precipitation </a:t>
            </a:r>
            <a:r>
              <a:rPr sz="2000" spc="-70" dirty="0">
                <a:latin typeface="Arial"/>
                <a:cs typeface="Arial"/>
              </a:rPr>
              <a:t>over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90" dirty="0">
                <a:latin typeface="Arial"/>
                <a:cs typeface="Arial"/>
              </a:rPr>
              <a:t>large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region</a:t>
            </a:r>
            <a:endParaRPr sz="2000">
              <a:latin typeface="Arial"/>
              <a:cs typeface="Arial"/>
            </a:endParaRPr>
          </a:p>
          <a:p>
            <a:pPr marL="3823335">
              <a:lnSpc>
                <a:spcPct val="100000"/>
              </a:lnSpc>
              <a:spcBef>
                <a:spcPts val="25"/>
              </a:spcBef>
            </a:pPr>
            <a:r>
              <a:rPr sz="2000" spc="-95" dirty="0">
                <a:latin typeface="Arial"/>
                <a:cs typeface="Arial"/>
              </a:rPr>
              <a:t>Stratus </a:t>
            </a:r>
            <a:r>
              <a:rPr sz="2000" spc="-60" dirty="0">
                <a:latin typeface="Arial"/>
                <a:cs typeface="Arial"/>
              </a:rPr>
              <a:t>fractus </a:t>
            </a:r>
            <a:r>
              <a:rPr sz="2000" spc="-15" dirty="0">
                <a:latin typeface="Arial"/>
                <a:cs typeface="Arial"/>
              </a:rPr>
              <a:t>or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scud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59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2633345" marR="5080" indent="-2318385">
              <a:lnSpc>
                <a:spcPct val="100000"/>
              </a:lnSpc>
              <a:spcBef>
                <a:spcPts val="100"/>
              </a:spcBef>
            </a:pPr>
            <a:r>
              <a:rPr sz="3600" spc="-204" dirty="0"/>
              <a:t>Evaporation </a:t>
            </a:r>
            <a:r>
              <a:rPr sz="3600" spc="-165" dirty="0"/>
              <a:t>and </a:t>
            </a:r>
            <a:r>
              <a:rPr sz="3600" spc="-190" dirty="0"/>
              <a:t>condensation </a:t>
            </a:r>
            <a:r>
              <a:rPr sz="3600" spc="-195" dirty="0"/>
              <a:t>in</a:t>
            </a:r>
            <a:r>
              <a:rPr sz="3600" spc="-525" dirty="0"/>
              <a:t> </a:t>
            </a:r>
            <a:r>
              <a:rPr sz="3600" spc="-215" dirty="0"/>
              <a:t>the  </a:t>
            </a:r>
            <a:r>
              <a:rPr sz="3600" spc="-195" dirty="0"/>
              <a:t>Atmosphere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632200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0059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55" dirty="0">
                <a:latin typeface="Arial"/>
                <a:cs typeface="Arial"/>
              </a:rPr>
              <a:t>Consider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ocean  </a:t>
            </a:r>
            <a:r>
              <a:rPr sz="2800" spc="-140" dirty="0">
                <a:latin typeface="Arial"/>
                <a:cs typeface="Arial"/>
              </a:rPr>
              <a:t>surface 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---------&gt;&gt;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If </a:t>
            </a:r>
            <a:r>
              <a:rPr sz="2800" spc="-95" dirty="0">
                <a:latin typeface="Arial"/>
                <a:cs typeface="Arial"/>
              </a:rPr>
              <a:t>evaporation </a:t>
            </a:r>
            <a:r>
              <a:rPr sz="2800" spc="-75" dirty="0">
                <a:latin typeface="Arial"/>
                <a:cs typeface="Arial"/>
              </a:rPr>
              <a:t>rate </a:t>
            </a:r>
            <a:r>
              <a:rPr sz="2800" spc="-245" dirty="0">
                <a:solidFill>
                  <a:srgbClr val="FF0000"/>
                </a:solidFill>
                <a:latin typeface="Arial"/>
                <a:cs typeface="Arial"/>
              </a:rPr>
              <a:t>&gt; 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condensation </a:t>
            </a:r>
            <a:r>
              <a:rPr sz="2800" spc="-75" dirty="0">
                <a:latin typeface="Arial"/>
                <a:cs typeface="Arial"/>
              </a:rPr>
              <a:t>rate,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55" dirty="0">
                <a:latin typeface="Arial"/>
                <a:cs typeface="Arial"/>
              </a:rPr>
              <a:t>air </a:t>
            </a:r>
            <a:r>
              <a:rPr sz="2800" spc="-150" dirty="0">
                <a:latin typeface="Arial"/>
                <a:cs typeface="Arial"/>
              </a:rPr>
              <a:t>above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60" dirty="0">
                <a:latin typeface="Arial"/>
                <a:cs typeface="Arial"/>
              </a:rPr>
              <a:t>ocean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is: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344923"/>
            <a:ext cx="2185035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299720" algn="l"/>
              </a:tabLst>
            </a:pPr>
            <a:r>
              <a:rPr sz="2400" spc="-100" dirty="0">
                <a:latin typeface="Arial"/>
                <a:cs typeface="Arial"/>
              </a:rPr>
              <a:t>subsaturated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299720" algn="l"/>
              </a:tabLst>
            </a:pPr>
            <a:r>
              <a:rPr sz="2400" spc="-95" dirty="0">
                <a:latin typeface="Arial"/>
                <a:cs typeface="Arial"/>
              </a:rPr>
              <a:t>supersaturated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299720" algn="l"/>
              </a:tabLst>
            </a:pPr>
            <a:r>
              <a:rPr sz="2400" spc="-85" dirty="0">
                <a:latin typeface="Arial"/>
                <a:cs typeface="Arial"/>
              </a:rPr>
              <a:t>saturated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9871" y="1676400"/>
            <a:ext cx="4818973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</a:t>
            </a:fld>
            <a:endParaRPr spc="-60" dirty="0"/>
          </a:p>
        </p:txBody>
      </p:sp>
      <p:sp>
        <p:nvSpPr>
          <p:cNvPr id="10" name="object 6"/>
          <p:cNvSpPr txBox="1"/>
          <p:nvPr/>
        </p:nvSpPr>
        <p:spPr>
          <a:xfrm>
            <a:off x="3965575" y="5269179"/>
            <a:ext cx="190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20" dirty="0">
                <a:solidFill>
                  <a:srgbClr val="FF0000"/>
                </a:solidFill>
                <a:latin typeface="Arial"/>
                <a:cs typeface="Arial"/>
              </a:rPr>
              <a:t>subsaturated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3382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/>
              <a:t>Low </a:t>
            </a:r>
            <a:r>
              <a:rPr sz="2000" spc="-100" dirty="0"/>
              <a:t>Clouds </a:t>
            </a:r>
            <a:r>
              <a:rPr sz="2000" spc="-125" dirty="0"/>
              <a:t>- </a:t>
            </a:r>
            <a:r>
              <a:rPr sz="2000" spc="-110" dirty="0"/>
              <a:t>Stratocumulus</a:t>
            </a:r>
            <a:r>
              <a:rPr sz="2000" spc="-340" dirty="0"/>
              <a:t> </a:t>
            </a:r>
            <a:r>
              <a:rPr sz="2000" spc="-125" dirty="0"/>
              <a:t>(Sc)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2197734"/>
            <a:ext cx="327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rebuchet MS"/>
                <a:cs typeface="Trebuchet MS"/>
              </a:rPr>
              <a:t>Cloud-base heights </a:t>
            </a:r>
            <a:r>
              <a:rPr sz="1800" b="1" spc="-105" dirty="0">
                <a:latin typeface="Trebuchet MS"/>
                <a:cs typeface="Trebuchet MS"/>
              </a:rPr>
              <a:t>for </a:t>
            </a:r>
            <a:r>
              <a:rPr sz="1800" b="1" spc="-70" dirty="0">
                <a:latin typeface="Trebuchet MS"/>
                <a:cs typeface="Trebuchet MS"/>
              </a:rPr>
              <a:t>low</a:t>
            </a:r>
            <a:r>
              <a:rPr sz="1800" b="1" spc="-36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clouds: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067936"/>
            <a:ext cx="3482975" cy="228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">
              <a:lnSpc>
                <a:spcPct val="10000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25" dirty="0">
                <a:latin typeface="Trebuchet MS"/>
                <a:cs typeface="Trebuchet MS"/>
              </a:rPr>
              <a:t>Stratocumulus Clouds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75" dirty="0">
                <a:latin typeface="Arial"/>
                <a:cs typeface="Arial"/>
              </a:rPr>
              <a:t>low,  </a:t>
            </a:r>
            <a:r>
              <a:rPr sz="2000" spc="-80" dirty="0">
                <a:latin typeface="Arial"/>
                <a:cs typeface="Arial"/>
              </a:rPr>
              <a:t>lumpy, </a:t>
            </a:r>
            <a:r>
              <a:rPr sz="2000" spc="-25" dirty="0">
                <a:latin typeface="Arial"/>
                <a:cs typeface="Arial"/>
              </a:rPr>
              <a:t>puffy </a:t>
            </a:r>
            <a:r>
              <a:rPr sz="2000" spc="-90" dirty="0">
                <a:latin typeface="Arial"/>
                <a:cs typeface="Arial"/>
              </a:rPr>
              <a:t>clouds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00" dirty="0">
                <a:latin typeface="Arial"/>
                <a:cs typeface="Arial"/>
              </a:rPr>
              <a:t>patches</a:t>
            </a:r>
            <a:r>
              <a:rPr sz="2000" spc="-3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or  </a:t>
            </a:r>
            <a:r>
              <a:rPr sz="2000" spc="-65" dirty="0">
                <a:latin typeface="Arial"/>
                <a:cs typeface="Arial"/>
              </a:rPr>
              <a:t>rounded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masses</a:t>
            </a:r>
            <a:endParaRPr sz="2000">
              <a:latin typeface="Arial"/>
              <a:cs typeface="Arial"/>
            </a:endParaRPr>
          </a:p>
          <a:p>
            <a:pPr marL="12700" marR="640715">
              <a:lnSpc>
                <a:spcPct val="100000"/>
              </a:lnSpc>
              <a:spcBef>
                <a:spcPts val="484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80" dirty="0">
                <a:latin typeface="Arial"/>
                <a:cs typeface="Arial"/>
              </a:rPr>
              <a:t>visually </a:t>
            </a:r>
            <a:r>
              <a:rPr sz="2000" spc="-85" dirty="0">
                <a:latin typeface="Arial"/>
                <a:cs typeface="Arial"/>
              </a:rPr>
              <a:t>appear </a:t>
            </a:r>
            <a:r>
              <a:rPr sz="2000" spc="-70" dirty="0">
                <a:latin typeface="Arial"/>
                <a:cs typeface="Arial"/>
              </a:rPr>
              <a:t>larger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than  </a:t>
            </a:r>
            <a:r>
              <a:rPr sz="2000" spc="-70" dirty="0">
                <a:latin typeface="Arial"/>
                <a:cs typeface="Arial"/>
              </a:rPr>
              <a:t>altocumulus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85" dirty="0">
                <a:latin typeface="Arial"/>
                <a:cs typeface="Arial"/>
              </a:rPr>
              <a:t>appear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150" dirty="0">
                <a:latin typeface="Arial"/>
                <a:cs typeface="Arial"/>
              </a:rPr>
              <a:t>size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5" dirty="0">
                <a:latin typeface="Arial"/>
                <a:cs typeface="Arial"/>
              </a:rPr>
              <a:t>your </a:t>
            </a:r>
            <a:r>
              <a:rPr sz="2000" spc="-20" dirty="0">
                <a:latin typeface="Arial"/>
                <a:cs typeface="Arial"/>
              </a:rPr>
              <a:t>fist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when  </a:t>
            </a:r>
            <a:r>
              <a:rPr sz="2000" spc="-60" dirty="0">
                <a:latin typeface="Arial"/>
                <a:cs typeface="Arial"/>
              </a:rPr>
              <a:t>holding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your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arm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up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sky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850" y="2564129"/>
          <a:ext cx="3428365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Tropical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Region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Middle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Latitudes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Polar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Regions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0-2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km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75303" y="1456944"/>
            <a:ext cx="5111496" cy="347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60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84045"/>
            <a:ext cx="38760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5" dirty="0">
                <a:latin typeface="Trebuchet MS"/>
                <a:cs typeface="Trebuchet MS"/>
              </a:rPr>
              <a:t>Middle </a:t>
            </a:r>
            <a:r>
              <a:rPr sz="2200" b="1" spc="-114" dirty="0">
                <a:latin typeface="Trebuchet MS"/>
                <a:cs typeface="Trebuchet MS"/>
              </a:rPr>
              <a:t>Clouds </a:t>
            </a:r>
            <a:r>
              <a:rPr sz="2200" b="1" spc="-135" dirty="0">
                <a:latin typeface="Trebuchet MS"/>
                <a:cs typeface="Trebuchet MS"/>
              </a:rPr>
              <a:t>- </a:t>
            </a:r>
            <a:r>
              <a:rPr sz="2200" b="1" spc="-120" dirty="0">
                <a:latin typeface="Trebuchet MS"/>
                <a:cs typeface="Trebuchet MS"/>
              </a:rPr>
              <a:t>Altocumulus</a:t>
            </a:r>
            <a:r>
              <a:rPr sz="2200" b="1" spc="-355" dirty="0">
                <a:latin typeface="Trebuchet MS"/>
                <a:cs typeface="Trebuchet MS"/>
              </a:rPr>
              <a:t> </a:t>
            </a:r>
            <a:r>
              <a:rPr sz="2200" b="1" spc="-130" dirty="0">
                <a:latin typeface="Trebuchet MS"/>
                <a:cs typeface="Trebuchet MS"/>
              </a:rPr>
              <a:t>(Ac)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753867"/>
            <a:ext cx="4040124" cy="2808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24527" y="1764918"/>
            <a:ext cx="3716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5" dirty="0"/>
              <a:t>Low </a:t>
            </a:r>
            <a:r>
              <a:rPr sz="2200" spc="-114" dirty="0"/>
              <a:t>Clouds </a:t>
            </a:r>
            <a:r>
              <a:rPr sz="2200" spc="-140" dirty="0"/>
              <a:t>- </a:t>
            </a:r>
            <a:r>
              <a:rPr sz="2200" spc="-125" dirty="0"/>
              <a:t>Stratocumulus</a:t>
            </a:r>
            <a:r>
              <a:rPr sz="2200" spc="-235" dirty="0"/>
              <a:t> </a:t>
            </a:r>
            <a:r>
              <a:rPr sz="2200" spc="-135" dirty="0"/>
              <a:t>(Sc)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4645152" y="2772155"/>
            <a:ext cx="4041648" cy="2748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61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50570"/>
            <a:ext cx="4557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/>
              <a:t>Vertically </a:t>
            </a:r>
            <a:r>
              <a:rPr sz="2000" spc="-110" dirty="0"/>
              <a:t>Developed </a:t>
            </a:r>
            <a:r>
              <a:rPr sz="2000" spc="-100" dirty="0"/>
              <a:t>Clouds </a:t>
            </a:r>
            <a:r>
              <a:rPr sz="2000" spc="-125" dirty="0"/>
              <a:t>- </a:t>
            </a:r>
            <a:r>
              <a:rPr sz="2000" spc="-110" dirty="0"/>
              <a:t>Cumulus</a:t>
            </a:r>
            <a:r>
              <a:rPr sz="2000" spc="-290" dirty="0"/>
              <a:t> </a:t>
            </a:r>
            <a:r>
              <a:rPr sz="2000" spc="-125" dirty="0"/>
              <a:t>(Cu)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1132078"/>
            <a:ext cx="3318510" cy="25406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55"/>
              </a:spcBef>
            </a:pPr>
            <a:r>
              <a:rPr sz="1900" b="1" i="1" spc="-100" dirty="0">
                <a:latin typeface="Trebuchet MS"/>
                <a:cs typeface="Trebuchet MS"/>
              </a:rPr>
              <a:t>Cumulus </a:t>
            </a:r>
            <a:r>
              <a:rPr sz="1900" b="1" i="1" spc="-125" dirty="0">
                <a:latin typeface="Trebuchet MS"/>
                <a:cs typeface="Trebuchet MS"/>
              </a:rPr>
              <a:t>Clouds </a:t>
            </a:r>
            <a:r>
              <a:rPr sz="1900" spc="-55" dirty="0">
                <a:latin typeface="Arial"/>
                <a:cs typeface="Arial"/>
              </a:rPr>
              <a:t>- </a:t>
            </a:r>
            <a:r>
              <a:rPr sz="1900" spc="-125" dirty="0">
                <a:latin typeface="Arial"/>
                <a:cs typeface="Arial"/>
              </a:rPr>
              <a:t>Look </a:t>
            </a:r>
            <a:r>
              <a:rPr sz="1900" spc="-65" dirty="0">
                <a:latin typeface="Arial"/>
                <a:cs typeface="Arial"/>
              </a:rPr>
              <a:t>like</a:t>
            </a:r>
            <a:r>
              <a:rPr sz="1900" spc="-17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cotton  </a:t>
            </a:r>
            <a:r>
              <a:rPr sz="1900" spc="-45" dirty="0">
                <a:latin typeface="Arial"/>
                <a:cs typeface="Arial"/>
              </a:rPr>
              <a:t>balls/cauliflower </a:t>
            </a:r>
            <a:r>
              <a:rPr sz="1900" spc="-25" dirty="0">
                <a:latin typeface="Arial"/>
                <a:cs typeface="Arial"/>
              </a:rPr>
              <a:t>in the</a:t>
            </a:r>
            <a:r>
              <a:rPr sz="1900" spc="-200" dirty="0">
                <a:latin typeface="Arial"/>
                <a:cs typeface="Arial"/>
              </a:rPr>
              <a:t> </a:t>
            </a:r>
            <a:r>
              <a:rPr sz="1900" spc="-135" dirty="0">
                <a:latin typeface="Arial"/>
                <a:cs typeface="Arial"/>
              </a:rPr>
              <a:t>sky</a:t>
            </a:r>
            <a:endParaRPr sz="1900">
              <a:latin typeface="Arial"/>
              <a:cs typeface="Arial"/>
            </a:endParaRPr>
          </a:p>
          <a:p>
            <a:pPr marL="469900" marR="508634" indent="-457200">
              <a:lnSpc>
                <a:spcPct val="99900"/>
              </a:lnSpc>
              <a:spcBef>
                <a:spcPts val="200"/>
              </a:spcBef>
            </a:pPr>
            <a:r>
              <a:rPr sz="1900" spc="-114" dirty="0">
                <a:latin typeface="Arial"/>
                <a:cs typeface="Arial"/>
              </a:rPr>
              <a:t>sub </a:t>
            </a:r>
            <a:r>
              <a:rPr sz="1900" spc="-90" dirty="0">
                <a:latin typeface="Arial"/>
                <a:cs typeface="Arial"/>
              </a:rPr>
              <a:t>categories </a:t>
            </a:r>
            <a:r>
              <a:rPr sz="1900" spc="-5" dirty="0">
                <a:latin typeface="Arial"/>
                <a:cs typeface="Arial"/>
              </a:rPr>
              <a:t>of </a:t>
            </a:r>
            <a:r>
              <a:rPr sz="1900" spc="-85" dirty="0">
                <a:latin typeface="Arial"/>
                <a:cs typeface="Arial"/>
              </a:rPr>
              <a:t>cumulus:  </a:t>
            </a:r>
            <a:r>
              <a:rPr sz="1800" spc="-85" dirty="0">
                <a:latin typeface="Arial"/>
                <a:cs typeface="Arial"/>
              </a:rPr>
              <a:t>cumulus </a:t>
            </a:r>
            <a:r>
              <a:rPr sz="1800" spc="-55" dirty="0">
                <a:latin typeface="Arial"/>
                <a:cs typeface="Arial"/>
              </a:rPr>
              <a:t>humilis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slightly  </a:t>
            </a:r>
            <a:r>
              <a:rPr sz="1800" spc="-75" dirty="0">
                <a:latin typeface="Arial"/>
                <a:cs typeface="Arial"/>
              </a:rPr>
              <a:t>developed </a:t>
            </a:r>
            <a:r>
              <a:rPr sz="1800" spc="-204" dirty="0">
                <a:latin typeface="Arial"/>
                <a:cs typeface="Arial"/>
              </a:rPr>
              <a:t>Cu </a:t>
            </a:r>
            <a:r>
              <a:rPr sz="1800" spc="-50" dirty="0">
                <a:latin typeface="Arial"/>
                <a:cs typeface="Arial"/>
              </a:rPr>
              <a:t>-----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469900" marR="252729">
              <a:lnSpc>
                <a:spcPts val="1939"/>
              </a:lnSpc>
            </a:pPr>
            <a:r>
              <a:rPr sz="1800" spc="-85" dirty="0">
                <a:latin typeface="Arial"/>
                <a:cs typeface="Arial"/>
              </a:rPr>
              <a:t>cumulus </a:t>
            </a:r>
            <a:r>
              <a:rPr sz="1800" spc="-105" dirty="0">
                <a:latin typeface="Arial"/>
                <a:cs typeface="Arial"/>
              </a:rPr>
              <a:t>congestus –  </a:t>
            </a:r>
            <a:r>
              <a:rPr sz="1800" spc="-55" dirty="0">
                <a:latin typeface="Arial"/>
                <a:cs typeface="Arial"/>
              </a:rPr>
              <a:t>moderately </a:t>
            </a:r>
            <a:r>
              <a:rPr sz="1800" spc="-75" dirty="0">
                <a:latin typeface="Arial"/>
                <a:cs typeface="Arial"/>
              </a:rPr>
              <a:t>developed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see  </a:t>
            </a:r>
            <a:r>
              <a:rPr sz="1800" spc="-45" dirty="0">
                <a:latin typeface="Arial"/>
                <a:cs typeface="Arial"/>
              </a:rPr>
              <a:t>below: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6477914"/>
            <a:ext cx="7391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5303" y="1403603"/>
            <a:ext cx="5111496" cy="3589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3809999"/>
            <a:ext cx="2686812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62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47040"/>
            <a:ext cx="5235575" cy="456311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2000" b="1" spc="-130" dirty="0">
                <a:latin typeface="Trebuchet MS"/>
                <a:cs typeface="Trebuchet MS"/>
              </a:rPr>
              <a:t>Vertically </a:t>
            </a:r>
            <a:r>
              <a:rPr sz="2000" b="1" spc="-110" dirty="0">
                <a:latin typeface="Trebuchet MS"/>
                <a:cs typeface="Trebuchet MS"/>
              </a:rPr>
              <a:t>Developed </a:t>
            </a:r>
            <a:r>
              <a:rPr sz="2000" b="1" spc="-100" dirty="0">
                <a:latin typeface="Trebuchet MS"/>
                <a:cs typeface="Trebuchet MS"/>
              </a:rPr>
              <a:t>Clouds </a:t>
            </a:r>
            <a:r>
              <a:rPr sz="2000" b="1" spc="-125" dirty="0">
                <a:latin typeface="Trebuchet MS"/>
                <a:cs typeface="Trebuchet MS"/>
              </a:rPr>
              <a:t>- </a:t>
            </a:r>
            <a:r>
              <a:rPr sz="2000" b="1" spc="-100" dirty="0">
                <a:latin typeface="Trebuchet MS"/>
                <a:cs typeface="Trebuchet MS"/>
              </a:rPr>
              <a:t>Cumulonimbus</a:t>
            </a:r>
            <a:r>
              <a:rPr sz="2000" b="1" spc="-325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(Cb)</a:t>
            </a:r>
            <a:endParaRPr sz="2000">
              <a:latin typeface="Trebuchet MS"/>
              <a:cs typeface="Trebuchet MS"/>
            </a:endParaRPr>
          </a:p>
          <a:p>
            <a:pPr marL="12700" marR="2763520">
              <a:lnSpc>
                <a:spcPct val="100000"/>
              </a:lnSpc>
              <a:spcBef>
                <a:spcPts val="820"/>
              </a:spcBef>
            </a:pPr>
            <a:r>
              <a:rPr sz="2000" b="1" i="1" spc="-100" dirty="0">
                <a:latin typeface="Trebuchet MS"/>
                <a:cs typeface="Trebuchet MS"/>
              </a:rPr>
              <a:t>Cumulonimbus </a:t>
            </a:r>
            <a:r>
              <a:rPr sz="2000" b="1" i="1" spc="-125" dirty="0">
                <a:latin typeface="Trebuchet MS"/>
                <a:cs typeface="Trebuchet MS"/>
              </a:rPr>
              <a:t>Clouds</a:t>
            </a:r>
            <a:r>
              <a:rPr sz="2000" b="1" i="1" spc="-360" dirty="0">
                <a:latin typeface="Trebuchet MS"/>
                <a:cs typeface="Trebuchet MS"/>
              </a:rPr>
              <a:t> </a:t>
            </a:r>
            <a:r>
              <a:rPr sz="2000" b="1" spc="-125" dirty="0">
                <a:latin typeface="Trebuchet MS"/>
                <a:cs typeface="Trebuchet MS"/>
              </a:rPr>
              <a:t>-  </a:t>
            </a:r>
            <a:r>
              <a:rPr sz="2000" b="1" spc="-105" dirty="0">
                <a:latin typeface="Trebuchet MS"/>
                <a:cs typeface="Trebuchet MS"/>
              </a:rPr>
              <a:t>thunderstorms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80" dirty="0">
                <a:latin typeface="Arial"/>
                <a:cs typeface="Arial"/>
              </a:rPr>
              <a:t>develop </a:t>
            </a:r>
            <a:r>
              <a:rPr sz="2000" spc="-20" dirty="0">
                <a:latin typeface="Arial"/>
                <a:cs typeface="Arial"/>
              </a:rPr>
              <a:t>from </a:t>
            </a:r>
            <a:r>
              <a:rPr sz="2000" spc="-70" dirty="0">
                <a:latin typeface="Arial"/>
                <a:cs typeface="Arial"/>
              </a:rPr>
              <a:t>growing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  <a:p>
            <a:pPr marL="12700" marR="29972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25" dirty="0">
                <a:latin typeface="Arial"/>
                <a:cs typeface="Arial"/>
              </a:rPr>
              <a:t>can </a:t>
            </a:r>
            <a:r>
              <a:rPr sz="2000" spc="-75" dirty="0">
                <a:latin typeface="Arial"/>
                <a:cs typeface="Arial"/>
              </a:rPr>
              <a:t>extend </a:t>
            </a:r>
            <a:r>
              <a:rPr sz="2000" spc="-65" dirty="0">
                <a:latin typeface="Arial"/>
                <a:cs typeface="Arial"/>
              </a:rPr>
              <a:t>up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60" dirty="0">
                <a:latin typeface="Arial"/>
                <a:cs typeface="Arial"/>
              </a:rPr>
              <a:t>troposphere</a:t>
            </a:r>
            <a:endParaRPr sz="2000">
              <a:latin typeface="Arial"/>
              <a:cs typeface="Arial"/>
            </a:endParaRPr>
          </a:p>
          <a:p>
            <a:pPr marL="102235" indent="-89535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25" dirty="0">
                <a:latin typeface="Arial"/>
                <a:cs typeface="Arial"/>
              </a:rPr>
              <a:t>can </a:t>
            </a:r>
            <a:r>
              <a:rPr sz="2000" spc="-60" dirty="0">
                <a:latin typeface="Arial"/>
                <a:cs typeface="Arial"/>
              </a:rPr>
              <a:t>contain </a:t>
            </a:r>
            <a:r>
              <a:rPr sz="2000" spc="-20" dirty="0">
                <a:latin typeface="Arial"/>
                <a:cs typeface="Arial"/>
              </a:rPr>
              <a:t>both </a:t>
            </a:r>
            <a:r>
              <a:rPr sz="2000" spc="-45" dirty="0">
                <a:latin typeface="Arial"/>
                <a:cs typeface="Arial"/>
              </a:rPr>
              <a:t>water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ice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80" dirty="0">
                <a:latin typeface="Arial"/>
                <a:cs typeface="Arial"/>
              </a:rPr>
              <a:t>contains </a:t>
            </a:r>
            <a:r>
              <a:rPr sz="2000" spc="-35" dirty="0">
                <a:latin typeface="Arial"/>
                <a:cs typeface="Arial"/>
              </a:rPr>
              <a:t>precipitation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(rain,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20" dirty="0">
                <a:latin typeface="Arial"/>
                <a:cs typeface="Arial"/>
              </a:rPr>
              <a:t>snow, </a:t>
            </a:r>
            <a:r>
              <a:rPr sz="2000" spc="-55" dirty="0">
                <a:latin typeface="Arial"/>
                <a:cs typeface="Arial"/>
              </a:rPr>
              <a:t>hail,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etc)</a:t>
            </a:r>
            <a:endParaRPr sz="2000">
              <a:latin typeface="Arial"/>
              <a:cs typeface="Arial"/>
            </a:endParaRPr>
          </a:p>
          <a:p>
            <a:pPr marL="12700" marR="214122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75" dirty="0">
                <a:latin typeface="Arial"/>
                <a:cs typeface="Arial"/>
              </a:rPr>
              <a:t>produce </a:t>
            </a:r>
            <a:r>
              <a:rPr sz="2000" spc="-45" dirty="0">
                <a:latin typeface="Arial"/>
                <a:cs typeface="Arial"/>
              </a:rPr>
              <a:t>lightning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severe  </a:t>
            </a:r>
            <a:r>
              <a:rPr sz="2000" spc="-55" dirty="0">
                <a:latin typeface="Arial"/>
                <a:cs typeface="Arial"/>
              </a:rPr>
              <a:t>weather</a:t>
            </a:r>
            <a:endParaRPr sz="2000">
              <a:latin typeface="Arial"/>
              <a:cs typeface="Arial"/>
            </a:endParaRPr>
          </a:p>
          <a:p>
            <a:pPr marL="102235" indent="-89535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25" dirty="0">
                <a:latin typeface="Arial"/>
                <a:cs typeface="Arial"/>
              </a:rPr>
              <a:t>form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45" dirty="0">
                <a:latin typeface="Arial"/>
                <a:cs typeface="Arial"/>
              </a:rPr>
              <a:t>distinctive </a:t>
            </a:r>
            <a:r>
              <a:rPr sz="2000" spc="-55" dirty="0">
                <a:latin typeface="Arial"/>
                <a:cs typeface="Arial"/>
              </a:rPr>
              <a:t>"</a:t>
            </a:r>
            <a:r>
              <a:rPr sz="2000" i="1" spc="-55" dirty="0">
                <a:latin typeface="Trebuchet MS"/>
                <a:cs typeface="Trebuchet MS"/>
              </a:rPr>
              <a:t>anvil</a:t>
            </a:r>
            <a:r>
              <a:rPr sz="2000" spc="-55" dirty="0">
                <a:latin typeface="Arial"/>
                <a:cs typeface="Arial"/>
              </a:rPr>
              <a:t>"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cloud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latin typeface="Arial"/>
                <a:cs typeface="Arial"/>
              </a:rPr>
              <a:t>at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top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storm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5303" y="1499616"/>
            <a:ext cx="5111496" cy="340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63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020" y="461899"/>
            <a:ext cx="5761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/>
              <a:t>Summary </a:t>
            </a:r>
            <a:r>
              <a:rPr sz="4400" spc="-180" dirty="0"/>
              <a:t>of </a:t>
            </a:r>
            <a:r>
              <a:rPr sz="4400" spc="-235" dirty="0"/>
              <a:t>Cloud</a:t>
            </a:r>
            <a:r>
              <a:rPr sz="4400" spc="-670" dirty="0"/>
              <a:t> </a:t>
            </a:r>
            <a:r>
              <a:rPr sz="4400" spc="-315" dirty="0"/>
              <a:t>Types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81000" y="1066800"/>
            <a:ext cx="8479536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64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020" y="461899"/>
            <a:ext cx="5761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/>
              <a:t>Summary </a:t>
            </a:r>
            <a:r>
              <a:rPr sz="4400" spc="-180" dirty="0"/>
              <a:t>of </a:t>
            </a:r>
            <a:r>
              <a:rPr sz="4400" spc="-235" dirty="0"/>
              <a:t>Cloud</a:t>
            </a:r>
            <a:r>
              <a:rPr sz="4400" spc="-670" dirty="0"/>
              <a:t> </a:t>
            </a:r>
            <a:r>
              <a:rPr sz="4400" spc="-315" dirty="0"/>
              <a:t>Types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06908" y="1066800"/>
            <a:ext cx="8508492" cy="5428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65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89584"/>
            <a:ext cx="3547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/>
              <a:t>Other </a:t>
            </a:r>
            <a:r>
              <a:rPr sz="2400" spc="-120" dirty="0"/>
              <a:t>unusual </a:t>
            </a:r>
            <a:r>
              <a:rPr sz="2400" spc="-125" dirty="0"/>
              <a:t>clouds </a:t>
            </a:r>
            <a:r>
              <a:rPr sz="2400" spc="-150" dirty="0"/>
              <a:t>-</a:t>
            </a:r>
            <a:r>
              <a:rPr sz="2400" spc="-365" dirty="0"/>
              <a:t> </a:t>
            </a:r>
            <a:r>
              <a:rPr sz="2400" spc="-140" dirty="0"/>
              <a:t>Scud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575303" y="1496567"/>
            <a:ext cx="5111496" cy="3406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51863"/>
            <a:ext cx="273431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i="1" spc="-110" dirty="0">
                <a:latin typeface="Trebuchet MS"/>
                <a:cs typeface="Trebuchet MS"/>
              </a:rPr>
              <a:t>Scud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110" dirty="0">
                <a:latin typeface="Arial"/>
                <a:cs typeface="Arial"/>
              </a:rPr>
              <a:t>ragged </a:t>
            </a:r>
            <a:r>
              <a:rPr sz="2000" spc="-25" dirty="0">
                <a:latin typeface="Arial"/>
                <a:cs typeface="Arial"/>
              </a:rPr>
              <a:t>low </a:t>
            </a:r>
            <a:r>
              <a:rPr sz="2000" spc="-90" dirty="0">
                <a:latin typeface="Arial"/>
                <a:cs typeface="Arial"/>
              </a:rPr>
              <a:t>clouds  </a:t>
            </a:r>
            <a:r>
              <a:rPr sz="2000" spc="-75" dirty="0">
                <a:latin typeface="Arial"/>
                <a:cs typeface="Arial"/>
              </a:rPr>
              <a:t>beneath </a:t>
            </a:r>
            <a:r>
              <a:rPr sz="2000" spc="-65" dirty="0">
                <a:latin typeface="Arial"/>
                <a:cs typeface="Arial"/>
              </a:rPr>
              <a:t>actual cloud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base</a:t>
            </a:r>
            <a:endParaRPr sz="2000">
              <a:latin typeface="Arial"/>
              <a:cs typeface="Arial"/>
            </a:endParaRPr>
          </a:p>
          <a:p>
            <a:pPr marL="12700" marR="335915">
              <a:lnSpc>
                <a:spcPct val="100000"/>
              </a:lnSpc>
              <a:spcBef>
                <a:spcPts val="480"/>
              </a:spcBef>
            </a:pPr>
            <a:r>
              <a:rPr sz="2000" spc="-55" dirty="0">
                <a:latin typeface="Arial"/>
                <a:cs typeface="Arial"/>
              </a:rPr>
              <a:t>Often </a:t>
            </a:r>
            <a:r>
              <a:rPr sz="2000" spc="-25" dirty="0">
                <a:latin typeface="Arial"/>
                <a:cs typeface="Arial"/>
              </a:rPr>
              <a:t>form </a:t>
            </a:r>
            <a:r>
              <a:rPr sz="2000" spc="-80" dirty="0">
                <a:latin typeface="Arial"/>
                <a:cs typeface="Arial"/>
              </a:rPr>
              <a:t>due </a:t>
            </a:r>
            <a:r>
              <a:rPr sz="2000" spc="15" dirty="0">
                <a:latin typeface="Arial"/>
                <a:cs typeface="Arial"/>
              </a:rPr>
              <a:t>to  </a:t>
            </a:r>
            <a:r>
              <a:rPr sz="2000" spc="-15" dirty="0">
                <a:latin typeface="Arial"/>
                <a:cs typeface="Arial"/>
              </a:rPr>
              <a:t>turbulent </a:t>
            </a:r>
            <a:r>
              <a:rPr sz="2000" spc="-75" dirty="0">
                <a:latin typeface="Arial"/>
                <a:cs typeface="Arial"/>
              </a:rPr>
              <a:t>mixing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air: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spc="-60" dirty="0">
                <a:latin typeface="Arial"/>
                <a:cs typeface="Arial"/>
              </a:rPr>
              <a:t>warm </a:t>
            </a:r>
            <a:r>
              <a:rPr sz="2000" spc="-35" dirty="0">
                <a:latin typeface="Arial"/>
                <a:cs typeface="Arial"/>
              </a:rPr>
              <a:t>air </a:t>
            </a:r>
            <a:r>
              <a:rPr sz="2000" spc="-25" dirty="0">
                <a:latin typeface="Arial"/>
                <a:cs typeface="Arial"/>
              </a:rPr>
              <a:t>from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spc="-30" dirty="0">
                <a:latin typeface="Arial"/>
                <a:cs typeface="Arial"/>
              </a:rPr>
              <a:t>updraft</a:t>
            </a:r>
            <a:endParaRPr sz="2000">
              <a:latin typeface="Arial"/>
              <a:cs typeface="Arial"/>
            </a:endParaRPr>
          </a:p>
          <a:p>
            <a:pPr marL="469900" marR="539750">
              <a:lnSpc>
                <a:spcPct val="100000"/>
              </a:lnSpc>
              <a:spcBef>
                <a:spcPts val="480"/>
              </a:spcBef>
            </a:pPr>
            <a:r>
              <a:rPr sz="2000" spc="-70" dirty="0">
                <a:latin typeface="Arial"/>
                <a:cs typeface="Arial"/>
              </a:rPr>
              <a:t>cool </a:t>
            </a:r>
            <a:r>
              <a:rPr sz="2000" spc="-35" dirty="0">
                <a:latin typeface="Arial"/>
                <a:cs typeface="Arial"/>
              </a:rPr>
              <a:t>air </a:t>
            </a:r>
            <a:r>
              <a:rPr sz="2000" spc="-25" dirty="0">
                <a:latin typeface="Arial"/>
                <a:cs typeface="Arial"/>
              </a:rPr>
              <a:t>from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35" dirty="0">
                <a:latin typeface="Arial"/>
                <a:cs typeface="Arial"/>
              </a:rPr>
              <a:t>downdraft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66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87832"/>
            <a:ext cx="26917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30" dirty="0"/>
              <a:t>Other </a:t>
            </a:r>
            <a:r>
              <a:rPr sz="2200" spc="-114" dirty="0"/>
              <a:t>unusual </a:t>
            </a:r>
            <a:r>
              <a:rPr sz="2200" spc="-120" dirty="0"/>
              <a:t>clouds</a:t>
            </a:r>
            <a:r>
              <a:rPr sz="2200" spc="-254" dirty="0"/>
              <a:t> </a:t>
            </a:r>
            <a:r>
              <a:rPr sz="2200" spc="285" dirty="0"/>
              <a:t>–  </a:t>
            </a:r>
            <a:r>
              <a:rPr sz="2200" spc="-155" dirty="0"/>
              <a:t>Lenticular</a:t>
            </a:r>
            <a:r>
              <a:rPr sz="2200" spc="-145" dirty="0"/>
              <a:t> </a:t>
            </a:r>
            <a:r>
              <a:rPr sz="2200" spc="-114" dirty="0"/>
              <a:t>Clouds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35940" y="1451863"/>
            <a:ext cx="2641600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4610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45" dirty="0">
                <a:latin typeface="Trebuchet MS"/>
                <a:cs typeface="Trebuchet MS"/>
              </a:rPr>
              <a:t>Lenticular </a:t>
            </a:r>
            <a:r>
              <a:rPr sz="2000" b="1" i="1" spc="-125" dirty="0">
                <a:latin typeface="Trebuchet MS"/>
                <a:cs typeface="Trebuchet MS"/>
              </a:rPr>
              <a:t>Clouds </a:t>
            </a:r>
            <a:r>
              <a:rPr sz="2000" spc="-55" dirty="0">
                <a:latin typeface="Arial"/>
                <a:cs typeface="Arial"/>
              </a:rPr>
              <a:t>-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form 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35" dirty="0">
                <a:latin typeface="Arial"/>
                <a:cs typeface="Arial"/>
              </a:rPr>
              <a:t>air </a:t>
            </a:r>
            <a:r>
              <a:rPr sz="2000" spc="-55" dirty="0">
                <a:latin typeface="Arial"/>
                <a:cs typeface="Arial"/>
              </a:rPr>
              <a:t>flows </a:t>
            </a:r>
            <a:r>
              <a:rPr sz="2000" spc="-70" dirty="0">
                <a:latin typeface="Arial"/>
                <a:cs typeface="Arial"/>
              </a:rPr>
              <a:t>over  mountains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0" dirty="0">
                <a:latin typeface="Arial"/>
                <a:cs typeface="Arial"/>
              </a:rPr>
              <a:t>look </a:t>
            </a:r>
            <a:r>
              <a:rPr sz="2000" spc="-65" dirty="0">
                <a:latin typeface="Arial"/>
                <a:cs typeface="Arial"/>
              </a:rPr>
              <a:t>like </a:t>
            </a:r>
            <a:r>
              <a:rPr sz="2000" spc="-130" dirty="0">
                <a:latin typeface="Arial"/>
                <a:cs typeface="Arial"/>
              </a:rPr>
              <a:t>pancakes,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UFOs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6477914"/>
            <a:ext cx="40551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3254375" algn="l"/>
              </a:tabLst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3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0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9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18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	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</a:t>
            </a:r>
            <a:r>
              <a:rPr sz="1200" spc="-90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k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ari@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0870" y="6427114"/>
            <a:ext cx="760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5303" y="662940"/>
            <a:ext cx="5111496" cy="5071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72610"/>
            <a:ext cx="4572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6233159"/>
            <a:ext cx="4419600" cy="274320"/>
          </a:xfrm>
          <a:custGeom>
            <a:avLst/>
            <a:gdLst/>
            <a:ahLst/>
            <a:cxnLst/>
            <a:rect l="l" t="t" r="r" b="b"/>
            <a:pathLst>
              <a:path w="4419600" h="274320">
                <a:moveTo>
                  <a:pt x="0" y="274319"/>
                </a:moveTo>
                <a:lnTo>
                  <a:pt x="4419600" y="274319"/>
                </a:lnTo>
                <a:lnTo>
                  <a:pt x="4419600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6507480"/>
            <a:ext cx="4419600" cy="274320"/>
          </a:xfrm>
          <a:custGeom>
            <a:avLst/>
            <a:gdLst/>
            <a:ahLst/>
            <a:cxnLst/>
            <a:rect l="l" t="t" r="r" b="b"/>
            <a:pathLst>
              <a:path w="4419600" h="274320">
                <a:moveTo>
                  <a:pt x="0" y="274320"/>
                </a:moveTo>
                <a:lnTo>
                  <a:pt x="4419600" y="274320"/>
                </a:lnTo>
                <a:lnTo>
                  <a:pt x="441960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1140" y="6166510"/>
            <a:ext cx="3747135" cy="5746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spc="-45" dirty="0">
                <a:latin typeface="Arial"/>
                <a:cs typeface="Arial"/>
                <a:hlinkClick r:id="rId2"/>
              </a:rPr>
              <a:t>Lenticular</a:t>
            </a:r>
            <a:r>
              <a:rPr sz="1200" spc="-90" dirty="0">
                <a:latin typeface="Arial"/>
                <a:cs typeface="Arial"/>
                <a:hlinkClick r:id="rId2"/>
              </a:rPr>
              <a:t> </a:t>
            </a:r>
            <a:r>
              <a:rPr sz="1200" spc="-15" dirty="0">
                <a:latin typeface="Arial"/>
                <a:cs typeface="Arial"/>
                <a:hlinkClick r:id="rId2"/>
              </a:rPr>
              <a:t>from</a:t>
            </a:r>
            <a:r>
              <a:rPr sz="1200" spc="-65" dirty="0">
                <a:latin typeface="Arial"/>
                <a:cs typeface="Arial"/>
                <a:hlinkClick r:id="rId2"/>
              </a:rPr>
              <a:t> </a:t>
            </a:r>
            <a:r>
              <a:rPr sz="1200" spc="-15" dirty="0">
                <a:latin typeface="Arial"/>
                <a:cs typeface="Arial"/>
                <a:hlinkClick r:id="rId2"/>
              </a:rPr>
              <a:t>Montalbert</a:t>
            </a:r>
            <a:r>
              <a:rPr sz="1200" spc="-85" dirty="0">
                <a:latin typeface="Arial"/>
                <a:cs typeface="Arial"/>
                <a:hlinkClick r:id="rId2"/>
              </a:rPr>
              <a:t> </a:t>
            </a:r>
            <a:r>
              <a:rPr sz="1200" spc="-15" dirty="0">
                <a:latin typeface="Arial"/>
                <a:cs typeface="Arial"/>
                <a:hlinkClick r:id="rId2"/>
              </a:rPr>
              <a:t>in</a:t>
            </a:r>
            <a:r>
              <a:rPr sz="1200" spc="-65" dirty="0">
                <a:latin typeface="Arial"/>
                <a:cs typeface="Arial"/>
                <a:hlinkClick r:id="rId2"/>
              </a:rPr>
              <a:t> </a:t>
            </a:r>
            <a:r>
              <a:rPr sz="1200" spc="-15" dirty="0">
                <a:latin typeface="Arial"/>
                <a:cs typeface="Arial"/>
                <a:hlinkClick r:id="rId2"/>
              </a:rPr>
              <a:t>the</a:t>
            </a:r>
            <a:r>
              <a:rPr sz="1200" spc="-80" dirty="0">
                <a:latin typeface="Arial"/>
                <a:cs typeface="Arial"/>
                <a:hlinkClick r:id="rId2"/>
              </a:rPr>
              <a:t> </a:t>
            </a:r>
            <a:r>
              <a:rPr sz="1200" spc="-70" dirty="0">
                <a:latin typeface="Arial"/>
                <a:cs typeface="Arial"/>
                <a:hlinkClick r:id="rId2"/>
              </a:rPr>
              <a:t>French</a:t>
            </a:r>
            <a:r>
              <a:rPr sz="1200" spc="-80" dirty="0">
                <a:latin typeface="Arial"/>
                <a:cs typeface="Arial"/>
                <a:hlinkClick r:id="rId2"/>
              </a:rPr>
              <a:t> </a:t>
            </a:r>
            <a:r>
              <a:rPr sz="1200" spc="-65" dirty="0">
                <a:latin typeface="Arial"/>
                <a:cs typeface="Arial"/>
                <a:hlinkClick r:id="rId2"/>
              </a:rPr>
              <a:t>Alps.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b="1" spc="145" dirty="0">
                <a:latin typeface="Trebuchet MS"/>
                <a:cs typeface="Trebuchet MS"/>
                <a:hlinkClick r:id="rId2"/>
              </a:rPr>
              <a:t>© </a:t>
            </a:r>
            <a:r>
              <a:rPr sz="1200" b="1" spc="-70" dirty="0">
                <a:latin typeface="Trebuchet MS"/>
                <a:cs typeface="Trebuchet MS"/>
                <a:hlinkClick r:id="rId2"/>
              </a:rPr>
              <a:t>Claudine </a:t>
            </a:r>
            <a:r>
              <a:rPr sz="1200" b="1" spc="-65" dirty="0">
                <a:latin typeface="Trebuchet MS"/>
                <a:cs typeface="Trebuchet MS"/>
                <a:hlinkClick r:id="rId2"/>
              </a:rPr>
              <a:t>Roques</a:t>
            </a:r>
            <a:r>
              <a:rPr sz="1200" b="1" spc="-5" dirty="0">
                <a:latin typeface="Trebuchet MS"/>
                <a:cs typeface="Trebuchet MS"/>
                <a:hlinkClick r:id="rId2"/>
              </a:rPr>
              <a:t> </a:t>
            </a:r>
            <a:r>
              <a:rPr sz="1200" b="1" spc="-65" dirty="0">
                <a:latin typeface="Trebuchet MS"/>
                <a:cs typeface="Trebuchet MS"/>
                <a:hlinkClick r:id="rId2"/>
              </a:rPr>
              <a:t>(http://cloudappreciationsociety.org/)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23825"/>
            <a:ext cx="2936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40" dirty="0"/>
              <a:t>Other </a:t>
            </a:r>
            <a:r>
              <a:rPr sz="2400" spc="-120" dirty="0"/>
              <a:t>unusual </a:t>
            </a:r>
            <a:r>
              <a:rPr sz="2400" spc="-125" dirty="0"/>
              <a:t>clouds</a:t>
            </a:r>
            <a:r>
              <a:rPr sz="2400" spc="-330" dirty="0"/>
              <a:t> </a:t>
            </a:r>
            <a:r>
              <a:rPr sz="2400" spc="310" dirty="0"/>
              <a:t>–  </a:t>
            </a:r>
            <a:r>
              <a:rPr sz="2400" spc="-130" dirty="0"/>
              <a:t>Pileus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451863"/>
            <a:ext cx="257238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25" dirty="0">
                <a:latin typeface="Trebuchet MS"/>
                <a:cs typeface="Trebuchet MS"/>
              </a:rPr>
              <a:t>Pileus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65" dirty="0">
                <a:latin typeface="Arial"/>
                <a:cs typeface="Arial"/>
              </a:rPr>
              <a:t>forms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155" dirty="0">
                <a:latin typeface="Arial"/>
                <a:cs typeface="Arial"/>
              </a:rPr>
              <a:t>a  </a:t>
            </a:r>
            <a:r>
              <a:rPr sz="2000" spc="-70" dirty="0">
                <a:latin typeface="Arial"/>
                <a:cs typeface="Arial"/>
              </a:rPr>
              <a:t>growing </a:t>
            </a:r>
            <a:r>
              <a:rPr sz="2000" spc="-45" dirty="0">
                <a:latin typeface="Arial"/>
                <a:cs typeface="Arial"/>
              </a:rPr>
              <a:t>thunderstorm  </a:t>
            </a:r>
            <a:r>
              <a:rPr sz="2000" spc="-65" dirty="0">
                <a:latin typeface="Arial"/>
                <a:cs typeface="Arial"/>
              </a:rPr>
              <a:t>deflects </a:t>
            </a:r>
            <a:r>
              <a:rPr sz="2000" spc="-50" dirty="0">
                <a:latin typeface="Arial"/>
                <a:cs typeface="Arial"/>
              </a:rPr>
              <a:t>moist </a:t>
            </a:r>
            <a:r>
              <a:rPr sz="2000" spc="-35" dirty="0">
                <a:latin typeface="Arial"/>
                <a:cs typeface="Arial"/>
              </a:rPr>
              <a:t>air </a:t>
            </a:r>
            <a:r>
              <a:rPr sz="2000" spc="-65" dirty="0">
                <a:latin typeface="Arial"/>
                <a:cs typeface="Arial"/>
              </a:rPr>
              <a:t>up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and  </a:t>
            </a:r>
            <a:r>
              <a:rPr sz="2000" spc="-70" dirty="0">
                <a:latin typeface="Arial"/>
                <a:cs typeface="Arial"/>
              </a:rPr>
              <a:t>over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top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50" dirty="0">
                <a:latin typeface="Arial"/>
                <a:cs typeface="Arial"/>
              </a:rPr>
              <a:t>building </a:t>
            </a:r>
            <a:r>
              <a:rPr sz="2000" spc="-85" dirty="0">
                <a:latin typeface="Arial"/>
                <a:cs typeface="Arial"/>
              </a:rPr>
              <a:t>cumulus  </a:t>
            </a:r>
            <a:r>
              <a:rPr sz="2000" spc="-114" dirty="0">
                <a:latin typeface="Arial"/>
                <a:cs typeface="Arial"/>
              </a:rPr>
              <a:t>congestus </a:t>
            </a:r>
            <a:r>
              <a:rPr sz="2000" spc="-20" dirty="0">
                <a:latin typeface="Arial"/>
                <a:cs typeface="Arial"/>
              </a:rPr>
              <a:t>or  </a:t>
            </a:r>
            <a:r>
              <a:rPr sz="2000" spc="-75" dirty="0">
                <a:latin typeface="Arial"/>
                <a:cs typeface="Arial"/>
              </a:rPr>
              <a:t>cumulonimbus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5303" y="1412747"/>
            <a:ext cx="5111496" cy="355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68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23825"/>
            <a:ext cx="2936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40" dirty="0"/>
              <a:t>Other </a:t>
            </a:r>
            <a:r>
              <a:rPr sz="2400" spc="-120" dirty="0"/>
              <a:t>unusual </a:t>
            </a:r>
            <a:r>
              <a:rPr sz="2400" spc="-125" dirty="0"/>
              <a:t>clouds</a:t>
            </a:r>
            <a:r>
              <a:rPr sz="2400" spc="-330" dirty="0"/>
              <a:t> </a:t>
            </a:r>
            <a:r>
              <a:rPr sz="2400" spc="310" dirty="0"/>
              <a:t>–  </a:t>
            </a:r>
            <a:r>
              <a:rPr sz="2400" spc="-140" dirty="0"/>
              <a:t>Cap</a:t>
            </a:r>
            <a:r>
              <a:rPr sz="2400" spc="-190" dirty="0"/>
              <a:t> </a:t>
            </a:r>
            <a:r>
              <a:rPr sz="2400" spc="-130" dirty="0"/>
              <a:t>Cloud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451863"/>
            <a:ext cx="27743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55" dirty="0">
                <a:latin typeface="Trebuchet MS"/>
                <a:cs typeface="Trebuchet MS"/>
              </a:rPr>
              <a:t>Cap </a:t>
            </a:r>
            <a:r>
              <a:rPr sz="2000" b="1" i="1" spc="-125" dirty="0">
                <a:latin typeface="Trebuchet MS"/>
                <a:cs typeface="Trebuchet MS"/>
              </a:rPr>
              <a:t>Cloud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65" dirty="0">
                <a:latin typeface="Arial"/>
                <a:cs typeface="Arial"/>
              </a:rPr>
              <a:t>forms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35" dirty="0">
                <a:latin typeface="Arial"/>
                <a:cs typeface="Arial"/>
              </a:rPr>
              <a:t>air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is  </a:t>
            </a:r>
            <a:r>
              <a:rPr sz="2000" spc="-65" dirty="0">
                <a:latin typeface="Arial"/>
                <a:cs typeface="Arial"/>
              </a:rPr>
              <a:t>forced up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70" dirty="0">
                <a:latin typeface="Arial"/>
                <a:cs typeface="Arial"/>
              </a:rPr>
              <a:t>over </a:t>
            </a:r>
            <a:r>
              <a:rPr sz="2000" spc="-155" dirty="0">
                <a:latin typeface="Arial"/>
                <a:cs typeface="Arial"/>
              </a:rPr>
              <a:t>a  </a:t>
            </a:r>
            <a:r>
              <a:rPr sz="2000" spc="-50" dirty="0">
                <a:latin typeface="Arial"/>
                <a:cs typeface="Arial"/>
              </a:rPr>
              <a:t>mountain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5303" y="1664207"/>
            <a:ext cx="5111496" cy="307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69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2633345" marR="5080" indent="-2318385">
              <a:lnSpc>
                <a:spcPct val="100000"/>
              </a:lnSpc>
              <a:spcBef>
                <a:spcPts val="100"/>
              </a:spcBef>
            </a:pPr>
            <a:r>
              <a:rPr sz="3600" spc="-204" dirty="0"/>
              <a:t>Evaporation </a:t>
            </a:r>
            <a:r>
              <a:rPr sz="3600" spc="-165" dirty="0"/>
              <a:t>and </a:t>
            </a:r>
            <a:r>
              <a:rPr sz="3600" spc="-190" dirty="0"/>
              <a:t>condensation </a:t>
            </a:r>
            <a:r>
              <a:rPr sz="3600" spc="-195" dirty="0"/>
              <a:t>in</a:t>
            </a:r>
            <a:r>
              <a:rPr sz="3600" spc="-525" dirty="0"/>
              <a:t> </a:t>
            </a:r>
            <a:r>
              <a:rPr sz="3600" spc="-215" dirty="0"/>
              <a:t>the  </a:t>
            </a:r>
            <a:r>
              <a:rPr sz="3600" spc="-195" dirty="0"/>
              <a:t>Atmosphere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632200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0059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55" dirty="0">
                <a:latin typeface="Arial"/>
                <a:cs typeface="Arial"/>
              </a:rPr>
              <a:t>Consider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ocean  </a:t>
            </a:r>
            <a:r>
              <a:rPr sz="2800" spc="-140" dirty="0">
                <a:latin typeface="Arial"/>
                <a:cs typeface="Arial"/>
              </a:rPr>
              <a:t>surface 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---------&gt;&gt;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If </a:t>
            </a:r>
            <a:r>
              <a:rPr sz="2800" spc="-95" dirty="0">
                <a:latin typeface="Arial"/>
                <a:cs typeface="Arial"/>
              </a:rPr>
              <a:t>evaporation </a:t>
            </a:r>
            <a:r>
              <a:rPr sz="2800" spc="-75" dirty="0">
                <a:latin typeface="Arial"/>
                <a:cs typeface="Arial"/>
              </a:rPr>
              <a:t>rate </a:t>
            </a:r>
            <a:r>
              <a:rPr sz="2800" spc="-245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condensation </a:t>
            </a:r>
            <a:r>
              <a:rPr sz="2800" spc="-75" dirty="0">
                <a:latin typeface="Arial"/>
                <a:cs typeface="Arial"/>
              </a:rPr>
              <a:t>rate,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55" dirty="0">
                <a:latin typeface="Arial"/>
                <a:cs typeface="Arial"/>
              </a:rPr>
              <a:t>air </a:t>
            </a:r>
            <a:r>
              <a:rPr sz="2800" spc="-150" dirty="0">
                <a:latin typeface="Arial"/>
                <a:cs typeface="Arial"/>
              </a:rPr>
              <a:t>above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60" dirty="0">
                <a:latin typeface="Arial"/>
                <a:cs typeface="Arial"/>
              </a:rPr>
              <a:t>ocean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is: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344923"/>
            <a:ext cx="2185035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299720" algn="l"/>
              </a:tabLst>
            </a:pPr>
            <a:r>
              <a:rPr sz="2400" spc="-100" dirty="0">
                <a:latin typeface="Arial"/>
                <a:cs typeface="Arial"/>
              </a:rPr>
              <a:t>subsaturated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299720" algn="l"/>
              </a:tabLst>
            </a:pPr>
            <a:r>
              <a:rPr sz="2400" spc="-95" dirty="0">
                <a:latin typeface="Arial"/>
                <a:cs typeface="Arial"/>
              </a:rPr>
              <a:t>supersaturated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299720" algn="l"/>
              </a:tabLst>
            </a:pPr>
            <a:r>
              <a:rPr sz="2400" spc="-85" dirty="0">
                <a:latin typeface="Arial"/>
                <a:cs typeface="Arial"/>
              </a:rPr>
              <a:t>saturated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5575" y="5269179"/>
            <a:ext cx="139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saturated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1688" y="1676400"/>
            <a:ext cx="4639705" cy="2567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23825"/>
            <a:ext cx="2936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40" dirty="0"/>
              <a:t>Other </a:t>
            </a:r>
            <a:r>
              <a:rPr sz="2400" spc="-120" dirty="0"/>
              <a:t>unusual </a:t>
            </a:r>
            <a:r>
              <a:rPr sz="2400" spc="-125" dirty="0"/>
              <a:t>clouds</a:t>
            </a:r>
            <a:r>
              <a:rPr sz="2400" spc="-330" dirty="0"/>
              <a:t> </a:t>
            </a:r>
            <a:r>
              <a:rPr sz="2400" spc="310" dirty="0"/>
              <a:t>–  </a:t>
            </a:r>
            <a:r>
              <a:rPr sz="2400" spc="-60" dirty="0"/>
              <a:t>Mammatus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451863"/>
            <a:ext cx="2661285" cy="234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0195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70" dirty="0">
                <a:latin typeface="Trebuchet MS"/>
                <a:cs typeface="Trebuchet MS"/>
              </a:rPr>
              <a:t>Mammatus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50" dirty="0">
                <a:latin typeface="Arial"/>
                <a:cs typeface="Arial"/>
              </a:rPr>
              <a:t>look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like  </a:t>
            </a:r>
            <a:r>
              <a:rPr sz="2000" spc="-85" dirty="0">
                <a:latin typeface="Arial"/>
                <a:cs typeface="Arial"/>
              </a:rPr>
              <a:t>cow's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udder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80" dirty="0">
                <a:latin typeface="Arial"/>
                <a:cs typeface="Arial"/>
              </a:rPr>
              <a:t>visually very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impressive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85" dirty="0">
                <a:latin typeface="Arial"/>
                <a:cs typeface="Arial"/>
              </a:rPr>
              <a:t>usually </a:t>
            </a:r>
            <a:r>
              <a:rPr sz="2000" spc="-25" dirty="0">
                <a:latin typeface="Arial"/>
                <a:cs typeface="Arial"/>
              </a:rPr>
              <a:t>form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underneath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25" dirty="0">
                <a:latin typeface="Arial"/>
                <a:cs typeface="Arial"/>
              </a:rPr>
              <a:t>Cb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90" dirty="0">
                <a:latin typeface="Arial"/>
                <a:cs typeface="Arial"/>
              </a:rPr>
              <a:t>visual </a:t>
            </a:r>
            <a:r>
              <a:rPr sz="2000" spc="-55" dirty="0">
                <a:latin typeface="Arial"/>
                <a:cs typeface="Arial"/>
              </a:rPr>
              <a:t>manifestation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85" dirty="0">
                <a:latin typeface="Trebuchet MS"/>
                <a:cs typeface="Trebuchet MS"/>
              </a:rPr>
              <a:t>sinking </a:t>
            </a:r>
            <a:r>
              <a:rPr sz="2000" i="1" spc="-100" dirty="0">
                <a:latin typeface="Trebuchet MS"/>
                <a:cs typeface="Trebuchet MS"/>
              </a:rPr>
              <a:t>air</a:t>
            </a:r>
            <a:r>
              <a:rPr sz="2000" spc="-1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not </a:t>
            </a:r>
            <a:r>
              <a:rPr sz="2000" spc="-70" dirty="0">
                <a:latin typeface="Arial"/>
                <a:cs typeface="Arial"/>
              </a:rPr>
              <a:t>rising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air!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5303" y="1403603"/>
            <a:ext cx="5132832" cy="3589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70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23825"/>
            <a:ext cx="2936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0"/>
              </a:spcBef>
            </a:pPr>
            <a:r>
              <a:rPr sz="2400" spc="-140" dirty="0"/>
              <a:t>Other </a:t>
            </a:r>
            <a:r>
              <a:rPr sz="2400" spc="-120" dirty="0"/>
              <a:t>unusual </a:t>
            </a:r>
            <a:r>
              <a:rPr sz="2400" spc="-125" dirty="0"/>
              <a:t>clouds</a:t>
            </a:r>
            <a:r>
              <a:rPr sz="2400" spc="-330" dirty="0"/>
              <a:t> </a:t>
            </a:r>
            <a:r>
              <a:rPr sz="2400" spc="310" dirty="0"/>
              <a:t>–  </a:t>
            </a:r>
            <a:r>
              <a:rPr sz="2400" spc="-135" dirty="0"/>
              <a:t>Contrails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31140" y="1451863"/>
            <a:ext cx="3106420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6220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i="1" spc="-155" dirty="0">
                <a:latin typeface="Trebuchet MS"/>
                <a:cs typeface="Trebuchet MS"/>
              </a:rPr>
              <a:t>Contrails</a:t>
            </a:r>
            <a:r>
              <a:rPr sz="2000" i="1" spc="-155" dirty="0">
                <a:latin typeface="Trebuchet MS"/>
                <a:cs typeface="Trebuchet MS"/>
              </a:rPr>
              <a:t>: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45" dirty="0">
                <a:latin typeface="Arial"/>
                <a:cs typeface="Arial"/>
              </a:rPr>
              <a:t>formed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from 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100" dirty="0">
                <a:latin typeface="Arial"/>
                <a:cs typeface="Arial"/>
              </a:rPr>
              <a:t>exhaust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5" dirty="0">
                <a:latin typeface="Arial"/>
                <a:cs typeface="Arial"/>
              </a:rPr>
              <a:t>high-flying  </a:t>
            </a:r>
            <a:r>
              <a:rPr sz="2000" spc="-40" dirty="0">
                <a:latin typeface="Arial"/>
                <a:cs typeface="Arial"/>
              </a:rPr>
              <a:t>aircraft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55" dirty="0">
                <a:latin typeface="Arial"/>
                <a:cs typeface="Arial"/>
              </a:rPr>
              <a:t>similar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05" dirty="0">
                <a:latin typeface="Arial"/>
                <a:cs typeface="Arial"/>
              </a:rPr>
              <a:t>makeup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cirrus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clouds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25" dirty="0">
                <a:latin typeface="Arial"/>
                <a:cs typeface="Arial"/>
              </a:rPr>
              <a:t>have </a:t>
            </a:r>
            <a:r>
              <a:rPr sz="2000" spc="-110" dirty="0">
                <a:latin typeface="Arial"/>
                <a:cs typeface="Arial"/>
              </a:rPr>
              <a:t>an </a:t>
            </a:r>
            <a:r>
              <a:rPr sz="2000" spc="-20" dirty="0">
                <a:latin typeface="Arial"/>
                <a:cs typeface="Arial"/>
              </a:rPr>
              <a:t>important </a:t>
            </a:r>
            <a:r>
              <a:rPr sz="2000" spc="-55" dirty="0">
                <a:latin typeface="Arial"/>
                <a:cs typeface="Arial"/>
              </a:rPr>
              <a:t>impact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on 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40" dirty="0">
                <a:latin typeface="Arial"/>
                <a:cs typeface="Arial"/>
              </a:rPr>
              <a:t>radiation </a:t>
            </a:r>
            <a:r>
              <a:rPr sz="2000" spc="-100" dirty="0">
                <a:latin typeface="Arial"/>
                <a:cs typeface="Arial"/>
              </a:rPr>
              <a:t>balance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40" dirty="0">
                <a:latin typeface="Arial"/>
                <a:cs typeface="Arial"/>
              </a:rPr>
              <a:t>earth.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5303" y="1403603"/>
            <a:ext cx="5111496" cy="3589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71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72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250" y="461899"/>
            <a:ext cx="28568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70" dirty="0">
                <a:latin typeface="Arial"/>
                <a:cs typeface="Arial"/>
              </a:rPr>
              <a:t>More</a:t>
            </a:r>
            <a:r>
              <a:rPr sz="4400" b="0" spc="-300" dirty="0">
                <a:latin typeface="Arial"/>
                <a:cs typeface="Arial"/>
              </a:rPr>
              <a:t> </a:t>
            </a:r>
            <a:r>
              <a:rPr sz="4400" b="0" spc="-200" dirty="0">
                <a:latin typeface="Arial"/>
                <a:cs typeface="Arial"/>
              </a:rPr>
              <a:t>clouds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656195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http://cloudappreciationsociety.org/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http://www.bluehill.org/Clouds/cloud.html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http://www.capetownskies.com/clouds.htm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2633345" marR="5080" indent="-2318385">
              <a:lnSpc>
                <a:spcPct val="100000"/>
              </a:lnSpc>
              <a:spcBef>
                <a:spcPts val="100"/>
              </a:spcBef>
            </a:pPr>
            <a:r>
              <a:rPr sz="3600" spc="-204" dirty="0"/>
              <a:t>Evaporation </a:t>
            </a:r>
            <a:r>
              <a:rPr sz="3600" spc="-165" dirty="0"/>
              <a:t>and </a:t>
            </a:r>
            <a:r>
              <a:rPr sz="3600" spc="-190" dirty="0"/>
              <a:t>condensation </a:t>
            </a:r>
            <a:r>
              <a:rPr sz="3600" spc="-195" dirty="0"/>
              <a:t>in</a:t>
            </a:r>
            <a:r>
              <a:rPr sz="3600" spc="-525" dirty="0"/>
              <a:t> </a:t>
            </a:r>
            <a:r>
              <a:rPr sz="3600" spc="-215" dirty="0"/>
              <a:t>the  </a:t>
            </a:r>
            <a:r>
              <a:rPr sz="3600" spc="-195" dirty="0"/>
              <a:t>Atmosphere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40005" indent="-342900" algn="just">
              <a:lnSpc>
                <a:spcPct val="80000"/>
              </a:lnSpc>
              <a:spcBef>
                <a:spcPts val="725"/>
              </a:spcBef>
              <a:buChar char="•"/>
              <a:tabLst>
                <a:tab pos="356235" algn="l"/>
              </a:tabLst>
            </a:pPr>
            <a:r>
              <a:rPr spc="-150" dirty="0"/>
              <a:t>Q: </a:t>
            </a:r>
            <a:r>
              <a:rPr spc="-114" dirty="0"/>
              <a:t>When </a:t>
            </a:r>
            <a:r>
              <a:rPr spc="10" dirty="0"/>
              <a:t>will</a:t>
            </a:r>
            <a:r>
              <a:rPr spc="-204" dirty="0"/>
              <a:t> </a:t>
            </a:r>
            <a:r>
              <a:rPr spc="-85" dirty="0"/>
              <a:t>evaporation  </a:t>
            </a:r>
            <a:r>
              <a:rPr spc="-20" dirty="0"/>
              <a:t>or </a:t>
            </a:r>
            <a:r>
              <a:rPr spc="-100" dirty="0"/>
              <a:t>condensation </a:t>
            </a:r>
            <a:r>
              <a:rPr spc="-5" dirty="0"/>
              <a:t>of</a:t>
            </a:r>
            <a:r>
              <a:rPr spc="-390" dirty="0"/>
              <a:t> </a:t>
            </a:r>
            <a:r>
              <a:rPr spc="-50" dirty="0"/>
              <a:t>water  </a:t>
            </a:r>
            <a:r>
              <a:rPr spc="-145" dirty="0"/>
              <a:t>occur??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869950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pc="-145" dirty="0"/>
              <a:t>Consider </a:t>
            </a:r>
            <a:r>
              <a:rPr spc="-30" dirty="0"/>
              <a:t>the</a:t>
            </a:r>
            <a:r>
              <a:rPr spc="-204" dirty="0"/>
              <a:t> </a:t>
            </a:r>
            <a:r>
              <a:rPr spc="-145" dirty="0"/>
              <a:t>ocean  </a:t>
            </a:r>
            <a:r>
              <a:rPr spc="-125" dirty="0"/>
              <a:t>surface</a:t>
            </a:r>
            <a:r>
              <a:rPr spc="-185" dirty="0"/>
              <a:t> </a:t>
            </a:r>
            <a:r>
              <a:rPr spc="-105" dirty="0">
                <a:solidFill>
                  <a:srgbClr val="FF0000"/>
                </a:solidFill>
              </a:rPr>
              <a:t>---------&gt;&gt;</a:t>
            </a:r>
          </a:p>
          <a:p>
            <a:pPr marL="355600" marR="5080" indent="-342900">
              <a:lnSpc>
                <a:spcPct val="8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If </a:t>
            </a:r>
            <a:r>
              <a:rPr spc="-85" dirty="0"/>
              <a:t>evaporation </a:t>
            </a:r>
            <a:r>
              <a:rPr spc="-65" dirty="0"/>
              <a:t>rate </a:t>
            </a:r>
            <a:r>
              <a:rPr spc="-225" dirty="0">
                <a:solidFill>
                  <a:srgbClr val="FF0000"/>
                </a:solidFill>
              </a:rPr>
              <a:t>&lt; </a:t>
            </a:r>
            <a:r>
              <a:rPr spc="-225" dirty="0"/>
              <a:t> </a:t>
            </a:r>
            <a:r>
              <a:rPr spc="-100" dirty="0"/>
              <a:t>condensation </a:t>
            </a:r>
            <a:r>
              <a:rPr spc="-65" dirty="0"/>
              <a:t>rate, </a:t>
            </a:r>
            <a:r>
              <a:rPr spc="-30" dirty="0"/>
              <a:t>the</a:t>
            </a:r>
            <a:r>
              <a:rPr spc="-370" dirty="0"/>
              <a:t> </a:t>
            </a:r>
            <a:r>
              <a:rPr spc="-50" dirty="0"/>
              <a:t>air  </a:t>
            </a:r>
            <a:r>
              <a:rPr spc="-135" dirty="0"/>
              <a:t>above </a:t>
            </a:r>
            <a:r>
              <a:rPr spc="-30" dirty="0"/>
              <a:t>the </a:t>
            </a:r>
            <a:r>
              <a:rPr spc="-145" dirty="0"/>
              <a:t>ocean</a:t>
            </a:r>
            <a:r>
              <a:rPr spc="-290" dirty="0"/>
              <a:t> </a:t>
            </a:r>
            <a:r>
              <a:rPr spc="-100" dirty="0"/>
              <a:t>is: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4882134"/>
            <a:ext cx="202438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–"/>
              <a:tabLst>
                <a:tab pos="299085" algn="l"/>
                <a:tab pos="299720" algn="l"/>
              </a:tabLst>
            </a:pPr>
            <a:r>
              <a:rPr sz="2200" spc="-95" dirty="0">
                <a:latin typeface="Arial"/>
                <a:cs typeface="Arial"/>
              </a:rPr>
              <a:t>subsaturated</a:t>
            </a:r>
            <a:endParaRPr sz="2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  <a:tab pos="299720" algn="l"/>
              </a:tabLst>
            </a:pPr>
            <a:r>
              <a:rPr sz="2200" spc="-90" dirty="0">
                <a:latin typeface="Arial"/>
                <a:cs typeface="Arial"/>
              </a:rPr>
              <a:t>supersaturated</a:t>
            </a:r>
            <a:endParaRPr sz="2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  <a:tab pos="299720" algn="l"/>
              </a:tabLst>
            </a:pPr>
            <a:r>
              <a:rPr sz="2200" spc="-80" dirty="0">
                <a:latin typeface="Arial"/>
                <a:cs typeface="Arial"/>
              </a:rPr>
              <a:t>saturated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5575" y="5269179"/>
            <a:ext cx="2204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supersaturated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2544" y="2057400"/>
            <a:ext cx="4776435" cy="264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3</a:t>
            </a:r>
            <a:r>
              <a:rPr spc="-55" dirty="0"/>
              <a:t>0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9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0950" y="6465214"/>
            <a:ext cx="1560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  <a:hlinkClick r:id="rId2"/>
              </a:rPr>
              <a:t>j.almaskari@met.gov.om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677" y="461899"/>
            <a:ext cx="4391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/>
              <a:t>Moisture</a:t>
            </a:r>
            <a:r>
              <a:rPr sz="4400" spc="-390" dirty="0"/>
              <a:t> </a:t>
            </a:r>
            <a:r>
              <a:rPr sz="4400" spc="-240" dirty="0"/>
              <a:t>Variables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7027545" cy="4379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25" dirty="0">
                <a:latin typeface="Arial"/>
                <a:cs typeface="Arial"/>
              </a:rPr>
              <a:t>There </a:t>
            </a:r>
            <a:r>
              <a:rPr sz="2200" spc="-100" dirty="0">
                <a:latin typeface="Arial"/>
                <a:cs typeface="Arial"/>
              </a:rPr>
              <a:t>are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70" dirty="0">
                <a:latin typeface="Arial"/>
                <a:cs typeface="Arial"/>
              </a:rPr>
              <a:t>number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60" dirty="0">
                <a:latin typeface="Arial"/>
                <a:cs typeface="Arial"/>
              </a:rPr>
              <a:t>ways </a:t>
            </a:r>
            <a:r>
              <a:rPr sz="2200" spc="-90" dirty="0">
                <a:latin typeface="Arial"/>
                <a:cs typeface="Arial"/>
              </a:rPr>
              <a:t>one </a:t>
            </a:r>
            <a:r>
              <a:rPr sz="2200" spc="-150" dirty="0">
                <a:latin typeface="Arial"/>
                <a:cs typeface="Arial"/>
              </a:rPr>
              <a:t>can </a:t>
            </a:r>
            <a:r>
              <a:rPr sz="2200" spc="-95" dirty="0">
                <a:latin typeface="Arial"/>
                <a:cs typeface="Arial"/>
              </a:rPr>
              <a:t>specify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5" dirty="0">
                <a:latin typeface="Arial"/>
                <a:cs typeface="Arial"/>
              </a:rPr>
              <a:t>amount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spc="-60" dirty="0">
                <a:latin typeface="Arial"/>
                <a:cs typeface="Arial"/>
              </a:rPr>
              <a:t>moisture (referred </a:t>
            </a:r>
            <a:r>
              <a:rPr sz="2200" spc="15" dirty="0">
                <a:latin typeface="Arial"/>
                <a:cs typeface="Arial"/>
              </a:rPr>
              <a:t>to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40" dirty="0">
                <a:latin typeface="Arial"/>
                <a:cs typeface="Arial"/>
              </a:rPr>
              <a:t>humidity) </a:t>
            </a:r>
            <a:r>
              <a:rPr sz="2200" spc="-30" dirty="0">
                <a:latin typeface="Arial"/>
                <a:cs typeface="Arial"/>
              </a:rPr>
              <a:t>in the</a:t>
            </a:r>
            <a:r>
              <a:rPr sz="2200" spc="-38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air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200" spc="-65" dirty="0">
                <a:latin typeface="Arial"/>
                <a:cs typeface="Arial"/>
              </a:rPr>
              <a:t>What </a:t>
            </a:r>
            <a:r>
              <a:rPr sz="2200" spc="-100" dirty="0">
                <a:latin typeface="Arial"/>
                <a:cs typeface="Arial"/>
              </a:rPr>
              <a:t>are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they?????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80" dirty="0">
                <a:latin typeface="Arial"/>
                <a:cs typeface="Arial"/>
              </a:rPr>
              <a:t>Absolute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humidity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85" dirty="0">
                <a:latin typeface="Arial"/>
                <a:cs typeface="Arial"/>
              </a:rPr>
              <a:t>specific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humidity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75" dirty="0">
                <a:latin typeface="Arial"/>
                <a:cs typeface="Arial"/>
              </a:rPr>
              <a:t>vapor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pressure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55" dirty="0">
                <a:latin typeface="Arial"/>
                <a:cs typeface="Arial"/>
              </a:rPr>
              <a:t>saturation </a:t>
            </a:r>
            <a:r>
              <a:rPr sz="2000" spc="-75" dirty="0">
                <a:latin typeface="Arial"/>
                <a:cs typeface="Arial"/>
              </a:rPr>
              <a:t>vapor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pressure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50" dirty="0">
                <a:latin typeface="Arial"/>
                <a:cs typeface="Arial"/>
              </a:rPr>
              <a:t>relative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humidity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70" dirty="0">
                <a:latin typeface="Arial"/>
                <a:cs typeface="Arial"/>
              </a:rPr>
              <a:t>mixing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ratio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5" dirty="0">
                <a:latin typeface="Arial"/>
                <a:cs typeface="Arial"/>
              </a:rPr>
              <a:t>saturation </a:t>
            </a:r>
            <a:r>
              <a:rPr sz="2000" spc="-75" dirty="0">
                <a:latin typeface="Arial"/>
                <a:cs typeface="Arial"/>
              </a:rPr>
              <a:t>mixing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ratio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35" dirty="0">
                <a:latin typeface="Arial"/>
                <a:cs typeface="Arial"/>
              </a:rPr>
              <a:t>wet-bulb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spc="-40" dirty="0">
                <a:latin typeface="Arial"/>
                <a:cs typeface="Arial"/>
              </a:rPr>
              <a:t>dew-point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2931</Words>
  <Application>Microsoft Office PowerPoint</Application>
  <PresentationFormat>On-screen Show (4:3)</PresentationFormat>
  <Paragraphs>744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Times New Roman</vt:lpstr>
      <vt:lpstr>Trebuchet MS</vt:lpstr>
      <vt:lpstr>Office Theme</vt:lpstr>
      <vt:lpstr>Humidity, Condensation and  Clouds</vt:lpstr>
      <vt:lpstr>Chapter 4: Humidity,  Condensation and Clouds</vt:lpstr>
      <vt:lpstr>Circulation of Water in the  Atmosphere - The Hydrologic Cycle</vt:lpstr>
      <vt:lpstr>Circulation of Water in the  Atmosphere - The Hydrologic Cycle</vt:lpstr>
      <vt:lpstr>PowerPoint Presentation</vt:lpstr>
      <vt:lpstr>Evaporation and condensation in the  Atmosphere</vt:lpstr>
      <vt:lpstr>Evaporation and condensation in the  Atmosphere</vt:lpstr>
      <vt:lpstr>Evaporation and condensation in the  Atmosphere</vt:lpstr>
      <vt:lpstr>Moisture Variables</vt:lpstr>
      <vt:lpstr>Absolute Humidity</vt:lpstr>
      <vt:lpstr>What happens to the volume of a  rising or sinking air parcel?</vt:lpstr>
      <vt:lpstr>What happens to the volume of a  rising or sinking air parcel?</vt:lpstr>
      <vt:lpstr>Absolute Humidity - is it a good  variable to measure humidity?</vt:lpstr>
      <vt:lpstr>Specific Humidity</vt:lpstr>
      <vt:lpstr>Latitudinal distribution of Specific  Humidity</vt:lpstr>
      <vt:lpstr>Mixing Ratio</vt:lpstr>
      <vt:lpstr>Vapor Pressure</vt:lpstr>
      <vt:lpstr>Partial Pressure</vt:lpstr>
      <vt:lpstr>Saturation Vapor Pressure</vt:lpstr>
      <vt:lpstr>Saturation Vapor Pressure - dependence  on temperature</vt:lpstr>
      <vt:lpstr>Saturation Vapor Pressure - dependence  on temperature</vt:lpstr>
      <vt:lpstr>Saturation of water vapor of water  over ice (pv,I)</vt:lpstr>
      <vt:lpstr>Relative Humidity</vt:lpstr>
      <vt:lpstr>Diurnal Variation of Relative Humidity</vt:lpstr>
      <vt:lpstr>Wet Bulb Temperature</vt:lpstr>
      <vt:lpstr>Dew-Point Temperature</vt:lpstr>
      <vt:lpstr>Saiq: 2nd, 5th, 15th are dry 12th heavy rain, 23rd light rain</vt:lpstr>
      <vt:lpstr>Measuring Humidity - Sling  Psychrometer</vt:lpstr>
      <vt:lpstr>PowerPoint Presentation</vt:lpstr>
      <vt:lpstr>PowerPoint Presentation</vt:lpstr>
      <vt:lpstr>PowerPoint Presentation</vt:lpstr>
      <vt:lpstr>SUMMARY OF MOISTURE VARIABLES:</vt:lpstr>
      <vt:lpstr>Formation of Dew and Frost</vt:lpstr>
      <vt:lpstr>Formation of Haze, Fog, and Clouds:  Condensation Nuclei</vt:lpstr>
      <vt:lpstr>Formation of Haze, Fog, and Clouds:  Condensation Nuclei</vt:lpstr>
      <vt:lpstr>Formation of Haze</vt:lpstr>
      <vt:lpstr>Formation of Fog, Introduction</vt:lpstr>
      <vt:lpstr>PowerPoint Presentation</vt:lpstr>
      <vt:lpstr>Formation of Radiation Fog -  Radiational Cooling</vt:lpstr>
      <vt:lpstr>Formation of Radiation Fog - T = Td</vt:lpstr>
      <vt:lpstr>Formation of Advection Fog</vt:lpstr>
      <vt:lpstr>Formation of Advection Fog, cont</vt:lpstr>
      <vt:lpstr>Upslope Fog</vt:lpstr>
      <vt:lpstr>Upslope Fog</vt:lpstr>
      <vt:lpstr>Upslope Fog</vt:lpstr>
      <vt:lpstr>Steam Fog</vt:lpstr>
      <vt:lpstr>Steam Fog</vt:lpstr>
      <vt:lpstr>Steam Fog</vt:lpstr>
      <vt:lpstr>Introduction to cloud types</vt:lpstr>
      <vt:lpstr>Classification of Clouds</vt:lpstr>
      <vt:lpstr>PowerPoint Presentation</vt:lpstr>
      <vt:lpstr>High Clouds</vt:lpstr>
      <vt:lpstr>High Clouds - Cirrus (Ci)</vt:lpstr>
      <vt:lpstr>High Clouds - Cirrostratus (Cs)</vt:lpstr>
      <vt:lpstr>High Clouds - Cirrocumulus (Cc)</vt:lpstr>
      <vt:lpstr>Middle Clouds - Altocumulus (Ac)</vt:lpstr>
      <vt:lpstr>Middle Clouds - Altostratus (As)</vt:lpstr>
      <vt:lpstr>Low Clouds - stratus (St)</vt:lpstr>
      <vt:lpstr>Low Clouds - Nimbostratus (Ns)</vt:lpstr>
      <vt:lpstr>Low Clouds - Stratocumulus (Sc)</vt:lpstr>
      <vt:lpstr>Low Clouds - Stratocumulus (Sc)</vt:lpstr>
      <vt:lpstr>Vertically Developed Clouds - Cumulus (Cu)</vt:lpstr>
      <vt:lpstr>PowerPoint Presentation</vt:lpstr>
      <vt:lpstr>Summary of Cloud Types</vt:lpstr>
      <vt:lpstr>Summary of Cloud Types</vt:lpstr>
      <vt:lpstr>Other unusual clouds - Scud</vt:lpstr>
      <vt:lpstr>Other unusual clouds –  Lenticular Clouds</vt:lpstr>
      <vt:lpstr>Other unusual clouds –  Pileus</vt:lpstr>
      <vt:lpstr>Other unusual clouds –  Cap Cloud</vt:lpstr>
      <vt:lpstr>Other unusual clouds –  Mammatus</vt:lpstr>
      <vt:lpstr>Other unusual clouds –  Contrails</vt:lpstr>
      <vt:lpstr>More clouds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Juma Al Maskari</dc:creator>
  <cp:lastModifiedBy>Hilal Al-hajri</cp:lastModifiedBy>
  <cp:revision>2</cp:revision>
  <dcterms:created xsi:type="dcterms:W3CDTF">2019-09-29T07:33:10Z</dcterms:created>
  <dcterms:modified xsi:type="dcterms:W3CDTF">2019-09-29T07:56:33Z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2019-09-29T00:00:00Z</vt:filetime>
  </property>
</Properties>
</file>