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8288000" cy="10287000"/>
  <p:notesSz cx="6858000" cy="9144000"/>
  <p:embeddedFontLst>
    <p:embeddedFont>
      <p:font typeface="Codec Pro ExtraBold" panose="020B0604020202020204" charset="0"/>
      <p:regular r:id="rId25"/>
    </p:embeddedFont>
    <p:embeddedFont>
      <p:font typeface="Canva Sans 2" panose="020B0604020202020204" charset="0"/>
      <p:regular r:id="rId26"/>
    </p:embeddedFont>
    <p:embeddedFont>
      <p:font typeface="Open Sauce Semi-Bold" panose="020B0604020202020204" charset="0"/>
      <p:regular r:id="rId27"/>
    </p:embeddedFont>
    <p:embeddedFont>
      <p:font typeface="Arimo" panose="020B0604020202020204" charset="0"/>
      <p:regular r:id="rId28"/>
    </p:embeddedFont>
    <p:embeddedFont>
      <p:font typeface="Canva Sans 1" panose="020B0604020202020204" charset="0"/>
      <p:regular r:id="rId29"/>
    </p:embeddedFont>
    <p:embeddedFont>
      <p:font typeface="Canva Sans 1 Bold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umetrain.org/rgb-color-guide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sv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5" Type="http://schemas.openxmlformats.org/officeDocument/2006/relationships/image" Target="../media/image44.sv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45230" y="5587487"/>
            <a:ext cx="8883055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6"/>
              </a:lnSpc>
            </a:pPr>
            <a:r>
              <a:rPr lang="en-US" sz="4230" spc="287" dirty="0">
                <a:solidFill>
                  <a:srgbClr val="F35000"/>
                </a:solidFill>
                <a:latin typeface="Codec Pro ExtraBold"/>
              </a:rPr>
              <a:t>Train the trainer course, </a:t>
            </a:r>
            <a:r>
              <a:rPr lang="en-US" sz="4230" spc="287" dirty="0" err="1">
                <a:solidFill>
                  <a:srgbClr val="F35000"/>
                </a:solidFill>
                <a:latin typeface="Codec Pro ExtraBold"/>
              </a:rPr>
              <a:t>Salalah</a:t>
            </a:r>
            <a:r>
              <a:rPr lang="en-US" sz="4230" spc="287" dirty="0">
                <a:solidFill>
                  <a:srgbClr val="F35000"/>
                </a:solidFill>
                <a:latin typeface="Codec Pro ExtraBold"/>
              </a:rPr>
              <a:t> 3-7 </a:t>
            </a:r>
            <a:r>
              <a:rPr lang="en-US" sz="4230" spc="287" dirty="0" err="1">
                <a:solidFill>
                  <a:srgbClr val="F35000"/>
                </a:solidFill>
                <a:latin typeface="Codec Pro ExtraBold"/>
              </a:rPr>
              <a:t>Septemper</a:t>
            </a:r>
            <a:r>
              <a:rPr lang="en-US" sz="4230" spc="287" dirty="0">
                <a:solidFill>
                  <a:srgbClr val="F35000"/>
                </a:solidFill>
                <a:latin typeface="Codec Pro ExtraBold"/>
              </a:rPr>
              <a:t> 2023</a:t>
            </a:r>
          </a:p>
          <a:p>
            <a:pPr>
              <a:lnSpc>
                <a:spcPts val="5076"/>
              </a:lnSpc>
            </a:pPr>
            <a:endParaRPr lang="en-US" sz="4230" spc="287" dirty="0">
              <a:solidFill>
                <a:srgbClr val="F35000"/>
              </a:solidFill>
              <a:latin typeface="Codec Pro Extra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640447" y="5422118"/>
            <a:ext cx="4176204" cy="4274088"/>
          </a:xfrm>
          <a:prstGeom prst="rect">
            <a:avLst/>
          </a:prstGeom>
        </p:spPr>
        <p:txBody>
          <a:bodyPr lIns="68744" tIns="68744" rIns="68744" bIns="68744" rtlCol="0" anchor="ctr"/>
          <a:lstStyle/>
          <a:p>
            <a:pPr algn="r">
              <a:lnSpc>
                <a:spcPts val="2730"/>
              </a:lnSpc>
            </a:pPr>
            <a:r>
              <a:rPr lang="en-US" sz="2100" spc="119" dirty="0" err="1">
                <a:solidFill>
                  <a:srgbClr val="000000"/>
                </a:solidFill>
                <a:latin typeface="Canva Sans 1 Bold"/>
              </a:rPr>
              <a:t>Shima</a:t>
            </a:r>
            <a:r>
              <a:rPr lang="en-US" sz="2100" spc="119" dirty="0">
                <a:solidFill>
                  <a:srgbClr val="000000"/>
                </a:solidFill>
                <a:latin typeface="Canva Sans 1 Bold"/>
              </a:rPr>
              <a:t> Alyazidi </a:t>
            </a:r>
            <a:r>
              <a:rPr lang="en-US" sz="2100" spc="119" dirty="0">
                <a:solidFill>
                  <a:srgbClr val="000000"/>
                </a:solidFill>
                <a:latin typeface="Canva Sans 1"/>
              </a:rPr>
              <a:t>                                                      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719876" y="8513226"/>
            <a:ext cx="2484121" cy="745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</a:pPr>
            <a:r>
              <a:rPr lang="en-US" sz="2166" spc="108">
                <a:solidFill>
                  <a:srgbClr val="FFFFFF"/>
                </a:solidFill>
                <a:latin typeface="Canva Sans 1"/>
              </a:rPr>
              <a:t>Presented By: Olivia Wilson</a:t>
            </a:r>
          </a:p>
        </p:txBody>
      </p:sp>
      <p:sp>
        <p:nvSpPr>
          <p:cNvPr id="7" name="Freeform 7"/>
          <p:cNvSpPr/>
          <p:nvPr/>
        </p:nvSpPr>
        <p:spPr>
          <a:xfrm rot="7682761">
            <a:off x="14146738" y="8589103"/>
            <a:ext cx="631420" cy="631420"/>
          </a:xfrm>
          <a:custGeom>
            <a:avLst/>
            <a:gdLst/>
            <a:ahLst/>
            <a:cxnLst/>
            <a:rect l="l" t="t" r="r" b="b"/>
            <a:pathLst>
              <a:path w="631420" h="631420">
                <a:moveTo>
                  <a:pt x="0" y="0"/>
                </a:moveTo>
                <a:lnTo>
                  <a:pt x="631420" y="0"/>
                </a:lnTo>
                <a:lnTo>
                  <a:pt x="631420" y="631420"/>
                </a:lnTo>
                <a:lnTo>
                  <a:pt x="0" y="631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73189" y="351984"/>
            <a:ext cx="5688747" cy="5458899"/>
          </a:xfrm>
          <a:custGeom>
            <a:avLst/>
            <a:gdLst/>
            <a:ahLst/>
            <a:cxnLst/>
            <a:rect l="l" t="t" r="r" b="b"/>
            <a:pathLst>
              <a:path w="5688747" h="5458899">
                <a:moveTo>
                  <a:pt x="0" y="0"/>
                </a:moveTo>
                <a:lnTo>
                  <a:pt x="5688747" y="0"/>
                </a:lnTo>
                <a:lnTo>
                  <a:pt x="5688747" y="5458899"/>
                </a:lnTo>
                <a:lnTo>
                  <a:pt x="0" y="54588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45230" y="2459263"/>
            <a:ext cx="8883055" cy="298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47"/>
              </a:lnSpc>
            </a:pPr>
            <a:r>
              <a:rPr lang="en-US" sz="9373" spc="637">
                <a:solidFill>
                  <a:srgbClr val="000000"/>
                </a:solidFill>
                <a:latin typeface="Codec Pro ExtraBold"/>
              </a:rPr>
              <a:t>RGB Products Overview</a:t>
            </a:r>
          </a:p>
        </p:txBody>
      </p:sp>
      <p:sp>
        <p:nvSpPr>
          <p:cNvPr id="10" name="Freeform 10"/>
          <p:cNvSpPr/>
          <p:nvPr/>
        </p:nvSpPr>
        <p:spPr>
          <a:xfrm rot="5400000">
            <a:off x="0" y="0"/>
            <a:ext cx="6346277" cy="6346277"/>
          </a:xfrm>
          <a:custGeom>
            <a:avLst/>
            <a:gdLst/>
            <a:ahLst/>
            <a:cxnLst/>
            <a:rect l="l" t="t" r="r" b="b"/>
            <a:pathLst>
              <a:path w="6346277" h="6346277">
                <a:moveTo>
                  <a:pt x="0" y="0"/>
                </a:moveTo>
                <a:lnTo>
                  <a:pt x="6346277" y="0"/>
                </a:lnTo>
                <a:lnTo>
                  <a:pt x="6346277" y="6346277"/>
                </a:lnTo>
                <a:lnTo>
                  <a:pt x="0" y="6346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012100" y="4724149"/>
            <a:ext cx="5109729" cy="4918224"/>
          </a:xfrm>
          <a:custGeom>
            <a:avLst/>
            <a:gdLst/>
            <a:ahLst/>
            <a:cxnLst/>
            <a:rect l="l" t="t" r="r" b="b"/>
            <a:pathLst>
              <a:path w="5109729" h="4918224">
                <a:moveTo>
                  <a:pt x="0" y="0"/>
                </a:moveTo>
                <a:lnTo>
                  <a:pt x="5109728" y="0"/>
                </a:lnTo>
                <a:lnTo>
                  <a:pt x="5109728" y="4918223"/>
                </a:lnTo>
                <a:lnTo>
                  <a:pt x="0" y="4918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1157" t="-42075" r="-11517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80001" y="1515902"/>
            <a:ext cx="3895840" cy="1316255"/>
            <a:chOff x="0" y="0"/>
            <a:chExt cx="1215975" cy="410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5975" cy="410831"/>
            </a:xfrm>
            <a:custGeom>
              <a:avLst/>
              <a:gdLst/>
              <a:ahLst/>
              <a:cxnLst/>
              <a:rect l="l" t="t" r="r" b="b"/>
              <a:pathLst>
                <a:path w="1215975" h="410831">
                  <a:moveTo>
                    <a:pt x="9936" y="0"/>
                  </a:moveTo>
                  <a:lnTo>
                    <a:pt x="1206039" y="0"/>
                  </a:lnTo>
                  <a:cubicBezTo>
                    <a:pt x="1211526" y="0"/>
                    <a:pt x="1215975" y="4449"/>
                    <a:pt x="1215975" y="9936"/>
                  </a:cubicBezTo>
                  <a:lnTo>
                    <a:pt x="1215975" y="400895"/>
                  </a:lnTo>
                  <a:cubicBezTo>
                    <a:pt x="1215975" y="403530"/>
                    <a:pt x="1214928" y="406058"/>
                    <a:pt x="1213065" y="407921"/>
                  </a:cubicBezTo>
                  <a:cubicBezTo>
                    <a:pt x="1211201" y="409784"/>
                    <a:pt x="1208674" y="410831"/>
                    <a:pt x="1206039" y="410831"/>
                  </a:cubicBezTo>
                  <a:lnTo>
                    <a:pt x="9936" y="410831"/>
                  </a:lnTo>
                  <a:cubicBezTo>
                    <a:pt x="7301" y="410831"/>
                    <a:pt x="4774" y="409784"/>
                    <a:pt x="2910" y="407921"/>
                  </a:cubicBezTo>
                  <a:cubicBezTo>
                    <a:pt x="1047" y="406058"/>
                    <a:pt x="0" y="403530"/>
                    <a:pt x="0" y="400895"/>
                  </a:cubicBezTo>
                  <a:lnTo>
                    <a:pt x="0" y="9936"/>
                  </a:lnTo>
                  <a:cubicBezTo>
                    <a:pt x="0" y="7301"/>
                    <a:pt x="1047" y="4774"/>
                    <a:pt x="2910" y="2910"/>
                  </a:cubicBezTo>
                  <a:cubicBezTo>
                    <a:pt x="4774" y="1047"/>
                    <a:pt x="7301" y="0"/>
                    <a:pt x="9936" y="0"/>
                  </a:cubicBezTo>
                  <a:close/>
                </a:path>
              </a:pathLst>
            </a:custGeom>
            <a:solidFill>
              <a:srgbClr val="F95C32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5172"/>
                </a:lnSpc>
              </a:pPr>
              <a:r>
                <a:rPr lang="en-US" sz="3694" spc="36">
                  <a:solidFill>
                    <a:srgbClr val="FFFFFF"/>
                  </a:solidFill>
                  <a:latin typeface="Canva Sans 2"/>
                </a:rPr>
                <a:t>RGB colour tool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526209" y="1515902"/>
            <a:ext cx="3895840" cy="1347666"/>
            <a:chOff x="0" y="0"/>
            <a:chExt cx="1215975" cy="4206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15975" cy="420635"/>
            </a:xfrm>
            <a:custGeom>
              <a:avLst/>
              <a:gdLst/>
              <a:ahLst/>
              <a:cxnLst/>
              <a:rect l="l" t="t" r="r" b="b"/>
              <a:pathLst>
                <a:path w="1215975" h="420635">
                  <a:moveTo>
                    <a:pt x="9936" y="0"/>
                  </a:moveTo>
                  <a:lnTo>
                    <a:pt x="1206039" y="0"/>
                  </a:lnTo>
                  <a:cubicBezTo>
                    <a:pt x="1211526" y="0"/>
                    <a:pt x="1215975" y="4449"/>
                    <a:pt x="1215975" y="9936"/>
                  </a:cubicBezTo>
                  <a:lnTo>
                    <a:pt x="1215975" y="410699"/>
                  </a:lnTo>
                  <a:cubicBezTo>
                    <a:pt x="1215975" y="413334"/>
                    <a:pt x="1214928" y="415862"/>
                    <a:pt x="1213065" y="417725"/>
                  </a:cubicBezTo>
                  <a:cubicBezTo>
                    <a:pt x="1211201" y="419588"/>
                    <a:pt x="1208674" y="420635"/>
                    <a:pt x="1206039" y="420635"/>
                  </a:cubicBezTo>
                  <a:lnTo>
                    <a:pt x="9936" y="420635"/>
                  </a:lnTo>
                  <a:cubicBezTo>
                    <a:pt x="7301" y="420635"/>
                    <a:pt x="4774" y="419588"/>
                    <a:pt x="2910" y="417725"/>
                  </a:cubicBezTo>
                  <a:cubicBezTo>
                    <a:pt x="1047" y="415862"/>
                    <a:pt x="0" y="413334"/>
                    <a:pt x="0" y="410699"/>
                  </a:cubicBezTo>
                  <a:lnTo>
                    <a:pt x="0" y="9936"/>
                  </a:lnTo>
                  <a:cubicBezTo>
                    <a:pt x="0" y="7301"/>
                    <a:pt x="1047" y="4774"/>
                    <a:pt x="2910" y="2910"/>
                  </a:cubicBezTo>
                  <a:cubicBezTo>
                    <a:pt x="4774" y="1047"/>
                    <a:pt x="7301" y="0"/>
                    <a:pt x="9936" y="0"/>
                  </a:cubicBezTo>
                  <a:close/>
                </a:path>
              </a:pathLst>
            </a:custGeom>
            <a:solidFill>
              <a:srgbClr val="F95C32"/>
            </a:solidFill>
            <a:ln>
              <a:noFill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algn="ctr">
                <a:lnSpc>
                  <a:spcPts val="4612"/>
                </a:lnSpc>
              </a:pPr>
              <a:r>
                <a:rPr lang="en-US" sz="3294" spc="32">
                  <a:solidFill>
                    <a:srgbClr val="FFFFFF"/>
                  </a:solidFill>
                  <a:latin typeface="Canva Sans 2"/>
                </a:rPr>
                <a:t>RGB colour Guide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-934483" y="8520018"/>
            <a:ext cx="19670065" cy="5255628"/>
          </a:xfrm>
          <a:custGeom>
            <a:avLst/>
            <a:gdLst/>
            <a:ahLst/>
            <a:cxnLst/>
            <a:rect l="l" t="t" r="r" b="b"/>
            <a:pathLst>
              <a:path w="19670065" h="5255628">
                <a:moveTo>
                  <a:pt x="0" y="0"/>
                </a:moveTo>
                <a:lnTo>
                  <a:pt x="19670065" y="0"/>
                </a:lnTo>
                <a:lnTo>
                  <a:pt x="19670065" y="5255628"/>
                </a:lnTo>
                <a:lnTo>
                  <a:pt x="0" y="525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40301" y="3538433"/>
            <a:ext cx="7486054" cy="4981585"/>
          </a:xfrm>
          <a:custGeom>
            <a:avLst/>
            <a:gdLst/>
            <a:ahLst/>
            <a:cxnLst/>
            <a:rect l="l" t="t" r="r" b="b"/>
            <a:pathLst>
              <a:path w="7486054" h="4981585">
                <a:moveTo>
                  <a:pt x="0" y="0"/>
                </a:moveTo>
                <a:lnTo>
                  <a:pt x="7486055" y="0"/>
                </a:lnTo>
                <a:lnTo>
                  <a:pt x="7486055" y="4981585"/>
                </a:lnTo>
                <a:lnTo>
                  <a:pt x="0" y="49815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30" t="-13653" r="-15706" b="-2774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6470" y="3538433"/>
            <a:ext cx="8359908" cy="5008414"/>
          </a:xfrm>
          <a:custGeom>
            <a:avLst/>
            <a:gdLst/>
            <a:ahLst/>
            <a:cxnLst/>
            <a:rect l="l" t="t" r="r" b="b"/>
            <a:pathLst>
              <a:path w="8359908" h="5008414">
                <a:moveTo>
                  <a:pt x="0" y="0"/>
                </a:moveTo>
                <a:lnTo>
                  <a:pt x="8359908" y="0"/>
                </a:lnTo>
                <a:lnTo>
                  <a:pt x="8359908" y="5008414"/>
                </a:lnTo>
                <a:lnTo>
                  <a:pt x="0" y="5008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425" t="-78564" r="-226543" b="-183825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-380806" y="110981"/>
            <a:ext cx="8056958" cy="91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7"/>
              </a:lnSpc>
              <a:spcBef>
                <a:spcPct val="0"/>
              </a:spcBef>
            </a:pPr>
            <a:r>
              <a:rPr lang="en-US" sz="5462" spc="273">
                <a:solidFill>
                  <a:srgbClr val="F47C00"/>
                </a:solidFill>
                <a:latin typeface="Canva Sans 1 Bold"/>
              </a:rPr>
              <a:t>RGBs Quick help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19505" y="2993605"/>
            <a:ext cx="4256336" cy="32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u="sng">
                <a:solidFill>
                  <a:srgbClr val="000000"/>
                </a:solidFill>
                <a:latin typeface="Arimo"/>
                <a:hlinkClick r:id="rId6" tooltip="https://www.eumetrain.org/rgb-color-guide"/>
              </a:rPr>
              <a:t>https://www.eumetrain.org/rgb-color-guide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526209" y="2993605"/>
            <a:ext cx="4256336" cy="325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sz="1800" u="sng">
                <a:solidFill>
                  <a:srgbClr val="000000"/>
                </a:solidFill>
                <a:latin typeface="Arimo"/>
                <a:hlinkClick r:id="rId6" tooltip="https://www.eumetrain.org/rgb-color-guide"/>
              </a:rPr>
              <a:t>https://www.eumetrain.org/rgb-color-guide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6136" y="1589910"/>
            <a:ext cx="11025803" cy="7983498"/>
          </a:xfrm>
          <a:custGeom>
            <a:avLst/>
            <a:gdLst/>
            <a:ahLst/>
            <a:cxnLst/>
            <a:rect l="l" t="t" r="r" b="b"/>
            <a:pathLst>
              <a:path w="11025803" h="7983498">
                <a:moveTo>
                  <a:pt x="0" y="0"/>
                </a:moveTo>
                <a:lnTo>
                  <a:pt x="11025803" y="0"/>
                </a:lnTo>
                <a:lnTo>
                  <a:pt x="11025803" y="7983498"/>
                </a:lnTo>
                <a:lnTo>
                  <a:pt x="0" y="7983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615" t="-18539" r="-9060" b="-472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7455" y="448032"/>
            <a:ext cx="7182159" cy="803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69"/>
              </a:lnSpc>
              <a:spcBef>
                <a:spcPct val="0"/>
              </a:spcBef>
            </a:pPr>
            <a:r>
              <a:rPr lang="en-US" sz="4833" spc="241">
                <a:solidFill>
                  <a:srgbClr val="1A1715"/>
                </a:solidFill>
                <a:latin typeface="Canva Sans 1 Bold"/>
              </a:rPr>
              <a:t>Natural Colour RGB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8279" y="4212560"/>
            <a:ext cx="5231011" cy="2097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1"/>
              </a:lnSpc>
              <a:spcBef>
                <a:spcPct val="0"/>
              </a:spcBef>
            </a:pPr>
            <a:r>
              <a:rPr lang="en-US" sz="4066" spc="203">
                <a:solidFill>
                  <a:srgbClr val="FF3131"/>
                </a:solidFill>
                <a:latin typeface="Canva Sans 1 Bold"/>
              </a:rPr>
              <a:t>Red = NIR 1.6 μm</a:t>
            </a:r>
          </a:p>
          <a:p>
            <a:pPr>
              <a:lnSpc>
                <a:spcPts val="5611"/>
              </a:lnSpc>
              <a:spcBef>
                <a:spcPct val="0"/>
              </a:spcBef>
            </a:pPr>
            <a:r>
              <a:rPr lang="en-US" sz="4066" spc="203">
                <a:solidFill>
                  <a:srgbClr val="00BF63"/>
                </a:solidFill>
                <a:latin typeface="Canva Sans 1 Bold"/>
              </a:rPr>
              <a:t>Green = VIS 0.8 μm</a:t>
            </a:r>
          </a:p>
          <a:p>
            <a:pPr>
              <a:lnSpc>
                <a:spcPts val="5611"/>
              </a:lnSpc>
              <a:spcBef>
                <a:spcPct val="0"/>
              </a:spcBef>
            </a:pPr>
            <a:r>
              <a:rPr lang="en-US" sz="4066" spc="203">
                <a:solidFill>
                  <a:srgbClr val="004AAD"/>
                </a:solidFill>
                <a:latin typeface="Canva Sans 1 Bold"/>
              </a:rPr>
              <a:t>Blue = VIS 0.6 μm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8755" y="1962392"/>
            <a:ext cx="2222506" cy="8794090"/>
          </a:xfrm>
          <a:custGeom>
            <a:avLst/>
            <a:gdLst/>
            <a:ahLst/>
            <a:cxnLst/>
            <a:rect l="l" t="t" r="r" b="b"/>
            <a:pathLst>
              <a:path w="2222506" h="8794090">
                <a:moveTo>
                  <a:pt x="0" y="0"/>
                </a:moveTo>
                <a:lnTo>
                  <a:pt x="2222507" y="0"/>
                </a:lnTo>
                <a:lnTo>
                  <a:pt x="2222507" y="8794089"/>
                </a:lnTo>
                <a:lnTo>
                  <a:pt x="0" y="879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2901" y="5257485"/>
            <a:ext cx="6571099" cy="5396486"/>
          </a:xfrm>
          <a:custGeom>
            <a:avLst/>
            <a:gdLst/>
            <a:ahLst/>
            <a:cxnLst/>
            <a:rect l="l" t="t" r="r" b="b"/>
            <a:pathLst>
              <a:path w="6571099" h="5396486">
                <a:moveTo>
                  <a:pt x="0" y="0"/>
                </a:moveTo>
                <a:lnTo>
                  <a:pt x="6571099" y="0"/>
                </a:lnTo>
                <a:lnTo>
                  <a:pt x="6571099" y="5396486"/>
                </a:lnTo>
                <a:lnTo>
                  <a:pt x="0" y="5396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891" r="-1274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5257485"/>
            <a:ext cx="6465520" cy="5279540"/>
          </a:xfrm>
          <a:custGeom>
            <a:avLst/>
            <a:gdLst/>
            <a:ahLst/>
            <a:cxnLst/>
            <a:rect l="l" t="t" r="r" b="b"/>
            <a:pathLst>
              <a:path w="6465520" h="5279540">
                <a:moveTo>
                  <a:pt x="0" y="0"/>
                </a:moveTo>
                <a:lnTo>
                  <a:pt x="6465520" y="0"/>
                </a:lnTo>
                <a:lnTo>
                  <a:pt x="6465520" y="5279541"/>
                </a:lnTo>
                <a:lnTo>
                  <a:pt x="0" y="52795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688" r="-1224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-59121"/>
            <a:ext cx="6465520" cy="5316606"/>
          </a:xfrm>
          <a:custGeom>
            <a:avLst/>
            <a:gdLst/>
            <a:ahLst/>
            <a:cxnLst/>
            <a:rect l="l" t="t" r="r" b="b"/>
            <a:pathLst>
              <a:path w="6465520" h="5316606">
                <a:moveTo>
                  <a:pt x="0" y="0"/>
                </a:moveTo>
                <a:lnTo>
                  <a:pt x="6465520" y="0"/>
                </a:lnTo>
                <a:lnTo>
                  <a:pt x="6465520" y="5316606"/>
                </a:lnTo>
                <a:lnTo>
                  <a:pt x="0" y="5316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953" t="-501" r="-1346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572901" y="-128378"/>
            <a:ext cx="6571099" cy="5385863"/>
          </a:xfrm>
          <a:custGeom>
            <a:avLst/>
            <a:gdLst/>
            <a:ahLst/>
            <a:cxnLst/>
            <a:rect l="l" t="t" r="r" b="b"/>
            <a:pathLst>
              <a:path w="6571099" h="5385863">
                <a:moveTo>
                  <a:pt x="0" y="0"/>
                </a:moveTo>
                <a:lnTo>
                  <a:pt x="6571099" y="0"/>
                </a:lnTo>
                <a:lnTo>
                  <a:pt x="6571099" y="5385863"/>
                </a:lnTo>
                <a:lnTo>
                  <a:pt x="0" y="5385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221" r="-1317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144000" y="5214968"/>
            <a:ext cx="1109509" cy="508358"/>
          </a:xfrm>
          <a:custGeom>
            <a:avLst/>
            <a:gdLst/>
            <a:ahLst/>
            <a:cxnLst/>
            <a:rect l="l" t="t" r="r" b="b"/>
            <a:pathLst>
              <a:path w="1109509" h="508358">
                <a:moveTo>
                  <a:pt x="0" y="0"/>
                </a:moveTo>
                <a:lnTo>
                  <a:pt x="1109509" y="0"/>
                </a:lnTo>
                <a:lnTo>
                  <a:pt x="1109509" y="508358"/>
                </a:lnTo>
                <a:lnTo>
                  <a:pt x="0" y="508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2932" r="-796" b="-12781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597032" y="5257297"/>
            <a:ext cx="2203444" cy="38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98" spc="114">
                <a:solidFill>
                  <a:srgbClr val="FEFFFF"/>
                </a:solidFill>
                <a:latin typeface="Canva Sans 1 Bold"/>
              </a:rPr>
              <a:t>Blue</a:t>
            </a:r>
          </a:p>
        </p:txBody>
      </p:sp>
      <p:sp>
        <p:nvSpPr>
          <p:cNvPr id="9" name="Freeform 9"/>
          <p:cNvSpPr/>
          <p:nvPr/>
        </p:nvSpPr>
        <p:spPr>
          <a:xfrm>
            <a:off x="9144000" y="4749127"/>
            <a:ext cx="1109509" cy="508358"/>
          </a:xfrm>
          <a:custGeom>
            <a:avLst/>
            <a:gdLst/>
            <a:ahLst/>
            <a:cxnLst/>
            <a:rect l="l" t="t" r="r" b="b"/>
            <a:pathLst>
              <a:path w="1109509" h="508358">
                <a:moveTo>
                  <a:pt x="0" y="0"/>
                </a:moveTo>
                <a:lnTo>
                  <a:pt x="1109509" y="0"/>
                </a:lnTo>
                <a:lnTo>
                  <a:pt x="1109509" y="508358"/>
                </a:lnTo>
                <a:lnTo>
                  <a:pt x="0" y="50835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</p:spPr>
      </p:sp>
      <p:sp>
        <p:nvSpPr>
          <p:cNvPr id="10" name="TextBox 10"/>
          <p:cNvSpPr txBox="1"/>
          <p:nvPr/>
        </p:nvSpPr>
        <p:spPr>
          <a:xfrm>
            <a:off x="8597032" y="4791456"/>
            <a:ext cx="2203444" cy="38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98" spc="114" dirty="0">
                <a:solidFill>
                  <a:srgbClr val="FEFFFF"/>
                </a:solidFill>
                <a:latin typeface="Canva Sans 1 Bold"/>
              </a:rPr>
              <a:t>Green</a:t>
            </a:r>
            <a:endParaRPr lang="en-US" sz="2298" spc="114" dirty="0">
              <a:solidFill>
                <a:srgbClr val="FEFFFF"/>
              </a:solidFill>
              <a:latin typeface="Canva Sans 1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34491" y="4749127"/>
            <a:ext cx="1109509" cy="508358"/>
          </a:xfrm>
          <a:custGeom>
            <a:avLst/>
            <a:gdLst/>
            <a:ahLst/>
            <a:cxnLst/>
            <a:rect l="l" t="t" r="r" b="b"/>
            <a:pathLst>
              <a:path w="1109509" h="508358">
                <a:moveTo>
                  <a:pt x="0" y="0"/>
                </a:moveTo>
                <a:lnTo>
                  <a:pt x="1109509" y="0"/>
                </a:lnTo>
                <a:lnTo>
                  <a:pt x="1109509" y="508358"/>
                </a:lnTo>
                <a:lnTo>
                  <a:pt x="0" y="508358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</p:sp>
      <p:sp>
        <p:nvSpPr>
          <p:cNvPr id="13" name="Freeform 13"/>
          <p:cNvSpPr/>
          <p:nvPr/>
        </p:nvSpPr>
        <p:spPr>
          <a:xfrm>
            <a:off x="14500012" y="0"/>
            <a:ext cx="1109509" cy="508358"/>
          </a:xfrm>
          <a:custGeom>
            <a:avLst/>
            <a:gdLst/>
            <a:ahLst/>
            <a:cxnLst/>
            <a:rect l="l" t="t" r="r" b="b"/>
            <a:pathLst>
              <a:path w="1109509" h="508358">
                <a:moveTo>
                  <a:pt x="0" y="0"/>
                </a:moveTo>
                <a:lnTo>
                  <a:pt x="1109508" y="0"/>
                </a:lnTo>
                <a:lnTo>
                  <a:pt x="1109508" y="508358"/>
                </a:lnTo>
                <a:lnTo>
                  <a:pt x="0" y="508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2932" r="-796" b="-12781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500012" y="5214968"/>
            <a:ext cx="1109509" cy="508358"/>
          </a:xfrm>
          <a:custGeom>
            <a:avLst/>
            <a:gdLst/>
            <a:ahLst/>
            <a:cxnLst/>
            <a:rect l="l" t="t" r="r" b="b"/>
            <a:pathLst>
              <a:path w="1109509" h="508358">
                <a:moveTo>
                  <a:pt x="0" y="0"/>
                </a:moveTo>
                <a:lnTo>
                  <a:pt x="1109508" y="0"/>
                </a:lnTo>
                <a:lnTo>
                  <a:pt x="1109508" y="508358"/>
                </a:lnTo>
                <a:lnTo>
                  <a:pt x="0" y="508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2932" r="-796" b="-12781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72901" y="0"/>
            <a:ext cx="1109509" cy="508358"/>
          </a:xfrm>
          <a:custGeom>
            <a:avLst/>
            <a:gdLst/>
            <a:ahLst/>
            <a:cxnLst/>
            <a:rect l="l" t="t" r="r" b="b"/>
            <a:pathLst>
              <a:path w="1109509" h="508358">
                <a:moveTo>
                  <a:pt x="0" y="0"/>
                </a:moveTo>
                <a:lnTo>
                  <a:pt x="1109508" y="0"/>
                </a:lnTo>
                <a:lnTo>
                  <a:pt x="1109508" y="508358"/>
                </a:lnTo>
                <a:lnTo>
                  <a:pt x="0" y="508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2932" r="-796" b="-12781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572901" y="5257485"/>
            <a:ext cx="1109509" cy="508358"/>
          </a:xfrm>
          <a:custGeom>
            <a:avLst/>
            <a:gdLst/>
            <a:ahLst/>
            <a:cxnLst/>
            <a:rect l="l" t="t" r="r" b="b"/>
            <a:pathLst>
              <a:path w="1109509" h="508358">
                <a:moveTo>
                  <a:pt x="0" y="0"/>
                </a:moveTo>
                <a:lnTo>
                  <a:pt x="1109508" y="0"/>
                </a:lnTo>
                <a:lnTo>
                  <a:pt x="1109508" y="508358"/>
                </a:lnTo>
                <a:lnTo>
                  <a:pt x="0" y="5083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2932" r="-796" b="-12781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3953044" y="5299814"/>
            <a:ext cx="2203444" cy="38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98" spc="114">
                <a:solidFill>
                  <a:srgbClr val="231F20"/>
                </a:solidFill>
                <a:latin typeface="Canva Sans 1 Bold"/>
              </a:rPr>
              <a:t>vis0.6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953044" y="42329"/>
            <a:ext cx="2203444" cy="38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98" spc="114">
                <a:solidFill>
                  <a:srgbClr val="231F20"/>
                </a:solidFill>
                <a:latin typeface="Canva Sans 1 Bold"/>
              </a:rPr>
              <a:t>vis0.8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25933" y="42329"/>
            <a:ext cx="2203444" cy="38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98" spc="114">
                <a:solidFill>
                  <a:srgbClr val="231F20"/>
                </a:solidFill>
                <a:latin typeface="Canva Sans 1 Bold"/>
              </a:rPr>
              <a:t>vis1.6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25933" y="5299814"/>
            <a:ext cx="2203444" cy="38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98" spc="114">
                <a:solidFill>
                  <a:srgbClr val="231F20"/>
                </a:solidFill>
                <a:latin typeface="Canva Sans 1 Bold"/>
              </a:rPr>
              <a:t>RGB</a:t>
            </a:r>
          </a:p>
        </p:txBody>
      </p:sp>
      <p:sp>
        <p:nvSpPr>
          <p:cNvPr id="21" name="TextBox 10"/>
          <p:cNvSpPr txBox="1"/>
          <p:nvPr/>
        </p:nvSpPr>
        <p:spPr>
          <a:xfrm>
            <a:off x="7503097" y="4808110"/>
            <a:ext cx="2203444" cy="38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2"/>
              </a:lnSpc>
              <a:spcBef>
                <a:spcPct val="0"/>
              </a:spcBef>
            </a:pPr>
            <a:r>
              <a:rPr lang="en-US" sz="2298" spc="114" dirty="0" smtClean="0">
                <a:solidFill>
                  <a:srgbClr val="FEFFFF"/>
                </a:solidFill>
                <a:latin typeface="Canva Sans 1 Bold"/>
              </a:rPr>
              <a:t>Red</a:t>
            </a:r>
            <a:endParaRPr lang="en-US" sz="2298" spc="114" dirty="0">
              <a:solidFill>
                <a:srgbClr val="FEFFFF"/>
              </a:solidFill>
              <a:latin typeface="Canva Sans 1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12100" y="0"/>
            <a:ext cx="8752456" cy="4845134"/>
          </a:xfrm>
          <a:custGeom>
            <a:avLst/>
            <a:gdLst/>
            <a:ahLst/>
            <a:cxnLst/>
            <a:rect l="l" t="t" r="r" b="b"/>
            <a:pathLst>
              <a:path w="8752456" h="4845134">
                <a:moveTo>
                  <a:pt x="0" y="0"/>
                </a:moveTo>
                <a:lnTo>
                  <a:pt x="8752457" y="0"/>
                </a:lnTo>
                <a:lnTo>
                  <a:pt x="8752457" y="4845134"/>
                </a:lnTo>
                <a:lnTo>
                  <a:pt x="0" y="484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1" b="-2323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60037" y="3747704"/>
            <a:ext cx="9844954" cy="6539296"/>
          </a:xfrm>
          <a:custGeom>
            <a:avLst/>
            <a:gdLst/>
            <a:ahLst/>
            <a:cxnLst/>
            <a:rect l="l" t="t" r="r" b="b"/>
            <a:pathLst>
              <a:path w="9844954" h="6539296">
                <a:moveTo>
                  <a:pt x="0" y="0"/>
                </a:moveTo>
                <a:lnTo>
                  <a:pt x="9844953" y="0"/>
                </a:lnTo>
                <a:lnTo>
                  <a:pt x="9844953" y="6539296"/>
                </a:lnTo>
                <a:lnTo>
                  <a:pt x="0" y="6539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8804" y="448032"/>
            <a:ext cx="7182159" cy="803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69"/>
              </a:lnSpc>
              <a:spcBef>
                <a:spcPct val="0"/>
              </a:spcBef>
            </a:pPr>
            <a:r>
              <a:rPr lang="en-US" sz="4833" spc="241">
                <a:solidFill>
                  <a:srgbClr val="1A1715"/>
                </a:solidFill>
                <a:latin typeface="Canva Sans 1 Bold"/>
              </a:rPr>
              <a:t>Natural Colour RGB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65854"/>
            <a:ext cx="4378226" cy="5899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1A1715"/>
                </a:solidFill>
                <a:latin typeface="Canva Sans 1 Bold"/>
              </a:rPr>
              <a:t>Usage: </a:t>
            </a:r>
          </a:p>
          <a:p>
            <a:pPr algn="just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1A1715"/>
                </a:solidFill>
                <a:latin typeface="Canva Sans 1 Bold"/>
              </a:rPr>
              <a:t>cloud phase, </a:t>
            </a:r>
          </a:p>
          <a:p>
            <a:pPr algn="just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1A1715"/>
                </a:solidFill>
                <a:latin typeface="Canva Sans 1 Bold"/>
              </a:rPr>
              <a:t>vegetation, </a:t>
            </a:r>
          </a:p>
          <a:p>
            <a:pPr algn="just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1A1715"/>
                </a:solidFill>
                <a:latin typeface="Canva Sans 1 Bold"/>
              </a:rPr>
              <a:t>dust, </a:t>
            </a:r>
          </a:p>
          <a:p>
            <a:pPr algn="just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1A1715"/>
                </a:solidFill>
                <a:latin typeface="Canva Sans 1 Bold"/>
              </a:rPr>
              <a:t>smoke, </a:t>
            </a:r>
          </a:p>
          <a:p>
            <a:pPr algn="just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1A1715"/>
                </a:solidFill>
                <a:latin typeface="Canva Sans 1 Bold"/>
              </a:rPr>
              <a:t>snow, </a:t>
            </a:r>
          </a:p>
          <a:p>
            <a:pPr algn="just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1A1715"/>
                </a:solidFill>
                <a:latin typeface="Canva Sans 1 Bold"/>
              </a:rPr>
              <a:t>fires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57800" y="342900"/>
            <a:ext cx="560800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 dirty="0">
                <a:solidFill>
                  <a:srgbClr val="000000"/>
                </a:solidFill>
                <a:latin typeface="Canva Sans 1 Bold"/>
              </a:rPr>
              <a:t>Dust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 dirty="0">
                <a:solidFill>
                  <a:srgbClr val="000000"/>
                </a:solidFill>
                <a:latin typeface="Canva Sans 1 Bold"/>
              </a:rPr>
              <a:t>(Day </a:t>
            </a:r>
            <a:r>
              <a:rPr lang="en-US" sz="4866" spc="243" dirty="0" smtClean="0">
                <a:solidFill>
                  <a:srgbClr val="000000"/>
                </a:solidFill>
                <a:latin typeface="Canva Sans 1 Bold"/>
              </a:rPr>
              <a:t>and night</a:t>
            </a:r>
            <a:r>
              <a:rPr lang="en-US" sz="4866" spc="243" dirty="0">
                <a:solidFill>
                  <a:srgbClr val="000000"/>
                </a:solidFill>
                <a:latin typeface="Canva Sans 1 Bold"/>
              </a:rPr>
              <a:t>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1671" y="3383008"/>
            <a:ext cx="17264658" cy="296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8"/>
              </a:lnSpc>
              <a:spcBef>
                <a:spcPct val="0"/>
              </a:spcBef>
            </a:pPr>
            <a:r>
              <a:rPr lang="en-US" sz="5600" spc="280" dirty="0">
                <a:solidFill>
                  <a:srgbClr val="FF3131"/>
                </a:solidFill>
                <a:latin typeface="Canva Sans 1 Bold"/>
              </a:rPr>
              <a:t>R: IR12.0 –IR10.8 Range : -4～2 [</a:t>
            </a:r>
            <a:r>
              <a:rPr lang="en-US" sz="5600" spc="280" dirty="0" smtClean="0">
                <a:solidFill>
                  <a:srgbClr val="FF3131"/>
                </a:solidFill>
                <a:latin typeface="Canva Sans 1 Bold"/>
              </a:rPr>
              <a:t>K]Gamma:1.0</a:t>
            </a:r>
            <a:endParaRPr lang="en-US" sz="5600" spc="280" dirty="0">
              <a:solidFill>
                <a:srgbClr val="FF3131"/>
              </a:solidFill>
              <a:latin typeface="Canva Sans 1 Bold"/>
            </a:endParaRPr>
          </a:p>
          <a:p>
            <a:pPr>
              <a:lnSpc>
                <a:spcPts val="7728"/>
              </a:lnSpc>
              <a:spcBef>
                <a:spcPct val="0"/>
              </a:spcBef>
            </a:pPr>
            <a:r>
              <a:rPr lang="en-US" sz="5600" spc="280" dirty="0">
                <a:solidFill>
                  <a:srgbClr val="00BF63"/>
                </a:solidFill>
                <a:latin typeface="Canva Sans 1 Bold"/>
              </a:rPr>
              <a:t>G: IR10.8 –IR8.7 Range: 0～15[K]Gamma: 2.5</a:t>
            </a:r>
          </a:p>
          <a:p>
            <a:pPr>
              <a:lnSpc>
                <a:spcPts val="7728"/>
              </a:lnSpc>
              <a:spcBef>
                <a:spcPct val="0"/>
              </a:spcBef>
            </a:pPr>
            <a:r>
              <a:rPr lang="en-US" sz="5600" spc="280" dirty="0">
                <a:solidFill>
                  <a:srgbClr val="004AAD"/>
                </a:solidFill>
                <a:latin typeface="Canva Sans 1 Bold"/>
              </a:rPr>
              <a:t>B : IR10.8 Range: 261～289[K]Gamma: 1.0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400" y="-114300"/>
            <a:ext cx="12115799" cy="10401299"/>
          </a:xfrm>
          <a:custGeom>
            <a:avLst/>
            <a:gdLst/>
            <a:ahLst/>
            <a:cxnLst/>
            <a:rect l="l" t="t" r="r" b="b"/>
            <a:pathLst>
              <a:path w="8712530" h="8360509">
                <a:moveTo>
                  <a:pt x="0" y="0"/>
                </a:moveTo>
                <a:lnTo>
                  <a:pt x="8712531" y="0"/>
                </a:lnTo>
                <a:lnTo>
                  <a:pt x="8712531" y="8360509"/>
                </a:lnTo>
                <a:lnTo>
                  <a:pt x="0" y="8360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66876" y="2414830"/>
            <a:ext cx="6443960" cy="4157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23"/>
              </a:lnSpc>
              <a:spcBef>
                <a:spcPct val="0"/>
              </a:spcBef>
            </a:pPr>
            <a:r>
              <a:rPr lang="en-US" sz="4800" spc="240" dirty="0">
                <a:solidFill>
                  <a:srgbClr val="000000"/>
                </a:solidFill>
                <a:latin typeface="Canva Sans 1 Bold"/>
              </a:rPr>
              <a:t>Day and night </a:t>
            </a:r>
          </a:p>
          <a:p>
            <a:pPr>
              <a:lnSpc>
                <a:spcPts val="6623"/>
              </a:lnSpc>
              <a:spcBef>
                <a:spcPct val="0"/>
              </a:spcBef>
            </a:pPr>
            <a:r>
              <a:rPr lang="en-US" sz="4800" spc="240" dirty="0">
                <a:solidFill>
                  <a:srgbClr val="000000"/>
                </a:solidFill>
                <a:latin typeface="Canva Sans 1 Bold"/>
              </a:rPr>
              <a:t> cloud analysis,</a:t>
            </a:r>
          </a:p>
          <a:p>
            <a:pPr>
              <a:lnSpc>
                <a:spcPts val="6623"/>
              </a:lnSpc>
              <a:spcBef>
                <a:spcPct val="0"/>
              </a:spcBef>
            </a:pPr>
            <a:r>
              <a:rPr lang="en-US" sz="4800" spc="240" dirty="0">
                <a:solidFill>
                  <a:srgbClr val="000000"/>
                </a:solidFill>
                <a:latin typeface="Canva Sans 1 Bold"/>
              </a:rPr>
              <a:t>Dust ,</a:t>
            </a:r>
          </a:p>
          <a:p>
            <a:pPr>
              <a:lnSpc>
                <a:spcPts val="6623"/>
              </a:lnSpc>
              <a:spcBef>
                <a:spcPct val="0"/>
              </a:spcBef>
            </a:pPr>
            <a:r>
              <a:rPr lang="en-US" sz="4800" spc="240" dirty="0">
                <a:solidFill>
                  <a:srgbClr val="000000"/>
                </a:solidFill>
                <a:latin typeface="Canva Sans 1 Bold"/>
              </a:rPr>
              <a:t>low-level</a:t>
            </a:r>
          </a:p>
          <a:p>
            <a:pPr>
              <a:lnSpc>
                <a:spcPts val="6623"/>
              </a:lnSpc>
              <a:spcBef>
                <a:spcPct val="0"/>
              </a:spcBef>
            </a:pPr>
            <a:r>
              <a:rPr lang="en-US" sz="4800" spc="240" dirty="0">
                <a:solidFill>
                  <a:srgbClr val="000000"/>
                </a:solidFill>
                <a:latin typeface="Canva Sans 1 Bold"/>
              </a:rPr>
              <a:t> </a:t>
            </a:r>
            <a:r>
              <a:rPr lang="en-US" sz="4800" spc="240" dirty="0" smtClean="0">
                <a:solidFill>
                  <a:srgbClr val="000000"/>
                </a:solidFill>
                <a:latin typeface="Canva Sans 1 Bold"/>
              </a:rPr>
              <a:t>moisture</a:t>
            </a:r>
            <a:endParaRPr lang="en-US" sz="4800" spc="240" dirty="0">
              <a:solidFill>
                <a:srgbClr val="000000"/>
              </a:solidFill>
              <a:latin typeface="Canva Sans 1 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242369"/>
            <a:ext cx="18288000" cy="2044631"/>
            <a:chOff x="0" y="0"/>
            <a:chExt cx="4816593" cy="538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38504"/>
            </a:xfrm>
            <a:custGeom>
              <a:avLst/>
              <a:gdLst/>
              <a:ahLst/>
              <a:cxnLst/>
              <a:rect l="l" t="t" r="r" b="b"/>
              <a:pathLst>
                <a:path w="4816592" h="538504">
                  <a:moveTo>
                    <a:pt x="0" y="0"/>
                  </a:moveTo>
                  <a:lnTo>
                    <a:pt x="4816592" y="0"/>
                  </a:lnTo>
                  <a:lnTo>
                    <a:pt x="4816592" y="538504"/>
                  </a:lnTo>
                  <a:lnTo>
                    <a:pt x="0" y="538504"/>
                  </a:lnTo>
                  <a:lnTo>
                    <a:pt x="0" y="0"/>
                  </a:lnTo>
                </a:path>
              </a:pathLst>
            </a:custGeom>
            <a:solidFill>
              <a:srgbClr val="F3722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988426" y="160398"/>
            <a:ext cx="10834836" cy="166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000000"/>
                </a:solidFill>
                <a:latin typeface="Canva Sans 1 Bold"/>
              </a:rPr>
              <a:t>Night Microphysics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000000"/>
                </a:solidFill>
                <a:ea typeface="Canva Sans 1 Bold"/>
              </a:rPr>
              <a:t>（for night-time cloud analysis）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92756" y="3435386"/>
            <a:ext cx="17431048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02"/>
              </a:lnSpc>
              <a:spcBef>
                <a:spcPct val="0"/>
              </a:spcBef>
            </a:pPr>
            <a:r>
              <a:rPr lang="en-US" sz="5654" spc="282" dirty="0">
                <a:solidFill>
                  <a:srgbClr val="FF3131"/>
                </a:solidFill>
                <a:latin typeface="Canva Sans 1 Bold"/>
              </a:rPr>
              <a:t>R: IR12.0 –IR10.8 Range : -4～2 [</a:t>
            </a:r>
            <a:r>
              <a:rPr lang="en-US" sz="5654" spc="282" dirty="0" smtClean="0">
                <a:solidFill>
                  <a:srgbClr val="FF3131"/>
                </a:solidFill>
                <a:latin typeface="Canva Sans 1 Bold"/>
              </a:rPr>
              <a:t>K]Gamma:1.0</a:t>
            </a:r>
            <a:endParaRPr lang="en-US" sz="5654" spc="282" dirty="0">
              <a:solidFill>
                <a:srgbClr val="FF3131"/>
              </a:solidFill>
              <a:latin typeface="Canva Sans 1 Bold"/>
            </a:endParaRPr>
          </a:p>
          <a:p>
            <a:pPr>
              <a:lnSpc>
                <a:spcPts val="7802"/>
              </a:lnSpc>
              <a:spcBef>
                <a:spcPct val="0"/>
              </a:spcBef>
            </a:pPr>
            <a:r>
              <a:rPr lang="en-US" sz="5654" spc="282" dirty="0">
                <a:solidFill>
                  <a:srgbClr val="00BF63"/>
                </a:solidFill>
                <a:latin typeface="Canva Sans 1 Bold"/>
              </a:rPr>
              <a:t>G: IR10.8 –IR3.9 Range: 0～10[K]Gamma: 1.0</a:t>
            </a:r>
          </a:p>
          <a:p>
            <a:pPr>
              <a:lnSpc>
                <a:spcPts val="7802"/>
              </a:lnSpc>
              <a:spcBef>
                <a:spcPct val="0"/>
              </a:spcBef>
            </a:pPr>
            <a:r>
              <a:rPr lang="en-US" sz="5654" spc="282" dirty="0">
                <a:solidFill>
                  <a:srgbClr val="004AAD"/>
                </a:solidFill>
                <a:latin typeface="Canva Sans 1 Bold"/>
              </a:rPr>
              <a:t>B : IR10.8 Range: 243～293[K]Gamma: 1.0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85686" y="0"/>
            <a:ext cx="13302314" cy="10287000"/>
          </a:xfrm>
          <a:custGeom>
            <a:avLst/>
            <a:gdLst/>
            <a:ahLst/>
            <a:cxnLst/>
            <a:rect l="l" t="t" r="r" b="b"/>
            <a:pathLst>
              <a:path w="13302314" h="10287000">
                <a:moveTo>
                  <a:pt x="0" y="0"/>
                </a:moveTo>
                <a:lnTo>
                  <a:pt x="13302314" y="0"/>
                </a:lnTo>
                <a:lnTo>
                  <a:pt x="133023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81232" y="1055583"/>
            <a:ext cx="4023031" cy="674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000000"/>
                </a:solidFill>
                <a:latin typeface="Canva Sans 1 Bold"/>
              </a:rPr>
              <a:t>night-time cloud analysis,</a:t>
            </a:r>
          </a:p>
          <a:p>
            <a:pPr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000000"/>
                </a:solidFill>
                <a:latin typeface="Canva Sans 1 Bold"/>
              </a:rPr>
              <a:t>Fog/low cloud distinction for night-time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441" y="0"/>
            <a:ext cx="15557814" cy="10287000"/>
          </a:xfrm>
          <a:custGeom>
            <a:avLst/>
            <a:gdLst/>
            <a:ahLst/>
            <a:cxnLst/>
            <a:rect l="l" t="t" r="r" b="b"/>
            <a:pathLst>
              <a:path w="15557814" h="10287000">
                <a:moveTo>
                  <a:pt x="0" y="0"/>
                </a:moveTo>
                <a:lnTo>
                  <a:pt x="15557814" y="0"/>
                </a:lnTo>
                <a:lnTo>
                  <a:pt x="155578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1" t="-16210" r="-33375" b="-3090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844954" cy="6539296"/>
          </a:xfrm>
          <a:custGeom>
            <a:avLst/>
            <a:gdLst/>
            <a:ahLst/>
            <a:cxnLst/>
            <a:rect l="l" t="t" r="r" b="b"/>
            <a:pathLst>
              <a:path w="9844954" h="6539296">
                <a:moveTo>
                  <a:pt x="0" y="0"/>
                </a:moveTo>
                <a:lnTo>
                  <a:pt x="9844954" y="0"/>
                </a:lnTo>
                <a:lnTo>
                  <a:pt x="9844954" y="6539296"/>
                </a:lnTo>
                <a:lnTo>
                  <a:pt x="0" y="6539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43046" y="3747704"/>
            <a:ext cx="9844954" cy="6539296"/>
          </a:xfrm>
          <a:custGeom>
            <a:avLst/>
            <a:gdLst/>
            <a:ahLst/>
            <a:cxnLst/>
            <a:rect l="l" t="t" r="r" b="b"/>
            <a:pathLst>
              <a:path w="9844954" h="6539296">
                <a:moveTo>
                  <a:pt x="0" y="0"/>
                </a:moveTo>
                <a:lnTo>
                  <a:pt x="9844954" y="0"/>
                </a:lnTo>
                <a:lnTo>
                  <a:pt x="9844954" y="6539296"/>
                </a:lnTo>
                <a:lnTo>
                  <a:pt x="0" y="6539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14899" y="2872721"/>
            <a:ext cx="4501247" cy="53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66" spc="158">
                <a:solidFill>
                  <a:srgbClr val="FEFFFF"/>
                </a:solidFill>
                <a:latin typeface="Canva Sans 1 Bold"/>
              </a:rPr>
              <a:t>Night microphysics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18394" y="6841543"/>
            <a:ext cx="4501247" cy="53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9"/>
              </a:lnSpc>
              <a:spcBef>
                <a:spcPct val="0"/>
              </a:spcBef>
            </a:pPr>
            <a:r>
              <a:rPr lang="en-US" sz="3166" spc="158">
                <a:solidFill>
                  <a:srgbClr val="FEFFFF"/>
                </a:solidFill>
                <a:latin typeface="Canva Sans 1 Bold"/>
              </a:rPr>
              <a:t>DUST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34880"/>
            <a:ext cx="6132760" cy="6132760"/>
          </a:xfrm>
          <a:custGeom>
            <a:avLst/>
            <a:gdLst/>
            <a:ahLst/>
            <a:cxnLst/>
            <a:rect l="l" t="t" r="r" b="b"/>
            <a:pathLst>
              <a:path w="6132760" h="6132760">
                <a:moveTo>
                  <a:pt x="0" y="0"/>
                </a:moveTo>
                <a:lnTo>
                  <a:pt x="6132760" y="0"/>
                </a:lnTo>
                <a:lnTo>
                  <a:pt x="6132760" y="6132760"/>
                </a:lnTo>
                <a:lnTo>
                  <a:pt x="0" y="6132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046561" y="1200510"/>
            <a:ext cx="2897016" cy="289701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026150"/>
                  </a:moveTo>
                  <a:cubicBezTo>
                    <a:pt x="6350000" y="6205220"/>
                    <a:pt x="6205220" y="6350000"/>
                    <a:pt x="6026150" y="6350000"/>
                  </a:cubicBezTo>
                  <a:lnTo>
                    <a:pt x="323850" y="6350000"/>
                  </a:lnTo>
                  <a:cubicBezTo>
                    <a:pt x="144780" y="6350000"/>
                    <a:pt x="0" y="6205220"/>
                    <a:pt x="0" y="6026150"/>
                  </a:cubicBezTo>
                  <a:lnTo>
                    <a:pt x="0" y="323850"/>
                  </a:lnTo>
                  <a:cubicBezTo>
                    <a:pt x="0" y="144780"/>
                    <a:pt x="144780" y="0"/>
                    <a:pt x="323850" y="0"/>
                  </a:cubicBezTo>
                  <a:lnTo>
                    <a:pt x="6026150" y="0"/>
                  </a:lnTo>
                  <a:cubicBezTo>
                    <a:pt x="6205220" y="0"/>
                    <a:pt x="6350000" y="144780"/>
                    <a:pt x="6350000" y="323850"/>
                  </a:cubicBezTo>
                  <a:lnTo>
                    <a:pt x="6350000" y="6026150"/>
                  </a:lnTo>
                  <a:close/>
                </a:path>
              </a:pathLst>
            </a:custGeom>
            <a:blipFill>
              <a:blip r:embed="rId4"/>
              <a:stretch>
                <a:fillRect l="-2105" r="-210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3670" y="154940"/>
              <a:ext cx="6043930" cy="6042660"/>
            </a:xfrm>
            <a:custGeom>
              <a:avLst/>
              <a:gdLst/>
              <a:ahLst/>
              <a:cxnLst/>
              <a:rect l="l" t="t" r="r" b="b"/>
              <a:pathLst>
                <a:path w="6043930" h="6042660">
                  <a:moveTo>
                    <a:pt x="5872480" y="6042660"/>
                  </a:moveTo>
                  <a:lnTo>
                    <a:pt x="170180" y="6042660"/>
                  </a:lnTo>
                  <a:cubicBezTo>
                    <a:pt x="76200" y="6042660"/>
                    <a:pt x="0" y="5966460"/>
                    <a:pt x="0" y="5872480"/>
                  </a:cubicBezTo>
                  <a:lnTo>
                    <a:pt x="0" y="170180"/>
                  </a:lnTo>
                  <a:cubicBezTo>
                    <a:pt x="0" y="76200"/>
                    <a:pt x="76200" y="0"/>
                    <a:pt x="170180" y="0"/>
                  </a:cubicBezTo>
                  <a:lnTo>
                    <a:pt x="5872480" y="0"/>
                  </a:lnTo>
                  <a:cubicBezTo>
                    <a:pt x="5966460" y="0"/>
                    <a:pt x="6042660" y="76200"/>
                    <a:pt x="6042660" y="170180"/>
                  </a:cubicBezTo>
                  <a:lnTo>
                    <a:pt x="6042660" y="5872480"/>
                  </a:lnTo>
                  <a:cubicBezTo>
                    <a:pt x="6043930" y="5965190"/>
                    <a:pt x="5966460" y="6042660"/>
                    <a:pt x="5872480" y="6042660"/>
                  </a:cubicBezTo>
                  <a:close/>
                  <a:moveTo>
                    <a:pt x="170180" y="74930"/>
                  </a:moveTo>
                  <a:cubicBezTo>
                    <a:pt x="118110" y="74930"/>
                    <a:pt x="76200" y="116840"/>
                    <a:pt x="76200" y="168910"/>
                  </a:cubicBezTo>
                  <a:lnTo>
                    <a:pt x="76200" y="5871210"/>
                  </a:lnTo>
                  <a:cubicBezTo>
                    <a:pt x="76200" y="5923280"/>
                    <a:pt x="118110" y="5965190"/>
                    <a:pt x="170180" y="5965190"/>
                  </a:cubicBezTo>
                  <a:lnTo>
                    <a:pt x="5872480" y="5965190"/>
                  </a:lnTo>
                  <a:cubicBezTo>
                    <a:pt x="5924550" y="5965190"/>
                    <a:pt x="5966460" y="5923280"/>
                    <a:pt x="5966460" y="5871210"/>
                  </a:cubicBezTo>
                  <a:lnTo>
                    <a:pt x="5966460" y="168910"/>
                  </a:lnTo>
                  <a:cubicBezTo>
                    <a:pt x="5966460" y="116840"/>
                    <a:pt x="5924550" y="74930"/>
                    <a:pt x="5872480" y="74930"/>
                  </a:cubicBezTo>
                  <a:lnTo>
                    <a:pt x="170180" y="74930"/>
                  </a:lnTo>
                  <a:close/>
                </a:path>
              </a:pathLst>
            </a:custGeom>
            <a:solidFill>
              <a:srgbClr val="F47C0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596781" y="1200510"/>
            <a:ext cx="2948785" cy="294878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026150"/>
                  </a:moveTo>
                  <a:cubicBezTo>
                    <a:pt x="6350000" y="6205220"/>
                    <a:pt x="6205220" y="6350000"/>
                    <a:pt x="6026150" y="6350000"/>
                  </a:cubicBezTo>
                  <a:lnTo>
                    <a:pt x="323850" y="6350000"/>
                  </a:lnTo>
                  <a:cubicBezTo>
                    <a:pt x="144780" y="6350000"/>
                    <a:pt x="0" y="6205220"/>
                    <a:pt x="0" y="6026150"/>
                  </a:cubicBezTo>
                  <a:lnTo>
                    <a:pt x="0" y="323850"/>
                  </a:lnTo>
                  <a:cubicBezTo>
                    <a:pt x="0" y="144780"/>
                    <a:pt x="144780" y="0"/>
                    <a:pt x="323850" y="0"/>
                  </a:cubicBezTo>
                  <a:lnTo>
                    <a:pt x="6026150" y="0"/>
                  </a:lnTo>
                  <a:cubicBezTo>
                    <a:pt x="6205220" y="0"/>
                    <a:pt x="6350000" y="144780"/>
                    <a:pt x="6350000" y="323850"/>
                  </a:cubicBezTo>
                  <a:lnTo>
                    <a:pt x="6350000" y="6026150"/>
                  </a:lnTo>
                  <a:close/>
                </a:path>
              </a:pathLst>
            </a:custGeom>
            <a:blipFill>
              <a:blip r:embed="rId5"/>
              <a:stretch>
                <a:fillRect l="-23778" r="-2377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53670" y="154940"/>
              <a:ext cx="6043930" cy="6042660"/>
            </a:xfrm>
            <a:custGeom>
              <a:avLst/>
              <a:gdLst/>
              <a:ahLst/>
              <a:cxnLst/>
              <a:rect l="l" t="t" r="r" b="b"/>
              <a:pathLst>
                <a:path w="6043930" h="6042660">
                  <a:moveTo>
                    <a:pt x="5872480" y="6042660"/>
                  </a:moveTo>
                  <a:lnTo>
                    <a:pt x="170180" y="6042660"/>
                  </a:lnTo>
                  <a:cubicBezTo>
                    <a:pt x="76200" y="6042660"/>
                    <a:pt x="0" y="5966460"/>
                    <a:pt x="0" y="5872480"/>
                  </a:cubicBezTo>
                  <a:lnTo>
                    <a:pt x="0" y="170180"/>
                  </a:lnTo>
                  <a:cubicBezTo>
                    <a:pt x="0" y="76200"/>
                    <a:pt x="76200" y="0"/>
                    <a:pt x="170180" y="0"/>
                  </a:cubicBezTo>
                  <a:lnTo>
                    <a:pt x="5872480" y="0"/>
                  </a:lnTo>
                  <a:cubicBezTo>
                    <a:pt x="5966460" y="0"/>
                    <a:pt x="6042660" y="76200"/>
                    <a:pt x="6042660" y="170180"/>
                  </a:cubicBezTo>
                  <a:lnTo>
                    <a:pt x="6042660" y="5872480"/>
                  </a:lnTo>
                  <a:cubicBezTo>
                    <a:pt x="6043930" y="5965190"/>
                    <a:pt x="5966460" y="6042660"/>
                    <a:pt x="5872480" y="6042660"/>
                  </a:cubicBezTo>
                  <a:close/>
                  <a:moveTo>
                    <a:pt x="170180" y="74930"/>
                  </a:moveTo>
                  <a:cubicBezTo>
                    <a:pt x="118110" y="74930"/>
                    <a:pt x="76200" y="116840"/>
                    <a:pt x="76200" y="168910"/>
                  </a:cubicBezTo>
                  <a:lnTo>
                    <a:pt x="76200" y="5871210"/>
                  </a:lnTo>
                  <a:cubicBezTo>
                    <a:pt x="76200" y="5923280"/>
                    <a:pt x="118110" y="5965190"/>
                    <a:pt x="170180" y="5965190"/>
                  </a:cubicBezTo>
                  <a:lnTo>
                    <a:pt x="5872480" y="5965190"/>
                  </a:lnTo>
                  <a:cubicBezTo>
                    <a:pt x="5924550" y="5965190"/>
                    <a:pt x="5966460" y="5923280"/>
                    <a:pt x="5966460" y="5871210"/>
                  </a:cubicBezTo>
                  <a:lnTo>
                    <a:pt x="5966460" y="168910"/>
                  </a:lnTo>
                  <a:cubicBezTo>
                    <a:pt x="5966460" y="116840"/>
                    <a:pt x="5924550" y="74930"/>
                    <a:pt x="5872480" y="74930"/>
                  </a:cubicBezTo>
                  <a:lnTo>
                    <a:pt x="170180" y="74930"/>
                  </a:lnTo>
                  <a:close/>
                </a:path>
              </a:pathLst>
            </a:custGeom>
            <a:solidFill>
              <a:srgbClr val="F47C00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248314" y="5709166"/>
            <a:ext cx="2695263" cy="26952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026150"/>
                  </a:moveTo>
                  <a:cubicBezTo>
                    <a:pt x="6350000" y="6205220"/>
                    <a:pt x="6205220" y="6350000"/>
                    <a:pt x="6026150" y="6350000"/>
                  </a:cubicBezTo>
                  <a:lnTo>
                    <a:pt x="323850" y="6350000"/>
                  </a:lnTo>
                  <a:cubicBezTo>
                    <a:pt x="144780" y="6350000"/>
                    <a:pt x="0" y="6205220"/>
                    <a:pt x="0" y="6026150"/>
                  </a:cubicBezTo>
                  <a:lnTo>
                    <a:pt x="0" y="323850"/>
                  </a:lnTo>
                  <a:cubicBezTo>
                    <a:pt x="0" y="144780"/>
                    <a:pt x="144780" y="0"/>
                    <a:pt x="323850" y="0"/>
                  </a:cubicBezTo>
                  <a:lnTo>
                    <a:pt x="6026150" y="0"/>
                  </a:lnTo>
                  <a:cubicBezTo>
                    <a:pt x="6205220" y="0"/>
                    <a:pt x="6350000" y="144780"/>
                    <a:pt x="6350000" y="323850"/>
                  </a:cubicBezTo>
                  <a:lnTo>
                    <a:pt x="6350000" y="6026150"/>
                  </a:lnTo>
                  <a:close/>
                </a:path>
              </a:pathLst>
            </a:custGeom>
            <a:blipFill>
              <a:blip r:embed="rId6"/>
              <a:stretch>
                <a:fillRect t="-233" b="-23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53670" y="154940"/>
              <a:ext cx="6043930" cy="6042660"/>
            </a:xfrm>
            <a:custGeom>
              <a:avLst/>
              <a:gdLst/>
              <a:ahLst/>
              <a:cxnLst/>
              <a:rect l="l" t="t" r="r" b="b"/>
              <a:pathLst>
                <a:path w="6043930" h="6042660">
                  <a:moveTo>
                    <a:pt x="5872480" y="6042660"/>
                  </a:moveTo>
                  <a:lnTo>
                    <a:pt x="170180" y="6042660"/>
                  </a:lnTo>
                  <a:cubicBezTo>
                    <a:pt x="76200" y="6042660"/>
                    <a:pt x="0" y="5966460"/>
                    <a:pt x="0" y="5872480"/>
                  </a:cubicBezTo>
                  <a:lnTo>
                    <a:pt x="0" y="170180"/>
                  </a:lnTo>
                  <a:cubicBezTo>
                    <a:pt x="0" y="76200"/>
                    <a:pt x="76200" y="0"/>
                    <a:pt x="170180" y="0"/>
                  </a:cubicBezTo>
                  <a:lnTo>
                    <a:pt x="5872480" y="0"/>
                  </a:lnTo>
                  <a:cubicBezTo>
                    <a:pt x="5966460" y="0"/>
                    <a:pt x="6042660" y="76200"/>
                    <a:pt x="6042660" y="170180"/>
                  </a:cubicBezTo>
                  <a:lnTo>
                    <a:pt x="6042660" y="5872480"/>
                  </a:lnTo>
                  <a:cubicBezTo>
                    <a:pt x="6043930" y="5965190"/>
                    <a:pt x="5966460" y="6042660"/>
                    <a:pt x="5872480" y="6042660"/>
                  </a:cubicBezTo>
                  <a:close/>
                  <a:moveTo>
                    <a:pt x="170180" y="74930"/>
                  </a:moveTo>
                  <a:cubicBezTo>
                    <a:pt x="118110" y="74930"/>
                    <a:pt x="76200" y="116840"/>
                    <a:pt x="76200" y="168910"/>
                  </a:cubicBezTo>
                  <a:lnTo>
                    <a:pt x="76200" y="5871210"/>
                  </a:lnTo>
                  <a:cubicBezTo>
                    <a:pt x="76200" y="5923280"/>
                    <a:pt x="118110" y="5965190"/>
                    <a:pt x="170180" y="5965190"/>
                  </a:cubicBezTo>
                  <a:lnTo>
                    <a:pt x="5872480" y="5965190"/>
                  </a:lnTo>
                  <a:cubicBezTo>
                    <a:pt x="5924550" y="5965190"/>
                    <a:pt x="5966460" y="5923280"/>
                    <a:pt x="5966460" y="5871210"/>
                  </a:cubicBezTo>
                  <a:lnTo>
                    <a:pt x="5966460" y="168910"/>
                  </a:lnTo>
                  <a:cubicBezTo>
                    <a:pt x="5966460" y="116840"/>
                    <a:pt x="5924550" y="74930"/>
                    <a:pt x="5872480" y="74930"/>
                  </a:cubicBezTo>
                  <a:lnTo>
                    <a:pt x="170180" y="74930"/>
                  </a:lnTo>
                  <a:close/>
                </a:path>
              </a:pathLst>
            </a:custGeom>
            <a:solidFill>
              <a:srgbClr val="F47C0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596781" y="5760935"/>
            <a:ext cx="2643493" cy="264349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026150"/>
                  </a:moveTo>
                  <a:cubicBezTo>
                    <a:pt x="6350000" y="6205220"/>
                    <a:pt x="6205220" y="6350000"/>
                    <a:pt x="6026150" y="6350000"/>
                  </a:cubicBezTo>
                  <a:lnTo>
                    <a:pt x="323850" y="6350000"/>
                  </a:lnTo>
                  <a:cubicBezTo>
                    <a:pt x="144780" y="6350000"/>
                    <a:pt x="0" y="6205220"/>
                    <a:pt x="0" y="6026150"/>
                  </a:cubicBezTo>
                  <a:lnTo>
                    <a:pt x="0" y="323850"/>
                  </a:lnTo>
                  <a:cubicBezTo>
                    <a:pt x="0" y="144780"/>
                    <a:pt x="144780" y="0"/>
                    <a:pt x="323850" y="0"/>
                  </a:cubicBezTo>
                  <a:lnTo>
                    <a:pt x="6026150" y="0"/>
                  </a:lnTo>
                  <a:cubicBezTo>
                    <a:pt x="6205220" y="0"/>
                    <a:pt x="6350000" y="144780"/>
                    <a:pt x="6350000" y="323850"/>
                  </a:cubicBezTo>
                  <a:lnTo>
                    <a:pt x="6350000" y="6026150"/>
                  </a:lnTo>
                  <a:close/>
                </a:path>
              </a:pathLst>
            </a:custGeom>
            <a:blipFill>
              <a:blip r:embed="rId7"/>
              <a:stretch>
                <a:fillRect l="-25275" r="-2527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3670" y="154940"/>
              <a:ext cx="6043930" cy="6042660"/>
            </a:xfrm>
            <a:custGeom>
              <a:avLst/>
              <a:gdLst/>
              <a:ahLst/>
              <a:cxnLst/>
              <a:rect l="l" t="t" r="r" b="b"/>
              <a:pathLst>
                <a:path w="6043930" h="6042660">
                  <a:moveTo>
                    <a:pt x="5872480" y="6042660"/>
                  </a:moveTo>
                  <a:lnTo>
                    <a:pt x="170180" y="6042660"/>
                  </a:lnTo>
                  <a:cubicBezTo>
                    <a:pt x="76200" y="6042660"/>
                    <a:pt x="0" y="5966460"/>
                    <a:pt x="0" y="5872480"/>
                  </a:cubicBezTo>
                  <a:lnTo>
                    <a:pt x="0" y="170180"/>
                  </a:lnTo>
                  <a:cubicBezTo>
                    <a:pt x="0" y="76200"/>
                    <a:pt x="76200" y="0"/>
                    <a:pt x="170180" y="0"/>
                  </a:cubicBezTo>
                  <a:lnTo>
                    <a:pt x="5872480" y="0"/>
                  </a:lnTo>
                  <a:cubicBezTo>
                    <a:pt x="5966460" y="0"/>
                    <a:pt x="6042660" y="76200"/>
                    <a:pt x="6042660" y="170180"/>
                  </a:cubicBezTo>
                  <a:lnTo>
                    <a:pt x="6042660" y="5872480"/>
                  </a:lnTo>
                  <a:cubicBezTo>
                    <a:pt x="6043930" y="5965190"/>
                    <a:pt x="5966460" y="6042660"/>
                    <a:pt x="5872480" y="6042660"/>
                  </a:cubicBezTo>
                  <a:close/>
                  <a:moveTo>
                    <a:pt x="170180" y="74930"/>
                  </a:moveTo>
                  <a:cubicBezTo>
                    <a:pt x="118110" y="74930"/>
                    <a:pt x="76200" y="116840"/>
                    <a:pt x="76200" y="168910"/>
                  </a:cubicBezTo>
                  <a:lnTo>
                    <a:pt x="76200" y="5871210"/>
                  </a:lnTo>
                  <a:cubicBezTo>
                    <a:pt x="76200" y="5923280"/>
                    <a:pt x="118110" y="5965190"/>
                    <a:pt x="170180" y="5965190"/>
                  </a:cubicBezTo>
                  <a:lnTo>
                    <a:pt x="5872480" y="5965190"/>
                  </a:lnTo>
                  <a:cubicBezTo>
                    <a:pt x="5924550" y="5965190"/>
                    <a:pt x="5966460" y="5923280"/>
                    <a:pt x="5966460" y="5871210"/>
                  </a:cubicBezTo>
                  <a:lnTo>
                    <a:pt x="5966460" y="168910"/>
                  </a:lnTo>
                  <a:cubicBezTo>
                    <a:pt x="5966460" y="116840"/>
                    <a:pt x="5924550" y="74930"/>
                    <a:pt x="5872480" y="74930"/>
                  </a:cubicBezTo>
                  <a:lnTo>
                    <a:pt x="170180" y="74930"/>
                  </a:lnTo>
                  <a:close/>
                </a:path>
              </a:pathLst>
            </a:custGeom>
            <a:solidFill>
              <a:srgbClr val="F47C00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16027072" y="-871408"/>
            <a:ext cx="3471959" cy="1900108"/>
          </a:xfrm>
          <a:custGeom>
            <a:avLst/>
            <a:gdLst/>
            <a:ahLst/>
            <a:cxnLst/>
            <a:rect l="l" t="t" r="r" b="b"/>
            <a:pathLst>
              <a:path w="3471959" h="1900108">
                <a:moveTo>
                  <a:pt x="0" y="0"/>
                </a:moveTo>
                <a:lnTo>
                  <a:pt x="3471959" y="0"/>
                </a:lnTo>
                <a:lnTo>
                  <a:pt x="3471959" y="1900108"/>
                </a:lnTo>
                <a:lnTo>
                  <a:pt x="0" y="19001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0513286" y="4325684"/>
            <a:ext cx="2620776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895" spc="144">
                <a:solidFill>
                  <a:srgbClr val="000000"/>
                </a:solidFill>
                <a:latin typeface="Canva Sans 1 Bold"/>
              </a:rPr>
              <a:t>Dust RGB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3304" y="511135"/>
            <a:ext cx="9393257" cy="7376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71"/>
              </a:lnSpc>
            </a:pPr>
            <a:r>
              <a:rPr lang="en-US" sz="6066" spc="303">
                <a:solidFill>
                  <a:srgbClr val="1A1715"/>
                </a:solidFill>
                <a:latin typeface="Canva Sans 1 Bold"/>
              </a:rPr>
              <a:t>What satellite channels you routinely use?</a:t>
            </a:r>
          </a:p>
          <a:p>
            <a:pPr algn="ctr">
              <a:lnSpc>
                <a:spcPts val="8371"/>
              </a:lnSpc>
            </a:pPr>
            <a:endParaRPr lang="en-US" sz="6066" spc="303">
              <a:solidFill>
                <a:srgbClr val="1A1715"/>
              </a:solidFill>
              <a:latin typeface="Canva Sans 1 Bold"/>
            </a:endParaRPr>
          </a:p>
          <a:p>
            <a:pPr algn="ctr">
              <a:lnSpc>
                <a:spcPts val="8371"/>
              </a:lnSpc>
            </a:pPr>
            <a:r>
              <a:rPr lang="en-US" sz="6066" spc="303">
                <a:solidFill>
                  <a:srgbClr val="1A1715"/>
                </a:solidFill>
                <a:latin typeface="Canva Sans 1"/>
              </a:rPr>
              <a:t>   </a:t>
            </a:r>
            <a:r>
              <a:rPr lang="en-US" sz="6066" spc="303">
                <a:solidFill>
                  <a:srgbClr val="1A1715"/>
                </a:solidFill>
                <a:latin typeface="Canva Sans 1 Bold"/>
              </a:rPr>
              <a:t>What products, RGBs?</a:t>
            </a:r>
          </a:p>
          <a:p>
            <a:pPr marL="0" lvl="0" indent="0" algn="ctr">
              <a:lnSpc>
                <a:spcPts val="8371"/>
              </a:lnSpc>
              <a:spcBef>
                <a:spcPct val="0"/>
              </a:spcBef>
            </a:pPr>
            <a:endParaRPr lang="en-US" sz="6066" spc="303">
              <a:solidFill>
                <a:srgbClr val="1A1715"/>
              </a:solidFill>
              <a:latin typeface="Canva Sans 1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406296" y="4325684"/>
            <a:ext cx="2620776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895" spc="144">
                <a:solidFill>
                  <a:srgbClr val="000000"/>
                </a:solidFill>
                <a:latin typeface="Canva Sans 1 Bold"/>
              </a:rPr>
              <a:t>IR image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22800" y="8601596"/>
            <a:ext cx="262077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895" spc="144">
                <a:solidFill>
                  <a:srgbClr val="000000"/>
                </a:solidFill>
                <a:latin typeface="Canva Sans 1 Bold"/>
              </a:rPr>
              <a:t>Natural colour RGB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96781" y="8575878"/>
            <a:ext cx="262077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r>
              <a:rPr lang="en-US" sz="2895" spc="144">
                <a:solidFill>
                  <a:srgbClr val="000000"/>
                </a:solidFill>
                <a:latin typeface="Canva Sans 1 Bold"/>
              </a:rPr>
              <a:t>Severe convection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242369"/>
            <a:ext cx="18288000" cy="2044631"/>
            <a:chOff x="0" y="0"/>
            <a:chExt cx="4816593" cy="538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38504"/>
            </a:xfrm>
            <a:custGeom>
              <a:avLst/>
              <a:gdLst/>
              <a:ahLst/>
              <a:cxnLst/>
              <a:rect l="l" t="t" r="r" b="b"/>
              <a:pathLst>
                <a:path w="4816592" h="538504">
                  <a:moveTo>
                    <a:pt x="0" y="0"/>
                  </a:moveTo>
                  <a:lnTo>
                    <a:pt x="4816592" y="0"/>
                  </a:lnTo>
                  <a:lnTo>
                    <a:pt x="4816592" y="538504"/>
                  </a:lnTo>
                  <a:lnTo>
                    <a:pt x="0" y="538504"/>
                  </a:lnTo>
                  <a:lnTo>
                    <a:pt x="0" y="0"/>
                  </a:lnTo>
                </a:path>
              </a:pathLst>
            </a:custGeom>
            <a:solidFill>
              <a:srgbClr val="F3722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2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509492" y="160398"/>
            <a:ext cx="9269016" cy="166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000000"/>
                </a:solidFill>
                <a:latin typeface="Canva Sans 1 Bold"/>
              </a:rPr>
              <a:t>Day Microphysics </a:t>
            </a:r>
          </a:p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>
                <a:solidFill>
                  <a:srgbClr val="000000"/>
                </a:solidFill>
                <a:latin typeface="Canva Sans 1 Bold"/>
              </a:rPr>
              <a:t>(for day-time cloud analysis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9039" y="2572940"/>
            <a:ext cx="16484387" cy="4882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8"/>
              </a:lnSpc>
              <a:spcBef>
                <a:spcPct val="0"/>
              </a:spcBef>
            </a:pPr>
            <a:r>
              <a:rPr lang="en-US" sz="5600" spc="280">
                <a:solidFill>
                  <a:srgbClr val="F95C32"/>
                </a:solidFill>
                <a:latin typeface="Canva Sans 1 Bold"/>
              </a:rPr>
              <a:t>R: VIS0.8  Range : 0～100 [%]Gamma: 1.0</a:t>
            </a:r>
          </a:p>
          <a:p>
            <a:pPr>
              <a:lnSpc>
                <a:spcPts val="7728"/>
              </a:lnSpc>
              <a:spcBef>
                <a:spcPct val="0"/>
              </a:spcBef>
            </a:pPr>
            <a:r>
              <a:rPr lang="en-US" sz="5600" spc="280">
                <a:solidFill>
                  <a:srgbClr val="00BF63"/>
                </a:solidFill>
                <a:latin typeface="Canva Sans 1 Bold"/>
              </a:rPr>
              <a:t>G: IR3.9 Solar reflectance component Range: 0～60[%]Gamma: 2.5（summer）Range: 0～25[%]Gamma: 1.5（winter）</a:t>
            </a:r>
          </a:p>
          <a:p>
            <a:pPr>
              <a:lnSpc>
                <a:spcPts val="7728"/>
              </a:lnSpc>
              <a:spcBef>
                <a:spcPct val="0"/>
              </a:spcBef>
            </a:pPr>
            <a:r>
              <a:rPr lang="en-US" sz="5600" spc="280">
                <a:solidFill>
                  <a:srgbClr val="004AAD"/>
                </a:solidFill>
                <a:latin typeface="Canva Sans 1 Bold"/>
              </a:rPr>
              <a:t>B : IR10.8 Range: 203～323[K]Gamma: 1.0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3561" y="1218379"/>
            <a:ext cx="13313152" cy="7850243"/>
          </a:xfrm>
          <a:custGeom>
            <a:avLst/>
            <a:gdLst/>
            <a:ahLst/>
            <a:cxnLst/>
            <a:rect l="l" t="t" r="r" b="b"/>
            <a:pathLst>
              <a:path w="13313152" h="7850243">
                <a:moveTo>
                  <a:pt x="0" y="0"/>
                </a:moveTo>
                <a:lnTo>
                  <a:pt x="13313152" y="0"/>
                </a:lnTo>
                <a:lnTo>
                  <a:pt x="13313152" y="7850242"/>
                </a:lnTo>
                <a:lnTo>
                  <a:pt x="0" y="7850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58221" y="1687795"/>
            <a:ext cx="4179516" cy="428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1"/>
              </a:lnSpc>
              <a:spcBef>
                <a:spcPct val="0"/>
              </a:spcBef>
            </a:pPr>
            <a:r>
              <a:rPr lang="en-US" sz="3073" spc="153">
                <a:solidFill>
                  <a:srgbClr val="000000"/>
                </a:solidFill>
                <a:latin typeface="Canva Sans 1 Bold"/>
              </a:rPr>
              <a:t>Day-time cloud analysis,</a:t>
            </a:r>
          </a:p>
          <a:p>
            <a:pPr>
              <a:lnSpc>
                <a:spcPts val="4241"/>
              </a:lnSpc>
              <a:spcBef>
                <a:spcPct val="0"/>
              </a:spcBef>
            </a:pPr>
            <a:r>
              <a:rPr lang="en-US" sz="3073" spc="153">
                <a:solidFill>
                  <a:srgbClr val="000000"/>
                </a:solidFill>
                <a:latin typeface="Canva Sans 1 Bold"/>
              </a:rPr>
              <a:t>Convective cloud with</a:t>
            </a:r>
          </a:p>
          <a:p>
            <a:pPr>
              <a:lnSpc>
                <a:spcPts val="4241"/>
              </a:lnSpc>
              <a:spcBef>
                <a:spcPct val="0"/>
              </a:spcBef>
            </a:pPr>
            <a:r>
              <a:rPr lang="en-US" sz="3073" spc="153">
                <a:solidFill>
                  <a:srgbClr val="000000"/>
                </a:solidFill>
                <a:latin typeface="Canva Sans 1 Bold"/>
              </a:rPr>
              <a:t> strong updrafts, </a:t>
            </a:r>
          </a:p>
          <a:p>
            <a:pPr>
              <a:lnSpc>
                <a:spcPts val="4241"/>
              </a:lnSpc>
              <a:spcBef>
                <a:spcPct val="0"/>
              </a:spcBef>
            </a:pPr>
            <a:r>
              <a:rPr lang="en-US" sz="3073" spc="153">
                <a:solidFill>
                  <a:srgbClr val="000000"/>
                </a:solidFill>
                <a:latin typeface="Canva Sans 1 Bold"/>
              </a:rPr>
              <a:t>Vegetation,</a:t>
            </a:r>
          </a:p>
          <a:p>
            <a:pPr>
              <a:lnSpc>
                <a:spcPts val="4241"/>
              </a:lnSpc>
              <a:spcBef>
                <a:spcPct val="0"/>
              </a:spcBef>
            </a:pPr>
            <a:r>
              <a:rPr lang="en-US" sz="3073" spc="153">
                <a:solidFill>
                  <a:srgbClr val="000000"/>
                </a:solidFill>
                <a:latin typeface="Canva Sans 1 Bold"/>
              </a:rPr>
              <a:t>Fire (hot spot)</a:t>
            </a:r>
          </a:p>
          <a:p>
            <a:pPr>
              <a:lnSpc>
                <a:spcPts val="4241"/>
              </a:lnSpc>
              <a:spcBef>
                <a:spcPct val="0"/>
              </a:spcBef>
            </a:pPr>
            <a:r>
              <a:rPr lang="en-US" sz="3073" spc="153">
                <a:solidFill>
                  <a:srgbClr val="000000"/>
                </a:solidFill>
                <a:latin typeface="Canva Sans 1 Bold"/>
              </a:rPr>
              <a:t>Snow detection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7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24421" y="2095439"/>
            <a:ext cx="5104267" cy="5876246"/>
          </a:xfrm>
          <a:custGeom>
            <a:avLst/>
            <a:gdLst/>
            <a:ahLst/>
            <a:cxnLst/>
            <a:rect l="l" t="t" r="r" b="b"/>
            <a:pathLst>
              <a:path w="5104267" h="5876246">
                <a:moveTo>
                  <a:pt x="0" y="0"/>
                </a:moveTo>
                <a:lnTo>
                  <a:pt x="5104267" y="0"/>
                </a:lnTo>
                <a:lnTo>
                  <a:pt x="5104267" y="5876246"/>
                </a:lnTo>
                <a:lnTo>
                  <a:pt x="0" y="5876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015" r="-5047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37699" y="2095439"/>
            <a:ext cx="5119973" cy="5876246"/>
          </a:xfrm>
          <a:custGeom>
            <a:avLst/>
            <a:gdLst/>
            <a:ahLst/>
            <a:cxnLst/>
            <a:rect l="l" t="t" r="r" b="b"/>
            <a:pathLst>
              <a:path w="5119973" h="5876246">
                <a:moveTo>
                  <a:pt x="0" y="0"/>
                </a:moveTo>
                <a:lnTo>
                  <a:pt x="5119972" y="0"/>
                </a:lnTo>
                <a:lnTo>
                  <a:pt x="5119972" y="5876246"/>
                </a:lnTo>
                <a:lnTo>
                  <a:pt x="0" y="58762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506" r="-4940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8762" y="2095439"/>
            <a:ext cx="5355554" cy="5876246"/>
          </a:xfrm>
          <a:custGeom>
            <a:avLst/>
            <a:gdLst/>
            <a:ahLst/>
            <a:cxnLst/>
            <a:rect l="l" t="t" r="r" b="b"/>
            <a:pathLst>
              <a:path w="5355554" h="5876246">
                <a:moveTo>
                  <a:pt x="0" y="0"/>
                </a:moveTo>
                <a:lnTo>
                  <a:pt x="5355554" y="0"/>
                </a:lnTo>
                <a:lnTo>
                  <a:pt x="5355554" y="5876246"/>
                </a:lnTo>
                <a:lnTo>
                  <a:pt x="0" y="58762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085" r="-4546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2498" y="266699"/>
            <a:ext cx="8749102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 dirty="0" smtClean="0">
                <a:solidFill>
                  <a:srgbClr val="000000"/>
                </a:solidFill>
                <a:latin typeface="Canva Sans 1 Bold"/>
              </a:rPr>
              <a:t>Examples: microphysics</a:t>
            </a:r>
            <a:endParaRPr lang="en-US" sz="4866" spc="243" dirty="0">
              <a:solidFill>
                <a:srgbClr val="000000"/>
              </a:solidFill>
              <a:latin typeface="Canva Sans 1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7268572"/>
            <a:ext cx="43815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45"/>
              </a:lnSpc>
              <a:spcBef>
                <a:spcPct val="0"/>
              </a:spcBef>
            </a:pPr>
            <a:r>
              <a:rPr lang="en-US" sz="3366" spc="168" dirty="0">
                <a:solidFill>
                  <a:srgbClr val="FEFFFF"/>
                </a:solidFill>
                <a:latin typeface="Canva Sans 1 Bold"/>
              </a:rPr>
              <a:t>Day Microphysics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64263" y="7268572"/>
            <a:ext cx="4646737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45"/>
              </a:lnSpc>
              <a:spcBef>
                <a:spcPct val="0"/>
              </a:spcBef>
            </a:pPr>
            <a:r>
              <a:rPr lang="en-US" sz="3366" spc="168" dirty="0">
                <a:solidFill>
                  <a:srgbClr val="FEFFFF"/>
                </a:solidFill>
                <a:latin typeface="Canva Sans 1 Bold"/>
              </a:rPr>
              <a:t>Convective Storms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09335" y="7026636"/>
            <a:ext cx="5104267" cy="812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5"/>
              </a:lnSpc>
              <a:spcBef>
                <a:spcPct val="0"/>
              </a:spcBef>
            </a:pPr>
            <a:r>
              <a:rPr lang="en-US" sz="4866" spc="243" dirty="0" err="1">
                <a:solidFill>
                  <a:srgbClr val="FEFFFF"/>
                </a:solidFill>
                <a:latin typeface="Canva Sans 1 Bold"/>
              </a:rPr>
              <a:t>Airmass</a:t>
            </a:r>
            <a:endParaRPr lang="en-US" sz="4866" spc="243" dirty="0">
              <a:solidFill>
                <a:srgbClr val="FEFFFF"/>
              </a:solidFill>
              <a:latin typeface="Canva Sans 1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78703" y="8464671"/>
            <a:ext cx="6188125" cy="594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1"/>
              </a:lnSpc>
              <a:spcBef>
                <a:spcPct val="0"/>
              </a:spcBef>
            </a:pPr>
            <a:r>
              <a:rPr lang="en-US" sz="3566" spc="178">
                <a:solidFill>
                  <a:srgbClr val="000000"/>
                </a:solidFill>
                <a:latin typeface="Canva Sans 1 Bold"/>
              </a:rPr>
              <a:t>31 March 2019,0700 UTC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399378" y="-227355"/>
            <a:ext cx="2512109" cy="2512109"/>
          </a:xfrm>
          <a:custGeom>
            <a:avLst/>
            <a:gdLst/>
            <a:ahLst/>
            <a:cxnLst/>
            <a:rect l="l" t="t" r="r" b="b"/>
            <a:pathLst>
              <a:path w="2512109" h="2512109">
                <a:moveTo>
                  <a:pt x="0" y="0"/>
                </a:moveTo>
                <a:lnTo>
                  <a:pt x="2512110" y="0"/>
                </a:lnTo>
                <a:lnTo>
                  <a:pt x="2512110" y="2512110"/>
                </a:lnTo>
                <a:lnTo>
                  <a:pt x="0" y="2512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97260" y="7611097"/>
            <a:ext cx="9412214" cy="117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24"/>
              </a:lnSpc>
              <a:spcBef>
                <a:spcPct val="0"/>
              </a:spcBef>
            </a:pPr>
            <a:r>
              <a:rPr lang="en-US" sz="6973" spc="348">
                <a:solidFill>
                  <a:srgbClr val="F35000"/>
                </a:solidFill>
                <a:latin typeface="Canva Sans 1 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7876" y="0"/>
            <a:ext cx="18758029" cy="1671926"/>
            <a:chOff x="0" y="0"/>
            <a:chExt cx="4940386" cy="4403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40386" cy="440343"/>
            </a:xfrm>
            <a:custGeom>
              <a:avLst/>
              <a:gdLst/>
              <a:ahLst/>
              <a:cxnLst/>
              <a:rect l="l" t="t" r="r" b="b"/>
              <a:pathLst>
                <a:path w="4940386" h="440343">
                  <a:moveTo>
                    <a:pt x="10318" y="0"/>
                  </a:moveTo>
                  <a:lnTo>
                    <a:pt x="4930068" y="0"/>
                  </a:lnTo>
                  <a:cubicBezTo>
                    <a:pt x="4935767" y="0"/>
                    <a:pt x="4940386" y="4620"/>
                    <a:pt x="4940386" y="10318"/>
                  </a:cubicBezTo>
                  <a:lnTo>
                    <a:pt x="4940386" y="430025"/>
                  </a:lnTo>
                  <a:cubicBezTo>
                    <a:pt x="4940386" y="435723"/>
                    <a:pt x="4935767" y="440343"/>
                    <a:pt x="4930068" y="440343"/>
                  </a:cubicBezTo>
                  <a:lnTo>
                    <a:pt x="10318" y="440343"/>
                  </a:lnTo>
                  <a:cubicBezTo>
                    <a:pt x="4620" y="440343"/>
                    <a:pt x="0" y="435723"/>
                    <a:pt x="0" y="430025"/>
                  </a:cubicBezTo>
                  <a:lnTo>
                    <a:pt x="0" y="10318"/>
                  </a:lnTo>
                  <a:cubicBezTo>
                    <a:pt x="0" y="4620"/>
                    <a:pt x="4620" y="0"/>
                    <a:pt x="10318" y="0"/>
                  </a:cubicBezTo>
                  <a:close/>
                </a:path>
              </a:pathLst>
            </a:custGeom>
            <a:solidFill>
              <a:srgbClr val="F47C00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55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275376" y="5431056"/>
            <a:ext cx="12295876" cy="10509296"/>
          </a:xfrm>
          <a:custGeom>
            <a:avLst/>
            <a:gdLst/>
            <a:ahLst/>
            <a:cxnLst/>
            <a:rect l="l" t="t" r="r" b="b"/>
            <a:pathLst>
              <a:path w="12295876" h="10509296">
                <a:moveTo>
                  <a:pt x="0" y="0"/>
                </a:moveTo>
                <a:lnTo>
                  <a:pt x="12295876" y="0"/>
                </a:lnTo>
                <a:lnTo>
                  <a:pt x="12295876" y="10509295"/>
                </a:lnTo>
                <a:lnTo>
                  <a:pt x="0" y="105092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14191" y="2211906"/>
            <a:ext cx="3382510" cy="3219150"/>
          </a:xfrm>
          <a:custGeom>
            <a:avLst/>
            <a:gdLst/>
            <a:ahLst/>
            <a:cxnLst/>
            <a:rect l="l" t="t" r="r" b="b"/>
            <a:pathLst>
              <a:path w="3382510" h="3219150">
                <a:moveTo>
                  <a:pt x="0" y="0"/>
                </a:moveTo>
                <a:lnTo>
                  <a:pt x="3382510" y="0"/>
                </a:lnTo>
                <a:lnTo>
                  <a:pt x="3382510" y="3219150"/>
                </a:lnTo>
                <a:lnTo>
                  <a:pt x="0" y="321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326" t="-6431" r="-28755" b="-17858"/>
            </a:stretch>
          </a:blipFill>
        </p:spPr>
      </p:sp>
      <p:sp>
        <p:nvSpPr>
          <p:cNvPr id="7" name="Freeform 7"/>
          <p:cNvSpPr/>
          <p:nvPr/>
        </p:nvSpPr>
        <p:spPr>
          <a:xfrm rot="68908">
            <a:off x="13609702" y="2249775"/>
            <a:ext cx="3815480" cy="3665264"/>
          </a:xfrm>
          <a:custGeom>
            <a:avLst/>
            <a:gdLst/>
            <a:ahLst/>
            <a:cxnLst/>
            <a:rect l="l" t="t" r="r" b="b"/>
            <a:pathLst>
              <a:path w="3815480" h="3665264">
                <a:moveTo>
                  <a:pt x="0" y="0"/>
                </a:moveTo>
                <a:lnTo>
                  <a:pt x="3815480" y="0"/>
                </a:lnTo>
                <a:lnTo>
                  <a:pt x="3815480" y="3665264"/>
                </a:lnTo>
                <a:lnTo>
                  <a:pt x="0" y="3665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231" t="-46117" r="-53499" b="-636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899117" y="6118608"/>
            <a:ext cx="3648085" cy="3665132"/>
          </a:xfrm>
          <a:custGeom>
            <a:avLst/>
            <a:gdLst/>
            <a:ahLst/>
            <a:cxnLst/>
            <a:rect l="l" t="t" r="r" b="b"/>
            <a:pathLst>
              <a:path w="3648085" h="3665132">
                <a:moveTo>
                  <a:pt x="0" y="0"/>
                </a:moveTo>
                <a:lnTo>
                  <a:pt x="3648085" y="0"/>
                </a:lnTo>
                <a:lnTo>
                  <a:pt x="3648085" y="3665132"/>
                </a:lnTo>
                <a:lnTo>
                  <a:pt x="0" y="36651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20550" y="2122609"/>
            <a:ext cx="6996175" cy="492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429"/>
              </a:lnSpc>
            </a:pPr>
            <a:r>
              <a:rPr lang="en-US" sz="5171" spc="31">
                <a:solidFill>
                  <a:srgbClr val="231F20"/>
                </a:solidFill>
                <a:latin typeface="Canva Sans 1 Bold"/>
              </a:rPr>
              <a:t>• Single channel</a:t>
            </a:r>
          </a:p>
          <a:p>
            <a:pPr>
              <a:lnSpc>
                <a:spcPts val="8429"/>
              </a:lnSpc>
            </a:pPr>
            <a:r>
              <a:rPr lang="en-US" sz="5171" spc="31">
                <a:solidFill>
                  <a:srgbClr val="231F20"/>
                </a:solidFill>
                <a:latin typeface="Canva Sans 1 Bold"/>
              </a:rPr>
              <a:t>• Channel differences</a:t>
            </a:r>
          </a:p>
          <a:p>
            <a:pPr>
              <a:lnSpc>
                <a:spcPts val="8429"/>
              </a:lnSpc>
            </a:pPr>
            <a:r>
              <a:rPr lang="en-US" sz="5171" spc="31">
                <a:solidFill>
                  <a:srgbClr val="231F20"/>
                </a:solidFill>
                <a:latin typeface="Canva Sans 1 Bold"/>
              </a:rPr>
              <a:t>• Sandwich products</a:t>
            </a:r>
          </a:p>
          <a:p>
            <a:pPr>
              <a:lnSpc>
                <a:spcPts val="8429"/>
              </a:lnSpc>
            </a:pPr>
            <a:r>
              <a:rPr lang="en-US" sz="5171" spc="31">
                <a:solidFill>
                  <a:srgbClr val="231F20"/>
                </a:solidFill>
                <a:latin typeface="Canva Sans 1 Bold"/>
              </a:rPr>
              <a:t>• RGB products </a:t>
            </a:r>
          </a:p>
          <a:p>
            <a:pPr algn="l">
              <a:lnSpc>
                <a:spcPts val="5332"/>
              </a:lnSpc>
              <a:spcBef>
                <a:spcPct val="0"/>
              </a:spcBef>
            </a:pPr>
            <a:endParaRPr lang="en-US" sz="5171" spc="31">
              <a:solidFill>
                <a:srgbClr val="231F20"/>
              </a:solidFill>
              <a:latin typeface="Canva Sans 1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0" y="474013"/>
            <a:ext cx="11833925" cy="94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4"/>
              </a:lnSpc>
              <a:spcBef>
                <a:spcPct val="0"/>
              </a:spcBef>
            </a:pPr>
            <a:r>
              <a:rPr lang="en-US" sz="6195" spc="309">
                <a:solidFill>
                  <a:srgbClr val="231F20"/>
                </a:solidFill>
                <a:latin typeface="Canva Sans 1 Bold"/>
              </a:rPr>
              <a:t>Visualizing satellite data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870242" y="3617727"/>
            <a:ext cx="3852918" cy="3626657"/>
          </a:xfrm>
          <a:custGeom>
            <a:avLst/>
            <a:gdLst/>
            <a:ahLst/>
            <a:cxnLst/>
            <a:rect l="l" t="t" r="r" b="b"/>
            <a:pathLst>
              <a:path w="3852918" h="3626657">
                <a:moveTo>
                  <a:pt x="0" y="0"/>
                </a:moveTo>
                <a:lnTo>
                  <a:pt x="3852918" y="0"/>
                </a:lnTo>
                <a:lnTo>
                  <a:pt x="3852918" y="3626657"/>
                </a:lnTo>
                <a:lnTo>
                  <a:pt x="0" y="36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232" t="-39542" r="-80511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4483" y="8520018"/>
            <a:ext cx="19670065" cy="5255628"/>
          </a:xfrm>
          <a:custGeom>
            <a:avLst/>
            <a:gdLst/>
            <a:ahLst/>
            <a:cxnLst/>
            <a:rect l="l" t="t" r="r" b="b"/>
            <a:pathLst>
              <a:path w="19670065" h="5255628">
                <a:moveTo>
                  <a:pt x="0" y="0"/>
                </a:moveTo>
                <a:lnTo>
                  <a:pt x="19670065" y="0"/>
                </a:lnTo>
                <a:lnTo>
                  <a:pt x="19670065" y="5255628"/>
                </a:lnTo>
                <a:lnTo>
                  <a:pt x="0" y="525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58104" y="1858666"/>
            <a:ext cx="12688912" cy="8428334"/>
          </a:xfrm>
          <a:custGeom>
            <a:avLst/>
            <a:gdLst/>
            <a:ahLst/>
            <a:cxnLst/>
            <a:rect l="l" t="t" r="r" b="b"/>
            <a:pathLst>
              <a:path w="12688912" h="8428334">
                <a:moveTo>
                  <a:pt x="0" y="0"/>
                </a:moveTo>
                <a:lnTo>
                  <a:pt x="12688913" y="0"/>
                </a:lnTo>
                <a:lnTo>
                  <a:pt x="12688913" y="8428334"/>
                </a:lnTo>
                <a:lnTo>
                  <a:pt x="0" y="84283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9627" y="436274"/>
            <a:ext cx="15777570" cy="863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120"/>
              </a:lnSpc>
              <a:spcBef>
                <a:spcPct val="0"/>
              </a:spcBef>
            </a:pPr>
            <a:r>
              <a:rPr lang="en-US" sz="5159" spc="257">
                <a:solidFill>
                  <a:srgbClr val="F47C00"/>
                </a:solidFill>
                <a:latin typeface="Canva Sans 1 Bold"/>
              </a:rPr>
              <a:t>IR 10.8 µm – Single channel, colour enhance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4483" y="8520018"/>
            <a:ext cx="19670065" cy="5255628"/>
          </a:xfrm>
          <a:custGeom>
            <a:avLst/>
            <a:gdLst/>
            <a:ahLst/>
            <a:cxnLst/>
            <a:rect l="l" t="t" r="r" b="b"/>
            <a:pathLst>
              <a:path w="19670065" h="5255628">
                <a:moveTo>
                  <a:pt x="0" y="0"/>
                </a:moveTo>
                <a:lnTo>
                  <a:pt x="19670065" y="0"/>
                </a:lnTo>
                <a:lnTo>
                  <a:pt x="19670065" y="5255628"/>
                </a:lnTo>
                <a:lnTo>
                  <a:pt x="0" y="525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4467" y="1574277"/>
            <a:ext cx="16669870" cy="8712723"/>
          </a:xfrm>
          <a:custGeom>
            <a:avLst/>
            <a:gdLst/>
            <a:ahLst/>
            <a:cxnLst/>
            <a:rect l="l" t="t" r="r" b="b"/>
            <a:pathLst>
              <a:path w="16669870" h="8712723">
                <a:moveTo>
                  <a:pt x="0" y="0"/>
                </a:moveTo>
                <a:lnTo>
                  <a:pt x="16669871" y="0"/>
                </a:lnTo>
                <a:lnTo>
                  <a:pt x="16669871" y="8712723"/>
                </a:lnTo>
                <a:lnTo>
                  <a:pt x="0" y="8712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13" t="-18019" r="-15853" b="-1259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7510" y="208773"/>
            <a:ext cx="8056958" cy="91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7"/>
              </a:lnSpc>
              <a:spcBef>
                <a:spcPct val="0"/>
              </a:spcBef>
            </a:pPr>
            <a:r>
              <a:rPr lang="en-US" sz="5462" spc="273">
                <a:solidFill>
                  <a:srgbClr val="F47C00"/>
                </a:solidFill>
                <a:latin typeface="Canva Sans 1 Bold"/>
              </a:rPr>
              <a:t>“Sandwich” product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4245"/>
            <a:ext cx="16725626" cy="105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71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399378" y="-227355"/>
            <a:ext cx="2512109" cy="2512109"/>
          </a:xfrm>
          <a:custGeom>
            <a:avLst/>
            <a:gdLst/>
            <a:ahLst/>
            <a:cxnLst/>
            <a:rect l="l" t="t" r="r" b="b"/>
            <a:pathLst>
              <a:path w="2512109" h="2512109">
                <a:moveTo>
                  <a:pt x="0" y="0"/>
                </a:moveTo>
                <a:lnTo>
                  <a:pt x="2512110" y="0"/>
                </a:lnTo>
                <a:lnTo>
                  <a:pt x="2512110" y="2512110"/>
                </a:lnTo>
                <a:lnTo>
                  <a:pt x="0" y="25121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452664" y="5518414"/>
            <a:ext cx="15382672" cy="0"/>
          </a:xfrm>
          <a:prstGeom prst="line">
            <a:avLst/>
          </a:prstGeom>
          <a:ln w="38100" cap="flat">
            <a:solidFill>
              <a:srgbClr val="FF914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4311164" y="5699389"/>
            <a:ext cx="12524172" cy="5042913"/>
          </a:xfrm>
          <a:custGeom>
            <a:avLst/>
            <a:gdLst/>
            <a:ahLst/>
            <a:cxnLst/>
            <a:rect l="l" t="t" r="r" b="b"/>
            <a:pathLst>
              <a:path w="12524172" h="5042913">
                <a:moveTo>
                  <a:pt x="0" y="0"/>
                </a:moveTo>
                <a:lnTo>
                  <a:pt x="12524172" y="0"/>
                </a:lnTo>
                <a:lnTo>
                  <a:pt x="12524172" y="5042913"/>
                </a:lnTo>
                <a:lnTo>
                  <a:pt x="0" y="5042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732" t="-128799" r="-36792" b="-3037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351137" y="1379880"/>
            <a:ext cx="11305483" cy="3957560"/>
          </a:xfrm>
          <a:custGeom>
            <a:avLst/>
            <a:gdLst/>
            <a:ahLst/>
            <a:cxnLst/>
            <a:rect l="l" t="t" r="r" b="b"/>
            <a:pathLst>
              <a:path w="11305483" h="3957560">
                <a:moveTo>
                  <a:pt x="0" y="0"/>
                </a:moveTo>
                <a:lnTo>
                  <a:pt x="11305483" y="0"/>
                </a:lnTo>
                <a:lnTo>
                  <a:pt x="11305483" y="3957559"/>
                </a:lnTo>
                <a:lnTo>
                  <a:pt x="0" y="3957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6817" t="-50325" r="-37977" b="-16268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01089" y="1379880"/>
            <a:ext cx="2351861" cy="2286075"/>
          </a:xfrm>
          <a:custGeom>
            <a:avLst/>
            <a:gdLst/>
            <a:ahLst/>
            <a:cxnLst/>
            <a:rect l="l" t="t" r="r" b="b"/>
            <a:pathLst>
              <a:path w="2351861" h="2286075">
                <a:moveTo>
                  <a:pt x="0" y="0"/>
                </a:moveTo>
                <a:lnTo>
                  <a:pt x="2351861" y="0"/>
                </a:lnTo>
                <a:lnTo>
                  <a:pt x="2351861" y="2286075"/>
                </a:lnTo>
                <a:lnTo>
                  <a:pt x="0" y="2286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6801" t="-121216" r="-452395" b="-1255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839134" y="313381"/>
            <a:ext cx="16233364" cy="106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3"/>
              </a:lnSpc>
              <a:spcBef>
                <a:spcPct val="0"/>
              </a:spcBef>
            </a:pPr>
            <a:r>
              <a:rPr lang="en-US" sz="6263" spc="313">
                <a:solidFill>
                  <a:srgbClr val="F35000"/>
                </a:solidFill>
                <a:latin typeface="Canva Sans 1 Bold"/>
              </a:rPr>
              <a:t>SEVIRI (FCI) spectral channels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296199" y="3259893"/>
            <a:ext cx="7144762" cy="1213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1"/>
              </a:lnSpc>
              <a:spcBef>
                <a:spcPct val="0"/>
              </a:spcBef>
            </a:pPr>
            <a:r>
              <a:rPr lang="en-US" sz="3566" spc="178">
                <a:solidFill>
                  <a:srgbClr val="F35000"/>
                </a:solidFill>
                <a:latin typeface="Canva Sans 1 Bold"/>
              </a:rPr>
              <a:t>Solar </a:t>
            </a:r>
          </a:p>
          <a:p>
            <a:pPr algn="ctr">
              <a:lnSpc>
                <a:spcPts val="4921"/>
              </a:lnSpc>
              <a:spcBef>
                <a:spcPct val="0"/>
              </a:spcBef>
            </a:pPr>
            <a:r>
              <a:rPr lang="en-US" sz="3566" spc="178">
                <a:solidFill>
                  <a:srgbClr val="F35000"/>
                </a:solidFill>
                <a:latin typeface="Canva Sans 1 Bold"/>
              </a:rPr>
              <a:t>       Channels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8100" y="6369484"/>
            <a:ext cx="2242989" cy="1213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1"/>
              </a:lnSpc>
              <a:spcBef>
                <a:spcPct val="0"/>
              </a:spcBef>
            </a:pPr>
            <a:r>
              <a:rPr lang="en-US" sz="3566" spc="178">
                <a:solidFill>
                  <a:srgbClr val="F35000"/>
                </a:solidFill>
                <a:latin typeface="Canva Sans 1 Bold"/>
              </a:rPr>
              <a:t>Thermal</a:t>
            </a:r>
          </a:p>
          <a:p>
            <a:pPr algn="ctr">
              <a:lnSpc>
                <a:spcPts val="4921"/>
              </a:lnSpc>
              <a:spcBef>
                <a:spcPct val="0"/>
              </a:spcBef>
            </a:pPr>
            <a:r>
              <a:rPr lang="en-US" sz="3566" spc="178">
                <a:solidFill>
                  <a:srgbClr val="F35000"/>
                </a:solidFill>
                <a:latin typeface="Canva Sans 1 Bold"/>
              </a:rPr>
              <a:t>Channels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242369"/>
            <a:ext cx="18288000" cy="2044631"/>
            <a:chOff x="0" y="0"/>
            <a:chExt cx="4816593" cy="538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38504"/>
            </a:xfrm>
            <a:custGeom>
              <a:avLst/>
              <a:gdLst/>
              <a:ahLst/>
              <a:cxnLst/>
              <a:rect l="l" t="t" r="r" b="b"/>
              <a:pathLst>
                <a:path w="4816592" h="538504">
                  <a:moveTo>
                    <a:pt x="0" y="0"/>
                  </a:moveTo>
                  <a:lnTo>
                    <a:pt x="4816592" y="0"/>
                  </a:lnTo>
                  <a:lnTo>
                    <a:pt x="4816592" y="538504"/>
                  </a:lnTo>
                  <a:lnTo>
                    <a:pt x="0" y="538504"/>
                  </a:lnTo>
                  <a:lnTo>
                    <a:pt x="0" y="0"/>
                  </a:lnTo>
                </a:path>
              </a:pathLst>
            </a:custGeom>
            <a:solidFill>
              <a:srgbClr val="F3722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2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615425" y="3658831"/>
            <a:ext cx="5057151" cy="3785010"/>
          </a:xfrm>
          <a:custGeom>
            <a:avLst/>
            <a:gdLst/>
            <a:ahLst/>
            <a:cxnLst/>
            <a:rect l="l" t="t" r="r" b="b"/>
            <a:pathLst>
              <a:path w="5057151" h="3785010">
                <a:moveTo>
                  <a:pt x="0" y="0"/>
                </a:moveTo>
                <a:lnTo>
                  <a:pt x="5057150" y="0"/>
                </a:lnTo>
                <a:lnTo>
                  <a:pt x="5057150" y="3785010"/>
                </a:lnTo>
                <a:lnTo>
                  <a:pt x="0" y="3785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827" t="-39622" r="-132275" b="-6036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6930" y="361874"/>
            <a:ext cx="7337695" cy="904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97"/>
              </a:lnSpc>
              <a:spcBef>
                <a:spcPct val="0"/>
              </a:spcBef>
            </a:pPr>
            <a:r>
              <a:rPr lang="en-US" sz="5432" spc="271">
                <a:solidFill>
                  <a:srgbClr val="F47C00"/>
                </a:solidFill>
                <a:latin typeface="Canva Sans 1 Bold"/>
              </a:rPr>
              <a:t>RGB composites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6930" y="1428478"/>
            <a:ext cx="16882370" cy="1732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6812" lvl="1" indent="-363406">
              <a:lnSpc>
                <a:spcPts val="4645"/>
              </a:lnSpc>
              <a:buFont typeface="Arial"/>
              <a:buChar char="•"/>
            </a:pPr>
            <a:r>
              <a:rPr lang="en-US" sz="3366" spc="168">
                <a:solidFill>
                  <a:srgbClr val="000000"/>
                </a:solidFill>
                <a:latin typeface="Canva Sans 1 Bold"/>
              </a:rPr>
              <a:t> Every spectral channel (or combination) is assigned to one  of the RGB components</a:t>
            </a:r>
          </a:p>
          <a:p>
            <a:pPr marL="726812" lvl="1" indent="-363406">
              <a:lnSpc>
                <a:spcPts val="4645"/>
              </a:lnSpc>
              <a:buFont typeface="Arial"/>
              <a:buChar char="•"/>
            </a:pPr>
            <a:r>
              <a:rPr lang="en-US" sz="3366" spc="168">
                <a:solidFill>
                  <a:srgbClr val="000000"/>
                </a:solidFill>
                <a:latin typeface="Canva Sans 1 Bold"/>
              </a:rPr>
              <a:t>All colours are a result of mixing of 3 basic colours: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53933" y="4066533"/>
            <a:ext cx="2434977" cy="2508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5"/>
              </a:lnSpc>
              <a:spcBef>
                <a:spcPct val="0"/>
              </a:spcBef>
            </a:pPr>
            <a:r>
              <a:rPr lang="en-US" sz="4866" spc="243" dirty="0">
                <a:solidFill>
                  <a:srgbClr val="000000"/>
                </a:solidFill>
                <a:latin typeface="Canva Sans 1 Bold"/>
              </a:rPr>
              <a:t>• </a:t>
            </a:r>
            <a:r>
              <a:rPr lang="en-US" sz="4866" spc="243" dirty="0">
                <a:solidFill>
                  <a:srgbClr val="FF3131"/>
                </a:solidFill>
                <a:latin typeface="Canva Sans 1 Bold"/>
              </a:rPr>
              <a:t>R</a:t>
            </a:r>
            <a:r>
              <a:rPr lang="en-US" sz="4866" spc="243" dirty="0">
                <a:solidFill>
                  <a:srgbClr val="000000"/>
                </a:solidFill>
                <a:latin typeface="Canva Sans 1 Bold"/>
              </a:rPr>
              <a:t>ed</a:t>
            </a:r>
          </a:p>
          <a:p>
            <a:pPr>
              <a:lnSpc>
                <a:spcPts val="6715"/>
              </a:lnSpc>
              <a:spcBef>
                <a:spcPct val="0"/>
              </a:spcBef>
            </a:pPr>
            <a:r>
              <a:rPr lang="en-US" sz="4866" spc="243" dirty="0" smtClean="0">
                <a:solidFill>
                  <a:srgbClr val="000000"/>
                </a:solidFill>
                <a:latin typeface="Canva Sans 1 Bold"/>
              </a:rPr>
              <a:t>•</a:t>
            </a:r>
            <a:r>
              <a:rPr lang="en-US" sz="4866" spc="243" dirty="0" smtClean="0">
                <a:solidFill>
                  <a:srgbClr val="00BF63"/>
                </a:solidFill>
                <a:latin typeface="Canva Sans 1 Bold"/>
              </a:rPr>
              <a:t>G</a:t>
            </a:r>
            <a:r>
              <a:rPr lang="en-US" sz="4866" spc="243" dirty="0" smtClean="0">
                <a:solidFill>
                  <a:srgbClr val="000000"/>
                </a:solidFill>
                <a:latin typeface="Canva Sans 1 Bold"/>
              </a:rPr>
              <a:t>reen</a:t>
            </a:r>
            <a:endParaRPr lang="en-US" sz="4866" spc="243" dirty="0">
              <a:solidFill>
                <a:srgbClr val="000000"/>
              </a:solidFill>
              <a:latin typeface="Canva Sans 1 Bold"/>
            </a:endParaRPr>
          </a:p>
          <a:p>
            <a:pPr>
              <a:lnSpc>
                <a:spcPts val="6715"/>
              </a:lnSpc>
              <a:spcBef>
                <a:spcPct val="0"/>
              </a:spcBef>
            </a:pPr>
            <a:r>
              <a:rPr lang="en-US" sz="4866" spc="243" dirty="0">
                <a:solidFill>
                  <a:srgbClr val="000000"/>
                </a:solidFill>
                <a:latin typeface="Canva Sans 1 Bold"/>
              </a:rPr>
              <a:t>• </a:t>
            </a:r>
            <a:r>
              <a:rPr lang="en-US" sz="4866" spc="243" dirty="0">
                <a:solidFill>
                  <a:srgbClr val="004AAD"/>
                </a:solidFill>
                <a:latin typeface="Canva Sans 1 Bold"/>
              </a:rPr>
              <a:t>B</a:t>
            </a:r>
            <a:r>
              <a:rPr lang="en-US" sz="4866" spc="243" dirty="0">
                <a:solidFill>
                  <a:srgbClr val="000000"/>
                </a:solidFill>
                <a:latin typeface="Canva Sans 1 Bold"/>
              </a:rPr>
              <a:t>lue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76930" y="7536397"/>
            <a:ext cx="15626560" cy="563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  <a:spcBef>
                <a:spcPct val="0"/>
              </a:spcBef>
            </a:pPr>
            <a:r>
              <a:rPr lang="en-US" sz="3266" spc="163">
                <a:solidFill>
                  <a:srgbClr val="000000"/>
                </a:solidFill>
                <a:latin typeface="Canva Sans 1 Bold"/>
              </a:rPr>
              <a:t>• Allows analysis of 3 (or more) spectral characteristics in one image!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086100" cy="10287000"/>
            <a:chOff x="0" y="0"/>
            <a:chExt cx="81280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709333"/>
            </a:xfrm>
            <a:custGeom>
              <a:avLst/>
              <a:gdLst/>
              <a:ahLst/>
              <a:cxnLst/>
              <a:rect l="l" t="t" r="r" b="b"/>
              <a:pathLst>
                <a:path w="812800" h="2709333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lnTo>
                    <a:pt x="0" y="0"/>
                  </a:lnTo>
                </a:path>
              </a:pathLst>
            </a:custGeom>
            <a:solidFill>
              <a:srgbClr val="F47C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67479" y="-4240424"/>
            <a:ext cx="8480848" cy="848084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C5A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2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086100" y="1182061"/>
            <a:ext cx="14775971" cy="9007574"/>
          </a:xfrm>
          <a:custGeom>
            <a:avLst/>
            <a:gdLst/>
            <a:ahLst/>
            <a:cxnLst/>
            <a:rect l="l" t="t" r="r" b="b"/>
            <a:pathLst>
              <a:path w="14775971" h="9007574">
                <a:moveTo>
                  <a:pt x="0" y="0"/>
                </a:moveTo>
                <a:lnTo>
                  <a:pt x="14775971" y="0"/>
                </a:lnTo>
                <a:lnTo>
                  <a:pt x="14775971" y="9007574"/>
                </a:lnTo>
                <a:lnTo>
                  <a:pt x="0" y="9007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47" t="-16623" r="-19508" b="-2090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87957" y="297612"/>
            <a:ext cx="6994619" cy="731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824"/>
              </a:lnSpc>
            </a:pPr>
            <a:r>
              <a:rPr lang="en-US" sz="4773" spc="238">
                <a:solidFill>
                  <a:srgbClr val="F47C00"/>
                </a:solidFill>
                <a:latin typeface="Canva Sans 1 Bold"/>
              </a:rPr>
              <a:t>RGB composites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4483935" y="8311187"/>
            <a:ext cx="47141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Open Sauce Semi-Bold"/>
              </a:rPr>
              <a:t>KPI # 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388</Words>
  <Application>Microsoft Office PowerPoint</Application>
  <PresentationFormat>Custom</PresentationFormat>
  <Paragraphs>92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Codec Pro ExtraBold</vt:lpstr>
      <vt:lpstr>Canva Sans 2</vt:lpstr>
      <vt:lpstr>Open Sauce Semi-Bold</vt:lpstr>
      <vt:lpstr>Arial</vt:lpstr>
      <vt:lpstr>Arimo</vt:lpstr>
      <vt:lpstr>Canva Sans 1</vt:lpstr>
      <vt:lpstr>Canva Sans 1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RGB Products Overview</dc:title>
  <cp:lastModifiedBy>user</cp:lastModifiedBy>
  <cp:revision>3</cp:revision>
  <dcterms:created xsi:type="dcterms:W3CDTF">2006-08-16T00:00:00Z</dcterms:created>
  <dcterms:modified xsi:type="dcterms:W3CDTF">2023-09-03T06:10:26Z</dcterms:modified>
  <dc:identifier>DAFs6ZqPRfU</dc:identifier>
</cp:coreProperties>
</file>