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3">
                <a:duotone>
                  <a:schemeClr val="accent1">
                    <a:shade val="45000"/>
                    <a:satMod val="135000"/>
                  </a:schemeClr>
                  <a:prstClr val="white"/>
                </a:duotone>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3"/>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99906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39221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11990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7/30/2024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02460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593667" y="6272784"/>
            <a:ext cx="2644309" cy="365125"/>
          </a:xfrm>
        </p:spPr>
        <p:txBody>
          <a:bodyPr/>
          <a:lstStyle/>
          <a:p>
            <a:fld id="{48A87A34-81AB-432B-8DAE-1953F412C126}" type="datetimeFigureOut">
              <a:rPr lang="en-US" smtClean="0"/>
              <a:t>7/30/2024</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3">
                <a:duotone>
                  <a:schemeClr val="accent1">
                    <a:shade val="45000"/>
                    <a:satMod val="135000"/>
                  </a:schemeClr>
                  <a:prstClr val="white"/>
                </a:duotone>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823377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7/30/2024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77802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7/30/2024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29672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7/30/2024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0820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7/30/2024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51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7/30/2024</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3">
                <a:duotone>
                  <a:schemeClr val="accent1">
                    <a:shade val="45000"/>
                    <a:satMod val="135000"/>
                  </a:schemeClr>
                  <a:prstClr val="white"/>
                </a:duotone>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610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7/30/2024</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3">
                <a:duotone>
                  <a:schemeClr val="accent1">
                    <a:shade val="45000"/>
                    <a:satMod val="135000"/>
                  </a:schemeClr>
                  <a:prstClr val="white"/>
                </a:duotone>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9017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48A87A34-81AB-432B-8DAE-1953F412C126}" type="datetimeFigureOut">
              <a:rPr lang="en-US" smtClean="0"/>
              <a:pPr/>
              <a:t>7/30/2024</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467011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5400" kern="1200" cap="all" baseline="0">
          <a:blipFill>
            <a:blip r:embed="rId14">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7463" y="1449977"/>
            <a:ext cx="10162903" cy="2114490"/>
          </a:xfrm>
        </p:spPr>
        <p:txBody>
          <a:bodyPr>
            <a:normAutofit/>
          </a:bodyPr>
          <a:lstStyle/>
          <a:p>
            <a:pPr algn="ctr"/>
            <a:r>
              <a:rPr lang="ar-JO" sz="3200" b="1" i="1" dirty="0" smtClean="0"/>
              <a:t>ا</a:t>
            </a:r>
            <a:r>
              <a:rPr lang="ar-JO" sz="4000" b="1" i="1" dirty="0" smtClean="0"/>
              <a:t>لسلام عليكم ورحمة الله وبركاته</a:t>
            </a:r>
            <a:r>
              <a:rPr lang="en-US" sz="4000" b="1" dirty="0" smtClean="0"/>
              <a:t>.….</a:t>
            </a:r>
            <a:r>
              <a:rPr lang="ar-JO" sz="4000" b="1" dirty="0" smtClean="0"/>
              <a:t/>
            </a:r>
            <a:br>
              <a:rPr lang="ar-JO" sz="4000" b="1" dirty="0" smtClean="0"/>
            </a:br>
            <a:r>
              <a:rPr lang="ar-JO" sz="4000" b="1" dirty="0" smtClean="0"/>
              <a:t>نجوان الشوابكه </a:t>
            </a:r>
            <a:r>
              <a:rPr lang="ar-JO" sz="3200" b="1" dirty="0" smtClean="0"/>
              <a:t>....</a:t>
            </a:r>
            <a:endParaRPr lang="en-US" sz="3200" b="1" dirty="0"/>
          </a:p>
        </p:txBody>
      </p:sp>
      <p:sp>
        <p:nvSpPr>
          <p:cNvPr id="3" name="Subtitle 2"/>
          <p:cNvSpPr>
            <a:spLocks noGrp="1"/>
          </p:cNvSpPr>
          <p:nvPr>
            <p:ph type="subTitle" idx="1"/>
          </p:nvPr>
        </p:nvSpPr>
        <p:spPr>
          <a:xfrm>
            <a:off x="1128404" y="3564467"/>
            <a:ext cx="10693482" cy="2653453"/>
          </a:xfrm>
        </p:spPr>
        <p:txBody>
          <a:bodyPr/>
          <a:lstStyle/>
          <a:p>
            <a:endParaRPr lang="en-US" dirty="0"/>
          </a:p>
        </p:txBody>
      </p:sp>
    </p:spTree>
    <p:extLst>
      <p:ext uri="{BB962C8B-B14F-4D97-AF65-F5344CB8AC3E}">
        <p14:creationId xmlns:p14="http://schemas.microsoft.com/office/powerpoint/2010/main" val="12641604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0422" y="1"/>
            <a:ext cx="9377825" cy="5120640"/>
          </a:xfrm>
        </p:spPr>
        <p:txBody>
          <a:bodyPr>
            <a:normAutofit/>
          </a:bodyPr>
          <a:lstStyle/>
          <a:p>
            <a:pPr algn="r"/>
            <a:r>
              <a:rPr lang="ar-JO" sz="4000" u="sng" dirty="0" smtClean="0"/>
              <a:t>مصفوفة تصنيف موجات الحر تبعاً لشدتها ومدة استمرارها ومصفوفة التحذير من مخاطر موجات الحر في الأردن . </a:t>
            </a:r>
            <a:endParaRPr lang="en-US" sz="4000" u="sng" dirty="0"/>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199762556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083143" cy="7380514"/>
          </a:xfrm>
          <a:prstGeom prst="rect">
            <a:avLst/>
          </a:prstGeom>
        </p:spPr>
      </p:pic>
    </p:spTree>
    <p:extLst>
      <p:ext uri="{BB962C8B-B14F-4D97-AF65-F5344CB8AC3E}">
        <p14:creationId xmlns:p14="http://schemas.microsoft.com/office/powerpoint/2010/main" val="412250863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4152682"/>
          </a:xfrm>
        </p:spPr>
        <p:txBody>
          <a:bodyPr>
            <a:normAutofit/>
          </a:bodyPr>
          <a:lstStyle/>
          <a:p>
            <a:pPr algn="ctr"/>
            <a:r>
              <a:rPr lang="ar-JO" sz="4000" u="sng" dirty="0"/>
              <a:t/>
            </a:r>
            <a:br>
              <a:rPr lang="ar-JO" sz="4000" u="sng" dirty="0"/>
            </a:br>
            <a:endParaRPr lang="en-US" sz="4000" u="sng" dirty="0"/>
          </a:p>
        </p:txBody>
      </p:sp>
      <p:sp>
        <p:nvSpPr>
          <p:cNvPr id="3" name="Content Placeholder 2"/>
          <p:cNvSpPr>
            <a:spLocks noGrp="1"/>
          </p:cNvSpPr>
          <p:nvPr>
            <p:ph idx="1"/>
          </p:nvPr>
        </p:nvSpPr>
        <p:spPr>
          <a:xfrm>
            <a:off x="1069848" y="378823"/>
            <a:ext cx="10058400" cy="5793377"/>
          </a:xfrm>
          <a:solidFill>
            <a:schemeClr val="accent1">
              <a:lumMod val="20000"/>
              <a:lumOff val="80000"/>
            </a:schemeClr>
          </a:solidFill>
        </p:spPr>
        <p:txBody>
          <a:bodyPr/>
          <a:lstStyle/>
          <a:p>
            <a:pPr marL="0" indent="0" algn="r">
              <a:buNone/>
            </a:pPr>
            <a:r>
              <a:rPr lang="ar-JO" sz="3200" b="1" u="sng" dirty="0"/>
              <a:t>شهر </a:t>
            </a:r>
            <a:r>
              <a:rPr lang="ar-JO" sz="3200" b="1" u="sng" dirty="0" smtClean="0"/>
              <a:t>حزيران2023</a:t>
            </a:r>
            <a:r>
              <a:rPr lang="ar-JO" dirty="0" smtClean="0"/>
              <a:t>. </a:t>
            </a:r>
            <a:endParaRPr lang="ar-JO" dirty="0"/>
          </a:p>
          <a:p>
            <a:pPr marL="0" indent="0" algn="r">
              <a:buNone/>
            </a:pPr>
            <a:r>
              <a:rPr lang="ar-JO" dirty="0"/>
              <a:t>	بلغ معدل درجة الحرارة العظمى في مطار عمان المدني </a:t>
            </a:r>
            <a:r>
              <a:rPr lang="ar-JO" dirty="0" smtClean="0">
                <a:solidFill>
                  <a:srgbClr val="FF0000"/>
                </a:solidFill>
              </a:rPr>
              <a:t>30.8</a:t>
            </a:r>
            <a:r>
              <a:rPr lang="ar-JO" dirty="0" smtClean="0"/>
              <a:t>س</a:t>
            </a:r>
            <a:r>
              <a:rPr lang="ar-JO" dirty="0"/>
              <a:t>° وهو اقل من معدله الشهري العام بمقدار </a:t>
            </a:r>
            <a:r>
              <a:rPr lang="ar-JO" dirty="0" smtClean="0">
                <a:solidFill>
                  <a:srgbClr val="FF0000"/>
                </a:solidFill>
              </a:rPr>
              <a:t>0.4</a:t>
            </a:r>
            <a:r>
              <a:rPr lang="ar-JO" dirty="0" smtClean="0"/>
              <a:t>°. </a:t>
            </a:r>
            <a:endParaRPr lang="ar-JO" dirty="0"/>
          </a:p>
          <a:p>
            <a:pPr marL="0" indent="0" algn="r">
              <a:buNone/>
            </a:pPr>
            <a:r>
              <a:rPr lang="ar-JO" dirty="0"/>
              <a:t>	بلغ معدل درجة الحرارة الصغرى في مطار عمان المدني </a:t>
            </a:r>
            <a:r>
              <a:rPr lang="ar-JO" dirty="0" smtClean="0">
                <a:solidFill>
                  <a:srgbClr val="FF0000"/>
                </a:solidFill>
              </a:rPr>
              <a:t>18.4</a:t>
            </a:r>
            <a:r>
              <a:rPr lang="ar-JO" dirty="0" smtClean="0"/>
              <a:t> </a:t>
            </a:r>
            <a:r>
              <a:rPr lang="ar-JO" dirty="0"/>
              <a:t>س° وهو اقل من معدله الشهري العام بمقدار </a:t>
            </a:r>
            <a:r>
              <a:rPr lang="ar-JO" dirty="0" smtClean="0">
                <a:solidFill>
                  <a:srgbClr val="FF0000"/>
                </a:solidFill>
              </a:rPr>
              <a:t>0.3</a:t>
            </a:r>
            <a:r>
              <a:rPr lang="ar-JO" dirty="0" smtClean="0"/>
              <a:t>س</a:t>
            </a:r>
            <a:r>
              <a:rPr lang="ar-JO" dirty="0"/>
              <a:t>°. </a:t>
            </a:r>
          </a:p>
          <a:p>
            <a:pPr marL="0" indent="0" algn="r">
              <a:buNone/>
            </a:pPr>
            <a:r>
              <a:rPr lang="ar-JO" dirty="0"/>
              <a:t>	</a:t>
            </a:r>
            <a:r>
              <a:rPr lang="ar-JO" dirty="0" smtClean="0"/>
              <a:t>اعلى </a:t>
            </a:r>
            <a:r>
              <a:rPr lang="ar-JO" dirty="0"/>
              <a:t>درجة عظمى مسجلة في مطار عمان </a:t>
            </a:r>
            <a:r>
              <a:rPr lang="ar-JO" dirty="0" smtClean="0"/>
              <a:t>المدني</a:t>
            </a:r>
            <a:r>
              <a:rPr lang="ar-JO" dirty="0" smtClean="0">
                <a:solidFill>
                  <a:srgbClr val="FF0000"/>
                </a:solidFill>
              </a:rPr>
              <a:t>36.7</a:t>
            </a:r>
            <a:r>
              <a:rPr lang="ar-JO" dirty="0" smtClean="0"/>
              <a:t>س</a:t>
            </a:r>
            <a:r>
              <a:rPr lang="ar-JO" dirty="0"/>
              <a:t>° بتاريخ </a:t>
            </a:r>
            <a:r>
              <a:rPr lang="ar-JO" dirty="0" smtClean="0"/>
              <a:t>2/6/2023 </a:t>
            </a:r>
            <a:endParaRPr lang="ar-JO" dirty="0"/>
          </a:p>
          <a:p>
            <a:pPr marL="0" indent="0" algn="r">
              <a:buNone/>
            </a:pPr>
            <a:r>
              <a:rPr lang="ar-JO" dirty="0"/>
              <a:t>	اقل درجة صغرى مسجلة في مطار عمان المدني </a:t>
            </a:r>
            <a:r>
              <a:rPr lang="ar-JO" dirty="0" smtClean="0">
                <a:solidFill>
                  <a:srgbClr val="FF0000"/>
                </a:solidFill>
              </a:rPr>
              <a:t>15.5</a:t>
            </a:r>
            <a:r>
              <a:rPr lang="ar-JO" dirty="0" smtClean="0"/>
              <a:t> </a:t>
            </a:r>
            <a:r>
              <a:rPr lang="ar-JO" dirty="0"/>
              <a:t>س° بتاريخ </a:t>
            </a:r>
            <a:r>
              <a:rPr lang="ar-JO" dirty="0" smtClean="0"/>
              <a:t>19/6/2023. </a:t>
            </a:r>
            <a:endParaRPr lang="ar-JO" dirty="0"/>
          </a:p>
          <a:p>
            <a:pPr marL="0" indent="0" algn="r">
              <a:buNone/>
            </a:pPr>
            <a:r>
              <a:rPr lang="ar-JO" dirty="0"/>
              <a:t>	على مستوى المملكة سجلت محطة رصد جوي دير علا اعلى درجة حرارة في هذا الشهر وبلغت </a:t>
            </a:r>
          </a:p>
          <a:p>
            <a:pPr marL="0" lvl="0" indent="0" algn="r">
              <a:buClr>
                <a:srgbClr val="99CB38">
                  <a:lumMod val="75000"/>
                </a:srgbClr>
              </a:buClr>
              <a:buNone/>
            </a:pPr>
            <a:r>
              <a:rPr lang="ar-JO" dirty="0" smtClean="0">
                <a:solidFill>
                  <a:srgbClr val="FF0000"/>
                </a:solidFill>
              </a:rPr>
              <a:t>44</a:t>
            </a:r>
            <a:r>
              <a:rPr lang="ar-JO" dirty="0" smtClean="0"/>
              <a:t>°س </a:t>
            </a:r>
            <a:r>
              <a:rPr lang="ar-JO" dirty="0" smtClean="0"/>
              <a:t>بتاريخ</a:t>
            </a:r>
            <a:r>
              <a:rPr lang="ar-JO" dirty="0">
                <a:solidFill>
                  <a:prstClr val="black"/>
                </a:solidFill>
              </a:rPr>
              <a:t>2/6/2023 </a:t>
            </a:r>
            <a:r>
              <a:rPr lang="ar-JO" dirty="0" smtClean="0">
                <a:solidFill>
                  <a:prstClr val="black"/>
                </a:solidFill>
              </a:rPr>
              <a:t>.</a:t>
            </a:r>
            <a:r>
              <a:rPr lang="ar-JO" dirty="0" smtClean="0"/>
              <a:t> </a:t>
            </a:r>
            <a:endParaRPr lang="ar-JO" dirty="0"/>
          </a:p>
          <a:p>
            <a:pPr marL="0" indent="0" algn="r">
              <a:buNone/>
            </a:pPr>
            <a:r>
              <a:rPr lang="ar-JO" dirty="0"/>
              <a:t>	اقل درجة صغرى سجلت في محطة رصد الشوبك بتاريخ </a:t>
            </a:r>
            <a:r>
              <a:rPr lang="ar-JO" dirty="0" smtClean="0"/>
              <a:t>6/6/2023وبلغت </a:t>
            </a:r>
            <a:r>
              <a:rPr lang="ar-JO" dirty="0" smtClean="0">
                <a:solidFill>
                  <a:srgbClr val="FF0000"/>
                </a:solidFill>
              </a:rPr>
              <a:t>4.8</a:t>
            </a:r>
            <a:r>
              <a:rPr lang="ar-JO" dirty="0" smtClean="0"/>
              <a:t>°س</a:t>
            </a:r>
            <a:r>
              <a:rPr lang="ar-JO" dirty="0"/>
              <a:t>. </a:t>
            </a:r>
          </a:p>
          <a:p>
            <a:pPr marL="0" indent="0" algn="r">
              <a:buNone/>
            </a:pPr>
            <a:r>
              <a:rPr lang="ar-JO" dirty="0"/>
              <a:t>	لم يسجل شهر حزيران أي موجة حر خلال العام </a:t>
            </a:r>
            <a:r>
              <a:rPr lang="ar-JO" dirty="0" smtClean="0"/>
              <a:t>2023. </a:t>
            </a:r>
            <a:endParaRPr lang="en-US" dirty="0"/>
          </a:p>
        </p:txBody>
      </p:sp>
    </p:spTree>
    <p:extLst>
      <p:ext uri="{BB962C8B-B14F-4D97-AF65-F5344CB8AC3E}">
        <p14:creationId xmlns:p14="http://schemas.microsoft.com/office/powerpoint/2010/main" val="98491954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229523" cy="625711"/>
          </a:xfrm>
        </p:spPr>
        <p:txBody>
          <a:bodyPr>
            <a:noAutofit/>
          </a:bodyPr>
          <a:lstStyle/>
          <a:p>
            <a:pPr algn="r"/>
            <a:r>
              <a:rPr lang="ar-JO" sz="4000" u="sng" dirty="0" smtClean="0"/>
              <a:t>حزيران 2024 يسجل أعلى معدل له منذ أكثر من 100عام .  </a:t>
            </a:r>
            <a:endParaRPr lang="en-US" sz="4000" u="sng" dirty="0"/>
          </a:p>
        </p:txBody>
      </p:sp>
      <p:sp>
        <p:nvSpPr>
          <p:cNvPr id="3" name="Content Placeholder 2"/>
          <p:cNvSpPr>
            <a:spLocks noGrp="1"/>
          </p:cNvSpPr>
          <p:nvPr>
            <p:ph idx="1"/>
          </p:nvPr>
        </p:nvSpPr>
        <p:spPr>
          <a:xfrm>
            <a:off x="1069847" y="1110343"/>
            <a:ext cx="10229523" cy="5061857"/>
          </a:xfrm>
          <a:solidFill>
            <a:schemeClr val="accent1">
              <a:lumMod val="20000"/>
              <a:lumOff val="80000"/>
            </a:schemeClr>
          </a:solidFill>
        </p:spPr>
        <p:txBody>
          <a:bodyPr/>
          <a:lstStyle/>
          <a:p>
            <a:pPr marL="3175" marR="0" indent="57150" algn="just" rtl="1">
              <a:lnSpc>
                <a:spcPct val="117000"/>
              </a:lnSpc>
              <a:spcBef>
                <a:spcPts val="0"/>
              </a:spcBef>
              <a:spcAft>
                <a:spcPts val="950"/>
              </a:spcAft>
            </a:pPr>
            <a:r>
              <a:rPr lang="en-US" b="1" dirty="0">
                <a:solidFill>
                  <a:srgbClr val="000000"/>
                </a:solidFill>
                <a:latin typeface="Times New Roman" panose="02020603050405020304" pitchFamily="18" charset="0"/>
                <a:ea typeface="Times New Roman" panose="02020603050405020304" pitchFamily="18" charset="0"/>
              </a:rPr>
              <a:t> </a:t>
            </a:r>
            <a:r>
              <a:rPr lang="ar-SA" dirty="0">
                <a:solidFill>
                  <a:srgbClr val="000000"/>
                </a:solidFill>
                <a:latin typeface="Calibri" panose="020F0502020204030204" pitchFamily="34" charset="0"/>
                <a:ea typeface="Times New Roman" panose="02020603050405020304" pitchFamily="18" charset="0"/>
              </a:rPr>
              <a:t>شهد شهر حزيران الحالي منذ بدايته وحتى اواخره درجات حرارة اعلى من </a:t>
            </a:r>
            <a:r>
              <a:rPr lang="ar-SA" dirty="0" smtClean="0">
                <a:solidFill>
                  <a:srgbClr val="000000"/>
                </a:solidFill>
                <a:latin typeface="Calibri" panose="020F0502020204030204" pitchFamily="34" charset="0"/>
                <a:ea typeface="Times New Roman" panose="02020603050405020304" pitchFamily="18" charset="0"/>
              </a:rPr>
              <a:t>معدلات</a:t>
            </a:r>
            <a:r>
              <a:rPr lang="ar-JO" dirty="0" smtClean="0">
                <a:solidFill>
                  <a:srgbClr val="000000"/>
                </a:solidFill>
                <a:latin typeface="Calibri" panose="020F0502020204030204" pitchFamily="34" charset="0"/>
                <a:ea typeface="Times New Roman" panose="02020603050405020304" pitchFamily="18" charset="0"/>
              </a:rPr>
              <a:t>ها اليوميه العامه بحوالي </a:t>
            </a:r>
            <a:r>
              <a:rPr lang="ar-SA" dirty="0" smtClean="0">
                <a:solidFill>
                  <a:srgbClr val="000000"/>
                </a:solidFill>
                <a:latin typeface="Calibri" panose="020F0502020204030204" pitchFamily="34" charset="0"/>
                <a:ea typeface="Times New Roman" panose="02020603050405020304" pitchFamily="18" charset="0"/>
              </a:rPr>
              <a:t> </a:t>
            </a:r>
            <a:r>
              <a:rPr lang="en-US" dirty="0" smtClean="0">
                <a:solidFill>
                  <a:srgbClr val="000000"/>
                </a:solidFill>
                <a:latin typeface="Times New Roman" panose="02020603050405020304" pitchFamily="18" charset="0"/>
                <a:ea typeface="Times New Roman" panose="02020603050405020304" pitchFamily="18" charset="0"/>
              </a:rPr>
              <a:t>3</a:t>
            </a:r>
            <a:r>
              <a:rPr lang="ar-SA" dirty="0" smtClean="0">
                <a:solidFill>
                  <a:srgbClr val="000000"/>
                </a:solidFill>
                <a:latin typeface="Calibri" panose="020F0502020204030204" pitchFamily="34" charset="0"/>
                <a:ea typeface="Times New Roman" panose="02020603050405020304" pitchFamily="18" charset="0"/>
              </a:rPr>
              <a:t>-</a:t>
            </a:r>
            <a:r>
              <a:rPr lang="ar-JO" dirty="0" smtClean="0">
                <a:solidFill>
                  <a:srgbClr val="000000"/>
                </a:solidFill>
                <a:latin typeface="Times New Roman" panose="02020603050405020304" pitchFamily="18" charset="0"/>
                <a:ea typeface="Times New Roman" panose="02020603050405020304" pitchFamily="18" charset="0"/>
              </a:rPr>
              <a:t>10</a:t>
            </a:r>
            <a:r>
              <a:rPr lang="ar-SA" dirty="0" smtClean="0">
                <a:solidFill>
                  <a:srgbClr val="000000"/>
                </a:solidFill>
                <a:latin typeface="Calibri" panose="020F0502020204030204" pitchFamily="34" charset="0"/>
                <a:ea typeface="Times New Roman" panose="02020603050405020304" pitchFamily="18" charset="0"/>
              </a:rPr>
              <a:t> </a:t>
            </a:r>
            <a:r>
              <a:rPr lang="ar-SA" dirty="0">
                <a:solidFill>
                  <a:srgbClr val="000000"/>
                </a:solidFill>
                <a:latin typeface="Calibri" panose="020F0502020204030204" pitchFamily="34" charset="0"/>
                <a:ea typeface="Times New Roman" panose="02020603050405020304" pitchFamily="18" charset="0"/>
              </a:rPr>
              <a:t>درجات </a:t>
            </a:r>
            <a:r>
              <a:rPr lang="ar-SA" dirty="0" smtClean="0">
                <a:solidFill>
                  <a:srgbClr val="000000"/>
                </a:solidFill>
                <a:latin typeface="Calibri" panose="020F0502020204030204" pitchFamily="34" charset="0"/>
                <a:ea typeface="Times New Roman" panose="02020603050405020304" pitchFamily="18" charset="0"/>
              </a:rPr>
              <a:t>مئ</a:t>
            </a:r>
            <a:r>
              <a:rPr lang="ar-JO" dirty="0" smtClean="0">
                <a:solidFill>
                  <a:srgbClr val="000000"/>
                </a:solidFill>
                <a:latin typeface="Calibri" panose="020F0502020204030204" pitchFamily="34" charset="0"/>
                <a:ea typeface="Times New Roman" panose="02020603050405020304" pitchFamily="18" charset="0"/>
              </a:rPr>
              <a:t>وية </a:t>
            </a:r>
            <a:r>
              <a:rPr lang="ar-SA" dirty="0" smtClean="0">
                <a:solidFill>
                  <a:srgbClr val="000000"/>
                </a:solidFill>
                <a:latin typeface="Calibri" panose="020F0502020204030204" pitchFamily="34" charset="0"/>
                <a:ea typeface="Times New Roman" panose="02020603050405020304" pitchFamily="18" charset="0"/>
              </a:rPr>
              <a:t>،  </a:t>
            </a:r>
            <a:r>
              <a:rPr lang="ar-SA" dirty="0">
                <a:solidFill>
                  <a:srgbClr val="000000"/>
                </a:solidFill>
                <a:latin typeface="Calibri" panose="020F0502020204030204" pitchFamily="34" charset="0"/>
                <a:ea typeface="Times New Roman" panose="02020603050405020304" pitchFamily="18" charset="0"/>
              </a:rPr>
              <a:t>وذلك </a:t>
            </a:r>
            <a:r>
              <a:rPr lang="ar-SA" dirty="0" smtClean="0">
                <a:solidFill>
                  <a:srgbClr val="000000"/>
                </a:solidFill>
                <a:latin typeface="Calibri" panose="020F0502020204030204" pitchFamily="34" charset="0"/>
                <a:ea typeface="Times New Roman" panose="02020603050405020304" pitchFamily="18" charset="0"/>
              </a:rPr>
              <a:t>ن</a:t>
            </a:r>
            <a:r>
              <a:rPr lang="ar-JO" dirty="0" smtClean="0">
                <a:solidFill>
                  <a:srgbClr val="000000"/>
                </a:solidFill>
                <a:latin typeface="Calibri" panose="020F0502020204030204" pitchFamily="34" charset="0"/>
                <a:ea typeface="Times New Roman" panose="02020603050405020304" pitchFamily="18" charset="0"/>
              </a:rPr>
              <a:t>تيجة </a:t>
            </a:r>
            <a:r>
              <a:rPr lang="ar-SA" dirty="0" smtClean="0">
                <a:solidFill>
                  <a:srgbClr val="000000"/>
                </a:solidFill>
                <a:latin typeface="Calibri" panose="020F0502020204030204" pitchFamily="34" charset="0"/>
                <a:ea typeface="Times New Roman" panose="02020603050405020304" pitchFamily="18" charset="0"/>
              </a:rPr>
              <a:t>استمرار </a:t>
            </a:r>
            <a:r>
              <a:rPr lang="ar-JO" dirty="0" smtClean="0">
                <a:solidFill>
                  <a:srgbClr val="000000"/>
                </a:solidFill>
                <a:latin typeface="Calibri" panose="020F0502020204030204" pitchFamily="34" charset="0"/>
                <a:ea typeface="Times New Roman" panose="02020603050405020304" pitchFamily="18" charset="0"/>
              </a:rPr>
              <a:t>تأثر </a:t>
            </a:r>
            <a:r>
              <a:rPr lang="ar-SA" dirty="0" smtClean="0">
                <a:solidFill>
                  <a:srgbClr val="000000"/>
                </a:solidFill>
                <a:latin typeface="Calibri" panose="020F0502020204030204" pitchFamily="34" charset="0"/>
                <a:ea typeface="Times New Roman" panose="02020603050405020304" pitchFamily="18" charset="0"/>
              </a:rPr>
              <a:t>المملك</a:t>
            </a:r>
            <a:r>
              <a:rPr lang="ar-JO" dirty="0" smtClean="0">
                <a:solidFill>
                  <a:srgbClr val="000000"/>
                </a:solidFill>
                <a:latin typeface="Calibri" panose="020F0502020204030204" pitchFamily="34" charset="0"/>
                <a:ea typeface="Times New Roman" panose="02020603050405020304" pitchFamily="18" charset="0"/>
              </a:rPr>
              <a:t>ه</a:t>
            </a:r>
            <a:r>
              <a:rPr lang="ar-SA" dirty="0" smtClean="0">
                <a:solidFill>
                  <a:srgbClr val="000000"/>
                </a:solidFill>
                <a:latin typeface="Calibri" panose="020F0502020204030204" pitchFamily="34" charset="0"/>
                <a:ea typeface="Times New Roman" panose="02020603050405020304" pitchFamily="18" charset="0"/>
              </a:rPr>
              <a:t>  </a:t>
            </a:r>
            <a:r>
              <a:rPr lang="ar-SA" dirty="0" smtClean="0">
                <a:solidFill>
                  <a:srgbClr val="000000"/>
                </a:solidFill>
                <a:latin typeface="Calibri" panose="020F0502020204030204" pitchFamily="34" charset="0"/>
                <a:ea typeface="Arial" panose="020B0604020202020204" pitchFamily="34" charset="0"/>
                <a:cs typeface="Arial" panose="020B0604020202020204" pitchFamily="34" charset="0"/>
              </a:rPr>
              <a:t>بكتل</a:t>
            </a:r>
            <a:r>
              <a:rPr lang="ar-JO" dirty="0">
                <a:solidFill>
                  <a:srgbClr val="000000"/>
                </a:solidFill>
                <a:latin typeface="Calibri" panose="020F0502020204030204" pitchFamily="34" charset="0"/>
                <a:ea typeface="Arial" panose="020B0604020202020204" pitchFamily="34" charset="0"/>
                <a:cs typeface="Arial" panose="020B0604020202020204" pitchFamily="34" charset="0"/>
              </a:rPr>
              <a:t>ة</a:t>
            </a:r>
            <a:r>
              <a:rPr lang="ar-SA" dirty="0" smtClean="0">
                <a:solidFill>
                  <a:srgbClr val="000000"/>
                </a:solidFill>
                <a:latin typeface="Calibri" panose="020F0502020204030204" pitchFamily="34" charset="0"/>
                <a:ea typeface="Arial" panose="020B0604020202020204" pitchFamily="34" charset="0"/>
                <a:cs typeface="Arial" panose="020B0604020202020204" pitchFamily="34" charset="0"/>
              </a:rPr>
              <a:t> </a:t>
            </a:r>
            <a:r>
              <a:rPr lang="ar-SA" dirty="0">
                <a:solidFill>
                  <a:srgbClr val="000000"/>
                </a:solidFill>
                <a:latin typeface="Calibri" panose="020F0502020204030204" pitchFamily="34" charset="0"/>
                <a:ea typeface="Arial" panose="020B0604020202020204" pitchFamily="34" charset="0"/>
                <a:cs typeface="Arial" panose="020B0604020202020204" pitchFamily="34" charset="0"/>
              </a:rPr>
              <a:t>هوائية حارة وجافة مرافقة لامتداد </a:t>
            </a:r>
            <a:r>
              <a:rPr lang="ar-SA" dirty="0" smtClean="0">
                <a:solidFill>
                  <a:srgbClr val="000000"/>
                </a:solidFill>
                <a:latin typeface="Calibri" panose="020F0502020204030204" pitchFamily="34" charset="0"/>
                <a:ea typeface="Arial" panose="020B0604020202020204" pitchFamily="34" charset="0"/>
                <a:cs typeface="Arial" panose="020B0604020202020204" pitchFamily="34" charset="0"/>
              </a:rPr>
              <a:t>المنخفض</a:t>
            </a:r>
            <a:r>
              <a:rPr lang="ar-JO" dirty="0" smtClean="0">
                <a:solidFill>
                  <a:srgbClr val="000000"/>
                </a:solidFill>
                <a:latin typeface="Calibri" panose="020F0502020204030204" pitchFamily="34" charset="0"/>
                <a:ea typeface="Arial" panose="020B0604020202020204" pitchFamily="34" charset="0"/>
                <a:cs typeface="Arial" panose="020B0604020202020204" pitchFamily="34" charset="0"/>
              </a:rPr>
              <a:t> الهندي</a:t>
            </a:r>
            <a:r>
              <a:rPr lang="ar-SA" dirty="0" smtClean="0">
                <a:solidFill>
                  <a:srgbClr val="000000"/>
                </a:solidFill>
                <a:latin typeface="Calibri" panose="020F0502020204030204" pitchFamily="34" charset="0"/>
                <a:ea typeface="Arial" panose="020B0604020202020204" pitchFamily="34" charset="0"/>
                <a:cs typeface="Arial" panose="020B0604020202020204" pitchFamily="34" charset="0"/>
              </a:rPr>
              <a:t> الموسمي</a:t>
            </a:r>
            <a:r>
              <a:rPr lang="ar-JO" dirty="0" smtClean="0">
                <a:solidFill>
                  <a:srgbClr val="000000"/>
                </a:solidFill>
                <a:latin typeface="Calibri" panose="020F0502020204030204" pitchFamily="34" charset="0"/>
                <a:ea typeface="Arial" panose="020B0604020202020204" pitchFamily="34" charset="0"/>
                <a:cs typeface="Arial" panose="020B0604020202020204" pitchFamily="34" charset="0"/>
              </a:rPr>
              <a:t>. </a:t>
            </a:r>
            <a:endParaRPr lang="en-US" sz="1600" dirty="0">
              <a:solidFill>
                <a:srgbClr val="000000"/>
              </a:solidFill>
              <a:latin typeface="Calibri" panose="020F0502020204030204" pitchFamily="34" charset="0"/>
              <a:ea typeface="Calibri" panose="020F0502020204030204" pitchFamily="34" charset="0"/>
            </a:endParaRPr>
          </a:p>
          <a:p>
            <a:pPr marL="8255" marR="0" indent="-4445" algn="r" rtl="1">
              <a:lnSpc>
                <a:spcPct val="117000"/>
              </a:lnSpc>
              <a:spcBef>
                <a:spcPts val="0"/>
              </a:spcBef>
              <a:spcAft>
                <a:spcPts val="950"/>
              </a:spcAft>
            </a:pPr>
            <a:r>
              <a:rPr lang="ar-SA" dirty="0">
                <a:solidFill>
                  <a:srgbClr val="FF0000"/>
                </a:solidFill>
                <a:latin typeface="Calibri" panose="020F0502020204030204" pitchFamily="34" charset="0"/>
                <a:ea typeface="Arial" panose="020B0604020202020204" pitchFamily="34" charset="0"/>
                <a:cs typeface="Arial" panose="020B0604020202020204" pitchFamily="34" charset="0"/>
              </a:rPr>
              <a:t>وقد تعرضت المملكة خلال حزيران </a:t>
            </a:r>
            <a:r>
              <a:rPr lang="ar-JO" dirty="0" smtClean="0">
                <a:solidFill>
                  <a:srgbClr val="FF0000"/>
                </a:solidFill>
                <a:latin typeface="Calibri" panose="020F0502020204030204" pitchFamily="34" charset="0"/>
                <a:ea typeface="Arial" panose="020B0604020202020204" pitchFamily="34" charset="0"/>
                <a:cs typeface="Arial" panose="020B0604020202020204" pitchFamily="34" charset="0"/>
              </a:rPr>
              <a:t>2024</a:t>
            </a:r>
            <a:r>
              <a:rPr lang="ar-SA" dirty="0" smtClean="0">
                <a:solidFill>
                  <a:srgbClr val="FF0000"/>
                </a:solidFill>
                <a:latin typeface="Calibri" panose="020F0502020204030204" pitchFamily="34" charset="0"/>
                <a:ea typeface="Arial" panose="020B0604020202020204" pitchFamily="34" charset="0"/>
                <a:cs typeface="Arial" panose="020B0604020202020204" pitchFamily="34" charset="0"/>
              </a:rPr>
              <a:t>الى </a:t>
            </a:r>
            <a:r>
              <a:rPr lang="ar-SA" dirty="0">
                <a:solidFill>
                  <a:srgbClr val="FF0000"/>
                </a:solidFill>
                <a:latin typeface="Calibri" panose="020F0502020204030204" pitchFamily="34" charset="0"/>
                <a:ea typeface="Arial" panose="020B0604020202020204" pitchFamily="34" charset="0"/>
                <a:cs typeface="Arial" panose="020B0604020202020204" pitchFamily="34" charset="0"/>
              </a:rPr>
              <a:t>موجتي حر الأولى كانت في </a:t>
            </a:r>
            <a:r>
              <a:rPr lang="ar-SA" dirty="0" smtClean="0">
                <a:solidFill>
                  <a:srgbClr val="FF0000"/>
                </a:solidFill>
                <a:latin typeface="Calibri" panose="020F0502020204030204" pitchFamily="34" charset="0"/>
                <a:ea typeface="Arial" panose="020B0604020202020204" pitchFamily="34" charset="0"/>
                <a:cs typeface="Arial" panose="020B0604020202020204" pitchFamily="34" charset="0"/>
              </a:rPr>
              <a:t>الفترة</a:t>
            </a:r>
            <a:r>
              <a:rPr lang="ar-JO" dirty="0" smtClean="0">
                <a:solidFill>
                  <a:srgbClr val="FF0000"/>
                </a:solidFill>
                <a:latin typeface="Arial" panose="020B0604020202020204" pitchFamily="34" charset="0"/>
                <a:ea typeface="Arial" panose="020B0604020202020204" pitchFamily="34" charset="0"/>
              </a:rPr>
              <a:t>( 2-8) / 6/ 2024 </a:t>
            </a:r>
            <a:r>
              <a:rPr lang="ar-SA" dirty="0" smtClean="0">
                <a:solidFill>
                  <a:srgbClr val="FF0000"/>
                </a:solidFill>
                <a:latin typeface="Calibri" panose="020F0502020204030204" pitchFamily="34" charset="0"/>
                <a:ea typeface="Arial" panose="020B0604020202020204" pitchFamily="34" charset="0"/>
                <a:cs typeface="Arial" panose="020B0604020202020204" pitchFamily="34" charset="0"/>
              </a:rPr>
              <a:t>واستمرت </a:t>
            </a:r>
            <a:r>
              <a:rPr lang="ar-SA" dirty="0">
                <a:solidFill>
                  <a:srgbClr val="FF0000"/>
                </a:solidFill>
                <a:latin typeface="Calibri" panose="020F0502020204030204" pitchFamily="34" charset="0"/>
                <a:ea typeface="Arial" panose="020B0604020202020204" pitchFamily="34" charset="0"/>
                <a:cs typeface="Arial" panose="020B0604020202020204" pitchFamily="34" charset="0"/>
              </a:rPr>
              <a:t>لمدة </a:t>
            </a:r>
            <a:r>
              <a:rPr lang="en-US" dirty="0">
                <a:solidFill>
                  <a:srgbClr val="FF0000"/>
                </a:solidFill>
                <a:latin typeface="Arial" panose="020B0604020202020204" pitchFamily="34" charset="0"/>
                <a:ea typeface="Arial" panose="020B0604020202020204" pitchFamily="34" charset="0"/>
              </a:rPr>
              <a:t>7</a:t>
            </a:r>
            <a:r>
              <a:rPr lang="ar-SA" dirty="0">
                <a:solidFill>
                  <a:srgbClr val="FF0000"/>
                </a:solidFill>
                <a:latin typeface="Calibri" panose="020F0502020204030204" pitchFamily="34" charset="0"/>
                <a:ea typeface="Arial" panose="020B0604020202020204" pitchFamily="34" charset="0"/>
                <a:cs typeface="Arial" panose="020B0604020202020204" pitchFamily="34" charset="0"/>
              </a:rPr>
              <a:t> أيام، فيما كانت الموجة الثانية في </a:t>
            </a:r>
            <a:r>
              <a:rPr lang="ar-SA" dirty="0" smtClean="0">
                <a:solidFill>
                  <a:srgbClr val="FF0000"/>
                </a:solidFill>
                <a:latin typeface="Calibri" panose="020F0502020204030204" pitchFamily="34" charset="0"/>
                <a:ea typeface="Arial" panose="020B0604020202020204" pitchFamily="34" charset="0"/>
                <a:cs typeface="Arial" panose="020B0604020202020204" pitchFamily="34" charset="0"/>
              </a:rPr>
              <a:t>الفتر</a:t>
            </a:r>
            <a:r>
              <a:rPr lang="ar-JO" dirty="0" smtClean="0">
                <a:solidFill>
                  <a:srgbClr val="FF0000"/>
                </a:solidFill>
                <a:latin typeface="Calibri" panose="020F0502020204030204" pitchFamily="34" charset="0"/>
                <a:ea typeface="Arial" panose="020B0604020202020204" pitchFamily="34" charset="0"/>
                <a:cs typeface="Arial" panose="020B0604020202020204" pitchFamily="34" charset="0"/>
              </a:rPr>
              <a:t>ة (12-20 )/6/ 2024  </a:t>
            </a:r>
            <a:r>
              <a:rPr lang="ar-SA" dirty="0" smtClean="0">
                <a:solidFill>
                  <a:srgbClr val="FF0000"/>
                </a:solidFill>
                <a:latin typeface="Calibri" panose="020F0502020204030204" pitchFamily="34" charset="0"/>
                <a:ea typeface="Arial" panose="020B0604020202020204" pitchFamily="34" charset="0"/>
                <a:cs typeface="Arial" panose="020B0604020202020204" pitchFamily="34" charset="0"/>
              </a:rPr>
              <a:t>واستمرت </a:t>
            </a:r>
            <a:r>
              <a:rPr lang="ar-SA" dirty="0">
                <a:solidFill>
                  <a:srgbClr val="FF0000"/>
                </a:solidFill>
                <a:latin typeface="Calibri" panose="020F0502020204030204" pitchFamily="34" charset="0"/>
                <a:ea typeface="Arial" panose="020B0604020202020204" pitchFamily="34" charset="0"/>
                <a:cs typeface="Arial" panose="020B0604020202020204" pitchFamily="34" charset="0"/>
              </a:rPr>
              <a:t>لمدة </a:t>
            </a:r>
            <a:r>
              <a:rPr lang="en-US" dirty="0">
                <a:solidFill>
                  <a:srgbClr val="FF0000"/>
                </a:solidFill>
                <a:latin typeface="Arial" panose="020B0604020202020204" pitchFamily="34" charset="0"/>
                <a:ea typeface="Arial" panose="020B0604020202020204" pitchFamily="34" charset="0"/>
              </a:rPr>
              <a:t>9</a:t>
            </a:r>
            <a:r>
              <a:rPr lang="ar-SA" dirty="0">
                <a:solidFill>
                  <a:srgbClr val="FF0000"/>
                </a:solidFill>
                <a:latin typeface="Calibri" panose="020F0502020204030204" pitchFamily="34" charset="0"/>
                <a:ea typeface="Arial" panose="020B0604020202020204" pitchFamily="34" charset="0"/>
                <a:cs typeface="Arial" panose="020B0604020202020204" pitchFamily="34" charset="0"/>
              </a:rPr>
              <a:t> أيام وهي أطول موجة حر شهدتها المملكة خلال شهر حزيران، فيما تعتبر موجة الحر الذي تعرضت لها المملكة في شهر آب العام الماضي هي أطول موجة حر في السجل المناخي الأردني والتي استمرت لمدة </a:t>
            </a:r>
            <a:r>
              <a:rPr lang="ar-JO" dirty="0" smtClean="0">
                <a:solidFill>
                  <a:srgbClr val="FF0000"/>
                </a:solidFill>
                <a:latin typeface="Calibri" panose="020F0502020204030204" pitchFamily="34" charset="0"/>
                <a:ea typeface="Arial" panose="020B0604020202020204" pitchFamily="34" charset="0"/>
                <a:cs typeface="Arial" panose="020B0604020202020204" pitchFamily="34" charset="0"/>
              </a:rPr>
              <a:t>13</a:t>
            </a:r>
            <a:r>
              <a:rPr lang="ar-SA" dirty="0" smtClean="0">
                <a:solidFill>
                  <a:srgbClr val="FF0000"/>
                </a:solidFill>
                <a:latin typeface="Calibri" panose="020F0502020204030204" pitchFamily="34" charset="0"/>
                <a:ea typeface="Arial" panose="020B0604020202020204" pitchFamily="34" charset="0"/>
                <a:cs typeface="Arial" panose="020B0604020202020204" pitchFamily="34" charset="0"/>
              </a:rPr>
              <a:t>يوم </a:t>
            </a:r>
            <a:r>
              <a:rPr lang="ar-SA" dirty="0">
                <a:solidFill>
                  <a:srgbClr val="FF0000"/>
                </a:solidFill>
                <a:latin typeface="Calibri" panose="020F0502020204030204" pitchFamily="34" charset="0"/>
                <a:ea typeface="Arial" panose="020B0604020202020204" pitchFamily="34" charset="0"/>
                <a:cs typeface="Arial" panose="020B0604020202020204" pitchFamily="34" charset="0"/>
              </a:rPr>
              <a:t>خلال </a:t>
            </a:r>
            <a:r>
              <a:rPr lang="ar-SA" dirty="0" smtClean="0">
                <a:solidFill>
                  <a:srgbClr val="FF0000"/>
                </a:solidFill>
                <a:latin typeface="Calibri" panose="020F0502020204030204" pitchFamily="34" charset="0"/>
                <a:ea typeface="Arial" panose="020B0604020202020204" pitchFamily="34" charset="0"/>
                <a:cs typeface="Arial" panose="020B0604020202020204" pitchFamily="34" charset="0"/>
              </a:rPr>
              <a:t>الفترة</a:t>
            </a:r>
            <a:r>
              <a:rPr lang="ar-JO" dirty="0" smtClean="0">
                <a:solidFill>
                  <a:srgbClr val="FF0000"/>
                </a:solidFill>
                <a:latin typeface="Calibri" panose="020F0502020204030204" pitchFamily="34" charset="0"/>
                <a:ea typeface="Arial" panose="020B0604020202020204" pitchFamily="34" charset="0"/>
                <a:cs typeface="Arial" panose="020B0604020202020204" pitchFamily="34" charset="0"/>
              </a:rPr>
              <a:t> ( 12-24)/ 2023/8 .</a:t>
            </a:r>
            <a:br>
              <a:rPr lang="ar-JO" dirty="0" smtClean="0">
                <a:solidFill>
                  <a:srgbClr val="FF0000"/>
                </a:solidFill>
                <a:latin typeface="Calibri" panose="020F0502020204030204" pitchFamily="34" charset="0"/>
                <a:ea typeface="Arial" panose="020B0604020202020204" pitchFamily="34" charset="0"/>
                <a:cs typeface="Arial" panose="020B0604020202020204" pitchFamily="34" charset="0"/>
              </a:rPr>
            </a:br>
            <a:r>
              <a:rPr lang="ar-SA" dirty="0" smtClean="0">
                <a:solidFill>
                  <a:srgbClr val="000000"/>
                </a:solidFill>
                <a:latin typeface="Calibri" panose="020F0502020204030204" pitchFamily="34" charset="0"/>
                <a:ea typeface="Arial" panose="020B0604020202020204" pitchFamily="34" charset="0"/>
                <a:cs typeface="Arial" panose="020B0604020202020204" pitchFamily="34" charset="0"/>
              </a:rPr>
              <a:t>بلغت </a:t>
            </a:r>
            <a:r>
              <a:rPr lang="ar-SA" dirty="0">
                <a:solidFill>
                  <a:srgbClr val="000000"/>
                </a:solidFill>
                <a:latin typeface="Calibri" panose="020F0502020204030204" pitchFamily="34" charset="0"/>
                <a:ea typeface="Arial" panose="020B0604020202020204" pitchFamily="34" charset="0"/>
                <a:cs typeface="Arial" panose="020B0604020202020204" pitchFamily="34" charset="0"/>
              </a:rPr>
              <a:t>اعلى درجة حرارة عظمى مسجلة في محطة رصد مطار عمان المدني في شهر حزيران هذا </a:t>
            </a:r>
            <a:r>
              <a:rPr lang="ar-SA" dirty="0" smtClean="0">
                <a:solidFill>
                  <a:srgbClr val="000000"/>
                </a:solidFill>
                <a:latin typeface="Calibri" panose="020F0502020204030204" pitchFamily="34" charset="0"/>
                <a:ea typeface="Arial" panose="020B0604020202020204" pitchFamily="34" charset="0"/>
                <a:cs typeface="Arial" panose="020B0604020202020204" pitchFamily="34" charset="0"/>
              </a:rPr>
              <a:t>العام</a:t>
            </a:r>
            <a:r>
              <a:rPr lang="ar-JO" dirty="0" smtClean="0">
                <a:solidFill>
                  <a:srgbClr val="FF0000"/>
                </a:solidFill>
                <a:latin typeface="Calibri" panose="020F0502020204030204" pitchFamily="34" charset="0"/>
                <a:ea typeface="Arial" panose="020B0604020202020204" pitchFamily="34" charset="0"/>
                <a:cs typeface="Arial" panose="020B0604020202020204" pitchFamily="34" charset="0"/>
              </a:rPr>
              <a:t>40.8</a:t>
            </a:r>
            <a:r>
              <a:rPr lang="ar-SA" dirty="0" smtClean="0">
                <a:solidFill>
                  <a:srgbClr val="000000"/>
                </a:solidFill>
                <a:latin typeface="Calibri" panose="020F0502020204030204" pitchFamily="34" charset="0"/>
                <a:ea typeface="Arial" panose="020B0604020202020204" pitchFamily="34" charset="0"/>
                <a:cs typeface="Arial" panose="020B0604020202020204" pitchFamily="34" charset="0"/>
              </a:rPr>
              <a:t> </a:t>
            </a:r>
            <a:r>
              <a:rPr lang="ar-SA" dirty="0">
                <a:solidFill>
                  <a:srgbClr val="000000"/>
                </a:solidFill>
                <a:latin typeface="Calibri" panose="020F0502020204030204" pitchFamily="34" charset="0"/>
                <a:ea typeface="Arial" panose="020B0604020202020204" pitchFamily="34" charset="0"/>
                <a:cs typeface="Arial" panose="020B0604020202020204" pitchFamily="34" charset="0"/>
              </a:rPr>
              <a:t>س° بتاريخ </a:t>
            </a:r>
            <a:r>
              <a:rPr lang="ar-JO" dirty="0" smtClean="0">
                <a:solidFill>
                  <a:srgbClr val="000000"/>
                </a:solidFill>
                <a:latin typeface="Calibri" panose="020F0502020204030204" pitchFamily="34" charset="0"/>
                <a:ea typeface="Arial" panose="020B0604020202020204" pitchFamily="34" charset="0"/>
                <a:cs typeface="Arial" panose="020B0604020202020204" pitchFamily="34" charset="0"/>
              </a:rPr>
              <a:t>15/6/2024</a:t>
            </a:r>
            <a:r>
              <a:rPr lang="ar-SA" dirty="0" smtClean="0">
                <a:solidFill>
                  <a:srgbClr val="000000"/>
                </a:solidFill>
                <a:latin typeface="Calibri" panose="020F0502020204030204" pitchFamily="34" charset="0"/>
                <a:ea typeface="Arial" panose="020B0604020202020204" pitchFamily="34" charset="0"/>
                <a:cs typeface="Arial" panose="020B0604020202020204" pitchFamily="34" charset="0"/>
              </a:rPr>
              <a:t>مسجلةً </a:t>
            </a:r>
            <a:r>
              <a:rPr lang="ar-SA" dirty="0">
                <a:solidFill>
                  <a:srgbClr val="000000"/>
                </a:solidFill>
                <a:latin typeface="Calibri" panose="020F0502020204030204" pitchFamily="34" charset="0"/>
                <a:ea typeface="Arial" panose="020B0604020202020204" pitchFamily="34" charset="0"/>
                <a:cs typeface="Arial" panose="020B0604020202020204" pitchFamily="34" charset="0"/>
              </a:rPr>
              <a:t>رقماً قياسيا جديداً لشهر حزيران في سجلها المناخي، فيما سجلت محطة رصد مطار الملكة علياء الدولي اعلى درجة حرارة عظمى في العاصمة عمان بتاريخ </a:t>
            </a:r>
            <a:r>
              <a:rPr lang="ar-JO" dirty="0" smtClean="0">
                <a:solidFill>
                  <a:srgbClr val="000000"/>
                </a:solidFill>
                <a:latin typeface="Calibri" panose="020F0502020204030204" pitchFamily="34" charset="0"/>
                <a:ea typeface="Arial" panose="020B0604020202020204" pitchFamily="34" charset="0"/>
                <a:cs typeface="Arial" panose="020B0604020202020204" pitchFamily="34" charset="0"/>
              </a:rPr>
              <a:t>14/6/ 2024</a:t>
            </a:r>
            <a:r>
              <a:rPr lang="ar-SA" dirty="0" smtClean="0">
                <a:solidFill>
                  <a:srgbClr val="000000"/>
                </a:solidFill>
                <a:latin typeface="Calibri" panose="020F0502020204030204" pitchFamily="34" charset="0"/>
                <a:ea typeface="Arial" panose="020B0604020202020204" pitchFamily="34" charset="0"/>
                <a:cs typeface="Arial" panose="020B0604020202020204" pitchFamily="34" charset="0"/>
              </a:rPr>
              <a:t>وبلغت </a:t>
            </a:r>
            <a:r>
              <a:rPr lang="ar-JO" dirty="0" smtClean="0">
                <a:solidFill>
                  <a:srgbClr val="FF0000"/>
                </a:solidFill>
                <a:latin typeface="Calibri" panose="020F0502020204030204" pitchFamily="34" charset="0"/>
                <a:ea typeface="Arial" panose="020B0604020202020204" pitchFamily="34" charset="0"/>
                <a:cs typeface="Arial" panose="020B0604020202020204" pitchFamily="34" charset="0"/>
              </a:rPr>
              <a:t>41.5</a:t>
            </a:r>
            <a:r>
              <a:rPr lang="ar-SA" dirty="0" smtClean="0">
                <a:solidFill>
                  <a:srgbClr val="000000"/>
                </a:solidFill>
                <a:latin typeface="Calibri" panose="020F0502020204030204" pitchFamily="34" charset="0"/>
                <a:ea typeface="Arial" panose="020B0604020202020204" pitchFamily="34" charset="0"/>
                <a:cs typeface="Arial" panose="020B0604020202020204" pitchFamily="34" charset="0"/>
              </a:rPr>
              <a:t>س</a:t>
            </a:r>
            <a:r>
              <a:rPr lang="ar-SA" dirty="0">
                <a:solidFill>
                  <a:srgbClr val="000000"/>
                </a:solidFill>
                <a:latin typeface="Calibri" panose="020F0502020204030204" pitchFamily="34" charset="0"/>
                <a:ea typeface="Arial" panose="020B0604020202020204" pitchFamily="34" charset="0"/>
                <a:cs typeface="Arial" panose="020B0604020202020204" pitchFamily="34" charset="0"/>
              </a:rPr>
              <a:t>°. </a:t>
            </a:r>
            <a:endParaRPr lang="ar-JO" dirty="0" smtClean="0">
              <a:solidFill>
                <a:srgbClr val="000000"/>
              </a:solidFill>
              <a:latin typeface="Calibri" panose="020F0502020204030204" pitchFamily="34" charset="0"/>
              <a:ea typeface="Arial" panose="020B0604020202020204" pitchFamily="34" charset="0"/>
              <a:cs typeface="Arial" panose="020B0604020202020204" pitchFamily="34" charset="0"/>
            </a:endParaRPr>
          </a:p>
          <a:p>
            <a:pPr marL="8255" marR="0" indent="-4445" algn="r" rtl="1">
              <a:lnSpc>
                <a:spcPct val="117000"/>
              </a:lnSpc>
              <a:spcBef>
                <a:spcPts val="0"/>
              </a:spcBef>
              <a:spcAft>
                <a:spcPts val="950"/>
              </a:spcAft>
            </a:pPr>
            <a:r>
              <a:rPr lang="ar-SA" dirty="0">
                <a:solidFill>
                  <a:srgbClr val="000000"/>
                </a:solidFill>
                <a:ea typeface="Arial" panose="020B0604020202020204" pitchFamily="34" charset="0"/>
                <a:cs typeface="Arial" panose="020B0604020202020204" pitchFamily="34" charset="0"/>
              </a:rPr>
              <a:t>اما على مستوى المملكة فقد سجلت محطة رصد مطار الملك حسين الدولي في مدينة العقبة اعلى درجة حرارة عظمى على مستوى المملكة بلغت </a:t>
            </a:r>
            <a:r>
              <a:rPr lang="ar-JO" dirty="0" smtClean="0">
                <a:solidFill>
                  <a:srgbClr val="FF0000"/>
                </a:solidFill>
                <a:ea typeface="Arial" panose="020B0604020202020204" pitchFamily="34" charset="0"/>
                <a:cs typeface="Arial" panose="020B0604020202020204" pitchFamily="34" charset="0"/>
              </a:rPr>
              <a:t>47.8</a:t>
            </a:r>
            <a:r>
              <a:rPr lang="ar-SA" dirty="0" smtClean="0">
                <a:solidFill>
                  <a:srgbClr val="000000"/>
                </a:solidFill>
                <a:latin typeface="Arial" panose="020B0604020202020204" pitchFamily="34" charset="0"/>
                <a:ea typeface="Arial" panose="020B0604020202020204" pitchFamily="34" charset="0"/>
              </a:rPr>
              <a:t>درجة </a:t>
            </a:r>
            <a:r>
              <a:rPr lang="ar-SA" dirty="0">
                <a:solidFill>
                  <a:srgbClr val="000000"/>
                </a:solidFill>
                <a:latin typeface="Arial" panose="020B0604020202020204" pitchFamily="34" charset="0"/>
                <a:ea typeface="Arial" panose="020B0604020202020204" pitchFamily="34" charset="0"/>
              </a:rPr>
              <a:t>مئوية بتاريخ </a:t>
            </a:r>
            <a:r>
              <a:rPr lang="ar-JO" dirty="0" smtClean="0">
                <a:solidFill>
                  <a:srgbClr val="000000"/>
                </a:solidFill>
                <a:latin typeface="Arial" panose="020B0604020202020204" pitchFamily="34" charset="0"/>
                <a:ea typeface="Arial" panose="020B0604020202020204" pitchFamily="34" charset="0"/>
              </a:rPr>
              <a:t>14/6/2024</a:t>
            </a:r>
            <a:r>
              <a:rPr lang="ar-SA" dirty="0" smtClean="0">
                <a:solidFill>
                  <a:srgbClr val="000000"/>
                </a:solidFill>
                <a:latin typeface="Arial" panose="020B0604020202020204" pitchFamily="34" charset="0"/>
                <a:ea typeface="Arial" panose="020B0604020202020204" pitchFamily="34" charset="0"/>
              </a:rPr>
              <a:t>مسجلةً </a:t>
            </a:r>
            <a:r>
              <a:rPr lang="ar-SA" dirty="0">
                <a:solidFill>
                  <a:srgbClr val="000000"/>
                </a:solidFill>
                <a:latin typeface="Arial" panose="020B0604020202020204" pitchFamily="34" charset="0"/>
                <a:ea typeface="Arial" panose="020B0604020202020204" pitchFamily="34" charset="0"/>
              </a:rPr>
              <a:t>رقماً قياسيا جديداً لشهر حزيران في سجلها المناخي</a:t>
            </a:r>
            <a:r>
              <a:rPr lang="ar-SA" dirty="0">
                <a:solidFill>
                  <a:srgbClr val="000000"/>
                </a:solidFill>
                <a:ea typeface="Times New Roman" panose="02020603050405020304" pitchFamily="18" charset="0"/>
              </a:rPr>
              <a:t>.</a:t>
            </a:r>
            <a:endParaRPr lang="en-US" dirty="0">
              <a:solidFill>
                <a:srgbClr val="000000"/>
              </a:solidFill>
              <a:latin typeface="Calibri" panose="020F0502020204030204" pitchFamily="34" charset="0"/>
              <a:ea typeface="Calibri" panose="020F0502020204030204" pitchFamily="34" charset="0"/>
            </a:endParaRPr>
          </a:p>
          <a:p>
            <a:pPr marL="0" indent="0" algn="r">
              <a:buNone/>
            </a:pPr>
            <a:endParaRPr lang="en-US" dirty="0"/>
          </a:p>
        </p:txBody>
      </p:sp>
    </p:spTree>
    <p:extLst>
      <p:ext uri="{BB962C8B-B14F-4D97-AF65-F5344CB8AC3E}">
        <p14:creationId xmlns:p14="http://schemas.microsoft.com/office/powerpoint/2010/main" val="152429621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004534"/>
          </a:xfrm>
        </p:spPr>
        <p:txBody>
          <a:bodyPr>
            <a:noAutofit/>
          </a:bodyPr>
          <a:lstStyle/>
          <a:p>
            <a:pPr algn="r"/>
            <a:r>
              <a:rPr lang="ar-JO" sz="4000" dirty="0" smtClean="0"/>
              <a:t>انحراف المعدل الشهري لدرجة الحرارة لشهر حزيران عن معدلة الشهري العام في مطار عمان المدني للأعوام (2024-1985). </a:t>
            </a:r>
            <a:endParaRPr lang="en-US" sz="4000" dirty="0"/>
          </a:p>
        </p:txBody>
      </p:sp>
      <p:pic>
        <p:nvPicPr>
          <p:cNvPr id="148" name="Picture 147"/>
          <p:cNvPicPr>
            <a:picLocks noChangeAspect="1"/>
          </p:cNvPicPr>
          <p:nvPr/>
        </p:nvPicPr>
        <p:blipFill>
          <a:blip r:embed="rId2"/>
          <a:stretch>
            <a:fillRect/>
          </a:stretch>
        </p:blipFill>
        <p:spPr>
          <a:xfrm>
            <a:off x="1070361" y="1584370"/>
            <a:ext cx="10059272" cy="4650377"/>
          </a:xfrm>
          <a:prstGeom prst="rect">
            <a:avLst/>
          </a:prstGeom>
        </p:spPr>
      </p:pic>
      <p:grpSp>
        <p:nvGrpSpPr>
          <p:cNvPr id="149" name="Group 148"/>
          <p:cNvGrpSpPr/>
          <p:nvPr/>
        </p:nvGrpSpPr>
        <p:grpSpPr>
          <a:xfrm>
            <a:off x="2063932" y="2176781"/>
            <a:ext cx="9666514" cy="4393836"/>
            <a:chOff x="0" y="0"/>
            <a:chExt cx="6138672" cy="3254649"/>
          </a:xfrm>
        </p:grpSpPr>
        <p:sp>
          <p:nvSpPr>
            <p:cNvPr id="150" name="Rectangle 149"/>
            <p:cNvSpPr/>
            <p:nvPr/>
          </p:nvSpPr>
          <p:spPr>
            <a:xfrm>
              <a:off x="0" y="3038922"/>
              <a:ext cx="59287" cy="215727"/>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rPr>
                <a:t> </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151" name="Shape 1238"/>
            <p:cNvSpPr/>
            <p:nvPr/>
          </p:nvSpPr>
          <p:spPr>
            <a:xfrm>
              <a:off x="719328" y="2765425"/>
              <a:ext cx="5279137" cy="0"/>
            </a:xfrm>
            <a:custGeom>
              <a:avLst/>
              <a:gdLst/>
              <a:ahLst/>
              <a:cxnLst/>
              <a:rect l="0" t="0" r="0" b="0"/>
              <a:pathLst>
                <a:path w="5279137">
                  <a:moveTo>
                    <a:pt x="0" y="0"/>
                  </a:moveTo>
                  <a:lnTo>
                    <a:pt x="5279137" y="0"/>
                  </a:lnTo>
                </a:path>
              </a:pathLst>
            </a:custGeom>
            <a:noFill/>
            <a:ln w="9144" cap="flat" cmpd="sng" algn="ctr">
              <a:solidFill>
                <a:srgbClr val="D9D9D9"/>
              </a:solidFill>
              <a:prstDash val="solid"/>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2" name="Shape 1239"/>
            <p:cNvSpPr/>
            <p:nvPr/>
          </p:nvSpPr>
          <p:spPr>
            <a:xfrm>
              <a:off x="719328" y="2501773"/>
              <a:ext cx="5279137" cy="0"/>
            </a:xfrm>
            <a:custGeom>
              <a:avLst/>
              <a:gdLst/>
              <a:ahLst/>
              <a:cxnLst/>
              <a:rect l="0" t="0" r="0" b="0"/>
              <a:pathLst>
                <a:path w="5279137">
                  <a:moveTo>
                    <a:pt x="0" y="0"/>
                  </a:moveTo>
                  <a:lnTo>
                    <a:pt x="5279137" y="0"/>
                  </a:lnTo>
                </a:path>
              </a:pathLst>
            </a:custGeom>
            <a:noFill/>
            <a:ln w="9144" cap="flat" cmpd="sng" algn="ctr">
              <a:solidFill>
                <a:srgbClr val="D9D9D9"/>
              </a:solidFill>
              <a:prstDash val="solid"/>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3" name="Shape 1240"/>
            <p:cNvSpPr/>
            <p:nvPr/>
          </p:nvSpPr>
          <p:spPr>
            <a:xfrm>
              <a:off x="719328" y="2238121"/>
              <a:ext cx="5279137" cy="0"/>
            </a:xfrm>
            <a:custGeom>
              <a:avLst/>
              <a:gdLst/>
              <a:ahLst/>
              <a:cxnLst/>
              <a:rect l="0" t="0" r="0" b="0"/>
              <a:pathLst>
                <a:path w="5279137">
                  <a:moveTo>
                    <a:pt x="0" y="0"/>
                  </a:moveTo>
                  <a:lnTo>
                    <a:pt x="5279137" y="0"/>
                  </a:lnTo>
                </a:path>
              </a:pathLst>
            </a:custGeom>
            <a:noFill/>
            <a:ln w="9144" cap="flat" cmpd="sng" algn="ctr">
              <a:solidFill>
                <a:srgbClr val="D9D9D9"/>
              </a:solidFill>
              <a:prstDash val="solid"/>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4" name="Shape 1241"/>
            <p:cNvSpPr/>
            <p:nvPr/>
          </p:nvSpPr>
          <p:spPr>
            <a:xfrm>
              <a:off x="719328" y="1712341"/>
              <a:ext cx="5279137" cy="0"/>
            </a:xfrm>
            <a:custGeom>
              <a:avLst/>
              <a:gdLst/>
              <a:ahLst/>
              <a:cxnLst/>
              <a:rect l="0" t="0" r="0" b="0"/>
              <a:pathLst>
                <a:path w="5279137">
                  <a:moveTo>
                    <a:pt x="0" y="0"/>
                  </a:moveTo>
                  <a:lnTo>
                    <a:pt x="5279137" y="0"/>
                  </a:lnTo>
                </a:path>
              </a:pathLst>
            </a:custGeom>
            <a:noFill/>
            <a:ln w="9144" cap="flat" cmpd="sng" algn="ctr">
              <a:solidFill>
                <a:srgbClr val="D9D9D9"/>
              </a:solidFill>
              <a:prstDash val="solid"/>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5" name="Shape 1242"/>
            <p:cNvSpPr/>
            <p:nvPr/>
          </p:nvSpPr>
          <p:spPr>
            <a:xfrm>
              <a:off x="719328" y="1448689"/>
              <a:ext cx="5279137" cy="0"/>
            </a:xfrm>
            <a:custGeom>
              <a:avLst/>
              <a:gdLst/>
              <a:ahLst/>
              <a:cxnLst/>
              <a:rect l="0" t="0" r="0" b="0"/>
              <a:pathLst>
                <a:path w="5279137">
                  <a:moveTo>
                    <a:pt x="0" y="0"/>
                  </a:moveTo>
                  <a:lnTo>
                    <a:pt x="5279137" y="0"/>
                  </a:lnTo>
                </a:path>
              </a:pathLst>
            </a:custGeom>
            <a:noFill/>
            <a:ln w="9144" cap="flat" cmpd="sng" algn="ctr">
              <a:solidFill>
                <a:srgbClr val="D9D9D9"/>
              </a:solidFill>
              <a:prstDash val="solid"/>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6" name="Shape 1243"/>
            <p:cNvSpPr/>
            <p:nvPr/>
          </p:nvSpPr>
          <p:spPr>
            <a:xfrm>
              <a:off x="719328" y="1186561"/>
              <a:ext cx="5279137" cy="0"/>
            </a:xfrm>
            <a:custGeom>
              <a:avLst/>
              <a:gdLst/>
              <a:ahLst/>
              <a:cxnLst/>
              <a:rect l="0" t="0" r="0" b="0"/>
              <a:pathLst>
                <a:path w="5279137">
                  <a:moveTo>
                    <a:pt x="0" y="0"/>
                  </a:moveTo>
                  <a:lnTo>
                    <a:pt x="5279137" y="0"/>
                  </a:lnTo>
                </a:path>
              </a:pathLst>
            </a:custGeom>
            <a:noFill/>
            <a:ln w="9144" cap="flat" cmpd="sng" algn="ctr">
              <a:solidFill>
                <a:srgbClr val="D9D9D9"/>
              </a:solidFill>
              <a:prstDash val="solid"/>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7" name="Shape 1244"/>
            <p:cNvSpPr/>
            <p:nvPr/>
          </p:nvSpPr>
          <p:spPr>
            <a:xfrm>
              <a:off x="719328" y="922909"/>
              <a:ext cx="5279137" cy="0"/>
            </a:xfrm>
            <a:custGeom>
              <a:avLst/>
              <a:gdLst/>
              <a:ahLst/>
              <a:cxnLst/>
              <a:rect l="0" t="0" r="0" b="0"/>
              <a:pathLst>
                <a:path w="5279137">
                  <a:moveTo>
                    <a:pt x="0" y="0"/>
                  </a:moveTo>
                  <a:lnTo>
                    <a:pt x="5279137" y="0"/>
                  </a:lnTo>
                </a:path>
              </a:pathLst>
            </a:custGeom>
            <a:noFill/>
            <a:ln w="9144" cap="flat" cmpd="sng" algn="ctr">
              <a:solidFill>
                <a:srgbClr val="D9D9D9"/>
              </a:solidFill>
              <a:prstDash val="solid"/>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8" name="Shape 1245"/>
            <p:cNvSpPr/>
            <p:nvPr/>
          </p:nvSpPr>
          <p:spPr>
            <a:xfrm>
              <a:off x="719328" y="659257"/>
              <a:ext cx="5279137" cy="0"/>
            </a:xfrm>
            <a:custGeom>
              <a:avLst/>
              <a:gdLst/>
              <a:ahLst/>
              <a:cxnLst/>
              <a:rect l="0" t="0" r="0" b="0"/>
              <a:pathLst>
                <a:path w="5279137">
                  <a:moveTo>
                    <a:pt x="0" y="0"/>
                  </a:moveTo>
                  <a:lnTo>
                    <a:pt x="5279137" y="0"/>
                  </a:lnTo>
                </a:path>
              </a:pathLst>
            </a:custGeom>
            <a:noFill/>
            <a:ln w="9144" cap="flat" cmpd="sng" algn="ctr">
              <a:solidFill>
                <a:srgbClr val="D9D9D9"/>
              </a:solidFill>
              <a:prstDash val="solid"/>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9" name="Shape 1246"/>
            <p:cNvSpPr/>
            <p:nvPr/>
          </p:nvSpPr>
          <p:spPr>
            <a:xfrm>
              <a:off x="719328" y="659257"/>
              <a:ext cx="5279136" cy="2106168"/>
            </a:xfrm>
            <a:custGeom>
              <a:avLst/>
              <a:gdLst/>
              <a:ahLst/>
              <a:cxnLst/>
              <a:rect l="0" t="0" r="0" b="0"/>
              <a:pathLst>
                <a:path w="5279136" h="2106168">
                  <a:moveTo>
                    <a:pt x="0" y="2106168"/>
                  </a:moveTo>
                  <a:lnTo>
                    <a:pt x="5279136" y="2106168"/>
                  </a:lnTo>
                  <a:lnTo>
                    <a:pt x="5279136" y="0"/>
                  </a:lnTo>
                  <a:lnTo>
                    <a:pt x="0" y="0"/>
                  </a:lnTo>
                  <a:close/>
                </a:path>
              </a:pathLst>
            </a:custGeom>
            <a:noFill/>
            <a:ln w="9144" cap="flat" cmpd="sng" algn="ctr">
              <a:solidFill>
                <a:srgbClr val="4F81BD"/>
              </a:solidFill>
              <a:prstDash val="solid"/>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0" name="Shape 19890"/>
            <p:cNvSpPr/>
            <p:nvPr/>
          </p:nvSpPr>
          <p:spPr>
            <a:xfrm>
              <a:off x="2075688" y="1857121"/>
              <a:ext cx="59436" cy="118872"/>
            </a:xfrm>
            <a:custGeom>
              <a:avLst/>
              <a:gdLst/>
              <a:ahLst/>
              <a:cxnLst/>
              <a:rect l="0" t="0" r="0" b="0"/>
              <a:pathLst>
                <a:path w="59436" h="118872">
                  <a:moveTo>
                    <a:pt x="0" y="0"/>
                  </a:moveTo>
                  <a:lnTo>
                    <a:pt x="59436" y="0"/>
                  </a:lnTo>
                  <a:lnTo>
                    <a:pt x="59436" y="118872"/>
                  </a:lnTo>
                  <a:lnTo>
                    <a:pt x="0" y="118872"/>
                  </a:lnTo>
                  <a:lnTo>
                    <a:pt x="0" y="0"/>
                  </a:lnTo>
                </a:path>
              </a:pathLst>
            </a:custGeom>
            <a:solidFill>
              <a:srgbClr val="FF0000"/>
            </a:solidFill>
            <a:ln w="0" cap="flat">
              <a:no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1" name="Shape 19891"/>
            <p:cNvSpPr/>
            <p:nvPr/>
          </p:nvSpPr>
          <p:spPr>
            <a:xfrm>
              <a:off x="2735580" y="1896745"/>
              <a:ext cx="59436" cy="79248"/>
            </a:xfrm>
            <a:custGeom>
              <a:avLst/>
              <a:gdLst/>
              <a:ahLst/>
              <a:cxnLst/>
              <a:rect l="0" t="0" r="0" b="0"/>
              <a:pathLst>
                <a:path w="59436" h="79248">
                  <a:moveTo>
                    <a:pt x="0" y="0"/>
                  </a:moveTo>
                  <a:lnTo>
                    <a:pt x="59436" y="0"/>
                  </a:lnTo>
                  <a:lnTo>
                    <a:pt x="59436" y="79248"/>
                  </a:lnTo>
                  <a:lnTo>
                    <a:pt x="0" y="79248"/>
                  </a:lnTo>
                  <a:lnTo>
                    <a:pt x="0" y="0"/>
                  </a:lnTo>
                </a:path>
              </a:pathLst>
            </a:custGeom>
            <a:solidFill>
              <a:srgbClr val="FF0000"/>
            </a:solidFill>
            <a:ln w="0" cap="flat">
              <a:no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2" name="Shape 19892"/>
            <p:cNvSpPr/>
            <p:nvPr/>
          </p:nvSpPr>
          <p:spPr>
            <a:xfrm>
              <a:off x="2868168" y="1857121"/>
              <a:ext cx="59436" cy="118872"/>
            </a:xfrm>
            <a:custGeom>
              <a:avLst/>
              <a:gdLst/>
              <a:ahLst/>
              <a:cxnLst/>
              <a:rect l="0" t="0" r="0" b="0"/>
              <a:pathLst>
                <a:path w="59436" h="118872">
                  <a:moveTo>
                    <a:pt x="0" y="0"/>
                  </a:moveTo>
                  <a:lnTo>
                    <a:pt x="59436" y="0"/>
                  </a:lnTo>
                  <a:lnTo>
                    <a:pt x="59436" y="118872"/>
                  </a:lnTo>
                  <a:lnTo>
                    <a:pt x="0" y="118872"/>
                  </a:lnTo>
                  <a:lnTo>
                    <a:pt x="0" y="0"/>
                  </a:lnTo>
                </a:path>
              </a:pathLst>
            </a:custGeom>
            <a:solidFill>
              <a:srgbClr val="FF0000"/>
            </a:solidFill>
            <a:ln w="0" cap="flat">
              <a:no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3" name="Shape 19893"/>
            <p:cNvSpPr/>
            <p:nvPr/>
          </p:nvSpPr>
          <p:spPr>
            <a:xfrm>
              <a:off x="3528060" y="1831213"/>
              <a:ext cx="59436" cy="144780"/>
            </a:xfrm>
            <a:custGeom>
              <a:avLst/>
              <a:gdLst/>
              <a:ahLst/>
              <a:cxnLst/>
              <a:rect l="0" t="0" r="0" b="0"/>
              <a:pathLst>
                <a:path w="59436" h="144780">
                  <a:moveTo>
                    <a:pt x="0" y="0"/>
                  </a:moveTo>
                  <a:lnTo>
                    <a:pt x="59436" y="0"/>
                  </a:lnTo>
                  <a:lnTo>
                    <a:pt x="59436" y="144780"/>
                  </a:lnTo>
                  <a:lnTo>
                    <a:pt x="0" y="144780"/>
                  </a:lnTo>
                  <a:lnTo>
                    <a:pt x="0" y="0"/>
                  </a:lnTo>
                </a:path>
              </a:pathLst>
            </a:custGeom>
            <a:solidFill>
              <a:srgbClr val="FF0000"/>
            </a:solidFill>
            <a:ln w="0" cap="flat">
              <a:no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4" name="Shape 19894"/>
            <p:cNvSpPr/>
            <p:nvPr/>
          </p:nvSpPr>
          <p:spPr>
            <a:xfrm>
              <a:off x="3659124" y="1883029"/>
              <a:ext cx="60960" cy="92964"/>
            </a:xfrm>
            <a:custGeom>
              <a:avLst/>
              <a:gdLst/>
              <a:ahLst/>
              <a:cxnLst/>
              <a:rect l="0" t="0" r="0" b="0"/>
              <a:pathLst>
                <a:path w="60960" h="92964">
                  <a:moveTo>
                    <a:pt x="0" y="0"/>
                  </a:moveTo>
                  <a:lnTo>
                    <a:pt x="60960" y="0"/>
                  </a:lnTo>
                  <a:lnTo>
                    <a:pt x="60960" y="92964"/>
                  </a:lnTo>
                  <a:lnTo>
                    <a:pt x="0" y="92964"/>
                  </a:lnTo>
                  <a:lnTo>
                    <a:pt x="0" y="0"/>
                  </a:lnTo>
                </a:path>
              </a:pathLst>
            </a:custGeom>
            <a:solidFill>
              <a:srgbClr val="FF0000"/>
            </a:solidFill>
            <a:ln w="0" cap="flat">
              <a:no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5" name="Shape 19895"/>
            <p:cNvSpPr/>
            <p:nvPr/>
          </p:nvSpPr>
          <p:spPr>
            <a:xfrm>
              <a:off x="3791712" y="1726057"/>
              <a:ext cx="59436" cy="249936"/>
            </a:xfrm>
            <a:custGeom>
              <a:avLst/>
              <a:gdLst/>
              <a:ahLst/>
              <a:cxnLst/>
              <a:rect l="0" t="0" r="0" b="0"/>
              <a:pathLst>
                <a:path w="59436" h="249936">
                  <a:moveTo>
                    <a:pt x="0" y="0"/>
                  </a:moveTo>
                  <a:lnTo>
                    <a:pt x="59436" y="0"/>
                  </a:lnTo>
                  <a:lnTo>
                    <a:pt x="59436" y="249936"/>
                  </a:lnTo>
                  <a:lnTo>
                    <a:pt x="0" y="249936"/>
                  </a:lnTo>
                  <a:lnTo>
                    <a:pt x="0" y="0"/>
                  </a:lnTo>
                </a:path>
              </a:pathLst>
            </a:custGeom>
            <a:solidFill>
              <a:srgbClr val="FF0000"/>
            </a:solidFill>
            <a:ln w="0" cap="flat">
              <a:no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6" name="Shape 19896"/>
            <p:cNvSpPr/>
            <p:nvPr/>
          </p:nvSpPr>
          <p:spPr>
            <a:xfrm>
              <a:off x="3922776" y="1633093"/>
              <a:ext cx="60960" cy="342900"/>
            </a:xfrm>
            <a:custGeom>
              <a:avLst/>
              <a:gdLst/>
              <a:ahLst/>
              <a:cxnLst/>
              <a:rect l="0" t="0" r="0" b="0"/>
              <a:pathLst>
                <a:path w="60960" h="342900">
                  <a:moveTo>
                    <a:pt x="0" y="0"/>
                  </a:moveTo>
                  <a:lnTo>
                    <a:pt x="60960" y="0"/>
                  </a:lnTo>
                  <a:lnTo>
                    <a:pt x="60960" y="342900"/>
                  </a:lnTo>
                  <a:lnTo>
                    <a:pt x="0" y="342900"/>
                  </a:lnTo>
                  <a:lnTo>
                    <a:pt x="0" y="0"/>
                  </a:lnTo>
                </a:path>
              </a:pathLst>
            </a:custGeom>
            <a:solidFill>
              <a:srgbClr val="FF0000"/>
            </a:solidFill>
            <a:ln w="0" cap="flat">
              <a:no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7" name="Shape 19897"/>
            <p:cNvSpPr/>
            <p:nvPr/>
          </p:nvSpPr>
          <p:spPr>
            <a:xfrm>
              <a:off x="4055364" y="1817496"/>
              <a:ext cx="59436" cy="158496"/>
            </a:xfrm>
            <a:custGeom>
              <a:avLst/>
              <a:gdLst/>
              <a:ahLst/>
              <a:cxnLst/>
              <a:rect l="0" t="0" r="0" b="0"/>
              <a:pathLst>
                <a:path w="59436" h="158496">
                  <a:moveTo>
                    <a:pt x="0" y="0"/>
                  </a:moveTo>
                  <a:lnTo>
                    <a:pt x="59436" y="0"/>
                  </a:lnTo>
                  <a:lnTo>
                    <a:pt x="59436" y="158496"/>
                  </a:lnTo>
                  <a:lnTo>
                    <a:pt x="0" y="158496"/>
                  </a:lnTo>
                  <a:lnTo>
                    <a:pt x="0" y="0"/>
                  </a:lnTo>
                </a:path>
              </a:pathLst>
            </a:custGeom>
            <a:solidFill>
              <a:srgbClr val="FF0000"/>
            </a:solidFill>
            <a:ln w="0" cap="flat">
              <a:no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8" name="Shape 19898"/>
            <p:cNvSpPr/>
            <p:nvPr/>
          </p:nvSpPr>
          <p:spPr>
            <a:xfrm>
              <a:off x="4319016" y="1409064"/>
              <a:ext cx="60960" cy="566928"/>
            </a:xfrm>
            <a:custGeom>
              <a:avLst/>
              <a:gdLst/>
              <a:ahLst/>
              <a:cxnLst/>
              <a:rect l="0" t="0" r="0" b="0"/>
              <a:pathLst>
                <a:path w="60960" h="566928">
                  <a:moveTo>
                    <a:pt x="0" y="0"/>
                  </a:moveTo>
                  <a:lnTo>
                    <a:pt x="60960" y="0"/>
                  </a:lnTo>
                  <a:lnTo>
                    <a:pt x="60960" y="566928"/>
                  </a:lnTo>
                  <a:lnTo>
                    <a:pt x="0" y="566928"/>
                  </a:lnTo>
                  <a:lnTo>
                    <a:pt x="0" y="0"/>
                  </a:lnTo>
                </a:path>
              </a:pathLst>
            </a:custGeom>
            <a:solidFill>
              <a:srgbClr val="FF0000"/>
            </a:solidFill>
            <a:ln w="0" cap="flat">
              <a:no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9" name="Shape 19899"/>
            <p:cNvSpPr/>
            <p:nvPr/>
          </p:nvSpPr>
          <p:spPr>
            <a:xfrm>
              <a:off x="4847844" y="1396873"/>
              <a:ext cx="59436" cy="579120"/>
            </a:xfrm>
            <a:custGeom>
              <a:avLst/>
              <a:gdLst/>
              <a:ahLst/>
              <a:cxnLst/>
              <a:rect l="0" t="0" r="0" b="0"/>
              <a:pathLst>
                <a:path w="59436" h="579120">
                  <a:moveTo>
                    <a:pt x="0" y="0"/>
                  </a:moveTo>
                  <a:lnTo>
                    <a:pt x="59436" y="0"/>
                  </a:lnTo>
                  <a:lnTo>
                    <a:pt x="59436" y="579120"/>
                  </a:lnTo>
                  <a:lnTo>
                    <a:pt x="0" y="579120"/>
                  </a:lnTo>
                  <a:lnTo>
                    <a:pt x="0" y="0"/>
                  </a:lnTo>
                </a:path>
              </a:pathLst>
            </a:custGeom>
            <a:solidFill>
              <a:srgbClr val="FF0000"/>
            </a:solidFill>
            <a:ln w="0" cap="flat">
              <a:no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0" name="Shape 19900"/>
            <p:cNvSpPr/>
            <p:nvPr/>
          </p:nvSpPr>
          <p:spPr>
            <a:xfrm>
              <a:off x="4978908" y="1803781"/>
              <a:ext cx="60960" cy="172212"/>
            </a:xfrm>
            <a:custGeom>
              <a:avLst/>
              <a:gdLst/>
              <a:ahLst/>
              <a:cxnLst/>
              <a:rect l="0" t="0" r="0" b="0"/>
              <a:pathLst>
                <a:path w="60960" h="172212">
                  <a:moveTo>
                    <a:pt x="0" y="0"/>
                  </a:moveTo>
                  <a:lnTo>
                    <a:pt x="60960" y="0"/>
                  </a:lnTo>
                  <a:lnTo>
                    <a:pt x="60960" y="172212"/>
                  </a:lnTo>
                  <a:lnTo>
                    <a:pt x="0" y="172212"/>
                  </a:lnTo>
                  <a:lnTo>
                    <a:pt x="0" y="0"/>
                  </a:lnTo>
                </a:path>
              </a:pathLst>
            </a:custGeom>
            <a:solidFill>
              <a:srgbClr val="FF0000"/>
            </a:solidFill>
            <a:ln w="0" cap="flat">
              <a:no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1" name="Shape 19901"/>
            <p:cNvSpPr/>
            <p:nvPr/>
          </p:nvSpPr>
          <p:spPr>
            <a:xfrm>
              <a:off x="5111496" y="1936369"/>
              <a:ext cx="59436" cy="39624"/>
            </a:xfrm>
            <a:custGeom>
              <a:avLst/>
              <a:gdLst/>
              <a:ahLst/>
              <a:cxnLst/>
              <a:rect l="0" t="0" r="0" b="0"/>
              <a:pathLst>
                <a:path w="59436" h="39624">
                  <a:moveTo>
                    <a:pt x="0" y="0"/>
                  </a:moveTo>
                  <a:lnTo>
                    <a:pt x="59436" y="0"/>
                  </a:lnTo>
                  <a:lnTo>
                    <a:pt x="59436" y="39624"/>
                  </a:lnTo>
                  <a:lnTo>
                    <a:pt x="0" y="39624"/>
                  </a:lnTo>
                  <a:lnTo>
                    <a:pt x="0" y="0"/>
                  </a:lnTo>
                </a:path>
              </a:pathLst>
            </a:custGeom>
            <a:solidFill>
              <a:srgbClr val="FF0000"/>
            </a:solidFill>
            <a:ln w="0" cap="flat">
              <a:no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2" name="Shape 19902"/>
            <p:cNvSpPr/>
            <p:nvPr/>
          </p:nvSpPr>
          <p:spPr>
            <a:xfrm>
              <a:off x="5242560" y="1527937"/>
              <a:ext cx="60960" cy="448056"/>
            </a:xfrm>
            <a:custGeom>
              <a:avLst/>
              <a:gdLst/>
              <a:ahLst/>
              <a:cxnLst/>
              <a:rect l="0" t="0" r="0" b="0"/>
              <a:pathLst>
                <a:path w="60960" h="448056">
                  <a:moveTo>
                    <a:pt x="0" y="0"/>
                  </a:moveTo>
                  <a:lnTo>
                    <a:pt x="60960" y="0"/>
                  </a:lnTo>
                  <a:lnTo>
                    <a:pt x="60960" y="448056"/>
                  </a:lnTo>
                  <a:lnTo>
                    <a:pt x="0" y="448056"/>
                  </a:lnTo>
                  <a:lnTo>
                    <a:pt x="0" y="0"/>
                  </a:lnTo>
                </a:path>
              </a:pathLst>
            </a:custGeom>
            <a:solidFill>
              <a:srgbClr val="FF0000"/>
            </a:solidFill>
            <a:ln w="0" cap="flat">
              <a:no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3" name="Shape 19903"/>
            <p:cNvSpPr/>
            <p:nvPr/>
          </p:nvSpPr>
          <p:spPr>
            <a:xfrm>
              <a:off x="5638800" y="1817496"/>
              <a:ext cx="60960" cy="158496"/>
            </a:xfrm>
            <a:custGeom>
              <a:avLst/>
              <a:gdLst/>
              <a:ahLst/>
              <a:cxnLst/>
              <a:rect l="0" t="0" r="0" b="0"/>
              <a:pathLst>
                <a:path w="60960" h="158496">
                  <a:moveTo>
                    <a:pt x="0" y="0"/>
                  </a:moveTo>
                  <a:lnTo>
                    <a:pt x="60960" y="0"/>
                  </a:lnTo>
                  <a:lnTo>
                    <a:pt x="60960" y="158496"/>
                  </a:lnTo>
                  <a:lnTo>
                    <a:pt x="0" y="158496"/>
                  </a:lnTo>
                  <a:lnTo>
                    <a:pt x="0" y="0"/>
                  </a:lnTo>
                </a:path>
              </a:pathLst>
            </a:custGeom>
            <a:solidFill>
              <a:srgbClr val="FF0000"/>
            </a:solidFill>
            <a:ln w="0" cap="flat">
              <a:no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4" name="Shape 19904"/>
            <p:cNvSpPr/>
            <p:nvPr/>
          </p:nvSpPr>
          <p:spPr>
            <a:xfrm>
              <a:off x="5902452" y="738504"/>
              <a:ext cx="60960" cy="1237488"/>
            </a:xfrm>
            <a:custGeom>
              <a:avLst/>
              <a:gdLst/>
              <a:ahLst/>
              <a:cxnLst/>
              <a:rect l="0" t="0" r="0" b="0"/>
              <a:pathLst>
                <a:path w="60960" h="1237488">
                  <a:moveTo>
                    <a:pt x="0" y="0"/>
                  </a:moveTo>
                  <a:lnTo>
                    <a:pt x="60960" y="0"/>
                  </a:lnTo>
                  <a:lnTo>
                    <a:pt x="60960" y="1237488"/>
                  </a:lnTo>
                  <a:lnTo>
                    <a:pt x="0" y="1237488"/>
                  </a:lnTo>
                  <a:lnTo>
                    <a:pt x="0" y="0"/>
                  </a:lnTo>
                </a:path>
              </a:pathLst>
            </a:custGeom>
            <a:solidFill>
              <a:srgbClr val="FF0000"/>
            </a:solidFill>
            <a:ln w="0" cap="flat">
              <a:no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5" name="Shape 19905"/>
            <p:cNvSpPr/>
            <p:nvPr/>
          </p:nvSpPr>
          <p:spPr>
            <a:xfrm>
              <a:off x="5771388" y="1975993"/>
              <a:ext cx="59436" cy="105156"/>
            </a:xfrm>
            <a:custGeom>
              <a:avLst/>
              <a:gdLst/>
              <a:ahLst/>
              <a:cxnLst/>
              <a:rect l="0" t="0" r="0" b="0"/>
              <a:pathLst>
                <a:path w="59436" h="105156">
                  <a:moveTo>
                    <a:pt x="0" y="0"/>
                  </a:moveTo>
                  <a:lnTo>
                    <a:pt x="59436" y="0"/>
                  </a:lnTo>
                  <a:lnTo>
                    <a:pt x="59436" y="105156"/>
                  </a:lnTo>
                  <a:lnTo>
                    <a:pt x="0" y="105156"/>
                  </a:lnTo>
                  <a:lnTo>
                    <a:pt x="0" y="0"/>
                  </a:lnTo>
                </a:path>
              </a:pathLst>
            </a:custGeom>
            <a:solidFill>
              <a:srgbClr val="4F81BD"/>
            </a:solidFill>
            <a:ln w="0" cap="flat">
              <a:no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6" name="Shape 19906"/>
            <p:cNvSpPr/>
            <p:nvPr/>
          </p:nvSpPr>
          <p:spPr>
            <a:xfrm>
              <a:off x="5507736" y="1975993"/>
              <a:ext cx="59436" cy="51816"/>
            </a:xfrm>
            <a:custGeom>
              <a:avLst/>
              <a:gdLst/>
              <a:ahLst/>
              <a:cxnLst/>
              <a:rect l="0" t="0" r="0" b="0"/>
              <a:pathLst>
                <a:path w="59436" h="51816">
                  <a:moveTo>
                    <a:pt x="0" y="0"/>
                  </a:moveTo>
                  <a:lnTo>
                    <a:pt x="59436" y="0"/>
                  </a:lnTo>
                  <a:lnTo>
                    <a:pt x="59436" y="51816"/>
                  </a:lnTo>
                  <a:lnTo>
                    <a:pt x="0" y="51816"/>
                  </a:lnTo>
                  <a:lnTo>
                    <a:pt x="0" y="0"/>
                  </a:lnTo>
                </a:path>
              </a:pathLst>
            </a:custGeom>
            <a:solidFill>
              <a:srgbClr val="4F81BD"/>
            </a:solidFill>
            <a:ln w="0" cap="flat">
              <a:no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7" name="Shape 19907"/>
            <p:cNvSpPr/>
            <p:nvPr/>
          </p:nvSpPr>
          <p:spPr>
            <a:xfrm>
              <a:off x="5375148" y="1975993"/>
              <a:ext cx="59436" cy="25908"/>
            </a:xfrm>
            <a:custGeom>
              <a:avLst/>
              <a:gdLst/>
              <a:ahLst/>
              <a:cxnLst/>
              <a:rect l="0" t="0" r="0" b="0"/>
              <a:pathLst>
                <a:path w="59436" h="25908">
                  <a:moveTo>
                    <a:pt x="0" y="0"/>
                  </a:moveTo>
                  <a:lnTo>
                    <a:pt x="59436" y="0"/>
                  </a:lnTo>
                  <a:lnTo>
                    <a:pt x="59436" y="25908"/>
                  </a:lnTo>
                  <a:lnTo>
                    <a:pt x="0" y="25908"/>
                  </a:lnTo>
                  <a:lnTo>
                    <a:pt x="0" y="0"/>
                  </a:lnTo>
                </a:path>
              </a:pathLst>
            </a:custGeom>
            <a:solidFill>
              <a:srgbClr val="4F81BD"/>
            </a:solidFill>
            <a:ln w="0" cap="flat">
              <a:no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8" name="Shape 19908"/>
            <p:cNvSpPr/>
            <p:nvPr/>
          </p:nvSpPr>
          <p:spPr>
            <a:xfrm>
              <a:off x="4715257" y="1975993"/>
              <a:ext cx="59436" cy="525780"/>
            </a:xfrm>
            <a:custGeom>
              <a:avLst/>
              <a:gdLst/>
              <a:ahLst/>
              <a:cxnLst/>
              <a:rect l="0" t="0" r="0" b="0"/>
              <a:pathLst>
                <a:path w="59436" h="525780">
                  <a:moveTo>
                    <a:pt x="0" y="0"/>
                  </a:moveTo>
                  <a:lnTo>
                    <a:pt x="59436" y="0"/>
                  </a:lnTo>
                  <a:lnTo>
                    <a:pt x="59436" y="525780"/>
                  </a:lnTo>
                  <a:lnTo>
                    <a:pt x="0" y="525780"/>
                  </a:lnTo>
                  <a:lnTo>
                    <a:pt x="0" y="0"/>
                  </a:lnTo>
                </a:path>
              </a:pathLst>
            </a:custGeom>
            <a:solidFill>
              <a:srgbClr val="4F81BD"/>
            </a:solidFill>
            <a:ln w="0" cap="flat">
              <a:no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9" name="Shape 19909"/>
            <p:cNvSpPr/>
            <p:nvPr/>
          </p:nvSpPr>
          <p:spPr>
            <a:xfrm>
              <a:off x="4582669" y="1975993"/>
              <a:ext cx="60960" cy="131064"/>
            </a:xfrm>
            <a:custGeom>
              <a:avLst/>
              <a:gdLst/>
              <a:ahLst/>
              <a:cxnLst/>
              <a:rect l="0" t="0" r="0" b="0"/>
              <a:pathLst>
                <a:path w="60960" h="131064">
                  <a:moveTo>
                    <a:pt x="0" y="0"/>
                  </a:moveTo>
                  <a:lnTo>
                    <a:pt x="60960" y="0"/>
                  </a:lnTo>
                  <a:lnTo>
                    <a:pt x="60960" y="131064"/>
                  </a:lnTo>
                  <a:lnTo>
                    <a:pt x="0" y="131064"/>
                  </a:lnTo>
                  <a:lnTo>
                    <a:pt x="0" y="0"/>
                  </a:lnTo>
                </a:path>
              </a:pathLst>
            </a:custGeom>
            <a:solidFill>
              <a:srgbClr val="4F81BD"/>
            </a:solidFill>
            <a:ln w="0" cap="flat">
              <a:no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0" name="Shape 19910"/>
            <p:cNvSpPr/>
            <p:nvPr/>
          </p:nvSpPr>
          <p:spPr>
            <a:xfrm>
              <a:off x="4187952" y="1975993"/>
              <a:ext cx="59436" cy="275844"/>
            </a:xfrm>
            <a:custGeom>
              <a:avLst/>
              <a:gdLst/>
              <a:ahLst/>
              <a:cxnLst/>
              <a:rect l="0" t="0" r="0" b="0"/>
              <a:pathLst>
                <a:path w="59436" h="275844">
                  <a:moveTo>
                    <a:pt x="0" y="0"/>
                  </a:moveTo>
                  <a:lnTo>
                    <a:pt x="59436" y="0"/>
                  </a:lnTo>
                  <a:lnTo>
                    <a:pt x="59436" y="275844"/>
                  </a:lnTo>
                  <a:lnTo>
                    <a:pt x="0" y="275844"/>
                  </a:lnTo>
                  <a:lnTo>
                    <a:pt x="0" y="0"/>
                  </a:lnTo>
                </a:path>
              </a:pathLst>
            </a:custGeom>
            <a:solidFill>
              <a:srgbClr val="4F81BD"/>
            </a:solidFill>
            <a:ln w="0" cap="flat">
              <a:no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1" name="Shape 19911"/>
            <p:cNvSpPr/>
            <p:nvPr/>
          </p:nvSpPr>
          <p:spPr>
            <a:xfrm>
              <a:off x="3395472" y="1975993"/>
              <a:ext cx="59436" cy="262128"/>
            </a:xfrm>
            <a:custGeom>
              <a:avLst/>
              <a:gdLst/>
              <a:ahLst/>
              <a:cxnLst/>
              <a:rect l="0" t="0" r="0" b="0"/>
              <a:pathLst>
                <a:path w="59436" h="262128">
                  <a:moveTo>
                    <a:pt x="0" y="0"/>
                  </a:moveTo>
                  <a:lnTo>
                    <a:pt x="59436" y="0"/>
                  </a:lnTo>
                  <a:lnTo>
                    <a:pt x="59436" y="262128"/>
                  </a:lnTo>
                  <a:lnTo>
                    <a:pt x="0" y="262128"/>
                  </a:lnTo>
                  <a:lnTo>
                    <a:pt x="0" y="0"/>
                  </a:lnTo>
                </a:path>
              </a:pathLst>
            </a:custGeom>
            <a:solidFill>
              <a:srgbClr val="4F81BD"/>
            </a:solidFill>
            <a:ln w="0" cap="flat">
              <a:no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2" name="Shape 19912"/>
            <p:cNvSpPr/>
            <p:nvPr/>
          </p:nvSpPr>
          <p:spPr>
            <a:xfrm>
              <a:off x="3262884" y="1975993"/>
              <a:ext cx="60960" cy="210312"/>
            </a:xfrm>
            <a:custGeom>
              <a:avLst/>
              <a:gdLst/>
              <a:ahLst/>
              <a:cxnLst/>
              <a:rect l="0" t="0" r="0" b="0"/>
              <a:pathLst>
                <a:path w="60960" h="210312">
                  <a:moveTo>
                    <a:pt x="0" y="0"/>
                  </a:moveTo>
                  <a:lnTo>
                    <a:pt x="60960" y="0"/>
                  </a:lnTo>
                  <a:lnTo>
                    <a:pt x="60960" y="210312"/>
                  </a:lnTo>
                  <a:lnTo>
                    <a:pt x="0" y="210312"/>
                  </a:lnTo>
                  <a:lnTo>
                    <a:pt x="0" y="0"/>
                  </a:lnTo>
                </a:path>
              </a:pathLst>
            </a:custGeom>
            <a:solidFill>
              <a:srgbClr val="4F81BD"/>
            </a:solidFill>
            <a:ln w="0" cap="flat">
              <a:no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3" name="Shape 19913"/>
            <p:cNvSpPr/>
            <p:nvPr/>
          </p:nvSpPr>
          <p:spPr>
            <a:xfrm>
              <a:off x="3131820" y="1975993"/>
              <a:ext cx="59436" cy="25908"/>
            </a:xfrm>
            <a:custGeom>
              <a:avLst/>
              <a:gdLst/>
              <a:ahLst/>
              <a:cxnLst/>
              <a:rect l="0" t="0" r="0" b="0"/>
              <a:pathLst>
                <a:path w="59436" h="25908">
                  <a:moveTo>
                    <a:pt x="0" y="0"/>
                  </a:moveTo>
                  <a:lnTo>
                    <a:pt x="59436" y="0"/>
                  </a:lnTo>
                  <a:lnTo>
                    <a:pt x="59436" y="25908"/>
                  </a:lnTo>
                  <a:lnTo>
                    <a:pt x="0" y="25908"/>
                  </a:lnTo>
                  <a:lnTo>
                    <a:pt x="0" y="0"/>
                  </a:lnTo>
                </a:path>
              </a:pathLst>
            </a:custGeom>
            <a:solidFill>
              <a:srgbClr val="4F81BD"/>
            </a:solidFill>
            <a:ln w="0" cap="flat">
              <a:no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4" name="Shape 19914"/>
            <p:cNvSpPr/>
            <p:nvPr/>
          </p:nvSpPr>
          <p:spPr>
            <a:xfrm>
              <a:off x="2999232" y="1975993"/>
              <a:ext cx="60960" cy="301752"/>
            </a:xfrm>
            <a:custGeom>
              <a:avLst/>
              <a:gdLst/>
              <a:ahLst/>
              <a:cxnLst/>
              <a:rect l="0" t="0" r="0" b="0"/>
              <a:pathLst>
                <a:path w="60960" h="301752">
                  <a:moveTo>
                    <a:pt x="0" y="0"/>
                  </a:moveTo>
                  <a:lnTo>
                    <a:pt x="60960" y="0"/>
                  </a:lnTo>
                  <a:lnTo>
                    <a:pt x="60960" y="301752"/>
                  </a:lnTo>
                  <a:lnTo>
                    <a:pt x="0" y="301752"/>
                  </a:lnTo>
                  <a:lnTo>
                    <a:pt x="0" y="0"/>
                  </a:lnTo>
                </a:path>
              </a:pathLst>
            </a:custGeom>
            <a:solidFill>
              <a:srgbClr val="4F81BD"/>
            </a:solidFill>
            <a:ln w="0" cap="flat">
              <a:no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5" name="Shape 19915"/>
            <p:cNvSpPr/>
            <p:nvPr/>
          </p:nvSpPr>
          <p:spPr>
            <a:xfrm>
              <a:off x="2602992" y="1975993"/>
              <a:ext cx="60960" cy="249936"/>
            </a:xfrm>
            <a:custGeom>
              <a:avLst/>
              <a:gdLst/>
              <a:ahLst/>
              <a:cxnLst/>
              <a:rect l="0" t="0" r="0" b="0"/>
              <a:pathLst>
                <a:path w="60960" h="249936">
                  <a:moveTo>
                    <a:pt x="0" y="0"/>
                  </a:moveTo>
                  <a:lnTo>
                    <a:pt x="60960" y="0"/>
                  </a:lnTo>
                  <a:lnTo>
                    <a:pt x="60960" y="249936"/>
                  </a:lnTo>
                  <a:lnTo>
                    <a:pt x="0" y="249936"/>
                  </a:lnTo>
                  <a:lnTo>
                    <a:pt x="0" y="0"/>
                  </a:lnTo>
                </a:path>
              </a:pathLst>
            </a:custGeom>
            <a:solidFill>
              <a:srgbClr val="4F81BD"/>
            </a:solidFill>
            <a:ln w="0" cap="flat">
              <a:no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6" name="Shape 19916"/>
            <p:cNvSpPr/>
            <p:nvPr/>
          </p:nvSpPr>
          <p:spPr>
            <a:xfrm>
              <a:off x="2471928" y="1975993"/>
              <a:ext cx="59436" cy="38100"/>
            </a:xfrm>
            <a:custGeom>
              <a:avLst/>
              <a:gdLst/>
              <a:ahLst/>
              <a:cxnLst/>
              <a:rect l="0" t="0" r="0" b="0"/>
              <a:pathLst>
                <a:path w="59436" h="38100">
                  <a:moveTo>
                    <a:pt x="0" y="0"/>
                  </a:moveTo>
                  <a:lnTo>
                    <a:pt x="59436" y="0"/>
                  </a:lnTo>
                  <a:lnTo>
                    <a:pt x="59436" y="38100"/>
                  </a:lnTo>
                  <a:lnTo>
                    <a:pt x="0" y="38100"/>
                  </a:lnTo>
                  <a:lnTo>
                    <a:pt x="0" y="0"/>
                  </a:lnTo>
                </a:path>
              </a:pathLst>
            </a:custGeom>
            <a:solidFill>
              <a:srgbClr val="4F81BD"/>
            </a:solidFill>
            <a:ln w="0" cap="flat">
              <a:no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7" name="Shape 19917"/>
            <p:cNvSpPr/>
            <p:nvPr/>
          </p:nvSpPr>
          <p:spPr>
            <a:xfrm>
              <a:off x="2339340" y="1975993"/>
              <a:ext cx="60960" cy="210312"/>
            </a:xfrm>
            <a:custGeom>
              <a:avLst/>
              <a:gdLst/>
              <a:ahLst/>
              <a:cxnLst/>
              <a:rect l="0" t="0" r="0" b="0"/>
              <a:pathLst>
                <a:path w="60960" h="210312">
                  <a:moveTo>
                    <a:pt x="0" y="0"/>
                  </a:moveTo>
                  <a:lnTo>
                    <a:pt x="60960" y="0"/>
                  </a:lnTo>
                  <a:lnTo>
                    <a:pt x="60960" y="210312"/>
                  </a:lnTo>
                  <a:lnTo>
                    <a:pt x="0" y="210312"/>
                  </a:lnTo>
                  <a:lnTo>
                    <a:pt x="0" y="0"/>
                  </a:lnTo>
                </a:path>
              </a:pathLst>
            </a:custGeom>
            <a:solidFill>
              <a:srgbClr val="4F81BD"/>
            </a:solidFill>
            <a:ln w="0" cap="flat">
              <a:no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8" name="Shape 19918"/>
            <p:cNvSpPr/>
            <p:nvPr/>
          </p:nvSpPr>
          <p:spPr>
            <a:xfrm>
              <a:off x="2208276" y="1975993"/>
              <a:ext cx="59436" cy="170688"/>
            </a:xfrm>
            <a:custGeom>
              <a:avLst/>
              <a:gdLst/>
              <a:ahLst/>
              <a:cxnLst/>
              <a:rect l="0" t="0" r="0" b="0"/>
              <a:pathLst>
                <a:path w="59436" h="170688">
                  <a:moveTo>
                    <a:pt x="0" y="0"/>
                  </a:moveTo>
                  <a:lnTo>
                    <a:pt x="59436" y="0"/>
                  </a:lnTo>
                  <a:lnTo>
                    <a:pt x="59436" y="170688"/>
                  </a:lnTo>
                  <a:lnTo>
                    <a:pt x="0" y="170688"/>
                  </a:lnTo>
                  <a:lnTo>
                    <a:pt x="0" y="0"/>
                  </a:lnTo>
                </a:path>
              </a:pathLst>
            </a:custGeom>
            <a:solidFill>
              <a:srgbClr val="4F81BD"/>
            </a:solidFill>
            <a:ln w="0" cap="flat">
              <a:no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9" name="Shape 19919"/>
            <p:cNvSpPr/>
            <p:nvPr/>
          </p:nvSpPr>
          <p:spPr>
            <a:xfrm>
              <a:off x="1943100" y="1975993"/>
              <a:ext cx="60960" cy="315468"/>
            </a:xfrm>
            <a:custGeom>
              <a:avLst/>
              <a:gdLst/>
              <a:ahLst/>
              <a:cxnLst/>
              <a:rect l="0" t="0" r="0" b="0"/>
              <a:pathLst>
                <a:path w="60960" h="315468">
                  <a:moveTo>
                    <a:pt x="0" y="0"/>
                  </a:moveTo>
                  <a:lnTo>
                    <a:pt x="60960" y="0"/>
                  </a:lnTo>
                  <a:lnTo>
                    <a:pt x="60960" y="315468"/>
                  </a:lnTo>
                  <a:lnTo>
                    <a:pt x="0" y="315468"/>
                  </a:lnTo>
                  <a:lnTo>
                    <a:pt x="0" y="0"/>
                  </a:lnTo>
                </a:path>
              </a:pathLst>
            </a:custGeom>
            <a:solidFill>
              <a:srgbClr val="4F81BD"/>
            </a:solidFill>
            <a:ln w="0" cap="flat">
              <a:no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0" name="Shape 19920"/>
            <p:cNvSpPr/>
            <p:nvPr/>
          </p:nvSpPr>
          <p:spPr>
            <a:xfrm>
              <a:off x="1812036" y="1975993"/>
              <a:ext cx="59436" cy="51816"/>
            </a:xfrm>
            <a:custGeom>
              <a:avLst/>
              <a:gdLst/>
              <a:ahLst/>
              <a:cxnLst/>
              <a:rect l="0" t="0" r="0" b="0"/>
              <a:pathLst>
                <a:path w="59436" h="51816">
                  <a:moveTo>
                    <a:pt x="0" y="0"/>
                  </a:moveTo>
                  <a:lnTo>
                    <a:pt x="59436" y="0"/>
                  </a:lnTo>
                  <a:lnTo>
                    <a:pt x="59436" y="51816"/>
                  </a:lnTo>
                  <a:lnTo>
                    <a:pt x="0" y="51816"/>
                  </a:lnTo>
                  <a:lnTo>
                    <a:pt x="0" y="0"/>
                  </a:lnTo>
                </a:path>
              </a:pathLst>
            </a:custGeom>
            <a:solidFill>
              <a:srgbClr val="4F81BD"/>
            </a:solidFill>
            <a:ln w="0" cap="flat">
              <a:no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1" name="Shape 19921"/>
            <p:cNvSpPr/>
            <p:nvPr/>
          </p:nvSpPr>
          <p:spPr>
            <a:xfrm>
              <a:off x="1679448" y="1975993"/>
              <a:ext cx="60960" cy="406908"/>
            </a:xfrm>
            <a:custGeom>
              <a:avLst/>
              <a:gdLst/>
              <a:ahLst/>
              <a:cxnLst/>
              <a:rect l="0" t="0" r="0" b="0"/>
              <a:pathLst>
                <a:path w="60960" h="406908">
                  <a:moveTo>
                    <a:pt x="0" y="0"/>
                  </a:moveTo>
                  <a:lnTo>
                    <a:pt x="60960" y="0"/>
                  </a:lnTo>
                  <a:lnTo>
                    <a:pt x="60960" y="406908"/>
                  </a:lnTo>
                  <a:lnTo>
                    <a:pt x="0" y="406908"/>
                  </a:lnTo>
                  <a:lnTo>
                    <a:pt x="0" y="0"/>
                  </a:lnTo>
                </a:path>
              </a:pathLst>
            </a:custGeom>
            <a:solidFill>
              <a:srgbClr val="4F81BD"/>
            </a:solidFill>
            <a:ln w="0" cap="flat">
              <a:no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2" name="Shape 19922"/>
            <p:cNvSpPr/>
            <p:nvPr/>
          </p:nvSpPr>
          <p:spPr>
            <a:xfrm>
              <a:off x="1548384" y="1975993"/>
              <a:ext cx="59436" cy="196596"/>
            </a:xfrm>
            <a:custGeom>
              <a:avLst/>
              <a:gdLst/>
              <a:ahLst/>
              <a:cxnLst/>
              <a:rect l="0" t="0" r="0" b="0"/>
              <a:pathLst>
                <a:path w="59436" h="196596">
                  <a:moveTo>
                    <a:pt x="0" y="0"/>
                  </a:moveTo>
                  <a:lnTo>
                    <a:pt x="59436" y="0"/>
                  </a:lnTo>
                  <a:lnTo>
                    <a:pt x="59436" y="196596"/>
                  </a:lnTo>
                  <a:lnTo>
                    <a:pt x="0" y="196596"/>
                  </a:lnTo>
                  <a:lnTo>
                    <a:pt x="0" y="0"/>
                  </a:lnTo>
                </a:path>
              </a:pathLst>
            </a:custGeom>
            <a:solidFill>
              <a:srgbClr val="4F81BD"/>
            </a:solidFill>
            <a:ln w="0" cap="flat">
              <a:no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3" name="Shape 19923"/>
            <p:cNvSpPr/>
            <p:nvPr/>
          </p:nvSpPr>
          <p:spPr>
            <a:xfrm>
              <a:off x="1415796" y="1975993"/>
              <a:ext cx="59436" cy="355092"/>
            </a:xfrm>
            <a:custGeom>
              <a:avLst/>
              <a:gdLst/>
              <a:ahLst/>
              <a:cxnLst/>
              <a:rect l="0" t="0" r="0" b="0"/>
              <a:pathLst>
                <a:path w="59436" h="355092">
                  <a:moveTo>
                    <a:pt x="0" y="0"/>
                  </a:moveTo>
                  <a:lnTo>
                    <a:pt x="59436" y="0"/>
                  </a:lnTo>
                  <a:lnTo>
                    <a:pt x="59436" y="355092"/>
                  </a:lnTo>
                  <a:lnTo>
                    <a:pt x="0" y="355092"/>
                  </a:lnTo>
                  <a:lnTo>
                    <a:pt x="0" y="0"/>
                  </a:lnTo>
                </a:path>
              </a:pathLst>
            </a:custGeom>
            <a:solidFill>
              <a:srgbClr val="4F81BD"/>
            </a:solidFill>
            <a:ln w="0" cap="flat">
              <a:no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4" name="Shape 19924"/>
            <p:cNvSpPr/>
            <p:nvPr/>
          </p:nvSpPr>
          <p:spPr>
            <a:xfrm>
              <a:off x="1283208" y="1975993"/>
              <a:ext cx="60960" cy="499872"/>
            </a:xfrm>
            <a:custGeom>
              <a:avLst/>
              <a:gdLst/>
              <a:ahLst/>
              <a:cxnLst/>
              <a:rect l="0" t="0" r="0" b="0"/>
              <a:pathLst>
                <a:path w="60960" h="499872">
                  <a:moveTo>
                    <a:pt x="0" y="0"/>
                  </a:moveTo>
                  <a:lnTo>
                    <a:pt x="60960" y="0"/>
                  </a:lnTo>
                  <a:lnTo>
                    <a:pt x="60960" y="499872"/>
                  </a:lnTo>
                  <a:lnTo>
                    <a:pt x="0" y="499872"/>
                  </a:lnTo>
                  <a:lnTo>
                    <a:pt x="0" y="0"/>
                  </a:lnTo>
                </a:path>
              </a:pathLst>
            </a:custGeom>
            <a:solidFill>
              <a:srgbClr val="4F81BD"/>
            </a:solidFill>
            <a:ln w="0" cap="flat">
              <a:no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5" name="Shape 19925"/>
            <p:cNvSpPr/>
            <p:nvPr/>
          </p:nvSpPr>
          <p:spPr>
            <a:xfrm>
              <a:off x="1152144" y="1975993"/>
              <a:ext cx="59436" cy="210312"/>
            </a:xfrm>
            <a:custGeom>
              <a:avLst/>
              <a:gdLst/>
              <a:ahLst/>
              <a:cxnLst/>
              <a:rect l="0" t="0" r="0" b="0"/>
              <a:pathLst>
                <a:path w="59436" h="210312">
                  <a:moveTo>
                    <a:pt x="0" y="0"/>
                  </a:moveTo>
                  <a:lnTo>
                    <a:pt x="59436" y="0"/>
                  </a:lnTo>
                  <a:lnTo>
                    <a:pt x="59436" y="210312"/>
                  </a:lnTo>
                  <a:lnTo>
                    <a:pt x="0" y="210312"/>
                  </a:lnTo>
                  <a:lnTo>
                    <a:pt x="0" y="0"/>
                  </a:lnTo>
                </a:path>
              </a:pathLst>
            </a:custGeom>
            <a:solidFill>
              <a:srgbClr val="4F81BD"/>
            </a:solidFill>
            <a:ln w="0" cap="flat">
              <a:no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6" name="Shape 19926"/>
            <p:cNvSpPr/>
            <p:nvPr/>
          </p:nvSpPr>
          <p:spPr>
            <a:xfrm>
              <a:off x="1019556" y="1975993"/>
              <a:ext cx="60960" cy="355092"/>
            </a:xfrm>
            <a:custGeom>
              <a:avLst/>
              <a:gdLst/>
              <a:ahLst/>
              <a:cxnLst/>
              <a:rect l="0" t="0" r="0" b="0"/>
              <a:pathLst>
                <a:path w="60960" h="355092">
                  <a:moveTo>
                    <a:pt x="0" y="0"/>
                  </a:moveTo>
                  <a:lnTo>
                    <a:pt x="60960" y="0"/>
                  </a:lnTo>
                  <a:lnTo>
                    <a:pt x="60960" y="355092"/>
                  </a:lnTo>
                  <a:lnTo>
                    <a:pt x="0" y="355092"/>
                  </a:lnTo>
                  <a:lnTo>
                    <a:pt x="0" y="0"/>
                  </a:lnTo>
                </a:path>
              </a:pathLst>
            </a:custGeom>
            <a:solidFill>
              <a:srgbClr val="4F81BD"/>
            </a:solidFill>
            <a:ln w="0" cap="flat">
              <a:no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7" name="Shape 19927"/>
            <p:cNvSpPr/>
            <p:nvPr/>
          </p:nvSpPr>
          <p:spPr>
            <a:xfrm>
              <a:off x="888492" y="1975993"/>
              <a:ext cx="59436" cy="394716"/>
            </a:xfrm>
            <a:custGeom>
              <a:avLst/>
              <a:gdLst/>
              <a:ahLst/>
              <a:cxnLst/>
              <a:rect l="0" t="0" r="0" b="0"/>
              <a:pathLst>
                <a:path w="59436" h="394716">
                  <a:moveTo>
                    <a:pt x="0" y="0"/>
                  </a:moveTo>
                  <a:lnTo>
                    <a:pt x="59436" y="0"/>
                  </a:lnTo>
                  <a:lnTo>
                    <a:pt x="59436" y="394716"/>
                  </a:lnTo>
                  <a:lnTo>
                    <a:pt x="0" y="394716"/>
                  </a:lnTo>
                  <a:lnTo>
                    <a:pt x="0" y="0"/>
                  </a:lnTo>
                </a:path>
              </a:pathLst>
            </a:custGeom>
            <a:solidFill>
              <a:srgbClr val="4F81BD"/>
            </a:solidFill>
            <a:ln w="0" cap="flat">
              <a:no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8" name="Shape 19928"/>
            <p:cNvSpPr/>
            <p:nvPr/>
          </p:nvSpPr>
          <p:spPr>
            <a:xfrm>
              <a:off x="755904" y="1975993"/>
              <a:ext cx="59436" cy="381000"/>
            </a:xfrm>
            <a:custGeom>
              <a:avLst/>
              <a:gdLst/>
              <a:ahLst/>
              <a:cxnLst/>
              <a:rect l="0" t="0" r="0" b="0"/>
              <a:pathLst>
                <a:path w="59436" h="381000">
                  <a:moveTo>
                    <a:pt x="0" y="0"/>
                  </a:moveTo>
                  <a:lnTo>
                    <a:pt x="59436" y="0"/>
                  </a:lnTo>
                  <a:lnTo>
                    <a:pt x="59436" y="381000"/>
                  </a:lnTo>
                  <a:lnTo>
                    <a:pt x="0" y="381000"/>
                  </a:lnTo>
                  <a:lnTo>
                    <a:pt x="0" y="0"/>
                  </a:lnTo>
                </a:path>
              </a:pathLst>
            </a:custGeom>
            <a:solidFill>
              <a:srgbClr val="4F81BD"/>
            </a:solidFill>
            <a:ln w="0" cap="flat">
              <a:no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9" name="Shape 1286"/>
            <p:cNvSpPr/>
            <p:nvPr/>
          </p:nvSpPr>
          <p:spPr>
            <a:xfrm>
              <a:off x="719328" y="659257"/>
              <a:ext cx="0" cy="2106168"/>
            </a:xfrm>
            <a:custGeom>
              <a:avLst/>
              <a:gdLst/>
              <a:ahLst/>
              <a:cxnLst/>
              <a:rect l="0" t="0" r="0" b="0"/>
              <a:pathLst>
                <a:path h="2106168">
                  <a:moveTo>
                    <a:pt x="0" y="2106168"/>
                  </a:moveTo>
                  <a:lnTo>
                    <a:pt x="0" y="0"/>
                  </a:lnTo>
                </a:path>
              </a:pathLst>
            </a:custGeom>
            <a:noFill/>
            <a:ln w="9144" cap="flat" cmpd="sng" algn="ctr">
              <a:solidFill>
                <a:srgbClr val="BFBFBF"/>
              </a:solidFill>
              <a:prstDash val="solid"/>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0" name="Shape 1287"/>
            <p:cNvSpPr/>
            <p:nvPr/>
          </p:nvSpPr>
          <p:spPr>
            <a:xfrm>
              <a:off x="719328" y="1975993"/>
              <a:ext cx="5279137" cy="0"/>
            </a:xfrm>
            <a:custGeom>
              <a:avLst/>
              <a:gdLst/>
              <a:ahLst/>
              <a:cxnLst/>
              <a:rect l="0" t="0" r="0" b="0"/>
              <a:pathLst>
                <a:path w="5279137">
                  <a:moveTo>
                    <a:pt x="0" y="0"/>
                  </a:moveTo>
                  <a:lnTo>
                    <a:pt x="5279137" y="0"/>
                  </a:lnTo>
                </a:path>
              </a:pathLst>
            </a:custGeom>
            <a:noFill/>
            <a:ln w="9144" cap="flat" cmpd="sng" algn="ctr">
              <a:solidFill>
                <a:srgbClr val="BFBFBF"/>
              </a:solidFill>
              <a:prstDash val="solid"/>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1" name="Rectangle 200"/>
            <p:cNvSpPr/>
            <p:nvPr/>
          </p:nvSpPr>
          <p:spPr>
            <a:xfrm>
              <a:off x="432816" y="2712593"/>
              <a:ext cx="241558" cy="154840"/>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0" cap="none" spc="0" normalizeH="0" baseline="0" noProof="0">
                  <a:ln>
                    <a:noFill/>
                  </a:ln>
                  <a:solidFill>
                    <a:srgbClr val="595959"/>
                  </a:solidFill>
                  <a:effectLst/>
                  <a:uLnTx/>
                  <a:uFillTx/>
                  <a:latin typeface="Calibri" panose="020F0502020204030204" pitchFamily="34" charset="0"/>
                  <a:ea typeface="Calibri" panose="020F0502020204030204" pitchFamily="34" charset="0"/>
                </a:rPr>
                <a:t>-3.0</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02" name="Rectangle 201"/>
            <p:cNvSpPr/>
            <p:nvPr/>
          </p:nvSpPr>
          <p:spPr>
            <a:xfrm>
              <a:off x="432816" y="2449576"/>
              <a:ext cx="241558" cy="154840"/>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0" cap="none" spc="0" normalizeH="0" baseline="0" noProof="0">
                  <a:ln>
                    <a:noFill/>
                  </a:ln>
                  <a:solidFill>
                    <a:srgbClr val="595959"/>
                  </a:solidFill>
                  <a:effectLst/>
                  <a:uLnTx/>
                  <a:uFillTx/>
                  <a:latin typeface="Calibri" panose="020F0502020204030204" pitchFamily="34" charset="0"/>
                  <a:ea typeface="Calibri" panose="020F0502020204030204" pitchFamily="34" charset="0"/>
                </a:rPr>
                <a:t>-2.0</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03" name="Rectangle 202"/>
            <p:cNvSpPr/>
            <p:nvPr/>
          </p:nvSpPr>
          <p:spPr>
            <a:xfrm>
              <a:off x="432816" y="2186559"/>
              <a:ext cx="241558" cy="154840"/>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0" cap="none" spc="0" normalizeH="0" baseline="0" noProof="0">
                  <a:ln>
                    <a:noFill/>
                  </a:ln>
                  <a:solidFill>
                    <a:srgbClr val="595959"/>
                  </a:solidFill>
                  <a:effectLst/>
                  <a:uLnTx/>
                  <a:uFillTx/>
                  <a:latin typeface="Calibri" panose="020F0502020204030204" pitchFamily="34" charset="0"/>
                  <a:ea typeface="Calibri" panose="020F0502020204030204" pitchFamily="34" charset="0"/>
                </a:rPr>
                <a:t>-1.0</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04" name="Rectangle 203"/>
            <p:cNvSpPr/>
            <p:nvPr/>
          </p:nvSpPr>
          <p:spPr>
            <a:xfrm>
              <a:off x="467868" y="1923161"/>
              <a:ext cx="194635" cy="154840"/>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0" cap="none" spc="0" normalizeH="0" baseline="0" noProof="0">
                  <a:ln>
                    <a:noFill/>
                  </a:ln>
                  <a:solidFill>
                    <a:srgbClr val="595959"/>
                  </a:solidFill>
                  <a:effectLst/>
                  <a:uLnTx/>
                  <a:uFillTx/>
                  <a:latin typeface="Calibri" panose="020F0502020204030204" pitchFamily="34" charset="0"/>
                  <a:ea typeface="Calibri" panose="020F0502020204030204" pitchFamily="34" charset="0"/>
                </a:rPr>
                <a:t>0.0</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05" name="Rectangle 204"/>
            <p:cNvSpPr/>
            <p:nvPr/>
          </p:nvSpPr>
          <p:spPr>
            <a:xfrm>
              <a:off x="467868" y="1660144"/>
              <a:ext cx="194635" cy="154840"/>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0" cap="none" spc="0" normalizeH="0" baseline="0" noProof="0">
                  <a:ln>
                    <a:noFill/>
                  </a:ln>
                  <a:solidFill>
                    <a:srgbClr val="595959"/>
                  </a:solidFill>
                  <a:effectLst/>
                  <a:uLnTx/>
                  <a:uFillTx/>
                  <a:latin typeface="Calibri" panose="020F0502020204030204" pitchFamily="34" charset="0"/>
                  <a:ea typeface="Calibri" panose="020F0502020204030204" pitchFamily="34" charset="0"/>
                </a:rPr>
                <a:t>1.0</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06" name="Rectangle 205"/>
            <p:cNvSpPr/>
            <p:nvPr/>
          </p:nvSpPr>
          <p:spPr>
            <a:xfrm>
              <a:off x="467868" y="1396746"/>
              <a:ext cx="194635" cy="154840"/>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0" cap="none" spc="0" normalizeH="0" baseline="0" noProof="0">
                  <a:ln>
                    <a:noFill/>
                  </a:ln>
                  <a:solidFill>
                    <a:srgbClr val="595959"/>
                  </a:solidFill>
                  <a:effectLst/>
                  <a:uLnTx/>
                  <a:uFillTx/>
                  <a:latin typeface="Calibri" panose="020F0502020204030204" pitchFamily="34" charset="0"/>
                  <a:ea typeface="Calibri" panose="020F0502020204030204" pitchFamily="34" charset="0"/>
                </a:rPr>
                <a:t>2.0</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07" name="Rectangle 206"/>
            <p:cNvSpPr/>
            <p:nvPr/>
          </p:nvSpPr>
          <p:spPr>
            <a:xfrm>
              <a:off x="467868" y="1133729"/>
              <a:ext cx="194635" cy="154840"/>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0" cap="none" spc="0" normalizeH="0" baseline="0" noProof="0">
                  <a:ln>
                    <a:noFill/>
                  </a:ln>
                  <a:solidFill>
                    <a:srgbClr val="595959"/>
                  </a:solidFill>
                  <a:effectLst/>
                  <a:uLnTx/>
                  <a:uFillTx/>
                  <a:latin typeface="Calibri" panose="020F0502020204030204" pitchFamily="34" charset="0"/>
                  <a:ea typeface="Calibri" panose="020F0502020204030204" pitchFamily="34" charset="0"/>
                </a:rPr>
                <a:t>3.0</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08" name="Rectangle 207"/>
            <p:cNvSpPr/>
            <p:nvPr/>
          </p:nvSpPr>
          <p:spPr>
            <a:xfrm>
              <a:off x="467868" y="870712"/>
              <a:ext cx="194635" cy="154840"/>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0" cap="none" spc="0" normalizeH="0" baseline="0" noProof="0">
                  <a:ln>
                    <a:noFill/>
                  </a:ln>
                  <a:solidFill>
                    <a:srgbClr val="595959"/>
                  </a:solidFill>
                  <a:effectLst/>
                  <a:uLnTx/>
                  <a:uFillTx/>
                  <a:latin typeface="Calibri" panose="020F0502020204030204" pitchFamily="34" charset="0"/>
                  <a:ea typeface="Calibri" panose="020F0502020204030204" pitchFamily="34" charset="0"/>
                </a:rPr>
                <a:t>4.0</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09" name="Rectangle 208"/>
            <p:cNvSpPr/>
            <p:nvPr/>
          </p:nvSpPr>
          <p:spPr>
            <a:xfrm>
              <a:off x="467868" y="607314"/>
              <a:ext cx="194635" cy="154840"/>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0" cap="none" spc="0" normalizeH="0" baseline="0" noProof="0">
                  <a:ln>
                    <a:noFill/>
                  </a:ln>
                  <a:solidFill>
                    <a:srgbClr val="595959"/>
                  </a:solidFill>
                  <a:effectLst/>
                  <a:uLnTx/>
                  <a:uFillTx/>
                  <a:latin typeface="Calibri" panose="020F0502020204030204" pitchFamily="34" charset="0"/>
                  <a:ea typeface="Calibri" panose="020F0502020204030204" pitchFamily="34" charset="0"/>
                </a:rPr>
                <a:t>5.0</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10" name="Rectangle 209"/>
            <p:cNvSpPr/>
            <p:nvPr/>
          </p:nvSpPr>
          <p:spPr>
            <a:xfrm rot="-5399999">
              <a:off x="662387" y="2839013"/>
              <a:ext cx="308092" cy="154840"/>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0" cap="none" spc="0" normalizeH="0" baseline="0" noProof="0">
                  <a:ln>
                    <a:noFill/>
                  </a:ln>
                  <a:solidFill>
                    <a:srgbClr val="595959"/>
                  </a:solidFill>
                  <a:effectLst/>
                  <a:uLnTx/>
                  <a:uFillTx/>
                  <a:latin typeface="Calibri" panose="020F0502020204030204" pitchFamily="34" charset="0"/>
                  <a:ea typeface="Calibri" panose="020F0502020204030204" pitchFamily="34" charset="0"/>
                </a:rPr>
                <a:t>1985</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11" name="Rectangle 210"/>
            <p:cNvSpPr/>
            <p:nvPr/>
          </p:nvSpPr>
          <p:spPr>
            <a:xfrm rot="-5399999">
              <a:off x="794467" y="2839013"/>
              <a:ext cx="308092" cy="154840"/>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0" cap="none" spc="0" normalizeH="0" baseline="0" noProof="0">
                  <a:ln>
                    <a:noFill/>
                  </a:ln>
                  <a:solidFill>
                    <a:srgbClr val="595959"/>
                  </a:solidFill>
                  <a:effectLst/>
                  <a:uLnTx/>
                  <a:uFillTx/>
                  <a:latin typeface="Calibri" panose="020F0502020204030204" pitchFamily="34" charset="0"/>
                  <a:ea typeface="Calibri" panose="020F0502020204030204" pitchFamily="34" charset="0"/>
                </a:rPr>
                <a:t>1986</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12" name="Rectangle 211"/>
            <p:cNvSpPr/>
            <p:nvPr/>
          </p:nvSpPr>
          <p:spPr>
            <a:xfrm rot="-5399999">
              <a:off x="926420" y="2839013"/>
              <a:ext cx="308092" cy="154840"/>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0" cap="none" spc="0" normalizeH="0" baseline="0" noProof="0">
                  <a:ln>
                    <a:noFill/>
                  </a:ln>
                  <a:solidFill>
                    <a:srgbClr val="595959"/>
                  </a:solidFill>
                  <a:effectLst/>
                  <a:uLnTx/>
                  <a:uFillTx/>
                  <a:latin typeface="Calibri" panose="020F0502020204030204" pitchFamily="34" charset="0"/>
                  <a:ea typeface="Calibri" panose="020F0502020204030204" pitchFamily="34" charset="0"/>
                </a:rPr>
                <a:t>1987</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13" name="Rectangle 212"/>
            <p:cNvSpPr/>
            <p:nvPr/>
          </p:nvSpPr>
          <p:spPr>
            <a:xfrm rot="-5399999">
              <a:off x="1058373" y="2839013"/>
              <a:ext cx="308092" cy="154840"/>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0" cap="none" spc="0" normalizeH="0" baseline="0" noProof="0">
                  <a:ln>
                    <a:noFill/>
                  </a:ln>
                  <a:solidFill>
                    <a:srgbClr val="595959"/>
                  </a:solidFill>
                  <a:effectLst/>
                  <a:uLnTx/>
                  <a:uFillTx/>
                  <a:latin typeface="Calibri" panose="020F0502020204030204" pitchFamily="34" charset="0"/>
                  <a:ea typeface="Calibri" panose="020F0502020204030204" pitchFamily="34" charset="0"/>
                </a:rPr>
                <a:t>1988</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14" name="Rectangle 213"/>
            <p:cNvSpPr/>
            <p:nvPr/>
          </p:nvSpPr>
          <p:spPr>
            <a:xfrm rot="-5399999">
              <a:off x="1190326" y="2839013"/>
              <a:ext cx="308092" cy="154840"/>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0" cap="none" spc="0" normalizeH="0" baseline="0" noProof="0">
                  <a:ln>
                    <a:noFill/>
                  </a:ln>
                  <a:solidFill>
                    <a:srgbClr val="595959"/>
                  </a:solidFill>
                  <a:effectLst/>
                  <a:uLnTx/>
                  <a:uFillTx/>
                  <a:latin typeface="Calibri" panose="020F0502020204030204" pitchFamily="34" charset="0"/>
                  <a:ea typeface="Calibri" panose="020F0502020204030204" pitchFamily="34" charset="0"/>
                </a:rPr>
                <a:t>1989</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15" name="Rectangle 214"/>
            <p:cNvSpPr/>
            <p:nvPr/>
          </p:nvSpPr>
          <p:spPr>
            <a:xfrm rot="-5399999">
              <a:off x="1322279" y="2839013"/>
              <a:ext cx="308092" cy="154840"/>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0" cap="none" spc="0" normalizeH="0" baseline="0" noProof="0">
                  <a:ln>
                    <a:noFill/>
                  </a:ln>
                  <a:solidFill>
                    <a:srgbClr val="595959"/>
                  </a:solidFill>
                  <a:effectLst/>
                  <a:uLnTx/>
                  <a:uFillTx/>
                  <a:latin typeface="Calibri" panose="020F0502020204030204" pitchFamily="34" charset="0"/>
                  <a:ea typeface="Calibri" panose="020F0502020204030204" pitchFamily="34" charset="0"/>
                </a:rPr>
                <a:t>1990</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16" name="Rectangle 215"/>
            <p:cNvSpPr/>
            <p:nvPr/>
          </p:nvSpPr>
          <p:spPr>
            <a:xfrm rot="-5399999">
              <a:off x="1454359" y="2839013"/>
              <a:ext cx="308092" cy="154840"/>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0" cap="none" spc="0" normalizeH="0" baseline="0" noProof="0">
                  <a:ln>
                    <a:noFill/>
                  </a:ln>
                  <a:solidFill>
                    <a:srgbClr val="595959"/>
                  </a:solidFill>
                  <a:effectLst/>
                  <a:uLnTx/>
                  <a:uFillTx/>
                  <a:latin typeface="Calibri" panose="020F0502020204030204" pitchFamily="34" charset="0"/>
                  <a:ea typeface="Calibri" panose="020F0502020204030204" pitchFamily="34" charset="0"/>
                </a:rPr>
                <a:t>1991</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17" name="Rectangle 216"/>
            <p:cNvSpPr/>
            <p:nvPr/>
          </p:nvSpPr>
          <p:spPr>
            <a:xfrm rot="-5399999">
              <a:off x="1586312" y="2839013"/>
              <a:ext cx="308092" cy="154840"/>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0" cap="none" spc="0" normalizeH="0" baseline="0" noProof="0">
                  <a:ln>
                    <a:noFill/>
                  </a:ln>
                  <a:solidFill>
                    <a:srgbClr val="595959"/>
                  </a:solidFill>
                  <a:effectLst/>
                  <a:uLnTx/>
                  <a:uFillTx/>
                  <a:latin typeface="Calibri" panose="020F0502020204030204" pitchFamily="34" charset="0"/>
                  <a:ea typeface="Calibri" panose="020F0502020204030204" pitchFamily="34" charset="0"/>
                </a:rPr>
                <a:t>1992</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18" name="Rectangle 217"/>
            <p:cNvSpPr/>
            <p:nvPr/>
          </p:nvSpPr>
          <p:spPr>
            <a:xfrm rot="-5399999">
              <a:off x="1718266" y="2839013"/>
              <a:ext cx="308092" cy="154840"/>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0" cap="none" spc="0" normalizeH="0" baseline="0" noProof="0">
                  <a:ln>
                    <a:noFill/>
                  </a:ln>
                  <a:solidFill>
                    <a:srgbClr val="595959"/>
                  </a:solidFill>
                  <a:effectLst/>
                  <a:uLnTx/>
                  <a:uFillTx/>
                  <a:latin typeface="Calibri" panose="020F0502020204030204" pitchFamily="34" charset="0"/>
                  <a:ea typeface="Calibri" panose="020F0502020204030204" pitchFamily="34" charset="0"/>
                </a:rPr>
                <a:t>1993</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19" name="Rectangle 218"/>
            <p:cNvSpPr/>
            <p:nvPr/>
          </p:nvSpPr>
          <p:spPr>
            <a:xfrm rot="-5399999">
              <a:off x="1850218" y="2839013"/>
              <a:ext cx="308092" cy="154840"/>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0" cap="none" spc="0" normalizeH="0" baseline="0" noProof="0">
                  <a:ln>
                    <a:noFill/>
                  </a:ln>
                  <a:solidFill>
                    <a:srgbClr val="595959"/>
                  </a:solidFill>
                  <a:effectLst/>
                  <a:uLnTx/>
                  <a:uFillTx/>
                  <a:latin typeface="Calibri" panose="020F0502020204030204" pitchFamily="34" charset="0"/>
                  <a:ea typeface="Calibri" panose="020F0502020204030204" pitchFamily="34" charset="0"/>
                </a:rPr>
                <a:t>1994</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20" name="Rectangle 219"/>
            <p:cNvSpPr/>
            <p:nvPr/>
          </p:nvSpPr>
          <p:spPr>
            <a:xfrm rot="-5399999">
              <a:off x="1982171" y="2839013"/>
              <a:ext cx="308092" cy="154840"/>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0" cap="none" spc="0" normalizeH="0" baseline="0" noProof="0">
                  <a:ln>
                    <a:noFill/>
                  </a:ln>
                  <a:solidFill>
                    <a:srgbClr val="595959"/>
                  </a:solidFill>
                  <a:effectLst/>
                  <a:uLnTx/>
                  <a:uFillTx/>
                  <a:latin typeface="Calibri" panose="020F0502020204030204" pitchFamily="34" charset="0"/>
                  <a:ea typeface="Calibri" panose="020F0502020204030204" pitchFamily="34" charset="0"/>
                </a:rPr>
                <a:t>1995</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21" name="Rectangle 220"/>
            <p:cNvSpPr/>
            <p:nvPr/>
          </p:nvSpPr>
          <p:spPr>
            <a:xfrm rot="-5399999">
              <a:off x="2114483" y="2838807"/>
              <a:ext cx="308090" cy="155252"/>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0" cap="none" spc="0" normalizeH="0" baseline="0" noProof="0">
                  <a:ln>
                    <a:noFill/>
                  </a:ln>
                  <a:solidFill>
                    <a:srgbClr val="595959"/>
                  </a:solidFill>
                  <a:effectLst/>
                  <a:uLnTx/>
                  <a:uFillTx/>
                  <a:latin typeface="Calibri" panose="020F0502020204030204" pitchFamily="34" charset="0"/>
                  <a:ea typeface="Calibri" panose="020F0502020204030204" pitchFamily="34" charset="0"/>
                </a:rPr>
                <a:t>1996</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22" name="Rectangle 221"/>
            <p:cNvSpPr/>
            <p:nvPr/>
          </p:nvSpPr>
          <p:spPr>
            <a:xfrm rot="-5399999">
              <a:off x="2246458" y="2839013"/>
              <a:ext cx="308092" cy="154840"/>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0" cap="none" spc="0" normalizeH="0" baseline="0" noProof="0">
                  <a:ln>
                    <a:noFill/>
                  </a:ln>
                  <a:solidFill>
                    <a:srgbClr val="595959"/>
                  </a:solidFill>
                  <a:effectLst/>
                  <a:uLnTx/>
                  <a:uFillTx/>
                  <a:latin typeface="Calibri" panose="020F0502020204030204" pitchFamily="34" charset="0"/>
                  <a:ea typeface="Calibri" panose="020F0502020204030204" pitchFamily="34" charset="0"/>
                </a:rPr>
                <a:t>1997</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23" name="Rectangle 222"/>
            <p:cNvSpPr/>
            <p:nvPr/>
          </p:nvSpPr>
          <p:spPr>
            <a:xfrm rot="-5399999">
              <a:off x="2378411" y="2839013"/>
              <a:ext cx="308092" cy="154840"/>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0" cap="none" spc="0" normalizeH="0" baseline="0" noProof="0">
                  <a:ln>
                    <a:noFill/>
                  </a:ln>
                  <a:solidFill>
                    <a:srgbClr val="595959"/>
                  </a:solidFill>
                  <a:effectLst/>
                  <a:uLnTx/>
                  <a:uFillTx/>
                  <a:latin typeface="Calibri" panose="020F0502020204030204" pitchFamily="34" charset="0"/>
                  <a:ea typeface="Calibri" panose="020F0502020204030204" pitchFamily="34" charset="0"/>
                </a:rPr>
                <a:t>1998</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24" name="Rectangle 223"/>
            <p:cNvSpPr/>
            <p:nvPr/>
          </p:nvSpPr>
          <p:spPr>
            <a:xfrm rot="-5399999">
              <a:off x="2510492" y="2839013"/>
              <a:ext cx="308092" cy="154840"/>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0" cap="none" spc="0" normalizeH="0" baseline="0" noProof="0">
                  <a:ln>
                    <a:noFill/>
                  </a:ln>
                  <a:solidFill>
                    <a:srgbClr val="595959"/>
                  </a:solidFill>
                  <a:effectLst/>
                  <a:uLnTx/>
                  <a:uFillTx/>
                  <a:latin typeface="Calibri" panose="020F0502020204030204" pitchFamily="34" charset="0"/>
                  <a:ea typeface="Calibri" panose="020F0502020204030204" pitchFamily="34" charset="0"/>
                </a:rPr>
                <a:t>1999</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25" name="Rectangle 224"/>
            <p:cNvSpPr/>
            <p:nvPr/>
          </p:nvSpPr>
          <p:spPr>
            <a:xfrm rot="-5399999">
              <a:off x="2642444" y="2839013"/>
              <a:ext cx="308092" cy="154840"/>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0" cap="none" spc="0" normalizeH="0" baseline="0" noProof="0">
                  <a:ln>
                    <a:noFill/>
                  </a:ln>
                  <a:solidFill>
                    <a:srgbClr val="595959"/>
                  </a:solidFill>
                  <a:effectLst/>
                  <a:uLnTx/>
                  <a:uFillTx/>
                  <a:latin typeface="Calibri" panose="020F0502020204030204" pitchFamily="34" charset="0"/>
                  <a:ea typeface="Calibri" panose="020F0502020204030204" pitchFamily="34" charset="0"/>
                </a:rPr>
                <a:t>2000</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26" name="Rectangle 225"/>
            <p:cNvSpPr/>
            <p:nvPr/>
          </p:nvSpPr>
          <p:spPr>
            <a:xfrm rot="-5399999">
              <a:off x="2774397" y="2839013"/>
              <a:ext cx="308092" cy="154840"/>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0" cap="none" spc="0" normalizeH="0" baseline="0" noProof="0">
                  <a:ln>
                    <a:noFill/>
                  </a:ln>
                  <a:solidFill>
                    <a:srgbClr val="595959"/>
                  </a:solidFill>
                  <a:effectLst/>
                  <a:uLnTx/>
                  <a:uFillTx/>
                  <a:latin typeface="Calibri" panose="020F0502020204030204" pitchFamily="34" charset="0"/>
                  <a:ea typeface="Calibri" panose="020F0502020204030204" pitchFamily="34" charset="0"/>
                </a:rPr>
                <a:t>2001</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27" name="Rectangle 226"/>
            <p:cNvSpPr/>
            <p:nvPr/>
          </p:nvSpPr>
          <p:spPr>
            <a:xfrm rot="-5399999">
              <a:off x="2906350" y="2839013"/>
              <a:ext cx="308092" cy="154840"/>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0" cap="none" spc="0" normalizeH="0" baseline="0" noProof="0">
                  <a:ln>
                    <a:noFill/>
                  </a:ln>
                  <a:solidFill>
                    <a:srgbClr val="595959"/>
                  </a:solidFill>
                  <a:effectLst/>
                  <a:uLnTx/>
                  <a:uFillTx/>
                  <a:latin typeface="Calibri" panose="020F0502020204030204" pitchFamily="34" charset="0"/>
                  <a:ea typeface="Calibri" panose="020F0502020204030204" pitchFamily="34" charset="0"/>
                </a:rPr>
                <a:t>2002</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28" name="Rectangle 227"/>
            <p:cNvSpPr/>
            <p:nvPr/>
          </p:nvSpPr>
          <p:spPr>
            <a:xfrm rot="-5399999">
              <a:off x="3038303" y="2839013"/>
              <a:ext cx="308092" cy="154840"/>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0" cap="none" spc="0" normalizeH="0" baseline="0" noProof="0">
                  <a:ln>
                    <a:noFill/>
                  </a:ln>
                  <a:solidFill>
                    <a:srgbClr val="595959"/>
                  </a:solidFill>
                  <a:effectLst/>
                  <a:uLnTx/>
                  <a:uFillTx/>
                  <a:latin typeface="Calibri" panose="020F0502020204030204" pitchFamily="34" charset="0"/>
                  <a:ea typeface="Calibri" panose="020F0502020204030204" pitchFamily="34" charset="0"/>
                </a:rPr>
                <a:t>2003</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29" name="Rectangle 228"/>
            <p:cNvSpPr/>
            <p:nvPr/>
          </p:nvSpPr>
          <p:spPr>
            <a:xfrm rot="-5399999">
              <a:off x="3170383" y="2839013"/>
              <a:ext cx="308092" cy="154840"/>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0" cap="none" spc="0" normalizeH="0" baseline="0" noProof="0">
                  <a:ln>
                    <a:noFill/>
                  </a:ln>
                  <a:solidFill>
                    <a:srgbClr val="595959"/>
                  </a:solidFill>
                  <a:effectLst/>
                  <a:uLnTx/>
                  <a:uFillTx/>
                  <a:latin typeface="Calibri" panose="020F0502020204030204" pitchFamily="34" charset="0"/>
                  <a:ea typeface="Calibri" panose="020F0502020204030204" pitchFamily="34" charset="0"/>
                </a:rPr>
                <a:t>2004</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30" name="Rectangle 229"/>
            <p:cNvSpPr/>
            <p:nvPr/>
          </p:nvSpPr>
          <p:spPr>
            <a:xfrm rot="-5399999">
              <a:off x="3302337" y="2839013"/>
              <a:ext cx="308092" cy="154840"/>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0" cap="none" spc="0" normalizeH="0" baseline="0" noProof="0">
                  <a:ln>
                    <a:noFill/>
                  </a:ln>
                  <a:solidFill>
                    <a:srgbClr val="595959"/>
                  </a:solidFill>
                  <a:effectLst/>
                  <a:uLnTx/>
                  <a:uFillTx/>
                  <a:latin typeface="Calibri" panose="020F0502020204030204" pitchFamily="34" charset="0"/>
                  <a:ea typeface="Calibri" panose="020F0502020204030204" pitchFamily="34" charset="0"/>
                </a:rPr>
                <a:t>2005</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31" name="Rectangle 230"/>
            <p:cNvSpPr/>
            <p:nvPr/>
          </p:nvSpPr>
          <p:spPr>
            <a:xfrm rot="-5399999">
              <a:off x="3434290" y="2839013"/>
              <a:ext cx="308092" cy="154840"/>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0" cap="none" spc="0" normalizeH="0" baseline="0" noProof="0">
                  <a:ln>
                    <a:noFill/>
                  </a:ln>
                  <a:solidFill>
                    <a:srgbClr val="595959"/>
                  </a:solidFill>
                  <a:effectLst/>
                  <a:uLnTx/>
                  <a:uFillTx/>
                  <a:latin typeface="Calibri" panose="020F0502020204030204" pitchFamily="34" charset="0"/>
                  <a:ea typeface="Calibri" panose="020F0502020204030204" pitchFamily="34" charset="0"/>
                </a:rPr>
                <a:t>2006</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32" name="Rectangle 231"/>
            <p:cNvSpPr/>
            <p:nvPr/>
          </p:nvSpPr>
          <p:spPr>
            <a:xfrm rot="-5399999">
              <a:off x="3566243" y="2839013"/>
              <a:ext cx="308092" cy="154840"/>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0" cap="none" spc="0" normalizeH="0" baseline="0" noProof="0">
                  <a:ln>
                    <a:noFill/>
                  </a:ln>
                  <a:solidFill>
                    <a:srgbClr val="595959"/>
                  </a:solidFill>
                  <a:effectLst/>
                  <a:uLnTx/>
                  <a:uFillTx/>
                  <a:latin typeface="Calibri" panose="020F0502020204030204" pitchFamily="34" charset="0"/>
                  <a:ea typeface="Calibri" panose="020F0502020204030204" pitchFamily="34" charset="0"/>
                </a:rPr>
                <a:t>2007</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33" name="Rectangle 232"/>
            <p:cNvSpPr/>
            <p:nvPr/>
          </p:nvSpPr>
          <p:spPr>
            <a:xfrm rot="-5399999">
              <a:off x="3698195" y="2839013"/>
              <a:ext cx="308092" cy="154840"/>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0" cap="none" spc="0" normalizeH="0" baseline="0" noProof="0">
                  <a:ln>
                    <a:noFill/>
                  </a:ln>
                  <a:solidFill>
                    <a:srgbClr val="595959"/>
                  </a:solidFill>
                  <a:effectLst/>
                  <a:uLnTx/>
                  <a:uFillTx/>
                  <a:latin typeface="Calibri" panose="020F0502020204030204" pitchFamily="34" charset="0"/>
                  <a:ea typeface="Calibri" panose="020F0502020204030204" pitchFamily="34" charset="0"/>
                </a:rPr>
                <a:t>2008</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34" name="Rectangle 233"/>
            <p:cNvSpPr/>
            <p:nvPr/>
          </p:nvSpPr>
          <p:spPr>
            <a:xfrm rot="-5399999">
              <a:off x="3830275" y="2839013"/>
              <a:ext cx="308092" cy="154840"/>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0" cap="none" spc="0" normalizeH="0" baseline="0" noProof="0">
                  <a:ln>
                    <a:noFill/>
                  </a:ln>
                  <a:solidFill>
                    <a:srgbClr val="595959"/>
                  </a:solidFill>
                  <a:effectLst/>
                  <a:uLnTx/>
                  <a:uFillTx/>
                  <a:latin typeface="Calibri" panose="020F0502020204030204" pitchFamily="34" charset="0"/>
                  <a:ea typeface="Calibri" panose="020F0502020204030204" pitchFamily="34" charset="0"/>
                </a:rPr>
                <a:t>2009</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35" name="Rectangle 234"/>
            <p:cNvSpPr/>
            <p:nvPr/>
          </p:nvSpPr>
          <p:spPr>
            <a:xfrm rot="-5399999">
              <a:off x="3962228" y="2839013"/>
              <a:ext cx="308092" cy="154840"/>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0" cap="none" spc="0" normalizeH="0" baseline="0" noProof="0">
                  <a:ln>
                    <a:noFill/>
                  </a:ln>
                  <a:solidFill>
                    <a:srgbClr val="595959"/>
                  </a:solidFill>
                  <a:effectLst/>
                  <a:uLnTx/>
                  <a:uFillTx/>
                  <a:latin typeface="Calibri" panose="020F0502020204030204" pitchFamily="34" charset="0"/>
                  <a:ea typeface="Calibri" panose="020F0502020204030204" pitchFamily="34" charset="0"/>
                </a:rPr>
                <a:t>2010</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36" name="Rectangle 235"/>
            <p:cNvSpPr/>
            <p:nvPr/>
          </p:nvSpPr>
          <p:spPr>
            <a:xfrm rot="-5399999">
              <a:off x="4094181" y="2839013"/>
              <a:ext cx="308092" cy="154840"/>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0" cap="none" spc="0" normalizeH="0" baseline="0" noProof="0">
                  <a:ln>
                    <a:noFill/>
                  </a:ln>
                  <a:solidFill>
                    <a:srgbClr val="595959"/>
                  </a:solidFill>
                  <a:effectLst/>
                  <a:uLnTx/>
                  <a:uFillTx/>
                  <a:latin typeface="Calibri" panose="020F0502020204030204" pitchFamily="34" charset="0"/>
                  <a:ea typeface="Calibri" panose="020F0502020204030204" pitchFamily="34" charset="0"/>
                </a:rPr>
                <a:t>2011</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37" name="Rectangle 236"/>
            <p:cNvSpPr/>
            <p:nvPr/>
          </p:nvSpPr>
          <p:spPr>
            <a:xfrm rot="-5399999">
              <a:off x="4226494" y="2838807"/>
              <a:ext cx="308090" cy="155252"/>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0" cap="none" spc="0" normalizeH="0" baseline="0" noProof="0">
                  <a:ln>
                    <a:noFill/>
                  </a:ln>
                  <a:solidFill>
                    <a:srgbClr val="595959"/>
                  </a:solidFill>
                  <a:effectLst/>
                  <a:uLnTx/>
                  <a:uFillTx/>
                  <a:latin typeface="Calibri" panose="020F0502020204030204" pitchFamily="34" charset="0"/>
                  <a:ea typeface="Calibri" panose="020F0502020204030204" pitchFamily="34" charset="0"/>
                </a:rPr>
                <a:t>2012</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38" name="Rectangle 237"/>
            <p:cNvSpPr/>
            <p:nvPr/>
          </p:nvSpPr>
          <p:spPr>
            <a:xfrm rot="-5399999">
              <a:off x="4358468" y="2839013"/>
              <a:ext cx="308092" cy="154840"/>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0" cap="none" spc="0" normalizeH="0" baseline="0" noProof="0">
                  <a:ln>
                    <a:noFill/>
                  </a:ln>
                  <a:solidFill>
                    <a:srgbClr val="595959"/>
                  </a:solidFill>
                  <a:effectLst/>
                  <a:uLnTx/>
                  <a:uFillTx/>
                  <a:latin typeface="Calibri" panose="020F0502020204030204" pitchFamily="34" charset="0"/>
                  <a:ea typeface="Calibri" panose="020F0502020204030204" pitchFamily="34" charset="0"/>
                </a:rPr>
                <a:t>2013</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39" name="Rectangle 238"/>
            <p:cNvSpPr/>
            <p:nvPr/>
          </p:nvSpPr>
          <p:spPr>
            <a:xfrm rot="-5399999">
              <a:off x="4490422" y="2839013"/>
              <a:ext cx="308092" cy="154840"/>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0" cap="none" spc="0" normalizeH="0" baseline="0" noProof="0">
                  <a:ln>
                    <a:noFill/>
                  </a:ln>
                  <a:solidFill>
                    <a:srgbClr val="595959"/>
                  </a:solidFill>
                  <a:effectLst/>
                  <a:uLnTx/>
                  <a:uFillTx/>
                  <a:latin typeface="Calibri" panose="020F0502020204030204" pitchFamily="34" charset="0"/>
                  <a:ea typeface="Calibri" panose="020F0502020204030204" pitchFamily="34" charset="0"/>
                </a:rPr>
                <a:t>2014</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40" name="Rectangle 239"/>
            <p:cNvSpPr/>
            <p:nvPr/>
          </p:nvSpPr>
          <p:spPr>
            <a:xfrm rot="-5399999">
              <a:off x="4622375" y="2839013"/>
              <a:ext cx="308092" cy="154840"/>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0" cap="none" spc="0" normalizeH="0" baseline="0" noProof="0">
                  <a:ln>
                    <a:noFill/>
                  </a:ln>
                  <a:solidFill>
                    <a:srgbClr val="595959"/>
                  </a:solidFill>
                  <a:effectLst/>
                  <a:uLnTx/>
                  <a:uFillTx/>
                  <a:latin typeface="Calibri" panose="020F0502020204030204" pitchFamily="34" charset="0"/>
                  <a:ea typeface="Calibri" panose="020F0502020204030204" pitchFamily="34" charset="0"/>
                </a:rPr>
                <a:t>2015</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41" name="Rectangle 240"/>
            <p:cNvSpPr/>
            <p:nvPr/>
          </p:nvSpPr>
          <p:spPr>
            <a:xfrm rot="-5399999">
              <a:off x="4754327" y="2839013"/>
              <a:ext cx="308092" cy="154840"/>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0" cap="none" spc="0" normalizeH="0" baseline="0" noProof="0">
                  <a:ln>
                    <a:noFill/>
                  </a:ln>
                  <a:solidFill>
                    <a:srgbClr val="595959"/>
                  </a:solidFill>
                  <a:effectLst/>
                  <a:uLnTx/>
                  <a:uFillTx/>
                  <a:latin typeface="Calibri" panose="020F0502020204030204" pitchFamily="34" charset="0"/>
                  <a:ea typeface="Calibri" panose="020F0502020204030204" pitchFamily="34" charset="0"/>
                </a:rPr>
                <a:t>2016</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42" name="Rectangle 241"/>
            <p:cNvSpPr/>
            <p:nvPr/>
          </p:nvSpPr>
          <p:spPr>
            <a:xfrm rot="-5399999">
              <a:off x="4886407" y="2839013"/>
              <a:ext cx="308092" cy="154840"/>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0" cap="none" spc="0" normalizeH="0" baseline="0" noProof="0">
                  <a:ln>
                    <a:noFill/>
                  </a:ln>
                  <a:solidFill>
                    <a:srgbClr val="595959"/>
                  </a:solidFill>
                  <a:effectLst/>
                  <a:uLnTx/>
                  <a:uFillTx/>
                  <a:latin typeface="Calibri" panose="020F0502020204030204" pitchFamily="34" charset="0"/>
                  <a:ea typeface="Calibri" panose="020F0502020204030204" pitchFamily="34" charset="0"/>
                </a:rPr>
                <a:t>2017</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43" name="Rectangle 242"/>
            <p:cNvSpPr/>
            <p:nvPr/>
          </p:nvSpPr>
          <p:spPr>
            <a:xfrm rot="-5399999">
              <a:off x="5018361" y="2839013"/>
              <a:ext cx="308092" cy="154840"/>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0" cap="none" spc="0" normalizeH="0" baseline="0" noProof="0">
                  <a:ln>
                    <a:noFill/>
                  </a:ln>
                  <a:solidFill>
                    <a:srgbClr val="595959"/>
                  </a:solidFill>
                  <a:effectLst/>
                  <a:uLnTx/>
                  <a:uFillTx/>
                  <a:latin typeface="Calibri" panose="020F0502020204030204" pitchFamily="34" charset="0"/>
                  <a:ea typeface="Calibri" panose="020F0502020204030204" pitchFamily="34" charset="0"/>
                </a:rPr>
                <a:t>2018</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44" name="Rectangle 243"/>
            <p:cNvSpPr/>
            <p:nvPr/>
          </p:nvSpPr>
          <p:spPr>
            <a:xfrm rot="-5399999">
              <a:off x="5150314" y="2839013"/>
              <a:ext cx="308092" cy="154840"/>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0" cap="none" spc="0" normalizeH="0" baseline="0" noProof="0">
                  <a:ln>
                    <a:noFill/>
                  </a:ln>
                  <a:solidFill>
                    <a:srgbClr val="595959"/>
                  </a:solidFill>
                  <a:effectLst/>
                  <a:uLnTx/>
                  <a:uFillTx/>
                  <a:latin typeface="Calibri" panose="020F0502020204030204" pitchFamily="34" charset="0"/>
                  <a:ea typeface="Calibri" panose="020F0502020204030204" pitchFamily="34" charset="0"/>
                </a:rPr>
                <a:t>2019</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45" name="Rectangle 244"/>
            <p:cNvSpPr/>
            <p:nvPr/>
          </p:nvSpPr>
          <p:spPr>
            <a:xfrm rot="-5399999">
              <a:off x="5282267" y="2839013"/>
              <a:ext cx="308092" cy="154840"/>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0" cap="none" spc="0" normalizeH="0" baseline="0" noProof="0">
                  <a:ln>
                    <a:noFill/>
                  </a:ln>
                  <a:solidFill>
                    <a:srgbClr val="595959"/>
                  </a:solidFill>
                  <a:effectLst/>
                  <a:uLnTx/>
                  <a:uFillTx/>
                  <a:latin typeface="Calibri" panose="020F0502020204030204" pitchFamily="34" charset="0"/>
                  <a:ea typeface="Calibri" panose="020F0502020204030204" pitchFamily="34" charset="0"/>
                </a:rPr>
                <a:t>2020</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46" name="Rectangle 245"/>
            <p:cNvSpPr/>
            <p:nvPr/>
          </p:nvSpPr>
          <p:spPr>
            <a:xfrm rot="-5399999">
              <a:off x="5414220" y="2839013"/>
              <a:ext cx="308092" cy="154840"/>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0" cap="none" spc="0" normalizeH="0" baseline="0" noProof="0">
                  <a:ln>
                    <a:noFill/>
                  </a:ln>
                  <a:solidFill>
                    <a:srgbClr val="595959"/>
                  </a:solidFill>
                  <a:effectLst/>
                  <a:uLnTx/>
                  <a:uFillTx/>
                  <a:latin typeface="Calibri" panose="020F0502020204030204" pitchFamily="34" charset="0"/>
                  <a:ea typeface="Calibri" panose="020F0502020204030204" pitchFamily="34" charset="0"/>
                </a:rPr>
                <a:t>2021</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47" name="Rectangle 246"/>
            <p:cNvSpPr/>
            <p:nvPr/>
          </p:nvSpPr>
          <p:spPr>
            <a:xfrm rot="-5399999">
              <a:off x="5546299" y="2839013"/>
              <a:ext cx="308092" cy="154840"/>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0" cap="none" spc="0" normalizeH="0" baseline="0" noProof="0">
                  <a:ln>
                    <a:noFill/>
                  </a:ln>
                  <a:solidFill>
                    <a:srgbClr val="595959"/>
                  </a:solidFill>
                  <a:effectLst/>
                  <a:uLnTx/>
                  <a:uFillTx/>
                  <a:latin typeface="Calibri" panose="020F0502020204030204" pitchFamily="34" charset="0"/>
                  <a:ea typeface="Calibri" panose="020F0502020204030204" pitchFamily="34" charset="0"/>
                </a:rPr>
                <a:t>2022</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48" name="Rectangle 247"/>
            <p:cNvSpPr/>
            <p:nvPr/>
          </p:nvSpPr>
          <p:spPr>
            <a:xfrm rot="-5399999">
              <a:off x="5678254" y="2839012"/>
              <a:ext cx="308092" cy="154841"/>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0" cap="none" spc="0" normalizeH="0" baseline="0" noProof="0">
                  <a:ln>
                    <a:noFill/>
                  </a:ln>
                  <a:solidFill>
                    <a:srgbClr val="595959"/>
                  </a:solidFill>
                  <a:effectLst/>
                  <a:uLnTx/>
                  <a:uFillTx/>
                  <a:latin typeface="Calibri" panose="020F0502020204030204" pitchFamily="34" charset="0"/>
                  <a:ea typeface="Calibri" panose="020F0502020204030204" pitchFamily="34" charset="0"/>
                </a:rPr>
                <a:t>2023</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49" name="Rectangle 248"/>
            <p:cNvSpPr/>
            <p:nvPr/>
          </p:nvSpPr>
          <p:spPr>
            <a:xfrm rot="-5399999">
              <a:off x="5810205" y="2839013"/>
              <a:ext cx="308092" cy="154840"/>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0" cap="none" spc="0" normalizeH="0" baseline="0" noProof="0">
                  <a:ln>
                    <a:noFill/>
                  </a:ln>
                  <a:solidFill>
                    <a:srgbClr val="595959"/>
                  </a:solidFill>
                  <a:effectLst/>
                  <a:uLnTx/>
                  <a:uFillTx/>
                  <a:latin typeface="Calibri" panose="020F0502020204030204" pitchFamily="34" charset="0"/>
                  <a:ea typeface="Calibri" panose="020F0502020204030204" pitchFamily="34" charset="0"/>
                </a:rPr>
                <a:t>2024</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50" name="Rectangle 249"/>
            <p:cNvSpPr/>
            <p:nvPr/>
          </p:nvSpPr>
          <p:spPr>
            <a:xfrm rot="-5399999">
              <a:off x="-108506" y="1420394"/>
              <a:ext cx="642992" cy="158130"/>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ar-SA" sz="1000" b="1" i="0" u="none" strike="noStrike" kern="0" cap="none" spc="0" normalizeH="0" baseline="0" noProof="0">
                  <a:ln>
                    <a:noFill/>
                  </a:ln>
                  <a:solidFill>
                    <a:srgbClr val="000000"/>
                  </a:solidFill>
                  <a:effectLst/>
                  <a:uLnTx/>
                  <a:uFillTx/>
                  <a:latin typeface="Calibri" panose="020F0502020204030204" pitchFamily="34" charset="0"/>
                  <a:ea typeface="Arial" panose="020B0604020202020204" pitchFamily="34" charset="0"/>
                  <a:cs typeface="Arial" panose="020B0604020202020204" pitchFamily="34" charset="0"/>
                </a:rPr>
                <a:t>درجة</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51" name="Rectangle 250"/>
            <p:cNvSpPr/>
            <p:nvPr/>
          </p:nvSpPr>
          <p:spPr>
            <a:xfrm rot="-5399999">
              <a:off x="19630" y="1548531"/>
              <a:ext cx="642992" cy="158130"/>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000" b="1"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rPr>
                <a:t> </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52" name="Rectangle 251"/>
            <p:cNvSpPr/>
            <p:nvPr/>
          </p:nvSpPr>
          <p:spPr>
            <a:xfrm rot="16200001">
              <a:off x="-91266" y="1663489"/>
              <a:ext cx="642992" cy="192594"/>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ar-SA" sz="1000" b="1" i="0" u="none" strike="noStrike" kern="0" cap="none" spc="0" normalizeH="0" baseline="0" noProof="0">
                  <a:ln>
                    <a:noFill/>
                  </a:ln>
                  <a:solidFill>
                    <a:srgbClr val="000000"/>
                  </a:solidFill>
                  <a:effectLst/>
                  <a:uLnTx/>
                  <a:uFillTx/>
                  <a:latin typeface="Calibri" panose="020F0502020204030204" pitchFamily="34" charset="0"/>
                  <a:ea typeface="Arial" panose="020B0604020202020204" pitchFamily="34" charset="0"/>
                  <a:cs typeface="Arial" panose="020B0604020202020204" pitchFamily="34" charset="0"/>
                </a:rPr>
                <a:t>مئوية </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53" name="Rectangle 252"/>
            <p:cNvSpPr/>
            <p:nvPr/>
          </p:nvSpPr>
          <p:spPr>
            <a:xfrm rot="-5399999">
              <a:off x="331768" y="1879178"/>
              <a:ext cx="38021" cy="171356"/>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000" b="1"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rPr>
                <a:t> </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54" name="Rectangle 253"/>
            <p:cNvSpPr/>
            <p:nvPr/>
          </p:nvSpPr>
          <p:spPr>
            <a:xfrm>
              <a:off x="2184874" y="131800"/>
              <a:ext cx="247823" cy="215286"/>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rPr>
                <a:t> </a:t>
              </a:r>
            </a:p>
          </p:txBody>
        </p:sp>
        <p:sp>
          <p:nvSpPr>
            <p:cNvPr id="255" name="Rectangle 254"/>
            <p:cNvSpPr/>
            <p:nvPr/>
          </p:nvSpPr>
          <p:spPr>
            <a:xfrm>
              <a:off x="2370690" y="131800"/>
              <a:ext cx="63674" cy="215286"/>
            </a:xfrm>
            <a:prstGeom prst="rect">
              <a:avLst/>
            </a:prstGeom>
            <a:ln>
              <a:noFill/>
            </a:ln>
          </p:spPr>
          <p:txBody>
            <a:bodyPr vert="horz" lIns="0" tIns="0" rIns="0" bIns="0" rtlCol="0">
              <a:noAutofit/>
            </a:bodyPr>
            <a:lstStyle/>
            <a:p>
              <a:pPr marL="0" marR="0" lvl="0" indent="0" algn="l" defTabSz="914400" rtl="1" eaLnBrk="1" fontAlgn="auto" latinLnBrk="0" hangingPunct="1">
                <a:lnSpc>
                  <a:spcPct val="107000"/>
                </a:lnSpc>
                <a:spcBef>
                  <a:spcPts val="0"/>
                </a:spcBef>
                <a:spcAft>
                  <a:spcPts val="800"/>
                </a:spcAft>
                <a:buClrTx/>
                <a:buSzTx/>
                <a:buFontTx/>
                <a:buNone/>
                <a:tabLst/>
                <a:defRPr/>
              </a:pPr>
              <a:r>
                <a:rPr kumimoji="0" lang="en-US" sz="1350" b="1" i="0" u="none" strike="noStrike" kern="0" cap="none" spc="0" normalizeH="0" baseline="0" noProof="0">
                  <a:ln>
                    <a:noFill/>
                  </a:ln>
                  <a:solidFill>
                    <a:srgbClr val="595959"/>
                  </a:solidFill>
                  <a:effectLst/>
                  <a:uLnTx/>
                  <a:uFillTx/>
                  <a:latin typeface="Arial" panose="020B0604020202020204" pitchFamily="34" charset="0"/>
                  <a:ea typeface="Arial" panose="020B0604020202020204" pitchFamily="34" charset="0"/>
                </a:rPr>
                <a:t> </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56" name="Rectangle 255"/>
            <p:cNvSpPr/>
            <p:nvPr/>
          </p:nvSpPr>
          <p:spPr>
            <a:xfrm>
              <a:off x="2833768" y="131797"/>
              <a:ext cx="377062" cy="289056"/>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rPr>
                <a:t> </a:t>
              </a:r>
            </a:p>
          </p:txBody>
        </p:sp>
        <p:sp>
          <p:nvSpPr>
            <p:cNvPr id="257" name="Rectangle 256"/>
            <p:cNvSpPr/>
            <p:nvPr/>
          </p:nvSpPr>
          <p:spPr>
            <a:xfrm>
              <a:off x="2886489" y="131797"/>
              <a:ext cx="885494" cy="21528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rPr>
                <a:t> </a:t>
              </a:r>
            </a:p>
          </p:txBody>
        </p:sp>
        <p:sp>
          <p:nvSpPr>
            <p:cNvPr id="258" name="Rectangle 257"/>
            <p:cNvSpPr/>
            <p:nvPr/>
          </p:nvSpPr>
          <p:spPr>
            <a:xfrm>
              <a:off x="3635071" y="131800"/>
              <a:ext cx="63674" cy="215286"/>
            </a:xfrm>
            <a:prstGeom prst="rect">
              <a:avLst/>
            </a:prstGeom>
            <a:ln>
              <a:noFill/>
            </a:ln>
          </p:spPr>
          <p:txBody>
            <a:bodyPr vert="horz" lIns="0" tIns="0" rIns="0" bIns="0" rtlCol="0">
              <a:noAutofit/>
            </a:bodyPr>
            <a:lstStyle/>
            <a:p>
              <a:pPr marL="0" marR="0" lvl="0" indent="0" algn="l" defTabSz="914400" rtl="1" eaLnBrk="1" fontAlgn="auto" latinLnBrk="0" hangingPunct="1">
                <a:lnSpc>
                  <a:spcPct val="107000"/>
                </a:lnSpc>
                <a:spcBef>
                  <a:spcPts val="0"/>
                </a:spcBef>
                <a:spcAft>
                  <a:spcPts val="800"/>
                </a:spcAft>
                <a:buClrTx/>
                <a:buSzTx/>
                <a:buFontTx/>
                <a:buNone/>
                <a:tabLst/>
                <a:defRPr/>
              </a:pPr>
              <a:r>
                <a:rPr kumimoji="0" lang="en-US" sz="1350" b="1" i="0" u="none" strike="noStrike" kern="0" cap="none" spc="0" normalizeH="0" baseline="0" noProof="0">
                  <a:ln>
                    <a:noFill/>
                  </a:ln>
                  <a:solidFill>
                    <a:srgbClr val="595959"/>
                  </a:solidFill>
                  <a:effectLst/>
                  <a:uLnTx/>
                  <a:uFillTx/>
                  <a:latin typeface="Arial" panose="020B0604020202020204" pitchFamily="34" charset="0"/>
                  <a:ea typeface="Arial" panose="020B0604020202020204" pitchFamily="34" charset="0"/>
                </a:rPr>
                <a:t> </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59" name="Rectangle 258"/>
            <p:cNvSpPr/>
            <p:nvPr/>
          </p:nvSpPr>
          <p:spPr>
            <a:xfrm>
              <a:off x="4017726" y="131800"/>
              <a:ext cx="63674" cy="215286"/>
            </a:xfrm>
            <a:prstGeom prst="rect">
              <a:avLst/>
            </a:prstGeom>
            <a:ln>
              <a:noFill/>
            </a:ln>
          </p:spPr>
          <p:txBody>
            <a:bodyPr vert="horz" lIns="0" tIns="0" rIns="0" bIns="0" rtlCol="0">
              <a:noAutofit/>
            </a:bodyPr>
            <a:lstStyle/>
            <a:p>
              <a:pPr marL="0" marR="0" lvl="0" indent="0" algn="l" defTabSz="914400" rtl="1" eaLnBrk="1" fontAlgn="auto" latinLnBrk="0" hangingPunct="1">
                <a:lnSpc>
                  <a:spcPct val="107000"/>
                </a:lnSpc>
                <a:spcBef>
                  <a:spcPts val="0"/>
                </a:spcBef>
                <a:spcAft>
                  <a:spcPts val="800"/>
                </a:spcAft>
                <a:buClrTx/>
                <a:buSzTx/>
                <a:buFontTx/>
                <a:buNone/>
                <a:tabLst/>
                <a:defRPr/>
              </a:pPr>
              <a:r>
                <a:rPr kumimoji="0" lang="en-US" sz="1350" b="1" i="0" u="none" strike="noStrike" kern="0" cap="none" spc="0" normalizeH="0" baseline="0" noProof="0">
                  <a:ln>
                    <a:noFill/>
                  </a:ln>
                  <a:solidFill>
                    <a:srgbClr val="595959"/>
                  </a:solidFill>
                  <a:effectLst/>
                  <a:uLnTx/>
                  <a:uFillTx/>
                  <a:latin typeface="Arial" panose="020B0604020202020204" pitchFamily="34" charset="0"/>
                  <a:ea typeface="Arial" panose="020B0604020202020204" pitchFamily="34" charset="0"/>
                </a:rPr>
                <a:t> </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60" name="Rectangle 259"/>
            <p:cNvSpPr/>
            <p:nvPr/>
          </p:nvSpPr>
          <p:spPr>
            <a:xfrm>
              <a:off x="4063190" y="131800"/>
              <a:ext cx="592760" cy="215286"/>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rPr>
                <a:t> </a:t>
              </a:r>
            </a:p>
          </p:txBody>
        </p:sp>
        <p:sp>
          <p:nvSpPr>
            <p:cNvPr id="261" name="Rectangle 260"/>
            <p:cNvSpPr/>
            <p:nvPr/>
          </p:nvSpPr>
          <p:spPr>
            <a:xfrm>
              <a:off x="4508013" y="131800"/>
              <a:ext cx="63674" cy="215286"/>
            </a:xfrm>
            <a:prstGeom prst="rect">
              <a:avLst/>
            </a:prstGeom>
            <a:ln>
              <a:noFill/>
            </a:ln>
          </p:spPr>
          <p:txBody>
            <a:bodyPr vert="horz" lIns="0" tIns="0" rIns="0" bIns="0" rtlCol="0">
              <a:noAutofit/>
            </a:bodyPr>
            <a:lstStyle/>
            <a:p>
              <a:pPr marL="0" marR="0" lvl="0" indent="0" algn="l" defTabSz="914400" rtl="1" eaLnBrk="1" fontAlgn="auto" latinLnBrk="0" hangingPunct="1">
                <a:lnSpc>
                  <a:spcPct val="107000"/>
                </a:lnSpc>
                <a:spcBef>
                  <a:spcPts val="0"/>
                </a:spcBef>
                <a:spcAft>
                  <a:spcPts val="800"/>
                </a:spcAft>
                <a:buClrTx/>
                <a:buSzTx/>
                <a:buFontTx/>
                <a:buNone/>
                <a:tabLst/>
                <a:defRPr/>
              </a:pPr>
              <a:r>
                <a:rPr kumimoji="0" lang="en-US" sz="1350" b="1" i="0" u="none" strike="noStrike" kern="0" cap="none" spc="0" normalizeH="0" baseline="0" noProof="0">
                  <a:ln>
                    <a:noFill/>
                  </a:ln>
                  <a:solidFill>
                    <a:srgbClr val="595959"/>
                  </a:solidFill>
                  <a:effectLst/>
                  <a:uLnTx/>
                  <a:uFillTx/>
                  <a:latin typeface="Arial" panose="020B0604020202020204" pitchFamily="34" charset="0"/>
                  <a:ea typeface="Arial" panose="020B0604020202020204" pitchFamily="34" charset="0"/>
                </a:rPr>
                <a:t> </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62" name="Rectangle 261"/>
            <p:cNvSpPr/>
            <p:nvPr/>
          </p:nvSpPr>
          <p:spPr>
            <a:xfrm>
              <a:off x="4902379" y="131800"/>
              <a:ext cx="63673" cy="215286"/>
            </a:xfrm>
            <a:prstGeom prst="rect">
              <a:avLst/>
            </a:prstGeom>
            <a:ln>
              <a:noFill/>
            </a:ln>
          </p:spPr>
          <p:txBody>
            <a:bodyPr vert="horz" lIns="0" tIns="0" rIns="0" bIns="0" rtlCol="0">
              <a:noAutofit/>
            </a:bodyPr>
            <a:lstStyle/>
            <a:p>
              <a:pPr marL="0" marR="0" lvl="0" indent="0" algn="l" defTabSz="914400" rtl="1" eaLnBrk="1" fontAlgn="auto" latinLnBrk="0" hangingPunct="1">
                <a:lnSpc>
                  <a:spcPct val="107000"/>
                </a:lnSpc>
                <a:spcBef>
                  <a:spcPts val="0"/>
                </a:spcBef>
                <a:spcAft>
                  <a:spcPts val="800"/>
                </a:spcAft>
                <a:buClrTx/>
                <a:buSzTx/>
                <a:buFontTx/>
                <a:buNone/>
                <a:tabLst/>
                <a:defRPr/>
              </a:pPr>
              <a:r>
                <a:rPr kumimoji="0" lang="en-US" sz="1350" b="1" i="0" u="none" strike="noStrike" kern="0" cap="none" spc="0" normalizeH="0" baseline="0" noProof="0">
                  <a:ln>
                    <a:noFill/>
                  </a:ln>
                  <a:solidFill>
                    <a:srgbClr val="595959"/>
                  </a:solidFill>
                  <a:effectLst/>
                  <a:uLnTx/>
                  <a:uFillTx/>
                  <a:latin typeface="Arial" panose="020B0604020202020204" pitchFamily="34" charset="0"/>
                  <a:ea typeface="Arial" panose="020B0604020202020204" pitchFamily="34" charset="0"/>
                </a:rPr>
                <a:t> </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63" name="Rectangle 262"/>
            <p:cNvSpPr/>
            <p:nvPr/>
          </p:nvSpPr>
          <p:spPr>
            <a:xfrm>
              <a:off x="4948015" y="131800"/>
              <a:ext cx="553824" cy="215286"/>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rPr>
                <a:t> </a:t>
              </a:r>
            </a:p>
          </p:txBody>
        </p:sp>
        <p:sp>
          <p:nvSpPr>
            <p:cNvPr id="264" name="Rectangle 263"/>
            <p:cNvSpPr/>
            <p:nvPr/>
          </p:nvSpPr>
          <p:spPr>
            <a:xfrm>
              <a:off x="809244" y="131800"/>
              <a:ext cx="63674" cy="215286"/>
            </a:xfrm>
            <a:prstGeom prst="rect">
              <a:avLst/>
            </a:prstGeom>
            <a:ln>
              <a:noFill/>
            </a:ln>
          </p:spPr>
          <p:txBody>
            <a:bodyPr vert="horz" lIns="0" tIns="0" rIns="0" bIns="0" rtlCol="0">
              <a:noAutofit/>
            </a:bodyPr>
            <a:lstStyle/>
            <a:p>
              <a:pPr marL="0" marR="0" lvl="0" indent="0" algn="l" defTabSz="914400" rtl="1" eaLnBrk="1" fontAlgn="auto" latinLnBrk="0" hangingPunct="1">
                <a:lnSpc>
                  <a:spcPct val="107000"/>
                </a:lnSpc>
                <a:spcBef>
                  <a:spcPts val="0"/>
                </a:spcBef>
                <a:spcAft>
                  <a:spcPts val="800"/>
                </a:spcAft>
                <a:buClrTx/>
                <a:buSzTx/>
                <a:buFontTx/>
                <a:buNone/>
                <a:tabLst/>
                <a:defRPr/>
              </a:pPr>
              <a:r>
                <a:rPr kumimoji="0" lang="en-US" sz="1350" b="1" i="0" u="none" strike="noStrike" kern="0" cap="none" spc="0" normalizeH="0" baseline="0" noProof="0">
                  <a:ln>
                    <a:noFill/>
                  </a:ln>
                  <a:solidFill>
                    <a:srgbClr val="595959"/>
                  </a:solidFill>
                  <a:effectLst/>
                  <a:uLnTx/>
                  <a:uFillTx/>
                  <a:latin typeface="Arial" panose="020B0604020202020204" pitchFamily="34" charset="0"/>
                  <a:ea typeface="Arial" panose="020B0604020202020204" pitchFamily="34" charset="0"/>
                </a:rPr>
                <a:t> </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65" name="Rectangle 264"/>
            <p:cNvSpPr/>
            <p:nvPr/>
          </p:nvSpPr>
          <p:spPr>
            <a:xfrm>
              <a:off x="856430" y="131800"/>
              <a:ext cx="202015" cy="215286"/>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rPr>
                <a:t> </a:t>
              </a:r>
            </a:p>
          </p:txBody>
        </p:sp>
        <p:sp>
          <p:nvSpPr>
            <p:cNvPr id="266" name="Rectangle 265"/>
            <p:cNvSpPr/>
            <p:nvPr/>
          </p:nvSpPr>
          <p:spPr>
            <a:xfrm>
              <a:off x="1007288" y="131800"/>
              <a:ext cx="63674" cy="215286"/>
            </a:xfrm>
            <a:prstGeom prst="rect">
              <a:avLst/>
            </a:prstGeom>
            <a:ln>
              <a:noFill/>
            </a:ln>
          </p:spPr>
          <p:txBody>
            <a:bodyPr vert="horz" lIns="0" tIns="0" rIns="0" bIns="0" rtlCol="0">
              <a:noAutofit/>
            </a:bodyPr>
            <a:lstStyle/>
            <a:p>
              <a:pPr marL="0" marR="0" lvl="0" indent="0" algn="l" defTabSz="914400" rtl="1" eaLnBrk="1" fontAlgn="auto" latinLnBrk="0" hangingPunct="1">
                <a:lnSpc>
                  <a:spcPct val="107000"/>
                </a:lnSpc>
                <a:spcBef>
                  <a:spcPts val="0"/>
                </a:spcBef>
                <a:spcAft>
                  <a:spcPts val="800"/>
                </a:spcAft>
                <a:buClrTx/>
                <a:buSzTx/>
                <a:buFontTx/>
                <a:buNone/>
                <a:tabLst/>
                <a:defRPr/>
              </a:pPr>
              <a:r>
                <a:rPr kumimoji="0" lang="en-US" sz="1350" b="1" i="0" u="none" strike="noStrike" kern="0" cap="none" spc="0" normalizeH="0" baseline="0" noProof="0">
                  <a:ln>
                    <a:noFill/>
                  </a:ln>
                  <a:solidFill>
                    <a:srgbClr val="595959"/>
                  </a:solidFill>
                  <a:effectLst/>
                  <a:uLnTx/>
                  <a:uFillTx/>
                  <a:latin typeface="Arial" panose="020B0604020202020204" pitchFamily="34" charset="0"/>
                  <a:ea typeface="Arial" panose="020B0604020202020204" pitchFamily="34" charset="0"/>
                </a:rPr>
                <a:t> </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67" name="Rectangle 266"/>
            <p:cNvSpPr/>
            <p:nvPr/>
          </p:nvSpPr>
          <p:spPr>
            <a:xfrm>
              <a:off x="1296604" y="131800"/>
              <a:ext cx="63674" cy="215286"/>
            </a:xfrm>
            <a:prstGeom prst="rect">
              <a:avLst/>
            </a:prstGeom>
            <a:ln>
              <a:noFill/>
            </a:ln>
          </p:spPr>
          <p:txBody>
            <a:bodyPr vert="horz" lIns="0" tIns="0" rIns="0" bIns="0" rtlCol="0">
              <a:noAutofit/>
            </a:bodyPr>
            <a:lstStyle/>
            <a:p>
              <a:pPr marL="0" marR="0" lvl="0" indent="0" algn="l" defTabSz="914400" rtl="1" eaLnBrk="1" fontAlgn="auto" latinLnBrk="0" hangingPunct="1">
                <a:lnSpc>
                  <a:spcPct val="107000"/>
                </a:lnSpc>
                <a:spcBef>
                  <a:spcPts val="0"/>
                </a:spcBef>
                <a:spcAft>
                  <a:spcPts val="800"/>
                </a:spcAft>
                <a:buClrTx/>
                <a:buSzTx/>
                <a:buFontTx/>
                <a:buNone/>
                <a:tabLst/>
                <a:defRPr/>
              </a:pPr>
              <a:r>
                <a:rPr kumimoji="0" lang="en-US" sz="1350" b="1" i="0" u="none" strike="noStrike" kern="0" cap="none" spc="0" normalizeH="0" baseline="0" noProof="0">
                  <a:ln>
                    <a:noFill/>
                  </a:ln>
                  <a:solidFill>
                    <a:srgbClr val="595959"/>
                  </a:solidFill>
                  <a:effectLst/>
                  <a:uLnTx/>
                  <a:uFillTx/>
                  <a:latin typeface="Arial" panose="020B0604020202020204" pitchFamily="34" charset="0"/>
                  <a:ea typeface="Arial" panose="020B0604020202020204" pitchFamily="34" charset="0"/>
                </a:rPr>
                <a:t> </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68" name="Rectangle 267"/>
            <p:cNvSpPr/>
            <p:nvPr/>
          </p:nvSpPr>
          <p:spPr>
            <a:xfrm>
              <a:off x="2136999" y="131800"/>
              <a:ext cx="63673" cy="215286"/>
            </a:xfrm>
            <a:prstGeom prst="rect">
              <a:avLst/>
            </a:prstGeom>
            <a:ln>
              <a:noFill/>
            </a:ln>
          </p:spPr>
          <p:txBody>
            <a:bodyPr vert="horz" lIns="0" tIns="0" rIns="0" bIns="0" rtlCol="0">
              <a:noAutofit/>
            </a:bodyPr>
            <a:lstStyle/>
            <a:p>
              <a:pPr marL="0" marR="0" lvl="0" indent="0" algn="l" defTabSz="914400" rtl="1" eaLnBrk="1" fontAlgn="auto" latinLnBrk="0" hangingPunct="1">
                <a:lnSpc>
                  <a:spcPct val="107000"/>
                </a:lnSpc>
                <a:spcBef>
                  <a:spcPts val="0"/>
                </a:spcBef>
                <a:spcAft>
                  <a:spcPts val="800"/>
                </a:spcAft>
                <a:buClrTx/>
                <a:buSzTx/>
                <a:buFontTx/>
                <a:buNone/>
                <a:tabLst/>
                <a:defRPr/>
              </a:pPr>
              <a:r>
                <a:rPr kumimoji="0" lang="en-US" sz="1350" b="1" i="0" u="none" strike="noStrike" kern="0" cap="none" spc="0" normalizeH="0" baseline="0" noProof="0">
                  <a:ln>
                    <a:noFill/>
                  </a:ln>
                  <a:solidFill>
                    <a:srgbClr val="595959"/>
                  </a:solidFill>
                  <a:effectLst/>
                  <a:uLnTx/>
                  <a:uFillTx/>
                  <a:latin typeface="Arial" panose="020B0604020202020204" pitchFamily="34" charset="0"/>
                  <a:ea typeface="Arial" panose="020B0604020202020204" pitchFamily="34" charset="0"/>
                </a:rPr>
                <a:t> </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69" name="Rectangle 268"/>
            <p:cNvSpPr/>
            <p:nvPr/>
          </p:nvSpPr>
          <p:spPr>
            <a:xfrm>
              <a:off x="3673210" y="330079"/>
              <a:ext cx="63787" cy="215667"/>
            </a:xfrm>
            <a:prstGeom prst="rect">
              <a:avLst/>
            </a:prstGeom>
            <a:ln>
              <a:noFill/>
            </a:ln>
          </p:spPr>
          <p:txBody>
            <a:bodyPr vert="horz" lIns="0" tIns="0" rIns="0" bIns="0" rtlCol="0">
              <a:noAutofit/>
            </a:bodyPr>
            <a:lstStyle/>
            <a:p>
              <a:pPr marL="0" marR="0" lvl="0" indent="0" algn="l" defTabSz="914400" rtl="1" eaLnBrk="1" fontAlgn="auto" latinLnBrk="0" hangingPunct="1">
                <a:lnSpc>
                  <a:spcPct val="107000"/>
                </a:lnSpc>
                <a:spcBef>
                  <a:spcPts val="0"/>
                </a:spcBef>
                <a:spcAft>
                  <a:spcPts val="800"/>
                </a:spcAft>
                <a:buClrTx/>
                <a:buSzTx/>
                <a:buFontTx/>
                <a:buNone/>
                <a:tabLst/>
                <a:defRPr/>
              </a:pPr>
              <a:r>
                <a:rPr kumimoji="0" lang="en-US" sz="1350" b="1" i="0" u="none" strike="noStrike" kern="0" cap="none" spc="0" normalizeH="0" baseline="0" noProof="0">
                  <a:ln>
                    <a:noFill/>
                  </a:ln>
                  <a:solidFill>
                    <a:srgbClr val="595959"/>
                  </a:solidFill>
                  <a:effectLst/>
                  <a:uLnTx/>
                  <a:uFillTx/>
                  <a:latin typeface="Arial" panose="020B0604020202020204" pitchFamily="34" charset="0"/>
                  <a:ea typeface="Arial" panose="020B0604020202020204" pitchFamily="34" charset="0"/>
                </a:rPr>
                <a:t> </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70" name="Rectangle 269"/>
            <p:cNvSpPr/>
            <p:nvPr/>
          </p:nvSpPr>
          <p:spPr>
            <a:xfrm>
              <a:off x="4018071" y="330079"/>
              <a:ext cx="63786" cy="215667"/>
            </a:xfrm>
            <a:prstGeom prst="rect">
              <a:avLst/>
            </a:prstGeom>
            <a:ln>
              <a:noFill/>
            </a:ln>
          </p:spPr>
          <p:txBody>
            <a:bodyPr vert="horz" lIns="0" tIns="0" rIns="0" bIns="0" rtlCol="0">
              <a:noAutofit/>
            </a:bodyPr>
            <a:lstStyle/>
            <a:p>
              <a:pPr marL="0" marR="0" lvl="0" indent="0" algn="l" defTabSz="914400" rtl="1" eaLnBrk="1" fontAlgn="auto" latinLnBrk="0" hangingPunct="1">
                <a:lnSpc>
                  <a:spcPct val="107000"/>
                </a:lnSpc>
                <a:spcBef>
                  <a:spcPts val="0"/>
                </a:spcBef>
                <a:spcAft>
                  <a:spcPts val="800"/>
                </a:spcAft>
                <a:buClrTx/>
                <a:buSzTx/>
                <a:buFontTx/>
                <a:buNone/>
                <a:tabLst/>
                <a:defRPr/>
              </a:pPr>
              <a:r>
                <a:rPr kumimoji="0" lang="en-US" sz="1350" b="1" i="0" u="none" strike="noStrike" kern="0" cap="none" spc="0" normalizeH="0" baseline="0" noProof="0">
                  <a:ln>
                    <a:noFill/>
                  </a:ln>
                  <a:solidFill>
                    <a:srgbClr val="595959"/>
                  </a:solidFill>
                  <a:effectLst/>
                  <a:uLnTx/>
                  <a:uFillTx/>
                  <a:latin typeface="Arial" panose="020B0604020202020204" pitchFamily="34" charset="0"/>
                  <a:ea typeface="Arial" panose="020B0604020202020204" pitchFamily="34" charset="0"/>
                </a:rPr>
                <a:t> </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71" name="Rectangle 270"/>
            <p:cNvSpPr/>
            <p:nvPr/>
          </p:nvSpPr>
          <p:spPr>
            <a:xfrm>
              <a:off x="3272453" y="330079"/>
              <a:ext cx="63787" cy="215667"/>
            </a:xfrm>
            <a:prstGeom prst="rect">
              <a:avLst/>
            </a:prstGeom>
            <a:ln>
              <a:noFill/>
            </a:ln>
          </p:spPr>
          <p:txBody>
            <a:bodyPr vert="horz" lIns="0" tIns="0" rIns="0" bIns="0" rtlCol="0">
              <a:noAutofit/>
            </a:bodyPr>
            <a:lstStyle/>
            <a:p>
              <a:pPr marL="0" marR="0" lvl="0" indent="0" algn="l" defTabSz="914400" rtl="1" eaLnBrk="1" fontAlgn="auto" latinLnBrk="0" hangingPunct="1">
                <a:lnSpc>
                  <a:spcPct val="107000"/>
                </a:lnSpc>
                <a:spcBef>
                  <a:spcPts val="0"/>
                </a:spcBef>
                <a:spcAft>
                  <a:spcPts val="800"/>
                </a:spcAft>
                <a:buClrTx/>
                <a:buSzTx/>
                <a:buFontTx/>
                <a:buNone/>
                <a:tabLst/>
                <a:defRPr/>
              </a:pPr>
              <a:r>
                <a:rPr kumimoji="0" lang="en-US" sz="1350" b="1" i="0" u="none" strike="noStrike" kern="0" cap="none" spc="0" normalizeH="0" baseline="0" noProof="0">
                  <a:ln>
                    <a:noFill/>
                  </a:ln>
                  <a:solidFill>
                    <a:srgbClr val="595959"/>
                  </a:solidFill>
                  <a:effectLst/>
                  <a:uLnTx/>
                  <a:uFillTx/>
                  <a:latin typeface="Arial" panose="020B0604020202020204" pitchFamily="34" charset="0"/>
                  <a:ea typeface="Arial" panose="020B0604020202020204" pitchFamily="34" charset="0"/>
                </a:rPr>
                <a:t> </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72" name="Rectangle 271"/>
            <p:cNvSpPr/>
            <p:nvPr/>
          </p:nvSpPr>
          <p:spPr>
            <a:xfrm>
              <a:off x="2822702" y="330079"/>
              <a:ext cx="63786" cy="215667"/>
            </a:xfrm>
            <a:prstGeom prst="rect">
              <a:avLst/>
            </a:prstGeom>
            <a:ln>
              <a:noFill/>
            </a:ln>
          </p:spPr>
          <p:txBody>
            <a:bodyPr vert="horz" lIns="0" tIns="0" rIns="0" bIns="0" rtlCol="0">
              <a:noAutofit/>
            </a:bodyPr>
            <a:lstStyle/>
            <a:p>
              <a:pPr marL="0" marR="0" lvl="0" indent="0" algn="l" defTabSz="914400" rtl="1" eaLnBrk="1" fontAlgn="auto" latinLnBrk="0" hangingPunct="1">
                <a:lnSpc>
                  <a:spcPct val="107000"/>
                </a:lnSpc>
                <a:spcBef>
                  <a:spcPts val="0"/>
                </a:spcBef>
                <a:spcAft>
                  <a:spcPts val="800"/>
                </a:spcAft>
                <a:buClrTx/>
                <a:buSzTx/>
                <a:buFontTx/>
                <a:buNone/>
                <a:tabLst/>
                <a:defRPr/>
              </a:pPr>
              <a:r>
                <a:rPr kumimoji="0" lang="en-US" sz="1350" b="1" i="0" u="none" strike="noStrike" kern="0" cap="none" spc="0" normalizeH="0" baseline="0" noProof="0">
                  <a:ln>
                    <a:noFill/>
                  </a:ln>
                  <a:solidFill>
                    <a:srgbClr val="595959"/>
                  </a:solidFill>
                  <a:effectLst/>
                  <a:uLnTx/>
                  <a:uFillTx/>
                  <a:latin typeface="Arial" panose="020B0604020202020204" pitchFamily="34" charset="0"/>
                  <a:ea typeface="Arial" panose="020B0604020202020204" pitchFamily="34" charset="0"/>
                </a:rPr>
                <a:t> </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73" name="Rectangle 272"/>
            <p:cNvSpPr/>
            <p:nvPr/>
          </p:nvSpPr>
          <p:spPr>
            <a:xfrm>
              <a:off x="1840992" y="326288"/>
              <a:ext cx="51855" cy="233704"/>
            </a:xfrm>
            <a:prstGeom prst="rect">
              <a:avLst/>
            </a:prstGeom>
            <a:ln>
              <a:noFill/>
            </a:ln>
          </p:spPr>
          <p:txBody>
            <a:bodyPr vert="horz" lIns="0" tIns="0" rIns="0" bIns="0" rtlCol="0">
              <a:noAutofit/>
            </a:bodyPr>
            <a:lstStyle/>
            <a:p>
              <a:pPr marL="0" marR="0" lvl="0" indent="0" algn="l" defTabSz="914400" rtl="1" eaLnBrk="1" fontAlgn="auto" latinLnBrk="0" hangingPunct="1">
                <a:lnSpc>
                  <a:spcPct val="107000"/>
                </a:lnSpc>
                <a:spcBef>
                  <a:spcPts val="0"/>
                </a:spcBef>
                <a:spcAft>
                  <a:spcPts val="800"/>
                </a:spcAft>
                <a:buClrTx/>
                <a:buSzTx/>
                <a:buFontTx/>
                <a:buNone/>
                <a:tabLst/>
                <a:defRPr/>
              </a:pPr>
              <a:r>
                <a:rPr kumimoji="0" lang="en-US" sz="1350" b="1" i="0" u="none" strike="noStrike" kern="0" cap="none" spc="0" normalizeH="0" baseline="0" noProof="0">
                  <a:ln>
                    <a:noFill/>
                  </a:ln>
                  <a:solidFill>
                    <a:srgbClr val="595959"/>
                  </a:solidFill>
                  <a:effectLst/>
                  <a:uLnTx/>
                  <a:uFillTx/>
                  <a:latin typeface="Calibri" panose="020F0502020204030204" pitchFamily="34" charset="0"/>
                  <a:ea typeface="Calibri" panose="020F0502020204030204" pitchFamily="34" charset="0"/>
                </a:rPr>
                <a:t> </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74" name="Shape 1382"/>
            <p:cNvSpPr/>
            <p:nvPr/>
          </p:nvSpPr>
          <p:spPr>
            <a:xfrm>
              <a:off x="80772" y="0"/>
              <a:ext cx="6057900" cy="3152140"/>
            </a:xfrm>
            <a:custGeom>
              <a:avLst/>
              <a:gdLst/>
              <a:ahLst/>
              <a:cxnLst/>
              <a:rect l="0" t="0" r="0" b="0"/>
              <a:pathLst>
                <a:path w="6057900" h="3152140">
                  <a:moveTo>
                    <a:pt x="0" y="3152140"/>
                  </a:moveTo>
                  <a:lnTo>
                    <a:pt x="6057900" y="3152140"/>
                  </a:lnTo>
                  <a:lnTo>
                    <a:pt x="6057900" y="0"/>
                  </a:lnTo>
                  <a:lnTo>
                    <a:pt x="0" y="0"/>
                  </a:lnTo>
                  <a:close/>
                </a:path>
              </a:pathLst>
            </a:custGeom>
            <a:noFill/>
            <a:ln w="12700" cap="flat" cmpd="sng" algn="ctr">
              <a:solidFill>
                <a:srgbClr val="D9D9D9"/>
              </a:solidFill>
              <a:prstDash val="solid"/>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240768432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860842"/>
          </a:xfrm>
        </p:spPr>
        <p:txBody>
          <a:bodyPr>
            <a:normAutofit/>
          </a:bodyPr>
          <a:lstStyle/>
          <a:p>
            <a:pPr algn="r"/>
            <a:r>
              <a:rPr lang="ar-JO" sz="4000" u="sng" smtClean="0"/>
              <a:t>شهر تموز 2023. </a:t>
            </a:r>
            <a:endParaRPr lang="en-US" sz="4000" u="sng" dirty="0"/>
          </a:p>
        </p:txBody>
      </p:sp>
      <p:sp>
        <p:nvSpPr>
          <p:cNvPr id="3" name="Content Placeholder 2"/>
          <p:cNvSpPr>
            <a:spLocks noGrp="1"/>
          </p:cNvSpPr>
          <p:nvPr>
            <p:ph idx="1"/>
          </p:nvPr>
        </p:nvSpPr>
        <p:spPr>
          <a:xfrm>
            <a:off x="822960" y="1345474"/>
            <a:ext cx="11025051" cy="4833257"/>
          </a:xfrm>
          <a:solidFill>
            <a:schemeClr val="accent1">
              <a:lumMod val="20000"/>
              <a:lumOff val="80000"/>
            </a:schemeClr>
          </a:solidFill>
        </p:spPr>
        <p:txBody>
          <a:bodyPr>
            <a:noAutofit/>
          </a:bodyPr>
          <a:lstStyle/>
          <a:p>
            <a:pPr marL="1702870" marR="45085" lvl="5" indent="-285750" algn="r" rtl="1" fontAlgn="base">
              <a:lnSpc>
                <a:spcPct val="100000"/>
              </a:lnSpc>
              <a:spcBef>
                <a:spcPts val="0"/>
              </a:spcBef>
              <a:spcAft>
                <a:spcPts val="270"/>
              </a:spcAft>
              <a:buClr>
                <a:srgbClr val="000000"/>
              </a:buClr>
              <a:buSzPts val="1400"/>
            </a:pPr>
            <a:r>
              <a:rPr lang="ar-JO" sz="1800" dirty="0"/>
              <a:t>	بلغ معدل درجة الحرارة العظمى في مطار عمان المدني </a:t>
            </a:r>
            <a:r>
              <a:rPr lang="ar-JO" sz="1800" dirty="0">
                <a:solidFill>
                  <a:srgbClr val="FF0000"/>
                </a:solidFill>
              </a:rPr>
              <a:t>35.0</a:t>
            </a:r>
            <a:r>
              <a:rPr lang="ar-JO" sz="1800" dirty="0"/>
              <a:t> س° وهو اعلى من معدله العام لشهر تموز بمقدار </a:t>
            </a:r>
            <a:r>
              <a:rPr lang="ar-JO" sz="1800" dirty="0">
                <a:solidFill>
                  <a:srgbClr val="FF0000"/>
                </a:solidFill>
              </a:rPr>
              <a:t>2.2</a:t>
            </a:r>
            <a:r>
              <a:rPr lang="ar-JO" sz="1800" dirty="0"/>
              <a:t> درجة مئوية. </a:t>
            </a:r>
          </a:p>
          <a:p>
            <a:pPr marL="1702870" marR="45085" lvl="5" indent="-285750" algn="r" rtl="1" fontAlgn="base">
              <a:lnSpc>
                <a:spcPct val="100000"/>
              </a:lnSpc>
              <a:spcBef>
                <a:spcPts val="0"/>
              </a:spcBef>
              <a:spcAft>
                <a:spcPts val="270"/>
              </a:spcAft>
              <a:buClr>
                <a:srgbClr val="000000"/>
              </a:buClr>
              <a:buSzPts val="1400"/>
            </a:pPr>
            <a:r>
              <a:rPr lang="ar-JO" sz="1800" dirty="0"/>
              <a:t>	بلغ معدل درجة الحرارة الصغرى في مطار عمان المدني </a:t>
            </a:r>
            <a:r>
              <a:rPr lang="ar-JO" sz="1800" dirty="0">
                <a:solidFill>
                  <a:srgbClr val="FF0000"/>
                </a:solidFill>
              </a:rPr>
              <a:t>22.8</a:t>
            </a:r>
            <a:r>
              <a:rPr lang="ar-JO" sz="1800" dirty="0"/>
              <a:t> س° وهو اعلى من معدله العام لشهر تموز بمقدار </a:t>
            </a:r>
            <a:r>
              <a:rPr lang="ar-JO" sz="1800" dirty="0" smtClean="0">
                <a:solidFill>
                  <a:srgbClr val="FF0000"/>
                </a:solidFill>
              </a:rPr>
              <a:t>1.8</a:t>
            </a:r>
            <a:r>
              <a:rPr lang="ar-JO" sz="1800" dirty="0" smtClean="0"/>
              <a:t> </a:t>
            </a:r>
            <a:r>
              <a:rPr lang="ar-JO" sz="1800" dirty="0"/>
              <a:t>درجة مئوية. </a:t>
            </a:r>
          </a:p>
          <a:p>
            <a:pPr marL="1702870" marR="45085" lvl="5" indent="-285750" algn="r" rtl="1" fontAlgn="base">
              <a:lnSpc>
                <a:spcPct val="109000"/>
              </a:lnSpc>
              <a:spcBef>
                <a:spcPts val="0"/>
              </a:spcBef>
              <a:spcAft>
                <a:spcPts val="270"/>
              </a:spcAft>
              <a:buClr>
                <a:srgbClr val="000000"/>
              </a:buClr>
              <a:buSzPts val="1400"/>
            </a:pPr>
            <a:r>
              <a:rPr lang="ar-JO" sz="1800" dirty="0"/>
              <a:t>	اعلى درجة حرارة عظمى مسجلة في مطار عمان </a:t>
            </a:r>
            <a:r>
              <a:rPr lang="ar-JO" sz="1800" dirty="0" smtClean="0"/>
              <a:t>المدني</a:t>
            </a:r>
            <a:r>
              <a:rPr lang="ar-JO" sz="1800" dirty="0" smtClean="0">
                <a:solidFill>
                  <a:srgbClr val="FF0000"/>
                </a:solidFill>
              </a:rPr>
              <a:t>38</a:t>
            </a:r>
            <a:r>
              <a:rPr lang="ar-JO" sz="1800" dirty="0" smtClean="0"/>
              <a:t>.</a:t>
            </a:r>
            <a:r>
              <a:rPr lang="ar-JO" sz="1800" dirty="0" smtClean="0">
                <a:solidFill>
                  <a:srgbClr val="FF0000"/>
                </a:solidFill>
              </a:rPr>
              <a:t>6</a:t>
            </a:r>
            <a:r>
              <a:rPr lang="ar-JO" sz="1800" dirty="0" smtClean="0"/>
              <a:t> </a:t>
            </a:r>
            <a:r>
              <a:rPr lang="ar-JO" sz="1800" dirty="0"/>
              <a:t>س° بتاريخ </a:t>
            </a:r>
            <a:r>
              <a:rPr lang="ar-JO" sz="1800" dirty="0" smtClean="0"/>
              <a:t>13/7/2023 </a:t>
            </a:r>
            <a:r>
              <a:rPr lang="ar-JO" sz="1800" dirty="0"/>
              <a:t>	اقل درجة صغرى مسجلة في مطار عمان المدني </a:t>
            </a:r>
            <a:r>
              <a:rPr lang="ar-JO" sz="1800" dirty="0" smtClean="0">
                <a:solidFill>
                  <a:srgbClr val="FF0000"/>
                </a:solidFill>
              </a:rPr>
              <a:t>18.2</a:t>
            </a:r>
            <a:r>
              <a:rPr lang="ar-JO" sz="1800" dirty="0" smtClean="0"/>
              <a:t>س</a:t>
            </a:r>
            <a:r>
              <a:rPr lang="ar-JO" sz="1800" dirty="0"/>
              <a:t>° </a:t>
            </a:r>
            <a:r>
              <a:rPr lang="ar-JO" sz="1800" dirty="0" smtClean="0"/>
              <a:t>بتاريخ7/7/2023 . . </a:t>
            </a:r>
            <a:endParaRPr lang="ar-JO" sz="1800" dirty="0"/>
          </a:p>
          <a:p>
            <a:pPr marL="1702870" marR="45085" lvl="5" indent="-285750" algn="r" rtl="1" fontAlgn="base">
              <a:lnSpc>
                <a:spcPct val="109000"/>
              </a:lnSpc>
              <a:spcBef>
                <a:spcPts val="0"/>
              </a:spcBef>
              <a:spcAft>
                <a:spcPts val="270"/>
              </a:spcAft>
              <a:buClr>
                <a:srgbClr val="000000"/>
              </a:buClr>
              <a:buSzPts val="1400"/>
            </a:pPr>
            <a:r>
              <a:rPr lang="ar-JO" sz="1800" dirty="0"/>
              <a:t>	على مستوى المملكة سجلت محطة رصد جوي غور الصافي الأتوماتيكية اعلى درجة حرارة في هذا الشهر وبلغت </a:t>
            </a:r>
            <a:r>
              <a:rPr lang="ar-JO" sz="1800" dirty="0" smtClean="0">
                <a:solidFill>
                  <a:srgbClr val="FF0000"/>
                </a:solidFill>
              </a:rPr>
              <a:t>46.2</a:t>
            </a:r>
            <a:r>
              <a:rPr lang="ar-JO" sz="1800" dirty="0" smtClean="0"/>
              <a:t>°س بتاريخ13/7/2023. .   </a:t>
            </a:r>
            <a:endParaRPr lang="ar-JO" sz="1800" dirty="0"/>
          </a:p>
          <a:p>
            <a:pPr marL="1702870" marR="45085" lvl="5" indent="-285750" algn="r" rtl="1" fontAlgn="base">
              <a:lnSpc>
                <a:spcPct val="109000"/>
              </a:lnSpc>
              <a:spcBef>
                <a:spcPts val="0"/>
              </a:spcBef>
              <a:spcAft>
                <a:spcPts val="270"/>
              </a:spcAft>
              <a:buClr>
                <a:srgbClr val="000000"/>
              </a:buClr>
              <a:buSzPts val="1400"/>
            </a:pPr>
            <a:r>
              <a:rPr lang="ar-JO" sz="1800" dirty="0"/>
              <a:t>	</a:t>
            </a:r>
            <a:r>
              <a:rPr lang="ar-JO" sz="1800" dirty="0">
                <a:solidFill>
                  <a:srgbClr val="FF0000"/>
                </a:solidFill>
              </a:rPr>
              <a:t>شهدت المملكة خلال شهر تموز </a:t>
            </a:r>
            <a:r>
              <a:rPr lang="ar-JO" sz="1800" dirty="0" smtClean="0">
                <a:solidFill>
                  <a:srgbClr val="FF0000"/>
                </a:solidFill>
              </a:rPr>
              <a:t>2023موجتي </a:t>
            </a:r>
            <a:r>
              <a:rPr lang="ar-JO" sz="1800" dirty="0">
                <a:solidFill>
                  <a:srgbClr val="FF0000"/>
                </a:solidFill>
              </a:rPr>
              <a:t>حر كانت الاولى في </a:t>
            </a:r>
            <a:r>
              <a:rPr lang="ar-JO" sz="1800" dirty="0" smtClean="0">
                <a:solidFill>
                  <a:srgbClr val="FF0000"/>
                </a:solidFill>
              </a:rPr>
              <a:t>الفترة (12-16) </a:t>
            </a:r>
            <a:r>
              <a:rPr lang="ar-JO" sz="1800" dirty="0">
                <a:solidFill>
                  <a:srgbClr val="FF0000"/>
                </a:solidFill>
              </a:rPr>
              <a:t>تموز حيث سجلت محطة رصد جوي غور الصافي الأتوماتيكية اعلى درجة حرارة عظمى في هذه الفترة وبلغت </a:t>
            </a:r>
            <a:r>
              <a:rPr lang="ar-JO" sz="1800" dirty="0" smtClean="0">
                <a:solidFill>
                  <a:srgbClr val="FF0000"/>
                </a:solidFill>
              </a:rPr>
              <a:t>46.2°س بتاريخ13/7/2023، </a:t>
            </a:r>
            <a:r>
              <a:rPr lang="ar-JO" sz="1800" dirty="0">
                <a:solidFill>
                  <a:srgbClr val="FF0000"/>
                </a:solidFill>
              </a:rPr>
              <a:t>كما سجلت محطة رصد مطار عمان المدني اعلى درجة حرارة عظمى بنفس اليوم </a:t>
            </a:r>
            <a:r>
              <a:rPr lang="ar-JO" sz="1800" dirty="0" smtClean="0">
                <a:solidFill>
                  <a:srgbClr val="FF0000"/>
                </a:solidFill>
              </a:rPr>
              <a:t>وبلغت37.6.°</a:t>
            </a:r>
            <a:r>
              <a:rPr lang="ar-JO" sz="1800" dirty="0">
                <a:solidFill>
                  <a:srgbClr val="FF0000"/>
                </a:solidFill>
              </a:rPr>
              <a:t>س. </a:t>
            </a:r>
          </a:p>
          <a:p>
            <a:pPr marL="1702870" marR="45085" lvl="5" indent="-285750" algn="r" rtl="1" fontAlgn="base">
              <a:lnSpc>
                <a:spcPct val="109000"/>
              </a:lnSpc>
              <a:spcBef>
                <a:spcPts val="0"/>
              </a:spcBef>
              <a:spcAft>
                <a:spcPts val="270"/>
              </a:spcAft>
              <a:buClr>
                <a:srgbClr val="000000"/>
              </a:buClr>
              <a:buSzPts val="1400"/>
            </a:pPr>
            <a:r>
              <a:rPr lang="ar-JO" sz="1800" dirty="0"/>
              <a:t>	</a:t>
            </a:r>
            <a:r>
              <a:rPr lang="ar-JO" sz="1800" dirty="0">
                <a:solidFill>
                  <a:srgbClr val="FF0000"/>
                </a:solidFill>
              </a:rPr>
              <a:t>موجة الحر الثانية كانت في </a:t>
            </a:r>
            <a:r>
              <a:rPr lang="ar-JO" sz="1800" dirty="0" smtClean="0">
                <a:solidFill>
                  <a:srgbClr val="FF0000"/>
                </a:solidFill>
              </a:rPr>
              <a:t>الفترة  (23-29)تموز </a:t>
            </a:r>
            <a:r>
              <a:rPr lang="ar-JO" sz="1800" dirty="0">
                <a:solidFill>
                  <a:srgbClr val="FF0000"/>
                </a:solidFill>
              </a:rPr>
              <a:t>حيث سجلت محطة رصد جوي غور الصافي الأتوماتيكية اعلى درجة حرارة عظمى في هذه الفترة وبلغت </a:t>
            </a:r>
            <a:r>
              <a:rPr lang="ar-JO" sz="1800" dirty="0" smtClean="0">
                <a:solidFill>
                  <a:srgbClr val="FF0000"/>
                </a:solidFill>
              </a:rPr>
              <a:t>46.7°س </a:t>
            </a:r>
            <a:r>
              <a:rPr lang="ar-JO" sz="1800" dirty="0">
                <a:solidFill>
                  <a:srgbClr val="FF0000"/>
                </a:solidFill>
              </a:rPr>
              <a:t>بتاريخ  </a:t>
            </a:r>
            <a:r>
              <a:rPr lang="ar-JO" sz="1800" dirty="0" smtClean="0">
                <a:solidFill>
                  <a:srgbClr val="FF0000"/>
                </a:solidFill>
              </a:rPr>
              <a:t>25/7/2023بينما </a:t>
            </a:r>
            <a:r>
              <a:rPr lang="ar-JO" sz="1800" dirty="0">
                <a:solidFill>
                  <a:srgbClr val="FF0000"/>
                </a:solidFill>
              </a:rPr>
              <a:t>سجلت محطة رصد مطار عمان المدني اعلى درجة حرارة عظمى بتاريخ </a:t>
            </a:r>
            <a:r>
              <a:rPr lang="ar-JO" sz="1800" dirty="0" smtClean="0">
                <a:solidFill>
                  <a:srgbClr val="FF0000"/>
                </a:solidFill>
              </a:rPr>
              <a:t>28/7/2023 وبلغت 37.5°س</a:t>
            </a:r>
            <a:r>
              <a:rPr lang="ar-JO" sz="1800" dirty="0">
                <a:solidFill>
                  <a:srgbClr val="FF0000"/>
                </a:solidFill>
              </a:rPr>
              <a:t>. </a:t>
            </a:r>
          </a:p>
          <a:p>
            <a:pPr marL="1417120" marR="45085" lvl="5" indent="0" algn="r" rtl="1" fontAlgn="base">
              <a:lnSpc>
                <a:spcPct val="109000"/>
              </a:lnSpc>
              <a:spcBef>
                <a:spcPts val="0"/>
              </a:spcBef>
              <a:spcAft>
                <a:spcPts val="270"/>
              </a:spcAft>
              <a:buClr>
                <a:srgbClr val="000000"/>
              </a:buClr>
              <a:buSzPts val="1400"/>
              <a:buNone/>
            </a:pPr>
            <a:endParaRPr lang="en-US" sz="1800" dirty="0"/>
          </a:p>
        </p:txBody>
      </p:sp>
    </p:spTree>
    <p:extLst>
      <p:ext uri="{BB962C8B-B14F-4D97-AF65-F5344CB8AC3E}">
        <p14:creationId xmlns:p14="http://schemas.microsoft.com/office/powerpoint/2010/main" val="410706597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83771" y="339634"/>
            <a:ext cx="10515599" cy="6198327"/>
          </a:xfrm>
          <a:prstGeom prst="rect">
            <a:avLst/>
          </a:prstGeom>
        </p:spPr>
      </p:pic>
    </p:spTree>
    <p:extLst>
      <p:ext uri="{BB962C8B-B14F-4D97-AF65-F5344CB8AC3E}">
        <p14:creationId xmlns:p14="http://schemas.microsoft.com/office/powerpoint/2010/main" val="323846440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14401" y="300447"/>
            <a:ext cx="10411096" cy="6270170"/>
          </a:xfrm>
          <a:prstGeom prst="rect">
            <a:avLst/>
          </a:prstGeom>
        </p:spPr>
      </p:pic>
    </p:spTree>
    <p:extLst>
      <p:ext uri="{BB962C8B-B14F-4D97-AF65-F5344CB8AC3E}">
        <p14:creationId xmlns:p14="http://schemas.microsoft.com/office/powerpoint/2010/main" val="339056311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7" y="484631"/>
            <a:ext cx="10229523" cy="6177426"/>
          </a:xfrm>
          <a:solidFill>
            <a:schemeClr val="accent1">
              <a:lumMod val="20000"/>
              <a:lumOff val="80000"/>
            </a:schemeClr>
          </a:solidFill>
        </p:spPr>
        <p:txBody>
          <a:bodyPr/>
          <a:lstStyle/>
          <a:p>
            <a:pPr algn="ctr"/>
            <a:r>
              <a:rPr lang="ar-JO" dirty="0" smtClean="0"/>
              <a:t>شكراً لإستماعكم وحضوركم .....</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6095380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269" y="300447"/>
            <a:ext cx="10012348" cy="1715176"/>
          </a:xfrm>
          <a:solidFill>
            <a:schemeClr val="accent1">
              <a:lumMod val="20000"/>
              <a:lumOff val="80000"/>
            </a:schemeClr>
          </a:solidFill>
        </p:spPr>
        <p:txBody>
          <a:bodyPr>
            <a:normAutofit fontScale="90000"/>
          </a:bodyPr>
          <a:lstStyle/>
          <a:p>
            <a:pPr algn="r"/>
            <a:r>
              <a:rPr lang="ar-JO" sz="2200" dirty="0" smtClean="0"/>
              <a:t>تقع </a:t>
            </a:r>
            <a:r>
              <a:rPr lang="ar-JO" sz="2200" dirty="0" smtClean="0"/>
              <a:t>الأردن بين خطيّ عرض (29-33) شمالاً و(34-39) شرقاً في جنوب غرب قارة أسيا ، ولها حدود سياسية مع العراق والسعودية وسوريا وفلسطين ، ومنفذ بحري على البحر الأحمر ممثلاً بمدينة العقبة . </a:t>
            </a:r>
            <a:br>
              <a:rPr lang="ar-JO" sz="2200" dirty="0" smtClean="0"/>
            </a:br>
            <a:r>
              <a:rPr lang="ar-JO" sz="2200" dirty="0" smtClean="0"/>
              <a:t>ويتميز الأردن بتنوع تضاريسه مابين مناطق سهلية وصحراوية ومناطق غورية ويوجد فيها أخفض بقعة في العالم وهي البحر الميت ، حيث ينخفض عن سطح البحر حوالي (400م) . بينما توجد في المناطق الجنوبية والمناطق الشمالية مرتفعات جبلية يصل إرتفاع أعلى قمة فيها </a:t>
            </a:r>
            <a:r>
              <a:rPr lang="ar-JO" sz="2200" dirty="0" smtClean="0"/>
              <a:t>حوالي </a:t>
            </a:r>
            <a:r>
              <a:rPr lang="ar-JO" sz="2200" dirty="0" smtClean="0"/>
              <a:t>( 1850م) وهو جبل أم الدامي في وادي رم ضمن حدود مدينة العقبة . </a:t>
            </a:r>
            <a:r>
              <a:rPr lang="ar-JO" sz="1800" dirty="0" smtClean="0"/>
              <a:t/>
            </a:r>
            <a:br>
              <a:rPr lang="ar-JO" sz="1800" dirty="0" smtClean="0"/>
            </a:br>
            <a:endParaRPr lang="en-US" sz="1800" dirty="0"/>
          </a:p>
        </p:txBody>
      </p:sp>
      <p:pic>
        <p:nvPicPr>
          <p:cNvPr id="5" name="Content Placeholder 4"/>
          <p:cNvPicPr>
            <a:picLocks noGrp="1" noChangeAspect="1"/>
          </p:cNvPicPr>
          <p:nvPr>
            <p:ph idx="1"/>
          </p:nvPr>
        </p:nvPicPr>
        <p:blipFill>
          <a:blip r:embed="rId2"/>
          <a:stretch>
            <a:fillRect/>
          </a:stretch>
        </p:blipFill>
        <p:spPr>
          <a:xfrm>
            <a:off x="640080" y="2120900"/>
            <a:ext cx="10750731" cy="4619534"/>
          </a:xfrm>
          <a:prstGeom prst="rect">
            <a:avLst/>
          </a:prstGeom>
        </p:spPr>
      </p:pic>
    </p:spTree>
    <p:extLst>
      <p:ext uri="{BB962C8B-B14F-4D97-AF65-F5344CB8AC3E}">
        <p14:creationId xmlns:p14="http://schemas.microsoft.com/office/powerpoint/2010/main" val="38708770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270" y="953324"/>
            <a:ext cx="9603275" cy="1505828"/>
          </a:xfrm>
          <a:solidFill>
            <a:schemeClr val="accent1">
              <a:lumMod val="20000"/>
              <a:lumOff val="80000"/>
            </a:schemeClr>
          </a:solidFill>
        </p:spPr>
        <p:txBody>
          <a:bodyPr>
            <a:noAutofit/>
          </a:bodyPr>
          <a:lstStyle/>
          <a:p>
            <a:pPr algn="r"/>
            <a:r>
              <a:rPr lang="ar-JO" sz="2000" dirty="0" smtClean="0"/>
              <a:t> </a:t>
            </a:r>
            <a:r>
              <a:rPr lang="ar-JO" sz="2000" dirty="0"/>
              <a:t>ويتميز الأردن بمناخ هو مزيج من مناخيّ حوض البحر الأبيض المتوسط </a:t>
            </a:r>
            <a:r>
              <a:rPr lang="ar-JO" sz="2000" dirty="0" smtClean="0"/>
              <a:t>والمناخ </a:t>
            </a:r>
            <a:r>
              <a:rPr lang="ar-JO" sz="2000" dirty="0"/>
              <a:t>الصحراوي حيث يسود مناخ حوض البحر الأبيض المتوسط في المناطق الشمالية والغربية </a:t>
            </a:r>
            <a:r>
              <a:rPr lang="ar-JO" sz="2000" dirty="0" smtClean="0"/>
              <a:t>، </a:t>
            </a:r>
            <a:r>
              <a:rPr lang="ar-JO" sz="2000" dirty="0"/>
              <a:t>بينما يسود المناخ الصحراوي في غالبية البلاد ، ويتمتع الأردن </a:t>
            </a:r>
            <a:r>
              <a:rPr lang="ar-JO" sz="2000" dirty="0" smtClean="0"/>
              <a:t>بفصول </a:t>
            </a:r>
            <a:r>
              <a:rPr lang="ar-JO" sz="2000" dirty="0"/>
              <a:t>أربعة شتاء ، ربيع ، صيف ، </a:t>
            </a:r>
            <a:r>
              <a:rPr lang="ar-JO" sz="2000" dirty="0" smtClean="0"/>
              <a:t>خريف ، وفي فصل الصيف ونظراً لموقع الأردن الجغرافي ،  فإن البلاد تتأثر  بموجات الحر . والتي تؤثر كذلك على المناطق المجاورة للأردن .</a:t>
            </a:r>
            <a:r>
              <a:rPr lang="ar-JO" sz="2000" dirty="0"/>
              <a:t/>
            </a:r>
            <a:br>
              <a:rPr lang="ar-JO" sz="2000" dirty="0"/>
            </a:br>
            <a:endParaRPr lang="en-US" sz="2000" dirty="0"/>
          </a:p>
        </p:txBody>
      </p:sp>
      <p:pic>
        <p:nvPicPr>
          <p:cNvPr id="4" name="Content Placeholder 3" descr="Picture111119.png"/>
          <p:cNvPicPr>
            <a:picLocks noGrp="1" noChangeAspect="1"/>
          </p:cNvPicPr>
          <p:nvPr>
            <p:ph idx="1"/>
          </p:nvPr>
        </p:nvPicPr>
        <p:blipFill>
          <a:blip r:embed="rId2"/>
          <a:stretch>
            <a:fillRect/>
          </a:stretch>
        </p:blipFill>
        <p:spPr>
          <a:xfrm>
            <a:off x="744583" y="2236968"/>
            <a:ext cx="10554787" cy="4503465"/>
          </a:xfrm>
          <a:prstGeom prst="rect">
            <a:avLst/>
          </a:prstGeom>
        </p:spPr>
      </p:pic>
    </p:spTree>
    <p:extLst>
      <p:ext uri="{BB962C8B-B14F-4D97-AF65-F5344CB8AC3E}">
        <p14:creationId xmlns:p14="http://schemas.microsoft.com/office/powerpoint/2010/main" val="9514037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270" y="953324"/>
            <a:ext cx="9603275" cy="1502493"/>
          </a:xfrm>
          <a:solidFill>
            <a:schemeClr val="accent1">
              <a:lumMod val="20000"/>
              <a:lumOff val="80000"/>
            </a:schemeClr>
          </a:solidFill>
        </p:spPr>
        <p:txBody>
          <a:bodyPr>
            <a:normAutofit/>
          </a:bodyPr>
          <a:lstStyle/>
          <a:p>
            <a:pPr algn="r"/>
            <a:r>
              <a:rPr lang="ar-JO" sz="2000" dirty="0" smtClean="0"/>
              <a:t>وتحدث موجات الحر </a:t>
            </a:r>
            <a:r>
              <a:rPr lang="ar-JO" sz="2000" dirty="0" smtClean="0"/>
              <a:t>عند </a:t>
            </a:r>
            <a:r>
              <a:rPr lang="ar-JO" sz="2000" dirty="0" smtClean="0"/>
              <a:t>اندفاع الهواء الحار من المناطق الشرقية والجنوبية والشرقية الجنوبية والمناطق الجنوبية الغربية التي يسيطر عليها المنخفض الهندي الموسمي ، في نهايات الربيع والصيف وبدايات فصل الخريف أو المنخفض السوداني وامتداداته ومنخفض البحر الأحمر، ومنخفض الجزيرة في فصل الربيع والخريف بشكل كامل أو المنخفضات الخماسينية في فصل الربيع .  </a:t>
            </a:r>
            <a:endParaRPr lang="en-US" sz="2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5211" y="2338251"/>
            <a:ext cx="10384972" cy="4349931"/>
          </a:xfrm>
        </p:spPr>
      </p:pic>
    </p:spTree>
    <p:extLst>
      <p:ext uri="{BB962C8B-B14F-4D97-AF65-F5344CB8AC3E}">
        <p14:creationId xmlns:p14="http://schemas.microsoft.com/office/powerpoint/2010/main" val="28670231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270" y="953324"/>
            <a:ext cx="9603275" cy="1829065"/>
          </a:xfrm>
          <a:solidFill>
            <a:schemeClr val="accent1">
              <a:lumMod val="20000"/>
              <a:lumOff val="80000"/>
            </a:schemeClr>
          </a:solidFill>
        </p:spPr>
        <p:txBody>
          <a:bodyPr>
            <a:normAutofit/>
          </a:bodyPr>
          <a:lstStyle/>
          <a:p>
            <a:pPr algn="r"/>
            <a:r>
              <a:rPr lang="ar-JO" sz="2000" dirty="0" smtClean="0"/>
              <a:t>ويعتبر </a:t>
            </a:r>
            <a:r>
              <a:rPr lang="ar-JO" sz="2000" dirty="0" smtClean="0"/>
              <a:t>التقلب </a:t>
            </a:r>
            <a:r>
              <a:rPr lang="ar-JO" sz="2000" dirty="0" smtClean="0"/>
              <a:t>سمة معروفة للمناخ وتعتبر موجات الحر أحد جوانب هذا التقلب ومع تغير المناخ ، وتقلب المناخ                            فإنه من المرجح أن يزداد تكرار موجات الحر ووفقاً لتقرير التقييم السادس الصادرعن الهيئة الحكومية الدولية المعنية بتغير المناخ ، أدى تغير المناخ الذي يسببه الإنسان الى زيادة تواتر وشدة موجات الحر من خمسنيات القرن الماضي  وسيؤدي  الإمتداد الإضافي الى زيادة تواترها وكثافتها ومع كل زيادة إضافية في ظاهرة الإحترارالعالمي ستستمر التغيرات في الظواهر المتطرفة بالتزايد على سبيل المثال يؤدي كل ( 0.5) درجة مئوية إضافية من الإحترار العالمي الى زيادات ملحوظة بوضوح في شدة تواتر درجات الحرارة القصوى بما في ذلك شدة موجات الحر وتواترها ومدتها . </a:t>
            </a:r>
            <a:r>
              <a:rPr lang="en-US" sz="2000" dirty="0" smtClean="0"/>
              <a:t> </a:t>
            </a:r>
            <a:endParaRPr lang="en-US" sz="2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7646" y="2782389"/>
            <a:ext cx="10571235" cy="4051300"/>
          </a:xfrm>
        </p:spPr>
      </p:pic>
    </p:spTree>
    <p:extLst>
      <p:ext uri="{BB962C8B-B14F-4D97-AF65-F5344CB8AC3E}">
        <p14:creationId xmlns:p14="http://schemas.microsoft.com/office/powerpoint/2010/main" val="1113010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270" y="953325"/>
            <a:ext cx="9603275" cy="784036"/>
          </a:xfrm>
        </p:spPr>
        <p:txBody>
          <a:bodyPr>
            <a:normAutofit/>
          </a:bodyPr>
          <a:lstStyle/>
          <a:p>
            <a:pPr algn="ctr"/>
            <a:r>
              <a:rPr lang="ar-JO" sz="4000" b="1" i="1" u="sng" dirty="0" smtClean="0"/>
              <a:t>مفهوم موجة الحر : </a:t>
            </a:r>
            <a:endParaRPr lang="en-US" sz="4000" b="1" i="1" u="sng" dirty="0"/>
          </a:p>
        </p:txBody>
      </p:sp>
      <p:sp>
        <p:nvSpPr>
          <p:cNvPr id="3" name="Content Placeholder 2"/>
          <p:cNvSpPr>
            <a:spLocks noGrp="1"/>
          </p:cNvSpPr>
          <p:nvPr>
            <p:ph idx="1"/>
          </p:nvPr>
        </p:nvSpPr>
        <p:spPr>
          <a:solidFill>
            <a:schemeClr val="accent1">
              <a:lumMod val="20000"/>
              <a:lumOff val="80000"/>
            </a:schemeClr>
          </a:solidFill>
        </p:spPr>
        <p:txBody>
          <a:bodyPr>
            <a:normAutofit/>
          </a:bodyPr>
          <a:lstStyle/>
          <a:p>
            <a:pPr marL="0" indent="0" algn="r">
              <a:buNone/>
            </a:pPr>
            <a:r>
              <a:rPr lang="ar-JO" dirty="0" smtClean="0"/>
              <a:t>اشارت المنظمة العالمية للأرصاد الجوية أنه لايوجد حالياً أي نظام أو بروتوكول وطني أو اقليمي ، او دولي متفق عليه لتسمية أو تنسيق تسمية أحداث موجة الحر ، كما أشارت المنظمة الى أن موجات الحر تتكون من الطقس الحار بشكل غير طبيعي يمكن أن تستمر من بضعة أيام الى أشهر ، حيث تكون درجات الحرارة العظمى والصغرى مرتفعة بشكل غير عادي في مكان ما ، ودرجة الحرارة الصغرى لا تقل أهمية عن درجة الحرارة العظمى حيث تسمح الليالي الباردة للجسم بالتعافي . </a:t>
            </a:r>
          </a:p>
          <a:p>
            <a:pPr marL="0" indent="0" algn="r">
              <a:buNone/>
            </a:pPr>
            <a:r>
              <a:rPr lang="ar-JO" dirty="0" smtClean="0"/>
              <a:t>وقد قامت الأرصاد الجوية الأردنية عام (2024) بتحديث تعريف موجة الحر بعد أن أطلعت على الورقة العلمية الخاصة بموجات الحر والتي اصدرها مدير مركز التدريب للرصد والتنبؤات الجوية الدكتور عبد المنعم القرالة وبناءاً عليها عرفت الأرصاد الجوية الاردنية موجة الحر أنها ( إندفاع هواء حار على المملكة أو تأثرها بكتلة هوائية حارة يؤدي الى ارتفاع درجات الحرارة العظمى عن معدلاتها المرجعية ب (5 ) درجات مئوية فأكثر ولفترة لا تقل عن ثلاث أيام متواصلة على أن لا تقل درجة الحرارة العظمى للمنطقة المستهدفة لليوم الذي سيتم فيه تحديد موجة الحر عن ( 32) درجة مئوية ويتم رصد موجات الحر في الأردن ابتداء من شهر أيار ولغاية شهر تشرين أول من كل عام . </a:t>
            </a:r>
            <a:endParaRPr lang="en-US" dirty="0"/>
          </a:p>
        </p:txBody>
      </p:sp>
    </p:spTree>
    <p:extLst>
      <p:ext uri="{BB962C8B-B14F-4D97-AF65-F5344CB8AC3E}">
        <p14:creationId xmlns:p14="http://schemas.microsoft.com/office/powerpoint/2010/main" val="36102185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4"/>
          <p:cNvPicPr>
            <a:picLocks noChangeAspect="1"/>
          </p:cNvPicPr>
          <p:nvPr/>
        </p:nvPicPr>
        <p:blipFill>
          <a:blip r:embed="rId2"/>
          <a:stretch>
            <a:fillRect/>
          </a:stretch>
        </p:blipFill>
        <p:spPr>
          <a:xfrm>
            <a:off x="117566" y="104503"/>
            <a:ext cx="11900264" cy="6648994"/>
          </a:xfrm>
          <a:prstGeom prst="rect">
            <a:avLst/>
          </a:prstGeom>
        </p:spPr>
      </p:pic>
    </p:spTree>
    <p:extLst>
      <p:ext uri="{BB962C8B-B14F-4D97-AF65-F5344CB8AC3E}">
        <p14:creationId xmlns:p14="http://schemas.microsoft.com/office/powerpoint/2010/main" val="31503037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JO" sz="4000" b="1" i="1" u="sng" dirty="0" smtClean="0"/>
              <a:t>تصنيفات موجات الحر في الأردن </a:t>
            </a:r>
            <a:endParaRPr lang="en-US" sz="4000" b="1" i="1" u="sng" dirty="0"/>
          </a:p>
        </p:txBody>
      </p:sp>
      <p:sp>
        <p:nvSpPr>
          <p:cNvPr id="3" name="Content Placeholder 2"/>
          <p:cNvSpPr>
            <a:spLocks noGrp="1"/>
          </p:cNvSpPr>
          <p:nvPr>
            <p:ph idx="1"/>
          </p:nvPr>
        </p:nvSpPr>
        <p:spPr>
          <a:solidFill>
            <a:schemeClr val="accent1">
              <a:lumMod val="20000"/>
              <a:lumOff val="80000"/>
            </a:schemeClr>
          </a:solidFill>
        </p:spPr>
        <p:txBody>
          <a:bodyPr>
            <a:normAutofit/>
          </a:bodyPr>
          <a:lstStyle/>
          <a:p>
            <a:pPr algn="r"/>
            <a:r>
              <a:rPr lang="ar-JO" dirty="0" smtClean="0"/>
              <a:t>تم وضع تصنيفات أو مؤشرات شاملة تأخذ في الإعتبار جميع خصائص موجة الحر في وقت واحد وتربط مابينه من الاستمرارية وشدة موجة الحر وفيما يلي التصنيفات الشاملة لموجات الحر في الأردن : </a:t>
            </a:r>
          </a:p>
          <a:p>
            <a:pPr marR="1270" algn="just" rtl="1">
              <a:lnSpc>
                <a:spcPct val="117000"/>
              </a:lnSpc>
              <a:spcBef>
                <a:spcPts val="0"/>
              </a:spcBef>
              <a:spcAft>
                <a:spcPts val="25"/>
              </a:spcAft>
            </a:pPr>
            <a:r>
              <a:rPr lang="ar-SA" b="1" dirty="0">
                <a:solidFill>
                  <a:srgbClr val="000000"/>
                </a:solidFill>
                <a:ea typeface="Sakkal Majalla" panose="02000000000000000000" pitchFamily="2" charset="-78"/>
                <a:cs typeface="Sakkal Majalla" panose="02000000000000000000" pitchFamily="2" charset="-78"/>
              </a:rPr>
              <a:t>موجة حارة </a:t>
            </a:r>
            <a:r>
              <a:rPr lang="ar-SA" b="1" dirty="0" smtClean="0">
                <a:solidFill>
                  <a:srgbClr val="000000"/>
                </a:solidFill>
                <a:ea typeface="Sakkal Majalla" panose="02000000000000000000" pitchFamily="2" charset="-78"/>
                <a:cs typeface="Sakkal Majalla" panose="02000000000000000000" pitchFamily="2" charset="-78"/>
              </a:rPr>
              <a:t>متوس</a:t>
            </a:r>
            <a:r>
              <a:rPr lang="ar-JO" b="1" dirty="0" smtClean="0">
                <a:solidFill>
                  <a:srgbClr val="000000"/>
                </a:solidFill>
                <a:ea typeface="Sakkal Majalla" panose="02000000000000000000" pitchFamily="2" charset="-78"/>
                <a:cs typeface="Sakkal Majalla" panose="02000000000000000000" pitchFamily="2" charset="-78"/>
              </a:rPr>
              <a:t>طة</a:t>
            </a:r>
            <a:r>
              <a:rPr lang="ar-SA" b="1" dirty="0" smtClean="0">
                <a:solidFill>
                  <a:srgbClr val="000000"/>
                </a:solidFill>
                <a:ea typeface="Sakkal Majalla" panose="02000000000000000000" pitchFamily="2" charset="-78"/>
                <a:cs typeface="Sakkal Majalla" panose="02000000000000000000" pitchFamily="2" charset="-78"/>
              </a:rPr>
              <a:t> ال</a:t>
            </a:r>
            <a:r>
              <a:rPr lang="ar-JO" b="1" dirty="0" smtClean="0">
                <a:solidFill>
                  <a:srgbClr val="000000"/>
                </a:solidFill>
                <a:ea typeface="Sakkal Majalla" panose="02000000000000000000" pitchFamily="2" charset="-78"/>
                <a:cs typeface="Sakkal Majalla" panose="02000000000000000000" pitchFamily="2" charset="-78"/>
              </a:rPr>
              <a:t>شدة وقصيرة</a:t>
            </a:r>
            <a:r>
              <a:rPr lang="ar-SA" b="1" dirty="0" smtClean="0">
                <a:solidFill>
                  <a:srgbClr val="000000"/>
                </a:solidFill>
                <a:ea typeface="Sakkal Majalla" panose="02000000000000000000" pitchFamily="2" charset="-78"/>
                <a:cs typeface="Sakkal Majalla" panose="02000000000000000000" pitchFamily="2" charset="-78"/>
              </a:rPr>
              <a:t> </a:t>
            </a:r>
            <a:r>
              <a:rPr lang="ar-SA" b="1" dirty="0">
                <a:solidFill>
                  <a:srgbClr val="000000"/>
                </a:solidFill>
                <a:ea typeface="Sakkal Majalla" panose="02000000000000000000" pitchFamily="2" charset="-78"/>
                <a:cs typeface="Sakkal Majalla" panose="02000000000000000000" pitchFamily="2" charset="-78"/>
              </a:rPr>
              <a:t>المدة )</a:t>
            </a:r>
            <a:r>
              <a:rPr lang="en-US" b="1" dirty="0">
                <a:solidFill>
                  <a:srgbClr val="000000"/>
                </a:solidFill>
                <a:latin typeface="Sakkal Majalla" panose="02000000000000000000" pitchFamily="2" charset="-78"/>
                <a:ea typeface="Sakkal Majalla" panose="02000000000000000000" pitchFamily="2" charset="-78"/>
              </a:rPr>
              <a:t>Moderate and Short Heatwave</a:t>
            </a:r>
            <a:r>
              <a:rPr lang="ar-SA" b="1" dirty="0">
                <a:solidFill>
                  <a:srgbClr val="000000"/>
                </a:solidFill>
                <a:ea typeface="Sakkal Majalla" panose="02000000000000000000" pitchFamily="2" charset="-78"/>
                <a:cs typeface="Sakkal Majalla" panose="02000000000000000000" pitchFamily="2" charset="-78"/>
              </a:rPr>
              <a:t>(:</a:t>
            </a:r>
            <a:r>
              <a:rPr lang="ar-SA" dirty="0">
                <a:solidFill>
                  <a:srgbClr val="000000"/>
                </a:solidFill>
                <a:ea typeface="Sakkal Majalla" panose="02000000000000000000" pitchFamily="2" charset="-78"/>
                <a:cs typeface="Sakkal Majalla" panose="02000000000000000000" pitchFamily="2" charset="-78"/>
              </a:rPr>
              <a:t> عندما يكو ن الفرق بين درجة الحرارة العظمى اليومية (</a:t>
            </a:r>
            <a:r>
              <a:rPr lang="en-US" dirty="0">
                <a:solidFill>
                  <a:srgbClr val="000000"/>
                </a:solidFill>
                <a:latin typeface="Sakkal Majalla" panose="02000000000000000000" pitchFamily="2" charset="-78"/>
                <a:ea typeface="Sakkal Majalla" panose="02000000000000000000" pitchFamily="2" charset="-78"/>
              </a:rPr>
              <a:t>Daily Maximum Temperature</a:t>
            </a:r>
            <a:r>
              <a:rPr lang="ar-SA" dirty="0">
                <a:solidFill>
                  <a:srgbClr val="000000"/>
                </a:solidFill>
                <a:ea typeface="Sakkal Majalla" panose="02000000000000000000" pitchFamily="2" charset="-78"/>
                <a:cs typeface="Sakkal Majalla" panose="02000000000000000000" pitchFamily="2" charset="-78"/>
              </a:rPr>
              <a:t>)</a:t>
            </a:r>
            <a:r>
              <a:rPr lang="ar-SA" b="1" dirty="0">
                <a:solidFill>
                  <a:srgbClr val="000000"/>
                </a:solidFill>
                <a:ea typeface="Sakkal Majalla" panose="02000000000000000000" pitchFamily="2" charset="-78"/>
                <a:cs typeface="Sakkal Majalla" panose="02000000000000000000" pitchFamily="2" charset="-78"/>
              </a:rPr>
              <a:t> </a:t>
            </a:r>
            <a:r>
              <a:rPr lang="ar-SA" dirty="0">
                <a:solidFill>
                  <a:srgbClr val="000000"/>
                </a:solidFill>
                <a:ea typeface="Sakkal Majalla" panose="02000000000000000000" pitchFamily="2" charset="-78"/>
                <a:cs typeface="Sakkal Majalla" panose="02000000000000000000" pitchFamily="2" charset="-78"/>
              </a:rPr>
              <a:t>ومعدلات درجة الحرارة العظمى اليومية (</a:t>
            </a:r>
            <a:r>
              <a:rPr lang="en-US" dirty="0">
                <a:solidFill>
                  <a:srgbClr val="000000"/>
                </a:solidFill>
                <a:latin typeface="Sakkal Majalla" panose="02000000000000000000" pitchFamily="2" charset="-78"/>
                <a:ea typeface="Sakkal Majalla" panose="02000000000000000000" pitchFamily="2" charset="-78"/>
              </a:rPr>
              <a:t>Daily Mean Maximum Temperature</a:t>
            </a:r>
            <a:r>
              <a:rPr lang="ar-SA" dirty="0">
                <a:solidFill>
                  <a:srgbClr val="000000"/>
                </a:solidFill>
                <a:ea typeface="Sakkal Majalla" panose="02000000000000000000" pitchFamily="2" charset="-78"/>
                <a:cs typeface="Sakkal Majalla" panose="02000000000000000000" pitchFamily="2" charset="-78"/>
              </a:rPr>
              <a:t>) المرجعية لنفس المنطقة ما بين (</a:t>
            </a:r>
            <a:r>
              <a:rPr lang="en-US" dirty="0">
                <a:solidFill>
                  <a:srgbClr val="000000"/>
                </a:solidFill>
                <a:latin typeface="Sakkal Majalla" panose="02000000000000000000" pitchFamily="2" charset="-78"/>
                <a:ea typeface="Sakkal Majalla" panose="02000000000000000000" pitchFamily="2" charset="-78"/>
              </a:rPr>
              <a:t>5</a:t>
            </a:r>
            <a:r>
              <a:rPr lang="ar-SA" dirty="0">
                <a:solidFill>
                  <a:srgbClr val="000000"/>
                </a:solidFill>
                <a:latin typeface="Sakkal Majalla" panose="02000000000000000000" pitchFamily="2" charset="-78"/>
                <a:ea typeface="Sakkal Majalla" panose="02000000000000000000" pitchFamily="2" charset="-78"/>
              </a:rPr>
              <a:t>-</a:t>
            </a:r>
            <a:r>
              <a:rPr lang="en-US" dirty="0">
                <a:solidFill>
                  <a:srgbClr val="000000"/>
                </a:solidFill>
                <a:latin typeface="Sakkal Majalla" panose="02000000000000000000" pitchFamily="2" charset="-78"/>
                <a:ea typeface="Sakkal Majalla" panose="02000000000000000000" pitchFamily="2" charset="-78"/>
              </a:rPr>
              <a:t>7</a:t>
            </a:r>
            <a:r>
              <a:rPr lang="ar-SA" dirty="0">
                <a:solidFill>
                  <a:srgbClr val="000000"/>
                </a:solidFill>
                <a:latin typeface="Sakkal Majalla" panose="02000000000000000000" pitchFamily="2" charset="-78"/>
                <a:ea typeface="Sakkal Majalla" panose="02000000000000000000" pitchFamily="2" charset="-78"/>
              </a:rPr>
              <a:t>) درجات مئوية،  وتمتد لفترة تتراوح </a:t>
            </a:r>
            <a:r>
              <a:rPr lang="ar-SA" dirty="0" smtClean="0">
                <a:solidFill>
                  <a:srgbClr val="000000"/>
                </a:solidFill>
                <a:latin typeface="Sakkal Majalla" panose="02000000000000000000" pitchFamily="2" charset="-78"/>
                <a:ea typeface="Sakkal Majalla" panose="02000000000000000000" pitchFamily="2" charset="-78"/>
              </a:rPr>
              <a:t>بين</a:t>
            </a:r>
            <a:r>
              <a:rPr lang="en-US" dirty="0" smtClean="0">
                <a:solidFill>
                  <a:srgbClr val="000000"/>
                </a:solidFill>
                <a:latin typeface="Sakkal Majalla" panose="02000000000000000000" pitchFamily="2" charset="-78"/>
                <a:ea typeface="Sakkal Majalla" panose="02000000000000000000" pitchFamily="2" charset="-78"/>
              </a:rPr>
              <a:t>3</a:t>
            </a:r>
            <a:r>
              <a:rPr lang="ar-SA" dirty="0">
                <a:solidFill>
                  <a:srgbClr val="000000"/>
                </a:solidFill>
                <a:latin typeface="Sakkal Majalla" panose="02000000000000000000" pitchFamily="2" charset="-78"/>
                <a:ea typeface="Sakkal Majalla" panose="02000000000000000000" pitchFamily="2" charset="-78"/>
              </a:rPr>
              <a:t>-</a:t>
            </a:r>
            <a:r>
              <a:rPr lang="en-US" dirty="0" smtClean="0">
                <a:solidFill>
                  <a:srgbClr val="000000"/>
                </a:solidFill>
                <a:latin typeface="Sakkal Majalla" panose="02000000000000000000" pitchFamily="2" charset="-78"/>
                <a:ea typeface="Sakkal Majalla" panose="02000000000000000000" pitchFamily="2" charset="-78"/>
              </a:rPr>
              <a:t>4</a:t>
            </a:r>
            <a:r>
              <a:rPr lang="ar-SA" dirty="0" smtClean="0">
                <a:solidFill>
                  <a:srgbClr val="000000"/>
                </a:solidFill>
                <a:latin typeface="Sakkal Majalla" panose="02000000000000000000" pitchFamily="2" charset="-78"/>
                <a:ea typeface="Sakkal Majalla" panose="02000000000000000000" pitchFamily="2" charset="-78"/>
              </a:rPr>
              <a:t> </a:t>
            </a:r>
            <a:r>
              <a:rPr lang="ar-SA" dirty="0">
                <a:solidFill>
                  <a:srgbClr val="000000"/>
                </a:solidFill>
                <a:latin typeface="Sakkal Majalla" panose="02000000000000000000" pitchFamily="2" charset="-78"/>
                <a:ea typeface="Sakkal Majalla" panose="02000000000000000000" pitchFamily="2" charset="-78"/>
              </a:rPr>
              <a:t>أيام </a:t>
            </a:r>
            <a:r>
              <a:rPr lang="ar-SA" dirty="0" smtClean="0">
                <a:solidFill>
                  <a:srgbClr val="000000"/>
                </a:solidFill>
                <a:latin typeface="Sakkal Majalla" panose="02000000000000000000" pitchFamily="2" charset="-78"/>
                <a:ea typeface="Sakkal Majalla" panose="02000000000000000000" pitchFamily="2" charset="-78"/>
              </a:rPr>
              <a:t>متواصلة</a:t>
            </a:r>
            <a:r>
              <a:rPr lang="ar-JO" dirty="0" smtClean="0">
                <a:solidFill>
                  <a:srgbClr val="000000"/>
                </a:solidFill>
                <a:latin typeface="Sakkal Majalla" panose="02000000000000000000" pitchFamily="2" charset="-78"/>
                <a:ea typeface="Sakkal Majalla" panose="02000000000000000000" pitchFamily="2" charset="-78"/>
              </a:rPr>
              <a:t>.</a:t>
            </a:r>
          </a:p>
          <a:p>
            <a:pPr marR="1270" lvl="1" algn="r" rtl="1" fontAlgn="base">
              <a:lnSpc>
                <a:spcPct val="112000"/>
              </a:lnSpc>
              <a:spcBef>
                <a:spcPts val="0"/>
              </a:spcBef>
              <a:spcAft>
                <a:spcPts val="40"/>
              </a:spcAft>
              <a:buClr>
                <a:srgbClr val="000000"/>
              </a:buClr>
              <a:buSzPts val="1300"/>
            </a:pPr>
            <a:r>
              <a:rPr lang="ar-SA" b="1" dirty="0" smtClean="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موج</a:t>
            </a:r>
            <a:r>
              <a:rPr lang="ar-JO" b="1" dirty="0" smtClean="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ة حارة شديدة وقصيرة المدة </a:t>
            </a:r>
            <a:r>
              <a:rPr lang="ar-SA" b="1" dirty="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	</a:t>
            </a:r>
            <a:r>
              <a:rPr lang="ar-SA" b="1" dirty="0" smtClean="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 </a:t>
            </a:r>
            <a:r>
              <a:rPr lang="ar-SA" b="1" dirty="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a:t>
            </a:r>
            <a:r>
              <a:rPr lang="en-US" b="1" dirty="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Severe and Short Heatwave</a:t>
            </a:r>
            <a:r>
              <a:rPr lang="ar-SA" b="1" dirty="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a:t>
            </a:r>
            <a:r>
              <a:rPr lang="ar-SA" dirty="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 </a:t>
            </a:r>
            <a:r>
              <a:rPr lang="ar-SA" dirty="0" smtClean="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عن</a:t>
            </a:r>
            <a:r>
              <a:rPr lang="ar-JO" dirty="0" smtClean="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دما </a:t>
            </a:r>
            <a:r>
              <a:rPr lang="ar-SA" dirty="0" smtClean="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 </a:t>
            </a:r>
            <a:r>
              <a:rPr lang="ar-SA" dirty="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يكو ن الفرق بين </a:t>
            </a:r>
            <a:r>
              <a:rPr lang="ar-SA" dirty="0" smtClean="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درجا</a:t>
            </a:r>
            <a:r>
              <a:rPr lang="ar-JO" dirty="0" smtClean="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ت</a:t>
            </a:r>
            <a:r>
              <a:rPr lang="ar-SA" dirty="0" smtClean="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 </a:t>
            </a:r>
            <a:r>
              <a:rPr lang="ar-SA" dirty="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الحرارة العظمى </a:t>
            </a:r>
            <a:r>
              <a:rPr lang="ar-SA" dirty="0" smtClean="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اليومية </a:t>
            </a:r>
            <a:r>
              <a:rPr lang="en-US" dirty="0" smtClean="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Daily </a:t>
            </a:r>
            <a:r>
              <a:rPr lang="ar-SA" dirty="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a:t>
            </a:r>
            <a:endParaRPr lang="en-US" dirty="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endParaRPr>
          </a:p>
          <a:p>
            <a:pPr marL="5080" marR="1270" indent="-5080" algn="r" rtl="1">
              <a:lnSpc>
                <a:spcPct val="117000"/>
              </a:lnSpc>
              <a:spcBef>
                <a:spcPts val="0"/>
              </a:spcBef>
              <a:spcAft>
                <a:spcPts val="25"/>
              </a:spcAft>
            </a:pPr>
            <a:r>
              <a:rPr lang="ar-SA" dirty="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a:t>
            </a:r>
            <a:r>
              <a:rPr lang="en-US" dirty="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Maximum Temperature</a:t>
            </a:r>
            <a:r>
              <a:rPr lang="en-US" b="1" dirty="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 </a:t>
            </a:r>
            <a:r>
              <a:rPr lang="ar-SA" dirty="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ومعدلات درجة الحرارة العظمى اليومية (</a:t>
            </a:r>
            <a:r>
              <a:rPr lang="en-US" dirty="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Daily Mean Maximum Temperature</a:t>
            </a:r>
            <a:r>
              <a:rPr lang="ar-SA" dirty="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 المرجعية لنفس المنطقة ما بين </a:t>
            </a:r>
            <a:r>
              <a:rPr lang="ar-SA" dirty="0" smtClean="0">
                <a:solidFill>
                  <a:srgbClr val="000000"/>
                </a:solidFill>
                <a:ea typeface="Sakkal Majalla" panose="02000000000000000000" pitchFamily="2" charset="-78"/>
                <a:cs typeface="Sakkal Majalla" panose="02000000000000000000" pitchFamily="2" charset="-78"/>
              </a:rPr>
              <a:t>(</a:t>
            </a:r>
            <a:r>
              <a:rPr lang="en-US" dirty="0">
                <a:solidFill>
                  <a:srgbClr val="000000"/>
                </a:solidFill>
                <a:latin typeface="Sakkal Majalla" panose="02000000000000000000" pitchFamily="2" charset="-78"/>
                <a:ea typeface="Sakkal Majalla" panose="02000000000000000000" pitchFamily="2" charset="-78"/>
              </a:rPr>
              <a:t>8</a:t>
            </a:r>
            <a:r>
              <a:rPr lang="ar-SA" dirty="0">
                <a:solidFill>
                  <a:srgbClr val="000000"/>
                </a:solidFill>
                <a:latin typeface="Sakkal Majalla" panose="02000000000000000000" pitchFamily="2" charset="-78"/>
                <a:ea typeface="Sakkal Majalla" panose="02000000000000000000" pitchFamily="2" charset="-78"/>
              </a:rPr>
              <a:t>-</a:t>
            </a:r>
            <a:r>
              <a:rPr lang="en-US" dirty="0" smtClean="0">
                <a:solidFill>
                  <a:srgbClr val="000000"/>
                </a:solidFill>
                <a:latin typeface="Sakkal Majalla" panose="02000000000000000000" pitchFamily="2" charset="-78"/>
                <a:ea typeface="Sakkal Majalla" panose="02000000000000000000" pitchFamily="2" charset="-78"/>
              </a:rPr>
              <a:t>10</a:t>
            </a:r>
            <a:r>
              <a:rPr lang="ar-SA" dirty="0" smtClean="0">
                <a:solidFill>
                  <a:srgbClr val="000000"/>
                </a:solidFill>
                <a:latin typeface="Sakkal Majalla" panose="02000000000000000000" pitchFamily="2" charset="-78"/>
                <a:ea typeface="Sakkal Majalla" panose="02000000000000000000" pitchFamily="2" charset="-78"/>
              </a:rPr>
              <a:t> </a:t>
            </a:r>
            <a:r>
              <a:rPr lang="ar-JO" dirty="0" smtClean="0">
                <a:solidFill>
                  <a:srgbClr val="000000"/>
                </a:solidFill>
                <a:latin typeface="Sakkal Majalla" panose="02000000000000000000" pitchFamily="2" charset="-78"/>
                <a:ea typeface="Sakkal Majalla" panose="02000000000000000000" pitchFamily="2" charset="-78"/>
              </a:rPr>
              <a:t>)</a:t>
            </a:r>
            <a:r>
              <a:rPr lang="ar-SA" dirty="0" smtClean="0">
                <a:solidFill>
                  <a:srgbClr val="000000"/>
                </a:solidFill>
                <a:latin typeface="Sakkal Majalla" panose="02000000000000000000" pitchFamily="2" charset="-78"/>
                <a:ea typeface="Sakkal Majalla" panose="02000000000000000000" pitchFamily="2" charset="-78"/>
              </a:rPr>
              <a:t>درجات </a:t>
            </a:r>
            <a:r>
              <a:rPr lang="ar-SA" dirty="0">
                <a:solidFill>
                  <a:srgbClr val="000000"/>
                </a:solidFill>
                <a:latin typeface="Sakkal Majalla" panose="02000000000000000000" pitchFamily="2" charset="-78"/>
                <a:ea typeface="Sakkal Majalla" panose="02000000000000000000" pitchFamily="2" charset="-78"/>
              </a:rPr>
              <a:t>مئوية،  وتمتد لفترة تتراوح </a:t>
            </a:r>
            <a:r>
              <a:rPr lang="ar-SA" dirty="0" smtClean="0">
                <a:solidFill>
                  <a:srgbClr val="000000"/>
                </a:solidFill>
                <a:latin typeface="Sakkal Majalla" panose="02000000000000000000" pitchFamily="2" charset="-78"/>
                <a:ea typeface="Sakkal Majalla" panose="02000000000000000000" pitchFamily="2" charset="-78"/>
              </a:rPr>
              <a:t>بين</a:t>
            </a:r>
            <a:r>
              <a:rPr lang="ar-JO" dirty="0" smtClean="0">
                <a:solidFill>
                  <a:srgbClr val="000000"/>
                </a:solidFill>
                <a:latin typeface="Sakkal Majalla" panose="02000000000000000000" pitchFamily="2" charset="-78"/>
                <a:ea typeface="Sakkal Majalla" panose="02000000000000000000" pitchFamily="2" charset="-78"/>
              </a:rPr>
              <a:t>(</a:t>
            </a:r>
            <a:r>
              <a:rPr lang="en-US" dirty="0" smtClean="0">
                <a:solidFill>
                  <a:srgbClr val="000000"/>
                </a:solidFill>
                <a:latin typeface="Sakkal Majalla" panose="02000000000000000000" pitchFamily="2" charset="-78"/>
                <a:ea typeface="Sakkal Majalla" panose="02000000000000000000" pitchFamily="2" charset="-78"/>
              </a:rPr>
              <a:t>3</a:t>
            </a:r>
            <a:r>
              <a:rPr lang="ar-SA" dirty="0">
                <a:solidFill>
                  <a:srgbClr val="000000"/>
                </a:solidFill>
                <a:latin typeface="Sakkal Majalla" panose="02000000000000000000" pitchFamily="2" charset="-78"/>
                <a:ea typeface="Sakkal Majalla" panose="02000000000000000000" pitchFamily="2" charset="-78"/>
              </a:rPr>
              <a:t>-</a:t>
            </a:r>
            <a:r>
              <a:rPr lang="en-US" dirty="0" smtClean="0">
                <a:solidFill>
                  <a:srgbClr val="000000"/>
                </a:solidFill>
                <a:latin typeface="Sakkal Majalla" panose="02000000000000000000" pitchFamily="2" charset="-78"/>
                <a:ea typeface="Sakkal Majalla" panose="02000000000000000000" pitchFamily="2" charset="-78"/>
              </a:rPr>
              <a:t>4</a:t>
            </a:r>
            <a:r>
              <a:rPr lang="ar-SA" dirty="0" smtClean="0">
                <a:solidFill>
                  <a:srgbClr val="000000"/>
                </a:solidFill>
                <a:latin typeface="Sakkal Majalla" panose="02000000000000000000" pitchFamily="2" charset="-78"/>
                <a:ea typeface="Sakkal Majalla" panose="02000000000000000000" pitchFamily="2" charset="-78"/>
              </a:rPr>
              <a:t> </a:t>
            </a:r>
            <a:r>
              <a:rPr lang="ar-JO" dirty="0" smtClean="0">
                <a:solidFill>
                  <a:srgbClr val="000000"/>
                </a:solidFill>
                <a:latin typeface="Sakkal Majalla" panose="02000000000000000000" pitchFamily="2" charset="-78"/>
                <a:ea typeface="Sakkal Majalla" panose="02000000000000000000" pitchFamily="2" charset="-78"/>
              </a:rPr>
              <a:t>)</a:t>
            </a:r>
            <a:r>
              <a:rPr lang="ar-SA" dirty="0" smtClean="0">
                <a:solidFill>
                  <a:srgbClr val="000000"/>
                </a:solidFill>
                <a:latin typeface="Sakkal Majalla" panose="02000000000000000000" pitchFamily="2" charset="-78"/>
                <a:ea typeface="Sakkal Majalla" panose="02000000000000000000" pitchFamily="2" charset="-78"/>
              </a:rPr>
              <a:t>أيام </a:t>
            </a:r>
            <a:r>
              <a:rPr lang="ar-SA" dirty="0">
                <a:solidFill>
                  <a:srgbClr val="000000"/>
                </a:solidFill>
                <a:latin typeface="Sakkal Majalla" panose="02000000000000000000" pitchFamily="2" charset="-78"/>
                <a:ea typeface="Sakkal Majalla" panose="02000000000000000000" pitchFamily="2" charset="-78"/>
              </a:rPr>
              <a:t>متواصلة. </a:t>
            </a:r>
            <a:endParaRPr lang="ar-JO" dirty="0" smtClean="0">
              <a:solidFill>
                <a:srgbClr val="000000"/>
              </a:solidFill>
              <a:latin typeface="Sakkal Majalla" panose="02000000000000000000" pitchFamily="2" charset="-78"/>
              <a:ea typeface="Sakkal Majalla" panose="02000000000000000000" pitchFamily="2" charset="-78"/>
            </a:endParaRPr>
          </a:p>
          <a:p>
            <a:pPr marR="1270" algn="r" rtl="1" fontAlgn="base">
              <a:lnSpc>
                <a:spcPct val="112000"/>
              </a:lnSpc>
              <a:spcBef>
                <a:spcPts val="0"/>
              </a:spcBef>
              <a:spcAft>
                <a:spcPts val="40"/>
              </a:spcAft>
              <a:buClr>
                <a:srgbClr val="000000"/>
              </a:buClr>
              <a:buSzPts val="1300"/>
            </a:pPr>
            <a:r>
              <a:rPr lang="ar-SA" b="1" dirty="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موجة حارة </a:t>
            </a:r>
            <a:r>
              <a:rPr lang="ar-SA" b="1" dirty="0" smtClean="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شد</a:t>
            </a:r>
            <a:r>
              <a:rPr lang="ar-JO" b="1" dirty="0" smtClean="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دي</a:t>
            </a:r>
            <a:r>
              <a:rPr lang="ar-SA" b="1" dirty="0" smtClean="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ة </a:t>
            </a:r>
            <a:r>
              <a:rPr lang="ar-SA" b="1" dirty="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جدًا و  </a:t>
            </a:r>
            <a:r>
              <a:rPr lang="ar-JO" b="1" dirty="0" smtClean="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قصيرة</a:t>
            </a:r>
            <a:r>
              <a:rPr lang="ar-SA" b="1" dirty="0" smtClean="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 </a:t>
            </a:r>
            <a:r>
              <a:rPr lang="ar-SA" b="1" dirty="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المدة )</a:t>
            </a:r>
            <a:r>
              <a:rPr lang="en-US" b="1" dirty="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Extreme and Short Heatwave</a:t>
            </a:r>
            <a:r>
              <a:rPr lang="ar-SA" b="1" dirty="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a:t>
            </a:r>
            <a:r>
              <a:rPr lang="ar-SA" dirty="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 عندما يكو ن الفرق بين درجة الحرارة العظمى اليومية </a:t>
            </a:r>
            <a:r>
              <a:rPr lang="en-US" dirty="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Daily </a:t>
            </a:r>
            <a:r>
              <a:rPr lang="ar-SA" dirty="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a:t>
            </a:r>
            <a:endParaRPr lang="en-US" dirty="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endParaRPr>
          </a:p>
          <a:p>
            <a:pPr lvl="2" algn="r"/>
            <a:r>
              <a:rPr lang="en-US" sz="2000" dirty="0" smtClean="0">
                <a:solidFill>
                  <a:srgbClr val="000000"/>
                </a:solidFill>
                <a:latin typeface="Sakkal Majalla" panose="02000000000000000000" pitchFamily="2" charset="-78"/>
                <a:ea typeface="Sakkal Majalla" panose="02000000000000000000" pitchFamily="2" charset="-78"/>
              </a:rPr>
              <a:t>Maximum </a:t>
            </a:r>
            <a:r>
              <a:rPr lang="en-US" sz="2000" dirty="0">
                <a:solidFill>
                  <a:srgbClr val="000000"/>
                </a:solidFill>
                <a:latin typeface="Sakkal Majalla" panose="02000000000000000000" pitchFamily="2" charset="-78"/>
                <a:ea typeface="Sakkal Majalla" panose="02000000000000000000" pitchFamily="2" charset="-78"/>
              </a:rPr>
              <a:t>Temperature</a:t>
            </a:r>
            <a:r>
              <a:rPr lang="en-US" sz="2000" b="1" dirty="0">
                <a:solidFill>
                  <a:srgbClr val="000000"/>
                </a:solidFill>
                <a:latin typeface="Sakkal Majalla" panose="02000000000000000000" pitchFamily="2" charset="-78"/>
                <a:ea typeface="Sakkal Majalla" panose="02000000000000000000" pitchFamily="2" charset="-78"/>
              </a:rPr>
              <a:t> </a:t>
            </a:r>
            <a:r>
              <a:rPr lang="ar-SA" sz="2000" dirty="0">
                <a:solidFill>
                  <a:srgbClr val="000000"/>
                </a:solidFill>
                <a:ea typeface="Sakkal Majalla" panose="02000000000000000000" pitchFamily="2" charset="-78"/>
                <a:cs typeface="Sakkal Majalla" panose="02000000000000000000" pitchFamily="2" charset="-78"/>
              </a:rPr>
              <a:t>ومعادلات درجاة الحرارة العظمى اليومياة (</a:t>
            </a:r>
            <a:r>
              <a:rPr lang="en-US" sz="2000" dirty="0">
                <a:solidFill>
                  <a:srgbClr val="000000"/>
                </a:solidFill>
                <a:latin typeface="Sakkal Majalla" panose="02000000000000000000" pitchFamily="2" charset="-78"/>
                <a:ea typeface="Sakkal Majalla" panose="02000000000000000000" pitchFamily="2" charset="-78"/>
              </a:rPr>
              <a:t>Daily Mean Maximum </a:t>
            </a:r>
            <a:r>
              <a:rPr lang="en-US" sz="2000" dirty="0" smtClean="0">
                <a:solidFill>
                  <a:srgbClr val="000000"/>
                </a:solidFill>
                <a:latin typeface="Sakkal Majalla" panose="02000000000000000000" pitchFamily="2" charset="-78"/>
                <a:ea typeface="Sakkal Majalla" panose="02000000000000000000" pitchFamily="2" charset="-78"/>
              </a:rPr>
              <a:t>Temperature</a:t>
            </a:r>
            <a:r>
              <a:rPr lang="ar-SA" sz="2000" dirty="0" smtClean="0">
                <a:solidFill>
                  <a:srgbClr val="000000"/>
                </a:solidFill>
                <a:ea typeface="Sakkal Majalla" panose="02000000000000000000" pitchFamily="2" charset="-78"/>
                <a:cs typeface="Sakkal Majalla" panose="02000000000000000000" pitchFamily="2" charset="-78"/>
              </a:rPr>
              <a:t>المرجعي</a:t>
            </a:r>
            <a:r>
              <a:rPr lang="ar-JO" sz="2000" dirty="0" smtClean="0">
                <a:solidFill>
                  <a:srgbClr val="000000"/>
                </a:solidFill>
                <a:ea typeface="Sakkal Majalla" panose="02000000000000000000" pitchFamily="2" charset="-78"/>
                <a:cs typeface="Sakkal Majalla" panose="02000000000000000000" pitchFamily="2" charset="-78"/>
              </a:rPr>
              <a:t>ة </a:t>
            </a:r>
            <a:r>
              <a:rPr lang="ar-SA" sz="2000" dirty="0" smtClean="0">
                <a:solidFill>
                  <a:srgbClr val="000000"/>
                </a:solidFill>
                <a:ea typeface="Sakkal Majalla" panose="02000000000000000000" pitchFamily="2" charset="-78"/>
                <a:cs typeface="Sakkal Majalla" panose="02000000000000000000" pitchFamily="2" charset="-78"/>
              </a:rPr>
              <a:t>لنفس المنطق</a:t>
            </a:r>
            <a:r>
              <a:rPr lang="ar-JO" sz="2000" dirty="0" smtClean="0">
                <a:solidFill>
                  <a:srgbClr val="000000"/>
                </a:solidFill>
                <a:ea typeface="Sakkal Majalla" panose="02000000000000000000" pitchFamily="2" charset="-78"/>
                <a:cs typeface="Sakkal Majalla" panose="02000000000000000000" pitchFamily="2" charset="-78"/>
              </a:rPr>
              <a:t>ة </a:t>
            </a:r>
            <a:r>
              <a:rPr lang="ar-SA" sz="2000" dirty="0" smtClean="0">
                <a:solidFill>
                  <a:srgbClr val="000000"/>
                </a:solidFill>
                <a:ea typeface="Sakkal Majalla" panose="02000000000000000000" pitchFamily="2" charset="-78"/>
                <a:cs typeface="Sakkal Majalla" panose="02000000000000000000" pitchFamily="2" charset="-78"/>
              </a:rPr>
              <a:t>أكثر </a:t>
            </a:r>
            <a:r>
              <a:rPr lang="ar-SA" sz="2000" dirty="0" smtClean="0">
                <a:solidFill>
                  <a:srgbClr val="000000"/>
                </a:solidFill>
                <a:ea typeface="Sakkal Majalla" panose="02000000000000000000" pitchFamily="2" charset="-78"/>
                <a:cs typeface="Sakkal Majalla" panose="02000000000000000000" pitchFamily="2" charset="-78"/>
              </a:rPr>
              <a:t>من</a:t>
            </a:r>
            <a:r>
              <a:rPr lang="ar-JO" sz="2000" dirty="0" smtClean="0">
                <a:solidFill>
                  <a:srgbClr val="000000"/>
                </a:solidFill>
                <a:ea typeface="Sakkal Majalla" panose="02000000000000000000" pitchFamily="2" charset="-78"/>
                <a:cs typeface="Sakkal Majalla" panose="02000000000000000000" pitchFamily="2" charset="-78"/>
              </a:rPr>
              <a:t> (10) درجات مئوية وتمتد لفترة تتراوح (4-3) ايام متواصلة . </a:t>
            </a:r>
            <a:endParaRPr lang="en-US" sz="2000" dirty="0">
              <a:solidFill>
                <a:srgbClr val="000000"/>
              </a:solidFill>
              <a:latin typeface="Sakkal Majalla" panose="02000000000000000000" pitchFamily="2" charset="-78"/>
              <a:ea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6501816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195943"/>
            <a:ext cx="10058400" cy="3657600"/>
          </a:xfrm>
          <a:solidFill>
            <a:schemeClr val="accent1">
              <a:lumMod val="20000"/>
              <a:lumOff val="80000"/>
            </a:schemeClr>
          </a:solidFill>
        </p:spPr>
        <p:txBody>
          <a:bodyPr>
            <a:normAutofit fontScale="90000"/>
          </a:bodyPr>
          <a:lstStyle/>
          <a:p>
            <a:pPr marR="1270" lvl="0" algn="r" rtl="1" fontAlgn="base">
              <a:lnSpc>
                <a:spcPct val="112000"/>
              </a:lnSpc>
              <a:spcBef>
                <a:spcPts val="0"/>
              </a:spcBef>
              <a:spcAft>
                <a:spcPts val="40"/>
              </a:spcAft>
              <a:buClr>
                <a:srgbClr val="000000"/>
              </a:buClr>
              <a:buSzPts val="1300"/>
            </a:pPr>
            <a:r>
              <a:rPr lang="ar-SA" sz="2000" b="1" dirty="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موجة حارة </a:t>
            </a:r>
            <a:r>
              <a:rPr lang="ar-SA" sz="2000" b="1" dirty="0" smtClean="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متوسطة الشدة </a:t>
            </a:r>
            <a:r>
              <a:rPr lang="ar-SA" sz="2000" b="1" dirty="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والمدة )</a:t>
            </a:r>
            <a:r>
              <a:rPr lang="en-US" sz="2000" b="1" dirty="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Moderate Heatwave</a:t>
            </a:r>
            <a:r>
              <a:rPr lang="ar-SA" sz="2000" b="1" dirty="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a:t>
            </a:r>
            <a:r>
              <a:rPr lang="ar-SA" sz="2000" dirty="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 عندما يكو ن الفرق بين درجة الحرارة العظمى اليومية </a:t>
            </a:r>
            <a:r>
              <a:rPr lang="en-US" sz="2000" dirty="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Daily Maximum </a:t>
            </a:r>
            <a:r>
              <a:rPr lang="ar-SA" sz="2000" dirty="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a:t>
            </a:r>
            <a:r>
              <a:rPr lang="en-US" sz="2000" dirty="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
            </a:r>
            <a:br>
              <a:rPr lang="en-US" sz="2000" dirty="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br>
            <a:r>
              <a:rPr lang="ar-SA" sz="2000" dirty="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a:t>
            </a:r>
            <a:r>
              <a:rPr lang="en-US" sz="2000" dirty="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Temperature</a:t>
            </a:r>
            <a:r>
              <a:rPr lang="en-US" sz="2000" b="1" dirty="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 </a:t>
            </a:r>
            <a:r>
              <a:rPr lang="ar-SA" sz="2000" dirty="0" smtClean="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وم</a:t>
            </a:r>
            <a:r>
              <a:rPr lang="ar-JO" sz="2000" dirty="0" smtClean="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عدلات</a:t>
            </a:r>
            <a:r>
              <a:rPr lang="ar-SA" sz="2000" dirty="0" smtClean="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 درج</a:t>
            </a:r>
            <a:r>
              <a:rPr lang="ar-JO" sz="2000" dirty="0" smtClean="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ة </a:t>
            </a:r>
            <a:r>
              <a:rPr lang="ar-SA" sz="2000" dirty="0" smtClean="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الحرارة </a:t>
            </a:r>
            <a:r>
              <a:rPr lang="ar-SA" sz="2000" dirty="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العظمى </a:t>
            </a:r>
            <a:r>
              <a:rPr lang="ar-SA" sz="2000" dirty="0" smtClean="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اليومية </a:t>
            </a:r>
            <a:r>
              <a:rPr lang="ar-SA" sz="2000" dirty="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a:t>
            </a:r>
            <a:r>
              <a:rPr lang="en-US" sz="2000" dirty="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Daily Mean Maximum Temperature</a:t>
            </a:r>
            <a:r>
              <a:rPr lang="ar-SA" sz="2000" dirty="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 </a:t>
            </a:r>
            <a:r>
              <a:rPr lang="ar-SA" sz="2000" dirty="0" smtClean="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المرجعية </a:t>
            </a:r>
            <a:r>
              <a:rPr lang="ar-SA" sz="2000" dirty="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لنفس </a:t>
            </a:r>
            <a:r>
              <a:rPr lang="ar-SA" sz="2000" dirty="0" smtClean="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المنطقة ما </a:t>
            </a:r>
            <a:r>
              <a:rPr lang="ar-SA" sz="2000" dirty="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بين (</a:t>
            </a:r>
            <a:r>
              <a:rPr lang="en-US" sz="2000" dirty="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5</a:t>
            </a:r>
            <a:r>
              <a:rPr lang="ar-SA" sz="2000" dirty="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a:t>
            </a:r>
            <a:r>
              <a:rPr lang="en-US" sz="2000" dirty="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7</a:t>
            </a:r>
            <a:r>
              <a:rPr lang="ar-SA" sz="2000" dirty="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 </a:t>
            </a:r>
            <a:r>
              <a:rPr lang="ar-SA" sz="2000" dirty="0" smtClean="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درجات</a:t>
            </a:r>
            <a:r>
              <a:rPr lang="ar-JO" sz="2000" dirty="0" smtClean="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 </a:t>
            </a:r>
            <a:r>
              <a:rPr lang="ar-SA" sz="2000" dirty="0" smtClean="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مئوية</a:t>
            </a:r>
            <a:r>
              <a:rPr lang="ar-SA" sz="2000" dirty="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  وتمتد لفترة تتراوح بين) </a:t>
            </a:r>
            <a:r>
              <a:rPr lang="en-US" sz="2000" dirty="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5</a:t>
            </a:r>
            <a:r>
              <a:rPr lang="ar-SA" sz="2000" dirty="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a:t>
            </a:r>
            <a:r>
              <a:rPr lang="en-US" sz="2000" dirty="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7</a:t>
            </a:r>
            <a:r>
              <a:rPr lang="ar-SA" sz="2000" dirty="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 أيام متواصلة. </a:t>
            </a:r>
            <a:r>
              <a:rPr lang="ar-JO" sz="2000" dirty="0" smtClean="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
            </a:r>
            <a:br>
              <a:rPr lang="ar-JO" sz="2000" dirty="0" smtClean="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br>
            <a:r>
              <a:rPr lang="ar-SA" sz="2000" b="1" dirty="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موجة حارة </a:t>
            </a:r>
            <a:r>
              <a:rPr lang="ar-SA" sz="2000" b="1" dirty="0" smtClean="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شد</a:t>
            </a:r>
            <a:r>
              <a:rPr lang="ar-JO" sz="2000" b="1" dirty="0" smtClean="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يدة</a:t>
            </a:r>
            <a:r>
              <a:rPr lang="ar-SA" sz="2000" b="1" dirty="0" smtClean="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  ومتوسطة </a:t>
            </a:r>
            <a:r>
              <a:rPr lang="ar-SA" sz="2000" b="1" dirty="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المدة )</a:t>
            </a:r>
            <a:r>
              <a:rPr lang="en-US" sz="2000" b="1" dirty="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Severe and Moderate Heatwave</a:t>
            </a:r>
            <a:r>
              <a:rPr lang="ar-SA" sz="2000" b="1" dirty="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a:t>
            </a:r>
            <a:r>
              <a:rPr lang="ar-SA" sz="2000" dirty="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 عندما يكو ن الفرق بين درجة الحرارة العظمى اليومية </a:t>
            </a:r>
            <a:r>
              <a:rPr lang="en-US" sz="2000" dirty="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Daily </a:t>
            </a:r>
            <a:r>
              <a:rPr lang="ar-SA" sz="2000" dirty="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a:t>
            </a:r>
            <a:r>
              <a:rPr lang="en-US" sz="2000" dirty="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
            </a:r>
            <a:br>
              <a:rPr lang="en-US" sz="2000" dirty="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br>
            <a:r>
              <a:rPr lang="ar-SA" sz="2000" dirty="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a:t>
            </a:r>
            <a:r>
              <a:rPr lang="en-US" sz="2000" dirty="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Maximum Temperature</a:t>
            </a:r>
            <a:r>
              <a:rPr lang="en-US" sz="2000" b="1" dirty="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 </a:t>
            </a:r>
            <a:r>
              <a:rPr lang="ar-SA" sz="2000" dirty="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ومعدلات درجة الحرارة العظمى اليومية (</a:t>
            </a:r>
            <a:r>
              <a:rPr lang="en-US" sz="2000" dirty="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Daily Mean Maximum Temperature</a:t>
            </a:r>
            <a:r>
              <a:rPr lang="ar-SA" sz="2000" dirty="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 المرجعية لنفس المنطقة ما بين </a:t>
            </a:r>
            <a:r>
              <a:rPr lang="en-US" sz="2000" dirty="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
            </a:r>
            <a:br>
              <a:rPr lang="en-US" sz="2000" dirty="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br>
            <a:r>
              <a:rPr lang="ar-SA" sz="2000" dirty="0">
                <a:solidFill>
                  <a:srgbClr val="000000"/>
                </a:solidFill>
                <a:ea typeface="Sakkal Majalla" panose="02000000000000000000" pitchFamily="2" charset="-78"/>
                <a:cs typeface="Sakkal Majalla" panose="02000000000000000000" pitchFamily="2" charset="-78"/>
              </a:rPr>
              <a:t>(</a:t>
            </a:r>
            <a:r>
              <a:rPr lang="en-US" sz="2000" dirty="0">
                <a:solidFill>
                  <a:srgbClr val="000000"/>
                </a:solidFill>
                <a:latin typeface="Sakkal Majalla" panose="02000000000000000000" pitchFamily="2" charset="-78"/>
                <a:ea typeface="Sakkal Majalla" panose="02000000000000000000" pitchFamily="2" charset="-78"/>
              </a:rPr>
              <a:t>8</a:t>
            </a:r>
            <a:r>
              <a:rPr lang="ar-SA" sz="2000" dirty="0">
                <a:solidFill>
                  <a:srgbClr val="000000"/>
                </a:solidFill>
                <a:latin typeface="Sakkal Majalla" panose="02000000000000000000" pitchFamily="2" charset="-78"/>
                <a:ea typeface="Sakkal Majalla" panose="02000000000000000000" pitchFamily="2" charset="-78"/>
              </a:rPr>
              <a:t>-</a:t>
            </a:r>
            <a:r>
              <a:rPr lang="en-US" sz="2000" dirty="0">
                <a:solidFill>
                  <a:srgbClr val="000000"/>
                </a:solidFill>
                <a:latin typeface="Sakkal Majalla" panose="02000000000000000000" pitchFamily="2" charset="-78"/>
                <a:ea typeface="Sakkal Majalla" panose="02000000000000000000" pitchFamily="2" charset="-78"/>
              </a:rPr>
              <a:t>10</a:t>
            </a:r>
            <a:r>
              <a:rPr lang="ar-SA" sz="2000" dirty="0">
                <a:solidFill>
                  <a:srgbClr val="000000"/>
                </a:solidFill>
                <a:latin typeface="Sakkal Majalla" panose="02000000000000000000" pitchFamily="2" charset="-78"/>
                <a:ea typeface="Sakkal Majalla" panose="02000000000000000000" pitchFamily="2" charset="-78"/>
              </a:rPr>
              <a:t>) درجات مئوية،  وتمتد لفترة تتراوح </a:t>
            </a:r>
            <a:r>
              <a:rPr lang="ar-SA" sz="2000" dirty="0" smtClean="0">
                <a:solidFill>
                  <a:srgbClr val="000000"/>
                </a:solidFill>
                <a:latin typeface="Sakkal Majalla" panose="02000000000000000000" pitchFamily="2" charset="-78"/>
                <a:ea typeface="Sakkal Majalla" panose="02000000000000000000" pitchFamily="2" charset="-78"/>
              </a:rPr>
              <a:t>بين</a:t>
            </a:r>
            <a:r>
              <a:rPr lang="ar-JO" sz="2000" dirty="0" smtClean="0">
                <a:solidFill>
                  <a:srgbClr val="000000"/>
                </a:solidFill>
                <a:latin typeface="Sakkal Majalla" panose="02000000000000000000" pitchFamily="2" charset="-78"/>
                <a:ea typeface="Sakkal Majalla" panose="02000000000000000000" pitchFamily="2" charset="-78"/>
              </a:rPr>
              <a:t>(</a:t>
            </a:r>
            <a:r>
              <a:rPr lang="ar-SA" sz="2000" dirty="0" smtClean="0">
                <a:solidFill>
                  <a:srgbClr val="000000"/>
                </a:solidFill>
                <a:latin typeface="Sakkal Majalla" panose="02000000000000000000" pitchFamily="2" charset="-78"/>
                <a:ea typeface="Sakkal Majalla" panose="02000000000000000000" pitchFamily="2" charset="-78"/>
              </a:rPr>
              <a:t> </a:t>
            </a:r>
            <a:r>
              <a:rPr lang="en-US" sz="2000" dirty="0">
                <a:solidFill>
                  <a:srgbClr val="000000"/>
                </a:solidFill>
                <a:latin typeface="Sakkal Majalla" panose="02000000000000000000" pitchFamily="2" charset="-78"/>
                <a:ea typeface="Sakkal Majalla" panose="02000000000000000000" pitchFamily="2" charset="-78"/>
              </a:rPr>
              <a:t>5</a:t>
            </a:r>
            <a:r>
              <a:rPr lang="ar-SA" sz="2000" dirty="0">
                <a:solidFill>
                  <a:srgbClr val="000000"/>
                </a:solidFill>
                <a:latin typeface="Sakkal Majalla" panose="02000000000000000000" pitchFamily="2" charset="-78"/>
                <a:ea typeface="Sakkal Majalla" panose="02000000000000000000" pitchFamily="2" charset="-78"/>
              </a:rPr>
              <a:t>-</a:t>
            </a:r>
            <a:r>
              <a:rPr lang="en-US" sz="2000" dirty="0" smtClean="0">
                <a:solidFill>
                  <a:srgbClr val="000000"/>
                </a:solidFill>
                <a:latin typeface="Sakkal Majalla" panose="02000000000000000000" pitchFamily="2" charset="-78"/>
                <a:ea typeface="Sakkal Majalla" panose="02000000000000000000" pitchFamily="2" charset="-78"/>
              </a:rPr>
              <a:t>7</a:t>
            </a:r>
            <a:r>
              <a:rPr lang="ar-JO" sz="2000" dirty="0" smtClean="0">
                <a:solidFill>
                  <a:srgbClr val="000000"/>
                </a:solidFill>
                <a:latin typeface="Sakkal Majalla" panose="02000000000000000000" pitchFamily="2" charset="-78"/>
                <a:ea typeface="Sakkal Majalla" panose="02000000000000000000" pitchFamily="2" charset="-78"/>
              </a:rPr>
              <a:t>)</a:t>
            </a:r>
            <a:r>
              <a:rPr lang="ar-SA" sz="2000" dirty="0" smtClean="0">
                <a:solidFill>
                  <a:srgbClr val="000000"/>
                </a:solidFill>
                <a:latin typeface="Sakkal Majalla" panose="02000000000000000000" pitchFamily="2" charset="-78"/>
                <a:ea typeface="Sakkal Majalla" panose="02000000000000000000" pitchFamily="2" charset="-78"/>
              </a:rPr>
              <a:t> </a:t>
            </a:r>
            <a:r>
              <a:rPr lang="ar-SA" sz="2000" dirty="0">
                <a:solidFill>
                  <a:srgbClr val="000000"/>
                </a:solidFill>
                <a:latin typeface="Sakkal Majalla" panose="02000000000000000000" pitchFamily="2" charset="-78"/>
                <a:ea typeface="Sakkal Majalla" panose="02000000000000000000" pitchFamily="2" charset="-78"/>
              </a:rPr>
              <a:t>أيام متواصلة. </a:t>
            </a:r>
            <a:r>
              <a:rPr lang="ar-JO" sz="2000" dirty="0" smtClean="0">
                <a:solidFill>
                  <a:srgbClr val="000000"/>
                </a:solidFill>
                <a:latin typeface="Sakkal Majalla" panose="02000000000000000000" pitchFamily="2" charset="-78"/>
                <a:ea typeface="Sakkal Majalla" panose="02000000000000000000" pitchFamily="2" charset="-78"/>
              </a:rPr>
              <a:t/>
            </a:r>
            <a:br>
              <a:rPr lang="ar-JO" sz="2000" dirty="0" smtClean="0">
                <a:solidFill>
                  <a:srgbClr val="000000"/>
                </a:solidFill>
                <a:latin typeface="Sakkal Majalla" panose="02000000000000000000" pitchFamily="2" charset="-78"/>
                <a:ea typeface="Sakkal Majalla" panose="02000000000000000000" pitchFamily="2" charset="-78"/>
              </a:rPr>
            </a:br>
            <a:r>
              <a:rPr lang="ar-SA" sz="2000" b="1" dirty="0">
                <a:solidFill>
                  <a:srgbClr val="000000"/>
                </a:solidFill>
                <a:ea typeface="Sakkal Majalla" panose="02000000000000000000" pitchFamily="2" charset="-78"/>
                <a:cs typeface="Sakkal Majalla" panose="02000000000000000000" pitchFamily="2" charset="-78"/>
              </a:rPr>
              <a:t>موجة حارة </a:t>
            </a:r>
            <a:r>
              <a:rPr lang="ar-SA" sz="2000" b="1" dirty="0" smtClean="0">
                <a:solidFill>
                  <a:srgbClr val="000000"/>
                </a:solidFill>
                <a:ea typeface="Sakkal Majalla" panose="02000000000000000000" pitchFamily="2" charset="-78"/>
                <a:cs typeface="Sakkal Majalla" panose="02000000000000000000" pitchFamily="2" charset="-78"/>
              </a:rPr>
              <a:t>شد</a:t>
            </a:r>
            <a:r>
              <a:rPr lang="ar-JO" sz="2000" b="1" dirty="0" smtClean="0">
                <a:solidFill>
                  <a:srgbClr val="000000"/>
                </a:solidFill>
                <a:ea typeface="Sakkal Majalla" panose="02000000000000000000" pitchFamily="2" charset="-78"/>
                <a:cs typeface="Sakkal Majalla" panose="02000000000000000000" pitchFamily="2" charset="-78"/>
              </a:rPr>
              <a:t>يدة </a:t>
            </a:r>
            <a:r>
              <a:rPr lang="ar-SA" sz="2000" b="1" dirty="0" smtClean="0">
                <a:solidFill>
                  <a:srgbClr val="000000"/>
                </a:solidFill>
                <a:ea typeface="Sakkal Majalla" panose="02000000000000000000" pitchFamily="2" charset="-78"/>
                <a:cs typeface="Sakkal Majalla" panose="02000000000000000000" pitchFamily="2" charset="-78"/>
              </a:rPr>
              <a:t>جدًا ومتوسطة </a:t>
            </a:r>
            <a:r>
              <a:rPr lang="ar-SA" sz="2000" b="1" dirty="0">
                <a:solidFill>
                  <a:srgbClr val="000000"/>
                </a:solidFill>
                <a:ea typeface="Sakkal Majalla" panose="02000000000000000000" pitchFamily="2" charset="-78"/>
                <a:cs typeface="Sakkal Majalla" panose="02000000000000000000" pitchFamily="2" charset="-78"/>
              </a:rPr>
              <a:t>المدة )</a:t>
            </a:r>
            <a:r>
              <a:rPr lang="en-US" sz="2000" b="1" dirty="0">
                <a:solidFill>
                  <a:srgbClr val="000000"/>
                </a:solidFill>
                <a:latin typeface="Sakkal Majalla" panose="02000000000000000000" pitchFamily="2" charset="-78"/>
                <a:ea typeface="Sakkal Majalla" panose="02000000000000000000" pitchFamily="2" charset="-78"/>
              </a:rPr>
              <a:t>Extreme and Moderate Heatwave</a:t>
            </a:r>
            <a:r>
              <a:rPr lang="ar-SA" sz="2000" b="1" dirty="0">
                <a:solidFill>
                  <a:srgbClr val="000000"/>
                </a:solidFill>
                <a:ea typeface="Sakkal Majalla" panose="02000000000000000000" pitchFamily="2" charset="-78"/>
                <a:cs typeface="Sakkal Majalla" panose="02000000000000000000" pitchFamily="2" charset="-78"/>
              </a:rPr>
              <a:t>(:</a:t>
            </a:r>
            <a:r>
              <a:rPr lang="ar-SA" sz="2000" dirty="0">
                <a:solidFill>
                  <a:srgbClr val="000000"/>
                </a:solidFill>
                <a:ea typeface="Sakkal Majalla" panose="02000000000000000000" pitchFamily="2" charset="-78"/>
                <a:cs typeface="Sakkal Majalla" panose="02000000000000000000" pitchFamily="2" charset="-78"/>
              </a:rPr>
              <a:t> عندما يكو ن الفرق بين درجة الحرارة العظمى اليومية (</a:t>
            </a:r>
            <a:r>
              <a:rPr lang="en-US" sz="2000" dirty="0">
                <a:solidFill>
                  <a:srgbClr val="000000"/>
                </a:solidFill>
                <a:latin typeface="Sakkal Majalla" panose="02000000000000000000" pitchFamily="2" charset="-78"/>
                <a:ea typeface="Sakkal Majalla" panose="02000000000000000000" pitchFamily="2" charset="-78"/>
              </a:rPr>
              <a:t>Daily Maximum Temperature</a:t>
            </a:r>
            <a:r>
              <a:rPr lang="ar-SA" sz="2000" dirty="0">
                <a:solidFill>
                  <a:srgbClr val="000000"/>
                </a:solidFill>
                <a:ea typeface="Sakkal Majalla" panose="02000000000000000000" pitchFamily="2" charset="-78"/>
                <a:cs typeface="Sakkal Majalla" panose="02000000000000000000" pitchFamily="2" charset="-78"/>
              </a:rPr>
              <a:t>)</a:t>
            </a:r>
            <a:r>
              <a:rPr lang="ar-SA" sz="2000" b="1" dirty="0">
                <a:solidFill>
                  <a:srgbClr val="000000"/>
                </a:solidFill>
                <a:ea typeface="Sakkal Majalla" panose="02000000000000000000" pitchFamily="2" charset="-78"/>
                <a:cs typeface="Sakkal Majalla" panose="02000000000000000000" pitchFamily="2" charset="-78"/>
              </a:rPr>
              <a:t> </a:t>
            </a:r>
            <a:r>
              <a:rPr lang="ar-SA" sz="2000" dirty="0">
                <a:solidFill>
                  <a:srgbClr val="000000"/>
                </a:solidFill>
                <a:ea typeface="Sakkal Majalla" panose="02000000000000000000" pitchFamily="2" charset="-78"/>
                <a:cs typeface="Sakkal Majalla" panose="02000000000000000000" pitchFamily="2" charset="-78"/>
              </a:rPr>
              <a:t>ومعدلات درجة الحرارة العظمى اليومية (</a:t>
            </a:r>
            <a:r>
              <a:rPr lang="en-US" sz="2000" dirty="0">
                <a:solidFill>
                  <a:srgbClr val="000000"/>
                </a:solidFill>
                <a:latin typeface="Sakkal Majalla" panose="02000000000000000000" pitchFamily="2" charset="-78"/>
                <a:ea typeface="Sakkal Majalla" panose="02000000000000000000" pitchFamily="2" charset="-78"/>
              </a:rPr>
              <a:t>Daily Mean Maximum Temperature</a:t>
            </a:r>
            <a:r>
              <a:rPr lang="ar-SA" sz="2000" dirty="0">
                <a:solidFill>
                  <a:srgbClr val="000000"/>
                </a:solidFill>
                <a:ea typeface="Sakkal Majalla" panose="02000000000000000000" pitchFamily="2" charset="-78"/>
                <a:cs typeface="Sakkal Majalla" panose="02000000000000000000" pitchFamily="2" charset="-78"/>
              </a:rPr>
              <a:t>) المرجعية لنفس المنطقة أكثر من (</a:t>
            </a:r>
            <a:r>
              <a:rPr lang="en-US" sz="2000" dirty="0">
                <a:solidFill>
                  <a:srgbClr val="000000"/>
                </a:solidFill>
                <a:latin typeface="Sakkal Majalla" panose="02000000000000000000" pitchFamily="2" charset="-78"/>
                <a:ea typeface="Sakkal Majalla" panose="02000000000000000000" pitchFamily="2" charset="-78"/>
              </a:rPr>
              <a:t>10</a:t>
            </a:r>
            <a:r>
              <a:rPr lang="ar-SA" sz="2000" dirty="0">
                <a:solidFill>
                  <a:srgbClr val="000000"/>
                </a:solidFill>
                <a:latin typeface="Sakkal Majalla" panose="02000000000000000000" pitchFamily="2" charset="-78"/>
                <a:ea typeface="Sakkal Majalla" panose="02000000000000000000" pitchFamily="2" charset="-78"/>
              </a:rPr>
              <a:t>) درجات مئوية،  وتمتد لفترة تتراوح </a:t>
            </a:r>
            <a:r>
              <a:rPr lang="ar-SA" sz="2000" dirty="0" smtClean="0">
                <a:solidFill>
                  <a:srgbClr val="000000"/>
                </a:solidFill>
                <a:latin typeface="Sakkal Majalla" panose="02000000000000000000" pitchFamily="2" charset="-78"/>
                <a:ea typeface="Sakkal Majalla" panose="02000000000000000000" pitchFamily="2" charset="-78"/>
              </a:rPr>
              <a:t>بين</a:t>
            </a:r>
            <a:r>
              <a:rPr lang="ar-JO" sz="2000" dirty="0" smtClean="0">
                <a:solidFill>
                  <a:srgbClr val="000000"/>
                </a:solidFill>
                <a:latin typeface="Sakkal Majalla" panose="02000000000000000000" pitchFamily="2" charset="-78"/>
                <a:ea typeface="Sakkal Majalla" panose="02000000000000000000" pitchFamily="2" charset="-78"/>
              </a:rPr>
              <a:t>(</a:t>
            </a:r>
            <a:r>
              <a:rPr lang="ar-SA" sz="2000" dirty="0" smtClean="0">
                <a:solidFill>
                  <a:srgbClr val="000000"/>
                </a:solidFill>
                <a:latin typeface="Sakkal Majalla" panose="02000000000000000000" pitchFamily="2" charset="-78"/>
                <a:ea typeface="Sakkal Majalla" panose="02000000000000000000" pitchFamily="2" charset="-78"/>
              </a:rPr>
              <a:t> </a:t>
            </a:r>
            <a:r>
              <a:rPr lang="en-US" sz="2000" dirty="0">
                <a:solidFill>
                  <a:srgbClr val="000000"/>
                </a:solidFill>
                <a:latin typeface="Sakkal Majalla" panose="02000000000000000000" pitchFamily="2" charset="-78"/>
                <a:ea typeface="Sakkal Majalla" panose="02000000000000000000" pitchFamily="2" charset="-78"/>
              </a:rPr>
              <a:t>5</a:t>
            </a:r>
            <a:r>
              <a:rPr lang="ar-SA" sz="2000" dirty="0" smtClean="0">
                <a:solidFill>
                  <a:srgbClr val="000000"/>
                </a:solidFill>
                <a:latin typeface="Sakkal Majalla" panose="02000000000000000000" pitchFamily="2" charset="-78"/>
                <a:ea typeface="Sakkal Majalla" panose="02000000000000000000" pitchFamily="2" charset="-78"/>
              </a:rPr>
              <a:t>-</a:t>
            </a:r>
            <a:r>
              <a:rPr lang="en-US" sz="2000" dirty="0" smtClean="0">
                <a:solidFill>
                  <a:srgbClr val="000000"/>
                </a:solidFill>
                <a:latin typeface="Sakkal Majalla" panose="02000000000000000000" pitchFamily="2" charset="-78"/>
                <a:ea typeface="Sakkal Majalla" panose="02000000000000000000" pitchFamily="2" charset="-78"/>
              </a:rPr>
              <a:t>7</a:t>
            </a:r>
            <a:r>
              <a:rPr lang="ar-JO" sz="2000" dirty="0" smtClean="0">
                <a:solidFill>
                  <a:srgbClr val="000000"/>
                </a:solidFill>
                <a:latin typeface="Sakkal Majalla" panose="02000000000000000000" pitchFamily="2" charset="-78"/>
                <a:ea typeface="Sakkal Majalla" panose="02000000000000000000" pitchFamily="2" charset="-78"/>
              </a:rPr>
              <a:t>)</a:t>
            </a:r>
            <a:r>
              <a:rPr lang="ar-SA" sz="2000" dirty="0" smtClean="0">
                <a:solidFill>
                  <a:srgbClr val="000000"/>
                </a:solidFill>
                <a:latin typeface="Sakkal Majalla" panose="02000000000000000000" pitchFamily="2" charset="-78"/>
                <a:ea typeface="Sakkal Majalla" panose="02000000000000000000" pitchFamily="2" charset="-78"/>
              </a:rPr>
              <a:t>أيام متواصلة</a:t>
            </a:r>
            <a:r>
              <a:rPr lang="ar-JO" sz="2000" dirty="0" smtClean="0">
                <a:solidFill>
                  <a:srgbClr val="000000"/>
                </a:solidFill>
                <a:latin typeface="Sakkal Majalla" panose="02000000000000000000" pitchFamily="2" charset="-78"/>
                <a:ea typeface="Sakkal Majalla" panose="02000000000000000000" pitchFamily="2" charset="-78"/>
              </a:rPr>
              <a:t>. </a:t>
            </a:r>
            <a:br>
              <a:rPr lang="ar-JO" sz="2000" dirty="0" smtClean="0">
                <a:solidFill>
                  <a:srgbClr val="000000"/>
                </a:solidFill>
                <a:latin typeface="Sakkal Majalla" panose="02000000000000000000" pitchFamily="2" charset="-78"/>
                <a:ea typeface="Sakkal Majalla" panose="02000000000000000000" pitchFamily="2" charset="-78"/>
              </a:rPr>
            </a:br>
            <a:r>
              <a:rPr lang="ar-JO" sz="2000" dirty="0" smtClean="0">
                <a:solidFill>
                  <a:srgbClr val="000000"/>
                </a:solidFill>
                <a:latin typeface="Sakkal Majalla" panose="02000000000000000000" pitchFamily="2" charset="-78"/>
                <a:ea typeface="Sakkal Majalla" panose="02000000000000000000" pitchFamily="2" charset="-78"/>
              </a:rPr>
              <a:t/>
            </a:r>
            <a:br>
              <a:rPr lang="ar-JO" sz="2000" dirty="0" smtClean="0">
                <a:solidFill>
                  <a:srgbClr val="000000"/>
                </a:solidFill>
                <a:latin typeface="Sakkal Majalla" panose="02000000000000000000" pitchFamily="2" charset="-78"/>
                <a:ea typeface="Sakkal Majalla" panose="02000000000000000000" pitchFamily="2" charset="-78"/>
              </a:rPr>
            </a:br>
            <a:r>
              <a:rPr lang="en-US" sz="2000" dirty="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
            </a:r>
            <a:br>
              <a:rPr lang="en-US" sz="2000" dirty="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br>
            <a:endParaRPr lang="en-US" sz="2000" dirty="0"/>
          </a:p>
        </p:txBody>
      </p:sp>
      <p:sp>
        <p:nvSpPr>
          <p:cNvPr id="3" name="Content Placeholder 2"/>
          <p:cNvSpPr>
            <a:spLocks noGrp="1"/>
          </p:cNvSpPr>
          <p:nvPr>
            <p:ph idx="1"/>
          </p:nvPr>
        </p:nvSpPr>
        <p:spPr>
          <a:xfrm>
            <a:off x="1069848" y="2952206"/>
            <a:ext cx="10058400" cy="3814354"/>
          </a:xfrm>
          <a:solidFill>
            <a:schemeClr val="accent1">
              <a:lumMod val="20000"/>
              <a:lumOff val="80000"/>
            </a:schemeClr>
          </a:solidFill>
        </p:spPr>
        <p:txBody>
          <a:bodyPr>
            <a:normAutofit/>
          </a:bodyPr>
          <a:lstStyle/>
          <a:p>
            <a:pPr marL="0" marR="1270" lvl="0" indent="0" algn="just" rtl="1" fontAlgn="base">
              <a:lnSpc>
                <a:spcPct val="117000"/>
              </a:lnSpc>
              <a:spcBef>
                <a:spcPts val="0"/>
              </a:spcBef>
              <a:spcAft>
                <a:spcPts val="25"/>
              </a:spcAft>
              <a:buClr>
                <a:srgbClr val="000000"/>
              </a:buClr>
              <a:buSzPts val="1300"/>
              <a:buNone/>
            </a:pPr>
            <a:r>
              <a:rPr lang="ar-SA" b="1" dirty="0" smtClean="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موج</a:t>
            </a:r>
            <a:r>
              <a:rPr lang="ar-JO" b="1" dirty="0" smtClean="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ه </a:t>
            </a:r>
            <a:r>
              <a:rPr lang="ar-SA" b="1" dirty="0" smtClean="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ح</a:t>
            </a:r>
            <a:r>
              <a:rPr lang="ar-JO" b="1" dirty="0" smtClean="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ارة </a:t>
            </a:r>
            <a:r>
              <a:rPr lang="ar-SA" b="1" dirty="0" smtClean="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متوس</a:t>
            </a:r>
            <a:r>
              <a:rPr lang="ar-JO" b="1" dirty="0" smtClean="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طة</a:t>
            </a:r>
            <a:r>
              <a:rPr lang="ar-SA" b="1" dirty="0" smtClean="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 الشدة </a:t>
            </a:r>
            <a:r>
              <a:rPr lang="ar-SA" b="1" dirty="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و </a:t>
            </a:r>
            <a:r>
              <a:rPr lang="ar-JO" b="1" dirty="0" smtClean="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طويلة</a:t>
            </a:r>
            <a:r>
              <a:rPr lang="ar-SA" b="1" dirty="0" smtClean="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 المدة </a:t>
            </a:r>
            <a:r>
              <a:rPr lang="ar-SA" b="1" dirty="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a:t>
            </a:r>
            <a:r>
              <a:rPr lang="en-US" b="1" dirty="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Moderate and Long Heatwave</a:t>
            </a:r>
            <a:r>
              <a:rPr lang="ar-SA" b="1" dirty="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a:t>
            </a:r>
            <a:r>
              <a:rPr lang="ar-SA" dirty="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 عنادماا يكو ن الفرق بين درجاة الحرارة العظمى اليومياة (</a:t>
            </a:r>
            <a:r>
              <a:rPr lang="en-US" dirty="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Daily Maximum Temperature</a:t>
            </a:r>
            <a:r>
              <a:rPr lang="ar-SA" dirty="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a:t>
            </a:r>
            <a:r>
              <a:rPr lang="ar-SA" b="1" dirty="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 </a:t>
            </a:r>
            <a:r>
              <a:rPr lang="ar-SA" dirty="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ومعدلات درجة الحرارة العظمى اليومية (</a:t>
            </a:r>
            <a:r>
              <a:rPr lang="en-US" dirty="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Daily Mean Maximum Temperature</a:t>
            </a:r>
            <a:r>
              <a:rPr lang="ar-SA" dirty="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 المرجعية لنفس المنطقة ما بين (</a:t>
            </a:r>
            <a:r>
              <a:rPr lang="en-US" dirty="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5</a:t>
            </a:r>
            <a:r>
              <a:rPr lang="ar-SA" dirty="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a:t>
            </a:r>
            <a:r>
              <a:rPr lang="en-US" dirty="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7</a:t>
            </a:r>
            <a:r>
              <a:rPr lang="ar-SA" dirty="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 درجات مئوية،  وتمتد لفترة أكثر </a:t>
            </a:r>
            <a:r>
              <a:rPr lang="ar-SA" dirty="0" smtClean="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من </a:t>
            </a:r>
            <a:r>
              <a:rPr lang="en-US" dirty="0" smtClean="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7</a:t>
            </a:r>
            <a:r>
              <a:rPr lang="ar-SA" dirty="0" smtClean="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أيام </a:t>
            </a:r>
            <a:r>
              <a:rPr lang="ar-SA" dirty="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متواصلة. </a:t>
            </a:r>
            <a:endParaRPr lang="ar-JO" dirty="0" smtClean="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endParaRPr>
          </a:p>
          <a:p>
            <a:pPr marL="0" marR="1270" lvl="0" indent="0" algn="just" rtl="1" fontAlgn="base">
              <a:lnSpc>
                <a:spcPct val="117000"/>
              </a:lnSpc>
              <a:spcBef>
                <a:spcPts val="0"/>
              </a:spcBef>
              <a:spcAft>
                <a:spcPts val="145"/>
              </a:spcAft>
              <a:buClr>
                <a:srgbClr val="000000"/>
              </a:buClr>
              <a:buSzPts val="1300"/>
              <a:buNone/>
            </a:pPr>
            <a:r>
              <a:rPr lang="ar-SA" b="1" dirty="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موجة حارة </a:t>
            </a:r>
            <a:r>
              <a:rPr lang="ar-SA" b="1" dirty="0" smtClean="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شد</a:t>
            </a:r>
            <a:r>
              <a:rPr lang="ar-JO" b="1" dirty="0" smtClean="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ي</a:t>
            </a:r>
            <a:r>
              <a:rPr lang="ar-SA" b="1" dirty="0" smtClean="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دة </a:t>
            </a:r>
            <a:r>
              <a:rPr lang="ar-SA" b="1" dirty="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و </a:t>
            </a:r>
            <a:r>
              <a:rPr lang="ar-JO" b="1" dirty="0" smtClean="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طويلة</a:t>
            </a:r>
            <a:r>
              <a:rPr lang="ar-SA" b="1" dirty="0" smtClean="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 </a:t>
            </a:r>
            <a:r>
              <a:rPr lang="ar-SA" b="1" dirty="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المدة )</a:t>
            </a:r>
            <a:r>
              <a:rPr lang="en-US" b="1" dirty="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Severe and Long Heatwave</a:t>
            </a:r>
            <a:r>
              <a:rPr lang="ar-SA" b="1" dirty="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a:t>
            </a:r>
            <a:r>
              <a:rPr lang="ar-SA" dirty="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 عندما يكو ن الفرق بين درجة الحرارة العظمى اليومية </a:t>
            </a:r>
            <a:r>
              <a:rPr lang="en-US" dirty="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Daily Maximum </a:t>
            </a:r>
            <a:r>
              <a:rPr lang="ar-SA" dirty="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a:t>
            </a:r>
            <a:endParaRPr lang="en-US" dirty="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endParaRPr>
          </a:p>
          <a:p>
            <a:pPr marL="86360" marR="1270" indent="0" algn="just" rtl="1">
              <a:lnSpc>
                <a:spcPct val="117000"/>
              </a:lnSpc>
              <a:spcBef>
                <a:spcPts val="0"/>
              </a:spcBef>
              <a:spcAft>
                <a:spcPts val="125"/>
              </a:spcAft>
              <a:buNone/>
            </a:pPr>
            <a:r>
              <a:rPr lang="ar-SA" dirty="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a:t>
            </a:r>
            <a:r>
              <a:rPr lang="en-US" dirty="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Temperature</a:t>
            </a:r>
            <a:r>
              <a:rPr lang="en-US" b="1" dirty="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 </a:t>
            </a:r>
            <a:r>
              <a:rPr lang="ar-SA" dirty="0" smtClean="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ومعدلات درج</a:t>
            </a:r>
            <a:r>
              <a:rPr lang="ar-JO" dirty="0" smtClean="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ة </a:t>
            </a:r>
            <a:r>
              <a:rPr lang="ar-SA" dirty="0" smtClean="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الحرارة </a:t>
            </a:r>
            <a:r>
              <a:rPr lang="ar-SA" dirty="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العظمى </a:t>
            </a:r>
            <a:r>
              <a:rPr lang="ar-SA" dirty="0" smtClean="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اليوم</a:t>
            </a:r>
            <a:r>
              <a:rPr lang="ar-JO" dirty="0" smtClean="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ية</a:t>
            </a:r>
            <a:r>
              <a:rPr lang="ar-SA" dirty="0" smtClean="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 (</a:t>
            </a:r>
            <a:r>
              <a:rPr lang="en-US" dirty="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Daily Mean Maximum Temperature</a:t>
            </a:r>
            <a:r>
              <a:rPr lang="ar-SA" dirty="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 </a:t>
            </a:r>
            <a:r>
              <a:rPr lang="ar-SA" dirty="0" smtClean="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المرجعية </a:t>
            </a:r>
            <a:r>
              <a:rPr lang="ar-SA" dirty="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لنفس </a:t>
            </a:r>
            <a:r>
              <a:rPr lang="ar-SA" dirty="0" smtClean="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المنط</a:t>
            </a:r>
            <a:r>
              <a:rPr lang="ar-JO" dirty="0" smtClean="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قة</a:t>
            </a:r>
            <a:r>
              <a:rPr lang="ar-SA" dirty="0" smtClean="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 ما </a:t>
            </a:r>
            <a:r>
              <a:rPr lang="ar-SA" dirty="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بين (</a:t>
            </a:r>
            <a:r>
              <a:rPr lang="en-US" dirty="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8</a:t>
            </a:r>
            <a:r>
              <a:rPr lang="ar-SA" dirty="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a:t>
            </a:r>
            <a:r>
              <a:rPr lang="en-US" dirty="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10</a:t>
            </a:r>
            <a:r>
              <a:rPr lang="ar-SA" dirty="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 درجات مئوية،  وتمتد لفترة أكثر </a:t>
            </a:r>
            <a:r>
              <a:rPr lang="ar-SA" dirty="0" smtClean="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من </a:t>
            </a:r>
            <a:r>
              <a:rPr lang="en-US" dirty="0" smtClean="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7</a:t>
            </a:r>
            <a:r>
              <a:rPr lang="ar-SA" dirty="0" smtClean="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أيام </a:t>
            </a:r>
            <a:r>
              <a:rPr lang="ar-SA" dirty="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متواصلة. </a:t>
            </a:r>
            <a:endParaRPr lang="ar-JO" dirty="0" smtClean="0">
              <a:solidFill>
                <a:srgbClr val="000000"/>
              </a:solidFill>
              <a:latin typeface="Sakkal Majalla" panose="02000000000000000000" pitchFamily="2" charset="-78"/>
              <a:ea typeface="Sakkal Majalla" panose="02000000000000000000" pitchFamily="2" charset="-78"/>
              <a:cs typeface="Sakkal Majalla" panose="02000000000000000000" pitchFamily="2" charset="-78"/>
            </a:endParaRPr>
          </a:p>
          <a:p>
            <a:pPr marL="0" marR="1270" lvl="0" indent="0" algn="just" rtl="1" fontAlgn="base">
              <a:lnSpc>
                <a:spcPct val="112000"/>
              </a:lnSpc>
              <a:spcBef>
                <a:spcPts val="0"/>
              </a:spcBef>
              <a:spcAft>
                <a:spcPts val="40"/>
              </a:spcAft>
              <a:buClr>
                <a:srgbClr val="000000"/>
              </a:buClr>
              <a:buSzPts val="1300"/>
              <a:buNone/>
            </a:pPr>
            <a:r>
              <a:rPr lang="ar-SA" b="1" dirty="0" smtClean="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مو</a:t>
            </a:r>
            <a:r>
              <a:rPr lang="ar-JO" b="1" dirty="0" smtClean="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جه </a:t>
            </a:r>
            <a:r>
              <a:rPr lang="ar-SA" b="1" dirty="0" smtClean="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ح</a:t>
            </a:r>
            <a:r>
              <a:rPr lang="ar-JO" b="1" dirty="0" smtClean="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ارة شديدة </a:t>
            </a:r>
            <a:r>
              <a:rPr lang="ar-SA" b="1" dirty="0" smtClean="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جدًا </a:t>
            </a:r>
            <a:r>
              <a:rPr lang="ar-SA" b="1" dirty="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و </a:t>
            </a:r>
            <a:r>
              <a:rPr lang="ar-JO" b="1" dirty="0" smtClean="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طويلة</a:t>
            </a:r>
            <a:r>
              <a:rPr lang="ar-SA" b="1" dirty="0" smtClean="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 المدة </a:t>
            </a:r>
            <a:r>
              <a:rPr lang="ar-SA" b="1" dirty="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a:t>
            </a:r>
            <a:r>
              <a:rPr lang="en-US" b="1" dirty="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Extreme and Long Heatwave</a:t>
            </a:r>
            <a:r>
              <a:rPr lang="ar-SA" b="1" dirty="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a:t>
            </a:r>
            <a:r>
              <a:rPr lang="ar-SA" dirty="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 </a:t>
            </a:r>
            <a:r>
              <a:rPr lang="ar-SA" dirty="0" smtClean="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عن</a:t>
            </a:r>
            <a:r>
              <a:rPr lang="ar-JO" dirty="0" smtClean="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دما</a:t>
            </a:r>
            <a:r>
              <a:rPr lang="ar-SA" dirty="0" smtClean="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 يك</a:t>
            </a:r>
            <a:r>
              <a:rPr lang="ar-JO" dirty="0" smtClean="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ون</a:t>
            </a:r>
            <a:r>
              <a:rPr lang="ar-SA" dirty="0" smtClean="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 الفرق </a:t>
            </a:r>
            <a:r>
              <a:rPr lang="ar-SA" dirty="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بين </a:t>
            </a:r>
            <a:r>
              <a:rPr lang="ar-SA" dirty="0" smtClean="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درج</a:t>
            </a:r>
            <a:r>
              <a:rPr lang="ar-JO" dirty="0" smtClean="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ة</a:t>
            </a:r>
            <a:r>
              <a:rPr lang="ar-SA" dirty="0" smtClean="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 </a:t>
            </a:r>
            <a:r>
              <a:rPr lang="ar-SA" dirty="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الحرارة العظمى </a:t>
            </a:r>
            <a:r>
              <a:rPr lang="ar-SA" dirty="0" smtClean="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اليومية </a:t>
            </a:r>
            <a:r>
              <a:rPr lang="en-US" dirty="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Daily </a:t>
            </a:r>
            <a:r>
              <a:rPr lang="ar-SA" dirty="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rPr>
              <a:t>)</a:t>
            </a:r>
            <a:endParaRPr lang="en-US" dirty="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endParaRPr>
          </a:p>
          <a:p>
            <a:pPr marL="86360" marR="1270" indent="0" algn="just" rtl="1">
              <a:lnSpc>
                <a:spcPct val="117000"/>
              </a:lnSpc>
              <a:spcBef>
                <a:spcPts val="0"/>
              </a:spcBef>
              <a:spcAft>
                <a:spcPts val="215"/>
              </a:spcAft>
              <a:buNone/>
            </a:pPr>
            <a:r>
              <a:rPr lang="ar-SA" dirty="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a:t>
            </a:r>
            <a:r>
              <a:rPr lang="en-US" dirty="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Maximum Temperature</a:t>
            </a:r>
            <a:r>
              <a:rPr lang="en-US" b="1" dirty="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 </a:t>
            </a:r>
            <a:r>
              <a:rPr lang="ar-SA" dirty="0" smtClean="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ومعدلات درج</a:t>
            </a:r>
            <a:r>
              <a:rPr lang="ar-JO" dirty="0" smtClean="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ة</a:t>
            </a:r>
            <a:r>
              <a:rPr lang="ar-SA" dirty="0" smtClean="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 </a:t>
            </a:r>
            <a:r>
              <a:rPr lang="ar-SA" dirty="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الحرارة العظمى </a:t>
            </a:r>
            <a:r>
              <a:rPr lang="ar-SA" dirty="0" smtClean="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اليوم</a:t>
            </a:r>
            <a:r>
              <a:rPr lang="ar-JO" dirty="0" smtClean="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ي</a:t>
            </a:r>
            <a:r>
              <a:rPr lang="ar-SA" dirty="0" smtClean="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ة </a:t>
            </a:r>
            <a:r>
              <a:rPr lang="ar-SA" dirty="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a:t>
            </a:r>
            <a:r>
              <a:rPr lang="en-US" dirty="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Daily Mean Maximum Temperature</a:t>
            </a:r>
            <a:r>
              <a:rPr lang="ar-SA" dirty="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 </a:t>
            </a:r>
            <a:r>
              <a:rPr lang="ar-SA" dirty="0" smtClean="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المرجعية </a:t>
            </a:r>
            <a:r>
              <a:rPr lang="ar-SA" dirty="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لنفس </a:t>
            </a:r>
            <a:r>
              <a:rPr lang="ar-SA" dirty="0" smtClean="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المنطق</a:t>
            </a:r>
            <a:r>
              <a:rPr lang="ar-JO" dirty="0" smtClean="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ة </a:t>
            </a:r>
            <a:r>
              <a:rPr lang="ar-SA" dirty="0" smtClean="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أكثر </a:t>
            </a:r>
            <a:r>
              <a:rPr lang="ar-SA" dirty="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من (</a:t>
            </a:r>
            <a:r>
              <a:rPr lang="en-US" dirty="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10</a:t>
            </a:r>
            <a:r>
              <a:rPr lang="ar-SA" dirty="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 درجات مئوية،  وتمتد لفترة أكثر </a:t>
            </a:r>
            <a:r>
              <a:rPr lang="ar-SA" dirty="0" smtClean="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من</a:t>
            </a:r>
            <a:r>
              <a:rPr lang="en-US" dirty="0" smtClean="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7</a:t>
            </a:r>
            <a:r>
              <a:rPr lang="ar-SA" dirty="0" smtClean="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أيام </a:t>
            </a:r>
            <a:r>
              <a:rPr lang="ar-SA" dirty="0">
                <a:solidFill>
                  <a:srgbClr val="000000"/>
                </a:solidFill>
                <a:latin typeface="Sakkal Majalla" panose="02000000000000000000" pitchFamily="2" charset="-78"/>
                <a:ea typeface="Sakkal Majalla" panose="02000000000000000000" pitchFamily="2" charset="-78"/>
                <a:cs typeface="Sakkal Majalla" panose="02000000000000000000" pitchFamily="2" charset="-78"/>
              </a:rPr>
              <a:t>متواصلة. </a:t>
            </a:r>
            <a:endParaRPr lang="en-US" dirty="0">
              <a:solidFill>
                <a:srgbClr val="000000"/>
              </a:solidFill>
              <a:latin typeface="Sakkal Majalla" panose="02000000000000000000" pitchFamily="2" charset="-78"/>
              <a:ea typeface="Sakkal Majalla" panose="02000000000000000000" pitchFamily="2" charset="-78"/>
              <a:cs typeface="Sakkal Majalla" panose="02000000000000000000" pitchFamily="2" charset="-78"/>
            </a:endParaRPr>
          </a:p>
          <a:p>
            <a:pPr marL="91440" marR="1270" indent="-5080" algn="just" rtl="1">
              <a:lnSpc>
                <a:spcPct val="117000"/>
              </a:lnSpc>
              <a:spcBef>
                <a:spcPts val="0"/>
              </a:spcBef>
              <a:spcAft>
                <a:spcPts val="125"/>
              </a:spcAft>
            </a:pPr>
            <a:endParaRPr lang="en-US" dirty="0">
              <a:solidFill>
                <a:srgbClr val="000000"/>
              </a:solidFill>
              <a:latin typeface="Sakkal Majalla" panose="02000000000000000000" pitchFamily="2" charset="-78"/>
              <a:ea typeface="Sakkal Majalla" panose="02000000000000000000" pitchFamily="2" charset="-78"/>
              <a:cs typeface="Sakkal Majalla" panose="02000000000000000000" pitchFamily="2" charset="-78"/>
            </a:endParaRPr>
          </a:p>
          <a:p>
            <a:pPr marL="342900" marR="1270" lvl="0" indent="-342900" algn="just" rtl="1" fontAlgn="base">
              <a:lnSpc>
                <a:spcPct val="117000"/>
              </a:lnSpc>
              <a:spcBef>
                <a:spcPts val="0"/>
              </a:spcBef>
              <a:spcAft>
                <a:spcPts val="25"/>
              </a:spcAft>
              <a:buClr>
                <a:srgbClr val="000000"/>
              </a:buClr>
              <a:buSzPts val="1300"/>
              <a:buFont typeface="+mj-cs"/>
              <a:buAutoNum type="arabic2Minus"/>
            </a:pPr>
            <a:endParaRPr lang="en-US" dirty="0">
              <a:solidFill>
                <a:srgbClr val="000000"/>
              </a:solidFill>
              <a:uFill>
                <a:solidFill>
                  <a:srgbClr val="000000"/>
                </a:solidFill>
              </a:uFill>
              <a:latin typeface="Sakkal Majalla" panose="02000000000000000000" pitchFamily="2" charset="-78"/>
              <a:ea typeface="Sakkal Majalla" panose="02000000000000000000" pitchFamily="2" charset="-78"/>
              <a:cs typeface="Sakkal Majalla" panose="02000000000000000000" pitchFamily="2" charset="-78"/>
            </a:endParaRPr>
          </a:p>
          <a:p>
            <a:endParaRPr lang="en-US" dirty="0"/>
          </a:p>
        </p:txBody>
      </p:sp>
    </p:spTree>
    <p:extLst>
      <p:ext uri="{BB962C8B-B14F-4D97-AF65-F5344CB8AC3E}">
        <p14:creationId xmlns:p14="http://schemas.microsoft.com/office/powerpoint/2010/main" val="219196845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Wood Type</Template>
  <TotalTime>331</TotalTime>
  <Words>1046</Words>
  <Application>Microsoft Office PowerPoint</Application>
  <PresentationFormat>Widescreen</PresentationFormat>
  <Paragraphs>120</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Rockwell</vt:lpstr>
      <vt:lpstr>Rockwell Condensed</vt:lpstr>
      <vt:lpstr>Sakkal Majalla</vt:lpstr>
      <vt:lpstr>Times New Roman</vt:lpstr>
      <vt:lpstr>Wingdings</vt:lpstr>
      <vt:lpstr>Wood Type</vt:lpstr>
      <vt:lpstr>السلام عليكم ورحمة الله وبركاته.…. نجوان الشوابكه ....</vt:lpstr>
      <vt:lpstr>تقع الأردن بين خطيّ عرض (29-33) شمالاً و(34-39) شرقاً في جنوب غرب قارة أسيا ، ولها حدود سياسية مع العراق والسعودية وسوريا وفلسطين ، ومنفذ بحري على البحر الأحمر ممثلاً بمدينة العقبة .  ويتميز الأردن بتنوع تضاريسه مابين مناطق سهلية وصحراوية ومناطق غورية ويوجد فيها أخفض بقعة في العالم وهي البحر الميت ، حيث ينخفض عن سطح البحر حوالي (400م) . بينما توجد في المناطق الجنوبية والمناطق الشمالية مرتفعات جبلية يصل إرتفاع أعلى قمة فيها حوالي ( 1850م) وهو جبل أم الدامي في وادي رم ضمن حدود مدينة العقبة .  </vt:lpstr>
      <vt:lpstr> ويتميز الأردن بمناخ هو مزيج من مناخيّ حوض البحر الأبيض المتوسط والمناخ الصحراوي حيث يسود مناخ حوض البحر الأبيض المتوسط في المناطق الشمالية والغربية ، بينما يسود المناخ الصحراوي في غالبية البلاد ، ويتمتع الأردن بفصول أربعة شتاء ، ربيع ، صيف ، خريف ، وفي فصل الصيف ونظراً لموقع الأردن الجغرافي ،  فإن البلاد تتأثر  بموجات الحر . والتي تؤثر كذلك على المناطق المجاورة للأردن . </vt:lpstr>
      <vt:lpstr>وتحدث موجات الحر عند اندفاع الهواء الحار من المناطق الشرقية والجنوبية والشرقية الجنوبية والمناطق الجنوبية الغربية التي يسيطر عليها المنخفض الهندي الموسمي ، في نهايات الربيع والصيف وبدايات فصل الخريف أو المنخفض السوداني وامتداداته ومنخفض البحر الأحمر، ومنخفض الجزيرة في فصل الربيع والخريف بشكل كامل أو المنخفضات الخماسينية في فصل الربيع .  </vt:lpstr>
      <vt:lpstr>ويعتبر التقلب سمة معروفة للمناخ وتعتبر موجات الحر أحد جوانب هذا التقلب ومع تغير المناخ ، وتقلب المناخ                            فإنه من المرجح أن يزداد تكرار موجات الحر ووفقاً لتقرير التقييم السادس الصادرعن الهيئة الحكومية الدولية المعنية بتغير المناخ ، أدى تغير المناخ الذي يسببه الإنسان الى زيادة تواتر وشدة موجات الحر من خمسنيات القرن الماضي  وسيؤدي  الإمتداد الإضافي الى زيادة تواترها وكثافتها ومع كل زيادة إضافية في ظاهرة الإحترارالعالمي ستستمر التغيرات في الظواهر المتطرفة بالتزايد على سبيل المثال يؤدي كل ( 0.5) درجة مئوية إضافية من الإحترار العالمي الى زيادات ملحوظة بوضوح في شدة تواتر درجات الحرارة القصوى بما في ذلك شدة موجات الحر وتواترها ومدتها .  </vt:lpstr>
      <vt:lpstr>مفهوم موجة الحر : </vt:lpstr>
      <vt:lpstr>PowerPoint Presentation</vt:lpstr>
      <vt:lpstr>تصنيفات موجات الحر في الأردن </vt:lpstr>
      <vt:lpstr>موجة حارة متوسطة الشدة والمدة )Moderate Heatwave(: عندما يكو ن الفرق بين درجة الحرارة العظمى اليومية Daily Maximum ) (Temperature ومعدلات درجة الحرارة العظمى اليومية (Daily Mean Maximum Temperature) المرجعية لنفس المنطقة ما بين (5-7) درجات مئوية،  وتمتد لفترة تتراوح بين) 5-7( أيام متواصلة.  موجة حارة شديدة  ومتوسطة المدة )Severe and Moderate Heatwave(: عندما يكو ن الفرق بين درجة الحرارة العظمى اليومية Daily ) (Maximum Temperature ومعدلات درجة الحرارة العظمى اليومية (Daily Mean Maximum Temperature) المرجعية لنفس المنطقة ما بين  (8-10) درجات مئوية،  وتمتد لفترة تتراوح بين( 5-7) أيام متواصلة.  موجة حارة شديدة جدًا ومتوسطة المدة )Extreme and Moderate Heatwave(: عندما يكو ن الفرق بين درجة الحرارة العظمى اليومية (Daily Maximum Temperature) ومعدلات درجة الحرارة العظمى اليومية (Daily Mean Maximum Temperature) المرجعية لنفس المنطقة أكثر من (10) درجات مئوية،  وتمتد لفترة تتراوح بين( 5-7)أيام متواصلة.    </vt:lpstr>
      <vt:lpstr>مصفوفة تصنيف موجات الحر تبعاً لشدتها ومدة استمرارها ومصفوفة التحذير من مخاطر موجات الحر في الأردن . </vt:lpstr>
      <vt:lpstr>PowerPoint Presentation</vt:lpstr>
      <vt:lpstr> </vt:lpstr>
      <vt:lpstr>حزيران 2024 يسجل أعلى معدل له منذ أكثر من 100عام .  </vt:lpstr>
      <vt:lpstr>انحراف المعدل الشهري لدرجة الحرارة لشهر حزيران عن معدلة الشهري العام في مطار عمان المدني للأعوام (2024-1985). </vt:lpstr>
      <vt:lpstr>شهر تموز 2023. </vt:lpstr>
      <vt:lpstr>PowerPoint Presentation</vt:lpstr>
      <vt:lpstr>PowerPoint Presentation</vt:lpstr>
      <vt:lpstr>شكراً لإستماعكم وحضوركم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السلام عليكم ورحمة الله وبركاته  نجوان الشوابكه ....</dc:title>
  <dc:creator>Eng.Aiman Al-shawabkah</dc:creator>
  <cp:lastModifiedBy>Eng.Aiman Al-shawabkah</cp:lastModifiedBy>
  <cp:revision>31</cp:revision>
  <dcterms:created xsi:type="dcterms:W3CDTF">2024-07-28T08:32:09Z</dcterms:created>
  <dcterms:modified xsi:type="dcterms:W3CDTF">2024-07-30T19:24:40Z</dcterms:modified>
</cp:coreProperties>
</file>