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2" r:id="rId2"/>
    <p:sldId id="373" r:id="rId3"/>
    <p:sldId id="374" r:id="rId4"/>
    <p:sldId id="375" r:id="rId5"/>
    <p:sldId id="376" r:id="rId6"/>
    <p:sldId id="377" r:id="rId7"/>
    <p:sldId id="378" r:id="rId8"/>
    <p:sldId id="379" r:id="rId9"/>
    <p:sldId id="380" r:id="rId10"/>
    <p:sldId id="381" r:id="rId11"/>
    <p:sldId id="382" r:id="rId12"/>
    <p:sldId id="383" r:id="rId13"/>
    <p:sldId id="384" r:id="rId14"/>
    <p:sldId id="385" r:id="rId15"/>
    <p:sldId id="386" r:id="rId16"/>
    <p:sldId id="388" r:id="rId17"/>
    <p:sldId id="389" r:id="rId18"/>
    <p:sldId id="391" r:id="rId19"/>
    <p:sldId id="1069" r:id="rId20"/>
    <p:sldId id="392" r:id="rId21"/>
    <p:sldId id="393" r:id="rId22"/>
    <p:sldId id="394" r:id="rId23"/>
    <p:sldId id="395" r:id="rId24"/>
    <p:sldId id="458" r:id="rId25"/>
    <p:sldId id="459" r:id="rId26"/>
    <p:sldId id="460" r:id="rId27"/>
    <p:sldId id="461" r:id="rId28"/>
    <p:sldId id="462" r:id="rId29"/>
    <p:sldId id="464" r:id="rId30"/>
    <p:sldId id="465" r:id="rId31"/>
    <p:sldId id="466" r:id="rId32"/>
    <p:sldId id="467" r:id="rId33"/>
    <p:sldId id="468" r:id="rId34"/>
    <p:sldId id="469" r:id="rId35"/>
    <p:sldId id="472" r:id="rId36"/>
    <p:sldId id="473" r:id="rId37"/>
    <p:sldId id="1068" r:id="rId38"/>
    <p:sldId id="475" r:id="rId39"/>
    <p:sldId id="476" r:id="rId40"/>
    <p:sldId id="477" r:id="rId41"/>
    <p:sldId id="478" r:id="rId42"/>
    <p:sldId id="282" r:id="rId43"/>
    <p:sldId id="479" r:id="rId44"/>
    <p:sldId id="480" r:id="rId45"/>
    <p:sldId id="481" r:id="rId46"/>
    <p:sldId id="482" r:id="rId47"/>
    <p:sldId id="483" r:id="rId48"/>
    <p:sldId id="484" r:id="rId49"/>
    <p:sldId id="485" r:id="rId50"/>
    <p:sldId id="487" r:id="rId51"/>
    <p:sldId id="488" r:id="rId52"/>
    <p:sldId id="489" r:id="rId53"/>
    <p:sldId id="106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9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ssh4800\AppData\Local\Temp\Copy%20of%20Hilal-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ssh4800\AppData\Local\Temp\Hila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ar-SA" sz="2400" b="0" i="0" cap="all" baseline="0" dirty="0">
                <a:solidFill>
                  <a:srgbClr val="24295F"/>
                </a:solidFill>
                <a:effectLst/>
                <a:latin typeface="Cairo Medium" pitchFamily="2" charset="-78"/>
                <a:cs typeface="Cairo Medium" pitchFamily="2" charset="-78"/>
              </a:rPr>
              <a:t>قيم الضغط الجوي خلال إعصار شاهين لمحطة السويق (٣ أكتوبر ٢٠٢١</a:t>
            </a:r>
            <a:r>
              <a:rPr lang="ar-SA" sz="2800" b="0" i="0" cap="all" baseline="0" dirty="0">
                <a:solidFill>
                  <a:srgbClr val="24295F"/>
                </a:solidFill>
                <a:effectLst/>
                <a:latin typeface="Cairo Medium" pitchFamily="2" charset="-78"/>
                <a:cs typeface="Cairo Medium" pitchFamily="2" charset="-78"/>
              </a:rPr>
              <a:t>) </a:t>
            </a:r>
            <a:endParaRPr lang="x-none" sz="2400" b="0" dirty="0">
              <a:solidFill>
                <a:srgbClr val="24295F"/>
              </a:solidFill>
              <a:effectLst/>
              <a:latin typeface="Cairo Medium" pitchFamily="2" charset="-78"/>
              <a:cs typeface="Cairo Medium" pitchFamily="2" charset="-78"/>
            </a:endParaRP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8.0074322434542794E-2"/>
          <c:y val="0.16343551443859297"/>
          <c:w val="0.86239193482179144"/>
          <c:h val="0.54475980655966227"/>
        </c:manualLayout>
      </c:layout>
      <c:lineChart>
        <c:grouping val="standard"/>
        <c:varyColors val="0"/>
        <c:ser>
          <c:idx val="0"/>
          <c:order val="0"/>
          <c:spPr>
            <a:ln w="22225" cap="rnd">
              <a:solidFill>
                <a:schemeClr val="accent1"/>
              </a:solidFill>
              <a:round/>
            </a:ln>
            <a:effectLst/>
          </c:spPr>
          <c:marker>
            <c:symbol val="none"/>
          </c:marker>
          <c:cat>
            <c:strRef>
              <c:f>'[Copy of Hilal-1.xlsx]Pressure Suwaiq'!$A$2:$A$49</c:f>
              <c:strCache>
                <c:ptCount val="48"/>
                <c:pt idx="0">
                  <c:v>00:00:00</c:v>
                </c:pt>
                <c:pt idx="1">
                  <c:v>1:00:00 AM</c:v>
                </c:pt>
                <c:pt idx="2">
                  <c:v>02:00:00</c:v>
                </c:pt>
                <c:pt idx="3">
                  <c:v> 03:00:00</c:v>
                </c:pt>
                <c:pt idx="4">
                  <c:v>04:00:00</c:v>
                </c:pt>
                <c:pt idx="5">
                  <c:v>05:00:00</c:v>
                </c:pt>
                <c:pt idx="6">
                  <c:v>06:00:00</c:v>
                </c:pt>
                <c:pt idx="7">
                  <c:v>07:00:00</c:v>
                </c:pt>
                <c:pt idx="8">
                  <c:v>08:00:00</c:v>
                </c:pt>
                <c:pt idx="9">
                  <c:v>09:00:00</c:v>
                </c:pt>
                <c:pt idx="10">
                  <c:v>10:00:00</c:v>
                </c:pt>
                <c:pt idx="11">
                  <c:v>11:00:00</c:v>
                </c:pt>
                <c:pt idx="12">
                  <c:v>12:00:00</c:v>
                </c:pt>
                <c:pt idx="13">
                  <c:v>13:00:00</c:v>
                </c:pt>
                <c:pt idx="14">
                  <c:v>14:00:00</c:v>
                </c:pt>
                <c:pt idx="15">
                  <c:v>15:00:00</c:v>
                </c:pt>
                <c:pt idx="16">
                  <c:v>16:00:00</c:v>
                </c:pt>
                <c:pt idx="17">
                  <c:v>17:00:00</c:v>
                </c:pt>
                <c:pt idx="18">
                  <c:v>18:00:00</c:v>
                </c:pt>
                <c:pt idx="19">
                  <c:v>19:00:00</c:v>
                </c:pt>
                <c:pt idx="20">
                  <c:v>20:00:00</c:v>
                </c:pt>
                <c:pt idx="21">
                  <c:v>21:00:00</c:v>
                </c:pt>
                <c:pt idx="22">
                  <c:v>22:00:00</c:v>
                </c:pt>
                <c:pt idx="23">
                  <c:v>23:00:00</c:v>
                </c:pt>
                <c:pt idx="24">
                  <c:v>00:00:00</c:v>
                </c:pt>
                <c:pt idx="25">
                  <c:v>01:00:00</c:v>
                </c:pt>
                <c:pt idx="26">
                  <c:v> 02:00:00</c:v>
                </c:pt>
                <c:pt idx="27">
                  <c:v> 03:00:00</c:v>
                </c:pt>
                <c:pt idx="28">
                  <c:v> 04:00:00</c:v>
                </c:pt>
                <c:pt idx="29">
                  <c:v> 05:00:00</c:v>
                </c:pt>
                <c:pt idx="30">
                  <c:v> 06:00:00</c:v>
                </c:pt>
                <c:pt idx="31">
                  <c:v> 07:00:00</c:v>
                </c:pt>
                <c:pt idx="32">
                  <c:v> 08:00:00</c:v>
                </c:pt>
                <c:pt idx="33">
                  <c:v> 09:00:00</c:v>
                </c:pt>
                <c:pt idx="34">
                  <c:v> 10:00:00</c:v>
                </c:pt>
                <c:pt idx="35">
                  <c:v> 11:00:00</c:v>
                </c:pt>
                <c:pt idx="36">
                  <c:v> 12:00:00</c:v>
                </c:pt>
                <c:pt idx="37">
                  <c:v> 13:00:00</c:v>
                </c:pt>
                <c:pt idx="38">
                  <c:v> 14:00:00</c:v>
                </c:pt>
                <c:pt idx="39">
                  <c:v> 15:00:00</c:v>
                </c:pt>
                <c:pt idx="40">
                  <c:v> 16:00:00</c:v>
                </c:pt>
                <c:pt idx="41">
                  <c:v> 17:00:00</c:v>
                </c:pt>
                <c:pt idx="42">
                  <c:v> 18:00:00</c:v>
                </c:pt>
                <c:pt idx="43">
                  <c:v> 19:00:00</c:v>
                </c:pt>
                <c:pt idx="44">
                  <c:v> 20:00:00</c:v>
                </c:pt>
                <c:pt idx="45">
                  <c:v> 21:00:00</c:v>
                </c:pt>
                <c:pt idx="46">
                  <c:v> 22:00:00</c:v>
                </c:pt>
                <c:pt idx="47">
                  <c:v> 23:00:00</c:v>
                </c:pt>
              </c:strCache>
            </c:strRef>
          </c:cat>
          <c:val>
            <c:numRef>
              <c:f>'[Copy of Hilal-1.xlsx]Pressure Suwaiq'!$B$2:$B$49</c:f>
              <c:numCache>
                <c:formatCode>General</c:formatCode>
                <c:ptCount val="48"/>
                <c:pt idx="0">
                  <c:v>1001.5</c:v>
                </c:pt>
                <c:pt idx="1">
                  <c:v>1001.5</c:v>
                </c:pt>
                <c:pt idx="2">
                  <c:v>1001.4</c:v>
                </c:pt>
                <c:pt idx="3">
                  <c:v>1001.6</c:v>
                </c:pt>
                <c:pt idx="4">
                  <c:v>1001.9</c:v>
                </c:pt>
                <c:pt idx="5">
                  <c:v>1002.5</c:v>
                </c:pt>
                <c:pt idx="6">
                  <c:v>1003.2</c:v>
                </c:pt>
                <c:pt idx="7">
                  <c:v>1004.2</c:v>
                </c:pt>
                <c:pt idx="8">
                  <c:v>1004.8</c:v>
                </c:pt>
                <c:pt idx="9">
                  <c:v>1004.4</c:v>
                </c:pt>
                <c:pt idx="10">
                  <c:v>1004.7</c:v>
                </c:pt>
                <c:pt idx="11">
                  <c:v>1004.6</c:v>
                </c:pt>
                <c:pt idx="12">
                  <c:v>1003.4</c:v>
                </c:pt>
                <c:pt idx="13">
                  <c:v>1002.4</c:v>
                </c:pt>
                <c:pt idx="14">
                  <c:v>1002.1</c:v>
                </c:pt>
                <c:pt idx="15">
                  <c:v>1001.4</c:v>
                </c:pt>
                <c:pt idx="16">
                  <c:v>1000.6</c:v>
                </c:pt>
                <c:pt idx="17">
                  <c:v>999.2</c:v>
                </c:pt>
                <c:pt idx="18">
                  <c:v>999.8</c:v>
                </c:pt>
                <c:pt idx="19">
                  <c:v>999.6</c:v>
                </c:pt>
                <c:pt idx="20">
                  <c:v>998.4</c:v>
                </c:pt>
                <c:pt idx="21">
                  <c:v>997.5</c:v>
                </c:pt>
                <c:pt idx="22">
                  <c:v>993.1</c:v>
                </c:pt>
                <c:pt idx="23">
                  <c:v>988.7</c:v>
                </c:pt>
                <c:pt idx="24">
                  <c:v>991.3</c:v>
                </c:pt>
                <c:pt idx="25">
                  <c:v>996</c:v>
                </c:pt>
                <c:pt idx="26">
                  <c:v>998.2</c:v>
                </c:pt>
                <c:pt idx="27">
                  <c:v>999.7</c:v>
                </c:pt>
                <c:pt idx="28">
                  <c:v>1000.6</c:v>
                </c:pt>
                <c:pt idx="29">
                  <c:v>1001.7</c:v>
                </c:pt>
                <c:pt idx="30">
                  <c:v>1002.2</c:v>
                </c:pt>
                <c:pt idx="31">
                  <c:v>1003</c:v>
                </c:pt>
                <c:pt idx="32">
                  <c:v>1003.1</c:v>
                </c:pt>
                <c:pt idx="33">
                  <c:v>1003.1</c:v>
                </c:pt>
                <c:pt idx="34">
                  <c:v>1003.5</c:v>
                </c:pt>
                <c:pt idx="35">
                  <c:v>1004.6</c:v>
                </c:pt>
                <c:pt idx="36">
                  <c:v>1003.7</c:v>
                </c:pt>
                <c:pt idx="37">
                  <c:v>1003</c:v>
                </c:pt>
                <c:pt idx="38">
                  <c:v>1002.5</c:v>
                </c:pt>
                <c:pt idx="39">
                  <c:v>1001.9</c:v>
                </c:pt>
                <c:pt idx="40">
                  <c:v>1001.7</c:v>
                </c:pt>
                <c:pt idx="41">
                  <c:v>1001.8</c:v>
                </c:pt>
                <c:pt idx="42">
                  <c:v>1002</c:v>
                </c:pt>
                <c:pt idx="43">
                  <c:v>1002.3</c:v>
                </c:pt>
                <c:pt idx="44">
                  <c:v>1002.9</c:v>
                </c:pt>
                <c:pt idx="45">
                  <c:v>1003</c:v>
                </c:pt>
                <c:pt idx="46">
                  <c:v>1002.7</c:v>
                </c:pt>
                <c:pt idx="47">
                  <c:v>1002.2</c:v>
                </c:pt>
              </c:numCache>
            </c:numRef>
          </c:val>
          <c:smooth val="0"/>
          <c:extLst>
            <c:ext xmlns:c16="http://schemas.microsoft.com/office/drawing/2014/chart" uri="{C3380CC4-5D6E-409C-BE32-E72D297353CC}">
              <c16:uniqueId val="{00000000-4FC6-41ED-9929-82E2DF40E6BF}"/>
            </c:ext>
          </c:extLst>
        </c:ser>
        <c:dLbls>
          <c:showLegendKey val="0"/>
          <c:showVal val="0"/>
          <c:showCatName val="0"/>
          <c:showSerName val="0"/>
          <c:showPercent val="0"/>
          <c:showBubbleSize val="0"/>
        </c:dLbls>
        <c:marker val="1"/>
        <c:smooth val="0"/>
        <c:axId val="310099256"/>
        <c:axId val="310096904"/>
      </c:lineChart>
      <c:lineChart>
        <c:grouping val="standard"/>
        <c:varyColors val="0"/>
        <c:ser>
          <c:idx val="1"/>
          <c:order val="1"/>
          <c:spPr>
            <a:ln w="22225" cap="rnd">
              <a:solidFill>
                <a:schemeClr val="accent2"/>
              </a:solidFill>
              <a:round/>
            </a:ln>
            <a:effectLst/>
          </c:spPr>
          <c:marker>
            <c:symbol val="none"/>
          </c:marker>
          <c:dLbls>
            <c:dLbl>
              <c:idx val="2"/>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4FC6-41ED-9929-82E2DF40E6BF}"/>
                </c:ext>
              </c:extLst>
            </c:dLbl>
            <c:dLbl>
              <c:idx val="9"/>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4FC6-41ED-9929-82E2DF40E6BF}"/>
                </c:ext>
              </c:extLst>
            </c:dLbl>
            <c:dLbl>
              <c:idx val="1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4FC6-41ED-9929-82E2DF40E6BF}"/>
                </c:ext>
              </c:extLst>
            </c:dLbl>
            <c:dLbl>
              <c:idx val="12"/>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4FC6-41ED-9929-82E2DF40E6BF}"/>
                </c:ext>
              </c:extLst>
            </c:dLbl>
            <c:dLbl>
              <c:idx val="13"/>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4FC6-41ED-9929-82E2DF40E6BF}"/>
                </c:ext>
              </c:extLst>
            </c:dLbl>
            <c:dLbl>
              <c:idx val="14"/>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4FC6-41ED-9929-82E2DF40E6BF}"/>
                </c:ext>
              </c:extLst>
            </c:dLbl>
            <c:dLbl>
              <c:idx val="15"/>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4FC6-41ED-9929-82E2DF40E6BF}"/>
                </c:ext>
              </c:extLst>
            </c:dLbl>
            <c:dLbl>
              <c:idx val="16"/>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8-4FC6-41ED-9929-82E2DF40E6BF}"/>
                </c:ext>
              </c:extLst>
            </c:dLbl>
            <c:dLbl>
              <c:idx val="19"/>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9-4FC6-41ED-9929-82E2DF40E6BF}"/>
                </c:ext>
              </c:extLst>
            </c:dLbl>
            <c:dLbl>
              <c:idx val="2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A-4FC6-41ED-9929-82E2DF40E6BF}"/>
                </c:ext>
              </c:extLst>
            </c:dLbl>
            <c:dLbl>
              <c:idx val="2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B-4FC6-41ED-9929-82E2DF40E6BF}"/>
                </c:ext>
              </c:extLst>
            </c:dLbl>
            <c:dLbl>
              <c:idx val="22"/>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C-4FC6-41ED-9929-82E2DF40E6BF}"/>
                </c:ext>
              </c:extLst>
            </c:dLbl>
            <c:dLbl>
              <c:idx val="23"/>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D-4FC6-41ED-9929-82E2DF40E6BF}"/>
                </c:ext>
              </c:extLst>
            </c:dLbl>
            <c:dLbl>
              <c:idx val="36"/>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E-4FC6-41ED-9929-82E2DF40E6BF}"/>
                </c:ext>
              </c:extLst>
            </c:dLbl>
            <c:dLbl>
              <c:idx val="37"/>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F-4FC6-41ED-9929-82E2DF40E6BF}"/>
                </c:ext>
              </c:extLst>
            </c:dLbl>
            <c:dLbl>
              <c:idx val="38"/>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0-4FC6-41ED-9929-82E2DF40E6BF}"/>
                </c:ext>
              </c:extLst>
            </c:dLbl>
            <c:dLbl>
              <c:idx val="39"/>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1-4FC6-41ED-9929-82E2DF40E6BF}"/>
                </c:ext>
              </c:extLst>
            </c:dLbl>
            <c:dLbl>
              <c:idx val="4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2-4FC6-41ED-9929-82E2DF40E6BF}"/>
                </c:ext>
              </c:extLst>
            </c:dLbl>
            <c:dLbl>
              <c:idx val="46"/>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3-4FC6-41ED-9929-82E2DF40E6BF}"/>
                </c:ext>
              </c:extLst>
            </c:dLbl>
            <c:dLbl>
              <c:idx val="47"/>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4-4FC6-41ED-9929-82E2DF40E6B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'[Copy of Hilal-1.xlsx]Pressure Suwaiq'!$A$2:$A$49</c:f>
              <c:strCache>
                <c:ptCount val="48"/>
                <c:pt idx="0">
                  <c:v>00:00:00</c:v>
                </c:pt>
                <c:pt idx="1">
                  <c:v>1:00:00 AM</c:v>
                </c:pt>
                <c:pt idx="2">
                  <c:v>02:00:00</c:v>
                </c:pt>
                <c:pt idx="3">
                  <c:v> 03:00:00</c:v>
                </c:pt>
                <c:pt idx="4">
                  <c:v>04:00:00</c:v>
                </c:pt>
                <c:pt idx="5">
                  <c:v>05:00:00</c:v>
                </c:pt>
                <c:pt idx="6">
                  <c:v>06:00:00</c:v>
                </c:pt>
                <c:pt idx="7">
                  <c:v>07:00:00</c:v>
                </c:pt>
                <c:pt idx="8">
                  <c:v>08:00:00</c:v>
                </c:pt>
                <c:pt idx="9">
                  <c:v>09:00:00</c:v>
                </c:pt>
                <c:pt idx="10">
                  <c:v>10:00:00</c:v>
                </c:pt>
                <c:pt idx="11">
                  <c:v>11:00:00</c:v>
                </c:pt>
                <c:pt idx="12">
                  <c:v>12:00:00</c:v>
                </c:pt>
                <c:pt idx="13">
                  <c:v>13:00:00</c:v>
                </c:pt>
                <c:pt idx="14">
                  <c:v>14:00:00</c:v>
                </c:pt>
                <c:pt idx="15">
                  <c:v>15:00:00</c:v>
                </c:pt>
                <c:pt idx="16">
                  <c:v>16:00:00</c:v>
                </c:pt>
                <c:pt idx="17">
                  <c:v>17:00:00</c:v>
                </c:pt>
                <c:pt idx="18">
                  <c:v>18:00:00</c:v>
                </c:pt>
                <c:pt idx="19">
                  <c:v>19:00:00</c:v>
                </c:pt>
                <c:pt idx="20">
                  <c:v>20:00:00</c:v>
                </c:pt>
                <c:pt idx="21">
                  <c:v>21:00:00</c:v>
                </c:pt>
                <c:pt idx="22">
                  <c:v>22:00:00</c:v>
                </c:pt>
                <c:pt idx="23">
                  <c:v>23:00:00</c:v>
                </c:pt>
                <c:pt idx="24">
                  <c:v>00:00:00</c:v>
                </c:pt>
                <c:pt idx="25">
                  <c:v>01:00:00</c:v>
                </c:pt>
                <c:pt idx="26">
                  <c:v> 02:00:00</c:v>
                </c:pt>
                <c:pt idx="27">
                  <c:v> 03:00:00</c:v>
                </c:pt>
                <c:pt idx="28">
                  <c:v> 04:00:00</c:v>
                </c:pt>
                <c:pt idx="29">
                  <c:v> 05:00:00</c:v>
                </c:pt>
                <c:pt idx="30">
                  <c:v> 06:00:00</c:v>
                </c:pt>
                <c:pt idx="31">
                  <c:v> 07:00:00</c:v>
                </c:pt>
                <c:pt idx="32">
                  <c:v> 08:00:00</c:v>
                </c:pt>
                <c:pt idx="33">
                  <c:v> 09:00:00</c:v>
                </c:pt>
                <c:pt idx="34">
                  <c:v> 10:00:00</c:v>
                </c:pt>
                <c:pt idx="35">
                  <c:v> 11:00:00</c:v>
                </c:pt>
                <c:pt idx="36">
                  <c:v> 12:00:00</c:v>
                </c:pt>
                <c:pt idx="37">
                  <c:v> 13:00:00</c:v>
                </c:pt>
                <c:pt idx="38">
                  <c:v> 14:00:00</c:v>
                </c:pt>
                <c:pt idx="39">
                  <c:v> 15:00:00</c:v>
                </c:pt>
                <c:pt idx="40">
                  <c:v> 16:00:00</c:v>
                </c:pt>
                <c:pt idx="41">
                  <c:v> 17:00:00</c:v>
                </c:pt>
                <c:pt idx="42">
                  <c:v> 18:00:00</c:v>
                </c:pt>
                <c:pt idx="43">
                  <c:v> 19:00:00</c:v>
                </c:pt>
                <c:pt idx="44">
                  <c:v> 20:00:00</c:v>
                </c:pt>
                <c:pt idx="45">
                  <c:v> 21:00:00</c:v>
                </c:pt>
                <c:pt idx="46">
                  <c:v> 22:00:00</c:v>
                </c:pt>
                <c:pt idx="47">
                  <c:v> 23:00:00</c:v>
                </c:pt>
              </c:strCache>
            </c:strRef>
          </c:cat>
          <c:val>
            <c:numRef>
              <c:f>'[Copy of Hilal-1.xlsx]Pressure Suwaiq'!$C$2:$C$49</c:f>
              <c:numCache>
                <c:formatCode>General</c:formatCode>
                <c:ptCount val="48"/>
                <c:pt idx="0">
                  <c:v>0</c:v>
                </c:pt>
                <c:pt idx="1">
                  <c:v>0</c:v>
                </c:pt>
                <c:pt idx="2">
                  <c:v>-0.10000000000002274</c:v>
                </c:pt>
                <c:pt idx="3">
                  <c:v>0.20000000000004547</c:v>
                </c:pt>
                <c:pt idx="4">
                  <c:v>0.29999999999995453</c:v>
                </c:pt>
                <c:pt idx="5">
                  <c:v>0.60000000000002274</c:v>
                </c:pt>
                <c:pt idx="6">
                  <c:v>0.70000000000004547</c:v>
                </c:pt>
                <c:pt idx="7">
                  <c:v>1</c:v>
                </c:pt>
                <c:pt idx="8">
                  <c:v>0.59999999999990905</c:v>
                </c:pt>
                <c:pt idx="9">
                  <c:v>-0.39999999999997726</c:v>
                </c:pt>
                <c:pt idx="10">
                  <c:v>0.30000000000006821</c:v>
                </c:pt>
                <c:pt idx="11">
                  <c:v>-0.10000000000002274</c:v>
                </c:pt>
                <c:pt idx="12">
                  <c:v>-1.2000000000000455</c:v>
                </c:pt>
                <c:pt idx="13">
                  <c:v>-1</c:v>
                </c:pt>
                <c:pt idx="14">
                  <c:v>-0.29999999999995453</c:v>
                </c:pt>
                <c:pt idx="15">
                  <c:v>-0.70000000000004547</c:v>
                </c:pt>
                <c:pt idx="16">
                  <c:v>-0.79999999999995453</c:v>
                </c:pt>
                <c:pt idx="17">
                  <c:v>-1.3999999999999773</c:v>
                </c:pt>
                <c:pt idx="18">
                  <c:v>0.59999999999990905</c:v>
                </c:pt>
                <c:pt idx="19">
                  <c:v>-0.19999999999993179</c:v>
                </c:pt>
                <c:pt idx="20">
                  <c:v>-1.2000000000000455</c:v>
                </c:pt>
                <c:pt idx="21">
                  <c:v>-0.89999999999997726</c:v>
                </c:pt>
                <c:pt idx="22">
                  <c:v>-4.3999999999999773</c:v>
                </c:pt>
                <c:pt idx="23">
                  <c:v>-4.3999999999999773</c:v>
                </c:pt>
                <c:pt idx="24">
                  <c:v>2.5999999999999091</c:v>
                </c:pt>
                <c:pt idx="25">
                  <c:v>4.7000000000000455</c:v>
                </c:pt>
                <c:pt idx="26">
                  <c:v>2.2000000000000455</c:v>
                </c:pt>
                <c:pt idx="27">
                  <c:v>1.5</c:v>
                </c:pt>
                <c:pt idx="28">
                  <c:v>0.89999999999997726</c:v>
                </c:pt>
                <c:pt idx="29">
                  <c:v>1.1000000000000227</c:v>
                </c:pt>
                <c:pt idx="30">
                  <c:v>0.5</c:v>
                </c:pt>
                <c:pt idx="31">
                  <c:v>0.79999999999995453</c:v>
                </c:pt>
                <c:pt idx="32">
                  <c:v>0.10000000000002274</c:v>
                </c:pt>
                <c:pt idx="33">
                  <c:v>0</c:v>
                </c:pt>
                <c:pt idx="34">
                  <c:v>0.39999999999997726</c:v>
                </c:pt>
                <c:pt idx="35">
                  <c:v>1.1000000000000227</c:v>
                </c:pt>
                <c:pt idx="36">
                  <c:v>-0.89999999999997726</c:v>
                </c:pt>
                <c:pt idx="37">
                  <c:v>-0.70000000000004547</c:v>
                </c:pt>
                <c:pt idx="38">
                  <c:v>-0.5</c:v>
                </c:pt>
                <c:pt idx="39">
                  <c:v>-0.60000000000002274</c:v>
                </c:pt>
                <c:pt idx="40">
                  <c:v>-0.19999999999993179</c:v>
                </c:pt>
                <c:pt idx="41">
                  <c:v>9.9999999999909051E-2</c:v>
                </c:pt>
                <c:pt idx="42">
                  <c:v>0.20000000000004547</c:v>
                </c:pt>
                <c:pt idx="43">
                  <c:v>0.29999999999995453</c:v>
                </c:pt>
                <c:pt idx="44">
                  <c:v>0.60000000000002274</c:v>
                </c:pt>
                <c:pt idx="45">
                  <c:v>0.10000000000002274</c:v>
                </c:pt>
                <c:pt idx="46">
                  <c:v>-0.29999999999995453</c:v>
                </c:pt>
                <c:pt idx="47">
                  <c:v>-0.5</c:v>
                </c:pt>
              </c:numCache>
            </c:numRef>
          </c:val>
          <c:smooth val="0"/>
          <c:extLst>
            <c:ext xmlns:c16="http://schemas.microsoft.com/office/drawing/2014/chart" uri="{C3380CC4-5D6E-409C-BE32-E72D297353CC}">
              <c16:uniqueId val="{00000015-4FC6-41ED-9929-82E2DF40E6BF}"/>
            </c:ext>
          </c:extLst>
        </c:ser>
        <c:dLbls>
          <c:showLegendKey val="0"/>
          <c:showVal val="0"/>
          <c:showCatName val="0"/>
          <c:showSerName val="0"/>
          <c:showPercent val="0"/>
          <c:showBubbleSize val="0"/>
        </c:dLbls>
        <c:marker val="1"/>
        <c:smooth val="0"/>
        <c:axId val="310098080"/>
        <c:axId val="310096120"/>
      </c:lineChart>
      <c:catAx>
        <c:axId val="31009925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sz="2000" b="0" i="0" cap="all" baseline="0" dirty="0">
                    <a:solidFill>
                      <a:srgbClr val="24295F"/>
                    </a:solidFill>
                    <a:effectLst/>
                    <a:latin typeface="Cairo Medium" pitchFamily="2" charset="-78"/>
                    <a:cs typeface="Cairo Medium" pitchFamily="2" charset="-78"/>
                  </a:rPr>
                  <a:t>ا</a:t>
                </a:r>
                <a:r>
                  <a:rPr lang="ar-SA" sz="2000" b="0" i="0" cap="all" baseline="0" dirty="0">
                    <a:solidFill>
                      <a:srgbClr val="24295F"/>
                    </a:solidFill>
                    <a:effectLst/>
                    <a:latin typeface="Cairo Medium" pitchFamily="2" charset="-78"/>
                    <a:cs typeface="Cairo Medium" pitchFamily="2" charset="-78"/>
                  </a:rPr>
                  <a:t>لوقت (محلي)</a:t>
                </a:r>
                <a:endParaRPr lang="x-none" sz="1000" b="0" dirty="0">
                  <a:solidFill>
                    <a:srgbClr val="24295F"/>
                  </a:solidFill>
                  <a:effectLst/>
                  <a:latin typeface="Cairo Medium" pitchFamily="2" charset="-78"/>
                  <a:cs typeface="Cairo Medium" pitchFamily="2" charset="-78"/>
                </a:endParaRPr>
              </a:p>
            </c:rich>
          </c:tx>
          <c:layout>
            <c:manualLayout>
              <c:xMode val="edge"/>
              <c:yMode val="edge"/>
              <c:x val="0.44371371346582261"/>
              <c:y val="0.88575714911306069"/>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dk1">
                    <a:lumMod val="65000"/>
                    <a:lumOff val="35000"/>
                  </a:schemeClr>
                </a:solidFill>
                <a:latin typeface="+mn-lt"/>
                <a:ea typeface="+mn-ea"/>
                <a:cs typeface="+mn-cs"/>
              </a:defRPr>
            </a:pPr>
            <a:endParaRPr lang="en-US"/>
          </a:p>
        </c:txPr>
        <c:crossAx val="310096904"/>
        <c:crosses val="autoZero"/>
        <c:auto val="1"/>
        <c:lblAlgn val="ctr"/>
        <c:lblOffset val="100"/>
        <c:noMultiLvlLbl val="0"/>
      </c:catAx>
      <c:valAx>
        <c:axId val="31009690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rgbClr val="24295F"/>
                    </a:solidFill>
                    <a:latin typeface="Cairo Medium" pitchFamily="2" charset="-78"/>
                    <a:ea typeface="+mn-ea"/>
                    <a:cs typeface="Cairo Medium" pitchFamily="2" charset="-78"/>
                  </a:defRPr>
                </a:pPr>
                <a:r>
                  <a:rPr lang="ar-SA" sz="1600" b="0" i="0" cap="all" baseline="0" dirty="0">
                    <a:solidFill>
                      <a:srgbClr val="24295F"/>
                    </a:solidFill>
                    <a:effectLst/>
                    <a:latin typeface="Cairo Medium" pitchFamily="2" charset="-78"/>
                    <a:cs typeface="Cairo Medium" pitchFamily="2" charset="-78"/>
                  </a:rPr>
                  <a:t>الضغط الجوي </a:t>
                </a:r>
                <a:r>
                  <a:rPr lang="en-US" sz="1600" b="0" i="0" cap="all" baseline="0" dirty="0">
                    <a:solidFill>
                      <a:srgbClr val="24295F"/>
                    </a:solidFill>
                    <a:effectLst/>
                    <a:latin typeface="Cairo Medium" pitchFamily="2" charset="-78"/>
                    <a:cs typeface="Cairo Medium" pitchFamily="2" charset="-78"/>
                  </a:rPr>
                  <a:t>] </a:t>
                </a:r>
                <a:r>
                  <a:rPr lang="ar-SA" sz="1600" b="0" i="0" cap="all" baseline="0" dirty="0">
                    <a:solidFill>
                      <a:srgbClr val="24295F"/>
                    </a:solidFill>
                    <a:effectLst/>
                    <a:latin typeface="Cairo Medium" pitchFamily="2" charset="-78"/>
                    <a:cs typeface="Cairo Medium" pitchFamily="2" charset="-78"/>
                  </a:rPr>
                  <a:t>ملليبار</a:t>
                </a:r>
                <a:r>
                  <a:rPr lang="en-US" sz="1600" b="0" i="0" cap="all" baseline="0" dirty="0">
                    <a:solidFill>
                      <a:srgbClr val="24295F"/>
                    </a:solidFill>
                    <a:effectLst/>
                    <a:latin typeface="Cairo Medium" pitchFamily="2" charset="-78"/>
                    <a:cs typeface="Cairo Medium" pitchFamily="2" charset="-78"/>
                  </a:rPr>
                  <a:t>[ </a:t>
                </a:r>
                <a:r>
                  <a:rPr lang="ar-SA" sz="1600" b="0" i="0" cap="all" baseline="0" dirty="0">
                    <a:solidFill>
                      <a:srgbClr val="24295F"/>
                    </a:solidFill>
                    <a:effectLst/>
                    <a:latin typeface="Cairo Medium" pitchFamily="2" charset="-78"/>
                    <a:cs typeface="Cairo Medium" pitchFamily="2" charset="-78"/>
                  </a:rPr>
                  <a:t> </a:t>
                </a:r>
                <a:endParaRPr lang="x-none" sz="800" b="0" dirty="0">
                  <a:solidFill>
                    <a:srgbClr val="24295F"/>
                  </a:solidFill>
                  <a:effectLst/>
                  <a:latin typeface="Cairo Medium" pitchFamily="2" charset="-78"/>
                  <a:cs typeface="Cairo Medium" pitchFamily="2" charset="-78"/>
                </a:endParaRPr>
              </a:p>
            </c:rich>
          </c:tx>
          <c:layout>
            <c:manualLayout>
              <c:xMode val="edge"/>
              <c:yMode val="edge"/>
              <c:x val="1.1284301366122822E-3"/>
              <c:y val="0.2601378830724803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rgbClr val="24295F"/>
                  </a:solidFill>
                  <a:latin typeface="Cairo Medium" pitchFamily="2" charset="-78"/>
                  <a:ea typeface="+mn-ea"/>
                  <a:cs typeface="Cairo Medium" pitchFamily="2" charset="-78"/>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crossAx val="310099256"/>
        <c:crosses val="autoZero"/>
        <c:crossBetween val="between"/>
      </c:valAx>
      <c:valAx>
        <c:axId val="310096120"/>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ar-SA" sz="1400" b="0" i="0" cap="all" baseline="0" dirty="0">
                    <a:solidFill>
                      <a:srgbClr val="24295F"/>
                    </a:solidFill>
                    <a:effectLst/>
                    <a:latin typeface="Cairo Medium" pitchFamily="2" charset="-78"/>
                    <a:cs typeface="Cairo Medium" pitchFamily="2" charset="-78"/>
                  </a:rPr>
                  <a:t>التغير في الضغط الجوي </a:t>
                </a:r>
                <a:r>
                  <a:rPr lang="en-US" sz="1400" b="0" i="0" cap="all" baseline="0" dirty="0">
                    <a:solidFill>
                      <a:srgbClr val="24295F"/>
                    </a:solidFill>
                    <a:effectLst/>
                    <a:latin typeface="Cairo Medium" pitchFamily="2" charset="-78"/>
                    <a:cs typeface="Cairo Medium" pitchFamily="2" charset="-78"/>
                  </a:rPr>
                  <a:t>] </a:t>
                </a:r>
                <a:r>
                  <a:rPr lang="ar-SA" sz="1400" b="0" i="0" cap="all" baseline="0" dirty="0">
                    <a:solidFill>
                      <a:srgbClr val="24295F"/>
                    </a:solidFill>
                    <a:effectLst/>
                    <a:latin typeface="Cairo Medium" pitchFamily="2" charset="-78"/>
                    <a:cs typeface="Cairo Medium" pitchFamily="2" charset="-78"/>
                  </a:rPr>
                  <a:t>ملليبار</a:t>
                </a:r>
                <a:r>
                  <a:rPr lang="en-US" sz="1400" b="0" i="0" cap="all" baseline="0" dirty="0">
                    <a:solidFill>
                      <a:srgbClr val="24295F"/>
                    </a:solidFill>
                    <a:effectLst/>
                    <a:latin typeface="Cairo Medium" pitchFamily="2" charset="-78"/>
                    <a:cs typeface="Cairo Medium" pitchFamily="2" charset="-78"/>
                  </a:rPr>
                  <a:t>[ </a:t>
                </a:r>
                <a:r>
                  <a:rPr lang="ar-SA" sz="1400" b="0" i="0" cap="all" baseline="0" dirty="0">
                    <a:solidFill>
                      <a:srgbClr val="24295F"/>
                    </a:solidFill>
                    <a:effectLst/>
                    <a:latin typeface="Cairo Medium" pitchFamily="2" charset="-78"/>
                    <a:cs typeface="Cairo Medium" pitchFamily="2" charset="-78"/>
                  </a:rPr>
                  <a:t> </a:t>
                </a:r>
                <a:endParaRPr lang="x-none" sz="700" b="0" dirty="0">
                  <a:solidFill>
                    <a:srgbClr val="24295F"/>
                  </a:solidFill>
                  <a:effectLst/>
                  <a:latin typeface="Cairo Medium" pitchFamily="2" charset="-78"/>
                  <a:cs typeface="Cairo Medium" pitchFamily="2" charset="-78"/>
                </a:endParaRPr>
              </a:p>
            </c:rich>
          </c:tx>
          <c:layout>
            <c:manualLayout>
              <c:xMode val="edge"/>
              <c:yMode val="edge"/>
              <c:x val="0.96578811678964271"/>
              <c:y val="0.2208092934142560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310098080"/>
        <c:crosses val="max"/>
        <c:crossBetween val="between"/>
      </c:valAx>
      <c:catAx>
        <c:axId val="310098080"/>
        <c:scaling>
          <c:orientation val="minMax"/>
        </c:scaling>
        <c:delete val="1"/>
        <c:axPos val="b"/>
        <c:numFmt formatCode="General" sourceLinked="1"/>
        <c:majorTickMark val="out"/>
        <c:minorTickMark val="none"/>
        <c:tickLblPos val="nextTo"/>
        <c:crossAx val="310096120"/>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ar-SA" sz="2800" b="1" i="0" u="none" strike="noStrike" kern="1200" cap="all" spc="120" normalizeH="0" baseline="0" dirty="0">
                <a:solidFill>
                  <a:schemeClr val="accent1"/>
                </a:solidFill>
                <a:latin typeface="+mn-lt"/>
                <a:ea typeface="+mn-ea"/>
                <a:cs typeface="+mn-cs"/>
              </a:defRPr>
            </a:pPr>
            <a:r>
              <a:rPr lang="ar-SA" sz="2400" b="0" kern="1200" dirty="0">
                <a:solidFill>
                  <a:srgbClr val="24295F"/>
                </a:solidFill>
                <a:latin typeface="Cairo Medium" pitchFamily="2" charset="-78"/>
                <a:ea typeface="+mn-ea"/>
                <a:cs typeface="Cairo Medium" pitchFamily="2" charset="-78"/>
              </a:rPr>
              <a:t>أقصى سرعة رياح خلال اعصار شاهين (٣ أكتوبر ٢٠٢١</a:t>
            </a:r>
            <a:r>
              <a:rPr lang="ar-SA" sz="2800" b="0" kern="1200" dirty="0">
                <a:solidFill>
                  <a:srgbClr val="24295F"/>
                </a:solidFill>
                <a:latin typeface="Cairo Medium" pitchFamily="2" charset="-78"/>
                <a:ea typeface="+mn-ea"/>
                <a:cs typeface="Cairo Medium" pitchFamily="2" charset="-78"/>
              </a:rPr>
              <a:t>) </a:t>
            </a:r>
          </a:p>
        </c:rich>
      </c:tx>
      <c:layout>
        <c:manualLayout>
          <c:xMode val="edge"/>
          <c:yMode val="edge"/>
          <c:x val="0.2323276913467405"/>
          <c:y val="1.7165494742447746E-2"/>
        </c:manualLayout>
      </c:layout>
      <c:overlay val="0"/>
      <c:spPr>
        <a:noFill/>
        <a:ln>
          <a:noFill/>
        </a:ln>
        <a:effectLst/>
      </c:spPr>
      <c:txPr>
        <a:bodyPr rot="0" spcFirstLastPara="1" vertOverflow="ellipsis" vert="horz" wrap="square" anchor="ctr" anchorCtr="1"/>
        <a:lstStyle/>
        <a:p>
          <a:pPr>
            <a:defRPr lang="ar-SA" sz="2800" b="1" i="0" u="none" strike="noStrike" kern="1200" cap="all" spc="120" normalizeH="0" baseline="0" dirty="0">
              <a:solidFill>
                <a:schemeClr val="accent1"/>
              </a:solidFill>
              <a:latin typeface="+mn-lt"/>
              <a:ea typeface="+mn-ea"/>
              <a:cs typeface="+mn-cs"/>
            </a:defRPr>
          </a:pPr>
          <a:endParaRPr lang="en-US"/>
        </a:p>
      </c:txPr>
    </c:title>
    <c:autoTitleDeleted val="0"/>
    <c:plotArea>
      <c:layout>
        <c:manualLayout>
          <c:layoutTarget val="inner"/>
          <c:xMode val="edge"/>
          <c:yMode val="edge"/>
          <c:x val="9.0062541377318894E-2"/>
          <c:y val="0.12807201157822382"/>
          <c:w val="0.89025946220049867"/>
          <c:h val="0.71254434231750996"/>
        </c:manualLayout>
      </c:layout>
      <c:barChart>
        <c:barDir val="col"/>
        <c:grouping val="clustered"/>
        <c:varyColors val="0"/>
        <c:ser>
          <c:idx val="0"/>
          <c:order val="0"/>
          <c:tx>
            <c:strRef>
              <c:f>[Hilal.xlsx]Gust!$B$1</c:f>
              <c:strCache>
                <c:ptCount val="1"/>
                <c:pt idx="0">
                  <c:v>Amount</c:v>
                </c:pt>
              </c:strCache>
            </c:strRef>
          </c:tx>
          <c:spPr>
            <a:solidFill>
              <a:schemeClr val="accent1"/>
            </a:solidFill>
            <a:ln>
              <a:noFill/>
            </a:ln>
            <a:effectLst/>
          </c:spPr>
          <c:invertIfNegative val="0"/>
          <c:dLbls>
            <c:dLbl>
              <c:idx val="0"/>
              <c:layout>
                <c:manualLayout>
                  <c:x val="-1.9644788615037342E-17"/>
                  <c:y val="-7.6336141536187125E-4"/>
                </c:manualLayout>
              </c:layout>
              <c:tx>
                <c:rich>
                  <a:bodyPr/>
                  <a:lstStyle/>
                  <a:p>
                    <a:r>
                      <a:rPr lang="en-US" dirty="0"/>
                      <a:t>11:00</a:t>
                    </a:r>
                    <a:r>
                      <a:rPr lang="en-US" baseline="0" dirty="0"/>
                      <a:t> PM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AEB-4D8A-8124-0813AE76E940}"/>
                </c:ext>
              </c:extLst>
            </c:dLbl>
            <c:dLbl>
              <c:idx val="1"/>
              <c:layout>
                <c:manualLayout>
                  <c:x val="-3.2796281838191037E-17"/>
                  <c:y val="8.8495575221238937E-3"/>
                </c:manualLayout>
              </c:layout>
              <c:tx>
                <c:rich>
                  <a:bodyPr/>
                  <a:lstStyle/>
                  <a:p>
                    <a:r>
                      <a:rPr lang="en-US"/>
                      <a:t>11:00 AM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AEB-4D8A-8124-0813AE76E940}"/>
                </c:ext>
              </c:extLst>
            </c:dLbl>
            <c:dLbl>
              <c:idx val="2"/>
              <c:tx>
                <c:rich>
                  <a:bodyPr/>
                  <a:lstStyle/>
                  <a:p>
                    <a:r>
                      <a:rPr lang="en-US"/>
                      <a:t>4:00 AM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AEB-4D8A-8124-0813AE76E940}"/>
                </c:ext>
              </c:extLst>
            </c:dLbl>
            <c:dLbl>
              <c:idx val="3"/>
              <c:tx>
                <c:rich>
                  <a:bodyPr/>
                  <a:lstStyle/>
                  <a:p>
                    <a:r>
                      <a:rPr lang="en-US"/>
                      <a:t>10:00 AM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AEB-4D8A-8124-0813AE76E940}"/>
                </c:ext>
              </c:extLst>
            </c:dLbl>
            <c:dLbl>
              <c:idx val="4"/>
              <c:tx>
                <c:rich>
                  <a:bodyPr/>
                  <a:lstStyle/>
                  <a:p>
                    <a:r>
                      <a:rPr lang="en-US"/>
                      <a:t>1:OO</a:t>
                    </a:r>
                    <a:r>
                      <a:rPr lang="en-US" baseline="0"/>
                      <a:t> PM</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AEB-4D8A-8124-0813AE76E940}"/>
                </c:ext>
              </c:extLst>
            </c:dLbl>
            <c:dLbl>
              <c:idx val="5"/>
              <c:tx>
                <c:rich>
                  <a:bodyPr/>
                  <a:lstStyle/>
                  <a:p>
                    <a:r>
                      <a:rPr lang="en-US"/>
                      <a:t>5:00</a:t>
                    </a:r>
                    <a:r>
                      <a:rPr lang="en-US" baseline="0"/>
                      <a:t> PM</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AEB-4D8A-8124-0813AE76E940}"/>
                </c:ext>
              </c:extLst>
            </c:dLbl>
            <c:dLbl>
              <c:idx val="6"/>
              <c:tx>
                <c:rich>
                  <a:bodyPr/>
                  <a:lstStyle/>
                  <a:p>
                    <a:r>
                      <a:rPr lang="en-US"/>
                      <a:t>4:00 PM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AEB-4D8A-8124-0813AE76E940}"/>
                </c:ext>
              </c:extLst>
            </c:dLbl>
            <c:dLbl>
              <c:idx val="7"/>
              <c:tx>
                <c:rich>
                  <a:bodyPr/>
                  <a:lstStyle/>
                  <a:p>
                    <a:r>
                      <a:rPr lang="en-US"/>
                      <a:t>4:00 PM</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AEB-4D8A-8124-0813AE76E940}"/>
                </c:ext>
              </c:extLst>
            </c:dLbl>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[Hilal.xlsx]Gust!$A$2:$A$8</c:f>
              <c:strCache>
                <c:ptCount val="7"/>
                <c:pt idx="0">
                  <c:v>السويق</c:v>
                </c:pt>
                <c:pt idx="1">
                  <c:v>بوشر</c:v>
                </c:pt>
                <c:pt idx="2">
                  <c:v>العامرات</c:v>
                </c:pt>
                <c:pt idx="3">
                  <c:v>مدينة مسقط</c:v>
                </c:pt>
                <c:pt idx="4">
                  <c:v>مطار مسقط الدولي</c:v>
                </c:pt>
                <c:pt idx="5">
                  <c:v>وادي المعاول</c:v>
                </c:pt>
                <c:pt idx="6">
                  <c:v>العوابي</c:v>
                </c:pt>
              </c:strCache>
            </c:strRef>
          </c:cat>
          <c:val>
            <c:numRef>
              <c:f>[Hilal.xlsx]Gust!$B$2:$B$8</c:f>
              <c:numCache>
                <c:formatCode>General</c:formatCode>
                <c:ptCount val="7"/>
                <c:pt idx="0">
                  <c:v>90.2</c:v>
                </c:pt>
                <c:pt idx="1">
                  <c:v>55.1</c:v>
                </c:pt>
                <c:pt idx="2">
                  <c:v>48.4</c:v>
                </c:pt>
                <c:pt idx="3">
                  <c:v>45.1</c:v>
                </c:pt>
                <c:pt idx="4">
                  <c:v>44.7</c:v>
                </c:pt>
                <c:pt idx="5">
                  <c:v>40</c:v>
                </c:pt>
                <c:pt idx="6">
                  <c:v>36.299999999999997</c:v>
                </c:pt>
              </c:numCache>
            </c:numRef>
          </c:val>
          <c:extLst>
            <c:ext xmlns:c16="http://schemas.microsoft.com/office/drawing/2014/chart" uri="{C3380CC4-5D6E-409C-BE32-E72D297353CC}">
              <c16:uniqueId val="{00000008-5AEB-4D8A-8124-0813AE76E940}"/>
            </c:ext>
          </c:extLst>
        </c:ser>
        <c:dLbls>
          <c:dLblPos val="outEnd"/>
          <c:showLegendKey val="0"/>
          <c:showVal val="1"/>
          <c:showCatName val="0"/>
          <c:showSerName val="0"/>
          <c:showPercent val="0"/>
          <c:showBubbleSize val="0"/>
        </c:dLbls>
        <c:gapWidth val="444"/>
        <c:overlap val="-90"/>
        <c:axId val="310098864"/>
        <c:axId val="310096512"/>
      </c:barChart>
      <c:catAx>
        <c:axId val="310098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rgbClr val="24295F"/>
                </a:solidFill>
                <a:latin typeface="Cairo Medium" pitchFamily="2" charset="-78"/>
                <a:ea typeface="+mn-ea"/>
                <a:cs typeface="Cairo Medium" pitchFamily="2" charset="-78"/>
              </a:defRPr>
            </a:pPr>
            <a:endParaRPr lang="en-US"/>
          </a:p>
        </c:txPr>
        <c:crossAx val="310096512"/>
        <c:crosses val="autoZero"/>
        <c:auto val="1"/>
        <c:lblAlgn val="ctr"/>
        <c:lblOffset val="100"/>
        <c:noMultiLvlLbl val="0"/>
      </c:catAx>
      <c:valAx>
        <c:axId val="310096512"/>
        <c:scaling>
          <c:orientation val="minMax"/>
          <c:max val="100"/>
        </c:scaling>
        <c:delete val="0"/>
        <c:axPos val="l"/>
        <c:title>
          <c:tx>
            <c:rich>
              <a:bodyPr rot="-5400000" spcFirstLastPara="1" vertOverflow="ellipsis" vert="horz" wrap="square" anchor="ctr" anchorCtr="1"/>
              <a:lstStyle/>
              <a:p>
                <a:pPr rtl="1">
                  <a:defRPr sz="900" b="0" i="0" u="none" strike="noStrike" kern="1200" cap="all" baseline="0">
                    <a:solidFill>
                      <a:srgbClr val="24295F"/>
                    </a:solidFill>
                    <a:latin typeface="Cairo Medium" pitchFamily="2" charset="-78"/>
                    <a:ea typeface="+mn-ea"/>
                    <a:cs typeface="Cairo Medium" pitchFamily="2" charset="-78"/>
                  </a:defRPr>
                </a:pPr>
                <a:r>
                  <a:rPr lang="ar-SA" sz="1800" b="0" dirty="0">
                    <a:solidFill>
                      <a:srgbClr val="24295F"/>
                    </a:solidFill>
                    <a:latin typeface="Cairo Medium" pitchFamily="2" charset="-78"/>
                    <a:cs typeface="Cairo Medium" pitchFamily="2" charset="-78"/>
                  </a:rPr>
                  <a:t>سرعة</a:t>
                </a:r>
                <a:r>
                  <a:rPr lang="ar-SA" sz="1800" b="0" baseline="0" dirty="0">
                    <a:solidFill>
                      <a:srgbClr val="24295F"/>
                    </a:solidFill>
                    <a:latin typeface="Cairo Medium" pitchFamily="2" charset="-78"/>
                    <a:cs typeface="Cairo Medium" pitchFamily="2" charset="-78"/>
                  </a:rPr>
                  <a:t> الرياح </a:t>
                </a:r>
                <a:r>
                  <a:rPr lang="en-US" sz="1400" b="0" i="0" u="none" strike="noStrike" cap="all" baseline="0" dirty="0">
                    <a:solidFill>
                      <a:srgbClr val="24295F"/>
                    </a:solidFill>
                    <a:effectLst/>
                    <a:latin typeface="Cairo Medium" pitchFamily="2" charset="-78"/>
                    <a:cs typeface="Cairo Medium" pitchFamily="2" charset="-78"/>
                  </a:rPr>
                  <a:t>]</a:t>
                </a:r>
                <a:r>
                  <a:rPr lang="en-US" sz="1400" b="0" i="0" u="none" strike="noStrike" cap="all" baseline="0" dirty="0">
                    <a:solidFill>
                      <a:srgbClr val="24295F"/>
                    </a:solidFill>
                    <a:latin typeface="Cairo Medium" pitchFamily="2" charset="-78"/>
                    <a:cs typeface="Cairo Medium" pitchFamily="2" charset="-78"/>
                  </a:rPr>
                  <a:t> </a:t>
                </a:r>
                <a:r>
                  <a:rPr lang="ar-SA" sz="1400" b="0" i="0" u="none" strike="noStrike" cap="all" baseline="0" dirty="0">
                    <a:solidFill>
                      <a:srgbClr val="24295F"/>
                    </a:solidFill>
                    <a:latin typeface="Cairo Medium" pitchFamily="2" charset="-78"/>
                    <a:cs typeface="Cairo Medium" pitchFamily="2" charset="-78"/>
                  </a:rPr>
                  <a:t>عقدة</a:t>
                </a:r>
                <a:r>
                  <a:rPr lang="en-US" sz="1400" b="0" i="0" u="none" strike="noStrike" cap="all" baseline="0" dirty="0">
                    <a:solidFill>
                      <a:srgbClr val="24295F"/>
                    </a:solidFill>
                    <a:effectLst/>
                    <a:latin typeface="Cairo Medium" pitchFamily="2" charset="-78"/>
                    <a:cs typeface="Cairo Medium" pitchFamily="2" charset="-78"/>
                  </a:rPr>
                  <a:t> [</a:t>
                </a:r>
                <a:r>
                  <a:rPr lang="en-US" sz="1400" b="0" i="0" u="none" strike="noStrike" cap="all" baseline="0" dirty="0">
                    <a:solidFill>
                      <a:srgbClr val="24295F"/>
                    </a:solidFill>
                    <a:latin typeface="Cairo Medium" pitchFamily="2" charset="-78"/>
                    <a:cs typeface="Cairo Medium" pitchFamily="2" charset="-78"/>
                  </a:rPr>
                  <a:t> </a:t>
                </a:r>
                <a:r>
                  <a:rPr lang="ar-SA" sz="1800" b="0" baseline="0" dirty="0">
                    <a:solidFill>
                      <a:srgbClr val="24295F"/>
                    </a:solidFill>
                    <a:latin typeface="Cairo Medium" pitchFamily="2" charset="-78"/>
                    <a:cs typeface="Cairo Medium" pitchFamily="2" charset="-78"/>
                  </a:rPr>
                  <a:t> </a:t>
                </a:r>
                <a:endParaRPr lang="en-US" sz="1800" b="0" dirty="0">
                  <a:solidFill>
                    <a:srgbClr val="24295F"/>
                  </a:solidFill>
                  <a:latin typeface="Cairo Medium" pitchFamily="2" charset="-78"/>
                  <a:cs typeface="Cairo Medium" pitchFamily="2" charset="-78"/>
                </a:endParaRPr>
              </a:p>
            </c:rich>
          </c:tx>
          <c:layout>
            <c:manualLayout>
              <c:xMode val="edge"/>
              <c:yMode val="edge"/>
              <c:x val="2.3962138471235816E-5"/>
              <c:y val="0.30728761767519436"/>
            </c:manualLayout>
          </c:layout>
          <c:overlay val="0"/>
          <c:spPr>
            <a:noFill/>
            <a:ln>
              <a:noFill/>
            </a:ln>
            <a:effectLst/>
          </c:spPr>
          <c:txPr>
            <a:bodyPr rot="-5400000" spcFirstLastPara="1" vertOverflow="ellipsis" vert="horz" wrap="square" anchor="ctr" anchorCtr="1"/>
            <a:lstStyle/>
            <a:p>
              <a:pPr rtl="1">
                <a:defRPr sz="900" b="0" i="0" u="none" strike="noStrike" kern="1200" cap="all" baseline="0">
                  <a:solidFill>
                    <a:srgbClr val="24295F"/>
                  </a:solidFill>
                  <a:latin typeface="Cairo Medium" pitchFamily="2" charset="-78"/>
                  <a:ea typeface="+mn-ea"/>
                  <a:cs typeface="Cairo Medium" pitchFamily="2" charset="-78"/>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09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48B4F-9842-45AB-BB21-60F54A27C66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955E036-94F9-41AA-8375-0BA97E287F35}">
      <dgm:prSet/>
      <dgm:spPr>
        <a:ln>
          <a:solidFill>
            <a:srgbClr val="24295F"/>
          </a:solidFill>
        </a:ln>
      </dgm:spPr>
      <dgm:t>
        <a:bodyPr/>
        <a:lstStyle/>
        <a:p>
          <a:r>
            <a:rPr lang="ar-SA" dirty="0">
              <a:solidFill>
                <a:srgbClr val="24295F"/>
              </a:solidFill>
              <a:latin typeface="Cairo Medium" pitchFamily="2" charset="-78"/>
              <a:cs typeface="Cairo Medium" pitchFamily="2" charset="-78"/>
            </a:rPr>
            <a:t>المنخفضات والأخاديد الشتوية العميقة المصحوبة بأمطار غزيرة ورياح قوية وفيضانات.</a:t>
          </a:r>
          <a:endParaRPr lang="en-US" dirty="0">
            <a:solidFill>
              <a:srgbClr val="24295F"/>
            </a:solidFill>
            <a:latin typeface="Cairo Medium" pitchFamily="2" charset="-78"/>
            <a:cs typeface="Cairo Medium" pitchFamily="2" charset="-78"/>
          </a:endParaRPr>
        </a:p>
      </dgm:t>
    </dgm:pt>
    <dgm:pt modelId="{3CEAF19D-F0C0-48CE-9499-AAD81A0CF111}" type="parTrans" cxnId="{79D7F531-C570-4993-9531-ADBAB7A03AC3}">
      <dgm:prSet/>
      <dgm:spPr/>
      <dgm:t>
        <a:bodyPr/>
        <a:lstStyle/>
        <a:p>
          <a:endParaRPr lang="en-US"/>
        </a:p>
      </dgm:t>
    </dgm:pt>
    <dgm:pt modelId="{5822D737-AA32-46E4-9292-903BDF9F4220}" type="sibTrans" cxnId="{79D7F531-C570-4993-9531-ADBAB7A03AC3}">
      <dgm:prSet/>
      <dgm:spPr/>
      <dgm:t>
        <a:bodyPr/>
        <a:lstStyle/>
        <a:p>
          <a:endParaRPr lang="en-US"/>
        </a:p>
      </dgm:t>
    </dgm:pt>
    <dgm:pt modelId="{A31F4159-CC19-40F5-928D-93D4195A8B48}">
      <dgm:prSet/>
      <dgm:spPr>
        <a:ln>
          <a:solidFill>
            <a:srgbClr val="24295F"/>
          </a:solidFill>
        </a:ln>
      </dgm:spPr>
      <dgm:t>
        <a:bodyPr/>
        <a:lstStyle/>
        <a:p>
          <a:r>
            <a:rPr lang="ar-SA" dirty="0">
              <a:solidFill>
                <a:srgbClr val="24295F"/>
              </a:solidFill>
              <a:latin typeface="Cairo Medium" pitchFamily="2" charset="-78"/>
              <a:cs typeface="Cairo Medium" pitchFamily="2" charset="-78"/>
            </a:rPr>
            <a:t>الأعاصير المدارية القادمة من بحر العرب (المحيط الهندي) خلال المراحل الإنتقالية (مايو</a:t>
          </a:r>
          <a:r>
            <a:rPr lang="ar-OM" dirty="0">
              <a:solidFill>
                <a:srgbClr val="24295F"/>
              </a:solidFill>
              <a:latin typeface="Cairo Medium" pitchFamily="2" charset="-78"/>
              <a:cs typeface="Cairo Medium" pitchFamily="2" charset="-78"/>
            </a:rPr>
            <a:t>، يونيو</a:t>
          </a:r>
          <a:r>
            <a:rPr lang="ar-SA" dirty="0">
              <a:solidFill>
                <a:srgbClr val="24295F"/>
              </a:solidFill>
              <a:latin typeface="Cairo Medium" pitchFamily="2" charset="-78"/>
              <a:cs typeface="Cairo Medium" pitchFamily="2" charset="-78"/>
            </a:rPr>
            <a:t>، أكتوبر، نوفمبر).</a:t>
          </a:r>
          <a:endParaRPr lang="en-US" dirty="0">
            <a:solidFill>
              <a:srgbClr val="24295F"/>
            </a:solidFill>
            <a:latin typeface="Cairo Medium" pitchFamily="2" charset="-78"/>
            <a:cs typeface="Cairo Medium" pitchFamily="2" charset="-78"/>
          </a:endParaRPr>
        </a:p>
      </dgm:t>
    </dgm:pt>
    <dgm:pt modelId="{0B8335B9-D89A-4751-A244-6F35E8EB91F1}" type="parTrans" cxnId="{95044EB4-F30C-4173-BE38-2E4C16DEA205}">
      <dgm:prSet/>
      <dgm:spPr/>
      <dgm:t>
        <a:bodyPr/>
        <a:lstStyle/>
        <a:p>
          <a:endParaRPr lang="en-US"/>
        </a:p>
      </dgm:t>
    </dgm:pt>
    <dgm:pt modelId="{974970BB-736B-4AC5-8626-499700EDB4CF}" type="sibTrans" cxnId="{95044EB4-F30C-4173-BE38-2E4C16DEA205}">
      <dgm:prSet/>
      <dgm:spPr/>
      <dgm:t>
        <a:bodyPr/>
        <a:lstStyle/>
        <a:p>
          <a:endParaRPr lang="en-US"/>
        </a:p>
      </dgm:t>
    </dgm:pt>
    <dgm:pt modelId="{8382C9AA-7E85-4914-8774-EDD2754563C0}" type="pres">
      <dgm:prSet presAssocID="{44248B4F-9842-45AB-BB21-60F54A27C66E}" presName="hierChild1" presStyleCnt="0">
        <dgm:presLayoutVars>
          <dgm:chPref val="1"/>
          <dgm:dir/>
          <dgm:animOne val="branch"/>
          <dgm:animLvl val="lvl"/>
          <dgm:resizeHandles/>
        </dgm:presLayoutVars>
      </dgm:prSet>
      <dgm:spPr/>
    </dgm:pt>
    <dgm:pt modelId="{38B479BE-78D1-4AE4-88C3-970798B6217F}" type="pres">
      <dgm:prSet presAssocID="{D955E036-94F9-41AA-8375-0BA97E287F35}" presName="hierRoot1" presStyleCnt="0"/>
      <dgm:spPr/>
    </dgm:pt>
    <dgm:pt modelId="{2F04ADE7-2EFC-4E98-9D67-AFC45891BDBA}" type="pres">
      <dgm:prSet presAssocID="{D955E036-94F9-41AA-8375-0BA97E287F35}" presName="composite" presStyleCnt="0"/>
      <dgm:spPr/>
    </dgm:pt>
    <dgm:pt modelId="{BAD25B70-1A48-48E4-A824-C7A9EE9FE456}" type="pres">
      <dgm:prSet presAssocID="{D955E036-94F9-41AA-8375-0BA97E287F35}" presName="background" presStyleLbl="node0" presStyleIdx="0" presStyleCnt="2"/>
      <dgm:spPr>
        <a:solidFill>
          <a:srgbClr val="24295F"/>
        </a:solidFill>
      </dgm:spPr>
    </dgm:pt>
    <dgm:pt modelId="{EFFE9C8F-BEB4-4E2A-A219-120F350BD048}" type="pres">
      <dgm:prSet presAssocID="{D955E036-94F9-41AA-8375-0BA97E287F35}" presName="text" presStyleLbl="fgAcc0" presStyleIdx="0" presStyleCnt="2">
        <dgm:presLayoutVars>
          <dgm:chPref val="3"/>
        </dgm:presLayoutVars>
      </dgm:prSet>
      <dgm:spPr/>
    </dgm:pt>
    <dgm:pt modelId="{BF41F6E7-CEC4-45A8-A23F-BB0AB46A9F6E}" type="pres">
      <dgm:prSet presAssocID="{D955E036-94F9-41AA-8375-0BA97E287F35}" presName="hierChild2" presStyleCnt="0"/>
      <dgm:spPr/>
    </dgm:pt>
    <dgm:pt modelId="{0204EF53-1630-450A-8E21-E9BD2A308308}" type="pres">
      <dgm:prSet presAssocID="{A31F4159-CC19-40F5-928D-93D4195A8B48}" presName="hierRoot1" presStyleCnt="0"/>
      <dgm:spPr/>
    </dgm:pt>
    <dgm:pt modelId="{DDB153CE-7208-48FE-A28C-AD48F8768136}" type="pres">
      <dgm:prSet presAssocID="{A31F4159-CC19-40F5-928D-93D4195A8B48}" presName="composite" presStyleCnt="0"/>
      <dgm:spPr/>
    </dgm:pt>
    <dgm:pt modelId="{8DA90D44-ADFF-4B81-98FF-BDABBE670E38}" type="pres">
      <dgm:prSet presAssocID="{A31F4159-CC19-40F5-928D-93D4195A8B48}" presName="background" presStyleLbl="node0" presStyleIdx="1" presStyleCnt="2"/>
      <dgm:spPr>
        <a:solidFill>
          <a:srgbClr val="24295F"/>
        </a:solidFill>
      </dgm:spPr>
    </dgm:pt>
    <dgm:pt modelId="{706AB70C-C01D-4D68-88C0-C86FB58BA477}" type="pres">
      <dgm:prSet presAssocID="{A31F4159-CC19-40F5-928D-93D4195A8B48}" presName="text" presStyleLbl="fgAcc0" presStyleIdx="1" presStyleCnt="2">
        <dgm:presLayoutVars>
          <dgm:chPref val="3"/>
        </dgm:presLayoutVars>
      </dgm:prSet>
      <dgm:spPr/>
    </dgm:pt>
    <dgm:pt modelId="{689891F7-C2F9-4FF0-96E1-1EB48705D547}" type="pres">
      <dgm:prSet presAssocID="{A31F4159-CC19-40F5-928D-93D4195A8B48}" presName="hierChild2" presStyleCnt="0"/>
      <dgm:spPr/>
    </dgm:pt>
  </dgm:ptLst>
  <dgm:cxnLst>
    <dgm:cxn modelId="{2A10EB0A-CB8E-4205-B24F-0748CABD2483}" type="presOf" srcId="{D955E036-94F9-41AA-8375-0BA97E287F35}" destId="{EFFE9C8F-BEB4-4E2A-A219-120F350BD048}" srcOrd="0" destOrd="0" presId="urn:microsoft.com/office/officeart/2005/8/layout/hierarchy1"/>
    <dgm:cxn modelId="{79D7F531-C570-4993-9531-ADBAB7A03AC3}" srcId="{44248B4F-9842-45AB-BB21-60F54A27C66E}" destId="{D955E036-94F9-41AA-8375-0BA97E287F35}" srcOrd="0" destOrd="0" parTransId="{3CEAF19D-F0C0-48CE-9499-AAD81A0CF111}" sibTransId="{5822D737-AA32-46E4-9292-903BDF9F4220}"/>
    <dgm:cxn modelId="{ABFB3439-90C6-48D3-94C4-879F7748EF95}" type="presOf" srcId="{A31F4159-CC19-40F5-928D-93D4195A8B48}" destId="{706AB70C-C01D-4D68-88C0-C86FB58BA477}" srcOrd="0" destOrd="0" presId="urn:microsoft.com/office/officeart/2005/8/layout/hierarchy1"/>
    <dgm:cxn modelId="{95044EB4-F30C-4173-BE38-2E4C16DEA205}" srcId="{44248B4F-9842-45AB-BB21-60F54A27C66E}" destId="{A31F4159-CC19-40F5-928D-93D4195A8B48}" srcOrd="1" destOrd="0" parTransId="{0B8335B9-D89A-4751-A244-6F35E8EB91F1}" sibTransId="{974970BB-736B-4AC5-8626-499700EDB4CF}"/>
    <dgm:cxn modelId="{EC5035BE-1EC1-406F-981D-5D464FDFF61F}" type="presOf" srcId="{44248B4F-9842-45AB-BB21-60F54A27C66E}" destId="{8382C9AA-7E85-4914-8774-EDD2754563C0}" srcOrd="0" destOrd="0" presId="urn:microsoft.com/office/officeart/2005/8/layout/hierarchy1"/>
    <dgm:cxn modelId="{B2D211B6-74AA-4FED-A7EA-F70F437C5B74}" type="presParOf" srcId="{8382C9AA-7E85-4914-8774-EDD2754563C0}" destId="{38B479BE-78D1-4AE4-88C3-970798B6217F}" srcOrd="0" destOrd="0" presId="urn:microsoft.com/office/officeart/2005/8/layout/hierarchy1"/>
    <dgm:cxn modelId="{910B0EF8-BAD5-4C30-A076-03EE3BE579E8}" type="presParOf" srcId="{38B479BE-78D1-4AE4-88C3-970798B6217F}" destId="{2F04ADE7-2EFC-4E98-9D67-AFC45891BDBA}" srcOrd="0" destOrd="0" presId="urn:microsoft.com/office/officeart/2005/8/layout/hierarchy1"/>
    <dgm:cxn modelId="{6674B550-34DA-40B4-9000-2C47CC09CC5B}" type="presParOf" srcId="{2F04ADE7-2EFC-4E98-9D67-AFC45891BDBA}" destId="{BAD25B70-1A48-48E4-A824-C7A9EE9FE456}" srcOrd="0" destOrd="0" presId="urn:microsoft.com/office/officeart/2005/8/layout/hierarchy1"/>
    <dgm:cxn modelId="{3B555A4C-0D58-4EA9-81CA-C47A8D2A7DF3}" type="presParOf" srcId="{2F04ADE7-2EFC-4E98-9D67-AFC45891BDBA}" destId="{EFFE9C8F-BEB4-4E2A-A219-120F350BD048}" srcOrd="1" destOrd="0" presId="urn:microsoft.com/office/officeart/2005/8/layout/hierarchy1"/>
    <dgm:cxn modelId="{5C14642C-5619-40FF-8C20-7FEBC3A15AB0}" type="presParOf" srcId="{38B479BE-78D1-4AE4-88C3-970798B6217F}" destId="{BF41F6E7-CEC4-45A8-A23F-BB0AB46A9F6E}" srcOrd="1" destOrd="0" presId="urn:microsoft.com/office/officeart/2005/8/layout/hierarchy1"/>
    <dgm:cxn modelId="{5E0093C4-1076-45B6-A36F-AFB6697ACEF0}" type="presParOf" srcId="{8382C9AA-7E85-4914-8774-EDD2754563C0}" destId="{0204EF53-1630-450A-8E21-E9BD2A308308}" srcOrd="1" destOrd="0" presId="urn:microsoft.com/office/officeart/2005/8/layout/hierarchy1"/>
    <dgm:cxn modelId="{EA36ECCC-22AF-492D-98D4-A8823A5C7129}" type="presParOf" srcId="{0204EF53-1630-450A-8E21-E9BD2A308308}" destId="{DDB153CE-7208-48FE-A28C-AD48F8768136}" srcOrd="0" destOrd="0" presId="urn:microsoft.com/office/officeart/2005/8/layout/hierarchy1"/>
    <dgm:cxn modelId="{30559069-F4EC-4B26-9242-0C9CD2861BEC}" type="presParOf" srcId="{DDB153CE-7208-48FE-A28C-AD48F8768136}" destId="{8DA90D44-ADFF-4B81-98FF-BDABBE670E38}" srcOrd="0" destOrd="0" presId="urn:microsoft.com/office/officeart/2005/8/layout/hierarchy1"/>
    <dgm:cxn modelId="{2008289C-8F3F-41C9-8500-78E2FB2AE301}" type="presParOf" srcId="{DDB153CE-7208-48FE-A28C-AD48F8768136}" destId="{706AB70C-C01D-4D68-88C0-C86FB58BA477}" srcOrd="1" destOrd="0" presId="urn:microsoft.com/office/officeart/2005/8/layout/hierarchy1"/>
    <dgm:cxn modelId="{C17729CC-1323-4894-81ED-6C9972977883}" type="presParOf" srcId="{0204EF53-1630-450A-8E21-E9BD2A308308}" destId="{689891F7-C2F9-4FF0-96E1-1EB48705D54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2B3114-BFC4-47A8-82B7-EF59DF8BEB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52FDDE-0007-4742-8BC5-6954A272E2DC}">
      <dgm:prSet/>
      <dgm:spPr>
        <a:solidFill>
          <a:srgbClr val="24295F"/>
        </a:solidFill>
      </dgm:spPr>
      <dgm:t>
        <a:bodyPr/>
        <a:lstStyle/>
        <a:p>
          <a:pPr algn="ctr"/>
          <a:r>
            <a:rPr lang="ar-SA" b="1" dirty="0">
              <a:latin typeface="Cairo Medium" pitchFamily="2" charset="-78"/>
              <a:cs typeface="Cairo Medium" pitchFamily="2" charset="-78"/>
            </a:rPr>
            <a:t>أخاديد </a:t>
          </a:r>
          <a:r>
            <a:rPr lang="ar-EG" b="1" dirty="0">
              <a:latin typeface="Cairo Medium" pitchFamily="2" charset="-78"/>
              <a:cs typeface="Cairo Medium" pitchFamily="2" charset="-78"/>
            </a:rPr>
            <a:t>من انخفاض الضغط</a:t>
          </a:r>
          <a:r>
            <a:rPr lang="ar-OM" b="1" dirty="0">
              <a:latin typeface="Cairo Medium" pitchFamily="2" charset="-78"/>
              <a:cs typeface="Cairo Medium" pitchFamily="2" charset="-78"/>
            </a:rPr>
            <a:t> الجوي</a:t>
          </a:r>
          <a:r>
            <a:rPr lang="ar-EG" b="1" dirty="0">
              <a:latin typeface="Cairo Medium" pitchFamily="2" charset="-78"/>
              <a:cs typeface="Cairo Medium" pitchFamily="2" charset="-78"/>
            </a:rPr>
            <a:t> </a:t>
          </a:r>
          <a:r>
            <a:rPr lang="ar-OM" b="1" dirty="0">
              <a:latin typeface="Cairo Medium" pitchFamily="2" charset="-78"/>
              <a:cs typeface="Cairo Medium" pitchFamily="2" charset="-78"/>
            </a:rPr>
            <a:t>في طبقات</a:t>
          </a:r>
          <a:r>
            <a:rPr lang="ar-EG" b="1" dirty="0">
              <a:latin typeface="Cairo Medium" pitchFamily="2" charset="-78"/>
              <a:cs typeface="Cairo Medium" pitchFamily="2" charset="-78"/>
            </a:rPr>
            <a:t> </a:t>
          </a:r>
          <a:r>
            <a:rPr lang="ar-OM" b="1" dirty="0">
              <a:latin typeface="Cairo Medium" pitchFamily="2" charset="-78"/>
              <a:cs typeface="Cairo Medium" pitchFamily="2" charset="-78"/>
            </a:rPr>
            <a:t>الجو العليا</a:t>
          </a:r>
          <a:endParaRPr lang="en-US" dirty="0">
            <a:latin typeface="Cairo Medium" pitchFamily="2" charset="-78"/>
            <a:cs typeface="Cairo Medium" pitchFamily="2" charset="-78"/>
          </a:endParaRPr>
        </a:p>
      </dgm:t>
    </dgm:pt>
    <dgm:pt modelId="{EB7D36D1-8601-4BCF-9775-19CCCCF2C6FA}" type="parTrans" cxnId="{4D74F9C4-72BF-4CD2-B42C-6DBADCCFBD0A}">
      <dgm:prSet/>
      <dgm:spPr/>
      <dgm:t>
        <a:bodyPr/>
        <a:lstStyle/>
        <a:p>
          <a:endParaRPr lang="en-US">
            <a:latin typeface="Cairo Medium" pitchFamily="2" charset="-78"/>
            <a:cs typeface="Cairo Medium" pitchFamily="2" charset="-78"/>
          </a:endParaRPr>
        </a:p>
      </dgm:t>
    </dgm:pt>
    <dgm:pt modelId="{E82DCB95-2031-496C-B135-B136AEEC37FE}" type="sibTrans" cxnId="{4D74F9C4-72BF-4CD2-B42C-6DBADCCFBD0A}">
      <dgm:prSet/>
      <dgm:spPr/>
      <dgm:t>
        <a:bodyPr/>
        <a:lstStyle/>
        <a:p>
          <a:endParaRPr lang="en-US">
            <a:latin typeface="Cairo Medium" pitchFamily="2" charset="-78"/>
            <a:cs typeface="Cairo Medium" pitchFamily="2" charset="-78"/>
          </a:endParaRPr>
        </a:p>
      </dgm:t>
    </dgm:pt>
    <dgm:pt modelId="{0FF15CB1-AFED-4FAB-9321-F56A2F6B8535}">
      <dgm:prSet/>
      <dgm:spPr>
        <a:solidFill>
          <a:srgbClr val="24295F"/>
        </a:solidFill>
      </dgm:spPr>
      <dgm:t>
        <a:bodyPr/>
        <a:lstStyle/>
        <a:p>
          <a:pPr algn="ctr"/>
          <a:r>
            <a:rPr lang="ar-SA" b="1" dirty="0">
              <a:latin typeface="Cairo Medium" pitchFamily="2" charset="-78"/>
              <a:cs typeface="Cairo Medium" pitchFamily="2" charset="-78"/>
            </a:rPr>
            <a:t>+</a:t>
          </a:r>
          <a:r>
            <a:rPr lang="ar-OM" b="1" dirty="0">
              <a:latin typeface="Cairo Medium" pitchFamily="2" charset="-78"/>
              <a:cs typeface="Cairo Medium" pitchFamily="2" charset="-78"/>
            </a:rPr>
            <a:t> مستويات </a:t>
          </a:r>
          <a:r>
            <a:rPr lang="ar-SA" b="1" dirty="0">
              <a:latin typeface="Cairo Medium" pitchFamily="2" charset="-78"/>
              <a:cs typeface="Cairo Medium" pitchFamily="2" charset="-78"/>
            </a:rPr>
            <a:t>رطوبة</a:t>
          </a:r>
          <a:r>
            <a:rPr lang="ar-OM" b="1" dirty="0">
              <a:latin typeface="Cairo Medium" pitchFamily="2" charset="-78"/>
              <a:cs typeface="Cairo Medium" pitchFamily="2" charset="-78"/>
            </a:rPr>
            <a:t> وحرارة</a:t>
          </a:r>
          <a:r>
            <a:rPr lang="ar-SA" b="1" dirty="0">
              <a:latin typeface="Cairo Medium" pitchFamily="2" charset="-78"/>
              <a:cs typeface="Cairo Medium" pitchFamily="2" charset="-78"/>
            </a:rPr>
            <a:t> </a:t>
          </a:r>
          <a:r>
            <a:rPr lang="ar-OM" b="1" dirty="0">
              <a:latin typeface="Cairo Medium" pitchFamily="2" charset="-78"/>
              <a:cs typeface="Cairo Medium" pitchFamily="2" charset="-78"/>
            </a:rPr>
            <a:t> مناسبة في الطبقات السطحية </a:t>
          </a:r>
          <a:endParaRPr lang="en-US" dirty="0">
            <a:latin typeface="Cairo Medium" pitchFamily="2" charset="-78"/>
            <a:cs typeface="Cairo Medium" pitchFamily="2" charset="-78"/>
          </a:endParaRPr>
        </a:p>
      </dgm:t>
    </dgm:pt>
    <dgm:pt modelId="{722E1DC5-AE5D-49DF-882B-7104D6121601}" type="parTrans" cxnId="{17E4543C-827B-463B-A986-E23E816E21E8}">
      <dgm:prSet/>
      <dgm:spPr/>
      <dgm:t>
        <a:bodyPr/>
        <a:lstStyle/>
        <a:p>
          <a:endParaRPr lang="en-US">
            <a:latin typeface="Cairo Medium" pitchFamily="2" charset="-78"/>
            <a:cs typeface="Cairo Medium" pitchFamily="2" charset="-78"/>
          </a:endParaRPr>
        </a:p>
      </dgm:t>
    </dgm:pt>
    <dgm:pt modelId="{7A0CA22D-A457-4E42-8081-B2F96693F276}" type="sibTrans" cxnId="{17E4543C-827B-463B-A986-E23E816E21E8}">
      <dgm:prSet/>
      <dgm:spPr/>
      <dgm:t>
        <a:bodyPr/>
        <a:lstStyle/>
        <a:p>
          <a:endParaRPr lang="en-US">
            <a:latin typeface="Cairo Medium" pitchFamily="2" charset="-78"/>
            <a:cs typeface="Cairo Medium" pitchFamily="2" charset="-78"/>
          </a:endParaRPr>
        </a:p>
      </dgm:t>
    </dgm:pt>
    <dgm:pt modelId="{5BA65BAE-B102-4C3A-8163-6EF928B2738D}">
      <dgm:prSet/>
      <dgm:spPr>
        <a:solidFill>
          <a:srgbClr val="24295F"/>
        </a:solidFill>
      </dgm:spPr>
      <dgm:t>
        <a:bodyPr/>
        <a:lstStyle/>
        <a:p>
          <a:pPr algn="ctr"/>
          <a:r>
            <a:rPr lang="ar-SA" b="1">
              <a:latin typeface="Cairo Medium" pitchFamily="2" charset="-78"/>
              <a:cs typeface="Cairo Medium" pitchFamily="2" charset="-78"/>
            </a:rPr>
            <a:t>+ جبال الحجر</a:t>
          </a:r>
          <a:endParaRPr lang="en-US">
            <a:latin typeface="Cairo Medium" pitchFamily="2" charset="-78"/>
            <a:cs typeface="Cairo Medium" pitchFamily="2" charset="-78"/>
          </a:endParaRPr>
        </a:p>
      </dgm:t>
    </dgm:pt>
    <dgm:pt modelId="{5D902F42-9C5F-40B4-9B07-B5CC635CCF10}" type="parTrans" cxnId="{4AA28B07-5CF5-4A73-9B13-9143BA52B688}">
      <dgm:prSet/>
      <dgm:spPr/>
      <dgm:t>
        <a:bodyPr/>
        <a:lstStyle/>
        <a:p>
          <a:endParaRPr lang="en-US">
            <a:latin typeface="Cairo Medium" pitchFamily="2" charset="-78"/>
            <a:cs typeface="Cairo Medium" pitchFamily="2" charset="-78"/>
          </a:endParaRPr>
        </a:p>
      </dgm:t>
    </dgm:pt>
    <dgm:pt modelId="{D8349C69-F1F5-478B-88A0-67E558AAE1EE}" type="sibTrans" cxnId="{4AA28B07-5CF5-4A73-9B13-9143BA52B688}">
      <dgm:prSet/>
      <dgm:spPr/>
      <dgm:t>
        <a:bodyPr/>
        <a:lstStyle/>
        <a:p>
          <a:endParaRPr lang="en-US">
            <a:latin typeface="Cairo Medium" pitchFamily="2" charset="-78"/>
            <a:cs typeface="Cairo Medium" pitchFamily="2" charset="-78"/>
          </a:endParaRPr>
        </a:p>
      </dgm:t>
    </dgm:pt>
    <dgm:pt modelId="{ECA07A6C-D1B6-43A1-B63D-ADD6DDB971B1}">
      <dgm:prSet/>
      <dgm:spPr>
        <a:solidFill>
          <a:srgbClr val="24295F"/>
        </a:solidFill>
      </dgm:spPr>
      <dgm:t>
        <a:bodyPr/>
        <a:lstStyle/>
        <a:p>
          <a:pPr algn="ctr"/>
          <a:r>
            <a:rPr lang="ar-SA" b="1" dirty="0">
              <a:latin typeface="Cairo Medium" pitchFamily="2" charset="-78"/>
              <a:cs typeface="Cairo Medium" pitchFamily="2" charset="-78"/>
            </a:rPr>
            <a:t>= عواصف </a:t>
          </a:r>
          <a:r>
            <a:rPr lang="ar-OM" b="1" dirty="0">
              <a:latin typeface="Cairo Medium" pitchFamily="2" charset="-78"/>
              <a:cs typeface="Cairo Medium" pitchFamily="2" charset="-78"/>
            </a:rPr>
            <a:t>رعدية </a:t>
          </a:r>
          <a:r>
            <a:rPr lang="ar-SA" b="1" dirty="0">
              <a:latin typeface="Cairo Medium" pitchFamily="2" charset="-78"/>
              <a:cs typeface="Cairo Medium" pitchFamily="2" charset="-78"/>
            </a:rPr>
            <a:t>وأمطار</a:t>
          </a:r>
          <a:r>
            <a:rPr lang="ar-OM" b="1" dirty="0">
              <a:latin typeface="Cairo Medium" pitchFamily="2" charset="-78"/>
              <a:cs typeface="Cairo Medium" pitchFamily="2" charset="-78"/>
            </a:rPr>
            <a:t>غزيرة</a:t>
          </a:r>
          <a:endParaRPr lang="en-US" dirty="0">
            <a:latin typeface="Cairo Medium" pitchFamily="2" charset="-78"/>
            <a:cs typeface="Cairo Medium" pitchFamily="2" charset="-78"/>
          </a:endParaRPr>
        </a:p>
      </dgm:t>
    </dgm:pt>
    <dgm:pt modelId="{0B90F388-80C5-492F-9512-3DA83E389EEB}" type="parTrans" cxnId="{4BB46AF8-8A8A-4B5C-8600-267DE175EE14}">
      <dgm:prSet/>
      <dgm:spPr/>
      <dgm:t>
        <a:bodyPr/>
        <a:lstStyle/>
        <a:p>
          <a:endParaRPr lang="en-US">
            <a:latin typeface="Cairo Medium" pitchFamily="2" charset="-78"/>
            <a:cs typeface="Cairo Medium" pitchFamily="2" charset="-78"/>
          </a:endParaRPr>
        </a:p>
      </dgm:t>
    </dgm:pt>
    <dgm:pt modelId="{E640AF5E-C1C7-4B44-BAA6-7E2BCBED75E6}" type="sibTrans" cxnId="{4BB46AF8-8A8A-4B5C-8600-267DE175EE14}">
      <dgm:prSet/>
      <dgm:spPr/>
      <dgm:t>
        <a:bodyPr/>
        <a:lstStyle/>
        <a:p>
          <a:endParaRPr lang="en-US">
            <a:latin typeface="Cairo Medium" pitchFamily="2" charset="-78"/>
            <a:cs typeface="Cairo Medium" pitchFamily="2" charset="-78"/>
          </a:endParaRPr>
        </a:p>
      </dgm:t>
    </dgm:pt>
    <dgm:pt modelId="{3B50CEBC-2474-4F5B-8A34-D5F06204AE03}" type="pres">
      <dgm:prSet presAssocID="{182B3114-BFC4-47A8-82B7-EF59DF8BEB39}" presName="linear" presStyleCnt="0">
        <dgm:presLayoutVars>
          <dgm:animLvl val="lvl"/>
          <dgm:resizeHandles val="exact"/>
        </dgm:presLayoutVars>
      </dgm:prSet>
      <dgm:spPr/>
    </dgm:pt>
    <dgm:pt modelId="{CFCC581A-B6EA-4F3E-8E00-46279B391EF5}" type="pres">
      <dgm:prSet presAssocID="{7452FDDE-0007-4742-8BC5-6954A272E2DC}" presName="parentText" presStyleLbl="node1" presStyleIdx="0" presStyleCnt="4">
        <dgm:presLayoutVars>
          <dgm:chMax val="0"/>
          <dgm:bulletEnabled val="1"/>
        </dgm:presLayoutVars>
      </dgm:prSet>
      <dgm:spPr/>
    </dgm:pt>
    <dgm:pt modelId="{67467045-12C5-49DB-BCF3-4724A6EBC81B}" type="pres">
      <dgm:prSet presAssocID="{E82DCB95-2031-496C-B135-B136AEEC37FE}" presName="spacer" presStyleCnt="0"/>
      <dgm:spPr/>
    </dgm:pt>
    <dgm:pt modelId="{48E13C8A-2628-41F0-8379-F8CA21DC2C93}" type="pres">
      <dgm:prSet presAssocID="{0FF15CB1-AFED-4FAB-9321-F56A2F6B8535}" presName="parentText" presStyleLbl="node1" presStyleIdx="1" presStyleCnt="4">
        <dgm:presLayoutVars>
          <dgm:chMax val="0"/>
          <dgm:bulletEnabled val="1"/>
        </dgm:presLayoutVars>
      </dgm:prSet>
      <dgm:spPr/>
    </dgm:pt>
    <dgm:pt modelId="{7AD404D4-53B1-43FD-82A0-1EF99A61D8E8}" type="pres">
      <dgm:prSet presAssocID="{7A0CA22D-A457-4E42-8081-B2F96693F276}" presName="spacer" presStyleCnt="0"/>
      <dgm:spPr/>
    </dgm:pt>
    <dgm:pt modelId="{B8970A8D-A82A-4957-BEF1-00A6ED327479}" type="pres">
      <dgm:prSet presAssocID="{5BA65BAE-B102-4C3A-8163-6EF928B2738D}" presName="parentText" presStyleLbl="node1" presStyleIdx="2" presStyleCnt="4">
        <dgm:presLayoutVars>
          <dgm:chMax val="0"/>
          <dgm:bulletEnabled val="1"/>
        </dgm:presLayoutVars>
      </dgm:prSet>
      <dgm:spPr/>
    </dgm:pt>
    <dgm:pt modelId="{18C82F64-3C54-44FB-8F0A-5714CE566F26}" type="pres">
      <dgm:prSet presAssocID="{D8349C69-F1F5-478B-88A0-67E558AAE1EE}" presName="spacer" presStyleCnt="0"/>
      <dgm:spPr/>
    </dgm:pt>
    <dgm:pt modelId="{CB2521D4-C700-4401-BF62-12886F27D5DC}" type="pres">
      <dgm:prSet presAssocID="{ECA07A6C-D1B6-43A1-B63D-ADD6DDB971B1}" presName="parentText" presStyleLbl="node1" presStyleIdx="3" presStyleCnt="4">
        <dgm:presLayoutVars>
          <dgm:chMax val="0"/>
          <dgm:bulletEnabled val="1"/>
        </dgm:presLayoutVars>
      </dgm:prSet>
      <dgm:spPr/>
    </dgm:pt>
  </dgm:ptLst>
  <dgm:cxnLst>
    <dgm:cxn modelId="{4AA28B07-5CF5-4A73-9B13-9143BA52B688}" srcId="{182B3114-BFC4-47A8-82B7-EF59DF8BEB39}" destId="{5BA65BAE-B102-4C3A-8163-6EF928B2738D}" srcOrd="2" destOrd="0" parTransId="{5D902F42-9C5F-40B4-9B07-B5CC635CCF10}" sibTransId="{D8349C69-F1F5-478B-88A0-67E558AAE1EE}"/>
    <dgm:cxn modelId="{66EAEF17-C1D6-46A7-8337-13D7CAC0B937}" type="presOf" srcId="{0FF15CB1-AFED-4FAB-9321-F56A2F6B8535}" destId="{48E13C8A-2628-41F0-8379-F8CA21DC2C93}" srcOrd="0" destOrd="0" presId="urn:microsoft.com/office/officeart/2005/8/layout/vList2"/>
    <dgm:cxn modelId="{17E4543C-827B-463B-A986-E23E816E21E8}" srcId="{182B3114-BFC4-47A8-82B7-EF59DF8BEB39}" destId="{0FF15CB1-AFED-4FAB-9321-F56A2F6B8535}" srcOrd="1" destOrd="0" parTransId="{722E1DC5-AE5D-49DF-882B-7104D6121601}" sibTransId="{7A0CA22D-A457-4E42-8081-B2F96693F276}"/>
    <dgm:cxn modelId="{36C3014A-1393-47C8-B8E5-B53BF44D55D8}" type="presOf" srcId="{182B3114-BFC4-47A8-82B7-EF59DF8BEB39}" destId="{3B50CEBC-2474-4F5B-8A34-D5F06204AE03}" srcOrd="0" destOrd="0" presId="urn:microsoft.com/office/officeart/2005/8/layout/vList2"/>
    <dgm:cxn modelId="{5F98B871-4DB7-483A-B754-349EE62468E1}" type="presOf" srcId="{5BA65BAE-B102-4C3A-8163-6EF928B2738D}" destId="{B8970A8D-A82A-4957-BEF1-00A6ED327479}" srcOrd="0" destOrd="0" presId="urn:microsoft.com/office/officeart/2005/8/layout/vList2"/>
    <dgm:cxn modelId="{4D74F9C4-72BF-4CD2-B42C-6DBADCCFBD0A}" srcId="{182B3114-BFC4-47A8-82B7-EF59DF8BEB39}" destId="{7452FDDE-0007-4742-8BC5-6954A272E2DC}" srcOrd="0" destOrd="0" parTransId="{EB7D36D1-8601-4BCF-9775-19CCCCF2C6FA}" sibTransId="{E82DCB95-2031-496C-B135-B136AEEC37FE}"/>
    <dgm:cxn modelId="{D507E1D9-5799-49B5-AAE8-C57BC9AD14B3}" type="presOf" srcId="{ECA07A6C-D1B6-43A1-B63D-ADD6DDB971B1}" destId="{CB2521D4-C700-4401-BF62-12886F27D5DC}" srcOrd="0" destOrd="0" presId="urn:microsoft.com/office/officeart/2005/8/layout/vList2"/>
    <dgm:cxn modelId="{4BB46AF8-8A8A-4B5C-8600-267DE175EE14}" srcId="{182B3114-BFC4-47A8-82B7-EF59DF8BEB39}" destId="{ECA07A6C-D1B6-43A1-B63D-ADD6DDB971B1}" srcOrd="3" destOrd="0" parTransId="{0B90F388-80C5-492F-9512-3DA83E389EEB}" sibTransId="{E640AF5E-C1C7-4B44-BAA6-7E2BCBED75E6}"/>
    <dgm:cxn modelId="{A8945EF9-1959-4173-82D6-60BE1D120E55}" type="presOf" srcId="{7452FDDE-0007-4742-8BC5-6954A272E2DC}" destId="{CFCC581A-B6EA-4F3E-8E00-46279B391EF5}" srcOrd="0" destOrd="0" presId="urn:microsoft.com/office/officeart/2005/8/layout/vList2"/>
    <dgm:cxn modelId="{C9097F60-5493-4BCB-9682-612FFEEF88BA}" type="presParOf" srcId="{3B50CEBC-2474-4F5B-8A34-D5F06204AE03}" destId="{CFCC581A-B6EA-4F3E-8E00-46279B391EF5}" srcOrd="0" destOrd="0" presId="urn:microsoft.com/office/officeart/2005/8/layout/vList2"/>
    <dgm:cxn modelId="{20F43140-454C-4A4E-81F4-41DB8D8673DE}" type="presParOf" srcId="{3B50CEBC-2474-4F5B-8A34-D5F06204AE03}" destId="{67467045-12C5-49DB-BCF3-4724A6EBC81B}" srcOrd="1" destOrd="0" presId="urn:microsoft.com/office/officeart/2005/8/layout/vList2"/>
    <dgm:cxn modelId="{F7CDB61A-F299-4AFA-A6DE-A31859B3EC2D}" type="presParOf" srcId="{3B50CEBC-2474-4F5B-8A34-D5F06204AE03}" destId="{48E13C8A-2628-41F0-8379-F8CA21DC2C93}" srcOrd="2" destOrd="0" presId="urn:microsoft.com/office/officeart/2005/8/layout/vList2"/>
    <dgm:cxn modelId="{5F06FEFB-3BBE-4307-9527-FFC91830236C}" type="presParOf" srcId="{3B50CEBC-2474-4F5B-8A34-D5F06204AE03}" destId="{7AD404D4-53B1-43FD-82A0-1EF99A61D8E8}" srcOrd="3" destOrd="0" presId="urn:microsoft.com/office/officeart/2005/8/layout/vList2"/>
    <dgm:cxn modelId="{834DC725-2AD6-4EDE-9930-311D28BE0569}" type="presParOf" srcId="{3B50CEBC-2474-4F5B-8A34-D5F06204AE03}" destId="{B8970A8D-A82A-4957-BEF1-00A6ED327479}" srcOrd="4" destOrd="0" presId="urn:microsoft.com/office/officeart/2005/8/layout/vList2"/>
    <dgm:cxn modelId="{25B103F4-C6C3-400F-925D-470601566C92}" type="presParOf" srcId="{3B50CEBC-2474-4F5B-8A34-D5F06204AE03}" destId="{18C82F64-3C54-44FB-8F0A-5714CE566F26}" srcOrd="5" destOrd="0" presId="urn:microsoft.com/office/officeart/2005/8/layout/vList2"/>
    <dgm:cxn modelId="{D4C8068C-F0CD-4212-A297-130DDC761872}" type="presParOf" srcId="{3B50CEBC-2474-4F5B-8A34-D5F06204AE03}" destId="{CB2521D4-C700-4401-BF62-12886F27D5DC}" srcOrd="6"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25B70-1A48-48E4-A824-C7A9EE9FE456}">
      <dsp:nvSpPr>
        <dsp:cNvPr id="0" name=""/>
        <dsp:cNvSpPr/>
      </dsp:nvSpPr>
      <dsp:spPr>
        <a:xfrm>
          <a:off x="1004" y="350122"/>
          <a:ext cx="3526110" cy="2239080"/>
        </a:xfrm>
        <a:prstGeom prst="roundRect">
          <a:avLst>
            <a:gd name="adj" fmla="val 10000"/>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E9C8F-BEB4-4E2A-A219-120F350BD048}">
      <dsp:nvSpPr>
        <dsp:cNvPr id="0" name=""/>
        <dsp:cNvSpPr/>
      </dsp:nvSpPr>
      <dsp:spPr>
        <a:xfrm>
          <a:off x="392794" y="722322"/>
          <a:ext cx="3526110" cy="2239080"/>
        </a:xfrm>
        <a:prstGeom prst="roundRect">
          <a:avLst>
            <a:gd name="adj" fmla="val 10000"/>
          </a:avLst>
        </a:prstGeom>
        <a:solidFill>
          <a:schemeClr val="lt1">
            <a:alpha val="90000"/>
            <a:hueOff val="0"/>
            <a:satOff val="0"/>
            <a:lumOff val="0"/>
            <a:alphaOff val="0"/>
          </a:schemeClr>
        </a:solidFill>
        <a:ln w="12700" cap="flat" cmpd="sng" algn="ctr">
          <a:solidFill>
            <a:srgbClr val="24295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kern="1200" dirty="0">
              <a:solidFill>
                <a:srgbClr val="24295F"/>
              </a:solidFill>
              <a:latin typeface="Cairo Medium" pitchFamily="2" charset="-78"/>
              <a:cs typeface="Cairo Medium" pitchFamily="2" charset="-78"/>
            </a:rPr>
            <a:t>المنخفضات والأخاديد الشتوية العميقة المصحوبة بأمطار غزيرة ورياح قوية وفيضانات.</a:t>
          </a:r>
          <a:endParaRPr lang="en-US" sz="2800" kern="1200" dirty="0">
            <a:solidFill>
              <a:srgbClr val="24295F"/>
            </a:solidFill>
            <a:latin typeface="Cairo Medium" pitchFamily="2" charset="-78"/>
            <a:cs typeface="Cairo Medium" pitchFamily="2" charset="-78"/>
          </a:endParaRPr>
        </a:p>
      </dsp:txBody>
      <dsp:txXfrm>
        <a:off x="458374" y="787902"/>
        <a:ext cx="3394950" cy="2107920"/>
      </dsp:txXfrm>
    </dsp:sp>
    <dsp:sp modelId="{8DA90D44-ADFF-4B81-98FF-BDABBE670E38}">
      <dsp:nvSpPr>
        <dsp:cNvPr id="0" name=""/>
        <dsp:cNvSpPr/>
      </dsp:nvSpPr>
      <dsp:spPr>
        <a:xfrm>
          <a:off x="4310695" y="350122"/>
          <a:ext cx="3526110" cy="2239080"/>
        </a:xfrm>
        <a:prstGeom prst="roundRect">
          <a:avLst>
            <a:gd name="adj" fmla="val 10000"/>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AB70C-C01D-4D68-88C0-C86FB58BA477}">
      <dsp:nvSpPr>
        <dsp:cNvPr id="0" name=""/>
        <dsp:cNvSpPr/>
      </dsp:nvSpPr>
      <dsp:spPr>
        <a:xfrm>
          <a:off x="4702485" y="722322"/>
          <a:ext cx="3526110" cy="2239080"/>
        </a:xfrm>
        <a:prstGeom prst="roundRect">
          <a:avLst>
            <a:gd name="adj" fmla="val 10000"/>
          </a:avLst>
        </a:prstGeom>
        <a:solidFill>
          <a:schemeClr val="lt1">
            <a:alpha val="90000"/>
            <a:hueOff val="0"/>
            <a:satOff val="0"/>
            <a:lumOff val="0"/>
            <a:alphaOff val="0"/>
          </a:schemeClr>
        </a:solidFill>
        <a:ln w="12700" cap="flat" cmpd="sng" algn="ctr">
          <a:solidFill>
            <a:srgbClr val="24295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kern="1200" dirty="0">
              <a:solidFill>
                <a:srgbClr val="24295F"/>
              </a:solidFill>
              <a:latin typeface="Cairo Medium" pitchFamily="2" charset="-78"/>
              <a:cs typeface="Cairo Medium" pitchFamily="2" charset="-78"/>
            </a:rPr>
            <a:t>الأعاصير المدارية القادمة من بحر العرب (المحيط الهندي) خلال المراحل الإنتقالية (مايو</a:t>
          </a:r>
          <a:r>
            <a:rPr lang="ar-OM" sz="2800" kern="1200" dirty="0">
              <a:solidFill>
                <a:srgbClr val="24295F"/>
              </a:solidFill>
              <a:latin typeface="Cairo Medium" pitchFamily="2" charset="-78"/>
              <a:cs typeface="Cairo Medium" pitchFamily="2" charset="-78"/>
            </a:rPr>
            <a:t>، يونيو</a:t>
          </a:r>
          <a:r>
            <a:rPr lang="ar-SA" sz="2800" kern="1200" dirty="0">
              <a:solidFill>
                <a:srgbClr val="24295F"/>
              </a:solidFill>
              <a:latin typeface="Cairo Medium" pitchFamily="2" charset="-78"/>
              <a:cs typeface="Cairo Medium" pitchFamily="2" charset="-78"/>
            </a:rPr>
            <a:t>، أكتوبر، نوفمبر).</a:t>
          </a:r>
          <a:endParaRPr lang="en-US" sz="2800" kern="1200" dirty="0">
            <a:solidFill>
              <a:srgbClr val="24295F"/>
            </a:solidFill>
            <a:latin typeface="Cairo Medium" pitchFamily="2" charset="-78"/>
            <a:cs typeface="Cairo Medium" pitchFamily="2" charset="-78"/>
          </a:endParaRPr>
        </a:p>
      </dsp:txBody>
      <dsp:txXfrm>
        <a:off x="4768065" y="787902"/>
        <a:ext cx="3394950" cy="210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C581A-B6EA-4F3E-8E00-46279B391EF5}">
      <dsp:nvSpPr>
        <dsp:cNvPr id="0" name=""/>
        <dsp:cNvSpPr/>
      </dsp:nvSpPr>
      <dsp:spPr>
        <a:xfrm>
          <a:off x="0" y="24806"/>
          <a:ext cx="3465082" cy="965250"/>
        </a:xfrm>
        <a:prstGeom prst="roundRect">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Cairo Medium" pitchFamily="2" charset="-78"/>
              <a:cs typeface="Cairo Medium" pitchFamily="2" charset="-78"/>
            </a:rPr>
            <a:t>أخاديد </a:t>
          </a:r>
          <a:r>
            <a:rPr lang="ar-EG" sz="2500" b="1" kern="1200" dirty="0">
              <a:latin typeface="Cairo Medium" pitchFamily="2" charset="-78"/>
              <a:cs typeface="Cairo Medium" pitchFamily="2" charset="-78"/>
            </a:rPr>
            <a:t>من انخفاض الضغط</a:t>
          </a:r>
          <a:r>
            <a:rPr lang="ar-OM" sz="2500" b="1" kern="1200" dirty="0">
              <a:latin typeface="Cairo Medium" pitchFamily="2" charset="-78"/>
              <a:cs typeface="Cairo Medium" pitchFamily="2" charset="-78"/>
            </a:rPr>
            <a:t> الجوي</a:t>
          </a:r>
          <a:r>
            <a:rPr lang="ar-EG" sz="2500" b="1" kern="1200" dirty="0">
              <a:latin typeface="Cairo Medium" pitchFamily="2" charset="-78"/>
              <a:cs typeface="Cairo Medium" pitchFamily="2" charset="-78"/>
            </a:rPr>
            <a:t> </a:t>
          </a:r>
          <a:r>
            <a:rPr lang="ar-OM" sz="2500" b="1" kern="1200" dirty="0">
              <a:latin typeface="Cairo Medium" pitchFamily="2" charset="-78"/>
              <a:cs typeface="Cairo Medium" pitchFamily="2" charset="-78"/>
            </a:rPr>
            <a:t>في طبقات</a:t>
          </a:r>
          <a:r>
            <a:rPr lang="ar-EG" sz="2500" b="1" kern="1200" dirty="0">
              <a:latin typeface="Cairo Medium" pitchFamily="2" charset="-78"/>
              <a:cs typeface="Cairo Medium" pitchFamily="2" charset="-78"/>
            </a:rPr>
            <a:t> </a:t>
          </a:r>
          <a:r>
            <a:rPr lang="ar-OM" sz="2500" b="1" kern="1200" dirty="0">
              <a:latin typeface="Cairo Medium" pitchFamily="2" charset="-78"/>
              <a:cs typeface="Cairo Medium" pitchFamily="2" charset="-78"/>
            </a:rPr>
            <a:t>الجو العليا</a:t>
          </a:r>
          <a:endParaRPr lang="en-US" sz="2500" kern="1200" dirty="0">
            <a:latin typeface="Cairo Medium" pitchFamily="2" charset="-78"/>
            <a:cs typeface="Cairo Medium" pitchFamily="2" charset="-78"/>
          </a:endParaRPr>
        </a:p>
      </dsp:txBody>
      <dsp:txXfrm>
        <a:off x="47120" y="71926"/>
        <a:ext cx="3370842" cy="871010"/>
      </dsp:txXfrm>
    </dsp:sp>
    <dsp:sp modelId="{48E13C8A-2628-41F0-8379-F8CA21DC2C93}">
      <dsp:nvSpPr>
        <dsp:cNvPr id="0" name=""/>
        <dsp:cNvSpPr/>
      </dsp:nvSpPr>
      <dsp:spPr>
        <a:xfrm>
          <a:off x="0" y="1062056"/>
          <a:ext cx="3465082" cy="965250"/>
        </a:xfrm>
        <a:prstGeom prst="roundRect">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Cairo Medium" pitchFamily="2" charset="-78"/>
              <a:cs typeface="Cairo Medium" pitchFamily="2" charset="-78"/>
            </a:rPr>
            <a:t>+</a:t>
          </a:r>
          <a:r>
            <a:rPr lang="ar-OM" sz="2500" b="1" kern="1200" dirty="0">
              <a:latin typeface="Cairo Medium" pitchFamily="2" charset="-78"/>
              <a:cs typeface="Cairo Medium" pitchFamily="2" charset="-78"/>
            </a:rPr>
            <a:t> مستويات </a:t>
          </a:r>
          <a:r>
            <a:rPr lang="ar-SA" sz="2500" b="1" kern="1200" dirty="0">
              <a:latin typeface="Cairo Medium" pitchFamily="2" charset="-78"/>
              <a:cs typeface="Cairo Medium" pitchFamily="2" charset="-78"/>
            </a:rPr>
            <a:t>رطوبة</a:t>
          </a:r>
          <a:r>
            <a:rPr lang="ar-OM" sz="2500" b="1" kern="1200" dirty="0">
              <a:latin typeface="Cairo Medium" pitchFamily="2" charset="-78"/>
              <a:cs typeface="Cairo Medium" pitchFamily="2" charset="-78"/>
            </a:rPr>
            <a:t> وحرارة</a:t>
          </a:r>
          <a:r>
            <a:rPr lang="ar-SA" sz="2500" b="1" kern="1200" dirty="0">
              <a:latin typeface="Cairo Medium" pitchFamily="2" charset="-78"/>
              <a:cs typeface="Cairo Medium" pitchFamily="2" charset="-78"/>
            </a:rPr>
            <a:t> </a:t>
          </a:r>
          <a:r>
            <a:rPr lang="ar-OM" sz="2500" b="1" kern="1200" dirty="0">
              <a:latin typeface="Cairo Medium" pitchFamily="2" charset="-78"/>
              <a:cs typeface="Cairo Medium" pitchFamily="2" charset="-78"/>
            </a:rPr>
            <a:t> مناسبة في الطبقات السطحية </a:t>
          </a:r>
          <a:endParaRPr lang="en-US" sz="2500" kern="1200" dirty="0">
            <a:latin typeface="Cairo Medium" pitchFamily="2" charset="-78"/>
            <a:cs typeface="Cairo Medium" pitchFamily="2" charset="-78"/>
          </a:endParaRPr>
        </a:p>
      </dsp:txBody>
      <dsp:txXfrm>
        <a:off x="47120" y="1109176"/>
        <a:ext cx="3370842" cy="871010"/>
      </dsp:txXfrm>
    </dsp:sp>
    <dsp:sp modelId="{B8970A8D-A82A-4957-BEF1-00A6ED327479}">
      <dsp:nvSpPr>
        <dsp:cNvPr id="0" name=""/>
        <dsp:cNvSpPr/>
      </dsp:nvSpPr>
      <dsp:spPr>
        <a:xfrm>
          <a:off x="0" y="2099306"/>
          <a:ext cx="3465082" cy="965250"/>
        </a:xfrm>
        <a:prstGeom prst="roundRect">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a:latin typeface="Cairo Medium" pitchFamily="2" charset="-78"/>
              <a:cs typeface="Cairo Medium" pitchFamily="2" charset="-78"/>
            </a:rPr>
            <a:t>+ جبال الحجر</a:t>
          </a:r>
          <a:endParaRPr lang="en-US" sz="2500" kern="1200">
            <a:latin typeface="Cairo Medium" pitchFamily="2" charset="-78"/>
            <a:cs typeface="Cairo Medium" pitchFamily="2" charset="-78"/>
          </a:endParaRPr>
        </a:p>
      </dsp:txBody>
      <dsp:txXfrm>
        <a:off x="47120" y="2146426"/>
        <a:ext cx="3370842" cy="871010"/>
      </dsp:txXfrm>
    </dsp:sp>
    <dsp:sp modelId="{CB2521D4-C700-4401-BF62-12886F27D5DC}">
      <dsp:nvSpPr>
        <dsp:cNvPr id="0" name=""/>
        <dsp:cNvSpPr/>
      </dsp:nvSpPr>
      <dsp:spPr>
        <a:xfrm>
          <a:off x="0" y="3136556"/>
          <a:ext cx="3465082" cy="965250"/>
        </a:xfrm>
        <a:prstGeom prst="roundRect">
          <a:avLst/>
        </a:prstGeom>
        <a:solidFill>
          <a:srgbClr val="2429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b="1" kern="1200" dirty="0">
              <a:latin typeface="Cairo Medium" pitchFamily="2" charset="-78"/>
              <a:cs typeface="Cairo Medium" pitchFamily="2" charset="-78"/>
            </a:rPr>
            <a:t>= عواصف </a:t>
          </a:r>
          <a:r>
            <a:rPr lang="ar-OM" sz="2500" b="1" kern="1200" dirty="0">
              <a:latin typeface="Cairo Medium" pitchFamily="2" charset="-78"/>
              <a:cs typeface="Cairo Medium" pitchFamily="2" charset="-78"/>
            </a:rPr>
            <a:t>رعدية </a:t>
          </a:r>
          <a:r>
            <a:rPr lang="ar-SA" sz="2500" b="1" kern="1200" dirty="0">
              <a:latin typeface="Cairo Medium" pitchFamily="2" charset="-78"/>
              <a:cs typeface="Cairo Medium" pitchFamily="2" charset="-78"/>
            </a:rPr>
            <a:t>وأمطار</a:t>
          </a:r>
          <a:r>
            <a:rPr lang="ar-OM" sz="2500" b="1" kern="1200" dirty="0">
              <a:latin typeface="Cairo Medium" pitchFamily="2" charset="-78"/>
              <a:cs typeface="Cairo Medium" pitchFamily="2" charset="-78"/>
            </a:rPr>
            <a:t>غزيرة</a:t>
          </a:r>
          <a:endParaRPr lang="en-US" sz="2500" kern="1200" dirty="0">
            <a:latin typeface="Cairo Medium" pitchFamily="2" charset="-78"/>
            <a:cs typeface="Cairo Medium" pitchFamily="2" charset="-78"/>
          </a:endParaRPr>
        </a:p>
      </dsp:txBody>
      <dsp:txXfrm>
        <a:off x="47120" y="3183676"/>
        <a:ext cx="3370842" cy="871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11:17:16.347"/>
    </inkml:context>
    <inkml:brush xml:id="br0">
      <inkml:brushProperty name="width" value="0.35" units="cm"/>
      <inkml:brushProperty name="height" value="0.35" units="cm"/>
      <inkml:brushProperty name="color" value="#FFFFFF"/>
    </inkml:brush>
  </inkml:definitions>
  <inkml:trace contextRef="#ctx0" brushRef="#br0">1213 934 24575,'538'26'0,"48"1"0,-540-30 0,-31 2 0,1 0 0,-1 0 0,0 2 0,1 0 0,29 6 0,-45-7 0,0 0 0,1 0 0,-1 0 0,0 0 0,1 0 0,-1 0 0,0 0 0,1 0 0,-1 0 0,0 0 0,0 1 0,1-1 0,-1 0 0,0 0 0,1 0 0,-1 0 0,0 1 0,0-1 0,0 0 0,1 0 0,-1 0 0,0 1 0,0-1 0,0 0 0,1 0 0,-1 1 0,0-1 0,0 0 0,0 1 0,0-1 0,0 0 0,0 1 0,0-1 0,0 0 0,0 0 0,0 1 0,0-1 0,-10 9 0,-32 7 0,31-12 0,-415 125 0,274-89 0,132-35 0,-106 34 0,107-31 0,1 0 0,0 1 0,1 0 0,-26 20 0,42-29 0,1 0 0,0 0 0,-1 0 0,1 1 0,-1-1 0,1 0 0,-1 0 0,1 0 0,0 1 0,-1-1 0,1 0 0,-1 1 0,1-1 0,0 0 0,-1 1 0,1-1 0,0 0 0,0 1 0,-1-1 0,1 1 0,0-1 0,0 0 0,0 1 0,-1-1 0,1 1 0,0-1 0,0 1 0,0-1 0,0 1 0,0-1 0,0 1 0,0-1 0,0 0 0,0 1 0,0-1 0,0 1 0,0-1 0,0 1 0,1-1 0,-1 1 0,0 0 0,2 0 0,0-1 0,-1 1 0,1 0 0,0-1 0,0 1 0,-1-1 0,1 1 0,0-1 0,0 0 0,3 0 0,51-4 0,71-34 0,-23 6 0,-43 15 0,2 3 0,-1 3 0,95-6 0,-153 17 0,0 0 0,-1 0 0,1 1 0,0-1 0,-1 1 0,1 0 0,0 0 0,-1 0 0,1 0 0,-1 1 0,1 0 0,-1-1 0,0 1 0,0 0 0,4 4 0,-6-5 0,0 0 0,0 0 0,0 0 0,-1 0 0,1 0 0,0 0 0,-1 0 0,1 0 0,-1 1 0,1-1 0,-1 0 0,0 0 0,1 0 0,-1 1 0,0-1 0,0 0 0,0 1 0,0 1 0,-1-1 0,1 1 0,-1-1 0,0 0 0,0 1 0,0-1 0,0 0 0,0 0 0,0 0 0,-1 0 0,1 0 0,-1 0 0,1-1 0,-3 3 0,-16 12 0,0-1 0,0 0 0,-2-2 0,0-1 0,-39 17 0,-8 5 0,50-26 0,15-7 0,1 0 0,0 0 0,-1 0 0,1 1 0,0-1 0,0 1 0,0 0 0,0 0 0,0 0 0,0 0 0,0 1 0,1-1 0,-4 4 0,6-5 0,0-1 0,0 1 0,0-1 0,0 1 0,0-1 0,1 1 0,-1-1 0,0 0 0,0 1 0,0-1 0,0 1 0,0-1 0,1 0 0,-1 1 0,0-1 0,0 1 0,1-1 0,-1 0 0,0 1 0,0-1 0,1 0 0,-1 1 0,0-1 0,1 0 0,-1 0 0,1 1 0,-1-1 0,0 0 0,1 0 0,-1 0 0,1 0 0,-1 1 0,0-1 0,1 0 0,-1 0 0,1 0 0,0 0 0,19 3 0,-19-3 0,22 0 0,-1-1 0,0 0 0,1-2 0,-1-1 0,0-1 0,26-9 0,34-7 0,-15-2 0,-58 19 0,0 0 0,1 0 0,-1 1 0,1 0 0,0 1 0,0 0 0,0 1 0,0 0 0,12 0 0,-22 1 0,0 0 0,1 0 0,-1 0 0,1 0 0,-1 0 0,0 0 0,1 0 0,-1 0 0,0 0 0,1 0 0,-1 0 0,1 1 0,-1-1 0,0 0 0,1 0 0,-1 0 0,0 1 0,1-1 0,-1 0 0,0 0 0,0 1 0,1-1 0,-1 0 0,0 0 0,0 1 0,1-1 0,-1 0 0,0 1 0,0-1 0,0 0 0,0 1 0,1-1 0,-1 1 0,0-1 0,0 0 0,0 1 0,0 0 0,-9 13 0,-21 12 0,-165 94 0,57-39 0,131-76 0,1-2 0,1 0 0,0 0 0,0 1 0,1 0 0,-1 0 0,1 0 0,-8 9 0,12-13 0,0 0 0,0 1 0,-1-1 0,1 0 0,0 0 0,0 0 0,0 0 0,0 0 0,0 1 0,0-1 0,0 0 0,0 0 0,0 0 0,0 0 0,0 1 0,0-1 0,0 0 0,0 0 0,0 0 0,0 0 0,0 0 0,0 1 0,0-1 0,1 0 0,-1 0 0,0 0 0,0 0 0,0 0 0,0 1 0,0-1 0,0 0 0,0 0 0,0 0 0,1 0 0,-1 0 0,0 0 0,0 0 0,0 0 0,0 0 0,0 1 0,1-1 0,-1 0 0,0 0 0,0 0 0,0 0 0,0 0 0,0 0 0,1 0 0,-1 0 0,0 0 0,0 0 0,0 0 0,0 0 0,1 0 0,15-1 0,17-5 0,85-30 0,-77 22 0,80-17 0,-76 25 0,0 1 0,1 3 0,89 6 0,-133-4 0,-1 0 0,1 0 0,-1 0 0,0 0 0,1 0 0,-1 0 0,0 1 0,1-1 0,-1 1 0,0-1 0,1 1 0,-1-1 0,0 1 0,0 0 0,1 0 0,-1-1 0,0 1 0,0 0 0,1 2 0,-1-2 0,-1 0 0,0-1 0,0 1 0,0 0 0,0 0 0,0 0 0,-1-1 0,1 1 0,0 0 0,0 0 0,0-1 0,-1 1 0,1 0 0,0 0 0,-1-1 0,1 1 0,-1 0 0,1-1 0,-1 1 0,1 0 0,-1-1 0,1 1 0,-1-1 0,0 1 0,-8 7 0,-1-1 0,1 0 0,-15 7 0,19-10 0,-6 1 0,0 0 0,-24 8 0,25-10 0,1 0 0,-1 1 0,-17 10 0,39-21 0,0 2 0,0 0 0,0 0 0,0 1 0,1 1 0,-1 0 0,1 1 0,24-2 0,129 2 0,-112 3 0,-47-1 0,-1 0 0,1 0 0,-1 1 0,0 0 0,1 0 0,-1 1 0,0 0 0,0 0 0,0 0 0,0 1 0,0 0 0,6 4 0,-8-4 0,-1 0 0,1 0 0,-1 0 0,0 1 0,0 0 0,0-1 0,0 1 0,-1 0 0,0 0 0,0 1 0,0-1 0,0 0 0,0 1 0,-1-1 0,0 1 0,0-1 0,0 8 0,1-1 0,0 1 0,-2-1 0,1 1 0,-1-1 0,-1 1 0,0 0 0,-1-1 0,0 0 0,-1 1 0,0-1 0,-1 0 0,0 0 0,-1-1 0,-6 13 0,-11 6 0,10-21 0,12-8 0,-1-1 0,1 1 0,0 0 0,-1 0 0,1-1 0,-1 1 0,1 0 0,0-1 0,0 1 0,-1-1 0,1 1 0,0 0 0,0-1 0,-1 1 0,1-1 0,0 1 0,0-1 0,0 1 0,0-1 0,0 1 0,0 0 0,0-1 0,0 1 0,0-1 0,0 1 0,0-1 0,0 1 0,0-1 0,0 1 0,0-1 0,0 0 0,3-10 0,-1 0 0,1 0 0,1 1 0,0-1 0,0 1 0,1 0 0,10-17 0,11-23 0,-6-5 0,12-61 0,-6 21 0,-21 83 0,0 0 0,1 1 0,0 0 0,12-17 0,11-20 0,-22 34 0,0 1 0,1 0 0,1 1 0,0-1 0,0 2 0,1-1 0,1 2 0,0-1 0,14-9 0,-21 16 0,1 1 0,1 0 0,-1-1 0,0 2 0,1-1 0,-1 1 0,1 0 0,0 0 0,0 0 0,0 1 0,0 0 0,0 0 0,0 0 0,0 1 0,0 0 0,0 0 0,0 1 0,0 0 0,0 0 0,0 0 0,0 1 0,0-1 0,0 2 0,-1-1 0,6 3 0,-6-1 0,0-1 0,0 0 0,0 1 0,-1 0 0,0 0 0,0 0 0,0 1 0,0-1 0,-1 1 0,0 0 0,0 0 0,0 0 0,0 0 0,-1 1 0,0-1 0,0 1 0,-1-1 0,1 1 0,0 9 0,1 10 0,-2 0 0,-1 1 0,-4 34 0,1 1 0,0-25 0,1 16 0,2-51 0,0-1 0,0 1 0,0 0 0,0-1 0,0 1 0,0 0 0,0-1 0,0 1 0,1-1 0,-1 1 0,0 0 0,1-1 0,-1 1 0,0-1 0,1 1 0,-1 0 0,1-1 0,-1 1 0,0-1 0,1 0 0,-1 1 0,1-1 0,0 1 0,-1-1 0,1 0 0,-1 1 0,1-1 0,0 0 0,-1 0 0,1 1 0,-1-1 0,1 0 0,0 0 0,-1 0 0,1 0 0,0 0 0,-1 0 0,1 0 0,0 0 0,-1 0 0,1 0 0,0 0 0,-1-1 0,1 1 0,0 0 0,-1 0 0,1-1 0,0 1 0,-1 0 0,1-1 0,-1 1 0,1-1 0,35-25 0,-29 21 0,7-9 0,0-1 0,0 0 0,-2-1 0,21-32 0,-28 38 0,0-1 0,0 1 0,-1-1 0,-1 0 0,0 0 0,0 0 0,-1 0 0,-1-1 0,0 1 0,0-1 0,-2-16 0,2-19 0,0 45 0,-1-1 0,0 0 0,1 1 0,-1-1 0,1 1 0,-1-1 0,1 1 0,0-1 0,0 1 0,1 0 0,-1-1 0,0 1 0,1 0 0,-1 0 0,1 0 0,0 0 0,0 0 0,0 0 0,3-2 0,1 0 0,1 1 0,0 0 0,0 0 0,0 0 0,9-2 0,-8 3 0,0-1 0,0 1 0,0-2 0,9-4 0,-15 6 0,0 1 0,0-1 0,0 0 0,0 1 0,0-1 0,0 0 0,0 0 0,0-1 0,-1 1 0,1 0 0,-1-1 0,0 1 0,0 0 0,0-1 0,0 1 0,0-1 0,1-4 0,0-3 0,-1 0 0,0-1 0,0 1 0,-1-1 0,0 0 0,-1 1 0,0-1 0,-1 1 0,0 0 0,-1-1 0,0 1 0,0 0 0,-1 1 0,0-1 0,-9-13 0,5 4 0,0-1 0,1 0 0,1-1 0,0 1 0,2-1 0,0 0 0,2-1 0,0-25 0,1 15 0,-2 0 0,-1 1 0,-1-1 0,-16-49 0,17 68 0,1-1 0,0 0 0,0 1 0,2-1 0,-1 0 0,2 0 0,0 0 0,1 0 0,2-15 0,3 0 0,1 0 0,2 1 0,14-34 0,-20 56 0,13-41 0,-15 44 0,-1 1 0,1 0 0,-1-1 0,0 1 0,0 0 0,0-1 0,0 1 0,0 0 0,0-1 0,-1 1 0,1 0 0,-1-1 0,1 1 0,-1 0 0,0 0 0,0-1 0,-2-2 0,3 4 0,-1 1 0,0-1 0,0 0 0,0 0 0,0 1 0,1-1 0,-1 1 0,0-1 0,0 1 0,0-1 0,0 1 0,0-1 0,0 1 0,0 0 0,-1 0 0,1-1 0,0 1 0,0 0 0,0 0 0,0 0 0,0 0 0,0 1 0,0-1 0,0 0 0,0 0 0,0 0 0,0 1 0,0-1 0,0 1 0,0-1 0,0 1 0,-2 0 0,-32 25 0,26-18 0,-158 129 0,99-81 0,45-36 0,-1 0 0,-1-2 0,-26 15 0,41-28 0,-84 41 0,84-41 0,16-5 0,19-9 0,15-9 0,45-14 0,5-2 0,-35 13 0,-30 13 0,33-17 0,-42 10 0,-18 10 0,-13 5 0,-140 44 0,77-20 0,-303 72 0,296-81 0,-1-3 0,-134 0 0,171-12 0,-121-6 0,168 7 0,0-2 0,0 1 0,0 0 0,0 0 0,0-1 0,0 1 0,0-1 0,0 1 0,0-1 0,1 0 0,-1 0 0,0 0 0,0 0 0,1 0 0,-1 0 0,0 0 0,1-1 0,0 1 0,-1 0 0,1-1 0,0 1 0,-1-1 0,-1-3 0,3 3 0,-1-1 0,1 0 0,-1 1 0,1-1 0,0 0 0,0 1 0,0-1 0,1 0 0,-1 1 0,1-1 0,-1 0 0,1 1 0,0-1 0,0 1 0,1-4 0,5-7 0,0 1 0,0 0 0,1 0 0,0 1 0,16-16 0,5 0 0,1 1 0,54-37 0,77-36 0,-103 65 0,-44 26 0,44-28 0,2 3 0,83-34 0,-121 59 0,0-1 0,28-16 0,-50 24 0,0 1 0,0 0 0,0 0 0,-1-1 0,1 1 0,0 0 0,0 0 0,0-1 0,-1 1 0,1 0 0,0 0 0,0 0 0,-1 0 0,1-1 0,0 1 0,-1 0 0,1 0 0,0 0 0,-1 0 0,1 0 0,0 0 0,-1 0 0,1 0 0,0 0 0,-1 0 0,1 0 0,0 0 0,-1 0 0,1 0 0,0 0 0,0 0 0,-1 0 0,1 0 0,0 0 0,-1 1 0,1-1 0,-1 0 0,-20 2 0,-42 18 0,-70 31 0,46-15 0,11-8 0,-103 43 0,177-71 0,1 0 0,0 1 0,0-1 0,0 0 0,-1 1 0,1 0 0,0-1 0,0 1 0,0-1 0,0 1 0,0 0 0,0 0 0,0 0 0,0-1 0,1 1 0,-1 0 0,0 0 0,-1 2 0,3-3 0,0 1 0,-1-1 0,1 1 0,0-1 0,0 1 0,0-1 0,-1 0 0,1 1 0,0-1 0,0 0 0,0 0 0,0 0 0,-1 0 0,1 1 0,0-1 0,0 0 0,0-1 0,1 1 0,53-3 0,379-45 0,-342 36 0,1 4 0,168 7 0,-253 2 0,-1 0 0,0 0 0,1 1 0,-1 0 0,0 0 0,0 0 0,0 1 0,0 1 0,-1-1 0,1 1 0,-1 0 0,0 0 0,10 9 0,-13-10 0,0 1 0,0-1 0,0 1 0,-1-1 0,1 1 0,-1 0 0,0 0 0,0 0 0,0 0 0,-1 1 0,1-1 0,-1 0 0,0 1 0,-1-1 0,1 1 0,-1-1 0,1 1 0,-1-1 0,-1 1 0,1-1 0,-1 1 0,1-1 0,-1 0 0,-2 5 0,-6 13 0,-1-2 0,-1 0 0,0 0 0,-2-1 0,0 0 0,-17 18 0,8-9 0,-47 50 0,49-58 0,1 2 0,0 0 0,-24 40 0,-5 42 0,40-84 0,0 0 0,-1-1 0,-1 1 0,-1-2 0,-1 1 0,0-2 0,-26 29 0,37-45 0,-14 15 0,12-11 0,12-9 0,20-15 0,-2-2 0,0-1 0,24-25 0,-30 26 0,1 1 0,1 1 0,0 1 0,1 2 0,33-18 0,-38 26 0,0 1 0,1 0 0,-1 2 0,2 0 0,-1 1 0,0 1 0,1 1 0,-1 1 0,1 1 0,37 4 0,-56-4 0,0 0 0,0 1 0,0-1 0,0 0 0,0 1 0,0 0 0,0-1 0,0 1 0,0 0 0,0 0 0,0 0 0,-1 0 0,1 0 0,0 0 0,-1 0 0,1 1 0,-1-1 0,1 1 0,-1-1 0,1 1 0,-1 0 0,0-1 0,0 1 0,0 0 0,0 0 0,0 0 0,-1 0 0,2 4 0,-2-4 0,0 1 0,0-1 0,0 1 0,0 0 0,0-1 0,-1 1 0,1-1 0,-1 1 0,0-1 0,0 1 0,0-1 0,0 0 0,0 1 0,0-1 0,-1 0 0,1 0 0,-1 0 0,0 0 0,1 0 0,-1 0 0,0 0 0,-4 2 0,-18 13 0,-2-2 0,0-1 0,-1-1 0,-46 16 0,-40 19 0,-50 25 0,101-47 0,54-22 0,0 1 0,1 0 0,0 0 0,0 1 0,-11 11 0,12-11 0,0 0 0,0-1 0,-1 0 0,1 0 0,-1 0 0,-12 5 0,17-9 0,-1 0 0,0 0 0,0-1 0,1 1 0,-1-1 0,0 0 0,0 0 0,0 0 0,0 0 0,0 0 0,1-1 0,-1 1 0,0-1 0,0 0 0,1 0 0,-1 0 0,0 0 0,1 0 0,-1 0 0,1-1 0,-1 1 0,1-1 0,-4-3 0,-4-4 0,1 0 0,0-1 0,1 0 0,0 0 0,0-1 0,1 1 0,1-2 0,-10-21 0,-2-11 0,-11-47 0,25 81 0,-49-224 0,40 159 0,-4 2 0,-39-109 0,19 87 0,37 95 0,0 0 0,0 0 0,0 0 0,-1 0 0,1 0 0,0 0 0,0 0 0,0 0 0,0 0 0,0 0 0,0 0 0,0 1 0,0-1 0,0 0 0,0 0 0,-1 0 0,1 0 0,0 0 0,0 0 0,0 0 0,0 0 0,0 0 0,0 0 0,0 0 0,0 0 0,0-1 0,-1 1 0,1 0 0,0 0 0,0 0 0,0 0 0,0 0 0,0 0 0,0 0 0,0 0 0,0 0 0,0 0 0,-2 21 0,1 30 0,3 18 0,2 0 0,3 0 0,19 81 0,-22-134 0,7 22 0,-2 0 0,-2 1 0,-1 0 0,0 42 0,-22 125 0,9-149 0,2 1 0,5 114 0,1-169 0,0 0 0,0 0 0,0 0 0,0 0 0,0 0 0,0 0 0,1-1 0,-1 1 0,1 0 0,0-1 0,0 1 0,0-1 0,0 0 0,0 0 0,0 1 0,1-1 0,-1-1 0,1 1 0,0 0 0,-1-1 0,1 1 0,0-1 0,3 1 0,-1 1 0,-1-1 0,1 1 0,-1 0 0,1 0 0,-1 0 0,0 0 0,0 1 0,3 4 0,7 12 0,19 39 0,-5-9 0,-27-47 0,1-1 0,-1 1 0,1-1 0,0 0 0,-1 1 0,1-1 0,0 0 0,0 0 0,1-1 0,-1 1 0,0 0 0,0-1 0,1 1 0,-1-1 0,1 0 0,0 0 0,2 1 0,-2-1 0,-1-1 0,0 0 0,0 0 0,0 0 0,1 0 0,-1-1 0,0 1 0,0-1 0,0 1 0,1-1 0,-1 0 0,0 0 0,0 0 0,0 0 0,0 0 0,-1 0 0,3-2 0,2-2 0,0 0 0,-1-1 0,0 1 0,0-1 0,-1 0 0,1-1 0,-1 1 0,-1-1 0,1 0 0,-1 0 0,3-9 0,-4 8 0,0 1 0,0-1 0,0 1 0,-1-1 0,0 0 0,-1 0 0,0 1 0,-1-10 0,1 14 0,-1 0 0,1 1 0,-1-1 0,0 1 0,0-1 0,0 0 0,0 1 0,-1 0 0,1-1 0,-1 1 0,1 0 0,-1 0 0,0 0 0,0 0 0,0 0 0,0 0 0,0 0 0,0 1 0,-1-1 0,1 1 0,0 0 0,-1 0 0,1-1 0,-1 1 0,1 1 0,-4-2 0,-24-3 0,0 1 0,0 1 0,-1 2 0,1 1 0,-46 6 0,44-3 0,2 0 0,0 2 0,0 1 0,1 1 0,-51 20 0,-106 59 0,35 4 0,121-70 0,30-20 0,-1 0 0,1 0 0,0 0 0,-1 0 0,1 0 0,0 0 0,0 0 0,-1 0 0,1 1 0,0-1 0,0 0 0,-1 0 0,1 0 0,0 0 0,0 0 0,0 1 0,-1-1 0,1 0 0,0 0 0,0 0 0,0 1 0,-1-1 0,1 0 0,0 0 0,0 1 0,0-1 0,0 0 0,0 0 0,0 1 0,0-1 0,0 0 0,-1 0 0,1 1 0,0-1 0,0 0 0,0 1 0,0-1 0,0 0 0,0 0 0,1 1 0,-1-1 0,0 0 0,0 1 0,0-1 0,0 0 0,0 0 0,0 1 0,0-1 0,1 0 0,-1 0 0,0 0 0,0 1 0,21 4 0,27-5 0,48-12 0,56-4 0,232 16 0,-179 1 0,-159 3 0,-43-4 0,-1 0 0,0 1 0,0-1 0,0 1 0,0 0 0,0-1 0,0 1 0,0 0 0,0 0 0,-1 1 0,1-1 0,0 0 0,0 1 0,-1-1 0,1 1 0,-1-1 0,1 1 0,1 2 0,-3-2 0,0-1 0,0 0 0,0 1 0,0-1 0,0 1 0,0-1 0,0 1 0,0-1 0,0 0 0,-1 1 0,1-1 0,-1 0 0,1 1 0,-1-1 0,0 0 0,1 1 0,-1-1 0,0 0 0,0 0 0,0 0 0,0 0 0,0 0 0,0 0 0,0 0 0,-1 1 0,-31 22 0,13-14 0,0-2 0,0-1 0,-1-1 0,-25 5 0,16-4 0,-33 12 0,35-11 0,0-1 0,0-1 0,-1-1 0,-57 2 0,47-5 0,-75 14 0,-60 16 0,1-1 0,132-23 0,-1-1 0,1-2 0,-1-2 0,0-2 0,-62-6 0,93 3 0,1-1 0,-1-1 0,0 1 0,1-1 0,0-1 0,0 0 0,0-1 0,-12-9 0,-33-16 0,44 25 0,0 0 0,-21-17 0,26 18 0,0 1 0,0-1 0,-1 1 0,1 0 0,-1 0 0,0 1 0,0 0 0,0 0 0,-1 1 0,1 0 0,-15-3 0,-8 3 0,0 2 0,0 1 0,0 1 0,0 1 0,-38 10 0,29-6 0,0-2 0,0-2 0,-1-2 0,-47-4 0,2 1 0,35 1 0,-1 3 0,-79 12 0,119-12 0,4 0 0,0 0 0,-1-1 0,1 0 0,-1 0 0,1-1 0,-1 1 0,1-2 0,-1 1 0,-12-4 0,19 4 0,1 0 0,-1 0 0,0 0 0,1 0 0,-1 0 0,0-1 0,1 1 0,-1 0 0,1-1 0,-1 1 0,1 0 0,-1-1 0,1 1 0,-1-1 0,1 1 0,-1-1 0,1 1 0,-1-1 0,1 1 0,0-1 0,-1 1 0,1-1 0,0 0 0,-1 1 0,1-1 0,0 1 0,0-1 0,0 0 0,-1 0 0,2 0 0,-1 0 0,1 0 0,-1 0 0,1 0 0,-1 0 0,1 0 0,0 0 0,0 0 0,-1 0 0,1 0 0,0 1 0,0-1 0,0 0 0,0 1 0,1-2 0,39-17 0,-18 12 0,0 1 0,1 1 0,-1 1 0,33-1 0,100 4 0,-91 3 0,30 0 0,117-4 0,-178-2 0,0-2 0,0-2 0,37-13 0,-40 11 0,0 1 0,1 2 0,61-7 0,-72 13 0,1-2 0,-1 0 0,1-1 0,-1-2 0,20-7 0,98-48 0,-137 61 0,21-12 0,0 2 0,1 1 0,0 0 0,0 2 0,1 1 0,46-5 0,-64 10 0,1 0 0,-1 0 0,1 0 0,-1-1 0,0 0 0,0 0 0,0-1 0,0 1 0,0-2 0,0 1 0,-1-1 0,8-5 0,0-3 0,-1 0 0,0-1 0,22-28 0,-24 29 0,0 1 0,1 0 0,0 1 0,27-17 0,-25 17 0,1 0 0,-2 0 0,1-2 0,13-15 0,0-3 0,-8 9 0,-1 0 0,-1-1 0,0-1 0,22-45 0,-32 54 0,-3 7 0,-1 0 0,0 0 0,0 0 0,0 0 0,-1-1 0,1-7 0,-3 13 0,0 0 0,0 1 0,0-1 0,0 0 0,0 0 0,-1 1 0,1-1 0,0 0 0,-1 0 0,0 1 0,1-1 0,-1 0 0,0 1 0,0-1 0,0 1 0,0-1 0,0 1 0,0-1 0,0 1 0,-1 0 0,1-1 0,0 1 0,-1 0 0,1 0 0,-1 0 0,1 0 0,-1 0 0,1 1 0,-1-1 0,0 0 0,-2 0 0,-11-3 0,0-1 0,0 2 0,-1 0 0,1 1 0,-1 1 0,-28 1 0,2 2 0,-55 12 0,-132 32 0,171-31 0,-108 44 0,88-24 0,5-1 0,-148 46 0,115-48 0,71-20 0,-1-2 0,0-1 0,0-1 0,-70 5 0,-487-15 0,514-1 0,-105-19 0,-21-2 0,166 21 0,-1-2 0,1-1 0,-74-23 0,102 26 0,-11-4 0,24 4 0,14 2 0,143 1 0,236 3 0,-210 10 0,62 1 0,-190-14 0,-7-1 0,0 2 0,83 14 0,-73-1 0,-46-9 0,0-1 0,1 0 0,0-1 0,0-1 0,0 0 0,0-1 0,0-1 0,0 0 0,18-3 0,-18-3 0,-1 0 0,0-2 0,0 0 0,0 0 0,-1-1 0,0-1 0,18-18 0,-29 27 0,5-6 0,1 0 0,-1-1 0,-1 0 0,1 0 0,-1-1 0,-1 0 0,0 0 0,0 0 0,0 0 0,-2-1 0,1 0 0,-1 0 0,0 0 0,-1 0 0,0 0 0,0-21 0,-2 29-42,0 0-1,0 0 0,-1-1 1,1 1-1,-1 0 0,1 0 1,-1 0-1,0-1 0,0 1 1,0 0-1,0 0 0,-1 1 1,1-1-1,0 0 0,-1 0 1,1 0-1,-1 1 0,0-1 1,0 1-1,1 0 0,-1-1 1,0 1-1,0 0 0,0 0 1,0 0-1,0 0 0,-1 0 1,1 1-1,0-1 0,0 1 1,-4-1-1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11:17:16.347"/>
    </inkml:context>
    <inkml:brush xml:id="br0">
      <inkml:brushProperty name="width" value="0.35" units="cm"/>
      <inkml:brushProperty name="height" value="0.35" units="cm"/>
      <inkml:brushProperty name="color" value="#FFFFFF"/>
    </inkml:brush>
  </inkml:definitions>
  <inkml:trace contextRef="#ctx0" brushRef="#br0">1213 934 24575,'538'26'0,"48"1"0,-540-30 0,-31 2 0,1 0 0,-1 0 0,0 2 0,1 0 0,29 6 0,-45-7 0,0 0 0,1 0 0,-1 0 0,0 0 0,1 0 0,-1 0 0,0 0 0,1 0 0,-1 0 0,0 0 0,0 1 0,1-1 0,-1 0 0,0 0 0,1 0 0,-1 0 0,0 1 0,0-1 0,0 0 0,1 0 0,-1 0 0,0 1 0,0-1 0,0 0 0,1 0 0,-1 1 0,0-1 0,0 0 0,0 1 0,0-1 0,0 0 0,0 1 0,0-1 0,0 0 0,0 0 0,0 1 0,0-1 0,-10 9 0,-32 7 0,31-12 0,-415 125 0,274-89 0,132-35 0,-106 34 0,107-31 0,1 0 0,0 1 0,1 0 0,-26 20 0,42-29 0,1 0 0,0 0 0,-1 0 0,1 1 0,-1-1 0,1 0 0,-1 0 0,1 0 0,0 1 0,-1-1 0,1 0 0,-1 1 0,1-1 0,0 0 0,-1 1 0,1-1 0,0 0 0,0 1 0,-1-1 0,1 1 0,0-1 0,0 0 0,0 1 0,-1-1 0,1 1 0,0-1 0,0 1 0,0-1 0,0 1 0,0-1 0,0 1 0,0-1 0,0 0 0,0 1 0,0-1 0,0 1 0,0-1 0,0 1 0,1-1 0,-1 1 0,0 0 0,2 0 0,0-1 0,-1 1 0,1 0 0,0-1 0,0 1 0,-1-1 0,1 1 0,0-1 0,0 0 0,3 0 0,51-4 0,71-34 0,-23 6 0,-43 15 0,2 3 0,-1 3 0,95-6 0,-153 17 0,0 0 0,-1 0 0,1 1 0,0-1 0,-1 1 0,1 0 0,0 0 0,-1 0 0,1 0 0,-1 1 0,1 0 0,-1-1 0,0 1 0,0 0 0,4 4 0,-6-5 0,0 0 0,0 0 0,0 0 0,-1 0 0,1 0 0,0 0 0,-1 0 0,1 0 0,-1 1 0,1-1 0,-1 0 0,0 0 0,1 0 0,-1 1 0,0-1 0,0 0 0,0 1 0,0 1 0,-1-1 0,1 1 0,-1-1 0,0 0 0,0 1 0,0-1 0,0 0 0,0 0 0,0 0 0,-1 0 0,1 0 0,-1 0 0,1-1 0,-3 3 0,-16 12 0,0-1 0,0 0 0,-2-2 0,0-1 0,-39 17 0,-8 5 0,50-26 0,15-7 0,1 0 0,0 0 0,-1 0 0,1 1 0,0-1 0,0 1 0,0 0 0,0 0 0,0 0 0,0 0 0,0 1 0,1-1 0,-4 4 0,6-5 0,0-1 0,0 1 0,0-1 0,0 1 0,0-1 0,1 1 0,-1-1 0,0 0 0,0 1 0,0-1 0,0 1 0,0-1 0,1 0 0,-1 1 0,0-1 0,0 1 0,1-1 0,-1 0 0,0 1 0,0-1 0,1 0 0,-1 1 0,0-1 0,1 0 0,-1 0 0,1 1 0,-1-1 0,0 0 0,1 0 0,-1 0 0,1 0 0,-1 1 0,0-1 0,1 0 0,-1 0 0,1 0 0,0 0 0,19 3 0,-19-3 0,22 0 0,-1-1 0,0 0 0,1-2 0,-1-1 0,0-1 0,26-9 0,34-7 0,-15-2 0,-58 19 0,0 0 0,1 0 0,-1 1 0,1 0 0,0 1 0,0 0 0,0 1 0,0 0 0,12 0 0,-22 1 0,0 0 0,1 0 0,-1 0 0,1 0 0,-1 0 0,0 0 0,1 0 0,-1 0 0,0 0 0,1 0 0,-1 0 0,1 1 0,-1-1 0,0 0 0,1 0 0,-1 0 0,0 1 0,1-1 0,-1 0 0,0 0 0,0 1 0,1-1 0,-1 0 0,0 0 0,0 1 0,1-1 0,-1 0 0,0 1 0,0-1 0,0 0 0,0 1 0,1-1 0,-1 1 0,0-1 0,0 0 0,0 1 0,0 0 0,-9 13 0,-21 12 0,-165 94 0,57-39 0,131-76 0,1-2 0,1 0 0,0 0 0,0 1 0,1 0 0,-1 0 0,1 0 0,-8 9 0,12-13 0,0 0 0,0 1 0,-1-1 0,1 0 0,0 0 0,0 0 0,0 0 0,0 0 0,0 1 0,0-1 0,0 0 0,0 0 0,0 0 0,0 0 0,0 1 0,0-1 0,0 0 0,0 0 0,0 0 0,0 0 0,0 0 0,0 1 0,0-1 0,1 0 0,-1 0 0,0 0 0,0 0 0,0 0 0,0 1 0,0-1 0,0 0 0,0 0 0,0 0 0,1 0 0,-1 0 0,0 0 0,0 0 0,0 0 0,0 0 0,0 1 0,1-1 0,-1 0 0,0 0 0,0 0 0,0 0 0,0 0 0,0 0 0,1 0 0,-1 0 0,0 0 0,0 0 0,0 0 0,0 0 0,1 0 0,15-1 0,17-5 0,85-30 0,-77 22 0,80-17 0,-76 25 0,0 1 0,1 3 0,89 6 0,-133-4 0,-1 0 0,1 0 0,-1 0 0,0 0 0,1 0 0,-1 0 0,0 1 0,1-1 0,-1 1 0,0-1 0,1 1 0,-1-1 0,0 1 0,0 0 0,1 0 0,-1-1 0,0 1 0,0 0 0,1 2 0,-1-2 0,-1 0 0,0-1 0,0 1 0,0 0 0,0 0 0,0 0 0,-1-1 0,1 1 0,0 0 0,0 0 0,0-1 0,-1 1 0,1 0 0,0 0 0,-1-1 0,1 1 0,-1 0 0,1-1 0,-1 1 0,1 0 0,-1-1 0,1 1 0,-1-1 0,0 1 0,-8 7 0,-1-1 0,1 0 0,-15 7 0,19-10 0,-6 1 0,0 0 0,-24 8 0,25-10 0,1 0 0,-1 1 0,-17 10 0,39-21 0,0 2 0,0 0 0,0 0 0,0 1 0,1 1 0,-1 0 0,1 1 0,24-2 0,129 2 0,-112 3 0,-47-1 0,-1 0 0,1 0 0,-1 1 0,0 0 0,1 0 0,-1 1 0,0 0 0,0 0 0,0 0 0,0 1 0,0 0 0,6 4 0,-8-4 0,-1 0 0,1 0 0,-1 0 0,0 1 0,0 0 0,0-1 0,0 1 0,-1 0 0,0 0 0,0 1 0,0-1 0,0 0 0,0 1 0,-1-1 0,0 1 0,0-1 0,0 8 0,1-1 0,0 1 0,-2-1 0,1 1 0,-1-1 0,-1 1 0,0 0 0,-1-1 0,0 0 0,-1 1 0,0-1 0,-1 0 0,0 0 0,-1-1 0,-6 13 0,-11 6 0,10-21 0,12-8 0,-1-1 0,1 1 0,0 0 0,-1 0 0,1-1 0,-1 1 0,1 0 0,0-1 0,0 1 0,-1-1 0,1 1 0,0 0 0,0-1 0,-1 1 0,1-1 0,0 1 0,0-1 0,0 1 0,0-1 0,0 1 0,0 0 0,0-1 0,0 1 0,0-1 0,0 1 0,0-1 0,0 1 0,0-1 0,0 1 0,0-1 0,0 0 0,3-10 0,-1 0 0,1 0 0,1 1 0,0-1 0,0 1 0,1 0 0,10-17 0,11-23 0,-6-5 0,12-61 0,-6 21 0,-21 83 0,0 0 0,1 1 0,0 0 0,12-17 0,11-20 0,-22 34 0,0 1 0,1 0 0,1 1 0,0-1 0,0 2 0,1-1 0,1 2 0,0-1 0,14-9 0,-21 16 0,1 1 0,1 0 0,-1-1 0,0 2 0,1-1 0,-1 1 0,1 0 0,0 0 0,0 0 0,0 1 0,0 0 0,0 0 0,0 0 0,0 1 0,0 0 0,0 0 0,0 1 0,0 0 0,0 0 0,0 0 0,0 1 0,0-1 0,0 2 0,-1-1 0,6 3 0,-6-1 0,0-1 0,0 0 0,0 1 0,-1 0 0,0 0 0,0 0 0,0 1 0,0-1 0,-1 1 0,0 0 0,0 0 0,0 0 0,0 0 0,-1 1 0,0-1 0,0 1 0,-1-1 0,1 1 0,0 9 0,1 10 0,-2 0 0,-1 1 0,-4 34 0,1 1 0,0-25 0,1 16 0,2-51 0,0-1 0,0 1 0,0 0 0,0-1 0,0 1 0,0 0 0,0-1 0,0 1 0,1-1 0,-1 1 0,0 0 0,1-1 0,-1 1 0,0-1 0,1 1 0,-1 0 0,1-1 0,-1 1 0,0-1 0,1 0 0,-1 1 0,1-1 0,0 1 0,-1-1 0,1 0 0,-1 1 0,1-1 0,0 0 0,-1 0 0,1 1 0,-1-1 0,1 0 0,0 0 0,-1 0 0,1 0 0,0 0 0,-1 0 0,1 0 0,0 0 0,-1 0 0,1 0 0,0 0 0,-1-1 0,1 1 0,0 0 0,-1 0 0,1-1 0,0 1 0,-1 0 0,1-1 0,-1 1 0,1-1 0,35-25 0,-29 21 0,7-9 0,0-1 0,0 0 0,-2-1 0,21-32 0,-28 38 0,0-1 0,0 1 0,-1-1 0,-1 0 0,0 0 0,0 0 0,-1 0 0,-1-1 0,0 1 0,0-1 0,-2-16 0,2-19 0,0 45 0,-1-1 0,0 0 0,1 1 0,-1-1 0,1 1 0,-1-1 0,1 1 0,0-1 0,0 1 0,1 0 0,-1-1 0,0 1 0,1 0 0,-1 0 0,1 0 0,0 0 0,0 0 0,0 0 0,3-2 0,1 0 0,1 1 0,0 0 0,0 0 0,0 0 0,9-2 0,-8 3 0,0-1 0,0 1 0,0-2 0,9-4 0,-15 6 0,0 1 0,0-1 0,0 0 0,0 1 0,0-1 0,0 0 0,0 0 0,0-1 0,-1 1 0,1 0 0,-1-1 0,0 1 0,0 0 0,0-1 0,0 1 0,0-1 0,1-4 0,0-3 0,-1 0 0,0-1 0,0 1 0,-1-1 0,0 0 0,-1 1 0,0-1 0,-1 1 0,0 0 0,-1-1 0,0 1 0,0 0 0,-1 1 0,0-1 0,-9-13 0,5 4 0,0-1 0,1 0 0,1-1 0,0 1 0,2-1 0,0 0 0,2-1 0,0-25 0,1 15 0,-2 0 0,-1 1 0,-1-1 0,-16-49 0,17 68 0,1-1 0,0 0 0,0 1 0,2-1 0,-1 0 0,2 0 0,0 0 0,1 0 0,2-15 0,3 0 0,1 0 0,2 1 0,14-34 0,-20 56 0,13-41 0,-15 44 0,-1 1 0,1 0 0,-1-1 0,0 1 0,0 0 0,0-1 0,0 1 0,0 0 0,0-1 0,-1 1 0,1 0 0,-1-1 0,1 1 0,-1 0 0,0 0 0,0-1 0,-2-2 0,3 4 0,-1 1 0,0-1 0,0 0 0,0 0 0,0 1 0,1-1 0,-1 1 0,0-1 0,0 1 0,0-1 0,0 1 0,0-1 0,0 1 0,0 0 0,-1 0 0,1-1 0,0 1 0,0 0 0,0 0 0,0 0 0,0 0 0,0 1 0,0-1 0,0 0 0,0 0 0,0 0 0,0 1 0,0-1 0,0 1 0,0-1 0,0 1 0,-2 0 0,-32 25 0,26-18 0,-158 129 0,99-81 0,45-36 0,-1 0 0,-1-2 0,-26 15 0,41-28 0,-84 41 0,84-41 0,16-5 0,19-9 0,15-9 0,45-14 0,5-2 0,-35 13 0,-30 13 0,33-17 0,-42 10 0,-18 10 0,-13 5 0,-140 44 0,77-20 0,-303 72 0,296-81 0,-1-3 0,-134 0 0,171-12 0,-121-6 0,168 7 0,0-2 0,0 1 0,0 0 0,0 0 0,0-1 0,0 1 0,0-1 0,0 1 0,0-1 0,1 0 0,-1 0 0,0 0 0,0 0 0,1 0 0,-1 0 0,0 0 0,1-1 0,0 1 0,-1 0 0,1-1 0,0 1 0,-1-1 0,-1-3 0,3 3 0,-1-1 0,1 0 0,-1 1 0,1-1 0,0 0 0,0 1 0,0-1 0,1 0 0,-1 1 0,1-1 0,-1 0 0,1 1 0,0-1 0,0 1 0,1-4 0,5-7 0,0 1 0,0 0 0,1 0 0,0 1 0,16-16 0,5 0 0,1 1 0,54-37 0,77-36 0,-103 65 0,-44 26 0,44-28 0,2 3 0,83-34 0,-121 59 0,0-1 0,28-16 0,-50 24 0,0 1 0,0 0 0,0 0 0,-1-1 0,1 1 0,0 0 0,0 0 0,0-1 0,-1 1 0,1 0 0,0 0 0,0 0 0,-1 0 0,1-1 0,0 1 0,-1 0 0,1 0 0,0 0 0,-1 0 0,1 0 0,0 0 0,-1 0 0,1 0 0,0 0 0,-1 0 0,1 0 0,0 0 0,-1 0 0,1 0 0,0 0 0,0 0 0,-1 0 0,1 0 0,0 0 0,-1 1 0,1-1 0,-1 0 0,-20 2 0,-42 18 0,-70 31 0,46-15 0,11-8 0,-103 43 0,177-71 0,1 0 0,0 1 0,0-1 0,0 0 0,-1 1 0,1 0 0,0-1 0,0 1 0,0-1 0,0 1 0,0 0 0,0 0 0,0 0 0,0-1 0,1 1 0,-1 0 0,0 0 0,-1 2 0,3-3 0,0 1 0,-1-1 0,1 1 0,0-1 0,0 1 0,0-1 0,-1 0 0,1 1 0,0-1 0,0 0 0,0 0 0,0 0 0,-1 0 0,1 1 0,0-1 0,0 0 0,0-1 0,1 1 0,53-3 0,379-45 0,-342 36 0,1 4 0,168 7 0,-253 2 0,-1 0 0,0 0 0,1 1 0,-1 0 0,0 0 0,0 0 0,0 1 0,0 1 0,-1-1 0,1 1 0,-1 0 0,0 0 0,10 9 0,-13-10 0,0 1 0,0-1 0,0 1 0,-1-1 0,1 1 0,-1 0 0,0 0 0,0 0 0,0 0 0,-1 1 0,1-1 0,-1 0 0,0 1 0,-1-1 0,1 1 0,-1-1 0,1 1 0,-1-1 0,-1 1 0,1-1 0,-1 1 0,1-1 0,-1 0 0,-2 5 0,-6 13 0,-1-2 0,-1 0 0,0 0 0,-2-1 0,0 0 0,-17 18 0,8-9 0,-47 50 0,49-58 0,1 2 0,0 0 0,-24 40 0,-5 42 0,40-84 0,0 0 0,-1-1 0,-1 1 0,-1-2 0,-1 1 0,0-2 0,-26 29 0,37-45 0,-14 15 0,12-11 0,12-9 0,20-15 0,-2-2 0,0-1 0,24-25 0,-30 26 0,1 1 0,1 1 0,0 1 0,1 2 0,33-18 0,-38 26 0,0 1 0,1 0 0,-1 2 0,2 0 0,-1 1 0,0 1 0,1 1 0,-1 1 0,1 1 0,37 4 0,-56-4 0,0 0 0,0 1 0,0-1 0,0 0 0,0 1 0,0 0 0,0-1 0,0 1 0,0 0 0,0 0 0,0 0 0,-1 0 0,1 0 0,0 0 0,-1 0 0,1 1 0,-1-1 0,1 1 0,-1-1 0,1 1 0,-1 0 0,0-1 0,0 1 0,0 0 0,0 0 0,0 0 0,-1 0 0,2 4 0,-2-4 0,0 1 0,0-1 0,0 1 0,0 0 0,0-1 0,-1 1 0,1-1 0,-1 1 0,0-1 0,0 1 0,0-1 0,0 0 0,0 1 0,0-1 0,-1 0 0,1 0 0,-1 0 0,0 0 0,1 0 0,-1 0 0,0 0 0,-4 2 0,-18 13 0,-2-2 0,0-1 0,-1-1 0,-46 16 0,-40 19 0,-50 25 0,101-47 0,54-22 0,0 1 0,1 0 0,0 0 0,0 1 0,-11 11 0,12-11 0,0 0 0,0-1 0,-1 0 0,1 0 0,-1 0 0,-12 5 0,17-9 0,-1 0 0,0 0 0,0-1 0,1 1 0,-1-1 0,0 0 0,0 0 0,0 0 0,0 0 0,0 0 0,1-1 0,-1 1 0,0-1 0,0 0 0,1 0 0,-1 0 0,0 0 0,1 0 0,-1 0 0,1-1 0,-1 1 0,1-1 0,-4-3 0,-4-4 0,1 0 0,0-1 0,1 0 0,0 0 0,0-1 0,1 1 0,1-2 0,-10-21 0,-2-11 0,-11-47 0,25 81 0,-49-224 0,40 159 0,-4 2 0,-39-109 0,19 87 0,37 95 0,0 0 0,0 0 0,0 0 0,-1 0 0,1 0 0,0 0 0,0 0 0,0 0 0,0 0 0,0 0 0,0 0 0,0 1 0,0-1 0,0 0 0,0 0 0,-1 0 0,1 0 0,0 0 0,0 0 0,0 0 0,0 0 0,0 0 0,0 0 0,0 0 0,0 0 0,0-1 0,-1 1 0,1 0 0,0 0 0,0 0 0,0 0 0,0 0 0,0 0 0,0 0 0,0 0 0,0 0 0,0 0 0,-2 21 0,1 30 0,3 18 0,2 0 0,3 0 0,19 81 0,-22-134 0,7 22 0,-2 0 0,-2 1 0,-1 0 0,0 42 0,-22 125 0,9-149 0,2 1 0,5 114 0,1-169 0,0 0 0,0 0 0,0 0 0,0 0 0,0 0 0,0 0 0,1-1 0,-1 1 0,1 0 0,0-1 0,0 1 0,0-1 0,0 0 0,0 0 0,0 1 0,1-1 0,-1-1 0,1 1 0,0 0 0,-1-1 0,1 1 0,0-1 0,3 1 0,-1 1 0,-1-1 0,1 1 0,-1 0 0,1 0 0,-1 0 0,0 0 0,0 1 0,3 4 0,7 12 0,19 39 0,-5-9 0,-27-47 0,1-1 0,-1 1 0,1-1 0,0 0 0,-1 1 0,1-1 0,0 0 0,0 0 0,1-1 0,-1 1 0,0 0 0,0-1 0,1 1 0,-1-1 0,1 0 0,0 0 0,2 1 0,-2-1 0,-1-1 0,0 0 0,0 0 0,0 0 0,1 0 0,-1-1 0,0 1 0,0-1 0,0 1 0,1-1 0,-1 0 0,0 0 0,0 0 0,0 0 0,0 0 0,-1 0 0,3-2 0,2-2 0,0 0 0,-1-1 0,0 1 0,0-1 0,-1 0 0,1-1 0,-1 1 0,-1-1 0,1 0 0,-1 0 0,3-9 0,-4 8 0,0 1 0,0-1 0,0 1 0,-1-1 0,0 0 0,-1 0 0,0 1 0,-1-10 0,1 14 0,-1 0 0,1 1 0,-1-1 0,0 1 0,0-1 0,0 0 0,0 1 0,-1 0 0,1-1 0,-1 1 0,1 0 0,-1 0 0,0 0 0,0 0 0,0 0 0,0 0 0,0 0 0,0 1 0,-1-1 0,1 1 0,0 0 0,-1 0 0,1-1 0,-1 1 0,1 1 0,-4-2 0,-24-3 0,0 1 0,0 1 0,-1 2 0,1 1 0,-46 6 0,44-3 0,2 0 0,0 2 0,0 1 0,1 1 0,-51 20 0,-106 59 0,35 4 0,121-70 0,30-20 0,-1 0 0,1 0 0,0 0 0,-1 0 0,1 0 0,0 0 0,0 0 0,-1 0 0,1 1 0,0-1 0,0 0 0,-1 0 0,1 0 0,0 0 0,0 0 0,0 1 0,-1-1 0,1 0 0,0 0 0,0 0 0,0 1 0,-1-1 0,1 0 0,0 0 0,0 1 0,0-1 0,0 0 0,0 0 0,0 1 0,0-1 0,0 0 0,-1 0 0,1 1 0,0-1 0,0 0 0,0 1 0,0-1 0,0 0 0,0 0 0,1 1 0,-1-1 0,0 0 0,0 1 0,0-1 0,0 0 0,0 0 0,0 1 0,0-1 0,1 0 0,-1 0 0,0 0 0,0 1 0,21 4 0,27-5 0,48-12 0,56-4 0,232 16 0,-179 1 0,-159 3 0,-43-4 0,-1 0 0,0 1 0,0-1 0,0 1 0,0 0 0,0-1 0,0 1 0,0 0 0,0 0 0,-1 1 0,1-1 0,0 0 0,0 1 0,-1-1 0,1 1 0,-1-1 0,1 1 0,1 2 0,-3-2 0,0-1 0,0 0 0,0 1 0,0-1 0,0 1 0,0-1 0,0 1 0,0-1 0,0 0 0,-1 1 0,1-1 0,-1 0 0,1 1 0,-1-1 0,0 0 0,1 1 0,-1-1 0,0 0 0,0 0 0,0 0 0,0 0 0,0 0 0,0 0 0,0 0 0,-1 1 0,-31 22 0,13-14 0,0-2 0,0-1 0,-1-1 0,-25 5 0,16-4 0,-33 12 0,35-11 0,0-1 0,0-1 0,-1-1 0,-57 2 0,47-5 0,-75 14 0,-60 16 0,1-1 0,132-23 0,-1-1 0,1-2 0,-1-2 0,0-2 0,-62-6 0,93 3 0,1-1 0,-1-1 0,0 1 0,1-1 0,0-1 0,0 0 0,0-1 0,-12-9 0,-33-16 0,44 25 0,0 0 0,-21-17 0,26 18 0,0 1 0,0-1 0,-1 1 0,1 0 0,-1 0 0,0 1 0,0 0 0,0 0 0,-1 1 0,1 0 0,-15-3 0,-8 3 0,0 2 0,0 1 0,0 1 0,0 1 0,-38 10 0,29-6 0,0-2 0,0-2 0,-1-2 0,-47-4 0,2 1 0,35 1 0,-1 3 0,-79 12 0,119-12 0,4 0 0,0 0 0,-1-1 0,1 0 0,-1 0 0,1-1 0,-1 1 0,1-2 0,-1 1 0,-12-4 0,19 4 0,1 0 0,-1 0 0,0 0 0,1 0 0,-1 0 0,0-1 0,1 1 0,-1 0 0,1-1 0,-1 1 0,1 0 0,-1-1 0,1 1 0,-1-1 0,1 1 0,-1-1 0,1 1 0,-1-1 0,1 1 0,0-1 0,-1 1 0,1-1 0,0 0 0,-1 1 0,1-1 0,0 1 0,0-1 0,0 0 0,-1 0 0,2 0 0,-1 0 0,1 0 0,-1 0 0,1 0 0,-1 0 0,1 0 0,0 0 0,0 0 0,-1 0 0,1 0 0,0 1 0,0-1 0,0 0 0,0 1 0,1-2 0,39-17 0,-18 12 0,0 1 0,1 1 0,-1 1 0,33-1 0,100 4 0,-91 3 0,30 0 0,117-4 0,-178-2 0,0-2 0,0-2 0,37-13 0,-40 11 0,0 1 0,1 2 0,61-7 0,-72 13 0,1-2 0,-1 0 0,1-1 0,-1-2 0,20-7 0,98-48 0,-137 61 0,21-12 0,0 2 0,1 1 0,0 0 0,0 2 0,1 1 0,46-5 0,-64 10 0,1 0 0,-1 0 0,1 0 0,-1-1 0,0 0 0,0 0 0,0-1 0,0 1 0,0-2 0,0 1 0,-1-1 0,8-5 0,0-3 0,-1 0 0,0-1 0,22-28 0,-24 29 0,0 1 0,1 0 0,0 1 0,27-17 0,-25 17 0,1 0 0,-2 0 0,1-2 0,13-15 0,0-3 0,-8 9 0,-1 0 0,-1-1 0,0-1 0,22-45 0,-32 54 0,-3 7 0,-1 0 0,0 0 0,0 0 0,0 0 0,-1-1 0,1-7 0,-3 13 0,0 0 0,0 1 0,0-1 0,0 0 0,0 0 0,-1 1 0,1-1 0,0 0 0,-1 0 0,0 1 0,1-1 0,-1 0 0,0 1 0,0-1 0,0 1 0,0-1 0,0 1 0,0-1 0,0 1 0,-1 0 0,1-1 0,0 1 0,-1 0 0,1 0 0,-1 0 0,1 0 0,-1 0 0,1 1 0,-1-1 0,0 0 0,-2 0 0,-11-3 0,0-1 0,0 2 0,-1 0 0,1 1 0,-1 1 0,-28 1 0,2 2 0,-55 12 0,-132 32 0,171-31 0,-108 44 0,88-24 0,5-1 0,-148 46 0,115-48 0,71-20 0,-1-2 0,0-1 0,0-1 0,-70 5 0,-487-15 0,514-1 0,-105-19 0,-21-2 0,166 21 0,-1-2 0,1-1 0,-74-23 0,102 26 0,-11-4 0,24 4 0,14 2 0,143 1 0,236 3 0,-210 10 0,62 1 0,-190-14 0,-7-1 0,0 2 0,83 14 0,-73-1 0,-46-9 0,0-1 0,1 0 0,0-1 0,0-1 0,0 0 0,0-1 0,0-1 0,0 0 0,18-3 0,-18-3 0,-1 0 0,0-2 0,0 0 0,0 0 0,-1-1 0,0-1 0,18-18 0,-29 27 0,5-6 0,1 0 0,-1-1 0,-1 0 0,1 0 0,-1-1 0,-1 0 0,0 0 0,0 0 0,0 0 0,-2-1 0,1 0 0,-1 0 0,0 0 0,-1 0 0,0 0 0,0-21 0,-2 29-42,0 0-1,0 0 0,-1-1 1,1 1-1,-1 0 0,1 0 1,-1 0-1,0-1 0,0 1 1,0 0-1,0 0 0,-1 1 1,1-1-1,0 0 0,-1 0 1,1 0-1,-1 1 0,0-1 1,0 1-1,1 0 0,-1-1 1,0 1-1,0 0 0,0 0 1,0 0-1,0 0 0,-1 0 1,1 1-1,0-1 0,0 1 1,-4-1-1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73E6-56C2-4764-B6B1-947B2B75F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435FF-60A5-4D2C-B1D0-C58DD4799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F63EF-759E-44B2-9B03-2018E08A24AC}"/>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E0E077A0-45AB-4349-98F6-20ED8343B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9BEC2-B458-4FBE-BCFC-55D16A570600}"/>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2495131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D347-0CE4-4601-9D42-541E16670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E349-C82C-40C5-B687-9D15C2AB3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4EEEA-AAA0-4D13-8E74-C23ED6754F57}"/>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21A5076D-A449-48F1-8AA9-8D832F2FA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E4C1A-FFEA-496D-9A6C-738BFD4B5192}"/>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136170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5C9F4-4A44-4530-88AC-244703D976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F75BC6-A2B6-4517-9FF7-9C6F5662E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76C6D-0CC2-4189-9982-A24095D53E3C}"/>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2D9923BA-0690-4231-86B3-58BBA22FF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0C242-DF08-4BE4-A4A9-4BA11AB1C9D7}"/>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307540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BF67-6EFC-4D5C-809D-4AA266203C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0017A-6188-443E-ACEF-01BFC6A88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F910A-23FD-4DAE-883F-E974A031211C}"/>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F0C47078-66E6-4A98-AD05-AC8C30FF1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70CF0-C0C0-4DEF-854D-EE2FE8AE0962}"/>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295701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8C0E-DE30-4317-87B1-C1DFD506B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27B4F-87E7-4892-85C3-2253EB292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F4AA25-B583-459F-9DA0-4F4858ABCE65}"/>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2A49B13A-228A-4653-8046-64446AAC4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612CF-5385-4BE0-AFA0-53B73BCDF381}"/>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52144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7607-357A-4B1D-B0EA-903443F0E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40FA3-8621-4BBC-8BE9-7BA0EB81A2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47DBA1-BC62-45F5-B100-6E42D2F21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30F60-1B89-48AA-A401-54851009304F}"/>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6" name="Footer Placeholder 5">
            <a:extLst>
              <a:ext uri="{FF2B5EF4-FFF2-40B4-BE49-F238E27FC236}">
                <a16:creationId xmlns:a16="http://schemas.microsoft.com/office/drawing/2014/main" id="{4A3A34BB-BD84-4638-96ED-E21C8BEBB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DE59D-1FBB-47B8-862A-6317CCC4B4B2}"/>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269158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C51D-E87A-48A0-81B9-A080D17607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FB522-C448-4CE7-9C64-C46BE4D52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256CC-2C12-453E-A48B-7188C053AD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5B57E2-80BC-40A6-9E4C-329B37961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C3429-60B8-4B8B-99CA-7D5977A0BA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F6DB0D-F749-4FDD-B1FE-AAA6691863A4}"/>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8" name="Footer Placeholder 7">
            <a:extLst>
              <a:ext uri="{FF2B5EF4-FFF2-40B4-BE49-F238E27FC236}">
                <a16:creationId xmlns:a16="http://schemas.microsoft.com/office/drawing/2014/main" id="{0A92ADAD-CF0A-4BBA-A2EE-867B224688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EAA2A-66ED-45BC-9ECC-60C3C91B5673}"/>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164297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BBA8-10C0-4967-888E-1385348842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3BB691-525B-4503-9622-C965CA2785C7}"/>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4" name="Footer Placeholder 3">
            <a:extLst>
              <a:ext uri="{FF2B5EF4-FFF2-40B4-BE49-F238E27FC236}">
                <a16:creationId xmlns:a16="http://schemas.microsoft.com/office/drawing/2014/main" id="{A4E5E181-3906-4B60-AEEC-1D0C48991C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18233C-6499-46FA-AC21-344C51E07049}"/>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326424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BE4CAC-8A07-4F65-A5D4-EDA045BE9AE1}"/>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3" name="Footer Placeholder 2">
            <a:extLst>
              <a:ext uri="{FF2B5EF4-FFF2-40B4-BE49-F238E27FC236}">
                <a16:creationId xmlns:a16="http://schemas.microsoft.com/office/drawing/2014/main" id="{53EC681A-2616-4B62-887A-A8E964DC0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543DA5-F444-4180-A29E-3AFF5876C322}"/>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151797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E7FD-43B1-48B7-86E2-5D4EEB501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514FF-9759-42AA-917E-71E1951FB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3D9D5-4011-465C-B886-D685A0B52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7F2C9-D0D7-4D50-905B-F95EABC4B61D}"/>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6" name="Footer Placeholder 5">
            <a:extLst>
              <a:ext uri="{FF2B5EF4-FFF2-40B4-BE49-F238E27FC236}">
                <a16:creationId xmlns:a16="http://schemas.microsoft.com/office/drawing/2014/main" id="{B384401C-FA07-4CA4-AF7B-89BF6C297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4771D-0939-400A-81D0-734A3FB8D45E}"/>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296409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1A25-F784-44CA-A0A2-60CBC61A4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268AC-4139-46F6-BBF9-6EE6D1DCE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23A904-2016-4D0A-9DC2-C3F1FC17A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5075D-1C9E-494C-9D00-999E9E657FED}"/>
              </a:ext>
            </a:extLst>
          </p:cNvPr>
          <p:cNvSpPr>
            <a:spLocks noGrp="1"/>
          </p:cNvSpPr>
          <p:nvPr>
            <p:ph type="dt" sz="half" idx="10"/>
          </p:nvPr>
        </p:nvSpPr>
        <p:spPr/>
        <p:txBody>
          <a:bodyPr/>
          <a:lstStyle/>
          <a:p>
            <a:fld id="{16893F31-0719-43C5-96E5-EF660B446A97}" type="datetimeFigureOut">
              <a:rPr lang="en-US" smtClean="0"/>
              <a:t>9/16/2024</a:t>
            </a:fld>
            <a:endParaRPr lang="en-US"/>
          </a:p>
        </p:txBody>
      </p:sp>
      <p:sp>
        <p:nvSpPr>
          <p:cNvPr id="6" name="Footer Placeholder 5">
            <a:extLst>
              <a:ext uri="{FF2B5EF4-FFF2-40B4-BE49-F238E27FC236}">
                <a16:creationId xmlns:a16="http://schemas.microsoft.com/office/drawing/2014/main" id="{AE2B9761-4C76-475D-B94B-74C40DC768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77193-5227-4CBD-BA63-979A6E0A2A98}"/>
              </a:ext>
            </a:extLst>
          </p:cNvPr>
          <p:cNvSpPr>
            <a:spLocks noGrp="1"/>
          </p:cNvSpPr>
          <p:nvPr>
            <p:ph type="sldNum" sz="quarter" idx="12"/>
          </p:nvPr>
        </p:nvSpPr>
        <p:spPr/>
        <p:txBody>
          <a:bodyPr/>
          <a:lstStyle/>
          <a:p>
            <a:fld id="{FE94E0F8-E555-4F08-9C0F-21D25A2B33BE}" type="slidenum">
              <a:rPr lang="en-US" smtClean="0"/>
              <a:t>‹#›</a:t>
            </a:fld>
            <a:endParaRPr lang="en-US"/>
          </a:p>
        </p:txBody>
      </p:sp>
    </p:spTree>
    <p:extLst>
      <p:ext uri="{BB962C8B-B14F-4D97-AF65-F5344CB8AC3E}">
        <p14:creationId xmlns:p14="http://schemas.microsoft.com/office/powerpoint/2010/main" val="150262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792E87-0A8D-4CAD-ADD9-D1051ABF1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BE3E3-21F8-4282-8AD5-7E93EB5D00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6E3BC-7F9C-4866-BF6E-CEE7B30B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93F31-0719-43C5-96E5-EF660B446A97}" type="datetimeFigureOut">
              <a:rPr lang="en-US" smtClean="0"/>
              <a:t>9/16/2024</a:t>
            </a:fld>
            <a:endParaRPr lang="en-US"/>
          </a:p>
        </p:txBody>
      </p:sp>
      <p:sp>
        <p:nvSpPr>
          <p:cNvPr id="5" name="Footer Placeholder 4">
            <a:extLst>
              <a:ext uri="{FF2B5EF4-FFF2-40B4-BE49-F238E27FC236}">
                <a16:creationId xmlns:a16="http://schemas.microsoft.com/office/drawing/2014/main" id="{0CDF59E3-0000-4A73-AC04-89D3D90F3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4E25A5-1418-4DE4-8B6F-A1301FA47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4E0F8-E555-4F08-9C0F-21D25A2B33BE}" type="slidenum">
              <a:rPr lang="en-US" smtClean="0"/>
              <a:t>‹#›</a:t>
            </a:fld>
            <a:endParaRPr lang="en-US"/>
          </a:p>
        </p:txBody>
      </p:sp>
    </p:spTree>
    <p:extLst>
      <p:ext uri="{BB962C8B-B14F-4D97-AF65-F5344CB8AC3E}">
        <p14:creationId xmlns:p14="http://schemas.microsoft.com/office/powerpoint/2010/main" val="1551576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emf"/><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customXml" Target="../ink/ink2.x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newswatch.nationalgeographic.com/2012/12/08/geography-in-the-news-storm-surge-threats/1175_120712stormsur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emf"/><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em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Users\Laura\Desktop\TONGA_WS_aug10\Video\BandaAceh_Double_v3_Indeo5.mov" TargetMode="External"/><Relationship Id="rId5" Type="http://schemas.openxmlformats.org/officeDocument/2006/relationships/image" Target="../media/image43.png"/><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D426F-8F61-B09F-D637-9048E2294ECF}"/>
              </a:ext>
            </a:extLst>
          </p:cNvPr>
          <p:cNvPicPr>
            <a:picLocks noChangeAspect="1"/>
          </p:cNvPicPr>
          <p:nvPr/>
        </p:nvPicPr>
        <p:blipFill>
          <a:blip r:embed="rId2"/>
          <a:stretch>
            <a:fillRect/>
          </a:stretch>
        </p:blipFill>
        <p:spPr>
          <a:xfrm>
            <a:off x="-1476564" y="-715268"/>
            <a:ext cx="13668564" cy="9017892"/>
          </a:xfrm>
          <a:prstGeom prst="rect">
            <a:avLst/>
          </a:prstGeom>
        </p:spPr>
      </p:pic>
      <p:sp>
        <p:nvSpPr>
          <p:cNvPr id="2" name="Title 1">
            <a:extLst>
              <a:ext uri="{FF2B5EF4-FFF2-40B4-BE49-F238E27FC236}">
                <a16:creationId xmlns:a16="http://schemas.microsoft.com/office/drawing/2014/main" id="{1C48C10B-40D9-8444-8706-1F3A8153E6CA}"/>
              </a:ext>
            </a:extLst>
          </p:cNvPr>
          <p:cNvSpPr>
            <a:spLocks noGrp="1"/>
          </p:cNvSpPr>
          <p:nvPr>
            <p:ph type="title"/>
          </p:nvPr>
        </p:nvSpPr>
        <p:spPr>
          <a:xfrm>
            <a:off x="3064075" y="2076385"/>
            <a:ext cx="8621381" cy="2705229"/>
          </a:xfrm>
        </p:spPr>
        <p:txBody>
          <a:bodyPr>
            <a:normAutofit/>
          </a:bodyPr>
          <a:lstStyle/>
          <a:p>
            <a:pPr algn="ctr"/>
            <a:r>
              <a:rPr lang="ar-OM" sz="5400" dirty="0">
                <a:solidFill>
                  <a:schemeClr val="bg1"/>
                </a:solidFill>
                <a:latin typeface="Cairo Medium" pitchFamily="2" charset="-78"/>
                <a:cs typeface="Cairo Medium" pitchFamily="2" charset="-78"/>
              </a:rPr>
              <a:t>كيف يتنبأ المركز الوطني للإنذار المبكر من المخاطر المتعددة بحالة الطقس</a:t>
            </a:r>
            <a:endParaRPr lang="en-US" sz="5400" dirty="0">
              <a:solidFill>
                <a:schemeClr val="bg1"/>
              </a:solidFill>
              <a:latin typeface="Cairo Medium" pitchFamily="2" charset="-78"/>
              <a:cs typeface="Cairo Medium" pitchFamily="2" charset="-78"/>
            </a:endParaRPr>
          </a:p>
        </p:txBody>
      </p:sp>
      <p:sp>
        <p:nvSpPr>
          <p:cNvPr id="6" name="TextBox 5">
            <a:extLst>
              <a:ext uri="{FF2B5EF4-FFF2-40B4-BE49-F238E27FC236}">
                <a16:creationId xmlns:a16="http://schemas.microsoft.com/office/drawing/2014/main" id="{4AB644E5-A0B8-4564-B6C8-C462EE3E1717}"/>
              </a:ext>
            </a:extLst>
          </p:cNvPr>
          <p:cNvSpPr txBox="1"/>
          <p:nvPr/>
        </p:nvSpPr>
        <p:spPr>
          <a:xfrm>
            <a:off x="7285519" y="5849621"/>
            <a:ext cx="3384376" cy="584775"/>
          </a:xfrm>
          <a:prstGeom prst="rect">
            <a:avLst/>
          </a:prstGeom>
          <a:noFill/>
        </p:spPr>
        <p:txBody>
          <a:bodyPr wrap="square" rtlCol="0">
            <a:spAutoFit/>
          </a:bodyPr>
          <a:lstStyle/>
          <a:p>
            <a:pPr algn="ctr"/>
            <a:r>
              <a:rPr lang="ar-OM" sz="3200" dirty="0">
                <a:solidFill>
                  <a:schemeClr val="bg1"/>
                </a:solidFill>
                <a:latin typeface="Cairo Medium" pitchFamily="2" charset="-78"/>
                <a:cs typeface="Cairo Medium" pitchFamily="2" charset="-78"/>
              </a:rPr>
              <a:t>تقديم: حمود الناعبي</a:t>
            </a:r>
            <a:endParaRPr lang="en-GB" sz="3200" dirty="0">
              <a:solidFill>
                <a:schemeClr val="bg1"/>
              </a:solidFill>
              <a:latin typeface="Cairo Medium" pitchFamily="2" charset="-78"/>
              <a:cs typeface="Cairo Medium" pitchFamily="2" charset="-78"/>
            </a:endParaRPr>
          </a:p>
        </p:txBody>
      </p:sp>
    </p:spTree>
    <p:extLst>
      <p:ext uri="{BB962C8B-B14F-4D97-AF65-F5344CB8AC3E}">
        <p14:creationId xmlns:p14="http://schemas.microsoft.com/office/powerpoint/2010/main" val="709048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dirty="0">
                <a:solidFill>
                  <a:srgbClr val="24295F"/>
                </a:solidFill>
                <a:latin typeface="Cairo Medium" pitchFamily="2" charset="-78"/>
                <a:cs typeface="Cairo Medium" pitchFamily="2" charset="-78"/>
              </a:rPr>
              <a:t>قراءات</a:t>
            </a:r>
            <a:r>
              <a:rPr lang="ar-OM" altLang="ar-OM" sz="3600" i="0" dirty="0">
                <a:solidFill>
                  <a:srgbClr val="24295F"/>
                </a:solidFill>
                <a:latin typeface="Cairo Medium" pitchFamily="2" charset="-78"/>
                <a:cs typeface="Cairo Medium" pitchFamily="2" charset="-78"/>
              </a:rPr>
              <a:t> بالون الطقس(</a:t>
            </a:r>
            <a:r>
              <a:rPr lang="ar-OM" altLang="ar-OM" sz="3600" i="0" dirty="0" err="1">
                <a:solidFill>
                  <a:srgbClr val="24295F"/>
                </a:solidFill>
                <a:latin typeface="Cairo Medium" pitchFamily="2" charset="-78"/>
                <a:cs typeface="Cairo Medium" pitchFamily="2" charset="-78"/>
              </a:rPr>
              <a:t>الراديوسوند</a:t>
            </a:r>
            <a:r>
              <a:rPr lang="ar-OM" altLang="ar-OM" sz="3600" i="0" dirty="0">
                <a:solidFill>
                  <a:srgbClr val="24295F"/>
                </a:solidFill>
                <a:latin typeface="Cairo Medium" pitchFamily="2" charset="-78"/>
                <a:cs typeface="Cairo Medium" pitchFamily="2" charset="-78"/>
              </a:rPr>
              <a:t>)</a:t>
            </a:r>
            <a:endParaRPr lang="ar-OM" sz="3600" b="1" dirty="0">
              <a:solidFill>
                <a:srgbClr val="FF0000"/>
              </a:solidFill>
              <a:latin typeface="Cairo Medium" pitchFamily="2" charset="-78"/>
              <a:cs typeface="Cairo Medium" pitchFamily="2" charset="-78"/>
            </a:endParaRPr>
          </a:p>
        </p:txBody>
      </p:sp>
      <p:pic>
        <p:nvPicPr>
          <p:cNvPr id="3" name="Picture 2">
            <a:extLst>
              <a:ext uri="{FF2B5EF4-FFF2-40B4-BE49-F238E27FC236}">
                <a16:creationId xmlns:a16="http://schemas.microsoft.com/office/drawing/2014/main" id="{2C650015-A427-4D13-8C7D-D8FE88A24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024" y="1777381"/>
            <a:ext cx="7470184" cy="4502384"/>
          </a:xfrm>
          <a:prstGeom prst="rect">
            <a:avLst/>
          </a:prstGeom>
        </p:spPr>
      </p:pic>
    </p:spTree>
    <p:extLst>
      <p:ext uri="{BB962C8B-B14F-4D97-AF65-F5344CB8AC3E}">
        <p14:creationId xmlns:p14="http://schemas.microsoft.com/office/powerpoint/2010/main" val="1504506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dirty="0">
                <a:solidFill>
                  <a:srgbClr val="24295F"/>
                </a:solidFill>
                <a:latin typeface="Cairo Medium" pitchFamily="2" charset="-78"/>
                <a:cs typeface="Cairo Medium" pitchFamily="2" charset="-78"/>
              </a:rPr>
              <a:t>فكرة عمل التنبؤات العددية</a:t>
            </a:r>
            <a:endParaRPr lang="ar-OM" sz="3600" dirty="0">
              <a:solidFill>
                <a:srgbClr val="24295F"/>
              </a:solidFill>
              <a:latin typeface="Cairo Medium" pitchFamily="2" charset="-78"/>
              <a:cs typeface="Cairo Medium" pitchFamily="2" charset="-78"/>
            </a:endParaRPr>
          </a:p>
        </p:txBody>
      </p:sp>
      <p:grpSp>
        <p:nvGrpSpPr>
          <p:cNvPr id="6" name="Group 5">
            <a:extLst>
              <a:ext uri="{FF2B5EF4-FFF2-40B4-BE49-F238E27FC236}">
                <a16:creationId xmlns:a16="http://schemas.microsoft.com/office/drawing/2014/main" id="{63893EBA-9D4F-49EF-A719-33C1DB1445F4}"/>
              </a:ext>
            </a:extLst>
          </p:cNvPr>
          <p:cNvGrpSpPr/>
          <p:nvPr/>
        </p:nvGrpSpPr>
        <p:grpSpPr>
          <a:xfrm>
            <a:off x="1692769" y="3314896"/>
            <a:ext cx="2543696" cy="1190872"/>
            <a:chOff x="146331" y="3000412"/>
            <a:chExt cx="2797377" cy="1346126"/>
          </a:xfrm>
        </p:grpSpPr>
        <p:sp>
          <p:nvSpPr>
            <p:cNvPr id="7" name="AutoShape 4">
              <a:extLst>
                <a:ext uri="{FF2B5EF4-FFF2-40B4-BE49-F238E27FC236}">
                  <a16:creationId xmlns:a16="http://schemas.microsoft.com/office/drawing/2014/main" id="{1908DE4D-4DB0-476F-98CF-4791CD3EDBDE}"/>
                </a:ext>
              </a:extLst>
            </p:cNvPr>
            <p:cNvSpPr>
              <a:spLocks noChangeArrowheads="1"/>
            </p:cNvSpPr>
            <p:nvPr/>
          </p:nvSpPr>
          <p:spPr bwMode="auto">
            <a:xfrm>
              <a:off x="146331" y="3000412"/>
              <a:ext cx="1713582" cy="1346126"/>
            </a:xfrm>
            <a:prstGeom prst="flowChartProcess">
              <a:avLst/>
            </a:prstGeom>
            <a:solidFill>
              <a:srgbClr val="24295F"/>
            </a:solid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r>
                <a:rPr lang="ar-OM" altLang="ar-OM" sz="1400" dirty="0">
                  <a:solidFill>
                    <a:schemeClr val="bg1"/>
                  </a:solidFill>
                  <a:latin typeface="Cairo Medium" pitchFamily="2" charset="-78"/>
                  <a:cs typeface="Cairo Medium" pitchFamily="2" charset="-78"/>
                </a:rPr>
                <a:t>الرصدات </a:t>
              </a:r>
            </a:p>
            <a:p>
              <a:pPr algn="ctr" eaLnBrk="1" hangingPunct="1">
                <a:lnSpc>
                  <a:spcPct val="100000"/>
                </a:lnSpc>
                <a:spcBef>
                  <a:spcPct val="0"/>
                </a:spcBef>
                <a:buFontTx/>
                <a:buNone/>
              </a:pPr>
              <a:r>
                <a:rPr lang="ar-OM" altLang="ar-OM" sz="1400" dirty="0">
                  <a:solidFill>
                    <a:schemeClr val="bg1"/>
                  </a:solidFill>
                  <a:latin typeface="Cairo Medium" pitchFamily="2" charset="-78"/>
                  <a:cs typeface="Cairo Medium" pitchFamily="2" charset="-78"/>
                </a:rPr>
                <a:t>الجوية</a:t>
              </a:r>
              <a:endParaRPr lang="en-US" altLang="ar-OM" sz="1400" dirty="0">
                <a:solidFill>
                  <a:schemeClr val="bg1"/>
                </a:solidFill>
                <a:latin typeface="Cairo Medium" pitchFamily="2" charset="-78"/>
                <a:cs typeface="Cairo Medium" pitchFamily="2" charset="-78"/>
              </a:endParaRPr>
            </a:p>
          </p:txBody>
        </p:sp>
        <p:sp>
          <p:nvSpPr>
            <p:cNvPr id="11" name="AutoShape 6">
              <a:extLst>
                <a:ext uri="{FF2B5EF4-FFF2-40B4-BE49-F238E27FC236}">
                  <a16:creationId xmlns:a16="http://schemas.microsoft.com/office/drawing/2014/main" id="{BFEC2855-C7EC-4858-8FD3-9E97E3EEDE4B}"/>
                </a:ext>
              </a:extLst>
            </p:cNvPr>
            <p:cNvSpPr>
              <a:spLocks noChangeArrowheads="1"/>
            </p:cNvSpPr>
            <p:nvPr/>
          </p:nvSpPr>
          <p:spPr bwMode="auto">
            <a:xfrm>
              <a:off x="1691170" y="3077783"/>
              <a:ext cx="1252538" cy="944488"/>
            </a:xfrm>
            <a:prstGeom prst="rightArrow">
              <a:avLst>
                <a:gd name="adj1" fmla="val 50000"/>
                <a:gd name="adj2" fmla="val 35261"/>
              </a:avLst>
            </a:prstGeom>
            <a:solidFill>
              <a:srgbClr val="24295F"/>
            </a:solidFill>
            <a:ln w="9525" algn="ctr">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r>
                <a:rPr lang="ar-OM" altLang="ar-OM" sz="1800" dirty="0">
                  <a:solidFill>
                    <a:schemeClr val="bg1"/>
                  </a:solidFill>
                  <a:latin typeface="Cairo Medium" pitchFamily="2" charset="-78"/>
                  <a:cs typeface="Cairo Medium" pitchFamily="2" charset="-78"/>
                </a:rPr>
                <a:t>معطيات</a:t>
              </a:r>
              <a:endParaRPr lang="en-US" altLang="ar-OM" sz="1800" dirty="0">
                <a:solidFill>
                  <a:schemeClr val="bg1"/>
                </a:solidFill>
                <a:latin typeface="Cairo Medium" pitchFamily="2" charset="-78"/>
                <a:cs typeface="Cairo Medium" pitchFamily="2" charset="-78"/>
              </a:endParaRPr>
            </a:p>
          </p:txBody>
        </p:sp>
      </p:grpSp>
      <p:grpSp>
        <p:nvGrpSpPr>
          <p:cNvPr id="13" name="Group 12">
            <a:extLst>
              <a:ext uri="{FF2B5EF4-FFF2-40B4-BE49-F238E27FC236}">
                <a16:creationId xmlns:a16="http://schemas.microsoft.com/office/drawing/2014/main" id="{1833C433-BEE8-4CC1-B2F0-087E402413CE}"/>
              </a:ext>
            </a:extLst>
          </p:cNvPr>
          <p:cNvGrpSpPr/>
          <p:nvPr/>
        </p:nvGrpSpPr>
        <p:grpSpPr>
          <a:xfrm>
            <a:off x="7774621" y="3345943"/>
            <a:ext cx="2531445" cy="835557"/>
            <a:chOff x="6324600" y="3077783"/>
            <a:chExt cx="2783904" cy="944488"/>
          </a:xfrm>
        </p:grpSpPr>
        <p:sp>
          <p:nvSpPr>
            <p:cNvPr id="14" name="AutoShape 5">
              <a:extLst>
                <a:ext uri="{FF2B5EF4-FFF2-40B4-BE49-F238E27FC236}">
                  <a16:creationId xmlns:a16="http://schemas.microsoft.com/office/drawing/2014/main" id="{113849C2-2F3A-4878-ABB9-A285DE416D49}"/>
                </a:ext>
              </a:extLst>
            </p:cNvPr>
            <p:cNvSpPr>
              <a:spLocks noChangeArrowheads="1"/>
            </p:cNvSpPr>
            <p:nvPr/>
          </p:nvSpPr>
          <p:spPr bwMode="auto">
            <a:xfrm>
              <a:off x="7270079" y="3171825"/>
              <a:ext cx="1838425" cy="846138"/>
            </a:xfrm>
            <a:prstGeom prst="flowChartProcess">
              <a:avLst/>
            </a:prstGeom>
            <a:solidFill>
              <a:srgbClr val="24295F"/>
            </a:solidFill>
            <a:ln w="9525">
              <a:noFill/>
              <a:miter lim="800000"/>
              <a:headEnd/>
              <a:tailEnd/>
            </a:ln>
            <a:effectLst>
              <a:outerShdw blurRad="225425" dist="50800" dir="5220000" algn="ctr">
                <a:srgbClr val="000000">
                  <a:alpha val="33000"/>
                </a:srgbClr>
              </a:outerShdw>
            </a:effectLst>
            <a:scene3d>
              <a:camera prst="isometricOffAxis2Left"/>
              <a:lightRig rig="harsh" dir="t">
                <a:rot lat="0" lon="0" rev="3000000"/>
              </a:lightRig>
            </a:scene3d>
            <a:sp3d extrusionH="254000" contourW="19050">
              <a:bevelT w="82550" h="44450" prst="angle"/>
              <a:bevelB w="82550" h="44450" prst="angle"/>
              <a:contourClr>
                <a:srgbClr val="FFFFFF"/>
              </a:contourClr>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r>
                <a:rPr lang="ar-OM" altLang="ar-OM" sz="1400" dirty="0">
                  <a:solidFill>
                    <a:schemeClr val="bg1"/>
                  </a:solidFill>
                  <a:latin typeface="Cairo Medium" pitchFamily="2" charset="-78"/>
                  <a:cs typeface="Cairo Medium" pitchFamily="2" charset="-78"/>
                </a:rPr>
                <a:t>توقعات عن حالة</a:t>
              </a:r>
            </a:p>
            <a:p>
              <a:pPr algn="ctr" eaLnBrk="1" hangingPunct="1">
                <a:lnSpc>
                  <a:spcPct val="100000"/>
                </a:lnSpc>
                <a:spcBef>
                  <a:spcPct val="0"/>
                </a:spcBef>
                <a:buFontTx/>
                <a:buNone/>
              </a:pPr>
              <a:r>
                <a:rPr lang="ar-OM" altLang="ar-OM" sz="1400" dirty="0">
                  <a:solidFill>
                    <a:schemeClr val="bg1"/>
                  </a:solidFill>
                  <a:latin typeface="Cairo Medium" pitchFamily="2" charset="-78"/>
                  <a:cs typeface="Cairo Medium" pitchFamily="2" charset="-78"/>
                </a:rPr>
                <a:t>الطقس المستقبلية</a:t>
              </a:r>
            </a:p>
          </p:txBody>
        </p:sp>
        <p:sp>
          <p:nvSpPr>
            <p:cNvPr id="15" name="AutoShape 8">
              <a:extLst>
                <a:ext uri="{FF2B5EF4-FFF2-40B4-BE49-F238E27FC236}">
                  <a16:creationId xmlns:a16="http://schemas.microsoft.com/office/drawing/2014/main" id="{6D83A3A2-B070-4C2C-B1EC-6683D0CEC848}"/>
                </a:ext>
              </a:extLst>
            </p:cNvPr>
            <p:cNvSpPr>
              <a:spLocks noChangeArrowheads="1"/>
            </p:cNvSpPr>
            <p:nvPr/>
          </p:nvSpPr>
          <p:spPr bwMode="auto">
            <a:xfrm>
              <a:off x="6324600" y="3077783"/>
              <a:ext cx="1199728" cy="944488"/>
            </a:xfrm>
            <a:prstGeom prst="rightArrow">
              <a:avLst>
                <a:gd name="adj1" fmla="val 50000"/>
                <a:gd name="adj2" fmla="val 38246"/>
              </a:avLst>
            </a:prstGeom>
            <a:solidFill>
              <a:srgbClr val="24295F"/>
            </a:solidFill>
            <a:ln w="9525" algn="ctr">
              <a:noFill/>
              <a:miter lim="800000"/>
              <a:headEnd/>
              <a:tailEnd/>
            </a:ln>
            <a:effectLst>
              <a:outerShdw blurRad="127000" dist="38100" dir="2700000" algn="ctr">
                <a:srgbClr val="000000">
                  <a:alpha val="45000"/>
                </a:srgbClr>
              </a:outerShdw>
            </a:effectLst>
            <a:scene3d>
              <a:camera prst="perspectiveContrastingRightFacing"/>
              <a:lightRig rig="soft" dir="t">
                <a:rot lat="0" lon="0" rev="0"/>
              </a:lightRig>
            </a:scene3d>
            <a:sp3d prstMaterial="translucentPowder">
              <a:bevelT w="203200" h="50800" prst="softRound"/>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r>
                <a:rPr lang="ar-OM" altLang="ar-OM" sz="1800" dirty="0">
                  <a:solidFill>
                    <a:schemeClr val="bg1"/>
                  </a:solidFill>
                  <a:latin typeface="Cairo Medium" pitchFamily="2" charset="-78"/>
                  <a:cs typeface="Cairo Medium" pitchFamily="2" charset="-78"/>
                </a:rPr>
                <a:t>مخرجات</a:t>
              </a:r>
              <a:endParaRPr lang="en-US" altLang="ar-OM" sz="1800" dirty="0">
                <a:solidFill>
                  <a:schemeClr val="bg1"/>
                </a:solidFill>
                <a:latin typeface="Cairo Medium" pitchFamily="2" charset="-78"/>
                <a:cs typeface="Cairo Medium" pitchFamily="2" charset="-78"/>
              </a:endParaRPr>
            </a:p>
          </p:txBody>
        </p:sp>
      </p:grpSp>
      <p:grpSp>
        <p:nvGrpSpPr>
          <p:cNvPr id="16" name="Group 15">
            <a:extLst>
              <a:ext uri="{FF2B5EF4-FFF2-40B4-BE49-F238E27FC236}">
                <a16:creationId xmlns:a16="http://schemas.microsoft.com/office/drawing/2014/main" id="{D185B4B5-4D43-4409-A81F-8C82F9D53058}"/>
              </a:ext>
            </a:extLst>
          </p:cNvPr>
          <p:cNvGrpSpPr/>
          <p:nvPr/>
        </p:nvGrpSpPr>
        <p:grpSpPr>
          <a:xfrm>
            <a:off x="4606269" y="1990724"/>
            <a:ext cx="2979461" cy="4112105"/>
            <a:chOff x="3059832" y="1295400"/>
            <a:chExt cx="3276600" cy="4648200"/>
          </a:xfrm>
          <a:solidFill>
            <a:srgbClr val="24295F"/>
          </a:solidFill>
        </p:grpSpPr>
        <p:sp>
          <p:nvSpPr>
            <p:cNvPr id="17" name="AutoShape 3">
              <a:extLst>
                <a:ext uri="{FF2B5EF4-FFF2-40B4-BE49-F238E27FC236}">
                  <a16:creationId xmlns:a16="http://schemas.microsoft.com/office/drawing/2014/main" id="{3661EF03-A62D-49CC-A42E-BCC0E2FBBCCC}"/>
                </a:ext>
              </a:extLst>
            </p:cNvPr>
            <p:cNvSpPr>
              <a:spLocks noChangeArrowheads="1"/>
            </p:cNvSpPr>
            <p:nvPr/>
          </p:nvSpPr>
          <p:spPr bwMode="auto">
            <a:xfrm>
              <a:off x="3059832" y="1295400"/>
              <a:ext cx="3276600" cy="4648200"/>
            </a:xfrm>
            <a:prstGeom prst="flowChartProcess">
              <a:avLst/>
            </a:prstGeom>
            <a:grpFill/>
            <a:ln w="9525">
              <a:noFill/>
              <a:miter lim="800000"/>
              <a:headEnd/>
              <a:tailEnd/>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angle"/>
              <a:bevelB w="82550" h="44450" prst="angle"/>
              <a:contourClr>
                <a:srgbClr val="FFFFFF"/>
              </a:contourClr>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أجهزة حاسوب فائقة السرعة</a:t>
              </a:r>
            </a:p>
            <a:p>
              <a:pPr algn="ctr" eaLnBrk="1" hangingPunct="1">
                <a:lnSpc>
                  <a:spcPct val="100000"/>
                </a:lnSpc>
                <a:spcBef>
                  <a:spcPct val="0"/>
                </a:spcBef>
                <a:buFontTx/>
                <a:buNone/>
              </a:pPr>
              <a:endParaRPr lang="ar-OM" altLang="ar-OM" sz="1800">
                <a:solidFill>
                  <a:schemeClr val="bg1"/>
                </a:solidFill>
                <a:latin typeface="Cairo Medium" pitchFamily="2" charset="-78"/>
                <a:cs typeface="Cairo Medium" pitchFamily="2" charset="-78"/>
              </a:endParaRPr>
            </a:p>
            <a:p>
              <a:pPr algn="ctr" eaLnBrk="1" hangingPunct="1">
                <a:lnSpc>
                  <a:spcPct val="100000"/>
                </a:lnSpc>
                <a:spcBef>
                  <a:spcPct val="0"/>
                </a:spcBef>
                <a:buFontTx/>
                <a:buNone/>
              </a:pPr>
              <a:endParaRPr lang="ar-OM" altLang="ar-OM" sz="1800">
                <a:solidFill>
                  <a:schemeClr val="bg1"/>
                </a:solidFill>
                <a:latin typeface="Cairo Medium" pitchFamily="2" charset="-78"/>
                <a:cs typeface="Cairo Medium" pitchFamily="2" charset="-78"/>
              </a:endParaRP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تحليل الرصدات لإيجاد الحالة </a:t>
              </a: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المبدئية للغلاف الجوي</a:t>
              </a:r>
            </a:p>
            <a:p>
              <a:pPr algn="ctr" eaLnBrk="1" hangingPunct="1">
                <a:lnSpc>
                  <a:spcPct val="100000"/>
                </a:lnSpc>
                <a:spcBef>
                  <a:spcPct val="0"/>
                </a:spcBef>
                <a:buFontTx/>
                <a:buNone/>
              </a:pPr>
              <a:endParaRPr lang="ar-OM" altLang="ar-OM" sz="1800">
                <a:solidFill>
                  <a:schemeClr val="bg1"/>
                </a:solidFill>
                <a:latin typeface="Cairo Medium" pitchFamily="2" charset="-78"/>
                <a:cs typeface="Cairo Medium" pitchFamily="2" charset="-78"/>
              </a:endParaRPr>
            </a:p>
            <a:p>
              <a:pPr algn="ctr" eaLnBrk="1" hangingPunct="1">
                <a:lnSpc>
                  <a:spcPct val="100000"/>
                </a:lnSpc>
                <a:spcBef>
                  <a:spcPct val="0"/>
                </a:spcBef>
                <a:buFontTx/>
                <a:buNone/>
              </a:pPr>
              <a:endParaRPr lang="ar-OM" altLang="ar-OM" sz="1800">
                <a:solidFill>
                  <a:schemeClr val="bg1"/>
                </a:solidFill>
                <a:latin typeface="Cairo Medium" pitchFamily="2" charset="-78"/>
                <a:cs typeface="Cairo Medium" pitchFamily="2" charset="-78"/>
              </a:endParaRP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مجسم التنبؤات العددية</a:t>
              </a: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معادلات فيزيائية ديناميكيه </a:t>
              </a: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تحاكي الغلاف الجوي</a:t>
              </a:r>
            </a:p>
            <a:p>
              <a:pPr algn="ctr" eaLnBrk="1" hangingPunct="1">
                <a:lnSpc>
                  <a:spcPct val="100000"/>
                </a:lnSpc>
                <a:spcBef>
                  <a:spcPct val="0"/>
                </a:spcBef>
                <a:buFontTx/>
                <a:buNone/>
              </a:pPr>
              <a:r>
                <a:rPr lang="ar-OM" altLang="ar-OM" sz="1800">
                  <a:solidFill>
                    <a:schemeClr val="bg1"/>
                  </a:solidFill>
                  <a:latin typeface="Cairo Medium" pitchFamily="2" charset="-78"/>
                  <a:cs typeface="Cairo Medium" pitchFamily="2" charset="-78"/>
                </a:rPr>
                <a:t>(قوانين نيوتن للحركة،....)</a:t>
              </a:r>
              <a:endParaRPr lang="en-US" altLang="ar-OM" sz="1800" dirty="0">
                <a:solidFill>
                  <a:schemeClr val="bg1"/>
                </a:solidFill>
                <a:latin typeface="Cairo Medium" pitchFamily="2" charset="-78"/>
                <a:cs typeface="Cairo Medium" pitchFamily="2" charset="-78"/>
              </a:endParaRPr>
            </a:p>
          </p:txBody>
        </p:sp>
        <p:sp>
          <p:nvSpPr>
            <p:cNvPr id="18" name="AutoShape 7">
              <a:extLst>
                <a:ext uri="{FF2B5EF4-FFF2-40B4-BE49-F238E27FC236}">
                  <a16:creationId xmlns:a16="http://schemas.microsoft.com/office/drawing/2014/main" id="{AC9FED41-0634-4137-9D4F-5F946215D102}"/>
                </a:ext>
              </a:extLst>
            </p:cNvPr>
            <p:cNvSpPr>
              <a:spLocks noChangeArrowheads="1"/>
            </p:cNvSpPr>
            <p:nvPr/>
          </p:nvSpPr>
          <p:spPr bwMode="auto">
            <a:xfrm>
              <a:off x="4412876" y="2330450"/>
              <a:ext cx="485775" cy="533400"/>
            </a:xfrm>
            <a:prstGeom prst="downArrow">
              <a:avLst>
                <a:gd name="adj1" fmla="val 50000"/>
                <a:gd name="adj2" fmla="val 27451"/>
              </a:avLst>
            </a:prstGeom>
            <a:solidFill>
              <a:schemeClr val="bg1"/>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endParaRPr lang="en-US" altLang="ar-OM" sz="1800" dirty="0">
                <a:solidFill>
                  <a:schemeClr val="bg1"/>
                </a:solidFill>
                <a:latin typeface="Cairo Medium" pitchFamily="2" charset="-78"/>
                <a:cs typeface="Cairo Medium" pitchFamily="2" charset="-78"/>
              </a:endParaRPr>
            </a:p>
          </p:txBody>
        </p:sp>
        <p:sp>
          <p:nvSpPr>
            <p:cNvPr id="19" name="AutoShape 9">
              <a:extLst>
                <a:ext uri="{FF2B5EF4-FFF2-40B4-BE49-F238E27FC236}">
                  <a16:creationId xmlns:a16="http://schemas.microsoft.com/office/drawing/2014/main" id="{34376A6C-B820-4740-AAC9-8B7E8D581D7F}"/>
                </a:ext>
              </a:extLst>
            </p:cNvPr>
            <p:cNvSpPr>
              <a:spLocks noChangeArrowheads="1"/>
            </p:cNvSpPr>
            <p:nvPr/>
          </p:nvSpPr>
          <p:spPr bwMode="auto">
            <a:xfrm>
              <a:off x="4412876" y="3524250"/>
              <a:ext cx="485775" cy="533400"/>
            </a:xfrm>
            <a:prstGeom prst="downArrow">
              <a:avLst>
                <a:gd name="adj1" fmla="val 50000"/>
                <a:gd name="adj2" fmla="val 27451"/>
              </a:avLst>
            </a:prstGeom>
            <a:solidFill>
              <a:schemeClr val="bg1">
                <a:lumMod val="95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algn="ctr" eaLnBrk="1" hangingPunct="1">
                <a:lnSpc>
                  <a:spcPct val="100000"/>
                </a:lnSpc>
                <a:spcBef>
                  <a:spcPct val="0"/>
                </a:spcBef>
                <a:buFontTx/>
                <a:buNone/>
              </a:pPr>
              <a:endParaRPr lang="en-US" altLang="ar-OM" sz="1800" dirty="0">
                <a:solidFill>
                  <a:schemeClr val="bg1"/>
                </a:solidFill>
                <a:latin typeface="Cairo Medium" pitchFamily="2" charset="-78"/>
                <a:cs typeface="Cairo Medium" pitchFamily="2" charset="-78"/>
              </a:endParaRPr>
            </a:p>
          </p:txBody>
        </p:sp>
      </p:grpSp>
    </p:spTree>
    <p:extLst>
      <p:ext uri="{BB962C8B-B14F-4D97-AF65-F5344CB8AC3E}">
        <p14:creationId xmlns:p14="http://schemas.microsoft.com/office/powerpoint/2010/main" val="19464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dirty="0">
                <a:solidFill>
                  <a:srgbClr val="24295F"/>
                </a:solidFill>
                <a:latin typeface="Cairo Medium" pitchFamily="2" charset="-78"/>
                <a:cs typeface="Cairo Medium" pitchFamily="2" charset="-78"/>
              </a:rPr>
              <a:t>بعض نماذج مخرجات التنبؤات العددية</a:t>
            </a:r>
            <a:endParaRPr lang="ar-OM" sz="3600" dirty="0">
              <a:solidFill>
                <a:srgbClr val="24295F"/>
              </a:solidFill>
              <a:latin typeface="Cairo Medium" pitchFamily="2" charset="-78"/>
              <a:cs typeface="Cairo Medium" pitchFamily="2" charset="-78"/>
            </a:endParaRPr>
          </a:p>
        </p:txBody>
      </p:sp>
      <p:pic>
        <p:nvPicPr>
          <p:cNvPr id="6" name="Picture 5" descr="wind1">
            <a:extLst>
              <a:ext uri="{FF2B5EF4-FFF2-40B4-BE49-F238E27FC236}">
                <a16:creationId xmlns:a16="http://schemas.microsoft.com/office/drawing/2014/main" id="{DDEC468A-3A64-43B6-A39C-E6EAFD725E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727153" y="4216244"/>
            <a:ext cx="2599439" cy="1791077"/>
          </a:xfrm>
          <a:prstGeom prst="rect">
            <a:avLst/>
          </a:prstGeom>
          <a:ln>
            <a:noFill/>
          </a:ln>
          <a:effectLst>
            <a:glow rad="101600">
              <a:srgbClr val="24295F">
                <a:alpha val="40000"/>
              </a:srgbClr>
            </a:glow>
            <a:outerShdw blurRad="149987" dist="250190" dir="8460000" algn="ctr">
              <a:srgbClr val="000000">
                <a:alpha val="28000"/>
              </a:srgbClr>
            </a:outerShdw>
          </a:effectLst>
          <a:scene3d>
            <a:camera prst="perspectiveHeroicExtremeRightFacing"/>
            <a:lightRig rig="contrasting" dir="t">
              <a:rot lat="0" lon="0" rev="1500000"/>
            </a:lightRig>
          </a:scene3d>
          <a:sp3d prstMaterial="metal">
            <a:bevelT w="88900" h="88900"/>
          </a:sp3d>
        </p:spPr>
      </p:pic>
      <p:pic>
        <p:nvPicPr>
          <p:cNvPr id="7" name="Picture 6" descr="rain3">
            <a:extLst>
              <a:ext uri="{FF2B5EF4-FFF2-40B4-BE49-F238E27FC236}">
                <a16:creationId xmlns:a16="http://schemas.microsoft.com/office/drawing/2014/main" id="{ADFD5327-4625-4219-B2D4-2EF4D6EA75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045604"/>
            <a:ext cx="2544573" cy="1769130"/>
          </a:xfrm>
          <a:prstGeom prst="rect">
            <a:avLst/>
          </a:prstGeom>
          <a:noFill/>
          <a:ln>
            <a:noFill/>
          </a:ln>
          <a:effectLst>
            <a:glow rad="101600">
              <a:srgbClr val="24295F">
                <a:alpha val="40000"/>
              </a:srgbClr>
            </a:glow>
            <a:outerShdw blurRad="149987" dist="250190" dir="8460000" algn="ctr">
              <a:srgbClr val="000000">
                <a:alpha val="28000"/>
              </a:srgbClr>
            </a:outerShdw>
          </a:effectLst>
          <a:scene3d>
            <a:camera prst="perspectiveHeroicExtremeLeftFacing"/>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500hp_geop3">
            <a:extLst>
              <a:ext uri="{FF2B5EF4-FFF2-40B4-BE49-F238E27FC236}">
                <a16:creationId xmlns:a16="http://schemas.microsoft.com/office/drawing/2014/main" id="{0BFD5470-B2A0-49D9-9F50-D615961479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8286" y="2020626"/>
            <a:ext cx="2599439" cy="1791077"/>
          </a:xfrm>
          <a:prstGeom prst="rect">
            <a:avLst/>
          </a:prstGeom>
          <a:noFill/>
          <a:ln>
            <a:noFill/>
          </a:ln>
          <a:effectLst>
            <a:glow rad="101600">
              <a:srgbClr val="24295F">
                <a:alpha val="40000"/>
              </a:srgbClr>
            </a:glow>
            <a:outerShdw blurRad="149987" dist="250190" dir="8460000" algn="ctr">
              <a:srgbClr val="000000">
                <a:alpha val="28000"/>
              </a:srgbClr>
            </a:outerShdw>
          </a:effectLst>
          <a:scene3d>
            <a:camera prst="perspectiveHeroicExtremeRightFacing"/>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geo500hPa_280107_2">
            <a:extLst>
              <a:ext uri="{FF2B5EF4-FFF2-40B4-BE49-F238E27FC236}">
                <a16:creationId xmlns:a16="http://schemas.microsoft.com/office/drawing/2014/main" id="{89A9857A-C5FB-478B-A536-B04B2D9039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2448" y="4216243"/>
            <a:ext cx="2543354" cy="1791078"/>
          </a:xfrm>
          <a:prstGeom prst="rect">
            <a:avLst/>
          </a:prstGeom>
          <a:noFill/>
          <a:ln>
            <a:noFill/>
          </a:ln>
          <a:effectLst>
            <a:glow rad="101600">
              <a:srgbClr val="24295F">
                <a:alpha val="40000"/>
              </a:srgbClr>
            </a:glow>
            <a:outerShdw blurRad="149987" dist="250190" dir="8460000" algn="ctr">
              <a:srgbClr val="000000">
                <a:alpha val="28000"/>
              </a:srgbClr>
            </a:outerShdw>
          </a:effectLst>
          <a:scene3d>
            <a:camera prst="perspectiveHeroicExtremeLeftFacing"/>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474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800" decel="100000"/>
                                        <p:tgtEl>
                                          <p:spTgt spid="13"/>
                                        </p:tgtEl>
                                      </p:cBhvr>
                                    </p:animEffect>
                                    <p:anim calcmode="lin" valueType="num">
                                      <p:cBhvr>
                                        <p:cTn id="32" dur="800" decel="100000" fill="hold"/>
                                        <p:tgtEl>
                                          <p:spTgt spid="13"/>
                                        </p:tgtEl>
                                        <p:attrNameLst>
                                          <p:attrName>style.rotation</p:attrName>
                                        </p:attrNameLst>
                                      </p:cBhvr>
                                      <p:tavLst>
                                        <p:tav tm="0">
                                          <p:val>
                                            <p:fltVal val="-90"/>
                                          </p:val>
                                        </p:tav>
                                        <p:tav tm="100000">
                                          <p:val>
                                            <p:fltVal val="0"/>
                                          </p:val>
                                        </p:tav>
                                      </p:tavLst>
                                    </p:anim>
                                    <p:anim calcmode="lin" valueType="num">
                                      <p:cBhvr>
                                        <p:cTn id="33" dur="800" decel="100000" fill="hold"/>
                                        <p:tgtEl>
                                          <p:spTgt spid="13"/>
                                        </p:tgtEl>
                                        <p:attrNameLst>
                                          <p:attrName>ppt_x</p:attrName>
                                        </p:attrNameLst>
                                      </p:cBhvr>
                                      <p:tavLst>
                                        <p:tav tm="0">
                                          <p:val>
                                            <p:strVal val="#ppt_x+0.4"/>
                                          </p:val>
                                        </p:tav>
                                        <p:tav tm="100000">
                                          <p:val>
                                            <p:strVal val="#ppt_x-0.05"/>
                                          </p:val>
                                        </p:tav>
                                      </p:tavLst>
                                    </p:anim>
                                    <p:anim calcmode="lin" valueType="num">
                                      <p:cBhvr>
                                        <p:cTn id="34" dur="800" decel="100000" fill="hold"/>
                                        <p:tgtEl>
                                          <p:spTgt spid="1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نماذج التنبؤات العددية ( البحرية )</a:t>
            </a:r>
            <a:endParaRPr lang="ar-OM" sz="3600" dirty="0">
              <a:solidFill>
                <a:srgbClr val="24295F"/>
              </a:solidFill>
              <a:latin typeface="Cairo Medium" pitchFamily="2" charset="-78"/>
              <a:cs typeface="Cairo Medium" pitchFamily="2" charset="-78"/>
            </a:endParaRPr>
          </a:p>
        </p:txBody>
      </p:sp>
      <p:pic>
        <p:nvPicPr>
          <p:cNvPr id="6" name="Picture 4" descr="wave">
            <a:extLst>
              <a:ext uri="{FF2B5EF4-FFF2-40B4-BE49-F238E27FC236}">
                <a16:creationId xmlns:a16="http://schemas.microsoft.com/office/drawing/2014/main" id="{C095735C-D119-4C49-A487-3E2EEE59BE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495" y="2033256"/>
            <a:ext cx="6591008" cy="3552247"/>
          </a:xfrm>
          <a:prstGeom prst="roundRect">
            <a:avLst>
              <a:gd name="adj" fmla="val 16667"/>
            </a:avLst>
          </a:prstGeom>
          <a:ln>
            <a:noFill/>
          </a:ln>
          <a:effectLst>
            <a:outerShdw blurRad="152400" dist="12000" dir="900000" sy="98000" kx="110000" ky="200000" algn="tl" rotWithShape="0">
              <a:srgbClr val="24295F">
                <a:alpha val="30000"/>
              </a:srgbClr>
            </a:outerShdw>
          </a:effectLst>
          <a:scene3d>
            <a:camera prst="perspectiveFront">
              <a:rot lat="20699998" lon="0" rev="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962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6751674" y="976436"/>
            <a:ext cx="4874939"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عمل التنبؤات الجوية </a:t>
            </a:r>
            <a:endParaRPr lang="ar-OM" sz="3600" dirty="0">
              <a:solidFill>
                <a:srgbClr val="24295F"/>
              </a:solidFill>
              <a:latin typeface="Cairo Medium" pitchFamily="2" charset="-78"/>
              <a:cs typeface="Cairo Medium" pitchFamily="2" charset="-78"/>
            </a:endParaRP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882502" y="2221430"/>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buFontTx/>
              <a:buNone/>
            </a:pPr>
            <a:endParaRPr lang="en-GB" altLang="ar-OM" sz="1800" dirty="0">
              <a:solidFill>
                <a:srgbClr val="24295F"/>
              </a:solidFill>
              <a:latin typeface="Cairo Medium" pitchFamily="2" charset="-78"/>
              <a:cs typeface="Cairo Medium" pitchFamily="2" charset="-78"/>
            </a:endParaRPr>
          </a:p>
          <a:p>
            <a:pPr algn="r">
              <a:lnSpc>
                <a:spcPct val="100000"/>
              </a:lnSpc>
              <a:buFontTx/>
              <a:buNone/>
            </a:pPr>
            <a:endParaRPr lang="ar-OM" altLang="ar-OM" sz="1800" dirty="0">
              <a:solidFill>
                <a:srgbClr val="24295F"/>
              </a:solidFill>
              <a:latin typeface="Cairo Medium" pitchFamily="2" charset="-78"/>
              <a:cs typeface="Cairo Medium" pitchFamily="2" charset="-78"/>
            </a:endParaRPr>
          </a:p>
          <a:p>
            <a:pPr algn="r">
              <a:lnSpc>
                <a:spcPct val="100000"/>
              </a:lnSpc>
              <a:buFontTx/>
              <a:buNone/>
            </a:pPr>
            <a:r>
              <a:rPr lang="ar-OM" altLang="ar-OM" sz="1800" dirty="0">
                <a:solidFill>
                  <a:srgbClr val="24295F"/>
                </a:solidFill>
                <a:latin typeface="Cairo Medium" pitchFamily="2" charset="-78"/>
                <a:cs typeface="Cairo Medium" pitchFamily="2" charset="-78"/>
              </a:rPr>
              <a:t>1- رصد عناصر الطقس المختلفة (صور الأقمار اصطناعية ورادارات الطقس، محطات رصد جوي، بالون الطقس ... إلخ)</a:t>
            </a:r>
          </a:p>
          <a:p>
            <a:pPr algn="r">
              <a:lnSpc>
                <a:spcPct val="100000"/>
              </a:lnSpc>
              <a:buFontTx/>
              <a:buNone/>
            </a:pPr>
            <a:r>
              <a:rPr lang="ar-OM" altLang="ar-OM" sz="1800" dirty="0">
                <a:solidFill>
                  <a:srgbClr val="24295F"/>
                </a:solidFill>
                <a:latin typeface="Cairo Medium" pitchFamily="2" charset="-78"/>
                <a:cs typeface="Cairo Medium" pitchFamily="2" charset="-78"/>
              </a:rPr>
              <a:t>2- التدقيق على صحة البيانات.</a:t>
            </a:r>
          </a:p>
          <a:p>
            <a:pPr algn="r">
              <a:lnSpc>
                <a:spcPct val="100000"/>
              </a:lnSpc>
              <a:buFontTx/>
              <a:buNone/>
            </a:pPr>
            <a:r>
              <a:rPr lang="ar-OM" altLang="ar-OM" sz="1800" dirty="0">
                <a:solidFill>
                  <a:srgbClr val="24295F"/>
                </a:solidFill>
                <a:latin typeface="Cairo Medium" pitchFamily="2" charset="-78"/>
                <a:cs typeface="Cairo Medium" pitchFamily="2" charset="-78"/>
              </a:rPr>
              <a:t>3- تحليل البيانات الأولية لمعرفة الحالة الأنية.</a:t>
            </a:r>
          </a:p>
          <a:p>
            <a:pPr algn="r">
              <a:lnSpc>
                <a:spcPct val="100000"/>
              </a:lnSpc>
              <a:buFontTx/>
              <a:buNone/>
            </a:pPr>
            <a:r>
              <a:rPr lang="ar-OM" altLang="ar-OM" sz="1800" dirty="0">
                <a:solidFill>
                  <a:srgbClr val="24295F"/>
                </a:solidFill>
                <a:latin typeface="Cairo Medium" pitchFamily="2" charset="-78"/>
                <a:cs typeface="Cairo Medium" pitchFamily="2" charset="-78"/>
              </a:rPr>
              <a:t>4- أخصائي أرصاد جوية مؤهل علميا ويمتلك خبرة كافية.</a:t>
            </a:r>
          </a:p>
          <a:p>
            <a:pPr algn="r">
              <a:lnSpc>
                <a:spcPct val="100000"/>
              </a:lnSpc>
              <a:buFontTx/>
              <a:buNone/>
            </a:pPr>
            <a:r>
              <a:rPr lang="ar-OM" altLang="ar-OM" sz="1800" dirty="0">
                <a:solidFill>
                  <a:srgbClr val="24295F"/>
                </a:solidFill>
                <a:latin typeface="Cairo Medium" pitchFamily="2" charset="-78"/>
                <a:cs typeface="Cairo Medium" pitchFamily="2" charset="-78"/>
              </a:rPr>
              <a:t>5- إستخدام أدوات التنبؤ العلمية والإستعانة بمجسمات التنبؤات العددية.</a:t>
            </a:r>
            <a:endParaRPr lang="en-US" altLang="ar-OM" sz="1800" dirty="0">
              <a:solidFill>
                <a:srgbClr val="24295F"/>
              </a:solidFill>
              <a:latin typeface="Cairo Medium" pitchFamily="2" charset="-78"/>
              <a:cs typeface="Cairo Medium" pitchFamily="2" charset="-78"/>
            </a:endParaRPr>
          </a:p>
        </p:txBody>
      </p:sp>
      <p:sp>
        <p:nvSpPr>
          <p:cNvPr id="2" name="TextBox 1">
            <a:extLst>
              <a:ext uri="{FF2B5EF4-FFF2-40B4-BE49-F238E27FC236}">
                <a16:creationId xmlns:a16="http://schemas.microsoft.com/office/drawing/2014/main" id="{71D8395A-79BB-7BE9-DC89-6DEACAD253EE}"/>
              </a:ext>
            </a:extLst>
          </p:cNvPr>
          <p:cNvSpPr txBox="1"/>
          <p:nvPr/>
        </p:nvSpPr>
        <p:spPr>
          <a:xfrm>
            <a:off x="8028918" y="2274682"/>
            <a:ext cx="4044061" cy="369332"/>
          </a:xfrm>
          <a:prstGeom prst="rect">
            <a:avLst/>
          </a:prstGeom>
          <a:noFill/>
        </p:spPr>
        <p:txBody>
          <a:bodyPr wrap="square" rtlCol="0">
            <a:spAutoFit/>
          </a:bodyPr>
          <a:lstStyle/>
          <a:p>
            <a:r>
              <a:rPr lang="ar-OM"/>
              <a:t>لكي تتم أي عملية للتنبؤ بالطقس نحتاج إلى ماذا؟</a:t>
            </a:r>
            <a:endParaRPr lang="ar-OM" dirty="0"/>
          </a:p>
        </p:txBody>
      </p:sp>
    </p:spTree>
    <p:extLst>
      <p:ext uri="{BB962C8B-B14F-4D97-AF65-F5344CB8AC3E}">
        <p14:creationId xmlns:p14="http://schemas.microsoft.com/office/powerpoint/2010/main" val="3987655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ا</a:t>
            </a:r>
            <a:r>
              <a:rPr lang="ar-SA" altLang="ar-OM" sz="3600" i="0" dirty="0">
                <a:solidFill>
                  <a:srgbClr val="24295F"/>
                </a:solidFill>
                <a:latin typeface="Cairo Medium" pitchFamily="2" charset="-78"/>
                <a:cs typeface="Cairo Medium" pitchFamily="2" charset="-78"/>
              </a:rPr>
              <a:t>لحالات الجوية الإستثنائية في </a:t>
            </a:r>
            <a:r>
              <a:rPr lang="ar-OM" altLang="ar-OM" sz="3600" i="0" dirty="0">
                <a:solidFill>
                  <a:srgbClr val="24295F"/>
                </a:solidFill>
                <a:latin typeface="Cairo Medium" pitchFamily="2" charset="-78"/>
                <a:cs typeface="Cairo Medium" pitchFamily="2" charset="-78"/>
              </a:rPr>
              <a:t>سلطنة عمان</a:t>
            </a:r>
            <a:endParaRPr lang="ar-OM" sz="3600" dirty="0">
              <a:solidFill>
                <a:srgbClr val="24295F"/>
              </a:solidFill>
              <a:latin typeface="Cairo Medium" pitchFamily="2" charset="-78"/>
              <a:cs typeface="Cairo Medium" pitchFamily="2" charset="-78"/>
            </a:endParaRPr>
          </a:p>
        </p:txBody>
      </p:sp>
      <p:graphicFrame>
        <p:nvGraphicFramePr>
          <p:cNvPr id="7" name="Rectangle 3">
            <a:extLst>
              <a:ext uri="{FF2B5EF4-FFF2-40B4-BE49-F238E27FC236}">
                <a16:creationId xmlns:a16="http://schemas.microsoft.com/office/drawing/2014/main" id="{B0A223DD-1F44-4EE1-B91F-8D5B05BA85D3}"/>
              </a:ext>
            </a:extLst>
          </p:cNvPr>
          <p:cNvGraphicFramePr>
            <a:graphicFrameLocks noGrp="1"/>
          </p:cNvGraphicFramePr>
          <p:nvPr>
            <p:ph idx="1"/>
            <p:extLst>
              <p:ext uri="{D42A27DB-BD31-4B8C-83A1-F6EECF244321}">
                <p14:modId xmlns:p14="http://schemas.microsoft.com/office/powerpoint/2010/main" val="3146452438"/>
              </p:ext>
            </p:extLst>
          </p:nvPr>
        </p:nvGraphicFramePr>
        <p:xfrm>
          <a:off x="1981199" y="2171479"/>
          <a:ext cx="8229600" cy="3311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9205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SA" altLang="ar-OM" sz="3600" dirty="0">
                <a:solidFill>
                  <a:srgbClr val="24295F"/>
                </a:solidFill>
                <a:latin typeface="Cairo Medium" pitchFamily="2" charset="-78"/>
                <a:cs typeface="Cairo Medium" pitchFamily="2" charset="-78"/>
              </a:rPr>
              <a:t>المنخفضات الجوية الشتوية</a:t>
            </a:r>
            <a:endParaRPr lang="ar-OM" dirty="0">
              <a:solidFill>
                <a:srgbClr val="24295F"/>
              </a:solidFill>
              <a:latin typeface="Cairo Medium" pitchFamily="2" charset="-78"/>
              <a:cs typeface="Cairo Medium" pitchFamily="2" charset="-78"/>
            </a:endParaRPr>
          </a:p>
        </p:txBody>
      </p:sp>
      <p:pic>
        <p:nvPicPr>
          <p:cNvPr id="14" name="Picture 2">
            <a:extLst>
              <a:ext uri="{FF2B5EF4-FFF2-40B4-BE49-F238E27FC236}">
                <a16:creationId xmlns:a16="http://schemas.microsoft.com/office/drawing/2014/main" id="{2F4D7BC9-D607-4864-93BE-1AE77C72F3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1630" y="2127729"/>
            <a:ext cx="3571223" cy="38738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Rectangle 6">
            <a:extLst>
              <a:ext uri="{FF2B5EF4-FFF2-40B4-BE49-F238E27FC236}">
                <a16:creationId xmlns:a16="http://schemas.microsoft.com/office/drawing/2014/main" id="{1E6F722B-E019-47A6-8D95-6FD67828C161}"/>
              </a:ext>
            </a:extLst>
          </p:cNvPr>
          <p:cNvGraphicFramePr/>
          <p:nvPr>
            <p:extLst>
              <p:ext uri="{D42A27DB-BD31-4B8C-83A1-F6EECF244321}">
                <p14:modId xmlns:p14="http://schemas.microsoft.com/office/powerpoint/2010/main" val="4202188668"/>
              </p:ext>
            </p:extLst>
          </p:nvPr>
        </p:nvGraphicFramePr>
        <p:xfrm>
          <a:off x="6096000" y="2001358"/>
          <a:ext cx="3465082" cy="41266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47674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24 فبراي</a:t>
            </a:r>
            <a:r>
              <a:rPr lang="ar-OM" altLang="ar-OM" sz="3600" dirty="0">
                <a:solidFill>
                  <a:srgbClr val="24295F"/>
                </a:solidFill>
                <a:latin typeface="Cairo Medium" pitchFamily="2" charset="-78"/>
                <a:cs typeface="Cairo Medium" pitchFamily="2" charset="-78"/>
              </a:rPr>
              <a:t>ـــ</a:t>
            </a:r>
            <a:r>
              <a:rPr lang="ar-OM" altLang="ar-OM" sz="3600" i="0" dirty="0">
                <a:solidFill>
                  <a:srgbClr val="24295F"/>
                </a:solidFill>
                <a:latin typeface="Cairo Medium" pitchFamily="2" charset="-78"/>
                <a:cs typeface="Cairo Medium" pitchFamily="2" charset="-78"/>
              </a:rPr>
              <a:t>ر 2006م</a:t>
            </a:r>
            <a:endParaRPr lang="ar-OM" dirty="0">
              <a:solidFill>
                <a:srgbClr val="24295F"/>
              </a:solidFill>
              <a:latin typeface="Cairo Medium" pitchFamily="2" charset="-78"/>
              <a:cs typeface="Cairo Medium" pitchFamily="2" charset="-78"/>
            </a:endParaRPr>
          </a:p>
        </p:txBody>
      </p:sp>
      <p:pic>
        <p:nvPicPr>
          <p:cNvPr id="7" name="Picture 9">
            <a:extLst>
              <a:ext uri="{FF2B5EF4-FFF2-40B4-BE49-F238E27FC236}">
                <a16:creationId xmlns:a16="http://schemas.microsoft.com/office/drawing/2014/main" id="{EB101C67-199F-4C02-9AA9-D842820178B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263215" y="2285521"/>
            <a:ext cx="3833898" cy="2821200"/>
          </a:xfrm>
          <a:prstGeom prst="rect">
            <a:avLst/>
          </a:prstGeom>
          <a:ln>
            <a:noFill/>
          </a:ln>
          <a:effectLst>
            <a:softEdge rad="112500"/>
          </a:effectLst>
        </p:spPr>
      </p:pic>
      <p:pic>
        <p:nvPicPr>
          <p:cNvPr id="10" name="Picture 10" descr="image009">
            <a:extLst>
              <a:ext uri="{FF2B5EF4-FFF2-40B4-BE49-F238E27FC236}">
                <a16:creationId xmlns:a16="http://schemas.microsoft.com/office/drawing/2014/main" id="{241EA196-5CC6-42F3-8306-4A08BFC316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113" y="2322201"/>
            <a:ext cx="3904069" cy="2749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pictop2">
            <a:extLst>
              <a:ext uri="{FF2B5EF4-FFF2-40B4-BE49-F238E27FC236}">
                <a16:creationId xmlns:a16="http://schemas.microsoft.com/office/drawing/2014/main" id="{E1EC6FC2-4F57-4CA4-896B-41E435392F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045" y="2322201"/>
            <a:ext cx="4057170" cy="2747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21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dirty="0">
                <a:solidFill>
                  <a:srgbClr val="24295F"/>
                </a:solidFill>
                <a:latin typeface="Cairo Medium" pitchFamily="2" charset="-78"/>
                <a:cs typeface="Cairo Medium" pitchFamily="2" charset="-78"/>
              </a:rPr>
              <a:t>عاصفة غبارية ديسمبر 2003</a:t>
            </a:r>
            <a:endParaRPr lang="ar-OM" sz="5400" dirty="0">
              <a:solidFill>
                <a:srgbClr val="24295F"/>
              </a:solidFill>
              <a:latin typeface="Cairo Medium" pitchFamily="2" charset="-78"/>
              <a:cs typeface="Cairo Medium" pitchFamily="2" charset="-78"/>
            </a:endParaRPr>
          </a:p>
        </p:txBody>
      </p:sp>
      <p:pic>
        <p:nvPicPr>
          <p:cNvPr id="10" name="Picture 3">
            <a:extLst>
              <a:ext uri="{FF2B5EF4-FFF2-40B4-BE49-F238E27FC236}">
                <a16:creationId xmlns:a16="http://schemas.microsoft.com/office/drawing/2014/main" id="{BA4715EB-E20F-404E-8FD7-1C00D1C317E2}"/>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726811" y="1885559"/>
            <a:ext cx="6738377" cy="4327399"/>
          </a:xfrm>
          <a:noFill/>
          <a:ln w="76200">
            <a:solidFill>
              <a:srgbClr val="24295F"/>
            </a:solidFill>
          </a:ln>
        </p:spPr>
      </p:pic>
    </p:spTree>
    <p:extLst>
      <p:ext uri="{BB962C8B-B14F-4D97-AF65-F5344CB8AC3E}">
        <p14:creationId xmlns:p14="http://schemas.microsoft.com/office/powerpoint/2010/main" val="3123745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altLang="ar-OM" sz="3600" dirty="0">
                <a:solidFill>
                  <a:srgbClr val="24295F"/>
                </a:solidFill>
                <a:latin typeface="Cairo Medium" pitchFamily="2" charset="-78"/>
                <a:cs typeface="Cairo Medium" pitchFamily="2" charset="-78"/>
              </a:rPr>
              <a:t>الخريف في محافظة ظفار</a:t>
            </a:r>
          </a:p>
        </p:txBody>
      </p:sp>
      <p:sp>
        <p:nvSpPr>
          <p:cNvPr id="4" name="TextBox 3">
            <a:extLst>
              <a:ext uri="{FF2B5EF4-FFF2-40B4-BE49-F238E27FC236}">
                <a16:creationId xmlns:a16="http://schemas.microsoft.com/office/drawing/2014/main" id="{BB955916-E53A-FEA4-D973-F5EE324FDCE7}"/>
              </a:ext>
            </a:extLst>
          </p:cNvPr>
          <p:cNvSpPr txBox="1"/>
          <p:nvPr/>
        </p:nvSpPr>
        <p:spPr>
          <a:xfrm>
            <a:off x="1567543" y="2591806"/>
            <a:ext cx="2724538" cy="1015663"/>
          </a:xfrm>
          <a:prstGeom prst="rect">
            <a:avLst/>
          </a:prstGeom>
          <a:noFill/>
        </p:spPr>
        <p:txBody>
          <a:bodyPr wrap="square" rtlCol="0">
            <a:spAutoFit/>
          </a:bodyPr>
          <a:lstStyle/>
          <a:p>
            <a:pPr algn="r"/>
            <a:r>
              <a:rPr lang="ar-OM" sz="2000" b="1" dirty="0">
                <a:solidFill>
                  <a:srgbClr val="002060"/>
                </a:solidFill>
              </a:rPr>
              <a:t>سحب طبقية &lt;&lt;</a:t>
            </a:r>
          </a:p>
          <a:p>
            <a:pPr algn="r"/>
            <a:r>
              <a:rPr lang="ar-OM" sz="2000" b="1" dirty="0">
                <a:solidFill>
                  <a:srgbClr val="002060"/>
                </a:solidFill>
              </a:rPr>
              <a:t> رذاذ مستمر &lt;&lt; </a:t>
            </a:r>
          </a:p>
          <a:p>
            <a:pPr algn="r"/>
            <a:r>
              <a:rPr lang="ar-OM" sz="2000" b="1" dirty="0">
                <a:solidFill>
                  <a:srgbClr val="002060"/>
                </a:solidFill>
              </a:rPr>
              <a:t>بساط أخضر جميل </a:t>
            </a:r>
          </a:p>
        </p:txBody>
      </p:sp>
      <p:sp>
        <p:nvSpPr>
          <p:cNvPr id="5" name="TextBox 4">
            <a:extLst>
              <a:ext uri="{FF2B5EF4-FFF2-40B4-BE49-F238E27FC236}">
                <a16:creationId xmlns:a16="http://schemas.microsoft.com/office/drawing/2014/main" id="{62ED3507-80CA-00FC-77DF-F447747739D3}"/>
              </a:ext>
            </a:extLst>
          </p:cNvPr>
          <p:cNvSpPr txBox="1"/>
          <p:nvPr/>
        </p:nvSpPr>
        <p:spPr>
          <a:xfrm>
            <a:off x="7511143" y="5822655"/>
            <a:ext cx="1884783" cy="400110"/>
          </a:xfrm>
          <a:prstGeom prst="rect">
            <a:avLst/>
          </a:prstGeom>
          <a:noFill/>
        </p:spPr>
        <p:txBody>
          <a:bodyPr wrap="square" rtlCol="0">
            <a:spAutoFit/>
          </a:bodyPr>
          <a:lstStyle/>
          <a:p>
            <a:pPr algn="r"/>
            <a:r>
              <a:rPr lang="ar-OM" sz="2000" b="1" dirty="0">
                <a:solidFill>
                  <a:srgbClr val="002060"/>
                </a:solidFill>
              </a:rPr>
              <a:t>الرياح الموسمية</a:t>
            </a:r>
          </a:p>
        </p:txBody>
      </p:sp>
      <p:pic>
        <p:nvPicPr>
          <p:cNvPr id="6" name="Picture 5">
            <a:extLst>
              <a:ext uri="{FF2B5EF4-FFF2-40B4-BE49-F238E27FC236}">
                <a16:creationId xmlns:a16="http://schemas.microsoft.com/office/drawing/2014/main" id="{A0A62D08-2E64-E453-9E05-31DD8FCF64CC}"/>
              </a:ext>
            </a:extLst>
          </p:cNvPr>
          <p:cNvPicPr>
            <a:picLocks noChangeAspect="1"/>
          </p:cNvPicPr>
          <p:nvPr/>
        </p:nvPicPr>
        <p:blipFill>
          <a:blip r:embed="rId4"/>
          <a:stretch>
            <a:fillRect/>
          </a:stretch>
        </p:blipFill>
        <p:spPr>
          <a:xfrm>
            <a:off x="1455575" y="1967388"/>
            <a:ext cx="8821677" cy="4255377"/>
          </a:xfrm>
          <a:prstGeom prst="rect">
            <a:avLst/>
          </a:prstGeom>
        </p:spPr>
      </p:pic>
    </p:spTree>
    <p:extLst>
      <p:ext uri="{BB962C8B-B14F-4D97-AF65-F5344CB8AC3E}">
        <p14:creationId xmlns:p14="http://schemas.microsoft.com/office/powerpoint/2010/main" val="1546548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8" name="Title 1">
            <a:extLst>
              <a:ext uri="{FF2B5EF4-FFF2-40B4-BE49-F238E27FC236}">
                <a16:creationId xmlns:a16="http://schemas.microsoft.com/office/drawing/2014/main" id="{10AC6E29-366D-9FBA-60F2-306F31CB1638}"/>
              </a:ext>
            </a:extLst>
          </p:cNvPr>
          <p:cNvSpPr txBox="1">
            <a:spLocks/>
          </p:cNvSpPr>
          <p:nvPr/>
        </p:nvSpPr>
        <p:spPr>
          <a:xfrm>
            <a:off x="3029945" y="976436"/>
            <a:ext cx="8596668"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OM" altLang="ar-OM" sz="3600" dirty="0">
                <a:solidFill>
                  <a:srgbClr val="24295F"/>
                </a:solidFill>
                <a:latin typeface="Cairo Medium" pitchFamily="2" charset="-78"/>
                <a:cs typeface="Cairo Medium" pitchFamily="2" charset="-78"/>
              </a:rPr>
              <a:t>المحاور الرئيسية</a:t>
            </a:r>
            <a:r>
              <a:rPr lang="en-US" altLang="ar-OM" sz="3600" dirty="0">
                <a:solidFill>
                  <a:srgbClr val="24295F"/>
                </a:solidFill>
                <a:latin typeface="Cairo Medium" pitchFamily="2" charset="-78"/>
                <a:cs typeface="Cairo Medium" pitchFamily="2" charset="-78"/>
              </a:rPr>
              <a:t>:</a:t>
            </a:r>
            <a:endParaRPr lang="ar-OM" sz="3600" dirty="0">
              <a:solidFill>
                <a:srgbClr val="24295F"/>
              </a:solidFill>
              <a:latin typeface="Cairo Medium" pitchFamily="2" charset="-78"/>
              <a:cs typeface="Cairo Medium" pitchFamily="2" charset="-78"/>
            </a:endParaRPr>
          </a:p>
        </p:txBody>
      </p:sp>
      <p:sp>
        <p:nvSpPr>
          <p:cNvPr id="14" name="Content Placeholder 2">
            <a:extLst>
              <a:ext uri="{FF2B5EF4-FFF2-40B4-BE49-F238E27FC236}">
                <a16:creationId xmlns:a16="http://schemas.microsoft.com/office/drawing/2014/main" id="{324C34F1-1F10-429B-AF2B-95FEAB5D8DA5}"/>
              </a:ext>
            </a:extLst>
          </p:cNvPr>
          <p:cNvSpPr>
            <a:spLocks noGrp="1"/>
          </p:cNvSpPr>
          <p:nvPr>
            <p:ph idx="1"/>
          </p:nvPr>
        </p:nvSpPr>
        <p:spPr>
          <a:xfrm>
            <a:off x="5155445" y="2205614"/>
            <a:ext cx="6471168" cy="1816827"/>
          </a:xfrm>
        </p:spPr>
        <p:txBody>
          <a:bodyPr vert="horz" lIns="68580" tIns="34290" rIns="68580" bIns="34290" rtlCol="0" anchor="t">
            <a:noAutofit/>
          </a:bodyPr>
          <a:lstStyle/>
          <a:p>
            <a:pPr algn="r" rtl="1"/>
            <a:r>
              <a:rPr lang="ar-OM" altLang="ar-OM" sz="1800" dirty="0">
                <a:solidFill>
                  <a:srgbClr val="24295F"/>
                </a:solidFill>
                <a:latin typeface="Cairo Medium" pitchFamily="2" charset="-78"/>
                <a:cs typeface="Cairo Medium" pitchFamily="2" charset="-78"/>
              </a:rPr>
              <a:t>الهدف من وجود </a:t>
            </a:r>
            <a:r>
              <a:rPr lang="ar-SA" altLang="ar-OM" sz="1800" dirty="0">
                <a:solidFill>
                  <a:srgbClr val="24295F"/>
                </a:solidFill>
                <a:latin typeface="Cairo Medium" pitchFamily="2" charset="-78"/>
                <a:cs typeface="Cairo Medium" pitchFamily="2" charset="-78"/>
              </a:rPr>
              <a:t>الأرصاد الجوية </a:t>
            </a:r>
            <a:r>
              <a:rPr lang="ar-OM" altLang="ar-OM" sz="1800" dirty="0">
                <a:solidFill>
                  <a:srgbClr val="24295F"/>
                </a:solidFill>
                <a:latin typeface="Cairo Medium" pitchFamily="2" charset="-78"/>
                <a:cs typeface="Cairo Medium" pitchFamily="2" charset="-78"/>
              </a:rPr>
              <a:t>العمانية.</a:t>
            </a:r>
            <a:endParaRPr lang="en-US" altLang="ar-OM" sz="1800" dirty="0">
              <a:solidFill>
                <a:srgbClr val="24295F"/>
              </a:solidFill>
              <a:latin typeface="Cairo Medium" pitchFamily="2" charset="-78"/>
              <a:cs typeface="Cairo Medium" pitchFamily="2" charset="-78"/>
            </a:endParaRPr>
          </a:p>
          <a:p>
            <a:pPr algn="r" rtl="1"/>
            <a:r>
              <a:rPr lang="ar-OM" altLang="ar-OM" sz="1800" dirty="0">
                <a:solidFill>
                  <a:srgbClr val="24295F"/>
                </a:solidFill>
                <a:latin typeface="Cairo Medium" pitchFamily="2" charset="-78"/>
                <a:cs typeface="Cairo Medium" pitchFamily="2" charset="-78"/>
              </a:rPr>
              <a:t>دور المركز الوطني للإنذار المبكر من المخاطر المتعددة.</a:t>
            </a:r>
          </a:p>
          <a:p>
            <a:pPr algn="r" rtl="1"/>
            <a:r>
              <a:rPr lang="ar-OM" altLang="ar-OM" sz="1800" dirty="0">
                <a:solidFill>
                  <a:srgbClr val="24295F"/>
                </a:solidFill>
                <a:latin typeface="Cairo Medium" pitchFamily="2" charset="-78"/>
                <a:cs typeface="Cairo Medium" pitchFamily="2" charset="-78"/>
              </a:rPr>
              <a:t>الحالات الجوية الإستثنائية التي تؤثر على السلطنة (المنخفضات والأعاصير).</a:t>
            </a:r>
          </a:p>
          <a:p>
            <a:pPr algn="r" rtl="1"/>
            <a:r>
              <a:rPr lang="ar-SA" altLang="ar-OM" sz="1800" dirty="0">
                <a:solidFill>
                  <a:srgbClr val="24295F"/>
                </a:solidFill>
                <a:latin typeface="Cairo Medium" pitchFamily="2" charset="-78"/>
                <a:cs typeface="Cairo Medium" pitchFamily="2" charset="-78"/>
              </a:rPr>
              <a:t>مراحل الإنذار المبكر.</a:t>
            </a:r>
            <a:endParaRPr lang="ar-OM" altLang="ar-OM" sz="1800" dirty="0">
              <a:solidFill>
                <a:srgbClr val="24295F"/>
              </a:solidFill>
              <a:latin typeface="Cairo Medium" pitchFamily="2" charset="-78"/>
              <a:cs typeface="Cairo Medium" pitchFamily="2" charset="-78"/>
            </a:endParaRPr>
          </a:p>
          <a:p>
            <a:pPr algn="r" rtl="1"/>
            <a:r>
              <a:rPr lang="ar-OM" sz="1800" dirty="0">
                <a:solidFill>
                  <a:srgbClr val="24295F"/>
                </a:solidFill>
                <a:latin typeface="Cairo Medium" pitchFamily="2" charset="-78"/>
                <a:cs typeface="Cairo Medium" pitchFamily="2" charset="-78"/>
              </a:rPr>
              <a:t>الإنذار المبكر من مخاطر ”تسونامي“.</a:t>
            </a:r>
          </a:p>
        </p:txBody>
      </p:sp>
    </p:spTree>
    <p:extLst>
      <p:ext uri="{BB962C8B-B14F-4D97-AF65-F5344CB8AC3E}">
        <p14:creationId xmlns:p14="http://schemas.microsoft.com/office/powerpoint/2010/main" val="3348096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6751674" y="976436"/>
            <a:ext cx="4874939"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الأعاصيــــر</a:t>
            </a:r>
            <a:endParaRPr lang="ar-OM" dirty="0">
              <a:solidFill>
                <a:srgbClr val="24295F"/>
              </a:solidFill>
              <a:latin typeface="Cairo Medium" pitchFamily="2" charset="-78"/>
              <a:cs typeface="Cairo Medium" pitchFamily="2" charset="-78"/>
            </a:endParaRP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882502" y="2221430"/>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50000"/>
              </a:lnSpc>
            </a:pPr>
            <a:endParaRPr lang="en-GB" altLang="ar-OM" sz="1800" dirty="0">
              <a:solidFill>
                <a:srgbClr val="24295F"/>
              </a:solidFill>
              <a:latin typeface="Cairo Medium" pitchFamily="2" charset="-78"/>
              <a:cs typeface="Cairo Medium" pitchFamily="2" charset="-78"/>
            </a:endParaRPr>
          </a:p>
          <a:p>
            <a:pPr algn="r" rtl="1">
              <a:lnSpc>
                <a:spcPct val="150000"/>
              </a:lnSpc>
            </a:pPr>
            <a:r>
              <a:rPr lang="ar-OM" altLang="ar-OM" sz="1800" dirty="0">
                <a:solidFill>
                  <a:srgbClr val="24295F"/>
                </a:solidFill>
                <a:latin typeface="Cairo Medium" pitchFamily="2" charset="-78"/>
                <a:cs typeface="Cairo Medium" pitchFamily="2" charset="-78"/>
              </a:rPr>
              <a:t>الإعصار عبارة عن منخفض جوي مداري دافئ</a:t>
            </a:r>
          </a:p>
          <a:p>
            <a:pPr algn="r" rtl="1">
              <a:lnSpc>
                <a:spcPct val="150000"/>
              </a:lnSpc>
            </a:pPr>
            <a:r>
              <a:rPr lang="ar-OM" altLang="ar-OM" sz="1800" dirty="0">
                <a:solidFill>
                  <a:srgbClr val="24295F"/>
                </a:solidFill>
                <a:latin typeface="Cairo Medium" pitchFamily="2" charset="-78"/>
                <a:cs typeface="Cairo Medium" pitchFamily="2" charset="-78"/>
              </a:rPr>
              <a:t>يتكون في المسطحات المائية الواسعة</a:t>
            </a:r>
          </a:p>
          <a:p>
            <a:pPr algn="r" rtl="1">
              <a:lnSpc>
                <a:spcPct val="150000"/>
              </a:lnSpc>
            </a:pPr>
            <a:r>
              <a:rPr lang="ar-OM" altLang="ar-OM" sz="1800" dirty="0">
                <a:solidFill>
                  <a:srgbClr val="24295F"/>
                </a:solidFill>
                <a:latin typeface="Cairo Medium" pitchFamily="2" charset="-78"/>
                <a:cs typeface="Cairo Medium" pitchFamily="2" charset="-78"/>
              </a:rPr>
              <a:t>يستمد قوته من الرطوبة العالية</a:t>
            </a:r>
          </a:p>
          <a:p>
            <a:pPr marL="0" marR="0" indent="0" algn="r" defTabSz="914400" rtl="1" eaLnBrk="1" fontAlgn="base" latinLnBrk="0" hangingPunct="1">
              <a:lnSpc>
                <a:spcPct val="100000"/>
              </a:lnSpc>
              <a:spcBef>
                <a:spcPct val="30000"/>
              </a:spcBef>
              <a:spcAft>
                <a:spcPct val="0"/>
              </a:spcAft>
              <a:buClrTx/>
              <a:buSzTx/>
              <a:buFontTx/>
              <a:buNone/>
              <a:tabLst/>
              <a:defRPr/>
            </a:pPr>
            <a:r>
              <a:rPr lang="ar-OM" altLang="ar-OM" sz="1800" dirty="0">
                <a:solidFill>
                  <a:srgbClr val="24295F"/>
                </a:solidFill>
                <a:latin typeface="Cairo Medium" pitchFamily="2" charset="-78"/>
                <a:cs typeface="Cairo Medium" pitchFamily="2" charset="-78"/>
              </a:rPr>
              <a:t>مصدر الطاقة الرئيسي للإعصار هي الحرارة الكامنة للتكثف التي تنتج عندما يتكثف بخار الماء الى قطرات ماء داخل السحابة ومنها ينزل كأمطار تتكون حول الإعصار رياح قوية تلف حول مركز الإعصار باتجاه معاكس لحركة عقارب الساعة</a:t>
            </a:r>
            <a:r>
              <a:rPr lang="ar-SA" altLang="ar-OM" sz="1800" dirty="0">
                <a:solidFill>
                  <a:srgbClr val="24295F"/>
                </a:solidFill>
                <a:latin typeface="Cairo Medium" pitchFamily="2" charset="-78"/>
                <a:cs typeface="Cairo Medium" pitchFamily="2" charset="-78"/>
              </a:rPr>
              <a:t> بالنسبة لنصف الكرة الارضية الشمالي</a:t>
            </a:r>
            <a:r>
              <a:rPr lang="ar-OM" altLang="ar-OM" sz="1800" dirty="0">
                <a:solidFill>
                  <a:srgbClr val="24295F"/>
                </a:solidFill>
                <a:latin typeface="Cairo Medium" pitchFamily="2" charset="-78"/>
                <a:cs typeface="Cairo Medium" pitchFamily="2" charset="-78"/>
              </a:rPr>
              <a:t>. </a:t>
            </a:r>
            <a:endParaRPr lang="en-US" altLang="ar-OM" sz="1800" dirty="0">
              <a:solidFill>
                <a:srgbClr val="24295F"/>
              </a:solidFill>
              <a:latin typeface="Cairo Medium" pitchFamily="2" charset="-78"/>
              <a:cs typeface="Cairo Medium" pitchFamily="2" charset="-78"/>
            </a:endParaRPr>
          </a:p>
        </p:txBody>
      </p:sp>
      <p:pic>
        <p:nvPicPr>
          <p:cNvPr id="7" name="Picture 5" descr="gonu1">
            <a:extLst>
              <a:ext uri="{FF2B5EF4-FFF2-40B4-BE49-F238E27FC236}">
                <a16:creationId xmlns:a16="http://schemas.microsoft.com/office/drawing/2014/main" id="{08D22835-BDA0-48CE-954E-E5E7C696E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584251" y="1214448"/>
            <a:ext cx="4204801" cy="2591620"/>
          </a:xfrm>
          <a:prstGeom prst="rect">
            <a:avLst/>
          </a:prstGeom>
          <a:noFill/>
          <a:ln w="76200">
            <a:solidFill>
              <a:srgbClr val="24295F"/>
            </a:solidFill>
          </a:ln>
        </p:spPr>
      </p:pic>
      <p:sp>
        <p:nvSpPr>
          <p:cNvPr id="2" name="TextBox 1">
            <a:extLst>
              <a:ext uri="{FF2B5EF4-FFF2-40B4-BE49-F238E27FC236}">
                <a16:creationId xmlns:a16="http://schemas.microsoft.com/office/drawing/2014/main" id="{6C6759F0-2EE8-59DF-D71B-BB6FDC369CE0}"/>
              </a:ext>
            </a:extLst>
          </p:cNvPr>
          <p:cNvSpPr txBox="1"/>
          <p:nvPr/>
        </p:nvSpPr>
        <p:spPr>
          <a:xfrm>
            <a:off x="8602824" y="2221430"/>
            <a:ext cx="2929813" cy="369332"/>
          </a:xfrm>
          <a:prstGeom prst="rect">
            <a:avLst/>
          </a:prstGeom>
          <a:noFill/>
        </p:spPr>
        <p:txBody>
          <a:bodyPr wrap="square" rtlCol="0">
            <a:spAutoFit/>
          </a:bodyPr>
          <a:lstStyle/>
          <a:p>
            <a:pPr algn="r"/>
            <a:r>
              <a:rPr lang="ar-OM"/>
              <a:t>ما هو الإعصار؟</a:t>
            </a:r>
            <a:endParaRPr lang="ar-OM" dirty="0"/>
          </a:p>
        </p:txBody>
      </p:sp>
    </p:spTree>
    <p:extLst>
      <p:ext uri="{BB962C8B-B14F-4D97-AF65-F5344CB8AC3E}">
        <p14:creationId xmlns:p14="http://schemas.microsoft.com/office/powerpoint/2010/main" val="3466343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850392" rtl="1">
              <a:defRPr/>
            </a:pPr>
            <a:r>
              <a:rPr lang="ar-OM" sz="3600" kern="1200" dirty="0">
                <a:solidFill>
                  <a:srgbClr val="24295F"/>
                </a:solidFill>
                <a:latin typeface="Cairo Medium" pitchFamily="2" charset="-78"/>
                <a:ea typeface="+mn-ea"/>
                <a:cs typeface="Cairo Medium" pitchFamily="2" charset="-78"/>
              </a:rPr>
              <a:t>ما هي </a:t>
            </a:r>
            <a:r>
              <a:rPr lang="ar-EG" sz="3600" kern="1200" dirty="0">
                <a:solidFill>
                  <a:srgbClr val="24295F"/>
                </a:solidFill>
                <a:latin typeface="Cairo Medium" pitchFamily="2" charset="-78"/>
                <a:ea typeface="+mn-ea"/>
                <a:cs typeface="Cairo Medium" pitchFamily="2" charset="-78"/>
              </a:rPr>
              <a:t>العوامل والعناصر ال</a:t>
            </a:r>
            <a:r>
              <a:rPr lang="ar-SA" sz="3600" kern="1200" dirty="0">
                <a:solidFill>
                  <a:srgbClr val="24295F"/>
                </a:solidFill>
                <a:latin typeface="Cairo Medium" pitchFamily="2" charset="-78"/>
                <a:ea typeface="+mn-ea"/>
                <a:cs typeface="Cairo Medium" pitchFamily="2" charset="-78"/>
              </a:rPr>
              <a:t>لازمة</a:t>
            </a:r>
            <a:r>
              <a:rPr lang="ar-EG" sz="3600" kern="1200" dirty="0">
                <a:solidFill>
                  <a:srgbClr val="24295F"/>
                </a:solidFill>
                <a:latin typeface="Cairo Medium" pitchFamily="2" charset="-78"/>
                <a:ea typeface="+mn-ea"/>
                <a:cs typeface="Cairo Medium" pitchFamily="2" charset="-78"/>
              </a:rPr>
              <a:t> لتكون ال</a:t>
            </a:r>
            <a:r>
              <a:rPr lang="ar-SA" sz="3600" kern="1200" dirty="0">
                <a:solidFill>
                  <a:srgbClr val="24295F"/>
                </a:solidFill>
                <a:latin typeface="Cairo Medium" pitchFamily="2" charset="-78"/>
                <a:ea typeface="+mn-ea"/>
                <a:cs typeface="Cairo Medium" pitchFamily="2" charset="-78"/>
              </a:rPr>
              <a:t>أ</a:t>
            </a:r>
            <a:r>
              <a:rPr lang="ar-EG" sz="3600" kern="1200" dirty="0" err="1">
                <a:solidFill>
                  <a:srgbClr val="24295F"/>
                </a:solidFill>
                <a:latin typeface="Cairo Medium" pitchFamily="2" charset="-78"/>
                <a:ea typeface="+mn-ea"/>
                <a:cs typeface="Cairo Medium" pitchFamily="2" charset="-78"/>
              </a:rPr>
              <a:t>عاصير</a:t>
            </a:r>
            <a:r>
              <a:rPr lang="ar-OM" sz="3600" kern="1200" dirty="0">
                <a:solidFill>
                  <a:srgbClr val="24295F"/>
                </a:solidFill>
                <a:latin typeface="Cairo Medium" pitchFamily="2" charset="-78"/>
                <a:ea typeface="+mn-ea"/>
                <a:cs typeface="Cairo Medium" pitchFamily="2" charset="-78"/>
              </a:rPr>
              <a:t>؟</a:t>
            </a:r>
            <a:r>
              <a:rPr lang="ar-EG" sz="3600" kern="1200" dirty="0">
                <a:solidFill>
                  <a:srgbClr val="24295F"/>
                </a:solidFill>
                <a:latin typeface="Cairo Medium" pitchFamily="2" charset="-78"/>
                <a:ea typeface="+mn-ea"/>
                <a:cs typeface="Cairo Medium" pitchFamily="2" charset="-78"/>
              </a:rPr>
              <a:t> </a:t>
            </a:r>
            <a:endParaRPr lang="en-GB" sz="4000" dirty="0">
              <a:solidFill>
                <a:srgbClr val="24295F"/>
              </a:solidFill>
              <a:latin typeface="Cairo Medium" pitchFamily="2" charset="-78"/>
              <a:cs typeface="Cairo Medium" pitchFamily="2" charset="-78"/>
            </a:endParaRPr>
          </a:p>
        </p:txBody>
      </p:sp>
      <p:sp>
        <p:nvSpPr>
          <p:cNvPr id="8" name="TextBox 7">
            <a:extLst>
              <a:ext uri="{FF2B5EF4-FFF2-40B4-BE49-F238E27FC236}">
                <a16:creationId xmlns:a16="http://schemas.microsoft.com/office/drawing/2014/main" id="{C5702D8D-377E-450B-BF78-FA9C9E94DBC7}"/>
              </a:ext>
            </a:extLst>
          </p:cNvPr>
          <p:cNvSpPr txBox="1">
            <a:spLocks noChangeArrowheads="1"/>
          </p:cNvSpPr>
          <p:nvPr/>
        </p:nvSpPr>
        <p:spPr bwMode="auto">
          <a:xfrm>
            <a:off x="7353701" y="2328089"/>
            <a:ext cx="4191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defTabSz="850392">
              <a:lnSpc>
                <a:spcPct val="100000"/>
              </a:lnSpc>
              <a:spcBef>
                <a:spcPct val="0"/>
              </a:spcBef>
              <a:buNone/>
            </a:pPr>
            <a:r>
              <a:rPr lang="ar-EG" altLang="ar-OM" sz="1800" kern="1200" dirty="0">
                <a:solidFill>
                  <a:srgbClr val="24295F"/>
                </a:solidFill>
                <a:latin typeface="Cairo Medium" pitchFamily="2" charset="-78"/>
                <a:cs typeface="Cairo Medium" pitchFamily="2" charset="-78"/>
              </a:rPr>
              <a:t>1- مسطحات مائية واسعة</a:t>
            </a:r>
            <a:endParaRPr lang="ar-EG" altLang="ar-OM" sz="1800" dirty="0">
              <a:solidFill>
                <a:srgbClr val="24295F"/>
              </a:solidFill>
              <a:latin typeface="Cairo Medium" pitchFamily="2" charset="-78"/>
              <a:cs typeface="Cairo Medium" pitchFamily="2" charset="-78"/>
            </a:endParaRPr>
          </a:p>
        </p:txBody>
      </p:sp>
      <p:sp>
        <p:nvSpPr>
          <p:cNvPr id="11" name="Rectangle 10">
            <a:extLst>
              <a:ext uri="{FF2B5EF4-FFF2-40B4-BE49-F238E27FC236}">
                <a16:creationId xmlns:a16="http://schemas.microsoft.com/office/drawing/2014/main" id="{13AB7443-CB98-4ED3-B527-3463EDA21ADD}"/>
              </a:ext>
            </a:extLst>
          </p:cNvPr>
          <p:cNvSpPr/>
          <p:nvPr/>
        </p:nvSpPr>
        <p:spPr>
          <a:xfrm>
            <a:off x="4608747" y="4227934"/>
            <a:ext cx="7017866" cy="646331"/>
          </a:xfrm>
          <a:prstGeom prst="rect">
            <a:avLst/>
          </a:prstGeom>
        </p:spPr>
        <p:txBody>
          <a:bodyPr wrap="square">
            <a:spAutoFit/>
          </a:bodyPr>
          <a:lstStyle/>
          <a:p>
            <a:pPr algn="r" defTabSz="850392" rtl="1">
              <a:defRPr/>
            </a:pPr>
            <a:r>
              <a:rPr lang="ar-EG" kern="1200" dirty="0">
                <a:solidFill>
                  <a:srgbClr val="24295F"/>
                </a:solidFill>
                <a:latin typeface="Cairo Medium" pitchFamily="2" charset="-78"/>
                <a:cs typeface="Cairo Medium" pitchFamily="2" charset="-78"/>
              </a:rPr>
              <a:t>4- رياح قص ضعيفة</a:t>
            </a:r>
            <a:r>
              <a:rPr lang="en-GB" kern="1200" dirty="0">
                <a:solidFill>
                  <a:srgbClr val="24295F"/>
                </a:solidFill>
                <a:latin typeface="Cairo Medium" pitchFamily="2" charset="-78"/>
                <a:cs typeface="Cairo Medium" pitchFamily="2" charset="-78"/>
              </a:rPr>
              <a:t> Weak wind shear   </a:t>
            </a:r>
            <a:endParaRPr lang="ar-EG" kern="1200" dirty="0">
              <a:solidFill>
                <a:srgbClr val="24295F"/>
              </a:solidFill>
              <a:latin typeface="Cairo Medium" pitchFamily="2" charset="-78"/>
              <a:cs typeface="Cairo Medium" pitchFamily="2" charset="-78"/>
            </a:endParaRPr>
          </a:p>
          <a:p>
            <a:pPr marL="342900" indent="-342900" algn="r" rtl="1" eaLnBrk="1" hangingPunct="1">
              <a:buFont typeface="+mj-lt"/>
              <a:buAutoNum type="arabicPeriod"/>
              <a:defRPr/>
            </a:pPr>
            <a:endParaRPr lang="ar-EG" dirty="0">
              <a:solidFill>
                <a:srgbClr val="24295F"/>
              </a:solidFill>
              <a:latin typeface="Cairo Medium" pitchFamily="2" charset="-78"/>
              <a:cs typeface="Cairo Medium" pitchFamily="2" charset="-78"/>
            </a:endParaRPr>
          </a:p>
        </p:txBody>
      </p:sp>
      <p:sp>
        <p:nvSpPr>
          <p:cNvPr id="13" name="Rectangle 12">
            <a:extLst>
              <a:ext uri="{FF2B5EF4-FFF2-40B4-BE49-F238E27FC236}">
                <a16:creationId xmlns:a16="http://schemas.microsoft.com/office/drawing/2014/main" id="{1AD08E67-B49A-483F-9113-4A21E765AEB7}"/>
              </a:ext>
            </a:extLst>
          </p:cNvPr>
          <p:cNvSpPr>
            <a:spLocks noChangeArrowheads="1"/>
          </p:cNvSpPr>
          <p:nvPr/>
        </p:nvSpPr>
        <p:spPr bwMode="auto">
          <a:xfrm>
            <a:off x="3866628" y="2916774"/>
            <a:ext cx="774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defTabSz="850392">
              <a:lnSpc>
                <a:spcPct val="100000"/>
              </a:lnSpc>
              <a:spcBef>
                <a:spcPct val="0"/>
              </a:spcBef>
              <a:buNone/>
            </a:pPr>
            <a:r>
              <a:rPr lang="ar-EG" altLang="ar-OM" sz="1800" kern="1200" dirty="0">
                <a:solidFill>
                  <a:srgbClr val="24295F"/>
                </a:solidFill>
                <a:latin typeface="Cairo Medium" pitchFamily="2" charset="-78"/>
                <a:cs typeface="Cairo Medium" pitchFamily="2" charset="-78"/>
              </a:rPr>
              <a:t>2- درجة حرارة سطح البحر أعلى من 26 درجة مئوية</a:t>
            </a:r>
            <a:r>
              <a:rPr lang="ar-SA" altLang="ar-OM" sz="1800" kern="1200" dirty="0">
                <a:solidFill>
                  <a:srgbClr val="24295F"/>
                </a:solidFill>
                <a:latin typeface="Cairo Medium" pitchFamily="2" charset="-78"/>
                <a:cs typeface="Cairo Medium" pitchFamily="2" charset="-78"/>
              </a:rPr>
              <a:t>.</a:t>
            </a:r>
            <a:endParaRPr lang="ar-EG" altLang="ar-OM" sz="1800" dirty="0">
              <a:solidFill>
                <a:srgbClr val="24295F"/>
              </a:solidFill>
              <a:latin typeface="Cairo Medium" pitchFamily="2" charset="-78"/>
              <a:cs typeface="Cairo Medium" pitchFamily="2" charset="-78"/>
            </a:endParaRPr>
          </a:p>
        </p:txBody>
      </p:sp>
      <p:sp>
        <p:nvSpPr>
          <p:cNvPr id="14" name="Rectangle 13">
            <a:extLst>
              <a:ext uri="{FF2B5EF4-FFF2-40B4-BE49-F238E27FC236}">
                <a16:creationId xmlns:a16="http://schemas.microsoft.com/office/drawing/2014/main" id="{24D7C4C1-DA31-4C32-A595-5BC5C61D78F0}"/>
              </a:ext>
            </a:extLst>
          </p:cNvPr>
          <p:cNvSpPr>
            <a:spLocks noChangeArrowheads="1"/>
          </p:cNvSpPr>
          <p:nvPr/>
        </p:nvSpPr>
        <p:spPr bwMode="auto">
          <a:xfrm>
            <a:off x="4335506" y="3572382"/>
            <a:ext cx="7291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112000"/>
              </a:lnSpc>
              <a:spcBef>
                <a:spcPts val="900"/>
              </a:spcBef>
              <a:buFont typeface="Arial" panose="020B0604020202020204" pitchFamily="34" charset="0"/>
              <a:buChar char="•"/>
              <a:defRPr sz="2000">
                <a:solidFill>
                  <a:srgbClr val="262626"/>
                </a:solidFill>
                <a:latin typeface="Corbel" panose="020B0503020204020204" pitchFamily="34" charset="0"/>
                <a:cs typeface="Tahoma" panose="020B0604030504040204" pitchFamily="34" charset="0"/>
              </a:defRPr>
            </a:lvl1pPr>
            <a:lvl2pPr marL="742950" indent="-285750" algn="r" rtl="1">
              <a:lnSpc>
                <a:spcPct val="112000"/>
              </a:lnSpc>
              <a:spcBef>
                <a:spcPts val="900"/>
              </a:spcBef>
              <a:buFont typeface="Corbel" panose="020B0503020204020204" pitchFamily="34" charset="0"/>
              <a:buChar char="–"/>
              <a:defRPr>
                <a:solidFill>
                  <a:srgbClr val="262626"/>
                </a:solidFill>
                <a:latin typeface="Corbel" panose="020B0503020204020204" pitchFamily="34" charset="0"/>
                <a:cs typeface="Tahoma" panose="020B0604030504040204" pitchFamily="34" charset="0"/>
              </a:defRPr>
            </a:lvl2pPr>
            <a:lvl3pPr marL="1143000" indent="-228600" algn="r" rtl="1">
              <a:lnSpc>
                <a:spcPct val="112000"/>
              </a:lnSpc>
              <a:spcBef>
                <a:spcPts val="900"/>
              </a:spcBef>
              <a:buFont typeface="Arial" panose="020B0604020202020204" pitchFamily="34" charset="0"/>
              <a:buChar char="•"/>
              <a:defRPr sz="1600">
                <a:solidFill>
                  <a:srgbClr val="262626"/>
                </a:solidFill>
                <a:latin typeface="Corbel" panose="020B0503020204020204" pitchFamily="34" charset="0"/>
                <a:cs typeface="Tahoma" panose="020B0604030504040204" pitchFamily="34" charset="0"/>
              </a:defRPr>
            </a:lvl3pPr>
            <a:lvl4pPr marL="1600200" indent="-228600" algn="r" rtl="1">
              <a:lnSpc>
                <a:spcPct val="112000"/>
              </a:lnSpc>
              <a:spcBef>
                <a:spcPts val="900"/>
              </a:spcBef>
              <a:buFont typeface="Corbel" panose="020B0503020204020204" pitchFamily="34" charset="0"/>
              <a:buChar char="–"/>
              <a:defRPr sz="1400">
                <a:solidFill>
                  <a:srgbClr val="262626"/>
                </a:solidFill>
                <a:latin typeface="Corbel" panose="020B0503020204020204" pitchFamily="34" charset="0"/>
                <a:cs typeface="Tahoma" panose="020B0604030504040204" pitchFamily="34" charset="0"/>
              </a:defRPr>
            </a:lvl4pPr>
            <a:lvl5pPr marL="2057400" indent="-228600" algn="r" rtl="1">
              <a:lnSpc>
                <a:spcPct val="112000"/>
              </a:lnSpc>
              <a:spcBef>
                <a:spcPts val="900"/>
              </a:spcBef>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5pPr>
            <a:lvl6pPr marL="25146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6pPr>
            <a:lvl7pPr marL="29718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7pPr>
            <a:lvl8pPr marL="34290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8pPr>
            <a:lvl9pPr marL="3886200" indent="-228600" fontAlgn="base">
              <a:lnSpc>
                <a:spcPct val="112000"/>
              </a:lnSpc>
              <a:spcBef>
                <a:spcPts val="900"/>
              </a:spcBef>
              <a:spcAft>
                <a:spcPct val="0"/>
              </a:spcAft>
              <a:buFont typeface="Arial" panose="020B0604020202020204" pitchFamily="34" charset="0"/>
              <a:buChar char="•"/>
              <a:defRPr sz="1400" i="1">
                <a:solidFill>
                  <a:srgbClr val="262626"/>
                </a:solidFill>
                <a:latin typeface="Corbel" panose="020B0503020204020204" pitchFamily="34" charset="0"/>
                <a:cs typeface="Tahoma" panose="020B0604030504040204" pitchFamily="34" charset="0"/>
              </a:defRPr>
            </a:lvl9pPr>
          </a:lstStyle>
          <a:p>
            <a:pPr defTabSz="850392">
              <a:lnSpc>
                <a:spcPct val="100000"/>
              </a:lnSpc>
              <a:spcBef>
                <a:spcPct val="0"/>
              </a:spcBef>
              <a:buNone/>
            </a:pPr>
            <a:r>
              <a:rPr lang="ar-EG" altLang="ar-OM" sz="1800" kern="1200" dirty="0">
                <a:solidFill>
                  <a:srgbClr val="24295F"/>
                </a:solidFill>
                <a:latin typeface="Cairo Medium" pitchFamily="2" charset="-78"/>
                <a:cs typeface="Cairo Medium" pitchFamily="2" charset="-78"/>
              </a:rPr>
              <a:t>3- انخفاض للضغط الجوي السطحي</a:t>
            </a:r>
            <a:r>
              <a:rPr lang="ar-SA" altLang="ar-OM" sz="1800" kern="1200" dirty="0">
                <a:solidFill>
                  <a:srgbClr val="24295F"/>
                </a:solidFill>
                <a:latin typeface="Cairo Medium" pitchFamily="2" charset="-78"/>
                <a:cs typeface="Cairo Medium" pitchFamily="2" charset="-78"/>
              </a:rPr>
              <a:t>.</a:t>
            </a:r>
            <a:r>
              <a:rPr lang="ar-EG" altLang="ar-OM" sz="1800" kern="1200" dirty="0">
                <a:solidFill>
                  <a:srgbClr val="24295F"/>
                </a:solidFill>
                <a:latin typeface="Cairo Medium" pitchFamily="2" charset="-78"/>
                <a:cs typeface="Cairo Medium" pitchFamily="2" charset="-78"/>
              </a:rPr>
              <a:t>  </a:t>
            </a:r>
            <a:endParaRPr lang="ar-EG"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68511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850392" rtl="1">
              <a:defRPr/>
            </a:pPr>
            <a:r>
              <a:rPr lang="ar-SA" altLang="ar-OM" sz="3600" i="0" dirty="0">
                <a:solidFill>
                  <a:srgbClr val="24295F"/>
                </a:solidFill>
                <a:latin typeface="Cairo Medium" pitchFamily="2" charset="-78"/>
                <a:cs typeface="Cairo Medium" pitchFamily="2" charset="-78"/>
              </a:rPr>
              <a:t>أعاصي</a:t>
            </a:r>
            <a:r>
              <a:rPr lang="ar-OM" altLang="ar-OM" sz="3600" dirty="0">
                <a:solidFill>
                  <a:srgbClr val="24295F"/>
                </a:solidFill>
                <a:latin typeface="Cairo Medium" pitchFamily="2" charset="-78"/>
                <a:cs typeface="Cairo Medium" pitchFamily="2" charset="-78"/>
              </a:rPr>
              <a:t>ـــ</a:t>
            </a:r>
            <a:r>
              <a:rPr lang="ar-SA" altLang="ar-OM" sz="3600" i="0" dirty="0">
                <a:solidFill>
                  <a:srgbClr val="24295F"/>
                </a:solidFill>
                <a:latin typeface="Cairo Medium" pitchFamily="2" charset="-78"/>
                <a:cs typeface="Cairo Medium" pitchFamily="2" charset="-78"/>
              </a:rPr>
              <a:t>ر بح</a:t>
            </a:r>
            <a:r>
              <a:rPr lang="ar-OM" altLang="ar-OM" sz="3600" i="0" dirty="0">
                <a:solidFill>
                  <a:srgbClr val="24295F"/>
                </a:solidFill>
                <a:latin typeface="Cairo Medium" pitchFamily="2" charset="-78"/>
                <a:cs typeface="Cairo Medium" pitchFamily="2" charset="-78"/>
              </a:rPr>
              <a:t>ـــ</a:t>
            </a:r>
            <a:r>
              <a:rPr lang="ar-SA" altLang="ar-OM" sz="3600" i="0" dirty="0">
                <a:solidFill>
                  <a:srgbClr val="24295F"/>
                </a:solidFill>
                <a:latin typeface="Cairo Medium" pitchFamily="2" charset="-78"/>
                <a:cs typeface="Cairo Medium" pitchFamily="2" charset="-78"/>
              </a:rPr>
              <a:t>ر الع</a:t>
            </a:r>
            <a:r>
              <a:rPr lang="ar-OM" altLang="ar-OM" sz="3600" i="0" dirty="0">
                <a:solidFill>
                  <a:srgbClr val="24295F"/>
                </a:solidFill>
                <a:latin typeface="Cairo Medium" pitchFamily="2" charset="-78"/>
                <a:cs typeface="Cairo Medium" pitchFamily="2" charset="-78"/>
              </a:rPr>
              <a:t>ـــ</a:t>
            </a:r>
            <a:r>
              <a:rPr lang="ar-SA" altLang="ar-OM" sz="3600" i="0" dirty="0">
                <a:solidFill>
                  <a:srgbClr val="24295F"/>
                </a:solidFill>
                <a:latin typeface="Cairo Medium" pitchFamily="2" charset="-78"/>
                <a:cs typeface="Cairo Medium" pitchFamily="2" charset="-78"/>
              </a:rPr>
              <a:t>رب</a:t>
            </a:r>
            <a:endParaRPr lang="en-GB" sz="40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1430"/>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ar-OM" sz="1800" dirty="0">
                <a:solidFill>
                  <a:srgbClr val="24295F"/>
                </a:solidFill>
                <a:latin typeface="Cairo Medium" pitchFamily="2" charset="-78"/>
                <a:cs typeface="Cairo Medium" pitchFamily="2" charset="-78"/>
              </a:rPr>
              <a:t>تتكون جنوب شرق بحر العرب كمنخفض جوي</a:t>
            </a:r>
            <a:r>
              <a:rPr lang="ar-OM" altLang="ar-OM" sz="1800" dirty="0">
                <a:solidFill>
                  <a:srgbClr val="24295F"/>
                </a:solidFill>
                <a:latin typeface="Cairo Medium" pitchFamily="2" charset="-78"/>
                <a:cs typeface="Cairo Medium" pitchFamily="2" charset="-78"/>
              </a:rPr>
              <a:t> مداري</a:t>
            </a:r>
            <a:r>
              <a:rPr lang="ar-SA" altLang="ar-OM" sz="1800" dirty="0">
                <a:solidFill>
                  <a:srgbClr val="24295F"/>
                </a:solidFill>
                <a:latin typeface="Cairo Medium" pitchFamily="2" charset="-78"/>
                <a:cs typeface="Cairo Medium" pitchFamily="2" charset="-78"/>
              </a:rPr>
              <a:t>.</a:t>
            </a:r>
            <a:endParaRPr lang="ar-OM" altLang="ar-OM" sz="1800" dirty="0">
              <a:solidFill>
                <a:srgbClr val="24295F"/>
              </a:solidFill>
              <a:latin typeface="Cairo Medium" pitchFamily="2" charset="-78"/>
              <a:cs typeface="Cairo Medium" pitchFamily="2" charset="-78"/>
            </a:endParaRPr>
          </a:p>
          <a:p>
            <a:pPr algn="r" rtl="1"/>
            <a:endParaRPr lang="ar-SA" altLang="ar-OM" sz="1400" dirty="0">
              <a:solidFill>
                <a:srgbClr val="24295F"/>
              </a:solidFill>
              <a:latin typeface="Cairo Medium" pitchFamily="2" charset="-78"/>
              <a:cs typeface="Cairo Medium" pitchFamily="2" charset="-78"/>
            </a:endParaRPr>
          </a:p>
          <a:p>
            <a:pPr algn="r" rtl="1"/>
            <a:r>
              <a:rPr lang="ar-SA" altLang="ar-OM" sz="1800" dirty="0">
                <a:solidFill>
                  <a:srgbClr val="24295F"/>
                </a:solidFill>
                <a:latin typeface="Cairo Medium" pitchFamily="2" charset="-78"/>
                <a:cs typeface="Cairo Medium" pitchFamily="2" charset="-78"/>
              </a:rPr>
              <a:t>لها ثلاثة مسارات:</a:t>
            </a:r>
          </a:p>
          <a:p>
            <a:pPr algn="r" rtl="1">
              <a:buFontTx/>
              <a:buNone/>
            </a:pPr>
            <a:r>
              <a:rPr lang="ar-SA" altLang="ar-OM" sz="1800" dirty="0">
                <a:solidFill>
                  <a:srgbClr val="24295F"/>
                </a:solidFill>
                <a:latin typeface="Cairo Medium" pitchFamily="2" charset="-78"/>
                <a:cs typeface="Cairo Medium" pitchFamily="2" charset="-78"/>
              </a:rPr>
              <a:t>1- الساحل الغربي لشبه القارة الهندية</a:t>
            </a:r>
            <a:r>
              <a:rPr lang="ar-OM" altLang="ar-OM" sz="1800" dirty="0">
                <a:solidFill>
                  <a:srgbClr val="24295F"/>
                </a:solidFill>
                <a:latin typeface="Cairo Medium" pitchFamily="2" charset="-78"/>
                <a:cs typeface="Cairo Medium" pitchFamily="2" charset="-78"/>
              </a:rPr>
              <a:t> كوجرات</a:t>
            </a:r>
            <a:r>
              <a:rPr lang="ar-SA" altLang="ar-OM" sz="1800" dirty="0">
                <a:solidFill>
                  <a:srgbClr val="24295F"/>
                </a:solidFill>
                <a:latin typeface="Cairo Medium" pitchFamily="2" charset="-78"/>
                <a:cs typeface="Cairo Medium" pitchFamily="2" charset="-78"/>
              </a:rPr>
              <a:t> (الهند وباكستان)</a:t>
            </a:r>
          </a:p>
          <a:p>
            <a:pPr algn="r" rtl="1">
              <a:buFontTx/>
              <a:buNone/>
            </a:pPr>
            <a:r>
              <a:rPr lang="ar-SA" altLang="ar-OM" sz="1800" dirty="0">
                <a:solidFill>
                  <a:srgbClr val="24295F"/>
                </a:solidFill>
                <a:latin typeface="Cairo Medium" pitchFamily="2" charset="-78"/>
                <a:cs typeface="Cairo Medium" pitchFamily="2" charset="-78"/>
              </a:rPr>
              <a:t>2- سواحل سلطنة عمان</a:t>
            </a:r>
          </a:p>
          <a:p>
            <a:pPr algn="r" rtl="1">
              <a:buFontTx/>
              <a:buNone/>
            </a:pPr>
            <a:r>
              <a:rPr lang="ar-SA" altLang="ar-OM" sz="1800" dirty="0">
                <a:solidFill>
                  <a:srgbClr val="24295F"/>
                </a:solidFill>
                <a:latin typeface="Cairo Medium" pitchFamily="2" charset="-78"/>
                <a:cs typeface="Cairo Medium" pitchFamily="2" charset="-78"/>
              </a:rPr>
              <a:t>3- خليج عدن و القرن الافريقي</a:t>
            </a:r>
            <a:r>
              <a:rPr lang="ar-OM" altLang="ar-OM" sz="1400" dirty="0">
                <a:solidFill>
                  <a:srgbClr val="24295F"/>
                </a:solidFill>
                <a:latin typeface="Cairo Medium" pitchFamily="2" charset="-78"/>
                <a:cs typeface="Cairo Medium" pitchFamily="2" charset="-78"/>
              </a:rPr>
              <a:t>.</a:t>
            </a:r>
            <a:endParaRPr lang="ar-SA" altLang="ar-OM" sz="14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4123234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pic>
        <p:nvPicPr>
          <p:cNvPr id="7" name="Picture 3" descr="tc">
            <a:extLst>
              <a:ext uri="{FF2B5EF4-FFF2-40B4-BE49-F238E27FC236}">
                <a16:creationId xmlns:a16="http://schemas.microsoft.com/office/drawing/2014/main" id="{84F57677-2027-4EB5-89E2-691AEE4C0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137674" y="2502420"/>
            <a:ext cx="7856931" cy="3580588"/>
          </a:xfrm>
          <a:prstGeom prst="rect">
            <a:avLst/>
          </a:prstGeom>
        </p:spPr>
      </p:pic>
      <p:sp>
        <p:nvSpPr>
          <p:cNvPr id="8" name="Oval Callout 3">
            <a:extLst>
              <a:ext uri="{FF2B5EF4-FFF2-40B4-BE49-F238E27FC236}">
                <a16:creationId xmlns:a16="http://schemas.microsoft.com/office/drawing/2014/main" id="{0A6DB239-F7C5-46A3-B295-7AE808BBE4A0}"/>
              </a:ext>
            </a:extLst>
          </p:cNvPr>
          <p:cNvSpPr/>
          <p:nvPr/>
        </p:nvSpPr>
        <p:spPr>
          <a:xfrm>
            <a:off x="8907650" y="1511079"/>
            <a:ext cx="2173910" cy="1809343"/>
          </a:xfrm>
          <a:prstGeom prst="wedgeEllipseCallout">
            <a:avLst>
              <a:gd name="adj1" fmla="val -86983"/>
              <a:gd name="adj2" fmla="val 112819"/>
            </a:avLst>
          </a:prstGeom>
          <a:ln>
            <a:solidFill>
              <a:srgbClr val="24295F"/>
            </a:solidFill>
          </a:ln>
        </p:spPr>
        <p:style>
          <a:lnRef idx="2">
            <a:schemeClr val="accent4"/>
          </a:lnRef>
          <a:fillRef idx="1">
            <a:schemeClr val="lt1"/>
          </a:fillRef>
          <a:effectRef idx="0">
            <a:schemeClr val="accent4"/>
          </a:effectRef>
          <a:fontRef idx="minor">
            <a:schemeClr val="dk1"/>
          </a:fontRef>
        </p:style>
        <p:txBody>
          <a:bodyPr anchor="ctr"/>
          <a:lstStyle/>
          <a:p>
            <a:pPr algn="ctr" rtl="1" eaLnBrk="1" hangingPunct="1">
              <a:defRPr/>
            </a:pPr>
            <a:r>
              <a:rPr lang="ar-SA" sz="1400" dirty="0">
                <a:solidFill>
                  <a:srgbClr val="24295F"/>
                </a:solidFill>
                <a:latin typeface="Cairo Medium" pitchFamily="2" charset="-78"/>
                <a:cs typeface="Cairo Medium" pitchFamily="2" charset="-78"/>
              </a:rPr>
              <a:t>مع إزدياد</a:t>
            </a:r>
            <a:r>
              <a:rPr lang="ar-EG" sz="1400" dirty="0">
                <a:solidFill>
                  <a:srgbClr val="24295F"/>
                </a:solidFill>
                <a:latin typeface="Cairo Medium" pitchFamily="2" charset="-78"/>
                <a:cs typeface="Cairo Medium" pitchFamily="2" charset="-78"/>
              </a:rPr>
              <a:t> شدة الرياح الموسمية </a:t>
            </a:r>
            <a:r>
              <a:rPr lang="ar-SA" sz="1400" dirty="0">
                <a:solidFill>
                  <a:srgbClr val="24295F"/>
                </a:solidFill>
                <a:latin typeface="Cairo Medium" pitchFamily="2" charset="-78"/>
                <a:cs typeface="Cairo Medium" pitchFamily="2" charset="-78"/>
              </a:rPr>
              <a:t>تقل </a:t>
            </a:r>
            <a:r>
              <a:rPr lang="ar-EG" sz="1400" dirty="0">
                <a:solidFill>
                  <a:srgbClr val="24295F"/>
                </a:solidFill>
                <a:latin typeface="Cairo Medium" pitchFamily="2" charset="-78"/>
                <a:cs typeface="Cairo Medium" pitchFamily="2" charset="-78"/>
              </a:rPr>
              <a:t>فرص </a:t>
            </a:r>
            <a:r>
              <a:rPr lang="ar-SA" sz="1400" dirty="0">
                <a:solidFill>
                  <a:srgbClr val="24295F"/>
                </a:solidFill>
                <a:latin typeface="Cairo Medium" pitchFamily="2" charset="-78"/>
                <a:cs typeface="Cairo Medium" pitchFamily="2" charset="-78"/>
              </a:rPr>
              <a:t>تشكل ال</a:t>
            </a:r>
            <a:r>
              <a:rPr lang="ar-EG" sz="1400" dirty="0">
                <a:solidFill>
                  <a:srgbClr val="24295F"/>
                </a:solidFill>
                <a:latin typeface="Cairo Medium" pitchFamily="2" charset="-78"/>
                <a:cs typeface="Cairo Medium" pitchFamily="2" charset="-78"/>
              </a:rPr>
              <a:t>حال</a:t>
            </a:r>
            <a:r>
              <a:rPr lang="ar-SA" sz="1400" dirty="0">
                <a:solidFill>
                  <a:srgbClr val="24295F"/>
                </a:solidFill>
                <a:latin typeface="Cairo Medium" pitchFamily="2" charset="-78"/>
                <a:cs typeface="Cairo Medium" pitchFamily="2" charset="-78"/>
              </a:rPr>
              <a:t>ات</a:t>
            </a:r>
            <a:r>
              <a:rPr lang="ar-EG" sz="1400" dirty="0">
                <a:solidFill>
                  <a:srgbClr val="24295F"/>
                </a:solidFill>
                <a:latin typeface="Cairo Medium" pitchFamily="2" charset="-78"/>
                <a:cs typeface="Cairo Medium" pitchFamily="2" charset="-78"/>
              </a:rPr>
              <a:t> </a:t>
            </a:r>
            <a:r>
              <a:rPr lang="ar-SA" sz="1400" dirty="0">
                <a:solidFill>
                  <a:srgbClr val="24295F"/>
                </a:solidFill>
                <a:latin typeface="Cairo Medium" pitchFamily="2" charset="-78"/>
                <a:cs typeface="Cairo Medium" pitchFamily="2" charset="-78"/>
              </a:rPr>
              <a:t>ال</a:t>
            </a:r>
            <a:r>
              <a:rPr lang="ar-EG" sz="1400" dirty="0">
                <a:solidFill>
                  <a:srgbClr val="24295F"/>
                </a:solidFill>
                <a:latin typeface="Cairo Medium" pitchFamily="2" charset="-78"/>
                <a:cs typeface="Cairo Medium" pitchFamily="2" charset="-78"/>
              </a:rPr>
              <a:t>مدارية</a:t>
            </a:r>
            <a:endParaRPr lang="en-GB" sz="1400" dirty="0">
              <a:solidFill>
                <a:srgbClr val="24295F"/>
              </a:solidFill>
              <a:latin typeface="Cairo Medium" pitchFamily="2" charset="-78"/>
              <a:cs typeface="Cairo Medium" pitchFamily="2" charset="-78"/>
            </a:endParaRPr>
          </a:p>
        </p:txBody>
      </p:sp>
      <p:sp>
        <p:nvSpPr>
          <p:cNvPr id="11" name="Oval Callout 4">
            <a:extLst>
              <a:ext uri="{FF2B5EF4-FFF2-40B4-BE49-F238E27FC236}">
                <a16:creationId xmlns:a16="http://schemas.microsoft.com/office/drawing/2014/main" id="{8C014634-4EE6-4BF1-9504-3D7A05D5A881}"/>
              </a:ext>
            </a:extLst>
          </p:cNvPr>
          <p:cNvSpPr/>
          <p:nvPr/>
        </p:nvSpPr>
        <p:spPr>
          <a:xfrm>
            <a:off x="1040305" y="1508860"/>
            <a:ext cx="2194737" cy="1656178"/>
          </a:xfrm>
          <a:prstGeom prst="wedgeEllipseCallout">
            <a:avLst>
              <a:gd name="adj1" fmla="val 31306"/>
              <a:gd name="adj2" fmla="val 140304"/>
            </a:avLst>
          </a:prstGeom>
          <a:ln>
            <a:solidFill>
              <a:srgbClr val="24295F"/>
            </a:solidFill>
          </a:ln>
        </p:spPr>
        <p:style>
          <a:lnRef idx="2">
            <a:schemeClr val="accent4"/>
          </a:lnRef>
          <a:fillRef idx="1">
            <a:schemeClr val="lt1"/>
          </a:fillRef>
          <a:effectRef idx="0">
            <a:schemeClr val="accent4"/>
          </a:effectRef>
          <a:fontRef idx="minor">
            <a:schemeClr val="dk1"/>
          </a:fontRef>
        </p:style>
        <p:txBody>
          <a:bodyPr anchor="ctr"/>
          <a:lstStyle/>
          <a:p>
            <a:pPr algn="ctr" rtl="1" eaLnBrk="1" hangingPunct="1">
              <a:defRPr/>
            </a:pPr>
            <a:r>
              <a:rPr lang="ar-EG" sz="1400" dirty="0">
                <a:solidFill>
                  <a:srgbClr val="24295F"/>
                </a:solidFill>
                <a:latin typeface="Cairo Medium" pitchFamily="2" charset="-78"/>
                <a:cs typeface="Cairo Medium" pitchFamily="2" charset="-78"/>
              </a:rPr>
              <a:t>موسم شتاء ومسطحات مائية باردة نسبيا غير مناسبة </a:t>
            </a:r>
            <a:r>
              <a:rPr lang="ar-SA" sz="1400" dirty="0">
                <a:solidFill>
                  <a:srgbClr val="24295F"/>
                </a:solidFill>
                <a:latin typeface="Cairo Medium" pitchFamily="2" charset="-78"/>
                <a:cs typeface="Cairo Medium" pitchFamily="2" charset="-78"/>
              </a:rPr>
              <a:t>تشكل ال</a:t>
            </a:r>
            <a:r>
              <a:rPr lang="ar-EG" sz="1400" dirty="0">
                <a:solidFill>
                  <a:srgbClr val="24295F"/>
                </a:solidFill>
                <a:latin typeface="Cairo Medium" pitchFamily="2" charset="-78"/>
                <a:cs typeface="Cairo Medium" pitchFamily="2" charset="-78"/>
              </a:rPr>
              <a:t>حال</a:t>
            </a:r>
            <a:r>
              <a:rPr lang="ar-SA" sz="1400" dirty="0">
                <a:solidFill>
                  <a:srgbClr val="24295F"/>
                </a:solidFill>
                <a:latin typeface="Cairo Medium" pitchFamily="2" charset="-78"/>
                <a:cs typeface="Cairo Medium" pitchFamily="2" charset="-78"/>
              </a:rPr>
              <a:t>ات</a:t>
            </a:r>
            <a:r>
              <a:rPr lang="ar-EG" sz="1400" dirty="0">
                <a:solidFill>
                  <a:srgbClr val="24295F"/>
                </a:solidFill>
                <a:latin typeface="Cairo Medium" pitchFamily="2" charset="-78"/>
                <a:cs typeface="Cairo Medium" pitchFamily="2" charset="-78"/>
              </a:rPr>
              <a:t> </a:t>
            </a:r>
            <a:r>
              <a:rPr lang="ar-SA" sz="1400" dirty="0">
                <a:solidFill>
                  <a:srgbClr val="24295F"/>
                </a:solidFill>
                <a:latin typeface="Cairo Medium" pitchFamily="2" charset="-78"/>
                <a:cs typeface="Cairo Medium" pitchFamily="2" charset="-78"/>
              </a:rPr>
              <a:t>ال</a:t>
            </a:r>
            <a:r>
              <a:rPr lang="ar-EG" sz="1400" dirty="0">
                <a:solidFill>
                  <a:srgbClr val="24295F"/>
                </a:solidFill>
                <a:latin typeface="Cairo Medium" pitchFamily="2" charset="-78"/>
                <a:cs typeface="Cairo Medium" pitchFamily="2" charset="-78"/>
              </a:rPr>
              <a:t>مدارية</a:t>
            </a:r>
            <a:endParaRPr lang="en-GB" sz="1400" dirty="0">
              <a:solidFill>
                <a:srgbClr val="24295F"/>
              </a:solidFill>
              <a:latin typeface="Cairo Medium" pitchFamily="2" charset="-78"/>
              <a:cs typeface="Cairo Medium" pitchFamily="2" charset="-78"/>
            </a:endParaRPr>
          </a:p>
        </p:txBody>
      </p:sp>
      <p:sp>
        <p:nvSpPr>
          <p:cNvPr id="13" name="Title 1">
            <a:extLst>
              <a:ext uri="{FF2B5EF4-FFF2-40B4-BE49-F238E27FC236}">
                <a16:creationId xmlns:a16="http://schemas.microsoft.com/office/drawing/2014/main" id="{61BDF513-F21A-4EC1-A190-0793241D88D5}"/>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EG" altLang="ar-OM" sz="3600" dirty="0">
                <a:solidFill>
                  <a:srgbClr val="24295F"/>
                </a:solidFill>
                <a:latin typeface="Cairo Medium" pitchFamily="2" charset="-78"/>
                <a:cs typeface="Cairo Medium" pitchFamily="2" charset="-78"/>
              </a:rPr>
              <a:t>مواسم الاعاصير والعواصف المدارية </a:t>
            </a:r>
            <a:br>
              <a:rPr lang="ar-OM" altLang="ar-OM" sz="3600" dirty="0">
                <a:solidFill>
                  <a:srgbClr val="24295F"/>
                </a:solidFill>
                <a:latin typeface="Cairo Medium" pitchFamily="2" charset="-78"/>
                <a:cs typeface="Cairo Medium" pitchFamily="2" charset="-78"/>
              </a:rPr>
            </a:br>
            <a:r>
              <a:rPr lang="ar-EG" altLang="ar-OM" sz="3600" dirty="0">
                <a:solidFill>
                  <a:srgbClr val="24295F"/>
                </a:solidFill>
                <a:latin typeface="Cairo Medium" pitchFamily="2" charset="-78"/>
                <a:cs typeface="Cairo Medium" pitchFamily="2" charset="-78"/>
              </a:rPr>
              <a:t>في بحر العرب </a:t>
            </a:r>
            <a:endParaRPr lang="en-US" altLang="ar-OM" sz="36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369001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3" name="Title 1">
            <a:extLst>
              <a:ext uri="{FF2B5EF4-FFF2-40B4-BE49-F238E27FC236}">
                <a16:creationId xmlns:a16="http://schemas.microsoft.com/office/drawing/2014/main" id="{61BDF513-F21A-4EC1-A190-0793241D88D5}"/>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OM" sz="3600" dirty="0">
                <a:solidFill>
                  <a:srgbClr val="24295F"/>
                </a:solidFill>
                <a:latin typeface="Cairo Medium" pitchFamily="2" charset="-78"/>
                <a:cs typeface="Cairo Medium" pitchFamily="2" charset="-78"/>
              </a:rPr>
              <a:t>مسار الحالة المدارية  في بحر العرب شاهين – أكتوبر 2021</a:t>
            </a:r>
            <a:endParaRPr lang="en-GB" sz="3600" dirty="0">
              <a:solidFill>
                <a:srgbClr val="24295F"/>
              </a:solidFill>
              <a:latin typeface="Cairo Medium" pitchFamily="2" charset="-78"/>
              <a:cs typeface="Cairo Medium" pitchFamily="2" charset="-78"/>
            </a:endParaRPr>
          </a:p>
        </p:txBody>
      </p:sp>
      <p:pic>
        <p:nvPicPr>
          <p:cNvPr id="10" name="Picture 9">
            <a:extLst>
              <a:ext uri="{FF2B5EF4-FFF2-40B4-BE49-F238E27FC236}">
                <a16:creationId xmlns:a16="http://schemas.microsoft.com/office/drawing/2014/main" id="{23992186-EE2F-45B3-AB80-45B1691A405F}"/>
              </a:ext>
            </a:extLst>
          </p:cNvPr>
          <p:cNvPicPr>
            <a:picLocks noChangeAspect="1"/>
          </p:cNvPicPr>
          <p:nvPr/>
        </p:nvPicPr>
        <p:blipFill>
          <a:blip r:embed="rId4"/>
          <a:stretch>
            <a:fillRect/>
          </a:stretch>
        </p:blipFill>
        <p:spPr>
          <a:xfrm>
            <a:off x="1600201" y="2133600"/>
            <a:ext cx="4547723" cy="2743200"/>
          </a:xfrm>
          <a:prstGeom prst="rect">
            <a:avLst/>
          </a:prstGeom>
        </p:spPr>
      </p:pic>
      <p:pic>
        <p:nvPicPr>
          <p:cNvPr id="14" name="Picture 13">
            <a:extLst>
              <a:ext uri="{FF2B5EF4-FFF2-40B4-BE49-F238E27FC236}">
                <a16:creationId xmlns:a16="http://schemas.microsoft.com/office/drawing/2014/main" id="{E0A65F62-9611-417C-821F-E55ADA5A6AAA}"/>
              </a:ext>
            </a:extLst>
          </p:cNvPr>
          <p:cNvPicPr>
            <a:picLocks noChangeAspect="1"/>
          </p:cNvPicPr>
          <p:nvPr/>
        </p:nvPicPr>
        <p:blipFill>
          <a:blip r:embed="rId5"/>
          <a:stretch>
            <a:fillRect/>
          </a:stretch>
        </p:blipFill>
        <p:spPr>
          <a:xfrm>
            <a:off x="6324601" y="2133600"/>
            <a:ext cx="4272943" cy="2743200"/>
          </a:xfrm>
          <a:prstGeom prst="rect">
            <a:avLst/>
          </a:prstGeom>
        </p:spPr>
      </p:pic>
      <p:sp>
        <p:nvSpPr>
          <p:cNvPr id="15" name="TextBox 14">
            <a:extLst>
              <a:ext uri="{FF2B5EF4-FFF2-40B4-BE49-F238E27FC236}">
                <a16:creationId xmlns:a16="http://schemas.microsoft.com/office/drawing/2014/main" id="{837C73EF-5745-4C0E-8DEC-44F3D850AF8D}"/>
              </a:ext>
            </a:extLst>
          </p:cNvPr>
          <p:cNvSpPr txBox="1"/>
          <p:nvPr/>
        </p:nvSpPr>
        <p:spPr>
          <a:xfrm>
            <a:off x="8001000" y="5154136"/>
            <a:ext cx="966931" cy="369332"/>
          </a:xfrm>
          <a:prstGeom prst="rect">
            <a:avLst/>
          </a:prstGeom>
          <a:noFill/>
        </p:spPr>
        <p:txBody>
          <a:bodyPr wrap="none" rtlCol="0">
            <a:spAutoFit/>
          </a:bodyPr>
          <a:lstStyle/>
          <a:p>
            <a:r>
              <a:rPr lang="ar-OM" dirty="0">
                <a:solidFill>
                  <a:srgbClr val="24295F"/>
                </a:solidFill>
                <a:latin typeface="Cairo Medium" pitchFamily="2" charset="-78"/>
                <a:cs typeface="Cairo Medium" pitchFamily="2" charset="-78"/>
              </a:rPr>
              <a:t>المتوقع</a:t>
            </a:r>
            <a:endParaRPr lang="en-GB" dirty="0">
              <a:solidFill>
                <a:srgbClr val="24295F"/>
              </a:solidFill>
              <a:latin typeface="Cairo Medium" pitchFamily="2" charset="-78"/>
              <a:cs typeface="Cairo Medium" pitchFamily="2" charset="-78"/>
            </a:endParaRPr>
          </a:p>
        </p:txBody>
      </p:sp>
      <p:sp>
        <p:nvSpPr>
          <p:cNvPr id="16" name="TextBox 15">
            <a:extLst>
              <a:ext uri="{FF2B5EF4-FFF2-40B4-BE49-F238E27FC236}">
                <a16:creationId xmlns:a16="http://schemas.microsoft.com/office/drawing/2014/main" id="{B9656463-E932-4445-9E16-345039C6C644}"/>
              </a:ext>
            </a:extLst>
          </p:cNvPr>
          <p:cNvSpPr txBox="1"/>
          <p:nvPr/>
        </p:nvSpPr>
        <p:spPr>
          <a:xfrm>
            <a:off x="3657600" y="5154136"/>
            <a:ext cx="750526" cy="369332"/>
          </a:xfrm>
          <a:prstGeom prst="rect">
            <a:avLst/>
          </a:prstGeom>
          <a:noFill/>
        </p:spPr>
        <p:txBody>
          <a:bodyPr wrap="none" rtlCol="0">
            <a:spAutoFit/>
          </a:bodyPr>
          <a:lstStyle/>
          <a:p>
            <a:r>
              <a:rPr lang="ar-OM" dirty="0">
                <a:solidFill>
                  <a:srgbClr val="24295F"/>
                </a:solidFill>
                <a:latin typeface="Cairo Medium" pitchFamily="2" charset="-78"/>
                <a:cs typeface="Cairo Medium" pitchFamily="2" charset="-78"/>
              </a:rPr>
              <a:t>الرصد </a:t>
            </a:r>
            <a:endParaRPr lang="en-GB"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69159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pic>
        <p:nvPicPr>
          <p:cNvPr id="11" name="Picture 10">
            <a:extLst>
              <a:ext uri="{FF2B5EF4-FFF2-40B4-BE49-F238E27FC236}">
                <a16:creationId xmlns:a16="http://schemas.microsoft.com/office/drawing/2014/main" id="{36B207D1-853F-4751-8FCD-1EF976E8D68E}"/>
              </a:ext>
            </a:extLst>
          </p:cNvPr>
          <p:cNvPicPr>
            <a:picLocks noChangeAspect="1"/>
          </p:cNvPicPr>
          <p:nvPr/>
        </p:nvPicPr>
        <p:blipFill>
          <a:blip r:embed="rId4"/>
          <a:stretch>
            <a:fillRect/>
          </a:stretch>
        </p:blipFill>
        <p:spPr>
          <a:xfrm>
            <a:off x="2120022" y="679758"/>
            <a:ext cx="8071860" cy="5498484"/>
          </a:xfrm>
          <a:prstGeom prst="rect">
            <a:avLst/>
          </a:prstGeom>
        </p:spPr>
      </p:pic>
    </p:spTree>
    <p:extLst>
      <p:ext uri="{BB962C8B-B14F-4D97-AF65-F5344CB8AC3E}">
        <p14:creationId xmlns:p14="http://schemas.microsoft.com/office/powerpoint/2010/main" val="1276007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graphicFrame>
        <p:nvGraphicFramePr>
          <p:cNvPr id="6" name="Chart 5">
            <a:extLst>
              <a:ext uri="{FF2B5EF4-FFF2-40B4-BE49-F238E27FC236}">
                <a16:creationId xmlns:a16="http://schemas.microsoft.com/office/drawing/2014/main" id="{6EAD3D98-DA00-44F4-B0D4-7DC234BCF568}"/>
              </a:ext>
            </a:extLst>
          </p:cNvPr>
          <p:cNvGraphicFramePr>
            <a:graphicFrameLocks/>
          </p:cNvGraphicFramePr>
          <p:nvPr>
            <p:extLst>
              <p:ext uri="{D42A27DB-BD31-4B8C-83A1-F6EECF244321}">
                <p14:modId xmlns:p14="http://schemas.microsoft.com/office/powerpoint/2010/main" val="3998457719"/>
              </p:ext>
            </p:extLst>
          </p:nvPr>
        </p:nvGraphicFramePr>
        <p:xfrm>
          <a:off x="467833" y="1050680"/>
          <a:ext cx="11185451" cy="4756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22993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graphicFrame>
        <p:nvGraphicFramePr>
          <p:cNvPr id="5" name="Chart 4">
            <a:extLst>
              <a:ext uri="{FF2B5EF4-FFF2-40B4-BE49-F238E27FC236}">
                <a16:creationId xmlns:a16="http://schemas.microsoft.com/office/drawing/2014/main" id="{8224400F-030C-4509-A6DD-D312D9107F32}"/>
              </a:ext>
            </a:extLst>
          </p:cNvPr>
          <p:cNvGraphicFramePr>
            <a:graphicFrameLocks/>
          </p:cNvGraphicFramePr>
          <p:nvPr>
            <p:extLst>
              <p:ext uri="{D42A27DB-BD31-4B8C-83A1-F6EECF244321}">
                <p14:modId xmlns:p14="http://schemas.microsoft.com/office/powerpoint/2010/main" val="20234557"/>
              </p:ext>
            </p:extLst>
          </p:nvPr>
        </p:nvGraphicFramePr>
        <p:xfrm>
          <a:off x="1158950" y="1034524"/>
          <a:ext cx="9381562" cy="53794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2797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pic>
        <p:nvPicPr>
          <p:cNvPr id="7" name="Picture 6" descr="A map of the caribbean sea&#10;&#10;Description automatically generated">
            <a:extLst>
              <a:ext uri="{FF2B5EF4-FFF2-40B4-BE49-F238E27FC236}">
                <a16:creationId xmlns:a16="http://schemas.microsoft.com/office/drawing/2014/main" id="{6F3FEAD3-4A01-4EC6-9BCD-7B3EF3601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088" y="1931480"/>
            <a:ext cx="3558363" cy="4237930"/>
          </a:xfrm>
          <a:prstGeom prst="rect">
            <a:avLst/>
          </a:prstGeom>
        </p:spPr>
      </p:pic>
      <p:sp>
        <p:nvSpPr>
          <p:cNvPr id="8" name="TextBox 7">
            <a:extLst>
              <a:ext uri="{FF2B5EF4-FFF2-40B4-BE49-F238E27FC236}">
                <a16:creationId xmlns:a16="http://schemas.microsoft.com/office/drawing/2014/main" id="{02A6D540-4A22-440C-A76E-CA50ED1A483B}"/>
              </a:ext>
            </a:extLst>
          </p:cNvPr>
          <p:cNvSpPr txBox="1"/>
          <p:nvPr/>
        </p:nvSpPr>
        <p:spPr>
          <a:xfrm>
            <a:off x="5706140" y="2101199"/>
            <a:ext cx="4192772" cy="2585323"/>
          </a:xfrm>
          <a:prstGeom prst="rect">
            <a:avLst/>
          </a:prstGeom>
          <a:noFill/>
        </p:spPr>
        <p:txBody>
          <a:bodyPr wrap="square" rtlCol="0">
            <a:spAutoFit/>
          </a:bodyPr>
          <a:lstStyle/>
          <a:p>
            <a:pPr marL="285750" indent="-285750" algn="r" rtl="1">
              <a:buFont typeface="Arial" panose="020B0604020202020204" pitchFamily="34" charset="0"/>
              <a:buChar char="•"/>
            </a:pPr>
            <a:r>
              <a:rPr lang="ar-OM" dirty="0">
                <a:solidFill>
                  <a:srgbClr val="24295F"/>
                </a:solidFill>
                <a:latin typeface="Cairo Medium" pitchFamily="2" charset="-78"/>
                <a:cs typeface="Cairo Medium" pitchFamily="2" charset="-78"/>
              </a:rPr>
              <a:t>إعصار من الدرجة الثالثة.</a:t>
            </a:r>
          </a:p>
          <a:p>
            <a:pPr marL="285750" indent="-285750" algn="r" rtl="1">
              <a:buFont typeface="Arial" panose="020B0604020202020204" pitchFamily="34" charset="0"/>
              <a:buChar char="•"/>
            </a:pPr>
            <a:endParaRPr lang="ar-OM" dirty="0">
              <a:solidFill>
                <a:srgbClr val="24295F"/>
              </a:solidFill>
              <a:latin typeface="Cairo Medium" pitchFamily="2" charset="-78"/>
              <a:cs typeface="Cairo Medium" pitchFamily="2" charset="-78"/>
            </a:endParaRPr>
          </a:p>
          <a:p>
            <a:pPr marL="285750" indent="-285750" algn="r" rtl="1">
              <a:buFont typeface="Arial" panose="020B0604020202020204" pitchFamily="34" charset="0"/>
              <a:buChar char="•"/>
            </a:pPr>
            <a:r>
              <a:rPr lang="ar-OM" dirty="0">
                <a:solidFill>
                  <a:srgbClr val="24295F"/>
                </a:solidFill>
                <a:latin typeface="Cairo Medium" pitchFamily="2" charset="-78"/>
                <a:cs typeface="Cairo Medium" pitchFamily="2" charset="-78"/>
              </a:rPr>
              <a:t>العبور 23 أكتوبر كعاصفة مدارية على محافظة المهرة بجوار الحدود العمانية.</a:t>
            </a:r>
          </a:p>
          <a:p>
            <a:pPr marL="285750" indent="-285750" algn="r" rtl="1">
              <a:buFont typeface="Arial" panose="020B0604020202020204" pitchFamily="34" charset="0"/>
              <a:buChar char="•"/>
            </a:pPr>
            <a:endParaRPr lang="ar-OM" dirty="0">
              <a:solidFill>
                <a:srgbClr val="24295F"/>
              </a:solidFill>
              <a:latin typeface="Cairo Medium" pitchFamily="2" charset="-78"/>
              <a:cs typeface="Cairo Medium" pitchFamily="2" charset="-78"/>
            </a:endParaRPr>
          </a:p>
          <a:p>
            <a:pPr marL="285750" indent="-285750" algn="r" rtl="1">
              <a:buFont typeface="Arial" panose="020B0604020202020204" pitchFamily="34" charset="0"/>
              <a:buChar char="•"/>
            </a:pPr>
            <a:r>
              <a:rPr lang="ar-OM" dirty="0">
                <a:solidFill>
                  <a:srgbClr val="24295F"/>
                </a:solidFill>
                <a:latin typeface="Cairo Medium" pitchFamily="2" charset="-78"/>
                <a:cs typeface="Cairo Medium" pitchFamily="2" charset="-78"/>
              </a:rPr>
              <a:t>سجلت محطة ضلكوت 200 مليمتر خلال 48 ساعة.</a:t>
            </a:r>
          </a:p>
          <a:p>
            <a:pPr marL="285750" indent="-285750" algn="r" rtl="1">
              <a:buFont typeface="Arial" panose="020B0604020202020204" pitchFamily="34" charset="0"/>
              <a:buChar char="•"/>
            </a:pPr>
            <a:endParaRPr lang="ar-OM" dirty="0">
              <a:solidFill>
                <a:srgbClr val="24295F"/>
              </a:solidFill>
              <a:latin typeface="Cairo Medium" pitchFamily="2" charset="-78"/>
              <a:cs typeface="Cairo Medium" pitchFamily="2" charset="-78"/>
            </a:endParaRPr>
          </a:p>
          <a:p>
            <a:pPr marL="285750" indent="-285750" algn="r" rtl="1">
              <a:buFont typeface="Arial" panose="020B0604020202020204" pitchFamily="34" charset="0"/>
              <a:buChar char="•"/>
            </a:pPr>
            <a:r>
              <a:rPr lang="ar-OM" dirty="0">
                <a:solidFill>
                  <a:srgbClr val="24295F"/>
                </a:solidFill>
                <a:latin typeface="Cairo Medium" pitchFamily="2" charset="-78"/>
                <a:cs typeface="Cairo Medium" pitchFamily="2" charset="-78"/>
              </a:rPr>
              <a:t> لا توجد وفيات، أضرار مادية محدودة. </a:t>
            </a:r>
          </a:p>
        </p:txBody>
      </p:sp>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1"/>
            <a:r>
              <a:rPr lang="ar-OM" sz="3600" dirty="0">
                <a:solidFill>
                  <a:srgbClr val="24295F"/>
                </a:solidFill>
                <a:latin typeface="Cairo Medium" pitchFamily="2" charset="-78"/>
                <a:cs typeface="Cairo Medium" pitchFamily="2" charset="-78"/>
              </a:rPr>
              <a:t>الإعصار المداري تيج 19-24 أكتوبر 2023</a:t>
            </a:r>
          </a:p>
        </p:txBody>
      </p:sp>
    </p:spTree>
    <p:extLst>
      <p:ext uri="{BB962C8B-B14F-4D97-AF65-F5344CB8AC3E}">
        <p14:creationId xmlns:p14="http://schemas.microsoft.com/office/powerpoint/2010/main" val="3192632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1"/>
            <a:r>
              <a:rPr lang="ar-OM" sz="3600" dirty="0">
                <a:solidFill>
                  <a:srgbClr val="24295F"/>
                </a:solidFill>
                <a:latin typeface="Cairo Medium" pitchFamily="2" charset="-78"/>
                <a:cs typeface="Cairo Medium" pitchFamily="2" charset="-78"/>
              </a:rPr>
              <a:t>الأعاصير المدارية التي أثرت على سلطنة عمان </a:t>
            </a:r>
            <a:endParaRPr lang="en-GB" sz="3600" dirty="0">
              <a:solidFill>
                <a:srgbClr val="24295F"/>
              </a:solidFill>
              <a:latin typeface="Cairo Medium" pitchFamily="2" charset="-78"/>
              <a:cs typeface="Cairo Medium" pitchFamily="2" charset="-78"/>
            </a:endParaRPr>
          </a:p>
        </p:txBody>
      </p:sp>
      <p:pic>
        <p:nvPicPr>
          <p:cNvPr id="6" name="Picture 5" descr="A collage of a satellite image of a hurricane&#10;&#10;Description automatically generated">
            <a:extLst>
              <a:ext uri="{FF2B5EF4-FFF2-40B4-BE49-F238E27FC236}">
                <a16:creationId xmlns:a16="http://schemas.microsoft.com/office/drawing/2014/main" id="{13C1AD24-E185-4106-ABBA-1CC589DF9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76" y="2514599"/>
            <a:ext cx="9144000" cy="3801779"/>
          </a:xfrm>
          <a:prstGeom prst="rect">
            <a:avLst/>
          </a:prstGeom>
        </p:spPr>
      </p:pic>
      <p:sp>
        <p:nvSpPr>
          <p:cNvPr id="7" name="TextBox 6">
            <a:extLst>
              <a:ext uri="{FF2B5EF4-FFF2-40B4-BE49-F238E27FC236}">
                <a16:creationId xmlns:a16="http://schemas.microsoft.com/office/drawing/2014/main" id="{EC210DAC-26FB-44E3-89A2-F5DBDB82DA7C}"/>
              </a:ext>
            </a:extLst>
          </p:cNvPr>
          <p:cNvSpPr txBox="1"/>
          <p:nvPr/>
        </p:nvSpPr>
        <p:spPr>
          <a:xfrm>
            <a:off x="1453676" y="1870147"/>
            <a:ext cx="2895600" cy="646331"/>
          </a:xfrm>
          <a:prstGeom prst="rect">
            <a:avLst/>
          </a:prstGeom>
          <a:noFill/>
        </p:spPr>
        <p:txBody>
          <a:bodyPr wrap="square" rtlCol="0">
            <a:spAutoFit/>
          </a:bodyPr>
          <a:lstStyle/>
          <a:p>
            <a:pPr algn="ctr"/>
            <a:r>
              <a:rPr lang="ar-OM" dirty="0" err="1">
                <a:solidFill>
                  <a:srgbClr val="24295F"/>
                </a:solidFill>
                <a:latin typeface="Cairo Medium" pitchFamily="2" charset="-78"/>
                <a:cs typeface="Cairo Medium" pitchFamily="2" charset="-78"/>
              </a:rPr>
              <a:t>جونو</a:t>
            </a:r>
            <a:r>
              <a:rPr lang="ar-OM" dirty="0">
                <a:solidFill>
                  <a:srgbClr val="24295F"/>
                </a:solidFill>
                <a:latin typeface="Cairo Medium" pitchFamily="2" charset="-78"/>
                <a:cs typeface="Cairo Medium" pitchFamily="2" charset="-78"/>
              </a:rPr>
              <a:t> (يونيو 2007)</a:t>
            </a:r>
          </a:p>
          <a:p>
            <a:pPr algn="ctr"/>
            <a:r>
              <a:rPr lang="ar-OM" dirty="0">
                <a:solidFill>
                  <a:srgbClr val="24295F"/>
                </a:solidFill>
                <a:latin typeface="Cairo Medium" pitchFamily="2" charset="-78"/>
                <a:cs typeface="Cairo Medium" pitchFamily="2" charset="-78"/>
              </a:rPr>
              <a:t>الوفيات: 49</a:t>
            </a:r>
            <a:endParaRPr lang="en-GB" dirty="0">
              <a:solidFill>
                <a:srgbClr val="24295F"/>
              </a:solidFill>
              <a:latin typeface="Cairo Medium" pitchFamily="2" charset="-78"/>
              <a:cs typeface="Cairo Medium" pitchFamily="2" charset="-78"/>
            </a:endParaRPr>
          </a:p>
        </p:txBody>
      </p:sp>
      <p:sp>
        <p:nvSpPr>
          <p:cNvPr id="8" name="TextBox 7">
            <a:extLst>
              <a:ext uri="{FF2B5EF4-FFF2-40B4-BE49-F238E27FC236}">
                <a16:creationId xmlns:a16="http://schemas.microsoft.com/office/drawing/2014/main" id="{1406B233-B250-4BE8-9886-D7D8286F333B}"/>
              </a:ext>
            </a:extLst>
          </p:cNvPr>
          <p:cNvSpPr txBox="1"/>
          <p:nvPr/>
        </p:nvSpPr>
        <p:spPr>
          <a:xfrm>
            <a:off x="4671182" y="1868268"/>
            <a:ext cx="2667000" cy="646331"/>
          </a:xfrm>
          <a:prstGeom prst="rect">
            <a:avLst/>
          </a:prstGeom>
          <a:noFill/>
        </p:spPr>
        <p:txBody>
          <a:bodyPr wrap="square" rtlCol="0">
            <a:spAutoFit/>
          </a:bodyPr>
          <a:lstStyle/>
          <a:p>
            <a:pPr algn="ctr"/>
            <a:r>
              <a:rPr lang="ar-OM" dirty="0">
                <a:solidFill>
                  <a:srgbClr val="24295F"/>
                </a:solidFill>
                <a:latin typeface="Cairo Medium" pitchFamily="2" charset="-78"/>
                <a:cs typeface="Cairo Medium" pitchFamily="2" charset="-78"/>
              </a:rPr>
              <a:t>مكونو (مايو 2018)</a:t>
            </a:r>
          </a:p>
          <a:p>
            <a:pPr algn="ctr"/>
            <a:r>
              <a:rPr lang="ar-OM" dirty="0">
                <a:solidFill>
                  <a:srgbClr val="24295F"/>
                </a:solidFill>
                <a:latin typeface="Cairo Medium" pitchFamily="2" charset="-78"/>
                <a:cs typeface="Cairo Medium" pitchFamily="2" charset="-78"/>
              </a:rPr>
              <a:t>الوفيات: 7</a:t>
            </a:r>
            <a:endParaRPr lang="en-GB" dirty="0">
              <a:solidFill>
                <a:srgbClr val="24295F"/>
              </a:solidFill>
              <a:latin typeface="Cairo Medium" pitchFamily="2" charset="-78"/>
              <a:cs typeface="Cairo Medium" pitchFamily="2" charset="-78"/>
            </a:endParaRPr>
          </a:p>
        </p:txBody>
      </p:sp>
      <p:sp>
        <p:nvSpPr>
          <p:cNvPr id="13" name="TextBox 12">
            <a:extLst>
              <a:ext uri="{FF2B5EF4-FFF2-40B4-BE49-F238E27FC236}">
                <a16:creationId xmlns:a16="http://schemas.microsoft.com/office/drawing/2014/main" id="{8CF58FD4-2F1C-4DCF-A5C0-052779971540}"/>
              </a:ext>
            </a:extLst>
          </p:cNvPr>
          <p:cNvSpPr txBox="1"/>
          <p:nvPr/>
        </p:nvSpPr>
        <p:spPr>
          <a:xfrm>
            <a:off x="7795382" y="1868269"/>
            <a:ext cx="2514600" cy="646331"/>
          </a:xfrm>
          <a:prstGeom prst="rect">
            <a:avLst/>
          </a:prstGeom>
          <a:noFill/>
        </p:spPr>
        <p:txBody>
          <a:bodyPr wrap="square" rtlCol="0">
            <a:spAutoFit/>
          </a:bodyPr>
          <a:lstStyle/>
          <a:p>
            <a:pPr algn="ctr"/>
            <a:r>
              <a:rPr lang="ar-OM" dirty="0">
                <a:solidFill>
                  <a:srgbClr val="24295F"/>
                </a:solidFill>
                <a:latin typeface="Cairo Medium" pitchFamily="2" charset="-78"/>
                <a:cs typeface="Cairo Medium" pitchFamily="2" charset="-78"/>
              </a:rPr>
              <a:t>شاهين (أكتوبر 2021)</a:t>
            </a:r>
          </a:p>
          <a:p>
            <a:pPr algn="ctr"/>
            <a:r>
              <a:rPr lang="ar-OM" dirty="0">
                <a:solidFill>
                  <a:srgbClr val="24295F"/>
                </a:solidFill>
                <a:latin typeface="Cairo Medium" pitchFamily="2" charset="-78"/>
                <a:cs typeface="Cairo Medium" pitchFamily="2" charset="-78"/>
              </a:rPr>
              <a:t>الوفيات: 7</a:t>
            </a:r>
          </a:p>
        </p:txBody>
      </p:sp>
    </p:spTree>
    <p:extLst>
      <p:ext uri="{BB962C8B-B14F-4D97-AF65-F5344CB8AC3E}">
        <p14:creationId xmlns:p14="http://schemas.microsoft.com/office/powerpoint/2010/main" val="207317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Rectangle 3">
            <a:extLst>
              <a:ext uri="{FF2B5EF4-FFF2-40B4-BE49-F238E27FC236}">
                <a16:creationId xmlns:a16="http://schemas.microsoft.com/office/drawing/2014/main" id="{0F54153F-0E5D-4554-8BB2-FF335835286B}"/>
              </a:ext>
            </a:extLst>
          </p:cNvPr>
          <p:cNvSpPr>
            <a:spLocks noGrp="1" noChangeArrowheads="1"/>
          </p:cNvSpPr>
          <p:nvPr>
            <p:ph idx="1"/>
          </p:nvPr>
        </p:nvSpPr>
        <p:spPr>
          <a:xfrm>
            <a:off x="2690037" y="2221430"/>
            <a:ext cx="8936576" cy="4192520"/>
          </a:xfrm>
        </p:spPr>
        <p:txBody>
          <a:bodyPr rtlCol="0">
            <a:normAutofit/>
          </a:bodyPr>
          <a:lstStyle/>
          <a:p>
            <a:pPr marL="283464" indent="-283464" algn="r" rtl="1">
              <a:lnSpc>
                <a:spcPct val="100000"/>
              </a:lnSpc>
              <a:defRPr/>
            </a:pPr>
            <a:r>
              <a:rPr lang="ar-OM" sz="1800" dirty="0">
                <a:solidFill>
                  <a:srgbClr val="24295F"/>
                </a:solidFill>
                <a:latin typeface="Cairo Medium" pitchFamily="2" charset="-78"/>
                <a:cs typeface="Cairo Medium" pitchFamily="2" charset="-78"/>
              </a:rPr>
              <a:t>إ</a:t>
            </a:r>
            <a:r>
              <a:rPr lang="ar-EG" sz="1800" dirty="0">
                <a:solidFill>
                  <a:srgbClr val="24295F"/>
                </a:solidFill>
                <a:latin typeface="Cairo Medium" pitchFamily="2" charset="-78"/>
                <a:cs typeface="Cairo Medium" pitchFamily="2" charset="-78"/>
              </a:rPr>
              <a:t>صدار</a:t>
            </a:r>
            <a:r>
              <a:rPr lang="ar-OM" sz="1800" dirty="0">
                <a:solidFill>
                  <a:srgbClr val="24295F"/>
                </a:solidFill>
                <a:latin typeface="Cairo Medium" pitchFamily="2" charset="-78"/>
                <a:cs typeface="Cairo Medium" pitchFamily="2" charset="-78"/>
              </a:rPr>
              <a:t>النشرات </a:t>
            </a:r>
            <a:r>
              <a:rPr lang="ar-EG" sz="1800" dirty="0">
                <a:solidFill>
                  <a:srgbClr val="24295F"/>
                </a:solidFill>
                <a:latin typeface="Cairo Medium" pitchFamily="2" charset="-78"/>
                <a:cs typeface="Cairo Medium" pitchFamily="2" charset="-78"/>
              </a:rPr>
              <a:t>والتحذيرات</a:t>
            </a:r>
            <a:r>
              <a:rPr lang="ar-OM" sz="1800" dirty="0">
                <a:solidFill>
                  <a:srgbClr val="24295F"/>
                </a:solidFill>
                <a:latin typeface="Cairo Medium" pitchFamily="2" charset="-78"/>
                <a:cs typeface="Cairo Medium" pitchFamily="2" charset="-78"/>
              </a:rPr>
              <a:t> للملاحة </a:t>
            </a:r>
            <a:r>
              <a:rPr lang="ar-SA" sz="1800" dirty="0">
                <a:solidFill>
                  <a:srgbClr val="24295F"/>
                </a:solidFill>
                <a:latin typeface="Cairo Medium" pitchFamily="2" charset="-78"/>
                <a:cs typeface="Cairo Medium" pitchFamily="2" charset="-78"/>
              </a:rPr>
              <a:t>الجوية</a:t>
            </a:r>
            <a:r>
              <a:rPr lang="ar-OM" sz="1800" dirty="0">
                <a:solidFill>
                  <a:srgbClr val="24295F"/>
                </a:solidFill>
                <a:latin typeface="Cairo Medium" pitchFamily="2" charset="-78"/>
                <a:cs typeface="Cairo Medium" pitchFamily="2" charset="-78"/>
              </a:rPr>
              <a:t> و</a:t>
            </a:r>
            <a:r>
              <a:rPr lang="ar-SA" sz="1800" dirty="0">
                <a:solidFill>
                  <a:srgbClr val="24295F"/>
                </a:solidFill>
                <a:latin typeface="Cairo Medium" pitchFamily="2" charset="-78"/>
                <a:cs typeface="Cairo Medium" pitchFamily="2" charset="-78"/>
              </a:rPr>
              <a:t>البحرية</a:t>
            </a:r>
            <a:r>
              <a:rPr lang="ar-OM" sz="1800" dirty="0">
                <a:solidFill>
                  <a:srgbClr val="24295F"/>
                </a:solidFill>
                <a:latin typeface="Cairo Medium" pitchFamily="2" charset="-78"/>
                <a:cs typeface="Cairo Medium" pitchFamily="2" charset="-78"/>
              </a:rPr>
              <a:t> والمجتمع</a:t>
            </a:r>
            <a:r>
              <a:rPr lang="ar-EG" sz="1800" dirty="0">
                <a:solidFill>
                  <a:srgbClr val="24295F"/>
                </a:solidFill>
                <a:latin typeface="Cairo Medium" pitchFamily="2" charset="-78"/>
                <a:cs typeface="Cairo Medium" pitchFamily="2" charset="-78"/>
              </a:rPr>
              <a:t> </a:t>
            </a:r>
            <a:r>
              <a:rPr lang="ar-SA" sz="1800" dirty="0">
                <a:solidFill>
                  <a:srgbClr val="24295F"/>
                </a:solidFill>
                <a:latin typeface="Cairo Medium" pitchFamily="2" charset="-78"/>
                <a:cs typeface="Cairo Medium" pitchFamily="2" charset="-78"/>
              </a:rPr>
              <a:t>عن حالات الطقس المتوقعة</a:t>
            </a:r>
            <a:r>
              <a:rPr lang="ar-OM" sz="1800" dirty="0">
                <a:solidFill>
                  <a:srgbClr val="24295F"/>
                </a:solidFill>
                <a:latin typeface="Cairo Medium" pitchFamily="2" charset="-78"/>
                <a:cs typeface="Cairo Medium" pitchFamily="2" charset="-78"/>
              </a:rPr>
              <a:t>.</a:t>
            </a:r>
            <a:endParaRPr lang="ar-SA" sz="1800" dirty="0">
              <a:solidFill>
                <a:srgbClr val="24295F"/>
              </a:solidFill>
              <a:latin typeface="Cairo Medium" pitchFamily="2" charset="-78"/>
              <a:cs typeface="Cairo Medium" pitchFamily="2" charset="-78"/>
            </a:endParaRPr>
          </a:p>
          <a:p>
            <a:pPr marL="283464" indent="-283464" algn="r" rtl="1" fontAlgn="auto">
              <a:lnSpc>
                <a:spcPct val="100000"/>
              </a:lnSpc>
              <a:spcAft>
                <a:spcPts val="0"/>
              </a:spcAft>
              <a:buFont typeface="Arial" charset="0"/>
              <a:buChar char="•"/>
              <a:defRPr/>
            </a:pPr>
            <a:r>
              <a:rPr lang="ar-SA" sz="1800" dirty="0">
                <a:solidFill>
                  <a:srgbClr val="24295F"/>
                </a:solidFill>
                <a:latin typeface="Cairo Medium" pitchFamily="2" charset="-78"/>
                <a:cs typeface="Cairo Medium" pitchFamily="2" charset="-78"/>
              </a:rPr>
              <a:t>تزويد الملاحة الجوية</a:t>
            </a:r>
            <a:r>
              <a:rPr lang="ar-OM" sz="1800" dirty="0">
                <a:solidFill>
                  <a:srgbClr val="24295F"/>
                </a:solidFill>
                <a:latin typeface="Cairo Medium" pitchFamily="2" charset="-78"/>
                <a:cs typeface="Cairo Medium" pitchFamily="2" charset="-78"/>
              </a:rPr>
              <a:t> و</a:t>
            </a:r>
            <a:r>
              <a:rPr lang="ar-SA" sz="1800" dirty="0">
                <a:solidFill>
                  <a:srgbClr val="24295F"/>
                </a:solidFill>
                <a:latin typeface="Cairo Medium" pitchFamily="2" charset="-78"/>
                <a:cs typeface="Cairo Medium" pitchFamily="2" charset="-78"/>
              </a:rPr>
              <a:t>البحرية</a:t>
            </a:r>
            <a:r>
              <a:rPr lang="ar-OM" sz="1800" dirty="0">
                <a:solidFill>
                  <a:srgbClr val="24295F"/>
                </a:solidFill>
                <a:latin typeface="Cairo Medium" pitchFamily="2" charset="-78"/>
                <a:cs typeface="Cairo Medium" pitchFamily="2" charset="-78"/>
              </a:rPr>
              <a:t> المختلفة</a:t>
            </a:r>
            <a:r>
              <a:rPr lang="ar-SA" sz="1800" dirty="0">
                <a:solidFill>
                  <a:srgbClr val="24295F"/>
                </a:solidFill>
                <a:latin typeface="Cairo Medium" pitchFamily="2" charset="-78"/>
                <a:cs typeface="Cairo Medium" pitchFamily="2" charset="-78"/>
              </a:rPr>
              <a:t> و</a:t>
            </a:r>
            <a:r>
              <a:rPr lang="ar-OM" sz="1800" dirty="0">
                <a:solidFill>
                  <a:srgbClr val="24295F"/>
                </a:solidFill>
                <a:latin typeface="Cairo Medium" pitchFamily="2" charset="-78"/>
                <a:cs typeface="Cairo Medium" pitchFamily="2" charset="-78"/>
              </a:rPr>
              <a:t>ال</a:t>
            </a:r>
            <a:r>
              <a:rPr lang="ar-SA" sz="1800" dirty="0">
                <a:solidFill>
                  <a:srgbClr val="24295F"/>
                </a:solidFill>
                <a:latin typeface="Cairo Medium" pitchFamily="2" charset="-78"/>
                <a:cs typeface="Cairo Medium" pitchFamily="2" charset="-78"/>
              </a:rPr>
              <a:t>مؤسسات </a:t>
            </a:r>
            <a:r>
              <a:rPr lang="ar-OM" sz="1800" dirty="0">
                <a:solidFill>
                  <a:srgbClr val="24295F"/>
                </a:solidFill>
                <a:latin typeface="Cairo Medium" pitchFamily="2" charset="-78"/>
                <a:cs typeface="Cairo Medium" pitchFamily="2" charset="-78"/>
              </a:rPr>
              <a:t>ال</a:t>
            </a:r>
            <a:r>
              <a:rPr lang="ar-SA" sz="1800" dirty="0">
                <a:solidFill>
                  <a:srgbClr val="24295F"/>
                </a:solidFill>
                <a:latin typeface="Cairo Medium" pitchFamily="2" charset="-78"/>
                <a:cs typeface="Cairo Medium" pitchFamily="2" charset="-78"/>
              </a:rPr>
              <a:t>حكومية والقطاع الخاص والمواطنين ب</a:t>
            </a:r>
            <a:r>
              <a:rPr lang="ar-OM" sz="1800" dirty="0">
                <a:solidFill>
                  <a:srgbClr val="24295F"/>
                </a:solidFill>
                <a:latin typeface="Cairo Medium" pitchFamily="2" charset="-78"/>
                <a:cs typeface="Cairo Medium" pitchFamily="2" charset="-78"/>
              </a:rPr>
              <a:t>معلومات عن حالة الطقس الآنيه وال</a:t>
            </a:r>
            <a:r>
              <a:rPr lang="ar-SA" sz="1800" dirty="0">
                <a:solidFill>
                  <a:srgbClr val="24295F"/>
                </a:solidFill>
                <a:latin typeface="Cairo Medium" pitchFamily="2" charset="-78"/>
                <a:cs typeface="Cairo Medium" pitchFamily="2" charset="-78"/>
              </a:rPr>
              <a:t>توقعات </a:t>
            </a:r>
            <a:r>
              <a:rPr lang="ar-OM" sz="1800" dirty="0">
                <a:solidFill>
                  <a:srgbClr val="24295F"/>
                </a:solidFill>
                <a:latin typeface="Cairo Medium" pitchFamily="2" charset="-78"/>
                <a:cs typeface="Cairo Medium" pitchFamily="2" charset="-78"/>
              </a:rPr>
              <a:t>المستقبلية.</a:t>
            </a:r>
          </a:p>
          <a:p>
            <a:pPr marL="283464" indent="-283464" algn="r" rtl="1" fontAlgn="auto">
              <a:lnSpc>
                <a:spcPct val="100000"/>
              </a:lnSpc>
              <a:spcAft>
                <a:spcPts val="0"/>
              </a:spcAft>
              <a:buFont typeface="Arial" charset="0"/>
              <a:buChar char="•"/>
              <a:defRPr/>
            </a:pPr>
            <a:r>
              <a:rPr lang="ar-OM" sz="1800" dirty="0">
                <a:solidFill>
                  <a:srgbClr val="24295F"/>
                </a:solidFill>
                <a:latin typeface="Cairo Medium" pitchFamily="2" charset="-78"/>
                <a:cs typeface="Cairo Medium" pitchFamily="2" charset="-78"/>
              </a:rPr>
              <a:t>توفير بيانات الطقس والغلاف الجوي لاغراض البحوث والدراسات وحفظ تلك البيانات وارشفتها </a:t>
            </a:r>
            <a:r>
              <a:rPr lang="ar-EG" sz="1800" dirty="0">
                <a:solidFill>
                  <a:srgbClr val="24295F"/>
                </a:solidFill>
                <a:latin typeface="Cairo Medium" pitchFamily="2" charset="-78"/>
                <a:cs typeface="Cairo Medium" pitchFamily="2" charset="-78"/>
              </a:rPr>
              <a:t>ونشر</a:t>
            </a:r>
            <a:r>
              <a:rPr lang="ar-OM" sz="1800" dirty="0">
                <a:solidFill>
                  <a:srgbClr val="24295F"/>
                </a:solidFill>
                <a:latin typeface="Cairo Medium" pitchFamily="2" charset="-78"/>
                <a:cs typeface="Cairo Medium" pitchFamily="2" charset="-78"/>
              </a:rPr>
              <a:t>ها</a:t>
            </a:r>
            <a:r>
              <a:rPr lang="ar-EG" sz="1800" dirty="0">
                <a:solidFill>
                  <a:srgbClr val="24295F"/>
                </a:solidFill>
                <a:latin typeface="Cairo Medium" pitchFamily="2" charset="-78"/>
                <a:cs typeface="Cairo Medium" pitchFamily="2" charset="-78"/>
              </a:rPr>
              <a:t> او تبادل</a:t>
            </a:r>
            <a:r>
              <a:rPr lang="ar-OM" sz="1800" dirty="0">
                <a:solidFill>
                  <a:srgbClr val="24295F"/>
                </a:solidFill>
                <a:latin typeface="Cairo Medium" pitchFamily="2" charset="-78"/>
                <a:cs typeface="Cairo Medium" pitchFamily="2" charset="-78"/>
              </a:rPr>
              <a:t>ها</a:t>
            </a:r>
            <a:r>
              <a:rPr lang="ar-EG" sz="1800" dirty="0">
                <a:solidFill>
                  <a:srgbClr val="24295F"/>
                </a:solidFill>
                <a:latin typeface="Cairo Medium" pitchFamily="2" charset="-78"/>
                <a:cs typeface="Cairo Medium" pitchFamily="2" charset="-78"/>
              </a:rPr>
              <a:t> اقليميا ودوليا </a:t>
            </a:r>
            <a:r>
              <a:rPr lang="ar-OM" sz="1800" dirty="0">
                <a:solidFill>
                  <a:srgbClr val="24295F"/>
                </a:solidFill>
                <a:latin typeface="Cairo Medium" pitchFamily="2" charset="-78"/>
                <a:cs typeface="Cairo Medium" pitchFamily="2" charset="-78"/>
              </a:rPr>
              <a:t>استناداً الى نظم ومعايير دولية وإقليميه متفق عليها.</a:t>
            </a:r>
          </a:p>
          <a:p>
            <a:pPr marL="283464" indent="-283464" algn="r" rtl="1" fontAlgn="auto">
              <a:lnSpc>
                <a:spcPct val="100000"/>
              </a:lnSpc>
              <a:spcAft>
                <a:spcPts val="0"/>
              </a:spcAft>
              <a:buFont typeface="Arial" charset="0"/>
              <a:buChar char="•"/>
              <a:defRPr/>
            </a:pPr>
            <a:r>
              <a:rPr lang="ar-EG" sz="1800" dirty="0">
                <a:solidFill>
                  <a:srgbClr val="24295F"/>
                </a:solidFill>
                <a:latin typeface="Cairo Medium" pitchFamily="2" charset="-78"/>
                <a:cs typeface="Cairo Medium" pitchFamily="2" charset="-78"/>
              </a:rPr>
              <a:t>ادارة النظام الوطني للإنذار المبكر من المخاطر المتعددة</a:t>
            </a:r>
            <a:r>
              <a:rPr lang="ar-OM" sz="1800" dirty="0">
                <a:solidFill>
                  <a:srgbClr val="24295F"/>
                </a:solidFill>
                <a:latin typeface="Cairo Medium" pitchFamily="2" charset="-78"/>
                <a:cs typeface="Cairo Medium" pitchFamily="2" charset="-78"/>
              </a:rPr>
              <a:t>.</a:t>
            </a:r>
          </a:p>
          <a:p>
            <a:pPr marL="283464" indent="-283464" algn="r" rtl="1" fontAlgn="auto">
              <a:spcAft>
                <a:spcPts val="0"/>
              </a:spcAft>
              <a:buFont typeface="Wingdings" panose="05000000000000000000" pitchFamily="2" charset="2"/>
              <a:buNone/>
              <a:defRPr/>
            </a:pPr>
            <a:endParaRPr lang="ar-OM" sz="1800" dirty="0">
              <a:solidFill>
                <a:srgbClr val="24295F"/>
              </a:solidFill>
              <a:latin typeface="Cairo Medium" pitchFamily="2" charset="-78"/>
              <a:cs typeface="Cairo Medium" pitchFamily="2" charset="-78"/>
            </a:endParaRPr>
          </a:p>
        </p:txBody>
      </p:sp>
      <p:sp>
        <p:nvSpPr>
          <p:cNvPr id="10" name="Title 1">
            <a:extLst>
              <a:ext uri="{FF2B5EF4-FFF2-40B4-BE49-F238E27FC236}">
                <a16:creationId xmlns:a16="http://schemas.microsoft.com/office/drawing/2014/main" id="{8E81787E-1C09-4376-BF85-07C9EEA48E6F}"/>
              </a:ext>
            </a:extLst>
          </p:cNvPr>
          <p:cNvSpPr txBox="1">
            <a:spLocks/>
          </p:cNvSpPr>
          <p:nvPr/>
        </p:nvSpPr>
        <p:spPr>
          <a:xfrm>
            <a:off x="3029945" y="976436"/>
            <a:ext cx="8596668"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sz="3600" b="1" dirty="0">
                <a:solidFill>
                  <a:srgbClr val="24295F"/>
                </a:solidFill>
                <a:latin typeface="Cairo Medium" pitchFamily="2" charset="-78"/>
                <a:cs typeface="Cairo Medium" pitchFamily="2" charset="-78"/>
              </a:rPr>
              <a:t>الهدف من وجود ا</a:t>
            </a:r>
            <a:r>
              <a:rPr lang="ar-SA" sz="3600" b="1" dirty="0">
                <a:solidFill>
                  <a:srgbClr val="24295F"/>
                </a:solidFill>
                <a:latin typeface="Cairo Medium" pitchFamily="2" charset="-78"/>
                <a:cs typeface="Cairo Medium" pitchFamily="2" charset="-78"/>
              </a:rPr>
              <a:t>لأرصاد الجوية</a:t>
            </a:r>
            <a:r>
              <a:rPr lang="ar-OM" sz="3600" b="1" dirty="0">
                <a:solidFill>
                  <a:srgbClr val="24295F"/>
                </a:solidFill>
                <a:latin typeface="Cairo Medium" pitchFamily="2" charset="-78"/>
                <a:cs typeface="Cairo Medium" pitchFamily="2" charset="-78"/>
              </a:rPr>
              <a:t> العمانية :</a:t>
            </a:r>
          </a:p>
        </p:txBody>
      </p:sp>
    </p:spTree>
    <p:extLst>
      <p:ext uri="{BB962C8B-B14F-4D97-AF65-F5344CB8AC3E}">
        <p14:creationId xmlns:p14="http://schemas.microsoft.com/office/powerpoint/2010/main" val="2941028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1"/>
            <a:r>
              <a:rPr lang="ar-EG" sz="3600" dirty="0">
                <a:solidFill>
                  <a:srgbClr val="24295F"/>
                </a:solidFill>
                <a:latin typeface="Cairo Medium" pitchFamily="2" charset="-78"/>
                <a:cs typeface="Cairo Medium" pitchFamily="2" charset="-78"/>
              </a:rPr>
              <a:t>خريطة الأعاصير</a:t>
            </a:r>
            <a:endParaRPr lang="en-GB" sz="3600" dirty="0">
              <a:solidFill>
                <a:srgbClr val="24295F"/>
              </a:solidFill>
              <a:latin typeface="Cairo Medium" pitchFamily="2" charset="-78"/>
              <a:cs typeface="Cairo Medium" pitchFamily="2" charset="-78"/>
            </a:endParaRPr>
          </a:p>
        </p:txBody>
      </p:sp>
      <p:pic>
        <p:nvPicPr>
          <p:cNvPr id="11" name="Picture 4" descr="Global_tropical_cyclone_tracks-edit2">
            <a:extLst>
              <a:ext uri="{FF2B5EF4-FFF2-40B4-BE49-F238E27FC236}">
                <a16:creationId xmlns:a16="http://schemas.microsoft.com/office/drawing/2014/main" id="{0C86DDA1-82C3-4B4C-9695-3AF763B5216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874335" y="2033256"/>
            <a:ext cx="6684335" cy="3797332"/>
          </a:xfrm>
        </p:spPr>
      </p:pic>
      <p:pic>
        <p:nvPicPr>
          <p:cNvPr id="14" name="Picture 4">
            <a:extLst>
              <a:ext uri="{FF2B5EF4-FFF2-40B4-BE49-F238E27FC236}">
                <a16:creationId xmlns:a16="http://schemas.microsoft.com/office/drawing/2014/main" id="{8F20FD01-4CE5-47C3-8B49-99AD586DAB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7519" y="2909754"/>
            <a:ext cx="1535695" cy="76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FFBE1823-F295-434A-9802-E84BDF5903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5246" y="4175109"/>
            <a:ext cx="1535695" cy="81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23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08B10EB6-3F20-41E4-830C-8926A46E8B4A}"/>
                  </a:ext>
                </a:extLst>
              </p14:cNvPr>
              <p14:cNvContentPartPr/>
              <p14:nvPr/>
            </p14:nvContentPartPr>
            <p14:xfrm>
              <a:off x="1553394" y="1760717"/>
              <a:ext cx="1371960" cy="703080"/>
            </p14:xfrm>
          </p:contentPart>
        </mc:Choice>
        <mc:Fallback xmlns="">
          <p:pic>
            <p:nvPicPr>
              <p:cNvPr id="16" name="Ink 15">
                <a:extLst>
                  <a:ext uri="{FF2B5EF4-FFF2-40B4-BE49-F238E27FC236}">
                    <a16:creationId xmlns:a16="http://schemas.microsoft.com/office/drawing/2014/main" id="{08B10EB6-3F20-41E4-830C-8926A46E8B4A}"/>
                  </a:ext>
                </a:extLst>
              </p:cNvPr>
              <p:cNvPicPr/>
              <p:nvPr/>
            </p:nvPicPr>
            <p:blipFill>
              <a:blip r:embed="rId5"/>
              <a:stretch>
                <a:fillRect/>
              </a:stretch>
            </p:blipFill>
            <p:spPr>
              <a:xfrm>
                <a:off x="1490394" y="1697717"/>
                <a:ext cx="1497600" cy="828720"/>
              </a:xfrm>
              <a:prstGeom prst="rect">
                <a:avLst/>
              </a:prstGeom>
            </p:spPr>
          </p:pic>
        </mc:Fallback>
      </mc:AlternateContent>
      <p:sp>
        <p:nvSpPr>
          <p:cNvPr id="3" name="Rectangle 2">
            <a:extLst>
              <a:ext uri="{FF2B5EF4-FFF2-40B4-BE49-F238E27FC236}">
                <a16:creationId xmlns:a16="http://schemas.microsoft.com/office/drawing/2014/main" id="{26FE3278-C4FB-4740-9F65-52FDCDF4E2C3}"/>
              </a:ext>
            </a:extLst>
          </p:cNvPr>
          <p:cNvSpPr/>
          <p:nvPr/>
        </p:nvSpPr>
        <p:spPr>
          <a:xfrm>
            <a:off x="2677631" y="1917667"/>
            <a:ext cx="6836735" cy="703080"/>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dirty="0">
                <a:latin typeface="Cairo Medium" pitchFamily="2" charset="-78"/>
                <a:cs typeface="Cairo Medium" pitchFamily="2" charset="-78"/>
              </a:rPr>
              <a:t>منهج التعامل مع الحالات الجوية الشديدة: التواصل مع الجمهور</a:t>
            </a:r>
            <a:endParaRPr lang="en-US" dirty="0">
              <a:latin typeface="Cairo Medium" pitchFamily="2" charset="-78"/>
              <a:cs typeface="Cairo Medium" pitchFamily="2" charset="-78"/>
            </a:endParaRPr>
          </a:p>
        </p:txBody>
      </p:sp>
      <p:sp>
        <p:nvSpPr>
          <p:cNvPr id="17" name="Rectangle 16">
            <a:extLst>
              <a:ext uri="{FF2B5EF4-FFF2-40B4-BE49-F238E27FC236}">
                <a16:creationId xmlns:a16="http://schemas.microsoft.com/office/drawing/2014/main" id="{602A41F5-17FF-4552-89BE-ED8625AAEDDF}"/>
              </a:ext>
            </a:extLst>
          </p:cNvPr>
          <p:cNvSpPr/>
          <p:nvPr/>
        </p:nvSpPr>
        <p:spPr>
          <a:xfrm>
            <a:off x="4224667" y="2795599"/>
            <a:ext cx="3742661" cy="450957"/>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400" dirty="0">
                <a:latin typeface="Cairo Medium" pitchFamily="2" charset="-78"/>
                <a:cs typeface="Cairo Medium" pitchFamily="2" charset="-78"/>
              </a:rPr>
              <a:t>التواصل الإعلامي خلال الحالات الجوية الشديدة </a:t>
            </a:r>
            <a:endParaRPr lang="en-US" sz="1400" dirty="0">
              <a:latin typeface="Cairo Medium" pitchFamily="2" charset="-78"/>
              <a:cs typeface="Cairo Medium" pitchFamily="2" charset="-78"/>
            </a:endParaRPr>
          </a:p>
        </p:txBody>
      </p:sp>
      <p:sp>
        <p:nvSpPr>
          <p:cNvPr id="18" name="Rectangle 17">
            <a:extLst>
              <a:ext uri="{FF2B5EF4-FFF2-40B4-BE49-F238E27FC236}">
                <a16:creationId xmlns:a16="http://schemas.microsoft.com/office/drawing/2014/main" id="{EB966E9F-D144-4D9A-A450-1405B826F04A}"/>
              </a:ext>
            </a:extLst>
          </p:cNvPr>
          <p:cNvSpPr/>
          <p:nvPr/>
        </p:nvSpPr>
        <p:spPr>
          <a:xfrm>
            <a:off x="7615294" y="3756314"/>
            <a:ext cx="3258323" cy="340732"/>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تغطية مستجدات الحالة بالتعاون مع وزارة الإعلام</a:t>
            </a:r>
            <a:endParaRPr lang="en-US" sz="1100" b="1" dirty="0">
              <a:latin typeface="Cairo Medium" pitchFamily="2" charset="-78"/>
              <a:cs typeface="Cairo Medium" pitchFamily="2" charset="-78"/>
            </a:endParaRPr>
          </a:p>
        </p:txBody>
      </p:sp>
      <p:sp>
        <p:nvSpPr>
          <p:cNvPr id="19" name="Rectangle 18">
            <a:extLst>
              <a:ext uri="{FF2B5EF4-FFF2-40B4-BE49-F238E27FC236}">
                <a16:creationId xmlns:a16="http://schemas.microsoft.com/office/drawing/2014/main" id="{B7AE9217-1526-460C-9ACC-BBBFCE06DDD1}"/>
              </a:ext>
            </a:extLst>
          </p:cNvPr>
          <p:cNvSpPr/>
          <p:nvPr/>
        </p:nvSpPr>
        <p:spPr>
          <a:xfrm>
            <a:off x="2082740" y="3756314"/>
            <a:ext cx="3258323" cy="340732"/>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استخدام وسائل التواصل الاجتماعي </a:t>
            </a:r>
            <a:endParaRPr lang="en-US" sz="1100" b="1" dirty="0">
              <a:latin typeface="Cairo Medium" pitchFamily="2" charset="-78"/>
              <a:cs typeface="Cairo Medium" pitchFamily="2" charset="-78"/>
            </a:endParaRPr>
          </a:p>
        </p:txBody>
      </p:sp>
      <p:sp>
        <p:nvSpPr>
          <p:cNvPr id="20" name="Rectangle 19">
            <a:extLst>
              <a:ext uri="{FF2B5EF4-FFF2-40B4-BE49-F238E27FC236}">
                <a16:creationId xmlns:a16="http://schemas.microsoft.com/office/drawing/2014/main" id="{8A017E96-598E-4D75-9C65-03891328FB67}"/>
              </a:ext>
            </a:extLst>
          </p:cNvPr>
          <p:cNvSpPr/>
          <p:nvPr/>
        </p:nvSpPr>
        <p:spPr>
          <a:xfrm>
            <a:off x="8317291" y="4361490"/>
            <a:ext cx="2125225" cy="340732"/>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قسم الإعلام استوديو مجهز</a:t>
            </a:r>
            <a:endParaRPr lang="en-US" sz="1100" b="1" dirty="0">
              <a:latin typeface="Cairo Medium" pitchFamily="2" charset="-78"/>
              <a:cs typeface="Cairo Medium" pitchFamily="2" charset="-78"/>
            </a:endParaRPr>
          </a:p>
        </p:txBody>
      </p:sp>
      <p:sp>
        <p:nvSpPr>
          <p:cNvPr id="21" name="Rectangle 20">
            <a:extLst>
              <a:ext uri="{FF2B5EF4-FFF2-40B4-BE49-F238E27FC236}">
                <a16:creationId xmlns:a16="http://schemas.microsoft.com/office/drawing/2014/main" id="{7853DBB8-2521-4C02-8364-BD5A65FAF797}"/>
              </a:ext>
            </a:extLst>
          </p:cNvPr>
          <p:cNvSpPr/>
          <p:nvPr/>
        </p:nvSpPr>
        <p:spPr>
          <a:xfrm>
            <a:off x="3901971" y="4361490"/>
            <a:ext cx="2878184" cy="340732"/>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نشر المستجدات التقارير , التنبيهات, التحذيرات</a:t>
            </a:r>
          </a:p>
          <a:p>
            <a:pPr algn="ctr"/>
            <a:r>
              <a:rPr lang="ar-OM" sz="1100" b="1" dirty="0">
                <a:latin typeface="Cairo Medium" pitchFamily="2" charset="-78"/>
                <a:cs typeface="Cairo Medium" pitchFamily="2" charset="-78"/>
              </a:rPr>
              <a:t>بلغات مختلفة  </a:t>
            </a:r>
            <a:endParaRPr lang="en-US" sz="1100" b="1" dirty="0">
              <a:latin typeface="Cairo Medium" pitchFamily="2" charset="-78"/>
              <a:cs typeface="Cairo Medium" pitchFamily="2" charset="-78"/>
            </a:endParaRPr>
          </a:p>
        </p:txBody>
      </p:sp>
      <p:sp>
        <p:nvSpPr>
          <p:cNvPr id="22" name="Rectangle 21">
            <a:extLst>
              <a:ext uri="{FF2B5EF4-FFF2-40B4-BE49-F238E27FC236}">
                <a16:creationId xmlns:a16="http://schemas.microsoft.com/office/drawing/2014/main" id="{E9988087-C9A9-419B-96C5-25C47D3C9AC8}"/>
              </a:ext>
            </a:extLst>
          </p:cNvPr>
          <p:cNvSpPr/>
          <p:nvPr/>
        </p:nvSpPr>
        <p:spPr>
          <a:xfrm>
            <a:off x="800282" y="4361490"/>
            <a:ext cx="2878184" cy="340732"/>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نشر منشورات توعوية للتعامل مع الحالة </a:t>
            </a:r>
            <a:endParaRPr lang="en-US" sz="1100" b="1" dirty="0">
              <a:latin typeface="Cairo Medium" pitchFamily="2" charset="-78"/>
              <a:cs typeface="Cairo Medium" pitchFamily="2" charset="-78"/>
            </a:endParaRPr>
          </a:p>
        </p:txBody>
      </p:sp>
      <p:cxnSp>
        <p:nvCxnSpPr>
          <p:cNvPr id="5" name="Straight Connector 4">
            <a:extLst>
              <a:ext uri="{FF2B5EF4-FFF2-40B4-BE49-F238E27FC236}">
                <a16:creationId xmlns:a16="http://schemas.microsoft.com/office/drawing/2014/main" id="{E3499BAB-3856-4E5E-BF06-8C8D51B20541}"/>
              </a:ext>
            </a:extLst>
          </p:cNvPr>
          <p:cNvCxnSpPr>
            <a:cxnSpLocks/>
          </p:cNvCxnSpPr>
          <p:nvPr/>
        </p:nvCxnSpPr>
        <p:spPr>
          <a:xfrm flipH="1" flipV="1">
            <a:off x="6095998" y="3246556"/>
            <a:ext cx="2" cy="32009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3604E7-5557-44C1-948F-895F27E0AB6F}"/>
              </a:ext>
            </a:extLst>
          </p:cNvPr>
          <p:cNvCxnSpPr>
            <a:cxnSpLocks/>
            <a:stCxn id="19" idx="0"/>
          </p:cNvCxnSpPr>
          <p:nvPr/>
        </p:nvCxnSpPr>
        <p:spPr>
          <a:xfrm flipV="1">
            <a:off x="3711902" y="3566655"/>
            <a:ext cx="0" cy="18965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C8A788-CCD6-4858-A93E-099FD641C51F}"/>
              </a:ext>
            </a:extLst>
          </p:cNvPr>
          <p:cNvCxnSpPr>
            <a:cxnSpLocks/>
          </p:cNvCxnSpPr>
          <p:nvPr/>
        </p:nvCxnSpPr>
        <p:spPr>
          <a:xfrm flipV="1">
            <a:off x="9318804" y="3566655"/>
            <a:ext cx="0" cy="18965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CABA41-551B-4B73-936F-F7FB1B5E56DF}"/>
              </a:ext>
            </a:extLst>
          </p:cNvPr>
          <p:cNvCxnSpPr>
            <a:cxnSpLocks/>
          </p:cNvCxnSpPr>
          <p:nvPr/>
        </p:nvCxnSpPr>
        <p:spPr>
          <a:xfrm>
            <a:off x="3711902" y="3566655"/>
            <a:ext cx="5606902"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F95783-50E3-4005-AA24-7A82D7A8E3A6}"/>
              </a:ext>
            </a:extLst>
          </p:cNvPr>
          <p:cNvCxnSpPr>
            <a:cxnSpLocks/>
          </p:cNvCxnSpPr>
          <p:nvPr/>
        </p:nvCxnSpPr>
        <p:spPr>
          <a:xfrm flipH="1" flipV="1">
            <a:off x="2925354" y="4097046"/>
            <a:ext cx="2" cy="32009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FC90B9-4666-422A-A649-B41DF9D14F08}"/>
              </a:ext>
            </a:extLst>
          </p:cNvPr>
          <p:cNvCxnSpPr>
            <a:cxnSpLocks/>
          </p:cNvCxnSpPr>
          <p:nvPr/>
        </p:nvCxnSpPr>
        <p:spPr>
          <a:xfrm>
            <a:off x="3659657" y="4526588"/>
            <a:ext cx="334367"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B5E74-D054-4C4A-9B6C-0BD22FE1C272}"/>
              </a:ext>
            </a:extLst>
          </p:cNvPr>
          <p:cNvCxnSpPr>
            <a:cxnSpLocks/>
          </p:cNvCxnSpPr>
          <p:nvPr/>
        </p:nvCxnSpPr>
        <p:spPr>
          <a:xfrm flipH="1" flipV="1">
            <a:off x="9318804" y="4104309"/>
            <a:ext cx="2" cy="32009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141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92C876D-20DF-4BF4-9FEA-45D66AB4D469}"/>
              </a:ext>
            </a:extLst>
          </p:cNvPr>
          <p:cNvPicPr>
            <a:picLocks noChangeAspect="1"/>
          </p:cNvPicPr>
          <p:nvPr/>
        </p:nvPicPr>
        <p:blipFill rotWithShape="1">
          <a:blip r:embed="rId2"/>
          <a:srcRect l="6651" t="48432" r="69317" b="608"/>
          <a:stretch/>
        </p:blipFill>
        <p:spPr>
          <a:xfrm>
            <a:off x="838351" y="4250719"/>
            <a:ext cx="1839280" cy="2193914"/>
          </a:xfrm>
          <a:prstGeom prst="rect">
            <a:avLst/>
          </a:prstGeom>
        </p:spPr>
      </p:pic>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3"/>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4"/>
          <a:stretch>
            <a:fillRect/>
          </a:stretch>
        </p:blipFill>
        <p:spPr>
          <a:xfrm>
            <a:off x="11310979" y="153288"/>
            <a:ext cx="762000" cy="647700"/>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08B10EB6-3F20-41E4-830C-8926A46E8B4A}"/>
                  </a:ext>
                </a:extLst>
              </p14:cNvPr>
              <p14:cNvContentPartPr/>
              <p14:nvPr/>
            </p14:nvContentPartPr>
            <p14:xfrm>
              <a:off x="1553394" y="1760717"/>
              <a:ext cx="1371960" cy="703080"/>
            </p14:xfrm>
          </p:contentPart>
        </mc:Choice>
        <mc:Fallback xmlns="">
          <p:pic>
            <p:nvPicPr>
              <p:cNvPr id="16" name="Ink 15">
                <a:extLst>
                  <a:ext uri="{FF2B5EF4-FFF2-40B4-BE49-F238E27FC236}">
                    <a16:creationId xmlns:a16="http://schemas.microsoft.com/office/drawing/2014/main" id="{08B10EB6-3F20-41E4-830C-8926A46E8B4A}"/>
                  </a:ext>
                </a:extLst>
              </p:cNvPr>
              <p:cNvPicPr/>
              <p:nvPr/>
            </p:nvPicPr>
            <p:blipFill>
              <a:blip r:embed="rId6"/>
              <a:stretch>
                <a:fillRect/>
              </a:stretch>
            </p:blipFill>
            <p:spPr>
              <a:xfrm>
                <a:off x="1490394" y="1697717"/>
                <a:ext cx="1497600" cy="828720"/>
              </a:xfrm>
              <a:prstGeom prst="rect">
                <a:avLst/>
              </a:prstGeom>
            </p:spPr>
          </p:pic>
        </mc:Fallback>
      </mc:AlternateContent>
      <p:sp>
        <p:nvSpPr>
          <p:cNvPr id="3" name="Rectangle 2">
            <a:extLst>
              <a:ext uri="{FF2B5EF4-FFF2-40B4-BE49-F238E27FC236}">
                <a16:creationId xmlns:a16="http://schemas.microsoft.com/office/drawing/2014/main" id="{26FE3278-C4FB-4740-9F65-52FDCDF4E2C3}"/>
              </a:ext>
            </a:extLst>
          </p:cNvPr>
          <p:cNvSpPr/>
          <p:nvPr/>
        </p:nvSpPr>
        <p:spPr>
          <a:xfrm>
            <a:off x="2677631" y="1917667"/>
            <a:ext cx="6836735" cy="703080"/>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dirty="0">
                <a:latin typeface="Cairo Medium" pitchFamily="2" charset="-78"/>
                <a:cs typeface="Cairo Medium" pitchFamily="2" charset="-78"/>
              </a:rPr>
              <a:t>منهج التعامل مع الحالات الجوية الشديدة: ما بعد الحالة</a:t>
            </a:r>
            <a:endParaRPr lang="en-US" dirty="0">
              <a:latin typeface="Cairo Medium" pitchFamily="2" charset="-78"/>
              <a:cs typeface="Cairo Medium" pitchFamily="2" charset="-78"/>
            </a:endParaRPr>
          </a:p>
        </p:txBody>
      </p:sp>
      <p:sp>
        <p:nvSpPr>
          <p:cNvPr id="17" name="Rectangle 16">
            <a:extLst>
              <a:ext uri="{FF2B5EF4-FFF2-40B4-BE49-F238E27FC236}">
                <a16:creationId xmlns:a16="http://schemas.microsoft.com/office/drawing/2014/main" id="{602A41F5-17FF-4552-89BE-ED8625AAEDDF}"/>
              </a:ext>
            </a:extLst>
          </p:cNvPr>
          <p:cNvSpPr/>
          <p:nvPr/>
        </p:nvSpPr>
        <p:spPr>
          <a:xfrm>
            <a:off x="4224667" y="2795599"/>
            <a:ext cx="3742661" cy="450957"/>
          </a:xfrm>
          <a:prstGeom prst="rect">
            <a:avLst/>
          </a:prstGeom>
          <a:solidFill>
            <a:srgbClr val="2429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400" dirty="0">
                <a:latin typeface="Cairo Medium" pitchFamily="2" charset="-78"/>
                <a:cs typeface="Cairo Medium" pitchFamily="2" charset="-78"/>
              </a:rPr>
              <a:t>الحالات الجوية الشديدة</a:t>
            </a:r>
            <a:endParaRPr lang="en-US" sz="1400" dirty="0">
              <a:latin typeface="Cairo Medium" pitchFamily="2" charset="-78"/>
              <a:cs typeface="Cairo Medium" pitchFamily="2" charset="-78"/>
            </a:endParaRPr>
          </a:p>
        </p:txBody>
      </p:sp>
      <p:sp>
        <p:nvSpPr>
          <p:cNvPr id="18" name="Rectangle 17">
            <a:extLst>
              <a:ext uri="{FF2B5EF4-FFF2-40B4-BE49-F238E27FC236}">
                <a16:creationId xmlns:a16="http://schemas.microsoft.com/office/drawing/2014/main" id="{EB966E9F-D144-4D9A-A450-1405B826F04A}"/>
              </a:ext>
            </a:extLst>
          </p:cNvPr>
          <p:cNvSpPr/>
          <p:nvPr/>
        </p:nvSpPr>
        <p:spPr>
          <a:xfrm>
            <a:off x="8433656" y="3756314"/>
            <a:ext cx="3258323" cy="340732"/>
          </a:xfrm>
          <a:prstGeom prst="rect">
            <a:avLst/>
          </a:prstGeom>
          <a:solidFill>
            <a:srgbClr val="24295F"/>
          </a:solidFill>
          <a:ln>
            <a:solidFill>
              <a:srgbClr val="242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أرشفة بيانات الحالات الجوية </a:t>
            </a:r>
            <a:r>
              <a:rPr lang="ar-OM" sz="1100" b="1" dirty="0" err="1">
                <a:latin typeface="Cairo Medium" pitchFamily="2" charset="-78"/>
                <a:cs typeface="Cairo Medium" pitchFamily="2" charset="-78"/>
              </a:rPr>
              <a:t>الإستثنائية</a:t>
            </a:r>
            <a:endParaRPr lang="en-US" sz="1100" b="1" dirty="0">
              <a:latin typeface="Cairo Medium" pitchFamily="2" charset="-78"/>
              <a:cs typeface="Cairo Medium" pitchFamily="2" charset="-78"/>
            </a:endParaRPr>
          </a:p>
        </p:txBody>
      </p:sp>
      <p:sp>
        <p:nvSpPr>
          <p:cNvPr id="19" name="Rectangle 18">
            <a:extLst>
              <a:ext uri="{FF2B5EF4-FFF2-40B4-BE49-F238E27FC236}">
                <a16:creationId xmlns:a16="http://schemas.microsoft.com/office/drawing/2014/main" id="{B7AE9217-1526-460C-9ACC-BBBFCE06DDD1}"/>
              </a:ext>
            </a:extLst>
          </p:cNvPr>
          <p:cNvSpPr/>
          <p:nvPr/>
        </p:nvSpPr>
        <p:spPr>
          <a:xfrm>
            <a:off x="294580" y="3756314"/>
            <a:ext cx="3258323" cy="340732"/>
          </a:xfrm>
          <a:prstGeom prst="rect">
            <a:avLst/>
          </a:prstGeom>
          <a:solidFill>
            <a:srgbClr val="24295F"/>
          </a:solidFill>
          <a:ln>
            <a:solidFill>
              <a:srgbClr val="242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إعداد تقرير شامل عن بعض الحالات الجوية</a:t>
            </a:r>
            <a:endParaRPr lang="en-US" sz="1100" b="1" dirty="0">
              <a:latin typeface="Cairo Medium" pitchFamily="2" charset="-78"/>
              <a:cs typeface="Cairo Medium" pitchFamily="2" charset="-78"/>
            </a:endParaRPr>
          </a:p>
        </p:txBody>
      </p:sp>
      <p:cxnSp>
        <p:nvCxnSpPr>
          <p:cNvPr id="5" name="Straight Connector 4">
            <a:extLst>
              <a:ext uri="{FF2B5EF4-FFF2-40B4-BE49-F238E27FC236}">
                <a16:creationId xmlns:a16="http://schemas.microsoft.com/office/drawing/2014/main" id="{E3499BAB-3856-4E5E-BF06-8C8D51B20541}"/>
              </a:ext>
            </a:extLst>
          </p:cNvPr>
          <p:cNvCxnSpPr>
            <a:cxnSpLocks/>
          </p:cNvCxnSpPr>
          <p:nvPr/>
        </p:nvCxnSpPr>
        <p:spPr>
          <a:xfrm flipH="1" flipV="1">
            <a:off x="6095998" y="3246556"/>
            <a:ext cx="2" cy="32009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3604E7-5557-44C1-948F-895F27E0AB6F}"/>
              </a:ext>
            </a:extLst>
          </p:cNvPr>
          <p:cNvCxnSpPr>
            <a:cxnSpLocks/>
            <a:stCxn id="19" idx="0"/>
          </p:cNvCxnSpPr>
          <p:nvPr/>
        </p:nvCxnSpPr>
        <p:spPr>
          <a:xfrm flipV="1">
            <a:off x="1923742" y="3566655"/>
            <a:ext cx="0" cy="18965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C8A788-CCD6-4858-A93E-099FD641C51F}"/>
              </a:ext>
            </a:extLst>
          </p:cNvPr>
          <p:cNvCxnSpPr>
            <a:cxnSpLocks/>
          </p:cNvCxnSpPr>
          <p:nvPr/>
        </p:nvCxnSpPr>
        <p:spPr>
          <a:xfrm flipV="1">
            <a:off x="10085221" y="3566655"/>
            <a:ext cx="0" cy="18965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CABA41-551B-4B73-936F-F7FB1B5E56DF}"/>
              </a:ext>
            </a:extLst>
          </p:cNvPr>
          <p:cNvCxnSpPr>
            <a:cxnSpLocks/>
          </p:cNvCxnSpPr>
          <p:nvPr/>
        </p:nvCxnSpPr>
        <p:spPr>
          <a:xfrm>
            <a:off x="1923742" y="3566655"/>
            <a:ext cx="8161479"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2B0DCF7-9A73-4035-9CF6-302AADA8A1DD}"/>
              </a:ext>
            </a:extLst>
          </p:cNvPr>
          <p:cNvPicPr>
            <a:picLocks noChangeAspect="1"/>
          </p:cNvPicPr>
          <p:nvPr/>
        </p:nvPicPr>
        <p:blipFill rotWithShape="1">
          <a:blip r:embed="rId2"/>
          <a:srcRect l="69237" t="49136" r="4883" b="1697"/>
          <a:stretch/>
        </p:blipFill>
        <p:spPr>
          <a:xfrm>
            <a:off x="9058729" y="4157219"/>
            <a:ext cx="2052983" cy="2193913"/>
          </a:xfrm>
          <a:prstGeom prst="rect">
            <a:avLst/>
          </a:prstGeom>
        </p:spPr>
      </p:pic>
      <p:sp>
        <p:nvSpPr>
          <p:cNvPr id="25" name="Rectangle 24">
            <a:extLst>
              <a:ext uri="{FF2B5EF4-FFF2-40B4-BE49-F238E27FC236}">
                <a16:creationId xmlns:a16="http://schemas.microsoft.com/office/drawing/2014/main" id="{1FE3CBE4-4D7A-4D6C-A723-0812E6DD26E1}"/>
              </a:ext>
            </a:extLst>
          </p:cNvPr>
          <p:cNvSpPr/>
          <p:nvPr/>
        </p:nvSpPr>
        <p:spPr>
          <a:xfrm>
            <a:off x="4466835" y="3756314"/>
            <a:ext cx="3258323" cy="340732"/>
          </a:xfrm>
          <a:prstGeom prst="rect">
            <a:avLst/>
          </a:prstGeom>
          <a:solidFill>
            <a:srgbClr val="24295F"/>
          </a:solidFill>
          <a:ln>
            <a:solidFill>
              <a:srgbClr val="242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sz="1100" b="1" dirty="0">
                <a:latin typeface="Cairo Medium" pitchFamily="2" charset="-78"/>
                <a:cs typeface="Cairo Medium" pitchFamily="2" charset="-78"/>
              </a:rPr>
              <a:t>عمل تقييم لأداء المركز أثناء الحالة</a:t>
            </a:r>
            <a:endParaRPr lang="en-US" sz="1100" b="1" dirty="0">
              <a:latin typeface="Cairo Medium" pitchFamily="2" charset="-78"/>
              <a:cs typeface="Cairo Medium" pitchFamily="2" charset="-78"/>
            </a:endParaRPr>
          </a:p>
        </p:txBody>
      </p:sp>
      <p:cxnSp>
        <p:nvCxnSpPr>
          <p:cNvPr id="26" name="Straight Connector 25">
            <a:extLst>
              <a:ext uri="{FF2B5EF4-FFF2-40B4-BE49-F238E27FC236}">
                <a16:creationId xmlns:a16="http://schemas.microsoft.com/office/drawing/2014/main" id="{6FC72C88-8067-4EDA-BB15-1A7BE0889355}"/>
              </a:ext>
            </a:extLst>
          </p:cNvPr>
          <p:cNvCxnSpPr>
            <a:cxnSpLocks/>
          </p:cNvCxnSpPr>
          <p:nvPr/>
        </p:nvCxnSpPr>
        <p:spPr>
          <a:xfrm flipV="1">
            <a:off x="6098923" y="3566655"/>
            <a:ext cx="0" cy="189659"/>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C671800-93A8-4F74-B7CE-0D70293F3BD5}"/>
              </a:ext>
            </a:extLst>
          </p:cNvPr>
          <p:cNvPicPr>
            <a:picLocks noChangeAspect="1"/>
          </p:cNvPicPr>
          <p:nvPr/>
        </p:nvPicPr>
        <p:blipFill rotWithShape="1">
          <a:blip r:embed="rId2"/>
          <a:srcRect l="37430" t="49792" r="36782" b="6051"/>
          <a:stretch/>
        </p:blipFill>
        <p:spPr>
          <a:xfrm>
            <a:off x="4865562" y="4157220"/>
            <a:ext cx="2277837" cy="2193912"/>
          </a:xfrm>
          <a:prstGeom prst="rect">
            <a:avLst/>
          </a:prstGeom>
        </p:spPr>
      </p:pic>
    </p:spTree>
    <p:extLst>
      <p:ext uri="{BB962C8B-B14F-4D97-AF65-F5344CB8AC3E}">
        <p14:creationId xmlns:p14="http://schemas.microsoft.com/office/powerpoint/2010/main" val="2695091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1"/>
            <a:r>
              <a:rPr lang="ar-SA" altLang="ar-OM" sz="2800" i="0" dirty="0">
                <a:solidFill>
                  <a:srgbClr val="24295F"/>
                </a:solidFill>
                <a:latin typeface="Cairo Medium" pitchFamily="2" charset="-78"/>
                <a:cs typeface="Cairo Medium" pitchFamily="2" charset="-78"/>
              </a:rPr>
              <a:t>تصني</a:t>
            </a:r>
            <a:r>
              <a:rPr lang="ar-OM" altLang="ar-OM" sz="2800" dirty="0">
                <a:solidFill>
                  <a:srgbClr val="24295F"/>
                </a:solidFill>
                <a:latin typeface="Cairo Medium" pitchFamily="2" charset="-78"/>
                <a:cs typeface="Cairo Medium" pitchFamily="2" charset="-78"/>
              </a:rPr>
              <a:t>ـــ</a:t>
            </a:r>
            <a:r>
              <a:rPr lang="ar-SA" altLang="ar-OM" sz="2800" i="0" dirty="0">
                <a:solidFill>
                  <a:srgbClr val="24295F"/>
                </a:solidFill>
                <a:latin typeface="Cairo Medium" pitchFamily="2" charset="-78"/>
                <a:cs typeface="Cairo Medium" pitchFamily="2" charset="-78"/>
              </a:rPr>
              <a:t>ف ال</a:t>
            </a:r>
            <a:r>
              <a:rPr lang="ar-OM" altLang="ar-OM" sz="2800" i="0" dirty="0">
                <a:solidFill>
                  <a:srgbClr val="24295F"/>
                </a:solidFill>
                <a:latin typeface="Cairo Medium" pitchFamily="2" charset="-78"/>
                <a:cs typeface="Cairo Medium" pitchFamily="2" charset="-78"/>
              </a:rPr>
              <a:t>أ</a:t>
            </a:r>
            <a:r>
              <a:rPr lang="ar-SA" altLang="ar-OM" sz="2800" i="0" dirty="0">
                <a:solidFill>
                  <a:srgbClr val="24295F"/>
                </a:solidFill>
                <a:latin typeface="Cairo Medium" pitchFamily="2" charset="-78"/>
                <a:cs typeface="Cairo Medium" pitchFamily="2" charset="-78"/>
              </a:rPr>
              <a:t>عاصي</a:t>
            </a:r>
            <a:r>
              <a:rPr lang="ar-OM" altLang="ar-OM" sz="2800" i="0" dirty="0">
                <a:solidFill>
                  <a:srgbClr val="24295F"/>
                </a:solidFill>
                <a:latin typeface="Cairo Medium" pitchFamily="2" charset="-78"/>
                <a:cs typeface="Cairo Medium" pitchFamily="2" charset="-78"/>
              </a:rPr>
              <a:t>ـــ</a:t>
            </a:r>
            <a:r>
              <a:rPr lang="ar-SA" altLang="ar-OM" sz="2800" i="0" dirty="0">
                <a:solidFill>
                  <a:srgbClr val="24295F"/>
                </a:solidFill>
                <a:latin typeface="Cairo Medium" pitchFamily="2" charset="-78"/>
                <a:cs typeface="Cairo Medium" pitchFamily="2" charset="-78"/>
              </a:rPr>
              <a:t>ر</a:t>
            </a:r>
            <a:endParaRPr lang="en-GB" sz="3600" dirty="0">
              <a:solidFill>
                <a:srgbClr val="24295F"/>
              </a:solidFill>
              <a:latin typeface="Cairo Medium" pitchFamily="2" charset="-78"/>
              <a:cs typeface="Cairo Medium" pitchFamily="2" charset="-78"/>
            </a:endParaRPr>
          </a:p>
        </p:txBody>
      </p:sp>
      <p:pic>
        <p:nvPicPr>
          <p:cNvPr id="13" name="Picture 12">
            <a:extLst>
              <a:ext uri="{FF2B5EF4-FFF2-40B4-BE49-F238E27FC236}">
                <a16:creationId xmlns:a16="http://schemas.microsoft.com/office/drawing/2014/main" id="{6F04F8CE-C707-4F56-A0FA-1D16E2E6E4C1}"/>
              </a:ext>
            </a:extLst>
          </p:cNvPr>
          <p:cNvPicPr>
            <a:picLocks noChangeAspect="1"/>
          </p:cNvPicPr>
          <p:nvPr/>
        </p:nvPicPr>
        <p:blipFill rotWithShape="1">
          <a:blip r:embed="rId4"/>
          <a:srcRect l="1" t="1663" r="325" b="3557"/>
          <a:stretch/>
        </p:blipFill>
        <p:spPr>
          <a:xfrm>
            <a:off x="2346154" y="1747157"/>
            <a:ext cx="7499689" cy="4474029"/>
          </a:xfrm>
          <a:prstGeom prst="rect">
            <a:avLst/>
          </a:prstGeom>
        </p:spPr>
      </p:pic>
    </p:spTree>
    <p:extLst>
      <p:ext uri="{BB962C8B-B14F-4D97-AF65-F5344CB8AC3E}">
        <p14:creationId xmlns:p14="http://schemas.microsoft.com/office/powerpoint/2010/main" val="3170354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pic>
        <p:nvPicPr>
          <p:cNvPr id="14" name="Picture 2" descr="http://newswatch.nationalgeographic.com/files/2012/12/1175_120712stormsurge.gif">
            <a:hlinkClick r:id="rId4"/>
            <a:extLst>
              <a:ext uri="{FF2B5EF4-FFF2-40B4-BE49-F238E27FC236}">
                <a16:creationId xmlns:a16="http://schemas.microsoft.com/office/drawing/2014/main" id="{7B285476-F294-4EED-B9AF-36F3F3F1BD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1522" y="3429000"/>
            <a:ext cx="8127106" cy="28656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3ECCFEFC-41AF-4768-9275-287E564924B6}"/>
              </a:ext>
            </a:extLst>
          </p:cNvPr>
          <p:cNvSpPr txBox="1">
            <a:spLocks noChangeArrowheads="1"/>
          </p:cNvSpPr>
          <p:nvPr/>
        </p:nvSpPr>
        <p:spPr>
          <a:xfrm>
            <a:off x="882502" y="1844361"/>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eaLnBrk="1" hangingPunct="1">
              <a:lnSpc>
                <a:spcPct val="150000"/>
              </a:lnSpc>
              <a:buFont typeface="Arial" panose="020B0604020202020204" pitchFamily="34" charset="0"/>
              <a:buChar char="•"/>
              <a:defRPr/>
            </a:pPr>
            <a:r>
              <a:rPr lang="ar-EG" sz="1800" dirty="0">
                <a:solidFill>
                  <a:srgbClr val="24295F"/>
                </a:solidFill>
                <a:latin typeface="Cairo Medium" pitchFamily="2" charset="-78"/>
                <a:cs typeface="Cairo Medium" pitchFamily="2" charset="-78"/>
              </a:rPr>
              <a:t>مد بحري فيضاني</a:t>
            </a:r>
            <a:r>
              <a:rPr lang="en-GB" sz="1800" dirty="0">
                <a:solidFill>
                  <a:srgbClr val="24295F"/>
                </a:solidFill>
                <a:latin typeface="Cairo Medium" pitchFamily="2" charset="-78"/>
                <a:cs typeface="Cairo Medium" pitchFamily="2" charset="-78"/>
              </a:rPr>
              <a:t> </a:t>
            </a:r>
            <a:r>
              <a:rPr lang="ar-EG" sz="1800" dirty="0">
                <a:solidFill>
                  <a:srgbClr val="24295F"/>
                </a:solidFill>
                <a:latin typeface="Cairo Medium" pitchFamily="2" charset="-78"/>
                <a:cs typeface="Cairo Medium" pitchFamily="2" charset="-78"/>
              </a:rPr>
              <a:t> مصاحب لقدوم الاعصار يرتفع معه مستوى البحر محدثا</a:t>
            </a:r>
            <a:r>
              <a:rPr lang="en-US" sz="1800" dirty="0">
                <a:solidFill>
                  <a:srgbClr val="24295F"/>
                </a:solidFill>
                <a:latin typeface="Cairo Medium" pitchFamily="2" charset="-78"/>
                <a:cs typeface="Cairo Medium" pitchFamily="2" charset="-78"/>
              </a:rPr>
              <a:t> </a:t>
            </a:r>
            <a:r>
              <a:rPr lang="ar-EG" sz="1800" dirty="0">
                <a:solidFill>
                  <a:srgbClr val="24295F"/>
                </a:solidFill>
                <a:latin typeface="Cairo Medium" pitchFamily="2" charset="-78"/>
                <a:cs typeface="Cairo Medium" pitchFamily="2" charset="-78"/>
              </a:rPr>
              <a:t>فيضانات مدمرة وإغراق للشواطئ والمدن المطلة عل</a:t>
            </a:r>
            <a:r>
              <a:rPr lang="ar-OM" sz="1800" dirty="0">
                <a:solidFill>
                  <a:srgbClr val="24295F"/>
                </a:solidFill>
                <a:latin typeface="Cairo Medium" pitchFamily="2" charset="-78"/>
                <a:cs typeface="Cairo Medium" pitchFamily="2" charset="-78"/>
              </a:rPr>
              <a:t>ى</a:t>
            </a:r>
            <a:r>
              <a:rPr lang="ar-EG" sz="1800" dirty="0">
                <a:solidFill>
                  <a:srgbClr val="24295F"/>
                </a:solidFill>
                <a:latin typeface="Cairo Medium" pitchFamily="2" charset="-78"/>
                <a:cs typeface="Cairo Medium" pitchFamily="2" charset="-78"/>
              </a:rPr>
              <a:t> البحار </a:t>
            </a:r>
            <a:r>
              <a:rPr lang="ar-SA" sz="1800" dirty="0">
                <a:solidFill>
                  <a:srgbClr val="24295F"/>
                </a:solidFill>
                <a:latin typeface="Cairo Medium" pitchFamily="2" charset="-78"/>
                <a:cs typeface="Cairo Medium" pitchFamily="2" charset="-78"/>
              </a:rPr>
              <a:t>المتأثرة بالإ</a:t>
            </a:r>
            <a:r>
              <a:rPr lang="ar-EG" sz="1800" dirty="0">
                <a:solidFill>
                  <a:srgbClr val="24295F"/>
                </a:solidFill>
                <a:latin typeface="Cairo Medium" pitchFamily="2" charset="-78"/>
                <a:cs typeface="Cairo Medium" pitchFamily="2" charset="-78"/>
              </a:rPr>
              <a:t>عاصير.</a:t>
            </a:r>
            <a:endParaRPr lang="en-US" sz="1800" dirty="0">
              <a:solidFill>
                <a:srgbClr val="24295F"/>
              </a:solidFill>
              <a:latin typeface="Cairo Medium" pitchFamily="2" charset="-78"/>
              <a:cs typeface="Cairo Medium" pitchFamily="2" charset="-78"/>
            </a:endParaRPr>
          </a:p>
          <a:p>
            <a:pPr marL="342900" indent="-342900" algn="r" rtl="1" eaLnBrk="1" hangingPunct="1">
              <a:lnSpc>
                <a:spcPct val="100000"/>
              </a:lnSpc>
              <a:spcBef>
                <a:spcPct val="0"/>
              </a:spcBef>
            </a:pPr>
            <a:r>
              <a:rPr lang="ar-EG" altLang="ar-OM" sz="1800" dirty="0">
                <a:solidFill>
                  <a:srgbClr val="24295F"/>
                </a:solidFill>
                <a:latin typeface="Cairo Medium" pitchFamily="2" charset="-78"/>
                <a:cs typeface="Cairo Medium" pitchFamily="2" charset="-78"/>
              </a:rPr>
              <a:t>ليست أمواج تسونامي</a:t>
            </a:r>
          </a:p>
          <a:p>
            <a:pPr marL="342900" indent="-342900" algn="r" rtl="1" eaLnBrk="1" hangingPunct="1">
              <a:lnSpc>
                <a:spcPct val="100000"/>
              </a:lnSpc>
              <a:spcBef>
                <a:spcPct val="0"/>
              </a:spcBef>
            </a:pPr>
            <a:r>
              <a:rPr lang="ar-EG" altLang="ar-OM" sz="1800" dirty="0">
                <a:solidFill>
                  <a:srgbClr val="24295F"/>
                </a:solidFill>
                <a:latin typeface="Cairo Medium" pitchFamily="2" charset="-78"/>
                <a:cs typeface="Cairo Medium" pitchFamily="2" charset="-78"/>
              </a:rPr>
              <a:t>تزداد خطورته إذا توافق حدوثه مع حدوث المد المعتاد للبحر </a:t>
            </a:r>
            <a:endParaRPr lang="en-GB" altLang="ar-OM" sz="1800" dirty="0">
              <a:solidFill>
                <a:srgbClr val="24295F"/>
              </a:solidFill>
              <a:latin typeface="Cairo Medium" pitchFamily="2" charset="-78"/>
              <a:cs typeface="Cairo Medium" pitchFamily="2" charset="-78"/>
            </a:endParaRPr>
          </a:p>
          <a:p>
            <a:pPr algn="r" rtl="1" eaLnBrk="1" hangingPunct="1">
              <a:lnSpc>
                <a:spcPct val="150000"/>
              </a:lnSpc>
              <a:defRPr/>
            </a:pPr>
            <a:endParaRPr lang="en-GB" sz="1800" dirty="0">
              <a:solidFill>
                <a:srgbClr val="24295F"/>
              </a:solidFill>
              <a:latin typeface="Cairo Medium" pitchFamily="2" charset="-78"/>
              <a:cs typeface="Cairo Medium" pitchFamily="2" charset="-78"/>
            </a:endParaRPr>
          </a:p>
        </p:txBody>
      </p:sp>
      <p:sp>
        <p:nvSpPr>
          <p:cNvPr id="16" name="Title 1">
            <a:extLst>
              <a:ext uri="{FF2B5EF4-FFF2-40B4-BE49-F238E27FC236}">
                <a16:creationId xmlns:a16="http://schemas.microsoft.com/office/drawing/2014/main" id="{92FE9319-0E59-4035-A941-E2F2782667BE}"/>
              </a:ext>
            </a:extLst>
          </p:cNvPr>
          <p:cNvSpPr txBox="1">
            <a:spLocks/>
          </p:cNvSpPr>
          <p:nvPr/>
        </p:nvSpPr>
        <p:spPr>
          <a:xfrm>
            <a:off x="-1072152" y="295302"/>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850392" rtl="1">
              <a:defRPr/>
            </a:pPr>
            <a:r>
              <a:rPr lang="ar-SA" altLang="ar-OM" sz="3600" i="0" dirty="0">
                <a:solidFill>
                  <a:srgbClr val="24295F"/>
                </a:solidFill>
                <a:latin typeface="Cairo Medium" pitchFamily="2" charset="-78"/>
                <a:cs typeface="Cairo Medium" pitchFamily="2" charset="-78"/>
              </a:rPr>
              <a:t>المد البحري للإعصار  </a:t>
            </a:r>
            <a:br>
              <a:rPr lang="ar-SA" altLang="ar-OM" sz="3600" i="0" dirty="0">
                <a:solidFill>
                  <a:srgbClr val="24295F"/>
                </a:solidFill>
                <a:latin typeface="Cairo Medium" pitchFamily="2" charset="-78"/>
                <a:cs typeface="Cairo Medium" pitchFamily="2" charset="-78"/>
              </a:rPr>
            </a:br>
            <a:r>
              <a:rPr lang="en-GB" altLang="ar-OM" sz="3600" i="0" dirty="0">
                <a:solidFill>
                  <a:srgbClr val="24295F"/>
                </a:solidFill>
                <a:latin typeface="Cairo Medium" pitchFamily="2" charset="-78"/>
                <a:cs typeface="Cairo Medium" pitchFamily="2" charset="-78"/>
              </a:rPr>
              <a:t>Storm Surge</a:t>
            </a:r>
            <a:endParaRPr lang="en-GB" sz="40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708756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17258"/>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OM" sz="3600" dirty="0">
                <a:solidFill>
                  <a:srgbClr val="24295F"/>
                </a:solidFill>
                <a:latin typeface="Cairo Medium" pitchFamily="2" charset="-78"/>
                <a:cs typeface="Cairo Medium" pitchFamily="2" charset="-78"/>
              </a:rPr>
              <a:t>تأثيرات نشاط في فصل الصيف  </a:t>
            </a:r>
            <a:r>
              <a:rPr lang="en-GB" sz="3600" dirty="0">
                <a:solidFill>
                  <a:srgbClr val="24295F"/>
                </a:solidFill>
                <a:latin typeface="Cairo Medium" pitchFamily="2" charset="-78"/>
                <a:cs typeface="Cairo Medium" pitchFamily="2" charset="-78"/>
              </a:rPr>
              <a:t> ITCZ </a:t>
            </a:r>
            <a:endParaRPr lang="en-GB" dirty="0">
              <a:solidFill>
                <a:srgbClr val="24295F"/>
              </a:solidFill>
              <a:latin typeface="Cairo Medium" pitchFamily="2" charset="-78"/>
              <a:cs typeface="Cairo Medium" pitchFamily="2" charset="-78"/>
            </a:endParaRPr>
          </a:p>
        </p:txBody>
      </p:sp>
      <p:pic>
        <p:nvPicPr>
          <p:cNvPr id="17" name="Picture 16" descr="A satellite image of a storm&#10;&#10;Description automatically generated">
            <a:extLst>
              <a:ext uri="{FF2B5EF4-FFF2-40B4-BE49-F238E27FC236}">
                <a16:creationId xmlns:a16="http://schemas.microsoft.com/office/drawing/2014/main" id="{BC436C21-F83C-4794-B875-C60CAD481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076" y="2138058"/>
            <a:ext cx="4633848" cy="4183335"/>
          </a:xfrm>
          <a:prstGeom prst="rect">
            <a:avLst/>
          </a:prstGeom>
        </p:spPr>
      </p:pic>
    </p:spTree>
    <p:extLst>
      <p:ext uri="{BB962C8B-B14F-4D97-AF65-F5344CB8AC3E}">
        <p14:creationId xmlns:p14="http://schemas.microsoft.com/office/powerpoint/2010/main" val="3647070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مراحل الإنذار المبكر</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1430"/>
            <a:ext cx="10744111"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algn="r" fontAlgn="auto">
              <a:spcAft>
                <a:spcPts val="0"/>
              </a:spcAft>
              <a:buFont typeface="Tahoma" panose="020B0604030504040204" pitchFamily="34" charset="0"/>
              <a:buNone/>
            </a:pPr>
            <a:r>
              <a:rPr lang="ar-OM" altLang="ar-OM" sz="1800" b="1" dirty="0">
                <a:solidFill>
                  <a:srgbClr val="24295F"/>
                </a:solidFill>
                <a:latin typeface="Cairo Medium" pitchFamily="2" charset="-78"/>
                <a:cs typeface="Cairo Medium" pitchFamily="2" charset="-78"/>
              </a:rPr>
              <a:t>النشرة العامة</a:t>
            </a:r>
          </a:p>
          <a:p>
            <a:pPr marL="990600" lvl="1" indent="-533400" algn="r" fontAlgn="auto">
              <a:spcAft>
                <a:spcPts val="0"/>
              </a:spcAft>
              <a:buFont typeface="Tahoma" panose="020B0604030504040204" pitchFamily="34" charset="0"/>
              <a:buNone/>
            </a:pPr>
            <a:endParaRPr lang="ar-SA" altLang="ar-OM" sz="1800" dirty="0">
              <a:solidFill>
                <a:srgbClr val="24295F"/>
              </a:solidFill>
              <a:latin typeface="Cairo Medium" pitchFamily="2" charset="-78"/>
              <a:cs typeface="Cairo Medium" pitchFamily="2" charset="-78"/>
            </a:endParaRPr>
          </a:p>
          <a:p>
            <a:pPr marL="0" indent="0" algn="r" fontAlgn="auto">
              <a:spcAft>
                <a:spcPts val="0"/>
              </a:spcAft>
              <a:buNone/>
            </a:pPr>
            <a:r>
              <a:rPr lang="ar-SA" altLang="ar-OM" sz="1800" dirty="0">
                <a:solidFill>
                  <a:srgbClr val="24295F"/>
                </a:solidFill>
                <a:latin typeface="Cairo Medium" pitchFamily="2" charset="-78"/>
                <a:cs typeface="Cairo Medium" pitchFamily="2" charset="-78"/>
              </a:rPr>
              <a:t>التوصيف الدوري لحالة الطقس </a:t>
            </a:r>
            <a:r>
              <a:rPr lang="ar-OM" altLang="ar-OM" sz="1800" dirty="0">
                <a:solidFill>
                  <a:srgbClr val="24295F"/>
                </a:solidFill>
                <a:latin typeface="Cairo Medium" pitchFamily="2" charset="-78"/>
                <a:cs typeface="Cairo Medium" pitchFamily="2" charset="-78"/>
              </a:rPr>
              <a:t>المحتملة في السلطنة خلال الثلاثة أيام القادمة وتجدد مرتين يومياً في الساعة السابعة صباحاً و السابعة مساءً. </a:t>
            </a:r>
          </a:p>
          <a:p>
            <a:pPr marL="0" indent="0" algn="r" fontAlgn="auto">
              <a:spcAft>
                <a:spcPts val="0"/>
              </a:spcAft>
              <a:buNone/>
            </a:pPr>
            <a:endParaRPr lang="ar-OM" altLang="ar-OM" sz="1800" b="1" dirty="0">
              <a:solidFill>
                <a:srgbClr val="24295F"/>
              </a:solidFill>
              <a:latin typeface="Cairo Medium" pitchFamily="2" charset="-78"/>
              <a:cs typeface="Cairo Medium" pitchFamily="2" charset="-78"/>
            </a:endParaRPr>
          </a:p>
          <a:p>
            <a:pPr marL="990600" lvl="1" indent="-533400" algn="r" fontAlgn="auto">
              <a:spcAft>
                <a:spcPts val="0"/>
              </a:spcAft>
              <a:buFont typeface="Tahoma" panose="020B0604030504040204" pitchFamily="34" charset="0"/>
              <a:buNone/>
            </a:pPr>
            <a:endParaRPr lang="ar-OM" altLang="ar-OM" sz="1800" b="1" dirty="0">
              <a:solidFill>
                <a:srgbClr val="24295F"/>
              </a:solidFill>
              <a:latin typeface="Cairo Medium" pitchFamily="2" charset="-78"/>
              <a:cs typeface="Cairo Medium" pitchFamily="2" charset="-78"/>
            </a:endParaRPr>
          </a:p>
          <a:p>
            <a:pPr marL="990600" lvl="1" indent="-533400" algn="r" fontAlgn="auto">
              <a:spcAft>
                <a:spcPts val="0"/>
              </a:spcAft>
              <a:buFont typeface="Tahoma" panose="020B0604030504040204" pitchFamily="34" charset="0"/>
              <a:buNone/>
            </a:pPr>
            <a:r>
              <a:rPr lang="ar-OM" altLang="ar-OM" sz="1800" b="1" dirty="0">
                <a:solidFill>
                  <a:srgbClr val="24295F"/>
                </a:solidFill>
                <a:latin typeface="Cairo Medium" pitchFamily="2" charset="-78"/>
                <a:cs typeface="Cairo Medium" pitchFamily="2" charset="-78"/>
              </a:rPr>
              <a:t>النشرة البحرية</a:t>
            </a:r>
          </a:p>
          <a:p>
            <a:pPr marL="990600" lvl="1" indent="-533400" algn="r" fontAlgn="auto">
              <a:spcAft>
                <a:spcPts val="0"/>
              </a:spcAft>
              <a:buFont typeface="Tahoma" panose="020B0604030504040204" pitchFamily="34" charset="0"/>
              <a:buNone/>
            </a:pPr>
            <a:endParaRPr lang="ar-SA" altLang="ar-OM" sz="1800" dirty="0">
              <a:solidFill>
                <a:srgbClr val="24295F"/>
              </a:solidFill>
              <a:latin typeface="Cairo Medium" pitchFamily="2" charset="-78"/>
              <a:cs typeface="Cairo Medium" pitchFamily="2" charset="-78"/>
            </a:endParaRPr>
          </a:p>
          <a:p>
            <a:pPr marL="0" indent="0" algn="r" fontAlgn="auto">
              <a:spcAft>
                <a:spcPts val="0"/>
              </a:spcAft>
              <a:buNone/>
            </a:pPr>
            <a:r>
              <a:rPr lang="ar-SA" altLang="ar-OM" sz="1800" dirty="0">
                <a:solidFill>
                  <a:srgbClr val="24295F"/>
                </a:solidFill>
                <a:latin typeface="Cairo Medium" pitchFamily="2" charset="-78"/>
                <a:cs typeface="Cairo Medium" pitchFamily="2" charset="-78"/>
              </a:rPr>
              <a:t>التوصيف الدوري لحالة البحر </a:t>
            </a:r>
            <a:r>
              <a:rPr lang="ar-OM" altLang="ar-OM" sz="1800" dirty="0">
                <a:solidFill>
                  <a:srgbClr val="24295F"/>
                </a:solidFill>
                <a:latin typeface="Cairo Medium" pitchFamily="2" charset="-78"/>
                <a:cs typeface="Cairo Medium" pitchFamily="2" charset="-78"/>
              </a:rPr>
              <a:t>المحتملة في سواحل السلطنة خلال 12 ساعة القادمة وتجدد مرتين يومياً في الساعة العاشرة صباحاً و العاشرة مساءً. </a:t>
            </a:r>
          </a:p>
        </p:txBody>
      </p:sp>
    </p:spTree>
    <p:extLst>
      <p:ext uri="{BB962C8B-B14F-4D97-AF65-F5344CB8AC3E}">
        <p14:creationId xmlns:p14="http://schemas.microsoft.com/office/powerpoint/2010/main" val="4044903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مراحل الإنذار المبكر</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9179"/>
            <a:ext cx="10744111"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lvl="1" indent="-533400" algn="r" fontAlgn="auto">
              <a:spcAft>
                <a:spcPts val="0"/>
              </a:spcAft>
              <a:buFont typeface="Tahoma" panose="020B0604030504040204" pitchFamily="34" charset="0"/>
              <a:buNone/>
            </a:pPr>
            <a:r>
              <a:rPr lang="ar-OM" altLang="ar-OM" sz="1800" b="1" dirty="0">
                <a:ln>
                  <a:solidFill>
                    <a:schemeClr val="tx1">
                      <a:lumMod val="95000"/>
                      <a:lumOff val="5000"/>
                    </a:schemeClr>
                  </a:solidFill>
                </a:ln>
                <a:solidFill>
                  <a:srgbClr val="24295F"/>
                </a:solidFill>
                <a:latin typeface="Cairo Medium" pitchFamily="2" charset="-78"/>
                <a:cs typeface="Cairo Medium" pitchFamily="2" charset="-78"/>
              </a:rPr>
              <a:t>التقرير</a:t>
            </a:r>
          </a:p>
          <a:p>
            <a:pPr marL="990600" lvl="1" indent="-533400" algn="r" fontAlgn="auto">
              <a:spcAft>
                <a:spcPts val="0"/>
              </a:spcAft>
              <a:buFont typeface="Tahoma" panose="020B0604030504040204" pitchFamily="34" charset="0"/>
              <a:buNone/>
            </a:pPr>
            <a:endParaRPr lang="ar-SA" altLang="ar-OM" sz="1800" dirty="0">
              <a:ln>
                <a:solidFill>
                  <a:schemeClr val="tx1">
                    <a:lumMod val="95000"/>
                    <a:lumOff val="5000"/>
                  </a:schemeClr>
                </a:solidFill>
              </a:ln>
              <a:solidFill>
                <a:srgbClr val="24295F"/>
              </a:solidFill>
              <a:latin typeface="Cairo Medium" pitchFamily="2" charset="-78"/>
              <a:cs typeface="Cairo Medium" pitchFamily="2" charset="-78"/>
            </a:endParaRPr>
          </a:p>
          <a:p>
            <a:pPr marL="0" indent="0" algn="r" fontAlgn="auto">
              <a:spcAft>
                <a:spcPts val="0"/>
              </a:spcAft>
              <a:buNone/>
            </a:pPr>
            <a:r>
              <a:rPr lang="ar-SA" altLang="ar-OM" sz="1800" dirty="0">
                <a:solidFill>
                  <a:srgbClr val="24295F"/>
                </a:solidFill>
                <a:latin typeface="Cairo Medium" pitchFamily="2" charset="-78"/>
                <a:cs typeface="Cairo Medium" pitchFamily="2" charset="-78"/>
              </a:rPr>
              <a:t>عند اقتراب تأثير لمنخفض مداري أو عاصفة مداريــة أو إعصار مداري من اي منطقة من البلاد خلال 72 ساعة سوف يصدر </a:t>
            </a:r>
            <a:r>
              <a:rPr lang="ar-OM" altLang="ar-OM" sz="1800" dirty="0">
                <a:solidFill>
                  <a:srgbClr val="24295F"/>
                </a:solidFill>
                <a:latin typeface="Cairo Medium" pitchFamily="2" charset="-78"/>
                <a:cs typeface="Cairo Medium" pitchFamily="2" charset="-78"/>
              </a:rPr>
              <a:t>التقرير</a:t>
            </a:r>
            <a:r>
              <a:rPr lang="ar-SA" altLang="ar-OM" sz="1800" dirty="0">
                <a:solidFill>
                  <a:srgbClr val="24295F"/>
                </a:solidFill>
                <a:latin typeface="Cairo Medium" pitchFamily="2" charset="-78"/>
                <a:cs typeface="Cairo Medium" pitchFamily="2" charset="-78"/>
              </a:rPr>
              <a:t> ويجدد مرة كل 24 ساعة ويعطى ترقيم تسلسلي مثلاً </a:t>
            </a:r>
            <a:r>
              <a:rPr lang="ar-OM" altLang="ar-OM" sz="1800" dirty="0">
                <a:solidFill>
                  <a:srgbClr val="24295F"/>
                </a:solidFill>
                <a:latin typeface="Cairo Medium" pitchFamily="2" charset="-78"/>
                <a:cs typeface="Cairo Medium" pitchFamily="2" charset="-78"/>
              </a:rPr>
              <a:t>التقرير</a:t>
            </a:r>
            <a:r>
              <a:rPr lang="ar-SA" altLang="ar-OM" sz="1800" dirty="0">
                <a:solidFill>
                  <a:srgbClr val="24295F"/>
                </a:solidFill>
                <a:latin typeface="Cairo Medium" pitchFamily="2" charset="-78"/>
                <a:cs typeface="Cairo Medium" pitchFamily="2" charset="-78"/>
              </a:rPr>
              <a:t> رقم (1) أو(2) أو(3).......</a:t>
            </a:r>
          </a:p>
          <a:p>
            <a:pPr marL="0" indent="0" algn="r" fontAlgn="auto">
              <a:spcAft>
                <a:spcPts val="0"/>
              </a:spcAft>
              <a:buNone/>
            </a:pPr>
            <a:endParaRPr lang="ar-SA" altLang="ar-OM" sz="1800" dirty="0">
              <a:solidFill>
                <a:srgbClr val="24295F"/>
              </a:solidFill>
              <a:latin typeface="Cairo Medium" pitchFamily="2" charset="-78"/>
              <a:cs typeface="Cairo Medium" pitchFamily="2" charset="-78"/>
            </a:endParaRPr>
          </a:p>
          <a:p>
            <a:pPr marL="0" indent="0" algn="r" fontAlgn="auto">
              <a:spcAft>
                <a:spcPts val="0"/>
              </a:spcAft>
              <a:buNone/>
            </a:pPr>
            <a:r>
              <a:rPr lang="ar-SA" altLang="ar-OM" sz="1800" dirty="0">
                <a:solidFill>
                  <a:srgbClr val="24295F"/>
                </a:solidFill>
                <a:latin typeface="Cairo Medium" pitchFamily="2" charset="-78"/>
                <a:cs typeface="Cairo Medium" pitchFamily="2" charset="-78"/>
              </a:rPr>
              <a:t>على أفراد المجتمع و المؤسسات العامة والخاصة قراءة </a:t>
            </a:r>
            <a:r>
              <a:rPr lang="ar-OM" altLang="ar-OM" sz="1800" dirty="0">
                <a:solidFill>
                  <a:srgbClr val="24295F"/>
                </a:solidFill>
                <a:latin typeface="Cairo Medium" pitchFamily="2" charset="-78"/>
                <a:cs typeface="Cairo Medium" pitchFamily="2" charset="-78"/>
              </a:rPr>
              <a:t>التقرير</a:t>
            </a:r>
            <a:r>
              <a:rPr lang="ar-SA" altLang="ar-OM" sz="1800" dirty="0">
                <a:solidFill>
                  <a:srgbClr val="24295F"/>
                </a:solidFill>
                <a:latin typeface="Cairo Medium" pitchFamily="2" charset="-78"/>
                <a:cs typeface="Cairo Medium" pitchFamily="2" charset="-78"/>
              </a:rPr>
              <a:t> وفهم تفاصيل ما جاء فيه من حيث فترة التأثير المحتملة ومدى قوتها والمناطق المتأثرة من </a:t>
            </a:r>
            <a:r>
              <a:rPr lang="ar-OM" altLang="ar-OM" sz="1800" dirty="0">
                <a:solidFill>
                  <a:srgbClr val="24295F"/>
                </a:solidFill>
                <a:latin typeface="Cairo Medium" pitchFamily="2" charset="-78"/>
                <a:cs typeface="Cairo Medium" pitchFamily="2" charset="-78"/>
              </a:rPr>
              <a:t>سلطنة عمان</a:t>
            </a:r>
            <a:r>
              <a:rPr lang="ar-SA" altLang="ar-OM" sz="1800" dirty="0">
                <a:solidFill>
                  <a:srgbClr val="24295F"/>
                </a:solidFill>
                <a:latin typeface="Cairo Medium" pitchFamily="2" charset="-78"/>
                <a:cs typeface="Cairo Medium" pitchFamily="2" charset="-78"/>
              </a:rPr>
              <a:t> مع متابعة التحديثات بالنشرات العامة الصادرة من المركز خلال فترة تأثير الحالة وقبل تأثيرها بالتنسيق مع الجهات المعنية بإدارة الحالات الطارئة واتخاذ </a:t>
            </a:r>
            <a:r>
              <a:rPr lang="ar-OM" altLang="ar-OM" sz="1800" dirty="0">
                <a:solidFill>
                  <a:srgbClr val="24295F"/>
                </a:solidFill>
                <a:latin typeface="Cairo Medium" pitchFamily="2" charset="-78"/>
                <a:cs typeface="Cairo Medium" pitchFamily="2" charset="-78"/>
              </a:rPr>
              <a:t>اللازم</a:t>
            </a:r>
            <a:r>
              <a:rPr lang="ar-SA" altLang="ar-OM" sz="1800" dirty="0">
                <a:solidFill>
                  <a:srgbClr val="24295F"/>
                </a:solidFill>
                <a:latin typeface="Cairo Medium" pitchFamily="2" charset="-78"/>
                <a:cs typeface="Cairo Medium" pitchFamily="2" charset="-78"/>
              </a:rPr>
              <a:t> من إجراءات إذا استدعت الحاجة.</a:t>
            </a:r>
          </a:p>
        </p:txBody>
      </p:sp>
    </p:spTree>
    <p:extLst>
      <p:ext uri="{BB962C8B-B14F-4D97-AF65-F5344CB8AC3E}">
        <p14:creationId xmlns:p14="http://schemas.microsoft.com/office/powerpoint/2010/main" val="1497151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مراحل الإنذار المبكر</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1430"/>
            <a:ext cx="10744111"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buFont typeface="Tahoma" panose="020B0604030504040204" pitchFamily="34" charset="0"/>
              <a:buNone/>
            </a:pPr>
            <a:r>
              <a:rPr lang="ar-OM" altLang="ar-OM" sz="2800" b="1" dirty="0">
                <a:solidFill>
                  <a:srgbClr val="24295F"/>
                </a:solidFill>
                <a:latin typeface="Cairo Medium" pitchFamily="2" charset="-78"/>
                <a:cs typeface="Cairo Medium" pitchFamily="2" charset="-78"/>
              </a:rPr>
              <a:t>التنبيه</a:t>
            </a:r>
            <a:r>
              <a:rPr lang="ar-SA" altLang="ar-OM" sz="2800" b="1" dirty="0">
                <a:solidFill>
                  <a:srgbClr val="24295F"/>
                </a:solidFill>
                <a:latin typeface="Cairo Medium" pitchFamily="2" charset="-78"/>
                <a:cs typeface="Cairo Medium" pitchFamily="2" charset="-78"/>
              </a:rPr>
              <a:t>  </a:t>
            </a:r>
            <a:endParaRPr lang="ar-OM" altLang="ar-OM" sz="2800" b="1" dirty="0">
              <a:solidFill>
                <a:srgbClr val="24295F"/>
              </a:solidFill>
              <a:latin typeface="Cairo Medium" pitchFamily="2" charset="-78"/>
              <a:cs typeface="Cairo Medium" pitchFamily="2" charset="-78"/>
            </a:endParaRPr>
          </a:p>
          <a:p>
            <a:pPr lvl="1" algn="r">
              <a:buFont typeface="Tahoma" panose="020B0604030504040204" pitchFamily="34" charset="0"/>
              <a:buNone/>
            </a:pPr>
            <a:endParaRPr lang="ar-SA" altLang="ar-OM" sz="1800" dirty="0">
              <a:solidFill>
                <a:srgbClr val="24295F"/>
              </a:solidFill>
              <a:latin typeface="Cairo Medium" pitchFamily="2" charset="-78"/>
              <a:cs typeface="Cairo Medium" pitchFamily="2" charset="-78"/>
            </a:endParaRPr>
          </a:p>
          <a:p>
            <a:pPr marL="0" indent="0" algn="r">
              <a:buNone/>
            </a:pPr>
            <a:r>
              <a:rPr lang="ar-SA" altLang="ar-OM" sz="1800" dirty="0">
                <a:solidFill>
                  <a:srgbClr val="24295F"/>
                </a:solidFill>
                <a:latin typeface="Cairo Medium" pitchFamily="2" charset="-78"/>
                <a:cs typeface="Cairo Medium" pitchFamily="2" charset="-78"/>
              </a:rPr>
              <a:t>عند </a:t>
            </a:r>
            <a:r>
              <a:rPr lang="ar-OM" altLang="ar-OM" sz="1800" dirty="0">
                <a:solidFill>
                  <a:srgbClr val="24295F"/>
                </a:solidFill>
                <a:latin typeface="Cairo Medium" pitchFamily="2" charset="-78"/>
                <a:cs typeface="Cairo Medium" pitchFamily="2" charset="-78"/>
              </a:rPr>
              <a:t>إحتمال التأثير غير مباشر من</a:t>
            </a:r>
            <a:r>
              <a:rPr lang="ar-SA" altLang="ar-OM" sz="1800" dirty="0">
                <a:solidFill>
                  <a:srgbClr val="24295F"/>
                </a:solidFill>
                <a:latin typeface="Cairo Medium" pitchFamily="2" charset="-78"/>
                <a:cs typeface="Cairo Medium" pitchFamily="2" charset="-78"/>
              </a:rPr>
              <a:t> العاصفة المدارية وال</a:t>
            </a:r>
            <a:r>
              <a:rPr lang="ar-OM" altLang="ar-OM" sz="1800" dirty="0">
                <a:solidFill>
                  <a:srgbClr val="24295F"/>
                </a:solidFill>
                <a:latin typeface="Cairo Medium" pitchFamily="2" charset="-78"/>
                <a:cs typeface="Cairo Medium" pitchFamily="2" charset="-78"/>
              </a:rPr>
              <a:t>إ</a:t>
            </a:r>
            <a:r>
              <a:rPr lang="ar-SA" altLang="ar-OM" sz="1800" dirty="0">
                <a:solidFill>
                  <a:srgbClr val="24295F"/>
                </a:solidFill>
                <a:latin typeface="Cairo Medium" pitchFamily="2" charset="-78"/>
                <a:cs typeface="Cairo Medium" pitchFamily="2" charset="-78"/>
              </a:rPr>
              <a:t>عصار المداري من اي منطقة من البلاد خلال 48  ساعة سوف يصدر </a:t>
            </a:r>
            <a:r>
              <a:rPr lang="ar-OM" altLang="ar-OM" sz="1800" b="1" dirty="0">
                <a:solidFill>
                  <a:srgbClr val="24295F"/>
                </a:solidFill>
                <a:latin typeface="Cairo Medium" pitchFamily="2" charset="-78"/>
                <a:cs typeface="Cairo Medium" pitchFamily="2" charset="-78"/>
              </a:rPr>
              <a:t>التنبيه</a:t>
            </a:r>
            <a:r>
              <a:rPr lang="ar-SA" altLang="ar-OM" sz="1800" dirty="0">
                <a:solidFill>
                  <a:srgbClr val="24295F"/>
                </a:solidFill>
                <a:latin typeface="Cairo Medium" pitchFamily="2" charset="-78"/>
                <a:cs typeface="Cairo Medium" pitchFamily="2" charset="-78"/>
              </a:rPr>
              <a:t> ويجدد مرة كل </a:t>
            </a:r>
            <a:r>
              <a:rPr lang="ar-OM" altLang="ar-OM" sz="1800" dirty="0">
                <a:solidFill>
                  <a:srgbClr val="24295F"/>
                </a:solidFill>
                <a:latin typeface="Cairo Medium" pitchFamily="2" charset="-78"/>
                <a:cs typeface="Cairo Medium" pitchFamily="2" charset="-78"/>
              </a:rPr>
              <a:t>12</a:t>
            </a:r>
            <a:r>
              <a:rPr lang="ar-SA" altLang="ar-OM" sz="1800" dirty="0">
                <a:solidFill>
                  <a:srgbClr val="24295F"/>
                </a:solidFill>
                <a:latin typeface="Cairo Medium" pitchFamily="2" charset="-78"/>
                <a:cs typeface="Cairo Medium" pitchFamily="2" charset="-78"/>
              </a:rPr>
              <a:t>سا</a:t>
            </a:r>
            <a:r>
              <a:rPr lang="ar-OM" altLang="ar-OM" sz="1800" dirty="0">
                <a:solidFill>
                  <a:srgbClr val="24295F"/>
                </a:solidFill>
                <a:latin typeface="Cairo Medium" pitchFamily="2" charset="-78"/>
                <a:cs typeface="Cairo Medium" pitchFamily="2" charset="-78"/>
              </a:rPr>
              <a:t>عة</a:t>
            </a:r>
            <a:r>
              <a:rPr lang="ar-SA" altLang="ar-OM" sz="1800" dirty="0">
                <a:solidFill>
                  <a:srgbClr val="24295F"/>
                </a:solidFill>
                <a:latin typeface="Cairo Medium" pitchFamily="2" charset="-78"/>
                <a:cs typeface="Cairo Medium" pitchFamily="2" charset="-78"/>
              </a:rPr>
              <a:t>.</a:t>
            </a:r>
            <a:endParaRPr lang="ar-OM" altLang="ar-OM" sz="1800" dirty="0">
              <a:solidFill>
                <a:srgbClr val="24295F"/>
              </a:solidFill>
              <a:latin typeface="Cairo Medium" pitchFamily="2" charset="-78"/>
              <a:cs typeface="Cairo Medium" pitchFamily="2" charset="-78"/>
            </a:endParaRPr>
          </a:p>
          <a:p>
            <a:pPr marL="0" indent="0" algn="r">
              <a:buNone/>
            </a:pPr>
            <a:endParaRPr lang="ar-OM" altLang="ar-OM" sz="1800" dirty="0">
              <a:solidFill>
                <a:srgbClr val="24295F"/>
              </a:solidFill>
              <a:latin typeface="Cairo Medium" pitchFamily="2" charset="-78"/>
              <a:cs typeface="Cairo Medium" pitchFamily="2" charset="-78"/>
            </a:endParaRPr>
          </a:p>
          <a:p>
            <a:pPr marL="0" indent="0" algn="r">
              <a:buNone/>
            </a:pPr>
            <a:r>
              <a:rPr lang="ar-OM" altLang="ar-OM" sz="1800" dirty="0">
                <a:solidFill>
                  <a:srgbClr val="24295F"/>
                </a:solidFill>
                <a:latin typeface="Cairo Medium" pitchFamily="2" charset="-78"/>
                <a:cs typeface="Cairo Medium" pitchFamily="2" charset="-78"/>
              </a:rPr>
              <a:t>على أفراد المجتمع و المؤسسات العامة والخاصة قراءة </a:t>
            </a:r>
            <a:r>
              <a:rPr lang="ar-OM" altLang="ar-OM" sz="1800" b="1" dirty="0">
                <a:solidFill>
                  <a:srgbClr val="24295F"/>
                </a:solidFill>
                <a:latin typeface="Cairo Medium" pitchFamily="2" charset="-78"/>
                <a:cs typeface="Cairo Medium" pitchFamily="2" charset="-78"/>
              </a:rPr>
              <a:t>التنبيه</a:t>
            </a:r>
            <a:r>
              <a:rPr lang="ar-OM" altLang="ar-OM" sz="1800" dirty="0">
                <a:solidFill>
                  <a:srgbClr val="24295F"/>
                </a:solidFill>
                <a:latin typeface="Cairo Medium" pitchFamily="2" charset="-78"/>
                <a:cs typeface="Cairo Medium" pitchFamily="2" charset="-78"/>
              </a:rPr>
              <a:t> وفهم تفاصيل ما جاء فيه من حيث فترة التأثير المحتملة ومدى قوتها و المناطق المتأثرة ودرجة تصنيف الحالة وبعد مركزها عن سلطنة عمان مع متابعة التحديثات الصادرة من المركز خلال فترة تأثير الحالة وقبل تأثيرها بالتنسيق مع الجهات المعنية بإدارة الحالات الطارئة وأخذ الحيطة والحذر بالإبتعاد عن الأماكن المنخفضة و مجاري الأودية.</a:t>
            </a:r>
            <a:endParaRPr lang="ar-SA" altLang="ar-OM" sz="1800" dirty="0">
              <a:solidFill>
                <a:srgbClr val="24295F"/>
              </a:solidFill>
              <a:latin typeface="Cairo Medium" pitchFamily="2" charset="-78"/>
              <a:cs typeface="Cairo Medium" pitchFamily="2" charset="-78"/>
            </a:endParaRPr>
          </a:p>
          <a:p>
            <a:pPr marL="0" indent="0" algn="r">
              <a:buNone/>
            </a:pPr>
            <a:endParaRPr lang="ar-OM"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2000993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مراحل الإنذار المبكر</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1430"/>
            <a:ext cx="10744111"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Font typeface="Arial" panose="020B0604020202020204" pitchFamily="34" charset="0"/>
              <a:buNone/>
            </a:pPr>
            <a:r>
              <a:rPr lang="ar-SA" altLang="ar-OM" b="1" dirty="0">
                <a:solidFill>
                  <a:srgbClr val="24295F"/>
                </a:solidFill>
                <a:latin typeface="Cairo Medium" pitchFamily="2" charset="-78"/>
                <a:cs typeface="Cairo Medium" pitchFamily="2" charset="-78"/>
              </a:rPr>
              <a:t>التحذير</a:t>
            </a:r>
            <a:endParaRPr lang="ar-OM" altLang="ar-OM" b="1" dirty="0">
              <a:solidFill>
                <a:srgbClr val="24295F"/>
              </a:solidFill>
              <a:latin typeface="Cairo Medium" pitchFamily="2" charset="-78"/>
              <a:cs typeface="Cairo Medium" pitchFamily="2" charset="-78"/>
            </a:endParaRPr>
          </a:p>
          <a:p>
            <a:pPr algn="r" rtl="1">
              <a:buFont typeface="Arial" panose="020B0604020202020204" pitchFamily="34" charset="0"/>
              <a:buNone/>
            </a:pPr>
            <a:endParaRPr lang="ar-SA" altLang="ar-OM" sz="1800" dirty="0">
              <a:solidFill>
                <a:srgbClr val="24295F"/>
              </a:solidFill>
              <a:latin typeface="Cairo Medium" pitchFamily="2" charset="-78"/>
              <a:cs typeface="Cairo Medium" pitchFamily="2" charset="-78"/>
            </a:endParaRPr>
          </a:p>
          <a:p>
            <a:pPr algn="r" rtl="1"/>
            <a:r>
              <a:rPr lang="ar-SA" altLang="ar-OM" sz="1800" dirty="0">
                <a:solidFill>
                  <a:srgbClr val="24295F"/>
                </a:solidFill>
                <a:latin typeface="Cairo Medium" pitchFamily="2" charset="-78"/>
                <a:cs typeface="Cairo Medium" pitchFamily="2" charset="-78"/>
              </a:rPr>
              <a:t>عند </a:t>
            </a:r>
            <a:r>
              <a:rPr lang="ar-OM" altLang="ar-OM" sz="1800" dirty="0">
                <a:solidFill>
                  <a:srgbClr val="24295F"/>
                </a:solidFill>
                <a:latin typeface="Cairo Medium" pitchFamily="2" charset="-78"/>
                <a:cs typeface="Cairo Medium" pitchFamily="2" charset="-78"/>
              </a:rPr>
              <a:t>إحتمال التأثير المباشر على سلطنة عمان من </a:t>
            </a:r>
            <a:r>
              <a:rPr lang="ar-SA" altLang="ar-OM" sz="1800" dirty="0">
                <a:solidFill>
                  <a:srgbClr val="24295F"/>
                </a:solidFill>
                <a:latin typeface="Cairo Medium" pitchFamily="2" charset="-78"/>
                <a:cs typeface="Cairo Medium" pitchFamily="2" charset="-78"/>
              </a:rPr>
              <a:t>العاصفة المدارية أو العاصفة المدارية الشديدة او الاعصار المداري من اي منطقة مـــــــــن </a:t>
            </a:r>
            <a:r>
              <a:rPr lang="ar-OM" altLang="ar-OM" sz="1800" dirty="0">
                <a:solidFill>
                  <a:srgbClr val="24295F"/>
                </a:solidFill>
                <a:latin typeface="Cairo Medium" pitchFamily="2" charset="-78"/>
                <a:cs typeface="Cairo Medium" pitchFamily="2" charset="-78"/>
              </a:rPr>
              <a:t>البلاد </a:t>
            </a:r>
            <a:r>
              <a:rPr lang="ar-SA" altLang="ar-OM" sz="1800" dirty="0">
                <a:solidFill>
                  <a:srgbClr val="24295F"/>
                </a:solidFill>
                <a:latin typeface="Cairo Medium" pitchFamily="2" charset="-78"/>
                <a:cs typeface="Cairo Medium" pitchFamily="2" charset="-78"/>
              </a:rPr>
              <a:t>خلال 24  ساعة سوف يصدر </a:t>
            </a:r>
            <a:r>
              <a:rPr lang="ar-SA" altLang="ar-OM" sz="1800" b="1" dirty="0">
                <a:solidFill>
                  <a:srgbClr val="24295F"/>
                </a:solidFill>
                <a:latin typeface="Cairo Medium" pitchFamily="2" charset="-78"/>
                <a:cs typeface="Cairo Medium" pitchFamily="2" charset="-78"/>
              </a:rPr>
              <a:t>التحذير</a:t>
            </a:r>
            <a:r>
              <a:rPr lang="ar-SA" altLang="ar-OM" sz="1800" dirty="0">
                <a:solidFill>
                  <a:srgbClr val="24295F"/>
                </a:solidFill>
                <a:latin typeface="Cairo Medium" pitchFamily="2" charset="-78"/>
                <a:cs typeface="Cairo Medium" pitchFamily="2" charset="-78"/>
              </a:rPr>
              <a:t> ويجدد مرة كــــــــــــل </a:t>
            </a:r>
            <a:r>
              <a:rPr lang="ar-OM" altLang="ar-OM" sz="1800" dirty="0">
                <a:solidFill>
                  <a:srgbClr val="24295F"/>
                </a:solidFill>
                <a:latin typeface="Cairo Medium" pitchFamily="2" charset="-78"/>
                <a:cs typeface="Cairo Medium" pitchFamily="2" charset="-78"/>
              </a:rPr>
              <a:t>6 </a:t>
            </a:r>
            <a:r>
              <a:rPr lang="ar-SA" altLang="ar-OM" sz="1800" dirty="0">
                <a:solidFill>
                  <a:srgbClr val="24295F"/>
                </a:solidFill>
                <a:latin typeface="Cairo Medium" pitchFamily="2" charset="-78"/>
                <a:cs typeface="Cairo Medium" pitchFamily="2" charset="-78"/>
              </a:rPr>
              <a:t>ساعات.</a:t>
            </a:r>
            <a:endParaRPr lang="ar-OM" altLang="ar-OM" sz="1800" dirty="0">
              <a:solidFill>
                <a:srgbClr val="24295F"/>
              </a:solidFill>
              <a:latin typeface="Cairo Medium" pitchFamily="2" charset="-78"/>
              <a:cs typeface="Cairo Medium" pitchFamily="2" charset="-78"/>
            </a:endParaRPr>
          </a:p>
          <a:p>
            <a:pPr algn="r" rtl="1"/>
            <a:endParaRPr lang="ar-OM" altLang="ar-OM" sz="1800" b="1" dirty="0">
              <a:solidFill>
                <a:srgbClr val="24295F"/>
              </a:solidFill>
              <a:latin typeface="Cairo Medium" pitchFamily="2" charset="-78"/>
              <a:cs typeface="Cairo Medium" pitchFamily="2" charset="-78"/>
            </a:endParaRPr>
          </a:p>
          <a:p>
            <a:pPr algn="r" rtl="1"/>
            <a:r>
              <a:rPr lang="ar-OM" altLang="ar-OM" sz="1800" dirty="0">
                <a:solidFill>
                  <a:srgbClr val="24295F"/>
                </a:solidFill>
                <a:latin typeface="Cairo Medium" pitchFamily="2" charset="-78"/>
                <a:cs typeface="Cairo Medium" pitchFamily="2" charset="-78"/>
              </a:rPr>
              <a:t>على أفراد المجتمع و المؤسسات العامة والخاصة قراءة </a:t>
            </a:r>
            <a:r>
              <a:rPr lang="ar-OM" altLang="ar-OM" sz="1800" b="1" dirty="0">
                <a:solidFill>
                  <a:srgbClr val="24295F"/>
                </a:solidFill>
                <a:latin typeface="Cairo Medium" pitchFamily="2" charset="-78"/>
                <a:cs typeface="Cairo Medium" pitchFamily="2" charset="-78"/>
              </a:rPr>
              <a:t>التحذير</a:t>
            </a:r>
            <a:r>
              <a:rPr lang="ar-OM" altLang="ar-OM" sz="1800" dirty="0">
                <a:solidFill>
                  <a:srgbClr val="24295F"/>
                </a:solidFill>
                <a:latin typeface="Cairo Medium" pitchFamily="2" charset="-78"/>
                <a:cs typeface="Cairo Medium" pitchFamily="2" charset="-78"/>
              </a:rPr>
              <a:t> وفهم تفاصيل ما جاء فيه من حيث فترة التأثير المحتملة ومدى قوتها و المناطق المتأثرة من البلاد مع متابعة التحديثات كل 6 ساعات من المركز خلال فترة تأثير الحالة بالتنسيق مع الجهات المعنية بإدارة الحالات الطارئة إتخاذ الحيطة والحذر بترك الأماكن المنخفضة ومجاري الأودية والتوجه للمناطق الآمنة ومغادرة أماكن التأثير المباشر وعدم المجازفة بالتنقل او الخروج خلال التأثير المباشر للحالة.</a:t>
            </a:r>
            <a:endParaRPr lang="ar-SA"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2615933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616149" y="976436"/>
            <a:ext cx="10010464"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en-US" altLang="ar-OM" sz="3600" i="0" kern="1200" dirty="0" err="1">
                <a:solidFill>
                  <a:srgbClr val="24295F"/>
                </a:solidFill>
                <a:latin typeface="Cairo Medium" pitchFamily="2" charset="-78"/>
                <a:cs typeface="Cairo Medium" pitchFamily="2" charset="-78"/>
              </a:rPr>
              <a:t>المركز</a:t>
            </a:r>
            <a:r>
              <a:rPr lang="en-US" altLang="ar-OM" sz="3600" i="0" kern="1200" dirty="0">
                <a:solidFill>
                  <a:srgbClr val="24295F"/>
                </a:solidFill>
                <a:latin typeface="Cairo Medium" pitchFamily="2" charset="-78"/>
                <a:cs typeface="Cairo Medium" pitchFamily="2" charset="-78"/>
              </a:rPr>
              <a:t> </a:t>
            </a:r>
            <a:r>
              <a:rPr lang="en-US" altLang="ar-OM" sz="3600" i="0" kern="1200" dirty="0" err="1">
                <a:solidFill>
                  <a:srgbClr val="24295F"/>
                </a:solidFill>
                <a:latin typeface="Cairo Medium" pitchFamily="2" charset="-78"/>
                <a:cs typeface="Cairo Medium" pitchFamily="2" charset="-78"/>
              </a:rPr>
              <a:t>الوطني</a:t>
            </a:r>
            <a:r>
              <a:rPr lang="en-US" altLang="ar-OM" sz="3600" i="0" kern="1200" dirty="0">
                <a:solidFill>
                  <a:srgbClr val="24295F"/>
                </a:solidFill>
                <a:latin typeface="Cairo Medium" pitchFamily="2" charset="-78"/>
                <a:cs typeface="Cairo Medium" pitchFamily="2" charset="-78"/>
              </a:rPr>
              <a:t> </a:t>
            </a:r>
            <a:r>
              <a:rPr lang="en-US" altLang="ar-OM" sz="3600" i="0" kern="1200" dirty="0" err="1">
                <a:solidFill>
                  <a:srgbClr val="24295F"/>
                </a:solidFill>
                <a:latin typeface="Cairo Medium" pitchFamily="2" charset="-78"/>
                <a:cs typeface="Cairo Medium" pitchFamily="2" charset="-78"/>
              </a:rPr>
              <a:t>للإنذار</a:t>
            </a:r>
            <a:r>
              <a:rPr lang="en-US" altLang="ar-OM" sz="3600" i="0" kern="1200" dirty="0">
                <a:solidFill>
                  <a:srgbClr val="24295F"/>
                </a:solidFill>
                <a:latin typeface="Cairo Medium" pitchFamily="2" charset="-78"/>
                <a:cs typeface="Cairo Medium" pitchFamily="2" charset="-78"/>
              </a:rPr>
              <a:t> </a:t>
            </a:r>
            <a:r>
              <a:rPr lang="en-US" altLang="ar-OM" sz="3600" i="0" kern="1200" dirty="0" err="1">
                <a:solidFill>
                  <a:srgbClr val="24295F"/>
                </a:solidFill>
                <a:latin typeface="Cairo Medium" pitchFamily="2" charset="-78"/>
                <a:cs typeface="Cairo Medium" pitchFamily="2" charset="-78"/>
              </a:rPr>
              <a:t>المبكر</a:t>
            </a:r>
            <a:r>
              <a:rPr lang="en-US" altLang="ar-OM" sz="3600" i="0" kern="1200" dirty="0">
                <a:solidFill>
                  <a:srgbClr val="24295F"/>
                </a:solidFill>
                <a:latin typeface="Cairo Medium" pitchFamily="2" charset="-78"/>
                <a:cs typeface="Cairo Medium" pitchFamily="2" charset="-78"/>
              </a:rPr>
              <a:t> </a:t>
            </a:r>
            <a:r>
              <a:rPr lang="en-US" altLang="ar-OM" sz="3600" i="0" kern="1200" dirty="0" err="1">
                <a:solidFill>
                  <a:srgbClr val="24295F"/>
                </a:solidFill>
                <a:latin typeface="Cairo Medium" pitchFamily="2" charset="-78"/>
                <a:cs typeface="Cairo Medium" pitchFamily="2" charset="-78"/>
              </a:rPr>
              <a:t>من</a:t>
            </a:r>
            <a:r>
              <a:rPr lang="en-US" altLang="ar-OM" sz="3600" i="0" kern="1200" dirty="0">
                <a:solidFill>
                  <a:srgbClr val="24295F"/>
                </a:solidFill>
                <a:latin typeface="Cairo Medium" pitchFamily="2" charset="-78"/>
                <a:cs typeface="Cairo Medium" pitchFamily="2" charset="-78"/>
              </a:rPr>
              <a:t> </a:t>
            </a:r>
            <a:r>
              <a:rPr lang="en-US" altLang="ar-OM" sz="3600" i="0" kern="1200" dirty="0" err="1">
                <a:solidFill>
                  <a:srgbClr val="24295F"/>
                </a:solidFill>
                <a:latin typeface="Cairo Medium" pitchFamily="2" charset="-78"/>
                <a:cs typeface="Cairo Medium" pitchFamily="2" charset="-78"/>
              </a:rPr>
              <a:t>المخاطر</a:t>
            </a:r>
            <a:r>
              <a:rPr lang="en-US" altLang="ar-OM" sz="3600" i="0" kern="1200" dirty="0">
                <a:solidFill>
                  <a:srgbClr val="24295F"/>
                </a:solidFill>
                <a:latin typeface="Cairo Medium" pitchFamily="2" charset="-78"/>
                <a:cs typeface="Cairo Medium" pitchFamily="2" charset="-78"/>
              </a:rPr>
              <a:t> </a:t>
            </a:r>
            <a:r>
              <a:rPr lang="ar-OM" altLang="ar-OM" sz="3600" i="0" kern="1200" dirty="0">
                <a:solidFill>
                  <a:srgbClr val="24295F"/>
                </a:solidFill>
                <a:latin typeface="Cairo Medium" pitchFamily="2" charset="-78"/>
                <a:cs typeface="Cairo Medium" pitchFamily="2" charset="-78"/>
              </a:rPr>
              <a:t>المتعددة يُعنى: </a:t>
            </a:r>
            <a:endParaRPr lang="ar-OM" sz="3600" dirty="0">
              <a:solidFill>
                <a:srgbClr val="24295F"/>
              </a:solidFill>
              <a:latin typeface="Cairo Medium" pitchFamily="2" charset="-78"/>
              <a:cs typeface="Cairo Medium" pitchFamily="2" charset="-78"/>
            </a:endParaRP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2105247" y="2221430"/>
            <a:ext cx="9521366" cy="419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lgn="r" rtl="1">
              <a:spcAft>
                <a:spcPts val="600"/>
              </a:spcAft>
              <a:buFont typeface="Arial" panose="020B0604020202020204" pitchFamily="34" charset="0"/>
              <a:buChar char="•"/>
              <a:defRPr/>
            </a:pPr>
            <a:r>
              <a:rPr lang="en-US" sz="1800" dirty="0" err="1">
                <a:solidFill>
                  <a:srgbClr val="24295F"/>
                </a:solidFill>
                <a:latin typeface="Cairo Medium" pitchFamily="2" charset="-78"/>
                <a:cs typeface="Cairo Medium" pitchFamily="2" charset="-78"/>
              </a:rPr>
              <a:t>مراقبة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أجواء</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السلطنة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والمنطقة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والعالم</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بكافة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سبل</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الرصد</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المتوفرة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والتنبؤ</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بحالة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الجو</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المستقبلية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ضمن</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النطاقات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الزمنية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والمكانية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الممكنة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وبمعايير</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دولية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معتمده</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استنادا</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الى</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قوانين</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ونظم</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المنظمة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العالمية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للأرصاد</a:t>
            </a:r>
            <a:r>
              <a:rPr lang="en-US" sz="1800" dirty="0">
                <a:solidFill>
                  <a:srgbClr val="24295F"/>
                </a:solidFill>
                <a:latin typeface="Cairo Medium" pitchFamily="2" charset="-78"/>
                <a:cs typeface="Cairo Medium" pitchFamily="2" charset="-78"/>
              </a:rPr>
              <a:t> WMO </a:t>
            </a:r>
          </a:p>
          <a:p>
            <a:pPr marL="285750" indent="-228600" algn="r" rtl="1">
              <a:spcAft>
                <a:spcPts val="600"/>
              </a:spcAft>
              <a:buFont typeface="Arial" panose="020B0604020202020204" pitchFamily="34" charset="0"/>
              <a:buChar char="•"/>
              <a:defRPr/>
            </a:pPr>
            <a:r>
              <a:rPr lang="en-US" sz="1800" dirty="0" err="1">
                <a:solidFill>
                  <a:srgbClr val="24295F"/>
                </a:solidFill>
                <a:latin typeface="Cairo Medium" pitchFamily="2" charset="-78"/>
                <a:cs typeface="Cairo Medium" pitchFamily="2" charset="-78"/>
              </a:rPr>
              <a:t>امداد</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الجهات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الحكومية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وغير</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الحكومية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بالبيانات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والنشرات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المطلوبة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حسب</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ما</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يتم</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الاتفاق</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عليه</a:t>
            </a:r>
            <a:endParaRPr lang="en-US" sz="1800" dirty="0">
              <a:solidFill>
                <a:srgbClr val="24295F"/>
              </a:solidFill>
              <a:latin typeface="Cairo Medium" pitchFamily="2" charset="-78"/>
              <a:cs typeface="Cairo Medium" pitchFamily="2" charset="-78"/>
            </a:endParaRPr>
          </a:p>
          <a:p>
            <a:pPr marL="285750" indent="-228600" algn="r" rtl="1">
              <a:spcAft>
                <a:spcPts val="600"/>
              </a:spcAft>
              <a:buFont typeface="Arial" panose="020B0604020202020204" pitchFamily="34" charset="0"/>
              <a:buChar char="•"/>
              <a:defRPr/>
            </a:pPr>
            <a:r>
              <a:rPr lang="en-US" sz="1800" dirty="0" err="1">
                <a:solidFill>
                  <a:srgbClr val="24295F"/>
                </a:solidFill>
                <a:latin typeface="Cairo Medium" pitchFamily="2" charset="-78"/>
                <a:cs typeface="Cairo Medium" pitchFamily="2" charset="-78"/>
              </a:rPr>
              <a:t>نشرات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جوية</a:t>
            </a:r>
            <a:r>
              <a:rPr lang="en-US" sz="1800" dirty="0">
                <a:solidFill>
                  <a:srgbClr val="24295F"/>
                </a:solidFill>
                <a:latin typeface="Cairo Medium" pitchFamily="2" charset="-78"/>
                <a:cs typeface="Cairo Medium" pitchFamily="2" charset="-78"/>
              </a:rPr>
              <a:t> / </a:t>
            </a:r>
            <a:r>
              <a:rPr lang="en-US" sz="1800" dirty="0" err="1">
                <a:solidFill>
                  <a:srgbClr val="24295F"/>
                </a:solidFill>
                <a:latin typeface="Cairo Medium" pitchFamily="2" charset="-78"/>
                <a:cs typeface="Cairo Medium" pitchFamily="2" charset="-78"/>
              </a:rPr>
              <a:t>نشرات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بحرية</a:t>
            </a:r>
            <a:r>
              <a:rPr lang="en-US" sz="1800" dirty="0">
                <a:solidFill>
                  <a:srgbClr val="24295F"/>
                </a:solidFill>
                <a:latin typeface="Cairo Medium" pitchFamily="2" charset="-78"/>
                <a:cs typeface="Cairo Medium" pitchFamily="2" charset="-78"/>
              </a:rPr>
              <a:t> / </a:t>
            </a:r>
            <a:r>
              <a:rPr lang="en-US" sz="1800" dirty="0" err="1">
                <a:solidFill>
                  <a:srgbClr val="24295F"/>
                </a:solidFill>
                <a:latin typeface="Cairo Medium" pitchFamily="2" charset="-78"/>
                <a:cs typeface="Cairo Medium" pitchFamily="2" charset="-78"/>
              </a:rPr>
              <a:t>نشرات</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عامة</a:t>
            </a:r>
            <a:r>
              <a:rPr lang="en-US" sz="1800" baseline="0" dirty="0">
                <a:solidFill>
                  <a:srgbClr val="24295F"/>
                </a:solidFill>
                <a:latin typeface="Cairo Medium" pitchFamily="2" charset="-78"/>
                <a:cs typeface="Cairo Medium" pitchFamily="2" charset="-78"/>
              </a:rPr>
              <a:t> / </a:t>
            </a:r>
            <a:r>
              <a:rPr lang="en-US" sz="1800" baseline="0" dirty="0" err="1">
                <a:solidFill>
                  <a:srgbClr val="24295F"/>
                </a:solidFill>
                <a:latin typeface="Cairo Medium" pitchFamily="2" charset="-78"/>
                <a:cs typeface="Cairo Medium" pitchFamily="2" charset="-78"/>
              </a:rPr>
              <a:t>نشرات</a:t>
            </a:r>
            <a:r>
              <a:rPr lang="en-US" sz="1800" baseline="0" dirty="0">
                <a:solidFill>
                  <a:srgbClr val="24295F"/>
                </a:solidFill>
                <a:latin typeface="Cairo Medium" pitchFamily="2" charset="-78"/>
                <a:cs typeface="Cairo Medium" pitchFamily="2" charset="-78"/>
              </a:rPr>
              <a:t> </a:t>
            </a:r>
            <a:r>
              <a:rPr lang="en-US" sz="1800" baseline="0" dirty="0" err="1">
                <a:solidFill>
                  <a:srgbClr val="24295F"/>
                </a:solidFill>
                <a:latin typeface="Cairo Medium" pitchFamily="2" charset="-78"/>
                <a:cs typeface="Cairo Medium" pitchFamily="2" charset="-78"/>
              </a:rPr>
              <a:t>خاصة</a:t>
            </a:r>
            <a:r>
              <a:rPr lang="en-US" sz="1800" baseline="0" dirty="0">
                <a:solidFill>
                  <a:srgbClr val="24295F"/>
                </a:solidFill>
                <a:latin typeface="Cairo Medium" pitchFamily="2" charset="-78"/>
                <a:cs typeface="Cairo Medium" pitchFamily="2" charset="-78"/>
              </a:rPr>
              <a:t> / </a:t>
            </a:r>
            <a:r>
              <a:rPr lang="en-US" sz="1800" baseline="0" dirty="0" err="1">
                <a:solidFill>
                  <a:srgbClr val="24295F"/>
                </a:solidFill>
                <a:latin typeface="Cairo Medium" pitchFamily="2" charset="-78"/>
                <a:cs typeface="Cairo Medium" pitchFamily="2" charset="-78"/>
              </a:rPr>
              <a:t>نشرات</a:t>
            </a:r>
            <a:r>
              <a:rPr lang="en-US" sz="1800" baseline="0" dirty="0">
                <a:solidFill>
                  <a:srgbClr val="24295F"/>
                </a:solidFill>
                <a:latin typeface="Cairo Medium" pitchFamily="2" charset="-78"/>
                <a:cs typeface="Cairo Medium" pitchFamily="2" charset="-78"/>
              </a:rPr>
              <a:t> </a:t>
            </a:r>
            <a:r>
              <a:rPr lang="en-US" sz="1800" baseline="0" dirty="0" err="1">
                <a:solidFill>
                  <a:srgbClr val="24295F"/>
                </a:solidFill>
                <a:latin typeface="Cairo Medium" pitchFamily="2" charset="-78"/>
                <a:cs typeface="Cairo Medium" pitchFamily="2" charset="-78"/>
              </a:rPr>
              <a:t>إعلامية</a:t>
            </a:r>
            <a:endParaRPr lang="en-US" sz="1800" dirty="0">
              <a:solidFill>
                <a:srgbClr val="24295F"/>
              </a:solidFill>
              <a:latin typeface="Cairo Medium" pitchFamily="2" charset="-78"/>
              <a:cs typeface="Cairo Medium" pitchFamily="2" charset="-78"/>
            </a:endParaRPr>
          </a:p>
          <a:p>
            <a:pPr marL="285750" indent="-228600" algn="r" rtl="1">
              <a:spcAft>
                <a:spcPts val="600"/>
              </a:spcAft>
              <a:buFont typeface="Arial" panose="020B0604020202020204" pitchFamily="34" charset="0"/>
              <a:buChar char="•"/>
              <a:defRPr/>
            </a:pPr>
            <a:r>
              <a:rPr lang="en-US" sz="1800" dirty="0" err="1">
                <a:solidFill>
                  <a:srgbClr val="24295F"/>
                </a:solidFill>
                <a:latin typeface="Cairo Medium" pitchFamily="2" charset="-78"/>
                <a:cs typeface="Cairo Medium" pitchFamily="2" charset="-78"/>
              </a:rPr>
              <a:t>التخاطب</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مع</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المجتمع</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من</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خلال</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سبل</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الأعلام</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المختلفة</a:t>
            </a:r>
            <a:r>
              <a:rPr lang="en-US" sz="1800" dirty="0">
                <a:solidFill>
                  <a:srgbClr val="24295F"/>
                </a:solidFill>
                <a:latin typeface="Cairo Medium" pitchFamily="2" charset="-78"/>
                <a:cs typeface="Cairo Medium" pitchFamily="2" charset="-78"/>
              </a:rPr>
              <a:t>.</a:t>
            </a:r>
          </a:p>
          <a:p>
            <a:pPr marL="285750" indent="-228600" algn="r" rtl="1">
              <a:spcAft>
                <a:spcPts val="600"/>
              </a:spcAft>
              <a:buFont typeface="Arial" panose="020B0604020202020204" pitchFamily="34" charset="0"/>
              <a:buChar char="•"/>
              <a:defRPr/>
            </a:pPr>
            <a:r>
              <a:rPr lang="en-US" sz="1800" dirty="0" err="1">
                <a:solidFill>
                  <a:srgbClr val="24295F"/>
                </a:solidFill>
                <a:latin typeface="Cairo Medium" pitchFamily="2" charset="-78"/>
                <a:cs typeface="Cairo Medium" pitchFamily="2" charset="-78"/>
              </a:rPr>
              <a:t>ادارة</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وتشغ</a:t>
            </a:r>
            <a:r>
              <a:rPr lang="ar-OM" sz="1800" dirty="0">
                <a:solidFill>
                  <a:srgbClr val="24295F"/>
                </a:solidFill>
                <a:latin typeface="Cairo Medium" pitchFamily="2" charset="-78"/>
                <a:cs typeface="Cairo Medium" pitchFamily="2" charset="-78"/>
              </a:rPr>
              <a:t>ي</a:t>
            </a:r>
            <a:r>
              <a:rPr lang="en-US" sz="1800" dirty="0">
                <a:solidFill>
                  <a:srgbClr val="24295F"/>
                </a:solidFill>
                <a:latin typeface="Cairo Medium" pitchFamily="2" charset="-78"/>
                <a:cs typeface="Cairo Medium" pitchFamily="2" charset="-78"/>
              </a:rPr>
              <a:t>ل </a:t>
            </a:r>
            <a:r>
              <a:rPr lang="en-US" sz="1800" dirty="0" err="1">
                <a:solidFill>
                  <a:srgbClr val="24295F"/>
                </a:solidFill>
                <a:latin typeface="Cairo Medium" pitchFamily="2" charset="-78"/>
                <a:cs typeface="Cairo Medium" pitchFamily="2" charset="-78"/>
              </a:rPr>
              <a:t>النظام</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الوطني</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للإنذار</a:t>
            </a:r>
            <a:r>
              <a:rPr lang="ar-OM" sz="1800" dirty="0">
                <a:solidFill>
                  <a:srgbClr val="24295F"/>
                </a:solidFill>
                <a:latin typeface="Cairo Medium" pitchFamily="2" charset="-78"/>
                <a:cs typeface="Cairo Medium" pitchFamily="2" charset="-78"/>
              </a:rPr>
              <a:t> المبكر</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من</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المخاطر</a:t>
            </a:r>
            <a:r>
              <a:rPr lang="en-US" sz="1800" dirty="0">
                <a:solidFill>
                  <a:srgbClr val="24295F"/>
                </a:solidFill>
                <a:latin typeface="Cairo Medium" pitchFamily="2" charset="-78"/>
                <a:cs typeface="Cairo Medium" pitchFamily="2" charset="-78"/>
              </a:rPr>
              <a:t> </a:t>
            </a:r>
            <a:r>
              <a:rPr lang="en-US" sz="1800" dirty="0" err="1">
                <a:solidFill>
                  <a:srgbClr val="24295F"/>
                </a:solidFill>
                <a:latin typeface="Cairo Medium" pitchFamily="2" charset="-78"/>
                <a:cs typeface="Cairo Medium" pitchFamily="2" charset="-78"/>
              </a:rPr>
              <a:t>المتعد</a:t>
            </a:r>
            <a:r>
              <a:rPr lang="ar-OM" sz="1800" dirty="0">
                <a:solidFill>
                  <a:srgbClr val="24295F"/>
                </a:solidFill>
                <a:latin typeface="Cairo Medium" pitchFamily="2" charset="-78"/>
                <a:cs typeface="Cairo Medium" pitchFamily="2" charset="-78"/>
              </a:rPr>
              <a:t>دة</a:t>
            </a:r>
            <a:r>
              <a:rPr lang="en-US" sz="1800" dirty="0">
                <a:solidFill>
                  <a:srgbClr val="24295F"/>
                </a:solidFill>
                <a:latin typeface="Cairo Medium" pitchFamily="2" charset="-78"/>
                <a:cs typeface="Cairo Medium" pitchFamily="2" charset="-78"/>
              </a:rPr>
              <a:t>.</a:t>
            </a:r>
          </a:p>
        </p:txBody>
      </p:sp>
    </p:spTree>
    <p:extLst>
      <p:ext uri="{BB962C8B-B14F-4D97-AF65-F5344CB8AC3E}">
        <p14:creationId xmlns:p14="http://schemas.microsoft.com/office/powerpoint/2010/main" val="2519687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2902688" y="976436"/>
            <a:ext cx="8723925"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مراحل الإنذار المبكر</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882502" y="2221430"/>
            <a:ext cx="10744111"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eaLnBrk="0" fontAlgn="base" hangingPunct="0">
              <a:spcBef>
                <a:spcPct val="0"/>
              </a:spcBef>
              <a:spcAft>
                <a:spcPct val="0"/>
              </a:spcAft>
              <a:buNone/>
            </a:pPr>
            <a:r>
              <a:rPr lang="ar-OM" altLang="ar-OM" b="1" dirty="0">
                <a:solidFill>
                  <a:srgbClr val="24295F"/>
                </a:solidFill>
                <a:latin typeface="Cairo Medium" pitchFamily="2" charset="-78"/>
                <a:cs typeface="Cairo Medium" pitchFamily="2" charset="-78"/>
              </a:rPr>
              <a:t>بيان إنهاء </a:t>
            </a:r>
            <a:r>
              <a:rPr lang="ar-SA" altLang="ar-OM" b="1" dirty="0">
                <a:solidFill>
                  <a:srgbClr val="24295F"/>
                </a:solidFill>
                <a:latin typeface="Cairo Medium" pitchFamily="2" charset="-78"/>
                <a:cs typeface="Cairo Medium" pitchFamily="2" charset="-78"/>
              </a:rPr>
              <a:t>حالة </a:t>
            </a:r>
            <a:r>
              <a:rPr lang="ar-OM" altLang="ar-OM" b="1" dirty="0">
                <a:solidFill>
                  <a:srgbClr val="24295F"/>
                </a:solidFill>
                <a:latin typeface="Cairo Medium" pitchFamily="2" charset="-78"/>
                <a:cs typeface="Cairo Medium" pitchFamily="2" charset="-78"/>
              </a:rPr>
              <a:t>التنبيه</a:t>
            </a:r>
            <a:r>
              <a:rPr lang="ar-SA" altLang="ar-OM" b="1" dirty="0">
                <a:solidFill>
                  <a:srgbClr val="24295F"/>
                </a:solidFill>
                <a:latin typeface="Cairo Medium" pitchFamily="2" charset="-78"/>
                <a:cs typeface="Cairo Medium" pitchFamily="2" charset="-78"/>
              </a:rPr>
              <a:t> أو التحذير</a:t>
            </a:r>
            <a:endParaRPr lang="ar-OM" altLang="ar-OM" b="1" dirty="0">
              <a:solidFill>
                <a:srgbClr val="24295F"/>
              </a:solidFill>
              <a:latin typeface="Cairo Medium" pitchFamily="2" charset="-78"/>
              <a:cs typeface="Cairo Medium" pitchFamily="2" charset="-78"/>
            </a:endParaRPr>
          </a:p>
          <a:p>
            <a:pPr algn="r" eaLnBrk="0" fontAlgn="base" hangingPunct="0">
              <a:spcBef>
                <a:spcPct val="0"/>
              </a:spcBef>
              <a:spcAft>
                <a:spcPct val="0"/>
              </a:spcAft>
              <a:buNone/>
            </a:pPr>
            <a:endParaRPr lang="ar-SA" altLang="ar-OM" sz="1800" b="1" dirty="0">
              <a:solidFill>
                <a:srgbClr val="24295F"/>
              </a:solidFill>
              <a:latin typeface="Cairo Medium" pitchFamily="2" charset="-78"/>
              <a:cs typeface="Cairo Medium" pitchFamily="2" charset="-78"/>
            </a:endParaRPr>
          </a:p>
          <a:p>
            <a:pPr marL="0" indent="0" algn="r">
              <a:buNone/>
            </a:pPr>
            <a:r>
              <a:rPr lang="ar-SA" altLang="ar-OM" sz="1800" dirty="0">
                <a:solidFill>
                  <a:srgbClr val="24295F"/>
                </a:solidFill>
                <a:latin typeface="Cairo Medium" pitchFamily="2" charset="-78"/>
                <a:cs typeface="Cairo Medium" pitchFamily="2" charset="-78"/>
              </a:rPr>
              <a:t>عند </a:t>
            </a:r>
            <a:r>
              <a:rPr lang="ar-OM" altLang="ar-OM" sz="1800" dirty="0">
                <a:solidFill>
                  <a:srgbClr val="24295F"/>
                </a:solidFill>
                <a:latin typeface="Cairo Medium" pitchFamily="2" charset="-78"/>
                <a:cs typeface="Cairo Medium" pitchFamily="2" charset="-78"/>
              </a:rPr>
              <a:t>إنتهاء التإثير المباشر للحالة على البلاد من </a:t>
            </a:r>
            <a:r>
              <a:rPr lang="ar-SA" altLang="ar-OM" sz="1800" dirty="0">
                <a:solidFill>
                  <a:srgbClr val="24295F"/>
                </a:solidFill>
                <a:latin typeface="Cairo Medium" pitchFamily="2" charset="-78"/>
                <a:cs typeface="Cairo Medium" pitchFamily="2" charset="-78"/>
              </a:rPr>
              <a:t>العاصفة المدارية </a:t>
            </a:r>
            <a:r>
              <a:rPr lang="ar-OM" altLang="ar-OM" sz="1800" dirty="0">
                <a:solidFill>
                  <a:srgbClr val="24295F"/>
                </a:solidFill>
                <a:latin typeface="Cairo Medium" pitchFamily="2" charset="-78"/>
                <a:cs typeface="Cairo Medium" pitchFamily="2" charset="-78"/>
              </a:rPr>
              <a:t>أ</a:t>
            </a:r>
            <a:r>
              <a:rPr lang="ar-SA" altLang="ar-OM" sz="1800" dirty="0">
                <a:solidFill>
                  <a:srgbClr val="24295F"/>
                </a:solidFill>
                <a:latin typeface="Cairo Medium" pitchFamily="2" charset="-78"/>
                <a:cs typeface="Cairo Medium" pitchFamily="2" charset="-78"/>
              </a:rPr>
              <a:t>و ال</a:t>
            </a:r>
            <a:r>
              <a:rPr lang="ar-OM" altLang="ar-OM" sz="1800" dirty="0">
                <a:solidFill>
                  <a:srgbClr val="24295F"/>
                </a:solidFill>
                <a:latin typeface="Cairo Medium" pitchFamily="2" charset="-78"/>
                <a:cs typeface="Cairo Medium" pitchFamily="2" charset="-78"/>
              </a:rPr>
              <a:t>إ</a:t>
            </a:r>
            <a:r>
              <a:rPr lang="ar-SA" altLang="ar-OM" sz="1800" dirty="0">
                <a:solidFill>
                  <a:srgbClr val="24295F"/>
                </a:solidFill>
                <a:latin typeface="Cairo Medium" pitchFamily="2" charset="-78"/>
                <a:cs typeface="Cairo Medium" pitchFamily="2" charset="-78"/>
              </a:rPr>
              <a:t>عصار المداري يصدر</a:t>
            </a:r>
            <a:r>
              <a:rPr lang="ar-OM" altLang="ar-OM" sz="1800" dirty="0">
                <a:solidFill>
                  <a:srgbClr val="24295F"/>
                </a:solidFill>
                <a:latin typeface="Cairo Medium" pitchFamily="2" charset="-78"/>
                <a:cs typeface="Cairo Medium" pitchFamily="2" charset="-78"/>
              </a:rPr>
              <a:t>بيان بإنهاء </a:t>
            </a:r>
            <a:r>
              <a:rPr lang="ar-SA" altLang="ar-OM" sz="1800" dirty="0">
                <a:solidFill>
                  <a:srgbClr val="24295F"/>
                </a:solidFill>
                <a:latin typeface="Cairo Medium" pitchFamily="2" charset="-78"/>
                <a:cs typeface="Cairo Medium" pitchFamily="2" charset="-78"/>
              </a:rPr>
              <a:t>الحالة.</a:t>
            </a:r>
            <a:endParaRPr lang="ar-OM" altLang="ar-OM" sz="1800" dirty="0">
              <a:solidFill>
                <a:srgbClr val="24295F"/>
              </a:solidFill>
              <a:latin typeface="Cairo Medium" pitchFamily="2" charset="-78"/>
              <a:cs typeface="Cairo Medium" pitchFamily="2" charset="-78"/>
            </a:endParaRPr>
          </a:p>
          <a:p>
            <a:pPr marL="0" indent="0" algn="r">
              <a:buNone/>
            </a:pPr>
            <a:endParaRPr lang="ar-OM" altLang="ar-OM" sz="1800" dirty="0">
              <a:solidFill>
                <a:srgbClr val="24295F"/>
              </a:solidFill>
              <a:latin typeface="Cairo Medium" pitchFamily="2" charset="-78"/>
              <a:cs typeface="Cairo Medium" pitchFamily="2" charset="-78"/>
            </a:endParaRPr>
          </a:p>
          <a:p>
            <a:pPr marL="0" indent="0" algn="r">
              <a:buNone/>
            </a:pPr>
            <a:r>
              <a:rPr lang="ar-OM" altLang="ar-OM" sz="1800" dirty="0">
                <a:solidFill>
                  <a:srgbClr val="24295F"/>
                </a:solidFill>
                <a:latin typeface="Cairo Medium" pitchFamily="2" charset="-78"/>
                <a:cs typeface="Cairo Medium" pitchFamily="2" charset="-78"/>
              </a:rPr>
              <a:t>على أفراد المجتمع و المؤسسات العامة والخاصة بالتنسيق مع الجهات المعنية بإدارة الحالات الطارئة </a:t>
            </a:r>
            <a:r>
              <a:rPr lang="ar-OM" altLang="ar-OM" sz="1800" dirty="0" err="1">
                <a:solidFill>
                  <a:srgbClr val="24295F"/>
                </a:solidFill>
                <a:latin typeface="Cairo Medium" pitchFamily="2" charset="-78"/>
                <a:cs typeface="Cairo Medium" pitchFamily="2" charset="-78"/>
              </a:rPr>
              <a:t>إتخاذ</a:t>
            </a:r>
            <a:r>
              <a:rPr lang="ar-OM" altLang="ar-OM" sz="1800" dirty="0">
                <a:solidFill>
                  <a:srgbClr val="24295F"/>
                </a:solidFill>
                <a:latin typeface="Cairo Medium" pitchFamily="2" charset="-78"/>
                <a:cs typeface="Cairo Medium" pitchFamily="2" charset="-78"/>
              </a:rPr>
              <a:t> اللازم من إجراءات لتسهيل عودة الحياة إلى طبيعتها بالتعاون مع الجهات المعنية والبدء في عملية إعادة الإعمار والإنقاذ في المناطق المتأثرة.</a:t>
            </a:r>
            <a:endParaRPr lang="ar-SA" altLang="ar-OM" sz="1800" dirty="0">
              <a:solidFill>
                <a:srgbClr val="24295F"/>
              </a:solidFill>
              <a:latin typeface="Cairo Medium" pitchFamily="2" charset="-78"/>
              <a:cs typeface="Cairo Medium" pitchFamily="2" charset="-78"/>
            </a:endParaRPr>
          </a:p>
          <a:p>
            <a:pPr marL="0" indent="0" algn="r">
              <a:buNone/>
            </a:pPr>
            <a:endParaRPr lang="en-US"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2463215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876926" y="976436"/>
            <a:ext cx="9749687"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SA" altLang="ar-OM" sz="3600" dirty="0">
                <a:solidFill>
                  <a:srgbClr val="24295F"/>
                </a:solidFill>
                <a:latin typeface="Cairo Medium" pitchFamily="2" charset="-78"/>
                <a:cs typeface="Cairo Medium" pitchFamily="2" charset="-78"/>
              </a:rPr>
              <a:t>على أن يشمل كلا من </a:t>
            </a:r>
            <a:r>
              <a:rPr lang="ar-OM" altLang="ar-OM" sz="3600" dirty="0">
                <a:solidFill>
                  <a:srgbClr val="24295F"/>
                </a:solidFill>
                <a:latin typeface="Cairo Medium" pitchFamily="2" charset="-78"/>
                <a:cs typeface="Cairo Medium" pitchFamily="2" charset="-78"/>
              </a:rPr>
              <a:t>التقرير</a:t>
            </a:r>
            <a:r>
              <a:rPr lang="ar-SA" altLang="ar-OM" sz="3600" dirty="0">
                <a:solidFill>
                  <a:srgbClr val="24295F"/>
                </a:solidFill>
                <a:latin typeface="Cairo Medium" pitchFamily="2" charset="-78"/>
                <a:cs typeface="Cairo Medium" pitchFamily="2" charset="-78"/>
              </a:rPr>
              <a:t> </a:t>
            </a:r>
            <a:r>
              <a:rPr lang="ar-OM" altLang="ar-OM" sz="3600" dirty="0">
                <a:solidFill>
                  <a:srgbClr val="24295F"/>
                </a:solidFill>
                <a:latin typeface="Cairo Medium" pitchFamily="2" charset="-78"/>
                <a:cs typeface="Cairo Medium" pitchFamily="2" charset="-78"/>
              </a:rPr>
              <a:t>والتنبيه</a:t>
            </a:r>
            <a:r>
              <a:rPr lang="ar-SA" altLang="ar-OM" sz="3600" dirty="0">
                <a:solidFill>
                  <a:srgbClr val="24295F"/>
                </a:solidFill>
                <a:latin typeface="Cairo Medium" pitchFamily="2" charset="-78"/>
                <a:cs typeface="Cairo Medium" pitchFamily="2" charset="-78"/>
              </a:rPr>
              <a:t> </a:t>
            </a:r>
            <a:r>
              <a:rPr lang="ar-OM" altLang="ar-OM" sz="3600" dirty="0">
                <a:solidFill>
                  <a:srgbClr val="24295F"/>
                </a:solidFill>
                <a:latin typeface="Cairo Medium" pitchFamily="2" charset="-78"/>
                <a:cs typeface="Cairo Medium" pitchFamily="2" charset="-78"/>
              </a:rPr>
              <a:t>والتحذير</a:t>
            </a:r>
            <a:r>
              <a:rPr lang="ar-SA" altLang="ar-OM" sz="3600" dirty="0">
                <a:solidFill>
                  <a:srgbClr val="24295F"/>
                </a:solidFill>
                <a:latin typeface="Cairo Medium" pitchFamily="2" charset="-78"/>
                <a:cs typeface="Cairo Medium" pitchFamily="2" charset="-78"/>
              </a:rPr>
              <a:t> على المعلومات التالية:</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3421166" y="2297236"/>
            <a:ext cx="9091678"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gn="r" rtl="1">
              <a:lnSpc>
                <a:spcPct val="100000"/>
              </a:lnSpc>
            </a:pPr>
            <a:r>
              <a:rPr lang="ar-SA" altLang="ar-OM" sz="1800" dirty="0">
                <a:solidFill>
                  <a:srgbClr val="24295F"/>
                </a:solidFill>
                <a:latin typeface="Cairo Medium" pitchFamily="2" charset="-78"/>
                <a:cs typeface="Cairo Medium" pitchFamily="2" charset="-78"/>
              </a:rPr>
              <a:t>التصنيف</a:t>
            </a:r>
            <a:r>
              <a:rPr lang="ar-OM" altLang="ar-OM" sz="1800" dirty="0">
                <a:solidFill>
                  <a:srgbClr val="24295F"/>
                </a:solidFill>
                <a:latin typeface="Cairo Medium" pitchFamily="2" charset="-78"/>
                <a:cs typeface="Cairo Medium" pitchFamily="2" charset="-78"/>
              </a:rPr>
              <a:t> و مسمى الحالة</a:t>
            </a:r>
            <a:endParaRPr lang="ar-SA" altLang="ar-OM" sz="1800" dirty="0">
              <a:solidFill>
                <a:srgbClr val="24295F"/>
              </a:solidFill>
              <a:latin typeface="Cairo Medium" pitchFamily="2" charset="-78"/>
              <a:cs typeface="Cairo Medium" pitchFamily="2" charset="-78"/>
            </a:endParaRPr>
          </a:p>
          <a:p>
            <a:pPr lvl="2" algn="r" rtl="1">
              <a:lnSpc>
                <a:spcPct val="100000"/>
              </a:lnSpc>
            </a:pPr>
            <a:r>
              <a:rPr lang="ar-SA" altLang="ar-OM" sz="1800" dirty="0">
                <a:solidFill>
                  <a:srgbClr val="24295F"/>
                </a:solidFill>
                <a:latin typeface="Cairo Medium" pitchFamily="2" charset="-78"/>
                <a:cs typeface="Cairo Medium" pitchFamily="2" charset="-78"/>
              </a:rPr>
              <a:t>الموقع حسب خطوط الطول والعرض.</a:t>
            </a:r>
          </a:p>
          <a:p>
            <a:pPr lvl="2" algn="r" rtl="1">
              <a:lnSpc>
                <a:spcPct val="100000"/>
              </a:lnSpc>
            </a:pPr>
            <a:r>
              <a:rPr lang="ar-SA" altLang="ar-OM" sz="1800" dirty="0">
                <a:solidFill>
                  <a:srgbClr val="24295F"/>
                </a:solidFill>
                <a:latin typeface="Cairo Medium" pitchFamily="2" charset="-78"/>
                <a:cs typeface="Cairo Medium" pitchFamily="2" charset="-78"/>
              </a:rPr>
              <a:t>سرعة الرياح حول المركز.</a:t>
            </a:r>
          </a:p>
          <a:p>
            <a:pPr lvl="2" algn="r" rtl="1">
              <a:lnSpc>
                <a:spcPct val="100000"/>
              </a:lnSpc>
            </a:pPr>
            <a:r>
              <a:rPr lang="ar-SA" altLang="ar-OM" sz="1800" dirty="0">
                <a:solidFill>
                  <a:srgbClr val="24295F"/>
                </a:solidFill>
                <a:latin typeface="Cairo Medium" pitchFamily="2" charset="-78"/>
                <a:cs typeface="Cairo Medium" pitchFamily="2" charset="-78"/>
              </a:rPr>
              <a:t>بعده عن أقرب نقطة من سواحل البلاد.</a:t>
            </a:r>
          </a:p>
          <a:p>
            <a:pPr lvl="2" algn="r" rtl="1">
              <a:lnSpc>
                <a:spcPct val="100000"/>
              </a:lnSpc>
            </a:pPr>
            <a:r>
              <a:rPr lang="ar-SA" altLang="ar-OM" sz="1800" dirty="0">
                <a:solidFill>
                  <a:srgbClr val="24295F"/>
                </a:solidFill>
                <a:latin typeface="Cairo Medium" pitchFamily="2" charset="-78"/>
                <a:cs typeface="Cairo Medium" pitchFamily="2" charset="-78"/>
              </a:rPr>
              <a:t>سرعة وإتجاه حركته.</a:t>
            </a:r>
          </a:p>
          <a:p>
            <a:pPr lvl="2" algn="r" rtl="1">
              <a:lnSpc>
                <a:spcPct val="100000"/>
              </a:lnSpc>
            </a:pPr>
            <a:r>
              <a:rPr lang="ar-SA" altLang="ar-OM" sz="1800" dirty="0">
                <a:solidFill>
                  <a:srgbClr val="24295F"/>
                </a:solidFill>
                <a:latin typeface="Cairo Medium" pitchFamily="2" charset="-78"/>
                <a:cs typeface="Cairo Medium" pitchFamily="2" charset="-78"/>
              </a:rPr>
              <a:t>التوقعات خلال الساعات القادمة.</a:t>
            </a:r>
            <a:endParaRPr lang="en-US"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406710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4043A4-26EE-42B7-8393-CE641C873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bject 3"/>
          <p:cNvSpPr txBox="1">
            <a:spLocks noGrp="1"/>
          </p:cNvSpPr>
          <p:nvPr>
            <p:ph type="title"/>
          </p:nvPr>
        </p:nvSpPr>
        <p:spPr>
          <a:xfrm>
            <a:off x="533400" y="2844942"/>
            <a:ext cx="9972675" cy="943207"/>
          </a:xfrm>
          <a:prstGeom prst="rect">
            <a:avLst/>
          </a:prstGeom>
        </p:spPr>
        <p:txBody>
          <a:bodyPr vert="horz" wrap="square" lIns="0" tIns="12065" rIns="0" bIns="0" rtlCol="0">
            <a:spAutoFit/>
          </a:bodyPr>
          <a:lstStyle/>
          <a:p>
            <a:pPr marL="12700" marR="5080" algn="ctr">
              <a:lnSpc>
                <a:spcPct val="150000"/>
              </a:lnSpc>
              <a:spcBef>
                <a:spcPts val="95"/>
              </a:spcBef>
            </a:pPr>
            <a:r>
              <a:rPr lang="ar-OM" dirty="0">
                <a:solidFill>
                  <a:schemeClr val="bg1"/>
                </a:solidFill>
                <a:latin typeface="Cairo Medium" pitchFamily="2" charset="-78"/>
                <a:cs typeface="Cairo Medium" pitchFamily="2" charset="-78"/>
              </a:rPr>
              <a:t>الإنذار المبكر من مخاطر ”تسونامي</a:t>
            </a:r>
            <a:endParaRPr dirty="0">
              <a:solidFill>
                <a:schemeClr val="bg1"/>
              </a:solidFill>
              <a:latin typeface="Cairo Medium" pitchFamily="2" charset="-78"/>
              <a:cs typeface="Cairo Medium"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4"/>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5"/>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3AE18829-C8D7-43DD-91A7-9BD010682B27}"/>
              </a:ext>
            </a:extLst>
          </p:cNvPr>
          <p:cNvSpPr txBox="1">
            <a:spLocks/>
          </p:cNvSpPr>
          <p:nvPr/>
        </p:nvSpPr>
        <p:spPr>
          <a:xfrm>
            <a:off x="1318382" y="817258"/>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OM" sz="3600" dirty="0">
                <a:solidFill>
                  <a:srgbClr val="24295F"/>
                </a:solidFill>
                <a:latin typeface="Cairo Medium" pitchFamily="2" charset="-78"/>
                <a:cs typeface="Cairo Medium" pitchFamily="2" charset="-78"/>
              </a:rPr>
              <a:t>تسونامـــي</a:t>
            </a:r>
            <a:endParaRPr lang="en-GB" sz="3600" dirty="0">
              <a:solidFill>
                <a:srgbClr val="24295F"/>
              </a:solidFill>
              <a:latin typeface="Cairo Medium" pitchFamily="2" charset="-78"/>
              <a:cs typeface="Cairo Medium" pitchFamily="2" charset="-78"/>
            </a:endParaRPr>
          </a:p>
        </p:txBody>
      </p:sp>
      <p:sp>
        <p:nvSpPr>
          <p:cNvPr id="6" name="Rectangle 3">
            <a:extLst>
              <a:ext uri="{FF2B5EF4-FFF2-40B4-BE49-F238E27FC236}">
                <a16:creationId xmlns:a16="http://schemas.microsoft.com/office/drawing/2014/main" id="{CF1F801C-0EF6-4271-A0BE-7550386AB5B0}"/>
              </a:ext>
            </a:extLst>
          </p:cNvPr>
          <p:cNvSpPr txBox="1">
            <a:spLocks noChangeArrowheads="1"/>
          </p:cNvSpPr>
          <p:nvPr/>
        </p:nvSpPr>
        <p:spPr>
          <a:xfrm>
            <a:off x="723943" y="1958440"/>
            <a:ext cx="10744111" cy="856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OM" sz="2000" dirty="0">
                <a:solidFill>
                  <a:srgbClr val="24295F"/>
                </a:solidFill>
                <a:latin typeface="Cairo Medium" pitchFamily="2" charset="-78"/>
                <a:cs typeface="Cairo Medium" pitchFamily="2" charset="-78"/>
              </a:rPr>
              <a:t>تعريف ”تسونامي“ : سلسلة من الموجات تحدث نتيجة لإزاحة كمية كبيرة من المياه عن موضعها</a:t>
            </a:r>
            <a:endParaRPr lang="en-US" sz="2000" dirty="0">
              <a:solidFill>
                <a:srgbClr val="24295F"/>
              </a:solidFill>
              <a:latin typeface="Cairo Medium" pitchFamily="2" charset="-78"/>
              <a:cs typeface="Cairo Medium" pitchFamily="2" charset="-78"/>
            </a:endParaRPr>
          </a:p>
        </p:txBody>
      </p:sp>
      <p:pic>
        <p:nvPicPr>
          <p:cNvPr id="7" name="New footage emerges of Japan Tsunami">
            <a:hlinkClick r:id="" action="ppaction://media"/>
            <a:extLst>
              <a:ext uri="{FF2B5EF4-FFF2-40B4-BE49-F238E27FC236}">
                <a16:creationId xmlns:a16="http://schemas.microsoft.com/office/drawing/2014/main" id="{92AA099A-3B22-4B67-A3F8-F735369886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936426" y="2486056"/>
            <a:ext cx="6319147" cy="3554686"/>
          </a:xfrm>
        </p:spPr>
      </p:pic>
    </p:spTree>
    <p:extLst>
      <p:ext uri="{BB962C8B-B14F-4D97-AF65-F5344CB8AC3E}">
        <p14:creationId xmlns:p14="http://schemas.microsoft.com/office/powerpoint/2010/main" val="3017512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3659">
                <p:cTn id="7" fill="hold"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876926" y="976436"/>
            <a:ext cx="9749687"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OM" sz="3600" dirty="0">
                <a:solidFill>
                  <a:srgbClr val="24295F"/>
                </a:solidFill>
                <a:latin typeface="Cairo Medium" pitchFamily="2" charset="-78"/>
                <a:cs typeface="Cairo Medium" pitchFamily="2" charset="-78"/>
              </a:rPr>
              <a:t>تسونامـــي</a:t>
            </a:r>
            <a:endParaRPr lang="en-US" altLang="ar-OM" sz="28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1672389" y="2297236"/>
            <a:ext cx="10019590" cy="3169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OM" altLang="ar-OM" sz="1800" dirty="0">
                <a:solidFill>
                  <a:srgbClr val="24295F"/>
                </a:solidFill>
                <a:latin typeface="Cairo Medium" pitchFamily="2" charset="-78"/>
                <a:cs typeface="Cairo Medium" pitchFamily="2" charset="-78"/>
              </a:rPr>
              <a:t>تسونامي كلمة يابانية في الأصل تعني ”أمواج المرسى“ سميت بهذا الإسم لأن أمواج التسونامي لاترى بالعين المجردة إلا عند إقترابها من الشاطيء</a:t>
            </a:r>
          </a:p>
          <a:p>
            <a:pPr algn="r" rtl="1"/>
            <a:r>
              <a:rPr lang="ar-OM" altLang="ar-OM" sz="1800" dirty="0">
                <a:solidFill>
                  <a:srgbClr val="24295F"/>
                </a:solidFill>
                <a:latin typeface="Cairo Medium" pitchFamily="2" charset="-78"/>
                <a:cs typeface="Cairo Medium" pitchFamily="2" charset="-78"/>
              </a:rPr>
              <a:t>تنشأ أمواج تسونامي نتيجة حدوث زلزال قوي في عمق البحر.</a:t>
            </a:r>
          </a:p>
          <a:p>
            <a:pPr algn="r" rtl="1"/>
            <a:r>
              <a:rPr lang="ar-OM" altLang="ar-OM" sz="1800" dirty="0">
                <a:solidFill>
                  <a:srgbClr val="24295F"/>
                </a:solidFill>
                <a:latin typeface="Cairo Medium" pitchFamily="2" charset="-78"/>
                <a:cs typeface="Cairo Medium" pitchFamily="2" charset="-78"/>
              </a:rPr>
              <a:t>ينبغي أن تكون قوة الزلزال 6.5 درجه بمقياس ريختر على الأقل حتى يولد أمواج تسونامي.</a:t>
            </a:r>
          </a:p>
          <a:p>
            <a:pPr algn="r" rtl="1"/>
            <a:r>
              <a:rPr lang="ar-OM" altLang="ar-OM" sz="1800" dirty="0">
                <a:solidFill>
                  <a:srgbClr val="24295F"/>
                </a:solidFill>
                <a:latin typeface="Cairo Medium" pitchFamily="2" charset="-78"/>
                <a:cs typeface="Cairo Medium" pitchFamily="2" charset="-78"/>
              </a:rPr>
              <a:t>تتحرك أمواج تسونامي بسرعة كبيرة  جدا“ في مياه البحر العميقة، ولكن تقل سرعة حركتها عند إقترابها من الشاطيء.</a:t>
            </a:r>
          </a:p>
          <a:p>
            <a:pPr algn="r" rtl="1"/>
            <a:r>
              <a:rPr lang="ar-OM" altLang="ar-OM" sz="1800" dirty="0">
                <a:solidFill>
                  <a:srgbClr val="24295F"/>
                </a:solidFill>
                <a:latin typeface="Cairo Medium" pitchFamily="2" charset="-78"/>
                <a:cs typeface="Cairo Medium" pitchFamily="2" charset="-78"/>
              </a:rPr>
              <a:t> عند إقتراب أمواج التسونامي من الساحل تقل سرعة حركتها وتزداد في الارتفاع</a:t>
            </a:r>
            <a:r>
              <a:rPr lang="en-GB" altLang="ar-OM" sz="1800" dirty="0">
                <a:solidFill>
                  <a:srgbClr val="24295F"/>
                </a:solidFill>
                <a:latin typeface="Cairo Medium" pitchFamily="2" charset="-78"/>
                <a:cs typeface="Cairo Medium" pitchFamily="2" charset="-78"/>
              </a:rPr>
              <a:t> </a:t>
            </a:r>
            <a:endParaRPr lang="ar-OM"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3979991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221156" y="811317"/>
            <a:ext cx="9749687"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ar-OM" altLang="en-US" dirty="0">
                <a:solidFill>
                  <a:srgbClr val="24295F"/>
                </a:solidFill>
                <a:latin typeface="Cairo Medium" pitchFamily="2" charset="-78"/>
                <a:cs typeface="Cairo Medium" pitchFamily="2" charset="-78"/>
              </a:rPr>
              <a:t>أوجه التشابه :</a:t>
            </a:r>
            <a:endParaRPr lang="en-US" altLang="ar-OM" dirty="0">
              <a:solidFill>
                <a:srgbClr val="24295F"/>
              </a:solidFill>
              <a:latin typeface="Cairo Medium" pitchFamily="2" charset="-78"/>
              <a:cs typeface="Cairo Medium" pitchFamily="2" charset="-78"/>
            </a:endParaRPr>
          </a:p>
        </p:txBody>
      </p:sp>
      <p:grpSp>
        <p:nvGrpSpPr>
          <p:cNvPr id="24" name="Group 23">
            <a:extLst>
              <a:ext uri="{FF2B5EF4-FFF2-40B4-BE49-F238E27FC236}">
                <a16:creationId xmlns:a16="http://schemas.microsoft.com/office/drawing/2014/main" id="{78B37B1B-F147-49D2-AFCB-95590A2121A0}"/>
              </a:ext>
            </a:extLst>
          </p:cNvPr>
          <p:cNvGrpSpPr/>
          <p:nvPr/>
        </p:nvGrpSpPr>
        <p:grpSpPr>
          <a:xfrm>
            <a:off x="913371" y="2896709"/>
            <a:ext cx="10365255" cy="1829175"/>
            <a:chOff x="703798" y="2273594"/>
            <a:chExt cx="10365255" cy="1829175"/>
          </a:xfrm>
        </p:grpSpPr>
        <p:sp>
          <p:nvSpPr>
            <p:cNvPr id="7" name="Content Placeholder 2">
              <a:extLst>
                <a:ext uri="{FF2B5EF4-FFF2-40B4-BE49-F238E27FC236}">
                  <a16:creationId xmlns:a16="http://schemas.microsoft.com/office/drawing/2014/main" id="{6A070588-63B9-487A-B1DB-A57A9ACBF21E}"/>
                </a:ext>
              </a:extLst>
            </p:cNvPr>
            <p:cNvSpPr txBox="1">
              <a:spLocks/>
            </p:cNvSpPr>
            <p:nvPr/>
          </p:nvSpPr>
          <p:spPr>
            <a:xfrm>
              <a:off x="9125243" y="2273594"/>
              <a:ext cx="1943810" cy="182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Font typeface="Arial" panose="020B0604020202020204" pitchFamily="34" charset="0"/>
                <a:buNone/>
              </a:pPr>
              <a:r>
                <a:rPr lang="ar-OM" altLang="en-US" sz="2400" u="sng" dirty="0">
                  <a:solidFill>
                    <a:srgbClr val="24295F"/>
                  </a:solidFill>
                  <a:latin typeface="Cairo Medium" pitchFamily="2" charset="-78"/>
                  <a:cs typeface="Cairo Medium" pitchFamily="2" charset="-78"/>
                </a:rPr>
                <a:t>النــــوع</a:t>
              </a:r>
              <a:endParaRPr lang="en-US" altLang="en-US" sz="2400" u="sng" dirty="0">
                <a:solidFill>
                  <a:srgbClr val="24295F"/>
                </a:solidFill>
                <a:latin typeface="Cairo Medium" pitchFamily="2" charset="-78"/>
                <a:cs typeface="Cairo Medium" pitchFamily="2" charset="-78"/>
              </a:endParaRPr>
            </a:p>
            <a:p>
              <a:pPr algn="ctr" rtl="1"/>
              <a:r>
                <a:rPr lang="ar-OM" altLang="en-US" sz="2400" dirty="0">
                  <a:solidFill>
                    <a:srgbClr val="24295F"/>
                  </a:solidFill>
                  <a:latin typeface="Cairo Medium" pitchFamily="2" charset="-78"/>
                  <a:cs typeface="Cairo Medium" pitchFamily="2" charset="-78"/>
                </a:rPr>
                <a:t>موج البحر</a:t>
              </a:r>
              <a:endParaRPr lang="en-US" altLang="en-US" sz="2400" dirty="0">
                <a:solidFill>
                  <a:srgbClr val="24295F"/>
                </a:solidFill>
                <a:latin typeface="Cairo Medium" pitchFamily="2" charset="-78"/>
                <a:cs typeface="Cairo Medium" pitchFamily="2" charset="-78"/>
              </a:endParaRPr>
            </a:p>
            <a:p>
              <a:pPr algn="ctr" rtl="1"/>
              <a:r>
                <a:rPr lang="ar-OM" altLang="en-US" sz="2400" dirty="0">
                  <a:solidFill>
                    <a:srgbClr val="24295F"/>
                  </a:solidFill>
                  <a:latin typeface="Cairo Medium" pitchFamily="2" charset="-78"/>
                  <a:cs typeface="Cairo Medium" pitchFamily="2" charset="-78"/>
                </a:rPr>
                <a:t>تسونامي</a:t>
              </a:r>
            </a:p>
            <a:p>
              <a:pPr marL="0" indent="0" algn="ctr" rtl="1"/>
              <a:r>
                <a:rPr lang="ar-OM" altLang="en-US" sz="2400" dirty="0">
                  <a:solidFill>
                    <a:srgbClr val="24295F"/>
                  </a:solidFill>
                  <a:latin typeface="Cairo Medium" pitchFamily="2" charset="-78"/>
                  <a:cs typeface="Cairo Medium" pitchFamily="2" charset="-78"/>
                </a:rPr>
                <a:t>المد والجزر</a:t>
              </a:r>
              <a:endParaRPr lang="en-US" altLang="en-US" sz="2400" dirty="0">
                <a:solidFill>
                  <a:srgbClr val="24295F"/>
                </a:solidFill>
                <a:latin typeface="Cairo Medium" pitchFamily="2" charset="-78"/>
                <a:cs typeface="Cairo Medium" pitchFamily="2" charset="-78"/>
              </a:endParaRPr>
            </a:p>
          </p:txBody>
        </p:sp>
        <p:sp>
          <p:nvSpPr>
            <p:cNvPr id="8" name="Content Placeholder 2">
              <a:extLst>
                <a:ext uri="{FF2B5EF4-FFF2-40B4-BE49-F238E27FC236}">
                  <a16:creationId xmlns:a16="http://schemas.microsoft.com/office/drawing/2014/main" id="{E75BA171-56DF-450B-A47B-9728237E3327}"/>
                </a:ext>
              </a:extLst>
            </p:cNvPr>
            <p:cNvSpPr txBox="1">
              <a:spLocks/>
            </p:cNvSpPr>
            <p:nvPr/>
          </p:nvSpPr>
          <p:spPr>
            <a:xfrm>
              <a:off x="4541968" y="2273594"/>
              <a:ext cx="3473118" cy="1829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Font typeface="Arial" panose="020B0604020202020204" pitchFamily="34" charset="0"/>
                <a:buNone/>
              </a:pPr>
              <a:r>
                <a:rPr lang="ar-OM" altLang="en-US" sz="2400" u="sng" dirty="0">
                  <a:solidFill>
                    <a:srgbClr val="24295F"/>
                  </a:solidFill>
                  <a:latin typeface="Cairo Medium" pitchFamily="2" charset="-78"/>
                  <a:cs typeface="Cairo Medium" pitchFamily="2" charset="-78"/>
                </a:rPr>
                <a:t>السبــب </a:t>
              </a:r>
            </a:p>
            <a:p>
              <a:pPr marL="0" indent="0" algn="ctr" rtl="1">
                <a:buNone/>
              </a:pPr>
              <a:r>
                <a:rPr lang="ar-OM" altLang="en-US" sz="2400" dirty="0">
                  <a:solidFill>
                    <a:srgbClr val="24295F"/>
                  </a:solidFill>
                  <a:latin typeface="Cairo Medium" pitchFamily="2" charset="-78"/>
                  <a:cs typeface="Cairo Medium" pitchFamily="2" charset="-78"/>
                </a:rPr>
                <a:t>الريـــــــاح</a:t>
              </a:r>
            </a:p>
            <a:p>
              <a:pPr marL="0" indent="0" algn="ctr" rtl="1">
                <a:buNone/>
              </a:pPr>
              <a:r>
                <a:rPr lang="ar-OM" altLang="en-US" sz="2400" dirty="0">
                  <a:solidFill>
                    <a:srgbClr val="24295F"/>
                  </a:solidFill>
                  <a:latin typeface="Cairo Medium" pitchFamily="2" charset="-78"/>
                  <a:cs typeface="Cairo Medium" pitchFamily="2" charset="-78"/>
                </a:rPr>
                <a:t> ازاحة سريعة للمياة</a:t>
              </a:r>
            </a:p>
            <a:p>
              <a:pPr marL="0" indent="0" algn="ctr" rtl="1">
                <a:buNone/>
              </a:pPr>
              <a:r>
                <a:rPr lang="ar-OM" altLang="en-US" sz="2400" dirty="0">
                  <a:solidFill>
                    <a:srgbClr val="24295F"/>
                  </a:solidFill>
                  <a:latin typeface="Cairo Medium" pitchFamily="2" charset="-78"/>
                  <a:cs typeface="Cairo Medium" pitchFamily="2" charset="-78"/>
                </a:rPr>
                <a:t> جاذبية الشمس والقمر</a:t>
              </a:r>
              <a:endParaRPr lang="en-US" altLang="en-US" sz="2400" dirty="0">
                <a:solidFill>
                  <a:srgbClr val="24295F"/>
                </a:solidFill>
                <a:latin typeface="Cairo Medium" pitchFamily="2" charset="-78"/>
                <a:cs typeface="Cairo Medium" pitchFamily="2" charset="-78"/>
              </a:endParaRPr>
            </a:p>
          </p:txBody>
        </p:sp>
        <p:sp>
          <p:nvSpPr>
            <p:cNvPr id="11" name="Content Placeholder 2">
              <a:extLst>
                <a:ext uri="{FF2B5EF4-FFF2-40B4-BE49-F238E27FC236}">
                  <a16:creationId xmlns:a16="http://schemas.microsoft.com/office/drawing/2014/main" id="{0D76CDD2-DBC7-4838-B966-BB9F82345CD7}"/>
                </a:ext>
              </a:extLst>
            </p:cNvPr>
            <p:cNvSpPr txBox="1">
              <a:spLocks/>
            </p:cNvSpPr>
            <p:nvPr/>
          </p:nvSpPr>
          <p:spPr>
            <a:xfrm>
              <a:off x="703798" y="2273594"/>
              <a:ext cx="3473118" cy="1829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Font typeface="Arial" panose="020B0604020202020204" pitchFamily="34" charset="0"/>
                <a:buNone/>
              </a:pPr>
              <a:r>
                <a:rPr lang="en-US" altLang="en-US" sz="2400" u="sng" dirty="0">
                  <a:solidFill>
                    <a:srgbClr val="24295F"/>
                  </a:solidFill>
                  <a:latin typeface="Cairo Medium" pitchFamily="2" charset="-78"/>
                  <a:cs typeface="Cairo Medium" pitchFamily="2" charset="-78"/>
                </a:rPr>
                <a:t> </a:t>
              </a:r>
              <a:r>
                <a:rPr lang="ar-OM" altLang="en-US" sz="2400" u="sng" dirty="0">
                  <a:solidFill>
                    <a:srgbClr val="24295F"/>
                  </a:solidFill>
                  <a:latin typeface="Cairo Medium" pitchFamily="2" charset="-78"/>
                  <a:cs typeface="Cairo Medium" pitchFamily="2" charset="-78"/>
                </a:rPr>
                <a:t>الوقـــت</a:t>
              </a:r>
              <a:r>
                <a:rPr lang="en-US" altLang="en-US" sz="2400" u="sng" dirty="0">
                  <a:solidFill>
                    <a:srgbClr val="24295F"/>
                  </a:solidFill>
                  <a:latin typeface="Cairo Medium" pitchFamily="2" charset="-78"/>
                  <a:cs typeface="Cairo Medium" pitchFamily="2" charset="-78"/>
                </a:rPr>
                <a:t>/ </a:t>
              </a:r>
              <a:r>
                <a:rPr lang="ar-OM" altLang="en-US" sz="2400" u="sng" dirty="0">
                  <a:solidFill>
                    <a:srgbClr val="24295F"/>
                  </a:solidFill>
                  <a:latin typeface="Cairo Medium" pitchFamily="2" charset="-78"/>
                  <a:cs typeface="Cairo Medium" pitchFamily="2" charset="-78"/>
                </a:rPr>
                <a:t>الــــدورة</a:t>
              </a:r>
            </a:p>
            <a:p>
              <a:pPr marL="0" indent="0" algn="ctr" rtl="1">
                <a:buNone/>
              </a:pPr>
              <a:r>
                <a:rPr lang="ar-OM" altLang="en-US" sz="2400" dirty="0">
                  <a:solidFill>
                    <a:srgbClr val="24295F"/>
                  </a:solidFill>
                  <a:latin typeface="Cairo Medium" pitchFamily="2" charset="-78"/>
                  <a:cs typeface="Cairo Medium" pitchFamily="2" charset="-78"/>
                </a:rPr>
                <a:t>25 ثانية إلى دقيقتين</a:t>
              </a:r>
              <a:endParaRPr lang="en-US" altLang="en-US" sz="2400" dirty="0">
                <a:solidFill>
                  <a:srgbClr val="24295F"/>
                </a:solidFill>
                <a:latin typeface="Cairo Medium" pitchFamily="2" charset="-78"/>
                <a:cs typeface="Cairo Medium" pitchFamily="2" charset="-78"/>
              </a:endParaRPr>
            </a:p>
            <a:p>
              <a:pPr marL="0" indent="0" algn="ctr" rtl="1">
                <a:buNone/>
              </a:pPr>
              <a:r>
                <a:rPr lang="ar-OM" altLang="en-US" sz="2400" dirty="0">
                  <a:solidFill>
                    <a:srgbClr val="24295F"/>
                  </a:solidFill>
                  <a:latin typeface="Cairo Medium" pitchFamily="2" charset="-78"/>
                  <a:cs typeface="Cairo Medium" pitchFamily="2" charset="-78"/>
                </a:rPr>
                <a:t>5 دقائق – 60 دقيقة</a:t>
              </a:r>
              <a:endParaRPr lang="en-US" altLang="en-US" sz="2400" dirty="0">
                <a:solidFill>
                  <a:srgbClr val="24295F"/>
                </a:solidFill>
                <a:latin typeface="Cairo Medium" pitchFamily="2" charset="-78"/>
                <a:cs typeface="Cairo Medium" pitchFamily="2" charset="-78"/>
              </a:endParaRPr>
            </a:p>
            <a:p>
              <a:pPr marL="0" indent="0" algn="ctr" rtl="1">
                <a:buNone/>
              </a:pPr>
              <a:r>
                <a:rPr lang="ar-OM" altLang="en-US" sz="2400" dirty="0">
                  <a:solidFill>
                    <a:srgbClr val="24295F"/>
                  </a:solidFill>
                  <a:latin typeface="Cairo Medium" pitchFamily="2" charset="-78"/>
                  <a:cs typeface="Cairo Medium" pitchFamily="2" charset="-78"/>
                </a:rPr>
                <a:t>أكثر من 12 ساعه</a:t>
              </a:r>
              <a:endParaRPr lang="en-US" altLang="en-US" sz="2400" dirty="0">
                <a:solidFill>
                  <a:srgbClr val="24295F"/>
                </a:solidFill>
                <a:latin typeface="Cairo Medium" pitchFamily="2" charset="-78"/>
                <a:cs typeface="Cairo Medium" pitchFamily="2" charset="-78"/>
              </a:endParaRPr>
            </a:p>
          </p:txBody>
        </p:sp>
        <p:cxnSp>
          <p:nvCxnSpPr>
            <p:cNvPr id="5" name="Straight Connector 4">
              <a:extLst>
                <a:ext uri="{FF2B5EF4-FFF2-40B4-BE49-F238E27FC236}">
                  <a16:creationId xmlns:a16="http://schemas.microsoft.com/office/drawing/2014/main" id="{50D92537-D133-4A99-8CE7-AD6B44EB1992}"/>
                </a:ext>
              </a:extLst>
            </p:cNvPr>
            <p:cNvCxnSpPr/>
            <p:nvPr/>
          </p:nvCxnSpPr>
          <p:spPr>
            <a:xfrm flipH="1">
              <a:off x="6918158" y="2947737"/>
              <a:ext cx="2310063"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748418-8B41-4BCF-A5D3-3C63A12C9621}"/>
                </a:ext>
              </a:extLst>
            </p:cNvPr>
            <p:cNvCxnSpPr>
              <a:cxnSpLocks/>
            </p:cNvCxnSpPr>
            <p:nvPr/>
          </p:nvCxnSpPr>
          <p:spPr>
            <a:xfrm flipH="1">
              <a:off x="3814011" y="2947737"/>
              <a:ext cx="1706432"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213DAE-A0EF-4B86-9FEF-2BC80EDAD2AB}"/>
                </a:ext>
              </a:extLst>
            </p:cNvPr>
            <p:cNvCxnSpPr>
              <a:cxnSpLocks/>
            </p:cNvCxnSpPr>
            <p:nvPr/>
          </p:nvCxnSpPr>
          <p:spPr>
            <a:xfrm flipH="1">
              <a:off x="7519737" y="3429000"/>
              <a:ext cx="1708484"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ADF47D6-8F5F-4578-89C2-89ADD637B254}"/>
                </a:ext>
              </a:extLst>
            </p:cNvPr>
            <p:cNvCxnSpPr>
              <a:cxnSpLocks/>
            </p:cNvCxnSpPr>
            <p:nvPr/>
          </p:nvCxnSpPr>
          <p:spPr>
            <a:xfrm flipH="1">
              <a:off x="3814011" y="3400926"/>
              <a:ext cx="1114926"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FF70F3-7006-468B-91A2-234AC47679EC}"/>
                </a:ext>
              </a:extLst>
            </p:cNvPr>
            <p:cNvCxnSpPr>
              <a:cxnSpLocks/>
            </p:cNvCxnSpPr>
            <p:nvPr/>
          </p:nvCxnSpPr>
          <p:spPr>
            <a:xfrm flipH="1">
              <a:off x="7760368" y="3834063"/>
              <a:ext cx="1467853"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7169CD-2A9A-4E5D-B4C3-FD28BB9A245B}"/>
                </a:ext>
              </a:extLst>
            </p:cNvPr>
            <p:cNvCxnSpPr>
              <a:cxnSpLocks/>
            </p:cNvCxnSpPr>
            <p:nvPr/>
          </p:nvCxnSpPr>
          <p:spPr>
            <a:xfrm flipH="1">
              <a:off x="3705726" y="3834063"/>
              <a:ext cx="1090865" cy="0"/>
            </a:xfrm>
            <a:prstGeom prst="line">
              <a:avLst/>
            </a:prstGeom>
            <a:ln w="19050">
              <a:solidFill>
                <a:srgbClr val="24295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1898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876926" y="976436"/>
            <a:ext cx="9749687"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ar-OM" sz="3600" dirty="0">
                <a:solidFill>
                  <a:srgbClr val="24295F"/>
                </a:solidFill>
                <a:latin typeface="Cairo Medium" pitchFamily="2" charset="-78"/>
                <a:cs typeface="Cairo Medium" pitchFamily="2" charset="-78"/>
              </a:rPr>
              <a:t>تسونامـــي</a:t>
            </a:r>
            <a:endParaRPr lang="en-US" altLang="ar-OM" sz="28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1672389" y="2371884"/>
            <a:ext cx="10019590" cy="339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50000"/>
              </a:lnSpc>
            </a:pPr>
            <a:endParaRPr lang="en-GB" sz="1800" dirty="0">
              <a:solidFill>
                <a:srgbClr val="24295F"/>
              </a:solidFill>
              <a:latin typeface="Cairo Medium" pitchFamily="2" charset="-78"/>
              <a:cs typeface="Cairo Medium" pitchFamily="2" charset="-78"/>
            </a:endParaRPr>
          </a:p>
          <a:p>
            <a:pPr algn="r" rtl="1">
              <a:lnSpc>
                <a:spcPct val="150000"/>
              </a:lnSpc>
            </a:pPr>
            <a:r>
              <a:rPr lang="ar-OM" sz="1800" dirty="0">
                <a:solidFill>
                  <a:srgbClr val="24295F"/>
                </a:solidFill>
                <a:latin typeface="Cairo Medium" pitchFamily="2" charset="-78"/>
                <a:cs typeface="Cairo Medium" pitchFamily="2" charset="-78"/>
              </a:rPr>
              <a:t>الزلازل</a:t>
            </a:r>
            <a:endParaRPr lang="en-US" sz="1800" dirty="0">
              <a:solidFill>
                <a:srgbClr val="24295F"/>
              </a:solidFill>
              <a:latin typeface="Cairo Medium" pitchFamily="2" charset="-78"/>
              <a:cs typeface="Cairo Medium" pitchFamily="2" charset="-78"/>
            </a:endParaRPr>
          </a:p>
          <a:p>
            <a:pPr algn="r" rtl="1">
              <a:lnSpc>
                <a:spcPct val="150000"/>
              </a:lnSpc>
            </a:pPr>
            <a:r>
              <a:rPr lang="ar-OM" sz="1800" dirty="0">
                <a:solidFill>
                  <a:srgbClr val="24295F"/>
                </a:solidFill>
                <a:latin typeface="Cairo Medium" pitchFamily="2" charset="-78"/>
                <a:cs typeface="Cairo Medium" pitchFamily="2" charset="-78"/>
              </a:rPr>
              <a:t>الانزلاقات الارضية</a:t>
            </a:r>
            <a:endParaRPr lang="en-US" sz="1800" dirty="0">
              <a:solidFill>
                <a:srgbClr val="24295F"/>
              </a:solidFill>
              <a:latin typeface="Cairo Medium" pitchFamily="2" charset="-78"/>
              <a:cs typeface="Cairo Medium" pitchFamily="2" charset="-78"/>
            </a:endParaRPr>
          </a:p>
          <a:p>
            <a:pPr algn="r" rtl="1">
              <a:lnSpc>
                <a:spcPct val="150000"/>
              </a:lnSpc>
            </a:pPr>
            <a:r>
              <a:rPr lang="ar-OM" sz="1800" dirty="0">
                <a:solidFill>
                  <a:srgbClr val="24295F"/>
                </a:solidFill>
                <a:latin typeface="Cairo Medium" pitchFamily="2" charset="-78"/>
                <a:cs typeface="Cairo Medium" pitchFamily="2" charset="-78"/>
              </a:rPr>
              <a:t> البراكين</a:t>
            </a:r>
            <a:endParaRPr lang="en-US" sz="1800" dirty="0">
              <a:solidFill>
                <a:srgbClr val="24295F"/>
              </a:solidFill>
              <a:latin typeface="Cairo Medium" pitchFamily="2" charset="-78"/>
              <a:cs typeface="Cairo Medium" pitchFamily="2" charset="-78"/>
            </a:endParaRPr>
          </a:p>
          <a:p>
            <a:pPr algn="r" rtl="1">
              <a:lnSpc>
                <a:spcPct val="150000"/>
              </a:lnSpc>
            </a:pPr>
            <a:r>
              <a:rPr lang="ar-OM" sz="1800" dirty="0">
                <a:solidFill>
                  <a:srgbClr val="24295F"/>
                </a:solidFill>
                <a:latin typeface="Cairo Medium" pitchFamily="2" charset="-78"/>
                <a:cs typeface="Cairo Medium" pitchFamily="2" charset="-78"/>
              </a:rPr>
              <a:t>الانفجارات تحت سطح الماء</a:t>
            </a:r>
            <a:endParaRPr lang="en-US" sz="1800" dirty="0">
              <a:solidFill>
                <a:srgbClr val="24295F"/>
              </a:solidFill>
              <a:latin typeface="Cairo Medium" pitchFamily="2" charset="-78"/>
              <a:cs typeface="Cairo Medium" pitchFamily="2" charset="-78"/>
            </a:endParaRPr>
          </a:p>
          <a:p>
            <a:pPr algn="r" rtl="1">
              <a:lnSpc>
                <a:spcPct val="150000"/>
              </a:lnSpc>
            </a:pPr>
            <a:r>
              <a:rPr lang="ar-OM" sz="1800" dirty="0">
                <a:solidFill>
                  <a:srgbClr val="24295F"/>
                </a:solidFill>
                <a:latin typeface="Cairo Medium" pitchFamily="2" charset="-78"/>
                <a:cs typeface="Cairo Medium" pitchFamily="2" charset="-78"/>
              </a:rPr>
              <a:t>تأثير المذنبات</a:t>
            </a:r>
            <a:endParaRPr lang="en-US" sz="1800" dirty="0">
              <a:solidFill>
                <a:srgbClr val="24295F"/>
              </a:solidFill>
              <a:latin typeface="Cairo Medium" pitchFamily="2" charset="-78"/>
              <a:cs typeface="Cairo Medium" pitchFamily="2" charset="-78"/>
            </a:endParaRPr>
          </a:p>
        </p:txBody>
      </p:sp>
      <p:sp>
        <p:nvSpPr>
          <p:cNvPr id="2" name="TextBox 1">
            <a:extLst>
              <a:ext uri="{FF2B5EF4-FFF2-40B4-BE49-F238E27FC236}">
                <a16:creationId xmlns:a16="http://schemas.microsoft.com/office/drawing/2014/main" id="{05521577-F88D-09AF-D31A-0AE292364AD7}"/>
              </a:ext>
            </a:extLst>
          </p:cNvPr>
          <p:cNvSpPr txBox="1"/>
          <p:nvPr/>
        </p:nvSpPr>
        <p:spPr>
          <a:xfrm>
            <a:off x="8770776" y="2369976"/>
            <a:ext cx="2921203" cy="369332"/>
          </a:xfrm>
          <a:prstGeom prst="rect">
            <a:avLst/>
          </a:prstGeom>
          <a:noFill/>
        </p:spPr>
        <p:txBody>
          <a:bodyPr wrap="square" rtlCol="0">
            <a:spAutoFit/>
          </a:bodyPr>
          <a:lstStyle/>
          <a:p>
            <a:pPr algn="r"/>
            <a:r>
              <a:rPr lang="ar-OM"/>
              <a:t>ماهي مسببات تسونامي :</a:t>
            </a:r>
            <a:endParaRPr lang="ar-OM" dirty="0"/>
          </a:p>
        </p:txBody>
      </p:sp>
    </p:spTree>
    <p:extLst>
      <p:ext uri="{BB962C8B-B14F-4D97-AF65-F5344CB8AC3E}">
        <p14:creationId xmlns:p14="http://schemas.microsoft.com/office/powerpoint/2010/main" val="3671069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pic>
        <p:nvPicPr>
          <p:cNvPr id="6" name="Content Placeholder 2">
            <a:extLst>
              <a:ext uri="{FF2B5EF4-FFF2-40B4-BE49-F238E27FC236}">
                <a16:creationId xmlns:a16="http://schemas.microsoft.com/office/drawing/2014/main" id="{C8D6868D-3B35-467A-9798-EA41F2209CB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37827" y="1892896"/>
            <a:ext cx="7316343" cy="4331475"/>
          </a:xfrm>
        </p:spPr>
      </p:pic>
      <p:sp>
        <p:nvSpPr>
          <p:cNvPr id="7" name="Title 1">
            <a:extLst>
              <a:ext uri="{FF2B5EF4-FFF2-40B4-BE49-F238E27FC236}">
                <a16:creationId xmlns:a16="http://schemas.microsoft.com/office/drawing/2014/main" id="{407AD207-573D-4D7C-8000-438AD7CC3F81}"/>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ar-OM" altLang="ar-OM" sz="3600" dirty="0">
                <a:solidFill>
                  <a:srgbClr val="24295F"/>
                </a:solidFill>
                <a:latin typeface="Cairo Medium" pitchFamily="2" charset="-78"/>
                <a:cs typeface="Cairo Medium" pitchFamily="2" charset="-78"/>
              </a:rPr>
              <a:t>كيف تنشأ أمواج تسونامي</a:t>
            </a:r>
            <a:endParaRPr lang="en-US" altLang="ar-OM" sz="36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218247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876926" y="976436"/>
            <a:ext cx="9749687"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fontAlgn="auto">
              <a:spcAft>
                <a:spcPts val="0"/>
              </a:spcAft>
            </a:pPr>
            <a:r>
              <a:rPr lang="ar-OM" altLang="ar-OM" sz="3600" dirty="0">
                <a:solidFill>
                  <a:srgbClr val="24295F"/>
                </a:solidFill>
                <a:latin typeface="Cairo Medium" pitchFamily="2" charset="-78"/>
                <a:cs typeface="Cairo Medium" pitchFamily="2" charset="-78"/>
              </a:rPr>
              <a:t> سواحل السلطنة معرضة</a:t>
            </a:r>
            <a:r>
              <a:rPr lang="en-US" altLang="ar-OM" sz="3600" dirty="0">
                <a:solidFill>
                  <a:srgbClr val="24295F"/>
                </a:solidFill>
                <a:latin typeface="Cairo Medium" pitchFamily="2" charset="-78"/>
                <a:cs typeface="Cairo Medium" pitchFamily="2" charset="-78"/>
              </a:rPr>
              <a:t> </a:t>
            </a:r>
            <a:r>
              <a:rPr lang="ar-OM" altLang="ar-OM" sz="3600" dirty="0">
                <a:solidFill>
                  <a:srgbClr val="24295F"/>
                </a:solidFill>
                <a:latin typeface="Cairo Medium" pitchFamily="2" charset="-78"/>
                <a:cs typeface="Cairo Medium" pitchFamily="2" charset="-78"/>
              </a:rPr>
              <a:t>لخطر أمواج تسونامي</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1672389" y="2297236"/>
            <a:ext cx="10019590" cy="3104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r" rtl="1">
              <a:lnSpc>
                <a:spcPct val="150000"/>
              </a:lnSpc>
            </a:pPr>
            <a:r>
              <a:rPr lang="ar-OM" altLang="ar-OM" sz="1800" dirty="0">
                <a:solidFill>
                  <a:srgbClr val="24295F"/>
                </a:solidFill>
                <a:latin typeface="Cairo Medium" pitchFamily="2" charset="-78"/>
                <a:cs typeface="Cairo Medium" pitchFamily="2" charset="-78"/>
              </a:rPr>
              <a:t>تستغرق أمواج التسونامي القادمة من شرق اسيا 7 ساعات تقريبا“ للوصول إلى شواطيء السلطنة.</a:t>
            </a:r>
          </a:p>
          <a:p>
            <a:pPr marL="0" indent="0" algn="r" rtl="1">
              <a:lnSpc>
                <a:spcPct val="150000"/>
              </a:lnSpc>
              <a:buNone/>
            </a:pPr>
            <a:endParaRPr lang="ar-OM" altLang="ar-OM" sz="1100" dirty="0">
              <a:solidFill>
                <a:srgbClr val="24295F"/>
              </a:solidFill>
              <a:latin typeface="Cairo Medium" pitchFamily="2" charset="-78"/>
              <a:cs typeface="Cairo Medium" pitchFamily="2" charset="-78"/>
            </a:endParaRPr>
          </a:p>
          <a:p>
            <a:pPr marL="609600" indent="-609600" algn="r" rtl="1">
              <a:lnSpc>
                <a:spcPct val="150000"/>
              </a:lnSpc>
            </a:pPr>
            <a:r>
              <a:rPr lang="ar-OM" altLang="ar-OM" sz="1800" dirty="0">
                <a:solidFill>
                  <a:srgbClr val="24295F"/>
                </a:solidFill>
                <a:latin typeface="Cairo Medium" pitchFamily="2" charset="-78"/>
                <a:cs typeface="Cairo Medium" pitchFamily="2" charset="-78"/>
              </a:rPr>
              <a:t>أمواج تسونامي لزلزال صدع سوندا (سومطرة )2004  وصلت إلى الشواطيء الجنوبية للسلطنة ولكنها والحمدلله لم تسبب أضرار كبيرة لسببين:</a:t>
            </a:r>
          </a:p>
          <a:p>
            <a:pPr marL="609600" indent="-609600" algn="r" rtl="1">
              <a:lnSpc>
                <a:spcPct val="150000"/>
              </a:lnSpc>
              <a:buFontTx/>
              <a:buAutoNum type="arabicPeriod"/>
            </a:pPr>
            <a:r>
              <a:rPr lang="ar-OM" altLang="ar-OM" sz="1800" dirty="0">
                <a:solidFill>
                  <a:srgbClr val="24295F"/>
                </a:solidFill>
                <a:latin typeface="Cairo Medium" pitchFamily="2" charset="-78"/>
                <a:cs typeface="Cairo Medium" pitchFamily="2" charset="-78"/>
              </a:rPr>
              <a:t>إصطدام الأمواج بسواحل شبه القارة الهندية قبل وصولها لشواطيء السلطنة أضعف من قوتها.</a:t>
            </a:r>
          </a:p>
          <a:p>
            <a:pPr marL="609600" indent="-609600" algn="r" rtl="1">
              <a:lnSpc>
                <a:spcPct val="150000"/>
              </a:lnSpc>
              <a:buFontTx/>
              <a:buAutoNum type="arabicPeriod"/>
            </a:pPr>
            <a:r>
              <a:rPr lang="ar-OM" altLang="ar-OM" sz="1800" dirty="0">
                <a:solidFill>
                  <a:srgbClr val="24295F"/>
                </a:solidFill>
                <a:latin typeface="Cairo Medium" pitchFamily="2" charset="-78"/>
                <a:cs typeface="Cairo Medium" pitchFamily="2" charset="-78"/>
              </a:rPr>
              <a:t>تصادف وصول أمواج تسونامي مع وجود حالة جزر.</a:t>
            </a:r>
          </a:p>
        </p:txBody>
      </p:sp>
    </p:spTree>
    <p:extLst>
      <p:ext uri="{BB962C8B-B14F-4D97-AF65-F5344CB8AC3E}">
        <p14:creationId xmlns:p14="http://schemas.microsoft.com/office/powerpoint/2010/main" val="1726695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058780" y="976436"/>
            <a:ext cx="10567834"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fontAlgn="auto">
              <a:spcAft>
                <a:spcPts val="0"/>
              </a:spcAft>
            </a:pPr>
            <a:r>
              <a:rPr lang="ar-OM" altLang="ar-OM" sz="3600" dirty="0">
                <a:solidFill>
                  <a:srgbClr val="24295F"/>
                </a:solidFill>
                <a:latin typeface="Cairo Medium" pitchFamily="2" charset="-78"/>
                <a:cs typeface="Cairo Medium" pitchFamily="2" charset="-78"/>
              </a:rPr>
              <a:t>خطر أمواج التسونامي</a:t>
            </a:r>
            <a:r>
              <a:rPr lang="en-US" altLang="ar-OM" sz="3600" dirty="0">
                <a:solidFill>
                  <a:srgbClr val="24295F"/>
                </a:solidFill>
                <a:latin typeface="Cairo Medium" pitchFamily="2" charset="-78"/>
                <a:cs typeface="Cairo Medium" pitchFamily="2" charset="-78"/>
              </a:rPr>
              <a:t> </a:t>
            </a:r>
            <a:r>
              <a:rPr lang="ar-OM" altLang="ar-OM" sz="3600" dirty="0">
                <a:solidFill>
                  <a:srgbClr val="24295F"/>
                </a:solidFill>
                <a:latin typeface="Cairo Medium" pitchFamily="2" charset="-78"/>
                <a:cs typeface="Cairo Medium" pitchFamily="2" charset="-78"/>
              </a:rPr>
              <a:t>من حزام مكران شمال </a:t>
            </a:r>
            <a:r>
              <a:rPr lang="ar-OM" altLang="ar-OM" sz="3600" dirty="0" err="1">
                <a:solidFill>
                  <a:srgbClr val="24295F"/>
                </a:solidFill>
                <a:latin typeface="Cairo Medium" pitchFamily="2" charset="-78"/>
                <a:cs typeface="Cairo Medium" pitchFamily="2" charset="-78"/>
              </a:rPr>
              <a:t>بحرعمان</a:t>
            </a: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1672389" y="2297236"/>
            <a:ext cx="10019590" cy="3249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20000"/>
              </a:lnSpc>
            </a:pPr>
            <a:r>
              <a:rPr lang="ar-OM" altLang="ar-OM" sz="1800" dirty="0">
                <a:solidFill>
                  <a:srgbClr val="24295F"/>
                </a:solidFill>
                <a:latin typeface="Cairo Medium" pitchFamily="2" charset="-78"/>
                <a:cs typeface="Cairo Medium" pitchFamily="2" charset="-78"/>
              </a:rPr>
              <a:t>حزام مكران الزلزالي شمال بحر عمان يمكن أن يولد أمواج  تسونامي في حالة وقوع زلزال (بقوة أكثر من 7 درجات) داخل هذا الحزام.</a:t>
            </a:r>
          </a:p>
          <a:p>
            <a:pPr algn="r" rtl="1">
              <a:lnSpc>
                <a:spcPct val="120000"/>
              </a:lnSpc>
            </a:pPr>
            <a:r>
              <a:rPr lang="ar-OM" altLang="ar-OM" sz="1800" dirty="0">
                <a:solidFill>
                  <a:srgbClr val="24295F"/>
                </a:solidFill>
                <a:latin typeface="Cairo Medium" pitchFamily="2" charset="-78"/>
                <a:cs typeface="Cairo Medium" pitchFamily="2" charset="-78"/>
              </a:rPr>
              <a:t>أمواج تسونامي التي تنشأ في هذا الحزام تستغرق أقل من نصف ساعة فقط حتى تصل إلى شواطيء بحر عمان مما يزيد من صعوبة التحذير.</a:t>
            </a:r>
          </a:p>
          <a:p>
            <a:pPr algn="r" rtl="1">
              <a:lnSpc>
                <a:spcPct val="120000"/>
              </a:lnSpc>
            </a:pPr>
            <a:r>
              <a:rPr lang="ar-OM" altLang="ar-OM" sz="1800" dirty="0">
                <a:solidFill>
                  <a:srgbClr val="24295F"/>
                </a:solidFill>
                <a:latin typeface="Cairo Medium" pitchFamily="2" charset="-78"/>
                <a:cs typeface="Cairo Medium" pitchFamily="2" charset="-78"/>
              </a:rPr>
              <a:t>في عام 1945، وقع زلزال في حزام مكران أدى لتوليد أمواج تسونامي وصل إرتفاعها إلى 40 قدم على السواحل الباكستانية راح ضحيتها 4000 شخص هناك.</a:t>
            </a:r>
          </a:p>
          <a:p>
            <a:pPr algn="r" rtl="1">
              <a:lnSpc>
                <a:spcPct val="120000"/>
              </a:lnSpc>
            </a:pPr>
            <a:r>
              <a:rPr lang="ar-OM" altLang="ar-OM" sz="1800" dirty="0">
                <a:solidFill>
                  <a:srgbClr val="24295F"/>
                </a:solidFill>
                <a:latin typeface="Cairo Medium" pitchFamily="2" charset="-78"/>
                <a:cs typeface="Cairo Medium" pitchFamily="2" charset="-78"/>
              </a:rPr>
              <a:t>المواطنين كبار السن يتذكرون وصول أمواج التسونامي عام 1945 إلى شواطيء بحر عمان.</a:t>
            </a:r>
            <a:endParaRPr lang="en-US"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633751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613873" y="656330"/>
            <a:ext cx="7979646"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sz="3200" dirty="0">
                <a:solidFill>
                  <a:srgbClr val="24295F"/>
                </a:solidFill>
                <a:latin typeface="Cairo Medium" pitchFamily="2" charset="-78"/>
                <a:cs typeface="Cairo Medium" pitchFamily="2" charset="-78"/>
              </a:rPr>
              <a:t>المخاطر التي تندرج تحت مهام المركز الوطني للإنذار المبكر من المخاطر المتعددة</a:t>
            </a:r>
          </a:p>
        </p:txBody>
      </p:sp>
      <p:pic>
        <p:nvPicPr>
          <p:cNvPr id="11" name="Picture 10">
            <a:extLst>
              <a:ext uri="{FF2B5EF4-FFF2-40B4-BE49-F238E27FC236}">
                <a16:creationId xmlns:a16="http://schemas.microsoft.com/office/drawing/2014/main" id="{4884DAE9-B234-4D2B-9BA2-087FE8AD1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672" y="4552359"/>
            <a:ext cx="2489397" cy="1673847"/>
          </a:xfrm>
          <a:prstGeom prst="rect">
            <a:avLst/>
          </a:prstGeom>
        </p:spPr>
      </p:pic>
      <p:pic>
        <p:nvPicPr>
          <p:cNvPr id="13" name="Picture 12">
            <a:extLst>
              <a:ext uri="{FF2B5EF4-FFF2-40B4-BE49-F238E27FC236}">
                <a16:creationId xmlns:a16="http://schemas.microsoft.com/office/drawing/2014/main" id="{59860AA3-9CF8-462A-B8C6-E8FF6572D72A}"/>
              </a:ext>
            </a:extLst>
          </p:cNvPr>
          <p:cNvPicPr>
            <a:picLocks noChangeAspect="1"/>
          </p:cNvPicPr>
          <p:nvPr/>
        </p:nvPicPr>
        <p:blipFill>
          <a:blip r:embed="rId5" cstate="print"/>
          <a:stretch>
            <a:fillRect/>
          </a:stretch>
        </p:blipFill>
        <p:spPr>
          <a:xfrm>
            <a:off x="2071378" y="2551461"/>
            <a:ext cx="3197561" cy="1657709"/>
          </a:xfrm>
          <a:prstGeom prst="rect">
            <a:avLst/>
          </a:prstGeom>
        </p:spPr>
      </p:pic>
      <p:sp>
        <p:nvSpPr>
          <p:cNvPr id="14" name="TextBox 13">
            <a:extLst>
              <a:ext uri="{FF2B5EF4-FFF2-40B4-BE49-F238E27FC236}">
                <a16:creationId xmlns:a16="http://schemas.microsoft.com/office/drawing/2014/main" id="{B0642932-CE9C-41D6-8EEA-579C359784D7}"/>
              </a:ext>
            </a:extLst>
          </p:cNvPr>
          <p:cNvSpPr txBox="1"/>
          <p:nvPr/>
        </p:nvSpPr>
        <p:spPr>
          <a:xfrm>
            <a:off x="8327409" y="4392433"/>
            <a:ext cx="1039067" cy="323165"/>
          </a:xfrm>
          <a:prstGeom prst="rect">
            <a:avLst/>
          </a:prstGeom>
          <a:solidFill>
            <a:srgbClr val="24295F"/>
          </a:solid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pPr defTabSz="685800">
              <a:defRPr/>
            </a:pPr>
            <a:r>
              <a:rPr lang="ar-OM" sz="1500" dirty="0">
                <a:solidFill>
                  <a:schemeClr val="bg1"/>
                </a:solidFill>
                <a:latin typeface="Cairo Medium" pitchFamily="2" charset="-78"/>
                <a:cs typeface="Cairo Medium" pitchFamily="2" charset="-78"/>
              </a:rPr>
              <a:t>التسونامي</a:t>
            </a:r>
          </a:p>
        </p:txBody>
      </p:sp>
      <p:pic>
        <p:nvPicPr>
          <p:cNvPr id="15" name="Picture 14">
            <a:extLst>
              <a:ext uri="{FF2B5EF4-FFF2-40B4-BE49-F238E27FC236}">
                <a16:creationId xmlns:a16="http://schemas.microsoft.com/office/drawing/2014/main" id="{473DBE9E-0ADD-4F12-A41D-DBCAD6B36C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551461"/>
            <a:ext cx="3164137" cy="1694366"/>
          </a:xfrm>
          <a:prstGeom prst="rect">
            <a:avLst/>
          </a:prstGeom>
        </p:spPr>
      </p:pic>
      <p:pic>
        <p:nvPicPr>
          <p:cNvPr id="16" name="Picture 2" descr="Image result for fire plume oil rig Oman">
            <a:extLst>
              <a:ext uri="{FF2B5EF4-FFF2-40B4-BE49-F238E27FC236}">
                <a16:creationId xmlns:a16="http://schemas.microsoft.com/office/drawing/2014/main" id="{86B481F8-9261-4E80-9820-B2C89121F8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5039" y="4552359"/>
            <a:ext cx="2510238" cy="15790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DCFD33C-016F-457C-9CBB-A1C2D7A5B719}"/>
              </a:ext>
            </a:extLst>
          </p:cNvPr>
          <p:cNvSpPr txBox="1"/>
          <p:nvPr/>
        </p:nvSpPr>
        <p:spPr>
          <a:xfrm>
            <a:off x="4092384" y="4333069"/>
            <a:ext cx="1176556" cy="646331"/>
          </a:xfrm>
          <a:prstGeom prst="rect">
            <a:avLst/>
          </a:prstGeom>
          <a:solidFill>
            <a:srgbClr val="24295F"/>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defTabSz="685800" rtl="1">
              <a:defRPr/>
            </a:pPr>
            <a:r>
              <a:rPr lang="ar-OM" sz="1200" dirty="0">
                <a:solidFill>
                  <a:schemeClr val="bg1"/>
                </a:solidFill>
                <a:latin typeface="Cairo Medium" pitchFamily="2" charset="-78"/>
                <a:cs typeface="Cairo Medium" pitchFamily="2" charset="-78"/>
              </a:rPr>
              <a:t>إنتشار الملوثات</a:t>
            </a:r>
            <a:br>
              <a:rPr lang="ar-OM" sz="1200" dirty="0">
                <a:solidFill>
                  <a:schemeClr val="bg1"/>
                </a:solidFill>
                <a:latin typeface="Cairo Medium" pitchFamily="2" charset="-78"/>
                <a:cs typeface="Cairo Medium" pitchFamily="2" charset="-78"/>
              </a:rPr>
            </a:br>
            <a:r>
              <a:rPr lang="ar-OM" sz="1200" dirty="0">
                <a:solidFill>
                  <a:schemeClr val="bg1"/>
                </a:solidFill>
                <a:latin typeface="Cairo Medium" pitchFamily="2" charset="-78"/>
                <a:cs typeface="Cairo Medium" pitchFamily="2" charset="-78"/>
              </a:rPr>
              <a:t>الكيميائية والإشعاعية</a:t>
            </a:r>
            <a:endParaRPr lang="en-GB" sz="1200" dirty="0">
              <a:solidFill>
                <a:schemeClr val="bg1"/>
              </a:solidFill>
              <a:latin typeface="Cairo Medium" pitchFamily="2" charset="-78"/>
              <a:cs typeface="Cairo Medium" pitchFamily="2" charset="-78"/>
            </a:endParaRPr>
          </a:p>
        </p:txBody>
      </p:sp>
      <p:sp>
        <p:nvSpPr>
          <p:cNvPr id="18" name="TextBox 17">
            <a:extLst>
              <a:ext uri="{FF2B5EF4-FFF2-40B4-BE49-F238E27FC236}">
                <a16:creationId xmlns:a16="http://schemas.microsoft.com/office/drawing/2014/main" id="{48571435-603F-452C-8E80-391B51CBC154}"/>
              </a:ext>
            </a:extLst>
          </p:cNvPr>
          <p:cNvSpPr txBox="1"/>
          <p:nvPr/>
        </p:nvSpPr>
        <p:spPr>
          <a:xfrm>
            <a:off x="8657044" y="2297236"/>
            <a:ext cx="936475" cy="369332"/>
          </a:xfrm>
          <a:prstGeom prst="rect">
            <a:avLst/>
          </a:prstGeom>
          <a:solidFill>
            <a:srgbClr val="24295F"/>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defTabSz="685800">
              <a:defRPr/>
            </a:pPr>
            <a:r>
              <a:rPr lang="ar-OM" dirty="0">
                <a:solidFill>
                  <a:schemeClr val="bg1"/>
                </a:solidFill>
                <a:latin typeface="Cairo Medium" pitchFamily="2" charset="-78"/>
                <a:cs typeface="Cairo Medium" pitchFamily="2" charset="-78"/>
              </a:rPr>
              <a:t>الأعاصير</a:t>
            </a:r>
            <a:endParaRPr lang="ar-OM" sz="1500" dirty="0">
              <a:solidFill>
                <a:schemeClr val="bg1"/>
              </a:solidFill>
              <a:latin typeface="Cairo Medium" pitchFamily="2" charset="-78"/>
              <a:cs typeface="Cairo Medium" pitchFamily="2" charset="-78"/>
            </a:endParaRPr>
          </a:p>
        </p:txBody>
      </p:sp>
      <p:sp>
        <p:nvSpPr>
          <p:cNvPr id="19" name="TextBox 18">
            <a:extLst>
              <a:ext uri="{FF2B5EF4-FFF2-40B4-BE49-F238E27FC236}">
                <a16:creationId xmlns:a16="http://schemas.microsoft.com/office/drawing/2014/main" id="{F18AA1B9-F6F5-464E-977F-CE673B82CDF6}"/>
              </a:ext>
            </a:extLst>
          </p:cNvPr>
          <p:cNvSpPr txBox="1"/>
          <p:nvPr/>
        </p:nvSpPr>
        <p:spPr>
          <a:xfrm>
            <a:off x="4120247" y="2320319"/>
            <a:ext cx="1253907" cy="323165"/>
          </a:xfrm>
          <a:prstGeom prst="rect">
            <a:avLst/>
          </a:prstGeom>
          <a:solidFill>
            <a:srgbClr val="24295F"/>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r" defTabSz="685800" rtl="1">
              <a:defRPr/>
            </a:pPr>
            <a:r>
              <a:rPr lang="ar-OM" sz="1500" dirty="0">
                <a:solidFill>
                  <a:schemeClr val="bg1"/>
                </a:solidFill>
                <a:latin typeface="Cairo Medium" pitchFamily="2" charset="-78"/>
                <a:cs typeface="Cairo Medium" pitchFamily="2" charset="-78"/>
              </a:rPr>
              <a:t>الفيضانات</a:t>
            </a:r>
          </a:p>
        </p:txBody>
      </p:sp>
    </p:spTree>
    <p:extLst>
      <p:ext uri="{BB962C8B-B14F-4D97-AF65-F5344CB8AC3E}">
        <p14:creationId xmlns:p14="http://schemas.microsoft.com/office/powerpoint/2010/main" val="688248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7" name="Title 1">
            <a:extLst>
              <a:ext uri="{FF2B5EF4-FFF2-40B4-BE49-F238E27FC236}">
                <a16:creationId xmlns:a16="http://schemas.microsoft.com/office/drawing/2014/main" id="{407AD207-573D-4D7C-8000-438AD7CC3F81}"/>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OM" altLang="ar-OM" sz="3600" dirty="0">
                <a:solidFill>
                  <a:srgbClr val="24295F"/>
                </a:solidFill>
                <a:latin typeface="Cairo Medium" pitchFamily="2" charset="-78"/>
                <a:cs typeface="Cairo Medium" pitchFamily="2" charset="-78"/>
              </a:rPr>
              <a:t>التسونامي الذي تولد من حزام مكران عام 1945</a:t>
            </a:r>
            <a:endParaRPr lang="en-US" altLang="ar-OM" sz="3600" dirty="0">
              <a:solidFill>
                <a:srgbClr val="24295F"/>
              </a:solidFill>
              <a:latin typeface="Cairo Medium" pitchFamily="2" charset="-78"/>
              <a:cs typeface="Cairo Medium" pitchFamily="2" charset="-78"/>
            </a:endParaRPr>
          </a:p>
        </p:txBody>
      </p:sp>
      <p:pic>
        <p:nvPicPr>
          <p:cNvPr id="8" name="Picture 2" descr="plot">
            <a:extLst>
              <a:ext uri="{FF2B5EF4-FFF2-40B4-BE49-F238E27FC236}">
                <a16:creationId xmlns:a16="http://schemas.microsoft.com/office/drawing/2014/main" id="{2C3E191D-F78A-4A04-AC9B-6F8865CC2C0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a:xfrm>
            <a:off x="2771774" y="2171479"/>
            <a:ext cx="6648450" cy="3771900"/>
          </a:xfrm>
          <a:prstGeom prst="rect">
            <a:avLst/>
          </a:prstGeom>
          <a:noFill/>
        </p:spPr>
      </p:pic>
    </p:spTree>
    <p:extLst>
      <p:ext uri="{BB962C8B-B14F-4D97-AF65-F5344CB8AC3E}">
        <p14:creationId xmlns:p14="http://schemas.microsoft.com/office/powerpoint/2010/main" val="2697081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sunami_hazard_zone_classic_round_sticker-rab3adad387df4ec2b6596834313d2c59_v9waf_8byvr_512.jpg">
            <a:extLst>
              <a:ext uri="{FF2B5EF4-FFF2-40B4-BE49-F238E27FC236}">
                <a16:creationId xmlns:a16="http://schemas.microsoft.com/office/drawing/2014/main" id="{B33FC8B6-D646-4248-A408-040B537A325F}"/>
              </a:ext>
            </a:extLst>
          </p:cNvPr>
          <p:cNvPicPr>
            <a:picLocks noChangeAspect="1"/>
          </p:cNvPicPr>
          <p:nvPr/>
        </p:nvPicPr>
        <p:blipFill>
          <a:blip r:embed="rId2" cstate="print"/>
          <a:stretch>
            <a:fillRect/>
          </a:stretch>
        </p:blipFill>
        <p:spPr>
          <a:xfrm>
            <a:off x="3659358" y="3925597"/>
            <a:ext cx="2436642" cy="2436642"/>
          </a:xfrm>
          <a:prstGeom prst="rect">
            <a:avLst/>
          </a:prstGeom>
        </p:spPr>
      </p:pic>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3"/>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4"/>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1058780" y="976436"/>
            <a:ext cx="10567834"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fontAlgn="auto">
              <a:spcAft>
                <a:spcPts val="0"/>
              </a:spcAft>
            </a:pPr>
            <a:r>
              <a:rPr lang="ar-OM" sz="3600" dirty="0">
                <a:solidFill>
                  <a:srgbClr val="24295F"/>
                </a:solidFill>
                <a:latin typeface="Cairo Medium" pitchFamily="2" charset="-78"/>
                <a:cs typeface="Cairo Medium" pitchFamily="2" charset="-78"/>
              </a:rPr>
              <a:t>ما هو التصرف الصحيح عند حدوث تسونامي ؟</a:t>
            </a:r>
            <a:br>
              <a:rPr lang="ar-OM" sz="3600" dirty="0">
                <a:solidFill>
                  <a:srgbClr val="24295F"/>
                </a:solidFill>
                <a:latin typeface="Cairo Medium" pitchFamily="2" charset="-78"/>
                <a:cs typeface="Cairo Medium" pitchFamily="2" charset="-78"/>
              </a:rPr>
            </a:br>
            <a:endParaRPr lang="en-US" altLang="ar-OM" sz="3600" dirty="0">
              <a:solidFill>
                <a:srgbClr val="24295F"/>
              </a:solidFill>
              <a:latin typeface="Cairo Medium" pitchFamily="2" charset="-78"/>
              <a:cs typeface="Cairo Medium" pitchFamily="2" charset="-78"/>
            </a:endParaRPr>
          </a:p>
        </p:txBody>
      </p:sp>
      <p:sp>
        <p:nvSpPr>
          <p:cNvPr id="16" name="Rectangle 3">
            <a:extLst>
              <a:ext uri="{FF2B5EF4-FFF2-40B4-BE49-F238E27FC236}">
                <a16:creationId xmlns:a16="http://schemas.microsoft.com/office/drawing/2014/main" id="{44E70D8C-3902-4AEF-A366-3356A85E2CA0}"/>
              </a:ext>
            </a:extLst>
          </p:cNvPr>
          <p:cNvSpPr txBox="1">
            <a:spLocks noChangeArrowheads="1"/>
          </p:cNvSpPr>
          <p:nvPr/>
        </p:nvSpPr>
        <p:spPr>
          <a:xfrm>
            <a:off x="4138863" y="2003375"/>
            <a:ext cx="7553116" cy="3249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r>
              <a:rPr lang="ar-SA" sz="1800" dirty="0">
                <a:solidFill>
                  <a:srgbClr val="24295F"/>
                </a:solidFill>
                <a:latin typeface="Cairo Medium" pitchFamily="2" charset="-78"/>
                <a:cs typeface="Cairo Medium" pitchFamily="2" charset="-78"/>
              </a:rPr>
              <a:t>مغادرة المناطق المنخفضة القريبة من الشاطئ الى مناطق أكثر ارتفاعا أو باتجاه المياه العميقة في حالة التواجد في القارب.</a:t>
            </a:r>
            <a:endParaRPr lang="en-US" sz="1800" dirty="0">
              <a:solidFill>
                <a:srgbClr val="24295F"/>
              </a:solidFill>
              <a:latin typeface="Cairo Medium" pitchFamily="2" charset="-78"/>
              <a:cs typeface="Cairo Medium" pitchFamily="2" charset="-78"/>
            </a:endParaRPr>
          </a:p>
          <a:p>
            <a:pPr algn="just" rtl="1"/>
            <a:r>
              <a:rPr lang="ar-SA" sz="1800" dirty="0">
                <a:solidFill>
                  <a:srgbClr val="24295F"/>
                </a:solidFill>
                <a:latin typeface="Cairo Medium" pitchFamily="2" charset="-78"/>
                <a:cs typeface="Cairo Medium" pitchFamily="2" charset="-78"/>
              </a:rPr>
              <a:t>الجري السريع على الاقدام وعدم اهدار الوقت  في جمع الاغراض الشخصية.</a:t>
            </a:r>
            <a:endParaRPr lang="en-US" sz="1800" dirty="0">
              <a:solidFill>
                <a:srgbClr val="24295F"/>
              </a:solidFill>
              <a:latin typeface="Cairo Medium" pitchFamily="2" charset="-78"/>
              <a:cs typeface="Cairo Medium" pitchFamily="2" charset="-78"/>
            </a:endParaRPr>
          </a:p>
          <a:p>
            <a:pPr algn="just" rtl="1"/>
            <a:r>
              <a:rPr lang="ar-SA" sz="1800" dirty="0">
                <a:solidFill>
                  <a:srgbClr val="24295F"/>
                </a:solidFill>
                <a:latin typeface="Cairo Medium" pitchFamily="2" charset="-78"/>
                <a:cs typeface="Cairo Medium" pitchFamily="2" charset="-78"/>
              </a:rPr>
              <a:t>انتظار ومتابعة الارشادات الرسمية والتي تسمح بالعودة الى المناطق الشاطئية.</a:t>
            </a:r>
            <a:endParaRPr lang="en-US" sz="1800" dirty="0">
              <a:solidFill>
                <a:srgbClr val="24295F"/>
              </a:solidFill>
              <a:latin typeface="Cairo Medium" pitchFamily="2" charset="-78"/>
              <a:cs typeface="Cairo Medium" pitchFamily="2" charset="-78"/>
            </a:endParaRPr>
          </a:p>
          <a:p>
            <a:pPr algn="just" rtl="1"/>
            <a:r>
              <a:rPr lang="ar-SA" sz="1800" dirty="0">
                <a:solidFill>
                  <a:srgbClr val="24295F"/>
                </a:solidFill>
                <a:latin typeface="Cairo Medium" pitchFamily="2" charset="-78"/>
                <a:cs typeface="Cairo Medium" pitchFamily="2" charset="-78"/>
              </a:rPr>
              <a:t>عدم الذهاب الى البحر مباشرة بعد انتهاء الخطر.</a:t>
            </a:r>
            <a:endParaRPr lang="en-US" sz="1800" dirty="0">
              <a:solidFill>
                <a:srgbClr val="24295F"/>
              </a:solidFill>
              <a:latin typeface="Cairo Medium" pitchFamily="2" charset="-78"/>
              <a:cs typeface="Cairo Medium" pitchFamily="2" charset="-78"/>
            </a:endParaRPr>
          </a:p>
        </p:txBody>
      </p:sp>
      <p:pic>
        <p:nvPicPr>
          <p:cNvPr id="6" name="Picture 2" descr="C:\Users\Nashra 2\Desktop\download.jpg">
            <a:extLst>
              <a:ext uri="{FF2B5EF4-FFF2-40B4-BE49-F238E27FC236}">
                <a16:creationId xmlns:a16="http://schemas.microsoft.com/office/drawing/2014/main" id="{98C664A4-AE5C-4792-813B-14B1DA14D7BF}"/>
              </a:ext>
            </a:extLst>
          </p:cNvPr>
          <p:cNvPicPr>
            <a:picLocks noChangeAspect="1" noChangeArrowheads="1"/>
          </p:cNvPicPr>
          <p:nvPr/>
        </p:nvPicPr>
        <p:blipFill>
          <a:blip r:embed="rId5" cstate="print"/>
          <a:srcRect/>
          <a:stretch>
            <a:fillRect/>
          </a:stretch>
        </p:blipFill>
        <p:spPr bwMode="auto">
          <a:xfrm>
            <a:off x="6400801" y="4082435"/>
            <a:ext cx="4755151" cy="2199168"/>
          </a:xfrm>
          <a:prstGeom prst="rect">
            <a:avLst/>
          </a:prstGeom>
          <a:noFill/>
        </p:spPr>
      </p:pic>
      <p:pic>
        <p:nvPicPr>
          <p:cNvPr id="7" name="Picture 3" descr="C:\Users\Nashra 2\Desktop\images.jpg">
            <a:extLst>
              <a:ext uri="{FF2B5EF4-FFF2-40B4-BE49-F238E27FC236}">
                <a16:creationId xmlns:a16="http://schemas.microsoft.com/office/drawing/2014/main" id="{7D16AA38-0399-4738-9457-705AF66A5E56}"/>
              </a:ext>
            </a:extLst>
          </p:cNvPr>
          <p:cNvPicPr>
            <a:picLocks noChangeAspect="1" noChangeArrowheads="1"/>
          </p:cNvPicPr>
          <p:nvPr/>
        </p:nvPicPr>
        <p:blipFill>
          <a:blip r:embed="rId6" cstate="print"/>
          <a:srcRect/>
          <a:stretch>
            <a:fillRect/>
          </a:stretch>
        </p:blipFill>
        <p:spPr bwMode="auto">
          <a:xfrm>
            <a:off x="1229998" y="2297236"/>
            <a:ext cx="2372838" cy="3565741"/>
          </a:xfrm>
          <a:prstGeom prst="rect">
            <a:avLst/>
          </a:prstGeom>
          <a:noFill/>
        </p:spPr>
      </p:pic>
    </p:spTree>
    <p:extLst>
      <p:ext uri="{BB962C8B-B14F-4D97-AF65-F5344CB8AC3E}">
        <p14:creationId xmlns:p14="http://schemas.microsoft.com/office/powerpoint/2010/main" val="775498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3"/>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4"/>
          <a:stretch>
            <a:fillRect/>
          </a:stretch>
        </p:blipFill>
        <p:spPr>
          <a:xfrm>
            <a:off x="11310979" y="153288"/>
            <a:ext cx="762000" cy="647700"/>
          </a:xfrm>
          <a:prstGeom prst="rect">
            <a:avLst/>
          </a:prstGeom>
        </p:spPr>
      </p:pic>
      <p:sp>
        <p:nvSpPr>
          <p:cNvPr id="13" name="Rectangle 6">
            <a:extLst>
              <a:ext uri="{FF2B5EF4-FFF2-40B4-BE49-F238E27FC236}">
                <a16:creationId xmlns:a16="http://schemas.microsoft.com/office/drawing/2014/main" id="{C8F856D9-D741-4469-87D4-781F9F64373E}"/>
              </a:ext>
            </a:extLst>
          </p:cNvPr>
          <p:cNvSpPr>
            <a:spLocks noChangeArrowheads="1"/>
          </p:cNvSpPr>
          <p:nvPr/>
        </p:nvSpPr>
        <p:spPr bwMode="auto">
          <a:xfrm>
            <a:off x="4537424" y="3553922"/>
            <a:ext cx="2904703" cy="169745"/>
          </a:xfrm>
          <a:prstGeom prst="rect">
            <a:avLst/>
          </a:prstGeom>
          <a:solidFill>
            <a:schemeClr val="bg1"/>
          </a:solidFill>
          <a:ln w="9525">
            <a:solidFill>
              <a:schemeClr val="bg1"/>
            </a:solidFill>
            <a:round/>
            <a:headEnd/>
            <a:tailEnd/>
          </a:ln>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r>
              <a:rPr lang="en-US" altLang="en-US" sz="1200" i="1">
                <a:latin typeface="Arial" panose="020B0604020202020204" pitchFamily="34" charset="0"/>
              </a:rPr>
              <a:t>Digital Globe</a:t>
            </a:r>
          </a:p>
        </p:txBody>
      </p:sp>
      <p:sp>
        <p:nvSpPr>
          <p:cNvPr id="14" name="Rectangle 11">
            <a:extLst>
              <a:ext uri="{FF2B5EF4-FFF2-40B4-BE49-F238E27FC236}">
                <a16:creationId xmlns:a16="http://schemas.microsoft.com/office/drawing/2014/main" id="{1A496272-947C-4CFF-B68C-CB4D4AD4DD80}"/>
              </a:ext>
            </a:extLst>
          </p:cNvPr>
          <p:cNvSpPr>
            <a:spLocks noChangeArrowheads="1"/>
          </p:cNvSpPr>
          <p:nvPr/>
        </p:nvSpPr>
        <p:spPr bwMode="auto">
          <a:xfrm>
            <a:off x="4178041" y="3388645"/>
            <a:ext cx="3428340" cy="3160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en-US"/>
          </a:p>
        </p:txBody>
      </p:sp>
      <p:pic>
        <p:nvPicPr>
          <p:cNvPr id="15" name="BandaAceh_Double_v3_Indeo5.mov" descr="/Users/Laura/Desktop/Tonga_Aug10/Tonga_Tsunami_Training_aug10_CD/Tonga_PPT/Video/BandaAceh_Double_v3_Indeo5.mov">
            <a:hlinkClick r:id="" action="ppaction://media"/>
            <a:extLst>
              <a:ext uri="{FF2B5EF4-FFF2-40B4-BE49-F238E27FC236}">
                <a16:creationId xmlns:a16="http://schemas.microsoft.com/office/drawing/2014/main" id="{FE02A18F-BF34-4D69-A2AB-89F48CD16C1E}"/>
              </a:ext>
            </a:extLst>
          </p:cNvPr>
          <p:cNvPicPr>
            <a:picLocks noChangeAspect="1" noChangeArrowheads="1"/>
          </p:cNvPicPr>
          <p:nvPr>
            <a:videoFile r:link="rId1"/>
          </p:nvPr>
        </p:nvPicPr>
        <p:blipFill>
          <a:blip r:embed="rId5" cstate="print">
            <a:extLst>
              <a:ext uri="{28A0092B-C50C-407E-A947-70E740481C1C}">
                <a14:useLocalDpi xmlns:a14="http://schemas.microsoft.com/office/drawing/2010/main" val="0"/>
              </a:ext>
            </a:extLst>
          </a:blip>
          <a:srcRect/>
          <a:stretch>
            <a:fillRect/>
          </a:stretch>
        </p:blipFill>
        <p:spPr bwMode="auto">
          <a:xfrm>
            <a:off x="2913698" y="1875048"/>
            <a:ext cx="6364602" cy="398245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A40D8227-41AD-4C0A-90FF-B56E152E101B}"/>
              </a:ext>
            </a:extLst>
          </p:cNvPr>
          <p:cNvSpPr>
            <a:spLocks noChangeArrowheads="1"/>
          </p:cNvSpPr>
          <p:nvPr/>
        </p:nvSpPr>
        <p:spPr bwMode="auto">
          <a:xfrm>
            <a:off x="3706028" y="4843134"/>
            <a:ext cx="5145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ar-OM" altLang="en-US" dirty="0">
                <a:solidFill>
                  <a:schemeClr val="bg1"/>
                </a:solidFill>
                <a:latin typeface="Cairo Medium" pitchFamily="2" charset="-78"/>
                <a:cs typeface="Cairo Medium" pitchFamily="2" charset="-78"/>
              </a:rPr>
              <a:t>بعد                             قبل   </a:t>
            </a:r>
            <a:endParaRPr lang="en-US" altLang="en-US" dirty="0">
              <a:solidFill>
                <a:schemeClr val="bg1"/>
              </a:solidFill>
              <a:latin typeface="Cairo Medium" pitchFamily="2" charset="-78"/>
              <a:cs typeface="Cairo Medium" pitchFamily="2" charset="-78"/>
            </a:endParaRPr>
          </a:p>
        </p:txBody>
      </p:sp>
      <p:sp>
        <p:nvSpPr>
          <p:cNvPr id="18" name="Rectangle 10">
            <a:extLst>
              <a:ext uri="{FF2B5EF4-FFF2-40B4-BE49-F238E27FC236}">
                <a16:creationId xmlns:a16="http://schemas.microsoft.com/office/drawing/2014/main" id="{433D3633-0F8B-4ABE-A2DB-3BE2C77B9A03}"/>
              </a:ext>
            </a:extLst>
          </p:cNvPr>
          <p:cNvSpPr>
            <a:spLocks noChangeArrowheads="1"/>
          </p:cNvSpPr>
          <p:nvPr/>
        </p:nvSpPr>
        <p:spPr bwMode="auto">
          <a:xfrm>
            <a:off x="5234250" y="5205717"/>
            <a:ext cx="20556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rtl="1"/>
            <a:r>
              <a:rPr lang="ar-OM" altLang="en-US" sz="1800" dirty="0">
                <a:solidFill>
                  <a:schemeClr val="bg1"/>
                </a:solidFill>
                <a:latin typeface="Cairo Medium" pitchFamily="2" charset="-78"/>
                <a:cs typeface="Cairo Medium" pitchFamily="2" charset="-78"/>
              </a:rPr>
              <a:t>بانداتشي , إندونيسيا</a:t>
            </a:r>
          </a:p>
          <a:p>
            <a:pPr algn="ctr" rtl="1"/>
            <a:r>
              <a:rPr lang="ar-OM" altLang="en-US" sz="1800" dirty="0">
                <a:solidFill>
                  <a:schemeClr val="bg1"/>
                </a:solidFill>
                <a:latin typeface="Cairo Medium" pitchFamily="2" charset="-78"/>
                <a:cs typeface="Cairo Medium" pitchFamily="2" charset="-78"/>
              </a:rPr>
              <a:t> 26 ديسمبر 2004</a:t>
            </a:r>
            <a:endParaRPr lang="en-US" altLang="en-US" sz="1800" dirty="0">
              <a:solidFill>
                <a:schemeClr val="bg1"/>
              </a:solidFill>
              <a:latin typeface="Cairo Medium" pitchFamily="2" charset="-78"/>
              <a:cs typeface="Cairo Medium" pitchFamily="2" charset="-78"/>
            </a:endParaRPr>
          </a:p>
        </p:txBody>
      </p:sp>
      <p:sp>
        <p:nvSpPr>
          <p:cNvPr id="19" name="Rectangle 14">
            <a:extLst>
              <a:ext uri="{FF2B5EF4-FFF2-40B4-BE49-F238E27FC236}">
                <a16:creationId xmlns:a16="http://schemas.microsoft.com/office/drawing/2014/main" id="{B99D1CD6-0BB5-4A38-B1C5-91EF4C88F674}"/>
              </a:ext>
            </a:extLst>
          </p:cNvPr>
          <p:cNvSpPr>
            <a:spLocks noChangeArrowheads="1"/>
          </p:cNvSpPr>
          <p:nvPr/>
        </p:nvSpPr>
        <p:spPr bwMode="auto">
          <a:xfrm>
            <a:off x="3056215" y="1955710"/>
            <a:ext cx="60795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rtl="1">
              <a:buFont typeface="Arial" panose="020B0604020202020204" pitchFamily="34" charset="0"/>
              <a:buChar char="•"/>
            </a:pPr>
            <a:r>
              <a:rPr lang="ar-OM" altLang="en-US" sz="1800" dirty="0">
                <a:solidFill>
                  <a:schemeClr val="bg1"/>
                </a:solidFill>
                <a:latin typeface="Cairo Medium" pitchFamily="2" charset="-78"/>
                <a:cs typeface="Cairo Medium" pitchFamily="2" charset="-78"/>
              </a:rPr>
              <a:t>يغمر بسرعة المناطق المنخفضة</a:t>
            </a:r>
            <a:endParaRPr lang="en-US" altLang="en-US" sz="1800" dirty="0">
              <a:solidFill>
                <a:schemeClr val="bg1"/>
              </a:solidFill>
              <a:latin typeface="Cairo Medium" pitchFamily="2" charset="-78"/>
              <a:cs typeface="Cairo Medium" pitchFamily="2" charset="-78"/>
            </a:endParaRPr>
          </a:p>
          <a:p>
            <a:pPr algn="r" rtl="1">
              <a:buFont typeface="Arial" panose="020B0604020202020204" pitchFamily="34" charset="0"/>
              <a:buChar char="•"/>
            </a:pPr>
            <a:r>
              <a:rPr lang="ar-OM" altLang="en-US" sz="1800" dirty="0">
                <a:solidFill>
                  <a:schemeClr val="bg1"/>
                </a:solidFill>
                <a:latin typeface="Cairo Medium" pitchFamily="2" charset="-78"/>
                <a:cs typeface="Cairo Medium" pitchFamily="2" charset="-78"/>
              </a:rPr>
              <a:t>فيضانات وتيارات قوية</a:t>
            </a:r>
          </a:p>
          <a:p>
            <a:pPr algn="r" rtl="1">
              <a:buFont typeface="Arial" panose="020B0604020202020204" pitchFamily="34" charset="0"/>
              <a:buChar char="•"/>
            </a:pPr>
            <a:r>
              <a:rPr lang="ar-OM" altLang="en-US" sz="1800" dirty="0">
                <a:solidFill>
                  <a:schemeClr val="bg1"/>
                </a:solidFill>
                <a:latin typeface="Cairo Medium" pitchFamily="2" charset="-78"/>
                <a:cs typeface="Cairo Medium" pitchFamily="2" charset="-78"/>
              </a:rPr>
              <a:t>تدمير في منطقة التأثير.</a:t>
            </a:r>
            <a:endParaRPr lang="en-US" altLang="en-US" sz="1800" dirty="0">
              <a:solidFill>
                <a:schemeClr val="bg1"/>
              </a:solidFill>
              <a:latin typeface="Cairo Medium" pitchFamily="2" charset="-78"/>
              <a:cs typeface="Cairo Medium" pitchFamily="2" charset="-78"/>
            </a:endParaRPr>
          </a:p>
        </p:txBody>
      </p:sp>
      <p:sp>
        <p:nvSpPr>
          <p:cNvPr id="20" name="Title 1">
            <a:extLst>
              <a:ext uri="{FF2B5EF4-FFF2-40B4-BE49-F238E27FC236}">
                <a16:creationId xmlns:a16="http://schemas.microsoft.com/office/drawing/2014/main" id="{79010DBC-EA91-4943-8D63-287EABB85A9B}"/>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OM" altLang="en-US" sz="3600" dirty="0">
                <a:solidFill>
                  <a:srgbClr val="24295F"/>
                </a:solidFill>
                <a:latin typeface="Cairo Medium" pitchFamily="2" charset="-78"/>
                <a:cs typeface="Cairo Medium" pitchFamily="2" charset="-78"/>
              </a:rPr>
              <a:t>ماهو تأثير تسونامي؟</a:t>
            </a:r>
            <a:br>
              <a:rPr lang="en-US" altLang="en-US" sz="3600" dirty="0">
                <a:solidFill>
                  <a:srgbClr val="24295F"/>
                </a:solidFill>
                <a:latin typeface="Cairo Medium" pitchFamily="2" charset="-78"/>
                <a:cs typeface="Cairo Medium" pitchFamily="2" charset="-78"/>
              </a:rPr>
            </a:br>
            <a:endParaRPr lang="en-US" altLang="ar-OM" sz="36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698552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video fullScrn="1">
              <p:cMediaNode>
                <p:cTn id="2" repeatCount="indefinite" fill="remove"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D426F-8F61-B09F-D637-9048E2294ECF}"/>
              </a:ext>
            </a:extLst>
          </p:cNvPr>
          <p:cNvPicPr>
            <a:picLocks noChangeAspect="1"/>
          </p:cNvPicPr>
          <p:nvPr/>
        </p:nvPicPr>
        <p:blipFill>
          <a:blip r:embed="rId2"/>
          <a:stretch>
            <a:fillRect/>
          </a:stretch>
        </p:blipFill>
        <p:spPr>
          <a:xfrm>
            <a:off x="-1476564" y="-715268"/>
            <a:ext cx="13668564" cy="9017892"/>
          </a:xfrm>
          <a:prstGeom prst="rect">
            <a:avLst/>
          </a:prstGeom>
        </p:spPr>
      </p:pic>
      <p:sp>
        <p:nvSpPr>
          <p:cNvPr id="2" name="Title 1">
            <a:extLst>
              <a:ext uri="{FF2B5EF4-FFF2-40B4-BE49-F238E27FC236}">
                <a16:creationId xmlns:a16="http://schemas.microsoft.com/office/drawing/2014/main" id="{1C48C10B-40D9-8444-8706-1F3A8153E6CA}"/>
              </a:ext>
            </a:extLst>
          </p:cNvPr>
          <p:cNvSpPr>
            <a:spLocks noGrp="1"/>
          </p:cNvSpPr>
          <p:nvPr>
            <p:ph type="title"/>
          </p:nvPr>
        </p:nvSpPr>
        <p:spPr>
          <a:xfrm>
            <a:off x="3570619" y="2076385"/>
            <a:ext cx="8621381" cy="2705229"/>
          </a:xfrm>
        </p:spPr>
        <p:txBody>
          <a:bodyPr>
            <a:normAutofit/>
          </a:bodyPr>
          <a:lstStyle/>
          <a:p>
            <a:pPr algn="ctr"/>
            <a:r>
              <a:rPr lang="ar-OM" sz="5400" dirty="0">
                <a:solidFill>
                  <a:schemeClr val="bg1"/>
                </a:solidFill>
                <a:latin typeface="Cairo Medium" pitchFamily="2" charset="-78"/>
                <a:cs typeface="Cairo Medium" pitchFamily="2" charset="-78"/>
              </a:rPr>
              <a:t>شكرا جزيلا </a:t>
            </a:r>
            <a:endParaRPr lang="en-US" sz="5400" dirty="0">
              <a:solidFill>
                <a:schemeClr val="bg1"/>
              </a:solidFill>
              <a:latin typeface="Cairo Medium" pitchFamily="2" charset="-78"/>
              <a:cs typeface="Cairo Medium" pitchFamily="2" charset="-78"/>
            </a:endParaRPr>
          </a:p>
        </p:txBody>
      </p:sp>
    </p:spTree>
    <p:extLst>
      <p:ext uri="{BB962C8B-B14F-4D97-AF65-F5344CB8AC3E}">
        <p14:creationId xmlns:p14="http://schemas.microsoft.com/office/powerpoint/2010/main" val="2537595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8" name="Title 1">
            <a:extLst>
              <a:ext uri="{FF2B5EF4-FFF2-40B4-BE49-F238E27FC236}">
                <a16:creationId xmlns:a16="http://schemas.microsoft.com/office/drawing/2014/main" id="{2528806B-653E-4B29-9C6F-70C09FF36B3C}"/>
              </a:ext>
            </a:extLst>
          </p:cNvPr>
          <p:cNvSpPr txBox="1">
            <a:spLocks/>
          </p:cNvSpPr>
          <p:nvPr/>
        </p:nvSpPr>
        <p:spPr>
          <a:xfrm>
            <a:off x="1318382" y="850679"/>
            <a:ext cx="9555235"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ctr" fontAlgn="auto">
              <a:spcAft>
                <a:spcPts val="0"/>
              </a:spcAft>
              <a:buFont typeface="Wingdings" panose="05000000000000000000" pitchFamily="2" charset="2"/>
              <a:buNone/>
              <a:defRPr/>
            </a:pPr>
            <a:r>
              <a:rPr lang="ar-OM" sz="3200" dirty="0">
                <a:solidFill>
                  <a:srgbClr val="24295F"/>
                </a:solidFill>
                <a:latin typeface="Cairo Medium" pitchFamily="2" charset="-78"/>
                <a:cs typeface="Cairo Medium" pitchFamily="2" charset="-78"/>
              </a:rPr>
              <a:t>نظام الإنذار المبكر بسلطنة عمان</a:t>
            </a:r>
            <a:br>
              <a:rPr lang="ar-OM" sz="3200" dirty="0">
                <a:solidFill>
                  <a:srgbClr val="24295F"/>
                </a:solidFill>
                <a:latin typeface="Cairo Medium" pitchFamily="2" charset="-78"/>
                <a:cs typeface="Cairo Medium" pitchFamily="2" charset="-78"/>
              </a:rPr>
            </a:br>
            <a:r>
              <a:rPr lang="ar-OM" sz="3200" dirty="0">
                <a:solidFill>
                  <a:srgbClr val="24295F"/>
                </a:solidFill>
                <a:latin typeface="Cairo Medium" pitchFamily="2" charset="-78"/>
                <a:cs typeface="Cairo Medium" pitchFamily="2" charset="-78"/>
              </a:rPr>
              <a:t>عمليات الرصد وتجميع البيانات</a:t>
            </a:r>
          </a:p>
        </p:txBody>
      </p:sp>
      <p:pic>
        <p:nvPicPr>
          <p:cNvPr id="20" name="Picture 19">
            <a:extLst>
              <a:ext uri="{FF2B5EF4-FFF2-40B4-BE49-F238E27FC236}">
                <a16:creationId xmlns:a16="http://schemas.microsoft.com/office/drawing/2014/main" id="{1E40FE5D-10FC-4CA5-A23E-692E13C95708}"/>
              </a:ext>
            </a:extLst>
          </p:cNvPr>
          <p:cNvPicPr>
            <a:picLocks noChangeAspect="1"/>
          </p:cNvPicPr>
          <p:nvPr/>
        </p:nvPicPr>
        <p:blipFill>
          <a:blip r:embed="rId4" cstate="print"/>
          <a:stretch>
            <a:fillRect/>
          </a:stretch>
        </p:blipFill>
        <p:spPr>
          <a:xfrm>
            <a:off x="2276723" y="2244934"/>
            <a:ext cx="4396531" cy="3688937"/>
          </a:xfrm>
          <a:prstGeom prst="rect">
            <a:avLst/>
          </a:prstGeom>
        </p:spPr>
      </p:pic>
      <p:pic>
        <p:nvPicPr>
          <p:cNvPr id="21" name="Content Placeholder 5">
            <a:extLst>
              <a:ext uri="{FF2B5EF4-FFF2-40B4-BE49-F238E27FC236}">
                <a16:creationId xmlns:a16="http://schemas.microsoft.com/office/drawing/2014/main" id="{BFBEA0BA-F9CC-4F0B-829D-27284C8DA59B}"/>
              </a:ext>
            </a:extLst>
          </p:cNvPr>
          <p:cNvPicPr>
            <a:picLocks noChangeAspect="1"/>
          </p:cNvPicPr>
          <p:nvPr/>
        </p:nvPicPr>
        <p:blipFill rotWithShape="1">
          <a:blip r:embed="rId5"/>
          <a:srcRect l="7982" t="41252" r="4041" b="4394"/>
          <a:stretch/>
        </p:blipFill>
        <p:spPr>
          <a:xfrm>
            <a:off x="5033296" y="5009773"/>
            <a:ext cx="2493426" cy="1302187"/>
          </a:xfrm>
          <a:prstGeom prst="rect">
            <a:avLst/>
          </a:prstGeom>
        </p:spPr>
      </p:pic>
      <p:sp>
        <p:nvSpPr>
          <p:cNvPr id="22" name="TextBox 21">
            <a:extLst>
              <a:ext uri="{FF2B5EF4-FFF2-40B4-BE49-F238E27FC236}">
                <a16:creationId xmlns:a16="http://schemas.microsoft.com/office/drawing/2014/main" id="{31AEAB11-35A9-4685-8AFD-EA62688103B5}"/>
              </a:ext>
            </a:extLst>
          </p:cNvPr>
          <p:cNvSpPr txBox="1"/>
          <p:nvPr/>
        </p:nvSpPr>
        <p:spPr>
          <a:xfrm>
            <a:off x="7526722" y="4977960"/>
            <a:ext cx="516944" cy="1384995"/>
          </a:xfrm>
          <a:prstGeom prst="rect">
            <a:avLst/>
          </a:prstGeom>
          <a:solidFill>
            <a:srgbClr val="24295F"/>
          </a:solidFill>
          <a:ln w="38100">
            <a:noFill/>
          </a:ln>
        </p:spPr>
        <p:txBody>
          <a:bodyPr wrap="square" rtlCol="0">
            <a:spAutoFit/>
          </a:bodyPr>
          <a:lstStyle/>
          <a:p>
            <a:pPr algn="ctr"/>
            <a:r>
              <a:rPr lang="ar-OM" sz="1050" b="1" dirty="0">
                <a:solidFill>
                  <a:schemeClr val="bg1"/>
                </a:solidFill>
                <a:latin typeface="Cairo Medium" pitchFamily="2" charset="-78"/>
                <a:cs typeface="Cairo Medium" pitchFamily="2" charset="-78"/>
              </a:rPr>
              <a:t>العدد</a:t>
            </a:r>
          </a:p>
          <a:p>
            <a:pPr algn="ctr"/>
            <a:r>
              <a:rPr lang="ar-OM" sz="1050" dirty="0">
                <a:solidFill>
                  <a:schemeClr val="bg1"/>
                </a:solidFill>
                <a:latin typeface="Cairo Medium" pitchFamily="2" charset="-78"/>
                <a:cs typeface="Cairo Medium" pitchFamily="2" charset="-78"/>
              </a:rPr>
              <a:t>4</a:t>
            </a:r>
          </a:p>
          <a:p>
            <a:pPr algn="ctr"/>
            <a:r>
              <a:rPr lang="ar-OM" sz="1050" dirty="0">
                <a:solidFill>
                  <a:schemeClr val="bg1"/>
                </a:solidFill>
                <a:latin typeface="Cairo Medium" pitchFamily="2" charset="-78"/>
                <a:cs typeface="Cairo Medium" pitchFamily="2" charset="-78"/>
              </a:rPr>
              <a:t>77</a:t>
            </a:r>
          </a:p>
          <a:p>
            <a:pPr algn="ctr"/>
            <a:r>
              <a:rPr lang="ar-OM" sz="1050" dirty="0">
                <a:solidFill>
                  <a:schemeClr val="bg1"/>
                </a:solidFill>
                <a:latin typeface="Cairo Medium" pitchFamily="2" charset="-78"/>
                <a:cs typeface="Cairo Medium" pitchFamily="2" charset="-78"/>
              </a:rPr>
              <a:t>6</a:t>
            </a:r>
          </a:p>
          <a:p>
            <a:pPr algn="ctr"/>
            <a:r>
              <a:rPr lang="ar-OM" sz="1050" dirty="0">
                <a:solidFill>
                  <a:schemeClr val="bg1"/>
                </a:solidFill>
                <a:latin typeface="Cairo Medium" pitchFamily="2" charset="-78"/>
                <a:cs typeface="Cairo Medium" pitchFamily="2" charset="-78"/>
              </a:rPr>
              <a:t>10</a:t>
            </a:r>
          </a:p>
          <a:p>
            <a:pPr algn="ctr"/>
            <a:r>
              <a:rPr lang="ar-OM" sz="1050" dirty="0">
                <a:solidFill>
                  <a:schemeClr val="bg1"/>
                </a:solidFill>
                <a:latin typeface="Cairo Medium" pitchFamily="2" charset="-78"/>
                <a:cs typeface="Cairo Medium" pitchFamily="2" charset="-78"/>
              </a:rPr>
              <a:t>10</a:t>
            </a:r>
          </a:p>
          <a:p>
            <a:pPr algn="ctr"/>
            <a:r>
              <a:rPr lang="ar-OM" sz="1050" dirty="0">
                <a:solidFill>
                  <a:schemeClr val="bg1"/>
                </a:solidFill>
                <a:latin typeface="Cairo Medium" pitchFamily="2" charset="-78"/>
                <a:cs typeface="Cairo Medium" pitchFamily="2" charset="-78"/>
              </a:rPr>
              <a:t>2</a:t>
            </a:r>
          </a:p>
          <a:p>
            <a:pPr algn="ctr"/>
            <a:r>
              <a:rPr lang="ar-OM" sz="1050" dirty="0">
                <a:solidFill>
                  <a:schemeClr val="bg1"/>
                </a:solidFill>
                <a:latin typeface="Cairo Medium" pitchFamily="2" charset="-78"/>
                <a:cs typeface="Cairo Medium" pitchFamily="2" charset="-78"/>
              </a:rPr>
              <a:t>5</a:t>
            </a:r>
            <a:endParaRPr lang="en-GB" sz="1050" dirty="0">
              <a:solidFill>
                <a:schemeClr val="bg1"/>
              </a:solidFill>
              <a:latin typeface="Cairo Medium" pitchFamily="2" charset="-78"/>
              <a:cs typeface="Cairo Medium" pitchFamily="2" charset="-78"/>
            </a:endParaRPr>
          </a:p>
        </p:txBody>
      </p:sp>
    </p:spTree>
    <p:extLst>
      <p:ext uri="{BB962C8B-B14F-4D97-AF65-F5344CB8AC3E}">
        <p14:creationId xmlns:p14="http://schemas.microsoft.com/office/powerpoint/2010/main" val="1508583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8534400" y="976436"/>
            <a:ext cx="3092213"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altLang="ar-OM" sz="3600" i="0" dirty="0">
                <a:solidFill>
                  <a:srgbClr val="24295F"/>
                </a:solidFill>
                <a:latin typeface="Cairo Medium" pitchFamily="2" charset="-78"/>
                <a:cs typeface="Cairo Medium" pitchFamily="2" charset="-78"/>
              </a:rPr>
              <a:t>ما هو الطقـــس؟</a:t>
            </a:r>
            <a:endParaRPr lang="ar-OM" sz="3600" dirty="0">
              <a:solidFill>
                <a:srgbClr val="24295F"/>
              </a:solidFill>
              <a:latin typeface="Cairo Medium" pitchFamily="2" charset="-78"/>
              <a:cs typeface="Cairo Medium" pitchFamily="2" charset="-78"/>
            </a:endParaRP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2105247" y="2221430"/>
            <a:ext cx="9521366" cy="2595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Clr>
                <a:schemeClr val="accent1">
                  <a:lumMod val="75000"/>
                </a:schemeClr>
              </a:buClr>
              <a:buNone/>
              <a:defRPr/>
            </a:pPr>
            <a:r>
              <a:rPr lang="ar-SA" altLang="ar-OM" sz="1800" dirty="0">
                <a:solidFill>
                  <a:srgbClr val="24295F"/>
                </a:solidFill>
                <a:latin typeface="Cairo Medium" pitchFamily="2" charset="-78"/>
                <a:cs typeface="Cairo Medium" pitchFamily="2" charset="-78"/>
              </a:rPr>
              <a:t>هو وصف حالة الجو من حيث : درجة الحرارة والضغط الجوي والرياح والرطوبة لمكان محدد ولفترة زمنية قصيرة</a:t>
            </a:r>
            <a:endParaRPr lang="ar-OM" altLang="ar-OM" sz="1800" dirty="0">
              <a:solidFill>
                <a:srgbClr val="24295F"/>
              </a:solidFill>
              <a:latin typeface="Cairo Medium" pitchFamily="2" charset="-78"/>
              <a:cs typeface="Cairo Medium" pitchFamily="2" charset="-78"/>
            </a:endParaRPr>
          </a:p>
          <a:p>
            <a:pPr marL="0" indent="0" algn="r" rtl="1">
              <a:buClr>
                <a:schemeClr val="accent1">
                  <a:lumMod val="75000"/>
                </a:schemeClr>
              </a:buClr>
              <a:buNone/>
              <a:defRPr/>
            </a:pPr>
            <a:endParaRPr lang="ar-OM" altLang="ar-OM" sz="1800" dirty="0">
              <a:solidFill>
                <a:srgbClr val="24295F"/>
              </a:solidFill>
              <a:latin typeface="Cairo Medium" pitchFamily="2" charset="-78"/>
              <a:cs typeface="Cairo Medium" pitchFamily="2" charset="-78"/>
            </a:endParaRPr>
          </a:p>
          <a:p>
            <a:pPr marL="0" indent="0" algn="r" rtl="1">
              <a:buClr>
                <a:schemeClr val="accent1">
                  <a:lumMod val="75000"/>
                </a:schemeClr>
              </a:buClr>
              <a:buNone/>
              <a:defRPr/>
            </a:pPr>
            <a:r>
              <a:rPr lang="ar-SA" altLang="ar-OM" sz="1800" dirty="0">
                <a:solidFill>
                  <a:srgbClr val="24295F"/>
                </a:solidFill>
                <a:latin typeface="Cairo Medium" pitchFamily="2" charset="-78"/>
                <a:cs typeface="Cairo Medium" pitchFamily="2" charset="-78"/>
              </a:rPr>
              <a:t>مثال ذلك أن نقول : الطقس اليوم في </a:t>
            </a:r>
            <a:r>
              <a:rPr lang="ar-OM" altLang="ar-OM" sz="1800" dirty="0">
                <a:solidFill>
                  <a:srgbClr val="24295F"/>
                </a:solidFill>
                <a:latin typeface="Cairo Medium" pitchFamily="2" charset="-78"/>
                <a:cs typeface="Cairo Medium" pitchFamily="2" charset="-78"/>
              </a:rPr>
              <a:t>مسقط </a:t>
            </a:r>
            <a:r>
              <a:rPr lang="ar-SA" altLang="ar-OM" sz="1800" dirty="0">
                <a:solidFill>
                  <a:srgbClr val="24295F"/>
                </a:solidFill>
                <a:latin typeface="Cairo Medium" pitchFamily="2" charset="-78"/>
                <a:cs typeface="Cairo Medium" pitchFamily="2" charset="-78"/>
              </a:rPr>
              <a:t>غائم </a:t>
            </a:r>
            <a:r>
              <a:rPr lang="ar-OM" altLang="ar-OM" sz="1800" dirty="0">
                <a:solidFill>
                  <a:srgbClr val="24295F"/>
                </a:solidFill>
                <a:latin typeface="Cairo Medium" pitchFamily="2" charset="-78"/>
                <a:cs typeface="Cairo Medium" pitchFamily="2" charset="-78"/>
              </a:rPr>
              <a:t>جزئيا مع إحتمال هطول أمطار متفرقة،</a:t>
            </a:r>
            <a:r>
              <a:rPr lang="ar-SA" altLang="ar-OM" sz="1800" dirty="0">
                <a:solidFill>
                  <a:srgbClr val="24295F"/>
                </a:solidFill>
                <a:latin typeface="Cairo Medium" pitchFamily="2" charset="-78"/>
                <a:cs typeface="Cairo Medium" pitchFamily="2" charset="-78"/>
              </a:rPr>
              <a:t> </a:t>
            </a:r>
            <a:r>
              <a:rPr lang="ar-OM" altLang="ar-OM" sz="1800" dirty="0">
                <a:solidFill>
                  <a:srgbClr val="24295F"/>
                </a:solidFill>
                <a:latin typeface="Cairo Medium" pitchFamily="2" charset="-78"/>
                <a:cs typeface="Cairo Medium" pitchFamily="2" charset="-78"/>
              </a:rPr>
              <a:t>و</a:t>
            </a:r>
            <a:r>
              <a:rPr lang="ar-SA" altLang="ar-OM" sz="1800" dirty="0">
                <a:solidFill>
                  <a:srgbClr val="24295F"/>
                </a:solidFill>
                <a:latin typeface="Cairo Medium" pitchFamily="2" charset="-78"/>
                <a:cs typeface="Cairo Medium" pitchFamily="2" charset="-78"/>
              </a:rPr>
              <a:t>تصل درجة الحرارة إلى </a:t>
            </a:r>
            <a:r>
              <a:rPr lang="ar-OM" altLang="ar-OM" sz="1800" dirty="0">
                <a:solidFill>
                  <a:srgbClr val="24295F"/>
                </a:solidFill>
                <a:latin typeface="Cairo Medium" pitchFamily="2" charset="-78"/>
                <a:cs typeface="Cairo Medium" pitchFamily="2" charset="-78"/>
              </a:rPr>
              <a:t>35</a:t>
            </a:r>
            <a:r>
              <a:rPr lang="ar-SA" altLang="ar-OM" sz="1800" dirty="0">
                <a:solidFill>
                  <a:srgbClr val="24295F"/>
                </a:solidFill>
                <a:latin typeface="Cairo Medium" pitchFamily="2" charset="-78"/>
                <a:cs typeface="Cairo Medium" pitchFamily="2" charset="-78"/>
              </a:rPr>
              <a:t> ْ</a:t>
            </a:r>
            <a:r>
              <a:rPr lang="en-US" altLang="ar-OM" sz="1800" dirty="0">
                <a:solidFill>
                  <a:srgbClr val="24295F"/>
                </a:solidFill>
                <a:latin typeface="Cairo Medium" pitchFamily="2" charset="-78"/>
                <a:cs typeface="Cairo Medium" pitchFamily="2" charset="-78"/>
              </a:rPr>
              <a:t> </a:t>
            </a:r>
            <a:r>
              <a:rPr lang="ar-OM" altLang="ar-OM" sz="1800" dirty="0">
                <a:solidFill>
                  <a:srgbClr val="24295F"/>
                </a:solidFill>
                <a:latin typeface="Cairo Medium" pitchFamily="2" charset="-78"/>
                <a:cs typeface="Cairo Medium" pitchFamily="2" charset="-78"/>
              </a:rPr>
              <a:t>درجة</a:t>
            </a:r>
            <a:r>
              <a:rPr lang="ar-SA" altLang="ar-OM" sz="1800" dirty="0">
                <a:solidFill>
                  <a:srgbClr val="24295F"/>
                </a:solidFill>
                <a:latin typeface="Cairo Medium" pitchFamily="2" charset="-78"/>
                <a:cs typeface="Cairo Medium" pitchFamily="2" charset="-78"/>
              </a:rPr>
              <a:t> م</a:t>
            </a:r>
            <a:r>
              <a:rPr lang="ar-OM" altLang="ar-OM" sz="1800" dirty="0">
                <a:solidFill>
                  <a:srgbClr val="24295F"/>
                </a:solidFill>
                <a:latin typeface="Cairo Medium" pitchFamily="2" charset="-78"/>
                <a:cs typeface="Cairo Medium" pitchFamily="2" charset="-78"/>
              </a:rPr>
              <a:t>ئوية،</a:t>
            </a:r>
            <a:r>
              <a:rPr lang="ar-SA" altLang="ar-OM" sz="1800" dirty="0">
                <a:solidFill>
                  <a:srgbClr val="24295F"/>
                </a:solidFill>
                <a:latin typeface="Cairo Medium" pitchFamily="2" charset="-78"/>
                <a:cs typeface="Cairo Medium" pitchFamily="2" charset="-78"/>
              </a:rPr>
              <a:t> </a:t>
            </a:r>
            <a:r>
              <a:rPr lang="ar-OM" altLang="ar-OM" sz="1800" dirty="0">
                <a:solidFill>
                  <a:srgbClr val="24295F"/>
                </a:solidFill>
                <a:latin typeface="Cairo Medium" pitchFamily="2" charset="-78"/>
                <a:cs typeface="Cairo Medium" pitchFamily="2" charset="-78"/>
              </a:rPr>
              <a:t>مع هبوب </a:t>
            </a:r>
            <a:r>
              <a:rPr lang="ar-SA" altLang="ar-OM" sz="1800" dirty="0">
                <a:solidFill>
                  <a:srgbClr val="24295F"/>
                </a:solidFill>
                <a:latin typeface="Cairo Medium" pitchFamily="2" charset="-78"/>
                <a:cs typeface="Cairo Medium" pitchFamily="2" charset="-78"/>
              </a:rPr>
              <a:t>رياح </a:t>
            </a:r>
            <a:r>
              <a:rPr lang="ar-OM" altLang="ar-OM" sz="1800" dirty="0">
                <a:solidFill>
                  <a:srgbClr val="24295F"/>
                </a:solidFill>
                <a:latin typeface="Cairo Medium" pitchFamily="2" charset="-78"/>
                <a:cs typeface="Cairo Medium" pitchFamily="2" charset="-78"/>
              </a:rPr>
              <a:t>شمالية غربية </a:t>
            </a:r>
            <a:r>
              <a:rPr lang="ar-SA" altLang="ar-OM" sz="1800" dirty="0">
                <a:solidFill>
                  <a:srgbClr val="24295F"/>
                </a:solidFill>
                <a:latin typeface="Cairo Medium" pitchFamily="2" charset="-78"/>
                <a:cs typeface="Cairo Medium" pitchFamily="2" charset="-78"/>
              </a:rPr>
              <a:t>وهكذا</a:t>
            </a:r>
            <a:endParaRPr lang="ar-OM" altLang="ar-OM" sz="1800" dirty="0">
              <a:solidFill>
                <a:srgbClr val="24295F"/>
              </a:solidFill>
              <a:latin typeface="Cairo Medium" pitchFamily="2" charset="-78"/>
              <a:cs typeface="Cairo Medium" pitchFamily="2" charset="-78"/>
            </a:endParaRPr>
          </a:p>
          <a:p>
            <a:pPr marL="0" indent="0" algn="r" rtl="1">
              <a:buClr>
                <a:schemeClr val="accent1">
                  <a:lumMod val="75000"/>
                </a:schemeClr>
              </a:buClr>
              <a:buNone/>
              <a:defRPr/>
            </a:pPr>
            <a:endParaRPr lang="ar-OM" altLang="ar-OM" sz="1800" dirty="0">
              <a:solidFill>
                <a:srgbClr val="24295F"/>
              </a:solidFill>
              <a:latin typeface="Cairo Medium" pitchFamily="2" charset="-78"/>
              <a:cs typeface="Cairo Medium" pitchFamily="2" charset="-78"/>
            </a:endParaRPr>
          </a:p>
          <a:p>
            <a:pPr marL="0" indent="0" algn="r" rtl="1">
              <a:buClr>
                <a:schemeClr val="accent1">
                  <a:lumMod val="75000"/>
                </a:schemeClr>
              </a:buClr>
              <a:buNone/>
              <a:defRPr/>
            </a:pPr>
            <a:r>
              <a:rPr lang="ar-SA" altLang="ar-OM" sz="1800" dirty="0">
                <a:solidFill>
                  <a:srgbClr val="24295F"/>
                </a:solidFill>
                <a:latin typeface="Cairo Medium" pitchFamily="2" charset="-78"/>
                <a:cs typeface="Cairo Medium" pitchFamily="2" charset="-78"/>
              </a:rPr>
              <a:t>فالطقس حالة مؤقتة عابرة تتغير وتتقلب بين ساعة وأخرى ويوماً بعد يوم</a:t>
            </a:r>
            <a:r>
              <a:rPr lang="ar-OM" altLang="ar-OM" sz="1800" dirty="0">
                <a:solidFill>
                  <a:srgbClr val="24295F"/>
                </a:solidFill>
                <a:latin typeface="Cairo Medium" pitchFamily="2" charset="-78"/>
                <a:cs typeface="Cairo Medium" pitchFamily="2" charset="-78"/>
              </a:rPr>
              <a:t>،</a:t>
            </a:r>
            <a:r>
              <a:rPr lang="ar-SA" altLang="ar-OM" sz="1800" dirty="0">
                <a:solidFill>
                  <a:srgbClr val="24295F"/>
                </a:solidFill>
                <a:latin typeface="Cairo Medium" pitchFamily="2" charset="-78"/>
                <a:cs typeface="Cairo Medium" pitchFamily="2" charset="-78"/>
              </a:rPr>
              <a:t> وت</a:t>
            </a:r>
            <a:r>
              <a:rPr lang="ar-OM" altLang="ar-OM" sz="1800" dirty="0">
                <a:solidFill>
                  <a:srgbClr val="24295F"/>
                </a:solidFill>
                <a:latin typeface="Cairo Medium" pitchFamily="2" charset="-78"/>
                <a:cs typeface="Cairo Medium" pitchFamily="2" charset="-78"/>
              </a:rPr>
              <a:t>ُ</a:t>
            </a:r>
            <a:r>
              <a:rPr lang="ar-SA" altLang="ar-OM" sz="1800" dirty="0">
                <a:solidFill>
                  <a:srgbClr val="24295F"/>
                </a:solidFill>
                <a:latin typeface="Cairo Medium" pitchFamily="2" charset="-78"/>
                <a:cs typeface="Cairo Medium" pitchFamily="2" charset="-78"/>
              </a:rPr>
              <a:t>قد</a:t>
            </a:r>
            <a:r>
              <a:rPr lang="ar-OM" altLang="ar-OM" sz="1800" dirty="0">
                <a:solidFill>
                  <a:srgbClr val="24295F"/>
                </a:solidFill>
                <a:latin typeface="Cairo Medium" pitchFamily="2" charset="-78"/>
                <a:cs typeface="Cairo Medium" pitchFamily="2" charset="-78"/>
              </a:rPr>
              <a:t>ِ</a:t>
            </a:r>
            <a:r>
              <a:rPr lang="ar-SA" altLang="ar-OM" sz="1800" dirty="0">
                <a:solidFill>
                  <a:srgbClr val="24295F"/>
                </a:solidFill>
                <a:latin typeface="Cairo Medium" pitchFamily="2" charset="-78"/>
                <a:cs typeface="Cairo Medium" pitchFamily="2" charset="-78"/>
              </a:rPr>
              <a:t>م وسائل الإعلام المختلفة يومياً نشرات جوية تصلها من </a:t>
            </a:r>
            <a:r>
              <a:rPr lang="ar-OM" altLang="ar-OM" sz="1800" dirty="0">
                <a:solidFill>
                  <a:srgbClr val="24295F"/>
                </a:solidFill>
                <a:latin typeface="Cairo Medium" pitchFamily="2" charset="-78"/>
                <a:cs typeface="Cairo Medium" pitchFamily="2" charset="-78"/>
              </a:rPr>
              <a:t>مراكز </a:t>
            </a:r>
            <a:r>
              <a:rPr lang="ar-SA" altLang="ar-OM" sz="1800" dirty="0">
                <a:solidFill>
                  <a:srgbClr val="24295F"/>
                </a:solidFill>
                <a:latin typeface="Cairo Medium" pitchFamily="2" charset="-78"/>
                <a:cs typeface="Cairo Medium" pitchFamily="2" charset="-78"/>
              </a:rPr>
              <a:t>الأرصاد الجوية</a:t>
            </a:r>
            <a:r>
              <a:rPr lang="ar-OM" altLang="ar-OM" sz="1800" dirty="0">
                <a:solidFill>
                  <a:srgbClr val="24295F"/>
                </a:solidFill>
                <a:latin typeface="Cairo Medium" pitchFamily="2" charset="-78"/>
                <a:cs typeface="Cairo Medium" pitchFamily="2" charset="-78"/>
              </a:rPr>
              <a:t>.</a:t>
            </a:r>
            <a:endParaRPr lang="en-US" altLang="ar-OM"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1091825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8249265" y="976436"/>
            <a:ext cx="3377348"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sz="3600" dirty="0">
                <a:solidFill>
                  <a:srgbClr val="24295F"/>
                </a:solidFill>
                <a:latin typeface="Cairo Medium" pitchFamily="2" charset="-78"/>
                <a:cs typeface="Cairo Medium" pitchFamily="2" charset="-78"/>
              </a:rPr>
              <a:t>ما هو المنــــاخ؟</a:t>
            </a: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882502" y="2221430"/>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1" eaLnBrk="0" fontAlgn="base" latinLnBrk="0" hangingPunct="0">
              <a:spcBef>
                <a:spcPct val="30000"/>
              </a:spcBef>
              <a:spcAft>
                <a:spcPct val="0"/>
              </a:spcAft>
              <a:buClrTx/>
              <a:buSzTx/>
              <a:buFontTx/>
              <a:buNone/>
              <a:tabLst/>
              <a:defRPr/>
            </a:pPr>
            <a:r>
              <a:rPr lang="ar-OM" sz="1800" dirty="0">
                <a:solidFill>
                  <a:srgbClr val="24295F"/>
                </a:solidFill>
                <a:latin typeface="Cairo Medium" pitchFamily="2" charset="-78"/>
                <a:cs typeface="Cairo Medium" pitchFamily="2" charset="-78"/>
              </a:rPr>
              <a:t>المناخ : </a:t>
            </a:r>
            <a:r>
              <a:rPr lang="ar-OM" altLang="ar-OM" sz="1800" dirty="0">
                <a:solidFill>
                  <a:srgbClr val="24295F"/>
                </a:solidFill>
                <a:latin typeface="Cairo Medium" pitchFamily="2" charset="-78"/>
                <a:cs typeface="Cairo Medium" pitchFamily="2" charset="-78"/>
              </a:rPr>
              <a:t>الحالة المتوسطة لعناصر الطقس لمنطقة</a:t>
            </a:r>
            <a:r>
              <a:rPr lang="ar-SA" altLang="ar-OM" sz="1800" dirty="0">
                <a:solidFill>
                  <a:srgbClr val="24295F"/>
                </a:solidFill>
                <a:latin typeface="Cairo Medium" pitchFamily="2" charset="-78"/>
                <a:cs typeface="Cairo Medium" pitchFamily="2" charset="-78"/>
              </a:rPr>
              <a:t> </a:t>
            </a:r>
            <a:r>
              <a:rPr lang="ar-OM" altLang="ar-OM" sz="1800" dirty="0">
                <a:solidFill>
                  <a:srgbClr val="24295F"/>
                </a:solidFill>
                <a:latin typeface="Cairo Medium" pitchFamily="2" charset="-78"/>
                <a:cs typeface="Cairo Medium" pitchFamily="2" charset="-78"/>
              </a:rPr>
              <a:t>معينة خلال فترة زمنية طويلة تمتد لشهر، فصل أو سنة.</a:t>
            </a:r>
          </a:p>
          <a:p>
            <a:pPr marL="0" marR="0" indent="0" algn="r" defTabSz="914400" rtl="1" eaLnBrk="0" fontAlgn="base" latinLnBrk="0" hangingPunct="0">
              <a:spcBef>
                <a:spcPct val="30000"/>
              </a:spcBef>
              <a:spcAft>
                <a:spcPct val="0"/>
              </a:spcAft>
              <a:buClrTx/>
              <a:buSzTx/>
              <a:buFontTx/>
              <a:buNone/>
              <a:tabLst/>
              <a:defRPr/>
            </a:pPr>
            <a:endParaRPr lang="ar-OM" altLang="ar-OM" sz="1800" dirty="0">
              <a:solidFill>
                <a:srgbClr val="24295F"/>
              </a:solidFill>
              <a:latin typeface="Cairo Medium" pitchFamily="2" charset="-78"/>
              <a:cs typeface="Cairo Medium" pitchFamily="2" charset="-78"/>
            </a:endParaRPr>
          </a:p>
          <a:p>
            <a:pPr marL="0" marR="0" indent="0" algn="r" defTabSz="914400" rtl="1" eaLnBrk="0" fontAlgn="base" latinLnBrk="0" hangingPunct="0">
              <a:spcBef>
                <a:spcPct val="30000"/>
              </a:spcBef>
              <a:spcAft>
                <a:spcPct val="0"/>
              </a:spcAft>
              <a:buClrTx/>
              <a:buSzTx/>
              <a:buFontTx/>
              <a:buNone/>
              <a:tabLst/>
              <a:defRPr/>
            </a:pPr>
            <a:r>
              <a:rPr lang="ar-OM" sz="1800" dirty="0">
                <a:solidFill>
                  <a:srgbClr val="24295F"/>
                </a:solidFill>
                <a:latin typeface="Cairo Medium" pitchFamily="2" charset="-78"/>
                <a:cs typeface="Cairo Medium" pitchFamily="2" charset="-78"/>
              </a:rPr>
              <a:t>مناخ السلطنة:</a:t>
            </a:r>
          </a:p>
          <a:p>
            <a:pPr algn="r" rtl="1" eaLnBrk="1" hangingPunct="1"/>
            <a:r>
              <a:rPr lang="ar-OM" altLang="ar-OM" sz="1800" dirty="0">
                <a:solidFill>
                  <a:srgbClr val="24295F"/>
                </a:solidFill>
                <a:latin typeface="Cairo Medium" pitchFamily="2" charset="-78"/>
                <a:cs typeface="Cairo Medium" pitchFamily="2" charset="-78"/>
              </a:rPr>
              <a:t>فصل الشتاء ( ديسمبر </a:t>
            </a:r>
            <a:r>
              <a:rPr lang="ar-SA" altLang="ar-OM" sz="1800" dirty="0">
                <a:solidFill>
                  <a:srgbClr val="24295F"/>
                </a:solidFill>
                <a:latin typeface="Cairo Medium" pitchFamily="2" charset="-78"/>
                <a:cs typeface="Cairo Medium" pitchFamily="2" charset="-78"/>
              </a:rPr>
              <a:t>- فبراير)</a:t>
            </a:r>
          </a:p>
          <a:p>
            <a:pPr algn="r" rtl="1" eaLnBrk="1" hangingPunct="1"/>
            <a:r>
              <a:rPr lang="ar-SA" altLang="ar-OM" sz="1800" dirty="0">
                <a:solidFill>
                  <a:srgbClr val="24295F"/>
                </a:solidFill>
                <a:latin typeface="Cairo Medium" pitchFamily="2" charset="-78"/>
                <a:cs typeface="Cairo Medium" pitchFamily="2" charset="-78"/>
              </a:rPr>
              <a:t>المرحلة الإنتقالية الأولى - الربيع ( مارس و أبريل)</a:t>
            </a:r>
          </a:p>
          <a:p>
            <a:pPr algn="r" rtl="1" eaLnBrk="1" hangingPunct="1"/>
            <a:r>
              <a:rPr lang="ar-SA" altLang="ar-OM" sz="1800" dirty="0">
                <a:solidFill>
                  <a:srgbClr val="24295F"/>
                </a:solidFill>
                <a:latin typeface="Cairo Medium" pitchFamily="2" charset="-78"/>
                <a:cs typeface="Cairo Medium" pitchFamily="2" charset="-78"/>
              </a:rPr>
              <a:t>فصل الصيف (مايو - سبتمبر)</a:t>
            </a:r>
          </a:p>
          <a:p>
            <a:pPr algn="r" rtl="1" eaLnBrk="1" hangingPunct="1"/>
            <a:r>
              <a:rPr lang="ar-SA" altLang="ar-OM" sz="1800" dirty="0">
                <a:solidFill>
                  <a:srgbClr val="24295F"/>
                </a:solidFill>
                <a:latin typeface="Cairo Medium" pitchFamily="2" charset="-78"/>
                <a:cs typeface="Cairo Medium" pitchFamily="2" charset="-78"/>
              </a:rPr>
              <a:t>المرحلة الإنتقالية الثانية –(أكتوبر و نوفمبر)</a:t>
            </a:r>
          </a:p>
          <a:p>
            <a:pPr algn="r" rtl="1"/>
            <a:endParaRPr lang="en-GB" sz="1800" dirty="0">
              <a:solidFill>
                <a:srgbClr val="24295F"/>
              </a:solidFill>
              <a:latin typeface="Cairo Medium" pitchFamily="2" charset="-78"/>
              <a:cs typeface="Cairo Medium" pitchFamily="2" charset="-78"/>
            </a:endParaRPr>
          </a:p>
        </p:txBody>
      </p:sp>
    </p:spTree>
    <p:extLst>
      <p:ext uri="{BB962C8B-B14F-4D97-AF65-F5344CB8AC3E}">
        <p14:creationId xmlns:p14="http://schemas.microsoft.com/office/powerpoint/2010/main" val="3238576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CEC2CD-AE52-0658-252E-CC07FDF31CB0}"/>
              </a:ext>
            </a:extLst>
          </p:cNvPr>
          <p:cNvPicPr>
            <a:picLocks noChangeAspect="1"/>
          </p:cNvPicPr>
          <p:nvPr/>
        </p:nvPicPr>
        <p:blipFill>
          <a:blip r:embed="rId2"/>
          <a:stretch>
            <a:fillRect/>
          </a:stretch>
        </p:blipFill>
        <p:spPr>
          <a:xfrm>
            <a:off x="5627" y="6413950"/>
            <a:ext cx="12186374" cy="450957"/>
          </a:xfrm>
          <a:prstGeom prst="rect">
            <a:avLst/>
          </a:prstGeom>
        </p:spPr>
      </p:pic>
      <p:pic>
        <p:nvPicPr>
          <p:cNvPr id="12" name="Picture 11">
            <a:extLst>
              <a:ext uri="{FF2B5EF4-FFF2-40B4-BE49-F238E27FC236}">
                <a16:creationId xmlns:a16="http://schemas.microsoft.com/office/drawing/2014/main" id="{3FCFEAAB-A24C-ADF3-0E87-49906154D7FC}"/>
              </a:ext>
            </a:extLst>
          </p:cNvPr>
          <p:cNvPicPr>
            <a:picLocks noChangeAspect="1"/>
          </p:cNvPicPr>
          <p:nvPr/>
        </p:nvPicPr>
        <p:blipFill>
          <a:blip r:embed="rId3"/>
          <a:stretch>
            <a:fillRect/>
          </a:stretch>
        </p:blipFill>
        <p:spPr>
          <a:xfrm>
            <a:off x="11310979" y="153288"/>
            <a:ext cx="762000" cy="647700"/>
          </a:xfrm>
          <a:prstGeom prst="rect">
            <a:avLst/>
          </a:prstGeom>
        </p:spPr>
      </p:pic>
      <p:sp>
        <p:nvSpPr>
          <p:cNvPr id="10" name="Title 1">
            <a:extLst>
              <a:ext uri="{FF2B5EF4-FFF2-40B4-BE49-F238E27FC236}">
                <a16:creationId xmlns:a16="http://schemas.microsoft.com/office/drawing/2014/main" id="{8E81787E-1C09-4376-BF85-07C9EEA48E6F}"/>
              </a:ext>
            </a:extLst>
          </p:cNvPr>
          <p:cNvSpPr txBox="1">
            <a:spLocks/>
          </p:cNvSpPr>
          <p:nvPr/>
        </p:nvSpPr>
        <p:spPr>
          <a:xfrm>
            <a:off x="6751674" y="976436"/>
            <a:ext cx="4874939"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3464" indent="-283464" algn="r" fontAlgn="auto">
              <a:spcAft>
                <a:spcPts val="0"/>
              </a:spcAft>
              <a:buFont typeface="Wingdings" panose="05000000000000000000" pitchFamily="2" charset="2"/>
              <a:buNone/>
              <a:defRPr/>
            </a:pPr>
            <a:r>
              <a:rPr lang="ar-OM" sz="3600" dirty="0">
                <a:solidFill>
                  <a:srgbClr val="24295F"/>
                </a:solidFill>
                <a:latin typeface="Cairo Medium" pitchFamily="2" charset="-78"/>
                <a:cs typeface="Cairo Medium" pitchFamily="2" charset="-78"/>
              </a:rPr>
              <a:t>طرق التنبؤ بالطقس</a:t>
            </a:r>
          </a:p>
        </p:txBody>
      </p:sp>
      <p:sp>
        <p:nvSpPr>
          <p:cNvPr id="6" name="Rectangle 3">
            <a:extLst>
              <a:ext uri="{FF2B5EF4-FFF2-40B4-BE49-F238E27FC236}">
                <a16:creationId xmlns:a16="http://schemas.microsoft.com/office/drawing/2014/main" id="{EEA5E159-28D0-4FB2-B0CC-08A7D2253E5A}"/>
              </a:ext>
            </a:extLst>
          </p:cNvPr>
          <p:cNvSpPr txBox="1">
            <a:spLocks noChangeArrowheads="1"/>
          </p:cNvSpPr>
          <p:nvPr/>
        </p:nvSpPr>
        <p:spPr>
          <a:xfrm>
            <a:off x="882502" y="2221430"/>
            <a:ext cx="10744111" cy="3169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OM" sz="1800" dirty="0">
                <a:solidFill>
                  <a:srgbClr val="24295F"/>
                </a:solidFill>
                <a:latin typeface="Cairo Medium" pitchFamily="2" charset="-78"/>
                <a:cs typeface="Cairo Medium" pitchFamily="2" charset="-78"/>
              </a:rPr>
              <a:t>1) تحليل الخرائط السطحية والطبقية (طبقات الجو العليا)</a:t>
            </a:r>
          </a:p>
          <a:p>
            <a:pPr marL="0" indent="0" algn="r" rtl="1">
              <a:buNone/>
            </a:pPr>
            <a:r>
              <a:rPr lang="ar-OM" sz="1800" dirty="0">
                <a:solidFill>
                  <a:srgbClr val="24295F"/>
                </a:solidFill>
                <a:latin typeface="Cairo Medium" pitchFamily="2" charset="-78"/>
                <a:cs typeface="Cairo Medium" pitchFamily="2" charset="-78"/>
              </a:rPr>
              <a:t>2) تحليل وقراءة مؤشرات بالون الطقس (الراديوسوند)</a:t>
            </a:r>
          </a:p>
          <a:p>
            <a:pPr marL="0" indent="0" algn="r" rtl="1">
              <a:buNone/>
            </a:pPr>
            <a:r>
              <a:rPr lang="ar-OM" sz="1800" dirty="0">
                <a:solidFill>
                  <a:srgbClr val="24295F"/>
                </a:solidFill>
                <a:latin typeface="Cairo Medium" pitchFamily="2" charset="-78"/>
                <a:cs typeface="Cairo Medium" pitchFamily="2" charset="-78"/>
              </a:rPr>
              <a:t>3) تحليل صور الأقمار الأصطناعية </a:t>
            </a:r>
          </a:p>
          <a:p>
            <a:pPr marL="0" indent="0" algn="r" rtl="1">
              <a:buNone/>
            </a:pPr>
            <a:r>
              <a:rPr lang="ar-OM" sz="1800" dirty="0">
                <a:solidFill>
                  <a:srgbClr val="24295F"/>
                </a:solidFill>
                <a:latin typeface="Cairo Medium" pitchFamily="2" charset="-78"/>
                <a:cs typeface="Cairo Medium" pitchFamily="2" charset="-78"/>
              </a:rPr>
              <a:t>4)مخرجات رادارات الطقس</a:t>
            </a:r>
          </a:p>
          <a:p>
            <a:pPr marL="0" indent="0" algn="r" rtl="1">
              <a:buNone/>
            </a:pPr>
            <a:r>
              <a:rPr lang="ar-OM" sz="1800" dirty="0">
                <a:solidFill>
                  <a:srgbClr val="24295F"/>
                </a:solidFill>
                <a:latin typeface="Cairo Medium" pitchFamily="2" charset="-78"/>
                <a:cs typeface="Cairo Medium" pitchFamily="2" charset="-78"/>
              </a:rPr>
              <a:t>5) تحليل خرائط النماذج العددية العمانية والإقليمية والعالمية</a:t>
            </a:r>
          </a:p>
        </p:txBody>
      </p:sp>
    </p:spTree>
    <p:extLst>
      <p:ext uri="{BB962C8B-B14F-4D97-AF65-F5344CB8AC3E}">
        <p14:creationId xmlns:p14="http://schemas.microsoft.com/office/powerpoint/2010/main" val="4276457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2055</Words>
  <Application>Microsoft Office PowerPoint</Application>
  <PresentationFormat>Widescreen</PresentationFormat>
  <Paragraphs>289</Paragraphs>
  <Slides>53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Cairo Medium</vt:lpstr>
      <vt:lpstr>Calibri</vt:lpstr>
      <vt:lpstr>Calibri Light</vt:lpstr>
      <vt:lpstr>Tahoma</vt:lpstr>
      <vt:lpstr>Wingdings</vt:lpstr>
      <vt:lpstr>Office Theme</vt:lpstr>
      <vt:lpstr>كيف يتنبأ المركز الوطني للإنذار المبكر من المخاطر المتعددة بحالة الطقس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الإنذار المبكر من مخاطر ”تسونامي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شكرا جزيلا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"كيف أتنبأ بحالة الطقس"</dc:title>
  <dc:creator>Administrator</dc:creator>
  <cp:lastModifiedBy>noora.alnaabi2005@gmail.com</cp:lastModifiedBy>
  <cp:revision>66</cp:revision>
  <dcterms:created xsi:type="dcterms:W3CDTF">2024-09-08T10:24:30Z</dcterms:created>
  <dcterms:modified xsi:type="dcterms:W3CDTF">2024-09-16T09:18:49Z</dcterms:modified>
</cp:coreProperties>
</file>