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08" r:id="rId3"/>
    <p:sldMasterId id="2147483732" r:id="rId4"/>
    <p:sldMasterId id="2147483744" r:id="rId5"/>
    <p:sldMasterId id="2147483756" r:id="rId6"/>
  </p:sldMasterIdLst>
  <p:notesMasterIdLst>
    <p:notesMasterId r:id="rId91"/>
  </p:notesMasterIdLst>
  <p:sldIdLst>
    <p:sldId id="403" r:id="rId7"/>
    <p:sldId id="404" r:id="rId8"/>
    <p:sldId id="377" r:id="rId9"/>
    <p:sldId id="396" r:id="rId10"/>
    <p:sldId id="410" r:id="rId11"/>
    <p:sldId id="411" r:id="rId12"/>
    <p:sldId id="412" r:id="rId13"/>
    <p:sldId id="413" r:id="rId14"/>
    <p:sldId id="414" r:id="rId15"/>
    <p:sldId id="402" r:id="rId16"/>
    <p:sldId id="262" r:id="rId17"/>
    <p:sldId id="415" r:id="rId18"/>
    <p:sldId id="417" r:id="rId19"/>
    <p:sldId id="418" r:id="rId20"/>
    <p:sldId id="419" r:id="rId21"/>
    <p:sldId id="421" r:id="rId22"/>
    <p:sldId id="283" r:id="rId23"/>
    <p:sldId id="422" r:id="rId24"/>
    <p:sldId id="423" r:id="rId25"/>
    <p:sldId id="424" r:id="rId26"/>
    <p:sldId id="425" r:id="rId27"/>
    <p:sldId id="426" r:id="rId28"/>
    <p:sldId id="427" r:id="rId29"/>
    <p:sldId id="428" r:id="rId30"/>
    <p:sldId id="429" r:id="rId31"/>
    <p:sldId id="430" r:id="rId32"/>
    <p:sldId id="432" r:id="rId33"/>
    <p:sldId id="522" r:id="rId34"/>
    <p:sldId id="287" r:id="rId35"/>
    <p:sldId id="435" r:id="rId36"/>
    <p:sldId id="438" r:id="rId37"/>
    <p:sldId id="458" r:id="rId38"/>
    <p:sldId id="341" r:id="rId39"/>
    <p:sldId id="463" r:id="rId40"/>
    <p:sldId id="338" r:id="rId41"/>
    <p:sldId id="472" r:id="rId42"/>
    <p:sldId id="464" r:id="rId43"/>
    <p:sldId id="465" r:id="rId44"/>
    <p:sldId id="466" r:id="rId45"/>
    <p:sldId id="467" r:id="rId46"/>
    <p:sldId id="469" r:id="rId47"/>
    <p:sldId id="470" r:id="rId48"/>
    <p:sldId id="471" r:id="rId49"/>
    <p:sldId id="509" r:id="rId50"/>
    <p:sldId id="350" r:id="rId51"/>
    <p:sldId id="485" r:id="rId52"/>
    <p:sldId id="490" r:id="rId53"/>
    <p:sldId id="491" r:id="rId54"/>
    <p:sldId id="492" r:id="rId55"/>
    <p:sldId id="495" r:id="rId56"/>
    <p:sldId id="496" r:id="rId57"/>
    <p:sldId id="497" r:id="rId58"/>
    <p:sldId id="499" r:id="rId59"/>
    <p:sldId id="501" r:id="rId60"/>
    <p:sldId id="439" r:id="rId61"/>
    <p:sldId id="441" r:id="rId62"/>
    <p:sldId id="442" r:id="rId63"/>
    <p:sldId id="355" r:id="rId64"/>
    <p:sldId id="358" r:id="rId65"/>
    <p:sldId id="451" r:id="rId66"/>
    <p:sldId id="452" r:id="rId67"/>
    <p:sldId id="453" r:id="rId68"/>
    <p:sldId id="454" r:id="rId69"/>
    <p:sldId id="455" r:id="rId70"/>
    <p:sldId id="456" r:id="rId71"/>
    <p:sldId id="502" r:id="rId72"/>
    <p:sldId id="505" r:id="rId73"/>
    <p:sldId id="506" r:id="rId74"/>
    <p:sldId id="507" r:id="rId75"/>
    <p:sldId id="508" r:id="rId76"/>
    <p:sldId id="510" r:id="rId77"/>
    <p:sldId id="389" r:id="rId78"/>
    <p:sldId id="391" r:id="rId79"/>
    <p:sldId id="392" r:id="rId80"/>
    <p:sldId id="390" r:id="rId81"/>
    <p:sldId id="378" r:id="rId82"/>
    <p:sldId id="511" r:id="rId83"/>
    <p:sldId id="512" r:id="rId84"/>
    <p:sldId id="513" r:id="rId85"/>
    <p:sldId id="515" r:id="rId86"/>
    <p:sldId id="516" r:id="rId87"/>
    <p:sldId id="517" r:id="rId88"/>
    <p:sldId id="518" r:id="rId89"/>
    <p:sldId id="521" r:id="rId9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D5EFFF"/>
    <a:srgbClr val="E7F6FF"/>
    <a:srgbClr val="CCECFF"/>
    <a:srgbClr val="D5C1C1"/>
    <a:srgbClr val="BEF0EF"/>
    <a:srgbClr val="F0D1FF"/>
    <a:srgbClr val="CCCCFF"/>
    <a:srgbClr val="DACCCC"/>
    <a:srgbClr val="E5E5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83" autoAdjust="0"/>
    <p:restoredTop sz="94640" autoAdjust="0"/>
  </p:normalViewPr>
  <p:slideViewPr>
    <p:cSldViewPr snapToGrid="0">
      <p:cViewPr varScale="1">
        <p:scale>
          <a:sx n="82" d="100"/>
          <a:sy n="82" d="100"/>
        </p:scale>
        <p:origin x="677" y="48"/>
      </p:cViewPr>
      <p:guideLst>
        <p:guide orient="horz" pos="2160"/>
        <p:guide pos="3840"/>
      </p:guideLst>
    </p:cSldViewPr>
  </p:slideViewPr>
  <p:notesTextViewPr>
    <p:cViewPr>
      <p:scale>
        <a:sx n="1" d="1"/>
        <a:sy n="1" d="1"/>
      </p:scale>
      <p:origin x="0" y="0"/>
    </p:cViewPr>
  </p:notesTextViewPr>
  <p:sorterViewPr>
    <p:cViewPr>
      <p:scale>
        <a:sx n="100" d="100"/>
        <a:sy n="100" d="100"/>
      </p:scale>
      <p:origin x="0" y="-459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tableStyles" Target="tableStyles.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s>
</file>

<file path=ppt/diagrams/_rels/data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hyperlink" Target="https://scihub.copernicus.eu/dhus/#/home" TargetMode="External"/><Relationship Id="rId1" Type="http://schemas.openxmlformats.org/officeDocument/2006/relationships/hyperlink" Target="https://nsidc.org/data/smap/smap-data.html" TargetMode="External"/><Relationship Id="rId4" Type="http://schemas.openxmlformats.org/officeDocument/2006/relationships/image" Target="../media/image95.jpeg"/></Relationships>
</file>

<file path=ppt/diagrams/_rels/drawing2.xml.rels><?xml version="1.0" encoding="UTF-8" standalone="yes"?>
<Relationships xmlns="http://schemas.openxmlformats.org/package/2006/relationships"><Relationship Id="rId3" Type="http://schemas.openxmlformats.org/officeDocument/2006/relationships/hyperlink" Target="https://scihub.copernicus.eu/dhus/#/home" TargetMode="External"/><Relationship Id="rId2" Type="http://schemas.openxmlformats.org/officeDocument/2006/relationships/hyperlink" Target="https://nsidc.org/data/smap/smap-data.html" TargetMode="External"/><Relationship Id="rId1" Type="http://schemas.openxmlformats.org/officeDocument/2006/relationships/image" Target="../media/image94.jpeg"/><Relationship Id="rId4" Type="http://schemas.openxmlformats.org/officeDocument/2006/relationships/image" Target="../media/image95.jpe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5175D1-35B1-4EC6-AAE6-4F3AD8287C0A}" type="doc">
      <dgm:prSet loTypeId="urn:microsoft.com/office/officeart/2005/8/layout/process1" loCatId="process" qsTypeId="urn:microsoft.com/office/officeart/2005/8/quickstyle/simple1" qsCatId="simple" csTypeId="urn:microsoft.com/office/officeart/2005/8/colors/accent0_1" csCatId="mainScheme" phldr="1"/>
      <dgm:spPr/>
      <dgm:t>
        <a:bodyPr/>
        <a:lstStyle/>
        <a:p>
          <a:endParaRPr lang="en-US"/>
        </a:p>
      </dgm:t>
    </dgm:pt>
    <dgm:pt modelId="{5E916F67-409C-4BC3-938D-ACE1150DD928}">
      <dgm:prSet custT="1"/>
      <dgm:spPr/>
      <dgm:t>
        <a:bodyPr/>
        <a:lstStyle/>
        <a:p>
          <a:pPr algn="just" rtl="0"/>
          <a:r>
            <a:rPr lang="en-US" sz="1400" kern="1200" dirty="0">
              <a:solidFill>
                <a:schemeClr val="tx1"/>
              </a:solidFill>
              <a:latin typeface="+mn-lt"/>
              <a:ea typeface="+mn-ea"/>
              <a:cs typeface="+mn-cs"/>
            </a:rPr>
            <a:t>Gathering </a:t>
          </a:r>
          <a:r>
            <a:rPr lang="en-US" sz="1400" kern="1200" dirty="0" err="1">
              <a:solidFill>
                <a:schemeClr val="tx1"/>
              </a:solidFill>
              <a:latin typeface="+mn-lt"/>
              <a:ea typeface="+mn-ea"/>
              <a:cs typeface="+mn-cs"/>
            </a:rPr>
            <a:t>insitu</a:t>
          </a:r>
          <a:r>
            <a:rPr lang="en-US" sz="1400" kern="1200" dirty="0">
              <a:solidFill>
                <a:schemeClr val="tx1"/>
              </a:solidFill>
              <a:latin typeface="+mn-lt"/>
              <a:ea typeface="+mn-ea"/>
              <a:cs typeface="+mn-cs"/>
            </a:rPr>
            <a:t> data and preparing a data bank corresponding to the pixels of SMAP and Sentinel 1 satellite products at specified spatial and temporal intervals</a:t>
          </a:r>
        </a:p>
      </dgm:t>
    </dgm:pt>
    <dgm:pt modelId="{8DF831DB-4070-4E10-95A2-79FE53F33CA6}" type="parTrans" cxnId="{B893CC4B-2747-4E8F-9E98-2159D94EEC46}">
      <dgm:prSet/>
      <dgm:spPr/>
      <dgm:t>
        <a:bodyPr/>
        <a:lstStyle/>
        <a:p>
          <a:endParaRPr lang="en-US" sz="1100"/>
        </a:p>
      </dgm:t>
    </dgm:pt>
    <dgm:pt modelId="{4C3F7A3E-3A7D-4C0B-8628-1E864883D28C}" type="sibTrans" cxnId="{B893CC4B-2747-4E8F-9E98-2159D94EEC46}">
      <dgm:prSet custT="1"/>
      <dgm:spPr/>
      <dgm:t>
        <a:bodyPr/>
        <a:lstStyle/>
        <a:p>
          <a:endParaRPr lang="en-US" sz="1100">
            <a:cs typeface="B Nazanin" panose="00000400000000000000" pitchFamily="2" charset="-78"/>
          </a:endParaRPr>
        </a:p>
      </dgm:t>
    </dgm:pt>
    <dgm:pt modelId="{897CCB42-8C93-4630-AE69-2A22A8B78EB7}">
      <dgm:prSet custT="1"/>
      <dgm:spPr/>
      <dgm:t>
        <a:bodyPr/>
        <a:lstStyle/>
        <a:p>
          <a:pPr algn="just" rtl="0"/>
          <a:r>
            <a:rPr lang="en-US" sz="1400" kern="1200" dirty="0">
              <a:solidFill>
                <a:schemeClr val="tx1"/>
              </a:solidFill>
              <a:latin typeface="+mn-lt"/>
              <a:ea typeface="+mn-ea"/>
              <a:cs typeface="+mn-cs"/>
            </a:rPr>
            <a:t>Development of codes (in Python and R environments) for using and obtaining validation algorithm and downscaling of raw products of SMAP and Sentinel 1 satellites</a:t>
          </a:r>
        </a:p>
      </dgm:t>
    </dgm:pt>
    <dgm:pt modelId="{A59D603F-3965-487C-8C74-8E61BB0340D9}" type="parTrans" cxnId="{0D9CD5D0-60C6-4DDD-B64D-ED891F711047}">
      <dgm:prSet/>
      <dgm:spPr/>
      <dgm:t>
        <a:bodyPr/>
        <a:lstStyle/>
        <a:p>
          <a:endParaRPr lang="en-US" sz="1100"/>
        </a:p>
      </dgm:t>
    </dgm:pt>
    <dgm:pt modelId="{59A987A8-BE29-452E-94BC-265FD7A5BA20}" type="sibTrans" cxnId="{0D9CD5D0-60C6-4DDD-B64D-ED891F711047}">
      <dgm:prSet custT="1"/>
      <dgm:spPr/>
      <dgm:t>
        <a:bodyPr/>
        <a:lstStyle/>
        <a:p>
          <a:endParaRPr lang="en-US" sz="1100">
            <a:cs typeface="B Nazanin" panose="00000400000000000000" pitchFamily="2" charset="-78"/>
          </a:endParaRPr>
        </a:p>
      </dgm:t>
    </dgm:pt>
    <dgm:pt modelId="{D99658C4-C6F7-435F-8164-0B9E0BA9ED8B}">
      <dgm:prSet custT="1"/>
      <dgm:spPr/>
      <dgm:t>
        <a:bodyPr/>
        <a:lstStyle/>
        <a:p>
          <a:pPr algn="just" rtl="0"/>
          <a:r>
            <a:rPr lang="en-US" sz="1400" kern="1200" dirty="0">
              <a:solidFill>
                <a:schemeClr val="tx1"/>
              </a:solidFill>
              <a:latin typeface="+mn-lt"/>
              <a:ea typeface="+mn-ea"/>
              <a:cs typeface="+mn-cs"/>
            </a:rPr>
            <a:t>Determining the accuracy and consistency of </a:t>
          </a:r>
          <a:r>
            <a:rPr lang="en-US" sz="1400" kern="1200" dirty="0" err="1">
              <a:solidFill>
                <a:schemeClr val="tx1"/>
              </a:solidFill>
              <a:latin typeface="+mn-lt"/>
              <a:ea typeface="+mn-ea"/>
              <a:cs typeface="+mn-cs"/>
            </a:rPr>
            <a:t>microscale</a:t>
          </a:r>
          <a:r>
            <a:rPr lang="en-US" sz="1400" kern="1200" dirty="0">
              <a:solidFill>
                <a:schemeClr val="tx1"/>
              </a:solidFill>
              <a:latin typeface="+mn-lt"/>
              <a:ea typeface="+mn-ea"/>
              <a:cs typeface="+mn-cs"/>
            </a:rPr>
            <a:t> satellite data with ground-based observations using classical statistical indicators such as correlation coefficient (r), root mean square difference (RMSD), root mean squared error (</a:t>
          </a:r>
          <a:r>
            <a:rPr lang="en-US" sz="1400" kern="1200" dirty="0" err="1">
              <a:solidFill>
                <a:schemeClr val="tx1"/>
              </a:solidFill>
              <a:latin typeface="+mn-lt"/>
              <a:ea typeface="+mn-ea"/>
              <a:cs typeface="+mn-cs"/>
            </a:rPr>
            <a:t>ubRMSE</a:t>
          </a:r>
          <a:r>
            <a:rPr lang="en-US" sz="1400" kern="1200" dirty="0">
              <a:solidFill>
                <a:schemeClr val="tx1"/>
              </a:solidFill>
              <a:latin typeface="+mn-lt"/>
              <a:ea typeface="+mn-ea"/>
              <a:cs typeface="+mn-cs"/>
            </a:rPr>
            <a:t>) and mean difference (MD)</a:t>
          </a:r>
        </a:p>
      </dgm:t>
    </dgm:pt>
    <dgm:pt modelId="{D67F1CFA-A0C4-435B-B6C1-678BABABC54C}" type="parTrans" cxnId="{C8960D17-218D-4DDA-AF93-408F2BE90775}">
      <dgm:prSet/>
      <dgm:spPr/>
      <dgm:t>
        <a:bodyPr/>
        <a:lstStyle/>
        <a:p>
          <a:endParaRPr lang="en-US" sz="1100"/>
        </a:p>
      </dgm:t>
    </dgm:pt>
    <dgm:pt modelId="{39CAE0AC-5FF0-4C33-81D5-BB0258716EC4}" type="sibTrans" cxnId="{C8960D17-218D-4DDA-AF93-408F2BE90775}">
      <dgm:prSet/>
      <dgm:spPr/>
      <dgm:t>
        <a:bodyPr/>
        <a:lstStyle/>
        <a:p>
          <a:endParaRPr lang="en-US" sz="1100"/>
        </a:p>
      </dgm:t>
    </dgm:pt>
    <dgm:pt modelId="{BEC52230-55ED-436F-8523-C80B4709B25E}" type="pres">
      <dgm:prSet presAssocID="{1A5175D1-35B1-4EC6-AAE6-4F3AD8287C0A}" presName="Name0" presStyleCnt="0">
        <dgm:presLayoutVars>
          <dgm:dir val="rev"/>
          <dgm:resizeHandles val="exact"/>
        </dgm:presLayoutVars>
      </dgm:prSet>
      <dgm:spPr/>
    </dgm:pt>
    <dgm:pt modelId="{DBA4463E-AEAC-44C4-A10F-96B61589293D}" type="pres">
      <dgm:prSet presAssocID="{5E916F67-409C-4BC3-938D-ACE1150DD928}" presName="node" presStyleLbl="node1" presStyleIdx="0" presStyleCnt="3" custScaleX="109530" custLinFactX="-231764" custLinFactNeighborX="-300000" custLinFactNeighborY="-3424">
        <dgm:presLayoutVars>
          <dgm:bulletEnabled val="1"/>
        </dgm:presLayoutVars>
      </dgm:prSet>
      <dgm:spPr/>
    </dgm:pt>
    <dgm:pt modelId="{D3C84423-6E51-41E6-B988-874E4E7A067D}" type="pres">
      <dgm:prSet presAssocID="{4C3F7A3E-3A7D-4C0B-8628-1E864883D28C}" presName="sibTrans" presStyleLbl="sibTrans2D1" presStyleIdx="0" presStyleCnt="2"/>
      <dgm:spPr/>
    </dgm:pt>
    <dgm:pt modelId="{1B5CB42C-79CB-477F-9200-048CD015992D}" type="pres">
      <dgm:prSet presAssocID="{4C3F7A3E-3A7D-4C0B-8628-1E864883D28C}" presName="connectorText" presStyleLbl="sibTrans2D1" presStyleIdx="0" presStyleCnt="2"/>
      <dgm:spPr/>
    </dgm:pt>
    <dgm:pt modelId="{C15FD5F1-8EB0-4316-86A2-28772EDAB6BA}" type="pres">
      <dgm:prSet presAssocID="{897CCB42-8C93-4630-AE69-2A22A8B78EB7}" presName="node" presStyleLbl="node1" presStyleIdx="1" presStyleCnt="3" custScaleX="130946" custLinFactNeighborX="-67880">
        <dgm:presLayoutVars>
          <dgm:bulletEnabled val="1"/>
        </dgm:presLayoutVars>
      </dgm:prSet>
      <dgm:spPr/>
    </dgm:pt>
    <dgm:pt modelId="{1540AE98-0960-4BD5-BFC8-0EFEB18E23CB}" type="pres">
      <dgm:prSet presAssocID="{59A987A8-BE29-452E-94BC-265FD7A5BA20}" presName="sibTrans" presStyleLbl="sibTrans2D1" presStyleIdx="1" presStyleCnt="2"/>
      <dgm:spPr/>
    </dgm:pt>
    <dgm:pt modelId="{5931B0AF-FF4B-4700-A807-95366D53A8E9}" type="pres">
      <dgm:prSet presAssocID="{59A987A8-BE29-452E-94BC-265FD7A5BA20}" presName="connectorText" presStyleLbl="sibTrans2D1" presStyleIdx="1" presStyleCnt="2"/>
      <dgm:spPr/>
    </dgm:pt>
    <dgm:pt modelId="{F8757F82-1FE2-4387-BB9F-AC1BBDF9848B}" type="pres">
      <dgm:prSet presAssocID="{D99658C4-C6F7-435F-8164-0B9E0BA9ED8B}" presName="node" presStyleLbl="node1" presStyleIdx="2" presStyleCnt="3" custScaleX="137689" custLinFactX="200000" custLinFactNeighborX="293458" custLinFactNeighborY="1578">
        <dgm:presLayoutVars>
          <dgm:bulletEnabled val="1"/>
        </dgm:presLayoutVars>
      </dgm:prSet>
      <dgm:spPr/>
    </dgm:pt>
  </dgm:ptLst>
  <dgm:cxnLst>
    <dgm:cxn modelId="{C700D80B-82F9-4860-86D9-8BC62ED77D7D}" type="presOf" srcId="{4C3F7A3E-3A7D-4C0B-8628-1E864883D28C}" destId="{1B5CB42C-79CB-477F-9200-048CD015992D}" srcOrd="1" destOrd="0" presId="urn:microsoft.com/office/officeart/2005/8/layout/process1"/>
    <dgm:cxn modelId="{C8960D17-218D-4DDA-AF93-408F2BE90775}" srcId="{1A5175D1-35B1-4EC6-AAE6-4F3AD8287C0A}" destId="{D99658C4-C6F7-435F-8164-0B9E0BA9ED8B}" srcOrd="2" destOrd="0" parTransId="{D67F1CFA-A0C4-435B-B6C1-678BABABC54C}" sibTransId="{39CAE0AC-5FF0-4C33-81D5-BB0258716EC4}"/>
    <dgm:cxn modelId="{D4D9FA22-CC61-429B-B18F-D1AD1686F593}" type="presOf" srcId="{5E916F67-409C-4BC3-938D-ACE1150DD928}" destId="{DBA4463E-AEAC-44C4-A10F-96B61589293D}" srcOrd="0" destOrd="0" presId="urn:microsoft.com/office/officeart/2005/8/layout/process1"/>
    <dgm:cxn modelId="{DE610139-EF8C-4867-A3F8-2F18AF6FC3D5}" type="presOf" srcId="{D99658C4-C6F7-435F-8164-0B9E0BA9ED8B}" destId="{F8757F82-1FE2-4387-BB9F-AC1BBDF9848B}" srcOrd="0" destOrd="0" presId="urn:microsoft.com/office/officeart/2005/8/layout/process1"/>
    <dgm:cxn modelId="{DCEA165C-5FEB-4280-B584-BB1D58FB84CE}" type="presOf" srcId="{4C3F7A3E-3A7D-4C0B-8628-1E864883D28C}" destId="{D3C84423-6E51-41E6-B988-874E4E7A067D}" srcOrd="0" destOrd="0" presId="urn:microsoft.com/office/officeart/2005/8/layout/process1"/>
    <dgm:cxn modelId="{B893CC4B-2747-4E8F-9E98-2159D94EEC46}" srcId="{1A5175D1-35B1-4EC6-AAE6-4F3AD8287C0A}" destId="{5E916F67-409C-4BC3-938D-ACE1150DD928}" srcOrd="0" destOrd="0" parTransId="{8DF831DB-4070-4E10-95A2-79FE53F33CA6}" sibTransId="{4C3F7A3E-3A7D-4C0B-8628-1E864883D28C}"/>
    <dgm:cxn modelId="{3FE11071-6C46-4C2F-8906-15EC4B71EC1E}" type="presOf" srcId="{1A5175D1-35B1-4EC6-AAE6-4F3AD8287C0A}" destId="{BEC52230-55ED-436F-8523-C80B4709B25E}" srcOrd="0" destOrd="0" presId="urn:microsoft.com/office/officeart/2005/8/layout/process1"/>
    <dgm:cxn modelId="{71221C92-CD73-4CCB-B963-18A829AE73CD}" type="presOf" srcId="{897CCB42-8C93-4630-AE69-2A22A8B78EB7}" destId="{C15FD5F1-8EB0-4316-86A2-28772EDAB6BA}" srcOrd="0" destOrd="0" presId="urn:microsoft.com/office/officeart/2005/8/layout/process1"/>
    <dgm:cxn modelId="{F55537A2-45BF-406F-AB3E-E92A3BD0CA7C}" type="presOf" srcId="{59A987A8-BE29-452E-94BC-265FD7A5BA20}" destId="{1540AE98-0960-4BD5-BFC8-0EFEB18E23CB}" srcOrd="0" destOrd="0" presId="urn:microsoft.com/office/officeart/2005/8/layout/process1"/>
    <dgm:cxn modelId="{94C6C3A2-1044-413A-9844-1FE43290F079}" type="presOf" srcId="{59A987A8-BE29-452E-94BC-265FD7A5BA20}" destId="{5931B0AF-FF4B-4700-A807-95366D53A8E9}" srcOrd="1" destOrd="0" presId="urn:microsoft.com/office/officeart/2005/8/layout/process1"/>
    <dgm:cxn modelId="{0D9CD5D0-60C6-4DDD-B64D-ED891F711047}" srcId="{1A5175D1-35B1-4EC6-AAE6-4F3AD8287C0A}" destId="{897CCB42-8C93-4630-AE69-2A22A8B78EB7}" srcOrd="1" destOrd="0" parTransId="{A59D603F-3965-487C-8C74-8E61BB0340D9}" sibTransId="{59A987A8-BE29-452E-94BC-265FD7A5BA20}"/>
    <dgm:cxn modelId="{8701DACE-D4C4-4AFE-8CE7-CBDB326ADB97}" type="presParOf" srcId="{BEC52230-55ED-436F-8523-C80B4709B25E}" destId="{DBA4463E-AEAC-44C4-A10F-96B61589293D}" srcOrd="0" destOrd="0" presId="urn:microsoft.com/office/officeart/2005/8/layout/process1"/>
    <dgm:cxn modelId="{683529DA-07D7-4DCE-879C-EB5C2FA5A79D}" type="presParOf" srcId="{BEC52230-55ED-436F-8523-C80B4709B25E}" destId="{D3C84423-6E51-41E6-B988-874E4E7A067D}" srcOrd="1" destOrd="0" presId="urn:microsoft.com/office/officeart/2005/8/layout/process1"/>
    <dgm:cxn modelId="{999EE6EF-ECB6-4177-A052-7983408BE0B1}" type="presParOf" srcId="{D3C84423-6E51-41E6-B988-874E4E7A067D}" destId="{1B5CB42C-79CB-477F-9200-048CD015992D}" srcOrd="0" destOrd="0" presId="urn:microsoft.com/office/officeart/2005/8/layout/process1"/>
    <dgm:cxn modelId="{1E848B18-CA42-4122-8109-A5A1069C3FAA}" type="presParOf" srcId="{BEC52230-55ED-436F-8523-C80B4709B25E}" destId="{C15FD5F1-8EB0-4316-86A2-28772EDAB6BA}" srcOrd="2" destOrd="0" presId="urn:microsoft.com/office/officeart/2005/8/layout/process1"/>
    <dgm:cxn modelId="{A2E87251-45FF-44F4-AD25-8C4D2DE53642}" type="presParOf" srcId="{BEC52230-55ED-436F-8523-C80B4709B25E}" destId="{1540AE98-0960-4BD5-BFC8-0EFEB18E23CB}" srcOrd="3" destOrd="0" presId="urn:microsoft.com/office/officeart/2005/8/layout/process1"/>
    <dgm:cxn modelId="{D6BC1185-4B93-4F40-8307-9ABE7EAB88C4}" type="presParOf" srcId="{1540AE98-0960-4BD5-BFC8-0EFEB18E23CB}" destId="{5931B0AF-FF4B-4700-A807-95366D53A8E9}" srcOrd="0" destOrd="0" presId="urn:microsoft.com/office/officeart/2005/8/layout/process1"/>
    <dgm:cxn modelId="{CAD17F4F-0BC7-41B8-97D0-A1FE9F9F3033}" type="presParOf" srcId="{BEC52230-55ED-436F-8523-C80B4709B25E}" destId="{F8757F82-1FE2-4387-BB9F-AC1BBDF9848B}"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89080A-E19E-4471-A91F-0693E5B30518}" type="doc">
      <dgm:prSet loTypeId="urn:microsoft.com/office/officeart/2005/8/layout/bList2" loCatId="list" qsTypeId="urn:microsoft.com/office/officeart/2005/8/quickstyle/simple1" qsCatId="simple" csTypeId="urn:microsoft.com/office/officeart/2005/8/colors/accent0_1" csCatId="mainScheme" phldr="1"/>
      <dgm:spPr/>
      <dgm:t>
        <a:bodyPr/>
        <a:lstStyle/>
        <a:p>
          <a:endParaRPr lang="en-US"/>
        </a:p>
      </dgm:t>
    </dgm:pt>
    <dgm:pt modelId="{786FE373-CA11-4B46-B519-4D5884382954}">
      <dgm:prSet custT="1"/>
      <dgm:spPr/>
      <dgm:t>
        <a:bodyPr/>
        <a:lstStyle/>
        <a:p>
          <a:pPr algn="ctr" rtl="0"/>
          <a:r>
            <a:rPr lang="en-US" sz="2000" b="1" dirty="0">
              <a:latin typeface="Times New Roman" panose="02020603050405020304" pitchFamily="18" charset="0"/>
              <a:cs typeface="B Nazanin" panose="00000400000000000000" pitchFamily="2" charset="-78"/>
            </a:rPr>
            <a:t>Planning the validation and downscaling model</a:t>
          </a:r>
          <a:endParaRPr lang="en-US" sz="2000" dirty="0">
            <a:effectLst>
              <a:outerShdw blurRad="38100" dist="38100" dir="2700000" algn="tl">
                <a:srgbClr val="000000">
                  <a:alpha val="43137"/>
                </a:srgbClr>
              </a:outerShdw>
            </a:effectLst>
            <a:latin typeface="Times New Roman" panose="02020603050405020304" pitchFamily="18" charset="0"/>
            <a:cs typeface="B Nazanin" panose="00000400000000000000" pitchFamily="2" charset="-78"/>
          </a:endParaRPr>
        </a:p>
      </dgm:t>
    </dgm:pt>
    <dgm:pt modelId="{F284B069-6D0C-41F2-B712-816420D2ED53}" type="parTrans" cxnId="{5DD629DF-3A48-4D49-91DB-3C5167BB42F6}">
      <dgm:prSet/>
      <dgm:spPr/>
      <dgm:t>
        <a:bodyPr/>
        <a:lstStyle/>
        <a:p>
          <a:endParaRPr lang="en-US"/>
        </a:p>
      </dgm:t>
    </dgm:pt>
    <dgm:pt modelId="{17A96A81-BB34-4723-B27D-A34AB3CB5666}" type="sibTrans" cxnId="{5DD629DF-3A48-4D49-91DB-3C5167BB42F6}">
      <dgm:prSet/>
      <dgm:spPr/>
      <dgm:t>
        <a:bodyPr/>
        <a:lstStyle/>
        <a:p>
          <a:endParaRPr lang="en-US"/>
        </a:p>
      </dgm:t>
    </dgm:pt>
    <dgm:pt modelId="{FE2EFC39-7046-42BE-9127-818218B38F62}">
      <dgm:prSet custT="1"/>
      <dgm:spPr/>
      <dgm:t>
        <a:bodyPr/>
        <a:lstStyle/>
        <a:p>
          <a:pPr algn="just" rtl="0"/>
          <a:r>
            <a:rPr lang="en-US" sz="2000" dirty="0">
              <a:latin typeface="Times New Roman" panose="02020603050405020304" pitchFamily="18" charset="0"/>
              <a:cs typeface="B Nazanin" panose="00000400000000000000" pitchFamily="2" charset="-78"/>
            </a:rPr>
            <a:t>Selecting the best validation and downscaling method:</a:t>
          </a:r>
        </a:p>
      </dgm:t>
    </dgm:pt>
    <dgm:pt modelId="{1F87AE39-AC52-4E6F-AEC2-B84EAA8526CF}" type="parTrans" cxnId="{6C154E0B-C974-442C-A848-A1ACD15C4033}">
      <dgm:prSet/>
      <dgm:spPr/>
      <dgm:t>
        <a:bodyPr/>
        <a:lstStyle/>
        <a:p>
          <a:endParaRPr lang="en-US"/>
        </a:p>
      </dgm:t>
    </dgm:pt>
    <dgm:pt modelId="{C9DF9A5C-D891-4A09-AF4C-12B03776413C}" type="sibTrans" cxnId="{6C154E0B-C974-442C-A848-A1ACD15C4033}">
      <dgm:prSet/>
      <dgm:spPr/>
      <dgm:t>
        <a:bodyPr/>
        <a:lstStyle/>
        <a:p>
          <a:endParaRPr lang="en-US"/>
        </a:p>
      </dgm:t>
    </dgm:pt>
    <dgm:pt modelId="{455ADE8E-9E63-447D-B715-A8F9571B7B89}">
      <dgm:prSet custT="1"/>
      <dgm:spPr/>
      <dgm:t>
        <a:bodyPr/>
        <a:lstStyle/>
        <a:p>
          <a:pPr algn="l" rtl="0"/>
          <a:r>
            <a:rPr lang="en-US" sz="2000" b="1" dirty="0">
              <a:effectLst>
                <a:outerShdw blurRad="38100" dist="38100" dir="2700000" algn="tl">
                  <a:srgbClr val="000000">
                    <a:alpha val="43137"/>
                  </a:srgbClr>
                </a:outerShdw>
              </a:effectLst>
              <a:latin typeface="Times New Roman" panose="02020603050405020304" pitchFamily="18" charset="0"/>
              <a:cs typeface="B Nazanin" panose="00000400000000000000" pitchFamily="2" charset="-78"/>
            </a:rPr>
            <a:t>Start receiving raw SMAP and Sentinel 1 satellite data</a:t>
          </a:r>
          <a:endParaRPr lang="en-US" sz="2000" dirty="0">
            <a:effectLst>
              <a:outerShdw blurRad="38100" dist="38100" dir="2700000" algn="tl">
                <a:srgbClr val="000000">
                  <a:alpha val="43137"/>
                </a:srgbClr>
              </a:outerShdw>
            </a:effectLst>
            <a:latin typeface="Times New Roman" panose="02020603050405020304" pitchFamily="18" charset="0"/>
            <a:cs typeface="B Nazanin" panose="00000400000000000000" pitchFamily="2" charset="-78"/>
          </a:endParaRPr>
        </a:p>
      </dgm:t>
    </dgm:pt>
    <dgm:pt modelId="{C04CC491-C2D7-42FC-A2D0-3AA4C56C06E9}" type="parTrans" cxnId="{1E69A16B-9D20-47B7-B702-A6B7D64468CD}">
      <dgm:prSet/>
      <dgm:spPr/>
      <dgm:t>
        <a:bodyPr/>
        <a:lstStyle/>
        <a:p>
          <a:endParaRPr lang="en-US"/>
        </a:p>
      </dgm:t>
    </dgm:pt>
    <dgm:pt modelId="{BB733DAC-A0DE-4DD0-B853-F312F1FE0836}" type="sibTrans" cxnId="{1E69A16B-9D20-47B7-B702-A6B7D64468CD}">
      <dgm:prSet/>
      <dgm:spPr/>
      <dgm:t>
        <a:bodyPr/>
        <a:lstStyle/>
        <a:p>
          <a:endParaRPr lang="en-US"/>
        </a:p>
      </dgm:t>
    </dgm:pt>
    <dgm:pt modelId="{F9E83CAD-BB03-43FA-BF1F-8B0219C9F7CD}">
      <dgm:prSet custT="1"/>
      <dgm:spPr/>
      <dgm:t>
        <a:bodyPr/>
        <a:lstStyle/>
        <a:p>
          <a:pPr algn="just" rtl="0"/>
          <a:r>
            <a:rPr lang="en-US" sz="2000" dirty="0">
              <a:latin typeface="Times New Roman" panose="02020603050405020304" pitchFamily="18" charset="0"/>
              <a:cs typeface="B Nazanin" panose="00000400000000000000" pitchFamily="2" charset="-78"/>
            </a:rPr>
            <a:t>Download SMAP satellite soil moisture data for free from the site:</a:t>
          </a:r>
          <a:endParaRPr lang="en-US" sz="1800" dirty="0">
            <a:latin typeface="Times New Roman" panose="02020603050405020304" pitchFamily="18" charset="0"/>
            <a:cs typeface="B Nazanin" panose="00000400000000000000" pitchFamily="2" charset="-78"/>
          </a:endParaRPr>
        </a:p>
      </dgm:t>
    </dgm:pt>
    <dgm:pt modelId="{E027EC7B-174C-423B-B61C-3AA1594F456E}" type="parTrans" cxnId="{7DEE000F-7C77-4834-A2A4-CD0E9C882DE4}">
      <dgm:prSet/>
      <dgm:spPr/>
      <dgm:t>
        <a:bodyPr/>
        <a:lstStyle/>
        <a:p>
          <a:endParaRPr lang="en-US"/>
        </a:p>
      </dgm:t>
    </dgm:pt>
    <dgm:pt modelId="{62FCE9BA-C161-4A56-8091-C5ACE0B55525}" type="sibTrans" cxnId="{7DEE000F-7C77-4834-A2A4-CD0E9C882DE4}">
      <dgm:prSet/>
      <dgm:spPr/>
      <dgm:t>
        <a:bodyPr/>
        <a:lstStyle/>
        <a:p>
          <a:endParaRPr lang="en-US"/>
        </a:p>
      </dgm:t>
    </dgm:pt>
    <dgm:pt modelId="{3478F8A8-FB4C-40EA-8981-537C0516EF29}">
      <dgm:prSet custT="1"/>
      <dgm:spPr/>
      <dgm:t>
        <a:bodyPr/>
        <a:lstStyle/>
        <a:p>
          <a:pPr algn="just">
            <a:buNone/>
          </a:pPr>
          <a:r>
            <a:rPr lang="en-US" sz="1800" dirty="0">
              <a:latin typeface="Times New Roman" panose="02020603050405020304" pitchFamily="18" charset="0"/>
              <a:cs typeface="B Nazanin" panose="00000400000000000000" pitchFamily="2" charset="-78"/>
              <a:hlinkClick xmlns:r="http://schemas.openxmlformats.org/officeDocument/2006/relationships" r:id="rId1">
                <a:extLst>
                  <a:ext uri="{A12FA001-AC4F-418D-AE19-62706E023703}">
                    <ahyp:hlinkClr xmlns:ahyp="http://schemas.microsoft.com/office/drawing/2018/hyperlinkcolor" val="tx"/>
                  </a:ext>
                </a:extLst>
              </a:hlinkClick>
            </a:rPr>
            <a:t>https://nsidc.org/data/smap/smap-data.html</a:t>
          </a:r>
          <a:endParaRPr lang="en-US" sz="1800" dirty="0">
            <a:latin typeface="Times New Roman" panose="02020603050405020304" pitchFamily="18" charset="0"/>
            <a:cs typeface="B Nazanin" panose="00000400000000000000" pitchFamily="2" charset="-78"/>
          </a:endParaRPr>
        </a:p>
      </dgm:t>
    </dgm:pt>
    <dgm:pt modelId="{C377EF78-C385-4B9A-8D82-429B91A0FA27}" type="parTrans" cxnId="{AE32CCCC-053E-40D6-B1AB-1D71B75A7F2D}">
      <dgm:prSet/>
      <dgm:spPr/>
      <dgm:t>
        <a:bodyPr/>
        <a:lstStyle/>
        <a:p>
          <a:endParaRPr lang="en-US"/>
        </a:p>
      </dgm:t>
    </dgm:pt>
    <dgm:pt modelId="{C9339BC8-BE96-4B23-9183-6F4A06B09716}" type="sibTrans" cxnId="{AE32CCCC-053E-40D6-B1AB-1D71B75A7F2D}">
      <dgm:prSet/>
      <dgm:spPr/>
      <dgm:t>
        <a:bodyPr/>
        <a:lstStyle/>
        <a:p>
          <a:endParaRPr lang="en-US"/>
        </a:p>
      </dgm:t>
    </dgm:pt>
    <dgm:pt modelId="{EFFAC3D6-F1DF-4727-8335-D542DC09498B}">
      <dgm:prSet custT="1"/>
      <dgm:spPr/>
      <dgm:t>
        <a:bodyPr/>
        <a:lstStyle/>
        <a:p>
          <a:pPr algn="just" rtl="0"/>
          <a:r>
            <a:rPr lang="en-US" sz="2000" dirty="0">
              <a:latin typeface="Times New Roman" panose="02020603050405020304" pitchFamily="18" charset="0"/>
              <a:cs typeface="B Nazanin" panose="00000400000000000000" pitchFamily="2" charset="-78"/>
            </a:rPr>
            <a:t>Download Sentinel 1 satellite area images for free from the site:</a:t>
          </a:r>
        </a:p>
      </dgm:t>
    </dgm:pt>
    <dgm:pt modelId="{82538D39-1FAB-49C3-9545-84CB4559BC95}" type="parTrans" cxnId="{19464BCD-D3B1-47DF-9818-EEAD18B143F5}">
      <dgm:prSet/>
      <dgm:spPr/>
      <dgm:t>
        <a:bodyPr/>
        <a:lstStyle/>
        <a:p>
          <a:endParaRPr lang="en-US"/>
        </a:p>
      </dgm:t>
    </dgm:pt>
    <dgm:pt modelId="{9876A854-2D89-4E45-B1B9-210FD7A9EBBC}" type="sibTrans" cxnId="{19464BCD-D3B1-47DF-9818-EEAD18B143F5}">
      <dgm:prSet/>
      <dgm:spPr/>
      <dgm:t>
        <a:bodyPr/>
        <a:lstStyle/>
        <a:p>
          <a:endParaRPr lang="en-US"/>
        </a:p>
      </dgm:t>
    </dgm:pt>
    <dgm:pt modelId="{F4662398-EB79-4AD5-87C2-8DB2F5D3110C}">
      <dgm:prSet custT="1"/>
      <dgm:spPr/>
      <dgm:t>
        <a:bodyPr/>
        <a:lstStyle/>
        <a:p>
          <a:pPr algn="just">
            <a:buNone/>
          </a:pPr>
          <a:r>
            <a:rPr lang="en-US" sz="1800" dirty="0">
              <a:latin typeface="Times New Roman" panose="02020603050405020304" pitchFamily="18" charset="0"/>
              <a:cs typeface="B Nazanin" panose="00000400000000000000" pitchFamily="2" charset="-78"/>
              <a:hlinkClick xmlns:r="http://schemas.openxmlformats.org/officeDocument/2006/relationships" r:id="rId2">
                <a:extLst>
                  <a:ext uri="{A12FA001-AC4F-418D-AE19-62706E023703}">
                    <ahyp:hlinkClr xmlns:ahyp="http://schemas.microsoft.com/office/drawing/2018/hyperlinkcolor" val="tx"/>
                  </a:ext>
                </a:extLst>
              </a:hlinkClick>
            </a:rPr>
            <a:t>https://scihub.copernicus.eu/dhus/#/home</a:t>
          </a:r>
          <a:endParaRPr lang="en-US" sz="1800" dirty="0">
            <a:latin typeface="Times New Roman" panose="02020603050405020304" pitchFamily="18" charset="0"/>
            <a:cs typeface="B Nazanin" panose="00000400000000000000" pitchFamily="2" charset="-78"/>
          </a:endParaRPr>
        </a:p>
      </dgm:t>
    </dgm:pt>
    <dgm:pt modelId="{8640FF3C-A4DE-4774-B5A6-5A23690E11D9}" type="parTrans" cxnId="{8E52D03A-871B-4919-8B2C-B96E46DEC793}">
      <dgm:prSet/>
      <dgm:spPr/>
      <dgm:t>
        <a:bodyPr/>
        <a:lstStyle/>
        <a:p>
          <a:endParaRPr lang="en-US"/>
        </a:p>
      </dgm:t>
    </dgm:pt>
    <dgm:pt modelId="{EFE463A2-1CF9-49E7-8AF2-D073CD14723B}" type="sibTrans" cxnId="{8E52D03A-871B-4919-8B2C-B96E46DEC793}">
      <dgm:prSet/>
      <dgm:spPr/>
      <dgm:t>
        <a:bodyPr/>
        <a:lstStyle/>
        <a:p>
          <a:endParaRPr lang="en-US"/>
        </a:p>
      </dgm:t>
    </dgm:pt>
    <dgm:pt modelId="{A3EEA67C-77FB-4626-B653-96210A754041}">
      <dgm:prSet/>
      <dgm:spPr/>
      <dgm:t>
        <a:bodyPr/>
        <a:lstStyle/>
        <a:p>
          <a:pPr algn="just" rtl="1">
            <a:buNone/>
          </a:pPr>
          <a:endParaRPr lang="en-US" sz="4500" dirty="0">
            <a:latin typeface="Times New Roman" panose="02020603050405020304" pitchFamily="18" charset="0"/>
            <a:cs typeface="B Nazanin" panose="00000400000000000000" pitchFamily="2" charset="-78"/>
          </a:endParaRPr>
        </a:p>
      </dgm:t>
    </dgm:pt>
    <dgm:pt modelId="{A3B40F42-333A-4D6D-88E3-2DD41414407E}" type="parTrans" cxnId="{8818BD56-D8D6-4090-9AD7-58EB71839339}">
      <dgm:prSet/>
      <dgm:spPr/>
      <dgm:t>
        <a:bodyPr/>
        <a:lstStyle/>
        <a:p>
          <a:endParaRPr lang="en-US"/>
        </a:p>
      </dgm:t>
    </dgm:pt>
    <dgm:pt modelId="{93625E3C-27D8-4C6F-BB70-25550C7C240E}" type="sibTrans" cxnId="{8818BD56-D8D6-4090-9AD7-58EB71839339}">
      <dgm:prSet/>
      <dgm:spPr/>
      <dgm:t>
        <a:bodyPr/>
        <a:lstStyle/>
        <a:p>
          <a:endParaRPr lang="en-US"/>
        </a:p>
      </dgm:t>
    </dgm:pt>
    <dgm:pt modelId="{8C029763-CC07-4BDA-AC3F-300CA32368AD}">
      <dgm:prSet custT="1"/>
      <dgm:spPr/>
      <dgm:t>
        <a:bodyPr/>
        <a:lstStyle/>
        <a:p>
          <a:pPr algn="just">
            <a:buNone/>
          </a:pPr>
          <a:endParaRPr lang="en-US" sz="1800" dirty="0">
            <a:latin typeface="Times New Roman" panose="02020603050405020304" pitchFamily="18" charset="0"/>
            <a:cs typeface="B Nazanin" panose="00000400000000000000" pitchFamily="2" charset="-78"/>
          </a:endParaRPr>
        </a:p>
      </dgm:t>
    </dgm:pt>
    <dgm:pt modelId="{5CBBF85A-376F-45AF-92B8-0065FD4A6B81}" type="parTrans" cxnId="{BF95DC95-B246-4959-9719-C0DE50AF90CD}">
      <dgm:prSet/>
      <dgm:spPr/>
      <dgm:t>
        <a:bodyPr/>
        <a:lstStyle/>
        <a:p>
          <a:endParaRPr lang="en-US"/>
        </a:p>
      </dgm:t>
    </dgm:pt>
    <dgm:pt modelId="{472E3C62-A8C9-421A-9CBD-52974F00A5A5}" type="sibTrans" cxnId="{BF95DC95-B246-4959-9719-C0DE50AF90CD}">
      <dgm:prSet/>
      <dgm:spPr/>
      <dgm:t>
        <a:bodyPr/>
        <a:lstStyle/>
        <a:p>
          <a:endParaRPr lang="en-US"/>
        </a:p>
      </dgm:t>
    </dgm:pt>
    <dgm:pt modelId="{0A9ABD86-C1D4-4754-812D-FF222D0746AD}">
      <dgm:prSet custT="1"/>
      <dgm:spPr/>
      <dgm:t>
        <a:bodyPr/>
        <a:lstStyle/>
        <a:p>
          <a:pPr algn="just" rtl="0"/>
          <a:r>
            <a:rPr lang="fa-IR" sz="2000" dirty="0">
              <a:latin typeface="Times New Roman" panose="02020603050405020304" pitchFamily="18" charset="0"/>
              <a:cs typeface="B Nazanin" panose="00000400000000000000" pitchFamily="2" charset="-78"/>
            </a:rPr>
            <a:t> </a:t>
          </a:r>
          <a:r>
            <a:rPr lang="en-US" sz="2000" dirty="0">
              <a:latin typeface="Times New Roman" panose="02020603050405020304" pitchFamily="18" charset="0"/>
              <a:cs typeface="B Nazanin" panose="00000400000000000000" pitchFamily="2" charset="-78"/>
            </a:rPr>
            <a:t>Artificial neural network (</a:t>
          </a:r>
          <a:r>
            <a:rPr lang="en-US" sz="1800" dirty="0">
              <a:latin typeface="Times New Roman" panose="02020603050405020304" pitchFamily="18" charset="0"/>
              <a:cs typeface="B Nazanin" panose="00000400000000000000" pitchFamily="2" charset="-78"/>
            </a:rPr>
            <a:t>ANN)</a:t>
          </a:r>
          <a:endParaRPr lang="en-US" sz="2000" dirty="0">
            <a:latin typeface="Times New Roman" panose="02020603050405020304" pitchFamily="18" charset="0"/>
            <a:cs typeface="B Nazanin" panose="00000400000000000000" pitchFamily="2" charset="-78"/>
          </a:endParaRPr>
        </a:p>
      </dgm:t>
    </dgm:pt>
    <dgm:pt modelId="{AE9A99D4-3E15-4185-A902-A95CFCA7B535}" type="parTrans" cxnId="{52F3AA4F-7251-4CD6-930D-F6B2F9544D10}">
      <dgm:prSet/>
      <dgm:spPr/>
      <dgm:t>
        <a:bodyPr/>
        <a:lstStyle/>
        <a:p>
          <a:endParaRPr lang="en-US"/>
        </a:p>
      </dgm:t>
    </dgm:pt>
    <dgm:pt modelId="{219DC7F5-E1DA-4FC3-BE6D-392EC7532AF0}" type="sibTrans" cxnId="{52F3AA4F-7251-4CD6-930D-F6B2F9544D10}">
      <dgm:prSet/>
      <dgm:spPr/>
      <dgm:t>
        <a:bodyPr/>
        <a:lstStyle/>
        <a:p>
          <a:endParaRPr lang="en-US"/>
        </a:p>
      </dgm:t>
    </dgm:pt>
    <dgm:pt modelId="{CB4BA85A-ECBA-4CCF-9A95-F5858A54CAF6}">
      <dgm:prSet custT="1"/>
      <dgm:spPr/>
      <dgm:t>
        <a:bodyPr/>
        <a:lstStyle/>
        <a:p>
          <a:pPr algn="just" rtl="0"/>
          <a:r>
            <a:rPr lang="en-US" sz="2000" dirty="0">
              <a:latin typeface="Times New Roman" panose="02020603050405020304" pitchFamily="18" charset="0"/>
              <a:cs typeface="B Nazanin" panose="00000400000000000000" pitchFamily="2" charset="-78"/>
            </a:rPr>
            <a:t>Based on soil moisture (</a:t>
          </a:r>
          <a:r>
            <a:rPr lang="en-US" sz="1800" dirty="0">
              <a:latin typeface="Times New Roman" panose="02020603050405020304" pitchFamily="18" charset="0"/>
              <a:cs typeface="B Nazanin" panose="00000400000000000000" pitchFamily="2" charset="-78"/>
            </a:rPr>
            <a:t>SMBDA)</a:t>
          </a:r>
          <a:endParaRPr lang="en-US" sz="2000" dirty="0">
            <a:latin typeface="Times New Roman" panose="02020603050405020304" pitchFamily="18" charset="0"/>
            <a:cs typeface="B Nazanin" panose="00000400000000000000" pitchFamily="2" charset="-78"/>
          </a:endParaRPr>
        </a:p>
      </dgm:t>
    </dgm:pt>
    <dgm:pt modelId="{D72C4748-DF0B-45CA-BC35-D3A0B4FF6B11}" type="parTrans" cxnId="{EA045396-200C-470E-85FC-82AD4D060638}">
      <dgm:prSet/>
      <dgm:spPr/>
      <dgm:t>
        <a:bodyPr/>
        <a:lstStyle/>
        <a:p>
          <a:endParaRPr lang="en-US"/>
        </a:p>
      </dgm:t>
    </dgm:pt>
    <dgm:pt modelId="{C0636CF3-A76A-4153-9A15-4B8998557698}" type="sibTrans" cxnId="{EA045396-200C-470E-85FC-82AD4D060638}">
      <dgm:prSet/>
      <dgm:spPr/>
      <dgm:t>
        <a:bodyPr/>
        <a:lstStyle/>
        <a:p>
          <a:endParaRPr lang="en-US"/>
        </a:p>
      </dgm:t>
    </dgm:pt>
    <dgm:pt modelId="{DE2F873C-7FA4-487A-A0F9-7D6D01AD6038}" type="pres">
      <dgm:prSet presAssocID="{9D89080A-E19E-4471-A91F-0693E5B30518}" presName="diagram" presStyleCnt="0">
        <dgm:presLayoutVars>
          <dgm:dir val="rev"/>
          <dgm:animLvl val="lvl"/>
          <dgm:resizeHandles val="exact"/>
        </dgm:presLayoutVars>
      </dgm:prSet>
      <dgm:spPr/>
    </dgm:pt>
    <dgm:pt modelId="{11351F9F-24EB-4313-8D97-0020B1489292}" type="pres">
      <dgm:prSet presAssocID="{786FE373-CA11-4B46-B519-4D5884382954}" presName="compNode" presStyleCnt="0"/>
      <dgm:spPr/>
    </dgm:pt>
    <dgm:pt modelId="{326425D2-6A6B-41EB-B59B-F6EA26080E62}" type="pres">
      <dgm:prSet presAssocID="{786FE373-CA11-4B46-B519-4D5884382954}" presName="childRect" presStyleLbl="bgAcc1" presStyleIdx="0" presStyleCnt="2" custAng="0" custScaleX="77208" custScaleY="108840" custLinFactNeighborX="-11286" custLinFactNeighborY="27109">
        <dgm:presLayoutVars>
          <dgm:bulletEnabled val="1"/>
        </dgm:presLayoutVars>
      </dgm:prSet>
      <dgm:spPr/>
    </dgm:pt>
    <dgm:pt modelId="{7700630A-7E1E-44FF-BA2C-B6A01E6AF7E8}" type="pres">
      <dgm:prSet presAssocID="{786FE373-CA11-4B46-B519-4D5884382954}" presName="parentText" presStyleLbl="node1" presStyleIdx="0" presStyleCnt="0">
        <dgm:presLayoutVars>
          <dgm:chMax val="0"/>
          <dgm:bulletEnabled val="1"/>
        </dgm:presLayoutVars>
      </dgm:prSet>
      <dgm:spPr/>
    </dgm:pt>
    <dgm:pt modelId="{52928906-F6DF-4DD8-B9CD-ABDB37529FC9}" type="pres">
      <dgm:prSet presAssocID="{786FE373-CA11-4B46-B519-4D5884382954}" presName="parentRect" presStyleLbl="alignNode1" presStyleIdx="0" presStyleCnt="2" custScaleX="77208" custLinFactNeighborX="-10565" custLinFactNeighborY="-8709"/>
      <dgm:spPr/>
    </dgm:pt>
    <dgm:pt modelId="{0B0B3751-8CA8-472C-AF30-201ECC08A3A0}" type="pres">
      <dgm:prSet presAssocID="{786FE373-CA11-4B46-B519-4D5884382954}" presName="adorn" presStyleLbl="fgAccFollowNode1" presStyleIdx="0" presStyleCnt="2" custScaleX="4892" custScaleY="3735" custLinFactNeighborX="-1924" custLinFactNeighborY="37360"/>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dgm:spPr>
    </dgm:pt>
    <dgm:pt modelId="{D6ED3F0D-37B9-4E03-965A-047F958D2E3A}" type="pres">
      <dgm:prSet presAssocID="{17A96A81-BB34-4723-B27D-A34AB3CB5666}" presName="sibTrans" presStyleLbl="sibTrans2D1" presStyleIdx="0" presStyleCnt="0"/>
      <dgm:spPr/>
    </dgm:pt>
    <dgm:pt modelId="{859E6790-74D4-4777-A565-2845F27092AD}" type="pres">
      <dgm:prSet presAssocID="{455ADE8E-9E63-447D-B715-A8F9571B7B89}" presName="compNode" presStyleCnt="0"/>
      <dgm:spPr/>
    </dgm:pt>
    <dgm:pt modelId="{8646E095-339E-49C4-ADF1-015C43513410}" type="pres">
      <dgm:prSet presAssocID="{455ADE8E-9E63-447D-B715-A8F9571B7B89}" presName="childRect" presStyleLbl="bgAcc1" presStyleIdx="1" presStyleCnt="2" custScaleX="99647" custLinFactNeighborX="1080" custLinFactNeighborY="-1331">
        <dgm:presLayoutVars>
          <dgm:bulletEnabled val="1"/>
        </dgm:presLayoutVars>
      </dgm:prSet>
      <dgm:spPr/>
    </dgm:pt>
    <dgm:pt modelId="{3395D3F3-1205-4DD0-91BB-A594B993E56F}" type="pres">
      <dgm:prSet presAssocID="{455ADE8E-9E63-447D-B715-A8F9571B7B89}" presName="parentText" presStyleLbl="node1" presStyleIdx="0" presStyleCnt="0">
        <dgm:presLayoutVars>
          <dgm:chMax val="0"/>
          <dgm:bulletEnabled val="1"/>
        </dgm:presLayoutVars>
      </dgm:prSet>
      <dgm:spPr/>
    </dgm:pt>
    <dgm:pt modelId="{DB8AA91F-F71E-44C8-BCCD-16CD6878C743}" type="pres">
      <dgm:prSet presAssocID="{455ADE8E-9E63-447D-B715-A8F9571B7B89}" presName="parentRect" presStyleLbl="alignNode1" presStyleIdx="1" presStyleCnt="2" custScaleX="99647" custLinFactNeighborX="1080" custLinFactNeighborY="-1420"/>
      <dgm:spPr/>
    </dgm:pt>
    <dgm:pt modelId="{49FB932D-5FFE-43F7-A563-5F6AF7082458}" type="pres">
      <dgm:prSet presAssocID="{455ADE8E-9E63-447D-B715-A8F9571B7B89}" presName="adorn" presStyleLbl="fgAccFollowNode1" presStyleIdx="1" presStyleCnt="2" custFlipVert="1" custFlipHor="1" custScaleX="2772" custScaleY="5352" custLinFactNeighborX="-43702"/>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128000" r="-128000"/>
          </a:stretch>
        </a:blipFill>
      </dgm:spPr>
    </dgm:pt>
  </dgm:ptLst>
  <dgm:cxnLst>
    <dgm:cxn modelId="{F6C30A09-82F2-488C-9754-F5958A353088}" type="presOf" srcId="{786FE373-CA11-4B46-B519-4D5884382954}" destId="{7700630A-7E1E-44FF-BA2C-B6A01E6AF7E8}" srcOrd="0" destOrd="0" presId="urn:microsoft.com/office/officeart/2005/8/layout/bList2"/>
    <dgm:cxn modelId="{6C154E0B-C974-442C-A848-A1ACD15C4033}" srcId="{786FE373-CA11-4B46-B519-4D5884382954}" destId="{FE2EFC39-7046-42BE-9127-818218B38F62}" srcOrd="0" destOrd="0" parTransId="{1F87AE39-AC52-4E6F-AEC2-B84EAA8526CF}" sibTransId="{C9DF9A5C-D891-4A09-AF4C-12B03776413C}"/>
    <dgm:cxn modelId="{7DEE000F-7C77-4834-A2A4-CD0E9C882DE4}" srcId="{455ADE8E-9E63-447D-B715-A8F9571B7B89}" destId="{F9E83CAD-BB03-43FA-BF1F-8B0219C9F7CD}" srcOrd="0" destOrd="0" parTransId="{E027EC7B-174C-423B-B61C-3AA1594F456E}" sibTransId="{62FCE9BA-C161-4A56-8091-C5ACE0B55525}"/>
    <dgm:cxn modelId="{EC1B7318-16C1-4484-B2AF-6FEA27D61CC5}" type="presOf" srcId="{786FE373-CA11-4B46-B519-4D5884382954}" destId="{52928906-F6DF-4DD8-B9CD-ABDB37529FC9}" srcOrd="1" destOrd="0" presId="urn:microsoft.com/office/officeart/2005/8/layout/bList2"/>
    <dgm:cxn modelId="{53EDD01D-55B0-475F-9835-1367C21F00C6}" type="presOf" srcId="{9D89080A-E19E-4471-A91F-0693E5B30518}" destId="{DE2F873C-7FA4-487A-A0F9-7D6D01AD6038}" srcOrd="0" destOrd="0" presId="urn:microsoft.com/office/officeart/2005/8/layout/bList2"/>
    <dgm:cxn modelId="{ABD5FA25-5802-456F-830C-1C8FA9778819}" type="presOf" srcId="{455ADE8E-9E63-447D-B715-A8F9571B7B89}" destId="{DB8AA91F-F71E-44C8-BCCD-16CD6878C743}" srcOrd="1" destOrd="0" presId="urn:microsoft.com/office/officeart/2005/8/layout/bList2"/>
    <dgm:cxn modelId="{91782532-B302-4FDF-B675-C7B624C1136F}" type="presOf" srcId="{F4662398-EB79-4AD5-87C2-8DB2F5D3110C}" destId="{8646E095-339E-49C4-ADF1-015C43513410}" srcOrd="0" destOrd="4" presId="urn:microsoft.com/office/officeart/2005/8/layout/bList2"/>
    <dgm:cxn modelId="{8E52D03A-871B-4919-8B2C-B96E46DEC793}" srcId="{455ADE8E-9E63-447D-B715-A8F9571B7B89}" destId="{F4662398-EB79-4AD5-87C2-8DB2F5D3110C}" srcOrd="4" destOrd="0" parTransId="{8640FF3C-A4DE-4774-B5A6-5A23690E11D9}" sibTransId="{EFE463A2-1CF9-49E7-8AF2-D073CD14723B}"/>
    <dgm:cxn modelId="{0C9CB23D-467A-40FF-89A6-4AA690CE3C09}" type="presOf" srcId="{FE2EFC39-7046-42BE-9127-818218B38F62}" destId="{326425D2-6A6B-41EB-B59B-F6EA26080E62}" srcOrd="0" destOrd="0" presId="urn:microsoft.com/office/officeart/2005/8/layout/bList2"/>
    <dgm:cxn modelId="{45857D4A-6C51-445B-8837-DBC32A282875}" type="presOf" srcId="{0A9ABD86-C1D4-4754-812D-FF222D0746AD}" destId="{326425D2-6A6B-41EB-B59B-F6EA26080E62}" srcOrd="0" destOrd="1" presId="urn:microsoft.com/office/officeart/2005/8/layout/bList2"/>
    <dgm:cxn modelId="{1E69A16B-9D20-47B7-B702-A6B7D64468CD}" srcId="{9D89080A-E19E-4471-A91F-0693E5B30518}" destId="{455ADE8E-9E63-447D-B715-A8F9571B7B89}" srcOrd="1" destOrd="0" parTransId="{C04CC491-C2D7-42FC-A2D0-3AA4C56C06E9}" sibTransId="{BB733DAC-A0DE-4DD0-B853-F312F1FE0836}"/>
    <dgm:cxn modelId="{4238456C-1835-481A-B42F-280774CBE8F8}" type="presOf" srcId="{EFFAC3D6-F1DF-4727-8335-D542DC09498B}" destId="{8646E095-339E-49C4-ADF1-015C43513410}" srcOrd="0" destOrd="3" presId="urn:microsoft.com/office/officeart/2005/8/layout/bList2"/>
    <dgm:cxn modelId="{52F3AA4F-7251-4CD6-930D-F6B2F9544D10}" srcId="{786FE373-CA11-4B46-B519-4D5884382954}" destId="{0A9ABD86-C1D4-4754-812D-FF222D0746AD}" srcOrd="1" destOrd="0" parTransId="{AE9A99D4-3E15-4185-A902-A95CFCA7B535}" sibTransId="{219DC7F5-E1DA-4FC3-BE6D-392EC7532AF0}"/>
    <dgm:cxn modelId="{8818BD56-D8D6-4090-9AD7-58EB71839339}" srcId="{786FE373-CA11-4B46-B519-4D5884382954}" destId="{A3EEA67C-77FB-4626-B653-96210A754041}" srcOrd="3" destOrd="0" parTransId="{A3B40F42-333A-4D6D-88E3-2DD41414407E}" sibTransId="{93625E3C-27D8-4C6F-BB70-25550C7C240E}"/>
    <dgm:cxn modelId="{AFC10A57-458F-499B-9F37-C0116A4023E9}" type="presOf" srcId="{455ADE8E-9E63-447D-B715-A8F9571B7B89}" destId="{3395D3F3-1205-4DD0-91BB-A594B993E56F}" srcOrd="0" destOrd="0" presId="urn:microsoft.com/office/officeart/2005/8/layout/bList2"/>
    <dgm:cxn modelId="{08D03B58-9881-4FC9-AD0F-D0D17DC1AB8A}" type="presOf" srcId="{17A96A81-BB34-4723-B27D-A34AB3CB5666}" destId="{D6ED3F0D-37B9-4E03-965A-047F958D2E3A}" srcOrd="0" destOrd="0" presId="urn:microsoft.com/office/officeart/2005/8/layout/bList2"/>
    <dgm:cxn modelId="{BF95DC95-B246-4959-9719-C0DE50AF90CD}" srcId="{455ADE8E-9E63-447D-B715-A8F9571B7B89}" destId="{8C029763-CC07-4BDA-AC3F-300CA32368AD}" srcOrd="2" destOrd="0" parTransId="{5CBBF85A-376F-45AF-92B8-0065FD4A6B81}" sibTransId="{472E3C62-A8C9-421A-9CBD-52974F00A5A5}"/>
    <dgm:cxn modelId="{EA045396-200C-470E-85FC-82AD4D060638}" srcId="{786FE373-CA11-4B46-B519-4D5884382954}" destId="{CB4BA85A-ECBA-4CCF-9A95-F5858A54CAF6}" srcOrd="2" destOrd="0" parTransId="{D72C4748-DF0B-45CA-BC35-D3A0B4FF6B11}" sibTransId="{C0636CF3-A76A-4153-9A15-4B8998557698}"/>
    <dgm:cxn modelId="{656B7CA4-0DE4-49E4-98EC-9BE93E39B79B}" type="presOf" srcId="{A3EEA67C-77FB-4626-B653-96210A754041}" destId="{326425D2-6A6B-41EB-B59B-F6EA26080E62}" srcOrd="0" destOrd="3" presId="urn:microsoft.com/office/officeart/2005/8/layout/bList2"/>
    <dgm:cxn modelId="{1F32F8B8-97C5-4959-A61B-32A0344C3982}" type="presOf" srcId="{3478F8A8-FB4C-40EA-8981-537C0516EF29}" destId="{8646E095-339E-49C4-ADF1-015C43513410}" srcOrd="0" destOrd="1" presId="urn:microsoft.com/office/officeart/2005/8/layout/bList2"/>
    <dgm:cxn modelId="{AE32CCCC-053E-40D6-B1AB-1D71B75A7F2D}" srcId="{455ADE8E-9E63-447D-B715-A8F9571B7B89}" destId="{3478F8A8-FB4C-40EA-8981-537C0516EF29}" srcOrd="1" destOrd="0" parTransId="{C377EF78-C385-4B9A-8D82-429B91A0FA27}" sibTransId="{C9339BC8-BE96-4B23-9183-6F4A06B09716}"/>
    <dgm:cxn modelId="{19464BCD-D3B1-47DF-9818-EEAD18B143F5}" srcId="{455ADE8E-9E63-447D-B715-A8F9571B7B89}" destId="{EFFAC3D6-F1DF-4727-8335-D542DC09498B}" srcOrd="3" destOrd="0" parTransId="{82538D39-1FAB-49C3-9545-84CB4559BC95}" sibTransId="{9876A854-2D89-4E45-B1B9-210FD7A9EBBC}"/>
    <dgm:cxn modelId="{5DD629DF-3A48-4D49-91DB-3C5167BB42F6}" srcId="{9D89080A-E19E-4471-A91F-0693E5B30518}" destId="{786FE373-CA11-4B46-B519-4D5884382954}" srcOrd="0" destOrd="0" parTransId="{F284B069-6D0C-41F2-B712-816420D2ED53}" sibTransId="{17A96A81-BB34-4723-B27D-A34AB3CB5666}"/>
    <dgm:cxn modelId="{5ED0CEE5-A595-4312-9903-F0486F4282EF}" type="presOf" srcId="{8C029763-CC07-4BDA-AC3F-300CA32368AD}" destId="{8646E095-339E-49C4-ADF1-015C43513410}" srcOrd="0" destOrd="2" presId="urn:microsoft.com/office/officeart/2005/8/layout/bList2"/>
    <dgm:cxn modelId="{E1E343E7-DC55-42D3-B426-A53B1B3AB12D}" type="presOf" srcId="{F9E83CAD-BB03-43FA-BF1F-8B0219C9F7CD}" destId="{8646E095-339E-49C4-ADF1-015C43513410}" srcOrd="0" destOrd="0" presId="urn:microsoft.com/office/officeart/2005/8/layout/bList2"/>
    <dgm:cxn modelId="{F2181CE8-CD90-4A52-A688-CC4D5B80DEDF}" type="presOf" srcId="{CB4BA85A-ECBA-4CCF-9A95-F5858A54CAF6}" destId="{326425D2-6A6B-41EB-B59B-F6EA26080E62}" srcOrd="0" destOrd="2" presId="urn:microsoft.com/office/officeart/2005/8/layout/bList2"/>
    <dgm:cxn modelId="{3E0C5DC9-F6D5-4C23-AD7C-DDAA86F95571}" type="presParOf" srcId="{DE2F873C-7FA4-487A-A0F9-7D6D01AD6038}" destId="{11351F9F-24EB-4313-8D97-0020B1489292}" srcOrd="0" destOrd="0" presId="urn:microsoft.com/office/officeart/2005/8/layout/bList2"/>
    <dgm:cxn modelId="{8A233A3D-5CF9-4335-AA25-4F545962B55D}" type="presParOf" srcId="{11351F9F-24EB-4313-8D97-0020B1489292}" destId="{326425D2-6A6B-41EB-B59B-F6EA26080E62}" srcOrd="0" destOrd="0" presId="urn:microsoft.com/office/officeart/2005/8/layout/bList2"/>
    <dgm:cxn modelId="{59F17A69-089F-416B-8A92-7BBDE7781CAE}" type="presParOf" srcId="{11351F9F-24EB-4313-8D97-0020B1489292}" destId="{7700630A-7E1E-44FF-BA2C-B6A01E6AF7E8}" srcOrd="1" destOrd="0" presId="urn:microsoft.com/office/officeart/2005/8/layout/bList2"/>
    <dgm:cxn modelId="{6B8C243D-67B5-40EF-8362-C1358C813F6F}" type="presParOf" srcId="{11351F9F-24EB-4313-8D97-0020B1489292}" destId="{52928906-F6DF-4DD8-B9CD-ABDB37529FC9}" srcOrd="2" destOrd="0" presId="urn:microsoft.com/office/officeart/2005/8/layout/bList2"/>
    <dgm:cxn modelId="{0785CCFF-E5F7-4EF4-AE7F-D3DA4441F5DA}" type="presParOf" srcId="{11351F9F-24EB-4313-8D97-0020B1489292}" destId="{0B0B3751-8CA8-472C-AF30-201ECC08A3A0}" srcOrd="3" destOrd="0" presId="urn:microsoft.com/office/officeart/2005/8/layout/bList2"/>
    <dgm:cxn modelId="{963D263C-650E-4F2A-A047-385F180417C4}" type="presParOf" srcId="{DE2F873C-7FA4-487A-A0F9-7D6D01AD6038}" destId="{D6ED3F0D-37B9-4E03-965A-047F958D2E3A}" srcOrd="1" destOrd="0" presId="urn:microsoft.com/office/officeart/2005/8/layout/bList2"/>
    <dgm:cxn modelId="{312310EA-B3C5-451B-9EF2-F82D4165E276}" type="presParOf" srcId="{DE2F873C-7FA4-487A-A0F9-7D6D01AD6038}" destId="{859E6790-74D4-4777-A565-2845F27092AD}" srcOrd="2" destOrd="0" presId="urn:microsoft.com/office/officeart/2005/8/layout/bList2"/>
    <dgm:cxn modelId="{1B9F6C50-F5C2-4D84-A2F5-59809E0D332B}" type="presParOf" srcId="{859E6790-74D4-4777-A565-2845F27092AD}" destId="{8646E095-339E-49C4-ADF1-015C43513410}" srcOrd="0" destOrd="0" presId="urn:microsoft.com/office/officeart/2005/8/layout/bList2"/>
    <dgm:cxn modelId="{457B6E20-3829-4CE0-B0FD-985D66953D66}" type="presParOf" srcId="{859E6790-74D4-4777-A565-2845F27092AD}" destId="{3395D3F3-1205-4DD0-91BB-A594B993E56F}" srcOrd="1" destOrd="0" presId="urn:microsoft.com/office/officeart/2005/8/layout/bList2"/>
    <dgm:cxn modelId="{0C20E40E-F1E0-453D-8496-E9E7D38910D4}" type="presParOf" srcId="{859E6790-74D4-4777-A565-2845F27092AD}" destId="{DB8AA91F-F71E-44C8-BCCD-16CD6878C743}" srcOrd="2" destOrd="0" presId="urn:microsoft.com/office/officeart/2005/8/layout/bList2"/>
    <dgm:cxn modelId="{55875FDC-0D76-4C6B-8578-12ABBD581DD4}" type="presParOf" srcId="{859E6790-74D4-4777-A565-2845F27092AD}" destId="{49FB932D-5FFE-43F7-A563-5F6AF7082458}"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4E2E84E-E24F-46D4-9F7D-0816E6986F29}" type="doc">
      <dgm:prSet loTypeId="urn:microsoft.com/office/officeart/2005/8/layout/lProcess1" loCatId="process" qsTypeId="urn:microsoft.com/office/officeart/2005/8/quickstyle/simple5" qsCatId="simple" csTypeId="urn:microsoft.com/office/officeart/2005/8/colors/accent0_1" csCatId="mainScheme" phldr="1"/>
      <dgm:spPr/>
      <dgm:t>
        <a:bodyPr/>
        <a:lstStyle/>
        <a:p>
          <a:endParaRPr lang="en-US"/>
        </a:p>
      </dgm:t>
    </dgm:pt>
    <dgm:pt modelId="{37916070-2224-4A76-8218-92E11C3C86E8}">
      <dgm:prSet custT="1"/>
      <dgm:spPr/>
      <dgm:t>
        <a:bodyPr/>
        <a:lstStyle/>
        <a:p>
          <a:pPr algn="ctr" rtl="1"/>
          <a:r>
            <a:rPr lang="en-US" sz="2000" b="1" dirty="0">
              <a:effectLst>
                <a:outerShdw blurRad="38100" dist="38100" dir="2700000" algn="tl">
                  <a:srgbClr val="000000">
                    <a:alpha val="43137"/>
                  </a:srgbClr>
                </a:outerShdw>
              </a:effectLst>
              <a:latin typeface="Times New Roman" panose="02020603050405020304" pitchFamily="18" charset="0"/>
              <a:cs typeface="B Nazanin" panose="00000400000000000000" pitchFamily="2" charset="-78"/>
            </a:rPr>
            <a:t>Preparation of Sentinel 1 spatial database</a:t>
          </a:r>
        </a:p>
      </dgm:t>
    </dgm:pt>
    <dgm:pt modelId="{75FA38EB-750D-4F7B-AE81-30CC23491197}" type="parTrans" cxnId="{F5B21FB6-2A16-4E14-8BEE-32D3571374B8}">
      <dgm:prSet/>
      <dgm:spPr/>
      <dgm:t>
        <a:bodyPr/>
        <a:lstStyle/>
        <a:p>
          <a:endParaRPr lang="en-US"/>
        </a:p>
      </dgm:t>
    </dgm:pt>
    <dgm:pt modelId="{097D0124-45F0-45E8-B193-2522395B569D}" type="sibTrans" cxnId="{F5B21FB6-2A16-4E14-8BEE-32D3571374B8}">
      <dgm:prSet/>
      <dgm:spPr/>
      <dgm:t>
        <a:bodyPr/>
        <a:lstStyle/>
        <a:p>
          <a:endParaRPr lang="en-US"/>
        </a:p>
      </dgm:t>
    </dgm:pt>
    <dgm:pt modelId="{1F0E48FD-4938-49E7-A5A5-7687AF9BBC52}">
      <dgm:prSet custT="1"/>
      <dgm:spPr/>
      <dgm:t>
        <a:bodyPr/>
        <a:lstStyle/>
        <a:p>
          <a:pPr algn="ctr" rtl="1"/>
          <a:r>
            <a:rPr lang="en-US" sz="1600" b="0" dirty="0">
              <a:effectLst>
                <a:outerShdw blurRad="38100" dist="38100" dir="2700000" algn="tl">
                  <a:srgbClr val="000000">
                    <a:alpha val="43137"/>
                  </a:srgbClr>
                </a:outerShdw>
              </a:effectLst>
              <a:latin typeface="Times New Roman" panose="02020603050405020304" pitchFamily="18" charset="0"/>
              <a:cs typeface="B Nazanin" panose="00000400000000000000" pitchFamily="2" charset="-78"/>
            </a:rPr>
            <a:t>Download from the site</a:t>
          </a:r>
        </a:p>
        <a:p>
          <a:pPr algn="ctr" rtl="1"/>
          <a:r>
            <a:rPr lang="en-US" sz="1400" b="0" dirty="0">
              <a:effectLst>
                <a:outerShdw blurRad="38100" dist="38100" dir="2700000" algn="tl">
                  <a:srgbClr val="000000">
                    <a:alpha val="43137"/>
                  </a:srgbClr>
                </a:outerShdw>
              </a:effectLst>
              <a:latin typeface="Times New Roman" panose="02020603050405020304" pitchFamily="18" charset="0"/>
              <a:cs typeface="B Nazanin" panose="00000400000000000000" pitchFamily="2" charset="-78"/>
            </a:rPr>
            <a:t>https://scihub.copernicus.eu/dhus/#/home</a:t>
          </a:r>
          <a:endParaRPr lang="en-US" sz="1600" b="0" dirty="0">
            <a:effectLst>
              <a:outerShdw blurRad="38100" dist="38100" dir="2700000" algn="tl">
                <a:srgbClr val="000000">
                  <a:alpha val="43137"/>
                </a:srgbClr>
              </a:outerShdw>
            </a:effectLst>
            <a:latin typeface="Times New Roman" panose="02020603050405020304" pitchFamily="18" charset="0"/>
            <a:cs typeface="B Nazanin" panose="00000400000000000000" pitchFamily="2" charset="-78"/>
          </a:endParaRPr>
        </a:p>
      </dgm:t>
    </dgm:pt>
    <dgm:pt modelId="{AE19D2F7-1B14-4F29-9A27-06EF8B4A10BA}" type="parTrans" cxnId="{06F3C8EF-9951-4A98-95E9-94FAB250061D}">
      <dgm:prSet/>
      <dgm:spPr/>
      <dgm:t>
        <a:bodyPr/>
        <a:lstStyle/>
        <a:p>
          <a:endParaRPr lang="en-US"/>
        </a:p>
      </dgm:t>
    </dgm:pt>
    <dgm:pt modelId="{79114167-9D30-4B45-8DFB-1A3A9C269926}" type="sibTrans" cxnId="{06F3C8EF-9951-4A98-95E9-94FAB250061D}">
      <dgm:prSet/>
      <dgm:spPr/>
      <dgm:t>
        <a:bodyPr/>
        <a:lstStyle/>
        <a:p>
          <a:endParaRPr lang="en-US"/>
        </a:p>
      </dgm:t>
    </dgm:pt>
    <dgm:pt modelId="{EF8FF4D8-33CF-4E5F-B7E7-B351A9B2E7B8}">
      <dgm:prSet custT="1"/>
      <dgm:spPr/>
      <dgm:t>
        <a:bodyPr/>
        <a:lstStyle/>
        <a:p>
          <a:pPr algn="ctr" rtl="1"/>
          <a:r>
            <a:rPr lang="en-US" sz="1600" b="0" dirty="0">
              <a:effectLst>
                <a:outerShdw blurRad="38100" dist="38100" dir="2700000" algn="tl">
                  <a:srgbClr val="000000">
                    <a:alpha val="43137"/>
                  </a:srgbClr>
                </a:outerShdw>
              </a:effectLst>
              <a:latin typeface="Times New Roman" panose="02020603050405020304" pitchFamily="18" charset="0"/>
              <a:cs typeface="B Nazanin" panose="00000400000000000000" pitchFamily="2" charset="-78"/>
            </a:rPr>
            <a:t>Extract the values of σ0 with a resolution of 10 × 10 square meters</a:t>
          </a:r>
        </a:p>
      </dgm:t>
    </dgm:pt>
    <dgm:pt modelId="{B89DBC00-DDBF-425F-9D30-14F2198F13CA}" type="parTrans" cxnId="{EBFE3F20-889F-45BE-9BB1-0F8DA382EC50}">
      <dgm:prSet/>
      <dgm:spPr/>
      <dgm:t>
        <a:bodyPr/>
        <a:lstStyle/>
        <a:p>
          <a:endParaRPr lang="en-US"/>
        </a:p>
      </dgm:t>
    </dgm:pt>
    <dgm:pt modelId="{7C78C5A6-2A4A-4778-AB45-73E5415A15F6}" type="sibTrans" cxnId="{EBFE3F20-889F-45BE-9BB1-0F8DA382EC50}">
      <dgm:prSet/>
      <dgm:spPr/>
      <dgm:t>
        <a:bodyPr/>
        <a:lstStyle/>
        <a:p>
          <a:endParaRPr lang="en-US"/>
        </a:p>
      </dgm:t>
    </dgm:pt>
    <dgm:pt modelId="{409A90FA-A0FF-4C67-90D1-F9FBC8BED9C8}">
      <dgm:prSet custT="1"/>
      <dgm:spPr/>
      <dgm:t>
        <a:bodyPr/>
        <a:lstStyle/>
        <a:p>
          <a:pPr algn="ctr" rtl="1"/>
          <a:r>
            <a:rPr lang="en-US" sz="1600" b="0" dirty="0">
              <a:effectLst>
                <a:outerShdw blurRad="38100" dist="38100" dir="2700000" algn="tl">
                  <a:srgbClr val="000000">
                    <a:alpha val="43137"/>
                  </a:srgbClr>
                </a:outerShdw>
              </a:effectLst>
              <a:latin typeface="Times New Roman" panose="02020603050405020304" pitchFamily="18" charset="0"/>
              <a:cs typeface="B Nazanin" panose="00000400000000000000" pitchFamily="2" charset="-78"/>
            </a:rPr>
            <a:t>6 stages of preprocessing</a:t>
          </a:r>
        </a:p>
      </dgm:t>
    </dgm:pt>
    <dgm:pt modelId="{06485A37-F58B-4DA4-B223-1E8567CBD308}" type="parTrans" cxnId="{98618523-2ED7-488C-8288-0B1F09C2ECFD}">
      <dgm:prSet/>
      <dgm:spPr/>
      <dgm:t>
        <a:bodyPr/>
        <a:lstStyle/>
        <a:p>
          <a:endParaRPr lang="en-US"/>
        </a:p>
      </dgm:t>
    </dgm:pt>
    <dgm:pt modelId="{BC561067-7354-4ACC-934E-B2A56C40C6ED}" type="sibTrans" cxnId="{98618523-2ED7-488C-8288-0B1F09C2ECFD}">
      <dgm:prSet/>
      <dgm:spPr/>
      <dgm:t>
        <a:bodyPr/>
        <a:lstStyle/>
        <a:p>
          <a:endParaRPr lang="en-US"/>
        </a:p>
      </dgm:t>
    </dgm:pt>
    <dgm:pt modelId="{63C7BF13-E7CE-40E0-AD31-0896842E15DB}">
      <dgm:prSet custT="1"/>
      <dgm:spPr/>
      <dgm:t>
        <a:bodyPr/>
        <a:lstStyle/>
        <a:p>
          <a:pPr algn="ctr" rtl="1"/>
          <a:r>
            <a:rPr lang="en-US" sz="1600" b="0" dirty="0">
              <a:effectLst>
                <a:outerShdw blurRad="38100" dist="38100" dir="2700000" algn="tl">
                  <a:srgbClr val="000000">
                    <a:alpha val="43137"/>
                  </a:srgbClr>
                </a:outerShdw>
              </a:effectLst>
              <a:latin typeface="Times New Roman" panose="02020603050405020304" pitchFamily="18" charset="0"/>
              <a:cs typeface="B Nazanin" panose="00000400000000000000" pitchFamily="2" charset="-78"/>
            </a:rPr>
            <a:t>Use SMAP pixel spatial range to cut (subset) sentinel images</a:t>
          </a:r>
        </a:p>
      </dgm:t>
    </dgm:pt>
    <dgm:pt modelId="{5B4DBB92-69E0-4DD8-B8E8-2C039C93E6ED}" type="parTrans" cxnId="{DF8424DF-396F-4197-A933-7A850B1A1D86}">
      <dgm:prSet/>
      <dgm:spPr/>
      <dgm:t>
        <a:bodyPr/>
        <a:lstStyle/>
        <a:p>
          <a:endParaRPr lang="en-US"/>
        </a:p>
      </dgm:t>
    </dgm:pt>
    <dgm:pt modelId="{A1034B42-3411-4929-9471-EC1F9CFD79C8}" type="sibTrans" cxnId="{DF8424DF-396F-4197-A933-7A850B1A1D86}">
      <dgm:prSet/>
      <dgm:spPr/>
      <dgm:t>
        <a:bodyPr/>
        <a:lstStyle/>
        <a:p>
          <a:endParaRPr lang="en-US"/>
        </a:p>
      </dgm:t>
    </dgm:pt>
    <dgm:pt modelId="{ECBB543D-D7EE-40D8-812E-F3F1971F0FAD}">
      <dgm:prSet custT="1"/>
      <dgm:spPr/>
      <dgm:t>
        <a:bodyPr/>
        <a:lstStyle/>
        <a:p>
          <a:pPr algn="ctr" rtl="1"/>
          <a:r>
            <a:rPr lang="en-US" sz="1600" b="0" dirty="0">
              <a:effectLst>
                <a:outerShdw blurRad="38100" dist="38100" dir="2700000" algn="tl">
                  <a:srgbClr val="000000">
                    <a:alpha val="43137"/>
                  </a:srgbClr>
                </a:outerShdw>
              </a:effectLst>
              <a:latin typeface="Times New Roman" panose="02020603050405020304" pitchFamily="18" charset="0"/>
              <a:cs typeface="B Nazanin" panose="00000400000000000000" pitchFamily="2" charset="-78"/>
            </a:rPr>
            <a:t>Change the received file format from XSD to Tiff in SNAP software</a:t>
          </a:r>
        </a:p>
      </dgm:t>
    </dgm:pt>
    <dgm:pt modelId="{ECC70419-B187-405C-AFF9-8DAFD8AAB585}" type="parTrans" cxnId="{6278C0FA-2B9B-4BE5-B0F5-6AD77E9D030B}">
      <dgm:prSet/>
      <dgm:spPr/>
      <dgm:t>
        <a:bodyPr/>
        <a:lstStyle/>
        <a:p>
          <a:endParaRPr lang="en-US"/>
        </a:p>
      </dgm:t>
    </dgm:pt>
    <dgm:pt modelId="{3197446A-4CE5-4334-8C2F-307AD643757C}" type="sibTrans" cxnId="{6278C0FA-2B9B-4BE5-B0F5-6AD77E9D030B}">
      <dgm:prSet/>
      <dgm:spPr/>
      <dgm:t>
        <a:bodyPr/>
        <a:lstStyle/>
        <a:p>
          <a:endParaRPr lang="en-US"/>
        </a:p>
      </dgm:t>
    </dgm:pt>
    <dgm:pt modelId="{DE3053A4-FCC6-4AD5-B2B4-577143FA8BE0}">
      <dgm:prSet custT="1"/>
      <dgm:spPr/>
      <dgm:t>
        <a:bodyPr/>
        <a:lstStyle/>
        <a:p>
          <a:pPr algn="ctr" rtl="1"/>
          <a:r>
            <a:rPr lang="en-US" sz="1600" b="0" dirty="0">
              <a:effectLst>
                <a:outerShdw blurRad="38100" dist="38100" dir="2700000" algn="tl">
                  <a:srgbClr val="000000">
                    <a:alpha val="43137"/>
                  </a:srgbClr>
                </a:outerShdw>
              </a:effectLst>
              <a:latin typeface="Times New Roman" panose="02020603050405020304" pitchFamily="18" charset="0"/>
              <a:cs typeface="B Nazanin" panose="00000400000000000000" pitchFamily="2" charset="-78"/>
            </a:rPr>
            <a:t>Change the Aggregate of σ0 values from 10 × 10 m2 resolution to 1 × 1 and 36 × 36 km2</a:t>
          </a:r>
        </a:p>
      </dgm:t>
    </dgm:pt>
    <dgm:pt modelId="{468BB65B-D8F1-4402-9C84-B10D42CC9686}" type="parTrans" cxnId="{06092DA9-0EEC-4715-982E-177EAEC617A5}">
      <dgm:prSet/>
      <dgm:spPr/>
      <dgm:t>
        <a:bodyPr/>
        <a:lstStyle/>
        <a:p>
          <a:endParaRPr lang="en-US"/>
        </a:p>
      </dgm:t>
    </dgm:pt>
    <dgm:pt modelId="{578C2DE6-CF62-4B28-9B4B-D059A094F68A}" type="sibTrans" cxnId="{06092DA9-0EEC-4715-982E-177EAEC617A5}">
      <dgm:prSet/>
      <dgm:spPr/>
      <dgm:t>
        <a:bodyPr/>
        <a:lstStyle/>
        <a:p>
          <a:endParaRPr lang="en-US"/>
        </a:p>
      </dgm:t>
    </dgm:pt>
    <dgm:pt modelId="{D43E3389-99D0-43D1-94A4-DD7759AB8756}" type="pres">
      <dgm:prSet presAssocID="{94E2E84E-E24F-46D4-9F7D-0816E6986F29}" presName="Name0" presStyleCnt="0">
        <dgm:presLayoutVars>
          <dgm:dir/>
          <dgm:animLvl val="lvl"/>
          <dgm:resizeHandles val="exact"/>
        </dgm:presLayoutVars>
      </dgm:prSet>
      <dgm:spPr/>
    </dgm:pt>
    <dgm:pt modelId="{F72D870C-728D-4737-9102-0092FB1F648A}" type="pres">
      <dgm:prSet presAssocID="{37916070-2224-4A76-8218-92E11C3C86E8}" presName="vertFlow" presStyleCnt="0"/>
      <dgm:spPr/>
    </dgm:pt>
    <dgm:pt modelId="{6C4434D7-EF64-472F-B33C-5F7617F591B6}" type="pres">
      <dgm:prSet presAssocID="{37916070-2224-4A76-8218-92E11C3C86E8}" presName="header" presStyleLbl="node1" presStyleIdx="0" presStyleCnt="1" custScaleX="113858"/>
      <dgm:spPr/>
    </dgm:pt>
    <dgm:pt modelId="{B3A294C2-BAA6-47A4-8985-48394A2BEE21}" type="pres">
      <dgm:prSet presAssocID="{AE19D2F7-1B14-4F29-9A27-06EF8B4A10BA}" presName="parTrans" presStyleLbl="sibTrans2D1" presStyleIdx="0" presStyleCnt="6"/>
      <dgm:spPr/>
    </dgm:pt>
    <dgm:pt modelId="{160363CC-EF2C-43BB-9610-8D0BA5DE8969}" type="pres">
      <dgm:prSet presAssocID="{1F0E48FD-4938-49E7-A5A5-7687AF9BBC52}" presName="child" presStyleLbl="alignAccFollowNode1" presStyleIdx="0" presStyleCnt="6" custScaleX="114684">
        <dgm:presLayoutVars>
          <dgm:chMax val="0"/>
          <dgm:bulletEnabled val="1"/>
        </dgm:presLayoutVars>
      </dgm:prSet>
      <dgm:spPr/>
    </dgm:pt>
    <dgm:pt modelId="{23EC8C10-2CFD-458F-8AA0-FBFAB1A9284B}" type="pres">
      <dgm:prSet presAssocID="{79114167-9D30-4B45-8DFB-1A3A9C269926}" presName="sibTrans" presStyleLbl="sibTrans2D1" presStyleIdx="1" presStyleCnt="6"/>
      <dgm:spPr/>
    </dgm:pt>
    <dgm:pt modelId="{3B1CB0E5-0AD0-4713-9149-399CFF69D868}" type="pres">
      <dgm:prSet presAssocID="{EF8FF4D8-33CF-4E5F-B7E7-B351A9B2E7B8}" presName="child" presStyleLbl="alignAccFollowNode1" presStyleIdx="1" presStyleCnt="6" custScaleX="134916">
        <dgm:presLayoutVars>
          <dgm:chMax val="0"/>
          <dgm:bulletEnabled val="1"/>
        </dgm:presLayoutVars>
      </dgm:prSet>
      <dgm:spPr/>
    </dgm:pt>
    <dgm:pt modelId="{4F5E4229-50E7-491C-8194-C975EAFCE3ED}" type="pres">
      <dgm:prSet presAssocID="{7C78C5A6-2A4A-4778-AB45-73E5415A15F6}" presName="sibTrans" presStyleLbl="sibTrans2D1" presStyleIdx="2" presStyleCnt="6"/>
      <dgm:spPr/>
    </dgm:pt>
    <dgm:pt modelId="{8B8CE903-4A86-45DD-8DD4-1D7DA9993917}" type="pres">
      <dgm:prSet presAssocID="{409A90FA-A0FF-4C67-90D1-F9FBC8BED9C8}" presName="child" presStyleLbl="alignAccFollowNode1" presStyleIdx="2" presStyleCnt="6">
        <dgm:presLayoutVars>
          <dgm:chMax val="0"/>
          <dgm:bulletEnabled val="1"/>
        </dgm:presLayoutVars>
      </dgm:prSet>
      <dgm:spPr/>
    </dgm:pt>
    <dgm:pt modelId="{E4D0C3A3-700D-4A44-BB7C-17EFDAC732D0}" type="pres">
      <dgm:prSet presAssocID="{BC561067-7354-4ACC-934E-B2A56C40C6ED}" presName="sibTrans" presStyleLbl="sibTrans2D1" presStyleIdx="3" presStyleCnt="6"/>
      <dgm:spPr/>
    </dgm:pt>
    <dgm:pt modelId="{40B1088E-4297-4625-9186-94D648C961AF}" type="pres">
      <dgm:prSet presAssocID="{63C7BF13-E7CE-40E0-AD31-0896842E15DB}" presName="child" presStyleLbl="alignAccFollowNode1" presStyleIdx="3" presStyleCnt="6" custScaleX="137396">
        <dgm:presLayoutVars>
          <dgm:chMax val="0"/>
          <dgm:bulletEnabled val="1"/>
        </dgm:presLayoutVars>
      </dgm:prSet>
      <dgm:spPr/>
    </dgm:pt>
    <dgm:pt modelId="{35C85A20-3675-4C5C-8C4B-62864153731A}" type="pres">
      <dgm:prSet presAssocID="{A1034B42-3411-4929-9471-EC1F9CFD79C8}" presName="sibTrans" presStyleLbl="sibTrans2D1" presStyleIdx="4" presStyleCnt="6"/>
      <dgm:spPr/>
    </dgm:pt>
    <dgm:pt modelId="{2C4FE214-F65E-4D7C-AF5E-686C2FA8B1F5}" type="pres">
      <dgm:prSet presAssocID="{ECBB543D-D7EE-40D8-812E-F3F1971F0FAD}" presName="child" presStyleLbl="alignAccFollowNode1" presStyleIdx="4" presStyleCnt="6" custScaleX="122519">
        <dgm:presLayoutVars>
          <dgm:chMax val="0"/>
          <dgm:bulletEnabled val="1"/>
        </dgm:presLayoutVars>
      </dgm:prSet>
      <dgm:spPr/>
    </dgm:pt>
    <dgm:pt modelId="{3C520C16-AE29-43E5-93FE-13BB20959F2A}" type="pres">
      <dgm:prSet presAssocID="{3197446A-4CE5-4334-8C2F-307AD643757C}" presName="sibTrans" presStyleLbl="sibTrans2D1" presStyleIdx="5" presStyleCnt="6"/>
      <dgm:spPr/>
    </dgm:pt>
    <dgm:pt modelId="{A7B7AED6-0405-4BB9-8523-C45E53784529}" type="pres">
      <dgm:prSet presAssocID="{DE3053A4-FCC6-4AD5-B2B4-577143FA8BE0}" presName="child" presStyleLbl="alignAccFollowNode1" presStyleIdx="5" presStyleCnt="6" custScaleX="194424">
        <dgm:presLayoutVars>
          <dgm:chMax val="0"/>
          <dgm:bulletEnabled val="1"/>
        </dgm:presLayoutVars>
      </dgm:prSet>
      <dgm:spPr/>
    </dgm:pt>
  </dgm:ptLst>
  <dgm:cxnLst>
    <dgm:cxn modelId="{7B2E5C08-0A0F-4C89-B326-FCC86FD20205}" type="presOf" srcId="{409A90FA-A0FF-4C67-90D1-F9FBC8BED9C8}" destId="{8B8CE903-4A86-45DD-8DD4-1D7DA9993917}" srcOrd="0" destOrd="0" presId="urn:microsoft.com/office/officeart/2005/8/layout/lProcess1"/>
    <dgm:cxn modelId="{B2160A0B-3870-41B9-8785-D6F05B819527}" type="presOf" srcId="{ECBB543D-D7EE-40D8-812E-F3F1971F0FAD}" destId="{2C4FE214-F65E-4D7C-AF5E-686C2FA8B1F5}" srcOrd="0" destOrd="0" presId="urn:microsoft.com/office/officeart/2005/8/layout/lProcess1"/>
    <dgm:cxn modelId="{EBFE3F20-889F-45BE-9BB1-0F8DA382EC50}" srcId="{37916070-2224-4A76-8218-92E11C3C86E8}" destId="{EF8FF4D8-33CF-4E5F-B7E7-B351A9B2E7B8}" srcOrd="1" destOrd="0" parTransId="{B89DBC00-DDBF-425F-9D30-14F2198F13CA}" sibTransId="{7C78C5A6-2A4A-4778-AB45-73E5415A15F6}"/>
    <dgm:cxn modelId="{98618523-2ED7-488C-8288-0B1F09C2ECFD}" srcId="{37916070-2224-4A76-8218-92E11C3C86E8}" destId="{409A90FA-A0FF-4C67-90D1-F9FBC8BED9C8}" srcOrd="2" destOrd="0" parTransId="{06485A37-F58B-4DA4-B223-1E8567CBD308}" sibTransId="{BC561067-7354-4ACC-934E-B2A56C40C6ED}"/>
    <dgm:cxn modelId="{7BC77E3C-7200-4F43-B757-81DDFF9EFCBD}" type="presOf" srcId="{EF8FF4D8-33CF-4E5F-B7E7-B351A9B2E7B8}" destId="{3B1CB0E5-0AD0-4713-9149-399CFF69D868}" srcOrd="0" destOrd="0" presId="urn:microsoft.com/office/officeart/2005/8/layout/lProcess1"/>
    <dgm:cxn modelId="{0276ED5F-CA23-4221-BEB0-1771C049A552}" type="presOf" srcId="{A1034B42-3411-4929-9471-EC1F9CFD79C8}" destId="{35C85A20-3675-4C5C-8C4B-62864153731A}" srcOrd="0" destOrd="0" presId="urn:microsoft.com/office/officeart/2005/8/layout/lProcess1"/>
    <dgm:cxn modelId="{A1EA8142-06E8-46D0-AAD4-6E1738A42E64}" type="presOf" srcId="{AE19D2F7-1B14-4F29-9A27-06EF8B4A10BA}" destId="{B3A294C2-BAA6-47A4-8985-48394A2BEE21}" srcOrd="0" destOrd="0" presId="urn:microsoft.com/office/officeart/2005/8/layout/lProcess1"/>
    <dgm:cxn modelId="{B4CC7D46-15A1-4650-99B2-4B78A81C2D05}" type="presOf" srcId="{37916070-2224-4A76-8218-92E11C3C86E8}" destId="{6C4434D7-EF64-472F-B33C-5F7617F591B6}" srcOrd="0" destOrd="0" presId="urn:microsoft.com/office/officeart/2005/8/layout/lProcess1"/>
    <dgm:cxn modelId="{9AF0F447-5EF6-446C-8C75-AC2BF2B64D54}" type="presOf" srcId="{DE3053A4-FCC6-4AD5-B2B4-577143FA8BE0}" destId="{A7B7AED6-0405-4BB9-8523-C45E53784529}" srcOrd="0" destOrd="0" presId="urn:microsoft.com/office/officeart/2005/8/layout/lProcess1"/>
    <dgm:cxn modelId="{B712B07C-B73D-4D6D-82D8-D3980CC2AF00}" type="presOf" srcId="{94E2E84E-E24F-46D4-9F7D-0816E6986F29}" destId="{D43E3389-99D0-43D1-94A4-DD7759AB8756}" srcOrd="0" destOrd="0" presId="urn:microsoft.com/office/officeart/2005/8/layout/lProcess1"/>
    <dgm:cxn modelId="{EE4E3180-C57F-4078-9415-86D2A51AC519}" type="presOf" srcId="{1F0E48FD-4938-49E7-A5A5-7687AF9BBC52}" destId="{160363CC-EF2C-43BB-9610-8D0BA5DE8969}" srcOrd="0" destOrd="0" presId="urn:microsoft.com/office/officeart/2005/8/layout/lProcess1"/>
    <dgm:cxn modelId="{06092DA9-0EEC-4715-982E-177EAEC617A5}" srcId="{37916070-2224-4A76-8218-92E11C3C86E8}" destId="{DE3053A4-FCC6-4AD5-B2B4-577143FA8BE0}" srcOrd="5" destOrd="0" parTransId="{468BB65B-D8F1-4402-9C84-B10D42CC9686}" sibTransId="{578C2DE6-CF62-4B28-9B4B-D059A094F68A}"/>
    <dgm:cxn modelId="{F5B21FB6-2A16-4E14-8BEE-32D3571374B8}" srcId="{94E2E84E-E24F-46D4-9F7D-0816E6986F29}" destId="{37916070-2224-4A76-8218-92E11C3C86E8}" srcOrd="0" destOrd="0" parTransId="{75FA38EB-750D-4F7B-AE81-30CC23491197}" sibTransId="{097D0124-45F0-45E8-B193-2522395B569D}"/>
    <dgm:cxn modelId="{ECB63FC3-EF6E-49E3-8972-679E0DCD7C57}" type="presOf" srcId="{BC561067-7354-4ACC-934E-B2A56C40C6ED}" destId="{E4D0C3A3-700D-4A44-BB7C-17EFDAC732D0}" srcOrd="0" destOrd="0" presId="urn:microsoft.com/office/officeart/2005/8/layout/lProcess1"/>
    <dgm:cxn modelId="{BB23B4D2-1583-4371-92E1-EE85E447336D}" type="presOf" srcId="{7C78C5A6-2A4A-4778-AB45-73E5415A15F6}" destId="{4F5E4229-50E7-491C-8194-C975EAFCE3ED}" srcOrd="0" destOrd="0" presId="urn:microsoft.com/office/officeart/2005/8/layout/lProcess1"/>
    <dgm:cxn modelId="{A6C3EDD3-CDEE-4004-AFE4-6099969EB373}" type="presOf" srcId="{63C7BF13-E7CE-40E0-AD31-0896842E15DB}" destId="{40B1088E-4297-4625-9186-94D648C961AF}" srcOrd="0" destOrd="0" presId="urn:microsoft.com/office/officeart/2005/8/layout/lProcess1"/>
    <dgm:cxn modelId="{DF8424DF-396F-4197-A933-7A850B1A1D86}" srcId="{37916070-2224-4A76-8218-92E11C3C86E8}" destId="{63C7BF13-E7CE-40E0-AD31-0896842E15DB}" srcOrd="3" destOrd="0" parTransId="{5B4DBB92-69E0-4DD8-B8E8-2C039C93E6ED}" sibTransId="{A1034B42-3411-4929-9471-EC1F9CFD79C8}"/>
    <dgm:cxn modelId="{A8DE42EA-1874-4D27-B183-2194D813FE28}" type="presOf" srcId="{79114167-9D30-4B45-8DFB-1A3A9C269926}" destId="{23EC8C10-2CFD-458F-8AA0-FBFAB1A9284B}" srcOrd="0" destOrd="0" presId="urn:microsoft.com/office/officeart/2005/8/layout/lProcess1"/>
    <dgm:cxn modelId="{06F3C8EF-9951-4A98-95E9-94FAB250061D}" srcId="{37916070-2224-4A76-8218-92E11C3C86E8}" destId="{1F0E48FD-4938-49E7-A5A5-7687AF9BBC52}" srcOrd="0" destOrd="0" parTransId="{AE19D2F7-1B14-4F29-9A27-06EF8B4A10BA}" sibTransId="{79114167-9D30-4B45-8DFB-1A3A9C269926}"/>
    <dgm:cxn modelId="{646B88F8-8C5E-49B7-ABD7-800F58D77CD1}" type="presOf" srcId="{3197446A-4CE5-4334-8C2F-307AD643757C}" destId="{3C520C16-AE29-43E5-93FE-13BB20959F2A}" srcOrd="0" destOrd="0" presId="urn:microsoft.com/office/officeart/2005/8/layout/lProcess1"/>
    <dgm:cxn modelId="{6278C0FA-2B9B-4BE5-B0F5-6AD77E9D030B}" srcId="{37916070-2224-4A76-8218-92E11C3C86E8}" destId="{ECBB543D-D7EE-40D8-812E-F3F1971F0FAD}" srcOrd="4" destOrd="0" parTransId="{ECC70419-B187-405C-AFF9-8DAFD8AAB585}" sibTransId="{3197446A-4CE5-4334-8C2F-307AD643757C}"/>
    <dgm:cxn modelId="{D5528631-2696-4AB8-AEB9-C36FC91EC28A}" type="presParOf" srcId="{D43E3389-99D0-43D1-94A4-DD7759AB8756}" destId="{F72D870C-728D-4737-9102-0092FB1F648A}" srcOrd="0" destOrd="0" presId="urn:microsoft.com/office/officeart/2005/8/layout/lProcess1"/>
    <dgm:cxn modelId="{FF366BCA-58FC-4A66-90B1-C6B38C6963FC}" type="presParOf" srcId="{F72D870C-728D-4737-9102-0092FB1F648A}" destId="{6C4434D7-EF64-472F-B33C-5F7617F591B6}" srcOrd="0" destOrd="0" presId="urn:microsoft.com/office/officeart/2005/8/layout/lProcess1"/>
    <dgm:cxn modelId="{E71B2A75-0678-408C-88ED-2DCECE779712}" type="presParOf" srcId="{F72D870C-728D-4737-9102-0092FB1F648A}" destId="{B3A294C2-BAA6-47A4-8985-48394A2BEE21}" srcOrd="1" destOrd="0" presId="urn:microsoft.com/office/officeart/2005/8/layout/lProcess1"/>
    <dgm:cxn modelId="{2576C6F2-3710-4042-86E8-77BD0D22042E}" type="presParOf" srcId="{F72D870C-728D-4737-9102-0092FB1F648A}" destId="{160363CC-EF2C-43BB-9610-8D0BA5DE8969}" srcOrd="2" destOrd="0" presId="urn:microsoft.com/office/officeart/2005/8/layout/lProcess1"/>
    <dgm:cxn modelId="{C26AAED0-E83C-4AB1-A613-8C763E9E7A91}" type="presParOf" srcId="{F72D870C-728D-4737-9102-0092FB1F648A}" destId="{23EC8C10-2CFD-458F-8AA0-FBFAB1A9284B}" srcOrd="3" destOrd="0" presId="urn:microsoft.com/office/officeart/2005/8/layout/lProcess1"/>
    <dgm:cxn modelId="{CE089184-B8BA-4A84-BF17-D23B3D48236A}" type="presParOf" srcId="{F72D870C-728D-4737-9102-0092FB1F648A}" destId="{3B1CB0E5-0AD0-4713-9149-399CFF69D868}" srcOrd="4" destOrd="0" presId="urn:microsoft.com/office/officeart/2005/8/layout/lProcess1"/>
    <dgm:cxn modelId="{26E540D9-9CFD-43BF-BD92-2CC1439250B0}" type="presParOf" srcId="{F72D870C-728D-4737-9102-0092FB1F648A}" destId="{4F5E4229-50E7-491C-8194-C975EAFCE3ED}" srcOrd="5" destOrd="0" presId="urn:microsoft.com/office/officeart/2005/8/layout/lProcess1"/>
    <dgm:cxn modelId="{84C29BFA-0044-4445-B29D-366C4CD4B296}" type="presParOf" srcId="{F72D870C-728D-4737-9102-0092FB1F648A}" destId="{8B8CE903-4A86-45DD-8DD4-1D7DA9993917}" srcOrd="6" destOrd="0" presId="urn:microsoft.com/office/officeart/2005/8/layout/lProcess1"/>
    <dgm:cxn modelId="{F9791F46-A1DB-4684-A1D1-56A30C9A842B}" type="presParOf" srcId="{F72D870C-728D-4737-9102-0092FB1F648A}" destId="{E4D0C3A3-700D-4A44-BB7C-17EFDAC732D0}" srcOrd="7" destOrd="0" presId="urn:microsoft.com/office/officeart/2005/8/layout/lProcess1"/>
    <dgm:cxn modelId="{F8A0636A-B47E-48F2-BE2B-C4F79D8D4AF8}" type="presParOf" srcId="{F72D870C-728D-4737-9102-0092FB1F648A}" destId="{40B1088E-4297-4625-9186-94D648C961AF}" srcOrd="8" destOrd="0" presId="urn:microsoft.com/office/officeart/2005/8/layout/lProcess1"/>
    <dgm:cxn modelId="{5A74D004-441B-4B9D-9266-E96D404DFE95}" type="presParOf" srcId="{F72D870C-728D-4737-9102-0092FB1F648A}" destId="{35C85A20-3675-4C5C-8C4B-62864153731A}" srcOrd="9" destOrd="0" presId="urn:microsoft.com/office/officeart/2005/8/layout/lProcess1"/>
    <dgm:cxn modelId="{D098B62D-B9E9-45B9-9B5E-9A09FE66553E}" type="presParOf" srcId="{F72D870C-728D-4737-9102-0092FB1F648A}" destId="{2C4FE214-F65E-4D7C-AF5E-686C2FA8B1F5}" srcOrd="10" destOrd="0" presId="urn:microsoft.com/office/officeart/2005/8/layout/lProcess1"/>
    <dgm:cxn modelId="{BE0306CC-5955-44DC-83C2-CED447B9C0A1}" type="presParOf" srcId="{F72D870C-728D-4737-9102-0092FB1F648A}" destId="{3C520C16-AE29-43E5-93FE-13BB20959F2A}" srcOrd="11" destOrd="0" presId="urn:microsoft.com/office/officeart/2005/8/layout/lProcess1"/>
    <dgm:cxn modelId="{289E5148-2C05-4830-B3A8-3AF1870C09C3}" type="presParOf" srcId="{F72D870C-728D-4737-9102-0092FB1F648A}" destId="{A7B7AED6-0405-4BB9-8523-C45E53784529}" srcOrd="12" destOrd="0" presId="urn:microsoft.com/office/officeart/2005/8/layout/lProcess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98165AD-E348-4B1E-BF53-E62098368CFC}" type="doc">
      <dgm:prSet loTypeId="urn:microsoft.com/office/officeart/2005/8/layout/process1" loCatId="process" qsTypeId="urn:microsoft.com/office/officeart/2005/8/quickstyle/simple1" qsCatId="simple" csTypeId="urn:microsoft.com/office/officeart/2005/8/colors/accent0_1" csCatId="mainScheme" phldr="1"/>
      <dgm:spPr/>
      <dgm:t>
        <a:bodyPr/>
        <a:lstStyle/>
        <a:p>
          <a:endParaRPr lang="en-US"/>
        </a:p>
      </dgm:t>
    </dgm:pt>
    <dgm:pt modelId="{E393E693-C6C6-4CA3-8E41-4AD7703A677D}">
      <dgm:prSet phldrT="[Text]" custT="1"/>
      <dgm:spPr/>
      <dgm:t>
        <a:bodyPr/>
        <a:lstStyle/>
        <a:p>
          <a:pPr algn="ctr" rtl="1"/>
          <a:r>
            <a:rPr lang="en-US" sz="1400" b="0" dirty="0">
              <a:effectLst>
                <a:outerShdw blurRad="38100" dist="38100" dir="2700000" algn="tl">
                  <a:srgbClr val="000000">
                    <a:alpha val="43137"/>
                  </a:srgbClr>
                </a:outerShdw>
              </a:effectLst>
              <a:latin typeface="Times New Roman" panose="02020603050405020304" pitchFamily="18" charset="0"/>
              <a:cs typeface="B Nazanin" panose="00000400000000000000" pitchFamily="2" charset="-78"/>
            </a:rPr>
            <a:t>Set orbital features</a:t>
          </a:r>
        </a:p>
      </dgm:t>
    </dgm:pt>
    <dgm:pt modelId="{8F9974C0-0255-45C1-B91E-DE487EE24E33}" type="parTrans" cxnId="{F8E6A018-0E36-4BEE-8303-D27FBBF7C989}">
      <dgm:prSet/>
      <dgm:spPr/>
      <dgm:t>
        <a:bodyPr/>
        <a:lstStyle/>
        <a:p>
          <a:endParaRPr lang="en-US"/>
        </a:p>
      </dgm:t>
    </dgm:pt>
    <dgm:pt modelId="{114C7380-5AAD-48F1-862A-8F2A43B6D1A2}" type="sibTrans" cxnId="{F8E6A018-0E36-4BEE-8303-D27FBBF7C989}">
      <dgm:prSet/>
      <dgm:spPr/>
      <dgm:t>
        <a:bodyPr/>
        <a:lstStyle/>
        <a:p>
          <a:endParaRPr lang="en-US"/>
        </a:p>
      </dgm:t>
    </dgm:pt>
    <dgm:pt modelId="{3CC4F2A6-A0DA-4879-90DD-234607AE17F0}">
      <dgm:prSet phldrT="[Text]" custT="1"/>
      <dgm:spPr/>
      <dgm:t>
        <a:bodyPr/>
        <a:lstStyle/>
        <a:p>
          <a:pPr algn="ctr" rtl="1"/>
          <a:r>
            <a:rPr lang="en-US" sz="1000" b="0" dirty="0">
              <a:effectLst>
                <a:outerShdw blurRad="38100" dist="38100" dir="2700000" algn="tl">
                  <a:srgbClr val="000000">
                    <a:alpha val="43137"/>
                  </a:srgbClr>
                </a:outerShdw>
              </a:effectLst>
              <a:latin typeface="Times New Roman" panose="02020603050405020304" pitchFamily="18" charset="0"/>
              <a:cs typeface="B Nazanin" panose="00000400000000000000" pitchFamily="2" charset="-78"/>
            </a:rPr>
            <a:t>Radiometric calibration and conversion of digital number to radar scattering</a:t>
          </a:r>
        </a:p>
      </dgm:t>
    </dgm:pt>
    <dgm:pt modelId="{D5675B60-B761-4C37-AD7C-96BFA61C3708}" type="parTrans" cxnId="{CF9C6E46-2E5A-47A9-8C80-91FAC62327DE}">
      <dgm:prSet/>
      <dgm:spPr/>
      <dgm:t>
        <a:bodyPr/>
        <a:lstStyle/>
        <a:p>
          <a:endParaRPr lang="en-US"/>
        </a:p>
      </dgm:t>
    </dgm:pt>
    <dgm:pt modelId="{4F54E0DB-61B7-45FC-A167-7FEE4D22E050}" type="sibTrans" cxnId="{CF9C6E46-2E5A-47A9-8C80-91FAC62327DE}">
      <dgm:prSet/>
      <dgm:spPr/>
      <dgm:t>
        <a:bodyPr/>
        <a:lstStyle/>
        <a:p>
          <a:endParaRPr lang="en-US"/>
        </a:p>
      </dgm:t>
    </dgm:pt>
    <dgm:pt modelId="{FF92D2F3-4453-4AE0-A2B3-CA53279E8260}">
      <dgm:prSet phldrT="[Text]" custT="1"/>
      <dgm:spPr/>
      <dgm:t>
        <a:bodyPr/>
        <a:lstStyle/>
        <a:p>
          <a:pPr algn="ctr" rtl="1"/>
          <a:r>
            <a:rPr lang="en-US" sz="1200" b="0" dirty="0">
              <a:effectLst>
                <a:outerShdw blurRad="38100" dist="38100" dir="2700000" algn="tl">
                  <a:srgbClr val="000000">
                    <a:alpha val="43137"/>
                  </a:srgbClr>
                </a:outerShdw>
              </a:effectLst>
              <a:latin typeface="Times New Roman" panose="02020603050405020304" pitchFamily="18" charset="0"/>
              <a:cs typeface="B Nazanin" panose="00000400000000000000" pitchFamily="2" charset="-78"/>
            </a:rPr>
            <a:t>Thermal noise removal</a:t>
          </a:r>
          <a:endParaRPr lang="en-US" sz="1400" b="0" dirty="0">
            <a:effectLst>
              <a:outerShdw blurRad="38100" dist="38100" dir="2700000" algn="tl">
                <a:srgbClr val="000000">
                  <a:alpha val="43137"/>
                </a:srgbClr>
              </a:outerShdw>
            </a:effectLst>
            <a:latin typeface="Times New Roman" panose="02020603050405020304" pitchFamily="18" charset="0"/>
            <a:cs typeface="B Nazanin" panose="00000400000000000000" pitchFamily="2" charset="-78"/>
          </a:endParaRPr>
        </a:p>
      </dgm:t>
    </dgm:pt>
    <dgm:pt modelId="{25B276F9-C3F3-4EF3-9B88-71D7A6E96847}" type="parTrans" cxnId="{CA1758D5-3F01-49EE-9537-2A2F12CCE24B}">
      <dgm:prSet/>
      <dgm:spPr/>
      <dgm:t>
        <a:bodyPr/>
        <a:lstStyle/>
        <a:p>
          <a:endParaRPr lang="en-US"/>
        </a:p>
      </dgm:t>
    </dgm:pt>
    <dgm:pt modelId="{46178429-E86B-4732-8A23-11F2487C22A8}" type="sibTrans" cxnId="{CA1758D5-3F01-49EE-9537-2A2F12CCE24B}">
      <dgm:prSet/>
      <dgm:spPr/>
      <dgm:t>
        <a:bodyPr/>
        <a:lstStyle/>
        <a:p>
          <a:endParaRPr lang="en-US"/>
        </a:p>
      </dgm:t>
    </dgm:pt>
    <dgm:pt modelId="{5E581EF7-CF98-4D79-8ED1-324A1A0D261E}">
      <dgm:prSet phldrT="[Text]" custT="1"/>
      <dgm:spPr/>
      <dgm:t>
        <a:bodyPr/>
        <a:lstStyle/>
        <a:p>
          <a:pPr algn="ctr" rtl="1"/>
          <a:r>
            <a:rPr lang="en-US" sz="1400" b="0" dirty="0">
              <a:effectLst>
                <a:outerShdw blurRad="38100" dist="38100" dir="2700000" algn="tl">
                  <a:srgbClr val="000000">
                    <a:alpha val="43137"/>
                  </a:srgbClr>
                </a:outerShdw>
              </a:effectLst>
              <a:latin typeface="Times New Roman" panose="02020603050405020304" pitchFamily="18" charset="0"/>
              <a:cs typeface="B Nazanin" panose="00000400000000000000" pitchFamily="2" charset="-78"/>
            </a:rPr>
            <a:t>Convert image pixels to square shape (</a:t>
          </a:r>
          <a:r>
            <a:rPr lang="en-US" sz="1200" b="0" dirty="0" err="1">
              <a:effectLst>
                <a:outerShdw blurRad="38100" dist="38100" dir="2700000" algn="tl">
                  <a:srgbClr val="000000">
                    <a:alpha val="43137"/>
                  </a:srgbClr>
                </a:outerShdw>
              </a:effectLst>
              <a:latin typeface="Times New Roman" panose="02020603050405020304" pitchFamily="18" charset="0"/>
              <a:cs typeface="B Nazanin" panose="00000400000000000000" pitchFamily="2" charset="-78"/>
            </a:rPr>
            <a:t>multilooking</a:t>
          </a:r>
          <a:r>
            <a:rPr lang="en-US" sz="1400" b="0" dirty="0">
              <a:effectLst>
                <a:outerShdw blurRad="38100" dist="38100" dir="2700000" algn="tl">
                  <a:srgbClr val="000000">
                    <a:alpha val="43137"/>
                  </a:srgbClr>
                </a:outerShdw>
              </a:effectLst>
              <a:latin typeface="Times New Roman" panose="02020603050405020304" pitchFamily="18" charset="0"/>
              <a:cs typeface="B Nazanin" panose="00000400000000000000" pitchFamily="2" charset="-78"/>
            </a:rPr>
            <a:t>)</a:t>
          </a:r>
        </a:p>
      </dgm:t>
    </dgm:pt>
    <dgm:pt modelId="{D4923FFC-0146-474F-88AA-8F1B8137F2DF}" type="parTrans" cxnId="{EAEEA369-4B03-4DE9-ACDB-D87228DA10B6}">
      <dgm:prSet/>
      <dgm:spPr/>
      <dgm:t>
        <a:bodyPr/>
        <a:lstStyle/>
        <a:p>
          <a:endParaRPr lang="en-US"/>
        </a:p>
      </dgm:t>
    </dgm:pt>
    <dgm:pt modelId="{B8EAAEF6-96E5-421D-8476-6A469C7D2741}" type="sibTrans" cxnId="{EAEEA369-4B03-4DE9-ACDB-D87228DA10B6}">
      <dgm:prSet/>
      <dgm:spPr/>
      <dgm:t>
        <a:bodyPr/>
        <a:lstStyle/>
        <a:p>
          <a:endParaRPr lang="en-US"/>
        </a:p>
      </dgm:t>
    </dgm:pt>
    <dgm:pt modelId="{7BEC24AA-1B88-4AD1-B1B1-68A241C33CF8}">
      <dgm:prSet phldrT="[Text]" custT="1"/>
      <dgm:spPr/>
      <dgm:t>
        <a:bodyPr/>
        <a:lstStyle/>
        <a:p>
          <a:pPr algn="ctr" rtl="1"/>
          <a:r>
            <a:rPr lang="en-US" sz="1400" b="0" dirty="0">
              <a:effectLst>
                <a:outerShdw blurRad="38100" dist="38100" dir="2700000" algn="tl">
                  <a:srgbClr val="000000">
                    <a:alpha val="43137"/>
                  </a:srgbClr>
                </a:outerShdw>
              </a:effectLst>
              <a:latin typeface="Times New Roman" panose="02020603050405020304" pitchFamily="18" charset="0"/>
              <a:cs typeface="B Nazanin" panose="00000400000000000000" pitchFamily="2" charset="-78"/>
            </a:rPr>
            <a:t>Geometric and postal correction</a:t>
          </a:r>
        </a:p>
      </dgm:t>
    </dgm:pt>
    <dgm:pt modelId="{1A0FE45E-1533-4565-80C4-77C7F6A9CEDD}" type="parTrans" cxnId="{D00DDF30-06AE-49DD-8641-968A6C801137}">
      <dgm:prSet/>
      <dgm:spPr/>
      <dgm:t>
        <a:bodyPr/>
        <a:lstStyle/>
        <a:p>
          <a:endParaRPr lang="en-US"/>
        </a:p>
      </dgm:t>
    </dgm:pt>
    <dgm:pt modelId="{334EF5AA-8511-4AAC-AC62-39C8E7023790}" type="sibTrans" cxnId="{D00DDF30-06AE-49DD-8641-968A6C801137}">
      <dgm:prSet/>
      <dgm:spPr/>
      <dgm:t>
        <a:bodyPr/>
        <a:lstStyle/>
        <a:p>
          <a:endParaRPr lang="en-US"/>
        </a:p>
      </dgm:t>
    </dgm:pt>
    <dgm:pt modelId="{09101CD9-C036-4A95-B875-8E9B16B961C5}">
      <dgm:prSet phldrT="[Text]" custT="1"/>
      <dgm:spPr/>
      <dgm:t>
        <a:bodyPr/>
        <a:lstStyle/>
        <a:p>
          <a:pPr algn="ctr" rtl="1"/>
          <a:r>
            <a:rPr lang="en-US" sz="1400" b="0" dirty="0">
              <a:effectLst>
                <a:outerShdw blurRad="38100" dist="38100" dir="2700000" algn="tl">
                  <a:srgbClr val="000000">
                    <a:alpha val="43137"/>
                  </a:srgbClr>
                </a:outerShdw>
              </a:effectLst>
              <a:latin typeface="Times New Roman" panose="02020603050405020304" pitchFamily="18" charset="0"/>
              <a:cs typeface="B Nazanin" panose="00000400000000000000" pitchFamily="2" charset="-78"/>
            </a:rPr>
            <a:t>Reduce spot noise</a:t>
          </a:r>
        </a:p>
      </dgm:t>
    </dgm:pt>
    <dgm:pt modelId="{4165950C-CDE9-40C1-9EFB-9DA43F9EEB16}" type="parTrans" cxnId="{1A61F0EA-47F8-42F2-A2FE-3CD6B2B6B7E4}">
      <dgm:prSet/>
      <dgm:spPr/>
      <dgm:t>
        <a:bodyPr/>
        <a:lstStyle/>
        <a:p>
          <a:endParaRPr lang="en-US"/>
        </a:p>
      </dgm:t>
    </dgm:pt>
    <dgm:pt modelId="{357D9F6D-7FC0-4BF3-BEC2-5851122CAF10}" type="sibTrans" cxnId="{1A61F0EA-47F8-42F2-A2FE-3CD6B2B6B7E4}">
      <dgm:prSet/>
      <dgm:spPr/>
      <dgm:t>
        <a:bodyPr/>
        <a:lstStyle/>
        <a:p>
          <a:endParaRPr lang="en-US"/>
        </a:p>
      </dgm:t>
    </dgm:pt>
    <dgm:pt modelId="{73D4BD2F-B5E5-4EF8-A0DD-F66770715158}" type="pres">
      <dgm:prSet presAssocID="{A98165AD-E348-4B1E-BF53-E62098368CFC}" presName="Name0" presStyleCnt="0">
        <dgm:presLayoutVars>
          <dgm:dir/>
          <dgm:resizeHandles val="exact"/>
        </dgm:presLayoutVars>
      </dgm:prSet>
      <dgm:spPr/>
    </dgm:pt>
    <dgm:pt modelId="{1E5CA79E-A834-4F8E-8A0F-711875C001D2}" type="pres">
      <dgm:prSet presAssocID="{E393E693-C6C6-4CA3-8E41-4AD7703A677D}" presName="node" presStyleLbl="node1" presStyleIdx="0" presStyleCnt="6">
        <dgm:presLayoutVars>
          <dgm:bulletEnabled val="1"/>
        </dgm:presLayoutVars>
      </dgm:prSet>
      <dgm:spPr/>
    </dgm:pt>
    <dgm:pt modelId="{A7AC1C5E-05C0-4B1E-BE08-A5CC399A2D70}" type="pres">
      <dgm:prSet presAssocID="{114C7380-5AAD-48F1-862A-8F2A43B6D1A2}" presName="sibTrans" presStyleLbl="sibTrans2D1" presStyleIdx="0" presStyleCnt="5"/>
      <dgm:spPr/>
    </dgm:pt>
    <dgm:pt modelId="{A6F6ACEE-C229-4722-B63F-E4FE2BFE16F2}" type="pres">
      <dgm:prSet presAssocID="{114C7380-5AAD-48F1-862A-8F2A43B6D1A2}" presName="connectorText" presStyleLbl="sibTrans2D1" presStyleIdx="0" presStyleCnt="5"/>
      <dgm:spPr/>
    </dgm:pt>
    <dgm:pt modelId="{F53EA628-F51B-451E-86B5-EF830A23D567}" type="pres">
      <dgm:prSet presAssocID="{3CC4F2A6-A0DA-4879-90DD-234607AE17F0}" presName="node" presStyleLbl="node1" presStyleIdx="1" presStyleCnt="6">
        <dgm:presLayoutVars>
          <dgm:bulletEnabled val="1"/>
        </dgm:presLayoutVars>
      </dgm:prSet>
      <dgm:spPr/>
    </dgm:pt>
    <dgm:pt modelId="{409CA7A9-B571-4107-903F-F859732CEC82}" type="pres">
      <dgm:prSet presAssocID="{4F54E0DB-61B7-45FC-A167-7FEE4D22E050}" presName="sibTrans" presStyleLbl="sibTrans2D1" presStyleIdx="1" presStyleCnt="5"/>
      <dgm:spPr/>
    </dgm:pt>
    <dgm:pt modelId="{D3A0581B-1EC0-4ED7-B516-8C7DF5C30286}" type="pres">
      <dgm:prSet presAssocID="{4F54E0DB-61B7-45FC-A167-7FEE4D22E050}" presName="connectorText" presStyleLbl="sibTrans2D1" presStyleIdx="1" presStyleCnt="5"/>
      <dgm:spPr/>
    </dgm:pt>
    <dgm:pt modelId="{5ADDF783-08DE-4A3C-AAE2-79307CC3584F}" type="pres">
      <dgm:prSet presAssocID="{FF92D2F3-4453-4AE0-A2B3-CA53279E8260}" presName="node" presStyleLbl="node1" presStyleIdx="2" presStyleCnt="6">
        <dgm:presLayoutVars>
          <dgm:bulletEnabled val="1"/>
        </dgm:presLayoutVars>
      </dgm:prSet>
      <dgm:spPr/>
    </dgm:pt>
    <dgm:pt modelId="{45E45FD5-B536-4CBE-9612-90C9EAC0311E}" type="pres">
      <dgm:prSet presAssocID="{46178429-E86B-4732-8A23-11F2487C22A8}" presName="sibTrans" presStyleLbl="sibTrans2D1" presStyleIdx="2" presStyleCnt="5"/>
      <dgm:spPr/>
    </dgm:pt>
    <dgm:pt modelId="{DDD8701D-9398-4FEF-8901-D0F06F1B861D}" type="pres">
      <dgm:prSet presAssocID="{46178429-E86B-4732-8A23-11F2487C22A8}" presName="connectorText" presStyleLbl="sibTrans2D1" presStyleIdx="2" presStyleCnt="5"/>
      <dgm:spPr/>
    </dgm:pt>
    <dgm:pt modelId="{A77346AC-1ADD-48B3-9874-C0BAA13CFB5F}" type="pres">
      <dgm:prSet presAssocID="{5E581EF7-CF98-4D79-8ED1-324A1A0D261E}" presName="node" presStyleLbl="node1" presStyleIdx="3" presStyleCnt="6">
        <dgm:presLayoutVars>
          <dgm:bulletEnabled val="1"/>
        </dgm:presLayoutVars>
      </dgm:prSet>
      <dgm:spPr/>
    </dgm:pt>
    <dgm:pt modelId="{B28E8FD8-EF12-4866-8ED6-85BF422476BD}" type="pres">
      <dgm:prSet presAssocID="{B8EAAEF6-96E5-421D-8476-6A469C7D2741}" presName="sibTrans" presStyleLbl="sibTrans2D1" presStyleIdx="3" presStyleCnt="5"/>
      <dgm:spPr/>
    </dgm:pt>
    <dgm:pt modelId="{D1FFF3BD-5F3C-472F-8524-BB5080011B25}" type="pres">
      <dgm:prSet presAssocID="{B8EAAEF6-96E5-421D-8476-6A469C7D2741}" presName="connectorText" presStyleLbl="sibTrans2D1" presStyleIdx="3" presStyleCnt="5"/>
      <dgm:spPr/>
    </dgm:pt>
    <dgm:pt modelId="{FC3A9A08-BBCE-4596-89E8-09D92B12C76E}" type="pres">
      <dgm:prSet presAssocID="{09101CD9-C036-4A95-B875-8E9B16B961C5}" presName="node" presStyleLbl="node1" presStyleIdx="4" presStyleCnt="6">
        <dgm:presLayoutVars>
          <dgm:bulletEnabled val="1"/>
        </dgm:presLayoutVars>
      </dgm:prSet>
      <dgm:spPr/>
    </dgm:pt>
    <dgm:pt modelId="{36EFB761-9CA6-4400-A556-541F41810AFB}" type="pres">
      <dgm:prSet presAssocID="{357D9F6D-7FC0-4BF3-BEC2-5851122CAF10}" presName="sibTrans" presStyleLbl="sibTrans2D1" presStyleIdx="4" presStyleCnt="5"/>
      <dgm:spPr/>
    </dgm:pt>
    <dgm:pt modelId="{1B8A68CE-985E-42C9-AE41-FB67234A610F}" type="pres">
      <dgm:prSet presAssocID="{357D9F6D-7FC0-4BF3-BEC2-5851122CAF10}" presName="connectorText" presStyleLbl="sibTrans2D1" presStyleIdx="4" presStyleCnt="5"/>
      <dgm:spPr/>
    </dgm:pt>
    <dgm:pt modelId="{24F4F177-0246-4728-B4B5-A8DA5345B11A}" type="pres">
      <dgm:prSet presAssocID="{7BEC24AA-1B88-4AD1-B1B1-68A241C33CF8}" presName="node" presStyleLbl="node1" presStyleIdx="5" presStyleCnt="6">
        <dgm:presLayoutVars>
          <dgm:bulletEnabled val="1"/>
        </dgm:presLayoutVars>
      </dgm:prSet>
      <dgm:spPr/>
    </dgm:pt>
  </dgm:ptLst>
  <dgm:cxnLst>
    <dgm:cxn modelId="{805AF302-6638-4DB0-8604-4D566862A6C0}" type="presOf" srcId="{5E581EF7-CF98-4D79-8ED1-324A1A0D261E}" destId="{A77346AC-1ADD-48B3-9874-C0BAA13CFB5F}" srcOrd="0" destOrd="0" presId="urn:microsoft.com/office/officeart/2005/8/layout/process1"/>
    <dgm:cxn modelId="{F8E6A018-0E36-4BEE-8303-D27FBBF7C989}" srcId="{A98165AD-E348-4B1E-BF53-E62098368CFC}" destId="{E393E693-C6C6-4CA3-8E41-4AD7703A677D}" srcOrd="0" destOrd="0" parTransId="{8F9974C0-0255-45C1-B91E-DE487EE24E33}" sibTransId="{114C7380-5AAD-48F1-862A-8F2A43B6D1A2}"/>
    <dgm:cxn modelId="{ECE81520-F1D6-4C7D-A545-993BCA99CD7D}" type="presOf" srcId="{7BEC24AA-1B88-4AD1-B1B1-68A241C33CF8}" destId="{24F4F177-0246-4728-B4B5-A8DA5345B11A}" srcOrd="0" destOrd="0" presId="urn:microsoft.com/office/officeart/2005/8/layout/process1"/>
    <dgm:cxn modelId="{D00DDF30-06AE-49DD-8641-968A6C801137}" srcId="{A98165AD-E348-4B1E-BF53-E62098368CFC}" destId="{7BEC24AA-1B88-4AD1-B1B1-68A241C33CF8}" srcOrd="5" destOrd="0" parTransId="{1A0FE45E-1533-4565-80C4-77C7F6A9CEDD}" sibTransId="{334EF5AA-8511-4AAC-AC62-39C8E7023790}"/>
    <dgm:cxn modelId="{7B623437-678A-47A3-A68A-E33FF00041B8}" type="presOf" srcId="{4F54E0DB-61B7-45FC-A167-7FEE4D22E050}" destId="{409CA7A9-B571-4107-903F-F859732CEC82}" srcOrd="0" destOrd="0" presId="urn:microsoft.com/office/officeart/2005/8/layout/process1"/>
    <dgm:cxn modelId="{8A9A303A-BE9B-4BD0-B8EA-A5A420B48E7F}" type="presOf" srcId="{46178429-E86B-4732-8A23-11F2487C22A8}" destId="{45E45FD5-B536-4CBE-9612-90C9EAC0311E}" srcOrd="0" destOrd="0" presId="urn:microsoft.com/office/officeart/2005/8/layout/process1"/>
    <dgm:cxn modelId="{C8821341-5B58-438F-9DCD-32699A58B2D1}" type="presOf" srcId="{B8EAAEF6-96E5-421D-8476-6A469C7D2741}" destId="{D1FFF3BD-5F3C-472F-8524-BB5080011B25}" srcOrd="1" destOrd="0" presId="urn:microsoft.com/office/officeart/2005/8/layout/process1"/>
    <dgm:cxn modelId="{084D7043-A056-4ABB-866E-A547C78F31C1}" type="presOf" srcId="{357D9F6D-7FC0-4BF3-BEC2-5851122CAF10}" destId="{36EFB761-9CA6-4400-A556-541F41810AFB}" srcOrd="0" destOrd="0" presId="urn:microsoft.com/office/officeart/2005/8/layout/process1"/>
    <dgm:cxn modelId="{CF9C6E46-2E5A-47A9-8C80-91FAC62327DE}" srcId="{A98165AD-E348-4B1E-BF53-E62098368CFC}" destId="{3CC4F2A6-A0DA-4879-90DD-234607AE17F0}" srcOrd="1" destOrd="0" parTransId="{D5675B60-B761-4C37-AD7C-96BFA61C3708}" sibTransId="{4F54E0DB-61B7-45FC-A167-7FEE4D22E050}"/>
    <dgm:cxn modelId="{EAEEA369-4B03-4DE9-ACDB-D87228DA10B6}" srcId="{A98165AD-E348-4B1E-BF53-E62098368CFC}" destId="{5E581EF7-CF98-4D79-8ED1-324A1A0D261E}" srcOrd="3" destOrd="0" parTransId="{D4923FFC-0146-474F-88AA-8F1B8137F2DF}" sibTransId="{B8EAAEF6-96E5-421D-8476-6A469C7D2741}"/>
    <dgm:cxn modelId="{4862CC4A-AF23-42BD-9D2B-4B815997A6E1}" type="presOf" srcId="{FF92D2F3-4453-4AE0-A2B3-CA53279E8260}" destId="{5ADDF783-08DE-4A3C-AAE2-79307CC3584F}" srcOrd="0" destOrd="0" presId="urn:microsoft.com/office/officeart/2005/8/layout/process1"/>
    <dgm:cxn modelId="{B5A49F72-2D6F-4B15-8094-1B836B287462}" type="presOf" srcId="{E393E693-C6C6-4CA3-8E41-4AD7703A677D}" destId="{1E5CA79E-A834-4F8E-8A0F-711875C001D2}" srcOrd="0" destOrd="0" presId="urn:microsoft.com/office/officeart/2005/8/layout/process1"/>
    <dgm:cxn modelId="{CA28F88E-0A87-40B4-9C56-4CE4ED720306}" type="presOf" srcId="{4F54E0DB-61B7-45FC-A167-7FEE4D22E050}" destId="{D3A0581B-1EC0-4ED7-B516-8C7DF5C30286}" srcOrd="1" destOrd="0" presId="urn:microsoft.com/office/officeart/2005/8/layout/process1"/>
    <dgm:cxn modelId="{25DA0C9D-0A83-46DE-8BED-D44108ACC276}" type="presOf" srcId="{114C7380-5AAD-48F1-862A-8F2A43B6D1A2}" destId="{A6F6ACEE-C229-4722-B63F-E4FE2BFE16F2}" srcOrd="1" destOrd="0" presId="urn:microsoft.com/office/officeart/2005/8/layout/process1"/>
    <dgm:cxn modelId="{4F0669A1-F9CD-46BE-8AED-B5CB4D955C01}" type="presOf" srcId="{09101CD9-C036-4A95-B875-8E9B16B961C5}" destId="{FC3A9A08-BBCE-4596-89E8-09D92B12C76E}" srcOrd="0" destOrd="0" presId="urn:microsoft.com/office/officeart/2005/8/layout/process1"/>
    <dgm:cxn modelId="{B15BA1AA-5FDE-4EB3-9A07-676E56BE5F0F}" type="presOf" srcId="{B8EAAEF6-96E5-421D-8476-6A469C7D2741}" destId="{B28E8FD8-EF12-4866-8ED6-85BF422476BD}" srcOrd="0" destOrd="0" presId="urn:microsoft.com/office/officeart/2005/8/layout/process1"/>
    <dgm:cxn modelId="{97F545B1-D614-45EE-9412-3D024D39EA3C}" type="presOf" srcId="{46178429-E86B-4732-8A23-11F2487C22A8}" destId="{DDD8701D-9398-4FEF-8901-D0F06F1B861D}" srcOrd="1" destOrd="0" presId="urn:microsoft.com/office/officeart/2005/8/layout/process1"/>
    <dgm:cxn modelId="{EB2E84BF-49A9-4FBD-A0FB-5C5330BD23E0}" type="presOf" srcId="{A98165AD-E348-4B1E-BF53-E62098368CFC}" destId="{73D4BD2F-B5E5-4EF8-A0DD-F66770715158}" srcOrd="0" destOrd="0" presId="urn:microsoft.com/office/officeart/2005/8/layout/process1"/>
    <dgm:cxn modelId="{475BDDCE-3013-4F87-9E38-F21FD684D3F4}" type="presOf" srcId="{114C7380-5AAD-48F1-862A-8F2A43B6D1A2}" destId="{A7AC1C5E-05C0-4B1E-BE08-A5CC399A2D70}" srcOrd="0" destOrd="0" presId="urn:microsoft.com/office/officeart/2005/8/layout/process1"/>
    <dgm:cxn modelId="{CA1758D5-3F01-49EE-9537-2A2F12CCE24B}" srcId="{A98165AD-E348-4B1E-BF53-E62098368CFC}" destId="{FF92D2F3-4453-4AE0-A2B3-CA53279E8260}" srcOrd="2" destOrd="0" parTransId="{25B276F9-C3F3-4EF3-9B88-71D7A6E96847}" sibTransId="{46178429-E86B-4732-8A23-11F2487C22A8}"/>
    <dgm:cxn modelId="{C672A1D6-0B81-4759-8D13-4BC5A4D96822}" type="presOf" srcId="{3CC4F2A6-A0DA-4879-90DD-234607AE17F0}" destId="{F53EA628-F51B-451E-86B5-EF830A23D567}" srcOrd="0" destOrd="0" presId="urn:microsoft.com/office/officeart/2005/8/layout/process1"/>
    <dgm:cxn modelId="{1A61F0EA-47F8-42F2-A2FE-3CD6B2B6B7E4}" srcId="{A98165AD-E348-4B1E-BF53-E62098368CFC}" destId="{09101CD9-C036-4A95-B875-8E9B16B961C5}" srcOrd="4" destOrd="0" parTransId="{4165950C-CDE9-40C1-9EFB-9DA43F9EEB16}" sibTransId="{357D9F6D-7FC0-4BF3-BEC2-5851122CAF10}"/>
    <dgm:cxn modelId="{2BC604F5-22EC-41A2-86F2-59D8912F5124}" type="presOf" srcId="{357D9F6D-7FC0-4BF3-BEC2-5851122CAF10}" destId="{1B8A68CE-985E-42C9-AE41-FB67234A610F}" srcOrd="1" destOrd="0" presId="urn:microsoft.com/office/officeart/2005/8/layout/process1"/>
    <dgm:cxn modelId="{FAEFCF89-811B-4541-B90F-03C223A416DE}" type="presParOf" srcId="{73D4BD2F-B5E5-4EF8-A0DD-F66770715158}" destId="{1E5CA79E-A834-4F8E-8A0F-711875C001D2}" srcOrd="0" destOrd="0" presId="urn:microsoft.com/office/officeart/2005/8/layout/process1"/>
    <dgm:cxn modelId="{97361981-CC96-43C8-8AE1-CEC988CB98F9}" type="presParOf" srcId="{73D4BD2F-B5E5-4EF8-A0DD-F66770715158}" destId="{A7AC1C5E-05C0-4B1E-BE08-A5CC399A2D70}" srcOrd="1" destOrd="0" presId="urn:microsoft.com/office/officeart/2005/8/layout/process1"/>
    <dgm:cxn modelId="{AB4C9223-993B-45B7-AE96-61795D4D1EFB}" type="presParOf" srcId="{A7AC1C5E-05C0-4B1E-BE08-A5CC399A2D70}" destId="{A6F6ACEE-C229-4722-B63F-E4FE2BFE16F2}" srcOrd="0" destOrd="0" presId="urn:microsoft.com/office/officeart/2005/8/layout/process1"/>
    <dgm:cxn modelId="{83735AE8-CAD0-4B18-9B49-C7ED16B31AE7}" type="presParOf" srcId="{73D4BD2F-B5E5-4EF8-A0DD-F66770715158}" destId="{F53EA628-F51B-451E-86B5-EF830A23D567}" srcOrd="2" destOrd="0" presId="urn:microsoft.com/office/officeart/2005/8/layout/process1"/>
    <dgm:cxn modelId="{7DE06757-1645-4A8C-992C-413A7B65CF5F}" type="presParOf" srcId="{73D4BD2F-B5E5-4EF8-A0DD-F66770715158}" destId="{409CA7A9-B571-4107-903F-F859732CEC82}" srcOrd="3" destOrd="0" presId="urn:microsoft.com/office/officeart/2005/8/layout/process1"/>
    <dgm:cxn modelId="{AC6DA223-6025-447D-8EB1-975E3465ED30}" type="presParOf" srcId="{409CA7A9-B571-4107-903F-F859732CEC82}" destId="{D3A0581B-1EC0-4ED7-B516-8C7DF5C30286}" srcOrd="0" destOrd="0" presId="urn:microsoft.com/office/officeart/2005/8/layout/process1"/>
    <dgm:cxn modelId="{05EA4410-9FD4-4115-9326-DA0BFF7398B1}" type="presParOf" srcId="{73D4BD2F-B5E5-4EF8-A0DD-F66770715158}" destId="{5ADDF783-08DE-4A3C-AAE2-79307CC3584F}" srcOrd="4" destOrd="0" presId="urn:microsoft.com/office/officeart/2005/8/layout/process1"/>
    <dgm:cxn modelId="{09116E02-EF43-42C6-B0EA-CF1614175B53}" type="presParOf" srcId="{73D4BD2F-B5E5-4EF8-A0DD-F66770715158}" destId="{45E45FD5-B536-4CBE-9612-90C9EAC0311E}" srcOrd="5" destOrd="0" presId="urn:microsoft.com/office/officeart/2005/8/layout/process1"/>
    <dgm:cxn modelId="{E74C2546-466D-4FEF-BEFD-9F3082E0AADA}" type="presParOf" srcId="{45E45FD5-B536-4CBE-9612-90C9EAC0311E}" destId="{DDD8701D-9398-4FEF-8901-D0F06F1B861D}" srcOrd="0" destOrd="0" presId="urn:microsoft.com/office/officeart/2005/8/layout/process1"/>
    <dgm:cxn modelId="{A8FF8520-B685-481A-97D9-E5D3A5BE810B}" type="presParOf" srcId="{73D4BD2F-B5E5-4EF8-A0DD-F66770715158}" destId="{A77346AC-1ADD-48B3-9874-C0BAA13CFB5F}" srcOrd="6" destOrd="0" presId="urn:microsoft.com/office/officeart/2005/8/layout/process1"/>
    <dgm:cxn modelId="{768D8413-D25C-4C6B-B3D0-29BA4A36278E}" type="presParOf" srcId="{73D4BD2F-B5E5-4EF8-A0DD-F66770715158}" destId="{B28E8FD8-EF12-4866-8ED6-85BF422476BD}" srcOrd="7" destOrd="0" presId="urn:microsoft.com/office/officeart/2005/8/layout/process1"/>
    <dgm:cxn modelId="{EC6E32DB-2266-4F4B-B371-3FF706FC5496}" type="presParOf" srcId="{B28E8FD8-EF12-4866-8ED6-85BF422476BD}" destId="{D1FFF3BD-5F3C-472F-8524-BB5080011B25}" srcOrd="0" destOrd="0" presId="urn:microsoft.com/office/officeart/2005/8/layout/process1"/>
    <dgm:cxn modelId="{16360543-475D-43AE-948E-E4C64E8D279B}" type="presParOf" srcId="{73D4BD2F-B5E5-4EF8-A0DD-F66770715158}" destId="{FC3A9A08-BBCE-4596-89E8-09D92B12C76E}" srcOrd="8" destOrd="0" presId="urn:microsoft.com/office/officeart/2005/8/layout/process1"/>
    <dgm:cxn modelId="{0C5FF6A6-6D6C-49DA-87B1-4119D12207E8}" type="presParOf" srcId="{73D4BD2F-B5E5-4EF8-A0DD-F66770715158}" destId="{36EFB761-9CA6-4400-A556-541F41810AFB}" srcOrd="9" destOrd="0" presId="urn:microsoft.com/office/officeart/2005/8/layout/process1"/>
    <dgm:cxn modelId="{705FCDC6-EF85-470C-8465-3E1EF47007A9}" type="presParOf" srcId="{36EFB761-9CA6-4400-A556-541F41810AFB}" destId="{1B8A68CE-985E-42C9-AE41-FB67234A610F}" srcOrd="0" destOrd="0" presId="urn:microsoft.com/office/officeart/2005/8/layout/process1"/>
    <dgm:cxn modelId="{65109680-E717-4936-8A45-D6175CF58CBA}" type="presParOf" srcId="{73D4BD2F-B5E5-4EF8-A0DD-F66770715158}" destId="{24F4F177-0246-4728-B4B5-A8DA5345B11A}" srcOrd="10" destOrd="0" presId="urn:microsoft.com/office/officeart/2005/8/layout/process1"/>
  </dgm:cxnLst>
  <dgm:bg>
    <a:effectLst>
      <a:outerShdw blurRad="76200" dist="12700" dir="2700000" sy="-23000" kx="-800400" algn="bl" rotWithShape="0">
        <a:prstClr val="black">
          <a:alpha val="20000"/>
        </a:prstClr>
      </a:outerShdw>
    </a:effect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4E2E84E-E24F-46D4-9F7D-0816E6986F29}" type="doc">
      <dgm:prSet loTypeId="urn:microsoft.com/office/officeart/2005/8/layout/lProcess1" loCatId="process" qsTypeId="urn:microsoft.com/office/officeart/2005/8/quickstyle/simple5" qsCatId="simple" csTypeId="urn:microsoft.com/office/officeart/2005/8/colors/accent0_1" csCatId="mainScheme" phldr="1"/>
      <dgm:spPr/>
      <dgm:t>
        <a:bodyPr/>
        <a:lstStyle/>
        <a:p>
          <a:endParaRPr lang="en-US"/>
        </a:p>
      </dgm:t>
    </dgm:pt>
    <dgm:pt modelId="{37916070-2224-4A76-8218-92E11C3C86E8}">
      <dgm:prSet custT="1"/>
      <dgm:spPr/>
      <dgm:t>
        <a:bodyPr/>
        <a:lstStyle/>
        <a:p>
          <a:pPr algn="ctr" rtl="1"/>
          <a:r>
            <a:rPr lang="en-US" sz="2000" b="1" dirty="0">
              <a:effectLst>
                <a:outerShdw blurRad="38100" dist="38100" dir="2700000" algn="tl">
                  <a:srgbClr val="000000">
                    <a:alpha val="43137"/>
                  </a:srgbClr>
                </a:outerShdw>
              </a:effectLst>
              <a:latin typeface="Times New Roman" panose="02020603050405020304" pitchFamily="18" charset="0"/>
              <a:cs typeface="B Nazanin" panose="00000400000000000000" pitchFamily="2" charset="-78"/>
            </a:rPr>
            <a:t>spatial database preparation Level 3 SMAP</a:t>
          </a:r>
          <a:endParaRPr lang="en-US" sz="1800" b="1" dirty="0">
            <a:effectLst>
              <a:outerShdw blurRad="38100" dist="38100" dir="2700000" algn="tl">
                <a:srgbClr val="000000">
                  <a:alpha val="43137"/>
                </a:srgbClr>
              </a:outerShdw>
            </a:effectLst>
            <a:latin typeface="Times New Roman" panose="02020603050405020304" pitchFamily="18" charset="0"/>
            <a:cs typeface="B Nazanin" panose="00000400000000000000" pitchFamily="2" charset="-78"/>
          </a:endParaRPr>
        </a:p>
      </dgm:t>
    </dgm:pt>
    <dgm:pt modelId="{75FA38EB-750D-4F7B-AE81-30CC23491197}" type="parTrans" cxnId="{F5B21FB6-2A16-4E14-8BEE-32D3571374B8}">
      <dgm:prSet/>
      <dgm:spPr/>
      <dgm:t>
        <a:bodyPr/>
        <a:lstStyle/>
        <a:p>
          <a:endParaRPr lang="en-US"/>
        </a:p>
      </dgm:t>
    </dgm:pt>
    <dgm:pt modelId="{097D0124-45F0-45E8-B193-2522395B569D}" type="sibTrans" cxnId="{F5B21FB6-2A16-4E14-8BEE-32D3571374B8}">
      <dgm:prSet/>
      <dgm:spPr/>
      <dgm:t>
        <a:bodyPr/>
        <a:lstStyle/>
        <a:p>
          <a:endParaRPr lang="en-US"/>
        </a:p>
      </dgm:t>
    </dgm:pt>
    <dgm:pt modelId="{1F0E48FD-4938-49E7-A5A5-7687AF9BBC52}">
      <dgm:prSet custT="1"/>
      <dgm:spPr/>
      <dgm:t>
        <a:bodyPr/>
        <a:lstStyle/>
        <a:p>
          <a:pPr algn="ctr" rtl="1"/>
          <a:r>
            <a:rPr lang="en-US" sz="1600" b="0" dirty="0">
              <a:effectLst>
                <a:outerShdw blurRad="38100" dist="38100" dir="2700000" algn="tl">
                  <a:srgbClr val="000000">
                    <a:alpha val="43137"/>
                  </a:srgbClr>
                </a:outerShdw>
              </a:effectLst>
              <a:latin typeface="Times New Roman" panose="02020603050405020304" pitchFamily="18" charset="0"/>
              <a:cs typeface="B Nazanin" panose="00000400000000000000" pitchFamily="2" charset="-78"/>
            </a:rPr>
            <a:t>Download from the site</a:t>
          </a:r>
        </a:p>
        <a:p>
          <a:pPr algn="ctr" rtl="1"/>
          <a:r>
            <a:rPr lang="en-US" sz="1200" b="0" dirty="0">
              <a:effectLst>
                <a:outerShdw blurRad="38100" dist="38100" dir="2700000" algn="tl">
                  <a:srgbClr val="000000">
                    <a:alpha val="43137"/>
                  </a:srgbClr>
                </a:outerShdw>
              </a:effectLst>
              <a:latin typeface="Times New Roman" panose="02020603050405020304" pitchFamily="18" charset="0"/>
              <a:cs typeface="B Nazanin" panose="00000400000000000000" pitchFamily="2" charset="-78"/>
            </a:rPr>
            <a:t>https://nsidc.org/data/smap/smap-data.html</a:t>
          </a:r>
          <a:endParaRPr lang="en-US" sz="1400" b="0" dirty="0">
            <a:effectLst>
              <a:outerShdw blurRad="38100" dist="38100" dir="2700000" algn="tl">
                <a:srgbClr val="000000">
                  <a:alpha val="43137"/>
                </a:srgbClr>
              </a:outerShdw>
            </a:effectLst>
            <a:latin typeface="Times New Roman" panose="02020603050405020304" pitchFamily="18" charset="0"/>
            <a:cs typeface="B Nazanin" panose="00000400000000000000" pitchFamily="2" charset="-78"/>
          </a:endParaRPr>
        </a:p>
      </dgm:t>
    </dgm:pt>
    <dgm:pt modelId="{AE19D2F7-1B14-4F29-9A27-06EF8B4A10BA}" type="parTrans" cxnId="{06F3C8EF-9951-4A98-95E9-94FAB250061D}">
      <dgm:prSet/>
      <dgm:spPr/>
      <dgm:t>
        <a:bodyPr/>
        <a:lstStyle/>
        <a:p>
          <a:endParaRPr lang="en-US"/>
        </a:p>
      </dgm:t>
    </dgm:pt>
    <dgm:pt modelId="{79114167-9D30-4B45-8DFB-1A3A9C269926}" type="sibTrans" cxnId="{06F3C8EF-9951-4A98-95E9-94FAB250061D}">
      <dgm:prSet/>
      <dgm:spPr/>
      <dgm:t>
        <a:bodyPr/>
        <a:lstStyle/>
        <a:p>
          <a:endParaRPr lang="en-US"/>
        </a:p>
      </dgm:t>
    </dgm:pt>
    <dgm:pt modelId="{409A90FA-A0FF-4C67-90D1-F9FBC8BED9C8}">
      <dgm:prSet custT="1"/>
      <dgm:spPr/>
      <dgm:t>
        <a:bodyPr/>
        <a:lstStyle/>
        <a:p>
          <a:pPr algn="ctr" rtl="1"/>
          <a:r>
            <a:rPr lang="en-US" sz="1600" b="0" dirty="0">
              <a:effectLst>
                <a:outerShdw blurRad="38100" dist="38100" dir="2700000" algn="tl">
                  <a:srgbClr val="000000">
                    <a:alpha val="43137"/>
                  </a:srgbClr>
                </a:outerShdw>
              </a:effectLst>
              <a:latin typeface="Times New Roman" panose="02020603050405020304" pitchFamily="18" charset="0"/>
              <a:cs typeface="B Nazanin" panose="00000400000000000000" pitchFamily="2" charset="-78"/>
            </a:rPr>
            <a:t>Change the coordinate system of images to a geographic coordinate system</a:t>
          </a:r>
        </a:p>
      </dgm:t>
    </dgm:pt>
    <dgm:pt modelId="{06485A37-F58B-4DA4-B223-1E8567CBD308}" type="parTrans" cxnId="{98618523-2ED7-488C-8288-0B1F09C2ECFD}">
      <dgm:prSet/>
      <dgm:spPr/>
      <dgm:t>
        <a:bodyPr/>
        <a:lstStyle/>
        <a:p>
          <a:endParaRPr lang="en-US"/>
        </a:p>
      </dgm:t>
    </dgm:pt>
    <dgm:pt modelId="{BC561067-7354-4ACC-934E-B2A56C40C6ED}" type="sibTrans" cxnId="{98618523-2ED7-488C-8288-0B1F09C2ECFD}">
      <dgm:prSet/>
      <dgm:spPr/>
      <dgm:t>
        <a:bodyPr/>
        <a:lstStyle/>
        <a:p>
          <a:endParaRPr lang="en-US"/>
        </a:p>
      </dgm:t>
    </dgm:pt>
    <dgm:pt modelId="{63C7BF13-E7CE-40E0-AD31-0896842E15DB}">
      <dgm:prSet custT="1"/>
      <dgm:spPr/>
      <dgm:t>
        <a:bodyPr/>
        <a:lstStyle/>
        <a:p>
          <a:pPr algn="ctr" rtl="1"/>
          <a:r>
            <a:rPr lang="en-US" sz="1600" b="0" dirty="0">
              <a:effectLst>
                <a:outerShdw blurRad="38100" dist="38100" dir="2700000" algn="tl">
                  <a:srgbClr val="000000">
                    <a:alpha val="43137"/>
                  </a:srgbClr>
                </a:outerShdw>
              </a:effectLst>
              <a:latin typeface="Times New Roman" panose="02020603050405020304" pitchFamily="18" charset="0"/>
              <a:cs typeface="B Nazanin" panose="00000400000000000000" pitchFamily="2" charset="-78"/>
            </a:rPr>
            <a:t>Crop and then mask the images for Iran</a:t>
          </a:r>
          <a:endParaRPr lang="en-US" sz="1600" b="1" dirty="0">
            <a:effectLst>
              <a:outerShdw blurRad="38100" dist="38100" dir="2700000" algn="tl">
                <a:srgbClr val="000000">
                  <a:alpha val="43137"/>
                </a:srgbClr>
              </a:outerShdw>
            </a:effectLst>
            <a:latin typeface="Times New Roman" panose="02020603050405020304" pitchFamily="18" charset="0"/>
            <a:cs typeface="B Nazanin" panose="00000400000000000000" pitchFamily="2" charset="-78"/>
          </a:endParaRPr>
        </a:p>
      </dgm:t>
    </dgm:pt>
    <dgm:pt modelId="{5B4DBB92-69E0-4DD8-B8E8-2C039C93E6ED}" type="parTrans" cxnId="{DF8424DF-396F-4197-A933-7A850B1A1D86}">
      <dgm:prSet/>
      <dgm:spPr/>
      <dgm:t>
        <a:bodyPr/>
        <a:lstStyle/>
        <a:p>
          <a:endParaRPr lang="en-US"/>
        </a:p>
      </dgm:t>
    </dgm:pt>
    <dgm:pt modelId="{A1034B42-3411-4929-9471-EC1F9CFD79C8}" type="sibTrans" cxnId="{DF8424DF-396F-4197-A933-7A850B1A1D86}">
      <dgm:prSet/>
      <dgm:spPr/>
      <dgm:t>
        <a:bodyPr/>
        <a:lstStyle/>
        <a:p>
          <a:endParaRPr lang="en-US"/>
        </a:p>
      </dgm:t>
    </dgm:pt>
    <dgm:pt modelId="{4FDF0865-BFCA-4CB5-AE0F-F437128FCC26}">
      <dgm:prSet custT="1"/>
      <dgm:spPr/>
      <dgm:t>
        <a:bodyPr/>
        <a:lstStyle/>
        <a:p>
          <a:pPr algn="ctr" rtl="1"/>
          <a:r>
            <a:rPr lang="en-US" sz="1600" b="0" dirty="0">
              <a:effectLst>
                <a:outerShdw blurRad="38100" dist="38100" dir="2700000" algn="tl">
                  <a:srgbClr val="000000">
                    <a:alpha val="43137"/>
                  </a:srgbClr>
                </a:outerShdw>
              </a:effectLst>
              <a:latin typeface="Times New Roman" panose="02020603050405020304" pitchFamily="18" charset="0"/>
              <a:cs typeface="B Nazanin" panose="00000400000000000000" pitchFamily="2" charset="-78"/>
            </a:rPr>
            <a:t>Extraction of soil moisture values in the time-space range of sampling</a:t>
          </a:r>
        </a:p>
      </dgm:t>
    </dgm:pt>
    <dgm:pt modelId="{1787BC47-93E9-4791-AA3C-D288A8EDBF4C}" type="parTrans" cxnId="{2C80223E-83C8-4AEB-B932-0C71DCCF0D31}">
      <dgm:prSet/>
      <dgm:spPr/>
      <dgm:t>
        <a:bodyPr/>
        <a:lstStyle/>
        <a:p>
          <a:endParaRPr lang="en-US"/>
        </a:p>
      </dgm:t>
    </dgm:pt>
    <dgm:pt modelId="{FB94061C-8F1D-4D0E-8236-BAA10E5F70BB}" type="sibTrans" cxnId="{2C80223E-83C8-4AEB-B932-0C71DCCF0D31}">
      <dgm:prSet/>
      <dgm:spPr/>
      <dgm:t>
        <a:bodyPr/>
        <a:lstStyle/>
        <a:p>
          <a:endParaRPr lang="en-US"/>
        </a:p>
      </dgm:t>
    </dgm:pt>
    <dgm:pt modelId="{5F1652B7-C344-4602-8E7D-5291461ED52E}">
      <dgm:prSet custT="1"/>
      <dgm:spPr/>
      <dgm:t>
        <a:bodyPr/>
        <a:lstStyle/>
        <a:p>
          <a:pPr algn="ctr" rtl="1"/>
          <a:r>
            <a:rPr lang="en-US" sz="1600" b="0" dirty="0">
              <a:effectLst>
                <a:outerShdw blurRad="38100" dist="38100" dir="2700000" algn="tl">
                  <a:srgbClr val="000000">
                    <a:alpha val="43137"/>
                  </a:srgbClr>
                </a:outerShdw>
              </a:effectLst>
              <a:latin typeface="Times New Roman" panose="02020603050405020304" pitchFamily="18" charset="0"/>
              <a:cs typeface="B Nazanin" panose="00000400000000000000" pitchFamily="2" charset="-78"/>
            </a:rPr>
            <a:t>Change the received file format from HDF5 to Tiff</a:t>
          </a:r>
        </a:p>
      </dgm:t>
    </dgm:pt>
    <dgm:pt modelId="{68C5C1E0-6358-47C4-8635-5C8C36852F58}" type="parTrans" cxnId="{03BBE2C0-F889-4951-8577-D10F6FE0F127}">
      <dgm:prSet/>
      <dgm:spPr/>
      <dgm:t>
        <a:bodyPr/>
        <a:lstStyle/>
        <a:p>
          <a:endParaRPr lang="en-US"/>
        </a:p>
      </dgm:t>
    </dgm:pt>
    <dgm:pt modelId="{88D3E3EA-7A3C-41C7-BEC3-13F5126D107B}" type="sibTrans" cxnId="{03BBE2C0-F889-4951-8577-D10F6FE0F127}">
      <dgm:prSet/>
      <dgm:spPr/>
      <dgm:t>
        <a:bodyPr/>
        <a:lstStyle/>
        <a:p>
          <a:endParaRPr lang="en-US"/>
        </a:p>
      </dgm:t>
    </dgm:pt>
    <dgm:pt modelId="{AFFB7434-6464-4B5E-B7A7-7D7617F823E4}" type="pres">
      <dgm:prSet presAssocID="{94E2E84E-E24F-46D4-9F7D-0816E6986F29}" presName="Name0" presStyleCnt="0">
        <dgm:presLayoutVars>
          <dgm:dir/>
          <dgm:animLvl val="lvl"/>
          <dgm:resizeHandles val="exact"/>
        </dgm:presLayoutVars>
      </dgm:prSet>
      <dgm:spPr/>
    </dgm:pt>
    <dgm:pt modelId="{AAE959A9-3830-4EA4-BACC-AD862B925FF9}" type="pres">
      <dgm:prSet presAssocID="{37916070-2224-4A76-8218-92E11C3C86E8}" presName="vertFlow" presStyleCnt="0"/>
      <dgm:spPr/>
    </dgm:pt>
    <dgm:pt modelId="{A8AA02D9-1166-4F1F-82CE-A32881FBD2E1}" type="pres">
      <dgm:prSet presAssocID="{37916070-2224-4A76-8218-92E11C3C86E8}" presName="header" presStyleLbl="node1" presStyleIdx="0" presStyleCnt="1" custScaleX="153319"/>
      <dgm:spPr/>
    </dgm:pt>
    <dgm:pt modelId="{9283C7DF-E32A-4241-9293-8060FF7065F3}" type="pres">
      <dgm:prSet presAssocID="{AE19D2F7-1B14-4F29-9A27-06EF8B4A10BA}" presName="parTrans" presStyleLbl="sibTrans2D1" presStyleIdx="0" presStyleCnt="5"/>
      <dgm:spPr/>
    </dgm:pt>
    <dgm:pt modelId="{D65D5B30-7EA0-455E-B807-E306BE96AC70}" type="pres">
      <dgm:prSet presAssocID="{1F0E48FD-4938-49E7-A5A5-7687AF9BBC52}" presName="child" presStyleLbl="alignAccFollowNode1" presStyleIdx="0" presStyleCnt="5">
        <dgm:presLayoutVars>
          <dgm:chMax val="0"/>
          <dgm:bulletEnabled val="1"/>
        </dgm:presLayoutVars>
      </dgm:prSet>
      <dgm:spPr/>
    </dgm:pt>
    <dgm:pt modelId="{EFDFC760-90CB-4800-A642-8BEB9A1BDDD7}" type="pres">
      <dgm:prSet presAssocID="{79114167-9D30-4B45-8DFB-1A3A9C269926}" presName="sibTrans" presStyleLbl="sibTrans2D1" presStyleIdx="1" presStyleCnt="5"/>
      <dgm:spPr/>
    </dgm:pt>
    <dgm:pt modelId="{FC1DA8B9-2865-4878-ADFC-2E90347A2DA4}" type="pres">
      <dgm:prSet presAssocID="{409A90FA-A0FF-4C67-90D1-F9FBC8BED9C8}" presName="child" presStyleLbl="alignAccFollowNode1" presStyleIdx="1" presStyleCnt="5" custScaleX="111624">
        <dgm:presLayoutVars>
          <dgm:chMax val="0"/>
          <dgm:bulletEnabled val="1"/>
        </dgm:presLayoutVars>
      </dgm:prSet>
      <dgm:spPr/>
    </dgm:pt>
    <dgm:pt modelId="{AF426727-2489-4486-920F-0E97E852036F}" type="pres">
      <dgm:prSet presAssocID="{BC561067-7354-4ACC-934E-B2A56C40C6ED}" presName="sibTrans" presStyleLbl="sibTrans2D1" presStyleIdx="2" presStyleCnt="5"/>
      <dgm:spPr/>
    </dgm:pt>
    <dgm:pt modelId="{04686E03-1741-49C7-9AE0-31F3E5086328}" type="pres">
      <dgm:prSet presAssocID="{63C7BF13-E7CE-40E0-AD31-0896842E15DB}" presName="child" presStyleLbl="alignAccFollowNode1" presStyleIdx="2" presStyleCnt="5" custScaleX="109094">
        <dgm:presLayoutVars>
          <dgm:chMax val="0"/>
          <dgm:bulletEnabled val="1"/>
        </dgm:presLayoutVars>
      </dgm:prSet>
      <dgm:spPr/>
    </dgm:pt>
    <dgm:pt modelId="{D3AEBBB5-D33B-4EB9-87E9-BB71254FD99F}" type="pres">
      <dgm:prSet presAssocID="{A1034B42-3411-4929-9471-EC1F9CFD79C8}" presName="sibTrans" presStyleLbl="sibTrans2D1" presStyleIdx="3" presStyleCnt="5"/>
      <dgm:spPr/>
    </dgm:pt>
    <dgm:pt modelId="{2E943922-CAC5-4912-96DB-94E4F18C623F}" type="pres">
      <dgm:prSet presAssocID="{4FDF0865-BFCA-4CB5-AE0F-F437128FCC26}" presName="child" presStyleLbl="alignAccFollowNode1" presStyleIdx="3" presStyleCnt="5">
        <dgm:presLayoutVars>
          <dgm:chMax val="0"/>
          <dgm:bulletEnabled val="1"/>
        </dgm:presLayoutVars>
      </dgm:prSet>
      <dgm:spPr/>
    </dgm:pt>
    <dgm:pt modelId="{07CE9B85-BA72-4926-88F9-C99C757CE706}" type="pres">
      <dgm:prSet presAssocID="{FB94061C-8F1D-4D0E-8236-BAA10E5F70BB}" presName="sibTrans" presStyleLbl="sibTrans2D1" presStyleIdx="4" presStyleCnt="5"/>
      <dgm:spPr/>
    </dgm:pt>
    <dgm:pt modelId="{02B43FEE-7112-4279-91F6-1879E516F955}" type="pres">
      <dgm:prSet presAssocID="{5F1652B7-C344-4602-8E7D-5291461ED52E}" presName="child" presStyleLbl="alignAccFollowNode1" presStyleIdx="4" presStyleCnt="5" custScaleX="139446">
        <dgm:presLayoutVars>
          <dgm:chMax val="0"/>
          <dgm:bulletEnabled val="1"/>
        </dgm:presLayoutVars>
      </dgm:prSet>
      <dgm:spPr/>
    </dgm:pt>
  </dgm:ptLst>
  <dgm:cxnLst>
    <dgm:cxn modelId="{60097D01-6C68-4E4F-8DE4-75D36713C396}" type="presOf" srcId="{94E2E84E-E24F-46D4-9F7D-0816E6986F29}" destId="{AFFB7434-6464-4B5E-B7A7-7D7617F823E4}" srcOrd="0" destOrd="0" presId="urn:microsoft.com/office/officeart/2005/8/layout/lProcess1"/>
    <dgm:cxn modelId="{619C2805-EEA5-4869-9B2C-30465F343D35}" type="presOf" srcId="{1F0E48FD-4938-49E7-A5A5-7687AF9BBC52}" destId="{D65D5B30-7EA0-455E-B807-E306BE96AC70}" srcOrd="0" destOrd="0" presId="urn:microsoft.com/office/officeart/2005/8/layout/lProcess1"/>
    <dgm:cxn modelId="{9DB3120B-9C82-40AD-9C76-1C69B8E328A3}" type="presOf" srcId="{37916070-2224-4A76-8218-92E11C3C86E8}" destId="{A8AA02D9-1166-4F1F-82CE-A32881FBD2E1}" srcOrd="0" destOrd="0" presId="urn:microsoft.com/office/officeart/2005/8/layout/lProcess1"/>
    <dgm:cxn modelId="{C21BFE0B-68E8-4C4A-AD9B-AA994C0A37E3}" type="presOf" srcId="{FB94061C-8F1D-4D0E-8236-BAA10E5F70BB}" destId="{07CE9B85-BA72-4926-88F9-C99C757CE706}" srcOrd="0" destOrd="0" presId="urn:microsoft.com/office/officeart/2005/8/layout/lProcess1"/>
    <dgm:cxn modelId="{B0BF9A1F-BD92-4C6F-B7D9-091EF49A0F9E}" type="presOf" srcId="{409A90FA-A0FF-4C67-90D1-F9FBC8BED9C8}" destId="{FC1DA8B9-2865-4878-ADFC-2E90347A2DA4}" srcOrd="0" destOrd="0" presId="urn:microsoft.com/office/officeart/2005/8/layout/lProcess1"/>
    <dgm:cxn modelId="{98618523-2ED7-488C-8288-0B1F09C2ECFD}" srcId="{37916070-2224-4A76-8218-92E11C3C86E8}" destId="{409A90FA-A0FF-4C67-90D1-F9FBC8BED9C8}" srcOrd="1" destOrd="0" parTransId="{06485A37-F58B-4DA4-B223-1E8567CBD308}" sibTransId="{BC561067-7354-4ACC-934E-B2A56C40C6ED}"/>
    <dgm:cxn modelId="{288D4B27-084C-4B8F-AD47-C20459EE27D3}" type="presOf" srcId="{63C7BF13-E7CE-40E0-AD31-0896842E15DB}" destId="{04686E03-1741-49C7-9AE0-31F3E5086328}" srcOrd="0" destOrd="0" presId="urn:microsoft.com/office/officeart/2005/8/layout/lProcess1"/>
    <dgm:cxn modelId="{80B0C83B-8C1F-4ABD-A7BD-BF0F104F14D1}" type="presOf" srcId="{AE19D2F7-1B14-4F29-9A27-06EF8B4A10BA}" destId="{9283C7DF-E32A-4241-9293-8060FF7065F3}" srcOrd="0" destOrd="0" presId="urn:microsoft.com/office/officeart/2005/8/layout/lProcess1"/>
    <dgm:cxn modelId="{2C80223E-83C8-4AEB-B932-0C71DCCF0D31}" srcId="{37916070-2224-4A76-8218-92E11C3C86E8}" destId="{4FDF0865-BFCA-4CB5-AE0F-F437128FCC26}" srcOrd="3" destOrd="0" parTransId="{1787BC47-93E9-4791-AA3C-D288A8EDBF4C}" sibTransId="{FB94061C-8F1D-4D0E-8236-BAA10E5F70BB}"/>
    <dgm:cxn modelId="{CC53E646-7EB6-4E89-8520-1D3AADF9A602}" type="presOf" srcId="{79114167-9D30-4B45-8DFB-1A3A9C269926}" destId="{EFDFC760-90CB-4800-A642-8BEB9A1BDDD7}" srcOrd="0" destOrd="0" presId="urn:microsoft.com/office/officeart/2005/8/layout/lProcess1"/>
    <dgm:cxn modelId="{CE2E6651-25E5-449D-8C72-3B6F31D465C0}" type="presOf" srcId="{A1034B42-3411-4929-9471-EC1F9CFD79C8}" destId="{D3AEBBB5-D33B-4EB9-87E9-BB71254FD99F}" srcOrd="0" destOrd="0" presId="urn:microsoft.com/office/officeart/2005/8/layout/lProcess1"/>
    <dgm:cxn modelId="{F5B21FB6-2A16-4E14-8BEE-32D3571374B8}" srcId="{94E2E84E-E24F-46D4-9F7D-0816E6986F29}" destId="{37916070-2224-4A76-8218-92E11C3C86E8}" srcOrd="0" destOrd="0" parTransId="{75FA38EB-750D-4F7B-AE81-30CC23491197}" sibTransId="{097D0124-45F0-45E8-B193-2522395B569D}"/>
    <dgm:cxn modelId="{122A5CBC-C9EA-4E87-9A1D-65E6AEE5AB3F}" type="presOf" srcId="{BC561067-7354-4ACC-934E-B2A56C40C6ED}" destId="{AF426727-2489-4486-920F-0E97E852036F}" srcOrd="0" destOrd="0" presId="urn:microsoft.com/office/officeart/2005/8/layout/lProcess1"/>
    <dgm:cxn modelId="{03BBE2C0-F889-4951-8577-D10F6FE0F127}" srcId="{37916070-2224-4A76-8218-92E11C3C86E8}" destId="{5F1652B7-C344-4602-8E7D-5291461ED52E}" srcOrd="4" destOrd="0" parTransId="{68C5C1E0-6358-47C4-8635-5C8C36852F58}" sibTransId="{88D3E3EA-7A3C-41C7-BEC3-13F5126D107B}"/>
    <dgm:cxn modelId="{177E46CA-5168-4CA1-9240-E1AD673C9D9F}" type="presOf" srcId="{5F1652B7-C344-4602-8E7D-5291461ED52E}" destId="{02B43FEE-7112-4279-91F6-1879E516F955}" srcOrd="0" destOrd="0" presId="urn:microsoft.com/office/officeart/2005/8/layout/lProcess1"/>
    <dgm:cxn modelId="{974F75D5-BDE0-4047-9DB9-CDDA91292102}" type="presOf" srcId="{4FDF0865-BFCA-4CB5-AE0F-F437128FCC26}" destId="{2E943922-CAC5-4912-96DB-94E4F18C623F}" srcOrd="0" destOrd="0" presId="urn:microsoft.com/office/officeart/2005/8/layout/lProcess1"/>
    <dgm:cxn modelId="{DF8424DF-396F-4197-A933-7A850B1A1D86}" srcId="{37916070-2224-4A76-8218-92E11C3C86E8}" destId="{63C7BF13-E7CE-40E0-AD31-0896842E15DB}" srcOrd="2" destOrd="0" parTransId="{5B4DBB92-69E0-4DD8-B8E8-2C039C93E6ED}" sibTransId="{A1034B42-3411-4929-9471-EC1F9CFD79C8}"/>
    <dgm:cxn modelId="{06F3C8EF-9951-4A98-95E9-94FAB250061D}" srcId="{37916070-2224-4A76-8218-92E11C3C86E8}" destId="{1F0E48FD-4938-49E7-A5A5-7687AF9BBC52}" srcOrd="0" destOrd="0" parTransId="{AE19D2F7-1B14-4F29-9A27-06EF8B4A10BA}" sibTransId="{79114167-9D30-4B45-8DFB-1A3A9C269926}"/>
    <dgm:cxn modelId="{174190C9-37A6-46B0-8019-182DF8305ABA}" type="presParOf" srcId="{AFFB7434-6464-4B5E-B7A7-7D7617F823E4}" destId="{AAE959A9-3830-4EA4-BACC-AD862B925FF9}" srcOrd="0" destOrd="0" presId="urn:microsoft.com/office/officeart/2005/8/layout/lProcess1"/>
    <dgm:cxn modelId="{B8E41E89-93EB-4500-A70B-611D3E510F5F}" type="presParOf" srcId="{AAE959A9-3830-4EA4-BACC-AD862B925FF9}" destId="{A8AA02D9-1166-4F1F-82CE-A32881FBD2E1}" srcOrd="0" destOrd="0" presId="urn:microsoft.com/office/officeart/2005/8/layout/lProcess1"/>
    <dgm:cxn modelId="{346D8D23-2FB0-43F8-8AB3-14CDFD6BE073}" type="presParOf" srcId="{AAE959A9-3830-4EA4-BACC-AD862B925FF9}" destId="{9283C7DF-E32A-4241-9293-8060FF7065F3}" srcOrd="1" destOrd="0" presId="urn:microsoft.com/office/officeart/2005/8/layout/lProcess1"/>
    <dgm:cxn modelId="{78B5A208-F3B9-4DB8-8C2D-041F833CB1BA}" type="presParOf" srcId="{AAE959A9-3830-4EA4-BACC-AD862B925FF9}" destId="{D65D5B30-7EA0-455E-B807-E306BE96AC70}" srcOrd="2" destOrd="0" presId="urn:microsoft.com/office/officeart/2005/8/layout/lProcess1"/>
    <dgm:cxn modelId="{BECEF575-B72B-4966-8CAE-6E6E39F956A5}" type="presParOf" srcId="{AAE959A9-3830-4EA4-BACC-AD862B925FF9}" destId="{EFDFC760-90CB-4800-A642-8BEB9A1BDDD7}" srcOrd="3" destOrd="0" presId="urn:microsoft.com/office/officeart/2005/8/layout/lProcess1"/>
    <dgm:cxn modelId="{50772C4C-9632-4B08-88E8-2FB851F61428}" type="presParOf" srcId="{AAE959A9-3830-4EA4-BACC-AD862B925FF9}" destId="{FC1DA8B9-2865-4878-ADFC-2E90347A2DA4}" srcOrd="4" destOrd="0" presId="urn:microsoft.com/office/officeart/2005/8/layout/lProcess1"/>
    <dgm:cxn modelId="{824B16E4-6FCE-49C0-84E4-1E9524085DE3}" type="presParOf" srcId="{AAE959A9-3830-4EA4-BACC-AD862B925FF9}" destId="{AF426727-2489-4486-920F-0E97E852036F}" srcOrd="5" destOrd="0" presId="urn:microsoft.com/office/officeart/2005/8/layout/lProcess1"/>
    <dgm:cxn modelId="{1567ECA0-8365-463F-A1F3-C18E4CED511D}" type="presParOf" srcId="{AAE959A9-3830-4EA4-BACC-AD862B925FF9}" destId="{04686E03-1741-49C7-9AE0-31F3E5086328}" srcOrd="6" destOrd="0" presId="urn:microsoft.com/office/officeart/2005/8/layout/lProcess1"/>
    <dgm:cxn modelId="{81BA64F7-F758-4388-9EFA-A721EBEA0BE9}" type="presParOf" srcId="{AAE959A9-3830-4EA4-BACC-AD862B925FF9}" destId="{D3AEBBB5-D33B-4EB9-87E9-BB71254FD99F}" srcOrd="7" destOrd="0" presId="urn:microsoft.com/office/officeart/2005/8/layout/lProcess1"/>
    <dgm:cxn modelId="{609B3984-98CA-48CB-B530-9F00C9FF714B}" type="presParOf" srcId="{AAE959A9-3830-4EA4-BACC-AD862B925FF9}" destId="{2E943922-CAC5-4912-96DB-94E4F18C623F}" srcOrd="8" destOrd="0" presId="urn:microsoft.com/office/officeart/2005/8/layout/lProcess1"/>
    <dgm:cxn modelId="{6B677092-5061-44B3-B683-33CDA3D506B7}" type="presParOf" srcId="{AAE959A9-3830-4EA4-BACC-AD862B925FF9}" destId="{07CE9B85-BA72-4926-88F9-C99C757CE706}" srcOrd="9" destOrd="0" presId="urn:microsoft.com/office/officeart/2005/8/layout/lProcess1"/>
    <dgm:cxn modelId="{9C7D0FF8-B4C0-4316-9A01-42A4EBE409D3}" type="presParOf" srcId="{AAE959A9-3830-4EA4-BACC-AD862B925FF9}" destId="{02B43FEE-7112-4279-91F6-1879E516F955}" srcOrd="10" destOrd="0" presId="urn:microsoft.com/office/officeart/2005/8/layout/l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4E2E84E-E24F-46D4-9F7D-0816E6986F29}" type="doc">
      <dgm:prSet loTypeId="urn:microsoft.com/office/officeart/2005/8/layout/lProcess1" loCatId="process" qsTypeId="urn:microsoft.com/office/officeart/2005/8/quickstyle/simple5" qsCatId="simple" csTypeId="urn:microsoft.com/office/officeart/2005/8/colors/accent0_1" csCatId="mainScheme" phldr="1"/>
      <dgm:spPr/>
      <dgm:t>
        <a:bodyPr/>
        <a:lstStyle/>
        <a:p>
          <a:endParaRPr lang="en-US"/>
        </a:p>
      </dgm:t>
    </dgm:pt>
    <dgm:pt modelId="{37916070-2224-4A76-8218-92E11C3C86E8}">
      <dgm:prSet custT="1"/>
      <dgm:spPr/>
      <dgm:t>
        <a:bodyPr/>
        <a:lstStyle/>
        <a:p>
          <a:pPr algn="ctr" rtl="1"/>
          <a:r>
            <a:rPr lang="en-US" sz="1800" b="1" dirty="0">
              <a:effectLst>
                <a:outerShdw blurRad="38100" dist="38100" dir="2700000" algn="tl">
                  <a:srgbClr val="000000">
                    <a:alpha val="43137"/>
                  </a:srgbClr>
                </a:outerShdw>
              </a:effectLst>
              <a:latin typeface="Times New Roman" panose="02020603050405020304" pitchFamily="18" charset="0"/>
              <a:cs typeface="B Nazanin" panose="00000400000000000000" pitchFamily="2" charset="-78"/>
            </a:rPr>
            <a:t>Establish a regular network for in situ data and allocate soil moisture values 1*1 km2</a:t>
          </a:r>
        </a:p>
      </dgm:t>
    </dgm:pt>
    <dgm:pt modelId="{75FA38EB-750D-4F7B-AE81-30CC23491197}" type="parTrans" cxnId="{F5B21FB6-2A16-4E14-8BEE-32D3571374B8}">
      <dgm:prSet/>
      <dgm:spPr/>
      <dgm:t>
        <a:bodyPr/>
        <a:lstStyle/>
        <a:p>
          <a:endParaRPr lang="en-US"/>
        </a:p>
      </dgm:t>
    </dgm:pt>
    <dgm:pt modelId="{097D0124-45F0-45E8-B193-2522395B569D}" type="sibTrans" cxnId="{F5B21FB6-2A16-4E14-8BEE-32D3571374B8}">
      <dgm:prSet/>
      <dgm:spPr/>
      <dgm:t>
        <a:bodyPr/>
        <a:lstStyle/>
        <a:p>
          <a:endParaRPr lang="en-US"/>
        </a:p>
      </dgm:t>
    </dgm:pt>
    <dgm:pt modelId="{A6E3000F-63F6-444F-BC1A-8E483E411E19}">
      <dgm:prSet custT="1"/>
      <dgm:spPr/>
      <dgm:t>
        <a:bodyPr/>
        <a:lstStyle/>
        <a:p>
          <a:pPr algn="ctr" rtl="1"/>
          <a:r>
            <a:rPr lang="en-US" sz="1600" b="0" dirty="0">
              <a:effectLst>
                <a:outerShdw blurRad="38100" dist="38100" dir="2700000" algn="tl">
                  <a:srgbClr val="000000">
                    <a:alpha val="43137"/>
                  </a:srgbClr>
                </a:outerShdw>
              </a:effectLst>
              <a:latin typeface="Times New Roman" panose="02020603050405020304" pitchFamily="18" charset="0"/>
              <a:cs typeface="B Nazanin" panose="00000400000000000000" pitchFamily="2" charset="-78"/>
            </a:rPr>
            <a:t>Use from 1*1 km2 SMAP network as in situ data network model</a:t>
          </a:r>
        </a:p>
      </dgm:t>
    </dgm:pt>
    <dgm:pt modelId="{E18A8646-46D4-49C5-AAF1-DC4D7288134E}" type="parTrans" cxnId="{210137A1-2EB2-414B-A10E-7690E6F58FA0}">
      <dgm:prSet/>
      <dgm:spPr/>
      <dgm:t>
        <a:bodyPr/>
        <a:lstStyle/>
        <a:p>
          <a:endParaRPr lang="en-US"/>
        </a:p>
      </dgm:t>
    </dgm:pt>
    <dgm:pt modelId="{AE4BB21C-B7DE-4B7C-BD68-4AC827760F50}" type="sibTrans" cxnId="{210137A1-2EB2-414B-A10E-7690E6F58FA0}">
      <dgm:prSet/>
      <dgm:spPr/>
      <dgm:t>
        <a:bodyPr/>
        <a:lstStyle/>
        <a:p>
          <a:endParaRPr lang="en-US"/>
        </a:p>
      </dgm:t>
    </dgm:pt>
    <dgm:pt modelId="{65E01075-E78F-4536-A54E-94DBF58F3100}">
      <dgm:prSet custT="1"/>
      <dgm:spPr/>
      <dgm:t>
        <a:bodyPr/>
        <a:lstStyle/>
        <a:p>
          <a:pPr algn="ctr" rtl="1"/>
          <a:r>
            <a:rPr lang="en-US" sz="1600" b="0" dirty="0">
              <a:effectLst>
                <a:outerShdw blurRad="38100" dist="38100" dir="2700000" algn="tl">
                  <a:srgbClr val="000000">
                    <a:alpha val="43137"/>
                  </a:srgbClr>
                </a:outerShdw>
              </a:effectLst>
              <a:latin typeface="Times New Roman" panose="02020603050405020304" pitchFamily="18" charset="0"/>
              <a:cs typeface="B Nazanin" panose="00000400000000000000" pitchFamily="2" charset="-78"/>
            </a:rPr>
            <a:t>Remove some pixels in case of no enough coverage of points</a:t>
          </a:r>
        </a:p>
      </dgm:t>
    </dgm:pt>
    <dgm:pt modelId="{79E386FC-95F6-4A3A-B31A-29DC62DFFD07}" type="parTrans" cxnId="{98E224BD-1C1C-4F79-AC94-2AF41A854807}">
      <dgm:prSet/>
      <dgm:spPr/>
      <dgm:t>
        <a:bodyPr/>
        <a:lstStyle/>
        <a:p>
          <a:endParaRPr lang="en-US"/>
        </a:p>
      </dgm:t>
    </dgm:pt>
    <dgm:pt modelId="{8D0B707F-13F5-43CE-8EC8-EC4F01255A9F}" type="sibTrans" cxnId="{98E224BD-1C1C-4F79-AC94-2AF41A854807}">
      <dgm:prSet/>
      <dgm:spPr/>
      <dgm:t>
        <a:bodyPr/>
        <a:lstStyle/>
        <a:p>
          <a:endParaRPr lang="en-US"/>
        </a:p>
      </dgm:t>
    </dgm:pt>
    <dgm:pt modelId="{35EE69DA-2DB6-4568-8B72-3CDA171F75ED}">
      <dgm:prSet custT="1"/>
      <dgm:spPr/>
      <dgm:t>
        <a:bodyPr/>
        <a:lstStyle/>
        <a:p>
          <a:pPr algn="ctr" rtl="1"/>
          <a:r>
            <a:rPr lang="en-US" sz="1600" b="0" dirty="0">
              <a:effectLst>
                <a:outerShdw blurRad="38100" dist="38100" dir="2700000" algn="tl">
                  <a:srgbClr val="000000">
                    <a:alpha val="43137"/>
                  </a:srgbClr>
                </a:outerShdw>
              </a:effectLst>
              <a:latin typeface="Times New Roman" panose="02020603050405020304" pitchFamily="18" charset="0"/>
              <a:cs typeface="B Nazanin" panose="00000400000000000000" pitchFamily="2" charset="-78"/>
            </a:rPr>
            <a:t>Determine the share of sampling points by weighting and assigning point values to the level of each pixel</a:t>
          </a:r>
        </a:p>
      </dgm:t>
    </dgm:pt>
    <dgm:pt modelId="{534CA814-5B18-4BA2-A55B-DB53EB0F956D}" type="parTrans" cxnId="{7E2B0655-672E-4916-9F83-62DF884C825A}">
      <dgm:prSet/>
      <dgm:spPr/>
      <dgm:t>
        <a:bodyPr/>
        <a:lstStyle/>
        <a:p>
          <a:endParaRPr lang="en-US"/>
        </a:p>
      </dgm:t>
    </dgm:pt>
    <dgm:pt modelId="{0B69B9F2-1CFA-4D8E-91C4-CD42C89E581C}" type="sibTrans" cxnId="{7E2B0655-672E-4916-9F83-62DF884C825A}">
      <dgm:prSet/>
      <dgm:spPr/>
      <dgm:t>
        <a:bodyPr/>
        <a:lstStyle/>
        <a:p>
          <a:endParaRPr lang="en-US"/>
        </a:p>
      </dgm:t>
    </dgm:pt>
    <dgm:pt modelId="{63A7450D-2008-4731-9626-77D680DE9E86}" type="pres">
      <dgm:prSet presAssocID="{94E2E84E-E24F-46D4-9F7D-0816E6986F29}" presName="Name0" presStyleCnt="0">
        <dgm:presLayoutVars>
          <dgm:dir/>
          <dgm:animLvl val="lvl"/>
          <dgm:resizeHandles val="exact"/>
        </dgm:presLayoutVars>
      </dgm:prSet>
      <dgm:spPr/>
    </dgm:pt>
    <dgm:pt modelId="{9E32C76D-F433-4632-A649-F21B313974D9}" type="pres">
      <dgm:prSet presAssocID="{37916070-2224-4A76-8218-92E11C3C86E8}" presName="vertFlow" presStyleCnt="0"/>
      <dgm:spPr/>
    </dgm:pt>
    <dgm:pt modelId="{DE07ED37-986B-4CE8-9DF2-D708064C8926}" type="pres">
      <dgm:prSet presAssocID="{37916070-2224-4A76-8218-92E11C3C86E8}" presName="header" presStyleLbl="node1" presStyleIdx="0" presStyleCnt="1" custScaleX="137297"/>
      <dgm:spPr/>
    </dgm:pt>
    <dgm:pt modelId="{E5A4D027-868D-4807-86D1-7CD13828C940}" type="pres">
      <dgm:prSet presAssocID="{E18A8646-46D4-49C5-AAF1-DC4D7288134E}" presName="parTrans" presStyleLbl="sibTrans2D1" presStyleIdx="0" presStyleCnt="3"/>
      <dgm:spPr/>
    </dgm:pt>
    <dgm:pt modelId="{46AC8F8E-1D81-4C9C-8C82-F82F98DB7FF5}" type="pres">
      <dgm:prSet presAssocID="{A6E3000F-63F6-444F-BC1A-8E483E411E19}" presName="child" presStyleLbl="alignAccFollowNode1" presStyleIdx="0" presStyleCnt="3">
        <dgm:presLayoutVars>
          <dgm:chMax val="0"/>
          <dgm:bulletEnabled val="1"/>
        </dgm:presLayoutVars>
      </dgm:prSet>
      <dgm:spPr/>
    </dgm:pt>
    <dgm:pt modelId="{A36DB626-E427-4DFF-924D-A86B4E10704E}" type="pres">
      <dgm:prSet presAssocID="{AE4BB21C-B7DE-4B7C-BD68-4AC827760F50}" presName="sibTrans" presStyleLbl="sibTrans2D1" presStyleIdx="1" presStyleCnt="3"/>
      <dgm:spPr/>
    </dgm:pt>
    <dgm:pt modelId="{8BC75631-5795-4B3E-B308-28D9EF94824A}" type="pres">
      <dgm:prSet presAssocID="{35EE69DA-2DB6-4568-8B72-3CDA171F75ED}" presName="child" presStyleLbl="alignAccFollowNode1" presStyleIdx="1" presStyleCnt="3">
        <dgm:presLayoutVars>
          <dgm:chMax val="0"/>
          <dgm:bulletEnabled val="1"/>
        </dgm:presLayoutVars>
      </dgm:prSet>
      <dgm:spPr/>
    </dgm:pt>
    <dgm:pt modelId="{68FE7A05-A14C-4031-9481-E9EE1EF0DC61}" type="pres">
      <dgm:prSet presAssocID="{0B69B9F2-1CFA-4D8E-91C4-CD42C89E581C}" presName="sibTrans" presStyleLbl="sibTrans2D1" presStyleIdx="2" presStyleCnt="3"/>
      <dgm:spPr/>
    </dgm:pt>
    <dgm:pt modelId="{08C74B1F-A705-44A4-B491-8381BC3A94D8}" type="pres">
      <dgm:prSet presAssocID="{65E01075-E78F-4536-A54E-94DBF58F3100}" presName="child" presStyleLbl="alignAccFollowNode1" presStyleIdx="2" presStyleCnt="3" custScaleX="106834">
        <dgm:presLayoutVars>
          <dgm:chMax val="0"/>
          <dgm:bulletEnabled val="1"/>
        </dgm:presLayoutVars>
      </dgm:prSet>
      <dgm:spPr/>
    </dgm:pt>
  </dgm:ptLst>
  <dgm:cxnLst>
    <dgm:cxn modelId="{B1BCE13F-62F6-445C-A195-B4E536CE494C}" type="presOf" srcId="{65E01075-E78F-4536-A54E-94DBF58F3100}" destId="{08C74B1F-A705-44A4-B491-8381BC3A94D8}" srcOrd="0" destOrd="0" presId="urn:microsoft.com/office/officeart/2005/8/layout/lProcess1"/>
    <dgm:cxn modelId="{8C2D085C-45D0-4C59-91F6-66E563D43005}" type="presOf" srcId="{AE4BB21C-B7DE-4B7C-BD68-4AC827760F50}" destId="{A36DB626-E427-4DFF-924D-A86B4E10704E}" srcOrd="0" destOrd="0" presId="urn:microsoft.com/office/officeart/2005/8/layout/lProcess1"/>
    <dgm:cxn modelId="{F4471667-4B1B-4E0D-A3CC-371E4B3D9718}" type="presOf" srcId="{37916070-2224-4A76-8218-92E11C3C86E8}" destId="{DE07ED37-986B-4CE8-9DF2-D708064C8926}" srcOrd="0" destOrd="0" presId="urn:microsoft.com/office/officeart/2005/8/layout/lProcess1"/>
    <dgm:cxn modelId="{6318CC52-3591-4C0C-B8EF-D9BE5E7F09F4}" type="presOf" srcId="{94E2E84E-E24F-46D4-9F7D-0816E6986F29}" destId="{63A7450D-2008-4731-9626-77D680DE9E86}" srcOrd="0" destOrd="0" presId="urn:microsoft.com/office/officeart/2005/8/layout/lProcess1"/>
    <dgm:cxn modelId="{7E2B0655-672E-4916-9F83-62DF884C825A}" srcId="{37916070-2224-4A76-8218-92E11C3C86E8}" destId="{35EE69DA-2DB6-4568-8B72-3CDA171F75ED}" srcOrd="1" destOrd="0" parTransId="{534CA814-5B18-4BA2-A55B-DB53EB0F956D}" sibTransId="{0B69B9F2-1CFA-4D8E-91C4-CD42C89E581C}"/>
    <dgm:cxn modelId="{8698927D-8345-420E-AAE0-B6ABDFDEF2A8}" type="presOf" srcId="{35EE69DA-2DB6-4568-8B72-3CDA171F75ED}" destId="{8BC75631-5795-4B3E-B308-28D9EF94824A}" srcOrd="0" destOrd="0" presId="urn:microsoft.com/office/officeart/2005/8/layout/lProcess1"/>
    <dgm:cxn modelId="{F909A17F-86FC-41DB-8900-76D62151CC6B}" type="presOf" srcId="{E18A8646-46D4-49C5-AAF1-DC4D7288134E}" destId="{E5A4D027-868D-4807-86D1-7CD13828C940}" srcOrd="0" destOrd="0" presId="urn:microsoft.com/office/officeart/2005/8/layout/lProcess1"/>
    <dgm:cxn modelId="{210137A1-2EB2-414B-A10E-7690E6F58FA0}" srcId="{37916070-2224-4A76-8218-92E11C3C86E8}" destId="{A6E3000F-63F6-444F-BC1A-8E483E411E19}" srcOrd="0" destOrd="0" parTransId="{E18A8646-46D4-49C5-AAF1-DC4D7288134E}" sibTransId="{AE4BB21C-B7DE-4B7C-BD68-4AC827760F50}"/>
    <dgm:cxn modelId="{5581C7A6-FC16-4222-A788-C7CD63EECF3D}" type="presOf" srcId="{A6E3000F-63F6-444F-BC1A-8E483E411E19}" destId="{46AC8F8E-1D81-4C9C-8C82-F82F98DB7FF5}" srcOrd="0" destOrd="0" presId="urn:microsoft.com/office/officeart/2005/8/layout/lProcess1"/>
    <dgm:cxn modelId="{27F64CB4-D4D8-4527-8B71-8BEDB3406BDE}" type="presOf" srcId="{0B69B9F2-1CFA-4D8E-91C4-CD42C89E581C}" destId="{68FE7A05-A14C-4031-9481-E9EE1EF0DC61}" srcOrd="0" destOrd="0" presId="urn:microsoft.com/office/officeart/2005/8/layout/lProcess1"/>
    <dgm:cxn modelId="{F5B21FB6-2A16-4E14-8BEE-32D3571374B8}" srcId="{94E2E84E-E24F-46D4-9F7D-0816E6986F29}" destId="{37916070-2224-4A76-8218-92E11C3C86E8}" srcOrd="0" destOrd="0" parTransId="{75FA38EB-750D-4F7B-AE81-30CC23491197}" sibTransId="{097D0124-45F0-45E8-B193-2522395B569D}"/>
    <dgm:cxn modelId="{98E224BD-1C1C-4F79-AC94-2AF41A854807}" srcId="{37916070-2224-4A76-8218-92E11C3C86E8}" destId="{65E01075-E78F-4536-A54E-94DBF58F3100}" srcOrd="2" destOrd="0" parTransId="{79E386FC-95F6-4A3A-B31A-29DC62DFFD07}" sibTransId="{8D0B707F-13F5-43CE-8EC8-EC4F01255A9F}"/>
    <dgm:cxn modelId="{EA52647F-0EC2-4916-B5C2-3903517C807E}" type="presParOf" srcId="{63A7450D-2008-4731-9626-77D680DE9E86}" destId="{9E32C76D-F433-4632-A649-F21B313974D9}" srcOrd="0" destOrd="0" presId="urn:microsoft.com/office/officeart/2005/8/layout/lProcess1"/>
    <dgm:cxn modelId="{D915DE2B-AB56-4A37-B0D2-ED000D2A5E2E}" type="presParOf" srcId="{9E32C76D-F433-4632-A649-F21B313974D9}" destId="{DE07ED37-986B-4CE8-9DF2-D708064C8926}" srcOrd="0" destOrd="0" presId="urn:microsoft.com/office/officeart/2005/8/layout/lProcess1"/>
    <dgm:cxn modelId="{AB297363-0B14-4C82-9E3E-967B7D1E56CA}" type="presParOf" srcId="{9E32C76D-F433-4632-A649-F21B313974D9}" destId="{E5A4D027-868D-4807-86D1-7CD13828C940}" srcOrd="1" destOrd="0" presId="urn:microsoft.com/office/officeart/2005/8/layout/lProcess1"/>
    <dgm:cxn modelId="{37342574-886E-4B55-9CA7-E2F7ABA459C4}" type="presParOf" srcId="{9E32C76D-F433-4632-A649-F21B313974D9}" destId="{46AC8F8E-1D81-4C9C-8C82-F82F98DB7FF5}" srcOrd="2" destOrd="0" presId="urn:microsoft.com/office/officeart/2005/8/layout/lProcess1"/>
    <dgm:cxn modelId="{412840D0-3DE4-484F-B638-39F36D6A3DA9}" type="presParOf" srcId="{9E32C76D-F433-4632-A649-F21B313974D9}" destId="{A36DB626-E427-4DFF-924D-A86B4E10704E}" srcOrd="3" destOrd="0" presId="urn:microsoft.com/office/officeart/2005/8/layout/lProcess1"/>
    <dgm:cxn modelId="{10327C0E-A1E3-4B59-A69D-D05D30B9646C}" type="presParOf" srcId="{9E32C76D-F433-4632-A649-F21B313974D9}" destId="{8BC75631-5795-4B3E-B308-28D9EF94824A}" srcOrd="4" destOrd="0" presId="urn:microsoft.com/office/officeart/2005/8/layout/lProcess1"/>
    <dgm:cxn modelId="{0B19D53E-CE65-4E44-99A5-FAA9304151B4}" type="presParOf" srcId="{9E32C76D-F433-4632-A649-F21B313974D9}" destId="{68FE7A05-A14C-4031-9481-E9EE1EF0DC61}" srcOrd="5" destOrd="0" presId="urn:microsoft.com/office/officeart/2005/8/layout/lProcess1"/>
    <dgm:cxn modelId="{37EE10C6-FF31-42AF-8EE2-BC1C97E4A692}" type="presParOf" srcId="{9E32C76D-F433-4632-A649-F21B313974D9}" destId="{08C74B1F-A705-44A4-B491-8381BC3A94D8}" srcOrd="6" destOrd="0" presId="urn:microsoft.com/office/officeart/2005/8/layout/l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A4463E-AEAC-44C4-A10F-96B61589293D}">
      <dsp:nvSpPr>
        <dsp:cNvPr id="0" name=""/>
        <dsp:cNvSpPr/>
      </dsp:nvSpPr>
      <dsp:spPr>
        <a:xfrm>
          <a:off x="0" y="269268"/>
          <a:ext cx="2073993" cy="2197785"/>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just" defTabSz="622300" rtl="0">
            <a:lnSpc>
              <a:spcPct val="90000"/>
            </a:lnSpc>
            <a:spcBef>
              <a:spcPct val="0"/>
            </a:spcBef>
            <a:spcAft>
              <a:spcPct val="35000"/>
            </a:spcAft>
            <a:buNone/>
          </a:pPr>
          <a:r>
            <a:rPr lang="en-US" sz="1400" kern="1200" dirty="0">
              <a:solidFill>
                <a:schemeClr val="tx1"/>
              </a:solidFill>
              <a:latin typeface="+mn-lt"/>
              <a:ea typeface="+mn-ea"/>
              <a:cs typeface="+mn-cs"/>
            </a:rPr>
            <a:t>Gathering </a:t>
          </a:r>
          <a:r>
            <a:rPr lang="en-US" sz="1400" kern="1200" dirty="0" err="1">
              <a:solidFill>
                <a:schemeClr val="tx1"/>
              </a:solidFill>
              <a:latin typeface="+mn-lt"/>
              <a:ea typeface="+mn-ea"/>
              <a:cs typeface="+mn-cs"/>
            </a:rPr>
            <a:t>insitu</a:t>
          </a:r>
          <a:r>
            <a:rPr lang="en-US" sz="1400" kern="1200" dirty="0">
              <a:solidFill>
                <a:schemeClr val="tx1"/>
              </a:solidFill>
              <a:latin typeface="+mn-lt"/>
              <a:ea typeface="+mn-ea"/>
              <a:cs typeface="+mn-cs"/>
            </a:rPr>
            <a:t> data and preparing a data bank corresponding to the pixels of SMAP and Sentinel 1 satellite products at specified spatial and temporal intervals</a:t>
          </a:r>
        </a:p>
      </dsp:txBody>
      <dsp:txXfrm>
        <a:off x="60745" y="330013"/>
        <a:ext cx="1952503" cy="2076295"/>
      </dsp:txXfrm>
    </dsp:sp>
    <dsp:sp modelId="{D3C84423-6E51-41E6-B988-874E4E7A067D}">
      <dsp:nvSpPr>
        <dsp:cNvPr id="0" name=""/>
        <dsp:cNvSpPr/>
      </dsp:nvSpPr>
      <dsp:spPr>
        <a:xfrm rot="84594">
          <a:off x="2269113" y="1168781"/>
          <a:ext cx="413911" cy="469597"/>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cs typeface="B Nazanin" panose="00000400000000000000" pitchFamily="2" charset="-78"/>
          </a:endParaRPr>
        </a:p>
      </dsp:txBody>
      <dsp:txXfrm>
        <a:off x="2269132" y="1261172"/>
        <a:ext cx="289738" cy="281759"/>
      </dsp:txXfrm>
    </dsp:sp>
    <dsp:sp modelId="{C15FD5F1-8EB0-4316-86A2-28772EDAB6BA}">
      <dsp:nvSpPr>
        <dsp:cNvPr id="0" name=""/>
        <dsp:cNvSpPr/>
      </dsp:nvSpPr>
      <dsp:spPr>
        <a:xfrm>
          <a:off x="2854722" y="344520"/>
          <a:ext cx="2479513" cy="2197785"/>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just" defTabSz="622300" rtl="0">
            <a:lnSpc>
              <a:spcPct val="90000"/>
            </a:lnSpc>
            <a:spcBef>
              <a:spcPct val="0"/>
            </a:spcBef>
            <a:spcAft>
              <a:spcPct val="35000"/>
            </a:spcAft>
            <a:buNone/>
          </a:pPr>
          <a:r>
            <a:rPr lang="en-US" sz="1400" kern="1200" dirty="0">
              <a:solidFill>
                <a:schemeClr val="tx1"/>
              </a:solidFill>
              <a:latin typeface="+mn-lt"/>
              <a:ea typeface="+mn-ea"/>
              <a:cs typeface="+mn-cs"/>
            </a:rPr>
            <a:t>Development of codes (in Python and R environments) for using and obtaining validation algorithm and downscaling of raw products of SMAP and Sentinel 1 satellites</a:t>
          </a:r>
        </a:p>
      </dsp:txBody>
      <dsp:txXfrm>
        <a:off x="2919093" y="408891"/>
        <a:ext cx="2350771" cy="2069043"/>
      </dsp:txXfrm>
    </dsp:sp>
    <dsp:sp modelId="{1540AE98-0960-4BD5-BFC8-0EFEB18E23CB}">
      <dsp:nvSpPr>
        <dsp:cNvPr id="0" name=""/>
        <dsp:cNvSpPr/>
      </dsp:nvSpPr>
      <dsp:spPr>
        <a:xfrm rot="36989">
          <a:off x="5504172" y="1225720"/>
          <a:ext cx="360306" cy="469597"/>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cs typeface="B Nazanin" panose="00000400000000000000" pitchFamily="2" charset="-78"/>
          </a:endParaRPr>
        </a:p>
      </dsp:txBody>
      <dsp:txXfrm>
        <a:off x="5504175" y="1319057"/>
        <a:ext cx="252214" cy="281759"/>
      </dsp:txXfrm>
    </dsp:sp>
    <dsp:sp modelId="{F8757F82-1FE2-4387-BB9F-AC1BBDF9848B}">
      <dsp:nvSpPr>
        <dsp:cNvPr id="0" name=""/>
        <dsp:cNvSpPr/>
      </dsp:nvSpPr>
      <dsp:spPr>
        <a:xfrm>
          <a:off x="6014020" y="379201"/>
          <a:ext cx="2607195" cy="2197785"/>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just" defTabSz="622300" rtl="0">
            <a:lnSpc>
              <a:spcPct val="90000"/>
            </a:lnSpc>
            <a:spcBef>
              <a:spcPct val="0"/>
            </a:spcBef>
            <a:spcAft>
              <a:spcPct val="35000"/>
            </a:spcAft>
            <a:buNone/>
          </a:pPr>
          <a:r>
            <a:rPr lang="en-US" sz="1400" kern="1200" dirty="0">
              <a:solidFill>
                <a:schemeClr val="tx1"/>
              </a:solidFill>
              <a:latin typeface="+mn-lt"/>
              <a:ea typeface="+mn-ea"/>
              <a:cs typeface="+mn-cs"/>
            </a:rPr>
            <a:t>Determining the accuracy and consistency of </a:t>
          </a:r>
          <a:r>
            <a:rPr lang="en-US" sz="1400" kern="1200" dirty="0" err="1">
              <a:solidFill>
                <a:schemeClr val="tx1"/>
              </a:solidFill>
              <a:latin typeface="+mn-lt"/>
              <a:ea typeface="+mn-ea"/>
              <a:cs typeface="+mn-cs"/>
            </a:rPr>
            <a:t>microscale</a:t>
          </a:r>
          <a:r>
            <a:rPr lang="en-US" sz="1400" kern="1200" dirty="0">
              <a:solidFill>
                <a:schemeClr val="tx1"/>
              </a:solidFill>
              <a:latin typeface="+mn-lt"/>
              <a:ea typeface="+mn-ea"/>
              <a:cs typeface="+mn-cs"/>
            </a:rPr>
            <a:t> satellite data with ground-based observations using classical statistical indicators such as correlation coefficient (r), root mean square difference (RMSD), root mean squared error (</a:t>
          </a:r>
          <a:r>
            <a:rPr lang="en-US" sz="1400" kern="1200" dirty="0" err="1">
              <a:solidFill>
                <a:schemeClr val="tx1"/>
              </a:solidFill>
              <a:latin typeface="+mn-lt"/>
              <a:ea typeface="+mn-ea"/>
              <a:cs typeface="+mn-cs"/>
            </a:rPr>
            <a:t>ubRMSE</a:t>
          </a:r>
          <a:r>
            <a:rPr lang="en-US" sz="1400" kern="1200" dirty="0">
              <a:solidFill>
                <a:schemeClr val="tx1"/>
              </a:solidFill>
              <a:latin typeface="+mn-lt"/>
              <a:ea typeface="+mn-ea"/>
              <a:cs typeface="+mn-cs"/>
            </a:rPr>
            <a:t>) and mean difference (MD)</a:t>
          </a:r>
        </a:p>
      </dsp:txBody>
      <dsp:txXfrm>
        <a:off x="6078391" y="443572"/>
        <a:ext cx="2478453" cy="20690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6425D2-6A6B-41EB-B59B-F6EA26080E62}">
      <dsp:nvSpPr>
        <dsp:cNvPr id="0" name=""/>
        <dsp:cNvSpPr/>
      </dsp:nvSpPr>
      <dsp:spPr>
        <a:xfrm>
          <a:off x="4799739" y="945933"/>
          <a:ext cx="3593322" cy="3781290"/>
        </a:xfrm>
        <a:prstGeom prst="round2SameRect">
          <a:avLst>
            <a:gd name="adj1" fmla="val 8000"/>
            <a:gd name="adj2" fmla="val 0"/>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just" defTabSz="889000" rtl="0">
            <a:lnSpc>
              <a:spcPct val="90000"/>
            </a:lnSpc>
            <a:spcBef>
              <a:spcPct val="0"/>
            </a:spcBef>
            <a:spcAft>
              <a:spcPct val="15000"/>
            </a:spcAft>
            <a:buChar char="•"/>
          </a:pPr>
          <a:r>
            <a:rPr lang="en-US" sz="2000" kern="1200" dirty="0">
              <a:latin typeface="Times New Roman" panose="02020603050405020304" pitchFamily="18" charset="0"/>
              <a:cs typeface="B Nazanin" panose="00000400000000000000" pitchFamily="2" charset="-78"/>
            </a:rPr>
            <a:t>Selecting the best validation and downscaling method:</a:t>
          </a:r>
        </a:p>
        <a:p>
          <a:pPr marL="228600" lvl="1" indent="-228600" algn="just" defTabSz="889000" rtl="0">
            <a:lnSpc>
              <a:spcPct val="90000"/>
            </a:lnSpc>
            <a:spcBef>
              <a:spcPct val="0"/>
            </a:spcBef>
            <a:spcAft>
              <a:spcPct val="15000"/>
            </a:spcAft>
            <a:buChar char="•"/>
          </a:pPr>
          <a:r>
            <a:rPr lang="fa-IR" sz="2000" kern="1200" dirty="0">
              <a:latin typeface="Times New Roman" panose="02020603050405020304" pitchFamily="18" charset="0"/>
              <a:cs typeface="B Nazanin" panose="00000400000000000000" pitchFamily="2" charset="-78"/>
            </a:rPr>
            <a:t> </a:t>
          </a:r>
          <a:r>
            <a:rPr lang="en-US" sz="2000" kern="1200" dirty="0">
              <a:latin typeface="Times New Roman" panose="02020603050405020304" pitchFamily="18" charset="0"/>
              <a:cs typeface="B Nazanin" panose="00000400000000000000" pitchFamily="2" charset="-78"/>
            </a:rPr>
            <a:t>Artificial neural network (</a:t>
          </a:r>
          <a:r>
            <a:rPr lang="en-US" sz="1800" kern="1200" dirty="0">
              <a:latin typeface="Times New Roman" panose="02020603050405020304" pitchFamily="18" charset="0"/>
              <a:cs typeface="B Nazanin" panose="00000400000000000000" pitchFamily="2" charset="-78"/>
            </a:rPr>
            <a:t>ANN)</a:t>
          </a:r>
          <a:endParaRPr lang="en-US" sz="2000" kern="1200" dirty="0">
            <a:latin typeface="Times New Roman" panose="02020603050405020304" pitchFamily="18" charset="0"/>
            <a:cs typeface="B Nazanin" panose="00000400000000000000" pitchFamily="2" charset="-78"/>
          </a:endParaRPr>
        </a:p>
        <a:p>
          <a:pPr marL="228600" lvl="1" indent="-228600" algn="just" defTabSz="889000" rtl="0">
            <a:lnSpc>
              <a:spcPct val="90000"/>
            </a:lnSpc>
            <a:spcBef>
              <a:spcPct val="0"/>
            </a:spcBef>
            <a:spcAft>
              <a:spcPct val="15000"/>
            </a:spcAft>
            <a:buChar char="•"/>
          </a:pPr>
          <a:r>
            <a:rPr lang="en-US" sz="2000" kern="1200" dirty="0">
              <a:latin typeface="Times New Roman" panose="02020603050405020304" pitchFamily="18" charset="0"/>
              <a:cs typeface="B Nazanin" panose="00000400000000000000" pitchFamily="2" charset="-78"/>
            </a:rPr>
            <a:t>Based on soil moisture (</a:t>
          </a:r>
          <a:r>
            <a:rPr lang="en-US" sz="1800" kern="1200" dirty="0">
              <a:latin typeface="Times New Roman" panose="02020603050405020304" pitchFamily="18" charset="0"/>
              <a:cs typeface="B Nazanin" panose="00000400000000000000" pitchFamily="2" charset="-78"/>
            </a:rPr>
            <a:t>SMBDA)</a:t>
          </a:r>
          <a:endParaRPr lang="en-US" sz="2000" kern="1200" dirty="0">
            <a:latin typeface="Times New Roman" panose="02020603050405020304" pitchFamily="18" charset="0"/>
            <a:cs typeface="B Nazanin" panose="00000400000000000000" pitchFamily="2" charset="-78"/>
          </a:endParaRPr>
        </a:p>
        <a:p>
          <a:pPr marL="285750" lvl="1" indent="-285750" algn="just" defTabSz="2000250" rtl="1">
            <a:lnSpc>
              <a:spcPct val="90000"/>
            </a:lnSpc>
            <a:spcBef>
              <a:spcPct val="0"/>
            </a:spcBef>
            <a:spcAft>
              <a:spcPct val="15000"/>
            </a:spcAft>
            <a:buNone/>
          </a:pPr>
          <a:endParaRPr lang="en-US" sz="4500" kern="1200" dirty="0">
            <a:latin typeface="Times New Roman" panose="02020603050405020304" pitchFamily="18" charset="0"/>
            <a:cs typeface="B Nazanin" panose="00000400000000000000" pitchFamily="2" charset="-78"/>
          </a:endParaRPr>
        </a:p>
      </dsp:txBody>
      <dsp:txXfrm>
        <a:off x="4883935" y="1030129"/>
        <a:ext cx="3424930" cy="3697094"/>
      </dsp:txXfrm>
    </dsp:sp>
    <dsp:sp modelId="{52928906-F6DF-4DD8-B9CD-ABDB37529FC9}">
      <dsp:nvSpPr>
        <dsp:cNvPr id="0" name=""/>
        <dsp:cNvSpPr/>
      </dsp:nvSpPr>
      <dsp:spPr>
        <a:xfrm>
          <a:off x="4833295" y="3501748"/>
          <a:ext cx="3593322" cy="1493894"/>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0" rIns="25400" bIns="0" numCol="1" spcCol="1270" anchor="ctr" anchorCtr="0">
          <a:noAutofit/>
        </a:bodyPr>
        <a:lstStyle/>
        <a:p>
          <a:pPr marL="0" lvl="0" indent="0" algn="ctr" defTabSz="889000" rtl="0">
            <a:lnSpc>
              <a:spcPct val="90000"/>
            </a:lnSpc>
            <a:spcBef>
              <a:spcPct val="0"/>
            </a:spcBef>
            <a:spcAft>
              <a:spcPct val="35000"/>
            </a:spcAft>
            <a:buNone/>
          </a:pPr>
          <a:r>
            <a:rPr lang="en-US" sz="2000" b="1" kern="1200" dirty="0">
              <a:latin typeface="Times New Roman" panose="02020603050405020304" pitchFamily="18" charset="0"/>
              <a:cs typeface="B Nazanin" panose="00000400000000000000" pitchFamily="2" charset="-78"/>
            </a:rPr>
            <a:t>Planning the validation and downscaling model</a:t>
          </a:r>
          <a:endParaRPr lang="en-US" sz="2000" kern="1200" dirty="0">
            <a:effectLst>
              <a:outerShdw blurRad="38100" dist="38100" dir="2700000" algn="tl">
                <a:srgbClr val="000000">
                  <a:alpha val="43137"/>
                </a:srgbClr>
              </a:outerShdw>
            </a:effectLst>
            <a:latin typeface="Times New Roman" panose="02020603050405020304" pitchFamily="18" charset="0"/>
            <a:cs typeface="B Nazanin" panose="00000400000000000000" pitchFamily="2" charset="-78"/>
          </a:endParaRPr>
        </a:p>
      </dsp:txBody>
      <dsp:txXfrm>
        <a:off x="5896109" y="3501748"/>
        <a:ext cx="2530509" cy="1493894"/>
      </dsp:txXfrm>
    </dsp:sp>
    <dsp:sp modelId="{0B0B3751-8CA8-472C-AF30-201ECC08A3A0}">
      <dsp:nvSpPr>
        <dsp:cNvPr id="0" name=""/>
        <dsp:cNvSpPr/>
      </dsp:nvSpPr>
      <dsp:spPr>
        <a:xfrm>
          <a:off x="5153874" y="5069025"/>
          <a:ext cx="79687" cy="60840"/>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46E095-339E-49C4-ADF1-015C43513410}">
      <dsp:nvSpPr>
        <dsp:cNvPr id="0" name=""/>
        <dsp:cNvSpPr/>
      </dsp:nvSpPr>
      <dsp:spPr>
        <a:xfrm>
          <a:off x="194270" y="34657"/>
          <a:ext cx="4637652" cy="3474173"/>
        </a:xfrm>
        <a:prstGeom prst="round2SameRect">
          <a:avLst>
            <a:gd name="adj1" fmla="val 8000"/>
            <a:gd name="adj2" fmla="val 0"/>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just" defTabSz="889000" rtl="0">
            <a:lnSpc>
              <a:spcPct val="90000"/>
            </a:lnSpc>
            <a:spcBef>
              <a:spcPct val="0"/>
            </a:spcBef>
            <a:spcAft>
              <a:spcPct val="15000"/>
            </a:spcAft>
            <a:buChar char="•"/>
          </a:pPr>
          <a:r>
            <a:rPr lang="en-US" sz="2000" kern="1200" dirty="0">
              <a:latin typeface="Times New Roman" panose="02020603050405020304" pitchFamily="18" charset="0"/>
              <a:cs typeface="B Nazanin" panose="00000400000000000000" pitchFamily="2" charset="-78"/>
            </a:rPr>
            <a:t>Download SMAP satellite soil moisture data for free from the site:</a:t>
          </a:r>
          <a:endParaRPr lang="en-US" sz="1800" kern="1200" dirty="0">
            <a:latin typeface="Times New Roman" panose="02020603050405020304" pitchFamily="18" charset="0"/>
            <a:cs typeface="B Nazanin" panose="00000400000000000000" pitchFamily="2" charset="-78"/>
          </a:endParaRPr>
        </a:p>
        <a:p>
          <a:pPr marL="171450" lvl="1" indent="-171450" algn="just" defTabSz="800100">
            <a:lnSpc>
              <a:spcPct val="90000"/>
            </a:lnSpc>
            <a:spcBef>
              <a:spcPct val="0"/>
            </a:spcBef>
            <a:spcAft>
              <a:spcPct val="15000"/>
            </a:spcAft>
            <a:buNone/>
          </a:pPr>
          <a:r>
            <a:rPr lang="en-US" sz="1800" kern="1200" dirty="0">
              <a:latin typeface="Times New Roman" panose="02020603050405020304" pitchFamily="18" charset="0"/>
              <a:cs typeface="B Nazanin" panose="00000400000000000000" pitchFamily="2" charset="-78"/>
              <a:hlinkClick xmlns:r="http://schemas.openxmlformats.org/officeDocument/2006/relationships" r:id="rId2">
                <a:extLst>
                  <a:ext uri="{A12FA001-AC4F-418D-AE19-62706E023703}">
                    <ahyp:hlinkClr xmlns:ahyp="http://schemas.microsoft.com/office/drawing/2018/hyperlinkcolor" val="tx"/>
                  </a:ext>
                </a:extLst>
              </a:hlinkClick>
            </a:rPr>
            <a:t>https://nsidc.org/data/smap/smap-data.html</a:t>
          </a:r>
          <a:endParaRPr lang="en-US" sz="1800" kern="1200" dirty="0">
            <a:latin typeface="Times New Roman" panose="02020603050405020304" pitchFamily="18" charset="0"/>
            <a:cs typeface="B Nazanin" panose="00000400000000000000" pitchFamily="2" charset="-78"/>
          </a:endParaRPr>
        </a:p>
        <a:p>
          <a:pPr marL="171450" lvl="1" indent="-171450" algn="just" defTabSz="800100">
            <a:lnSpc>
              <a:spcPct val="90000"/>
            </a:lnSpc>
            <a:spcBef>
              <a:spcPct val="0"/>
            </a:spcBef>
            <a:spcAft>
              <a:spcPct val="15000"/>
            </a:spcAft>
            <a:buNone/>
          </a:pPr>
          <a:endParaRPr lang="en-US" sz="1800" kern="1200" dirty="0">
            <a:latin typeface="Times New Roman" panose="02020603050405020304" pitchFamily="18" charset="0"/>
            <a:cs typeface="B Nazanin" panose="00000400000000000000" pitchFamily="2" charset="-78"/>
          </a:endParaRPr>
        </a:p>
        <a:p>
          <a:pPr marL="228600" lvl="1" indent="-228600" algn="just" defTabSz="889000" rtl="0">
            <a:lnSpc>
              <a:spcPct val="90000"/>
            </a:lnSpc>
            <a:spcBef>
              <a:spcPct val="0"/>
            </a:spcBef>
            <a:spcAft>
              <a:spcPct val="15000"/>
            </a:spcAft>
            <a:buChar char="•"/>
          </a:pPr>
          <a:r>
            <a:rPr lang="en-US" sz="2000" kern="1200" dirty="0">
              <a:latin typeface="Times New Roman" panose="02020603050405020304" pitchFamily="18" charset="0"/>
              <a:cs typeface="B Nazanin" panose="00000400000000000000" pitchFamily="2" charset="-78"/>
            </a:rPr>
            <a:t>Download Sentinel 1 satellite area images for free from the site:</a:t>
          </a:r>
        </a:p>
        <a:p>
          <a:pPr marL="171450" lvl="1" indent="-171450" algn="just" defTabSz="800100">
            <a:lnSpc>
              <a:spcPct val="90000"/>
            </a:lnSpc>
            <a:spcBef>
              <a:spcPct val="0"/>
            </a:spcBef>
            <a:spcAft>
              <a:spcPct val="15000"/>
            </a:spcAft>
            <a:buNone/>
          </a:pPr>
          <a:r>
            <a:rPr lang="en-US" sz="1800" kern="1200" dirty="0">
              <a:latin typeface="Times New Roman" panose="02020603050405020304" pitchFamily="18" charset="0"/>
              <a:cs typeface="B Nazanin" panose="00000400000000000000" pitchFamily="2" charset="-78"/>
              <a:hlinkClick xmlns:r="http://schemas.openxmlformats.org/officeDocument/2006/relationships" r:id="rId3">
                <a:extLst>
                  <a:ext uri="{A12FA001-AC4F-418D-AE19-62706E023703}">
                    <ahyp:hlinkClr xmlns:ahyp="http://schemas.microsoft.com/office/drawing/2018/hyperlinkcolor" val="tx"/>
                  </a:ext>
                </a:extLst>
              </a:hlinkClick>
            </a:rPr>
            <a:t>https://scihub.copernicus.eu/dhus/#/home</a:t>
          </a:r>
          <a:endParaRPr lang="en-US" sz="1800" kern="1200" dirty="0">
            <a:latin typeface="Times New Roman" panose="02020603050405020304" pitchFamily="18" charset="0"/>
            <a:cs typeface="B Nazanin" panose="00000400000000000000" pitchFamily="2" charset="-78"/>
          </a:endParaRPr>
        </a:p>
      </dsp:txBody>
      <dsp:txXfrm>
        <a:off x="275674" y="116061"/>
        <a:ext cx="4474844" cy="3392769"/>
      </dsp:txXfrm>
    </dsp:sp>
    <dsp:sp modelId="{DB8AA91F-F71E-44C8-BCCD-16CD6878C743}">
      <dsp:nvSpPr>
        <dsp:cNvPr id="0" name=""/>
        <dsp:cNvSpPr/>
      </dsp:nvSpPr>
      <dsp:spPr>
        <a:xfrm>
          <a:off x="194270" y="3533859"/>
          <a:ext cx="4637652" cy="1493894"/>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0" rIns="25400" bIns="0" numCol="1" spcCol="1270" anchor="ctr" anchorCtr="0">
          <a:noAutofit/>
        </a:bodyPr>
        <a:lstStyle/>
        <a:p>
          <a:pPr marL="0" lvl="0" indent="0" algn="l" defTabSz="889000" rtl="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latin typeface="Times New Roman" panose="02020603050405020304" pitchFamily="18" charset="0"/>
              <a:cs typeface="B Nazanin" panose="00000400000000000000" pitchFamily="2" charset="-78"/>
            </a:rPr>
            <a:t>Start receiving raw SMAP and Sentinel 1 satellite data</a:t>
          </a:r>
          <a:endParaRPr lang="en-US" sz="2000" kern="1200" dirty="0">
            <a:effectLst>
              <a:outerShdw blurRad="38100" dist="38100" dir="2700000" algn="tl">
                <a:srgbClr val="000000">
                  <a:alpha val="43137"/>
                </a:srgbClr>
              </a:outerShdw>
            </a:effectLst>
            <a:latin typeface="Times New Roman" panose="02020603050405020304" pitchFamily="18" charset="0"/>
            <a:cs typeface="B Nazanin" panose="00000400000000000000" pitchFamily="2" charset="-78"/>
          </a:endParaRPr>
        </a:p>
      </dsp:txBody>
      <dsp:txXfrm>
        <a:off x="1565970" y="3533859"/>
        <a:ext cx="3265952" cy="1493894"/>
      </dsp:txXfrm>
    </dsp:sp>
    <dsp:sp modelId="{49FB932D-5FFE-43F7-A563-5F6AF7082458}">
      <dsp:nvSpPr>
        <dsp:cNvPr id="0" name=""/>
        <dsp:cNvSpPr/>
      </dsp:nvSpPr>
      <dsp:spPr>
        <a:xfrm flipH="1" flipV="1">
          <a:off x="0" y="4563237"/>
          <a:ext cx="45153" cy="87180"/>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128000" r="-128000"/>
          </a:stretch>
        </a:blip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4434D7-EF64-472F-B33C-5F7617F591B6}">
      <dsp:nvSpPr>
        <dsp:cNvPr id="0" name=""/>
        <dsp:cNvSpPr/>
      </dsp:nvSpPr>
      <dsp:spPr>
        <a:xfrm>
          <a:off x="1952858" y="682"/>
          <a:ext cx="2799295" cy="614646"/>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rtl="1">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latin typeface="Times New Roman" panose="02020603050405020304" pitchFamily="18" charset="0"/>
              <a:cs typeface="B Nazanin" panose="00000400000000000000" pitchFamily="2" charset="-78"/>
            </a:rPr>
            <a:t>Preparation of Sentinel 1 spatial database</a:t>
          </a:r>
        </a:p>
      </dsp:txBody>
      <dsp:txXfrm>
        <a:off x="1970860" y="18684"/>
        <a:ext cx="2763291" cy="578642"/>
      </dsp:txXfrm>
    </dsp:sp>
    <dsp:sp modelId="{B3A294C2-BAA6-47A4-8985-48394A2BEE21}">
      <dsp:nvSpPr>
        <dsp:cNvPr id="0" name=""/>
        <dsp:cNvSpPr/>
      </dsp:nvSpPr>
      <dsp:spPr>
        <a:xfrm rot="5400000">
          <a:off x="3298724" y="669110"/>
          <a:ext cx="107563" cy="107563"/>
        </a:xfrm>
        <a:prstGeom prst="rightArrow">
          <a:avLst>
            <a:gd name="adj1" fmla="val 66700"/>
            <a:gd name="adj2" fmla="val 50000"/>
          </a:avLst>
        </a:prstGeom>
        <a:gradFill rotWithShape="0">
          <a:gsLst>
            <a:gs pos="0">
              <a:schemeClr val="dk1">
                <a:tint val="60000"/>
                <a:hueOff val="0"/>
                <a:satOff val="0"/>
                <a:lumOff val="0"/>
                <a:alphaOff val="0"/>
                <a:satMod val="103000"/>
                <a:lumMod val="102000"/>
                <a:tint val="94000"/>
              </a:schemeClr>
            </a:gs>
            <a:gs pos="50000">
              <a:schemeClr val="dk1">
                <a:tint val="60000"/>
                <a:hueOff val="0"/>
                <a:satOff val="0"/>
                <a:lumOff val="0"/>
                <a:alphaOff val="0"/>
                <a:satMod val="110000"/>
                <a:lumMod val="100000"/>
                <a:shade val="100000"/>
              </a:schemeClr>
            </a:gs>
            <a:gs pos="100000">
              <a:schemeClr val="dk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60363CC-EF2C-43BB-9610-8D0BA5DE8969}">
      <dsp:nvSpPr>
        <dsp:cNvPr id="0" name=""/>
        <dsp:cNvSpPr/>
      </dsp:nvSpPr>
      <dsp:spPr>
        <a:xfrm>
          <a:off x="1942704" y="830455"/>
          <a:ext cx="2819603" cy="614646"/>
        </a:xfrm>
        <a:prstGeom prst="roundRect">
          <a:avLst>
            <a:gd name="adj" fmla="val 10000"/>
          </a:avLst>
        </a:prstGeom>
        <a:solidFill>
          <a:schemeClr val="lt1">
            <a:alpha val="90000"/>
            <a:tint val="40000"/>
            <a:hueOff val="0"/>
            <a:satOff val="0"/>
            <a:lumOff val="0"/>
            <a:alphaOff val="0"/>
          </a:schemeClr>
        </a:solidFill>
        <a:ln w="6350" cap="flat" cmpd="sng" algn="ctr">
          <a:solidFill>
            <a:schemeClr val="dk1">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0320" tIns="20320" rIns="20320" bIns="20320" numCol="1" spcCol="1270" anchor="ctr" anchorCtr="0">
          <a:noAutofit/>
        </a:bodyPr>
        <a:lstStyle/>
        <a:p>
          <a:pPr marL="0" lvl="0" indent="0" algn="ctr" defTabSz="711200" rtl="1">
            <a:lnSpc>
              <a:spcPct val="90000"/>
            </a:lnSpc>
            <a:spcBef>
              <a:spcPct val="0"/>
            </a:spcBef>
            <a:spcAft>
              <a:spcPct val="35000"/>
            </a:spcAft>
            <a:buNone/>
          </a:pPr>
          <a:r>
            <a:rPr lang="en-US" sz="1600" b="0" kern="1200" dirty="0">
              <a:effectLst>
                <a:outerShdw blurRad="38100" dist="38100" dir="2700000" algn="tl">
                  <a:srgbClr val="000000">
                    <a:alpha val="43137"/>
                  </a:srgbClr>
                </a:outerShdw>
              </a:effectLst>
              <a:latin typeface="Times New Roman" panose="02020603050405020304" pitchFamily="18" charset="0"/>
              <a:cs typeface="B Nazanin" panose="00000400000000000000" pitchFamily="2" charset="-78"/>
            </a:rPr>
            <a:t>Download from the site</a:t>
          </a:r>
        </a:p>
        <a:p>
          <a:pPr marL="0" lvl="0" indent="0" algn="ctr" defTabSz="711200" rtl="1">
            <a:lnSpc>
              <a:spcPct val="90000"/>
            </a:lnSpc>
            <a:spcBef>
              <a:spcPct val="0"/>
            </a:spcBef>
            <a:spcAft>
              <a:spcPct val="35000"/>
            </a:spcAft>
            <a:buNone/>
          </a:pPr>
          <a:r>
            <a:rPr lang="en-US" sz="1400" b="0" kern="1200" dirty="0">
              <a:effectLst>
                <a:outerShdw blurRad="38100" dist="38100" dir="2700000" algn="tl">
                  <a:srgbClr val="000000">
                    <a:alpha val="43137"/>
                  </a:srgbClr>
                </a:outerShdw>
              </a:effectLst>
              <a:latin typeface="Times New Roman" panose="02020603050405020304" pitchFamily="18" charset="0"/>
              <a:cs typeface="B Nazanin" panose="00000400000000000000" pitchFamily="2" charset="-78"/>
            </a:rPr>
            <a:t>https://scihub.copernicus.eu/dhus/#/home</a:t>
          </a:r>
          <a:endParaRPr lang="en-US" sz="1600" b="0" kern="1200" dirty="0">
            <a:effectLst>
              <a:outerShdw blurRad="38100" dist="38100" dir="2700000" algn="tl">
                <a:srgbClr val="000000">
                  <a:alpha val="43137"/>
                </a:srgbClr>
              </a:outerShdw>
            </a:effectLst>
            <a:latin typeface="Times New Roman" panose="02020603050405020304" pitchFamily="18" charset="0"/>
            <a:cs typeface="B Nazanin" panose="00000400000000000000" pitchFamily="2" charset="-78"/>
          </a:endParaRPr>
        </a:p>
      </dsp:txBody>
      <dsp:txXfrm>
        <a:off x="1960706" y="848457"/>
        <a:ext cx="2783599" cy="578642"/>
      </dsp:txXfrm>
    </dsp:sp>
    <dsp:sp modelId="{23EC8C10-2CFD-458F-8AA0-FBFAB1A9284B}">
      <dsp:nvSpPr>
        <dsp:cNvPr id="0" name=""/>
        <dsp:cNvSpPr/>
      </dsp:nvSpPr>
      <dsp:spPr>
        <a:xfrm rot="5400000">
          <a:off x="3298724" y="1498883"/>
          <a:ext cx="107563" cy="107563"/>
        </a:xfrm>
        <a:prstGeom prst="rightArrow">
          <a:avLst>
            <a:gd name="adj1" fmla="val 66700"/>
            <a:gd name="adj2" fmla="val 50000"/>
          </a:avLst>
        </a:prstGeom>
        <a:gradFill rotWithShape="0">
          <a:gsLst>
            <a:gs pos="0">
              <a:schemeClr val="dk1">
                <a:tint val="60000"/>
                <a:hueOff val="0"/>
                <a:satOff val="0"/>
                <a:lumOff val="0"/>
                <a:alphaOff val="0"/>
                <a:satMod val="103000"/>
                <a:lumMod val="102000"/>
                <a:tint val="94000"/>
              </a:schemeClr>
            </a:gs>
            <a:gs pos="50000">
              <a:schemeClr val="dk1">
                <a:tint val="60000"/>
                <a:hueOff val="0"/>
                <a:satOff val="0"/>
                <a:lumOff val="0"/>
                <a:alphaOff val="0"/>
                <a:satMod val="110000"/>
                <a:lumMod val="100000"/>
                <a:shade val="100000"/>
              </a:schemeClr>
            </a:gs>
            <a:gs pos="100000">
              <a:schemeClr val="dk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3B1CB0E5-0AD0-4713-9149-399CFF69D868}">
      <dsp:nvSpPr>
        <dsp:cNvPr id="0" name=""/>
        <dsp:cNvSpPr/>
      </dsp:nvSpPr>
      <dsp:spPr>
        <a:xfrm>
          <a:off x="1693993" y="1660227"/>
          <a:ext cx="3317024" cy="614646"/>
        </a:xfrm>
        <a:prstGeom prst="roundRect">
          <a:avLst>
            <a:gd name="adj" fmla="val 10000"/>
          </a:avLst>
        </a:prstGeom>
        <a:solidFill>
          <a:schemeClr val="lt1">
            <a:alpha val="90000"/>
            <a:tint val="40000"/>
            <a:hueOff val="0"/>
            <a:satOff val="0"/>
            <a:lumOff val="0"/>
            <a:alphaOff val="0"/>
          </a:schemeClr>
        </a:solidFill>
        <a:ln w="6350" cap="flat" cmpd="sng" algn="ctr">
          <a:solidFill>
            <a:schemeClr val="dk1">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0320" tIns="20320" rIns="20320" bIns="20320" numCol="1" spcCol="1270" anchor="ctr" anchorCtr="0">
          <a:noAutofit/>
        </a:bodyPr>
        <a:lstStyle/>
        <a:p>
          <a:pPr marL="0" lvl="0" indent="0" algn="ctr" defTabSz="711200" rtl="1">
            <a:lnSpc>
              <a:spcPct val="90000"/>
            </a:lnSpc>
            <a:spcBef>
              <a:spcPct val="0"/>
            </a:spcBef>
            <a:spcAft>
              <a:spcPct val="35000"/>
            </a:spcAft>
            <a:buNone/>
          </a:pPr>
          <a:r>
            <a:rPr lang="en-US" sz="1600" b="0" kern="1200" dirty="0">
              <a:effectLst>
                <a:outerShdw blurRad="38100" dist="38100" dir="2700000" algn="tl">
                  <a:srgbClr val="000000">
                    <a:alpha val="43137"/>
                  </a:srgbClr>
                </a:outerShdw>
              </a:effectLst>
              <a:latin typeface="Times New Roman" panose="02020603050405020304" pitchFamily="18" charset="0"/>
              <a:cs typeface="B Nazanin" panose="00000400000000000000" pitchFamily="2" charset="-78"/>
            </a:rPr>
            <a:t>Extract the values of σ0 with a resolution of 10 × 10 square meters</a:t>
          </a:r>
        </a:p>
      </dsp:txBody>
      <dsp:txXfrm>
        <a:off x="1711995" y="1678229"/>
        <a:ext cx="3281020" cy="578642"/>
      </dsp:txXfrm>
    </dsp:sp>
    <dsp:sp modelId="{4F5E4229-50E7-491C-8194-C975EAFCE3ED}">
      <dsp:nvSpPr>
        <dsp:cNvPr id="0" name=""/>
        <dsp:cNvSpPr/>
      </dsp:nvSpPr>
      <dsp:spPr>
        <a:xfrm rot="5400000">
          <a:off x="3298724" y="2328655"/>
          <a:ext cx="107563" cy="107563"/>
        </a:xfrm>
        <a:prstGeom prst="rightArrow">
          <a:avLst>
            <a:gd name="adj1" fmla="val 66700"/>
            <a:gd name="adj2" fmla="val 50000"/>
          </a:avLst>
        </a:prstGeom>
        <a:gradFill rotWithShape="0">
          <a:gsLst>
            <a:gs pos="0">
              <a:schemeClr val="dk1">
                <a:tint val="60000"/>
                <a:hueOff val="0"/>
                <a:satOff val="0"/>
                <a:lumOff val="0"/>
                <a:alphaOff val="0"/>
                <a:satMod val="103000"/>
                <a:lumMod val="102000"/>
                <a:tint val="94000"/>
              </a:schemeClr>
            </a:gs>
            <a:gs pos="50000">
              <a:schemeClr val="dk1">
                <a:tint val="60000"/>
                <a:hueOff val="0"/>
                <a:satOff val="0"/>
                <a:lumOff val="0"/>
                <a:alphaOff val="0"/>
                <a:satMod val="110000"/>
                <a:lumMod val="100000"/>
                <a:shade val="100000"/>
              </a:schemeClr>
            </a:gs>
            <a:gs pos="100000">
              <a:schemeClr val="dk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B8CE903-4A86-45DD-8DD4-1D7DA9993917}">
      <dsp:nvSpPr>
        <dsp:cNvPr id="0" name=""/>
        <dsp:cNvSpPr/>
      </dsp:nvSpPr>
      <dsp:spPr>
        <a:xfrm>
          <a:off x="2123213" y="2490000"/>
          <a:ext cx="2458585" cy="614646"/>
        </a:xfrm>
        <a:prstGeom prst="roundRect">
          <a:avLst>
            <a:gd name="adj" fmla="val 10000"/>
          </a:avLst>
        </a:prstGeom>
        <a:solidFill>
          <a:schemeClr val="lt1">
            <a:alpha val="90000"/>
            <a:tint val="40000"/>
            <a:hueOff val="0"/>
            <a:satOff val="0"/>
            <a:lumOff val="0"/>
            <a:alphaOff val="0"/>
          </a:schemeClr>
        </a:solidFill>
        <a:ln w="6350" cap="flat" cmpd="sng" algn="ctr">
          <a:solidFill>
            <a:schemeClr val="dk1">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0320" tIns="20320" rIns="20320" bIns="20320" numCol="1" spcCol="1270" anchor="ctr" anchorCtr="0">
          <a:noAutofit/>
        </a:bodyPr>
        <a:lstStyle/>
        <a:p>
          <a:pPr marL="0" lvl="0" indent="0" algn="ctr" defTabSz="711200" rtl="1">
            <a:lnSpc>
              <a:spcPct val="90000"/>
            </a:lnSpc>
            <a:spcBef>
              <a:spcPct val="0"/>
            </a:spcBef>
            <a:spcAft>
              <a:spcPct val="35000"/>
            </a:spcAft>
            <a:buNone/>
          </a:pPr>
          <a:r>
            <a:rPr lang="en-US" sz="1600" b="0" kern="1200" dirty="0">
              <a:effectLst>
                <a:outerShdw blurRad="38100" dist="38100" dir="2700000" algn="tl">
                  <a:srgbClr val="000000">
                    <a:alpha val="43137"/>
                  </a:srgbClr>
                </a:outerShdw>
              </a:effectLst>
              <a:latin typeface="Times New Roman" panose="02020603050405020304" pitchFamily="18" charset="0"/>
              <a:cs typeface="B Nazanin" panose="00000400000000000000" pitchFamily="2" charset="-78"/>
            </a:rPr>
            <a:t>6 stages of preprocessing</a:t>
          </a:r>
        </a:p>
      </dsp:txBody>
      <dsp:txXfrm>
        <a:off x="2141215" y="2508002"/>
        <a:ext cx="2422581" cy="578642"/>
      </dsp:txXfrm>
    </dsp:sp>
    <dsp:sp modelId="{E4D0C3A3-700D-4A44-BB7C-17EFDAC732D0}">
      <dsp:nvSpPr>
        <dsp:cNvPr id="0" name=""/>
        <dsp:cNvSpPr/>
      </dsp:nvSpPr>
      <dsp:spPr>
        <a:xfrm rot="5400000">
          <a:off x="3298724" y="3158428"/>
          <a:ext cx="107563" cy="107563"/>
        </a:xfrm>
        <a:prstGeom prst="rightArrow">
          <a:avLst>
            <a:gd name="adj1" fmla="val 66700"/>
            <a:gd name="adj2" fmla="val 50000"/>
          </a:avLst>
        </a:prstGeom>
        <a:gradFill rotWithShape="0">
          <a:gsLst>
            <a:gs pos="0">
              <a:schemeClr val="dk1">
                <a:tint val="60000"/>
                <a:hueOff val="0"/>
                <a:satOff val="0"/>
                <a:lumOff val="0"/>
                <a:alphaOff val="0"/>
                <a:satMod val="103000"/>
                <a:lumMod val="102000"/>
                <a:tint val="94000"/>
              </a:schemeClr>
            </a:gs>
            <a:gs pos="50000">
              <a:schemeClr val="dk1">
                <a:tint val="60000"/>
                <a:hueOff val="0"/>
                <a:satOff val="0"/>
                <a:lumOff val="0"/>
                <a:alphaOff val="0"/>
                <a:satMod val="110000"/>
                <a:lumMod val="100000"/>
                <a:shade val="100000"/>
              </a:schemeClr>
            </a:gs>
            <a:gs pos="100000">
              <a:schemeClr val="dk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0B1088E-4297-4625-9186-94D648C961AF}">
      <dsp:nvSpPr>
        <dsp:cNvPr id="0" name=""/>
        <dsp:cNvSpPr/>
      </dsp:nvSpPr>
      <dsp:spPr>
        <a:xfrm>
          <a:off x="1663507" y="3319772"/>
          <a:ext cx="3377997" cy="614646"/>
        </a:xfrm>
        <a:prstGeom prst="roundRect">
          <a:avLst>
            <a:gd name="adj" fmla="val 10000"/>
          </a:avLst>
        </a:prstGeom>
        <a:solidFill>
          <a:schemeClr val="lt1">
            <a:alpha val="90000"/>
            <a:tint val="40000"/>
            <a:hueOff val="0"/>
            <a:satOff val="0"/>
            <a:lumOff val="0"/>
            <a:alphaOff val="0"/>
          </a:schemeClr>
        </a:solidFill>
        <a:ln w="6350" cap="flat" cmpd="sng" algn="ctr">
          <a:solidFill>
            <a:schemeClr val="dk1">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0320" tIns="20320" rIns="20320" bIns="20320" numCol="1" spcCol="1270" anchor="ctr" anchorCtr="0">
          <a:noAutofit/>
        </a:bodyPr>
        <a:lstStyle/>
        <a:p>
          <a:pPr marL="0" lvl="0" indent="0" algn="ctr" defTabSz="711200" rtl="1">
            <a:lnSpc>
              <a:spcPct val="90000"/>
            </a:lnSpc>
            <a:spcBef>
              <a:spcPct val="0"/>
            </a:spcBef>
            <a:spcAft>
              <a:spcPct val="35000"/>
            </a:spcAft>
            <a:buNone/>
          </a:pPr>
          <a:r>
            <a:rPr lang="en-US" sz="1600" b="0" kern="1200" dirty="0">
              <a:effectLst>
                <a:outerShdw blurRad="38100" dist="38100" dir="2700000" algn="tl">
                  <a:srgbClr val="000000">
                    <a:alpha val="43137"/>
                  </a:srgbClr>
                </a:outerShdw>
              </a:effectLst>
              <a:latin typeface="Times New Roman" panose="02020603050405020304" pitchFamily="18" charset="0"/>
              <a:cs typeface="B Nazanin" panose="00000400000000000000" pitchFamily="2" charset="-78"/>
            </a:rPr>
            <a:t>Use SMAP pixel spatial range to cut (subset) sentinel images</a:t>
          </a:r>
        </a:p>
      </dsp:txBody>
      <dsp:txXfrm>
        <a:off x="1681509" y="3337774"/>
        <a:ext cx="3341993" cy="578642"/>
      </dsp:txXfrm>
    </dsp:sp>
    <dsp:sp modelId="{35C85A20-3675-4C5C-8C4B-62864153731A}">
      <dsp:nvSpPr>
        <dsp:cNvPr id="0" name=""/>
        <dsp:cNvSpPr/>
      </dsp:nvSpPr>
      <dsp:spPr>
        <a:xfrm rot="5400000">
          <a:off x="3298724" y="3988200"/>
          <a:ext cx="107563" cy="107563"/>
        </a:xfrm>
        <a:prstGeom prst="rightArrow">
          <a:avLst>
            <a:gd name="adj1" fmla="val 66700"/>
            <a:gd name="adj2" fmla="val 50000"/>
          </a:avLst>
        </a:prstGeom>
        <a:gradFill rotWithShape="0">
          <a:gsLst>
            <a:gs pos="0">
              <a:schemeClr val="dk1">
                <a:tint val="60000"/>
                <a:hueOff val="0"/>
                <a:satOff val="0"/>
                <a:lumOff val="0"/>
                <a:alphaOff val="0"/>
                <a:satMod val="103000"/>
                <a:lumMod val="102000"/>
                <a:tint val="94000"/>
              </a:schemeClr>
            </a:gs>
            <a:gs pos="50000">
              <a:schemeClr val="dk1">
                <a:tint val="60000"/>
                <a:hueOff val="0"/>
                <a:satOff val="0"/>
                <a:lumOff val="0"/>
                <a:alphaOff val="0"/>
                <a:satMod val="110000"/>
                <a:lumMod val="100000"/>
                <a:shade val="100000"/>
              </a:schemeClr>
            </a:gs>
            <a:gs pos="100000">
              <a:schemeClr val="dk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C4FE214-F65E-4D7C-AF5E-686C2FA8B1F5}">
      <dsp:nvSpPr>
        <dsp:cNvPr id="0" name=""/>
        <dsp:cNvSpPr/>
      </dsp:nvSpPr>
      <dsp:spPr>
        <a:xfrm>
          <a:off x="1846389" y="4149545"/>
          <a:ext cx="3012233" cy="614646"/>
        </a:xfrm>
        <a:prstGeom prst="roundRect">
          <a:avLst>
            <a:gd name="adj" fmla="val 10000"/>
          </a:avLst>
        </a:prstGeom>
        <a:solidFill>
          <a:schemeClr val="lt1">
            <a:alpha val="90000"/>
            <a:tint val="40000"/>
            <a:hueOff val="0"/>
            <a:satOff val="0"/>
            <a:lumOff val="0"/>
            <a:alphaOff val="0"/>
          </a:schemeClr>
        </a:solidFill>
        <a:ln w="6350" cap="flat" cmpd="sng" algn="ctr">
          <a:solidFill>
            <a:schemeClr val="dk1">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0320" tIns="20320" rIns="20320" bIns="20320" numCol="1" spcCol="1270" anchor="ctr" anchorCtr="0">
          <a:noAutofit/>
        </a:bodyPr>
        <a:lstStyle/>
        <a:p>
          <a:pPr marL="0" lvl="0" indent="0" algn="ctr" defTabSz="711200" rtl="1">
            <a:lnSpc>
              <a:spcPct val="90000"/>
            </a:lnSpc>
            <a:spcBef>
              <a:spcPct val="0"/>
            </a:spcBef>
            <a:spcAft>
              <a:spcPct val="35000"/>
            </a:spcAft>
            <a:buNone/>
          </a:pPr>
          <a:r>
            <a:rPr lang="en-US" sz="1600" b="0" kern="1200" dirty="0">
              <a:effectLst>
                <a:outerShdw blurRad="38100" dist="38100" dir="2700000" algn="tl">
                  <a:srgbClr val="000000">
                    <a:alpha val="43137"/>
                  </a:srgbClr>
                </a:outerShdw>
              </a:effectLst>
              <a:latin typeface="Times New Roman" panose="02020603050405020304" pitchFamily="18" charset="0"/>
              <a:cs typeface="B Nazanin" panose="00000400000000000000" pitchFamily="2" charset="-78"/>
            </a:rPr>
            <a:t>Change the received file format from XSD to Tiff in SNAP software</a:t>
          </a:r>
        </a:p>
      </dsp:txBody>
      <dsp:txXfrm>
        <a:off x="1864391" y="4167547"/>
        <a:ext cx="2976229" cy="578642"/>
      </dsp:txXfrm>
    </dsp:sp>
    <dsp:sp modelId="{3C520C16-AE29-43E5-93FE-13BB20959F2A}">
      <dsp:nvSpPr>
        <dsp:cNvPr id="0" name=""/>
        <dsp:cNvSpPr/>
      </dsp:nvSpPr>
      <dsp:spPr>
        <a:xfrm rot="5400000">
          <a:off x="3298724" y="4817973"/>
          <a:ext cx="107563" cy="107563"/>
        </a:xfrm>
        <a:prstGeom prst="rightArrow">
          <a:avLst>
            <a:gd name="adj1" fmla="val 66700"/>
            <a:gd name="adj2" fmla="val 50000"/>
          </a:avLst>
        </a:prstGeom>
        <a:gradFill rotWithShape="0">
          <a:gsLst>
            <a:gs pos="0">
              <a:schemeClr val="dk1">
                <a:tint val="60000"/>
                <a:hueOff val="0"/>
                <a:satOff val="0"/>
                <a:lumOff val="0"/>
                <a:alphaOff val="0"/>
                <a:satMod val="103000"/>
                <a:lumMod val="102000"/>
                <a:tint val="94000"/>
              </a:schemeClr>
            </a:gs>
            <a:gs pos="50000">
              <a:schemeClr val="dk1">
                <a:tint val="60000"/>
                <a:hueOff val="0"/>
                <a:satOff val="0"/>
                <a:lumOff val="0"/>
                <a:alphaOff val="0"/>
                <a:satMod val="110000"/>
                <a:lumMod val="100000"/>
                <a:shade val="100000"/>
              </a:schemeClr>
            </a:gs>
            <a:gs pos="100000">
              <a:schemeClr val="dk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7B7AED6-0405-4BB9-8523-C45E53784529}">
      <dsp:nvSpPr>
        <dsp:cNvPr id="0" name=""/>
        <dsp:cNvSpPr/>
      </dsp:nvSpPr>
      <dsp:spPr>
        <a:xfrm>
          <a:off x="962466" y="4979317"/>
          <a:ext cx="4780079" cy="614646"/>
        </a:xfrm>
        <a:prstGeom prst="roundRect">
          <a:avLst>
            <a:gd name="adj" fmla="val 10000"/>
          </a:avLst>
        </a:prstGeom>
        <a:solidFill>
          <a:schemeClr val="lt1">
            <a:alpha val="90000"/>
            <a:tint val="40000"/>
            <a:hueOff val="0"/>
            <a:satOff val="0"/>
            <a:lumOff val="0"/>
            <a:alphaOff val="0"/>
          </a:schemeClr>
        </a:solidFill>
        <a:ln w="6350" cap="flat" cmpd="sng" algn="ctr">
          <a:solidFill>
            <a:schemeClr val="dk1">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0320" tIns="20320" rIns="20320" bIns="20320" numCol="1" spcCol="1270" anchor="ctr" anchorCtr="0">
          <a:noAutofit/>
        </a:bodyPr>
        <a:lstStyle/>
        <a:p>
          <a:pPr marL="0" lvl="0" indent="0" algn="ctr" defTabSz="711200" rtl="1">
            <a:lnSpc>
              <a:spcPct val="90000"/>
            </a:lnSpc>
            <a:spcBef>
              <a:spcPct val="0"/>
            </a:spcBef>
            <a:spcAft>
              <a:spcPct val="35000"/>
            </a:spcAft>
            <a:buNone/>
          </a:pPr>
          <a:r>
            <a:rPr lang="en-US" sz="1600" b="0" kern="1200" dirty="0">
              <a:effectLst>
                <a:outerShdw blurRad="38100" dist="38100" dir="2700000" algn="tl">
                  <a:srgbClr val="000000">
                    <a:alpha val="43137"/>
                  </a:srgbClr>
                </a:outerShdw>
              </a:effectLst>
              <a:latin typeface="Times New Roman" panose="02020603050405020304" pitchFamily="18" charset="0"/>
              <a:cs typeface="B Nazanin" panose="00000400000000000000" pitchFamily="2" charset="-78"/>
            </a:rPr>
            <a:t>Change the Aggregate of σ0 values from 10 × 10 m2 resolution to 1 × 1 and 36 × 36 km2</a:t>
          </a:r>
        </a:p>
      </dsp:txBody>
      <dsp:txXfrm>
        <a:off x="980468" y="4997319"/>
        <a:ext cx="4744075" cy="5786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5CA79E-A834-4F8E-8A0F-711875C001D2}">
      <dsp:nvSpPr>
        <dsp:cNvPr id="0" name=""/>
        <dsp:cNvSpPr/>
      </dsp:nvSpPr>
      <dsp:spPr>
        <a:xfrm>
          <a:off x="2997" y="31599"/>
          <a:ext cx="766693" cy="144750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1">
            <a:lnSpc>
              <a:spcPct val="90000"/>
            </a:lnSpc>
            <a:spcBef>
              <a:spcPct val="0"/>
            </a:spcBef>
            <a:spcAft>
              <a:spcPct val="35000"/>
            </a:spcAft>
            <a:buNone/>
          </a:pPr>
          <a:r>
            <a:rPr lang="en-US" sz="1400" b="0" kern="1200" dirty="0">
              <a:effectLst>
                <a:outerShdw blurRad="38100" dist="38100" dir="2700000" algn="tl">
                  <a:srgbClr val="000000">
                    <a:alpha val="43137"/>
                  </a:srgbClr>
                </a:outerShdw>
              </a:effectLst>
              <a:latin typeface="Times New Roman" panose="02020603050405020304" pitchFamily="18" charset="0"/>
              <a:cs typeface="B Nazanin" panose="00000400000000000000" pitchFamily="2" charset="-78"/>
            </a:rPr>
            <a:t>Set orbital features</a:t>
          </a:r>
        </a:p>
      </dsp:txBody>
      <dsp:txXfrm>
        <a:off x="25453" y="54055"/>
        <a:ext cx="721781" cy="1402590"/>
      </dsp:txXfrm>
    </dsp:sp>
    <dsp:sp modelId="{A7AC1C5E-05C0-4B1E-BE08-A5CC399A2D70}">
      <dsp:nvSpPr>
        <dsp:cNvPr id="0" name=""/>
        <dsp:cNvSpPr/>
      </dsp:nvSpPr>
      <dsp:spPr>
        <a:xfrm>
          <a:off x="846360" y="660280"/>
          <a:ext cx="162539" cy="190140"/>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846360" y="698308"/>
        <a:ext cx="113777" cy="114084"/>
      </dsp:txXfrm>
    </dsp:sp>
    <dsp:sp modelId="{F53EA628-F51B-451E-86B5-EF830A23D567}">
      <dsp:nvSpPr>
        <dsp:cNvPr id="0" name=""/>
        <dsp:cNvSpPr/>
      </dsp:nvSpPr>
      <dsp:spPr>
        <a:xfrm>
          <a:off x="1076368" y="31599"/>
          <a:ext cx="766693" cy="144750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rtl="1">
            <a:lnSpc>
              <a:spcPct val="90000"/>
            </a:lnSpc>
            <a:spcBef>
              <a:spcPct val="0"/>
            </a:spcBef>
            <a:spcAft>
              <a:spcPct val="35000"/>
            </a:spcAft>
            <a:buNone/>
          </a:pPr>
          <a:r>
            <a:rPr lang="en-US" sz="1000" b="0" kern="1200" dirty="0">
              <a:effectLst>
                <a:outerShdw blurRad="38100" dist="38100" dir="2700000" algn="tl">
                  <a:srgbClr val="000000">
                    <a:alpha val="43137"/>
                  </a:srgbClr>
                </a:outerShdw>
              </a:effectLst>
              <a:latin typeface="Times New Roman" panose="02020603050405020304" pitchFamily="18" charset="0"/>
              <a:cs typeface="B Nazanin" panose="00000400000000000000" pitchFamily="2" charset="-78"/>
            </a:rPr>
            <a:t>Radiometric calibration and conversion of digital number to radar scattering</a:t>
          </a:r>
        </a:p>
      </dsp:txBody>
      <dsp:txXfrm>
        <a:off x="1098824" y="54055"/>
        <a:ext cx="721781" cy="1402590"/>
      </dsp:txXfrm>
    </dsp:sp>
    <dsp:sp modelId="{409CA7A9-B571-4107-903F-F859732CEC82}">
      <dsp:nvSpPr>
        <dsp:cNvPr id="0" name=""/>
        <dsp:cNvSpPr/>
      </dsp:nvSpPr>
      <dsp:spPr>
        <a:xfrm>
          <a:off x="1919731" y="660280"/>
          <a:ext cx="162539" cy="190140"/>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1919731" y="698308"/>
        <a:ext cx="113777" cy="114084"/>
      </dsp:txXfrm>
    </dsp:sp>
    <dsp:sp modelId="{5ADDF783-08DE-4A3C-AAE2-79307CC3584F}">
      <dsp:nvSpPr>
        <dsp:cNvPr id="0" name=""/>
        <dsp:cNvSpPr/>
      </dsp:nvSpPr>
      <dsp:spPr>
        <a:xfrm>
          <a:off x="2149740" y="31599"/>
          <a:ext cx="766693" cy="144750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1">
            <a:lnSpc>
              <a:spcPct val="90000"/>
            </a:lnSpc>
            <a:spcBef>
              <a:spcPct val="0"/>
            </a:spcBef>
            <a:spcAft>
              <a:spcPct val="35000"/>
            </a:spcAft>
            <a:buNone/>
          </a:pPr>
          <a:r>
            <a:rPr lang="en-US" sz="1200" b="0" kern="1200" dirty="0">
              <a:effectLst>
                <a:outerShdw blurRad="38100" dist="38100" dir="2700000" algn="tl">
                  <a:srgbClr val="000000">
                    <a:alpha val="43137"/>
                  </a:srgbClr>
                </a:outerShdw>
              </a:effectLst>
              <a:latin typeface="Times New Roman" panose="02020603050405020304" pitchFamily="18" charset="0"/>
              <a:cs typeface="B Nazanin" panose="00000400000000000000" pitchFamily="2" charset="-78"/>
            </a:rPr>
            <a:t>Thermal noise removal</a:t>
          </a:r>
          <a:endParaRPr lang="en-US" sz="1400" b="0" kern="1200" dirty="0">
            <a:effectLst>
              <a:outerShdw blurRad="38100" dist="38100" dir="2700000" algn="tl">
                <a:srgbClr val="000000">
                  <a:alpha val="43137"/>
                </a:srgbClr>
              </a:outerShdw>
            </a:effectLst>
            <a:latin typeface="Times New Roman" panose="02020603050405020304" pitchFamily="18" charset="0"/>
            <a:cs typeface="B Nazanin" panose="00000400000000000000" pitchFamily="2" charset="-78"/>
          </a:endParaRPr>
        </a:p>
      </dsp:txBody>
      <dsp:txXfrm>
        <a:off x="2172196" y="54055"/>
        <a:ext cx="721781" cy="1402590"/>
      </dsp:txXfrm>
    </dsp:sp>
    <dsp:sp modelId="{45E45FD5-B536-4CBE-9612-90C9EAC0311E}">
      <dsp:nvSpPr>
        <dsp:cNvPr id="0" name=""/>
        <dsp:cNvSpPr/>
      </dsp:nvSpPr>
      <dsp:spPr>
        <a:xfrm>
          <a:off x="2993103" y="660280"/>
          <a:ext cx="162539" cy="190140"/>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2993103" y="698308"/>
        <a:ext cx="113777" cy="114084"/>
      </dsp:txXfrm>
    </dsp:sp>
    <dsp:sp modelId="{A77346AC-1ADD-48B3-9874-C0BAA13CFB5F}">
      <dsp:nvSpPr>
        <dsp:cNvPr id="0" name=""/>
        <dsp:cNvSpPr/>
      </dsp:nvSpPr>
      <dsp:spPr>
        <a:xfrm>
          <a:off x="3223111" y="31599"/>
          <a:ext cx="766693" cy="144750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1">
            <a:lnSpc>
              <a:spcPct val="90000"/>
            </a:lnSpc>
            <a:spcBef>
              <a:spcPct val="0"/>
            </a:spcBef>
            <a:spcAft>
              <a:spcPct val="35000"/>
            </a:spcAft>
            <a:buNone/>
          </a:pPr>
          <a:r>
            <a:rPr lang="en-US" sz="1400" b="0" kern="1200" dirty="0">
              <a:effectLst>
                <a:outerShdw blurRad="38100" dist="38100" dir="2700000" algn="tl">
                  <a:srgbClr val="000000">
                    <a:alpha val="43137"/>
                  </a:srgbClr>
                </a:outerShdw>
              </a:effectLst>
              <a:latin typeface="Times New Roman" panose="02020603050405020304" pitchFamily="18" charset="0"/>
              <a:cs typeface="B Nazanin" panose="00000400000000000000" pitchFamily="2" charset="-78"/>
            </a:rPr>
            <a:t>Convert image pixels to square shape (</a:t>
          </a:r>
          <a:r>
            <a:rPr lang="en-US" sz="1200" b="0" kern="1200" dirty="0" err="1">
              <a:effectLst>
                <a:outerShdw blurRad="38100" dist="38100" dir="2700000" algn="tl">
                  <a:srgbClr val="000000">
                    <a:alpha val="43137"/>
                  </a:srgbClr>
                </a:outerShdw>
              </a:effectLst>
              <a:latin typeface="Times New Roman" panose="02020603050405020304" pitchFamily="18" charset="0"/>
              <a:cs typeface="B Nazanin" panose="00000400000000000000" pitchFamily="2" charset="-78"/>
            </a:rPr>
            <a:t>multilooking</a:t>
          </a:r>
          <a:r>
            <a:rPr lang="en-US" sz="1400" b="0" kern="1200" dirty="0">
              <a:effectLst>
                <a:outerShdw blurRad="38100" dist="38100" dir="2700000" algn="tl">
                  <a:srgbClr val="000000">
                    <a:alpha val="43137"/>
                  </a:srgbClr>
                </a:outerShdw>
              </a:effectLst>
              <a:latin typeface="Times New Roman" panose="02020603050405020304" pitchFamily="18" charset="0"/>
              <a:cs typeface="B Nazanin" panose="00000400000000000000" pitchFamily="2" charset="-78"/>
            </a:rPr>
            <a:t>)</a:t>
          </a:r>
        </a:p>
      </dsp:txBody>
      <dsp:txXfrm>
        <a:off x="3245567" y="54055"/>
        <a:ext cx="721781" cy="1402590"/>
      </dsp:txXfrm>
    </dsp:sp>
    <dsp:sp modelId="{B28E8FD8-EF12-4866-8ED6-85BF422476BD}">
      <dsp:nvSpPr>
        <dsp:cNvPr id="0" name=""/>
        <dsp:cNvSpPr/>
      </dsp:nvSpPr>
      <dsp:spPr>
        <a:xfrm>
          <a:off x="4066474" y="660280"/>
          <a:ext cx="162539" cy="190140"/>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4066474" y="698308"/>
        <a:ext cx="113777" cy="114084"/>
      </dsp:txXfrm>
    </dsp:sp>
    <dsp:sp modelId="{FC3A9A08-BBCE-4596-89E8-09D92B12C76E}">
      <dsp:nvSpPr>
        <dsp:cNvPr id="0" name=""/>
        <dsp:cNvSpPr/>
      </dsp:nvSpPr>
      <dsp:spPr>
        <a:xfrm>
          <a:off x="4296482" y="31599"/>
          <a:ext cx="766693" cy="144750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1">
            <a:lnSpc>
              <a:spcPct val="90000"/>
            </a:lnSpc>
            <a:spcBef>
              <a:spcPct val="0"/>
            </a:spcBef>
            <a:spcAft>
              <a:spcPct val="35000"/>
            </a:spcAft>
            <a:buNone/>
          </a:pPr>
          <a:r>
            <a:rPr lang="en-US" sz="1400" b="0" kern="1200" dirty="0">
              <a:effectLst>
                <a:outerShdw blurRad="38100" dist="38100" dir="2700000" algn="tl">
                  <a:srgbClr val="000000">
                    <a:alpha val="43137"/>
                  </a:srgbClr>
                </a:outerShdw>
              </a:effectLst>
              <a:latin typeface="Times New Roman" panose="02020603050405020304" pitchFamily="18" charset="0"/>
              <a:cs typeface="B Nazanin" panose="00000400000000000000" pitchFamily="2" charset="-78"/>
            </a:rPr>
            <a:t>Reduce spot noise</a:t>
          </a:r>
        </a:p>
      </dsp:txBody>
      <dsp:txXfrm>
        <a:off x="4318938" y="54055"/>
        <a:ext cx="721781" cy="1402590"/>
      </dsp:txXfrm>
    </dsp:sp>
    <dsp:sp modelId="{36EFB761-9CA6-4400-A556-541F41810AFB}">
      <dsp:nvSpPr>
        <dsp:cNvPr id="0" name=""/>
        <dsp:cNvSpPr/>
      </dsp:nvSpPr>
      <dsp:spPr>
        <a:xfrm>
          <a:off x="5139845" y="660280"/>
          <a:ext cx="162539" cy="190140"/>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5139845" y="698308"/>
        <a:ext cx="113777" cy="114084"/>
      </dsp:txXfrm>
    </dsp:sp>
    <dsp:sp modelId="{24F4F177-0246-4728-B4B5-A8DA5345B11A}">
      <dsp:nvSpPr>
        <dsp:cNvPr id="0" name=""/>
        <dsp:cNvSpPr/>
      </dsp:nvSpPr>
      <dsp:spPr>
        <a:xfrm>
          <a:off x="5369853" y="31599"/>
          <a:ext cx="766693" cy="144750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1">
            <a:lnSpc>
              <a:spcPct val="90000"/>
            </a:lnSpc>
            <a:spcBef>
              <a:spcPct val="0"/>
            </a:spcBef>
            <a:spcAft>
              <a:spcPct val="35000"/>
            </a:spcAft>
            <a:buNone/>
          </a:pPr>
          <a:r>
            <a:rPr lang="en-US" sz="1400" b="0" kern="1200" dirty="0">
              <a:effectLst>
                <a:outerShdw blurRad="38100" dist="38100" dir="2700000" algn="tl">
                  <a:srgbClr val="000000">
                    <a:alpha val="43137"/>
                  </a:srgbClr>
                </a:outerShdw>
              </a:effectLst>
              <a:latin typeface="Times New Roman" panose="02020603050405020304" pitchFamily="18" charset="0"/>
              <a:cs typeface="B Nazanin" panose="00000400000000000000" pitchFamily="2" charset="-78"/>
            </a:rPr>
            <a:t>Geometric and postal correction</a:t>
          </a:r>
        </a:p>
      </dsp:txBody>
      <dsp:txXfrm>
        <a:off x="5392309" y="54055"/>
        <a:ext cx="721781" cy="140259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AA02D9-1166-4F1F-82CE-A32881FBD2E1}">
      <dsp:nvSpPr>
        <dsp:cNvPr id="0" name=""/>
        <dsp:cNvSpPr/>
      </dsp:nvSpPr>
      <dsp:spPr>
        <a:xfrm>
          <a:off x="2675818" y="3043"/>
          <a:ext cx="4926997" cy="803389"/>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rtl="1">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latin typeface="Times New Roman" panose="02020603050405020304" pitchFamily="18" charset="0"/>
              <a:cs typeface="B Nazanin" panose="00000400000000000000" pitchFamily="2" charset="-78"/>
            </a:rPr>
            <a:t>spatial database preparation Level 3 SMAP</a:t>
          </a:r>
          <a:endParaRPr lang="en-US" sz="1800" b="1" kern="1200" dirty="0">
            <a:effectLst>
              <a:outerShdw blurRad="38100" dist="38100" dir="2700000" algn="tl">
                <a:srgbClr val="000000">
                  <a:alpha val="43137"/>
                </a:srgbClr>
              </a:outerShdw>
            </a:effectLst>
            <a:latin typeface="Times New Roman" panose="02020603050405020304" pitchFamily="18" charset="0"/>
            <a:cs typeface="B Nazanin" panose="00000400000000000000" pitchFamily="2" charset="-78"/>
          </a:endParaRPr>
        </a:p>
      </dsp:txBody>
      <dsp:txXfrm>
        <a:off x="2699348" y="26573"/>
        <a:ext cx="4879937" cy="756329"/>
      </dsp:txXfrm>
    </dsp:sp>
    <dsp:sp modelId="{9283C7DF-E32A-4241-9293-8060FF7065F3}">
      <dsp:nvSpPr>
        <dsp:cNvPr id="0" name=""/>
        <dsp:cNvSpPr/>
      </dsp:nvSpPr>
      <dsp:spPr>
        <a:xfrm rot="5400000">
          <a:off x="5069020" y="876729"/>
          <a:ext cx="140593" cy="140593"/>
        </a:xfrm>
        <a:prstGeom prst="rightArrow">
          <a:avLst>
            <a:gd name="adj1" fmla="val 66700"/>
            <a:gd name="adj2" fmla="val 50000"/>
          </a:avLst>
        </a:prstGeom>
        <a:gradFill rotWithShape="0">
          <a:gsLst>
            <a:gs pos="0">
              <a:schemeClr val="dk1">
                <a:tint val="60000"/>
                <a:hueOff val="0"/>
                <a:satOff val="0"/>
                <a:lumOff val="0"/>
                <a:alphaOff val="0"/>
                <a:satMod val="103000"/>
                <a:lumMod val="102000"/>
                <a:tint val="94000"/>
              </a:schemeClr>
            </a:gs>
            <a:gs pos="50000">
              <a:schemeClr val="dk1">
                <a:tint val="60000"/>
                <a:hueOff val="0"/>
                <a:satOff val="0"/>
                <a:lumOff val="0"/>
                <a:alphaOff val="0"/>
                <a:satMod val="110000"/>
                <a:lumMod val="100000"/>
                <a:shade val="100000"/>
              </a:schemeClr>
            </a:gs>
            <a:gs pos="100000">
              <a:schemeClr val="dk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65D5B30-7EA0-455E-B807-E306BE96AC70}">
      <dsp:nvSpPr>
        <dsp:cNvPr id="0" name=""/>
        <dsp:cNvSpPr/>
      </dsp:nvSpPr>
      <dsp:spPr>
        <a:xfrm>
          <a:off x="3532537" y="1087619"/>
          <a:ext cx="3213559" cy="803389"/>
        </a:xfrm>
        <a:prstGeom prst="roundRect">
          <a:avLst>
            <a:gd name="adj" fmla="val 10000"/>
          </a:avLst>
        </a:prstGeom>
        <a:solidFill>
          <a:schemeClr val="lt1">
            <a:alpha val="90000"/>
            <a:tint val="40000"/>
            <a:hueOff val="0"/>
            <a:satOff val="0"/>
            <a:lumOff val="0"/>
            <a:alphaOff val="0"/>
          </a:schemeClr>
        </a:solidFill>
        <a:ln w="6350" cap="flat" cmpd="sng" algn="ctr">
          <a:solidFill>
            <a:schemeClr val="dk1">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0320" tIns="20320" rIns="20320" bIns="20320" numCol="1" spcCol="1270" anchor="ctr" anchorCtr="0">
          <a:noAutofit/>
        </a:bodyPr>
        <a:lstStyle/>
        <a:p>
          <a:pPr marL="0" lvl="0" indent="0" algn="ctr" defTabSz="711200" rtl="1">
            <a:lnSpc>
              <a:spcPct val="90000"/>
            </a:lnSpc>
            <a:spcBef>
              <a:spcPct val="0"/>
            </a:spcBef>
            <a:spcAft>
              <a:spcPct val="35000"/>
            </a:spcAft>
            <a:buNone/>
          </a:pPr>
          <a:r>
            <a:rPr lang="en-US" sz="1600" b="0" kern="1200" dirty="0">
              <a:effectLst>
                <a:outerShdw blurRad="38100" dist="38100" dir="2700000" algn="tl">
                  <a:srgbClr val="000000">
                    <a:alpha val="43137"/>
                  </a:srgbClr>
                </a:outerShdw>
              </a:effectLst>
              <a:latin typeface="Times New Roman" panose="02020603050405020304" pitchFamily="18" charset="0"/>
              <a:cs typeface="B Nazanin" panose="00000400000000000000" pitchFamily="2" charset="-78"/>
            </a:rPr>
            <a:t>Download from the site</a:t>
          </a:r>
        </a:p>
        <a:p>
          <a:pPr marL="0" lvl="0" indent="0" algn="ctr" defTabSz="711200" rtl="1">
            <a:lnSpc>
              <a:spcPct val="90000"/>
            </a:lnSpc>
            <a:spcBef>
              <a:spcPct val="0"/>
            </a:spcBef>
            <a:spcAft>
              <a:spcPct val="35000"/>
            </a:spcAft>
            <a:buNone/>
          </a:pPr>
          <a:r>
            <a:rPr lang="en-US" sz="1200" b="0" kern="1200" dirty="0">
              <a:effectLst>
                <a:outerShdw blurRad="38100" dist="38100" dir="2700000" algn="tl">
                  <a:srgbClr val="000000">
                    <a:alpha val="43137"/>
                  </a:srgbClr>
                </a:outerShdw>
              </a:effectLst>
              <a:latin typeface="Times New Roman" panose="02020603050405020304" pitchFamily="18" charset="0"/>
              <a:cs typeface="B Nazanin" panose="00000400000000000000" pitchFamily="2" charset="-78"/>
            </a:rPr>
            <a:t>https://nsidc.org/data/smap/smap-data.html</a:t>
          </a:r>
          <a:endParaRPr lang="en-US" sz="1400" b="0" kern="1200" dirty="0">
            <a:effectLst>
              <a:outerShdw blurRad="38100" dist="38100" dir="2700000" algn="tl">
                <a:srgbClr val="000000">
                  <a:alpha val="43137"/>
                </a:srgbClr>
              </a:outerShdw>
            </a:effectLst>
            <a:latin typeface="Times New Roman" panose="02020603050405020304" pitchFamily="18" charset="0"/>
            <a:cs typeface="B Nazanin" panose="00000400000000000000" pitchFamily="2" charset="-78"/>
          </a:endParaRPr>
        </a:p>
      </dsp:txBody>
      <dsp:txXfrm>
        <a:off x="3556067" y="1111149"/>
        <a:ext cx="3166499" cy="756329"/>
      </dsp:txXfrm>
    </dsp:sp>
    <dsp:sp modelId="{EFDFC760-90CB-4800-A642-8BEB9A1BDDD7}">
      <dsp:nvSpPr>
        <dsp:cNvPr id="0" name=""/>
        <dsp:cNvSpPr/>
      </dsp:nvSpPr>
      <dsp:spPr>
        <a:xfrm rot="5400000">
          <a:off x="5069020" y="1961306"/>
          <a:ext cx="140593" cy="140593"/>
        </a:xfrm>
        <a:prstGeom prst="rightArrow">
          <a:avLst>
            <a:gd name="adj1" fmla="val 66700"/>
            <a:gd name="adj2" fmla="val 50000"/>
          </a:avLst>
        </a:prstGeom>
        <a:gradFill rotWithShape="0">
          <a:gsLst>
            <a:gs pos="0">
              <a:schemeClr val="dk1">
                <a:tint val="60000"/>
                <a:hueOff val="0"/>
                <a:satOff val="0"/>
                <a:lumOff val="0"/>
                <a:alphaOff val="0"/>
                <a:satMod val="103000"/>
                <a:lumMod val="102000"/>
                <a:tint val="94000"/>
              </a:schemeClr>
            </a:gs>
            <a:gs pos="50000">
              <a:schemeClr val="dk1">
                <a:tint val="60000"/>
                <a:hueOff val="0"/>
                <a:satOff val="0"/>
                <a:lumOff val="0"/>
                <a:alphaOff val="0"/>
                <a:satMod val="110000"/>
                <a:lumMod val="100000"/>
                <a:shade val="100000"/>
              </a:schemeClr>
            </a:gs>
            <a:gs pos="100000">
              <a:schemeClr val="dk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C1DA8B9-2865-4878-ADFC-2E90347A2DA4}">
      <dsp:nvSpPr>
        <dsp:cNvPr id="0" name=""/>
        <dsp:cNvSpPr/>
      </dsp:nvSpPr>
      <dsp:spPr>
        <a:xfrm>
          <a:off x="3345765" y="2172195"/>
          <a:ext cx="3587103" cy="803389"/>
        </a:xfrm>
        <a:prstGeom prst="roundRect">
          <a:avLst>
            <a:gd name="adj" fmla="val 10000"/>
          </a:avLst>
        </a:prstGeom>
        <a:solidFill>
          <a:schemeClr val="lt1">
            <a:alpha val="90000"/>
            <a:tint val="40000"/>
            <a:hueOff val="0"/>
            <a:satOff val="0"/>
            <a:lumOff val="0"/>
            <a:alphaOff val="0"/>
          </a:schemeClr>
        </a:solidFill>
        <a:ln w="6350" cap="flat" cmpd="sng" algn="ctr">
          <a:solidFill>
            <a:schemeClr val="dk1">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0320" tIns="20320" rIns="20320" bIns="20320" numCol="1" spcCol="1270" anchor="ctr" anchorCtr="0">
          <a:noAutofit/>
        </a:bodyPr>
        <a:lstStyle/>
        <a:p>
          <a:pPr marL="0" lvl="0" indent="0" algn="ctr" defTabSz="711200" rtl="1">
            <a:lnSpc>
              <a:spcPct val="90000"/>
            </a:lnSpc>
            <a:spcBef>
              <a:spcPct val="0"/>
            </a:spcBef>
            <a:spcAft>
              <a:spcPct val="35000"/>
            </a:spcAft>
            <a:buNone/>
          </a:pPr>
          <a:r>
            <a:rPr lang="en-US" sz="1600" b="0" kern="1200" dirty="0">
              <a:effectLst>
                <a:outerShdw blurRad="38100" dist="38100" dir="2700000" algn="tl">
                  <a:srgbClr val="000000">
                    <a:alpha val="43137"/>
                  </a:srgbClr>
                </a:outerShdw>
              </a:effectLst>
              <a:latin typeface="Times New Roman" panose="02020603050405020304" pitchFamily="18" charset="0"/>
              <a:cs typeface="B Nazanin" panose="00000400000000000000" pitchFamily="2" charset="-78"/>
            </a:rPr>
            <a:t>Change the coordinate system of images to a geographic coordinate system</a:t>
          </a:r>
        </a:p>
      </dsp:txBody>
      <dsp:txXfrm>
        <a:off x="3369295" y="2195725"/>
        <a:ext cx="3540043" cy="756329"/>
      </dsp:txXfrm>
    </dsp:sp>
    <dsp:sp modelId="{AF426727-2489-4486-920F-0E97E852036F}">
      <dsp:nvSpPr>
        <dsp:cNvPr id="0" name=""/>
        <dsp:cNvSpPr/>
      </dsp:nvSpPr>
      <dsp:spPr>
        <a:xfrm rot="5400000">
          <a:off x="5069020" y="3045882"/>
          <a:ext cx="140593" cy="140593"/>
        </a:xfrm>
        <a:prstGeom prst="rightArrow">
          <a:avLst>
            <a:gd name="adj1" fmla="val 66700"/>
            <a:gd name="adj2" fmla="val 50000"/>
          </a:avLst>
        </a:prstGeom>
        <a:gradFill rotWithShape="0">
          <a:gsLst>
            <a:gs pos="0">
              <a:schemeClr val="dk1">
                <a:tint val="60000"/>
                <a:hueOff val="0"/>
                <a:satOff val="0"/>
                <a:lumOff val="0"/>
                <a:alphaOff val="0"/>
                <a:satMod val="103000"/>
                <a:lumMod val="102000"/>
                <a:tint val="94000"/>
              </a:schemeClr>
            </a:gs>
            <a:gs pos="50000">
              <a:schemeClr val="dk1">
                <a:tint val="60000"/>
                <a:hueOff val="0"/>
                <a:satOff val="0"/>
                <a:lumOff val="0"/>
                <a:alphaOff val="0"/>
                <a:satMod val="110000"/>
                <a:lumMod val="100000"/>
                <a:shade val="100000"/>
              </a:schemeClr>
            </a:gs>
            <a:gs pos="100000">
              <a:schemeClr val="dk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4686E03-1741-49C7-9AE0-31F3E5086328}">
      <dsp:nvSpPr>
        <dsp:cNvPr id="0" name=""/>
        <dsp:cNvSpPr/>
      </dsp:nvSpPr>
      <dsp:spPr>
        <a:xfrm>
          <a:off x="3386417" y="3256772"/>
          <a:ext cx="3505800" cy="803389"/>
        </a:xfrm>
        <a:prstGeom prst="roundRect">
          <a:avLst>
            <a:gd name="adj" fmla="val 10000"/>
          </a:avLst>
        </a:prstGeom>
        <a:solidFill>
          <a:schemeClr val="lt1">
            <a:alpha val="90000"/>
            <a:tint val="40000"/>
            <a:hueOff val="0"/>
            <a:satOff val="0"/>
            <a:lumOff val="0"/>
            <a:alphaOff val="0"/>
          </a:schemeClr>
        </a:solidFill>
        <a:ln w="6350" cap="flat" cmpd="sng" algn="ctr">
          <a:solidFill>
            <a:schemeClr val="dk1">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0320" tIns="20320" rIns="20320" bIns="20320" numCol="1" spcCol="1270" anchor="ctr" anchorCtr="0">
          <a:noAutofit/>
        </a:bodyPr>
        <a:lstStyle/>
        <a:p>
          <a:pPr marL="0" lvl="0" indent="0" algn="ctr" defTabSz="711200" rtl="1">
            <a:lnSpc>
              <a:spcPct val="90000"/>
            </a:lnSpc>
            <a:spcBef>
              <a:spcPct val="0"/>
            </a:spcBef>
            <a:spcAft>
              <a:spcPct val="35000"/>
            </a:spcAft>
            <a:buNone/>
          </a:pPr>
          <a:r>
            <a:rPr lang="en-US" sz="1600" b="0" kern="1200" dirty="0">
              <a:effectLst>
                <a:outerShdw blurRad="38100" dist="38100" dir="2700000" algn="tl">
                  <a:srgbClr val="000000">
                    <a:alpha val="43137"/>
                  </a:srgbClr>
                </a:outerShdw>
              </a:effectLst>
              <a:latin typeface="Times New Roman" panose="02020603050405020304" pitchFamily="18" charset="0"/>
              <a:cs typeface="B Nazanin" panose="00000400000000000000" pitchFamily="2" charset="-78"/>
            </a:rPr>
            <a:t>Crop and then mask the images for Iran</a:t>
          </a:r>
          <a:endParaRPr lang="en-US" sz="1600" b="1" kern="1200" dirty="0">
            <a:effectLst>
              <a:outerShdw blurRad="38100" dist="38100" dir="2700000" algn="tl">
                <a:srgbClr val="000000">
                  <a:alpha val="43137"/>
                </a:srgbClr>
              </a:outerShdw>
            </a:effectLst>
            <a:latin typeface="Times New Roman" panose="02020603050405020304" pitchFamily="18" charset="0"/>
            <a:cs typeface="B Nazanin" panose="00000400000000000000" pitchFamily="2" charset="-78"/>
          </a:endParaRPr>
        </a:p>
      </dsp:txBody>
      <dsp:txXfrm>
        <a:off x="3409947" y="3280302"/>
        <a:ext cx="3458740" cy="756329"/>
      </dsp:txXfrm>
    </dsp:sp>
    <dsp:sp modelId="{D3AEBBB5-D33B-4EB9-87E9-BB71254FD99F}">
      <dsp:nvSpPr>
        <dsp:cNvPr id="0" name=""/>
        <dsp:cNvSpPr/>
      </dsp:nvSpPr>
      <dsp:spPr>
        <a:xfrm rot="5400000">
          <a:off x="5069020" y="4130458"/>
          <a:ext cx="140593" cy="140593"/>
        </a:xfrm>
        <a:prstGeom prst="rightArrow">
          <a:avLst>
            <a:gd name="adj1" fmla="val 66700"/>
            <a:gd name="adj2" fmla="val 50000"/>
          </a:avLst>
        </a:prstGeom>
        <a:gradFill rotWithShape="0">
          <a:gsLst>
            <a:gs pos="0">
              <a:schemeClr val="dk1">
                <a:tint val="60000"/>
                <a:hueOff val="0"/>
                <a:satOff val="0"/>
                <a:lumOff val="0"/>
                <a:alphaOff val="0"/>
                <a:satMod val="103000"/>
                <a:lumMod val="102000"/>
                <a:tint val="94000"/>
              </a:schemeClr>
            </a:gs>
            <a:gs pos="50000">
              <a:schemeClr val="dk1">
                <a:tint val="60000"/>
                <a:hueOff val="0"/>
                <a:satOff val="0"/>
                <a:lumOff val="0"/>
                <a:alphaOff val="0"/>
                <a:satMod val="110000"/>
                <a:lumMod val="100000"/>
                <a:shade val="100000"/>
              </a:schemeClr>
            </a:gs>
            <a:gs pos="100000">
              <a:schemeClr val="dk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E943922-CAC5-4912-96DB-94E4F18C623F}">
      <dsp:nvSpPr>
        <dsp:cNvPr id="0" name=""/>
        <dsp:cNvSpPr/>
      </dsp:nvSpPr>
      <dsp:spPr>
        <a:xfrm>
          <a:off x="3532537" y="4341348"/>
          <a:ext cx="3213559" cy="803389"/>
        </a:xfrm>
        <a:prstGeom prst="roundRect">
          <a:avLst>
            <a:gd name="adj" fmla="val 10000"/>
          </a:avLst>
        </a:prstGeom>
        <a:solidFill>
          <a:schemeClr val="lt1">
            <a:alpha val="90000"/>
            <a:tint val="40000"/>
            <a:hueOff val="0"/>
            <a:satOff val="0"/>
            <a:lumOff val="0"/>
            <a:alphaOff val="0"/>
          </a:schemeClr>
        </a:solidFill>
        <a:ln w="6350" cap="flat" cmpd="sng" algn="ctr">
          <a:solidFill>
            <a:schemeClr val="dk1">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0320" tIns="20320" rIns="20320" bIns="20320" numCol="1" spcCol="1270" anchor="ctr" anchorCtr="0">
          <a:noAutofit/>
        </a:bodyPr>
        <a:lstStyle/>
        <a:p>
          <a:pPr marL="0" lvl="0" indent="0" algn="ctr" defTabSz="711200" rtl="1">
            <a:lnSpc>
              <a:spcPct val="90000"/>
            </a:lnSpc>
            <a:spcBef>
              <a:spcPct val="0"/>
            </a:spcBef>
            <a:spcAft>
              <a:spcPct val="35000"/>
            </a:spcAft>
            <a:buNone/>
          </a:pPr>
          <a:r>
            <a:rPr lang="en-US" sz="1600" b="0" kern="1200" dirty="0">
              <a:effectLst>
                <a:outerShdw blurRad="38100" dist="38100" dir="2700000" algn="tl">
                  <a:srgbClr val="000000">
                    <a:alpha val="43137"/>
                  </a:srgbClr>
                </a:outerShdw>
              </a:effectLst>
              <a:latin typeface="Times New Roman" panose="02020603050405020304" pitchFamily="18" charset="0"/>
              <a:cs typeface="B Nazanin" panose="00000400000000000000" pitchFamily="2" charset="-78"/>
            </a:rPr>
            <a:t>Extraction of soil moisture values in the time-space range of sampling</a:t>
          </a:r>
        </a:p>
      </dsp:txBody>
      <dsp:txXfrm>
        <a:off x="3556067" y="4364878"/>
        <a:ext cx="3166499" cy="756329"/>
      </dsp:txXfrm>
    </dsp:sp>
    <dsp:sp modelId="{07CE9B85-BA72-4926-88F9-C99C757CE706}">
      <dsp:nvSpPr>
        <dsp:cNvPr id="0" name=""/>
        <dsp:cNvSpPr/>
      </dsp:nvSpPr>
      <dsp:spPr>
        <a:xfrm rot="5400000">
          <a:off x="5069020" y="5215035"/>
          <a:ext cx="140593" cy="140593"/>
        </a:xfrm>
        <a:prstGeom prst="rightArrow">
          <a:avLst>
            <a:gd name="adj1" fmla="val 66700"/>
            <a:gd name="adj2" fmla="val 50000"/>
          </a:avLst>
        </a:prstGeom>
        <a:gradFill rotWithShape="0">
          <a:gsLst>
            <a:gs pos="0">
              <a:schemeClr val="dk1">
                <a:tint val="60000"/>
                <a:hueOff val="0"/>
                <a:satOff val="0"/>
                <a:lumOff val="0"/>
                <a:alphaOff val="0"/>
                <a:satMod val="103000"/>
                <a:lumMod val="102000"/>
                <a:tint val="94000"/>
              </a:schemeClr>
            </a:gs>
            <a:gs pos="50000">
              <a:schemeClr val="dk1">
                <a:tint val="60000"/>
                <a:hueOff val="0"/>
                <a:satOff val="0"/>
                <a:lumOff val="0"/>
                <a:alphaOff val="0"/>
                <a:satMod val="110000"/>
                <a:lumMod val="100000"/>
                <a:shade val="100000"/>
              </a:schemeClr>
            </a:gs>
            <a:gs pos="100000">
              <a:schemeClr val="dk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2B43FEE-7112-4279-91F6-1879E516F955}">
      <dsp:nvSpPr>
        <dsp:cNvPr id="0" name=""/>
        <dsp:cNvSpPr/>
      </dsp:nvSpPr>
      <dsp:spPr>
        <a:xfrm>
          <a:off x="2898727" y="5425924"/>
          <a:ext cx="4481180" cy="803389"/>
        </a:xfrm>
        <a:prstGeom prst="roundRect">
          <a:avLst>
            <a:gd name="adj" fmla="val 10000"/>
          </a:avLst>
        </a:prstGeom>
        <a:solidFill>
          <a:schemeClr val="lt1">
            <a:alpha val="90000"/>
            <a:tint val="40000"/>
            <a:hueOff val="0"/>
            <a:satOff val="0"/>
            <a:lumOff val="0"/>
            <a:alphaOff val="0"/>
          </a:schemeClr>
        </a:solidFill>
        <a:ln w="6350" cap="flat" cmpd="sng" algn="ctr">
          <a:solidFill>
            <a:schemeClr val="dk1">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0320" tIns="20320" rIns="20320" bIns="20320" numCol="1" spcCol="1270" anchor="ctr" anchorCtr="0">
          <a:noAutofit/>
        </a:bodyPr>
        <a:lstStyle/>
        <a:p>
          <a:pPr marL="0" lvl="0" indent="0" algn="ctr" defTabSz="711200" rtl="1">
            <a:lnSpc>
              <a:spcPct val="90000"/>
            </a:lnSpc>
            <a:spcBef>
              <a:spcPct val="0"/>
            </a:spcBef>
            <a:spcAft>
              <a:spcPct val="35000"/>
            </a:spcAft>
            <a:buNone/>
          </a:pPr>
          <a:r>
            <a:rPr lang="en-US" sz="1600" b="0" kern="1200" dirty="0">
              <a:effectLst>
                <a:outerShdw blurRad="38100" dist="38100" dir="2700000" algn="tl">
                  <a:srgbClr val="000000">
                    <a:alpha val="43137"/>
                  </a:srgbClr>
                </a:outerShdw>
              </a:effectLst>
              <a:latin typeface="Times New Roman" panose="02020603050405020304" pitchFamily="18" charset="0"/>
              <a:cs typeface="B Nazanin" panose="00000400000000000000" pitchFamily="2" charset="-78"/>
            </a:rPr>
            <a:t>Change the received file format from HDF5 to Tiff</a:t>
          </a:r>
        </a:p>
      </dsp:txBody>
      <dsp:txXfrm>
        <a:off x="2922257" y="5449454"/>
        <a:ext cx="4434120" cy="75632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07ED37-986B-4CE8-9DF2-D708064C8926}">
      <dsp:nvSpPr>
        <dsp:cNvPr id="0" name=""/>
        <dsp:cNvSpPr/>
      </dsp:nvSpPr>
      <dsp:spPr>
        <a:xfrm>
          <a:off x="4179" y="4197"/>
          <a:ext cx="6790490" cy="1236460"/>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rtl="1">
            <a:lnSpc>
              <a:spcPct val="90000"/>
            </a:lnSpc>
            <a:spcBef>
              <a:spcPct val="0"/>
            </a:spcBef>
            <a:spcAft>
              <a:spcPct val="35000"/>
            </a:spcAft>
            <a:buNone/>
          </a:pPr>
          <a:r>
            <a:rPr lang="en-US" sz="1800" b="1" kern="1200" dirty="0">
              <a:effectLst>
                <a:outerShdw blurRad="38100" dist="38100" dir="2700000" algn="tl">
                  <a:srgbClr val="000000">
                    <a:alpha val="43137"/>
                  </a:srgbClr>
                </a:outerShdw>
              </a:effectLst>
              <a:latin typeface="Times New Roman" panose="02020603050405020304" pitchFamily="18" charset="0"/>
              <a:cs typeface="B Nazanin" panose="00000400000000000000" pitchFamily="2" charset="-78"/>
            </a:rPr>
            <a:t>Establish a regular network for in situ data and allocate soil moisture values 1*1 km2</a:t>
          </a:r>
        </a:p>
      </dsp:txBody>
      <dsp:txXfrm>
        <a:off x="40394" y="40412"/>
        <a:ext cx="6718060" cy="1164030"/>
      </dsp:txXfrm>
    </dsp:sp>
    <dsp:sp modelId="{E5A4D027-868D-4807-86D1-7CD13828C940}">
      <dsp:nvSpPr>
        <dsp:cNvPr id="0" name=""/>
        <dsp:cNvSpPr/>
      </dsp:nvSpPr>
      <dsp:spPr>
        <a:xfrm rot="5400000">
          <a:off x="3291234" y="1348848"/>
          <a:ext cx="216380" cy="216380"/>
        </a:xfrm>
        <a:prstGeom prst="rightArrow">
          <a:avLst>
            <a:gd name="adj1" fmla="val 66700"/>
            <a:gd name="adj2" fmla="val 50000"/>
          </a:avLst>
        </a:prstGeom>
        <a:gradFill rotWithShape="0">
          <a:gsLst>
            <a:gs pos="0">
              <a:schemeClr val="dk1">
                <a:tint val="60000"/>
                <a:hueOff val="0"/>
                <a:satOff val="0"/>
                <a:lumOff val="0"/>
                <a:alphaOff val="0"/>
                <a:satMod val="103000"/>
                <a:lumMod val="102000"/>
                <a:tint val="94000"/>
              </a:schemeClr>
            </a:gs>
            <a:gs pos="50000">
              <a:schemeClr val="dk1">
                <a:tint val="60000"/>
                <a:hueOff val="0"/>
                <a:satOff val="0"/>
                <a:lumOff val="0"/>
                <a:alphaOff val="0"/>
                <a:satMod val="110000"/>
                <a:lumMod val="100000"/>
                <a:shade val="100000"/>
              </a:schemeClr>
            </a:gs>
            <a:gs pos="100000">
              <a:schemeClr val="dk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6AC8F8E-1D81-4C9C-8C82-F82F98DB7FF5}">
      <dsp:nvSpPr>
        <dsp:cNvPr id="0" name=""/>
        <dsp:cNvSpPr/>
      </dsp:nvSpPr>
      <dsp:spPr>
        <a:xfrm>
          <a:off x="926504" y="1673418"/>
          <a:ext cx="4945840" cy="1236460"/>
        </a:xfrm>
        <a:prstGeom prst="roundRect">
          <a:avLst>
            <a:gd name="adj" fmla="val 10000"/>
          </a:avLst>
        </a:prstGeom>
        <a:solidFill>
          <a:schemeClr val="lt1">
            <a:alpha val="90000"/>
            <a:tint val="40000"/>
            <a:hueOff val="0"/>
            <a:satOff val="0"/>
            <a:lumOff val="0"/>
            <a:alphaOff val="0"/>
          </a:schemeClr>
        </a:solidFill>
        <a:ln w="6350" cap="flat" cmpd="sng" algn="ctr">
          <a:solidFill>
            <a:schemeClr val="dk1">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0320" tIns="20320" rIns="20320" bIns="20320" numCol="1" spcCol="1270" anchor="ctr" anchorCtr="0">
          <a:noAutofit/>
        </a:bodyPr>
        <a:lstStyle/>
        <a:p>
          <a:pPr marL="0" lvl="0" indent="0" algn="ctr" defTabSz="711200" rtl="1">
            <a:lnSpc>
              <a:spcPct val="90000"/>
            </a:lnSpc>
            <a:spcBef>
              <a:spcPct val="0"/>
            </a:spcBef>
            <a:spcAft>
              <a:spcPct val="35000"/>
            </a:spcAft>
            <a:buNone/>
          </a:pPr>
          <a:r>
            <a:rPr lang="en-US" sz="1600" b="0" kern="1200" dirty="0">
              <a:effectLst>
                <a:outerShdw blurRad="38100" dist="38100" dir="2700000" algn="tl">
                  <a:srgbClr val="000000">
                    <a:alpha val="43137"/>
                  </a:srgbClr>
                </a:outerShdw>
              </a:effectLst>
              <a:latin typeface="Times New Roman" panose="02020603050405020304" pitchFamily="18" charset="0"/>
              <a:cs typeface="B Nazanin" panose="00000400000000000000" pitchFamily="2" charset="-78"/>
            </a:rPr>
            <a:t>Use from 1*1 km2 SMAP network as in situ data network model</a:t>
          </a:r>
        </a:p>
      </dsp:txBody>
      <dsp:txXfrm>
        <a:off x="962719" y="1709633"/>
        <a:ext cx="4873410" cy="1164030"/>
      </dsp:txXfrm>
    </dsp:sp>
    <dsp:sp modelId="{A36DB626-E427-4DFF-924D-A86B4E10704E}">
      <dsp:nvSpPr>
        <dsp:cNvPr id="0" name=""/>
        <dsp:cNvSpPr/>
      </dsp:nvSpPr>
      <dsp:spPr>
        <a:xfrm rot="5400000">
          <a:off x="3291234" y="3018069"/>
          <a:ext cx="216380" cy="216380"/>
        </a:xfrm>
        <a:prstGeom prst="rightArrow">
          <a:avLst>
            <a:gd name="adj1" fmla="val 66700"/>
            <a:gd name="adj2" fmla="val 50000"/>
          </a:avLst>
        </a:prstGeom>
        <a:gradFill rotWithShape="0">
          <a:gsLst>
            <a:gs pos="0">
              <a:schemeClr val="dk1">
                <a:tint val="60000"/>
                <a:hueOff val="0"/>
                <a:satOff val="0"/>
                <a:lumOff val="0"/>
                <a:alphaOff val="0"/>
                <a:satMod val="103000"/>
                <a:lumMod val="102000"/>
                <a:tint val="94000"/>
              </a:schemeClr>
            </a:gs>
            <a:gs pos="50000">
              <a:schemeClr val="dk1">
                <a:tint val="60000"/>
                <a:hueOff val="0"/>
                <a:satOff val="0"/>
                <a:lumOff val="0"/>
                <a:alphaOff val="0"/>
                <a:satMod val="110000"/>
                <a:lumMod val="100000"/>
                <a:shade val="100000"/>
              </a:schemeClr>
            </a:gs>
            <a:gs pos="100000">
              <a:schemeClr val="dk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BC75631-5795-4B3E-B308-28D9EF94824A}">
      <dsp:nvSpPr>
        <dsp:cNvPr id="0" name=""/>
        <dsp:cNvSpPr/>
      </dsp:nvSpPr>
      <dsp:spPr>
        <a:xfrm>
          <a:off x="926504" y="3342640"/>
          <a:ext cx="4945840" cy="1236460"/>
        </a:xfrm>
        <a:prstGeom prst="roundRect">
          <a:avLst>
            <a:gd name="adj" fmla="val 10000"/>
          </a:avLst>
        </a:prstGeom>
        <a:solidFill>
          <a:schemeClr val="lt1">
            <a:alpha val="90000"/>
            <a:tint val="40000"/>
            <a:hueOff val="0"/>
            <a:satOff val="0"/>
            <a:lumOff val="0"/>
            <a:alphaOff val="0"/>
          </a:schemeClr>
        </a:solidFill>
        <a:ln w="6350" cap="flat" cmpd="sng" algn="ctr">
          <a:solidFill>
            <a:schemeClr val="dk1">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0320" tIns="20320" rIns="20320" bIns="20320" numCol="1" spcCol="1270" anchor="ctr" anchorCtr="0">
          <a:noAutofit/>
        </a:bodyPr>
        <a:lstStyle/>
        <a:p>
          <a:pPr marL="0" lvl="0" indent="0" algn="ctr" defTabSz="711200" rtl="1">
            <a:lnSpc>
              <a:spcPct val="90000"/>
            </a:lnSpc>
            <a:spcBef>
              <a:spcPct val="0"/>
            </a:spcBef>
            <a:spcAft>
              <a:spcPct val="35000"/>
            </a:spcAft>
            <a:buNone/>
          </a:pPr>
          <a:r>
            <a:rPr lang="en-US" sz="1600" b="0" kern="1200" dirty="0">
              <a:effectLst>
                <a:outerShdw blurRad="38100" dist="38100" dir="2700000" algn="tl">
                  <a:srgbClr val="000000">
                    <a:alpha val="43137"/>
                  </a:srgbClr>
                </a:outerShdw>
              </a:effectLst>
              <a:latin typeface="Times New Roman" panose="02020603050405020304" pitchFamily="18" charset="0"/>
              <a:cs typeface="B Nazanin" panose="00000400000000000000" pitchFamily="2" charset="-78"/>
            </a:rPr>
            <a:t>Determine the share of sampling points by weighting and assigning point values to the level of each pixel</a:t>
          </a:r>
        </a:p>
      </dsp:txBody>
      <dsp:txXfrm>
        <a:off x="962719" y="3378855"/>
        <a:ext cx="4873410" cy="1164030"/>
      </dsp:txXfrm>
    </dsp:sp>
    <dsp:sp modelId="{68FE7A05-A14C-4031-9481-E9EE1EF0DC61}">
      <dsp:nvSpPr>
        <dsp:cNvPr id="0" name=""/>
        <dsp:cNvSpPr/>
      </dsp:nvSpPr>
      <dsp:spPr>
        <a:xfrm rot="5400000">
          <a:off x="3291234" y="4687290"/>
          <a:ext cx="216380" cy="216380"/>
        </a:xfrm>
        <a:prstGeom prst="rightArrow">
          <a:avLst>
            <a:gd name="adj1" fmla="val 66700"/>
            <a:gd name="adj2" fmla="val 50000"/>
          </a:avLst>
        </a:prstGeom>
        <a:gradFill rotWithShape="0">
          <a:gsLst>
            <a:gs pos="0">
              <a:schemeClr val="dk1">
                <a:tint val="60000"/>
                <a:hueOff val="0"/>
                <a:satOff val="0"/>
                <a:lumOff val="0"/>
                <a:alphaOff val="0"/>
                <a:satMod val="103000"/>
                <a:lumMod val="102000"/>
                <a:tint val="94000"/>
              </a:schemeClr>
            </a:gs>
            <a:gs pos="50000">
              <a:schemeClr val="dk1">
                <a:tint val="60000"/>
                <a:hueOff val="0"/>
                <a:satOff val="0"/>
                <a:lumOff val="0"/>
                <a:alphaOff val="0"/>
                <a:satMod val="110000"/>
                <a:lumMod val="100000"/>
                <a:shade val="100000"/>
              </a:schemeClr>
            </a:gs>
            <a:gs pos="100000">
              <a:schemeClr val="dk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8C74B1F-A705-44A4-B491-8381BC3A94D8}">
      <dsp:nvSpPr>
        <dsp:cNvPr id="0" name=""/>
        <dsp:cNvSpPr/>
      </dsp:nvSpPr>
      <dsp:spPr>
        <a:xfrm>
          <a:off x="757505" y="5011861"/>
          <a:ext cx="5283838" cy="1236460"/>
        </a:xfrm>
        <a:prstGeom prst="roundRect">
          <a:avLst>
            <a:gd name="adj" fmla="val 10000"/>
          </a:avLst>
        </a:prstGeom>
        <a:solidFill>
          <a:schemeClr val="lt1">
            <a:alpha val="90000"/>
            <a:tint val="40000"/>
            <a:hueOff val="0"/>
            <a:satOff val="0"/>
            <a:lumOff val="0"/>
            <a:alphaOff val="0"/>
          </a:schemeClr>
        </a:solidFill>
        <a:ln w="6350" cap="flat" cmpd="sng" algn="ctr">
          <a:solidFill>
            <a:schemeClr val="dk1">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0320" tIns="20320" rIns="20320" bIns="20320" numCol="1" spcCol="1270" anchor="ctr" anchorCtr="0">
          <a:noAutofit/>
        </a:bodyPr>
        <a:lstStyle/>
        <a:p>
          <a:pPr marL="0" lvl="0" indent="0" algn="ctr" defTabSz="711200" rtl="1">
            <a:lnSpc>
              <a:spcPct val="90000"/>
            </a:lnSpc>
            <a:spcBef>
              <a:spcPct val="0"/>
            </a:spcBef>
            <a:spcAft>
              <a:spcPct val="35000"/>
            </a:spcAft>
            <a:buNone/>
          </a:pPr>
          <a:r>
            <a:rPr lang="en-US" sz="1600" b="0" kern="1200" dirty="0">
              <a:effectLst>
                <a:outerShdw blurRad="38100" dist="38100" dir="2700000" algn="tl">
                  <a:srgbClr val="000000">
                    <a:alpha val="43137"/>
                  </a:srgbClr>
                </a:outerShdw>
              </a:effectLst>
              <a:latin typeface="Times New Roman" panose="02020603050405020304" pitchFamily="18" charset="0"/>
              <a:cs typeface="B Nazanin" panose="00000400000000000000" pitchFamily="2" charset="-78"/>
            </a:rPr>
            <a:t>Remove some pixels in case of no enough coverage of points</a:t>
          </a:r>
        </a:p>
      </dsp:txBody>
      <dsp:txXfrm>
        <a:off x="793720" y="5048076"/>
        <a:ext cx="5211408" cy="116403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F5DAF6F1-2CA8-4C4A-83E6-786FE20821DE}" type="datetimeFigureOut">
              <a:rPr lang="fa-IR" smtClean="0"/>
              <a:t>17/08/1444</a:t>
            </a:fld>
            <a:endParaRPr lang="fa-I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6" name="Footer Placeholder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AA83BDE7-8B98-4C67-B5DF-73472AA49304}" type="slidenum">
              <a:rPr lang="fa-IR" smtClean="0"/>
              <a:t>‹#›</a:t>
            </a:fld>
            <a:endParaRPr lang="fa-IR"/>
          </a:p>
        </p:txBody>
      </p:sp>
    </p:spTree>
    <p:extLst>
      <p:ext uri="{BB962C8B-B14F-4D97-AF65-F5344CB8AC3E}">
        <p14:creationId xmlns:p14="http://schemas.microsoft.com/office/powerpoint/2010/main" val="361673578"/>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BCD6BD-75E5-4D5F-840A-A872857C2921}" type="slidenum">
              <a:rPr lang="en-US" smtClean="0">
                <a:solidFill>
                  <a:prstClr val="black"/>
                </a:solidFill>
              </a:rPr>
              <a:pPr/>
              <a:t>1</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Tree>
    <p:extLst>
      <p:ext uri="{BB962C8B-B14F-4D97-AF65-F5344CB8AC3E}">
        <p14:creationId xmlns:p14="http://schemas.microsoft.com/office/powerpoint/2010/main" val="2187804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b="1" dirty="0">
                <a:solidFill>
                  <a:srgbClr val="C00000"/>
                </a:solidFill>
              </a:rPr>
              <a:t>highest level of general development</a:t>
            </a:r>
            <a:endParaRPr lang="fa-IR" sz="3200" b="1" dirty="0">
              <a:solidFill>
                <a:srgbClr val="C00000"/>
              </a:solidFill>
            </a:endParaRPr>
          </a:p>
        </p:txBody>
      </p:sp>
      <p:sp>
        <p:nvSpPr>
          <p:cNvPr id="4" name="Slide Number Placeholder 3"/>
          <p:cNvSpPr>
            <a:spLocks noGrp="1"/>
          </p:cNvSpPr>
          <p:nvPr>
            <p:ph type="sldNum" sz="quarter" idx="10"/>
          </p:nvPr>
        </p:nvSpPr>
        <p:spPr/>
        <p:txBody>
          <a:bodyPr/>
          <a:lstStyle/>
          <a:p>
            <a:fld id="{AA83BDE7-8B98-4C67-B5DF-73472AA49304}" type="slidenum">
              <a:rPr lang="fa-IR" smtClean="0"/>
              <a:t>56</a:t>
            </a:fld>
            <a:endParaRPr lang="fa-IR"/>
          </a:p>
        </p:txBody>
      </p:sp>
    </p:spTree>
    <p:extLst>
      <p:ext uri="{BB962C8B-B14F-4D97-AF65-F5344CB8AC3E}">
        <p14:creationId xmlns:p14="http://schemas.microsoft.com/office/powerpoint/2010/main" val="23701345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BCD6BD-75E5-4D5F-840A-A872857C2921}" type="slidenum">
              <a:rPr lang="en-US" smtClean="0">
                <a:solidFill>
                  <a:prstClr val="black"/>
                </a:solidFill>
              </a:rPr>
              <a:pPr/>
              <a:t>66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Tree>
    <p:extLst>
      <p:ext uri="{BB962C8B-B14F-4D97-AF65-F5344CB8AC3E}">
        <p14:creationId xmlns:p14="http://schemas.microsoft.com/office/powerpoint/2010/main" val="2742398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BCD6BD-75E5-4D5F-840A-A872857C2921}" type="slidenum">
              <a:rPr lang="en-US" smtClean="0">
                <a:solidFill>
                  <a:prstClr val="black"/>
                </a:solidFill>
              </a:rPr>
              <a:pPr/>
              <a:t>67</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Tree>
    <p:extLst>
      <p:ext uri="{BB962C8B-B14F-4D97-AF65-F5344CB8AC3E}">
        <p14:creationId xmlns:p14="http://schemas.microsoft.com/office/powerpoint/2010/main" val="837174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BCD6BD-75E5-4D5F-840A-A872857C2921}" type="slidenum">
              <a:rPr lang="en-US" smtClean="0">
                <a:solidFill>
                  <a:prstClr val="black"/>
                </a:solidFill>
              </a:rPr>
              <a:pPr/>
              <a:t>68</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Tree>
    <p:extLst>
      <p:ext uri="{BB962C8B-B14F-4D97-AF65-F5344CB8AC3E}">
        <p14:creationId xmlns:p14="http://schemas.microsoft.com/office/powerpoint/2010/main" val="18186722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BCD6BD-75E5-4D5F-840A-A872857C2921}" type="slidenum">
              <a:rPr lang="en-US" smtClean="0">
                <a:solidFill>
                  <a:prstClr val="black"/>
                </a:solidFill>
              </a:rPr>
              <a:pPr/>
              <a:t>69</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Tree>
    <p:extLst>
      <p:ext uri="{BB962C8B-B14F-4D97-AF65-F5344CB8AC3E}">
        <p14:creationId xmlns:p14="http://schemas.microsoft.com/office/powerpoint/2010/main" val="2263272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BCD6BD-75E5-4D5F-840A-A872857C2921}" type="slidenum">
              <a:rPr lang="en-US" smtClean="0">
                <a:solidFill>
                  <a:prstClr val="black"/>
                </a:solidFill>
              </a:rPr>
              <a:pPr/>
              <a:t>70</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Tree>
    <p:extLst>
      <p:ext uri="{BB962C8B-B14F-4D97-AF65-F5344CB8AC3E}">
        <p14:creationId xmlns:p14="http://schemas.microsoft.com/office/powerpoint/2010/main" val="28898739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BCD6BD-75E5-4D5F-840A-A872857C2921}" type="slidenum">
              <a:rPr lang="en-US" smtClean="0">
                <a:solidFill>
                  <a:prstClr val="black"/>
                </a:solidFill>
              </a:rPr>
              <a:pPr/>
              <a:t>71</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Tree>
    <p:extLst>
      <p:ext uri="{BB962C8B-B14F-4D97-AF65-F5344CB8AC3E}">
        <p14:creationId xmlns:p14="http://schemas.microsoft.com/office/powerpoint/2010/main" val="7517508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BCD6BD-75E5-4D5F-840A-A872857C2921}" type="slidenum">
              <a:rPr lang="en-US" smtClean="0">
                <a:solidFill>
                  <a:prstClr val="black"/>
                </a:solidFill>
              </a:rPr>
              <a:pPr/>
              <a:t>84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Tree>
    <p:extLst>
      <p:ext uri="{BB962C8B-B14F-4D97-AF65-F5344CB8AC3E}">
        <p14:creationId xmlns:p14="http://schemas.microsoft.com/office/powerpoint/2010/main" val="1520532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BCD6BD-75E5-4D5F-840A-A872857C2921}" type="slidenum">
              <a:rPr lang="en-US" smtClean="0">
                <a:solidFill>
                  <a:prstClr val="black"/>
                </a:solidFill>
              </a:rPr>
              <a:pPr/>
              <a:t>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Tree>
    <p:extLst>
      <p:ext uri="{BB962C8B-B14F-4D97-AF65-F5344CB8AC3E}">
        <p14:creationId xmlns:p14="http://schemas.microsoft.com/office/powerpoint/2010/main" val="3336160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BCD6BD-75E5-4D5F-840A-A872857C2921}" type="slidenum">
              <a:rPr lang="en-US" smtClean="0">
                <a:solidFill>
                  <a:prstClr val="black"/>
                </a:solidFill>
              </a:rPr>
              <a:pPr/>
              <a:t>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Tree>
    <p:extLst>
      <p:ext uri="{BB962C8B-B14F-4D97-AF65-F5344CB8AC3E}">
        <p14:creationId xmlns:p14="http://schemas.microsoft.com/office/powerpoint/2010/main" val="1216255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BCD6BD-75E5-4D5F-840A-A872857C2921}" type="slidenum">
              <a:rPr lang="en-US" smtClean="0">
                <a:solidFill>
                  <a:prstClr val="black"/>
                </a:solidFill>
              </a:rPr>
              <a:pPr/>
              <a:t>31</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Tree>
    <p:extLst>
      <p:ext uri="{BB962C8B-B14F-4D97-AF65-F5344CB8AC3E}">
        <p14:creationId xmlns:p14="http://schemas.microsoft.com/office/powerpoint/2010/main" val="2785149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BCD6BD-75E5-4D5F-840A-A872857C2921}" type="slidenum">
              <a:rPr lang="en-US" smtClean="0">
                <a:solidFill>
                  <a:prstClr val="black"/>
                </a:solidFill>
              </a:rPr>
              <a:pPr/>
              <a:t>32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Tree>
    <p:extLst>
      <p:ext uri="{BB962C8B-B14F-4D97-AF65-F5344CB8AC3E}">
        <p14:creationId xmlns:p14="http://schemas.microsoft.com/office/powerpoint/2010/main" val="3823655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b="1" dirty="0">
                <a:solidFill>
                  <a:srgbClr val="C00000"/>
                </a:solidFill>
              </a:rPr>
              <a:t>highest level of general development</a:t>
            </a:r>
            <a:endParaRPr lang="fa-IR" sz="3200" b="1" dirty="0">
              <a:solidFill>
                <a:srgbClr val="C00000"/>
              </a:solidFill>
            </a:endParaRPr>
          </a:p>
        </p:txBody>
      </p:sp>
      <p:sp>
        <p:nvSpPr>
          <p:cNvPr id="4" name="Slide Number Placeholder 3"/>
          <p:cNvSpPr>
            <a:spLocks noGrp="1"/>
          </p:cNvSpPr>
          <p:nvPr>
            <p:ph type="sldNum" sz="quarter" idx="10"/>
          </p:nvPr>
        </p:nvSpPr>
        <p:spPr/>
        <p:txBody>
          <a:bodyPr/>
          <a:lstStyle/>
          <a:p>
            <a:fld id="{AA83BDE7-8B98-4C67-B5DF-73472AA49304}" type="slidenum">
              <a:rPr lang="fa-IR" smtClean="0"/>
              <a:t>33</a:t>
            </a:fld>
            <a:endParaRPr lang="fa-IR"/>
          </a:p>
        </p:txBody>
      </p:sp>
    </p:spTree>
    <p:extLst>
      <p:ext uri="{BB962C8B-B14F-4D97-AF65-F5344CB8AC3E}">
        <p14:creationId xmlns:p14="http://schemas.microsoft.com/office/powerpoint/2010/main" val="2228385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BCD6BD-75E5-4D5F-840A-A872857C2921}" type="slidenum">
              <a:rPr lang="en-US" smtClean="0">
                <a:solidFill>
                  <a:prstClr val="black"/>
                </a:solidFill>
              </a:rPr>
              <a:pPr/>
              <a:t>44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Tree>
    <p:extLst>
      <p:ext uri="{BB962C8B-B14F-4D97-AF65-F5344CB8AC3E}">
        <p14:creationId xmlns:p14="http://schemas.microsoft.com/office/powerpoint/2010/main" val="3149932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sz="3200" b="1" dirty="0">
              <a:solidFill>
                <a:srgbClr val="C00000"/>
              </a:solidFill>
            </a:endParaRPr>
          </a:p>
        </p:txBody>
      </p:sp>
      <p:sp>
        <p:nvSpPr>
          <p:cNvPr id="4" name="Slide Number Placeholder 3"/>
          <p:cNvSpPr>
            <a:spLocks noGrp="1"/>
          </p:cNvSpPr>
          <p:nvPr>
            <p:ph type="sldNum" sz="quarter" idx="10"/>
          </p:nvPr>
        </p:nvSpPr>
        <p:spPr/>
        <p:txBody>
          <a:bodyPr/>
          <a:lstStyle/>
          <a:p>
            <a:fld id="{AA83BDE7-8B98-4C67-B5DF-73472AA49304}" type="slidenum">
              <a:rPr lang="fa-IR" smtClean="0"/>
              <a:t>45</a:t>
            </a:fld>
            <a:endParaRPr lang="fa-IR"/>
          </a:p>
        </p:txBody>
      </p:sp>
    </p:spTree>
    <p:extLst>
      <p:ext uri="{BB962C8B-B14F-4D97-AF65-F5344CB8AC3E}">
        <p14:creationId xmlns:p14="http://schemas.microsoft.com/office/powerpoint/2010/main" val="834531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BCD6BD-75E5-4D5F-840A-A872857C2921}" type="slidenum">
              <a:rPr lang="en-US" smtClean="0">
                <a:solidFill>
                  <a:prstClr val="black"/>
                </a:solidFill>
              </a:rPr>
              <a:pPr/>
              <a:t>55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Tree>
    <p:extLst>
      <p:ext uri="{BB962C8B-B14F-4D97-AF65-F5344CB8AC3E}">
        <p14:creationId xmlns:p14="http://schemas.microsoft.com/office/powerpoint/2010/main" val="1994851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F5C5642-AB18-4444-9CF5-41C1DDD467D8}" type="datetime1">
              <a:rPr lang="en-US" smtClean="0"/>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CF494B-5665-4D0C-9B30-01D6EF684EB8}" type="slidenum">
              <a:rPr lang="en-US" smtClean="0"/>
              <a:t>‹#›</a:t>
            </a:fld>
            <a:endParaRPr lang="en-US"/>
          </a:p>
        </p:txBody>
      </p:sp>
    </p:spTree>
    <p:extLst>
      <p:ext uri="{BB962C8B-B14F-4D97-AF65-F5344CB8AC3E}">
        <p14:creationId xmlns:p14="http://schemas.microsoft.com/office/powerpoint/2010/main" val="2546079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EB36D4-2795-4C28-A87B-6AF801279835}" type="datetime1">
              <a:rPr lang="en-US" smtClean="0"/>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CF494B-5665-4D0C-9B30-01D6EF684EB8}" type="slidenum">
              <a:rPr lang="en-US" smtClean="0"/>
              <a:t>‹#›</a:t>
            </a:fld>
            <a:endParaRPr lang="en-US"/>
          </a:p>
        </p:txBody>
      </p:sp>
    </p:spTree>
    <p:extLst>
      <p:ext uri="{BB962C8B-B14F-4D97-AF65-F5344CB8AC3E}">
        <p14:creationId xmlns:p14="http://schemas.microsoft.com/office/powerpoint/2010/main" val="14513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8C06D4-B75E-493A-9C6B-A00E905B7BD3}" type="datetime1">
              <a:rPr lang="en-US" smtClean="0"/>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CF494B-5665-4D0C-9B30-01D6EF684EB8}" type="slidenum">
              <a:rPr lang="en-US" smtClean="0"/>
              <a:t>‹#›</a:t>
            </a:fld>
            <a:endParaRPr lang="en-US"/>
          </a:p>
        </p:txBody>
      </p:sp>
    </p:spTree>
    <p:extLst>
      <p:ext uri="{BB962C8B-B14F-4D97-AF65-F5344CB8AC3E}">
        <p14:creationId xmlns:p14="http://schemas.microsoft.com/office/powerpoint/2010/main" val="15072563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B6BF4-A85B-4614-A621-77E98FDE38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B5816C-135A-4932-A87B-5A63EACC8E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03F2EB-B92A-4F23-B1F1-A5E797C23E22}"/>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2775732-D028-49C5-B428-F7EB84612D5C}"/>
              </a:ext>
            </a:extLst>
          </p:cNvPr>
          <p:cNvSpPr>
            <a:spLocks noGrp="1"/>
          </p:cNvSpPr>
          <p:nvPr>
            <p:ph type="ftr" sz="quarter" idx="11"/>
          </p:nvPr>
        </p:nvSpPr>
        <p:spPr/>
        <p:txBody>
          <a:bodyPr/>
          <a:lstStyle/>
          <a:p>
            <a:r>
              <a:rPr lang="en-US">
                <a:solidFill>
                  <a:prstClr val="black">
                    <a:tint val="75000"/>
                  </a:prstClr>
                </a:solidFill>
              </a:rPr>
              <a:t>Dr. M.Jamei ,Soil Moisture Microwave R.S., Feb.2020, mozhdeh.jamei@gmail.com</a:t>
            </a:r>
          </a:p>
        </p:txBody>
      </p:sp>
      <p:sp>
        <p:nvSpPr>
          <p:cNvPr id="6" name="Slide Number Placeholder 5">
            <a:extLst>
              <a:ext uri="{FF2B5EF4-FFF2-40B4-BE49-F238E27FC236}">
                <a16:creationId xmlns:a16="http://schemas.microsoft.com/office/drawing/2014/main" id="{20DE77CD-0347-4718-BF3D-C61180EDB5AA}"/>
              </a:ext>
            </a:extLst>
          </p:cNvPr>
          <p:cNvSpPr>
            <a:spLocks noGrp="1"/>
          </p:cNvSpPr>
          <p:nvPr>
            <p:ph type="sldNum" sz="quarter" idx="12"/>
          </p:nvPr>
        </p:nvSpPr>
        <p:spPr/>
        <p:txBody>
          <a:bodyPr/>
          <a:lstStyle/>
          <a:p>
            <a:fld id="{3A9C4B3D-AA18-4677-8DA5-E306D97B81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16227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DA7BF-3BAC-493B-9C8C-CBEF301663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7F7FB2-93FD-4C23-AA41-363F3E8124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10A3FD-28A8-43F6-8F6A-A27B885FAA67}"/>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ED08633-B7D7-4FCC-B36A-D0454DCEF222}"/>
              </a:ext>
            </a:extLst>
          </p:cNvPr>
          <p:cNvSpPr>
            <a:spLocks noGrp="1"/>
          </p:cNvSpPr>
          <p:nvPr>
            <p:ph type="ftr" sz="quarter" idx="11"/>
          </p:nvPr>
        </p:nvSpPr>
        <p:spPr/>
        <p:txBody>
          <a:bodyPr/>
          <a:lstStyle/>
          <a:p>
            <a:r>
              <a:rPr lang="en-US">
                <a:solidFill>
                  <a:prstClr val="black">
                    <a:tint val="75000"/>
                  </a:prstClr>
                </a:solidFill>
              </a:rPr>
              <a:t>Dr. M.Jamei ,Soil Moisture Microwave R.S., Feb.2020, mozhdeh.jamei@gmail.com</a:t>
            </a:r>
          </a:p>
        </p:txBody>
      </p:sp>
      <p:sp>
        <p:nvSpPr>
          <p:cNvPr id="6" name="Slide Number Placeholder 5">
            <a:extLst>
              <a:ext uri="{FF2B5EF4-FFF2-40B4-BE49-F238E27FC236}">
                <a16:creationId xmlns:a16="http://schemas.microsoft.com/office/drawing/2014/main" id="{4627A784-F0B8-4D52-9FB4-5992EA3AB615}"/>
              </a:ext>
            </a:extLst>
          </p:cNvPr>
          <p:cNvSpPr>
            <a:spLocks noGrp="1"/>
          </p:cNvSpPr>
          <p:nvPr>
            <p:ph type="sldNum" sz="quarter" idx="12"/>
          </p:nvPr>
        </p:nvSpPr>
        <p:spPr/>
        <p:txBody>
          <a:bodyPr/>
          <a:lstStyle/>
          <a:p>
            <a:fld id="{3A9C4B3D-AA18-4677-8DA5-E306D97B81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66947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14A91-D604-442B-B83B-C51FAB1B5ED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425286-FAB3-47D0-AC01-65F41922A7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9FE96E0-2643-4119-8EDA-247AF3A75CCE}"/>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055139B-D01E-426E-9498-5AA4912A99B0}"/>
              </a:ext>
            </a:extLst>
          </p:cNvPr>
          <p:cNvSpPr>
            <a:spLocks noGrp="1"/>
          </p:cNvSpPr>
          <p:nvPr>
            <p:ph type="ftr" sz="quarter" idx="11"/>
          </p:nvPr>
        </p:nvSpPr>
        <p:spPr/>
        <p:txBody>
          <a:bodyPr/>
          <a:lstStyle/>
          <a:p>
            <a:r>
              <a:rPr lang="en-US">
                <a:solidFill>
                  <a:prstClr val="black">
                    <a:tint val="75000"/>
                  </a:prstClr>
                </a:solidFill>
              </a:rPr>
              <a:t>Dr. M.Jamei ,Soil Moisture Microwave R.S., Feb.2020, mozhdeh.jamei@gmail.com</a:t>
            </a:r>
          </a:p>
        </p:txBody>
      </p:sp>
      <p:sp>
        <p:nvSpPr>
          <p:cNvPr id="6" name="Slide Number Placeholder 5">
            <a:extLst>
              <a:ext uri="{FF2B5EF4-FFF2-40B4-BE49-F238E27FC236}">
                <a16:creationId xmlns:a16="http://schemas.microsoft.com/office/drawing/2014/main" id="{79D87238-276D-45BA-AC92-1507984AF7B3}"/>
              </a:ext>
            </a:extLst>
          </p:cNvPr>
          <p:cNvSpPr>
            <a:spLocks noGrp="1"/>
          </p:cNvSpPr>
          <p:nvPr>
            <p:ph type="sldNum" sz="quarter" idx="12"/>
          </p:nvPr>
        </p:nvSpPr>
        <p:spPr/>
        <p:txBody>
          <a:bodyPr/>
          <a:lstStyle/>
          <a:p>
            <a:fld id="{3A9C4B3D-AA18-4677-8DA5-E306D97B81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44804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9DDE0-10E6-45BB-A846-F212473999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E28FC5-6153-43FC-8D0A-E0DF816A867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6ECEFE-446B-4260-9AFD-2234540CDE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5E2754-7C73-4ADD-9128-9378C78517F6}"/>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E8E3076-0CC8-4525-B38D-1A6ADCD015F5}"/>
              </a:ext>
            </a:extLst>
          </p:cNvPr>
          <p:cNvSpPr>
            <a:spLocks noGrp="1"/>
          </p:cNvSpPr>
          <p:nvPr>
            <p:ph type="ftr" sz="quarter" idx="11"/>
          </p:nvPr>
        </p:nvSpPr>
        <p:spPr/>
        <p:txBody>
          <a:bodyPr/>
          <a:lstStyle/>
          <a:p>
            <a:r>
              <a:rPr lang="en-US">
                <a:solidFill>
                  <a:prstClr val="black">
                    <a:tint val="75000"/>
                  </a:prstClr>
                </a:solidFill>
              </a:rPr>
              <a:t>Dr. M.Jamei ,Soil Moisture Microwave R.S., Feb.2020, mozhdeh.jamei@gmail.com</a:t>
            </a:r>
          </a:p>
        </p:txBody>
      </p:sp>
      <p:sp>
        <p:nvSpPr>
          <p:cNvPr id="7" name="Slide Number Placeholder 6">
            <a:extLst>
              <a:ext uri="{FF2B5EF4-FFF2-40B4-BE49-F238E27FC236}">
                <a16:creationId xmlns:a16="http://schemas.microsoft.com/office/drawing/2014/main" id="{2C085D59-3E94-40AB-B9CE-8F6A1210E9A2}"/>
              </a:ext>
            </a:extLst>
          </p:cNvPr>
          <p:cNvSpPr>
            <a:spLocks noGrp="1"/>
          </p:cNvSpPr>
          <p:nvPr>
            <p:ph type="sldNum" sz="quarter" idx="12"/>
          </p:nvPr>
        </p:nvSpPr>
        <p:spPr/>
        <p:txBody>
          <a:bodyPr/>
          <a:lstStyle/>
          <a:p>
            <a:fld id="{3A9C4B3D-AA18-4677-8DA5-E306D97B81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87098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314D2-AB62-4E0E-9CB8-B3CD0429C0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D114122-A210-4306-B553-8BB800E49F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E623ED-2963-447B-87FD-126FE7C2C7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8D7DD6-BD79-49E5-982E-E4F075D556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E302E8-93A3-459F-87B6-E57CB96A91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DF0893-55EF-473D-A13C-DFB6F06EAD27}"/>
              </a:ext>
            </a:extLst>
          </p:cNvPr>
          <p:cNvSpPr>
            <a:spLocks noGrp="1"/>
          </p:cNvSpPr>
          <p:nvPr>
            <p:ph type="dt" sz="half" idx="10"/>
          </p:nvPr>
        </p:nvSpPr>
        <p:spPr/>
        <p:txBody>
          <a:bodyPr/>
          <a:lstStyle/>
          <a:p>
            <a:endParaRPr lang="en-US">
              <a:solidFill>
                <a:prstClr val="black">
                  <a:tint val="75000"/>
                </a:prstClr>
              </a:solidFill>
            </a:endParaRPr>
          </a:p>
        </p:txBody>
      </p:sp>
      <p:sp>
        <p:nvSpPr>
          <p:cNvPr id="8" name="Footer Placeholder 7">
            <a:extLst>
              <a:ext uri="{FF2B5EF4-FFF2-40B4-BE49-F238E27FC236}">
                <a16:creationId xmlns:a16="http://schemas.microsoft.com/office/drawing/2014/main" id="{ABB83324-D167-4383-9488-1A78E7CAA158}"/>
              </a:ext>
            </a:extLst>
          </p:cNvPr>
          <p:cNvSpPr>
            <a:spLocks noGrp="1"/>
          </p:cNvSpPr>
          <p:nvPr>
            <p:ph type="ftr" sz="quarter" idx="11"/>
          </p:nvPr>
        </p:nvSpPr>
        <p:spPr/>
        <p:txBody>
          <a:bodyPr/>
          <a:lstStyle/>
          <a:p>
            <a:r>
              <a:rPr lang="en-US">
                <a:solidFill>
                  <a:prstClr val="black">
                    <a:tint val="75000"/>
                  </a:prstClr>
                </a:solidFill>
              </a:rPr>
              <a:t>Dr. M.Jamei ,Soil Moisture Microwave R.S., Feb.2020, mozhdeh.jamei@gmail.com</a:t>
            </a:r>
          </a:p>
        </p:txBody>
      </p:sp>
      <p:sp>
        <p:nvSpPr>
          <p:cNvPr id="9" name="Slide Number Placeholder 8">
            <a:extLst>
              <a:ext uri="{FF2B5EF4-FFF2-40B4-BE49-F238E27FC236}">
                <a16:creationId xmlns:a16="http://schemas.microsoft.com/office/drawing/2014/main" id="{22DA09A3-01B3-40E4-8605-CA990100EBD9}"/>
              </a:ext>
            </a:extLst>
          </p:cNvPr>
          <p:cNvSpPr>
            <a:spLocks noGrp="1"/>
          </p:cNvSpPr>
          <p:nvPr>
            <p:ph type="sldNum" sz="quarter" idx="12"/>
          </p:nvPr>
        </p:nvSpPr>
        <p:spPr/>
        <p:txBody>
          <a:bodyPr/>
          <a:lstStyle/>
          <a:p>
            <a:fld id="{3A9C4B3D-AA18-4677-8DA5-E306D97B81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54525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D6E03-911A-43A7-9007-45E443F2F1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925E7C-C0F0-46A3-9406-805023BD6181}"/>
              </a:ext>
            </a:extLst>
          </p:cNvPr>
          <p:cNvSpPr>
            <a:spLocks noGrp="1"/>
          </p:cNvSpPr>
          <p:nvPr>
            <p:ph type="dt" sz="half" idx="10"/>
          </p:nvPr>
        </p:nvSpPr>
        <p:spPr/>
        <p:txBody>
          <a:bodyPr/>
          <a:lstStyle/>
          <a:p>
            <a:endParaRPr lang="en-US">
              <a:solidFill>
                <a:prstClr val="black">
                  <a:tint val="75000"/>
                </a:prstClr>
              </a:solidFill>
            </a:endParaRPr>
          </a:p>
        </p:txBody>
      </p:sp>
      <p:sp>
        <p:nvSpPr>
          <p:cNvPr id="4" name="Footer Placeholder 3">
            <a:extLst>
              <a:ext uri="{FF2B5EF4-FFF2-40B4-BE49-F238E27FC236}">
                <a16:creationId xmlns:a16="http://schemas.microsoft.com/office/drawing/2014/main" id="{5EC831A8-33DB-45E9-ACC8-598396512BAC}"/>
              </a:ext>
            </a:extLst>
          </p:cNvPr>
          <p:cNvSpPr>
            <a:spLocks noGrp="1"/>
          </p:cNvSpPr>
          <p:nvPr>
            <p:ph type="ftr" sz="quarter" idx="11"/>
          </p:nvPr>
        </p:nvSpPr>
        <p:spPr/>
        <p:txBody>
          <a:bodyPr/>
          <a:lstStyle/>
          <a:p>
            <a:r>
              <a:rPr lang="en-US">
                <a:solidFill>
                  <a:prstClr val="black">
                    <a:tint val="75000"/>
                  </a:prstClr>
                </a:solidFill>
              </a:rPr>
              <a:t>Dr. M.Jamei ,Soil Moisture Microwave R.S., Feb.2020, mozhdeh.jamei@gmail.com</a:t>
            </a:r>
          </a:p>
        </p:txBody>
      </p:sp>
      <p:sp>
        <p:nvSpPr>
          <p:cNvPr id="5" name="Slide Number Placeholder 4">
            <a:extLst>
              <a:ext uri="{FF2B5EF4-FFF2-40B4-BE49-F238E27FC236}">
                <a16:creationId xmlns:a16="http://schemas.microsoft.com/office/drawing/2014/main" id="{1E5D5174-B7B0-4749-AA83-77A90CFBAD7F}"/>
              </a:ext>
            </a:extLst>
          </p:cNvPr>
          <p:cNvSpPr>
            <a:spLocks noGrp="1"/>
          </p:cNvSpPr>
          <p:nvPr>
            <p:ph type="sldNum" sz="quarter" idx="12"/>
          </p:nvPr>
        </p:nvSpPr>
        <p:spPr/>
        <p:txBody>
          <a:bodyPr/>
          <a:lstStyle/>
          <a:p>
            <a:fld id="{3A9C4B3D-AA18-4677-8DA5-E306D97B81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95657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9164FE-7E94-4053-BFCB-6FAC1E742D15}"/>
              </a:ext>
            </a:extLst>
          </p:cNvPr>
          <p:cNvSpPr>
            <a:spLocks noGrp="1"/>
          </p:cNvSpPr>
          <p:nvPr>
            <p:ph type="dt" sz="half" idx="10"/>
          </p:nvPr>
        </p:nvSpPr>
        <p:spPr/>
        <p:txBody>
          <a:bodyPr/>
          <a:lstStyle/>
          <a:p>
            <a:endParaRPr lang="en-US">
              <a:solidFill>
                <a:prstClr val="black">
                  <a:tint val="75000"/>
                </a:prstClr>
              </a:solidFill>
            </a:endParaRPr>
          </a:p>
        </p:txBody>
      </p:sp>
      <p:sp>
        <p:nvSpPr>
          <p:cNvPr id="3" name="Footer Placeholder 2">
            <a:extLst>
              <a:ext uri="{FF2B5EF4-FFF2-40B4-BE49-F238E27FC236}">
                <a16:creationId xmlns:a16="http://schemas.microsoft.com/office/drawing/2014/main" id="{28006D4C-012A-4F9B-BF00-F209A840C1F5}"/>
              </a:ext>
            </a:extLst>
          </p:cNvPr>
          <p:cNvSpPr>
            <a:spLocks noGrp="1"/>
          </p:cNvSpPr>
          <p:nvPr>
            <p:ph type="ftr" sz="quarter" idx="11"/>
          </p:nvPr>
        </p:nvSpPr>
        <p:spPr/>
        <p:txBody>
          <a:bodyPr/>
          <a:lstStyle/>
          <a:p>
            <a:r>
              <a:rPr lang="en-US">
                <a:solidFill>
                  <a:prstClr val="black">
                    <a:tint val="75000"/>
                  </a:prstClr>
                </a:solidFill>
              </a:rPr>
              <a:t>Dr. M.Jamei ,Soil Moisture Microwave R.S., Feb.2020, mozhdeh.jamei@gmail.com</a:t>
            </a:r>
          </a:p>
        </p:txBody>
      </p:sp>
      <p:sp>
        <p:nvSpPr>
          <p:cNvPr id="4" name="Slide Number Placeholder 3">
            <a:extLst>
              <a:ext uri="{FF2B5EF4-FFF2-40B4-BE49-F238E27FC236}">
                <a16:creationId xmlns:a16="http://schemas.microsoft.com/office/drawing/2014/main" id="{79E762DC-5398-4CE6-A6A1-7B5A78D36068}"/>
              </a:ext>
            </a:extLst>
          </p:cNvPr>
          <p:cNvSpPr>
            <a:spLocks noGrp="1"/>
          </p:cNvSpPr>
          <p:nvPr>
            <p:ph type="sldNum" sz="quarter" idx="12"/>
          </p:nvPr>
        </p:nvSpPr>
        <p:spPr/>
        <p:txBody>
          <a:bodyPr/>
          <a:lstStyle/>
          <a:p>
            <a:fld id="{3A9C4B3D-AA18-4677-8DA5-E306D97B81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81221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6C7D0-6D0B-456D-ADA5-18E1B74AE3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C6A800-C201-4F30-B0DB-C48B784A9E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B3BF8B-0A9A-4D3C-ABBB-3DDCDA24FC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8A9B01-F2F8-4780-8DDD-ADE1D137E93C}"/>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89FC4FC-E862-491B-850F-AC4C1C27C465}"/>
              </a:ext>
            </a:extLst>
          </p:cNvPr>
          <p:cNvSpPr>
            <a:spLocks noGrp="1"/>
          </p:cNvSpPr>
          <p:nvPr>
            <p:ph type="ftr" sz="quarter" idx="11"/>
          </p:nvPr>
        </p:nvSpPr>
        <p:spPr/>
        <p:txBody>
          <a:bodyPr/>
          <a:lstStyle/>
          <a:p>
            <a:r>
              <a:rPr lang="en-US">
                <a:solidFill>
                  <a:prstClr val="black">
                    <a:tint val="75000"/>
                  </a:prstClr>
                </a:solidFill>
              </a:rPr>
              <a:t>Dr. M.Jamei ,Soil Moisture Microwave R.S., Feb.2020, mozhdeh.jamei@gmail.com</a:t>
            </a:r>
          </a:p>
        </p:txBody>
      </p:sp>
      <p:sp>
        <p:nvSpPr>
          <p:cNvPr id="7" name="Slide Number Placeholder 6">
            <a:extLst>
              <a:ext uri="{FF2B5EF4-FFF2-40B4-BE49-F238E27FC236}">
                <a16:creationId xmlns:a16="http://schemas.microsoft.com/office/drawing/2014/main" id="{6150240D-BABA-4558-AE00-18F98961A52E}"/>
              </a:ext>
            </a:extLst>
          </p:cNvPr>
          <p:cNvSpPr>
            <a:spLocks noGrp="1"/>
          </p:cNvSpPr>
          <p:nvPr>
            <p:ph type="sldNum" sz="quarter" idx="12"/>
          </p:nvPr>
        </p:nvSpPr>
        <p:spPr/>
        <p:txBody>
          <a:bodyPr/>
          <a:lstStyle/>
          <a:p>
            <a:fld id="{3A9C4B3D-AA18-4677-8DA5-E306D97B81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0347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638D7A-14B6-4CD4-88D9-502297D57D80}" type="datetime1">
              <a:rPr lang="en-US" smtClean="0"/>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CF494B-5665-4D0C-9B30-01D6EF684EB8}" type="slidenum">
              <a:rPr lang="en-US" smtClean="0"/>
              <a:t>‹#›</a:t>
            </a:fld>
            <a:endParaRPr lang="en-US"/>
          </a:p>
        </p:txBody>
      </p:sp>
    </p:spTree>
    <p:extLst>
      <p:ext uri="{BB962C8B-B14F-4D97-AF65-F5344CB8AC3E}">
        <p14:creationId xmlns:p14="http://schemas.microsoft.com/office/powerpoint/2010/main" val="31230056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E63B4-44DD-4648-B58A-B1AA3B921E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DA8EEC0-327F-40B5-8ABA-2FEEBF33FF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01F80B-5466-4980-A46C-EBE35F2B17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DDA6A2-E228-43A5-8AD9-DB29E4A6F84B}"/>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0F7DA40-CFE7-4A4B-BF73-8501E5F46D9F}"/>
              </a:ext>
            </a:extLst>
          </p:cNvPr>
          <p:cNvSpPr>
            <a:spLocks noGrp="1"/>
          </p:cNvSpPr>
          <p:nvPr>
            <p:ph type="ftr" sz="quarter" idx="11"/>
          </p:nvPr>
        </p:nvSpPr>
        <p:spPr/>
        <p:txBody>
          <a:bodyPr/>
          <a:lstStyle/>
          <a:p>
            <a:r>
              <a:rPr lang="en-US">
                <a:solidFill>
                  <a:prstClr val="black">
                    <a:tint val="75000"/>
                  </a:prstClr>
                </a:solidFill>
              </a:rPr>
              <a:t>Dr. M.Jamei ,Soil Moisture Microwave R.S., Feb.2020, mozhdeh.jamei@gmail.com</a:t>
            </a:r>
          </a:p>
        </p:txBody>
      </p:sp>
      <p:sp>
        <p:nvSpPr>
          <p:cNvPr id="7" name="Slide Number Placeholder 6">
            <a:extLst>
              <a:ext uri="{FF2B5EF4-FFF2-40B4-BE49-F238E27FC236}">
                <a16:creationId xmlns:a16="http://schemas.microsoft.com/office/drawing/2014/main" id="{1EE0F6C4-E6A0-4302-BAFF-07724DF122F2}"/>
              </a:ext>
            </a:extLst>
          </p:cNvPr>
          <p:cNvSpPr>
            <a:spLocks noGrp="1"/>
          </p:cNvSpPr>
          <p:nvPr>
            <p:ph type="sldNum" sz="quarter" idx="12"/>
          </p:nvPr>
        </p:nvSpPr>
        <p:spPr/>
        <p:txBody>
          <a:bodyPr/>
          <a:lstStyle/>
          <a:p>
            <a:fld id="{3A9C4B3D-AA18-4677-8DA5-E306D97B81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93536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B989A-6391-4D7F-8EFA-AC388AB28F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79AD98-54DB-4314-83FE-C0EFEFD76D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3D5D06-C4D5-460B-932F-7C28B81B45CB}"/>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871D2D3-AA39-4AD2-9221-266C77732EB8}"/>
              </a:ext>
            </a:extLst>
          </p:cNvPr>
          <p:cNvSpPr>
            <a:spLocks noGrp="1"/>
          </p:cNvSpPr>
          <p:nvPr>
            <p:ph type="ftr" sz="quarter" idx="11"/>
          </p:nvPr>
        </p:nvSpPr>
        <p:spPr/>
        <p:txBody>
          <a:bodyPr/>
          <a:lstStyle/>
          <a:p>
            <a:r>
              <a:rPr lang="en-US">
                <a:solidFill>
                  <a:prstClr val="black">
                    <a:tint val="75000"/>
                  </a:prstClr>
                </a:solidFill>
              </a:rPr>
              <a:t>Dr. M.Jamei ,Soil Moisture Microwave R.S., Feb.2020, mozhdeh.jamei@gmail.com</a:t>
            </a:r>
          </a:p>
        </p:txBody>
      </p:sp>
      <p:sp>
        <p:nvSpPr>
          <p:cNvPr id="6" name="Slide Number Placeholder 5">
            <a:extLst>
              <a:ext uri="{FF2B5EF4-FFF2-40B4-BE49-F238E27FC236}">
                <a16:creationId xmlns:a16="http://schemas.microsoft.com/office/drawing/2014/main" id="{7E1A91C9-BF8C-4393-A046-7E0ED3426B66}"/>
              </a:ext>
            </a:extLst>
          </p:cNvPr>
          <p:cNvSpPr>
            <a:spLocks noGrp="1"/>
          </p:cNvSpPr>
          <p:nvPr>
            <p:ph type="sldNum" sz="quarter" idx="12"/>
          </p:nvPr>
        </p:nvSpPr>
        <p:spPr/>
        <p:txBody>
          <a:bodyPr/>
          <a:lstStyle/>
          <a:p>
            <a:fld id="{3A9C4B3D-AA18-4677-8DA5-E306D97B81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112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1D4F85-987B-48F5-883F-DB6F2B3FC75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4B8D26-7615-4069-957D-499F95B59D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ECB8A-B50A-42B8-843E-C30692826541}"/>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ED92814-4EDC-4EF5-988D-4176D534472C}"/>
              </a:ext>
            </a:extLst>
          </p:cNvPr>
          <p:cNvSpPr>
            <a:spLocks noGrp="1"/>
          </p:cNvSpPr>
          <p:nvPr>
            <p:ph type="ftr" sz="quarter" idx="11"/>
          </p:nvPr>
        </p:nvSpPr>
        <p:spPr/>
        <p:txBody>
          <a:bodyPr/>
          <a:lstStyle/>
          <a:p>
            <a:r>
              <a:rPr lang="en-US">
                <a:solidFill>
                  <a:prstClr val="black">
                    <a:tint val="75000"/>
                  </a:prstClr>
                </a:solidFill>
              </a:rPr>
              <a:t>Dr. M.Jamei ,Soil Moisture Microwave R.S., Feb.2020, mozhdeh.jamei@gmail.com</a:t>
            </a:r>
          </a:p>
        </p:txBody>
      </p:sp>
      <p:sp>
        <p:nvSpPr>
          <p:cNvPr id="6" name="Slide Number Placeholder 5">
            <a:extLst>
              <a:ext uri="{FF2B5EF4-FFF2-40B4-BE49-F238E27FC236}">
                <a16:creationId xmlns:a16="http://schemas.microsoft.com/office/drawing/2014/main" id="{CF3B7B28-144A-4522-9D0E-CF0CF2F50D12}"/>
              </a:ext>
            </a:extLst>
          </p:cNvPr>
          <p:cNvSpPr>
            <a:spLocks noGrp="1"/>
          </p:cNvSpPr>
          <p:nvPr>
            <p:ph type="sldNum" sz="quarter" idx="12"/>
          </p:nvPr>
        </p:nvSpPr>
        <p:spPr/>
        <p:txBody>
          <a:bodyPr/>
          <a:lstStyle/>
          <a:p>
            <a:fld id="{3A9C4B3D-AA18-4677-8DA5-E306D97B81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36515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Dr. M.Jamei ,Soil Moisture Microwave R.S., Feb.2020, mozhdeh.jamei@gmail.com</a:t>
            </a:r>
          </a:p>
        </p:txBody>
      </p:sp>
      <p:sp>
        <p:nvSpPr>
          <p:cNvPr id="6" name="Slide Number Placeholder 5"/>
          <p:cNvSpPr>
            <a:spLocks noGrp="1"/>
          </p:cNvSpPr>
          <p:nvPr>
            <p:ph type="sldNum" sz="quarter" idx="12"/>
          </p:nvPr>
        </p:nvSpPr>
        <p:spPr/>
        <p:txBody>
          <a:bodyPr/>
          <a:lstStyle/>
          <a:p>
            <a:fld id="{8ACF494B-5665-4D0C-9B30-01D6EF684E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52960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Dr. M.Jamei ,Soil Moisture Microwave R.S., Feb.2020, mozhdeh.jamei@gmail.com</a:t>
            </a:r>
          </a:p>
        </p:txBody>
      </p:sp>
      <p:sp>
        <p:nvSpPr>
          <p:cNvPr id="6" name="Slide Number Placeholder 5"/>
          <p:cNvSpPr>
            <a:spLocks noGrp="1"/>
          </p:cNvSpPr>
          <p:nvPr>
            <p:ph type="sldNum" sz="quarter" idx="12"/>
          </p:nvPr>
        </p:nvSpPr>
        <p:spPr/>
        <p:txBody>
          <a:bodyPr/>
          <a:lstStyle/>
          <a:p>
            <a:fld id="{8ACF494B-5665-4D0C-9B30-01D6EF684E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23452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Dr. M.Jamei ,Soil Moisture Microwave R.S., Feb.2020, mozhdeh.jamei@gmail.com</a:t>
            </a:r>
          </a:p>
        </p:txBody>
      </p:sp>
      <p:sp>
        <p:nvSpPr>
          <p:cNvPr id="6" name="Slide Number Placeholder 5"/>
          <p:cNvSpPr>
            <a:spLocks noGrp="1"/>
          </p:cNvSpPr>
          <p:nvPr>
            <p:ph type="sldNum" sz="quarter" idx="12"/>
          </p:nvPr>
        </p:nvSpPr>
        <p:spPr/>
        <p:txBody>
          <a:bodyPr/>
          <a:lstStyle/>
          <a:p>
            <a:fld id="{8ACF494B-5665-4D0C-9B30-01D6EF684E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96720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Dr. M.Jamei ,Soil Moisture Microwave R.S., Feb.2020, mozhdeh.jamei@gmail.com</a:t>
            </a:r>
          </a:p>
        </p:txBody>
      </p:sp>
      <p:sp>
        <p:nvSpPr>
          <p:cNvPr id="7" name="Slide Number Placeholder 6"/>
          <p:cNvSpPr>
            <a:spLocks noGrp="1"/>
          </p:cNvSpPr>
          <p:nvPr>
            <p:ph type="sldNum" sz="quarter" idx="12"/>
          </p:nvPr>
        </p:nvSpPr>
        <p:spPr/>
        <p:txBody>
          <a:bodyPr/>
          <a:lstStyle/>
          <a:p>
            <a:fld id="{8ACF494B-5665-4D0C-9B30-01D6EF684E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5740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a:solidFill>
                  <a:prstClr val="black">
                    <a:tint val="75000"/>
                  </a:prstClr>
                </a:solidFill>
              </a:rPr>
              <a:t>Dr. M.Jamei ,Soil Moisture Microwave R.S., Feb.2020, mozhdeh.jamei@gmail.com</a:t>
            </a:r>
          </a:p>
        </p:txBody>
      </p:sp>
      <p:sp>
        <p:nvSpPr>
          <p:cNvPr id="9" name="Slide Number Placeholder 8"/>
          <p:cNvSpPr>
            <a:spLocks noGrp="1"/>
          </p:cNvSpPr>
          <p:nvPr>
            <p:ph type="sldNum" sz="quarter" idx="12"/>
          </p:nvPr>
        </p:nvSpPr>
        <p:spPr/>
        <p:txBody>
          <a:bodyPr/>
          <a:lstStyle/>
          <a:p>
            <a:fld id="{8ACF494B-5665-4D0C-9B30-01D6EF684E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4669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a:solidFill>
                  <a:prstClr val="black">
                    <a:tint val="75000"/>
                  </a:prstClr>
                </a:solidFill>
              </a:rPr>
              <a:t>Dr. M.Jamei ,Soil Moisture Microwave R.S., Feb.2020, mozhdeh.jamei@gmail.com</a:t>
            </a:r>
          </a:p>
        </p:txBody>
      </p:sp>
      <p:sp>
        <p:nvSpPr>
          <p:cNvPr id="5" name="Slide Number Placeholder 4"/>
          <p:cNvSpPr>
            <a:spLocks noGrp="1"/>
          </p:cNvSpPr>
          <p:nvPr>
            <p:ph type="sldNum" sz="quarter" idx="12"/>
          </p:nvPr>
        </p:nvSpPr>
        <p:spPr/>
        <p:txBody>
          <a:bodyPr/>
          <a:lstStyle/>
          <a:p>
            <a:fld id="{8ACF494B-5665-4D0C-9B30-01D6EF684E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80858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a:solidFill>
                  <a:prstClr val="black">
                    <a:tint val="75000"/>
                  </a:prstClr>
                </a:solidFill>
              </a:rPr>
              <a:t>Dr. M.Jamei ,Soil Moisture Microwave R.S., Feb.2020, mozhdeh.jamei@gmail.com</a:t>
            </a:r>
          </a:p>
        </p:txBody>
      </p:sp>
      <p:sp>
        <p:nvSpPr>
          <p:cNvPr id="4" name="Slide Number Placeholder 3"/>
          <p:cNvSpPr>
            <a:spLocks noGrp="1"/>
          </p:cNvSpPr>
          <p:nvPr>
            <p:ph type="sldNum" sz="quarter" idx="12"/>
          </p:nvPr>
        </p:nvSpPr>
        <p:spPr/>
        <p:txBody>
          <a:bodyPr/>
          <a:lstStyle/>
          <a:p>
            <a:fld id="{8ACF494B-5665-4D0C-9B30-01D6EF684E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4977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24C5B6-F5B1-487A-807E-C61A35A86091}" type="datetime1">
              <a:rPr lang="en-US" smtClean="0"/>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CF494B-5665-4D0C-9B30-01D6EF684EB8}" type="slidenum">
              <a:rPr lang="en-US" smtClean="0"/>
              <a:t>‹#›</a:t>
            </a:fld>
            <a:endParaRPr lang="en-US"/>
          </a:p>
        </p:txBody>
      </p:sp>
    </p:spTree>
    <p:extLst>
      <p:ext uri="{BB962C8B-B14F-4D97-AF65-F5344CB8AC3E}">
        <p14:creationId xmlns:p14="http://schemas.microsoft.com/office/powerpoint/2010/main" val="22787267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Dr. M.Jamei ,Soil Moisture Microwave R.S., Feb.2020, mozhdeh.jamei@gmail.com</a:t>
            </a:r>
          </a:p>
        </p:txBody>
      </p:sp>
      <p:sp>
        <p:nvSpPr>
          <p:cNvPr id="7" name="Slide Number Placeholder 6"/>
          <p:cNvSpPr>
            <a:spLocks noGrp="1"/>
          </p:cNvSpPr>
          <p:nvPr>
            <p:ph type="sldNum" sz="quarter" idx="12"/>
          </p:nvPr>
        </p:nvSpPr>
        <p:spPr/>
        <p:txBody>
          <a:bodyPr/>
          <a:lstStyle/>
          <a:p>
            <a:fld id="{8ACF494B-5665-4D0C-9B30-01D6EF684E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47359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Dr. M.Jamei ,Soil Moisture Microwave R.S., Feb.2020, mozhdeh.jamei@gmail.com</a:t>
            </a:r>
          </a:p>
        </p:txBody>
      </p:sp>
      <p:sp>
        <p:nvSpPr>
          <p:cNvPr id="7" name="Slide Number Placeholder 6"/>
          <p:cNvSpPr>
            <a:spLocks noGrp="1"/>
          </p:cNvSpPr>
          <p:nvPr>
            <p:ph type="sldNum" sz="quarter" idx="12"/>
          </p:nvPr>
        </p:nvSpPr>
        <p:spPr/>
        <p:txBody>
          <a:bodyPr/>
          <a:lstStyle/>
          <a:p>
            <a:fld id="{8ACF494B-5665-4D0C-9B30-01D6EF684E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81253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Dr. M.Jamei ,Soil Moisture Microwave R.S., Feb.2020, mozhdeh.jamei@gmail.com</a:t>
            </a:r>
          </a:p>
        </p:txBody>
      </p:sp>
      <p:sp>
        <p:nvSpPr>
          <p:cNvPr id="6" name="Slide Number Placeholder 5"/>
          <p:cNvSpPr>
            <a:spLocks noGrp="1"/>
          </p:cNvSpPr>
          <p:nvPr>
            <p:ph type="sldNum" sz="quarter" idx="12"/>
          </p:nvPr>
        </p:nvSpPr>
        <p:spPr/>
        <p:txBody>
          <a:bodyPr/>
          <a:lstStyle/>
          <a:p>
            <a:fld id="{8ACF494B-5665-4D0C-9B30-01D6EF684E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85513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Dr. M.Jamei ,Soil Moisture Microwave R.S., Feb.2020, mozhdeh.jamei@gmail.com</a:t>
            </a:r>
          </a:p>
        </p:txBody>
      </p:sp>
      <p:sp>
        <p:nvSpPr>
          <p:cNvPr id="6" name="Slide Number Placeholder 5"/>
          <p:cNvSpPr>
            <a:spLocks noGrp="1"/>
          </p:cNvSpPr>
          <p:nvPr>
            <p:ph type="sldNum" sz="quarter" idx="12"/>
          </p:nvPr>
        </p:nvSpPr>
        <p:spPr/>
        <p:txBody>
          <a:bodyPr/>
          <a:lstStyle/>
          <a:p>
            <a:fld id="{8ACF494B-5665-4D0C-9B30-01D6EF684E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02072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Dr. M.Jamei ,Soil Moisture Microwave R.S., Feb.2020, mozhdeh.jamei@gmail.com</a:t>
            </a:r>
          </a:p>
        </p:txBody>
      </p:sp>
      <p:sp>
        <p:nvSpPr>
          <p:cNvPr id="6" name="Slide Number Placeholder 5"/>
          <p:cNvSpPr>
            <a:spLocks noGrp="1"/>
          </p:cNvSpPr>
          <p:nvPr>
            <p:ph type="sldNum" sz="quarter" idx="12"/>
          </p:nvPr>
        </p:nvSpPr>
        <p:spPr/>
        <p:txBody>
          <a:bodyPr/>
          <a:lstStyle/>
          <a:p>
            <a:fld id="{8ACF494B-5665-4D0C-9B30-01D6EF684E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52520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Dr. M.Jamei ,Soil Moisture Microwave R.S., Feb.2020, mozhdeh.jamei@gmail.com</a:t>
            </a:r>
          </a:p>
        </p:txBody>
      </p:sp>
      <p:sp>
        <p:nvSpPr>
          <p:cNvPr id="6" name="Slide Number Placeholder 5"/>
          <p:cNvSpPr>
            <a:spLocks noGrp="1"/>
          </p:cNvSpPr>
          <p:nvPr>
            <p:ph type="sldNum" sz="quarter" idx="12"/>
          </p:nvPr>
        </p:nvSpPr>
        <p:spPr/>
        <p:txBody>
          <a:bodyPr/>
          <a:lstStyle/>
          <a:p>
            <a:fld id="{8ACF494B-5665-4D0C-9B30-01D6EF684E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17300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Dr. M.Jamei ,Soil Moisture Microwave R.S., Feb.2020, mozhdeh.jamei@gmail.com</a:t>
            </a:r>
          </a:p>
        </p:txBody>
      </p:sp>
      <p:sp>
        <p:nvSpPr>
          <p:cNvPr id="6" name="Slide Number Placeholder 5"/>
          <p:cNvSpPr>
            <a:spLocks noGrp="1"/>
          </p:cNvSpPr>
          <p:nvPr>
            <p:ph type="sldNum" sz="quarter" idx="12"/>
          </p:nvPr>
        </p:nvSpPr>
        <p:spPr/>
        <p:txBody>
          <a:bodyPr/>
          <a:lstStyle/>
          <a:p>
            <a:fld id="{8ACF494B-5665-4D0C-9B30-01D6EF684E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3678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Dr. M.Jamei ,Soil Moisture Microwave R.S., Feb.2020, mozhdeh.jamei@gmail.com</a:t>
            </a:r>
          </a:p>
        </p:txBody>
      </p:sp>
      <p:sp>
        <p:nvSpPr>
          <p:cNvPr id="7" name="Slide Number Placeholder 6"/>
          <p:cNvSpPr>
            <a:spLocks noGrp="1"/>
          </p:cNvSpPr>
          <p:nvPr>
            <p:ph type="sldNum" sz="quarter" idx="12"/>
          </p:nvPr>
        </p:nvSpPr>
        <p:spPr/>
        <p:txBody>
          <a:bodyPr/>
          <a:lstStyle/>
          <a:p>
            <a:fld id="{8ACF494B-5665-4D0C-9B30-01D6EF684E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37133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a:solidFill>
                  <a:prstClr val="black">
                    <a:tint val="75000"/>
                  </a:prstClr>
                </a:solidFill>
              </a:rPr>
              <a:t>Dr. M.Jamei ,Soil Moisture Microwave R.S., Feb.2020, mozhdeh.jamei@gmail.com</a:t>
            </a:r>
          </a:p>
        </p:txBody>
      </p:sp>
      <p:sp>
        <p:nvSpPr>
          <p:cNvPr id="9" name="Slide Number Placeholder 8"/>
          <p:cNvSpPr>
            <a:spLocks noGrp="1"/>
          </p:cNvSpPr>
          <p:nvPr>
            <p:ph type="sldNum" sz="quarter" idx="12"/>
          </p:nvPr>
        </p:nvSpPr>
        <p:spPr/>
        <p:txBody>
          <a:bodyPr/>
          <a:lstStyle/>
          <a:p>
            <a:fld id="{8ACF494B-5665-4D0C-9B30-01D6EF684E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71210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a:solidFill>
                  <a:prstClr val="black">
                    <a:tint val="75000"/>
                  </a:prstClr>
                </a:solidFill>
              </a:rPr>
              <a:t>Dr. M.Jamei ,Soil Moisture Microwave R.S., Feb.2020, mozhdeh.jamei@gmail.com</a:t>
            </a:r>
          </a:p>
        </p:txBody>
      </p:sp>
      <p:sp>
        <p:nvSpPr>
          <p:cNvPr id="5" name="Slide Number Placeholder 4"/>
          <p:cNvSpPr>
            <a:spLocks noGrp="1"/>
          </p:cNvSpPr>
          <p:nvPr>
            <p:ph type="sldNum" sz="quarter" idx="12"/>
          </p:nvPr>
        </p:nvSpPr>
        <p:spPr/>
        <p:txBody>
          <a:bodyPr/>
          <a:lstStyle/>
          <a:p>
            <a:fld id="{8ACF494B-5665-4D0C-9B30-01D6EF684E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6113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527B07C-A7FC-46E0-B153-4BE4044D2E97}" type="datetime1">
              <a:rPr lang="en-US" smtClean="0"/>
              <a:t>3/9/2023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CF494B-5665-4D0C-9B30-01D6EF684EB8}" type="slidenum">
              <a:rPr lang="en-US" smtClean="0"/>
              <a:t>‹#›</a:t>
            </a:fld>
            <a:endParaRPr lang="en-US"/>
          </a:p>
        </p:txBody>
      </p:sp>
    </p:spTree>
    <p:extLst>
      <p:ext uri="{BB962C8B-B14F-4D97-AF65-F5344CB8AC3E}">
        <p14:creationId xmlns:p14="http://schemas.microsoft.com/office/powerpoint/2010/main" val="17026860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a:solidFill>
                  <a:prstClr val="black">
                    <a:tint val="75000"/>
                  </a:prstClr>
                </a:solidFill>
              </a:rPr>
              <a:t>Dr. M.Jamei ,Soil Moisture Microwave R.S., Feb.2020, mozhdeh.jamei@gmail.com</a:t>
            </a:r>
          </a:p>
        </p:txBody>
      </p:sp>
      <p:sp>
        <p:nvSpPr>
          <p:cNvPr id="4" name="Slide Number Placeholder 3"/>
          <p:cNvSpPr>
            <a:spLocks noGrp="1"/>
          </p:cNvSpPr>
          <p:nvPr>
            <p:ph type="sldNum" sz="quarter" idx="12"/>
          </p:nvPr>
        </p:nvSpPr>
        <p:spPr/>
        <p:txBody>
          <a:bodyPr/>
          <a:lstStyle/>
          <a:p>
            <a:fld id="{8ACF494B-5665-4D0C-9B30-01D6EF684E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02566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Dr. M.Jamei ,Soil Moisture Microwave R.S., Feb.2020, mozhdeh.jamei@gmail.com</a:t>
            </a:r>
          </a:p>
        </p:txBody>
      </p:sp>
      <p:sp>
        <p:nvSpPr>
          <p:cNvPr id="7" name="Slide Number Placeholder 6"/>
          <p:cNvSpPr>
            <a:spLocks noGrp="1"/>
          </p:cNvSpPr>
          <p:nvPr>
            <p:ph type="sldNum" sz="quarter" idx="12"/>
          </p:nvPr>
        </p:nvSpPr>
        <p:spPr/>
        <p:txBody>
          <a:bodyPr/>
          <a:lstStyle/>
          <a:p>
            <a:fld id="{8ACF494B-5665-4D0C-9B30-01D6EF684E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16431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Dr. M.Jamei ,Soil Moisture Microwave R.S., Feb.2020, mozhdeh.jamei@gmail.com</a:t>
            </a:r>
          </a:p>
        </p:txBody>
      </p:sp>
      <p:sp>
        <p:nvSpPr>
          <p:cNvPr id="7" name="Slide Number Placeholder 6"/>
          <p:cNvSpPr>
            <a:spLocks noGrp="1"/>
          </p:cNvSpPr>
          <p:nvPr>
            <p:ph type="sldNum" sz="quarter" idx="12"/>
          </p:nvPr>
        </p:nvSpPr>
        <p:spPr/>
        <p:txBody>
          <a:bodyPr/>
          <a:lstStyle/>
          <a:p>
            <a:fld id="{8ACF494B-5665-4D0C-9B30-01D6EF684E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12998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Dr. M.Jamei ,Soil Moisture Microwave R.S., Feb.2020, mozhdeh.jamei@gmail.com</a:t>
            </a:r>
          </a:p>
        </p:txBody>
      </p:sp>
      <p:sp>
        <p:nvSpPr>
          <p:cNvPr id="6" name="Slide Number Placeholder 5"/>
          <p:cNvSpPr>
            <a:spLocks noGrp="1"/>
          </p:cNvSpPr>
          <p:nvPr>
            <p:ph type="sldNum" sz="quarter" idx="12"/>
          </p:nvPr>
        </p:nvSpPr>
        <p:spPr/>
        <p:txBody>
          <a:bodyPr/>
          <a:lstStyle/>
          <a:p>
            <a:fld id="{8ACF494B-5665-4D0C-9B30-01D6EF684E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50444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Dr. M.Jamei ,Soil Moisture Microwave R.S., Feb.2020, mozhdeh.jamei@gmail.com</a:t>
            </a:r>
          </a:p>
        </p:txBody>
      </p:sp>
      <p:sp>
        <p:nvSpPr>
          <p:cNvPr id="6" name="Slide Number Placeholder 5"/>
          <p:cNvSpPr>
            <a:spLocks noGrp="1"/>
          </p:cNvSpPr>
          <p:nvPr>
            <p:ph type="sldNum" sz="quarter" idx="12"/>
          </p:nvPr>
        </p:nvSpPr>
        <p:spPr/>
        <p:txBody>
          <a:bodyPr/>
          <a:lstStyle/>
          <a:p>
            <a:fld id="{8ACF494B-5665-4D0C-9B30-01D6EF684E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72588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Dr. M.Jamei ,Soil Moisture Microwave R.S., Feb.2020, mozhdeh.jamei@gmail.com</a:t>
            </a:r>
          </a:p>
        </p:txBody>
      </p:sp>
      <p:sp>
        <p:nvSpPr>
          <p:cNvPr id="6" name="Slide Number Placeholder 5"/>
          <p:cNvSpPr>
            <a:spLocks noGrp="1"/>
          </p:cNvSpPr>
          <p:nvPr>
            <p:ph type="sldNum" sz="quarter" idx="12"/>
          </p:nvPr>
        </p:nvSpPr>
        <p:spPr/>
        <p:txBody>
          <a:bodyPr/>
          <a:lstStyle/>
          <a:p>
            <a:fld id="{8ACF494B-5665-4D0C-9B30-01D6EF684E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13415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Dr. M.Jamei ,Soil Moisture Microwave R.S., Feb.2020, mozhdeh.jamei@gmail.com</a:t>
            </a:r>
          </a:p>
        </p:txBody>
      </p:sp>
      <p:sp>
        <p:nvSpPr>
          <p:cNvPr id="6" name="Slide Number Placeholder 5"/>
          <p:cNvSpPr>
            <a:spLocks noGrp="1"/>
          </p:cNvSpPr>
          <p:nvPr>
            <p:ph type="sldNum" sz="quarter" idx="12"/>
          </p:nvPr>
        </p:nvSpPr>
        <p:spPr/>
        <p:txBody>
          <a:bodyPr/>
          <a:lstStyle/>
          <a:p>
            <a:fld id="{8ACF494B-5665-4D0C-9B30-01D6EF684E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80437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Dr. M.Jamei ,Soil Moisture Microwave R.S., Feb.2020, mozhdeh.jamei@gmail.com</a:t>
            </a:r>
          </a:p>
        </p:txBody>
      </p:sp>
      <p:sp>
        <p:nvSpPr>
          <p:cNvPr id="6" name="Slide Number Placeholder 5"/>
          <p:cNvSpPr>
            <a:spLocks noGrp="1"/>
          </p:cNvSpPr>
          <p:nvPr>
            <p:ph type="sldNum" sz="quarter" idx="12"/>
          </p:nvPr>
        </p:nvSpPr>
        <p:spPr/>
        <p:txBody>
          <a:bodyPr/>
          <a:lstStyle/>
          <a:p>
            <a:fld id="{8ACF494B-5665-4D0C-9B30-01D6EF684E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22290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Dr. M.Jamei ,Soil Moisture Microwave R.S., Feb.2020, mozhdeh.jamei@gmail.com</a:t>
            </a:r>
          </a:p>
        </p:txBody>
      </p:sp>
      <p:sp>
        <p:nvSpPr>
          <p:cNvPr id="7" name="Slide Number Placeholder 6"/>
          <p:cNvSpPr>
            <a:spLocks noGrp="1"/>
          </p:cNvSpPr>
          <p:nvPr>
            <p:ph type="sldNum" sz="quarter" idx="12"/>
          </p:nvPr>
        </p:nvSpPr>
        <p:spPr/>
        <p:txBody>
          <a:bodyPr/>
          <a:lstStyle/>
          <a:p>
            <a:fld id="{8ACF494B-5665-4D0C-9B30-01D6EF684E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77161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a:solidFill>
                  <a:prstClr val="black">
                    <a:tint val="75000"/>
                  </a:prstClr>
                </a:solidFill>
              </a:rPr>
              <a:t>Dr. M.Jamei ,Soil Moisture Microwave R.S., Feb.2020, mozhdeh.jamei@gmail.com</a:t>
            </a:r>
          </a:p>
        </p:txBody>
      </p:sp>
      <p:sp>
        <p:nvSpPr>
          <p:cNvPr id="9" name="Slide Number Placeholder 8"/>
          <p:cNvSpPr>
            <a:spLocks noGrp="1"/>
          </p:cNvSpPr>
          <p:nvPr>
            <p:ph type="sldNum" sz="quarter" idx="12"/>
          </p:nvPr>
        </p:nvSpPr>
        <p:spPr/>
        <p:txBody>
          <a:bodyPr/>
          <a:lstStyle/>
          <a:p>
            <a:fld id="{8ACF494B-5665-4D0C-9B30-01D6EF684E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4026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0768450-6E36-40E3-AC42-5AF125425931}" type="datetime1">
              <a:rPr lang="en-US" smtClean="0"/>
              <a:t>3/9/2023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CF494B-5665-4D0C-9B30-01D6EF684EB8}" type="slidenum">
              <a:rPr lang="en-US" smtClean="0"/>
              <a:t>‹#›</a:t>
            </a:fld>
            <a:endParaRPr lang="en-US"/>
          </a:p>
        </p:txBody>
      </p:sp>
    </p:spTree>
    <p:extLst>
      <p:ext uri="{BB962C8B-B14F-4D97-AF65-F5344CB8AC3E}">
        <p14:creationId xmlns:p14="http://schemas.microsoft.com/office/powerpoint/2010/main" val="39783047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a:solidFill>
                  <a:prstClr val="black">
                    <a:tint val="75000"/>
                  </a:prstClr>
                </a:solidFill>
              </a:rPr>
              <a:t>Dr. M.Jamei ,Soil Moisture Microwave R.S., Feb.2020, mozhdeh.jamei@gmail.com</a:t>
            </a:r>
          </a:p>
        </p:txBody>
      </p:sp>
      <p:sp>
        <p:nvSpPr>
          <p:cNvPr id="5" name="Slide Number Placeholder 4"/>
          <p:cNvSpPr>
            <a:spLocks noGrp="1"/>
          </p:cNvSpPr>
          <p:nvPr>
            <p:ph type="sldNum" sz="quarter" idx="12"/>
          </p:nvPr>
        </p:nvSpPr>
        <p:spPr/>
        <p:txBody>
          <a:bodyPr/>
          <a:lstStyle/>
          <a:p>
            <a:fld id="{8ACF494B-5665-4D0C-9B30-01D6EF684E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88006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a:solidFill>
                  <a:prstClr val="black">
                    <a:tint val="75000"/>
                  </a:prstClr>
                </a:solidFill>
              </a:rPr>
              <a:t>Dr. M.Jamei ,Soil Moisture Microwave R.S., Feb.2020, mozhdeh.jamei@gmail.com</a:t>
            </a:r>
          </a:p>
        </p:txBody>
      </p:sp>
      <p:sp>
        <p:nvSpPr>
          <p:cNvPr id="4" name="Slide Number Placeholder 3"/>
          <p:cNvSpPr>
            <a:spLocks noGrp="1"/>
          </p:cNvSpPr>
          <p:nvPr>
            <p:ph type="sldNum" sz="quarter" idx="12"/>
          </p:nvPr>
        </p:nvSpPr>
        <p:spPr/>
        <p:txBody>
          <a:bodyPr/>
          <a:lstStyle/>
          <a:p>
            <a:fld id="{8ACF494B-5665-4D0C-9B30-01D6EF684E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28700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Dr. M.Jamei ,Soil Moisture Microwave R.S., Feb.2020, mozhdeh.jamei@gmail.com</a:t>
            </a:r>
          </a:p>
        </p:txBody>
      </p:sp>
      <p:sp>
        <p:nvSpPr>
          <p:cNvPr id="7" name="Slide Number Placeholder 6"/>
          <p:cNvSpPr>
            <a:spLocks noGrp="1"/>
          </p:cNvSpPr>
          <p:nvPr>
            <p:ph type="sldNum" sz="quarter" idx="12"/>
          </p:nvPr>
        </p:nvSpPr>
        <p:spPr/>
        <p:txBody>
          <a:bodyPr/>
          <a:lstStyle/>
          <a:p>
            <a:fld id="{8ACF494B-5665-4D0C-9B30-01D6EF684E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71953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Dr. M.Jamei ,Soil Moisture Microwave R.S., Feb.2020, mozhdeh.jamei@gmail.com</a:t>
            </a:r>
          </a:p>
        </p:txBody>
      </p:sp>
      <p:sp>
        <p:nvSpPr>
          <p:cNvPr id="7" name="Slide Number Placeholder 6"/>
          <p:cNvSpPr>
            <a:spLocks noGrp="1"/>
          </p:cNvSpPr>
          <p:nvPr>
            <p:ph type="sldNum" sz="quarter" idx="12"/>
          </p:nvPr>
        </p:nvSpPr>
        <p:spPr/>
        <p:txBody>
          <a:bodyPr/>
          <a:lstStyle/>
          <a:p>
            <a:fld id="{8ACF494B-5665-4D0C-9B30-01D6EF684E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62401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Dr. M.Jamei ,Soil Moisture Microwave R.S., Feb.2020, mozhdeh.jamei@gmail.com</a:t>
            </a:r>
          </a:p>
        </p:txBody>
      </p:sp>
      <p:sp>
        <p:nvSpPr>
          <p:cNvPr id="6" name="Slide Number Placeholder 5"/>
          <p:cNvSpPr>
            <a:spLocks noGrp="1"/>
          </p:cNvSpPr>
          <p:nvPr>
            <p:ph type="sldNum" sz="quarter" idx="12"/>
          </p:nvPr>
        </p:nvSpPr>
        <p:spPr/>
        <p:txBody>
          <a:bodyPr/>
          <a:lstStyle/>
          <a:p>
            <a:fld id="{8ACF494B-5665-4D0C-9B30-01D6EF684E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56123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Dr. M.Jamei ,Soil Moisture Microwave R.S., Feb.2020, mozhdeh.jamei@gmail.com</a:t>
            </a:r>
          </a:p>
        </p:txBody>
      </p:sp>
      <p:sp>
        <p:nvSpPr>
          <p:cNvPr id="6" name="Slide Number Placeholder 5"/>
          <p:cNvSpPr>
            <a:spLocks noGrp="1"/>
          </p:cNvSpPr>
          <p:nvPr>
            <p:ph type="sldNum" sz="quarter" idx="12"/>
          </p:nvPr>
        </p:nvSpPr>
        <p:spPr/>
        <p:txBody>
          <a:bodyPr/>
          <a:lstStyle/>
          <a:p>
            <a:fld id="{8ACF494B-5665-4D0C-9B30-01D6EF684E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84182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Dr. M.Jamei ,Soil Moisture Microwave R.S., Feb.2020, mozhdeh.jamei@gmail.com</a:t>
            </a:r>
          </a:p>
        </p:txBody>
      </p:sp>
      <p:sp>
        <p:nvSpPr>
          <p:cNvPr id="6" name="Slide Number Placeholder 5"/>
          <p:cNvSpPr>
            <a:spLocks noGrp="1"/>
          </p:cNvSpPr>
          <p:nvPr>
            <p:ph type="sldNum" sz="quarter" idx="12"/>
          </p:nvPr>
        </p:nvSpPr>
        <p:spPr/>
        <p:txBody>
          <a:bodyPr/>
          <a:lstStyle/>
          <a:p>
            <a:fld id="{8ACF494B-5665-4D0C-9B30-01D6EF684E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83484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Dr. M.Jamei ,Soil Moisture Microwave R.S., Feb.2020, mozhdeh.jamei@gmail.com</a:t>
            </a:r>
          </a:p>
        </p:txBody>
      </p:sp>
      <p:sp>
        <p:nvSpPr>
          <p:cNvPr id="6" name="Slide Number Placeholder 5"/>
          <p:cNvSpPr>
            <a:spLocks noGrp="1"/>
          </p:cNvSpPr>
          <p:nvPr>
            <p:ph type="sldNum" sz="quarter" idx="12"/>
          </p:nvPr>
        </p:nvSpPr>
        <p:spPr/>
        <p:txBody>
          <a:bodyPr/>
          <a:lstStyle/>
          <a:p>
            <a:fld id="{8ACF494B-5665-4D0C-9B30-01D6EF684E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96543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Dr. M.Jamei ,Soil Moisture Microwave R.S., Feb.2020, mozhdeh.jamei@gmail.com</a:t>
            </a:r>
          </a:p>
        </p:txBody>
      </p:sp>
      <p:sp>
        <p:nvSpPr>
          <p:cNvPr id="6" name="Slide Number Placeholder 5"/>
          <p:cNvSpPr>
            <a:spLocks noGrp="1"/>
          </p:cNvSpPr>
          <p:nvPr>
            <p:ph type="sldNum" sz="quarter" idx="12"/>
          </p:nvPr>
        </p:nvSpPr>
        <p:spPr/>
        <p:txBody>
          <a:bodyPr/>
          <a:lstStyle/>
          <a:p>
            <a:fld id="{8ACF494B-5665-4D0C-9B30-01D6EF684E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25192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Dr. M.Jamei ,Soil Moisture Microwave R.S., Feb.2020, mozhdeh.jamei@gmail.com</a:t>
            </a:r>
          </a:p>
        </p:txBody>
      </p:sp>
      <p:sp>
        <p:nvSpPr>
          <p:cNvPr id="7" name="Slide Number Placeholder 6"/>
          <p:cNvSpPr>
            <a:spLocks noGrp="1"/>
          </p:cNvSpPr>
          <p:nvPr>
            <p:ph type="sldNum" sz="quarter" idx="12"/>
          </p:nvPr>
        </p:nvSpPr>
        <p:spPr/>
        <p:txBody>
          <a:bodyPr/>
          <a:lstStyle/>
          <a:p>
            <a:fld id="{8ACF494B-5665-4D0C-9B30-01D6EF684E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6901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E75C7AD-129F-49FE-875F-F93A9A12B9A0}" type="datetime1">
              <a:rPr lang="en-US" smtClean="0"/>
              <a:t>3/9/2023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CF494B-5665-4D0C-9B30-01D6EF684EB8}" type="slidenum">
              <a:rPr lang="en-US" smtClean="0"/>
              <a:t>‹#›</a:t>
            </a:fld>
            <a:endParaRPr lang="en-US"/>
          </a:p>
        </p:txBody>
      </p:sp>
    </p:spTree>
    <p:extLst>
      <p:ext uri="{BB962C8B-B14F-4D97-AF65-F5344CB8AC3E}">
        <p14:creationId xmlns:p14="http://schemas.microsoft.com/office/powerpoint/2010/main" val="18955862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a:solidFill>
                  <a:prstClr val="black">
                    <a:tint val="75000"/>
                  </a:prstClr>
                </a:solidFill>
              </a:rPr>
              <a:t>Dr. M.Jamei ,Soil Moisture Microwave R.S., Feb.2020, mozhdeh.jamei@gmail.com</a:t>
            </a:r>
          </a:p>
        </p:txBody>
      </p:sp>
      <p:sp>
        <p:nvSpPr>
          <p:cNvPr id="9" name="Slide Number Placeholder 8"/>
          <p:cNvSpPr>
            <a:spLocks noGrp="1"/>
          </p:cNvSpPr>
          <p:nvPr>
            <p:ph type="sldNum" sz="quarter" idx="12"/>
          </p:nvPr>
        </p:nvSpPr>
        <p:spPr/>
        <p:txBody>
          <a:bodyPr/>
          <a:lstStyle/>
          <a:p>
            <a:fld id="{8ACF494B-5665-4D0C-9B30-01D6EF684E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5723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a:solidFill>
                  <a:prstClr val="black">
                    <a:tint val="75000"/>
                  </a:prstClr>
                </a:solidFill>
              </a:rPr>
              <a:t>Dr. M.Jamei ,Soil Moisture Microwave R.S., Feb.2020, mozhdeh.jamei@gmail.com</a:t>
            </a:r>
          </a:p>
        </p:txBody>
      </p:sp>
      <p:sp>
        <p:nvSpPr>
          <p:cNvPr id="5" name="Slide Number Placeholder 4"/>
          <p:cNvSpPr>
            <a:spLocks noGrp="1"/>
          </p:cNvSpPr>
          <p:nvPr>
            <p:ph type="sldNum" sz="quarter" idx="12"/>
          </p:nvPr>
        </p:nvSpPr>
        <p:spPr/>
        <p:txBody>
          <a:bodyPr/>
          <a:lstStyle/>
          <a:p>
            <a:fld id="{8ACF494B-5665-4D0C-9B30-01D6EF684E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39406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a:solidFill>
                  <a:prstClr val="black">
                    <a:tint val="75000"/>
                  </a:prstClr>
                </a:solidFill>
              </a:rPr>
              <a:t>Dr. M.Jamei ,Soil Moisture Microwave R.S., Feb.2020, mozhdeh.jamei@gmail.com</a:t>
            </a:r>
          </a:p>
        </p:txBody>
      </p:sp>
      <p:sp>
        <p:nvSpPr>
          <p:cNvPr id="4" name="Slide Number Placeholder 3"/>
          <p:cNvSpPr>
            <a:spLocks noGrp="1"/>
          </p:cNvSpPr>
          <p:nvPr>
            <p:ph type="sldNum" sz="quarter" idx="12"/>
          </p:nvPr>
        </p:nvSpPr>
        <p:spPr/>
        <p:txBody>
          <a:bodyPr/>
          <a:lstStyle/>
          <a:p>
            <a:fld id="{8ACF494B-5665-4D0C-9B30-01D6EF684E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94823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Dr. M.Jamei ,Soil Moisture Microwave R.S., Feb.2020, mozhdeh.jamei@gmail.com</a:t>
            </a:r>
          </a:p>
        </p:txBody>
      </p:sp>
      <p:sp>
        <p:nvSpPr>
          <p:cNvPr id="7" name="Slide Number Placeholder 6"/>
          <p:cNvSpPr>
            <a:spLocks noGrp="1"/>
          </p:cNvSpPr>
          <p:nvPr>
            <p:ph type="sldNum" sz="quarter" idx="12"/>
          </p:nvPr>
        </p:nvSpPr>
        <p:spPr/>
        <p:txBody>
          <a:bodyPr/>
          <a:lstStyle/>
          <a:p>
            <a:fld id="{8ACF494B-5665-4D0C-9B30-01D6EF684E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24399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Dr. M.Jamei ,Soil Moisture Microwave R.S., Feb.2020, mozhdeh.jamei@gmail.com</a:t>
            </a:r>
          </a:p>
        </p:txBody>
      </p:sp>
      <p:sp>
        <p:nvSpPr>
          <p:cNvPr id="7" name="Slide Number Placeholder 6"/>
          <p:cNvSpPr>
            <a:spLocks noGrp="1"/>
          </p:cNvSpPr>
          <p:nvPr>
            <p:ph type="sldNum" sz="quarter" idx="12"/>
          </p:nvPr>
        </p:nvSpPr>
        <p:spPr/>
        <p:txBody>
          <a:bodyPr/>
          <a:lstStyle/>
          <a:p>
            <a:fld id="{8ACF494B-5665-4D0C-9B30-01D6EF684E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86375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Dr. M.Jamei ,Soil Moisture Microwave R.S., Feb.2020, mozhdeh.jamei@gmail.com</a:t>
            </a:r>
          </a:p>
        </p:txBody>
      </p:sp>
      <p:sp>
        <p:nvSpPr>
          <p:cNvPr id="6" name="Slide Number Placeholder 5"/>
          <p:cNvSpPr>
            <a:spLocks noGrp="1"/>
          </p:cNvSpPr>
          <p:nvPr>
            <p:ph type="sldNum" sz="quarter" idx="12"/>
          </p:nvPr>
        </p:nvSpPr>
        <p:spPr/>
        <p:txBody>
          <a:bodyPr/>
          <a:lstStyle/>
          <a:p>
            <a:fld id="{8ACF494B-5665-4D0C-9B30-01D6EF684E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14963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Dr. M.Jamei ,Soil Moisture Microwave R.S., Feb.2020, mozhdeh.jamei@gmail.com</a:t>
            </a:r>
          </a:p>
        </p:txBody>
      </p:sp>
      <p:sp>
        <p:nvSpPr>
          <p:cNvPr id="6" name="Slide Number Placeholder 5"/>
          <p:cNvSpPr>
            <a:spLocks noGrp="1"/>
          </p:cNvSpPr>
          <p:nvPr>
            <p:ph type="sldNum" sz="quarter" idx="12"/>
          </p:nvPr>
        </p:nvSpPr>
        <p:spPr/>
        <p:txBody>
          <a:bodyPr/>
          <a:lstStyle/>
          <a:p>
            <a:fld id="{8ACF494B-5665-4D0C-9B30-01D6EF684E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9861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4DDBD0-22E7-4F7C-ABA2-4E65517C235C}" type="datetime1">
              <a:rPr lang="en-US" smtClean="0"/>
              <a:t>3/9/2023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CF494B-5665-4D0C-9B30-01D6EF684EB8}" type="slidenum">
              <a:rPr lang="en-US" smtClean="0"/>
              <a:t>‹#›</a:t>
            </a:fld>
            <a:endParaRPr lang="en-US"/>
          </a:p>
        </p:txBody>
      </p:sp>
    </p:spTree>
    <p:extLst>
      <p:ext uri="{BB962C8B-B14F-4D97-AF65-F5344CB8AC3E}">
        <p14:creationId xmlns:p14="http://schemas.microsoft.com/office/powerpoint/2010/main" val="2189408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A185727-C021-4457-83FE-BFD87BD8D0B1}" type="datetime1">
              <a:rPr lang="en-US" smtClean="0"/>
              <a:t>3/9/2023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CF494B-5665-4D0C-9B30-01D6EF684EB8}" type="slidenum">
              <a:rPr lang="en-US" smtClean="0"/>
              <a:t>‹#›</a:t>
            </a:fld>
            <a:endParaRPr lang="en-US"/>
          </a:p>
        </p:txBody>
      </p:sp>
    </p:spTree>
    <p:extLst>
      <p:ext uri="{BB962C8B-B14F-4D97-AF65-F5344CB8AC3E}">
        <p14:creationId xmlns:p14="http://schemas.microsoft.com/office/powerpoint/2010/main" val="2221678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92D47A1-FFE2-42F5-BE3A-A341454104A1}" type="datetime1">
              <a:rPr lang="en-US" smtClean="0"/>
              <a:t>3/9/2023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CF494B-5665-4D0C-9B30-01D6EF684EB8}" type="slidenum">
              <a:rPr lang="en-US" smtClean="0"/>
              <a:t>‹#›</a:t>
            </a:fld>
            <a:endParaRPr lang="en-US"/>
          </a:p>
        </p:txBody>
      </p:sp>
    </p:spTree>
    <p:extLst>
      <p:ext uri="{BB962C8B-B14F-4D97-AF65-F5344CB8AC3E}">
        <p14:creationId xmlns:p14="http://schemas.microsoft.com/office/powerpoint/2010/main" val="849451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imesNewRoman"/>
              </a:defRPr>
            </a:lvl1pPr>
          </a:lstStyle>
          <a:p>
            <a:fld id="{4B3F5BA9-39CB-4C97-B8DD-3935E906C964}" type="datetime1">
              <a:rPr lang="en-US" smtClean="0"/>
              <a:t>3/9/2023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imesNewRoman"/>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imesNewRoman"/>
              </a:defRPr>
            </a:lvl1pPr>
          </a:lstStyle>
          <a:p>
            <a:fld id="{8ACF494B-5665-4D0C-9B30-01D6EF684EB8}" type="slidenum">
              <a:rPr lang="en-US" smtClean="0"/>
              <a:t>‹#›</a:t>
            </a:fld>
            <a:endParaRPr lang="en-US"/>
          </a:p>
        </p:txBody>
      </p:sp>
    </p:spTree>
    <p:extLst>
      <p:ext uri="{BB962C8B-B14F-4D97-AF65-F5344CB8AC3E}">
        <p14:creationId xmlns:p14="http://schemas.microsoft.com/office/powerpoint/2010/main" val="149467173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NewRoman"/>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NewRoman"/>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NewRoman"/>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NewRoman"/>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NewRoman"/>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
              <a:srgbClr val="F3F9FF"/>
            </a:gs>
            <a:gs pos="100000">
              <a:srgbClr val="C9E4FF"/>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E9B478-6A05-4F95-8B1D-E16F66ABA2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7DAB305-929F-4442-AA72-AE5B9FF3D5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A54752-D316-4884-A87B-3B87B6183B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A36EAEF-D626-4922-8D33-FB5DFBF55E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prstClr val="black">
                    <a:tint val="75000"/>
                  </a:prstClr>
                </a:solidFill>
              </a:rPr>
              <a:t>Dr. M.Jamei ,Soil Moisture Microwave R.S., Feb.2020, mozhdeh.jamei@gmail.com</a:t>
            </a:r>
          </a:p>
        </p:txBody>
      </p:sp>
      <p:sp>
        <p:nvSpPr>
          <p:cNvPr id="6" name="Slide Number Placeholder 5">
            <a:extLst>
              <a:ext uri="{FF2B5EF4-FFF2-40B4-BE49-F238E27FC236}">
                <a16:creationId xmlns:a16="http://schemas.microsoft.com/office/drawing/2014/main" id="{3C72C7B2-E229-43C0-B177-E5E1336079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C4B3D-AA18-4677-8DA5-E306D97B81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826408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100000">
              <a:srgbClr val="FDE3C7"/>
            </a:gs>
            <a:gs pos="100000">
              <a:schemeClr val="accent2">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imesNewRoman"/>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imesNewRoman"/>
              </a:defRPr>
            </a:lvl1pPr>
          </a:lstStyle>
          <a:p>
            <a:r>
              <a:rPr lang="en-US">
                <a:solidFill>
                  <a:prstClr val="black">
                    <a:tint val="75000"/>
                  </a:prstClr>
                </a:solidFill>
              </a:rPr>
              <a:t>Dr. M.Jamei ,Soil Moisture Microwave R.S., Feb.2020, mozhdeh.jamei@gmail.com</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imesNewRoman"/>
              </a:defRPr>
            </a:lvl1pPr>
          </a:lstStyle>
          <a:p>
            <a:fld id="{8ACF494B-5665-4D0C-9B30-01D6EF684E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99929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NewRoman"/>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NewRoman"/>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NewRoman"/>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NewRoman"/>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NewRoman"/>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100000">
              <a:srgbClr val="FDE3C7"/>
            </a:gs>
            <a:gs pos="100000">
              <a:schemeClr val="accent2">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imesNewRoman"/>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imesNewRoman"/>
              </a:defRPr>
            </a:lvl1pPr>
          </a:lstStyle>
          <a:p>
            <a:r>
              <a:rPr lang="en-US">
                <a:solidFill>
                  <a:prstClr val="black">
                    <a:tint val="75000"/>
                  </a:prstClr>
                </a:solidFill>
              </a:rPr>
              <a:t>Dr. M.Jamei ,Soil Moisture Microwave R.S., Feb.2020, mozhdeh.jamei@gmail.com</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imesNewRoman"/>
              </a:defRPr>
            </a:lvl1pPr>
          </a:lstStyle>
          <a:p>
            <a:fld id="{8ACF494B-5665-4D0C-9B30-01D6EF684E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1278666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NewRoman"/>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NewRoman"/>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NewRoman"/>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NewRoman"/>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NewRoman"/>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100000">
              <a:srgbClr val="FDE3C7"/>
            </a:gs>
            <a:gs pos="100000">
              <a:schemeClr val="accent2">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imesNewRoman"/>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imesNewRoman"/>
              </a:defRPr>
            </a:lvl1pPr>
          </a:lstStyle>
          <a:p>
            <a:r>
              <a:rPr lang="en-US">
                <a:solidFill>
                  <a:prstClr val="black">
                    <a:tint val="75000"/>
                  </a:prstClr>
                </a:solidFill>
              </a:rPr>
              <a:t>Dr. M.Jamei ,Soil Moisture Microwave R.S., Feb.2020, mozhdeh.jamei@gmail.com</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imesNewRoman"/>
              </a:defRPr>
            </a:lvl1pPr>
          </a:lstStyle>
          <a:p>
            <a:fld id="{8ACF494B-5665-4D0C-9B30-01D6EF684E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7398309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NewRoman"/>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NewRoman"/>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NewRoman"/>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NewRoman"/>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NewRoman"/>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100000">
              <a:srgbClr val="FDE3C7"/>
            </a:gs>
            <a:gs pos="100000">
              <a:schemeClr val="accent2">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prstClr val="black">
                    <a:tint val="75000"/>
                  </a:prstClr>
                </a:solidFill>
              </a:rPr>
              <a:t>Dr. M.Jamei ,Soil Moisture Microwave R.S., Feb.2020, mozhdeh.jamei@gmail.com</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CF494B-5665-4D0C-9B30-01D6EF684E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5104871"/>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0.jpg"/><Relationship Id="rId4" Type="http://schemas.openxmlformats.org/officeDocument/2006/relationships/image" Target="../media/image19.wmf"/></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44.jpg"/><Relationship Id="rId1" Type="http://schemas.openxmlformats.org/officeDocument/2006/relationships/slideLayout" Target="../slideLayouts/slideLayout24.xml"/><Relationship Id="rId5" Type="http://schemas.openxmlformats.org/officeDocument/2006/relationships/image" Target="../media/image45.png"/><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jpeg"/><Relationship Id="rId2" Type="http://schemas.openxmlformats.org/officeDocument/2006/relationships/image" Target="../media/image44.jpg"/><Relationship Id="rId1" Type="http://schemas.openxmlformats.org/officeDocument/2006/relationships/slideLayout" Target="../slideLayouts/slideLayout2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0.jpg"/></Relationships>
</file>

<file path=ppt/slides/_rels/slide3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44.jpg"/><Relationship Id="rId1" Type="http://schemas.openxmlformats.org/officeDocument/2006/relationships/slideLayout" Target="../slideLayouts/slideLayout24.xml"/><Relationship Id="rId5" Type="http://schemas.openxmlformats.org/officeDocument/2006/relationships/image" Target="../media/image49.jpe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44.jpg"/><Relationship Id="rId1" Type="http://schemas.openxmlformats.org/officeDocument/2006/relationships/slideLayout" Target="../slideLayouts/slideLayout24.xml"/><Relationship Id="rId6" Type="http://schemas.openxmlformats.org/officeDocument/2006/relationships/hyperlink" Target="https://smos-diss.eo.esa.int/socat/SMOS_Open" TargetMode="External"/><Relationship Id="rId5" Type="http://schemas.openxmlformats.org/officeDocument/2006/relationships/image" Target="../media/image52.png"/><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4.jpg"/><Relationship Id="rId1" Type="http://schemas.openxmlformats.org/officeDocument/2006/relationships/slideLayout" Target="../slideLayouts/slideLayout24.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4.jp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4.jpg"/><Relationship Id="rId1" Type="http://schemas.openxmlformats.org/officeDocument/2006/relationships/slideLayout" Target="../slideLayouts/slideLayout24.xml"/><Relationship Id="rId5" Type="http://schemas.openxmlformats.org/officeDocument/2006/relationships/hyperlink" Target="https://bec.icm.csic.es/" TargetMode="External"/><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60.svg"/><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4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4.jpg"/><Relationship Id="rId1" Type="http://schemas.openxmlformats.org/officeDocument/2006/relationships/slideLayout" Target="../slideLayouts/slideLayout35.xml"/><Relationship Id="rId5" Type="http://schemas.openxmlformats.org/officeDocument/2006/relationships/image" Target="../media/image61.jpeg"/><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4.jpg"/><Relationship Id="rId1" Type="http://schemas.openxmlformats.org/officeDocument/2006/relationships/slideLayout" Target="../slideLayouts/slideLayout46.xml"/><Relationship Id="rId6" Type="http://schemas.openxmlformats.org/officeDocument/2006/relationships/hyperlink" Target="https://www.giss.nasa.gov/tools/panoply/" TargetMode="External"/><Relationship Id="rId5" Type="http://schemas.openxmlformats.org/officeDocument/2006/relationships/hyperlink" Target="https://portal.hdfgroup.org/display/HDFVIEW/HDFView" TargetMode="External"/><Relationship Id="rId4" Type="http://schemas.openxmlformats.org/officeDocument/2006/relationships/image" Target="../media/image61.jpeg"/></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4.jpg"/><Relationship Id="rId1" Type="http://schemas.openxmlformats.org/officeDocument/2006/relationships/slideLayout" Target="../slideLayouts/slideLayout46.xml"/><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4.jpg"/><Relationship Id="rId1" Type="http://schemas.openxmlformats.org/officeDocument/2006/relationships/slideLayout" Target="../slideLayouts/slideLayout57.xml"/></Relationships>
</file>

<file path=ppt/slides/_rels/slide51.xml.rels><?xml version="1.0" encoding="UTF-8" standalone="yes"?>
<Relationships xmlns="http://schemas.openxmlformats.org/package/2006/relationships"><Relationship Id="rId3" Type="http://schemas.openxmlformats.org/officeDocument/2006/relationships/hyperlink" Target="https://nsidc.org/data/smap" TargetMode="External"/><Relationship Id="rId2" Type="http://schemas.openxmlformats.org/officeDocument/2006/relationships/image" Target="../media/image44.jpg"/><Relationship Id="rId1" Type="http://schemas.openxmlformats.org/officeDocument/2006/relationships/slideLayout" Target="../slideLayouts/slideLayout57.xml"/><Relationship Id="rId4" Type="http://schemas.openxmlformats.org/officeDocument/2006/relationships/image" Target="../media/image66.png"/></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4.jpg"/><Relationship Id="rId1" Type="http://schemas.openxmlformats.org/officeDocument/2006/relationships/slideLayout" Target="../slideLayouts/slideLayout46.xml"/></Relationships>
</file>

<file path=ppt/slides/_rels/slide53.xml.rels><?xml version="1.0" encoding="UTF-8" standalone="yes"?>
<Relationships xmlns="http://schemas.openxmlformats.org/package/2006/relationships"><Relationship Id="rId3" Type="http://schemas.openxmlformats.org/officeDocument/2006/relationships/hyperlink" Target="https://nsidc.org/data/data-access-tool/SPL3SMP/versions/8/" TargetMode="External"/><Relationship Id="rId2" Type="http://schemas.openxmlformats.org/officeDocument/2006/relationships/image" Target="../media/image44.jpg"/><Relationship Id="rId1" Type="http://schemas.openxmlformats.org/officeDocument/2006/relationships/slideLayout" Target="../slideLayouts/slideLayout46.xml"/><Relationship Id="rId5" Type="http://schemas.openxmlformats.org/officeDocument/2006/relationships/image" Target="../media/image68.png"/><Relationship Id="rId4" Type="http://schemas.openxmlformats.org/officeDocument/2006/relationships/hyperlink" Target="https://nsidc.org/support/how/search-filter-and-order-nsidc-data"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4.jpg"/><Relationship Id="rId1" Type="http://schemas.openxmlformats.org/officeDocument/2006/relationships/slideLayout" Target="../slideLayouts/slideLayout46.xml"/><Relationship Id="rId5" Type="http://schemas.openxmlformats.org/officeDocument/2006/relationships/image" Target="../media/image69.png"/><Relationship Id="rId4" Type="http://schemas.openxmlformats.org/officeDocument/2006/relationships/image" Target="../media/image61.jpeg"/></Relationships>
</file>

<file path=ppt/slides/_rels/slide5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71.png"/></Relationships>
</file>

<file path=ppt/slides/_rels/slide5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6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80.png"/></Relationships>
</file>

<file path=ppt/slides/_rels/slide6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84.jpeg"/><Relationship Id="rId5" Type="http://schemas.openxmlformats.org/officeDocument/2006/relationships/image" Target="../media/image83.png"/><Relationship Id="rId4" Type="http://schemas.openxmlformats.org/officeDocument/2006/relationships/image" Target="../media/image82.png"/></Relationships>
</file>

<file path=ppt/slides/_rels/slide6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diagramLayout" Target="../diagrams/layout1.xml"/><Relationship Id="rId7" Type="http://schemas.openxmlformats.org/officeDocument/2006/relationships/image" Target="../media/image90.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92.jpeg"/></Relationships>
</file>

<file path=ppt/slides/_rels/slide77.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9.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91.jpe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a:gsLst>
            <a:gs pos="100000">
              <a:srgbClr val="C9D6ED"/>
            </a:gs>
            <a:gs pos="0">
              <a:srgbClr val="F3F9FF"/>
            </a:gs>
          </a:gsLst>
          <a:path path="rect">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3176876" y="1108436"/>
            <a:ext cx="5357300" cy="954107"/>
          </a:xfrm>
          <a:prstGeom prst="rect">
            <a:avLst/>
          </a:prstGeom>
        </p:spPr>
        <p:txBody>
          <a:bodyPr wrap="none">
            <a:spAutoFit/>
          </a:bodyPr>
          <a:lstStyle/>
          <a:p>
            <a:pPr algn="ctr"/>
            <a:r>
              <a:rPr lang="en-US" sz="2800" b="1" dirty="0">
                <a:solidFill>
                  <a:srgbClr val="001968"/>
                </a:solidFill>
                <a:effectLst>
                  <a:outerShdw blurRad="38100" dist="38100" dir="2700000" algn="tl">
                    <a:srgbClr val="000000">
                      <a:alpha val="43137"/>
                    </a:srgbClr>
                  </a:outerShdw>
                </a:effectLst>
              </a:rPr>
              <a:t>The Earth Observation from Space </a:t>
            </a:r>
          </a:p>
          <a:p>
            <a:pPr algn="ctr"/>
            <a:r>
              <a:rPr lang="en-US" sz="2800" b="1" dirty="0">
                <a:solidFill>
                  <a:srgbClr val="001968"/>
                </a:solidFill>
                <a:effectLst>
                  <a:outerShdw blurRad="38100" dist="38100" dir="2700000" algn="tl">
                    <a:srgbClr val="000000">
                      <a:alpha val="43137"/>
                    </a:srgbClr>
                  </a:outerShdw>
                </a:effectLst>
              </a:rPr>
              <a:t>  </a:t>
            </a:r>
          </a:p>
        </p:txBody>
      </p:sp>
      <p:sp>
        <p:nvSpPr>
          <p:cNvPr id="7" name="Slide Number Placeholder 3">
            <a:extLst>
              <a:ext uri="{FF2B5EF4-FFF2-40B4-BE49-F238E27FC236}">
                <a16:creationId xmlns:a16="http://schemas.microsoft.com/office/drawing/2014/main" id="{F7E5D7C3-A433-42DC-969E-6F8400E51E79}"/>
              </a:ext>
            </a:extLst>
          </p:cNvPr>
          <p:cNvSpPr>
            <a:spLocks noGrp="1"/>
          </p:cNvSpPr>
          <p:nvPr>
            <p:ph type="sldNum" sz="quarter" idx="12"/>
          </p:nvPr>
        </p:nvSpPr>
        <p:spPr>
          <a:xfrm>
            <a:off x="8610600" y="6356350"/>
            <a:ext cx="2743200" cy="365125"/>
          </a:xfrm>
        </p:spPr>
        <p:txBody>
          <a:bodyPr/>
          <a:lstStyle/>
          <a:p>
            <a:fld id="{8ACF494B-5665-4D0C-9B30-01D6EF684EB8}" type="slidenum">
              <a:rPr lang="en-US" smtClean="0"/>
              <a:t>1</a:t>
            </a:fld>
            <a:endParaRPr lang="en-US" dirty="0"/>
          </a:p>
        </p:txBody>
      </p:sp>
      <p:sp>
        <p:nvSpPr>
          <p:cNvPr id="9" name="Rectangle 8">
            <a:extLst>
              <a:ext uri="{FF2B5EF4-FFF2-40B4-BE49-F238E27FC236}">
                <a16:creationId xmlns:a16="http://schemas.microsoft.com/office/drawing/2014/main" id="{ACE7F848-2291-4BC4-A78E-73495DDA1AA6}"/>
              </a:ext>
            </a:extLst>
          </p:cNvPr>
          <p:cNvSpPr/>
          <p:nvPr/>
        </p:nvSpPr>
        <p:spPr>
          <a:xfrm>
            <a:off x="1007480" y="4286255"/>
            <a:ext cx="9696090" cy="461665"/>
          </a:xfrm>
          <a:prstGeom prst="rect">
            <a:avLst/>
          </a:prstGeom>
        </p:spPr>
        <p:txBody>
          <a:bodyPr wrap="square">
            <a:spAutoFit/>
          </a:bodyPr>
          <a:lstStyle/>
          <a:p>
            <a:pPr algn="ctr"/>
            <a:r>
              <a:rPr lang="en-US" sz="2400" b="1" dirty="0">
                <a:solidFill>
                  <a:srgbClr val="0033CC"/>
                </a:solidFill>
              </a:rPr>
              <a:t>By : Ebrahim </a:t>
            </a:r>
            <a:r>
              <a:rPr lang="en-US" sz="2400" b="1" dirty="0" err="1">
                <a:solidFill>
                  <a:srgbClr val="0033CC"/>
                </a:solidFill>
              </a:rPr>
              <a:t>Asadi</a:t>
            </a:r>
            <a:r>
              <a:rPr lang="en-US" sz="2400" b="1" dirty="0">
                <a:solidFill>
                  <a:srgbClr val="0033CC"/>
                </a:solidFill>
              </a:rPr>
              <a:t> Oskouei</a:t>
            </a:r>
          </a:p>
        </p:txBody>
      </p:sp>
      <p:sp>
        <p:nvSpPr>
          <p:cNvPr id="2" name="Rectangle 1"/>
          <p:cNvSpPr/>
          <p:nvPr/>
        </p:nvSpPr>
        <p:spPr>
          <a:xfrm>
            <a:off x="873873" y="2677825"/>
            <a:ext cx="9963304" cy="1172629"/>
          </a:xfrm>
          <a:prstGeom prst="rect">
            <a:avLst/>
          </a:prstGeom>
        </p:spPr>
        <p:txBody>
          <a:bodyPr wrap="none">
            <a:spAutoFit/>
          </a:bodyPr>
          <a:lstStyle/>
          <a:p>
            <a:pPr algn="ctr">
              <a:lnSpc>
                <a:spcPct val="130000"/>
              </a:lnSpc>
            </a:pPr>
            <a:r>
              <a:rPr lang="en-US" sz="5400" b="1" dirty="0">
                <a:ln w="9000" cmpd="sng">
                  <a:solidFill>
                    <a:srgbClr val="EC7016">
                      <a:shade val="50000"/>
                      <a:satMod val="120000"/>
                    </a:srgbClr>
                  </a:solidFill>
                  <a:prstDash val="solid"/>
                </a:ln>
                <a:solidFill>
                  <a:srgbClr val="C00000"/>
                </a:solidFill>
                <a:effectLst>
                  <a:outerShdw blurRad="38100" dist="38100" dir="2700000" algn="tl">
                    <a:srgbClr val="000000">
                      <a:alpha val="43137"/>
                    </a:srgbClr>
                  </a:outerShdw>
                </a:effectLst>
                <a:latin typeface="Times New Roman" panose="02020603050405020304" pitchFamily="18" charset="0"/>
                <a:cs typeface="B Titr" panose="00000700000000000000" pitchFamily="2" charset="-78"/>
              </a:rPr>
              <a:t>Remote Sensing of Soil Moisture </a:t>
            </a:r>
          </a:p>
        </p:txBody>
      </p:sp>
      <p:sp>
        <p:nvSpPr>
          <p:cNvPr id="8" name="TextBox 7">
            <a:extLst>
              <a:ext uri="{FF2B5EF4-FFF2-40B4-BE49-F238E27FC236}">
                <a16:creationId xmlns:a16="http://schemas.microsoft.com/office/drawing/2014/main" id="{BBAE4A58-6B88-4DDD-8844-1229106B5DC0}"/>
              </a:ext>
            </a:extLst>
          </p:cNvPr>
          <p:cNvSpPr txBox="1"/>
          <p:nvPr/>
        </p:nvSpPr>
        <p:spPr>
          <a:xfrm>
            <a:off x="2806748" y="5564898"/>
            <a:ext cx="6097554" cy="369332"/>
          </a:xfrm>
          <a:prstGeom prst="rect">
            <a:avLst/>
          </a:prstGeom>
          <a:noFill/>
        </p:spPr>
        <p:txBody>
          <a:bodyPr wrap="square">
            <a:spAutoFit/>
          </a:bodyPr>
          <a:lstStyle/>
          <a:p>
            <a:pPr algn="ctr"/>
            <a:r>
              <a:rPr lang="en-US" sz="1800" b="1" dirty="0">
                <a:solidFill>
                  <a:srgbClr val="001968"/>
                </a:solidFill>
                <a:effectLst>
                  <a:outerShdw blurRad="38100" dist="38100" dir="2700000" algn="tl">
                    <a:srgbClr val="000000">
                      <a:alpha val="43137"/>
                    </a:srgbClr>
                  </a:outerShdw>
                </a:effectLst>
              </a:rPr>
              <a:t>Muscat, March 2023</a:t>
            </a:r>
          </a:p>
        </p:txBody>
      </p:sp>
    </p:spTree>
    <p:extLst>
      <p:ext uri="{BB962C8B-B14F-4D97-AF65-F5344CB8AC3E}">
        <p14:creationId xmlns:p14="http://schemas.microsoft.com/office/powerpoint/2010/main" val="1735725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410549" y="1106357"/>
            <a:ext cx="11178073" cy="4933658"/>
          </a:xfrm>
          <a:prstGeom prst="rect">
            <a:avLst/>
          </a:prstGeom>
        </p:spPr>
        <p:txBody>
          <a:bodyPr wrap="square">
            <a:spAutoFit/>
          </a:bodyPr>
          <a:lstStyle/>
          <a:p>
            <a:pPr marL="342900" indent="-342900" algn="just">
              <a:lnSpc>
                <a:spcPct val="130000"/>
              </a:lnSpc>
              <a:buClr>
                <a:srgbClr val="C00000"/>
              </a:buClr>
              <a:buFont typeface="Wingdings" panose="05000000000000000000" pitchFamily="2" charset="2"/>
              <a:buChar char="q"/>
            </a:pPr>
            <a:r>
              <a:rPr lang="en-US" sz="2200" dirty="0"/>
              <a:t>Nevertheless, </a:t>
            </a:r>
            <a:r>
              <a:rPr lang="en-US" sz="2200" dirty="0">
                <a:solidFill>
                  <a:srgbClr val="0000FF"/>
                </a:solidFill>
              </a:rPr>
              <a:t>soil moisture has been seldom observed routinely at meteorological stations</a:t>
            </a:r>
            <a:r>
              <a:rPr lang="en-US" sz="2200" dirty="0"/>
              <a:t>. Documentation of soil wetness was usually restricted to the description of the </a:t>
            </a:r>
            <a:r>
              <a:rPr lang="en-US" sz="2200" b="1" dirty="0">
                <a:solidFill>
                  <a:srgbClr val="C00000"/>
                </a:solidFill>
              </a:rPr>
              <a:t>“state of the ground” by means of WMO Code Tables 0901 and 0975</a:t>
            </a:r>
            <a:r>
              <a:rPr lang="en-US" sz="2200" dirty="0"/>
              <a:t>, and its measurement was left to hydrologists, agriculturalists and other actively interested parties.</a:t>
            </a:r>
          </a:p>
          <a:p>
            <a:pPr algn="just">
              <a:lnSpc>
                <a:spcPct val="130000"/>
              </a:lnSpc>
            </a:pPr>
            <a:endParaRPr lang="en-US" sz="2200" dirty="0"/>
          </a:p>
          <a:p>
            <a:pPr marL="342900" indent="-342900" algn="just">
              <a:lnSpc>
                <a:spcPct val="130000"/>
              </a:lnSpc>
              <a:buClr>
                <a:srgbClr val="C00000"/>
              </a:buClr>
              <a:buFont typeface="Wingdings" panose="05000000000000000000" pitchFamily="2" charset="2"/>
              <a:buChar char="q"/>
            </a:pPr>
            <a:r>
              <a:rPr lang="en-US" sz="2200" dirty="0"/>
              <a:t>Around 1990, the </a:t>
            </a:r>
            <a:r>
              <a:rPr lang="en-US" sz="2200" dirty="0">
                <a:solidFill>
                  <a:srgbClr val="C00000"/>
                </a:solidFill>
              </a:rPr>
              <a:t>interest of meteorologists in soil moisture measurement increased</a:t>
            </a:r>
            <a:r>
              <a:rPr lang="en-US" sz="2200" dirty="0"/>
              <a:t>. This was partly because, after the pioneering work by </a:t>
            </a:r>
            <a:r>
              <a:rPr lang="en-US" sz="2200" dirty="0" err="1"/>
              <a:t>Deardorff</a:t>
            </a:r>
            <a:r>
              <a:rPr lang="en-US" sz="2200" dirty="0"/>
              <a:t> (1978), numerical atmosphere models at various scales became more adept at handling fluxes of sensible and latent heat in soil surface layers</a:t>
            </a:r>
            <a:r>
              <a:rPr lang="en-US" sz="2200" dirty="0">
                <a:cs typeface="Times New Roman" panose="02020603050405020304" pitchFamily="18" charset="0"/>
              </a:rPr>
              <a:t>. </a:t>
            </a:r>
            <a:endParaRPr lang="fa-IR" sz="2200" dirty="0">
              <a:cs typeface="Times New Roman" panose="02020603050405020304" pitchFamily="18" charset="0"/>
            </a:endParaRPr>
          </a:p>
          <a:p>
            <a:pPr marL="342900" indent="-342900" algn="just">
              <a:lnSpc>
                <a:spcPct val="130000"/>
              </a:lnSpc>
              <a:buClr>
                <a:srgbClr val="C00000"/>
              </a:buClr>
              <a:buFont typeface="Wingdings" panose="05000000000000000000" pitchFamily="2" charset="2"/>
              <a:buChar char="q"/>
            </a:pPr>
            <a:r>
              <a:rPr lang="en-US" sz="2200" dirty="0"/>
              <a:t>Moreover, </a:t>
            </a:r>
            <a:r>
              <a:rPr lang="en-US" sz="2200" b="1" dirty="0">
                <a:solidFill>
                  <a:srgbClr val="7030A0"/>
                </a:solidFill>
              </a:rPr>
              <a:t>newly developed soil moisture measurement techniques </a:t>
            </a:r>
            <a:r>
              <a:rPr lang="en-US" sz="2200" dirty="0"/>
              <a:t>are </a:t>
            </a:r>
            <a:r>
              <a:rPr lang="en-US" sz="2200" dirty="0">
                <a:solidFill>
                  <a:srgbClr val="7030A0"/>
                </a:solidFill>
              </a:rPr>
              <a:t>more feasible for meteorological stations</a:t>
            </a:r>
            <a:r>
              <a:rPr lang="en-US" sz="2200" dirty="0"/>
              <a:t> than most of the </a:t>
            </a:r>
            <a:r>
              <a:rPr lang="en-US" sz="2200" dirty="0">
                <a:solidFill>
                  <a:srgbClr val="C00000"/>
                </a:solidFill>
              </a:rPr>
              <a:t>classic methods</a:t>
            </a:r>
            <a:r>
              <a:rPr lang="en-US" sz="2200" dirty="0"/>
              <a:t>.</a:t>
            </a:r>
          </a:p>
        </p:txBody>
      </p:sp>
      <p:sp>
        <p:nvSpPr>
          <p:cNvPr id="8" name="Rectangle 7"/>
          <p:cNvSpPr/>
          <p:nvPr/>
        </p:nvSpPr>
        <p:spPr>
          <a:xfrm>
            <a:off x="351589" y="157647"/>
            <a:ext cx="3498073" cy="523220"/>
          </a:xfrm>
          <a:prstGeom prst="rect">
            <a:avLst/>
          </a:prstGeom>
        </p:spPr>
        <p:txBody>
          <a:bodyPr wrap="none">
            <a:spAutoFit/>
          </a:bodyPr>
          <a:lstStyle/>
          <a:p>
            <a:r>
              <a:rPr lang="en-US" sz="2800" b="1" i="0" u="none" strike="noStrike" baseline="0" dirty="0">
                <a:solidFill>
                  <a:srgbClr val="C00000"/>
                </a:solidFill>
                <a:effectLst>
                  <a:outerShdw blurRad="38100" dist="38100" dir="2700000" algn="tl">
                    <a:srgbClr val="000000">
                      <a:alpha val="43137"/>
                    </a:srgbClr>
                  </a:outerShdw>
                </a:effectLst>
                <a:latin typeface="Calibri-Bold"/>
              </a:rPr>
              <a:t>Why soil moisture?</a:t>
            </a:r>
            <a:endParaRPr lang="en-US" sz="2800" dirty="0">
              <a:solidFill>
                <a:srgbClr val="C00000"/>
              </a:solidFill>
              <a:effectLst>
                <a:outerShdw blurRad="38100" dist="38100" dir="2700000" algn="tl">
                  <a:srgbClr val="000000">
                    <a:alpha val="43137"/>
                  </a:srgbClr>
                </a:outerShdw>
              </a:effectLst>
            </a:endParaRPr>
          </a:p>
        </p:txBody>
      </p:sp>
      <p:sp>
        <p:nvSpPr>
          <p:cNvPr id="4" name="Slide Number Placeholder 3">
            <a:extLst>
              <a:ext uri="{FF2B5EF4-FFF2-40B4-BE49-F238E27FC236}">
                <a16:creationId xmlns:a16="http://schemas.microsoft.com/office/drawing/2014/main" id="{360BED5A-E146-4A62-BCD9-89C32DCB549A}"/>
              </a:ext>
            </a:extLst>
          </p:cNvPr>
          <p:cNvSpPr>
            <a:spLocks noGrp="1"/>
          </p:cNvSpPr>
          <p:nvPr>
            <p:ph type="sldNum" sz="quarter" idx="12"/>
          </p:nvPr>
        </p:nvSpPr>
        <p:spPr/>
        <p:txBody>
          <a:bodyPr/>
          <a:lstStyle/>
          <a:p>
            <a:fld id="{8ACF494B-5665-4D0C-9B30-01D6EF684EB8}" type="slidenum">
              <a:rPr lang="en-US" smtClean="0"/>
              <a:t>10</a:t>
            </a:fld>
            <a:endParaRPr lang="en-US"/>
          </a:p>
        </p:txBody>
      </p:sp>
    </p:spTree>
    <p:extLst>
      <p:ext uri="{BB962C8B-B14F-4D97-AF65-F5344CB8AC3E}">
        <p14:creationId xmlns:p14="http://schemas.microsoft.com/office/powerpoint/2010/main" val="3142308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448151" y="1179450"/>
            <a:ext cx="11246543" cy="2123658"/>
          </a:xfrm>
          <a:prstGeom prst="rect">
            <a:avLst/>
          </a:prstGeom>
          <a:gradFill>
            <a:gsLst>
              <a:gs pos="0">
                <a:schemeClr val="accent1">
                  <a:lumMod val="20000"/>
                  <a:lumOff val="80000"/>
                </a:schemeClr>
              </a:gs>
              <a:gs pos="100000">
                <a:schemeClr val="accent1">
                  <a:lumMod val="105000"/>
                  <a:satMod val="109000"/>
                  <a:tint val="81000"/>
                </a:schemeClr>
              </a:gs>
            </a:gsLst>
          </a:gradFill>
          <a:ln w="19050"/>
        </p:spPr>
        <p:style>
          <a:lnRef idx="1">
            <a:schemeClr val="accent1"/>
          </a:lnRef>
          <a:fillRef idx="2">
            <a:schemeClr val="accent1"/>
          </a:fillRef>
          <a:effectRef idx="1">
            <a:schemeClr val="accent1"/>
          </a:effectRef>
          <a:fontRef idx="minor">
            <a:schemeClr val="dk1"/>
          </a:fontRef>
        </p:style>
        <p:txBody>
          <a:bodyPr wrap="square">
            <a:spAutoFit/>
          </a:bodyPr>
          <a:lstStyle/>
          <a:p>
            <a:pPr marL="342900" indent="-342900" algn="just">
              <a:lnSpc>
                <a:spcPct val="150000"/>
              </a:lnSpc>
              <a:buFont typeface="Wingdings" panose="05000000000000000000" pitchFamily="2" charset="2"/>
              <a:buChar char="q"/>
            </a:pPr>
            <a:r>
              <a:rPr lang="en-US" sz="2200" b="1" dirty="0">
                <a:solidFill>
                  <a:schemeClr val="tx1"/>
                </a:solidFill>
                <a:effectLst/>
                <a:ea typeface="Calibri" panose="020F0502020204030204" pitchFamily="34" charset="0"/>
                <a:cs typeface="+mj-cs"/>
              </a:rPr>
              <a:t>In </a:t>
            </a:r>
            <a:r>
              <a:rPr lang="en-US" sz="2200" b="1" dirty="0">
                <a:solidFill>
                  <a:schemeClr val="tx1"/>
                </a:solidFill>
                <a:ea typeface="Calibri" panose="020F0502020204030204" pitchFamily="34" charset="0"/>
                <a:cs typeface="+mj-cs"/>
              </a:rPr>
              <a:t>2010, </a:t>
            </a:r>
            <a:r>
              <a:rPr lang="en-US" sz="2200" b="1" dirty="0">
                <a:solidFill>
                  <a:srgbClr val="009200"/>
                </a:solidFill>
                <a:ea typeface="Calibri" panose="020F0502020204030204" pitchFamily="34" charset="0"/>
                <a:cs typeface="+mj-cs"/>
              </a:rPr>
              <a:t>S</a:t>
            </a:r>
            <a:r>
              <a:rPr lang="en-US" sz="2200" b="1" dirty="0">
                <a:solidFill>
                  <a:srgbClr val="009200"/>
                </a:solidFill>
                <a:effectLst/>
                <a:ea typeface="Calibri" panose="020F0502020204030204" pitchFamily="34" charset="0"/>
                <a:cs typeface="+mj-cs"/>
              </a:rPr>
              <a:t>oil Moisture </a:t>
            </a:r>
            <a:r>
              <a:rPr lang="en-US" sz="2200" b="1" dirty="0">
                <a:solidFill>
                  <a:schemeClr val="tx1"/>
                </a:solidFill>
                <a:effectLst/>
                <a:ea typeface="Calibri" panose="020F0502020204030204" pitchFamily="34" charset="0"/>
                <a:cs typeface="+mj-cs"/>
              </a:rPr>
              <a:t>was introduced as one of the </a:t>
            </a:r>
            <a:r>
              <a:rPr lang="en-US" sz="2200" b="1" dirty="0">
                <a:solidFill>
                  <a:srgbClr val="009200"/>
                </a:solidFill>
                <a:effectLst/>
                <a:ea typeface="Calibri" panose="020F0502020204030204" pitchFamily="34" charset="0"/>
                <a:cs typeface="+mj-cs"/>
              </a:rPr>
              <a:t>Essential Climate Variables (ECV) </a:t>
            </a:r>
            <a:r>
              <a:rPr lang="en-US" sz="2200" dirty="0">
                <a:effectLst/>
                <a:ea typeface="Calibri" panose="020F0502020204030204" pitchFamily="34" charset="0"/>
                <a:cs typeface="+mj-cs"/>
              </a:rPr>
              <a:t>established by the World Meteorological Organization (WMO), the Global Climate Observing </a:t>
            </a:r>
            <a:r>
              <a:rPr lang="en-US" sz="2200" dirty="0">
                <a:ea typeface="Calibri" panose="020F0502020204030204" pitchFamily="34" charset="0"/>
                <a:cs typeface="+mj-cs"/>
              </a:rPr>
              <a:t>System (GCOS) and </a:t>
            </a:r>
            <a:r>
              <a:rPr lang="en-US" sz="2200" dirty="0">
                <a:effectLst/>
                <a:ea typeface="Calibri" panose="020F0502020204030204" pitchFamily="34" charset="0"/>
                <a:cs typeface="+mj-cs"/>
              </a:rPr>
              <a:t>the Committee on Earth Observation </a:t>
            </a:r>
            <a:r>
              <a:rPr lang="en-US" sz="2200" dirty="0">
                <a:ea typeface="Calibri" panose="020F0502020204030204" pitchFamily="34" charset="0"/>
                <a:cs typeface="+mj-cs"/>
              </a:rPr>
              <a:t>Satellites (CEOS), </a:t>
            </a:r>
            <a:r>
              <a:rPr lang="en-US" sz="2200" dirty="0">
                <a:effectLst/>
                <a:ea typeface="Calibri" panose="020F0502020204030204" pitchFamily="34" charset="0"/>
                <a:cs typeface="+mj-cs"/>
              </a:rPr>
              <a:t>among others, considering it as </a:t>
            </a:r>
            <a:r>
              <a:rPr lang="en-US" sz="2200" b="1" dirty="0">
                <a:solidFill>
                  <a:srgbClr val="C00000"/>
                </a:solidFill>
                <a:effectLst/>
                <a:ea typeface="Calibri" panose="020F0502020204030204" pitchFamily="34" charset="0"/>
                <a:cs typeface="+mj-cs"/>
              </a:rPr>
              <a:t>‘‘Technically and economically feasible for systematic observation’’.</a:t>
            </a:r>
            <a:endParaRPr lang="en-US" sz="2200" dirty="0">
              <a:effectLst/>
              <a:ea typeface="Calibri" panose="020F0502020204030204" pitchFamily="34" charset="0"/>
              <a:cs typeface="+mj-cs"/>
            </a:endParaRPr>
          </a:p>
        </p:txBody>
      </p:sp>
      <p:sp>
        <p:nvSpPr>
          <p:cNvPr id="4" name="Rectangle: Rounded Corners 3">
            <a:extLst>
              <a:ext uri="{FF2B5EF4-FFF2-40B4-BE49-F238E27FC236}">
                <a16:creationId xmlns:a16="http://schemas.microsoft.com/office/drawing/2014/main" id="{88D75E59-4658-4656-810C-1386A8B40F34}"/>
              </a:ext>
            </a:extLst>
          </p:cNvPr>
          <p:cNvSpPr/>
          <p:nvPr/>
        </p:nvSpPr>
        <p:spPr>
          <a:xfrm>
            <a:off x="0" y="726601"/>
            <a:ext cx="12192000" cy="114719"/>
          </a:xfrm>
          <a:prstGeom prst="roundRect">
            <a:avLst/>
          </a:prstGeom>
          <a:gradFill flip="none" rotWithShape="1">
            <a:gsLst>
              <a:gs pos="0">
                <a:srgbClr val="FAAD50"/>
              </a:gs>
              <a:gs pos="49000">
                <a:schemeClr val="accent2">
                  <a:lumMod val="89000"/>
                </a:schemeClr>
              </a:gs>
              <a:gs pos="97000">
                <a:schemeClr val="accent2">
                  <a:lumMod val="7000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1" anchor="ctr"/>
          <a:lstStyle/>
          <a:p>
            <a:pPr algn="ctr"/>
            <a:endParaRPr lang="fa-IR"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198817">
            <a:off x="508327" y="4091928"/>
            <a:ext cx="3698467" cy="1249669"/>
          </a:xfrm>
          <a:prstGeom prst="rect">
            <a:avLst/>
          </a:prstGeom>
          <a:ln w="19050">
            <a:solidFill>
              <a:schemeClr val="tx1">
                <a:lumMod val="50000"/>
                <a:lumOff val="50000"/>
              </a:schemeClr>
            </a:solid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17009">
            <a:off x="3965328" y="4790707"/>
            <a:ext cx="3916202" cy="1260000"/>
          </a:xfrm>
          <a:prstGeom prst="rect">
            <a:avLst/>
          </a:prstGeom>
          <a:ln w="19050">
            <a:solidFill>
              <a:schemeClr val="tx1">
                <a:lumMod val="50000"/>
                <a:lumOff val="50000"/>
              </a:schemeClr>
            </a:solidFill>
          </a:ln>
        </p:spPr>
      </p:pic>
      <p:pic>
        <p:nvPicPr>
          <p:cNvPr id="2052" name="Picture 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034250">
            <a:off x="8044186" y="4940600"/>
            <a:ext cx="2857500" cy="1514475"/>
          </a:xfrm>
          <a:prstGeom prst="rect">
            <a:avLst/>
          </a:prstGeom>
          <a:solidFill>
            <a:schemeClr val="bg1"/>
          </a:solidFill>
          <a:ln w="19050">
            <a:solidFill>
              <a:schemeClr val="tx1">
                <a:lumMod val="50000"/>
                <a:lumOff val="50000"/>
              </a:schemeClr>
            </a:solidFill>
          </a:ln>
        </p:spPr>
      </p:pic>
      <p:sp>
        <p:nvSpPr>
          <p:cNvPr id="5" name="Slide Number Placeholder 4">
            <a:extLst>
              <a:ext uri="{FF2B5EF4-FFF2-40B4-BE49-F238E27FC236}">
                <a16:creationId xmlns:a16="http://schemas.microsoft.com/office/drawing/2014/main" id="{9C037AF2-D682-492C-BEAA-E43A3AA82B13}"/>
              </a:ext>
            </a:extLst>
          </p:cNvPr>
          <p:cNvSpPr>
            <a:spLocks noGrp="1"/>
          </p:cNvSpPr>
          <p:nvPr>
            <p:ph type="sldNum" sz="quarter" idx="12"/>
          </p:nvPr>
        </p:nvSpPr>
        <p:spPr/>
        <p:txBody>
          <a:bodyPr/>
          <a:lstStyle/>
          <a:p>
            <a:fld id="{8ACF494B-5665-4D0C-9B30-01D6EF684EB8}" type="slidenum">
              <a:rPr lang="en-US" smtClean="0"/>
              <a:t>11</a:t>
            </a:fld>
            <a:endParaRPr lang="en-US"/>
          </a:p>
        </p:txBody>
      </p:sp>
    </p:spTree>
    <p:extLst>
      <p:ext uri="{BB962C8B-B14F-4D97-AF65-F5344CB8AC3E}">
        <p14:creationId xmlns:p14="http://schemas.microsoft.com/office/powerpoint/2010/main" val="13852918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4536" y="873121"/>
            <a:ext cx="11170068" cy="2123658"/>
          </a:xfrm>
          <a:prstGeom prst="rect">
            <a:avLst/>
          </a:prstGeom>
        </p:spPr>
        <p:txBody>
          <a:bodyPr wrap="square">
            <a:spAutoFit/>
          </a:bodyPr>
          <a:lstStyle/>
          <a:p>
            <a:pPr marL="342900" indent="-342900" algn="just">
              <a:lnSpc>
                <a:spcPct val="150000"/>
              </a:lnSpc>
              <a:buFont typeface="Wingdings" panose="05000000000000000000" pitchFamily="2" charset="2"/>
              <a:buChar char="q"/>
            </a:pPr>
            <a:r>
              <a:rPr lang="en-US" sz="2200" dirty="0"/>
              <a:t>Soil moisture determinations measure either the </a:t>
            </a:r>
            <a:r>
              <a:rPr lang="en-US" sz="2200" b="1" dirty="0">
                <a:solidFill>
                  <a:srgbClr val="C00000"/>
                </a:solidFill>
              </a:rPr>
              <a:t>soil water content </a:t>
            </a:r>
            <a:r>
              <a:rPr lang="en-US" sz="2200" dirty="0"/>
              <a:t>or the </a:t>
            </a:r>
            <a:r>
              <a:rPr lang="en-US" sz="2200" dirty="0">
                <a:solidFill>
                  <a:srgbClr val="0000E2"/>
                </a:solidFill>
              </a:rPr>
              <a:t>soil water potential</a:t>
            </a:r>
            <a:r>
              <a:rPr lang="en-US" sz="2200" dirty="0"/>
              <a:t>. </a:t>
            </a:r>
          </a:p>
          <a:p>
            <a:pPr marL="342900" indent="-342900" algn="just">
              <a:lnSpc>
                <a:spcPct val="150000"/>
              </a:lnSpc>
              <a:buFont typeface="Wingdings" panose="05000000000000000000" pitchFamily="2" charset="2"/>
              <a:buChar char="Ø"/>
            </a:pPr>
            <a:r>
              <a:rPr lang="en-US" sz="2200" b="1" dirty="0">
                <a:solidFill>
                  <a:srgbClr val="C00000"/>
                </a:solidFill>
              </a:rPr>
              <a:t>Soil water content </a:t>
            </a:r>
            <a:r>
              <a:rPr lang="en-US" sz="2200" dirty="0"/>
              <a:t>is an expression of the mass or volume of water in the soil.</a:t>
            </a:r>
          </a:p>
          <a:p>
            <a:pPr marL="342900" indent="-342900" algn="just">
              <a:lnSpc>
                <a:spcPct val="150000"/>
              </a:lnSpc>
              <a:buFont typeface="Wingdings" panose="05000000000000000000" pitchFamily="2" charset="2"/>
              <a:buChar char="Ø"/>
            </a:pPr>
            <a:r>
              <a:rPr lang="en-US" sz="2200" b="1" dirty="0">
                <a:solidFill>
                  <a:srgbClr val="0000E2"/>
                </a:solidFill>
              </a:rPr>
              <a:t>Soil water potential </a:t>
            </a:r>
            <a:r>
              <a:rPr lang="en-US" sz="2200" dirty="0"/>
              <a:t>is an expression of the soil water energy status. </a:t>
            </a:r>
          </a:p>
        </p:txBody>
      </p:sp>
      <p:pic>
        <p:nvPicPr>
          <p:cNvPr id="3074" name="Picture 2" descr="Image result for Soil water cont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1557" y="2996778"/>
            <a:ext cx="4824459" cy="38193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121472" y="2996778"/>
            <a:ext cx="6811347" cy="1615827"/>
          </a:xfrm>
          <a:prstGeom prst="rect">
            <a:avLst/>
          </a:prstGeom>
        </p:spPr>
        <p:txBody>
          <a:bodyPr wrap="square">
            <a:spAutoFit/>
          </a:bodyPr>
          <a:lstStyle/>
          <a:p>
            <a:pPr marL="342900" indent="-342900" algn="just">
              <a:lnSpc>
                <a:spcPct val="150000"/>
              </a:lnSpc>
              <a:buFont typeface="Wingdings" panose="05000000000000000000" pitchFamily="2" charset="2"/>
              <a:buChar char="q"/>
            </a:pPr>
            <a:r>
              <a:rPr lang="en-US" sz="2200" b="1" dirty="0"/>
              <a:t>The relation between content and potential is not universal and depends on the characteristics of the local soil, such as soil density and soil texture.</a:t>
            </a:r>
          </a:p>
        </p:txBody>
      </p:sp>
      <p:sp>
        <p:nvSpPr>
          <p:cNvPr id="6" name="AutoShape 7" descr="تصویر مرتبط"/>
          <p:cNvSpPr>
            <a:spLocks noChangeAspect="1" noChangeArrowheads="1"/>
          </p:cNvSpPr>
          <p:nvPr/>
        </p:nvSpPr>
        <p:spPr bwMode="auto">
          <a:xfrm>
            <a:off x="63500" y="-136525"/>
            <a:ext cx="5876925" cy="4429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Slide Number Placeholder 7">
            <a:extLst>
              <a:ext uri="{FF2B5EF4-FFF2-40B4-BE49-F238E27FC236}">
                <a16:creationId xmlns:a16="http://schemas.microsoft.com/office/drawing/2014/main" id="{E4D14F6D-F5EA-4D7A-84EE-80F4FCDA61FB}"/>
              </a:ext>
            </a:extLst>
          </p:cNvPr>
          <p:cNvSpPr>
            <a:spLocks noGrp="1"/>
          </p:cNvSpPr>
          <p:nvPr>
            <p:ph type="sldNum" sz="quarter" idx="12"/>
          </p:nvPr>
        </p:nvSpPr>
        <p:spPr/>
        <p:txBody>
          <a:bodyPr/>
          <a:lstStyle/>
          <a:p>
            <a:fld id="{8ACF494B-5665-4D0C-9B30-01D6EF684EB8}" type="slidenum">
              <a:rPr lang="en-US" smtClean="0"/>
              <a:t>12</a:t>
            </a:fld>
            <a:endParaRPr lang="en-US"/>
          </a:p>
        </p:txBody>
      </p:sp>
      <p:sp>
        <p:nvSpPr>
          <p:cNvPr id="9" name="Rectangle 8"/>
          <p:cNvSpPr/>
          <p:nvPr/>
        </p:nvSpPr>
        <p:spPr>
          <a:xfrm>
            <a:off x="319706" y="157042"/>
            <a:ext cx="5515717" cy="523220"/>
          </a:xfrm>
          <a:prstGeom prst="rect">
            <a:avLst/>
          </a:prstGeom>
        </p:spPr>
        <p:txBody>
          <a:bodyPr wrap="square">
            <a:spAutoFit/>
          </a:bodyPr>
          <a:lstStyle/>
          <a:p>
            <a:r>
              <a:rPr lang="en-US" sz="2800" b="1" dirty="0">
                <a:solidFill>
                  <a:srgbClr val="C00000"/>
                </a:solidFill>
                <a:effectLst>
                  <a:outerShdw blurRad="38100" dist="38100" dir="2700000" algn="tl">
                    <a:srgbClr val="000000">
                      <a:alpha val="43137"/>
                    </a:srgbClr>
                  </a:outerShdw>
                </a:effectLst>
                <a:latin typeface="Calibri-Bold"/>
              </a:rPr>
              <a:t>Definition of Soil moisture </a:t>
            </a:r>
          </a:p>
        </p:txBody>
      </p:sp>
    </p:spTree>
    <p:extLst>
      <p:ext uri="{BB962C8B-B14F-4D97-AF65-F5344CB8AC3E}">
        <p14:creationId xmlns:p14="http://schemas.microsoft.com/office/powerpoint/2010/main" val="2841900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074"/>
                                        </p:tgtEl>
                                        <p:attrNameLst>
                                          <p:attrName>style.visibility</p:attrName>
                                        </p:attrNameLst>
                                      </p:cBhvr>
                                      <p:to>
                                        <p:strVal val="visible"/>
                                      </p:to>
                                    </p:set>
                                    <p:animEffect transition="in" filter="fade">
                                      <p:cBhvr>
                                        <p:cTn id="19"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54168" y="1138248"/>
            <a:ext cx="11318118" cy="769441"/>
          </a:xfrm>
          <a:prstGeom prst="rect">
            <a:avLst/>
          </a:prstGeom>
          <a:gradFill flip="none" rotWithShape="1">
            <a:gsLst>
              <a:gs pos="67000">
                <a:srgbClr val="A3D04A"/>
              </a:gs>
              <a:gs pos="0">
                <a:srgbClr val="DAEFC3"/>
              </a:gs>
              <a:gs pos="100000">
                <a:srgbClr val="8EC000"/>
              </a:gs>
            </a:gsLst>
            <a:path path="circle">
              <a:fillToRect l="50000" t="50000" r="50000" b="50000"/>
            </a:path>
            <a:tileRect/>
          </a:gra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2200" b="1" dirty="0">
                <a:solidFill>
                  <a:srgbClr val="C00000"/>
                </a:solidFill>
              </a:rPr>
              <a:t>Soil water content </a:t>
            </a:r>
            <a:r>
              <a:rPr lang="en-US" sz="2200" dirty="0">
                <a:solidFill>
                  <a:schemeClr val="tx1"/>
                </a:solidFill>
              </a:rPr>
              <a:t>on the basis of mass is expressed in the </a:t>
            </a:r>
            <a:r>
              <a:rPr lang="en-US" sz="2200" dirty="0">
                <a:solidFill>
                  <a:srgbClr val="C00000"/>
                </a:solidFill>
              </a:rPr>
              <a:t>Gravimetric soil moisture content (</a:t>
            </a:r>
            <a:r>
              <a:rPr lang="en-US" sz="2200" dirty="0" err="1">
                <a:solidFill>
                  <a:srgbClr val="C00000"/>
                </a:solidFill>
              </a:rPr>
              <a:t>θg</a:t>
            </a:r>
            <a:r>
              <a:rPr lang="en-US" sz="2200" dirty="0">
                <a:solidFill>
                  <a:srgbClr val="C00000"/>
                </a:solidFill>
              </a:rPr>
              <a:t>) </a:t>
            </a:r>
            <a:r>
              <a:rPr lang="en-US" sz="2200" dirty="0">
                <a:solidFill>
                  <a:schemeClr val="tx1"/>
                </a:solidFill>
              </a:rPr>
              <a:t>defined by:</a:t>
            </a:r>
          </a:p>
        </p:txBody>
      </p:sp>
      <mc:AlternateContent xmlns:mc="http://schemas.openxmlformats.org/markup-compatibility/2006" xmlns:a14="http://schemas.microsoft.com/office/drawing/2010/main">
        <mc:Choice Requires="a14">
          <p:sp>
            <p:nvSpPr>
              <p:cNvPr id="11" name="Rectangle 10"/>
              <p:cNvSpPr/>
              <p:nvPr/>
            </p:nvSpPr>
            <p:spPr>
              <a:xfrm>
                <a:off x="3248428" y="2506149"/>
                <a:ext cx="2764799" cy="491738"/>
              </a:xfrm>
              <a:prstGeom prst="rect">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ea typeface="Calibri" panose="020F0502020204030204" pitchFamily="34" charset="0"/>
                              <a:cs typeface="B Mitra" panose="00000400000000000000" pitchFamily="2" charset="-78"/>
                            </a:rPr>
                          </m:ctrlPr>
                        </m:sSubPr>
                        <m:e>
                          <m:r>
                            <a:rPr lang="en-US" sz="2400" i="1">
                              <a:latin typeface="Cambria Math" panose="02040503050406030204" pitchFamily="18" charset="0"/>
                              <a:ea typeface="Calibri" panose="020F0502020204030204" pitchFamily="34" charset="0"/>
                              <a:cs typeface="B Mitra" panose="00000400000000000000" pitchFamily="2" charset="-78"/>
                            </a:rPr>
                            <m:t>𝜃</m:t>
                          </m:r>
                        </m:e>
                        <m:sub>
                          <m:r>
                            <a:rPr lang="en-US" sz="2400" i="1">
                              <a:latin typeface="Cambria Math" panose="02040503050406030204" pitchFamily="18" charset="0"/>
                              <a:ea typeface="Calibri" panose="020F0502020204030204" pitchFamily="34" charset="0"/>
                              <a:cs typeface="B Mitra" panose="00000400000000000000" pitchFamily="2" charset="-78"/>
                            </a:rPr>
                            <m:t>𝑔</m:t>
                          </m:r>
                        </m:sub>
                      </m:sSub>
                      <m:r>
                        <a:rPr lang="en-US" sz="2400" i="1">
                          <a:latin typeface="Cambria Math" panose="02040503050406030204" pitchFamily="18" charset="0"/>
                          <a:ea typeface="Calibri" panose="020F0502020204030204" pitchFamily="34" charset="0"/>
                          <a:cs typeface="B Mitra" panose="00000400000000000000" pitchFamily="2" charset="-78"/>
                        </a:rPr>
                        <m:t>=</m:t>
                      </m:r>
                      <m:sSub>
                        <m:sSubPr>
                          <m:ctrlPr>
                            <a:rPr lang="en-US" sz="2400" i="1" smtClean="0">
                              <a:latin typeface="Cambria Math" panose="02040503050406030204" pitchFamily="18" charset="0"/>
                              <a:ea typeface="Calibri" panose="020F0502020204030204" pitchFamily="34" charset="0"/>
                              <a:cs typeface="B Mitra" panose="00000400000000000000" pitchFamily="2" charset="-78"/>
                            </a:rPr>
                          </m:ctrlPr>
                        </m:sSubPr>
                        <m:e>
                          <m:r>
                            <a:rPr lang="en-US" sz="2400" i="1">
                              <a:latin typeface="Cambria Math" panose="02040503050406030204" pitchFamily="18" charset="0"/>
                              <a:ea typeface="Calibri" panose="020F0502020204030204" pitchFamily="34" charset="0"/>
                              <a:cs typeface="B Mitra" panose="00000400000000000000" pitchFamily="2" charset="-78"/>
                            </a:rPr>
                            <m:t>𝑀</m:t>
                          </m:r>
                        </m:e>
                        <m:sub>
                          <m:r>
                            <a:rPr lang="en-US" sz="2400" b="0" i="1" smtClean="0">
                              <a:latin typeface="Cambria Math" panose="02040503050406030204" pitchFamily="18" charset="0"/>
                              <a:ea typeface="Calibri" panose="020F0502020204030204" pitchFamily="34" charset="0"/>
                              <a:cs typeface="B Mitra" panose="00000400000000000000" pitchFamily="2" charset="-78"/>
                            </a:rPr>
                            <m:t>𝑤</m:t>
                          </m:r>
                        </m:sub>
                      </m:sSub>
                      <m:r>
                        <a:rPr lang="en-US" sz="2400" i="1" baseline="-25000">
                          <a:latin typeface="Cambria Math" panose="02040503050406030204" pitchFamily="18" charset="0"/>
                          <a:ea typeface="Calibri" panose="020F0502020204030204" pitchFamily="34" charset="0"/>
                          <a:cs typeface="B Mitra" panose="00000400000000000000" pitchFamily="2" charset="-78"/>
                        </a:rPr>
                        <m:t>𝑎𝑡𝑒𝑟</m:t>
                      </m:r>
                      <m:r>
                        <a:rPr lang="en-US" sz="2400" i="1">
                          <a:latin typeface="Cambria Math" panose="02040503050406030204" pitchFamily="18" charset="0"/>
                          <a:ea typeface="Calibri" panose="020F0502020204030204" pitchFamily="34" charset="0"/>
                          <a:cs typeface="B Mitra" panose="00000400000000000000" pitchFamily="2" charset="-78"/>
                        </a:rPr>
                        <m:t>/</m:t>
                      </m:r>
                      <m:sSub>
                        <m:sSubPr>
                          <m:ctrlPr>
                            <a:rPr lang="en-US" sz="2400" i="1">
                              <a:latin typeface="Cambria Math" panose="02040503050406030204" pitchFamily="18" charset="0"/>
                              <a:ea typeface="Calibri" panose="020F0502020204030204" pitchFamily="34" charset="0"/>
                              <a:cs typeface="B Mitra" panose="00000400000000000000" pitchFamily="2" charset="-78"/>
                            </a:rPr>
                          </m:ctrlPr>
                        </m:sSubPr>
                        <m:e>
                          <m:r>
                            <a:rPr lang="en-US" sz="2400" i="1">
                              <a:latin typeface="Cambria Math" panose="02040503050406030204" pitchFamily="18" charset="0"/>
                              <a:ea typeface="Calibri" panose="020F0502020204030204" pitchFamily="34" charset="0"/>
                              <a:cs typeface="B Mitra" panose="00000400000000000000" pitchFamily="2" charset="-78"/>
                            </a:rPr>
                            <m:t>𝑀</m:t>
                          </m:r>
                        </m:e>
                        <m:sub>
                          <m:r>
                            <a:rPr lang="en-US" sz="2400" i="1">
                              <a:latin typeface="Cambria Math" panose="02040503050406030204" pitchFamily="18" charset="0"/>
                              <a:ea typeface="Calibri" panose="020F0502020204030204" pitchFamily="34" charset="0"/>
                              <a:cs typeface="B Mitra" panose="00000400000000000000" pitchFamily="2" charset="-78"/>
                            </a:rPr>
                            <m:t>𝑠</m:t>
                          </m:r>
                        </m:sub>
                      </m:sSub>
                      <m:r>
                        <a:rPr lang="en-US" sz="2400" b="0" i="1" baseline="-25000" smtClean="0">
                          <a:latin typeface="Cambria Math" panose="02040503050406030204" pitchFamily="18" charset="0"/>
                          <a:ea typeface="Calibri" panose="020F0502020204030204" pitchFamily="34" charset="0"/>
                          <a:cs typeface="B Mitra" panose="00000400000000000000" pitchFamily="2" charset="-78"/>
                        </a:rPr>
                        <m:t>𝑜𝑖𝑙</m:t>
                      </m:r>
                      <m:r>
                        <a:rPr lang="en-US" sz="2400" i="1">
                          <a:latin typeface="Cambria Math" panose="02040503050406030204" pitchFamily="18" charset="0"/>
                          <a:ea typeface="Calibri" panose="020F0502020204030204" pitchFamily="34" charset="0"/>
                          <a:cs typeface="B Mitra" panose="00000400000000000000" pitchFamily="2" charset="-78"/>
                        </a:rPr>
                        <m:t> </m:t>
                      </m:r>
                    </m:oMath>
                  </m:oMathPara>
                </a14:m>
                <a:endParaRPr lang="en-US" sz="2400" i="1" dirty="0">
                  <a:latin typeface="Cambria Math" panose="02040503050406030204" pitchFamily="18" charset="0"/>
                  <a:ea typeface="Calibri" panose="020F0502020204030204" pitchFamily="34" charset="0"/>
                  <a:cs typeface="B Mitra" panose="00000400000000000000" pitchFamily="2" charset="-78"/>
                </a:endParaRPr>
              </a:p>
            </p:txBody>
          </p:sp>
        </mc:Choice>
        <mc:Fallback xmlns="">
          <p:sp>
            <p:nvSpPr>
              <p:cNvPr id="11" name="Rectangle 10"/>
              <p:cNvSpPr>
                <a:spLocks noRot="1" noChangeAspect="1" noMove="1" noResize="1" noEditPoints="1" noAdjustHandles="1" noChangeArrowheads="1" noChangeShapeType="1" noTextEdit="1"/>
              </p:cNvSpPr>
              <p:nvPr/>
            </p:nvSpPr>
            <p:spPr>
              <a:xfrm>
                <a:off x="3248428" y="2506149"/>
                <a:ext cx="2764799" cy="491738"/>
              </a:xfrm>
              <a:prstGeom prst="rect">
                <a:avLst/>
              </a:prstGeom>
              <a:blipFill rotWithShape="0">
                <a:blip r:embed="rId2"/>
                <a:stretch>
                  <a:fillRect b="-11111"/>
                </a:stretch>
              </a:blipFill>
              <a:ln>
                <a:noFill/>
              </a:ln>
            </p:spPr>
            <p:txBody>
              <a:bodyPr/>
              <a:lstStyle/>
              <a:p>
                <a:r>
                  <a:rPr lang="en-US">
                    <a:noFill/>
                  </a:rPr>
                  <a:t> </a:t>
                </a:r>
              </a:p>
            </p:txBody>
          </p:sp>
        </mc:Fallback>
      </mc:AlternateContent>
      <p:cxnSp>
        <p:nvCxnSpPr>
          <p:cNvPr id="14" name="Straight Arrow Connector 13"/>
          <p:cNvCxnSpPr>
            <a:cxnSpLocks/>
          </p:cNvCxnSpPr>
          <p:nvPr/>
        </p:nvCxnSpPr>
        <p:spPr>
          <a:xfrm>
            <a:off x="5858240" y="2832189"/>
            <a:ext cx="1076932" cy="74238"/>
          </a:xfrm>
          <a:prstGeom prst="straightConnector1">
            <a:avLst/>
          </a:prstGeom>
          <a:ln w="28575">
            <a:tailEnd type="triangle"/>
          </a:ln>
        </p:spPr>
        <p:style>
          <a:lnRef idx="3">
            <a:schemeClr val="accent1"/>
          </a:lnRef>
          <a:fillRef idx="0">
            <a:schemeClr val="accent1"/>
          </a:fillRef>
          <a:effectRef idx="2">
            <a:schemeClr val="accent1"/>
          </a:effectRef>
          <a:fontRef idx="minor">
            <a:schemeClr val="tx1"/>
          </a:fontRef>
        </p:style>
      </p:cxnSp>
      <p:cxnSp>
        <p:nvCxnSpPr>
          <p:cNvPr id="15" name="Straight Arrow Connector 14"/>
          <p:cNvCxnSpPr>
            <a:cxnSpLocks/>
          </p:cNvCxnSpPr>
          <p:nvPr/>
        </p:nvCxnSpPr>
        <p:spPr>
          <a:xfrm>
            <a:off x="4519349" y="2959401"/>
            <a:ext cx="451043" cy="442349"/>
          </a:xfrm>
          <a:prstGeom prst="straightConnector1">
            <a:avLst/>
          </a:prstGeom>
          <a:ln w="28575">
            <a:tailEnd type="triangle"/>
          </a:ln>
        </p:spPr>
        <p:style>
          <a:lnRef idx="3">
            <a:schemeClr val="accent1"/>
          </a:lnRef>
          <a:fillRef idx="0">
            <a:schemeClr val="accent1"/>
          </a:fillRef>
          <a:effectRef idx="2">
            <a:schemeClr val="accent1"/>
          </a:effectRef>
          <a:fontRef idx="minor">
            <a:schemeClr val="tx1"/>
          </a:fontRef>
        </p:style>
      </p:cxnSp>
      <p:sp>
        <p:nvSpPr>
          <p:cNvPr id="16" name="Rectangle 15"/>
          <p:cNvSpPr/>
          <p:nvPr/>
        </p:nvSpPr>
        <p:spPr>
          <a:xfrm>
            <a:off x="3786690" y="3455853"/>
            <a:ext cx="4143100" cy="384721"/>
          </a:xfrm>
          <a:prstGeom prst="rect">
            <a:avLst/>
          </a:prstGeom>
          <a:solidFill>
            <a:schemeClr val="lt1"/>
          </a:solidFill>
          <a:ln w="19050"/>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en-US" sz="1900" dirty="0"/>
              <a:t>The mass of the water in the soil sample</a:t>
            </a:r>
          </a:p>
        </p:txBody>
      </p:sp>
      <p:sp>
        <p:nvSpPr>
          <p:cNvPr id="19" name="Rectangle 18"/>
          <p:cNvSpPr/>
          <p:nvPr/>
        </p:nvSpPr>
        <p:spPr>
          <a:xfrm>
            <a:off x="6948025" y="2519355"/>
            <a:ext cx="2810900" cy="646331"/>
          </a:xfrm>
          <a:prstGeom prst="rect">
            <a:avLst/>
          </a:prstGeom>
          <a:solidFill>
            <a:schemeClr val="lt1"/>
          </a:solidFill>
          <a:ln w="19050"/>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en-US" dirty="0"/>
              <a:t>The mass of dry soil that is contained in the sample</a:t>
            </a:r>
          </a:p>
        </p:txBody>
      </p:sp>
      <p:cxnSp>
        <p:nvCxnSpPr>
          <p:cNvPr id="22" name="Straight Arrow Connector 21"/>
          <p:cNvCxnSpPr>
            <a:cxnSpLocks/>
          </p:cNvCxnSpPr>
          <p:nvPr/>
        </p:nvCxnSpPr>
        <p:spPr>
          <a:xfrm>
            <a:off x="3513929" y="2869308"/>
            <a:ext cx="4063" cy="1305537"/>
          </a:xfrm>
          <a:prstGeom prst="straightConnector1">
            <a:avLst/>
          </a:prstGeom>
          <a:ln w="28575">
            <a:tailEnd type="triangle"/>
          </a:ln>
        </p:spPr>
        <p:style>
          <a:lnRef idx="3">
            <a:schemeClr val="accent1"/>
          </a:lnRef>
          <a:fillRef idx="0">
            <a:schemeClr val="accent1"/>
          </a:fillRef>
          <a:effectRef idx="2">
            <a:schemeClr val="accent1"/>
          </a:effectRef>
          <a:fontRef idx="minor">
            <a:schemeClr val="tx1"/>
          </a:fontRef>
        </p:style>
      </p:cxnSp>
      <p:sp>
        <p:nvSpPr>
          <p:cNvPr id="29" name="Rectangle 28">
            <a:extLst>
              <a:ext uri="{FF2B5EF4-FFF2-40B4-BE49-F238E27FC236}">
                <a16:creationId xmlns:a16="http://schemas.microsoft.com/office/drawing/2014/main" id="{DFFEE78D-C3D8-406B-ACAD-B158DBF92663}"/>
              </a:ext>
            </a:extLst>
          </p:cNvPr>
          <p:cNvSpPr/>
          <p:nvPr/>
        </p:nvSpPr>
        <p:spPr>
          <a:xfrm>
            <a:off x="912994" y="4167655"/>
            <a:ext cx="6263310" cy="969496"/>
          </a:xfrm>
          <a:prstGeom prst="rect">
            <a:avLst/>
          </a:prstGeom>
          <a:ln w="19050"/>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1900" dirty="0" err="1">
                <a:solidFill>
                  <a:srgbClr val="C00000"/>
                </a:solidFill>
              </a:rPr>
              <a:t>θg</a:t>
            </a:r>
            <a:r>
              <a:rPr lang="en-US" sz="1900" dirty="0">
                <a:solidFill>
                  <a:srgbClr val="C00000"/>
                </a:solidFill>
              </a:rPr>
              <a:t> </a:t>
            </a:r>
            <a:r>
              <a:rPr lang="en-US" sz="1900" dirty="0"/>
              <a:t>is the weight of soil water contained in a unit weight of </a:t>
            </a:r>
          </a:p>
          <a:p>
            <a:pPr algn="ctr"/>
            <a:r>
              <a:rPr lang="en-US" sz="1900" dirty="0"/>
              <a:t>soil (kg water/kg dry soil) that  In meteorology are usually expressed in %</a:t>
            </a:r>
            <a:endParaRPr lang="fa-IR" sz="1900" dirty="0"/>
          </a:p>
        </p:txBody>
      </p:sp>
      <p:sp>
        <p:nvSpPr>
          <p:cNvPr id="4" name="Slide Number Placeholder 3">
            <a:extLst>
              <a:ext uri="{FF2B5EF4-FFF2-40B4-BE49-F238E27FC236}">
                <a16:creationId xmlns:a16="http://schemas.microsoft.com/office/drawing/2014/main" id="{58938606-739F-4EA7-AB21-4975C32D6418}"/>
              </a:ext>
            </a:extLst>
          </p:cNvPr>
          <p:cNvSpPr>
            <a:spLocks noGrp="1"/>
          </p:cNvSpPr>
          <p:nvPr>
            <p:ph type="sldNum" sz="quarter" idx="12"/>
          </p:nvPr>
        </p:nvSpPr>
        <p:spPr/>
        <p:txBody>
          <a:bodyPr/>
          <a:lstStyle/>
          <a:p>
            <a:fld id="{8ACF494B-5665-4D0C-9B30-01D6EF684EB8}" type="slidenum">
              <a:rPr lang="en-US" smtClean="0"/>
              <a:t>13</a:t>
            </a:fld>
            <a:endParaRPr lang="en-US"/>
          </a:p>
        </p:txBody>
      </p:sp>
      <p:sp>
        <p:nvSpPr>
          <p:cNvPr id="13" name="Rectangle 12"/>
          <p:cNvSpPr/>
          <p:nvPr/>
        </p:nvSpPr>
        <p:spPr>
          <a:xfrm>
            <a:off x="319706" y="157042"/>
            <a:ext cx="5515717" cy="523220"/>
          </a:xfrm>
          <a:prstGeom prst="rect">
            <a:avLst/>
          </a:prstGeom>
        </p:spPr>
        <p:txBody>
          <a:bodyPr wrap="square">
            <a:spAutoFit/>
          </a:bodyPr>
          <a:lstStyle/>
          <a:p>
            <a:r>
              <a:rPr lang="en-US" sz="2800" b="1" dirty="0">
                <a:solidFill>
                  <a:srgbClr val="C00000"/>
                </a:solidFill>
                <a:effectLst>
                  <a:outerShdw blurRad="38100" dist="38100" dir="2700000" algn="tl">
                    <a:srgbClr val="000000">
                      <a:alpha val="43137"/>
                    </a:srgbClr>
                  </a:outerShdw>
                </a:effectLst>
                <a:latin typeface="Calibri-Bold"/>
              </a:rPr>
              <a:t>Definition of Soil moisture </a:t>
            </a:r>
          </a:p>
        </p:txBody>
      </p:sp>
    </p:spTree>
    <p:extLst>
      <p:ext uri="{BB962C8B-B14F-4D97-AF65-F5344CB8AC3E}">
        <p14:creationId xmlns:p14="http://schemas.microsoft.com/office/powerpoint/2010/main" val="1199584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6926" y="862118"/>
            <a:ext cx="11638553" cy="967957"/>
          </a:xfrm>
          <a:prstGeom prst="rect">
            <a:avLst/>
          </a:prstGeom>
        </p:spPr>
        <p:txBody>
          <a:bodyPr wrap="square">
            <a:spAutoFit/>
          </a:bodyPr>
          <a:lstStyle/>
          <a:p>
            <a:pPr>
              <a:lnSpc>
                <a:spcPct val="150000"/>
              </a:lnSpc>
            </a:pPr>
            <a:r>
              <a:rPr lang="en-US" sz="2000" dirty="0"/>
              <a:t>Because precipitation, evapotranspiration and solute transport variables are commonly expressed in terms of flux, volumetric expressions for water content are often more useful.</a:t>
            </a:r>
          </a:p>
        </p:txBody>
      </p:sp>
      <p:sp>
        <p:nvSpPr>
          <p:cNvPr id="22" name="Rectangle 21">
            <a:extLst>
              <a:ext uri="{FF2B5EF4-FFF2-40B4-BE49-F238E27FC236}">
                <a16:creationId xmlns:a16="http://schemas.microsoft.com/office/drawing/2014/main" id="{2D10127F-E747-43A9-9125-28A6BFAF70E7}"/>
              </a:ext>
            </a:extLst>
          </p:cNvPr>
          <p:cNvSpPr/>
          <p:nvPr/>
        </p:nvSpPr>
        <p:spPr>
          <a:xfrm>
            <a:off x="332555" y="2033884"/>
            <a:ext cx="8637049" cy="600164"/>
          </a:xfrm>
          <a:prstGeom prst="rect">
            <a:avLst/>
          </a:prstGeom>
          <a:gradFill flip="none" rotWithShape="1">
            <a:gsLst>
              <a:gs pos="100000">
                <a:srgbClr val="00CDC8"/>
              </a:gs>
              <a:gs pos="100000">
                <a:srgbClr val="008D8A"/>
              </a:gs>
              <a:gs pos="0">
                <a:srgbClr val="B6F0EF"/>
              </a:gs>
              <a:gs pos="54000">
                <a:srgbClr val="6FDEDB"/>
              </a:gs>
            </a:gsLst>
            <a:path path="circle">
              <a:fillToRect l="50000" t="50000" r="50000" b="50000"/>
            </a:path>
            <a:tileRect/>
          </a:gradFill>
          <a:ln>
            <a:solidFill>
              <a:srgbClr val="008D8A"/>
            </a:solid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nSpc>
                <a:spcPct val="150000"/>
              </a:lnSpc>
            </a:pPr>
            <a:r>
              <a:rPr lang="en-US" sz="2200" dirty="0">
                <a:solidFill>
                  <a:schemeClr val="tx1"/>
                </a:solidFill>
              </a:rPr>
              <a:t>The</a:t>
            </a:r>
            <a:r>
              <a:rPr lang="en-US" sz="2200" dirty="0"/>
              <a:t> </a:t>
            </a:r>
            <a:r>
              <a:rPr lang="en-US" sz="2200" b="1" dirty="0">
                <a:solidFill>
                  <a:srgbClr val="0066FF"/>
                </a:solidFill>
              </a:rPr>
              <a:t>Volumetric soil moisture content of a soil sample (</a:t>
            </a:r>
            <a:r>
              <a:rPr lang="en-US" sz="2200" b="1" dirty="0" err="1">
                <a:solidFill>
                  <a:srgbClr val="0066FF"/>
                </a:solidFill>
              </a:rPr>
              <a:t>θv</a:t>
            </a:r>
            <a:r>
              <a:rPr lang="en-US" sz="2200" b="1" dirty="0">
                <a:solidFill>
                  <a:srgbClr val="0066FF"/>
                </a:solidFill>
              </a:rPr>
              <a:t>)</a:t>
            </a:r>
            <a:r>
              <a:rPr lang="en-US" sz="2200" dirty="0">
                <a:solidFill>
                  <a:srgbClr val="0066FF"/>
                </a:solidFill>
              </a:rPr>
              <a:t> </a:t>
            </a:r>
            <a:r>
              <a:rPr lang="en-US" sz="2200" dirty="0">
                <a:solidFill>
                  <a:schemeClr val="tx1"/>
                </a:solidFill>
              </a:rPr>
              <a:t>, is defined as:</a:t>
            </a:r>
          </a:p>
        </p:txBody>
      </p:sp>
      <p:grpSp>
        <p:nvGrpSpPr>
          <p:cNvPr id="2" name="Group 1"/>
          <p:cNvGrpSpPr/>
          <p:nvPr/>
        </p:nvGrpSpPr>
        <p:grpSpPr>
          <a:xfrm>
            <a:off x="671185" y="3024709"/>
            <a:ext cx="10638133" cy="1965305"/>
            <a:chOff x="760943" y="2572349"/>
            <a:chExt cx="10638133" cy="1965305"/>
          </a:xfrm>
        </p:grpSpPr>
        <mc:AlternateContent xmlns:mc="http://schemas.openxmlformats.org/markup-compatibility/2006" xmlns:a14="http://schemas.microsoft.com/office/drawing/2010/main">
          <mc:Choice Requires="a14">
            <p:sp>
              <p:nvSpPr>
                <p:cNvPr id="5" name="Rectangle 4"/>
                <p:cNvSpPr/>
                <p:nvPr/>
              </p:nvSpPr>
              <p:spPr>
                <a:xfrm>
                  <a:off x="3349077" y="2607205"/>
                  <a:ext cx="2783523" cy="461665"/>
                </a:xfrm>
                <a:prstGeom prst="rect">
                  <a:avLst/>
                </a:prstGeom>
                <a:gradFill flip="none" rotWithShape="1">
                  <a:gsLst>
                    <a:gs pos="100000">
                      <a:srgbClr val="B48D00"/>
                    </a:gs>
                    <a:gs pos="55000">
                      <a:schemeClr val="accent1">
                        <a:lumMod val="97000"/>
                        <a:lumOff val="3000"/>
                      </a:schemeClr>
                    </a:gs>
                    <a:gs pos="0">
                      <a:schemeClr val="accent1">
                        <a:lumMod val="60000"/>
                        <a:lumOff val="40000"/>
                      </a:schemeClr>
                    </a:gs>
                  </a:gsLst>
                  <a:path path="circle">
                    <a:fillToRect l="50000" t="50000" r="50000" b="50000"/>
                  </a:path>
                  <a:tileRect/>
                </a:gradFill>
                <a:ln>
                  <a:solidFill>
                    <a:srgbClr val="D2A500"/>
                  </a:solid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14:m>
                    <m:oMath xmlns:m="http://schemas.openxmlformats.org/officeDocument/2006/math">
                      <m:sSub>
                        <m:sSubPr>
                          <m:ctrlPr>
                            <a:rPr lang="en-US" sz="2400" i="1" smtClean="0">
                              <a:solidFill>
                                <a:schemeClr val="tx1"/>
                              </a:solidFill>
                              <a:effectLst/>
                              <a:latin typeface="Cambria Math" panose="02040503050406030204" pitchFamily="18" charset="0"/>
                              <a:cs typeface="B Mitra" panose="00000400000000000000" pitchFamily="2" charset="-78"/>
                            </a:rPr>
                          </m:ctrlPr>
                        </m:sSubPr>
                        <m:e>
                          <m:r>
                            <a:rPr lang="en-US" sz="2400" i="1">
                              <a:solidFill>
                                <a:schemeClr val="tx1"/>
                              </a:solidFill>
                              <a:effectLst/>
                              <a:latin typeface="Cambria Math" panose="02040503050406030204" pitchFamily="18" charset="0"/>
                              <a:ea typeface="Calibri" panose="020F0502020204030204" pitchFamily="34" charset="0"/>
                              <a:cs typeface="B Mitra" panose="00000400000000000000" pitchFamily="2" charset="-78"/>
                            </a:rPr>
                            <m:t>𝜃</m:t>
                          </m:r>
                        </m:e>
                        <m:sub>
                          <m:r>
                            <a:rPr lang="en-US" sz="2400" i="1">
                              <a:solidFill>
                                <a:schemeClr val="tx1"/>
                              </a:solidFill>
                              <a:effectLst/>
                              <a:latin typeface="Cambria Math" panose="02040503050406030204" pitchFamily="18" charset="0"/>
                              <a:ea typeface="Calibri" panose="020F0502020204030204" pitchFamily="34" charset="0"/>
                              <a:cs typeface="B Mitra" panose="00000400000000000000" pitchFamily="2" charset="-78"/>
                            </a:rPr>
                            <m:t>𝑣</m:t>
                          </m:r>
                        </m:sub>
                      </m:sSub>
                      <m:r>
                        <a:rPr lang="en-US" sz="2400" i="1">
                          <a:solidFill>
                            <a:schemeClr val="tx1"/>
                          </a:solidFill>
                          <a:effectLst/>
                          <a:latin typeface="Cambria Math" panose="02040503050406030204" pitchFamily="18" charset="0"/>
                          <a:ea typeface="Calibri" panose="020F0502020204030204" pitchFamily="34" charset="0"/>
                          <a:cs typeface="B Mitra" panose="00000400000000000000" pitchFamily="2" charset="-78"/>
                        </a:rPr>
                        <m:t>=</m:t>
                      </m:r>
                      <m:sSub>
                        <m:sSubPr>
                          <m:ctrlPr>
                            <a:rPr lang="en-US" sz="2400" i="1">
                              <a:solidFill>
                                <a:schemeClr val="tx1"/>
                              </a:solidFill>
                              <a:effectLst/>
                              <a:latin typeface="Cambria Math" panose="02040503050406030204" pitchFamily="18" charset="0"/>
                              <a:cs typeface="B Mitra" panose="00000400000000000000" pitchFamily="2" charset="-78"/>
                            </a:rPr>
                          </m:ctrlPr>
                        </m:sSubPr>
                        <m:e>
                          <m:r>
                            <a:rPr lang="en-US" sz="2400" i="1">
                              <a:solidFill>
                                <a:schemeClr val="tx1"/>
                              </a:solidFill>
                              <a:effectLst/>
                              <a:latin typeface="Cambria Math" panose="02040503050406030204" pitchFamily="18" charset="0"/>
                              <a:ea typeface="Calibri" panose="020F0502020204030204" pitchFamily="34" charset="0"/>
                              <a:cs typeface="B Mitra" panose="00000400000000000000" pitchFamily="2" charset="-78"/>
                            </a:rPr>
                            <m:t>𝑉</m:t>
                          </m:r>
                        </m:e>
                        <m:sub>
                          <m:r>
                            <a:rPr lang="en-US" sz="2400" i="1">
                              <a:solidFill>
                                <a:schemeClr val="tx1"/>
                              </a:solidFill>
                              <a:effectLst/>
                              <a:latin typeface="Cambria Math" panose="02040503050406030204" pitchFamily="18" charset="0"/>
                              <a:ea typeface="Calibri" panose="020F0502020204030204" pitchFamily="34" charset="0"/>
                              <a:cs typeface="B Mitra" panose="00000400000000000000" pitchFamily="2" charset="-78"/>
                            </a:rPr>
                            <m:t>𝑤</m:t>
                          </m:r>
                          <m:r>
                            <a:rPr lang="en-US" sz="2400" b="0" i="1" smtClean="0">
                              <a:solidFill>
                                <a:schemeClr val="tx1"/>
                              </a:solidFill>
                              <a:effectLst/>
                              <a:latin typeface="Cambria Math" panose="02040503050406030204" pitchFamily="18" charset="0"/>
                              <a:ea typeface="Calibri" panose="020F0502020204030204" pitchFamily="34" charset="0"/>
                              <a:cs typeface="B Mitra" panose="00000400000000000000" pitchFamily="2" charset="-78"/>
                            </a:rPr>
                            <m:t>𝑎𝑡𝑟𝑒</m:t>
                          </m:r>
                        </m:sub>
                      </m:sSub>
                      <m:r>
                        <a:rPr lang="en-US" sz="2400" i="1">
                          <a:solidFill>
                            <a:schemeClr val="tx1"/>
                          </a:solidFill>
                          <a:effectLst/>
                          <a:latin typeface="Cambria Math" panose="02040503050406030204" pitchFamily="18" charset="0"/>
                          <a:ea typeface="Calibri" panose="020F0502020204030204" pitchFamily="34" charset="0"/>
                          <a:cs typeface="B Mitra" panose="00000400000000000000" pitchFamily="2" charset="-78"/>
                        </a:rPr>
                        <m:t> /</m:t>
                      </m:r>
                      <m:sSub>
                        <m:sSubPr>
                          <m:ctrlPr>
                            <a:rPr lang="en-US" sz="2400" i="1">
                              <a:solidFill>
                                <a:schemeClr val="tx1"/>
                              </a:solidFill>
                              <a:effectLst/>
                              <a:latin typeface="Cambria Math" panose="02040503050406030204" pitchFamily="18" charset="0"/>
                              <a:cs typeface="B Mitra" panose="00000400000000000000" pitchFamily="2" charset="-78"/>
                            </a:rPr>
                          </m:ctrlPr>
                        </m:sSubPr>
                        <m:e>
                          <m:r>
                            <a:rPr lang="en-US" sz="2400" i="1">
                              <a:solidFill>
                                <a:schemeClr val="tx1"/>
                              </a:solidFill>
                              <a:effectLst/>
                              <a:latin typeface="Cambria Math" panose="02040503050406030204" pitchFamily="18" charset="0"/>
                              <a:ea typeface="Calibri" panose="020F0502020204030204" pitchFamily="34" charset="0"/>
                              <a:cs typeface="B Mitra" panose="00000400000000000000" pitchFamily="2" charset="-78"/>
                            </a:rPr>
                            <m:t>𝑉</m:t>
                          </m:r>
                        </m:e>
                        <m:sub>
                          <m:r>
                            <a:rPr lang="en-US" sz="2400" i="1">
                              <a:solidFill>
                                <a:schemeClr val="tx1"/>
                              </a:solidFill>
                              <a:effectLst/>
                              <a:latin typeface="Cambria Math" panose="02040503050406030204" pitchFamily="18" charset="0"/>
                              <a:ea typeface="Calibri" panose="020F0502020204030204" pitchFamily="34" charset="0"/>
                              <a:cs typeface="B Mitra" panose="00000400000000000000" pitchFamily="2" charset="-78"/>
                            </a:rPr>
                            <m:t>𝑠</m:t>
                          </m:r>
                        </m:sub>
                      </m:sSub>
                      <m:r>
                        <a:rPr lang="en-US" sz="2400" b="0" i="1" baseline="-25000" smtClean="0">
                          <a:solidFill>
                            <a:schemeClr val="tx1"/>
                          </a:solidFill>
                          <a:effectLst/>
                          <a:latin typeface="Cambria Math" panose="02040503050406030204" pitchFamily="18" charset="0"/>
                          <a:ea typeface="Calibri" panose="020F0502020204030204" pitchFamily="34" charset="0"/>
                          <a:cs typeface="B Mitra" panose="00000400000000000000" pitchFamily="2" charset="-78"/>
                        </a:rPr>
                        <m:t>𝑎𝑚𝑝𝑙𝑒</m:t>
                      </m:r>
                    </m:oMath>
                  </a14:m>
                  <a:r>
                    <a:rPr lang="en-US" sz="2400" dirty="0">
                      <a:solidFill>
                        <a:schemeClr val="tx1"/>
                      </a:solidFill>
                      <a:effectLst/>
                      <a:latin typeface="Times New Roman" panose="02020603050405020304" pitchFamily="18" charset="0"/>
                      <a:ea typeface="Calibri" panose="020F0502020204030204" pitchFamily="34" charset="0"/>
                      <a:cs typeface="B Mitra" panose="00000400000000000000" pitchFamily="2" charset="-78"/>
                    </a:rPr>
                    <a:t> </a:t>
                  </a:r>
                  <a:endParaRPr lang="en-US" sz="2400" dirty="0">
                    <a:solidFill>
                      <a:schemeClr val="tx1"/>
                    </a:solidFill>
                  </a:endParaRPr>
                </a:p>
              </p:txBody>
            </p:sp>
          </mc:Choice>
          <mc:Fallback xmlns="">
            <p:sp>
              <p:nvSpPr>
                <p:cNvPr id="5" name="Rectangle 4"/>
                <p:cNvSpPr>
                  <a:spLocks noRot="1" noChangeAspect="1" noMove="1" noResize="1" noEditPoints="1" noAdjustHandles="1" noChangeArrowheads="1" noChangeShapeType="1" noTextEdit="1"/>
                </p:cNvSpPr>
                <p:nvPr/>
              </p:nvSpPr>
              <p:spPr>
                <a:xfrm>
                  <a:off x="3349077" y="2607205"/>
                  <a:ext cx="2783523" cy="461665"/>
                </a:xfrm>
                <a:prstGeom prst="rect">
                  <a:avLst/>
                </a:prstGeom>
                <a:blipFill rotWithShape="0">
                  <a:blip r:embed="rId2"/>
                  <a:stretch>
                    <a:fillRect l="-437" b="-15385"/>
                  </a:stretch>
                </a:blipFill>
                <a:ln>
                  <a:solidFill>
                    <a:srgbClr val="D2A500"/>
                  </a:solidFill>
                </a:ln>
              </p:spPr>
              <p:txBody>
                <a:bodyPr/>
                <a:lstStyle/>
                <a:p>
                  <a:r>
                    <a:rPr lang="en-US">
                      <a:noFill/>
                    </a:rPr>
                    <a:t> </a:t>
                  </a:r>
                </a:p>
              </p:txBody>
            </p:sp>
          </mc:Fallback>
        </mc:AlternateContent>
        <p:sp>
          <p:nvSpPr>
            <p:cNvPr id="6" name="Rectangle 5"/>
            <p:cNvSpPr/>
            <p:nvPr/>
          </p:nvSpPr>
          <p:spPr>
            <a:xfrm>
              <a:off x="3730584" y="3323128"/>
              <a:ext cx="4217052" cy="400110"/>
            </a:xfrm>
            <a:prstGeom prst="rect">
              <a:avLst/>
            </a:prstGeom>
            <a:ln w="19050"/>
          </p:spPr>
          <p:style>
            <a:lnRef idx="2">
              <a:schemeClr val="accent3"/>
            </a:lnRef>
            <a:fillRef idx="1">
              <a:schemeClr val="lt1"/>
            </a:fillRef>
            <a:effectRef idx="0">
              <a:schemeClr val="accent3"/>
            </a:effectRef>
            <a:fontRef idx="minor">
              <a:schemeClr val="dk1"/>
            </a:fontRef>
          </p:style>
          <p:txBody>
            <a:bodyPr wrap="none">
              <a:spAutoFit/>
            </a:bodyPr>
            <a:lstStyle/>
            <a:p>
              <a:r>
                <a:rPr lang="en-US" sz="2000" dirty="0"/>
                <a:t>The volume of water in the soil sample</a:t>
              </a:r>
            </a:p>
          </p:txBody>
        </p:sp>
        <p:cxnSp>
          <p:nvCxnSpPr>
            <p:cNvPr id="8" name="Straight Arrow Connector 7"/>
            <p:cNvCxnSpPr>
              <a:cxnSpLocks/>
            </p:cNvCxnSpPr>
            <p:nvPr/>
          </p:nvCxnSpPr>
          <p:spPr>
            <a:xfrm>
              <a:off x="4296091" y="3033218"/>
              <a:ext cx="0" cy="269288"/>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6698107" y="2572349"/>
              <a:ext cx="4700969" cy="707886"/>
            </a:xfrm>
            <a:prstGeom prst="rect">
              <a:avLst/>
            </a:prstGeom>
            <a:ln w="19050"/>
          </p:spPr>
          <p:style>
            <a:lnRef idx="2">
              <a:schemeClr val="accent4"/>
            </a:lnRef>
            <a:fillRef idx="1">
              <a:schemeClr val="lt1"/>
            </a:fillRef>
            <a:effectRef idx="0">
              <a:schemeClr val="accent4"/>
            </a:effectRef>
            <a:fontRef idx="minor">
              <a:schemeClr val="dk1"/>
            </a:fontRef>
          </p:style>
          <p:txBody>
            <a:bodyPr wrap="square">
              <a:spAutoFit/>
            </a:bodyPr>
            <a:lstStyle/>
            <a:p>
              <a:r>
                <a:rPr lang="en-US" sz="2000" dirty="0"/>
                <a:t>The total volume of dry soil + air + water in the sample</a:t>
              </a:r>
            </a:p>
          </p:txBody>
        </p:sp>
        <p:cxnSp>
          <p:nvCxnSpPr>
            <p:cNvPr id="11" name="Straight Arrow Connector 10"/>
            <p:cNvCxnSpPr>
              <a:cxnSpLocks/>
            </p:cNvCxnSpPr>
            <p:nvPr/>
          </p:nvCxnSpPr>
          <p:spPr>
            <a:xfrm>
              <a:off x="6035507" y="2943760"/>
              <a:ext cx="662600" cy="0"/>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58D8107A-1667-4E15-9866-9BC7F5BBCD3B}"/>
                </a:ext>
              </a:extLst>
            </p:cNvPr>
            <p:cNvSpPr/>
            <p:nvPr/>
          </p:nvSpPr>
          <p:spPr>
            <a:xfrm>
              <a:off x="760943" y="3829768"/>
              <a:ext cx="5557774" cy="707886"/>
            </a:xfrm>
            <a:prstGeom prst="rect">
              <a:avLst/>
            </a:prstGeom>
            <a:ln w="19050"/>
          </p:spPr>
          <p:style>
            <a:lnRef idx="2">
              <a:schemeClr val="accent4"/>
            </a:lnRef>
            <a:fillRef idx="1">
              <a:schemeClr val="lt1"/>
            </a:fillRef>
            <a:effectRef idx="0">
              <a:schemeClr val="accent4"/>
            </a:effectRef>
            <a:fontRef idx="minor">
              <a:schemeClr val="dk1"/>
            </a:fontRef>
          </p:style>
          <p:txBody>
            <a:bodyPr wrap="square">
              <a:spAutoFit/>
            </a:bodyPr>
            <a:lstStyle/>
            <a:p>
              <a:r>
                <a:rPr lang="en-US" sz="2000" dirty="0"/>
                <a:t>Volumetric water content is a volume fraction (m</a:t>
              </a:r>
              <a:r>
                <a:rPr lang="en-US" sz="2000" baseline="30000" dirty="0"/>
                <a:t>3</a:t>
              </a:r>
              <a:r>
                <a:rPr lang="en-US" sz="2000" dirty="0"/>
                <a:t>water/m</a:t>
              </a:r>
              <a:r>
                <a:rPr lang="en-US" sz="2000" baseline="30000" dirty="0"/>
                <a:t>3</a:t>
              </a:r>
              <a:r>
                <a:rPr lang="en-US" sz="2000" dirty="0"/>
                <a:t> soil)</a:t>
              </a:r>
              <a:endParaRPr lang="fa-IR" sz="2000" dirty="0"/>
            </a:p>
          </p:txBody>
        </p:sp>
        <p:cxnSp>
          <p:nvCxnSpPr>
            <p:cNvPr id="33" name="Straight Arrow Connector 32">
              <a:extLst>
                <a:ext uri="{FF2B5EF4-FFF2-40B4-BE49-F238E27FC236}">
                  <a16:creationId xmlns:a16="http://schemas.microsoft.com/office/drawing/2014/main" id="{23A41B6B-2319-4E6C-9C00-D2793C98C995}"/>
                </a:ext>
              </a:extLst>
            </p:cNvPr>
            <p:cNvCxnSpPr>
              <a:cxnSpLocks/>
            </p:cNvCxnSpPr>
            <p:nvPr/>
          </p:nvCxnSpPr>
          <p:spPr>
            <a:xfrm>
              <a:off x="3539830" y="3033218"/>
              <a:ext cx="0" cy="787283"/>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25" name="Rectangle 24"/>
          <p:cNvSpPr/>
          <p:nvPr/>
        </p:nvSpPr>
        <p:spPr>
          <a:xfrm>
            <a:off x="1105671" y="5493905"/>
            <a:ext cx="9980657" cy="769441"/>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en-US" sz="2200" b="1" dirty="0">
                <a:solidFill>
                  <a:schemeClr val="tx1"/>
                </a:solidFill>
              </a:rPr>
              <a:t>Many research communities are now adopting </a:t>
            </a:r>
            <a:r>
              <a:rPr lang="en-US" sz="2200" b="1" dirty="0">
                <a:solidFill>
                  <a:srgbClr val="FFFF00"/>
                </a:solidFill>
              </a:rPr>
              <a:t>Volumetric water content (m</a:t>
            </a:r>
            <a:r>
              <a:rPr lang="en-US" sz="2200" b="1" baseline="30000" dirty="0">
                <a:solidFill>
                  <a:srgbClr val="FFFF00"/>
                </a:solidFill>
              </a:rPr>
              <a:t>3</a:t>
            </a:r>
            <a:r>
              <a:rPr lang="en-US" sz="2200" b="1" dirty="0">
                <a:solidFill>
                  <a:srgbClr val="FFFF00"/>
                </a:solidFill>
              </a:rPr>
              <a:t>/m</a:t>
            </a:r>
            <a:r>
              <a:rPr lang="en-US" sz="2200" b="1" baseline="30000" dirty="0">
                <a:solidFill>
                  <a:srgbClr val="FFFF00"/>
                </a:solidFill>
              </a:rPr>
              <a:t>3</a:t>
            </a:r>
            <a:r>
              <a:rPr lang="en-US" sz="2200" b="1" dirty="0">
                <a:solidFill>
                  <a:srgbClr val="FFFF00"/>
                </a:solidFill>
              </a:rPr>
              <a:t>) </a:t>
            </a:r>
          </a:p>
          <a:p>
            <a:pPr algn="ctr"/>
            <a:r>
              <a:rPr lang="en-US" sz="2200" b="1" dirty="0">
                <a:solidFill>
                  <a:schemeClr val="tx1"/>
                </a:solidFill>
              </a:rPr>
              <a:t>as the standard for expressing soil moisture. </a:t>
            </a:r>
          </a:p>
        </p:txBody>
      </p:sp>
      <p:sp>
        <p:nvSpPr>
          <p:cNvPr id="7" name="Slide Number Placeholder 6">
            <a:extLst>
              <a:ext uri="{FF2B5EF4-FFF2-40B4-BE49-F238E27FC236}">
                <a16:creationId xmlns:a16="http://schemas.microsoft.com/office/drawing/2014/main" id="{DF8CEC77-35F1-48C4-8AED-29781F07374F}"/>
              </a:ext>
            </a:extLst>
          </p:cNvPr>
          <p:cNvSpPr>
            <a:spLocks noGrp="1"/>
          </p:cNvSpPr>
          <p:nvPr>
            <p:ph type="sldNum" sz="quarter" idx="12"/>
          </p:nvPr>
        </p:nvSpPr>
        <p:spPr/>
        <p:txBody>
          <a:bodyPr/>
          <a:lstStyle/>
          <a:p>
            <a:fld id="{8ACF494B-5665-4D0C-9B30-01D6EF684EB8}" type="slidenum">
              <a:rPr lang="en-US" smtClean="0"/>
              <a:t>14</a:t>
            </a:fld>
            <a:endParaRPr lang="en-US"/>
          </a:p>
        </p:txBody>
      </p:sp>
      <p:sp>
        <p:nvSpPr>
          <p:cNvPr id="17" name="Rectangle 16"/>
          <p:cNvSpPr/>
          <p:nvPr/>
        </p:nvSpPr>
        <p:spPr>
          <a:xfrm>
            <a:off x="319706" y="157042"/>
            <a:ext cx="5515717" cy="523220"/>
          </a:xfrm>
          <a:prstGeom prst="rect">
            <a:avLst/>
          </a:prstGeom>
        </p:spPr>
        <p:txBody>
          <a:bodyPr wrap="square">
            <a:spAutoFit/>
          </a:bodyPr>
          <a:lstStyle/>
          <a:p>
            <a:r>
              <a:rPr lang="en-US" sz="2800" b="1" dirty="0">
                <a:solidFill>
                  <a:srgbClr val="C00000"/>
                </a:solidFill>
                <a:effectLst>
                  <a:outerShdw blurRad="38100" dist="38100" dir="2700000" algn="tl">
                    <a:srgbClr val="000000">
                      <a:alpha val="43137"/>
                    </a:srgbClr>
                  </a:outerShdw>
                </a:effectLst>
                <a:latin typeface="Calibri-Bold"/>
              </a:rPr>
              <a:t>Definition of Soil moisture </a:t>
            </a:r>
          </a:p>
        </p:txBody>
      </p:sp>
    </p:spTree>
    <p:extLst>
      <p:ext uri="{BB962C8B-B14F-4D97-AF65-F5344CB8AC3E}">
        <p14:creationId xmlns:p14="http://schemas.microsoft.com/office/powerpoint/2010/main" val="251849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4" name="Rectangle 23">
            <a:extLst>
              <a:ext uri="{FF2B5EF4-FFF2-40B4-BE49-F238E27FC236}">
                <a16:creationId xmlns:a16="http://schemas.microsoft.com/office/drawing/2014/main" id="{E5A6D4B0-DD51-4FD8-BCEB-AED6B85E004A}"/>
              </a:ext>
            </a:extLst>
          </p:cNvPr>
          <p:cNvSpPr/>
          <p:nvPr/>
        </p:nvSpPr>
        <p:spPr>
          <a:xfrm>
            <a:off x="330597" y="916070"/>
            <a:ext cx="9237610" cy="556355"/>
          </a:xfrm>
          <a:prstGeom prst="rect">
            <a:avLst/>
          </a:prstGeom>
          <a:solidFill>
            <a:srgbClr val="FFD5FF"/>
          </a:solidFill>
          <a:ln>
            <a:solidFill>
              <a:srgbClr val="8A008A"/>
            </a:solidFill>
          </a:ln>
        </p:spPr>
        <p:style>
          <a:lnRef idx="1">
            <a:schemeClr val="accent1"/>
          </a:lnRef>
          <a:fillRef idx="2">
            <a:schemeClr val="accent1"/>
          </a:fillRef>
          <a:effectRef idx="1">
            <a:schemeClr val="accent1"/>
          </a:effectRef>
          <a:fontRef idx="minor">
            <a:schemeClr val="dk1"/>
          </a:fontRef>
        </p:style>
        <p:txBody>
          <a:bodyPr wrap="square">
            <a:spAutoFit/>
          </a:bodyPr>
          <a:lstStyle/>
          <a:p>
            <a:pPr>
              <a:lnSpc>
                <a:spcPct val="150000"/>
              </a:lnSpc>
            </a:pPr>
            <a:r>
              <a:rPr lang="en-US" sz="2200" dirty="0"/>
              <a:t>The </a:t>
            </a:r>
            <a:r>
              <a:rPr lang="en-US" sz="2200" b="1" dirty="0"/>
              <a:t>relationship</a:t>
            </a:r>
            <a:r>
              <a:rPr lang="en-US" sz="2200" dirty="0"/>
              <a:t> between </a:t>
            </a:r>
            <a:r>
              <a:rPr lang="en-US" sz="2200" dirty="0">
                <a:solidFill>
                  <a:srgbClr val="C00000"/>
                </a:solidFill>
              </a:rPr>
              <a:t>gravimetric </a:t>
            </a:r>
            <a:r>
              <a:rPr lang="en-US" sz="2200" dirty="0"/>
              <a:t>and</a:t>
            </a:r>
            <a:r>
              <a:rPr lang="en-US" sz="2200" dirty="0">
                <a:solidFill>
                  <a:srgbClr val="C00000"/>
                </a:solidFill>
              </a:rPr>
              <a:t> volumetric moisture </a:t>
            </a:r>
            <a:r>
              <a:rPr lang="en-US" sz="2200" dirty="0"/>
              <a:t>contents is:</a:t>
            </a:r>
          </a:p>
        </p:txBody>
      </p:sp>
      <p:graphicFrame>
        <p:nvGraphicFramePr>
          <p:cNvPr id="26" name="Object 25">
            <a:extLst>
              <a:ext uri="{FF2B5EF4-FFF2-40B4-BE49-F238E27FC236}">
                <a16:creationId xmlns:a16="http://schemas.microsoft.com/office/drawing/2014/main" id="{CCDBC6B2-ADDE-4D47-A331-DBCD61534561}"/>
              </a:ext>
            </a:extLst>
          </p:cNvPr>
          <p:cNvGraphicFramePr>
            <a:graphicFrameLocks noChangeAspect="1"/>
          </p:cNvGraphicFramePr>
          <p:nvPr/>
        </p:nvGraphicFramePr>
        <p:xfrm>
          <a:off x="974130" y="1696489"/>
          <a:ext cx="3103124" cy="707330"/>
        </p:xfrm>
        <a:graphic>
          <a:graphicData uri="http://schemas.openxmlformats.org/presentationml/2006/ole">
            <mc:AlternateContent xmlns:mc="http://schemas.openxmlformats.org/markup-compatibility/2006">
              <mc:Choice xmlns:v="urn:schemas-microsoft-com:vml" Requires="v">
                <p:oleObj spid="_x0000_s1096" name="Equation" r:id="rId3" imgW="1028254" imgH="241195" progId="Equation.DSMT4">
                  <p:embed/>
                </p:oleObj>
              </mc:Choice>
              <mc:Fallback>
                <p:oleObj name="Equation" r:id="rId3" imgW="1028254" imgH="241195"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130" y="1696489"/>
                        <a:ext cx="3103124" cy="707330"/>
                      </a:xfrm>
                      <a:prstGeom prst="rect">
                        <a:avLst/>
                      </a:prstGeom>
                      <a:solidFill>
                        <a:srgbClr val="D1D1FF"/>
                      </a:solidFill>
                      <a:ln w="22225">
                        <a:solidFill>
                          <a:srgbClr val="7030A0"/>
                        </a:solidFill>
                      </a:ln>
                    </p:spPr>
                  </p:pic>
                </p:oleObj>
              </mc:Fallback>
            </mc:AlternateContent>
          </a:graphicData>
        </a:graphic>
      </p:graphicFrame>
      <p:sp>
        <p:nvSpPr>
          <p:cNvPr id="27" name="Rectangle 26">
            <a:extLst>
              <a:ext uri="{FF2B5EF4-FFF2-40B4-BE49-F238E27FC236}">
                <a16:creationId xmlns:a16="http://schemas.microsoft.com/office/drawing/2014/main" id="{DC66C510-6971-4FB9-8648-359AF8185F46}"/>
              </a:ext>
            </a:extLst>
          </p:cNvPr>
          <p:cNvSpPr/>
          <p:nvPr/>
        </p:nvSpPr>
        <p:spPr>
          <a:xfrm>
            <a:off x="330596" y="2855320"/>
            <a:ext cx="2704266" cy="506292"/>
          </a:xfrm>
          <a:prstGeom prst="rect">
            <a:avLst/>
          </a:prstGeom>
          <a:solidFill>
            <a:schemeClr val="accent4">
              <a:lumMod val="20000"/>
              <a:lumOff val="80000"/>
            </a:schemeClr>
          </a:solidFill>
          <a:ln w="19050">
            <a:solidFill>
              <a:schemeClr val="accent5">
                <a:lumMod val="75000"/>
              </a:schemeClr>
            </a:solidFill>
          </a:ln>
        </p:spPr>
        <p:style>
          <a:lnRef idx="2">
            <a:schemeClr val="accent2"/>
          </a:lnRef>
          <a:fillRef idx="1">
            <a:schemeClr val="lt1"/>
          </a:fillRef>
          <a:effectRef idx="0">
            <a:schemeClr val="accent2"/>
          </a:effectRef>
          <a:fontRef idx="minor">
            <a:schemeClr val="dk1"/>
          </a:fontRef>
        </p:style>
        <p:txBody>
          <a:bodyPr wrap="none">
            <a:spAutoFit/>
          </a:bodyPr>
          <a:lstStyle/>
          <a:p>
            <a:pPr>
              <a:lnSpc>
                <a:spcPct val="150000"/>
              </a:lnSpc>
            </a:pPr>
            <a:r>
              <a:rPr lang="en-US" sz="2000" dirty="0"/>
              <a:t>The dry soil bulk density</a:t>
            </a:r>
          </a:p>
        </p:txBody>
      </p:sp>
      <p:cxnSp>
        <p:nvCxnSpPr>
          <p:cNvPr id="28" name="Straight Arrow Connector 27">
            <a:extLst>
              <a:ext uri="{FF2B5EF4-FFF2-40B4-BE49-F238E27FC236}">
                <a16:creationId xmlns:a16="http://schemas.microsoft.com/office/drawing/2014/main" id="{39FD6F81-2868-469A-9A86-EBDECB4B5B97}"/>
              </a:ext>
            </a:extLst>
          </p:cNvPr>
          <p:cNvCxnSpPr>
            <a:cxnSpLocks/>
          </p:cNvCxnSpPr>
          <p:nvPr/>
        </p:nvCxnSpPr>
        <p:spPr>
          <a:xfrm flipH="1">
            <a:off x="2332330" y="2272206"/>
            <a:ext cx="386723" cy="551618"/>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82854F8B-8E70-4284-BA69-FC38E4257647}"/>
              </a:ext>
            </a:extLst>
          </p:cNvPr>
          <p:cNvCxnSpPr>
            <a:cxnSpLocks/>
          </p:cNvCxnSpPr>
          <p:nvPr/>
        </p:nvCxnSpPr>
        <p:spPr>
          <a:xfrm flipV="1">
            <a:off x="3657600" y="2262430"/>
            <a:ext cx="1075764" cy="9776"/>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5555B42A-8E8C-440F-8231-BD13395DFBF8}"/>
              </a:ext>
            </a:extLst>
          </p:cNvPr>
          <p:cNvSpPr/>
          <p:nvPr/>
        </p:nvSpPr>
        <p:spPr>
          <a:xfrm>
            <a:off x="4733364" y="1963932"/>
            <a:ext cx="2462534" cy="506292"/>
          </a:xfrm>
          <a:prstGeom prst="rect">
            <a:avLst/>
          </a:prstGeom>
          <a:solidFill>
            <a:srgbClr val="B3E6FF"/>
          </a:solidFill>
          <a:ln w="19050">
            <a:solidFill>
              <a:srgbClr val="0099FF"/>
            </a:solidFill>
          </a:ln>
        </p:spPr>
        <p:style>
          <a:lnRef idx="2">
            <a:schemeClr val="accent1"/>
          </a:lnRef>
          <a:fillRef idx="1">
            <a:schemeClr val="lt1"/>
          </a:fillRef>
          <a:effectRef idx="0">
            <a:schemeClr val="accent1"/>
          </a:effectRef>
          <a:fontRef idx="minor">
            <a:schemeClr val="dk1"/>
          </a:fontRef>
        </p:style>
        <p:txBody>
          <a:bodyPr wrap="none">
            <a:spAutoFit/>
          </a:bodyPr>
          <a:lstStyle/>
          <a:p>
            <a:pPr>
              <a:lnSpc>
                <a:spcPct val="150000"/>
              </a:lnSpc>
            </a:pPr>
            <a:r>
              <a:rPr lang="en-US" sz="2000" dirty="0"/>
              <a:t>The soil water density</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6349" y="2850161"/>
            <a:ext cx="6562725" cy="3790950"/>
          </a:xfrm>
          <a:prstGeom prst="rect">
            <a:avLst/>
          </a:prstGeom>
          <a:ln>
            <a:solidFill>
              <a:schemeClr val="bg1">
                <a:lumMod val="50000"/>
              </a:schemeClr>
            </a:solidFill>
          </a:ln>
          <a:effectLst>
            <a:outerShdw blurRad="190500" algn="tl" rotWithShape="0">
              <a:srgbClr val="000000">
                <a:alpha val="70000"/>
              </a:srgbClr>
            </a:outerShdw>
          </a:effectLst>
        </p:spPr>
      </p:pic>
      <p:sp>
        <p:nvSpPr>
          <p:cNvPr id="4" name="Slide Number Placeholder 3">
            <a:extLst>
              <a:ext uri="{FF2B5EF4-FFF2-40B4-BE49-F238E27FC236}">
                <a16:creationId xmlns:a16="http://schemas.microsoft.com/office/drawing/2014/main" id="{64591936-D63C-4C95-9E13-F67021CC46F6}"/>
              </a:ext>
            </a:extLst>
          </p:cNvPr>
          <p:cNvSpPr>
            <a:spLocks noGrp="1"/>
          </p:cNvSpPr>
          <p:nvPr>
            <p:ph type="sldNum" sz="quarter" idx="12"/>
          </p:nvPr>
        </p:nvSpPr>
        <p:spPr/>
        <p:txBody>
          <a:bodyPr/>
          <a:lstStyle/>
          <a:p>
            <a:fld id="{8ACF494B-5665-4D0C-9B30-01D6EF684EB8}" type="slidenum">
              <a:rPr lang="en-US" smtClean="0"/>
              <a:t>15</a:t>
            </a:fld>
            <a:endParaRPr lang="en-US"/>
          </a:p>
        </p:txBody>
      </p:sp>
      <p:sp>
        <p:nvSpPr>
          <p:cNvPr id="13" name="Rectangle 12"/>
          <p:cNvSpPr/>
          <p:nvPr/>
        </p:nvSpPr>
        <p:spPr>
          <a:xfrm>
            <a:off x="319706" y="157042"/>
            <a:ext cx="5515717" cy="523220"/>
          </a:xfrm>
          <a:prstGeom prst="rect">
            <a:avLst/>
          </a:prstGeom>
        </p:spPr>
        <p:txBody>
          <a:bodyPr wrap="square">
            <a:spAutoFit/>
          </a:bodyPr>
          <a:lstStyle/>
          <a:p>
            <a:r>
              <a:rPr lang="en-US" sz="2800" b="1" dirty="0">
                <a:solidFill>
                  <a:srgbClr val="C00000"/>
                </a:solidFill>
                <a:effectLst>
                  <a:outerShdw blurRad="38100" dist="38100" dir="2700000" algn="tl">
                    <a:srgbClr val="000000">
                      <a:alpha val="43137"/>
                    </a:srgbClr>
                  </a:outerShdw>
                </a:effectLst>
                <a:latin typeface="Calibri-Bold"/>
              </a:rPr>
              <a:t>Definition of Soil moisture </a:t>
            </a:r>
          </a:p>
        </p:txBody>
      </p:sp>
    </p:spTree>
    <p:extLst>
      <p:ext uri="{BB962C8B-B14F-4D97-AF65-F5344CB8AC3E}">
        <p14:creationId xmlns:p14="http://schemas.microsoft.com/office/powerpoint/2010/main" val="13247816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gradFill>
          <a:gsLst>
            <a:gs pos="100000">
              <a:srgbClr val="C9D6ED"/>
            </a:gs>
            <a:gs pos="0">
              <a:srgbClr val="F3F9FF"/>
            </a:gs>
          </a:gsLst>
          <a:path path="rect">
            <a:fillToRect l="50000" t="50000" r="50000" b="50000"/>
          </a:path>
        </a:gradFill>
        <a:effectLst/>
      </p:bgPr>
    </p:bg>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8EDB3EB8-4C11-420C-8A7A-657A8B64BCF1}"/>
              </a:ext>
            </a:extLst>
          </p:cNvPr>
          <p:cNvSpPr>
            <a:spLocks noGrp="1"/>
          </p:cNvSpPr>
          <p:nvPr>
            <p:ph type="sldNum" sz="quarter" idx="12"/>
          </p:nvPr>
        </p:nvSpPr>
        <p:spPr>
          <a:xfrm>
            <a:off x="8610600" y="6356350"/>
            <a:ext cx="2743200" cy="365125"/>
          </a:xfrm>
        </p:spPr>
        <p:txBody>
          <a:bodyPr/>
          <a:lstStyle/>
          <a:p>
            <a:fld id="{8ACF494B-5665-4D0C-9B30-01D6EF684EB8}" type="slidenum">
              <a:rPr lang="en-US" smtClean="0">
                <a:solidFill>
                  <a:prstClr val="black">
                    <a:tint val="75000"/>
                  </a:prstClr>
                </a:solidFill>
              </a:rPr>
              <a:pPr/>
              <a:t>16</a:t>
            </a:fld>
            <a:endParaRPr lang="en-US">
              <a:solidFill>
                <a:prstClr val="black">
                  <a:tint val="75000"/>
                </a:prstClr>
              </a:solidFill>
            </a:endParaRPr>
          </a:p>
        </p:txBody>
      </p:sp>
      <p:sp>
        <p:nvSpPr>
          <p:cNvPr id="6" name="Rectangle 5"/>
          <p:cNvSpPr/>
          <p:nvPr/>
        </p:nvSpPr>
        <p:spPr>
          <a:xfrm>
            <a:off x="307187" y="645623"/>
            <a:ext cx="7260913" cy="784830"/>
          </a:xfrm>
          <a:prstGeom prst="rect">
            <a:avLst/>
          </a:prstGeom>
        </p:spPr>
        <p:txBody>
          <a:bodyPr wrap="square">
            <a:spAutoFit/>
          </a:bodyPr>
          <a:lstStyle/>
          <a:p>
            <a:r>
              <a:rPr lang="en-US" sz="4500" b="1" dirty="0">
                <a:solidFill>
                  <a:srgbClr val="C00000"/>
                </a:solidFill>
                <a:effectLst>
                  <a:outerShdw blurRad="38100" dist="38100" dir="2700000" algn="tl">
                    <a:srgbClr val="000000">
                      <a:alpha val="43137"/>
                    </a:srgbClr>
                  </a:outerShdw>
                </a:effectLst>
                <a:cs typeface="Times New Roman" panose="02020603050405020304" pitchFamily="18" charset="0"/>
              </a:rPr>
              <a:t>2- Measurement methods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03703">
            <a:off x="934490" y="2598284"/>
            <a:ext cx="4679157" cy="23543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94186">
            <a:off x="6479852" y="2116322"/>
            <a:ext cx="4783277" cy="26920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185303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a:xfrm>
            <a:off x="276102" y="1052262"/>
            <a:ext cx="11312889" cy="2292935"/>
          </a:xfrm>
          <a:prstGeom prst="rect">
            <a:avLst/>
          </a:prstGeom>
          <a:solidFill>
            <a:schemeClr val="accent6">
              <a:lumMod val="20000"/>
              <a:lumOff val="80000"/>
            </a:schemeClr>
          </a:solidFill>
          <a:ln>
            <a:solidFill>
              <a:schemeClr val="accent6">
                <a:lumMod val="75000"/>
              </a:schemeClr>
            </a:solidFill>
          </a:ln>
        </p:spPr>
        <p:style>
          <a:lnRef idx="1">
            <a:schemeClr val="accent1"/>
          </a:lnRef>
          <a:fillRef idx="1001">
            <a:schemeClr val="lt2"/>
          </a:fillRef>
          <a:effectRef idx="1">
            <a:schemeClr val="accent1"/>
          </a:effectRef>
          <a:fontRef idx="minor">
            <a:schemeClr val="dk1"/>
          </a:fontRef>
        </p:style>
        <p:txBody>
          <a:bodyPr wrap="square">
            <a:spAutoFit/>
          </a:bodyPr>
          <a:lstStyle/>
          <a:p>
            <a:pPr marL="358775" indent="-358775" algn="just">
              <a:lnSpc>
                <a:spcPct val="130000"/>
              </a:lnSpc>
              <a:buFont typeface="+mj-lt"/>
              <a:buAutoNum type="arabicParenR"/>
            </a:pPr>
            <a:r>
              <a:rPr lang="en-US" sz="2200" b="1" dirty="0">
                <a:solidFill>
                  <a:srgbClr val="C00000"/>
                </a:solidFill>
              </a:rPr>
              <a:t>Direct and indirect in-situ measurements </a:t>
            </a:r>
            <a:r>
              <a:rPr lang="en-US" sz="2200" dirty="0"/>
              <a:t>such as radiological methods, neutron attenuation, gamma absorption, soil-water dielectrics, microwave probe and etc.</a:t>
            </a:r>
          </a:p>
          <a:p>
            <a:pPr marL="358775" indent="-358775" algn="just">
              <a:lnSpc>
                <a:spcPct val="130000"/>
              </a:lnSpc>
              <a:buFont typeface="+mj-lt"/>
              <a:buAutoNum type="arabicParenR"/>
            </a:pPr>
            <a:r>
              <a:rPr lang="en-US" sz="2200" b="1" dirty="0">
                <a:solidFill>
                  <a:srgbClr val="009200"/>
                </a:solidFill>
              </a:rPr>
              <a:t>Estimation techniques</a:t>
            </a:r>
            <a:r>
              <a:rPr lang="en-US" sz="2200" dirty="0"/>
              <a:t> (</a:t>
            </a:r>
            <a:r>
              <a:rPr lang="en-US" sz="2200" dirty="0" err="1"/>
              <a:t>i</a:t>
            </a:r>
            <a:r>
              <a:rPr lang="en-US" sz="2200" dirty="0"/>
              <a:t>) Land surface models (ii) Soil moisture modelling </a:t>
            </a:r>
          </a:p>
          <a:p>
            <a:pPr marL="358775" indent="-358775" algn="just">
              <a:lnSpc>
                <a:spcPct val="130000"/>
              </a:lnSpc>
              <a:buFont typeface="+mj-lt"/>
              <a:buAutoNum type="arabicParenR"/>
            </a:pPr>
            <a:r>
              <a:rPr lang="en-US" sz="2200" b="1" dirty="0">
                <a:solidFill>
                  <a:srgbClr val="0000FF"/>
                </a:solidFill>
              </a:rPr>
              <a:t>Emerging technologies (Remote Sensing)</a:t>
            </a:r>
          </a:p>
          <a:p>
            <a:pPr algn="just">
              <a:lnSpc>
                <a:spcPct val="130000"/>
              </a:lnSpc>
            </a:pPr>
            <a:endParaRPr lang="en-US" sz="2200" dirty="0"/>
          </a:p>
        </p:txBody>
      </p:sp>
      <p:sp>
        <p:nvSpPr>
          <p:cNvPr id="10" name="Rectangle 9"/>
          <p:cNvSpPr/>
          <p:nvPr/>
        </p:nvSpPr>
        <p:spPr>
          <a:xfrm>
            <a:off x="396823" y="188833"/>
            <a:ext cx="7640272" cy="461665"/>
          </a:xfrm>
          <a:prstGeom prst="rect">
            <a:avLst/>
          </a:prstGeom>
        </p:spPr>
        <p:txBody>
          <a:bodyPr wrap="square">
            <a:spAutoFit/>
          </a:bodyPr>
          <a:lstStyle/>
          <a:p>
            <a:r>
              <a:rPr lang="fa-IR" sz="2400" b="1" dirty="0">
                <a:solidFill>
                  <a:srgbClr val="C00000"/>
                </a:solidFill>
                <a:latin typeface="Calibri-Bold"/>
              </a:rPr>
              <a:t>Measurement methods</a:t>
            </a:r>
            <a:r>
              <a:rPr lang="en-US" sz="2400" b="1" dirty="0">
                <a:solidFill>
                  <a:srgbClr val="C00000"/>
                </a:solidFill>
                <a:latin typeface="Calibri-Bold"/>
              </a:rPr>
              <a:t> of soil moisture</a:t>
            </a:r>
            <a:endParaRPr lang="fa-IR" sz="2400" b="1" dirty="0">
              <a:solidFill>
                <a:srgbClr val="C00000"/>
              </a:solidFill>
              <a:latin typeface="Calibri-Bold"/>
            </a:endParaRPr>
          </a:p>
        </p:txBody>
      </p:sp>
      <p:sp>
        <p:nvSpPr>
          <p:cNvPr id="3" name="Round Diagonal Corner Rectangle 2"/>
          <p:cNvSpPr/>
          <p:nvPr/>
        </p:nvSpPr>
        <p:spPr>
          <a:xfrm>
            <a:off x="703876" y="3556139"/>
            <a:ext cx="10054389" cy="1015930"/>
          </a:xfrm>
          <a:prstGeom prst="round2DiagRect">
            <a:avLst/>
          </a:prstGeom>
          <a:gradFill flip="none" rotWithShape="1">
            <a:gsLst>
              <a:gs pos="0">
                <a:schemeClr val="accent4">
                  <a:lumMod val="40000"/>
                  <a:lumOff val="60000"/>
                </a:schemeClr>
              </a:gs>
              <a:gs pos="100000">
                <a:srgbClr val="EC751C"/>
              </a:gs>
            </a:gsLst>
            <a:path path="circle">
              <a:fillToRect l="50000" t="50000" r="50000" b="50000"/>
            </a:path>
            <a:tileRect/>
          </a:gradFill>
        </p:spPr>
        <p:style>
          <a:lnRef idx="1">
            <a:schemeClr val="accent3"/>
          </a:lnRef>
          <a:fillRef idx="2">
            <a:schemeClr val="accent3"/>
          </a:fillRef>
          <a:effectRef idx="1">
            <a:schemeClr val="accent3"/>
          </a:effectRef>
          <a:fontRef idx="minor">
            <a:schemeClr val="dk1"/>
          </a:fontRef>
        </p:style>
        <p:txBody>
          <a:bodyPr rtlCol="1" anchor="ctr"/>
          <a:lstStyle/>
          <a:p>
            <a:pPr algn="ctr">
              <a:lnSpc>
                <a:spcPct val="130000"/>
              </a:lnSpc>
            </a:pPr>
            <a:r>
              <a:rPr lang="en-US" sz="2400" b="1" dirty="0"/>
              <a:t>All these methods differ significantly by the </a:t>
            </a:r>
            <a:r>
              <a:rPr lang="en-US" sz="2400" b="1" dirty="0">
                <a:solidFill>
                  <a:srgbClr val="C00000"/>
                </a:solidFill>
              </a:rPr>
              <a:t>accuracy,</a:t>
            </a:r>
            <a:r>
              <a:rPr lang="en-US" sz="2400" b="1" dirty="0"/>
              <a:t> </a:t>
            </a:r>
            <a:r>
              <a:rPr lang="en-US" sz="2400" b="1" dirty="0">
                <a:solidFill>
                  <a:srgbClr val="C00000"/>
                </a:solidFill>
              </a:rPr>
              <a:t>complexity</a:t>
            </a:r>
            <a:r>
              <a:rPr lang="en-US" sz="2400" b="1" dirty="0"/>
              <a:t>, </a:t>
            </a:r>
            <a:r>
              <a:rPr lang="en-US" sz="2400" b="1" dirty="0">
                <a:solidFill>
                  <a:srgbClr val="C00000"/>
                </a:solidFill>
              </a:rPr>
              <a:t>technique</a:t>
            </a:r>
            <a:r>
              <a:rPr lang="en-US" sz="2400" b="1" dirty="0"/>
              <a:t>, and </a:t>
            </a:r>
            <a:r>
              <a:rPr lang="en-US" sz="2400" b="1" dirty="0" err="1">
                <a:solidFill>
                  <a:srgbClr val="0033CC"/>
                </a:solidFill>
              </a:rPr>
              <a:t>Spatio</a:t>
            </a:r>
            <a:r>
              <a:rPr lang="en-US" sz="2400" b="1" dirty="0">
                <a:solidFill>
                  <a:srgbClr val="0033CC"/>
                </a:solidFill>
              </a:rPr>
              <a:t>-Temporal scales</a:t>
            </a:r>
            <a:r>
              <a:rPr lang="en-US" sz="2400" b="1" dirty="0"/>
              <a:t>.</a:t>
            </a:r>
            <a:endParaRPr lang="fa-IR" sz="2400" b="1" dirty="0"/>
          </a:p>
        </p:txBody>
      </p:sp>
      <p:sp>
        <p:nvSpPr>
          <p:cNvPr id="4" name="Slide Number Placeholder 3">
            <a:extLst>
              <a:ext uri="{FF2B5EF4-FFF2-40B4-BE49-F238E27FC236}">
                <a16:creationId xmlns:a16="http://schemas.microsoft.com/office/drawing/2014/main" id="{63714F77-FFFB-4F33-9923-6BA124037624}"/>
              </a:ext>
            </a:extLst>
          </p:cNvPr>
          <p:cNvSpPr>
            <a:spLocks noGrp="1"/>
          </p:cNvSpPr>
          <p:nvPr>
            <p:ph type="sldNum" sz="quarter" idx="12"/>
          </p:nvPr>
        </p:nvSpPr>
        <p:spPr/>
        <p:txBody>
          <a:bodyPr/>
          <a:lstStyle/>
          <a:p>
            <a:fld id="{8ACF494B-5665-4D0C-9B30-01D6EF684EB8}" type="slidenum">
              <a:rPr lang="en-US" smtClean="0"/>
              <a:t>17</a:t>
            </a:fld>
            <a:endParaRPr lang="en-US"/>
          </a:p>
        </p:txBody>
      </p:sp>
    </p:spTree>
    <p:extLst>
      <p:ext uri="{BB962C8B-B14F-4D97-AF65-F5344CB8AC3E}">
        <p14:creationId xmlns:p14="http://schemas.microsoft.com/office/powerpoint/2010/main" val="2249322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4300" y="1033641"/>
            <a:ext cx="11211143" cy="3333220"/>
          </a:xfrm>
          <a:prstGeom prst="rect">
            <a:avLst/>
          </a:prstGeom>
        </p:spPr>
        <p:txBody>
          <a:bodyPr wrap="square">
            <a:spAutoFit/>
          </a:bodyPr>
          <a:lstStyle/>
          <a:p>
            <a:pPr marL="342900" indent="-342900" algn="just">
              <a:lnSpc>
                <a:spcPct val="130000"/>
              </a:lnSpc>
              <a:buSzPct val="90000"/>
              <a:buFont typeface="Wingdings" panose="05000000000000000000" pitchFamily="2" charset="2"/>
              <a:buChar char="q"/>
            </a:pPr>
            <a:r>
              <a:rPr lang="en-US" sz="2100" b="1" dirty="0">
                <a:solidFill>
                  <a:srgbClr val="009600"/>
                </a:solidFill>
              </a:rPr>
              <a:t>In-situ measurements methods have several common advantages </a:t>
            </a:r>
            <a:r>
              <a:rPr lang="en-US" sz="2200" dirty="0"/>
              <a:t>including</a:t>
            </a:r>
            <a:r>
              <a:rPr lang="en-US" sz="2100" dirty="0"/>
              <a:t>, </a:t>
            </a:r>
            <a:r>
              <a:rPr lang="en-US" sz="2100" b="1" dirty="0">
                <a:solidFill>
                  <a:srgbClr val="7030A0"/>
                </a:solidFill>
              </a:rPr>
              <a:t>relatively accurate for the sampling point </a:t>
            </a:r>
            <a:r>
              <a:rPr lang="en-US" sz="2200" dirty="0"/>
              <a:t>and </a:t>
            </a:r>
            <a:r>
              <a:rPr lang="en-US" sz="2100" b="1" dirty="0">
                <a:solidFill>
                  <a:srgbClr val="7030A0"/>
                </a:solidFill>
              </a:rPr>
              <a:t>measurements of soil moisture </a:t>
            </a:r>
            <a:r>
              <a:rPr lang="en-US" sz="2200" dirty="0"/>
              <a:t>could be taken at several depths. </a:t>
            </a:r>
          </a:p>
          <a:p>
            <a:pPr marL="285750" indent="-285750" algn="just">
              <a:lnSpc>
                <a:spcPct val="130000"/>
              </a:lnSpc>
              <a:buSzPct val="90000"/>
              <a:buFont typeface="Wingdings" panose="05000000000000000000" pitchFamily="2" charset="2"/>
              <a:buChar char="q"/>
            </a:pPr>
            <a:endParaRPr lang="en-US" sz="1500" dirty="0"/>
          </a:p>
          <a:p>
            <a:pPr marL="342900" indent="-342900" algn="just">
              <a:lnSpc>
                <a:spcPct val="130000"/>
              </a:lnSpc>
              <a:buSzPct val="90000"/>
              <a:buFont typeface="Wingdings" panose="05000000000000000000" pitchFamily="2" charset="2"/>
              <a:buChar char="q"/>
            </a:pPr>
            <a:r>
              <a:rPr lang="en-US" sz="2200" dirty="0"/>
              <a:t>On the other hand, there are common </a:t>
            </a:r>
            <a:r>
              <a:rPr lang="en-US" sz="2100" b="1" dirty="0">
                <a:solidFill>
                  <a:srgbClr val="C00000"/>
                </a:solidFill>
              </a:rPr>
              <a:t>disadvantages including</a:t>
            </a:r>
            <a:r>
              <a:rPr lang="en-US" sz="2100" dirty="0"/>
              <a:t>, </a:t>
            </a:r>
            <a:r>
              <a:rPr lang="en-US" sz="2100" b="1" dirty="0">
                <a:solidFill>
                  <a:srgbClr val="7030A0"/>
                </a:solidFill>
              </a:rPr>
              <a:t>local scale</a:t>
            </a:r>
            <a:r>
              <a:rPr lang="en-US" sz="2200" b="1" dirty="0">
                <a:solidFill>
                  <a:srgbClr val="7030A0"/>
                </a:solidFill>
              </a:rPr>
              <a:t> </a:t>
            </a:r>
            <a:r>
              <a:rPr lang="en-US" sz="2200" dirty="0"/>
              <a:t>and thus cannot be representative </a:t>
            </a:r>
            <a:r>
              <a:rPr lang="en-US" sz="2100" b="1" dirty="0">
                <a:solidFill>
                  <a:srgbClr val="7030A0"/>
                </a:solidFill>
              </a:rPr>
              <a:t>for larger scales</a:t>
            </a:r>
            <a:r>
              <a:rPr lang="en-US" sz="2100" dirty="0"/>
              <a:t>, </a:t>
            </a:r>
            <a:r>
              <a:rPr lang="en-US" sz="2100" b="1" dirty="0">
                <a:solidFill>
                  <a:srgbClr val="7030A0"/>
                </a:solidFill>
              </a:rPr>
              <a:t>time consuming</a:t>
            </a:r>
            <a:r>
              <a:rPr lang="en-US" sz="2200" dirty="0"/>
              <a:t>, and </a:t>
            </a:r>
            <a:r>
              <a:rPr lang="en-US" sz="2100" b="1" dirty="0">
                <a:solidFill>
                  <a:srgbClr val="7030A0"/>
                </a:solidFill>
              </a:rPr>
              <a:t>costly</a:t>
            </a:r>
            <a:r>
              <a:rPr lang="en-US" sz="2200" dirty="0"/>
              <a:t>. </a:t>
            </a:r>
          </a:p>
          <a:p>
            <a:pPr marL="285750" indent="-285750" algn="just">
              <a:lnSpc>
                <a:spcPct val="130000"/>
              </a:lnSpc>
              <a:buSzPct val="90000"/>
              <a:buFont typeface="Wingdings" panose="05000000000000000000" pitchFamily="2" charset="2"/>
              <a:buChar char="q"/>
            </a:pPr>
            <a:endParaRPr lang="en-US" sz="1500" dirty="0"/>
          </a:p>
          <a:p>
            <a:pPr marL="342900" indent="-342900" algn="just">
              <a:lnSpc>
                <a:spcPct val="130000"/>
              </a:lnSpc>
              <a:buSzPct val="90000"/>
              <a:buFont typeface="Wingdings" panose="05000000000000000000" pitchFamily="2" charset="2"/>
              <a:buChar char="q"/>
            </a:pPr>
            <a:r>
              <a:rPr lang="en-US" sz="2200" dirty="0"/>
              <a:t>Nevertheless, </a:t>
            </a:r>
            <a:r>
              <a:rPr lang="en-US" sz="2100" b="1" dirty="0">
                <a:solidFill>
                  <a:srgbClr val="009600"/>
                </a:solidFill>
              </a:rPr>
              <a:t>models and remote sensing up to date use in-situ measurements to calibrate and validate</a:t>
            </a:r>
            <a:r>
              <a:rPr lang="en-US" sz="2100" dirty="0">
                <a:solidFill>
                  <a:srgbClr val="009600"/>
                </a:solidFill>
              </a:rPr>
              <a:t> </a:t>
            </a:r>
            <a:r>
              <a:rPr lang="en-US" sz="2200" dirty="0"/>
              <a:t>their predictions and observations, respectively.</a:t>
            </a:r>
            <a:endParaRPr lang="fa-IR" sz="2200" dirty="0"/>
          </a:p>
        </p:txBody>
      </p:sp>
      <p:sp>
        <p:nvSpPr>
          <p:cNvPr id="4" name="Rectangle 3"/>
          <p:cNvSpPr/>
          <p:nvPr/>
        </p:nvSpPr>
        <p:spPr>
          <a:xfrm>
            <a:off x="354861" y="194092"/>
            <a:ext cx="7140096" cy="492443"/>
          </a:xfrm>
          <a:prstGeom prst="rect">
            <a:avLst/>
          </a:prstGeom>
        </p:spPr>
        <p:txBody>
          <a:bodyPr wrap="none">
            <a:spAutoFit/>
          </a:bodyPr>
          <a:lstStyle/>
          <a:p>
            <a:r>
              <a:rPr lang="en-US" sz="2600" b="1" dirty="0">
                <a:solidFill>
                  <a:srgbClr val="C00000"/>
                </a:solidFill>
                <a:latin typeface="Calibri-Bold"/>
              </a:rPr>
              <a:t>1) Direct and indirect in-situ measurements </a:t>
            </a:r>
            <a:endParaRPr lang="fa-IR" sz="2600" b="1" dirty="0">
              <a:solidFill>
                <a:srgbClr val="C00000"/>
              </a:solidFill>
              <a:latin typeface="Calibri-Bold"/>
            </a:endParaRPr>
          </a:p>
        </p:txBody>
      </p:sp>
      <p:sp>
        <p:nvSpPr>
          <p:cNvPr id="6" name="Slide Number Placeholder 5">
            <a:extLst>
              <a:ext uri="{FF2B5EF4-FFF2-40B4-BE49-F238E27FC236}">
                <a16:creationId xmlns:a16="http://schemas.microsoft.com/office/drawing/2014/main" id="{03384AA9-154E-4A49-BDFB-3431317E07A4}"/>
              </a:ext>
            </a:extLst>
          </p:cNvPr>
          <p:cNvSpPr>
            <a:spLocks noGrp="1"/>
          </p:cNvSpPr>
          <p:nvPr>
            <p:ph type="sldNum" sz="quarter" idx="12"/>
          </p:nvPr>
        </p:nvSpPr>
        <p:spPr/>
        <p:txBody>
          <a:bodyPr/>
          <a:lstStyle/>
          <a:p>
            <a:fld id="{8ACF494B-5665-4D0C-9B30-01D6EF684EB8}" type="slidenum">
              <a:rPr lang="en-US" smtClean="0"/>
              <a:t>18</a:t>
            </a:fld>
            <a:endParaRPr lang="en-US"/>
          </a:p>
        </p:txBody>
      </p:sp>
    </p:spTree>
    <p:extLst>
      <p:ext uri="{BB962C8B-B14F-4D97-AF65-F5344CB8AC3E}">
        <p14:creationId xmlns:p14="http://schemas.microsoft.com/office/powerpoint/2010/main" val="288471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94301" y="709590"/>
            <a:ext cx="11134164" cy="5778902"/>
          </a:xfrm>
          <a:prstGeom prst="rect">
            <a:avLst/>
          </a:prstGeom>
        </p:spPr>
      </p:pic>
      <p:sp>
        <p:nvSpPr>
          <p:cNvPr id="7" name="Rounded Rectangle 6"/>
          <p:cNvSpPr/>
          <p:nvPr/>
        </p:nvSpPr>
        <p:spPr>
          <a:xfrm>
            <a:off x="2131405" y="119549"/>
            <a:ext cx="7929190" cy="524435"/>
          </a:xfrm>
          <a:prstGeom prst="roundRect">
            <a:avLst/>
          </a:prstGeom>
          <a:gradFill flip="none" rotWithShape="1">
            <a:gsLst>
              <a:gs pos="0">
                <a:schemeClr val="accent2">
                  <a:lumMod val="89000"/>
                </a:schemeClr>
              </a:gs>
              <a:gs pos="0">
                <a:schemeClr val="accent2">
                  <a:lumMod val="89000"/>
                </a:schemeClr>
              </a:gs>
              <a:gs pos="51000">
                <a:schemeClr val="accent2">
                  <a:lumMod val="75000"/>
                </a:schemeClr>
              </a:gs>
              <a:gs pos="97000">
                <a:schemeClr val="accent2">
                  <a:lumMod val="70000"/>
                </a:schemeClr>
              </a:gs>
            </a:gsLst>
            <a:path path="circle">
              <a:fillToRect l="50000" t="50000" r="50000" b="50000"/>
            </a:path>
            <a:tileRect/>
          </a:gradFill>
        </p:spPr>
        <p:style>
          <a:lnRef idx="0">
            <a:schemeClr val="accent2"/>
          </a:lnRef>
          <a:fillRef idx="3">
            <a:schemeClr val="accent2"/>
          </a:fillRef>
          <a:effectRef idx="3">
            <a:schemeClr val="accent2"/>
          </a:effectRef>
          <a:fontRef idx="minor">
            <a:schemeClr val="lt1"/>
          </a:fontRef>
        </p:style>
        <p:txBody>
          <a:bodyPr rtlCol="1" anchor="ctr"/>
          <a:lstStyle/>
          <a:p>
            <a:pPr algn="ctr"/>
            <a:r>
              <a:rPr lang="en-US" sz="2400" b="1" dirty="0">
                <a:solidFill>
                  <a:schemeClr val="bg1"/>
                </a:solidFill>
                <a:effectLst>
                  <a:outerShdw blurRad="38100" dist="38100" dir="2700000" algn="tl">
                    <a:srgbClr val="000000">
                      <a:alpha val="43137"/>
                    </a:srgbClr>
                  </a:outerShdw>
                </a:effectLst>
              </a:rPr>
              <a:t>Types of in situ soil moisture measurement techniques</a:t>
            </a:r>
            <a:endParaRPr lang="fa-IR" sz="2400" b="1" dirty="0">
              <a:solidFill>
                <a:schemeClr val="bg1"/>
              </a:solidFill>
              <a:effectLst>
                <a:outerShdw blurRad="38100" dist="38100" dir="2700000" algn="tl">
                  <a:srgbClr val="000000">
                    <a:alpha val="43137"/>
                  </a:srgbClr>
                </a:outerShdw>
              </a:effectLst>
            </a:endParaRPr>
          </a:p>
        </p:txBody>
      </p:sp>
      <p:sp>
        <p:nvSpPr>
          <p:cNvPr id="4" name="Slide Number Placeholder 3">
            <a:extLst>
              <a:ext uri="{FF2B5EF4-FFF2-40B4-BE49-F238E27FC236}">
                <a16:creationId xmlns:a16="http://schemas.microsoft.com/office/drawing/2014/main" id="{5286ACE4-7D0A-46E6-B1AC-BC5610C647D6}"/>
              </a:ext>
            </a:extLst>
          </p:cNvPr>
          <p:cNvSpPr>
            <a:spLocks noGrp="1"/>
          </p:cNvSpPr>
          <p:nvPr>
            <p:ph type="sldNum" sz="quarter" idx="12"/>
          </p:nvPr>
        </p:nvSpPr>
        <p:spPr/>
        <p:txBody>
          <a:bodyPr/>
          <a:lstStyle/>
          <a:p>
            <a:fld id="{8ACF494B-5665-4D0C-9B30-01D6EF684EB8}" type="slidenum">
              <a:rPr lang="en-US" smtClean="0"/>
              <a:t>19</a:t>
            </a:fld>
            <a:endParaRPr lang="en-US"/>
          </a:p>
        </p:txBody>
      </p:sp>
    </p:spTree>
    <p:extLst>
      <p:ext uri="{BB962C8B-B14F-4D97-AF65-F5344CB8AC3E}">
        <p14:creationId xmlns:p14="http://schemas.microsoft.com/office/powerpoint/2010/main" val="2655776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a:gsLst>
            <a:gs pos="100000">
              <a:srgbClr val="C9D6ED"/>
            </a:gs>
            <a:gs pos="0">
              <a:srgbClr val="F3F9FF"/>
            </a:gs>
          </a:gsLst>
          <a:path path="rect">
            <a:fillToRect l="50000" t="50000" r="50000" b="50000"/>
          </a:path>
        </a:gradFill>
        <a:effectLst/>
      </p:bgPr>
    </p:bg>
    <p:spTree>
      <p:nvGrpSpPr>
        <p:cNvPr id="1" name=""/>
        <p:cNvGrpSpPr/>
        <p:nvPr/>
      </p:nvGrpSpPr>
      <p:grpSpPr>
        <a:xfrm>
          <a:off x="0" y="0"/>
          <a:ext cx="0" cy="0"/>
          <a:chOff x="0" y="0"/>
          <a:chExt cx="0" cy="0"/>
        </a:xfrm>
      </p:grpSpPr>
      <p:sp>
        <p:nvSpPr>
          <p:cNvPr id="2" name="Rectangle 1"/>
          <p:cNvSpPr/>
          <p:nvPr/>
        </p:nvSpPr>
        <p:spPr>
          <a:xfrm>
            <a:off x="564179" y="230185"/>
            <a:ext cx="8273143" cy="923330"/>
          </a:xfrm>
          <a:prstGeom prst="rect">
            <a:avLst/>
          </a:prstGeom>
        </p:spPr>
        <p:txBody>
          <a:bodyPr wrap="square">
            <a:spAutoFit/>
          </a:bodyPr>
          <a:lstStyle/>
          <a:p>
            <a:pPr algn="ctr"/>
            <a:r>
              <a:rPr lang="en-US" sz="5400" b="1" dirty="0">
                <a:solidFill>
                  <a:srgbClr val="C00000"/>
                </a:solidFill>
                <a:effectLst>
                  <a:outerShdw blurRad="38100" dist="38100" dir="2700000" algn="tl">
                    <a:srgbClr val="000000">
                      <a:alpha val="43137"/>
                    </a:srgbClr>
                  </a:outerShdw>
                </a:effectLst>
              </a:rPr>
              <a:t>Topics</a:t>
            </a:r>
          </a:p>
        </p:txBody>
      </p:sp>
      <p:sp>
        <p:nvSpPr>
          <p:cNvPr id="3" name="Rectangle 2"/>
          <p:cNvSpPr/>
          <p:nvPr/>
        </p:nvSpPr>
        <p:spPr>
          <a:xfrm>
            <a:off x="943681" y="1069621"/>
            <a:ext cx="10062112" cy="2834815"/>
          </a:xfrm>
          <a:prstGeom prst="rect">
            <a:avLst/>
          </a:prstGeom>
        </p:spPr>
        <p:txBody>
          <a:bodyPr wrap="square">
            <a:spAutoFit/>
          </a:bodyPr>
          <a:lstStyle/>
          <a:p>
            <a:pPr>
              <a:lnSpc>
                <a:spcPct val="130000"/>
              </a:lnSpc>
            </a:pPr>
            <a:r>
              <a:rPr lang="en-US" sz="2800" b="1" dirty="0">
                <a:latin typeface="Calibri-Bold"/>
              </a:rPr>
              <a:t>1- Introduction</a:t>
            </a:r>
          </a:p>
          <a:p>
            <a:pPr>
              <a:lnSpc>
                <a:spcPct val="130000"/>
              </a:lnSpc>
            </a:pPr>
            <a:r>
              <a:rPr lang="en-US" sz="2800" b="1" dirty="0">
                <a:latin typeface="Calibri-Bold"/>
              </a:rPr>
              <a:t>2- Measurement methods</a:t>
            </a:r>
          </a:p>
          <a:p>
            <a:pPr>
              <a:lnSpc>
                <a:spcPct val="130000"/>
              </a:lnSpc>
            </a:pPr>
            <a:r>
              <a:rPr lang="en-US" sz="2800" b="1" dirty="0">
                <a:latin typeface="Calibri-Bold"/>
              </a:rPr>
              <a:t>3- Main important satellite programs for  monitoring Soil moisture </a:t>
            </a:r>
          </a:p>
          <a:p>
            <a:pPr>
              <a:lnSpc>
                <a:spcPct val="130000"/>
              </a:lnSpc>
            </a:pPr>
            <a:r>
              <a:rPr lang="en-US" sz="2800" b="1" dirty="0">
                <a:latin typeface="Calibri-Bold"/>
              </a:rPr>
              <a:t>4-  Downscaling</a:t>
            </a:r>
            <a:endParaRPr lang="fa-IR" sz="2800" b="1" dirty="0">
              <a:latin typeface="Calibri-Bold"/>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7264" y="3619099"/>
            <a:ext cx="5468723" cy="291077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fov="1500000">
              <a:rot lat="20627510" lon="696097" rev="21058989"/>
            </a:camera>
            <a:lightRig rig="threePt" dir="t"/>
          </a:scene3d>
          <a:sp3d contourW="6350" prstMaterial="matte">
            <a:bevelT w="101600" h="101600"/>
            <a:contourClr>
              <a:srgbClr val="969696"/>
            </a:contourClr>
          </a:sp3d>
        </p:spPr>
      </p:pic>
      <p:sp>
        <p:nvSpPr>
          <p:cNvPr id="5" name="Slide Number Placeholder 3">
            <a:extLst>
              <a:ext uri="{FF2B5EF4-FFF2-40B4-BE49-F238E27FC236}">
                <a16:creationId xmlns:a16="http://schemas.microsoft.com/office/drawing/2014/main" id="{8EDB3EB8-4C11-420C-8A7A-657A8B64BCF1}"/>
              </a:ext>
            </a:extLst>
          </p:cNvPr>
          <p:cNvSpPr>
            <a:spLocks noGrp="1"/>
          </p:cNvSpPr>
          <p:nvPr>
            <p:ph type="sldNum" sz="quarter" idx="12"/>
          </p:nvPr>
        </p:nvSpPr>
        <p:spPr>
          <a:xfrm>
            <a:off x="8610600" y="6356350"/>
            <a:ext cx="2743200" cy="365125"/>
          </a:xfrm>
        </p:spPr>
        <p:txBody>
          <a:bodyPr/>
          <a:lstStyle/>
          <a:p>
            <a:fld id="{8ACF494B-5665-4D0C-9B30-01D6EF684EB8}" type="slidenum">
              <a:rPr lang="en-US" smtClean="0"/>
              <a:t>2</a:t>
            </a:fld>
            <a:endParaRPr lang="en-US"/>
          </a:p>
        </p:txBody>
      </p:sp>
    </p:spTree>
    <p:extLst>
      <p:ext uri="{BB962C8B-B14F-4D97-AF65-F5344CB8AC3E}">
        <p14:creationId xmlns:p14="http://schemas.microsoft.com/office/powerpoint/2010/main" val="28149600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22511" y="869101"/>
            <a:ext cx="10365439" cy="5915759"/>
          </a:xfrm>
          <a:prstGeom prst="rect">
            <a:avLst/>
          </a:prstGeom>
        </p:spPr>
      </p:pic>
      <p:sp>
        <p:nvSpPr>
          <p:cNvPr id="2" name="Scroll: Horizontal 1">
            <a:extLst>
              <a:ext uri="{FF2B5EF4-FFF2-40B4-BE49-F238E27FC236}">
                <a16:creationId xmlns:a16="http://schemas.microsoft.com/office/drawing/2014/main" id="{88466899-85B5-488A-A1C5-031347B3C917}"/>
              </a:ext>
            </a:extLst>
          </p:cNvPr>
          <p:cNvSpPr/>
          <p:nvPr/>
        </p:nvSpPr>
        <p:spPr>
          <a:xfrm>
            <a:off x="1650985" y="2791642"/>
            <a:ext cx="7810649" cy="1684421"/>
          </a:xfrm>
          <a:prstGeom prst="horizontalScroll">
            <a:avLst/>
          </a:prstGeom>
          <a:solidFill>
            <a:srgbClr val="A6D86E"/>
          </a:solidFill>
          <a:ln w="19050">
            <a:solidFill>
              <a:srgbClr val="6082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200" dirty="0">
                <a:solidFill>
                  <a:srgbClr val="000000"/>
                </a:solidFill>
              </a:rPr>
              <a:t>In this Table, the method used to measure the soil moisture, the common issue is the </a:t>
            </a:r>
            <a:r>
              <a:rPr lang="en-US" sz="2200" b="1" dirty="0">
                <a:solidFill>
                  <a:srgbClr val="C00000"/>
                </a:solidFill>
              </a:rPr>
              <a:t>high cost and effort of setting up </a:t>
            </a:r>
            <a:r>
              <a:rPr lang="en-US" sz="2200" dirty="0">
                <a:solidFill>
                  <a:srgbClr val="000000"/>
                </a:solidFill>
              </a:rPr>
              <a:t>the network stations and they are </a:t>
            </a:r>
            <a:r>
              <a:rPr lang="en-US" sz="2200" b="1" dirty="0">
                <a:solidFill>
                  <a:srgbClr val="C00000"/>
                </a:solidFill>
              </a:rPr>
              <a:t>only point measurements</a:t>
            </a:r>
            <a:r>
              <a:rPr lang="en-US" sz="2200" dirty="0">
                <a:solidFill>
                  <a:srgbClr val="000000"/>
                </a:solidFill>
              </a:rPr>
              <a:t>.</a:t>
            </a:r>
            <a:endParaRPr lang="fa-IR" sz="2200" dirty="0"/>
          </a:p>
          <a:p>
            <a:pPr algn="ctr"/>
            <a:endParaRPr lang="fa-IR" sz="2200" dirty="0"/>
          </a:p>
        </p:txBody>
      </p:sp>
      <p:sp>
        <p:nvSpPr>
          <p:cNvPr id="8" name="Rounded Rectangle 7"/>
          <p:cNvSpPr/>
          <p:nvPr/>
        </p:nvSpPr>
        <p:spPr>
          <a:xfrm>
            <a:off x="1993910" y="220627"/>
            <a:ext cx="7621728" cy="524435"/>
          </a:xfrm>
          <a:prstGeom prst="roundRect">
            <a:avLst/>
          </a:prstGeom>
          <a:gradFill flip="none" rotWithShape="1">
            <a:gsLst>
              <a:gs pos="0">
                <a:schemeClr val="accent2">
                  <a:lumMod val="89000"/>
                </a:schemeClr>
              </a:gs>
              <a:gs pos="0">
                <a:schemeClr val="accent2">
                  <a:lumMod val="89000"/>
                </a:schemeClr>
              </a:gs>
              <a:gs pos="51000">
                <a:schemeClr val="accent2">
                  <a:lumMod val="75000"/>
                </a:schemeClr>
              </a:gs>
              <a:gs pos="97000">
                <a:schemeClr val="accent2">
                  <a:lumMod val="70000"/>
                </a:schemeClr>
              </a:gs>
            </a:gsLst>
            <a:path path="circle">
              <a:fillToRect l="50000" t="50000" r="50000" b="50000"/>
            </a:path>
            <a:tileRect/>
          </a:gradFill>
        </p:spPr>
        <p:style>
          <a:lnRef idx="0">
            <a:schemeClr val="accent2"/>
          </a:lnRef>
          <a:fillRef idx="3">
            <a:schemeClr val="accent2"/>
          </a:fillRef>
          <a:effectRef idx="3">
            <a:schemeClr val="accent2"/>
          </a:effectRef>
          <a:fontRef idx="minor">
            <a:schemeClr val="lt1"/>
          </a:fontRef>
        </p:style>
        <p:txBody>
          <a:bodyPr rtlCol="1" anchor="ctr"/>
          <a:lstStyle/>
          <a:p>
            <a:pPr algn="ctr"/>
            <a:r>
              <a:rPr lang="en-US" sz="2400" b="1" dirty="0">
                <a:solidFill>
                  <a:schemeClr val="bg1"/>
                </a:solidFill>
                <a:effectLst>
                  <a:outerShdw blurRad="38100" dist="38100" dir="2700000" algn="tl">
                    <a:srgbClr val="000000">
                      <a:alpha val="43137"/>
                    </a:srgbClr>
                  </a:outerShdw>
                </a:effectLst>
              </a:rPr>
              <a:t>Types of in situ soil moisture measurement techniques</a:t>
            </a:r>
            <a:endParaRPr lang="fa-IR" sz="2400" b="1" dirty="0">
              <a:solidFill>
                <a:schemeClr val="bg1"/>
              </a:solidFill>
              <a:effectLst>
                <a:outerShdw blurRad="38100" dist="38100" dir="2700000" algn="tl">
                  <a:srgbClr val="000000">
                    <a:alpha val="43137"/>
                  </a:srgbClr>
                </a:outerShdw>
              </a:effectLst>
            </a:endParaRPr>
          </a:p>
        </p:txBody>
      </p:sp>
      <p:sp>
        <p:nvSpPr>
          <p:cNvPr id="4" name="Slide Number Placeholder 3">
            <a:extLst>
              <a:ext uri="{FF2B5EF4-FFF2-40B4-BE49-F238E27FC236}">
                <a16:creationId xmlns:a16="http://schemas.microsoft.com/office/drawing/2014/main" id="{4CC30750-B173-403C-8C3D-8B54C817D686}"/>
              </a:ext>
            </a:extLst>
          </p:cNvPr>
          <p:cNvSpPr>
            <a:spLocks noGrp="1"/>
          </p:cNvSpPr>
          <p:nvPr>
            <p:ph type="sldNum" sz="quarter" idx="12"/>
          </p:nvPr>
        </p:nvSpPr>
        <p:spPr/>
        <p:txBody>
          <a:bodyPr/>
          <a:lstStyle/>
          <a:p>
            <a:fld id="{8ACF494B-5665-4D0C-9B30-01D6EF684EB8}" type="slidenum">
              <a:rPr lang="en-US" smtClean="0"/>
              <a:t>20</a:t>
            </a:fld>
            <a:endParaRPr lang="en-US"/>
          </a:p>
        </p:txBody>
      </p:sp>
    </p:spTree>
    <p:extLst>
      <p:ext uri="{BB962C8B-B14F-4D97-AF65-F5344CB8AC3E}">
        <p14:creationId xmlns:p14="http://schemas.microsoft.com/office/powerpoint/2010/main" val="3243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6B943C-741E-4C2A-842B-0FD100A5AB84}"/>
              </a:ext>
            </a:extLst>
          </p:cNvPr>
          <p:cNvSpPr/>
          <p:nvPr/>
        </p:nvSpPr>
        <p:spPr>
          <a:xfrm>
            <a:off x="354861" y="194092"/>
            <a:ext cx="4450257" cy="492443"/>
          </a:xfrm>
          <a:prstGeom prst="rect">
            <a:avLst/>
          </a:prstGeom>
        </p:spPr>
        <p:txBody>
          <a:bodyPr wrap="none">
            <a:spAutoFit/>
          </a:bodyPr>
          <a:lstStyle/>
          <a:p>
            <a:r>
              <a:rPr lang="en-US" sz="2600" b="1" dirty="0">
                <a:solidFill>
                  <a:srgbClr val="C00000"/>
                </a:solidFill>
                <a:latin typeface="Calibri-Bold"/>
              </a:rPr>
              <a:t>2) Soil moisture modelling </a:t>
            </a:r>
            <a:endParaRPr lang="fa-IR" sz="2600" b="1" dirty="0">
              <a:solidFill>
                <a:srgbClr val="C00000"/>
              </a:solidFill>
              <a:latin typeface="Calibri-Bold"/>
            </a:endParaRPr>
          </a:p>
        </p:txBody>
      </p:sp>
      <p:sp>
        <p:nvSpPr>
          <p:cNvPr id="3" name="Rectangle 2">
            <a:extLst>
              <a:ext uri="{FF2B5EF4-FFF2-40B4-BE49-F238E27FC236}">
                <a16:creationId xmlns:a16="http://schemas.microsoft.com/office/drawing/2014/main" id="{CA112094-3992-488D-A403-56E9C24A2A47}"/>
              </a:ext>
            </a:extLst>
          </p:cNvPr>
          <p:cNvSpPr/>
          <p:nvPr/>
        </p:nvSpPr>
        <p:spPr>
          <a:xfrm>
            <a:off x="697992" y="1028343"/>
            <a:ext cx="10805160" cy="3908762"/>
          </a:xfrm>
          <a:prstGeom prst="rect">
            <a:avLst/>
          </a:prstGeom>
        </p:spPr>
        <p:txBody>
          <a:bodyPr wrap="square">
            <a:spAutoFit/>
          </a:bodyPr>
          <a:lstStyle/>
          <a:p>
            <a:pPr marL="342900" indent="-342900" algn="just">
              <a:buClr>
                <a:schemeClr val="tx1"/>
              </a:buClr>
              <a:buSzPct val="90000"/>
              <a:buFont typeface="Wingdings" panose="05000000000000000000" pitchFamily="2" charset="2"/>
              <a:buChar char="q"/>
            </a:pPr>
            <a:r>
              <a:rPr lang="en-US" sz="2200" dirty="0"/>
              <a:t>I</a:t>
            </a:r>
            <a:r>
              <a:rPr lang="fa-IR" sz="2200" dirty="0"/>
              <a:t>n order to overcome the limitations of ground based measurement, </a:t>
            </a:r>
            <a:r>
              <a:rPr lang="fa-IR" sz="2200" b="1" dirty="0">
                <a:solidFill>
                  <a:srgbClr val="0070C0"/>
                </a:solidFill>
              </a:rPr>
              <a:t>several dynamic models </a:t>
            </a:r>
            <a:r>
              <a:rPr lang="fa-IR" sz="2200" dirty="0"/>
              <a:t>can be used to </a:t>
            </a:r>
            <a:r>
              <a:rPr lang="fa-IR" sz="2200" b="1" dirty="0">
                <a:solidFill>
                  <a:srgbClr val="0070C0"/>
                </a:solidFill>
              </a:rPr>
              <a:t>predict and model the spatio-temporal variations of soil moisture </a:t>
            </a:r>
            <a:r>
              <a:rPr lang="fa-IR" sz="2200" dirty="0"/>
              <a:t>over large areas.</a:t>
            </a:r>
            <a:endParaRPr lang="en-US" sz="2200" dirty="0"/>
          </a:p>
          <a:p>
            <a:pPr algn="just">
              <a:buClr>
                <a:schemeClr val="tx1"/>
              </a:buClr>
              <a:buSzPct val="90000"/>
            </a:pPr>
            <a:endParaRPr lang="en-US" sz="1400" dirty="0"/>
          </a:p>
          <a:p>
            <a:pPr marL="342900" indent="-342900" algn="just">
              <a:buClr>
                <a:schemeClr val="tx1"/>
              </a:buClr>
              <a:buSzPct val="90000"/>
              <a:buFont typeface="Wingdings" panose="05000000000000000000" pitchFamily="2" charset="2"/>
              <a:buChar char="q"/>
            </a:pPr>
            <a:r>
              <a:rPr lang="fa-IR" sz="2100" b="1" dirty="0">
                <a:solidFill>
                  <a:srgbClr val="007A00"/>
                </a:solidFill>
              </a:rPr>
              <a:t>Models have the advantage</a:t>
            </a:r>
            <a:r>
              <a:rPr lang="fa-IR" sz="2100" b="1" dirty="0"/>
              <a:t>,</a:t>
            </a:r>
            <a:r>
              <a:rPr lang="fa-IR" sz="2200" b="1" dirty="0"/>
              <a:t> </a:t>
            </a:r>
            <a:r>
              <a:rPr lang="fa-IR" sz="2200" dirty="0"/>
              <a:t>in comparison to in situ, that they can </a:t>
            </a:r>
            <a:r>
              <a:rPr lang="fa-IR" sz="2100" b="1" dirty="0">
                <a:solidFill>
                  <a:srgbClr val="0070C0"/>
                </a:solidFill>
              </a:rPr>
              <a:t>provide soil moisture in different spatial and temporal resolutions </a:t>
            </a:r>
            <a:r>
              <a:rPr lang="fa-IR" sz="2200" dirty="0"/>
              <a:t>from </a:t>
            </a:r>
            <a:r>
              <a:rPr lang="fa-IR" sz="2200" dirty="0">
                <a:solidFill>
                  <a:srgbClr val="0070C0"/>
                </a:solidFill>
              </a:rPr>
              <a:t>local to global</a:t>
            </a:r>
            <a:r>
              <a:rPr lang="fa-IR" sz="2200" dirty="0"/>
              <a:t> and from </a:t>
            </a:r>
            <a:r>
              <a:rPr lang="fa-IR" sz="2200" dirty="0">
                <a:solidFill>
                  <a:srgbClr val="0070C0"/>
                </a:solidFill>
              </a:rPr>
              <a:t>hours to days</a:t>
            </a:r>
            <a:r>
              <a:rPr lang="fa-IR" sz="2200" dirty="0"/>
              <a:t>, respectively. </a:t>
            </a:r>
            <a:endParaRPr lang="en-US" sz="2200" dirty="0"/>
          </a:p>
          <a:p>
            <a:pPr algn="just">
              <a:buClr>
                <a:schemeClr val="tx1"/>
              </a:buClr>
              <a:buSzPct val="90000"/>
            </a:pPr>
            <a:endParaRPr lang="fa-IR" sz="1400" dirty="0"/>
          </a:p>
          <a:p>
            <a:pPr marL="342900" indent="-342900" algn="just">
              <a:buClr>
                <a:schemeClr val="tx1"/>
              </a:buClr>
              <a:buSzPct val="90000"/>
              <a:buFont typeface="Wingdings" panose="05000000000000000000" pitchFamily="2" charset="2"/>
              <a:buChar char="q"/>
            </a:pPr>
            <a:r>
              <a:rPr lang="en-US" sz="2400" dirty="0"/>
              <a:t>Although</a:t>
            </a:r>
            <a:r>
              <a:rPr lang="en-US" sz="2200" dirty="0"/>
              <a:t>, </a:t>
            </a:r>
            <a:r>
              <a:rPr lang="en-US" sz="2100" b="1" dirty="0">
                <a:solidFill>
                  <a:srgbClr val="0070C0"/>
                </a:solidFill>
              </a:rPr>
              <a:t>models require knowledge of other estimated or measured parameters </a:t>
            </a:r>
            <a:r>
              <a:rPr lang="en-US" sz="2200" dirty="0"/>
              <a:t>and have </a:t>
            </a:r>
            <a:r>
              <a:rPr lang="en-US" sz="2100" b="1" dirty="0">
                <a:solidFill>
                  <a:srgbClr val="CC0000"/>
                </a:solidFill>
              </a:rPr>
              <a:t>a disadvantage of requiring several dynamic and statics inputs </a:t>
            </a:r>
            <a:r>
              <a:rPr lang="en-US" sz="2200" dirty="0"/>
              <a:t>(e.g., a digital terrain model, soil type, soil texture, land cover, climate </a:t>
            </a:r>
            <a:r>
              <a:rPr lang="en-US" sz="2200" dirty="0" err="1"/>
              <a:t>forcings</a:t>
            </a:r>
            <a:r>
              <a:rPr lang="en-US" sz="2200" dirty="0"/>
              <a:t>, etc.), due to the complexity of the hydrologic cycle and the heterogeneity of the land surface.</a:t>
            </a:r>
          </a:p>
        </p:txBody>
      </p:sp>
      <p:sp>
        <p:nvSpPr>
          <p:cNvPr id="6" name="Rectangle 5">
            <a:extLst>
              <a:ext uri="{FF2B5EF4-FFF2-40B4-BE49-F238E27FC236}">
                <a16:creationId xmlns:a16="http://schemas.microsoft.com/office/drawing/2014/main" id="{7572EF7E-B67A-4D70-87C1-F7CA412B0EAA}"/>
              </a:ext>
            </a:extLst>
          </p:cNvPr>
          <p:cNvSpPr/>
          <p:nvPr/>
        </p:nvSpPr>
        <p:spPr>
          <a:xfrm>
            <a:off x="813494" y="5124128"/>
            <a:ext cx="10805160" cy="1107996"/>
          </a:xfrm>
          <a:prstGeom prst="rect">
            <a:avLst/>
          </a:prstGeom>
          <a:gradFill flip="none" rotWithShape="1">
            <a:gsLst>
              <a:gs pos="0">
                <a:srgbClr val="ABE3AB"/>
              </a:gs>
              <a:gs pos="50000">
                <a:srgbClr val="81D581"/>
              </a:gs>
              <a:gs pos="100000">
                <a:srgbClr val="81D581"/>
              </a:gs>
            </a:gsLst>
            <a:lin ang="16200000" scaled="1"/>
            <a:tileRect/>
          </a:gradFill>
          <a:ln>
            <a:solidFill>
              <a:srgbClr val="81D581"/>
            </a:solidFill>
          </a:ln>
          <a:effectLst>
            <a:glow rad="139700">
              <a:schemeClr val="bg1">
                <a:lumMod val="85000"/>
                <a:alpha val="40000"/>
              </a:schemeClr>
            </a:glow>
          </a:effectLst>
        </p:spPr>
        <p:style>
          <a:lnRef idx="1">
            <a:schemeClr val="accent4"/>
          </a:lnRef>
          <a:fillRef idx="2">
            <a:schemeClr val="accent4"/>
          </a:fillRef>
          <a:effectRef idx="1">
            <a:schemeClr val="accent4"/>
          </a:effectRef>
          <a:fontRef idx="minor">
            <a:schemeClr val="dk1"/>
          </a:fontRef>
        </p:style>
        <p:txBody>
          <a:bodyPr wrap="square">
            <a:spAutoFit/>
          </a:bodyPr>
          <a:lstStyle/>
          <a:p>
            <a:pPr algn="ctr">
              <a:buClr>
                <a:schemeClr val="tx1"/>
              </a:buClr>
              <a:buSzPct val="90000"/>
            </a:pPr>
            <a:r>
              <a:rPr lang="en-US" sz="2200" dirty="0"/>
              <a:t>Consequently, models vary in the level of complexity of details they use in representing the physical system, temporal and spatial scales, variation of the driving forces, and the number of soil layers used.</a:t>
            </a:r>
            <a:endParaRPr lang="fa-IR" sz="2200" dirty="0"/>
          </a:p>
        </p:txBody>
      </p:sp>
      <p:sp>
        <p:nvSpPr>
          <p:cNvPr id="7" name="Slide Number Placeholder 6">
            <a:extLst>
              <a:ext uri="{FF2B5EF4-FFF2-40B4-BE49-F238E27FC236}">
                <a16:creationId xmlns:a16="http://schemas.microsoft.com/office/drawing/2014/main" id="{ED579A64-CFA1-486D-8557-4DFE2A683E29}"/>
              </a:ext>
            </a:extLst>
          </p:cNvPr>
          <p:cNvSpPr>
            <a:spLocks noGrp="1"/>
          </p:cNvSpPr>
          <p:nvPr>
            <p:ph type="sldNum" sz="quarter" idx="12"/>
          </p:nvPr>
        </p:nvSpPr>
        <p:spPr/>
        <p:txBody>
          <a:bodyPr/>
          <a:lstStyle/>
          <a:p>
            <a:fld id="{8ACF494B-5665-4D0C-9B30-01D6EF684EB8}" type="slidenum">
              <a:rPr lang="en-US" smtClean="0"/>
              <a:t>21</a:t>
            </a:fld>
            <a:endParaRPr lang="en-US"/>
          </a:p>
        </p:txBody>
      </p:sp>
    </p:spTree>
    <p:extLst>
      <p:ext uri="{BB962C8B-B14F-4D97-AF65-F5344CB8AC3E}">
        <p14:creationId xmlns:p14="http://schemas.microsoft.com/office/powerpoint/2010/main" val="166293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6B943C-741E-4C2A-842B-0FD100A5AB84}"/>
              </a:ext>
            </a:extLst>
          </p:cNvPr>
          <p:cNvSpPr/>
          <p:nvPr/>
        </p:nvSpPr>
        <p:spPr>
          <a:xfrm>
            <a:off x="354861" y="194092"/>
            <a:ext cx="5295039" cy="461665"/>
          </a:xfrm>
          <a:prstGeom prst="rect">
            <a:avLst/>
          </a:prstGeom>
        </p:spPr>
        <p:txBody>
          <a:bodyPr wrap="none">
            <a:spAutoFit/>
          </a:bodyPr>
          <a:lstStyle/>
          <a:p>
            <a:r>
              <a:rPr lang="en-US" sz="2400" b="1" dirty="0">
                <a:solidFill>
                  <a:srgbClr val="C00000"/>
                </a:solidFill>
                <a:latin typeface="Calibri-Bold"/>
              </a:rPr>
              <a:t>3) Remote sensing of soil moisture</a:t>
            </a:r>
            <a:endParaRPr lang="fa-IR" sz="2400" b="1" dirty="0">
              <a:solidFill>
                <a:srgbClr val="C00000"/>
              </a:solidFill>
              <a:latin typeface="Calibri-Bold"/>
            </a:endParaRPr>
          </a:p>
        </p:txBody>
      </p:sp>
      <p:sp>
        <p:nvSpPr>
          <p:cNvPr id="9" name="Rectangle 8">
            <a:extLst>
              <a:ext uri="{FF2B5EF4-FFF2-40B4-BE49-F238E27FC236}">
                <a16:creationId xmlns:a16="http://schemas.microsoft.com/office/drawing/2014/main" id="{561156B0-5C7C-4A68-833C-9DD70FE74F4C}"/>
              </a:ext>
            </a:extLst>
          </p:cNvPr>
          <p:cNvSpPr/>
          <p:nvPr/>
        </p:nvSpPr>
        <p:spPr>
          <a:xfrm>
            <a:off x="354861" y="1053964"/>
            <a:ext cx="11578531" cy="1852815"/>
          </a:xfrm>
          <a:prstGeom prst="rect">
            <a:avLst/>
          </a:prstGeom>
          <a:gradFill flip="none" rotWithShape="1">
            <a:gsLst>
              <a:gs pos="100000">
                <a:srgbClr val="CCCCFF"/>
              </a:gs>
              <a:gs pos="0">
                <a:srgbClr val="E5E5FF"/>
              </a:gs>
            </a:gsLst>
            <a:path path="shape">
              <a:fillToRect l="50000" t="50000" r="50000" b="50000"/>
            </a:path>
            <a:tileRect/>
          </a:gradFill>
          <a:ln>
            <a:solidFill>
              <a:srgbClr val="9393FF"/>
            </a:solidFill>
          </a:ln>
        </p:spPr>
        <p:style>
          <a:lnRef idx="1">
            <a:schemeClr val="accent4"/>
          </a:lnRef>
          <a:fillRef idx="2">
            <a:schemeClr val="accent4"/>
          </a:fillRef>
          <a:effectRef idx="1">
            <a:schemeClr val="accent4"/>
          </a:effectRef>
          <a:fontRef idx="minor">
            <a:schemeClr val="dk1"/>
          </a:fontRef>
        </p:style>
        <p:txBody>
          <a:bodyPr wrap="square">
            <a:spAutoFit/>
          </a:bodyPr>
          <a:lstStyle/>
          <a:p>
            <a:pPr marL="342900" indent="-342900" algn="just">
              <a:lnSpc>
                <a:spcPct val="130000"/>
              </a:lnSpc>
              <a:buFont typeface="Wingdings" panose="05000000000000000000" pitchFamily="2" charset="2"/>
              <a:buChar char="q"/>
            </a:pPr>
            <a:r>
              <a:rPr lang="en-US" sz="2200" b="1" dirty="0">
                <a:solidFill>
                  <a:srgbClr val="920092"/>
                </a:solidFill>
              </a:rPr>
              <a:t>Remote sensing techniques </a:t>
            </a:r>
            <a:r>
              <a:rPr lang="en-US" sz="2200" dirty="0"/>
              <a:t>are being widely used </a:t>
            </a:r>
            <a:r>
              <a:rPr lang="en-US" sz="2200" dirty="0">
                <a:solidFill>
                  <a:srgbClr val="E6004D"/>
                </a:solidFill>
              </a:rPr>
              <a:t>to monitor most kinds of environmental issues, </a:t>
            </a:r>
            <a:r>
              <a:rPr lang="en-US" sz="2200" dirty="0"/>
              <a:t>from </a:t>
            </a:r>
            <a:r>
              <a:rPr lang="en-US" sz="2200" b="1" dirty="0">
                <a:solidFill>
                  <a:srgbClr val="E6004D"/>
                </a:solidFill>
              </a:rPr>
              <a:t>local to regional </a:t>
            </a:r>
            <a:r>
              <a:rPr lang="en-US" sz="2200" dirty="0"/>
              <a:t>and </a:t>
            </a:r>
            <a:r>
              <a:rPr lang="en-US" sz="2200" b="1" dirty="0">
                <a:solidFill>
                  <a:srgbClr val="E6004D"/>
                </a:solidFill>
              </a:rPr>
              <a:t>global scales</a:t>
            </a:r>
            <a:r>
              <a:rPr lang="en-US" sz="2200" dirty="0"/>
              <a:t>. </a:t>
            </a:r>
            <a:r>
              <a:rPr lang="en-US" sz="2200" dirty="0">
                <a:solidFill>
                  <a:schemeClr val="tx1"/>
                </a:solidFill>
              </a:rPr>
              <a:t>Information about the land and water surfaces on Earth can be derived using images of the electromagnetic radiations acquired from space, reflected or emitted from the Earth’s surface. </a:t>
            </a:r>
          </a:p>
        </p:txBody>
      </p:sp>
      <p:sp>
        <p:nvSpPr>
          <p:cNvPr id="12" name="Rectangle 11">
            <a:extLst>
              <a:ext uri="{FF2B5EF4-FFF2-40B4-BE49-F238E27FC236}">
                <a16:creationId xmlns:a16="http://schemas.microsoft.com/office/drawing/2014/main" id="{D1914730-2D1C-45B0-BBC0-98AE94999FC8}"/>
              </a:ext>
            </a:extLst>
          </p:cNvPr>
          <p:cNvSpPr/>
          <p:nvPr/>
        </p:nvSpPr>
        <p:spPr>
          <a:xfrm>
            <a:off x="354861" y="3035499"/>
            <a:ext cx="5006413" cy="3613297"/>
          </a:xfrm>
          <a:prstGeom prst="rect">
            <a:avLst/>
          </a:prstGeom>
          <a:gradFill flip="none" rotWithShape="1">
            <a:gsLst>
              <a:gs pos="100000">
                <a:srgbClr val="99CCFF"/>
              </a:gs>
              <a:gs pos="0">
                <a:srgbClr val="D9ECFF"/>
              </a:gs>
            </a:gsLst>
            <a:path path="shape">
              <a:fillToRect l="50000" t="50000" r="50000" b="50000"/>
            </a:path>
            <a:tileRect/>
          </a:gradFill>
          <a:ln>
            <a:solidFill>
              <a:srgbClr val="9393FF"/>
            </a:solidFill>
          </a:ln>
        </p:spPr>
        <p:style>
          <a:lnRef idx="1">
            <a:schemeClr val="accent4"/>
          </a:lnRef>
          <a:fillRef idx="2">
            <a:schemeClr val="accent4"/>
          </a:fillRef>
          <a:effectRef idx="1">
            <a:schemeClr val="accent4"/>
          </a:effectRef>
          <a:fontRef idx="minor">
            <a:schemeClr val="dk1"/>
          </a:fontRef>
        </p:style>
        <p:txBody>
          <a:bodyPr wrap="square">
            <a:spAutoFit/>
          </a:bodyPr>
          <a:lstStyle/>
          <a:p>
            <a:pPr marL="342900" indent="-342900" algn="just">
              <a:lnSpc>
                <a:spcPct val="130000"/>
              </a:lnSpc>
              <a:buFont typeface="Wingdings" panose="05000000000000000000" pitchFamily="2" charset="2"/>
              <a:buChar char="q"/>
            </a:pPr>
            <a:r>
              <a:rPr lang="en-US" sz="2200" b="1" dirty="0">
                <a:solidFill>
                  <a:srgbClr val="4500D0"/>
                </a:solidFill>
              </a:rPr>
              <a:t>Information over large areas </a:t>
            </a:r>
            <a:r>
              <a:rPr lang="en-US" sz="2200" dirty="0">
                <a:solidFill>
                  <a:schemeClr val="tx1"/>
                </a:solidFill>
              </a:rPr>
              <a:t>can be obtained </a:t>
            </a:r>
            <a:r>
              <a:rPr lang="en-US" sz="2200" b="1" dirty="0">
                <a:solidFill>
                  <a:srgbClr val="C00000"/>
                </a:solidFill>
              </a:rPr>
              <a:t>rapidly</a:t>
            </a:r>
            <a:r>
              <a:rPr lang="en-US" sz="2200" dirty="0">
                <a:solidFill>
                  <a:schemeClr val="tx1"/>
                </a:solidFill>
              </a:rPr>
              <a:t> and </a:t>
            </a:r>
            <a:r>
              <a:rPr lang="en-US" sz="2200" b="1" dirty="0">
                <a:solidFill>
                  <a:srgbClr val="C00000"/>
                </a:solidFill>
              </a:rPr>
              <a:t>repetitively </a:t>
            </a:r>
            <a:r>
              <a:rPr lang="en-US" sz="2200" dirty="0">
                <a:solidFill>
                  <a:schemeClr val="tx1"/>
                </a:solidFill>
              </a:rPr>
              <a:t>due to remote sensing techniques for making it possible to distribute information through sensors mounted on satellites, which operate in several spectral regions (from </a:t>
            </a:r>
            <a:r>
              <a:rPr lang="en-US" sz="2200" b="1" dirty="0">
                <a:solidFill>
                  <a:srgbClr val="FF7415"/>
                </a:solidFill>
              </a:rPr>
              <a:t>the optical to microwave regions</a:t>
            </a:r>
            <a:r>
              <a:rPr lang="en-US" sz="2200" dirty="0">
                <a:solidFill>
                  <a:schemeClr val="tx1"/>
                </a:solidFill>
              </a:rPr>
              <a:t>)</a:t>
            </a:r>
            <a:endParaRPr lang="fa-IR" sz="2200" dirty="0">
              <a:solidFill>
                <a:schemeClr val="tx1"/>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7276" y="3121222"/>
            <a:ext cx="6567401" cy="3622997"/>
          </a:xfrm>
          <a:prstGeom prst="rect">
            <a:avLst/>
          </a:prstGeom>
          <a:ln>
            <a:noFill/>
          </a:ln>
          <a:effectLst>
            <a:outerShdw blurRad="292100" dist="139700" dir="2700000" algn="tl" rotWithShape="0">
              <a:srgbClr val="333333">
                <a:alpha val="65000"/>
              </a:srgbClr>
            </a:outerShdw>
          </a:effectLst>
        </p:spPr>
      </p:pic>
      <p:sp>
        <p:nvSpPr>
          <p:cNvPr id="6" name="Slide Number Placeholder 5">
            <a:extLst>
              <a:ext uri="{FF2B5EF4-FFF2-40B4-BE49-F238E27FC236}">
                <a16:creationId xmlns:a16="http://schemas.microsoft.com/office/drawing/2014/main" id="{AAEF8B5D-CC25-4BB1-B47F-BF42E80CF45E}"/>
              </a:ext>
            </a:extLst>
          </p:cNvPr>
          <p:cNvSpPr>
            <a:spLocks noGrp="1"/>
          </p:cNvSpPr>
          <p:nvPr>
            <p:ph type="sldNum" sz="quarter" idx="12"/>
          </p:nvPr>
        </p:nvSpPr>
        <p:spPr/>
        <p:txBody>
          <a:bodyPr/>
          <a:lstStyle/>
          <a:p>
            <a:fld id="{8ACF494B-5665-4D0C-9B30-01D6EF684EB8}" type="slidenum">
              <a:rPr lang="en-US" smtClean="0"/>
              <a:t>22</a:t>
            </a:fld>
            <a:endParaRPr lang="en-US"/>
          </a:p>
        </p:txBody>
      </p:sp>
    </p:spTree>
    <p:extLst>
      <p:ext uri="{BB962C8B-B14F-4D97-AF65-F5344CB8AC3E}">
        <p14:creationId xmlns:p14="http://schemas.microsoft.com/office/powerpoint/2010/main" val="219686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17">
            <a:extLst>
              <a:ext uri="{FF2B5EF4-FFF2-40B4-BE49-F238E27FC236}">
                <a16:creationId xmlns:a16="http://schemas.microsoft.com/office/drawing/2014/main" id="{440E6C2B-91B3-4B7C-9854-F34D70936CE5}"/>
              </a:ext>
            </a:extLst>
          </p:cNvPr>
          <p:cNvSpPr/>
          <p:nvPr/>
        </p:nvSpPr>
        <p:spPr>
          <a:xfrm>
            <a:off x="0" y="726601"/>
            <a:ext cx="12192000" cy="114719"/>
          </a:xfrm>
          <a:prstGeom prst="roundRect">
            <a:avLst/>
          </a:prstGeom>
          <a:gradFill flip="none" rotWithShape="1">
            <a:gsLst>
              <a:gs pos="0">
                <a:srgbClr val="FAAD50"/>
              </a:gs>
              <a:gs pos="49000">
                <a:schemeClr val="accent2">
                  <a:lumMod val="89000"/>
                </a:schemeClr>
              </a:gs>
              <a:gs pos="97000">
                <a:schemeClr val="accent2">
                  <a:lumMod val="7000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1" anchor="ctr"/>
          <a:lstStyle/>
          <a:p>
            <a:pPr algn="ctr"/>
            <a:endParaRPr lang="fa-IR" dirty="0"/>
          </a:p>
        </p:txBody>
      </p:sp>
      <p:sp>
        <p:nvSpPr>
          <p:cNvPr id="9" name="Rectangle 8">
            <a:extLst>
              <a:ext uri="{FF2B5EF4-FFF2-40B4-BE49-F238E27FC236}">
                <a16:creationId xmlns:a16="http://schemas.microsoft.com/office/drawing/2014/main" id="{561156B0-5C7C-4A68-833C-9DD70FE74F4C}"/>
              </a:ext>
            </a:extLst>
          </p:cNvPr>
          <p:cNvSpPr/>
          <p:nvPr/>
        </p:nvSpPr>
        <p:spPr>
          <a:xfrm>
            <a:off x="558799" y="1269422"/>
            <a:ext cx="11074401" cy="4287649"/>
          </a:xfrm>
          <a:prstGeom prst="rect">
            <a:avLst/>
          </a:prstGeom>
          <a:gradFill flip="none" rotWithShape="1">
            <a:gsLst>
              <a:gs pos="100000">
                <a:srgbClr val="CCCCFF"/>
              </a:gs>
              <a:gs pos="0">
                <a:srgbClr val="E5E5FF"/>
              </a:gs>
            </a:gsLst>
            <a:path path="shape">
              <a:fillToRect l="50000" t="50000" r="50000" b="50000"/>
            </a:path>
            <a:tileRect/>
          </a:gradFill>
          <a:ln>
            <a:solidFill>
              <a:srgbClr val="9393FF"/>
            </a:solidFill>
          </a:ln>
        </p:spPr>
        <p:style>
          <a:lnRef idx="1">
            <a:schemeClr val="accent4"/>
          </a:lnRef>
          <a:fillRef idx="2">
            <a:schemeClr val="accent4"/>
          </a:fillRef>
          <a:effectRef idx="1">
            <a:schemeClr val="accent4"/>
          </a:effectRef>
          <a:fontRef idx="minor">
            <a:schemeClr val="dk1"/>
          </a:fontRef>
        </p:style>
        <p:txBody>
          <a:bodyPr wrap="square">
            <a:spAutoFit/>
          </a:bodyPr>
          <a:lstStyle/>
          <a:p>
            <a:pPr algn="just">
              <a:lnSpc>
                <a:spcPct val="130000"/>
              </a:lnSpc>
            </a:pPr>
            <a:r>
              <a:rPr lang="en-US" sz="2200" b="1" dirty="0">
                <a:solidFill>
                  <a:srgbClr val="0000FF"/>
                </a:solidFill>
              </a:rPr>
              <a:t>Remote sensing </a:t>
            </a:r>
            <a:r>
              <a:rPr lang="en-US" sz="2200" dirty="0">
                <a:solidFill>
                  <a:srgbClr val="0000FF"/>
                </a:solidFill>
              </a:rPr>
              <a:t>is the most appropriate technique to </a:t>
            </a:r>
            <a:r>
              <a:rPr lang="en-US" sz="2200" b="1" dirty="0">
                <a:solidFill>
                  <a:srgbClr val="0000FF"/>
                </a:solidFill>
              </a:rPr>
              <a:t>provide global maps of soil moisture</a:t>
            </a:r>
            <a:r>
              <a:rPr lang="en-US" sz="2200" dirty="0">
                <a:solidFill>
                  <a:schemeClr val="tx1"/>
                </a:solidFill>
              </a:rPr>
              <a:t>, and recently, has been providing soil moisture using various techniques. </a:t>
            </a:r>
          </a:p>
          <a:p>
            <a:pPr algn="just">
              <a:lnSpc>
                <a:spcPct val="130000"/>
              </a:lnSpc>
            </a:pPr>
            <a:r>
              <a:rPr lang="en-US" sz="2200" dirty="0">
                <a:solidFill>
                  <a:schemeClr val="tx1"/>
                </a:solidFill>
              </a:rPr>
              <a:t>In general</a:t>
            </a:r>
            <a:r>
              <a:rPr lang="en-US" sz="2200" dirty="0">
                <a:solidFill>
                  <a:srgbClr val="C00000"/>
                </a:solidFill>
              </a:rPr>
              <a:t>, </a:t>
            </a:r>
            <a:r>
              <a:rPr lang="en-US" sz="2200" b="1" dirty="0">
                <a:solidFill>
                  <a:srgbClr val="C00000"/>
                </a:solidFill>
              </a:rPr>
              <a:t>soil moisture can be estimated from remote sensing data </a:t>
            </a:r>
            <a:r>
              <a:rPr lang="en-US" sz="2200" dirty="0">
                <a:solidFill>
                  <a:schemeClr val="tx1"/>
                </a:solidFill>
              </a:rPr>
              <a:t>especially from:</a:t>
            </a:r>
          </a:p>
          <a:p>
            <a:pPr algn="just">
              <a:lnSpc>
                <a:spcPct val="130000"/>
              </a:lnSpc>
            </a:pPr>
            <a:r>
              <a:rPr lang="en-US" sz="2200" dirty="0">
                <a:solidFill>
                  <a:schemeClr val="tx1"/>
                </a:solidFill>
              </a:rPr>
              <a:t> </a:t>
            </a:r>
          </a:p>
          <a:p>
            <a:pPr algn="just">
              <a:lnSpc>
                <a:spcPct val="130000"/>
              </a:lnSpc>
            </a:pPr>
            <a:r>
              <a:rPr lang="en-US" sz="2200" b="1" dirty="0">
                <a:solidFill>
                  <a:srgbClr val="00A400"/>
                </a:solidFill>
              </a:rPr>
              <a:t>1)   Visible/near-infrared remote sensing</a:t>
            </a:r>
          </a:p>
          <a:p>
            <a:pPr algn="just">
              <a:lnSpc>
                <a:spcPct val="130000"/>
              </a:lnSpc>
            </a:pPr>
            <a:endParaRPr lang="en-US" sz="1400" b="1" dirty="0">
              <a:solidFill>
                <a:srgbClr val="00A400"/>
              </a:solidFill>
            </a:endParaRPr>
          </a:p>
          <a:p>
            <a:pPr algn="just">
              <a:lnSpc>
                <a:spcPct val="130000"/>
              </a:lnSpc>
            </a:pPr>
            <a:r>
              <a:rPr lang="en-US" sz="2200" b="1" dirty="0">
                <a:solidFill>
                  <a:srgbClr val="00A400"/>
                </a:solidFill>
              </a:rPr>
              <a:t>2)  Thermal infrared remote sensing  </a:t>
            </a:r>
          </a:p>
          <a:p>
            <a:pPr algn="just">
              <a:lnSpc>
                <a:spcPct val="130000"/>
              </a:lnSpc>
            </a:pPr>
            <a:r>
              <a:rPr lang="en-US" sz="2200" b="1" dirty="0">
                <a:solidFill>
                  <a:srgbClr val="00A400"/>
                </a:solidFill>
              </a:rPr>
              <a:t>                                  </a:t>
            </a:r>
          </a:p>
          <a:p>
            <a:pPr algn="just">
              <a:lnSpc>
                <a:spcPct val="130000"/>
              </a:lnSpc>
            </a:pPr>
            <a:r>
              <a:rPr lang="en-US" sz="2200" b="1" dirty="0">
                <a:solidFill>
                  <a:srgbClr val="00A400"/>
                </a:solidFill>
              </a:rPr>
              <a:t>3) Microwave remote sensing </a:t>
            </a:r>
            <a:r>
              <a:rPr lang="en-US" sz="2200" dirty="0">
                <a:solidFill>
                  <a:schemeClr val="tx1"/>
                </a:solidFill>
              </a:rPr>
              <a:t>which includes both</a:t>
            </a:r>
          </a:p>
          <a:p>
            <a:pPr algn="just">
              <a:lnSpc>
                <a:spcPct val="130000"/>
              </a:lnSpc>
            </a:pPr>
            <a:endParaRPr lang="fa-IR" sz="2200" dirty="0">
              <a:solidFill>
                <a:schemeClr val="tx1"/>
              </a:solidFill>
            </a:endParaRPr>
          </a:p>
        </p:txBody>
      </p:sp>
      <p:sp>
        <p:nvSpPr>
          <p:cNvPr id="7" name="Left Brace 6">
            <a:extLst>
              <a:ext uri="{FF2B5EF4-FFF2-40B4-BE49-F238E27FC236}">
                <a16:creationId xmlns:a16="http://schemas.microsoft.com/office/drawing/2014/main" id="{C3A6009F-2380-4C40-B9D5-8DE3B1F13112}"/>
              </a:ext>
            </a:extLst>
          </p:cNvPr>
          <p:cNvSpPr/>
          <p:nvPr/>
        </p:nvSpPr>
        <p:spPr>
          <a:xfrm>
            <a:off x="6784829" y="4273619"/>
            <a:ext cx="221381" cy="1087654"/>
          </a:xfrm>
          <a:prstGeom prst="leftBrace">
            <a:avLst/>
          </a:prstGeom>
        </p:spPr>
        <p:style>
          <a:lnRef idx="3">
            <a:schemeClr val="accent5"/>
          </a:lnRef>
          <a:fillRef idx="0">
            <a:schemeClr val="accent5"/>
          </a:fillRef>
          <a:effectRef idx="2">
            <a:schemeClr val="accent5"/>
          </a:effectRef>
          <a:fontRef idx="minor">
            <a:schemeClr val="tx1"/>
          </a:fontRef>
        </p:style>
        <p:txBody>
          <a:bodyPr rtlCol="1" anchor="ctr"/>
          <a:lstStyle/>
          <a:p>
            <a:pPr algn="ctr"/>
            <a:endParaRPr lang="fa-IR"/>
          </a:p>
        </p:txBody>
      </p:sp>
      <p:sp>
        <p:nvSpPr>
          <p:cNvPr id="10" name="Rectangle 9">
            <a:extLst>
              <a:ext uri="{FF2B5EF4-FFF2-40B4-BE49-F238E27FC236}">
                <a16:creationId xmlns:a16="http://schemas.microsoft.com/office/drawing/2014/main" id="{5344CEB5-F31F-4463-9622-356A0B58364F}"/>
              </a:ext>
            </a:extLst>
          </p:cNvPr>
          <p:cNvSpPr/>
          <p:nvPr/>
        </p:nvSpPr>
        <p:spPr>
          <a:xfrm>
            <a:off x="6895519" y="4011673"/>
            <a:ext cx="4644926" cy="1349600"/>
          </a:xfrm>
          <a:prstGeom prst="rect">
            <a:avLst/>
          </a:prstGeom>
        </p:spPr>
        <p:txBody>
          <a:bodyPr wrap="none">
            <a:spAutoFit/>
          </a:bodyPr>
          <a:lstStyle/>
          <a:p>
            <a:pPr marL="342900" indent="-342900">
              <a:lnSpc>
                <a:spcPct val="200000"/>
              </a:lnSpc>
              <a:buFont typeface="Wingdings" panose="05000000000000000000" pitchFamily="2" charset="2"/>
              <a:buChar char="Ø"/>
            </a:pPr>
            <a:r>
              <a:rPr lang="en-US" sz="2200" b="1" u="sng" dirty="0">
                <a:solidFill>
                  <a:schemeClr val="accent5">
                    <a:lumMod val="75000"/>
                  </a:schemeClr>
                </a:solidFill>
              </a:rPr>
              <a:t>Passive Microwave </a:t>
            </a:r>
            <a:r>
              <a:rPr lang="en-US" sz="2200" dirty="0"/>
              <a:t>Remote Sensing</a:t>
            </a:r>
          </a:p>
          <a:p>
            <a:pPr marL="342900" indent="-342900">
              <a:lnSpc>
                <a:spcPct val="200000"/>
              </a:lnSpc>
              <a:buFont typeface="Wingdings" panose="05000000000000000000" pitchFamily="2" charset="2"/>
              <a:buChar char="Ø"/>
            </a:pPr>
            <a:r>
              <a:rPr lang="en-US" sz="2200" b="1" u="sng" dirty="0">
                <a:solidFill>
                  <a:schemeClr val="accent5">
                    <a:lumMod val="75000"/>
                  </a:schemeClr>
                </a:solidFill>
              </a:rPr>
              <a:t>Active Microwave </a:t>
            </a:r>
            <a:r>
              <a:rPr lang="en-US" sz="2200" dirty="0"/>
              <a:t>Remote Sensing </a:t>
            </a:r>
            <a:endParaRPr lang="fa-IR" sz="2200" dirty="0"/>
          </a:p>
        </p:txBody>
      </p:sp>
      <p:sp>
        <p:nvSpPr>
          <p:cNvPr id="8" name="Rectangle 7">
            <a:extLst>
              <a:ext uri="{FF2B5EF4-FFF2-40B4-BE49-F238E27FC236}">
                <a16:creationId xmlns:a16="http://schemas.microsoft.com/office/drawing/2014/main" id="{4D6B943C-741E-4C2A-842B-0FD100A5AB84}"/>
              </a:ext>
            </a:extLst>
          </p:cNvPr>
          <p:cNvSpPr/>
          <p:nvPr/>
        </p:nvSpPr>
        <p:spPr>
          <a:xfrm>
            <a:off x="354861" y="194092"/>
            <a:ext cx="5295039" cy="461665"/>
          </a:xfrm>
          <a:prstGeom prst="rect">
            <a:avLst/>
          </a:prstGeom>
        </p:spPr>
        <p:txBody>
          <a:bodyPr wrap="none">
            <a:spAutoFit/>
          </a:bodyPr>
          <a:lstStyle/>
          <a:p>
            <a:r>
              <a:rPr lang="en-US" sz="2400" b="1" dirty="0">
                <a:solidFill>
                  <a:srgbClr val="C00000"/>
                </a:solidFill>
                <a:latin typeface="Calibri-Bold"/>
              </a:rPr>
              <a:t>3) Remote sensing of soil moisture</a:t>
            </a:r>
            <a:endParaRPr lang="fa-IR" sz="2400" b="1" dirty="0">
              <a:solidFill>
                <a:srgbClr val="C00000"/>
              </a:solidFill>
              <a:latin typeface="Calibri-Bold"/>
            </a:endParaRPr>
          </a:p>
        </p:txBody>
      </p:sp>
      <p:sp>
        <p:nvSpPr>
          <p:cNvPr id="3" name="Slide Number Placeholder 2">
            <a:extLst>
              <a:ext uri="{FF2B5EF4-FFF2-40B4-BE49-F238E27FC236}">
                <a16:creationId xmlns:a16="http://schemas.microsoft.com/office/drawing/2014/main" id="{F4AB2D4B-33D1-4514-A8A5-BFEBBE66DC2F}"/>
              </a:ext>
            </a:extLst>
          </p:cNvPr>
          <p:cNvSpPr>
            <a:spLocks noGrp="1"/>
          </p:cNvSpPr>
          <p:nvPr>
            <p:ph type="sldNum" sz="quarter" idx="12"/>
          </p:nvPr>
        </p:nvSpPr>
        <p:spPr/>
        <p:txBody>
          <a:bodyPr/>
          <a:lstStyle/>
          <a:p>
            <a:fld id="{8ACF494B-5665-4D0C-9B30-01D6EF684EB8}" type="slidenum">
              <a:rPr lang="en-US" smtClean="0"/>
              <a:t>23</a:t>
            </a:fld>
            <a:endParaRPr lang="en-US"/>
          </a:p>
        </p:txBody>
      </p:sp>
    </p:spTree>
    <p:extLst>
      <p:ext uri="{BB962C8B-B14F-4D97-AF65-F5344CB8AC3E}">
        <p14:creationId xmlns:p14="http://schemas.microsoft.com/office/powerpoint/2010/main" val="4217708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D8AAE3FC-4E5C-495C-AC12-0EF68F37ED56}"/>
              </a:ext>
            </a:extLst>
          </p:cNvPr>
          <p:cNvGraphicFramePr>
            <a:graphicFrameLocks noGrp="1"/>
          </p:cNvGraphicFramePr>
          <p:nvPr/>
        </p:nvGraphicFramePr>
        <p:xfrm>
          <a:off x="510138" y="1206695"/>
          <a:ext cx="11328935" cy="5515992"/>
        </p:xfrm>
        <a:graphic>
          <a:graphicData uri="http://schemas.openxmlformats.org/drawingml/2006/table">
            <a:tbl>
              <a:tblPr rtl="1" firstRow="1" bandRow="1">
                <a:tableStyleId>{8A107856-5554-42FB-B03E-39F5DBC370BA}</a:tableStyleId>
              </a:tblPr>
              <a:tblGrid>
                <a:gridCol w="2175310">
                  <a:extLst>
                    <a:ext uri="{9D8B030D-6E8A-4147-A177-3AD203B41FA5}">
                      <a16:colId xmlns:a16="http://schemas.microsoft.com/office/drawing/2014/main" val="1551232360"/>
                    </a:ext>
                  </a:extLst>
                </a:gridCol>
                <a:gridCol w="1559292">
                  <a:extLst>
                    <a:ext uri="{9D8B030D-6E8A-4147-A177-3AD203B41FA5}">
                      <a16:colId xmlns:a16="http://schemas.microsoft.com/office/drawing/2014/main" val="1557913068"/>
                    </a:ext>
                  </a:extLst>
                </a:gridCol>
                <a:gridCol w="1347538">
                  <a:extLst>
                    <a:ext uri="{9D8B030D-6E8A-4147-A177-3AD203B41FA5}">
                      <a16:colId xmlns:a16="http://schemas.microsoft.com/office/drawing/2014/main" val="2399335445"/>
                    </a:ext>
                  </a:extLst>
                </a:gridCol>
                <a:gridCol w="2175309">
                  <a:extLst>
                    <a:ext uri="{9D8B030D-6E8A-4147-A177-3AD203B41FA5}">
                      <a16:colId xmlns:a16="http://schemas.microsoft.com/office/drawing/2014/main" val="2397073702"/>
                    </a:ext>
                  </a:extLst>
                </a:gridCol>
                <a:gridCol w="3040831">
                  <a:extLst>
                    <a:ext uri="{9D8B030D-6E8A-4147-A177-3AD203B41FA5}">
                      <a16:colId xmlns:a16="http://schemas.microsoft.com/office/drawing/2014/main" val="2471851334"/>
                    </a:ext>
                  </a:extLst>
                </a:gridCol>
                <a:gridCol w="1030655">
                  <a:extLst>
                    <a:ext uri="{9D8B030D-6E8A-4147-A177-3AD203B41FA5}">
                      <a16:colId xmlns:a16="http://schemas.microsoft.com/office/drawing/2014/main" val="2391603029"/>
                    </a:ext>
                  </a:extLst>
                </a:gridCol>
              </a:tblGrid>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kern="1200" baseline="0" dirty="0">
                          <a:solidFill>
                            <a:schemeClr val="dk1"/>
                          </a:solidFill>
                          <a:latin typeface="+mn-lt"/>
                          <a:ea typeface="+mn-ea"/>
                          <a:cs typeface="+mn-cs"/>
                        </a:rPr>
                        <a:t>Limitations</a:t>
                      </a:r>
                      <a:endParaRPr lang="en-US" sz="1800" b="0" i="0" u="none" strike="noStrike" kern="1200" baseline="0" dirty="0">
                        <a:solidFill>
                          <a:schemeClr val="dk1"/>
                        </a:solidFill>
                        <a:latin typeface="+mn-lt"/>
                        <a:ea typeface="+mn-ea"/>
                        <a:cs typeface="+mn-cs"/>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ctr" rtl="0"/>
                      <a:r>
                        <a:rPr lang="en-US" sz="1800" b="1" i="0" u="none" strike="noStrike" kern="1200" baseline="0" dirty="0">
                          <a:solidFill>
                            <a:schemeClr val="dk1"/>
                          </a:solidFill>
                          <a:latin typeface="+mn-lt"/>
                          <a:ea typeface="+mn-ea"/>
                          <a:cs typeface="+mn-cs"/>
                        </a:rPr>
                        <a:t>Advantages </a:t>
                      </a:r>
                      <a:endParaRPr lang="fa-IR" dirty="0">
                        <a:ln>
                          <a:solidFill>
                            <a:srgbClr val="4500D0"/>
                          </a:solidFill>
                        </a:ln>
                        <a:noFill/>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kern="1200" baseline="0" dirty="0">
                          <a:solidFill>
                            <a:schemeClr val="dk1"/>
                          </a:solidFill>
                          <a:latin typeface="+mn-lt"/>
                          <a:ea typeface="+mn-ea"/>
                          <a:cs typeface="+mn-cs"/>
                        </a:rPr>
                        <a:t>Sensors </a:t>
                      </a:r>
                      <a:endParaRPr lang="fa-IR" dirty="0">
                        <a:ln>
                          <a:solidFill>
                            <a:srgbClr val="4500D0"/>
                          </a:solidFill>
                        </a:ln>
                        <a:noFill/>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kern="1200" baseline="0" dirty="0">
                          <a:solidFill>
                            <a:schemeClr val="dk1"/>
                          </a:solidFill>
                          <a:latin typeface="+mn-lt"/>
                          <a:ea typeface="+mn-ea"/>
                          <a:cs typeface="+mn-cs"/>
                        </a:rPr>
                        <a:t>Property observed</a:t>
                      </a:r>
                      <a:endParaRPr lang="fa-IR" dirty="0">
                        <a:ln>
                          <a:solidFill>
                            <a:srgbClr val="4500D0"/>
                          </a:solidFill>
                        </a:ln>
                        <a:noFill/>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kern="1200" baseline="0" dirty="0">
                          <a:solidFill>
                            <a:schemeClr val="dk1"/>
                          </a:solidFill>
                          <a:latin typeface="+mn-lt"/>
                          <a:ea typeface="+mn-ea"/>
                          <a:cs typeface="+mn-cs"/>
                        </a:rPr>
                        <a:t>Wavelength</a:t>
                      </a:r>
                      <a:endParaRPr lang="fa-IR" dirty="0">
                        <a:ln>
                          <a:solidFill>
                            <a:srgbClr val="4500D0"/>
                          </a:solidFill>
                        </a:ln>
                        <a:noFill/>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kern="1200" baseline="0" dirty="0">
                          <a:solidFill>
                            <a:schemeClr val="dk1"/>
                          </a:solidFill>
                          <a:latin typeface="+mn-lt"/>
                          <a:ea typeface="+mn-ea"/>
                          <a:cs typeface="+mn-cs"/>
                        </a:rPr>
                        <a:t>Sensor type</a:t>
                      </a:r>
                      <a:endParaRPr lang="fa-IR" dirty="0">
                        <a:ln>
                          <a:solidFill>
                            <a:srgbClr val="4500D0"/>
                          </a:solidFill>
                        </a:ln>
                        <a:noFill/>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4083791915"/>
                  </a:ext>
                </a:extLst>
              </a:tr>
              <a:tr h="530240">
                <a:tc>
                  <a:txBody>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lang="en-US" sz="1600" b="1" i="0" u="none" strike="noStrike" kern="1200" baseline="0" dirty="0">
                          <a:solidFill>
                            <a:schemeClr val="dk1"/>
                          </a:solidFill>
                          <a:latin typeface="+mn-lt"/>
                          <a:ea typeface="+mn-ea"/>
                          <a:cs typeface="+mn-cs"/>
                        </a:rPr>
                        <a:t>Influenced by various factors: </a:t>
                      </a:r>
                    </a:p>
                    <a:p>
                      <a:pPr marL="182563" marR="0" lvl="0" indent="-182563" algn="l" defTabSz="914400" rtl="0" eaLnBrk="1" fontAlgn="auto" latinLnBrk="0" hangingPunct="1">
                        <a:lnSpc>
                          <a:spcPct val="114000"/>
                        </a:lnSpc>
                        <a:spcBef>
                          <a:spcPts val="0"/>
                        </a:spcBef>
                        <a:spcAft>
                          <a:spcPts val="0"/>
                        </a:spcAft>
                        <a:buClrTx/>
                        <a:buSzTx/>
                        <a:buFont typeface="Wingdings" panose="05000000000000000000" pitchFamily="2" charset="2"/>
                        <a:buChar char="Ø"/>
                        <a:tabLst>
                          <a:tab pos="182563" algn="l"/>
                        </a:tabLst>
                        <a:defRPr/>
                      </a:pPr>
                      <a:r>
                        <a:rPr lang="en-US" sz="1500" b="1" i="0" u="none" strike="noStrike" kern="1200" baseline="0" dirty="0">
                          <a:solidFill>
                            <a:srgbClr val="C00000"/>
                          </a:solidFill>
                          <a:latin typeface="+mn-lt"/>
                          <a:ea typeface="+mn-ea"/>
                          <a:cs typeface="+mn-cs"/>
                        </a:rPr>
                        <a:t>Cloud effects, </a:t>
                      </a:r>
                    </a:p>
                    <a:p>
                      <a:pPr marL="182563" marR="0" lvl="0" indent="-182563" algn="l" defTabSz="914400" rtl="0" eaLnBrk="1" fontAlgn="auto" latinLnBrk="0" hangingPunct="1">
                        <a:lnSpc>
                          <a:spcPct val="114000"/>
                        </a:lnSpc>
                        <a:spcBef>
                          <a:spcPts val="0"/>
                        </a:spcBef>
                        <a:spcAft>
                          <a:spcPts val="0"/>
                        </a:spcAft>
                        <a:buClrTx/>
                        <a:buSzTx/>
                        <a:buFont typeface="Wingdings" panose="05000000000000000000" pitchFamily="2" charset="2"/>
                        <a:buChar char="Ø"/>
                        <a:tabLst>
                          <a:tab pos="182563" algn="l"/>
                        </a:tabLst>
                        <a:defRPr/>
                      </a:pPr>
                      <a:r>
                        <a:rPr lang="en-US" sz="1500" b="1" i="0" u="none" strike="noStrike" kern="1200" baseline="0" dirty="0">
                          <a:solidFill>
                            <a:srgbClr val="C00000"/>
                          </a:solidFill>
                          <a:latin typeface="+mn-lt"/>
                          <a:ea typeface="+mn-ea"/>
                          <a:cs typeface="+mn-cs"/>
                        </a:rPr>
                        <a:t>soil texture and structure</a:t>
                      </a:r>
                    </a:p>
                    <a:p>
                      <a:pPr marL="182563" marR="0" lvl="0" indent="-182563" algn="l" defTabSz="914400" rtl="0" eaLnBrk="1" fontAlgn="auto" latinLnBrk="0" hangingPunct="1">
                        <a:lnSpc>
                          <a:spcPct val="114000"/>
                        </a:lnSpc>
                        <a:spcBef>
                          <a:spcPts val="0"/>
                        </a:spcBef>
                        <a:spcAft>
                          <a:spcPts val="0"/>
                        </a:spcAft>
                        <a:buClrTx/>
                        <a:buSzTx/>
                        <a:buFont typeface="Wingdings" panose="05000000000000000000" pitchFamily="2" charset="2"/>
                        <a:buChar char="Ø"/>
                        <a:tabLst>
                          <a:tab pos="182563" algn="l"/>
                        </a:tabLst>
                        <a:defRPr/>
                      </a:pPr>
                      <a:r>
                        <a:rPr lang="en-US" sz="1500" b="1" i="0" u="none" strike="noStrike" kern="1200" baseline="0" dirty="0">
                          <a:solidFill>
                            <a:srgbClr val="C00000"/>
                          </a:solidFill>
                          <a:latin typeface="+mn-lt"/>
                          <a:ea typeface="+mn-ea"/>
                          <a:cs typeface="+mn-cs"/>
                        </a:rPr>
                        <a:t> illumination</a:t>
                      </a:r>
                    </a:p>
                    <a:p>
                      <a:pPr marL="182563" marR="0" lvl="0" indent="-182563" algn="l" defTabSz="914400" rtl="0" eaLnBrk="1" fontAlgn="auto" latinLnBrk="0" hangingPunct="1">
                        <a:lnSpc>
                          <a:spcPct val="114000"/>
                        </a:lnSpc>
                        <a:spcBef>
                          <a:spcPts val="0"/>
                        </a:spcBef>
                        <a:spcAft>
                          <a:spcPts val="0"/>
                        </a:spcAft>
                        <a:buClrTx/>
                        <a:buSzTx/>
                        <a:buFont typeface="Wingdings" panose="05000000000000000000" pitchFamily="2" charset="2"/>
                        <a:buChar char="Ø"/>
                        <a:tabLst>
                          <a:tab pos="182563" algn="l"/>
                        </a:tabLst>
                        <a:defRPr/>
                      </a:pPr>
                      <a:r>
                        <a:rPr lang="en-US" sz="1500" b="1" i="0" u="none" strike="noStrike" kern="1200" baseline="0" dirty="0">
                          <a:solidFill>
                            <a:srgbClr val="C00000"/>
                          </a:solidFill>
                          <a:latin typeface="+mn-lt"/>
                          <a:ea typeface="+mn-ea"/>
                          <a:cs typeface="+mn-cs"/>
                        </a:rPr>
                        <a:t>Geometry</a:t>
                      </a:r>
                    </a:p>
                    <a:p>
                      <a:pPr marL="182563" marR="0" lvl="0" indent="-182563" algn="l" defTabSz="914400" rtl="0" eaLnBrk="1" fontAlgn="auto" latinLnBrk="0" hangingPunct="1">
                        <a:lnSpc>
                          <a:spcPct val="114000"/>
                        </a:lnSpc>
                        <a:spcBef>
                          <a:spcPts val="0"/>
                        </a:spcBef>
                        <a:spcAft>
                          <a:spcPts val="0"/>
                        </a:spcAft>
                        <a:buClrTx/>
                        <a:buSzTx/>
                        <a:buFont typeface="Wingdings" panose="05000000000000000000" pitchFamily="2" charset="2"/>
                        <a:buChar char="Ø"/>
                        <a:tabLst>
                          <a:tab pos="182563" algn="l"/>
                        </a:tabLst>
                        <a:defRPr/>
                      </a:pPr>
                      <a:r>
                        <a:rPr lang="en-US" sz="1500" b="1" i="0" u="none" strike="noStrike" kern="1200" baseline="0" dirty="0">
                          <a:solidFill>
                            <a:srgbClr val="C00000"/>
                          </a:solidFill>
                          <a:latin typeface="+mn-lt"/>
                          <a:ea typeface="+mn-ea"/>
                          <a:cs typeface="+mn-cs"/>
                        </a:rPr>
                        <a:t>atmospheric conditions</a:t>
                      </a:r>
                      <a:endParaRPr lang="fa-IR" sz="1500" b="1" i="0" u="none" strike="noStrike" kern="1200" baseline="0" dirty="0">
                        <a:solidFill>
                          <a:srgbClr val="C00000"/>
                        </a:solidFill>
                        <a:latin typeface="+mn-lt"/>
                        <a:ea typeface="+mn-ea"/>
                        <a:cs typeface="+mn-cs"/>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87313" marR="0" lvl="0" indent="-87313" algn="l" defTabSz="914400" rtl="0" eaLnBrk="1" fontAlgn="auto" latinLnBrk="0" hangingPunct="1">
                        <a:lnSpc>
                          <a:spcPct val="114000"/>
                        </a:lnSpc>
                        <a:spcBef>
                          <a:spcPts val="0"/>
                        </a:spcBef>
                        <a:spcAft>
                          <a:spcPts val="0"/>
                        </a:spcAft>
                        <a:buClrTx/>
                        <a:buSzTx/>
                        <a:buFont typeface="Wingdings" panose="05000000000000000000" pitchFamily="2" charset="2"/>
                        <a:buChar char="ü"/>
                        <a:tabLst/>
                        <a:defRPr/>
                      </a:pPr>
                      <a:r>
                        <a:rPr lang="en-US" sz="1600" b="1" i="0" u="none" strike="noStrike" kern="1200" baseline="0" dirty="0">
                          <a:solidFill>
                            <a:srgbClr val="009900"/>
                          </a:solidFill>
                          <a:latin typeface="+mn-lt"/>
                          <a:ea typeface="+mn-ea"/>
                          <a:cs typeface="+mn-cs"/>
                        </a:rPr>
                        <a:t>High/medium resolution </a:t>
                      </a:r>
                      <a:r>
                        <a:rPr lang="en-US" sz="1600" b="0" i="0" u="none" strike="noStrike" kern="1200" baseline="0" dirty="0">
                          <a:solidFill>
                            <a:schemeClr val="dk1"/>
                          </a:solidFill>
                          <a:latin typeface="+mn-lt"/>
                          <a:ea typeface="+mn-ea"/>
                          <a:cs typeface="+mn-cs"/>
                        </a:rPr>
                        <a:t>	</a:t>
                      </a:r>
                    </a:p>
                    <a:p>
                      <a:pPr algn="l" rtl="0">
                        <a:lnSpc>
                          <a:spcPct val="114000"/>
                        </a:lnSpc>
                      </a:pPr>
                      <a:endParaRPr lang="fa-IR" sz="1600" dirty="0">
                        <a:ln>
                          <a:solidFill>
                            <a:srgbClr val="CCCCFF"/>
                          </a:solidFill>
                        </a:ln>
                        <a:noFill/>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rtl="0">
                        <a:lnSpc>
                          <a:spcPct val="114000"/>
                        </a:lnSpc>
                      </a:pPr>
                      <a:r>
                        <a:rPr lang="en-US" sz="1600" b="0" i="0" u="none" strike="noStrike" kern="1200" baseline="0" dirty="0">
                          <a:solidFill>
                            <a:schemeClr val="dk1"/>
                          </a:solidFill>
                          <a:latin typeface="+mn-lt"/>
                          <a:ea typeface="+mn-ea"/>
                          <a:cs typeface="+mn-cs"/>
                        </a:rPr>
                        <a:t>NOAA AVHRR </a:t>
                      </a:r>
                    </a:p>
                    <a:p>
                      <a:pPr algn="l" rtl="0">
                        <a:lnSpc>
                          <a:spcPct val="114000"/>
                        </a:lnSpc>
                      </a:pPr>
                      <a:r>
                        <a:rPr lang="en-US" sz="1600" b="0" i="0" u="none" strike="noStrike" kern="1200" baseline="0" dirty="0">
                          <a:solidFill>
                            <a:schemeClr val="dk1"/>
                          </a:solidFill>
                          <a:latin typeface="+mn-lt"/>
                          <a:ea typeface="+mn-ea"/>
                          <a:cs typeface="+mn-cs"/>
                        </a:rPr>
                        <a:t>Landsat TM </a:t>
                      </a:r>
                    </a:p>
                    <a:p>
                      <a:pPr algn="l" rtl="0">
                        <a:lnSpc>
                          <a:spcPct val="114000"/>
                        </a:lnSpc>
                      </a:pPr>
                      <a:r>
                        <a:rPr lang="en-US" sz="1600" b="0" i="0" u="none" strike="noStrike" kern="1200" baseline="0" dirty="0">
                          <a:solidFill>
                            <a:schemeClr val="dk1"/>
                          </a:solidFill>
                          <a:latin typeface="+mn-lt"/>
                          <a:ea typeface="+mn-ea"/>
                          <a:cs typeface="+mn-cs"/>
                        </a:rPr>
                        <a:t>Terra MODIS </a:t>
                      </a:r>
                    </a:p>
                    <a:p>
                      <a:pPr algn="l" rtl="0">
                        <a:lnSpc>
                          <a:spcPct val="114000"/>
                        </a:lnSpc>
                      </a:pPr>
                      <a:r>
                        <a:rPr lang="en-US" sz="1600" b="0" i="0" u="none" strike="noStrike" kern="1200" baseline="0" dirty="0">
                          <a:solidFill>
                            <a:schemeClr val="dk1"/>
                          </a:solidFill>
                          <a:latin typeface="+mn-lt"/>
                          <a:ea typeface="+mn-ea"/>
                          <a:cs typeface="+mn-cs"/>
                        </a:rPr>
                        <a:t>Envisat MERIS </a:t>
                      </a:r>
                    </a:p>
                    <a:p>
                      <a:pPr algn="l" rtl="0">
                        <a:lnSpc>
                          <a:spcPct val="114000"/>
                        </a:lnSpc>
                      </a:pPr>
                      <a:r>
                        <a:rPr lang="en-US" sz="1600" b="0" i="0" u="none" strike="noStrike" kern="1200" baseline="0" dirty="0">
                          <a:solidFill>
                            <a:schemeClr val="dk1"/>
                          </a:solidFill>
                          <a:latin typeface="+mn-lt"/>
                          <a:ea typeface="+mn-ea"/>
                          <a:cs typeface="+mn-cs"/>
                        </a:rPr>
                        <a:t>AATSR </a:t>
                      </a:r>
                    </a:p>
                    <a:p>
                      <a:pPr algn="l" rtl="0">
                        <a:lnSpc>
                          <a:spcPct val="114000"/>
                        </a:lnSpc>
                      </a:pPr>
                      <a:r>
                        <a:rPr lang="en-US" sz="1600" b="0" i="0" u="none" strike="noStrike" kern="1200" baseline="0" dirty="0">
                          <a:solidFill>
                            <a:schemeClr val="dk1"/>
                          </a:solidFill>
                          <a:latin typeface="+mn-lt"/>
                          <a:ea typeface="+mn-ea"/>
                          <a:cs typeface="+mn-cs"/>
                        </a:rPr>
                        <a:t>SPOT </a:t>
                      </a:r>
                      <a:endParaRPr lang="fa-IR" sz="1600" dirty="0">
                        <a:ln>
                          <a:solidFill>
                            <a:srgbClr val="CCCCFF"/>
                          </a:solidFill>
                        </a:ln>
                        <a:noFill/>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rtl="0">
                        <a:lnSpc>
                          <a:spcPct val="114000"/>
                        </a:lnSpc>
                      </a:pPr>
                      <a:r>
                        <a:rPr lang="en-US" sz="1600" b="1" i="0" u="none" strike="noStrike" kern="1200" baseline="0" dirty="0">
                          <a:solidFill>
                            <a:srgbClr val="0070C0"/>
                          </a:solidFill>
                          <a:latin typeface="+mn-lt"/>
                          <a:ea typeface="+mn-ea"/>
                          <a:cs typeface="+mn-cs"/>
                        </a:rPr>
                        <a:t>Soil albedo </a:t>
                      </a:r>
                      <a:r>
                        <a:rPr lang="en-US" sz="1600" b="0" i="0" u="none" strike="noStrike" kern="1200" baseline="0" dirty="0">
                          <a:solidFill>
                            <a:schemeClr val="dk1"/>
                          </a:solidFill>
                          <a:latin typeface="+mn-lt"/>
                          <a:ea typeface="+mn-ea"/>
                          <a:cs typeface="+mn-cs"/>
                        </a:rPr>
                        <a:t>; </a:t>
                      </a:r>
                    </a:p>
                    <a:p>
                      <a:pPr algn="l" rtl="0">
                        <a:lnSpc>
                          <a:spcPct val="114000"/>
                        </a:lnSpc>
                      </a:pPr>
                      <a:r>
                        <a:rPr lang="en-US" sz="1600" b="1" i="0" u="none" strike="noStrike" kern="1200" baseline="0" dirty="0">
                          <a:solidFill>
                            <a:srgbClr val="0070C0"/>
                          </a:solidFill>
                          <a:latin typeface="+mn-lt"/>
                          <a:ea typeface="+mn-ea"/>
                          <a:cs typeface="+mn-cs"/>
                        </a:rPr>
                        <a:t>Index of refraction </a:t>
                      </a:r>
                      <a:endParaRPr lang="fa-IR" sz="1600" b="1" i="0" u="none" strike="noStrike" kern="1200" baseline="0" dirty="0">
                        <a:solidFill>
                          <a:srgbClr val="0070C0"/>
                        </a:solidFill>
                        <a:latin typeface="+mn-lt"/>
                        <a:ea typeface="+mn-ea"/>
                        <a:cs typeface="+mn-cs"/>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285750" indent="-285750" algn="l" rtl="0">
                        <a:lnSpc>
                          <a:spcPct val="114000"/>
                        </a:lnSpc>
                        <a:buFont typeface="Wingdings" panose="05000000000000000000" pitchFamily="2" charset="2"/>
                        <a:buChar char="§"/>
                      </a:pPr>
                      <a:r>
                        <a:rPr lang="en-US" sz="1500" b="0" i="0" u="none" strike="noStrike" kern="1200" baseline="0" dirty="0">
                          <a:solidFill>
                            <a:schemeClr val="dk1"/>
                          </a:solidFill>
                          <a:latin typeface="+mn-lt"/>
                          <a:ea typeface="+mn-ea"/>
                          <a:cs typeface="+mn-cs"/>
                        </a:rPr>
                        <a:t>Red: 610 - 700 nm </a:t>
                      </a:r>
                    </a:p>
                    <a:p>
                      <a:pPr marL="285750" indent="-285750" algn="l" rtl="0">
                        <a:lnSpc>
                          <a:spcPct val="114000"/>
                        </a:lnSpc>
                        <a:buFont typeface="Wingdings" panose="05000000000000000000" pitchFamily="2" charset="2"/>
                        <a:buChar char="§"/>
                      </a:pPr>
                      <a:r>
                        <a:rPr lang="en-US" sz="1500" b="0" i="0" u="none" strike="noStrike" kern="1200" baseline="0" dirty="0">
                          <a:solidFill>
                            <a:schemeClr val="dk1"/>
                          </a:solidFill>
                          <a:latin typeface="+mn-lt"/>
                          <a:ea typeface="+mn-ea"/>
                          <a:cs typeface="+mn-cs"/>
                        </a:rPr>
                        <a:t>Orange: 590 - 610 nm </a:t>
                      </a:r>
                    </a:p>
                    <a:p>
                      <a:pPr marL="285750" indent="-285750" algn="l" rtl="0">
                        <a:lnSpc>
                          <a:spcPct val="114000"/>
                        </a:lnSpc>
                        <a:buFont typeface="Wingdings" panose="05000000000000000000" pitchFamily="2" charset="2"/>
                        <a:buChar char="§"/>
                      </a:pPr>
                      <a:r>
                        <a:rPr lang="en-US" sz="1500" b="0" i="0" u="none" strike="noStrike" kern="1200" baseline="0" dirty="0">
                          <a:solidFill>
                            <a:schemeClr val="dk1"/>
                          </a:solidFill>
                          <a:latin typeface="+mn-lt"/>
                          <a:ea typeface="+mn-ea"/>
                          <a:cs typeface="+mn-cs"/>
                        </a:rPr>
                        <a:t>Yellow: 570 - 590 nm </a:t>
                      </a:r>
                    </a:p>
                    <a:p>
                      <a:pPr marL="285750" indent="-285750" algn="l" rtl="0">
                        <a:lnSpc>
                          <a:spcPct val="114000"/>
                        </a:lnSpc>
                        <a:buFont typeface="Wingdings" panose="05000000000000000000" pitchFamily="2" charset="2"/>
                        <a:buChar char="§"/>
                      </a:pPr>
                      <a:r>
                        <a:rPr lang="en-US" sz="1500" b="0" i="0" u="none" strike="noStrike" kern="1200" baseline="0" dirty="0">
                          <a:solidFill>
                            <a:schemeClr val="dk1"/>
                          </a:solidFill>
                          <a:latin typeface="+mn-lt"/>
                          <a:ea typeface="+mn-ea"/>
                          <a:cs typeface="+mn-cs"/>
                        </a:rPr>
                        <a:t>Green: 500 - 570 nm </a:t>
                      </a:r>
                    </a:p>
                    <a:p>
                      <a:pPr marL="285750" indent="-285750" algn="l" rtl="0">
                        <a:lnSpc>
                          <a:spcPct val="114000"/>
                        </a:lnSpc>
                        <a:buFont typeface="Wingdings" panose="05000000000000000000" pitchFamily="2" charset="2"/>
                        <a:buChar char="§"/>
                      </a:pPr>
                      <a:r>
                        <a:rPr lang="en-US" sz="1500" b="0" i="0" u="none" strike="noStrike" kern="1200" baseline="0" dirty="0">
                          <a:solidFill>
                            <a:schemeClr val="dk1"/>
                          </a:solidFill>
                          <a:latin typeface="+mn-lt"/>
                          <a:ea typeface="+mn-ea"/>
                          <a:cs typeface="+mn-cs"/>
                        </a:rPr>
                        <a:t>Blue: 450 - 500 nm </a:t>
                      </a:r>
                    </a:p>
                    <a:p>
                      <a:pPr marL="285750" indent="-285750" algn="l" rtl="0">
                        <a:lnSpc>
                          <a:spcPct val="114000"/>
                        </a:lnSpc>
                        <a:buFont typeface="Wingdings" panose="05000000000000000000" pitchFamily="2" charset="2"/>
                        <a:buChar char="§"/>
                      </a:pPr>
                      <a:r>
                        <a:rPr lang="en-US" sz="1500" b="0" i="0" u="none" strike="noStrike" kern="1200" baseline="0" dirty="0">
                          <a:solidFill>
                            <a:schemeClr val="dk1"/>
                          </a:solidFill>
                          <a:latin typeface="+mn-lt"/>
                          <a:ea typeface="+mn-ea"/>
                          <a:cs typeface="+mn-cs"/>
                        </a:rPr>
                        <a:t>Indigo: 430 - 450 nm </a:t>
                      </a:r>
                    </a:p>
                    <a:p>
                      <a:pPr marL="285750" indent="-285750" algn="l" rtl="0">
                        <a:lnSpc>
                          <a:spcPct val="114000"/>
                        </a:lnSpc>
                        <a:buFont typeface="Wingdings" panose="05000000000000000000" pitchFamily="2" charset="2"/>
                        <a:buChar char="§"/>
                      </a:pPr>
                      <a:r>
                        <a:rPr lang="en-US" sz="1500" b="0" i="0" u="none" strike="noStrike" kern="1200" baseline="0" dirty="0">
                          <a:solidFill>
                            <a:schemeClr val="dk1"/>
                          </a:solidFill>
                          <a:latin typeface="+mn-lt"/>
                          <a:ea typeface="+mn-ea"/>
                          <a:cs typeface="+mn-cs"/>
                        </a:rPr>
                        <a:t>Violet: 400 - 430 nm</a:t>
                      </a:r>
                      <a:endParaRPr lang="fa-IR" sz="1600" dirty="0">
                        <a:ln>
                          <a:solidFill>
                            <a:srgbClr val="CCCCFF"/>
                          </a:solidFill>
                        </a:ln>
                        <a:noFill/>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kern="1200" baseline="0" dirty="0">
                          <a:solidFill>
                            <a:schemeClr val="dk1"/>
                          </a:solidFill>
                          <a:latin typeface="+mn-lt"/>
                          <a:ea typeface="+mn-ea"/>
                          <a:cs typeface="+mn-cs"/>
                        </a:rPr>
                        <a:t>Visible </a:t>
                      </a:r>
                      <a:r>
                        <a:rPr lang="en-US" sz="1800" b="0" i="0" u="none" strike="noStrike" kern="1200" baseline="0" dirty="0">
                          <a:solidFill>
                            <a:schemeClr val="dk1"/>
                          </a:solidFill>
                          <a:latin typeface="+mn-lt"/>
                          <a:ea typeface="+mn-ea"/>
                          <a:cs typeface="+mn-cs"/>
                        </a:rPr>
                        <a:t>	</a:t>
                      </a:r>
                    </a:p>
                    <a:p>
                      <a:pPr algn="l" rtl="0"/>
                      <a:endParaRPr lang="fa-IR" dirty="0">
                        <a:ln>
                          <a:solidFill>
                            <a:srgbClr val="CCCCFF"/>
                          </a:solidFill>
                        </a:ln>
                        <a:noFill/>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003378567"/>
                  </a:ext>
                </a:extLst>
              </a:tr>
              <a:tr h="530240">
                <a:tc>
                  <a:txBody>
                    <a:bodyPr/>
                    <a:lstStyle/>
                    <a:p>
                      <a:pPr algn="l" rtl="0">
                        <a:lnSpc>
                          <a:spcPct val="114000"/>
                        </a:lnSpc>
                      </a:pPr>
                      <a:r>
                        <a:rPr lang="en-US" sz="1600" b="1" i="0" u="none" strike="noStrike" kern="1200" baseline="0" dirty="0">
                          <a:solidFill>
                            <a:schemeClr val="dk1"/>
                          </a:solidFill>
                          <a:latin typeface="+mn-lt"/>
                          <a:ea typeface="+mn-ea"/>
                          <a:cs typeface="+mn-cs"/>
                        </a:rPr>
                        <a:t>Influenced by </a:t>
                      </a:r>
                    </a:p>
                    <a:p>
                      <a:pPr marL="182563" indent="-182563" algn="l" rtl="0">
                        <a:lnSpc>
                          <a:spcPct val="114000"/>
                        </a:lnSpc>
                        <a:buFont typeface="Wingdings" panose="05000000000000000000" pitchFamily="2" charset="2"/>
                        <a:buChar char="Ø"/>
                      </a:pPr>
                      <a:r>
                        <a:rPr lang="en-US" sz="1500" b="1" i="0" u="none" strike="noStrike" kern="1200" baseline="0" dirty="0">
                          <a:solidFill>
                            <a:srgbClr val="C00000"/>
                          </a:solidFill>
                          <a:latin typeface="+mn-lt"/>
                          <a:ea typeface="+mn-ea"/>
                          <a:cs typeface="+mn-cs"/>
                        </a:rPr>
                        <a:t>Cloud effects</a:t>
                      </a:r>
                      <a:endParaRPr lang="en-US" sz="1600" b="1" i="0" u="none" strike="noStrike" kern="1200" baseline="0" dirty="0">
                        <a:solidFill>
                          <a:srgbClr val="C00000"/>
                        </a:solidFill>
                        <a:latin typeface="+mn-lt"/>
                        <a:ea typeface="+mn-ea"/>
                        <a:cs typeface="+mn-cs"/>
                      </a:endParaRPr>
                    </a:p>
                    <a:p>
                      <a:pPr marL="182563" indent="-182563" algn="l" rtl="0">
                        <a:lnSpc>
                          <a:spcPct val="114000"/>
                        </a:lnSpc>
                        <a:buFont typeface="Wingdings" panose="05000000000000000000" pitchFamily="2" charset="2"/>
                        <a:buChar char="Ø"/>
                      </a:pPr>
                      <a:r>
                        <a:rPr lang="en-US" sz="1600" b="1" i="0" u="none" strike="noStrike" kern="1200" baseline="0" dirty="0">
                          <a:solidFill>
                            <a:srgbClr val="C00000"/>
                          </a:solidFill>
                          <a:latin typeface="+mn-lt"/>
                          <a:ea typeface="+mn-ea"/>
                          <a:cs typeface="+mn-cs"/>
                        </a:rPr>
                        <a:t>Vegetation</a:t>
                      </a:r>
                    </a:p>
                    <a:p>
                      <a:pPr marL="182563" indent="-182563" algn="l" rtl="0">
                        <a:lnSpc>
                          <a:spcPct val="114000"/>
                        </a:lnSpc>
                        <a:buFont typeface="Wingdings" panose="05000000000000000000" pitchFamily="2" charset="2"/>
                        <a:buChar char="Ø"/>
                      </a:pPr>
                      <a:r>
                        <a:rPr lang="en-US" sz="1600" b="1" i="0" u="none" strike="noStrike" kern="1200" baseline="0" dirty="0">
                          <a:solidFill>
                            <a:srgbClr val="C00000"/>
                          </a:solidFill>
                          <a:latin typeface="+mn-lt"/>
                          <a:ea typeface="+mn-ea"/>
                          <a:cs typeface="+mn-cs"/>
                        </a:rPr>
                        <a:t>Topography</a:t>
                      </a:r>
                    </a:p>
                    <a:p>
                      <a:pPr marL="182563" indent="-182563" algn="l" rtl="0">
                        <a:lnSpc>
                          <a:spcPct val="114000"/>
                        </a:lnSpc>
                        <a:buFont typeface="Wingdings" panose="05000000000000000000" pitchFamily="2" charset="2"/>
                        <a:buChar char="Ø"/>
                      </a:pPr>
                      <a:r>
                        <a:rPr lang="en-US" sz="1600" b="1" i="0" u="none" strike="noStrike" kern="1200" baseline="0" dirty="0">
                          <a:solidFill>
                            <a:srgbClr val="C00000"/>
                          </a:solidFill>
                          <a:latin typeface="+mn-lt"/>
                          <a:ea typeface="+mn-ea"/>
                          <a:cs typeface="+mn-cs"/>
                        </a:rPr>
                        <a:t>meteorological conditions</a:t>
                      </a:r>
                      <a:endParaRPr lang="en-US" sz="1600" b="0" i="0" u="none" strike="noStrike" kern="1200" baseline="0" dirty="0">
                        <a:solidFill>
                          <a:schemeClr val="dk1"/>
                        </a:solidFill>
                        <a:latin typeface="+mn-lt"/>
                        <a:ea typeface="+mn-ea"/>
                        <a:cs typeface="+mn-cs"/>
                      </a:endParaRPr>
                    </a:p>
                    <a:p>
                      <a:pPr algn="l" rtl="0">
                        <a:lnSpc>
                          <a:spcPct val="114000"/>
                        </a:lnSpc>
                      </a:pPr>
                      <a:r>
                        <a:rPr lang="en-US" sz="1600" b="1" i="0" u="none" strike="noStrike" kern="1200" baseline="0" dirty="0">
                          <a:solidFill>
                            <a:schemeClr val="dk1"/>
                          </a:solidFill>
                          <a:latin typeface="+mn-lt"/>
                          <a:ea typeface="+mn-ea"/>
                          <a:cs typeface="+mn-cs"/>
                        </a:rPr>
                        <a:t>Limited frequency </a:t>
                      </a:r>
                      <a:r>
                        <a:rPr lang="en-US" sz="1600" b="1" i="0" u="none" strike="noStrike" kern="1200" baseline="0" dirty="0">
                          <a:solidFill>
                            <a:srgbClr val="C00000"/>
                          </a:solidFill>
                          <a:latin typeface="+mn-lt"/>
                          <a:ea typeface="+mn-ea"/>
                          <a:cs typeface="+mn-cs"/>
                        </a:rPr>
                        <a:t>of coverage</a:t>
                      </a:r>
                      <a:endParaRPr lang="fa-IR" sz="1600" b="1" i="0" u="none" strike="noStrike" kern="1200" baseline="0" dirty="0">
                        <a:solidFill>
                          <a:srgbClr val="C00000"/>
                        </a:solidFill>
                        <a:latin typeface="+mn-lt"/>
                        <a:ea typeface="+mn-ea"/>
                        <a:cs typeface="+mn-cs"/>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solidFill>
                      <a:srgbClr val="F9D4CB"/>
                    </a:solidFill>
                  </a:tcPr>
                </a:tc>
                <a:tc>
                  <a:txBody>
                    <a:bodyPr/>
                    <a:lstStyle/>
                    <a:p>
                      <a:pPr marL="182563" indent="-182563" algn="l" rtl="0">
                        <a:lnSpc>
                          <a:spcPct val="114000"/>
                        </a:lnSpc>
                        <a:buFont typeface="Wingdings" panose="05000000000000000000" pitchFamily="2" charset="2"/>
                        <a:buChar char="ü"/>
                        <a:tabLst>
                          <a:tab pos="182563" algn="l"/>
                        </a:tabLst>
                      </a:pPr>
                      <a:r>
                        <a:rPr lang="en-US" sz="1600" b="1" i="0" u="none" strike="noStrike" kern="1200" baseline="0" dirty="0">
                          <a:solidFill>
                            <a:srgbClr val="009900"/>
                          </a:solidFill>
                          <a:latin typeface="+mn-lt"/>
                          <a:ea typeface="+mn-ea"/>
                          <a:cs typeface="+mn-cs"/>
                        </a:rPr>
                        <a:t>High/medium resolution </a:t>
                      </a:r>
                    </a:p>
                    <a:p>
                      <a:pPr marL="182563" indent="-182563" algn="l" rtl="0">
                        <a:lnSpc>
                          <a:spcPct val="114000"/>
                        </a:lnSpc>
                        <a:buFont typeface="Wingdings" panose="05000000000000000000" pitchFamily="2" charset="2"/>
                        <a:buChar char="ü"/>
                        <a:tabLst>
                          <a:tab pos="182563" algn="l"/>
                        </a:tabLst>
                      </a:pPr>
                      <a:r>
                        <a:rPr lang="en-US" sz="1600" b="1" i="0" u="none" strike="noStrike" kern="1200" baseline="0" dirty="0">
                          <a:solidFill>
                            <a:srgbClr val="009900"/>
                          </a:solidFill>
                          <a:latin typeface="+mn-lt"/>
                          <a:ea typeface="+mn-ea"/>
                          <a:cs typeface="+mn-cs"/>
                        </a:rPr>
                        <a:t>Large swath</a:t>
                      </a:r>
                    </a:p>
                    <a:p>
                      <a:pPr marL="182563" indent="-182563" algn="l" rtl="0">
                        <a:lnSpc>
                          <a:spcPct val="114000"/>
                        </a:lnSpc>
                        <a:buFont typeface="Wingdings" panose="05000000000000000000" pitchFamily="2" charset="2"/>
                        <a:buChar char="ü"/>
                        <a:tabLst>
                          <a:tab pos="182563" algn="l"/>
                        </a:tabLst>
                      </a:pPr>
                      <a:r>
                        <a:rPr lang="en-US" sz="1600" b="1" i="0" u="none" strike="noStrike" kern="1200" baseline="0" dirty="0">
                          <a:solidFill>
                            <a:srgbClr val="009900"/>
                          </a:solidFill>
                          <a:latin typeface="+mn-lt"/>
                          <a:ea typeface="+mn-ea"/>
                          <a:cs typeface="+mn-cs"/>
                        </a:rPr>
                        <a:t>Physics </a:t>
                      </a:r>
                      <a:r>
                        <a:rPr lang="en-US" sz="1600" b="1" i="0" u="none" strike="noStrike" kern="1200" baseline="0" dirty="0">
                          <a:solidFill>
                            <a:schemeClr val="tx1"/>
                          </a:solidFill>
                          <a:latin typeface="+mn-lt"/>
                          <a:ea typeface="+mn-ea"/>
                          <a:cs typeface="+mn-cs"/>
                        </a:rPr>
                        <a:t>are well understood</a:t>
                      </a:r>
                      <a:endParaRPr lang="en-US" sz="1600" b="0" i="0" u="none" strike="noStrike" kern="1200" baseline="0" dirty="0">
                        <a:solidFill>
                          <a:schemeClr val="dk1"/>
                        </a:solidFill>
                        <a:latin typeface="+mn-lt"/>
                        <a:ea typeface="+mn-ea"/>
                        <a:cs typeface="+mn-cs"/>
                      </a:endParaRPr>
                    </a:p>
                    <a:p>
                      <a:pPr algn="l" rtl="0">
                        <a:lnSpc>
                          <a:spcPct val="114000"/>
                        </a:lnSpc>
                      </a:pPr>
                      <a:endParaRPr lang="fa-IR" sz="1600" dirty="0">
                        <a:ln>
                          <a:solidFill>
                            <a:srgbClr val="CCCCFF"/>
                          </a:solidFill>
                        </a:ln>
                        <a:noFill/>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solidFill>
                      <a:srgbClr val="F9D4CB"/>
                    </a:solidFill>
                  </a:tcPr>
                </a:tc>
                <a:tc>
                  <a:txBody>
                    <a:bodyPr/>
                    <a:lstStyle/>
                    <a:p>
                      <a:pPr algn="l" rtl="0">
                        <a:lnSpc>
                          <a:spcPct val="114000"/>
                        </a:lnSpc>
                      </a:pPr>
                      <a:r>
                        <a:rPr lang="en-US" sz="1600" b="0" i="0" u="none" strike="noStrike" kern="1200" baseline="0" dirty="0">
                          <a:solidFill>
                            <a:schemeClr val="dk1"/>
                          </a:solidFill>
                          <a:latin typeface="+mn-lt"/>
                          <a:ea typeface="+mn-ea"/>
                          <a:cs typeface="+mn-cs"/>
                        </a:rPr>
                        <a:t>GOES TIR </a:t>
                      </a:r>
                    </a:p>
                    <a:p>
                      <a:pPr algn="l" rtl="0">
                        <a:lnSpc>
                          <a:spcPct val="114000"/>
                        </a:lnSpc>
                      </a:pPr>
                      <a:r>
                        <a:rPr lang="en-US" sz="1600" b="0" i="0" u="none" strike="noStrike" kern="1200" baseline="0" dirty="0">
                          <a:solidFill>
                            <a:schemeClr val="dk1"/>
                          </a:solidFill>
                          <a:latin typeface="+mn-lt"/>
                          <a:ea typeface="+mn-ea"/>
                          <a:cs typeface="+mn-cs"/>
                        </a:rPr>
                        <a:t>NOAA AVHRR </a:t>
                      </a:r>
                    </a:p>
                    <a:p>
                      <a:pPr algn="l" rtl="0">
                        <a:lnSpc>
                          <a:spcPct val="114000"/>
                        </a:lnSpc>
                      </a:pPr>
                      <a:r>
                        <a:rPr lang="en-US" sz="1600" b="0" i="0" u="none" strike="noStrike" kern="1200" baseline="0" dirty="0">
                          <a:solidFill>
                            <a:schemeClr val="dk1"/>
                          </a:solidFill>
                          <a:latin typeface="+mn-lt"/>
                          <a:ea typeface="+mn-ea"/>
                          <a:cs typeface="+mn-cs"/>
                        </a:rPr>
                        <a:t>Terra MODIS </a:t>
                      </a:r>
                    </a:p>
                    <a:p>
                      <a:pPr algn="l" rtl="0">
                        <a:lnSpc>
                          <a:spcPct val="114000"/>
                        </a:lnSpc>
                      </a:pPr>
                      <a:r>
                        <a:rPr lang="en-US" sz="1600" b="0" i="0" u="none" strike="noStrike" kern="1200" baseline="0" dirty="0">
                          <a:solidFill>
                            <a:schemeClr val="dk1"/>
                          </a:solidFill>
                          <a:latin typeface="+mn-lt"/>
                          <a:ea typeface="+mn-ea"/>
                          <a:cs typeface="+mn-cs"/>
                        </a:rPr>
                        <a:t>Landsat TM </a:t>
                      </a:r>
                    </a:p>
                    <a:p>
                      <a:pPr algn="l" rtl="0">
                        <a:lnSpc>
                          <a:spcPct val="114000"/>
                        </a:lnSpc>
                      </a:pPr>
                      <a:r>
                        <a:rPr lang="en-US" sz="1600" b="0" i="0" u="none" strike="noStrike" kern="1200" baseline="0" dirty="0">
                          <a:solidFill>
                            <a:schemeClr val="dk1"/>
                          </a:solidFill>
                          <a:latin typeface="+mn-lt"/>
                          <a:ea typeface="+mn-ea"/>
                          <a:cs typeface="+mn-cs"/>
                        </a:rPr>
                        <a:t>Envisat AATSR </a:t>
                      </a:r>
                      <a:endParaRPr lang="fa-IR" sz="1600" dirty="0">
                        <a:ln>
                          <a:solidFill>
                            <a:srgbClr val="CCCCFF"/>
                          </a:solidFill>
                        </a:ln>
                        <a:noFill/>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solidFill>
                      <a:srgbClr val="F9D4CB"/>
                    </a:solidFill>
                  </a:tcPr>
                </a:tc>
                <a:tc>
                  <a:txBody>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lang="en-US" sz="1600" b="1" i="0" u="none" strike="noStrike" kern="1200" baseline="0" dirty="0">
                          <a:solidFill>
                            <a:srgbClr val="0070C0"/>
                          </a:solidFill>
                          <a:latin typeface="+mn-lt"/>
                          <a:ea typeface="+mn-ea"/>
                          <a:cs typeface="+mn-cs"/>
                        </a:rPr>
                        <a:t>Surface temperature </a:t>
                      </a:r>
                      <a:r>
                        <a:rPr lang="en-US" sz="1600" b="0" i="0" u="none" strike="noStrike" kern="1200" baseline="0" dirty="0">
                          <a:solidFill>
                            <a:schemeClr val="dk1"/>
                          </a:solidFill>
                          <a:latin typeface="+mn-lt"/>
                          <a:ea typeface="+mn-ea"/>
                          <a:cs typeface="+mn-cs"/>
                        </a:rPr>
                        <a:t>	</a:t>
                      </a:r>
                    </a:p>
                    <a:p>
                      <a:pPr algn="l" rtl="0">
                        <a:lnSpc>
                          <a:spcPct val="114000"/>
                        </a:lnSpc>
                      </a:pPr>
                      <a:endParaRPr lang="fa-IR" sz="1600" dirty="0">
                        <a:ln>
                          <a:solidFill>
                            <a:srgbClr val="CCCCFF"/>
                          </a:solidFill>
                        </a:ln>
                        <a:noFill/>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solidFill>
                      <a:srgbClr val="F9D4CB"/>
                    </a:solidFill>
                  </a:tcPr>
                </a:tc>
                <a:tc>
                  <a:txBody>
                    <a:bodyPr/>
                    <a:lstStyle/>
                    <a:p>
                      <a:pPr marL="182563" indent="-182563" algn="l" rtl="0">
                        <a:lnSpc>
                          <a:spcPct val="114000"/>
                        </a:lnSpc>
                        <a:buFont typeface="Wingdings" panose="05000000000000000000" pitchFamily="2" charset="2"/>
                        <a:buChar char="§"/>
                      </a:pPr>
                      <a:r>
                        <a:rPr lang="en-US" sz="1500" b="0" i="0" u="none" strike="noStrike" kern="1200" baseline="0" dirty="0">
                          <a:solidFill>
                            <a:schemeClr val="dk1"/>
                          </a:solidFill>
                          <a:latin typeface="+mn-lt"/>
                          <a:ea typeface="+mn-ea"/>
                          <a:cs typeface="+mn-cs"/>
                        </a:rPr>
                        <a:t>Near Infrared (NIR): 0.7 to 1.5 </a:t>
                      </a:r>
                      <a:r>
                        <a:rPr lang="en-US" sz="1500" b="0" i="0" u="none" strike="noStrike" kern="1200" baseline="0" dirty="0" err="1">
                          <a:solidFill>
                            <a:schemeClr val="dk1"/>
                          </a:solidFill>
                          <a:latin typeface="+mn-lt"/>
                          <a:ea typeface="+mn-ea"/>
                          <a:cs typeface="+mn-cs"/>
                        </a:rPr>
                        <a:t>μm</a:t>
                      </a:r>
                      <a:endParaRPr lang="en-US" sz="1500" b="0" i="0" u="none" strike="noStrike" kern="1200" baseline="0" dirty="0">
                        <a:solidFill>
                          <a:schemeClr val="dk1"/>
                        </a:solidFill>
                        <a:latin typeface="+mn-lt"/>
                        <a:ea typeface="+mn-ea"/>
                        <a:cs typeface="+mn-cs"/>
                      </a:endParaRPr>
                    </a:p>
                    <a:p>
                      <a:pPr marL="182563" indent="-182563" algn="l" rtl="0">
                        <a:lnSpc>
                          <a:spcPct val="114000"/>
                        </a:lnSpc>
                        <a:buFont typeface="Wingdings" panose="05000000000000000000" pitchFamily="2" charset="2"/>
                        <a:buChar char="§"/>
                      </a:pPr>
                      <a:r>
                        <a:rPr lang="en-US" sz="1500" b="0" i="0" u="none" strike="noStrike" kern="1200" baseline="0" dirty="0">
                          <a:solidFill>
                            <a:schemeClr val="dk1"/>
                          </a:solidFill>
                          <a:latin typeface="+mn-lt"/>
                          <a:ea typeface="+mn-ea"/>
                          <a:cs typeface="+mn-cs"/>
                        </a:rPr>
                        <a:t>Short Wavelength Infrared (SWIR): 1.5 to 3 </a:t>
                      </a:r>
                      <a:r>
                        <a:rPr lang="en-US" sz="1500" b="0" i="0" u="none" strike="noStrike" kern="1200" baseline="0" dirty="0" err="1">
                          <a:solidFill>
                            <a:schemeClr val="dk1"/>
                          </a:solidFill>
                          <a:latin typeface="+mn-lt"/>
                          <a:ea typeface="+mn-ea"/>
                          <a:cs typeface="+mn-cs"/>
                        </a:rPr>
                        <a:t>μm</a:t>
                      </a:r>
                      <a:r>
                        <a:rPr lang="en-US" sz="1500" b="0" i="0" u="none" strike="noStrike" kern="1200" baseline="0" dirty="0">
                          <a:solidFill>
                            <a:schemeClr val="dk1"/>
                          </a:solidFill>
                          <a:latin typeface="+mn-lt"/>
                          <a:ea typeface="+mn-ea"/>
                          <a:cs typeface="+mn-cs"/>
                        </a:rPr>
                        <a:t>. </a:t>
                      </a:r>
                    </a:p>
                    <a:p>
                      <a:pPr marL="182563" indent="-182563" algn="l" rtl="0">
                        <a:lnSpc>
                          <a:spcPct val="114000"/>
                        </a:lnSpc>
                        <a:buFont typeface="Wingdings" panose="05000000000000000000" pitchFamily="2" charset="2"/>
                        <a:buChar char="§"/>
                      </a:pPr>
                      <a:r>
                        <a:rPr lang="en-US" sz="1500" b="0" i="0" u="none" strike="noStrike" kern="1200" baseline="0" dirty="0">
                          <a:solidFill>
                            <a:schemeClr val="dk1"/>
                          </a:solidFill>
                          <a:latin typeface="+mn-lt"/>
                          <a:ea typeface="+mn-ea"/>
                          <a:cs typeface="+mn-cs"/>
                        </a:rPr>
                        <a:t>Mid Wavelength Infrared (MWIR): 3 to 8 </a:t>
                      </a:r>
                      <a:r>
                        <a:rPr lang="en-US" sz="1500" b="0" i="0" u="none" strike="noStrike" kern="1200" baseline="0" dirty="0" err="1">
                          <a:solidFill>
                            <a:schemeClr val="dk1"/>
                          </a:solidFill>
                          <a:latin typeface="+mn-lt"/>
                          <a:ea typeface="+mn-ea"/>
                          <a:cs typeface="+mn-cs"/>
                        </a:rPr>
                        <a:t>μm</a:t>
                      </a:r>
                      <a:r>
                        <a:rPr lang="en-US" sz="1500" b="0" i="0" u="none" strike="noStrike" kern="1200" baseline="0" dirty="0">
                          <a:solidFill>
                            <a:schemeClr val="dk1"/>
                          </a:solidFill>
                          <a:latin typeface="+mn-lt"/>
                          <a:ea typeface="+mn-ea"/>
                          <a:cs typeface="+mn-cs"/>
                        </a:rPr>
                        <a:t>. </a:t>
                      </a:r>
                    </a:p>
                    <a:p>
                      <a:pPr marL="182563" indent="-182563" algn="l" rtl="0">
                        <a:lnSpc>
                          <a:spcPct val="114000"/>
                        </a:lnSpc>
                        <a:buFont typeface="Wingdings" panose="05000000000000000000" pitchFamily="2" charset="2"/>
                        <a:buChar char="§"/>
                      </a:pPr>
                      <a:r>
                        <a:rPr lang="en-US" sz="1500" b="0" i="0" u="none" strike="noStrike" kern="1200" baseline="0" dirty="0">
                          <a:solidFill>
                            <a:schemeClr val="dk1"/>
                          </a:solidFill>
                          <a:latin typeface="+mn-lt"/>
                          <a:ea typeface="+mn-ea"/>
                          <a:cs typeface="+mn-cs"/>
                        </a:rPr>
                        <a:t>Long Wavelength Infrared (LWIR): 8 to 15 </a:t>
                      </a:r>
                      <a:r>
                        <a:rPr lang="en-US" sz="1500" b="0" i="0" u="none" strike="noStrike" kern="1200" baseline="0" dirty="0" err="1">
                          <a:solidFill>
                            <a:schemeClr val="dk1"/>
                          </a:solidFill>
                          <a:latin typeface="+mn-lt"/>
                          <a:ea typeface="+mn-ea"/>
                          <a:cs typeface="+mn-cs"/>
                        </a:rPr>
                        <a:t>μm</a:t>
                      </a:r>
                      <a:r>
                        <a:rPr lang="en-US" sz="1500" b="0" i="0" u="none" strike="noStrike" kern="1200" baseline="0" dirty="0">
                          <a:solidFill>
                            <a:schemeClr val="dk1"/>
                          </a:solidFill>
                          <a:latin typeface="+mn-lt"/>
                          <a:ea typeface="+mn-ea"/>
                          <a:cs typeface="+mn-cs"/>
                        </a:rPr>
                        <a:t>. </a:t>
                      </a:r>
                    </a:p>
                    <a:p>
                      <a:pPr marL="182563" indent="-182563" algn="l" rtl="0">
                        <a:lnSpc>
                          <a:spcPct val="114000"/>
                        </a:lnSpc>
                        <a:buFont typeface="Wingdings" panose="05000000000000000000" pitchFamily="2" charset="2"/>
                        <a:buChar char="§"/>
                      </a:pPr>
                      <a:r>
                        <a:rPr lang="en-US" sz="1500" b="0" i="0" u="none" strike="noStrike" kern="1200" baseline="0" dirty="0">
                          <a:solidFill>
                            <a:schemeClr val="dk1"/>
                          </a:solidFill>
                          <a:latin typeface="+mn-lt"/>
                          <a:ea typeface="+mn-ea"/>
                          <a:cs typeface="+mn-cs"/>
                        </a:rPr>
                        <a:t>Far Infrared (FIR): longer than 15 </a:t>
                      </a:r>
                      <a:r>
                        <a:rPr lang="en-US" sz="1500" b="0" i="0" u="none" strike="noStrike" kern="1200" baseline="0" dirty="0" err="1">
                          <a:solidFill>
                            <a:schemeClr val="dk1"/>
                          </a:solidFill>
                          <a:latin typeface="+mn-lt"/>
                          <a:ea typeface="+mn-ea"/>
                          <a:cs typeface="+mn-cs"/>
                        </a:rPr>
                        <a:t>μm</a:t>
                      </a:r>
                      <a:r>
                        <a:rPr lang="en-US" sz="1500" b="0" i="0" u="none" strike="noStrike" kern="1200" baseline="0" dirty="0">
                          <a:solidFill>
                            <a:schemeClr val="dk1"/>
                          </a:solidFill>
                          <a:latin typeface="+mn-lt"/>
                          <a:ea typeface="+mn-ea"/>
                          <a:cs typeface="+mn-cs"/>
                        </a:rPr>
                        <a:t>. </a:t>
                      </a:r>
                      <a:endParaRPr lang="fa-IR" sz="1600" dirty="0">
                        <a:ln>
                          <a:solidFill>
                            <a:srgbClr val="CCCCFF"/>
                          </a:solidFill>
                        </a:ln>
                        <a:noFill/>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solidFill>
                      <a:srgbClr val="F9D4CB"/>
                    </a:solidFill>
                  </a:tcPr>
                </a:tc>
                <a:tc>
                  <a:txBody>
                    <a:bodyPr/>
                    <a:lstStyle/>
                    <a:p>
                      <a:pPr algn="l" rtl="0"/>
                      <a:r>
                        <a:rPr lang="en-US" sz="1800" b="1" i="0" u="none" strike="noStrike" kern="1200" baseline="0" dirty="0">
                          <a:solidFill>
                            <a:schemeClr val="dk1"/>
                          </a:solidFill>
                          <a:latin typeface="+mn-lt"/>
                          <a:ea typeface="+mn-ea"/>
                          <a:cs typeface="+mn-cs"/>
                        </a:rPr>
                        <a:t>Infrared </a:t>
                      </a:r>
                      <a:endParaRPr lang="fa-IR" dirty="0">
                        <a:ln>
                          <a:solidFill>
                            <a:srgbClr val="CCCCFF"/>
                          </a:solidFill>
                        </a:ln>
                        <a:noFill/>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solidFill>
                      <a:srgbClr val="F9D4CB"/>
                    </a:solidFill>
                  </a:tcPr>
                </a:tc>
                <a:extLst>
                  <a:ext uri="{0D108BD9-81ED-4DB2-BD59-A6C34878D82A}">
                    <a16:rowId xmlns:a16="http://schemas.microsoft.com/office/drawing/2014/main" val="1391668042"/>
                  </a:ext>
                </a:extLst>
              </a:tr>
            </a:tbl>
          </a:graphicData>
        </a:graphic>
      </p:graphicFrame>
      <p:sp>
        <p:nvSpPr>
          <p:cNvPr id="5" name="Rounded Rectangle 4">
            <a:extLst>
              <a:ext uri="{FF2B5EF4-FFF2-40B4-BE49-F238E27FC236}">
                <a16:creationId xmlns:a16="http://schemas.microsoft.com/office/drawing/2014/main" id="{872D64D9-A819-43B8-A46B-CEDF95C5BAEB}"/>
              </a:ext>
            </a:extLst>
          </p:cNvPr>
          <p:cNvSpPr/>
          <p:nvPr/>
        </p:nvSpPr>
        <p:spPr>
          <a:xfrm>
            <a:off x="1875322" y="212316"/>
            <a:ext cx="8441356" cy="856089"/>
          </a:xfrm>
          <a:prstGeom prst="roundRect">
            <a:avLst/>
          </a:prstGeom>
          <a:gradFill flip="none" rotWithShape="1">
            <a:gsLst>
              <a:gs pos="0">
                <a:schemeClr val="accent2">
                  <a:lumMod val="89000"/>
                </a:schemeClr>
              </a:gs>
              <a:gs pos="0">
                <a:srgbClr val="B2DE82"/>
              </a:gs>
              <a:gs pos="68000">
                <a:srgbClr val="92D050"/>
              </a:gs>
              <a:gs pos="100000">
                <a:srgbClr val="6BA42C"/>
              </a:gs>
            </a:gsLst>
            <a:path path="circle">
              <a:fillToRect l="50000" t="50000" r="50000" b="50000"/>
            </a:path>
            <a:tileRect/>
          </a:gradFill>
        </p:spPr>
        <p:style>
          <a:lnRef idx="0">
            <a:schemeClr val="accent2"/>
          </a:lnRef>
          <a:fillRef idx="3">
            <a:schemeClr val="accent2"/>
          </a:fillRef>
          <a:effectRef idx="3">
            <a:schemeClr val="accent2"/>
          </a:effectRef>
          <a:fontRef idx="minor">
            <a:schemeClr val="lt1"/>
          </a:fontRef>
        </p:style>
        <p:txBody>
          <a:bodyPr rtlCol="1" anchor="ctr"/>
          <a:lstStyle/>
          <a:p>
            <a:pPr algn="ctr"/>
            <a:endParaRPr lang="en-US" sz="2300" b="1" dirty="0">
              <a:solidFill>
                <a:schemeClr val="bg1"/>
              </a:solidFill>
              <a:effectLst>
                <a:outerShdw blurRad="38100" dist="38100" dir="2700000" algn="tl">
                  <a:srgbClr val="000000">
                    <a:alpha val="43137"/>
                  </a:srgbClr>
                </a:outerShdw>
              </a:effectLst>
            </a:endParaRPr>
          </a:p>
          <a:p>
            <a:pPr algn="ctr"/>
            <a:r>
              <a:rPr lang="en-US" sz="2300" b="1" dirty="0">
                <a:solidFill>
                  <a:schemeClr val="tx1"/>
                </a:solidFill>
              </a:rPr>
              <a:t>Comparison of different remote sensing techniques and </a:t>
            </a:r>
          </a:p>
          <a:p>
            <a:pPr algn="ctr"/>
            <a:r>
              <a:rPr lang="en-US" sz="2300" b="1" dirty="0">
                <a:solidFill>
                  <a:schemeClr val="tx1"/>
                </a:solidFill>
              </a:rPr>
              <a:t>advantages as well as the limitations of each category</a:t>
            </a:r>
          </a:p>
          <a:p>
            <a:pPr algn="ctr"/>
            <a:endParaRPr lang="fa-IR" sz="2300" b="1" dirty="0">
              <a:solidFill>
                <a:schemeClr val="bg1"/>
              </a:solidFill>
              <a:effectLst>
                <a:outerShdw blurRad="38100" dist="38100" dir="2700000" algn="tl">
                  <a:srgbClr val="000000">
                    <a:alpha val="43137"/>
                  </a:srgbClr>
                </a:outerShdw>
              </a:effectLst>
            </a:endParaRPr>
          </a:p>
        </p:txBody>
      </p:sp>
      <p:sp>
        <p:nvSpPr>
          <p:cNvPr id="3" name="Slide Number Placeholder 2">
            <a:extLst>
              <a:ext uri="{FF2B5EF4-FFF2-40B4-BE49-F238E27FC236}">
                <a16:creationId xmlns:a16="http://schemas.microsoft.com/office/drawing/2014/main" id="{294B3494-31D4-4DBD-896F-343E837C6C03}"/>
              </a:ext>
            </a:extLst>
          </p:cNvPr>
          <p:cNvSpPr>
            <a:spLocks noGrp="1"/>
          </p:cNvSpPr>
          <p:nvPr>
            <p:ph type="sldNum" sz="quarter" idx="12"/>
          </p:nvPr>
        </p:nvSpPr>
        <p:spPr/>
        <p:txBody>
          <a:bodyPr/>
          <a:lstStyle/>
          <a:p>
            <a:fld id="{8ACF494B-5665-4D0C-9B30-01D6EF684EB8}" type="slidenum">
              <a:rPr lang="en-US" smtClean="0"/>
              <a:t>24</a:t>
            </a:fld>
            <a:endParaRPr lang="en-US"/>
          </a:p>
        </p:txBody>
      </p:sp>
    </p:spTree>
    <p:extLst>
      <p:ext uri="{BB962C8B-B14F-4D97-AF65-F5344CB8AC3E}">
        <p14:creationId xmlns:p14="http://schemas.microsoft.com/office/powerpoint/2010/main" val="40237957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D8AAE3FC-4E5C-495C-AC12-0EF68F37ED56}"/>
              </a:ext>
            </a:extLst>
          </p:cNvPr>
          <p:cNvGraphicFramePr>
            <a:graphicFrameLocks noGrp="1"/>
          </p:cNvGraphicFramePr>
          <p:nvPr/>
        </p:nvGraphicFramePr>
        <p:xfrm>
          <a:off x="314425" y="1283836"/>
          <a:ext cx="11563150" cy="5170869"/>
        </p:xfrm>
        <a:graphic>
          <a:graphicData uri="http://schemas.openxmlformats.org/drawingml/2006/table">
            <a:tbl>
              <a:tblPr rtl="1" firstRow="1" bandRow="1">
                <a:tableStyleId>{8A107856-5554-42FB-B03E-39F5DBC370BA}</a:tableStyleId>
              </a:tblPr>
              <a:tblGrid>
                <a:gridCol w="2204186">
                  <a:extLst>
                    <a:ext uri="{9D8B030D-6E8A-4147-A177-3AD203B41FA5}">
                      <a16:colId xmlns:a16="http://schemas.microsoft.com/office/drawing/2014/main" val="1551232360"/>
                    </a:ext>
                  </a:extLst>
                </a:gridCol>
                <a:gridCol w="2165684">
                  <a:extLst>
                    <a:ext uri="{9D8B030D-6E8A-4147-A177-3AD203B41FA5}">
                      <a16:colId xmlns:a16="http://schemas.microsoft.com/office/drawing/2014/main" val="1557913068"/>
                    </a:ext>
                  </a:extLst>
                </a:gridCol>
                <a:gridCol w="1102269">
                  <a:extLst>
                    <a:ext uri="{9D8B030D-6E8A-4147-A177-3AD203B41FA5}">
                      <a16:colId xmlns:a16="http://schemas.microsoft.com/office/drawing/2014/main" val="2399335445"/>
                    </a:ext>
                  </a:extLst>
                </a:gridCol>
                <a:gridCol w="1690500">
                  <a:extLst>
                    <a:ext uri="{9D8B030D-6E8A-4147-A177-3AD203B41FA5}">
                      <a16:colId xmlns:a16="http://schemas.microsoft.com/office/drawing/2014/main" val="2397073702"/>
                    </a:ext>
                  </a:extLst>
                </a:gridCol>
                <a:gridCol w="3156251">
                  <a:extLst>
                    <a:ext uri="{9D8B030D-6E8A-4147-A177-3AD203B41FA5}">
                      <a16:colId xmlns:a16="http://schemas.microsoft.com/office/drawing/2014/main" val="2471851334"/>
                    </a:ext>
                  </a:extLst>
                </a:gridCol>
                <a:gridCol w="1244260">
                  <a:extLst>
                    <a:ext uri="{9D8B030D-6E8A-4147-A177-3AD203B41FA5}">
                      <a16:colId xmlns:a16="http://schemas.microsoft.com/office/drawing/2014/main" val="2391603029"/>
                    </a:ext>
                  </a:extLst>
                </a:gridCol>
              </a:tblGrid>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i="0" u="none" strike="noStrike" kern="1200" baseline="0" dirty="0">
                          <a:solidFill>
                            <a:schemeClr val="dk1"/>
                          </a:solidFill>
                          <a:latin typeface="+mn-lt"/>
                          <a:ea typeface="+mn-ea"/>
                          <a:cs typeface="+mn-cs"/>
                        </a:rPr>
                        <a:t>Limitations</a:t>
                      </a:r>
                      <a:endParaRPr lang="en-US" sz="2000" b="0" i="0" u="none" strike="noStrike" kern="1200" baseline="0" dirty="0">
                        <a:solidFill>
                          <a:schemeClr val="dk1"/>
                        </a:solidFill>
                        <a:latin typeface="+mn-lt"/>
                        <a:ea typeface="+mn-ea"/>
                        <a:cs typeface="+mn-cs"/>
                      </a:endParaRPr>
                    </a:p>
                  </a:txBody>
                  <a:tcPr>
                    <a:lnL w="12700" cap="flat" cmpd="sng" algn="ctr">
                      <a:solidFill>
                        <a:srgbClr val="4500D0"/>
                      </a:solidFill>
                      <a:prstDash val="solid"/>
                      <a:round/>
                      <a:headEnd type="none" w="med" len="med"/>
                      <a:tailEnd type="none" w="med" len="med"/>
                    </a:lnL>
                    <a:lnR w="12700" cap="flat" cmpd="sng" algn="ctr">
                      <a:solidFill>
                        <a:srgbClr val="4500D0"/>
                      </a:solidFill>
                      <a:prstDash val="solid"/>
                      <a:round/>
                      <a:headEnd type="none" w="med" len="med"/>
                      <a:tailEnd type="none" w="med" len="med"/>
                    </a:lnR>
                    <a:lnT w="12700" cap="flat" cmpd="sng" algn="ctr">
                      <a:solidFill>
                        <a:srgbClr val="4500D0"/>
                      </a:solidFill>
                      <a:prstDash val="solid"/>
                      <a:round/>
                      <a:headEnd type="none" w="med" len="med"/>
                      <a:tailEnd type="none" w="med" len="med"/>
                    </a:lnT>
                    <a:lnB w="12700" cap="flat" cmpd="sng" algn="ctr">
                      <a:solidFill>
                        <a:srgbClr val="4500D0"/>
                      </a:solidFill>
                      <a:prstDash val="solid"/>
                      <a:round/>
                      <a:headEnd type="none" w="med" len="med"/>
                      <a:tailEnd type="none" w="med" len="med"/>
                    </a:lnB>
                    <a:lnTlToBr w="12700" cmpd="sng">
                      <a:noFill/>
                      <a:prstDash val="solid"/>
                    </a:lnTlToBr>
                    <a:lnBlToTr w="12700" cmpd="sng">
                      <a:noFill/>
                      <a:prstDash val="solid"/>
                    </a:lnBlToTr>
                    <a:solidFill>
                      <a:srgbClr val="CCCCFF"/>
                    </a:solidFill>
                  </a:tcPr>
                </a:tc>
                <a:tc>
                  <a:txBody>
                    <a:bodyPr/>
                    <a:lstStyle/>
                    <a:p>
                      <a:pPr algn="ctr" rtl="0"/>
                      <a:r>
                        <a:rPr lang="en-US" sz="2000" b="1" i="0" u="none" strike="noStrike" kern="1200" baseline="0" dirty="0">
                          <a:solidFill>
                            <a:schemeClr val="dk1"/>
                          </a:solidFill>
                          <a:latin typeface="+mn-lt"/>
                          <a:ea typeface="+mn-ea"/>
                          <a:cs typeface="+mn-cs"/>
                        </a:rPr>
                        <a:t>Advantages </a:t>
                      </a:r>
                      <a:endParaRPr lang="fa-IR" sz="2000" dirty="0">
                        <a:ln>
                          <a:solidFill>
                            <a:srgbClr val="4500D0"/>
                          </a:solidFill>
                        </a:ln>
                        <a:noFill/>
                      </a:endParaRPr>
                    </a:p>
                  </a:txBody>
                  <a:tcPr>
                    <a:lnL w="12700" cap="flat" cmpd="sng" algn="ctr">
                      <a:solidFill>
                        <a:srgbClr val="4500D0"/>
                      </a:solidFill>
                      <a:prstDash val="solid"/>
                      <a:round/>
                      <a:headEnd type="none" w="med" len="med"/>
                      <a:tailEnd type="none" w="med" len="med"/>
                    </a:lnL>
                    <a:lnR w="12700" cap="flat" cmpd="sng" algn="ctr">
                      <a:solidFill>
                        <a:srgbClr val="4500D0"/>
                      </a:solidFill>
                      <a:prstDash val="solid"/>
                      <a:round/>
                      <a:headEnd type="none" w="med" len="med"/>
                      <a:tailEnd type="none" w="med" len="med"/>
                    </a:lnR>
                    <a:lnT w="12700" cap="flat" cmpd="sng" algn="ctr">
                      <a:solidFill>
                        <a:srgbClr val="4500D0"/>
                      </a:solidFill>
                      <a:prstDash val="solid"/>
                      <a:round/>
                      <a:headEnd type="none" w="med" len="med"/>
                      <a:tailEnd type="none" w="med" len="med"/>
                    </a:lnT>
                    <a:lnB w="12700" cap="flat" cmpd="sng" algn="ctr">
                      <a:solidFill>
                        <a:srgbClr val="4500D0"/>
                      </a:solidFill>
                      <a:prstDash val="solid"/>
                      <a:round/>
                      <a:headEnd type="none" w="med" len="med"/>
                      <a:tailEnd type="none" w="med" len="med"/>
                    </a:lnB>
                    <a:lnTlToBr w="12700" cmpd="sng">
                      <a:noFill/>
                      <a:prstDash val="solid"/>
                    </a:lnTlToBr>
                    <a:lnBlToTr w="12700" cmpd="sng">
                      <a:noFill/>
                      <a:prstDash val="solid"/>
                    </a:lnBlToTr>
                    <a:solidFill>
                      <a:srgbClr val="CCC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i="0" u="none" strike="noStrike" kern="1200" baseline="0" dirty="0">
                          <a:solidFill>
                            <a:schemeClr val="dk1"/>
                          </a:solidFill>
                          <a:latin typeface="+mn-lt"/>
                          <a:ea typeface="+mn-ea"/>
                          <a:cs typeface="+mn-cs"/>
                        </a:rPr>
                        <a:t>Sensors </a:t>
                      </a:r>
                      <a:endParaRPr lang="fa-IR" sz="2000" dirty="0">
                        <a:ln>
                          <a:solidFill>
                            <a:srgbClr val="4500D0"/>
                          </a:solidFill>
                        </a:ln>
                        <a:noFill/>
                      </a:endParaRPr>
                    </a:p>
                  </a:txBody>
                  <a:tcPr>
                    <a:lnL w="12700" cap="flat" cmpd="sng" algn="ctr">
                      <a:solidFill>
                        <a:srgbClr val="4500D0"/>
                      </a:solidFill>
                      <a:prstDash val="solid"/>
                      <a:round/>
                      <a:headEnd type="none" w="med" len="med"/>
                      <a:tailEnd type="none" w="med" len="med"/>
                    </a:lnL>
                    <a:lnR w="12700" cap="flat" cmpd="sng" algn="ctr">
                      <a:solidFill>
                        <a:srgbClr val="4500D0"/>
                      </a:solidFill>
                      <a:prstDash val="solid"/>
                      <a:round/>
                      <a:headEnd type="none" w="med" len="med"/>
                      <a:tailEnd type="none" w="med" len="med"/>
                    </a:lnR>
                    <a:lnT w="12700" cap="flat" cmpd="sng" algn="ctr">
                      <a:solidFill>
                        <a:srgbClr val="4500D0"/>
                      </a:solidFill>
                      <a:prstDash val="solid"/>
                      <a:round/>
                      <a:headEnd type="none" w="med" len="med"/>
                      <a:tailEnd type="none" w="med" len="med"/>
                    </a:lnT>
                    <a:lnB w="12700" cap="flat" cmpd="sng" algn="ctr">
                      <a:solidFill>
                        <a:srgbClr val="4500D0"/>
                      </a:solidFill>
                      <a:prstDash val="solid"/>
                      <a:round/>
                      <a:headEnd type="none" w="med" len="med"/>
                      <a:tailEnd type="none" w="med" len="med"/>
                    </a:lnB>
                    <a:lnTlToBr w="12700" cmpd="sng">
                      <a:noFill/>
                      <a:prstDash val="solid"/>
                    </a:lnTlToBr>
                    <a:lnBlToTr w="12700" cmpd="sng">
                      <a:noFill/>
                      <a:prstDash val="solid"/>
                    </a:lnBlToTr>
                    <a:solidFill>
                      <a:srgbClr val="CCC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i="0" u="none" strike="noStrike" kern="1200" baseline="0" dirty="0">
                          <a:solidFill>
                            <a:schemeClr val="dk1"/>
                          </a:solidFill>
                          <a:latin typeface="+mn-lt"/>
                          <a:ea typeface="+mn-ea"/>
                          <a:cs typeface="+mn-cs"/>
                        </a:rPr>
                        <a:t>Property observed</a:t>
                      </a:r>
                      <a:endParaRPr lang="fa-IR" sz="2000" dirty="0">
                        <a:ln>
                          <a:solidFill>
                            <a:srgbClr val="4500D0"/>
                          </a:solidFill>
                        </a:ln>
                        <a:noFill/>
                      </a:endParaRPr>
                    </a:p>
                  </a:txBody>
                  <a:tcPr>
                    <a:lnL w="12700" cap="flat" cmpd="sng" algn="ctr">
                      <a:solidFill>
                        <a:srgbClr val="4500D0"/>
                      </a:solidFill>
                      <a:prstDash val="solid"/>
                      <a:round/>
                      <a:headEnd type="none" w="med" len="med"/>
                      <a:tailEnd type="none" w="med" len="med"/>
                    </a:lnL>
                    <a:lnR w="12700" cap="flat" cmpd="sng" algn="ctr">
                      <a:solidFill>
                        <a:srgbClr val="4500D0"/>
                      </a:solidFill>
                      <a:prstDash val="solid"/>
                      <a:round/>
                      <a:headEnd type="none" w="med" len="med"/>
                      <a:tailEnd type="none" w="med" len="med"/>
                    </a:lnR>
                    <a:lnT w="12700" cap="flat" cmpd="sng" algn="ctr">
                      <a:solidFill>
                        <a:srgbClr val="4500D0"/>
                      </a:solidFill>
                      <a:prstDash val="solid"/>
                      <a:round/>
                      <a:headEnd type="none" w="med" len="med"/>
                      <a:tailEnd type="none" w="med" len="med"/>
                    </a:lnT>
                    <a:lnB w="12700" cap="flat" cmpd="sng" algn="ctr">
                      <a:solidFill>
                        <a:srgbClr val="4500D0"/>
                      </a:solidFill>
                      <a:prstDash val="solid"/>
                      <a:round/>
                      <a:headEnd type="none" w="med" len="med"/>
                      <a:tailEnd type="none" w="med" len="med"/>
                    </a:lnB>
                    <a:lnTlToBr w="12700" cmpd="sng">
                      <a:noFill/>
                      <a:prstDash val="solid"/>
                    </a:lnTlToBr>
                    <a:lnBlToTr w="12700" cmpd="sng">
                      <a:noFill/>
                      <a:prstDash val="solid"/>
                    </a:lnBlToTr>
                    <a:solidFill>
                      <a:srgbClr val="CCC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i="0" u="none" strike="noStrike" kern="1200" baseline="0" dirty="0">
                          <a:solidFill>
                            <a:schemeClr val="dk1"/>
                          </a:solidFill>
                          <a:latin typeface="+mn-lt"/>
                          <a:ea typeface="+mn-ea"/>
                          <a:cs typeface="+mn-cs"/>
                        </a:rPr>
                        <a:t>Wavelength</a:t>
                      </a:r>
                      <a:endParaRPr lang="fa-IR" sz="2000" dirty="0">
                        <a:ln>
                          <a:solidFill>
                            <a:srgbClr val="4500D0"/>
                          </a:solidFill>
                        </a:ln>
                        <a:noFill/>
                      </a:endParaRPr>
                    </a:p>
                  </a:txBody>
                  <a:tcPr>
                    <a:lnL w="12700" cap="flat" cmpd="sng" algn="ctr">
                      <a:solidFill>
                        <a:srgbClr val="4500D0"/>
                      </a:solidFill>
                      <a:prstDash val="solid"/>
                      <a:round/>
                      <a:headEnd type="none" w="med" len="med"/>
                      <a:tailEnd type="none" w="med" len="med"/>
                    </a:lnL>
                    <a:lnR w="12700" cap="flat" cmpd="sng" algn="ctr">
                      <a:solidFill>
                        <a:srgbClr val="4500D0"/>
                      </a:solidFill>
                      <a:prstDash val="solid"/>
                      <a:round/>
                      <a:headEnd type="none" w="med" len="med"/>
                      <a:tailEnd type="none" w="med" len="med"/>
                    </a:lnR>
                    <a:lnT w="12700" cap="flat" cmpd="sng" algn="ctr">
                      <a:solidFill>
                        <a:srgbClr val="4500D0"/>
                      </a:solidFill>
                      <a:prstDash val="solid"/>
                      <a:round/>
                      <a:headEnd type="none" w="med" len="med"/>
                      <a:tailEnd type="none" w="med" len="med"/>
                    </a:lnT>
                    <a:lnB w="12700" cap="flat" cmpd="sng" algn="ctr">
                      <a:solidFill>
                        <a:srgbClr val="4500D0"/>
                      </a:solidFill>
                      <a:prstDash val="solid"/>
                      <a:round/>
                      <a:headEnd type="none" w="med" len="med"/>
                      <a:tailEnd type="none" w="med" len="med"/>
                    </a:lnB>
                    <a:lnTlToBr w="12700" cmpd="sng">
                      <a:noFill/>
                      <a:prstDash val="solid"/>
                    </a:lnTlToBr>
                    <a:lnBlToTr w="12700" cmpd="sng">
                      <a:noFill/>
                      <a:prstDash val="solid"/>
                    </a:lnBlToTr>
                    <a:solidFill>
                      <a:srgbClr val="CCC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i="0" u="none" strike="noStrike" kern="1200" baseline="0" dirty="0">
                          <a:solidFill>
                            <a:schemeClr val="dk1"/>
                          </a:solidFill>
                          <a:latin typeface="+mn-lt"/>
                          <a:ea typeface="+mn-ea"/>
                          <a:cs typeface="+mn-cs"/>
                        </a:rPr>
                        <a:t>Sensor type</a:t>
                      </a:r>
                      <a:endParaRPr lang="fa-IR" sz="2000" dirty="0">
                        <a:ln>
                          <a:solidFill>
                            <a:srgbClr val="4500D0"/>
                          </a:solidFill>
                        </a:ln>
                        <a:noFill/>
                      </a:endParaRPr>
                    </a:p>
                  </a:txBody>
                  <a:tcPr>
                    <a:lnL w="12700" cap="flat" cmpd="sng" algn="ctr">
                      <a:solidFill>
                        <a:srgbClr val="4500D0"/>
                      </a:solidFill>
                      <a:prstDash val="solid"/>
                      <a:round/>
                      <a:headEnd type="none" w="med" len="med"/>
                      <a:tailEnd type="none" w="med" len="med"/>
                    </a:lnL>
                    <a:lnR w="12700" cap="flat" cmpd="sng" algn="ctr">
                      <a:solidFill>
                        <a:srgbClr val="4500D0"/>
                      </a:solidFill>
                      <a:prstDash val="solid"/>
                      <a:round/>
                      <a:headEnd type="none" w="med" len="med"/>
                      <a:tailEnd type="none" w="med" len="med"/>
                    </a:lnR>
                    <a:lnT w="12700" cap="flat" cmpd="sng" algn="ctr">
                      <a:solidFill>
                        <a:srgbClr val="4500D0"/>
                      </a:solidFill>
                      <a:prstDash val="solid"/>
                      <a:round/>
                      <a:headEnd type="none" w="med" len="med"/>
                      <a:tailEnd type="none" w="med" len="med"/>
                    </a:lnT>
                    <a:lnB w="12700" cap="flat" cmpd="sng" algn="ctr">
                      <a:solidFill>
                        <a:srgbClr val="4500D0"/>
                      </a:solidFill>
                      <a:prstDash val="solid"/>
                      <a:round/>
                      <a:headEnd type="none" w="med" len="med"/>
                      <a:tailEnd type="none" w="med" len="med"/>
                    </a:lnB>
                    <a:lnTlToBr w="12700" cmpd="sng">
                      <a:noFill/>
                      <a:prstDash val="solid"/>
                    </a:lnTlToBr>
                    <a:lnBlToTr w="12700" cmpd="sng">
                      <a:noFill/>
                      <a:prstDash val="solid"/>
                    </a:lnBlToTr>
                    <a:solidFill>
                      <a:srgbClr val="CCCCFF"/>
                    </a:solidFill>
                  </a:tcPr>
                </a:tc>
                <a:extLst>
                  <a:ext uri="{0D108BD9-81ED-4DB2-BD59-A6C34878D82A}">
                    <a16:rowId xmlns:a16="http://schemas.microsoft.com/office/drawing/2014/main" val="4083791915"/>
                  </a:ext>
                </a:extLst>
              </a:tr>
              <a:tr h="530240">
                <a:tc>
                  <a:txBody>
                    <a:bodyPr/>
                    <a:lstStyle/>
                    <a:p>
                      <a:pPr marL="285750" marR="0" lvl="0" indent="-285750" algn="l" defTabSz="914400" rtl="0" eaLnBrk="1" fontAlgn="auto" latinLnBrk="0" hangingPunct="1">
                        <a:lnSpc>
                          <a:spcPct val="114000"/>
                        </a:lnSpc>
                        <a:spcBef>
                          <a:spcPts val="0"/>
                        </a:spcBef>
                        <a:spcAft>
                          <a:spcPts val="0"/>
                        </a:spcAft>
                        <a:buClrTx/>
                        <a:buSzTx/>
                        <a:buFont typeface="Wingdings" panose="05000000000000000000" pitchFamily="2" charset="2"/>
                        <a:buChar char="Ø"/>
                        <a:tabLst/>
                        <a:defRPr/>
                      </a:pPr>
                      <a:r>
                        <a:rPr lang="en-US" sz="1550" b="1" i="0" u="none" strike="noStrike" kern="1200" baseline="0" dirty="0">
                          <a:solidFill>
                            <a:srgbClr val="C00000"/>
                          </a:solidFill>
                          <a:latin typeface="+mn-lt"/>
                          <a:ea typeface="+mn-ea"/>
                          <a:cs typeface="+mn-cs"/>
                        </a:rPr>
                        <a:t>Low spatial resolution</a:t>
                      </a:r>
                    </a:p>
                    <a:p>
                      <a:pPr marL="285750" marR="0" lvl="0" indent="-285750" algn="l" defTabSz="914400" rtl="0" eaLnBrk="1" fontAlgn="auto" latinLnBrk="0" hangingPunct="1">
                        <a:lnSpc>
                          <a:spcPct val="114000"/>
                        </a:lnSpc>
                        <a:spcBef>
                          <a:spcPts val="0"/>
                        </a:spcBef>
                        <a:spcAft>
                          <a:spcPts val="0"/>
                        </a:spcAft>
                        <a:buClrTx/>
                        <a:buSzTx/>
                        <a:buFont typeface="Wingdings" panose="05000000000000000000" pitchFamily="2" charset="2"/>
                        <a:buChar char="Ø"/>
                        <a:tabLst/>
                        <a:defRPr/>
                      </a:pPr>
                      <a:endParaRPr lang="en-US" sz="1600" b="1"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14000"/>
                        </a:lnSpc>
                        <a:spcBef>
                          <a:spcPts val="0"/>
                        </a:spcBef>
                        <a:spcAft>
                          <a:spcPts val="0"/>
                        </a:spcAft>
                        <a:buClrTx/>
                        <a:buSzTx/>
                        <a:buFont typeface="Wingdings" panose="05000000000000000000" pitchFamily="2" charset="2"/>
                        <a:buNone/>
                        <a:tabLst/>
                        <a:defRPr/>
                      </a:pPr>
                      <a:r>
                        <a:rPr lang="en-US" sz="1600" b="1" i="0" u="none" strike="noStrike" kern="1200" baseline="0" dirty="0">
                          <a:solidFill>
                            <a:schemeClr val="tx1"/>
                          </a:solidFill>
                          <a:latin typeface="+mn-lt"/>
                          <a:ea typeface="+mn-ea"/>
                          <a:cs typeface="+mn-cs"/>
                        </a:rPr>
                        <a:t>Influenced by :</a:t>
                      </a:r>
                    </a:p>
                    <a:p>
                      <a:pPr marL="285750" marR="0" lvl="0" indent="-285750" algn="l" defTabSz="914400" rtl="0" eaLnBrk="1" fontAlgn="auto" latinLnBrk="0" hangingPunct="1">
                        <a:lnSpc>
                          <a:spcPct val="114000"/>
                        </a:lnSpc>
                        <a:spcBef>
                          <a:spcPts val="0"/>
                        </a:spcBef>
                        <a:spcAft>
                          <a:spcPts val="0"/>
                        </a:spcAft>
                        <a:buClr>
                          <a:srgbClr val="C00000"/>
                        </a:buClr>
                        <a:buSzTx/>
                        <a:buFont typeface="Wingdings" panose="05000000000000000000" pitchFamily="2" charset="2"/>
                        <a:buChar char="Ø"/>
                        <a:tabLst>
                          <a:tab pos="182563" algn="l"/>
                        </a:tabLst>
                        <a:defRPr/>
                      </a:pPr>
                      <a:r>
                        <a:rPr lang="en-US" sz="1600" b="1" i="0" u="none" strike="noStrike" kern="1200" baseline="0" dirty="0">
                          <a:solidFill>
                            <a:schemeClr val="tx1"/>
                          </a:solidFill>
                          <a:latin typeface="+mn-lt"/>
                          <a:ea typeface="+mn-ea"/>
                          <a:cs typeface="+mn-cs"/>
                        </a:rPr>
                        <a:t> </a:t>
                      </a:r>
                      <a:r>
                        <a:rPr lang="en-US" sz="1600" b="1" i="0" u="none" strike="noStrike" kern="1200" baseline="0" dirty="0">
                          <a:solidFill>
                            <a:srgbClr val="C00000"/>
                          </a:solidFill>
                          <a:latin typeface="+mn-lt"/>
                          <a:ea typeface="+mn-ea"/>
                          <a:cs typeface="+mn-cs"/>
                        </a:rPr>
                        <a:t>roughness,</a:t>
                      </a:r>
                    </a:p>
                    <a:p>
                      <a:pPr marL="285750" marR="0" lvl="0" indent="-285750" algn="l" defTabSz="914400" rtl="0" eaLnBrk="1" fontAlgn="auto" latinLnBrk="0" hangingPunct="1">
                        <a:lnSpc>
                          <a:spcPct val="114000"/>
                        </a:lnSpc>
                        <a:spcBef>
                          <a:spcPts val="0"/>
                        </a:spcBef>
                        <a:spcAft>
                          <a:spcPts val="0"/>
                        </a:spcAft>
                        <a:buClr>
                          <a:srgbClr val="C00000"/>
                        </a:buClr>
                        <a:buSzTx/>
                        <a:buFont typeface="Wingdings" panose="05000000000000000000" pitchFamily="2" charset="2"/>
                        <a:buChar char="Ø"/>
                        <a:tabLst>
                          <a:tab pos="182563" algn="l"/>
                        </a:tabLst>
                        <a:defRPr/>
                      </a:pPr>
                      <a:r>
                        <a:rPr lang="en-US" sz="1600" b="1" i="0" u="none" strike="noStrike" kern="1200" baseline="0" dirty="0">
                          <a:solidFill>
                            <a:srgbClr val="C00000"/>
                          </a:solidFill>
                          <a:latin typeface="+mn-lt"/>
                          <a:ea typeface="+mn-ea"/>
                          <a:cs typeface="+mn-cs"/>
                        </a:rPr>
                        <a:t>vegetation cover, </a:t>
                      </a:r>
                    </a:p>
                    <a:p>
                      <a:pPr marL="285750" marR="0" lvl="0" indent="-285750" algn="l" defTabSz="914400" rtl="0" eaLnBrk="1" fontAlgn="auto" latinLnBrk="0" hangingPunct="1">
                        <a:lnSpc>
                          <a:spcPct val="114000"/>
                        </a:lnSpc>
                        <a:spcBef>
                          <a:spcPts val="0"/>
                        </a:spcBef>
                        <a:spcAft>
                          <a:spcPts val="0"/>
                        </a:spcAft>
                        <a:buClr>
                          <a:srgbClr val="C00000"/>
                        </a:buClr>
                        <a:buSzTx/>
                        <a:buFont typeface="Wingdings" panose="05000000000000000000" pitchFamily="2" charset="2"/>
                        <a:buChar char="Ø"/>
                        <a:tabLst>
                          <a:tab pos="182563" algn="l"/>
                        </a:tabLst>
                        <a:defRPr/>
                      </a:pPr>
                      <a:r>
                        <a:rPr lang="en-US" sz="1600" b="1" i="0" u="none" strike="noStrike" kern="1200" baseline="0" dirty="0">
                          <a:solidFill>
                            <a:srgbClr val="C00000"/>
                          </a:solidFill>
                          <a:latin typeface="+mn-lt"/>
                          <a:ea typeface="+mn-ea"/>
                          <a:cs typeface="+mn-cs"/>
                        </a:rPr>
                        <a:t>soil temperature.</a:t>
                      </a:r>
                      <a:endParaRPr lang="fa-IR" sz="1600" b="1" i="0" u="none" strike="noStrike" kern="1200" baseline="0" dirty="0">
                        <a:solidFill>
                          <a:srgbClr val="C00000"/>
                        </a:solidFill>
                        <a:latin typeface="+mn-lt"/>
                        <a:ea typeface="+mn-ea"/>
                        <a:cs typeface="+mn-cs"/>
                      </a:endParaRPr>
                    </a:p>
                  </a:txBody>
                  <a:tcPr>
                    <a:lnL w="12700" cap="flat" cmpd="sng" algn="ctr">
                      <a:solidFill>
                        <a:srgbClr val="CCCCFF"/>
                      </a:solidFill>
                      <a:prstDash val="solid"/>
                      <a:round/>
                      <a:headEnd type="none" w="med" len="med"/>
                      <a:tailEnd type="none" w="med" len="med"/>
                    </a:lnL>
                    <a:lnR w="12700" cap="flat" cmpd="sng" algn="ctr">
                      <a:solidFill>
                        <a:srgbClr val="CCCCFF"/>
                      </a:solidFill>
                      <a:prstDash val="solid"/>
                      <a:round/>
                      <a:headEnd type="none" w="med" len="med"/>
                      <a:tailEnd type="none" w="med" len="med"/>
                    </a:lnR>
                    <a:lnT w="12700" cap="flat" cmpd="sng" algn="ctr">
                      <a:solidFill>
                        <a:srgbClr val="4500D0"/>
                      </a:solidFill>
                      <a:prstDash val="solid"/>
                      <a:round/>
                      <a:headEnd type="none" w="med" len="med"/>
                      <a:tailEnd type="none" w="med" len="med"/>
                    </a:lnT>
                    <a:lnB w="12700" cap="flat" cmpd="sng" algn="ctr">
                      <a:solidFill>
                        <a:srgbClr val="CCCCFF"/>
                      </a:solidFill>
                      <a:prstDash val="solid"/>
                      <a:round/>
                      <a:headEnd type="none" w="med" len="med"/>
                      <a:tailEnd type="none" w="med" len="med"/>
                    </a:lnB>
                    <a:lnTlToBr w="12700" cmpd="sng">
                      <a:noFill/>
                      <a:prstDash val="solid"/>
                    </a:lnTlToBr>
                    <a:lnBlToTr w="12700" cmpd="sng">
                      <a:noFill/>
                      <a:prstDash val="solid"/>
                    </a:lnBlToTr>
                    <a:solidFill>
                      <a:srgbClr val="F3F3FF"/>
                    </a:solidFill>
                  </a:tcPr>
                </a:tc>
                <a:tc>
                  <a:txBody>
                    <a:bodyPr/>
                    <a:lstStyle/>
                    <a:p>
                      <a:pPr marL="285750" marR="0" lvl="0" indent="-285750" algn="l" defTabSz="914400" rtl="0" eaLnBrk="1" fontAlgn="auto" latinLnBrk="0" hangingPunct="1">
                        <a:lnSpc>
                          <a:spcPct val="114000"/>
                        </a:lnSpc>
                        <a:spcBef>
                          <a:spcPts val="0"/>
                        </a:spcBef>
                        <a:spcAft>
                          <a:spcPts val="0"/>
                        </a:spcAft>
                        <a:buClrTx/>
                        <a:buSzTx/>
                        <a:buFont typeface="Wingdings" panose="05000000000000000000" pitchFamily="2" charset="2"/>
                        <a:buChar char="ü"/>
                        <a:tabLst/>
                        <a:defRPr/>
                      </a:pPr>
                      <a:r>
                        <a:rPr lang="en-US" sz="1600" b="1" i="0" u="none" strike="noStrike" kern="1200" baseline="0" dirty="0">
                          <a:solidFill>
                            <a:schemeClr val="tx1"/>
                          </a:solidFill>
                          <a:latin typeface="+mn-lt"/>
                          <a:ea typeface="+mn-ea"/>
                          <a:cs typeface="+mn-cs"/>
                        </a:rPr>
                        <a:t>Penetrate</a:t>
                      </a:r>
                      <a:r>
                        <a:rPr lang="en-US" sz="1600" b="1" i="0" u="none" strike="noStrike" kern="1200" baseline="0" dirty="0">
                          <a:solidFill>
                            <a:srgbClr val="009900"/>
                          </a:solidFill>
                          <a:latin typeface="+mn-lt"/>
                          <a:ea typeface="+mn-ea"/>
                          <a:cs typeface="+mn-cs"/>
                        </a:rPr>
                        <a:t> </a:t>
                      </a:r>
                      <a:r>
                        <a:rPr lang="en-US" sz="1500" b="1" i="0" u="none" strike="noStrike" kern="1200" baseline="0" dirty="0">
                          <a:solidFill>
                            <a:srgbClr val="009900"/>
                          </a:solidFill>
                          <a:latin typeface="+mn-lt"/>
                          <a:ea typeface="+mn-ea"/>
                          <a:cs typeface="+mn-cs"/>
                        </a:rPr>
                        <a:t>cloud, rain, smoke and smog</a:t>
                      </a:r>
                    </a:p>
                    <a:p>
                      <a:pPr marL="285750" marR="0" lvl="0" indent="-285750" algn="l" defTabSz="914400" rtl="0" eaLnBrk="1" fontAlgn="auto" latinLnBrk="0" hangingPunct="1">
                        <a:lnSpc>
                          <a:spcPct val="114000"/>
                        </a:lnSpc>
                        <a:spcBef>
                          <a:spcPts val="0"/>
                        </a:spcBef>
                        <a:spcAft>
                          <a:spcPts val="0"/>
                        </a:spcAft>
                        <a:buClr>
                          <a:schemeClr val="tx1"/>
                        </a:buClr>
                        <a:buSzTx/>
                        <a:buFont typeface="Wingdings" panose="05000000000000000000" pitchFamily="2" charset="2"/>
                        <a:buChar char="ü"/>
                        <a:tabLst/>
                        <a:defRPr/>
                      </a:pPr>
                      <a:r>
                        <a:rPr lang="en-US" sz="1600" b="1" i="0" u="none" strike="noStrike" kern="1200" baseline="0" dirty="0">
                          <a:solidFill>
                            <a:schemeClr val="tx1"/>
                          </a:solidFill>
                          <a:latin typeface="+mn-lt"/>
                          <a:ea typeface="+mn-ea"/>
                          <a:cs typeface="+mn-cs"/>
                        </a:rPr>
                        <a:t>Vegetation</a:t>
                      </a:r>
                      <a:r>
                        <a:rPr lang="en-US" sz="1500" b="1" i="0" u="none" strike="noStrike" kern="1200" baseline="0" dirty="0">
                          <a:solidFill>
                            <a:srgbClr val="009900"/>
                          </a:solidFill>
                          <a:latin typeface="+mn-lt"/>
                          <a:ea typeface="+mn-ea"/>
                          <a:cs typeface="+mn-cs"/>
                        </a:rPr>
                        <a:t> semi -transparent</a:t>
                      </a:r>
                    </a:p>
                    <a:p>
                      <a:pPr marL="285750" marR="0" lvl="0" indent="-285750" algn="l" defTabSz="914400" rtl="0" eaLnBrk="1" fontAlgn="auto" latinLnBrk="0" hangingPunct="1">
                        <a:lnSpc>
                          <a:spcPct val="114000"/>
                        </a:lnSpc>
                        <a:spcBef>
                          <a:spcPts val="0"/>
                        </a:spcBef>
                        <a:spcAft>
                          <a:spcPts val="0"/>
                        </a:spcAft>
                        <a:buClr>
                          <a:schemeClr val="tx1"/>
                        </a:buClr>
                        <a:buSzTx/>
                        <a:buFont typeface="Wingdings" panose="05000000000000000000" pitchFamily="2" charset="2"/>
                        <a:buChar char="ü"/>
                        <a:tabLst/>
                        <a:defRPr/>
                      </a:pPr>
                      <a:r>
                        <a:rPr lang="en-US" sz="1600" b="1" i="0" u="none" strike="noStrike" kern="1200" baseline="0" dirty="0">
                          <a:solidFill>
                            <a:schemeClr val="tx1"/>
                          </a:solidFill>
                          <a:latin typeface="+mn-lt"/>
                          <a:ea typeface="+mn-ea"/>
                          <a:cs typeface="+mn-cs"/>
                        </a:rPr>
                        <a:t>Measurements are </a:t>
                      </a:r>
                      <a:r>
                        <a:rPr lang="en-US" sz="1600" b="1" i="0" u="none" strike="noStrike" kern="1200" baseline="0" dirty="0">
                          <a:solidFill>
                            <a:srgbClr val="009900"/>
                          </a:solidFill>
                          <a:latin typeface="+mn-lt"/>
                          <a:ea typeface="+mn-ea"/>
                          <a:cs typeface="+mn-cs"/>
                        </a:rPr>
                        <a:t>directly sensitive to changes in surface soil moisture</a:t>
                      </a:r>
                    </a:p>
                    <a:p>
                      <a:pPr marL="285750" marR="0" lvl="0" indent="-285750" algn="l" defTabSz="914400" rtl="0" eaLnBrk="1" fontAlgn="auto" latinLnBrk="0" hangingPunct="1">
                        <a:lnSpc>
                          <a:spcPct val="114000"/>
                        </a:lnSpc>
                        <a:spcBef>
                          <a:spcPts val="0"/>
                        </a:spcBef>
                        <a:spcAft>
                          <a:spcPts val="0"/>
                        </a:spcAft>
                        <a:buClr>
                          <a:schemeClr val="tx1"/>
                        </a:buClr>
                        <a:buSzTx/>
                        <a:buFont typeface="Wingdings" panose="05000000000000000000" pitchFamily="2" charset="2"/>
                        <a:buChar char="ü"/>
                        <a:tabLst/>
                        <a:defRPr/>
                      </a:pPr>
                      <a:r>
                        <a:rPr lang="en-US" sz="1600" b="1" i="0" u="none" strike="noStrike" kern="1200" baseline="0" dirty="0">
                          <a:solidFill>
                            <a:srgbClr val="009900"/>
                          </a:solidFill>
                          <a:latin typeface="+mn-lt"/>
                          <a:ea typeface="+mn-ea"/>
                          <a:cs typeface="+mn-cs"/>
                        </a:rPr>
                        <a:t>High temporal resolution</a:t>
                      </a:r>
                    </a:p>
                    <a:p>
                      <a:pPr marL="285750" marR="0" lvl="0" indent="-285750" algn="l" defTabSz="914400" rtl="0" eaLnBrk="1" fontAlgn="auto" latinLnBrk="0" hangingPunct="1">
                        <a:lnSpc>
                          <a:spcPct val="114000"/>
                        </a:lnSpc>
                        <a:spcBef>
                          <a:spcPts val="0"/>
                        </a:spcBef>
                        <a:spcAft>
                          <a:spcPts val="0"/>
                        </a:spcAft>
                        <a:buClr>
                          <a:schemeClr val="tx1"/>
                        </a:buClr>
                        <a:buSzTx/>
                        <a:buFont typeface="Wingdings" panose="05000000000000000000" pitchFamily="2" charset="2"/>
                        <a:buChar char="ü"/>
                        <a:tabLst/>
                        <a:defRPr/>
                      </a:pPr>
                      <a:r>
                        <a:rPr lang="en-US" sz="1600" b="1" i="0" u="none" strike="noStrike" kern="1200" baseline="0" dirty="0">
                          <a:solidFill>
                            <a:srgbClr val="009900"/>
                          </a:solidFill>
                          <a:latin typeface="+mn-lt"/>
                          <a:ea typeface="+mn-ea"/>
                          <a:cs typeface="+mn-cs"/>
                        </a:rPr>
                        <a:t>Low cloud and atmospheric noise</a:t>
                      </a:r>
                    </a:p>
                    <a:p>
                      <a:pPr marL="285750" marR="0" lvl="0" indent="-285750" algn="l" defTabSz="914400" rtl="0" eaLnBrk="1" fontAlgn="auto" latinLnBrk="0" hangingPunct="1">
                        <a:lnSpc>
                          <a:spcPct val="114000"/>
                        </a:lnSpc>
                        <a:spcBef>
                          <a:spcPts val="0"/>
                        </a:spcBef>
                        <a:spcAft>
                          <a:spcPts val="0"/>
                        </a:spcAft>
                        <a:buClr>
                          <a:schemeClr val="tx1"/>
                        </a:buClr>
                        <a:buSzTx/>
                        <a:buFont typeface="Wingdings" panose="05000000000000000000" pitchFamily="2" charset="2"/>
                        <a:buChar char="ü"/>
                        <a:tabLst/>
                        <a:defRPr/>
                      </a:pPr>
                      <a:r>
                        <a:rPr lang="en-US" sz="1600" b="1" i="0" u="none" strike="noStrike" kern="1200" baseline="0" dirty="0">
                          <a:solidFill>
                            <a:schemeClr val="tx1"/>
                          </a:solidFill>
                          <a:latin typeface="+mn-lt"/>
                          <a:ea typeface="+mn-ea"/>
                          <a:cs typeface="+mn-cs"/>
                        </a:rPr>
                        <a:t>Detect only </a:t>
                      </a:r>
                      <a:r>
                        <a:rPr lang="en-US" sz="1600" b="1" i="0" u="none" strike="noStrike" kern="1200" baseline="0" dirty="0">
                          <a:solidFill>
                            <a:srgbClr val="009900"/>
                          </a:solidFill>
                          <a:latin typeface="+mn-lt"/>
                          <a:ea typeface="+mn-ea"/>
                          <a:cs typeface="+mn-cs"/>
                        </a:rPr>
                        <a:t>naturally occurring energy </a:t>
                      </a:r>
                      <a:endParaRPr lang="fa-IR" sz="1600" dirty="0">
                        <a:ln>
                          <a:solidFill>
                            <a:srgbClr val="CCCCFF"/>
                          </a:solidFill>
                        </a:ln>
                        <a:noFill/>
                      </a:endParaRPr>
                    </a:p>
                  </a:txBody>
                  <a:tcPr>
                    <a:lnL w="12700" cap="flat" cmpd="sng" algn="ctr">
                      <a:solidFill>
                        <a:srgbClr val="CCCCFF"/>
                      </a:solidFill>
                      <a:prstDash val="solid"/>
                      <a:round/>
                      <a:headEnd type="none" w="med" len="med"/>
                      <a:tailEnd type="none" w="med" len="med"/>
                    </a:lnL>
                    <a:lnR w="12700" cap="flat" cmpd="sng" algn="ctr">
                      <a:solidFill>
                        <a:srgbClr val="CCCCFF"/>
                      </a:solidFill>
                      <a:prstDash val="solid"/>
                      <a:round/>
                      <a:headEnd type="none" w="med" len="med"/>
                      <a:tailEnd type="none" w="med" len="med"/>
                    </a:lnR>
                    <a:lnT w="12700" cap="flat" cmpd="sng" algn="ctr">
                      <a:solidFill>
                        <a:srgbClr val="4500D0"/>
                      </a:solidFill>
                      <a:prstDash val="solid"/>
                      <a:round/>
                      <a:headEnd type="none" w="med" len="med"/>
                      <a:tailEnd type="none" w="med" len="med"/>
                    </a:lnT>
                    <a:lnB w="12700" cap="flat" cmpd="sng" algn="ctr">
                      <a:solidFill>
                        <a:srgbClr val="CCCCFF"/>
                      </a:solidFill>
                      <a:prstDash val="solid"/>
                      <a:round/>
                      <a:headEnd type="none" w="med" len="med"/>
                      <a:tailEnd type="none" w="med" len="med"/>
                    </a:lnB>
                    <a:lnTlToBr w="12700" cmpd="sng">
                      <a:noFill/>
                      <a:prstDash val="solid"/>
                    </a:lnTlToBr>
                    <a:lnBlToTr w="12700" cmpd="sng">
                      <a:noFill/>
                      <a:prstDash val="solid"/>
                    </a:lnBlToTr>
                    <a:solidFill>
                      <a:srgbClr val="F3F3FF"/>
                    </a:solidFill>
                  </a:tcPr>
                </a:tc>
                <a:tc>
                  <a:txBody>
                    <a:bodyPr/>
                    <a:lstStyle/>
                    <a:p>
                      <a:pPr marL="0" algn="l" defTabSz="914400" rtl="0" eaLnBrk="1" latinLnBrk="0" hangingPunct="1">
                        <a:lnSpc>
                          <a:spcPct val="114000"/>
                        </a:lnSpc>
                      </a:pPr>
                      <a:r>
                        <a:rPr lang="en-US" sz="1600" b="1" i="0" u="none" strike="noStrike" kern="1200" baseline="0" dirty="0">
                          <a:solidFill>
                            <a:schemeClr val="dk1"/>
                          </a:solidFill>
                          <a:latin typeface="+mn-lt"/>
                          <a:ea typeface="+mn-ea"/>
                          <a:cs typeface="+mn-cs"/>
                        </a:rPr>
                        <a:t>SMMR </a:t>
                      </a:r>
                    </a:p>
                    <a:p>
                      <a:pPr marL="0" algn="l" defTabSz="914400" rtl="0" eaLnBrk="1" latinLnBrk="0" hangingPunct="1">
                        <a:lnSpc>
                          <a:spcPct val="114000"/>
                        </a:lnSpc>
                      </a:pPr>
                      <a:r>
                        <a:rPr lang="en-US" sz="1600" b="1" i="0" u="none" strike="noStrike" kern="1200" baseline="0" dirty="0">
                          <a:solidFill>
                            <a:schemeClr val="dk1"/>
                          </a:solidFill>
                          <a:latin typeface="+mn-lt"/>
                          <a:ea typeface="+mn-ea"/>
                          <a:cs typeface="+mn-cs"/>
                        </a:rPr>
                        <a:t>SSM/I </a:t>
                      </a:r>
                    </a:p>
                    <a:p>
                      <a:pPr marL="0" algn="l" defTabSz="914400" rtl="0" eaLnBrk="1" latinLnBrk="0" hangingPunct="1">
                        <a:lnSpc>
                          <a:spcPct val="114000"/>
                        </a:lnSpc>
                      </a:pPr>
                      <a:r>
                        <a:rPr lang="en-US" sz="1600" b="1" i="0" u="none" strike="noStrike" kern="1200" baseline="0" dirty="0">
                          <a:solidFill>
                            <a:schemeClr val="dk1"/>
                          </a:solidFill>
                          <a:latin typeface="+mn-lt"/>
                          <a:ea typeface="+mn-ea"/>
                          <a:cs typeface="+mn-cs"/>
                        </a:rPr>
                        <a:t>AMSR-E </a:t>
                      </a:r>
                    </a:p>
                    <a:p>
                      <a:pPr marL="0" algn="l" defTabSz="914400" rtl="0" eaLnBrk="1" latinLnBrk="0" hangingPunct="1">
                        <a:lnSpc>
                          <a:spcPct val="114000"/>
                        </a:lnSpc>
                      </a:pPr>
                      <a:r>
                        <a:rPr lang="en-US" sz="1600" b="1" i="0" u="none" strike="noStrike" kern="1200" baseline="0" dirty="0">
                          <a:solidFill>
                            <a:schemeClr val="dk1"/>
                          </a:solidFill>
                          <a:latin typeface="+mn-lt"/>
                          <a:ea typeface="+mn-ea"/>
                          <a:cs typeface="+mn-cs"/>
                        </a:rPr>
                        <a:t>SMOS </a:t>
                      </a:r>
                    </a:p>
                    <a:p>
                      <a:pPr marL="0" algn="l" defTabSz="914400" rtl="0" eaLnBrk="1" latinLnBrk="0" hangingPunct="1">
                        <a:lnSpc>
                          <a:spcPct val="114000"/>
                        </a:lnSpc>
                      </a:pPr>
                      <a:r>
                        <a:rPr lang="en-US" sz="1600" b="1" i="0" u="none" strike="noStrike" kern="1200" baseline="0" dirty="0">
                          <a:solidFill>
                            <a:schemeClr val="dk1"/>
                          </a:solidFill>
                          <a:latin typeface="+mn-lt"/>
                          <a:ea typeface="+mn-ea"/>
                          <a:cs typeface="+mn-cs"/>
                        </a:rPr>
                        <a:t>AMSR2 </a:t>
                      </a:r>
                    </a:p>
                    <a:p>
                      <a:pPr marL="0" algn="l" defTabSz="914400" rtl="0" eaLnBrk="1" latinLnBrk="0" hangingPunct="1">
                        <a:lnSpc>
                          <a:spcPct val="114000"/>
                        </a:lnSpc>
                      </a:pPr>
                      <a:r>
                        <a:rPr lang="en-US" sz="1600" b="1" i="0" u="none" strike="noStrike" kern="1200" baseline="0" dirty="0">
                          <a:solidFill>
                            <a:schemeClr val="dk1"/>
                          </a:solidFill>
                          <a:latin typeface="+mn-lt"/>
                          <a:ea typeface="+mn-ea"/>
                          <a:cs typeface="+mn-cs"/>
                        </a:rPr>
                        <a:t>AQURIES </a:t>
                      </a:r>
                    </a:p>
                    <a:p>
                      <a:pPr marL="0" algn="l" defTabSz="914400" rtl="0" eaLnBrk="1" latinLnBrk="0" hangingPunct="1">
                        <a:lnSpc>
                          <a:spcPct val="114000"/>
                        </a:lnSpc>
                      </a:pPr>
                      <a:r>
                        <a:rPr lang="en-US" sz="1600" b="1" i="0" u="none" strike="noStrike" kern="1200" baseline="0" dirty="0" err="1">
                          <a:solidFill>
                            <a:schemeClr val="dk1"/>
                          </a:solidFill>
                          <a:latin typeface="+mn-lt"/>
                          <a:ea typeface="+mn-ea"/>
                          <a:cs typeface="+mn-cs"/>
                        </a:rPr>
                        <a:t>WindSat</a:t>
                      </a:r>
                      <a:r>
                        <a:rPr lang="en-US" sz="1600" b="1" i="0" u="none" strike="noStrike" kern="1200" baseline="0" dirty="0">
                          <a:solidFill>
                            <a:schemeClr val="dk1"/>
                          </a:solidFill>
                          <a:latin typeface="+mn-lt"/>
                          <a:ea typeface="+mn-ea"/>
                          <a:cs typeface="+mn-cs"/>
                        </a:rPr>
                        <a:t> </a:t>
                      </a:r>
                    </a:p>
                    <a:p>
                      <a:pPr marL="0" algn="l" defTabSz="914400" rtl="0" eaLnBrk="1" latinLnBrk="0" hangingPunct="1">
                        <a:lnSpc>
                          <a:spcPct val="114000"/>
                        </a:lnSpc>
                      </a:pPr>
                      <a:r>
                        <a:rPr lang="en-US" sz="1600" b="1" i="0" u="none" strike="noStrike" kern="1200" baseline="0" dirty="0">
                          <a:solidFill>
                            <a:schemeClr val="dk1"/>
                          </a:solidFill>
                          <a:latin typeface="+mn-lt"/>
                          <a:ea typeface="+mn-ea"/>
                          <a:cs typeface="+mn-cs"/>
                        </a:rPr>
                        <a:t>SMAP </a:t>
                      </a:r>
                      <a:r>
                        <a:rPr lang="en-US" sz="1600" b="0" i="0" u="none" strike="noStrike" kern="1200" baseline="0" dirty="0">
                          <a:solidFill>
                            <a:schemeClr val="dk1"/>
                          </a:solidFill>
                          <a:latin typeface="+mn-lt"/>
                          <a:ea typeface="+mn-ea"/>
                          <a:cs typeface="+mn-cs"/>
                        </a:rPr>
                        <a:t>	</a:t>
                      </a:r>
                    </a:p>
                    <a:p>
                      <a:pPr marL="0" marR="0" lvl="0" indent="0" algn="l" defTabSz="914400" rtl="0" eaLnBrk="1" fontAlgn="auto" latinLnBrk="0" hangingPunct="1">
                        <a:lnSpc>
                          <a:spcPct val="114000"/>
                        </a:lnSpc>
                        <a:spcBef>
                          <a:spcPts val="0"/>
                        </a:spcBef>
                        <a:spcAft>
                          <a:spcPts val="0"/>
                        </a:spcAft>
                        <a:buClrTx/>
                        <a:buSzTx/>
                        <a:buFontTx/>
                        <a:buNone/>
                        <a:tabLst/>
                        <a:defRPr/>
                      </a:pPr>
                      <a:endParaRPr lang="fa-IR" sz="1600" dirty="0">
                        <a:ln>
                          <a:solidFill>
                            <a:srgbClr val="CCCCFF"/>
                          </a:solidFill>
                        </a:ln>
                        <a:noFill/>
                      </a:endParaRPr>
                    </a:p>
                  </a:txBody>
                  <a:tcPr>
                    <a:lnL w="12700" cap="flat" cmpd="sng" algn="ctr">
                      <a:solidFill>
                        <a:srgbClr val="CCCCFF"/>
                      </a:solidFill>
                      <a:prstDash val="solid"/>
                      <a:round/>
                      <a:headEnd type="none" w="med" len="med"/>
                      <a:tailEnd type="none" w="med" len="med"/>
                    </a:lnL>
                    <a:lnR w="12700" cap="flat" cmpd="sng" algn="ctr">
                      <a:solidFill>
                        <a:srgbClr val="CCCCFF"/>
                      </a:solidFill>
                      <a:prstDash val="solid"/>
                      <a:round/>
                      <a:headEnd type="none" w="med" len="med"/>
                      <a:tailEnd type="none" w="med" len="med"/>
                    </a:lnR>
                    <a:lnT w="12700" cap="flat" cmpd="sng" algn="ctr">
                      <a:solidFill>
                        <a:srgbClr val="4500D0"/>
                      </a:solidFill>
                      <a:prstDash val="solid"/>
                      <a:round/>
                      <a:headEnd type="none" w="med" len="med"/>
                      <a:tailEnd type="none" w="med" len="med"/>
                    </a:lnT>
                    <a:lnB w="12700" cap="flat" cmpd="sng" algn="ctr">
                      <a:solidFill>
                        <a:srgbClr val="CCCCFF"/>
                      </a:solidFill>
                      <a:prstDash val="solid"/>
                      <a:round/>
                      <a:headEnd type="none" w="med" len="med"/>
                      <a:tailEnd type="none" w="med" len="med"/>
                    </a:lnB>
                    <a:lnTlToBr w="12700" cmpd="sng">
                      <a:noFill/>
                      <a:prstDash val="solid"/>
                    </a:lnTlToBr>
                    <a:lnBlToTr w="12700" cmpd="sng">
                      <a:noFill/>
                      <a:prstDash val="solid"/>
                    </a:lnBlToTr>
                    <a:solidFill>
                      <a:srgbClr val="F3F3FF"/>
                    </a:solidFill>
                  </a:tcPr>
                </a:tc>
                <a:tc>
                  <a:txBody>
                    <a:bodyPr/>
                    <a:lstStyle/>
                    <a:p>
                      <a:pPr algn="l" rtl="0">
                        <a:lnSpc>
                          <a:spcPct val="114000"/>
                        </a:lnSpc>
                      </a:pPr>
                      <a:r>
                        <a:rPr lang="en-US" sz="1600" b="1" i="0" u="none" strike="noStrike" kern="1200" baseline="0" dirty="0">
                          <a:solidFill>
                            <a:srgbClr val="0070C0"/>
                          </a:solidFill>
                          <a:latin typeface="+mn-lt"/>
                          <a:ea typeface="+mn-ea"/>
                          <a:cs typeface="+mn-cs"/>
                        </a:rPr>
                        <a:t>Brightness temperature;</a:t>
                      </a:r>
                    </a:p>
                    <a:p>
                      <a:pPr algn="l" rtl="0">
                        <a:lnSpc>
                          <a:spcPct val="114000"/>
                        </a:lnSpc>
                      </a:pPr>
                      <a:r>
                        <a:rPr lang="en-US" sz="1600" b="1" i="0" u="none" strike="noStrike" kern="1200" baseline="0" dirty="0">
                          <a:solidFill>
                            <a:srgbClr val="0070C0"/>
                          </a:solidFill>
                          <a:latin typeface="+mn-lt"/>
                          <a:ea typeface="+mn-ea"/>
                          <a:cs typeface="+mn-cs"/>
                        </a:rPr>
                        <a:t>Dielectric properties;</a:t>
                      </a:r>
                    </a:p>
                    <a:p>
                      <a:pPr algn="l" rtl="0">
                        <a:lnSpc>
                          <a:spcPct val="114000"/>
                        </a:lnSpc>
                      </a:pPr>
                      <a:r>
                        <a:rPr lang="en-US" sz="1600" b="1" i="0" u="none" strike="noStrike" kern="1200" baseline="0" dirty="0">
                          <a:solidFill>
                            <a:srgbClr val="0070C0"/>
                          </a:solidFill>
                          <a:latin typeface="+mn-lt"/>
                          <a:ea typeface="+mn-ea"/>
                          <a:cs typeface="+mn-cs"/>
                        </a:rPr>
                        <a:t>Soil temperature</a:t>
                      </a:r>
                      <a:endParaRPr lang="fa-IR" sz="1600" b="1" i="0" u="none" strike="noStrike" kern="1200" baseline="0" dirty="0">
                        <a:solidFill>
                          <a:srgbClr val="0070C0"/>
                        </a:solidFill>
                        <a:latin typeface="+mn-lt"/>
                        <a:ea typeface="+mn-ea"/>
                        <a:cs typeface="+mn-cs"/>
                      </a:endParaRPr>
                    </a:p>
                  </a:txBody>
                  <a:tcPr>
                    <a:lnL w="12700" cap="flat" cmpd="sng" algn="ctr">
                      <a:solidFill>
                        <a:srgbClr val="CCCCFF"/>
                      </a:solidFill>
                      <a:prstDash val="solid"/>
                      <a:round/>
                      <a:headEnd type="none" w="med" len="med"/>
                      <a:tailEnd type="none" w="med" len="med"/>
                    </a:lnL>
                    <a:lnR w="12700" cap="flat" cmpd="sng" algn="ctr">
                      <a:solidFill>
                        <a:srgbClr val="CCCCFF"/>
                      </a:solidFill>
                      <a:prstDash val="solid"/>
                      <a:round/>
                      <a:headEnd type="none" w="med" len="med"/>
                      <a:tailEnd type="none" w="med" len="med"/>
                    </a:lnR>
                    <a:lnT w="12700" cap="flat" cmpd="sng" algn="ctr">
                      <a:solidFill>
                        <a:srgbClr val="4500D0"/>
                      </a:solidFill>
                      <a:prstDash val="solid"/>
                      <a:round/>
                      <a:headEnd type="none" w="med" len="med"/>
                      <a:tailEnd type="none" w="med" len="med"/>
                    </a:lnT>
                    <a:lnB w="12700" cap="flat" cmpd="sng" algn="ctr">
                      <a:solidFill>
                        <a:srgbClr val="CCCCFF"/>
                      </a:solidFill>
                      <a:prstDash val="solid"/>
                      <a:round/>
                      <a:headEnd type="none" w="med" len="med"/>
                      <a:tailEnd type="none" w="med" len="med"/>
                    </a:lnB>
                    <a:lnTlToBr w="12700" cmpd="sng">
                      <a:noFill/>
                      <a:prstDash val="solid"/>
                    </a:lnTlToBr>
                    <a:lnBlToTr w="12700" cmpd="sng">
                      <a:noFill/>
                      <a:prstDash val="solid"/>
                    </a:lnBlToTr>
                    <a:solidFill>
                      <a:srgbClr val="F3F3FF"/>
                    </a:solidFill>
                  </a:tcPr>
                </a:tc>
                <a:tc>
                  <a:txBody>
                    <a:bodyPr/>
                    <a:lstStyle/>
                    <a:p>
                      <a:pPr marL="182563" indent="-182563" algn="l" rtl="0">
                        <a:lnSpc>
                          <a:spcPct val="114000"/>
                        </a:lnSpc>
                        <a:buFont typeface="Wingdings" panose="05000000000000000000" pitchFamily="2" charset="2"/>
                        <a:buChar char="§"/>
                      </a:pPr>
                      <a:r>
                        <a:rPr lang="en-US" sz="1500" b="0" i="0" u="none" strike="noStrike" kern="1200" baseline="0" dirty="0">
                          <a:solidFill>
                            <a:schemeClr val="dk1"/>
                          </a:solidFill>
                          <a:latin typeface="+mn-lt"/>
                          <a:ea typeface="+mn-ea"/>
                          <a:cs typeface="+mn-cs"/>
                        </a:rPr>
                        <a:t>L band: 1 - 2 GHz (15 - 30 cm)</a:t>
                      </a:r>
                    </a:p>
                    <a:p>
                      <a:pPr marL="182563" indent="-182563" algn="l" rtl="0">
                        <a:lnSpc>
                          <a:spcPct val="114000"/>
                        </a:lnSpc>
                        <a:buFont typeface="Wingdings" panose="05000000000000000000" pitchFamily="2" charset="2"/>
                        <a:buChar char="§"/>
                      </a:pPr>
                      <a:r>
                        <a:rPr lang="en-US" sz="1500" b="0" i="0" u="none" strike="noStrike" kern="1200" baseline="0" dirty="0">
                          <a:solidFill>
                            <a:schemeClr val="dk1"/>
                          </a:solidFill>
                          <a:latin typeface="+mn-lt"/>
                          <a:ea typeface="+mn-ea"/>
                          <a:cs typeface="+mn-cs"/>
                        </a:rPr>
                        <a:t>S band: 2 - 4 GHz (7.5 - 15 cm)</a:t>
                      </a:r>
                    </a:p>
                    <a:p>
                      <a:pPr marL="182563" indent="-182563" algn="l" rtl="0">
                        <a:lnSpc>
                          <a:spcPct val="114000"/>
                        </a:lnSpc>
                        <a:buFont typeface="Wingdings" panose="05000000000000000000" pitchFamily="2" charset="2"/>
                        <a:buChar char="§"/>
                      </a:pPr>
                      <a:r>
                        <a:rPr lang="en-US" sz="1500" b="0" i="0" u="none" strike="noStrike" kern="1200" baseline="0" dirty="0">
                          <a:solidFill>
                            <a:schemeClr val="dk1"/>
                          </a:solidFill>
                          <a:latin typeface="+mn-lt"/>
                          <a:ea typeface="+mn-ea"/>
                          <a:cs typeface="+mn-cs"/>
                        </a:rPr>
                        <a:t>C band: 4 - 8 GHz (3.8 - 7.5 cm)</a:t>
                      </a:r>
                    </a:p>
                    <a:p>
                      <a:pPr marL="182563" indent="-182563" algn="l" rtl="0">
                        <a:lnSpc>
                          <a:spcPct val="114000"/>
                        </a:lnSpc>
                        <a:buFont typeface="Wingdings" panose="05000000000000000000" pitchFamily="2" charset="2"/>
                        <a:buChar char="§"/>
                      </a:pPr>
                      <a:r>
                        <a:rPr lang="en-US" sz="1500" b="0" i="0" u="none" strike="noStrike" kern="1200" baseline="0" dirty="0">
                          <a:solidFill>
                            <a:schemeClr val="dk1"/>
                          </a:solidFill>
                          <a:latin typeface="+mn-lt"/>
                          <a:ea typeface="+mn-ea"/>
                          <a:cs typeface="+mn-cs"/>
                        </a:rPr>
                        <a:t>X band: 8 - 12.5 GHz (2.4 - 3.8 cm)</a:t>
                      </a:r>
                    </a:p>
                    <a:p>
                      <a:pPr marL="182563" indent="-182563" algn="l" rtl="0">
                        <a:lnSpc>
                          <a:spcPct val="114000"/>
                        </a:lnSpc>
                        <a:buFont typeface="Wingdings" panose="05000000000000000000" pitchFamily="2" charset="2"/>
                        <a:buChar char="§"/>
                      </a:pPr>
                      <a:r>
                        <a:rPr lang="en-US" sz="1500" b="0" i="0" u="none" strike="noStrike" kern="1200" baseline="0" dirty="0">
                          <a:solidFill>
                            <a:schemeClr val="dk1"/>
                          </a:solidFill>
                          <a:latin typeface="+mn-lt"/>
                          <a:ea typeface="+mn-ea"/>
                          <a:cs typeface="+mn-cs"/>
                        </a:rPr>
                        <a:t>Ku band: 12.5 - 18 GHz (1.7 - 2.4 cm)</a:t>
                      </a:r>
                    </a:p>
                    <a:p>
                      <a:pPr marL="182563" indent="-182563" algn="l" rtl="0">
                        <a:lnSpc>
                          <a:spcPct val="114000"/>
                        </a:lnSpc>
                        <a:buFont typeface="Wingdings" panose="05000000000000000000" pitchFamily="2" charset="2"/>
                        <a:buChar char="§"/>
                      </a:pPr>
                      <a:r>
                        <a:rPr lang="en-US" sz="1500" b="0" i="0" u="none" strike="noStrike" kern="1200" baseline="0" dirty="0">
                          <a:solidFill>
                            <a:schemeClr val="dk1"/>
                          </a:solidFill>
                          <a:latin typeface="+mn-lt"/>
                          <a:ea typeface="+mn-ea"/>
                          <a:cs typeface="+mn-cs"/>
                        </a:rPr>
                        <a:t>K band: 18 - 26.5 GHz (1.1 - 1.7 cm)</a:t>
                      </a:r>
                    </a:p>
                    <a:p>
                      <a:pPr marL="182563" indent="-182563" algn="l" rtl="0">
                        <a:lnSpc>
                          <a:spcPct val="114000"/>
                        </a:lnSpc>
                        <a:buFont typeface="Wingdings" panose="05000000000000000000" pitchFamily="2" charset="2"/>
                        <a:buChar char="§"/>
                      </a:pPr>
                      <a:r>
                        <a:rPr lang="en-US" sz="1500" b="0" i="0" u="none" strike="noStrike" kern="1200" baseline="0" dirty="0">
                          <a:solidFill>
                            <a:schemeClr val="dk1"/>
                          </a:solidFill>
                          <a:latin typeface="+mn-lt"/>
                          <a:ea typeface="+mn-ea"/>
                          <a:cs typeface="+mn-cs"/>
                        </a:rPr>
                        <a:t>Ka band: 26.5 - 40 GHz (0.75 - 1.1 cm)</a:t>
                      </a:r>
                      <a:endParaRPr lang="fa-IR" sz="1600" dirty="0">
                        <a:ln>
                          <a:solidFill>
                            <a:srgbClr val="CCCCFF"/>
                          </a:solidFill>
                        </a:ln>
                        <a:noFill/>
                      </a:endParaRPr>
                    </a:p>
                  </a:txBody>
                  <a:tcPr>
                    <a:lnL w="12700" cap="flat" cmpd="sng" algn="ctr">
                      <a:solidFill>
                        <a:srgbClr val="CCCCFF"/>
                      </a:solidFill>
                      <a:prstDash val="solid"/>
                      <a:round/>
                      <a:headEnd type="none" w="med" len="med"/>
                      <a:tailEnd type="none" w="med" len="med"/>
                    </a:lnL>
                    <a:lnR w="12700" cap="flat" cmpd="sng" algn="ctr">
                      <a:solidFill>
                        <a:srgbClr val="CCCCFF"/>
                      </a:solidFill>
                      <a:prstDash val="solid"/>
                      <a:round/>
                      <a:headEnd type="none" w="med" len="med"/>
                      <a:tailEnd type="none" w="med" len="med"/>
                    </a:lnR>
                    <a:lnT w="12700" cap="flat" cmpd="sng" algn="ctr">
                      <a:solidFill>
                        <a:srgbClr val="4500D0"/>
                      </a:solidFill>
                      <a:prstDash val="solid"/>
                      <a:round/>
                      <a:headEnd type="none" w="med" len="med"/>
                      <a:tailEnd type="none" w="med" len="med"/>
                    </a:lnT>
                    <a:lnB w="12700" cap="flat" cmpd="sng" algn="ctr">
                      <a:solidFill>
                        <a:srgbClr val="CCCCFF"/>
                      </a:solidFill>
                      <a:prstDash val="solid"/>
                      <a:round/>
                      <a:headEnd type="none" w="med" len="med"/>
                      <a:tailEnd type="none" w="med" len="med"/>
                    </a:lnB>
                    <a:lnTlToBr w="12700" cmpd="sng">
                      <a:noFill/>
                      <a:prstDash val="solid"/>
                    </a:lnTlToBr>
                    <a:lnBlToTr w="12700" cmpd="sng">
                      <a:noFill/>
                      <a:prstDash val="solid"/>
                    </a:lnBlToTr>
                    <a:solidFill>
                      <a:srgbClr val="F3F3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kern="1200" baseline="0" dirty="0">
                          <a:solidFill>
                            <a:schemeClr val="dk1"/>
                          </a:solidFill>
                          <a:latin typeface="+mn-lt"/>
                          <a:ea typeface="+mn-ea"/>
                          <a:cs typeface="+mn-cs"/>
                        </a:rPr>
                        <a:t>Passive microwave </a:t>
                      </a:r>
                      <a:r>
                        <a:rPr lang="en-US" sz="1800" b="0" i="0" u="none" strike="noStrike" kern="1200" baseline="0" dirty="0">
                          <a:solidFill>
                            <a:schemeClr val="dk1"/>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kern="1200" baseline="0" dirty="0">
                          <a:solidFill>
                            <a:schemeClr val="dk1"/>
                          </a:solidFill>
                          <a:latin typeface="+mn-lt"/>
                          <a:ea typeface="+mn-ea"/>
                          <a:cs typeface="+mn-cs"/>
                        </a:rPr>
                        <a:t> </a:t>
                      </a:r>
                      <a:r>
                        <a:rPr lang="en-US" sz="1800" b="0" i="0" u="none" strike="noStrike" kern="1200" baseline="0" dirty="0">
                          <a:solidFill>
                            <a:schemeClr val="dk1"/>
                          </a:solidFill>
                          <a:latin typeface="+mn-lt"/>
                          <a:ea typeface="+mn-ea"/>
                          <a:cs typeface="+mn-cs"/>
                        </a:rPr>
                        <a:t>	</a:t>
                      </a:r>
                    </a:p>
                    <a:p>
                      <a:pPr algn="l" rtl="0"/>
                      <a:endParaRPr lang="fa-IR" dirty="0">
                        <a:ln>
                          <a:solidFill>
                            <a:srgbClr val="CCCCFF"/>
                          </a:solidFill>
                        </a:ln>
                        <a:noFill/>
                      </a:endParaRPr>
                    </a:p>
                  </a:txBody>
                  <a:tcPr>
                    <a:lnL w="12700" cap="flat" cmpd="sng" algn="ctr">
                      <a:solidFill>
                        <a:srgbClr val="CCCCFF"/>
                      </a:solidFill>
                      <a:prstDash val="solid"/>
                      <a:round/>
                      <a:headEnd type="none" w="med" len="med"/>
                      <a:tailEnd type="none" w="med" len="med"/>
                    </a:lnL>
                    <a:lnR w="12700" cap="flat" cmpd="sng" algn="ctr">
                      <a:solidFill>
                        <a:srgbClr val="CCCCFF"/>
                      </a:solidFill>
                      <a:prstDash val="solid"/>
                      <a:round/>
                      <a:headEnd type="none" w="med" len="med"/>
                      <a:tailEnd type="none" w="med" len="med"/>
                    </a:lnR>
                    <a:lnT w="12700" cap="flat" cmpd="sng" algn="ctr">
                      <a:solidFill>
                        <a:srgbClr val="4500D0"/>
                      </a:solidFill>
                      <a:prstDash val="solid"/>
                      <a:round/>
                      <a:headEnd type="none" w="med" len="med"/>
                      <a:tailEnd type="none" w="med" len="med"/>
                    </a:lnT>
                    <a:lnB w="12700" cap="flat" cmpd="sng" algn="ctr">
                      <a:solidFill>
                        <a:srgbClr val="CCCCFF"/>
                      </a:solidFill>
                      <a:prstDash val="solid"/>
                      <a:round/>
                      <a:headEnd type="none" w="med" len="med"/>
                      <a:tailEnd type="none" w="med" len="med"/>
                    </a:lnB>
                    <a:lnTlToBr w="12700" cmpd="sng">
                      <a:noFill/>
                      <a:prstDash val="solid"/>
                    </a:lnTlToBr>
                    <a:lnBlToTr w="12700" cmpd="sng">
                      <a:noFill/>
                      <a:prstDash val="solid"/>
                    </a:lnBlToTr>
                    <a:solidFill>
                      <a:srgbClr val="F3F3FF"/>
                    </a:solidFill>
                  </a:tcPr>
                </a:tc>
                <a:extLst>
                  <a:ext uri="{0D108BD9-81ED-4DB2-BD59-A6C34878D82A}">
                    <a16:rowId xmlns:a16="http://schemas.microsoft.com/office/drawing/2014/main" val="2003378567"/>
                  </a:ext>
                </a:extLst>
              </a:tr>
            </a:tbl>
          </a:graphicData>
        </a:graphic>
      </p:graphicFrame>
      <p:pic>
        <p:nvPicPr>
          <p:cNvPr id="5" name="Picture 4">
            <a:extLst>
              <a:ext uri="{FF2B5EF4-FFF2-40B4-BE49-F238E27FC236}">
                <a16:creationId xmlns:a16="http://schemas.microsoft.com/office/drawing/2014/main" id="{F1109574-51D6-43E4-A2EB-6A755834AD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8358" y="4406933"/>
            <a:ext cx="3056597" cy="229244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fov="300000">
              <a:rot lat="20679533" lon="992325" rev="20900715"/>
            </a:camera>
            <a:lightRig rig="threePt" dir="t"/>
          </a:scene3d>
          <a:sp3d contourW="6350" prstMaterial="matte">
            <a:bevelT w="101600" h="101600"/>
            <a:contourClr>
              <a:srgbClr val="969696"/>
            </a:contourClr>
          </a:sp3d>
        </p:spPr>
      </p:pic>
      <p:sp>
        <p:nvSpPr>
          <p:cNvPr id="6" name="Rounded Rectangle 4">
            <a:extLst>
              <a:ext uri="{FF2B5EF4-FFF2-40B4-BE49-F238E27FC236}">
                <a16:creationId xmlns:a16="http://schemas.microsoft.com/office/drawing/2014/main" id="{166C025D-CD7A-445E-A58C-67B18C5DABC6}"/>
              </a:ext>
            </a:extLst>
          </p:cNvPr>
          <p:cNvSpPr/>
          <p:nvPr/>
        </p:nvSpPr>
        <p:spPr>
          <a:xfrm>
            <a:off x="1875322" y="202691"/>
            <a:ext cx="8441356" cy="856089"/>
          </a:xfrm>
          <a:prstGeom prst="roundRect">
            <a:avLst/>
          </a:prstGeom>
          <a:gradFill flip="none" rotWithShape="1">
            <a:gsLst>
              <a:gs pos="0">
                <a:schemeClr val="accent2">
                  <a:lumMod val="89000"/>
                </a:schemeClr>
              </a:gs>
              <a:gs pos="0">
                <a:srgbClr val="B2DE82"/>
              </a:gs>
              <a:gs pos="68000">
                <a:srgbClr val="92D050"/>
              </a:gs>
              <a:gs pos="100000">
                <a:srgbClr val="6BA42C"/>
              </a:gs>
            </a:gsLst>
            <a:path path="circle">
              <a:fillToRect l="50000" t="50000" r="50000" b="50000"/>
            </a:path>
            <a:tileRect/>
          </a:gradFill>
        </p:spPr>
        <p:style>
          <a:lnRef idx="0">
            <a:schemeClr val="accent2"/>
          </a:lnRef>
          <a:fillRef idx="3">
            <a:schemeClr val="accent2"/>
          </a:fillRef>
          <a:effectRef idx="3">
            <a:schemeClr val="accent2"/>
          </a:effectRef>
          <a:fontRef idx="minor">
            <a:schemeClr val="lt1"/>
          </a:fontRef>
        </p:style>
        <p:txBody>
          <a:bodyPr rtlCol="1" anchor="ctr"/>
          <a:lstStyle/>
          <a:p>
            <a:pPr algn="ctr"/>
            <a:endParaRPr lang="en-US" sz="2300" b="1" dirty="0">
              <a:solidFill>
                <a:schemeClr val="bg1"/>
              </a:solidFill>
              <a:effectLst>
                <a:outerShdw blurRad="38100" dist="38100" dir="2700000" algn="tl">
                  <a:srgbClr val="000000">
                    <a:alpha val="43137"/>
                  </a:srgbClr>
                </a:outerShdw>
              </a:effectLst>
            </a:endParaRPr>
          </a:p>
          <a:p>
            <a:pPr algn="ctr"/>
            <a:r>
              <a:rPr lang="en-US" sz="2300" b="1" dirty="0">
                <a:solidFill>
                  <a:schemeClr val="tx1"/>
                </a:solidFill>
              </a:rPr>
              <a:t>Comparison of different remote sensing techniques and </a:t>
            </a:r>
          </a:p>
          <a:p>
            <a:pPr algn="ctr"/>
            <a:r>
              <a:rPr lang="en-US" sz="2300" b="1" dirty="0">
                <a:solidFill>
                  <a:schemeClr val="tx1"/>
                </a:solidFill>
              </a:rPr>
              <a:t>advantages as well as the limitations of each category</a:t>
            </a:r>
          </a:p>
          <a:p>
            <a:pPr algn="ctr"/>
            <a:endParaRPr lang="fa-IR" sz="2300" b="1" dirty="0">
              <a:solidFill>
                <a:schemeClr val="bg1"/>
              </a:solidFill>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9692" y="4406933"/>
            <a:ext cx="2849822" cy="229029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fov="0">
              <a:rot lat="20627512" lon="827253" rev="21058992"/>
            </a:camera>
            <a:lightRig rig="threePt" dir="t"/>
          </a:scene3d>
          <a:sp3d contourW="6350" prstMaterial="matte">
            <a:bevelT w="101600" h="101600"/>
            <a:contourClr>
              <a:srgbClr val="969696"/>
            </a:contourClr>
          </a:sp3d>
        </p:spPr>
      </p:pic>
      <p:sp>
        <p:nvSpPr>
          <p:cNvPr id="4" name="Slide Number Placeholder 3">
            <a:extLst>
              <a:ext uri="{FF2B5EF4-FFF2-40B4-BE49-F238E27FC236}">
                <a16:creationId xmlns:a16="http://schemas.microsoft.com/office/drawing/2014/main" id="{F152D1F2-68BC-4EEB-AED2-DAC2DD9F426D}"/>
              </a:ext>
            </a:extLst>
          </p:cNvPr>
          <p:cNvSpPr>
            <a:spLocks noGrp="1"/>
          </p:cNvSpPr>
          <p:nvPr>
            <p:ph type="sldNum" sz="quarter" idx="12"/>
          </p:nvPr>
        </p:nvSpPr>
        <p:spPr/>
        <p:txBody>
          <a:bodyPr/>
          <a:lstStyle/>
          <a:p>
            <a:fld id="{8ACF494B-5665-4D0C-9B30-01D6EF684EB8}" type="slidenum">
              <a:rPr lang="en-US" smtClean="0"/>
              <a:t>25</a:t>
            </a:fld>
            <a:endParaRPr lang="en-US"/>
          </a:p>
        </p:txBody>
      </p:sp>
    </p:spTree>
    <p:extLst>
      <p:ext uri="{BB962C8B-B14F-4D97-AF65-F5344CB8AC3E}">
        <p14:creationId xmlns:p14="http://schemas.microsoft.com/office/powerpoint/2010/main" val="138189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D8AAE3FC-4E5C-495C-AC12-0EF68F37ED56}"/>
              </a:ext>
            </a:extLst>
          </p:cNvPr>
          <p:cNvGraphicFramePr>
            <a:graphicFrameLocks noGrp="1"/>
          </p:cNvGraphicFramePr>
          <p:nvPr/>
        </p:nvGraphicFramePr>
        <p:xfrm>
          <a:off x="593557" y="1219200"/>
          <a:ext cx="11389896" cy="5181600"/>
        </p:xfrm>
        <a:graphic>
          <a:graphicData uri="http://schemas.openxmlformats.org/drawingml/2006/table">
            <a:tbl>
              <a:tblPr rtl="1" firstRow="1" bandRow="1">
                <a:tableStyleId>{8A107856-5554-42FB-B03E-39F5DBC370BA}</a:tableStyleId>
              </a:tblPr>
              <a:tblGrid>
                <a:gridCol w="2050181">
                  <a:extLst>
                    <a:ext uri="{9D8B030D-6E8A-4147-A177-3AD203B41FA5}">
                      <a16:colId xmlns:a16="http://schemas.microsoft.com/office/drawing/2014/main" val="1551232360"/>
                    </a:ext>
                  </a:extLst>
                </a:gridCol>
                <a:gridCol w="1607419">
                  <a:extLst>
                    <a:ext uri="{9D8B030D-6E8A-4147-A177-3AD203B41FA5}">
                      <a16:colId xmlns:a16="http://schemas.microsoft.com/office/drawing/2014/main" val="1557913068"/>
                    </a:ext>
                  </a:extLst>
                </a:gridCol>
                <a:gridCol w="1223230">
                  <a:extLst>
                    <a:ext uri="{9D8B030D-6E8A-4147-A177-3AD203B41FA5}">
                      <a16:colId xmlns:a16="http://schemas.microsoft.com/office/drawing/2014/main" val="2399335445"/>
                    </a:ext>
                  </a:extLst>
                </a:gridCol>
                <a:gridCol w="1924232">
                  <a:extLst>
                    <a:ext uri="{9D8B030D-6E8A-4147-A177-3AD203B41FA5}">
                      <a16:colId xmlns:a16="http://schemas.microsoft.com/office/drawing/2014/main" val="2397073702"/>
                    </a:ext>
                  </a:extLst>
                </a:gridCol>
                <a:gridCol w="3272589">
                  <a:extLst>
                    <a:ext uri="{9D8B030D-6E8A-4147-A177-3AD203B41FA5}">
                      <a16:colId xmlns:a16="http://schemas.microsoft.com/office/drawing/2014/main" val="2471851334"/>
                    </a:ext>
                  </a:extLst>
                </a:gridCol>
                <a:gridCol w="1312245">
                  <a:extLst>
                    <a:ext uri="{9D8B030D-6E8A-4147-A177-3AD203B41FA5}">
                      <a16:colId xmlns:a16="http://schemas.microsoft.com/office/drawing/2014/main" val="2391603029"/>
                    </a:ext>
                  </a:extLst>
                </a:gridCol>
              </a:tblGrid>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kern="1200" baseline="0" dirty="0">
                          <a:solidFill>
                            <a:schemeClr val="dk1"/>
                          </a:solidFill>
                          <a:latin typeface="+mn-lt"/>
                          <a:ea typeface="+mn-ea"/>
                          <a:cs typeface="+mn-cs"/>
                        </a:rPr>
                        <a:t>Limitations</a:t>
                      </a:r>
                      <a:endParaRPr lang="en-US" sz="1800" b="0" i="0" u="none" strike="noStrike" kern="1200" baseline="0" dirty="0">
                        <a:solidFill>
                          <a:schemeClr val="dk1"/>
                        </a:solidFill>
                        <a:latin typeface="+mn-lt"/>
                        <a:ea typeface="+mn-ea"/>
                        <a:cs typeface="+mn-cs"/>
                      </a:endParaRPr>
                    </a:p>
                  </a:txBody>
                  <a:tcPr>
                    <a:lnL w="12700" cap="flat" cmpd="sng" algn="ctr">
                      <a:solidFill>
                        <a:srgbClr val="00C0BC"/>
                      </a:solidFill>
                      <a:prstDash val="solid"/>
                      <a:round/>
                      <a:headEnd type="none" w="med" len="med"/>
                      <a:tailEnd type="none" w="med" len="med"/>
                    </a:lnL>
                    <a:lnR w="12700" cap="flat" cmpd="sng" algn="ctr">
                      <a:solidFill>
                        <a:srgbClr val="00C0BC"/>
                      </a:solidFill>
                      <a:prstDash val="solid"/>
                      <a:round/>
                      <a:headEnd type="none" w="med" len="med"/>
                      <a:tailEnd type="none" w="med" len="med"/>
                    </a:lnR>
                    <a:lnT w="12700" cap="flat" cmpd="sng" algn="ctr">
                      <a:solidFill>
                        <a:srgbClr val="00C0BC"/>
                      </a:solidFill>
                      <a:prstDash val="solid"/>
                      <a:round/>
                      <a:headEnd type="none" w="med" len="med"/>
                      <a:tailEnd type="none" w="med" len="med"/>
                    </a:lnT>
                    <a:lnB w="12700" cap="flat" cmpd="sng" algn="ctr">
                      <a:solidFill>
                        <a:srgbClr val="00C0BC"/>
                      </a:solidFill>
                      <a:prstDash val="solid"/>
                      <a:round/>
                      <a:headEnd type="none" w="med" len="med"/>
                      <a:tailEnd type="none" w="med" len="med"/>
                    </a:lnB>
                    <a:lnTlToBr w="12700" cmpd="sng">
                      <a:noFill/>
                      <a:prstDash val="solid"/>
                    </a:lnTlToBr>
                    <a:lnBlToTr w="12700" cmpd="sng">
                      <a:noFill/>
                      <a:prstDash val="solid"/>
                    </a:lnBlToTr>
                    <a:solidFill>
                      <a:srgbClr val="C9FFFF"/>
                    </a:solidFill>
                  </a:tcPr>
                </a:tc>
                <a:tc>
                  <a:txBody>
                    <a:bodyPr/>
                    <a:lstStyle/>
                    <a:p>
                      <a:pPr algn="ctr" rtl="0"/>
                      <a:r>
                        <a:rPr lang="en-US" sz="1800" b="1" i="0" u="none" strike="noStrike" kern="1200" baseline="0" dirty="0">
                          <a:solidFill>
                            <a:schemeClr val="dk1"/>
                          </a:solidFill>
                          <a:latin typeface="+mn-lt"/>
                          <a:ea typeface="+mn-ea"/>
                          <a:cs typeface="+mn-cs"/>
                        </a:rPr>
                        <a:t>Advantages </a:t>
                      </a:r>
                      <a:endParaRPr lang="fa-IR" dirty="0">
                        <a:ln>
                          <a:solidFill>
                            <a:srgbClr val="4500D0"/>
                          </a:solidFill>
                        </a:ln>
                        <a:noFill/>
                      </a:endParaRPr>
                    </a:p>
                  </a:txBody>
                  <a:tcPr>
                    <a:lnL w="12700" cap="flat" cmpd="sng" algn="ctr">
                      <a:solidFill>
                        <a:srgbClr val="00C0BC"/>
                      </a:solidFill>
                      <a:prstDash val="solid"/>
                      <a:round/>
                      <a:headEnd type="none" w="med" len="med"/>
                      <a:tailEnd type="none" w="med" len="med"/>
                    </a:lnL>
                    <a:lnR w="12700" cap="flat" cmpd="sng" algn="ctr">
                      <a:solidFill>
                        <a:srgbClr val="00C0BC"/>
                      </a:solidFill>
                      <a:prstDash val="solid"/>
                      <a:round/>
                      <a:headEnd type="none" w="med" len="med"/>
                      <a:tailEnd type="none" w="med" len="med"/>
                    </a:lnR>
                    <a:lnT w="12700" cap="flat" cmpd="sng" algn="ctr">
                      <a:solidFill>
                        <a:srgbClr val="00C0BC"/>
                      </a:solidFill>
                      <a:prstDash val="solid"/>
                      <a:round/>
                      <a:headEnd type="none" w="med" len="med"/>
                      <a:tailEnd type="none" w="med" len="med"/>
                    </a:lnT>
                    <a:lnB w="12700" cap="flat" cmpd="sng" algn="ctr">
                      <a:solidFill>
                        <a:srgbClr val="00C0BC"/>
                      </a:solidFill>
                      <a:prstDash val="solid"/>
                      <a:round/>
                      <a:headEnd type="none" w="med" len="med"/>
                      <a:tailEnd type="none" w="med" len="med"/>
                    </a:lnB>
                    <a:lnTlToBr w="12700" cmpd="sng">
                      <a:noFill/>
                      <a:prstDash val="solid"/>
                    </a:lnTlToBr>
                    <a:lnBlToTr w="12700" cmpd="sng">
                      <a:noFill/>
                      <a:prstDash val="solid"/>
                    </a:lnBlToTr>
                    <a:solidFill>
                      <a:srgbClr val="C9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kern="1200" baseline="0" dirty="0">
                          <a:solidFill>
                            <a:schemeClr val="dk1"/>
                          </a:solidFill>
                          <a:latin typeface="+mn-lt"/>
                          <a:ea typeface="+mn-ea"/>
                          <a:cs typeface="+mn-cs"/>
                        </a:rPr>
                        <a:t>Sensors </a:t>
                      </a:r>
                      <a:endParaRPr lang="fa-IR" dirty="0">
                        <a:ln>
                          <a:solidFill>
                            <a:srgbClr val="4500D0"/>
                          </a:solidFill>
                        </a:ln>
                        <a:noFill/>
                      </a:endParaRPr>
                    </a:p>
                  </a:txBody>
                  <a:tcPr>
                    <a:lnL w="12700" cap="flat" cmpd="sng" algn="ctr">
                      <a:solidFill>
                        <a:srgbClr val="00C0BC"/>
                      </a:solidFill>
                      <a:prstDash val="solid"/>
                      <a:round/>
                      <a:headEnd type="none" w="med" len="med"/>
                      <a:tailEnd type="none" w="med" len="med"/>
                    </a:lnL>
                    <a:lnR w="12700" cap="flat" cmpd="sng" algn="ctr">
                      <a:solidFill>
                        <a:srgbClr val="00C0BC"/>
                      </a:solidFill>
                      <a:prstDash val="solid"/>
                      <a:round/>
                      <a:headEnd type="none" w="med" len="med"/>
                      <a:tailEnd type="none" w="med" len="med"/>
                    </a:lnR>
                    <a:lnT w="12700" cap="flat" cmpd="sng" algn="ctr">
                      <a:solidFill>
                        <a:srgbClr val="00C0BC"/>
                      </a:solidFill>
                      <a:prstDash val="solid"/>
                      <a:round/>
                      <a:headEnd type="none" w="med" len="med"/>
                      <a:tailEnd type="none" w="med" len="med"/>
                    </a:lnT>
                    <a:lnB w="12700" cap="flat" cmpd="sng" algn="ctr">
                      <a:solidFill>
                        <a:srgbClr val="00C0BC"/>
                      </a:solidFill>
                      <a:prstDash val="solid"/>
                      <a:round/>
                      <a:headEnd type="none" w="med" len="med"/>
                      <a:tailEnd type="none" w="med" len="med"/>
                    </a:lnB>
                    <a:lnTlToBr w="12700" cmpd="sng">
                      <a:noFill/>
                      <a:prstDash val="solid"/>
                    </a:lnTlToBr>
                    <a:lnBlToTr w="12700" cmpd="sng">
                      <a:noFill/>
                      <a:prstDash val="solid"/>
                    </a:lnBlToTr>
                    <a:solidFill>
                      <a:srgbClr val="C9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kern="1200" baseline="0" dirty="0">
                          <a:solidFill>
                            <a:schemeClr val="dk1"/>
                          </a:solidFill>
                          <a:latin typeface="+mn-lt"/>
                          <a:ea typeface="+mn-ea"/>
                          <a:cs typeface="+mn-cs"/>
                        </a:rPr>
                        <a:t>Property observed</a:t>
                      </a:r>
                      <a:endParaRPr lang="fa-IR" dirty="0">
                        <a:ln>
                          <a:solidFill>
                            <a:srgbClr val="4500D0"/>
                          </a:solidFill>
                        </a:ln>
                        <a:noFill/>
                      </a:endParaRPr>
                    </a:p>
                  </a:txBody>
                  <a:tcPr>
                    <a:lnL w="12700" cap="flat" cmpd="sng" algn="ctr">
                      <a:solidFill>
                        <a:srgbClr val="00C0BC"/>
                      </a:solidFill>
                      <a:prstDash val="solid"/>
                      <a:round/>
                      <a:headEnd type="none" w="med" len="med"/>
                      <a:tailEnd type="none" w="med" len="med"/>
                    </a:lnL>
                    <a:lnR w="12700" cap="flat" cmpd="sng" algn="ctr">
                      <a:solidFill>
                        <a:srgbClr val="00C0BC"/>
                      </a:solidFill>
                      <a:prstDash val="solid"/>
                      <a:round/>
                      <a:headEnd type="none" w="med" len="med"/>
                      <a:tailEnd type="none" w="med" len="med"/>
                    </a:lnR>
                    <a:lnT w="12700" cap="flat" cmpd="sng" algn="ctr">
                      <a:solidFill>
                        <a:srgbClr val="00C0BC"/>
                      </a:solidFill>
                      <a:prstDash val="solid"/>
                      <a:round/>
                      <a:headEnd type="none" w="med" len="med"/>
                      <a:tailEnd type="none" w="med" len="med"/>
                    </a:lnT>
                    <a:lnB w="12700" cap="flat" cmpd="sng" algn="ctr">
                      <a:solidFill>
                        <a:srgbClr val="00C0BC"/>
                      </a:solidFill>
                      <a:prstDash val="solid"/>
                      <a:round/>
                      <a:headEnd type="none" w="med" len="med"/>
                      <a:tailEnd type="none" w="med" len="med"/>
                    </a:lnB>
                    <a:lnTlToBr w="12700" cmpd="sng">
                      <a:noFill/>
                      <a:prstDash val="solid"/>
                    </a:lnTlToBr>
                    <a:lnBlToTr w="12700" cmpd="sng">
                      <a:noFill/>
                      <a:prstDash val="solid"/>
                    </a:lnBlToTr>
                    <a:solidFill>
                      <a:srgbClr val="C9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kern="1200" baseline="0" dirty="0">
                          <a:solidFill>
                            <a:schemeClr val="dk1"/>
                          </a:solidFill>
                          <a:latin typeface="+mn-lt"/>
                          <a:ea typeface="+mn-ea"/>
                          <a:cs typeface="+mn-cs"/>
                        </a:rPr>
                        <a:t>Wavelength</a:t>
                      </a:r>
                      <a:endParaRPr lang="fa-IR" dirty="0">
                        <a:ln>
                          <a:solidFill>
                            <a:srgbClr val="4500D0"/>
                          </a:solidFill>
                        </a:ln>
                        <a:noFill/>
                      </a:endParaRPr>
                    </a:p>
                  </a:txBody>
                  <a:tcPr>
                    <a:lnL w="12700" cap="flat" cmpd="sng" algn="ctr">
                      <a:solidFill>
                        <a:srgbClr val="00C0BC"/>
                      </a:solidFill>
                      <a:prstDash val="solid"/>
                      <a:round/>
                      <a:headEnd type="none" w="med" len="med"/>
                      <a:tailEnd type="none" w="med" len="med"/>
                    </a:lnL>
                    <a:lnR w="12700" cap="flat" cmpd="sng" algn="ctr">
                      <a:solidFill>
                        <a:srgbClr val="00C0BC"/>
                      </a:solidFill>
                      <a:prstDash val="solid"/>
                      <a:round/>
                      <a:headEnd type="none" w="med" len="med"/>
                      <a:tailEnd type="none" w="med" len="med"/>
                    </a:lnR>
                    <a:lnT w="12700" cap="flat" cmpd="sng" algn="ctr">
                      <a:solidFill>
                        <a:srgbClr val="00C0BC"/>
                      </a:solidFill>
                      <a:prstDash val="solid"/>
                      <a:round/>
                      <a:headEnd type="none" w="med" len="med"/>
                      <a:tailEnd type="none" w="med" len="med"/>
                    </a:lnT>
                    <a:lnB w="12700" cap="flat" cmpd="sng" algn="ctr">
                      <a:solidFill>
                        <a:srgbClr val="00C0BC"/>
                      </a:solidFill>
                      <a:prstDash val="solid"/>
                      <a:round/>
                      <a:headEnd type="none" w="med" len="med"/>
                      <a:tailEnd type="none" w="med" len="med"/>
                    </a:lnB>
                    <a:lnTlToBr w="12700" cmpd="sng">
                      <a:noFill/>
                      <a:prstDash val="solid"/>
                    </a:lnTlToBr>
                    <a:lnBlToTr w="12700" cmpd="sng">
                      <a:noFill/>
                      <a:prstDash val="solid"/>
                    </a:lnBlToTr>
                    <a:solidFill>
                      <a:srgbClr val="C9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kern="1200" baseline="0" dirty="0">
                          <a:solidFill>
                            <a:schemeClr val="dk1"/>
                          </a:solidFill>
                          <a:latin typeface="+mn-lt"/>
                          <a:ea typeface="+mn-ea"/>
                          <a:cs typeface="+mn-cs"/>
                        </a:rPr>
                        <a:t>Sensor type</a:t>
                      </a:r>
                      <a:endParaRPr lang="fa-IR" dirty="0">
                        <a:ln>
                          <a:solidFill>
                            <a:srgbClr val="4500D0"/>
                          </a:solidFill>
                        </a:ln>
                        <a:noFill/>
                      </a:endParaRPr>
                    </a:p>
                  </a:txBody>
                  <a:tcPr>
                    <a:lnL w="12700" cap="flat" cmpd="sng" algn="ctr">
                      <a:solidFill>
                        <a:srgbClr val="00C0BC"/>
                      </a:solidFill>
                      <a:prstDash val="solid"/>
                      <a:round/>
                      <a:headEnd type="none" w="med" len="med"/>
                      <a:tailEnd type="none" w="med" len="med"/>
                    </a:lnL>
                    <a:lnR w="12700" cap="flat" cmpd="sng" algn="ctr">
                      <a:solidFill>
                        <a:srgbClr val="00C0BC"/>
                      </a:solidFill>
                      <a:prstDash val="solid"/>
                      <a:round/>
                      <a:headEnd type="none" w="med" len="med"/>
                      <a:tailEnd type="none" w="med" len="med"/>
                    </a:lnR>
                    <a:lnT w="12700" cap="flat" cmpd="sng" algn="ctr">
                      <a:solidFill>
                        <a:srgbClr val="00C0BC"/>
                      </a:solidFill>
                      <a:prstDash val="solid"/>
                      <a:round/>
                      <a:headEnd type="none" w="med" len="med"/>
                      <a:tailEnd type="none" w="med" len="med"/>
                    </a:lnT>
                    <a:lnB w="12700" cap="flat" cmpd="sng" algn="ctr">
                      <a:solidFill>
                        <a:srgbClr val="00C0BC"/>
                      </a:solidFill>
                      <a:prstDash val="solid"/>
                      <a:round/>
                      <a:headEnd type="none" w="med" len="med"/>
                      <a:tailEnd type="none" w="med" len="med"/>
                    </a:lnB>
                    <a:lnTlToBr w="12700" cmpd="sng">
                      <a:noFill/>
                      <a:prstDash val="solid"/>
                    </a:lnTlToBr>
                    <a:lnBlToTr w="12700" cmpd="sng">
                      <a:noFill/>
                      <a:prstDash val="solid"/>
                    </a:lnBlToTr>
                    <a:solidFill>
                      <a:srgbClr val="C9FFFF"/>
                    </a:solidFill>
                  </a:tcPr>
                </a:tc>
                <a:extLst>
                  <a:ext uri="{0D108BD9-81ED-4DB2-BD59-A6C34878D82A}">
                    <a16:rowId xmlns:a16="http://schemas.microsoft.com/office/drawing/2014/main" val="4083791915"/>
                  </a:ext>
                </a:extLst>
              </a:tr>
              <a:tr h="4515586">
                <a:tc>
                  <a:txBody>
                    <a:bodyPr/>
                    <a:lstStyle/>
                    <a:p>
                      <a:pPr marL="342900" indent="-342900" algn="l" rtl="0">
                        <a:lnSpc>
                          <a:spcPct val="114000"/>
                        </a:lnSpc>
                        <a:buFont typeface="Wingdings" panose="05000000000000000000" pitchFamily="2" charset="2"/>
                        <a:buChar char="Ø"/>
                      </a:pPr>
                      <a:r>
                        <a:rPr lang="en-US" sz="1600" b="1" i="0" u="none" strike="noStrike" kern="1200" baseline="0" dirty="0">
                          <a:solidFill>
                            <a:srgbClr val="C00000"/>
                          </a:solidFill>
                          <a:latin typeface="+mn-lt"/>
                          <a:ea typeface="+mn-ea"/>
                          <a:cs typeface="+mn-cs"/>
                        </a:rPr>
                        <a:t>Low temporal resolution</a:t>
                      </a:r>
                    </a:p>
                    <a:p>
                      <a:pPr marL="342900" indent="-342900" algn="l" rtl="0">
                        <a:lnSpc>
                          <a:spcPct val="114000"/>
                        </a:lnSpc>
                        <a:buFont typeface="Wingdings" panose="05000000000000000000" pitchFamily="2" charset="2"/>
                        <a:buChar char="Ø"/>
                      </a:pPr>
                      <a:r>
                        <a:rPr lang="en-US" sz="1600" b="1" i="0" u="none" strike="noStrike" kern="1200" baseline="0" dirty="0">
                          <a:solidFill>
                            <a:schemeClr val="tx1"/>
                          </a:solidFill>
                          <a:latin typeface="+mn-lt"/>
                          <a:ea typeface="+mn-ea"/>
                          <a:cs typeface="+mn-cs"/>
                        </a:rPr>
                        <a:t>More </a:t>
                      </a:r>
                      <a:r>
                        <a:rPr lang="en-US" sz="1600" b="1" i="0" u="none" strike="noStrike" kern="1200" baseline="0" dirty="0">
                          <a:solidFill>
                            <a:srgbClr val="C00000"/>
                          </a:solidFill>
                          <a:latin typeface="+mn-lt"/>
                          <a:ea typeface="+mn-ea"/>
                          <a:cs typeface="+mn-cs"/>
                        </a:rPr>
                        <a:t>roughness and vegetation and topography effects </a:t>
                      </a:r>
                      <a:r>
                        <a:rPr lang="en-US" sz="1600" b="1" i="0" u="none" strike="noStrike" kern="1200" baseline="0" dirty="0">
                          <a:solidFill>
                            <a:schemeClr val="tx1"/>
                          </a:solidFill>
                          <a:latin typeface="+mn-lt"/>
                          <a:ea typeface="+mn-ea"/>
                          <a:cs typeface="+mn-cs"/>
                        </a:rPr>
                        <a:t>than</a:t>
                      </a:r>
                      <a:r>
                        <a:rPr lang="en-US" sz="1600" b="1" i="0" u="none" strike="noStrike" kern="1200" baseline="0" dirty="0">
                          <a:solidFill>
                            <a:srgbClr val="C00000"/>
                          </a:solidFill>
                          <a:latin typeface="+mn-lt"/>
                          <a:ea typeface="+mn-ea"/>
                          <a:cs typeface="+mn-cs"/>
                        </a:rPr>
                        <a:t> </a:t>
                      </a:r>
                      <a:r>
                        <a:rPr lang="en-US" sz="1600" b="1" i="0" u="none" strike="noStrike" kern="1200" baseline="0" dirty="0">
                          <a:solidFill>
                            <a:schemeClr val="tx1"/>
                          </a:solidFill>
                          <a:latin typeface="+mn-lt"/>
                          <a:ea typeface="+mn-ea"/>
                          <a:cs typeface="+mn-cs"/>
                        </a:rPr>
                        <a:t>passive microwave sensors.</a:t>
                      </a:r>
                    </a:p>
                    <a:p>
                      <a:pPr algn="l" rtl="0">
                        <a:lnSpc>
                          <a:spcPct val="114000"/>
                        </a:lnSpc>
                      </a:pPr>
                      <a:endParaRPr lang="fa-IR" sz="1600" b="1" i="0" u="none" strike="noStrike" kern="1200" baseline="0" dirty="0">
                        <a:solidFill>
                          <a:srgbClr val="C00000"/>
                        </a:solidFill>
                        <a:latin typeface="+mn-lt"/>
                        <a:ea typeface="+mn-ea"/>
                        <a:cs typeface="+mn-cs"/>
                      </a:endParaRPr>
                    </a:p>
                  </a:txBody>
                  <a:tcPr>
                    <a:lnL w="12700" cap="flat" cmpd="sng" algn="ctr">
                      <a:solidFill>
                        <a:srgbClr val="00C0BC"/>
                      </a:solidFill>
                      <a:prstDash val="solid"/>
                      <a:round/>
                      <a:headEnd type="none" w="med" len="med"/>
                      <a:tailEnd type="none" w="med" len="med"/>
                    </a:lnL>
                    <a:lnR w="12700" cap="flat" cmpd="sng" algn="ctr">
                      <a:solidFill>
                        <a:srgbClr val="00C0BC"/>
                      </a:solidFill>
                      <a:prstDash val="solid"/>
                      <a:round/>
                      <a:headEnd type="none" w="med" len="med"/>
                      <a:tailEnd type="none" w="med" len="med"/>
                    </a:lnR>
                    <a:lnT w="12700" cap="flat" cmpd="sng" algn="ctr">
                      <a:solidFill>
                        <a:srgbClr val="00C0BC"/>
                      </a:solidFill>
                      <a:prstDash val="solid"/>
                      <a:round/>
                      <a:headEnd type="none" w="med" len="med"/>
                      <a:tailEnd type="none" w="med" len="med"/>
                    </a:lnT>
                    <a:lnB w="12700" cap="flat" cmpd="sng" algn="ctr">
                      <a:solidFill>
                        <a:srgbClr val="00C0BC"/>
                      </a:solidFill>
                      <a:prstDash val="solid"/>
                      <a:round/>
                      <a:headEnd type="none" w="med" len="med"/>
                      <a:tailEnd type="none" w="med" len="med"/>
                    </a:lnB>
                    <a:lnTlToBr w="12700" cmpd="sng">
                      <a:noFill/>
                      <a:prstDash val="solid"/>
                    </a:lnTlToBr>
                    <a:lnBlToTr w="12700" cmpd="sng">
                      <a:noFill/>
                      <a:prstDash val="solid"/>
                    </a:lnBlToTr>
                    <a:solidFill>
                      <a:srgbClr val="F3FFFF"/>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800" b="1" i="0" u="none" strike="noStrike" kern="1200" baseline="0" dirty="0">
                          <a:solidFill>
                            <a:schemeClr val="tx1"/>
                          </a:solidFill>
                          <a:latin typeface="+mn-lt"/>
                          <a:ea typeface="+mn-ea"/>
                          <a:cs typeface="+mn-cs"/>
                        </a:rPr>
                        <a:t>Penetrate</a:t>
                      </a:r>
                      <a:r>
                        <a:rPr lang="en-US" sz="1800" b="1" i="0" u="none" strike="noStrike" kern="1200" baseline="0" dirty="0">
                          <a:solidFill>
                            <a:srgbClr val="009900"/>
                          </a:solidFill>
                          <a:latin typeface="+mn-lt"/>
                          <a:ea typeface="+mn-ea"/>
                          <a:cs typeface="+mn-cs"/>
                        </a:rPr>
                        <a:t> </a:t>
                      </a:r>
                      <a:r>
                        <a:rPr lang="en-US" sz="1600" b="1" i="0" u="none" strike="noStrike" kern="1200" baseline="0" dirty="0">
                          <a:solidFill>
                            <a:srgbClr val="009900"/>
                          </a:solidFill>
                          <a:latin typeface="+mn-lt"/>
                          <a:ea typeface="+mn-ea"/>
                          <a:cs typeface="+mn-cs"/>
                        </a:rPr>
                        <a:t>cloud, rain, smoke and smog</a:t>
                      </a:r>
                    </a:p>
                    <a:p>
                      <a:pPr marL="285750" marR="0" lvl="0" indent="-285750" algn="l" defTabSz="914400" rtl="0" eaLnBrk="1" fontAlgn="auto" latinLnBrk="0" hangingPunct="1">
                        <a:lnSpc>
                          <a:spcPct val="100000"/>
                        </a:lnSpc>
                        <a:spcBef>
                          <a:spcPts val="0"/>
                        </a:spcBef>
                        <a:spcAft>
                          <a:spcPts val="0"/>
                        </a:spcAft>
                        <a:buClr>
                          <a:schemeClr val="tx1"/>
                        </a:buClr>
                        <a:buSzTx/>
                        <a:buFont typeface="Wingdings" panose="05000000000000000000" pitchFamily="2" charset="2"/>
                        <a:buChar char="ü"/>
                        <a:tabLst/>
                        <a:defRPr/>
                      </a:pPr>
                      <a:r>
                        <a:rPr lang="en-US" sz="1800" b="1" i="0" u="none" strike="noStrike" kern="1200" baseline="0" dirty="0">
                          <a:solidFill>
                            <a:schemeClr val="tx1"/>
                          </a:solidFill>
                          <a:latin typeface="+mn-lt"/>
                          <a:ea typeface="+mn-ea"/>
                          <a:cs typeface="+mn-cs"/>
                        </a:rPr>
                        <a:t>Vegetation</a:t>
                      </a:r>
                      <a:r>
                        <a:rPr lang="en-US" sz="1600" b="1" i="0" u="none" strike="noStrike" kern="1200" baseline="0" dirty="0">
                          <a:solidFill>
                            <a:srgbClr val="009900"/>
                          </a:solidFill>
                          <a:latin typeface="+mn-lt"/>
                          <a:ea typeface="+mn-ea"/>
                          <a:cs typeface="+mn-cs"/>
                        </a:rPr>
                        <a:t> semi –transparent</a:t>
                      </a:r>
                    </a:p>
                    <a:p>
                      <a:pPr marL="285750" marR="0" lvl="0" indent="-285750" algn="l" defTabSz="914400" rtl="0" eaLnBrk="1" fontAlgn="auto" latinLnBrk="0" hangingPunct="1">
                        <a:lnSpc>
                          <a:spcPct val="100000"/>
                        </a:lnSpc>
                        <a:spcBef>
                          <a:spcPts val="0"/>
                        </a:spcBef>
                        <a:spcAft>
                          <a:spcPts val="0"/>
                        </a:spcAft>
                        <a:buClr>
                          <a:schemeClr val="tx1"/>
                        </a:buClr>
                        <a:buSzTx/>
                        <a:buFont typeface="Wingdings" panose="05000000000000000000" pitchFamily="2" charset="2"/>
                        <a:buChar char="ü"/>
                        <a:tabLst/>
                        <a:defRPr/>
                      </a:pPr>
                      <a:r>
                        <a:rPr lang="en-US" sz="1600" b="1" i="0" u="none" strike="noStrike" kern="1200" baseline="0" dirty="0">
                          <a:solidFill>
                            <a:srgbClr val="009900"/>
                          </a:solidFill>
                          <a:latin typeface="+mn-lt"/>
                          <a:ea typeface="+mn-ea"/>
                          <a:cs typeface="+mn-cs"/>
                        </a:rPr>
                        <a:t>Independent of solar illumination</a:t>
                      </a:r>
                    </a:p>
                    <a:p>
                      <a:pPr marL="285750" marR="0" lvl="0" indent="-285750" algn="l" defTabSz="914400" rtl="0" eaLnBrk="1" fontAlgn="auto" latinLnBrk="0" hangingPunct="1">
                        <a:lnSpc>
                          <a:spcPct val="100000"/>
                        </a:lnSpc>
                        <a:spcBef>
                          <a:spcPts val="0"/>
                        </a:spcBef>
                        <a:spcAft>
                          <a:spcPts val="0"/>
                        </a:spcAft>
                        <a:buClr>
                          <a:schemeClr val="tx1"/>
                        </a:buClr>
                        <a:buSzTx/>
                        <a:buFont typeface="Wingdings" panose="05000000000000000000" pitchFamily="2" charset="2"/>
                        <a:buChar char="ü"/>
                        <a:tabLst/>
                        <a:defRPr/>
                      </a:pPr>
                      <a:r>
                        <a:rPr lang="en-US" sz="1600" b="1" i="0" u="none" strike="noStrike" kern="1200" baseline="0" dirty="0">
                          <a:solidFill>
                            <a:srgbClr val="009900"/>
                          </a:solidFill>
                          <a:latin typeface="+mn-lt"/>
                          <a:ea typeface="+mn-ea"/>
                          <a:cs typeface="+mn-cs"/>
                        </a:rPr>
                        <a:t>High spatial resolution</a:t>
                      </a:r>
                    </a:p>
                    <a:p>
                      <a:pPr marL="285750" marR="0" lvl="0" indent="-285750" algn="l" defTabSz="914400" rtl="0" eaLnBrk="1" fontAlgn="auto" latinLnBrk="0" hangingPunct="1">
                        <a:lnSpc>
                          <a:spcPct val="100000"/>
                        </a:lnSpc>
                        <a:spcBef>
                          <a:spcPts val="0"/>
                        </a:spcBef>
                        <a:spcAft>
                          <a:spcPts val="0"/>
                        </a:spcAft>
                        <a:buClr>
                          <a:schemeClr val="tx1"/>
                        </a:buClr>
                        <a:buSzTx/>
                        <a:buFont typeface="Wingdings" panose="05000000000000000000" pitchFamily="2" charset="2"/>
                        <a:buChar char="ü"/>
                        <a:tabLst/>
                        <a:defRPr/>
                      </a:pPr>
                      <a:r>
                        <a:rPr lang="en-US" sz="1600" b="1" i="0" u="none" strike="noStrike" kern="1200" baseline="0" dirty="0">
                          <a:solidFill>
                            <a:srgbClr val="009900"/>
                          </a:solidFill>
                          <a:latin typeface="+mn-lt"/>
                          <a:ea typeface="+mn-ea"/>
                          <a:cs typeface="+mn-cs"/>
                        </a:rPr>
                        <a:t>Low atmospheric noise.</a:t>
                      </a:r>
                    </a:p>
                    <a:p>
                      <a:pPr marL="285750" marR="0" lvl="0" indent="-285750" algn="l" defTabSz="914400" rtl="0" eaLnBrk="1" fontAlgn="auto" latinLnBrk="0" hangingPunct="1">
                        <a:lnSpc>
                          <a:spcPct val="100000"/>
                        </a:lnSpc>
                        <a:spcBef>
                          <a:spcPts val="0"/>
                        </a:spcBef>
                        <a:spcAft>
                          <a:spcPts val="0"/>
                        </a:spcAft>
                        <a:buClr>
                          <a:schemeClr val="tx1"/>
                        </a:buClr>
                        <a:buSzTx/>
                        <a:buFont typeface="Wingdings" panose="05000000000000000000" pitchFamily="2" charset="2"/>
                        <a:buChar char="ü"/>
                        <a:tabLst/>
                        <a:defRPr/>
                      </a:pPr>
                      <a:r>
                        <a:rPr lang="en-US" sz="1600" b="1" i="0" u="none" strike="noStrike" kern="1200" baseline="0" dirty="0">
                          <a:solidFill>
                            <a:srgbClr val="009900"/>
                          </a:solidFill>
                          <a:latin typeface="+mn-lt"/>
                          <a:ea typeface="+mn-ea"/>
                          <a:cs typeface="+mn-cs"/>
                        </a:rPr>
                        <a:t>Act as their own energy source</a:t>
                      </a:r>
                      <a:r>
                        <a:rPr lang="en-US" sz="1600" b="0" i="0" u="none" strike="noStrike" kern="1200" baseline="0" dirty="0">
                          <a:solidFill>
                            <a:schemeClr val="dk1"/>
                          </a:solidFill>
                          <a:latin typeface="+mn-lt"/>
                          <a:ea typeface="+mn-ea"/>
                          <a:cs typeface="+mn-cs"/>
                        </a:rPr>
                        <a:t>	</a:t>
                      </a:r>
                      <a:endParaRPr lang="fa-IR" sz="1600" dirty="0">
                        <a:ln>
                          <a:solidFill>
                            <a:srgbClr val="CCCCFF"/>
                          </a:solidFill>
                        </a:ln>
                        <a:noFill/>
                      </a:endParaRPr>
                    </a:p>
                  </a:txBody>
                  <a:tcPr>
                    <a:lnL w="12700" cap="flat" cmpd="sng" algn="ctr">
                      <a:solidFill>
                        <a:srgbClr val="00C0BC"/>
                      </a:solidFill>
                      <a:prstDash val="solid"/>
                      <a:round/>
                      <a:headEnd type="none" w="med" len="med"/>
                      <a:tailEnd type="none" w="med" len="med"/>
                    </a:lnL>
                    <a:lnR w="12700" cap="flat" cmpd="sng" algn="ctr">
                      <a:solidFill>
                        <a:srgbClr val="00C0BC"/>
                      </a:solidFill>
                      <a:prstDash val="solid"/>
                      <a:round/>
                      <a:headEnd type="none" w="med" len="med"/>
                      <a:tailEnd type="none" w="med" len="med"/>
                    </a:lnR>
                    <a:lnT w="12700" cap="flat" cmpd="sng" algn="ctr">
                      <a:solidFill>
                        <a:srgbClr val="00C0BC"/>
                      </a:solidFill>
                      <a:prstDash val="solid"/>
                      <a:round/>
                      <a:headEnd type="none" w="med" len="med"/>
                      <a:tailEnd type="none" w="med" len="med"/>
                    </a:lnT>
                    <a:lnB w="12700" cap="flat" cmpd="sng" algn="ctr">
                      <a:solidFill>
                        <a:srgbClr val="00C0BC"/>
                      </a:solidFill>
                      <a:prstDash val="solid"/>
                      <a:round/>
                      <a:headEnd type="none" w="med" len="med"/>
                      <a:tailEnd type="none" w="med" len="med"/>
                    </a:lnB>
                    <a:lnTlToBr w="12700" cmpd="sng">
                      <a:noFill/>
                      <a:prstDash val="solid"/>
                    </a:lnTlToBr>
                    <a:lnBlToTr w="12700" cmpd="sng">
                      <a:noFill/>
                      <a:prstDash val="solid"/>
                    </a:lnBlToTr>
                    <a:solidFill>
                      <a:srgbClr val="F3FFFF"/>
                    </a:solidFill>
                  </a:tcPr>
                </a:tc>
                <a:tc>
                  <a:txBody>
                    <a:bodyPr/>
                    <a:lstStyle/>
                    <a:p>
                      <a:pPr algn="l" rtl="0">
                        <a:lnSpc>
                          <a:spcPct val="114000"/>
                        </a:lnSpc>
                      </a:pPr>
                      <a:r>
                        <a:rPr lang="sv-SE" sz="1600" b="0" i="0" u="none" strike="noStrike" kern="1200" baseline="0" dirty="0">
                          <a:solidFill>
                            <a:schemeClr val="dk1"/>
                          </a:solidFill>
                          <a:latin typeface="+mn-lt"/>
                          <a:ea typeface="+mn-ea"/>
                          <a:cs typeface="+mn-cs"/>
                        </a:rPr>
                        <a:t>ERS1/ERS2 SAR</a:t>
                      </a:r>
                    </a:p>
                    <a:p>
                      <a:pPr algn="l" rtl="0">
                        <a:lnSpc>
                          <a:spcPct val="114000"/>
                        </a:lnSpc>
                      </a:pPr>
                      <a:r>
                        <a:rPr lang="sv-SE" sz="1600" b="0" i="0" u="none" strike="noStrike" kern="1200" baseline="0" dirty="0">
                          <a:solidFill>
                            <a:schemeClr val="dk1"/>
                          </a:solidFill>
                          <a:latin typeface="+mn-lt"/>
                          <a:ea typeface="+mn-ea"/>
                          <a:cs typeface="+mn-cs"/>
                        </a:rPr>
                        <a:t>Radarsat</a:t>
                      </a:r>
                    </a:p>
                    <a:p>
                      <a:pPr algn="l" rtl="0">
                        <a:lnSpc>
                          <a:spcPct val="114000"/>
                        </a:lnSpc>
                      </a:pPr>
                      <a:r>
                        <a:rPr lang="sv-SE" sz="1600" b="0" i="0" u="none" strike="noStrike" kern="1200" baseline="0" dirty="0">
                          <a:solidFill>
                            <a:schemeClr val="dk1"/>
                          </a:solidFill>
                          <a:latin typeface="+mn-lt"/>
                          <a:ea typeface="+mn-ea"/>
                          <a:cs typeface="+mn-cs"/>
                        </a:rPr>
                        <a:t>Envisat ASAR</a:t>
                      </a:r>
                    </a:p>
                    <a:p>
                      <a:pPr algn="l" rtl="0">
                        <a:lnSpc>
                          <a:spcPct val="114000"/>
                        </a:lnSpc>
                      </a:pPr>
                      <a:r>
                        <a:rPr lang="sv-SE" sz="1600" b="0" i="0" u="none" strike="noStrike" kern="1200" baseline="0" dirty="0">
                          <a:solidFill>
                            <a:schemeClr val="dk1"/>
                          </a:solidFill>
                          <a:latin typeface="+mn-lt"/>
                          <a:ea typeface="+mn-ea"/>
                          <a:cs typeface="+mn-cs"/>
                        </a:rPr>
                        <a:t>ASCAT</a:t>
                      </a:r>
                      <a:r>
                        <a:rPr lang="en-US" sz="1600" b="0" i="0" u="none" strike="noStrike" kern="1200" baseline="0" dirty="0">
                          <a:solidFill>
                            <a:schemeClr val="dk1"/>
                          </a:solidFill>
                          <a:latin typeface="+mn-lt"/>
                          <a:ea typeface="+mn-ea"/>
                          <a:cs typeface="+mn-cs"/>
                        </a:rPr>
                        <a:t>	</a:t>
                      </a:r>
                    </a:p>
                    <a:p>
                      <a:pPr algn="l" rtl="0">
                        <a:lnSpc>
                          <a:spcPct val="114000"/>
                        </a:lnSpc>
                      </a:pPr>
                      <a:endParaRPr lang="fa-IR" sz="1600" dirty="0">
                        <a:ln>
                          <a:solidFill>
                            <a:srgbClr val="CCCCFF"/>
                          </a:solidFill>
                        </a:ln>
                        <a:noFill/>
                      </a:endParaRPr>
                    </a:p>
                  </a:txBody>
                  <a:tcPr>
                    <a:lnL w="12700" cap="flat" cmpd="sng" algn="ctr">
                      <a:solidFill>
                        <a:srgbClr val="00C0BC"/>
                      </a:solidFill>
                      <a:prstDash val="solid"/>
                      <a:round/>
                      <a:headEnd type="none" w="med" len="med"/>
                      <a:tailEnd type="none" w="med" len="med"/>
                    </a:lnL>
                    <a:lnR w="12700" cap="flat" cmpd="sng" algn="ctr">
                      <a:solidFill>
                        <a:srgbClr val="00C0BC"/>
                      </a:solidFill>
                      <a:prstDash val="solid"/>
                      <a:round/>
                      <a:headEnd type="none" w="med" len="med"/>
                      <a:tailEnd type="none" w="med" len="med"/>
                    </a:lnR>
                    <a:lnT w="12700" cap="flat" cmpd="sng" algn="ctr">
                      <a:solidFill>
                        <a:srgbClr val="00C0BC"/>
                      </a:solidFill>
                      <a:prstDash val="solid"/>
                      <a:round/>
                      <a:headEnd type="none" w="med" len="med"/>
                      <a:tailEnd type="none" w="med" len="med"/>
                    </a:lnT>
                    <a:lnB w="12700" cap="flat" cmpd="sng" algn="ctr">
                      <a:solidFill>
                        <a:srgbClr val="00C0BC"/>
                      </a:solidFill>
                      <a:prstDash val="solid"/>
                      <a:round/>
                      <a:headEnd type="none" w="med" len="med"/>
                      <a:tailEnd type="none" w="med" len="med"/>
                    </a:lnB>
                    <a:lnTlToBr w="12700" cmpd="sng">
                      <a:noFill/>
                      <a:prstDash val="solid"/>
                    </a:lnTlToBr>
                    <a:lnBlToTr w="12700" cmpd="sng">
                      <a:noFill/>
                      <a:prstDash val="solid"/>
                    </a:lnBlToTr>
                    <a:solidFill>
                      <a:srgbClr val="F3FFFF"/>
                    </a:solidFill>
                  </a:tcPr>
                </a:tc>
                <a:tc>
                  <a:txBody>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lang="en-US" sz="1600" b="1" i="0" u="none" strike="noStrike" kern="1200" baseline="0" dirty="0">
                          <a:solidFill>
                            <a:srgbClr val="0070C0"/>
                          </a:solidFill>
                          <a:latin typeface="+mn-lt"/>
                          <a:ea typeface="+mn-ea"/>
                          <a:cs typeface="+mn-cs"/>
                        </a:rPr>
                        <a:t>Backscatter coefficient;</a:t>
                      </a:r>
                    </a:p>
                    <a:p>
                      <a:pPr marL="0" marR="0" lvl="0" indent="0" algn="l" defTabSz="914400" rtl="0" eaLnBrk="1" fontAlgn="auto" latinLnBrk="0" hangingPunct="1">
                        <a:lnSpc>
                          <a:spcPct val="114000"/>
                        </a:lnSpc>
                        <a:spcBef>
                          <a:spcPts val="0"/>
                        </a:spcBef>
                        <a:spcAft>
                          <a:spcPts val="0"/>
                        </a:spcAft>
                        <a:buClrTx/>
                        <a:buSzTx/>
                        <a:buFontTx/>
                        <a:buNone/>
                        <a:tabLst/>
                        <a:defRPr/>
                      </a:pPr>
                      <a:r>
                        <a:rPr lang="en-US" sz="1600" b="1" i="0" u="none" strike="noStrike" kern="1200" baseline="0" dirty="0">
                          <a:solidFill>
                            <a:srgbClr val="0070C0"/>
                          </a:solidFill>
                          <a:latin typeface="+mn-lt"/>
                          <a:ea typeface="+mn-ea"/>
                          <a:cs typeface="+mn-cs"/>
                        </a:rPr>
                        <a:t>Dielectric properties</a:t>
                      </a:r>
                      <a:endParaRPr lang="fa-IR" sz="1600" dirty="0">
                        <a:ln>
                          <a:solidFill>
                            <a:srgbClr val="CCCCFF"/>
                          </a:solidFill>
                        </a:ln>
                        <a:noFill/>
                      </a:endParaRPr>
                    </a:p>
                  </a:txBody>
                  <a:tcPr>
                    <a:lnL w="12700" cap="flat" cmpd="sng" algn="ctr">
                      <a:solidFill>
                        <a:srgbClr val="00C0BC"/>
                      </a:solidFill>
                      <a:prstDash val="solid"/>
                      <a:round/>
                      <a:headEnd type="none" w="med" len="med"/>
                      <a:tailEnd type="none" w="med" len="med"/>
                    </a:lnL>
                    <a:lnR w="12700" cap="flat" cmpd="sng" algn="ctr">
                      <a:solidFill>
                        <a:srgbClr val="00C0BC"/>
                      </a:solidFill>
                      <a:prstDash val="solid"/>
                      <a:round/>
                      <a:headEnd type="none" w="med" len="med"/>
                      <a:tailEnd type="none" w="med" len="med"/>
                    </a:lnR>
                    <a:lnT w="12700" cap="flat" cmpd="sng" algn="ctr">
                      <a:solidFill>
                        <a:srgbClr val="00C0BC"/>
                      </a:solidFill>
                      <a:prstDash val="solid"/>
                      <a:round/>
                      <a:headEnd type="none" w="med" len="med"/>
                      <a:tailEnd type="none" w="med" len="med"/>
                    </a:lnT>
                    <a:lnB w="12700" cap="flat" cmpd="sng" algn="ctr">
                      <a:solidFill>
                        <a:srgbClr val="00C0BC"/>
                      </a:solidFill>
                      <a:prstDash val="solid"/>
                      <a:round/>
                      <a:headEnd type="none" w="med" len="med"/>
                      <a:tailEnd type="none" w="med" len="med"/>
                    </a:lnB>
                    <a:lnTlToBr w="12700" cmpd="sng">
                      <a:noFill/>
                      <a:prstDash val="solid"/>
                    </a:lnTlToBr>
                    <a:lnBlToTr w="12700" cmpd="sng">
                      <a:noFill/>
                      <a:prstDash val="solid"/>
                    </a:lnBlToTr>
                    <a:solidFill>
                      <a:srgbClr val="F3FFFF"/>
                    </a:solidFill>
                  </a:tcPr>
                </a:tc>
                <a:tc>
                  <a:txBody>
                    <a:bodyPr/>
                    <a:lstStyle/>
                    <a:p>
                      <a:pPr marL="182563" indent="-182563" algn="l" rtl="0">
                        <a:lnSpc>
                          <a:spcPct val="114000"/>
                        </a:lnSpc>
                        <a:buFont typeface="Wingdings" panose="05000000000000000000" pitchFamily="2" charset="2"/>
                        <a:buChar char="§"/>
                      </a:pPr>
                      <a:r>
                        <a:rPr lang="en-US" sz="1500" b="0" i="0" u="none" strike="noStrike" kern="1200" baseline="0" dirty="0">
                          <a:solidFill>
                            <a:schemeClr val="dk1"/>
                          </a:solidFill>
                          <a:latin typeface="+mn-lt"/>
                          <a:ea typeface="+mn-ea"/>
                          <a:cs typeface="+mn-cs"/>
                        </a:rPr>
                        <a:t>L band: 1 - 2 GHz (15 - 30 cm)</a:t>
                      </a:r>
                    </a:p>
                    <a:p>
                      <a:pPr marL="182563" indent="-182563" algn="l" rtl="0">
                        <a:lnSpc>
                          <a:spcPct val="114000"/>
                        </a:lnSpc>
                        <a:buFont typeface="Wingdings" panose="05000000000000000000" pitchFamily="2" charset="2"/>
                        <a:buChar char="§"/>
                      </a:pPr>
                      <a:r>
                        <a:rPr lang="en-US" sz="1500" b="0" i="0" u="none" strike="noStrike" kern="1200" baseline="0" dirty="0">
                          <a:solidFill>
                            <a:schemeClr val="dk1"/>
                          </a:solidFill>
                          <a:latin typeface="+mn-lt"/>
                          <a:ea typeface="+mn-ea"/>
                          <a:cs typeface="+mn-cs"/>
                        </a:rPr>
                        <a:t>S band: 2 - 4 GHz (7.5 - 15 cm)</a:t>
                      </a:r>
                    </a:p>
                    <a:p>
                      <a:pPr marL="182563" indent="-182563" algn="l" rtl="0">
                        <a:lnSpc>
                          <a:spcPct val="114000"/>
                        </a:lnSpc>
                        <a:buFont typeface="Wingdings" panose="05000000000000000000" pitchFamily="2" charset="2"/>
                        <a:buChar char="§"/>
                      </a:pPr>
                      <a:r>
                        <a:rPr lang="en-US" sz="1500" b="0" i="0" u="none" strike="noStrike" kern="1200" baseline="0" dirty="0">
                          <a:solidFill>
                            <a:schemeClr val="dk1"/>
                          </a:solidFill>
                          <a:latin typeface="+mn-lt"/>
                          <a:ea typeface="+mn-ea"/>
                          <a:cs typeface="+mn-cs"/>
                        </a:rPr>
                        <a:t>C band: 4 - 8 GHz (3.8 - 7.5 cm)</a:t>
                      </a:r>
                    </a:p>
                    <a:p>
                      <a:pPr marL="182563" indent="-182563" algn="l" rtl="0">
                        <a:lnSpc>
                          <a:spcPct val="114000"/>
                        </a:lnSpc>
                        <a:buFont typeface="Wingdings" panose="05000000000000000000" pitchFamily="2" charset="2"/>
                        <a:buChar char="§"/>
                      </a:pPr>
                      <a:r>
                        <a:rPr lang="en-US" sz="1500" b="0" i="0" u="none" strike="noStrike" kern="1200" baseline="0" dirty="0">
                          <a:solidFill>
                            <a:schemeClr val="dk1"/>
                          </a:solidFill>
                          <a:latin typeface="+mn-lt"/>
                          <a:ea typeface="+mn-ea"/>
                          <a:cs typeface="+mn-cs"/>
                        </a:rPr>
                        <a:t>X band: 8 - 12.5 GHz (2.4 - 3.8 cm)</a:t>
                      </a:r>
                    </a:p>
                    <a:p>
                      <a:pPr marL="182563" indent="-182563" algn="l" rtl="0">
                        <a:lnSpc>
                          <a:spcPct val="114000"/>
                        </a:lnSpc>
                        <a:buFont typeface="Wingdings" panose="05000000000000000000" pitchFamily="2" charset="2"/>
                        <a:buChar char="§"/>
                      </a:pPr>
                      <a:r>
                        <a:rPr lang="en-US" sz="1500" b="0" i="0" u="none" strike="noStrike" kern="1200" baseline="0" dirty="0">
                          <a:solidFill>
                            <a:schemeClr val="dk1"/>
                          </a:solidFill>
                          <a:latin typeface="+mn-lt"/>
                          <a:ea typeface="+mn-ea"/>
                          <a:cs typeface="+mn-cs"/>
                        </a:rPr>
                        <a:t>Ku band: 12.5 - 18 GHz (1.7 - 2.4 cm)</a:t>
                      </a:r>
                    </a:p>
                    <a:p>
                      <a:pPr marL="182563" indent="-182563" algn="l" rtl="0">
                        <a:lnSpc>
                          <a:spcPct val="114000"/>
                        </a:lnSpc>
                        <a:buFont typeface="Wingdings" panose="05000000000000000000" pitchFamily="2" charset="2"/>
                        <a:buChar char="§"/>
                      </a:pPr>
                      <a:r>
                        <a:rPr lang="en-US" sz="1500" b="0" i="0" u="none" strike="noStrike" kern="1200" baseline="0" dirty="0">
                          <a:solidFill>
                            <a:schemeClr val="dk1"/>
                          </a:solidFill>
                          <a:latin typeface="+mn-lt"/>
                          <a:ea typeface="+mn-ea"/>
                          <a:cs typeface="+mn-cs"/>
                        </a:rPr>
                        <a:t>K band: 18 - 26.5 GHz (1.1 - 1.7 cm)</a:t>
                      </a:r>
                    </a:p>
                    <a:p>
                      <a:pPr marL="182563" indent="-182563" algn="l" rtl="0">
                        <a:lnSpc>
                          <a:spcPct val="114000"/>
                        </a:lnSpc>
                        <a:buFont typeface="Wingdings" panose="05000000000000000000" pitchFamily="2" charset="2"/>
                        <a:buChar char="§"/>
                      </a:pPr>
                      <a:r>
                        <a:rPr lang="en-US" sz="1500" b="0" i="0" u="none" strike="noStrike" kern="1200" baseline="0" dirty="0">
                          <a:solidFill>
                            <a:schemeClr val="dk1"/>
                          </a:solidFill>
                          <a:latin typeface="+mn-lt"/>
                          <a:ea typeface="+mn-ea"/>
                          <a:cs typeface="+mn-cs"/>
                        </a:rPr>
                        <a:t>Ka band: 26.5 - 40 GHz (0.75 - 1.1 cm)	</a:t>
                      </a:r>
                    </a:p>
                    <a:p>
                      <a:pPr algn="l" rtl="0">
                        <a:lnSpc>
                          <a:spcPct val="114000"/>
                        </a:lnSpc>
                      </a:pPr>
                      <a:endParaRPr lang="fa-IR" sz="1600" dirty="0">
                        <a:ln>
                          <a:solidFill>
                            <a:srgbClr val="CCCCFF"/>
                          </a:solidFill>
                        </a:ln>
                        <a:noFill/>
                      </a:endParaRPr>
                    </a:p>
                  </a:txBody>
                  <a:tcPr>
                    <a:lnL w="12700" cap="flat" cmpd="sng" algn="ctr">
                      <a:solidFill>
                        <a:srgbClr val="00C0BC"/>
                      </a:solidFill>
                      <a:prstDash val="solid"/>
                      <a:round/>
                      <a:headEnd type="none" w="med" len="med"/>
                      <a:tailEnd type="none" w="med" len="med"/>
                    </a:lnL>
                    <a:lnR w="12700" cap="flat" cmpd="sng" algn="ctr">
                      <a:solidFill>
                        <a:srgbClr val="00C0BC"/>
                      </a:solidFill>
                      <a:prstDash val="solid"/>
                      <a:round/>
                      <a:headEnd type="none" w="med" len="med"/>
                      <a:tailEnd type="none" w="med" len="med"/>
                    </a:lnR>
                    <a:lnT w="12700" cap="flat" cmpd="sng" algn="ctr">
                      <a:solidFill>
                        <a:srgbClr val="00C0BC"/>
                      </a:solidFill>
                      <a:prstDash val="solid"/>
                      <a:round/>
                      <a:headEnd type="none" w="med" len="med"/>
                      <a:tailEnd type="none" w="med" len="med"/>
                    </a:lnT>
                    <a:lnB w="12700" cap="flat" cmpd="sng" algn="ctr">
                      <a:solidFill>
                        <a:srgbClr val="00C0BC"/>
                      </a:solidFill>
                      <a:prstDash val="solid"/>
                      <a:round/>
                      <a:headEnd type="none" w="med" len="med"/>
                      <a:tailEnd type="none" w="med" len="med"/>
                    </a:lnB>
                    <a:lnTlToBr w="12700" cmpd="sng">
                      <a:noFill/>
                      <a:prstDash val="solid"/>
                    </a:lnTlToBr>
                    <a:lnBlToTr w="12700" cmpd="sng">
                      <a:noFill/>
                      <a:prstDash val="solid"/>
                    </a:lnBlToTr>
                    <a:solidFill>
                      <a:srgbClr val="F3FFFF"/>
                    </a:solidFill>
                  </a:tcPr>
                </a:tc>
                <a:tc>
                  <a:txBody>
                    <a:bodyPr/>
                    <a:lstStyle/>
                    <a:p>
                      <a:r>
                        <a:rPr lang="en-US" sz="1800" b="1" i="0" u="none" strike="noStrike" kern="1200" baseline="0" dirty="0">
                          <a:solidFill>
                            <a:schemeClr val="dk1"/>
                          </a:solidFill>
                          <a:latin typeface="+mn-lt"/>
                          <a:ea typeface="+mn-ea"/>
                          <a:cs typeface="+mn-cs"/>
                        </a:rPr>
                        <a:t>Active microwave </a:t>
                      </a:r>
                      <a:r>
                        <a:rPr lang="en-US" sz="1800" b="0" i="0" u="none" strike="noStrike" kern="1200" baseline="0" dirty="0">
                          <a:solidFill>
                            <a:schemeClr val="dk1"/>
                          </a:solidFill>
                          <a:latin typeface="+mn-lt"/>
                          <a:ea typeface="+mn-ea"/>
                          <a:cs typeface="+mn-cs"/>
                        </a:rPr>
                        <a:t>		</a:t>
                      </a:r>
                    </a:p>
                  </a:txBody>
                  <a:tcPr>
                    <a:lnL w="12700" cap="flat" cmpd="sng" algn="ctr">
                      <a:solidFill>
                        <a:srgbClr val="00C0BC"/>
                      </a:solidFill>
                      <a:prstDash val="solid"/>
                      <a:round/>
                      <a:headEnd type="none" w="med" len="med"/>
                      <a:tailEnd type="none" w="med" len="med"/>
                    </a:lnL>
                    <a:lnR w="12700" cap="flat" cmpd="sng" algn="ctr">
                      <a:solidFill>
                        <a:srgbClr val="00C0BC"/>
                      </a:solidFill>
                      <a:prstDash val="solid"/>
                      <a:round/>
                      <a:headEnd type="none" w="med" len="med"/>
                      <a:tailEnd type="none" w="med" len="med"/>
                    </a:lnR>
                    <a:lnT w="12700" cap="flat" cmpd="sng" algn="ctr">
                      <a:solidFill>
                        <a:srgbClr val="00C0BC"/>
                      </a:solidFill>
                      <a:prstDash val="solid"/>
                      <a:round/>
                      <a:headEnd type="none" w="med" len="med"/>
                      <a:tailEnd type="none" w="med" len="med"/>
                    </a:lnT>
                    <a:lnB w="12700" cap="flat" cmpd="sng" algn="ctr">
                      <a:solidFill>
                        <a:srgbClr val="00C0BC"/>
                      </a:solidFill>
                      <a:prstDash val="solid"/>
                      <a:round/>
                      <a:headEnd type="none" w="med" len="med"/>
                      <a:tailEnd type="none" w="med" len="med"/>
                    </a:lnB>
                    <a:lnTlToBr w="12700" cmpd="sng">
                      <a:noFill/>
                      <a:prstDash val="solid"/>
                    </a:lnTlToBr>
                    <a:lnBlToTr w="12700" cmpd="sng">
                      <a:noFill/>
                      <a:prstDash val="solid"/>
                    </a:lnBlToTr>
                    <a:solidFill>
                      <a:srgbClr val="F3FFFF"/>
                    </a:solidFill>
                  </a:tcPr>
                </a:tc>
                <a:extLst>
                  <a:ext uri="{0D108BD9-81ED-4DB2-BD59-A6C34878D82A}">
                    <a16:rowId xmlns:a16="http://schemas.microsoft.com/office/drawing/2014/main" val="1391668042"/>
                  </a:ext>
                </a:extLst>
              </a:tr>
            </a:tbl>
          </a:graphicData>
        </a:graphic>
      </p:graphicFrame>
      <p:sp>
        <p:nvSpPr>
          <p:cNvPr id="5" name="Rounded Rectangle 4">
            <a:extLst>
              <a:ext uri="{FF2B5EF4-FFF2-40B4-BE49-F238E27FC236}">
                <a16:creationId xmlns:a16="http://schemas.microsoft.com/office/drawing/2014/main" id="{8D0FB698-91C0-418E-B66C-02891E8A4799}"/>
              </a:ext>
            </a:extLst>
          </p:cNvPr>
          <p:cNvSpPr/>
          <p:nvPr/>
        </p:nvSpPr>
        <p:spPr>
          <a:xfrm>
            <a:off x="1875322" y="212316"/>
            <a:ext cx="8441356" cy="856089"/>
          </a:xfrm>
          <a:prstGeom prst="roundRect">
            <a:avLst/>
          </a:prstGeom>
          <a:gradFill flip="none" rotWithShape="1">
            <a:gsLst>
              <a:gs pos="0">
                <a:schemeClr val="accent2">
                  <a:lumMod val="89000"/>
                </a:schemeClr>
              </a:gs>
              <a:gs pos="0">
                <a:srgbClr val="B2DE82"/>
              </a:gs>
              <a:gs pos="68000">
                <a:srgbClr val="92D050"/>
              </a:gs>
              <a:gs pos="100000">
                <a:srgbClr val="6BA42C"/>
              </a:gs>
            </a:gsLst>
            <a:path path="circle">
              <a:fillToRect l="50000" t="50000" r="50000" b="50000"/>
            </a:path>
            <a:tileRect/>
          </a:gradFill>
        </p:spPr>
        <p:style>
          <a:lnRef idx="0">
            <a:schemeClr val="accent2"/>
          </a:lnRef>
          <a:fillRef idx="3">
            <a:schemeClr val="accent2"/>
          </a:fillRef>
          <a:effectRef idx="3">
            <a:schemeClr val="accent2"/>
          </a:effectRef>
          <a:fontRef idx="minor">
            <a:schemeClr val="lt1"/>
          </a:fontRef>
        </p:style>
        <p:txBody>
          <a:bodyPr rtlCol="1" anchor="ctr"/>
          <a:lstStyle/>
          <a:p>
            <a:pPr algn="ctr"/>
            <a:endParaRPr lang="en-US" sz="2300" b="1" dirty="0">
              <a:solidFill>
                <a:schemeClr val="bg1"/>
              </a:solidFill>
              <a:effectLst>
                <a:outerShdw blurRad="38100" dist="38100" dir="2700000" algn="tl">
                  <a:srgbClr val="000000">
                    <a:alpha val="43137"/>
                  </a:srgbClr>
                </a:outerShdw>
              </a:effectLst>
            </a:endParaRPr>
          </a:p>
          <a:p>
            <a:pPr algn="ctr"/>
            <a:r>
              <a:rPr lang="en-US" sz="2300" b="1" dirty="0">
                <a:solidFill>
                  <a:schemeClr val="tx1"/>
                </a:solidFill>
              </a:rPr>
              <a:t>Comparison of different remote sensing techniques and </a:t>
            </a:r>
          </a:p>
          <a:p>
            <a:pPr algn="ctr"/>
            <a:r>
              <a:rPr lang="en-US" sz="2300" b="1" dirty="0">
                <a:solidFill>
                  <a:schemeClr val="tx1"/>
                </a:solidFill>
              </a:rPr>
              <a:t>advantages as well as the limitations of each category</a:t>
            </a:r>
          </a:p>
          <a:p>
            <a:pPr algn="ctr"/>
            <a:endParaRPr lang="fa-IR" sz="2300" b="1" dirty="0">
              <a:solidFill>
                <a:schemeClr val="bg1"/>
              </a:solidFill>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2"/>
          <a:stretch>
            <a:fillRect/>
          </a:stretch>
        </p:blipFill>
        <p:spPr>
          <a:xfrm>
            <a:off x="3088303" y="3955254"/>
            <a:ext cx="3461788" cy="259634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20973478" lon="930777" rev="20914463"/>
            </a:camera>
            <a:lightRig rig="threePt" dir="t"/>
          </a:scene3d>
          <a:sp3d contourW="6350" prstMaterial="matte">
            <a:bevelT w="101600" h="101600"/>
            <a:contourClr>
              <a:srgbClr val="969696"/>
            </a:contourClr>
          </a:sp3d>
        </p:spPr>
      </p:pic>
      <p:sp>
        <p:nvSpPr>
          <p:cNvPr id="4" name="Slide Number Placeholder 3">
            <a:extLst>
              <a:ext uri="{FF2B5EF4-FFF2-40B4-BE49-F238E27FC236}">
                <a16:creationId xmlns:a16="http://schemas.microsoft.com/office/drawing/2014/main" id="{38155629-F3A3-46B1-BF35-A0753FE663A3}"/>
              </a:ext>
            </a:extLst>
          </p:cNvPr>
          <p:cNvSpPr>
            <a:spLocks noGrp="1"/>
          </p:cNvSpPr>
          <p:nvPr>
            <p:ph type="sldNum" sz="quarter" idx="12"/>
          </p:nvPr>
        </p:nvSpPr>
        <p:spPr/>
        <p:txBody>
          <a:bodyPr/>
          <a:lstStyle/>
          <a:p>
            <a:fld id="{8ACF494B-5665-4D0C-9B30-01D6EF684EB8}" type="slidenum">
              <a:rPr lang="en-US" smtClean="0"/>
              <a:t>26</a:t>
            </a:fld>
            <a:endParaRPr lang="en-US"/>
          </a:p>
        </p:txBody>
      </p:sp>
    </p:spTree>
    <p:extLst>
      <p:ext uri="{BB962C8B-B14F-4D97-AF65-F5344CB8AC3E}">
        <p14:creationId xmlns:p14="http://schemas.microsoft.com/office/powerpoint/2010/main" val="4176887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9245" y="1011857"/>
            <a:ext cx="9028003" cy="2031325"/>
          </a:xfrm>
          <a:prstGeom prst="rect">
            <a:avLst/>
          </a:prstGeom>
          <a:gradFill>
            <a:gsLst>
              <a:gs pos="100000">
                <a:srgbClr val="BEF0EF"/>
              </a:gs>
              <a:gs pos="0">
                <a:srgbClr val="DDF7F6"/>
              </a:gs>
            </a:gsLst>
          </a:gradFill>
          <a:ln w="22225">
            <a:solidFill>
              <a:srgbClr val="91E5E3"/>
            </a:solidFill>
          </a:ln>
        </p:spPr>
        <p:style>
          <a:lnRef idx="1">
            <a:schemeClr val="accent2"/>
          </a:lnRef>
          <a:fillRef idx="2">
            <a:schemeClr val="accent2"/>
          </a:fillRef>
          <a:effectRef idx="1">
            <a:schemeClr val="accent2"/>
          </a:effectRef>
          <a:fontRef idx="minor">
            <a:schemeClr val="dk1"/>
          </a:fontRef>
        </p:style>
        <p:txBody>
          <a:bodyPr wrap="square">
            <a:spAutoFit/>
          </a:bodyPr>
          <a:lstStyle/>
          <a:p>
            <a:pPr marL="342900" indent="-342900">
              <a:lnSpc>
                <a:spcPct val="120000"/>
              </a:lnSpc>
              <a:buFont typeface="Wingdings" panose="05000000000000000000" pitchFamily="2" charset="2"/>
              <a:buChar char="q"/>
            </a:pPr>
            <a:r>
              <a:rPr lang="en-US" sz="2100" b="1" dirty="0">
                <a:solidFill>
                  <a:srgbClr val="C00000"/>
                </a:solidFill>
                <a:effectLst>
                  <a:outerShdw blurRad="38100" dist="38100" dir="2700000" algn="tl">
                    <a:srgbClr val="000000">
                      <a:alpha val="43137"/>
                    </a:srgbClr>
                  </a:outerShdw>
                </a:effectLst>
                <a:latin typeface="Calibri-Bold"/>
              </a:rPr>
              <a:t>Passive</a:t>
            </a:r>
          </a:p>
          <a:p>
            <a:pPr marL="717550" indent="-266700">
              <a:lnSpc>
                <a:spcPct val="120000"/>
              </a:lnSpc>
              <a:buFont typeface="Wingdings" panose="05000000000000000000" pitchFamily="2" charset="2"/>
              <a:buChar char="Ø"/>
            </a:pPr>
            <a:r>
              <a:rPr lang="en-US" sz="2100" dirty="0">
                <a:latin typeface="Calibri" panose="020F0502020204030204" pitchFamily="34" charset="0"/>
              </a:rPr>
              <a:t>Passive remote sensing systems record electromagnetic energy that is reflected or emitted from the surface of the Earth </a:t>
            </a:r>
          </a:p>
          <a:p>
            <a:pPr marL="450850">
              <a:lnSpc>
                <a:spcPct val="120000"/>
              </a:lnSpc>
            </a:pPr>
            <a:r>
              <a:rPr lang="en-US" sz="2100" b="1" dirty="0">
                <a:latin typeface="Calibri" panose="020F0502020204030204" pitchFamily="34" charset="0"/>
              </a:rPr>
              <a:t>Sensors : R</a:t>
            </a:r>
            <a:r>
              <a:rPr lang="en-US" sz="2100" dirty="0">
                <a:latin typeface="Calibri" panose="020F0502020204030204" pitchFamily="34" charset="0"/>
              </a:rPr>
              <a:t>adiometers</a:t>
            </a:r>
            <a:br>
              <a:rPr lang="en-US" sz="2100" dirty="0">
                <a:latin typeface="Calibri" panose="020F0502020204030204" pitchFamily="34" charset="0"/>
              </a:rPr>
            </a:br>
            <a:endParaRPr lang="fa-IR" sz="2100" dirty="0">
              <a:latin typeface="Calibri" panose="020F0502020204030204" pitchFamily="34" charset="0"/>
            </a:endParaRPr>
          </a:p>
        </p:txBody>
      </p:sp>
      <p:sp>
        <p:nvSpPr>
          <p:cNvPr id="3" name="Rectangle 2"/>
          <p:cNvSpPr/>
          <p:nvPr/>
        </p:nvSpPr>
        <p:spPr>
          <a:xfrm>
            <a:off x="439245" y="4006502"/>
            <a:ext cx="11322827" cy="1440394"/>
          </a:xfrm>
          <a:prstGeom prst="rect">
            <a:avLst/>
          </a:prstGeom>
          <a:gradFill>
            <a:gsLst>
              <a:gs pos="100000">
                <a:schemeClr val="accent1">
                  <a:lumMod val="40000"/>
                  <a:lumOff val="60000"/>
                </a:schemeClr>
              </a:gs>
              <a:gs pos="0">
                <a:schemeClr val="accent1">
                  <a:lumMod val="20000"/>
                  <a:lumOff val="80000"/>
                </a:schemeClr>
              </a:gs>
            </a:gsLst>
          </a:gradFill>
          <a:ln w="19050"/>
        </p:spPr>
        <p:style>
          <a:lnRef idx="1">
            <a:schemeClr val="accent1"/>
          </a:lnRef>
          <a:fillRef idx="2">
            <a:schemeClr val="accent1"/>
          </a:fillRef>
          <a:effectRef idx="1">
            <a:schemeClr val="accent1"/>
          </a:effectRef>
          <a:fontRef idx="minor">
            <a:schemeClr val="dk1"/>
          </a:fontRef>
        </p:style>
        <p:txBody>
          <a:bodyPr wrap="square">
            <a:spAutoFit/>
          </a:bodyPr>
          <a:lstStyle/>
          <a:p>
            <a:pPr marL="342900" indent="-342900">
              <a:lnSpc>
                <a:spcPct val="120000"/>
              </a:lnSpc>
              <a:buFont typeface="Wingdings" panose="05000000000000000000" pitchFamily="2" charset="2"/>
              <a:buChar char="q"/>
            </a:pPr>
            <a:r>
              <a:rPr lang="en-US" sz="2100" b="1" dirty="0">
                <a:solidFill>
                  <a:srgbClr val="C00000"/>
                </a:solidFill>
                <a:effectLst>
                  <a:outerShdw blurRad="38100" dist="38100" dir="2700000" algn="tl">
                    <a:srgbClr val="000000">
                      <a:alpha val="43137"/>
                    </a:srgbClr>
                  </a:outerShdw>
                </a:effectLst>
                <a:latin typeface="Calibri-Bold"/>
              </a:rPr>
              <a:t>Active</a:t>
            </a:r>
          </a:p>
          <a:p>
            <a:pPr marL="457200" indent="-6350">
              <a:lnSpc>
                <a:spcPct val="120000"/>
              </a:lnSpc>
              <a:buFont typeface="Wingdings" panose="05000000000000000000" pitchFamily="2" charset="2"/>
              <a:buChar char="Ø"/>
            </a:pPr>
            <a:r>
              <a:rPr lang="en-US" sz="2100" dirty="0">
                <a:latin typeface="Calibri" panose="020F0502020204030204" pitchFamily="34" charset="0"/>
              </a:rPr>
              <a:t> Active remote sensors create their own electromagnetic energy</a:t>
            </a:r>
          </a:p>
          <a:p>
            <a:pPr marL="450850">
              <a:lnSpc>
                <a:spcPct val="120000"/>
              </a:lnSpc>
            </a:pPr>
            <a:endParaRPr lang="en-US" sz="1000" dirty="0">
              <a:latin typeface="Calibri" panose="020F0502020204030204" pitchFamily="34" charset="0"/>
            </a:endParaRPr>
          </a:p>
          <a:p>
            <a:pPr marL="450850">
              <a:lnSpc>
                <a:spcPct val="120000"/>
              </a:lnSpc>
            </a:pPr>
            <a:r>
              <a:rPr lang="en-US" sz="2100" b="1" dirty="0">
                <a:latin typeface="Calibri" panose="020F0502020204030204" pitchFamily="34" charset="0"/>
              </a:rPr>
              <a:t>Sensors : </a:t>
            </a:r>
            <a:r>
              <a:rPr lang="en-US" sz="2100" dirty="0">
                <a:latin typeface="Calibri" panose="020F0502020204030204" pitchFamily="34" charset="0"/>
              </a:rPr>
              <a:t>Radar</a:t>
            </a:r>
            <a:endParaRPr lang="fa-IR" sz="2100" dirty="0">
              <a:latin typeface="Calibri" panose="020F0502020204030204" pitchFamily="34" charset="0"/>
            </a:endParaRPr>
          </a:p>
        </p:txBody>
      </p:sp>
      <p:sp>
        <p:nvSpPr>
          <p:cNvPr id="5" name="Rectangle: Rounded Corners 17">
            <a:extLst>
              <a:ext uri="{FF2B5EF4-FFF2-40B4-BE49-F238E27FC236}">
                <a16:creationId xmlns:a16="http://schemas.microsoft.com/office/drawing/2014/main" id="{440E6C2B-91B3-4B7C-9854-F34D70936CE5}"/>
              </a:ext>
            </a:extLst>
          </p:cNvPr>
          <p:cNvSpPr/>
          <p:nvPr/>
        </p:nvSpPr>
        <p:spPr>
          <a:xfrm>
            <a:off x="0" y="726601"/>
            <a:ext cx="12192000" cy="114719"/>
          </a:xfrm>
          <a:prstGeom prst="roundRect">
            <a:avLst/>
          </a:prstGeom>
          <a:gradFill flip="none" rotWithShape="1">
            <a:gsLst>
              <a:gs pos="0">
                <a:srgbClr val="FAAD50"/>
              </a:gs>
              <a:gs pos="49000">
                <a:schemeClr val="accent2">
                  <a:lumMod val="89000"/>
                </a:schemeClr>
              </a:gs>
              <a:gs pos="97000">
                <a:schemeClr val="accent2">
                  <a:lumMod val="7000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1" anchor="ctr"/>
          <a:lstStyle/>
          <a:p>
            <a:pPr algn="ctr"/>
            <a:endParaRPr lang="fa-IR" dirty="0"/>
          </a:p>
        </p:txBody>
      </p:sp>
      <p:sp>
        <p:nvSpPr>
          <p:cNvPr id="6" name="Rectangle 5">
            <a:extLst>
              <a:ext uri="{FF2B5EF4-FFF2-40B4-BE49-F238E27FC236}">
                <a16:creationId xmlns:a16="http://schemas.microsoft.com/office/drawing/2014/main" id="{4D6B943C-741E-4C2A-842B-0FD100A5AB84}"/>
              </a:ext>
            </a:extLst>
          </p:cNvPr>
          <p:cNvSpPr/>
          <p:nvPr/>
        </p:nvSpPr>
        <p:spPr>
          <a:xfrm>
            <a:off x="354861" y="194092"/>
            <a:ext cx="7571303" cy="492443"/>
          </a:xfrm>
          <a:prstGeom prst="rect">
            <a:avLst/>
          </a:prstGeom>
        </p:spPr>
        <p:txBody>
          <a:bodyPr wrap="none">
            <a:spAutoFit/>
          </a:bodyPr>
          <a:lstStyle/>
          <a:p>
            <a:r>
              <a:rPr lang="en-US" sz="2600" b="1" dirty="0">
                <a:solidFill>
                  <a:srgbClr val="C00000"/>
                </a:solidFill>
                <a:latin typeface="Calibri-Bold"/>
              </a:rPr>
              <a:t>Active and Passive Microwave remote sensing</a:t>
            </a:r>
          </a:p>
        </p:txBody>
      </p:sp>
      <p:sp>
        <p:nvSpPr>
          <p:cNvPr id="7" name="Slide Number Placeholder 6">
            <a:extLst>
              <a:ext uri="{FF2B5EF4-FFF2-40B4-BE49-F238E27FC236}">
                <a16:creationId xmlns:a16="http://schemas.microsoft.com/office/drawing/2014/main" id="{B64B8EDF-94A2-42CE-A8AA-D6D930FAD4EE}"/>
              </a:ext>
            </a:extLst>
          </p:cNvPr>
          <p:cNvSpPr>
            <a:spLocks noGrp="1"/>
          </p:cNvSpPr>
          <p:nvPr>
            <p:ph type="sldNum" sz="quarter" idx="12"/>
          </p:nvPr>
        </p:nvSpPr>
        <p:spPr>
          <a:xfrm>
            <a:off x="8652606" y="6582945"/>
            <a:ext cx="2743200" cy="365125"/>
          </a:xfrm>
        </p:spPr>
        <p:txBody>
          <a:bodyPr/>
          <a:lstStyle/>
          <a:p>
            <a:fld id="{8ACF494B-5665-4D0C-9B30-01D6EF684EB8}" type="slidenum">
              <a:rPr lang="en-US" smtClean="0"/>
              <a:t>27</a:t>
            </a:fld>
            <a:endParaRPr lang="en-US" dirty="0"/>
          </a:p>
        </p:txBody>
      </p:sp>
      <p:pic>
        <p:nvPicPr>
          <p:cNvPr id="8" name="Picture 7">
            <a:extLst>
              <a:ext uri="{FF2B5EF4-FFF2-40B4-BE49-F238E27FC236}">
                <a16:creationId xmlns:a16="http://schemas.microsoft.com/office/drawing/2014/main" id="{346715A4-9265-43D3-A57D-86B06DD93A56}"/>
              </a:ext>
            </a:extLst>
          </p:cNvPr>
          <p:cNvPicPr>
            <a:picLocks noChangeAspect="1"/>
          </p:cNvPicPr>
          <p:nvPr/>
        </p:nvPicPr>
        <p:blipFill>
          <a:blip r:embed="rId2"/>
          <a:stretch>
            <a:fillRect/>
          </a:stretch>
        </p:blipFill>
        <p:spPr>
          <a:xfrm>
            <a:off x="9102885" y="1041093"/>
            <a:ext cx="2649870" cy="2376301"/>
          </a:xfrm>
          <a:prstGeom prst="rect">
            <a:avLst/>
          </a:prstGeom>
          <a:ln w="25400">
            <a:solidFill>
              <a:srgbClr val="91E5E3"/>
            </a:solidFill>
          </a:ln>
        </p:spPr>
      </p:pic>
      <p:pic>
        <p:nvPicPr>
          <p:cNvPr id="9" name="Picture 8">
            <a:extLst>
              <a:ext uri="{FF2B5EF4-FFF2-40B4-BE49-F238E27FC236}">
                <a16:creationId xmlns:a16="http://schemas.microsoft.com/office/drawing/2014/main" id="{74FB159C-4301-4129-9C12-BCC3C3F3A3BB}"/>
              </a:ext>
            </a:extLst>
          </p:cNvPr>
          <p:cNvPicPr>
            <a:picLocks noChangeAspect="1"/>
          </p:cNvPicPr>
          <p:nvPr/>
        </p:nvPicPr>
        <p:blipFill>
          <a:blip r:embed="rId3"/>
          <a:stretch>
            <a:fillRect/>
          </a:stretch>
        </p:blipFill>
        <p:spPr>
          <a:xfrm>
            <a:off x="9102885" y="3681945"/>
            <a:ext cx="2659187" cy="2972338"/>
          </a:xfrm>
          <a:prstGeom prst="rect">
            <a:avLst/>
          </a:prstGeom>
          <a:ln w="15875">
            <a:solidFill>
              <a:schemeClr val="accent1"/>
            </a:solidFill>
          </a:ln>
        </p:spPr>
      </p:pic>
    </p:spTree>
    <p:extLst>
      <p:ext uri="{BB962C8B-B14F-4D97-AF65-F5344CB8AC3E}">
        <p14:creationId xmlns:p14="http://schemas.microsoft.com/office/powerpoint/2010/main" val="2151517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61156B0-5C7C-4A68-833C-9DD70FE74F4C}"/>
              </a:ext>
            </a:extLst>
          </p:cNvPr>
          <p:cNvSpPr/>
          <p:nvPr/>
        </p:nvSpPr>
        <p:spPr>
          <a:xfrm>
            <a:off x="303402" y="1250945"/>
            <a:ext cx="11237809" cy="4438907"/>
          </a:xfrm>
          <a:prstGeom prst="rect">
            <a:avLst/>
          </a:prstGeom>
          <a:gradFill flip="none" rotWithShape="1">
            <a:gsLst>
              <a:gs pos="100000">
                <a:srgbClr val="CCCCFF"/>
              </a:gs>
              <a:gs pos="0">
                <a:srgbClr val="E5E5FF"/>
              </a:gs>
            </a:gsLst>
            <a:path path="shape">
              <a:fillToRect l="50000" t="50000" r="50000" b="50000"/>
            </a:path>
            <a:tileRect/>
          </a:gradFill>
          <a:ln>
            <a:solidFill>
              <a:srgbClr val="9393FF"/>
            </a:solidFill>
          </a:ln>
        </p:spPr>
        <p:style>
          <a:lnRef idx="1">
            <a:schemeClr val="accent4"/>
          </a:lnRef>
          <a:fillRef idx="2">
            <a:schemeClr val="accent4"/>
          </a:fillRef>
          <a:effectRef idx="1">
            <a:schemeClr val="accent4"/>
          </a:effectRef>
          <a:fontRef idx="minor">
            <a:schemeClr val="dk1"/>
          </a:fontRef>
        </p:style>
        <p:txBody>
          <a:bodyPr wrap="square">
            <a:spAutoFit/>
          </a:bodyPr>
          <a:lstStyle/>
          <a:p>
            <a:pPr marL="342900" indent="-342900" algn="just">
              <a:buSzPct val="80000"/>
              <a:buFont typeface="Wingdings" panose="05000000000000000000" pitchFamily="2" charset="2"/>
              <a:buChar char="q"/>
            </a:pPr>
            <a:r>
              <a:rPr lang="en-US" sz="2200" b="1" dirty="0">
                <a:solidFill>
                  <a:prstClr val="black"/>
                </a:solidFill>
              </a:rPr>
              <a:t>The most suitable method for providing </a:t>
            </a:r>
            <a:r>
              <a:rPr lang="en-US" sz="2200" dirty="0">
                <a:solidFill>
                  <a:srgbClr val="C00000"/>
                </a:solidFill>
              </a:rPr>
              <a:t>global soil moisture </a:t>
            </a:r>
            <a:r>
              <a:rPr lang="en-US" sz="2200" dirty="0">
                <a:solidFill>
                  <a:prstClr val="black"/>
                </a:solidFill>
              </a:rPr>
              <a:t>data</a:t>
            </a:r>
            <a:r>
              <a:rPr lang="en-US" sz="2200" dirty="0">
                <a:solidFill>
                  <a:srgbClr val="0000FF"/>
                </a:solidFill>
              </a:rPr>
              <a:t> </a:t>
            </a:r>
            <a:r>
              <a:rPr lang="en-US" sz="2200" dirty="0">
                <a:solidFill>
                  <a:prstClr val="black"/>
                </a:solidFill>
              </a:rPr>
              <a:t>is the </a:t>
            </a:r>
            <a:r>
              <a:rPr lang="en-US" sz="2200" dirty="0">
                <a:solidFill>
                  <a:srgbClr val="0000FF"/>
                </a:solidFill>
              </a:rPr>
              <a:t>remote sensing technique. </a:t>
            </a:r>
            <a:endParaRPr lang="fa-IR" sz="2200" dirty="0">
              <a:solidFill>
                <a:srgbClr val="0000FF"/>
              </a:solidFill>
            </a:endParaRPr>
          </a:p>
          <a:p>
            <a:pPr algn="just">
              <a:buSzPct val="80000"/>
            </a:pPr>
            <a:endParaRPr lang="en-US" sz="2200" dirty="0">
              <a:solidFill>
                <a:prstClr val="black"/>
              </a:solidFill>
            </a:endParaRPr>
          </a:p>
          <a:p>
            <a:pPr marL="342900" indent="-342900" algn="just">
              <a:buSzPct val="80000"/>
              <a:buFont typeface="Wingdings" panose="05000000000000000000" pitchFamily="2" charset="2"/>
              <a:buChar char="q"/>
            </a:pPr>
            <a:r>
              <a:rPr lang="en-US" sz="2200" b="1" dirty="0">
                <a:solidFill>
                  <a:prstClr val="black"/>
                </a:solidFill>
              </a:rPr>
              <a:t>Microwave remote sensing systems have unique abilities, such as:</a:t>
            </a:r>
          </a:p>
          <a:p>
            <a:pPr marL="342900" indent="-71438" algn="just">
              <a:lnSpc>
                <a:spcPct val="150000"/>
              </a:lnSpc>
              <a:buSzPct val="80000"/>
              <a:buFont typeface="Wingdings" panose="05000000000000000000" pitchFamily="2" charset="2"/>
              <a:buChar char="ü"/>
            </a:pPr>
            <a:r>
              <a:rPr lang="en-US" sz="2200" dirty="0">
                <a:solidFill>
                  <a:prstClr val="black"/>
                </a:solidFill>
              </a:rPr>
              <a:t> </a:t>
            </a:r>
            <a:r>
              <a:rPr lang="en-US" sz="2200" dirty="0">
                <a:solidFill>
                  <a:srgbClr val="0000FF"/>
                </a:solidFill>
              </a:rPr>
              <a:t>atmosphere transparency</a:t>
            </a:r>
            <a:r>
              <a:rPr lang="en-US" sz="2200" dirty="0">
                <a:solidFill>
                  <a:prstClr val="black"/>
                </a:solidFill>
              </a:rPr>
              <a:t>,</a:t>
            </a:r>
          </a:p>
          <a:p>
            <a:pPr marL="342900" indent="-71438" algn="just">
              <a:lnSpc>
                <a:spcPct val="150000"/>
              </a:lnSpc>
              <a:buSzPct val="80000"/>
              <a:buFont typeface="Wingdings" panose="05000000000000000000" pitchFamily="2" charset="2"/>
              <a:buChar char="ü"/>
            </a:pPr>
            <a:r>
              <a:rPr lang="en-US" sz="2200" dirty="0">
                <a:solidFill>
                  <a:srgbClr val="0000FF"/>
                </a:solidFill>
              </a:rPr>
              <a:t>cloud penetration</a:t>
            </a:r>
            <a:r>
              <a:rPr lang="en-US" sz="2200" dirty="0">
                <a:solidFill>
                  <a:prstClr val="black"/>
                </a:solidFill>
              </a:rPr>
              <a:t>,</a:t>
            </a:r>
          </a:p>
          <a:p>
            <a:pPr marL="342900" indent="-71438" algn="just">
              <a:lnSpc>
                <a:spcPct val="150000"/>
              </a:lnSpc>
              <a:buSzPct val="80000"/>
              <a:buFont typeface="Wingdings" panose="05000000000000000000" pitchFamily="2" charset="2"/>
              <a:buChar char="ü"/>
            </a:pPr>
            <a:r>
              <a:rPr lang="en-US" sz="2200" dirty="0">
                <a:solidFill>
                  <a:srgbClr val="0000FF"/>
                </a:solidFill>
              </a:rPr>
              <a:t>soil penetration</a:t>
            </a:r>
            <a:r>
              <a:rPr lang="en-US" sz="2200" dirty="0">
                <a:solidFill>
                  <a:prstClr val="black"/>
                </a:solidFill>
              </a:rPr>
              <a:t>,</a:t>
            </a:r>
          </a:p>
          <a:p>
            <a:pPr marL="342900" indent="-71438" algn="just">
              <a:lnSpc>
                <a:spcPct val="150000"/>
              </a:lnSpc>
              <a:buSzPct val="80000"/>
              <a:buFont typeface="Wingdings" panose="05000000000000000000" pitchFamily="2" charset="2"/>
              <a:buChar char="ü"/>
            </a:pPr>
            <a:r>
              <a:rPr lang="en-US" sz="2200" dirty="0">
                <a:solidFill>
                  <a:srgbClr val="0000FF"/>
                </a:solidFill>
              </a:rPr>
              <a:t>vegetation semi-transparency</a:t>
            </a:r>
            <a:r>
              <a:rPr lang="en-US" sz="2200" dirty="0">
                <a:solidFill>
                  <a:prstClr val="black"/>
                </a:solidFill>
              </a:rPr>
              <a:t>,</a:t>
            </a:r>
          </a:p>
          <a:p>
            <a:pPr marL="342900" indent="-71438" algn="just">
              <a:lnSpc>
                <a:spcPct val="150000"/>
              </a:lnSpc>
              <a:buSzPct val="80000"/>
              <a:buFont typeface="Wingdings" panose="05000000000000000000" pitchFamily="2" charset="2"/>
              <a:buChar char="ü"/>
            </a:pPr>
            <a:r>
              <a:rPr lang="en-US" sz="2200" dirty="0">
                <a:solidFill>
                  <a:srgbClr val="C00000"/>
                </a:solidFill>
              </a:rPr>
              <a:t>high temporal-spatial  (active) resolution </a:t>
            </a:r>
            <a:r>
              <a:rPr lang="en-US" sz="2200" dirty="0">
                <a:solidFill>
                  <a:prstClr val="black"/>
                </a:solidFill>
              </a:rPr>
              <a:t>and </a:t>
            </a:r>
          </a:p>
          <a:p>
            <a:pPr marL="342900" indent="-71438" algn="just">
              <a:lnSpc>
                <a:spcPct val="150000"/>
              </a:lnSpc>
              <a:buSzPct val="80000"/>
              <a:buFont typeface="Wingdings" panose="05000000000000000000" pitchFamily="2" charset="2"/>
              <a:buChar char="ü"/>
            </a:pPr>
            <a:r>
              <a:rPr lang="en-US" sz="2200" dirty="0">
                <a:solidFill>
                  <a:prstClr val="black"/>
                </a:solidFill>
              </a:rPr>
              <a:t>a </a:t>
            </a:r>
            <a:r>
              <a:rPr lang="en-US" sz="2200" dirty="0">
                <a:solidFill>
                  <a:srgbClr val="C00000"/>
                </a:solidFill>
              </a:rPr>
              <a:t>high dependency on the soil dielectric properties.</a:t>
            </a:r>
            <a:endParaRPr lang="fa-IR" sz="2200" dirty="0">
              <a:solidFill>
                <a:prstClr val="black"/>
              </a:solidFill>
            </a:endParaRPr>
          </a:p>
        </p:txBody>
      </p:sp>
      <p:sp>
        <p:nvSpPr>
          <p:cNvPr id="8" name="Rectangle 7">
            <a:extLst>
              <a:ext uri="{FF2B5EF4-FFF2-40B4-BE49-F238E27FC236}">
                <a16:creationId xmlns:a16="http://schemas.microsoft.com/office/drawing/2014/main" id="{4D6B943C-741E-4C2A-842B-0FD100A5AB84}"/>
              </a:ext>
            </a:extLst>
          </p:cNvPr>
          <p:cNvSpPr/>
          <p:nvPr/>
        </p:nvSpPr>
        <p:spPr>
          <a:xfrm>
            <a:off x="204548" y="63519"/>
            <a:ext cx="4935967" cy="461665"/>
          </a:xfrm>
          <a:prstGeom prst="rect">
            <a:avLst/>
          </a:prstGeom>
        </p:spPr>
        <p:txBody>
          <a:bodyPr wrap="none">
            <a:spAutoFit/>
          </a:bodyPr>
          <a:lstStyle/>
          <a:p>
            <a:r>
              <a:rPr lang="en-US" sz="2400" b="1" dirty="0">
                <a:solidFill>
                  <a:srgbClr val="C00000"/>
                </a:solidFill>
                <a:latin typeface="Calibri-Bold"/>
              </a:rPr>
              <a:t>Remote sensing of soil moisture</a:t>
            </a:r>
            <a:endParaRPr lang="fa-IR" sz="2400" b="1" dirty="0">
              <a:solidFill>
                <a:srgbClr val="C00000"/>
              </a:solidFill>
              <a:latin typeface="Calibri-Bold"/>
            </a:endParaRPr>
          </a:p>
        </p:txBody>
      </p:sp>
      <p:sp>
        <p:nvSpPr>
          <p:cNvPr id="3" name="Slide Number Placeholder 2">
            <a:extLst>
              <a:ext uri="{FF2B5EF4-FFF2-40B4-BE49-F238E27FC236}">
                <a16:creationId xmlns:a16="http://schemas.microsoft.com/office/drawing/2014/main" id="{F4AB2D4B-33D1-4514-A8A5-BFEBBE66DC2F}"/>
              </a:ext>
            </a:extLst>
          </p:cNvPr>
          <p:cNvSpPr>
            <a:spLocks noGrp="1"/>
          </p:cNvSpPr>
          <p:nvPr>
            <p:ph type="sldNum" sz="quarter" idx="12"/>
          </p:nvPr>
        </p:nvSpPr>
        <p:spPr/>
        <p:txBody>
          <a:bodyPr/>
          <a:lstStyle/>
          <a:p>
            <a:fld id="{8ACF494B-5665-4D0C-9B30-01D6EF684EB8}" type="slidenum">
              <a:rPr lang="en-US" smtClean="0">
                <a:solidFill>
                  <a:prstClr val="black">
                    <a:tint val="75000"/>
                  </a:prstClr>
                </a:solidFill>
              </a:rPr>
              <a:pPr/>
              <a:t>28</a:t>
            </a:fld>
            <a:endParaRPr lang="en-US">
              <a:solidFill>
                <a:prstClr val="black">
                  <a:tint val="75000"/>
                </a:prstClr>
              </a:solidFill>
            </a:endParaRPr>
          </a:p>
        </p:txBody>
      </p:sp>
    </p:spTree>
    <p:extLst>
      <p:ext uri="{BB962C8B-B14F-4D97-AF65-F5344CB8AC3E}">
        <p14:creationId xmlns:p14="http://schemas.microsoft.com/office/powerpoint/2010/main" val="15788348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6B943C-741E-4C2A-842B-0FD100A5AB84}"/>
              </a:ext>
            </a:extLst>
          </p:cNvPr>
          <p:cNvSpPr/>
          <p:nvPr/>
        </p:nvSpPr>
        <p:spPr>
          <a:xfrm>
            <a:off x="204548" y="63519"/>
            <a:ext cx="4935967" cy="461665"/>
          </a:xfrm>
          <a:prstGeom prst="rect">
            <a:avLst/>
          </a:prstGeom>
        </p:spPr>
        <p:txBody>
          <a:bodyPr wrap="none">
            <a:spAutoFit/>
          </a:bodyPr>
          <a:lstStyle/>
          <a:p>
            <a:r>
              <a:rPr lang="en-US" sz="2400" b="1" dirty="0">
                <a:solidFill>
                  <a:srgbClr val="C00000"/>
                </a:solidFill>
                <a:latin typeface="Calibri-Bold"/>
              </a:rPr>
              <a:t>Remote sensing of soil moisture</a:t>
            </a:r>
            <a:endParaRPr lang="fa-IR" sz="2400" b="1" dirty="0">
              <a:solidFill>
                <a:srgbClr val="C00000"/>
              </a:solidFill>
              <a:latin typeface="Calibri-Bold"/>
            </a:endParaRPr>
          </a:p>
        </p:txBody>
      </p:sp>
      <p:sp>
        <p:nvSpPr>
          <p:cNvPr id="3" name="Slide Number Placeholder 2">
            <a:extLst>
              <a:ext uri="{FF2B5EF4-FFF2-40B4-BE49-F238E27FC236}">
                <a16:creationId xmlns:a16="http://schemas.microsoft.com/office/drawing/2014/main" id="{F4AB2D4B-33D1-4514-A8A5-BFEBBE66DC2F}"/>
              </a:ext>
            </a:extLst>
          </p:cNvPr>
          <p:cNvSpPr>
            <a:spLocks noGrp="1"/>
          </p:cNvSpPr>
          <p:nvPr>
            <p:ph type="sldNum" sz="quarter" idx="12"/>
          </p:nvPr>
        </p:nvSpPr>
        <p:spPr/>
        <p:txBody>
          <a:bodyPr/>
          <a:lstStyle/>
          <a:p>
            <a:fld id="{8ACF494B-5665-4D0C-9B30-01D6EF684EB8}" type="slidenum">
              <a:rPr lang="en-US" smtClean="0"/>
              <a:t>29</a:t>
            </a:fld>
            <a:endParaRPr lang="en-US"/>
          </a:p>
        </p:txBody>
      </p:sp>
      <p:sp>
        <p:nvSpPr>
          <p:cNvPr id="11" name="Rectangle 10"/>
          <p:cNvSpPr/>
          <p:nvPr/>
        </p:nvSpPr>
        <p:spPr>
          <a:xfrm>
            <a:off x="365187" y="1109137"/>
            <a:ext cx="8791170" cy="5170646"/>
          </a:xfrm>
          <a:prstGeom prst="rect">
            <a:avLst/>
          </a:prstGeom>
          <a:gradFill>
            <a:gsLst>
              <a:gs pos="0">
                <a:srgbClr val="E7F6FF"/>
              </a:gs>
              <a:gs pos="100000">
                <a:srgbClr val="D5EFFF"/>
              </a:gs>
            </a:gsLst>
          </a:gradFill>
          <a:ln>
            <a:solidFill>
              <a:srgbClr val="00B0F0"/>
            </a:solidFill>
          </a:ln>
        </p:spPr>
        <p:style>
          <a:lnRef idx="1">
            <a:schemeClr val="accent1"/>
          </a:lnRef>
          <a:fillRef idx="2">
            <a:schemeClr val="accent1"/>
          </a:fillRef>
          <a:effectRef idx="1">
            <a:schemeClr val="accent1"/>
          </a:effectRef>
          <a:fontRef idx="minor">
            <a:schemeClr val="dk1"/>
          </a:fontRef>
        </p:style>
        <p:txBody>
          <a:bodyPr wrap="square">
            <a:spAutoFit/>
          </a:bodyPr>
          <a:lstStyle/>
          <a:p>
            <a:pPr marL="342900" indent="-342900">
              <a:lnSpc>
                <a:spcPct val="150000"/>
              </a:lnSpc>
              <a:buClr>
                <a:srgbClr val="C00000"/>
              </a:buClr>
              <a:buSzPct val="80000"/>
              <a:buFont typeface="Wingdings" panose="05000000000000000000" pitchFamily="2" charset="2"/>
              <a:buChar char="Ø"/>
            </a:pPr>
            <a:r>
              <a:rPr lang="en-US" sz="2200" dirty="0">
                <a:solidFill>
                  <a:schemeClr val="tx1"/>
                </a:solidFill>
              </a:rPr>
              <a:t>Microwave remote sensing instruments at </a:t>
            </a:r>
            <a:r>
              <a:rPr lang="en-US" sz="2200" dirty="0">
                <a:solidFill>
                  <a:srgbClr val="C00000"/>
                </a:solidFill>
              </a:rPr>
              <a:t>lower frequency (L-band) </a:t>
            </a:r>
            <a:r>
              <a:rPr lang="en-US" sz="2200" dirty="0">
                <a:solidFill>
                  <a:schemeClr val="tx1"/>
                </a:solidFill>
              </a:rPr>
              <a:t>have </a:t>
            </a:r>
            <a:r>
              <a:rPr lang="en-US" sz="2200" dirty="0">
                <a:solidFill>
                  <a:srgbClr val="00B0F0"/>
                </a:solidFill>
              </a:rPr>
              <a:t>high penetration into the soil moisture depth (~5 cm) </a:t>
            </a:r>
            <a:r>
              <a:rPr lang="en-US" sz="2200" dirty="0">
                <a:solidFill>
                  <a:schemeClr val="tx1"/>
                </a:solidFill>
              </a:rPr>
              <a:t>and </a:t>
            </a:r>
            <a:r>
              <a:rPr lang="en-US" sz="2200" dirty="0">
                <a:solidFill>
                  <a:srgbClr val="00B050"/>
                </a:solidFill>
              </a:rPr>
              <a:t>vegetation canopy</a:t>
            </a:r>
            <a:r>
              <a:rPr lang="en-US" sz="2200" dirty="0">
                <a:solidFill>
                  <a:schemeClr val="tx1"/>
                </a:solidFill>
              </a:rPr>
              <a:t> than higher microwave frequencies (C and X-band).</a:t>
            </a:r>
          </a:p>
          <a:p>
            <a:pPr marL="342900" indent="-342900">
              <a:lnSpc>
                <a:spcPct val="150000"/>
              </a:lnSpc>
              <a:buClr>
                <a:srgbClr val="C00000"/>
              </a:buClr>
              <a:buSzPct val="80000"/>
              <a:buFont typeface="Wingdings" panose="05000000000000000000" pitchFamily="2" charset="2"/>
              <a:buChar char="Ø"/>
            </a:pPr>
            <a:r>
              <a:rPr lang="en-US" sz="2200" dirty="0">
                <a:solidFill>
                  <a:schemeClr val="tx1"/>
                </a:solidFill>
              </a:rPr>
              <a:t>The </a:t>
            </a:r>
            <a:r>
              <a:rPr lang="en-US" sz="2200" dirty="0">
                <a:solidFill>
                  <a:srgbClr val="C00000"/>
                </a:solidFill>
              </a:rPr>
              <a:t>attenuation effects of vegetation and atmospheric </a:t>
            </a:r>
            <a:r>
              <a:rPr lang="en-US" sz="2200" dirty="0">
                <a:solidFill>
                  <a:schemeClr val="tx1"/>
                </a:solidFill>
              </a:rPr>
              <a:t>in the </a:t>
            </a:r>
            <a:r>
              <a:rPr lang="en-US" sz="2200" dirty="0">
                <a:solidFill>
                  <a:srgbClr val="0070C0"/>
                </a:solidFill>
              </a:rPr>
              <a:t>L-band </a:t>
            </a:r>
            <a:r>
              <a:rPr lang="en-US" sz="2200" dirty="0">
                <a:solidFill>
                  <a:schemeClr val="tx1"/>
                </a:solidFill>
              </a:rPr>
              <a:t>are</a:t>
            </a:r>
            <a:r>
              <a:rPr lang="en-US" sz="2200" dirty="0">
                <a:solidFill>
                  <a:srgbClr val="0070C0"/>
                </a:solidFill>
              </a:rPr>
              <a:t> lower </a:t>
            </a:r>
            <a:r>
              <a:rPr lang="en-US" sz="2200" dirty="0">
                <a:solidFill>
                  <a:schemeClr val="tx1"/>
                </a:solidFill>
              </a:rPr>
              <a:t>than  </a:t>
            </a:r>
            <a:r>
              <a:rPr lang="en-US" sz="2200" dirty="0">
                <a:solidFill>
                  <a:srgbClr val="0070C0"/>
                </a:solidFill>
              </a:rPr>
              <a:t>C and X-band</a:t>
            </a:r>
            <a:r>
              <a:rPr lang="en-US" sz="2200" dirty="0">
                <a:solidFill>
                  <a:schemeClr val="tx1"/>
                </a:solidFill>
              </a:rPr>
              <a:t>. </a:t>
            </a:r>
          </a:p>
          <a:p>
            <a:pPr marL="342900" indent="-342900">
              <a:lnSpc>
                <a:spcPct val="150000"/>
              </a:lnSpc>
              <a:buClr>
                <a:srgbClr val="C00000"/>
              </a:buClr>
              <a:buSzPct val="80000"/>
              <a:buFont typeface="Wingdings" panose="05000000000000000000" pitchFamily="2" charset="2"/>
              <a:buChar char="Ø"/>
            </a:pPr>
            <a:r>
              <a:rPr lang="en-US" sz="2200" dirty="0">
                <a:solidFill>
                  <a:schemeClr val="tx1"/>
                </a:solidFill>
              </a:rPr>
              <a:t>L-band signals (1–2 GHz) are sensitive to measuring soil moisture due to the</a:t>
            </a:r>
            <a:r>
              <a:rPr lang="en-US" sz="2200" dirty="0">
                <a:solidFill>
                  <a:srgbClr val="C00000"/>
                </a:solidFill>
              </a:rPr>
              <a:t> </a:t>
            </a:r>
            <a:r>
              <a:rPr lang="en-US" sz="2200" dirty="0">
                <a:solidFill>
                  <a:schemeClr val="tx1"/>
                </a:solidFill>
              </a:rPr>
              <a:t>significant difference between the </a:t>
            </a:r>
            <a:r>
              <a:rPr lang="en-US" sz="2200" dirty="0">
                <a:solidFill>
                  <a:srgbClr val="C00000"/>
                </a:solidFill>
              </a:rPr>
              <a:t>water and dry soil dielectric constants. </a:t>
            </a:r>
          </a:p>
          <a:p>
            <a:pPr marL="342900" indent="-342900">
              <a:lnSpc>
                <a:spcPct val="150000"/>
              </a:lnSpc>
              <a:buClr>
                <a:srgbClr val="C00000"/>
              </a:buClr>
              <a:buSzPct val="80000"/>
              <a:buFont typeface="Wingdings" panose="05000000000000000000" pitchFamily="2" charset="2"/>
              <a:buChar char="Ø"/>
            </a:pPr>
            <a:r>
              <a:rPr lang="en-US" sz="2200" dirty="0">
                <a:solidFill>
                  <a:schemeClr val="tx1"/>
                </a:solidFill>
              </a:rPr>
              <a:t>Therefore, the </a:t>
            </a:r>
            <a:r>
              <a:rPr lang="en-US" sz="2200" b="1" dirty="0">
                <a:solidFill>
                  <a:srgbClr val="C00000"/>
                </a:solidFill>
              </a:rPr>
              <a:t>L-band is particularly suitable for measuring surface soil moisture. </a:t>
            </a:r>
            <a:endParaRPr lang="fa-IR" sz="2200" b="1" dirty="0">
              <a:solidFill>
                <a:srgbClr val="C00000"/>
              </a:solidFill>
            </a:endParaRPr>
          </a:p>
        </p:txBody>
      </p:sp>
      <p:pic>
        <p:nvPicPr>
          <p:cNvPr id="7" name="Picture 6" descr="D:\Drive-D\PhD\Phd Thesis\Tez-TEXT\2-کلیات و مرور منابع\pic\wave.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04638" y="1655805"/>
            <a:ext cx="2656704" cy="4374291"/>
          </a:xfrm>
          <a:prstGeom prst="rect">
            <a:avLst/>
          </a:prstGeom>
          <a:noFill/>
          <a:ln>
            <a:solidFill>
              <a:sysClr val="windowText" lastClr="000000"/>
            </a:solidFill>
          </a:ln>
        </p:spPr>
      </p:pic>
    </p:spTree>
    <p:extLst>
      <p:ext uri="{BB962C8B-B14F-4D97-AF65-F5344CB8AC3E}">
        <p14:creationId xmlns:p14="http://schemas.microsoft.com/office/powerpoint/2010/main" val="332843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438150" y="2099117"/>
            <a:ext cx="5391150" cy="2215991"/>
          </a:xfrm>
          <a:prstGeom prst="rect">
            <a:avLst/>
          </a:prstGeom>
          <a:ln>
            <a:solidFill>
              <a:srgbClr val="0000FF"/>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lgn="just">
              <a:lnSpc>
                <a:spcPct val="150000"/>
              </a:lnSpc>
              <a:buClr>
                <a:srgbClr val="C00000"/>
              </a:buClr>
              <a:buFont typeface="Wingdings" panose="05000000000000000000" pitchFamily="2" charset="2"/>
              <a:buChar char="q"/>
            </a:pPr>
            <a:r>
              <a:rPr lang="en-US" sz="2300" b="1" dirty="0">
                <a:solidFill>
                  <a:srgbClr val="C00000"/>
                </a:solidFill>
              </a:rPr>
              <a:t>Soil moisture </a:t>
            </a:r>
            <a:r>
              <a:rPr lang="en-US" sz="2300" dirty="0"/>
              <a:t>is a </a:t>
            </a:r>
            <a:r>
              <a:rPr lang="en-US" sz="2300" b="1" dirty="0">
                <a:solidFill>
                  <a:srgbClr val="0000FF"/>
                </a:solidFill>
              </a:rPr>
              <a:t>fundamental variable in the Earth's water cycle</a:t>
            </a:r>
            <a:r>
              <a:rPr lang="en-US" sz="2300" dirty="0"/>
              <a:t>, which </a:t>
            </a:r>
            <a:r>
              <a:rPr lang="en-US" sz="2300" dirty="0">
                <a:solidFill>
                  <a:srgbClr val="0070C0"/>
                </a:solidFill>
              </a:rPr>
              <a:t>governs the exchange of water between </a:t>
            </a:r>
            <a:r>
              <a:rPr lang="en-US" sz="2300" u="sng" dirty="0">
                <a:solidFill>
                  <a:srgbClr val="0070C0"/>
                </a:solidFill>
              </a:rPr>
              <a:t>the land surface and the atmosphere</a:t>
            </a:r>
            <a:r>
              <a:rPr lang="en-US" sz="2300" dirty="0"/>
              <a:t>.</a:t>
            </a:r>
          </a:p>
        </p:txBody>
      </p:sp>
      <p:sp>
        <p:nvSpPr>
          <p:cNvPr id="8" name="Rectangle 7"/>
          <p:cNvSpPr/>
          <p:nvPr/>
        </p:nvSpPr>
        <p:spPr>
          <a:xfrm>
            <a:off x="351589" y="157647"/>
            <a:ext cx="2601994" cy="523220"/>
          </a:xfrm>
          <a:prstGeom prst="rect">
            <a:avLst/>
          </a:prstGeom>
        </p:spPr>
        <p:txBody>
          <a:bodyPr wrap="none">
            <a:spAutoFit/>
          </a:bodyPr>
          <a:lstStyle/>
          <a:p>
            <a:r>
              <a:rPr lang="en-US" sz="2800" b="1" dirty="0">
                <a:solidFill>
                  <a:srgbClr val="C00000"/>
                </a:solidFill>
                <a:latin typeface="Calibri-Bold"/>
              </a:rPr>
              <a:t>1-Introduction</a:t>
            </a:r>
          </a:p>
        </p:txBody>
      </p:sp>
      <p:sp>
        <p:nvSpPr>
          <p:cNvPr id="4" name="Slide Number Placeholder 3">
            <a:extLst>
              <a:ext uri="{FF2B5EF4-FFF2-40B4-BE49-F238E27FC236}">
                <a16:creationId xmlns:a16="http://schemas.microsoft.com/office/drawing/2014/main" id="{360BED5A-E146-4A62-BCD9-89C32DCB549A}"/>
              </a:ext>
            </a:extLst>
          </p:cNvPr>
          <p:cNvSpPr>
            <a:spLocks noGrp="1"/>
          </p:cNvSpPr>
          <p:nvPr>
            <p:ph type="sldNum" sz="quarter" idx="12"/>
          </p:nvPr>
        </p:nvSpPr>
        <p:spPr/>
        <p:txBody>
          <a:bodyPr/>
          <a:lstStyle/>
          <a:p>
            <a:fld id="{8ACF494B-5665-4D0C-9B30-01D6EF684EB8}" type="slidenum">
              <a:rPr lang="en-US" smtClean="0"/>
              <a:t>3</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0072" y="1733551"/>
            <a:ext cx="5081056" cy="37655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167256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7153" y="1916842"/>
            <a:ext cx="5113248" cy="3545586"/>
          </a:xfrm>
          <a:prstGeom prst="rect">
            <a:avLst/>
          </a:prstGeom>
          <a:gradFill>
            <a:gsLst>
              <a:gs pos="0">
                <a:schemeClr val="accent1">
                  <a:lumMod val="20000"/>
                  <a:lumOff val="80000"/>
                </a:schemeClr>
              </a:gs>
              <a:gs pos="100000">
                <a:schemeClr val="accent1">
                  <a:lumMod val="40000"/>
                  <a:lumOff val="60000"/>
                </a:schemeClr>
              </a:gs>
            </a:gsLst>
          </a:gradFill>
          <a:ln w="19050">
            <a:solidFill>
              <a:schemeClr val="accent1">
                <a:lumMod val="75000"/>
              </a:schemeClr>
            </a:solidFill>
          </a:ln>
        </p:spPr>
        <p:style>
          <a:lnRef idx="1">
            <a:schemeClr val="accent1"/>
          </a:lnRef>
          <a:fillRef idx="2">
            <a:schemeClr val="accent1"/>
          </a:fillRef>
          <a:effectRef idx="1">
            <a:schemeClr val="accent1"/>
          </a:effectRef>
          <a:fontRef idx="minor">
            <a:schemeClr val="dk1"/>
          </a:fontRef>
        </p:style>
        <p:txBody>
          <a:bodyPr wrap="square">
            <a:spAutoFit/>
          </a:bodyPr>
          <a:lstStyle/>
          <a:p>
            <a:pPr marL="285750" indent="-285750">
              <a:lnSpc>
                <a:spcPct val="120000"/>
              </a:lnSpc>
              <a:buFont typeface="Wingdings" panose="05000000000000000000" pitchFamily="2" charset="2"/>
              <a:buChar char="q"/>
            </a:pPr>
            <a:r>
              <a:rPr lang="en-US" sz="2200" b="1" dirty="0">
                <a:solidFill>
                  <a:srgbClr val="0000FF"/>
                </a:solidFill>
                <a:latin typeface="Calibri-Bold"/>
              </a:rPr>
              <a:t>Observables</a:t>
            </a:r>
            <a:br>
              <a:rPr lang="en-US" sz="2000" dirty="0">
                <a:solidFill>
                  <a:srgbClr val="002664"/>
                </a:solidFill>
                <a:latin typeface="Calibri" panose="020F0502020204030204" pitchFamily="34" charset="0"/>
              </a:rPr>
            </a:br>
            <a:r>
              <a:rPr lang="en-US" sz="2000" dirty="0">
                <a:solidFill>
                  <a:srgbClr val="990D00"/>
                </a:solidFill>
                <a:latin typeface="ArialMT"/>
              </a:rPr>
              <a:t>– </a:t>
            </a:r>
            <a:r>
              <a:rPr lang="en-US" sz="2000" b="1" dirty="0">
                <a:solidFill>
                  <a:srgbClr val="990D00"/>
                </a:solidFill>
                <a:latin typeface="Calibri-Bold"/>
              </a:rPr>
              <a:t>Passive</a:t>
            </a:r>
            <a:r>
              <a:rPr lang="en-US" sz="2000" dirty="0">
                <a:latin typeface="Calibri" panose="020F0502020204030204" pitchFamily="34" charset="0"/>
              </a:rPr>
              <a:t>: Brightness temperature </a:t>
            </a:r>
          </a:p>
          <a:p>
            <a:pPr>
              <a:lnSpc>
                <a:spcPct val="120000"/>
              </a:lnSpc>
            </a:pPr>
            <a:r>
              <a:rPr lang="en-US" sz="2000" i="1" dirty="0">
                <a:latin typeface="Calibri" panose="020F0502020204030204" pitchFamily="34" charset="0"/>
              </a:rPr>
              <a:t>    </a:t>
            </a:r>
            <a:r>
              <a:rPr lang="en-US" sz="2000" i="1" dirty="0">
                <a:latin typeface="Calibri-Italic"/>
              </a:rPr>
              <a:t>TB </a:t>
            </a:r>
            <a:r>
              <a:rPr lang="en-US" sz="2000" dirty="0">
                <a:latin typeface="Calibri" panose="020F0502020204030204" pitchFamily="34" charset="0"/>
              </a:rPr>
              <a:t>= </a:t>
            </a:r>
            <a:r>
              <a:rPr lang="en-US" sz="2000" i="1" dirty="0">
                <a:latin typeface="Calibri-Italic"/>
              </a:rPr>
              <a:t>e </a:t>
            </a:r>
            <a:r>
              <a:rPr lang="en-US" sz="2000" dirty="0">
                <a:latin typeface="SymbolMT"/>
              </a:rPr>
              <a:t>×</a:t>
            </a:r>
            <a:r>
              <a:rPr lang="en-US" sz="2000" i="1" dirty="0" err="1">
                <a:latin typeface="Calibri-Italic"/>
              </a:rPr>
              <a:t>Ts</a:t>
            </a:r>
            <a:r>
              <a:rPr lang="en-US" sz="2000" i="1" dirty="0">
                <a:latin typeface="Calibri-Italic"/>
              </a:rPr>
              <a:t>  </a:t>
            </a:r>
          </a:p>
          <a:p>
            <a:pPr>
              <a:lnSpc>
                <a:spcPct val="120000"/>
              </a:lnSpc>
            </a:pPr>
            <a:r>
              <a:rPr lang="en-US" sz="2000" dirty="0">
                <a:latin typeface="Calibri" panose="020F0502020204030204" pitchFamily="34" charset="0"/>
              </a:rPr>
              <a:t>where </a:t>
            </a:r>
            <a:r>
              <a:rPr lang="en-US" sz="2000" i="1" dirty="0">
                <a:latin typeface="Calibri-Italic"/>
              </a:rPr>
              <a:t>e </a:t>
            </a:r>
            <a:r>
              <a:rPr lang="en-US" sz="2000" dirty="0">
                <a:latin typeface="Calibri" panose="020F0502020204030204" pitchFamily="34" charset="0"/>
              </a:rPr>
              <a:t>is the emissivity and </a:t>
            </a:r>
            <a:r>
              <a:rPr lang="en-US" sz="2000" i="1" dirty="0" err="1">
                <a:latin typeface="Calibri-Italic"/>
              </a:rPr>
              <a:t>Ts</a:t>
            </a:r>
            <a:r>
              <a:rPr lang="en-US" sz="2000" i="1" dirty="0">
                <a:latin typeface="Calibri-Italic"/>
              </a:rPr>
              <a:t>  </a:t>
            </a:r>
            <a:r>
              <a:rPr lang="en-US" sz="2000" dirty="0">
                <a:latin typeface="Calibri" panose="020F0502020204030204" pitchFamily="34" charset="0"/>
              </a:rPr>
              <a:t>is the surface  temperature</a:t>
            </a:r>
            <a:br>
              <a:rPr lang="en-US" sz="2000" dirty="0">
                <a:latin typeface="Calibri" panose="020F0502020204030204" pitchFamily="34" charset="0"/>
              </a:rPr>
            </a:br>
            <a:endParaRPr lang="en-US" sz="2000" dirty="0">
              <a:latin typeface="Calibri" panose="020F0502020204030204" pitchFamily="34" charset="0"/>
            </a:endParaRPr>
          </a:p>
          <a:p>
            <a:pPr marL="358775" indent="-358775">
              <a:lnSpc>
                <a:spcPct val="120000"/>
              </a:lnSpc>
            </a:pPr>
            <a:r>
              <a:rPr lang="en-US" sz="2000" dirty="0">
                <a:solidFill>
                  <a:srgbClr val="990D00"/>
                </a:solidFill>
                <a:latin typeface="Calibri" panose="020F0502020204030204" pitchFamily="34" charset="0"/>
              </a:rPr>
              <a:t>    </a:t>
            </a:r>
            <a:r>
              <a:rPr lang="en-US" sz="2000" dirty="0">
                <a:solidFill>
                  <a:srgbClr val="990D00"/>
                </a:solidFill>
                <a:latin typeface="ArialMT"/>
              </a:rPr>
              <a:t>– </a:t>
            </a:r>
            <a:r>
              <a:rPr lang="en-US" sz="2000" b="1" dirty="0">
                <a:solidFill>
                  <a:srgbClr val="990D00"/>
                </a:solidFill>
                <a:latin typeface="Calibri-Bold"/>
              </a:rPr>
              <a:t>Active</a:t>
            </a:r>
            <a:r>
              <a:rPr lang="en-US" sz="2000" dirty="0">
                <a:latin typeface="Calibri" panose="020F0502020204030204" pitchFamily="34" charset="0"/>
              </a:rPr>
              <a:t>: Backscattering coefficient </a:t>
            </a:r>
            <a:r>
              <a:rPr lang="en-US" sz="2000" dirty="0">
                <a:latin typeface="SymbolMT"/>
              </a:rPr>
              <a:t>σ</a:t>
            </a:r>
            <a:r>
              <a:rPr lang="en-US" sz="2000" i="1" baseline="30000" dirty="0">
                <a:latin typeface="Calibri-Italic"/>
              </a:rPr>
              <a:t>0</a:t>
            </a:r>
            <a:r>
              <a:rPr lang="en-US" sz="2000" dirty="0">
                <a:latin typeface="Calibri" panose="020F0502020204030204" pitchFamily="34" charset="0"/>
              </a:rPr>
              <a:t>; </a:t>
            </a:r>
          </a:p>
          <a:p>
            <a:pPr marL="358775" indent="-358775">
              <a:lnSpc>
                <a:spcPct val="120000"/>
              </a:lnSpc>
            </a:pPr>
            <a:r>
              <a:rPr lang="en-US" sz="2000" dirty="0">
                <a:latin typeface="Calibri" panose="020F0502020204030204" pitchFamily="34" charset="0"/>
              </a:rPr>
              <a:t>   a measure of the reflectivity of the Earth surface</a:t>
            </a:r>
          </a:p>
          <a:p>
            <a:pPr>
              <a:lnSpc>
                <a:spcPct val="120000"/>
              </a:lnSpc>
            </a:pPr>
            <a:endParaRPr lang="en-US" sz="500" dirty="0">
              <a:latin typeface="Calibri" panose="020F0502020204030204" pitchFamily="34" charset="0"/>
            </a:endParaRPr>
          </a:p>
        </p:txBody>
      </p:sp>
      <p:sp>
        <p:nvSpPr>
          <p:cNvPr id="10" name="Rectangle 9">
            <a:extLst>
              <a:ext uri="{FF2B5EF4-FFF2-40B4-BE49-F238E27FC236}">
                <a16:creationId xmlns:a16="http://schemas.microsoft.com/office/drawing/2014/main" id="{4D6B943C-741E-4C2A-842B-0FD100A5AB84}"/>
              </a:ext>
            </a:extLst>
          </p:cNvPr>
          <p:cNvSpPr/>
          <p:nvPr/>
        </p:nvSpPr>
        <p:spPr>
          <a:xfrm>
            <a:off x="354861" y="194092"/>
            <a:ext cx="6644768" cy="461665"/>
          </a:xfrm>
          <a:prstGeom prst="rect">
            <a:avLst/>
          </a:prstGeom>
        </p:spPr>
        <p:txBody>
          <a:bodyPr wrap="none">
            <a:spAutoFit/>
          </a:bodyPr>
          <a:lstStyle/>
          <a:p>
            <a:r>
              <a:rPr lang="en-US" sz="2400" b="1" dirty="0">
                <a:solidFill>
                  <a:srgbClr val="C00000"/>
                </a:solidFill>
                <a:latin typeface="Calibri-Bold"/>
              </a:rPr>
              <a:t>Active and Passive Sensing of Soil Moisture</a:t>
            </a:r>
          </a:p>
        </p:txBody>
      </p:sp>
      <p:sp>
        <p:nvSpPr>
          <p:cNvPr id="3" name="Slide Number Placeholder 2">
            <a:extLst>
              <a:ext uri="{FF2B5EF4-FFF2-40B4-BE49-F238E27FC236}">
                <a16:creationId xmlns:a16="http://schemas.microsoft.com/office/drawing/2014/main" id="{67EAC1C7-3CE5-438C-86E5-35ADC398FCD8}"/>
              </a:ext>
            </a:extLst>
          </p:cNvPr>
          <p:cNvSpPr>
            <a:spLocks noGrp="1"/>
          </p:cNvSpPr>
          <p:nvPr>
            <p:ph type="sldNum" sz="quarter" idx="12"/>
          </p:nvPr>
        </p:nvSpPr>
        <p:spPr/>
        <p:txBody>
          <a:bodyPr/>
          <a:lstStyle/>
          <a:p>
            <a:fld id="{8ACF494B-5665-4D0C-9B30-01D6EF684EB8}" type="slidenum">
              <a:rPr lang="en-US" smtClean="0"/>
              <a:t>30</a:t>
            </a:fld>
            <a:endParaRPr lang="en-US"/>
          </a:p>
        </p:txBody>
      </p:sp>
      <p:pic>
        <p:nvPicPr>
          <p:cNvPr id="9" name="Picture 8"/>
          <p:cNvPicPr>
            <a:picLocks noChangeAspect="1"/>
          </p:cNvPicPr>
          <p:nvPr/>
        </p:nvPicPr>
        <p:blipFill>
          <a:blip r:embed="rId2"/>
          <a:stretch>
            <a:fillRect/>
          </a:stretch>
        </p:blipFill>
        <p:spPr>
          <a:xfrm>
            <a:off x="5270401" y="1314524"/>
            <a:ext cx="6680398" cy="4246016"/>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5545216" y="5648464"/>
            <a:ext cx="6130767" cy="707886"/>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sz="2000" b="1" dirty="0">
                <a:solidFill>
                  <a:srgbClr val="000000"/>
                </a:solidFill>
                <a:latin typeface="TimesNewRoman"/>
              </a:rPr>
              <a:t>Scheme of active and passive microwave remote sensing principles</a:t>
            </a:r>
            <a:endParaRPr lang="fa-IR" sz="2000" b="1" dirty="0"/>
          </a:p>
        </p:txBody>
      </p:sp>
    </p:spTree>
    <p:extLst>
      <p:ext uri="{BB962C8B-B14F-4D97-AF65-F5344CB8AC3E}">
        <p14:creationId xmlns:p14="http://schemas.microsoft.com/office/powerpoint/2010/main" val="13151338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gradFill>
          <a:gsLst>
            <a:gs pos="100000">
              <a:srgbClr val="C9D6ED"/>
            </a:gs>
            <a:gs pos="0">
              <a:srgbClr val="F3F9FF"/>
            </a:gs>
          </a:gsLst>
          <a:path path="rect">
            <a:fillToRect l="50000" t="50000" r="50000" b="50000"/>
          </a:path>
        </a:gradFill>
        <a:effectLst/>
      </p:bgPr>
    </p:bg>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8EDB3EB8-4C11-420C-8A7A-657A8B64BCF1}"/>
              </a:ext>
            </a:extLst>
          </p:cNvPr>
          <p:cNvSpPr>
            <a:spLocks noGrp="1"/>
          </p:cNvSpPr>
          <p:nvPr>
            <p:ph type="sldNum" sz="quarter" idx="12"/>
          </p:nvPr>
        </p:nvSpPr>
        <p:spPr>
          <a:xfrm>
            <a:off x="8610600" y="6356350"/>
            <a:ext cx="2743200" cy="365125"/>
          </a:xfrm>
        </p:spPr>
        <p:txBody>
          <a:bodyPr/>
          <a:lstStyle/>
          <a:p>
            <a:fld id="{8ACF494B-5665-4D0C-9B30-01D6EF684EB8}" type="slidenum">
              <a:rPr lang="en-US" smtClean="0">
                <a:solidFill>
                  <a:prstClr val="black">
                    <a:tint val="75000"/>
                  </a:prstClr>
                </a:solidFill>
              </a:rPr>
              <a:pPr/>
              <a:t>31</a:t>
            </a:fld>
            <a:endParaRPr lang="en-US">
              <a:solidFill>
                <a:prstClr val="black">
                  <a:tint val="75000"/>
                </a:prstClr>
              </a:solidFill>
            </a:endParaRPr>
          </a:p>
        </p:txBody>
      </p:sp>
      <p:sp>
        <p:nvSpPr>
          <p:cNvPr id="9" name="Rectangle 8"/>
          <p:cNvSpPr/>
          <p:nvPr/>
        </p:nvSpPr>
        <p:spPr>
          <a:xfrm>
            <a:off x="383230" y="1379549"/>
            <a:ext cx="11392182" cy="584775"/>
          </a:xfrm>
          <a:prstGeom prst="rect">
            <a:avLst/>
          </a:prstGeom>
        </p:spPr>
        <p:txBody>
          <a:bodyPr wrap="square">
            <a:spAutoFit/>
          </a:bodyPr>
          <a:lstStyle/>
          <a:p>
            <a:pPr algn="just"/>
            <a:r>
              <a:rPr lang="en-US" sz="3200" b="1" dirty="0">
                <a:solidFill>
                  <a:srgbClr val="C00000"/>
                </a:solidFill>
                <a:effectLst>
                  <a:outerShdw blurRad="38100" dist="38100" dir="2700000" algn="tl">
                    <a:srgbClr val="000000">
                      <a:alpha val="43137"/>
                    </a:srgbClr>
                  </a:outerShdw>
                </a:effectLst>
                <a:cs typeface="Times New Roman" panose="02020603050405020304" pitchFamily="18" charset="0"/>
              </a:rPr>
              <a:t>3-Main important satellite programs for monitoring Soil moisture</a:t>
            </a:r>
          </a:p>
        </p:txBody>
      </p:sp>
      <p:grpSp>
        <p:nvGrpSpPr>
          <p:cNvPr id="14" name="Group 13"/>
          <p:cNvGrpSpPr/>
          <p:nvPr/>
        </p:nvGrpSpPr>
        <p:grpSpPr>
          <a:xfrm>
            <a:off x="284784" y="2843483"/>
            <a:ext cx="11618626" cy="3087663"/>
            <a:chOff x="284784" y="2843483"/>
            <a:chExt cx="11618626" cy="3087663"/>
          </a:xfrm>
        </p:grpSpPr>
        <p:pic>
          <p:nvPicPr>
            <p:cNvPr id="15" name="Picture 2" descr="MetOp Overview - Earth Online"/>
            <p:cNvPicPr>
              <a:picLocks noChangeAspect="1" noChangeArrowheads="1"/>
            </p:cNvPicPr>
            <p:nvPr/>
          </p:nvPicPr>
          <p:blipFill rotWithShape="1">
            <a:blip r:embed="rId3">
              <a:extLst>
                <a:ext uri="{28A0092B-C50C-407E-A947-70E740481C1C}">
                  <a14:useLocalDpi xmlns:a14="http://schemas.microsoft.com/office/drawing/2010/main" val="0"/>
                </a:ext>
              </a:extLst>
            </a:blip>
            <a:srcRect l="14141" r="5829" b="13365"/>
            <a:stretch/>
          </p:blipFill>
          <p:spPr bwMode="auto">
            <a:xfrm>
              <a:off x="284784" y="3029649"/>
              <a:ext cx="4036579" cy="290149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4"/>
            <a:stretch>
              <a:fillRect/>
            </a:stretch>
          </p:blipFill>
          <p:spPr>
            <a:xfrm>
              <a:off x="8389958" y="3029649"/>
              <a:ext cx="3513452" cy="2813561"/>
            </a:xfrm>
            <a:prstGeom prst="rect">
              <a:avLst/>
            </a:prstGeom>
          </p:spPr>
        </p:pic>
        <p:pic>
          <p:nvPicPr>
            <p:cNvPr id="17" name="Picture 16"/>
            <p:cNvPicPr>
              <a:picLocks noChangeAspect="1"/>
            </p:cNvPicPr>
            <p:nvPr/>
          </p:nvPicPr>
          <p:blipFill>
            <a:blip r:embed="rId5"/>
            <a:stretch>
              <a:fillRect/>
            </a:stretch>
          </p:blipFill>
          <p:spPr>
            <a:xfrm>
              <a:off x="4542402" y="3029649"/>
              <a:ext cx="3682809" cy="2843947"/>
            </a:xfrm>
            <a:prstGeom prst="rect">
              <a:avLst/>
            </a:prstGeom>
          </p:spPr>
        </p:pic>
        <p:sp>
          <p:nvSpPr>
            <p:cNvPr id="18" name="Rectangle 17"/>
            <p:cNvSpPr/>
            <p:nvPr/>
          </p:nvSpPr>
          <p:spPr>
            <a:xfrm>
              <a:off x="10710397" y="2859502"/>
              <a:ext cx="1082348" cy="856966"/>
            </a:xfrm>
            <a:prstGeom prst="rect">
              <a:avLst/>
            </a:prstGeom>
          </p:spPr>
          <p:txBody>
            <a:bodyPr wrap="none">
              <a:spAutoFit/>
            </a:bodyPr>
            <a:lstStyle/>
            <a:p>
              <a:pPr>
                <a:lnSpc>
                  <a:spcPct val="250000"/>
                </a:lnSpc>
                <a:buClr>
                  <a:srgbClr val="C00000"/>
                </a:buClr>
                <a:buSzPct val="80000"/>
              </a:pPr>
              <a:r>
                <a:rPr lang="en-US" sz="2400" b="1" spc="50" dirty="0">
                  <a:ln w="11430"/>
                  <a:solidFill>
                    <a:schemeClr val="bg1"/>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SMOS</a:t>
              </a:r>
            </a:p>
          </p:txBody>
        </p:sp>
        <p:sp>
          <p:nvSpPr>
            <p:cNvPr id="19" name="Rectangle 18"/>
            <p:cNvSpPr/>
            <p:nvPr/>
          </p:nvSpPr>
          <p:spPr>
            <a:xfrm>
              <a:off x="7027588" y="2843483"/>
              <a:ext cx="1082348" cy="856966"/>
            </a:xfrm>
            <a:prstGeom prst="rect">
              <a:avLst/>
            </a:prstGeom>
          </p:spPr>
          <p:txBody>
            <a:bodyPr wrap="none">
              <a:spAutoFit/>
            </a:bodyPr>
            <a:lstStyle/>
            <a:p>
              <a:pPr>
                <a:lnSpc>
                  <a:spcPct val="250000"/>
                </a:lnSpc>
                <a:buClr>
                  <a:srgbClr val="C00000"/>
                </a:buClr>
                <a:buSzPct val="80000"/>
              </a:pPr>
              <a:r>
                <a:rPr lang="en-US" sz="2400" b="1" spc="50" dirty="0">
                  <a:ln w="11430"/>
                  <a:solidFill>
                    <a:schemeClr val="bg1"/>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SMAP</a:t>
              </a:r>
            </a:p>
          </p:txBody>
        </p: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46250" y="5367538"/>
              <a:ext cx="911847" cy="407614"/>
            </a:xfrm>
            <a:prstGeom prst="rect">
              <a:avLst/>
            </a:prstGeom>
            <a:solidFill>
              <a:schemeClr val="bg1"/>
            </a:solidFill>
            <a:ln>
              <a:noFill/>
            </a:ln>
            <a:effectLst>
              <a:outerShdw blurRad="292100" dist="139700" dir="2700000" algn="tl" rotWithShape="0">
                <a:srgbClr val="333333">
                  <a:alpha val="65000"/>
                </a:srgbClr>
              </a:outerShdw>
            </a:effectLst>
          </p:spPr>
        </p:pic>
        <p:pic>
          <p:nvPicPr>
            <p:cNvPr id="21" name="Graphic 4">
              <a:extLst>
                <a:ext uri="{FF2B5EF4-FFF2-40B4-BE49-F238E27FC236}">
                  <a16:creationId xmlns:a16="http://schemas.microsoft.com/office/drawing/2014/main" id="{9AE000B4-C209-468C-93DB-5D866F5CC7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64091" y="5297093"/>
              <a:ext cx="655820" cy="548504"/>
            </a:xfrm>
            <a:prstGeom prst="rect">
              <a:avLst/>
            </a:prstGeom>
            <a:ln>
              <a:noFill/>
            </a:ln>
            <a:effectLst>
              <a:outerShdw blurRad="292100" dist="139700" dir="2700000" algn="tl" rotWithShape="0">
                <a:srgbClr val="333333">
                  <a:alpha val="65000"/>
                </a:srgbClr>
              </a:outerShdw>
            </a:effectLst>
          </p:spPr>
        </p:pic>
        <p:sp>
          <p:nvSpPr>
            <p:cNvPr id="22" name="Rectangle 21"/>
            <p:cNvSpPr/>
            <p:nvPr/>
          </p:nvSpPr>
          <p:spPr>
            <a:xfrm>
              <a:off x="383230" y="3716468"/>
              <a:ext cx="3553024" cy="856966"/>
            </a:xfrm>
            <a:prstGeom prst="rect">
              <a:avLst/>
            </a:prstGeom>
          </p:spPr>
          <p:txBody>
            <a:bodyPr wrap="none">
              <a:spAutoFit/>
            </a:bodyPr>
            <a:lstStyle/>
            <a:p>
              <a:pPr>
                <a:lnSpc>
                  <a:spcPct val="250000"/>
                </a:lnSpc>
                <a:buClr>
                  <a:srgbClr val="C00000"/>
                </a:buClr>
                <a:buSzPct val="80000"/>
              </a:pPr>
              <a:r>
                <a:rPr lang="en-US" sz="2400" b="1" spc="50" dirty="0">
                  <a:ln w="11430"/>
                  <a:solidFill>
                    <a:schemeClr val="bg1"/>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ASCAT on-board </a:t>
              </a:r>
              <a:r>
                <a:rPr lang="en-US" sz="2400" b="1" spc="50" dirty="0" err="1">
                  <a:ln w="11430"/>
                  <a:solidFill>
                    <a:schemeClr val="bg1"/>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Metop</a:t>
              </a:r>
              <a:endParaRPr lang="en-US" sz="2400" b="1" spc="50" dirty="0">
                <a:ln w="11430"/>
                <a:solidFill>
                  <a:schemeClr val="bg1"/>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pic>
          <p:nvPicPr>
            <p:cNvPr id="23" name="Picture 4" descr="File:EUMETSAT logo.svg - Wikipedi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4784" y="5321799"/>
              <a:ext cx="765671" cy="573655"/>
            </a:xfrm>
            <a:prstGeom prst="rect">
              <a:avLst/>
            </a:prstGeom>
            <a:solidFill>
              <a:schemeClr val="bg1"/>
            </a:solidFill>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9416399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gradFill>
          <a:gsLst>
            <a:gs pos="100000">
              <a:srgbClr val="C9D6ED"/>
            </a:gs>
            <a:gs pos="0">
              <a:srgbClr val="F3F9FF"/>
            </a:gs>
          </a:gsLst>
          <a:path path="rect">
            <a:fillToRect l="50000" t="50000" r="50000" b="50000"/>
          </a:path>
        </a:gradFill>
        <a:effectLst/>
      </p:bgPr>
    </p:bg>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8EDB3EB8-4C11-420C-8A7A-657A8B64BCF1}"/>
              </a:ext>
            </a:extLst>
          </p:cNvPr>
          <p:cNvSpPr>
            <a:spLocks noGrp="1"/>
          </p:cNvSpPr>
          <p:nvPr>
            <p:ph type="sldNum" sz="quarter" idx="12"/>
          </p:nvPr>
        </p:nvSpPr>
        <p:spPr>
          <a:xfrm>
            <a:off x="8610600" y="6356350"/>
            <a:ext cx="2743200" cy="365125"/>
          </a:xfrm>
        </p:spPr>
        <p:txBody>
          <a:bodyPr/>
          <a:lstStyle/>
          <a:p>
            <a:fld id="{8ACF494B-5665-4D0C-9B30-01D6EF684EB8}" type="slidenum">
              <a:rPr lang="en-US" smtClean="0">
                <a:solidFill>
                  <a:prstClr val="black">
                    <a:tint val="75000"/>
                  </a:prstClr>
                </a:solidFill>
              </a:rPr>
              <a:pPr/>
              <a:t>32</a:t>
            </a:fld>
            <a:endParaRPr lang="en-US">
              <a:solidFill>
                <a:prstClr val="black">
                  <a:tint val="75000"/>
                </a:prstClr>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1213" y="201364"/>
            <a:ext cx="8890535" cy="61549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506317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6B943C-741E-4C2A-842B-0FD100A5AB84}"/>
              </a:ext>
            </a:extLst>
          </p:cNvPr>
          <p:cNvSpPr/>
          <p:nvPr/>
        </p:nvSpPr>
        <p:spPr>
          <a:xfrm>
            <a:off x="354861" y="194092"/>
            <a:ext cx="2783134" cy="492443"/>
          </a:xfrm>
          <a:prstGeom prst="rect">
            <a:avLst/>
          </a:prstGeom>
        </p:spPr>
        <p:txBody>
          <a:bodyPr wrap="none">
            <a:spAutoFit/>
          </a:bodyPr>
          <a:lstStyle/>
          <a:p>
            <a:r>
              <a:rPr lang="en-US" sz="2600" b="1" dirty="0">
                <a:solidFill>
                  <a:srgbClr val="C00000"/>
                </a:solidFill>
                <a:latin typeface="Calibri-Bold"/>
              </a:rPr>
              <a:t>SMOS satellites </a:t>
            </a:r>
          </a:p>
        </p:txBody>
      </p:sp>
      <p:sp>
        <p:nvSpPr>
          <p:cNvPr id="6" name="Rectangle 5"/>
          <p:cNvSpPr/>
          <p:nvPr/>
        </p:nvSpPr>
        <p:spPr>
          <a:xfrm>
            <a:off x="354862" y="2610257"/>
            <a:ext cx="6142192" cy="203132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342900" indent="-342900">
              <a:lnSpc>
                <a:spcPct val="120000"/>
              </a:lnSpc>
              <a:buClr>
                <a:srgbClr val="C00000"/>
              </a:buClr>
              <a:buSzPct val="80000"/>
              <a:buFont typeface="Wingdings" panose="05000000000000000000" pitchFamily="2" charset="2"/>
              <a:buChar char="Ø"/>
            </a:pPr>
            <a:r>
              <a:rPr lang="en-US" sz="2100" dirty="0"/>
              <a:t>The </a:t>
            </a:r>
            <a:r>
              <a:rPr lang="en-US" sz="2100" b="1" dirty="0"/>
              <a:t>goal</a:t>
            </a:r>
            <a:r>
              <a:rPr lang="en-US" sz="2100" dirty="0"/>
              <a:t> of the SMOS mission is to </a:t>
            </a:r>
            <a:r>
              <a:rPr lang="en-US" sz="2100" b="1" dirty="0">
                <a:solidFill>
                  <a:srgbClr val="C00000"/>
                </a:solidFill>
              </a:rPr>
              <a:t>monitor surface soil  moisture</a:t>
            </a:r>
            <a:r>
              <a:rPr lang="en-US" sz="2100" dirty="0"/>
              <a:t> with an </a:t>
            </a:r>
            <a:r>
              <a:rPr lang="en-US" sz="2100" b="1" dirty="0">
                <a:solidFill>
                  <a:srgbClr val="C00000"/>
                </a:solidFill>
              </a:rPr>
              <a:t>accuracy of  0.04 m³ m-³ </a:t>
            </a:r>
            <a:r>
              <a:rPr lang="fr-FR" sz="2100" dirty="0"/>
              <a:t>at    5 cm </a:t>
            </a:r>
            <a:r>
              <a:rPr lang="en-US" sz="2100" dirty="0"/>
              <a:t>top of the soil surface.</a:t>
            </a:r>
            <a:endParaRPr lang="en-US" sz="2100" baseline="30000" dirty="0">
              <a:solidFill>
                <a:srgbClr val="C00000"/>
              </a:solidFill>
            </a:endParaRPr>
          </a:p>
          <a:p>
            <a:pPr marL="342900" indent="-342900">
              <a:lnSpc>
                <a:spcPct val="120000"/>
              </a:lnSpc>
              <a:buClr>
                <a:srgbClr val="C00000"/>
              </a:buClr>
              <a:buSzPct val="80000"/>
              <a:buFont typeface="Wingdings" panose="05000000000000000000" pitchFamily="2" charset="2"/>
              <a:buChar char="Ø"/>
            </a:pPr>
            <a:r>
              <a:rPr lang="en-US" sz="2100" dirty="0"/>
              <a:t>Main applications of SMOS is </a:t>
            </a:r>
            <a:r>
              <a:rPr lang="en-US" sz="2100" b="1" dirty="0">
                <a:solidFill>
                  <a:srgbClr val="0033CC"/>
                </a:solidFill>
              </a:rPr>
              <a:t>Monitoring soil moisture and ocean salinity.</a:t>
            </a:r>
          </a:p>
        </p:txBody>
      </p:sp>
      <p:sp>
        <p:nvSpPr>
          <p:cNvPr id="3" name="Slide Number Placeholder 2">
            <a:extLst>
              <a:ext uri="{FF2B5EF4-FFF2-40B4-BE49-F238E27FC236}">
                <a16:creationId xmlns:a16="http://schemas.microsoft.com/office/drawing/2014/main" id="{BD1CF4C7-D312-4E0B-961E-B6B8DD0F3D6A}"/>
              </a:ext>
            </a:extLst>
          </p:cNvPr>
          <p:cNvSpPr>
            <a:spLocks noGrp="1"/>
          </p:cNvSpPr>
          <p:nvPr>
            <p:ph type="sldNum" sz="quarter" idx="12"/>
          </p:nvPr>
        </p:nvSpPr>
        <p:spPr/>
        <p:txBody>
          <a:bodyPr/>
          <a:lstStyle/>
          <a:p>
            <a:fld id="{8ACF494B-5665-4D0C-9B30-01D6EF684EB8}" type="slidenum">
              <a:rPr lang="en-US" smtClean="0"/>
              <a:t>33</a:t>
            </a:fld>
            <a:endParaRPr lang="en-US"/>
          </a:p>
        </p:txBody>
      </p:sp>
      <p:sp>
        <p:nvSpPr>
          <p:cNvPr id="2" name="Rectangle 1"/>
          <p:cNvSpPr/>
          <p:nvPr/>
        </p:nvSpPr>
        <p:spPr>
          <a:xfrm>
            <a:off x="354861" y="937532"/>
            <a:ext cx="6142192" cy="144655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buClr>
                <a:srgbClr val="C00000"/>
              </a:buClr>
              <a:buSzPct val="80000"/>
              <a:buFont typeface="Wingdings" panose="05000000000000000000" pitchFamily="2" charset="2"/>
              <a:buChar char="q"/>
            </a:pPr>
            <a:r>
              <a:rPr lang="en-US" sz="2200" dirty="0"/>
              <a:t>ESA’s </a:t>
            </a:r>
            <a:r>
              <a:rPr lang="en-US" sz="2200" b="1" dirty="0">
                <a:solidFill>
                  <a:srgbClr val="C00000"/>
                </a:solidFill>
              </a:rPr>
              <a:t>Soil Moisture and Ocean Salinity (SMOS) </a:t>
            </a:r>
            <a:r>
              <a:rPr lang="en-US" sz="2200" dirty="0"/>
              <a:t>mission carries a novel interferometric radiometer that operates in the </a:t>
            </a:r>
            <a:r>
              <a:rPr lang="en-US" sz="2200" b="1" dirty="0">
                <a:solidFill>
                  <a:srgbClr val="C00000"/>
                </a:solidFill>
              </a:rPr>
              <a:t>L-band</a:t>
            </a:r>
            <a:r>
              <a:rPr lang="en-US" sz="2200" dirty="0"/>
              <a:t> microwave frequency. </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8637" y="937532"/>
            <a:ext cx="5116689" cy="41120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8697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659264792"/>
              </p:ext>
            </p:extLst>
          </p:nvPr>
        </p:nvGraphicFramePr>
        <p:xfrm>
          <a:off x="701261" y="848227"/>
          <a:ext cx="10652539" cy="5295008"/>
        </p:xfrm>
        <a:graphic>
          <a:graphicData uri="http://schemas.openxmlformats.org/drawingml/2006/table">
            <a:tbl>
              <a:tblPr firstRow="1" firstCol="1" bandRow="1">
                <a:tableStyleId>{1FECB4D8-DB02-4DC6-A0A2-4F2EBAE1DC90}</a:tableStyleId>
              </a:tblPr>
              <a:tblGrid>
                <a:gridCol w="2592728">
                  <a:extLst>
                    <a:ext uri="{9D8B030D-6E8A-4147-A177-3AD203B41FA5}">
                      <a16:colId xmlns:a16="http://schemas.microsoft.com/office/drawing/2014/main" val="20000"/>
                    </a:ext>
                  </a:extLst>
                </a:gridCol>
                <a:gridCol w="8059811">
                  <a:extLst>
                    <a:ext uri="{9D8B030D-6E8A-4147-A177-3AD203B41FA5}">
                      <a16:colId xmlns:a16="http://schemas.microsoft.com/office/drawing/2014/main" val="20001"/>
                    </a:ext>
                  </a:extLst>
                </a:gridCol>
              </a:tblGrid>
              <a:tr h="378913">
                <a:tc>
                  <a:txBody>
                    <a:bodyPr/>
                    <a:lstStyle/>
                    <a:p>
                      <a:pPr>
                        <a:lnSpc>
                          <a:spcPct val="100000"/>
                        </a:lnSpc>
                        <a:spcAft>
                          <a:spcPts val="0"/>
                        </a:spcAft>
                      </a:pPr>
                      <a:r>
                        <a:rPr lang="en-US" sz="2200" dirty="0">
                          <a:effectLst/>
                        </a:rPr>
                        <a:t>Sensor</a:t>
                      </a:r>
                      <a:endParaRPr lang="en-US" sz="22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35462" marR="35462" marT="35462" marB="35462">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tcPr>
                </a:tc>
                <a:tc>
                  <a:txBody>
                    <a:bodyPr/>
                    <a:lstStyle/>
                    <a:p>
                      <a:pPr>
                        <a:lnSpc>
                          <a:spcPct val="100000"/>
                        </a:lnSpc>
                        <a:spcAft>
                          <a:spcPts val="0"/>
                        </a:spcAft>
                      </a:pPr>
                      <a:r>
                        <a:rPr lang="en-US" sz="2200" dirty="0">
                          <a:effectLst/>
                        </a:rPr>
                        <a:t>Microwave Imaging Radiometer using Aperture Synthesis - MIRAS</a:t>
                      </a:r>
                      <a:endParaRPr lang="en-US" sz="2200"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txBody>
                  <a:tcPr marL="35462" marR="35462" marT="35462" marB="35462">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r h="378913">
                <a:tc>
                  <a:txBody>
                    <a:bodyPr/>
                    <a:lstStyle/>
                    <a:p>
                      <a:pPr>
                        <a:lnSpc>
                          <a:spcPct val="100000"/>
                        </a:lnSpc>
                        <a:spcAft>
                          <a:spcPts val="0"/>
                        </a:spcAft>
                      </a:pPr>
                      <a:r>
                        <a:rPr lang="en-US" sz="2000" dirty="0">
                          <a:effectLst/>
                        </a:rPr>
                        <a:t>Launch</a:t>
                      </a:r>
                      <a:endParaRPr lang="en-US" sz="2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35462" marR="35462" marT="35462" marB="35462">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tcPr>
                </a:tc>
                <a:tc>
                  <a:txBody>
                    <a:bodyPr/>
                    <a:lstStyle/>
                    <a:p>
                      <a:pPr>
                        <a:lnSpc>
                          <a:spcPct val="100000"/>
                        </a:lnSpc>
                        <a:spcAft>
                          <a:spcPts val="0"/>
                        </a:spcAft>
                      </a:pPr>
                      <a:r>
                        <a:rPr lang="en-US" sz="2000" dirty="0">
                          <a:effectLst/>
                        </a:rPr>
                        <a:t>2 November 2009</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35462" marR="35462" marT="35462" marB="35462">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378913">
                <a:tc>
                  <a:txBody>
                    <a:bodyPr/>
                    <a:lstStyle/>
                    <a:p>
                      <a:pPr>
                        <a:lnSpc>
                          <a:spcPct val="100000"/>
                        </a:lnSpc>
                        <a:spcAft>
                          <a:spcPts val="0"/>
                        </a:spcAft>
                      </a:pPr>
                      <a:r>
                        <a:rPr lang="en-US" sz="2000" dirty="0">
                          <a:effectLst/>
                        </a:rPr>
                        <a:t>Instrument concept</a:t>
                      </a:r>
                      <a:endParaRPr lang="en-US" sz="2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35462" marR="35462" marT="35462" marB="35462">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tcPr>
                </a:tc>
                <a:tc>
                  <a:txBody>
                    <a:bodyPr/>
                    <a:lstStyle/>
                    <a:p>
                      <a:pPr>
                        <a:lnSpc>
                          <a:spcPct val="100000"/>
                        </a:lnSpc>
                        <a:spcAft>
                          <a:spcPts val="0"/>
                        </a:spcAft>
                      </a:pPr>
                      <a:r>
                        <a:rPr lang="en-US" sz="2000" dirty="0">
                          <a:effectLst/>
                        </a:rPr>
                        <a:t>Passive microwave 2D-interferometer</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35462" marR="35462" marT="35462" marB="35462">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tcPr>
                </a:tc>
                <a:extLst>
                  <a:ext uri="{0D108BD9-81ED-4DB2-BD59-A6C34878D82A}">
                    <a16:rowId xmlns:a16="http://schemas.microsoft.com/office/drawing/2014/main" val="10003"/>
                  </a:ext>
                </a:extLst>
              </a:tr>
              <a:tr h="378913">
                <a:tc>
                  <a:txBody>
                    <a:bodyPr/>
                    <a:lstStyle/>
                    <a:p>
                      <a:pPr>
                        <a:lnSpc>
                          <a:spcPct val="100000"/>
                        </a:lnSpc>
                        <a:spcAft>
                          <a:spcPts val="0"/>
                        </a:spcAft>
                      </a:pPr>
                      <a:r>
                        <a:rPr lang="en-US" sz="2000" dirty="0">
                          <a:effectLst/>
                        </a:rPr>
                        <a:t>Frequency</a:t>
                      </a:r>
                      <a:endParaRPr lang="en-US" sz="2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35462" marR="35462" marT="35462" marB="35462">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tcPr>
                </a:tc>
                <a:tc>
                  <a:txBody>
                    <a:bodyPr/>
                    <a:lstStyle/>
                    <a:p>
                      <a:pPr>
                        <a:lnSpc>
                          <a:spcPct val="100000"/>
                        </a:lnSpc>
                        <a:spcAft>
                          <a:spcPts val="0"/>
                        </a:spcAft>
                      </a:pPr>
                      <a:r>
                        <a:rPr lang="en-US" sz="2000" b="1" dirty="0">
                          <a:solidFill>
                            <a:srgbClr val="C00000"/>
                          </a:solidFill>
                          <a:effectLst/>
                        </a:rPr>
                        <a:t>L-band (21 cm-1.4 GHz)</a:t>
                      </a:r>
                      <a:endParaRPr lang="en-US" sz="2000" b="1"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txBody>
                  <a:tcPr marL="35462" marR="35462" marT="35462" marB="35462">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tcPr>
                </a:tc>
                <a:extLst>
                  <a:ext uri="{0D108BD9-81ED-4DB2-BD59-A6C34878D82A}">
                    <a16:rowId xmlns:a16="http://schemas.microsoft.com/office/drawing/2014/main" val="10004"/>
                  </a:ext>
                </a:extLst>
              </a:tr>
              <a:tr h="378913">
                <a:tc>
                  <a:txBody>
                    <a:bodyPr/>
                    <a:lstStyle/>
                    <a:p>
                      <a:pPr>
                        <a:lnSpc>
                          <a:spcPct val="100000"/>
                        </a:lnSpc>
                        <a:spcAft>
                          <a:spcPts val="0"/>
                        </a:spcAft>
                      </a:pPr>
                      <a:r>
                        <a:rPr lang="en-US" sz="2000" b="1" dirty="0"/>
                        <a:t>Orbit</a:t>
                      </a:r>
                      <a:endParaRPr lang="en-US" sz="2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35462" marR="35462" marT="35462" marB="35462">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tcPr>
                </a:tc>
                <a:tc>
                  <a:txBody>
                    <a:bodyPr/>
                    <a:lstStyle/>
                    <a:p>
                      <a:pPr>
                        <a:lnSpc>
                          <a:spcPct val="100000"/>
                        </a:lnSpc>
                        <a:spcAft>
                          <a:spcPts val="0"/>
                        </a:spcAft>
                      </a:pPr>
                      <a:r>
                        <a:rPr lang="en-US" sz="2000" dirty="0"/>
                        <a:t>Sun-synchronous</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35462" marR="35462" marT="35462" marB="35462">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tcPr>
                </a:tc>
                <a:extLst>
                  <a:ext uri="{0D108BD9-81ED-4DB2-BD59-A6C34878D82A}">
                    <a16:rowId xmlns:a16="http://schemas.microsoft.com/office/drawing/2014/main" val="10015"/>
                  </a:ext>
                </a:extLst>
              </a:tr>
              <a:tr h="378913">
                <a:tc>
                  <a:txBody>
                    <a:bodyPr/>
                    <a:lstStyle/>
                    <a:p>
                      <a:pPr>
                        <a:lnSpc>
                          <a:spcPct val="100000"/>
                        </a:lnSpc>
                        <a:spcAft>
                          <a:spcPts val="0"/>
                        </a:spcAft>
                      </a:pPr>
                      <a:r>
                        <a:rPr lang="en-US" sz="2000" dirty="0" err="1">
                          <a:effectLst/>
                        </a:rPr>
                        <a:t>Polarisation</a:t>
                      </a:r>
                      <a:endParaRPr lang="en-US" sz="2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35462" marR="35462" marT="35462" marB="35462">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tcPr>
                </a:tc>
                <a:tc>
                  <a:txBody>
                    <a:bodyPr/>
                    <a:lstStyle/>
                    <a:p>
                      <a:pPr>
                        <a:lnSpc>
                          <a:spcPct val="100000"/>
                        </a:lnSpc>
                        <a:spcAft>
                          <a:spcPts val="0"/>
                        </a:spcAft>
                      </a:pPr>
                      <a:r>
                        <a:rPr lang="en-US" sz="2000" dirty="0">
                          <a:effectLst/>
                        </a:rPr>
                        <a:t>H &amp; V (</a:t>
                      </a:r>
                      <a:r>
                        <a:rPr lang="en-US" sz="2000" dirty="0" err="1">
                          <a:effectLst/>
                        </a:rPr>
                        <a:t>polarimetric</a:t>
                      </a:r>
                      <a:r>
                        <a:rPr lang="en-US" sz="2000" dirty="0">
                          <a:effectLst/>
                        </a:rPr>
                        <a:t> mode optional)</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35462" marR="35462" marT="35462" marB="35462">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tcPr>
                </a:tc>
                <a:extLst>
                  <a:ext uri="{0D108BD9-81ED-4DB2-BD59-A6C34878D82A}">
                    <a16:rowId xmlns:a16="http://schemas.microsoft.com/office/drawing/2014/main" val="10006"/>
                  </a:ext>
                </a:extLst>
              </a:tr>
              <a:tr h="378913">
                <a:tc>
                  <a:txBody>
                    <a:bodyPr/>
                    <a:lstStyle/>
                    <a:p>
                      <a:pPr>
                        <a:lnSpc>
                          <a:spcPct val="100000"/>
                        </a:lnSpc>
                        <a:spcAft>
                          <a:spcPts val="0"/>
                        </a:spcAft>
                      </a:pPr>
                      <a:r>
                        <a:rPr lang="en-US" sz="2000" dirty="0">
                          <a:effectLst/>
                        </a:rPr>
                        <a:t>Spatial resolution</a:t>
                      </a:r>
                      <a:endParaRPr lang="en-US" sz="2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35462" marR="35462" marT="35462" marB="35462">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effectLst/>
                        </a:rPr>
                        <a:t>35 km at center of field of view (</a:t>
                      </a:r>
                      <a:r>
                        <a:rPr lang="en-US" sz="2000" dirty="0"/>
                        <a:t>FOV</a:t>
                      </a:r>
                      <a:r>
                        <a:rPr lang="en-US" sz="2000" dirty="0">
                          <a:effectLst/>
                        </a:rPr>
                        <a:t>)</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35462" marR="35462" marT="35462" marB="35462">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tcPr>
                </a:tc>
                <a:extLst>
                  <a:ext uri="{0D108BD9-81ED-4DB2-BD59-A6C34878D82A}">
                    <a16:rowId xmlns:a16="http://schemas.microsoft.com/office/drawing/2014/main" val="10007"/>
                  </a:ext>
                </a:extLst>
              </a:tr>
              <a:tr h="378913">
                <a:tc>
                  <a:txBody>
                    <a:bodyPr/>
                    <a:lstStyle/>
                    <a:p>
                      <a:pPr marL="0" indent="0">
                        <a:lnSpc>
                          <a:spcPct val="110000"/>
                        </a:lnSpc>
                        <a:buClr>
                          <a:schemeClr val="tx1"/>
                        </a:buClr>
                        <a:buSzPct val="100000"/>
                        <a:buFont typeface="Wingdings" panose="05000000000000000000" pitchFamily="2" charset="2"/>
                        <a:buNone/>
                      </a:pPr>
                      <a:r>
                        <a:rPr lang="en-US" sz="2000" dirty="0"/>
                        <a:t>Altitude</a:t>
                      </a:r>
                    </a:p>
                  </a:txBody>
                  <a:tcPr marL="35462" marR="35462" marT="35462" marB="35462">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tcPr>
                </a:tc>
                <a:tc>
                  <a:txBody>
                    <a:bodyPr/>
                    <a:lstStyle/>
                    <a:p>
                      <a:pPr marL="0" indent="0">
                        <a:lnSpc>
                          <a:spcPct val="110000"/>
                        </a:lnSpc>
                        <a:buClr>
                          <a:schemeClr val="tx1"/>
                        </a:buClr>
                        <a:buSzPct val="100000"/>
                        <a:buFont typeface="Wingdings" panose="05000000000000000000" pitchFamily="2" charset="2"/>
                        <a:buNone/>
                      </a:pPr>
                      <a:r>
                        <a:rPr lang="en-US" sz="2000" dirty="0"/>
                        <a:t>758 km</a:t>
                      </a:r>
                    </a:p>
                  </a:txBody>
                  <a:tcPr marL="35462" marR="35462" marT="35462" marB="35462">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tcPr>
                </a:tc>
                <a:extLst>
                  <a:ext uri="{0D108BD9-81ED-4DB2-BD59-A6C34878D82A}">
                    <a16:rowId xmlns:a16="http://schemas.microsoft.com/office/drawing/2014/main" val="10008"/>
                  </a:ext>
                </a:extLst>
              </a:tr>
              <a:tr h="378913">
                <a:tc>
                  <a:txBody>
                    <a:bodyPr/>
                    <a:lstStyle/>
                    <a:p>
                      <a:pPr>
                        <a:lnSpc>
                          <a:spcPct val="100000"/>
                        </a:lnSpc>
                        <a:spcAft>
                          <a:spcPts val="0"/>
                        </a:spcAft>
                      </a:pPr>
                      <a:r>
                        <a:rPr lang="en-US" sz="2000" dirty="0">
                          <a:effectLst/>
                        </a:rPr>
                        <a:t>Radiometric resolution</a:t>
                      </a:r>
                      <a:endParaRPr lang="en-US" sz="2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35462" marR="35462" marT="35462" marB="35462">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tcPr>
                </a:tc>
                <a:tc>
                  <a:txBody>
                    <a:bodyPr/>
                    <a:lstStyle/>
                    <a:p>
                      <a:pPr>
                        <a:lnSpc>
                          <a:spcPct val="100000"/>
                        </a:lnSpc>
                        <a:spcAft>
                          <a:spcPts val="0"/>
                        </a:spcAft>
                      </a:pPr>
                      <a:r>
                        <a:rPr lang="en-US" sz="2000" dirty="0">
                          <a:effectLst/>
                        </a:rPr>
                        <a:t>0.8 - 2.2 K</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35462" marR="35462" marT="35462" marB="35462">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tcPr>
                </a:tc>
                <a:extLst>
                  <a:ext uri="{0D108BD9-81ED-4DB2-BD59-A6C34878D82A}">
                    <a16:rowId xmlns:a16="http://schemas.microsoft.com/office/drawing/2014/main" val="10009"/>
                  </a:ext>
                </a:extLst>
              </a:tr>
              <a:tr h="378913">
                <a:tc>
                  <a:txBody>
                    <a:bodyPr/>
                    <a:lstStyle/>
                    <a:p>
                      <a:pPr>
                        <a:lnSpc>
                          <a:spcPct val="100000"/>
                        </a:lnSpc>
                        <a:spcAft>
                          <a:spcPts val="0"/>
                        </a:spcAft>
                      </a:pPr>
                      <a:r>
                        <a:rPr lang="en-US" sz="2000" dirty="0">
                          <a:effectLst/>
                        </a:rPr>
                        <a:t>Temporal resolution</a:t>
                      </a:r>
                      <a:endParaRPr lang="en-US" sz="2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35462" marR="35462" marT="35462" marB="35462">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tcPr>
                </a:tc>
                <a:tc>
                  <a:txBody>
                    <a:bodyPr/>
                    <a:lstStyle/>
                    <a:p>
                      <a:pPr>
                        <a:lnSpc>
                          <a:spcPct val="100000"/>
                        </a:lnSpc>
                        <a:spcAft>
                          <a:spcPts val="0"/>
                        </a:spcAft>
                      </a:pPr>
                      <a:r>
                        <a:rPr lang="en-US" sz="2000" dirty="0">
                          <a:effectLst/>
                        </a:rPr>
                        <a:t>3 days revisit at Equator</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35462" marR="35462" marT="35462" marB="35462">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tcPr>
                </a:tc>
                <a:extLst>
                  <a:ext uri="{0D108BD9-81ED-4DB2-BD59-A6C34878D82A}">
                    <a16:rowId xmlns:a16="http://schemas.microsoft.com/office/drawing/2014/main" val="10010"/>
                  </a:ext>
                </a:extLst>
              </a:tr>
              <a:tr h="378913">
                <a:tc>
                  <a:txBody>
                    <a:bodyPr/>
                    <a:lstStyle/>
                    <a:p>
                      <a:pPr>
                        <a:lnSpc>
                          <a:spcPct val="100000"/>
                        </a:lnSpc>
                        <a:spcAft>
                          <a:spcPts val="0"/>
                        </a:spcAft>
                      </a:pPr>
                      <a:r>
                        <a:rPr lang="en-US" sz="2000" dirty="0">
                          <a:effectLst/>
                        </a:rPr>
                        <a:t>Mass</a:t>
                      </a:r>
                      <a:endParaRPr lang="en-US" sz="2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35462" marR="35462" marT="35462" marB="35462">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tcPr>
                </a:tc>
                <a:tc>
                  <a:txBody>
                    <a:bodyPr/>
                    <a:lstStyle/>
                    <a:p>
                      <a:pPr>
                        <a:lnSpc>
                          <a:spcPct val="100000"/>
                        </a:lnSpc>
                        <a:spcAft>
                          <a:spcPts val="0"/>
                        </a:spcAft>
                      </a:pPr>
                      <a:r>
                        <a:rPr lang="en-US" sz="2000" dirty="0">
                          <a:effectLst/>
                        </a:rPr>
                        <a:t>Total 658 kg launch mass comprising</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35462" marR="35462" marT="35462" marB="35462">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tcPr>
                </a:tc>
                <a:extLst>
                  <a:ext uri="{0D108BD9-81ED-4DB2-BD59-A6C34878D82A}">
                    <a16:rowId xmlns:a16="http://schemas.microsoft.com/office/drawing/2014/main" val="10011"/>
                  </a:ext>
                </a:extLst>
              </a:tr>
              <a:tr h="710234">
                <a:tc>
                  <a:txBody>
                    <a:bodyPr/>
                    <a:lstStyle/>
                    <a:p>
                      <a:pPr>
                        <a:lnSpc>
                          <a:spcPct val="100000"/>
                        </a:lnSpc>
                        <a:spcAft>
                          <a:spcPts val="0"/>
                        </a:spcAft>
                      </a:pPr>
                      <a:r>
                        <a:rPr lang="en-US" sz="2000" dirty="0">
                          <a:effectLst/>
                        </a:rPr>
                        <a:t>Spacecraft Operations Control Centre</a:t>
                      </a:r>
                      <a:endParaRPr lang="en-US" sz="2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35462" marR="35462" marT="35462" marB="35462">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tcPr>
                </a:tc>
                <a:tc>
                  <a:txBody>
                    <a:bodyPr/>
                    <a:lstStyle/>
                    <a:p>
                      <a:pPr>
                        <a:lnSpc>
                          <a:spcPct val="100000"/>
                        </a:lnSpc>
                        <a:spcAft>
                          <a:spcPts val="0"/>
                        </a:spcAft>
                      </a:pPr>
                      <a:r>
                        <a:rPr lang="en-US" sz="2000" dirty="0">
                          <a:effectLst/>
                        </a:rPr>
                        <a:t>Toulouse, France</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35462" marR="35462" marT="35462" marB="35462">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tcPr>
                </a:tc>
                <a:extLst>
                  <a:ext uri="{0D108BD9-81ED-4DB2-BD59-A6C34878D82A}">
                    <a16:rowId xmlns:a16="http://schemas.microsoft.com/office/drawing/2014/main" val="10013"/>
                  </a:ext>
                </a:extLst>
              </a:tr>
              <a:tr h="378913">
                <a:tc>
                  <a:txBody>
                    <a:bodyPr/>
                    <a:lstStyle/>
                    <a:p>
                      <a:pPr>
                        <a:lnSpc>
                          <a:spcPct val="100000"/>
                        </a:lnSpc>
                        <a:spcAft>
                          <a:spcPts val="0"/>
                        </a:spcAft>
                      </a:pPr>
                      <a:r>
                        <a:rPr lang="en-US" sz="2000" dirty="0">
                          <a:effectLst/>
                        </a:rPr>
                        <a:t>Data processing Centre</a:t>
                      </a:r>
                      <a:endParaRPr lang="en-US" sz="2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35462" marR="35462" marT="35462" marB="35462">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tcPr>
                </a:tc>
                <a:tc>
                  <a:txBody>
                    <a:bodyPr/>
                    <a:lstStyle/>
                    <a:p>
                      <a:pPr>
                        <a:lnSpc>
                          <a:spcPct val="100000"/>
                        </a:lnSpc>
                        <a:spcAft>
                          <a:spcPts val="0"/>
                        </a:spcAft>
                      </a:pPr>
                      <a:r>
                        <a:rPr lang="en-US" sz="2000" dirty="0">
                          <a:effectLst/>
                        </a:rPr>
                        <a:t>ESA,CATDS, BEC</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35462" marR="35462" marT="35462" marB="35462">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tcPr>
                </a:tc>
                <a:extLst>
                  <a:ext uri="{0D108BD9-81ED-4DB2-BD59-A6C34878D82A}">
                    <a16:rowId xmlns:a16="http://schemas.microsoft.com/office/drawing/2014/main" val="10014"/>
                  </a:ext>
                </a:extLst>
              </a:tr>
            </a:tbl>
          </a:graphicData>
        </a:graphic>
      </p:graphicFrame>
      <p:sp>
        <p:nvSpPr>
          <p:cNvPr id="5" name="Rectangle: Rounded Corners 4">
            <a:extLst>
              <a:ext uri="{FF2B5EF4-FFF2-40B4-BE49-F238E27FC236}">
                <a16:creationId xmlns:a16="http://schemas.microsoft.com/office/drawing/2014/main" id="{4D6B943C-741E-4C2A-842B-0FD100A5AB84}"/>
              </a:ext>
            </a:extLst>
          </p:cNvPr>
          <p:cNvSpPr/>
          <p:nvPr/>
        </p:nvSpPr>
        <p:spPr>
          <a:xfrm>
            <a:off x="1979607" y="188414"/>
            <a:ext cx="8103129" cy="510778"/>
          </a:xfrm>
          <a:prstGeom prst="roundRect">
            <a:avLst/>
          </a:prstGeom>
          <a:gradFill>
            <a:gsLst>
              <a:gs pos="0">
                <a:srgbClr val="DACCCC"/>
              </a:gs>
              <a:gs pos="100000">
                <a:srgbClr val="DACCCC"/>
              </a:gs>
            </a:gsLst>
          </a:gradFill>
          <a:ln/>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2400" b="1" dirty="0">
                <a:solidFill>
                  <a:srgbClr val="C00000"/>
                </a:solidFill>
                <a:latin typeface="Calibri-Bold"/>
              </a:rPr>
              <a:t>SMOS </a:t>
            </a:r>
            <a:r>
              <a:rPr lang="en-US" sz="2400" b="1" dirty="0">
                <a:solidFill>
                  <a:srgbClr val="0033CC"/>
                </a:solidFill>
                <a:latin typeface="Calibri-Bold"/>
              </a:rPr>
              <a:t>(Soil Moisture and Ocean Salinity) mission</a:t>
            </a:r>
          </a:p>
        </p:txBody>
      </p:sp>
      <p:sp>
        <p:nvSpPr>
          <p:cNvPr id="3" name="Slide Number Placeholder 2">
            <a:extLst>
              <a:ext uri="{FF2B5EF4-FFF2-40B4-BE49-F238E27FC236}">
                <a16:creationId xmlns:a16="http://schemas.microsoft.com/office/drawing/2014/main" id="{EECBE312-D62D-44AD-8AF4-2EEBB1718D62}"/>
              </a:ext>
            </a:extLst>
          </p:cNvPr>
          <p:cNvSpPr>
            <a:spLocks noGrp="1"/>
          </p:cNvSpPr>
          <p:nvPr>
            <p:ph type="sldNum" sz="quarter" idx="12"/>
          </p:nvPr>
        </p:nvSpPr>
        <p:spPr/>
        <p:txBody>
          <a:bodyPr/>
          <a:lstStyle/>
          <a:p>
            <a:fld id="{8ACF494B-5665-4D0C-9B30-01D6EF684EB8}" type="slidenum">
              <a:rPr lang="en-US" smtClean="0">
                <a:solidFill>
                  <a:prstClr val="black">
                    <a:tint val="75000"/>
                  </a:prstClr>
                </a:solidFill>
              </a:rPr>
              <a:pPr/>
              <a:t>34</a:t>
            </a:fld>
            <a:endParaRPr lang="en-US">
              <a:solidFill>
                <a:prstClr val="black">
                  <a:tint val="75000"/>
                </a:prstClr>
              </a:solidFill>
            </a:endParaRPr>
          </a:p>
        </p:txBody>
      </p:sp>
    </p:spTree>
    <p:extLst>
      <p:ext uri="{BB962C8B-B14F-4D97-AF65-F5344CB8AC3E}">
        <p14:creationId xmlns:p14="http://schemas.microsoft.com/office/powerpoint/2010/main" val="32506336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071986687"/>
              </p:ext>
            </p:extLst>
          </p:nvPr>
        </p:nvGraphicFramePr>
        <p:xfrm>
          <a:off x="786063" y="1375672"/>
          <a:ext cx="10703045" cy="4026115"/>
        </p:xfrm>
        <a:graphic>
          <a:graphicData uri="http://schemas.openxmlformats.org/drawingml/2006/table">
            <a:tbl>
              <a:tblPr firstRow="1" firstCol="1" bandRow="1">
                <a:tableStyleId>{1FECB4D8-DB02-4DC6-A0A2-4F2EBAE1DC90}</a:tableStyleId>
              </a:tblPr>
              <a:tblGrid>
                <a:gridCol w="2731538">
                  <a:extLst>
                    <a:ext uri="{9D8B030D-6E8A-4147-A177-3AD203B41FA5}">
                      <a16:colId xmlns:a16="http://schemas.microsoft.com/office/drawing/2014/main" val="20000"/>
                    </a:ext>
                  </a:extLst>
                </a:gridCol>
                <a:gridCol w="7971507">
                  <a:extLst>
                    <a:ext uri="{9D8B030D-6E8A-4147-A177-3AD203B41FA5}">
                      <a16:colId xmlns:a16="http://schemas.microsoft.com/office/drawing/2014/main" val="20001"/>
                    </a:ext>
                  </a:extLst>
                </a:gridCol>
              </a:tblGrid>
              <a:tr h="389295">
                <a:tc>
                  <a:txBody>
                    <a:bodyPr/>
                    <a:lstStyle/>
                    <a:p>
                      <a:pPr>
                        <a:lnSpc>
                          <a:spcPct val="115000"/>
                        </a:lnSpc>
                        <a:spcAft>
                          <a:spcPts val="0"/>
                        </a:spcAft>
                      </a:pPr>
                      <a:r>
                        <a:rPr lang="en-US" sz="2200" dirty="0">
                          <a:effectLst/>
                        </a:rPr>
                        <a:t>Product</a:t>
                      </a:r>
                      <a:endParaRPr lang="en-US" sz="2200" b="1" i="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9964" marR="29964" marT="0" marB="0">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tc>
                  <a:txBody>
                    <a:bodyPr/>
                    <a:lstStyle/>
                    <a:p>
                      <a:pPr>
                        <a:lnSpc>
                          <a:spcPct val="115000"/>
                        </a:lnSpc>
                        <a:spcAft>
                          <a:spcPts val="0"/>
                        </a:spcAft>
                      </a:pPr>
                      <a:r>
                        <a:rPr lang="en-US" sz="2200" dirty="0">
                          <a:effectLst/>
                        </a:rPr>
                        <a:t>Description</a:t>
                      </a:r>
                      <a:endParaRPr lang="en-US" sz="2200" b="1" i="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9964" marR="29964" marT="0" marB="0">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extLst>
                  <a:ext uri="{0D108BD9-81ED-4DB2-BD59-A6C34878D82A}">
                    <a16:rowId xmlns:a16="http://schemas.microsoft.com/office/drawing/2014/main" val="10000"/>
                  </a:ext>
                </a:extLst>
              </a:tr>
              <a:tr h="513012">
                <a:tc>
                  <a:txBody>
                    <a:bodyPr/>
                    <a:lstStyle/>
                    <a:p>
                      <a:pPr>
                        <a:lnSpc>
                          <a:spcPct val="115000"/>
                        </a:lnSpc>
                        <a:spcAft>
                          <a:spcPts val="0"/>
                        </a:spcAft>
                      </a:pPr>
                      <a:r>
                        <a:rPr lang="en-US" sz="2000" dirty="0">
                          <a:effectLst/>
                        </a:rPr>
                        <a:t>Level 1C data</a:t>
                      </a:r>
                      <a:endParaRPr lang="en-US" sz="2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9964" marR="29964" marT="0" marB="0">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tc>
                  <a:txBody>
                    <a:bodyPr/>
                    <a:lstStyle/>
                    <a:p>
                      <a:pPr algn="just">
                        <a:lnSpc>
                          <a:spcPct val="100000"/>
                        </a:lnSpc>
                        <a:spcAft>
                          <a:spcPts val="0"/>
                        </a:spcAft>
                      </a:pPr>
                      <a:r>
                        <a:rPr lang="en-US" sz="1900" dirty="0">
                          <a:effectLst/>
                          <a:latin typeface="Calibri" panose="020F0502020204030204" pitchFamily="34" charset="0"/>
                        </a:rPr>
                        <a:t>Multi-incidence angle Brightness temperatures (15Km, ISEA 4H9 grid)</a:t>
                      </a:r>
                      <a:endParaRPr lang="en-US" sz="1900" dirty="0">
                        <a:effectLst/>
                        <a:latin typeface="Calibri" panose="020F0502020204030204" pitchFamily="34" charset="0"/>
                        <a:ea typeface="Calibri" panose="020F0502020204030204" pitchFamily="34" charset="0"/>
                        <a:cs typeface="Arial" panose="020B0604020202020204" pitchFamily="34" charset="0"/>
                      </a:endParaRPr>
                    </a:p>
                  </a:txBody>
                  <a:tcPr marL="29964" marR="29964" marT="0" marB="0">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extLst>
                  <a:ext uri="{0D108BD9-81ED-4DB2-BD59-A6C34878D82A}">
                    <a16:rowId xmlns:a16="http://schemas.microsoft.com/office/drawing/2014/main" val="10003"/>
                  </a:ext>
                </a:extLst>
              </a:tr>
              <a:tr h="1042737">
                <a:tc>
                  <a:txBody>
                    <a:bodyPr/>
                    <a:lstStyle/>
                    <a:p>
                      <a:pPr marL="0" algn="l" defTabSz="914400" rtl="0" eaLnBrk="1" fontAlgn="base" latinLnBrk="0" hangingPunct="1">
                        <a:lnSpc>
                          <a:spcPct val="115000"/>
                        </a:lnSpc>
                        <a:spcAft>
                          <a:spcPts val="0"/>
                        </a:spcAft>
                      </a:pPr>
                      <a:r>
                        <a:rPr lang="en-US" sz="2000" b="1" kern="1200" dirty="0">
                          <a:solidFill>
                            <a:schemeClr val="dk1"/>
                          </a:solidFill>
                          <a:effectLst/>
                          <a:latin typeface="+mn-lt"/>
                          <a:ea typeface="+mn-ea"/>
                          <a:cs typeface="+mn-cs"/>
                        </a:rPr>
                        <a:t>Level 2 soil moisture data</a:t>
                      </a:r>
                    </a:p>
                  </a:txBody>
                  <a:tcPr marL="29964" marR="29964" marT="0" marB="0">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tc>
                  <a:txBody>
                    <a:bodyPr/>
                    <a:lstStyle/>
                    <a:p>
                      <a:pPr marL="0" algn="just" defTabSz="914400" rtl="0" eaLnBrk="1" latinLnBrk="0" hangingPunct="1">
                        <a:lnSpc>
                          <a:spcPct val="100000"/>
                        </a:lnSpc>
                        <a:spcAft>
                          <a:spcPts val="0"/>
                        </a:spcAft>
                      </a:pPr>
                      <a:r>
                        <a:rPr lang="en-US" sz="1900" kern="1200" dirty="0">
                          <a:solidFill>
                            <a:schemeClr val="dk1"/>
                          </a:solidFill>
                          <a:effectLst/>
                          <a:latin typeface="Calibri" panose="020F0502020204030204" pitchFamily="34" charset="0"/>
                          <a:ea typeface="+mn-ea"/>
                          <a:cs typeface="+mn-cs"/>
                        </a:rPr>
                        <a:t>The retrieved </a:t>
                      </a:r>
                      <a:r>
                        <a:rPr lang="en-US" sz="1900" b="1" kern="1200" dirty="0">
                          <a:solidFill>
                            <a:srgbClr val="C00000"/>
                          </a:solidFill>
                          <a:effectLst/>
                          <a:latin typeface="Calibri" panose="020F0502020204030204" pitchFamily="34" charset="0"/>
                          <a:ea typeface="+mn-ea"/>
                          <a:cs typeface="+mn-cs"/>
                        </a:rPr>
                        <a:t>soil moisture</a:t>
                      </a:r>
                      <a:r>
                        <a:rPr lang="en-US" sz="1900" kern="1200" dirty="0">
                          <a:solidFill>
                            <a:schemeClr val="dk1"/>
                          </a:solidFill>
                          <a:effectLst/>
                          <a:latin typeface="Calibri" panose="020F0502020204030204" pitchFamily="34" charset="0"/>
                          <a:ea typeface="+mn-ea"/>
                          <a:cs typeface="+mn-cs"/>
                        </a:rPr>
                        <a:t>, </a:t>
                      </a:r>
                      <a:r>
                        <a:rPr lang="en-US" sz="1900" b="1" kern="1200" dirty="0">
                          <a:solidFill>
                            <a:srgbClr val="C00000"/>
                          </a:solidFill>
                          <a:effectLst/>
                          <a:latin typeface="Calibri" panose="020F0502020204030204" pitchFamily="34" charset="0"/>
                          <a:ea typeface="+mn-ea"/>
                          <a:cs typeface="+mn-cs"/>
                        </a:rPr>
                        <a:t>vegetation optical depth </a:t>
                      </a:r>
                      <a:r>
                        <a:rPr lang="en-US" sz="1900" kern="1200" dirty="0">
                          <a:solidFill>
                            <a:schemeClr val="dk1"/>
                          </a:solidFill>
                          <a:effectLst/>
                          <a:latin typeface="Calibri" panose="020F0502020204030204" pitchFamily="34" charset="0"/>
                          <a:ea typeface="+mn-ea"/>
                          <a:cs typeface="+mn-cs"/>
                        </a:rPr>
                        <a:t>and other ancillary data derive (</a:t>
                      </a:r>
                      <a:r>
                        <a:rPr lang="en-US" sz="1900" kern="1200" dirty="0">
                          <a:solidFill>
                            <a:srgbClr val="C00000"/>
                          </a:solidFill>
                          <a:effectLst/>
                          <a:latin typeface="Calibri" panose="020F0502020204030204" pitchFamily="34" charset="0"/>
                          <a:ea typeface="+mn-ea"/>
                          <a:cs typeface="+mn-cs"/>
                        </a:rPr>
                        <a:t>surface temperature, roughness parameter, dielectric constant, brightness temperature at the top of the atmosphere and at the surface).</a:t>
                      </a:r>
                      <a:endParaRPr lang="en-US" sz="1900" kern="1200" dirty="0">
                        <a:solidFill>
                          <a:schemeClr val="dk1"/>
                        </a:solidFill>
                        <a:effectLst/>
                        <a:latin typeface="Calibri" panose="020F0502020204030204" pitchFamily="34" charset="0"/>
                        <a:ea typeface="+mn-ea"/>
                        <a:cs typeface="+mn-cs"/>
                      </a:endParaRPr>
                    </a:p>
                  </a:txBody>
                  <a:tcPr marL="29964" marR="29964" marT="0" marB="0">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extLst>
                  <a:ext uri="{0D108BD9-81ED-4DB2-BD59-A6C34878D82A}">
                    <a16:rowId xmlns:a16="http://schemas.microsoft.com/office/drawing/2014/main" val="10005"/>
                  </a:ext>
                </a:extLst>
              </a:tr>
              <a:tr h="768589">
                <a:tc>
                  <a:txBody>
                    <a:bodyPr/>
                    <a:lstStyle/>
                    <a:p>
                      <a:pPr marL="0" algn="l" defTabSz="914400" rtl="0" eaLnBrk="1" fontAlgn="base" latinLnBrk="0" hangingPunct="1">
                        <a:lnSpc>
                          <a:spcPct val="115000"/>
                        </a:lnSpc>
                        <a:spcAft>
                          <a:spcPts val="0"/>
                        </a:spcAft>
                      </a:pPr>
                      <a:r>
                        <a:rPr lang="en-US" sz="2000" b="1" kern="1200" dirty="0">
                          <a:solidFill>
                            <a:schemeClr val="dk1"/>
                          </a:solidFill>
                          <a:effectLst/>
                          <a:latin typeface="+mn-lt"/>
                          <a:ea typeface="+mn-ea"/>
                          <a:cs typeface="+mn-cs"/>
                        </a:rPr>
                        <a:t>Level 3 data </a:t>
                      </a:r>
                    </a:p>
                  </a:txBody>
                  <a:tcPr marL="29964" marR="29964" marT="0" marB="0">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tc>
                  <a:txBody>
                    <a:bodyPr/>
                    <a:lstStyle/>
                    <a:p>
                      <a:pPr marL="0" algn="just" defTabSz="914400" rtl="0" eaLnBrk="1" fontAlgn="base" latinLnBrk="0" hangingPunct="1">
                        <a:lnSpc>
                          <a:spcPct val="115000"/>
                        </a:lnSpc>
                        <a:spcAft>
                          <a:spcPts val="0"/>
                        </a:spcAft>
                      </a:pPr>
                      <a:r>
                        <a:rPr lang="en-US" sz="1900" kern="1200" dirty="0">
                          <a:solidFill>
                            <a:srgbClr val="C00000"/>
                          </a:solidFill>
                          <a:effectLst/>
                          <a:latin typeface="+mn-lt"/>
                          <a:ea typeface="+mn-ea"/>
                          <a:cs typeface="+mn-cs"/>
                        </a:rPr>
                        <a:t>Soil Moisture maps</a:t>
                      </a:r>
                      <a:r>
                        <a:rPr lang="en-US" sz="1900" kern="1200" dirty="0">
                          <a:solidFill>
                            <a:schemeClr val="dk1"/>
                          </a:solidFill>
                          <a:effectLst/>
                          <a:latin typeface="+mn-lt"/>
                          <a:ea typeface="+mn-ea"/>
                          <a:cs typeface="+mn-cs"/>
                        </a:rPr>
                        <a:t> and </a:t>
                      </a:r>
                      <a:r>
                        <a:rPr lang="en-US" sz="1900" kern="1200" dirty="0">
                          <a:solidFill>
                            <a:srgbClr val="C00000"/>
                          </a:solidFill>
                          <a:effectLst/>
                          <a:latin typeface="+mn-lt"/>
                          <a:ea typeface="+mn-ea"/>
                          <a:cs typeface="+mn-cs"/>
                        </a:rPr>
                        <a:t>Ocean Salinity maps </a:t>
                      </a:r>
                    </a:p>
                  </a:txBody>
                  <a:tcPr marL="29964" marR="29964" marT="0" marB="0">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extLst>
                  <a:ext uri="{0D108BD9-81ED-4DB2-BD59-A6C34878D82A}">
                    <a16:rowId xmlns:a16="http://schemas.microsoft.com/office/drawing/2014/main" val="10006"/>
                  </a:ext>
                </a:extLst>
              </a:tr>
              <a:tr h="768589">
                <a:tc>
                  <a:txBody>
                    <a:bodyPr/>
                    <a:lstStyle/>
                    <a:p>
                      <a:pPr marL="0" marR="0" lvl="0" indent="0" algn="l" defTabSz="914400" rtl="0" eaLnBrk="1" fontAlgn="base" latinLnBrk="0" hangingPunct="1">
                        <a:lnSpc>
                          <a:spcPct val="115000"/>
                        </a:lnSpc>
                        <a:spcBef>
                          <a:spcPts val="0"/>
                        </a:spcBef>
                        <a:spcAft>
                          <a:spcPts val="0"/>
                        </a:spcAft>
                        <a:buClrTx/>
                        <a:buSzTx/>
                        <a:buFontTx/>
                        <a:buNone/>
                        <a:tabLst/>
                        <a:defRPr/>
                      </a:pPr>
                      <a:r>
                        <a:rPr lang="en-US" sz="2000" b="1" kern="1200" dirty="0">
                          <a:solidFill>
                            <a:schemeClr val="dk1"/>
                          </a:solidFill>
                          <a:effectLst/>
                          <a:latin typeface="+mn-lt"/>
                          <a:ea typeface="+mn-ea"/>
                          <a:cs typeface="+mn-cs"/>
                        </a:rPr>
                        <a:t>Level 4 data </a:t>
                      </a:r>
                    </a:p>
                    <a:p>
                      <a:pPr marL="0" algn="l" defTabSz="914400" rtl="0" eaLnBrk="1" fontAlgn="base" latinLnBrk="0" hangingPunct="1">
                        <a:lnSpc>
                          <a:spcPct val="115000"/>
                        </a:lnSpc>
                        <a:spcAft>
                          <a:spcPts val="0"/>
                        </a:spcAft>
                      </a:pPr>
                      <a:endParaRPr lang="en-US" sz="2000" b="1" kern="1200" dirty="0">
                        <a:solidFill>
                          <a:schemeClr val="dk1"/>
                        </a:solidFill>
                        <a:effectLst/>
                        <a:latin typeface="+mn-lt"/>
                        <a:ea typeface="+mn-ea"/>
                        <a:cs typeface="+mn-cs"/>
                      </a:endParaRPr>
                    </a:p>
                  </a:txBody>
                  <a:tcPr marL="29964" marR="29964" marT="0" marB="0">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tc>
                  <a:txBody>
                    <a:bodyPr/>
                    <a:lstStyle/>
                    <a:p>
                      <a:pPr marL="0" algn="just" defTabSz="914400" rtl="0" eaLnBrk="1" fontAlgn="base" latinLnBrk="0" hangingPunct="1">
                        <a:lnSpc>
                          <a:spcPct val="115000"/>
                        </a:lnSpc>
                        <a:spcAft>
                          <a:spcPts val="0"/>
                        </a:spcAft>
                      </a:pPr>
                      <a:r>
                        <a:rPr lang="en-US" sz="1900" kern="1200" dirty="0">
                          <a:solidFill>
                            <a:schemeClr val="tx1"/>
                          </a:solidFill>
                          <a:effectLst/>
                          <a:latin typeface="+mn-lt"/>
                          <a:ea typeface="+mn-ea"/>
                          <a:cs typeface="+mn-cs"/>
                        </a:rPr>
                        <a:t>-The </a:t>
                      </a:r>
                      <a:r>
                        <a:rPr lang="en-US" sz="1900" kern="1200" dirty="0">
                          <a:solidFill>
                            <a:srgbClr val="C00000"/>
                          </a:solidFill>
                          <a:effectLst/>
                          <a:latin typeface="+mn-lt"/>
                          <a:ea typeface="+mn-ea"/>
                          <a:cs typeface="+mn-cs"/>
                        </a:rPr>
                        <a:t>root zone soil moisture </a:t>
                      </a:r>
                      <a:r>
                        <a:rPr lang="en-US" sz="1900" kern="1200" dirty="0">
                          <a:solidFill>
                            <a:schemeClr val="tx1"/>
                          </a:solidFill>
                          <a:effectLst/>
                          <a:latin typeface="+mn-lt"/>
                          <a:ea typeface="+mn-ea"/>
                          <a:cs typeface="+mn-cs"/>
                        </a:rPr>
                        <a:t>for applications in meteorology and water resources management</a:t>
                      </a:r>
                    </a:p>
                    <a:p>
                      <a:pPr marL="342900" indent="-342900" algn="just" defTabSz="914400" rtl="0" eaLnBrk="1" fontAlgn="base" latinLnBrk="0" hangingPunct="1">
                        <a:lnSpc>
                          <a:spcPct val="115000"/>
                        </a:lnSpc>
                        <a:spcAft>
                          <a:spcPts val="0"/>
                        </a:spcAft>
                        <a:buFontTx/>
                        <a:buChar char="-"/>
                      </a:pPr>
                      <a:r>
                        <a:rPr lang="en-US" sz="1900" kern="1200" baseline="0" dirty="0">
                          <a:solidFill>
                            <a:schemeClr val="tx1"/>
                          </a:solidFill>
                          <a:effectLst/>
                          <a:latin typeface="+mn-lt"/>
                          <a:ea typeface="+mn-ea"/>
                          <a:cs typeface="+mn-cs"/>
                        </a:rPr>
                        <a:t>D</a:t>
                      </a:r>
                      <a:r>
                        <a:rPr lang="en-US" sz="1900" kern="1200" dirty="0">
                          <a:solidFill>
                            <a:schemeClr val="tx1"/>
                          </a:solidFill>
                          <a:effectLst/>
                          <a:latin typeface="+mn-lt"/>
                          <a:ea typeface="+mn-ea"/>
                          <a:cs typeface="+mn-cs"/>
                        </a:rPr>
                        <a:t>aily global map of soil moisture</a:t>
                      </a:r>
                    </a:p>
                    <a:p>
                      <a:pPr marL="342900" indent="-342900" algn="just" defTabSz="914400" rtl="0" eaLnBrk="1" fontAlgn="base" latinLnBrk="0" hangingPunct="1">
                        <a:lnSpc>
                          <a:spcPct val="115000"/>
                        </a:lnSpc>
                        <a:spcAft>
                          <a:spcPts val="0"/>
                        </a:spcAft>
                        <a:buFontTx/>
                        <a:buChar char="-"/>
                      </a:pPr>
                      <a:r>
                        <a:rPr lang="en-US" sz="1900" kern="1200" dirty="0">
                          <a:solidFill>
                            <a:schemeClr val="tx1"/>
                          </a:solidFill>
                          <a:effectLst/>
                          <a:latin typeface="+mn-lt"/>
                          <a:ea typeface="+mn-ea"/>
                          <a:cs typeface="+mn-cs"/>
                        </a:rPr>
                        <a:t>And</a:t>
                      </a:r>
                      <a:r>
                        <a:rPr lang="en-US" sz="1900" kern="1200" baseline="0" dirty="0">
                          <a:solidFill>
                            <a:schemeClr val="tx1"/>
                          </a:solidFill>
                          <a:effectLst/>
                          <a:latin typeface="+mn-lt"/>
                          <a:ea typeface="+mn-ea"/>
                          <a:cs typeface="+mn-cs"/>
                        </a:rPr>
                        <a:t> </a:t>
                      </a:r>
                      <a:r>
                        <a:rPr lang="en-US" sz="1900" kern="1200" dirty="0">
                          <a:solidFill>
                            <a:schemeClr val="tx1"/>
                          </a:solidFill>
                          <a:effectLst/>
                          <a:latin typeface="+mn-lt"/>
                          <a:ea typeface="+mn-ea"/>
                          <a:cs typeface="+mn-cs"/>
                        </a:rPr>
                        <a:t>…</a:t>
                      </a:r>
                      <a:endParaRPr lang="en-US" sz="1900" kern="1200" dirty="0">
                        <a:solidFill>
                          <a:srgbClr val="C00000"/>
                        </a:solidFill>
                        <a:effectLst/>
                        <a:latin typeface="+mn-lt"/>
                        <a:ea typeface="+mn-ea"/>
                        <a:cs typeface="+mn-cs"/>
                      </a:endParaRPr>
                    </a:p>
                  </a:txBody>
                  <a:tcPr marL="29964" marR="29964" marT="0" marB="0">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6" name="Rounded Rectangle 5"/>
          <p:cNvSpPr/>
          <p:nvPr/>
        </p:nvSpPr>
        <p:spPr>
          <a:xfrm>
            <a:off x="3346233" y="469676"/>
            <a:ext cx="5264367" cy="524435"/>
          </a:xfrm>
          <a:prstGeom prst="roundRect">
            <a:avLst/>
          </a:prstGeom>
        </p:spPr>
        <p:style>
          <a:lnRef idx="1">
            <a:schemeClr val="accent6"/>
          </a:lnRef>
          <a:fillRef idx="3">
            <a:schemeClr val="accent6"/>
          </a:fillRef>
          <a:effectRef idx="2">
            <a:schemeClr val="accent6"/>
          </a:effectRef>
          <a:fontRef idx="minor">
            <a:schemeClr val="lt1"/>
          </a:fontRef>
        </p:style>
        <p:txBody>
          <a:bodyPr rtlCol="1" anchor="ctr"/>
          <a:lstStyle/>
          <a:p>
            <a:pPr algn="ctr"/>
            <a:endParaRPr lang="en-US" sz="2400" b="1" dirty="0">
              <a:solidFill>
                <a:schemeClr val="bg1"/>
              </a:solidFill>
              <a:effectLst>
                <a:outerShdw blurRad="38100" dist="38100" dir="2700000" algn="tl">
                  <a:srgbClr val="000000">
                    <a:alpha val="43137"/>
                  </a:srgbClr>
                </a:outerShdw>
              </a:effectLst>
              <a:latin typeface="Calibri-Bold"/>
            </a:endParaRPr>
          </a:p>
          <a:p>
            <a:pPr algn="ctr"/>
            <a:r>
              <a:rPr lang="en-US" sz="2400" b="1" dirty="0">
                <a:solidFill>
                  <a:schemeClr val="bg1"/>
                </a:solidFill>
                <a:effectLst>
                  <a:outerShdw blurRad="38100" dist="38100" dir="2700000" algn="tl">
                    <a:srgbClr val="000000">
                      <a:alpha val="43137"/>
                    </a:srgbClr>
                  </a:outerShdw>
                </a:effectLst>
                <a:latin typeface="Calibri-Bold"/>
              </a:rPr>
              <a:t>The SMOS data products</a:t>
            </a:r>
            <a:endParaRPr lang="fa-IR" sz="2400" b="1" dirty="0">
              <a:solidFill>
                <a:schemeClr val="bg1"/>
              </a:solidFill>
              <a:effectLst>
                <a:outerShdw blurRad="38100" dist="38100" dir="2700000" algn="tl">
                  <a:srgbClr val="000000">
                    <a:alpha val="43137"/>
                  </a:srgbClr>
                </a:outerShdw>
              </a:effectLst>
              <a:latin typeface="Calibri-Bold"/>
            </a:endParaRPr>
          </a:p>
          <a:p>
            <a:pPr algn="ctr"/>
            <a:endParaRPr lang="fa-IR" sz="2400" b="1" dirty="0">
              <a:solidFill>
                <a:schemeClr val="bg1"/>
              </a:solidFill>
              <a:effectLst>
                <a:outerShdw blurRad="38100" dist="38100" dir="2700000" algn="tl">
                  <a:srgbClr val="000000">
                    <a:alpha val="43137"/>
                  </a:srgbClr>
                </a:outerShdw>
              </a:effectLst>
              <a:latin typeface="Calibri-Bold"/>
            </a:endParaRPr>
          </a:p>
        </p:txBody>
      </p:sp>
      <p:sp>
        <p:nvSpPr>
          <p:cNvPr id="3" name="Slide Number Placeholder 2">
            <a:extLst>
              <a:ext uri="{FF2B5EF4-FFF2-40B4-BE49-F238E27FC236}">
                <a16:creationId xmlns:a16="http://schemas.microsoft.com/office/drawing/2014/main" id="{CC027151-7638-4E56-AF8B-63B656198A2F}"/>
              </a:ext>
            </a:extLst>
          </p:cNvPr>
          <p:cNvSpPr>
            <a:spLocks noGrp="1"/>
          </p:cNvSpPr>
          <p:nvPr>
            <p:ph type="sldNum" sz="quarter" idx="12"/>
          </p:nvPr>
        </p:nvSpPr>
        <p:spPr/>
        <p:txBody>
          <a:bodyPr/>
          <a:lstStyle/>
          <a:p>
            <a:fld id="{8ACF494B-5665-4D0C-9B30-01D6EF684EB8}" type="slidenum">
              <a:rPr lang="en-US" smtClean="0"/>
              <a:t>35</a:t>
            </a:fld>
            <a:endParaRPr lang="en-US"/>
          </a:p>
        </p:txBody>
      </p:sp>
    </p:spTree>
    <p:extLst>
      <p:ext uri="{BB962C8B-B14F-4D97-AF65-F5344CB8AC3E}">
        <p14:creationId xmlns:p14="http://schemas.microsoft.com/office/powerpoint/2010/main" val="26530042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9A95327-89AF-486C-9269-F59BF6F10364}"/>
              </a:ext>
            </a:extLst>
          </p:cNvPr>
          <p:cNvSpPr/>
          <p:nvPr/>
        </p:nvSpPr>
        <p:spPr>
          <a:xfrm>
            <a:off x="1482045" y="3674399"/>
            <a:ext cx="8625781" cy="2723823"/>
          </a:xfrm>
          <a:prstGeom prst="rect">
            <a:avLst/>
          </a:prstGeom>
          <a:gradFill flip="none" rotWithShape="1">
            <a:gsLst>
              <a:gs pos="0">
                <a:schemeClr val="accent2">
                  <a:lumMod val="5000"/>
                  <a:lumOff val="95000"/>
                </a:schemeClr>
              </a:gs>
              <a:gs pos="49000">
                <a:schemeClr val="accent2">
                  <a:lumMod val="45000"/>
                  <a:lumOff val="55000"/>
                </a:schemeClr>
              </a:gs>
              <a:gs pos="100000">
                <a:schemeClr val="accent2">
                  <a:lumMod val="30000"/>
                  <a:lumOff val="70000"/>
                </a:schemeClr>
              </a:gs>
            </a:gsLst>
            <a:lin ang="10800000" scaled="1"/>
            <a:tileRect/>
          </a:gradFill>
          <a:ln/>
        </p:spPr>
        <p:style>
          <a:lnRef idx="1">
            <a:schemeClr val="accent2"/>
          </a:lnRef>
          <a:fillRef idx="2">
            <a:schemeClr val="accent2"/>
          </a:fillRef>
          <a:effectRef idx="1">
            <a:schemeClr val="accent2"/>
          </a:effectRef>
          <a:fontRef idx="minor">
            <a:schemeClr val="dk1"/>
          </a:fontRef>
        </p:style>
        <p:txBody>
          <a:bodyPr wrap="square">
            <a:spAutoFit/>
          </a:bodyPr>
          <a:lstStyle/>
          <a:p>
            <a:pPr fontAlgn="base">
              <a:lnSpc>
                <a:spcPct val="150000"/>
              </a:lnSpc>
              <a:spcBef>
                <a:spcPct val="0"/>
              </a:spcBef>
              <a:spcAft>
                <a:spcPct val="0"/>
              </a:spcAft>
            </a:pPr>
            <a:r>
              <a:rPr lang="en-US" sz="24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SMOS Level 3, Level 4 Products</a:t>
            </a:r>
          </a:p>
          <a:p>
            <a:pPr marL="285750" indent="-285750" fontAlgn="base">
              <a:lnSpc>
                <a:spcPct val="150000"/>
              </a:lnSpc>
              <a:spcBef>
                <a:spcPct val="0"/>
              </a:spcBef>
              <a:spcAft>
                <a:spcPct val="0"/>
              </a:spcAft>
              <a:buFont typeface="Wingdings" panose="05000000000000000000" pitchFamily="2" charset="2"/>
              <a:buChar char="q"/>
            </a:pPr>
            <a:r>
              <a:rPr lang="en-US" b="1" dirty="0" err="1">
                <a:solidFill>
                  <a:srgbClr val="0000FF"/>
                </a:solidFill>
                <a:latin typeface="Times New Roman" panose="02020603050405020304" pitchFamily="18" charset="0"/>
                <a:cs typeface="Times New Roman" panose="02020603050405020304" pitchFamily="18" charset="0"/>
              </a:rPr>
              <a:t>NetCDF</a:t>
            </a:r>
            <a:r>
              <a:rPr lang="en-US" b="1" dirty="0">
                <a:solidFill>
                  <a:srgbClr val="0000FF"/>
                </a:solidFill>
                <a:latin typeface="Times New Roman" panose="02020603050405020304" pitchFamily="18" charset="0"/>
                <a:cs typeface="Times New Roman" panose="02020603050405020304" pitchFamily="18" charset="0"/>
              </a:rPr>
              <a:t> </a:t>
            </a:r>
            <a:r>
              <a:rPr lang="fa-IR" b="1" dirty="0">
                <a:solidFill>
                  <a:srgbClr val="0000FF"/>
                </a:solidFill>
                <a:latin typeface="Times New Roman" panose="02020603050405020304" pitchFamily="18" charset="0"/>
                <a:cs typeface="Times New Roman" panose="02020603050405020304" pitchFamily="18" charset="0"/>
              </a:rPr>
              <a:t>file Format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nc</a:t>
            </a:r>
            <a:r>
              <a:rPr lang="en-US" b="1" dirty="0">
                <a:solidFill>
                  <a:srgbClr val="0000FF"/>
                </a:solidFill>
                <a:latin typeface="Times New Roman" panose="02020603050405020304" pitchFamily="18" charset="0"/>
                <a:cs typeface="Times New Roman" panose="02020603050405020304" pitchFamily="18" charset="0"/>
              </a:rPr>
              <a:t>)</a:t>
            </a:r>
            <a:endParaRPr lang="fa-IR" b="1" dirty="0">
              <a:solidFill>
                <a:srgbClr val="0000FF"/>
              </a:solidFill>
              <a:latin typeface="Times New Roman" panose="02020603050405020304" pitchFamily="18" charset="0"/>
              <a:cs typeface="Times New Roman" panose="02020603050405020304" pitchFamily="18" charset="0"/>
            </a:endParaRPr>
          </a:p>
          <a:p>
            <a:pPr fontAlgn="base">
              <a:lnSpc>
                <a:spcPct val="150000"/>
              </a:lnSpc>
              <a:spcBef>
                <a:spcPct val="0"/>
              </a:spcBef>
              <a:spcAft>
                <a:spcPct val="0"/>
              </a:spcAft>
            </a:pPr>
            <a:r>
              <a:rPr lang="en-US" b="1" dirty="0">
                <a:solidFill>
                  <a:prstClr val="black"/>
                </a:solidFill>
                <a:latin typeface="Times New Roman" panose="02020603050405020304" pitchFamily="18" charset="0"/>
                <a:cs typeface="Times New Roman" panose="02020603050405020304" pitchFamily="18" charset="0"/>
              </a:rPr>
              <a:t>Reading by: </a:t>
            </a:r>
            <a:r>
              <a:rPr lang="en-US" b="1" dirty="0" err="1">
                <a:solidFill>
                  <a:srgbClr val="C00000"/>
                </a:solidFill>
                <a:latin typeface="Times New Roman" panose="02020603050405020304" pitchFamily="18" charset="0"/>
                <a:cs typeface="Times New Roman" panose="02020603050405020304" pitchFamily="18" charset="0"/>
              </a:rPr>
              <a:t>Matlab</a:t>
            </a:r>
            <a:r>
              <a:rPr lang="en-US" b="1" dirty="0">
                <a:solidFill>
                  <a:srgbClr val="C00000"/>
                </a:solidFill>
                <a:latin typeface="Times New Roman" panose="02020603050405020304" pitchFamily="18" charset="0"/>
                <a:cs typeface="Times New Roman" panose="02020603050405020304" pitchFamily="18" charset="0"/>
              </a:rPr>
              <a:t> and Python </a:t>
            </a:r>
          </a:p>
          <a:p>
            <a:pPr fontAlgn="base">
              <a:lnSpc>
                <a:spcPct val="150000"/>
              </a:lnSpc>
              <a:spcBef>
                <a:spcPct val="0"/>
              </a:spcBef>
              <a:spcAft>
                <a:spcPct val="0"/>
              </a:spcAft>
            </a:pPr>
            <a:endParaRPr lang="en-US" b="1" dirty="0">
              <a:solidFill>
                <a:srgbClr val="C00000"/>
              </a:solidFill>
              <a:latin typeface="Times New Roman" panose="02020603050405020304" pitchFamily="18" charset="0"/>
              <a:cs typeface="Times New Roman" panose="02020603050405020304" pitchFamily="18" charset="0"/>
            </a:endParaRPr>
          </a:p>
          <a:p>
            <a:pPr fontAlgn="base">
              <a:lnSpc>
                <a:spcPct val="150000"/>
              </a:lnSpc>
              <a:spcBef>
                <a:spcPct val="0"/>
              </a:spcBef>
              <a:spcAft>
                <a:spcPct val="0"/>
              </a:spcAft>
            </a:pPr>
            <a:endParaRPr lang="en-US" b="1" dirty="0">
              <a:solidFill>
                <a:srgbClr val="C00000"/>
              </a:solidFill>
              <a:latin typeface="Times New Roman" panose="02020603050405020304" pitchFamily="18" charset="0"/>
              <a:cs typeface="Times New Roman" panose="02020603050405020304" pitchFamily="18" charset="0"/>
            </a:endParaRPr>
          </a:p>
          <a:p>
            <a:pPr fontAlgn="base">
              <a:lnSpc>
                <a:spcPct val="150000"/>
              </a:lnSpc>
              <a:spcBef>
                <a:spcPct val="0"/>
              </a:spcBef>
              <a:spcAft>
                <a:spcPct val="0"/>
              </a:spcAft>
            </a:pPr>
            <a:endParaRPr lang="en-US" dirty="0">
              <a:solidFill>
                <a:prstClr val="black"/>
              </a:solidFill>
              <a:latin typeface="Times New Roman" panose="02020603050405020304" pitchFamily="18" charset="0"/>
              <a:cs typeface="Times New Roman" panose="02020603050405020304" pitchFamily="18" charset="0"/>
            </a:endParaRPr>
          </a:p>
        </p:txBody>
      </p:sp>
      <p:sp>
        <p:nvSpPr>
          <p:cNvPr id="15" name="Slide Number Placeholder 2"/>
          <p:cNvSpPr>
            <a:spLocks noGrp="1"/>
          </p:cNvSpPr>
          <p:nvPr>
            <p:ph type="sldNum" sz="quarter" idx="12"/>
          </p:nvPr>
        </p:nvSpPr>
        <p:spPr>
          <a:xfrm>
            <a:off x="8466822" y="6356349"/>
            <a:ext cx="2743200" cy="365125"/>
          </a:xfrm>
        </p:spPr>
        <p:txBody>
          <a:bodyPr/>
          <a:lstStyle/>
          <a:p>
            <a:fld id="{8ACF494B-5665-4D0C-9B30-01D6EF684EB8}" type="slidenum">
              <a:rPr lang="en-US" smtClean="0">
                <a:solidFill>
                  <a:prstClr val="black">
                    <a:tint val="75000"/>
                  </a:prstClr>
                </a:solidFill>
              </a:rPr>
              <a:pPr/>
              <a:t>36</a:t>
            </a:fld>
            <a:endParaRPr lang="en-US" dirty="0">
              <a:solidFill>
                <a:prstClr val="black">
                  <a:tint val="75000"/>
                </a:prstClr>
              </a:solidFill>
            </a:endParaRPr>
          </a:p>
        </p:txBody>
      </p:sp>
      <p:pic>
        <p:nvPicPr>
          <p:cNvPr id="16" name="Picture 15"/>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53800" y="5355661"/>
            <a:ext cx="714777" cy="1000688"/>
          </a:xfrm>
          <a:prstGeom prst="rect">
            <a:avLst/>
          </a:prstGeom>
        </p:spPr>
      </p:pic>
      <p:sp>
        <p:nvSpPr>
          <p:cNvPr id="11" name="Rectangle 10">
            <a:extLst>
              <a:ext uri="{FF2B5EF4-FFF2-40B4-BE49-F238E27FC236}">
                <a16:creationId xmlns:a16="http://schemas.microsoft.com/office/drawing/2014/main" id="{C9A95327-89AF-486C-9269-F59BF6F10364}"/>
              </a:ext>
            </a:extLst>
          </p:cNvPr>
          <p:cNvSpPr/>
          <p:nvPr/>
        </p:nvSpPr>
        <p:spPr>
          <a:xfrm>
            <a:off x="1482044" y="1040394"/>
            <a:ext cx="8625781" cy="2308324"/>
          </a:xfrm>
          <a:prstGeom prst="rect">
            <a:avLst/>
          </a:prstGeom>
          <a:gradFill flip="none" rotWithShape="1">
            <a:gsLst>
              <a:gs pos="0">
                <a:schemeClr val="accent1">
                  <a:lumMod val="5000"/>
                  <a:lumOff val="95000"/>
                </a:schemeClr>
              </a:gs>
              <a:gs pos="51000">
                <a:schemeClr val="accent1">
                  <a:lumMod val="45000"/>
                  <a:lumOff val="55000"/>
                </a:schemeClr>
              </a:gs>
              <a:gs pos="100000">
                <a:schemeClr val="accent1">
                  <a:lumMod val="30000"/>
                  <a:lumOff val="70000"/>
                </a:schemeClr>
              </a:gs>
            </a:gsLst>
            <a:lin ang="10800000" scaled="1"/>
            <a:tileRect/>
          </a:gradFill>
          <a:ln/>
        </p:spPr>
        <p:style>
          <a:lnRef idx="1">
            <a:schemeClr val="accent1"/>
          </a:lnRef>
          <a:fillRef idx="2">
            <a:schemeClr val="accent1"/>
          </a:fillRef>
          <a:effectRef idx="1">
            <a:schemeClr val="accent1"/>
          </a:effectRef>
          <a:fontRef idx="minor">
            <a:schemeClr val="dk1"/>
          </a:fontRef>
        </p:style>
        <p:txBody>
          <a:bodyPr wrap="square">
            <a:spAutoFit/>
          </a:bodyPr>
          <a:lstStyle/>
          <a:p>
            <a:pPr fontAlgn="base">
              <a:lnSpc>
                <a:spcPct val="150000"/>
              </a:lnSpc>
              <a:spcBef>
                <a:spcPct val="0"/>
              </a:spcBef>
              <a:spcAft>
                <a:spcPct val="0"/>
              </a:spcAft>
            </a:pPr>
            <a:r>
              <a:rPr lang="en-US" sz="24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SMOS Level 1, Level 2 Products</a:t>
            </a:r>
          </a:p>
          <a:p>
            <a:pPr marL="285750" indent="-285750" fontAlgn="base">
              <a:lnSpc>
                <a:spcPct val="150000"/>
              </a:lnSpc>
              <a:spcBef>
                <a:spcPct val="0"/>
              </a:spcBef>
              <a:spcAft>
                <a:spcPct val="0"/>
              </a:spcAft>
              <a:buFont typeface="Wingdings" panose="05000000000000000000" pitchFamily="2" charset="2"/>
              <a:buChar char="q"/>
            </a:pPr>
            <a:r>
              <a:rPr lang="fa-IR" b="1" dirty="0">
                <a:solidFill>
                  <a:schemeClr val="tx1"/>
                </a:solidFill>
                <a:latin typeface="Times New Roman" panose="02020603050405020304" pitchFamily="18" charset="0"/>
                <a:cs typeface="Times New Roman" panose="02020603050405020304" pitchFamily="18" charset="0"/>
              </a:rPr>
              <a:t>Earth Explorer file Format</a:t>
            </a:r>
            <a:r>
              <a:rPr lang="en-US" b="1" dirty="0">
                <a:solidFill>
                  <a:schemeClr val="tx1"/>
                </a:solidFill>
                <a:latin typeface="Times New Roman" panose="02020603050405020304" pitchFamily="18" charset="0"/>
                <a:cs typeface="Times New Roman" panose="02020603050405020304" pitchFamily="18" charset="0"/>
              </a:rPr>
              <a:t> (EEF)</a:t>
            </a:r>
            <a:endParaRPr lang="fa-IR" b="1" dirty="0">
              <a:solidFill>
                <a:schemeClr val="tx1"/>
              </a:solidFill>
              <a:latin typeface="Times New Roman" panose="02020603050405020304" pitchFamily="18" charset="0"/>
              <a:cs typeface="Times New Roman" panose="02020603050405020304" pitchFamily="18" charset="0"/>
            </a:endParaRPr>
          </a:p>
          <a:p>
            <a:pPr fontAlgn="base">
              <a:lnSpc>
                <a:spcPct val="150000"/>
              </a:lnSpc>
              <a:spcBef>
                <a:spcPct val="0"/>
              </a:spcBef>
              <a:spcAft>
                <a:spcPct val="0"/>
              </a:spcAft>
            </a:pPr>
            <a:r>
              <a:rPr lang="en-US" b="1" dirty="0">
                <a:solidFill>
                  <a:prstClr val="black"/>
                </a:solidFill>
                <a:latin typeface="Times New Roman" panose="02020603050405020304" pitchFamily="18" charset="0"/>
                <a:cs typeface="Times New Roman" panose="02020603050405020304" pitchFamily="18" charset="0"/>
              </a:rPr>
              <a:t>Reading by: </a:t>
            </a:r>
            <a:r>
              <a:rPr lang="en-US" dirty="0">
                <a:solidFill>
                  <a:prstClr val="black"/>
                </a:solidFill>
                <a:latin typeface="Times New Roman" panose="02020603050405020304" pitchFamily="18" charset="0"/>
                <a:cs typeface="Times New Roman" panose="02020603050405020304" pitchFamily="18" charset="0"/>
              </a:rPr>
              <a:t> </a:t>
            </a:r>
            <a:r>
              <a:rPr lang="en-US" b="1" dirty="0">
                <a:solidFill>
                  <a:srgbClr val="C00000"/>
                </a:solidFill>
                <a:latin typeface="Times New Roman" panose="02020603050405020304" pitchFamily="18" charset="0"/>
                <a:cs typeface="Times New Roman" panose="02020603050405020304" pitchFamily="18" charset="0"/>
              </a:rPr>
              <a:t>64-bit Linux and Linux version of </a:t>
            </a:r>
            <a:r>
              <a:rPr lang="en-US" b="1" dirty="0" err="1">
                <a:solidFill>
                  <a:srgbClr val="C00000"/>
                </a:solidFill>
                <a:latin typeface="Times New Roman" panose="02020603050405020304" pitchFamily="18" charset="0"/>
                <a:cs typeface="Times New Roman" panose="02020603050405020304" pitchFamily="18" charset="0"/>
              </a:rPr>
              <a:t>Matlab</a:t>
            </a:r>
            <a:endParaRPr lang="en-US" b="1" dirty="0">
              <a:solidFill>
                <a:srgbClr val="C00000"/>
              </a:solidFill>
              <a:latin typeface="Times New Roman" panose="02020603050405020304" pitchFamily="18" charset="0"/>
              <a:cs typeface="Times New Roman" panose="02020603050405020304" pitchFamily="18" charset="0"/>
            </a:endParaRPr>
          </a:p>
          <a:p>
            <a:pPr marL="285750" indent="-285750" fontAlgn="base">
              <a:lnSpc>
                <a:spcPct val="150000"/>
              </a:lnSpc>
              <a:spcBef>
                <a:spcPct val="0"/>
              </a:spcBef>
              <a:spcAft>
                <a:spcPct val="0"/>
              </a:spcAft>
              <a:buFont typeface="Wingdings" panose="05000000000000000000" pitchFamily="2" charset="2"/>
              <a:buChar char="q"/>
            </a:pPr>
            <a:r>
              <a:rPr lang="en-US" b="1" dirty="0" err="1">
                <a:solidFill>
                  <a:schemeClr val="tx1"/>
                </a:solidFill>
                <a:latin typeface="Times New Roman" panose="02020603050405020304" pitchFamily="18" charset="0"/>
                <a:cs typeface="Times New Roman" panose="02020603050405020304" pitchFamily="18" charset="0"/>
              </a:rPr>
              <a:t>NetCDF</a:t>
            </a:r>
            <a:r>
              <a:rPr lang="en-US" b="1" dirty="0">
                <a:solidFill>
                  <a:schemeClr val="tx1"/>
                </a:solidFill>
                <a:latin typeface="Times New Roman" panose="02020603050405020304" pitchFamily="18" charset="0"/>
                <a:cs typeface="Times New Roman" panose="02020603050405020304" pitchFamily="18" charset="0"/>
              </a:rPr>
              <a:t> </a:t>
            </a:r>
            <a:r>
              <a:rPr lang="fa-IR" b="1" dirty="0">
                <a:solidFill>
                  <a:schemeClr val="tx1"/>
                </a:solidFill>
                <a:latin typeface="Times New Roman" panose="02020603050405020304" pitchFamily="18" charset="0"/>
                <a:cs typeface="Times New Roman" panose="02020603050405020304" pitchFamily="18" charset="0"/>
              </a:rPr>
              <a:t>file Format</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nc</a:t>
            </a:r>
            <a:r>
              <a:rPr lang="en-US" b="1" dirty="0">
                <a:solidFill>
                  <a:schemeClr val="tx1"/>
                </a:solidFill>
                <a:latin typeface="Times New Roman" panose="02020603050405020304" pitchFamily="18" charset="0"/>
                <a:cs typeface="Times New Roman" panose="02020603050405020304" pitchFamily="18" charset="0"/>
              </a:rPr>
              <a:t>)</a:t>
            </a:r>
            <a:endParaRPr lang="fa-IR" b="1" dirty="0">
              <a:solidFill>
                <a:schemeClr val="tx1"/>
              </a:solidFill>
              <a:latin typeface="Times New Roman" panose="02020603050405020304" pitchFamily="18" charset="0"/>
              <a:cs typeface="Times New Roman" panose="02020603050405020304" pitchFamily="18" charset="0"/>
            </a:endParaRPr>
          </a:p>
          <a:p>
            <a:pPr fontAlgn="base">
              <a:lnSpc>
                <a:spcPct val="150000"/>
              </a:lnSpc>
              <a:spcBef>
                <a:spcPct val="0"/>
              </a:spcBef>
              <a:spcAft>
                <a:spcPct val="0"/>
              </a:spcAft>
            </a:pPr>
            <a:r>
              <a:rPr lang="en-US" b="1" dirty="0">
                <a:solidFill>
                  <a:prstClr val="black"/>
                </a:solidFill>
                <a:latin typeface="Times New Roman" panose="02020603050405020304" pitchFamily="18" charset="0"/>
                <a:cs typeface="Times New Roman" panose="02020603050405020304" pitchFamily="18" charset="0"/>
              </a:rPr>
              <a:t>Reading by: </a:t>
            </a:r>
            <a:r>
              <a:rPr lang="en-US" b="1" dirty="0" err="1">
                <a:solidFill>
                  <a:srgbClr val="C00000"/>
                </a:solidFill>
                <a:latin typeface="Times New Roman" panose="02020603050405020304" pitchFamily="18" charset="0"/>
                <a:cs typeface="Times New Roman" panose="02020603050405020304" pitchFamily="18" charset="0"/>
              </a:rPr>
              <a:t>Matlab</a:t>
            </a:r>
            <a:r>
              <a:rPr lang="en-US" b="1" dirty="0">
                <a:solidFill>
                  <a:srgbClr val="C00000"/>
                </a:solidFill>
                <a:latin typeface="Times New Roman" panose="02020603050405020304" pitchFamily="18" charset="0"/>
                <a:cs typeface="Times New Roman" panose="02020603050405020304" pitchFamily="18" charset="0"/>
              </a:rPr>
              <a:t> and Python </a:t>
            </a:r>
            <a:endParaRPr lang="en-US" dirty="0">
              <a:solidFill>
                <a:prstClr val="black"/>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25BD3806-1FF2-4941-8E80-AE829D06F585}"/>
              </a:ext>
            </a:extLst>
          </p:cNvPr>
          <p:cNvSpPr txBox="1"/>
          <p:nvPr/>
        </p:nvSpPr>
        <p:spPr>
          <a:xfrm>
            <a:off x="2101283" y="89488"/>
            <a:ext cx="6984776" cy="646986"/>
          </a:xfrm>
          <a:prstGeom prst="round2DiagRect">
            <a:avLst/>
          </a:prstGeom>
          <a:noFill/>
          <a:ln>
            <a:noFill/>
          </a:ln>
        </p:spPr>
        <p:style>
          <a:lnRef idx="2">
            <a:schemeClr val="dk1"/>
          </a:lnRef>
          <a:fillRef idx="1">
            <a:schemeClr val="lt1"/>
          </a:fillRef>
          <a:effectRef idx="0">
            <a:schemeClr val="dk1"/>
          </a:effectRef>
          <a:fontRef idx="minor">
            <a:schemeClr val="dk1"/>
          </a:fontRef>
        </p:style>
        <p:txBody>
          <a:bodyPr wrap="square" rtlCol="1">
            <a:spAutoFit/>
          </a:bodyPr>
          <a:lstStyle/>
          <a:p>
            <a:pPr algn="ctr" fontAlgn="base">
              <a:spcBef>
                <a:spcPct val="0"/>
              </a:spcBef>
              <a:spcAft>
                <a:spcPct val="0"/>
              </a:spcAft>
              <a:defRPr/>
            </a:pP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Reading SMOS Products</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8962" y="1382629"/>
            <a:ext cx="1841500" cy="823187"/>
          </a:xfrm>
          <a:prstGeom prst="rect">
            <a:avLst/>
          </a:prstGeom>
          <a:ln>
            <a:noFill/>
          </a:ln>
          <a:effectLst>
            <a:outerShdw blurRad="292100" dist="139700" dir="2700000" algn="tl" rotWithShape="0">
              <a:srgbClr val="333333">
                <a:alpha val="65000"/>
              </a:srgbClr>
            </a:outerShdw>
          </a:effectLst>
        </p:spPr>
      </p:pic>
      <p:pic>
        <p:nvPicPr>
          <p:cNvPr id="22" name="Picture 21"/>
          <p:cNvPicPr>
            <a:picLocks noChangeAspect="1"/>
          </p:cNvPicPr>
          <p:nvPr/>
        </p:nvPicPr>
        <p:blipFill rotWithShape="1">
          <a:blip r:embed="rId4"/>
          <a:srcRect r="42623"/>
          <a:stretch/>
        </p:blipFill>
        <p:spPr>
          <a:xfrm>
            <a:off x="4773825" y="5296637"/>
            <a:ext cx="5334000" cy="819150"/>
          </a:xfrm>
          <a:prstGeom prst="rect">
            <a:avLst/>
          </a:prstGeom>
        </p:spPr>
      </p:pic>
      <p:pic>
        <p:nvPicPr>
          <p:cNvPr id="23" name="Picture 22"/>
          <p:cNvPicPr>
            <a:picLocks noChangeAspect="1"/>
          </p:cNvPicPr>
          <p:nvPr/>
        </p:nvPicPr>
        <p:blipFill rotWithShape="1">
          <a:blip r:embed="rId5"/>
          <a:srcRect l="8514" t="12320" r="49583" b="12887"/>
          <a:stretch/>
        </p:blipFill>
        <p:spPr>
          <a:xfrm>
            <a:off x="7663076" y="3663898"/>
            <a:ext cx="2444750" cy="1090884"/>
          </a:xfrm>
          <a:prstGeom prst="rect">
            <a:avLst/>
          </a:prstGeom>
        </p:spPr>
      </p:pic>
    </p:spTree>
    <p:extLst>
      <p:ext uri="{BB962C8B-B14F-4D97-AF65-F5344CB8AC3E}">
        <p14:creationId xmlns:p14="http://schemas.microsoft.com/office/powerpoint/2010/main" val="3131052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lide Number Placeholder 2"/>
          <p:cNvSpPr>
            <a:spLocks noGrp="1"/>
          </p:cNvSpPr>
          <p:nvPr>
            <p:ph type="sldNum" sz="quarter" idx="12"/>
          </p:nvPr>
        </p:nvSpPr>
        <p:spPr>
          <a:xfrm>
            <a:off x="8466822" y="6356349"/>
            <a:ext cx="2743200" cy="365125"/>
          </a:xfrm>
        </p:spPr>
        <p:txBody>
          <a:bodyPr/>
          <a:lstStyle/>
          <a:p>
            <a:fld id="{8ACF494B-5665-4D0C-9B30-01D6EF684EB8}" type="slidenum">
              <a:rPr lang="en-US" smtClean="0">
                <a:solidFill>
                  <a:prstClr val="black">
                    <a:tint val="75000"/>
                  </a:prstClr>
                </a:solidFill>
              </a:rPr>
              <a:pPr/>
              <a:t>37</a:t>
            </a:fld>
            <a:endParaRPr lang="en-US" dirty="0">
              <a:solidFill>
                <a:prstClr val="black">
                  <a:tint val="75000"/>
                </a:prstClr>
              </a:solidFill>
            </a:endParaRPr>
          </a:p>
        </p:txBody>
      </p:sp>
      <p:pic>
        <p:nvPicPr>
          <p:cNvPr id="16" name="Picture 1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53800" y="5355661"/>
            <a:ext cx="714777" cy="1000688"/>
          </a:xfrm>
          <a:prstGeom prst="rect">
            <a:avLst/>
          </a:prstGeom>
        </p:spPr>
      </p:pic>
      <p:sp>
        <p:nvSpPr>
          <p:cNvPr id="12" name="Arrow: Pentagon 15">
            <a:extLst>
              <a:ext uri="{FF2B5EF4-FFF2-40B4-BE49-F238E27FC236}">
                <a16:creationId xmlns:a16="http://schemas.microsoft.com/office/drawing/2014/main" id="{64DF6990-C3CC-488B-8816-5EF6925BC951}"/>
              </a:ext>
            </a:extLst>
          </p:cNvPr>
          <p:cNvSpPr/>
          <p:nvPr/>
        </p:nvSpPr>
        <p:spPr>
          <a:xfrm>
            <a:off x="135057" y="1136778"/>
            <a:ext cx="4415678" cy="641222"/>
          </a:xfrm>
          <a:prstGeom prst="homePlate">
            <a:avLst/>
          </a:prstGeom>
          <a:solidFill>
            <a:srgbClr val="CCCCFF"/>
          </a:solidFill>
          <a:ln w="25400" cap="flat" cmpd="sng" algn="ctr">
            <a:solidFill>
              <a:srgbClr val="8B8BFF"/>
            </a:solidFill>
            <a:prstDash val="solid"/>
          </a:ln>
          <a:effectLst/>
        </p:spPr>
        <p:txBody>
          <a:bodyPr rtlCol="1" anchor="ctr"/>
          <a:lstStyle/>
          <a:p>
            <a:pPr fontAlgn="base">
              <a:spcBef>
                <a:spcPct val="0"/>
              </a:spcBef>
              <a:spcAft>
                <a:spcPct val="0"/>
              </a:spcAft>
              <a:defRPr/>
            </a:pPr>
            <a:r>
              <a:rPr lang="en-US" b="1" kern="0" dirty="0">
                <a:solidFill>
                  <a:srgbClr val="0000C4"/>
                </a:solidFill>
                <a:latin typeface="Times New Roman" panose="02020603050405020304" pitchFamily="18" charset="0"/>
                <a:cs typeface="Times New Roman" panose="02020603050405020304" pitchFamily="18" charset="0"/>
              </a:rPr>
              <a:t>https://smos-diss.eo.esa.int/oads/access/</a:t>
            </a:r>
            <a:endParaRPr lang="fa-IR" b="1" kern="0" dirty="0">
              <a:solidFill>
                <a:srgbClr val="0000C4"/>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6286F085-EA0A-4D82-9A71-2A5D4DF3B83B}"/>
              </a:ext>
            </a:extLst>
          </p:cNvPr>
          <p:cNvSpPr/>
          <p:nvPr/>
        </p:nvSpPr>
        <p:spPr>
          <a:xfrm>
            <a:off x="1976557" y="16964"/>
            <a:ext cx="7532507" cy="600164"/>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buClr>
                <a:srgbClr val="C00000"/>
              </a:buClr>
              <a:buSzPct val="80000"/>
              <a:defRPr/>
            </a:pPr>
            <a:r>
              <a:rPr lang="en-US" sz="2400" b="1" dirty="0">
                <a:solidFill>
                  <a:srgbClr val="C00000"/>
                </a:solidFill>
                <a:latin typeface="Calibri-Bold"/>
              </a:rPr>
              <a:t> </a:t>
            </a:r>
            <a:r>
              <a:rPr lang="en-US" sz="2400" b="1" dirty="0">
                <a:solidFill>
                  <a:srgbClr val="C00000"/>
                </a:solidFill>
                <a:effectLst>
                  <a:outerShdw blurRad="38100" dist="38100" dir="2700000" algn="tl">
                    <a:srgbClr val="000000">
                      <a:alpha val="43137"/>
                    </a:srgbClr>
                  </a:outerShdw>
                </a:effectLst>
                <a:latin typeface="Calibri-Bold"/>
              </a:rPr>
              <a:t>How to obtain </a:t>
            </a:r>
            <a:r>
              <a:rPr lang="en-US" sz="2400" b="1" spc="38"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SMOS Level 1, Level 2 ?</a:t>
            </a:r>
            <a:endParaRPr lang="fa-IR" sz="2400" b="1" spc="38"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057" y="5444411"/>
            <a:ext cx="1841500" cy="823187"/>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5"/>
          <a:stretch>
            <a:fillRect/>
          </a:stretch>
        </p:blipFill>
        <p:spPr>
          <a:xfrm>
            <a:off x="4694513" y="940593"/>
            <a:ext cx="5827438" cy="5780881"/>
          </a:xfrm>
          <a:prstGeom prst="rect">
            <a:avLst/>
          </a:prstGeom>
        </p:spPr>
      </p:pic>
      <p:sp>
        <p:nvSpPr>
          <p:cNvPr id="3" name="Rounded Rectangle 2"/>
          <p:cNvSpPr/>
          <p:nvPr/>
        </p:nvSpPr>
        <p:spPr>
          <a:xfrm>
            <a:off x="9681264" y="1651000"/>
            <a:ext cx="840687" cy="254000"/>
          </a:xfrm>
          <a:prstGeom prst="round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solidFill>
                <a:prstClr val="white"/>
              </a:solidFill>
            </a:endParaRPr>
          </a:p>
        </p:txBody>
      </p:sp>
    </p:spTree>
    <p:extLst>
      <p:ext uri="{BB962C8B-B14F-4D97-AF65-F5344CB8AC3E}">
        <p14:creationId xmlns:p14="http://schemas.microsoft.com/office/powerpoint/2010/main" val="19793552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105617" y="867576"/>
            <a:ext cx="7220215" cy="5650182"/>
          </a:xfrm>
          <a:prstGeom prst="rect">
            <a:avLst/>
          </a:prstGeom>
        </p:spPr>
      </p:pic>
      <p:sp>
        <p:nvSpPr>
          <p:cNvPr id="15" name="Slide Number Placeholder 2"/>
          <p:cNvSpPr>
            <a:spLocks noGrp="1"/>
          </p:cNvSpPr>
          <p:nvPr>
            <p:ph type="sldNum" sz="quarter" idx="12"/>
          </p:nvPr>
        </p:nvSpPr>
        <p:spPr>
          <a:xfrm>
            <a:off x="8466822" y="6356349"/>
            <a:ext cx="2743200" cy="365125"/>
          </a:xfrm>
        </p:spPr>
        <p:txBody>
          <a:bodyPr/>
          <a:lstStyle/>
          <a:p>
            <a:fld id="{8ACF494B-5665-4D0C-9B30-01D6EF684EB8}" type="slidenum">
              <a:rPr lang="en-US" smtClean="0">
                <a:solidFill>
                  <a:prstClr val="black">
                    <a:tint val="75000"/>
                  </a:prstClr>
                </a:solidFill>
              </a:rPr>
              <a:pPr/>
              <a:t>38</a:t>
            </a:fld>
            <a:endParaRPr lang="en-US" dirty="0">
              <a:solidFill>
                <a:prstClr val="black">
                  <a:tint val="75000"/>
                </a:prstClr>
              </a:solidFill>
            </a:endParaRPr>
          </a:p>
        </p:txBody>
      </p:sp>
      <p:pic>
        <p:nvPicPr>
          <p:cNvPr id="16" name="Picture 1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53800" y="5355661"/>
            <a:ext cx="714777" cy="1000688"/>
          </a:xfrm>
          <a:prstGeom prst="rect">
            <a:avLst/>
          </a:prstGeom>
        </p:spPr>
      </p:pic>
      <p:sp>
        <p:nvSpPr>
          <p:cNvPr id="8" name="Right Arrow 7"/>
          <p:cNvSpPr/>
          <p:nvPr/>
        </p:nvSpPr>
        <p:spPr bwMode="auto">
          <a:xfrm>
            <a:off x="2415364" y="4817129"/>
            <a:ext cx="1168586" cy="317638"/>
          </a:xfrm>
          <a:prstGeom prst="rightArrow">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rtlCol="1" anchor="t" anchorCtr="0" compatLnSpc="1">
            <a:prstTxWarp prst="textNoShape">
              <a:avLst/>
            </a:prstTxWarp>
          </a:bodyPr>
          <a:lstStyle/>
          <a:p>
            <a:pPr eaLnBrk="0" fontAlgn="base" hangingPunct="0">
              <a:spcBef>
                <a:spcPct val="0"/>
              </a:spcBef>
              <a:spcAft>
                <a:spcPct val="0"/>
              </a:spcAft>
            </a:pPr>
            <a:endParaRPr lang="fa-IR">
              <a:solidFill>
                <a:prstClr val="black"/>
              </a:solidFill>
              <a:latin typeface="Arial" charset="0"/>
            </a:endParaRPr>
          </a:p>
        </p:txBody>
      </p:sp>
      <p:pic>
        <p:nvPicPr>
          <p:cNvPr id="9" name="Picture 8"/>
          <p:cNvPicPr>
            <a:picLocks noChangeAspect="1"/>
          </p:cNvPicPr>
          <p:nvPr/>
        </p:nvPicPr>
        <p:blipFill>
          <a:blip r:embed="rId5"/>
          <a:stretch>
            <a:fillRect/>
          </a:stretch>
        </p:blipFill>
        <p:spPr>
          <a:xfrm>
            <a:off x="3667219" y="4424777"/>
            <a:ext cx="3098691" cy="1659638"/>
          </a:xfrm>
          <a:prstGeom prst="rect">
            <a:avLst/>
          </a:prstGeom>
          <a:ln w="19050">
            <a:solidFill>
              <a:schemeClr val="tx1"/>
            </a:solidFill>
          </a:ln>
        </p:spPr>
      </p:pic>
      <p:pic>
        <p:nvPicPr>
          <p:cNvPr id="10" name="Picture 9"/>
          <p:cNvPicPr>
            <a:picLocks noChangeAspect="1"/>
          </p:cNvPicPr>
          <p:nvPr/>
        </p:nvPicPr>
        <p:blipFill>
          <a:blip r:embed="rId6"/>
          <a:stretch>
            <a:fillRect/>
          </a:stretch>
        </p:blipFill>
        <p:spPr>
          <a:xfrm>
            <a:off x="7767750" y="4093629"/>
            <a:ext cx="3257510" cy="2321934"/>
          </a:xfrm>
          <a:prstGeom prst="rect">
            <a:avLst/>
          </a:prstGeom>
          <a:ln w="15875">
            <a:solidFill>
              <a:schemeClr val="tx1"/>
            </a:solidFill>
          </a:ln>
        </p:spPr>
      </p:pic>
      <p:sp>
        <p:nvSpPr>
          <p:cNvPr id="11" name="Right Arrow 10"/>
          <p:cNvSpPr/>
          <p:nvPr/>
        </p:nvSpPr>
        <p:spPr bwMode="auto">
          <a:xfrm>
            <a:off x="6599164" y="4907418"/>
            <a:ext cx="1168586" cy="317638"/>
          </a:xfrm>
          <a:prstGeom prst="rightArrow">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rtlCol="1" anchor="t" anchorCtr="0" compatLnSpc="1">
            <a:prstTxWarp prst="textNoShape">
              <a:avLst/>
            </a:prstTxWarp>
          </a:bodyPr>
          <a:lstStyle/>
          <a:p>
            <a:pPr eaLnBrk="0" fontAlgn="base" hangingPunct="0">
              <a:spcBef>
                <a:spcPct val="0"/>
              </a:spcBef>
              <a:spcAft>
                <a:spcPct val="0"/>
              </a:spcAft>
            </a:pPr>
            <a:endParaRPr lang="fa-IR">
              <a:solidFill>
                <a:prstClr val="black"/>
              </a:solidFill>
              <a:latin typeface="Arial" charset="0"/>
            </a:endParaRPr>
          </a:p>
        </p:txBody>
      </p:sp>
      <p:pic>
        <p:nvPicPr>
          <p:cNvPr id="12" name="Picture 4" descr="ESA, European Space Agency"/>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886" t="25117" r="5390" b="26935"/>
          <a:stretch/>
        </p:blipFill>
        <p:spPr bwMode="auto">
          <a:xfrm>
            <a:off x="0" y="6472135"/>
            <a:ext cx="973031" cy="35001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6286F085-EA0A-4D82-9A71-2A5D4DF3B83B}"/>
              </a:ext>
            </a:extLst>
          </p:cNvPr>
          <p:cNvSpPr/>
          <p:nvPr/>
        </p:nvSpPr>
        <p:spPr>
          <a:xfrm>
            <a:off x="1976557" y="16964"/>
            <a:ext cx="7532507" cy="600164"/>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buClr>
                <a:srgbClr val="C00000"/>
              </a:buClr>
              <a:buSzPct val="80000"/>
              <a:defRPr/>
            </a:pPr>
            <a:r>
              <a:rPr lang="en-US" sz="2400" b="1" dirty="0">
                <a:solidFill>
                  <a:srgbClr val="C00000"/>
                </a:solidFill>
                <a:latin typeface="Calibri-Bold"/>
              </a:rPr>
              <a:t> </a:t>
            </a:r>
            <a:r>
              <a:rPr lang="en-US" sz="2400" b="1" dirty="0">
                <a:solidFill>
                  <a:srgbClr val="C00000"/>
                </a:solidFill>
                <a:effectLst>
                  <a:outerShdw blurRad="38100" dist="38100" dir="2700000" algn="tl">
                    <a:srgbClr val="000000">
                      <a:alpha val="43137"/>
                    </a:srgbClr>
                  </a:outerShdw>
                </a:effectLst>
                <a:latin typeface="Calibri-Bold"/>
              </a:rPr>
              <a:t>How to obtain </a:t>
            </a:r>
            <a:r>
              <a:rPr lang="en-US" sz="2400" b="1" spc="38"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SMOS Level 1, Level 2 ?</a:t>
            </a:r>
            <a:endParaRPr lang="fa-IR" sz="2400" b="1" spc="38"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784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lide Number Placeholder 2"/>
          <p:cNvSpPr>
            <a:spLocks noGrp="1"/>
          </p:cNvSpPr>
          <p:nvPr>
            <p:ph type="sldNum" sz="quarter" idx="12"/>
          </p:nvPr>
        </p:nvSpPr>
        <p:spPr>
          <a:xfrm>
            <a:off x="8466822" y="6356349"/>
            <a:ext cx="2743200" cy="365125"/>
          </a:xfrm>
        </p:spPr>
        <p:txBody>
          <a:bodyPr/>
          <a:lstStyle/>
          <a:p>
            <a:fld id="{8ACF494B-5665-4D0C-9B30-01D6EF684EB8}" type="slidenum">
              <a:rPr lang="en-US" smtClean="0">
                <a:solidFill>
                  <a:prstClr val="black">
                    <a:tint val="75000"/>
                  </a:prstClr>
                </a:solidFill>
              </a:rPr>
              <a:pPr/>
              <a:t>39</a:t>
            </a:fld>
            <a:endParaRPr lang="en-US" dirty="0">
              <a:solidFill>
                <a:prstClr val="black">
                  <a:tint val="75000"/>
                </a:prstClr>
              </a:solidFill>
            </a:endParaRPr>
          </a:p>
        </p:txBody>
      </p:sp>
      <p:pic>
        <p:nvPicPr>
          <p:cNvPr id="16" name="Picture 1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53800" y="5355661"/>
            <a:ext cx="714777" cy="1000688"/>
          </a:xfrm>
          <a:prstGeom prst="rect">
            <a:avLst/>
          </a:prstGeom>
        </p:spPr>
      </p:pic>
      <p:pic>
        <p:nvPicPr>
          <p:cNvPr id="9" name="Picture 8"/>
          <p:cNvPicPr>
            <a:picLocks noChangeAspect="1"/>
          </p:cNvPicPr>
          <p:nvPr/>
        </p:nvPicPr>
        <p:blipFill>
          <a:blip r:embed="rId4"/>
          <a:stretch>
            <a:fillRect/>
          </a:stretch>
        </p:blipFill>
        <p:spPr>
          <a:xfrm>
            <a:off x="1329070" y="1021056"/>
            <a:ext cx="8961031" cy="5122319"/>
          </a:xfrm>
          <a:prstGeom prst="rect">
            <a:avLst/>
          </a:prstGeom>
        </p:spPr>
      </p:pic>
      <p:pic>
        <p:nvPicPr>
          <p:cNvPr id="6" name="Picture 4" descr="ESA, European Space Agency"/>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886" t="25117" r="5390" b="26935"/>
          <a:stretch/>
        </p:blipFill>
        <p:spPr bwMode="auto">
          <a:xfrm>
            <a:off x="227119" y="6181343"/>
            <a:ext cx="973031" cy="35001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6286F085-EA0A-4D82-9A71-2A5D4DF3B83B}"/>
              </a:ext>
            </a:extLst>
          </p:cNvPr>
          <p:cNvSpPr/>
          <p:nvPr/>
        </p:nvSpPr>
        <p:spPr>
          <a:xfrm>
            <a:off x="1976557" y="16964"/>
            <a:ext cx="7532507" cy="600164"/>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buClr>
                <a:srgbClr val="C00000"/>
              </a:buClr>
              <a:buSzPct val="80000"/>
              <a:defRPr/>
            </a:pPr>
            <a:r>
              <a:rPr lang="en-US" sz="2400" b="1" dirty="0">
                <a:solidFill>
                  <a:srgbClr val="C00000"/>
                </a:solidFill>
                <a:latin typeface="Calibri-Bold"/>
              </a:rPr>
              <a:t> </a:t>
            </a:r>
            <a:r>
              <a:rPr lang="en-US" sz="2400" b="1" dirty="0">
                <a:solidFill>
                  <a:srgbClr val="C00000"/>
                </a:solidFill>
                <a:effectLst>
                  <a:outerShdw blurRad="38100" dist="38100" dir="2700000" algn="tl">
                    <a:srgbClr val="000000">
                      <a:alpha val="43137"/>
                    </a:srgbClr>
                  </a:outerShdw>
                </a:effectLst>
                <a:latin typeface="Calibri-Bold"/>
              </a:rPr>
              <a:t>How to obtain </a:t>
            </a:r>
            <a:r>
              <a:rPr lang="en-US" sz="2400" b="1" spc="38"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SMOS Level 1, Level 2 ?</a:t>
            </a:r>
            <a:endParaRPr lang="fa-IR" sz="2400" b="1" spc="38"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2919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6FB29B-3202-49C6-9FBE-8A084E805703}"/>
              </a:ext>
            </a:extLst>
          </p:cNvPr>
          <p:cNvSpPr>
            <a:spLocks noGrp="1"/>
          </p:cNvSpPr>
          <p:nvPr>
            <p:ph idx="1"/>
          </p:nvPr>
        </p:nvSpPr>
        <p:spPr>
          <a:xfrm>
            <a:off x="351589" y="1593485"/>
            <a:ext cx="10515600" cy="4622200"/>
          </a:xfrm>
        </p:spPr>
        <p:txBody>
          <a:bodyPr>
            <a:noAutofit/>
          </a:bodyPr>
          <a:lstStyle/>
          <a:p>
            <a:pPr marL="361950" indent="-361950">
              <a:lnSpc>
                <a:spcPct val="150000"/>
              </a:lnSpc>
              <a:buClr>
                <a:srgbClr val="0000FF"/>
              </a:buClr>
              <a:buSzPct val="70000"/>
              <a:buFont typeface="Wingdings" panose="05000000000000000000" pitchFamily="2" charset="2"/>
              <a:buChar char="q"/>
            </a:pPr>
            <a:r>
              <a:rPr lang="en-US" sz="2000" b="1" dirty="0">
                <a:solidFill>
                  <a:schemeClr val="dk1"/>
                </a:solidFill>
                <a:latin typeface="+mn-lt"/>
                <a:cs typeface="Times New Roman" panose="02020603050405020304" pitchFamily="18" charset="0"/>
              </a:rPr>
              <a:t>Weather and Climate Forecasting</a:t>
            </a:r>
          </a:p>
          <a:p>
            <a:pPr marL="361950" indent="-361950">
              <a:lnSpc>
                <a:spcPct val="150000"/>
              </a:lnSpc>
              <a:buClr>
                <a:srgbClr val="0000FF"/>
              </a:buClr>
              <a:buSzPct val="70000"/>
              <a:buFont typeface="Wingdings" panose="05000000000000000000" pitchFamily="2" charset="2"/>
              <a:buChar char="q"/>
            </a:pPr>
            <a:r>
              <a:rPr lang="en-US" sz="2000" b="1" dirty="0">
                <a:solidFill>
                  <a:schemeClr val="dk1"/>
                </a:solidFill>
                <a:latin typeface="+mn-lt"/>
                <a:cs typeface="Times New Roman" panose="02020603050405020304" pitchFamily="18" charset="0"/>
              </a:rPr>
              <a:t>Flood forecasting and drought monitoring</a:t>
            </a:r>
          </a:p>
          <a:p>
            <a:pPr marL="361950" indent="-361950">
              <a:lnSpc>
                <a:spcPct val="150000"/>
              </a:lnSpc>
              <a:buClr>
                <a:srgbClr val="0000FF"/>
              </a:buClr>
              <a:buSzPct val="70000"/>
              <a:buFont typeface="Wingdings" panose="05000000000000000000" pitchFamily="2" charset="2"/>
              <a:buChar char="q"/>
            </a:pPr>
            <a:r>
              <a:rPr lang="en-US" sz="2000" b="1" dirty="0">
                <a:solidFill>
                  <a:schemeClr val="dk1"/>
                </a:solidFill>
                <a:latin typeface="+mn-lt"/>
                <a:cs typeface="Times New Roman" panose="02020603050405020304" pitchFamily="18" charset="0"/>
              </a:rPr>
              <a:t>Wildfires &amp; Landslides</a:t>
            </a:r>
          </a:p>
          <a:p>
            <a:pPr marL="361950" indent="-361950">
              <a:lnSpc>
                <a:spcPct val="150000"/>
              </a:lnSpc>
              <a:buClr>
                <a:srgbClr val="0000FF"/>
              </a:buClr>
              <a:buSzPct val="70000"/>
              <a:buFont typeface="Wingdings" panose="05000000000000000000" pitchFamily="2" charset="2"/>
              <a:buChar char="q"/>
            </a:pPr>
            <a:r>
              <a:rPr lang="en-US" sz="2000" b="1" dirty="0">
                <a:solidFill>
                  <a:schemeClr val="dk1"/>
                </a:solidFill>
                <a:latin typeface="+mn-lt"/>
                <a:cs typeface="Times New Roman" panose="02020603050405020304" pitchFamily="18" charset="0"/>
              </a:rPr>
              <a:t>Hydrological modelling</a:t>
            </a:r>
          </a:p>
          <a:p>
            <a:pPr marL="361950" indent="-361950">
              <a:lnSpc>
                <a:spcPct val="150000"/>
              </a:lnSpc>
              <a:buClr>
                <a:srgbClr val="0000FF"/>
              </a:buClr>
              <a:buSzPct val="70000"/>
              <a:buFont typeface="Wingdings" panose="05000000000000000000" pitchFamily="2" charset="2"/>
              <a:buChar char="q"/>
            </a:pPr>
            <a:r>
              <a:rPr lang="en-US" sz="2000" b="1" dirty="0">
                <a:solidFill>
                  <a:schemeClr val="dk1"/>
                </a:solidFill>
                <a:latin typeface="+mn-lt"/>
                <a:cs typeface="Times New Roman" panose="02020603050405020304" pitchFamily="18" charset="0"/>
              </a:rPr>
              <a:t>Water resources managements </a:t>
            </a:r>
          </a:p>
          <a:p>
            <a:pPr marL="361950" indent="-361950">
              <a:lnSpc>
                <a:spcPct val="150000"/>
              </a:lnSpc>
              <a:buClr>
                <a:srgbClr val="0000FF"/>
              </a:buClr>
              <a:buSzPct val="70000"/>
              <a:buFont typeface="Wingdings" panose="05000000000000000000" pitchFamily="2" charset="2"/>
              <a:buChar char="q"/>
            </a:pPr>
            <a:r>
              <a:rPr lang="en-US" sz="2000" b="1" dirty="0">
                <a:solidFill>
                  <a:schemeClr val="dk1"/>
                </a:solidFill>
                <a:latin typeface="+mn-lt"/>
                <a:cs typeface="Times New Roman" panose="02020603050405020304" pitchFamily="18" charset="0"/>
              </a:rPr>
              <a:t>Water budgeting for irrigation planning</a:t>
            </a:r>
          </a:p>
          <a:p>
            <a:pPr marL="361950" indent="-361950">
              <a:lnSpc>
                <a:spcPct val="150000"/>
              </a:lnSpc>
              <a:buClr>
                <a:srgbClr val="0000FF"/>
              </a:buClr>
              <a:buSzPct val="70000"/>
              <a:buFont typeface="Wingdings" panose="05000000000000000000" pitchFamily="2" charset="2"/>
              <a:buChar char="q"/>
            </a:pPr>
            <a:r>
              <a:rPr lang="en-US" sz="2000" b="1" dirty="0">
                <a:solidFill>
                  <a:schemeClr val="dk1"/>
                </a:solidFill>
                <a:latin typeface="+mn-lt"/>
                <a:cs typeface="Times New Roman" panose="02020603050405020304" pitchFamily="18" charset="0"/>
              </a:rPr>
              <a:t> Agricultural Productivity</a:t>
            </a:r>
          </a:p>
          <a:p>
            <a:pPr marL="361950" indent="-361950">
              <a:lnSpc>
                <a:spcPct val="150000"/>
              </a:lnSpc>
              <a:buClr>
                <a:srgbClr val="0000FF"/>
              </a:buClr>
              <a:buSzPct val="70000"/>
              <a:buFont typeface="Wingdings" panose="05000000000000000000" pitchFamily="2" charset="2"/>
              <a:buChar char="q"/>
            </a:pPr>
            <a:r>
              <a:rPr lang="en-US" sz="2000" b="1" dirty="0">
                <a:solidFill>
                  <a:schemeClr val="dk1"/>
                </a:solidFill>
                <a:latin typeface="+mn-lt"/>
                <a:cs typeface="Times New Roman" panose="02020603050405020304" pitchFamily="18" charset="0"/>
              </a:rPr>
              <a:t>National Security</a:t>
            </a:r>
          </a:p>
          <a:p>
            <a:pPr>
              <a:lnSpc>
                <a:spcPct val="150000"/>
              </a:lnSpc>
            </a:pPr>
            <a:endParaRPr lang="en-US" sz="2000" b="1" dirty="0"/>
          </a:p>
          <a:p>
            <a:pPr>
              <a:lnSpc>
                <a:spcPct val="150000"/>
              </a:lnSpc>
            </a:pPr>
            <a:endParaRPr lang="en-US" sz="2000" b="1" dirty="0"/>
          </a:p>
          <a:p>
            <a:pPr>
              <a:lnSpc>
                <a:spcPct val="150000"/>
              </a:lnSpc>
            </a:pPr>
            <a:endParaRPr lang="en-US" sz="2000" dirty="0"/>
          </a:p>
        </p:txBody>
      </p:sp>
      <p:sp>
        <p:nvSpPr>
          <p:cNvPr id="4" name="Slide Number Placeholder 3">
            <a:extLst>
              <a:ext uri="{FF2B5EF4-FFF2-40B4-BE49-F238E27FC236}">
                <a16:creationId xmlns:a16="http://schemas.microsoft.com/office/drawing/2014/main" id="{0C3FFF47-B2D6-41D0-9895-D985A3CB86CA}"/>
              </a:ext>
            </a:extLst>
          </p:cNvPr>
          <p:cNvSpPr>
            <a:spLocks noGrp="1"/>
          </p:cNvSpPr>
          <p:nvPr>
            <p:ph type="sldNum" sz="quarter" idx="12"/>
          </p:nvPr>
        </p:nvSpPr>
        <p:spPr/>
        <p:txBody>
          <a:bodyPr/>
          <a:lstStyle/>
          <a:p>
            <a:fld id="{8ACF494B-5665-4D0C-9B30-01D6EF684EB8}" type="slidenum">
              <a:rPr lang="en-US" smtClean="0"/>
              <a:t>4</a:t>
            </a:fld>
            <a:endParaRPr lang="en-US"/>
          </a:p>
        </p:txBody>
      </p:sp>
      <p:pic>
        <p:nvPicPr>
          <p:cNvPr id="11" name="Picture 10">
            <a:extLst>
              <a:ext uri="{FF2B5EF4-FFF2-40B4-BE49-F238E27FC236}">
                <a16:creationId xmlns:a16="http://schemas.microsoft.com/office/drawing/2014/main" id="{4EC4194F-4320-4C83-91D3-3FD9B60E1721}"/>
              </a:ext>
            </a:extLst>
          </p:cNvPr>
          <p:cNvPicPr>
            <a:picLocks noChangeAspect="1"/>
          </p:cNvPicPr>
          <p:nvPr/>
        </p:nvPicPr>
        <p:blipFill>
          <a:blip r:embed="rId2"/>
          <a:stretch>
            <a:fillRect/>
          </a:stretch>
        </p:blipFill>
        <p:spPr>
          <a:xfrm>
            <a:off x="7620062" y="5236098"/>
            <a:ext cx="2657475" cy="1440417"/>
          </a:xfrm>
          <a:prstGeom prst="rect">
            <a:avLst/>
          </a:prstGeom>
        </p:spPr>
      </p:pic>
      <p:pic>
        <p:nvPicPr>
          <p:cNvPr id="16" name="Picture 15">
            <a:extLst>
              <a:ext uri="{FF2B5EF4-FFF2-40B4-BE49-F238E27FC236}">
                <a16:creationId xmlns:a16="http://schemas.microsoft.com/office/drawing/2014/main" id="{49FFE15B-3E35-4928-9CB9-DE51FAE498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2991" y="2851340"/>
            <a:ext cx="2842967" cy="1263540"/>
          </a:xfrm>
          <a:prstGeom prst="rect">
            <a:avLst/>
          </a:prstGeom>
        </p:spPr>
      </p:pic>
      <p:pic>
        <p:nvPicPr>
          <p:cNvPr id="17" name="Picture 16">
            <a:extLst>
              <a:ext uri="{FF2B5EF4-FFF2-40B4-BE49-F238E27FC236}">
                <a16:creationId xmlns:a16="http://schemas.microsoft.com/office/drawing/2014/main" id="{590F1293-70A6-4712-9F0C-B51EAA7C754F}"/>
              </a:ext>
            </a:extLst>
          </p:cNvPr>
          <p:cNvPicPr>
            <a:picLocks noChangeAspect="1"/>
          </p:cNvPicPr>
          <p:nvPr/>
        </p:nvPicPr>
        <p:blipFill>
          <a:blip r:embed="rId4"/>
          <a:stretch>
            <a:fillRect/>
          </a:stretch>
        </p:blipFill>
        <p:spPr>
          <a:xfrm>
            <a:off x="5880143" y="4114880"/>
            <a:ext cx="2842967" cy="1251140"/>
          </a:xfrm>
          <a:prstGeom prst="rect">
            <a:avLst/>
          </a:prstGeom>
        </p:spPr>
      </p:pic>
      <p:pic>
        <p:nvPicPr>
          <p:cNvPr id="18" name="Picture 17">
            <a:extLst>
              <a:ext uri="{FF2B5EF4-FFF2-40B4-BE49-F238E27FC236}">
                <a16:creationId xmlns:a16="http://schemas.microsoft.com/office/drawing/2014/main" id="{519ED43F-1EC0-48BB-B66F-DFA2A8714A16}"/>
              </a:ext>
            </a:extLst>
          </p:cNvPr>
          <p:cNvPicPr>
            <a:picLocks noChangeAspect="1"/>
          </p:cNvPicPr>
          <p:nvPr/>
        </p:nvPicPr>
        <p:blipFill>
          <a:blip r:embed="rId5"/>
          <a:stretch>
            <a:fillRect/>
          </a:stretch>
        </p:blipFill>
        <p:spPr>
          <a:xfrm>
            <a:off x="6134255" y="1382544"/>
            <a:ext cx="2842966" cy="1421841"/>
          </a:xfrm>
          <a:prstGeom prst="rect">
            <a:avLst/>
          </a:prstGeom>
        </p:spPr>
      </p:pic>
      <p:sp>
        <p:nvSpPr>
          <p:cNvPr id="5" name="Rectangle 4"/>
          <p:cNvSpPr/>
          <p:nvPr/>
        </p:nvSpPr>
        <p:spPr>
          <a:xfrm>
            <a:off x="241644" y="920879"/>
            <a:ext cx="11429398" cy="461665"/>
          </a:xfrm>
          <a:prstGeom prst="rect">
            <a:avLst/>
          </a:prstGeom>
        </p:spPr>
        <p:txBody>
          <a:bodyPr wrap="square">
            <a:spAutoFit/>
          </a:bodyPr>
          <a:lstStyle/>
          <a:p>
            <a:pPr algn="just">
              <a:buClr>
                <a:srgbClr val="C00000"/>
              </a:buClr>
              <a:buSzPct val="90000"/>
            </a:pPr>
            <a:r>
              <a:rPr lang="en-US" sz="2400" b="1" dirty="0">
                <a:solidFill>
                  <a:srgbClr val="0000FF"/>
                </a:solidFill>
              </a:rPr>
              <a:t>Soil moisture plays a key role for many scientific and operational applications including :</a:t>
            </a:r>
          </a:p>
        </p:txBody>
      </p:sp>
      <p:sp>
        <p:nvSpPr>
          <p:cNvPr id="19" name="Rectangle 18"/>
          <p:cNvSpPr/>
          <p:nvPr/>
        </p:nvSpPr>
        <p:spPr>
          <a:xfrm>
            <a:off x="351589" y="157647"/>
            <a:ext cx="2601994" cy="523220"/>
          </a:xfrm>
          <a:prstGeom prst="rect">
            <a:avLst/>
          </a:prstGeom>
        </p:spPr>
        <p:txBody>
          <a:bodyPr wrap="none">
            <a:spAutoFit/>
          </a:bodyPr>
          <a:lstStyle/>
          <a:p>
            <a:r>
              <a:rPr lang="en-US" sz="2800" b="1" dirty="0">
                <a:solidFill>
                  <a:srgbClr val="C00000"/>
                </a:solidFill>
                <a:latin typeface="Calibri-Bold"/>
              </a:rPr>
              <a:t>1-Introduction</a:t>
            </a:r>
          </a:p>
        </p:txBody>
      </p:sp>
    </p:spTree>
    <p:extLst>
      <p:ext uri="{BB962C8B-B14F-4D97-AF65-F5344CB8AC3E}">
        <p14:creationId xmlns:p14="http://schemas.microsoft.com/office/powerpoint/2010/main" val="23584027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lide Number Placeholder 2"/>
          <p:cNvSpPr>
            <a:spLocks noGrp="1"/>
          </p:cNvSpPr>
          <p:nvPr>
            <p:ph type="sldNum" sz="quarter" idx="12"/>
          </p:nvPr>
        </p:nvSpPr>
        <p:spPr>
          <a:xfrm>
            <a:off x="8466822" y="6356349"/>
            <a:ext cx="2743200" cy="365125"/>
          </a:xfrm>
        </p:spPr>
        <p:txBody>
          <a:bodyPr/>
          <a:lstStyle/>
          <a:p>
            <a:fld id="{8ACF494B-5665-4D0C-9B30-01D6EF684EB8}" type="slidenum">
              <a:rPr lang="en-US" smtClean="0">
                <a:solidFill>
                  <a:prstClr val="black">
                    <a:tint val="75000"/>
                  </a:prstClr>
                </a:solidFill>
              </a:rPr>
              <a:pPr/>
              <a:t>40</a:t>
            </a:fld>
            <a:endParaRPr lang="en-US" dirty="0">
              <a:solidFill>
                <a:prstClr val="black">
                  <a:tint val="75000"/>
                </a:prstClr>
              </a:solidFill>
            </a:endParaRPr>
          </a:p>
        </p:txBody>
      </p:sp>
      <p:pic>
        <p:nvPicPr>
          <p:cNvPr id="16" name="Picture 1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53800" y="5355661"/>
            <a:ext cx="714777" cy="1000688"/>
          </a:xfrm>
          <a:prstGeom prst="rect">
            <a:avLst/>
          </a:prstGeom>
        </p:spPr>
      </p:pic>
      <p:pic>
        <p:nvPicPr>
          <p:cNvPr id="4" name="Picture 3"/>
          <p:cNvPicPr>
            <a:picLocks noChangeAspect="1"/>
          </p:cNvPicPr>
          <p:nvPr/>
        </p:nvPicPr>
        <p:blipFill>
          <a:blip r:embed="rId4"/>
          <a:stretch>
            <a:fillRect/>
          </a:stretch>
        </p:blipFill>
        <p:spPr>
          <a:xfrm>
            <a:off x="153338" y="768275"/>
            <a:ext cx="4813248" cy="5555752"/>
          </a:xfrm>
          <a:prstGeom prst="rect">
            <a:avLst/>
          </a:prstGeom>
        </p:spPr>
      </p:pic>
      <p:pic>
        <p:nvPicPr>
          <p:cNvPr id="5" name="Picture 4"/>
          <p:cNvPicPr>
            <a:picLocks noChangeAspect="1"/>
          </p:cNvPicPr>
          <p:nvPr/>
        </p:nvPicPr>
        <p:blipFill>
          <a:blip r:embed="rId5"/>
          <a:stretch>
            <a:fillRect/>
          </a:stretch>
        </p:blipFill>
        <p:spPr>
          <a:xfrm>
            <a:off x="5413633" y="768275"/>
            <a:ext cx="5236312" cy="5430506"/>
          </a:xfrm>
          <a:prstGeom prst="rect">
            <a:avLst/>
          </a:prstGeom>
        </p:spPr>
      </p:pic>
      <p:sp>
        <p:nvSpPr>
          <p:cNvPr id="6" name="Rectangle 5"/>
          <p:cNvSpPr/>
          <p:nvPr/>
        </p:nvSpPr>
        <p:spPr>
          <a:xfrm>
            <a:off x="153338" y="121944"/>
            <a:ext cx="2843862" cy="64633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defTabSz="685800">
              <a:lnSpc>
                <a:spcPct val="150000"/>
              </a:lnSpc>
              <a:defRPr/>
            </a:pPr>
            <a:r>
              <a:rPr lang="en-US" sz="2400" b="1" kern="0" dirty="0">
                <a:solidFill>
                  <a:prstClr val="black"/>
                </a:solidFill>
                <a:latin typeface="Times New Roman" panose="02020603050405020304" pitchFamily="18" charset="0"/>
                <a:ea typeface="Calibri" panose="020F0502020204030204" pitchFamily="34" charset="0"/>
                <a:cs typeface="B Mitra" panose="00000400000000000000" pitchFamily="2" charset="-78"/>
                <a:hlinkClick r:id="rId6" tooltip="Search by external catalogue"/>
              </a:rPr>
              <a:t>Catalogue search</a:t>
            </a:r>
            <a:endParaRPr lang="en-US" sz="2400" b="1" kern="0" dirty="0">
              <a:solidFill>
                <a:prstClr val="black"/>
              </a:solidFill>
              <a:latin typeface="Times New Roman" panose="02020603050405020304" pitchFamily="18" charset="0"/>
              <a:ea typeface="Calibri" panose="020F0502020204030204" pitchFamily="34" charset="0"/>
              <a:cs typeface="B Mitra" panose="00000400000000000000" pitchFamily="2" charset="-78"/>
            </a:endParaRPr>
          </a:p>
        </p:txBody>
      </p:sp>
      <p:sp>
        <p:nvSpPr>
          <p:cNvPr id="9" name="Rectangle 8">
            <a:extLst>
              <a:ext uri="{FF2B5EF4-FFF2-40B4-BE49-F238E27FC236}">
                <a16:creationId xmlns:a16="http://schemas.microsoft.com/office/drawing/2014/main" id="{6286F085-EA0A-4D82-9A71-2A5D4DF3B83B}"/>
              </a:ext>
            </a:extLst>
          </p:cNvPr>
          <p:cNvSpPr/>
          <p:nvPr/>
        </p:nvSpPr>
        <p:spPr>
          <a:xfrm>
            <a:off x="1976557" y="16964"/>
            <a:ext cx="7532507" cy="600164"/>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buClr>
                <a:srgbClr val="C00000"/>
              </a:buClr>
              <a:buSzPct val="80000"/>
              <a:defRPr/>
            </a:pPr>
            <a:r>
              <a:rPr lang="en-US" sz="2400" b="1" dirty="0">
                <a:solidFill>
                  <a:srgbClr val="C00000"/>
                </a:solidFill>
                <a:latin typeface="Calibri-Bold"/>
              </a:rPr>
              <a:t> </a:t>
            </a:r>
            <a:r>
              <a:rPr lang="en-US" sz="2400" b="1" dirty="0">
                <a:solidFill>
                  <a:srgbClr val="C00000"/>
                </a:solidFill>
                <a:effectLst>
                  <a:outerShdw blurRad="38100" dist="38100" dir="2700000" algn="tl">
                    <a:srgbClr val="000000">
                      <a:alpha val="43137"/>
                    </a:srgbClr>
                  </a:outerShdw>
                </a:effectLst>
                <a:latin typeface="Calibri-Bold"/>
              </a:rPr>
              <a:t>How to obtain </a:t>
            </a:r>
            <a:r>
              <a:rPr lang="en-US" sz="2400" b="1" spc="38"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SMOS Level 1, Level 2 ?</a:t>
            </a:r>
            <a:endParaRPr lang="fa-IR" sz="2400" b="1" spc="38"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41986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13806"/>
          <a:stretch/>
        </p:blipFill>
        <p:spPr>
          <a:xfrm>
            <a:off x="5379675" y="894065"/>
            <a:ext cx="6580383" cy="3153764"/>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349BBCB5-4F56-47F5-8A71-E98CC6BFD2CA}"/>
              </a:ext>
            </a:extLst>
          </p:cNvPr>
          <p:cNvSpPr>
            <a:spLocks noGrp="1"/>
          </p:cNvSpPr>
          <p:nvPr>
            <p:ph type="sldNum" sz="quarter" idx="12"/>
          </p:nvPr>
        </p:nvSpPr>
        <p:spPr/>
        <p:txBody>
          <a:bodyPr/>
          <a:lstStyle/>
          <a:p>
            <a:pPr>
              <a:defRPr/>
            </a:pPr>
            <a:fld id="{8ACF494B-5665-4D0C-9B30-01D6EF684EB8}" type="slidenum">
              <a:rPr lang="en-US" smtClean="0">
                <a:solidFill>
                  <a:prstClr val="black">
                    <a:tint val="75000"/>
                  </a:prstClr>
                </a:solidFill>
              </a:rPr>
              <a:pPr>
                <a:defRPr/>
              </a:pPr>
              <a:t>41</a:t>
            </a:fld>
            <a:endParaRPr lang="en-US">
              <a:solidFill>
                <a:prstClr val="black">
                  <a:tint val="75000"/>
                </a:prstClr>
              </a:solidFill>
            </a:endParaRPr>
          </a:p>
        </p:txBody>
      </p:sp>
      <p:sp>
        <p:nvSpPr>
          <p:cNvPr id="12" name="Arrow: Pentagon 15">
            <a:extLst>
              <a:ext uri="{FF2B5EF4-FFF2-40B4-BE49-F238E27FC236}">
                <a16:creationId xmlns:a16="http://schemas.microsoft.com/office/drawing/2014/main" id="{64DF6990-C3CC-488B-8816-5EF6925BC951}"/>
              </a:ext>
            </a:extLst>
          </p:cNvPr>
          <p:cNvSpPr/>
          <p:nvPr/>
        </p:nvSpPr>
        <p:spPr>
          <a:xfrm>
            <a:off x="6517478" y="4202050"/>
            <a:ext cx="3464722" cy="640798"/>
          </a:xfrm>
          <a:prstGeom prst="roundRect">
            <a:avLst/>
          </a:prstGeom>
          <a:solidFill>
            <a:srgbClr val="CCCCFF"/>
          </a:solidFill>
          <a:ln>
            <a:solidFill>
              <a:srgbClr val="8B8B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en-US" sz="2400" b="1" dirty="0">
                <a:solidFill>
                  <a:srgbClr val="002060"/>
                </a:solidFill>
                <a:latin typeface="Calibri-Bold"/>
              </a:rPr>
              <a:t>https://www.catds.fr/</a:t>
            </a:r>
          </a:p>
        </p:txBody>
      </p:sp>
      <p:pic>
        <p:nvPicPr>
          <p:cNvPr id="6" name="Picture 5"/>
          <p:cNvPicPr>
            <a:picLocks noChangeAspect="1"/>
          </p:cNvPicPr>
          <p:nvPr/>
        </p:nvPicPr>
        <p:blipFill rotWithShape="1">
          <a:blip r:embed="rId4"/>
          <a:srcRect l="49895" t="18823" r="31914" b="38794"/>
          <a:stretch/>
        </p:blipFill>
        <p:spPr>
          <a:xfrm>
            <a:off x="413006" y="1616075"/>
            <a:ext cx="3617146" cy="4740275"/>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2799060" y="3278720"/>
            <a:ext cx="2347544" cy="923330"/>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fontAlgn="t"/>
            <a:r>
              <a:rPr lang="en-US" b="1" dirty="0">
                <a:solidFill>
                  <a:srgbClr val="0033CC"/>
                </a:solidFill>
                <a:latin typeface="Arial Narrow" panose="020B0606020202030204" pitchFamily="34" charset="0"/>
                <a:cs typeface="B Mitra" panose="00000400000000000000" pitchFamily="2" charset="-78"/>
              </a:rPr>
              <a:t>1 day, 3 days, 10 days and monthly global map of Soil Moisture Values</a:t>
            </a:r>
            <a:endParaRPr lang="en-US" dirty="0">
              <a:solidFill>
                <a:srgbClr val="0033CC"/>
              </a:solidFill>
              <a:latin typeface="Arial Narrow" panose="020B0606020202030204" pitchFamily="34" charset="0"/>
              <a:cs typeface="B Mitra" panose="00000400000000000000" pitchFamily="2" charset="-78"/>
            </a:endParaRPr>
          </a:p>
        </p:txBody>
      </p:sp>
      <p:sp>
        <p:nvSpPr>
          <p:cNvPr id="8" name="Rounded Rectangular Callout 7"/>
          <p:cNvSpPr/>
          <p:nvPr/>
        </p:nvSpPr>
        <p:spPr>
          <a:xfrm>
            <a:off x="1934311" y="941463"/>
            <a:ext cx="2921001" cy="456295"/>
          </a:xfrm>
          <a:prstGeom prst="wedgeRoundRectCallout">
            <a:avLst>
              <a:gd name="adj1" fmla="val -4826"/>
              <a:gd name="adj2" fmla="val 110516"/>
              <a:gd name="adj3" fmla="val 16667"/>
            </a:avLst>
          </a:prstGeom>
          <a:ln/>
        </p:spPr>
        <p:style>
          <a:lnRef idx="1">
            <a:schemeClr val="accent1"/>
          </a:lnRef>
          <a:fillRef idx="2">
            <a:schemeClr val="accent1"/>
          </a:fillRef>
          <a:effectRef idx="1">
            <a:schemeClr val="accent1"/>
          </a:effectRef>
          <a:fontRef idx="minor">
            <a:schemeClr val="dk1"/>
          </a:fontRef>
        </p:style>
        <p:txBody>
          <a:bodyPr wrap="square">
            <a:spAutoFit/>
          </a:bodyPr>
          <a:lstStyle/>
          <a:p>
            <a:pPr>
              <a:lnSpc>
                <a:spcPct val="130000"/>
              </a:lnSpc>
            </a:pPr>
            <a:r>
              <a:rPr lang="en-US" sz="1600" kern="0" dirty="0">
                <a:solidFill>
                  <a:prstClr val="black"/>
                </a:solidFill>
                <a:latin typeface="Times New Roman" panose="02020603050405020304" pitchFamily="18" charset="0"/>
                <a:ea typeface="Calibri" panose="020F0502020204030204" pitchFamily="34" charset="0"/>
                <a:cs typeface="B Mitra" panose="00000400000000000000" pitchFamily="2" charset="-78"/>
              </a:rPr>
              <a:t>SMOS Level 3 SM Products</a:t>
            </a:r>
            <a:endParaRPr lang="fa-IR" sz="1600" kern="0" dirty="0">
              <a:solidFill>
                <a:prstClr val="black"/>
              </a:solidFill>
              <a:latin typeface="Arial"/>
              <a:ea typeface="Calibri" panose="020F0502020204030204" pitchFamily="34" charset="0"/>
              <a:cs typeface="B Mitra" panose="00000400000000000000" pitchFamily="2" charset="-78"/>
            </a:endParaRPr>
          </a:p>
        </p:txBody>
      </p:sp>
      <p:sp>
        <p:nvSpPr>
          <p:cNvPr id="10" name="Rectangle 9">
            <a:extLst>
              <a:ext uri="{FF2B5EF4-FFF2-40B4-BE49-F238E27FC236}">
                <a16:creationId xmlns:a16="http://schemas.microsoft.com/office/drawing/2014/main" id="{6286F085-EA0A-4D82-9A71-2A5D4DF3B83B}"/>
              </a:ext>
            </a:extLst>
          </p:cNvPr>
          <p:cNvSpPr/>
          <p:nvPr/>
        </p:nvSpPr>
        <p:spPr>
          <a:xfrm>
            <a:off x="1791728" y="59096"/>
            <a:ext cx="8841801" cy="579582"/>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buClr>
                <a:srgbClr val="C00000"/>
              </a:buClr>
              <a:buSzPct val="80000"/>
              <a:defRPr/>
            </a:pPr>
            <a:r>
              <a:rPr lang="en-US" sz="2400" b="1" dirty="0">
                <a:solidFill>
                  <a:srgbClr val="C00000"/>
                </a:solidFill>
                <a:latin typeface="Calibri-Bold"/>
              </a:rPr>
              <a:t> </a:t>
            </a:r>
            <a:r>
              <a:rPr lang="en-US" sz="2400" b="1" dirty="0">
                <a:solidFill>
                  <a:srgbClr val="C00000"/>
                </a:solidFill>
                <a:effectLst>
                  <a:outerShdw blurRad="38100" dist="38100" dir="2700000" algn="tl">
                    <a:srgbClr val="000000">
                      <a:alpha val="43137"/>
                    </a:srgbClr>
                  </a:outerShdw>
                </a:effectLst>
                <a:latin typeface="Calibri-Bold"/>
              </a:rPr>
              <a:t>How to obtain </a:t>
            </a:r>
            <a:r>
              <a:rPr lang="en-US" sz="2400" b="1" spc="38"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SMOS Level 3, Level 4 ?</a:t>
            </a:r>
            <a:endParaRPr lang="fa-IR" sz="2400" b="1" spc="38"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80544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ACF494B-5665-4D0C-9B30-01D6EF684EB8}" type="slidenum">
              <a:rPr lang="en-US" smtClean="0">
                <a:solidFill>
                  <a:prstClr val="black">
                    <a:tint val="75000"/>
                  </a:prstClr>
                </a:solidFill>
              </a:rPr>
              <a:pPr/>
              <a:t>42</a:t>
            </a:fld>
            <a:endParaRPr lang="en-US">
              <a:solidFill>
                <a:prstClr val="black">
                  <a:tint val="75000"/>
                </a:prstClr>
              </a:solidFill>
            </a:endParaRPr>
          </a:p>
        </p:txBody>
      </p:sp>
      <p:pic>
        <p:nvPicPr>
          <p:cNvPr id="2050" name="Picture 2" descr="SM_OPER_MIR_CLF3MA_20221001T000000_20221031T235959_330_001_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475" y="428823"/>
            <a:ext cx="10537825" cy="59275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28045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49BBCB5-4F56-47F5-8A71-E98CC6BFD2CA}"/>
              </a:ext>
            </a:extLst>
          </p:cNvPr>
          <p:cNvSpPr>
            <a:spLocks noGrp="1"/>
          </p:cNvSpPr>
          <p:nvPr>
            <p:ph type="sldNum" sz="quarter" idx="12"/>
          </p:nvPr>
        </p:nvSpPr>
        <p:spPr/>
        <p:txBody>
          <a:bodyPr/>
          <a:lstStyle/>
          <a:p>
            <a:pPr>
              <a:defRPr/>
            </a:pPr>
            <a:fld id="{8ACF494B-5665-4D0C-9B30-01D6EF684EB8}" type="slidenum">
              <a:rPr lang="en-US" smtClean="0">
                <a:solidFill>
                  <a:prstClr val="black">
                    <a:tint val="75000"/>
                  </a:prstClr>
                </a:solidFill>
              </a:rPr>
              <a:pPr>
                <a:defRPr/>
              </a:pPr>
              <a:t>43</a:t>
            </a:fld>
            <a:endParaRPr lang="en-US">
              <a:solidFill>
                <a:prstClr val="black">
                  <a:tint val="75000"/>
                </a:prstClr>
              </a:solidFill>
            </a:endParaRPr>
          </a:p>
        </p:txBody>
      </p:sp>
      <p:sp>
        <p:nvSpPr>
          <p:cNvPr id="13" name="Rounded Rectangular Callout 12"/>
          <p:cNvSpPr/>
          <p:nvPr/>
        </p:nvSpPr>
        <p:spPr>
          <a:xfrm>
            <a:off x="1654445" y="1441738"/>
            <a:ext cx="3436199" cy="477578"/>
          </a:xfrm>
          <a:prstGeom prst="wedgeRoundRectCallout">
            <a:avLst>
              <a:gd name="adj1" fmla="val -38149"/>
              <a:gd name="adj2" fmla="val 120073"/>
              <a:gd name="adj3" fmla="val 16667"/>
            </a:avLst>
          </a:prstGeom>
          <a:ln/>
        </p:spPr>
        <p:style>
          <a:lnRef idx="1">
            <a:schemeClr val="accent1"/>
          </a:lnRef>
          <a:fillRef idx="2">
            <a:schemeClr val="accent1"/>
          </a:fillRef>
          <a:effectRef idx="1">
            <a:schemeClr val="accent1"/>
          </a:effectRef>
          <a:fontRef idx="minor">
            <a:schemeClr val="dk1"/>
          </a:fontRef>
        </p:style>
        <p:txBody>
          <a:bodyPr wrap="square">
            <a:spAutoFit/>
          </a:bodyPr>
          <a:lstStyle/>
          <a:p>
            <a:pPr algn="ctr">
              <a:lnSpc>
                <a:spcPct val="130000"/>
              </a:lnSpc>
            </a:pPr>
            <a:r>
              <a:rPr lang="en-US" kern="0" dirty="0">
                <a:solidFill>
                  <a:prstClr val="black"/>
                </a:solidFill>
                <a:latin typeface="Times New Roman" panose="02020603050405020304" pitchFamily="18" charset="0"/>
                <a:ea typeface="Calibri" panose="020F0502020204030204" pitchFamily="34" charset="0"/>
                <a:cs typeface="B Mitra" panose="00000400000000000000" pitchFamily="2" charset="-78"/>
              </a:rPr>
              <a:t>SMOS Level 3 SM Products</a:t>
            </a:r>
            <a:endParaRPr lang="fa-IR" kern="0" dirty="0">
              <a:solidFill>
                <a:prstClr val="black"/>
              </a:solidFill>
              <a:latin typeface="Arial"/>
              <a:ea typeface="Calibri" panose="020F0502020204030204" pitchFamily="34" charset="0"/>
              <a:cs typeface="B Mitra" panose="00000400000000000000" pitchFamily="2" charset="-78"/>
            </a:endParaRPr>
          </a:p>
        </p:txBody>
      </p:sp>
      <p:pic>
        <p:nvPicPr>
          <p:cNvPr id="6" name="Picture 5"/>
          <p:cNvPicPr>
            <a:picLocks noChangeAspect="1"/>
          </p:cNvPicPr>
          <p:nvPr/>
        </p:nvPicPr>
        <p:blipFill rotWithShape="1">
          <a:blip r:embed="rId3"/>
          <a:srcRect l="2196" t="-213" b="43903"/>
          <a:stretch/>
        </p:blipFill>
        <p:spPr>
          <a:xfrm>
            <a:off x="5473700" y="932933"/>
            <a:ext cx="6273799" cy="3666068"/>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rotWithShape="1">
          <a:blip r:embed="rId4"/>
          <a:srcRect l="49385" t="20058" r="32142" b="52060"/>
          <a:stretch/>
        </p:blipFill>
        <p:spPr>
          <a:xfrm>
            <a:off x="410697" y="2316442"/>
            <a:ext cx="4546274" cy="3859755"/>
          </a:xfrm>
          <a:prstGeom prst="rect">
            <a:avLst/>
          </a:prstGeom>
        </p:spPr>
      </p:pic>
      <p:sp>
        <p:nvSpPr>
          <p:cNvPr id="7" name="Rectangle 6"/>
          <p:cNvSpPr/>
          <p:nvPr/>
        </p:nvSpPr>
        <p:spPr>
          <a:xfrm>
            <a:off x="2743100" y="3217630"/>
            <a:ext cx="2347544" cy="923330"/>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fontAlgn="t"/>
            <a:r>
              <a:rPr lang="en-US" b="1" dirty="0">
                <a:solidFill>
                  <a:prstClr val="white"/>
                </a:solidFill>
                <a:latin typeface="Arial Narrow" panose="020B0606020202030204" pitchFamily="34" charset="0"/>
                <a:cs typeface="B Mitra" panose="00000400000000000000" pitchFamily="2" charset="-78"/>
              </a:rPr>
              <a:t>1 day, 3 days, 9 days and monthly and annual Moisture Values</a:t>
            </a:r>
            <a:endParaRPr lang="en-US" dirty="0">
              <a:solidFill>
                <a:prstClr val="white"/>
              </a:solidFill>
              <a:latin typeface="Arial Narrow" panose="020B0606020202030204" pitchFamily="34" charset="0"/>
              <a:cs typeface="B Mitra" panose="00000400000000000000" pitchFamily="2" charset="-78"/>
            </a:endParaRPr>
          </a:p>
        </p:txBody>
      </p:sp>
      <p:sp>
        <p:nvSpPr>
          <p:cNvPr id="3" name="Rectangle 2"/>
          <p:cNvSpPr/>
          <p:nvPr/>
        </p:nvSpPr>
        <p:spPr>
          <a:xfrm>
            <a:off x="6209808" y="4854189"/>
            <a:ext cx="2544726" cy="369332"/>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en-US" dirty="0">
                <a:solidFill>
                  <a:prstClr val="black"/>
                </a:solidFill>
                <a:hlinkClick r:id="rId5"/>
              </a:rPr>
              <a:t>https://bec.icm.csic.es/</a:t>
            </a:r>
            <a:endParaRPr lang="en-US" dirty="0">
              <a:solidFill>
                <a:prstClr val="black"/>
              </a:solidFill>
            </a:endParaRPr>
          </a:p>
        </p:txBody>
      </p:sp>
      <p:sp>
        <p:nvSpPr>
          <p:cNvPr id="9" name="Rectangle 8">
            <a:extLst>
              <a:ext uri="{FF2B5EF4-FFF2-40B4-BE49-F238E27FC236}">
                <a16:creationId xmlns:a16="http://schemas.microsoft.com/office/drawing/2014/main" id="{6286F085-EA0A-4D82-9A71-2A5D4DF3B83B}"/>
              </a:ext>
            </a:extLst>
          </p:cNvPr>
          <p:cNvSpPr/>
          <p:nvPr/>
        </p:nvSpPr>
        <p:spPr>
          <a:xfrm>
            <a:off x="1791728" y="59096"/>
            <a:ext cx="8841801" cy="579582"/>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buClr>
                <a:srgbClr val="C00000"/>
              </a:buClr>
              <a:buSzPct val="80000"/>
              <a:defRPr/>
            </a:pPr>
            <a:r>
              <a:rPr lang="en-US" sz="2400" b="1" dirty="0">
                <a:solidFill>
                  <a:srgbClr val="C00000"/>
                </a:solidFill>
                <a:latin typeface="Calibri-Bold"/>
              </a:rPr>
              <a:t> </a:t>
            </a:r>
            <a:r>
              <a:rPr lang="en-US" sz="2400" b="1" dirty="0">
                <a:solidFill>
                  <a:srgbClr val="C00000"/>
                </a:solidFill>
                <a:effectLst>
                  <a:outerShdw blurRad="38100" dist="38100" dir="2700000" algn="tl">
                    <a:srgbClr val="000000">
                      <a:alpha val="43137"/>
                    </a:srgbClr>
                  </a:outerShdw>
                </a:effectLst>
                <a:latin typeface="Calibri-Bold"/>
              </a:rPr>
              <a:t>How to obtain </a:t>
            </a:r>
            <a:r>
              <a:rPr lang="en-US" sz="2400" b="1" spc="38"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SMOS Level 3?</a:t>
            </a:r>
            <a:endParaRPr lang="fa-IR" sz="2400" b="1" spc="38"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50949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gradFill>
          <a:gsLst>
            <a:gs pos="100000">
              <a:srgbClr val="C9D6ED"/>
            </a:gs>
            <a:gs pos="0">
              <a:srgbClr val="F3F9FF"/>
            </a:gs>
          </a:gsLst>
          <a:path path="rect">
            <a:fillToRect l="50000" t="50000" r="50000" b="50000"/>
          </a:path>
        </a:gradFill>
        <a:effectLst/>
      </p:bgPr>
    </p:bg>
    <p:spTree>
      <p:nvGrpSpPr>
        <p:cNvPr id="1" name=""/>
        <p:cNvGrpSpPr/>
        <p:nvPr/>
      </p:nvGrpSpPr>
      <p:grpSpPr>
        <a:xfrm>
          <a:off x="0" y="0"/>
          <a:ext cx="0" cy="0"/>
          <a:chOff x="0" y="0"/>
          <a:chExt cx="0" cy="0"/>
        </a:xfrm>
      </p:grpSpPr>
      <p:grpSp>
        <p:nvGrpSpPr>
          <p:cNvPr id="3" name="Group 2"/>
          <p:cNvGrpSpPr/>
          <p:nvPr/>
        </p:nvGrpSpPr>
        <p:grpSpPr>
          <a:xfrm>
            <a:off x="1717205" y="71439"/>
            <a:ext cx="8623297" cy="6467473"/>
            <a:chOff x="1717205" y="71439"/>
            <a:chExt cx="8623297" cy="6467473"/>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7205" y="71439"/>
              <a:ext cx="8623297" cy="6467473"/>
            </a:xfrm>
            <a:prstGeom prst="rect">
              <a:avLst/>
            </a:prstGeom>
            <a:ln>
              <a:noFill/>
            </a:ln>
            <a:effectLst>
              <a:outerShdw blurRad="292100" dist="139700" dir="2700000" algn="tl" rotWithShape="0">
                <a:srgbClr val="333333">
                  <a:alpha val="65000"/>
                </a:srgbClr>
              </a:outerShdw>
            </a:effectLst>
          </p:spPr>
        </p:pic>
        <p:pic>
          <p:nvPicPr>
            <p:cNvPr id="5" name="Graphic 5">
              <a:extLst>
                <a:ext uri="{FF2B5EF4-FFF2-40B4-BE49-F238E27FC236}">
                  <a16:creationId xmlns:a16="http://schemas.microsoft.com/office/drawing/2014/main" id="{2DE41DB4-3925-48E8-AF27-9D425528D12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054831" y="205076"/>
              <a:ext cx="1194880" cy="999355"/>
            </a:xfrm>
            <a:prstGeom prst="rect">
              <a:avLst/>
            </a:prstGeom>
          </p:spPr>
        </p:pic>
      </p:grpSp>
    </p:spTree>
    <p:extLst>
      <p:ext uri="{BB962C8B-B14F-4D97-AF65-F5344CB8AC3E}">
        <p14:creationId xmlns:p14="http://schemas.microsoft.com/office/powerpoint/2010/main" val="20350744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 Diagonal Corner Rectangle 6"/>
          <p:cNvSpPr/>
          <p:nvPr/>
        </p:nvSpPr>
        <p:spPr>
          <a:xfrm>
            <a:off x="314304" y="881387"/>
            <a:ext cx="11039496" cy="1284298"/>
          </a:xfrm>
          <a:prstGeom prst="rect">
            <a:avLst/>
          </a:prstGeom>
          <a:ln/>
        </p:spPr>
        <p:style>
          <a:lnRef idx="2">
            <a:schemeClr val="accent3"/>
          </a:lnRef>
          <a:fillRef idx="1">
            <a:schemeClr val="lt1"/>
          </a:fillRef>
          <a:effectRef idx="0">
            <a:schemeClr val="accent3"/>
          </a:effectRef>
          <a:fontRef idx="minor">
            <a:schemeClr val="dk1"/>
          </a:fontRef>
        </p:style>
        <p:txBody>
          <a:bodyPr rtlCol="0" anchor="t"/>
          <a:lstStyle/>
          <a:p>
            <a:pPr marL="342900" indent="-342900">
              <a:lnSpc>
                <a:spcPct val="120000"/>
              </a:lnSpc>
              <a:buClr>
                <a:srgbClr val="C00000"/>
              </a:buClr>
              <a:buSzPct val="100000"/>
              <a:buFont typeface="Wingdings" panose="05000000000000000000" pitchFamily="2" charset="2"/>
              <a:buChar char="q"/>
            </a:pPr>
            <a:r>
              <a:rPr lang="en-US" sz="2200" dirty="0"/>
              <a:t>NASA’s  launched the </a:t>
            </a:r>
            <a:r>
              <a:rPr lang="en-US" sz="2200" b="1" dirty="0">
                <a:solidFill>
                  <a:srgbClr val="C00000"/>
                </a:solidFill>
              </a:rPr>
              <a:t>Soil Moisture Active Passive (SMAP) satellite </a:t>
            </a:r>
            <a:r>
              <a:rPr lang="en-US" sz="2200" dirty="0">
                <a:solidFill>
                  <a:schemeClr val="tx1"/>
                </a:solidFill>
              </a:rPr>
              <a:t>(January 2015) that </a:t>
            </a:r>
            <a:r>
              <a:rPr lang="en-US" sz="2200" dirty="0"/>
              <a:t>carrying an </a:t>
            </a:r>
            <a:r>
              <a:rPr lang="en-US" sz="2200" b="1" dirty="0">
                <a:solidFill>
                  <a:srgbClr val="C00000"/>
                </a:solidFill>
              </a:rPr>
              <a:t>L-band Radar</a:t>
            </a:r>
            <a:r>
              <a:rPr lang="en-US" sz="2200" dirty="0">
                <a:solidFill>
                  <a:srgbClr val="C00000"/>
                </a:solidFill>
              </a:rPr>
              <a:t> (1.26 GHz)</a:t>
            </a:r>
            <a:r>
              <a:rPr lang="en-US" sz="2200" dirty="0"/>
              <a:t> and a </a:t>
            </a:r>
            <a:r>
              <a:rPr lang="en-US" sz="2200" b="1" dirty="0">
                <a:solidFill>
                  <a:srgbClr val="C00000"/>
                </a:solidFill>
              </a:rPr>
              <a:t>passive Radiometer </a:t>
            </a:r>
            <a:r>
              <a:rPr lang="en-US" sz="2200" dirty="0">
                <a:solidFill>
                  <a:srgbClr val="C00000"/>
                </a:solidFill>
              </a:rPr>
              <a:t>(1.41 GHz) </a:t>
            </a:r>
            <a:r>
              <a:rPr lang="en-US" sz="2200" dirty="0"/>
              <a:t>to provide global monitoring of </a:t>
            </a:r>
            <a:r>
              <a:rPr lang="en-US" sz="2200" b="1" dirty="0">
                <a:solidFill>
                  <a:srgbClr val="0000FF"/>
                </a:solidFill>
              </a:rPr>
              <a:t>soil moisture and freeze/thaw</a:t>
            </a:r>
            <a:r>
              <a:rPr lang="en-US" sz="2200" dirty="0"/>
              <a:t>.</a:t>
            </a:r>
          </a:p>
        </p:txBody>
      </p:sp>
      <p:sp>
        <p:nvSpPr>
          <p:cNvPr id="8" name="Rectangle 7">
            <a:extLst>
              <a:ext uri="{FF2B5EF4-FFF2-40B4-BE49-F238E27FC236}">
                <a16:creationId xmlns:a16="http://schemas.microsoft.com/office/drawing/2014/main" id="{4D6B943C-741E-4C2A-842B-0FD100A5AB84}"/>
              </a:ext>
            </a:extLst>
          </p:cNvPr>
          <p:cNvSpPr/>
          <p:nvPr/>
        </p:nvSpPr>
        <p:spPr>
          <a:xfrm>
            <a:off x="314304" y="111104"/>
            <a:ext cx="2757871" cy="492443"/>
          </a:xfrm>
          <a:prstGeom prst="rect">
            <a:avLst/>
          </a:prstGeom>
        </p:spPr>
        <p:txBody>
          <a:bodyPr wrap="none">
            <a:spAutoFit/>
          </a:bodyPr>
          <a:lstStyle/>
          <a:p>
            <a:r>
              <a:rPr lang="en-US" sz="2600" b="1" dirty="0">
                <a:solidFill>
                  <a:srgbClr val="C00000"/>
                </a:solidFill>
                <a:latin typeface="Calibri-Bold"/>
              </a:rPr>
              <a:t>SMAP satellites </a:t>
            </a:r>
          </a:p>
        </p:txBody>
      </p:sp>
      <p:sp>
        <p:nvSpPr>
          <p:cNvPr id="3" name="Slide Number Placeholder 2">
            <a:extLst>
              <a:ext uri="{FF2B5EF4-FFF2-40B4-BE49-F238E27FC236}">
                <a16:creationId xmlns:a16="http://schemas.microsoft.com/office/drawing/2014/main" id="{5FE8740C-750D-4228-B1FF-6F1537735C5D}"/>
              </a:ext>
            </a:extLst>
          </p:cNvPr>
          <p:cNvSpPr>
            <a:spLocks noGrp="1"/>
          </p:cNvSpPr>
          <p:nvPr>
            <p:ph type="sldNum" sz="quarter" idx="12"/>
          </p:nvPr>
        </p:nvSpPr>
        <p:spPr/>
        <p:txBody>
          <a:bodyPr/>
          <a:lstStyle/>
          <a:p>
            <a:fld id="{8ACF494B-5665-4D0C-9B30-01D6EF684EB8}" type="slidenum">
              <a:rPr lang="en-US" smtClean="0"/>
              <a:t>45</a:t>
            </a:fld>
            <a:endParaRPr lang="en-US"/>
          </a:p>
        </p:txBody>
      </p:sp>
      <p:sp>
        <p:nvSpPr>
          <p:cNvPr id="10" name="Round Diagonal Corner Rectangle 6"/>
          <p:cNvSpPr/>
          <p:nvPr/>
        </p:nvSpPr>
        <p:spPr>
          <a:xfrm>
            <a:off x="277982" y="2721364"/>
            <a:ext cx="4947507" cy="2271712"/>
          </a:xfrm>
          <a:prstGeom prst="rect">
            <a:avLst/>
          </a:prstGeom>
          <a:ln/>
        </p:spPr>
        <p:style>
          <a:lnRef idx="2">
            <a:schemeClr val="accent3"/>
          </a:lnRef>
          <a:fillRef idx="1">
            <a:schemeClr val="lt1"/>
          </a:fillRef>
          <a:effectRef idx="0">
            <a:schemeClr val="accent3"/>
          </a:effectRef>
          <a:fontRef idx="minor">
            <a:schemeClr val="dk1"/>
          </a:fontRef>
        </p:style>
        <p:txBody>
          <a:bodyPr rtlCol="0" anchor="t"/>
          <a:lstStyle/>
          <a:p>
            <a:pPr marL="342900" indent="-342900" algn="just">
              <a:lnSpc>
                <a:spcPct val="120000"/>
              </a:lnSpc>
              <a:buClr>
                <a:srgbClr val="C00000"/>
              </a:buClr>
              <a:buSzPct val="100000"/>
              <a:buFont typeface="Wingdings" panose="05000000000000000000" pitchFamily="2" charset="2"/>
              <a:buChar char="q"/>
            </a:pPr>
            <a:r>
              <a:rPr lang="en-US" sz="2200" dirty="0"/>
              <a:t>SMAP mission provides </a:t>
            </a:r>
            <a:r>
              <a:rPr lang="en-US" sz="2200" b="1" dirty="0">
                <a:solidFill>
                  <a:srgbClr val="C00000"/>
                </a:solidFill>
                <a:latin typeface="Calibri-Bold"/>
              </a:rPr>
              <a:t>global measurements of soil moisture </a:t>
            </a:r>
            <a:r>
              <a:rPr lang="en-US" sz="2200" dirty="0"/>
              <a:t>with an </a:t>
            </a:r>
            <a:r>
              <a:rPr lang="en-US" sz="2200" b="1" dirty="0">
                <a:solidFill>
                  <a:srgbClr val="C00000"/>
                </a:solidFill>
              </a:rPr>
              <a:t>accuracy of  0.04 cm³ cm-³</a:t>
            </a:r>
            <a:r>
              <a:rPr lang="fr-FR" sz="2200" dirty="0"/>
              <a:t> at 5 cm </a:t>
            </a:r>
            <a:r>
              <a:rPr lang="en-US" sz="2200" dirty="0"/>
              <a:t>top of the soil surface.</a:t>
            </a:r>
          </a:p>
        </p:txBody>
      </p:sp>
      <p:graphicFrame>
        <p:nvGraphicFramePr>
          <p:cNvPr id="11" name="Table 10"/>
          <p:cNvGraphicFramePr>
            <a:graphicFrameLocks noGrp="1"/>
          </p:cNvGraphicFramePr>
          <p:nvPr>
            <p:extLst>
              <p:ext uri="{D42A27DB-BD31-4B8C-83A1-F6EECF244321}">
                <p14:modId xmlns:p14="http://schemas.microsoft.com/office/powerpoint/2010/main" val="1970306485"/>
              </p:ext>
            </p:extLst>
          </p:nvPr>
        </p:nvGraphicFramePr>
        <p:xfrm>
          <a:off x="5540456" y="2495715"/>
          <a:ext cx="6370372" cy="3486932"/>
        </p:xfrm>
        <a:graphic>
          <a:graphicData uri="http://schemas.openxmlformats.org/drawingml/2006/table">
            <a:tbl>
              <a:tblPr firstRow="1" firstCol="1" bandRow="1">
                <a:tableStyleId>{9DCAF9ED-07DC-4A11-8D7F-57B35C25682E}</a:tableStyleId>
              </a:tblPr>
              <a:tblGrid>
                <a:gridCol w="1544710">
                  <a:extLst>
                    <a:ext uri="{9D8B030D-6E8A-4147-A177-3AD203B41FA5}">
                      <a16:colId xmlns:a16="http://schemas.microsoft.com/office/drawing/2014/main" val="20000"/>
                    </a:ext>
                  </a:extLst>
                </a:gridCol>
                <a:gridCol w="4825662">
                  <a:extLst>
                    <a:ext uri="{9D8B030D-6E8A-4147-A177-3AD203B41FA5}">
                      <a16:colId xmlns:a16="http://schemas.microsoft.com/office/drawing/2014/main" val="20001"/>
                    </a:ext>
                  </a:extLst>
                </a:gridCol>
              </a:tblGrid>
              <a:tr h="533944">
                <a:tc>
                  <a:txBody>
                    <a:bodyPr/>
                    <a:lstStyle/>
                    <a:p>
                      <a:pPr>
                        <a:lnSpc>
                          <a:spcPct val="100000"/>
                        </a:lnSpc>
                        <a:spcAft>
                          <a:spcPts val="0"/>
                        </a:spcAft>
                      </a:pPr>
                      <a:r>
                        <a:rPr lang="en-US" sz="2000" dirty="0">
                          <a:solidFill>
                            <a:schemeClr val="tx1"/>
                          </a:solidFill>
                          <a:effectLst/>
                        </a:rPr>
                        <a:t>Launch</a:t>
                      </a:r>
                      <a:endParaRPr lang="en-US" sz="2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35462" marR="35462" marT="35462" marB="35462">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Aft>
                          <a:spcPts val="0"/>
                        </a:spcAft>
                      </a:pPr>
                      <a:r>
                        <a:rPr lang="en-US" sz="2000" dirty="0">
                          <a:solidFill>
                            <a:schemeClr val="tx1"/>
                          </a:solidFill>
                          <a:effectLst/>
                        </a:rPr>
                        <a:t>31 January 2015</a:t>
                      </a:r>
                      <a:endParaRPr lang="en-US" sz="2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35462" marR="35462" marT="35462" marB="35462">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31789">
                <a:tc>
                  <a:txBody>
                    <a:bodyPr/>
                    <a:lstStyle/>
                    <a:p>
                      <a:r>
                        <a:rPr lang="en-US" sz="2000" b="1" i="0" u="none" strike="noStrike" kern="1200" baseline="0" dirty="0">
                          <a:solidFill>
                            <a:schemeClr val="dk1"/>
                          </a:solidFill>
                          <a:latin typeface="+mn-lt"/>
                          <a:ea typeface="+mn-ea"/>
                          <a:cs typeface="+mn-cs"/>
                        </a:rPr>
                        <a:t>Revisit time</a:t>
                      </a:r>
                      <a:endParaRPr lang="en-US" sz="2000" b="0" i="0" u="none" strike="noStrike" kern="1200" baseline="0" dirty="0">
                        <a:solidFill>
                          <a:schemeClr val="dk1"/>
                        </a:solidFill>
                        <a:latin typeface="+mn-lt"/>
                        <a:ea typeface="+mn-ea"/>
                        <a:cs typeface="+mn-cs"/>
                      </a:endParaRPr>
                    </a:p>
                  </a:txBody>
                  <a:tcPr marL="35462" marR="35462" marT="35462" marB="35462">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Aft>
                          <a:spcPts val="0"/>
                        </a:spcAft>
                      </a:pPr>
                      <a:r>
                        <a:rPr lang="en-US" sz="2000" b="0" i="0" u="none" strike="noStrike" kern="1200" baseline="0" dirty="0">
                          <a:solidFill>
                            <a:schemeClr val="dk1"/>
                          </a:solidFill>
                          <a:latin typeface="+mn-lt"/>
                          <a:ea typeface="+mn-ea"/>
                          <a:cs typeface="+mn-cs"/>
                        </a:rPr>
                        <a:t>global coverage within 3 days</a:t>
                      </a:r>
                      <a:endParaRPr lang="en-US" sz="2000" b="1"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txBody>
                  <a:tcPr marL="35462" marR="35462" marT="35462" marB="35462">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70739">
                <a:tc>
                  <a:txBody>
                    <a:bodyPr/>
                    <a:lstStyle/>
                    <a:p>
                      <a:pPr>
                        <a:lnSpc>
                          <a:spcPct val="100000"/>
                        </a:lnSpc>
                        <a:spcAft>
                          <a:spcPts val="0"/>
                        </a:spcAft>
                      </a:pPr>
                      <a:r>
                        <a:rPr lang="en-US" sz="2000" dirty="0"/>
                        <a:t>Orbit</a:t>
                      </a:r>
                      <a:endParaRPr lang="en-US" sz="2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35462" marR="35462" marT="35462" marB="35462">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kern="1200" dirty="0">
                          <a:solidFill>
                            <a:schemeClr val="dk1"/>
                          </a:solidFill>
                          <a:effectLst/>
                          <a:latin typeface="+mn-lt"/>
                          <a:ea typeface="+mn-ea"/>
                          <a:cs typeface="+mn-cs"/>
                        </a:rPr>
                        <a:t>sun-synchronous orbit</a:t>
                      </a:r>
                    </a:p>
                  </a:txBody>
                  <a:tcPr marL="35462" marR="35462" marT="35462" marB="35462">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5"/>
                  </a:ext>
                </a:extLst>
              </a:tr>
              <a:tr h="5707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0" u="none" strike="noStrike" kern="1200" baseline="0" dirty="0">
                          <a:solidFill>
                            <a:schemeClr val="dk1"/>
                          </a:solidFill>
                          <a:latin typeface="+mn-lt"/>
                          <a:ea typeface="+mn-ea"/>
                          <a:cs typeface="+mn-cs"/>
                        </a:rPr>
                        <a:t>Altitude</a:t>
                      </a:r>
                      <a:endParaRPr lang="en-US" sz="2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35462" marR="35462" marT="35462" marB="35462">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b="0" i="0" u="none" strike="noStrike" kern="1200" baseline="0" dirty="0">
                          <a:solidFill>
                            <a:schemeClr val="dk1"/>
                          </a:solidFill>
                          <a:latin typeface="+mn-lt"/>
                          <a:ea typeface="+mn-ea"/>
                          <a:cs typeface="+mn-cs"/>
                        </a:rPr>
                        <a:t>685 km </a:t>
                      </a:r>
                    </a:p>
                  </a:txBody>
                  <a:tcPr marL="35462" marR="35462" marT="35462" marB="35462">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570739">
                <a:tc>
                  <a:txBody>
                    <a:bodyPr/>
                    <a:lstStyle/>
                    <a:p>
                      <a:r>
                        <a:rPr lang="en-US" sz="2000" b="1" i="0" u="none" strike="noStrike" kern="1200" baseline="0" dirty="0" err="1">
                          <a:solidFill>
                            <a:schemeClr val="dk1"/>
                          </a:solidFill>
                          <a:latin typeface="+mn-lt"/>
                          <a:ea typeface="+mn-ea"/>
                          <a:cs typeface="+mn-cs"/>
                        </a:rPr>
                        <a:t>Polarisation</a:t>
                      </a:r>
                      <a:endParaRPr lang="en-US" sz="2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35462" marR="35462" marT="35462" marB="35462">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u="none" strike="noStrike" kern="1200" baseline="0" dirty="0">
                          <a:solidFill>
                            <a:schemeClr val="dk1"/>
                          </a:solidFill>
                          <a:latin typeface="+mn-lt"/>
                          <a:ea typeface="+mn-ea"/>
                          <a:cs typeface="+mn-cs"/>
                        </a:rPr>
                        <a:t>depends on instrument</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35462" marR="35462" marT="35462" marB="35462">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708982">
                <a:tc>
                  <a:txBody>
                    <a:bodyPr/>
                    <a:lstStyle/>
                    <a:p>
                      <a:r>
                        <a:rPr lang="en-US" sz="2000" b="1" i="0" u="none" strike="noStrike" kern="1200" baseline="0" dirty="0">
                          <a:solidFill>
                            <a:schemeClr val="dk1"/>
                          </a:solidFill>
                          <a:latin typeface="+mn-lt"/>
                          <a:ea typeface="+mn-ea"/>
                          <a:cs typeface="+mn-cs"/>
                        </a:rPr>
                        <a:t>Main applications</a:t>
                      </a:r>
                      <a:endParaRPr lang="en-US" sz="2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35462" marR="35462" marT="35462" marB="35462">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u="none" strike="noStrike" kern="1200" baseline="0" dirty="0">
                          <a:solidFill>
                            <a:schemeClr val="dk1"/>
                          </a:solidFill>
                          <a:latin typeface="+mn-lt"/>
                          <a:ea typeface="+mn-ea"/>
                          <a:cs typeface="+mn-cs"/>
                        </a:rPr>
                        <a:t>weather &amp; climate forecasting, drought, floods &amp; landslides </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35462" marR="35462" marT="35462" marB="35462">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bl>
          </a:graphicData>
        </a:graphic>
      </p:graphicFrame>
      <p:pic>
        <p:nvPicPr>
          <p:cNvPr id="9" name="Graphic 4">
            <a:extLst>
              <a:ext uri="{FF2B5EF4-FFF2-40B4-BE49-F238E27FC236}">
                <a16:creationId xmlns:a16="http://schemas.microsoft.com/office/drawing/2014/main" id="{9AE000B4-C209-468C-93DB-5D866F5CC7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61157" y="85682"/>
            <a:ext cx="785286" cy="656785"/>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4304" y="5636619"/>
            <a:ext cx="738306" cy="738306"/>
          </a:xfrm>
          <a:prstGeom prst="rect">
            <a:avLst/>
          </a:prstGeom>
        </p:spPr>
      </p:pic>
    </p:spTree>
    <p:extLst>
      <p:ext uri="{BB962C8B-B14F-4D97-AF65-F5344CB8AC3E}">
        <p14:creationId xmlns:p14="http://schemas.microsoft.com/office/powerpoint/2010/main" val="24057633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813816" y="1033840"/>
          <a:ext cx="10622477" cy="4581106"/>
        </p:xfrm>
        <a:graphic>
          <a:graphicData uri="http://schemas.openxmlformats.org/drawingml/2006/table">
            <a:tbl>
              <a:tblPr firstRow="1" firstCol="1" bandRow="1">
                <a:tableStyleId>{9DCAF9ED-07DC-4A11-8D7F-57B35C25682E}</a:tableStyleId>
              </a:tblPr>
              <a:tblGrid>
                <a:gridCol w="1850793">
                  <a:extLst>
                    <a:ext uri="{9D8B030D-6E8A-4147-A177-3AD203B41FA5}">
                      <a16:colId xmlns:a16="http://schemas.microsoft.com/office/drawing/2014/main" val="20000"/>
                    </a:ext>
                  </a:extLst>
                </a:gridCol>
                <a:gridCol w="176324">
                  <a:extLst>
                    <a:ext uri="{9D8B030D-6E8A-4147-A177-3AD203B41FA5}">
                      <a16:colId xmlns:a16="http://schemas.microsoft.com/office/drawing/2014/main" val="20001"/>
                    </a:ext>
                  </a:extLst>
                </a:gridCol>
                <a:gridCol w="3493008">
                  <a:extLst>
                    <a:ext uri="{9D8B030D-6E8A-4147-A177-3AD203B41FA5}">
                      <a16:colId xmlns:a16="http://schemas.microsoft.com/office/drawing/2014/main" val="3934304759"/>
                    </a:ext>
                  </a:extLst>
                </a:gridCol>
                <a:gridCol w="5102352">
                  <a:extLst>
                    <a:ext uri="{9D8B030D-6E8A-4147-A177-3AD203B41FA5}">
                      <a16:colId xmlns:a16="http://schemas.microsoft.com/office/drawing/2014/main" val="1989512895"/>
                    </a:ext>
                  </a:extLst>
                </a:gridCol>
              </a:tblGrid>
              <a:tr h="461924">
                <a:tc gridSpan="2">
                  <a:txBody>
                    <a:bodyPr/>
                    <a:lstStyle/>
                    <a:p>
                      <a:pPr>
                        <a:lnSpc>
                          <a:spcPct val="100000"/>
                        </a:lnSpc>
                        <a:spcAft>
                          <a:spcPts val="0"/>
                        </a:spcAft>
                      </a:pPr>
                      <a:endParaRPr lang="en-US" sz="2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35462" marR="35462" marT="35462" marB="35462">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r>
                        <a:rPr lang="en-US" sz="1800" b="1" i="0" u="none" strike="noStrike" kern="1200" baseline="0" dirty="0">
                          <a:solidFill>
                            <a:schemeClr val="lt1"/>
                          </a:solidFill>
                          <a:latin typeface="+mn-lt"/>
                          <a:ea typeface="+mn-ea"/>
                          <a:cs typeface="+mn-cs"/>
                        </a:rPr>
                        <a:t>Radiometer</a:t>
                      </a:r>
                      <a:endParaRPr lang="en-US" sz="1800" b="0" i="0" u="none" strike="noStrike" kern="1200" baseline="0" dirty="0">
                        <a:solidFill>
                          <a:schemeClr val="lt1"/>
                        </a:solidFill>
                        <a:latin typeface="+mn-lt"/>
                        <a:ea typeface="+mn-ea"/>
                        <a:cs typeface="+mn-cs"/>
                      </a:endParaRPr>
                    </a:p>
                  </a:txBody>
                  <a:tcPr marL="35462" marR="35462" marT="35462" marB="35462">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1" i="0" u="none" strike="noStrike" kern="1200" baseline="0">
                          <a:solidFill>
                            <a:schemeClr val="lt1"/>
                          </a:solidFill>
                          <a:latin typeface="+mn-lt"/>
                          <a:ea typeface="+mn-ea"/>
                          <a:cs typeface="+mn-cs"/>
                        </a:rPr>
                        <a:t>Radiometer</a:t>
                      </a:r>
                      <a:endParaRPr lang="en-US" sz="1800" b="0" i="0" u="none" strike="noStrike" kern="1200" baseline="0" dirty="0">
                        <a:solidFill>
                          <a:schemeClr val="lt1"/>
                        </a:solidFill>
                        <a:latin typeface="+mn-lt"/>
                        <a:ea typeface="+mn-ea"/>
                        <a:cs typeface="+mn-cs"/>
                      </a:endParaRPr>
                    </a:p>
                  </a:txBody>
                  <a:tcPr marL="35462" marR="35462" marT="35462" marB="35462">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1" i="0" u="none" strike="noStrike" kern="1200" baseline="0" dirty="0">
                          <a:solidFill>
                            <a:schemeClr val="lt1"/>
                          </a:solidFill>
                          <a:latin typeface="+mn-lt"/>
                          <a:ea typeface="+mn-ea"/>
                          <a:cs typeface="+mn-cs"/>
                        </a:rPr>
                        <a:t>Radar (</a:t>
                      </a:r>
                      <a:r>
                        <a:rPr lang="en-US" sz="1800" b="1" i="0" u="none" strike="noStrike" kern="1200" baseline="0" dirty="0" err="1">
                          <a:solidFill>
                            <a:schemeClr val="lt1"/>
                          </a:solidFill>
                          <a:latin typeface="+mn-lt"/>
                          <a:ea typeface="+mn-ea"/>
                          <a:cs typeface="+mn-cs"/>
                        </a:rPr>
                        <a:t>failurein</a:t>
                      </a:r>
                      <a:r>
                        <a:rPr lang="en-US" sz="1800" b="1" i="0" u="none" strike="noStrike" kern="1200" baseline="0" dirty="0">
                          <a:solidFill>
                            <a:schemeClr val="lt1"/>
                          </a:solidFill>
                          <a:latin typeface="+mn-lt"/>
                          <a:ea typeface="+mn-ea"/>
                          <a:cs typeface="+mn-cs"/>
                        </a:rPr>
                        <a:t> July2015)</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35462" marR="35462" marT="35462" marB="35462">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90174">
                <a:tc gridSpan="2">
                  <a:txBody>
                    <a:bodyPr/>
                    <a:lstStyle/>
                    <a:p>
                      <a:r>
                        <a:rPr lang="en-US" sz="1800" b="1" i="0" u="none" strike="noStrike" kern="1200" baseline="0" dirty="0">
                          <a:solidFill>
                            <a:schemeClr val="dk1"/>
                          </a:solidFill>
                          <a:latin typeface="+mn-lt"/>
                          <a:ea typeface="+mn-ea"/>
                          <a:cs typeface="+mn-cs"/>
                        </a:rPr>
                        <a:t>Frequency</a:t>
                      </a:r>
                      <a:endParaRPr lang="en-US" sz="1800" b="0" i="0" u="none" strike="noStrike" kern="1200" baseline="0" dirty="0">
                        <a:solidFill>
                          <a:schemeClr val="dk1"/>
                        </a:solidFill>
                        <a:latin typeface="+mn-lt"/>
                        <a:ea typeface="+mn-ea"/>
                        <a:cs typeface="+mn-cs"/>
                      </a:endParaRPr>
                    </a:p>
                    <a:p>
                      <a:endParaRPr lang="en-US" sz="1800" b="0" i="0" u="none" strike="noStrike" kern="1200" baseline="0" dirty="0">
                        <a:solidFill>
                          <a:schemeClr val="dk1"/>
                        </a:solidFill>
                        <a:latin typeface="+mn-lt"/>
                        <a:ea typeface="+mn-ea"/>
                        <a:cs typeface="+mn-cs"/>
                      </a:endParaRPr>
                    </a:p>
                  </a:txBody>
                  <a:tcPr marL="35462" marR="35462" marT="35462" marB="35462">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spcAft>
                          <a:spcPts val="0"/>
                        </a:spcAft>
                      </a:pPr>
                      <a:r>
                        <a:rPr lang="en-US" sz="1800" b="1" dirty="0">
                          <a:solidFill>
                            <a:srgbClr val="C00000"/>
                          </a:solidFill>
                          <a:effectLst/>
                        </a:rPr>
                        <a:t>L-Band Radiometer </a:t>
                      </a:r>
                      <a:r>
                        <a:rPr lang="en-US" sz="1800" b="1" kern="1200" dirty="0">
                          <a:solidFill>
                            <a:schemeClr val="tx1"/>
                          </a:solidFill>
                          <a:effectLst/>
                          <a:latin typeface="+mn-lt"/>
                          <a:ea typeface="+mn-ea"/>
                          <a:cs typeface="+mn-cs"/>
                        </a:rPr>
                        <a:t>(1.41 GHz)</a:t>
                      </a:r>
                    </a:p>
                  </a:txBody>
                  <a:tcPr marL="35462" marR="35462" marT="35462" marB="35462">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Aft>
                          <a:spcPts val="0"/>
                        </a:spcAft>
                      </a:pPr>
                      <a:r>
                        <a:rPr lang="en-US" sz="1800" b="1">
                          <a:solidFill>
                            <a:srgbClr val="C00000"/>
                          </a:solidFill>
                          <a:effectLst/>
                        </a:rPr>
                        <a:t>L-Band Radiometer </a:t>
                      </a:r>
                      <a:r>
                        <a:rPr lang="en-US" sz="1800" b="1" kern="1200">
                          <a:solidFill>
                            <a:schemeClr val="tx1"/>
                          </a:solidFill>
                          <a:effectLst/>
                          <a:latin typeface="+mn-lt"/>
                          <a:ea typeface="+mn-ea"/>
                          <a:cs typeface="+mn-cs"/>
                        </a:rPr>
                        <a:t>(1.41 GHz)</a:t>
                      </a:r>
                      <a:endParaRPr lang="en-US" sz="1800" b="1" kern="1200" dirty="0">
                        <a:solidFill>
                          <a:schemeClr val="tx1"/>
                        </a:solidFill>
                        <a:effectLst/>
                        <a:latin typeface="+mn-lt"/>
                        <a:ea typeface="+mn-ea"/>
                        <a:cs typeface="+mn-cs"/>
                      </a:endParaRPr>
                    </a:p>
                  </a:txBody>
                  <a:tcPr marL="35462" marR="35462" marT="35462" marB="35462">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1" dirty="0">
                          <a:solidFill>
                            <a:srgbClr val="C00000"/>
                          </a:solidFill>
                          <a:effectLst/>
                        </a:rPr>
                        <a:t>L-Band Radar</a:t>
                      </a:r>
                      <a:r>
                        <a:rPr lang="en-US" sz="1800" b="1" dirty="0">
                          <a:solidFill>
                            <a:schemeClr val="tx1"/>
                          </a:solidFill>
                          <a:effectLst/>
                        </a:rPr>
                        <a:t>(1.26 and 1.29 GHz)</a:t>
                      </a:r>
                      <a:endParaRPr lang="en-US" sz="18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35462" marR="35462" marT="35462" marB="35462">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459685">
                <a:tc gridSpan="2">
                  <a:txBody>
                    <a:bodyPr/>
                    <a:lstStyle/>
                    <a:p>
                      <a:pPr>
                        <a:lnSpc>
                          <a:spcPct val="100000"/>
                        </a:lnSpc>
                        <a:spcAft>
                          <a:spcPts val="0"/>
                        </a:spcAft>
                      </a:pPr>
                      <a:r>
                        <a:rPr lang="en-US" sz="1800" dirty="0">
                          <a:solidFill>
                            <a:schemeClr val="tx1"/>
                          </a:solidFill>
                          <a:effectLst/>
                          <a:latin typeface="Calibri" panose="020F0502020204030204" pitchFamily="34" charset="0"/>
                          <a:ea typeface="Calibri" panose="020F0502020204030204" pitchFamily="34" charset="0"/>
                          <a:cs typeface="Arial" panose="020B0604020202020204" pitchFamily="34" charset="0"/>
                        </a:rPr>
                        <a:t>Spatial Resolution</a:t>
                      </a:r>
                    </a:p>
                  </a:txBody>
                  <a:tcPr marL="35462" marR="35462" marT="35462" marB="35462">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mn-lt"/>
                          <a:ea typeface="+mn-ea"/>
                          <a:cs typeface="+mn-cs"/>
                        </a:rPr>
                        <a:t>40 km</a:t>
                      </a:r>
                      <a:endParaRPr lang="en-US" sz="1800" kern="1200" dirty="0">
                        <a:solidFill>
                          <a:schemeClr val="dk1"/>
                        </a:solidFill>
                        <a:effectLst/>
                        <a:latin typeface="+mn-lt"/>
                        <a:ea typeface="+mn-ea"/>
                        <a:cs typeface="+mn-cs"/>
                      </a:endParaRPr>
                    </a:p>
                  </a:txBody>
                  <a:tcPr marL="35462" marR="35462" marT="35462" marB="35462">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mn-lt"/>
                          <a:ea typeface="+mn-ea"/>
                          <a:cs typeface="+mn-cs"/>
                        </a:rPr>
                        <a:t>40 km</a:t>
                      </a:r>
                      <a:endParaRPr lang="en-US" sz="1800" kern="1200" dirty="0">
                        <a:solidFill>
                          <a:schemeClr val="dk1"/>
                        </a:solidFill>
                        <a:effectLst/>
                        <a:latin typeface="+mn-lt"/>
                        <a:ea typeface="+mn-ea"/>
                        <a:cs typeface="+mn-cs"/>
                      </a:endParaRPr>
                    </a:p>
                  </a:txBody>
                  <a:tcPr marL="35462" marR="35462" marT="35462" marB="35462">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kern="1200" dirty="0">
                          <a:solidFill>
                            <a:schemeClr val="dk1"/>
                          </a:solidFill>
                          <a:effectLst/>
                          <a:latin typeface="+mn-lt"/>
                          <a:ea typeface="+mn-ea"/>
                          <a:cs typeface="+mn-cs"/>
                        </a:rPr>
                        <a:t>3,10 km</a:t>
                      </a:r>
                    </a:p>
                  </a:txBody>
                  <a:tcPr marL="35462" marR="35462" marT="35462" marB="35462">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70100561"/>
                  </a:ext>
                </a:extLst>
              </a:tr>
              <a:tr h="459685">
                <a:tc gridSpan="2">
                  <a:txBody>
                    <a:bodyPr/>
                    <a:lstStyle/>
                    <a:p>
                      <a:pPr>
                        <a:lnSpc>
                          <a:spcPct val="100000"/>
                        </a:lnSpc>
                        <a:spcAft>
                          <a:spcPts val="0"/>
                        </a:spcAft>
                      </a:pPr>
                      <a:r>
                        <a:rPr lang="en-US" sz="1800" b="1" i="0" u="none" strike="noStrike" kern="1200" baseline="0" dirty="0">
                          <a:solidFill>
                            <a:schemeClr val="dk1"/>
                          </a:solidFill>
                          <a:latin typeface="+mn-lt"/>
                          <a:ea typeface="+mn-ea"/>
                          <a:cs typeface="+mn-cs"/>
                        </a:rPr>
                        <a:t>Polarizations</a:t>
                      </a:r>
                      <a:endParaRPr lang="en-US"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35462" marR="35462" marT="35462" marB="35462">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mn-lt"/>
                          <a:ea typeface="+mn-ea"/>
                          <a:cs typeface="+mn-cs"/>
                        </a:rPr>
                        <a:t>H, V, 3rd &amp; 4th Stokes</a:t>
                      </a:r>
                      <a:endParaRPr lang="en-US" sz="1800" kern="1200" dirty="0">
                        <a:solidFill>
                          <a:schemeClr val="dk1"/>
                        </a:solidFill>
                        <a:effectLst/>
                        <a:latin typeface="+mn-lt"/>
                        <a:ea typeface="+mn-ea"/>
                        <a:cs typeface="+mn-cs"/>
                      </a:endParaRPr>
                    </a:p>
                  </a:txBody>
                  <a:tcPr marL="35462" marR="35462" marT="35462" marB="35462">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mn-lt"/>
                          <a:ea typeface="+mn-ea"/>
                          <a:cs typeface="+mn-cs"/>
                        </a:rPr>
                        <a:t>H, V</a:t>
                      </a:r>
                      <a:endParaRPr lang="en-US" sz="1800" kern="1200" dirty="0">
                        <a:solidFill>
                          <a:schemeClr val="dk1"/>
                        </a:solidFill>
                        <a:effectLst/>
                        <a:latin typeface="+mn-lt"/>
                        <a:ea typeface="+mn-ea"/>
                        <a:cs typeface="+mn-cs"/>
                      </a:endParaRPr>
                    </a:p>
                  </a:txBody>
                  <a:tcPr marL="35462" marR="35462" marT="35462" marB="35462">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0" i="0" u="none" strike="noStrike" kern="1200" baseline="0" dirty="0">
                          <a:solidFill>
                            <a:schemeClr val="dk1"/>
                          </a:solidFill>
                          <a:latin typeface="+mn-lt"/>
                          <a:ea typeface="+mn-ea"/>
                          <a:cs typeface="+mn-cs"/>
                        </a:rPr>
                        <a:t>VV, HH, HV (or VH)</a:t>
                      </a:r>
                      <a:endParaRPr lang="en-US" sz="2000" kern="1200" dirty="0">
                        <a:solidFill>
                          <a:schemeClr val="dk1"/>
                        </a:solidFill>
                        <a:effectLst/>
                        <a:latin typeface="+mn-lt"/>
                        <a:ea typeface="+mn-ea"/>
                        <a:cs typeface="+mn-cs"/>
                      </a:endParaRPr>
                    </a:p>
                  </a:txBody>
                  <a:tcPr marL="35462" marR="35462" marT="35462" marB="35462">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5"/>
                  </a:ext>
                </a:extLst>
              </a:tr>
              <a:tr h="0">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kern="1200" baseline="0" dirty="0">
                          <a:solidFill>
                            <a:schemeClr val="dk1"/>
                          </a:solidFill>
                          <a:latin typeface="+mn-lt"/>
                          <a:ea typeface="+mn-ea"/>
                          <a:cs typeface="+mn-cs"/>
                        </a:rPr>
                        <a:t>Radiometric Uncertainty*: 1.3 K </a:t>
                      </a:r>
                      <a:r>
                        <a:rPr lang="en-US" sz="1400" b="0" i="0" u="none" strike="noStrike" kern="1200" baseline="0" dirty="0">
                          <a:solidFill>
                            <a:schemeClr val="dk1"/>
                          </a:solidFill>
                          <a:latin typeface="+mn-lt"/>
                          <a:ea typeface="+mn-ea"/>
                          <a:cs typeface="+mn-cs"/>
                        </a:rPr>
                        <a:t>(Includes precision and calibration stability)</a:t>
                      </a:r>
                      <a:endParaRPr lang="en-US" sz="1800" b="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35462" marR="35462" marT="35462" marB="35462">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spcAft>
                          <a:spcPts val="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35462" marR="35462" marT="35462" marB="35462">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35462" marR="35462" marT="35462" marB="35462">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kern="1200" baseline="0" dirty="0">
                          <a:solidFill>
                            <a:schemeClr val="dk1"/>
                          </a:solidFill>
                          <a:latin typeface="+mn-lt"/>
                          <a:ea typeface="+mn-ea"/>
                          <a:cs typeface="+mn-cs"/>
                        </a:rPr>
                        <a:t>Relative accuracy*: 0.5 -0.7dB </a:t>
                      </a:r>
                      <a:r>
                        <a:rPr lang="en-US" sz="1400" b="0" i="0" u="none" strike="noStrike" kern="1200" baseline="0" dirty="0">
                          <a:solidFill>
                            <a:schemeClr val="dk1"/>
                          </a:solidFill>
                          <a:latin typeface="+mn-lt"/>
                          <a:ea typeface="+mn-ea"/>
                          <a:cs typeface="+mn-cs"/>
                        </a:rPr>
                        <a:t>(Includes precision and calibration stability)</a:t>
                      </a:r>
                      <a:endParaRPr lang="en-US" sz="1400" b="1" i="0" u="none" strike="noStrike" kern="1200" baseline="0" dirty="0">
                        <a:solidFill>
                          <a:schemeClr val="dk1"/>
                        </a:solidFill>
                        <a:latin typeface="+mn-lt"/>
                        <a:ea typeface="+mn-ea"/>
                        <a:cs typeface="+mn-cs"/>
                      </a:endParaRPr>
                    </a:p>
                    <a:p>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35462" marR="35462" marT="35462" marB="35462">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459685">
                <a:tc>
                  <a:txBody>
                    <a:bodyPr/>
                    <a:lstStyle/>
                    <a:p>
                      <a:r>
                        <a:rPr lang="en-US" sz="1800" b="1" i="0" u="none" strike="noStrike" kern="1200" baseline="0" dirty="0">
                          <a:solidFill>
                            <a:schemeClr val="dk1"/>
                          </a:solidFill>
                          <a:latin typeface="+mn-lt"/>
                          <a:ea typeface="+mn-ea"/>
                          <a:cs typeface="+mn-cs"/>
                        </a:rPr>
                        <a:t>Data collection</a:t>
                      </a:r>
                      <a:endParaRPr lang="en-US"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35462" marR="35462" marT="35462" marB="35462">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r>
                        <a:rPr lang="en-US" sz="1800" b="1" i="0" u="none" strike="noStrike" kern="1200" baseline="0" dirty="0">
                          <a:solidFill>
                            <a:schemeClr val="dk1"/>
                          </a:solidFill>
                          <a:latin typeface="+mn-lt"/>
                          <a:ea typeface="+mn-ea"/>
                          <a:cs typeface="+mn-cs"/>
                        </a:rPr>
                        <a:t>Soil Moisture</a:t>
                      </a:r>
                      <a:r>
                        <a:rPr lang="en-US" sz="1400" b="0" i="0" u="none" strike="noStrike" kern="1200" baseline="0" dirty="0">
                          <a:solidFill>
                            <a:schemeClr val="dk1"/>
                          </a:solidFill>
                          <a:latin typeface="+mn-lt"/>
                          <a:ea typeface="+mn-ea"/>
                          <a:cs typeface="+mn-cs"/>
                        </a:rPr>
                        <a:t>: ~ 0.04 m</a:t>
                      </a:r>
                      <a:r>
                        <a:rPr lang="en-US" sz="1400" b="0" i="0" u="none" strike="noStrike" kern="1200" baseline="30000" dirty="0">
                          <a:solidFill>
                            <a:schemeClr val="dk1"/>
                          </a:solidFill>
                          <a:latin typeface="+mn-lt"/>
                          <a:ea typeface="+mn-ea"/>
                          <a:cs typeface="+mn-cs"/>
                        </a:rPr>
                        <a:t>3</a:t>
                      </a:r>
                      <a:r>
                        <a:rPr lang="en-US" sz="1400" b="0" i="0" u="none" strike="noStrike" kern="1200" baseline="0" dirty="0">
                          <a:solidFill>
                            <a:schemeClr val="dk1"/>
                          </a:solidFill>
                          <a:latin typeface="+mn-lt"/>
                          <a:ea typeface="+mn-ea"/>
                          <a:cs typeface="+mn-cs"/>
                        </a:rPr>
                        <a:t>/m</a:t>
                      </a:r>
                      <a:r>
                        <a:rPr lang="en-US" sz="1400" b="0" i="0" u="none" strike="noStrike" kern="1200" baseline="30000" dirty="0">
                          <a:solidFill>
                            <a:schemeClr val="dk1"/>
                          </a:solidFill>
                          <a:latin typeface="+mn-lt"/>
                          <a:ea typeface="+mn-ea"/>
                          <a:cs typeface="+mn-cs"/>
                        </a:rPr>
                        <a:t>3</a:t>
                      </a:r>
                      <a:r>
                        <a:rPr lang="en-US" sz="1400" b="0" i="0" u="none" strike="noStrike" kern="1200" baseline="0" dirty="0">
                          <a:solidFill>
                            <a:schemeClr val="dk1"/>
                          </a:solidFill>
                          <a:latin typeface="+mn-lt"/>
                          <a:ea typeface="+mn-ea"/>
                          <a:cs typeface="+mn-cs"/>
                        </a:rPr>
                        <a:t> volumetric accuracy 	</a:t>
                      </a:r>
                    </a:p>
                    <a:p>
                      <a:pPr marL="182563" indent="-182563">
                        <a:buFont typeface="Wingdings" panose="05000000000000000000" pitchFamily="2" charset="2"/>
                        <a:buChar char="Ø"/>
                      </a:pP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35462" marR="35462" marT="35462" marB="35462">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182563" indent="-182563">
                        <a:buFont typeface="Wingdings" panose="05000000000000000000" pitchFamily="2" charset="2"/>
                        <a:buChar char="Ø"/>
                      </a:pP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35462" marR="35462" marT="35462" marB="35462">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0" u="none" strike="noStrike" kern="1200" baseline="0" dirty="0">
                          <a:solidFill>
                            <a:schemeClr val="dk1"/>
                          </a:solidFill>
                          <a:latin typeface="+mn-lt"/>
                          <a:ea typeface="+mn-ea"/>
                          <a:cs typeface="+mn-cs"/>
                        </a:rPr>
                        <a:t>S</a:t>
                      </a:r>
                      <a:r>
                        <a:rPr lang="en-US" sz="1800" b="1" i="0" u="none" strike="noStrike" kern="1200" baseline="0" dirty="0">
                          <a:solidFill>
                            <a:schemeClr val="dk1"/>
                          </a:solidFill>
                          <a:latin typeface="+mn-lt"/>
                          <a:ea typeface="+mn-ea"/>
                          <a:cs typeface="+mn-cs"/>
                        </a:rPr>
                        <a:t>oil Moisture: </a:t>
                      </a:r>
                      <a:r>
                        <a:rPr lang="en-US" sz="1800" b="0" i="0" u="none" strike="noStrike" kern="1200" baseline="0" dirty="0">
                          <a:solidFill>
                            <a:schemeClr val="dk1"/>
                          </a:solidFill>
                          <a:latin typeface="+mn-lt"/>
                          <a:ea typeface="+mn-ea"/>
                          <a:cs typeface="+mn-cs"/>
                        </a:rPr>
                        <a:t>: </a:t>
                      </a:r>
                      <a:r>
                        <a:rPr kumimoji="0" lang="en-US" sz="1400" b="0" i="0" u="none" strike="noStrike" kern="1200" cap="none" spc="0" normalizeH="0" baseline="0" noProof="0" dirty="0">
                          <a:ln>
                            <a:noFill/>
                          </a:ln>
                          <a:solidFill>
                            <a:prstClr val="black"/>
                          </a:solidFill>
                          <a:effectLst/>
                          <a:uLnTx/>
                          <a:uFillTx/>
                          <a:latin typeface="+mn-lt"/>
                          <a:ea typeface="+mn-ea"/>
                          <a:cs typeface="+mn-cs"/>
                        </a:rPr>
                        <a:t>~ 0.04 m</a:t>
                      </a:r>
                      <a:r>
                        <a:rPr kumimoji="0" lang="en-US" sz="1400" b="0" i="0" u="none" strike="noStrike" kern="1200" cap="none" spc="0" normalizeH="0" baseline="30000" noProof="0" dirty="0">
                          <a:ln>
                            <a:noFill/>
                          </a:ln>
                          <a:solidFill>
                            <a:prstClr val="black"/>
                          </a:solidFill>
                          <a:effectLst/>
                          <a:uLnTx/>
                          <a:uFillTx/>
                          <a:latin typeface="+mn-lt"/>
                          <a:ea typeface="+mn-ea"/>
                          <a:cs typeface="+mn-cs"/>
                        </a:rPr>
                        <a:t>3</a:t>
                      </a:r>
                      <a:r>
                        <a:rPr kumimoji="0" lang="en-US" sz="1400" b="0" i="0" u="none" strike="noStrike" kern="1200" cap="none" spc="0" normalizeH="0" baseline="0" noProof="0" dirty="0">
                          <a:ln>
                            <a:noFill/>
                          </a:ln>
                          <a:solidFill>
                            <a:prstClr val="black"/>
                          </a:solidFill>
                          <a:effectLst/>
                          <a:uLnTx/>
                          <a:uFillTx/>
                          <a:latin typeface="+mn-lt"/>
                          <a:ea typeface="+mn-ea"/>
                          <a:cs typeface="+mn-cs"/>
                        </a:rPr>
                        <a:t>/m</a:t>
                      </a:r>
                      <a:r>
                        <a:rPr kumimoji="0" lang="en-US" sz="1400" b="0" i="0" u="none" strike="noStrike" kern="1200" cap="none" spc="0" normalizeH="0" baseline="30000" noProof="0" dirty="0">
                          <a:ln>
                            <a:noFill/>
                          </a:ln>
                          <a:solidFill>
                            <a:prstClr val="black"/>
                          </a:solidFill>
                          <a:effectLst/>
                          <a:uLnTx/>
                          <a:uFillTx/>
                          <a:latin typeface="+mn-lt"/>
                          <a:ea typeface="+mn-ea"/>
                          <a:cs typeface="+mn-cs"/>
                        </a:rPr>
                        <a:t>3</a:t>
                      </a:r>
                      <a:r>
                        <a:rPr kumimoji="0" lang="en-US" sz="1400" b="0" i="0" u="none" strike="noStrike" kern="1200" cap="none" spc="0" normalizeH="0" baseline="0" noProof="0" dirty="0">
                          <a:ln>
                            <a:noFill/>
                          </a:ln>
                          <a:solidFill>
                            <a:prstClr val="black"/>
                          </a:solidFill>
                          <a:effectLst/>
                          <a:uLnTx/>
                          <a:uFillTx/>
                          <a:latin typeface="+mn-lt"/>
                          <a:ea typeface="+mn-ea"/>
                          <a:cs typeface="+mn-cs"/>
                        </a:rPr>
                        <a:t> volumetric accuracy </a:t>
                      </a:r>
                      <a:endParaRPr lang="en-US" sz="1800" b="0" i="0" u="none" strike="noStrike" kern="1200" baseline="0" dirty="0">
                        <a:solidFill>
                          <a:schemeClr val="dk1"/>
                        </a:solidFill>
                        <a:latin typeface="+mn-lt"/>
                        <a:ea typeface="+mn-ea"/>
                        <a:cs typeface="+mn-cs"/>
                      </a:endParaRPr>
                    </a:p>
                    <a:p>
                      <a:endParaRPr lang="en-US" sz="1800" b="1" i="0" u="none" strike="noStrike" kern="1200" baseline="0" dirty="0">
                        <a:solidFill>
                          <a:schemeClr val="dk1"/>
                        </a:solidFill>
                        <a:latin typeface="+mn-lt"/>
                        <a:ea typeface="+mn-ea"/>
                        <a:cs typeface="+mn-cs"/>
                      </a:endParaRPr>
                    </a:p>
                    <a:p>
                      <a:r>
                        <a:rPr lang="en-US" sz="1800" b="1" i="0" u="none" strike="noStrike" kern="1200" baseline="0" dirty="0">
                          <a:solidFill>
                            <a:schemeClr val="dk1"/>
                          </a:solidFill>
                          <a:latin typeface="+mn-lt"/>
                          <a:ea typeface="+mn-ea"/>
                          <a:cs typeface="+mn-cs"/>
                        </a:rPr>
                        <a:t>Freeze/Thaw State: </a:t>
                      </a:r>
                      <a:endParaRPr lang="en-US" sz="1800" b="0" i="0" u="none" strike="noStrike" kern="1200" baseline="0" dirty="0">
                        <a:solidFill>
                          <a:schemeClr val="dk1"/>
                        </a:solidFill>
                        <a:latin typeface="+mn-lt"/>
                        <a:ea typeface="+mn-ea"/>
                        <a:cs typeface="+mn-cs"/>
                      </a:endParaRPr>
                    </a:p>
                    <a:p>
                      <a:r>
                        <a:rPr lang="en-US" sz="1400" b="0" i="0" u="none" strike="noStrike" kern="1200" baseline="0" dirty="0">
                          <a:solidFill>
                            <a:schemeClr val="dk1"/>
                          </a:solidFill>
                          <a:latin typeface="+mn-lt"/>
                          <a:ea typeface="+mn-ea"/>
                          <a:cs typeface="+mn-cs"/>
                        </a:rPr>
                        <a:t>Capture freeze/thaw state transitions in integrated vegetation-soil continuum 	</a:t>
                      </a:r>
                    </a:p>
                    <a:p>
                      <a:pPr marL="355600" lvl="1" indent="-268288">
                        <a:buFont typeface="Wingdings" panose="05000000000000000000" pitchFamily="2" charset="2"/>
                        <a:buChar char="Ø"/>
                      </a:pP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35462" marR="35462" marT="35462" marB="35462">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bl>
          </a:graphicData>
        </a:graphic>
      </p:graphicFrame>
      <p:sp>
        <p:nvSpPr>
          <p:cNvPr id="5" name="Rectangle: Rounded Corners 4">
            <a:extLst>
              <a:ext uri="{FF2B5EF4-FFF2-40B4-BE49-F238E27FC236}">
                <a16:creationId xmlns:a16="http://schemas.microsoft.com/office/drawing/2014/main" id="{4D6B943C-741E-4C2A-842B-0FD100A5AB84}"/>
              </a:ext>
            </a:extLst>
          </p:cNvPr>
          <p:cNvSpPr/>
          <p:nvPr/>
        </p:nvSpPr>
        <p:spPr>
          <a:xfrm>
            <a:off x="1643743" y="123485"/>
            <a:ext cx="7923338" cy="510778"/>
          </a:xfrm>
          <a:prstGeom prst="round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fr-FR" sz="2400" b="1" dirty="0">
                <a:solidFill>
                  <a:srgbClr val="C00000"/>
                </a:solidFill>
                <a:latin typeface="Calibri-Bold"/>
              </a:rPr>
              <a:t>SMAP </a:t>
            </a:r>
            <a:r>
              <a:rPr lang="fr-FR" sz="2400" b="1" dirty="0">
                <a:solidFill>
                  <a:srgbClr val="0033CC"/>
                </a:solidFill>
                <a:latin typeface="Calibri-Bold"/>
              </a:rPr>
              <a:t>(</a:t>
            </a:r>
            <a:r>
              <a:rPr lang="fr-FR" sz="2400" b="1" dirty="0" err="1">
                <a:solidFill>
                  <a:srgbClr val="0033CC"/>
                </a:solidFill>
                <a:latin typeface="Calibri-Bold"/>
              </a:rPr>
              <a:t>Soil</a:t>
            </a:r>
            <a:r>
              <a:rPr lang="fr-FR" sz="2400" b="1" dirty="0">
                <a:solidFill>
                  <a:srgbClr val="0033CC"/>
                </a:solidFill>
                <a:latin typeface="Calibri-Bold"/>
              </a:rPr>
              <a:t> </a:t>
            </a:r>
            <a:r>
              <a:rPr lang="fr-FR" sz="2400" b="1" dirty="0" err="1">
                <a:solidFill>
                  <a:srgbClr val="0033CC"/>
                </a:solidFill>
                <a:latin typeface="Calibri-Bold"/>
              </a:rPr>
              <a:t>Moisture</a:t>
            </a:r>
            <a:r>
              <a:rPr lang="fr-FR" sz="2400" b="1" dirty="0">
                <a:solidFill>
                  <a:srgbClr val="0033CC"/>
                </a:solidFill>
                <a:latin typeface="Calibri-Bold"/>
              </a:rPr>
              <a:t> Active Passive) mission</a:t>
            </a:r>
            <a:endParaRPr lang="en-US" sz="2400" b="1" dirty="0">
              <a:solidFill>
                <a:srgbClr val="0033CC"/>
              </a:solidFill>
              <a:latin typeface="Calibri-Bold"/>
            </a:endParaRPr>
          </a:p>
        </p:txBody>
      </p:sp>
      <p:sp>
        <p:nvSpPr>
          <p:cNvPr id="2" name="Rectangle: Rounded Corners 1">
            <a:extLst>
              <a:ext uri="{FF2B5EF4-FFF2-40B4-BE49-F238E27FC236}">
                <a16:creationId xmlns:a16="http://schemas.microsoft.com/office/drawing/2014/main" id="{6AC7BD27-6E0D-456A-99DE-3BCABD217959}"/>
              </a:ext>
            </a:extLst>
          </p:cNvPr>
          <p:cNvSpPr/>
          <p:nvPr/>
        </p:nvSpPr>
        <p:spPr>
          <a:xfrm>
            <a:off x="6337150" y="1004965"/>
            <a:ext cx="2731325" cy="461665"/>
          </a:xfrm>
          <a:prstGeom prst="roundRect">
            <a:avLst/>
          </a:prstGeom>
          <a:noFill/>
          <a:ln w="47625">
            <a:solidFill>
              <a:srgbClr val="00B0F0"/>
            </a:solidFill>
          </a:ln>
        </p:spPr>
        <p:style>
          <a:lnRef idx="2">
            <a:schemeClr val="accent4"/>
          </a:lnRef>
          <a:fillRef idx="1">
            <a:schemeClr val="lt1"/>
          </a:fillRef>
          <a:effectRef idx="0">
            <a:schemeClr val="accent4"/>
          </a:effectRef>
          <a:fontRef idx="minor">
            <a:schemeClr val="dk1"/>
          </a:fontRef>
        </p:style>
        <p:txBody>
          <a:bodyPr rtlCol="1" anchor="ctr"/>
          <a:lstStyle/>
          <a:p>
            <a:pPr algn="ctr"/>
            <a:endParaRPr lang="fa-IR" dirty="0"/>
          </a:p>
        </p:txBody>
      </p:sp>
      <p:sp>
        <p:nvSpPr>
          <p:cNvPr id="6" name="Slide Number Placeholder 5">
            <a:extLst>
              <a:ext uri="{FF2B5EF4-FFF2-40B4-BE49-F238E27FC236}">
                <a16:creationId xmlns:a16="http://schemas.microsoft.com/office/drawing/2014/main" id="{5DDA6F8B-BFEF-406A-B72F-F012CAC7CCF5}"/>
              </a:ext>
            </a:extLst>
          </p:cNvPr>
          <p:cNvSpPr>
            <a:spLocks noGrp="1"/>
          </p:cNvSpPr>
          <p:nvPr>
            <p:ph type="sldNum" sz="quarter" idx="12"/>
          </p:nvPr>
        </p:nvSpPr>
        <p:spPr/>
        <p:txBody>
          <a:bodyPr/>
          <a:lstStyle/>
          <a:p>
            <a:fld id="{8ACF494B-5665-4D0C-9B30-01D6EF684EB8}" type="slidenum">
              <a:rPr lang="en-US" smtClean="0"/>
              <a:t>46</a:t>
            </a:fld>
            <a:endParaRPr lang="en-US"/>
          </a:p>
        </p:txBody>
      </p:sp>
      <p:pic>
        <p:nvPicPr>
          <p:cNvPr id="7" name="Graphic 4">
            <a:extLst>
              <a:ext uri="{FF2B5EF4-FFF2-40B4-BE49-F238E27FC236}">
                <a16:creationId xmlns:a16="http://schemas.microsoft.com/office/drawing/2014/main" id="{9AE000B4-C209-468C-93DB-5D866F5CC7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61157" y="85682"/>
            <a:ext cx="785286" cy="656785"/>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4304" y="5636619"/>
            <a:ext cx="738306" cy="738306"/>
          </a:xfrm>
          <a:prstGeom prst="rect">
            <a:avLst/>
          </a:prstGeom>
        </p:spPr>
      </p:pic>
    </p:spTree>
    <p:extLst>
      <p:ext uri="{BB962C8B-B14F-4D97-AF65-F5344CB8AC3E}">
        <p14:creationId xmlns:p14="http://schemas.microsoft.com/office/powerpoint/2010/main" val="29893128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DDA6F8B-BFEF-406A-B72F-F012CAC7CCF5}"/>
              </a:ext>
            </a:extLst>
          </p:cNvPr>
          <p:cNvSpPr>
            <a:spLocks noGrp="1"/>
          </p:cNvSpPr>
          <p:nvPr>
            <p:ph type="sldNum" sz="quarter" idx="12"/>
          </p:nvPr>
        </p:nvSpPr>
        <p:spPr/>
        <p:txBody>
          <a:bodyPr/>
          <a:lstStyle/>
          <a:p>
            <a:fld id="{8ACF494B-5665-4D0C-9B30-01D6EF684EB8}" type="slidenum">
              <a:rPr lang="en-US" smtClean="0">
                <a:solidFill>
                  <a:prstClr val="black">
                    <a:tint val="75000"/>
                  </a:prstClr>
                </a:solidFill>
                <a:latin typeface="Times New Roman" panose="02020603050405020304" pitchFamily="18" charset="0"/>
              </a:rPr>
              <a:pPr/>
              <a:t>47</a:t>
            </a:fld>
            <a:endParaRPr lang="en-US">
              <a:solidFill>
                <a:prstClr val="black">
                  <a:tint val="75000"/>
                </a:prstClr>
              </a:solidFill>
              <a:latin typeface="Times New Roman" panose="02020603050405020304" pitchFamily="18" charset="0"/>
            </a:endParaRPr>
          </a:p>
        </p:txBody>
      </p:sp>
      <p:sp>
        <p:nvSpPr>
          <p:cNvPr id="13" name="Rectangle 12">
            <a:extLst>
              <a:ext uri="{FF2B5EF4-FFF2-40B4-BE49-F238E27FC236}">
                <a16:creationId xmlns:a16="http://schemas.microsoft.com/office/drawing/2014/main" id="{B6853AEC-64AA-4116-B9A6-C8C000DA1B99}"/>
              </a:ext>
            </a:extLst>
          </p:cNvPr>
          <p:cNvSpPr/>
          <p:nvPr/>
        </p:nvSpPr>
        <p:spPr>
          <a:xfrm>
            <a:off x="2839488" y="0"/>
            <a:ext cx="5323437" cy="684803"/>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buClr>
                <a:srgbClr val="C00000"/>
              </a:buClr>
              <a:buSzPct val="80000"/>
              <a:defRPr/>
            </a:pPr>
            <a:r>
              <a:rPr lang="en-US" sz="28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SMAP Products</a:t>
            </a:r>
            <a:endParaRPr lang="fa-IR" sz="28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grpSp>
        <p:nvGrpSpPr>
          <p:cNvPr id="3" name="Group 2"/>
          <p:cNvGrpSpPr/>
          <p:nvPr/>
        </p:nvGrpSpPr>
        <p:grpSpPr>
          <a:xfrm>
            <a:off x="1124997" y="684803"/>
            <a:ext cx="8223720" cy="6173198"/>
            <a:chOff x="219064" y="870446"/>
            <a:chExt cx="8205784" cy="5905169"/>
          </a:xfrm>
        </p:grpSpPr>
        <p:grpSp>
          <p:nvGrpSpPr>
            <p:cNvPr id="18" name="Group 17"/>
            <p:cNvGrpSpPr/>
            <p:nvPr/>
          </p:nvGrpSpPr>
          <p:grpSpPr>
            <a:xfrm>
              <a:off x="219064" y="870446"/>
              <a:ext cx="8205784" cy="5905169"/>
              <a:chOff x="244284" y="215900"/>
              <a:chExt cx="8641392" cy="6352195"/>
            </a:xfrm>
          </p:grpSpPr>
          <p:pic>
            <p:nvPicPr>
              <p:cNvPr id="19" name="Picture 2" descr="A table of SMAP data products sorted by lev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652" y="215900"/>
                <a:ext cx="8071024" cy="6352195"/>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p:cNvGrpSpPr/>
              <p:nvPr/>
            </p:nvGrpSpPr>
            <p:grpSpPr>
              <a:xfrm>
                <a:off x="244284" y="3923217"/>
                <a:ext cx="570368" cy="1883365"/>
                <a:chOff x="244284" y="3923217"/>
                <a:chExt cx="570368" cy="1883365"/>
              </a:xfrm>
            </p:grpSpPr>
            <p:sp>
              <p:nvSpPr>
                <p:cNvPr id="21" name="Right Arrow 20"/>
                <p:cNvSpPr/>
                <p:nvPr/>
              </p:nvSpPr>
              <p:spPr>
                <a:xfrm>
                  <a:off x="244284" y="3923217"/>
                  <a:ext cx="570368" cy="190123"/>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prstClr val="white"/>
                    </a:solidFill>
                  </a:endParaRPr>
                </a:p>
              </p:txBody>
            </p:sp>
            <p:sp>
              <p:nvSpPr>
                <p:cNvPr id="22" name="Right Arrow 21"/>
                <p:cNvSpPr/>
                <p:nvPr/>
              </p:nvSpPr>
              <p:spPr>
                <a:xfrm>
                  <a:off x="244284" y="4124146"/>
                  <a:ext cx="570368" cy="190123"/>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prstClr val="white"/>
                    </a:solidFill>
                  </a:endParaRPr>
                </a:p>
              </p:txBody>
            </p:sp>
            <p:sp>
              <p:nvSpPr>
                <p:cNvPr id="23" name="Right Arrow 22"/>
                <p:cNvSpPr/>
                <p:nvPr/>
              </p:nvSpPr>
              <p:spPr>
                <a:xfrm>
                  <a:off x="244284" y="5616459"/>
                  <a:ext cx="570368" cy="190123"/>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prstClr val="white"/>
                    </a:solidFill>
                  </a:endParaRPr>
                </a:p>
              </p:txBody>
            </p:sp>
          </p:grpSp>
        </p:grpSp>
        <p:sp>
          <p:nvSpPr>
            <p:cNvPr id="14" name="Right Arrow 13"/>
            <p:cNvSpPr/>
            <p:nvPr/>
          </p:nvSpPr>
          <p:spPr>
            <a:xfrm>
              <a:off x="219064" y="4099242"/>
              <a:ext cx="541616" cy="176743"/>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prstClr val="white"/>
                </a:solidFill>
              </a:endParaRPr>
            </a:p>
          </p:txBody>
        </p:sp>
      </p:grpSp>
      <p:pic>
        <p:nvPicPr>
          <p:cNvPr id="15" name="Graphic 4">
            <a:extLst>
              <a:ext uri="{FF2B5EF4-FFF2-40B4-BE49-F238E27FC236}">
                <a16:creationId xmlns:a16="http://schemas.microsoft.com/office/drawing/2014/main" id="{9AE000B4-C209-468C-93DB-5D866F5CC7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61157" y="28018"/>
            <a:ext cx="785286" cy="656785"/>
          </a:xfrm>
          <a:prstGeom prst="rect">
            <a:avLst/>
          </a:prstGeom>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2417" y="5850672"/>
            <a:ext cx="738306" cy="738306"/>
          </a:xfrm>
          <a:prstGeom prst="rect">
            <a:avLst/>
          </a:prstGeom>
        </p:spPr>
      </p:pic>
    </p:spTree>
    <p:extLst>
      <p:ext uri="{BB962C8B-B14F-4D97-AF65-F5344CB8AC3E}">
        <p14:creationId xmlns:p14="http://schemas.microsoft.com/office/powerpoint/2010/main" val="18094215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lide Number Placeholder 2"/>
          <p:cNvSpPr>
            <a:spLocks noGrp="1"/>
          </p:cNvSpPr>
          <p:nvPr>
            <p:ph type="sldNum" sz="quarter" idx="12"/>
          </p:nvPr>
        </p:nvSpPr>
        <p:spPr>
          <a:xfrm>
            <a:off x="8466822" y="6356349"/>
            <a:ext cx="2743200" cy="365125"/>
          </a:xfrm>
        </p:spPr>
        <p:txBody>
          <a:bodyPr/>
          <a:lstStyle/>
          <a:p>
            <a:fld id="{8ACF494B-5665-4D0C-9B30-01D6EF684EB8}" type="slidenum">
              <a:rPr lang="en-US" smtClean="0">
                <a:solidFill>
                  <a:prstClr val="black">
                    <a:tint val="75000"/>
                  </a:prstClr>
                </a:solidFill>
              </a:rPr>
              <a:pPr/>
              <a:t>48</a:t>
            </a:fld>
            <a:endParaRPr lang="en-US" dirty="0">
              <a:solidFill>
                <a:prstClr val="black">
                  <a:tint val="75000"/>
                </a:prstClr>
              </a:solidFill>
            </a:endParaRPr>
          </a:p>
        </p:txBody>
      </p:sp>
      <p:sp>
        <p:nvSpPr>
          <p:cNvPr id="12" name="TextBox 11">
            <a:extLst>
              <a:ext uri="{FF2B5EF4-FFF2-40B4-BE49-F238E27FC236}">
                <a16:creationId xmlns:a16="http://schemas.microsoft.com/office/drawing/2014/main" id="{25BD3806-1FF2-4941-8E80-AE829D06F585}"/>
              </a:ext>
            </a:extLst>
          </p:cNvPr>
          <p:cNvSpPr txBox="1"/>
          <p:nvPr/>
        </p:nvSpPr>
        <p:spPr>
          <a:xfrm>
            <a:off x="2133360" y="135719"/>
            <a:ext cx="6984776" cy="578882"/>
          </a:xfrm>
          <a:prstGeom prst="round2DiagRect">
            <a:avLst/>
          </a:prstGeom>
          <a:noFill/>
          <a:ln>
            <a:noFill/>
          </a:ln>
        </p:spPr>
        <p:style>
          <a:lnRef idx="2">
            <a:schemeClr val="dk1"/>
          </a:lnRef>
          <a:fillRef idx="1">
            <a:schemeClr val="lt1"/>
          </a:fillRef>
          <a:effectRef idx="0">
            <a:schemeClr val="dk1"/>
          </a:effectRef>
          <a:fontRef idx="minor">
            <a:schemeClr val="dk1"/>
          </a:fontRef>
        </p:style>
        <p:txBody>
          <a:bodyPr wrap="square" rtlCol="1">
            <a:spAutoFit/>
          </a:bodyPr>
          <a:lstStyle/>
          <a:p>
            <a:pPr algn="ctr" fontAlgn="base">
              <a:spcBef>
                <a:spcPct val="0"/>
              </a:spcBef>
              <a:spcAft>
                <a:spcPct val="0"/>
              </a:spcAft>
              <a:defRPr/>
            </a:pPr>
            <a:r>
              <a:rPr lang="en-US" sz="28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Reading SMAP Products</a:t>
            </a:r>
          </a:p>
        </p:txBody>
      </p:sp>
      <p:sp>
        <p:nvSpPr>
          <p:cNvPr id="17" name="Rectangle 16">
            <a:extLst>
              <a:ext uri="{FF2B5EF4-FFF2-40B4-BE49-F238E27FC236}">
                <a16:creationId xmlns:a16="http://schemas.microsoft.com/office/drawing/2014/main" id="{C9A95327-89AF-486C-9269-F59BF6F10364}"/>
              </a:ext>
            </a:extLst>
          </p:cNvPr>
          <p:cNvSpPr/>
          <p:nvPr/>
        </p:nvSpPr>
        <p:spPr>
          <a:xfrm>
            <a:off x="2713396" y="1082309"/>
            <a:ext cx="6220763" cy="1169551"/>
          </a:xfrm>
          <a:prstGeom prst="rect">
            <a:avLst/>
          </a:prstGeom>
          <a:gradFill>
            <a:gsLst>
              <a:gs pos="0">
                <a:srgbClr val="DDEEFF"/>
              </a:gs>
              <a:gs pos="100000">
                <a:srgbClr val="C1E0FF"/>
              </a:gs>
            </a:gsLst>
            <a:lin ang="5400000" scaled="0"/>
          </a:gradFill>
          <a:ln>
            <a:solidFill>
              <a:srgbClr val="C1E0FF"/>
            </a:solidFill>
          </a:ln>
        </p:spPr>
        <p:style>
          <a:lnRef idx="1">
            <a:schemeClr val="accent1"/>
          </a:lnRef>
          <a:fillRef idx="2">
            <a:schemeClr val="accent1"/>
          </a:fillRef>
          <a:effectRef idx="1">
            <a:schemeClr val="accent1"/>
          </a:effectRef>
          <a:fontRef idx="minor">
            <a:schemeClr val="dk1"/>
          </a:fontRef>
        </p:style>
        <p:txBody>
          <a:bodyPr wrap="square">
            <a:spAutoFit/>
          </a:bodyPr>
          <a:lstStyle/>
          <a:p>
            <a:pPr fontAlgn="base">
              <a:lnSpc>
                <a:spcPct val="150000"/>
              </a:lnSpc>
              <a:spcBef>
                <a:spcPct val="0"/>
              </a:spcBef>
              <a:spcAft>
                <a:spcPct val="0"/>
              </a:spcAft>
            </a:pPr>
            <a:r>
              <a:rPr lang="en-US" sz="2000" b="1" dirty="0">
                <a:solidFill>
                  <a:prstClr val="black"/>
                </a:solidFill>
                <a:latin typeface="Times New Roman" panose="02020603050405020304" pitchFamily="18" charset="0"/>
                <a:cs typeface="Times New Roman" panose="02020603050405020304" pitchFamily="18" charset="0"/>
              </a:rPr>
              <a:t>File Format : </a:t>
            </a:r>
            <a:r>
              <a:rPr lang="en-US" sz="2000" b="1" dirty="0">
                <a:solidFill>
                  <a:srgbClr val="0000FF"/>
                </a:solidFill>
                <a:latin typeface="Times New Roman" panose="02020603050405020304" pitchFamily="18" charset="0"/>
                <a:cs typeface="Times New Roman" panose="02020603050405020304" pitchFamily="18" charset="0"/>
              </a:rPr>
              <a:t>HDF5 (NetCDF-4 Format)</a:t>
            </a:r>
          </a:p>
          <a:p>
            <a:pPr marL="214313" indent="-214313" fontAlgn="base">
              <a:lnSpc>
                <a:spcPct val="200000"/>
              </a:lnSpc>
              <a:spcBef>
                <a:spcPct val="0"/>
              </a:spcBef>
              <a:spcAft>
                <a:spcPct val="0"/>
              </a:spcAft>
              <a:buClr>
                <a:srgbClr val="0070C0"/>
              </a:buClr>
              <a:buSzPct val="80000"/>
              <a:buFont typeface="Wingdings" panose="05000000000000000000" pitchFamily="2" charset="2"/>
              <a:buChar char="q"/>
            </a:pPr>
            <a:r>
              <a:rPr lang="en-US" sz="2000" b="1" dirty="0">
                <a:solidFill>
                  <a:schemeClr val="tx1"/>
                </a:solidFill>
                <a:latin typeface="Times New Roman" panose="02020603050405020304" pitchFamily="18" charset="0"/>
                <a:cs typeface="Times New Roman" panose="02020603050405020304" pitchFamily="18" charset="0"/>
              </a:rPr>
              <a:t>Reading by :  </a:t>
            </a:r>
            <a:r>
              <a:rPr lang="en-US" sz="2000" b="1" dirty="0" err="1">
                <a:solidFill>
                  <a:srgbClr val="0000FF"/>
                </a:solidFill>
                <a:latin typeface="Times New Roman" panose="02020603050405020304" pitchFamily="18" charset="0"/>
                <a:cs typeface="Times New Roman" panose="02020603050405020304" pitchFamily="18" charset="0"/>
              </a:rPr>
              <a:t>Matlab</a:t>
            </a:r>
            <a:r>
              <a:rPr lang="en-US" sz="2000" b="1" dirty="0">
                <a:solidFill>
                  <a:srgbClr val="0000FF"/>
                </a:solidFill>
                <a:latin typeface="Times New Roman" panose="02020603050405020304" pitchFamily="18" charset="0"/>
                <a:cs typeface="Times New Roman" panose="02020603050405020304" pitchFamily="18" charset="0"/>
              </a:rPr>
              <a:t> and Python </a:t>
            </a:r>
            <a:endParaRPr lang="en-US" sz="2000" dirty="0">
              <a:solidFill>
                <a:srgbClr val="0000FF"/>
              </a:solidFill>
              <a:latin typeface="Times New Roman" panose="02020603050405020304" pitchFamily="18" charset="0"/>
              <a:cs typeface="Times New Roman" panose="02020603050405020304" pitchFamily="18" charset="0"/>
            </a:endParaRPr>
          </a:p>
        </p:txBody>
      </p:sp>
      <p:pic>
        <p:nvPicPr>
          <p:cNvPr id="10" name="Graphic 4">
            <a:extLst>
              <a:ext uri="{FF2B5EF4-FFF2-40B4-BE49-F238E27FC236}">
                <a16:creationId xmlns:a16="http://schemas.microsoft.com/office/drawing/2014/main" id="{9AE000B4-C209-468C-93DB-5D866F5CC7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425" y="5709293"/>
            <a:ext cx="785286" cy="656785"/>
          </a:xfrm>
          <a:prstGeom prst="rect">
            <a:avLst/>
          </a:prstGeom>
          <a:ln>
            <a:noFill/>
          </a:ln>
          <a:effectLst>
            <a:outerShdw blurRad="292100" dist="139700" dir="2700000" algn="tl" rotWithShape="0">
              <a:srgbClr val="333333">
                <a:alpha val="65000"/>
              </a:srgbClr>
            </a:outerShdw>
          </a:effectLst>
        </p:spPr>
      </p:pic>
      <p:pic>
        <p:nvPicPr>
          <p:cNvPr id="18" name="Picture 17"/>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210022" y="5886449"/>
            <a:ext cx="652461" cy="652461"/>
          </a:xfrm>
          <a:prstGeom prst="rect">
            <a:avLst/>
          </a:prstGeom>
        </p:spPr>
      </p:pic>
      <p:graphicFrame>
        <p:nvGraphicFramePr>
          <p:cNvPr id="9" name="Table 8"/>
          <p:cNvGraphicFramePr>
            <a:graphicFrameLocks noGrp="1"/>
          </p:cNvGraphicFramePr>
          <p:nvPr/>
        </p:nvGraphicFramePr>
        <p:xfrm>
          <a:off x="947711" y="3102363"/>
          <a:ext cx="9752135" cy="1941442"/>
        </p:xfrm>
        <a:graphic>
          <a:graphicData uri="http://schemas.openxmlformats.org/drawingml/2006/table">
            <a:tbl>
              <a:tblPr/>
              <a:tblGrid>
                <a:gridCol w="2955549">
                  <a:extLst>
                    <a:ext uri="{9D8B030D-6E8A-4147-A177-3AD203B41FA5}">
                      <a16:colId xmlns:a16="http://schemas.microsoft.com/office/drawing/2014/main" val="20000"/>
                    </a:ext>
                  </a:extLst>
                </a:gridCol>
                <a:gridCol w="6796586">
                  <a:extLst>
                    <a:ext uri="{9D8B030D-6E8A-4147-A177-3AD203B41FA5}">
                      <a16:colId xmlns:a16="http://schemas.microsoft.com/office/drawing/2014/main" val="20001"/>
                    </a:ext>
                  </a:extLst>
                </a:gridCol>
              </a:tblGrid>
              <a:tr h="429748">
                <a:tc>
                  <a:txBody>
                    <a:bodyPr/>
                    <a:lstStyle/>
                    <a:p>
                      <a:pPr algn="ctr" fontAlgn="t"/>
                      <a:r>
                        <a:rPr lang="en-US" sz="2000" b="1" dirty="0">
                          <a:solidFill>
                            <a:schemeClr val="tx1"/>
                          </a:solidFill>
                          <a:effectLst/>
                          <a:latin typeface="Times New Roman" panose="02020603050405020304" pitchFamily="18" charset="0"/>
                          <a:cs typeface="Times New Roman" panose="02020603050405020304" pitchFamily="18" charset="0"/>
                        </a:rPr>
                        <a:t>Tool</a:t>
                      </a:r>
                    </a:p>
                  </a:txBody>
                  <a:tcPr marL="11247" marR="11247" marT="11247" marB="11247">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C5C5FF"/>
                    </a:solidFill>
                  </a:tcPr>
                </a:tc>
                <a:tc>
                  <a:txBody>
                    <a:bodyPr/>
                    <a:lstStyle/>
                    <a:p>
                      <a:pPr algn="ctr" fontAlgn="t"/>
                      <a:r>
                        <a:rPr lang="en-US" sz="2000" b="1" dirty="0">
                          <a:solidFill>
                            <a:schemeClr val="tx1"/>
                          </a:solidFill>
                          <a:effectLst/>
                          <a:latin typeface="Times New Roman" panose="02020603050405020304" pitchFamily="18" charset="0"/>
                          <a:cs typeface="Times New Roman" panose="02020603050405020304" pitchFamily="18" charset="0"/>
                        </a:rPr>
                        <a:t>Description</a:t>
                      </a:r>
                    </a:p>
                  </a:txBody>
                  <a:tcPr marL="11247" marR="11247" marT="11247" marB="11247">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C5C5FF"/>
                    </a:solidFill>
                  </a:tcPr>
                </a:tc>
                <a:extLst>
                  <a:ext uri="{0D108BD9-81ED-4DB2-BD59-A6C34878D82A}">
                    <a16:rowId xmlns:a16="http://schemas.microsoft.com/office/drawing/2014/main" val="10000"/>
                  </a:ext>
                </a:extLst>
              </a:tr>
              <a:tr h="666240">
                <a:tc>
                  <a:txBody>
                    <a:bodyPr/>
                    <a:lstStyle/>
                    <a:p>
                      <a:pPr fontAlgn="t">
                        <a:lnSpc>
                          <a:spcPct val="150000"/>
                        </a:lnSpc>
                      </a:pPr>
                      <a:r>
                        <a:rPr lang="en-US" sz="1800" b="1" u="none" strike="noStrike" dirty="0">
                          <a:solidFill>
                            <a:srgbClr val="C00000"/>
                          </a:solidFill>
                          <a:effectLst/>
                          <a:latin typeface="Times New Roman" panose="02020603050405020304" pitchFamily="18" charset="0"/>
                          <a:cs typeface="Times New Roman" panose="02020603050405020304" pitchFamily="18" charset="0"/>
                          <a:hlinkClick r:id="rId5"/>
                        </a:rPr>
                        <a:t>HDF View</a:t>
                      </a:r>
                      <a:endParaRPr lang="en-US" sz="1800" b="1" dirty="0">
                        <a:solidFill>
                          <a:srgbClr val="C00000"/>
                        </a:solidFill>
                        <a:effectLst/>
                        <a:latin typeface="Times New Roman" panose="02020603050405020304" pitchFamily="18" charset="0"/>
                        <a:cs typeface="Times New Roman" panose="02020603050405020304" pitchFamily="18" charset="0"/>
                      </a:endParaRPr>
                    </a:p>
                  </a:txBody>
                  <a:tcPr marL="11247" marR="11247" marT="11247" marB="11247">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D1D1FF"/>
                    </a:solidFill>
                  </a:tcPr>
                </a:tc>
                <a:tc>
                  <a:txBody>
                    <a:bodyPr/>
                    <a:lstStyle/>
                    <a:p>
                      <a:pPr fontAlgn="t">
                        <a:lnSpc>
                          <a:spcPct val="150000"/>
                        </a:lnSpc>
                      </a:pPr>
                      <a:r>
                        <a:rPr lang="en-US" sz="1800" dirty="0">
                          <a:effectLst/>
                          <a:latin typeface="Times New Roman" panose="02020603050405020304" pitchFamily="18" charset="0"/>
                          <a:cs typeface="Times New Roman" panose="02020603050405020304" pitchFamily="18" charset="0"/>
                        </a:rPr>
                        <a:t>Visual tool for browsing and editing HDF4 and HDF5 files.</a:t>
                      </a:r>
                    </a:p>
                  </a:txBody>
                  <a:tcPr marL="11247" marR="11247" marT="11247" marB="11247">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3F3FF"/>
                    </a:solidFill>
                  </a:tcPr>
                </a:tc>
                <a:extLst>
                  <a:ext uri="{0D108BD9-81ED-4DB2-BD59-A6C34878D82A}">
                    <a16:rowId xmlns:a16="http://schemas.microsoft.com/office/drawing/2014/main" val="10001"/>
                  </a:ext>
                </a:extLst>
              </a:tr>
              <a:tr h="470729">
                <a:tc>
                  <a:txBody>
                    <a:bodyPr/>
                    <a:lstStyle/>
                    <a:p>
                      <a:pPr fontAlgn="t">
                        <a:lnSpc>
                          <a:spcPct val="150000"/>
                        </a:lnSpc>
                      </a:pPr>
                      <a:r>
                        <a:rPr lang="en-US" sz="1800" b="1" u="none" strike="noStrike" dirty="0">
                          <a:solidFill>
                            <a:srgbClr val="C00000"/>
                          </a:solidFill>
                          <a:effectLst/>
                          <a:latin typeface="Times New Roman" panose="02020603050405020304" pitchFamily="18" charset="0"/>
                          <a:cs typeface="Times New Roman" panose="02020603050405020304" pitchFamily="18" charset="0"/>
                          <a:hlinkClick r:id="rId6"/>
                        </a:rPr>
                        <a:t>Panoply </a:t>
                      </a:r>
                      <a:r>
                        <a:rPr lang="en-US" sz="1800" b="1" u="none" strike="noStrike" dirty="0" err="1">
                          <a:solidFill>
                            <a:srgbClr val="C00000"/>
                          </a:solidFill>
                          <a:effectLst/>
                          <a:latin typeface="Times New Roman" panose="02020603050405020304" pitchFamily="18" charset="0"/>
                          <a:cs typeface="Times New Roman" panose="02020603050405020304" pitchFamily="18" charset="0"/>
                          <a:hlinkClick r:id="rId6"/>
                        </a:rPr>
                        <a:t>netCDF</a:t>
                      </a:r>
                      <a:r>
                        <a:rPr lang="en-US" sz="1800" b="1" u="none" strike="noStrike" dirty="0">
                          <a:solidFill>
                            <a:srgbClr val="C00000"/>
                          </a:solidFill>
                          <a:effectLst/>
                          <a:latin typeface="Times New Roman" panose="02020603050405020304" pitchFamily="18" charset="0"/>
                          <a:cs typeface="Times New Roman" panose="02020603050405020304" pitchFamily="18" charset="0"/>
                          <a:hlinkClick r:id="rId6"/>
                        </a:rPr>
                        <a:t>, </a:t>
                      </a:r>
                      <a:endParaRPr lang="en-US" sz="1800" b="1" u="none" strike="noStrike" dirty="0">
                        <a:solidFill>
                          <a:srgbClr val="C00000"/>
                        </a:solidFill>
                        <a:effectLst/>
                        <a:latin typeface="Times New Roman" panose="02020603050405020304" pitchFamily="18" charset="0"/>
                        <a:cs typeface="Times New Roman" panose="02020603050405020304" pitchFamily="18" charset="0"/>
                        <a:hlinkClick r:id="" action="ppaction://noaction"/>
                      </a:endParaRPr>
                    </a:p>
                    <a:p>
                      <a:pPr fontAlgn="t">
                        <a:lnSpc>
                          <a:spcPct val="150000"/>
                        </a:lnSpc>
                      </a:pPr>
                      <a:r>
                        <a:rPr lang="en-US" sz="1800" b="1" u="none" strike="noStrike" dirty="0">
                          <a:solidFill>
                            <a:srgbClr val="C00000"/>
                          </a:solidFill>
                          <a:effectLst/>
                          <a:latin typeface="Times New Roman" panose="02020603050405020304" pitchFamily="18" charset="0"/>
                          <a:cs typeface="Times New Roman" panose="02020603050405020304" pitchFamily="18" charset="0"/>
                          <a:hlinkClick r:id="" action="ppaction://noaction"/>
                        </a:rPr>
                        <a:t>HDF</a:t>
                      </a:r>
                      <a:r>
                        <a:rPr lang="en-US" sz="1800" b="1" u="none" strike="noStrike" dirty="0">
                          <a:solidFill>
                            <a:srgbClr val="C00000"/>
                          </a:solidFill>
                          <a:effectLst/>
                          <a:latin typeface="Times New Roman" panose="02020603050405020304" pitchFamily="18" charset="0"/>
                          <a:cs typeface="Times New Roman" panose="02020603050405020304" pitchFamily="18" charset="0"/>
                          <a:hlinkClick r:id="rId6"/>
                        </a:rPr>
                        <a:t>, and GRIB Data Viewer</a:t>
                      </a:r>
                      <a:endParaRPr lang="en-US" sz="1800" b="1" dirty="0">
                        <a:solidFill>
                          <a:srgbClr val="C00000"/>
                        </a:solidFill>
                        <a:effectLst/>
                        <a:latin typeface="Times New Roman" panose="02020603050405020304" pitchFamily="18" charset="0"/>
                        <a:cs typeface="Times New Roman" panose="02020603050405020304" pitchFamily="18" charset="0"/>
                      </a:endParaRPr>
                    </a:p>
                  </a:txBody>
                  <a:tcPr marL="11247" marR="11247" marT="11247" marB="11247">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D1D1FF"/>
                    </a:solidFill>
                  </a:tcPr>
                </a:tc>
                <a:tc>
                  <a:txBody>
                    <a:bodyPr/>
                    <a:lstStyle/>
                    <a:p>
                      <a:pPr fontAlgn="t">
                        <a:lnSpc>
                          <a:spcPct val="150000"/>
                        </a:lnSpc>
                      </a:pPr>
                      <a:r>
                        <a:rPr lang="en-US" sz="1800" dirty="0">
                          <a:effectLst/>
                          <a:latin typeface="Times New Roman" panose="02020603050405020304" pitchFamily="18" charset="0"/>
                          <a:cs typeface="Times New Roman" panose="02020603050405020304" pitchFamily="18" charset="0"/>
                        </a:rPr>
                        <a:t>Cross-platform application that plots geo-gridded arrays from </a:t>
                      </a:r>
                      <a:r>
                        <a:rPr lang="en-US" sz="1800" dirty="0" err="1">
                          <a:effectLst/>
                          <a:latin typeface="Times New Roman" panose="02020603050405020304" pitchFamily="18" charset="0"/>
                          <a:cs typeface="Times New Roman" panose="02020603050405020304" pitchFamily="18" charset="0"/>
                        </a:rPr>
                        <a:t>netCDF</a:t>
                      </a:r>
                      <a:r>
                        <a:rPr lang="en-US" sz="1800" dirty="0">
                          <a:effectLst/>
                          <a:latin typeface="Times New Roman" panose="02020603050405020304" pitchFamily="18" charset="0"/>
                          <a:cs typeface="Times New Roman" panose="02020603050405020304" pitchFamily="18" charset="0"/>
                        </a:rPr>
                        <a:t>, HDF, and GRIB data sets.</a:t>
                      </a:r>
                    </a:p>
                  </a:txBody>
                  <a:tcPr marL="11247" marR="11247" marT="11247" marB="11247">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3F3FF"/>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0768501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lide Number Placeholder 2"/>
          <p:cNvSpPr>
            <a:spLocks noGrp="1"/>
          </p:cNvSpPr>
          <p:nvPr>
            <p:ph type="sldNum" sz="quarter" idx="12"/>
          </p:nvPr>
        </p:nvSpPr>
        <p:spPr>
          <a:xfrm>
            <a:off x="8437639" y="6356349"/>
            <a:ext cx="2743200" cy="365125"/>
          </a:xfrm>
        </p:spPr>
        <p:txBody>
          <a:bodyPr/>
          <a:lstStyle/>
          <a:p>
            <a:fld id="{8ACF494B-5665-4D0C-9B30-01D6EF684EB8}" type="slidenum">
              <a:rPr lang="en-US" smtClean="0">
                <a:solidFill>
                  <a:prstClr val="black">
                    <a:tint val="75000"/>
                  </a:prstClr>
                </a:solidFill>
              </a:rPr>
              <a:pPr/>
              <a:t>49</a:t>
            </a:fld>
            <a:endParaRPr lang="en-US" dirty="0">
              <a:solidFill>
                <a:prstClr val="black">
                  <a:tint val="75000"/>
                </a:prstClr>
              </a:solidFill>
            </a:endParaRPr>
          </a:p>
        </p:txBody>
      </p:sp>
      <p:pic>
        <p:nvPicPr>
          <p:cNvPr id="2" name="Picture 1"/>
          <p:cNvPicPr>
            <a:picLocks noChangeAspect="1"/>
          </p:cNvPicPr>
          <p:nvPr/>
        </p:nvPicPr>
        <p:blipFill>
          <a:blip r:embed="rId3"/>
          <a:stretch>
            <a:fillRect/>
          </a:stretch>
        </p:blipFill>
        <p:spPr>
          <a:xfrm>
            <a:off x="122830" y="1167660"/>
            <a:ext cx="11789686" cy="5188689"/>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a:stretch>
            <a:fillRect/>
          </a:stretch>
        </p:blipFill>
        <p:spPr>
          <a:xfrm>
            <a:off x="750448" y="3160106"/>
            <a:ext cx="2116577" cy="2995417"/>
          </a:xfrm>
          <a:prstGeom prst="rect">
            <a:avLst/>
          </a:prstGeom>
        </p:spPr>
      </p:pic>
      <p:sp>
        <p:nvSpPr>
          <p:cNvPr id="17" name="Rectangle 16">
            <a:extLst>
              <a:ext uri="{FF2B5EF4-FFF2-40B4-BE49-F238E27FC236}">
                <a16:creationId xmlns:a16="http://schemas.microsoft.com/office/drawing/2014/main" id="{6286F085-EA0A-4D82-9A71-2A5D4DF3B83B}"/>
              </a:ext>
            </a:extLst>
          </p:cNvPr>
          <p:cNvSpPr/>
          <p:nvPr/>
        </p:nvSpPr>
        <p:spPr>
          <a:xfrm>
            <a:off x="1966445" y="38550"/>
            <a:ext cx="7532507" cy="579967"/>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buClr>
                <a:srgbClr val="C00000"/>
              </a:buClr>
              <a:buSzPct val="80000"/>
              <a:defRPr/>
            </a:pPr>
            <a:r>
              <a:rPr lang="en-US" sz="2400" b="1" spc="38"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How to read SMAP products</a:t>
            </a:r>
            <a:endParaRPr lang="fa-IR" sz="2400" b="1" spc="38"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
        <p:nvSpPr>
          <p:cNvPr id="7" name="Left Brace 6">
            <a:extLst>
              <a:ext uri="{FF2B5EF4-FFF2-40B4-BE49-F238E27FC236}">
                <a16:creationId xmlns:a16="http://schemas.microsoft.com/office/drawing/2014/main" id="{8B3CC22B-E87F-4AB9-8BBA-25C6A80AE596}"/>
              </a:ext>
            </a:extLst>
          </p:cNvPr>
          <p:cNvSpPr/>
          <p:nvPr/>
        </p:nvSpPr>
        <p:spPr>
          <a:xfrm>
            <a:off x="455140" y="2076895"/>
            <a:ext cx="45719" cy="268894"/>
          </a:xfrm>
          <a:prstGeom prst="leftBrace">
            <a:avLst/>
          </a:pr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a:solidFill>
                <a:prstClr val="black"/>
              </a:solidFill>
            </a:endParaRPr>
          </a:p>
        </p:txBody>
      </p:sp>
    </p:spTree>
    <p:extLst>
      <p:ext uri="{BB962C8B-B14F-4D97-AF65-F5344CB8AC3E}">
        <p14:creationId xmlns:p14="http://schemas.microsoft.com/office/powerpoint/2010/main" val="560045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40225" y="169988"/>
            <a:ext cx="5755102" cy="519886"/>
          </a:xfrm>
          <a:prstGeom prst="rect">
            <a:avLst/>
          </a:prstGeom>
        </p:spPr>
        <p:txBody>
          <a:bodyPr wrap="none">
            <a:spAutoFit/>
          </a:bodyPr>
          <a:lstStyle/>
          <a:p>
            <a:pPr>
              <a:lnSpc>
                <a:spcPct val="107000"/>
              </a:lnSpc>
            </a:pPr>
            <a:r>
              <a:rPr lang="en-US" sz="2800" b="1" dirty="0">
                <a:solidFill>
                  <a:srgbClr val="C00000"/>
                </a:solidFill>
                <a:latin typeface="Calibri-Bold"/>
              </a:rPr>
              <a:t>Soil moisture and its importance</a:t>
            </a:r>
          </a:p>
        </p:txBody>
      </p:sp>
      <p:sp>
        <p:nvSpPr>
          <p:cNvPr id="2" name="Rectangle 1"/>
          <p:cNvSpPr/>
          <p:nvPr/>
        </p:nvSpPr>
        <p:spPr>
          <a:xfrm>
            <a:off x="340225" y="783960"/>
            <a:ext cx="11277189" cy="937051"/>
          </a:xfrm>
          <a:prstGeom prst="rect">
            <a:avLst/>
          </a:prstGeom>
        </p:spPr>
        <p:txBody>
          <a:bodyPr wrap="square">
            <a:spAutoFit/>
          </a:bodyPr>
          <a:lstStyle/>
          <a:p>
            <a:pPr marL="457200" indent="-457200" algn="just">
              <a:lnSpc>
                <a:spcPct val="130000"/>
              </a:lnSpc>
              <a:buFont typeface="Wingdings" panose="05000000000000000000" pitchFamily="2" charset="2"/>
              <a:buChar char="q"/>
            </a:pPr>
            <a:r>
              <a:rPr lang="en-US" sz="2200" b="1" dirty="0"/>
              <a:t>Soil moisture can be of significant importance resource for plants as well as for human activities such as :</a:t>
            </a:r>
          </a:p>
        </p:txBody>
      </p:sp>
      <p:sp>
        <p:nvSpPr>
          <p:cNvPr id="6" name="Rectangle 5"/>
          <p:cNvSpPr/>
          <p:nvPr/>
        </p:nvSpPr>
        <p:spPr>
          <a:xfrm>
            <a:off x="487719" y="1893915"/>
            <a:ext cx="10982199" cy="2733056"/>
          </a:xfrm>
          <a:prstGeom prst="rect">
            <a:avLst/>
          </a:prstGeom>
          <a:solidFill>
            <a:schemeClr val="bg1"/>
          </a:solidFill>
          <a:ln w="28575">
            <a:solidFill>
              <a:srgbClr val="009900"/>
            </a:solidFill>
          </a:ln>
          <a:effectLst>
            <a:glow rad="127000">
              <a:srgbClr val="D9FF6D">
                <a:alpha val="40000"/>
              </a:srgbClr>
            </a:glow>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wrap="square">
            <a:spAutoFit/>
          </a:bodyPr>
          <a:lstStyle/>
          <a:p>
            <a:pPr marL="363538" indent="-268288" algn="just">
              <a:lnSpc>
                <a:spcPct val="130000"/>
              </a:lnSpc>
              <a:buSzPct val="120000"/>
              <a:buAutoNum type="arabicParenR"/>
            </a:pPr>
            <a:r>
              <a:rPr lang="en-US" sz="2200" dirty="0">
                <a:solidFill>
                  <a:schemeClr val="tx1"/>
                </a:solidFill>
              </a:rPr>
              <a:t>The </a:t>
            </a:r>
            <a:r>
              <a:rPr lang="en-US" sz="2200" b="1" dirty="0">
                <a:solidFill>
                  <a:srgbClr val="C00000"/>
                </a:solidFill>
              </a:rPr>
              <a:t>soil moisture of the root zone</a:t>
            </a:r>
            <a:r>
              <a:rPr lang="en-US" sz="2200" dirty="0"/>
              <a:t> </a:t>
            </a:r>
            <a:r>
              <a:rPr lang="en-US" sz="2200" dirty="0">
                <a:solidFill>
                  <a:schemeClr val="tx1"/>
                </a:solidFill>
              </a:rPr>
              <a:t>is a </a:t>
            </a:r>
            <a:r>
              <a:rPr lang="en-US" sz="2200" b="1" dirty="0">
                <a:solidFill>
                  <a:srgbClr val="00B050"/>
                </a:solidFill>
              </a:rPr>
              <a:t>limiting factor for plant growth</a:t>
            </a:r>
            <a:r>
              <a:rPr lang="en-US" sz="2200" dirty="0">
                <a:solidFill>
                  <a:schemeClr val="tx1"/>
                </a:solidFill>
              </a:rPr>
              <a:t>, and it is optimal when not too dry and not too wet over a long time period for plants to survive. </a:t>
            </a:r>
          </a:p>
          <a:p>
            <a:pPr marL="95250" algn="just">
              <a:lnSpc>
                <a:spcPct val="130000"/>
              </a:lnSpc>
            </a:pPr>
            <a:r>
              <a:rPr lang="en-US" sz="2200" dirty="0">
                <a:solidFill>
                  <a:schemeClr val="tx1"/>
                </a:solidFill>
              </a:rPr>
              <a:t>Therefore, information of the appropriate </a:t>
            </a:r>
            <a:r>
              <a:rPr lang="en-US" sz="2200" b="1" dirty="0">
                <a:solidFill>
                  <a:srgbClr val="C00000"/>
                </a:solidFill>
              </a:rPr>
              <a:t>amount of soil water </a:t>
            </a:r>
            <a:r>
              <a:rPr lang="en-US" sz="2200" dirty="0">
                <a:solidFill>
                  <a:schemeClr val="tx1"/>
                </a:solidFill>
              </a:rPr>
              <a:t>is</a:t>
            </a:r>
            <a:r>
              <a:rPr lang="en-US" sz="2200" dirty="0">
                <a:solidFill>
                  <a:srgbClr val="008200"/>
                </a:solidFill>
              </a:rPr>
              <a:t> </a:t>
            </a:r>
            <a:r>
              <a:rPr lang="en-US" sz="2200" b="1" dirty="0">
                <a:solidFill>
                  <a:srgbClr val="00B050"/>
                </a:solidFill>
              </a:rPr>
              <a:t>essential for cultivation of plants and agriculture in general. </a:t>
            </a:r>
          </a:p>
          <a:p>
            <a:pPr marL="95250" algn="just">
              <a:lnSpc>
                <a:spcPct val="130000"/>
              </a:lnSpc>
            </a:pPr>
            <a:r>
              <a:rPr lang="en-US" sz="2200" dirty="0">
                <a:solidFill>
                  <a:schemeClr val="tx1"/>
                </a:solidFill>
              </a:rPr>
              <a:t>Furthermore, information of soil moisture patterns helps agronomist to enhance </a:t>
            </a:r>
            <a:r>
              <a:rPr lang="en-US" sz="2200" b="1" dirty="0">
                <a:solidFill>
                  <a:srgbClr val="0070C0"/>
                </a:solidFill>
              </a:rPr>
              <a:t>irrigation’s scheduling</a:t>
            </a:r>
            <a:r>
              <a:rPr lang="en-US" sz="2200" dirty="0">
                <a:solidFill>
                  <a:srgbClr val="0070C0"/>
                </a:solidFill>
              </a:rPr>
              <a:t> </a:t>
            </a:r>
            <a:r>
              <a:rPr lang="en-US" sz="2200" dirty="0">
                <a:solidFill>
                  <a:schemeClr val="tx1"/>
                </a:solidFill>
              </a:rPr>
              <a:t>and </a:t>
            </a:r>
            <a:r>
              <a:rPr lang="en-US" sz="2200" b="1" dirty="0">
                <a:solidFill>
                  <a:srgbClr val="0070C0"/>
                </a:solidFill>
              </a:rPr>
              <a:t>better crop yield predicting </a:t>
            </a:r>
            <a:r>
              <a:rPr lang="en-US" sz="2200" dirty="0">
                <a:solidFill>
                  <a:schemeClr val="tx1"/>
                </a:solidFill>
              </a:rPr>
              <a:t>in arid and semi-arid areas</a:t>
            </a:r>
            <a:endParaRPr lang="fa-IR" sz="2200" dirty="0">
              <a:solidFill>
                <a:schemeClr val="tx1"/>
              </a:solidFill>
            </a:endParaRPr>
          </a:p>
        </p:txBody>
      </p:sp>
      <p:pic>
        <p:nvPicPr>
          <p:cNvPr id="5" name="Picture 4"/>
          <p:cNvPicPr>
            <a:picLocks noChangeAspect="1"/>
          </p:cNvPicPr>
          <p:nvPr/>
        </p:nvPicPr>
        <p:blipFill>
          <a:blip r:embed="rId2"/>
          <a:stretch>
            <a:fillRect/>
          </a:stretch>
        </p:blipFill>
        <p:spPr>
          <a:xfrm>
            <a:off x="-1" y="4799875"/>
            <a:ext cx="12192001" cy="2058125"/>
          </a:xfrm>
          <a:prstGeom prst="rect">
            <a:avLst/>
          </a:prstGeom>
        </p:spPr>
      </p:pic>
      <p:sp>
        <p:nvSpPr>
          <p:cNvPr id="7" name="Slide Number Placeholder 6">
            <a:extLst>
              <a:ext uri="{FF2B5EF4-FFF2-40B4-BE49-F238E27FC236}">
                <a16:creationId xmlns:a16="http://schemas.microsoft.com/office/drawing/2014/main" id="{FA3CCE7B-F7CF-4A4F-B786-6F73D8BC3FB2}"/>
              </a:ext>
            </a:extLst>
          </p:cNvPr>
          <p:cNvSpPr>
            <a:spLocks noGrp="1"/>
          </p:cNvSpPr>
          <p:nvPr>
            <p:ph type="sldNum" sz="quarter" idx="12"/>
          </p:nvPr>
        </p:nvSpPr>
        <p:spPr/>
        <p:txBody>
          <a:bodyPr/>
          <a:lstStyle/>
          <a:p>
            <a:fld id="{8ACF494B-5665-4D0C-9B30-01D6EF684EB8}" type="slidenum">
              <a:rPr lang="en-US" smtClean="0"/>
              <a:t>5</a:t>
            </a:fld>
            <a:endParaRPr lang="en-US"/>
          </a:p>
        </p:txBody>
      </p:sp>
    </p:spTree>
    <p:extLst>
      <p:ext uri="{BB962C8B-B14F-4D97-AF65-F5344CB8AC3E}">
        <p14:creationId xmlns:p14="http://schemas.microsoft.com/office/powerpoint/2010/main" val="824790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t="10276" r="2504" b="9652"/>
          <a:stretch/>
        </p:blipFill>
        <p:spPr>
          <a:xfrm>
            <a:off x="3439236" y="1091820"/>
            <a:ext cx="8459560" cy="5558229"/>
          </a:xfrm>
          <a:prstGeom prst="rect">
            <a:avLst/>
          </a:prstGeom>
          <a:ln>
            <a:noFill/>
          </a:ln>
          <a:effectLst>
            <a:outerShdw blurRad="292100" dist="139700" dir="2700000" algn="tl" rotWithShape="0">
              <a:srgbClr val="333333">
                <a:alpha val="65000"/>
              </a:srgbClr>
            </a:outerShdw>
          </a:effectLst>
        </p:spPr>
      </p:pic>
      <p:sp>
        <p:nvSpPr>
          <p:cNvPr id="14" name="Arrow: Pentagon 15">
            <a:extLst>
              <a:ext uri="{FF2B5EF4-FFF2-40B4-BE49-F238E27FC236}">
                <a16:creationId xmlns:a16="http://schemas.microsoft.com/office/drawing/2014/main" id="{64DF6990-C3CC-488B-8816-5EF6925BC951}"/>
              </a:ext>
            </a:extLst>
          </p:cNvPr>
          <p:cNvSpPr/>
          <p:nvPr/>
        </p:nvSpPr>
        <p:spPr>
          <a:xfrm>
            <a:off x="380085" y="1477306"/>
            <a:ext cx="3672616" cy="453661"/>
          </a:xfrm>
          <a:prstGeom prst="homePlate">
            <a:avLst/>
          </a:prstGeom>
          <a:solidFill>
            <a:srgbClr val="CCCCFF"/>
          </a:solidFill>
          <a:ln>
            <a:solidFill>
              <a:srgbClr val="8B8B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en-US" sz="1600" dirty="0">
                <a:solidFill>
                  <a:srgbClr val="0033CC"/>
                </a:solidFill>
                <a:latin typeface="Times New Roman" panose="02020603050405020304" pitchFamily="18" charset="0"/>
                <a:cs typeface="Times New Roman" panose="02020603050405020304" pitchFamily="18" charset="0"/>
              </a:rPr>
              <a:t>https://urs.earthdata.nasa.gov/profile</a:t>
            </a:r>
            <a:endParaRPr lang="fa-IR" sz="1600" dirty="0">
              <a:solidFill>
                <a:srgbClr val="0033CC"/>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349BBCB5-4F56-47F5-8A71-E98CC6BFD2CA}"/>
              </a:ext>
            </a:extLst>
          </p:cNvPr>
          <p:cNvSpPr>
            <a:spLocks noGrp="1"/>
          </p:cNvSpPr>
          <p:nvPr>
            <p:ph type="sldNum" sz="quarter" idx="12"/>
          </p:nvPr>
        </p:nvSpPr>
        <p:spPr/>
        <p:txBody>
          <a:bodyPr/>
          <a:lstStyle/>
          <a:p>
            <a:pPr>
              <a:defRPr/>
            </a:pPr>
            <a:fld id="{8ACF494B-5665-4D0C-9B30-01D6EF684EB8}" type="slidenum">
              <a:rPr lang="en-US" smtClean="0">
                <a:solidFill>
                  <a:prstClr val="black">
                    <a:tint val="75000"/>
                  </a:prstClr>
                </a:solidFill>
              </a:rPr>
              <a:pPr>
                <a:defRPr/>
              </a:pPr>
              <a:t>50</a:t>
            </a:fld>
            <a:endParaRPr lang="en-US">
              <a:solidFill>
                <a:prstClr val="black">
                  <a:tint val="75000"/>
                </a:prstClr>
              </a:solidFill>
            </a:endParaRPr>
          </a:p>
        </p:txBody>
      </p:sp>
      <p:sp>
        <p:nvSpPr>
          <p:cNvPr id="13" name="Rectangle: Rounded Corners 3">
            <a:extLst>
              <a:ext uri="{FF2B5EF4-FFF2-40B4-BE49-F238E27FC236}">
                <a16:creationId xmlns:a16="http://schemas.microsoft.com/office/drawing/2014/main" id="{5A071FF5-C0CF-4C1F-8669-C5FB4A002E68}"/>
              </a:ext>
            </a:extLst>
          </p:cNvPr>
          <p:cNvSpPr/>
          <p:nvPr/>
        </p:nvSpPr>
        <p:spPr>
          <a:xfrm>
            <a:off x="4539192" y="3466531"/>
            <a:ext cx="2211615" cy="726461"/>
          </a:xfrm>
          <a:prstGeom prst="roundRect">
            <a:avLst/>
          </a:prstGeom>
          <a:noFill/>
          <a:ln w="28575">
            <a:solidFill>
              <a:srgbClr val="C00000"/>
            </a:solidFill>
          </a:ln>
        </p:spPr>
        <p:style>
          <a:lnRef idx="2">
            <a:schemeClr val="accent4"/>
          </a:lnRef>
          <a:fillRef idx="1">
            <a:schemeClr val="lt1"/>
          </a:fillRef>
          <a:effectRef idx="0">
            <a:schemeClr val="accent4"/>
          </a:effectRef>
          <a:fontRef idx="minor">
            <a:schemeClr val="dk1"/>
          </a:fontRef>
        </p:style>
        <p:txBody>
          <a:bodyPr rtlCol="1" anchor="ctr"/>
          <a:lstStyle/>
          <a:p>
            <a:pPr algn="ctr"/>
            <a:endParaRPr lang="fa-IR" dirty="0">
              <a:solidFill>
                <a:prstClr val="black"/>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6286F085-EA0A-4D82-9A71-2A5D4DF3B83B}"/>
              </a:ext>
            </a:extLst>
          </p:cNvPr>
          <p:cNvSpPr/>
          <p:nvPr/>
        </p:nvSpPr>
        <p:spPr>
          <a:xfrm>
            <a:off x="1409591" y="29704"/>
            <a:ext cx="8841801" cy="579582"/>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buClr>
                <a:srgbClr val="C00000"/>
              </a:buClr>
              <a:buSzPct val="80000"/>
              <a:defRPr/>
            </a:pPr>
            <a:r>
              <a:rPr lang="en-US" sz="2400" b="1" dirty="0">
                <a:solidFill>
                  <a:srgbClr val="C00000"/>
                </a:solidFill>
                <a:latin typeface="Calibri-Bold"/>
              </a:rPr>
              <a:t> </a:t>
            </a:r>
            <a:r>
              <a:rPr lang="en-US" sz="2400" b="1" dirty="0">
                <a:solidFill>
                  <a:srgbClr val="C00000"/>
                </a:solidFill>
                <a:effectLst>
                  <a:outerShdw blurRad="38100" dist="38100" dir="2700000" algn="tl">
                    <a:srgbClr val="000000">
                      <a:alpha val="43137"/>
                    </a:srgbClr>
                  </a:outerShdw>
                </a:effectLst>
                <a:latin typeface="Calibri-Bold"/>
              </a:rPr>
              <a:t>How to obtain SMAP products?</a:t>
            </a:r>
            <a:endParaRPr lang="fa-IR" sz="2400" b="1" dirty="0">
              <a:solidFill>
                <a:srgbClr val="C00000"/>
              </a:solidFill>
              <a:effectLst>
                <a:outerShdw blurRad="38100" dist="38100" dir="2700000" algn="tl">
                  <a:srgbClr val="000000">
                    <a:alpha val="43137"/>
                  </a:srgbClr>
                </a:outerShdw>
              </a:effectLst>
              <a:latin typeface="Calibri-Bold"/>
            </a:endParaRPr>
          </a:p>
        </p:txBody>
      </p:sp>
    </p:spTree>
    <p:extLst>
      <p:ext uri="{BB962C8B-B14F-4D97-AF65-F5344CB8AC3E}">
        <p14:creationId xmlns:p14="http://schemas.microsoft.com/office/powerpoint/2010/main" val="5717917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49BBCB5-4F56-47F5-8A71-E98CC6BFD2CA}"/>
              </a:ext>
            </a:extLst>
          </p:cNvPr>
          <p:cNvSpPr>
            <a:spLocks noGrp="1"/>
          </p:cNvSpPr>
          <p:nvPr>
            <p:ph type="sldNum" sz="quarter" idx="12"/>
          </p:nvPr>
        </p:nvSpPr>
        <p:spPr/>
        <p:txBody>
          <a:bodyPr/>
          <a:lstStyle/>
          <a:p>
            <a:pPr>
              <a:defRPr/>
            </a:pPr>
            <a:fld id="{8ACF494B-5665-4D0C-9B30-01D6EF684EB8}" type="slidenum">
              <a:rPr lang="en-US" smtClean="0">
                <a:solidFill>
                  <a:prstClr val="black">
                    <a:tint val="75000"/>
                  </a:prstClr>
                </a:solidFill>
              </a:rPr>
              <a:pPr>
                <a:defRPr/>
              </a:pPr>
              <a:t>51</a:t>
            </a:fld>
            <a:endParaRPr lang="en-US">
              <a:solidFill>
                <a:prstClr val="black">
                  <a:tint val="75000"/>
                </a:prstClr>
              </a:solidFill>
            </a:endParaRPr>
          </a:p>
        </p:txBody>
      </p:sp>
      <p:sp>
        <p:nvSpPr>
          <p:cNvPr id="6" name="TextBox 5">
            <a:extLst>
              <a:ext uri="{FF2B5EF4-FFF2-40B4-BE49-F238E27FC236}">
                <a16:creationId xmlns:a16="http://schemas.microsoft.com/office/drawing/2014/main" id="{418D9FD2-6C8B-4C27-84EE-7A446EB71E21}"/>
              </a:ext>
            </a:extLst>
          </p:cNvPr>
          <p:cNvSpPr txBox="1"/>
          <p:nvPr/>
        </p:nvSpPr>
        <p:spPr>
          <a:xfrm>
            <a:off x="380085" y="3696709"/>
            <a:ext cx="1624519" cy="584775"/>
          </a:xfrm>
          <a:prstGeom prst="rect">
            <a:avLst/>
          </a:prstGeom>
          <a:noFill/>
        </p:spPr>
        <p:txBody>
          <a:bodyPr wrap="square" rtlCol="1">
            <a:spAutoFit/>
          </a:bodyPr>
          <a:lstStyle/>
          <a:p>
            <a:pPr>
              <a:defRPr/>
            </a:pPr>
            <a:r>
              <a:rPr lang="en-US" sz="3200" b="1" dirty="0">
                <a:solidFill>
                  <a:prstClr val="white"/>
                </a:solidFill>
              </a:rPr>
              <a:t>SMAP</a:t>
            </a:r>
            <a:endParaRPr lang="fa-IR" sz="3200" b="1" dirty="0">
              <a:solidFill>
                <a:prstClr val="white"/>
              </a:solidFill>
            </a:endParaRPr>
          </a:p>
        </p:txBody>
      </p:sp>
      <p:sp>
        <p:nvSpPr>
          <p:cNvPr id="11" name="Arrow: Pentagon 15">
            <a:extLst>
              <a:ext uri="{FF2B5EF4-FFF2-40B4-BE49-F238E27FC236}">
                <a16:creationId xmlns:a16="http://schemas.microsoft.com/office/drawing/2014/main" id="{64DF6990-C3CC-488B-8816-5EF6925BC951}"/>
              </a:ext>
            </a:extLst>
          </p:cNvPr>
          <p:cNvSpPr/>
          <p:nvPr/>
        </p:nvSpPr>
        <p:spPr>
          <a:xfrm>
            <a:off x="271587" y="3075409"/>
            <a:ext cx="4414710" cy="453661"/>
          </a:xfrm>
          <a:prstGeom prst="homePlate">
            <a:avLst/>
          </a:prstGeom>
          <a:solidFill>
            <a:srgbClr val="CCCCFF"/>
          </a:solidFill>
          <a:ln>
            <a:solidFill>
              <a:srgbClr val="8B8B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en-US" sz="1600" dirty="0">
                <a:solidFill>
                  <a:srgbClr val="0033CC"/>
                </a:solidFill>
                <a:latin typeface="Times New Roman" panose="02020603050405020304" pitchFamily="18" charset="0"/>
                <a:cs typeface="Times New Roman" panose="02020603050405020304" pitchFamily="18" charset="0"/>
              </a:rPr>
              <a:t>https://nsidc.org/data/smap/smap-data.html</a:t>
            </a:r>
            <a:endParaRPr lang="fa-IR" sz="1600" dirty="0">
              <a:solidFill>
                <a:srgbClr val="0033CC"/>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22031F4D-62C4-4E9C-9B16-2EBE67FDA9FD}"/>
              </a:ext>
            </a:extLst>
          </p:cNvPr>
          <p:cNvSpPr/>
          <p:nvPr/>
        </p:nvSpPr>
        <p:spPr>
          <a:xfrm>
            <a:off x="197502" y="1565600"/>
            <a:ext cx="4562880" cy="1015663"/>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000" dirty="0">
                <a:solidFill>
                  <a:srgbClr val="2B2B2B"/>
                </a:solidFill>
                <a:latin typeface="Times New Roman" panose="02020603050405020304" pitchFamily="18" charset="0"/>
                <a:cs typeface="Times New Roman" panose="02020603050405020304" pitchFamily="18" charset="0"/>
              </a:rPr>
              <a:t>The SMAP data products are available publicly through</a:t>
            </a:r>
          </a:p>
          <a:p>
            <a:r>
              <a:rPr lang="en-US" sz="2000" dirty="0">
                <a:solidFill>
                  <a:srgbClr val="2B2B2B"/>
                </a:solidFill>
                <a:latin typeface="Times New Roman" panose="02020603050405020304" pitchFamily="18" charset="0"/>
                <a:cs typeface="Times New Roman" panose="02020603050405020304" pitchFamily="18" charset="0"/>
              </a:rPr>
              <a:t>- </a:t>
            </a:r>
            <a:r>
              <a:rPr lang="en-US" dirty="0">
                <a:solidFill>
                  <a:srgbClr val="42A0F2"/>
                </a:solidFill>
                <a:latin typeface="Times New Roman" panose="02020603050405020304" pitchFamily="18" charset="0"/>
                <a:cs typeface="Times New Roman" panose="02020603050405020304" pitchFamily="18" charset="0"/>
                <a:hlinkClick r:id="rId3"/>
              </a:rPr>
              <a:t>Na</a:t>
            </a:r>
            <a:r>
              <a:rPr lang="en-US" dirty="0">
                <a:solidFill>
                  <a:srgbClr val="0033CC"/>
                </a:solidFill>
                <a:latin typeface="Times New Roman" panose="02020603050405020304" pitchFamily="18" charset="0"/>
                <a:cs typeface="Times New Roman" panose="02020603050405020304" pitchFamily="18" charset="0"/>
                <a:hlinkClick r:id="rId3"/>
              </a:rPr>
              <a:t>tional Snow and Ice Data Center</a:t>
            </a:r>
            <a:r>
              <a:rPr lang="en-US" dirty="0">
                <a:solidFill>
                  <a:srgbClr val="0033CC"/>
                </a:solidFill>
                <a:latin typeface="Times New Roman" panose="02020603050405020304" pitchFamily="18" charset="0"/>
                <a:cs typeface="Times New Roman" panose="02020603050405020304" pitchFamily="18" charset="0"/>
              </a:rPr>
              <a:t> (NSIDC). </a:t>
            </a:r>
          </a:p>
        </p:txBody>
      </p:sp>
      <p:sp>
        <p:nvSpPr>
          <p:cNvPr id="13" name="Rectangle: Rounded Corners 3">
            <a:extLst>
              <a:ext uri="{FF2B5EF4-FFF2-40B4-BE49-F238E27FC236}">
                <a16:creationId xmlns:a16="http://schemas.microsoft.com/office/drawing/2014/main" id="{5A071FF5-C0CF-4C1F-8669-C5FB4A002E68}"/>
              </a:ext>
            </a:extLst>
          </p:cNvPr>
          <p:cNvSpPr/>
          <p:nvPr/>
        </p:nvSpPr>
        <p:spPr>
          <a:xfrm>
            <a:off x="5808434" y="4532697"/>
            <a:ext cx="2211615" cy="654518"/>
          </a:xfrm>
          <a:prstGeom prst="roundRect">
            <a:avLst/>
          </a:prstGeom>
          <a:noFill/>
          <a:ln w="28575">
            <a:solidFill>
              <a:srgbClr val="C00000"/>
            </a:solidFill>
          </a:ln>
        </p:spPr>
        <p:style>
          <a:lnRef idx="2">
            <a:schemeClr val="accent4"/>
          </a:lnRef>
          <a:fillRef idx="1">
            <a:schemeClr val="lt1"/>
          </a:fillRef>
          <a:effectRef idx="0">
            <a:schemeClr val="accent4"/>
          </a:effectRef>
          <a:fontRef idx="minor">
            <a:schemeClr val="dk1"/>
          </a:fontRef>
        </p:style>
        <p:txBody>
          <a:bodyPr rtlCol="1" anchor="ctr"/>
          <a:lstStyle/>
          <a:p>
            <a:pPr algn="ctr"/>
            <a:endParaRPr lang="fa-IR" dirty="0">
              <a:solidFill>
                <a:prstClr val="black"/>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4"/>
          <a:srcRect l="2291" r="14127"/>
          <a:stretch/>
        </p:blipFill>
        <p:spPr>
          <a:xfrm>
            <a:off x="4956695" y="764642"/>
            <a:ext cx="6126707" cy="5864134"/>
          </a:xfrm>
          <a:prstGeom prst="rect">
            <a:avLst/>
          </a:prstGeom>
          <a:ln w="15875">
            <a:solidFill>
              <a:schemeClr val="tx1">
                <a:lumMod val="85000"/>
                <a:lumOff val="15000"/>
              </a:schemeClr>
            </a:solidFill>
          </a:ln>
        </p:spPr>
      </p:pic>
      <p:sp>
        <p:nvSpPr>
          <p:cNvPr id="9" name="Rectangle 8">
            <a:extLst>
              <a:ext uri="{FF2B5EF4-FFF2-40B4-BE49-F238E27FC236}">
                <a16:creationId xmlns:a16="http://schemas.microsoft.com/office/drawing/2014/main" id="{6286F085-EA0A-4D82-9A71-2A5D4DF3B83B}"/>
              </a:ext>
            </a:extLst>
          </p:cNvPr>
          <p:cNvSpPr/>
          <p:nvPr/>
        </p:nvSpPr>
        <p:spPr>
          <a:xfrm>
            <a:off x="1409591" y="29704"/>
            <a:ext cx="8841801" cy="579582"/>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buClr>
                <a:srgbClr val="C00000"/>
              </a:buClr>
              <a:buSzPct val="80000"/>
              <a:defRPr/>
            </a:pPr>
            <a:r>
              <a:rPr lang="en-US" sz="2400" b="1" dirty="0">
                <a:solidFill>
                  <a:srgbClr val="C00000"/>
                </a:solidFill>
                <a:latin typeface="Calibri-Bold"/>
              </a:rPr>
              <a:t> </a:t>
            </a:r>
            <a:r>
              <a:rPr lang="en-US" sz="2400" b="1" dirty="0">
                <a:solidFill>
                  <a:srgbClr val="C00000"/>
                </a:solidFill>
                <a:effectLst>
                  <a:outerShdw blurRad="38100" dist="38100" dir="2700000" algn="tl">
                    <a:srgbClr val="000000">
                      <a:alpha val="43137"/>
                    </a:srgbClr>
                  </a:outerShdw>
                </a:effectLst>
                <a:latin typeface="Calibri-Bold"/>
              </a:rPr>
              <a:t>How to obtain SMAP products?</a:t>
            </a:r>
            <a:endParaRPr lang="fa-IR" sz="2400" b="1" dirty="0">
              <a:solidFill>
                <a:srgbClr val="C00000"/>
              </a:solidFill>
              <a:effectLst>
                <a:outerShdw blurRad="38100" dist="38100" dir="2700000" algn="tl">
                  <a:srgbClr val="000000">
                    <a:alpha val="43137"/>
                  </a:srgbClr>
                </a:outerShdw>
              </a:effectLst>
              <a:latin typeface="Calibri-Bold"/>
            </a:endParaRPr>
          </a:p>
        </p:txBody>
      </p:sp>
    </p:spTree>
    <p:extLst>
      <p:ext uri="{BB962C8B-B14F-4D97-AF65-F5344CB8AC3E}">
        <p14:creationId xmlns:p14="http://schemas.microsoft.com/office/powerpoint/2010/main" val="9331377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974" t="10150" r="30243" b="5672"/>
          <a:stretch/>
        </p:blipFill>
        <p:spPr>
          <a:xfrm>
            <a:off x="-18178" y="38219"/>
            <a:ext cx="6864287" cy="6819781"/>
          </a:xfrm>
          <a:prstGeom prst="rect">
            <a:avLst/>
          </a:prstGeom>
          <a:ln>
            <a:noFill/>
          </a:ln>
          <a:effectLst>
            <a:outerShdw blurRad="292100" dist="139700" dir="2700000" algn="tl" rotWithShape="0">
              <a:srgbClr val="333333">
                <a:alpha val="65000"/>
              </a:srgbClr>
            </a:outerShdw>
          </a:effectLst>
        </p:spPr>
      </p:pic>
      <p:sp>
        <p:nvSpPr>
          <p:cNvPr id="15" name="Slide Number Placeholder 2"/>
          <p:cNvSpPr>
            <a:spLocks noGrp="1"/>
          </p:cNvSpPr>
          <p:nvPr>
            <p:ph type="sldNum" sz="quarter" idx="12"/>
          </p:nvPr>
        </p:nvSpPr>
        <p:spPr>
          <a:xfrm>
            <a:off x="8437639" y="6356349"/>
            <a:ext cx="2743200" cy="365125"/>
          </a:xfrm>
        </p:spPr>
        <p:txBody>
          <a:bodyPr/>
          <a:lstStyle/>
          <a:p>
            <a:fld id="{8ACF494B-5665-4D0C-9B30-01D6EF684EB8}" type="slidenum">
              <a:rPr lang="en-US" smtClean="0">
                <a:solidFill>
                  <a:prstClr val="black">
                    <a:tint val="75000"/>
                  </a:prstClr>
                </a:solidFill>
              </a:rPr>
              <a:pPr/>
              <a:t>52</a:t>
            </a:fld>
            <a:endParaRPr lang="en-US" dirty="0">
              <a:solidFill>
                <a:prstClr val="black">
                  <a:tint val="75000"/>
                </a:prstClr>
              </a:solidFill>
            </a:endParaRPr>
          </a:p>
        </p:txBody>
      </p:sp>
      <p:sp>
        <p:nvSpPr>
          <p:cNvPr id="4" name="Rectangular Callout 3"/>
          <p:cNvSpPr/>
          <p:nvPr/>
        </p:nvSpPr>
        <p:spPr>
          <a:xfrm>
            <a:off x="859808" y="3773966"/>
            <a:ext cx="5882185" cy="553453"/>
          </a:xfrm>
          <a:prstGeom prst="wedgeRectCallout">
            <a:avLst>
              <a:gd name="adj1" fmla="val 56075"/>
              <a:gd name="adj2" fmla="val -28804"/>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solidFill>
                <a:prstClr val="white"/>
              </a:solidFill>
            </a:endParaRPr>
          </a:p>
        </p:txBody>
      </p:sp>
      <p:sp>
        <p:nvSpPr>
          <p:cNvPr id="29" name="Rectangular Callout 28"/>
          <p:cNvSpPr/>
          <p:nvPr/>
        </p:nvSpPr>
        <p:spPr>
          <a:xfrm>
            <a:off x="832511" y="4844999"/>
            <a:ext cx="5882185" cy="553453"/>
          </a:xfrm>
          <a:prstGeom prst="wedgeRectCallout">
            <a:avLst>
              <a:gd name="adj1" fmla="val 56075"/>
              <a:gd name="adj2" fmla="val -28804"/>
            </a:avLst>
          </a:prstGeom>
          <a:noFill/>
          <a:ln w="349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solidFill>
                <a:prstClr val="white"/>
              </a:solidFill>
            </a:endParaRPr>
          </a:p>
        </p:txBody>
      </p:sp>
      <p:sp>
        <p:nvSpPr>
          <p:cNvPr id="32" name="Rectangular Callout 31"/>
          <p:cNvSpPr/>
          <p:nvPr/>
        </p:nvSpPr>
        <p:spPr>
          <a:xfrm>
            <a:off x="846159" y="6149234"/>
            <a:ext cx="5882185" cy="553453"/>
          </a:xfrm>
          <a:prstGeom prst="wedgeRectCallout">
            <a:avLst>
              <a:gd name="adj1" fmla="val 56075"/>
              <a:gd name="adj2" fmla="val -28804"/>
            </a:avLst>
          </a:prstGeom>
          <a:noFill/>
          <a:ln w="349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solidFill>
                <a:prstClr val="white"/>
              </a:solidFill>
            </a:endParaRPr>
          </a:p>
        </p:txBody>
      </p:sp>
      <p:sp>
        <p:nvSpPr>
          <p:cNvPr id="35" name="Rectangle 34"/>
          <p:cNvSpPr/>
          <p:nvPr/>
        </p:nvSpPr>
        <p:spPr>
          <a:xfrm>
            <a:off x="7117173" y="2570823"/>
            <a:ext cx="2327077" cy="822734"/>
          </a:xfrm>
          <a:prstGeom prst="rect">
            <a:avLst/>
          </a:prstGeom>
          <a:solidFill>
            <a:srgbClr val="92D050"/>
          </a:soli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rtl="1">
              <a:lnSpc>
                <a:spcPct val="107000"/>
              </a:lnSpc>
              <a:spcAft>
                <a:spcPts val="800"/>
              </a:spcAft>
            </a:pPr>
            <a:r>
              <a:rPr lang="en-US" sz="2400" b="1" dirty="0">
                <a:solidFill>
                  <a:prstClr val="black"/>
                </a:solidFill>
                <a:effectLst>
                  <a:outerShdw blurRad="38100" dist="38100" dir="2700000" algn="tl">
                    <a:srgbClr val="000000">
                      <a:alpha val="43137"/>
                    </a:srgbClr>
                  </a:outerShdw>
                </a:effectLst>
                <a:ea typeface="Calibri" panose="020F0502020204030204" pitchFamily="34" charset="0"/>
                <a:cs typeface="B Mitra" panose="00000400000000000000" pitchFamily="2" charset="-78"/>
              </a:rPr>
              <a:t>Radiometer Products</a:t>
            </a:r>
          </a:p>
        </p:txBody>
      </p:sp>
      <p:sp>
        <p:nvSpPr>
          <p:cNvPr id="36" name="Rectangular Callout 35"/>
          <p:cNvSpPr/>
          <p:nvPr/>
        </p:nvSpPr>
        <p:spPr>
          <a:xfrm>
            <a:off x="892461" y="2988860"/>
            <a:ext cx="5882185" cy="716866"/>
          </a:xfrm>
          <a:prstGeom prst="wedgeRectCallout">
            <a:avLst>
              <a:gd name="adj1" fmla="val 56075"/>
              <a:gd name="adj2" fmla="val -28804"/>
            </a:avLst>
          </a:prstGeom>
          <a:noFill/>
          <a:ln w="349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solidFill>
                <a:prstClr val="white"/>
              </a:solidFill>
            </a:endParaRPr>
          </a:p>
        </p:txBody>
      </p:sp>
      <p:sp>
        <p:nvSpPr>
          <p:cNvPr id="37" name="Rectangle 36"/>
          <p:cNvSpPr/>
          <p:nvPr/>
        </p:nvSpPr>
        <p:spPr>
          <a:xfrm>
            <a:off x="7135639" y="3549095"/>
            <a:ext cx="2327077" cy="744565"/>
          </a:xfrm>
          <a:prstGeom prst="rect">
            <a:avLst/>
          </a:prstGeom>
        </p:spPr>
        <p:style>
          <a:lnRef idx="0">
            <a:schemeClr val="accent2"/>
          </a:lnRef>
          <a:fillRef idx="3">
            <a:schemeClr val="accent2"/>
          </a:fillRef>
          <a:effectRef idx="3">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rtl="1">
              <a:lnSpc>
                <a:spcPct val="107000"/>
              </a:lnSpc>
              <a:spcAft>
                <a:spcPts val="800"/>
              </a:spcAft>
            </a:pPr>
            <a:r>
              <a:rPr lang="en-US" sz="2400" b="1" dirty="0">
                <a:solidFill>
                  <a:prstClr val="black"/>
                </a:solidFill>
                <a:effectLst>
                  <a:outerShdw blurRad="38100" dist="38100" dir="2700000" algn="tl">
                    <a:srgbClr val="000000">
                      <a:alpha val="43137"/>
                    </a:srgbClr>
                  </a:outerShdw>
                </a:effectLst>
                <a:ea typeface="Calibri" panose="020F0502020204030204" pitchFamily="34" charset="0"/>
                <a:cs typeface="B Mitra" panose="00000400000000000000" pitchFamily="2" charset="-78"/>
              </a:rPr>
              <a:t>Radar Products</a:t>
            </a:r>
          </a:p>
        </p:txBody>
      </p:sp>
      <p:sp>
        <p:nvSpPr>
          <p:cNvPr id="13" name="Rectangle 12"/>
          <p:cNvSpPr/>
          <p:nvPr/>
        </p:nvSpPr>
        <p:spPr>
          <a:xfrm>
            <a:off x="7117172" y="5898740"/>
            <a:ext cx="2327077" cy="822734"/>
          </a:xfrm>
          <a:prstGeom prst="rect">
            <a:avLst/>
          </a:prstGeom>
          <a:solidFill>
            <a:srgbClr val="92D050"/>
          </a:soli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rtl="1">
              <a:lnSpc>
                <a:spcPct val="107000"/>
              </a:lnSpc>
              <a:spcAft>
                <a:spcPts val="800"/>
              </a:spcAft>
            </a:pPr>
            <a:r>
              <a:rPr lang="en-US" sz="2400" b="1" dirty="0">
                <a:solidFill>
                  <a:prstClr val="black"/>
                </a:solidFill>
                <a:effectLst>
                  <a:outerShdw blurRad="38100" dist="38100" dir="2700000" algn="tl">
                    <a:srgbClr val="000000">
                      <a:alpha val="43137"/>
                    </a:srgbClr>
                  </a:outerShdw>
                </a:effectLst>
                <a:ea typeface="Calibri" panose="020F0502020204030204" pitchFamily="34" charset="0"/>
                <a:cs typeface="B Mitra" panose="00000400000000000000" pitchFamily="2" charset="-78"/>
              </a:rPr>
              <a:t>Radiometer products</a:t>
            </a:r>
          </a:p>
        </p:txBody>
      </p:sp>
      <p:sp>
        <p:nvSpPr>
          <p:cNvPr id="14" name="Rectangle 13"/>
          <p:cNvSpPr/>
          <p:nvPr/>
        </p:nvSpPr>
        <p:spPr>
          <a:xfrm>
            <a:off x="7135639" y="4560272"/>
            <a:ext cx="2922761" cy="895974"/>
          </a:xfrm>
          <a:prstGeom prst="rect">
            <a:avLst/>
          </a:prstGeom>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rtl="1">
              <a:lnSpc>
                <a:spcPct val="107000"/>
              </a:lnSpc>
              <a:spcAft>
                <a:spcPts val="800"/>
              </a:spcAft>
            </a:pPr>
            <a:r>
              <a:rPr lang="en-US" sz="2400" b="1" dirty="0">
                <a:solidFill>
                  <a:prstClr val="black"/>
                </a:solidFill>
                <a:effectLst>
                  <a:outerShdw blurRad="38100" dist="38100" dir="2700000" algn="tl">
                    <a:srgbClr val="000000">
                      <a:alpha val="43137"/>
                    </a:srgbClr>
                  </a:outerShdw>
                </a:effectLst>
                <a:ea typeface="Calibri" panose="020F0502020204030204" pitchFamily="34" charset="0"/>
                <a:cs typeface="B Mitra" panose="00000400000000000000" pitchFamily="2" charset="-78"/>
              </a:rPr>
              <a:t>Radar /Radiometer Products</a:t>
            </a:r>
          </a:p>
        </p:txBody>
      </p:sp>
      <p:sp>
        <p:nvSpPr>
          <p:cNvPr id="16" name="Rectangle 15">
            <a:extLst>
              <a:ext uri="{FF2B5EF4-FFF2-40B4-BE49-F238E27FC236}">
                <a16:creationId xmlns:a16="http://schemas.microsoft.com/office/drawing/2014/main" id="{6286F085-EA0A-4D82-9A71-2A5D4DF3B83B}"/>
              </a:ext>
            </a:extLst>
          </p:cNvPr>
          <p:cNvSpPr/>
          <p:nvPr/>
        </p:nvSpPr>
        <p:spPr>
          <a:xfrm>
            <a:off x="6987654" y="29704"/>
            <a:ext cx="5104262"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buClr>
                <a:srgbClr val="C00000"/>
              </a:buClr>
              <a:buSzPct val="80000"/>
              <a:defRPr/>
            </a:pPr>
            <a:r>
              <a:rPr lang="en-US" sz="2400" b="1" dirty="0">
                <a:solidFill>
                  <a:srgbClr val="C00000"/>
                </a:solidFill>
                <a:latin typeface="Calibri-Bold"/>
              </a:rPr>
              <a:t> </a:t>
            </a:r>
            <a:r>
              <a:rPr lang="en-US" sz="2400" b="1" dirty="0">
                <a:solidFill>
                  <a:srgbClr val="C00000"/>
                </a:solidFill>
                <a:effectLst>
                  <a:outerShdw blurRad="38100" dist="38100" dir="2700000" algn="tl">
                    <a:srgbClr val="000000">
                      <a:alpha val="43137"/>
                    </a:srgbClr>
                  </a:outerShdw>
                </a:effectLst>
                <a:latin typeface="Calibri-Bold"/>
              </a:rPr>
              <a:t>How to obtain SMAP products?</a:t>
            </a:r>
            <a:endParaRPr lang="fa-IR" sz="2400" b="1" dirty="0">
              <a:solidFill>
                <a:srgbClr val="C00000"/>
              </a:solidFill>
              <a:effectLst>
                <a:outerShdw blurRad="38100" dist="38100" dir="2700000" algn="tl">
                  <a:srgbClr val="000000">
                    <a:alpha val="43137"/>
                  </a:srgbClr>
                </a:outerShdw>
              </a:effectLst>
              <a:latin typeface="Calibri-Bold"/>
            </a:endParaRPr>
          </a:p>
        </p:txBody>
      </p:sp>
    </p:spTree>
    <p:extLst>
      <p:ext uri="{BB962C8B-B14F-4D97-AF65-F5344CB8AC3E}">
        <p14:creationId xmlns:p14="http://schemas.microsoft.com/office/powerpoint/2010/main" val="19509519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lide Number Placeholder 2"/>
          <p:cNvSpPr>
            <a:spLocks noGrp="1"/>
          </p:cNvSpPr>
          <p:nvPr>
            <p:ph type="sldNum" sz="quarter" idx="12"/>
          </p:nvPr>
        </p:nvSpPr>
        <p:spPr>
          <a:xfrm>
            <a:off x="8437639" y="6356349"/>
            <a:ext cx="2743200" cy="365125"/>
          </a:xfrm>
        </p:spPr>
        <p:txBody>
          <a:bodyPr/>
          <a:lstStyle/>
          <a:p>
            <a:fld id="{8ACF494B-5665-4D0C-9B30-01D6EF684EB8}" type="slidenum">
              <a:rPr lang="en-US" smtClean="0">
                <a:solidFill>
                  <a:prstClr val="black">
                    <a:tint val="75000"/>
                  </a:prstClr>
                </a:solidFill>
              </a:rPr>
              <a:pPr/>
              <a:t>53</a:t>
            </a:fld>
            <a:endParaRPr lang="en-US" dirty="0">
              <a:solidFill>
                <a:prstClr val="black">
                  <a:tint val="75000"/>
                </a:prstClr>
              </a:solidFill>
            </a:endParaRPr>
          </a:p>
        </p:txBody>
      </p:sp>
      <p:sp>
        <p:nvSpPr>
          <p:cNvPr id="12" name="Rectangle 11"/>
          <p:cNvSpPr/>
          <p:nvPr/>
        </p:nvSpPr>
        <p:spPr>
          <a:xfrm>
            <a:off x="230623" y="1817545"/>
            <a:ext cx="3508863" cy="313932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b="1" dirty="0">
                <a:solidFill>
                  <a:srgbClr val="003366"/>
                </a:solidFill>
                <a:latin typeface="Roboto"/>
                <a:hlinkClick r:id="rId3"/>
              </a:rPr>
              <a:t>Data Access Tool</a:t>
            </a:r>
            <a:endParaRPr lang="en-US" dirty="0">
              <a:solidFill>
                <a:srgbClr val="051729"/>
              </a:solidFill>
              <a:latin typeface="Roboto"/>
            </a:endParaRPr>
          </a:p>
          <a:p>
            <a:r>
              <a:rPr lang="en-US" dirty="0">
                <a:solidFill>
                  <a:srgbClr val="8D5CB2"/>
                </a:solidFill>
                <a:latin typeface="Roboto"/>
              </a:rPr>
              <a:t>Search &amp; Discover , </a:t>
            </a:r>
            <a:r>
              <a:rPr lang="en-US" dirty="0">
                <a:solidFill>
                  <a:srgbClr val="33803D"/>
                </a:solidFill>
                <a:latin typeface="Roboto"/>
              </a:rPr>
              <a:t>Get Data</a:t>
            </a:r>
          </a:p>
          <a:p>
            <a:endParaRPr lang="en-US" dirty="0">
              <a:solidFill>
                <a:srgbClr val="8D5CB2"/>
              </a:solidFill>
              <a:latin typeface="Roboto"/>
            </a:endParaRPr>
          </a:p>
          <a:p>
            <a:r>
              <a:rPr lang="en-US" dirty="0">
                <a:solidFill>
                  <a:srgbClr val="051729"/>
                </a:solidFill>
                <a:latin typeface="Roboto"/>
              </a:rPr>
              <a:t>Filter files before downloading based on date, spatial area, or file name. Choose from various download options, such as Python script. Export bounding boxes as a </a:t>
            </a:r>
            <a:r>
              <a:rPr lang="en-US" dirty="0" err="1">
                <a:solidFill>
                  <a:srgbClr val="051729"/>
                </a:solidFill>
                <a:latin typeface="Roboto"/>
              </a:rPr>
              <a:t>GeoJSON</a:t>
            </a:r>
            <a:r>
              <a:rPr lang="en-US" dirty="0">
                <a:solidFill>
                  <a:srgbClr val="051729"/>
                </a:solidFill>
                <a:latin typeface="Roboto"/>
              </a:rPr>
              <a:t>.</a:t>
            </a:r>
          </a:p>
          <a:p>
            <a:r>
              <a:rPr lang="en-US" dirty="0">
                <a:solidFill>
                  <a:srgbClr val="3344DD"/>
                </a:solidFill>
                <a:latin typeface="Roboto"/>
                <a:hlinkClick r:id="rId4"/>
              </a:rPr>
              <a:t>Filter and order from a data set web page</a:t>
            </a:r>
            <a:endParaRPr lang="en-US" dirty="0">
              <a:solidFill>
                <a:srgbClr val="051729"/>
              </a:solidFill>
              <a:latin typeface="Roboto"/>
            </a:endParaRPr>
          </a:p>
        </p:txBody>
      </p:sp>
      <p:pic>
        <p:nvPicPr>
          <p:cNvPr id="10" name="Picture 9"/>
          <p:cNvPicPr>
            <a:picLocks noChangeAspect="1"/>
          </p:cNvPicPr>
          <p:nvPr/>
        </p:nvPicPr>
        <p:blipFill rotWithShape="1">
          <a:blip r:embed="rId5"/>
          <a:srcRect t="10348" b="13831"/>
          <a:stretch/>
        </p:blipFill>
        <p:spPr>
          <a:xfrm>
            <a:off x="3850506" y="1379455"/>
            <a:ext cx="8205017" cy="4976894"/>
          </a:xfrm>
          <a:prstGeom prst="rect">
            <a:avLst/>
          </a:prstGeom>
          <a:ln>
            <a:noFill/>
          </a:ln>
          <a:effectLst>
            <a:outerShdw blurRad="292100" dist="139700" dir="2700000" algn="tl" rotWithShape="0">
              <a:srgbClr val="333333">
                <a:alpha val="65000"/>
              </a:srgbClr>
            </a:outerShdw>
          </a:effectLst>
        </p:spPr>
      </p:pic>
      <p:sp>
        <p:nvSpPr>
          <p:cNvPr id="13" name="Rectangle 12"/>
          <p:cNvSpPr/>
          <p:nvPr/>
        </p:nvSpPr>
        <p:spPr>
          <a:xfrm>
            <a:off x="4141375" y="2162273"/>
            <a:ext cx="3460428" cy="758347"/>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a:extLst>
              <a:ext uri="{FF2B5EF4-FFF2-40B4-BE49-F238E27FC236}">
                <a16:creationId xmlns:a16="http://schemas.microsoft.com/office/drawing/2014/main" id="{6286F085-EA0A-4D82-9A71-2A5D4DF3B83B}"/>
              </a:ext>
            </a:extLst>
          </p:cNvPr>
          <p:cNvSpPr/>
          <p:nvPr/>
        </p:nvSpPr>
        <p:spPr>
          <a:xfrm>
            <a:off x="1409591" y="29704"/>
            <a:ext cx="8841801" cy="579582"/>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buClr>
                <a:srgbClr val="C00000"/>
              </a:buClr>
              <a:buSzPct val="80000"/>
              <a:defRPr/>
            </a:pPr>
            <a:r>
              <a:rPr lang="en-US" sz="2400" b="1" dirty="0">
                <a:solidFill>
                  <a:srgbClr val="C00000"/>
                </a:solidFill>
                <a:latin typeface="Calibri-Bold"/>
              </a:rPr>
              <a:t> </a:t>
            </a:r>
            <a:r>
              <a:rPr lang="en-US" sz="2400" b="1" dirty="0">
                <a:solidFill>
                  <a:srgbClr val="C00000"/>
                </a:solidFill>
                <a:effectLst>
                  <a:outerShdw blurRad="38100" dist="38100" dir="2700000" algn="tl">
                    <a:srgbClr val="000000">
                      <a:alpha val="43137"/>
                    </a:srgbClr>
                  </a:outerShdw>
                </a:effectLst>
                <a:latin typeface="Calibri-Bold"/>
              </a:rPr>
              <a:t>How to obtain SMAP products?</a:t>
            </a:r>
            <a:endParaRPr lang="fa-IR" sz="2400" b="1" dirty="0">
              <a:solidFill>
                <a:srgbClr val="C00000"/>
              </a:solidFill>
              <a:effectLst>
                <a:outerShdw blurRad="38100" dist="38100" dir="2700000" algn="tl">
                  <a:srgbClr val="000000">
                    <a:alpha val="43137"/>
                  </a:srgbClr>
                </a:outerShdw>
              </a:effectLst>
              <a:latin typeface="Calibri-Bold"/>
            </a:endParaRPr>
          </a:p>
        </p:txBody>
      </p:sp>
    </p:spTree>
    <p:extLst>
      <p:ext uri="{BB962C8B-B14F-4D97-AF65-F5344CB8AC3E}">
        <p14:creationId xmlns:p14="http://schemas.microsoft.com/office/powerpoint/2010/main" val="42589257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ACF494B-5665-4D0C-9B30-01D6EF684EB8}" type="slidenum">
              <a:rPr lang="en-US" smtClean="0">
                <a:solidFill>
                  <a:prstClr val="black">
                    <a:tint val="75000"/>
                  </a:prstClr>
                </a:solidFill>
              </a:rPr>
              <a:pPr>
                <a:defRPr/>
              </a:pPr>
              <a:t>54</a:t>
            </a:fld>
            <a:endParaRPr lang="en-US">
              <a:solidFill>
                <a:prstClr val="black">
                  <a:tint val="75000"/>
                </a:prstClr>
              </a:solidFill>
            </a:endParaRPr>
          </a:p>
        </p:txBody>
      </p:sp>
      <p:pic>
        <p:nvPicPr>
          <p:cNvPr id="7" name="Graphic 4">
            <a:extLst>
              <a:ext uri="{FF2B5EF4-FFF2-40B4-BE49-F238E27FC236}">
                <a16:creationId xmlns:a16="http://schemas.microsoft.com/office/drawing/2014/main" id="{9AE000B4-C209-468C-93DB-5D866F5CC7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425" y="5709293"/>
            <a:ext cx="785286" cy="656785"/>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84687" y="5627772"/>
            <a:ext cx="738306" cy="738306"/>
          </a:xfrm>
          <a:prstGeom prst="rect">
            <a:avLst/>
          </a:prstGeom>
        </p:spPr>
      </p:pic>
      <p:pic>
        <p:nvPicPr>
          <p:cNvPr id="5" name="Picture 4">
            <a:extLst>
              <a:ext uri="{FF2B5EF4-FFF2-40B4-BE49-F238E27FC236}">
                <a16:creationId xmlns:a16="http://schemas.microsoft.com/office/drawing/2014/main" id="{95AF2BE9-792C-4488-B0E3-55C7E9D567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2025" y="286963"/>
            <a:ext cx="9356973" cy="60693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840718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gradFill>
          <a:gsLst>
            <a:gs pos="100000">
              <a:srgbClr val="C9D6ED"/>
            </a:gs>
            <a:gs pos="0">
              <a:srgbClr val="F3F9FF"/>
            </a:gs>
          </a:gsLst>
          <a:path path="rect">
            <a:fillToRect l="50000" t="50000" r="50000" b="50000"/>
          </a:path>
        </a:gradFill>
        <a:effectLst/>
      </p:bgPr>
    </p:bg>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8EDB3EB8-4C11-420C-8A7A-657A8B64BCF1}"/>
              </a:ext>
            </a:extLst>
          </p:cNvPr>
          <p:cNvSpPr>
            <a:spLocks noGrp="1"/>
          </p:cNvSpPr>
          <p:nvPr>
            <p:ph type="sldNum" sz="quarter" idx="12"/>
          </p:nvPr>
        </p:nvSpPr>
        <p:spPr>
          <a:xfrm>
            <a:off x="8610600" y="6356350"/>
            <a:ext cx="2743200" cy="365125"/>
          </a:xfrm>
        </p:spPr>
        <p:txBody>
          <a:bodyPr/>
          <a:lstStyle/>
          <a:p>
            <a:fld id="{8ACF494B-5665-4D0C-9B30-01D6EF684EB8}" type="slidenum">
              <a:rPr lang="en-US" smtClean="0">
                <a:solidFill>
                  <a:prstClr val="black">
                    <a:tint val="75000"/>
                  </a:prstClr>
                </a:solidFill>
              </a:rPr>
              <a:pPr/>
              <a:t>55</a:t>
            </a:fld>
            <a:endParaRPr lang="en-US">
              <a:solidFill>
                <a:prstClr val="black">
                  <a:tint val="75000"/>
                </a:prstClr>
              </a:solidFill>
            </a:endParaRPr>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5579" y="192506"/>
            <a:ext cx="5986038" cy="3995131"/>
          </a:xfrm>
          <a:prstGeom prst="rect">
            <a:avLst/>
          </a:prstGeom>
          <a:ln>
            <a:noFill/>
          </a:ln>
          <a:effectLst>
            <a:outerShdw blurRad="292100" dist="139700" dir="2700000" algn="tl" rotWithShape="0">
              <a:srgbClr val="333333">
                <a:alpha val="65000"/>
              </a:srgbClr>
            </a:outerShdw>
          </a:effectLst>
        </p:spPr>
      </p:pic>
      <p:sp>
        <p:nvSpPr>
          <p:cNvPr id="25" name="Rectangle 24"/>
          <p:cNvSpPr/>
          <p:nvPr/>
        </p:nvSpPr>
        <p:spPr>
          <a:xfrm>
            <a:off x="9029423" y="456337"/>
            <a:ext cx="2324377" cy="646331"/>
          </a:xfrm>
          <a:prstGeom prst="rect">
            <a:avLst/>
          </a:prstGeom>
        </p:spPr>
        <p:txBody>
          <a:bodyPr wrap="square">
            <a:spAutoFit/>
          </a:bodyPr>
          <a:lstStyle/>
          <a:p>
            <a:r>
              <a:rPr lang="en-US" b="1" dirty="0" err="1">
                <a:solidFill>
                  <a:schemeClr val="bg1"/>
                </a:solidFill>
                <a:latin typeface="Calibri-Italic"/>
              </a:rPr>
              <a:t>Metop</a:t>
            </a:r>
            <a:r>
              <a:rPr lang="en-US" b="1" dirty="0">
                <a:solidFill>
                  <a:schemeClr val="bg1"/>
                </a:solidFill>
                <a:latin typeface="Calibri-Italic"/>
              </a:rPr>
              <a:t>- EUMETSAT</a:t>
            </a:r>
            <a:br>
              <a:rPr lang="en-US" b="1" dirty="0">
                <a:solidFill>
                  <a:schemeClr val="bg1"/>
                </a:solidFill>
                <a:latin typeface="Calibri-Italic"/>
              </a:rPr>
            </a:br>
            <a:endParaRPr lang="fa-IR" b="1" dirty="0">
              <a:solidFill>
                <a:schemeClr val="bg1"/>
              </a:solidFill>
            </a:endParaRPr>
          </a:p>
        </p:txBody>
      </p:sp>
      <p:pic>
        <p:nvPicPr>
          <p:cNvPr id="26"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242" y="2389554"/>
            <a:ext cx="5567958" cy="3717135"/>
          </a:xfrm>
          <a:prstGeom prst="rect">
            <a:avLst/>
          </a:prstGeom>
          <a:ln>
            <a:solidFill>
              <a:schemeClr val="bg1">
                <a:lumMod val="50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32262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6B943C-741E-4C2A-842B-0FD100A5AB84}"/>
              </a:ext>
            </a:extLst>
          </p:cNvPr>
          <p:cNvSpPr/>
          <p:nvPr/>
        </p:nvSpPr>
        <p:spPr>
          <a:xfrm>
            <a:off x="354861" y="194092"/>
            <a:ext cx="2781531" cy="492443"/>
          </a:xfrm>
          <a:prstGeom prst="rect">
            <a:avLst/>
          </a:prstGeom>
        </p:spPr>
        <p:txBody>
          <a:bodyPr wrap="none">
            <a:spAutoFit/>
          </a:bodyPr>
          <a:lstStyle/>
          <a:p>
            <a:r>
              <a:rPr lang="en-US" sz="2600" b="1" dirty="0" err="1">
                <a:solidFill>
                  <a:srgbClr val="C00000"/>
                </a:solidFill>
                <a:latin typeface="Calibri-Bold"/>
              </a:rPr>
              <a:t>Metop</a:t>
            </a:r>
            <a:r>
              <a:rPr lang="en-US" sz="2600" b="1" dirty="0">
                <a:solidFill>
                  <a:srgbClr val="C00000"/>
                </a:solidFill>
                <a:latin typeface="Calibri-Bold"/>
              </a:rPr>
              <a:t> satellites </a:t>
            </a:r>
          </a:p>
        </p:txBody>
      </p:sp>
      <p:pic>
        <p:nvPicPr>
          <p:cNvPr id="7173" name="Picture 5" descr="MetOp-C Artist Vie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4426" y="2622636"/>
            <a:ext cx="7168719" cy="40324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559827" y="2732631"/>
            <a:ext cx="1448973" cy="461665"/>
          </a:xfrm>
          <a:prstGeom prst="rect">
            <a:avLst/>
          </a:prstGeom>
          <a:noFill/>
        </p:spPr>
        <p:txBody>
          <a:bodyPr wrap="square" rtlCol="1">
            <a:spAutoFit/>
          </a:bodyPr>
          <a:lstStyle/>
          <a:p>
            <a:r>
              <a:rPr lang="en-US" sz="2400" b="1" dirty="0" err="1">
                <a:solidFill>
                  <a:schemeClr val="bg1"/>
                </a:solidFill>
              </a:rPr>
              <a:t>Metop</a:t>
            </a:r>
            <a:r>
              <a:rPr lang="en-US" sz="2400" b="1" dirty="0">
                <a:solidFill>
                  <a:schemeClr val="bg1"/>
                </a:solidFill>
              </a:rPr>
              <a:t>-C</a:t>
            </a:r>
            <a:endParaRPr lang="fa-IR" sz="2400" b="1" dirty="0">
              <a:solidFill>
                <a:schemeClr val="bg1"/>
              </a:solidFill>
            </a:endParaRPr>
          </a:p>
        </p:txBody>
      </p:sp>
      <p:sp>
        <p:nvSpPr>
          <p:cNvPr id="17" name="Round Diagonal Corner Rectangle 6"/>
          <p:cNvSpPr/>
          <p:nvPr/>
        </p:nvSpPr>
        <p:spPr>
          <a:xfrm>
            <a:off x="350384" y="2622636"/>
            <a:ext cx="4393168" cy="3527179"/>
          </a:xfrm>
          <a:prstGeom prst="rect">
            <a:avLst/>
          </a:prstGeom>
          <a:gradFill>
            <a:gsLst>
              <a:gs pos="0">
                <a:srgbClr val="E1F4FF"/>
              </a:gs>
              <a:gs pos="100000">
                <a:srgbClr val="CCECFF"/>
              </a:gs>
            </a:gsLst>
            <a:lin ang="5400000" scaled="0"/>
          </a:gradFill>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marL="342900" indent="-342900">
              <a:lnSpc>
                <a:spcPct val="110000"/>
              </a:lnSpc>
              <a:buClr>
                <a:srgbClr val="C00000"/>
              </a:buClr>
              <a:buSzPct val="100000"/>
              <a:buFont typeface="Wingdings" panose="05000000000000000000" pitchFamily="2" charset="2"/>
              <a:buChar char="q"/>
            </a:pPr>
            <a:r>
              <a:rPr lang="da-DK" sz="2400" b="1" dirty="0">
                <a:solidFill>
                  <a:srgbClr val="C00000"/>
                </a:solidFill>
              </a:rPr>
              <a:t>Metop</a:t>
            </a:r>
          </a:p>
          <a:p>
            <a:pPr marL="342900" indent="-342900">
              <a:lnSpc>
                <a:spcPct val="110000"/>
              </a:lnSpc>
              <a:buClr>
                <a:schemeClr val="tx1"/>
              </a:buClr>
              <a:buSzPct val="100000"/>
              <a:buFont typeface="Wingdings" panose="05000000000000000000" pitchFamily="2" charset="2"/>
              <a:buChar char="Ø"/>
            </a:pPr>
            <a:r>
              <a:rPr lang="da-DK" sz="2000" b="1" dirty="0">
                <a:solidFill>
                  <a:schemeClr val="tx1"/>
                </a:solidFill>
              </a:rPr>
              <a:t>Launch: </a:t>
            </a:r>
          </a:p>
          <a:p>
            <a:pPr marL="801688" indent="-350838">
              <a:lnSpc>
                <a:spcPct val="110000"/>
              </a:lnSpc>
              <a:buClr>
                <a:srgbClr val="0033CC"/>
              </a:buClr>
              <a:buSzPct val="100000"/>
              <a:buFont typeface="Wingdings" panose="05000000000000000000" pitchFamily="2" charset="2"/>
              <a:buChar char="§"/>
            </a:pPr>
            <a:r>
              <a:rPr lang="da-DK" sz="2000" b="1" dirty="0">
                <a:solidFill>
                  <a:srgbClr val="0033CC"/>
                </a:solidFill>
              </a:rPr>
              <a:t>Metop-A </a:t>
            </a:r>
            <a:r>
              <a:rPr lang="da-DK" sz="2000" dirty="0">
                <a:solidFill>
                  <a:srgbClr val="0033CC"/>
                </a:solidFill>
              </a:rPr>
              <a:t>(</a:t>
            </a:r>
            <a:r>
              <a:rPr lang="en-US" sz="2000" dirty="0">
                <a:solidFill>
                  <a:srgbClr val="0033CC"/>
                </a:solidFill>
              </a:rPr>
              <a:t>19 October 2006</a:t>
            </a:r>
            <a:r>
              <a:rPr lang="da-DK" sz="2000" dirty="0">
                <a:solidFill>
                  <a:srgbClr val="0033CC"/>
                </a:solidFill>
              </a:rPr>
              <a:t>)</a:t>
            </a:r>
          </a:p>
          <a:p>
            <a:pPr marL="801688" indent="-350838">
              <a:lnSpc>
                <a:spcPct val="110000"/>
              </a:lnSpc>
              <a:buClr>
                <a:srgbClr val="0033CC"/>
              </a:buClr>
              <a:buSzPct val="100000"/>
              <a:buFont typeface="Wingdings" panose="05000000000000000000" pitchFamily="2" charset="2"/>
              <a:buChar char="§"/>
            </a:pPr>
            <a:r>
              <a:rPr lang="da-DK" sz="2000" b="1" dirty="0">
                <a:solidFill>
                  <a:srgbClr val="0033CC"/>
                </a:solidFill>
              </a:rPr>
              <a:t>Metop-B </a:t>
            </a:r>
            <a:r>
              <a:rPr lang="da-DK" sz="2000" dirty="0">
                <a:solidFill>
                  <a:srgbClr val="0033CC"/>
                </a:solidFill>
              </a:rPr>
              <a:t>(17 September 2012)</a:t>
            </a:r>
          </a:p>
          <a:p>
            <a:pPr marL="801688" indent="-350838">
              <a:lnSpc>
                <a:spcPct val="110000"/>
              </a:lnSpc>
              <a:buClr>
                <a:srgbClr val="0033CC"/>
              </a:buClr>
              <a:buSzPct val="100000"/>
              <a:buFont typeface="Wingdings" panose="05000000000000000000" pitchFamily="2" charset="2"/>
              <a:buChar char="§"/>
            </a:pPr>
            <a:r>
              <a:rPr lang="da-DK" sz="2000" b="1" dirty="0">
                <a:solidFill>
                  <a:srgbClr val="0033CC"/>
                </a:solidFill>
              </a:rPr>
              <a:t>Metop-C</a:t>
            </a:r>
            <a:r>
              <a:rPr lang="da-DK" sz="2000" dirty="0">
                <a:solidFill>
                  <a:srgbClr val="0033CC"/>
                </a:solidFill>
              </a:rPr>
              <a:t> (7 November 2018)</a:t>
            </a:r>
          </a:p>
          <a:p>
            <a:pPr marL="342900" indent="-342900">
              <a:lnSpc>
                <a:spcPct val="110000"/>
              </a:lnSpc>
              <a:buSzPct val="100000"/>
              <a:buFont typeface="Wingdings" panose="05000000000000000000" pitchFamily="2" charset="2"/>
              <a:buChar char="Ø"/>
            </a:pPr>
            <a:r>
              <a:rPr lang="en-US" sz="2000" b="1" dirty="0">
                <a:solidFill>
                  <a:schemeClr val="tx1"/>
                </a:solidFill>
              </a:rPr>
              <a:t>Orbit:</a:t>
            </a:r>
            <a:r>
              <a:rPr lang="en-US" sz="2000" b="1" dirty="0">
                <a:solidFill>
                  <a:srgbClr val="002664"/>
                </a:solidFill>
                <a:latin typeface="Calibri-Bold"/>
              </a:rPr>
              <a:t> </a:t>
            </a:r>
            <a:r>
              <a:rPr lang="en-US" sz="2000" b="1" dirty="0">
                <a:solidFill>
                  <a:srgbClr val="0033CC"/>
                </a:solidFill>
              </a:rPr>
              <a:t>Sun-synchronous orbit</a:t>
            </a:r>
          </a:p>
          <a:p>
            <a:pPr marL="342900" indent="-342900">
              <a:lnSpc>
                <a:spcPct val="110000"/>
              </a:lnSpc>
              <a:buSzPct val="100000"/>
              <a:buFont typeface="Wingdings" panose="05000000000000000000" pitchFamily="2" charset="2"/>
              <a:buChar char="Ø"/>
            </a:pPr>
            <a:r>
              <a:rPr lang="en-US" sz="2000" b="1" dirty="0">
                <a:solidFill>
                  <a:schemeClr val="tx1"/>
                </a:solidFill>
              </a:rPr>
              <a:t>Inclination: </a:t>
            </a:r>
            <a:r>
              <a:rPr lang="en-US" sz="2000" b="1" dirty="0">
                <a:solidFill>
                  <a:srgbClr val="0033CC"/>
                </a:solidFill>
              </a:rPr>
              <a:t>98.7 degrees to the Equator</a:t>
            </a:r>
          </a:p>
          <a:p>
            <a:pPr marL="342900" indent="-342900">
              <a:lnSpc>
                <a:spcPct val="110000"/>
              </a:lnSpc>
              <a:buSzPct val="100000"/>
              <a:buFont typeface="Wingdings" panose="05000000000000000000" pitchFamily="2" charset="2"/>
              <a:buChar char="Ø"/>
            </a:pPr>
            <a:r>
              <a:rPr lang="en-US" sz="2000" b="1" dirty="0">
                <a:solidFill>
                  <a:schemeClr val="tx1"/>
                </a:solidFill>
              </a:rPr>
              <a:t>Repeat Cycle: </a:t>
            </a:r>
            <a:r>
              <a:rPr lang="en-US" sz="2000" b="1" dirty="0">
                <a:solidFill>
                  <a:srgbClr val="0033CC"/>
                </a:solidFill>
              </a:rPr>
              <a:t>29 days</a:t>
            </a:r>
          </a:p>
          <a:p>
            <a:pPr marL="342900" indent="-342900">
              <a:lnSpc>
                <a:spcPct val="110000"/>
              </a:lnSpc>
              <a:buSzPct val="100000"/>
              <a:buFont typeface="Wingdings" panose="05000000000000000000" pitchFamily="2" charset="2"/>
              <a:buChar char="Ø"/>
            </a:pPr>
            <a:r>
              <a:rPr lang="en-US" sz="2000" b="1" dirty="0">
                <a:solidFill>
                  <a:schemeClr val="tx1"/>
                </a:solidFill>
              </a:rPr>
              <a:t>Mean altitude: </a:t>
            </a:r>
            <a:r>
              <a:rPr lang="en-US" sz="2000" b="1" dirty="0">
                <a:solidFill>
                  <a:srgbClr val="0033CC"/>
                </a:solidFill>
              </a:rPr>
              <a:t>~ 817 km</a:t>
            </a:r>
            <a:endParaRPr lang="da-DK" sz="2000" b="1" dirty="0">
              <a:solidFill>
                <a:srgbClr val="0033CC"/>
              </a:solidFill>
            </a:endParaRPr>
          </a:p>
        </p:txBody>
      </p:sp>
      <p:sp>
        <p:nvSpPr>
          <p:cNvPr id="3" name="Slide Number Placeholder 2">
            <a:extLst>
              <a:ext uri="{FF2B5EF4-FFF2-40B4-BE49-F238E27FC236}">
                <a16:creationId xmlns:a16="http://schemas.microsoft.com/office/drawing/2014/main" id="{DC8F7708-7C80-4D66-AA19-ED3BA295B17F}"/>
              </a:ext>
            </a:extLst>
          </p:cNvPr>
          <p:cNvSpPr>
            <a:spLocks noGrp="1"/>
          </p:cNvSpPr>
          <p:nvPr>
            <p:ph type="sldNum" sz="quarter" idx="12"/>
          </p:nvPr>
        </p:nvSpPr>
        <p:spPr/>
        <p:txBody>
          <a:bodyPr/>
          <a:lstStyle/>
          <a:p>
            <a:fld id="{8ACF494B-5665-4D0C-9B30-01D6EF684EB8}" type="slidenum">
              <a:rPr lang="en-US" smtClean="0"/>
              <a:t>56</a:t>
            </a:fld>
            <a:endParaRPr lang="en-US"/>
          </a:p>
        </p:txBody>
      </p:sp>
      <p:sp>
        <p:nvSpPr>
          <p:cNvPr id="7" name="Round Diagonal Corner Rectangle 6"/>
          <p:cNvSpPr/>
          <p:nvPr/>
        </p:nvSpPr>
        <p:spPr>
          <a:xfrm>
            <a:off x="350384" y="943328"/>
            <a:ext cx="9831584" cy="197799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t"/>
          <a:lstStyle/>
          <a:p>
            <a:pPr marL="342900" indent="-342900" algn="just">
              <a:lnSpc>
                <a:spcPct val="150000"/>
              </a:lnSpc>
              <a:buClr>
                <a:srgbClr val="C00000"/>
              </a:buClr>
              <a:buSzPct val="100000"/>
              <a:buFont typeface="Wingdings" panose="05000000000000000000" pitchFamily="2" charset="2"/>
              <a:buChar char="q"/>
            </a:pPr>
            <a:r>
              <a:rPr lang="en-US" sz="2100" b="1" dirty="0" err="1">
                <a:solidFill>
                  <a:srgbClr val="C00000"/>
                </a:solidFill>
              </a:rPr>
              <a:t>MetOp</a:t>
            </a:r>
            <a:r>
              <a:rPr lang="en-US" sz="2100" dirty="0"/>
              <a:t> is a series of three polar orbiting meteorological satellites developed by </a:t>
            </a:r>
            <a:r>
              <a:rPr lang="en-US" sz="2100" b="1" dirty="0">
                <a:solidFill>
                  <a:srgbClr val="0033CC"/>
                </a:solidFill>
              </a:rPr>
              <a:t>ESA</a:t>
            </a:r>
            <a:r>
              <a:rPr lang="en-US" sz="2100" dirty="0"/>
              <a:t> and operated by </a:t>
            </a:r>
            <a:r>
              <a:rPr lang="en-US" sz="2100" b="1" dirty="0">
                <a:solidFill>
                  <a:srgbClr val="0033CC"/>
                </a:solidFill>
              </a:rPr>
              <a:t>EUMETSAT. </a:t>
            </a:r>
          </a:p>
        </p:txBody>
      </p:sp>
    </p:spTree>
    <p:extLst>
      <p:ext uri="{BB962C8B-B14F-4D97-AF65-F5344CB8AC3E}">
        <p14:creationId xmlns:p14="http://schemas.microsoft.com/office/powerpoint/2010/main" val="12211587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4D6B943C-741E-4C2A-842B-0FD100A5AB84}"/>
              </a:ext>
            </a:extLst>
          </p:cNvPr>
          <p:cNvSpPr/>
          <p:nvPr/>
        </p:nvSpPr>
        <p:spPr>
          <a:xfrm>
            <a:off x="1864119" y="168931"/>
            <a:ext cx="7519344" cy="544830"/>
          </a:xfrm>
          <a:prstGeom prst="roundRect">
            <a:avLst/>
          </a:prstGeom>
          <a:solidFill>
            <a:srgbClr val="D5C1C1"/>
          </a:solidFill>
          <a:ln>
            <a:solidFill>
              <a:schemeClr val="accent6">
                <a:lumMod val="75000"/>
                <a:alpha val="99000"/>
              </a:schemeClr>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US" sz="2600" b="1" dirty="0">
                <a:solidFill>
                  <a:srgbClr val="C00000"/>
                </a:solidFill>
                <a:latin typeface="Calibri-Bold"/>
              </a:rPr>
              <a:t>ASCAT</a:t>
            </a:r>
            <a:r>
              <a:rPr lang="en-US" sz="2600" b="1" dirty="0">
                <a:solidFill>
                  <a:srgbClr val="0033CC"/>
                </a:solidFill>
                <a:latin typeface="Calibri-Bold"/>
              </a:rPr>
              <a:t> </a:t>
            </a:r>
            <a:r>
              <a:rPr lang="en-US" sz="2600" b="1" dirty="0">
                <a:latin typeface="Calibri-Bold"/>
              </a:rPr>
              <a:t>on-board</a:t>
            </a:r>
            <a:r>
              <a:rPr lang="en-US" sz="2600" b="1" dirty="0">
                <a:solidFill>
                  <a:srgbClr val="C00000"/>
                </a:solidFill>
                <a:latin typeface="Calibri-Bold"/>
              </a:rPr>
              <a:t> </a:t>
            </a:r>
            <a:r>
              <a:rPr lang="en-US" sz="2600" b="1" dirty="0" err="1">
                <a:solidFill>
                  <a:srgbClr val="0070C0"/>
                </a:solidFill>
                <a:latin typeface="Calibri-Bold"/>
              </a:rPr>
              <a:t>Metop</a:t>
            </a:r>
            <a:r>
              <a:rPr lang="en-US" sz="2600" b="1" dirty="0">
                <a:solidFill>
                  <a:srgbClr val="0070C0"/>
                </a:solidFill>
                <a:latin typeface="Calibri-Bold"/>
              </a:rPr>
              <a:t>-A, </a:t>
            </a:r>
            <a:r>
              <a:rPr lang="en-US" sz="2600" b="1" dirty="0" err="1">
                <a:solidFill>
                  <a:srgbClr val="0070C0"/>
                </a:solidFill>
                <a:latin typeface="Calibri-Bold"/>
              </a:rPr>
              <a:t>Metop</a:t>
            </a:r>
            <a:r>
              <a:rPr lang="en-US" sz="2600" b="1" dirty="0">
                <a:solidFill>
                  <a:srgbClr val="0070C0"/>
                </a:solidFill>
                <a:latin typeface="Calibri-Bold"/>
              </a:rPr>
              <a:t>-B, </a:t>
            </a:r>
            <a:r>
              <a:rPr lang="en-US" sz="2600" b="1" dirty="0" err="1">
                <a:solidFill>
                  <a:srgbClr val="0070C0"/>
                </a:solidFill>
                <a:latin typeface="Calibri-Bold"/>
              </a:rPr>
              <a:t>Metop</a:t>
            </a:r>
            <a:r>
              <a:rPr lang="en-US" sz="2600" b="1" dirty="0">
                <a:solidFill>
                  <a:srgbClr val="0070C0"/>
                </a:solidFill>
                <a:latin typeface="Calibri-Bold"/>
              </a:rPr>
              <a:t>-C</a:t>
            </a:r>
          </a:p>
        </p:txBody>
      </p:sp>
      <p:graphicFrame>
        <p:nvGraphicFramePr>
          <p:cNvPr id="13" name="Table 12"/>
          <p:cNvGraphicFramePr>
            <a:graphicFrameLocks noGrp="1"/>
          </p:cNvGraphicFramePr>
          <p:nvPr/>
        </p:nvGraphicFramePr>
        <p:xfrm>
          <a:off x="1691678" y="971523"/>
          <a:ext cx="8837165" cy="5384827"/>
        </p:xfrm>
        <a:graphic>
          <a:graphicData uri="http://schemas.openxmlformats.org/drawingml/2006/table">
            <a:tbl>
              <a:tblPr firstRow="1" bandRow="1">
                <a:tableStyleId>{93296810-A885-4BE3-A3E7-6D5BEEA58F35}</a:tableStyleId>
              </a:tblPr>
              <a:tblGrid>
                <a:gridCol w="2183146">
                  <a:extLst>
                    <a:ext uri="{9D8B030D-6E8A-4147-A177-3AD203B41FA5}">
                      <a16:colId xmlns:a16="http://schemas.microsoft.com/office/drawing/2014/main" val="156493793"/>
                    </a:ext>
                  </a:extLst>
                </a:gridCol>
                <a:gridCol w="6654019">
                  <a:extLst>
                    <a:ext uri="{9D8B030D-6E8A-4147-A177-3AD203B41FA5}">
                      <a16:colId xmlns:a16="http://schemas.microsoft.com/office/drawing/2014/main" val="3722088531"/>
                    </a:ext>
                  </a:extLst>
                </a:gridCol>
              </a:tblGrid>
              <a:tr h="4191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t>Sensor</a:t>
                      </a:r>
                      <a:endParaRPr lang="en-US" sz="2200" b="1" dirty="0">
                        <a:solidFill>
                          <a:schemeClr val="tx1"/>
                        </a:solidFill>
                      </a:endParaRPr>
                    </a:p>
                  </a:txBody>
                  <a:tcP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t>Advanced </a:t>
                      </a:r>
                      <a:r>
                        <a:rPr lang="en-US" sz="2200" dirty="0" err="1"/>
                        <a:t>Scatterometer</a:t>
                      </a:r>
                      <a:r>
                        <a:rPr lang="en-US" sz="2200" dirty="0"/>
                        <a:t> (ASCAT)</a:t>
                      </a:r>
                    </a:p>
                  </a:txBody>
                  <a:tcP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extLst>
                  <a:ext uri="{0D108BD9-81ED-4DB2-BD59-A6C34878D82A}">
                    <a16:rowId xmlns:a16="http://schemas.microsoft.com/office/drawing/2014/main" val="3150969159"/>
                  </a:ext>
                </a:extLst>
              </a:tr>
              <a:tr h="4191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t>Instrument</a:t>
                      </a:r>
                      <a:endParaRPr lang="en-US" sz="2000" b="1" dirty="0">
                        <a:solidFill>
                          <a:srgbClr val="660033"/>
                        </a:solidFill>
                      </a:endParaRPr>
                    </a:p>
                  </a:txBody>
                  <a:tcP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Active microwave </a:t>
                      </a:r>
                      <a:r>
                        <a:rPr lang="en-US" sz="2000" dirty="0" err="1"/>
                        <a:t>scatterometer</a:t>
                      </a:r>
                      <a:endParaRPr lang="en-US" sz="2000" dirty="0"/>
                    </a:p>
                  </a:txBody>
                  <a:tcP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extLst>
                  <a:ext uri="{0D108BD9-81ED-4DB2-BD59-A6C34878D82A}">
                    <a16:rowId xmlns:a16="http://schemas.microsoft.com/office/drawing/2014/main" val="904925832"/>
                  </a:ext>
                </a:extLst>
              </a:tr>
              <a:tr h="4191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t>Frequency</a:t>
                      </a:r>
                      <a:endParaRPr lang="en-US" sz="2000" b="1" dirty="0">
                        <a:solidFill>
                          <a:srgbClr val="660033"/>
                        </a:solidFill>
                      </a:endParaRPr>
                    </a:p>
                  </a:txBody>
                  <a:tcP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C00000"/>
                          </a:solidFill>
                        </a:rPr>
                        <a:t>C-band</a:t>
                      </a:r>
                      <a:r>
                        <a:rPr lang="en-US" sz="2000" dirty="0"/>
                        <a:t>, 5.255 GHz </a:t>
                      </a:r>
                    </a:p>
                  </a:txBody>
                  <a:tcP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extLst>
                  <a:ext uri="{0D108BD9-81ED-4DB2-BD59-A6C34878D82A}">
                    <a16:rowId xmlns:a16="http://schemas.microsoft.com/office/drawing/2014/main" val="334435074"/>
                  </a:ext>
                </a:extLst>
              </a:tr>
              <a:tr h="4191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err="1"/>
                        <a:t>Polarisation</a:t>
                      </a:r>
                      <a:endParaRPr lang="en-US" sz="2000" b="1" dirty="0">
                        <a:solidFill>
                          <a:srgbClr val="660033"/>
                        </a:solidFill>
                      </a:endParaRPr>
                    </a:p>
                  </a:txBody>
                  <a:tcP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VV </a:t>
                      </a:r>
                    </a:p>
                  </a:txBody>
                  <a:tcP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extLst>
                  <a:ext uri="{0D108BD9-81ED-4DB2-BD59-A6C34878D82A}">
                    <a16:rowId xmlns:a16="http://schemas.microsoft.com/office/drawing/2014/main" val="594989890"/>
                  </a:ext>
                </a:extLst>
              </a:tr>
              <a:tr h="4191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t>Antenna</a:t>
                      </a:r>
                      <a:endParaRPr lang="en-US" sz="2000" b="1" dirty="0">
                        <a:solidFill>
                          <a:srgbClr val="660033"/>
                        </a:solidFill>
                      </a:endParaRPr>
                    </a:p>
                  </a:txBody>
                  <a:tcP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six; 3 (quasi) instantaneous independent measurements </a:t>
                      </a:r>
                    </a:p>
                  </a:txBody>
                  <a:tcP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extLst>
                  <a:ext uri="{0D108BD9-81ED-4DB2-BD59-A6C34878D82A}">
                    <a16:rowId xmlns:a16="http://schemas.microsoft.com/office/drawing/2014/main" val="1046616749"/>
                  </a:ext>
                </a:extLst>
              </a:tr>
              <a:tr h="4191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t>Swath</a:t>
                      </a:r>
                      <a:endParaRPr lang="en-US" sz="2000" b="1" dirty="0">
                        <a:solidFill>
                          <a:srgbClr val="660033"/>
                        </a:solidFill>
                      </a:endParaRPr>
                    </a:p>
                  </a:txBody>
                  <a:tcP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2 x 500 km</a:t>
                      </a:r>
                    </a:p>
                  </a:txBody>
                  <a:tcP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extLst>
                  <a:ext uri="{0D108BD9-81ED-4DB2-BD59-A6C34878D82A}">
                    <a16:rowId xmlns:a16="http://schemas.microsoft.com/office/drawing/2014/main" val="3724954552"/>
                  </a:ext>
                </a:extLst>
              </a:tr>
              <a:tr h="13039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t>Main applications</a:t>
                      </a:r>
                      <a:endParaRPr lang="en-US" sz="2000" b="1" kern="1200" dirty="0">
                        <a:solidFill>
                          <a:srgbClr val="660033"/>
                        </a:solidFill>
                        <a:latin typeface="+mn-lt"/>
                        <a:ea typeface="+mn-ea"/>
                        <a:cs typeface="+mn-cs"/>
                      </a:endParaRPr>
                    </a:p>
                  </a:txBody>
                  <a:tcP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tc>
                  <a:txBody>
                    <a:bodyPr/>
                    <a:lstStyle/>
                    <a:p>
                      <a:pPr marL="285750" indent="-285750">
                        <a:lnSpc>
                          <a:spcPct val="100000"/>
                        </a:lnSpc>
                        <a:buFontTx/>
                        <a:buChar char="-"/>
                      </a:pPr>
                      <a:r>
                        <a:rPr lang="en-US" sz="2000" kern="1200" dirty="0"/>
                        <a:t>Wind measurements</a:t>
                      </a:r>
                    </a:p>
                    <a:p>
                      <a:pPr marL="285750" indent="-285750">
                        <a:lnSpc>
                          <a:spcPct val="100000"/>
                        </a:lnSpc>
                        <a:buFontTx/>
                        <a:buChar char="-"/>
                      </a:pPr>
                      <a:r>
                        <a:rPr lang="en-US" sz="2000" kern="1200" dirty="0"/>
                        <a:t> land and sea ice monitoring </a:t>
                      </a:r>
                    </a:p>
                    <a:p>
                      <a:pPr marL="285750" indent="-285750">
                        <a:lnSpc>
                          <a:spcPct val="100000"/>
                        </a:lnSpc>
                        <a:buFontTx/>
                        <a:buChar char="-"/>
                      </a:pPr>
                      <a:r>
                        <a:rPr lang="en-US" sz="2200" b="1" kern="1200" dirty="0">
                          <a:solidFill>
                            <a:srgbClr val="C00000"/>
                          </a:solidFill>
                        </a:rPr>
                        <a:t>soil moisture</a:t>
                      </a:r>
                    </a:p>
                    <a:p>
                      <a:pPr marL="285750" indent="-285750">
                        <a:lnSpc>
                          <a:spcPct val="100000"/>
                        </a:lnSpc>
                        <a:buFontTx/>
                        <a:buChar char="-"/>
                      </a:pPr>
                      <a:r>
                        <a:rPr lang="en-US" sz="2000" kern="1200" dirty="0"/>
                        <a:t>snow properties, soil</a:t>
                      </a:r>
                      <a:endParaRPr lang="en-US" sz="2000" kern="1200" dirty="0">
                        <a:solidFill>
                          <a:schemeClr val="dk1"/>
                        </a:solidFill>
                        <a:latin typeface="+mn-lt"/>
                        <a:ea typeface="+mn-ea"/>
                        <a:cs typeface="+mn-cs"/>
                      </a:endParaRPr>
                    </a:p>
                  </a:txBody>
                  <a:tcP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extLst>
                  <a:ext uri="{0D108BD9-81ED-4DB2-BD59-A6C34878D82A}">
                    <a16:rowId xmlns:a16="http://schemas.microsoft.com/office/drawing/2014/main" val="10006"/>
                  </a:ext>
                </a:extLst>
              </a:tr>
              <a:tr h="7140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t>Spatial Resolution</a:t>
                      </a:r>
                      <a:endParaRPr lang="en-US" sz="2000" b="1" kern="1200" dirty="0">
                        <a:solidFill>
                          <a:srgbClr val="660033"/>
                        </a:solidFill>
                        <a:latin typeface="+mn-lt"/>
                        <a:ea typeface="+mn-ea"/>
                        <a:cs typeface="+mn-cs"/>
                      </a:endParaRPr>
                    </a:p>
                  </a:txBody>
                  <a:tcP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a:t>25 km/ 50 km </a:t>
                      </a:r>
                      <a:endParaRPr lang="en-US" sz="2000" kern="1200" dirty="0">
                        <a:solidFill>
                          <a:schemeClr val="dk1"/>
                        </a:solidFill>
                        <a:latin typeface="+mn-lt"/>
                        <a:ea typeface="+mn-ea"/>
                        <a:cs typeface="+mn-cs"/>
                      </a:endParaRPr>
                    </a:p>
                  </a:txBody>
                  <a:tcP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extLst>
                  <a:ext uri="{0D108BD9-81ED-4DB2-BD59-A6C34878D82A}">
                    <a16:rowId xmlns:a16="http://schemas.microsoft.com/office/drawing/2014/main" val="10007"/>
                  </a:ext>
                </a:extLst>
              </a:tr>
              <a:tr h="4036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t>Multi-incidence</a:t>
                      </a:r>
                      <a:endParaRPr lang="en-US" sz="2000" b="1" kern="1200" dirty="0">
                        <a:solidFill>
                          <a:srgbClr val="660033"/>
                        </a:solidFill>
                        <a:latin typeface="+mn-lt"/>
                        <a:ea typeface="+mn-ea"/>
                        <a:cs typeface="+mn-cs"/>
                      </a:endParaRPr>
                    </a:p>
                  </a:txBody>
                  <a:tcP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25-65°</a:t>
                      </a:r>
                      <a:endParaRPr lang="en-US" sz="2000" kern="1200" dirty="0">
                        <a:solidFill>
                          <a:schemeClr val="dk1"/>
                        </a:solidFill>
                        <a:latin typeface="+mn-lt"/>
                        <a:ea typeface="+mn-ea"/>
                        <a:cs typeface="+mn-cs"/>
                      </a:endParaRPr>
                    </a:p>
                  </a:txBody>
                  <a:tcP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extLst>
                  <a:ext uri="{0D108BD9-81ED-4DB2-BD59-A6C34878D82A}">
                    <a16:rowId xmlns:a16="http://schemas.microsoft.com/office/drawing/2014/main" val="10008"/>
                  </a:ext>
                </a:extLst>
              </a:tr>
              <a:tr h="4036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t>Daily global</a:t>
                      </a:r>
                      <a:endParaRPr lang="en-US" sz="2000" b="1" kern="1200" dirty="0">
                        <a:solidFill>
                          <a:srgbClr val="660033"/>
                        </a:solidFill>
                        <a:latin typeface="+mn-lt"/>
                        <a:ea typeface="+mn-ea"/>
                        <a:cs typeface="+mn-cs"/>
                      </a:endParaRPr>
                    </a:p>
                  </a:txBody>
                  <a:tcP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coverage: 82 %</a:t>
                      </a:r>
                    </a:p>
                  </a:txBody>
                  <a:tcP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3" name="Slide Number Placeholder 2">
            <a:extLst>
              <a:ext uri="{FF2B5EF4-FFF2-40B4-BE49-F238E27FC236}">
                <a16:creationId xmlns:a16="http://schemas.microsoft.com/office/drawing/2014/main" id="{E3321A90-34E3-49A2-9250-F7A6CD4A03EA}"/>
              </a:ext>
            </a:extLst>
          </p:cNvPr>
          <p:cNvSpPr>
            <a:spLocks noGrp="1"/>
          </p:cNvSpPr>
          <p:nvPr>
            <p:ph type="sldNum" sz="quarter" idx="12"/>
          </p:nvPr>
        </p:nvSpPr>
        <p:spPr/>
        <p:txBody>
          <a:bodyPr/>
          <a:lstStyle/>
          <a:p>
            <a:fld id="{8ACF494B-5665-4D0C-9B30-01D6EF684EB8}" type="slidenum">
              <a:rPr lang="en-US" smtClean="0"/>
              <a:t>57</a:t>
            </a:fld>
            <a:endParaRPr lang="en-US"/>
          </a:p>
        </p:txBody>
      </p:sp>
    </p:spTree>
    <p:extLst>
      <p:ext uri="{BB962C8B-B14F-4D97-AF65-F5344CB8AC3E}">
        <p14:creationId xmlns:p14="http://schemas.microsoft.com/office/powerpoint/2010/main" val="28527751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B747320-493C-4B2E-8D48-9B9A38A8C1E5}"/>
              </a:ext>
            </a:extLst>
          </p:cNvPr>
          <p:cNvSpPr/>
          <p:nvPr/>
        </p:nvSpPr>
        <p:spPr>
          <a:xfrm>
            <a:off x="929541" y="1019753"/>
            <a:ext cx="10424259" cy="3716402"/>
          </a:xfrm>
          <a:prstGeom prst="rect">
            <a:avLst/>
          </a:prstGeom>
          <a:gradFill>
            <a:gsLst>
              <a:gs pos="7000">
                <a:srgbClr val="DDF7F6"/>
              </a:gs>
              <a:gs pos="100000">
                <a:srgbClr val="91E5E3"/>
              </a:gs>
            </a:gsLst>
            <a:path path="circle">
              <a:fillToRect r="100000" b="100000"/>
            </a:path>
          </a:gradFill>
          <a:ln w="28575">
            <a:solidFill>
              <a:srgbClr val="33CCCC"/>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457200" indent="-457200" algn="just">
              <a:lnSpc>
                <a:spcPct val="130000"/>
              </a:lnSpc>
              <a:buClr>
                <a:srgbClr val="0033CC"/>
              </a:buClr>
              <a:buSzPct val="80000"/>
              <a:buFont typeface="Wingdings" panose="05000000000000000000" pitchFamily="2" charset="2"/>
              <a:buChar char="q"/>
            </a:pPr>
            <a:r>
              <a:rPr lang="en-US" sz="2000" dirty="0"/>
              <a:t>The "EUMETSAT Satellite Application Facility on Support to Operational Hydrology and Water Management (</a:t>
            </a:r>
            <a:r>
              <a:rPr lang="en-US" sz="2000" b="1" dirty="0">
                <a:solidFill>
                  <a:srgbClr val="0033CC"/>
                </a:solidFill>
              </a:rPr>
              <a:t>H-SAF</a:t>
            </a:r>
            <a:r>
              <a:rPr lang="en-US" sz="2000" dirty="0"/>
              <a:t>)" started on 2005 as part of the EUMETSAT SAF Network.</a:t>
            </a:r>
          </a:p>
          <a:p>
            <a:pPr algn="just">
              <a:lnSpc>
                <a:spcPct val="130000"/>
              </a:lnSpc>
              <a:buClr>
                <a:srgbClr val="0033CC"/>
              </a:buClr>
              <a:buSzPct val="80000"/>
            </a:pPr>
            <a:endParaRPr lang="en-US" sz="1500" dirty="0"/>
          </a:p>
          <a:p>
            <a:pPr marL="457200" indent="-457200" algn="just">
              <a:lnSpc>
                <a:spcPct val="130000"/>
              </a:lnSpc>
              <a:buClr>
                <a:srgbClr val="0033CC"/>
              </a:buClr>
              <a:buSzPct val="80000"/>
              <a:buFont typeface="Wingdings" panose="05000000000000000000" pitchFamily="2" charset="2"/>
              <a:buChar char="q"/>
            </a:pPr>
            <a:r>
              <a:rPr lang="en-US" sz="2000" b="1" dirty="0">
                <a:solidFill>
                  <a:srgbClr val="0033CC"/>
                </a:solidFill>
              </a:rPr>
              <a:t>The H-SAF objectives are</a:t>
            </a:r>
            <a:r>
              <a:rPr lang="en-US" sz="2000" b="1" dirty="0"/>
              <a:t>: </a:t>
            </a:r>
            <a:r>
              <a:rPr lang="en-US" sz="2000" dirty="0"/>
              <a:t>to provide new satellite-derived products from existing and future satellites with sufficient time and space resolution to satisfy the needs of operational hydrology by mean of the following identified products: </a:t>
            </a:r>
          </a:p>
          <a:p>
            <a:pPr marL="1165225" indent="-357188">
              <a:buClr>
                <a:srgbClr val="0033CC"/>
              </a:buClr>
              <a:buSzPct val="80000"/>
              <a:buFont typeface="Wingdings" panose="05000000000000000000" pitchFamily="2" charset="2"/>
              <a:buChar char="Ø"/>
            </a:pPr>
            <a:r>
              <a:rPr lang="en-US" sz="2000" dirty="0"/>
              <a:t>precipitation (liquid, solid, rate, accumulated)</a:t>
            </a:r>
          </a:p>
          <a:p>
            <a:pPr marL="1165225" indent="-357188">
              <a:buClr>
                <a:srgbClr val="0033CC"/>
              </a:buClr>
              <a:buSzPct val="80000"/>
              <a:buFont typeface="Wingdings" panose="05000000000000000000" pitchFamily="2" charset="2"/>
              <a:buChar char="Ø"/>
            </a:pPr>
            <a:r>
              <a:rPr lang="en-US" sz="2000" b="1" dirty="0">
                <a:solidFill>
                  <a:srgbClr val="C00000"/>
                </a:solidFill>
              </a:rPr>
              <a:t>soil moisture (at large-scale, at local-scale, at surface, in the roots region)</a:t>
            </a:r>
          </a:p>
          <a:p>
            <a:pPr marL="1165225" indent="-357188">
              <a:buClr>
                <a:srgbClr val="0033CC"/>
              </a:buClr>
              <a:buSzPct val="80000"/>
              <a:buFont typeface="Wingdings" panose="05000000000000000000" pitchFamily="2" charset="2"/>
              <a:buChar char="Ø"/>
            </a:pPr>
            <a:r>
              <a:rPr lang="en-US" sz="2000" dirty="0"/>
              <a:t>snow parameters (detection, cover, melting conditions, water equivalent)</a:t>
            </a:r>
          </a:p>
          <a:p>
            <a:pPr marL="457200" indent="-457200" algn="just">
              <a:lnSpc>
                <a:spcPct val="130000"/>
              </a:lnSpc>
              <a:buClr>
                <a:srgbClr val="C00000"/>
              </a:buClr>
              <a:buSzPct val="80000"/>
              <a:buFont typeface="Wingdings" panose="05000000000000000000" pitchFamily="2" charset="2"/>
              <a:buChar char="q"/>
            </a:pPr>
            <a:endParaRPr lang="fa-IR" sz="2000" dirty="0"/>
          </a:p>
        </p:txBody>
      </p:sp>
      <p:sp>
        <p:nvSpPr>
          <p:cNvPr id="3" name="Slide Number Placeholder 2">
            <a:extLst>
              <a:ext uri="{FF2B5EF4-FFF2-40B4-BE49-F238E27FC236}">
                <a16:creationId xmlns:a16="http://schemas.microsoft.com/office/drawing/2014/main" id="{A8F51373-3E57-4B19-B7B0-BFAC99BB6D3D}"/>
              </a:ext>
            </a:extLst>
          </p:cNvPr>
          <p:cNvSpPr>
            <a:spLocks noGrp="1"/>
          </p:cNvSpPr>
          <p:nvPr>
            <p:ph type="sldNum" sz="quarter" idx="12"/>
          </p:nvPr>
        </p:nvSpPr>
        <p:spPr/>
        <p:txBody>
          <a:bodyPr/>
          <a:lstStyle/>
          <a:p>
            <a:fld id="{8ACF494B-5665-4D0C-9B30-01D6EF684EB8}" type="slidenum">
              <a:rPr lang="en-US" smtClean="0"/>
              <a:t>58</a:t>
            </a:fld>
            <a:endParaRPr lang="en-US" dirty="0"/>
          </a:p>
        </p:txBody>
      </p:sp>
      <p:pic>
        <p:nvPicPr>
          <p:cNvPr id="5" name="Picture 4"/>
          <p:cNvPicPr>
            <a:picLocks noChangeAspect="1"/>
          </p:cNvPicPr>
          <p:nvPr/>
        </p:nvPicPr>
        <p:blipFill>
          <a:blip r:embed="rId2"/>
          <a:stretch>
            <a:fillRect/>
          </a:stretch>
        </p:blipFill>
        <p:spPr>
          <a:xfrm>
            <a:off x="-78316" y="-107022"/>
            <a:ext cx="1736798" cy="1016476"/>
          </a:xfrm>
          <a:prstGeom prst="rect">
            <a:avLst/>
          </a:prstGeom>
        </p:spPr>
      </p:pic>
      <p:pic>
        <p:nvPicPr>
          <p:cNvPr id="6" name="Picture 5"/>
          <p:cNvPicPr/>
          <p:nvPr/>
        </p:nvPicPr>
        <p:blipFill>
          <a:blip r:embed="rId3"/>
          <a:stretch>
            <a:fillRect/>
          </a:stretch>
        </p:blipFill>
        <p:spPr>
          <a:xfrm>
            <a:off x="4024312" y="4461990"/>
            <a:ext cx="3529013" cy="2168525"/>
          </a:xfrm>
          <a:prstGeom prst="rect">
            <a:avLst/>
          </a:prstGeom>
          <a:ln w="12700">
            <a:solidFill>
              <a:schemeClr val="bg1">
                <a:lumMod val="50000"/>
              </a:schemeClr>
            </a:solidFill>
          </a:ln>
        </p:spPr>
      </p:pic>
    </p:spTree>
    <p:extLst>
      <p:ext uri="{BB962C8B-B14F-4D97-AF65-F5344CB8AC3E}">
        <p14:creationId xmlns:p14="http://schemas.microsoft.com/office/powerpoint/2010/main" val="36562287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ounded Rectangle 5"/>
          <p:cNvSpPr/>
          <p:nvPr/>
        </p:nvSpPr>
        <p:spPr>
          <a:xfrm>
            <a:off x="1651352" y="111045"/>
            <a:ext cx="8672363" cy="539532"/>
          </a:xfrm>
          <a:prstGeom prst="roundRect">
            <a:avLst/>
          </a:prstGeom>
        </p:spPr>
        <p:style>
          <a:lnRef idx="1">
            <a:schemeClr val="accent4"/>
          </a:lnRef>
          <a:fillRef idx="3">
            <a:schemeClr val="accent4"/>
          </a:fillRef>
          <a:effectRef idx="2">
            <a:schemeClr val="accent4"/>
          </a:effectRef>
          <a:fontRef idx="minor">
            <a:schemeClr val="lt1"/>
          </a:fontRef>
        </p:style>
        <p:txBody>
          <a:bodyPr rtlCol="1" anchor="ctr"/>
          <a:lstStyle/>
          <a:p>
            <a:pPr algn="ctr"/>
            <a:r>
              <a:rPr lang="en-US" sz="2400" b="1" dirty="0">
                <a:solidFill>
                  <a:schemeClr val="bg1"/>
                </a:solidFill>
                <a:effectLst>
                  <a:outerShdw blurRad="38100" dist="38100" dir="2700000" algn="tl">
                    <a:srgbClr val="000000">
                      <a:alpha val="43137"/>
                    </a:srgbClr>
                  </a:outerShdw>
                </a:effectLst>
                <a:latin typeface="Calibri-Bold"/>
              </a:rPr>
              <a:t>H SAF ASCAT Surface Soil Moisture (SSM) Products</a:t>
            </a:r>
            <a:endParaRPr lang="fa-IR" sz="2400" b="1" dirty="0">
              <a:solidFill>
                <a:schemeClr val="bg1"/>
              </a:solidFill>
              <a:effectLst>
                <a:outerShdw blurRad="38100" dist="38100" dir="2700000" algn="tl">
                  <a:srgbClr val="000000">
                    <a:alpha val="43137"/>
                  </a:srgbClr>
                </a:outerShdw>
              </a:effectLst>
              <a:latin typeface="Calibri-Bold"/>
            </a:endParaRPr>
          </a:p>
        </p:txBody>
      </p:sp>
      <p:sp>
        <p:nvSpPr>
          <p:cNvPr id="2" name="Rectangle 1">
            <a:extLst>
              <a:ext uri="{FF2B5EF4-FFF2-40B4-BE49-F238E27FC236}">
                <a16:creationId xmlns:a16="http://schemas.microsoft.com/office/drawing/2014/main" id="{347673F6-7890-4785-A8B9-2764E0D3C884}"/>
              </a:ext>
            </a:extLst>
          </p:cNvPr>
          <p:cNvSpPr/>
          <p:nvPr/>
        </p:nvSpPr>
        <p:spPr>
          <a:xfrm>
            <a:off x="1816769" y="966468"/>
            <a:ext cx="8165431" cy="3065455"/>
          </a:xfrm>
          <a:prstGeom prst="rect">
            <a:avLst/>
          </a:prstGeom>
          <a:gradFill>
            <a:gsLst>
              <a:gs pos="0">
                <a:srgbClr val="FFFBF7"/>
              </a:gs>
              <a:gs pos="100000">
                <a:srgbClr val="FDE1BF"/>
              </a:gs>
            </a:gsLst>
          </a:gradFill>
          <a:ln w="19050">
            <a:solidFill>
              <a:schemeClr val="accent2">
                <a:lumMod val="75000"/>
              </a:schemeClr>
            </a:solidFill>
          </a:ln>
        </p:spPr>
        <p:style>
          <a:lnRef idx="1">
            <a:schemeClr val="accent1"/>
          </a:lnRef>
          <a:fillRef idx="2">
            <a:schemeClr val="accent1"/>
          </a:fillRef>
          <a:effectRef idx="1">
            <a:schemeClr val="accent1"/>
          </a:effectRef>
          <a:fontRef idx="minor">
            <a:schemeClr val="dk1"/>
          </a:fontRef>
        </p:style>
        <p:txBody>
          <a:bodyPr wrap="square">
            <a:spAutoFit/>
          </a:bodyPr>
          <a:lstStyle/>
          <a:p>
            <a:pPr marL="457200" indent="-457200">
              <a:lnSpc>
                <a:spcPct val="120000"/>
              </a:lnSpc>
              <a:buFont typeface="Wingdings" panose="05000000000000000000" pitchFamily="2" charset="2"/>
              <a:buChar char="q"/>
            </a:pPr>
            <a:r>
              <a:rPr lang="en-US" sz="2100" b="1" dirty="0">
                <a:solidFill>
                  <a:srgbClr val="C00000"/>
                </a:solidFill>
                <a:latin typeface="Calibri" panose="020F0502020204030204" pitchFamily="34" charset="0"/>
              </a:rPr>
              <a:t>ASCAT SSM Near Real-Time (NRT) products </a:t>
            </a:r>
          </a:p>
          <a:p>
            <a:pPr marL="722313" indent="-269875">
              <a:lnSpc>
                <a:spcPct val="120000"/>
              </a:lnSpc>
              <a:buClr>
                <a:srgbClr val="0028A8"/>
              </a:buClr>
              <a:buSzPct val="70000"/>
              <a:buFont typeface="Wingdings" panose="05000000000000000000" pitchFamily="2" charset="2"/>
              <a:buChar char="Ø"/>
            </a:pPr>
            <a:r>
              <a:rPr lang="en-US" sz="2000" dirty="0">
                <a:solidFill>
                  <a:schemeClr val="tx1"/>
                </a:solidFill>
                <a:latin typeface="Calibri" panose="020F0502020204030204" pitchFamily="34" charset="0"/>
              </a:rPr>
              <a:t>NRT products for ASCAT on-board </a:t>
            </a:r>
            <a:r>
              <a:rPr lang="en-US" sz="2000" dirty="0" err="1">
                <a:solidFill>
                  <a:schemeClr val="tx1"/>
                </a:solidFill>
                <a:latin typeface="Calibri" panose="020F0502020204030204" pitchFamily="34" charset="0"/>
              </a:rPr>
              <a:t>Metop</a:t>
            </a:r>
            <a:r>
              <a:rPr lang="en-US" sz="2000" dirty="0">
                <a:solidFill>
                  <a:schemeClr val="tx1"/>
                </a:solidFill>
                <a:latin typeface="Calibri" panose="020F0502020204030204" pitchFamily="34" charset="0"/>
              </a:rPr>
              <a:t>-A, </a:t>
            </a:r>
            <a:r>
              <a:rPr lang="en-US" sz="2000" dirty="0" err="1">
                <a:solidFill>
                  <a:schemeClr val="tx1"/>
                </a:solidFill>
                <a:latin typeface="Calibri" panose="020F0502020204030204" pitchFamily="34" charset="0"/>
              </a:rPr>
              <a:t>Metop</a:t>
            </a:r>
            <a:r>
              <a:rPr lang="en-US" sz="2000" dirty="0">
                <a:solidFill>
                  <a:schemeClr val="tx1"/>
                </a:solidFill>
                <a:latin typeface="Calibri" panose="020F0502020204030204" pitchFamily="34" charset="0"/>
              </a:rPr>
              <a:t>-B, </a:t>
            </a:r>
            <a:r>
              <a:rPr lang="en-US" sz="2000" dirty="0" err="1">
                <a:solidFill>
                  <a:schemeClr val="tx1"/>
                </a:solidFill>
                <a:latin typeface="Calibri" panose="020F0502020204030204" pitchFamily="34" charset="0"/>
              </a:rPr>
              <a:t>Metop</a:t>
            </a:r>
            <a:r>
              <a:rPr lang="en-US" sz="2000" dirty="0">
                <a:solidFill>
                  <a:schemeClr val="tx1"/>
                </a:solidFill>
                <a:latin typeface="Calibri" panose="020F0502020204030204" pitchFamily="34" charset="0"/>
              </a:rPr>
              <a:t>-C</a:t>
            </a:r>
          </a:p>
          <a:p>
            <a:pPr marL="722313" indent="-269875">
              <a:lnSpc>
                <a:spcPct val="120000"/>
              </a:lnSpc>
              <a:buClr>
                <a:srgbClr val="0028A8"/>
              </a:buClr>
              <a:buSzPct val="70000"/>
              <a:buFont typeface="Wingdings" panose="05000000000000000000" pitchFamily="2" charset="2"/>
              <a:buChar char="Ø"/>
            </a:pPr>
            <a:r>
              <a:rPr lang="en-US" sz="2000" dirty="0">
                <a:solidFill>
                  <a:schemeClr val="tx1"/>
                </a:solidFill>
                <a:latin typeface="Calibri" panose="020F0502020204030204" pitchFamily="34" charset="0"/>
              </a:rPr>
              <a:t>Available 130 minutes after sensing</a:t>
            </a:r>
          </a:p>
          <a:p>
            <a:pPr marL="722313" indent="-269875">
              <a:lnSpc>
                <a:spcPct val="120000"/>
              </a:lnSpc>
              <a:buClr>
                <a:srgbClr val="0028A8"/>
              </a:buClr>
              <a:buSzPct val="70000"/>
              <a:buFont typeface="Wingdings" panose="05000000000000000000" pitchFamily="2" charset="2"/>
              <a:buChar char="Ø"/>
            </a:pPr>
            <a:r>
              <a:rPr lang="en-US" sz="2000" dirty="0">
                <a:solidFill>
                  <a:schemeClr val="tx1"/>
                </a:solidFill>
                <a:latin typeface="Calibri" panose="020F0502020204030204" pitchFamily="34" charset="0"/>
              </a:rPr>
              <a:t>File format: </a:t>
            </a:r>
            <a:r>
              <a:rPr lang="en-US" sz="2000" dirty="0" err="1">
                <a:solidFill>
                  <a:schemeClr val="tx1"/>
                </a:solidFill>
                <a:latin typeface="Calibri" panose="020F0502020204030204" pitchFamily="34" charset="0"/>
              </a:rPr>
              <a:t>NetCDF</a:t>
            </a:r>
            <a:r>
              <a:rPr lang="en-US" sz="2000" dirty="0">
                <a:solidFill>
                  <a:schemeClr val="tx1"/>
                </a:solidFill>
                <a:latin typeface="Calibri" panose="020F0502020204030204" pitchFamily="34" charset="0"/>
              </a:rPr>
              <a:t> , BUFR</a:t>
            </a:r>
          </a:p>
          <a:p>
            <a:pPr marL="722313" indent="-269875">
              <a:lnSpc>
                <a:spcPct val="120000"/>
              </a:lnSpc>
              <a:buClr>
                <a:srgbClr val="0028A8"/>
              </a:buClr>
              <a:buSzPct val="70000"/>
              <a:buFont typeface="Wingdings" panose="05000000000000000000" pitchFamily="2" charset="2"/>
              <a:buChar char="Ø"/>
            </a:pPr>
            <a:r>
              <a:rPr lang="en-US" sz="2000" dirty="0">
                <a:solidFill>
                  <a:schemeClr val="tx1"/>
                </a:solidFill>
                <a:latin typeface="Calibri" panose="020F0502020204030204" pitchFamily="34" charset="0"/>
              </a:rPr>
              <a:t>WARP5 Grid</a:t>
            </a:r>
          </a:p>
          <a:p>
            <a:pPr marL="722313" indent="-269875">
              <a:lnSpc>
                <a:spcPct val="120000"/>
              </a:lnSpc>
              <a:buClr>
                <a:srgbClr val="0028A8"/>
              </a:buClr>
              <a:buSzPct val="70000"/>
              <a:buFont typeface="Wingdings" panose="05000000000000000000" pitchFamily="2" charset="2"/>
              <a:buChar char="Ø"/>
            </a:pPr>
            <a:r>
              <a:rPr lang="en-US" sz="2000" dirty="0">
                <a:solidFill>
                  <a:srgbClr val="0033CC"/>
                </a:solidFill>
                <a:latin typeface="Calibri" panose="020F0502020204030204" pitchFamily="34" charset="0"/>
              </a:rPr>
              <a:t>Various spatial resolutions</a:t>
            </a:r>
          </a:p>
          <a:p>
            <a:pPr marL="1165225" lvl="1" indent="-269875">
              <a:lnSpc>
                <a:spcPct val="120000"/>
              </a:lnSpc>
              <a:buClr>
                <a:srgbClr val="7030A0"/>
              </a:buClr>
              <a:buFont typeface="Wingdings" panose="05000000000000000000" pitchFamily="2" charset="2"/>
              <a:buChar char="§"/>
            </a:pPr>
            <a:r>
              <a:rPr lang="en-US" sz="2000" dirty="0">
                <a:solidFill>
                  <a:srgbClr val="000000"/>
                </a:solidFill>
                <a:latin typeface="Calibri" panose="020F0502020204030204" pitchFamily="34" charset="0"/>
              </a:rPr>
              <a:t>25 km spatial sampling (50 km spatial resolution)</a:t>
            </a:r>
          </a:p>
          <a:p>
            <a:pPr marL="1165225" lvl="1" indent="-269875">
              <a:lnSpc>
                <a:spcPct val="120000"/>
              </a:lnSpc>
              <a:buClr>
                <a:srgbClr val="7030A0"/>
              </a:buClr>
              <a:buFont typeface="Wingdings" panose="05000000000000000000" pitchFamily="2" charset="2"/>
              <a:buChar char="§"/>
            </a:pPr>
            <a:r>
              <a:rPr lang="en-US" sz="2000" dirty="0">
                <a:solidFill>
                  <a:srgbClr val="000000"/>
                </a:solidFill>
                <a:latin typeface="Calibri" panose="020F0502020204030204" pitchFamily="34" charset="0"/>
              </a:rPr>
              <a:t>12.5 km spatial sampling (25-34 km spatial resolution)</a:t>
            </a:r>
          </a:p>
        </p:txBody>
      </p:sp>
      <p:sp>
        <p:nvSpPr>
          <p:cNvPr id="5" name="Rectangle 4">
            <a:extLst>
              <a:ext uri="{FF2B5EF4-FFF2-40B4-BE49-F238E27FC236}">
                <a16:creationId xmlns:a16="http://schemas.microsoft.com/office/drawing/2014/main" id="{89996C99-5F43-4873-BA19-1993733F512F}"/>
              </a:ext>
            </a:extLst>
          </p:cNvPr>
          <p:cNvSpPr/>
          <p:nvPr/>
        </p:nvSpPr>
        <p:spPr>
          <a:xfrm>
            <a:off x="1816769" y="4212121"/>
            <a:ext cx="8165431" cy="2326791"/>
          </a:xfrm>
          <a:prstGeom prst="rect">
            <a:avLst/>
          </a:prstGeom>
          <a:gradFill>
            <a:gsLst>
              <a:gs pos="0">
                <a:srgbClr val="FBFEFF"/>
              </a:gs>
              <a:gs pos="99000">
                <a:srgbClr val="CCECFF"/>
              </a:gs>
            </a:gsLst>
          </a:gradFill>
          <a:ln w="19050">
            <a:solidFill>
              <a:srgbClr val="0070C0"/>
            </a:solidFill>
          </a:ln>
        </p:spPr>
        <p:style>
          <a:lnRef idx="1">
            <a:schemeClr val="accent1"/>
          </a:lnRef>
          <a:fillRef idx="2">
            <a:schemeClr val="accent1"/>
          </a:fillRef>
          <a:effectRef idx="1">
            <a:schemeClr val="accent1"/>
          </a:effectRef>
          <a:fontRef idx="minor">
            <a:schemeClr val="dk1"/>
          </a:fontRef>
        </p:style>
        <p:txBody>
          <a:bodyPr wrap="square">
            <a:spAutoFit/>
          </a:bodyPr>
          <a:lstStyle/>
          <a:p>
            <a:pPr marL="457200" indent="-457200">
              <a:lnSpc>
                <a:spcPct val="120000"/>
              </a:lnSpc>
              <a:buFont typeface="Wingdings" panose="05000000000000000000" pitchFamily="2" charset="2"/>
              <a:buChar char="q"/>
            </a:pPr>
            <a:r>
              <a:rPr lang="en-US" sz="2100" b="1" dirty="0">
                <a:solidFill>
                  <a:srgbClr val="0033CC"/>
                </a:solidFill>
                <a:latin typeface="Calibri" panose="020F0502020204030204" pitchFamily="34" charset="0"/>
              </a:rPr>
              <a:t>ASCAT SSM Climate Data Record (CDR) products</a:t>
            </a:r>
          </a:p>
          <a:p>
            <a:pPr marL="795338" indent="-342900">
              <a:lnSpc>
                <a:spcPct val="120000"/>
              </a:lnSpc>
              <a:buClr>
                <a:srgbClr val="0033CC"/>
              </a:buClr>
              <a:buSzPct val="80000"/>
              <a:buFont typeface="Wingdings" panose="05000000000000000000" pitchFamily="2" charset="2"/>
              <a:buChar char="§"/>
            </a:pPr>
            <a:r>
              <a:rPr lang="en-US" sz="2000" dirty="0">
                <a:solidFill>
                  <a:schemeClr val="tx1"/>
                </a:solidFill>
                <a:latin typeface="Calibri" panose="020F0502020204030204" pitchFamily="34" charset="0"/>
              </a:rPr>
              <a:t>ASCAT data merged for all </a:t>
            </a:r>
            <a:r>
              <a:rPr lang="en-US" sz="2000" dirty="0" err="1">
                <a:solidFill>
                  <a:schemeClr val="tx1"/>
                </a:solidFill>
                <a:latin typeface="Calibri" panose="020F0502020204030204" pitchFamily="34" charset="0"/>
              </a:rPr>
              <a:t>Metop</a:t>
            </a:r>
            <a:r>
              <a:rPr lang="en-US" sz="2000" dirty="0">
                <a:solidFill>
                  <a:schemeClr val="tx1"/>
                </a:solidFill>
                <a:latin typeface="Calibri" panose="020F0502020204030204" pitchFamily="34" charset="0"/>
              </a:rPr>
              <a:t> (A, B, C) satellites </a:t>
            </a:r>
          </a:p>
          <a:p>
            <a:pPr marL="795338" indent="-342900">
              <a:lnSpc>
                <a:spcPct val="120000"/>
              </a:lnSpc>
              <a:buClr>
                <a:srgbClr val="0033CC"/>
              </a:buClr>
              <a:buSzPct val="80000"/>
              <a:buFont typeface="Wingdings" panose="05000000000000000000" pitchFamily="2" charset="2"/>
              <a:buChar char="§"/>
            </a:pPr>
            <a:r>
              <a:rPr lang="en-US" sz="2000" dirty="0">
                <a:solidFill>
                  <a:schemeClr val="tx1"/>
                </a:solidFill>
                <a:latin typeface="Calibri" panose="020F0502020204030204" pitchFamily="34" charset="0"/>
              </a:rPr>
              <a:t>Time series format located on an Earth fixed DGG (WARP5 Grid)</a:t>
            </a:r>
          </a:p>
          <a:p>
            <a:pPr marL="795338" indent="-342900">
              <a:lnSpc>
                <a:spcPct val="120000"/>
              </a:lnSpc>
              <a:buClr>
                <a:srgbClr val="0033CC"/>
              </a:buClr>
              <a:buSzPct val="80000"/>
              <a:buFont typeface="Wingdings" panose="05000000000000000000" pitchFamily="2" charset="2"/>
              <a:buChar char="§"/>
            </a:pPr>
            <a:r>
              <a:rPr lang="en-US" sz="2000" dirty="0">
                <a:solidFill>
                  <a:schemeClr val="tx1"/>
                </a:solidFill>
                <a:latin typeface="Calibri" panose="020F0502020204030204" pitchFamily="34" charset="0"/>
              </a:rPr>
              <a:t>File format: </a:t>
            </a:r>
            <a:r>
              <a:rPr lang="en-US" sz="2000" dirty="0" err="1">
                <a:solidFill>
                  <a:schemeClr val="tx1"/>
                </a:solidFill>
                <a:latin typeface="Calibri" panose="020F0502020204030204" pitchFamily="34" charset="0"/>
              </a:rPr>
              <a:t>NetCDF</a:t>
            </a:r>
            <a:r>
              <a:rPr lang="en-US" sz="2000" dirty="0">
                <a:solidFill>
                  <a:schemeClr val="tx1"/>
                </a:solidFill>
                <a:latin typeface="Calibri" panose="020F0502020204030204" pitchFamily="34" charset="0"/>
              </a:rPr>
              <a:t> </a:t>
            </a:r>
          </a:p>
          <a:p>
            <a:pPr marL="795338" indent="-342900">
              <a:lnSpc>
                <a:spcPct val="120000"/>
              </a:lnSpc>
              <a:buClr>
                <a:srgbClr val="0033CC"/>
              </a:buClr>
              <a:buSzPct val="80000"/>
              <a:buFont typeface="Wingdings" panose="05000000000000000000" pitchFamily="2" charset="2"/>
              <a:buChar char="§"/>
            </a:pPr>
            <a:r>
              <a:rPr lang="en-US" sz="2000" dirty="0">
                <a:solidFill>
                  <a:schemeClr val="tx1"/>
                </a:solidFill>
                <a:latin typeface="Calibri" panose="020F0502020204030204" pitchFamily="34" charset="0"/>
              </a:rPr>
              <a:t> 12.5 km spatial sampling (25-34 km spatial resolution) </a:t>
            </a:r>
          </a:p>
          <a:p>
            <a:pPr marL="795338" indent="-342900">
              <a:lnSpc>
                <a:spcPct val="120000"/>
              </a:lnSpc>
              <a:buClr>
                <a:srgbClr val="0033CC"/>
              </a:buClr>
              <a:buSzPct val="80000"/>
              <a:buFont typeface="Wingdings" panose="05000000000000000000" pitchFamily="2" charset="2"/>
              <a:buChar char="§"/>
            </a:pPr>
            <a:r>
              <a:rPr lang="en-US" sz="2000" dirty="0">
                <a:solidFill>
                  <a:schemeClr val="tx1"/>
                </a:solidFill>
                <a:latin typeface="Calibri" panose="020F0502020204030204" pitchFamily="34" charset="0"/>
              </a:rPr>
              <a:t> Re-processed every year (in January)</a:t>
            </a:r>
          </a:p>
        </p:txBody>
      </p:sp>
      <p:sp>
        <p:nvSpPr>
          <p:cNvPr id="4" name="Slide Number Placeholder 3">
            <a:extLst>
              <a:ext uri="{FF2B5EF4-FFF2-40B4-BE49-F238E27FC236}">
                <a16:creationId xmlns:a16="http://schemas.microsoft.com/office/drawing/2014/main" id="{F3324BDA-D678-4992-9A6B-77F5695A2CD0}"/>
              </a:ext>
            </a:extLst>
          </p:cNvPr>
          <p:cNvSpPr>
            <a:spLocks noGrp="1"/>
          </p:cNvSpPr>
          <p:nvPr>
            <p:ph type="sldNum" sz="quarter" idx="12"/>
          </p:nvPr>
        </p:nvSpPr>
        <p:spPr/>
        <p:txBody>
          <a:bodyPr/>
          <a:lstStyle/>
          <a:p>
            <a:fld id="{8ACF494B-5665-4D0C-9B30-01D6EF684EB8}" type="slidenum">
              <a:rPr lang="en-US" smtClean="0"/>
              <a:t>59</a:t>
            </a:fld>
            <a:endParaRPr lang="en-US"/>
          </a:p>
        </p:txBody>
      </p:sp>
      <p:pic>
        <p:nvPicPr>
          <p:cNvPr id="7" name="Picture 6"/>
          <p:cNvPicPr>
            <a:picLocks noChangeAspect="1"/>
          </p:cNvPicPr>
          <p:nvPr/>
        </p:nvPicPr>
        <p:blipFill>
          <a:blip r:embed="rId2"/>
          <a:stretch>
            <a:fillRect/>
          </a:stretch>
        </p:blipFill>
        <p:spPr>
          <a:xfrm>
            <a:off x="104775" y="0"/>
            <a:ext cx="1461615" cy="855423"/>
          </a:xfrm>
          <a:prstGeom prst="rect">
            <a:avLst/>
          </a:prstGeom>
        </p:spPr>
      </p:pic>
    </p:spTree>
    <p:extLst>
      <p:ext uri="{BB962C8B-B14F-4D97-AF65-F5344CB8AC3E}">
        <p14:creationId xmlns:p14="http://schemas.microsoft.com/office/powerpoint/2010/main" val="17261467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681318" y="1098201"/>
            <a:ext cx="10884466" cy="1892826"/>
          </a:xfrm>
          <a:prstGeom prst="rect">
            <a:avLst/>
          </a:prstGeom>
          <a:ln w="31750"/>
          <a:effectLst>
            <a:glow rad="127000">
              <a:srgbClr val="FFBD5B">
                <a:alpha val="40000"/>
              </a:srgbClr>
            </a:glow>
          </a:effectLst>
        </p:spPr>
        <p:style>
          <a:lnRef idx="2">
            <a:schemeClr val="accent4"/>
          </a:lnRef>
          <a:fillRef idx="1">
            <a:schemeClr val="lt1"/>
          </a:fillRef>
          <a:effectRef idx="0">
            <a:schemeClr val="accent4"/>
          </a:effectRef>
          <a:fontRef idx="minor">
            <a:schemeClr val="dk1"/>
          </a:fontRef>
        </p:style>
        <p:txBody>
          <a:bodyPr wrap="square">
            <a:spAutoFit/>
          </a:bodyPr>
          <a:lstStyle/>
          <a:p>
            <a:pPr algn="just">
              <a:lnSpc>
                <a:spcPct val="130000"/>
              </a:lnSpc>
            </a:pPr>
            <a:r>
              <a:rPr lang="en-US" sz="2400" b="1" dirty="0"/>
              <a:t>2) </a:t>
            </a:r>
            <a:r>
              <a:rPr lang="en-US" sz="2200" b="1" dirty="0">
                <a:solidFill>
                  <a:srgbClr val="C00000"/>
                </a:solidFill>
              </a:rPr>
              <a:t>Soil moisture </a:t>
            </a:r>
            <a:r>
              <a:rPr lang="en-US" sz="2200" dirty="0">
                <a:solidFill>
                  <a:schemeClr val="tx1"/>
                </a:solidFill>
              </a:rPr>
              <a:t>is an important variable to assess the </a:t>
            </a:r>
            <a:r>
              <a:rPr lang="en-US" sz="2200" dirty="0">
                <a:solidFill>
                  <a:srgbClr val="C00000"/>
                </a:solidFill>
              </a:rPr>
              <a:t>potential hazards in extreme events</a:t>
            </a:r>
            <a:r>
              <a:rPr lang="en-US" sz="2200" dirty="0">
                <a:solidFill>
                  <a:schemeClr val="tx1"/>
                </a:solidFill>
              </a:rPr>
              <a:t>.</a:t>
            </a:r>
          </a:p>
          <a:p>
            <a:pPr algn="just">
              <a:lnSpc>
                <a:spcPct val="130000"/>
              </a:lnSpc>
            </a:pPr>
            <a:r>
              <a:rPr lang="en-US" sz="2200" b="1" dirty="0">
                <a:solidFill>
                  <a:srgbClr val="C00000"/>
                </a:solidFill>
              </a:rPr>
              <a:t>Soil moisture conditions </a:t>
            </a:r>
            <a:r>
              <a:rPr lang="en-US" sz="2200" dirty="0">
                <a:solidFill>
                  <a:schemeClr val="tx1"/>
                </a:solidFill>
              </a:rPr>
              <a:t>(excessively saturated or dry) can be </a:t>
            </a:r>
            <a:r>
              <a:rPr lang="en-US" sz="2200" b="1" dirty="0">
                <a:solidFill>
                  <a:srgbClr val="FA9500"/>
                </a:solidFill>
              </a:rPr>
              <a:t>signs of warning of subsequent </a:t>
            </a:r>
            <a:r>
              <a:rPr lang="en-US" sz="2200" b="1" dirty="0">
                <a:solidFill>
                  <a:srgbClr val="0099FF"/>
                </a:solidFill>
              </a:rPr>
              <a:t>flooding</a:t>
            </a:r>
            <a:r>
              <a:rPr lang="en-US" sz="2200" dirty="0">
                <a:solidFill>
                  <a:schemeClr val="tx1"/>
                </a:solidFill>
              </a:rPr>
              <a:t> (as the occurrence and intensity of flooding are strongly influenced by the soil’s ability to take up a certain amount of water) </a:t>
            </a:r>
            <a:r>
              <a:rPr lang="en-US" sz="2200" b="1" dirty="0">
                <a:solidFill>
                  <a:schemeClr val="accent5">
                    <a:lumMod val="75000"/>
                  </a:schemeClr>
                </a:solidFill>
              </a:rPr>
              <a:t>or drought</a:t>
            </a:r>
            <a:r>
              <a:rPr lang="en-US" sz="2200" dirty="0">
                <a:solidFill>
                  <a:schemeClr val="tx1"/>
                </a:solidFill>
              </a:rPr>
              <a:t>.</a:t>
            </a:r>
            <a:endParaRPr lang="fa-IR" sz="2200" dirty="0">
              <a:solidFill>
                <a:schemeClr val="tx1"/>
              </a:solidFill>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5906" y="3589126"/>
            <a:ext cx="4429877" cy="2953251"/>
          </a:xfrm>
          <a:prstGeom prst="rect">
            <a:avLst/>
          </a:prstGeom>
          <a:ln>
            <a:noFill/>
          </a:ln>
          <a:effectLst>
            <a:outerShdw blurRad="190500" algn="tl" rotWithShape="0">
              <a:srgbClr val="000000">
                <a:alpha val="70000"/>
              </a:srgbClr>
            </a:outerShdw>
          </a:effectLst>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318" y="3618571"/>
            <a:ext cx="5140505" cy="2894360"/>
          </a:xfrm>
          <a:prstGeom prst="rect">
            <a:avLst/>
          </a:prstGeom>
          <a:ln>
            <a:noFill/>
          </a:ln>
          <a:effectLst>
            <a:outerShdw blurRad="190500" algn="tl" rotWithShape="0">
              <a:srgbClr val="000000">
                <a:alpha val="70000"/>
              </a:srgbClr>
            </a:outerShdw>
          </a:effectLst>
        </p:spPr>
      </p:pic>
      <p:sp>
        <p:nvSpPr>
          <p:cNvPr id="3" name="Slide Number Placeholder 2">
            <a:extLst>
              <a:ext uri="{FF2B5EF4-FFF2-40B4-BE49-F238E27FC236}">
                <a16:creationId xmlns:a16="http://schemas.microsoft.com/office/drawing/2014/main" id="{3BD11135-7F3F-45FF-9FA6-F5BAA3F5C483}"/>
              </a:ext>
            </a:extLst>
          </p:cNvPr>
          <p:cNvSpPr>
            <a:spLocks noGrp="1"/>
          </p:cNvSpPr>
          <p:nvPr>
            <p:ph type="sldNum" sz="quarter" idx="12"/>
          </p:nvPr>
        </p:nvSpPr>
        <p:spPr/>
        <p:txBody>
          <a:bodyPr/>
          <a:lstStyle/>
          <a:p>
            <a:fld id="{8ACF494B-5665-4D0C-9B30-01D6EF684EB8}" type="slidenum">
              <a:rPr lang="en-US" smtClean="0"/>
              <a:t>6</a:t>
            </a:fld>
            <a:endParaRPr lang="en-US"/>
          </a:p>
        </p:txBody>
      </p:sp>
      <p:sp>
        <p:nvSpPr>
          <p:cNvPr id="8" name="Rectangle 7"/>
          <p:cNvSpPr/>
          <p:nvPr/>
        </p:nvSpPr>
        <p:spPr>
          <a:xfrm>
            <a:off x="340225" y="169988"/>
            <a:ext cx="5755102" cy="519886"/>
          </a:xfrm>
          <a:prstGeom prst="rect">
            <a:avLst/>
          </a:prstGeom>
        </p:spPr>
        <p:txBody>
          <a:bodyPr wrap="none">
            <a:spAutoFit/>
          </a:bodyPr>
          <a:lstStyle/>
          <a:p>
            <a:pPr>
              <a:lnSpc>
                <a:spcPct val="107000"/>
              </a:lnSpc>
            </a:pPr>
            <a:r>
              <a:rPr lang="en-US" sz="2800" b="1" dirty="0">
                <a:solidFill>
                  <a:srgbClr val="C00000"/>
                </a:solidFill>
                <a:latin typeface="Calibri-Bold"/>
              </a:rPr>
              <a:t>Soil moisture and its importance</a:t>
            </a:r>
          </a:p>
        </p:txBody>
      </p:sp>
    </p:spTree>
    <p:extLst>
      <p:ext uri="{BB962C8B-B14F-4D97-AF65-F5344CB8AC3E}">
        <p14:creationId xmlns:p14="http://schemas.microsoft.com/office/powerpoint/2010/main" val="1809114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8ACF494B-5665-4D0C-9B30-01D6EF684EB8}" type="slidenum">
              <a:rPr lang="en-US" smtClean="0">
                <a:solidFill>
                  <a:prstClr val="black">
                    <a:tint val="75000"/>
                  </a:prstClr>
                </a:solidFill>
              </a:rPr>
              <a:pPr>
                <a:defRPr/>
              </a:pPr>
              <a:t>60</a:t>
            </a:fld>
            <a:endParaRPr lang="en-US">
              <a:solidFill>
                <a:prstClr val="black">
                  <a:tint val="75000"/>
                </a:prstClr>
              </a:solidFill>
            </a:endParaRPr>
          </a:p>
        </p:txBody>
      </p:sp>
      <p:pic>
        <p:nvPicPr>
          <p:cNvPr id="7" name="Picture 6"/>
          <p:cNvPicPr>
            <a:picLocks noChangeAspect="1"/>
          </p:cNvPicPr>
          <p:nvPr/>
        </p:nvPicPr>
        <p:blipFill>
          <a:blip r:embed="rId2"/>
          <a:stretch>
            <a:fillRect/>
          </a:stretch>
        </p:blipFill>
        <p:spPr>
          <a:xfrm>
            <a:off x="0" y="0"/>
            <a:ext cx="1651352" cy="966468"/>
          </a:xfrm>
          <a:prstGeom prst="rect">
            <a:avLst/>
          </a:prstGeom>
        </p:spPr>
      </p:pic>
      <p:graphicFrame>
        <p:nvGraphicFramePr>
          <p:cNvPr id="12" name="Table 11"/>
          <p:cNvGraphicFramePr>
            <a:graphicFrameLocks noGrp="1"/>
          </p:cNvGraphicFramePr>
          <p:nvPr>
            <p:extLst>
              <p:ext uri="{D42A27DB-BD31-4B8C-83A1-F6EECF244321}">
                <p14:modId xmlns:p14="http://schemas.microsoft.com/office/powerpoint/2010/main" val="3464028035"/>
              </p:ext>
            </p:extLst>
          </p:nvPr>
        </p:nvGraphicFramePr>
        <p:xfrm>
          <a:off x="1276011" y="1895475"/>
          <a:ext cx="9171162" cy="2798938"/>
        </p:xfrm>
        <a:graphic>
          <a:graphicData uri="http://schemas.openxmlformats.org/drawingml/2006/table">
            <a:tbl>
              <a:tblPr rtl="1" firstRow="1" firstCol="1" bandRow="1">
                <a:tableStyleId>{5C22544A-7EE6-4342-B048-85BDC9FD1C3A}</a:tableStyleId>
              </a:tblPr>
              <a:tblGrid>
                <a:gridCol w="6013569">
                  <a:extLst>
                    <a:ext uri="{9D8B030D-6E8A-4147-A177-3AD203B41FA5}">
                      <a16:colId xmlns:a16="http://schemas.microsoft.com/office/drawing/2014/main" val="20000"/>
                    </a:ext>
                  </a:extLst>
                </a:gridCol>
                <a:gridCol w="2317468">
                  <a:extLst>
                    <a:ext uri="{9D8B030D-6E8A-4147-A177-3AD203B41FA5}">
                      <a16:colId xmlns:a16="http://schemas.microsoft.com/office/drawing/2014/main" val="20001"/>
                    </a:ext>
                  </a:extLst>
                </a:gridCol>
                <a:gridCol w="840125">
                  <a:extLst>
                    <a:ext uri="{9D8B030D-6E8A-4147-A177-3AD203B41FA5}">
                      <a16:colId xmlns:a16="http://schemas.microsoft.com/office/drawing/2014/main" val="20002"/>
                    </a:ext>
                  </a:extLst>
                </a:gridCol>
              </a:tblGrid>
              <a:tr h="346092">
                <a:tc>
                  <a:txBody>
                    <a:bodyPr/>
                    <a:lstStyle/>
                    <a:p>
                      <a:pPr indent="180340" algn="ctr" rtl="0">
                        <a:lnSpc>
                          <a:spcPct val="100000"/>
                        </a:lnSpc>
                        <a:spcAft>
                          <a:spcPts val="0"/>
                        </a:spcAft>
                        <a:tabLst>
                          <a:tab pos="358775" algn="l"/>
                        </a:tabLst>
                      </a:pPr>
                      <a:r>
                        <a:rPr lang="en-US" sz="1800" dirty="0">
                          <a:solidFill>
                            <a:schemeClr val="tx1"/>
                          </a:solidFill>
                          <a:effectLst/>
                          <a:cs typeface="+mj-cs"/>
                        </a:rPr>
                        <a:t>Product Name</a:t>
                      </a:r>
                      <a:endParaRPr lang="en-US" sz="1800" dirty="0">
                        <a:solidFill>
                          <a:schemeClr val="tx1"/>
                        </a:solidFill>
                        <a:effectLst/>
                        <a:latin typeface="Times New Roman" panose="02020603050405020304" pitchFamily="18" charset="0"/>
                        <a:ea typeface="Calibri" panose="020F0502020204030204" pitchFamily="34" charset="0"/>
                        <a:cs typeface="+mj-cs"/>
                      </a:endParaRPr>
                    </a:p>
                  </a:txBody>
                  <a:tcPr marL="68580" marR="68580" marT="0" marB="0" anchor="ctr"/>
                </a:tc>
                <a:tc>
                  <a:txBody>
                    <a:bodyPr/>
                    <a:lstStyle/>
                    <a:p>
                      <a:pPr indent="180340" algn="ctr" rtl="0">
                        <a:lnSpc>
                          <a:spcPct val="100000"/>
                        </a:lnSpc>
                        <a:spcAft>
                          <a:spcPts val="0"/>
                        </a:spcAft>
                        <a:tabLst>
                          <a:tab pos="358775" algn="l"/>
                        </a:tabLst>
                      </a:pPr>
                      <a:r>
                        <a:rPr lang="en-US" sz="1800" dirty="0">
                          <a:solidFill>
                            <a:schemeClr val="tx1"/>
                          </a:solidFill>
                          <a:effectLst/>
                          <a:cs typeface="+mj-cs"/>
                        </a:rPr>
                        <a:t>Product family</a:t>
                      </a:r>
                      <a:endParaRPr lang="en-US" sz="1800" dirty="0">
                        <a:solidFill>
                          <a:schemeClr val="tx1"/>
                        </a:solidFill>
                        <a:effectLst/>
                        <a:latin typeface="Times New Roman" panose="02020603050405020304" pitchFamily="18" charset="0"/>
                        <a:ea typeface="Calibri" panose="020F0502020204030204" pitchFamily="34" charset="0"/>
                        <a:cs typeface="+mj-cs"/>
                      </a:endParaRPr>
                    </a:p>
                  </a:txBody>
                  <a:tcPr marL="68580" marR="68580" marT="0" marB="0" anchor="ctr"/>
                </a:tc>
                <a:tc>
                  <a:txBody>
                    <a:bodyPr/>
                    <a:lstStyle/>
                    <a:p>
                      <a:pPr indent="180340" algn="ctr" rtl="0">
                        <a:lnSpc>
                          <a:spcPct val="100000"/>
                        </a:lnSpc>
                        <a:spcAft>
                          <a:spcPts val="0"/>
                        </a:spcAft>
                        <a:tabLst>
                          <a:tab pos="358775" algn="l"/>
                        </a:tabLst>
                      </a:pPr>
                      <a:r>
                        <a:rPr lang="en-US" sz="1800" dirty="0">
                          <a:solidFill>
                            <a:schemeClr val="tx1"/>
                          </a:solidFill>
                          <a:effectLst/>
                          <a:cs typeface="+mj-cs"/>
                        </a:rPr>
                        <a:t>ID </a:t>
                      </a:r>
                      <a:endParaRPr lang="en-US" sz="1800" dirty="0">
                        <a:solidFill>
                          <a:schemeClr val="tx1"/>
                        </a:solidFill>
                        <a:effectLst/>
                        <a:latin typeface="Times New Roman" panose="02020603050405020304" pitchFamily="18" charset="0"/>
                        <a:ea typeface="Calibri" panose="020F0502020204030204" pitchFamily="34" charset="0"/>
                        <a:cs typeface="+mj-cs"/>
                      </a:endParaRPr>
                    </a:p>
                  </a:txBody>
                  <a:tcPr marL="68580" marR="68580" marT="0" marB="0" anchor="ctr"/>
                </a:tc>
                <a:extLst>
                  <a:ext uri="{0D108BD9-81ED-4DB2-BD59-A6C34878D82A}">
                    <a16:rowId xmlns:a16="http://schemas.microsoft.com/office/drawing/2014/main" val="10000"/>
                  </a:ext>
                </a:extLst>
              </a:tr>
              <a:tr h="416633">
                <a:tc>
                  <a:txBody>
                    <a:bodyPr/>
                    <a:lstStyle/>
                    <a:p>
                      <a:pPr indent="180340" algn="ctr" rtl="0">
                        <a:lnSpc>
                          <a:spcPct val="100000"/>
                        </a:lnSpc>
                        <a:spcAft>
                          <a:spcPts val="0"/>
                        </a:spcAft>
                        <a:tabLst>
                          <a:tab pos="358775" algn="l"/>
                        </a:tabLst>
                      </a:pPr>
                      <a:r>
                        <a:rPr lang="en-US" sz="1800" dirty="0" err="1">
                          <a:solidFill>
                            <a:schemeClr val="tx1"/>
                          </a:solidFill>
                          <a:effectLst/>
                          <a:cs typeface="+mj-cs"/>
                        </a:rPr>
                        <a:t>Metop</a:t>
                      </a:r>
                      <a:r>
                        <a:rPr lang="en-US" sz="1800" dirty="0">
                          <a:solidFill>
                            <a:schemeClr val="tx1"/>
                          </a:solidFill>
                          <a:effectLst/>
                          <a:cs typeface="+mj-cs"/>
                        </a:rPr>
                        <a:t>-A ASCAT soil moisture 12.5 km sampling NRT</a:t>
                      </a:r>
                      <a:endParaRPr lang="en-US" sz="1800" dirty="0">
                        <a:solidFill>
                          <a:schemeClr val="tx1"/>
                        </a:solidFill>
                        <a:effectLst/>
                        <a:latin typeface="Times New Roman" panose="02020603050405020304" pitchFamily="18" charset="0"/>
                        <a:ea typeface="Calibri" panose="020F0502020204030204" pitchFamily="34" charset="0"/>
                        <a:cs typeface="+mj-cs"/>
                      </a:endParaRPr>
                    </a:p>
                  </a:txBody>
                  <a:tcPr marL="68580" marR="68580" marT="0" marB="0" anchor="ctr"/>
                </a:tc>
                <a:tc>
                  <a:txBody>
                    <a:bodyPr/>
                    <a:lstStyle/>
                    <a:p>
                      <a:pPr indent="180340" algn="ctr" rtl="0">
                        <a:lnSpc>
                          <a:spcPct val="100000"/>
                        </a:lnSpc>
                        <a:spcAft>
                          <a:spcPts val="0"/>
                        </a:spcAft>
                        <a:tabLst>
                          <a:tab pos="358775" algn="l"/>
                        </a:tabLst>
                      </a:pPr>
                      <a:r>
                        <a:rPr lang="en-US" sz="1800" dirty="0">
                          <a:effectLst/>
                          <a:cs typeface="+mj-cs"/>
                        </a:rPr>
                        <a:t>SSM ASCAT-A NRT O</a:t>
                      </a:r>
                      <a:endParaRPr lang="en-US" sz="1800" dirty="0">
                        <a:effectLst/>
                        <a:latin typeface="Times New Roman" panose="02020603050405020304" pitchFamily="18" charset="0"/>
                        <a:ea typeface="Calibri" panose="020F0502020204030204" pitchFamily="34" charset="0"/>
                        <a:cs typeface="+mj-cs"/>
                      </a:endParaRPr>
                    </a:p>
                  </a:txBody>
                  <a:tcPr marL="68580" marR="68580" marT="0" marB="0" anchor="ctr"/>
                </a:tc>
                <a:tc>
                  <a:txBody>
                    <a:bodyPr/>
                    <a:lstStyle/>
                    <a:p>
                      <a:pPr indent="180340" algn="ctr" rtl="0">
                        <a:lnSpc>
                          <a:spcPct val="100000"/>
                        </a:lnSpc>
                        <a:spcAft>
                          <a:spcPts val="0"/>
                        </a:spcAft>
                        <a:tabLst>
                          <a:tab pos="358775" algn="l"/>
                        </a:tabLst>
                      </a:pPr>
                      <a:r>
                        <a:rPr lang="en-US" sz="1800" b="1" dirty="0">
                          <a:solidFill>
                            <a:srgbClr val="C00000"/>
                          </a:solidFill>
                          <a:effectLst/>
                          <a:cs typeface="+mj-cs"/>
                        </a:rPr>
                        <a:t>H101</a:t>
                      </a:r>
                      <a:endParaRPr lang="en-US" sz="1800" b="1" dirty="0">
                        <a:solidFill>
                          <a:srgbClr val="C00000"/>
                        </a:solidFill>
                        <a:effectLst/>
                        <a:latin typeface="Times New Roman" panose="02020603050405020304" pitchFamily="18" charset="0"/>
                        <a:ea typeface="Calibri" panose="020F0502020204030204" pitchFamily="34" charset="0"/>
                        <a:cs typeface="+mj-cs"/>
                      </a:endParaRPr>
                    </a:p>
                  </a:txBody>
                  <a:tcPr marL="68580" marR="68580" marT="0" marB="0" anchor="ctr"/>
                </a:tc>
                <a:extLst>
                  <a:ext uri="{0D108BD9-81ED-4DB2-BD59-A6C34878D82A}">
                    <a16:rowId xmlns:a16="http://schemas.microsoft.com/office/drawing/2014/main" val="10001"/>
                  </a:ext>
                </a:extLst>
              </a:tr>
              <a:tr h="416633">
                <a:tc>
                  <a:txBody>
                    <a:bodyPr/>
                    <a:lstStyle/>
                    <a:p>
                      <a:pPr indent="180340" algn="ctr" rtl="0">
                        <a:lnSpc>
                          <a:spcPct val="100000"/>
                        </a:lnSpc>
                        <a:spcAft>
                          <a:spcPts val="0"/>
                        </a:spcAft>
                        <a:tabLst>
                          <a:tab pos="358775" algn="l"/>
                        </a:tabLst>
                      </a:pPr>
                      <a:r>
                        <a:rPr lang="en-US" sz="1800" dirty="0" err="1">
                          <a:solidFill>
                            <a:schemeClr val="tx1"/>
                          </a:solidFill>
                          <a:effectLst/>
                          <a:cs typeface="+mj-cs"/>
                        </a:rPr>
                        <a:t>Metop</a:t>
                      </a:r>
                      <a:r>
                        <a:rPr lang="en-US" sz="1800" dirty="0">
                          <a:solidFill>
                            <a:schemeClr val="tx1"/>
                          </a:solidFill>
                          <a:effectLst/>
                          <a:cs typeface="+mj-cs"/>
                        </a:rPr>
                        <a:t>-A ASCAT soil moisture 25 km sampling NRT</a:t>
                      </a:r>
                      <a:endParaRPr lang="en-US" sz="1800" dirty="0">
                        <a:solidFill>
                          <a:schemeClr val="tx1"/>
                        </a:solidFill>
                        <a:effectLst/>
                        <a:latin typeface="Times New Roman" panose="02020603050405020304" pitchFamily="18" charset="0"/>
                        <a:ea typeface="Calibri" panose="020F0502020204030204" pitchFamily="34" charset="0"/>
                        <a:cs typeface="+mj-cs"/>
                      </a:endParaRPr>
                    </a:p>
                  </a:txBody>
                  <a:tcPr marL="68580" marR="68580" marT="0" marB="0" anchor="ctr"/>
                </a:tc>
                <a:tc>
                  <a:txBody>
                    <a:bodyPr/>
                    <a:lstStyle/>
                    <a:p>
                      <a:pPr indent="180340" algn="ctr" rtl="0">
                        <a:lnSpc>
                          <a:spcPct val="100000"/>
                        </a:lnSpc>
                        <a:spcAft>
                          <a:spcPts val="0"/>
                        </a:spcAft>
                        <a:tabLst>
                          <a:tab pos="358775" algn="l"/>
                        </a:tabLst>
                      </a:pPr>
                      <a:r>
                        <a:rPr lang="en-US" sz="1800" dirty="0">
                          <a:effectLst/>
                          <a:cs typeface="+mj-cs"/>
                        </a:rPr>
                        <a:t>SSM ASCAT-A NRT O</a:t>
                      </a:r>
                      <a:endParaRPr lang="en-US" sz="1800" dirty="0">
                        <a:effectLst/>
                        <a:latin typeface="Times New Roman" panose="02020603050405020304" pitchFamily="18" charset="0"/>
                        <a:ea typeface="Calibri" panose="020F0502020204030204" pitchFamily="34" charset="0"/>
                        <a:cs typeface="+mj-cs"/>
                      </a:endParaRPr>
                    </a:p>
                  </a:txBody>
                  <a:tcPr marL="68580" marR="68580" marT="0" marB="0" anchor="ctr"/>
                </a:tc>
                <a:tc>
                  <a:txBody>
                    <a:bodyPr/>
                    <a:lstStyle/>
                    <a:p>
                      <a:pPr indent="180340" algn="ctr" rtl="0">
                        <a:lnSpc>
                          <a:spcPct val="100000"/>
                        </a:lnSpc>
                        <a:spcAft>
                          <a:spcPts val="0"/>
                        </a:spcAft>
                        <a:tabLst>
                          <a:tab pos="358775" algn="l"/>
                        </a:tabLst>
                      </a:pPr>
                      <a:r>
                        <a:rPr lang="en-US" sz="1800" b="1" dirty="0">
                          <a:solidFill>
                            <a:srgbClr val="C00000"/>
                          </a:solidFill>
                          <a:effectLst/>
                          <a:cs typeface="+mj-cs"/>
                        </a:rPr>
                        <a:t>H102</a:t>
                      </a:r>
                      <a:endParaRPr lang="en-US" sz="1800" b="1" dirty="0">
                        <a:solidFill>
                          <a:srgbClr val="C00000"/>
                        </a:solidFill>
                        <a:effectLst/>
                        <a:latin typeface="Times New Roman" panose="02020603050405020304" pitchFamily="18" charset="0"/>
                        <a:ea typeface="Calibri" panose="020F0502020204030204" pitchFamily="34" charset="0"/>
                        <a:cs typeface="+mj-cs"/>
                      </a:endParaRPr>
                    </a:p>
                  </a:txBody>
                  <a:tcPr marL="68580" marR="68580" marT="0" marB="0" anchor="ctr"/>
                </a:tc>
                <a:extLst>
                  <a:ext uri="{0D108BD9-81ED-4DB2-BD59-A6C34878D82A}">
                    <a16:rowId xmlns:a16="http://schemas.microsoft.com/office/drawing/2014/main" val="10002"/>
                  </a:ext>
                </a:extLst>
              </a:tr>
              <a:tr h="369681">
                <a:tc>
                  <a:txBody>
                    <a:bodyPr/>
                    <a:lstStyle/>
                    <a:p>
                      <a:pPr indent="180340" algn="ctr" rtl="0">
                        <a:lnSpc>
                          <a:spcPct val="100000"/>
                        </a:lnSpc>
                        <a:spcAft>
                          <a:spcPts val="0"/>
                        </a:spcAft>
                        <a:tabLst>
                          <a:tab pos="358775" algn="l"/>
                        </a:tabLst>
                      </a:pPr>
                      <a:r>
                        <a:rPr lang="en-US" sz="1800" dirty="0" err="1">
                          <a:solidFill>
                            <a:schemeClr val="tx1"/>
                          </a:solidFill>
                          <a:effectLst/>
                          <a:cs typeface="+mj-cs"/>
                        </a:rPr>
                        <a:t>Metop</a:t>
                      </a:r>
                      <a:r>
                        <a:rPr lang="en-US" sz="1800" dirty="0">
                          <a:solidFill>
                            <a:schemeClr val="tx1"/>
                          </a:solidFill>
                          <a:effectLst/>
                          <a:cs typeface="+mj-cs"/>
                        </a:rPr>
                        <a:t>-B ASCAT soil moisture 12.5 km sampling NRT</a:t>
                      </a:r>
                      <a:endParaRPr lang="en-US" sz="1800" dirty="0">
                        <a:solidFill>
                          <a:schemeClr val="tx1"/>
                        </a:solidFill>
                        <a:effectLst/>
                        <a:latin typeface="Times New Roman" panose="02020603050405020304" pitchFamily="18" charset="0"/>
                        <a:ea typeface="Calibri" panose="020F0502020204030204" pitchFamily="34" charset="0"/>
                        <a:cs typeface="+mj-cs"/>
                      </a:endParaRPr>
                    </a:p>
                  </a:txBody>
                  <a:tcPr marL="68580" marR="68580" marT="0" marB="0" anchor="ctr"/>
                </a:tc>
                <a:tc>
                  <a:txBody>
                    <a:bodyPr/>
                    <a:lstStyle/>
                    <a:p>
                      <a:pPr indent="180340" algn="ctr" rtl="0">
                        <a:lnSpc>
                          <a:spcPct val="100000"/>
                        </a:lnSpc>
                        <a:spcAft>
                          <a:spcPts val="0"/>
                        </a:spcAft>
                        <a:tabLst>
                          <a:tab pos="358775" algn="l"/>
                        </a:tabLst>
                      </a:pPr>
                      <a:r>
                        <a:rPr lang="en-US" sz="1800" dirty="0">
                          <a:effectLst/>
                          <a:cs typeface="+mj-cs"/>
                        </a:rPr>
                        <a:t>SSM ASCAT-B NRT O</a:t>
                      </a:r>
                      <a:endParaRPr lang="en-US" sz="1800" dirty="0">
                        <a:effectLst/>
                        <a:latin typeface="Times New Roman" panose="02020603050405020304" pitchFamily="18" charset="0"/>
                        <a:ea typeface="Calibri" panose="020F0502020204030204" pitchFamily="34" charset="0"/>
                        <a:cs typeface="+mj-cs"/>
                      </a:endParaRPr>
                    </a:p>
                  </a:txBody>
                  <a:tcPr marL="68580" marR="68580" marT="0" marB="0" anchor="ctr"/>
                </a:tc>
                <a:tc>
                  <a:txBody>
                    <a:bodyPr/>
                    <a:lstStyle/>
                    <a:p>
                      <a:pPr indent="180340" algn="ctr" rtl="0">
                        <a:lnSpc>
                          <a:spcPct val="100000"/>
                        </a:lnSpc>
                        <a:spcAft>
                          <a:spcPts val="0"/>
                        </a:spcAft>
                        <a:tabLst>
                          <a:tab pos="358775" algn="l"/>
                        </a:tabLst>
                      </a:pPr>
                      <a:r>
                        <a:rPr lang="en-US" sz="1800" b="1" dirty="0">
                          <a:solidFill>
                            <a:srgbClr val="C00000"/>
                          </a:solidFill>
                          <a:effectLst/>
                          <a:cs typeface="+mj-cs"/>
                        </a:rPr>
                        <a:t>H16</a:t>
                      </a:r>
                      <a:endParaRPr lang="en-US" sz="1800" b="1" dirty="0">
                        <a:solidFill>
                          <a:srgbClr val="C00000"/>
                        </a:solidFill>
                        <a:effectLst/>
                        <a:latin typeface="Times New Roman" panose="02020603050405020304" pitchFamily="18" charset="0"/>
                        <a:ea typeface="Calibri" panose="020F0502020204030204" pitchFamily="34" charset="0"/>
                        <a:cs typeface="+mj-cs"/>
                      </a:endParaRPr>
                    </a:p>
                  </a:txBody>
                  <a:tcPr marL="68580" marR="68580" marT="0" marB="0" anchor="ctr"/>
                </a:tc>
                <a:extLst>
                  <a:ext uri="{0D108BD9-81ED-4DB2-BD59-A6C34878D82A}">
                    <a16:rowId xmlns:a16="http://schemas.microsoft.com/office/drawing/2014/main" val="10003"/>
                  </a:ext>
                </a:extLst>
              </a:tr>
              <a:tr h="416633">
                <a:tc>
                  <a:txBody>
                    <a:bodyPr/>
                    <a:lstStyle/>
                    <a:p>
                      <a:pPr indent="180340" algn="ctr" rtl="0">
                        <a:lnSpc>
                          <a:spcPct val="100000"/>
                        </a:lnSpc>
                        <a:spcAft>
                          <a:spcPts val="0"/>
                        </a:spcAft>
                        <a:tabLst>
                          <a:tab pos="358775" algn="l"/>
                        </a:tabLst>
                      </a:pPr>
                      <a:r>
                        <a:rPr lang="en-US" sz="1800" dirty="0" err="1">
                          <a:solidFill>
                            <a:schemeClr val="tx1"/>
                          </a:solidFill>
                          <a:effectLst/>
                          <a:cs typeface="+mj-cs"/>
                        </a:rPr>
                        <a:t>Metop</a:t>
                      </a:r>
                      <a:r>
                        <a:rPr lang="en-US" sz="1800" dirty="0">
                          <a:solidFill>
                            <a:schemeClr val="tx1"/>
                          </a:solidFill>
                          <a:effectLst/>
                          <a:cs typeface="+mj-cs"/>
                        </a:rPr>
                        <a:t>-B ASCAT soil moisture 25 km sampling NRT</a:t>
                      </a:r>
                      <a:endParaRPr lang="en-US" sz="1800" dirty="0">
                        <a:solidFill>
                          <a:schemeClr val="tx1"/>
                        </a:solidFill>
                        <a:effectLst/>
                        <a:latin typeface="Times New Roman" panose="02020603050405020304" pitchFamily="18" charset="0"/>
                        <a:ea typeface="Calibri" panose="020F0502020204030204" pitchFamily="34" charset="0"/>
                        <a:cs typeface="+mj-cs"/>
                      </a:endParaRPr>
                    </a:p>
                  </a:txBody>
                  <a:tcPr marL="68580" marR="68580" marT="0" marB="0" anchor="ctr"/>
                </a:tc>
                <a:tc>
                  <a:txBody>
                    <a:bodyPr/>
                    <a:lstStyle/>
                    <a:p>
                      <a:pPr indent="180340" algn="ctr" rtl="0">
                        <a:lnSpc>
                          <a:spcPct val="100000"/>
                        </a:lnSpc>
                        <a:spcAft>
                          <a:spcPts val="0"/>
                        </a:spcAft>
                        <a:tabLst>
                          <a:tab pos="358775" algn="l"/>
                        </a:tabLst>
                      </a:pPr>
                      <a:r>
                        <a:rPr lang="en-US" sz="1800" dirty="0">
                          <a:effectLst/>
                          <a:cs typeface="+mj-cs"/>
                        </a:rPr>
                        <a:t>SSM ASCAT-B NRT O</a:t>
                      </a:r>
                      <a:endParaRPr lang="en-US" sz="1800" dirty="0">
                        <a:effectLst/>
                        <a:latin typeface="Times New Roman" panose="02020603050405020304" pitchFamily="18" charset="0"/>
                        <a:ea typeface="Calibri" panose="020F0502020204030204" pitchFamily="34" charset="0"/>
                        <a:cs typeface="+mj-cs"/>
                      </a:endParaRPr>
                    </a:p>
                  </a:txBody>
                  <a:tcPr marL="68580" marR="68580" marT="0" marB="0" anchor="ctr"/>
                </a:tc>
                <a:tc>
                  <a:txBody>
                    <a:bodyPr/>
                    <a:lstStyle/>
                    <a:p>
                      <a:pPr indent="180340" algn="ctr" rtl="0">
                        <a:lnSpc>
                          <a:spcPct val="100000"/>
                        </a:lnSpc>
                        <a:spcAft>
                          <a:spcPts val="0"/>
                        </a:spcAft>
                        <a:tabLst>
                          <a:tab pos="358775" algn="l"/>
                        </a:tabLst>
                      </a:pPr>
                      <a:r>
                        <a:rPr lang="en-US" sz="1800" b="1" dirty="0">
                          <a:solidFill>
                            <a:srgbClr val="C00000"/>
                          </a:solidFill>
                          <a:effectLst/>
                          <a:cs typeface="+mj-cs"/>
                        </a:rPr>
                        <a:t>H103</a:t>
                      </a:r>
                      <a:endParaRPr lang="en-US" sz="1800" b="1" dirty="0">
                        <a:solidFill>
                          <a:srgbClr val="C00000"/>
                        </a:solidFill>
                        <a:effectLst/>
                        <a:latin typeface="Times New Roman" panose="02020603050405020304" pitchFamily="18" charset="0"/>
                        <a:ea typeface="Calibri" panose="020F0502020204030204" pitchFamily="34" charset="0"/>
                        <a:cs typeface="+mj-cs"/>
                      </a:endParaRPr>
                    </a:p>
                  </a:txBody>
                  <a:tcPr marL="68580" marR="68580" marT="0" marB="0" anchor="ctr"/>
                </a:tc>
                <a:extLst>
                  <a:ext uri="{0D108BD9-81ED-4DB2-BD59-A6C34878D82A}">
                    <a16:rowId xmlns:a16="http://schemas.microsoft.com/office/drawing/2014/main" val="10004"/>
                  </a:ext>
                </a:extLst>
              </a:tr>
              <a:tr h="416633">
                <a:tc>
                  <a:txBody>
                    <a:bodyPr/>
                    <a:lstStyle/>
                    <a:p>
                      <a:pPr indent="180340" algn="ctr" rtl="0">
                        <a:lnSpc>
                          <a:spcPct val="100000"/>
                        </a:lnSpc>
                        <a:spcAft>
                          <a:spcPts val="0"/>
                        </a:spcAft>
                        <a:tabLst>
                          <a:tab pos="358775" algn="l"/>
                        </a:tabLst>
                      </a:pPr>
                      <a:r>
                        <a:rPr lang="en-US" sz="1800" b="1" kern="1200" dirty="0" err="1">
                          <a:solidFill>
                            <a:schemeClr val="tx1"/>
                          </a:solidFill>
                          <a:effectLst/>
                          <a:latin typeface="+mn-lt"/>
                          <a:ea typeface="+mn-ea"/>
                          <a:cs typeface="+mn-cs"/>
                        </a:rPr>
                        <a:t>Metop</a:t>
                      </a:r>
                      <a:r>
                        <a:rPr lang="en-US" sz="1800" b="1" kern="1200" dirty="0">
                          <a:solidFill>
                            <a:schemeClr val="tx1"/>
                          </a:solidFill>
                          <a:effectLst/>
                          <a:latin typeface="+mn-lt"/>
                          <a:ea typeface="+mn-ea"/>
                          <a:cs typeface="+mn-cs"/>
                        </a:rPr>
                        <a:t>-C ASCAT soil moisture 12.5 km sampling NRT</a:t>
                      </a:r>
                      <a:endParaRPr lang="en-US" sz="1800" b="1" kern="1200" dirty="0">
                        <a:solidFill>
                          <a:schemeClr val="tx1"/>
                        </a:solidFill>
                        <a:effectLst/>
                        <a:latin typeface="Times New Roman" panose="02020603050405020304" pitchFamily="18" charset="0"/>
                        <a:ea typeface="Calibri" panose="020F0502020204030204" pitchFamily="34" charset="0"/>
                        <a:cs typeface="+mn-cs"/>
                      </a:endParaRPr>
                    </a:p>
                  </a:txBody>
                  <a:tcPr marL="68580" marR="68580" marT="0" marB="0" anchor="ctr"/>
                </a:tc>
                <a:tc>
                  <a:txBody>
                    <a:bodyPr/>
                    <a:lstStyle/>
                    <a:p>
                      <a:pPr indent="180340" algn="ctr" rtl="0">
                        <a:lnSpc>
                          <a:spcPct val="100000"/>
                        </a:lnSpc>
                        <a:spcAft>
                          <a:spcPts val="0"/>
                        </a:spcAft>
                        <a:tabLst>
                          <a:tab pos="358775" algn="l"/>
                        </a:tabLst>
                      </a:pPr>
                      <a:r>
                        <a:rPr lang="en-US" sz="1800" dirty="0">
                          <a:effectLst/>
                          <a:cs typeface="+mj-cs"/>
                        </a:rPr>
                        <a:t>SSM ASCAT-C NRT O</a:t>
                      </a:r>
                      <a:endParaRPr lang="en-US" sz="1800" dirty="0">
                        <a:effectLst/>
                        <a:latin typeface="Times New Roman" panose="02020603050405020304" pitchFamily="18" charset="0"/>
                        <a:ea typeface="Calibri" panose="020F0502020204030204" pitchFamily="34" charset="0"/>
                        <a:cs typeface="+mj-cs"/>
                      </a:endParaRPr>
                    </a:p>
                  </a:txBody>
                  <a:tcPr marL="68580" marR="68580" marT="0" marB="0" anchor="ctr"/>
                </a:tc>
                <a:tc>
                  <a:txBody>
                    <a:bodyPr/>
                    <a:lstStyle/>
                    <a:p>
                      <a:pPr indent="180340" algn="ctr" rtl="0">
                        <a:lnSpc>
                          <a:spcPct val="100000"/>
                        </a:lnSpc>
                        <a:spcAft>
                          <a:spcPts val="0"/>
                        </a:spcAft>
                        <a:tabLst>
                          <a:tab pos="358775" algn="l"/>
                        </a:tabLst>
                      </a:pPr>
                      <a:r>
                        <a:rPr lang="en-US" sz="1800" b="1" dirty="0">
                          <a:solidFill>
                            <a:srgbClr val="C00000"/>
                          </a:solidFill>
                          <a:effectLst/>
                          <a:cs typeface="+mj-cs"/>
                        </a:rPr>
                        <a:t>H104</a:t>
                      </a:r>
                      <a:endParaRPr lang="en-US" sz="1800" b="1" dirty="0">
                        <a:solidFill>
                          <a:srgbClr val="C00000"/>
                        </a:solidFill>
                        <a:effectLst/>
                        <a:latin typeface="Times New Roman" panose="02020603050405020304" pitchFamily="18" charset="0"/>
                        <a:ea typeface="Calibri" panose="020F0502020204030204" pitchFamily="34" charset="0"/>
                        <a:cs typeface="+mj-cs"/>
                      </a:endParaRPr>
                    </a:p>
                  </a:txBody>
                  <a:tcPr marL="68580" marR="68580" marT="0" marB="0" anchor="ctr"/>
                </a:tc>
                <a:extLst>
                  <a:ext uri="{0D108BD9-81ED-4DB2-BD59-A6C34878D82A}">
                    <a16:rowId xmlns:a16="http://schemas.microsoft.com/office/drawing/2014/main" val="10005"/>
                  </a:ext>
                </a:extLst>
              </a:tr>
              <a:tr h="416633">
                <a:tc>
                  <a:txBody>
                    <a:bodyPr/>
                    <a:lstStyle/>
                    <a:p>
                      <a:pPr indent="180340" algn="ctr" rtl="0">
                        <a:lnSpc>
                          <a:spcPct val="100000"/>
                        </a:lnSpc>
                        <a:spcAft>
                          <a:spcPts val="0"/>
                        </a:spcAft>
                        <a:tabLst>
                          <a:tab pos="358775" algn="l"/>
                        </a:tabLst>
                      </a:pPr>
                      <a:r>
                        <a:rPr lang="en-US" sz="1800" b="1" kern="1200" dirty="0" err="1">
                          <a:solidFill>
                            <a:schemeClr val="tx1"/>
                          </a:solidFill>
                          <a:effectLst/>
                          <a:latin typeface="+mn-lt"/>
                          <a:ea typeface="+mn-ea"/>
                          <a:cs typeface="+mn-cs"/>
                        </a:rPr>
                        <a:t>Metop</a:t>
                      </a:r>
                      <a:r>
                        <a:rPr lang="en-US" sz="1800" b="1" kern="1200" dirty="0">
                          <a:solidFill>
                            <a:schemeClr val="tx1"/>
                          </a:solidFill>
                          <a:effectLst/>
                          <a:latin typeface="+mn-lt"/>
                          <a:ea typeface="+mn-ea"/>
                          <a:cs typeface="+mn-cs"/>
                        </a:rPr>
                        <a:t>-C ASCAT soil moisture 25 km sampling NRT</a:t>
                      </a:r>
                      <a:endParaRPr lang="en-US" sz="1800" b="1" kern="1200" dirty="0">
                        <a:solidFill>
                          <a:schemeClr val="tx1"/>
                        </a:solidFill>
                        <a:effectLst/>
                        <a:latin typeface="Times New Roman" panose="02020603050405020304" pitchFamily="18" charset="0"/>
                        <a:ea typeface="Calibri" panose="020F0502020204030204" pitchFamily="34" charset="0"/>
                        <a:cs typeface="+mn-cs"/>
                      </a:endParaRPr>
                    </a:p>
                  </a:txBody>
                  <a:tcPr marL="68580" marR="68580" marT="0" marB="0" anchor="ctr"/>
                </a:tc>
                <a:tc>
                  <a:txBody>
                    <a:bodyPr/>
                    <a:lstStyle/>
                    <a:p>
                      <a:pPr indent="180340" algn="ctr" rtl="0">
                        <a:lnSpc>
                          <a:spcPct val="100000"/>
                        </a:lnSpc>
                        <a:spcAft>
                          <a:spcPts val="0"/>
                        </a:spcAft>
                        <a:tabLst>
                          <a:tab pos="358775" algn="l"/>
                        </a:tabLst>
                      </a:pPr>
                      <a:r>
                        <a:rPr lang="en-US" sz="1800" dirty="0">
                          <a:effectLst/>
                          <a:cs typeface="+mj-cs"/>
                        </a:rPr>
                        <a:t>SSM ASCAT-C NRT O</a:t>
                      </a:r>
                      <a:endParaRPr lang="en-US" sz="1800" dirty="0">
                        <a:effectLst/>
                        <a:latin typeface="Times New Roman" panose="02020603050405020304" pitchFamily="18" charset="0"/>
                        <a:ea typeface="Calibri" panose="020F0502020204030204" pitchFamily="34" charset="0"/>
                        <a:cs typeface="+mj-cs"/>
                      </a:endParaRPr>
                    </a:p>
                  </a:txBody>
                  <a:tcPr marL="68580" marR="68580" marT="0" marB="0" anchor="ctr"/>
                </a:tc>
                <a:tc>
                  <a:txBody>
                    <a:bodyPr/>
                    <a:lstStyle/>
                    <a:p>
                      <a:pPr indent="180340" algn="ctr" rtl="0">
                        <a:lnSpc>
                          <a:spcPct val="100000"/>
                        </a:lnSpc>
                        <a:spcAft>
                          <a:spcPts val="0"/>
                        </a:spcAft>
                        <a:tabLst>
                          <a:tab pos="358775" algn="l"/>
                        </a:tabLst>
                      </a:pPr>
                      <a:r>
                        <a:rPr lang="en-US" sz="1800" b="1" dirty="0">
                          <a:solidFill>
                            <a:srgbClr val="C00000"/>
                          </a:solidFill>
                          <a:effectLst/>
                          <a:cs typeface="+mj-cs"/>
                        </a:rPr>
                        <a:t>H105</a:t>
                      </a:r>
                      <a:endParaRPr lang="en-US" sz="1800" b="1" dirty="0">
                        <a:solidFill>
                          <a:srgbClr val="C00000"/>
                        </a:solidFill>
                        <a:effectLst/>
                        <a:latin typeface="Times New Roman" panose="02020603050405020304" pitchFamily="18" charset="0"/>
                        <a:ea typeface="Calibri" panose="020F0502020204030204" pitchFamily="34" charset="0"/>
                        <a:cs typeface="+mj-cs"/>
                      </a:endParaRPr>
                    </a:p>
                  </a:txBody>
                  <a:tcPr marL="68580" marR="68580" marT="0" marB="0" anchor="ctr"/>
                </a:tc>
                <a:extLst>
                  <a:ext uri="{0D108BD9-81ED-4DB2-BD59-A6C34878D82A}">
                    <a16:rowId xmlns:a16="http://schemas.microsoft.com/office/drawing/2014/main" val="10006"/>
                  </a:ext>
                </a:extLst>
              </a:tr>
            </a:tbl>
          </a:graphicData>
        </a:graphic>
      </p:graphicFrame>
      <p:sp>
        <p:nvSpPr>
          <p:cNvPr id="5" name="Rectangle 4"/>
          <p:cNvSpPr/>
          <p:nvPr/>
        </p:nvSpPr>
        <p:spPr>
          <a:xfrm>
            <a:off x="3521275" y="79442"/>
            <a:ext cx="4256293" cy="523220"/>
          </a:xfrm>
          <a:prstGeom prst="rect">
            <a:avLst/>
          </a:prstGeom>
        </p:spPr>
        <p:txBody>
          <a:bodyPr wrap="none">
            <a:spAutoFit/>
          </a:bodyPr>
          <a:lstStyle/>
          <a:p>
            <a:pPr algn="r" rtl="1"/>
            <a:r>
              <a:rPr lang="en-US" sz="2800" b="1" kern="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B Mitra" panose="00000400000000000000" pitchFamily="2" charset="-78"/>
              </a:rPr>
              <a:t>Metop</a:t>
            </a:r>
            <a:r>
              <a:rPr lang="en-US" sz="2800" b="1" kern="0"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B Mitra" panose="00000400000000000000" pitchFamily="2" charset="-78"/>
              </a:rPr>
              <a:t> ASCAT SSM NRT </a:t>
            </a:r>
            <a:endParaRPr lang="en-US" sz="2800"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964803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286F085-EA0A-4D82-9A71-2A5D4DF3B83B}"/>
              </a:ext>
            </a:extLst>
          </p:cNvPr>
          <p:cNvSpPr/>
          <p:nvPr/>
        </p:nvSpPr>
        <p:spPr>
          <a:xfrm>
            <a:off x="2514725" y="81481"/>
            <a:ext cx="6710755" cy="577850"/>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rtl="1">
              <a:lnSpc>
                <a:spcPct val="150000"/>
              </a:lnSpc>
              <a:buClr>
                <a:srgbClr val="C00000"/>
              </a:buClr>
              <a:buSzPct val="80000"/>
              <a:defRPr/>
            </a:pPr>
            <a:r>
              <a:rPr lang="en-US" sz="2400" b="1" spc="50" dirty="0" err="1">
                <a:ln w="11430"/>
                <a:solidFill>
                  <a:srgbClr val="C00000"/>
                </a:solidFill>
                <a:effectLst>
                  <a:outerShdw blurRad="76200" dist="50800" dir="5400000" algn="tl" rotWithShape="0">
                    <a:srgbClr val="000000">
                      <a:alpha val="65000"/>
                    </a:srgbClr>
                  </a:outerShdw>
                </a:effectLst>
                <a:latin typeface="Arial" pitchFamily="34" charset="0"/>
                <a:cs typeface="B Titr" pitchFamily="2" charset="-78"/>
              </a:rPr>
              <a:t>Metop</a:t>
            </a:r>
            <a:r>
              <a:rPr lang="en-US" sz="2400" b="1" spc="50" dirty="0">
                <a:ln w="11430"/>
                <a:solidFill>
                  <a:srgbClr val="C00000"/>
                </a:solidFill>
                <a:effectLst>
                  <a:outerShdw blurRad="76200" dist="50800" dir="5400000" algn="tl" rotWithShape="0">
                    <a:srgbClr val="000000">
                      <a:alpha val="65000"/>
                    </a:srgbClr>
                  </a:outerShdw>
                </a:effectLst>
                <a:latin typeface="Arial" pitchFamily="34" charset="0"/>
                <a:cs typeface="B Titr" pitchFamily="2" charset="-78"/>
              </a:rPr>
              <a:t> ASCAT SSM NRT </a:t>
            </a:r>
          </a:p>
        </p:txBody>
      </p:sp>
      <p:sp>
        <p:nvSpPr>
          <p:cNvPr id="3" name="Slide Number Placeholder 2"/>
          <p:cNvSpPr>
            <a:spLocks noGrp="1"/>
          </p:cNvSpPr>
          <p:nvPr>
            <p:ph type="sldNum" sz="quarter" idx="12"/>
          </p:nvPr>
        </p:nvSpPr>
        <p:spPr/>
        <p:txBody>
          <a:bodyPr/>
          <a:lstStyle/>
          <a:p>
            <a:pPr>
              <a:defRPr/>
            </a:pPr>
            <a:fld id="{8ACF494B-5665-4D0C-9B30-01D6EF684EB8}" type="slidenum">
              <a:rPr lang="en-US" smtClean="0">
                <a:solidFill>
                  <a:prstClr val="black">
                    <a:tint val="75000"/>
                  </a:prstClr>
                </a:solidFill>
              </a:rPr>
              <a:pPr>
                <a:defRPr/>
              </a:pPr>
              <a:t>61</a:t>
            </a:fld>
            <a:endParaRPr lang="en-US">
              <a:solidFill>
                <a:prstClr val="black">
                  <a:tint val="75000"/>
                </a:prstClr>
              </a:solidFill>
            </a:endParaRPr>
          </a:p>
        </p:txBody>
      </p:sp>
      <p:pic>
        <p:nvPicPr>
          <p:cNvPr id="7" name="Picture 6"/>
          <p:cNvPicPr>
            <a:picLocks noChangeAspect="1"/>
          </p:cNvPicPr>
          <p:nvPr/>
        </p:nvPicPr>
        <p:blipFill>
          <a:blip r:embed="rId2"/>
          <a:stretch>
            <a:fillRect/>
          </a:stretch>
        </p:blipFill>
        <p:spPr>
          <a:xfrm>
            <a:off x="0" y="0"/>
            <a:ext cx="1651352" cy="966468"/>
          </a:xfrm>
          <a:prstGeom prst="rect">
            <a:avLst/>
          </a:prstGeom>
        </p:spPr>
      </p:pic>
      <p:sp>
        <p:nvSpPr>
          <p:cNvPr id="4" name="Rectangle 3"/>
          <p:cNvSpPr/>
          <p:nvPr/>
        </p:nvSpPr>
        <p:spPr>
          <a:xfrm>
            <a:off x="3642660" y="1164556"/>
            <a:ext cx="3784049" cy="369332"/>
          </a:xfrm>
          <a:prstGeom prst="rect">
            <a:avLst/>
          </a:prstGeom>
        </p:spPr>
        <p:txBody>
          <a:bodyPr wrap="none">
            <a:spAutoFit/>
          </a:bodyPr>
          <a:lstStyle/>
          <a:p>
            <a:pPr algn="ctr"/>
            <a:r>
              <a:rPr lang="en-US" b="1" cap="all" dirty="0">
                <a:solidFill>
                  <a:srgbClr val="00778B"/>
                </a:solidFill>
                <a:latin typeface="Titillium Web"/>
              </a:rPr>
              <a:t>ASCAT-C-NRT-SSM-O12.5 (H104)</a:t>
            </a:r>
            <a:endParaRPr lang="en-US" b="1" i="0" cap="all" dirty="0">
              <a:solidFill>
                <a:srgbClr val="00778B"/>
              </a:solidFill>
              <a:effectLst/>
              <a:latin typeface="Titillium Web"/>
            </a:endParaRPr>
          </a:p>
        </p:txBody>
      </p:sp>
      <p:pic>
        <p:nvPicPr>
          <p:cNvPr id="5" name="Picture 4"/>
          <p:cNvPicPr>
            <a:picLocks noChangeAspect="1"/>
          </p:cNvPicPr>
          <p:nvPr/>
        </p:nvPicPr>
        <p:blipFill rotWithShape="1">
          <a:blip r:embed="rId3"/>
          <a:srcRect l="923" t="21650" r="18762" b="2300"/>
          <a:stretch/>
        </p:blipFill>
        <p:spPr>
          <a:xfrm>
            <a:off x="1918052" y="1756486"/>
            <a:ext cx="6874292" cy="45998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757067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8ACF494B-5665-4D0C-9B30-01D6EF684EB8}" type="slidenum">
              <a:rPr lang="en-US" smtClean="0">
                <a:solidFill>
                  <a:prstClr val="black">
                    <a:tint val="75000"/>
                  </a:prstClr>
                </a:solidFill>
              </a:rPr>
              <a:pPr>
                <a:defRPr/>
              </a:pPr>
              <a:t>62</a:t>
            </a:fld>
            <a:endParaRPr lang="en-US">
              <a:solidFill>
                <a:prstClr val="black">
                  <a:tint val="75000"/>
                </a:prstClr>
              </a:solidFill>
            </a:endParaRPr>
          </a:p>
        </p:txBody>
      </p:sp>
      <p:pic>
        <p:nvPicPr>
          <p:cNvPr id="7" name="Picture 6"/>
          <p:cNvPicPr>
            <a:picLocks noChangeAspect="1"/>
          </p:cNvPicPr>
          <p:nvPr/>
        </p:nvPicPr>
        <p:blipFill>
          <a:blip r:embed="rId2"/>
          <a:stretch>
            <a:fillRect/>
          </a:stretch>
        </p:blipFill>
        <p:spPr>
          <a:xfrm>
            <a:off x="0" y="0"/>
            <a:ext cx="1651352" cy="966468"/>
          </a:xfrm>
          <a:prstGeom prst="rect">
            <a:avLst/>
          </a:prstGeom>
        </p:spPr>
      </p:pic>
      <p:sp>
        <p:nvSpPr>
          <p:cNvPr id="8" name="Rectangle 7"/>
          <p:cNvSpPr/>
          <p:nvPr/>
        </p:nvSpPr>
        <p:spPr>
          <a:xfrm>
            <a:off x="3322952" y="102536"/>
            <a:ext cx="4859023" cy="584775"/>
          </a:xfrm>
          <a:prstGeom prst="rect">
            <a:avLst/>
          </a:prstGeom>
        </p:spPr>
        <p:txBody>
          <a:bodyPr wrap="none">
            <a:spAutoFit/>
          </a:bodyPr>
          <a:lstStyle/>
          <a:p>
            <a:pPr algn="r" rtl="1"/>
            <a:r>
              <a:rPr lang="en-US" sz="3200" b="1" kern="0" dirty="0" err="1">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B Mitra" panose="00000400000000000000" pitchFamily="2" charset="-78"/>
              </a:rPr>
              <a:t>Metop</a:t>
            </a:r>
            <a:r>
              <a:rPr lang="en-US" sz="3200" b="1" kern="0" dirty="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B Mitra" panose="00000400000000000000" pitchFamily="2" charset="-78"/>
              </a:rPr>
              <a:t> ASCAT SSM CDR </a:t>
            </a:r>
            <a:endParaRPr lang="en-US" sz="3200" dirty="0">
              <a:solidFill>
                <a:srgbClr val="7030A0"/>
              </a:solidFill>
              <a:effectLst>
                <a:outerShdw blurRad="38100" dist="38100" dir="2700000" algn="tl">
                  <a:srgbClr val="000000">
                    <a:alpha val="43137"/>
                  </a:srgbClr>
                </a:outerShdw>
              </a:effectLst>
            </a:endParaRPr>
          </a:p>
        </p:txBody>
      </p:sp>
      <p:graphicFrame>
        <p:nvGraphicFramePr>
          <p:cNvPr id="2" name="Table 1"/>
          <p:cNvGraphicFramePr>
            <a:graphicFrameLocks noGrp="1"/>
          </p:cNvGraphicFramePr>
          <p:nvPr>
            <p:extLst>
              <p:ext uri="{D42A27DB-BD31-4B8C-83A1-F6EECF244321}">
                <p14:modId xmlns:p14="http://schemas.microsoft.com/office/powerpoint/2010/main" val="866338596"/>
              </p:ext>
            </p:extLst>
          </p:nvPr>
        </p:nvGraphicFramePr>
        <p:xfrm>
          <a:off x="2671868" y="1085850"/>
          <a:ext cx="6100656" cy="2181224"/>
        </p:xfrm>
        <a:graphic>
          <a:graphicData uri="http://schemas.openxmlformats.org/drawingml/2006/table">
            <a:tbl>
              <a:tblPr rtl="1" firstRow="1" firstCol="1" bandRow="1">
                <a:tableStyleId>{93296810-A885-4BE3-A3E7-6D5BEEA58F35}</a:tableStyleId>
              </a:tblPr>
              <a:tblGrid>
                <a:gridCol w="2032220">
                  <a:extLst>
                    <a:ext uri="{9D8B030D-6E8A-4147-A177-3AD203B41FA5}">
                      <a16:colId xmlns:a16="http://schemas.microsoft.com/office/drawing/2014/main" val="20000"/>
                    </a:ext>
                  </a:extLst>
                </a:gridCol>
                <a:gridCol w="2034218">
                  <a:extLst>
                    <a:ext uri="{9D8B030D-6E8A-4147-A177-3AD203B41FA5}">
                      <a16:colId xmlns:a16="http://schemas.microsoft.com/office/drawing/2014/main" val="20001"/>
                    </a:ext>
                  </a:extLst>
                </a:gridCol>
                <a:gridCol w="2034218">
                  <a:extLst>
                    <a:ext uri="{9D8B030D-6E8A-4147-A177-3AD203B41FA5}">
                      <a16:colId xmlns:a16="http://schemas.microsoft.com/office/drawing/2014/main" val="20002"/>
                    </a:ext>
                  </a:extLst>
                </a:gridCol>
              </a:tblGrid>
              <a:tr h="563168">
                <a:tc>
                  <a:txBody>
                    <a:bodyPr/>
                    <a:lstStyle/>
                    <a:p>
                      <a:pPr indent="180340" algn="ctr" rtl="1">
                        <a:lnSpc>
                          <a:spcPct val="140000"/>
                        </a:lnSpc>
                        <a:spcAft>
                          <a:spcPts val="0"/>
                        </a:spcAft>
                        <a:tabLst>
                          <a:tab pos="358775" algn="l"/>
                        </a:tabLst>
                      </a:pPr>
                      <a:r>
                        <a:rPr lang="en-US" sz="1400" kern="1200" dirty="0">
                          <a:solidFill>
                            <a:schemeClr val="bg1"/>
                          </a:solidFill>
                          <a:latin typeface="Times New Roman" panose="02020603050405020304" pitchFamily="18" charset="0"/>
                          <a:ea typeface="Calibri" panose="020F0502020204030204" pitchFamily="34" charset="0"/>
                          <a:cs typeface="B Mitra" panose="00000400000000000000" pitchFamily="2" charset="-78"/>
                        </a:rPr>
                        <a:t>Coverage</a:t>
                      </a:r>
                    </a:p>
                  </a:txBody>
                  <a:tcPr marL="68580" marR="68580" marT="0" marB="0"/>
                </a:tc>
                <a:tc>
                  <a:txBody>
                    <a:bodyPr/>
                    <a:lstStyle/>
                    <a:p>
                      <a:pPr indent="180340" algn="ctr" rtl="1">
                        <a:lnSpc>
                          <a:spcPct val="140000"/>
                        </a:lnSpc>
                        <a:spcAft>
                          <a:spcPts val="0"/>
                        </a:spcAft>
                        <a:tabLst>
                          <a:tab pos="358775" algn="l"/>
                        </a:tabLst>
                      </a:pPr>
                      <a:r>
                        <a:rPr lang="en-US" sz="1400" kern="1200" dirty="0">
                          <a:solidFill>
                            <a:schemeClr val="bg1"/>
                          </a:solidFill>
                          <a:latin typeface="Times New Roman" panose="02020603050405020304" pitchFamily="18" charset="0"/>
                          <a:ea typeface="Calibri" panose="020F0502020204030204" pitchFamily="34" charset="0"/>
                          <a:cs typeface="B Mitra" panose="00000400000000000000" pitchFamily="2" charset="-78"/>
                        </a:rPr>
                        <a:t>Satellite</a:t>
                      </a:r>
                    </a:p>
                  </a:txBody>
                  <a:tcPr marL="68580" marR="68580" marT="0" marB="0"/>
                </a:tc>
                <a:tc>
                  <a:txBody>
                    <a:bodyPr/>
                    <a:lstStyle/>
                    <a:p>
                      <a:pPr indent="180340" algn="ctr" rtl="0">
                        <a:lnSpc>
                          <a:spcPct val="140000"/>
                        </a:lnSpc>
                        <a:spcAft>
                          <a:spcPts val="0"/>
                        </a:spcAft>
                        <a:tabLst>
                          <a:tab pos="358775" algn="l"/>
                        </a:tabLst>
                      </a:pPr>
                      <a:r>
                        <a:rPr lang="en-US" sz="1400" kern="1200" dirty="0">
                          <a:solidFill>
                            <a:schemeClr val="bg1"/>
                          </a:solidFill>
                          <a:latin typeface="Times New Roman" panose="02020603050405020304" pitchFamily="18" charset="0"/>
                          <a:ea typeface="Calibri" panose="020F0502020204030204" pitchFamily="34" charset="0"/>
                          <a:cs typeface="B Mitra" panose="00000400000000000000" pitchFamily="2" charset="-78"/>
                        </a:rPr>
                        <a:t>SSM CDR </a:t>
                      </a:r>
                    </a:p>
                  </a:txBody>
                  <a:tcPr marL="68580" marR="68580" marT="0" marB="0"/>
                </a:tc>
                <a:extLst>
                  <a:ext uri="{0D108BD9-81ED-4DB2-BD59-A6C34878D82A}">
                    <a16:rowId xmlns:a16="http://schemas.microsoft.com/office/drawing/2014/main" val="10000"/>
                  </a:ext>
                </a:extLst>
              </a:tr>
              <a:tr h="269676">
                <a:tc>
                  <a:txBody>
                    <a:bodyPr/>
                    <a:lstStyle/>
                    <a:p>
                      <a:pPr indent="180340" algn="ctr" rtl="1">
                        <a:lnSpc>
                          <a:spcPct val="140000"/>
                        </a:lnSpc>
                        <a:spcAft>
                          <a:spcPts val="0"/>
                        </a:spcAft>
                        <a:tabLst>
                          <a:tab pos="358775" algn="l"/>
                        </a:tabLst>
                      </a:pPr>
                      <a:r>
                        <a:rPr lang="en-US" sz="1200" b="1">
                          <a:effectLst/>
                          <a:latin typeface="Times New Roman" panose="02020603050405020304" pitchFamily="18" charset="0"/>
                          <a:cs typeface="Times New Roman" panose="02020603050405020304" pitchFamily="18" charset="0"/>
                        </a:rPr>
                        <a:t>2007-01-01 – 2014-12-31</a:t>
                      </a:r>
                      <a:endParaRPr lang="en-US" sz="1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rtl="1">
                        <a:lnSpc>
                          <a:spcPct val="140000"/>
                        </a:lnSpc>
                        <a:spcAft>
                          <a:spcPts val="0"/>
                        </a:spcAft>
                        <a:tabLst>
                          <a:tab pos="358775" algn="l"/>
                        </a:tabLst>
                      </a:pPr>
                      <a:r>
                        <a:rPr lang="en-US" sz="1200" b="1">
                          <a:effectLst/>
                          <a:latin typeface="Times New Roman" panose="02020603050405020304" pitchFamily="18" charset="0"/>
                          <a:cs typeface="Times New Roman" panose="02020603050405020304" pitchFamily="18" charset="0"/>
                        </a:rPr>
                        <a:t>Metop-A</a:t>
                      </a:r>
                      <a:endParaRPr lang="en-US" sz="1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rtl="1">
                        <a:lnSpc>
                          <a:spcPct val="140000"/>
                        </a:lnSpc>
                        <a:spcAft>
                          <a:spcPts val="0"/>
                        </a:spcAft>
                        <a:tabLst>
                          <a:tab pos="358775" algn="l"/>
                        </a:tabLst>
                      </a:pPr>
                      <a:r>
                        <a:rPr lang="en-US" sz="1200" b="1">
                          <a:effectLst/>
                          <a:latin typeface="Times New Roman" panose="02020603050405020304" pitchFamily="18" charset="0"/>
                          <a:cs typeface="Times New Roman" panose="02020603050405020304" pitchFamily="18" charset="0"/>
                        </a:rPr>
                        <a:t>H25</a:t>
                      </a:r>
                      <a:endParaRPr lang="en-US" sz="1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269676">
                <a:tc>
                  <a:txBody>
                    <a:bodyPr/>
                    <a:lstStyle/>
                    <a:p>
                      <a:pPr indent="180340" algn="ctr" rtl="1">
                        <a:lnSpc>
                          <a:spcPct val="140000"/>
                        </a:lnSpc>
                        <a:spcAft>
                          <a:spcPts val="0"/>
                        </a:spcAft>
                        <a:tabLst>
                          <a:tab pos="358775" algn="l"/>
                        </a:tabLst>
                      </a:pPr>
                      <a:r>
                        <a:rPr lang="en-US" sz="1200" b="1" dirty="0">
                          <a:effectLst/>
                          <a:latin typeface="Times New Roman" panose="02020603050405020304" pitchFamily="18" charset="0"/>
                          <a:cs typeface="Times New Roman" panose="02020603050405020304" pitchFamily="18" charset="0"/>
                        </a:rPr>
                        <a:t>2007-01-01 – 2015-12-31</a:t>
                      </a:r>
                      <a:endParaRPr lang="en-US" sz="1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rtl="1">
                        <a:lnSpc>
                          <a:spcPct val="140000"/>
                        </a:lnSpc>
                        <a:spcAft>
                          <a:spcPts val="0"/>
                        </a:spcAft>
                        <a:tabLst>
                          <a:tab pos="358775" algn="l"/>
                        </a:tabLst>
                      </a:pPr>
                      <a:r>
                        <a:rPr lang="en-US" sz="1200" b="1">
                          <a:effectLst/>
                          <a:latin typeface="Times New Roman" panose="02020603050405020304" pitchFamily="18" charset="0"/>
                          <a:cs typeface="Times New Roman" panose="02020603050405020304" pitchFamily="18" charset="0"/>
                        </a:rPr>
                        <a:t>Metop-A, B</a:t>
                      </a:r>
                      <a:endParaRPr lang="en-US" sz="1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rtl="1">
                        <a:lnSpc>
                          <a:spcPct val="140000"/>
                        </a:lnSpc>
                        <a:spcAft>
                          <a:spcPts val="0"/>
                        </a:spcAft>
                        <a:tabLst>
                          <a:tab pos="358775" algn="l"/>
                        </a:tabLst>
                      </a:pPr>
                      <a:r>
                        <a:rPr lang="en-US" sz="1200" b="1">
                          <a:effectLst/>
                          <a:latin typeface="Times New Roman" panose="02020603050405020304" pitchFamily="18" charset="0"/>
                          <a:cs typeface="Times New Roman" panose="02020603050405020304" pitchFamily="18" charset="0"/>
                        </a:rPr>
                        <a:t>H109</a:t>
                      </a:r>
                      <a:endParaRPr lang="en-US" sz="1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269676">
                <a:tc>
                  <a:txBody>
                    <a:bodyPr/>
                    <a:lstStyle/>
                    <a:p>
                      <a:pPr indent="180340" algn="ctr" rtl="1">
                        <a:lnSpc>
                          <a:spcPct val="140000"/>
                        </a:lnSpc>
                        <a:spcAft>
                          <a:spcPts val="0"/>
                        </a:spcAft>
                        <a:tabLst>
                          <a:tab pos="358775" algn="l"/>
                        </a:tabLst>
                      </a:pPr>
                      <a:r>
                        <a:rPr lang="en-US" sz="1200" b="1">
                          <a:effectLst/>
                          <a:latin typeface="Times New Roman" panose="02020603050405020304" pitchFamily="18" charset="0"/>
                          <a:cs typeface="Times New Roman" panose="02020603050405020304" pitchFamily="18" charset="0"/>
                        </a:rPr>
                        <a:t>2007-01-01 – 2016-12-31</a:t>
                      </a:r>
                      <a:endParaRPr lang="en-US" sz="1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rtl="1">
                        <a:lnSpc>
                          <a:spcPct val="140000"/>
                        </a:lnSpc>
                        <a:spcAft>
                          <a:spcPts val="0"/>
                        </a:spcAft>
                        <a:tabLst>
                          <a:tab pos="358775" algn="l"/>
                        </a:tabLst>
                      </a:pPr>
                      <a:r>
                        <a:rPr lang="en-US" sz="1200" b="1">
                          <a:effectLst/>
                          <a:latin typeface="Times New Roman" panose="02020603050405020304" pitchFamily="18" charset="0"/>
                          <a:cs typeface="Times New Roman" panose="02020603050405020304" pitchFamily="18" charset="0"/>
                        </a:rPr>
                        <a:t>Metop-A, B</a:t>
                      </a:r>
                      <a:endParaRPr lang="en-US" sz="1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rtl="1">
                        <a:lnSpc>
                          <a:spcPct val="140000"/>
                        </a:lnSpc>
                        <a:spcAft>
                          <a:spcPts val="0"/>
                        </a:spcAft>
                        <a:tabLst>
                          <a:tab pos="358775" algn="l"/>
                        </a:tabLst>
                      </a:pPr>
                      <a:r>
                        <a:rPr lang="en-US" sz="1200" b="1">
                          <a:effectLst/>
                          <a:latin typeface="Times New Roman" panose="02020603050405020304" pitchFamily="18" charset="0"/>
                          <a:cs typeface="Times New Roman" panose="02020603050405020304" pitchFamily="18" charset="0"/>
                        </a:rPr>
                        <a:t>H111 </a:t>
                      </a:r>
                      <a:endParaRPr lang="en-US" sz="1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269676">
                <a:tc>
                  <a:txBody>
                    <a:bodyPr/>
                    <a:lstStyle/>
                    <a:p>
                      <a:pPr indent="180340" algn="ctr" rtl="1">
                        <a:lnSpc>
                          <a:spcPct val="140000"/>
                        </a:lnSpc>
                        <a:spcAft>
                          <a:spcPts val="0"/>
                        </a:spcAft>
                        <a:tabLst>
                          <a:tab pos="358775" algn="l"/>
                        </a:tabLst>
                      </a:pPr>
                      <a:r>
                        <a:rPr lang="en-US" sz="1200" b="1">
                          <a:effectLst/>
                          <a:latin typeface="Times New Roman" panose="02020603050405020304" pitchFamily="18" charset="0"/>
                          <a:cs typeface="Times New Roman" panose="02020603050405020304" pitchFamily="18" charset="0"/>
                        </a:rPr>
                        <a:t>2007-01-01 – 2017-12-31</a:t>
                      </a:r>
                      <a:endParaRPr lang="en-US" sz="1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rtl="1">
                        <a:lnSpc>
                          <a:spcPct val="140000"/>
                        </a:lnSpc>
                        <a:spcAft>
                          <a:spcPts val="0"/>
                        </a:spcAft>
                        <a:tabLst>
                          <a:tab pos="358775" algn="l"/>
                        </a:tabLst>
                      </a:pPr>
                      <a:r>
                        <a:rPr lang="en-US" sz="1200" b="1">
                          <a:effectLst/>
                          <a:latin typeface="Times New Roman" panose="02020603050405020304" pitchFamily="18" charset="0"/>
                          <a:cs typeface="Times New Roman" panose="02020603050405020304" pitchFamily="18" charset="0"/>
                        </a:rPr>
                        <a:t>Metop-A, B</a:t>
                      </a:r>
                      <a:endParaRPr lang="en-US" sz="1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rtl="1">
                        <a:lnSpc>
                          <a:spcPct val="140000"/>
                        </a:lnSpc>
                        <a:spcAft>
                          <a:spcPts val="0"/>
                        </a:spcAft>
                        <a:tabLst>
                          <a:tab pos="358775" algn="l"/>
                        </a:tabLst>
                      </a:pPr>
                      <a:r>
                        <a:rPr lang="en-US" sz="1200" b="1">
                          <a:effectLst/>
                          <a:latin typeface="Times New Roman" panose="02020603050405020304" pitchFamily="18" charset="0"/>
                          <a:cs typeface="Times New Roman" panose="02020603050405020304" pitchFamily="18" charset="0"/>
                        </a:rPr>
                        <a:t>H113 </a:t>
                      </a:r>
                      <a:endParaRPr lang="en-US" sz="1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269676">
                <a:tc>
                  <a:txBody>
                    <a:bodyPr/>
                    <a:lstStyle/>
                    <a:p>
                      <a:pPr indent="180340" algn="ctr" rtl="1">
                        <a:lnSpc>
                          <a:spcPct val="140000"/>
                        </a:lnSpc>
                        <a:spcAft>
                          <a:spcPts val="0"/>
                        </a:spcAft>
                        <a:tabLst>
                          <a:tab pos="358775" algn="l"/>
                        </a:tabLst>
                      </a:pPr>
                      <a:r>
                        <a:rPr lang="en-US" sz="1200" b="1" dirty="0">
                          <a:effectLst/>
                          <a:latin typeface="Times New Roman" panose="02020603050405020304" pitchFamily="18" charset="0"/>
                          <a:cs typeface="Times New Roman" panose="02020603050405020304" pitchFamily="18" charset="0"/>
                        </a:rPr>
                        <a:t>2007-01-01 – 2018-12-31</a:t>
                      </a:r>
                      <a:endParaRPr lang="en-US" sz="1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rtl="1">
                        <a:lnSpc>
                          <a:spcPct val="140000"/>
                        </a:lnSpc>
                        <a:spcAft>
                          <a:spcPts val="0"/>
                        </a:spcAft>
                        <a:tabLst>
                          <a:tab pos="358775" algn="l"/>
                        </a:tabLst>
                      </a:pPr>
                      <a:r>
                        <a:rPr lang="en-US" sz="1200" b="1">
                          <a:effectLst/>
                          <a:latin typeface="Times New Roman" panose="02020603050405020304" pitchFamily="18" charset="0"/>
                          <a:cs typeface="Times New Roman" panose="02020603050405020304" pitchFamily="18" charset="0"/>
                        </a:rPr>
                        <a:t>Metop-A, B</a:t>
                      </a:r>
                      <a:endParaRPr lang="en-US" sz="1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rtl="1">
                        <a:lnSpc>
                          <a:spcPct val="140000"/>
                        </a:lnSpc>
                        <a:spcAft>
                          <a:spcPts val="0"/>
                        </a:spcAft>
                        <a:tabLst>
                          <a:tab pos="358775" algn="l"/>
                        </a:tabLst>
                      </a:pPr>
                      <a:r>
                        <a:rPr lang="en-US" sz="1200" b="1">
                          <a:effectLst/>
                          <a:latin typeface="Times New Roman" panose="02020603050405020304" pitchFamily="18" charset="0"/>
                          <a:cs typeface="Times New Roman" panose="02020603050405020304" pitchFamily="18" charset="0"/>
                        </a:rPr>
                        <a:t>H115 </a:t>
                      </a:r>
                      <a:endParaRPr lang="en-US" sz="1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269676">
                <a:tc>
                  <a:txBody>
                    <a:bodyPr/>
                    <a:lstStyle/>
                    <a:p>
                      <a:pPr indent="180340" algn="ctr" rtl="1">
                        <a:lnSpc>
                          <a:spcPct val="140000"/>
                        </a:lnSpc>
                        <a:spcAft>
                          <a:spcPts val="0"/>
                        </a:spcAft>
                        <a:tabLst>
                          <a:tab pos="358775" algn="l"/>
                        </a:tabLst>
                      </a:pPr>
                      <a:r>
                        <a:rPr lang="en-US" sz="1200" b="1">
                          <a:effectLst/>
                          <a:latin typeface="Times New Roman" panose="02020603050405020304" pitchFamily="18" charset="0"/>
                          <a:cs typeface="Times New Roman" panose="02020603050405020304" pitchFamily="18" charset="0"/>
                        </a:rPr>
                        <a:t>2007-01-01 – 2020-12-31</a:t>
                      </a:r>
                      <a:endParaRPr lang="en-US" sz="1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rtl="1">
                        <a:lnSpc>
                          <a:spcPct val="140000"/>
                        </a:lnSpc>
                        <a:spcAft>
                          <a:spcPts val="0"/>
                        </a:spcAft>
                        <a:tabLst>
                          <a:tab pos="358775" algn="l"/>
                        </a:tabLst>
                      </a:pPr>
                      <a:r>
                        <a:rPr lang="en-US" sz="1200" b="1">
                          <a:effectLst/>
                          <a:latin typeface="Times New Roman" panose="02020603050405020304" pitchFamily="18" charset="0"/>
                          <a:cs typeface="Times New Roman" panose="02020603050405020304" pitchFamily="18" charset="0"/>
                        </a:rPr>
                        <a:t>Metop-A, B, C</a:t>
                      </a:r>
                      <a:endParaRPr lang="en-US" sz="1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rtl="1">
                        <a:lnSpc>
                          <a:spcPct val="140000"/>
                        </a:lnSpc>
                        <a:spcAft>
                          <a:spcPts val="0"/>
                        </a:spcAft>
                        <a:tabLst>
                          <a:tab pos="358775" algn="l"/>
                        </a:tabLst>
                      </a:pPr>
                      <a:r>
                        <a:rPr lang="en-US" sz="1200" b="1" dirty="0">
                          <a:effectLst/>
                          <a:latin typeface="Times New Roman" panose="02020603050405020304" pitchFamily="18" charset="0"/>
                          <a:cs typeface="Times New Roman" panose="02020603050405020304" pitchFamily="18" charset="0"/>
                        </a:rPr>
                        <a:t>H119 </a:t>
                      </a:r>
                      <a:endParaRPr lang="en-US" sz="1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1394012908"/>
              </p:ext>
            </p:extLst>
          </p:nvPr>
        </p:nvGraphicFramePr>
        <p:xfrm>
          <a:off x="2652607" y="3580423"/>
          <a:ext cx="6177068" cy="2477476"/>
        </p:xfrm>
        <a:graphic>
          <a:graphicData uri="http://schemas.openxmlformats.org/drawingml/2006/table">
            <a:tbl>
              <a:tblPr rtl="1" firstRow="1" firstCol="1" bandRow="1">
                <a:tableStyleId>{00A15C55-8517-42AA-B614-E9B94910E393}</a:tableStyleId>
              </a:tblPr>
              <a:tblGrid>
                <a:gridCol w="2784118">
                  <a:extLst>
                    <a:ext uri="{9D8B030D-6E8A-4147-A177-3AD203B41FA5}">
                      <a16:colId xmlns:a16="http://schemas.microsoft.com/office/drawing/2014/main" val="20000"/>
                    </a:ext>
                  </a:extLst>
                </a:gridCol>
                <a:gridCol w="1064053">
                  <a:extLst>
                    <a:ext uri="{9D8B030D-6E8A-4147-A177-3AD203B41FA5}">
                      <a16:colId xmlns:a16="http://schemas.microsoft.com/office/drawing/2014/main" val="20001"/>
                    </a:ext>
                  </a:extLst>
                </a:gridCol>
                <a:gridCol w="2328897">
                  <a:extLst>
                    <a:ext uri="{9D8B030D-6E8A-4147-A177-3AD203B41FA5}">
                      <a16:colId xmlns:a16="http://schemas.microsoft.com/office/drawing/2014/main" val="20002"/>
                    </a:ext>
                  </a:extLst>
                </a:gridCol>
              </a:tblGrid>
              <a:tr h="517378">
                <a:tc>
                  <a:txBody>
                    <a:bodyPr/>
                    <a:lstStyle/>
                    <a:p>
                      <a:pPr marL="0" marR="0" indent="180340" algn="ctr" defTabSz="914400" rtl="0" eaLnBrk="1" fontAlgn="auto" latinLnBrk="0" hangingPunct="1">
                        <a:lnSpc>
                          <a:spcPct val="140000"/>
                        </a:lnSpc>
                        <a:spcBef>
                          <a:spcPts val="0"/>
                        </a:spcBef>
                        <a:spcAft>
                          <a:spcPts val="0"/>
                        </a:spcAft>
                        <a:buClrTx/>
                        <a:buSzTx/>
                        <a:buFontTx/>
                        <a:buNone/>
                        <a:tabLst>
                          <a:tab pos="358775" algn="l"/>
                        </a:tabLst>
                        <a:defRPr/>
                      </a:pPr>
                      <a:r>
                        <a:rPr lang="en-US" sz="1400" kern="1200" dirty="0">
                          <a:solidFill>
                            <a:schemeClr val="bg1"/>
                          </a:solidFill>
                          <a:latin typeface="Times New Roman" panose="02020603050405020304" pitchFamily="18" charset="0"/>
                          <a:ea typeface="Calibri" panose="020F0502020204030204" pitchFamily="34" charset="0"/>
                          <a:cs typeface="B Mitra" panose="00000400000000000000" pitchFamily="2" charset="-78"/>
                        </a:rPr>
                        <a:t>Coverage</a:t>
                      </a:r>
                      <a:endParaRPr lang="en-US" sz="1400" b="1" kern="1200" dirty="0">
                        <a:solidFill>
                          <a:schemeClr val="bg1"/>
                        </a:solidFill>
                        <a:latin typeface="Times New Roman" panose="02020603050405020304" pitchFamily="18" charset="0"/>
                        <a:ea typeface="Calibri" panose="020F0502020204030204" pitchFamily="34" charset="0"/>
                        <a:cs typeface="B Mitra" panose="00000400000000000000" pitchFamily="2" charset="-78"/>
                      </a:endParaRPr>
                    </a:p>
                  </a:txBody>
                  <a:tcPr marL="68580" marR="68580" marT="0" marB="0"/>
                </a:tc>
                <a:tc>
                  <a:txBody>
                    <a:bodyPr/>
                    <a:lstStyle/>
                    <a:p>
                      <a:pPr marL="0" indent="180340" algn="ctr" defTabSz="914400" rtl="0" eaLnBrk="1" latinLnBrk="0" hangingPunct="1">
                        <a:lnSpc>
                          <a:spcPct val="140000"/>
                        </a:lnSpc>
                        <a:spcAft>
                          <a:spcPts val="0"/>
                        </a:spcAft>
                        <a:tabLst>
                          <a:tab pos="358775" algn="l"/>
                        </a:tabLst>
                      </a:pPr>
                      <a:r>
                        <a:rPr lang="en-US" sz="1400" b="1" kern="1200">
                          <a:solidFill>
                            <a:schemeClr val="bg1"/>
                          </a:solidFill>
                          <a:latin typeface="Times New Roman" panose="02020603050405020304" pitchFamily="18" charset="0"/>
                          <a:ea typeface="Calibri" panose="020F0502020204030204" pitchFamily="34" charset="0"/>
                          <a:cs typeface="B Mitra" panose="00000400000000000000" pitchFamily="2" charset="-78"/>
                        </a:rPr>
                        <a:t>CDR</a:t>
                      </a:r>
                    </a:p>
                  </a:txBody>
                  <a:tcPr marL="68580" marR="68580" marT="0" marB="0"/>
                </a:tc>
                <a:tc>
                  <a:txBody>
                    <a:bodyPr/>
                    <a:lstStyle/>
                    <a:p>
                      <a:pPr marL="0" indent="180340" algn="ctr" defTabSz="914400" rtl="0" eaLnBrk="1" latinLnBrk="0" hangingPunct="1">
                        <a:lnSpc>
                          <a:spcPct val="140000"/>
                        </a:lnSpc>
                        <a:spcAft>
                          <a:spcPts val="0"/>
                        </a:spcAft>
                        <a:tabLst>
                          <a:tab pos="358775" algn="l"/>
                        </a:tabLst>
                      </a:pPr>
                      <a:r>
                        <a:rPr lang="en-US" sz="1400" b="1" kern="1200" dirty="0">
                          <a:solidFill>
                            <a:schemeClr val="bg1"/>
                          </a:solidFill>
                          <a:latin typeface="Times New Roman" panose="02020603050405020304" pitchFamily="18" charset="0"/>
                          <a:ea typeface="Calibri" panose="020F0502020204030204" pitchFamily="34" charset="0"/>
                          <a:cs typeface="B Mitra" panose="00000400000000000000" pitchFamily="2" charset="-78"/>
                        </a:rPr>
                        <a:t>Extension products</a:t>
                      </a:r>
                    </a:p>
                  </a:txBody>
                  <a:tcPr marL="68580" marR="68580" marT="0" marB="0"/>
                </a:tc>
                <a:extLst>
                  <a:ext uri="{0D108BD9-81ED-4DB2-BD59-A6C34878D82A}">
                    <a16:rowId xmlns:a16="http://schemas.microsoft.com/office/drawing/2014/main" val="10000"/>
                  </a:ext>
                </a:extLst>
              </a:tr>
              <a:tr h="326683">
                <a:tc>
                  <a:txBody>
                    <a:bodyPr/>
                    <a:lstStyle/>
                    <a:p>
                      <a:pPr indent="180340" algn="ctr" rtl="1">
                        <a:lnSpc>
                          <a:spcPct val="140000"/>
                        </a:lnSpc>
                        <a:spcAft>
                          <a:spcPts val="0"/>
                        </a:spcAft>
                        <a:tabLst>
                          <a:tab pos="358775" algn="l"/>
                        </a:tabLst>
                      </a:pPr>
                      <a:r>
                        <a:rPr lang="en-US" sz="1200">
                          <a:effectLst/>
                          <a:latin typeface="Times New Roman" panose="02020603050405020304" pitchFamily="18" charset="0"/>
                          <a:cs typeface="Times New Roman" panose="02020603050405020304" pitchFamily="18" charset="0"/>
                        </a:rPr>
                        <a:t>2015-01-01 – 2015-06-30</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rtl="1">
                        <a:lnSpc>
                          <a:spcPct val="140000"/>
                        </a:lnSpc>
                        <a:spcAft>
                          <a:spcPts val="0"/>
                        </a:spcAft>
                        <a:tabLst>
                          <a:tab pos="358775" algn="l"/>
                        </a:tabLst>
                      </a:pPr>
                      <a:r>
                        <a:rPr lang="en-US" sz="1200">
                          <a:effectLst/>
                          <a:latin typeface="Times New Roman" panose="02020603050405020304" pitchFamily="18" charset="0"/>
                          <a:cs typeface="Times New Roman" panose="02020603050405020304" pitchFamily="18" charset="0"/>
                        </a:rPr>
                        <a:t>H25</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rtl="1">
                        <a:lnSpc>
                          <a:spcPct val="140000"/>
                        </a:lnSpc>
                        <a:spcAft>
                          <a:spcPts val="0"/>
                        </a:spcAft>
                        <a:tabLst>
                          <a:tab pos="358775" algn="l"/>
                        </a:tabLst>
                      </a:pPr>
                      <a:r>
                        <a:rPr lang="en-US" sz="1200" dirty="0">
                          <a:effectLst/>
                          <a:latin typeface="Times New Roman" panose="02020603050405020304" pitchFamily="18" charset="0"/>
                          <a:cs typeface="Times New Roman" panose="02020603050405020304" pitchFamily="18" charset="0"/>
                        </a:rPr>
                        <a:t>H108 </a:t>
                      </a: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326683">
                <a:tc>
                  <a:txBody>
                    <a:bodyPr/>
                    <a:lstStyle/>
                    <a:p>
                      <a:pPr indent="180340" algn="ctr" rtl="1">
                        <a:lnSpc>
                          <a:spcPct val="140000"/>
                        </a:lnSpc>
                        <a:spcAft>
                          <a:spcPts val="0"/>
                        </a:spcAft>
                        <a:tabLst>
                          <a:tab pos="358775" algn="l"/>
                        </a:tabLst>
                      </a:pPr>
                      <a:r>
                        <a:rPr lang="en-US" sz="1200">
                          <a:effectLst/>
                          <a:latin typeface="Times New Roman" panose="02020603050405020304" pitchFamily="18" charset="0"/>
                          <a:cs typeface="Times New Roman" panose="02020603050405020304" pitchFamily="18" charset="0"/>
                        </a:rPr>
                        <a:t>2016-01-01 – 2016-07-31</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rtl="1">
                        <a:lnSpc>
                          <a:spcPct val="140000"/>
                        </a:lnSpc>
                        <a:spcAft>
                          <a:spcPts val="0"/>
                        </a:spcAft>
                        <a:tabLst>
                          <a:tab pos="358775" algn="l"/>
                        </a:tabLst>
                      </a:pPr>
                      <a:r>
                        <a:rPr lang="en-US" sz="1200">
                          <a:effectLst/>
                          <a:latin typeface="Times New Roman" panose="02020603050405020304" pitchFamily="18" charset="0"/>
                          <a:cs typeface="Times New Roman" panose="02020603050405020304" pitchFamily="18" charset="0"/>
                        </a:rPr>
                        <a:t>H109</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rtl="1">
                        <a:lnSpc>
                          <a:spcPct val="140000"/>
                        </a:lnSpc>
                        <a:spcAft>
                          <a:spcPts val="0"/>
                        </a:spcAft>
                        <a:tabLst>
                          <a:tab pos="358775" algn="l"/>
                        </a:tabLst>
                      </a:pPr>
                      <a:r>
                        <a:rPr lang="en-US" sz="1200" dirty="0">
                          <a:effectLst/>
                          <a:latin typeface="Times New Roman" panose="02020603050405020304" pitchFamily="18" charset="0"/>
                          <a:cs typeface="Times New Roman" panose="02020603050405020304" pitchFamily="18" charset="0"/>
                        </a:rPr>
                        <a:t>H110</a:t>
                      </a: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326683">
                <a:tc>
                  <a:txBody>
                    <a:bodyPr/>
                    <a:lstStyle/>
                    <a:p>
                      <a:pPr indent="180340" algn="ctr" rtl="1">
                        <a:lnSpc>
                          <a:spcPct val="140000"/>
                        </a:lnSpc>
                        <a:spcAft>
                          <a:spcPts val="0"/>
                        </a:spcAft>
                        <a:tabLst>
                          <a:tab pos="358775" algn="l"/>
                        </a:tabLst>
                      </a:pPr>
                      <a:r>
                        <a:rPr lang="en-US" sz="1200">
                          <a:effectLst/>
                          <a:latin typeface="Times New Roman" panose="02020603050405020304" pitchFamily="18" charset="0"/>
                          <a:cs typeface="Times New Roman" panose="02020603050405020304" pitchFamily="18" charset="0"/>
                        </a:rPr>
                        <a:t>2017-01-01 – 2017-11-01</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rtl="1">
                        <a:lnSpc>
                          <a:spcPct val="140000"/>
                        </a:lnSpc>
                        <a:spcAft>
                          <a:spcPts val="0"/>
                        </a:spcAft>
                        <a:tabLst>
                          <a:tab pos="358775" algn="l"/>
                        </a:tabLst>
                      </a:pPr>
                      <a:r>
                        <a:rPr lang="en-US" sz="1200">
                          <a:effectLst/>
                          <a:latin typeface="Times New Roman" panose="02020603050405020304" pitchFamily="18" charset="0"/>
                          <a:cs typeface="Times New Roman" panose="02020603050405020304" pitchFamily="18" charset="0"/>
                        </a:rPr>
                        <a:t>H111</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rtl="1">
                        <a:lnSpc>
                          <a:spcPct val="140000"/>
                        </a:lnSpc>
                        <a:spcAft>
                          <a:spcPts val="0"/>
                        </a:spcAft>
                        <a:tabLst>
                          <a:tab pos="358775" algn="l"/>
                        </a:tabLst>
                      </a:pPr>
                      <a:r>
                        <a:rPr lang="en-US" sz="1200" dirty="0">
                          <a:effectLst/>
                          <a:latin typeface="Times New Roman" panose="02020603050405020304" pitchFamily="18" charset="0"/>
                          <a:cs typeface="Times New Roman" panose="02020603050405020304" pitchFamily="18" charset="0"/>
                        </a:rPr>
                        <a:t>H112</a:t>
                      </a: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326683">
                <a:tc>
                  <a:txBody>
                    <a:bodyPr/>
                    <a:lstStyle/>
                    <a:p>
                      <a:pPr indent="180340" algn="ctr" rtl="1">
                        <a:lnSpc>
                          <a:spcPct val="140000"/>
                        </a:lnSpc>
                        <a:spcAft>
                          <a:spcPts val="0"/>
                        </a:spcAft>
                        <a:tabLst>
                          <a:tab pos="358775" algn="l"/>
                        </a:tabLst>
                      </a:pPr>
                      <a:r>
                        <a:rPr lang="en-US" sz="1200">
                          <a:effectLst/>
                          <a:latin typeface="Times New Roman" panose="02020603050405020304" pitchFamily="18" charset="0"/>
                          <a:cs typeface="Times New Roman" panose="02020603050405020304" pitchFamily="18" charset="0"/>
                        </a:rPr>
                        <a:t>2018-01-01 – 2018-12-31</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rtl="1">
                        <a:lnSpc>
                          <a:spcPct val="140000"/>
                        </a:lnSpc>
                        <a:spcAft>
                          <a:spcPts val="0"/>
                        </a:spcAft>
                        <a:tabLst>
                          <a:tab pos="358775" algn="l"/>
                        </a:tabLst>
                      </a:pPr>
                      <a:r>
                        <a:rPr lang="en-US" sz="1200">
                          <a:effectLst/>
                          <a:latin typeface="Times New Roman" panose="02020603050405020304" pitchFamily="18" charset="0"/>
                          <a:cs typeface="Times New Roman" panose="02020603050405020304" pitchFamily="18" charset="0"/>
                        </a:rPr>
                        <a:t>H113</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rtl="1">
                        <a:lnSpc>
                          <a:spcPct val="140000"/>
                        </a:lnSpc>
                        <a:spcAft>
                          <a:spcPts val="0"/>
                        </a:spcAft>
                        <a:tabLst>
                          <a:tab pos="358775" algn="l"/>
                        </a:tabLst>
                      </a:pPr>
                      <a:r>
                        <a:rPr lang="en-US" sz="1200" dirty="0">
                          <a:effectLst/>
                          <a:latin typeface="Times New Roman" panose="02020603050405020304" pitchFamily="18" charset="0"/>
                          <a:cs typeface="Times New Roman" panose="02020603050405020304" pitchFamily="18" charset="0"/>
                        </a:rPr>
                        <a:t>H114</a:t>
                      </a: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326683">
                <a:tc>
                  <a:txBody>
                    <a:bodyPr/>
                    <a:lstStyle/>
                    <a:p>
                      <a:pPr indent="180340" algn="ctr" rtl="1">
                        <a:lnSpc>
                          <a:spcPct val="140000"/>
                        </a:lnSpc>
                        <a:spcAft>
                          <a:spcPts val="0"/>
                        </a:spcAft>
                        <a:tabLst>
                          <a:tab pos="358775" algn="l"/>
                        </a:tabLst>
                      </a:pPr>
                      <a:r>
                        <a:rPr lang="en-US" sz="1200">
                          <a:effectLst/>
                          <a:latin typeface="Times New Roman" panose="02020603050405020304" pitchFamily="18" charset="0"/>
                          <a:cs typeface="Times New Roman" panose="02020603050405020304" pitchFamily="18" charset="0"/>
                        </a:rPr>
                        <a:t>2019-01-01 – 2021-12-31</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rtl="1">
                        <a:lnSpc>
                          <a:spcPct val="140000"/>
                        </a:lnSpc>
                        <a:spcAft>
                          <a:spcPts val="0"/>
                        </a:spcAft>
                        <a:tabLst>
                          <a:tab pos="358775" algn="l"/>
                        </a:tabLst>
                      </a:pPr>
                      <a:r>
                        <a:rPr lang="en-US" sz="1200">
                          <a:effectLst/>
                          <a:latin typeface="Times New Roman" panose="02020603050405020304" pitchFamily="18" charset="0"/>
                          <a:cs typeface="Times New Roman" panose="02020603050405020304" pitchFamily="18" charset="0"/>
                        </a:rPr>
                        <a:t>H115</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rtl="1">
                        <a:lnSpc>
                          <a:spcPct val="140000"/>
                        </a:lnSpc>
                        <a:spcAft>
                          <a:spcPts val="0"/>
                        </a:spcAft>
                        <a:tabLst>
                          <a:tab pos="358775" algn="l"/>
                        </a:tabLst>
                      </a:pPr>
                      <a:r>
                        <a:rPr lang="en-US" sz="1200" dirty="0">
                          <a:effectLst/>
                          <a:latin typeface="Times New Roman" panose="02020603050405020304" pitchFamily="18" charset="0"/>
                          <a:cs typeface="Times New Roman" panose="02020603050405020304" pitchFamily="18" charset="0"/>
                        </a:rPr>
                        <a:t>H116 </a:t>
                      </a: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326683">
                <a:tc>
                  <a:txBody>
                    <a:bodyPr/>
                    <a:lstStyle/>
                    <a:p>
                      <a:pPr indent="180340" algn="ctr" rtl="1">
                        <a:lnSpc>
                          <a:spcPct val="140000"/>
                        </a:lnSpc>
                        <a:spcAft>
                          <a:spcPts val="0"/>
                        </a:spcAft>
                        <a:tabLst>
                          <a:tab pos="358775" algn="l"/>
                        </a:tabLst>
                      </a:pPr>
                      <a:r>
                        <a:rPr lang="en-US" sz="1200" dirty="0">
                          <a:effectLst/>
                          <a:latin typeface="Times New Roman" panose="02020603050405020304" pitchFamily="18" charset="0"/>
                          <a:cs typeface="Times New Roman" panose="02020603050405020304" pitchFamily="18" charset="0"/>
                        </a:rPr>
                        <a:t>2021-01-01 – ongoing</a:t>
                      </a: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rtl="1">
                        <a:lnSpc>
                          <a:spcPct val="140000"/>
                        </a:lnSpc>
                        <a:spcAft>
                          <a:spcPts val="0"/>
                        </a:spcAft>
                        <a:tabLst>
                          <a:tab pos="358775" algn="l"/>
                        </a:tabLst>
                      </a:pPr>
                      <a:r>
                        <a:rPr lang="en-US" sz="1200">
                          <a:effectLst/>
                          <a:latin typeface="Times New Roman" panose="02020603050405020304" pitchFamily="18" charset="0"/>
                          <a:cs typeface="Times New Roman" panose="02020603050405020304" pitchFamily="18" charset="0"/>
                        </a:rPr>
                        <a:t>H119</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rtl="1">
                        <a:lnSpc>
                          <a:spcPct val="140000"/>
                        </a:lnSpc>
                        <a:spcAft>
                          <a:spcPts val="0"/>
                        </a:spcAft>
                        <a:tabLst>
                          <a:tab pos="358775" algn="l"/>
                        </a:tabLst>
                      </a:pPr>
                      <a:r>
                        <a:rPr lang="en-US" sz="1200" dirty="0">
                          <a:effectLst/>
                          <a:latin typeface="Times New Roman" panose="02020603050405020304" pitchFamily="18" charset="0"/>
                          <a:cs typeface="Times New Roman" panose="02020603050405020304" pitchFamily="18" charset="0"/>
                        </a:rPr>
                        <a:t>H120 </a:t>
                      </a: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989344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8ACF494B-5665-4D0C-9B30-01D6EF684EB8}" type="slidenum">
              <a:rPr lang="en-US" smtClean="0">
                <a:solidFill>
                  <a:prstClr val="black">
                    <a:tint val="75000"/>
                  </a:prstClr>
                </a:solidFill>
              </a:rPr>
              <a:pPr>
                <a:defRPr/>
              </a:pPr>
              <a:t>63</a:t>
            </a:fld>
            <a:endParaRPr lang="en-US">
              <a:solidFill>
                <a:prstClr val="black">
                  <a:tint val="75000"/>
                </a:prstClr>
              </a:solidFill>
            </a:endParaRPr>
          </a:p>
        </p:txBody>
      </p:sp>
      <p:pic>
        <p:nvPicPr>
          <p:cNvPr id="7" name="Picture 6"/>
          <p:cNvPicPr>
            <a:picLocks noChangeAspect="1"/>
          </p:cNvPicPr>
          <p:nvPr/>
        </p:nvPicPr>
        <p:blipFill>
          <a:blip r:embed="rId2"/>
          <a:stretch>
            <a:fillRect/>
          </a:stretch>
        </p:blipFill>
        <p:spPr>
          <a:xfrm>
            <a:off x="0" y="0"/>
            <a:ext cx="1651352" cy="966468"/>
          </a:xfrm>
          <a:prstGeom prst="rect">
            <a:avLst/>
          </a:prstGeom>
        </p:spPr>
      </p:pic>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2840650" y="904665"/>
            <a:ext cx="6815436" cy="5633508"/>
          </a:xfrm>
          <a:prstGeom prst="rect">
            <a:avLst/>
          </a:prstGeom>
          <a:noFill/>
          <a:ln>
            <a:solidFill>
              <a:schemeClr val="tx1"/>
            </a:solidFill>
          </a:ln>
        </p:spPr>
      </p:pic>
      <p:sp>
        <p:nvSpPr>
          <p:cNvPr id="8" name="Arrow: Pentagon 9">
            <a:extLst>
              <a:ext uri="{FF2B5EF4-FFF2-40B4-BE49-F238E27FC236}">
                <a16:creationId xmlns:a16="http://schemas.microsoft.com/office/drawing/2014/main" id="{B405FEF1-3877-44D9-8136-12CD24AA9011}"/>
              </a:ext>
            </a:extLst>
          </p:cNvPr>
          <p:cNvSpPr/>
          <p:nvPr/>
        </p:nvSpPr>
        <p:spPr>
          <a:xfrm>
            <a:off x="1012906" y="5583489"/>
            <a:ext cx="2710157" cy="511670"/>
          </a:xfrm>
          <a:prstGeom prst="homePlate">
            <a:avLst/>
          </a:prstGeom>
          <a:solidFill>
            <a:srgbClr val="CCCCFF"/>
          </a:solidFill>
          <a:ln>
            <a:solidFill>
              <a:srgbClr val="8B8B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fa-IR" sz="1500" dirty="0">
              <a:solidFill>
                <a:srgbClr val="0033CC"/>
              </a:solidFill>
              <a:latin typeface="TimesNewRoman"/>
            </a:endParaRPr>
          </a:p>
        </p:txBody>
      </p:sp>
      <p:sp>
        <p:nvSpPr>
          <p:cNvPr id="10" name="Rectangle 9">
            <a:extLst>
              <a:ext uri="{FF2B5EF4-FFF2-40B4-BE49-F238E27FC236}">
                <a16:creationId xmlns:a16="http://schemas.microsoft.com/office/drawing/2014/main" id="{C10DD467-4177-4C85-84CA-2F960F1FB462}"/>
              </a:ext>
            </a:extLst>
          </p:cNvPr>
          <p:cNvSpPr/>
          <p:nvPr/>
        </p:nvSpPr>
        <p:spPr>
          <a:xfrm>
            <a:off x="1035492" y="5725827"/>
            <a:ext cx="2814966" cy="369332"/>
          </a:xfrm>
          <a:prstGeom prst="rect">
            <a:avLst/>
          </a:prstGeom>
        </p:spPr>
        <p:txBody>
          <a:bodyPr wrap="square">
            <a:spAutoFit/>
          </a:bodyPr>
          <a:lstStyle/>
          <a:p>
            <a:r>
              <a:rPr lang="en-US" dirty="0">
                <a:solidFill>
                  <a:srgbClr val="0033CC"/>
                </a:solidFill>
                <a:latin typeface="TimesNewRoman"/>
              </a:rPr>
              <a:t>ftp://ftphsaf.meteoam.it/</a:t>
            </a:r>
            <a:endParaRPr lang="fa-IR" dirty="0">
              <a:solidFill>
                <a:srgbClr val="0033CC"/>
              </a:solidFill>
              <a:latin typeface="TimesNewRoman"/>
            </a:endParaRPr>
          </a:p>
        </p:txBody>
      </p:sp>
      <p:sp>
        <p:nvSpPr>
          <p:cNvPr id="12" name="Rectangle 11"/>
          <p:cNvSpPr/>
          <p:nvPr/>
        </p:nvSpPr>
        <p:spPr>
          <a:xfrm>
            <a:off x="3906665" y="5159217"/>
            <a:ext cx="2218099" cy="751276"/>
          </a:xfrm>
          <a:prstGeom prst="rect">
            <a:avLst/>
          </a:prstGeom>
          <a:noFill/>
          <a:ln w="22225">
            <a:solidFill>
              <a:srgbClr val="C00000"/>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1" fromWordArt="0" anchor="ctr" anchorCtr="0" forceAA="0" compatLnSpc="1">
            <a:prstTxWarp prst="textNoShape">
              <a:avLst/>
            </a:prstTxWarp>
            <a:noAutofit/>
          </a:bodyPr>
          <a:lstStyle/>
          <a:p>
            <a:endParaRPr lang="en-US"/>
          </a:p>
        </p:txBody>
      </p:sp>
      <p:sp>
        <p:nvSpPr>
          <p:cNvPr id="13" name="Rounded Rectangular Callout 12"/>
          <p:cNvSpPr/>
          <p:nvPr/>
        </p:nvSpPr>
        <p:spPr>
          <a:xfrm>
            <a:off x="1651352" y="4617267"/>
            <a:ext cx="1825682" cy="830236"/>
          </a:xfrm>
          <a:prstGeom prst="wedgeRoundRectCallout">
            <a:avLst>
              <a:gd name="adj1" fmla="val 78390"/>
              <a:gd name="adj2" fmla="val 28974"/>
              <a:gd name="adj3" fmla="val 16667"/>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rtl="1">
              <a:lnSpc>
                <a:spcPct val="107000"/>
              </a:lnSpc>
              <a:spcAft>
                <a:spcPts val="0"/>
              </a:spcAft>
            </a:pPr>
            <a:r>
              <a:rPr lang="en-US" sz="1500" b="1" dirty="0">
                <a:effectLst/>
                <a:latin typeface="Calibri" panose="020F0502020204030204" pitchFamily="34" charset="0"/>
                <a:ea typeface="Calibri" panose="020F0502020204030204" pitchFamily="34" charset="0"/>
                <a:cs typeface="B Mitra" panose="00000400000000000000" pitchFamily="2" charset="-78"/>
              </a:rPr>
              <a:t>Obtain data from</a:t>
            </a:r>
            <a:endParaRPr lang="en-US" sz="1500" b="1" dirty="0">
              <a:effectLst/>
              <a:latin typeface="Calibri" panose="020F0502020204030204" pitchFamily="34" charset="0"/>
              <a:ea typeface="Calibri" panose="020F0502020204030204" pitchFamily="34" charset="0"/>
              <a:cs typeface="Arial" panose="020B0604020202020204" pitchFamily="34" charset="0"/>
            </a:endParaRPr>
          </a:p>
          <a:p>
            <a:pPr algn="ctr" rtl="1">
              <a:lnSpc>
                <a:spcPct val="107000"/>
              </a:lnSpc>
              <a:spcAft>
                <a:spcPts val="0"/>
              </a:spcAft>
            </a:pPr>
            <a:r>
              <a:rPr lang="fa-IR" sz="1500" b="1" dirty="0">
                <a:effectLst/>
                <a:latin typeface="Calibri" panose="020F0502020204030204" pitchFamily="34" charset="0"/>
                <a:ea typeface="Calibri" panose="020F0502020204030204" pitchFamily="34" charset="0"/>
                <a:cs typeface="B Mitra" panose="00000400000000000000" pitchFamily="2" charset="-78"/>
              </a:rPr>
              <a:t> </a:t>
            </a:r>
            <a:r>
              <a:rPr lang="en-US" sz="1500" b="1" dirty="0">
                <a:effectLst/>
                <a:latin typeface="Calibri" panose="020F0502020204030204" pitchFamily="34" charset="0"/>
                <a:ea typeface="Calibri" panose="020F0502020204030204" pitchFamily="34" charset="0"/>
                <a:cs typeface="B Mitra" panose="00000400000000000000" pitchFamily="2" charset="-78"/>
              </a:rPr>
              <a:t>H-SAF FTP Host</a:t>
            </a:r>
            <a:endParaRPr lang="en-US" sz="1500" b="1" dirty="0">
              <a:effectLst/>
              <a:latin typeface="Calibri" panose="020F0502020204030204" pitchFamily="34" charset="0"/>
              <a:ea typeface="Calibri" panose="020F0502020204030204" pitchFamily="34" charset="0"/>
              <a:cs typeface="Arial" panose="020B0604020202020204" pitchFamily="34" charset="0"/>
            </a:endParaRPr>
          </a:p>
          <a:p>
            <a:pPr algn="ctr">
              <a:lnSpc>
                <a:spcPct val="107000"/>
              </a:lnSpc>
              <a:spcAft>
                <a:spcPts val="0"/>
              </a:spcAft>
            </a:pPr>
            <a:r>
              <a:rPr lang="en-US" sz="1500" b="1" dirty="0">
                <a:effectLst/>
                <a:latin typeface="Calibri" panose="020F0502020204030204" pitchFamily="34" charset="0"/>
                <a:ea typeface="Calibri" panose="020F0502020204030204" pitchFamily="34" charset="0"/>
                <a:cs typeface="B Mitra" panose="00000400000000000000" pitchFamily="2" charset="-78"/>
              </a:rPr>
              <a:t> </a:t>
            </a:r>
            <a:endParaRPr lang="en-US" sz="15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14" name="Rounded Rectangular Callout 13"/>
          <p:cNvSpPr/>
          <p:nvPr/>
        </p:nvSpPr>
        <p:spPr>
          <a:xfrm>
            <a:off x="9147804" y="4286248"/>
            <a:ext cx="1697580" cy="729371"/>
          </a:xfrm>
          <a:prstGeom prst="wedgeRoundRectCallout">
            <a:avLst>
              <a:gd name="adj1" fmla="val -56639"/>
              <a:gd name="adj2" fmla="val 75348"/>
              <a:gd name="adj3" fmla="val 16667"/>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0"/>
              </a:spcAft>
            </a:pPr>
            <a:r>
              <a:rPr lang="en-US" sz="1500" dirty="0">
                <a:effectLst/>
                <a:latin typeface="Calibri" panose="020F0502020204030204" pitchFamily="34" charset="0"/>
                <a:ea typeface="Calibri" panose="020F0502020204030204" pitchFamily="34" charset="0"/>
                <a:cs typeface="B Mitra" panose="00000400000000000000" pitchFamily="2" charset="-78"/>
              </a:rPr>
              <a:t>H SAF Archived </a:t>
            </a:r>
          </a:p>
          <a:p>
            <a:pPr algn="ctr" rtl="1">
              <a:lnSpc>
                <a:spcPct val="107000"/>
              </a:lnSpc>
              <a:spcAft>
                <a:spcPts val="0"/>
              </a:spcAft>
            </a:pPr>
            <a:r>
              <a:rPr lang="en-US" sz="1500" dirty="0">
                <a:effectLst/>
                <a:latin typeface="Calibri" panose="020F0502020204030204" pitchFamily="34" charset="0"/>
                <a:ea typeface="Calibri" panose="020F0502020204030204" pitchFamily="34" charset="0"/>
                <a:cs typeface="B Mitra" panose="00000400000000000000" pitchFamily="2" charset="-78"/>
              </a:rPr>
              <a:t>DATA</a:t>
            </a:r>
            <a:endParaRPr lang="en-US" sz="15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6" name="Rectangle 15"/>
          <p:cNvSpPr/>
          <p:nvPr/>
        </p:nvSpPr>
        <p:spPr>
          <a:xfrm>
            <a:off x="6554395" y="4771176"/>
            <a:ext cx="2779728" cy="1401872"/>
          </a:xfrm>
          <a:prstGeom prst="rect">
            <a:avLst/>
          </a:prstGeom>
          <a:noFill/>
          <a:ln w="22225">
            <a:solidFill>
              <a:srgbClr val="C00000"/>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1" fromWordArt="0" anchor="ctr" anchorCtr="0" forceAA="0" compatLnSpc="1">
            <a:prstTxWarp prst="textNoShape">
              <a:avLst/>
            </a:prstTxWarp>
            <a:noAutofit/>
          </a:bodyPr>
          <a:lstStyle/>
          <a:p>
            <a:endParaRPr lang="en-US"/>
          </a:p>
        </p:txBody>
      </p:sp>
      <p:sp>
        <p:nvSpPr>
          <p:cNvPr id="17" name="Rectangle 16">
            <a:extLst>
              <a:ext uri="{FF2B5EF4-FFF2-40B4-BE49-F238E27FC236}">
                <a16:creationId xmlns:a16="http://schemas.microsoft.com/office/drawing/2014/main" id="{757C0C41-7C78-4BEA-832B-5FA42D679289}"/>
              </a:ext>
            </a:extLst>
          </p:cNvPr>
          <p:cNvSpPr/>
          <p:nvPr/>
        </p:nvSpPr>
        <p:spPr>
          <a:xfrm>
            <a:off x="1854006" y="200536"/>
            <a:ext cx="6811480" cy="461665"/>
          </a:xfrm>
          <a:prstGeom prst="rect">
            <a:avLst/>
          </a:prstGeom>
        </p:spPr>
        <p:txBody>
          <a:bodyPr wrap="none">
            <a:spAutoFit/>
          </a:bodyPr>
          <a:lstStyle/>
          <a:p>
            <a:r>
              <a:rPr lang="en-US" sz="2400" b="1" dirty="0">
                <a:solidFill>
                  <a:srgbClr val="C00000"/>
                </a:solidFill>
                <a:latin typeface="Calibri-Bold"/>
              </a:rPr>
              <a:t> </a:t>
            </a:r>
            <a:r>
              <a:rPr lang="en-US" sz="2400" b="1" dirty="0">
                <a:solidFill>
                  <a:srgbClr val="C00000"/>
                </a:solidFill>
                <a:effectLst>
                  <a:outerShdw blurRad="38100" dist="38100" dir="2700000" algn="tl">
                    <a:srgbClr val="000000">
                      <a:alpha val="43137"/>
                    </a:srgbClr>
                  </a:outerShdw>
                </a:effectLst>
                <a:latin typeface="Calibri-Bold"/>
              </a:rPr>
              <a:t>How to obtain H SAF Surface Soil Moisture </a:t>
            </a:r>
            <a:r>
              <a:rPr lang="en-US" sz="2400" b="1" dirty="0">
                <a:solidFill>
                  <a:srgbClr val="C00000"/>
                </a:solidFill>
                <a:latin typeface="Calibri-Bold"/>
              </a:rPr>
              <a:t>?</a:t>
            </a:r>
          </a:p>
        </p:txBody>
      </p:sp>
    </p:spTree>
    <p:extLst>
      <p:ext uri="{BB962C8B-B14F-4D97-AF65-F5344CB8AC3E}">
        <p14:creationId xmlns:p14="http://schemas.microsoft.com/office/powerpoint/2010/main" val="3463619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8ACF494B-5665-4D0C-9B30-01D6EF684EB8}" type="slidenum">
              <a:rPr lang="en-US" smtClean="0">
                <a:solidFill>
                  <a:prstClr val="black">
                    <a:tint val="75000"/>
                  </a:prstClr>
                </a:solidFill>
              </a:rPr>
              <a:pPr>
                <a:defRPr/>
              </a:pPr>
              <a:t>64</a:t>
            </a:fld>
            <a:endParaRPr lang="en-US">
              <a:solidFill>
                <a:prstClr val="black">
                  <a:tint val="75000"/>
                </a:prstClr>
              </a:solidFill>
            </a:endParaRPr>
          </a:p>
        </p:txBody>
      </p:sp>
      <p:pic>
        <p:nvPicPr>
          <p:cNvPr id="7" name="Picture 6"/>
          <p:cNvPicPr>
            <a:picLocks noChangeAspect="1"/>
          </p:cNvPicPr>
          <p:nvPr/>
        </p:nvPicPr>
        <p:blipFill>
          <a:blip r:embed="rId2"/>
          <a:stretch>
            <a:fillRect/>
          </a:stretch>
        </p:blipFill>
        <p:spPr>
          <a:xfrm>
            <a:off x="0" y="0"/>
            <a:ext cx="1651352" cy="966468"/>
          </a:xfrm>
          <a:prstGeom prst="rect">
            <a:avLst/>
          </a:prstGeom>
        </p:spPr>
      </p:pic>
      <p:sp>
        <p:nvSpPr>
          <p:cNvPr id="5" name="Arrow: Pentagon 9">
            <a:extLst>
              <a:ext uri="{FF2B5EF4-FFF2-40B4-BE49-F238E27FC236}">
                <a16:creationId xmlns:a16="http://schemas.microsoft.com/office/drawing/2014/main" id="{B405FEF1-3877-44D9-8136-12CD24AA9011}"/>
              </a:ext>
            </a:extLst>
          </p:cNvPr>
          <p:cNvSpPr/>
          <p:nvPr/>
        </p:nvSpPr>
        <p:spPr>
          <a:xfrm>
            <a:off x="296273" y="2041986"/>
            <a:ext cx="2710157" cy="511670"/>
          </a:xfrm>
          <a:prstGeom prst="homePlate">
            <a:avLst/>
          </a:prstGeom>
          <a:solidFill>
            <a:srgbClr val="CCCCFF"/>
          </a:solidFill>
          <a:ln>
            <a:solidFill>
              <a:srgbClr val="8B8B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fa-IR" sz="1500" dirty="0">
              <a:solidFill>
                <a:srgbClr val="0033CC"/>
              </a:solidFill>
              <a:latin typeface="TimesNewRoman"/>
            </a:endParaRPr>
          </a:p>
        </p:txBody>
      </p:sp>
      <p:sp>
        <p:nvSpPr>
          <p:cNvPr id="6" name="Rectangle 5">
            <a:extLst>
              <a:ext uri="{FF2B5EF4-FFF2-40B4-BE49-F238E27FC236}">
                <a16:creationId xmlns:a16="http://schemas.microsoft.com/office/drawing/2014/main" id="{C10DD467-4177-4C85-84CA-2F960F1FB462}"/>
              </a:ext>
            </a:extLst>
          </p:cNvPr>
          <p:cNvSpPr/>
          <p:nvPr/>
        </p:nvSpPr>
        <p:spPr>
          <a:xfrm>
            <a:off x="296273" y="2113155"/>
            <a:ext cx="2814966" cy="369332"/>
          </a:xfrm>
          <a:prstGeom prst="rect">
            <a:avLst/>
          </a:prstGeom>
        </p:spPr>
        <p:txBody>
          <a:bodyPr wrap="square">
            <a:spAutoFit/>
          </a:bodyPr>
          <a:lstStyle/>
          <a:p>
            <a:r>
              <a:rPr lang="en-US" dirty="0">
                <a:solidFill>
                  <a:srgbClr val="0033CC"/>
                </a:solidFill>
                <a:latin typeface="TimesNewRoman"/>
              </a:rPr>
              <a:t>ftp://ftphsaf.meteoam.it/</a:t>
            </a:r>
            <a:endParaRPr lang="fa-IR" dirty="0">
              <a:solidFill>
                <a:srgbClr val="0033CC"/>
              </a:solidFill>
              <a:latin typeface="TimesNewRoman"/>
            </a:endParaRPr>
          </a:p>
        </p:txBody>
      </p:sp>
      <p:pic>
        <p:nvPicPr>
          <p:cNvPr id="8" name="Picture 7">
            <a:extLst>
              <a:ext uri="{FF2B5EF4-FFF2-40B4-BE49-F238E27FC236}">
                <a16:creationId xmlns:a16="http://schemas.microsoft.com/office/drawing/2014/main" id="{39A01E01-A01C-4469-B765-E3CFA7B6A350}"/>
              </a:ext>
            </a:extLst>
          </p:cNvPr>
          <p:cNvPicPr>
            <a:picLocks noChangeAspect="1"/>
          </p:cNvPicPr>
          <p:nvPr/>
        </p:nvPicPr>
        <p:blipFill>
          <a:blip r:embed="rId3"/>
          <a:stretch>
            <a:fillRect/>
          </a:stretch>
        </p:blipFill>
        <p:spPr>
          <a:xfrm>
            <a:off x="3691657" y="869133"/>
            <a:ext cx="4070072" cy="5762332"/>
          </a:xfrm>
          <a:prstGeom prst="rect">
            <a:avLst/>
          </a:prstGeom>
        </p:spPr>
      </p:pic>
      <p:sp>
        <p:nvSpPr>
          <p:cNvPr id="10" name="Rectangle 9">
            <a:extLst>
              <a:ext uri="{FF2B5EF4-FFF2-40B4-BE49-F238E27FC236}">
                <a16:creationId xmlns:a16="http://schemas.microsoft.com/office/drawing/2014/main" id="{757C0C41-7C78-4BEA-832B-5FA42D679289}"/>
              </a:ext>
            </a:extLst>
          </p:cNvPr>
          <p:cNvSpPr/>
          <p:nvPr/>
        </p:nvSpPr>
        <p:spPr>
          <a:xfrm>
            <a:off x="1854006" y="200536"/>
            <a:ext cx="6811480" cy="461665"/>
          </a:xfrm>
          <a:prstGeom prst="rect">
            <a:avLst/>
          </a:prstGeom>
        </p:spPr>
        <p:txBody>
          <a:bodyPr wrap="none">
            <a:spAutoFit/>
          </a:bodyPr>
          <a:lstStyle/>
          <a:p>
            <a:r>
              <a:rPr lang="en-US" sz="2400" b="1" dirty="0">
                <a:solidFill>
                  <a:srgbClr val="C00000"/>
                </a:solidFill>
                <a:latin typeface="Calibri-Bold"/>
              </a:rPr>
              <a:t> </a:t>
            </a:r>
            <a:r>
              <a:rPr lang="en-US" sz="2400" b="1" dirty="0">
                <a:solidFill>
                  <a:srgbClr val="C00000"/>
                </a:solidFill>
                <a:effectLst>
                  <a:outerShdw blurRad="38100" dist="38100" dir="2700000" algn="tl">
                    <a:srgbClr val="000000">
                      <a:alpha val="43137"/>
                    </a:srgbClr>
                  </a:outerShdw>
                </a:effectLst>
                <a:latin typeface="Calibri-Bold"/>
              </a:rPr>
              <a:t>How to obtain H SAF Surface Soil Moisture </a:t>
            </a:r>
            <a:r>
              <a:rPr lang="en-US" sz="2400" b="1" dirty="0">
                <a:solidFill>
                  <a:srgbClr val="C00000"/>
                </a:solidFill>
                <a:latin typeface="Calibri-Bold"/>
              </a:rPr>
              <a:t>?</a:t>
            </a:r>
          </a:p>
        </p:txBody>
      </p:sp>
    </p:spTree>
    <p:extLst>
      <p:ext uri="{BB962C8B-B14F-4D97-AF65-F5344CB8AC3E}">
        <p14:creationId xmlns:p14="http://schemas.microsoft.com/office/powerpoint/2010/main" val="36885396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8ACF494B-5665-4D0C-9B30-01D6EF684EB8}" type="slidenum">
              <a:rPr lang="en-US" smtClean="0">
                <a:solidFill>
                  <a:prstClr val="black">
                    <a:tint val="75000"/>
                  </a:prstClr>
                </a:solidFill>
              </a:rPr>
              <a:pPr>
                <a:defRPr/>
              </a:pPr>
              <a:t>65</a:t>
            </a:fld>
            <a:endParaRPr lang="en-US">
              <a:solidFill>
                <a:prstClr val="black">
                  <a:tint val="75000"/>
                </a:prstClr>
              </a:solidFill>
            </a:endParaRPr>
          </a:p>
        </p:txBody>
      </p:sp>
      <p:pic>
        <p:nvPicPr>
          <p:cNvPr id="7" name="Picture 6"/>
          <p:cNvPicPr>
            <a:picLocks noChangeAspect="1"/>
          </p:cNvPicPr>
          <p:nvPr/>
        </p:nvPicPr>
        <p:blipFill>
          <a:blip r:embed="rId2"/>
          <a:stretch>
            <a:fillRect/>
          </a:stretch>
        </p:blipFill>
        <p:spPr>
          <a:xfrm>
            <a:off x="0" y="0"/>
            <a:ext cx="1651352" cy="966468"/>
          </a:xfrm>
          <a:prstGeom prst="rect">
            <a:avLst/>
          </a:prstGeom>
        </p:spPr>
      </p:pic>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285162" y="1162625"/>
            <a:ext cx="6815436" cy="5633508"/>
          </a:xfrm>
          <a:prstGeom prst="rect">
            <a:avLst/>
          </a:prstGeom>
          <a:noFill/>
          <a:ln>
            <a:solidFill>
              <a:schemeClr val="tx1"/>
            </a:solidFill>
          </a:ln>
        </p:spPr>
      </p:pic>
      <p:sp>
        <p:nvSpPr>
          <p:cNvPr id="12" name="Rectangle 11"/>
          <p:cNvSpPr/>
          <p:nvPr/>
        </p:nvSpPr>
        <p:spPr>
          <a:xfrm>
            <a:off x="4033745" y="4966932"/>
            <a:ext cx="2779728" cy="1401872"/>
          </a:xfrm>
          <a:prstGeom prst="rect">
            <a:avLst/>
          </a:prstGeom>
          <a:noFill/>
          <a:ln w="22225">
            <a:solidFill>
              <a:srgbClr val="C00000"/>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1" fromWordArt="0" anchor="ctr" anchorCtr="0" forceAA="0" compatLnSpc="1">
            <a:prstTxWarp prst="textNoShape">
              <a:avLst/>
            </a:prstTxWarp>
            <a:noAutofit/>
          </a:bodyPr>
          <a:lstStyle/>
          <a:p>
            <a:endParaRPr lang="en-US"/>
          </a:p>
        </p:txBody>
      </p:sp>
      <p:pic>
        <p:nvPicPr>
          <p:cNvPr id="14" name="Picture 13"/>
          <p:cNvPicPr>
            <a:picLocks noChangeAspect="1"/>
          </p:cNvPicPr>
          <p:nvPr/>
        </p:nvPicPr>
        <p:blipFill rotWithShape="1">
          <a:blip r:embed="rId4"/>
          <a:srcRect l="10963" t="9393" r="15246" b="20276"/>
          <a:stretch/>
        </p:blipFill>
        <p:spPr>
          <a:xfrm>
            <a:off x="5631255" y="1249059"/>
            <a:ext cx="6392331" cy="3427102"/>
          </a:xfrm>
          <a:prstGeom prst="rect">
            <a:avLst/>
          </a:prstGeom>
        </p:spPr>
      </p:pic>
      <p:cxnSp>
        <p:nvCxnSpPr>
          <p:cNvPr id="4" name="Straight Arrow Connector 3"/>
          <p:cNvCxnSpPr/>
          <p:nvPr/>
        </p:nvCxnSpPr>
        <p:spPr>
          <a:xfrm flipV="1">
            <a:off x="6005384" y="4263081"/>
            <a:ext cx="1095214" cy="976184"/>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13" name="Rectangle 12">
            <a:extLst>
              <a:ext uri="{FF2B5EF4-FFF2-40B4-BE49-F238E27FC236}">
                <a16:creationId xmlns:a16="http://schemas.microsoft.com/office/drawing/2014/main" id="{757C0C41-7C78-4BEA-832B-5FA42D679289}"/>
              </a:ext>
            </a:extLst>
          </p:cNvPr>
          <p:cNvSpPr/>
          <p:nvPr/>
        </p:nvSpPr>
        <p:spPr>
          <a:xfrm>
            <a:off x="2599644" y="224290"/>
            <a:ext cx="6811480" cy="461665"/>
          </a:xfrm>
          <a:prstGeom prst="rect">
            <a:avLst/>
          </a:prstGeom>
        </p:spPr>
        <p:txBody>
          <a:bodyPr wrap="none">
            <a:spAutoFit/>
          </a:bodyPr>
          <a:lstStyle/>
          <a:p>
            <a:r>
              <a:rPr lang="en-US" sz="2400" b="1" dirty="0">
                <a:solidFill>
                  <a:srgbClr val="C00000"/>
                </a:solidFill>
                <a:latin typeface="Calibri-Bold"/>
              </a:rPr>
              <a:t> </a:t>
            </a:r>
            <a:r>
              <a:rPr lang="en-US" sz="2400" b="1" dirty="0">
                <a:solidFill>
                  <a:srgbClr val="C00000"/>
                </a:solidFill>
                <a:effectLst>
                  <a:outerShdw blurRad="38100" dist="38100" dir="2700000" algn="tl">
                    <a:srgbClr val="000000">
                      <a:alpha val="43137"/>
                    </a:srgbClr>
                  </a:outerShdw>
                </a:effectLst>
                <a:latin typeface="Calibri-Bold"/>
              </a:rPr>
              <a:t>How to obtain H SAF Surface Soil Moisture </a:t>
            </a:r>
            <a:r>
              <a:rPr lang="en-US" sz="2400" b="1" dirty="0">
                <a:solidFill>
                  <a:srgbClr val="C00000"/>
                </a:solidFill>
                <a:latin typeface="Calibri-Bold"/>
              </a:rPr>
              <a:t>?</a:t>
            </a:r>
          </a:p>
        </p:txBody>
      </p:sp>
    </p:spTree>
    <p:extLst>
      <p:ext uri="{BB962C8B-B14F-4D97-AF65-F5344CB8AC3E}">
        <p14:creationId xmlns:p14="http://schemas.microsoft.com/office/powerpoint/2010/main" val="16327434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bg>
      <p:bgPr>
        <a:gradFill>
          <a:gsLst>
            <a:gs pos="100000">
              <a:srgbClr val="C9D6ED"/>
            </a:gs>
            <a:gs pos="0">
              <a:srgbClr val="F3F9FF"/>
            </a:gs>
          </a:gsLst>
          <a:path path="rect">
            <a:fillToRect l="50000" t="50000" r="50000" b="50000"/>
          </a:path>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6F085-EA0A-4D82-9A71-2A5D4DF3B83B}"/>
              </a:ext>
            </a:extLst>
          </p:cNvPr>
          <p:cNvSpPr/>
          <p:nvPr/>
        </p:nvSpPr>
        <p:spPr>
          <a:xfrm>
            <a:off x="1190008" y="834500"/>
            <a:ext cx="9469034" cy="1654748"/>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rtl="1">
              <a:lnSpc>
                <a:spcPct val="150000"/>
              </a:lnSpc>
              <a:buClr>
                <a:srgbClr val="C00000"/>
              </a:buClr>
              <a:buSzPct val="80000"/>
              <a:defRPr/>
            </a:pPr>
            <a:r>
              <a:rPr lang="en-US" sz="36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An overview of research and studies on soil moisture products in Iran</a:t>
            </a:r>
            <a:endParaRPr lang="fa-IR" sz="36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5217" y="3888122"/>
            <a:ext cx="3839999" cy="21600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21516942" lon="556570" rev="21380499"/>
            </a:camera>
            <a:lightRig rig="threePt" dir="t"/>
          </a:scene3d>
          <a:sp3d contourW="6350" prstMaterial="matte">
            <a:bevelT w="50800" h="50800"/>
            <a:contourClr>
              <a:srgbClr val="969696"/>
            </a:contourClr>
          </a:sp3d>
        </p:spPr>
      </p:pic>
      <p:pic>
        <p:nvPicPr>
          <p:cNvPr id="5" name="Picture 4"/>
          <p:cNvPicPr>
            <a:picLocks noChangeAspect="1"/>
          </p:cNvPicPr>
          <p:nvPr/>
        </p:nvPicPr>
        <p:blipFill>
          <a:blip r:embed="rId4"/>
          <a:stretch>
            <a:fillRect/>
          </a:stretch>
        </p:blipFill>
        <p:spPr>
          <a:xfrm>
            <a:off x="1452178" y="3678510"/>
            <a:ext cx="3838290" cy="21600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21516000" lon="558000" rev="21378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3770832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bg>
      <p:bgPr>
        <a:gradFill>
          <a:gsLst>
            <a:gs pos="100000">
              <a:srgbClr val="C9D6ED"/>
            </a:gs>
            <a:gs pos="0">
              <a:srgbClr val="F3F9FF"/>
            </a:gs>
          </a:gsLst>
          <a:path path="rect">
            <a:fillToRect l="50000" t="50000" r="50000" b="50000"/>
          </a:path>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1899" y="156342"/>
            <a:ext cx="6044339" cy="3799955"/>
          </a:xfrm>
          <a:prstGeom prst="rect">
            <a:avLst/>
          </a:prstGeom>
          <a:ln>
            <a:solidFill>
              <a:srgbClr val="008000"/>
            </a:solid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a:stretch>
            <a:fillRect/>
          </a:stretch>
        </p:blipFill>
        <p:spPr>
          <a:xfrm>
            <a:off x="6793137" y="150666"/>
            <a:ext cx="4404184" cy="1823819"/>
          </a:xfrm>
          <a:prstGeom prst="rect">
            <a:avLst/>
          </a:prstGeom>
          <a:ln>
            <a:solidFill>
              <a:srgbClr val="008000"/>
            </a:solidFill>
          </a:ln>
        </p:spPr>
      </p:pic>
      <p:pic>
        <p:nvPicPr>
          <p:cNvPr id="4" name="Picture 3"/>
          <p:cNvPicPr>
            <a:picLocks noChangeAspect="1"/>
          </p:cNvPicPr>
          <p:nvPr/>
        </p:nvPicPr>
        <p:blipFill>
          <a:blip r:embed="rId5"/>
          <a:stretch>
            <a:fillRect/>
          </a:stretch>
        </p:blipFill>
        <p:spPr>
          <a:xfrm>
            <a:off x="7815057" y="2092719"/>
            <a:ext cx="3941170" cy="2809057"/>
          </a:xfrm>
          <a:prstGeom prst="rect">
            <a:avLst/>
          </a:prstGeom>
          <a:ln>
            <a:solidFill>
              <a:srgbClr val="008000"/>
            </a:solidFill>
          </a:ln>
        </p:spPr>
      </p:pic>
      <p:sp>
        <p:nvSpPr>
          <p:cNvPr id="5" name="Rectangle 4"/>
          <p:cNvSpPr/>
          <p:nvPr/>
        </p:nvSpPr>
        <p:spPr>
          <a:xfrm>
            <a:off x="145699" y="4173481"/>
            <a:ext cx="7251271" cy="2400657"/>
          </a:xfrm>
          <a:prstGeom prst="rect">
            <a:avLst/>
          </a:prstGeom>
          <a:ln w="28575">
            <a:solidFill>
              <a:srgbClr val="008000"/>
            </a:solidFill>
          </a:ln>
        </p:spPr>
        <p:txBody>
          <a:bodyPr wrap="square">
            <a:spAutoFit/>
          </a:bodyPr>
          <a:lstStyle/>
          <a:p>
            <a:r>
              <a:rPr lang="en-US" sz="2000" b="1" dirty="0">
                <a:solidFill>
                  <a:srgbClr val="C00000"/>
                </a:solidFill>
              </a:rPr>
              <a:t>In this study, the important challenges were related to scattered agrometeorological stations, data gaps at the stations, short and discontinuous periods of in situ soil moisture measurements.</a:t>
            </a:r>
          </a:p>
          <a:p>
            <a:r>
              <a:rPr lang="en-US" b="1" dirty="0">
                <a:solidFill>
                  <a:srgbClr val="008000"/>
                </a:solidFill>
                <a:latin typeface="URWPalladioL-Roma"/>
              </a:rPr>
              <a:t>IRIMO could join ISMN and provide a continuous database with harmonized in situ soil moisture time series from agrometeorological stations over Iran. </a:t>
            </a:r>
            <a:r>
              <a:rPr lang="en-US" b="1" dirty="0">
                <a:solidFill>
                  <a:srgbClr val="000000"/>
                </a:solidFill>
                <a:latin typeface="URWPalladioL-Roma"/>
              </a:rPr>
              <a:t>It will be a very valuable database for the validation of satellite soil moisture products over Iran making this available to all users. </a:t>
            </a: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4584" y="4869892"/>
            <a:ext cx="2076773" cy="166902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7" name="Rectangle 6"/>
          <p:cNvSpPr/>
          <p:nvPr/>
        </p:nvSpPr>
        <p:spPr>
          <a:xfrm>
            <a:off x="4278823" y="290476"/>
            <a:ext cx="1053885" cy="489788"/>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lnSpc>
                <a:spcPct val="120000"/>
              </a:lnSpc>
              <a:buClr>
                <a:srgbClr val="ED7D31">
                  <a:lumMod val="50000"/>
                </a:srgbClr>
              </a:buClr>
              <a:tabLst>
                <a:tab pos="182563" algn="l"/>
              </a:tabLst>
            </a:pPr>
            <a:r>
              <a:rPr lang="en-US" sz="2100" b="1" dirty="0">
                <a:solidFill>
                  <a:srgbClr val="C00000"/>
                </a:solidFill>
                <a:cs typeface="B Mitra" panose="00000400000000000000" pitchFamily="2" charset="-78"/>
              </a:rPr>
              <a:t>2020</a:t>
            </a:r>
          </a:p>
        </p:txBody>
      </p:sp>
    </p:spTree>
    <p:extLst>
      <p:ext uri="{BB962C8B-B14F-4D97-AF65-F5344CB8AC3E}">
        <p14:creationId xmlns:p14="http://schemas.microsoft.com/office/powerpoint/2010/main" val="3723106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gradFill>
          <a:gsLst>
            <a:gs pos="100000">
              <a:srgbClr val="C9D6ED"/>
            </a:gs>
            <a:gs pos="0">
              <a:srgbClr val="F3F9FF"/>
            </a:gs>
          </a:gsLst>
          <a:path path="rect">
            <a:fillToRect l="50000" t="50000" r="50000" b="50000"/>
          </a:path>
        </a:gradFill>
        <a:effectLst/>
      </p:bgPr>
    </p:bg>
    <p:spTree>
      <p:nvGrpSpPr>
        <p:cNvPr id="1" name=""/>
        <p:cNvGrpSpPr/>
        <p:nvPr/>
      </p:nvGrpSpPr>
      <p:grpSpPr>
        <a:xfrm>
          <a:off x="0" y="0"/>
          <a:ext cx="0" cy="0"/>
          <a:chOff x="0" y="0"/>
          <a:chExt cx="0" cy="0"/>
        </a:xfrm>
      </p:grpSpPr>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1424854" y="122830"/>
            <a:ext cx="8797319" cy="6523631"/>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4853631" y="494875"/>
            <a:ext cx="5068291" cy="1384995"/>
          </a:xfrm>
          <a:prstGeom prst="rect">
            <a:avLst/>
          </a:prstGeom>
          <a:ln/>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n-US" sz="2800" b="1" dirty="0">
                <a:solidFill>
                  <a:srgbClr val="C00000"/>
                </a:solidFill>
              </a:rPr>
              <a:t>Validation of SMAP and SMOS products over Iran </a:t>
            </a:r>
          </a:p>
          <a:p>
            <a:pPr algn="ctr"/>
            <a:r>
              <a:rPr lang="en-US" sz="2800" b="1" dirty="0">
                <a:solidFill>
                  <a:srgbClr val="C00000"/>
                </a:solidFill>
              </a:rPr>
              <a:t>(in processing)</a:t>
            </a:r>
          </a:p>
        </p:txBody>
      </p:sp>
    </p:spTree>
    <p:extLst>
      <p:ext uri="{BB962C8B-B14F-4D97-AF65-F5344CB8AC3E}">
        <p14:creationId xmlns:p14="http://schemas.microsoft.com/office/powerpoint/2010/main" val="18238595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bg>
      <p:bgPr>
        <a:gradFill>
          <a:gsLst>
            <a:gs pos="100000">
              <a:srgbClr val="C9D6ED"/>
            </a:gs>
            <a:gs pos="0">
              <a:srgbClr val="F3F9FF"/>
            </a:gs>
          </a:gsLst>
          <a:path path="rect">
            <a:fillToRect l="50000" t="50000" r="50000" b="50000"/>
          </a:path>
        </a:gra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966" y="375781"/>
            <a:ext cx="11641083" cy="22069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464646"/>
                </a:solidFill>
              </a14:hiddenFill>
            </a:ext>
            <a:ext uri="{91240B29-F687-4F45-9708-019B960494DF}">
              <a14:hiddenLine xmlns:a14="http://schemas.microsoft.com/office/drawing/2010/main" w="25400" algn="ctr">
                <a:solidFill>
                  <a:srgbClr val="000000"/>
                </a:solidFill>
                <a:round/>
                <a:headEnd/>
                <a:tailEnd/>
              </a14:hiddenLine>
            </a:ext>
          </a:extLst>
        </p:spPr>
      </p:pic>
      <p:sp>
        <p:nvSpPr>
          <p:cNvPr id="3" name="Rectangle 3"/>
          <p:cNvSpPr>
            <a:spLocks noChangeArrowheads="1"/>
          </p:cNvSpPr>
          <p:nvPr/>
        </p:nvSpPr>
        <p:spPr bwMode="auto">
          <a:xfrm>
            <a:off x="475441" y="2851689"/>
            <a:ext cx="11256776" cy="3316637"/>
          </a:xfrm>
          <a:prstGeom prst="rect">
            <a:avLst/>
          </a:prstGeom>
          <a:gradFill rotWithShape="0">
            <a:gsLst>
              <a:gs pos="0">
                <a:srgbClr val="81C7D9"/>
              </a:gs>
              <a:gs pos="50000">
                <a:srgbClr val="D5EDF3"/>
              </a:gs>
              <a:gs pos="100000">
                <a:srgbClr val="81C7D9"/>
              </a:gs>
            </a:gsLst>
            <a:lin ang="18900000" scaled="1"/>
          </a:gradFill>
          <a:ln>
            <a:noFill/>
          </a:ln>
          <a:effectLst>
            <a:outerShdw dist="28398" dir="3806097" algn="ctr" rotWithShape="0">
              <a:srgbClr val="165160">
                <a:alpha val="50000"/>
              </a:srgbClr>
            </a:outerShdw>
          </a:effectLst>
          <a:extLst>
            <a:ext uri="{91240B29-F687-4F45-9708-019B960494DF}">
              <a14:hiddenLine xmlns:a14="http://schemas.microsoft.com/office/drawing/2010/main" w="12700" algn="in">
                <a:solidFill>
                  <a:srgbClr val="2DA2BF"/>
                </a:solidFill>
                <a:miter lim="800000"/>
                <a:headEnd/>
                <a:tailEnd/>
              </a14:hiddenLine>
            </a:ext>
          </a:extLst>
        </p:spPr>
        <p:txBody>
          <a:bodyPr vert="horz" wrap="square" lIns="180000" tIns="180000" rIns="180000" bIns="180000" numCol="1" anchor="t" anchorCtr="0" compatLnSpc="1">
            <a:prstTxWarp prst="textNoShape">
              <a:avLst/>
            </a:prstTxWarp>
          </a:bodyPr>
          <a:lstStyle/>
          <a:p>
            <a:pPr algn="ctr" eaLnBrk="0" fontAlgn="base" hangingPunct="0">
              <a:spcBef>
                <a:spcPct val="0"/>
              </a:spcBef>
              <a:spcAft>
                <a:spcPts val="200"/>
              </a:spcAft>
            </a:pPr>
            <a:r>
              <a:rPr lang="en-GB" sz="3200" b="1" dirty="0">
                <a:solidFill>
                  <a:srgbClr val="0033CC"/>
                </a:solidFill>
                <a:effectLst>
                  <a:outerShdw blurRad="38100" dist="38100" dir="2700000" algn="tl">
                    <a:srgbClr val="000000">
                      <a:alpha val="43137"/>
                    </a:srgbClr>
                  </a:outerShdw>
                </a:effectLst>
                <a:latin typeface="Times New Roman" panose="02020603050405020304" pitchFamily="18" charset="0"/>
              </a:rPr>
              <a:t>EVALUATION OF  SATELLITE-BASED MICROWAVE SOIL MOISTURE DATA  (SMAP AND SMOS) OVER IRAN </a:t>
            </a:r>
          </a:p>
          <a:p>
            <a:pPr algn="ctr" eaLnBrk="0" fontAlgn="base" hangingPunct="0">
              <a:spcBef>
                <a:spcPct val="0"/>
              </a:spcBef>
              <a:spcAft>
                <a:spcPct val="0"/>
              </a:spcAft>
            </a:pPr>
            <a:endParaRPr lang="en-GB" sz="1500" b="1" dirty="0">
              <a:solidFill>
                <a:srgbClr val="000000"/>
              </a:solidFill>
              <a:latin typeface="Times New Roman" panose="02020603050405020304" pitchFamily="18" charset="0"/>
            </a:endParaRPr>
          </a:p>
          <a:p>
            <a:pPr algn="ctr" eaLnBrk="0" fontAlgn="base" hangingPunct="0">
              <a:spcBef>
                <a:spcPct val="0"/>
              </a:spcBef>
              <a:spcAft>
                <a:spcPct val="0"/>
              </a:spcAft>
            </a:pPr>
            <a:r>
              <a:rPr lang="en-GB" sz="2000" b="1" dirty="0">
                <a:solidFill>
                  <a:srgbClr val="000000"/>
                </a:solidFill>
                <a:latin typeface="Times New Roman" panose="02020603050405020304" pitchFamily="18" charset="0"/>
              </a:rPr>
              <a:t>              </a:t>
            </a:r>
            <a:r>
              <a:rPr lang="en-US" sz="2000" b="1" dirty="0" err="1">
                <a:solidFill>
                  <a:srgbClr val="000000"/>
                </a:solidFill>
                <a:latin typeface="Times New Roman" panose="02020603050405020304" pitchFamily="18" charset="0"/>
              </a:rPr>
              <a:t>Mozhdeh</a:t>
            </a:r>
            <a:r>
              <a:rPr lang="en-US" sz="2000" b="1" dirty="0">
                <a:solidFill>
                  <a:srgbClr val="000000"/>
                </a:solidFill>
                <a:latin typeface="Times New Roman" panose="02020603050405020304" pitchFamily="18" charset="0"/>
              </a:rPr>
              <a:t> </a:t>
            </a:r>
            <a:r>
              <a:rPr lang="en-US" sz="2000" b="1" dirty="0" err="1">
                <a:solidFill>
                  <a:srgbClr val="000000"/>
                </a:solidFill>
                <a:latin typeface="Times New Roman" panose="02020603050405020304" pitchFamily="18" charset="0"/>
              </a:rPr>
              <a:t>Jamei</a:t>
            </a:r>
            <a:r>
              <a:rPr lang="en-US" sz="2000" b="1" dirty="0">
                <a:solidFill>
                  <a:srgbClr val="000000"/>
                </a:solidFill>
                <a:latin typeface="Times New Roman" panose="02020603050405020304" pitchFamily="18" charset="0"/>
              </a:rPr>
              <a:t> </a:t>
            </a:r>
            <a:r>
              <a:rPr lang="en-US" sz="2000" b="1" baseline="30000" dirty="0">
                <a:solidFill>
                  <a:srgbClr val="000000"/>
                </a:solidFill>
                <a:latin typeface="Times New Roman" panose="02020603050405020304" pitchFamily="18" charset="0"/>
              </a:rPr>
              <a:t>1</a:t>
            </a:r>
            <a:r>
              <a:rPr lang="en-US" sz="2000" b="1" dirty="0">
                <a:solidFill>
                  <a:srgbClr val="000000"/>
                </a:solidFill>
                <a:latin typeface="Times New Roman" panose="02020603050405020304" pitchFamily="18" charset="0"/>
              </a:rPr>
              <a:t>, Ernesto Lopez- </a:t>
            </a:r>
            <a:r>
              <a:rPr lang="en-US" sz="2000" b="1" dirty="0" err="1">
                <a:solidFill>
                  <a:srgbClr val="000000"/>
                </a:solidFill>
                <a:latin typeface="Times New Roman" panose="02020603050405020304" pitchFamily="18" charset="0"/>
              </a:rPr>
              <a:t>Baeza</a:t>
            </a:r>
            <a:r>
              <a:rPr lang="en-US" sz="2000" b="1" dirty="0">
                <a:solidFill>
                  <a:srgbClr val="000000"/>
                </a:solidFill>
                <a:latin typeface="Times New Roman" panose="02020603050405020304" pitchFamily="18" charset="0"/>
              </a:rPr>
              <a:t> </a:t>
            </a:r>
            <a:r>
              <a:rPr lang="en-US" sz="2000" b="1" baseline="30000" dirty="0">
                <a:solidFill>
                  <a:srgbClr val="000000"/>
                </a:solidFill>
                <a:latin typeface="Times New Roman" panose="02020603050405020304" pitchFamily="18" charset="0"/>
              </a:rPr>
              <a:t>2</a:t>
            </a:r>
            <a:r>
              <a:rPr lang="en-US" sz="2000" b="1" dirty="0">
                <a:solidFill>
                  <a:srgbClr val="000000"/>
                </a:solidFill>
                <a:latin typeface="Times New Roman" panose="02020603050405020304" pitchFamily="18" charset="0"/>
              </a:rPr>
              <a:t> and </a:t>
            </a:r>
            <a:r>
              <a:rPr lang="en-US" sz="2000" b="1" dirty="0" err="1">
                <a:solidFill>
                  <a:srgbClr val="000000"/>
                </a:solidFill>
                <a:latin typeface="Times New Roman" panose="02020603050405020304" pitchFamily="18" charset="0"/>
              </a:rPr>
              <a:t>Ebrahim</a:t>
            </a:r>
            <a:r>
              <a:rPr lang="en-US" sz="2000" b="1" dirty="0">
                <a:solidFill>
                  <a:srgbClr val="000000"/>
                </a:solidFill>
                <a:latin typeface="Times New Roman" panose="02020603050405020304" pitchFamily="18" charset="0"/>
              </a:rPr>
              <a:t> </a:t>
            </a:r>
            <a:r>
              <a:rPr lang="en-US" sz="2000" b="1" dirty="0" err="1">
                <a:solidFill>
                  <a:srgbClr val="000000"/>
                </a:solidFill>
                <a:latin typeface="Times New Roman" panose="02020603050405020304" pitchFamily="18" charset="0"/>
              </a:rPr>
              <a:t>Asadi</a:t>
            </a:r>
            <a:r>
              <a:rPr lang="en-US" sz="2000" b="1" dirty="0">
                <a:solidFill>
                  <a:srgbClr val="000000"/>
                </a:solidFill>
                <a:latin typeface="Times New Roman" panose="02020603050405020304" pitchFamily="18" charset="0"/>
              </a:rPr>
              <a:t> </a:t>
            </a:r>
            <a:r>
              <a:rPr lang="en-US" sz="2000" b="1" dirty="0" err="1">
                <a:solidFill>
                  <a:srgbClr val="000000"/>
                </a:solidFill>
                <a:latin typeface="Times New Roman" panose="02020603050405020304" pitchFamily="18" charset="0"/>
              </a:rPr>
              <a:t>Oskouei</a:t>
            </a:r>
            <a:r>
              <a:rPr lang="en-US" sz="2000" b="1" dirty="0">
                <a:solidFill>
                  <a:srgbClr val="000000"/>
                </a:solidFill>
                <a:latin typeface="Times New Roman" panose="02020603050405020304" pitchFamily="18" charset="0"/>
              </a:rPr>
              <a:t> </a:t>
            </a:r>
            <a:r>
              <a:rPr lang="en-US" sz="2000" b="1" baseline="30000" dirty="0">
                <a:solidFill>
                  <a:srgbClr val="000000"/>
                </a:solidFill>
                <a:latin typeface="Times New Roman" panose="02020603050405020304" pitchFamily="18" charset="0"/>
              </a:rPr>
              <a:t>3</a:t>
            </a:r>
            <a:r>
              <a:rPr lang="en-US" sz="2000" b="1" dirty="0">
                <a:solidFill>
                  <a:srgbClr val="000000"/>
                </a:solidFill>
                <a:latin typeface="Times New Roman" panose="02020603050405020304" pitchFamily="18" charset="0"/>
              </a:rPr>
              <a:t> </a:t>
            </a:r>
          </a:p>
          <a:p>
            <a:pPr algn="ctr" eaLnBrk="0" fontAlgn="base" hangingPunct="0">
              <a:spcBef>
                <a:spcPct val="0"/>
              </a:spcBef>
              <a:spcAft>
                <a:spcPct val="0"/>
              </a:spcAft>
            </a:pPr>
            <a:r>
              <a:rPr lang="en-US" sz="2000" i="1" baseline="30000" dirty="0">
                <a:solidFill>
                  <a:srgbClr val="000000"/>
                </a:solidFill>
                <a:latin typeface="Times New Roman" panose="02020603050405020304" pitchFamily="18" charset="0"/>
              </a:rPr>
              <a:t>1 </a:t>
            </a:r>
            <a:r>
              <a:rPr lang="en-US" sz="2000" i="1" dirty="0">
                <a:solidFill>
                  <a:srgbClr val="000000"/>
                </a:solidFill>
                <a:latin typeface="Times New Roman" panose="02020603050405020304" pitchFamily="18" charset="0"/>
              </a:rPr>
              <a:t>Khuzestan Water and Power Authority, Ahvaz, Iran, </a:t>
            </a:r>
            <a:r>
              <a:rPr lang="en-US" sz="2000" i="1" u="sng" dirty="0">
                <a:solidFill>
                  <a:srgbClr val="000000"/>
                </a:solidFill>
                <a:latin typeface="Times New Roman" panose="02020603050405020304" pitchFamily="18" charset="0"/>
              </a:rPr>
              <a:t>mozhdeh.jamei@gmail.com</a:t>
            </a:r>
            <a:r>
              <a:rPr lang="en-US" sz="2000" i="1" dirty="0">
                <a:solidFill>
                  <a:srgbClr val="000000"/>
                </a:solidFill>
                <a:latin typeface="Times New Roman" panose="02020603050405020304" pitchFamily="18" charset="0"/>
              </a:rPr>
              <a:t> </a:t>
            </a:r>
          </a:p>
          <a:p>
            <a:pPr algn="ctr" eaLnBrk="0" fontAlgn="base" hangingPunct="0">
              <a:spcBef>
                <a:spcPct val="0"/>
              </a:spcBef>
              <a:spcAft>
                <a:spcPct val="0"/>
              </a:spcAft>
            </a:pPr>
            <a:r>
              <a:rPr lang="en-US" sz="2000" i="1" baseline="30000" dirty="0">
                <a:solidFill>
                  <a:srgbClr val="000000"/>
                </a:solidFill>
                <a:latin typeface="Times New Roman" panose="02020603050405020304" pitchFamily="18" charset="0"/>
              </a:rPr>
              <a:t>2 </a:t>
            </a:r>
            <a:r>
              <a:rPr lang="en-US" sz="2000" i="1" dirty="0">
                <a:solidFill>
                  <a:srgbClr val="000000"/>
                </a:solidFill>
                <a:latin typeface="Times New Roman" panose="02020603050405020304" pitchFamily="18" charset="0"/>
              </a:rPr>
              <a:t>Climatology from Satellites Group, Earth Physics &amp; Thermodynamics Department, Faculty of Physics, University of Valencia, Spain, </a:t>
            </a:r>
            <a:r>
              <a:rPr lang="en-US" sz="2000" i="1" u="sng" dirty="0">
                <a:solidFill>
                  <a:srgbClr val="000000"/>
                </a:solidFill>
                <a:latin typeface="Times New Roman" panose="02020603050405020304" pitchFamily="18" charset="0"/>
              </a:rPr>
              <a:t>Ernesto.Lopez@uv.es</a:t>
            </a:r>
            <a:r>
              <a:rPr lang="en-US" sz="2000" i="1" dirty="0">
                <a:solidFill>
                  <a:srgbClr val="000000"/>
                </a:solidFill>
                <a:latin typeface="Times New Roman" panose="02020603050405020304" pitchFamily="18" charset="0"/>
              </a:rPr>
              <a:t> </a:t>
            </a:r>
            <a:endParaRPr lang="en-US" sz="2000" i="1" baseline="30000" dirty="0">
              <a:solidFill>
                <a:srgbClr val="000000"/>
              </a:solidFill>
              <a:latin typeface="Times New Roman" panose="02020603050405020304" pitchFamily="18" charset="0"/>
            </a:endParaRPr>
          </a:p>
          <a:p>
            <a:pPr algn="ctr" eaLnBrk="0" fontAlgn="base" hangingPunct="0">
              <a:spcBef>
                <a:spcPct val="0"/>
              </a:spcBef>
              <a:spcAft>
                <a:spcPct val="0"/>
              </a:spcAft>
            </a:pPr>
            <a:r>
              <a:rPr lang="en-US" sz="2000" i="1" baseline="30000" dirty="0">
                <a:solidFill>
                  <a:srgbClr val="000000"/>
                </a:solidFill>
                <a:latin typeface="Times New Roman" panose="02020603050405020304" pitchFamily="18" charset="0"/>
              </a:rPr>
              <a:t>3 </a:t>
            </a:r>
            <a:r>
              <a:rPr lang="en-US" sz="2000" i="1" dirty="0">
                <a:solidFill>
                  <a:srgbClr val="000000"/>
                </a:solidFill>
                <a:latin typeface="Times New Roman" panose="02020603050405020304" pitchFamily="18" charset="0"/>
              </a:rPr>
              <a:t>Atmospheric Science and Meteorological Research Center, Tehran, Iran, e-oskouei@asmerc.ac.ir</a:t>
            </a:r>
            <a:endParaRPr lang="en-US" sz="2000" dirty="0">
              <a:solidFill>
                <a:prstClr val="black"/>
              </a:solidFill>
              <a:latin typeface="Arial" panose="020B0604020202020204" pitchFamily="34" charset="0"/>
            </a:endParaRPr>
          </a:p>
        </p:txBody>
      </p:sp>
    </p:spTree>
    <p:extLst>
      <p:ext uri="{BB962C8B-B14F-4D97-AF65-F5344CB8AC3E}">
        <p14:creationId xmlns:p14="http://schemas.microsoft.com/office/powerpoint/2010/main" val="3969929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97060" y="1078868"/>
            <a:ext cx="11071845" cy="1452705"/>
          </a:xfrm>
          <a:prstGeom prst="rect">
            <a:avLst/>
          </a:prstGeom>
          <a:ln w="31750">
            <a:solidFill>
              <a:srgbClr val="00B0F0"/>
            </a:solidFill>
          </a:ln>
          <a:effectLst>
            <a:glow rad="127000">
              <a:srgbClr val="89D8FF">
                <a:alpha val="40000"/>
              </a:srgbClr>
            </a:glow>
          </a:effectLst>
        </p:spPr>
        <p:style>
          <a:lnRef idx="2">
            <a:schemeClr val="accent4"/>
          </a:lnRef>
          <a:fillRef idx="1">
            <a:schemeClr val="lt1"/>
          </a:fillRef>
          <a:effectRef idx="0">
            <a:schemeClr val="accent4"/>
          </a:effectRef>
          <a:fontRef idx="minor">
            <a:schemeClr val="dk1"/>
          </a:fontRef>
        </p:style>
        <p:txBody>
          <a:bodyPr wrap="square">
            <a:spAutoFit/>
          </a:bodyPr>
          <a:lstStyle/>
          <a:p>
            <a:pPr algn="just">
              <a:lnSpc>
                <a:spcPct val="130000"/>
              </a:lnSpc>
            </a:pPr>
            <a:r>
              <a:rPr lang="en-US" sz="2400" b="1" dirty="0"/>
              <a:t>3) </a:t>
            </a:r>
            <a:r>
              <a:rPr lang="en-US" sz="2200" b="1" dirty="0">
                <a:solidFill>
                  <a:srgbClr val="C00000"/>
                </a:solidFill>
              </a:rPr>
              <a:t>Soil moisture </a:t>
            </a:r>
            <a:r>
              <a:rPr lang="en-US" sz="2200" dirty="0"/>
              <a:t>plays an important role in the </a:t>
            </a:r>
            <a:r>
              <a:rPr lang="en-US" sz="2200" b="1" dirty="0">
                <a:solidFill>
                  <a:srgbClr val="0070C0"/>
                </a:solidFill>
              </a:rPr>
              <a:t>hydrological models</a:t>
            </a:r>
            <a:r>
              <a:rPr lang="en-US" sz="2200" dirty="0"/>
              <a:t>, as it controls the                                   re-distribution of the precipitation into runoff and infiltration. </a:t>
            </a:r>
          </a:p>
          <a:p>
            <a:pPr algn="just">
              <a:lnSpc>
                <a:spcPct val="130000"/>
              </a:lnSpc>
            </a:pPr>
            <a:r>
              <a:rPr lang="en-US" sz="2200" dirty="0"/>
              <a:t>Therefore, </a:t>
            </a:r>
            <a:r>
              <a:rPr lang="en-US" sz="2200" b="1" dirty="0">
                <a:solidFill>
                  <a:srgbClr val="C00000"/>
                </a:solidFill>
              </a:rPr>
              <a:t>accurate observations of soil moisture </a:t>
            </a:r>
            <a:r>
              <a:rPr lang="en-US" sz="2200" dirty="0">
                <a:solidFill>
                  <a:schemeClr val="tx1"/>
                </a:solidFill>
              </a:rPr>
              <a:t>are essential before </a:t>
            </a:r>
            <a:r>
              <a:rPr lang="en-US" sz="2200" b="1" dirty="0">
                <a:solidFill>
                  <a:srgbClr val="0070C0"/>
                </a:solidFill>
              </a:rPr>
              <a:t>estimating water fluxes</a:t>
            </a:r>
            <a:r>
              <a:rPr lang="en-US" sz="2200" dirty="0">
                <a:solidFill>
                  <a:srgbClr val="0070C0"/>
                </a:solidFill>
              </a:rPr>
              <a:t>.</a:t>
            </a:r>
            <a:endParaRPr lang="fa-IR" sz="2200" dirty="0">
              <a:solidFill>
                <a:srgbClr val="0070C0"/>
              </a:solidFill>
            </a:endParaRPr>
          </a:p>
        </p:txBody>
      </p:sp>
      <p:pic>
        <p:nvPicPr>
          <p:cNvPr id="5122"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9786" y="2811336"/>
            <a:ext cx="5600700" cy="387667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E869589F-CFEB-472D-93B1-156BDF415578}"/>
              </a:ext>
            </a:extLst>
          </p:cNvPr>
          <p:cNvSpPr>
            <a:spLocks noGrp="1"/>
          </p:cNvSpPr>
          <p:nvPr>
            <p:ph type="sldNum" sz="quarter" idx="12"/>
          </p:nvPr>
        </p:nvSpPr>
        <p:spPr/>
        <p:txBody>
          <a:bodyPr/>
          <a:lstStyle/>
          <a:p>
            <a:fld id="{8ACF494B-5665-4D0C-9B30-01D6EF684EB8}" type="slidenum">
              <a:rPr lang="en-US" smtClean="0"/>
              <a:t>7</a:t>
            </a:fld>
            <a:endParaRPr lang="en-US"/>
          </a:p>
        </p:txBody>
      </p:sp>
      <p:sp>
        <p:nvSpPr>
          <p:cNvPr id="7" name="Rectangle 6"/>
          <p:cNvSpPr/>
          <p:nvPr/>
        </p:nvSpPr>
        <p:spPr>
          <a:xfrm>
            <a:off x="340225" y="169988"/>
            <a:ext cx="5755102" cy="519886"/>
          </a:xfrm>
          <a:prstGeom prst="rect">
            <a:avLst/>
          </a:prstGeom>
        </p:spPr>
        <p:txBody>
          <a:bodyPr wrap="none">
            <a:spAutoFit/>
          </a:bodyPr>
          <a:lstStyle/>
          <a:p>
            <a:pPr>
              <a:lnSpc>
                <a:spcPct val="107000"/>
              </a:lnSpc>
            </a:pPr>
            <a:r>
              <a:rPr lang="en-US" sz="2800" b="1" dirty="0">
                <a:solidFill>
                  <a:srgbClr val="C00000"/>
                </a:solidFill>
                <a:latin typeface="Calibri-Bold"/>
              </a:rPr>
              <a:t>Soil moisture and its importance</a:t>
            </a:r>
          </a:p>
        </p:txBody>
      </p:sp>
    </p:spTree>
    <p:extLst>
      <p:ext uri="{BB962C8B-B14F-4D97-AF65-F5344CB8AC3E}">
        <p14:creationId xmlns:p14="http://schemas.microsoft.com/office/powerpoint/2010/main" val="39710761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bg>
      <p:bgPr>
        <a:gradFill>
          <a:gsLst>
            <a:gs pos="100000">
              <a:srgbClr val="C9D6ED"/>
            </a:gs>
            <a:gs pos="0">
              <a:srgbClr val="F3F9FF"/>
            </a:gs>
          </a:gsLst>
          <a:path path="rect">
            <a:fillToRect l="50000" t="50000" r="50000" b="50000"/>
          </a:path>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690" y="100162"/>
            <a:ext cx="11771224" cy="6621313"/>
          </a:xfrm>
          <a:prstGeom prst="rect">
            <a:avLst/>
          </a:prstGeom>
        </p:spPr>
      </p:pic>
    </p:spTree>
    <p:extLst>
      <p:ext uri="{BB962C8B-B14F-4D97-AF65-F5344CB8AC3E}">
        <p14:creationId xmlns:p14="http://schemas.microsoft.com/office/powerpoint/2010/main" val="11400891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bg>
      <p:bgPr>
        <a:gradFill>
          <a:gsLst>
            <a:gs pos="100000">
              <a:srgbClr val="C9D6ED"/>
            </a:gs>
            <a:gs pos="0">
              <a:srgbClr val="F3F9FF"/>
            </a:gs>
          </a:gsLst>
          <a:path path="rect">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2106463" y="2145617"/>
            <a:ext cx="7720465" cy="830997"/>
          </a:xfrm>
          <a:prstGeom prst="rect">
            <a:avLst/>
          </a:prstGeom>
        </p:spPr>
        <p:txBody>
          <a:bodyPr wrap="square">
            <a:spAutoFit/>
          </a:bodyPr>
          <a:lstStyle/>
          <a:p>
            <a:pPr algn="ctr"/>
            <a:r>
              <a:rPr lang="en-US" sz="4800" b="1" dirty="0">
                <a:solidFill>
                  <a:srgbClr val="C00000"/>
                </a:solidFill>
                <a:effectLst>
                  <a:outerShdw blurRad="38100" dist="38100" dir="2700000" algn="tl">
                    <a:srgbClr val="000000">
                      <a:alpha val="43137"/>
                    </a:srgbClr>
                  </a:outerShdw>
                </a:effectLst>
                <a:cs typeface="Times New Roman" panose="02020603050405020304" pitchFamily="18" charset="0"/>
              </a:rPr>
              <a:t>4-Downscaling methods</a:t>
            </a:r>
          </a:p>
        </p:txBody>
      </p:sp>
    </p:spTree>
    <p:extLst>
      <p:ext uri="{BB962C8B-B14F-4D97-AF65-F5344CB8AC3E}">
        <p14:creationId xmlns:p14="http://schemas.microsoft.com/office/powerpoint/2010/main" val="19331922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ACF494B-5665-4D0C-9B30-01D6EF684EB8}" type="slidenum">
              <a:rPr lang="en-US" smtClean="0"/>
              <a:t>72</a:t>
            </a:fld>
            <a:endParaRPr lang="en-US"/>
          </a:p>
        </p:txBody>
      </p:sp>
      <p:sp>
        <p:nvSpPr>
          <p:cNvPr id="6" name="Rectangle 5">
            <a:extLst>
              <a:ext uri="{FF2B5EF4-FFF2-40B4-BE49-F238E27FC236}">
                <a16:creationId xmlns:a16="http://schemas.microsoft.com/office/drawing/2014/main" id="{4D6B943C-741E-4C2A-842B-0FD100A5AB84}"/>
              </a:ext>
            </a:extLst>
          </p:cNvPr>
          <p:cNvSpPr/>
          <p:nvPr/>
        </p:nvSpPr>
        <p:spPr>
          <a:xfrm>
            <a:off x="354861" y="194092"/>
            <a:ext cx="3882161" cy="492443"/>
          </a:xfrm>
          <a:prstGeom prst="rect">
            <a:avLst/>
          </a:prstGeom>
        </p:spPr>
        <p:txBody>
          <a:bodyPr wrap="square">
            <a:spAutoFit/>
          </a:bodyPr>
          <a:lstStyle/>
          <a:p>
            <a:r>
              <a:rPr lang="en-US" sz="2600" b="1" dirty="0">
                <a:solidFill>
                  <a:srgbClr val="C00000"/>
                </a:solidFill>
                <a:latin typeface="Calibri-Bold"/>
              </a:rPr>
              <a:t>Downscaling Methods</a:t>
            </a:r>
          </a:p>
        </p:txBody>
      </p:sp>
      <p:pic>
        <p:nvPicPr>
          <p:cNvPr id="8" name="Picture 7"/>
          <p:cNvPicPr/>
          <p:nvPr/>
        </p:nvPicPr>
        <p:blipFill rotWithShape="1">
          <a:blip r:embed="rId2"/>
          <a:srcRect b="10235"/>
          <a:stretch/>
        </p:blipFill>
        <p:spPr>
          <a:xfrm>
            <a:off x="5069574" y="3709444"/>
            <a:ext cx="6781800" cy="1611516"/>
          </a:xfrm>
          <a:prstGeom prst="rect">
            <a:avLst/>
          </a:prstGeom>
          <a:ln>
            <a:solidFill>
              <a:srgbClr val="C00000"/>
            </a:solidFill>
          </a:ln>
          <a:effectLst>
            <a:outerShdw blurRad="292100" dist="139700" dir="2700000" algn="tl" rotWithShape="0">
              <a:srgbClr val="333333">
                <a:alpha val="65000"/>
              </a:srgbClr>
            </a:outerShdw>
          </a:effectLst>
        </p:spPr>
      </p:pic>
      <p:sp>
        <p:nvSpPr>
          <p:cNvPr id="9" name="Rectangle 8"/>
          <p:cNvSpPr/>
          <p:nvPr/>
        </p:nvSpPr>
        <p:spPr>
          <a:xfrm>
            <a:off x="354860" y="1047748"/>
            <a:ext cx="11233575" cy="769441"/>
          </a:xfrm>
          <a:prstGeom prst="rect">
            <a:avLst/>
          </a:prstGeom>
        </p:spPr>
        <p:txBody>
          <a:bodyPr wrap="square">
            <a:spAutoFit/>
          </a:bodyPr>
          <a:lstStyle/>
          <a:p>
            <a:pPr algn="just"/>
            <a:r>
              <a:rPr lang="en-US" sz="2200" dirty="0"/>
              <a:t>The different downscaling methods for soil moisture are broadly classified into the following three major groups: </a:t>
            </a:r>
          </a:p>
        </p:txBody>
      </p:sp>
      <p:sp>
        <p:nvSpPr>
          <p:cNvPr id="10" name="Rectangle 9"/>
          <p:cNvSpPr/>
          <p:nvPr/>
        </p:nvSpPr>
        <p:spPr>
          <a:xfrm>
            <a:off x="354860" y="1915328"/>
            <a:ext cx="10083786" cy="4149854"/>
          </a:xfrm>
          <a:prstGeom prst="rect">
            <a:avLst/>
          </a:prstGeom>
        </p:spPr>
        <p:txBody>
          <a:bodyPr wrap="square">
            <a:spAutoFit/>
          </a:bodyPr>
          <a:lstStyle/>
          <a:p>
            <a:pPr marL="457200" indent="-457200" algn="just">
              <a:lnSpc>
                <a:spcPct val="130000"/>
              </a:lnSpc>
              <a:buAutoNum type="arabicParenBoth"/>
            </a:pPr>
            <a:r>
              <a:rPr lang="en-US" sz="2200" b="1" dirty="0">
                <a:solidFill>
                  <a:srgbClr val="C00000"/>
                </a:solidFill>
              </a:rPr>
              <a:t>satellite-based methods</a:t>
            </a:r>
          </a:p>
          <a:p>
            <a:pPr algn="just">
              <a:lnSpc>
                <a:spcPct val="130000"/>
              </a:lnSpc>
            </a:pPr>
            <a:r>
              <a:rPr lang="en-US" sz="2200" dirty="0"/>
              <a:t>- Active and Passive Microwave Data Fusion Methods</a:t>
            </a:r>
          </a:p>
          <a:p>
            <a:pPr algn="just">
              <a:lnSpc>
                <a:spcPct val="130000"/>
              </a:lnSpc>
            </a:pPr>
            <a:r>
              <a:rPr lang="en-US" sz="2200" dirty="0"/>
              <a:t>- Optical/Thermal and Microwave Fusion Method</a:t>
            </a:r>
          </a:p>
          <a:p>
            <a:pPr algn="just">
              <a:lnSpc>
                <a:spcPct val="130000"/>
              </a:lnSpc>
              <a:spcBef>
                <a:spcPts val="1200"/>
              </a:spcBef>
              <a:spcAft>
                <a:spcPts val="800"/>
              </a:spcAft>
            </a:pPr>
            <a:r>
              <a:rPr lang="en-US" sz="2200" dirty="0">
                <a:solidFill>
                  <a:srgbClr val="C00000"/>
                </a:solidFill>
              </a:rPr>
              <a:t>(2) Methods using </a:t>
            </a:r>
            <a:r>
              <a:rPr lang="en-US" sz="2200" dirty="0" err="1">
                <a:solidFill>
                  <a:srgbClr val="C00000"/>
                </a:solidFill>
              </a:rPr>
              <a:t>Geoinformation</a:t>
            </a:r>
            <a:r>
              <a:rPr lang="en-US" sz="2200" dirty="0">
                <a:solidFill>
                  <a:srgbClr val="C00000"/>
                </a:solidFill>
              </a:rPr>
              <a:t> data, </a:t>
            </a:r>
          </a:p>
          <a:p>
            <a:pPr algn="just">
              <a:lnSpc>
                <a:spcPct val="130000"/>
              </a:lnSpc>
            </a:pPr>
            <a:endParaRPr lang="en-US" sz="1050" dirty="0">
              <a:solidFill>
                <a:srgbClr val="C00000"/>
              </a:solidFill>
            </a:endParaRPr>
          </a:p>
          <a:p>
            <a:pPr algn="just">
              <a:lnSpc>
                <a:spcPct val="130000"/>
              </a:lnSpc>
            </a:pPr>
            <a:r>
              <a:rPr lang="en-US" sz="2200" dirty="0">
                <a:solidFill>
                  <a:srgbClr val="C00000"/>
                </a:solidFill>
              </a:rPr>
              <a:t>(3) Model-based methods</a:t>
            </a:r>
          </a:p>
          <a:p>
            <a:pPr lvl="0" algn="just">
              <a:lnSpc>
                <a:spcPct val="130000"/>
              </a:lnSpc>
            </a:pPr>
            <a:r>
              <a:rPr lang="en-US" sz="2400" dirty="0"/>
              <a:t>- </a:t>
            </a:r>
            <a:r>
              <a:rPr lang="en-US" sz="2200" dirty="0"/>
              <a:t>Statistical Models</a:t>
            </a:r>
          </a:p>
          <a:p>
            <a:pPr lvl="0" algn="just">
              <a:lnSpc>
                <a:spcPct val="130000"/>
              </a:lnSpc>
            </a:pPr>
            <a:r>
              <a:rPr lang="en-US" sz="2200" dirty="0"/>
              <a:t>- Involving a Land Surface Model</a:t>
            </a:r>
          </a:p>
          <a:p>
            <a:pPr algn="just">
              <a:lnSpc>
                <a:spcPct val="130000"/>
              </a:lnSpc>
            </a:pPr>
            <a:endParaRPr lang="en-US" sz="2200" dirty="0">
              <a:solidFill>
                <a:srgbClr val="C00000"/>
              </a:solidFill>
            </a:endParaRPr>
          </a:p>
        </p:txBody>
      </p:sp>
      <p:sp>
        <p:nvSpPr>
          <p:cNvPr id="11" name="Rectangle 10"/>
          <p:cNvSpPr/>
          <p:nvPr/>
        </p:nvSpPr>
        <p:spPr>
          <a:xfrm>
            <a:off x="5639309" y="5435420"/>
            <a:ext cx="6362191" cy="461665"/>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r>
              <a:rPr lang="en-US" sz="2400" b="1" dirty="0">
                <a:solidFill>
                  <a:schemeClr val="tx1"/>
                </a:solidFill>
              </a:rPr>
              <a:t>Flowchart of soil moisture downscaling methods</a:t>
            </a:r>
          </a:p>
        </p:txBody>
      </p:sp>
    </p:spTree>
    <p:extLst>
      <p:ext uri="{BB962C8B-B14F-4D97-AF65-F5344CB8AC3E}">
        <p14:creationId xmlns:p14="http://schemas.microsoft.com/office/powerpoint/2010/main" val="10793013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ACF494B-5665-4D0C-9B30-01D6EF684EB8}" type="slidenum">
              <a:rPr lang="en-US" smtClean="0"/>
              <a:t>73</a:t>
            </a:fld>
            <a:endParaRPr lang="en-US"/>
          </a:p>
        </p:txBody>
      </p:sp>
      <p:sp>
        <p:nvSpPr>
          <p:cNvPr id="10" name="Rectangle 9"/>
          <p:cNvSpPr/>
          <p:nvPr/>
        </p:nvSpPr>
        <p:spPr>
          <a:xfrm>
            <a:off x="275509" y="998123"/>
            <a:ext cx="11640981" cy="4688976"/>
          </a:xfrm>
          <a:prstGeom prst="rect">
            <a:avLst/>
          </a:prstGeom>
        </p:spPr>
        <p:txBody>
          <a:bodyPr wrap="square">
            <a:spAutoFit/>
          </a:bodyPr>
          <a:lstStyle/>
          <a:p>
            <a:pPr algn="just">
              <a:lnSpc>
                <a:spcPct val="130000"/>
              </a:lnSpc>
            </a:pPr>
            <a:r>
              <a:rPr lang="en-US" sz="2400" b="1" dirty="0">
                <a:solidFill>
                  <a:srgbClr val="C00000"/>
                </a:solidFill>
              </a:rPr>
              <a:t>(1) satellite-based methods</a:t>
            </a:r>
          </a:p>
          <a:p>
            <a:pPr marL="342900" lvl="0" indent="-342900">
              <a:buFont typeface="Wingdings" panose="05000000000000000000" pitchFamily="2" charset="2"/>
              <a:buChar char="q"/>
            </a:pPr>
            <a:r>
              <a:rPr lang="en-US" sz="2200" b="1" dirty="0">
                <a:solidFill>
                  <a:srgbClr val="0070C0"/>
                </a:solidFill>
              </a:rPr>
              <a:t>Active and Passive Microwave Data Fusion Methods</a:t>
            </a:r>
          </a:p>
          <a:p>
            <a:endParaRPr lang="en-US" sz="1100" dirty="0"/>
          </a:p>
          <a:p>
            <a:pPr algn="just"/>
            <a:r>
              <a:rPr lang="en-US" sz="2000" b="1" dirty="0">
                <a:solidFill>
                  <a:srgbClr val="C00000"/>
                </a:solidFill>
              </a:rPr>
              <a:t>-</a:t>
            </a:r>
            <a:r>
              <a:rPr lang="en-US" sz="2000" dirty="0"/>
              <a:t> Both passive and active microwave observations have been widely explored to estimate soil moisture for several decades. The passive microwave radiometers can provide frequent observations but have rather coarse spatial resolutions.</a:t>
            </a:r>
          </a:p>
          <a:p>
            <a:pPr algn="just"/>
            <a:endParaRPr lang="en-US" sz="1050" dirty="0"/>
          </a:p>
          <a:p>
            <a:pPr algn="just"/>
            <a:r>
              <a:rPr lang="en-US" sz="2000" b="1" dirty="0">
                <a:solidFill>
                  <a:srgbClr val="C00000"/>
                </a:solidFill>
              </a:rPr>
              <a:t>- </a:t>
            </a:r>
            <a:r>
              <a:rPr lang="en-US" sz="2000" dirty="0"/>
              <a:t>Active microwave sensors and especially synthetic aperture radars (SARs) are capable of providing much higher spatial resolutions than passive radiometers. However</a:t>
            </a:r>
            <a:r>
              <a:rPr lang="en-US" sz="2000" dirty="0">
                <a:solidFill>
                  <a:srgbClr val="0070C0"/>
                </a:solidFill>
              </a:rPr>
              <a:t>, the retrieval of soil moisture from SAR is often difficult due to the combined effects of surface roughness, vegetation canopy structure, and water content on the backscattering coefficients of SAR.</a:t>
            </a:r>
          </a:p>
          <a:p>
            <a:pPr algn="just"/>
            <a:endParaRPr lang="en-US" sz="2000" b="1" dirty="0">
              <a:solidFill>
                <a:srgbClr val="C00000"/>
              </a:solidFill>
            </a:endParaRPr>
          </a:p>
          <a:p>
            <a:pPr algn="just"/>
            <a:r>
              <a:rPr lang="en-US" sz="2000" b="1" dirty="0">
                <a:solidFill>
                  <a:srgbClr val="C00000"/>
                </a:solidFill>
              </a:rPr>
              <a:t>- </a:t>
            </a:r>
            <a:r>
              <a:rPr lang="en-US" sz="2000" dirty="0"/>
              <a:t>Passive microwave observations as well as </a:t>
            </a:r>
            <a:r>
              <a:rPr lang="en-US" sz="2000" dirty="0" err="1"/>
              <a:t>scatterometer</a:t>
            </a:r>
            <a:r>
              <a:rPr lang="en-US" sz="2000" dirty="0"/>
              <a:t> data currently build the basis for globally available soil moisture data sets due to their better temporal sampling. Products derived from </a:t>
            </a:r>
            <a:r>
              <a:rPr lang="en-US" sz="2000" u="sng" dirty="0">
                <a:solidFill>
                  <a:srgbClr val="C00000"/>
                </a:solidFill>
              </a:rPr>
              <a:t>AMSR-E, ASCAT, SMOS, and SMAP</a:t>
            </a:r>
            <a:r>
              <a:rPr lang="en-US" sz="2000" dirty="0"/>
              <a:t> </a:t>
            </a:r>
            <a:r>
              <a:rPr lang="en-US" sz="2000" dirty="0">
                <a:solidFill>
                  <a:srgbClr val="C00000"/>
                </a:solidFill>
              </a:rPr>
              <a:t>satellites</a:t>
            </a:r>
            <a:r>
              <a:rPr lang="en-US" sz="2000" dirty="0"/>
              <a:t> are therefore widely used</a:t>
            </a:r>
            <a:r>
              <a:rPr lang="en-US" sz="2400" dirty="0"/>
              <a:t>. </a:t>
            </a:r>
            <a:endParaRPr lang="en-US" sz="2200" dirty="0"/>
          </a:p>
        </p:txBody>
      </p:sp>
      <p:sp>
        <p:nvSpPr>
          <p:cNvPr id="6" name="Rectangle 5">
            <a:extLst>
              <a:ext uri="{FF2B5EF4-FFF2-40B4-BE49-F238E27FC236}">
                <a16:creationId xmlns:a16="http://schemas.microsoft.com/office/drawing/2014/main" id="{4D6B943C-741E-4C2A-842B-0FD100A5AB84}"/>
              </a:ext>
            </a:extLst>
          </p:cNvPr>
          <p:cNvSpPr/>
          <p:nvPr/>
        </p:nvSpPr>
        <p:spPr>
          <a:xfrm>
            <a:off x="354861" y="194092"/>
            <a:ext cx="3882161" cy="492443"/>
          </a:xfrm>
          <a:prstGeom prst="rect">
            <a:avLst/>
          </a:prstGeom>
        </p:spPr>
        <p:txBody>
          <a:bodyPr wrap="square">
            <a:spAutoFit/>
          </a:bodyPr>
          <a:lstStyle/>
          <a:p>
            <a:r>
              <a:rPr lang="en-US" sz="2600" b="1" dirty="0">
                <a:solidFill>
                  <a:srgbClr val="C00000"/>
                </a:solidFill>
                <a:latin typeface="Calibri-Bold"/>
              </a:rPr>
              <a:t>Downscaling Methods</a:t>
            </a:r>
          </a:p>
        </p:txBody>
      </p:sp>
    </p:spTree>
    <p:extLst>
      <p:ext uri="{BB962C8B-B14F-4D97-AF65-F5344CB8AC3E}">
        <p14:creationId xmlns:p14="http://schemas.microsoft.com/office/powerpoint/2010/main" val="2934923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ACF494B-5665-4D0C-9B30-01D6EF684EB8}" type="slidenum">
              <a:rPr lang="en-US" smtClean="0"/>
              <a:t>74</a:t>
            </a:fld>
            <a:endParaRPr lang="en-US"/>
          </a:p>
        </p:txBody>
      </p:sp>
      <p:sp>
        <p:nvSpPr>
          <p:cNvPr id="6" name="Rectangle 5">
            <a:extLst>
              <a:ext uri="{FF2B5EF4-FFF2-40B4-BE49-F238E27FC236}">
                <a16:creationId xmlns:a16="http://schemas.microsoft.com/office/drawing/2014/main" id="{4D6B943C-741E-4C2A-842B-0FD100A5AB84}"/>
              </a:ext>
            </a:extLst>
          </p:cNvPr>
          <p:cNvSpPr/>
          <p:nvPr/>
        </p:nvSpPr>
        <p:spPr>
          <a:xfrm>
            <a:off x="354861" y="194092"/>
            <a:ext cx="4832775" cy="400110"/>
          </a:xfrm>
          <a:prstGeom prst="rect">
            <a:avLst/>
          </a:prstGeom>
        </p:spPr>
        <p:txBody>
          <a:bodyPr wrap="square">
            <a:spAutoFit/>
          </a:bodyPr>
          <a:lstStyle/>
          <a:p>
            <a:r>
              <a:rPr lang="en-US" sz="2000" b="1" dirty="0">
                <a:solidFill>
                  <a:srgbClr val="C00000"/>
                </a:solidFill>
                <a:latin typeface="Calibri-Bold"/>
              </a:rPr>
              <a:t>(1) satellite-based methods</a:t>
            </a:r>
          </a:p>
        </p:txBody>
      </p:sp>
      <p:sp>
        <p:nvSpPr>
          <p:cNvPr id="10" name="Rectangle 9"/>
          <p:cNvSpPr/>
          <p:nvPr/>
        </p:nvSpPr>
        <p:spPr>
          <a:xfrm>
            <a:off x="282434" y="794408"/>
            <a:ext cx="11331034" cy="1107996"/>
          </a:xfrm>
          <a:prstGeom prst="rect">
            <a:avLst/>
          </a:prstGeom>
        </p:spPr>
        <p:txBody>
          <a:bodyPr wrap="square">
            <a:spAutoFit/>
          </a:bodyPr>
          <a:lstStyle/>
          <a:p>
            <a:pPr algn="just"/>
            <a:r>
              <a:rPr lang="en-US" sz="2200" dirty="0"/>
              <a:t>In order to take advantage of radiometer and radar observations, several algorithms such as a </a:t>
            </a:r>
            <a:r>
              <a:rPr lang="en-US" sz="2200" b="1" dirty="0">
                <a:solidFill>
                  <a:srgbClr val="0070C0"/>
                </a:solidFill>
              </a:rPr>
              <a:t>change detection method </a:t>
            </a:r>
            <a:r>
              <a:rPr lang="en-US" sz="2200" dirty="0"/>
              <a:t>and a </a:t>
            </a:r>
            <a:r>
              <a:rPr lang="en-US" sz="2200" b="1" dirty="0">
                <a:solidFill>
                  <a:srgbClr val="0070C0"/>
                </a:solidFill>
              </a:rPr>
              <a:t>Bayesian merging method </a:t>
            </a:r>
            <a:r>
              <a:rPr lang="en-US" sz="2200" dirty="0"/>
              <a:t>have been proposed to </a:t>
            </a:r>
            <a:r>
              <a:rPr lang="en-US" sz="2200" b="1" dirty="0">
                <a:solidFill>
                  <a:srgbClr val="C00000"/>
                </a:solidFill>
              </a:rPr>
              <a:t>merge radiometer </a:t>
            </a:r>
            <a:r>
              <a:rPr lang="en-US" sz="2200" b="1" dirty="0"/>
              <a:t>and</a:t>
            </a:r>
            <a:r>
              <a:rPr lang="en-US" sz="2200" b="1" dirty="0">
                <a:solidFill>
                  <a:srgbClr val="C00000"/>
                </a:solidFill>
              </a:rPr>
              <a:t> radar </a:t>
            </a:r>
            <a:r>
              <a:rPr lang="en-US" sz="2200" dirty="0"/>
              <a:t>data to provide </a:t>
            </a:r>
            <a:r>
              <a:rPr lang="en-US" sz="2200" b="1" dirty="0">
                <a:solidFill>
                  <a:srgbClr val="C00000"/>
                </a:solidFill>
              </a:rPr>
              <a:t>higher solution soil moisture data</a:t>
            </a:r>
            <a:r>
              <a:rPr lang="en-US" sz="2200" dirty="0">
                <a:solidFill>
                  <a:srgbClr val="C00000"/>
                </a:solidFill>
              </a:rPr>
              <a:t>.</a:t>
            </a:r>
            <a:r>
              <a:rPr lang="en-US" sz="2200" dirty="0"/>
              <a:t> </a:t>
            </a:r>
          </a:p>
        </p:txBody>
      </p:sp>
      <p:pic>
        <p:nvPicPr>
          <p:cNvPr id="7" name="Picture 6"/>
          <p:cNvPicPr/>
          <p:nvPr/>
        </p:nvPicPr>
        <p:blipFill rotWithShape="1">
          <a:blip r:embed="rId2"/>
          <a:srcRect b="13375"/>
          <a:stretch/>
        </p:blipFill>
        <p:spPr>
          <a:xfrm>
            <a:off x="5268939" y="1902404"/>
            <a:ext cx="5214972" cy="3720599"/>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353353" y="2208432"/>
            <a:ext cx="4834283" cy="313932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200" dirty="0"/>
              <a:t>This figure illustrates the general framework for the fusion of SMAP radiometer with radar products. The letters C, F, and M represent coarse scale (36 km), fine scale (3 km), and medium scale (9 km) for the radiometer, radar, and combined product grid scale, respectively. </a:t>
            </a:r>
          </a:p>
          <a:p>
            <a:pPr algn="just"/>
            <a:endParaRPr lang="en-US" sz="2200" dirty="0"/>
          </a:p>
        </p:txBody>
      </p:sp>
      <p:sp>
        <p:nvSpPr>
          <p:cNvPr id="9" name="Rectangle 8"/>
          <p:cNvSpPr/>
          <p:nvPr/>
        </p:nvSpPr>
        <p:spPr>
          <a:xfrm>
            <a:off x="4300396" y="5653781"/>
            <a:ext cx="7460055" cy="954107"/>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just"/>
            <a:r>
              <a:rPr lang="en-US" sz="1400" dirty="0"/>
              <a:t>Flowchart of the fusion of SMAP radiometer (L1C_TB) and radar (L1C_S0_HiRes) into combined product (L2_SM_AP), where </a:t>
            </a:r>
            <a:r>
              <a:rPr lang="en-US" sz="1400" dirty="0" err="1"/>
              <a:t>nf</a:t>
            </a:r>
            <a:r>
              <a:rPr lang="en-US" sz="1400" dirty="0"/>
              <a:t> and nm are the number of grid cells of radar and combined product within one radiometer grid cell </a:t>
            </a:r>
            <a:r>
              <a:rPr lang="en-US" sz="1400" dirty="0" err="1"/>
              <a:t>nc</a:t>
            </a:r>
            <a:r>
              <a:rPr lang="en-US" sz="1400" dirty="0"/>
              <a:t>. TB, σ, and θ represent brightness temperature, backscatter, and volumetric soil moisture, respectively.</a:t>
            </a:r>
          </a:p>
        </p:txBody>
      </p:sp>
    </p:spTree>
    <p:extLst>
      <p:ext uri="{BB962C8B-B14F-4D97-AF65-F5344CB8AC3E}">
        <p14:creationId xmlns:p14="http://schemas.microsoft.com/office/powerpoint/2010/main" val="314027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ACF494B-5665-4D0C-9B30-01D6EF684EB8}" type="slidenum">
              <a:rPr lang="en-US" smtClean="0"/>
              <a:t>75</a:t>
            </a:fld>
            <a:endParaRPr lang="en-US"/>
          </a:p>
        </p:txBody>
      </p:sp>
      <p:sp>
        <p:nvSpPr>
          <p:cNvPr id="10" name="Rectangle 9"/>
          <p:cNvSpPr/>
          <p:nvPr/>
        </p:nvSpPr>
        <p:spPr>
          <a:xfrm>
            <a:off x="354861" y="1018116"/>
            <a:ext cx="10845032" cy="4431983"/>
          </a:xfrm>
          <a:prstGeom prst="rect">
            <a:avLst/>
          </a:prstGeom>
        </p:spPr>
        <p:txBody>
          <a:bodyPr wrap="square">
            <a:spAutoFit/>
          </a:bodyPr>
          <a:lstStyle/>
          <a:p>
            <a:pPr marL="342900" lvl="0" indent="-342900">
              <a:buFont typeface="Wingdings" panose="05000000000000000000" pitchFamily="2" charset="2"/>
              <a:buChar char="q"/>
            </a:pPr>
            <a:r>
              <a:rPr lang="en-US" sz="2200" b="1" dirty="0">
                <a:solidFill>
                  <a:srgbClr val="0070C0"/>
                </a:solidFill>
              </a:rPr>
              <a:t>Active and Passive Microwave Data Fusion Methods</a:t>
            </a:r>
          </a:p>
          <a:p>
            <a:endParaRPr lang="en-US" sz="2000" u="sng" dirty="0"/>
          </a:p>
          <a:p>
            <a:r>
              <a:rPr lang="en-US" sz="2000" u="sng" dirty="0"/>
              <a:t>Currently, there are three general groups of methods that have been proposed to fuse active and passive microwave data to derive soil moisture products with improved spatial resolutions:</a:t>
            </a:r>
            <a:endParaRPr lang="en-US" sz="2000" dirty="0"/>
          </a:p>
          <a:p>
            <a:r>
              <a:rPr lang="en-US" sz="2400" dirty="0"/>
              <a:t> </a:t>
            </a:r>
            <a:endParaRPr lang="en-US" sz="2200" dirty="0">
              <a:solidFill>
                <a:srgbClr val="C00000"/>
              </a:solidFill>
            </a:endParaRPr>
          </a:p>
          <a:p>
            <a:pPr lvl="0"/>
            <a:r>
              <a:rPr lang="en-US" sz="2200" b="1" dirty="0">
                <a:solidFill>
                  <a:srgbClr val="C00000"/>
                </a:solidFill>
              </a:rPr>
              <a:t>1-</a:t>
            </a:r>
            <a:r>
              <a:rPr lang="en-US" sz="2200" dirty="0"/>
              <a:t> Disaggregation of soil moisture product from passive sensor with backscatter data from an active sensor.</a:t>
            </a:r>
          </a:p>
          <a:p>
            <a:pPr lvl="0"/>
            <a:endParaRPr lang="en-US" sz="2200" dirty="0"/>
          </a:p>
          <a:p>
            <a:pPr lvl="0"/>
            <a:r>
              <a:rPr lang="en-US" sz="2200" b="1" dirty="0">
                <a:solidFill>
                  <a:srgbClr val="C00000"/>
                </a:solidFill>
              </a:rPr>
              <a:t>2-</a:t>
            </a:r>
            <a:r>
              <a:rPr lang="en-US" sz="2200" dirty="0"/>
              <a:t> Disaggregation of brightness temperature from a passive sensor with backscatter data from an active sensor and subsequent inversion to soil moisture</a:t>
            </a:r>
          </a:p>
          <a:p>
            <a:pPr lvl="0"/>
            <a:endParaRPr lang="en-US" sz="2200" dirty="0"/>
          </a:p>
          <a:p>
            <a:pPr lvl="0"/>
            <a:r>
              <a:rPr lang="en-US" sz="2200" b="1" dirty="0">
                <a:solidFill>
                  <a:srgbClr val="C00000"/>
                </a:solidFill>
              </a:rPr>
              <a:t>3-</a:t>
            </a:r>
            <a:r>
              <a:rPr lang="en-US" sz="2200" dirty="0"/>
              <a:t> Fusion of soil moisture products from a passive and an active sensor</a:t>
            </a:r>
          </a:p>
          <a:p>
            <a:pPr lvl="0"/>
            <a:endParaRPr lang="en-US" sz="2200" dirty="0"/>
          </a:p>
        </p:txBody>
      </p:sp>
      <p:sp>
        <p:nvSpPr>
          <p:cNvPr id="11" name="Rectangle 10">
            <a:extLst>
              <a:ext uri="{FF2B5EF4-FFF2-40B4-BE49-F238E27FC236}">
                <a16:creationId xmlns:a16="http://schemas.microsoft.com/office/drawing/2014/main" id="{4D6B943C-741E-4C2A-842B-0FD100A5AB84}"/>
              </a:ext>
            </a:extLst>
          </p:cNvPr>
          <p:cNvSpPr/>
          <p:nvPr/>
        </p:nvSpPr>
        <p:spPr>
          <a:xfrm>
            <a:off x="354861" y="194092"/>
            <a:ext cx="4832775" cy="400110"/>
          </a:xfrm>
          <a:prstGeom prst="rect">
            <a:avLst/>
          </a:prstGeom>
        </p:spPr>
        <p:txBody>
          <a:bodyPr wrap="square">
            <a:spAutoFit/>
          </a:bodyPr>
          <a:lstStyle/>
          <a:p>
            <a:r>
              <a:rPr lang="en-US" sz="2000" b="1" dirty="0">
                <a:solidFill>
                  <a:srgbClr val="C00000"/>
                </a:solidFill>
                <a:latin typeface="Calibri-Bold"/>
              </a:rPr>
              <a:t>(1) satellite-based methods</a:t>
            </a:r>
          </a:p>
        </p:txBody>
      </p:sp>
      <p:sp>
        <p:nvSpPr>
          <p:cNvPr id="2" name="Rounded Rectangle 1"/>
          <p:cNvSpPr/>
          <p:nvPr/>
        </p:nvSpPr>
        <p:spPr>
          <a:xfrm>
            <a:off x="1982709" y="5116117"/>
            <a:ext cx="7740711" cy="1021556"/>
          </a:xfrm>
          <a:prstGeom prst="round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lnSpc>
                <a:spcPct val="150000"/>
              </a:lnSpc>
            </a:pPr>
            <a:r>
              <a:rPr lang="en-US" b="1" u="sng" dirty="0">
                <a:solidFill>
                  <a:schemeClr val="tx1"/>
                </a:solidFill>
                <a:uFill>
                  <a:solidFill>
                    <a:srgbClr val="C00000"/>
                  </a:solidFill>
                </a:uFill>
                <a:latin typeface="Palatino Linotype" panose="02040502050505030304" pitchFamily="18" charset="0"/>
                <a:ea typeface="Calibri" panose="020F0502020204030204" pitchFamily="34" charset="0"/>
                <a:cs typeface="Arial" panose="020B0604020202020204" pitchFamily="34" charset="0"/>
              </a:rPr>
              <a:t>In general, the active/passive fusion method has great potential for improving the spatial resolution of soil moisture.</a:t>
            </a:r>
            <a:r>
              <a:rPr lang="en-US" dirty="0">
                <a:solidFill>
                  <a:schemeClr val="tx1"/>
                </a:solidFill>
                <a:latin typeface="Palatino Linotype" panose="02040502050505030304" pitchFamily="18" charset="0"/>
                <a:ea typeface="Calibri" panose="020F0502020204030204" pitchFamily="34" charset="0"/>
                <a:cs typeface="Arial" panose="020B0604020202020204" pitchFamily="34" charset="0"/>
              </a:rPr>
              <a:t> </a:t>
            </a:r>
            <a:endParaRPr lang="en-US" dirty="0">
              <a:solidFill>
                <a:schemeClr val="tx1"/>
              </a:solidFill>
            </a:endParaRPr>
          </a:p>
        </p:txBody>
      </p:sp>
    </p:spTree>
    <p:extLst>
      <p:ext uri="{BB962C8B-B14F-4D97-AF65-F5344CB8AC3E}">
        <p14:creationId xmlns:p14="http://schemas.microsoft.com/office/powerpoint/2010/main" val="23541978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 name="Content Placeholder 4">
            <a:extLst>
              <a:ext uri="{FF2B5EF4-FFF2-40B4-BE49-F238E27FC236}">
                <a16:creationId xmlns:a16="http://schemas.microsoft.com/office/drawing/2014/main" id="{AB31203B-4A44-40F7-AB4A-38CAD00980E0}"/>
              </a:ext>
            </a:extLst>
          </p:cNvPr>
          <p:cNvGraphicFramePr>
            <a:graphicFrameLocks noGrp="1"/>
          </p:cNvGraphicFramePr>
          <p:nvPr>
            <p:ph idx="1"/>
            <p:extLst>
              <p:ext uri="{D42A27DB-BD31-4B8C-83A1-F6EECF244321}">
                <p14:modId xmlns:p14="http://schemas.microsoft.com/office/powerpoint/2010/main" val="364446959"/>
              </p:ext>
            </p:extLst>
          </p:nvPr>
        </p:nvGraphicFramePr>
        <p:xfrm>
          <a:off x="3219061" y="3834649"/>
          <a:ext cx="8684025" cy="28868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fld id="{8ACF494B-5665-4D0C-9B30-01D6EF684EB8}" type="slidenum">
              <a:rPr lang="en-US" smtClean="0"/>
              <a:t>76</a:t>
            </a:fld>
            <a:endParaRPr lang="en-US"/>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42418" y="1209331"/>
            <a:ext cx="4671075" cy="2625317"/>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95839" y="214371"/>
            <a:ext cx="3231767" cy="3620278"/>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5368" y="3620278"/>
            <a:ext cx="2743200" cy="3019558"/>
          </a:xfrm>
          <a:prstGeom prst="rect">
            <a:avLst/>
          </a:prstGeom>
        </p:spPr>
      </p:pic>
    </p:spTree>
    <p:extLst>
      <p:ext uri="{BB962C8B-B14F-4D97-AF65-F5344CB8AC3E}">
        <p14:creationId xmlns:p14="http://schemas.microsoft.com/office/powerpoint/2010/main" val="3885990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ACF494B-5665-4D0C-9B30-01D6EF684EB8}" type="slidenum">
              <a:rPr lang="en-US" smtClean="0">
                <a:solidFill>
                  <a:prstClr val="black">
                    <a:tint val="75000"/>
                  </a:prstClr>
                </a:solidFill>
              </a:rPr>
              <a:pPr/>
              <a:t>77</a:t>
            </a:fld>
            <a:endParaRPr lang="en-US">
              <a:solidFill>
                <a:prstClr val="black">
                  <a:tint val="75000"/>
                </a:prstClr>
              </a:solidFill>
            </a:endParaRPr>
          </a:p>
        </p:txBody>
      </p:sp>
      <p:sp>
        <p:nvSpPr>
          <p:cNvPr id="10" name="Slide Number Placeholder 3"/>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TimesNewRoman"/>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CF494B-5665-4D0C-9B30-01D6EF684EB8}" type="slidenum">
              <a:rPr lang="en-US" smtClean="0"/>
              <a:pPr/>
              <a:t>77</a:t>
            </a:fld>
            <a:endParaRPr lang="en-US"/>
          </a:p>
        </p:txBody>
      </p:sp>
      <p:grpSp>
        <p:nvGrpSpPr>
          <p:cNvPr id="11" name="Group 10">
            <a:extLst>
              <a:ext uri="{FF2B5EF4-FFF2-40B4-BE49-F238E27FC236}">
                <a16:creationId xmlns:a16="http://schemas.microsoft.com/office/drawing/2014/main" id="{25B0AFC5-114C-42C8-AF35-530E7D524441}"/>
              </a:ext>
            </a:extLst>
          </p:cNvPr>
          <p:cNvGrpSpPr/>
          <p:nvPr/>
        </p:nvGrpSpPr>
        <p:grpSpPr>
          <a:xfrm>
            <a:off x="512333" y="533615"/>
            <a:ext cx="8700117" cy="5353403"/>
            <a:chOff x="1716234" y="1822"/>
            <a:chExt cx="6379978" cy="4558149"/>
          </a:xfr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grpSpPr>
        <p:grpSp>
          <p:nvGrpSpPr>
            <p:cNvPr id="12" name="Group 11">
              <a:extLst>
                <a:ext uri="{FF2B5EF4-FFF2-40B4-BE49-F238E27FC236}">
                  <a16:creationId xmlns:a16="http://schemas.microsoft.com/office/drawing/2014/main" id="{254E7372-A627-4278-AD2D-CE2BB745392D}"/>
                </a:ext>
              </a:extLst>
            </p:cNvPr>
            <p:cNvGrpSpPr/>
            <p:nvPr/>
          </p:nvGrpSpPr>
          <p:grpSpPr>
            <a:xfrm>
              <a:off x="2998984" y="1822"/>
              <a:ext cx="3762763" cy="807506"/>
              <a:chOff x="1487016" y="1822"/>
              <a:chExt cx="6768752" cy="807506"/>
            </a:xfrm>
            <a:grpFill/>
          </p:grpSpPr>
          <p:cxnSp>
            <p:nvCxnSpPr>
              <p:cNvPr id="26" name="AutoShape 62">
                <a:extLst>
                  <a:ext uri="{FF2B5EF4-FFF2-40B4-BE49-F238E27FC236}">
                    <a16:creationId xmlns:a16="http://schemas.microsoft.com/office/drawing/2014/main" id="{82344D5D-60D2-4199-9401-2A277623CEB1}"/>
                  </a:ext>
                </a:extLst>
              </p:cNvPr>
              <p:cNvCxnSpPr>
                <a:cxnSpLocks noChangeShapeType="1"/>
              </p:cNvCxnSpPr>
              <p:nvPr/>
            </p:nvCxnSpPr>
            <p:spPr bwMode="auto">
              <a:xfrm>
                <a:off x="4854787" y="596194"/>
                <a:ext cx="0" cy="209550"/>
              </a:xfrm>
              <a:prstGeom prst="straightConnector1">
                <a:avLst/>
              </a:prstGeom>
              <a:grpFill/>
              <a:ln>
                <a:solidFill>
                  <a:schemeClr val="tx1">
                    <a:lumMod val="50000"/>
                    <a:lumOff val="50000"/>
                  </a:schemeClr>
                </a:solidFill>
                <a:headEnd/>
                <a:tailEnd/>
              </a:ln>
            </p:spPr>
            <p:style>
              <a:lnRef idx="2">
                <a:schemeClr val="dk1"/>
              </a:lnRef>
              <a:fillRef idx="0">
                <a:schemeClr val="dk1"/>
              </a:fillRef>
              <a:effectRef idx="1">
                <a:schemeClr val="dk1"/>
              </a:effectRef>
              <a:fontRef idx="minor">
                <a:schemeClr val="tx1"/>
              </a:fontRef>
            </p:style>
          </p:cxnSp>
          <p:cxnSp>
            <p:nvCxnSpPr>
              <p:cNvPr id="27" name="Straight Connector 26">
                <a:extLst>
                  <a:ext uri="{FF2B5EF4-FFF2-40B4-BE49-F238E27FC236}">
                    <a16:creationId xmlns:a16="http://schemas.microsoft.com/office/drawing/2014/main" id="{78581C66-42B3-4EDD-8F92-07E4056203F7}"/>
                  </a:ext>
                </a:extLst>
              </p:cNvPr>
              <p:cNvCxnSpPr/>
              <p:nvPr/>
            </p:nvCxnSpPr>
            <p:spPr bwMode="auto">
              <a:xfrm>
                <a:off x="1487016" y="809328"/>
                <a:ext cx="6768752" cy="0"/>
              </a:xfrm>
              <a:prstGeom prst="line">
                <a:avLst/>
              </a:prstGeom>
              <a:grpFill/>
              <a:ln>
                <a:solidFill>
                  <a:schemeClr val="tx1">
                    <a:lumMod val="50000"/>
                    <a:lumOff val="50000"/>
                  </a:schemeClr>
                </a:solidFill>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28" name="Oval 59">
                <a:extLst>
                  <a:ext uri="{FF2B5EF4-FFF2-40B4-BE49-F238E27FC236}">
                    <a16:creationId xmlns:a16="http://schemas.microsoft.com/office/drawing/2014/main" id="{FC8CE3E6-FBC9-4811-BA4B-EFB8C3C8AC4F}"/>
                  </a:ext>
                </a:extLst>
              </p:cNvPr>
              <p:cNvSpPr>
                <a:spLocks noChangeArrowheads="1"/>
              </p:cNvSpPr>
              <p:nvPr/>
            </p:nvSpPr>
            <p:spPr bwMode="auto">
              <a:xfrm>
                <a:off x="2929833" y="1822"/>
                <a:ext cx="3804744" cy="594371"/>
              </a:xfrm>
              <a:prstGeom prst="ellipse">
                <a:avLst/>
              </a:prstGeom>
              <a:grpFill/>
              <a:ln>
                <a:solidFill>
                  <a:schemeClr val="tx1">
                    <a:lumMod val="50000"/>
                    <a:lumOff val="50000"/>
                  </a:schemeClr>
                </a:solidFill>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ctr" anchorCtr="0" compatLnSpc="1">
                <a:prstTxWarp prst="textNoShape">
                  <a:avLst/>
                </a:prstTxWarp>
              </a:bodyPr>
              <a:lstStyle/>
              <a:p>
                <a:pPr algn="ctr" rtl="1" fontAlgn="base">
                  <a:spcBef>
                    <a:spcPct val="0"/>
                  </a:spcBef>
                  <a:spcAft>
                    <a:spcPts val="1000"/>
                  </a:spcAft>
                </a:pPr>
                <a:r>
                  <a:rPr lang="en-US" sz="2400" b="1" dirty="0">
                    <a:solidFill>
                      <a:srgbClr val="FF0000"/>
                    </a:solidFill>
                    <a:effectLst>
                      <a:outerShdw blurRad="38100" dist="38100" dir="2700000" algn="tl">
                        <a:srgbClr val="000000">
                          <a:alpha val="43137"/>
                        </a:srgbClr>
                      </a:outerShdw>
                    </a:effectLst>
                    <a:latin typeface="Calibri" pitchFamily="34" charset="0"/>
                    <a:cs typeface="B Nazanin" panose="00000400000000000000" pitchFamily="2" charset="-78"/>
                  </a:rPr>
                  <a:t>Method</a:t>
                </a:r>
                <a:endParaRPr lang="en-US" sz="2400" b="1" dirty="0">
                  <a:solidFill>
                    <a:srgbClr val="FF0000"/>
                  </a:solidFill>
                  <a:effectLst>
                    <a:outerShdw blurRad="38100" dist="38100" dir="2700000" algn="tl">
                      <a:srgbClr val="000000">
                        <a:alpha val="43137"/>
                      </a:srgbClr>
                    </a:outerShdw>
                  </a:effectLst>
                  <a:cs typeface="B Nazanin" panose="00000400000000000000" pitchFamily="2" charset="-78"/>
                </a:endParaRPr>
              </a:p>
            </p:txBody>
          </p:sp>
        </p:grpSp>
        <p:grpSp>
          <p:nvGrpSpPr>
            <p:cNvPr id="13" name="Group 12">
              <a:extLst>
                <a:ext uri="{FF2B5EF4-FFF2-40B4-BE49-F238E27FC236}">
                  <a16:creationId xmlns:a16="http://schemas.microsoft.com/office/drawing/2014/main" id="{4FBE7C02-D2A9-44F0-9C2C-A563ED3FF096}"/>
                </a:ext>
              </a:extLst>
            </p:cNvPr>
            <p:cNvGrpSpPr/>
            <p:nvPr/>
          </p:nvGrpSpPr>
          <p:grpSpPr>
            <a:xfrm>
              <a:off x="2980055" y="1589537"/>
              <a:ext cx="736946" cy="396000"/>
              <a:chOff x="711966" y="1174811"/>
              <a:chExt cx="2653795" cy="1002304"/>
            </a:xfrm>
            <a:grpFill/>
          </p:grpSpPr>
          <p:cxnSp>
            <p:nvCxnSpPr>
              <p:cNvPr id="24" name="Straight Connector 23">
                <a:extLst>
                  <a:ext uri="{FF2B5EF4-FFF2-40B4-BE49-F238E27FC236}">
                    <a16:creationId xmlns:a16="http://schemas.microsoft.com/office/drawing/2014/main" id="{9E5C344E-4978-4CC0-9EC8-960F29864FD7}"/>
                  </a:ext>
                </a:extLst>
              </p:cNvPr>
              <p:cNvCxnSpPr/>
              <p:nvPr/>
            </p:nvCxnSpPr>
            <p:spPr bwMode="auto">
              <a:xfrm>
                <a:off x="711967" y="1174811"/>
                <a:ext cx="0" cy="1002304"/>
              </a:xfrm>
              <a:prstGeom prst="line">
                <a:avLst/>
              </a:prstGeom>
              <a:grpFill/>
              <a:ln>
                <a:solidFill>
                  <a:schemeClr val="tx1">
                    <a:lumMod val="50000"/>
                    <a:lumOff val="50000"/>
                  </a:schemeClr>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25" name="Straight Arrow Connector 24">
                <a:extLst>
                  <a:ext uri="{FF2B5EF4-FFF2-40B4-BE49-F238E27FC236}">
                    <a16:creationId xmlns:a16="http://schemas.microsoft.com/office/drawing/2014/main" id="{AEDE9033-003F-4BE8-A0CB-218DC769D7D1}"/>
                  </a:ext>
                </a:extLst>
              </p:cNvPr>
              <p:cNvCxnSpPr>
                <a:cxnSpLocks/>
              </p:cNvCxnSpPr>
              <p:nvPr/>
            </p:nvCxnSpPr>
            <p:spPr bwMode="auto">
              <a:xfrm>
                <a:off x="711966" y="2172611"/>
                <a:ext cx="2653795" cy="0"/>
              </a:xfrm>
              <a:prstGeom prst="straightConnector1">
                <a:avLst/>
              </a:prstGeom>
              <a:grpFill/>
              <a:ln>
                <a:solidFill>
                  <a:schemeClr val="tx1">
                    <a:lumMod val="50000"/>
                    <a:lumOff val="50000"/>
                  </a:schemeClr>
                </a:solidFill>
                <a:headEnd type="none" w="med" len="med"/>
                <a:tailEnd type="arrow"/>
              </a:ln>
            </p:spPr>
            <p:style>
              <a:lnRef idx="2">
                <a:schemeClr val="dk1"/>
              </a:lnRef>
              <a:fillRef idx="0">
                <a:schemeClr val="dk1"/>
              </a:fillRef>
              <a:effectRef idx="1">
                <a:schemeClr val="dk1"/>
              </a:effectRef>
              <a:fontRef idx="minor">
                <a:schemeClr val="tx1"/>
              </a:fontRef>
            </p:style>
          </p:cxnSp>
        </p:grpSp>
        <p:cxnSp>
          <p:nvCxnSpPr>
            <p:cNvPr id="14" name="Straight Connector 13">
              <a:extLst>
                <a:ext uri="{FF2B5EF4-FFF2-40B4-BE49-F238E27FC236}">
                  <a16:creationId xmlns:a16="http://schemas.microsoft.com/office/drawing/2014/main" id="{6F38118B-24FB-4A12-8B6A-3136675C671B}"/>
                </a:ext>
              </a:extLst>
            </p:cNvPr>
            <p:cNvCxnSpPr/>
            <p:nvPr/>
          </p:nvCxnSpPr>
          <p:spPr bwMode="auto">
            <a:xfrm>
              <a:off x="6816088" y="1587757"/>
              <a:ext cx="0" cy="396000"/>
            </a:xfrm>
            <a:prstGeom prst="line">
              <a:avLst/>
            </a:prstGeom>
            <a:grpFill/>
            <a:ln>
              <a:solidFill>
                <a:schemeClr val="tx1">
                  <a:lumMod val="50000"/>
                  <a:lumOff val="50000"/>
                </a:schemeClr>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5" name="Straight Arrow Connector 14">
              <a:extLst>
                <a:ext uri="{FF2B5EF4-FFF2-40B4-BE49-F238E27FC236}">
                  <a16:creationId xmlns:a16="http://schemas.microsoft.com/office/drawing/2014/main" id="{EF8DF290-AF49-46DE-AA2B-ACD74519218B}"/>
                </a:ext>
              </a:extLst>
            </p:cNvPr>
            <p:cNvCxnSpPr>
              <a:cxnSpLocks/>
            </p:cNvCxnSpPr>
            <p:nvPr/>
          </p:nvCxnSpPr>
          <p:spPr bwMode="auto">
            <a:xfrm flipH="1">
              <a:off x="6106568" y="1983757"/>
              <a:ext cx="709521" cy="0"/>
            </a:xfrm>
            <a:prstGeom prst="straightConnector1">
              <a:avLst/>
            </a:prstGeom>
            <a:grpFill/>
            <a:ln>
              <a:solidFill>
                <a:schemeClr val="tx1">
                  <a:lumMod val="50000"/>
                  <a:lumOff val="50000"/>
                </a:schemeClr>
              </a:solidFill>
              <a:headEnd type="none" w="med" len="med"/>
              <a:tailEnd type="arrow"/>
            </a:ln>
          </p:spPr>
          <p:style>
            <a:lnRef idx="2">
              <a:schemeClr val="dk1"/>
            </a:lnRef>
            <a:fillRef idx="0">
              <a:schemeClr val="dk1"/>
            </a:fillRef>
            <a:effectRef idx="1">
              <a:schemeClr val="dk1"/>
            </a:effectRef>
            <a:fontRef idx="minor">
              <a:schemeClr val="tx1"/>
            </a:fontRef>
          </p:style>
        </p:cxnSp>
        <p:cxnSp>
          <p:nvCxnSpPr>
            <p:cNvPr id="16" name="AutoShape 62">
              <a:extLst>
                <a:ext uri="{FF2B5EF4-FFF2-40B4-BE49-F238E27FC236}">
                  <a16:creationId xmlns:a16="http://schemas.microsoft.com/office/drawing/2014/main" id="{913EBD94-72DA-4E2D-8555-A657C121F2E4}"/>
                </a:ext>
              </a:extLst>
            </p:cNvPr>
            <p:cNvCxnSpPr>
              <a:cxnSpLocks noChangeShapeType="1"/>
            </p:cNvCxnSpPr>
            <p:nvPr/>
          </p:nvCxnSpPr>
          <p:spPr bwMode="auto">
            <a:xfrm>
              <a:off x="3005341" y="809328"/>
              <a:ext cx="0" cy="209550"/>
            </a:xfrm>
            <a:prstGeom prst="straightConnector1">
              <a:avLst/>
            </a:prstGeom>
            <a:grpFill/>
            <a:ln>
              <a:solidFill>
                <a:schemeClr val="tx1">
                  <a:lumMod val="50000"/>
                  <a:lumOff val="50000"/>
                </a:schemeClr>
              </a:solidFill>
              <a:headEnd/>
              <a:tailEnd/>
            </a:ln>
          </p:spPr>
          <p:style>
            <a:lnRef idx="2">
              <a:schemeClr val="dk1"/>
            </a:lnRef>
            <a:fillRef idx="0">
              <a:schemeClr val="dk1"/>
            </a:fillRef>
            <a:effectRef idx="1">
              <a:schemeClr val="dk1"/>
            </a:effectRef>
            <a:fontRef idx="minor">
              <a:schemeClr val="tx1"/>
            </a:fontRef>
          </p:style>
        </p:cxnSp>
        <p:cxnSp>
          <p:nvCxnSpPr>
            <p:cNvPr id="17" name="AutoShape 62">
              <a:extLst>
                <a:ext uri="{FF2B5EF4-FFF2-40B4-BE49-F238E27FC236}">
                  <a16:creationId xmlns:a16="http://schemas.microsoft.com/office/drawing/2014/main" id="{981085B9-6B82-4DFF-8F99-13DC67357BA9}"/>
                </a:ext>
              </a:extLst>
            </p:cNvPr>
            <p:cNvCxnSpPr>
              <a:cxnSpLocks noChangeShapeType="1"/>
            </p:cNvCxnSpPr>
            <p:nvPr/>
          </p:nvCxnSpPr>
          <p:spPr bwMode="auto">
            <a:xfrm>
              <a:off x="6771099" y="805744"/>
              <a:ext cx="0" cy="209550"/>
            </a:xfrm>
            <a:prstGeom prst="straightConnector1">
              <a:avLst/>
            </a:prstGeom>
            <a:grpFill/>
            <a:ln>
              <a:solidFill>
                <a:schemeClr val="tx1">
                  <a:lumMod val="50000"/>
                  <a:lumOff val="50000"/>
                </a:schemeClr>
              </a:solidFill>
              <a:headEnd/>
              <a:tailEnd/>
            </a:ln>
          </p:spPr>
          <p:style>
            <a:lnRef idx="2">
              <a:schemeClr val="dk1"/>
            </a:lnRef>
            <a:fillRef idx="0">
              <a:schemeClr val="dk1"/>
            </a:fillRef>
            <a:effectRef idx="1">
              <a:schemeClr val="dk1"/>
            </a:effectRef>
            <a:fontRef idx="minor">
              <a:schemeClr val="tx1"/>
            </a:fontRef>
          </p:style>
        </p:cxnSp>
        <p:cxnSp>
          <p:nvCxnSpPr>
            <p:cNvPr id="18" name="Straight Connector 17">
              <a:extLst>
                <a:ext uri="{FF2B5EF4-FFF2-40B4-BE49-F238E27FC236}">
                  <a16:creationId xmlns:a16="http://schemas.microsoft.com/office/drawing/2014/main" id="{523C4F61-085E-47B5-B303-66AC430D14B7}"/>
                </a:ext>
              </a:extLst>
            </p:cNvPr>
            <p:cNvCxnSpPr/>
            <p:nvPr/>
          </p:nvCxnSpPr>
          <p:spPr bwMode="auto">
            <a:xfrm>
              <a:off x="5000905" y="2577459"/>
              <a:ext cx="0" cy="252000"/>
            </a:xfrm>
            <a:prstGeom prst="line">
              <a:avLst/>
            </a:prstGeom>
            <a:grpFill/>
            <a:ln>
              <a:solidFill>
                <a:schemeClr val="tx1">
                  <a:lumMod val="50000"/>
                  <a:lumOff val="50000"/>
                </a:schemeClr>
              </a:solidFill>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19" name="AutoShape 65">
              <a:extLst>
                <a:ext uri="{FF2B5EF4-FFF2-40B4-BE49-F238E27FC236}">
                  <a16:creationId xmlns:a16="http://schemas.microsoft.com/office/drawing/2014/main" id="{1D97C66A-F281-4528-87F3-4BFE5C341121}"/>
                </a:ext>
              </a:extLst>
            </p:cNvPr>
            <p:cNvSpPr>
              <a:spLocks noChangeArrowheads="1"/>
            </p:cNvSpPr>
            <p:nvPr/>
          </p:nvSpPr>
          <p:spPr bwMode="auto">
            <a:xfrm>
              <a:off x="5000905" y="988529"/>
              <a:ext cx="3095307" cy="702955"/>
            </a:xfrm>
            <a:prstGeom prst="roundRect">
              <a:avLst>
                <a:gd name="adj" fmla="val 16667"/>
              </a:avLst>
            </a:prstGeom>
            <a:grpFill/>
            <a:ln>
              <a:solidFill>
                <a:schemeClr val="tx1">
                  <a:lumMod val="50000"/>
                  <a:lumOff val="50000"/>
                </a:schemeClr>
              </a:solidFill>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prstTxWarp prst="textNoShape">
                <a:avLst/>
              </a:prstTxWarp>
            </a:bodyPr>
            <a:lstStyle/>
            <a:p>
              <a:pPr marR="47625" algn="ctr" fontAlgn="base">
                <a:lnSpc>
                  <a:spcPct val="130000"/>
                </a:lnSpc>
                <a:spcBef>
                  <a:spcPct val="0"/>
                </a:spcBef>
                <a:spcAft>
                  <a:spcPts val="1000"/>
                </a:spcAft>
              </a:pPr>
              <a:r>
                <a:rPr lang="en-US" sz="1600" b="1" dirty="0">
                  <a:solidFill>
                    <a:prstClr val="black"/>
                  </a:solidFill>
                  <a:effectLst>
                    <a:outerShdw blurRad="38100" dist="38100" dir="2700000" algn="tl">
                      <a:srgbClr val="000000">
                        <a:alpha val="43137"/>
                      </a:srgbClr>
                    </a:outerShdw>
                  </a:effectLst>
                  <a:latin typeface="Calibri" pitchFamily="34" charset="0"/>
                  <a:ea typeface="Arial" pitchFamily="34" charset="0"/>
                  <a:cs typeface="B Nazanin" panose="00000400000000000000" pitchFamily="2" charset="-78"/>
                </a:rPr>
                <a:t>Obtaining satellite soil moisture data at the desired time scale (SMAP, Sentinel1)</a:t>
              </a:r>
              <a:r>
                <a:rPr lang="fa-IR" sz="1600" b="1" dirty="0">
                  <a:solidFill>
                    <a:prstClr val="black"/>
                  </a:solidFill>
                  <a:effectLst>
                    <a:outerShdw blurRad="38100" dist="38100" dir="2700000" algn="tl">
                      <a:srgbClr val="000000">
                        <a:alpha val="43137"/>
                      </a:srgbClr>
                    </a:outerShdw>
                  </a:effectLst>
                  <a:latin typeface="Calibri" pitchFamily="34" charset="0"/>
                  <a:ea typeface="Arial" pitchFamily="34" charset="0"/>
                  <a:cs typeface="B Nazanin" panose="00000400000000000000" pitchFamily="2" charset="-78"/>
                </a:rPr>
                <a:t> </a:t>
              </a:r>
              <a:endParaRPr lang="en-US" sz="1600" dirty="0">
                <a:solidFill>
                  <a:prstClr val="black"/>
                </a:solidFill>
                <a:effectLst>
                  <a:outerShdw blurRad="38100" dist="38100" dir="2700000" algn="tl">
                    <a:srgbClr val="000000">
                      <a:alpha val="43137"/>
                    </a:srgbClr>
                  </a:outerShdw>
                </a:effectLst>
                <a:cs typeface="B Nazanin" panose="00000400000000000000" pitchFamily="2" charset="-78"/>
              </a:endParaRPr>
            </a:p>
          </p:txBody>
        </p:sp>
        <p:sp>
          <p:nvSpPr>
            <p:cNvPr id="20" name="AutoShape 133">
              <a:extLst>
                <a:ext uri="{FF2B5EF4-FFF2-40B4-BE49-F238E27FC236}">
                  <a16:creationId xmlns:a16="http://schemas.microsoft.com/office/drawing/2014/main" id="{ABE2CDB2-B6B3-4B2E-A8C1-374906BDDB11}"/>
                </a:ext>
              </a:extLst>
            </p:cNvPr>
            <p:cNvSpPr>
              <a:spLocks noChangeArrowheads="1"/>
            </p:cNvSpPr>
            <p:nvPr/>
          </p:nvSpPr>
          <p:spPr bwMode="auto">
            <a:xfrm>
              <a:off x="1716234" y="977094"/>
              <a:ext cx="2593431" cy="735379"/>
            </a:xfrm>
            <a:prstGeom prst="roundRect">
              <a:avLst>
                <a:gd name="adj" fmla="val 16667"/>
              </a:avLst>
            </a:prstGeom>
            <a:grpFill/>
            <a:ln>
              <a:solidFill>
                <a:schemeClr val="tx1">
                  <a:lumMod val="50000"/>
                  <a:lumOff val="50000"/>
                </a:schemeClr>
              </a:solidFill>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prstTxWarp prst="textNoShape">
                <a:avLst/>
              </a:prstTxWarp>
            </a:bodyPr>
            <a:lstStyle/>
            <a:p>
              <a:pPr marR="47625" algn="ctr" rtl="1" fontAlgn="base">
                <a:lnSpc>
                  <a:spcPct val="130000"/>
                </a:lnSpc>
                <a:spcBef>
                  <a:spcPct val="0"/>
                </a:spcBef>
                <a:spcAft>
                  <a:spcPts val="1000"/>
                </a:spcAft>
              </a:pPr>
              <a:r>
                <a:rPr lang="en-US" altLang="zh-CN" sz="1600" b="1" dirty="0">
                  <a:solidFill>
                    <a:prstClr val="black"/>
                  </a:solidFill>
                  <a:effectLst>
                    <a:outerShdw blurRad="38100" dist="38100" dir="2700000" algn="tl">
                      <a:srgbClr val="000000">
                        <a:alpha val="43137"/>
                      </a:srgbClr>
                    </a:outerShdw>
                  </a:effectLst>
                  <a:latin typeface="Calibri" pitchFamily="34" charset="0"/>
                  <a:ea typeface="Arial" pitchFamily="34" charset="0"/>
                  <a:cs typeface="B Nazanin" panose="00000400000000000000" pitchFamily="2" charset="-78"/>
                </a:rPr>
                <a:t>Obtaining of measured soil moisture data from the desired location</a:t>
              </a:r>
              <a:endParaRPr lang="en-US" altLang="zh-CN" sz="1600" dirty="0">
                <a:solidFill>
                  <a:prstClr val="black"/>
                </a:solidFill>
                <a:effectLst>
                  <a:outerShdw blurRad="38100" dist="38100" dir="2700000" algn="tl">
                    <a:srgbClr val="000000">
                      <a:alpha val="43137"/>
                    </a:srgbClr>
                  </a:outerShdw>
                </a:effectLst>
                <a:cs typeface="B Nazanin" panose="00000400000000000000" pitchFamily="2" charset="-78"/>
              </a:endParaRPr>
            </a:p>
          </p:txBody>
        </p:sp>
        <p:sp>
          <p:nvSpPr>
            <p:cNvPr id="21" name="AutoShape 112">
              <a:extLst>
                <a:ext uri="{FF2B5EF4-FFF2-40B4-BE49-F238E27FC236}">
                  <a16:creationId xmlns:a16="http://schemas.microsoft.com/office/drawing/2014/main" id="{D7C63DF5-B4D1-4235-AD27-B8E4C2E52A69}"/>
                </a:ext>
              </a:extLst>
            </p:cNvPr>
            <p:cNvSpPr>
              <a:spLocks noChangeArrowheads="1"/>
            </p:cNvSpPr>
            <p:nvPr/>
          </p:nvSpPr>
          <p:spPr bwMode="auto">
            <a:xfrm>
              <a:off x="3410119" y="1841547"/>
              <a:ext cx="3141406" cy="713784"/>
            </a:xfrm>
            <a:prstGeom prst="roundRect">
              <a:avLst>
                <a:gd name="adj" fmla="val 16667"/>
              </a:avLst>
            </a:prstGeom>
            <a:grpFill/>
            <a:ln>
              <a:solidFill>
                <a:schemeClr val="tx1">
                  <a:lumMod val="50000"/>
                  <a:lumOff val="50000"/>
                </a:schemeClr>
              </a:solidFill>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pPr algn="ctr" rtl="1" fontAlgn="base">
                <a:lnSpc>
                  <a:spcPct val="150000"/>
                </a:lnSpc>
                <a:spcBef>
                  <a:spcPct val="0"/>
                </a:spcBef>
                <a:spcAft>
                  <a:spcPct val="0"/>
                </a:spcAft>
              </a:pPr>
              <a:r>
                <a:rPr lang="en-US" altLang="zh-CN" sz="1600" b="1" dirty="0">
                  <a:solidFill>
                    <a:prstClr val="black"/>
                  </a:solidFill>
                  <a:effectLst>
                    <a:outerShdw blurRad="38100" dist="38100" dir="2700000" algn="tl">
                      <a:srgbClr val="000000">
                        <a:alpha val="43137"/>
                      </a:srgbClr>
                    </a:outerShdw>
                  </a:effectLst>
                  <a:latin typeface="Times New Roman" pitchFamily="18" charset="0"/>
                  <a:ea typeface="SimSun" pitchFamily="2" charset="-122"/>
                  <a:cs typeface="B Nazanin" panose="00000400000000000000" pitchFamily="2" charset="-78"/>
                </a:rPr>
                <a:t>Downscaling satellite soil moisture data using different algorithms</a:t>
              </a:r>
            </a:p>
          </p:txBody>
        </p:sp>
        <p:cxnSp>
          <p:nvCxnSpPr>
            <p:cNvPr id="22" name="Straight Connector 21">
              <a:extLst>
                <a:ext uri="{FF2B5EF4-FFF2-40B4-BE49-F238E27FC236}">
                  <a16:creationId xmlns:a16="http://schemas.microsoft.com/office/drawing/2014/main" id="{D1905680-2B4D-40A1-8124-7B742045DF46}"/>
                </a:ext>
              </a:extLst>
            </p:cNvPr>
            <p:cNvCxnSpPr/>
            <p:nvPr/>
          </p:nvCxnSpPr>
          <p:spPr bwMode="auto">
            <a:xfrm>
              <a:off x="5000905" y="3571816"/>
              <a:ext cx="0" cy="252000"/>
            </a:xfrm>
            <a:prstGeom prst="line">
              <a:avLst/>
            </a:prstGeom>
            <a:grpFill/>
            <a:ln>
              <a:solidFill>
                <a:schemeClr val="tx1">
                  <a:lumMod val="50000"/>
                  <a:lumOff val="50000"/>
                </a:schemeClr>
              </a:solidFill>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23" name="AutoShape 112">
              <a:extLst>
                <a:ext uri="{FF2B5EF4-FFF2-40B4-BE49-F238E27FC236}">
                  <a16:creationId xmlns:a16="http://schemas.microsoft.com/office/drawing/2014/main" id="{4AF06150-5A2D-4807-B33E-D65D72AD7E80}"/>
                </a:ext>
              </a:extLst>
            </p:cNvPr>
            <p:cNvSpPr>
              <a:spLocks noChangeArrowheads="1"/>
            </p:cNvSpPr>
            <p:nvPr/>
          </p:nvSpPr>
          <p:spPr bwMode="auto">
            <a:xfrm>
              <a:off x="2833486" y="3823816"/>
              <a:ext cx="4313863" cy="736155"/>
            </a:xfrm>
            <a:prstGeom prst="roundRect">
              <a:avLst>
                <a:gd name="adj" fmla="val 16667"/>
              </a:avLst>
            </a:prstGeom>
            <a:grpFill/>
            <a:ln>
              <a:solidFill>
                <a:schemeClr val="tx1">
                  <a:lumMod val="50000"/>
                  <a:lumOff val="50000"/>
                </a:schemeClr>
              </a:solid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p>
              <a:pPr algn="ctr" rtl="1" fontAlgn="base">
                <a:lnSpc>
                  <a:spcPct val="130000"/>
                </a:lnSpc>
                <a:spcBef>
                  <a:spcPct val="0"/>
                </a:spcBef>
                <a:spcAft>
                  <a:spcPct val="0"/>
                </a:spcAft>
              </a:pPr>
              <a:r>
                <a:rPr lang="en-US" altLang="zh-CN" sz="1600" b="1" dirty="0">
                  <a:solidFill>
                    <a:prstClr val="black"/>
                  </a:solidFill>
                  <a:effectLst>
                    <a:outerShdw blurRad="38100" dist="38100" dir="2700000" algn="tl">
                      <a:srgbClr val="000000">
                        <a:alpha val="43137"/>
                      </a:srgbClr>
                    </a:outerShdw>
                  </a:effectLst>
                  <a:latin typeface="Times New Roman" pitchFamily="18" charset="0"/>
                  <a:ea typeface="SimSun" pitchFamily="2" charset="-122"/>
                  <a:cs typeface="B Nazanin" panose="00000400000000000000" pitchFamily="2" charset="-78"/>
                </a:rPr>
                <a:t>Extraction of soil moisture maps at different time scales and evaluation of temporal and spatial distribution of soil moisture</a:t>
              </a:r>
            </a:p>
          </p:txBody>
        </p:sp>
      </p:grpSp>
      <p:sp>
        <p:nvSpPr>
          <p:cNvPr id="29" name="AutoShape 67">
            <a:extLst>
              <a:ext uri="{FF2B5EF4-FFF2-40B4-BE49-F238E27FC236}">
                <a16:creationId xmlns:a16="http://schemas.microsoft.com/office/drawing/2014/main" id="{92221B92-058F-48BD-AE65-1DD944F2E878}"/>
              </a:ext>
            </a:extLst>
          </p:cNvPr>
          <p:cNvSpPr>
            <a:spLocks noChangeArrowheads="1"/>
          </p:cNvSpPr>
          <p:nvPr/>
        </p:nvSpPr>
        <p:spPr bwMode="auto">
          <a:xfrm>
            <a:off x="2916107" y="3860574"/>
            <a:ext cx="4283808" cy="838318"/>
          </a:xfrm>
          <a:prstGeom prst="roundRect">
            <a:avLst>
              <a:gd name="adj" fmla="val 16667"/>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w="9525" cap="flat" cmpd="sng" algn="ctr">
            <a:solidFill>
              <a:schemeClr val="tx1">
                <a:lumMod val="75000"/>
                <a:lumOff val="25000"/>
              </a:schemeClr>
            </a:solidFill>
            <a:prstDash val="solid"/>
            <a:headEnd/>
            <a:tailEnd/>
          </a:ln>
          <a:effectLst>
            <a:outerShdw blurRad="40000" dist="20000" dir="5400000" rotWithShape="0">
              <a:srgbClr val="000000">
                <a:alpha val="38000"/>
              </a:srgbClr>
            </a:outerShdw>
          </a:effectLst>
        </p:spPr>
        <p:txBody>
          <a:bodyPr vert="horz" wrap="square" lIns="91440" tIns="45720" rIns="91440" bIns="45720" numCol="1" anchor="t" anchorCtr="0" compatLnSpc="1">
            <a:prstTxWarp prst="textNoShape">
              <a:avLst/>
            </a:prstTxWarp>
          </a:bodyPr>
          <a:lstStyle/>
          <a:p>
            <a:pPr marR="119063" lvl="0" algn="ctr" rtl="1" fontAlgn="base">
              <a:spcBef>
                <a:spcPct val="0"/>
              </a:spcBef>
              <a:spcAft>
                <a:spcPts val="1000"/>
              </a:spcAft>
              <a:defRPr/>
            </a:pPr>
            <a:r>
              <a:rPr lang="en-US" altLang="zh-CN" sz="1600" b="1" kern="0" dirty="0">
                <a:solidFill>
                  <a:prstClr val="black"/>
                </a:solidFill>
                <a:effectLst>
                  <a:outerShdw blurRad="38100" dist="38100" dir="2700000" algn="tl">
                    <a:srgbClr val="000000">
                      <a:alpha val="43137"/>
                    </a:srgbClr>
                  </a:outerShdw>
                </a:effectLst>
                <a:latin typeface="Times New Roman" pitchFamily="18" charset="0"/>
                <a:cs typeface="B Nazanin" panose="00000400000000000000" pitchFamily="2" charset="-78"/>
              </a:rPr>
              <a:t>Validation of downscaled satellite soil moisture data with in situ soil moisture data</a:t>
            </a:r>
            <a:endParaRPr kumimoji="0" lang="fa-IR" altLang="zh-CN" sz="16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cs typeface="B Nazanin" panose="00000400000000000000" pitchFamily="2" charset="-78"/>
            </a:endParaRPr>
          </a:p>
        </p:txBody>
      </p:sp>
      <p:pic>
        <p:nvPicPr>
          <p:cNvPr id="31" name="Picture 30">
            <a:extLst>
              <a:ext uri="{FF2B5EF4-FFF2-40B4-BE49-F238E27FC236}">
                <a16:creationId xmlns:a16="http://schemas.microsoft.com/office/drawing/2014/main" id="{2ED8984E-93ED-4D63-907B-8039596E795F}"/>
              </a:ext>
            </a:extLst>
          </p:cNvPr>
          <p:cNvPicPr>
            <a:picLocks noChangeAspect="1"/>
          </p:cNvPicPr>
          <p:nvPr/>
        </p:nvPicPr>
        <p:blipFill>
          <a:blip r:embed="rId2"/>
          <a:stretch>
            <a:fillRect/>
          </a:stretch>
        </p:blipFill>
        <p:spPr>
          <a:xfrm>
            <a:off x="8178169" y="3607430"/>
            <a:ext cx="3954734" cy="2998133"/>
          </a:xfrm>
          <a:prstGeom prst="rect">
            <a:avLst/>
          </a:prstGeom>
        </p:spPr>
      </p:pic>
    </p:spTree>
    <p:extLst>
      <p:ext uri="{BB962C8B-B14F-4D97-AF65-F5344CB8AC3E}">
        <p14:creationId xmlns:p14="http://schemas.microsoft.com/office/powerpoint/2010/main" val="16210907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ACF494B-5665-4D0C-9B30-01D6EF684EB8}" type="slidenum">
              <a:rPr lang="en-US" smtClean="0">
                <a:solidFill>
                  <a:prstClr val="black">
                    <a:tint val="75000"/>
                  </a:prstClr>
                </a:solidFill>
              </a:rPr>
              <a:pPr/>
              <a:t>78</a:t>
            </a:fld>
            <a:endParaRPr lang="en-US">
              <a:solidFill>
                <a:prstClr val="black">
                  <a:tint val="75000"/>
                </a:prstClr>
              </a:solidFill>
            </a:endParaRPr>
          </a:p>
        </p:txBody>
      </p:sp>
      <p:sp>
        <p:nvSpPr>
          <p:cNvPr id="10" name="Slide Number Placeholder 3"/>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TimesNewRoman"/>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CF494B-5665-4D0C-9B30-01D6EF684EB8}" type="slidenum">
              <a:rPr lang="en-US" smtClean="0">
                <a:solidFill>
                  <a:prstClr val="black">
                    <a:tint val="75000"/>
                  </a:prstClr>
                </a:solidFill>
              </a:rPr>
              <a:pPr/>
              <a:t>78</a:t>
            </a:fld>
            <a:endParaRPr lang="en-US">
              <a:solidFill>
                <a:prstClr val="black">
                  <a:tint val="75000"/>
                </a:prstClr>
              </a:solidFill>
            </a:endParaRPr>
          </a:p>
        </p:txBody>
      </p:sp>
      <p:sp>
        <p:nvSpPr>
          <p:cNvPr id="30" name="Title 1">
            <a:extLst>
              <a:ext uri="{FF2B5EF4-FFF2-40B4-BE49-F238E27FC236}">
                <a16:creationId xmlns:a16="http://schemas.microsoft.com/office/drawing/2014/main" id="{5CAED5FE-76BE-4909-BFFA-4C220406BB01}"/>
              </a:ext>
            </a:extLst>
          </p:cNvPr>
          <p:cNvSpPr>
            <a:spLocks noGrp="1"/>
          </p:cNvSpPr>
          <p:nvPr>
            <p:ph type="title"/>
          </p:nvPr>
        </p:nvSpPr>
        <p:spPr>
          <a:xfrm>
            <a:off x="1414207" y="0"/>
            <a:ext cx="8911687" cy="908790"/>
          </a:xfrm>
        </p:spPr>
        <p:txBody>
          <a:bodyPr>
            <a:normAutofit/>
          </a:bodyPr>
          <a:lstStyle/>
          <a:p>
            <a:pPr algn="ctr" rtl="1"/>
            <a:r>
              <a:rPr lang="en-US" sz="3200" dirty="0">
                <a:solidFill>
                  <a:srgbClr val="C00000"/>
                </a:solidFill>
                <a:effectLst>
                  <a:outerShdw blurRad="38100" dist="38100" dir="2700000" algn="tl">
                    <a:srgbClr val="000000">
                      <a:alpha val="43137"/>
                    </a:srgbClr>
                  </a:outerShdw>
                </a:effectLst>
                <a:cs typeface="B Nazanin" panose="00000400000000000000" pitchFamily="2" charset="-78"/>
              </a:rPr>
              <a:t>Main Steps of the Project</a:t>
            </a:r>
          </a:p>
        </p:txBody>
      </p:sp>
      <p:graphicFrame>
        <p:nvGraphicFramePr>
          <p:cNvPr id="32" name="Content Placeholder 4">
            <a:extLst>
              <a:ext uri="{FF2B5EF4-FFF2-40B4-BE49-F238E27FC236}">
                <a16:creationId xmlns:a16="http://schemas.microsoft.com/office/drawing/2014/main" id="{17F2CDC2-19ED-4443-804A-373BC75EC0C2}"/>
              </a:ext>
            </a:extLst>
          </p:cNvPr>
          <p:cNvGraphicFramePr>
            <a:graphicFrameLocks noGrp="1"/>
          </p:cNvGraphicFramePr>
          <p:nvPr>
            <p:ph idx="1"/>
            <p:extLst>
              <p:ext uri="{D42A27DB-BD31-4B8C-83A1-F6EECF244321}">
                <p14:modId xmlns:p14="http://schemas.microsoft.com/office/powerpoint/2010/main" val="195093764"/>
              </p:ext>
            </p:extLst>
          </p:nvPr>
        </p:nvGraphicFramePr>
        <p:xfrm>
          <a:off x="1788253" y="1289110"/>
          <a:ext cx="9062328" cy="51298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3" name="Slide Number Placeholder 3"/>
          <p:cNvSpPr txBox="1">
            <a:spLocks/>
          </p:cNvSpPr>
          <p:nvPr/>
        </p:nvSpPr>
        <p:spPr>
          <a:xfrm>
            <a:off x="87630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TimesNewRoman"/>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CF494B-5665-4D0C-9B30-01D6EF684EB8}" type="slidenum">
              <a:rPr lang="en-US" smtClean="0"/>
              <a:pPr/>
              <a:t>78</a:t>
            </a:fld>
            <a:endParaRPr lang="en-US"/>
          </a:p>
        </p:txBody>
      </p:sp>
    </p:spTree>
    <p:extLst>
      <p:ext uri="{BB962C8B-B14F-4D97-AF65-F5344CB8AC3E}">
        <p14:creationId xmlns:p14="http://schemas.microsoft.com/office/powerpoint/2010/main" val="26743778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 name="Slide Number Placeholder 3"/>
          <p:cNvSpPr txBox="1">
            <a:spLocks/>
          </p:cNvSpPr>
          <p:nvPr/>
        </p:nvSpPr>
        <p:spPr>
          <a:xfrm>
            <a:off x="87630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TimesNewRoman"/>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CF494B-5665-4D0C-9B30-01D6EF684EB8}" type="slidenum">
              <a:rPr lang="en-US" smtClean="0">
                <a:solidFill>
                  <a:prstClr val="black">
                    <a:tint val="75000"/>
                  </a:prstClr>
                </a:solidFill>
              </a:rPr>
              <a:pPr/>
              <a:t>79</a:t>
            </a:fld>
            <a:endParaRPr lang="en-US">
              <a:solidFill>
                <a:prstClr val="black">
                  <a:tint val="75000"/>
                </a:prstClr>
              </a:solidFill>
            </a:endParaRPr>
          </a:p>
        </p:txBody>
      </p:sp>
      <p:sp>
        <p:nvSpPr>
          <p:cNvPr id="9" name="Title 1">
            <a:extLst>
              <a:ext uri="{FF2B5EF4-FFF2-40B4-BE49-F238E27FC236}">
                <a16:creationId xmlns:a16="http://schemas.microsoft.com/office/drawing/2014/main" id="{E81E7E06-734F-4D77-9778-D7B8BCA738B1}"/>
              </a:ext>
            </a:extLst>
          </p:cNvPr>
          <p:cNvSpPr>
            <a:spLocks noGrp="1"/>
          </p:cNvSpPr>
          <p:nvPr>
            <p:ph type="title"/>
          </p:nvPr>
        </p:nvSpPr>
        <p:spPr>
          <a:xfrm>
            <a:off x="6287409" y="2122330"/>
            <a:ext cx="5454822" cy="334055"/>
          </a:xfrm>
        </p:spPr>
        <p:txBody>
          <a:bodyPr>
            <a:noAutofit/>
          </a:bodyPr>
          <a:lstStyle/>
          <a:p>
            <a:pPr algn="l"/>
            <a:r>
              <a:rPr lang="en-US" sz="1600" dirty="0">
                <a:latin typeface="Times New Roman" panose="02020603050405020304" pitchFamily="18" charset="0"/>
                <a:cs typeface="B Nazanin" panose="00000400000000000000" pitchFamily="2" charset="-78"/>
              </a:rPr>
              <a:t>Pre-processing of Sentinel 1 satellite images by SNAP software</a:t>
            </a:r>
            <a:endParaRPr lang="en-US" sz="1600" dirty="0">
              <a:solidFill>
                <a:schemeClr val="tx1"/>
              </a:solidFill>
              <a:latin typeface="Times New Roman" panose="02020603050405020304" pitchFamily="18" charset="0"/>
              <a:cs typeface="B Nazanin" panose="00000400000000000000" pitchFamily="2" charset="-78"/>
            </a:endParaRPr>
          </a:p>
        </p:txBody>
      </p:sp>
      <p:graphicFrame>
        <p:nvGraphicFramePr>
          <p:cNvPr id="11" name="Content Placeholder 5">
            <a:extLst>
              <a:ext uri="{FF2B5EF4-FFF2-40B4-BE49-F238E27FC236}">
                <a16:creationId xmlns:a16="http://schemas.microsoft.com/office/drawing/2014/main" id="{96549999-DC49-4C04-8D3E-48EB5B3D19ED}"/>
              </a:ext>
            </a:extLst>
          </p:cNvPr>
          <p:cNvGraphicFramePr>
            <a:graphicFrameLocks noGrp="1"/>
          </p:cNvGraphicFramePr>
          <p:nvPr>
            <p:ph idx="1"/>
            <p:extLst>
              <p:ext uri="{D42A27DB-BD31-4B8C-83A1-F6EECF244321}">
                <p14:modId xmlns:p14="http://schemas.microsoft.com/office/powerpoint/2010/main" val="3444931842"/>
              </p:ext>
            </p:extLst>
          </p:nvPr>
        </p:nvGraphicFramePr>
        <p:xfrm>
          <a:off x="449769" y="593557"/>
          <a:ext cx="6705012" cy="55946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Slide Number Placeholder 3"/>
          <p:cNvSpPr>
            <a:spLocks noGrp="1"/>
          </p:cNvSpPr>
          <p:nvPr>
            <p:ph type="sldNum" sz="quarter" idx="12"/>
          </p:nvPr>
        </p:nvSpPr>
        <p:spPr>
          <a:xfrm>
            <a:off x="8610600" y="6356350"/>
            <a:ext cx="2743200" cy="365125"/>
          </a:xfrm>
        </p:spPr>
        <p:txBody>
          <a:bodyPr/>
          <a:lstStyle/>
          <a:p>
            <a:fld id="{8ACF494B-5665-4D0C-9B30-01D6EF684EB8}" type="slidenum">
              <a:rPr lang="en-US" smtClean="0"/>
              <a:t>79</a:t>
            </a:fld>
            <a:endParaRPr lang="en-US"/>
          </a:p>
        </p:txBody>
      </p:sp>
      <p:graphicFrame>
        <p:nvGraphicFramePr>
          <p:cNvPr id="13" name="Content Placeholder 4">
            <a:extLst>
              <a:ext uri="{FF2B5EF4-FFF2-40B4-BE49-F238E27FC236}">
                <a16:creationId xmlns:a16="http://schemas.microsoft.com/office/drawing/2014/main" id="{18598442-BDC9-4B42-AC0C-AB06EE139AD2}"/>
              </a:ext>
            </a:extLst>
          </p:cNvPr>
          <p:cNvGraphicFramePr>
            <a:graphicFrameLocks/>
          </p:cNvGraphicFramePr>
          <p:nvPr>
            <p:extLst>
              <p:ext uri="{D42A27DB-BD31-4B8C-83A1-F6EECF244321}">
                <p14:modId xmlns:p14="http://schemas.microsoft.com/office/powerpoint/2010/main" val="56964412"/>
              </p:ext>
            </p:extLst>
          </p:nvPr>
        </p:nvGraphicFramePr>
        <p:xfrm>
          <a:off x="5980920" y="2673649"/>
          <a:ext cx="6139545" cy="151070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cxnSp>
        <p:nvCxnSpPr>
          <p:cNvPr id="14" name="Straight Connector 13">
            <a:extLst>
              <a:ext uri="{FF2B5EF4-FFF2-40B4-BE49-F238E27FC236}">
                <a16:creationId xmlns:a16="http://schemas.microsoft.com/office/drawing/2014/main" id="{8061FD5A-906F-43A0-B0E9-8B1425ECD732}"/>
              </a:ext>
            </a:extLst>
          </p:cNvPr>
          <p:cNvCxnSpPr/>
          <p:nvPr/>
        </p:nvCxnSpPr>
        <p:spPr>
          <a:xfrm flipV="1">
            <a:off x="5049795" y="2767914"/>
            <a:ext cx="931125" cy="560172"/>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6395CBC6-FD3D-4D2F-8578-EF81B32BE115}"/>
              </a:ext>
            </a:extLst>
          </p:cNvPr>
          <p:cNvCxnSpPr/>
          <p:nvPr/>
        </p:nvCxnSpPr>
        <p:spPr>
          <a:xfrm>
            <a:off x="5057192" y="3390880"/>
            <a:ext cx="923728" cy="793471"/>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88911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graphicEl>
                                              <a:dgm id="{6C4434D7-EF64-472F-B33C-5F7617F591B6}"/>
                                            </p:graphicEl>
                                          </p:spTgt>
                                        </p:tgtEl>
                                        <p:attrNameLst>
                                          <p:attrName>style.visibility</p:attrName>
                                        </p:attrNameLst>
                                      </p:cBhvr>
                                      <p:to>
                                        <p:strVal val="visible"/>
                                      </p:to>
                                    </p:set>
                                    <p:anim calcmode="lin" valueType="num">
                                      <p:cBhvr>
                                        <p:cTn id="7" dur="1000" fill="hold"/>
                                        <p:tgtEl>
                                          <p:spTgt spid="11">
                                            <p:graphicEl>
                                              <a:dgm id="{6C4434D7-EF64-472F-B33C-5F7617F591B6}"/>
                                            </p:graphicEl>
                                          </p:spTgt>
                                        </p:tgtEl>
                                        <p:attrNameLst>
                                          <p:attrName>ppt_w</p:attrName>
                                        </p:attrNameLst>
                                      </p:cBhvr>
                                      <p:tavLst>
                                        <p:tav tm="0">
                                          <p:val>
                                            <p:fltVal val="0"/>
                                          </p:val>
                                        </p:tav>
                                        <p:tav tm="100000">
                                          <p:val>
                                            <p:strVal val="#ppt_w"/>
                                          </p:val>
                                        </p:tav>
                                      </p:tavLst>
                                    </p:anim>
                                    <p:anim calcmode="lin" valueType="num">
                                      <p:cBhvr>
                                        <p:cTn id="8" dur="1000" fill="hold"/>
                                        <p:tgtEl>
                                          <p:spTgt spid="11">
                                            <p:graphicEl>
                                              <a:dgm id="{6C4434D7-EF64-472F-B33C-5F7617F591B6}"/>
                                            </p:graphicEl>
                                          </p:spTgt>
                                        </p:tgtEl>
                                        <p:attrNameLst>
                                          <p:attrName>ppt_h</p:attrName>
                                        </p:attrNameLst>
                                      </p:cBhvr>
                                      <p:tavLst>
                                        <p:tav tm="0">
                                          <p:val>
                                            <p:fltVal val="0"/>
                                          </p:val>
                                        </p:tav>
                                        <p:tav tm="100000">
                                          <p:val>
                                            <p:strVal val="#ppt_h"/>
                                          </p:val>
                                        </p:tav>
                                      </p:tavLst>
                                    </p:anim>
                                    <p:anim calcmode="lin" valueType="num">
                                      <p:cBhvr>
                                        <p:cTn id="9" dur="1000" fill="hold"/>
                                        <p:tgtEl>
                                          <p:spTgt spid="11">
                                            <p:graphicEl>
                                              <a:dgm id="{6C4434D7-EF64-472F-B33C-5F7617F591B6}"/>
                                            </p:graphicEl>
                                          </p:spTgt>
                                        </p:tgtEl>
                                        <p:attrNameLst>
                                          <p:attrName>style.rotation</p:attrName>
                                        </p:attrNameLst>
                                      </p:cBhvr>
                                      <p:tavLst>
                                        <p:tav tm="0">
                                          <p:val>
                                            <p:fltVal val="90"/>
                                          </p:val>
                                        </p:tav>
                                        <p:tav tm="100000">
                                          <p:val>
                                            <p:fltVal val="0"/>
                                          </p:val>
                                        </p:tav>
                                      </p:tavLst>
                                    </p:anim>
                                    <p:animEffect transition="in" filter="fade">
                                      <p:cBhvr>
                                        <p:cTn id="10" dur="1000"/>
                                        <p:tgtEl>
                                          <p:spTgt spid="11">
                                            <p:graphicEl>
                                              <a:dgm id="{6C4434D7-EF64-472F-B33C-5F7617F591B6}"/>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1">
                                            <p:graphicEl>
                                              <a:dgm id="{B3A294C2-BAA6-47A4-8985-48394A2BEE21}"/>
                                            </p:graphicEl>
                                          </p:spTgt>
                                        </p:tgtEl>
                                        <p:attrNameLst>
                                          <p:attrName>style.visibility</p:attrName>
                                        </p:attrNameLst>
                                      </p:cBhvr>
                                      <p:to>
                                        <p:strVal val="visible"/>
                                      </p:to>
                                    </p:set>
                                    <p:anim calcmode="lin" valueType="num">
                                      <p:cBhvr>
                                        <p:cTn id="15" dur="1000" fill="hold"/>
                                        <p:tgtEl>
                                          <p:spTgt spid="11">
                                            <p:graphicEl>
                                              <a:dgm id="{B3A294C2-BAA6-47A4-8985-48394A2BEE21}"/>
                                            </p:graphicEl>
                                          </p:spTgt>
                                        </p:tgtEl>
                                        <p:attrNameLst>
                                          <p:attrName>ppt_w</p:attrName>
                                        </p:attrNameLst>
                                      </p:cBhvr>
                                      <p:tavLst>
                                        <p:tav tm="0">
                                          <p:val>
                                            <p:fltVal val="0"/>
                                          </p:val>
                                        </p:tav>
                                        <p:tav tm="100000">
                                          <p:val>
                                            <p:strVal val="#ppt_w"/>
                                          </p:val>
                                        </p:tav>
                                      </p:tavLst>
                                    </p:anim>
                                    <p:anim calcmode="lin" valueType="num">
                                      <p:cBhvr>
                                        <p:cTn id="16" dur="1000" fill="hold"/>
                                        <p:tgtEl>
                                          <p:spTgt spid="11">
                                            <p:graphicEl>
                                              <a:dgm id="{B3A294C2-BAA6-47A4-8985-48394A2BEE21}"/>
                                            </p:graphicEl>
                                          </p:spTgt>
                                        </p:tgtEl>
                                        <p:attrNameLst>
                                          <p:attrName>ppt_h</p:attrName>
                                        </p:attrNameLst>
                                      </p:cBhvr>
                                      <p:tavLst>
                                        <p:tav tm="0">
                                          <p:val>
                                            <p:fltVal val="0"/>
                                          </p:val>
                                        </p:tav>
                                        <p:tav tm="100000">
                                          <p:val>
                                            <p:strVal val="#ppt_h"/>
                                          </p:val>
                                        </p:tav>
                                      </p:tavLst>
                                    </p:anim>
                                    <p:anim calcmode="lin" valueType="num">
                                      <p:cBhvr>
                                        <p:cTn id="17" dur="1000" fill="hold"/>
                                        <p:tgtEl>
                                          <p:spTgt spid="11">
                                            <p:graphicEl>
                                              <a:dgm id="{B3A294C2-BAA6-47A4-8985-48394A2BEE21}"/>
                                            </p:graphicEl>
                                          </p:spTgt>
                                        </p:tgtEl>
                                        <p:attrNameLst>
                                          <p:attrName>style.rotation</p:attrName>
                                        </p:attrNameLst>
                                      </p:cBhvr>
                                      <p:tavLst>
                                        <p:tav tm="0">
                                          <p:val>
                                            <p:fltVal val="90"/>
                                          </p:val>
                                        </p:tav>
                                        <p:tav tm="100000">
                                          <p:val>
                                            <p:fltVal val="0"/>
                                          </p:val>
                                        </p:tav>
                                      </p:tavLst>
                                    </p:anim>
                                    <p:animEffect transition="in" filter="fade">
                                      <p:cBhvr>
                                        <p:cTn id="18" dur="1000"/>
                                        <p:tgtEl>
                                          <p:spTgt spid="11">
                                            <p:graphicEl>
                                              <a:dgm id="{B3A294C2-BAA6-47A4-8985-48394A2BEE21}"/>
                                            </p:graphicEl>
                                          </p:spTgt>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11">
                                            <p:graphicEl>
                                              <a:dgm id="{160363CC-EF2C-43BB-9610-8D0BA5DE8969}"/>
                                            </p:graphicEl>
                                          </p:spTgt>
                                        </p:tgtEl>
                                        <p:attrNameLst>
                                          <p:attrName>style.visibility</p:attrName>
                                        </p:attrNameLst>
                                      </p:cBhvr>
                                      <p:to>
                                        <p:strVal val="visible"/>
                                      </p:to>
                                    </p:set>
                                    <p:anim calcmode="lin" valueType="num">
                                      <p:cBhvr>
                                        <p:cTn id="21" dur="1000" fill="hold"/>
                                        <p:tgtEl>
                                          <p:spTgt spid="11">
                                            <p:graphicEl>
                                              <a:dgm id="{160363CC-EF2C-43BB-9610-8D0BA5DE8969}"/>
                                            </p:graphicEl>
                                          </p:spTgt>
                                        </p:tgtEl>
                                        <p:attrNameLst>
                                          <p:attrName>ppt_w</p:attrName>
                                        </p:attrNameLst>
                                      </p:cBhvr>
                                      <p:tavLst>
                                        <p:tav tm="0">
                                          <p:val>
                                            <p:fltVal val="0"/>
                                          </p:val>
                                        </p:tav>
                                        <p:tav tm="100000">
                                          <p:val>
                                            <p:strVal val="#ppt_w"/>
                                          </p:val>
                                        </p:tav>
                                      </p:tavLst>
                                    </p:anim>
                                    <p:anim calcmode="lin" valueType="num">
                                      <p:cBhvr>
                                        <p:cTn id="22" dur="1000" fill="hold"/>
                                        <p:tgtEl>
                                          <p:spTgt spid="11">
                                            <p:graphicEl>
                                              <a:dgm id="{160363CC-EF2C-43BB-9610-8D0BA5DE8969}"/>
                                            </p:graphicEl>
                                          </p:spTgt>
                                        </p:tgtEl>
                                        <p:attrNameLst>
                                          <p:attrName>ppt_h</p:attrName>
                                        </p:attrNameLst>
                                      </p:cBhvr>
                                      <p:tavLst>
                                        <p:tav tm="0">
                                          <p:val>
                                            <p:fltVal val="0"/>
                                          </p:val>
                                        </p:tav>
                                        <p:tav tm="100000">
                                          <p:val>
                                            <p:strVal val="#ppt_h"/>
                                          </p:val>
                                        </p:tav>
                                      </p:tavLst>
                                    </p:anim>
                                    <p:anim calcmode="lin" valueType="num">
                                      <p:cBhvr>
                                        <p:cTn id="23" dur="1000" fill="hold"/>
                                        <p:tgtEl>
                                          <p:spTgt spid="11">
                                            <p:graphicEl>
                                              <a:dgm id="{160363CC-EF2C-43BB-9610-8D0BA5DE8969}"/>
                                            </p:graphicEl>
                                          </p:spTgt>
                                        </p:tgtEl>
                                        <p:attrNameLst>
                                          <p:attrName>style.rotation</p:attrName>
                                        </p:attrNameLst>
                                      </p:cBhvr>
                                      <p:tavLst>
                                        <p:tav tm="0">
                                          <p:val>
                                            <p:fltVal val="90"/>
                                          </p:val>
                                        </p:tav>
                                        <p:tav tm="100000">
                                          <p:val>
                                            <p:fltVal val="0"/>
                                          </p:val>
                                        </p:tav>
                                      </p:tavLst>
                                    </p:anim>
                                    <p:animEffect transition="in" filter="fade">
                                      <p:cBhvr>
                                        <p:cTn id="24" dur="1000"/>
                                        <p:tgtEl>
                                          <p:spTgt spid="11">
                                            <p:graphicEl>
                                              <a:dgm id="{160363CC-EF2C-43BB-9610-8D0BA5DE8969}"/>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11">
                                            <p:graphicEl>
                                              <a:dgm id="{23EC8C10-2CFD-458F-8AA0-FBFAB1A9284B}"/>
                                            </p:graphicEl>
                                          </p:spTgt>
                                        </p:tgtEl>
                                        <p:attrNameLst>
                                          <p:attrName>style.visibility</p:attrName>
                                        </p:attrNameLst>
                                      </p:cBhvr>
                                      <p:to>
                                        <p:strVal val="visible"/>
                                      </p:to>
                                    </p:set>
                                    <p:anim calcmode="lin" valueType="num">
                                      <p:cBhvr>
                                        <p:cTn id="29" dur="1000" fill="hold"/>
                                        <p:tgtEl>
                                          <p:spTgt spid="11">
                                            <p:graphicEl>
                                              <a:dgm id="{23EC8C10-2CFD-458F-8AA0-FBFAB1A9284B}"/>
                                            </p:graphicEl>
                                          </p:spTgt>
                                        </p:tgtEl>
                                        <p:attrNameLst>
                                          <p:attrName>ppt_w</p:attrName>
                                        </p:attrNameLst>
                                      </p:cBhvr>
                                      <p:tavLst>
                                        <p:tav tm="0">
                                          <p:val>
                                            <p:fltVal val="0"/>
                                          </p:val>
                                        </p:tav>
                                        <p:tav tm="100000">
                                          <p:val>
                                            <p:strVal val="#ppt_w"/>
                                          </p:val>
                                        </p:tav>
                                      </p:tavLst>
                                    </p:anim>
                                    <p:anim calcmode="lin" valueType="num">
                                      <p:cBhvr>
                                        <p:cTn id="30" dur="1000" fill="hold"/>
                                        <p:tgtEl>
                                          <p:spTgt spid="11">
                                            <p:graphicEl>
                                              <a:dgm id="{23EC8C10-2CFD-458F-8AA0-FBFAB1A9284B}"/>
                                            </p:graphicEl>
                                          </p:spTgt>
                                        </p:tgtEl>
                                        <p:attrNameLst>
                                          <p:attrName>ppt_h</p:attrName>
                                        </p:attrNameLst>
                                      </p:cBhvr>
                                      <p:tavLst>
                                        <p:tav tm="0">
                                          <p:val>
                                            <p:fltVal val="0"/>
                                          </p:val>
                                        </p:tav>
                                        <p:tav tm="100000">
                                          <p:val>
                                            <p:strVal val="#ppt_h"/>
                                          </p:val>
                                        </p:tav>
                                      </p:tavLst>
                                    </p:anim>
                                    <p:anim calcmode="lin" valueType="num">
                                      <p:cBhvr>
                                        <p:cTn id="31" dur="1000" fill="hold"/>
                                        <p:tgtEl>
                                          <p:spTgt spid="11">
                                            <p:graphicEl>
                                              <a:dgm id="{23EC8C10-2CFD-458F-8AA0-FBFAB1A9284B}"/>
                                            </p:graphicEl>
                                          </p:spTgt>
                                        </p:tgtEl>
                                        <p:attrNameLst>
                                          <p:attrName>style.rotation</p:attrName>
                                        </p:attrNameLst>
                                      </p:cBhvr>
                                      <p:tavLst>
                                        <p:tav tm="0">
                                          <p:val>
                                            <p:fltVal val="90"/>
                                          </p:val>
                                        </p:tav>
                                        <p:tav tm="100000">
                                          <p:val>
                                            <p:fltVal val="0"/>
                                          </p:val>
                                        </p:tav>
                                      </p:tavLst>
                                    </p:anim>
                                    <p:animEffect transition="in" filter="fade">
                                      <p:cBhvr>
                                        <p:cTn id="32" dur="1000"/>
                                        <p:tgtEl>
                                          <p:spTgt spid="11">
                                            <p:graphicEl>
                                              <a:dgm id="{23EC8C10-2CFD-458F-8AA0-FBFAB1A9284B}"/>
                                            </p:graphicEl>
                                          </p:spTgt>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11">
                                            <p:graphicEl>
                                              <a:dgm id="{3B1CB0E5-0AD0-4713-9149-399CFF69D868}"/>
                                            </p:graphicEl>
                                          </p:spTgt>
                                        </p:tgtEl>
                                        <p:attrNameLst>
                                          <p:attrName>style.visibility</p:attrName>
                                        </p:attrNameLst>
                                      </p:cBhvr>
                                      <p:to>
                                        <p:strVal val="visible"/>
                                      </p:to>
                                    </p:set>
                                    <p:anim calcmode="lin" valueType="num">
                                      <p:cBhvr>
                                        <p:cTn id="35" dur="1000" fill="hold"/>
                                        <p:tgtEl>
                                          <p:spTgt spid="11">
                                            <p:graphicEl>
                                              <a:dgm id="{3B1CB0E5-0AD0-4713-9149-399CFF69D868}"/>
                                            </p:graphicEl>
                                          </p:spTgt>
                                        </p:tgtEl>
                                        <p:attrNameLst>
                                          <p:attrName>ppt_w</p:attrName>
                                        </p:attrNameLst>
                                      </p:cBhvr>
                                      <p:tavLst>
                                        <p:tav tm="0">
                                          <p:val>
                                            <p:fltVal val="0"/>
                                          </p:val>
                                        </p:tav>
                                        <p:tav tm="100000">
                                          <p:val>
                                            <p:strVal val="#ppt_w"/>
                                          </p:val>
                                        </p:tav>
                                      </p:tavLst>
                                    </p:anim>
                                    <p:anim calcmode="lin" valueType="num">
                                      <p:cBhvr>
                                        <p:cTn id="36" dur="1000" fill="hold"/>
                                        <p:tgtEl>
                                          <p:spTgt spid="11">
                                            <p:graphicEl>
                                              <a:dgm id="{3B1CB0E5-0AD0-4713-9149-399CFF69D868}"/>
                                            </p:graphicEl>
                                          </p:spTgt>
                                        </p:tgtEl>
                                        <p:attrNameLst>
                                          <p:attrName>ppt_h</p:attrName>
                                        </p:attrNameLst>
                                      </p:cBhvr>
                                      <p:tavLst>
                                        <p:tav tm="0">
                                          <p:val>
                                            <p:fltVal val="0"/>
                                          </p:val>
                                        </p:tav>
                                        <p:tav tm="100000">
                                          <p:val>
                                            <p:strVal val="#ppt_h"/>
                                          </p:val>
                                        </p:tav>
                                      </p:tavLst>
                                    </p:anim>
                                    <p:anim calcmode="lin" valueType="num">
                                      <p:cBhvr>
                                        <p:cTn id="37" dur="1000" fill="hold"/>
                                        <p:tgtEl>
                                          <p:spTgt spid="11">
                                            <p:graphicEl>
                                              <a:dgm id="{3B1CB0E5-0AD0-4713-9149-399CFF69D868}"/>
                                            </p:graphicEl>
                                          </p:spTgt>
                                        </p:tgtEl>
                                        <p:attrNameLst>
                                          <p:attrName>style.rotation</p:attrName>
                                        </p:attrNameLst>
                                      </p:cBhvr>
                                      <p:tavLst>
                                        <p:tav tm="0">
                                          <p:val>
                                            <p:fltVal val="90"/>
                                          </p:val>
                                        </p:tav>
                                        <p:tav tm="100000">
                                          <p:val>
                                            <p:fltVal val="0"/>
                                          </p:val>
                                        </p:tav>
                                      </p:tavLst>
                                    </p:anim>
                                    <p:animEffect transition="in" filter="fade">
                                      <p:cBhvr>
                                        <p:cTn id="38" dur="1000"/>
                                        <p:tgtEl>
                                          <p:spTgt spid="11">
                                            <p:graphicEl>
                                              <a:dgm id="{3B1CB0E5-0AD0-4713-9149-399CFF69D868}"/>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11">
                                            <p:graphicEl>
                                              <a:dgm id="{4F5E4229-50E7-491C-8194-C975EAFCE3ED}"/>
                                            </p:graphicEl>
                                          </p:spTgt>
                                        </p:tgtEl>
                                        <p:attrNameLst>
                                          <p:attrName>style.visibility</p:attrName>
                                        </p:attrNameLst>
                                      </p:cBhvr>
                                      <p:to>
                                        <p:strVal val="visible"/>
                                      </p:to>
                                    </p:set>
                                    <p:anim calcmode="lin" valueType="num">
                                      <p:cBhvr>
                                        <p:cTn id="43" dur="1000" fill="hold"/>
                                        <p:tgtEl>
                                          <p:spTgt spid="11">
                                            <p:graphicEl>
                                              <a:dgm id="{4F5E4229-50E7-491C-8194-C975EAFCE3ED}"/>
                                            </p:graphicEl>
                                          </p:spTgt>
                                        </p:tgtEl>
                                        <p:attrNameLst>
                                          <p:attrName>ppt_w</p:attrName>
                                        </p:attrNameLst>
                                      </p:cBhvr>
                                      <p:tavLst>
                                        <p:tav tm="0">
                                          <p:val>
                                            <p:fltVal val="0"/>
                                          </p:val>
                                        </p:tav>
                                        <p:tav tm="100000">
                                          <p:val>
                                            <p:strVal val="#ppt_w"/>
                                          </p:val>
                                        </p:tav>
                                      </p:tavLst>
                                    </p:anim>
                                    <p:anim calcmode="lin" valueType="num">
                                      <p:cBhvr>
                                        <p:cTn id="44" dur="1000" fill="hold"/>
                                        <p:tgtEl>
                                          <p:spTgt spid="11">
                                            <p:graphicEl>
                                              <a:dgm id="{4F5E4229-50E7-491C-8194-C975EAFCE3ED}"/>
                                            </p:graphicEl>
                                          </p:spTgt>
                                        </p:tgtEl>
                                        <p:attrNameLst>
                                          <p:attrName>ppt_h</p:attrName>
                                        </p:attrNameLst>
                                      </p:cBhvr>
                                      <p:tavLst>
                                        <p:tav tm="0">
                                          <p:val>
                                            <p:fltVal val="0"/>
                                          </p:val>
                                        </p:tav>
                                        <p:tav tm="100000">
                                          <p:val>
                                            <p:strVal val="#ppt_h"/>
                                          </p:val>
                                        </p:tav>
                                      </p:tavLst>
                                    </p:anim>
                                    <p:anim calcmode="lin" valueType="num">
                                      <p:cBhvr>
                                        <p:cTn id="45" dur="1000" fill="hold"/>
                                        <p:tgtEl>
                                          <p:spTgt spid="11">
                                            <p:graphicEl>
                                              <a:dgm id="{4F5E4229-50E7-491C-8194-C975EAFCE3ED}"/>
                                            </p:graphicEl>
                                          </p:spTgt>
                                        </p:tgtEl>
                                        <p:attrNameLst>
                                          <p:attrName>style.rotation</p:attrName>
                                        </p:attrNameLst>
                                      </p:cBhvr>
                                      <p:tavLst>
                                        <p:tav tm="0">
                                          <p:val>
                                            <p:fltVal val="90"/>
                                          </p:val>
                                        </p:tav>
                                        <p:tav tm="100000">
                                          <p:val>
                                            <p:fltVal val="0"/>
                                          </p:val>
                                        </p:tav>
                                      </p:tavLst>
                                    </p:anim>
                                    <p:animEffect transition="in" filter="fade">
                                      <p:cBhvr>
                                        <p:cTn id="46" dur="1000"/>
                                        <p:tgtEl>
                                          <p:spTgt spid="11">
                                            <p:graphicEl>
                                              <a:dgm id="{4F5E4229-50E7-491C-8194-C975EAFCE3ED}"/>
                                            </p:graphicEl>
                                          </p:spTgt>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11">
                                            <p:graphicEl>
                                              <a:dgm id="{8B8CE903-4A86-45DD-8DD4-1D7DA9993917}"/>
                                            </p:graphicEl>
                                          </p:spTgt>
                                        </p:tgtEl>
                                        <p:attrNameLst>
                                          <p:attrName>style.visibility</p:attrName>
                                        </p:attrNameLst>
                                      </p:cBhvr>
                                      <p:to>
                                        <p:strVal val="visible"/>
                                      </p:to>
                                    </p:set>
                                    <p:anim calcmode="lin" valueType="num">
                                      <p:cBhvr>
                                        <p:cTn id="49" dur="1000" fill="hold"/>
                                        <p:tgtEl>
                                          <p:spTgt spid="11">
                                            <p:graphicEl>
                                              <a:dgm id="{8B8CE903-4A86-45DD-8DD4-1D7DA9993917}"/>
                                            </p:graphicEl>
                                          </p:spTgt>
                                        </p:tgtEl>
                                        <p:attrNameLst>
                                          <p:attrName>ppt_w</p:attrName>
                                        </p:attrNameLst>
                                      </p:cBhvr>
                                      <p:tavLst>
                                        <p:tav tm="0">
                                          <p:val>
                                            <p:fltVal val="0"/>
                                          </p:val>
                                        </p:tav>
                                        <p:tav tm="100000">
                                          <p:val>
                                            <p:strVal val="#ppt_w"/>
                                          </p:val>
                                        </p:tav>
                                      </p:tavLst>
                                    </p:anim>
                                    <p:anim calcmode="lin" valueType="num">
                                      <p:cBhvr>
                                        <p:cTn id="50" dur="1000" fill="hold"/>
                                        <p:tgtEl>
                                          <p:spTgt spid="11">
                                            <p:graphicEl>
                                              <a:dgm id="{8B8CE903-4A86-45DD-8DD4-1D7DA9993917}"/>
                                            </p:graphicEl>
                                          </p:spTgt>
                                        </p:tgtEl>
                                        <p:attrNameLst>
                                          <p:attrName>ppt_h</p:attrName>
                                        </p:attrNameLst>
                                      </p:cBhvr>
                                      <p:tavLst>
                                        <p:tav tm="0">
                                          <p:val>
                                            <p:fltVal val="0"/>
                                          </p:val>
                                        </p:tav>
                                        <p:tav tm="100000">
                                          <p:val>
                                            <p:strVal val="#ppt_h"/>
                                          </p:val>
                                        </p:tav>
                                      </p:tavLst>
                                    </p:anim>
                                    <p:anim calcmode="lin" valueType="num">
                                      <p:cBhvr>
                                        <p:cTn id="51" dur="1000" fill="hold"/>
                                        <p:tgtEl>
                                          <p:spTgt spid="11">
                                            <p:graphicEl>
                                              <a:dgm id="{8B8CE903-4A86-45DD-8DD4-1D7DA9993917}"/>
                                            </p:graphicEl>
                                          </p:spTgt>
                                        </p:tgtEl>
                                        <p:attrNameLst>
                                          <p:attrName>style.rotation</p:attrName>
                                        </p:attrNameLst>
                                      </p:cBhvr>
                                      <p:tavLst>
                                        <p:tav tm="0">
                                          <p:val>
                                            <p:fltVal val="90"/>
                                          </p:val>
                                        </p:tav>
                                        <p:tav tm="100000">
                                          <p:val>
                                            <p:fltVal val="0"/>
                                          </p:val>
                                        </p:tav>
                                      </p:tavLst>
                                    </p:anim>
                                    <p:animEffect transition="in" filter="fade">
                                      <p:cBhvr>
                                        <p:cTn id="52" dur="1000"/>
                                        <p:tgtEl>
                                          <p:spTgt spid="11">
                                            <p:graphicEl>
                                              <a:dgm id="{8B8CE903-4A86-45DD-8DD4-1D7DA9993917}"/>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grpId="0" nodeType="clickEffect">
                                  <p:stCondLst>
                                    <p:cond delay="0"/>
                                  </p:stCondLst>
                                  <p:childTnLst>
                                    <p:set>
                                      <p:cBhvr>
                                        <p:cTn id="56" dur="1" fill="hold">
                                          <p:stCondLst>
                                            <p:cond delay="0"/>
                                          </p:stCondLst>
                                        </p:cTn>
                                        <p:tgtEl>
                                          <p:spTgt spid="11">
                                            <p:graphicEl>
                                              <a:dgm id="{E4D0C3A3-700D-4A44-BB7C-17EFDAC732D0}"/>
                                            </p:graphicEl>
                                          </p:spTgt>
                                        </p:tgtEl>
                                        <p:attrNameLst>
                                          <p:attrName>style.visibility</p:attrName>
                                        </p:attrNameLst>
                                      </p:cBhvr>
                                      <p:to>
                                        <p:strVal val="visible"/>
                                      </p:to>
                                    </p:set>
                                    <p:anim calcmode="lin" valueType="num">
                                      <p:cBhvr>
                                        <p:cTn id="57" dur="1000" fill="hold"/>
                                        <p:tgtEl>
                                          <p:spTgt spid="11">
                                            <p:graphicEl>
                                              <a:dgm id="{E4D0C3A3-700D-4A44-BB7C-17EFDAC732D0}"/>
                                            </p:graphicEl>
                                          </p:spTgt>
                                        </p:tgtEl>
                                        <p:attrNameLst>
                                          <p:attrName>ppt_w</p:attrName>
                                        </p:attrNameLst>
                                      </p:cBhvr>
                                      <p:tavLst>
                                        <p:tav tm="0">
                                          <p:val>
                                            <p:fltVal val="0"/>
                                          </p:val>
                                        </p:tav>
                                        <p:tav tm="100000">
                                          <p:val>
                                            <p:strVal val="#ppt_w"/>
                                          </p:val>
                                        </p:tav>
                                      </p:tavLst>
                                    </p:anim>
                                    <p:anim calcmode="lin" valueType="num">
                                      <p:cBhvr>
                                        <p:cTn id="58" dur="1000" fill="hold"/>
                                        <p:tgtEl>
                                          <p:spTgt spid="11">
                                            <p:graphicEl>
                                              <a:dgm id="{E4D0C3A3-700D-4A44-BB7C-17EFDAC732D0}"/>
                                            </p:graphicEl>
                                          </p:spTgt>
                                        </p:tgtEl>
                                        <p:attrNameLst>
                                          <p:attrName>ppt_h</p:attrName>
                                        </p:attrNameLst>
                                      </p:cBhvr>
                                      <p:tavLst>
                                        <p:tav tm="0">
                                          <p:val>
                                            <p:fltVal val="0"/>
                                          </p:val>
                                        </p:tav>
                                        <p:tav tm="100000">
                                          <p:val>
                                            <p:strVal val="#ppt_h"/>
                                          </p:val>
                                        </p:tav>
                                      </p:tavLst>
                                    </p:anim>
                                    <p:anim calcmode="lin" valueType="num">
                                      <p:cBhvr>
                                        <p:cTn id="59" dur="1000" fill="hold"/>
                                        <p:tgtEl>
                                          <p:spTgt spid="11">
                                            <p:graphicEl>
                                              <a:dgm id="{E4D0C3A3-700D-4A44-BB7C-17EFDAC732D0}"/>
                                            </p:graphicEl>
                                          </p:spTgt>
                                        </p:tgtEl>
                                        <p:attrNameLst>
                                          <p:attrName>style.rotation</p:attrName>
                                        </p:attrNameLst>
                                      </p:cBhvr>
                                      <p:tavLst>
                                        <p:tav tm="0">
                                          <p:val>
                                            <p:fltVal val="90"/>
                                          </p:val>
                                        </p:tav>
                                        <p:tav tm="100000">
                                          <p:val>
                                            <p:fltVal val="0"/>
                                          </p:val>
                                        </p:tav>
                                      </p:tavLst>
                                    </p:anim>
                                    <p:animEffect transition="in" filter="fade">
                                      <p:cBhvr>
                                        <p:cTn id="60" dur="1000"/>
                                        <p:tgtEl>
                                          <p:spTgt spid="11">
                                            <p:graphicEl>
                                              <a:dgm id="{E4D0C3A3-700D-4A44-BB7C-17EFDAC732D0}"/>
                                            </p:graphicEl>
                                          </p:spTgt>
                                        </p:tgtEl>
                                      </p:cBhvr>
                                    </p:animEffect>
                                  </p:childTnLst>
                                </p:cTn>
                              </p:par>
                              <p:par>
                                <p:cTn id="61" presetID="31" presetClass="entr" presetSubtype="0" fill="hold" grpId="0" nodeType="withEffect">
                                  <p:stCondLst>
                                    <p:cond delay="0"/>
                                  </p:stCondLst>
                                  <p:childTnLst>
                                    <p:set>
                                      <p:cBhvr>
                                        <p:cTn id="62" dur="1" fill="hold">
                                          <p:stCondLst>
                                            <p:cond delay="0"/>
                                          </p:stCondLst>
                                        </p:cTn>
                                        <p:tgtEl>
                                          <p:spTgt spid="11">
                                            <p:graphicEl>
                                              <a:dgm id="{40B1088E-4297-4625-9186-94D648C961AF}"/>
                                            </p:graphicEl>
                                          </p:spTgt>
                                        </p:tgtEl>
                                        <p:attrNameLst>
                                          <p:attrName>style.visibility</p:attrName>
                                        </p:attrNameLst>
                                      </p:cBhvr>
                                      <p:to>
                                        <p:strVal val="visible"/>
                                      </p:to>
                                    </p:set>
                                    <p:anim calcmode="lin" valueType="num">
                                      <p:cBhvr>
                                        <p:cTn id="63" dur="1000" fill="hold"/>
                                        <p:tgtEl>
                                          <p:spTgt spid="11">
                                            <p:graphicEl>
                                              <a:dgm id="{40B1088E-4297-4625-9186-94D648C961AF}"/>
                                            </p:graphicEl>
                                          </p:spTgt>
                                        </p:tgtEl>
                                        <p:attrNameLst>
                                          <p:attrName>ppt_w</p:attrName>
                                        </p:attrNameLst>
                                      </p:cBhvr>
                                      <p:tavLst>
                                        <p:tav tm="0">
                                          <p:val>
                                            <p:fltVal val="0"/>
                                          </p:val>
                                        </p:tav>
                                        <p:tav tm="100000">
                                          <p:val>
                                            <p:strVal val="#ppt_w"/>
                                          </p:val>
                                        </p:tav>
                                      </p:tavLst>
                                    </p:anim>
                                    <p:anim calcmode="lin" valueType="num">
                                      <p:cBhvr>
                                        <p:cTn id="64" dur="1000" fill="hold"/>
                                        <p:tgtEl>
                                          <p:spTgt spid="11">
                                            <p:graphicEl>
                                              <a:dgm id="{40B1088E-4297-4625-9186-94D648C961AF}"/>
                                            </p:graphicEl>
                                          </p:spTgt>
                                        </p:tgtEl>
                                        <p:attrNameLst>
                                          <p:attrName>ppt_h</p:attrName>
                                        </p:attrNameLst>
                                      </p:cBhvr>
                                      <p:tavLst>
                                        <p:tav tm="0">
                                          <p:val>
                                            <p:fltVal val="0"/>
                                          </p:val>
                                        </p:tav>
                                        <p:tav tm="100000">
                                          <p:val>
                                            <p:strVal val="#ppt_h"/>
                                          </p:val>
                                        </p:tav>
                                      </p:tavLst>
                                    </p:anim>
                                    <p:anim calcmode="lin" valueType="num">
                                      <p:cBhvr>
                                        <p:cTn id="65" dur="1000" fill="hold"/>
                                        <p:tgtEl>
                                          <p:spTgt spid="11">
                                            <p:graphicEl>
                                              <a:dgm id="{40B1088E-4297-4625-9186-94D648C961AF}"/>
                                            </p:graphicEl>
                                          </p:spTgt>
                                        </p:tgtEl>
                                        <p:attrNameLst>
                                          <p:attrName>style.rotation</p:attrName>
                                        </p:attrNameLst>
                                      </p:cBhvr>
                                      <p:tavLst>
                                        <p:tav tm="0">
                                          <p:val>
                                            <p:fltVal val="90"/>
                                          </p:val>
                                        </p:tav>
                                        <p:tav tm="100000">
                                          <p:val>
                                            <p:fltVal val="0"/>
                                          </p:val>
                                        </p:tav>
                                      </p:tavLst>
                                    </p:anim>
                                    <p:animEffect transition="in" filter="fade">
                                      <p:cBhvr>
                                        <p:cTn id="66" dur="1000"/>
                                        <p:tgtEl>
                                          <p:spTgt spid="11">
                                            <p:graphicEl>
                                              <a:dgm id="{40B1088E-4297-4625-9186-94D648C961AF}"/>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grpId="0" nodeType="clickEffect">
                                  <p:stCondLst>
                                    <p:cond delay="0"/>
                                  </p:stCondLst>
                                  <p:childTnLst>
                                    <p:set>
                                      <p:cBhvr>
                                        <p:cTn id="70" dur="1" fill="hold">
                                          <p:stCondLst>
                                            <p:cond delay="0"/>
                                          </p:stCondLst>
                                        </p:cTn>
                                        <p:tgtEl>
                                          <p:spTgt spid="11">
                                            <p:graphicEl>
                                              <a:dgm id="{35C85A20-3675-4C5C-8C4B-62864153731A}"/>
                                            </p:graphicEl>
                                          </p:spTgt>
                                        </p:tgtEl>
                                        <p:attrNameLst>
                                          <p:attrName>style.visibility</p:attrName>
                                        </p:attrNameLst>
                                      </p:cBhvr>
                                      <p:to>
                                        <p:strVal val="visible"/>
                                      </p:to>
                                    </p:set>
                                    <p:anim calcmode="lin" valueType="num">
                                      <p:cBhvr>
                                        <p:cTn id="71" dur="1000" fill="hold"/>
                                        <p:tgtEl>
                                          <p:spTgt spid="11">
                                            <p:graphicEl>
                                              <a:dgm id="{35C85A20-3675-4C5C-8C4B-62864153731A}"/>
                                            </p:graphicEl>
                                          </p:spTgt>
                                        </p:tgtEl>
                                        <p:attrNameLst>
                                          <p:attrName>ppt_w</p:attrName>
                                        </p:attrNameLst>
                                      </p:cBhvr>
                                      <p:tavLst>
                                        <p:tav tm="0">
                                          <p:val>
                                            <p:fltVal val="0"/>
                                          </p:val>
                                        </p:tav>
                                        <p:tav tm="100000">
                                          <p:val>
                                            <p:strVal val="#ppt_w"/>
                                          </p:val>
                                        </p:tav>
                                      </p:tavLst>
                                    </p:anim>
                                    <p:anim calcmode="lin" valueType="num">
                                      <p:cBhvr>
                                        <p:cTn id="72" dur="1000" fill="hold"/>
                                        <p:tgtEl>
                                          <p:spTgt spid="11">
                                            <p:graphicEl>
                                              <a:dgm id="{35C85A20-3675-4C5C-8C4B-62864153731A}"/>
                                            </p:graphicEl>
                                          </p:spTgt>
                                        </p:tgtEl>
                                        <p:attrNameLst>
                                          <p:attrName>ppt_h</p:attrName>
                                        </p:attrNameLst>
                                      </p:cBhvr>
                                      <p:tavLst>
                                        <p:tav tm="0">
                                          <p:val>
                                            <p:fltVal val="0"/>
                                          </p:val>
                                        </p:tav>
                                        <p:tav tm="100000">
                                          <p:val>
                                            <p:strVal val="#ppt_h"/>
                                          </p:val>
                                        </p:tav>
                                      </p:tavLst>
                                    </p:anim>
                                    <p:anim calcmode="lin" valueType="num">
                                      <p:cBhvr>
                                        <p:cTn id="73" dur="1000" fill="hold"/>
                                        <p:tgtEl>
                                          <p:spTgt spid="11">
                                            <p:graphicEl>
                                              <a:dgm id="{35C85A20-3675-4C5C-8C4B-62864153731A}"/>
                                            </p:graphicEl>
                                          </p:spTgt>
                                        </p:tgtEl>
                                        <p:attrNameLst>
                                          <p:attrName>style.rotation</p:attrName>
                                        </p:attrNameLst>
                                      </p:cBhvr>
                                      <p:tavLst>
                                        <p:tav tm="0">
                                          <p:val>
                                            <p:fltVal val="90"/>
                                          </p:val>
                                        </p:tav>
                                        <p:tav tm="100000">
                                          <p:val>
                                            <p:fltVal val="0"/>
                                          </p:val>
                                        </p:tav>
                                      </p:tavLst>
                                    </p:anim>
                                    <p:animEffect transition="in" filter="fade">
                                      <p:cBhvr>
                                        <p:cTn id="74" dur="1000"/>
                                        <p:tgtEl>
                                          <p:spTgt spid="11">
                                            <p:graphicEl>
                                              <a:dgm id="{35C85A20-3675-4C5C-8C4B-62864153731A}"/>
                                            </p:graphicEl>
                                          </p:spTgt>
                                        </p:tgtEl>
                                      </p:cBhvr>
                                    </p:animEffect>
                                  </p:childTnLst>
                                </p:cTn>
                              </p:par>
                              <p:par>
                                <p:cTn id="75" presetID="31" presetClass="entr" presetSubtype="0" fill="hold" grpId="0" nodeType="withEffect">
                                  <p:stCondLst>
                                    <p:cond delay="0"/>
                                  </p:stCondLst>
                                  <p:childTnLst>
                                    <p:set>
                                      <p:cBhvr>
                                        <p:cTn id="76" dur="1" fill="hold">
                                          <p:stCondLst>
                                            <p:cond delay="0"/>
                                          </p:stCondLst>
                                        </p:cTn>
                                        <p:tgtEl>
                                          <p:spTgt spid="11">
                                            <p:graphicEl>
                                              <a:dgm id="{2C4FE214-F65E-4D7C-AF5E-686C2FA8B1F5}"/>
                                            </p:graphicEl>
                                          </p:spTgt>
                                        </p:tgtEl>
                                        <p:attrNameLst>
                                          <p:attrName>style.visibility</p:attrName>
                                        </p:attrNameLst>
                                      </p:cBhvr>
                                      <p:to>
                                        <p:strVal val="visible"/>
                                      </p:to>
                                    </p:set>
                                    <p:anim calcmode="lin" valueType="num">
                                      <p:cBhvr>
                                        <p:cTn id="77" dur="1000" fill="hold"/>
                                        <p:tgtEl>
                                          <p:spTgt spid="11">
                                            <p:graphicEl>
                                              <a:dgm id="{2C4FE214-F65E-4D7C-AF5E-686C2FA8B1F5}"/>
                                            </p:graphicEl>
                                          </p:spTgt>
                                        </p:tgtEl>
                                        <p:attrNameLst>
                                          <p:attrName>ppt_w</p:attrName>
                                        </p:attrNameLst>
                                      </p:cBhvr>
                                      <p:tavLst>
                                        <p:tav tm="0">
                                          <p:val>
                                            <p:fltVal val="0"/>
                                          </p:val>
                                        </p:tav>
                                        <p:tav tm="100000">
                                          <p:val>
                                            <p:strVal val="#ppt_w"/>
                                          </p:val>
                                        </p:tav>
                                      </p:tavLst>
                                    </p:anim>
                                    <p:anim calcmode="lin" valueType="num">
                                      <p:cBhvr>
                                        <p:cTn id="78" dur="1000" fill="hold"/>
                                        <p:tgtEl>
                                          <p:spTgt spid="11">
                                            <p:graphicEl>
                                              <a:dgm id="{2C4FE214-F65E-4D7C-AF5E-686C2FA8B1F5}"/>
                                            </p:graphicEl>
                                          </p:spTgt>
                                        </p:tgtEl>
                                        <p:attrNameLst>
                                          <p:attrName>ppt_h</p:attrName>
                                        </p:attrNameLst>
                                      </p:cBhvr>
                                      <p:tavLst>
                                        <p:tav tm="0">
                                          <p:val>
                                            <p:fltVal val="0"/>
                                          </p:val>
                                        </p:tav>
                                        <p:tav tm="100000">
                                          <p:val>
                                            <p:strVal val="#ppt_h"/>
                                          </p:val>
                                        </p:tav>
                                      </p:tavLst>
                                    </p:anim>
                                    <p:anim calcmode="lin" valueType="num">
                                      <p:cBhvr>
                                        <p:cTn id="79" dur="1000" fill="hold"/>
                                        <p:tgtEl>
                                          <p:spTgt spid="11">
                                            <p:graphicEl>
                                              <a:dgm id="{2C4FE214-F65E-4D7C-AF5E-686C2FA8B1F5}"/>
                                            </p:graphicEl>
                                          </p:spTgt>
                                        </p:tgtEl>
                                        <p:attrNameLst>
                                          <p:attrName>style.rotation</p:attrName>
                                        </p:attrNameLst>
                                      </p:cBhvr>
                                      <p:tavLst>
                                        <p:tav tm="0">
                                          <p:val>
                                            <p:fltVal val="90"/>
                                          </p:val>
                                        </p:tav>
                                        <p:tav tm="100000">
                                          <p:val>
                                            <p:fltVal val="0"/>
                                          </p:val>
                                        </p:tav>
                                      </p:tavLst>
                                    </p:anim>
                                    <p:animEffect transition="in" filter="fade">
                                      <p:cBhvr>
                                        <p:cTn id="80" dur="1000"/>
                                        <p:tgtEl>
                                          <p:spTgt spid="11">
                                            <p:graphicEl>
                                              <a:dgm id="{2C4FE214-F65E-4D7C-AF5E-686C2FA8B1F5}"/>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31" presetClass="entr" presetSubtype="0" fill="hold" grpId="0" nodeType="clickEffect">
                                  <p:stCondLst>
                                    <p:cond delay="0"/>
                                  </p:stCondLst>
                                  <p:childTnLst>
                                    <p:set>
                                      <p:cBhvr>
                                        <p:cTn id="84" dur="1" fill="hold">
                                          <p:stCondLst>
                                            <p:cond delay="0"/>
                                          </p:stCondLst>
                                        </p:cTn>
                                        <p:tgtEl>
                                          <p:spTgt spid="11">
                                            <p:graphicEl>
                                              <a:dgm id="{3C520C16-AE29-43E5-93FE-13BB20959F2A}"/>
                                            </p:graphicEl>
                                          </p:spTgt>
                                        </p:tgtEl>
                                        <p:attrNameLst>
                                          <p:attrName>style.visibility</p:attrName>
                                        </p:attrNameLst>
                                      </p:cBhvr>
                                      <p:to>
                                        <p:strVal val="visible"/>
                                      </p:to>
                                    </p:set>
                                    <p:anim calcmode="lin" valueType="num">
                                      <p:cBhvr>
                                        <p:cTn id="85" dur="1000" fill="hold"/>
                                        <p:tgtEl>
                                          <p:spTgt spid="11">
                                            <p:graphicEl>
                                              <a:dgm id="{3C520C16-AE29-43E5-93FE-13BB20959F2A}"/>
                                            </p:graphicEl>
                                          </p:spTgt>
                                        </p:tgtEl>
                                        <p:attrNameLst>
                                          <p:attrName>ppt_w</p:attrName>
                                        </p:attrNameLst>
                                      </p:cBhvr>
                                      <p:tavLst>
                                        <p:tav tm="0">
                                          <p:val>
                                            <p:fltVal val="0"/>
                                          </p:val>
                                        </p:tav>
                                        <p:tav tm="100000">
                                          <p:val>
                                            <p:strVal val="#ppt_w"/>
                                          </p:val>
                                        </p:tav>
                                      </p:tavLst>
                                    </p:anim>
                                    <p:anim calcmode="lin" valueType="num">
                                      <p:cBhvr>
                                        <p:cTn id="86" dur="1000" fill="hold"/>
                                        <p:tgtEl>
                                          <p:spTgt spid="11">
                                            <p:graphicEl>
                                              <a:dgm id="{3C520C16-AE29-43E5-93FE-13BB20959F2A}"/>
                                            </p:graphicEl>
                                          </p:spTgt>
                                        </p:tgtEl>
                                        <p:attrNameLst>
                                          <p:attrName>ppt_h</p:attrName>
                                        </p:attrNameLst>
                                      </p:cBhvr>
                                      <p:tavLst>
                                        <p:tav tm="0">
                                          <p:val>
                                            <p:fltVal val="0"/>
                                          </p:val>
                                        </p:tav>
                                        <p:tav tm="100000">
                                          <p:val>
                                            <p:strVal val="#ppt_h"/>
                                          </p:val>
                                        </p:tav>
                                      </p:tavLst>
                                    </p:anim>
                                    <p:anim calcmode="lin" valueType="num">
                                      <p:cBhvr>
                                        <p:cTn id="87" dur="1000" fill="hold"/>
                                        <p:tgtEl>
                                          <p:spTgt spid="11">
                                            <p:graphicEl>
                                              <a:dgm id="{3C520C16-AE29-43E5-93FE-13BB20959F2A}"/>
                                            </p:graphicEl>
                                          </p:spTgt>
                                        </p:tgtEl>
                                        <p:attrNameLst>
                                          <p:attrName>style.rotation</p:attrName>
                                        </p:attrNameLst>
                                      </p:cBhvr>
                                      <p:tavLst>
                                        <p:tav tm="0">
                                          <p:val>
                                            <p:fltVal val="90"/>
                                          </p:val>
                                        </p:tav>
                                        <p:tav tm="100000">
                                          <p:val>
                                            <p:fltVal val="0"/>
                                          </p:val>
                                        </p:tav>
                                      </p:tavLst>
                                    </p:anim>
                                    <p:animEffect transition="in" filter="fade">
                                      <p:cBhvr>
                                        <p:cTn id="88" dur="1000"/>
                                        <p:tgtEl>
                                          <p:spTgt spid="11">
                                            <p:graphicEl>
                                              <a:dgm id="{3C520C16-AE29-43E5-93FE-13BB20959F2A}"/>
                                            </p:graphicEl>
                                          </p:spTgt>
                                        </p:tgtEl>
                                      </p:cBhvr>
                                    </p:animEffect>
                                  </p:childTnLst>
                                </p:cTn>
                              </p:par>
                              <p:par>
                                <p:cTn id="89" presetID="31" presetClass="entr" presetSubtype="0" fill="hold" grpId="0" nodeType="withEffect">
                                  <p:stCondLst>
                                    <p:cond delay="0"/>
                                  </p:stCondLst>
                                  <p:childTnLst>
                                    <p:set>
                                      <p:cBhvr>
                                        <p:cTn id="90" dur="1" fill="hold">
                                          <p:stCondLst>
                                            <p:cond delay="0"/>
                                          </p:stCondLst>
                                        </p:cTn>
                                        <p:tgtEl>
                                          <p:spTgt spid="11">
                                            <p:graphicEl>
                                              <a:dgm id="{A7B7AED6-0405-4BB9-8523-C45E53784529}"/>
                                            </p:graphicEl>
                                          </p:spTgt>
                                        </p:tgtEl>
                                        <p:attrNameLst>
                                          <p:attrName>style.visibility</p:attrName>
                                        </p:attrNameLst>
                                      </p:cBhvr>
                                      <p:to>
                                        <p:strVal val="visible"/>
                                      </p:to>
                                    </p:set>
                                    <p:anim calcmode="lin" valueType="num">
                                      <p:cBhvr>
                                        <p:cTn id="91" dur="1000" fill="hold"/>
                                        <p:tgtEl>
                                          <p:spTgt spid="11">
                                            <p:graphicEl>
                                              <a:dgm id="{A7B7AED6-0405-4BB9-8523-C45E53784529}"/>
                                            </p:graphicEl>
                                          </p:spTgt>
                                        </p:tgtEl>
                                        <p:attrNameLst>
                                          <p:attrName>ppt_w</p:attrName>
                                        </p:attrNameLst>
                                      </p:cBhvr>
                                      <p:tavLst>
                                        <p:tav tm="0">
                                          <p:val>
                                            <p:fltVal val="0"/>
                                          </p:val>
                                        </p:tav>
                                        <p:tav tm="100000">
                                          <p:val>
                                            <p:strVal val="#ppt_w"/>
                                          </p:val>
                                        </p:tav>
                                      </p:tavLst>
                                    </p:anim>
                                    <p:anim calcmode="lin" valueType="num">
                                      <p:cBhvr>
                                        <p:cTn id="92" dur="1000" fill="hold"/>
                                        <p:tgtEl>
                                          <p:spTgt spid="11">
                                            <p:graphicEl>
                                              <a:dgm id="{A7B7AED6-0405-4BB9-8523-C45E53784529}"/>
                                            </p:graphicEl>
                                          </p:spTgt>
                                        </p:tgtEl>
                                        <p:attrNameLst>
                                          <p:attrName>ppt_h</p:attrName>
                                        </p:attrNameLst>
                                      </p:cBhvr>
                                      <p:tavLst>
                                        <p:tav tm="0">
                                          <p:val>
                                            <p:fltVal val="0"/>
                                          </p:val>
                                        </p:tav>
                                        <p:tav tm="100000">
                                          <p:val>
                                            <p:strVal val="#ppt_h"/>
                                          </p:val>
                                        </p:tav>
                                      </p:tavLst>
                                    </p:anim>
                                    <p:anim calcmode="lin" valueType="num">
                                      <p:cBhvr>
                                        <p:cTn id="93" dur="1000" fill="hold"/>
                                        <p:tgtEl>
                                          <p:spTgt spid="11">
                                            <p:graphicEl>
                                              <a:dgm id="{A7B7AED6-0405-4BB9-8523-C45E53784529}"/>
                                            </p:graphicEl>
                                          </p:spTgt>
                                        </p:tgtEl>
                                        <p:attrNameLst>
                                          <p:attrName>style.rotation</p:attrName>
                                        </p:attrNameLst>
                                      </p:cBhvr>
                                      <p:tavLst>
                                        <p:tav tm="0">
                                          <p:val>
                                            <p:fltVal val="90"/>
                                          </p:val>
                                        </p:tav>
                                        <p:tav tm="100000">
                                          <p:val>
                                            <p:fltVal val="0"/>
                                          </p:val>
                                        </p:tav>
                                      </p:tavLst>
                                    </p:anim>
                                    <p:animEffect transition="in" filter="fade">
                                      <p:cBhvr>
                                        <p:cTn id="94" dur="1000"/>
                                        <p:tgtEl>
                                          <p:spTgt spid="11">
                                            <p:graphicEl>
                                              <a:dgm id="{A7B7AED6-0405-4BB9-8523-C45E53784529}"/>
                                            </p:graphicEl>
                                          </p:spTgt>
                                        </p:tgtEl>
                                      </p:cBhvr>
                                    </p:animEffect>
                                  </p:childTnLst>
                                </p:cTn>
                              </p:par>
                            </p:childTnLst>
                          </p:cTn>
                        </p:par>
                      </p:childTnLst>
                    </p:cTn>
                  </p:par>
                  <p:par>
                    <p:cTn id="95" fill="hold">
                      <p:stCondLst>
                        <p:cond delay="indefinite"/>
                      </p:stCondLst>
                      <p:childTnLst>
                        <p:par>
                          <p:cTn id="96" fill="hold">
                            <p:stCondLst>
                              <p:cond delay="0"/>
                            </p:stCondLst>
                            <p:childTnLst>
                              <p:par>
                                <p:cTn id="97" presetID="31" presetClass="entr" presetSubtype="0" fill="hold" grpId="0" nodeType="clickEffect">
                                  <p:stCondLst>
                                    <p:cond delay="0"/>
                                  </p:stCondLst>
                                  <p:childTnLst>
                                    <p:set>
                                      <p:cBhvr>
                                        <p:cTn id="98" dur="1" fill="hold">
                                          <p:stCondLst>
                                            <p:cond delay="0"/>
                                          </p:stCondLst>
                                        </p:cTn>
                                        <p:tgtEl>
                                          <p:spTgt spid="13">
                                            <p:graphicEl>
                                              <a:dgm id="{1E5CA79E-A834-4F8E-8A0F-711875C001D2}"/>
                                            </p:graphicEl>
                                          </p:spTgt>
                                        </p:tgtEl>
                                        <p:attrNameLst>
                                          <p:attrName>style.visibility</p:attrName>
                                        </p:attrNameLst>
                                      </p:cBhvr>
                                      <p:to>
                                        <p:strVal val="visible"/>
                                      </p:to>
                                    </p:set>
                                    <p:anim calcmode="lin" valueType="num">
                                      <p:cBhvr>
                                        <p:cTn id="99" dur="1000" fill="hold"/>
                                        <p:tgtEl>
                                          <p:spTgt spid="13">
                                            <p:graphicEl>
                                              <a:dgm id="{1E5CA79E-A834-4F8E-8A0F-711875C001D2}"/>
                                            </p:graphicEl>
                                          </p:spTgt>
                                        </p:tgtEl>
                                        <p:attrNameLst>
                                          <p:attrName>ppt_w</p:attrName>
                                        </p:attrNameLst>
                                      </p:cBhvr>
                                      <p:tavLst>
                                        <p:tav tm="0">
                                          <p:val>
                                            <p:fltVal val="0"/>
                                          </p:val>
                                        </p:tav>
                                        <p:tav tm="100000">
                                          <p:val>
                                            <p:strVal val="#ppt_w"/>
                                          </p:val>
                                        </p:tav>
                                      </p:tavLst>
                                    </p:anim>
                                    <p:anim calcmode="lin" valueType="num">
                                      <p:cBhvr>
                                        <p:cTn id="100" dur="1000" fill="hold"/>
                                        <p:tgtEl>
                                          <p:spTgt spid="13">
                                            <p:graphicEl>
                                              <a:dgm id="{1E5CA79E-A834-4F8E-8A0F-711875C001D2}"/>
                                            </p:graphicEl>
                                          </p:spTgt>
                                        </p:tgtEl>
                                        <p:attrNameLst>
                                          <p:attrName>ppt_h</p:attrName>
                                        </p:attrNameLst>
                                      </p:cBhvr>
                                      <p:tavLst>
                                        <p:tav tm="0">
                                          <p:val>
                                            <p:fltVal val="0"/>
                                          </p:val>
                                        </p:tav>
                                        <p:tav tm="100000">
                                          <p:val>
                                            <p:strVal val="#ppt_h"/>
                                          </p:val>
                                        </p:tav>
                                      </p:tavLst>
                                    </p:anim>
                                    <p:anim calcmode="lin" valueType="num">
                                      <p:cBhvr>
                                        <p:cTn id="101" dur="1000" fill="hold"/>
                                        <p:tgtEl>
                                          <p:spTgt spid="13">
                                            <p:graphicEl>
                                              <a:dgm id="{1E5CA79E-A834-4F8E-8A0F-711875C001D2}"/>
                                            </p:graphicEl>
                                          </p:spTgt>
                                        </p:tgtEl>
                                        <p:attrNameLst>
                                          <p:attrName>style.rotation</p:attrName>
                                        </p:attrNameLst>
                                      </p:cBhvr>
                                      <p:tavLst>
                                        <p:tav tm="0">
                                          <p:val>
                                            <p:fltVal val="90"/>
                                          </p:val>
                                        </p:tav>
                                        <p:tav tm="100000">
                                          <p:val>
                                            <p:fltVal val="0"/>
                                          </p:val>
                                        </p:tav>
                                      </p:tavLst>
                                    </p:anim>
                                    <p:animEffect transition="in" filter="fade">
                                      <p:cBhvr>
                                        <p:cTn id="102" dur="1000"/>
                                        <p:tgtEl>
                                          <p:spTgt spid="13">
                                            <p:graphicEl>
                                              <a:dgm id="{1E5CA79E-A834-4F8E-8A0F-711875C001D2}"/>
                                            </p:graphicEl>
                                          </p:spTgt>
                                        </p:tgtEl>
                                      </p:cBhvr>
                                    </p:animEffect>
                                  </p:childTnLst>
                                </p:cTn>
                              </p:par>
                            </p:childTnLst>
                          </p:cTn>
                        </p:par>
                      </p:childTnLst>
                    </p:cTn>
                  </p:par>
                  <p:par>
                    <p:cTn id="103" fill="hold">
                      <p:stCondLst>
                        <p:cond delay="indefinite"/>
                      </p:stCondLst>
                      <p:childTnLst>
                        <p:par>
                          <p:cTn id="104" fill="hold">
                            <p:stCondLst>
                              <p:cond delay="0"/>
                            </p:stCondLst>
                            <p:childTnLst>
                              <p:par>
                                <p:cTn id="105" presetID="31" presetClass="entr" presetSubtype="0" fill="hold" grpId="0" nodeType="clickEffect">
                                  <p:stCondLst>
                                    <p:cond delay="0"/>
                                  </p:stCondLst>
                                  <p:childTnLst>
                                    <p:set>
                                      <p:cBhvr>
                                        <p:cTn id="106" dur="1" fill="hold">
                                          <p:stCondLst>
                                            <p:cond delay="0"/>
                                          </p:stCondLst>
                                        </p:cTn>
                                        <p:tgtEl>
                                          <p:spTgt spid="13">
                                            <p:graphicEl>
                                              <a:dgm id="{A7AC1C5E-05C0-4B1E-BE08-A5CC399A2D70}"/>
                                            </p:graphicEl>
                                          </p:spTgt>
                                        </p:tgtEl>
                                        <p:attrNameLst>
                                          <p:attrName>style.visibility</p:attrName>
                                        </p:attrNameLst>
                                      </p:cBhvr>
                                      <p:to>
                                        <p:strVal val="visible"/>
                                      </p:to>
                                    </p:set>
                                    <p:anim calcmode="lin" valueType="num">
                                      <p:cBhvr>
                                        <p:cTn id="107" dur="1000" fill="hold"/>
                                        <p:tgtEl>
                                          <p:spTgt spid="13">
                                            <p:graphicEl>
                                              <a:dgm id="{A7AC1C5E-05C0-4B1E-BE08-A5CC399A2D70}"/>
                                            </p:graphicEl>
                                          </p:spTgt>
                                        </p:tgtEl>
                                        <p:attrNameLst>
                                          <p:attrName>ppt_w</p:attrName>
                                        </p:attrNameLst>
                                      </p:cBhvr>
                                      <p:tavLst>
                                        <p:tav tm="0">
                                          <p:val>
                                            <p:fltVal val="0"/>
                                          </p:val>
                                        </p:tav>
                                        <p:tav tm="100000">
                                          <p:val>
                                            <p:strVal val="#ppt_w"/>
                                          </p:val>
                                        </p:tav>
                                      </p:tavLst>
                                    </p:anim>
                                    <p:anim calcmode="lin" valueType="num">
                                      <p:cBhvr>
                                        <p:cTn id="108" dur="1000" fill="hold"/>
                                        <p:tgtEl>
                                          <p:spTgt spid="13">
                                            <p:graphicEl>
                                              <a:dgm id="{A7AC1C5E-05C0-4B1E-BE08-A5CC399A2D70}"/>
                                            </p:graphicEl>
                                          </p:spTgt>
                                        </p:tgtEl>
                                        <p:attrNameLst>
                                          <p:attrName>ppt_h</p:attrName>
                                        </p:attrNameLst>
                                      </p:cBhvr>
                                      <p:tavLst>
                                        <p:tav tm="0">
                                          <p:val>
                                            <p:fltVal val="0"/>
                                          </p:val>
                                        </p:tav>
                                        <p:tav tm="100000">
                                          <p:val>
                                            <p:strVal val="#ppt_h"/>
                                          </p:val>
                                        </p:tav>
                                      </p:tavLst>
                                    </p:anim>
                                    <p:anim calcmode="lin" valueType="num">
                                      <p:cBhvr>
                                        <p:cTn id="109" dur="1000" fill="hold"/>
                                        <p:tgtEl>
                                          <p:spTgt spid="13">
                                            <p:graphicEl>
                                              <a:dgm id="{A7AC1C5E-05C0-4B1E-BE08-A5CC399A2D70}"/>
                                            </p:graphicEl>
                                          </p:spTgt>
                                        </p:tgtEl>
                                        <p:attrNameLst>
                                          <p:attrName>style.rotation</p:attrName>
                                        </p:attrNameLst>
                                      </p:cBhvr>
                                      <p:tavLst>
                                        <p:tav tm="0">
                                          <p:val>
                                            <p:fltVal val="90"/>
                                          </p:val>
                                        </p:tav>
                                        <p:tav tm="100000">
                                          <p:val>
                                            <p:fltVal val="0"/>
                                          </p:val>
                                        </p:tav>
                                      </p:tavLst>
                                    </p:anim>
                                    <p:animEffect transition="in" filter="fade">
                                      <p:cBhvr>
                                        <p:cTn id="110" dur="1000"/>
                                        <p:tgtEl>
                                          <p:spTgt spid="13">
                                            <p:graphicEl>
                                              <a:dgm id="{A7AC1C5E-05C0-4B1E-BE08-A5CC399A2D70}"/>
                                            </p:graphicEl>
                                          </p:spTgt>
                                        </p:tgtEl>
                                      </p:cBhvr>
                                    </p:animEffect>
                                  </p:childTnLst>
                                </p:cTn>
                              </p:par>
                              <p:par>
                                <p:cTn id="111" presetID="31" presetClass="entr" presetSubtype="0" fill="hold" grpId="0" nodeType="withEffect">
                                  <p:stCondLst>
                                    <p:cond delay="0"/>
                                  </p:stCondLst>
                                  <p:childTnLst>
                                    <p:set>
                                      <p:cBhvr>
                                        <p:cTn id="112" dur="1" fill="hold">
                                          <p:stCondLst>
                                            <p:cond delay="0"/>
                                          </p:stCondLst>
                                        </p:cTn>
                                        <p:tgtEl>
                                          <p:spTgt spid="13">
                                            <p:graphicEl>
                                              <a:dgm id="{F53EA628-F51B-451E-86B5-EF830A23D567}"/>
                                            </p:graphicEl>
                                          </p:spTgt>
                                        </p:tgtEl>
                                        <p:attrNameLst>
                                          <p:attrName>style.visibility</p:attrName>
                                        </p:attrNameLst>
                                      </p:cBhvr>
                                      <p:to>
                                        <p:strVal val="visible"/>
                                      </p:to>
                                    </p:set>
                                    <p:anim calcmode="lin" valueType="num">
                                      <p:cBhvr>
                                        <p:cTn id="113" dur="1000" fill="hold"/>
                                        <p:tgtEl>
                                          <p:spTgt spid="13">
                                            <p:graphicEl>
                                              <a:dgm id="{F53EA628-F51B-451E-86B5-EF830A23D567}"/>
                                            </p:graphicEl>
                                          </p:spTgt>
                                        </p:tgtEl>
                                        <p:attrNameLst>
                                          <p:attrName>ppt_w</p:attrName>
                                        </p:attrNameLst>
                                      </p:cBhvr>
                                      <p:tavLst>
                                        <p:tav tm="0">
                                          <p:val>
                                            <p:fltVal val="0"/>
                                          </p:val>
                                        </p:tav>
                                        <p:tav tm="100000">
                                          <p:val>
                                            <p:strVal val="#ppt_w"/>
                                          </p:val>
                                        </p:tav>
                                      </p:tavLst>
                                    </p:anim>
                                    <p:anim calcmode="lin" valueType="num">
                                      <p:cBhvr>
                                        <p:cTn id="114" dur="1000" fill="hold"/>
                                        <p:tgtEl>
                                          <p:spTgt spid="13">
                                            <p:graphicEl>
                                              <a:dgm id="{F53EA628-F51B-451E-86B5-EF830A23D567}"/>
                                            </p:graphicEl>
                                          </p:spTgt>
                                        </p:tgtEl>
                                        <p:attrNameLst>
                                          <p:attrName>ppt_h</p:attrName>
                                        </p:attrNameLst>
                                      </p:cBhvr>
                                      <p:tavLst>
                                        <p:tav tm="0">
                                          <p:val>
                                            <p:fltVal val="0"/>
                                          </p:val>
                                        </p:tav>
                                        <p:tav tm="100000">
                                          <p:val>
                                            <p:strVal val="#ppt_h"/>
                                          </p:val>
                                        </p:tav>
                                      </p:tavLst>
                                    </p:anim>
                                    <p:anim calcmode="lin" valueType="num">
                                      <p:cBhvr>
                                        <p:cTn id="115" dur="1000" fill="hold"/>
                                        <p:tgtEl>
                                          <p:spTgt spid="13">
                                            <p:graphicEl>
                                              <a:dgm id="{F53EA628-F51B-451E-86B5-EF830A23D567}"/>
                                            </p:graphicEl>
                                          </p:spTgt>
                                        </p:tgtEl>
                                        <p:attrNameLst>
                                          <p:attrName>style.rotation</p:attrName>
                                        </p:attrNameLst>
                                      </p:cBhvr>
                                      <p:tavLst>
                                        <p:tav tm="0">
                                          <p:val>
                                            <p:fltVal val="90"/>
                                          </p:val>
                                        </p:tav>
                                        <p:tav tm="100000">
                                          <p:val>
                                            <p:fltVal val="0"/>
                                          </p:val>
                                        </p:tav>
                                      </p:tavLst>
                                    </p:anim>
                                    <p:animEffect transition="in" filter="fade">
                                      <p:cBhvr>
                                        <p:cTn id="116" dur="1000"/>
                                        <p:tgtEl>
                                          <p:spTgt spid="13">
                                            <p:graphicEl>
                                              <a:dgm id="{F53EA628-F51B-451E-86B5-EF830A23D567}"/>
                                            </p:graphicEl>
                                          </p:spTgt>
                                        </p:tgtEl>
                                      </p:cBhvr>
                                    </p:animEffect>
                                  </p:childTnLst>
                                </p:cTn>
                              </p:par>
                            </p:childTnLst>
                          </p:cTn>
                        </p:par>
                      </p:childTnLst>
                    </p:cTn>
                  </p:par>
                  <p:par>
                    <p:cTn id="117" fill="hold">
                      <p:stCondLst>
                        <p:cond delay="indefinite"/>
                      </p:stCondLst>
                      <p:childTnLst>
                        <p:par>
                          <p:cTn id="118" fill="hold">
                            <p:stCondLst>
                              <p:cond delay="0"/>
                            </p:stCondLst>
                            <p:childTnLst>
                              <p:par>
                                <p:cTn id="119" presetID="31" presetClass="entr" presetSubtype="0" fill="hold" grpId="0" nodeType="clickEffect">
                                  <p:stCondLst>
                                    <p:cond delay="0"/>
                                  </p:stCondLst>
                                  <p:childTnLst>
                                    <p:set>
                                      <p:cBhvr>
                                        <p:cTn id="120" dur="1" fill="hold">
                                          <p:stCondLst>
                                            <p:cond delay="0"/>
                                          </p:stCondLst>
                                        </p:cTn>
                                        <p:tgtEl>
                                          <p:spTgt spid="13">
                                            <p:graphicEl>
                                              <a:dgm id="{409CA7A9-B571-4107-903F-F859732CEC82}"/>
                                            </p:graphicEl>
                                          </p:spTgt>
                                        </p:tgtEl>
                                        <p:attrNameLst>
                                          <p:attrName>style.visibility</p:attrName>
                                        </p:attrNameLst>
                                      </p:cBhvr>
                                      <p:to>
                                        <p:strVal val="visible"/>
                                      </p:to>
                                    </p:set>
                                    <p:anim calcmode="lin" valueType="num">
                                      <p:cBhvr>
                                        <p:cTn id="121" dur="1000" fill="hold"/>
                                        <p:tgtEl>
                                          <p:spTgt spid="13">
                                            <p:graphicEl>
                                              <a:dgm id="{409CA7A9-B571-4107-903F-F859732CEC82}"/>
                                            </p:graphicEl>
                                          </p:spTgt>
                                        </p:tgtEl>
                                        <p:attrNameLst>
                                          <p:attrName>ppt_w</p:attrName>
                                        </p:attrNameLst>
                                      </p:cBhvr>
                                      <p:tavLst>
                                        <p:tav tm="0">
                                          <p:val>
                                            <p:fltVal val="0"/>
                                          </p:val>
                                        </p:tav>
                                        <p:tav tm="100000">
                                          <p:val>
                                            <p:strVal val="#ppt_w"/>
                                          </p:val>
                                        </p:tav>
                                      </p:tavLst>
                                    </p:anim>
                                    <p:anim calcmode="lin" valueType="num">
                                      <p:cBhvr>
                                        <p:cTn id="122" dur="1000" fill="hold"/>
                                        <p:tgtEl>
                                          <p:spTgt spid="13">
                                            <p:graphicEl>
                                              <a:dgm id="{409CA7A9-B571-4107-903F-F859732CEC82}"/>
                                            </p:graphicEl>
                                          </p:spTgt>
                                        </p:tgtEl>
                                        <p:attrNameLst>
                                          <p:attrName>ppt_h</p:attrName>
                                        </p:attrNameLst>
                                      </p:cBhvr>
                                      <p:tavLst>
                                        <p:tav tm="0">
                                          <p:val>
                                            <p:fltVal val="0"/>
                                          </p:val>
                                        </p:tav>
                                        <p:tav tm="100000">
                                          <p:val>
                                            <p:strVal val="#ppt_h"/>
                                          </p:val>
                                        </p:tav>
                                      </p:tavLst>
                                    </p:anim>
                                    <p:anim calcmode="lin" valueType="num">
                                      <p:cBhvr>
                                        <p:cTn id="123" dur="1000" fill="hold"/>
                                        <p:tgtEl>
                                          <p:spTgt spid="13">
                                            <p:graphicEl>
                                              <a:dgm id="{409CA7A9-B571-4107-903F-F859732CEC82}"/>
                                            </p:graphicEl>
                                          </p:spTgt>
                                        </p:tgtEl>
                                        <p:attrNameLst>
                                          <p:attrName>style.rotation</p:attrName>
                                        </p:attrNameLst>
                                      </p:cBhvr>
                                      <p:tavLst>
                                        <p:tav tm="0">
                                          <p:val>
                                            <p:fltVal val="90"/>
                                          </p:val>
                                        </p:tav>
                                        <p:tav tm="100000">
                                          <p:val>
                                            <p:fltVal val="0"/>
                                          </p:val>
                                        </p:tav>
                                      </p:tavLst>
                                    </p:anim>
                                    <p:animEffect transition="in" filter="fade">
                                      <p:cBhvr>
                                        <p:cTn id="124" dur="1000"/>
                                        <p:tgtEl>
                                          <p:spTgt spid="13">
                                            <p:graphicEl>
                                              <a:dgm id="{409CA7A9-B571-4107-903F-F859732CEC82}"/>
                                            </p:graphicEl>
                                          </p:spTgt>
                                        </p:tgtEl>
                                      </p:cBhvr>
                                    </p:animEffect>
                                  </p:childTnLst>
                                </p:cTn>
                              </p:par>
                              <p:par>
                                <p:cTn id="125" presetID="31" presetClass="entr" presetSubtype="0" fill="hold" grpId="0" nodeType="withEffect">
                                  <p:stCondLst>
                                    <p:cond delay="0"/>
                                  </p:stCondLst>
                                  <p:childTnLst>
                                    <p:set>
                                      <p:cBhvr>
                                        <p:cTn id="126" dur="1" fill="hold">
                                          <p:stCondLst>
                                            <p:cond delay="0"/>
                                          </p:stCondLst>
                                        </p:cTn>
                                        <p:tgtEl>
                                          <p:spTgt spid="13">
                                            <p:graphicEl>
                                              <a:dgm id="{5ADDF783-08DE-4A3C-AAE2-79307CC3584F}"/>
                                            </p:graphicEl>
                                          </p:spTgt>
                                        </p:tgtEl>
                                        <p:attrNameLst>
                                          <p:attrName>style.visibility</p:attrName>
                                        </p:attrNameLst>
                                      </p:cBhvr>
                                      <p:to>
                                        <p:strVal val="visible"/>
                                      </p:to>
                                    </p:set>
                                    <p:anim calcmode="lin" valueType="num">
                                      <p:cBhvr>
                                        <p:cTn id="127" dur="1000" fill="hold"/>
                                        <p:tgtEl>
                                          <p:spTgt spid="13">
                                            <p:graphicEl>
                                              <a:dgm id="{5ADDF783-08DE-4A3C-AAE2-79307CC3584F}"/>
                                            </p:graphicEl>
                                          </p:spTgt>
                                        </p:tgtEl>
                                        <p:attrNameLst>
                                          <p:attrName>ppt_w</p:attrName>
                                        </p:attrNameLst>
                                      </p:cBhvr>
                                      <p:tavLst>
                                        <p:tav tm="0">
                                          <p:val>
                                            <p:fltVal val="0"/>
                                          </p:val>
                                        </p:tav>
                                        <p:tav tm="100000">
                                          <p:val>
                                            <p:strVal val="#ppt_w"/>
                                          </p:val>
                                        </p:tav>
                                      </p:tavLst>
                                    </p:anim>
                                    <p:anim calcmode="lin" valueType="num">
                                      <p:cBhvr>
                                        <p:cTn id="128" dur="1000" fill="hold"/>
                                        <p:tgtEl>
                                          <p:spTgt spid="13">
                                            <p:graphicEl>
                                              <a:dgm id="{5ADDF783-08DE-4A3C-AAE2-79307CC3584F}"/>
                                            </p:graphicEl>
                                          </p:spTgt>
                                        </p:tgtEl>
                                        <p:attrNameLst>
                                          <p:attrName>ppt_h</p:attrName>
                                        </p:attrNameLst>
                                      </p:cBhvr>
                                      <p:tavLst>
                                        <p:tav tm="0">
                                          <p:val>
                                            <p:fltVal val="0"/>
                                          </p:val>
                                        </p:tav>
                                        <p:tav tm="100000">
                                          <p:val>
                                            <p:strVal val="#ppt_h"/>
                                          </p:val>
                                        </p:tav>
                                      </p:tavLst>
                                    </p:anim>
                                    <p:anim calcmode="lin" valueType="num">
                                      <p:cBhvr>
                                        <p:cTn id="129" dur="1000" fill="hold"/>
                                        <p:tgtEl>
                                          <p:spTgt spid="13">
                                            <p:graphicEl>
                                              <a:dgm id="{5ADDF783-08DE-4A3C-AAE2-79307CC3584F}"/>
                                            </p:graphicEl>
                                          </p:spTgt>
                                        </p:tgtEl>
                                        <p:attrNameLst>
                                          <p:attrName>style.rotation</p:attrName>
                                        </p:attrNameLst>
                                      </p:cBhvr>
                                      <p:tavLst>
                                        <p:tav tm="0">
                                          <p:val>
                                            <p:fltVal val="90"/>
                                          </p:val>
                                        </p:tav>
                                        <p:tav tm="100000">
                                          <p:val>
                                            <p:fltVal val="0"/>
                                          </p:val>
                                        </p:tav>
                                      </p:tavLst>
                                    </p:anim>
                                    <p:animEffect transition="in" filter="fade">
                                      <p:cBhvr>
                                        <p:cTn id="130" dur="1000"/>
                                        <p:tgtEl>
                                          <p:spTgt spid="13">
                                            <p:graphicEl>
                                              <a:dgm id="{5ADDF783-08DE-4A3C-AAE2-79307CC3584F}"/>
                                            </p:graphicEl>
                                          </p:spTgt>
                                        </p:tgtEl>
                                      </p:cBhvr>
                                    </p:animEffect>
                                  </p:childTnLst>
                                </p:cTn>
                              </p:par>
                            </p:childTnLst>
                          </p:cTn>
                        </p:par>
                      </p:childTnLst>
                    </p:cTn>
                  </p:par>
                  <p:par>
                    <p:cTn id="131" fill="hold">
                      <p:stCondLst>
                        <p:cond delay="indefinite"/>
                      </p:stCondLst>
                      <p:childTnLst>
                        <p:par>
                          <p:cTn id="132" fill="hold">
                            <p:stCondLst>
                              <p:cond delay="0"/>
                            </p:stCondLst>
                            <p:childTnLst>
                              <p:par>
                                <p:cTn id="133" presetID="31" presetClass="entr" presetSubtype="0" fill="hold" grpId="0" nodeType="clickEffect">
                                  <p:stCondLst>
                                    <p:cond delay="0"/>
                                  </p:stCondLst>
                                  <p:childTnLst>
                                    <p:set>
                                      <p:cBhvr>
                                        <p:cTn id="134" dur="1" fill="hold">
                                          <p:stCondLst>
                                            <p:cond delay="0"/>
                                          </p:stCondLst>
                                        </p:cTn>
                                        <p:tgtEl>
                                          <p:spTgt spid="13">
                                            <p:graphicEl>
                                              <a:dgm id="{45E45FD5-B536-4CBE-9612-90C9EAC0311E}"/>
                                            </p:graphicEl>
                                          </p:spTgt>
                                        </p:tgtEl>
                                        <p:attrNameLst>
                                          <p:attrName>style.visibility</p:attrName>
                                        </p:attrNameLst>
                                      </p:cBhvr>
                                      <p:to>
                                        <p:strVal val="visible"/>
                                      </p:to>
                                    </p:set>
                                    <p:anim calcmode="lin" valueType="num">
                                      <p:cBhvr>
                                        <p:cTn id="135" dur="1000" fill="hold"/>
                                        <p:tgtEl>
                                          <p:spTgt spid="13">
                                            <p:graphicEl>
                                              <a:dgm id="{45E45FD5-B536-4CBE-9612-90C9EAC0311E}"/>
                                            </p:graphicEl>
                                          </p:spTgt>
                                        </p:tgtEl>
                                        <p:attrNameLst>
                                          <p:attrName>ppt_w</p:attrName>
                                        </p:attrNameLst>
                                      </p:cBhvr>
                                      <p:tavLst>
                                        <p:tav tm="0">
                                          <p:val>
                                            <p:fltVal val="0"/>
                                          </p:val>
                                        </p:tav>
                                        <p:tav tm="100000">
                                          <p:val>
                                            <p:strVal val="#ppt_w"/>
                                          </p:val>
                                        </p:tav>
                                      </p:tavLst>
                                    </p:anim>
                                    <p:anim calcmode="lin" valueType="num">
                                      <p:cBhvr>
                                        <p:cTn id="136" dur="1000" fill="hold"/>
                                        <p:tgtEl>
                                          <p:spTgt spid="13">
                                            <p:graphicEl>
                                              <a:dgm id="{45E45FD5-B536-4CBE-9612-90C9EAC0311E}"/>
                                            </p:graphicEl>
                                          </p:spTgt>
                                        </p:tgtEl>
                                        <p:attrNameLst>
                                          <p:attrName>ppt_h</p:attrName>
                                        </p:attrNameLst>
                                      </p:cBhvr>
                                      <p:tavLst>
                                        <p:tav tm="0">
                                          <p:val>
                                            <p:fltVal val="0"/>
                                          </p:val>
                                        </p:tav>
                                        <p:tav tm="100000">
                                          <p:val>
                                            <p:strVal val="#ppt_h"/>
                                          </p:val>
                                        </p:tav>
                                      </p:tavLst>
                                    </p:anim>
                                    <p:anim calcmode="lin" valueType="num">
                                      <p:cBhvr>
                                        <p:cTn id="137" dur="1000" fill="hold"/>
                                        <p:tgtEl>
                                          <p:spTgt spid="13">
                                            <p:graphicEl>
                                              <a:dgm id="{45E45FD5-B536-4CBE-9612-90C9EAC0311E}"/>
                                            </p:graphicEl>
                                          </p:spTgt>
                                        </p:tgtEl>
                                        <p:attrNameLst>
                                          <p:attrName>style.rotation</p:attrName>
                                        </p:attrNameLst>
                                      </p:cBhvr>
                                      <p:tavLst>
                                        <p:tav tm="0">
                                          <p:val>
                                            <p:fltVal val="90"/>
                                          </p:val>
                                        </p:tav>
                                        <p:tav tm="100000">
                                          <p:val>
                                            <p:fltVal val="0"/>
                                          </p:val>
                                        </p:tav>
                                      </p:tavLst>
                                    </p:anim>
                                    <p:animEffect transition="in" filter="fade">
                                      <p:cBhvr>
                                        <p:cTn id="138" dur="1000"/>
                                        <p:tgtEl>
                                          <p:spTgt spid="13">
                                            <p:graphicEl>
                                              <a:dgm id="{45E45FD5-B536-4CBE-9612-90C9EAC0311E}"/>
                                            </p:graphicEl>
                                          </p:spTgt>
                                        </p:tgtEl>
                                      </p:cBhvr>
                                    </p:animEffect>
                                  </p:childTnLst>
                                </p:cTn>
                              </p:par>
                              <p:par>
                                <p:cTn id="139" presetID="31" presetClass="entr" presetSubtype="0" fill="hold" grpId="0" nodeType="withEffect">
                                  <p:stCondLst>
                                    <p:cond delay="0"/>
                                  </p:stCondLst>
                                  <p:childTnLst>
                                    <p:set>
                                      <p:cBhvr>
                                        <p:cTn id="140" dur="1" fill="hold">
                                          <p:stCondLst>
                                            <p:cond delay="0"/>
                                          </p:stCondLst>
                                        </p:cTn>
                                        <p:tgtEl>
                                          <p:spTgt spid="13">
                                            <p:graphicEl>
                                              <a:dgm id="{A77346AC-1ADD-48B3-9874-C0BAA13CFB5F}"/>
                                            </p:graphicEl>
                                          </p:spTgt>
                                        </p:tgtEl>
                                        <p:attrNameLst>
                                          <p:attrName>style.visibility</p:attrName>
                                        </p:attrNameLst>
                                      </p:cBhvr>
                                      <p:to>
                                        <p:strVal val="visible"/>
                                      </p:to>
                                    </p:set>
                                    <p:anim calcmode="lin" valueType="num">
                                      <p:cBhvr>
                                        <p:cTn id="141" dur="1000" fill="hold"/>
                                        <p:tgtEl>
                                          <p:spTgt spid="13">
                                            <p:graphicEl>
                                              <a:dgm id="{A77346AC-1ADD-48B3-9874-C0BAA13CFB5F}"/>
                                            </p:graphicEl>
                                          </p:spTgt>
                                        </p:tgtEl>
                                        <p:attrNameLst>
                                          <p:attrName>ppt_w</p:attrName>
                                        </p:attrNameLst>
                                      </p:cBhvr>
                                      <p:tavLst>
                                        <p:tav tm="0">
                                          <p:val>
                                            <p:fltVal val="0"/>
                                          </p:val>
                                        </p:tav>
                                        <p:tav tm="100000">
                                          <p:val>
                                            <p:strVal val="#ppt_w"/>
                                          </p:val>
                                        </p:tav>
                                      </p:tavLst>
                                    </p:anim>
                                    <p:anim calcmode="lin" valueType="num">
                                      <p:cBhvr>
                                        <p:cTn id="142" dur="1000" fill="hold"/>
                                        <p:tgtEl>
                                          <p:spTgt spid="13">
                                            <p:graphicEl>
                                              <a:dgm id="{A77346AC-1ADD-48B3-9874-C0BAA13CFB5F}"/>
                                            </p:graphicEl>
                                          </p:spTgt>
                                        </p:tgtEl>
                                        <p:attrNameLst>
                                          <p:attrName>ppt_h</p:attrName>
                                        </p:attrNameLst>
                                      </p:cBhvr>
                                      <p:tavLst>
                                        <p:tav tm="0">
                                          <p:val>
                                            <p:fltVal val="0"/>
                                          </p:val>
                                        </p:tav>
                                        <p:tav tm="100000">
                                          <p:val>
                                            <p:strVal val="#ppt_h"/>
                                          </p:val>
                                        </p:tav>
                                      </p:tavLst>
                                    </p:anim>
                                    <p:anim calcmode="lin" valueType="num">
                                      <p:cBhvr>
                                        <p:cTn id="143" dur="1000" fill="hold"/>
                                        <p:tgtEl>
                                          <p:spTgt spid="13">
                                            <p:graphicEl>
                                              <a:dgm id="{A77346AC-1ADD-48B3-9874-C0BAA13CFB5F}"/>
                                            </p:graphicEl>
                                          </p:spTgt>
                                        </p:tgtEl>
                                        <p:attrNameLst>
                                          <p:attrName>style.rotation</p:attrName>
                                        </p:attrNameLst>
                                      </p:cBhvr>
                                      <p:tavLst>
                                        <p:tav tm="0">
                                          <p:val>
                                            <p:fltVal val="90"/>
                                          </p:val>
                                        </p:tav>
                                        <p:tav tm="100000">
                                          <p:val>
                                            <p:fltVal val="0"/>
                                          </p:val>
                                        </p:tav>
                                      </p:tavLst>
                                    </p:anim>
                                    <p:animEffect transition="in" filter="fade">
                                      <p:cBhvr>
                                        <p:cTn id="144" dur="1000"/>
                                        <p:tgtEl>
                                          <p:spTgt spid="13">
                                            <p:graphicEl>
                                              <a:dgm id="{A77346AC-1ADD-48B3-9874-C0BAA13CFB5F}"/>
                                            </p:graphicEl>
                                          </p:spTgt>
                                        </p:tgtEl>
                                      </p:cBhvr>
                                    </p:animEffect>
                                  </p:childTnLst>
                                </p:cTn>
                              </p:par>
                            </p:childTnLst>
                          </p:cTn>
                        </p:par>
                      </p:childTnLst>
                    </p:cTn>
                  </p:par>
                  <p:par>
                    <p:cTn id="145" fill="hold">
                      <p:stCondLst>
                        <p:cond delay="indefinite"/>
                      </p:stCondLst>
                      <p:childTnLst>
                        <p:par>
                          <p:cTn id="146" fill="hold">
                            <p:stCondLst>
                              <p:cond delay="0"/>
                            </p:stCondLst>
                            <p:childTnLst>
                              <p:par>
                                <p:cTn id="147" presetID="31" presetClass="entr" presetSubtype="0" fill="hold" grpId="0" nodeType="clickEffect">
                                  <p:stCondLst>
                                    <p:cond delay="0"/>
                                  </p:stCondLst>
                                  <p:childTnLst>
                                    <p:set>
                                      <p:cBhvr>
                                        <p:cTn id="148" dur="1" fill="hold">
                                          <p:stCondLst>
                                            <p:cond delay="0"/>
                                          </p:stCondLst>
                                        </p:cTn>
                                        <p:tgtEl>
                                          <p:spTgt spid="13">
                                            <p:graphicEl>
                                              <a:dgm id="{B28E8FD8-EF12-4866-8ED6-85BF422476BD}"/>
                                            </p:graphicEl>
                                          </p:spTgt>
                                        </p:tgtEl>
                                        <p:attrNameLst>
                                          <p:attrName>style.visibility</p:attrName>
                                        </p:attrNameLst>
                                      </p:cBhvr>
                                      <p:to>
                                        <p:strVal val="visible"/>
                                      </p:to>
                                    </p:set>
                                    <p:anim calcmode="lin" valueType="num">
                                      <p:cBhvr>
                                        <p:cTn id="149" dur="1000" fill="hold"/>
                                        <p:tgtEl>
                                          <p:spTgt spid="13">
                                            <p:graphicEl>
                                              <a:dgm id="{B28E8FD8-EF12-4866-8ED6-85BF422476BD}"/>
                                            </p:graphicEl>
                                          </p:spTgt>
                                        </p:tgtEl>
                                        <p:attrNameLst>
                                          <p:attrName>ppt_w</p:attrName>
                                        </p:attrNameLst>
                                      </p:cBhvr>
                                      <p:tavLst>
                                        <p:tav tm="0">
                                          <p:val>
                                            <p:fltVal val="0"/>
                                          </p:val>
                                        </p:tav>
                                        <p:tav tm="100000">
                                          <p:val>
                                            <p:strVal val="#ppt_w"/>
                                          </p:val>
                                        </p:tav>
                                      </p:tavLst>
                                    </p:anim>
                                    <p:anim calcmode="lin" valueType="num">
                                      <p:cBhvr>
                                        <p:cTn id="150" dur="1000" fill="hold"/>
                                        <p:tgtEl>
                                          <p:spTgt spid="13">
                                            <p:graphicEl>
                                              <a:dgm id="{B28E8FD8-EF12-4866-8ED6-85BF422476BD}"/>
                                            </p:graphicEl>
                                          </p:spTgt>
                                        </p:tgtEl>
                                        <p:attrNameLst>
                                          <p:attrName>ppt_h</p:attrName>
                                        </p:attrNameLst>
                                      </p:cBhvr>
                                      <p:tavLst>
                                        <p:tav tm="0">
                                          <p:val>
                                            <p:fltVal val="0"/>
                                          </p:val>
                                        </p:tav>
                                        <p:tav tm="100000">
                                          <p:val>
                                            <p:strVal val="#ppt_h"/>
                                          </p:val>
                                        </p:tav>
                                      </p:tavLst>
                                    </p:anim>
                                    <p:anim calcmode="lin" valueType="num">
                                      <p:cBhvr>
                                        <p:cTn id="151" dur="1000" fill="hold"/>
                                        <p:tgtEl>
                                          <p:spTgt spid="13">
                                            <p:graphicEl>
                                              <a:dgm id="{B28E8FD8-EF12-4866-8ED6-85BF422476BD}"/>
                                            </p:graphicEl>
                                          </p:spTgt>
                                        </p:tgtEl>
                                        <p:attrNameLst>
                                          <p:attrName>style.rotation</p:attrName>
                                        </p:attrNameLst>
                                      </p:cBhvr>
                                      <p:tavLst>
                                        <p:tav tm="0">
                                          <p:val>
                                            <p:fltVal val="90"/>
                                          </p:val>
                                        </p:tav>
                                        <p:tav tm="100000">
                                          <p:val>
                                            <p:fltVal val="0"/>
                                          </p:val>
                                        </p:tav>
                                      </p:tavLst>
                                    </p:anim>
                                    <p:animEffect transition="in" filter="fade">
                                      <p:cBhvr>
                                        <p:cTn id="152" dur="1000"/>
                                        <p:tgtEl>
                                          <p:spTgt spid="13">
                                            <p:graphicEl>
                                              <a:dgm id="{B28E8FD8-EF12-4866-8ED6-85BF422476BD}"/>
                                            </p:graphicEl>
                                          </p:spTgt>
                                        </p:tgtEl>
                                      </p:cBhvr>
                                    </p:animEffect>
                                  </p:childTnLst>
                                </p:cTn>
                              </p:par>
                              <p:par>
                                <p:cTn id="153" presetID="31" presetClass="entr" presetSubtype="0" fill="hold" grpId="0" nodeType="withEffect">
                                  <p:stCondLst>
                                    <p:cond delay="0"/>
                                  </p:stCondLst>
                                  <p:childTnLst>
                                    <p:set>
                                      <p:cBhvr>
                                        <p:cTn id="154" dur="1" fill="hold">
                                          <p:stCondLst>
                                            <p:cond delay="0"/>
                                          </p:stCondLst>
                                        </p:cTn>
                                        <p:tgtEl>
                                          <p:spTgt spid="13">
                                            <p:graphicEl>
                                              <a:dgm id="{FC3A9A08-BBCE-4596-89E8-09D92B12C76E}"/>
                                            </p:graphicEl>
                                          </p:spTgt>
                                        </p:tgtEl>
                                        <p:attrNameLst>
                                          <p:attrName>style.visibility</p:attrName>
                                        </p:attrNameLst>
                                      </p:cBhvr>
                                      <p:to>
                                        <p:strVal val="visible"/>
                                      </p:to>
                                    </p:set>
                                    <p:anim calcmode="lin" valueType="num">
                                      <p:cBhvr>
                                        <p:cTn id="155" dur="1000" fill="hold"/>
                                        <p:tgtEl>
                                          <p:spTgt spid="13">
                                            <p:graphicEl>
                                              <a:dgm id="{FC3A9A08-BBCE-4596-89E8-09D92B12C76E}"/>
                                            </p:graphicEl>
                                          </p:spTgt>
                                        </p:tgtEl>
                                        <p:attrNameLst>
                                          <p:attrName>ppt_w</p:attrName>
                                        </p:attrNameLst>
                                      </p:cBhvr>
                                      <p:tavLst>
                                        <p:tav tm="0">
                                          <p:val>
                                            <p:fltVal val="0"/>
                                          </p:val>
                                        </p:tav>
                                        <p:tav tm="100000">
                                          <p:val>
                                            <p:strVal val="#ppt_w"/>
                                          </p:val>
                                        </p:tav>
                                      </p:tavLst>
                                    </p:anim>
                                    <p:anim calcmode="lin" valueType="num">
                                      <p:cBhvr>
                                        <p:cTn id="156" dur="1000" fill="hold"/>
                                        <p:tgtEl>
                                          <p:spTgt spid="13">
                                            <p:graphicEl>
                                              <a:dgm id="{FC3A9A08-BBCE-4596-89E8-09D92B12C76E}"/>
                                            </p:graphicEl>
                                          </p:spTgt>
                                        </p:tgtEl>
                                        <p:attrNameLst>
                                          <p:attrName>ppt_h</p:attrName>
                                        </p:attrNameLst>
                                      </p:cBhvr>
                                      <p:tavLst>
                                        <p:tav tm="0">
                                          <p:val>
                                            <p:fltVal val="0"/>
                                          </p:val>
                                        </p:tav>
                                        <p:tav tm="100000">
                                          <p:val>
                                            <p:strVal val="#ppt_h"/>
                                          </p:val>
                                        </p:tav>
                                      </p:tavLst>
                                    </p:anim>
                                    <p:anim calcmode="lin" valueType="num">
                                      <p:cBhvr>
                                        <p:cTn id="157" dur="1000" fill="hold"/>
                                        <p:tgtEl>
                                          <p:spTgt spid="13">
                                            <p:graphicEl>
                                              <a:dgm id="{FC3A9A08-BBCE-4596-89E8-09D92B12C76E}"/>
                                            </p:graphicEl>
                                          </p:spTgt>
                                        </p:tgtEl>
                                        <p:attrNameLst>
                                          <p:attrName>style.rotation</p:attrName>
                                        </p:attrNameLst>
                                      </p:cBhvr>
                                      <p:tavLst>
                                        <p:tav tm="0">
                                          <p:val>
                                            <p:fltVal val="90"/>
                                          </p:val>
                                        </p:tav>
                                        <p:tav tm="100000">
                                          <p:val>
                                            <p:fltVal val="0"/>
                                          </p:val>
                                        </p:tav>
                                      </p:tavLst>
                                    </p:anim>
                                    <p:animEffect transition="in" filter="fade">
                                      <p:cBhvr>
                                        <p:cTn id="158" dur="1000"/>
                                        <p:tgtEl>
                                          <p:spTgt spid="13">
                                            <p:graphicEl>
                                              <a:dgm id="{FC3A9A08-BBCE-4596-89E8-09D92B12C76E}"/>
                                            </p:graphicEl>
                                          </p:spTgt>
                                        </p:tgtEl>
                                      </p:cBhvr>
                                    </p:animEffect>
                                  </p:childTnLst>
                                </p:cTn>
                              </p:par>
                            </p:childTnLst>
                          </p:cTn>
                        </p:par>
                      </p:childTnLst>
                    </p:cTn>
                  </p:par>
                  <p:par>
                    <p:cTn id="159" fill="hold">
                      <p:stCondLst>
                        <p:cond delay="indefinite"/>
                      </p:stCondLst>
                      <p:childTnLst>
                        <p:par>
                          <p:cTn id="160" fill="hold">
                            <p:stCondLst>
                              <p:cond delay="0"/>
                            </p:stCondLst>
                            <p:childTnLst>
                              <p:par>
                                <p:cTn id="161" presetID="31" presetClass="entr" presetSubtype="0" fill="hold" grpId="0" nodeType="clickEffect">
                                  <p:stCondLst>
                                    <p:cond delay="0"/>
                                  </p:stCondLst>
                                  <p:childTnLst>
                                    <p:set>
                                      <p:cBhvr>
                                        <p:cTn id="162" dur="1" fill="hold">
                                          <p:stCondLst>
                                            <p:cond delay="0"/>
                                          </p:stCondLst>
                                        </p:cTn>
                                        <p:tgtEl>
                                          <p:spTgt spid="13">
                                            <p:graphicEl>
                                              <a:dgm id="{36EFB761-9CA6-4400-A556-541F41810AFB}"/>
                                            </p:graphicEl>
                                          </p:spTgt>
                                        </p:tgtEl>
                                        <p:attrNameLst>
                                          <p:attrName>style.visibility</p:attrName>
                                        </p:attrNameLst>
                                      </p:cBhvr>
                                      <p:to>
                                        <p:strVal val="visible"/>
                                      </p:to>
                                    </p:set>
                                    <p:anim calcmode="lin" valueType="num">
                                      <p:cBhvr>
                                        <p:cTn id="163" dur="1000" fill="hold"/>
                                        <p:tgtEl>
                                          <p:spTgt spid="13">
                                            <p:graphicEl>
                                              <a:dgm id="{36EFB761-9CA6-4400-A556-541F41810AFB}"/>
                                            </p:graphicEl>
                                          </p:spTgt>
                                        </p:tgtEl>
                                        <p:attrNameLst>
                                          <p:attrName>ppt_w</p:attrName>
                                        </p:attrNameLst>
                                      </p:cBhvr>
                                      <p:tavLst>
                                        <p:tav tm="0">
                                          <p:val>
                                            <p:fltVal val="0"/>
                                          </p:val>
                                        </p:tav>
                                        <p:tav tm="100000">
                                          <p:val>
                                            <p:strVal val="#ppt_w"/>
                                          </p:val>
                                        </p:tav>
                                      </p:tavLst>
                                    </p:anim>
                                    <p:anim calcmode="lin" valueType="num">
                                      <p:cBhvr>
                                        <p:cTn id="164" dur="1000" fill="hold"/>
                                        <p:tgtEl>
                                          <p:spTgt spid="13">
                                            <p:graphicEl>
                                              <a:dgm id="{36EFB761-9CA6-4400-A556-541F41810AFB}"/>
                                            </p:graphicEl>
                                          </p:spTgt>
                                        </p:tgtEl>
                                        <p:attrNameLst>
                                          <p:attrName>ppt_h</p:attrName>
                                        </p:attrNameLst>
                                      </p:cBhvr>
                                      <p:tavLst>
                                        <p:tav tm="0">
                                          <p:val>
                                            <p:fltVal val="0"/>
                                          </p:val>
                                        </p:tav>
                                        <p:tav tm="100000">
                                          <p:val>
                                            <p:strVal val="#ppt_h"/>
                                          </p:val>
                                        </p:tav>
                                      </p:tavLst>
                                    </p:anim>
                                    <p:anim calcmode="lin" valueType="num">
                                      <p:cBhvr>
                                        <p:cTn id="165" dur="1000" fill="hold"/>
                                        <p:tgtEl>
                                          <p:spTgt spid="13">
                                            <p:graphicEl>
                                              <a:dgm id="{36EFB761-9CA6-4400-A556-541F41810AFB}"/>
                                            </p:graphicEl>
                                          </p:spTgt>
                                        </p:tgtEl>
                                        <p:attrNameLst>
                                          <p:attrName>style.rotation</p:attrName>
                                        </p:attrNameLst>
                                      </p:cBhvr>
                                      <p:tavLst>
                                        <p:tav tm="0">
                                          <p:val>
                                            <p:fltVal val="90"/>
                                          </p:val>
                                        </p:tav>
                                        <p:tav tm="100000">
                                          <p:val>
                                            <p:fltVal val="0"/>
                                          </p:val>
                                        </p:tav>
                                      </p:tavLst>
                                    </p:anim>
                                    <p:animEffect transition="in" filter="fade">
                                      <p:cBhvr>
                                        <p:cTn id="166" dur="1000"/>
                                        <p:tgtEl>
                                          <p:spTgt spid="13">
                                            <p:graphicEl>
                                              <a:dgm id="{36EFB761-9CA6-4400-A556-541F41810AFB}"/>
                                            </p:graphicEl>
                                          </p:spTgt>
                                        </p:tgtEl>
                                      </p:cBhvr>
                                    </p:animEffect>
                                  </p:childTnLst>
                                </p:cTn>
                              </p:par>
                              <p:par>
                                <p:cTn id="167" presetID="31" presetClass="entr" presetSubtype="0" fill="hold" grpId="0" nodeType="withEffect">
                                  <p:stCondLst>
                                    <p:cond delay="0"/>
                                  </p:stCondLst>
                                  <p:childTnLst>
                                    <p:set>
                                      <p:cBhvr>
                                        <p:cTn id="168" dur="1" fill="hold">
                                          <p:stCondLst>
                                            <p:cond delay="0"/>
                                          </p:stCondLst>
                                        </p:cTn>
                                        <p:tgtEl>
                                          <p:spTgt spid="13">
                                            <p:graphicEl>
                                              <a:dgm id="{24F4F177-0246-4728-B4B5-A8DA5345B11A}"/>
                                            </p:graphicEl>
                                          </p:spTgt>
                                        </p:tgtEl>
                                        <p:attrNameLst>
                                          <p:attrName>style.visibility</p:attrName>
                                        </p:attrNameLst>
                                      </p:cBhvr>
                                      <p:to>
                                        <p:strVal val="visible"/>
                                      </p:to>
                                    </p:set>
                                    <p:anim calcmode="lin" valueType="num">
                                      <p:cBhvr>
                                        <p:cTn id="169" dur="1000" fill="hold"/>
                                        <p:tgtEl>
                                          <p:spTgt spid="13">
                                            <p:graphicEl>
                                              <a:dgm id="{24F4F177-0246-4728-B4B5-A8DA5345B11A}"/>
                                            </p:graphicEl>
                                          </p:spTgt>
                                        </p:tgtEl>
                                        <p:attrNameLst>
                                          <p:attrName>ppt_w</p:attrName>
                                        </p:attrNameLst>
                                      </p:cBhvr>
                                      <p:tavLst>
                                        <p:tav tm="0">
                                          <p:val>
                                            <p:fltVal val="0"/>
                                          </p:val>
                                        </p:tav>
                                        <p:tav tm="100000">
                                          <p:val>
                                            <p:strVal val="#ppt_w"/>
                                          </p:val>
                                        </p:tav>
                                      </p:tavLst>
                                    </p:anim>
                                    <p:anim calcmode="lin" valueType="num">
                                      <p:cBhvr>
                                        <p:cTn id="170" dur="1000" fill="hold"/>
                                        <p:tgtEl>
                                          <p:spTgt spid="13">
                                            <p:graphicEl>
                                              <a:dgm id="{24F4F177-0246-4728-B4B5-A8DA5345B11A}"/>
                                            </p:graphicEl>
                                          </p:spTgt>
                                        </p:tgtEl>
                                        <p:attrNameLst>
                                          <p:attrName>ppt_h</p:attrName>
                                        </p:attrNameLst>
                                      </p:cBhvr>
                                      <p:tavLst>
                                        <p:tav tm="0">
                                          <p:val>
                                            <p:fltVal val="0"/>
                                          </p:val>
                                        </p:tav>
                                        <p:tav tm="100000">
                                          <p:val>
                                            <p:strVal val="#ppt_h"/>
                                          </p:val>
                                        </p:tav>
                                      </p:tavLst>
                                    </p:anim>
                                    <p:anim calcmode="lin" valueType="num">
                                      <p:cBhvr>
                                        <p:cTn id="171" dur="1000" fill="hold"/>
                                        <p:tgtEl>
                                          <p:spTgt spid="13">
                                            <p:graphicEl>
                                              <a:dgm id="{24F4F177-0246-4728-B4B5-A8DA5345B11A}"/>
                                            </p:graphicEl>
                                          </p:spTgt>
                                        </p:tgtEl>
                                        <p:attrNameLst>
                                          <p:attrName>style.rotation</p:attrName>
                                        </p:attrNameLst>
                                      </p:cBhvr>
                                      <p:tavLst>
                                        <p:tav tm="0">
                                          <p:val>
                                            <p:fltVal val="90"/>
                                          </p:val>
                                        </p:tav>
                                        <p:tav tm="100000">
                                          <p:val>
                                            <p:fltVal val="0"/>
                                          </p:val>
                                        </p:tav>
                                      </p:tavLst>
                                    </p:anim>
                                    <p:animEffect transition="in" filter="fade">
                                      <p:cBhvr>
                                        <p:cTn id="172" dur="1000"/>
                                        <p:tgtEl>
                                          <p:spTgt spid="13">
                                            <p:graphicEl>
                                              <a:dgm id="{24F4F177-0246-4728-B4B5-A8DA5345B11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Sub>
          <a:bldDgm bld="one"/>
        </p:bldSub>
      </p:bldGraphic>
      <p:bldGraphic spid="13"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74696" y="957845"/>
            <a:ext cx="11251137" cy="2332946"/>
          </a:xfrm>
          <a:prstGeom prst="rect">
            <a:avLst/>
          </a:prstGeom>
          <a:solidFill>
            <a:schemeClr val="bg1"/>
          </a:solidFill>
          <a:ln w="38100">
            <a:solidFill>
              <a:srgbClr val="00D7D2"/>
            </a:solidFill>
          </a:ln>
          <a:effectLst>
            <a:glow rad="127000">
              <a:srgbClr val="9BFFFD">
                <a:alpha val="40000"/>
              </a:srgbClr>
            </a:glow>
          </a:effectLst>
        </p:spPr>
        <p:style>
          <a:lnRef idx="2">
            <a:schemeClr val="accent4"/>
          </a:lnRef>
          <a:fillRef idx="1">
            <a:schemeClr val="lt1"/>
          </a:fillRef>
          <a:effectRef idx="0">
            <a:schemeClr val="accent4"/>
          </a:effectRef>
          <a:fontRef idx="minor">
            <a:schemeClr val="dk1"/>
          </a:fontRef>
        </p:style>
        <p:txBody>
          <a:bodyPr wrap="square">
            <a:spAutoFit/>
          </a:bodyPr>
          <a:lstStyle/>
          <a:p>
            <a:pPr algn="just">
              <a:lnSpc>
                <a:spcPct val="130000"/>
              </a:lnSpc>
            </a:pPr>
            <a:r>
              <a:rPr lang="en-US" sz="2400" b="1" dirty="0"/>
              <a:t>4) </a:t>
            </a:r>
            <a:r>
              <a:rPr lang="en-US" sz="2200" b="1" dirty="0">
                <a:solidFill>
                  <a:srgbClr val="C00000"/>
                </a:solidFill>
              </a:rPr>
              <a:t>Soil moisture plays an important role</a:t>
            </a:r>
            <a:r>
              <a:rPr lang="en-US" sz="2200" dirty="0"/>
              <a:t> in </a:t>
            </a:r>
            <a:r>
              <a:rPr lang="en-US" sz="2200" b="1" dirty="0">
                <a:solidFill>
                  <a:srgbClr val="00C0BB"/>
                </a:solidFill>
              </a:rPr>
              <a:t>meteorological and climate models</a:t>
            </a:r>
            <a:r>
              <a:rPr lang="en-US" sz="2200" dirty="0"/>
              <a:t>, as its </a:t>
            </a:r>
            <a:r>
              <a:rPr lang="en-US" sz="2200" b="1" dirty="0">
                <a:solidFill>
                  <a:schemeClr val="tx1"/>
                </a:solidFill>
              </a:rPr>
              <a:t>temporal variation and spatial distribution</a:t>
            </a:r>
            <a:r>
              <a:rPr lang="en-US" sz="2200" dirty="0"/>
              <a:t> play a major role in the partitioning of the solar energy into </a:t>
            </a:r>
            <a:r>
              <a:rPr lang="en-US" sz="2200" b="1" dirty="0">
                <a:solidFill>
                  <a:schemeClr val="accent1">
                    <a:lumMod val="75000"/>
                  </a:schemeClr>
                </a:solidFill>
              </a:rPr>
              <a:t>sensible and latent heat fluxes </a:t>
            </a:r>
            <a:r>
              <a:rPr lang="en-US" sz="2200" dirty="0">
                <a:solidFill>
                  <a:schemeClr val="tx1"/>
                </a:solidFill>
              </a:rPr>
              <a:t>at both global and local scales .</a:t>
            </a:r>
          </a:p>
          <a:p>
            <a:pPr algn="just">
              <a:lnSpc>
                <a:spcPct val="130000"/>
              </a:lnSpc>
            </a:pPr>
            <a:r>
              <a:rPr lang="en-US" sz="2200" b="1" dirty="0"/>
              <a:t>Accurate estimates </a:t>
            </a:r>
            <a:r>
              <a:rPr lang="en-US" sz="2200" dirty="0"/>
              <a:t>of </a:t>
            </a:r>
            <a:r>
              <a:rPr lang="en-US" sz="2200" b="1" dirty="0">
                <a:solidFill>
                  <a:srgbClr val="C00000"/>
                </a:solidFill>
              </a:rPr>
              <a:t>soil moisture </a:t>
            </a:r>
            <a:r>
              <a:rPr lang="en-US" sz="2200" dirty="0"/>
              <a:t>are </a:t>
            </a:r>
            <a:r>
              <a:rPr lang="en-US" sz="2200" b="1" dirty="0">
                <a:solidFill>
                  <a:srgbClr val="00D1CC"/>
                </a:solidFill>
              </a:rPr>
              <a:t>necessary for improving numerical weather predictions</a:t>
            </a:r>
            <a:r>
              <a:rPr lang="en-US" sz="2200" dirty="0"/>
              <a:t>, whereas </a:t>
            </a:r>
            <a:r>
              <a:rPr lang="en-US" sz="2200" b="1" u="sng" dirty="0"/>
              <a:t>inaccurate soil moisture initialization leads to large errors in climate predictions </a:t>
            </a:r>
            <a:endParaRPr lang="fa-IR" sz="2200" b="1" u="sng"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7213" y="3471442"/>
            <a:ext cx="4911111" cy="3241333"/>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5982" y="3461657"/>
            <a:ext cx="3439232" cy="3260901"/>
          </a:xfrm>
          <a:prstGeom prst="rect">
            <a:avLst/>
          </a:prstGeom>
          <a:ln>
            <a:noFill/>
          </a:ln>
          <a:effectLst>
            <a:outerShdw blurRad="292100" dist="139700" dir="2700000" algn="tl" rotWithShape="0">
              <a:srgbClr val="333333">
                <a:alpha val="65000"/>
              </a:srgbClr>
            </a:outerShdw>
          </a:effectLst>
        </p:spPr>
      </p:pic>
      <p:sp>
        <p:nvSpPr>
          <p:cNvPr id="3" name="Slide Number Placeholder 2">
            <a:extLst>
              <a:ext uri="{FF2B5EF4-FFF2-40B4-BE49-F238E27FC236}">
                <a16:creationId xmlns:a16="http://schemas.microsoft.com/office/drawing/2014/main" id="{C0E7CC89-1B6B-427A-A64F-D7CB7481F8EB}"/>
              </a:ext>
            </a:extLst>
          </p:cNvPr>
          <p:cNvSpPr>
            <a:spLocks noGrp="1"/>
          </p:cNvSpPr>
          <p:nvPr>
            <p:ph type="sldNum" sz="quarter" idx="12"/>
          </p:nvPr>
        </p:nvSpPr>
        <p:spPr/>
        <p:txBody>
          <a:bodyPr/>
          <a:lstStyle/>
          <a:p>
            <a:fld id="{8ACF494B-5665-4D0C-9B30-01D6EF684EB8}" type="slidenum">
              <a:rPr lang="en-US" smtClean="0"/>
              <a:t>8</a:t>
            </a:fld>
            <a:endParaRPr lang="en-US"/>
          </a:p>
        </p:txBody>
      </p:sp>
      <p:sp>
        <p:nvSpPr>
          <p:cNvPr id="8" name="Rectangle 7"/>
          <p:cNvSpPr/>
          <p:nvPr/>
        </p:nvSpPr>
        <p:spPr>
          <a:xfrm>
            <a:off x="340225" y="169988"/>
            <a:ext cx="5755102" cy="519886"/>
          </a:xfrm>
          <a:prstGeom prst="rect">
            <a:avLst/>
          </a:prstGeom>
        </p:spPr>
        <p:txBody>
          <a:bodyPr wrap="none">
            <a:spAutoFit/>
          </a:bodyPr>
          <a:lstStyle/>
          <a:p>
            <a:pPr>
              <a:lnSpc>
                <a:spcPct val="107000"/>
              </a:lnSpc>
            </a:pPr>
            <a:r>
              <a:rPr lang="en-US" sz="2800" b="1" dirty="0">
                <a:solidFill>
                  <a:srgbClr val="C00000"/>
                </a:solidFill>
                <a:latin typeface="Calibri-Bold"/>
              </a:rPr>
              <a:t>Soil moisture and its importance</a:t>
            </a:r>
          </a:p>
        </p:txBody>
      </p:sp>
    </p:spTree>
    <p:extLst>
      <p:ext uri="{BB962C8B-B14F-4D97-AF65-F5344CB8AC3E}">
        <p14:creationId xmlns:p14="http://schemas.microsoft.com/office/powerpoint/2010/main" val="287641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lide Number Placeholder 3"/>
          <p:cNvSpPr txBox="1">
            <a:spLocks/>
          </p:cNvSpPr>
          <p:nvPr/>
        </p:nvSpPr>
        <p:spPr>
          <a:xfrm>
            <a:off x="87630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TimesNewRoman"/>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CF494B-5665-4D0C-9B30-01D6EF684EB8}" type="slidenum">
              <a:rPr lang="en-US" smtClean="0">
                <a:solidFill>
                  <a:prstClr val="black">
                    <a:tint val="75000"/>
                  </a:prstClr>
                </a:solidFill>
              </a:rPr>
              <a:pPr/>
              <a:t>80</a:t>
            </a:fld>
            <a:endParaRPr lang="en-US">
              <a:solidFill>
                <a:prstClr val="black">
                  <a:tint val="75000"/>
                </a:prstClr>
              </a:solidFill>
            </a:endParaRPr>
          </a:p>
        </p:txBody>
      </p:sp>
      <p:graphicFrame>
        <p:nvGraphicFramePr>
          <p:cNvPr id="3" name="Content Placeholder 5">
            <a:extLst>
              <a:ext uri="{FF2B5EF4-FFF2-40B4-BE49-F238E27FC236}">
                <a16:creationId xmlns:a16="http://schemas.microsoft.com/office/drawing/2014/main" id="{2FCA2D7D-AED9-47D7-8A7E-40B9FCE8E67D}"/>
              </a:ext>
            </a:extLst>
          </p:cNvPr>
          <p:cNvGraphicFramePr>
            <a:graphicFrameLocks noGrp="1"/>
          </p:cNvGraphicFramePr>
          <p:nvPr>
            <p:ph idx="1"/>
            <p:extLst>
              <p:ext uri="{D42A27DB-BD31-4B8C-83A1-F6EECF244321}">
                <p14:modId xmlns:p14="http://schemas.microsoft.com/office/powerpoint/2010/main" val="2754287670"/>
              </p:ext>
            </p:extLst>
          </p:nvPr>
        </p:nvGraphicFramePr>
        <p:xfrm>
          <a:off x="565828" y="306554"/>
          <a:ext cx="10278635" cy="62323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a:xfrm>
            <a:off x="8610600" y="6356350"/>
            <a:ext cx="2743200" cy="365125"/>
          </a:xfrm>
        </p:spPr>
        <p:txBody>
          <a:bodyPr/>
          <a:lstStyle/>
          <a:p>
            <a:fld id="{8ACF494B-5665-4D0C-9B30-01D6EF684EB8}" type="slidenum">
              <a:rPr lang="en-US" smtClean="0"/>
              <a:t>80</a:t>
            </a:fld>
            <a:endParaRPr lang="en-US"/>
          </a:p>
        </p:txBody>
      </p:sp>
    </p:spTree>
    <p:extLst>
      <p:ext uri="{BB962C8B-B14F-4D97-AF65-F5344CB8AC3E}">
        <p14:creationId xmlns:p14="http://schemas.microsoft.com/office/powerpoint/2010/main" val="840180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graphicEl>
                                              <a:dgm id="{A8AA02D9-1166-4F1F-82CE-A32881FBD2E1}"/>
                                            </p:graphicEl>
                                          </p:spTgt>
                                        </p:tgtEl>
                                        <p:attrNameLst>
                                          <p:attrName>style.visibility</p:attrName>
                                        </p:attrNameLst>
                                      </p:cBhvr>
                                      <p:to>
                                        <p:strVal val="visible"/>
                                      </p:to>
                                    </p:set>
                                    <p:anim calcmode="lin" valueType="num">
                                      <p:cBhvr>
                                        <p:cTn id="7" dur="1000" fill="hold"/>
                                        <p:tgtEl>
                                          <p:spTgt spid="3">
                                            <p:graphicEl>
                                              <a:dgm id="{A8AA02D9-1166-4F1F-82CE-A32881FBD2E1}"/>
                                            </p:graphicEl>
                                          </p:spTgt>
                                        </p:tgtEl>
                                        <p:attrNameLst>
                                          <p:attrName>ppt_w</p:attrName>
                                        </p:attrNameLst>
                                      </p:cBhvr>
                                      <p:tavLst>
                                        <p:tav tm="0">
                                          <p:val>
                                            <p:fltVal val="0"/>
                                          </p:val>
                                        </p:tav>
                                        <p:tav tm="100000">
                                          <p:val>
                                            <p:strVal val="#ppt_w"/>
                                          </p:val>
                                        </p:tav>
                                      </p:tavLst>
                                    </p:anim>
                                    <p:anim calcmode="lin" valueType="num">
                                      <p:cBhvr>
                                        <p:cTn id="8" dur="1000" fill="hold"/>
                                        <p:tgtEl>
                                          <p:spTgt spid="3">
                                            <p:graphicEl>
                                              <a:dgm id="{A8AA02D9-1166-4F1F-82CE-A32881FBD2E1}"/>
                                            </p:graphicEl>
                                          </p:spTgt>
                                        </p:tgtEl>
                                        <p:attrNameLst>
                                          <p:attrName>ppt_h</p:attrName>
                                        </p:attrNameLst>
                                      </p:cBhvr>
                                      <p:tavLst>
                                        <p:tav tm="0">
                                          <p:val>
                                            <p:fltVal val="0"/>
                                          </p:val>
                                        </p:tav>
                                        <p:tav tm="100000">
                                          <p:val>
                                            <p:strVal val="#ppt_h"/>
                                          </p:val>
                                        </p:tav>
                                      </p:tavLst>
                                    </p:anim>
                                    <p:anim calcmode="lin" valueType="num">
                                      <p:cBhvr>
                                        <p:cTn id="9" dur="1000" fill="hold"/>
                                        <p:tgtEl>
                                          <p:spTgt spid="3">
                                            <p:graphicEl>
                                              <a:dgm id="{A8AA02D9-1166-4F1F-82CE-A32881FBD2E1}"/>
                                            </p:graphicEl>
                                          </p:spTgt>
                                        </p:tgtEl>
                                        <p:attrNameLst>
                                          <p:attrName>style.rotation</p:attrName>
                                        </p:attrNameLst>
                                      </p:cBhvr>
                                      <p:tavLst>
                                        <p:tav tm="0">
                                          <p:val>
                                            <p:fltVal val="90"/>
                                          </p:val>
                                        </p:tav>
                                        <p:tav tm="100000">
                                          <p:val>
                                            <p:fltVal val="0"/>
                                          </p:val>
                                        </p:tav>
                                      </p:tavLst>
                                    </p:anim>
                                    <p:animEffect transition="in" filter="fade">
                                      <p:cBhvr>
                                        <p:cTn id="10" dur="1000"/>
                                        <p:tgtEl>
                                          <p:spTgt spid="3">
                                            <p:graphicEl>
                                              <a:dgm id="{A8AA02D9-1166-4F1F-82CE-A32881FBD2E1}"/>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graphicEl>
                                              <a:dgm id="{9283C7DF-E32A-4241-9293-8060FF7065F3}"/>
                                            </p:graphicEl>
                                          </p:spTgt>
                                        </p:tgtEl>
                                        <p:attrNameLst>
                                          <p:attrName>style.visibility</p:attrName>
                                        </p:attrNameLst>
                                      </p:cBhvr>
                                      <p:to>
                                        <p:strVal val="visible"/>
                                      </p:to>
                                    </p:set>
                                    <p:anim calcmode="lin" valueType="num">
                                      <p:cBhvr>
                                        <p:cTn id="15" dur="1000" fill="hold"/>
                                        <p:tgtEl>
                                          <p:spTgt spid="3">
                                            <p:graphicEl>
                                              <a:dgm id="{9283C7DF-E32A-4241-9293-8060FF7065F3}"/>
                                            </p:graphicEl>
                                          </p:spTgt>
                                        </p:tgtEl>
                                        <p:attrNameLst>
                                          <p:attrName>ppt_w</p:attrName>
                                        </p:attrNameLst>
                                      </p:cBhvr>
                                      <p:tavLst>
                                        <p:tav tm="0">
                                          <p:val>
                                            <p:fltVal val="0"/>
                                          </p:val>
                                        </p:tav>
                                        <p:tav tm="100000">
                                          <p:val>
                                            <p:strVal val="#ppt_w"/>
                                          </p:val>
                                        </p:tav>
                                      </p:tavLst>
                                    </p:anim>
                                    <p:anim calcmode="lin" valueType="num">
                                      <p:cBhvr>
                                        <p:cTn id="16" dur="1000" fill="hold"/>
                                        <p:tgtEl>
                                          <p:spTgt spid="3">
                                            <p:graphicEl>
                                              <a:dgm id="{9283C7DF-E32A-4241-9293-8060FF7065F3}"/>
                                            </p:graphicEl>
                                          </p:spTgt>
                                        </p:tgtEl>
                                        <p:attrNameLst>
                                          <p:attrName>ppt_h</p:attrName>
                                        </p:attrNameLst>
                                      </p:cBhvr>
                                      <p:tavLst>
                                        <p:tav tm="0">
                                          <p:val>
                                            <p:fltVal val="0"/>
                                          </p:val>
                                        </p:tav>
                                        <p:tav tm="100000">
                                          <p:val>
                                            <p:strVal val="#ppt_h"/>
                                          </p:val>
                                        </p:tav>
                                      </p:tavLst>
                                    </p:anim>
                                    <p:anim calcmode="lin" valueType="num">
                                      <p:cBhvr>
                                        <p:cTn id="17" dur="1000" fill="hold"/>
                                        <p:tgtEl>
                                          <p:spTgt spid="3">
                                            <p:graphicEl>
                                              <a:dgm id="{9283C7DF-E32A-4241-9293-8060FF7065F3}"/>
                                            </p:graphicEl>
                                          </p:spTgt>
                                        </p:tgtEl>
                                        <p:attrNameLst>
                                          <p:attrName>style.rotation</p:attrName>
                                        </p:attrNameLst>
                                      </p:cBhvr>
                                      <p:tavLst>
                                        <p:tav tm="0">
                                          <p:val>
                                            <p:fltVal val="90"/>
                                          </p:val>
                                        </p:tav>
                                        <p:tav tm="100000">
                                          <p:val>
                                            <p:fltVal val="0"/>
                                          </p:val>
                                        </p:tav>
                                      </p:tavLst>
                                    </p:anim>
                                    <p:animEffect transition="in" filter="fade">
                                      <p:cBhvr>
                                        <p:cTn id="18" dur="1000"/>
                                        <p:tgtEl>
                                          <p:spTgt spid="3">
                                            <p:graphicEl>
                                              <a:dgm id="{9283C7DF-E32A-4241-9293-8060FF7065F3}"/>
                                            </p:graphicEl>
                                          </p:spTgt>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3">
                                            <p:graphicEl>
                                              <a:dgm id="{D65D5B30-7EA0-455E-B807-E306BE96AC70}"/>
                                            </p:graphicEl>
                                          </p:spTgt>
                                        </p:tgtEl>
                                        <p:attrNameLst>
                                          <p:attrName>style.visibility</p:attrName>
                                        </p:attrNameLst>
                                      </p:cBhvr>
                                      <p:to>
                                        <p:strVal val="visible"/>
                                      </p:to>
                                    </p:set>
                                    <p:anim calcmode="lin" valueType="num">
                                      <p:cBhvr>
                                        <p:cTn id="21" dur="1000" fill="hold"/>
                                        <p:tgtEl>
                                          <p:spTgt spid="3">
                                            <p:graphicEl>
                                              <a:dgm id="{D65D5B30-7EA0-455E-B807-E306BE96AC70}"/>
                                            </p:graphicEl>
                                          </p:spTgt>
                                        </p:tgtEl>
                                        <p:attrNameLst>
                                          <p:attrName>ppt_w</p:attrName>
                                        </p:attrNameLst>
                                      </p:cBhvr>
                                      <p:tavLst>
                                        <p:tav tm="0">
                                          <p:val>
                                            <p:fltVal val="0"/>
                                          </p:val>
                                        </p:tav>
                                        <p:tav tm="100000">
                                          <p:val>
                                            <p:strVal val="#ppt_w"/>
                                          </p:val>
                                        </p:tav>
                                      </p:tavLst>
                                    </p:anim>
                                    <p:anim calcmode="lin" valueType="num">
                                      <p:cBhvr>
                                        <p:cTn id="22" dur="1000" fill="hold"/>
                                        <p:tgtEl>
                                          <p:spTgt spid="3">
                                            <p:graphicEl>
                                              <a:dgm id="{D65D5B30-7EA0-455E-B807-E306BE96AC70}"/>
                                            </p:graphicEl>
                                          </p:spTgt>
                                        </p:tgtEl>
                                        <p:attrNameLst>
                                          <p:attrName>ppt_h</p:attrName>
                                        </p:attrNameLst>
                                      </p:cBhvr>
                                      <p:tavLst>
                                        <p:tav tm="0">
                                          <p:val>
                                            <p:fltVal val="0"/>
                                          </p:val>
                                        </p:tav>
                                        <p:tav tm="100000">
                                          <p:val>
                                            <p:strVal val="#ppt_h"/>
                                          </p:val>
                                        </p:tav>
                                      </p:tavLst>
                                    </p:anim>
                                    <p:anim calcmode="lin" valueType="num">
                                      <p:cBhvr>
                                        <p:cTn id="23" dur="1000" fill="hold"/>
                                        <p:tgtEl>
                                          <p:spTgt spid="3">
                                            <p:graphicEl>
                                              <a:dgm id="{D65D5B30-7EA0-455E-B807-E306BE96AC70}"/>
                                            </p:graphicEl>
                                          </p:spTgt>
                                        </p:tgtEl>
                                        <p:attrNameLst>
                                          <p:attrName>style.rotation</p:attrName>
                                        </p:attrNameLst>
                                      </p:cBhvr>
                                      <p:tavLst>
                                        <p:tav tm="0">
                                          <p:val>
                                            <p:fltVal val="90"/>
                                          </p:val>
                                        </p:tav>
                                        <p:tav tm="100000">
                                          <p:val>
                                            <p:fltVal val="0"/>
                                          </p:val>
                                        </p:tav>
                                      </p:tavLst>
                                    </p:anim>
                                    <p:animEffect transition="in" filter="fade">
                                      <p:cBhvr>
                                        <p:cTn id="24" dur="1000"/>
                                        <p:tgtEl>
                                          <p:spTgt spid="3">
                                            <p:graphicEl>
                                              <a:dgm id="{D65D5B30-7EA0-455E-B807-E306BE96AC70}"/>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3">
                                            <p:graphicEl>
                                              <a:dgm id="{EFDFC760-90CB-4800-A642-8BEB9A1BDDD7}"/>
                                            </p:graphicEl>
                                          </p:spTgt>
                                        </p:tgtEl>
                                        <p:attrNameLst>
                                          <p:attrName>style.visibility</p:attrName>
                                        </p:attrNameLst>
                                      </p:cBhvr>
                                      <p:to>
                                        <p:strVal val="visible"/>
                                      </p:to>
                                    </p:set>
                                    <p:anim calcmode="lin" valueType="num">
                                      <p:cBhvr>
                                        <p:cTn id="29" dur="1000" fill="hold"/>
                                        <p:tgtEl>
                                          <p:spTgt spid="3">
                                            <p:graphicEl>
                                              <a:dgm id="{EFDFC760-90CB-4800-A642-8BEB9A1BDDD7}"/>
                                            </p:graphicEl>
                                          </p:spTgt>
                                        </p:tgtEl>
                                        <p:attrNameLst>
                                          <p:attrName>ppt_w</p:attrName>
                                        </p:attrNameLst>
                                      </p:cBhvr>
                                      <p:tavLst>
                                        <p:tav tm="0">
                                          <p:val>
                                            <p:fltVal val="0"/>
                                          </p:val>
                                        </p:tav>
                                        <p:tav tm="100000">
                                          <p:val>
                                            <p:strVal val="#ppt_w"/>
                                          </p:val>
                                        </p:tav>
                                      </p:tavLst>
                                    </p:anim>
                                    <p:anim calcmode="lin" valueType="num">
                                      <p:cBhvr>
                                        <p:cTn id="30" dur="1000" fill="hold"/>
                                        <p:tgtEl>
                                          <p:spTgt spid="3">
                                            <p:graphicEl>
                                              <a:dgm id="{EFDFC760-90CB-4800-A642-8BEB9A1BDDD7}"/>
                                            </p:graphicEl>
                                          </p:spTgt>
                                        </p:tgtEl>
                                        <p:attrNameLst>
                                          <p:attrName>ppt_h</p:attrName>
                                        </p:attrNameLst>
                                      </p:cBhvr>
                                      <p:tavLst>
                                        <p:tav tm="0">
                                          <p:val>
                                            <p:fltVal val="0"/>
                                          </p:val>
                                        </p:tav>
                                        <p:tav tm="100000">
                                          <p:val>
                                            <p:strVal val="#ppt_h"/>
                                          </p:val>
                                        </p:tav>
                                      </p:tavLst>
                                    </p:anim>
                                    <p:anim calcmode="lin" valueType="num">
                                      <p:cBhvr>
                                        <p:cTn id="31" dur="1000" fill="hold"/>
                                        <p:tgtEl>
                                          <p:spTgt spid="3">
                                            <p:graphicEl>
                                              <a:dgm id="{EFDFC760-90CB-4800-A642-8BEB9A1BDDD7}"/>
                                            </p:graphicEl>
                                          </p:spTgt>
                                        </p:tgtEl>
                                        <p:attrNameLst>
                                          <p:attrName>style.rotation</p:attrName>
                                        </p:attrNameLst>
                                      </p:cBhvr>
                                      <p:tavLst>
                                        <p:tav tm="0">
                                          <p:val>
                                            <p:fltVal val="90"/>
                                          </p:val>
                                        </p:tav>
                                        <p:tav tm="100000">
                                          <p:val>
                                            <p:fltVal val="0"/>
                                          </p:val>
                                        </p:tav>
                                      </p:tavLst>
                                    </p:anim>
                                    <p:animEffect transition="in" filter="fade">
                                      <p:cBhvr>
                                        <p:cTn id="32" dur="1000"/>
                                        <p:tgtEl>
                                          <p:spTgt spid="3">
                                            <p:graphicEl>
                                              <a:dgm id="{EFDFC760-90CB-4800-A642-8BEB9A1BDDD7}"/>
                                            </p:graphicEl>
                                          </p:spTgt>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3">
                                            <p:graphicEl>
                                              <a:dgm id="{FC1DA8B9-2865-4878-ADFC-2E90347A2DA4}"/>
                                            </p:graphicEl>
                                          </p:spTgt>
                                        </p:tgtEl>
                                        <p:attrNameLst>
                                          <p:attrName>style.visibility</p:attrName>
                                        </p:attrNameLst>
                                      </p:cBhvr>
                                      <p:to>
                                        <p:strVal val="visible"/>
                                      </p:to>
                                    </p:set>
                                    <p:anim calcmode="lin" valueType="num">
                                      <p:cBhvr>
                                        <p:cTn id="35" dur="1000" fill="hold"/>
                                        <p:tgtEl>
                                          <p:spTgt spid="3">
                                            <p:graphicEl>
                                              <a:dgm id="{FC1DA8B9-2865-4878-ADFC-2E90347A2DA4}"/>
                                            </p:graphicEl>
                                          </p:spTgt>
                                        </p:tgtEl>
                                        <p:attrNameLst>
                                          <p:attrName>ppt_w</p:attrName>
                                        </p:attrNameLst>
                                      </p:cBhvr>
                                      <p:tavLst>
                                        <p:tav tm="0">
                                          <p:val>
                                            <p:fltVal val="0"/>
                                          </p:val>
                                        </p:tav>
                                        <p:tav tm="100000">
                                          <p:val>
                                            <p:strVal val="#ppt_w"/>
                                          </p:val>
                                        </p:tav>
                                      </p:tavLst>
                                    </p:anim>
                                    <p:anim calcmode="lin" valueType="num">
                                      <p:cBhvr>
                                        <p:cTn id="36" dur="1000" fill="hold"/>
                                        <p:tgtEl>
                                          <p:spTgt spid="3">
                                            <p:graphicEl>
                                              <a:dgm id="{FC1DA8B9-2865-4878-ADFC-2E90347A2DA4}"/>
                                            </p:graphicEl>
                                          </p:spTgt>
                                        </p:tgtEl>
                                        <p:attrNameLst>
                                          <p:attrName>ppt_h</p:attrName>
                                        </p:attrNameLst>
                                      </p:cBhvr>
                                      <p:tavLst>
                                        <p:tav tm="0">
                                          <p:val>
                                            <p:fltVal val="0"/>
                                          </p:val>
                                        </p:tav>
                                        <p:tav tm="100000">
                                          <p:val>
                                            <p:strVal val="#ppt_h"/>
                                          </p:val>
                                        </p:tav>
                                      </p:tavLst>
                                    </p:anim>
                                    <p:anim calcmode="lin" valueType="num">
                                      <p:cBhvr>
                                        <p:cTn id="37" dur="1000" fill="hold"/>
                                        <p:tgtEl>
                                          <p:spTgt spid="3">
                                            <p:graphicEl>
                                              <a:dgm id="{FC1DA8B9-2865-4878-ADFC-2E90347A2DA4}"/>
                                            </p:graphicEl>
                                          </p:spTgt>
                                        </p:tgtEl>
                                        <p:attrNameLst>
                                          <p:attrName>style.rotation</p:attrName>
                                        </p:attrNameLst>
                                      </p:cBhvr>
                                      <p:tavLst>
                                        <p:tav tm="0">
                                          <p:val>
                                            <p:fltVal val="90"/>
                                          </p:val>
                                        </p:tav>
                                        <p:tav tm="100000">
                                          <p:val>
                                            <p:fltVal val="0"/>
                                          </p:val>
                                        </p:tav>
                                      </p:tavLst>
                                    </p:anim>
                                    <p:animEffect transition="in" filter="fade">
                                      <p:cBhvr>
                                        <p:cTn id="38" dur="1000"/>
                                        <p:tgtEl>
                                          <p:spTgt spid="3">
                                            <p:graphicEl>
                                              <a:dgm id="{FC1DA8B9-2865-4878-ADFC-2E90347A2DA4}"/>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3">
                                            <p:graphicEl>
                                              <a:dgm id="{AF426727-2489-4486-920F-0E97E852036F}"/>
                                            </p:graphicEl>
                                          </p:spTgt>
                                        </p:tgtEl>
                                        <p:attrNameLst>
                                          <p:attrName>style.visibility</p:attrName>
                                        </p:attrNameLst>
                                      </p:cBhvr>
                                      <p:to>
                                        <p:strVal val="visible"/>
                                      </p:to>
                                    </p:set>
                                    <p:anim calcmode="lin" valueType="num">
                                      <p:cBhvr>
                                        <p:cTn id="43" dur="1000" fill="hold"/>
                                        <p:tgtEl>
                                          <p:spTgt spid="3">
                                            <p:graphicEl>
                                              <a:dgm id="{AF426727-2489-4486-920F-0E97E852036F}"/>
                                            </p:graphicEl>
                                          </p:spTgt>
                                        </p:tgtEl>
                                        <p:attrNameLst>
                                          <p:attrName>ppt_w</p:attrName>
                                        </p:attrNameLst>
                                      </p:cBhvr>
                                      <p:tavLst>
                                        <p:tav tm="0">
                                          <p:val>
                                            <p:fltVal val="0"/>
                                          </p:val>
                                        </p:tav>
                                        <p:tav tm="100000">
                                          <p:val>
                                            <p:strVal val="#ppt_w"/>
                                          </p:val>
                                        </p:tav>
                                      </p:tavLst>
                                    </p:anim>
                                    <p:anim calcmode="lin" valueType="num">
                                      <p:cBhvr>
                                        <p:cTn id="44" dur="1000" fill="hold"/>
                                        <p:tgtEl>
                                          <p:spTgt spid="3">
                                            <p:graphicEl>
                                              <a:dgm id="{AF426727-2489-4486-920F-0E97E852036F}"/>
                                            </p:graphicEl>
                                          </p:spTgt>
                                        </p:tgtEl>
                                        <p:attrNameLst>
                                          <p:attrName>ppt_h</p:attrName>
                                        </p:attrNameLst>
                                      </p:cBhvr>
                                      <p:tavLst>
                                        <p:tav tm="0">
                                          <p:val>
                                            <p:fltVal val="0"/>
                                          </p:val>
                                        </p:tav>
                                        <p:tav tm="100000">
                                          <p:val>
                                            <p:strVal val="#ppt_h"/>
                                          </p:val>
                                        </p:tav>
                                      </p:tavLst>
                                    </p:anim>
                                    <p:anim calcmode="lin" valueType="num">
                                      <p:cBhvr>
                                        <p:cTn id="45" dur="1000" fill="hold"/>
                                        <p:tgtEl>
                                          <p:spTgt spid="3">
                                            <p:graphicEl>
                                              <a:dgm id="{AF426727-2489-4486-920F-0E97E852036F}"/>
                                            </p:graphicEl>
                                          </p:spTgt>
                                        </p:tgtEl>
                                        <p:attrNameLst>
                                          <p:attrName>style.rotation</p:attrName>
                                        </p:attrNameLst>
                                      </p:cBhvr>
                                      <p:tavLst>
                                        <p:tav tm="0">
                                          <p:val>
                                            <p:fltVal val="90"/>
                                          </p:val>
                                        </p:tav>
                                        <p:tav tm="100000">
                                          <p:val>
                                            <p:fltVal val="0"/>
                                          </p:val>
                                        </p:tav>
                                      </p:tavLst>
                                    </p:anim>
                                    <p:animEffect transition="in" filter="fade">
                                      <p:cBhvr>
                                        <p:cTn id="46" dur="1000"/>
                                        <p:tgtEl>
                                          <p:spTgt spid="3">
                                            <p:graphicEl>
                                              <a:dgm id="{AF426727-2489-4486-920F-0E97E852036F}"/>
                                            </p:graphicEl>
                                          </p:spTgt>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3">
                                            <p:graphicEl>
                                              <a:dgm id="{04686E03-1741-49C7-9AE0-31F3E5086328}"/>
                                            </p:graphicEl>
                                          </p:spTgt>
                                        </p:tgtEl>
                                        <p:attrNameLst>
                                          <p:attrName>style.visibility</p:attrName>
                                        </p:attrNameLst>
                                      </p:cBhvr>
                                      <p:to>
                                        <p:strVal val="visible"/>
                                      </p:to>
                                    </p:set>
                                    <p:anim calcmode="lin" valueType="num">
                                      <p:cBhvr>
                                        <p:cTn id="49" dur="1000" fill="hold"/>
                                        <p:tgtEl>
                                          <p:spTgt spid="3">
                                            <p:graphicEl>
                                              <a:dgm id="{04686E03-1741-49C7-9AE0-31F3E5086328}"/>
                                            </p:graphicEl>
                                          </p:spTgt>
                                        </p:tgtEl>
                                        <p:attrNameLst>
                                          <p:attrName>ppt_w</p:attrName>
                                        </p:attrNameLst>
                                      </p:cBhvr>
                                      <p:tavLst>
                                        <p:tav tm="0">
                                          <p:val>
                                            <p:fltVal val="0"/>
                                          </p:val>
                                        </p:tav>
                                        <p:tav tm="100000">
                                          <p:val>
                                            <p:strVal val="#ppt_w"/>
                                          </p:val>
                                        </p:tav>
                                      </p:tavLst>
                                    </p:anim>
                                    <p:anim calcmode="lin" valueType="num">
                                      <p:cBhvr>
                                        <p:cTn id="50" dur="1000" fill="hold"/>
                                        <p:tgtEl>
                                          <p:spTgt spid="3">
                                            <p:graphicEl>
                                              <a:dgm id="{04686E03-1741-49C7-9AE0-31F3E5086328}"/>
                                            </p:graphicEl>
                                          </p:spTgt>
                                        </p:tgtEl>
                                        <p:attrNameLst>
                                          <p:attrName>ppt_h</p:attrName>
                                        </p:attrNameLst>
                                      </p:cBhvr>
                                      <p:tavLst>
                                        <p:tav tm="0">
                                          <p:val>
                                            <p:fltVal val="0"/>
                                          </p:val>
                                        </p:tav>
                                        <p:tav tm="100000">
                                          <p:val>
                                            <p:strVal val="#ppt_h"/>
                                          </p:val>
                                        </p:tav>
                                      </p:tavLst>
                                    </p:anim>
                                    <p:anim calcmode="lin" valueType="num">
                                      <p:cBhvr>
                                        <p:cTn id="51" dur="1000" fill="hold"/>
                                        <p:tgtEl>
                                          <p:spTgt spid="3">
                                            <p:graphicEl>
                                              <a:dgm id="{04686E03-1741-49C7-9AE0-31F3E5086328}"/>
                                            </p:graphicEl>
                                          </p:spTgt>
                                        </p:tgtEl>
                                        <p:attrNameLst>
                                          <p:attrName>style.rotation</p:attrName>
                                        </p:attrNameLst>
                                      </p:cBhvr>
                                      <p:tavLst>
                                        <p:tav tm="0">
                                          <p:val>
                                            <p:fltVal val="90"/>
                                          </p:val>
                                        </p:tav>
                                        <p:tav tm="100000">
                                          <p:val>
                                            <p:fltVal val="0"/>
                                          </p:val>
                                        </p:tav>
                                      </p:tavLst>
                                    </p:anim>
                                    <p:animEffect transition="in" filter="fade">
                                      <p:cBhvr>
                                        <p:cTn id="52" dur="1000"/>
                                        <p:tgtEl>
                                          <p:spTgt spid="3">
                                            <p:graphicEl>
                                              <a:dgm id="{04686E03-1741-49C7-9AE0-31F3E5086328}"/>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grpId="0" nodeType="clickEffect">
                                  <p:stCondLst>
                                    <p:cond delay="0"/>
                                  </p:stCondLst>
                                  <p:childTnLst>
                                    <p:set>
                                      <p:cBhvr>
                                        <p:cTn id="56" dur="1" fill="hold">
                                          <p:stCondLst>
                                            <p:cond delay="0"/>
                                          </p:stCondLst>
                                        </p:cTn>
                                        <p:tgtEl>
                                          <p:spTgt spid="3">
                                            <p:graphicEl>
                                              <a:dgm id="{D3AEBBB5-D33B-4EB9-87E9-BB71254FD99F}"/>
                                            </p:graphicEl>
                                          </p:spTgt>
                                        </p:tgtEl>
                                        <p:attrNameLst>
                                          <p:attrName>style.visibility</p:attrName>
                                        </p:attrNameLst>
                                      </p:cBhvr>
                                      <p:to>
                                        <p:strVal val="visible"/>
                                      </p:to>
                                    </p:set>
                                    <p:anim calcmode="lin" valueType="num">
                                      <p:cBhvr>
                                        <p:cTn id="57" dur="1000" fill="hold"/>
                                        <p:tgtEl>
                                          <p:spTgt spid="3">
                                            <p:graphicEl>
                                              <a:dgm id="{D3AEBBB5-D33B-4EB9-87E9-BB71254FD99F}"/>
                                            </p:graphicEl>
                                          </p:spTgt>
                                        </p:tgtEl>
                                        <p:attrNameLst>
                                          <p:attrName>ppt_w</p:attrName>
                                        </p:attrNameLst>
                                      </p:cBhvr>
                                      <p:tavLst>
                                        <p:tav tm="0">
                                          <p:val>
                                            <p:fltVal val="0"/>
                                          </p:val>
                                        </p:tav>
                                        <p:tav tm="100000">
                                          <p:val>
                                            <p:strVal val="#ppt_w"/>
                                          </p:val>
                                        </p:tav>
                                      </p:tavLst>
                                    </p:anim>
                                    <p:anim calcmode="lin" valueType="num">
                                      <p:cBhvr>
                                        <p:cTn id="58" dur="1000" fill="hold"/>
                                        <p:tgtEl>
                                          <p:spTgt spid="3">
                                            <p:graphicEl>
                                              <a:dgm id="{D3AEBBB5-D33B-4EB9-87E9-BB71254FD99F}"/>
                                            </p:graphicEl>
                                          </p:spTgt>
                                        </p:tgtEl>
                                        <p:attrNameLst>
                                          <p:attrName>ppt_h</p:attrName>
                                        </p:attrNameLst>
                                      </p:cBhvr>
                                      <p:tavLst>
                                        <p:tav tm="0">
                                          <p:val>
                                            <p:fltVal val="0"/>
                                          </p:val>
                                        </p:tav>
                                        <p:tav tm="100000">
                                          <p:val>
                                            <p:strVal val="#ppt_h"/>
                                          </p:val>
                                        </p:tav>
                                      </p:tavLst>
                                    </p:anim>
                                    <p:anim calcmode="lin" valueType="num">
                                      <p:cBhvr>
                                        <p:cTn id="59" dur="1000" fill="hold"/>
                                        <p:tgtEl>
                                          <p:spTgt spid="3">
                                            <p:graphicEl>
                                              <a:dgm id="{D3AEBBB5-D33B-4EB9-87E9-BB71254FD99F}"/>
                                            </p:graphicEl>
                                          </p:spTgt>
                                        </p:tgtEl>
                                        <p:attrNameLst>
                                          <p:attrName>style.rotation</p:attrName>
                                        </p:attrNameLst>
                                      </p:cBhvr>
                                      <p:tavLst>
                                        <p:tav tm="0">
                                          <p:val>
                                            <p:fltVal val="90"/>
                                          </p:val>
                                        </p:tav>
                                        <p:tav tm="100000">
                                          <p:val>
                                            <p:fltVal val="0"/>
                                          </p:val>
                                        </p:tav>
                                      </p:tavLst>
                                    </p:anim>
                                    <p:animEffect transition="in" filter="fade">
                                      <p:cBhvr>
                                        <p:cTn id="60" dur="1000"/>
                                        <p:tgtEl>
                                          <p:spTgt spid="3">
                                            <p:graphicEl>
                                              <a:dgm id="{D3AEBBB5-D33B-4EB9-87E9-BB71254FD99F}"/>
                                            </p:graphicEl>
                                          </p:spTgt>
                                        </p:tgtEl>
                                      </p:cBhvr>
                                    </p:animEffect>
                                  </p:childTnLst>
                                </p:cTn>
                              </p:par>
                              <p:par>
                                <p:cTn id="61" presetID="31" presetClass="entr" presetSubtype="0" fill="hold" grpId="0" nodeType="withEffect">
                                  <p:stCondLst>
                                    <p:cond delay="0"/>
                                  </p:stCondLst>
                                  <p:childTnLst>
                                    <p:set>
                                      <p:cBhvr>
                                        <p:cTn id="62" dur="1" fill="hold">
                                          <p:stCondLst>
                                            <p:cond delay="0"/>
                                          </p:stCondLst>
                                        </p:cTn>
                                        <p:tgtEl>
                                          <p:spTgt spid="3">
                                            <p:graphicEl>
                                              <a:dgm id="{2E943922-CAC5-4912-96DB-94E4F18C623F}"/>
                                            </p:graphicEl>
                                          </p:spTgt>
                                        </p:tgtEl>
                                        <p:attrNameLst>
                                          <p:attrName>style.visibility</p:attrName>
                                        </p:attrNameLst>
                                      </p:cBhvr>
                                      <p:to>
                                        <p:strVal val="visible"/>
                                      </p:to>
                                    </p:set>
                                    <p:anim calcmode="lin" valueType="num">
                                      <p:cBhvr>
                                        <p:cTn id="63" dur="1000" fill="hold"/>
                                        <p:tgtEl>
                                          <p:spTgt spid="3">
                                            <p:graphicEl>
                                              <a:dgm id="{2E943922-CAC5-4912-96DB-94E4F18C623F}"/>
                                            </p:graphicEl>
                                          </p:spTgt>
                                        </p:tgtEl>
                                        <p:attrNameLst>
                                          <p:attrName>ppt_w</p:attrName>
                                        </p:attrNameLst>
                                      </p:cBhvr>
                                      <p:tavLst>
                                        <p:tav tm="0">
                                          <p:val>
                                            <p:fltVal val="0"/>
                                          </p:val>
                                        </p:tav>
                                        <p:tav tm="100000">
                                          <p:val>
                                            <p:strVal val="#ppt_w"/>
                                          </p:val>
                                        </p:tav>
                                      </p:tavLst>
                                    </p:anim>
                                    <p:anim calcmode="lin" valueType="num">
                                      <p:cBhvr>
                                        <p:cTn id="64" dur="1000" fill="hold"/>
                                        <p:tgtEl>
                                          <p:spTgt spid="3">
                                            <p:graphicEl>
                                              <a:dgm id="{2E943922-CAC5-4912-96DB-94E4F18C623F}"/>
                                            </p:graphicEl>
                                          </p:spTgt>
                                        </p:tgtEl>
                                        <p:attrNameLst>
                                          <p:attrName>ppt_h</p:attrName>
                                        </p:attrNameLst>
                                      </p:cBhvr>
                                      <p:tavLst>
                                        <p:tav tm="0">
                                          <p:val>
                                            <p:fltVal val="0"/>
                                          </p:val>
                                        </p:tav>
                                        <p:tav tm="100000">
                                          <p:val>
                                            <p:strVal val="#ppt_h"/>
                                          </p:val>
                                        </p:tav>
                                      </p:tavLst>
                                    </p:anim>
                                    <p:anim calcmode="lin" valueType="num">
                                      <p:cBhvr>
                                        <p:cTn id="65" dur="1000" fill="hold"/>
                                        <p:tgtEl>
                                          <p:spTgt spid="3">
                                            <p:graphicEl>
                                              <a:dgm id="{2E943922-CAC5-4912-96DB-94E4F18C623F}"/>
                                            </p:graphicEl>
                                          </p:spTgt>
                                        </p:tgtEl>
                                        <p:attrNameLst>
                                          <p:attrName>style.rotation</p:attrName>
                                        </p:attrNameLst>
                                      </p:cBhvr>
                                      <p:tavLst>
                                        <p:tav tm="0">
                                          <p:val>
                                            <p:fltVal val="90"/>
                                          </p:val>
                                        </p:tav>
                                        <p:tav tm="100000">
                                          <p:val>
                                            <p:fltVal val="0"/>
                                          </p:val>
                                        </p:tav>
                                      </p:tavLst>
                                    </p:anim>
                                    <p:animEffect transition="in" filter="fade">
                                      <p:cBhvr>
                                        <p:cTn id="66" dur="1000"/>
                                        <p:tgtEl>
                                          <p:spTgt spid="3">
                                            <p:graphicEl>
                                              <a:dgm id="{2E943922-CAC5-4912-96DB-94E4F18C623F}"/>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grpId="0" nodeType="clickEffect">
                                  <p:stCondLst>
                                    <p:cond delay="0"/>
                                  </p:stCondLst>
                                  <p:childTnLst>
                                    <p:set>
                                      <p:cBhvr>
                                        <p:cTn id="70" dur="1" fill="hold">
                                          <p:stCondLst>
                                            <p:cond delay="0"/>
                                          </p:stCondLst>
                                        </p:cTn>
                                        <p:tgtEl>
                                          <p:spTgt spid="3">
                                            <p:graphicEl>
                                              <a:dgm id="{07CE9B85-BA72-4926-88F9-C99C757CE706}"/>
                                            </p:graphicEl>
                                          </p:spTgt>
                                        </p:tgtEl>
                                        <p:attrNameLst>
                                          <p:attrName>style.visibility</p:attrName>
                                        </p:attrNameLst>
                                      </p:cBhvr>
                                      <p:to>
                                        <p:strVal val="visible"/>
                                      </p:to>
                                    </p:set>
                                    <p:anim calcmode="lin" valueType="num">
                                      <p:cBhvr>
                                        <p:cTn id="71" dur="1000" fill="hold"/>
                                        <p:tgtEl>
                                          <p:spTgt spid="3">
                                            <p:graphicEl>
                                              <a:dgm id="{07CE9B85-BA72-4926-88F9-C99C757CE706}"/>
                                            </p:graphicEl>
                                          </p:spTgt>
                                        </p:tgtEl>
                                        <p:attrNameLst>
                                          <p:attrName>ppt_w</p:attrName>
                                        </p:attrNameLst>
                                      </p:cBhvr>
                                      <p:tavLst>
                                        <p:tav tm="0">
                                          <p:val>
                                            <p:fltVal val="0"/>
                                          </p:val>
                                        </p:tav>
                                        <p:tav tm="100000">
                                          <p:val>
                                            <p:strVal val="#ppt_w"/>
                                          </p:val>
                                        </p:tav>
                                      </p:tavLst>
                                    </p:anim>
                                    <p:anim calcmode="lin" valueType="num">
                                      <p:cBhvr>
                                        <p:cTn id="72" dur="1000" fill="hold"/>
                                        <p:tgtEl>
                                          <p:spTgt spid="3">
                                            <p:graphicEl>
                                              <a:dgm id="{07CE9B85-BA72-4926-88F9-C99C757CE706}"/>
                                            </p:graphicEl>
                                          </p:spTgt>
                                        </p:tgtEl>
                                        <p:attrNameLst>
                                          <p:attrName>ppt_h</p:attrName>
                                        </p:attrNameLst>
                                      </p:cBhvr>
                                      <p:tavLst>
                                        <p:tav tm="0">
                                          <p:val>
                                            <p:fltVal val="0"/>
                                          </p:val>
                                        </p:tav>
                                        <p:tav tm="100000">
                                          <p:val>
                                            <p:strVal val="#ppt_h"/>
                                          </p:val>
                                        </p:tav>
                                      </p:tavLst>
                                    </p:anim>
                                    <p:anim calcmode="lin" valueType="num">
                                      <p:cBhvr>
                                        <p:cTn id="73" dur="1000" fill="hold"/>
                                        <p:tgtEl>
                                          <p:spTgt spid="3">
                                            <p:graphicEl>
                                              <a:dgm id="{07CE9B85-BA72-4926-88F9-C99C757CE706}"/>
                                            </p:graphicEl>
                                          </p:spTgt>
                                        </p:tgtEl>
                                        <p:attrNameLst>
                                          <p:attrName>style.rotation</p:attrName>
                                        </p:attrNameLst>
                                      </p:cBhvr>
                                      <p:tavLst>
                                        <p:tav tm="0">
                                          <p:val>
                                            <p:fltVal val="90"/>
                                          </p:val>
                                        </p:tav>
                                        <p:tav tm="100000">
                                          <p:val>
                                            <p:fltVal val="0"/>
                                          </p:val>
                                        </p:tav>
                                      </p:tavLst>
                                    </p:anim>
                                    <p:animEffect transition="in" filter="fade">
                                      <p:cBhvr>
                                        <p:cTn id="74" dur="1000"/>
                                        <p:tgtEl>
                                          <p:spTgt spid="3">
                                            <p:graphicEl>
                                              <a:dgm id="{07CE9B85-BA72-4926-88F9-C99C757CE706}"/>
                                            </p:graphicEl>
                                          </p:spTgt>
                                        </p:tgtEl>
                                      </p:cBhvr>
                                    </p:animEffect>
                                  </p:childTnLst>
                                </p:cTn>
                              </p:par>
                              <p:par>
                                <p:cTn id="75" presetID="31" presetClass="entr" presetSubtype="0" fill="hold" grpId="0" nodeType="withEffect">
                                  <p:stCondLst>
                                    <p:cond delay="0"/>
                                  </p:stCondLst>
                                  <p:childTnLst>
                                    <p:set>
                                      <p:cBhvr>
                                        <p:cTn id="76" dur="1" fill="hold">
                                          <p:stCondLst>
                                            <p:cond delay="0"/>
                                          </p:stCondLst>
                                        </p:cTn>
                                        <p:tgtEl>
                                          <p:spTgt spid="3">
                                            <p:graphicEl>
                                              <a:dgm id="{02B43FEE-7112-4279-91F6-1879E516F955}"/>
                                            </p:graphicEl>
                                          </p:spTgt>
                                        </p:tgtEl>
                                        <p:attrNameLst>
                                          <p:attrName>style.visibility</p:attrName>
                                        </p:attrNameLst>
                                      </p:cBhvr>
                                      <p:to>
                                        <p:strVal val="visible"/>
                                      </p:to>
                                    </p:set>
                                    <p:anim calcmode="lin" valueType="num">
                                      <p:cBhvr>
                                        <p:cTn id="77" dur="1000" fill="hold"/>
                                        <p:tgtEl>
                                          <p:spTgt spid="3">
                                            <p:graphicEl>
                                              <a:dgm id="{02B43FEE-7112-4279-91F6-1879E516F955}"/>
                                            </p:graphicEl>
                                          </p:spTgt>
                                        </p:tgtEl>
                                        <p:attrNameLst>
                                          <p:attrName>ppt_w</p:attrName>
                                        </p:attrNameLst>
                                      </p:cBhvr>
                                      <p:tavLst>
                                        <p:tav tm="0">
                                          <p:val>
                                            <p:fltVal val="0"/>
                                          </p:val>
                                        </p:tav>
                                        <p:tav tm="100000">
                                          <p:val>
                                            <p:strVal val="#ppt_w"/>
                                          </p:val>
                                        </p:tav>
                                      </p:tavLst>
                                    </p:anim>
                                    <p:anim calcmode="lin" valueType="num">
                                      <p:cBhvr>
                                        <p:cTn id="78" dur="1000" fill="hold"/>
                                        <p:tgtEl>
                                          <p:spTgt spid="3">
                                            <p:graphicEl>
                                              <a:dgm id="{02B43FEE-7112-4279-91F6-1879E516F955}"/>
                                            </p:graphicEl>
                                          </p:spTgt>
                                        </p:tgtEl>
                                        <p:attrNameLst>
                                          <p:attrName>ppt_h</p:attrName>
                                        </p:attrNameLst>
                                      </p:cBhvr>
                                      <p:tavLst>
                                        <p:tav tm="0">
                                          <p:val>
                                            <p:fltVal val="0"/>
                                          </p:val>
                                        </p:tav>
                                        <p:tav tm="100000">
                                          <p:val>
                                            <p:strVal val="#ppt_h"/>
                                          </p:val>
                                        </p:tav>
                                      </p:tavLst>
                                    </p:anim>
                                    <p:anim calcmode="lin" valueType="num">
                                      <p:cBhvr>
                                        <p:cTn id="79" dur="1000" fill="hold"/>
                                        <p:tgtEl>
                                          <p:spTgt spid="3">
                                            <p:graphicEl>
                                              <a:dgm id="{02B43FEE-7112-4279-91F6-1879E516F955}"/>
                                            </p:graphicEl>
                                          </p:spTgt>
                                        </p:tgtEl>
                                        <p:attrNameLst>
                                          <p:attrName>style.rotation</p:attrName>
                                        </p:attrNameLst>
                                      </p:cBhvr>
                                      <p:tavLst>
                                        <p:tav tm="0">
                                          <p:val>
                                            <p:fltVal val="90"/>
                                          </p:val>
                                        </p:tav>
                                        <p:tav tm="100000">
                                          <p:val>
                                            <p:fltVal val="0"/>
                                          </p:val>
                                        </p:tav>
                                      </p:tavLst>
                                    </p:anim>
                                    <p:animEffect transition="in" filter="fade">
                                      <p:cBhvr>
                                        <p:cTn id="80" dur="1000"/>
                                        <p:tgtEl>
                                          <p:spTgt spid="3">
                                            <p:graphicEl>
                                              <a:dgm id="{02B43FEE-7112-4279-91F6-1879E516F95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lide Number Placeholder 3"/>
          <p:cNvSpPr txBox="1">
            <a:spLocks/>
          </p:cNvSpPr>
          <p:nvPr/>
        </p:nvSpPr>
        <p:spPr>
          <a:xfrm>
            <a:off x="87630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TimesNewRoman"/>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CF494B-5665-4D0C-9B30-01D6EF684EB8}" type="slidenum">
              <a:rPr lang="en-US" smtClean="0">
                <a:solidFill>
                  <a:prstClr val="black">
                    <a:tint val="75000"/>
                  </a:prstClr>
                </a:solidFill>
              </a:rPr>
              <a:pPr/>
              <a:t>81</a:t>
            </a:fld>
            <a:endParaRPr lang="en-US">
              <a:solidFill>
                <a:prstClr val="black">
                  <a:tint val="75000"/>
                </a:prstClr>
              </a:solidFill>
            </a:endParaRPr>
          </a:p>
        </p:txBody>
      </p:sp>
      <p:sp>
        <p:nvSpPr>
          <p:cNvPr id="3" name="Slide Number Placeholder 3"/>
          <p:cNvSpPr>
            <a:spLocks noGrp="1"/>
          </p:cNvSpPr>
          <p:nvPr>
            <p:ph type="sldNum" sz="quarter" idx="12"/>
          </p:nvPr>
        </p:nvSpPr>
        <p:spPr>
          <a:xfrm>
            <a:off x="8610600" y="6356350"/>
            <a:ext cx="2743200" cy="365125"/>
          </a:xfrm>
        </p:spPr>
        <p:txBody>
          <a:bodyPr/>
          <a:lstStyle/>
          <a:p>
            <a:fld id="{8ACF494B-5665-4D0C-9B30-01D6EF684EB8}" type="slidenum">
              <a:rPr lang="en-US" smtClean="0"/>
              <a:t>81</a:t>
            </a:fld>
            <a:endParaRPr lang="en-US"/>
          </a:p>
        </p:txBody>
      </p:sp>
      <p:graphicFrame>
        <p:nvGraphicFramePr>
          <p:cNvPr id="4" name="Content Placeholder 5">
            <a:extLst>
              <a:ext uri="{FF2B5EF4-FFF2-40B4-BE49-F238E27FC236}">
                <a16:creationId xmlns:a16="http://schemas.microsoft.com/office/drawing/2014/main" id="{78C8EC25-FA42-4FA2-811C-67CE197C47BA}"/>
              </a:ext>
            </a:extLst>
          </p:cNvPr>
          <p:cNvGraphicFramePr>
            <a:graphicFrameLocks/>
          </p:cNvGraphicFramePr>
          <p:nvPr>
            <p:extLst>
              <p:ext uri="{D42A27DB-BD31-4B8C-83A1-F6EECF244321}">
                <p14:modId xmlns:p14="http://schemas.microsoft.com/office/powerpoint/2010/main" val="3199424012"/>
              </p:ext>
            </p:extLst>
          </p:nvPr>
        </p:nvGraphicFramePr>
        <p:xfrm>
          <a:off x="1752027" y="296561"/>
          <a:ext cx="6798850" cy="62525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265EF663-CBE0-473E-82BA-3A7EF8DFC8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68444" y="1246013"/>
            <a:ext cx="3755249" cy="5315425"/>
          </a:xfrm>
          <a:prstGeom prst="rect">
            <a:avLst/>
          </a:prstGeom>
        </p:spPr>
      </p:pic>
    </p:spTree>
    <p:extLst>
      <p:ext uri="{BB962C8B-B14F-4D97-AF65-F5344CB8AC3E}">
        <p14:creationId xmlns:p14="http://schemas.microsoft.com/office/powerpoint/2010/main" val="2382047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graphicEl>
                                              <a:dgm id="{DE07ED37-986B-4CE8-9DF2-D708064C8926}"/>
                                            </p:graphicEl>
                                          </p:spTgt>
                                        </p:tgtEl>
                                        <p:attrNameLst>
                                          <p:attrName>style.visibility</p:attrName>
                                        </p:attrNameLst>
                                      </p:cBhvr>
                                      <p:to>
                                        <p:strVal val="visible"/>
                                      </p:to>
                                    </p:set>
                                    <p:anim calcmode="lin" valueType="num">
                                      <p:cBhvr>
                                        <p:cTn id="7" dur="1000" fill="hold"/>
                                        <p:tgtEl>
                                          <p:spTgt spid="4">
                                            <p:graphicEl>
                                              <a:dgm id="{DE07ED37-986B-4CE8-9DF2-D708064C8926}"/>
                                            </p:graphicEl>
                                          </p:spTgt>
                                        </p:tgtEl>
                                        <p:attrNameLst>
                                          <p:attrName>ppt_w</p:attrName>
                                        </p:attrNameLst>
                                      </p:cBhvr>
                                      <p:tavLst>
                                        <p:tav tm="0">
                                          <p:val>
                                            <p:fltVal val="0"/>
                                          </p:val>
                                        </p:tav>
                                        <p:tav tm="100000">
                                          <p:val>
                                            <p:strVal val="#ppt_w"/>
                                          </p:val>
                                        </p:tav>
                                      </p:tavLst>
                                    </p:anim>
                                    <p:anim calcmode="lin" valueType="num">
                                      <p:cBhvr>
                                        <p:cTn id="8" dur="1000" fill="hold"/>
                                        <p:tgtEl>
                                          <p:spTgt spid="4">
                                            <p:graphicEl>
                                              <a:dgm id="{DE07ED37-986B-4CE8-9DF2-D708064C8926}"/>
                                            </p:graphicEl>
                                          </p:spTgt>
                                        </p:tgtEl>
                                        <p:attrNameLst>
                                          <p:attrName>ppt_h</p:attrName>
                                        </p:attrNameLst>
                                      </p:cBhvr>
                                      <p:tavLst>
                                        <p:tav tm="0">
                                          <p:val>
                                            <p:fltVal val="0"/>
                                          </p:val>
                                        </p:tav>
                                        <p:tav tm="100000">
                                          <p:val>
                                            <p:strVal val="#ppt_h"/>
                                          </p:val>
                                        </p:tav>
                                      </p:tavLst>
                                    </p:anim>
                                    <p:anim calcmode="lin" valueType="num">
                                      <p:cBhvr>
                                        <p:cTn id="9" dur="1000" fill="hold"/>
                                        <p:tgtEl>
                                          <p:spTgt spid="4">
                                            <p:graphicEl>
                                              <a:dgm id="{DE07ED37-986B-4CE8-9DF2-D708064C8926}"/>
                                            </p:graphicEl>
                                          </p:spTgt>
                                        </p:tgtEl>
                                        <p:attrNameLst>
                                          <p:attrName>style.rotation</p:attrName>
                                        </p:attrNameLst>
                                      </p:cBhvr>
                                      <p:tavLst>
                                        <p:tav tm="0">
                                          <p:val>
                                            <p:fltVal val="90"/>
                                          </p:val>
                                        </p:tav>
                                        <p:tav tm="100000">
                                          <p:val>
                                            <p:fltVal val="0"/>
                                          </p:val>
                                        </p:tav>
                                      </p:tavLst>
                                    </p:anim>
                                    <p:animEffect transition="in" filter="fade">
                                      <p:cBhvr>
                                        <p:cTn id="10" dur="1000"/>
                                        <p:tgtEl>
                                          <p:spTgt spid="4">
                                            <p:graphicEl>
                                              <a:dgm id="{DE07ED37-986B-4CE8-9DF2-D708064C8926}"/>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graphicEl>
                                              <a:dgm id="{E5A4D027-868D-4807-86D1-7CD13828C940}"/>
                                            </p:graphicEl>
                                          </p:spTgt>
                                        </p:tgtEl>
                                        <p:attrNameLst>
                                          <p:attrName>style.visibility</p:attrName>
                                        </p:attrNameLst>
                                      </p:cBhvr>
                                      <p:to>
                                        <p:strVal val="visible"/>
                                      </p:to>
                                    </p:set>
                                    <p:anim calcmode="lin" valueType="num">
                                      <p:cBhvr>
                                        <p:cTn id="15" dur="1000" fill="hold"/>
                                        <p:tgtEl>
                                          <p:spTgt spid="4">
                                            <p:graphicEl>
                                              <a:dgm id="{E5A4D027-868D-4807-86D1-7CD13828C940}"/>
                                            </p:graphicEl>
                                          </p:spTgt>
                                        </p:tgtEl>
                                        <p:attrNameLst>
                                          <p:attrName>ppt_w</p:attrName>
                                        </p:attrNameLst>
                                      </p:cBhvr>
                                      <p:tavLst>
                                        <p:tav tm="0">
                                          <p:val>
                                            <p:fltVal val="0"/>
                                          </p:val>
                                        </p:tav>
                                        <p:tav tm="100000">
                                          <p:val>
                                            <p:strVal val="#ppt_w"/>
                                          </p:val>
                                        </p:tav>
                                      </p:tavLst>
                                    </p:anim>
                                    <p:anim calcmode="lin" valueType="num">
                                      <p:cBhvr>
                                        <p:cTn id="16" dur="1000" fill="hold"/>
                                        <p:tgtEl>
                                          <p:spTgt spid="4">
                                            <p:graphicEl>
                                              <a:dgm id="{E5A4D027-868D-4807-86D1-7CD13828C940}"/>
                                            </p:graphicEl>
                                          </p:spTgt>
                                        </p:tgtEl>
                                        <p:attrNameLst>
                                          <p:attrName>ppt_h</p:attrName>
                                        </p:attrNameLst>
                                      </p:cBhvr>
                                      <p:tavLst>
                                        <p:tav tm="0">
                                          <p:val>
                                            <p:fltVal val="0"/>
                                          </p:val>
                                        </p:tav>
                                        <p:tav tm="100000">
                                          <p:val>
                                            <p:strVal val="#ppt_h"/>
                                          </p:val>
                                        </p:tav>
                                      </p:tavLst>
                                    </p:anim>
                                    <p:anim calcmode="lin" valueType="num">
                                      <p:cBhvr>
                                        <p:cTn id="17" dur="1000" fill="hold"/>
                                        <p:tgtEl>
                                          <p:spTgt spid="4">
                                            <p:graphicEl>
                                              <a:dgm id="{E5A4D027-868D-4807-86D1-7CD13828C940}"/>
                                            </p:graphicEl>
                                          </p:spTgt>
                                        </p:tgtEl>
                                        <p:attrNameLst>
                                          <p:attrName>style.rotation</p:attrName>
                                        </p:attrNameLst>
                                      </p:cBhvr>
                                      <p:tavLst>
                                        <p:tav tm="0">
                                          <p:val>
                                            <p:fltVal val="90"/>
                                          </p:val>
                                        </p:tav>
                                        <p:tav tm="100000">
                                          <p:val>
                                            <p:fltVal val="0"/>
                                          </p:val>
                                        </p:tav>
                                      </p:tavLst>
                                    </p:anim>
                                    <p:animEffect transition="in" filter="fade">
                                      <p:cBhvr>
                                        <p:cTn id="18" dur="1000"/>
                                        <p:tgtEl>
                                          <p:spTgt spid="4">
                                            <p:graphicEl>
                                              <a:dgm id="{E5A4D027-868D-4807-86D1-7CD13828C940}"/>
                                            </p:graphicEl>
                                          </p:spTgt>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4">
                                            <p:graphicEl>
                                              <a:dgm id="{46AC8F8E-1D81-4C9C-8C82-F82F98DB7FF5}"/>
                                            </p:graphicEl>
                                          </p:spTgt>
                                        </p:tgtEl>
                                        <p:attrNameLst>
                                          <p:attrName>style.visibility</p:attrName>
                                        </p:attrNameLst>
                                      </p:cBhvr>
                                      <p:to>
                                        <p:strVal val="visible"/>
                                      </p:to>
                                    </p:set>
                                    <p:anim calcmode="lin" valueType="num">
                                      <p:cBhvr>
                                        <p:cTn id="21" dur="1000" fill="hold"/>
                                        <p:tgtEl>
                                          <p:spTgt spid="4">
                                            <p:graphicEl>
                                              <a:dgm id="{46AC8F8E-1D81-4C9C-8C82-F82F98DB7FF5}"/>
                                            </p:graphicEl>
                                          </p:spTgt>
                                        </p:tgtEl>
                                        <p:attrNameLst>
                                          <p:attrName>ppt_w</p:attrName>
                                        </p:attrNameLst>
                                      </p:cBhvr>
                                      <p:tavLst>
                                        <p:tav tm="0">
                                          <p:val>
                                            <p:fltVal val="0"/>
                                          </p:val>
                                        </p:tav>
                                        <p:tav tm="100000">
                                          <p:val>
                                            <p:strVal val="#ppt_w"/>
                                          </p:val>
                                        </p:tav>
                                      </p:tavLst>
                                    </p:anim>
                                    <p:anim calcmode="lin" valueType="num">
                                      <p:cBhvr>
                                        <p:cTn id="22" dur="1000" fill="hold"/>
                                        <p:tgtEl>
                                          <p:spTgt spid="4">
                                            <p:graphicEl>
                                              <a:dgm id="{46AC8F8E-1D81-4C9C-8C82-F82F98DB7FF5}"/>
                                            </p:graphicEl>
                                          </p:spTgt>
                                        </p:tgtEl>
                                        <p:attrNameLst>
                                          <p:attrName>ppt_h</p:attrName>
                                        </p:attrNameLst>
                                      </p:cBhvr>
                                      <p:tavLst>
                                        <p:tav tm="0">
                                          <p:val>
                                            <p:fltVal val="0"/>
                                          </p:val>
                                        </p:tav>
                                        <p:tav tm="100000">
                                          <p:val>
                                            <p:strVal val="#ppt_h"/>
                                          </p:val>
                                        </p:tav>
                                      </p:tavLst>
                                    </p:anim>
                                    <p:anim calcmode="lin" valueType="num">
                                      <p:cBhvr>
                                        <p:cTn id="23" dur="1000" fill="hold"/>
                                        <p:tgtEl>
                                          <p:spTgt spid="4">
                                            <p:graphicEl>
                                              <a:dgm id="{46AC8F8E-1D81-4C9C-8C82-F82F98DB7FF5}"/>
                                            </p:graphicEl>
                                          </p:spTgt>
                                        </p:tgtEl>
                                        <p:attrNameLst>
                                          <p:attrName>style.rotation</p:attrName>
                                        </p:attrNameLst>
                                      </p:cBhvr>
                                      <p:tavLst>
                                        <p:tav tm="0">
                                          <p:val>
                                            <p:fltVal val="90"/>
                                          </p:val>
                                        </p:tav>
                                        <p:tav tm="100000">
                                          <p:val>
                                            <p:fltVal val="0"/>
                                          </p:val>
                                        </p:tav>
                                      </p:tavLst>
                                    </p:anim>
                                    <p:animEffect transition="in" filter="fade">
                                      <p:cBhvr>
                                        <p:cTn id="24" dur="1000"/>
                                        <p:tgtEl>
                                          <p:spTgt spid="4">
                                            <p:graphicEl>
                                              <a:dgm id="{46AC8F8E-1D81-4C9C-8C82-F82F98DB7FF5}"/>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4">
                                            <p:graphicEl>
                                              <a:dgm id="{A36DB626-E427-4DFF-924D-A86B4E10704E}"/>
                                            </p:graphicEl>
                                          </p:spTgt>
                                        </p:tgtEl>
                                        <p:attrNameLst>
                                          <p:attrName>style.visibility</p:attrName>
                                        </p:attrNameLst>
                                      </p:cBhvr>
                                      <p:to>
                                        <p:strVal val="visible"/>
                                      </p:to>
                                    </p:set>
                                    <p:anim calcmode="lin" valueType="num">
                                      <p:cBhvr>
                                        <p:cTn id="29" dur="1000" fill="hold"/>
                                        <p:tgtEl>
                                          <p:spTgt spid="4">
                                            <p:graphicEl>
                                              <a:dgm id="{A36DB626-E427-4DFF-924D-A86B4E10704E}"/>
                                            </p:graphicEl>
                                          </p:spTgt>
                                        </p:tgtEl>
                                        <p:attrNameLst>
                                          <p:attrName>ppt_w</p:attrName>
                                        </p:attrNameLst>
                                      </p:cBhvr>
                                      <p:tavLst>
                                        <p:tav tm="0">
                                          <p:val>
                                            <p:fltVal val="0"/>
                                          </p:val>
                                        </p:tav>
                                        <p:tav tm="100000">
                                          <p:val>
                                            <p:strVal val="#ppt_w"/>
                                          </p:val>
                                        </p:tav>
                                      </p:tavLst>
                                    </p:anim>
                                    <p:anim calcmode="lin" valueType="num">
                                      <p:cBhvr>
                                        <p:cTn id="30" dur="1000" fill="hold"/>
                                        <p:tgtEl>
                                          <p:spTgt spid="4">
                                            <p:graphicEl>
                                              <a:dgm id="{A36DB626-E427-4DFF-924D-A86B4E10704E}"/>
                                            </p:graphicEl>
                                          </p:spTgt>
                                        </p:tgtEl>
                                        <p:attrNameLst>
                                          <p:attrName>ppt_h</p:attrName>
                                        </p:attrNameLst>
                                      </p:cBhvr>
                                      <p:tavLst>
                                        <p:tav tm="0">
                                          <p:val>
                                            <p:fltVal val="0"/>
                                          </p:val>
                                        </p:tav>
                                        <p:tav tm="100000">
                                          <p:val>
                                            <p:strVal val="#ppt_h"/>
                                          </p:val>
                                        </p:tav>
                                      </p:tavLst>
                                    </p:anim>
                                    <p:anim calcmode="lin" valueType="num">
                                      <p:cBhvr>
                                        <p:cTn id="31" dur="1000" fill="hold"/>
                                        <p:tgtEl>
                                          <p:spTgt spid="4">
                                            <p:graphicEl>
                                              <a:dgm id="{A36DB626-E427-4DFF-924D-A86B4E10704E}"/>
                                            </p:graphicEl>
                                          </p:spTgt>
                                        </p:tgtEl>
                                        <p:attrNameLst>
                                          <p:attrName>style.rotation</p:attrName>
                                        </p:attrNameLst>
                                      </p:cBhvr>
                                      <p:tavLst>
                                        <p:tav tm="0">
                                          <p:val>
                                            <p:fltVal val="90"/>
                                          </p:val>
                                        </p:tav>
                                        <p:tav tm="100000">
                                          <p:val>
                                            <p:fltVal val="0"/>
                                          </p:val>
                                        </p:tav>
                                      </p:tavLst>
                                    </p:anim>
                                    <p:animEffect transition="in" filter="fade">
                                      <p:cBhvr>
                                        <p:cTn id="32" dur="1000"/>
                                        <p:tgtEl>
                                          <p:spTgt spid="4">
                                            <p:graphicEl>
                                              <a:dgm id="{A36DB626-E427-4DFF-924D-A86B4E10704E}"/>
                                            </p:graphicEl>
                                          </p:spTgt>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4">
                                            <p:graphicEl>
                                              <a:dgm id="{8BC75631-5795-4B3E-B308-28D9EF94824A}"/>
                                            </p:graphicEl>
                                          </p:spTgt>
                                        </p:tgtEl>
                                        <p:attrNameLst>
                                          <p:attrName>style.visibility</p:attrName>
                                        </p:attrNameLst>
                                      </p:cBhvr>
                                      <p:to>
                                        <p:strVal val="visible"/>
                                      </p:to>
                                    </p:set>
                                    <p:anim calcmode="lin" valueType="num">
                                      <p:cBhvr>
                                        <p:cTn id="35" dur="1000" fill="hold"/>
                                        <p:tgtEl>
                                          <p:spTgt spid="4">
                                            <p:graphicEl>
                                              <a:dgm id="{8BC75631-5795-4B3E-B308-28D9EF94824A}"/>
                                            </p:graphicEl>
                                          </p:spTgt>
                                        </p:tgtEl>
                                        <p:attrNameLst>
                                          <p:attrName>ppt_w</p:attrName>
                                        </p:attrNameLst>
                                      </p:cBhvr>
                                      <p:tavLst>
                                        <p:tav tm="0">
                                          <p:val>
                                            <p:fltVal val="0"/>
                                          </p:val>
                                        </p:tav>
                                        <p:tav tm="100000">
                                          <p:val>
                                            <p:strVal val="#ppt_w"/>
                                          </p:val>
                                        </p:tav>
                                      </p:tavLst>
                                    </p:anim>
                                    <p:anim calcmode="lin" valueType="num">
                                      <p:cBhvr>
                                        <p:cTn id="36" dur="1000" fill="hold"/>
                                        <p:tgtEl>
                                          <p:spTgt spid="4">
                                            <p:graphicEl>
                                              <a:dgm id="{8BC75631-5795-4B3E-B308-28D9EF94824A}"/>
                                            </p:graphicEl>
                                          </p:spTgt>
                                        </p:tgtEl>
                                        <p:attrNameLst>
                                          <p:attrName>ppt_h</p:attrName>
                                        </p:attrNameLst>
                                      </p:cBhvr>
                                      <p:tavLst>
                                        <p:tav tm="0">
                                          <p:val>
                                            <p:fltVal val="0"/>
                                          </p:val>
                                        </p:tav>
                                        <p:tav tm="100000">
                                          <p:val>
                                            <p:strVal val="#ppt_h"/>
                                          </p:val>
                                        </p:tav>
                                      </p:tavLst>
                                    </p:anim>
                                    <p:anim calcmode="lin" valueType="num">
                                      <p:cBhvr>
                                        <p:cTn id="37" dur="1000" fill="hold"/>
                                        <p:tgtEl>
                                          <p:spTgt spid="4">
                                            <p:graphicEl>
                                              <a:dgm id="{8BC75631-5795-4B3E-B308-28D9EF94824A}"/>
                                            </p:graphicEl>
                                          </p:spTgt>
                                        </p:tgtEl>
                                        <p:attrNameLst>
                                          <p:attrName>style.rotation</p:attrName>
                                        </p:attrNameLst>
                                      </p:cBhvr>
                                      <p:tavLst>
                                        <p:tav tm="0">
                                          <p:val>
                                            <p:fltVal val="90"/>
                                          </p:val>
                                        </p:tav>
                                        <p:tav tm="100000">
                                          <p:val>
                                            <p:fltVal val="0"/>
                                          </p:val>
                                        </p:tav>
                                      </p:tavLst>
                                    </p:anim>
                                    <p:animEffect transition="in" filter="fade">
                                      <p:cBhvr>
                                        <p:cTn id="38" dur="1000"/>
                                        <p:tgtEl>
                                          <p:spTgt spid="4">
                                            <p:graphicEl>
                                              <a:dgm id="{8BC75631-5795-4B3E-B308-28D9EF94824A}"/>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4">
                                            <p:graphicEl>
                                              <a:dgm id="{68FE7A05-A14C-4031-9481-E9EE1EF0DC61}"/>
                                            </p:graphicEl>
                                          </p:spTgt>
                                        </p:tgtEl>
                                        <p:attrNameLst>
                                          <p:attrName>style.visibility</p:attrName>
                                        </p:attrNameLst>
                                      </p:cBhvr>
                                      <p:to>
                                        <p:strVal val="visible"/>
                                      </p:to>
                                    </p:set>
                                    <p:anim calcmode="lin" valueType="num">
                                      <p:cBhvr>
                                        <p:cTn id="43" dur="1000" fill="hold"/>
                                        <p:tgtEl>
                                          <p:spTgt spid="4">
                                            <p:graphicEl>
                                              <a:dgm id="{68FE7A05-A14C-4031-9481-E9EE1EF0DC61}"/>
                                            </p:graphicEl>
                                          </p:spTgt>
                                        </p:tgtEl>
                                        <p:attrNameLst>
                                          <p:attrName>ppt_w</p:attrName>
                                        </p:attrNameLst>
                                      </p:cBhvr>
                                      <p:tavLst>
                                        <p:tav tm="0">
                                          <p:val>
                                            <p:fltVal val="0"/>
                                          </p:val>
                                        </p:tav>
                                        <p:tav tm="100000">
                                          <p:val>
                                            <p:strVal val="#ppt_w"/>
                                          </p:val>
                                        </p:tav>
                                      </p:tavLst>
                                    </p:anim>
                                    <p:anim calcmode="lin" valueType="num">
                                      <p:cBhvr>
                                        <p:cTn id="44" dur="1000" fill="hold"/>
                                        <p:tgtEl>
                                          <p:spTgt spid="4">
                                            <p:graphicEl>
                                              <a:dgm id="{68FE7A05-A14C-4031-9481-E9EE1EF0DC61}"/>
                                            </p:graphicEl>
                                          </p:spTgt>
                                        </p:tgtEl>
                                        <p:attrNameLst>
                                          <p:attrName>ppt_h</p:attrName>
                                        </p:attrNameLst>
                                      </p:cBhvr>
                                      <p:tavLst>
                                        <p:tav tm="0">
                                          <p:val>
                                            <p:fltVal val="0"/>
                                          </p:val>
                                        </p:tav>
                                        <p:tav tm="100000">
                                          <p:val>
                                            <p:strVal val="#ppt_h"/>
                                          </p:val>
                                        </p:tav>
                                      </p:tavLst>
                                    </p:anim>
                                    <p:anim calcmode="lin" valueType="num">
                                      <p:cBhvr>
                                        <p:cTn id="45" dur="1000" fill="hold"/>
                                        <p:tgtEl>
                                          <p:spTgt spid="4">
                                            <p:graphicEl>
                                              <a:dgm id="{68FE7A05-A14C-4031-9481-E9EE1EF0DC61}"/>
                                            </p:graphicEl>
                                          </p:spTgt>
                                        </p:tgtEl>
                                        <p:attrNameLst>
                                          <p:attrName>style.rotation</p:attrName>
                                        </p:attrNameLst>
                                      </p:cBhvr>
                                      <p:tavLst>
                                        <p:tav tm="0">
                                          <p:val>
                                            <p:fltVal val="90"/>
                                          </p:val>
                                        </p:tav>
                                        <p:tav tm="100000">
                                          <p:val>
                                            <p:fltVal val="0"/>
                                          </p:val>
                                        </p:tav>
                                      </p:tavLst>
                                    </p:anim>
                                    <p:animEffect transition="in" filter="fade">
                                      <p:cBhvr>
                                        <p:cTn id="46" dur="1000"/>
                                        <p:tgtEl>
                                          <p:spTgt spid="4">
                                            <p:graphicEl>
                                              <a:dgm id="{68FE7A05-A14C-4031-9481-E9EE1EF0DC61}"/>
                                            </p:graphicEl>
                                          </p:spTgt>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4">
                                            <p:graphicEl>
                                              <a:dgm id="{08C74B1F-A705-44A4-B491-8381BC3A94D8}"/>
                                            </p:graphicEl>
                                          </p:spTgt>
                                        </p:tgtEl>
                                        <p:attrNameLst>
                                          <p:attrName>style.visibility</p:attrName>
                                        </p:attrNameLst>
                                      </p:cBhvr>
                                      <p:to>
                                        <p:strVal val="visible"/>
                                      </p:to>
                                    </p:set>
                                    <p:anim calcmode="lin" valueType="num">
                                      <p:cBhvr>
                                        <p:cTn id="49" dur="1000" fill="hold"/>
                                        <p:tgtEl>
                                          <p:spTgt spid="4">
                                            <p:graphicEl>
                                              <a:dgm id="{08C74B1F-A705-44A4-B491-8381BC3A94D8}"/>
                                            </p:graphicEl>
                                          </p:spTgt>
                                        </p:tgtEl>
                                        <p:attrNameLst>
                                          <p:attrName>ppt_w</p:attrName>
                                        </p:attrNameLst>
                                      </p:cBhvr>
                                      <p:tavLst>
                                        <p:tav tm="0">
                                          <p:val>
                                            <p:fltVal val="0"/>
                                          </p:val>
                                        </p:tav>
                                        <p:tav tm="100000">
                                          <p:val>
                                            <p:strVal val="#ppt_w"/>
                                          </p:val>
                                        </p:tav>
                                      </p:tavLst>
                                    </p:anim>
                                    <p:anim calcmode="lin" valueType="num">
                                      <p:cBhvr>
                                        <p:cTn id="50" dur="1000" fill="hold"/>
                                        <p:tgtEl>
                                          <p:spTgt spid="4">
                                            <p:graphicEl>
                                              <a:dgm id="{08C74B1F-A705-44A4-B491-8381BC3A94D8}"/>
                                            </p:graphicEl>
                                          </p:spTgt>
                                        </p:tgtEl>
                                        <p:attrNameLst>
                                          <p:attrName>ppt_h</p:attrName>
                                        </p:attrNameLst>
                                      </p:cBhvr>
                                      <p:tavLst>
                                        <p:tav tm="0">
                                          <p:val>
                                            <p:fltVal val="0"/>
                                          </p:val>
                                        </p:tav>
                                        <p:tav tm="100000">
                                          <p:val>
                                            <p:strVal val="#ppt_h"/>
                                          </p:val>
                                        </p:tav>
                                      </p:tavLst>
                                    </p:anim>
                                    <p:anim calcmode="lin" valueType="num">
                                      <p:cBhvr>
                                        <p:cTn id="51" dur="1000" fill="hold"/>
                                        <p:tgtEl>
                                          <p:spTgt spid="4">
                                            <p:graphicEl>
                                              <a:dgm id="{08C74B1F-A705-44A4-B491-8381BC3A94D8}"/>
                                            </p:graphicEl>
                                          </p:spTgt>
                                        </p:tgtEl>
                                        <p:attrNameLst>
                                          <p:attrName>style.rotation</p:attrName>
                                        </p:attrNameLst>
                                      </p:cBhvr>
                                      <p:tavLst>
                                        <p:tav tm="0">
                                          <p:val>
                                            <p:fltVal val="90"/>
                                          </p:val>
                                        </p:tav>
                                        <p:tav tm="100000">
                                          <p:val>
                                            <p:fltVal val="0"/>
                                          </p:val>
                                        </p:tav>
                                      </p:tavLst>
                                    </p:anim>
                                    <p:animEffect transition="in" filter="fade">
                                      <p:cBhvr>
                                        <p:cTn id="52" dur="1000"/>
                                        <p:tgtEl>
                                          <p:spTgt spid="4">
                                            <p:graphicEl>
                                              <a:dgm id="{08C74B1F-A705-44A4-B491-8381BC3A94D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226B51A-C207-410E-922E-97D99B94E0BC}"/>
              </a:ext>
            </a:extLst>
          </p:cNvPr>
          <p:cNvSpPr>
            <a:spLocks noGrp="1"/>
          </p:cNvSpPr>
          <p:nvPr>
            <p:ph type="title"/>
          </p:nvPr>
        </p:nvSpPr>
        <p:spPr>
          <a:xfrm>
            <a:off x="807720" y="-196038"/>
            <a:ext cx="10546080" cy="1280890"/>
          </a:xfrm>
        </p:spPr>
        <p:txBody>
          <a:bodyPr>
            <a:normAutofit/>
          </a:bodyPr>
          <a:lstStyle/>
          <a:p>
            <a:pPr algn="ctr" rtl="1"/>
            <a:r>
              <a:rPr lang="en-US" sz="2600" b="1" dirty="0">
                <a:solidFill>
                  <a:srgbClr val="C00000"/>
                </a:solidFill>
                <a:latin typeface="Times New Roman" panose="02020603050405020304" pitchFamily="18" charset="0"/>
                <a:cs typeface="B Nazanin" panose="00000400000000000000" pitchFamily="2" charset="-78"/>
              </a:rPr>
              <a:t> Flowchart of downscaling algorithm based on soil moisture SMBDA</a:t>
            </a:r>
          </a:p>
        </p:txBody>
      </p:sp>
      <p:pic>
        <p:nvPicPr>
          <p:cNvPr id="7" name="Content Placeholder 4">
            <a:extLst>
              <a:ext uri="{FF2B5EF4-FFF2-40B4-BE49-F238E27FC236}">
                <a16:creationId xmlns:a16="http://schemas.microsoft.com/office/drawing/2014/main" id="{01F22636-38C6-44D8-80E6-AA7A2CCB05B5}"/>
              </a:ext>
            </a:extLst>
          </p:cNvPr>
          <p:cNvPicPr>
            <a:picLocks noGrp="1"/>
          </p:cNvPicPr>
          <p:nvPr>
            <p:ph idx="1"/>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810"/>
          <a:stretch/>
        </p:blipFill>
        <p:spPr bwMode="auto">
          <a:xfrm>
            <a:off x="1801652" y="1128844"/>
            <a:ext cx="8001466" cy="5450211"/>
          </a:xfrm>
          <a:prstGeom prst="rect">
            <a:avLst/>
          </a:prstGeom>
          <a:noFill/>
        </p:spPr>
      </p:pic>
      <p:sp>
        <p:nvSpPr>
          <p:cNvPr id="8" name="Slide Number Placeholder 3"/>
          <p:cNvSpPr>
            <a:spLocks noGrp="1"/>
          </p:cNvSpPr>
          <p:nvPr>
            <p:ph type="sldNum" sz="quarter" idx="12"/>
          </p:nvPr>
        </p:nvSpPr>
        <p:spPr>
          <a:xfrm>
            <a:off x="8610600" y="6356350"/>
            <a:ext cx="2743200" cy="365125"/>
          </a:xfrm>
        </p:spPr>
        <p:txBody>
          <a:bodyPr/>
          <a:lstStyle/>
          <a:p>
            <a:fld id="{8ACF494B-5665-4D0C-9B30-01D6EF684EB8}" type="slidenum">
              <a:rPr lang="en-US" smtClean="0"/>
              <a:t>82</a:t>
            </a:fld>
            <a:endParaRPr lang="en-US"/>
          </a:p>
        </p:txBody>
      </p:sp>
      <p:sp>
        <p:nvSpPr>
          <p:cNvPr id="9" name="TextBox 8"/>
          <p:cNvSpPr txBox="1"/>
          <p:nvPr/>
        </p:nvSpPr>
        <p:spPr>
          <a:xfrm>
            <a:off x="9977120" y="1229360"/>
            <a:ext cx="1564640" cy="1200329"/>
          </a:xfrm>
          <a:prstGeom prst="rect">
            <a:avLst/>
          </a:prstGeom>
          <a:noFill/>
        </p:spPr>
        <p:txBody>
          <a:bodyPr wrap="square" rtlCol="0">
            <a:spAutoFit/>
          </a:bodyPr>
          <a:lstStyle/>
          <a:p>
            <a:r>
              <a:rPr lang="en-US" dirty="0"/>
              <a:t>Sampling in a 500*500 m2 semi-regular network</a:t>
            </a:r>
          </a:p>
        </p:txBody>
      </p:sp>
      <p:sp>
        <p:nvSpPr>
          <p:cNvPr id="10" name="TextBox 9"/>
          <p:cNvSpPr txBox="1"/>
          <p:nvPr/>
        </p:nvSpPr>
        <p:spPr>
          <a:xfrm>
            <a:off x="9276080" y="3058160"/>
            <a:ext cx="2753360" cy="1200329"/>
          </a:xfrm>
          <a:prstGeom prst="rect">
            <a:avLst/>
          </a:prstGeom>
          <a:noFill/>
        </p:spPr>
        <p:txBody>
          <a:bodyPr wrap="square" rtlCol="0">
            <a:spAutoFit/>
          </a:bodyPr>
          <a:lstStyle/>
          <a:p>
            <a:r>
              <a:rPr lang="en-US" dirty="0"/>
              <a:t>Assignment of soil moisture values, consistent with the network of satellite images</a:t>
            </a:r>
          </a:p>
        </p:txBody>
      </p:sp>
      <p:sp>
        <p:nvSpPr>
          <p:cNvPr id="11" name="TextBox 10"/>
          <p:cNvSpPr txBox="1"/>
          <p:nvPr/>
        </p:nvSpPr>
        <p:spPr>
          <a:xfrm>
            <a:off x="9753600" y="4988560"/>
            <a:ext cx="2275840" cy="923330"/>
          </a:xfrm>
          <a:prstGeom prst="rect">
            <a:avLst/>
          </a:prstGeom>
          <a:noFill/>
        </p:spPr>
        <p:txBody>
          <a:bodyPr wrap="square" rtlCol="0">
            <a:spAutoFit/>
          </a:bodyPr>
          <a:lstStyle/>
          <a:p>
            <a:r>
              <a:rPr lang="en-US" dirty="0"/>
              <a:t>Validation of downscaling results with in situ data</a:t>
            </a:r>
          </a:p>
        </p:txBody>
      </p:sp>
      <p:sp>
        <p:nvSpPr>
          <p:cNvPr id="12" name="TextBox 11"/>
          <p:cNvSpPr txBox="1"/>
          <p:nvPr/>
        </p:nvSpPr>
        <p:spPr>
          <a:xfrm>
            <a:off x="365760" y="4693920"/>
            <a:ext cx="2854960" cy="923330"/>
          </a:xfrm>
          <a:prstGeom prst="rect">
            <a:avLst/>
          </a:prstGeom>
          <a:noFill/>
        </p:spPr>
        <p:txBody>
          <a:bodyPr wrap="square" rtlCol="0">
            <a:spAutoFit/>
          </a:bodyPr>
          <a:lstStyle/>
          <a:p>
            <a:r>
              <a:rPr lang="en-US" dirty="0"/>
              <a:t>downscaling of soil moisture values in the network 1*1 km2 (SMBDA)</a:t>
            </a:r>
          </a:p>
        </p:txBody>
      </p:sp>
      <p:sp>
        <p:nvSpPr>
          <p:cNvPr id="13" name="TextBox 12"/>
          <p:cNvSpPr txBox="1"/>
          <p:nvPr/>
        </p:nvSpPr>
        <p:spPr>
          <a:xfrm>
            <a:off x="3413760" y="3535680"/>
            <a:ext cx="2418080" cy="646331"/>
          </a:xfrm>
          <a:prstGeom prst="rect">
            <a:avLst/>
          </a:prstGeom>
          <a:noFill/>
        </p:spPr>
        <p:txBody>
          <a:bodyPr wrap="square" rtlCol="0">
            <a:spAutoFit/>
          </a:bodyPr>
          <a:lstStyle/>
          <a:p>
            <a:r>
              <a:rPr lang="en-US" dirty="0"/>
              <a:t>Development of downscale algorithm</a:t>
            </a:r>
          </a:p>
        </p:txBody>
      </p:sp>
      <p:sp>
        <p:nvSpPr>
          <p:cNvPr id="14" name="TextBox 13"/>
          <p:cNvSpPr txBox="1"/>
          <p:nvPr/>
        </p:nvSpPr>
        <p:spPr>
          <a:xfrm>
            <a:off x="132080" y="1229360"/>
            <a:ext cx="1757680" cy="1200329"/>
          </a:xfrm>
          <a:prstGeom prst="rect">
            <a:avLst/>
          </a:prstGeom>
          <a:noFill/>
        </p:spPr>
        <p:txBody>
          <a:bodyPr wrap="square" rtlCol="0">
            <a:spAutoFit/>
          </a:bodyPr>
          <a:lstStyle/>
          <a:p>
            <a:r>
              <a:rPr lang="en-US"/>
              <a:t>Preparing </a:t>
            </a:r>
            <a:r>
              <a:rPr lang="en-US" dirty="0"/>
              <a:t>Spatial database SMAP level-4 with 9km resolution</a:t>
            </a:r>
          </a:p>
        </p:txBody>
      </p:sp>
      <p:sp>
        <p:nvSpPr>
          <p:cNvPr id="15" name="TextBox 14"/>
          <p:cNvSpPr txBox="1"/>
          <p:nvPr/>
        </p:nvSpPr>
        <p:spPr>
          <a:xfrm>
            <a:off x="6847840" y="1229360"/>
            <a:ext cx="1117600" cy="1477328"/>
          </a:xfrm>
          <a:prstGeom prst="rect">
            <a:avLst/>
          </a:prstGeom>
          <a:noFill/>
        </p:spPr>
        <p:txBody>
          <a:bodyPr wrap="square" rtlCol="0">
            <a:spAutoFit/>
          </a:bodyPr>
          <a:lstStyle/>
          <a:p>
            <a:r>
              <a:rPr lang="en-US" dirty="0"/>
              <a:t>Preparing the Spatial database Sentinel 1</a:t>
            </a:r>
          </a:p>
        </p:txBody>
      </p:sp>
    </p:spTree>
    <p:extLst>
      <p:ext uri="{BB962C8B-B14F-4D97-AF65-F5344CB8AC3E}">
        <p14:creationId xmlns:p14="http://schemas.microsoft.com/office/powerpoint/2010/main" val="32687507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39ED11-6679-46A7-BC6D-3BD9196316DA}"/>
              </a:ext>
            </a:extLst>
          </p:cNvPr>
          <p:cNvPicPr>
            <a:picLocks noChangeAspect="1"/>
          </p:cNvPicPr>
          <p:nvPr/>
        </p:nvPicPr>
        <p:blipFill>
          <a:blip r:embed="rId2"/>
          <a:stretch>
            <a:fillRect/>
          </a:stretch>
        </p:blipFill>
        <p:spPr>
          <a:xfrm>
            <a:off x="2744596" y="0"/>
            <a:ext cx="6848475" cy="6572250"/>
          </a:xfrm>
          <a:prstGeom prst="rect">
            <a:avLst/>
          </a:prstGeom>
        </p:spPr>
      </p:pic>
    </p:spTree>
    <p:extLst>
      <p:ext uri="{BB962C8B-B14F-4D97-AF65-F5344CB8AC3E}">
        <p14:creationId xmlns:p14="http://schemas.microsoft.com/office/powerpoint/2010/main" val="169650206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bg>
      <p:bgPr>
        <a:gradFill>
          <a:gsLst>
            <a:gs pos="100000">
              <a:srgbClr val="C9D6ED"/>
            </a:gs>
            <a:gs pos="0">
              <a:srgbClr val="F3F9FF"/>
            </a:gs>
          </a:gsLst>
          <a:path path="rect">
            <a:fillToRect l="50000" t="50000" r="50000" b="50000"/>
          </a:path>
        </a:gradFill>
        <a:effectLst/>
      </p:bgPr>
    </p:bg>
    <p:spTree>
      <p:nvGrpSpPr>
        <p:cNvPr id="1" name=""/>
        <p:cNvGrpSpPr/>
        <p:nvPr/>
      </p:nvGrpSpPr>
      <p:grpSpPr>
        <a:xfrm>
          <a:off x="0" y="0"/>
          <a:ext cx="0" cy="0"/>
          <a:chOff x="0" y="0"/>
          <a:chExt cx="0" cy="0"/>
        </a:xfrm>
      </p:grpSpPr>
      <p:sp>
        <p:nvSpPr>
          <p:cNvPr id="3" name="Rectangle 2"/>
          <p:cNvSpPr/>
          <p:nvPr/>
        </p:nvSpPr>
        <p:spPr>
          <a:xfrm>
            <a:off x="167546" y="2332296"/>
            <a:ext cx="11657487" cy="4708981"/>
          </a:xfrm>
          <a:prstGeom prst="rect">
            <a:avLst/>
          </a:prstGeom>
          <a:noFill/>
        </p:spPr>
        <p:txBody>
          <a:bodyPr wrap="none" lIns="91440" tIns="45720" rIns="91440" bIns="45720">
            <a:spAutoFit/>
          </a:bodyPr>
          <a:lstStyle/>
          <a:p>
            <a:pPr algn="ctr"/>
            <a:r>
              <a:rPr lang="en-US" sz="10000" b="1" cap="none" spc="0" dirty="0">
                <a:ln w="12700">
                  <a:solidFill>
                    <a:schemeClr val="accent1"/>
                  </a:solidFill>
                  <a:prstDash val="solid"/>
                </a:ln>
                <a:solidFill>
                  <a:srgbClr val="C00000"/>
                </a:solidFill>
                <a:effectLst>
                  <a:outerShdw dist="38100" dir="2640000" algn="bl" rotWithShape="0">
                    <a:schemeClr val="accent1"/>
                  </a:outerShdw>
                </a:effectLst>
              </a:rPr>
              <a:t>e.asadi.o@gmail.com</a:t>
            </a:r>
          </a:p>
          <a:p>
            <a:pPr algn="ctr"/>
            <a:endParaRPr lang="en-US" sz="10000" b="1" dirty="0">
              <a:ln w="12700">
                <a:solidFill>
                  <a:schemeClr val="accent1"/>
                </a:solidFill>
                <a:prstDash val="solid"/>
              </a:ln>
              <a:solidFill>
                <a:srgbClr val="C00000"/>
              </a:solidFill>
              <a:effectLst>
                <a:outerShdw dist="38100" dir="2640000" algn="bl" rotWithShape="0">
                  <a:schemeClr val="accent1"/>
                </a:outerShdw>
              </a:effectLst>
            </a:endParaRPr>
          </a:p>
          <a:p>
            <a:pPr algn="ctr"/>
            <a:r>
              <a:rPr lang="fa-IR" sz="10000" b="1" dirty="0">
                <a:ln w="12700">
                  <a:solidFill>
                    <a:schemeClr val="accent1"/>
                  </a:solidFill>
                  <a:prstDash val="solid"/>
                </a:ln>
                <a:solidFill>
                  <a:srgbClr val="C00000"/>
                </a:solidFill>
                <a:effectLst>
                  <a:outerShdw dist="38100" dir="2640000" algn="bl" rotWithShape="0">
                    <a:schemeClr val="accent1"/>
                  </a:outerShdw>
                </a:effectLst>
              </a:rPr>
              <a:t>ابراهیم اسعدی اسکویی</a:t>
            </a:r>
            <a:endParaRPr lang="en-US" sz="10000" b="1" cap="none" spc="0" dirty="0">
              <a:ln w="12700">
                <a:solidFill>
                  <a:schemeClr val="accent1"/>
                </a:solidFill>
                <a:prstDash val="solid"/>
              </a:ln>
              <a:solidFill>
                <a:srgbClr val="C00000"/>
              </a:solidFill>
              <a:effectLst>
                <a:outerShdw dist="38100" dir="2640000" algn="bl" rotWithShape="0">
                  <a:schemeClr val="accent1"/>
                </a:outerShdw>
              </a:effectLst>
            </a:endParaRPr>
          </a:p>
        </p:txBody>
      </p:sp>
    </p:spTree>
    <p:extLst>
      <p:ext uri="{BB962C8B-B14F-4D97-AF65-F5344CB8AC3E}">
        <p14:creationId xmlns:p14="http://schemas.microsoft.com/office/powerpoint/2010/main" val="1001917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74696" y="1451702"/>
            <a:ext cx="5011703" cy="3653308"/>
          </a:xfrm>
          <a:prstGeom prst="rect">
            <a:avLst/>
          </a:prstGeom>
          <a:ln w="28575">
            <a:solidFill>
              <a:srgbClr val="8A008A"/>
            </a:solidFill>
          </a:ln>
          <a:effectLst>
            <a:glow rad="127000">
              <a:srgbClr val="CCCCFF">
                <a:alpha val="40000"/>
              </a:srgbClr>
            </a:glow>
          </a:effectLst>
        </p:spPr>
        <p:style>
          <a:lnRef idx="2">
            <a:schemeClr val="accent4"/>
          </a:lnRef>
          <a:fillRef idx="1">
            <a:schemeClr val="lt1"/>
          </a:fillRef>
          <a:effectRef idx="0">
            <a:schemeClr val="accent4"/>
          </a:effectRef>
          <a:fontRef idx="minor">
            <a:schemeClr val="dk1"/>
          </a:fontRef>
        </p:style>
        <p:txBody>
          <a:bodyPr wrap="square">
            <a:spAutoFit/>
          </a:bodyPr>
          <a:lstStyle/>
          <a:p>
            <a:pPr algn="just">
              <a:lnSpc>
                <a:spcPct val="130000"/>
              </a:lnSpc>
            </a:pPr>
            <a:r>
              <a:rPr lang="en-US" sz="2400" b="1" dirty="0">
                <a:latin typeface="Times New Roman" panose="02020603050405020304" pitchFamily="18" charset="0"/>
                <a:ea typeface="Calibri" panose="020F0502020204030204" pitchFamily="34" charset="0"/>
                <a:cs typeface="Arial" panose="020B0604020202020204" pitchFamily="34" charset="0"/>
              </a:rPr>
              <a:t>5) </a:t>
            </a:r>
            <a:r>
              <a:rPr lang="en-US" sz="2200" b="1" dirty="0">
                <a:solidFill>
                  <a:srgbClr val="C00000"/>
                </a:solidFill>
              </a:rPr>
              <a:t>Soil moisture spatial-temporal variations </a:t>
            </a:r>
            <a:r>
              <a:rPr lang="en-US" sz="2200" dirty="0"/>
              <a:t>over land influence </a:t>
            </a:r>
            <a:r>
              <a:rPr lang="en-US" sz="2200" b="1" dirty="0">
                <a:solidFill>
                  <a:srgbClr val="00B0F0"/>
                </a:solidFill>
              </a:rPr>
              <a:t>runoff, inflow, controls evaporation and transpiration</a:t>
            </a:r>
            <a:r>
              <a:rPr lang="en-US" sz="2200" dirty="0"/>
              <a:t>, thus regulates the extent of groundwater recharges. More generally, soil moisture influences the discharge which is the most accessible fresh water resource.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9409" y="866745"/>
            <a:ext cx="6111724" cy="5927913"/>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50654EC8-FD00-445A-95D1-0ED3492B9929}"/>
              </a:ext>
            </a:extLst>
          </p:cNvPr>
          <p:cNvSpPr>
            <a:spLocks noGrp="1"/>
          </p:cNvSpPr>
          <p:nvPr>
            <p:ph type="sldNum" sz="quarter" idx="12"/>
          </p:nvPr>
        </p:nvSpPr>
        <p:spPr/>
        <p:txBody>
          <a:bodyPr/>
          <a:lstStyle/>
          <a:p>
            <a:fld id="{8ACF494B-5665-4D0C-9B30-01D6EF684EB8}" type="slidenum">
              <a:rPr lang="en-US" smtClean="0"/>
              <a:t>9</a:t>
            </a:fld>
            <a:endParaRPr lang="en-US"/>
          </a:p>
        </p:txBody>
      </p:sp>
      <p:sp>
        <p:nvSpPr>
          <p:cNvPr id="9" name="Rectangle 8"/>
          <p:cNvSpPr/>
          <p:nvPr/>
        </p:nvSpPr>
        <p:spPr>
          <a:xfrm>
            <a:off x="340225" y="169988"/>
            <a:ext cx="5755102" cy="519886"/>
          </a:xfrm>
          <a:prstGeom prst="rect">
            <a:avLst/>
          </a:prstGeom>
        </p:spPr>
        <p:txBody>
          <a:bodyPr wrap="none">
            <a:spAutoFit/>
          </a:bodyPr>
          <a:lstStyle/>
          <a:p>
            <a:pPr>
              <a:lnSpc>
                <a:spcPct val="107000"/>
              </a:lnSpc>
            </a:pPr>
            <a:r>
              <a:rPr lang="en-US" sz="2800" b="1" dirty="0">
                <a:solidFill>
                  <a:srgbClr val="C00000"/>
                </a:solidFill>
                <a:latin typeface="Calibri-Bold"/>
              </a:rPr>
              <a:t>Soil moisture and its importance</a:t>
            </a:r>
          </a:p>
        </p:txBody>
      </p:sp>
    </p:spTree>
    <p:extLst>
      <p:ext uri="{BB962C8B-B14F-4D97-AF65-F5344CB8AC3E}">
        <p14:creationId xmlns:p14="http://schemas.microsoft.com/office/powerpoint/2010/main" val="779921228"/>
      </p:ext>
    </p:extLst>
  </p:cSld>
  <p:clrMapOvr>
    <a:masterClrMapping/>
  </p:clrMapOvr>
</p:sld>
</file>

<file path=ppt/theme/theme1.xml><?xml version="1.0" encoding="utf-8"?>
<a:theme xmlns:a="http://schemas.openxmlformats.org/drawingml/2006/main" name="1_Office Them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9FEAC4A-42E0-4D58-BB16-8AE8F167CF3C}" vid="{A2E66156-B3A3-4D14-AA6D-17DE27B278C9}"/>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Presentation1</Template>
  <TotalTime>12987</TotalTime>
  <Words>5172</Words>
  <Application>Microsoft Office PowerPoint</Application>
  <PresentationFormat>Widescreen</PresentationFormat>
  <Paragraphs>738</Paragraphs>
  <Slides>84</Slides>
  <Notes>17</Notes>
  <HiddenSlides>0</HiddenSlides>
  <MMClips>0</MMClips>
  <ScaleCrop>false</ScaleCrop>
  <HeadingPairs>
    <vt:vector size="8" baseType="variant">
      <vt:variant>
        <vt:lpstr>Fonts Used</vt:lpstr>
      </vt:variant>
      <vt:variant>
        <vt:i4>17</vt:i4>
      </vt:variant>
      <vt:variant>
        <vt:lpstr>Theme</vt:lpstr>
      </vt:variant>
      <vt:variant>
        <vt:i4>6</vt:i4>
      </vt:variant>
      <vt:variant>
        <vt:lpstr>Embedded OLE Servers</vt:lpstr>
      </vt:variant>
      <vt:variant>
        <vt:i4>1</vt:i4>
      </vt:variant>
      <vt:variant>
        <vt:lpstr>Slide Titles</vt:lpstr>
      </vt:variant>
      <vt:variant>
        <vt:i4>84</vt:i4>
      </vt:variant>
    </vt:vector>
  </HeadingPairs>
  <TitlesOfParts>
    <vt:vector size="108" baseType="lpstr">
      <vt:lpstr>Arial</vt:lpstr>
      <vt:lpstr>Arial Narrow</vt:lpstr>
      <vt:lpstr>ArialMT</vt:lpstr>
      <vt:lpstr>B Nazanin</vt:lpstr>
      <vt:lpstr>Calibri</vt:lpstr>
      <vt:lpstr>Calibri Light</vt:lpstr>
      <vt:lpstr>Calibri-Bold</vt:lpstr>
      <vt:lpstr>Calibri-Italic</vt:lpstr>
      <vt:lpstr>Cambria Math</vt:lpstr>
      <vt:lpstr>Palatino Linotype</vt:lpstr>
      <vt:lpstr>Roboto</vt:lpstr>
      <vt:lpstr>SymbolMT</vt:lpstr>
      <vt:lpstr>Times New Roman</vt:lpstr>
      <vt:lpstr>TimesNewRoman</vt:lpstr>
      <vt:lpstr>Titillium Web</vt:lpstr>
      <vt:lpstr>URWPalladioL-Roma</vt:lpstr>
      <vt:lpstr>Wingdings</vt:lpstr>
      <vt:lpstr>1_Office Theme</vt:lpstr>
      <vt:lpstr>3_Office Theme</vt:lpstr>
      <vt:lpstr>Office Theme</vt:lpstr>
      <vt:lpstr>4_Office Theme</vt:lpstr>
      <vt:lpstr>2_Office Theme</vt:lpstr>
      <vt:lpstr>5_Office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Main Steps of the Project</vt:lpstr>
      <vt:lpstr>Pre-processing of Sentinel 1 satellite images by SNAP software</vt:lpstr>
      <vt:lpstr>PowerPoint Presentation</vt:lpstr>
      <vt:lpstr>PowerPoint Presentation</vt:lpstr>
      <vt:lpstr> Flowchart of downscaling algorithm based on soil moisture SMBDA</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MOZHDEH</dc:creator>
  <cp:lastModifiedBy>oskouei</cp:lastModifiedBy>
  <cp:revision>1830</cp:revision>
  <dcterms:created xsi:type="dcterms:W3CDTF">2019-01-05T07:11:07Z</dcterms:created>
  <dcterms:modified xsi:type="dcterms:W3CDTF">2023-03-09T09:05:50Z</dcterms:modified>
</cp:coreProperties>
</file>