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706" r:id="rId1"/>
  </p:sldMasterIdLst>
  <p:notesMasterIdLst>
    <p:notesMasterId r:id="rId23"/>
  </p:notesMasterIdLst>
  <p:sldIdLst>
    <p:sldId id="297" r:id="rId2"/>
    <p:sldId id="298" r:id="rId3"/>
    <p:sldId id="257" r:id="rId4"/>
    <p:sldId id="299" r:id="rId5"/>
    <p:sldId id="300" r:id="rId6"/>
    <p:sldId id="302" r:id="rId7"/>
    <p:sldId id="301" r:id="rId8"/>
    <p:sldId id="264" r:id="rId9"/>
    <p:sldId id="303" r:id="rId10"/>
    <p:sldId id="304" r:id="rId11"/>
    <p:sldId id="305" r:id="rId12"/>
    <p:sldId id="307" r:id="rId13"/>
    <p:sldId id="306" r:id="rId14"/>
    <p:sldId id="309" r:id="rId15"/>
    <p:sldId id="308" r:id="rId16"/>
    <p:sldId id="310" r:id="rId17"/>
    <p:sldId id="311" r:id="rId18"/>
    <p:sldId id="313" r:id="rId19"/>
    <p:sldId id="314" r:id="rId20"/>
    <p:sldId id="315" r:id="rId21"/>
    <p:sldId id="312" r:id="rId22"/>
  </p:sldIdLst>
  <p:sldSz cx="9144000" cy="5143500" type="screen16x9"/>
  <p:notesSz cx="6858000" cy="9144000"/>
  <p:embeddedFontLs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Comic Sans MS" panose="030F0702030302020204" pitchFamily="66" charset="0"/>
      <p:regular r:id="rId30"/>
      <p:bold r:id="rId31"/>
      <p:italic r:id="rId32"/>
      <p:boldItalic r:id="rId33"/>
    </p:embeddedFont>
    <p:embeddedFont>
      <p:font typeface="Tahoma" panose="020B0604030504040204" pitchFamily="34" charset="0"/>
      <p:regular r:id="rId34"/>
      <p:bold r:id="rId3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0D8DBFD-9A2B-482A-A443-754404407EF8}">
  <a:tblStyle styleId="{E0D8DBFD-9A2B-482A-A443-754404407EF8}"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CB57346-DEF9-49EB-BBFD-8B5FC17ECAB0}"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8" autoAdjust="0"/>
    <p:restoredTop sz="95527" autoAdjust="0"/>
  </p:normalViewPr>
  <p:slideViewPr>
    <p:cSldViewPr snapToGrid="0">
      <p:cViewPr varScale="1">
        <p:scale>
          <a:sx n="128" d="100"/>
          <a:sy n="128" d="100"/>
        </p:scale>
        <p:origin x="144" y="7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569214"/>
            <a:ext cx="7543800" cy="2674620"/>
          </a:xfrm>
        </p:spPr>
        <p:txBody>
          <a:bodyPr anchor="b">
            <a:normAutofit/>
          </a:bodyPr>
          <a:lstStyle>
            <a:lvl1pPr algn="l">
              <a:lnSpc>
                <a:spcPct val="85000"/>
              </a:lnSpc>
              <a:defRPr sz="6000" spc="-38"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3341715"/>
            <a:ext cx="7543800" cy="85725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34A9F0C-3125-4DE6-BB4D-ECBC5DB832FA}" type="datetimeFigureOut">
              <a:rPr lang="en-US" smtClean="0"/>
              <a:t>8/7/2022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4875295"/>
      </p:ext>
    </p:extLst>
  </p:cSld>
  <p:clrMapOvr>
    <a:masterClrMapping/>
  </p:clrMapOvr>
  <p:transition>
    <p:wipe dir="d"/>
  </p:transition>
  <p:timing>
    <p:tnLst>
      <p:par>
        <p:cTn id="1" dur="indefinite" restart="never" nodeType="tmRoot"/>
      </p:par>
    </p:tnLst>
  </p:timing>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4A9F0C-3125-4DE6-BB4D-ECBC5DB832FA}" type="datetimeFigureOut">
              <a:rPr lang="en-US" smtClean="0"/>
              <a:t>8/7/2022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526438973"/>
      </p:ext>
    </p:extLst>
  </p:cSld>
  <p:clrMapOvr>
    <a:masterClrMapping/>
  </p:clrMapOvr>
  <p:transition>
    <p:wipe dir="d"/>
  </p:transition>
  <p:timing>
    <p:tnLst>
      <p:par>
        <p:cTn id="1" dur="indefinite" restart="never" nodeType="tmRoot"/>
      </p:par>
    </p:tnLst>
  </p:timing>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311084"/>
            <a:ext cx="1971675" cy="4318066"/>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11083"/>
            <a:ext cx="5800725" cy="4318067"/>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4A9F0C-3125-4DE6-BB4D-ECBC5DB832FA}" type="datetimeFigureOut">
              <a:rPr lang="en-US" smtClean="0"/>
              <a:t>8/7/2022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56018097"/>
      </p:ext>
    </p:extLst>
  </p:cSld>
  <p:clrMapOvr>
    <a:masterClrMapping/>
  </p:clrMapOvr>
  <p:transition>
    <p:wipe dir="d"/>
  </p:transition>
  <p:timing>
    <p:tnLst>
      <p:par>
        <p:cT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59"/>
        <p:cNvGrpSpPr/>
        <p:nvPr/>
      </p:nvGrpSpPr>
      <p:grpSpPr>
        <a:xfrm>
          <a:off x="0" y="0"/>
          <a:ext cx="0" cy="0"/>
          <a:chOff x="0" y="0"/>
          <a:chExt cx="0" cy="0"/>
        </a:xfrm>
      </p:grpSpPr>
      <p:sp>
        <p:nvSpPr>
          <p:cNvPr id="65" name="Google Shape;65;p6"/>
          <p:cNvSpPr txBox="1">
            <a:spLocks noGrp="1"/>
          </p:cNvSpPr>
          <p:nvPr>
            <p:ph type="title"/>
          </p:nvPr>
        </p:nvSpPr>
        <p:spPr>
          <a:xfrm>
            <a:off x="514800" y="809150"/>
            <a:ext cx="6373800" cy="6651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6" name="Google Shape;66;p6"/>
          <p:cNvSpPr txBox="1">
            <a:spLocks noGrp="1"/>
          </p:cNvSpPr>
          <p:nvPr>
            <p:ph type="body" idx="1"/>
          </p:nvPr>
        </p:nvSpPr>
        <p:spPr>
          <a:xfrm>
            <a:off x="514800" y="1582775"/>
            <a:ext cx="2991000" cy="29604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67" name="Google Shape;67;p6"/>
          <p:cNvSpPr txBox="1">
            <a:spLocks noGrp="1"/>
          </p:cNvSpPr>
          <p:nvPr>
            <p:ph type="body" idx="2"/>
          </p:nvPr>
        </p:nvSpPr>
        <p:spPr>
          <a:xfrm>
            <a:off x="3897594" y="1582775"/>
            <a:ext cx="2991000" cy="29604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68" name="Google Shape;68;p6"/>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801505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6"/>
        <p:cNvGrpSpPr/>
        <p:nvPr/>
      </p:nvGrpSpPr>
      <p:grpSpPr>
        <a:xfrm>
          <a:off x="0" y="0"/>
          <a:ext cx="0" cy="0"/>
          <a:chOff x="0" y="0"/>
          <a:chExt cx="0" cy="0"/>
        </a:xfrm>
      </p:grpSpPr>
      <p:sp>
        <p:nvSpPr>
          <p:cNvPr id="51" name="Google Shape;51;p5"/>
          <p:cNvSpPr txBox="1">
            <a:spLocks noGrp="1"/>
          </p:cNvSpPr>
          <p:nvPr>
            <p:ph type="title"/>
          </p:nvPr>
        </p:nvSpPr>
        <p:spPr>
          <a:xfrm>
            <a:off x="514800" y="809150"/>
            <a:ext cx="6373800" cy="6651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2" name="Google Shape;52;p5"/>
          <p:cNvSpPr txBox="1">
            <a:spLocks noGrp="1"/>
          </p:cNvSpPr>
          <p:nvPr>
            <p:ph type="body" idx="1"/>
          </p:nvPr>
        </p:nvSpPr>
        <p:spPr>
          <a:xfrm>
            <a:off x="514800" y="1582772"/>
            <a:ext cx="6373800" cy="2889900"/>
          </a:xfrm>
          <a:prstGeom prst="rect">
            <a:avLst/>
          </a:prstGeom>
        </p:spPr>
        <p:txBody>
          <a:bodyPr spcFirstLastPara="1" wrap="square" lIns="0" tIns="0" rIns="0" bIns="0" anchor="t" anchorCtr="0">
            <a:noAutofit/>
          </a:bodyPr>
          <a:lstStyle>
            <a:lvl1pPr marL="457200" lvl="0" indent="-381000" rtl="0">
              <a:spcBef>
                <a:spcPts val="600"/>
              </a:spcBef>
              <a:spcAft>
                <a:spcPts val="0"/>
              </a:spcAft>
              <a:buSzPts val="24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sp>
        <p:nvSpPr>
          <p:cNvPr id="53" name="Google Shape;53;p5"/>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73019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73"/>
        <p:cNvGrpSpPr/>
        <p:nvPr/>
      </p:nvGrpSpPr>
      <p:grpSpPr>
        <a:xfrm>
          <a:off x="0" y="0"/>
          <a:ext cx="0" cy="0"/>
          <a:chOff x="0" y="0"/>
          <a:chExt cx="0" cy="0"/>
        </a:xfrm>
      </p:grpSpPr>
      <p:sp>
        <p:nvSpPr>
          <p:cNvPr id="78" name="Google Shape;78;p7"/>
          <p:cNvSpPr txBox="1">
            <a:spLocks noGrp="1"/>
          </p:cNvSpPr>
          <p:nvPr>
            <p:ph type="title"/>
          </p:nvPr>
        </p:nvSpPr>
        <p:spPr>
          <a:xfrm>
            <a:off x="514800" y="809150"/>
            <a:ext cx="6373800" cy="6651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9" name="Google Shape;79;p7"/>
          <p:cNvSpPr txBox="1">
            <a:spLocks noGrp="1"/>
          </p:cNvSpPr>
          <p:nvPr>
            <p:ph type="body" idx="1"/>
          </p:nvPr>
        </p:nvSpPr>
        <p:spPr>
          <a:xfrm>
            <a:off x="514800" y="1582775"/>
            <a:ext cx="2489400" cy="29604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80" name="Google Shape;80;p7"/>
          <p:cNvSpPr txBox="1">
            <a:spLocks noGrp="1"/>
          </p:cNvSpPr>
          <p:nvPr>
            <p:ph type="body" idx="2"/>
          </p:nvPr>
        </p:nvSpPr>
        <p:spPr>
          <a:xfrm>
            <a:off x="3295205" y="1582775"/>
            <a:ext cx="2489400" cy="29604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81" name="Google Shape;81;p7"/>
          <p:cNvSpPr txBox="1">
            <a:spLocks noGrp="1"/>
          </p:cNvSpPr>
          <p:nvPr>
            <p:ph type="body" idx="3"/>
          </p:nvPr>
        </p:nvSpPr>
        <p:spPr>
          <a:xfrm>
            <a:off x="6075610" y="1582775"/>
            <a:ext cx="2489400" cy="29604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82" name="Google Shape;82;p7"/>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907994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4A9F0C-3125-4DE6-BB4D-ECBC5DB832FA}" type="datetimeFigureOut">
              <a:rPr lang="en-US" smtClean="0"/>
              <a:t>8/7/2022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167755251"/>
      </p:ext>
    </p:extLst>
  </p:cSld>
  <p:clrMapOvr>
    <a:masterClrMapping/>
  </p:clrMapOvr>
  <p:transition>
    <p:wipe dir="d"/>
  </p:transition>
  <p:timing>
    <p:tnLst>
      <p:par>
        <p:cTn id="1" dur="indefinite" restart="never" nodeType="tmRoot"/>
      </p:par>
    </p:tnLst>
  </p:timing>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69214"/>
            <a:ext cx="7543800" cy="2674620"/>
          </a:xfrm>
        </p:spPr>
        <p:txBody>
          <a:bodyPr anchor="b" anchorCtr="0">
            <a:normAutofit/>
          </a:bodyPr>
          <a:lstStyle>
            <a:lvl1pPr>
              <a:lnSpc>
                <a:spcPct val="85000"/>
              </a:lnSpc>
              <a:defRPr sz="6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3339846"/>
            <a:ext cx="7543800" cy="85725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34A9F0C-3125-4DE6-BB4D-ECBC5DB832FA}" type="datetimeFigureOut">
              <a:rPr lang="en-US" smtClean="0"/>
              <a:t>8/7/2022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4252053"/>
      </p:ext>
    </p:extLst>
  </p:cSld>
  <p:clrMapOvr>
    <a:masterClrMapping/>
  </p:clrMapOvr>
  <p:transition>
    <p:wipe dir="d"/>
  </p:transition>
  <p:timing>
    <p:tnLst>
      <p:par>
        <p:cTn id="1" dur="indefinite" restart="never" nodeType="tmRoot"/>
      </p:par>
    </p:tn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14953"/>
            <a:ext cx="7543800" cy="1088068"/>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59" y="1384301"/>
            <a:ext cx="3703320" cy="301752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384301"/>
            <a:ext cx="3703320" cy="301752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34A9F0C-3125-4DE6-BB4D-ECBC5DB832FA}" type="datetimeFigureOut">
              <a:rPr lang="en-US" smtClean="0"/>
              <a:t>8/7/2022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685947296"/>
      </p:ext>
    </p:extLst>
  </p:cSld>
  <p:clrMapOvr>
    <a:masterClrMapping/>
  </p:clrMapOvr>
  <p:transition>
    <p:wipe dir="d"/>
  </p:transition>
  <p:timing>
    <p:tnLst>
      <p:par>
        <p:cTn id="1" dur="indefinite" restart="never" nodeType="tmRoot"/>
      </p:par>
    </p:tnLst>
  </p:timing>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14953"/>
            <a:ext cx="7543800" cy="1088068"/>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822960" y="1936751"/>
            <a:ext cx="3703320" cy="25336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63440" y="1936751"/>
            <a:ext cx="3703320" cy="25336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34A9F0C-3125-4DE6-BB4D-ECBC5DB832FA}" type="datetimeFigureOut">
              <a:rPr lang="en-US" smtClean="0"/>
              <a:t>8/7/2022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185894575"/>
      </p:ext>
    </p:extLst>
  </p:cSld>
  <p:clrMapOvr>
    <a:masterClrMapping/>
  </p:clrMapOvr>
  <p:transition>
    <p:wipe dir="d"/>
  </p:transition>
  <p:timing>
    <p:tnLst>
      <p:par>
        <p:cTn id="1" dur="indefinite" restart="never" nodeType="tmRoot"/>
      </p:par>
    </p:tnLst>
  </p:timing>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34A9F0C-3125-4DE6-BB4D-ECBC5DB832FA}" type="datetimeFigureOut">
              <a:rPr lang="en-US" smtClean="0"/>
              <a:t>8/7/2022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286370586"/>
      </p:ext>
    </p:extLst>
  </p:cSld>
  <p:clrMapOvr>
    <a:masterClrMapping/>
  </p:clrMapOvr>
  <p:transition>
    <p:wipe dir="d"/>
  </p:transition>
  <p:timing>
    <p:tnLst>
      <p:par>
        <p:cTn id="1" dur="indefinite" restart="never" nodeType="tmRoot"/>
      </p:par>
    </p:tnLst>
  </p:timing>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34A9F0C-3125-4DE6-BB4D-ECBC5DB832FA}" type="datetimeFigureOut">
              <a:rPr lang="en-US" smtClean="0"/>
              <a:t>8/7/2022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300255444"/>
      </p:ext>
    </p:extLst>
  </p:cSld>
  <p:clrMapOvr>
    <a:masterClrMapping/>
  </p:clrMapOvr>
  <p:transition>
    <p:wipe dir="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45769"/>
            <a:ext cx="2400300" cy="1714500"/>
          </a:xfrm>
        </p:spPr>
        <p:txBody>
          <a:bodyPr anchor="b">
            <a:normAutofit/>
          </a:bodyPr>
          <a:lstStyle>
            <a:lvl1pPr>
              <a:defRPr sz="27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548640"/>
            <a:ext cx="4869180" cy="39433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194560"/>
            <a:ext cx="2400300" cy="2534343"/>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a:xfrm>
            <a:off x="349134" y="4844839"/>
            <a:ext cx="1963883" cy="273844"/>
          </a:xfrm>
        </p:spPr>
        <p:txBody>
          <a:bodyPr/>
          <a:lstStyle>
            <a:lvl1pPr algn="l">
              <a:defRPr/>
            </a:lvl1pPr>
          </a:lstStyle>
          <a:p>
            <a:fld id="{D34A9F0C-3125-4DE6-BB4D-ECBC5DB832FA}" type="datetimeFigureOut">
              <a:rPr lang="en-US" smtClean="0"/>
              <a:t>8/7/2022</a:t>
            </a:fld>
            <a:endParaRPr lang="en-US"/>
          </a:p>
        </p:txBody>
      </p:sp>
      <p:sp>
        <p:nvSpPr>
          <p:cNvPr id="6" name="Footer Placeholder 5"/>
          <p:cNvSpPr>
            <a:spLocks noGrp="1"/>
          </p:cNvSpPr>
          <p:nvPr>
            <p:ph type="ftr" sz="quarter" idx="11"/>
          </p:nvPr>
        </p:nvSpPr>
        <p:spPr>
          <a:xfrm>
            <a:off x="3600450" y="4844839"/>
            <a:ext cx="3486150" cy="273844"/>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962524666"/>
      </p:ext>
    </p:extLst>
  </p:cSld>
  <p:clrMapOvr>
    <a:masterClrMapping/>
  </p:clrMapOvr>
  <p:timing>
    <p:tnLst>
      <p:par>
        <p:cTn id="1" dur="indefinite" restart="never" nodeType="tmRoot"/>
      </p:par>
    </p:tnLst>
  </p:timing>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714750"/>
            <a:ext cx="9141619" cy="142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368630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3806190"/>
            <a:ext cx="7584948" cy="617220"/>
          </a:xfrm>
        </p:spPr>
        <p:txBody>
          <a:bodyPr lIns="91440" tIns="0" rIns="91440" bIns="0" anchor="b">
            <a:noAutofit/>
          </a:bodyPr>
          <a:lstStyle>
            <a:lvl1pPr>
              <a:defRPr sz="27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3686307"/>
          </a:xfrm>
          <a:blipFill>
            <a:blip r:embed="rId2"/>
            <a:stretch>
              <a:fillRect/>
            </a:stretch>
          </a:blipFill>
        </p:spPr>
        <p:txBody>
          <a:bodyPr lIns="457200" tIns="457200" anchor="t"/>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822960" y="4430267"/>
            <a:ext cx="7584948" cy="44577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D34A9F0C-3125-4DE6-BB4D-ECBC5DB832FA}" type="datetimeFigureOut">
              <a:rPr lang="en-US" smtClean="0"/>
              <a:t>8/7/2022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088855669"/>
      </p:ext>
    </p:extLst>
  </p:cSld>
  <p:clrMapOvr>
    <a:masterClrMapping/>
  </p:clrMapOvr>
  <p:transition>
    <p:wipe dir="d"/>
  </p:transition>
  <p:timing>
    <p:tnLst>
      <p:par>
        <p:cTn id="1" dur="indefinite" restart="never" nodeType="tmRoot"/>
      </p:par>
    </p:tnLst>
  </p:timing>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4800600"/>
            <a:ext cx="91440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4750737"/>
            <a:ext cx="9144001" cy="49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14953"/>
            <a:ext cx="7543800" cy="1088068"/>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384301"/>
            <a:ext cx="7543800" cy="301752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4844839"/>
            <a:ext cx="1854203" cy="273844"/>
          </a:xfrm>
          <a:prstGeom prst="rect">
            <a:avLst/>
          </a:prstGeom>
        </p:spPr>
        <p:txBody>
          <a:bodyPr vert="horz" lIns="91440" tIns="45720" rIns="91440" bIns="45720" rtlCol="0" anchor="ctr"/>
          <a:lstStyle>
            <a:lvl1pPr algn="l">
              <a:defRPr sz="675">
                <a:solidFill>
                  <a:srgbClr val="FFFFFF"/>
                </a:solidFill>
              </a:defRPr>
            </a:lvl1pPr>
          </a:lstStyle>
          <a:p>
            <a:fld id="{D34A9F0C-3125-4DE6-BB4D-ECBC5DB832FA}" type="datetimeFigureOut">
              <a:rPr lang="en-US" smtClean="0"/>
              <a:t>8/7/2022</a:t>
            </a:fld>
            <a:endParaRPr lang="en-US"/>
          </a:p>
        </p:txBody>
      </p:sp>
      <p:sp>
        <p:nvSpPr>
          <p:cNvPr id="5" name="Footer Placeholder 4"/>
          <p:cNvSpPr>
            <a:spLocks noGrp="1"/>
          </p:cNvSpPr>
          <p:nvPr>
            <p:ph type="ftr" sz="quarter" idx="3"/>
          </p:nvPr>
        </p:nvSpPr>
        <p:spPr>
          <a:xfrm>
            <a:off x="2764639" y="4844839"/>
            <a:ext cx="3617103" cy="273844"/>
          </a:xfrm>
          <a:prstGeom prst="rect">
            <a:avLst/>
          </a:prstGeom>
        </p:spPr>
        <p:txBody>
          <a:bodyPr vert="horz" lIns="91440" tIns="45720" rIns="91440" bIns="45720" rtlCol="0" anchor="ctr"/>
          <a:lstStyle>
            <a:lvl1pPr algn="ctr">
              <a:defRPr sz="675"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4844839"/>
            <a:ext cx="984019" cy="273844"/>
          </a:xfrm>
          <a:prstGeom prst="rect">
            <a:avLst/>
          </a:prstGeom>
        </p:spPr>
        <p:txBody>
          <a:bodyPr vert="horz" lIns="91440" tIns="45720" rIns="91440" bIns="45720" rtlCol="0" anchor="ctr"/>
          <a:lstStyle>
            <a:lvl1pPr algn="r">
              <a:defRPr sz="788">
                <a:solidFill>
                  <a:srgbClr val="FFFFFF"/>
                </a:solidFill>
              </a:defRPr>
            </a:lvl1pPr>
          </a:lstStyle>
          <a:p>
            <a:pPr marL="0" lvl="0" indent="0" algn="r" rtl="0">
              <a:spcBef>
                <a:spcPts val="0"/>
              </a:spcBef>
              <a:spcAft>
                <a:spcPts val="0"/>
              </a:spcAft>
              <a:buNone/>
            </a:pPr>
            <a:fld id="{00000000-1234-1234-1234-123412341234}" type="slidenum">
              <a:rPr lang="en" smtClean="0"/>
              <a:t>‹#›</a:t>
            </a:fld>
            <a:endParaRPr lang="en"/>
          </a:p>
        </p:txBody>
      </p:sp>
      <p:cxnSp>
        <p:nvCxnSpPr>
          <p:cNvPr id="10" name="Straight Connector 9"/>
          <p:cNvCxnSpPr/>
          <p:nvPr/>
        </p:nvCxnSpPr>
        <p:spPr>
          <a:xfrm>
            <a:off x="895149" y="1303384"/>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255538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9" r:id="rId12"/>
    <p:sldLayoutId id="2147483722" r:id="rId13"/>
    <p:sldLayoutId id="2147483723" r:id="rId14"/>
  </p:sldLayoutIdLst>
  <p:transition>
    <p:wipe dir="d"/>
  </p:transition>
  <p:timing>
    <p:tnLst>
      <p:par>
        <p:cTn id="1" dur="indefinite" restart="never" nodeType="tmRoot"/>
      </p:par>
    </p:tnLst>
  </p:timing>
  <p:hf hdr="0" ftr="0" dt="0"/>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image" Target="../media/image15.jpeg"/><Relationship Id="rId1" Type="http://schemas.openxmlformats.org/officeDocument/2006/relationships/slideLayout" Target="../slideLayouts/slideLayout13.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www.eumetsat.int/meteosat-second-generation" TargetMode="External"/><Relationship Id="rId7" Type="http://schemas.openxmlformats.org/officeDocument/2006/relationships/hyperlink" Target="https://www.eumetsat.int/sentinel-6"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hyperlink" Target="https://www.eumetsat.int/sentinel-3" TargetMode="External"/><Relationship Id="rId5" Type="http://schemas.openxmlformats.org/officeDocument/2006/relationships/hyperlink" Target="https://www.eumetsat.int/our-satellites/metop-series" TargetMode="External"/><Relationship Id="rId4" Type="http://schemas.openxmlformats.org/officeDocument/2006/relationships/hyperlink" Target="https://www.eumetsat.int/indian-ocean-data-coverage-iodc"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6135" y="1551350"/>
            <a:ext cx="4561839" cy="2164198"/>
          </a:xfrm>
        </p:spPr>
        <p:txBody>
          <a:bodyPr>
            <a:normAutofit/>
          </a:bodyPr>
          <a:lstStyle/>
          <a:p>
            <a:r>
              <a:rPr lang="en-US" sz="4800" dirty="0"/>
              <a:t>Remote </a:t>
            </a:r>
            <a:r>
              <a:rPr lang="en-US" sz="4800" dirty="0" smtClean="0"/>
              <a:t>Sensing for weather applications</a:t>
            </a:r>
            <a:endParaRPr lang="en-US" sz="4800" dirty="0"/>
          </a:p>
        </p:txBody>
      </p:sp>
      <p:sp>
        <p:nvSpPr>
          <p:cNvPr id="3" name="Subtitle 2"/>
          <p:cNvSpPr>
            <a:spLocks noGrp="1"/>
          </p:cNvSpPr>
          <p:nvPr>
            <p:ph type="subTitle" idx="1"/>
          </p:nvPr>
        </p:nvSpPr>
        <p:spPr>
          <a:xfrm>
            <a:off x="822961" y="3836051"/>
            <a:ext cx="7543800" cy="857250"/>
          </a:xfrm>
        </p:spPr>
        <p:txBody>
          <a:bodyPr/>
          <a:lstStyle/>
          <a:p>
            <a:r>
              <a:rPr lang="en-US" dirty="0" err="1" smtClean="0"/>
              <a:t>Shima</a:t>
            </a:r>
            <a:r>
              <a:rPr lang="en-US" dirty="0" smtClean="0"/>
              <a:t> Alyazidi – PACA</a:t>
            </a:r>
          </a:p>
          <a:p>
            <a:r>
              <a:rPr lang="en-US" dirty="0" smtClean="0"/>
              <a:t>S.Alyazeidi@met.gov.om</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886" y="41498"/>
            <a:ext cx="1884634" cy="1020843"/>
          </a:xfrm>
          <a:prstGeom prst="rect">
            <a:avLst/>
          </a:prstGeom>
        </p:spPr>
      </p:pic>
      <p:sp>
        <p:nvSpPr>
          <p:cNvPr id="5" name="Hexagon 4"/>
          <p:cNvSpPr/>
          <p:nvPr/>
        </p:nvSpPr>
        <p:spPr>
          <a:xfrm>
            <a:off x="7069691" y="-156120"/>
            <a:ext cx="2706624" cy="2621280"/>
          </a:xfrm>
          <a:prstGeom prst="hexagon">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p:cNvSpPr/>
          <p:nvPr/>
        </p:nvSpPr>
        <p:spPr>
          <a:xfrm>
            <a:off x="4851945" y="1268256"/>
            <a:ext cx="2706624" cy="2522220"/>
          </a:xfrm>
          <a:prstGeom prst="hexagon">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p:cNvSpPr/>
          <p:nvPr/>
        </p:nvSpPr>
        <p:spPr>
          <a:xfrm>
            <a:off x="7069691" y="2633449"/>
            <a:ext cx="2706624" cy="2548861"/>
          </a:xfrm>
          <a:prstGeom prst="hexagon">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xagon 8"/>
          <p:cNvSpPr/>
          <p:nvPr/>
        </p:nvSpPr>
        <p:spPr>
          <a:xfrm>
            <a:off x="4963359" y="3978687"/>
            <a:ext cx="2483796" cy="2329625"/>
          </a:xfrm>
          <a:prstGeom prst="hexagon">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3437593"/>
      </p:ext>
    </p:extLst>
  </p:cSld>
  <p:clrMapOvr>
    <a:masterClrMapping/>
  </p:clrMapOvr>
  <p:transition>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Global Operational Satellite Observation System </a:t>
            </a:r>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pic>
        <p:nvPicPr>
          <p:cNvPr id="5" name="Picture 4" descr="globalsys.jpg"/>
          <p:cNvPicPr>
            <a:picLocks noChangeAspect="1"/>
          </p:cNvPicPr>
          <p:nvPr/>
        </p:nvPicPr>
        <p:blipFill>
          <a:blip r:embed="rId2" cstate="print"/>
          <a:stretch>
            <a:fillRect/>
          </a:stretch>
        </p:blipFill>
        <p:spPr>
          <a:xfrm>
            <a:off x="514801" y="1727011"/>
            <a:ext cx="4611836" cy="3162402"/>
          </a:xfrm>
          <a:prstGeom prst="rect">
            <a:avLst/>
          </a:prstGeom>
        </p:spPr>
      </p:pic>
    </p:spTree>
    <p:extLst>
      <p:ext uri="{BB962C8B-B14F-4D97-AF65-F5344CB8AC3E}">
        <p14:creationId xmlns:p14="http://schemas.microsoft.com/office/powerpoint/2010/main" val="18757267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MSG</a:t>
            </a:r>
            <a:endParaRPr lang="en-US" dirty="0"/>
          </a:p>
        </p:txBody>
      </p:sp>
      <p:sp>
        <p:nvSpPr>
          <p:cNvPr id="3" name="Text Placeholder 2"/>
          <p:cNvSpPr>
            <a:spLocks noGrp="1"/>
          </p:cNvSpPr>
          <p:nvPr>
            <p:ph type="body" idx="1"/>
          </p:nvPr>
        </p:nvSpPr>
        <p:spPr>
          <a:xfrm>
            <a:off x="514800" y="1573967"/>
            <a:ext cx="4259567" cy="2898705"/>
          </a:xfrm>
        </p:spPr>
        <p:txBody>
          <a:bodyPr/>
          <a:lstStyle/>
          <a:p>
            <a:r>
              <a:rPr lang="en-US" sz="1600" dirty="0">
                <a:solidFill>
                  <a:schemeClr val="tx2">
                    <a:lumMod val="10000"/>
                  </a:schemeClr>
                </a:solidFill>
              </a:rPr>
              <a:t>(MSG) consists of a series of four geostationary meteorological satellites, that will operate consecutively until </a:t>
            </a:r>
            <a:r>
              <a:rPr lang="en-US" sz="1600" dirty="0">
                <a:solidFill>
                  <a:srgbClr val="FF0000"/>
                </a:solidFill>
              </a:rPr>
              <a:t>2020</a:t>
            </a:r>
            <a:r>
              <a:rPr lang="en-US" sz="1600" dirty="0">
                <a:solidFill>
                  <a:schemeClr val="tx2">
                    <a:lumMod val="10000"/>
                  </a:schemeClr>
                </a:solidFill>
              </a:rPr>
              <a:t>.</a:t>
            </a:r>
          </a:p>
          <a:p>
            <a:r>
              <a:rPr lang="en-US" sz="1600" dirty="0">
                <a:solidFill>
                  <a:schemeClr val="tx2">
                    <a:lumMod val="10000"/>
                  </a:schemeClr>
                </a:solidFill>
              </a:rPr>
              <a:t>The MSG satellites carry an instruments — the Spinning Enhanced Visible and </a:t>
            </a:r>
            <a:r>
              <a:rPr lang="en-US" sz="1600" dirty="0" err="1">
                <a:solidFill>
                  <a:schemeClr val="tx2">
                    <a:lumMod val="10000"/>
                  </a:schemeClr>
                </a:solidFill>
              </a:rPr>
              <a:t>InfraRed</a:t>
            </a:r>
            <a:r>
              <a:rPr lang="en-US" sz="1600" dirty="0">
                <a:solidFill>
                  <a:schemeClr val="tx2">
                    <a:lumMod val="10000"/>
                  </a:schemeClr>
                </a:solidFill>
              </a:rPr>
              <a:t> Imager (SEVIRI), which has the capacity to observe the Earth in </a:t>
            </a:r>
            <a:r>
              <a:rPr lang="en-US" sz="1600" dirty="0">
                <a:solidFill>
                  <a:srgbClr val="FF0000"/>
                </a:solidFill>
              </a:rPr>
              <a:t>12 spectral channels</a:t>
            </a:r>
            <a:r>
              <a:rPr lang="en-US" sz="1600" dirty="0">
                <a:solidFill>
                  <a:schemeClr val="tx2">
                    <a:lumMod val="10000"/>
                  </a:schemeClr>
                </a:solidFill>
              </a:rPr>
              <a:t>.</a:t>
            </a:r>
          </a:p>
          <a:p>
            <a:r>
              <a:rPr lang="en-US" sz="1600" dirty="0">
                <a:solidFill>
                  <a:schemeClr val="tx2">
                    <a:lumMod val="10000"/>
                  </a:schemeClr>
                </a:solidFill>
              </a:rPr>
              <a:t>permanent visible and infrared imaging of the Earth's disc, with a baseline repeat cycle of </a:t>
            </a:r>
            <a:r>
              <a:rPr lang="en-US" sz="1600" dirty="0">
                <a:solidFill>
                  <a:srgbClr val="FF0000"/>
                </a:solidFill>
              </a:rPr>
              <a:t>15 minutes</a:t>
            </a:r>
          </a:p>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pic>
        <p:nvPicPr>
          <p:cNvPr id="6" name="Picture 5" descr="img_msg_sch_seviri_med.jpg"/>
          <p:cNvPicPr>
            <a:picLocks noChangeAspect="1"/>
          </p:cNvPicPr>
          <p:nvPr/>
        </p:nvPicPr>
        <p:blipFill>
          <a:blip r:embed="rId2" cstate="print"/>
          <a:stretch>
            <a:fillRect/>
          </a:stretch>
        </p:blipFill>
        <p:spPr>
          <a:xfrm>
            <a:off x="4995472" y="1141700"/>
            <a:ext cx="3597639" cy="3597639"/>
          </a:xfrm>
          <a:prstGeom prst="rect">
            <a:avLst/>
          </a:prstGeom>
        </p:spPr>
      </p:pic>
    </p:spTree>
    <p:extLst>
      <p:ext uri="{BB962C8B-B14F-4D97-AF65-F5344CB8AC3E}">
        <p14:creationId xmlns:p14="http://schemas.microsoft.com/office/powerpoint/2010/main" val="2337807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208" y="-969"/>
            <a:ext cx="5407281" cy="48977"/>
          </a:xfrm>
        </p:spPr>
        <p:txBody>
          <a:bodyPr/>
          <a:lstStyle/>
          <a:p>
            <a:endParaRPr lang="en-US" dirty="0"/>
          </a:p>
        </p:txBody>
      </p:sp>
      <p:sp>
        <p:nvSpPr>
          <p:cNvPr id="3" name="Text Placeholder 2"/>
          <p:cNvSpPr>
            <a:spLocks noGrp="1"/>
          </p:cNvSpPr>
          <p:nvPr>
            <p:ph type="body" idx="1"/>
          </p:nvPr>
        </p:nvSpPr>
        <p:spPr>
          <a:xfrm>
            <a:off x="722208" y="2375057"/>
            <a:ext cx="5407281" cy="212808"/>
          </a:xfrm>
        </p:spPr>
        <p:txBody>
          <a:bodyPr/>
          <a:lstStyle/>
          <a:p>
            <a:endParaRPr lang="en-US" dirty="0"/>
          </a:p>
        </p:txBody>
      </p:sp>
      <p:sp>
        <p:nvSpPr>
          <p:cNvPr id="4" name="Slide Number Placeholder 3"/>
          <p:cNvSpPr>
            <a:spLocks noGrp="1"/>
          </p:cNvSpPr>
          <p:nvPr>
            <p:ph type="sldNum" idx="12"/>
          </p:nvPr>
        </p:nvSpPr>
        <p:spPr>
          <a:xfrm>
            <a:off x="8244143" y="3651250"/>
            <a:ext cx="465495" cy="45719"/>
          </a:xfrm>
        </p:spPr>
        <p:txBody>
          <a:bodyPr/>
          <a:lstStyle/>
          <a:p>
            <a:pPr marL="0" lvl="0" indent="0" algn="r" rtl="0">
              <a:spcBef>
                <a:spcPts val="0"/>
              </a:spcBef>
              <a:spcAft>
                <a:spcPts val="0"/>
              </a:spcAft>
              <a:buNone/>
            </a:pPr>
            <a:fld id="{00000000-1234-1234-1234-123412341234}" type="slidenum">
              <a:rPr lang="en" smtClean="0"/>
              <a:t>12</a:t>
            </a:fld>
            <a:endParaRPr lang="en"/>
          </a:p>
        </p:txBody>
      </p:sp>
      <p:pic>
        <p:nvPicPr>
          <p:cNvPr id="5" name="Picture 1"/>
          <p:cNvPicPr>
            <a:picLocks noChangeAspect="1" noChangeArrowheads="1"/>
          </p:cNvPicPr>
          <p:nvPr/>
        </p:nvPicPr>
        <p:blipFill>
          <a:blip r:embed="rId2" cstate="print"/>
          <a:srcRect/>
          <a:stretch>
            <a:fillRect/>
          </a:stretch>
        </p:blipFill>
        <p:spPr bwMode="auto">
          <a:xfrm>
            <a:off x="1184690" y="373896"/>
            <a:ext cx="1131289" cy="1226910"/>
          </a:xfrm>
          <a:prstGeom prst="rect">
            <a:avLst/>
          </a:prstGeom>
          <a:noFill/>
          <a:ln w="9525">
            <a:noFill/>
            <a:round/>
            <a:headEnd/>
            <a:tailEnd/>
          </a:ln>
        </p:spPr>
      </p:pic>
      <p:pic>
        <p:nvPicPr>
          <p:cNvPr id="6" name="Picture 2"/>
          <p:cNvPicPr>
            <a:picLocks noChangeAspect="1" noChangeArrowheads="1"/>
          </p:cNvPicPr>
          <p:nvPr/>
        </p:nvPicPr>
        <p:blipFill>
          <a:blip r:embed="rId3" cstate="print"/>
          <a:srcRect/>
          <a:stretch>
            <a:fillRect/>
          </a:stretch>
        </p:blipFill>
        <p:spPr bwMode="auto">
          <a:xfrm>
            <a:off x="2942154" y="373894"/>
            <a:ext cx="1132636" cy="1226911"/>
          </a:xfrm>
          <a:prstGeom prst="rect">
            <a:avLst/>
          </a:prstGeom>
          <a:noFill/>
          <a:ln w="9525">
            <a:noFill/>
            <a:round/>
            <a:headEnd/>
            <a:tailEnd/>
          </a:ln>
        </p:spPr>
      </p:pic>
      <p:pic>
        <p:nvPicPr>
          <p:cNvPr id="7" name="Picture 3"/>
          <p:cNvPicPr>
            <a:picLocks noChangeAspect="1" noChangeArrowheads="1"/>
          </p:cNvPicPr>
          <p:nvPr/>
        </p:nvPicPr>
        <p:blipFill>
          <a:blip r:embed="rId4" cstate="print"/>
          <a:srcRect/>
          <a:stretch>
            <a:fillRect/>
          </a:stretch>
        </p:blipFill>
        <p:spPr bwMode="auto">
          <a:xfrm>
            <a:off x="4631254" y="373894"/>
            <a:ext cx="1132636" cy="1226911"/>
          </a:xfrm>
          <a:prstGeom prst="rect">
            <a:avLst/>
          </a:prstGeom>
          <a:noFill/>
          <a:ln w="9525">
            <a:noFill/>
            <a:round/>
            <a:headEnd/>
            <a:tailEnd/>
          </a:ln>
        </p:spPr>
      </p:pic>
      <p:pic>
        <p:nvPicPr>
          <p:cNvPr id="8" name="Picture 4"/>
          <p:cNvPicPr>
            <a:picLocks noChangeAspect="1" noChangeArrowheads="1"/>
          </p:cNvPicPr>
          <p:nvPr/>
        </p:nvPicPr>
        <p:blipFill>
          <a:blip r:embed="rId5" cstate="print"/>
          <a:srcRect/>
          <a:stretch>
            <a:fillRect/>
          </a:stretch>
        </p:blipFill>
        <p:spPr bwMode="auto">
          <a:xfrm>
            <a:off x="6318765" y="373894"/>
            <a:ext cx="1132637" cy="1226911"/>
          </a:xfrm>
          <a:prstGeom prst="rect">
            <a:avLst/>
          </a:prstGeom>
          <a:noFill/>
          <a:ln w="9525">
            <a:noFill/>
            <a:round/>
            <a:headEnd/>
            <a:tailEnd/>
          </a:ln>
        </p:spPr>
      </p:pic>
      <p:pic>
        <p:nvPicPr>
          <p:cNvPr id="9" name="Picture 5"/>
          <p:cNvPicPr>
            <a:picLocks noChangeAspect="1" noChangeArrowheads="1"/>
          </p:cNvPicPr>
          <p:nvPr/>
        </p:nvPicPr>
        <p:blipFill>
          <a:blip r:embed="rId6" cstate="print"/>
          <a:srcRect/>
          <a:stretch>
            <a:fillRect/>
          </a:stretch>
        </p:blipFill>
        <p:spPr bwMode="auto">
          <a:xfrm>
            <a:off x="1184690" y="2094746"/>
            <a:ext cx="1131289" cy="1226910"/>
          </a:xfrm>
          <a:prstGeom prst="rect">
            <a:avLst/>
          </a:prstGeom>
          <a:noFill/>
          <a:ln w="9525">
            <a:noFill/>
            <a:round/>
            <a:headEnd/>
            <a:tailEnd/>
          </a:ln>
        </p:spPr>
      </p:pic>
      <p:pic>
        <p:nvPicPr>
          <p:cNvPr id="10" name="Picture 6"/>
          <p:cNvPicPr>
            <a:picLocks noChangeAspect="1" noChangeArrowheads="1"/>
          </p:cNvPicPr>
          <p:nvPr/>
        </p:nvPicPr>
        <p:blipFill>
          <a:blip r:embed="rId7" cstate="print"/>
          <a:srcRect/>
          <a:stretch>
            <a:fillRect/>
          </a:stretch>
        </p:blipFill>
        <p:spPr bwMode="auto">
          <a:xfrm>
            <a:off x="2942154" y="2094744"/>
            <a:ext cx="1132636" cy="1226911"/>
          </a:xfrm>
          <a:prstGeom prst="rect">
            <a:avLst/>
          </a:prstGeom>
          <a:noFill/>
          <a:ln w="9525">
            <a:noFill/>
            <a:round/>
            <a:headEnd/>
            <a:tailEnd/>
          </a:ln>
        </p:spPr>
      </p:pic>
      <p:sp>
        <p:nvSpPr>
          <p:cNvPr id="11" name="Text Box 7"/>
          <p:cNvSpPr txBox="1">
            <a:spLocks noChangeArrowheads="1"/>
          </p:cNvSpPr>
          <p:nvPr/>
        </p:nvSpPr>
        <p:spPr bwMode="auto">
          <a:xfrm>
            <a:off x="1486330" y="1653586"/>
            <a:ext cx="5912331" cy="340735"/>
          </a:xfrm>
          <a:prstGeom prst="rect">
            <a:avLst/>
          </a:prstGeom>
          <a:noFill/>
          <a:ln w="9525">
            <a:noFill/>
            <a:round/>
            <a:headEnd/>
            <a:tailEnd/>
          </a:ln>
        </p:spPr>
        <p:txBody>
          <a:bodyPr wrap="squar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b="1" dirty="0">
                <a:solidFill>
                  <a:srgbClr val="000000"/>
                </a:solidFill>
                <a:ea typeface="msgothic"/>
                <a:cs typeface="msgothic"/>
              </a:rPr>
              <a:t>VIS 0.6                          VIS 0.8                     NIR 1.6                    NIR 3.9</a:t>
            </a:r>
          </a:p>
        </p:txBody>
      </p:sp>
      <p:pic>
        <p:nvPicPr>
          <p:cNvPr id="12" name="Picture 9"/>
          <p:cNvPicPr>
            <a:picLocks noChangeAspect="1" noChangeArrowheads="1"/>
          </p:cNvPicPr>
          <p:nvPr/>
        </p:nvPicPr>
        <p:blipFill>
          <a:blip r:embed="rId8" cstate="print"/>
          <a:srcRect/>
          <a:stretch>
            <a:fillRect/>
          </a:stretch>
        </p:blipFill>
        <p:spPr bwMode="auto">
          <a:xfrm>
            <a:off x="6318765" y="2094744"/>
            <a:ext cx="1132637" cy="1226911"/>
          </a:xfrm>
          <a:prstGeom prst="rect">
            <a:avLst/>
          </a:prstGeom>
          <a:noFill/>
          <a:ln w="9525">
            <a:noFill/>
            <a:round/>
            <a:headEnd/>
            <a:tailEnd/>
          </a:ln>
        </p:spPr>
      </p:pic>
      <p:pic>
        <p:nvPicPr>
          <p:cNvPr id="13" name="Picture 10"/>
          <p:cNvPicPr>
            <a:picLocks noChangeAspect="1" noChangeArrowheads="1"/>
          </p:cNvPicPr>
          <p:nvPr/>
        </p:nvPicPr>
        <p:blipFill>
          <a:blip r:embed="rId9" cstate="print"/>
          <a:srcRect/>
          <a:stretch>
            <a:fillRect/>
          </a:stretch>
        </p:blipFill>
        <p:spPr bwMode="auto">
          <a:xfrm>
            <a:off x="1184690" y="3831471"/>
            <a:ext cx="1131289" cy="1226910"/>
          </a:xfrm>
          <a:prstGeom prst="rect">
            <a:avLst/>
          </a:prstGeom>
          <a:noFill/>
          <a:ln w="9525">
            <a:noFill/>
            <a:round/>
            <a:headEnd/>
            <a:tailEnd/>
          </a:ln>
        </p:spPr>
      </p:pic>
      <p:pic>
        <p:nvPicPr>
          <p:cNvPr id="14" name="Picture 12"/>
          <p:cNvPicPr>
            <a:picLocks noChangeAspect="1" noChangeArrowheads="1"/>
          </p:cNvPicPr>
          <p:nvPr/>
        </p:nvPicPr>
        <p:blipFill>
          <a:blip r:embed="rId10" cstate="print"/>
          <a:srcRect/>
          <a:stretch>
            <a:fillRect/>
          </a:stretch>
        </p:blipFill>
        <p:spPr bwMode="auto">
          <a:xfrm>
            <a:off x="2942154" y="3831469"/>
            <a:ext cx="1132636" cy="1226911"/>
          </a:xfrm>
          <a:prstGeom prst="rect">
            <a:avLst/>
          </a:prstGeom>
          <a:noFill/>
          <a:ln w="9525">
            <a:noFill/>
            <a:round/>
            <a:headEnd/>
            <a:tailEnd/>
          </a:ln>
        </p:spPr>
      </p:pic>
      <p:pic>
        <p:nvPicPr>
          <p:cNvPr id="15" name="Picture 13"/>
          <p:cNvPicPr>
            <a:picLocks noChangeAspect="1" noChangeArrowheads="1"/>
          </p:cNvPicPr>
          <p:nvPr/>
        </p:nvPicPr>
        <p:blipFill>
          <a:blip r:embed="rId11" cstate="print"/>
          <a:srcRect/>
          <a:stretch>
            <a:fillRect/>
          </a:stretch>
        </p:blipFill>
        <p:spPr bwMode="auto">
          <a:xfrm>
            <a:off x="4631254" y="3831469"/>
            <a:ext cx="1132636" cy="1226911"/>
          </a:xfrm>
          <a:prstGeom prst="rect">
            <a:avLst/>
          </a:prstGeom>
          <a:noFill/>
          <a:ln w="9525">
            <a:noFill/>
            <a:round/>
            <a:headEnd/>
            <a:tailEnd/>
          </a:ln>
        </p:spPr>
      </p:pic>
      <p:pic>
        <p:nvPicPr>
          <p:cNvPr id="16" name="Picture 14"/>
          <p:cNvPicPr>
            <a:picLocks noChangeAspect="1" noChangeArrowheads="1"/>
          </p:cNvPicPr>
          <p:nvPr/>
        </p:nvPicPr>
        <p:blipFill>
          <a:blip r:embed="rId12" cstate="print"/>
          <a:srcRect/>
          <a:stretch>
            <a:fillRect/>
          </a:stretch>
        </p:blipFill>
        <p:spPr bwMode="auto">
          <a:xfrm>
            <a:off x="6318765" y="3831469"/>
            <a:ext cx="1132637" cy="1226911"/>
          </a:xfrm>
          <a:prstGeom prst="rect">
            <a:avLst/>
          </a:prstGeom>
          <a:noFill/>
          <a:ln w="9525">
            <a:noFill/>
            <a:round/>
            <a:headEnd/>
            <a:tailEnd/>
          </a:ln>
        </p:spPr>
      </p:pic>
      <p:sp>
        <p:nvSpPr>
          <p:cNvPr id="17" name="Text Box 15"/>
          <p:cNvSpPr txBox="1">
            <a:spLocks noChangeArrowheads="1"/>
          </p:cNvSpPr>
          <p:nvPr/>
        </p:nvSpPr>
        <p:spPr bwMode="auto">
          <a:xfrm>
            <a:off x="1610233" y="4888012"/>
            <a:ext cx="5788428" cy="340735"/>
          </a:xfrm>
          <a:prstGeom prst="rect">
            <a:avLst/>
          </a:prstGeom>
          <a:noFill/>
          <a:ln w="9525">
            <a:noFill/>
            <a:round/>
            <a:headEnd/>
            <a:tailEnd/>
          </a:ln>
        </p:spPr>
        <p:txBody>
          <a:bodyPr wrap="squar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b="1" dirty="0">
                <a:solidFill>
                  <a:srgbClr val="000000"/>
                </a:solidFill>
                <a:ea typeface="msgothic"/>
                <a:cs typeface="msgothic"/>
              </a:rPr>
              <a:t>IR 10.8                          IR 12.0                      IR 13.4                   HRVIS</a:t>
            </a:r>
          </a:p>
        </p:txBody>
      </p:sp>
      <p:sp>
        <p:nvSpPr>
          <p:cNvPr id="18" name="Text Box 16"/>
          <p:cNvSpPr txBox="1">
            <a:spLocks noChangeArrowheads="1"/>
          </p:cNvSpPr>
          <p:nvPr/>
        </p:nvSpPr>
        <p:spPr bwMode="auto">
          <a:xfrm>
            <a:off x="382249" y="-97436"/>
            <a:ext cx="7757409" cy="525401"/>
          </a:xfrm>
          <a:prstGeom prst="rect">
            <a:avLst/>
          </a:prstGeom>
          <a:noFill/>
          <a:ln w="9525">
            <a:noFill/>
            <a:round/>
            <a:headEnd/>
            <a:tailEnd/>
          </a:ln>
          <a:effectLst/>
        </p:spPr>
        <p:txBody>
          <a:bodyPr wrap="square" lIns="90000" tIns="46800" rIns="90000" bIns="46800">
            <a:spAutoFit/>
          </a:bodyPr>
          <a:lstStyle/>
          <a:p>
            <a:pPr algn="ctr">
              <a:buClr>
                <a:srgbClr val="063DE8"/>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en-GB" sz="2800" dirty="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rPr>
              <a:t>Met-8 First Image on 28 November 2002</a:t>
            </a:r>
          </a:p>
        </p:txBody>
      </p:sp>
    </p:spTree>
    <p:extLst>
      <p:ext uri="{BB962C8B-B14F-4D97-AF65-F5344CB8AC3E}">
        <p14:creationId xmlns:p14="http://schemas.microsoft.com/office/powerpoint/2010/main" val="2365356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
        <p:nvSpPr>
          <p:cNvPr id="5" name="Rectangle 1"/>
          <p:cNvSpPr txBox="1">
            <a:spLocks noChangeArrowheads="1"/>
          </p:cNvSpPr>
          <p:nvPr/>
        </p:nvSpPr>
        <p:spPr>
          <a:xfrm>
            <a:off x="1892575" y="274965"/>
            <a:ext cx="7060509" cy="377445"/>
          </a:xfrm>
          <a:prstGeom prst="rect">
            <a:avLst/>
          </a:prstGeom>
        </p:spPr>
        <p:txBody>
          <a:bodyPr vert="horz" lIns="90000" tIns="46800" rIns="90000" bIns="4680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smtClean="0"/>
              <a:t>Red Green Blue (RGB)  image composites</a:t>
            </a:r>
          </a:p>
        </p:txBody>
      </p:sp>
      <p:pic>
        <p:nvPicPr>
          <p:cNvPr id="6" name="Picture 2"/>
          <p:cNvPicPr>
            <a:picLocks noChangeAspect="1" noChangeArrowheads="1"/>
          </p:cNvPicPr>
          <p:nvPr/>
        </p:nvPicPr>
        <p:blipFill>
          <a:blip r:embed="rId2" cstate="print"/>
          <a:srcRect r="36539"/>
          <a:stretch>
            <a:fillRect/>
          </a:stretch>
        </p:blipFill>
        <p:spPr bwMode="auto">
          <a:xfrm>
            <a:off x="5081152" y="1428260"/>
            <a:ext cx="3008332" cy="3419913"/>
          </a:xfrm>
          <a:prstGeom prst="rect">
            <a:avLst/>
          </a:prstGeom>
          <a:noFill/>
          <a:ln w="9525">
            <a:noFill/>
            <a:miter lim="800000"/>
            <a:headEnd/>
            <a:tailEnd/>
          </a:ln>
        </p:spPr>
      </p:pic>
      <p:pic>
        <p:nvPicPr>
          <p:cNvPr id="7" name="Picture 3"/>
          <p:cNvPicPr>
            <a:picLocks noChangeAspect="1" noChangeArrowheads="1"/>
          </p:cNvPicPr>
          <p:nvPr/>
        </p:nvPicPr>
        <p:blipFill>
          <a:blip r:embed="rId3" cstate="print"/>
          <a:srcRect r="36539"/>
          <a:stretch>
            <a:fillRect/>
          </a:stretch>
        </p:blipFill>
        <p:spPr bwMode="auto">
          <a:xfrm>
            <a:off x="2977927" y="1004482"/>
            <a:ext cx="847532" cy="963966"/>
          </a:xfrm>
          <a:prstGeom prst="rect">
            <a:avLst/>
          </a:prstGeom>
          <a:noFill/>
          <a:ln w="9525">
            <a:noFill/>
            <a:miter lim="800000"/>
            <a:headEnd/>
            <a:tailEnd/>
          </a:ln>
        </p:spPr>
      </p:pic>
      <p:pic>
        <p:nvPicPr>
          <p:cNvPr id="8" name="Picture 4"/>
          <p:cNvPicPr>
            <a:picLocks noChangeAspect="1" noChangeArrowheads="1"/>
          </p:cNvPicPr>
          <p:nvPr/>
        </p:nvPicPr>
        <p:blipFill>
          <a:blip r:embed="rId4" cstate="print"/>
          <a:srcRect r="36539"/>
          <a:stretch>
            <a:fillRect/>
          </a:stretch>
        </p:blipFill>
        <p:spPr bwMode="auto">
          <a:xfrm>
            <a:off x="2977927" y="2442757"/>
            <a:ext cx="847532" cy="963966"/>
          </a:xfrm>
          <a:prstGeom prst="rect">
            <a:avLst/>
          </a:prstGeom>
          <a:noFill/>
          <a:ln w="9525">
            <a:noFill/>
            <a:miter lim="800000"/>
            <a:headEnd/>
            <a:tailEnd/>
          </a:ln>
        </p:spPr>
      </p:pic>
      <p:pic>
        <p:nvPicPr>
          <p:cNvPr id="9" name="Picture 5"/>
          <p:cNvPicPr>
            <a:picLocks noChangeAspect="1" noChangeArrowheads="1"/>
          </p:cNvPicPr>
          <p:nvPr/>
        </p:nvPicPr>
        <p:blipFill>
          <a:blip r:embed="rId5" cstate="print"/>
          <a:srcRect r="36539"/>
          <a:stretch>
            <a:fillRect/>
          </a:stretch>
        </p:blipFill>
        <p:spPr bwMode="auto">
          <a:xfrm>
            <a:off x="2977927" y="3884207"/>
            <a:ext cx="847532" cy="963966"/>
          </a:xfrm>
          <a:prstGeom prst="rect">
            <a:avLst/>
          </a:prstGeom>
          <a:noFill/>
          <a:ln w="9525">
            <a:noFill/>
            <a:miter lim="800000"/>
            <a:headEnd/>
            <a:tailEnd/>
          </a:ln>
        </p:spPr>
      </p:pic>
      <p:sp>
        <p:nvSpPr>
          <p:cNvPr id="10" name="AutoShape 8"/>
          <p:cNvSpPr>
            <a:spLocks noChangeArrowheads="1"/>
          </p:cNvSpPr>
          <p:nvPr/>
        </p:nvSpPr>
        <p:spPr bwMode="auto">
          <a:xfrm>
            <a:off x="1847434" y="1396962"/>
            <a:ext cx="1130493" cy="631841"/>
          </a:xfrm>
          <a:prstGeom prst="roundRect">
            <a:avLst>
              <a:gd name="adj" fmla="val 347"/>
            </a:avLst>
          </a:prstGeom>
          <a:noFill/>
          <a:ln w="9525">
            <a:noFill/>
            <a:round/>
            <a:headEnd/>
            <a:tailEnd/>
          </a:ln>
        </p:spPr>
        <p:txBody>
          <a:bodyPr wrap="square" lIns="90000" tIns="46800" rIns="90000" bIns="46800">
            <a:spAutoFit/>
          </a:bodyPr>
          <a:lstStyle/>
          <a:p>
            <a:pPr algn="ctr">
              <a:lnSpc>
                <a:spcPct val="97000"/>
              </a:lnSpc>
              <a:buClr>
                <a:srgbClr val="000000"/>
              </a:buClr>
              <a:buSzPct val="100000"/>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atin typeface="Tahoma" pitchFamily="34" charset="0"/>
              </a:rPr>
              <a:t>Channel 03</a:t>
            </a:r>
          </a:p>
        </p:txBody>
      </p:sp>
      <p:sp>
        <p:nvSpPr>
          <p:cNvPr id="11" name="AutoShape 9"/>
          <p:cNvSpPr>
            <a:spLocks noChangeArrowheads="1"/>
          </p:cNvSpPr>
          <p:nvPr/>
        </p:nvSpPr>
        <p:spPr bwMode="auto">
          <a:xfrm>
            <a:off x="1813998" y="2768387"/>
            <a:ext cx="1130493" cy="631841"/>
          </a:xfrm>
          <a:prstGeom prst="roundRect">
            <a:avLst>
              <a:gd name="adj" fmla="val 347"/>
            </a:avLst>
          </a:prstGeom>
          <a:noFill/>
          <a:ln w="9525">
            <a:noFill/>
            <a:round/>
            <a:headEnd/>
            <a:tailEnd/>
          </a:ln>
        </p:spPr>
        <p:txBody>
          <a:bodyPr wrap="square" lIns="90000" tIns="46800" rIns="90000" bIns="46800">
            <a:spAutoFit/>
          </a:bodyPr>
          <a:lstStyle/>
          <a:p>
            <a:pPr algn="ctr">
              <a:lnSpc>
                <a:spcPct val="97000"/>
              </a:lnSpc>
              <a:buClr>
                <a:srgbClr val="000000"/>
              </a:buClr>
              <a:buSzPct val="100000"/>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latin typeface="Tahoma" pitchFamily="34" charset="0"/>
              </a:rPr>
              <a:t>Channel 02</a:t>
            </a:r>
          </a:p>
        </p:txBody>
      </p:sp>
      <p:sp>
        <p:nvSpPr>
          <p:cNvPr id="12" name="AutoShape 10"/>
          <p:cNvSpPr>
            <a:spLocks noChangeArrowheads="1"/>
          </p:cNvSpPr>
          <p:nvPr/>
        </p:nvSpPr>
        <p:spPr bwMode="auto">
          <a:xfrm>
            <a:off x="1722234" y="4289977"/>
            <a:ext cx="1130493" cy="631841"/>
          </a:xfrm>
          <a:prstGeom prst="roundRect">
            <a:avLst>
              <a:gd name="adj" fmla="val 347"/>
            </a:avLst>
          </a:prstGeom>
          <a:noFill/>
          <a:ln w="9525">
            <a:noFill/>
            <a:round/>
            <a:headEnd/>
            <a:tailEnd/>
          </a:ln>
        </p:spPr>
        <p:txBody>
          <a:bodyPr wrap="square" lIns="90000" tIns="46800" rIns="90000" bIns="46800">
            <a:spAutoFit/>
          </a:bodyPr>
          <a:lstStyle/>
          <a:p>
            <a:pPr algn="ctr">
              <a:lnSpc>
                <a:spcPct val="97000"/>
              </a:lnSpc>
              <a:buClr>
                <a:srgbClr val="000000"/>
              </a:buClr>
              <a:buSzPct val="100000"/>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latin typeface="Tahoma" pitchFamily="34" charset="0"/>
              </a:rPr>
              <a:t>Channel 01</a:t>
            </a:r>
          </a:p>
        </p:txBody>
      </p:sp>
      <p:pic>
        <p:nvPicPr>
          <p:cNvPr id="1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4948" y="100055"/>
            <a:ext cx="1589050" cy="1532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61752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00" y="-38100"/>
            <a:ext cx="7726748" cy="5181600"/>
          </a:xfrm>
          <a:prstGeom prst="rect">
            <a:avLst/>
          </a:prstGeom>
        </p:spPr>
      </p:pic>
    </p:spTree>
    <p:extLst>
      <p:ext uri="{BB962C8B-B14F-4D97-AF65-F5344CB8AC3E}">
        <p14:creationId xmlns:p14="http://schemas.microsoft.com/office/powerpoint/2010/main" val="7510472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pic>
        <p:nvPicPr>
          <p:cNvPr id="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6097" y="0"/>
            <a:ext cx="7840377" cy="5257800"/>
          </a:xfrm>
        </p:spPr>
      </p:pic>
    </p:spTree>
    <p:extLst>
      <p:ext uri="{BB962C8B-B14F-4D97-AF65-F5344CB8AC3E}">
        <p14:creationId xmlns:p14="http://schemas.microsoft.com/office/powerpoint/2010/main" val="5620879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pic>
        <p:nvPicPr>
          <p:cNvPr id="5" name="1403_025_AR_E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69523" y="466776"/>
            <a:ext cx="7478713" cy="4206875"/>
          </a:xfrm>
        </p:spPr>
      </p:pic>
    </p:spTree>
    <p:extLst>
      <p:ext uri="{BB962C8B-B14F-4D97-AF65-F5344CB8AC3E}">
        <p14:creationId xmlns:p14="http://schemas.microsoft.com/office/powerpoint/2010/main" val="4468797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191718" y="0"/>
            <a:ext cx="5868649" cy="4384144"/>
          </a:xfrm>
        </p:spPr>
      </p:pic>
      <p:sp>
        <p:nvSpPr>
          <p:cNvPr id="6" name="Text Placeholder 2"/>
          <p:cNvSpPr txBox="1">
            <a:spLocks/>
          </p:cNvSpPr>
          <p:nvPr/>
        </p:nvSpPr>
        <p:spPr>
          <a:xfrm>
            <a:off x="7048084" y="3504864"/>
            <a:ext cx="1905000" cy="615696"/>
          </a:xfrm>
          <a:prstGeom prst="rect">
            <a:avLst/>
          </a:prstGeom>
        </p:spPr>
        <p:txBody>
          <a:bodyPr>
            <a:normAutofit lnSpcReduction="10000"/>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r>
              <a:rPr lang="en-GB" smtClean="0"/>
              <a:t> Sentinel-2</a:t>
            </a:r>
          </a:p>
          <a:p>
            <a:r>
              <a:rPr lang="en-GB" smtClean="0"/>
              <a:t>Res 300 m</a:t>
            </a:r>
            <a:endParaRPr lang="en-US" dirty="0"/>
          </a:p>
        </p:txBody>
      </p:sp>
      <p:sp>
        <p:nvSpPr>
          <p:cNvPr id="7" name="Title 1"/>
          <p:cNvSpPr txBox="1">
            <a:spLocks/>
          </p:cNvSpPr>
          <p:nvPr/>
        </p:nvSpPr>
        <p:spPr>
          <a:xfrm>
            <a:off x="304800" y="0"/>
            <a:ext cx="1784198" cy="9719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dirty="0" smtClean="0"/>
              <a:t>Satellite altimetry</a:t>
            </a:r>
            <a:endParaRPr lang="en-US" sz="3200"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71800" y="282669"/>
            <a:ext cx="4765485" cy="4536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Placeholder 2"/>
          <p:cNvSpPr txBox="1">
            <a:spLocks/>
          </p:cNvSpPr>
          <p:nvPr/>
        </p:nvSpPr>
        <p:spPr>
          <a:xfrm>
            <a:off x="457201" y="1551766"/>
            <a:ext cx="1784198" cy="647960"/>
          </a:xfrm>
          <a:prstGeom prst="rect">
            <a:avLst/>
          </a:prstGeom>
        </p:spPr>
        <p:txBody>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285750" indent="-285750"/>
            <a:r>
              <a:rPr lang="en-US" sz="1800" dirty="0" smtClean="0"/>
              <a:t>1,250 kilometers altitude.</a:t>
            </a:r>
          </a:p>
          <a:p>
            <a:pPr marL="0" indent="0">
              <a:buNone/>
            </a:pPr>
            <a:endParaRPr lang="en-US" sz="1800" dirty="0"/>
          </a:p>
        </p:txBody>
      </p:sp>
    </p:spTree>
    <p:extLst>
      <p:ext uri="{BB962C8B-B14F-4D97-AF65-F5344CB8AC3E}">
        <p14:creationId xmlns:p14="http://schemas.microsoft.com/office/powerpoint/2010/main" val="17061490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697467" y="338588"/>
            <a:ext cx="6373800" cy="2889900"/>
          </a:xfrm>
        </p:spPr>
        <p:txBody>
          <a:bodyPr/>
          <a:lstStyle/>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pic>
        <p:nvPicPr>
          <p:cNvPr id="5"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587" y="550055"/>
            <a:ext cx="3711315" cy="2466965"/>
          </a:xfrm>
          <a:prstGeom prst="rect">
            <a:avLst/>
          </a:prstGeom>
        </p:spPr>
      </p:pic>
      <p:pic>
        <p:nvPicPr>
          <p:cNvPr id="6" name="Picture 5" descr="https://lh5.googleusercontent.com/TP9TJ6Gtp2mM99W5ySy509gvMguh0WLeYf9lksqSP1SnGlh2XsldtNn2DcUc5azx0PQCC0x_FsdjfeQJUBGFnRvw0uGUMc_FrK7IyQG0iAYPf5Hl80ZUquzLcCOtNlCJ0OrEw51c"/>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7232" y="1139253"/>
            <a:ext cx="4055851" cy="2966354"/>
          </a:xfrm>
          <a:prstGeom prst="rect">
            <a:avLst/>
          </a:prstGeom>
          <a:noFill/>
          <a:ln>
            <a:noFill/>
          </a:ln>
        </p:spPr>
      </p:pic>
    </p:spTree>
    <p:extLst>
      <p:ext uri="{BB962C8B-B14F-4D97-AF65-F5344CB8AC3E}">
        <p14:creationId xmlns:p14="http://schemas.microsoft.com/office/powerpoint/2010/main" val="33777111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166" y="211209"/>
            <a:ext cx="7544095" cy="4030073"/>
          </a:xfrm>
          <a:prstGeom prst="rect">
            <a:avLst/>
          </a:prstGeom>
        </p:spPr>
      </p:pic>
    </p:spTree>
    <p:extLst>
      <p:ext uri="{BB962C8B-B14F-4D97-AF65-F5344CB8AC3E}">
        <p14:creationId xmlns:p14="http://schemas.microsoft.com/office/powerpoint/2010/main" val="41777230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lstStyle/>
          <a:p>
            <a:pPr marL="342900" indent="-342900">
              <a:buFont typeface="+mj-lt"/>
              <a:buAutoNum type="arabicPeriod"/>
            </a:pPr>
            <a:r>
              <a:rPr lang="en-US" dirty="0" smtClean="0"/>
              <a:t>Remote sensing and Radiation overview</a:t>
            </a:r>
          </a:p>
          <a:p>
            <a:pPr marL="342900" indent="-342900">
              <a:buFont typeface="+mj-lt"/>
              <a:buAutoNum type="arabicPeriod"/>
            </a:pPr>
            <a:r>
              <a:rPr lang="en-US" dirty="0" smtClean="0"/>
              <a:t>Geostationary and Polar Satellites </a:t>
            </a:r>
          </a:p>
          <a:p>
            <a:pPr marL="342900" indent="-342900">
              <a:buFont typeface="+mj-lt"/>
              <a:buAutoNum type="arabicPeriod"/>
            </a:pPr>
            <a:r>
              <a:rPr lang="en-US" dirty="0" smtClean="0"/>
              <a:t>Spectral bands and their application</a:t>
            </a:r>
          </a:p>
          <a:p>
            <a:pPr marL="342900" indent="-342900">
              <a:buFont typeface="+mj-lt"/>
              <a:buAutoNum type="arabicPeriod"/>
            </a:pPr>
            <a:r>
              <a:rPr lang="en-US" dirty="0" smtClean="0"/>
              <a:t> Radar</a:t>
            </a:r>
          </a:p>
          <a:p>
            <a:pPr marL="342900" indent="-342900">
              <a:buFont typeface="+mj-lt"/>
              <a:buAutoNum type="arabicPeriod"/>
            </a:pPr>
            <a:r>
              <a:rPr lang="en-US" dirty="0" smtClean="0"/>
              <a:t>Future missions and technologies</a:t>
            </a:r>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spTree>
    <p:extLst>
      <p:ext uri="{BB962C8B-B14F-4D97-AF65-F5344CB8AC3E}">
        <p14:creationId xmlns:p14="http://schemas.microsoft.com/office/powerpoint/2010/main" val="4236444811"/>
      </p:ext>
    </p:extLst>
  </p:cSld>
  <p:clrMapOvr>
    <a:masterClrMapping/>
  </p:clrMapOvr>
  <p:transition>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200"/>
            <a:ext cx="4404632" cy="3418872"/>
          </a:xfrm>
          <a:prstGeom prst="rect">
            <a:avLst/>
          </a:prstGeom>
        </p:spPr>
      </p:pic>
      <p:pic>
        <p:nvPicPr>
          <p:cNvPr id="6" name="image35.png"/>
          <p:cNvPicPr/>
          <p:nvPr/>
        </p:nvPicPr>
        <p:blipFill>
          <a:blip r:embed="rId3"/>
          <a:srcRect b="1689"/>
          <a:stretch>
            <a:fillRect/>
          </a:stretch>
        </p:blipFill>
        <p:spPr>
          <a:xfrm>
            <a:off x="4295306" y="1065751"/>
            <a:ext cx="4735873" cy="4077749"/>
          </a:xfrm>
          <a:prstGeom prst="rect">
            <a:avLst/>
          </a:prstGeom>
          <a:ln/>
        </p:spPr>
      </p:pic>
    </p:spTree>
    <p:extLst>
      <p:ext uri="{BB962C8B-B14F-4D97-AF65-F5344CB8AC3E}">
        <p14:creationId xmlns:p14="http://schemas.microsoft.com/office/powerpoint/2010/main" val="10253098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r>
              <a:rPr lang="en-US" dirty="0" smtClean="0"/>
              <a:t>Thank you</a:t>
            </a: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spTree>
    <p:extLst>
      <p:ext uri="{BB962C8B-B14F-4D97-AF65-F5344CB8AC3E}">
        <p14:creationId xmlns:p14="http://schemas.microsoft.com/office/powerpoint/2010/main" val="35194654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7" name="Google Shape;167;p15"/>
          <p:cNvSpPr txBox="1">
            <a:spLocks noGrp="1"/>
          </p:cNvSpPr>
          <p:nvPr>
            <p:ph type="body" idx="1"/>
          </p:nvPr>
        </p:nvSpPr>
        <p:spPr>
          <a:prstGeom prst="rect">
            <a:avLst/>
          </a:prstGeom>
        </p:spPr>
        <p:txBody>
          <a:bodyPr spcFirstLastPara="1" wrap="square" lIns="0" tIns="0" rIns="0" bIns="0" anchor="t" anchorCtr="0">
            <a:noAutofit/>
          </a:bodyPr>
          <a:lstStyle/>
          <a:p>
            <a:pPr marL="0" lvl="0" indent="0" algn="l" rtl="0">
              <a:spcBef>
                <a:spcPts val="600"/>
              </a:spcBef>
              <a:spcAft>
                <a:spcPts val="0"/>
              </a:spcAft>
              <a:buClr>
                <a:schemeClr val="dk1"/>
              </a:buClr>
              <a:buSzPts val="1100"/>
              <a:buFont typeface="Arial"/>
              <a:buNone/>
            </a:pPr>
            <a:r>
              <a:rPr lang="en-US" b="1" dirty="0" smtClean="0"/>
              <a:t>Definition</a:t>
            </a:r>
            <a:endParaRPr dirty="0"/>
          </a:p>
          <a:p>
            <a:pPr marL="0" lvl="0" indent="0" algn="l" rtl="0">
              <a:spcBef>
                <a:spcPts val="600"/>
              </a:spcBef>
              <a:spcAft>
                <a:spcPts val="0"/>
              </a:spcAft>
              <a:buClr>
                <a:schemeClr val="dk1"/>
              </a:buClr>
              <a:buSzPts val="1100"/>
              <a:buFont typeface="Arial"/>
              <a:buNone/>
            </a:pPr>
            <a:r>
              <a:rPr lang="en-US" dirty="0" smtClean="0"/>
              <a:t>All measurements processes which perform observations about the properties at the location of interest at a distant location</a:t>
            </a:r>
            <a:endParaRPr dirty="0"/>
          </a:p>
          <a:p>
            <a:pPr marL="0" lvl="0" indent="0" algn="l" rtl="0">
              <a:spcBef>
                <a:spcPts val="600"/>
              </a:spcBef>
              <a:spcAft>
                <a:spcPts val="0"/>
              </a:spcAft>
              <a:buClr>
                <a:schemeClr val="dk1"/>
              </a:buClr>
              <a:buSzPts val="1100"/>
              <a:buFont typeface="Arial"/>
              <a:buNone/>
            </a:pPr>
            <a:r>
              <a:rPr lang="en" b="1" dirty="0" smtClean="0"/>
              <a:t>Opposite : in-situ measurements</a:t>
            </a:r>
            <a:endParaRPr dirty="0"/>
          </a:p>
        </p:txBody>
      </p:sp>
      <p:sp>
        <p:nvSpPr>
          <p:cNvPr id="166" name="Google Shape;166;p15"/>
          <p:cNvSpPr txBox="1">
            <a:spLocks noGrp="1"/>
          </p:cNvSpPr>
          <p:nvPr>
            <p:ph type="body" idx="2"/>
          </p:nvPr>
        </p:nvSpPr>
        <p:spPr>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b="1" dirty="0" smtClean="0"/>
              <a:t>For meteorology</a:t>
            </a:r>
            <a:endParaRPr dirty="0"/>
          </a:p>
          <a:p>
            <a:pPr marL="0" lvl="0" indent="0" algn="l" rtl="0">
              <a:spcBef>
                <a:spcPts val="600"/>
              </a:spcBef>
              <a:spcAft>
                <a:spcPts val="0"/>
              </a:spcAft>
              <a:buClr>
                <a:schemeClr val="dk1"/>
              </a:buClr>
              <a:buSzPts val="1100"/>
              <a:buFont typeface="Arial"/>
              <a:buNone/>
            </a:pPr>
            <a:r>
              <a:rPr lang="en-US" dirty="0"/>
              <a:t>Most application relies on electromagnetic waves</a:t>
            </a:r>
            <a:endParaRPr dirty="0"/>
          </a:p>
        </p:txBody>
      </p:sp>
      <p:sp>
        <p:nvSpPr>
          <p:cNvPr id="169" name="Google Shape;169;p15"/>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a:t>
            </a:fld>
            <a:endParaRPr/>
          </a:p>
        </p:txBody>
      </p:sp>
      <p:sp>
        <p:nvSpPr>
          <p:cNvPr id="7" name="Rectangle 6"/>
          <p:cNvSpPr/>
          <p:nvPr/>
        </p:nvSpPr>
        <p:spPr>
          <a:xfrm>
            <a:off x="300900" y="746970"/>
            <a:ext cx="5924699" cy="523220"/>
          </a:xfrm>
          <a:prstGeom prst="rect">
            <a:avLst/>
          </a:prstGeom>
        </p:spPr>
        <p:txBody>
          <a:bodyPr wrap="none">
            <a:spAutoFit/>
          </a:bodyPr>
          <a:lstStyle/>
          <a:p>
            <a:r>
              <a:rPr lang="en-US" sz="2800" dirty="0"/>
              <a:t>Remote sensing and radiation overview</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pic>
        <p:nvPicPr>
          <p:cNvPr id="3" name="Content Placeholder 7"/>
          <p:cNvPicPr>
            <a:picLocks noChangeAspect="1"/>
          </p:cNvPicPr>
          <p:nvPr/>
        </p:nvPicPr>
        <p:blipFill rotWithShape="1">
          <a:blip r:embed="rId2">
            <a:extLst>
              <a:ext uri="{28A0092B-C50C-407E-A947-70E740481C1C}">
                <a14:useLocalDpi xmlns:a14="http://schemas.microsoft.com/office/drawing/2010/main" val="0"/>
              </a:ext>
            </a:extLst>
          </a:blip>
          <a:srcRect t="9804" b="-9804"/>
          <a:stretch/>
        </p:blipFill>
        <p:spPr>
          <a:xfrm>
            <a:off x="102986" y="172914"/>
            <a:ext cx="8306377" cy="4555528"/>
          </a:xfrm>
          <a:prstGeom prst="rect">
            <a:avLst/>
          </a:prstGeom>
        </p:spPr>
      </p:pic>
    </p:spTree>
    <p:extLst>
      <p:ext uri="{BB962C8B-B14F-4D97-AF65-F5344CB8AC3E}">
        <p14:creationId xmlns:p14="http://schemas.microsoft.com/office/powerpoint/2010/main" val="3580004988"/>
      </p:ext>
    </p:extLst>
  </p:cSld>
  <p:clrMapOvr>
    <a:masterClrMapping/>
  </p:clrMapOvr>
  <p:transition>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smtClean="0">
                <a:solidFill>
                  <a:schemeClr val="tx1"/>
                </a:solidFill>
                <a:latin typeface="+mn-lt"/>
                <a:ea typeface="+mn-ea"/>
                <a:cs typeface="+mn-cs"/>
              </a:rPr>
              <a:t>Fundamental </a:t>
            </a:r>
            <a:r>
              <a:rPr lang="en-US" sz="2800" dirty="0">
                <a:solidFill>
                  <a:schemeClr val="tx1"/>
                </a:solidFill>
                <a:latin typeface="+mn-lt"/>
                <a:ea typeface="+mn-ea"/>
                <a:cs typeface="+mn-cs"/>
              </a:rPr>
              <a:t>radiation law: Planck law </a:t>
            </a:r>
          </a:p>
        </p:txBody>
      </p:sp>
      <p:pic>
        <p:nvPicPr>
          <p:cNvPr id="6" name="Picture 5"/>
          <p:cNvPicPr>
            <a:picLocks noChangeAspect="1"/>
          </p:cNvPicPr>
          <p:nvPr/>
        </p:nvPicPr>
        <p:blipFill>
          <a:blip r:embed="rId2"/>
          <a:stretch>
            <a:fillRect/>
          </a:stretch>
        </p:blipFill>
        <p:spPr>
          <a:xfrm>
            <a:off x="304800" y="1372328"/>
            <a:ext cx="4310744" cy="3694923"/>
          </a:xfrm>
          <a:prstGeom prst="rect">
            <a:avLst/>
          </a:prstGeom>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sp>
        <p:nvSpPr>
          <p:cNvPr id="7" name="Rectangle 6"/>
          <p:cNvSpPr/>
          <p:nvPr/>
        </p:nvSpPr>
        <p:spPr>
          <a:xfrm>
            <a:off x="4615544" y="3563986"/>
            <a:ext cx="3974684" cy="1200329"/>
          </a:xfrm>
          <a:prstGeom prst="rect">
            <a:avLst/>
          </a:prstGeom>
        </p:spPr>
        <p:txBody>
          <a:bodyPr wrap="square">
            <a:spAutoFit/>
          </a:bodyPr>
          <a:lstStyle/>
          <a:p>
            <a:r>
              <a:rPr lang="en-US" sz="900" b="1" dirty="0">
                <a:solidFill>
                  <a:srgbClr val="000000"/>
                </a:solidFill>
                <a:latin typeface="open sans"/>
              </a:rPr>
              <a:t>The emission spectrum of the sun (orange curve) compared to the earth's emission (dark red curve). The x-axis shows wavelength in factors of 10 (called a "log scale"). The y-axis is the amount of energy per unit area per unit time per unit wavelength. I have kept the units arbitrary because they are quite messy. The important message is that the sun's emission spectrum peaks in the visible spectrum while the earth's emission spectrum peaks in the infrared (because of Wien's Law).</a:t>
            </a:r>
            <a:endParaRPr lang="en-US" sz="900" dirty="0"/>
          </a:p>
        </p:txBody>
      </p:sp>
      <p:sp>
        <p:nvSpPr>
          <p:cNvPr id="8" name="Rectangle 7"/>
          <p:cNvSpPr/>
          <p:nvPr/>
        </p:nvSpPr>
        <p:spPr>
          <a:xfrm>
            <a:off x="4528456" y="2195952"/>
            <a:ext cx="4216401" cy="646331"/>
          </a:xfrm>
          <a:prstGeom prst="rect">
            <a:avLst/>
          </a:prstGeom>
        </p:spPr>
        <p:txBody>
          <a:bodyPr wrap="square">
            <a:spAutoFit/>
          </a:bodyPr>
          <a:lstStyle/>
          <a:p>
            <a:pPr algn="ctr"/>
            <a:r>
              <a:rPr lang="en-US" b="1" i="1" dirty="0">
                <a:solidFill>
                  <a:srgbClr val="000000"/>
                </a:solidFill>
                <a:latin typeface="inherit"/>
              </a:rPr>
              <a:t>Every</a:t>
            </a:r>
            <a:r>
              <a:rPr lang="en-US" i="1" dirty="0">
                <a:solidFill>
                  <a:srgbClr val="000000"/>
                </a:solidFill>
                <a:latin typeface="open sans"/>
              </a:rPr>
              <a:t> object emits radiation at </a:t>
            </a:r>
            <a:r>
              <a:rPr lang="en-US" b="1" i="1" dirty="0">
                <a:solidFill>
                  <a:srgbClr val="000000"/>
                </a:solidFill>
                <a:latin typeface="inherit"/>
              </a:rPr>
              <a:t>all</a:t>
            </a:r>
            <a:r>
              <a:rPr lang="en-US" i="1" dirty="0">
                <a:solidFill>
                  <a:srgbClr val="000000"/>
                </a:solidFill>
                <a:latin typeface="open sans"/>
              </a:rPr>
              <a:t> times and at </a:t>
            </a:r>
            <a:r>
              <a:rPr lang="en-US" b="1" i="1" dirty="0">
                <a:solidFill>
                  <a:srgbClr val="000000"/>
                </a:solidFill>
                <a:latin typeface="inherit"/>
              </a:rPr>
              <a:t>all</a:t>
            </a:r>
            <a:r>
              <a:rPr lang="en-US" i="1" dirty="0">
                <a:solidFill>
                  <a:srgbClr val="000000"/>
                </a:solidFill>
                <a:latin typeface="open sans"/>
              </a:rPr>
              <a:t> wavelengths</a:t>
            </a:r>
            <a:endParaRPr lang="en-US" dirty="0"/>
          </a:p>
        </p:txBody>
      </p:sp>
    </p:spTree>
    <p:extLst>
      <p:ext uri="{BB962C8B-B14F-4D97-AF65-F5344CB8AC3E}">
        <p14:creationId xmlns:p14="http://schemas.microsoft.com/office/powerpoint/2010/main" val="2657759125"/>
      </p:ext>
    </p:extLst>
  </p:cSld>
  <p:clrMapOvr>
    <a:masterClrMapping/>
  </p:clrMapOvr>
  <p:transition>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pic>
        <p:nvPicPr>
          <p:cNvPr id="1026" name="Picture 2" descr="https://www.advancedsilicon.com/wp-content/uploads/2019/06/advancedsilicon_xrayproducts2_visuel_rubrique_800x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432" y="1425346"/>
            <a:ext cx="2282825" cy="17121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0789" y="1339509"/>
            <a:ext cx="2570004" cy="1797956"/>
          </a:xfrm>
          <a:prstGeom prst="rect">
            <a:avLst/>
          </a:prstGeom>
        </p:spPr>
      </p:pic>
      <p:pic>
        <p:nvPicPr>
          <p:cNvPr id="1030" name="Picture 6" descr="http://www.backupcare.org/wp-content/uploads/2013/05/hands.jpg"/>
          <p:cNvPicPr>
            <a:picLocks noChangeAspect="1" noChangeArrowheads="1"/>
          </p:cNvPicPr>
          <p:nvPr/>
        </p:nvPicPr>
        <p:blipFill rotWithShape="1">
          <a:blip r:embed="rId4">
            <a:extLst>
              <a:ext uri="{28A0092B-C50C-407E-A947-70E740481C1C}">
                <a14:useLocalDpi xmlns:a14="http://schemas.microsoft.com/office/drawing/2010/main" val="0"/>
              </a:ext>
            </a:extLst>
          </a:blip>
          <a:srcRect t="-22326" b="22326"/>
          <a:stretch/>
        </p:blipFill>
        <p:spPr bwMode="auto">
          <a:xfrm>
            <a:off x="6258531" y="532660"/>
            <a:ext cx="2391629" cy="2604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824303"/>
      </p:ext>
    </p:extLst>
  </p:cSld>
  <p:clrMapOvr>
    <a:masterClrMapping/>
  </p:clrMapOvr>
  <p:transition>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Geostationary and Polar satellite </a:t>
            </a:r>
            <a:endParaRPr lang="en-US" dirty="0"/>
          </a:p>
        </p:txBody>
      </p:sp>
      <p:sp>
        <p:nvSpPr>
          <p:cNvPr id="3" name="Text Placeholder 2"/>
          <p:cNvSpPr>
            <a:spLocks noGrp="1"/>
          </p:cNvSpPr>
          <p:nvPr>
            <p:ph type="body" idx="1"/>
          </p:nvPr>
        </p:nvSpPr>
        <p:spPr>
          <a:xfrm>
            <a:off x="4760228" y="1850571"/>
            <a:ext cx="3578229" cy="2216349"/>
          </a:xfrm>
        </p:spPr>
        <p:txBody>
          <a:bodyPr/>
          <a:lstStyle/>
          <a:p>
            <a:r>
              <a:rPr lang="en-US" dirty="0"/>
              <a:t>Meteorologists use two types of weather satellites</a:t>
            </a:r>
            <a:r>
              <a:rPr lang="en-US" dirty="0" smtClean="0"/>
              <a:t>:</a:t>
            </a:r>
          </a:p>
          <a:p>
            <a:pPr marL="76200" indent="0">
              <a:buNone/>
            </a:pPr>
            <a:endParaRPr lang="en-US" dirty="0"/>
          </a:p>
          <a:p>
            <a:pPr lvl="1"/>
            <a:r>
              <a:rPr lang="en-US" dirty="0"/>
              <a:t>Geostationary satellites</a:t>
            </a:r>
          </a:p>
          <a:p>
            <a:pPr lvl="1"/>
            <a:r>
              <a:rPr lang="en-US" dirty="0"/>
              <a:t>LEO satellites</a:t>
            </a:r>
          </a:p>
          <a:p>
            <a:pPr lvl="1"/>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pic>
        <p:nvPicPr>
          <p:cNvPr id="5" name="Content Placeholder 5" descr="goes_orbit.jpg"/>
          <p:cNvPicPr>
            <a:picLocks noChangeAspect="1"/>
          </p:cNvPicPr>
          <p:nvPr/>
        </p:nvPicPr>
        <p:blipFill>
          <a:blip r:embed="rId2" cstate="print"/>
          <a:stretch>
            <a:fillRect/>
          </a:stretch>
        </p:blipFill>
        <p:spPr>
          <a:xfrm>
            <a:off x="718000" y="1554392"/>
            <a:ext cx="3891041" cy="2918280"/>
          </a:xfrm>
          <a:prstGeom prst="rect">
            <a:avLst/>
          </a:prstGeom>
        </p:spPr>
      </p:pic>
    </p:spTree>
    <p:extLst>
      <p:ext uri="{BB962C8B-B14F-4D97-AF65-F5344CB8AC3E}">
        <p14:creationId xmlns:p14="http://schemas.microsoft.com/office/powerpoint/2010/main" val="143044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2"/>
          <p:cNvSpPr txBox="1">
            <a:spLocks noGrp="1"/>
          </p:cNvSpPr>
          <p:nvPr>
            <p:ph type="title"/>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dirty="0" smtClean="0"/>
              <a:t>R</a:t>
            </a:r>
            <a:r>
              <a:rPr lang="en" dirty="0" smtClean="0"/>
              <a:t>ecent satellites</a:t>
            </a:r>
            <a:endParaRPr dirty="0"/>
          </a:p>
        </p:txBody>
      </p:sp>
      <p:sp>
        <p:nvSpPr>
          <p:cNvPr id="224" name="Google Shape;224;p22"/>
          <p:cNvSpPr txBox="1">
            <a:spLocks noGrp="1"/>
          </p:cNvSpPr>
          <p:nvPr>
            <p:ph type="body" idx="1"/>
          </p:nvPr>
        </p:nvSpPr>
        <p:spPr>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b="1" dirty="0" err="1" smtClean="0"/>
              <a:t>Meteosat</a:t>
            </a:r>
            <a:r>
              <a:rPr lang="en-US" b="1" dirty="0" smtClean="0"/>
              <a:t> series</a:t>
            </a:r>
            <a:endParaRPr b="1" dirty="0"/>
          </a:p>
          <a:p>
            <a:pPr marL="0" lvl="0" indent="0">
              <a:buNone/>
            </a:pPr>
            <a:r>
              <a:rPr lang="en-US" dirty="0"/>
              <a:t>EUMETSAT currently operates </a:t>
            </a:r>
            <a:r>
              <a:rPr lang="en-US" b="1" dirty="0">
                <a:hlinkClick r:id="rId3" tooltip="Meteosat Second Generation"/>
              </a:rPr>
              <a:t>Meteosat</a:t>
            </a:r>
            <a:r>
              <a:rPr lang="en-US" dirty="0"/>
              <a:t>-9, -10 and -11 in geostationary orbit (36,000km) over Europe and Africa, and the </a:t>
            </a:r>
            <a:r>
              <a:rPr lang="en-US" b="1" dirty="0">
                <a:hlinkClick r:id="rId4" tooltip="Indian Ocean Data Coverage (IODC)"/>
              </a:rPr>
              <a:t>Indian Ocean</a:t>
            </a:r>
            <a:r>
              <a:rPr lang="en-US" dirty="0"/>
              <a:t>.</a:t>
            </a:r>
            <a:endParaRPr dirty="0"/>
          </a:p>
        </p:txBody>
      </p:sp>
      <p:sp>
        <p:nvSpPr>
          <p:cNvPr id="225" name="Google Shape;225;p22"/>
          <p:cNvSpPr txBox="1">
            <a:spLocks noGrp="1"/>
          </p:cNvSpPr>
          <p:nvPr>
            <p:ph type="body" idx="2"/>
          </p:nvPr>
        </p:nvSpPr>
        <p:spPr>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b="1" dirty="0" err="1" smtClean="0"/>
              <a:t>Metop</a:t>
            </a:r>
            <a:r>
              <a:rPr lang="en-US" b="1" dirty="0" smtClean="0"/>
              <a:t> series</a:t>
            </a:r>
            <a:endParaRPr b="1" dirty="0"/>
          </a:p>
          <a:p>
            <a:pPr marL="0" lvl="0" indent="0">
              <a:buNone/>
            </a:pPr>
            <a:r>
              <a:rPr lang="en-US" dirty="0"/>
              <a:t>EUMETSAT operates Europe’s </a:t>
            </a:r>
            <a:r>
              <a:rPr lang="en-US" b="1" dirty="0" err="1">
                <a:hlinkClick r:id="rId5" tooltip="Metop"/>
              </a:rPr>
              <a:t>Metop</a:t>
            </a:r>
            <a:r>
              <a:rPr lang="en-US" dirty="0"/>
              <a:t>-B and –C satellites, which circle the globe via the poles and continuously collect data from an altitude of 817 km.</a:t>
            </a:r>
            <a:endParaRPr dirty="0"/>
          </a:p>
        </p:txBody>
      </p:sp>
      <p:sp>
        <p:nvSpPr>
          <p:cNvPr id="226" name="Google Shape;226;p22"/>
          <p:cNvSpPr txBox="1">
            <a:spLocks noGrp="1"/>
          </p:cNvSpPr>
          <p:nvPr>
            <p:ph type="body" idx="3"/>
          </p:nvPr>
        </p:nvSpPr>
        <p:spPr>
          <a:prstGeom prst="rect">
            <a:avLst/>
          </a:prstGeom>
        </p:spPr>
        <p:txBody>
          <a:bodyPr spcFirstLastPara="1" wrap="square" lIns="0" tIns="0" rIns="0" bIns="0" anchor="t" anchorCtr="0">
            <a:noAutofit/>
          </a:bodyPr>
          <a:lstStyle/>
          <a:p>
            <a:pPr marL="0" lvl="0" indent="0">
              <a:buNone/>
            </a:pPr>
            <a:r>
              <a:rPr lang="en-US" b="1" dirty="0"/>
              <a:t>Sentinel </a:t>
            </a:r>
            <a:r>
              <a:rPr lang="en-US" b="1" dirty="0" smtClean="0"/>
              <a:t>series</a:t>
            </a:r>
          </a:p>
          <a:p>
            <a:pPr marL="0" lvl="0" indent="0">
              <a:buNone/>
            </a:pPr>
            <a:r>
              <a:rPr lang="en-US" dirty="0"/>
              <a:t>EUMETSAT is responsible for operating the Copernicus </a:t>
            </a:r>
            <a:r>
              <a:rPr lang="en-US" b="1" dirty="0">
                <a:hlinkClick r:id="rId6" tooltip="Sentinel-3"/>
              </a:rPr>
              <a:t>Sentinel-3</a:t>
            </a:r>
            <a:r>
              <a:rPr lang="en-US" dirty="0"/>
              <a:t> and </a:t>
            </a:r>
            <a:r>
              <a:rPr lang="en-US" b="1" dirty="0">
                <a:hlinkClick r:id="rId7" tooltip="Sentinel-6"/>
              </a:rPr>
              <a:t>Sentinel-6</a:t>
            </a:r>
            <a:r>
              <a:rPr lang="en-US" dirty="0"/>
              <a:t> ocean monitoring satellites</a:t>
            </a:r>
            <a:endParaRPr dirty="0"/>
          </a:p>
        </p:txBody>
      </p:sp>
      <p:sp>
        <p:nvSpPr>
          <p:cNvPr id="227" name="Google Shape;227;p22"/>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Satellite radiometer</a:t>
            </a:r>
          </a:p>
        </p:txBody>
      </p:sp>
      <p:sp>
        <p:nvSpPr>
          <p:cNvPr id="8" name="Text Placeholder 7"/>
          <p:cNvSpPr>
            <a:spLocks noGrp="1"/>
          </p:cNvSpPr>
          <p:nvPr>
            <p:ph type="body" idx="1"/>
          </p:nvPr>
        </p:nvSpPr>
        <p:spPr/>
        <p:txBody>
          <a:bodyPr/>
          <a:lstStyle/>
          <a:p>
            <a:r>
              <a:rPr lang="en-US" dirty="0"/>
              <a:t>Radiometer, an instrument which is sensitive to some visible and thermal radiation. The radiometer carefully scans the Earth's surface by taking data about every piece of land as if it were reading a book line by line.</a:t>
            </a:r>
          </a:p>
          <a:p>
            <a:r>
              <a:rPr lang="en-US" dirty="0"/>
              <a:t>This measurement is digitally coded and transmitted to the ground station. The coding gives each radioactive intensity level a certain grey value giving </a:t>
            </a:r>
            <a:r>
              <a:rPr lang="en-US" dirty="0" err="1"/>
              <a:t>Meteosat</a:t>
            </a:r>
            <a:r>
              <a:rPr lang="en-US" dirty="0"/>
              <a:t> pictures the look of a black-and-white photograph.</a:t>
            </a:r>
          </a:p>
          <a:p>
            <a:endParaRPr lang="en-US" dirty="0"/>
          </a:p>
        </p:txBody>
      </p:sp>
      <p:sp>
        <p:nvSpPr>
          <p:cNvPr id="6" name="Slide Number Placeholder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Tree>
    <p:extLst>
      <p:ext uri="{BB962C8B-B14F-4D97-AF65-F5344CB8AC3E}">
        <p14:creationId xmlns:p14="http://schemas.microsoft.com/office/powerpoint/2010/main" val="3697253148"/>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paca theme">
      <a:dk1>
        <a:srgbClr val="000000"/>
      </a:dk1>
      <a:lt1>
        <a:srgbClr val="FFFFFF"/>
      </a:lt1>
      <a:dk2>
        <a:srgbClr val="BD582C"/>
      </a:dk2>
      <a:lt2>
        <a:srgbClr val="CCDDEA"/>
      </a:lt2>
      <a:accent1>
        <a:srgbClr val="00B050"/>
      </a:accent1>
      <a:accent2>
        <a:srgbClr val="BD582C"/>
      </a:accent2>
      <a:accent3>
        <a:srgbClr val="ACC8DD"/>
      </a:accent3>
      <a:accent4>
        <a:srgbClr val="3F739B"/>
      </a:accent4>
      <a:accent5>
        <a:srgbClr val="BFBFBF"/>
      </a:accent5>
      <a:accent6>
        <a:srgbClr val="7F7F7F"/>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1239</TotalTime>
  <Words>499</Words>
  <Application>Microsoft Office PowerPoint</Application>
  <PresentationFormat>On-screen Show (16:9)</PresentationFormat>
  <Paragraphs>70</Paragraphs>
  <Slides>21</Slides>
  <Notes>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Calibri</vt:lpstr>
      <vt:lpstr>Calibri Light</vt:lpstr>
      <vt:lpstr>Arial</vt:lpstr>
      <vt:lpstr>Comic Sans MS</vt:lpstr>
      <vt:lpstr>open sans</vt:lpstr>
      <vt:lpstr>inherit</vt:lpstr>
      <vt:lpstr>Tahoma</vt:lpstr>
      <vt:lpstr>msgothic</vt:lpstr>
      <vt:lpstr>Retrospect</vt:lpstr>
      <vt:lpstr>Remote Sensing for weather applications</vt:lpstr>
      <vt:lpstr>Objectives</vt:lpstr>
      <vt:lpstr>PowerPoint Presentation</vt:lpstr>
      <vt:lpstr>PowerPoint Presentation</vt:lpstr>
      <vt:lpstr>Fundamental radiation law: Planck law </vt:lpstr>
      <vt:lpstr>PowerPoint Presentation</vt:lpstr>
      <vt:lpstr>Geostationary and Polar satellite </vt:lpstr>
      <vt:lpstr>Recent satellites</vt:lpstr>
      <vt:lpstr>Satellite radiometer</vt:lpstr>
      <vt:lpstr>The Global Operational Satellite Observation System </vt:lpstr>
      <vt:lpstr>MSG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Remote Sensing</dc:title>
  <dc:creator>shima alyazidi</dc:creator>
  <cp:lastModifiedBy>alyazidi</cp:lastModifiedBy>
  <cp:revision>16</cp:revision>
  <dcterms:modified xsi:type="dcterms:W3CDTF">2022-08-08T04:39:44Z</dcterms:modified>
</cp:coreProperties>
</file>