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04.jpg" ContentType="image/jp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9"/>
  </p:notesMasterIdLst>
  <p:sldIdLst>
    <p:sldId id="120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305" r:id="rId17"/>
    <p:sldId id="271" r:id="rId18"/>
    <p:sldId id="274" r:id="rId19"/>
    <p:sldId id="275" r:id="rId20"/>
    <p:sldId id="276" r:id="rId21"/>
    <p:sldId id="280" r:id="rId22"/>
    <p:sldId id="281" r:id="rId23"/>
    <p:sldId id="282" r:id="rId24"/>
    <p:sldId id="283" r:id="rId25"/>
    <p:sldId id="284" r:id="rId26"/>
    <p:sldId id="285" r:id="rId27"/>
    <p:sldId id="286" r:id="rId28"/>
    <p:sldId id="290" r:id="rId29"/>
    <p:sldId id="291" r:id="rId30"/>
    <p:sldId id="292" r:id="rId31"/>
    <p:sldId id="293" r:id="rId32"/>
    <p:sldId id="294" r:id="rId33"/>
    <p:sldId id="297" r:id="rId34"/>
    <p:sldId id="298" r:id="rId35"/>
    <p:sldId id="299" r:id="rId36"/>
    <p:sldId id="302" r:id="rId37"/>
    <p:sldId id="303" r:id="rId38"/>
    <p:sldId id="1208" r:id="rId39"/>
    <p:sldId id="307" r:id="rId40"/>
    <p:sldId id="308" r:id="rId41"/>
    <p:sldId id="309" r:id="rId42"/>
    <p:sldId id="310" r:id="rId43"/>
    <p:sldId id="311" r:id="rId44"/>
    <p:sldId id="312" r:id="rId45"/>
    <p:sldId id="1203" r:id="rId46"/>
    <p:sldId id="313" r:id="rId47"/>
    <p:sldId id="314" r:id="rId48"/>
    <p:sldId id="1204" r:id="rId49"/>
    <p:sldId id="315" r:id="rId50"/>
    <p:sldId id="316" r:id="rId51"/>
    <p:sldId id="317" r:id="rId52"/>
    <p:sldId id="318" r:id="rId53"/>
    <p:sldId id="319" r:id="rId54"/>
    <p:sldId id="320" r:id="rId55"/>
    <p:sldId id="1205" r:id="rId56"/>
    <p:sldId id="1206" r:id="rId57"/>
    <p:sldId id="278" r:id="rId58"/>
    <p:sldId id="279" r:id="rId59"/>
    <p:sldId id="321" r:id="rId60"/>
    <p:sldId id="322" r:id="rId61"/>
    <p:sldId id="323" r:id="rId62"/>
    <p:sldId id="324" r:id="rId63"/>
    <p:sldId id="325" r:id="rId64"/>
    <p:sldId id="326" r:id="rId65"/>
    <p:sldId id="289" r:id="rId66"/>
    <p:sldId id="662" r:id="rId67"/>
    <p:sldId id="304" r:id="rId68"/>
  </p:sldIdLst>
  <p:sldSz cx="18288000" cy="10287000"/>
  <p:notesSz cx="6858000" cy="9144000"/>
  <p:embeddedFontLst>
    <p:embeddedFont>
      <p:font typeface="Arimo" panose="020B0604020202020204" charset="0"/>
      <p:regular r:id="rId70"/>
    </p:embeddedFont>
    <p:embeddedFont>
      <p:font typeface="Calibri" panose="020F0502020204030204" pitchFamily="34" charset="0"/>
      <p:regular r:id="rId71"/>
      <p:bold r:id="rId72"/>
      <p:italic r:id="rId73"/>
      <p:boldItalic r:id="rId74"/>
    </p:embeddedFont>
    <p:embeddedFont>
      <p:font typeface="Calibri (MS)" panose="020B0604020202020204" charset="0"/>
      <p:regular r:id="rId75"/>
    </p:embeddedFont>
    <p:embeddedFont>
      <p:font typeface="Calibri (MS) Bold" panose="020B0604020202020204" charset="0"/>
      <p:regular r:id="rId76"/>
    </p:embeddedFont>
    <p:embeddedFont>
      <p:font typeface="Calibri (MS) Light" panose="020B0604020202020204" charset="0"/>
      <p:regular r:id="rId77"/>
    </p:embeddedFont>
    <p:embeddedFont>
      <p:font typeface="Century Gothic" panose="020B0502020202020204" pitchFamily="34" charset="0"/>
      <p:regular r:id="rId78"/>
      <p:bold r:id="rId79"/>
      <p:italic r:id="rId80"/>
      <p:boldItalic r:id="rId81"/>
    </p:embeddedFont>
    <p:embeddedFont>
      <p:font typeface="Century Gothic Paneuropean" panose="020B0604020202020204" charset="0"/>
      <p:regular r:id="rId82"/>
    </p:embeddedFont>
    <p:embeddedFont>
      <p:font typeface="Century Gothic Paneuropean Bold" panose="020B0604020202020204" charset="0"/>
      <p:regular r:id="rId83"/>
    </p:embeddedFont>
    <p:embeddedFont>
      <p:font typeface="PT Sans" panose="020B0604020202020204" charset="0"/>
      <p:regular r:id="rId84"/>
      <p:bold r:id="rId85"/>
      <p:italic r:id="rId86"/>
      <p:boldItalic r:id="rId87"/>
    </p:embeddedFont>
    <p:embeddedFont>
      <p:font typeface="PT Sans Bold" panose="020B0604020202020204" charset="0"/>
      <p:regular r:id="rId88"/>
      <p:bold r:id="rId89"/>
    </p:embeddedFont>
    <p:embeddedFont>
      <p:font typeface="Rosario" panose="020B0604020202020204" charset="0"/>
      <p:regular r:id="rId90"/>
    </p:embeddedFont>
    <p:embeddedFont>
      <p:font typeface="Rosario Bold" panose="020B0604020202020204" charset="0"/>
      <p:regular r:id="rId91"/>
    </p:embeddedFont>
    <p:embeddedFont>
      <p:font typeface="Rosario Bold Italics" panose="020B0604020202020204" charset="0"/>
      <p:regular r:id="rId92"/>
    </p:embeddedFont>
    <p:embeddedFont>
      <p:font typeface="TT Rounds Condensed" panose="020B0604020202020204" charset="0"/>
      <p:regular r:id="rId9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5.fntdata"/><Relationship Id="rId89" Type="http://schemas.openxmlformats.org/officeDocument/2006/relationships/font" Target="fonts/font20.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4.xml"/><Relationship Id="rId90" Type="http://schemas.openxmlformats.org/officeDocument/2006/relationships/font" Target="fonts/font21.fntdata"/><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notesMaster" Target="notesMasters/notesMaster1.xml"/><Relationship Id="rId80" Type="http://schemas.openxmlformats.org/officeDocument/2006/relationships/font" Target="fonts/font11.fntdata"/><Relationship Id="rId85"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font" Target="fonts/font14.fntdata"/><Relationship Id="rId88" Type="http://schemas.openxmlformats.org/officeDocument/2006/relationships/font" Target="fonts/font19.fntdata"/><Relationship Id="rId91" Type="http://schemas.openxmlformats.org/officeDocument/2006/relationships/font" Target="fonts/font22.fntdata"/><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86" Type="http://schemas.openxmlformats.org/officeDocument/2006/relationships/font" Target="fonts/font17.fntdata"/><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2.fntdata"/><Relationship Id="rId92" Type="http://schemas.openxmlformats.org/officeDocument/2006/relationships/font" Target="fonts/font2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8.fntdata"/><Relationship Id="rId61" Type="http://schemas.openxmlformats.org/officeDocument/2006/relationships/slide" Target="slides/slide60.xml"/><Relationship Id="rId82"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93" Type="http://schemas.openxmlformats.org/officeDocument/2006/relationships/font" Target="fonts/font24.fntdata"/></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ownloads\Monthly%20(1).csv"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kern="1200" spc="0" baseline="0" dirty="0">
                <a:solidFill>
                  <a:sysClr val="windowText" lastClr="000000">
                    <a:lumMod val="65000"/>
                    <a:lumOff val="35000"/>
                  </a:sysClr>
                </a:solidFill>
              </a:rPr>
              <a:t>Rain Estimation by Satellite and AI   (mm) For Nizwa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492641745702318E-2"/>
          <c:y val="9.6804837092265644E-2"/>
          <c:w val="0.96271141641504399"/>
          <c:h val="0.85116254359397558"/>
        </c:manualLayout>
      </c:layout>
      <c:barChart>
        <c:barDir val="col"/>
        <c:grouping val="clustered"/>
        <c:varyColors val="0"/>
        <c:ser>
          <c:idx val="0"/>
          <c:order val="0"/>
          <c:tx>
            <c:strRef>
              <c:f>'Monthly (1)'!$B$1</c:f>
              <c:strCache>
                <c:ptCount val="1"/>
                <c:pt idx="0">
                  <c:v>Nizwa</c:v>
                </c:pt>
              </c:strCache>
            </c:strRef>
          </c:tx>
          <c:spPr>
            <a:solidFill>
              <a:schemeClr val="bg2">
                <a:lumMod val="50000"/>
              </a:schemeClr>
            </a:solidFill>
            <a:ln>
              <a:solidFill>
                <a:schemeClr val="tx1"/>
              </a:solidFill>
            </a:ln>
            <a:effectLst/>
          </c:spPr>
          <c:invertIfNegative val="0"/>
          <c:cat>
            <c:strRef>
              <c:f>'Monthly (1)'!$A$2:$A$13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'Monthly (1)'!$B$2:$B$13</c:f>
              <c:numCache>
                <c:formatCode>General</c:formatCode>
                <c:ptCount val="12"/>
                <c:pt idx="0">
                  <c:v>10.92</c:v>
                </c:pt>
                <c:pt idx="1">
                  <c:v>15.29</c:v>
                </c:pt>
                <c:pt idx="2">
                  <c:v>25.29</c:v>
                </c:pt>
                <c:pt idx="3">
                  <c:v>25.63</c:v>
                </c:pt>
                <c:pt idx="4">
                  <c:v>13.97</c:v>
                </c:pt>
                <c:pt idx="5">
                  <c:v>12.71</c:v>
                </c:pt>
                <c:pt idx="6">
                  <c:v>22.98</c:v>
                </c:pt>
                <c:pt idx="7">
                  <c:v>40.659999999999997</c:v>
                </c:pt>
                <c:pt idx="8">
                  <c:v>18.73</c:v>
                </c:pt>
                <c:pt idx="9">
                  <c:v>5.7</c:v>
                </c:pt>
                <c:pt idx="10">
                  <c:v>4.96</c:v>
                </c:pt>
                <c:pt idx="11">
                  <c:v>10.210000000000001</c:v>
                </c:pt>
              </c:numCache>
            </c:numRef>
          </c:val>
          <c:extLst>
            <c:ext xmlns:c16="http://schemas.microsoft.com/office/drawing/2014/chart" uri="{C3380CC4-5D6E-409C-BE32-E72D297353CC}">
              <c16:uniqueId val="{00000000-DBAA-47D1-A7C1-D2DED020850C}"/>
            </c:ext>
          </c:extLst>
        </c:ser>
        <c:dLbls>
          <c:showLegendKey val="0"/>
          <c:showVal val="0"/>
          <c:showCatName val="0"/>
          <c:showSerName val="0"/>
          <c:showPercent val="0"/>
          <c:showBubbleSize val="0"/>
        </c:dLbls>
        <c:gapWidth val="219"/>
        <c:overlap val="-27"/>
        <c:axId val="1755471679"/>
        <c:axId val="1755491839"/>
      </c:barChart>
      <c:catAx>
        <c:axId val="1755471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491839"/>
        <c:crosses val="autoZero"/>
        <c:auto val="1"/>
        <c:lblAlgn val="ctr"/>
        <c:lblOffset val="100"/>
        <c:noMultiLvlLbl val="0"/>
      </c:catAx>
      <c:valAx>
        <c:axId val="1755491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55471679"/>
        <c:crosses val="autoZero"/>
        <c:crossBetween val="between"/>
      </c:valAx>
      <c:spPr>
        <a:noFill/>
        <a:ln>
          <a:noFill/>
        </a:ln>
        <a:effectLst/>
      </c:spPr>
    </c:plotArea>
    <c:legend>
      <c:legendPos val="b"/>
      <c:layout>
        <c:manualLayout>
          <c:xMode val="edge"/>
          <c:yMode val="edge"/>
          <c:x val="0.48268601596671568"/>
          <c:y val="0.95548101763149795"/>
          <c:w val="4.1025855023322365E-2"/>
          <c:h val="3.020138767931519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28.04.2026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307038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region is under effect of the heat low</a:t>
            </a:r>
          </a:p>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By evaporation and transpiration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image" Target="../media/image5.sv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8.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0.jpe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2.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5.sv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6.png"/><Relationship Id="rId7" Type="http://schemas.openxmlformats.org/officeDocument/2006/relationships/image" Target="../media/image35.jp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38.png"/><Relationship Id="rId4" Type="http://schemas.openxmlformats.org/officeDocument/2006/relationships/image" Target="../media/image7.png"/><Relationship Id="rId9" Type="http://schemas.openxmlformats.org/officeDocument/2006/relationships/image" Target="../media/image37.jp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9.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10" Type="http://schemas.openxmlformats.org/officeDocument/2006/relationships/image" Target="../media/image42.svg"/><Relationship Id="rId4" Type="http://schemas.openxmlformats.org/officeDocument/2006/relationships/image" Target="../media/image40.png"/><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6.png"/><Relationship Id="rId4" Type="http://schemas.openxmlformats.org/officeDocument/2006/relationships/image" Target="../media/image43.jpeg"/><Relationship Id="rId9" Type="http://schemas.openxmlformats.org/officeDocument/2006/relationships/image" Target="../media/image5.svg"/></Relationships>
</file>

<file path=ppt/slides/_rels/slide2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6.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48.png"/><Relationship Id="rId7"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9.png"/><Relationship Id="rId9"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3" Type="http://schemas.openxmlformats.org/officeDocument/2006/relationships/image" Target="../media/image61.svg"/><Relationship Id="rId18" Type="http://schemas.openxmlformats.org/officeDocument/2006/relationships/image" Target="../media/image66.png"/><Relationship Id="rId26" Type="http://schemas.openxmlformats.org/officeDocument/2006/relationships/image" Target="../media/image74.png"/><Relationship Id="rId39" Type="http://schemas.openxmlformats.org/officeDocument/2006/relationships/image" Target="../media/image87.svg"/><Relationship Id="rId21" Type="http://schemas.openxmlformats.org/officeDocument/2006/relationships/image" Target="../media/image69.svg"/><Relationship Id="rId34" Type="http://schemas.openxmlformats.org/officeDocument/2006/relationships/image" Target="../media/image82.png"/><Relationship Id="rId7" Type="http://schemas.openxmlformats.org/officeDocument/2006/relationships/image" Target="../media/image55.svg"/><Relationship Id="rId2" Type="http://schemas.openxmlformats.org/officeDocument/2006/relationships/image" Target="../media/image3.jpeg"/><Relationship Id="rId16" Type="http://schemas.openxmlformats.org/officeDocument/2006/relationships/image" Target="../media/image64.png"/><Relationship Id="rId20" Type="http://schemas.openxmlformats.org/officeDocument/2006/relationships/image" Target="../media/image68.png"/><Relationship Id="rId29" Type="http://schemas.openxmlformats.org/officeDocument/2006/relationships/image" Target="../media/image77.svg"/><Relationship Id="rId41" Type="http://schemas.openxmlformats.org/officeDocument/2006/relationships/image" Target="../media/image89.sv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svg"/><Relationship Id="rId24" Type="http://schemas.openxmlformats.org/officeDocument/2006/relationships/image" Target="../media/image72.png"/><Relationship Id="rId32" Type="http://schemas.openxmlformats.org/officeDocument/2006/relationships/image" Target="../media/image80.png"/><Relationship Id="rId37" Type="http://schemas.openxmlformats.org/officeDocument/2006/relationships/image" Target="../media/image85.svg"/><Relationship Id="rId40" Type="http://schemas.openxmlformats.org/officeDocument/2006/relationships/image" Target="../media/image88.png"/><Relationship Id="rId5" Type="http://schemas.openxmlformats.org/officeDocument/2006/relationships/image" Target="../media/image7.png"/><Relationship Id="rId15" Type="http://schemas.openxmlformats.org/officeDocument/2006/relationships/image" Target="../media/image63.svg"/><Relationship Id="rId23" Type="http://schemas.openxmlformats.org/officeDocument/2006/relationships/image" Target="../media/image71.svg"/><Relationship Id="rId28" Type="http://schemas.openxmlformats.org/officeDocument/2006/relationships/image" Target="../media/image76.png"/><Relationship Id="rId36" Type="http://schemas.openxmlformats.org/officeDocument/2006/relationships/image" Target="../media/image84.png"/><Relationship Id="rId10" Type="http://schemas.openxmlformats.org/officeDocument/2006/relationships/image" Target="../media/image58.png"/><Relationship Id="rId19" Type="http://schemas.openxmlformats.org/officeDocument/2006/relationships/image" Target="../media/image67.svg"/><Relationship Id="rId31" Type="http://schemas.openxmlformats.org/officeDocument/2006/relationships/image" Target="../media/image79.svg"/><Relationship Id="rId4" Type="http://schemas.openxmlformats.org/officeDocument/2006/relationships/image" Target="../media/image13.svg"/><Relationship Id="rId9" Type="http://schemas.openxmlformats.org/officeDocument/2006/relationships/image" Target="../media/image57.svg"/><Relationship Id="rId14" Type="http://schemas.openxmlformats.org/officeDocument/2006/relationships/image" Target="../media/image62.png"/><Relationship Id="rId22" Type="http://schemas.openxmlformats.org/officeDocument/2006/relationships/image" Target="../media/image70.png"/><Relationship Id="rId27" Type="http://schemas.openxmlformats.org/officeDocument/2006/relationships/image" Target="../media/image75.svg"/><Relationship Id="rId30" Type="http://schemas.openxmlformats.org/officeDocument/2006/relationships/image" Target="../media/image78.png"/><Relationship Id="rId35" Type="http://schemas.openxmlformats.org/officeDocument/2006/relationships/image" Target="../media/image83.svg"/><Relationship Id="rId8" Type="http://schemas.openxmlformats.org/officeDocument/2006/relationships/image" Target="../media/image56.png"/><Relationship Id="rId3" Type="http://schemas.openxmlformats.org/officeDocument/2006/relationships/image" Target="../media/image12.png"/><Relationship Id="rId12" Type="http://schemas.openxmlformats.org/officeDocument/2006/relationships/image" Target="../media/image60.png"/><Relationship Id="rId17" Type="http://schemas.openxmlformats.org/officeDocument/2006/relationships/image" Target="../media/image65.svg"/><Relationship Id="rId25" Type="http://schemas.openxmlformats.org/officeDocument/2006/relationships/image" Target="../media/image73.svg"/><Relationship Id="rId33" Type="http://schemas.openxmlformats.org/officeDocument/2006/relationships/image" Target="../media/image81.svg"/><Relationship Id="rId38" Type="http://schemas.openxmlformats.org/officeDocument/2006/relationships/image" Target="../media/image86.png"/></Relationships>
</file>

<file path=ppt/slides/_rels/slide32.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34.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7.png"/><Relationship Id="rId7" Type="http://schemas.openxmlformats.org/officeDocument/2006/relationships/image" Target="../media/image91.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93.jpeg"/><Relationship Id="rId7"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4.jpeg"/></Relationships>
</file>

<file path=ppt/slides/_rels/slide36.xml.rels><?xml version="1.0" encoding="UTF-8" standalone="yes"?>
<Relationships xmlns="http://schemas.openxmlformats.org/package/2006/relationships"><Relationship Id="rId3" Type="http://schemas.openxmlformats.org/officeDocument/2006/relationships/image" Target="../media/image95.jpe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svg"/></Relationships>
</file>

<file path=ppt/slides/_rels/slide40.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97.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8.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28.svg"/></Relationships>
</file>

<file path=ppt/slides/_rels/slide4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slideLayout" Target="../slideLayouts/slideLayout7.xml"/><Relationship Id="rId7" Type="http://schemas.openxmlformats.org/officeDocument/2006/relationships/image" Target="../media/image2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jpeg"/><Relationship Id="rId9" Type="http://schemas.openxmlformats.org/officeDocument/2006/relationships/image" Target="../media/image101.png"/></Relationships>
</file>

<file path=ppt/slides/_rels/slide4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02.png"/><Relationship Id="rId7" Type="http://schemas.openxmlformats.org/officeDocument/2006/relationships/image" Target="../media/image28.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7.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sv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28.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7.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6.png"/><Relationship Id="rId7" Type="http://schemas.openxmlformats.org/officeDocument/2006/relationships/image" Target="../media/image110.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112.jpeg"/></Relationships>
</file>

<file path=ppt/slides/_rels/slide55.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116.jpe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58.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6.png"/><Relationship Id="rId7" Type="http://schemas.openxmlformats.org/officeDocument/2006/relationships/image" Target="../media/image117.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svg"/></Relationships>
</file>

<file path=ppt/slides/_rels/slide60.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19.png"/><Relationship Id="rId7"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20.png"/></Relationships>
</file>

<file path=ppt/slides/_rels/slide6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21.jpe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22.jpeg"/><Relationship Id="rId7" Type="http://schemas.openxmlformats.org/officeDocument/2006/relationships/image" Target="../media/image5.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4.png"/><Relationship Id="rId4" Type="http://schemas.openxmlformats.org/officeDocument/2006/relationships/image" Target="../media/image123.png"/><Relationship Id="rId9" Type="http://schemas.openxmlformats.org/officeDocument/2006/relationships/image" Target="../media/image5.svg"/></Relationships>
</file>

<file path=ppt/slides/_rels/slide6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25.jpeg"/><Relationship Id="rId7"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26.jpeg"/></Relationships>
</file>

<file path=ppt/slides/_rels/slide66.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6.png"/><Relationship Id="rId7"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hyperlink" Target="https://rainsphere.eng.uci.edu/"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4.png"/><Relationship Id="rId7" Type="http://schemas.openxmlformats.org/officeDocument/2006/relationships/image" Target="../media/image15.jp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8.jpg"/><Relationship Id="rId4" Type="http://schemas.openxmlformats.org/officeDocument/2006/relationships/image" Target="../media/image5.svg"/><Relationship Id="rId9"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4043A4-26EE-42B7-8393-CE641C8733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Rectangle 1">
            <a:extLst>
              <a:ext uri="{FF2B5EF4-FFF2-40B4-BE49-F238E27FC236}">
                <a16:creationId xmlns:a16="http://schemas.microsoft.com/office/drawing/2014/main" id="{65351362-77DF-58F0-C5C0-3AF6CF436222}"/>
              </a:ext>
            </a:extLst>
          </p:cNvPr>
          <p:cNvSpPr/>
          <p:nvPr/>
        </p:nvSpPr>
        <p:spPr>
          <a:xfrm>
            <a:off x="3352800" y="3695700"/>
            <a:ext cx="10441281" cy="3255956"/>
          </a:xfrm>
          <a:prstGeom prst="rect">
            <a:avLst/>
          </a:prstGeom>
        </p:spPr>
        <p:txBody>
          <a:bodyPr wrap="square">
            <a:spAutoFit/>
          </a:bodyPr>
          <a:lstStyle/>
          <a:p>
            <a:pPr algn="ctr">
              <a:lnSpc>
                <a:spcPts val="8640"/>
              </a:lnSpc>
            </a:pPr>
            <a:r>
              <a:rPr lang="en-US" sz="8800" b="1" spc="16" dirty="0">
                <a:solidFill>
                  <a:schemeClr val="bg1"/>
                </a:solidFill>
                <a:latin typeface="Rosario Bold"/>
                <a:ea typeface="Rosario Bold"/>
                <a:cs typeface="Rosario Bold"/>
                <a:sym typeface="Rosario Bold"/>
              </a:rPr>
              <a:t>Oman Weather Seasons</a:t>
            </a:r>
          </a:p>
          <a:p>
            <a:pPr algn="ctr">
              <a:lnSpc>
                <a:spcPts val="8640"/>
              </a:lnSpc>
            </a:pPr>
            <a:r>
              <a:rPr lang="en-US" sz="4400" b="1" spc="16" dirty="0">
                <a:solidFill>
                  <a:schemeClr val="bg1"/>
                </a:solidFill>
                <a:latin typeface="Rosario Bold"/>
                <a:ea typeface="Rosario Bold"/>
                <a:cs typeface="Rosario Bold"/>
                <a:sym typeface="Rosario Bold"/>
              </a:rPr>
              <a:t>Part1</a:t>
            </a:r>
            <a:endParaRPr lang="ar-OM" sz="8100" b="1" dirty="0">
              <a:solidFill>
                <a:schemeClr val="bg1"/>
              </a:solidFill>
              <a:latin typeface="Cairo" pitchFamily="2" charset="-78"/>
              <a:cs typeface="Cairo" pitchFamily="2" charset="-78"/>
            </a:endParaRPr>
          </a:p>
        </p:txBody>
      </p:sp>
      <p:pic>
        <p:nvPicPr>
          <p:cNvPr id="4" name="Picture 3">
            <a:extLst>
              <a:ext uri="{FF2B5EF4-FFF2-40B4-BE49-F238E27FC236}">
                <a16:creationId xmlns:a16="http://schemas.microsoft.com/office/drawing/2014/main" id="{63038EEE-1C37-255E-0AD7-B84F02D54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44600" y="425135"/>
            <a:ext cx="2016069" cy="1776398"/>
          </a:xfrm>
          <a:prstGeom prst="rect">
            <a:avLst/>
          </a:prstGeom>
        </p:spPr>
      </p:pic>
      <p:sp>
        <p:nvSpPr>
          <p:cNvPr id="3" name="Rectangle 2">
            <a:extLst>
              <a:ext uri="{FF2B5EF4-FFF2-40B4-BE49-F238E27FC236}">
                <a16:creationId xmlns:a16="http://schemas.microsoft.com/office/drawing/2014/main" id="{04C7898D-5950-4CFB-A903-0043B1D3B9D9}"/>
              </a:ext>
            </a:extLst>
          </p:cNvPr>
          <p:cNvSpPr/>
          <p:nvPr/>
        </p:nvSpPr>
        <p:spPr>
          <a:xfrm>
            <a:off x="360219" y="8003390"/>
            <a:ext cx="9144000" cy="1881734"/>
          </a:xfrm>
          <a:prstGeom prst="rect">
            <a:avLst/>
          </a:prstGeom>
        </p:spPr>
        <p:txBody>
          <a:bodyPr>
            <a:spAutoFit/>
          </a:bodyPr>
          <a:lstStyle/>
          <a:p>
            <a:pPr>
              <a:lnSpc>
                <a:spcPct val="150000"/>
              </a:lnSpc>
            </a:pPr>
            <a:r>
              <a:rPr lang="en-US" sz="2700" b="1" dirty="0">
                <a:latin typeface="Century Gothic" panose="020B0502020202020204" pitchFamily="34" charset="0"/>
              </a:rPr>
              <a:t>Directorate General of Meteorology</a:t>
            </a:r>
          </a:p>
          <a:p>
            <a:pPr>
              <a:lnSpc>
                <a:spcPct val="150000"/>
              </a:lnSpc>
            </a:pPr>
            <a:r>
              <a:rPr lang="en-US" sz="2700" b="1" dirty="0">
                <a:latin typeface="Century Gothic" panose="020B0502020202020204" pitchFamily="34" charset="0"/>
              </a:rPr>
              <a:t>L</a:t>
            </a:r>
            <a:r>
              <a:rPr lang="en-US" sz="2700" b="1" dirty="0">
                <a:solidFill>
                  <a:srgbClr val="262863"/>
                </a:solidFill>
                <a:latin typeface="Century Gothic" panose="020B0502020202020204" pitchFamily="34" charset="0"/>
              </a:rPr>
              <a:t>ecturer: </a:t>
            </a:r>
            <a:r>
              <a:rPr lang="en-US" sz="2700" b="1" i="1" dirty="0" err="1">
                <a:solidFill>
                  <a:srgbClr val="7F873D"/>
                </a:solidFill>
                <a:latin typeface="Century Gothic" panose="020B0502020202020204" pitchFamily="34" charset="0"/>
              </a:rPr>
              <a:t>Lubna</a:t>
            </a:r>
            <a:r>
              <a:rPr lang="en-US" sz="2700" b="1" i="1" dirty="0">
                <a:solidFill>
                  <a:srgbClr val="7F873D"/>
                </a:solidFill>
                <a:latin typeface="Century Gothic" panose="020B0502020202020204" pitchFamily="34" charset="0"/>
              </a:rPr>
              <a:t> Al </a:t>
            </a:r>
            <a:r>
              <a:rPr lang="en-US" sz="2700" b="1" i="1" dirty="0" err="1">
                <a:solidFill>
                  <a:srgbClr val="7F873D"/>
                </a:solidFill>
                <a:latin typeface="Century Gothic" panose="020B0502020202020204" pitchFamily="34" charset="0"/>
              </a:rPr>
              <a:t>Issaei</a:t>
            </a:r>
            <a:endParaRPr lang="en-US" sz="2700" b="1" i="1" dirty="0">
              <a:solidFill>
                <a:srgbClr val="7F873D"/>
              </a:solidFill>
              <a:latin typeface="Century Gothic" panose="020B0502020202020204" pitchFamily="34" charset="0"/>
            </a:endParaRPr>
          </a:p>
          <a:p>
            <a:pPr>
              <a:lnSpc>
                <a:spcPct val="150000"/>
              </a:lnSpc>
            </a:pPr>
            <a:r>
              <a:rPr lang="en-US" sz="2700" b="1" dirty="0">
                <a:solidFill>
                  <a:srgbClr val="7F873D"/>
                </a:solidFill>
                <a:latin typeface="Century Gothic" panose="020B0502020202020204" pitchFamily="34" charset="0"/>
              </a:rPr>
              <a:t> April,2026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10</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Air Masses Affecting Oman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p:nvPr/>
        </p:nvGrpSpPr>
        <p:grpSpPr>
          <a:xfrm>
            <a:off x="1103130" y="4497772"/>
            <a:ext cx="8292002" cy="3195655"/>
            <a:chOff x="0" y="0"/>
            <a:chExt cx="11056002" cy="4260874"/>
          </a:xfrm>
        </p:grpSpPr>
        <p:sp>
          <p:nvSpPr>
            <p:cNvPr id="4" name="Freeform 4"/>
            <p:cNvSpPr/>
            <p:nvPr/>
          </p:nvSpPr>
          <p:spPr>
            <a:xfrm>
              <a:off x="0" y="0"/>
              <a:ext cx="11055985" cy="4260850"/>
            </a:xfrm>
            <a:custGeom>
              <a:avLst/>
              <a:gdLst/>
              <a:ahLst/>
              <a:cxnLst/>
              <a:rect l="l" t="t" r="r" b="b"/>
              <a:pathLst>
                <a:path w="11055985" h="4260850">
                  <a:moveTo>
                    <a:pt x="0" y="0"/>
                  </a:moveTo>
                  <a:lnTo>
                    <a:pt x="11055985" y="0"/>
                  </a:lnTo>
                  <a:lnTo>
                    <a:pt x="11055985" y="4260850"/>
                  </a:lnTo>
                  <a:lnTo>
                    <a:pt x="0" y="4260850"/>
                  </a:lnTo>
                  <a:close/>
                </a:path>
              </a:pathLst>
            </a:custGeom>
            <a:solidFill>
              <a:srgbClr val="E5E5E5"/>
            </a:solidFill>
          </p:spPr>
        </p:sp>
        <p:sp>
          <p:nvSpPr>
            <p:cNvPr id="5" name="TextBox 5"/>
            <p:cNvSpPr txBox="1"/>
            <p:nvPr/>
          </p:nvSpPr>
          <p:spPr>
            <a:xfrm>
              <a:off x="0" y="38100"/>
              <a:ext cx="11056002" cy="4222774"/>
            </a:xfrm>
            <a:prstGeom prst="rect">
              <a:avLst/>
            </a:prstGeom>
          </p:spPr>
          <p:txBody>
            <a:bodyPr lIns="50800" tIns="50800" rIns="50800" bIns="50800" rtlCol="0" anchor="t"/>
            <a:lstStyle/>
            <a:p>
              <a:pPr algn="l"/>
              <a:r>
                <a:rPr lang="en-US" sz="2550" b="1" dirty="0">
                  <a:solidFill>
                    <a:srgbClr val="C00000"/>
                  </a:solidFill>
                  <a:latin typeface="Times New Roman" panose="02020603050405020304" pitchFamily="18" charset="0"/>
                  <a:ea typeface="PT Sans Bold"/>
                  <a:cs typeface="Times New Roman" panose="02020603050405020304" pitchFamily="18" charset="0"/>
                  <a:sym typeface="PT Sans Bold"/>
                </a:rPr>
                <a:t>Named for their SOURCE REGION </a:t>
              </a:r>
            </a:p>
            <a:p>
              <a:pPr algn="just"/>
              <a:r>
                <a:rPr lang="en-US" sz="2719" spc="6" dirty="0">
                  <a:solidFill>
                    <a:srgbClr val="38425C"/>
                  </a:solidFill>
                  <a:latin typeface="Times New Roman" panose="02020603050405020304" pitchFamily="18" charset="0"/>
                  <a:ea typeface="Rosario"/>
                  <a:cs typeface="Times New Roman" panose="02020603050405020304" pitchFamily="18" charset="0"/>
                  <a:sym typeface="Rosario"/>
                </a:rPr>
                <a:t>1. Continental (c)</a:t>
              </a:r>
            </a:p>
            <a:p>
              <a:pPr algn="just"/>
              <a:r>
                <a:rPr lang="en-US" sz="2719" spc="6" dirty="0">
                  <a:solidFill>
                    <a:srgbClr val="38425C"/>
                  </a:solidFill>
                  <a:latin typeface="Times New Roman" panose="02020603050405020304" pitchFamily="18" charset="0"/>
                  <a:ea typeface="Rosario"/>
                  <a:cs typeface="Times New Roman" panose="02020603050405020304" pitchFamily="18" charset="0"/>
                  <a:sym typeface="Rosario"/>
                </a:rPr>
                <a:t>2.Maritime (m)</a:t>
              </a:r>
            </a:p>
            <a:p>
              <a:pPr algn="just"/>
              <a:r>
                <a:rPr lang="en-US" sz="2719" spc="6" dirty="0">
                  <a:solidFill>
                    <a:srgbClr val="38425C"/>
                  </a:solidFill>
                  <a:latin typeface="Times New Roman" panose="02020603050405020304" pitchFamily="18" charset="0"/>
                  <a:ea typeface="Rosario"/>
                  <a:cs typeface="Times New Roman" panose="02020603050405020304" pitchFamily="18" charset="0"/>
                  <a:sym typeface="Rosario"/>
                </a:rPr>
                <a:t>3. Arctic (A)</a:t>
              </a:r>
            </a:p>
            <a:p>
              <a:pPr algn="just"/>
              <a:r>
                <a:rPr lang="en-US" sz="2719" spc="6" dirty="0">
                  <a:solidFill>
                    <a:srgbClr val="38425C"/>
                  </a:solidFill>
                  <a:latin typeface="Times New Roman" panose="02020603050405020304" pitchFamily="18" charset="0"/>
                  <a:ea typeface="Rosario"/>
                  <a:cs typeface="Times New Roman" panose="02020603050405020304" pitchFamily="18" charset="0"/>
                  <a:sym typeface="Rosario"/>
                </a:rPr>
                <a:t>4. Polar (P)</a:t>
              </a:r>
            </a:p>
            <a:p>
              <a:pPr algn="just"/>
              <a:r>
                <a:rPr lang="en-US" sz="2719" spc="6" dirty="0">
                  <a:solidFill>
                    <a:srgbClr val="38425C"/>
                  </a:solidFill>
                  <a:latin typeface="Times New Roman" panose="02020603050405020304" pitchFamily="18" charset="0"/>
                  <a:ea typeface="Rosario"/>
                  <a:cs typeface="Times New Roman" panose="02020603050405020304" pitchFamily="18" charset="0"/>
                  <a:sym typeface="Rosario"/>
                </a:rPr>
                <a:t>5. Tropical (T)</a:t>
              </a:r>
            </a:p>
          </p:txBody>
        </p:sp>
      </p:grpSp>
      <p:grpSp>
        <p:nvGrpSpPr>
          <p:cNvPr id="8" name="Group 8"/>
          <p:cNvGrpSpPr/>
          <p:nvPr/>
        </p:nvGrpSpPr>
        <p:grpSpPr>
          <a:xfrm>
            <a:off x="16944916" y="9326434"/>
            <a:ext cx="1097400" cy="787200"/>
            <a:chOff x="0" y="0"/>
            <a:chExt cx="1463200" cy="1049600"/>
          </a:xfrm>
        </p:grpSpPr>
        <p:sp>
          <p:nvSpPr>
            <p:cNvPr id="9" name="Freeform 9"/>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sp>
        <p:sp>
          <p:nvSpPr>
            <p:cNvPr id="10" name="TextBox 10"/>
            <p:cNvSpPr txBox="1"/>
            <p:nvPr/>
          </p:nvSpPr>
          <p:spPr>
            <a:xfrm>
              <a:off x="0" y="-38100"/>
              <a:ext cx="1463200" cy="108770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11</a:t>
              </a:r>
            </a:p>
          </p:txBody>
        </p:sp>
      </p:grpSp>
      <p:grpSp>
        <p:nvGrpSpPr>
          <p:cNvPr id="11" name="Group 11"/>
          <p:cNvGrpSpPr>
            <a:grpSpLocks noChangeAspect="1"/>
          </p:cNvGrpSpPr>
          <p:nvPr/>
        </p:nvGrpSpPr>
        <p:grpSpPr>
          <a:xfrm>
            <a:off x="16317606" y="27869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3" name="Freeform 13"/>
          <p:cNvSpPr/>
          <p:nvPr/>
        </p:nvSpPr>
        <p:spPr>
          <a:xfrm>
            <a:off x="12248038" y="8618019"/>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4" name="Group 14"/>
          <p:cNvGrpSpPr/>
          <p:nvPr/>
        </p:nvGrpSpPr>
        <p:grpSpPr>
          <a:xfrm>
            <a:off x="936078" y="9710030"/>
            <a:ext cx="11201666" cy="218054"/>
            <a:chOff x="0" y="0"/>
            <a:chExt cx="14935554" cy="290738"/>
          </a:xfrm>
        </p:grpSpPr>
        <p:sp>
          <p:nvSpPr>
            <p:cNvPr id="15" name="Freeform 1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6" name="Group 16"/>
          <p:cNvGrpSpPr/>
          <p:nvPr/>
        </p:nvGrpSpPr>
        <p:grpSpPr>
          <a:xfrm>
            <a:off x="175527" y="9482007"/>
            <a:ext cx="657225" cy="665341"/>
            <a:chOff x="0" y="0"/>
            <a:chExt cx="876300" cy="887122"/>
          </a:xfrm>
        </p:grpSpPr>
        <p:sp>
          <p:nvSpPr>
            <p:cNvPr id="17" name="Freeform 1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8" name="TextBox 1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11</a:t>
              </a:r>
            </a:p>
          </p:txBody>
        </p:sp>
      </p:grpSp>
      <p:grpSp>
        <p:nvGrpSpPr>
          <p:cNvPr id="19" name="Group 19"/>
          <p:cNvGrpSpPr>
            <a:grpSpLocks noChangeAspect="1"/>
          </p:cNvGrpSpPr>
          <p:nvPr/>
        </p:nvGrpSpPr>
        <p:grpSpPr>
          <a:xfrm>
            <a:off x="1103130" y="473826"/>
            <a:ext cx="187523" cy="917610"/>
            <a:chOff x="0" y="0"/>
            <a:chExt cx="250030" cy="1223480"/>
          </a:xfrm>
        </p:grpSpPr>
        <p:sp>
          <p:nvSpPr>
            <p:cNvPr id="20" name="Freeform 2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7"/>
              <a:stretch>
                <a:fillRect l="-1898" r="-1885" b="3"/>
              </a:stretch>
            </a:blipFill>
          </p:spPr>
        </p:sp>
      </p:grpSp>
      <p:sp>
        <p:nvSpPr>
          <p:cNvPr id="21" name="TextBox 21"/>
          <p:cNvSpPr txBox="1"/>
          <p:nvPr/>
        </p:nvSpPr>
        <p:spPr>
          <a:xfrm>
            <a:off x="1410448" y="460403"/>
            <a:ext cx="8308629"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Air Masses</a:t>
            </a:r>
          </a:p>
          <a:p>
            <a:pPr algn="l">
              <a:lnSpc>
                <a:spcPts val="5040"/>
              </a:lnSpc>
            </a:pPr>
            <a:endParaRPr lang="en-US" sz="4200" dirty="0">
              <a:solidFill>
                <a:srgbClr val="38425C"/>
              </a:solidFill>
              <a:latin typeface="Calibri (MS)"/>
              <a:ea typeface="Calibri (MS)"/>
              <a:cs typeface="Calibri (MS)"/>
              <a:sym typeface="Calibri (MS)"/>
            </a:endParaRPr>
          </a:p>
        </p:txBody>
      </p:sp>
      <p:grpSp>
        <p:nvGrpSpPr>
          <p:cNvPr id="22" name="Group 22"/>
          <p:cNvGrpSpPr/>
          <p:nvPr/>
        </p:nvGrpSpPr>
        <p:grpSpPr>
          <a:xfrm>
            <a:off x="1103130" y="1464266"/>
            <a:ext cx="8292002" cy="2960679"/>
            <a:chOff x="0" y="0"/>
            <a:chExt cx="11056002" cy="3947572"/>
          </a:xfrm>
        </p:grpSpPr>
        <p:sp>
          <p:nvSpPr>
            <p:cNvPr id="23" name="Freeform 23"/>
            <p:cNvSpPr/>
            <p:nvPr/>
          </p:nvSpPr>
          <p:spPr>
            <a:xfrm>
              <a:off x="0" y="0"/>
              <a:ext cx="11055985" cy="3947541"/>
            </a:xfrm>
            <a:custGeom>
              <a:avLst/>
              <a:gdLst/>
              <a:ahLst/>
              <a:cxnLst/>
              <a:rect l="l" t="t" r="r" b="b"/>
              <a:pathLst>
                <a:path w="11055985" h="3947541">
                  <a:moveTo>
                    <a:pt x="0" y="0"/>
                  </a:moveTo>
                  <a:lnTo>
                    <a:pt x="11055985" y="0"/>
                  </a:lnTo>
                  <a:lnTo>
                    <a:pt x="11055985" y="3947541"/>
                  </a:lnTo>
                  <a:lnTo>
                    <a:pt x="0" y="3947541"/>
                  </a:lnTo>
                  <a:close/>
                </a:path>
              </a:pathLst>
            </a:custGeom>
            <a:solidFill>
              <a:srgbClr val="E5E5E5"/>
            </a:solidFill>
          </p:spPr>
        </p:sp>
        <p:sp>
          <p:nvSpPr>
            <p:cNvPr id="24" name="TextBox 24"/>
            <p:cNvSpPr txBox="1"/>
            <p:nvPr/>
          </p:nvSpPr>
          <p:spPr>
            <a:xfrm>
              <a:off x="0" y="38100"/>
              <a:ext cx="11056002" cy="3909472"/>
            </a:xfrm>
            <a:prstGeom prst="rect">
              <a:avLst/>
            </a:prstGeom>
          </p:spPr>
          <p:txBody>
            <a:bodyPr lIns="50800" tIns="50800" rIns="50800" bIns="50800" rtlCol="0" anchor="t"/>
            <a:lstStyle/>
            <a:p>
              <a:pPr marL="502206" lvl="1" indent="-251103" algn="l">
                <a:buFont typeface="Arial"/>
                <a:buChar char="•"/>
              </a:pPr>
              <a:r>
                <a:rPr lang="en-US" sz="2775" b="1" dirty="0">
                  <a:solidFill>
                    <a:srgbClr val="C00000"/>
                  </a:solidFill>
                  <a:latin typeface="PT Sans Bold"/>
                  <a:ea typeface="PT Sans Bold"/>
                  <a:cs typeface="PT Sans Bold"/>
                  <a:sym typeface="PT Sans Bold"/>
                </a:rPr>
                <a:t>Air masses are…</a:t>
              </a:r>
            </a:p>
            <a:p>
              <a:pPr marL="535602" lvl="1" indent="-267801" algn="just"/>
              <a:r>
                <a:rPr lang="en-US" sz="2959" spc="6" dirty="0">
                  <a:solidFill>
                    <a:srgbClr val="38425C"/>
                  </a:solidFill>
                  <a:latin typeface="Times New Roman" panose="02020603050405020304" pitchFamily="18" charset="0"/>
                  <a:ea typeface="Rosario"/>
                  <a:cs typeface="Times New Roman" panose="02020603050405020304" pitchFamily="18" charset="0"/>
                  <a:sym typeface="Rosario"/>
                </a:rPr>
                <a:t>A large body of air sits over an area of </a:t>
              </a:r>
            </a:p>
            <a:p>
              <a:pPr marL="535602" lvl="1" indent="-267801" algn="just"/>
              <a:r>
                <a:rPr lang="en-US" sz="2959" spc="6" dirty="0">
                  <a:solidFill>
                    <a:srgbClr val="38425C"/>
                  </a:solidFill>
                  <a:latin typeface="Times New Roman" panose="02020603050405020304" pitchFamily="18" charset="0"/>
                  <a:ea typeface="Rosario"/>
                  <a:cs typeface="Times New Roman" panose="02020603050405020304" pitchFamily="18" charset="0"/>
                  <a:sym typeface="Rosario"/>
                </a:rPr>
                <a:t>land or water for a long period of </a:t>
              </a:r>
            </a:p>
            <a:p>
              <a:pPr marL="535602" lvl="1" indent="-267801" algn="just"/>
              <a:r>
                <a:rPr lang="en-US" sz="2959" spc="6" dirty="0">
                  <a:solidFill>
                    <a:srgbClr val="38425C"/>
                  </a:solidFill>
                  <a:latin typeface="Times New Roman" panose="02020603050405020304" pitchFamily="18" charset="0"/>
                  <a:ea typeface="Rosario"/>
                  <a:cs typeface="Times New Roman" panose="02020603050405020304" pitchFamily="18" charset="0"/>
                  <a:sym typeface="Rosario"/>
                </a:rPr>
                <a:t>time, it will take on the characteristics</a:t>
              </a:r>
            </a:p>
            <a:p>
              <a:pPr marL="535602" lvl="1" indent="-267801" algn="just"/>
              <a:r>
                <a:rPr lang="en-US" sz="2959" spc="6" dirty="0">
                  <a:solidFill>
                    <a:srgbClr val="38425C"/>
                  </a:solidFill>
                  <a:latin typeface="Times New Roman" panose="02020603050405020304" pitchFamily="18" charset="0"/>
                  <a:ea typeface="Rosario"/>
                  <a:cs typeface="Times New Roman" panose="02020603050405020304" pitchFamily="18" charset="0"/>
                  <a:sym typeface="Rosario"/>
                </a:rPr>
                <a:t>of the land or water beneath it.</a:t>
              </a:r>
            </a:p>
            <a:p>
              <a:pPr marL="535602" lvl="1" indent="-267801" algn="l">
                <a:lnSpc>
                  <a:spcPts val="2557"/>
                </a:lnSpc>
              </a:pPr>
              <a:endParaRPr lang="en-US" sz="2959" spc="6" dirty="0">
                <a:solidFill>
                  <a:srgbClr val="38425C"/>
                </a:solidFill>
                <a:latin typeface="Rosario"/>
                <a:ea typeface="Rosario"/>
                <a:cs typeface="Rosario"/>
                <a:sym typeface="Rosario"/>
              </a:endParaRPr>
            </a:p>
          </p:txBody>
        </p:sp>
      </p:grpSp>
      <p:sp>
        <p:nvSpPr>
          <p:cNvPr id="25" name="TextBox 25"/>
          <p:cNvSpPr txBox="1"/>
          <p:nvPr/>
        </p:nvSpPr>
        <p:spPr>
          <a:xfrm>
            <a:off x="1268036" y="8103934"/>
            <a:ext cx="11989668" cy="509792"/>
          </a:xfrm>
          <a:prstGeom prst="rect">
            <a:avLst/>
          </a:prstGeom>
        </p:spPr>
        <p:txBody>
          <a:bodyPr lIns="0" tIns="0" rIns="0" bIns="0" rtlCol="0" anchor="t">
            <a:spAutoFit/>
          </a:bodyPr>
          <a:lstStyle/>
          <a:p>
            <a:pPr algn="l">
              <a:lnSpc>
                <a:spcPts val="3564"/>
              </a:lnSpc>
            </a:pPr>
            <a:r>
              <a:rPr lang="en-US" sz="2700" spc="6" dirty="0">
                <a:solidFill>
                  <a:srgbClr val="C00000"/>
                </a:solidFill>
                <a:latin typeface="Rosario"/>
                <a:ea typeface="Rosario"/>
                <a:cs typeface="Rosario"/>
                <a:sym typeface="Rosario"/>
              </a:rPr>
              <a:t>When Air Masses move they bring their temperature and humidity to new areas.</a:t>
            </a:r>
          </a:p>
        </p:txBody>
      </p:sp>
      <p:pic>
        <p:nvPicPr>
          <p:cNvPr id="27" name="Picture 26">
            <a:extLst>
              <a:ext uri="{FF2B5EF4-FFF2-40B4-BE49-F238E27FC236}">
                <a16:creationId xmlns:a16="http://schemas.microsoft.com/office/drawing/2014/main" id="{9CF5DBD0-D23D-4978-9823-8EADE2A9FF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91800" y="2357074"/>
            <a:ext cx="6021950" cy="453653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2915900" y="9534525"/>
            <a:ext cx="4114800" cy="547688"/>
            <a:chOff x="0" y="0"/>
            <a:chExt cx="5486400" cy="730250"/>
          </a:xfrm>
        </p:grpSpPr>
        <p:sp>
          <p:nvSpPr>
            <p:cNvPr id="4" name="Freeform 4"/>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sp>
        <p:sp>
          <p:nvSpPr>
            <p:cNvPr id="5" name="TextBox 5"/>
            <p:cNvSpPr txBox="1"/>
            <p:nvPr/>
          </p:nvSpPr>
          <p:spPr>
            <a:xfrm>
              <a:off x="0" y="0"/>
              <a:ext cx="5486400" cy="730250"/>
            </a:xfrm>
            <a:prstGeom prst="rect">
              <a:avLst/>
            </a:prstGeom>
          </p:spPr>
          <p:txBody>
            <a:bodyPr lIns="0" tIns="0" rIns="0" bIns="0" rtlCol="0" anchor="ctr"/>
            <a:lstStyle/>
            <a:p>
              <a:pPr algn="r">
                <a:lnSpc>
                  <a:spcPts val="2879"/>
                </a:lnSpc>
              </a:pPr>
              <a:r>
                <a:rPr lang="en-US" sz="2400">
                  <a:solidFill>
                    <a:srgbClr val="FFFFFF"/>
                  </a:solidFill>
                  <a:latin typeface="Century Gothic Paneuropean"/>
                  <a:ea typeface="Century Gothic Paneuropean"/>
                  <a:cs typeface="Century Gothic Paneuropean"/>
                  <a:sym typeface="Century Gothic Paneuropean"/>
                </a:rPr>
                <a:t>12</a:t>
              </a:r>
            </a:p>
          </p:txBody>
        </p:sp>
      </p:grpSp>
      <p:grpSp>
        <p:nvGrpSpPr>
          <p:cNvPr id="6" name="Group 6"/>
          <p:cNvGrpSpPr>
            <a:grpSpLocks noChangeAspect="1"/>
          </p:cNvGrpSpPr>
          <p:nvPr/>
        </p:nvGrpSpPr>
        <p:grpSpPr>
          <a:xfrm>
            <a:off x="2625726" y="1992962"/>
            <a:ext cx="11877506" cy="7010540"/>
            <a:chOff x="0" y="0"/>
            <a:chExt cx="15836674" cy="9347386"/>
          </a:xfrm>
        </p:grpSpPr>
        <p:sp>
          <p:nvSpPr>
            <p:cNvPr id="7" name="Freeform 7"/>
            <p:cNvSpPr/>
            <p:nvPr/>
          </p:nvSpPr>
          <p:spPr>
            <a:xfrm>
              <a:off x="0" y="0"/>
              <a:ext cx="15836646" cy="9347327"/>
            </a:xfrm>
            <a:custGeom>
              <a:avLst/>
              <a:gdLst/>
              <a:ahLst/>
              <a:cxnLst/>
              <a:rect l="l" t="t" r="r" b="b"/>
              <a:pathLst>
                <a:path w="15836646" h="9347327">
                  <a:moveTo>
                    <a:pt x="0" y="0"/>
                  </a:moveTo>
                  <a:lnTo>
                    <a:pt x="15836646" y="0"/>
                  </a:lnTo>
                  <a:lnTo>
                    <a:pt x="15836646" y="9347327"/>
                  </a:lnTo>
                  <a:lnTo>
                    <a:pt x="0" y="9347327"/>
                  </a:lnTo>
                  <a:lnTo>
                    <a:pt x="0" y="0"/>
                  </a:lnTo>
                  <a:close/>
                </a:path>
              </a:pathLst>
            </a:custGeom>
            <a:blipFill>
              <a:blip r:embed="rId3"/>
              <a:stretch>
                <a:fillRect/>
              </a:stretch>
            </a:blipFill>
          </p:spPr>
        </p:sp>
      </p:grpSp>
      <p:grpSp>
        <p:nvGrpSpPr>
          <p:cNvPr id="8" name="Group 8"/>
          <p:cNvGrpSpPr>
            <a:grpSpLocks noChangeAspect="1"/>
          </p:cNvGrpSpPr>
          <p:nvPr/>
        </p:nvGrpSpPr>
        <p:grpSpPr>
          <a:xfrm>
            <a:off x="16317606" y="278692"/>
            <a:ext cx="1711278" cy="1508760"/>
            <a:chOff x="0" y="0"/>
            <a:chExt cx="2281704" cy="2011680"/>
          </a:xfrm>
        </p:grpSpPr>
        <p:sp>
          <p:nvSpPr>
            <p:cNvPr id="9" name="Freeform 9"/>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0" name="Freeform 10"/>
          <p:cNvSpPr/>
          <p:nvPr/>
        </p:nvSpPr>
        <p:spPr>
          <a:xfrm>
            <a:off x="12248038" y="8618019"/>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1" name="Group 11"/>
          <p:cNvGrpSpPr/>
          <p:nvPr/>
        </p:nvGrpSpPr>
        <p:grpSpPr>
          <a:xfrm>
            <a:off x="936078" y="9710030"/>
            <a:ext cx="11201666" cy="218054"/>
            <a:chOff x="0" y="0"/>
            <a:chExt cx="14935554" cy="290738"/>
          </a:xfrm>
        </p:grpSpPr>
        <p:sp>
          <p:nvSpPr>
            <p:cNvPr id="12" name="Freeform 12"/>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3" name="Group 13"/>
          <p:cNvGrpSpPr/>
          <p:nvPr/>
        </p:nvGrpSpPr>
        <p:grpSpPr>
          <a:xfrm>
            <a:off x="175527" y="9482007"/>
            <a:ext cx="657225" cy="665341"/>
            <a:chOff x="0" y="0"/>
            <a:chExt cx="876300" cy="887122"/>
          </a:xfrm>
        </p:grpSpPr>
        <p:sp>
          <p:nvSpPr>
            <p:cNvPr id="14" name="Freeform 14"/>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5" name="TextBox 15"/>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12</a:t>
              </a:r>
            </a:p>
          </p:txBody>
        </p:sp>
      </p:grpSp>
      <p:grpSp>
        <p:nvGrpSpPr>
          <p:cNvPr id="16" name="Group 16"/>
          <p:cNvGrpSpPr>
            <a:grpSpLocks noChangeAspect="1"/>
          </p:cNvGrpSpPr>
          <p:nvPr/>
        </p:nvGrpSpPr>
        <p:grpSpPr>
          <a:xfrm>
            <a:off x="1103130" y="473826"/>
            <a:ext cx="187523" cy="917610"/>
            <a:chOff x="0" y="0"/>
            <a:chExt cx="250030" cy="1223480"/>
          </a:xfrm>
        </p:grpSpPr>
        <p:sp>
          <p:nvSpPr>
            <p:cNvPr id="17" name="Freeform 17"/>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7"/>
              <a:stretch>
                <a:fillRect l="-1898" r="-1885" b="3"/>
              </a:stretch>
            </a:blipFill>
          </p:spPr>
        </p:sp>
      </p:grpSp>
      <p:sp>
        <p:nvSpPr>
          <p:cNvPr id="18" name="TextBox 18"/>
          <p:cNvSpPr txBox="1"/>
          <p:nvPr/>
        </p:nvSpPr>
        <p:spPr>
          <a:xfrm>
            <a:off x="1410448" y="460403"/>
            <a:ext cx="8308629" cy="1282402"/>
          </a:xfrm>
          <a:prstGeom prst="rect">
            <a:avLst/>
          </a:prstGeom>
        </p:spPr>
        <p:txBody>
          <a:bodyPr lIns="0" tIns="0" rIns="0" bIns="0" rtlCol="0" anchor="t">
            <a:spAutoFit/>
          </a:bodyPr>
          <a:lstStyle/>
          <a:p>
            <a:pPr>
              <a:lnSpc>
                <a:spcPts val="5040"/>
              </a:lnSpc>
            </a:pPr>
            <a:r>
              <a:rPr lang="en-US" sz="4200" b="1" spc="9" dirty="0">
                <a:solidFill>
                  <a:srgbClr val="38425C"/>
                </a:solidFill>
                <a:latin typeface="Rosario Bold"/>
                <a:sym typeface="Calibri (MS)"/>
              </a:rPr>
              <a:t>Air Masses</a:t>
            </a:r>
          </a:p>
          <a:p>
            <a:pPr algn="l">
              <a:lnSpc>
                <a:spcPts val="5040"/>
              </a:lnSpc>
            </a:pPr>
            <a:endParaRPr lang="en-US" sz="4200" dirty="0">
              <a:solidFill>
                <a:srgbClr val="38425C"/>
              </a:solidFill>
              <a:latin typeface="Calibri (MS)"/>
              <a:ea typeface="Calibri (MS)"/>
              <a:cs typeface="Calibri (MS)"/>
              <a:sym typeface="Calibri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503054"/>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13</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Winter Season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090440" y="253869"/>
            <a:ext cx="11916010" cy="1366838"/>
            <a:chOff x="0" y="0"/>
            <a:chExt cx="15888013" cy="1822451"/>
          </a:xfrm>
        </p:grpSpPr>
        <p:sp>
          <p:nvSpPr>
            <p:cNvPr id="4" name="Freeform 4"/>
            <p:cNvSpPr/>
            <p:nvPr/>
          </p:nvSpPr>
          <p:spPr>
            <a:xfrm>
              <a:off x="0" y="0"/>
              <a:ext cx="15240000" cy="1736726"/>
            </a:xfrm>
            <a:custGeom>
              <a:avLst/>
              <a:gdLst/>
              <a:ahLst/>
              <a:cxnLst/>
              <a:rect l="l" t="t" r="r" b="b"/>
              <a:pathLst>
                <a:path w="15240000" h="1736726">
                  <a:moveTo>
                    <a:pt x="0" y="0"/>
                  </a:moveTo>
                  <a:lnTo>
                    <a:pt x="15240000" y="0"/>
                  </a:lnTo>
                  <a:lnTo>
                    <a:pt x="15240000" y="1736726"/>
                  </a:lnTo>
                  <a:lnTo>
                    <a:pt x="0" y="1736726"/>
                  </a:lnTo>
                  <a:close/>
                </a:path>
              </a:pathLst>
            </a:custGeom>
            <a:solidFill>
              <a:srgbClr val="000000">
                <a:alpha val="0"/>
              </a:srgbClr>
            </a:solidFill>
          </p:spPr>
        </p:sp>
        <p:sp>
          <p:nvSpPr>
            <p:cNvPr id="5" name="TextBox 5"/>
            <p:cNvSpPr txBox="1"/>
            <p:nvPr/>
          </p:nvSpPr>
          <p:spPr>
            <a:xfrm>
              <a:off x="648013" y="0"/>
              <a:ext cx="15240000" cy="1822451"/>
            </a:xfrm>
            <a:prstGeom prst="rect">
              <a:avLst/>
            </a:prstGeom>
          </p:spPr>
          <p:txBody>
            <a:bodyPr lIns="0" tIns="0" rIns="0" bIns="0" rtlCol="0" anchor="ctr"/>
            <a:lstStyle/>
            <a:p>
              <a:pPr algn="l">
                <a:lnSpc>
                  <a:spcPts val="5040"/>
                </a:lnSpc>
              </a:pPr>
              <a:r>
                <a:rPr lang="en-US" sz="4200" b="1" spc="9" dirty="0">
                  <a:solidFill>
                    <a:srgbClr val="38425C"/>
                  </a:solidFill>
                  <a:latin typeface="Rosario Bold"/>
                  <a:sym typeface="Calibri (MS)"/>
                </a:rPr>
                <a:t>General Situation during winter </a:t>
              </a:r>
            </a:p>
          </p:txBody>
        </p:sp>
      </p:grpSp>
      <p:grpSp>
        <p:nvGrpSpPr>
          <p:cNvPr id="6" name="Group 6"/>
          <p:cNvGrpSpPr>
            <a:grpSpLocks noChangeAspect="1"/>
          </p:cNvGrpSpPr>
          <p:nvPr/>
        </p:nvGrpSpPr>
        <p:grpSpPr>
          <a:xfrm>
            <a:off x="6286500" y="6743702"/>
            <a:ext cx="4914900" cy="2285721"/>
            <a:chOff x="0" y="0"/>
            <a:chExt cx="6553200" cy="3047629"/>
          </a:xfrm>
        </p:grpSpPr>
        <p:sp>
          <p:nvSpPr>
            <p:cNvPr id="7" name="Freeform 7"/>
            <p:cNvSpPr/>
            <p:nvPr/>
          </p:nvSpPr>
          <p:spPr>
            <a:xfrm>
              <a:off x="0" y="0"/>
              <a:ext cx="6553200" cy="3047619"/>
            </a:xfrm>
            <a:custGeom>
              <a:avLst/>
              <a:gdLst/>
              <a:ahLst/>
              <a:cxnLst/>
              <a:rect l="l" t="t" r="r" b="b"/>
              <a:pathLst>
                <a:path w="6553200" h="3047619">
                  <a:moveTo>
                    <a:pt x="0" y="0"/>
                  </a:moveTo>
                  <a:lnTo>
                    <a:pt x="6553200" y="0"/>
                  </a:lnTo>
                  <a:lnTo>
                    <a:pt x="6553200" y="3047619"/>
                  </a:lnTo>
                  <a:lnTo>
                    <a:pt x="0" y="3047619"/>
                  </a:lnTo>
                  <a:lnTo>
                    <a:pt x="0" y="0"/>
                  </a:lnTo>
                  <a:close/>
                </a:path>
              </a:pathLst>
            </a:custGeom>
            <a:blipFill>
              <a:blip r:embed="rId3"/>
              <a:stretch>
                <a:fillRect b="-7513"/>
              </a:stretch>
            </a:blipFill>
          </p:spPr>
        </p:sp>
      </p:grpSp>
      <p:sp>
        <p:nvSpPr>
          <p:cNvPr id="8" name="TextBox 8"/>
          <p:cNvSpPr txBox="1"/>
          <p:nvPr/>
        </p:nvSpPr>
        <p:spPr>
          <a:xfrm>
            <a:off x="6835140" y="9019543"/>
            <a:ext cx="4046220" cy="362108"/>
          </a:xfrm>
          <a:prstGeom prst="rect">
            <a:avLst/>
          </a:prstGeom>
        </p:spPr>
        <p:txBody>
          <a:bodyPr lIns="0" tIns="0" rIns="0" bIns="0" rtlCol="0" anchor="t">
            <a:spAutoFit/>
          </a:bodyPr>
          <a:lstStyle/>
          <a:p>
            <a:pPr algn="l">
              <a:lnSpc>
                <a:spcPts val="2160"/>
              </a:lnSpc>
            </a:pPr>
            <a:r>
              <a:rPr lang="en-US" sz="1800" b="1" dirty="0">
                <a:solidFill>
                  <a:srgbClr val="000000"/>
                </a:solidFill>
                <a:latin typeface="Calibri (MS) Bold"/>
                <a:ea typeface="Calibri (MS) Bold"/>
                <a:cs typeface="Calibri (MS) Bold"/>
                <a:sym typeface="Calibri (MS) Bold"/>
              </a:rPr>
              <a:t>Fog </a:t>
            </a:r>
            <a:r>
              <a:rPr lang="en-US" sz="1800" b="1" dirty="0">
                <a:solidFill>
                  <a:srgbClr val="C00000"/>
                </a:solidFill>
                <a:latin typeface="Calibri (MS) Bold"/>
                <a:ea typeface="Calibri (MS) Bold"/>
                <a:cs typeface="Calibri (MS) Bold"/>
                <a:sym typeface="Calibri (MS) Bold"/>
              </a:rPr>
              <a:t>(stability, high humidity)</a:t>
            </a:r>
          </a:p>
        </p:txBody>
      </p:sp>
      <p:grpSp>
        <p:nvGrpSpPr>
          <p:cNvPr id="9" name="Group 9"/>
          <p:cNvGrpSpPr>
            <a:grpSpLocks noChangeAspect="1"/>
          </p:cNvGrpSpPr>
          <p:nvPr/>
        </p:nvGrpSpPr>
        <p:grpSpPr>
          <a:xfrm>
            <a:off x="9358314" y="2971801"/>
            <a:ext cx="4611727" cy="2975037"/>
            <a:chOff x="0" y="0"/>
            <a:chExt cx="6148969" cy="3966716"/>
          </a:xfrm>
        </p:grpSpPr>
        <p:sp>
          <p:nvSpPr>
            <p:cNvPr id="10" name="Freeform 10"/>
            <p:cNvSpPr/>
            <p:nvPr/>
          </p:nvSpPr>
          <p:spPr>
            <a:xfrm>
              <a:off x="0" y="0"/>
              <a:ext cx="6148959" cy="3966718"/>
            </a:xfrm>
            <a:custGeom>
              <a:avLst/>
              <a:gdLst/>
              <a:ahLst/>
              <a:cxnLst/>
              <a:rect l="l" t="t" r="r" b="b"/>
              <a:pathLst>
                <a:path w="6148959" h="3966718">
                  <a:moveTo>
                    <a:pt x="0" y="0"/>
                  </a:moveTo>
                  <a:lnTo>
                    <a:pt x="6148959" y="0"/>
                  </a:lnTo>
                  <a:lnTo>
                    <a:pt x="6148959" y="3966718"/>
                  </a:lnTo>
                  <a:lnTo>
                    <a:pt x="0" y="3966718"/>
                  </a:lnTo>
                  <a:lnTo>
                    <a:pt x="0" y="0"/>
                  </a:lnTo>
                  <a:close/>
                </a:path>
              </a:pathLst>
            </a:custGeom>
            <a:blipFill>
              <a:blip r:embed="rId4"/>
              <a:stretch>
                <a:fillRect b="-16260"/>
              </a:stretch>
            </a:blipFill>
          </p:spPr>
        </p:sp>
      </p:grpSp>
      <p:sp>
        <p:nvSpPr>
          <p:cNvPr id="11" name="TextBox 11"/>
          <p:cNvSpPr txBox="1"/>
          <p:nvPr/>
        </p:nvSpPr>
        <p:spPr>
          <a:xfrm>
            <a:off x="9822468" y="6056255"/>
            <a:ext cx="4556950" cy="417889"/>
          </a:xfrm>
          <a:prstGeom prst="rect">
            <a:avLst/>
          </a:prstGeom>
        </p:spPr>
        <p:txBody>
          <a:bodyPr lIns="0" tIns="0" rIns="0" bIns="0" rtlCol="0" anchor="t">
            <a:spAutoFit/>
          </a:bodyPr>
          <a:lstStyle/>
          <a:p>
            <a:pPr algn="l">
              <a:lnSpc>
                <a:spcPts val="2520"/>
              </a:lnSpc>
            </a:pPr>
            <a:r>
              <a:rPr lang="en-US" sz="2100" b="1">
                <a:solidFill>
                  <a:srgbClr val="000000"/>
                </a:solidFill>
                <a:latin typeface="Calibri (MS) Bold"/>
                <a:ea typeface="Calibri (MS) Bold"/>
                <a:cs typeface="Calibri (MS) Bold"/>
                <a:sym typeface="Calibri (MS) Bold"/>
              </a:rPr>
              <a:t>Rain </a:t>
            </a:r>
            <a:r>
              <a:rPr lang="en-US" sz="2100" b="1">
                <a:solidFill>
                  <a:srgbClr val="C00000"/>
                </a:solidFill>
                <a:latin typeface="Calibri (MS) Bold"/>
                <a:ea typeface="Calibri (MS) Bold"/>
                <a:cs typeface="Calibri (MS) Bold"/>
                <a:sym typeface="Calibri (MS) Bold"/>
              </a:rPr>
              <a:t>( westerly disturbance)</a:t>
            </a:r>
          </a:p>
        </p:txBody>
      </p:sp>
      <p:grpSp>
        <p:nvGrpSpPr>
          <p:cNvPr id="12" name="Group 12"/>
          <p:cNvGrpSpPr>
            <a:grpSpLocks noChangeAspect="1"/>
          </p:cNvGrpSpPr>
          <p:nvPr/>
        </p:nvGrpSpPr>
        <p:grpSpPr>
          <a:xfrm>
            <a:off x="3843338" y="2971801"/>
            <a:ext cx="4475601" cy="2972057"/>
            <a:chOff x="0" y="0"/>
            <a:chExt cx="5967468" cy="3962743"/>
          </a:xfrm>
        </p:grpSpPr>
        <p:sp>
          <p:nvSpPr>
            <p:cNvPr id="13" name="Freeform 13"/>
            <p:cNvSpPr/>
            <p:nvPr/>
          </p:nvSpPr>
          <p:spPr>
            <a:xfrm>
              <a:off x="0" y="0"/>
              <a:ext cx="5967476" cy="3962781"/>
            </a:xfrm>
            <a:custGeom>
              <a:avLst/>
              <a:gdLst/>
              <a:ahLst/>
              <a:cxnLst/>
              <a:rect l="l" t="t" r="r" b="b"/>
              <a:pathLst>
                <a:path w="5967476" h="3962781">
                  <a:moveTo>
                    <a:pt x="0" y="0"/>
                  </a:moveTo>
                  <a:lnTo>
                    <a:pt x="5967476" y="0"/>
                  </a:lnTo>
                  <a:lnTo>
                    <a:pt x="5967476" y="3962781"/>
                  </a:lnTo>
                  <a:lnTo>
                    <a:pt x="0" y="3962781"/>
                  </a:lnTo>
                  <a:lnTo>
                    <a:pt x="0" y="0"/>
                  </a:lnTo>
                  <a:close/>
                </a:path>
              </a:pathLst>
            </a:custGeom>
            <a:blipFill>
              <a:blip r:embed="rId5"/>
              <a:stretch>
                <a:fillRect r="-95"/>
              </a:stretch>
            </a:blipFill>
          </p:spPr>
        </p:sp>
      </p:grpSp>
      <p:sp>
        <p:nvSpPr>
          <p:cNvPr id="14" name="TextBox 14"/>
          <p:cNvSpPr txBox="1"/>
          <p:nvPr/>
        </p:nvSpPr>
        <p:spPr>
          <a:xfrm>
            <a:off x="4716976" y="5941954"/>
            <a:ext cx="4178421" cy="417890"/>
          </a:xfrm>
          <a:prstGeom prst="rect">
            <a:avLst/>
          </a:prstGeom>
        </p:spPr>
        <p:txBody>
          <a:bodyPr lIns="0" tIns="0" rIns="0" bIns="0" rtlCol="0" anchor="t">
            <a:spAutoFit/>
          </a:bodyPr>
          <a:lstStyle/>
          <a:p>
            <a:pPr algn="l">
              <a:lnSpc>
                <a:spcPts val="2520"/>
              </a:lnSpc>
            </a:pPr>
            <a:r>
              <a:rPr lang="en-US" sz="2100" b="1">
                <a:solidFill>
                  <a:srgbClr val="000000"/>
                </a:solidFill>
                <a:latin typeface="Calibri (MS) Bold"/>
                <a:ea typeface="Calibri (MS) Bold"/>
                <a:cs typeface="Calibri (MS) Bold"/>
                <a:sym typeface="Calibri (MS) Bold"/>
              </a:rPr>
              <a:t>Dust </a:t>
            </a:r>
            <a:r>
              <a:rPr lang="en-US" sz="2100" b="1">
                <a:solidFill>
                  <a:srgbClr val="FF0000"/>
                </a:solidFill>
                <a:latin typeface="Calibri (MS) Bold"/>
                <a:ea typeface="Calibri (MS) Bold"/>
                <a:cs typeface="Calibri (MS) Bold"/>
                <a:sym typeface="Calibri (MS) Bold"/>
              </a:rPr>
              <a:t>(winter Shamal)</a:t>
            </a:r>
          </a:p>
        </p:txBody>
      </p:sp>
      <p:sp>
        <p:nvSpPr>
          <p:cNvPr id="15" name="TextBox 15"/>
          <p:cNvSpPr txBox="1"/>
          <p:nvPr/>
        </p:nvSpPr>
        <p:spPr>
          <a:xfrm>
            <a:off x="3749040" y="1857852"/>
            <a:ext cx="5677377" cy="934878"/>
          </a:xfrm>
          <a:prstGeom prst="rect">
            <a:avLst/>
          </a:prstGeom>
        </p:spPr>
        <p:txBody>
          <a:bodyPr lIns="0" tIns="0" rIns="0" bIns="0" rtlCol="0" anchor="t">
            <a:spAutoFit/>
          </a:bodyPr>
          <a:lstStyle/>
          <a:p>
            <a:pPr marL="488632" lvl="1" indent="-244316" algn="l">
              <a:lnSpc>
                <a:spcPts val="3240"/>
              </a:lnSpc>
              <a:buFont typeface="Arial"/>
              <a:buChar char="•"/>
            </a:pPr>
            <a:r>
              <a:rPr lang="en-US" sz="2700" dirty="0">
                <a:solidFill>
                  <a:srgbClr val="000000"/>
                </a:solidFill>
                <a:latin typeface="Calibri (MS)"/>
                <a:ea typeface="Calibri (MS)"/>
                <a:cs typeface="Calibri (MS)"/>
                <a:sym typeface="Calibri (MS)"/>
              </a:rPr>
              <a:t>Dry &amp; cool </a:t>
            </a:r>
            <a:r>
              <a:rPr lang="en-US" sz="2700" dirty="0">
                <a:solidFill>
                  <a:srgbClr val="C00000"/>
                </a:solidFill>
                <a:latin typeface="Calibri (MS)"/>
                <a:ea typeface="Calibri (MS)"/>
                <a:cs typeface="Calibri (MS)"/>
                <a:sym typeface="Calibri (MS)"/>
              </a:rPr>
              <a:t>(Siberian High)</a:t>
            </a:r>
          </a:p>
          <a:p>
            <a:pPr marL="488632" lvl="1" indent="-244316" algn="l">
              <a:lnSpc>
                <a:spcPts val="3240"/>
              </a:lnSpc>
              <a:buFont typeface="Arial"/>
              <a:buChar char="•"/>
            </a:pPr>
            <a:r>
              <a:rPr lang="en-US" sz="2700" dirty="0">
                <a:solidFill>
                  <a:srgbClr val="000000"/>
                </a:solidFill>
                <a:latin typeface="Calibri (MS)"/>
                <a:ea typeface="Calibri (MS)"/>
                <a:cs typeface="Calibri (MS)"/>
                <a:sym typeface="Calibri (MS)"/>
              </a:rPr>
              <a:t>Occasionally weather during winter :</a:t>
            </a:r>
          </a:p>
        </p:txBody>
      </p:sp>
      <p:grpSp>
        <p:nvGrpSpPr>
          <p:cNvPr id="16" name="Group 16"/>
          <p:cNvGrpSpPr>
            <a:grpSpLocks noChangeAspect="1"/>
          </p:cNvGrpSpPr>
          <p:nvPr/>
        </p:nvGrpSpPr>
        <p:grpSpPr>
          <a:xfrm>
            <a:off x="1079067" y="473826"/>
            <a:ext cx="187522" cy="917610"/>
            <a:chOff x="0" y="0"/>
            <a:chExt cx="250030" cy="1223480"/>
          </a:xfrm>
        </p:grpSpPr>
        <p:sp>
          <p:nvSpPr>
            <p:cNvPr id="17" name="Freeform 17"/>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grpSp>
        <p:nvGrpSpPr>
          <p:cNvPr id="18" name="Group 18"/>
          <p:cNvGrpSpPr>
            <a:grpSpLocks noChangeAspect="1"/>
          </p:cNvGrpSpPr>
          <p:nvPr/>
        </p:nvGrpSpPr>
        <p:grpSpPr>
          <a:xfrm>
            <a:off x="16293543" y="213556"/>
            <a:ext cx="1711278" cy="1508760"/>
            <a:chOff x="0" y="0"/>
            <a:chExt cx="2281704" cy="2011680"/>
          </a:xfrm>
        </p:grpSpPr>
        <p:sp>
          <p:nvSpPr>
            <p:cNvPr id="19" name="Freeform 19"/>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7"/>
              <a:stretch>
                <a:fillRect/>
              </a:stretch>
            </a:blipFill>
          </p:spPr>
        </p:sp>
      </p:grpSp>
      <p:sp>
        <p:nvSpPr>
          <p:cNvPr id="20" name="Freeform 20"/>
          <p:cNvSpPr/>
          <p:nvPr/>
        </p:nvSpPr>
        <p:spPr>
          <a:xfrm>
            <a:off x="12223976" y="8552883"/>
            <a:ext cx="5780846" cy="1483112"/>
          </a:xfrm>
          <a:custGeom>
            <a:avLst/>
            <a:gdLst/>
            <a:ahLst/>
            <a:cxnLst/>
            <a:rect l="l" t="t" r="r" b="b"/>
            <a:pathLst>
              <a:path w="5780846" h="1483112">
                <a:moveTo>
                  <a:pt x="0" y="0"/>
                </a:moveTo>
                <a:lnTo>
                  <a:pt x="5780845" y="0"/>
                </a:lnTo>
                <a:lnTo>
                  <a:pt x="5780845" y="1483112"/>
                </a:lnTo>
                <a:lnTo>
                  <a:pt x="0" y="14831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21" name="Group 21"/>
          <p:cNvGrpSpPr/>
          <p:nvPr/>
        </p:nvGrpSpPr>
        <p:grpSpPr>
          <a:xfrm>
            <a:off x="912015" y="9644894"/>
            <a:ext cx="11201665" cy="218054"/>
            <a:chOff x="0" y="0"/>
            <a:chExt cx="14935554" cy="290738"/>
          </a:xfrm>
        </p:grpSpPr>
        <p:sp>
          <p:nvSpPr>
            <p:cNvPr id="22" name="Freeform 22"/>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23" name="Group 23"/>
          <p:cNvGrpSpPr/>
          <p:nvPr/>
        </p:nvGrpSpPr>
        <p:grpSpPr>
          <a:xfrm>
            <a:off x="151464" y="9416871"/>
            <a:ext cx="657225" cy="665342"/>
            <a:chOff x="0" y="0"/>
            <a:chExt cx="876300" cy="887122"/>
          </a:xfrm>
        </p:grpSpPr>
        <p:sp>
          <p:nvSpPr>
            <p:cNvPr id="24" name="Freeform 24"/>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5" name="TextBox 25"/>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14</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726562" y="2303174"/>
            <a:ext cx="13646843" cy="5484324"/>
            <a:chOff x="0" y="0"/>
            <a:chExt cx="18195790" cy="7312432"/>
          </a:xfrm>
        </p:grpSpPr>
        <p:sp>
          <p:nvSpPr>
            <p:cNvPr id="4" name="Freeform 4"/>
            <p:cNvSpPr/>
            <p:nvPr/>
          </p:nvSpPr>
          <p:spPr>
            <a:xfrm>
              <a:off x="0" y="0"/>
              <a:ext cx="18195798" cy="7312406"/>
            </a:xfrm>
            <a:custGeom>
              <a:avLst/>
              <a:gdLst/>
              <a:ahLst/>
              <a:cxnLst/>
              <a:rect l="l" t="t" r="r" b="b"/>
              <a:pathLst>
                <a:path w="18195798" h="7312406">
                  <a:moveTo>
                    <a:pt x="0" y="0"/>
                  </a:moveTo>
                  <a:lnTo>
                    <a:pt x="18195798" y="0"/>
                  </a:lnTo>
                  <a:lnTo>
                    <a:pt x="18195798" y="7312406"/>
                  </a:lnTo>
                  <a:lnTo>
                    <a:pt x="0" y="7312406"/>
                  </a:lnTo>
                  <a:lnTo>
                    <a:pt x="0" y="0"/>
                  </a:lnTo>
                  <a:close/>
                </a:path>
              </a:pathLst>
            </a:custGeom>
            <a:blipFill>
              <a:blip r:embed="rId3"/>
              <a:stretch>
                <a:fillRect/>
              </a:stretch>
            </a:blipFill>
          </p:spPr>
        </p:sp>
      </p:grpSp>
      <p:grpSp>
        <p:nvGrpSpPr>
          <p:cNvPr id="5" name="Group 5"/>
          <p:cNvGrpSpPr>
            <a:grpSpLocks noChangeAspect="1"/>
          </p:cNvGrpSpPr>
          <p:nvPr/>
        </p:nvGrpSpPr>
        <p:grpSpPr>
          <a:xfrm>
            <a:off x="1103130" y="411480"/>
            <a:ext cx="187523" cy="917610"/>
            <a:chOff x="0" y="0"/>
            <a:chExt cx="250030" cy="1223480"/>
          </a:xfrm>
        </p:grpSpPr>
        <p:sp>
          <p:nvSpPr>
            <p:cNvPr id="6" name="Freeform 6"/>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7" name="Group 7"/>
          <p:cNvGrpSpPr>
            <a:grpSpLocks noChangeAspect="1"/>
          </p:cNvGrpSpPr>
          <p:nvPr/>
        </p:nvGrpSpPr>
        <p:grpSpPr>
          <a:xfrm>
            <a:off x="16317606" y="151210"/>
            <a:ext cx="1711278" cy="1508760"/>
            <a:chOff x="0" y="0"/>
            <a:chExt cx="2281704" cy="2011680"/>
          </a:xfrm>
        </p:grpSpPr>
        <p:sp>
          <p:nvSpPr>
            <p:cNvPr id="8" name="Freeform 8"/>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9" name="Freeform 9"/>
          <p:cNvSpPr/>
          <p:nvPr/>
        </p:nvSpPr>
        <p:spPr>
          <a:xfrm>
            <a:off x="12248038" y="84905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936078" y="9582548"/>
            <a:ext cx="11201666" cy="218053"/>
            <a:chOff x="0" y="0"/>
            <a:chExt cx="14935554" cy="290738"/>
          </a:xfrm>
        </p:grpSpPr>
        <p:sp>
          <p:nvSpPr>
            <p:cNvPr id="11" name="Freeform 11"/>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2" name="Group 12"/>
          <p:cNvGrpSpPr/>
          <p:nvPr/>
        </p:nvGrpSpPr>
        <p:grpSpPr>
          <a:xfrm>
            <a:off x="175527" y="9354525"/>
            <a:ext cx="657225" cy="665341"/>
            <a:chOff x="0" y="0"/>
            <a:chExt cx="876300" cy="887122"/>
          </a:xfrm>
        </p:grpSpPr>
        <p:sp>
          <p:nvSpPr>
            <p:cNvPr id="13" name="Freeform 13"/>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4" name="TextBox 14"/>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15</a:t>
              </a:r>
            </a:p>
          </p:txBody>
        </p:sp>
      </p:grpSp>
      <p:sp>
        <p:nvSpPr>
          <p:cNvPr id="15" name="TextBox 15"/>
          <p:cNvSpPr txBox="1"/>
          <p:nvPr/>
        </p:nvSpPr>
        <p:spPr>
          <a:xfrm>
            <a:off x="1382092" y="421189"/>
            <a:ext cx="8963688" cy="641201"/>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Average sea-Level pressure in Winter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ABBC4B9-169E-BAA1-D9B7-C781B8A1631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B4DF8BB-3426-4F18-26D6-212B06DF2511}"/>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7" name="Group 7">
            <a:extLst>
              <a:ext uri="{FF2B5EF4-FFF2-40B4-BE49-F238E27FC236}">
                <a16:creationId xmlns:a16="http://schemas.microsoft.com/office/drawing/2014/main" id="{F7CED164-8037-4EC7-BCFD-4140BC0FCC31}"/>
              </a:ext>
            </a:extLst>
          </p:cNvPr>
          <p:cNvGrpSpPr>
            <a:grpSpLocks noChangeAspect="1"/>
          </p:cNvGrpSpPr>
          <p:nvPr/>
        </p:nvGrpSpPr>
        <p:grpSpPr>
          <a:xfrm>
            <a:off x="16317606" y="151210"/>
            <a:ext cx="1711278" cy="1508760"/>
            <a:chOff x="0" y="0"/>
            <a:chExt cx="2281704" cy="2011680"/>
          </a:xfrm>
        </p:grpSpPr>
        <p:sp>
          <p:nvSpPr>
            <p:cNvPr id="8" name="Freeform 8">
              <a:extLst>
                <a:ext uri="{FF2B5EF4-FFF2-40B4-BE49-F238E27FC236}">
                  <a16:creationId xmlns:a16="http://schemas.microsoft.com/office/drawing/2014/main" id="{526A9591-0C2F-7569-4383-7EFD735421A2}"/>
                </a:ext>
              </a:extLst>
            </p:cNvPr>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3"/>
              <a:stretch>
                <a:fillRect/>
              </a:stretch>
            </a:blipFill>
          </p:spPr>
        </p:sp>
      </p:grpSp>
      <p:sp>
        <p:nvSpPr>
          <p:cNvPr id="9" name="Freeform 9">
            <a:extLst>
              <a:ext uri="{FF2B5EF4-FFF2-40B4-BE49-F238E27FC236}">
                <a16:creationId xmlns:a16="http://schemas.microsoft.com/office/drawing/2014/main" id="{D1B0D4AC-888E-AC5C-427C-75E8F5068F7F}"/>
              </a:ext>
            </a:extLst>
          </p:cNvPr>
          <p:cNvSpPr/>
          <p:nvPr/>
        </p:nvSpPr>
        <p:spPr>
          <a:xfrm>
            <a:off x="12248038" y="84905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a:extLst>
              <a:ext uri="{FF2B5EF4-FFF2-40B4-BE49-F238E27FC236}">
                <a16:creationId xmlns:a16="http://schemas.microsoft.com/office/drawing/2014/main" id="{FD51E1EA-430F-667B-D091-CB263BAEE638}"/>
              </a:ext>
            </a:extLst>
          </p:cNvPr>
          <p:cNvGrpSpPr/>
          <p:nvPr/>
        </p:nvGrpSpPr>
        <p:grpSpPr>
          <a:xfrm>
            <a:off x="936078" y="9582548"/>
            <a:ext cx="11201666" cy="218053"/>
            <a:chOff x="0" y="0"/>
            <a:chExt cx="14935554" cy="290738"/>
          </a:xfrm>
        </p:grpSpPr>
        <p:sp>
          <p:nvSpPr>
            <p:cNvPr id="11" name="Freeform 11">
              <a:extLst>
                <a:ext uri="{FF2B5EF4-FFF2-40B4-BE49-F238E27FC236}">
                  <a16:creationId xmlns:a16="http://schemas.microsoft.com/office/drawing/2014/main" id="{646509BD-7FC9-C3ED-A9DC-078A32282E0A}"/>
                </a:ext>
              </a:extLst>
            </p:cNvPr>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2" name="Group 12">
            <a:extLst>
              <a:ext uri="{FF2B5EF4-FFF2-40B4-BE49-F238E27FC236}">
                <a16:creationId xmlns:a16="http://schemas.microsoft.com/office/drawing/2014/main" id="{2426FDB7-9E60-829A-5B96-2CBCA490B15D}"/>
              </a:ext>
            </a:extLst>
          </p:cNvPr>
          <p:cNvGrpSpPr/>
          <p:nvPr/>
        </p:nvGrpSpPr>
        <p:grpSpPr>
          <a:xfrm>
            <a:off x="175527" y="9354525"/>
            <a:ext cx="657225" cy="665341"/>
            <a:chOff x="0" y="0"/>
            <a:chExt cx="876300" cy="887122"/>
          </a:xfrm>
        </p:grpSpPr>
        <p:sp>
          <p:nvSpPr>
            <p:cNvPr id="13" name="Freeform 13">
              <a:extLst>
                <a:ext uri="{FF2B5EF4-FFF2-40B4-BE49-F238E27FC236}">
                  <a16:creationId xmlns:a16="http://schemas.microsoft.com/office/drawing/2014/main" id="{364BA8D2-6ACC-0272-24BA-0382881AE835}"/>
                </a:ext>
              </a:extLst>
            </p:cNvPr>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4" name="TextBox 14">
              <a:extLst>
                <a:ext uri="{FF2B5EF4-FFF2-40B4-BE49-F238E27FC236}">
                  <a16:creationId xmlns:a16="http://schemas.microsoft.com/office/drawing/2014/main" id="{AF6BC464-4FAE-B9D0-17E0-8E903A90F4E9}"/>
                </a:ext>
              </a:extLst>
            </p:cNvPr>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15</a:t>
              </a:r>
            </a:p>
          </p:txBody>
        </p:sp>
      </p:grpSp>
      <p:pic>
        <p:nvPicPr>
          <p:cNvPr id="17" name="Picture 16">
            <a:extLst>
              <a:ext uri="{FF2B5EF4-FFF2-40B4-BE49-F238E27FC236}">
                <a16:creationId xmlns:a16="http://schemas.microsoft.com/office/drawing/2014/main" id="{936172A2-5D26-493C-FAE4-195A90A7F635}"/>
              </a:ext>
            </a:extLst>
          </p:cNvPr>
          <p:cNvPicPr>
            <a:picLocks noChangeAspect="1"/>
          </p:cNvPicPr>
          <p:nvPr/>
        </p:nvPicPr>
        <p:blipFill>
          <a:blip r:embed="rId6">
            <a:extLst>
              <a:ext uri="{28A0092B-C50C-407E-A947-70E740481C1C}">
                <a14:useLocalDpi xmlns:a14="http://schemas.microsoft.com/office/drawing/2010/main" val="0"/>
              </a:ext>
            </a:extLst>
          </a:blip>
          <a:srcRect l="-1" r="334" b="50475"/>
          <a:stretch>
            <a:fillRect/>
          </a:stretch>
        </p:blipFill>
        <p:spPr>
          <a:xfrm>
            <a:off x="762000" y="2400300"/>
            <a:ext cx="7696200" cy="4071688"/>
          </a:xfrm>
          <a:prstGeom prst="rect">
            <a:avLst/>
          </a:prstGeom>
        </p:spPr>
      </p:pic>
      <p:pic>
        <p:nvPicPr>
          <p:cNvPr id="18" name="Picture 17">
            <a:extLst>
              <a:ext uri="{FF2B5EF4-FFF2-40B4-BE49-F238E27FC236}">
                <a16:creationId xmlns:a16="http://schemas.microsoft.com/office/drawing/2014/main" id="{796BA525-7126-7C94-F6D5-6D5BB638C0A5}"/>
              </a:ext>
            </a:extLst>
          </p:cNvPr>
          <p:cNvPicPr>
            <a:picLocks noChangeAspect="1"/>
          </p:cNvPicPr>
          <p:nvPr/>
        </p:nvPicPr>
        <p:blipFill>
          <a:blip r:embed="rId6">
            <a:extLst>
              <a:ext uri="{28A0092B-C50C-407E-A947-70E740481C1C}">
                <a14:useLocalDpi xmlns:a14="http://schemas.microsoft.com/office/drawing/2010/main" val="0"/>
              </a:ext>
            </a:extLst>
          </a:blip>
          <a:srcRect l="-1" t="49525" r="334" b="833"/>
          <a:stretch>
            <a:fillRect/>
          </a:stretch>
        </p:blipFill>
        <p:spPr>
          <a:xfrm>
            <a:off x="9114183" y="2324100"/>
            <a:ext cx="7696200" cy="4081258"/>
          </a:xfrm>
          <a:prstGeom prst="rect">
            <a:avLst/>
          </a:prstGeom>
        </p:spPr>
      </p:pic>
    </p:spTree>
    <p:extLst>
      <p:ext uri="{BB962C8B-B14F-4D97-AF65-F5344CB8AC3E}">
        <p14:creationId xmlns:p14="http://schemas.microsoft.com/office/powerpoint/2010/main" val="1730532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1049000" y="4472314"/>
            <a:ext cx="5950700" cy="4142972"/>
            <a:chOff x="0" y="0"/>
            <a:chExt cx="7934266" cy="5523962"/>
          </a:xfrm>
        </p:grpSpPr>
        <p:sp>
          <p:nvSpPr>
            <p:cNvPr id="4" name="Freeform 4"/>
            <p:cNvSpPr/>
            <p:nvPr/>
          </p:nvSpPr>
          <p:spPr>
            <a:xfrm>
              <a:off x="0" y="0"/>
              <a:ext cx="7934325" cy="5523992"/>
            </a:xfrm>
            <a:custGeom>
              <a:avLst/>
              <a:gdLst/>
              <a:ahLst/>
              <a:cxnLst/>
              <a:rect l="l" t="t" r="r" b="b"/>
              <a:pathLst>
                <a:path w="7934325" h="5523992">
                  <a:moveTo>
                    <a:pt x="0" y="0"/>
                  </a:moveTo>
                  <a:lnTo>
                    <a:pt x="7934325" y="0"/>
                  </a:lnTo>
                  <a:lnTo>
                    <a:pt x="7934325" y="5523992"/>
                  </a:lnTo>
                  <a:lnTo>
                    <a:pt x="0" y="5523992"/>
                  </a:lnTo>
                  <a:lnTo>
                    <a:pt x="0" y="0"/>
                  </a:lnTo>
                  <a:close/>
                </a:path>
              </a:pathLst>
            </a:custGeom>
            <a:blipFill>
              <a:blip r:embed="rId3"/>
              <a:stretch>
                <a:fillRect l="-100030" r="-30"/>
              </a:stretch>
            </a:blipFill>
          </p:spPr>
        </p:sp>
      </p:grpSp>
      <p:grpSp>
        <p:nvGrpSpPr>
          <p:cNvPr id="5" name="Group 5"/>
          <p:cNvGrpSpPr/>
          <p:nvPr/>
        </p:nvGrpSpPr>
        <p:grpSpPr>
          <a:xfrm>
            <a:off x="2472815" y="1515406"/>
            <a:ext cx="11430000" cy="2215992"/>
            <a:chOff x="0" y="0"/>
            <a:chExt cx="15240000" cy="2954656"/>
          </a:xfrm>
        </p:grpSpPr>
        <p:sp>
          <p:nvSpPr>
            <p:cNvPr id="6" name="Freeform 6"/>
            <p:cNvSpPr/>
            <p:nvPr/>
          </p:nvSpPr>
          <p:spPr>
            <a:xfrm>
              <a:off x="0" y="0"/>
              <a:ext cx="15240000" cy="2954655"/>
            </a:xfrm>
            <a:custGeom>
              <a:avLst/>
              <a:gdLst/>
              <a:ahLst/>
              <a:cxnLst/>
              <a:rect l="l" t="t" r="r" b="b"/>
              <a:pathLst>
                <a:path w="15240000" h="2954655">
                  <a:moveTo>
                    <a:pt x="0" y="0"/>
                  </a:moveTo>
                  <a:lnTo>
                    <a:pt x="15240000" y="0"/>
                  </a:lnTo>
                  <a:lnTo>
                    <a:pt x="15240000" y="2954655"/>
                  </a:lnTo>
                  <a:lnTo>
                    <a:pt x="0" y="2954655"/>
                  </a:lnTo>
                  <a:close/>
                </a:path>
              </a:pathLst>
            </a:custGeom>
            <a:solidFill>
              <a:srgbClr val="E5E5E5"/>
            </a:solidFill>
          </p:spPr>
        </p:sp>
        <p:sp>
          <p:nvSpPr>
            <p:cNvPr id="7" name="TextBox 7"/>
            <p:cNvSpPr txBox="1"/>
            <p:nvPr/>
          </p:nvSpPr>
          <p:spPr>
            <a:xfrm>
              <a:off x="0" y="-57150"/>
              <a:ext cx="15240000" cy="3011806"/>
            </a:xfrm>
            <a:prstGeom prst="rect">
              <a:avLst/>
            </a:prstGeom>
          </p:spPr>
          <p:txBody>
            <a:bodyPr lIns="50800" tIns="50800" rIns="50800" bIns="50800" rtlCol="0" anchor="t"/>
            <a:lstStyle/>
            <a:p>
              <a:pPr marL="488632" lvl="1" indent="-244316" algn="l">
                <a:lnSpc>
                  <a:spcPts val="3240"/>
                </a:lnSpc>
                <a:buFont typeface="Arial"/>
                <a:buChar char="•"/>
              </a:pPr>
              <a:r>
                <a:rPr lang="en-US" sz="2700" dirty="0">
                  <a:solidFill>
                    <a:srgbClr val="38425C"/>
                  </a:solidFill>
                  <a:latin typeface="Calibri (MS)"/>
                  <a:ea typeface="Calibri (MS)"/>
                  <a:cs typeface="Calibri (MS)"/>
                  <a:sym typeface="Calibri (MS)"/>
                </a:rPr>
                <a:t>A strong High pressure (Siberian high )develop overs Asia and cool, dry continental  air mass causes the winter monsoon.</a:t>
              </a:r>
            </a:p>
            <a:p>
              <a:pPr marL="488632" lvl="1" indent="-244316" algn="l">
                <a:lnSpc>
                  <a:spcPts val="3240"/>
                </a:lnSpc>
                <a:buFont typeface="Arial"/>
                <a:buChar char="•"/>
              </a:pPr>
              <a:r>
                <a:rPr lang="en-US" sz="2700" dirty="0">
                  <a:solidFill>
                    <a:srgbClr val="38425C"/>
                  </a:solidFill>
                  <a:latin typeface="Calibri (MS)"/>
                  <a:ea typeface="Calibri (MS)"/>
                  <a:cs typeface="Calibri (MS)"/>
                  <a:sym typeface="Calibri (MS)"/>
                </a:rPr>
                <a:t>Expected from End of Nov to Mar </a:t>
              </a:r>
            </a:p>
            <a:p>
              <a:pPr marL="488632" lvl="1" indent="-244316" algn="l">
                <a:lnSpc>
                  <a:spcPts val="3240"/>
                </a:lnSpc>
                <a:buFont typeface="Arial"/>
                <a:buChar char="•"/>
              </a:pPr>
              <a:r>
                <a:rPr lang="en-US" sz="2700" dirty="0">
                  <a:solidFill>
                    <a:srgbClr val="38425C"/>
                  </a:solidFill>
                  <a:latin typeface="Calibri (MS)"/>
                  <a:ea typeface="Calibri (MS)"/>
                  <a:cs typeface="Calibri (MS)"/>
                  <a:sym typeface="Calibri (MS)"/>
                </a:rPr>
                <a:t>Cool and dry. </a:t>
              </a:r>
              <a:r>
                <a:rPr lang="en-US" sz="2700" dirty="0">
                  <a:solidFill>
                    <a:srgbClr val="FF0000"/>
                  </a:solidFill>
                  <a:latin typeface="Calibri (MS)"/>
                  <a:ea typeface="Calibri (MS)"/>
                  <a:cs typeface="Calibri (MS)"/>
                  <a:sym typeface="Calibri (MS)"/>
                </a:rPr>
                <a:t>(Siberian High)</a:t>
              </a:r>
            </a:p>
            <a:p>
              <a:pPr marL="488632" lvl="1" indent="-244316" algn="l">
                <a:lnSpc>
                  <a:spcPts val="3240"/>
                </a:lnSpc>
                <a:buFont typeface="Arial"/>
                <a:buChar char="•"/>
              </a:pPr>
              <a:r>
                <a:rPr lang="en-US" sz="2700" dirty="0">
                  <a:solidFill>
                    <a:srgbClr val="38425C"/>
                  </a:solidFill>
                  <a:latin typeface="Calibri (MS)"/>
                  <a:ea typeface="Calibri (MS)"/>
                  <a:cs typeface="Calibri (MS)"/>
                  <a:sym typeface="Calibri (MS)"/>
                </a:rPr>
                <a:t>Much Weaker than Summer Monsoon</a:t>
              </a:r>
            </a:p>
          </p:txBody>
        </p:sp>
      </p:grpSp>
      <p:grpSp>
        <p:nvGrpSpPr>
          <p:cNvPr id="8" name="Group 8"/>
          <p:cNvGrpSpPr>
            <a:grpSpLocks noChangeAspect="1"/>
          </p:cNvGrpSpPr>
          <p:nvPr/>
        </p:nvGrpSpPr>
        <p:grpSpPr>
          <a:xfrm>
            <a:off x="1030940" y="473826"/>
            <a:ext cx="187522" cy="917610"/>
            <a:chOff x="0" y="0"/>
            <a:chExt cx="250030" cy="1223480"/>
          </a:xfrm>
        </p:grpSpPr>
        <p:sp>
          <p:nvSpPr>
            <p:cNvPr id="9" name="Freeform 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sp>
        <p:nvSpPr>
          <p:cNvPr id="10" name="TextBox 10"/>
          <p:cNvSpPr txBox="1"/>
          <p:nvPr/>
        </p:nvSpPr>
        <p:spPr>
          <a:xfrm>
            <a:off x="1547884" y="559694"/>
            <a:ext cx="14390094" cy="641201"/>
          </a:xfrm>
          <a:prstGeom prst="rect">
            <a:avLst/>
          </a:prstGeom>
        </p:spPr>
        <p:txBody>
          <a:bodyPr wrap="square" lIns="0" tIns="0" rIns="0" bIns="0" rtlCol="0" anchor="t">
            <a:spAutoFit/>
          </a:bodyPr>
          <a:lstStyle/>
          <a:p>
            <a:pPr>
              <a:lnSpc>
                <a:spcPts val="5040"/>
              </a:lnSpc>
            </a:pPr>
            <a:r>
              <a:rPr lang="en-US" sz="4200" b="1" spc="9" dirty="0">
                <a:solidFill>
                  <a:srgbClr val="38425C"/>
                </a:solidFill>
                <a:latin typeface="Rosario Bold"/>
                <a:sym typeface="Calibri (MS)"/>
              </a:rPr>
              <a:t>General Situation during winter (winter monsoon):</a:t>
            </a:r>
          </a:p>
        </p:txBody>
      </p:sp>
      <p:grpSp>
        <p:nvGrpSpPr>
          <p:cNvPr id="11" name="Group 11"/>
          <p:cNvGrpSpPr>
            <a:grpSpLocks noChangeAspect="1"/>
          </p:cNvGrpSpPr>
          <p:nvPr/>
        </p:nvGrpSpPr>
        <p:grpSpPr>
          <a:xfrm>
            <a:off x="16245416" y="213556"/>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3" name="Freeform 13"/>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14"/>
          <p:cNvGrpSpPr/>
          <p:nvPr/>
        </p:nvGrpSpPr>
        <p:grpSpPr>
          <a:xfrm>
            <a:off x="863887" y="9644894"/>
            <a:ext cx="11201666" cy="218054"/>
            <a:chOff x="0" y="0"/>
            <a:chExt cx="14935554" cy="290738"/>
          </a:xfrm>
        </p:grpSpPr>
        <p:sp>
          <p:nvSpPr>
            <p:cNvPr id="15" name="Freeform 1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6" name="Group 16"/>
          <p:cNvGrpSpPr/>
          <p:nvPr/>
        </p:nvGrpSpPr>
        <p:grpSpPr>
          <a:xfrm>
            <a:off x="103337" y="9416871"/>
            <a:ext cx="657225" cy="665342"/>
            <a:chOff x="0" y="0"/>
            <a:chExt cx="876300" cy="887122"/>
          </a:xfrm>
        </p:grpSpPr>
        <p:sp>
          <p:nvSpPr>
            <p:cNvPr id="17" name="Freeform 1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8" name="TextBox 1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16</a:t>
              </a:r>
            </a:p>
          </p:txBody>
        </p:sp>
      </p:grpSp>
      <p:pic>
        <p:nvPicPr>
          <p:cNvPr id="22" name="Picture 21">
            <a:extLst>
              <a:ext uri="{FF2B5EF4-FFF2-40B4-BE49-F238E27FC236}">
                <a16:creationId xmlns:a16="http://schemas.microsoft.com/office/drawing/2014/main" id="{E2E4588B-B5F7-8DD7-4600-B19AF13BC4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67376" y="3995631"/>
            <a:ext cx="8933687" cy="529715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19</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Westerly Disturbance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1506200" y="4838700"/>
            <a:ext cx="5009904" cy="4010588"/>
            <a:chOff x="0" y="0"/>
            <a:chExt cx="6679872" cy="5347450"/>
          </a:xfrm>
        </p:grpSpPr>
        <p:sp>
          <p:nvSpPr>
            <p:cNvPr id="4" name="Freeform 4"/>
            <p:cNvSpPr/>
            <p:nvPr/>
          </p:nvSpPr>
          <p:spPr>
            <a:xfrm>
              <a:off x="0" y="0"/>
              <a:ext cx="6679819" cy="5347462"/>
            </a:xfrm>
            <a:custGeom>
              <a:avLst/>
              <a:gdLst/>
              <a:ahLst/>
              <a:cxnLst/>
              <a:rect l="l" t="t" r="r" b="b"/>
              <a:pathLst>
                <a:path w="6679819" h="5347462">
                  <a:moveTo>
                    <a:pt x="0" y="0"/>
                  </a:moveTo>
                  <a:lnTo>
                    <a:pt x="6679819" y="0"/>
                  </a:lnTo>
                  <a:lnTo>
                    <a:pt x="6679819" y="5347462"/>
                  </a:lnTo>
                  <a:lnTo>
                    <a:pt x="0" y="5347462"/>
                  </a:lnTo>
                  <a:lnTo>
                    <a:pt x="0" y="0"/>
                  </a:lnTo>
                  <a:close/>
                </a:path>
              </a:pathLst>
            </a:custGeom>
            <a:blipFill>
              <a:blip r:embed="rId3"/>
              <a:stretch>
                <a:fillRect r="-38"/>
              </a:stretch>
            </a:blipFill>
          </p:spPr>
        </p:sp>
      </p:grpSp>
      <p:grpSp>
        <p:nvGrpSpPr>
          <p:cNvPr id="7" name="Group 7"/>
          <p:cNvGrpSpPr>
            <a:grpSpLocks noChangeAspect="1"/>
          </p:cNvGrpSpPr>
          <p:nvPr/>
        </p:nvGrpSpPr>
        <p:grpSpPr>
          <a:xfrm>
            <a:off x="1103130" y="473826"/>
            <a:ext cx="187523" cy="917610"/>
            <a:chOff x="0" y="0"/>
            <a:chExt cx="250030" cy="1223480"/>
          </a:xfrm>
        </p:grpSpPr>
        <p:sp>
          <p:nvSpPr>
            <p:cNvPr id="8" name="Freeform 8"/>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9" name="Group 9"/>
          <p:cNvGrpSpPr>
            <a:grpSpLocks noChangeAspect="1"/>
          </p:cNvGrpSpPr>
          <p:nvPr/>
        </p:nvGrpSpPr>
        <p:grpSpPr>
          <a:xfrm>
            <a:off x="16317606" y="213556"/>
            <a:ext cx="1711278" cy="1508760"/>
            <a:chOff x="0" y="0"/>
            <a:chExt cx="2281704" cy="2011680"/>
          </a:xfrm>
        </p:grpSpPr>
        <p:sp>
          <p:nvSpPr>
            <p:cNvPr id="10" name="Freeform 10"/>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1" name="Freeform 11"/>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936078" y="9644894"/>
            <a:ext cx="11201666" cy="218054"/>
            <a:chOff x="0" y="0"/>
            <a:chExt cx="14935554" cy="290738"/>
          </a:xfrm>
        </p:grpSpPr>
        <p:sp>
          <p:nvSpPr>
            <p:cNvPr id="13" name="Freeform 13"/>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4" name="Group 14"/>
          <p:cNvGrpSpPr/>
          <p:nvPr/>
        </p:nvGrpSpPr>
        <p:grpSpPr>
          <a:xfrm>
            <a:off x="175527" y="9416871"/>
            <a:ext cx="657225" cy="665342"/>
            <a:chOff x="0" y="0"/>
            <a:chExt cx="876300" cy="887122"/>
          </a:xfrm>
        </p:grpSpPr>
        <p:sp>
          <p:nvSpPr>
            <p:cNvPr id="15" name="Freeform 15"/>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6" name="TextBox 16"/>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20</a:t>
              </a:r>
            </a:p>
          </p:txBody>
        </p:sp>
      </p:grpSp>
      <p:grpSp>
        <p:nvGrpSpPr>
          <p:cNvPr id="19" name="Group 19"/>
          <p:cNvGrpSpPr/>
          <p:nvPr/>
        </p:nvGrpSpPr>
        <p:grpSpPr>
          <a:xfrm>
            <a:off x="1176570" y="1803040"/>
            <a:ext cx="14335498" cy="2458128"/>
            <a:chOff x="0" y="0"/>
            <a:chExt cx="19113998" cy="3277504"/>
          </a:xfrm>
        </p:grpSpPr>
        <p:sp>
          <p:nvSpPr>
            <p:cNvPr id="20" name="Freeform 20"/>
            <p:cNvSpPr/>
            <p:nvPr/>
          </p:nvSpPr>
          <p:spPr>
            <a:xfrm>
              <a:off x="0" y="0"/>
              <a:ext cx="19114008" cy="3277489"/>
            </a:xfrm>
            <a:custGeom>
              <a:avLst/>
              <a:gdLst/>
              <a:ahLst/>
              <a:cxnLst/>
              <a:rect l="l" t="t" r="r" b="b"/>
              <a:pathLst>
                <a:path w="19114008" h="3277489">
                  <a:moveTo>
                    <a:pt x="0" y="0"/>
                  </a:moveTo>
                  <a:lnTo>
                    <a:pt x="19114008" y="0"/>
                  </a:lnTo>
                  <a:lnTo>
                    <a:pt x="19114008" y="3277489"/>
                  </a:lnTo>
                  <a:lnTo>
                    <a:pt x="0" y="3277489"/>
                  </a:lnTo>
                  <a:close/>
                </a:path>
              </a:pathLst>
            </a:custGeom>
            <a:solidFill>
              <a:srgbClr val="E7E6E6"/>
            </a:solidFill>
          </p:spPr>
        </p:sp>
        <p:sp>
          <p:nvSpPr>
            <p:cNvPr id="21" name="TextBox 21"/>
            <p:cNvSpPr txBox="1"/>
            <p:nvPr/>
          </p:nvSpPr>
          <p:spPr>
            <a:xfrm>
              <a:off x="0" y="47625"/>
              <a:ext cx="19113998" cy="3229879"/>
            </a:xfrm>
            <a:prstGeom prst="rect">
              <a:avLst/>
            </a:prstGeom>
          </p:spPr>
          <p:txBody>
            <a:bodyPr lIns="50800" tIns="50800" rIns="50800" bIns="50800" rtlCol="0" anchor="t"/>
            <a:lstStyle/>
            <a:p>
              <a:pPr algn="l">
                <a:lnSpc>
                  <a:spcPts val="2230"/>
                </a:lnSpc>
              </a:pPr>
              <a:endParaRPr dirty="0"/>
            </a:p>
            <a:p>
              <a:pPr marL="415338" lvl="1" indent="-207669" algn="l">
                <a:lnSpc>
                  <a:spcPts val="2230"/>
                </a:lnSpc>
                <a:buFont typeface="Arial"/>
                <a:buChar char="•"/>
              </a:pPr>
              <a:r>
                <a:rPr lang="en-US" sz="2295" b="1" dirty="0">
                  <a:solidFill>
                    <a:srgbClr val="000000"/>
                  </a:solidFill>
                  <a:latin typeface="PT Sans Bold"/>
                  <a:ea typeface="PT Sans Bold"/>
                  <a:cs typeface="PT Sans Bold"/>
                  <a:sym typeface="PT Sans Bold"/>
                </a:rPr>
                <a:t> </a:t>
              </a:r>
              <a:r>
                <a:rPr lang="en-US" sz="2295" dirty="0">
                  <a:solidFill>
                    <a:srgbClr val="002060"/>
                  </a:solidFill>
                  <a:latin typeface="PT Sans"/>
                  <a:ea typeface="PT Sans"/>
                  <a:cs typeface="PT Sans"/>
                  <a:sym typeface="PT Sans"/>
                </a:rPr>
                <a:t>low pressure system that originates in the upper air over the Mediterranean sea and moves eastwards.</a:t>
              </a:r>
            </a:p>
            <a:p>
              <a:pPr marL="415338" lvl="1" indent="-207669" algn="l">
                <a:lnSpc>
                  <a:spcPts val="2230"/>
                </a:lnSpc>
                <a:buFont typeface="Arial"/>
                <a:buChar char="•"/>
              </a:pPr>
              <a:r>
                <a:rPr lang="en-US" sz="2295" dirty="0">
                  <a:solidFill>
                    <a:srgbClr val="002060"/>
                  </a:solidFill>
                  <a:latin typeface="PT Sans"/>
                  <a:ea typeface="PT Sans"/>
                  <a:cs typeface="PT Sans"/>
                  <a:sym typeface="PT Sans"/>
                </a:rPr>
                <a:t> This causes rainfall in Arabian Peninsula, Iran, Pakistan and India and some time causes snowfall.</a:t>
              </a:r>
            </a:p>
            <a:p>
              <a:pPr marL="415338" lvl="1" indent="-207669" algn="l">
                <a:lnSpc>
                  <a:spcPts val="2230"/>
                </a:lnSpc>
                <a:buFont typeface="Arial"/>
                <a:buChar char="•"/>
              </a:pPr>
              <a:r>
                <a:rPr lang="en-US" sz="2295" dirty="0">
                  <a:solidFill>
                    <a:srgbClr val="002060"/>
                  </a:solidFill>
                  <a:latin typeface="PT Sans"/>
                  <a:ea typeface="PT Sans"/>
                  <a:cs typeface="PT Sans"/>
                  <a:sym typeface="PT Sans"/>
                </a:rPr>
                <a:t>Passing from west to east.</a:t>
              </a:r>
            </a:p>
            <a:p>
              <a:pPr marL="415338" lvl="1" indent="-207669" algn="l">
                <a:lnSpc>
                  <a:spcPts val="2230"/>
                </a:lnSpc>
              </a:pPr>
              <a:endParaRPr lang="en-US" sz="2295" dirty="0">
                <a:solidFill>
                  <a:srgbClr val="002060"/>
                </a:solidFill>
                <a:latin typeface="PT Sans"/>
                <a:ea typeface="PT Sans"/>
                <a:cs typeface="PT Sans"/>
                <a:sym typeface="PT Sans"/>
              </a:endParaRPr>
            </a:p>
          </p:txBody>
        </p:sp>
      </p:grpSp>
      <p:sp>
        <p:nvSpPr>
          <p:cNvPr id="22" name="TextBox 22"/>
          <p:cNvSpPr txBox="1"/>
          <p:nvPr/>
        </p:nvSpPr>
        <p:spPr>
          <a:xfrm>
            <a:off x="1477450" y="495425"/>
            <a:ext cx="8308629"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What is westerly disturbance?</a:t>
            </a:r>
          </a:p>
          <a:p>
            <a:pPr algn="l">
              <a:lnSpc>
                <a:spcPts val="5040"/>
              </a:lnSpc>
            </a:pPr>
            <a:endParaRPr lang="en-US" sz="4200" spc="-150" dirty="0">
              <a:solidFill>
                <a:srgbClr val="38425C"/>
              </a:solidFill>
              <a:latin typeface="Calibri (MS)"/>
              <a:ea typeface="Calibri (MS)"/>
              <a:cs typeface="Calibri (MS)"/>
              <a:sym typeface="Calibri (MS)"/>
            </a:endParaRPr>
          </a:p>
        </p:txBody>
      </p:sp>
      <p:pic>
        <p:nvPicPr>
          <p:cNvPr id="24" name="Picture 23">
            <a:extLst>
              <a:ext uri="{FF2B5EF4-FFF2-40B4-BE49-F238E27FC236}">
                <a16:creationId xmlns:a16="http://schemas.microsoft.com/office/drawing/2014/main" id="{0C9BD533-84D9-6A83-3B6B-742CBE527E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53184" y="4530282"/>
            <a:ext cx="9525000" cy="4762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468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12301864" y="8587026"/>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989904" y="9679036"/>
            <a:ext cx="11201666" cy="218054"/>
            <a:chOff x="0" y="0"/>
            <a:chExt cx="14935554" cy="290738"/>
          </a:xfrm>
        </p:grpSpPr>
        <p:sp>
          <p:nvSpPr>
            <p:cNvPr id="5" name="Freeform 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6" name="Group 6"/>
          <p:cNvGrpSpPr/>
          <p:nvPr/>
        </p:nvGrpSpPr>
        <p:grpSpPr>
          <a:xfrm>
            <a:off x="229353" y="9451014"/>
            <a:ext cx="657225" cy="665342"/>
            <a:chOff x="0" y="0"/>
            <a:chExt cx="876300" cy="887122"/>
          </a:xfrm>
        </p:grpSpPr>
        <p:sp>
          <p:nvSpPr>
            <p:cNvPr id="7" name="Freeform 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8" name="TextBox 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02</a:t>
              </a:r>
            </a:p>
          </p:txBody>
        </p:sp>
      </p:grpSp>
      <p:grpSp>
        <p:nvGrpSpPr>
          <p:cNvPr id="9" name="Group 9"/>
          <p:cNvGrpSpPr>
            <a:grpSpLocks noChangeAspect="1"/>
          </p:cNvGrpSpPr>
          <p:nvPr/>
        </p:nvGrpSpPr>
        <p:grpSpPr>
          <a:xfrm>
            <a:off x="1156956" y="442833"/>
            <a:ext cx="187523" cy="917610"/>
            <a:chOff x="0" y="0"/>
            <a:chExt cx="250030" cy="1223480"/>
          </a:xfrm>
        </p:grpSpPr>
        <p:sp>
          <p:nvSpPr>
            <p:cNvPr id="10" name="Freeform 1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1" name="Group 11"/>
          <p:cNvGrpSpPr>
            <a:grpSpLocks noChangeAspect="1"/>
          </p:cNvGrpSpPr>
          <p:nvPr/>
        </p:nvGrpSpPr>
        <p:grpSpPr>
          <a:xfrm>
            <a:off x="16317606" y="27869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3" name="TextBox 13"/>
          <p:cNvSpPr txBox="1"/>
          <p:nvPr/>
        </p:nvSpPr>
        <p:spPr>
          <a:xfrm>
            <a:off x="1762242" y="554943"/>
            <a:ext cx="3459939" cy="693390"/>
          </a:xfrm>
          <a:prstGeom prst="rect">
            <a:avLst/>
          </a:prstGeom>
        </p:spPr>
        <p:txBody>
          <a:bodyPr lIns="0" tIns="0" rIns="0" bIns="0" rtlCol="0" anchor="t">
            <a:spAutoFit/>
          </a:bodyPr>
          <a:lstStyle/>
          <a:p>
            <a:pPr algn="l">
              <a:lnSpc>
                <a:spcPts val="5040"/>
              </a:lnSpc>
            </a:pPr>
            <a:r>
              <a:rPr lang="en-US" sz="4200" b="1" spc="9">
                <a:solidFill>
                  <a:srgbClr val="333F50"/>
                </a:solidFill>
                <a:latin typeface="Rosario Bold"/>
                <a:ea typeface="Rosario Bold"/>
                <a:cs typeface="Rosario Bold"/>
                <a:sym typeface="Rosario Bold"/>
              </a:rPr>
              <a:t>Content</a:t>
            </a:r>
          </a:p>
        </p:txBody>
      </p:sp>
      <p:sp>
        <p:nvSpPr>
          <p:cNvPr id="14" name="TextBox 14"/>
          <p:cNvSpPr txBox="1"/>
          <p:nvPr/>
        </p:nvSpPr>
        <p:spPr>
          <a:xfrm>
            <a:off x="2552175" y="1018009"/>
            <a:ext cx="12557760" cy="5020349"/>
          </a:xfrm>
          <a:prstGeom prst="rect">
            <a:avLst/>
          </a:prstGeom>
        </p:spPr>
        <p:txBody>
          <a:bodyPr lIns="0" tIns="0" rIns="0" bIns="0" rtlCol="0" anchor="t">
            <a:spAutoFit/>
          </a:bodyPr>
          <a:lstStyle/>
          <a:p>
            <a:pPr marL="760095" lvl="1" indent="-380048" algn="l">
              <a:lnSpc>
                <a:spcPts val="7560"/>
              </a:lnSpc>
              <a:buFont typeface="Arial"/>
              <a:buChar char="•"/>
            </a:pPr>
            <a:r>
              <a:rPr lang="en-US" sz="2800" b="1" spc="9" dirty="0">
                <a:solidFill>
                  <a:srgbClr val="181717"/>
                </a:solidFill>
                <a:latin typeface="Rosario Bold"/>
                <a:ea typeface="Rosario Bold"/>
                <a:cs typeface="Rosario Bold"/>
                <a:sym typeface="Rosario Bold"/>
              </a:rPr>
              <a:t>Introduction to Oman Climate </a:t>
            </a:r>
          </a:p>
          <a:p>
            <a:pPr marL="760095" lvl="1" indent="-380048" algn="l">
              <a:buFont typeface="Arial"/>
              <a:buChar char="•"/>
            </a:pPr>
            <a:r>
              <a:rPr lang="en-US" sz="2800" b="1" spc="9" dirty="0">
                <a:solidFill>
                  <a:srgbClr val="181717"/>
                </a:solidFill>
                <a:latin typeface="Rosario Bold"/>
                <a:ea typeface="Rosario Bold"/>
                <a:cs typeface="Rosario Bold"/>
                <a:sym typeface="Rosario Bold"/>
              </a:rPr>
              <a:t>Weather Seasons </a:t>
            </a:r>
          </a:p>
          <a:p>
            <a:pPr marL="760095" lvl="1" indent="-380048" algn="l">
              <a:lnSpc>
                <a:spcPts val="7560"/>
              </a:lnSpc>
              <a:buFont typeface="Arial"/>
              <a:buChar char="•"/>
            </a:pPr>
            <a:r>
              <a:rPr lang="en-US" sz="2800" b="1" spc="9" dirty="0">
                <a:solidFill>
                  <a:srgbClr val="181717"/>
                </a:solidFill>
                <a:latin typeface="Rosario Bold"/>
                <a:ea typeface="Rosario Bold"/>
                <a:cs typeface="Rosario Bold"/>
                <a:sym typeface="Rosario Bold"/>
              </a:rPr>
              <a:t>Air Masses Affecting Oman</a:t>
            </a:r>
          </a:p>
          <a:p>
            <a:pPr marL="760095" lvl="1" indent="-380048" algn="l">
              <a:lnSpc>
                <a:spcPct val="150000"/>
              </a:lnSpc>
              <a:buFont typeface="Arial"/>
              <a:buChar char="•"/>
            </a:pPr>
            <a:r>
              <a:rPr lang="en-US" sz="2800" b="1" spc="9" dirty="0">
                <a:solidFill>
                  <a:srgbClr val="181717"/>
                </a:solidFill>
                <a:latin typeface="Rosario Bold"/>
                <a:ea typeface="Rosario Bold"/>
                <a:cs typeface="Rosario Bold"/>
                <a:sym typeface="Rosario Bold"/>
              </a:rPr>
              <a:t>Winter Season </a:t>
            </a:r>
          </a:p>
          <a:p>
            <a:pPr marL="1914525" lvl="3" indent="-478631" algn="l">
              <a:lnSpc>
                <a:spcPct val="150000"/>
              </a:lnSpc>
              <a:buFont typeface="Arial"/>
              <a:buChar char="￭"/>
            </a:pPr>
            <a:r>
              <a:rPr lang="en-US" sz="2000" b="1" spc="6" dirty="0">
                <a:solidFill>
                  <a:srgbClr val="181717"/>
                </a:solidFill>
                <a:latin typeface="Rosario Bold"/>
                <a:ea typeface="Rosario Bold"/>
                <a:cs typeface="Rosario Bold"/>
                <a:sym typeface="Rosario Bold"/>
              </a:rPr>
              <a:t>Westerly Disturbance </a:t>
            </a:r>
          </a:p>
          <a:p>
            <a:pPr marL="1914525" lvl="3" indent="-478631" algn="l">
              <a:lnSpc>
                <a:spcPct val="150000"/>
              </a:lnSpc>
              <a:buFont typeface="Arial"/>
              <a:buChar char="￭"/>
            </a:pPr>
            <a:r>
              <a:rPr lang="en-US" sz="2000" b="1" spc="6" dirty="0">
                <a:solidFill>
                  <a:srgbClr val="181717"/>
                </a:solidFill>
                <a:latin typeface="Rosario Bold"/>
                <a:ea typeface="Rosario Bold"/>
                <a:cs typeface="Rosario Bold"/>
                <a:sym typeface="Rosario Bold"/>
              </a:rPr>
              <a:t>Shamal Wind </a:t>
            </a:r>
          </a:p>
          <a:p>
            <a:pPr marL="1914525" lvl="3" indent="-478631" algn="l">
              <a:lnSpc>
                <a:spcPct val="150000"/>
              </a:lnSpc>
              <a:buFont typeface="Arial"/>
              <a:buChar char="￭"/>
            </a:pPr>
            <a:r>
              <a:rPr lang="en-US" sz="2000" b="1" spc="6" dirty="0">
                <a:solidFill>
                  <a:srgbClr val="181717"/>
                </a:solidFill>
                <a:latin typeface="Rosario Bold"/>
                <a:ea typeface="Rosario Bold"/>
                <a:cs typeface="Rosario Bold"/>
                <a:sym typeface="Rosario Bold"/>
              </a:rPr>
              <a:t>Fog</a:t>
            </a:r>
            <a:r>
              <a:rPr lang="en-US" sz="2000" b="1" spc="9" dirty="0">
                <a:solidFill>
                  <a:srgbClr val="181717"/>
                </a:solidFill>
                <a:latin typeface="Rosario Bold"/>
                <a:ea typeface="Rosario Bold"/>
                <a:cs typeface="Rosario Bold"/>
                <a:sym typeface="Rosario Bold"/>
              </a:rPr>
              <a:t> </a:t>
            </a:r>
          </a:p>
          <a:p>
            <a:pPr marL="1914525" lvl="3" indent="-478631" algn="l">
              <a:lnSpc>
                <a:spcPts val="5400"/>
              </a:lnSpc>
              <a:buFont typeface="Arial"/>
              <a:buChar char="￭"/>
            </a:pPr>
            <a:endParaRPr lang="en-US" sz="3000" b="1" spc="6" dirty="0">
              <a:solidFill>
                <a:srgbClr val="181717"/>
              </a:solidFill>
              <a:latin typeface="Rosario Bold"/>
              <a:ea typeface="Rosario Bold"/>
              <a:cs typeface="Rosario Bold"/>
              <a:sym typeface="Rosario Bold"/>
            </a:endParaRPr>
          </a:p>
        </p:txBody>
      </p:sp>
      <p:sp>
        <p:nvSpPr>
          <p:cNvPr id="15" name="TextBox 14">
            <a:extLst>
              <a:ext uri="{FF2B5EF4-FFF2-40B4-BE49-F238E27FC236}">
                <a16:creationId xmlns:a16="http://schemas.microsoft.com/office/drawing/2014/main" id="{323BB149-2AE1-6DAC-7901-AD79C66480B9}"/>
              </a:ext>
            </a:extLst>
          </p:cNvPr>
          <p:cNvSpPr txBox="1"/>
          <p:nvPr/>
        </p:nvSpPr>
        <p:spPr>
          <a:xfrm>
            <a:off x="2552175" y="5266718"/>
            <a:ext cx="10287000" cy="3510961"/>
          </a:xfrm>
          <a:prstGeom prst="rect">
            <a:avLst/>
          </a:prstGeom>
        </p:spPr>
        <p:txBody>
          <a:bodyPr wrap="square" lIns="0" tIns="0" rIns="0" bIns="0" rtlCol="0" anchor="t">
            <a:spAutoFit/>
          </a:bodyPr>
          <a:lstStyle/>
          <a:p>
            <a:pPr marL="760095" lvl="1" indent="-380048" algn="l">
              <a:lnSpc>
                <a:spcPts val="7560"/>
              </a:lnSpc>
              <a:buFont typeface="Arial"/>
              <a:buChar char="•"/>
            </a:pPr>
            <a:r>
              <a:rPr lang="en-US" sz="2800" b="1" spc="9" dirty="0">
                <a:solidFill>
                  <a:srgbClr val="181717"/>
                </a:solidFill>
                <a:latin typeface="Rosario Bold"/>
                <a:ea typeface="Rosario Bold"/>
                <a:cs typeface="Rosario Bold"/>
                <a:sym typeface="Rosario Bold"/>
              </a:rPr>
              <a:t>Summer Season</a:t>
            </a:r>
          </a:p>
          <a:p>
            <a:pPr marL="1914525" lvl="3" indent="-478631">
              <a:lnSpc>
                <a:spcPct val="150000"/>
              </a:lnSpc>
              <a:buFont typeface="Arial"/>
              <a:buChar char="￭"/>
            </a:pPr>
            <a:r>
              <a:rPr lang="en-US" sz="2000" b="1" spc="6" dirty="0">
                <a:solidFill>
                  <a:srgbClr val="181717"/>
                </a:solidFill>
                <a:latin typeface="Rosario Bold"/>
                <a:ea typeface="Rosario Bold"/>
                <a:cs typeface="Rosario Bold"/>
                <a:sym typeface="Rosario Bold"/>
              </a:rPr>
              <a:t>Summer Monsoon</a:t>
            </a:r>
          </a:p>
          <a:p>
            <a:pPr marL="1914525" lvl="3" indent="-478631">
              <a:lnSpc>
                <a:spcPct val="150000"/>
              </a:lnSpc>
              <a:buFont typeface="Arial"/>
              <a:buChar char="￭"/>
            </a:pPr>
            <a:r>
              <a:rPr lang="en-US" sz="2000" b="1" spc="6" dirty="0">
                <a:solidFill>
                  <a:srgbClr val="181717"/>
                </a:solidFill>
                <a:latin typeface="Rosario Bold"/>
                <a:ea typeface="Rosario Bold"/>
                <a:cs typeface="Rosario Bold"/>
                <a:sym typeface="Rosario Bold"/>
              </a:rPr>
              <a:t>Local Orographic Convection</a:t>
            </a:r>
            <a:endParaRPr lang="en-US" sz="2800" b="1" spc="9" dirty="0">
              <a:solidFill>
                <a:srgbClr val="181717"/>
              </a:solidFill>
              <a:latin typeface="Rosario Bold"/>
              <a:ea typeface="Rosario Bold"/>
              <a:cs typeface="Rosario Bold"/>
              <a:sym typeface="Rosario Bold"/>
            </a:endParaRPr>
          </a:p>
          <a:p>
            <a:pPr marL="488632" lvl="1" indent="-244316" algn="l">
              <a:lnSpc>
                <a:spcPts val="3240"/>
              </a:lnSpc>
            </a:pPr>
            <a:r>
              <a:rPr lang="en-US" sz="2700" spc="6" dirty="0">
                <a:solidFill>
                  <a:srgbClr val="000000"/>
                </a:solidFill>
                <a:latin typeface="Rosario"/>
                <a:ea typeface="Rosario"/>
                <a:cs typeface="Rosario"/>
                <a:sym typeface="Rosario"/>
              </a:rPr>
              <a:t> </a:t>
            </a:r>
          </a:p>
          <a:p>
            <a:pPr marL="760095" lvl="1" indent="-380048" algn="l">
              <a:lnSpc>
                <a:spcPts val="5040"/>
              </a:lnSpc>
            </a:pPr>
            <a:endParaRPr lang="en-US" sz="2700" spc="6" dirty="0">
              <a:solidFill>
                <a:srgbClr val="000000"/>
              </a:solidFill>
              <a:latin typeface="Rosario"/>
              <a:ea typeface="Rosario"/>
              <a:cs typeface="Rosario"/>
              <a:sym typeface="Rosario"/>
            </a:endParaRPr>
          </a:p>
          <a:p>
            <a:pPr marL="760095" lvl="1" indent="-380048" algn="l">
              <a:lnSpc>
                <a:spcPts val="5040"/>
              </a:lnSpc>
            </a:pPr>
            <a:endParaRPr lang="en-US" sz="2700" spc="6" dirty="0">
              <a:solidFill>
                <a:srgbClr val="000000"/>
              </a:solidFill>
              <a:latin typeface="Rosario"/>
              <a:ea typeface="Rosario"/>
              <a:cs typeface="Rosario"/>
              <a:sym typeface="Rosari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27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8915400" y="1862158"/>
            <a:ext cx="4872037" cy="3071812"/>
            <a:chOff x="0" y="0"/>
            <a:chExt cx="6496050" cy="4095750"/>
          </a:xfrm>
        </p:grpSpPr>
        <p:sp>
          <p:nvSpPr>
            <p:cNvPr id="4" name="Freeform 4"/>
            <p:cNvSpPr/>
            <p:nvPr/>
          </p:nvSpPr>
          <p:spPr>
            <a:xfrm>
              <a:off x="0" y="0"/>
              <a:ext cx="6496050" cy="4095750"/>
            </a:xfrm>
            <a:custGeom>
              <a:avLst/>
              <a:gdLst/>
              <a:ahLst/>
              <a:cxnLst/>
              <a:rect l="l" t="t" r="r" b="b"/>
              <a:pathLst>
                <a:path w="6496050" h="4095750">
                  <a:moveTo>
                    <a:pt x="0" y="0"/>
                  </a:moveTo>
                  <a:lnTo>
                    <a:pt x="6496050" y="0"/>
                  </a:lnTo>
                  <a:lnTo>
                    <a:pt x="6496050" y="4095750"/>
                  </a:lnTo>
                  <a:lnTo>
                    <a:pt x="0" y="4095750"/>
                  </a:lnTo>
                  <a:lnTo>
                    <a:pt x="0" y="0"/>
                  </a:lnTo>
                  <a:close/>
                </a:path>
              </a:pathLst>
            </a:custGeom>
            <a:blipFill>
              <a:blip r:embed="rId3"/>
              <a:stretch>
                <a:fillRect/>
              </a:stretch>
            </a:blipFill>
          </p:spPr>
        </p:sp>
      </p:grpSp>
      <p:grpSp>
        <p:nvGrpSpPr>
          <p:cNvPr id="5" name="Group 5"/>
          <p:cNvGrpSpPr>
            <a:grpSpLocks noChangeAspect="1"/>
          </p:cNvGrpSpPr>
          <p:nvPr/>
        </p:nvGrpSpPr>
        <p:grpSpPr>
          <a:xfrm>
            <a:off x="2347538" y="1645632"/>
            <a:ext cx="4773269" cy="3574113"/>
            <a:chOff x="0" y="0"/>
            <a:chExt cx="6364358" cy="4765484"/>
          </a:xfrm>
        </p:grpSpPr>
        <p:sp>
          <p:nvSpPr>
            <p:cNvPr id="6" name="Freeform 6"/>
            <p:cNvSpPr/>
            <p:nvPr/>
          </p:nvSpPr>
          <p:spPr>
            <a:xfrm>
              <a:off x="0" y="0"/>
              <a:ext cx="6364351" cy="4765421"/>
            </a:xfrm>
            <a:custGeom>
              <a:avLst/>
              <a:gdLst/>
              <a:ahLst/>
              <a:cxnLst/>
              <a:rect l="l" t="t" r="r" b="b"/>
              <a:pathLst>
                <a:path w="6364351" h="4765421">
                  <a:moveTo>
                    <a:pt x="0" y="0"/>
                  </a:moveTo>
                  <a:lnTo>
                    <a:pt x="6364351" y="0"/>
                  </a:lnTo>
                  <a:lnTo>
                    <a:pt x="6364351" y="4765421"/>
                  </a:lnTo>
                  <a:lnTo>
                    <a:pt x="0" y="4765421"/>
                  </a:lnTo>
                  <a:lnTo>
                    <a:pt x="0" y="0"/>
                  </a:lnTo>
                  <a:close/>
                </a:path>
              </a:pathLst>
            </a:custGeom>
            <a:blipFill>
              <a:blip r:embed="rId4"/>
              <a:stretch>
                <a:fillRect b="-1"/>
              </a:stretch>
            </a:blipFill>
          </p:spPr>
        </p:sp>
      </p:grpSp>
      <p:grpSp>
        <p:nvGrpSpPr>
          <p:cNvPr id="9" name="Group 9"/>
          <p:cNvGrpSpPr>
            <a:grpSpLocks noChangeAspect="1"/>
          </p:cNvGrpSpPr>
          <p:nvPr/>
        </p:nvGrpSpPr>
        <p:grpSpPr>
          <a:xfrm>
            <a:off x="5257800" y="5533655"/>
            <a:ext cx="4736306" cy="3794037"/>
            <a:chOff x="0" y="0"/>
            <a:chExt cx="6315074" cy="5058716"/>
          </a:xfrm>
        </p:grpSpPr>
        <p:sp>
          <p:nvSpPr>
            <p:cNvPr id="10" name="Freeform 10"/>
            <p:cNvSpPr/>
            <p:nvPr/>
          </p:nvSpPr>
          <p:spPr>
            <a:xfrm>
              <a:off x="0" y="0"/>
              <a:ext cx="6315075" cy="5058664"/>
            </a:xfrm>
            <a:custGeom>
              <a:avLst/>
              <a:gdLst/>
              <a:ahLst/>
              <a:cxnLst/>
              <a:rect l="l" t="t" r="r" b="b"/>
              <a:pathLst>
                <a:path w="6315075" h="5058664">
                  <a:moveTo>
                    <a:pt x="0" y="0"/>
                  </a:moveTo>
                  <a:lnTo>
                    <a:pt x="6315075" y="0"/>
                  </a:lnTo>
                  <a:lnTo>
                    <a:pt x="6315075" y="5058664"/>
                  </a:lnTo>
                  <a:lnTo>
                    <a:pt x="0" y="5058664"/>
                  </a:lnTo>
                  <a:lnTo>
                    <a:pt x="0" y="0"/>
                  </a:lnTo>
                  <a:close/>
                </a:path>
              </a:pathLst>
            </a:custGeom>
            <a:blipFill>
              <a:blip r:embed="rId5"/>
              <a:stretch>
                <a:fillRect r="-5" b="-1"/>
              </a:stretch>
            </a:blipFill>
          </p:spPr>
        </p:sp>
      </p:grpSp>
      <p:grpSp>
        <p:nvGrpSpPr>
          <p:cNvPr id="11" name="Group 11"/>
          <p:cNvGrpSpPr>
            <a:grpSpLocks noChangeAspect="1"/>
          </p:cNvGrpSpPr>
          <p:nvPr/>
        </p:nvGrpSpPr>
        <p:grpSpPr>
          <a:xfrm>
            <a:off x="1103130" y="473826"/>
            <a:ext cx="187523" cy="917610"/>
            <a:chOff x="0" y="0"/>
            <a:chExt cx="250030" cy="1223480"/>
          </a:xfrm>
        </p:grpSpPr>
        <p:sp>
          <p:nvSpPr>
            <p:cNvPr id="12" name="Freeform 12"/>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grpSp>
        <p:nvGrpSpPr>
          <p:cNvPr id="13" name="Group 13"/>
          <p:cNvGrpSpPr>
            <a:grpSpLocks noChangeAspect="1"/>
          </p:cNvGrpSpPr>
          <p:nvPr/>
        </p:nvGrpSpPr>
        <p:grpSpPr>
          <a:xfrm>
            <a:off x="16317606" y="213556"/>
            <a:ext cx="1711278" cy="1508760"/>
            <a:chOff x="0" y="0"/>
            <a:chExt cx="2281704" cy="2011680"/>
          </a:xfrm>
        </p:grpSpPr>
        <p:sp>
          <p:nvSpPr>
            <p:cNvPr id="14" name="Freeform 14"/>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7"/>
              <a:stretch>
                <a:fillRect/>
              </a:stretch>
            </a:blipFill>
          </p:spPr>
        </p:sp>
      </p:grpSp>
      <p:sp>
        <p:nvSpPr>
          <p:cNvPr id="15" name="Freeform 15"/>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6" name="Group 16"/>
          <p:cNvGrpSpPr/>
          <p:nvPr/>
        </p:nvGrpSpPr>
        <p:grpSpPr>
          <a:xfrm>
            <a:off x="936078" y="9644894"/>
            <a:ext cx="11201666" cy="218054"/>
            <a:chOff x="0" y="0"/>
            <a:chExt cx="14935554" cy="290738"/>
          </a:xfrm>
        </p:grpSpPr>
        <p:sp>
          <p:nvSpPr>
            <p:cNvPr id="17" name="Freeform 17"/>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8" name="Group 18"/>
          <p:cNvGrpSpPr/>
          <p:nvPr/>
        </p:nvGrpSpPr>
        <p:grpSpPr>
          <a:xfrm>
            <a:off x="175527" y="9416871"/>
            <a:ext cx="657225" cy="665342"/>
            <a:chOff x="0" y="0"/>
            <a:chExt cx="876300" cy="887122"/>
          </a:xfrm>
        </p:grpSpPr>
        <p:sp>
          <p:nvSpPr>
            <p:cNvPr id="19" name="Freeform 19"/>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0" name="TextBox 20"/>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21</a:t>
              </a:r>
            </a:p>
          </p:txBody>
        </p:sp>
      </p:grpSp>
      <p:sp>
        <p:nvSpPr>
          <p:cNvPr id="21" name="TextBox 21"/>
          <p:cNvSpPr txBox="1"/>
          <p:nvPr/>
        </p:nvSpPr>
        <p:spPr>
          <a:xfrm>
            <a:off x="1524000" y="580353"/>
            <a:ext cx="8308629"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What is westerly disturbance</a:t>
            </a:r>
            <a:r>
              <a:rPr lang="en-US" sz="4200" spc="-150" dirty="0">
                <a:solidFill>
                  <a:srgbClr val="38425C"/>
                </a:solidFill>
                <a:latin typeface="Calibri (MS)"/>
                <a:ea typeface="Calibri (MS)"/>
                <a:cs typeface="Calibri (MS)"/>
                <a:sym typeface="Calibri (MS)"/>
              </a:rPr>
              <a:t>?</a:t>
            </a:r>
          </a:p>
          <a:p>
            <a:pPr algn="l">
              <a:lnSpc>
                <a:spcPts val="5040"/>
              </a:lnSpc>
            </a:pPr>
            <a:endParaRPr lang="en-US" sz="4200" spc="-150" dirty="0">
              <a:solidFill>
                <a:srgbClr val="38425C"/>
              </a:solidFill>
              <a:latin typeface="Calibri (MS)"/>
              <a:ea typeface="Calibri (MS)"/>
              <a:cs typeface="Calibri (MS)"/>
              <a:sym typeface="Calibri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43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p:nvPr/>
        </p:nvGrpSpPr>
        <p:grpSpPr>
          <a:xfrm>
            <a:off x="4459228" y="3585657"/>
            <a:ext cx="2913603" cy="1165442"/>
            <a:chOff x="0" y="0"/>
            <a:chExt cx="3884804" cy="1553922"/>
          </a:xfrm>
        </p:grpSpPr>
        <p:sp>
          <p:nvSpPr>
            <p:cNvPr id="6" name="Freeform 6"/>
            <p:cNvSpPr/>
            <p:nvPr/>
          </p:nvSpPr>
          <p:spPr>
            <a:xfrm>
              <a:off x="0" y="0"/>
              <a:ext cx="3884803" cy="1553972"/>
            </a:xfrm>
            <a:custGeom>
              <a:avLst/>
              <a:gdLst/>
              <a:ahLst/>
              <a:cxnLst/>
              <a:rect l="l" t="t" r="r" b="b"/>
              <a:pathLst>
                <a:path w="3884803" h="1553972">
                  <a:moveTo>
                    <a:pt x="0" y="0"/>
                  </a:moveTo>
                  <a:lnTo>
                    <a:pt x="3107817" y="0"/>
                  </a:lnTo>
                  <a:lnTo>
                    <a:pt x="3884803" y="776986"/>
                  </a:lnTo>
                  <a:lnTo>
                    <a:pt x="3107817" y="1553972"/>
                  </a:lnTo>
                  <a:lnTo>
                    <a:pt x="0" y="1553972"/>
                  </a:lnTo>
                  <a:lnTo>
                    <a:pt x="776986" y="776986"/>
                  </a:lnTo>
                  <a:close/>
                </a:path>
              </a:pathLst>
            </a:custGeom>
            <a:solidFill>
              <a:srgbClr val="5B9BD5"/>
            </a:solidFill>
          </p:spPr>
        </p:sp>
      </p:grpSp>
      <p:grpSp>
        <p:nvGrpSpPr>
          <p:cNvPr id="7" name="Group 7"/>
          <p:cNvGrpSpPr/>
          <p:nvPr/>
        </p:nvGrpSpPr>
        <p:grpSpPr>
          <a:xfrm>
            <a:off x="5037188" y="3580895"/>
            <a:ext cx="1757686" cy="1174967"/>
            <a:chOff x="0" y="0"/>
            <a:chExt cx="2343582" cy="1566622"/>
          </a:xfrm>
        </p:grpSpPr>
        <p:sp>
          <p:nvSpPr>
            <p:cNvPr id="8" name="Freeform 8"/>
            <p:cNvSpPr/>
            <p:nvPr/>
          </p:nvSpPr>
          <p:spPr>
            <a:xfrm>
              <a:off x="0" y="0"/>
              <a:ext cx="2343582" cy="1566622"/>
            </a:xfrm>
            <a:custGeom>
              <a:avLst/>
              <a:gdLst/>
              <a:ahLst/>
              <a:cxnLst/>
              <a:rect l="l" t="t" r="r" b="b"/>
              <a:pathLst>
                <a:path w="2343582" h="1566622">
                  <a:moveTo>
                    <a:pt x="0" y="0"/>
                  </a:moveTo>
                  <a:lnTo>
                    <a:pt x="2343582" y="0"/>
                  </a:lnTo>
                  <a:lnTo>
                    <a:pt x="2343582" y="1566622"/>
                  </a:lnTo>
                  <a:lnTo>
                    <a:pt x="0" y="1566622"/>
                  </a:lnTo>
                  <a:close/>
                </a:path>
              </a:pathLst>
            </a:custGeom>
            <a:solidFill>
              <a:srgbClr val="000000">
                <a:alpha val="0"/>
              </a:srgbClr>
            </a:solidFill>
          </p:spPr>
        </p:sp>
        <p:sp>
          <p:nvSpPr>
            <p:cNvPr id="9" name="TextBox 9"/>
            <p:cNvSpPr txBox="1"/>
            <p:nvPr/>
          </p:nvSpPr>
          <p:spPr>
            <a:xfrm>
              <a:off x="0" y="19050"/>
              <a:ext cx="2343582" cy="1547572"/>
            </a:xfrm>
            <a:prstGeom prst="rect">
              <a:avLst/>
            </a:prstGeom>
          </p:spPr>
          <p:txBody>
            <a:bodyPr lIns="0" tIns="0" rIns="0" bIns="0" rtlCol="0" anchor="ctr"/>
            <a:lstStyle/>
            <a:p>
              <a:pPr algn="ctr">
                <a:lnSpc>
                  <a:spcPts val="1782"/>
                </a:lnSpc>
              </a:pPr>
              <a:r>
                <a:rPr lang="en-US" sz="1650" b="1" dirty="0">
                  <a:solidFill>
                    <a:srgbClr val="FFFFFF"/>
                  </a:solidFill>
                  <a:latin typeface="PT Sans Bold"/>
                  <a:ea typeface="PT Sans Bold"/>
                  <a:cs typeface="PT Sans Bold"/>
                  <a:sym typeface="PT Sans Bold"/>
                </a:rPr>
                <a:t> Deep trough  </a:t>
              </a:r>
            </a:p>
          </p:txBody>
        </p:sp>
      </p:grpSp>
      <p:grpSp>
        <p:nvGrpSpPr>
          <p:cNvPr id="10" name="Group 10"/>
          <p:cNvGrpSpPr/>
          <p:nvPr/>
        </p:nvGrpSpPr>
        <p:grpSpPr>
          <a:xfrm>
            <a:off x="7081473" y="3585657"/>
            <a:ext cx="2913603" cy="1165442"/>
            <a:chOff x="0" y="0"/>
            <a:chExt cx="3884804" cy="1553922"/>
          </a:xfrm>
        </p:grpSpPr>
        <p:sp>
          <p:nvSpPr>
            <p:cNvPr id="11" name="Freeform 11"/>
            <p:cNvSpPr/>
            <p:nvPr/>
          </p:nvSpPr>
          <p:spPr>
            <a:xfrm>
              <a:off x="0" y="0"/>
              <a:ext cx="3884803" cy="1553972"/>
            </a:xfrm>
            <a:custGeom>
              <a:avLst/>
              <a:gdLst/>
              <a:ahLst/>
              <a:cxnLst/>
              <a:rect l="l" t="t" r="r" b="b"/>
              <a:pathLst>
                <a:path w="3884803" h="1553972">
                  <a:moveTo>
                    <a:pt x="0" y="0"/>
                  </a:moveTo>
                  <a:lnTo>
                    <a:pt x="3107817" y="0"/>
                  </a:lnTo>
                  <a:lnTo>
                    <a:pt x="3884803" y="776986"/>
                  </a:lnTo>
                  <a:lnTo>
                    <a:pt x="3107817" y="1553972"/>
                  </a:lnTo>
                  <a:lnTo>
                    <a:pt x="0" y="1553972"/>
                  </a:lnTo>
                  <a:lnTo>
                    <a:pt x="776986" y="776986"/>
                  </a:lnTo>
                  <a:close/>
                </a:path>
              </a:pathLst>
            </a:custGeom>
            <a:solidFill>
              <a:srgbClr val="5ACA49"/>
            </a:solidFill>
          </p:spPr>
        </p:sp>
      </p:grpSp>
      <p:grpSp>
        <p:nvGrpSpPr>
          <p:cNvPr id="12" name="Group 12"/>
          <p:cNvGrpSpPr/>
          <p:nvPr/>
        </p:nvGrpSpPr>
        <p:grpSpPr>
          <a:xfrm>
            <a:off x="7659432" y="3580895"/>
            <a:ext cx="1757686" cy="1174967"/>
            <a:chOff x="0" y="0"/>
            <a:chExt cx="2343582" cy="1566622"/>
          </a:xfrm>
        </p:grpSpPr>
        <p:sp>
          <p:nvSpPr>
            <p:cNvPr id="13" name="Freeform 13"/>
            <p:cNvSpPr/>
            <p:nvPr/>
          </p:nvSpPr>
          <p:spPr>
            <a:xfrm>
              <a:off x="0" y="0"/>
              <a:ext cx="2343582" cy="1566622"/>
            </a:xfrm>
            <a:custGeom>
              <a:avLst/>
              <a:gdLst/>
              <a:ahLst/>
              <a:cxnLst/>
              <a:rect l="l" t="t" r="r" b="b"/>
              <a:pathLst>
                <a:path w="2343582" h="1566622">
                  <a:moveTo>
                    <a:pt x="0" y="0"/>
                  </a:moveTo>
                  <a:lnTo>
                    <a:pt x="2343582" y="0"/>
                  </a:lnTo>
                  <a:lnTo>
                    <a:pt x="2343582" y="1566622"/>
                  </a:lnTo>
                  <a:lnTo>
                    <a:pt x="0" y="1566622"/>
                  </a:lnTo>
                  <a:close/>
                </a:path>
              </a:pathLst>
            </a:custGeom>
            <a:solidFill>
              <a:srgbClr val="000000">
                <a:alpha val="0"/>
              </a:srgbClr>
            </a:solidFill>
          </p:spPr>
        </p:sp>
        <p:sp>
          <p:nvSpPr>
            <p:cNvPr id="14" name="TextBox 14"/>
            <p:cNvSpPr txBox="1"/>
            <p:nvPr/>
          </p:nvSpPr>
          <p:spPr>
            <a:xfrm>
              <a:off x="0" y="19050"/>
              <a:ext cx="2343582" cy="1547572"/>
            </a:xfrm>
            <a:prstGeom prst="rect">
              <a:avLst/>
            </a:prstGeom>
          </p:spPr>
          <p:txBody>
            <a:bodyPr lIns="0" tIns="0" rIns="0" bIns="0" rtlCol="0" anchor="ctr"/>
            <a:lstStyle/>
            <a:p>
              <a:pPr algn="ctr">
                <a:lnSpc>
                  <a:spcPts val="1782"/>
                </a:lnSpc>
              </a:pPr>
              <a:r>
                <a:rPr lang="en-US" sz="1650" b="1">
                  <a:solidFill>
                    <a:srgbClr val="FFFFFF"/>
                  </a:solidFill>
                  <a:latin typeface="PT Sans Bold"/>
                  <a:ea typeface="PT Sans Bold"/>
                  <a:cs typeface="PT Sans Bold"/>
                  <a:sym typeface="PT Sans Bold"/>
                </a:rPr>
                <a:t>Amount of moisture </a:t>
              </a:r>
            </a:p>
          </p:txBody>
        </p:sp>
      </p:grpSp>
      <p:grpSp>
        <p:nvGrpSpPr>
          <p:cNvPr id="15" name="Group 15"/>
          <p:cNvGrpSpPr/>
          <p:nvPr/>
        </p:nvGrpSpPr>
        <p:grpSpPr>
          <a:xfrm>
            <a:off x="9703716" y="3585657"/>
            <a:ext cx="2913603" cy="1165442"/>
            <a:chOff x="0" y="0"/>
            <a:chExt cx="3884804" cy="1553922"/>
          </a:xfrm>
        </p:grpSpPr>
        <p:sp>
          <p:nvSpPr>
            <p:cNvPr id="16" name="Freeform 16"/>
            <p:cNvSpPr/>
            <p:nvPr/>
          </p:nvSpPr>
          <p:spPr>
            <a:xfrm>
              <a:off x="0" y="0"/>
              <a:ext cx="3884803" cy="1553972"/>
            </a:xfrm>
            <a:custGeom>
              <a:avLst/>
              <a:gdLst/>
              <a:ahLst/>
              <a:cxnLst/>
              <a:rect l="l" t="t" r="r" b="b"/>
              <a:pathLst>
                <a:path w="3884803" h="1553972">
                  <a:moveTo>
                    <a:pt x="0" y="0"/>
                  </a:moveTo>
                  <a:lnTo>
                    <a:pt x="3107817" y="0"/>
                  </a:lnTo>
                  <a:lnTo>
                    <a:pt x="3884803" y="776986"/>
                  </a:lnTo>
                  <a:lnTo>
                    <a:pt x="3107817" y="1553972"/>
                  </a:lnTo>
                  <a:lnTo>
                    <a:pt x="0" y="1553972"/>
                  </a:lnTo>
                  <a:lnTo>
                    <a:pt x="776986" y="776986"/>
                  </a:lnTo>
                  <a:close/>
                </a:path>
              </a:pathLst>
            </a:custGeom>
            <a:solidFill>
              <a:srgbClr val="BF7600"/>
            </a:solidFill>
          </p:spPr>
        </p:sp>
      </p:grpSp>
      <p:grpSp>
        <p:nvGrpSpPr>
          <p:cNvPr id="17" name="Group 17"/>
          <p:cNvGrpSpPr/>
          <p:nvPr/>
        </p:nvGrpSpPr>
        <p:grpSpPr>
          <a:xfrm>
            <a:off x="10281675" y="3580895"/>
            <a:ext cx="1757686" cy="1174967"/>
            <a:chOff x="0" y="0"/>
            <a:chExt cx="2343582" cy="1566622"/>
          </a:xfrm>
        </p:grpSpPr>
        <p:sp>
          <p:nvSpPr>
            <p:cNvPr id="18" name="Freeform 18"/>
            <p:cNvSpPr/>
            <p:nvPr/>
          </p:nvSpPr>
          <p:spPr>
            <a:xfrm>
              <a:off x="0" y="0"/>
              <a:ext cx="2343582" cy="1566622"/>
            </a:xfrm>
            <a:custGeom>
              <a:avLst/>
              <a:gdLst/>
              <a:ahLst/>
              <a:cxnLst/>
              <a:rect l="l" t="t" r="r" b="b"/>
              <a:pathLst>
                <a:path w="2343582" h="1566622">
                  <a:moveTo>
                    <a:pt x="0" y="0"/>
                  </a:moveTo>
                  <a:lnTo>
                    <a:pt x="2343582" y="0"/>
                  </a:lnTo>
                  <a:lnTo>
                    <a:pt x="2343582" y="1566622"/>
                  </a:lnTo>
                  <a:lnTo>
                    <a:pt x="0" y="1566622"/>
                  </a:lnTo>
                  <a:close/>
                </a:path>
              </a:pathLst>
            </a:custGeom>
            <a:solidFill>
              <a:srgbClr val="000000">
                <a:alpha val="0"/>
              </a:srgbClr>
            </a:solidFill>
          </p:spPr>
        </p:sp>
        <p:sp>
          <p:nvSpPr>
            <p:cNvPr id="19" name="TextBox 19"/>
            <p:cNvSpPr txBox="1"/>
            <p:nvPr/>
          </p:nvSpPr>
          <p:spPr>
            <a:xfrm>
              <a:off x="0" y="19050"/>
              <a:ext cx="2343582" cy="1547572"/>
            </a:xfrm>
            <a:prstGeom prst="rect">
              <a:avLst/>
            </a:prstGeom>
          </p:spPr>
          <p:txBody>
            <a:bodyPr lIns="0" tIns="0" rIns="0" bIns="0" rtlCol="0" anchor="ctr"/>
            <a:lstStyle/>
            <a:p>
              <a:pPr algn="ctr">
                <a:lnSpc>
                  <a:spcPts val="1782"/>
                </a:lnSpc>
              </a:pPr>
              <a:r>
                <a:rPr lang="en-US" sz="1650" b="1">
                  <a:solidFill>
                    <a:srgbClr val="FFFFFF"/>
                  </a:solidFill>
                  <a:latin typeface="PT Sans Bold"/>
                  <a:ea typeface="PT Sans Bold"/>
                  <a:cs typeface="PT Sans Bold"/>
                  <a:sym typeface="PT Sans Bold"/>
                </a:rPr>
                <a:t>Upper air cold air mass</a:t>
              </a:r>
            </a:p>
          </p:txBody>
        </p:sp>
      </p:grpSp>
      <p:grpSp>
        <p:nvGrpSpPr>
          <p:cNvPr id="20" name="Group 20"/>
          <p:cNvGrpSpPr/>
          <p:nvPr/>
        </p:nvGrpSpPr>
        <p:grpSpPr>
          <a:xfrm>
            <a:off x="12325960" y="3585657"/>
            <a:ext cx="2913603" cy="1165442"/>
            <a:chOff x="0" y="0"/>
            <a:chExt cx="3884804" cy="1553922"/>
          </a:xfrm>
        </p:grpSpPr>
        <p:sp>
          <p:nvSpPr>
            <p:cNvPr id="21" name="Freeform 21"/>
            <p:cNvSpPr/>
            <p:nvPr/>
          </p:nvSpPr>
          <p:spPr>
            <a:xfrm>
              <a:off x="0" y="0"/>
              <a:ext cx="3884803" cy="1553972"/>
            </a:xfrm>
            <a:custGeom>
              <a:avLst/>
              <a:gdLst/>
              <a:ahLst/>
              <a:cxnLst/>
              <a:rect l="l" t="t" r="r" b="b"/>
              <a:pathLst>
                <a:path w="3884803" h="1553972">
                  <a:moveTo>
                    <a:pt x="0" y="0"/>
                  </a:moveTo>
                  <a:lnTo>
                    <a:pt x="3107817" y="0"/>
                  </a:lnTo>
                  <a:lnTo>
                    <a:pt x="3884803" y="776986"/>
                  </a:lnTo>
                  <a:lnTo>
                    <a:pt x="3107817" y="1553972"/>
                  </a:lnTo>
                  <a:lnTo>
                    <a:pt x="0" y="1553972"/>
                  </a:lnTo>
                  <a:lnTo>
                    <a:pt x="776986" y="776986"/>
                  </a:lnTo>
                  <a:close/>
                </a:path>
              </a:pathLst>
            </a:custGeom>
            <a:solidFill>
              <a:srgbClr val="9C47AD"/>
            </a:solidFill>
          </p:spPr>
        </p:sp>
      </p:grpSp>
      <p:grpSp>
        <p:nvGrpSpPr>
          <p:cNvPr id="22" name="Group 22"/>
          <p:cNvGrpSpPr/>
          <p:nvPr/>
        </p:nvGrpSpPr>
        <p:grpSpPr>
          <a:xfrm>
            <a:off x="12903920" y="3580895"/>
            <a:ext cx="1757686" cy="1174967"/>
            <a:chOff x="0" y="0"/>
            <a:chExt cx="2343582" cy="1566622"/>
          </a:xfrm>
        </p:grpSpPr>
        <p:sp>
          <p:nvSpPr>
            <p:cNvPr id="23" name="Freeform 23"/>
            <p:cNvSpPr/>
            <p:nvPr/>
          </p:nvSpPr>
          <p:spPr>
            <a:xfrm>
              <a:off x="0" y="0"/>
              <a:ext cx="2343582" cy="1566622"/>
            </a:xfrm>
            <a:custGeom>
              <a:avLst/>
              <a:gdLst/>
              <a:ahLst/>
              <a:cxnLst/>
              <a:rect l="l" t="t" r="r" b="b"/>
              <a:pathLst>
                <a:path w="2343582" h="1566622">
                  <a:moveTo>
                    <a:pt x="0" y="0"/>
                  </a:moveTo>
                  <a:lnTo>
                    <a:pt x="2343582" y="0"/>
                  </a:lnTo>
                  <a:lnTo>
                    <a:pt x="2343582" y="1566622"/>
                  </a:lnTo>
                  <a:lnTo>
                    <a:pt x="0" y="1566622"/>
                  </a:lnTo>
                  <a:close/>
                </a:path>
              </a:pathLst>
            </a:custGeom>
            <a:solidFill>
              <a:srgbClr val="000000">
                <a:alpha val="0"/>
              </a:srgbClr>
            </a:solidFill>
          </p:spPr>
        </p:sp>
        <p:sp>
          <p:nvSpPr>
            <p:cNvPr id="24" name="TextBox 24"/>
            <p:cNvSpPr txBox="1"/>
            <p:nvPr/>
          </p:nvSpPr>
          <p:spPr>
            <a:xfrm>
              <a:off x="0" y="19050"/>
              <a:ext cx="2343582" cy="1547572"/>
            </a:xfrm>
            <a:prstGeom prst="rect">
              <a:avLst/>
            </a:prstGeom>
          </p:spPr>
          <p:txBody>
            <a:bodyPr lIns="0" tIns="0" rIns="0" bIns="0" rtlCol="0" anchor="ctr"/>
            <a:lstStyle/>
            <a:p>
              <a:pPr algn="ctr">
                <a:lnSpc>
                  <a:spcPts val="1782"/>
                </a:lnSpc>
              </a:pPr>
              <a:r>
                <a:rPr lang="en-US" sz="1650" b="1">
                  <a:solidFill>
                    <a:srgbClr val="FFFFFF"/>
                  </a:solidFill>
                  <a:latin typeface="PT Sans Bold"/>
                  <a:ea typeface="PT Sans Bold"/>
                  <a:cs typeface="PT Sans Bold"/>
                  <a:sym typeface="PT Sans Bold"/>
                </a:rPr>
                <a:t>High temperatures</a:t>
              </a:r>
            </a:p>
          </p:txBody>
        </p:sp>
      </p:grpSp>
      <p:sp>
        <p:nvSpPr>
          <p:cNvPr id="25" name="TextBox 25"/>
          <p:cNvSpPr txBox="1"/>
          <p:nvPr/>
        </p:nvSpPr>
        <p:spPr>
          <a:xfrm>
            <a:off x="1420238" y="2624780"/>
            <a:ext cx="6365355" cy="508725"/>
          </a:xfrm>
          <a:prstGeom prst="rect">
            <a:avLst/>
          </a:prstGeom>
        </p:spPr>
        <p:txBody>
          <a:bodyPr lIns="0" tIns="0" rIns="0" bIns="0" rtlCol="0" anchor="t">
            <a:spAutoFit/>
          </a:bodyPr>
          <a:lstStyle/>
          <a:p>
            <a:pPr algn="l">
              <a:lnSpc>
                <a:spcPts val="3600"/>
              </a:lnSpc>
            </a:pPr>
            <a:r>
              <a:rPr lang="en-US" sz="3000" b="1" dirty="0">
                <a:solidFill>
                  <a:srgbClr val="C00000"/>
                </a:solidFill>
                <a:latin typeface="PT Sans Bold"/>
                <a:ea typeface="PT Sans Bold"/>
                <a:cs typeface="PT Sans Bold"/>
                <a:sym typeface="PT Sans Bold"/>
              </a:rPr>
              <a:t>Strength of Westerly disturbance :</a:t>
            </a:r>
          </a:p>
        </p:txBody>
      </p:sp>
      <p:sp>
        <p:nvSpPr>
          <p:cNvPr id="26" name="TextBox 26"/>
          <p:cNvSpPr txBox="1"/>
          <p:nvPr/>
        </p:nvSpPr>
        <p:spPr>
          <a:xfrm>
            <a:off x="1831896" y="5189220"/>
            <a:ext cx="2664492" cy="1062721"/>
          </a:xfrm>
          <a:prstGeom prst="rect">
            <a:avLst/>
          </a:prstGeom>
        </p:spPr>
        <p:txBody>
          <a:bodyPr lIns="0" tIns="0" rIns="0" bIns="0" rtlCol="0" anchor="t">
            <a:spAutoFit/>
          </a:bodyPr>
          <a:lstStyle/>
          <a:p>
            <a:pPr algn="l">
              <a:lnSpc>
                <a:spcPts val="3600"/>
              </a:lnSpc>
            </a:pPr>
            <a:r>
              <a:rPr lang="en-US" sz="3000" b="1">
                <a:solidFill>
                  <a:srgbClr val="C00000"/>
                </a:solidFill>
                <a:latin typeface="PT Sans Bold"/>
                <a:ea typeface="PT Sans Bold"/>
                <a:cs typeface="PT Sans Bold"/>
                <a:sym typeface="PT Sans Bold"/>
              </a:rPr>
              <a:t>Effects:</a:t>
            </a:r>
          </a:p>
          <a:p>
            <a:pPr algn="l">
              <a:lnSpc>
                <a:spcPts val="3600"/>
              </a:lnSpc>
            </a:pPr>
            <a:endParaRPr lang="en-US" sz="3000" b="1">
              <a:solidFill>
                <a:srgbClr val="C00000"/>
              </a:solidFill>
              <a:latin typeface="PT Sans Bold"/>
              <a:ea typeface="PT Sans Bold"/>
              <a:cs typeface="PT Sans Bold"/>
              <a:sym typeface="PT Sans Bold"/>
            </a:endParaRPr>
          </a:p>
        </p:txBody>
      </p:sp>
      <p:grpSp>
        <p:nvGrpSpPr>
          <p:cNvPr id="27" name="Group 27"/>
          <p:cNvGrpSpPr/>
          <p:nvPr/>
        </p:nvGrpSpPr>
        <p:grpSpPr>
          <a:xfrm>
            <a:off x="2765151" y="5806012"/>
            <a:ext cx="8249569" cy="3515482"/>
            <a:chOff x="0" y="0"/>
            <a:chExt cx="10999426" cy="4687310"/>
          </a:xfrm>
        </p:grpSpPr>
        <p:sp>
          <p:nvSpPr>
            <p:cNvPr id="28" name="Freeform 28"/>
            <p:cNvSpPr/>
            <p:nvPr/>
          </p:nvSpPr>
          <p:spPr>
            <a:xfrm>
              <a:off x="0" y="0"/>
              <a:ext cx="10999470" cy="4687316"/>
            </a:xfrm>
            <a:custGeom>
              <a:avLst/>
              <a:gdLst/>
              <a:ahLst/>
              <a:cxnLst/>
              <a:rect l="l" t="t" r="r" b="b"/>
              <a:pathLst>
                <a:path w="10999470" h="4687316">
                  <a:moveTo>
                    <a:pt x="0" y="0"/>
                  </a:moveTo>
                  <a:lnTo>
                    <a:pt x="10999470" y="0"/>
                  </a:lnTo>
                  <a:lnTo>
                    <a:pt x="10999470" y="4687316"/>
                  </a:lnTo>
                  <a:lnTo>
                    <a:pt x="0" y="4687316"/>
                  </a:lnTo>
                  <a:close/>
                </a:path>
              </a:pathLst>
            </a:custGeom>
            <a:solidFill>
              <a:srgbClr val="E7E6E6"/>
            </a:solidFill>
          </p:spPr>
        </p:sp>
        <p:sp>
          <p:nvSpPr>
            <p:cNvPr id="29" name="TextBox 29"/>
            <p:cNvSpPr txBox="1"/>
            <p:nvPr/>
          </p:nvSpPr>
          <p:spPr>
            <a:xfrm>
              <a:off x="0" y="-171450"/>
              <a:ext cx="10999426" cy="4858760"/>
            </a:xfrm>
            <a:prstGeom prst="rect">
              <a:avLst/>
            </a:prstGeom>
          </p:spPr>
          <p:txBody>
            <a:bodyPr lIns="50800" tIns="50800" rIns="50800" bIns="50800" rtlCol="0" anchor="t"/>
            <a:lstStyle/>
            <a:p>
              <a:pPr marL="542925" lvl="1" indent="-271462" algn="l">
                <a:lnSpc>
                  <a:spcPts val="5400"/>
                </a:lnSpc>
                <a:buFont typeface="Arial"/>
                <a:buChar char="•"/>
              </a:pPr>
              <a:r>
                <a:rPr lang="en-US" sz="3000" dirty="0">
                  <a:solidFill>
                    <a:srgbClr val="000000"/>
                  </a:solidFill>
                  <a:latin typeface="PT Sans"/>
                  <a:ea typeface="PT Sans"/>
                  <a:cs typeface="PT Sans"/>
                  <a:sym typeface="PT Sans"/>
                </a:rPr>
                <a:t>Deep convection and thunderstorms.     </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Lightening.</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Hail.</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Strong downdraft.</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Flash flood.</a:t>
              </a:r>
            </a:p>
          </p:txBody>
        </p:sp>
      </p:grpSp>
      <p:grpSp>
        <p:nvGrpSpPr>
          <p:cNvPr id="30" name="Group 30"/>
          <p:cNvGrpSpPr>
            <a:grpSpLocks noChangeAspect="1"/>
          </p:cNvGrpSpPr>
          <p:nvPr/>
        </p:nvGrpSpPr>
        <p:grpSpPr>
          <a:xfrm>
            <a:off x="16317606" y="213556"/>
            <a:ext cx="1711278" cy="1508760"/>
            <a:chOff x="0" y="0"/>
            <a:chExt cx="2281704" cy="2011680"/>
          </a:xfrm>
        </p:grpSpPr>
        <p:sp>
          <p:nvSpPr>
            <p:cNvPr id="31" name="Freeform 3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3"/>
              <a:stretch>
                <a:fillRect/>
              </a:stretch>
            </a:blipFill>
          </p:spPr>
        </p:sp>
      </p:grpSp>
      <p:sp>
        <p:nvSpPr>
          <p:cNvPr id="32" name="Freeform 32"/>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33" name="Group 33"/>
          <p:cNvGrpSpPr/>
          <p:nvPr/>
        </p:nvGrpSpPr>
        <p:grpSpPr>
          <a:xfrm>
            <a:off x="936078" y="9644894"/>
            <a:ext cx="11201666" cy="218054"/>
            <a:chOff x="0" y="0"/>
            <a:chExt cx="14935554" cy="290738"/>
          </a:xfrm>
        </p:grpSpPr>
        <p:sp>
          <p:nvSpPr>
            <p:cNvPr id="34" name="Freeform 34"/>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35" name="Group 35"/>
          <p:cNvGrpSpPr/>
          <p:nvPr/>
        </p:nvGrpSpPr>
        <p:grpSpPr>
          <a:xfrm>
            <a:off x="175527" y="9416871"/>
            <a:ext cx="657225" cy="665342"/>
            <a:chOff x="0" y="0"/>
            <a:chExt cx="876300" cy="887122"/>
          </a:xfrm>
        </p:grpSpPr>
        <p:sp>
          <p:nvSpPr>
            <p:cNvPr id="36" name="Freeform 36"/>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37" name="TextBox 37"/>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26</a:t>
              </a:r>
            </a:p>
          </p:txBody>
        </p:sp>
      </p:grpSp>
      <p:grpSp>
        <p:nvGrpSpPr>
          <p:cNvPr id="38" name="Group 38"/>
          <p:cNvGrpSpPr>
            <a:grpSpLocks noChangeAspect="1"/>
          </p:cNvGrpSpPr>
          <p:nvPr/>
        </p:nvGrpSpPr>
        <p:grpSpPr>
          <a:xfrm>
            <a:off x="847536" y="479058"/>
            <a:ext cx="187522" cy="917610"/>
            <a:chOff x="0" y="0"/>
            <a:chExt cx="250030" cy="1223480"/>
          </a:xfrm>
        </p:grpSpPr>
        <p:sp>
          <p:nvSpPr>
            <p:cNvPr id="39" name="Freeform 3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sp>
        <p:nvSpPr>
          <p:cNvPr id="40" name="TextBox 40"/>
          <p:cNvSpPr txBox="1"/>
          <p:nvPr/>
        </p:nvSpPr>
        <p:spPr>
          <a:xfrm>
            <a:off x="1395087" y="673475"/>
            <a:ext cx="8308629"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Westerly disturbance</a:t>
            </a:r>
          </a:p>
          <a:p>
            <a:pPr algn="l">
              <a:lnSpc>
                <a:spcPts val="5040"/>
              </a:lnSpc>
            </a:pPr>
            <a:endParaRPr lang="en-US" sz="4200" dirty="0">
              <a:solidFill>
                <a:srgbClr val="38425C"/>
              </a:solidFill>
              <a:latin typeface="Calibri (MS)"/>
              <a:ea typeface="Calibri (MS)"/>
              <a:cs typeface="Calibri (MS)"/>
              <a:sym typeface="Calibri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290652" y="205472"/>
            <a:ext cx="14846171" cy="1523720"/>
            <a:chOff x="0" y="-50426"/>
            <a:chExt cx="19794894" cy="2031626"/>
          </a:xfrm>
        </p:grpSpPr>
        <p:sp>
          <p:nvSpPr>
            <p:cNvPr id="4" name="Freeform 4"/>
            <p:cNvSpPr/>
            <p:nvPr/>
          </p:nvSpPr>
          <p:spPr>
            <a:xfrm>
              <a:off x="0" y="0"/>
              <a:ext cx="19544830" cy="1981200"/>
            </a:xfrm>
            <a:custGeom>
              <a:avLst/>
              <a:gdLst/>
              <a:ahLst/>
              <a:cxnLst/>
              <a:rect l="l" t="t" r="r" b="b"/>
              <a:pathLst>
                <a:path w="19544830" h="1981200">
                  <a:moveTo>
                    <a:pt x="0" y="0"/>
                  </a:moveTo>
                  <a:lnTo>
                    <a:pt x="19544830" y="0"/>
                  </a:lnTo>
                  <a:lnTo>
                    <a:pt x="19544830" y="1981200"/>
                  </a:lnTo>
                  <a:lnTo>
                    <a:pt x="0" y="1981200"/>
                  </a:lnTo>
                  <a:close/>
                </a:path>
              </a:pathLst>
            </a:custGeom>
            <a:solidFill>
              <a:srgbClr val="000000">
                <a:alpha val="0"/>
              </a:srgbClr>
            </a:solidFill>
          </p:spPr>
        </p:sp>
        <p:sp>
          <p:nvSpPr>
            <p:cNvPr id="5" name="TextBox 5"/>
            <p:cNvSpPr txBox="1"/>
            <p:nvPr/>
          </p:nvSpPr>
          <p:spPr>
            <a:xfrm>
              <a:off x="250064" y="-50426"/>
              <a:ext cx="19544830" cy="2019300"/>
            </a:xfrm>
            <a:prstGeom prst="rect">
              <a:avLst/>
            </a:prstGeom>
          </p:spPr>
          <p:txBody>
            <a:bodyPr lIns="0" tIns="0" rIns="0" bIns="0" rtlCol="0" anchor="ctr"/>
            <a:lstStyle/>
            <a:p>
              <a:pPr algn="l">
                <a:lnSpc>
                  <a:spcPts val="4536"/>
                </a:lnSpc>
              </a:pPr>
              <a:r>
                <a:rPr lang="en-US" sz="4200" b="1" spc="9" dirty="0">
                  <a:solidFill>
                    <a:srgbClr val="38425C"/>
                  </a:solidFill>
                  <a:latin typeface="Rosario Bold"/>
                  <a:sym typeface="Calibri (MS)"/>
                </a:rPr>
                <a:t>Westerly disturbance end of March 2026 (</a:t>
              </a:r>
              <a:r>
                <a:rPr lang="ar-OM" sz="4200" b="1" spc="9" dirty="0">
                  <a:solidFill>
                    <a:srgbClr val="38425C"/>
                  </a:solidFill>
                  <a:latin typeface="Rosario Bold"/>
                  <a:sym typeface="Calibri (MS)"/>
                </a:rPr>
                <a:t>منخفض المسرات</a:t>
              </a:r>
              <a:r>
                <a:rPr lang="en-US" sz="4200" b="1" spc="9" dirty="0">
                  <a:solidFill>
                    <a:srgbClr val="38425C"/>
                  </a:solidFill>
                  <a:latin typeface="Rosario Bold"/>
                  <a:sym typeface="Calibri (MS)"/>
                </a:rPr>
                <a:t>)</a:t>
              </a:r>
            </a:p>
          </p:txBody>
        </p:sp>
      </p:grpSp>
      <p:grpSp>
        <p:nvGrpSpPr>
          <p:cNvPr id="14" name="Group 14"/>
          <p:cNvGrpSpPr>
            <a:grpSpLocks noChangeAspect="1"/>
          </p:cNvGrpSpPr>
          <p:nvPr/>
        </p:nvGrpSpPr>
        <p:grpSpPr>
          <a:xfrm>
            <a:off x="1103130" y="473826"/>
            <a:ext cx="187523" cy="917610"/>
            <a:chOff x="0" y="0"/>
            <a:chExt cx="250030" cy="1223480"/>
          </a:xfrm>
        </p:grpSpPr>
        <p:sp>
          <p:nvSpPr>
            <p:cNvPr id="15" name="Freeform 15"/>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grpSp>
        <p:nvGrpSpPr>
          <p:cNvPr id="16" name="Group 16"/>
          <p:cNvGrpSpPr>
            <a:grpSpLocks noChangeAspect="1"/>
          </p:cNvGrpSpPr>
          <p:nvPr/>
        </p:nvGrpSpPr>
        <p:grpSpPr>
          <a:xfrm>
            <a:off x="16317606" y="213556"/>
            <a:ext cx="1711278" cy="1508760"/>
            <a:chOff x="0" y="0"/>
            <a:chExt cx="2281704" cy="2011680"/>
          </a:xfrm>
        </p:grpSpPr>
        <p:sp>
          <p:nvSpPr>
            <p:cNvPr id="17" name="Freeform 17"/>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8" name="Freeform 18"/>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9" name="Group 19"/>
          <p:cNvGrpSpPr/>
          <p:nvPr/>
        </p:nvGrpSpPr>
        <p:grpSpPr>
          <a:xfrm>
            <a:off x="936078" y="9644894"/>
            <a:ext cx="11201666" cy="218054"/>
            <a:chOff x="0" y="0"/>
            <a:chExt cx="14935554" cy="290738"/>
          </a:xfrm>
        </p:grpSpPr>
        <p:sp>
          <p:nvSpPr>
            <p:cNvPr id="20" name="Freeform 20"/>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21" name="Group 21"/>
          <p:cNvGrpSpPr/>
          <p:nvPr/>
        </p:nvGrpSpPr>
        <p:grpSpPr>
          <a:xfrm>
            <a:off x="175527" y="9416871"/>
            <a:ext cx="657225" cy="665342"/>
            <a:chOff x="0" y="0"/>
            <a:chExt cx="876300" cy="887122"/>
          </a:xfrm>
        </p:grpSpPr>
        <p:sp>
          <p:nvSpPr>
            <p:cNvPr id="22" name="Freeform 22"/>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3" name="TextBox 23"/>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27</a:t>
              </a:r>
            </a:p>
          </p:txBody>
        </p:sp>
      </p:grpSp>
      <p:pic>
        <p:nvPicPr>
          <p:cNvPr id="25" name="Picture 24">
            <a:extLst>
              <a:ext uri="{FF2B5EF4-FFF2-40B4-BE49-F238E27FC236}">
                <a16:creationId xmlns:a16="http://schemas.microsoft.com/office/drawing/2014/main" id="{83A5F3B5-F837-46FD-B5D9-F1676A5326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0449" y="1665534"/>
            <a:ext cx="3902095" cy="4883361"/>
          </a:xfrm>
          <a:prstGeom prst="rect">
            <a:avLst/>
          </a:prstGeom>
        </p:spPr>
      </p:pic>
      <p:pic>
        <p:nvPicPr>
          <p:cNvPr id="27" name="Picture 26">
            <a:extLst>
              <a:ext uri="{FF2B5EF4-FFF2-40B4-BE49-F238E27FC236}">
                <a16:creationId xmlns:a16="http://schemas.microsoft.com/office/drawing/2014/main" id="{A0F8A9FD-4740-452D-8BDC-59EF19B75F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606" y="3500819"/>
            <a:ext cx="4951237" cy="3815365"/>
          </a:xfrm>
          <a:prstGeom prst="rect">
            <a:avLst/>
          </a:prstGeom>
        </p:spPr>
      </p:pic>
      <p:pic>
        <p:nvPicPr>
          <p:cNvPr id="29" name="Picture 28">
            <a:extLst>
              <a:ext uri="{FF2B5EF4-FFF2-40B4-BE49-F238E27FC236}">
                <a16:creationId xmlns:a16="http://schemas.microsoft.com/office/drawing/2014/main" id="{AD19D129-0C43-48DF-B1C8-B6999AC87BD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151" t="4607" r="4043" b="8682"/>
          <a:stretch/>
        </p:blipFill>
        <p:spPr>
          <a:xfrm>
            <a:off x="13010234" y="3662343"/>
            <a:ext cx="5228160" cy="3731797"/>
          </a:xfrm>
          <a:prstGeom prst="rect">
            <a:avLst/>
          </a:prstGeom>
        </p:spPr>
      </p:pic>
      <p:sp>
        <p:nvSpPr>
          <p:cNvPr id="30" name="TextBox 29">
            <a:extLst>
              <a:ext uri="{FF2B5EF4-FFF2-40B4-BE49-F238E27FC236}">
                <a16:creationId xmlns:a16="http://schemas.microsoft.com/office/drawing/2014/main" id="{9DFCEB2F-9C5B-46CD-9CD4-38B2672643CC}"/>
              </a:ext>
            </a:extLst>
          </p:cNvPr>
          <p:cNvSpPr txBox="1"/>
          <p:nvPr/>
        </p:nvSpPr>
        <p:spPr>
          <a:xfrm>
            <a:off x="909028" y="7316184"/>
            <a:ext cx="4120248" cy="369332"/>
          </a:xfrm>
          <a:prstGeom prst="rect">
            <a:avLst/>
          </a:prstGeom>
          <a:noFill/>
        </p:spPr>
        <p:txBody>
          <a:bodyPr wrap="square" rtlCol="0">
            <a:spAutoFit/>
          </a:bodyPr>
          <a:lstStyle/>
          <a:p>
            <a:r>
              <a:rPr lang="en-US" b="1" dirty="0"/>
              <a:t>27 March 2026 03:30 LT</a:t>
            </a:r>
          </a:p>
        </p:txBody>
      </p:sp>
      <p:pic>
        <p:nvPicPr>
          <p:cNvPr id="32" name="Picture 31">
            <a:extLst>
              <a:ext uri="{FF2B5EF4-FFF2-40B4-BE49-F238E27FC236}">
                <a16:creationId xmlns:a16="http://schemas.microsoft.com/office/drawing/2014/main" id="{D1E895CD-62B2-4D53-954B-33084F022B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72336" y="1661553"/>
            <a:ext cx="3902095" cy="490466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a:grpSpLocks noChangeAspect="1"/>
          </p:cNvGrpSpPr>
          <p:nvPr/>
        </p:nvGrpSpPr>
        <p:grpSpPr>
          <a:xfrm>
            <a:off x="8661393" y="4118871"/>
            <a:ext cx="7439025" cy="4826391"/>
            <a:chOff x="0" y="0"/>
            <a:chExt cx="9918700" cy="6435188"/>
          </a:xfrm>
        </p:grpSpPr>
        <p:sp>
          <p:nvSpPr>
            <p:cNvPr id="6" name="Freeform 6"/>
            <p:cNvSpPr/>
            <p:nvPr/>
          </p:nvSpPr>
          <p:spPr>
            <a:xfrm>
              <a:off x="0" y="0"/>
              <a:ext cx="9918700" cy="6435217"/>
            </a:xfrm>
            <a:custGeom>
              <a:avLst/>
              <a:gdLst/>
              <a:ahLst/>
              <a:cxnLst/>
              <a:rect l="l" t="t" r="r" b="b"/>
              <a:pathLst>
                <a:path w="9918700" h="6435217">
                  <a:moveTo>
                    <a:pt x="0" y="0"/>
                  </a:moveTo>
                  <a:lnTo>
                    <a:pt x="9918700" y="0"/>
                  </a:lnTo>
                  <a:lnTo>
                    <a:pt x="9918700" y="6435217"/>
                  </a:lnTo>
                  <a:lnTo>
                    <a:pt x="0" y="6435217"/>
                  </a:lnTo>
                  <a:lnTo>
                    <a:pt x="0" y="0"/>
                  </a:lnTo>
                  <a:close/>
                </a:path>
              </a:pathLst>
            </a:custGeom>
            <a:blipFill>
              <a:blip r:embed="rId3"/>
              <a:stretch>
                <a:fillRect l="-39555" t="-41250" r="-55589" b="-32188"/>
              </a:stretch>
            </a:blipFill>
          </p:spPr>
        </p:sp>
      </p:grpSp>
      <p:grpSp>
        <p:nvGrpSpPr>
          <p:cNvPr id="7" name="Group 7"/>
          <p:cNvGrpSpPr>
            <a:grpSpLocks noChangeAspect="1"/>
          </p:cNvGrpSpPr>
          <p:nvPr/>
        </p:nvGrpSpPr>
        <p:grpSpPr>
          <a:xfrm>
            <a:off x="874166" y="4101438"/>
            <a:ext cx="7439025" cy="4914441"/>
            <a:chOff x="0" y="0"/>
            <a:chExt cx="9918700" cy="6552588"/>
          </a:xfrm>
        </p:grpSpPr>
        <p:sp>
          <p:nvSpPr>
            <p:cNvPr id="8" name="Freeform 8"/>
            <p:cNvSpPr/>
            <p:nvPr/>
          </p:nvSpPr>
          <p:spPr>
            <a:xfrm>
              <a:off x="0" y="0"/>
              <a:ext cx="9918700" cy="6552565"/>
            </a:xfrm>
            <a:custGeom>
              <a:avLst/>
              <a:gdLst/>
              <a:ahLst/>
              <a:cxnLst/>
              <a:rect l="l" t="t" r="r" b="b"/>
              <a:pathLst>
                <a:path w="9918700" h="6552565">
                  <a:moveTo>
                    <a:pt x="0" y="0"/>
                  </a:moveTo>
                  <a:lnTo>
                    <a:pt x="9918700" y="0"/>
                  </a:lnTo>
                  <a:lnTo>
                    <a:pt x="9918700" y="6552565"/>
                  </a:lnTo>
                  <a:lnTo>
                    <a:pt x="0" y="6552565"/>
                  </a:lnTo>
                  <a:lnTo>
                    <a:pt x="0" y="0"/>
                  </a:lnTo>
                  <a:close/>
                </a:path>
              </a:pathLst>
            </a:custGeom>
            <a:blipFill>
              <a:blip r:embed="rId4"/>
              <a:stretch>
                <a:fillRect l="-7665" t="-251183" r="-99853" b="-93302"/>
              </a:stretch>
            </a:blipFill>
          </p:spPr>
        </p:sp>
      </p:grpSp>
      <p:grpSp>
        <p:nvGrpSpPr>
          <p:cNvPr id="9" name="Group 9"/>
          <p:cNvGrpSpPr/>
          <p:nvPr/>
        </p:nvGrpSpPr>
        <p:grpSpPr>
          <a:xfrm>
            <a:off x="1035058" y="2260380"/>
            <a:ext cx="4764162" cy="1560812"/>
            <a:chOff x="0" y="0"/>
            <a:chExt cx="6352216" cy="2081082"/>
          </a:xfrm>
        </p:grpSpPr>
        <p:sp>
          <p:nvSpPr>
            <p:cNvPr id="10" name="Freeform 10"/>
            <p:cNvSpPr/>
            <p:nvPr/>
          </p:nvSpPr>
          <p:spPr>
            <a:xfrm>
              <a:off x="0" y="0"/>
              <a:ext cx="6352159" cy="2081022"/>
            </a:xfrm>
            <a:custGeom>
              <a:avLst/>
              <a:gdLst/>
              <a:ahLst/>
              <a:cxnLst/>
              <a:rect l="l" t="t" r="r" b="b"/>
              <a:pathLst>
                <a:path w="6352159" h="2081022">
                  <a:moveTo>
                    <a:pt x="0" y="0"/>
                  </a:moveTo>
                  <a:lnTo>
                    <a:pt x="6352159" y="0"/>
                  </a:lnTo>
                  <a:lnTo>
                    <a:pt x="6352159" y="2081022"/>
                  </a:lnTo>
                  <a:lnTo>
                    <a:pt x="0" y="2081022"/>
                  </a:lnTo>
                  <a:close/>
                </a:path>
              </a:pathLst>
            </a:custGeom>
            <a:solidFill>
              <a:srgbClr val="E7E6E6"/>
            </a:solidFill>
          </p:spPr>
        </p:sp>
        <p:sp>
          <p:nvSpPr>
            <p:cNvPr id="11" name="TextBox 11"/>
            <p:cNvSpPr txBox="1"/>
            <p:nvPr/>
          </p:nvSpPr>
          <p:spPr>
            <a:xfrm>
              <a:off x="0" y="-85725"/>
              <a:ext cx="6352216" cy="2166807"/>
            </a:xfrm>
            <a:prstGeom prst="rect">
              <a:avLst/>
            </a:prstGeom>
          </p:spPr>
          <p:txBody>
            <a:bodyPr lIns="50800" tIns="50800" rIns="50800" bIns="50800" rtlCol="0" anchor="t"/>
            <a:lstStyle/>
            <a:p>
              <a:pPr marL="765807" lvl="1" indent="-382903" algn="l">
                <a:lnSpc>
                  <a:spcPts val="5184"/>
                </a:lnSpc>
                <a:buFont typeface="Arial"/>
                <a:buChar char="•"/>
              </a:pPr>
              <a:r>
                <a:rPr lang="en-US" sz="3600" dirty="0">
                  <a:solidFill>
                    <a:srgbClr val="38425C"/>
                  </a:solidFill>
                  <a:latin typeface="PT Sans"/>
                  <a:ea typeface="PT Sans"/>
                  <a:cs typeface="PT Sans"/>
                  <a:sym typeface="PT Sans"/>
                </a:rPr>
                <a:t>DEEP Trough </a:t>
              </a:r>
            </a:p>
            <a:p>
              <a:pPr marL="765807" lvl="1" indent="-382903" algn="l">
                <a:lnSpc>
                  <a:spcPts val="5184"/>
                </a:lnSpc>
                <a:buFont typeface="Arial"/>
                <a:buChar char="•"/>
              </a:pPr>
              <a:r>
                <a:rPr lang="en-US" sz="3600" dirty="0">
                  <a:solidFill>
                    <a:srgbClr val="38425C"/>
                  </a:solidFill>
                  <a:latin typeface="PT Sans"/>
                  <a:ea typeface="PT Sans"/>
                  <a:cs typeface="PT Sans"/>
                  <a:sym typeface="PT Sans"/>
                </a:rPr>
                <a:t>Low humidity</a:t>
              </a:r>
            </a:p>
          </p:txBody>
        </p:sp>
      </p:grpSp>
      <p:grpSp>
        <p:nvGrpSpPr>
          <p:cNvPr id="12" name="Group 12"/>
          <p:cNvGrpSpPr>
            <a:grpSpLocks noChangeAspect="1"/>
          </p:cNvGrpSpPr>
          <p:nvPr/>
        </p:nvGrpSpPr>
        <p:grpSpPr>
          <a:xfrm>
            <a:off x="16317606" y="213556"/>
            <a:ext cx="1711278" cy="1508760"/>
            <a:chOff x="0" y="0"/>
            <a:chExt cx="2281704" cy="2011680"/>
          </a:xfrm>
        </p:grpSpPr>
        <p:sp>
          <p:nvSpPr>
            <p:cNvPr id="13" name="Freeform 13"/>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4" name="Freeform 14"/>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5" name="Group 15"/>
          <p:cNvGrpSpPr/>
          <p:nvPr/>
        </p:nvGrpSpPr>
        <p:grpSpPr>
          <a:xfrm>
            <a:off x="936078" y="9644894"/>
            <a:ext cx="11201666" cy="218054"/>
            <a:chOff x="0" y="0"/>
            <a:chExt cx="14935554" cy="290738"/>
          </a:xfrm>
        </p:grpSpPr>
        <p:sp>
          <p:nvSpPr>
            <p:cNvPr id="16" name="Freeform 16"/>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7" name="Group 17"/>
          <p:cNvGrpSpPr/>
          <p:nvPr/>
        </p:nvGrpSpPr>
        <p:grpSpPr>
          <a:xfrm>
            <a:off x="175527" y="9416871"/>
            <a:ext cx="657225" cy="665342"/>
            <a:chOff x="0" y="0"/>
            <a:chExt cx="876300" cy="887122"/>
          </a:xfrm>
        </p:grpSpPr>
        <p:sp>
          <p:nvSpPr>
            <p:cNvPr id="18" name="Freeform 1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9" name="TextBox 1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28</a:t>
              </a:r>
            </a:p>
          </p:txBody>
        </p:sp>
      </p:grpSp>
      <p:grpSp>
        <p:nvGrpSpPr>
          <p:cNvPr id="20" name="Group 20"/>
          <p:cNvGrpSpPr>
            <a:grpSpLocks noChangeAspect="1"/>
          </p:cNvGrpSpPr>
          <p:nvPr/>
        </p:nvGrpSpPr>
        <p:grpSpPr>
          <a:xfrm>
            <a:off x="847536" y="479058"/>
            <a:ext cx="187522" cy="917610"/>
            <a:chOff x="0" y="0"/>
            <a:chExt cx="250030" cy="1223480"/>
          </a:xfrm>
        </p:grpSpPr>
        <p:sp>
          <p:nvSpPr>
            <p:cNvPr id="21" name="Freeform 21"/>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8"/>
              <a:stretch>
                <a:fillRect l="-1898" r="-1885" b="3"/>
              </a:stretch>
            </a:blipFill>
          </p:spPr>
        </p:sp>
      </p:grpSp>
      <p:sp>
        <p:nvSpPr>
          <p:cNvPr id="22" name="TextBox 22"/>
          <p:cNvSpPr txBox="1"/>
          <p:nvPr/>
        </p:nvSpPr>
        <p:spPr>
          <a:xfrm>
            <a:off x="1126498" y="447055"/>
            <a:ext cx="9417978"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Westerly disturbance : 26-27 Dec 2015</a:t>
            </a:r>
          </a:p>
          <a:p>
            <a:pPr algn="l">
              <a:lnSpc>
                <a:spcPts val="5040"/>
              </a:lnSpc>
            </a:pPr>
            <a:endParaRPr lang="en-US" sz="4200" dirty="0">
              <a:solidFill>
                <a:srgbClr val="38425C"/>
              </a:solidFill>
              <a:latin typeface="Calibri (MS)"/>
              <a:ea typeface="Calibri (MS)"/>
              <a:cs typeface="Calibri (MS)"/>
              <a:sym typeface="Calibri (MS)"/>
            </a:endParaRPr>
          </a:p>
        </p:txBody>
      </p:sp>
      <p:grpSp>
        <p:nvGrpSpPr>
          <p:cNvPr id="23" name="Group 23"/>
          <p:cNvGrpSpPr/>
          <p:nvPr/>
        </p:nvGrpSpPr>
        <p:grpSpPr>
          <a:xfrm>
            <a:off x="9217794" y="2239200"/>
            <a:ext cx="8108941" cy="1560812"/>
            <a:chOff x="0" y="0"/>
            <a:chExt cx="10811922" cy="2081082"/>
          </a:xfrm>
        </p:grpSpPr>
        <p:sp>
          <p:nvSpPr>
            <p:cNvPr id="24" name="Freeform 24"/>
            <p:cNvSpPr/>
            <p:nvPr/>
          </p:nvSpPr>
          <p:spPr>
            <a:xfrm>
              <a:off x="0" y="0"/>
              <a:ext cx="10811891" cy="2081022"/>
            </a:xfrm>
            <a:custGeom>
              <a:avLst/>
              <a:gdLst/>
              <a:ahLst/>
              <a:cxnLst/>
              <a:rect l="l" t="t" r="r" b="b"/>
              <a:pathLst>
                <a:path w="10811891" h="2081022">
                  <a:moveTo>
                    <a:pt x="0" y="0"/>
                  </a:moveTo>
                  <a:lnTo>
                    <a:pt x="10811891" y="0"/>
                  </a:lnTo>
                  <a:lnTo>
                    <a:pt x="10811891" y="2081022"/>
                  </a:lnTo>
                  <a:lnTo>
                    <a:pt x="0" y="2081022"/>
                  </a:lnTo>
                  <a:close/>
                </a:path>
              </a:pathLst>
            </a:custGeom>
            <a:solidFill>
              <a:srgbClr val="E7E6E6"/>
            </a:solidFill>
          </p:spPr>
        </p:sp>
        <p:sp>
          <p:nvSpPr>
            <p:cNvPr id="25" name="TextBox 25"/>
            <p:cNvSpPr txBox="1"/>
            <p:nvPr/>
          </p:nvSpPr>
          <p:spPr>
            <a:xfrm>
              <a:off x="0" y="-85725"/>
              <a:ext cx="10811922" cy="2166807"/>
            </a:xfrm>
            <a:prstGeom prst="rect">
              <a:avLst/>
            </a:prstGeom>
          </p:spPr>
          <p:txBody>
            <a:bodyPr lIns="50800" tIns="50800" rIns="50800" bIns="50800" rtlCol="0" anchor="t"/>
            <a:lstStyle/>
            <a:p>
              <a:pPr marL="765807" lvl="1" indent="-382903" algn="l">
                <a:lnSpc>
                  <a:spcPts val="5184"/>
                </a:lnSpc>
                <a:buFont typeface="Arial"/>
                <a:buChar char="•"/>
              </a:pPr>
              <a:r>
                <a:rPr lang="en-US" sz="3600">
                  <a:solidFill>
                    <a:srgbClr val="38425C"/>
                  </a:solidFill>
                  <a:latin typeface="PT Sans"/>
                  <a:ea typeface="PT Sans"/>
                  <a:cs typeface="PT Sans"/>
                  <a:sym typeface="PT Sans"/>
                </a:rPr>
                <a:t>Light to moderate rain </a:t>
              </a:r>
            </a:p>
            <a:p>
              <a:pPr marL="765807" lvl="1" indent="-382903" algn="l">
                <a:lnSpc>
                  <a:spcPts val="5184"/>
                </a:lnSpc>
                <a:buFont typeface="Arial"/>
                <a:buChar char="•"/>
              </a:pPr>
              <a:r>
                <a:rPr lang="en-US" sz="3600">
                  <a:solidFill>
                    <a:srgbClr val="38425C"/>
                  </a:solidFill>
                  <a:latin typeface="PT Sans"/>
                  <a:ea typeface="PT Sans"/>
                  <a:cs typeface="PT Sans"/>
                  <a:sym typeface="PT Sans"/>
                </a:rPr>
                <a:t>Khasab recorded 8.8mm</a:t>
              </a:r>
            </a:p>
          </p:txBody>
        </p:sp>
      </p:grpSp>
      <p:sp>
        <p:nvSpPr>
          <p:cNvPr id="26" name="Freeform 26" descr="Arrow Straight"/>
          <p:cNvSpPr/>
          <p:nvPr/>
        </p:nvSpPr>
        <p:spPr>
          <a:xfrm rot="-10800000">
            <a:off x="5851104" y="2410977"/>
            <a:ext cx="3219102" cy="1680660"/>
          </a:xfrm>
          <a:custGeom>
            <a:avLst/>
            <a:gdLst/>
            <a:ahLst/>
            <a:cxnLst/>
            <a:rect l="l" t="t" r="r" b="b"/>
            <a:pathLst>
              <a:path w="3219102" h="1680660">
                <a:moveTo>
                  <a:pt x="0" y="0"/>
                </a:moveTo>
                <a:lnTo>
                  <a:pt x="3219102" y="0"/>
                </a:lnTo>
                <a:lnTo>
                  <a:pt x="3219102" y="1680660"/>
                </a:lnTo>
                <a:lnTo>
                  <a:pt x="0" y="1680660"/>
                </a:lnTo>
                <a:lnTo>
                  <a:pt x="0" y="0"/>
                </a:lnTo>
                <a:close/>
              </a:path>
            </a:pathLst>
          </a:custGeom>
          <a:blipFill>
            <a:blip r:embed="rId9">
              <a:extLst>
                <a:ext uri="{96DAC541-7B7A-43D3-8B79-37D633B846F1}">
                  <asvg:svgBlip xmlns:asvg="http://schemas.microsoft.com/office/drawing/2016/SVG/main" r:embed="rId10"/>
                </a:ext>
              </a:extLst>
            </a:blip>
            <a:stretch>
              <a:fillRect t="-45768" b="-45768"/>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a:grpSpLocks noChangeAspect="1"/>
          </p:cNvGrpSpPr>
          <p:nvPr/>
        </p:nvGrpSpPr>
        <p:grpSpPr>
          <a:xfrm>
            <a:off x="1090179" y="3259689"/>
            <a:ext cx="5002086" cy="5104168"/>
            <a:chOff x="0" y="0"/>
            <a:chExt cx="6669448" cy="6805558"/>
          </a:xfrm>
        </p:grpSpPr>
        <p:sp>
          <p:nvSpPr>
            <p:cNvPr id="6" name="Freeform 6"/>
            <p:cNvSpPr/>
            <p:nvPr/>
          </p:nvSpPr>
          <p:spPr>
            <a:xfrm>
              <a:off x="0" y="0"/>
              <a:ext cx="6669405" cy="6805549"/>
            </a:xfrm>
            <a:custGeom>
              <a:avLst/>
              <a:gdLst/>
              <a:ahLst/>
              <a:cxnLst/>
              <a:rect l="l" t="t" r="r" b="b"/>
              <a:pathLst>
                <a:path w="6669405" h="6805549">
                  <a:moveTo>
                    <a:pt x="0" y="0"/>
                  </a:moveTo>
                  <a:lnTo>
                    <a:pt x="6669405" y="0"/>
                  </a:lnTo>
                  <a:lnTo>
                    <a:pt x="6669405" y="6805549"/>
                  </a:lnTo>
                  <a:lnTo>
                    <a:pt x="0" y="6805549"/>
                  </a:lnTo>
                  <a:lnTo>
                    <a:pt x="0" y="0"/>
                  </a:lnTo>
                  <a:close/>
                </a:path>
              </a:pathLst>
            </a:custGeom>
            <a:blipFill>
              <a:blip r:embed="rId4"/>
              <a:stretch>
                <a:fillRect t="-61" b="-61"/>
              </a:stretch>
            </a:blipFill>
          </p:spPr>
        </p:sp>
      </p:grpSp>
      <p:grpSp>
        <p:nvGrpSpPr>
          <p:cNvPr id="7" name="Group 7"/>
          <p:cNvGrpSpPr>
            <a:grpSpLocks noChangeAspect="1"/>
          </p:cNvGrpSpPr>
          <p:nvPr/>
        </p:nvGrpSpPr>
        <p:grpSpPr>
          <a:xfrm>
            <a:off x="6520983" y="3277437"/>
            <a:ext cx="5077450" cy="5110170"/>
            <a:chOff x="0" y="0"/>
            <a:chExt cx="6769934" cy="6813560"/>
          </a:xfrm>
        </p:grpSpPr>
        <p:sp>
          <p:nvSpPr>
            <p:cNvPr id="8" name="Freeform 8"/>
            <p:cNvSpPr/>
            <p:nvPr/>
          </p:nvSpPr>
          <p:spPr>
            <a:xfrm>
              <a:off x="0" y="0"/>
              <a:ext cx="6769989" cy="6813550"/>
            </a:xfrm>
            <a:custGeom>
              <a:avLst/>
              <a:gdLst/>
              <a:ahLst/>
              <a:cxnLst/>
              <a:rect l="l" t="t" r="r" b="b"/>
              <a:pathLst>
                <a:path w="6769989" h="6813550">
                  <a:moveTo>
                    <a:pt x="0" y="0"/>
                  </a:moveTo>
                  <a:lnTo>
                    <a:pt x="6769989" y="0"/>
                  </a:lnTo>
                  <a:lnTo>
                    <a:pt x="6769989" y="6813550"/>
                  </a:lnTo>
                  <a:lnTo>
                    <a:pt x="0" y="6813550"/>
                  </a:lnTo>
                  <a:lnTo>
                    <a:pt x="0" y="0"/>
                  </a:lnTo>
                  <a:close/>
                </a:path>
              </a:pathLst>
            </a:custGeom>
            <a:blipFill>
              <a:blip r:embed="rId5"/>
              <a:stretch>
                <a:fillRect l="-20380" r="-20379"/>
              </a:stretch>
            </a:blipFill>
          </p:spPr>
        </p:sp>
      </p:grpSp>
      <p:grpSp>
        <p:nvGrpSpPr>
          <p:cNvPr id="9" name="Group 9"/>
          <p:cNvGrpSpPr>
            <a:grpSpLocks noChangeAspect="1"/>
          </p:cNvGrpSpPr>
          <p:nvPr/>
        </p:nvGrpSpPr>
        <p:grpSpPr>
          <a:xfrm>
            <a:off x="12080584" y="3277437"/>
            <a:ext cx="5077451" cy="5110170"/>
            <a:chOff x="0" y="0"/>
            <a:chExt cx="6769934" cy="6813560"/>
          </a:xfrm>
        </p:grpSpPr>
        <p:sp>
          <p:nvSpPr>
            <p:cNvPr id="10" name="Freeform 10"/>
            <p:cNvSpPr/>
            <p:nvPr/>
          </p:nvSpPr>
          <p:spPr>
            <a:xfrm>
              <a:off x="0" y="0"/>
              <a:ext cx="6769989" cy="6813550"/>
            </a:xfrm>
            <a:custGeom>
              <a:avLst/>
              <a:gdLst/>
              <a:ahLst/>
              <a:cxnLst/>
              <a:rect l="l" t="t" r="r" b="b"/>
              <a:pathLst>
                <a:path w="6769989" h="6813550">
                  <a:moveTo>
                    <a:pt x="0" y="0"/>
                  </a:moveTo>
                  <a:lnTo>
                    <a:pt x="6769989" y="0"/>
                  </a:lnTo>
                  <a:lnTo>
                    <a:pt x="6769989" y="6813550"/>
                  </a:lnTo>
                  <a:lnTo>
                    <a:pt x="0" y="6813550"/>
                  </a:lnTo>
                  <a:lnTo>
                    <a:pt x="0" y="0"/>
                  </a:lnTo>
                  <a:close/>
                </a:path>
              </a:pathLst>
            </a:custGeom>
            <a:blipFill>
              <a:blip r:embed="rId6"/>
              <a:stretch>
                <a:fillRect l="-21547" r="-21547"/>
              </a:stretch>
            </a:blipFill>
          </p:spPr>
        </p:sp>
      </p:grpSp>
      <p:sp>
        <p:nvSpPr>
          <p:cNvPr id="11" name="TextBox 11"/>
          <p:cNvSpPr txBox="1"/>
          <p:nvPr/>
        </p:nvSpPr>
        <p:spPr>
          <a:xfrm>
            <a:off x="364022" y="8508729"/>
            <a:ext cx="6065520" cy="478044"/>
          </a:xfrm>
          <a:prstGeom prst="rect">
            <a:avLst/>
          </a:prstGeom>
        </p:spPr>
        <p:txBody>
          <a:bodyPr lIns="0" tIns="0" rIns="0" bIns="0" rtlCol="0" anchor="t">
            <a:spAutoFit/>
          </a:bodyPr>
          <a:lstStyle/>
          <a:p>
            <a:pPr algn="ctr">
              <a:lnSpc>
                <a:spcPts val="3360"/>
              </a:lnSpc>
            </a:pPr>
            <a:r>
              <a:rPr lang="en-US" sz="2800">
                <a:solidFill>
                  <a:srgbClr val="000000"/>
                </a:solidFill>
                <a:latin typeface="PT Sans"/>
                <a:ea typeface="PT Sans"/>
                <a:cs typeface="PT Sans"/>
                <a:sym typeface="PT Sans"/>
              </a:rPr>
              <a:t>Geopotential height 500mb</a:t>
            </a:r>
          </a:p>
        </p:txBody>
      </p:sp>
      <p:sp>
        <p:nvSpPr>
          <p:cNvPr id="12" name="TextBox 12"/>
          <p:cNvSpPr txBox="1"/>
          <p:nvPr/>
        </p:nvSpPr>
        <p:spPr>
          <a:xfrm>
            <a:off x="11586548" y="8479425"/>
            <a:ext cx="6065520" cy="478044"/>
          </a:xfrm>
          <a:prstGeom prst="rect">
            <a:avLst/>
          </a:prstGeom>
        </p:spPr>
        <p:txBody>
          <a:bodyPr lIns="0" tIns="0" rIns="0" bIns="0" rtlCol="0" anchor="t">
            <a:spAutoFit/>
          </a:bodyPr>
          <a:lstStyle/>
          <a:p>
            <a:pPr algn="ctr">
              <a:lnSpc>
                <a:spcPts val="3360"/>
              </a:lnSpc>
            </a:pPr>
            <a:r>
              <a:rPr lang="en-US" sz="2800">
                <a:solidFill>
                  <a:srgbClr val="000000"/>
                </a:solidFill>
                <a:latin typeface="PT Sans"/>
                <a:ea typeface="PT Sans"/>
                <a:cs typeface="PT Sans"/>
                <a:sym typeface="PT Sans"/>
              </a:rPr>
              <a:t>Radar Image</a:t>
            </a:r>
          </a:p>
        </p:txBody>
      </p:sp>
      <p:sp>
        <p:nvSpPr>
          <p:cNvPr id="13" name="TextBox 13"/>
          <p:cNvSpPr txBox="1"/>
          <p:nvPr/>
        </p:nvSpPr>
        <p:spPr>
          <a:xfrm>
            <a:off x="5815082" y="8541447"/>
            <a:ext cx="6065520" cy="478044"/>
          </a:xfrm>
          <a:prstGeom prst="rect">
            <a:avLst/>
          </a:prstGeom>
        </p:spPr>
        <p:txBody>
          <a:bodyPr lIns="0" tIns="0" rIns="0" bIns="0" rtlCol="0" anchor="t">
            <a:spAutoFit/>
          </a:bodyPr>
          <a:lstStyle/>
          <a:p>
            <a:pPr algn="ctr">
              <a:lnSpc>
                <a:spcPts val="3360"/>
              </a:lnSpc>
            </a:pPr>
            <a:r>
              <a:rPr lang="en-US" sz="2800">
                <a:solidFill>
                  <a:srgbClr val="000000"/>
                </a:solidFill>
                <a:latin typeface="PT Sans"/>
                <a:ea typeface="PT Sans"/>
                <a:cs typeface="PT Sans"/>
                <a:sym typeface="PT Sans"/>
              </a:rPr>
              <a:t>Satellite Image</a:t>
            </a:r>
          </a:p>
        </p:txBody>
      </p:sp>
      <p:grpSp>
        <p:nvGrpSpPr>
          <p:cNvPr id="14" name="Group 14"/>
          <p:cNvGrpSpPr>
            <a:grpSpLocks noChangeAspect="1"/>
          </p:cNvGrpSpPr>
          <p:nvPr/>
        </p:nvGrpSpPr>
        <p:grpSpPr>
          <a:xfrm>
            <a:off x="16317606" y="213556"/>
            <a:ext cx="1711278" cy="1508760"/>
            <a:chOff x="0" y="0"/>
            <a:chExt cx="2281704" cy="2011680"/>
          </a:xfrm>
        </p:grpSpPr>
        <p:sp>
          <p:nvSpPr>
            <p:cNvPr id="15" name="Freeform 15"/>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7"/>
              <a:stretch>
                <a:fillRect/>
              </a:stretch>
            </a:blipFill>
          </p:spPr>
        </p:sp>
      </p:grpSp>
      <p:sp>
        <p:nvSpPr>
          <p:cNvPr id="16" name="Freeform 16"/>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7" name="Group 17"/>
          <p:cNvGrpSpPr/>
          <p:nvPr/>
        </p:nvGrpSpPr>
        <p:grpSpPr>
          <a:xfrm>
            <a:off x="936078" y="9644894"/>
            <a:ext cx="11201666" cy="218054"/>
            <a:chOff x="0" y="0"/>
            <a:chExt cx="14935554" cy="290738"/>
          </a:xfrm>
        </p:grpSpPr>
        <p:sp>
          <p:nvSpPr>
            <p:cNvPr id="18" name="Freeform 18"/>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9" name="Group 19"/>
          <p:cNvGrpSpPr/>
          <p:nvPr/>
        </p:nvGrpSpPr>
        <p:grpSpPr>
          <a:xfrm>
            <a:off x="175527" y="9416871"/>
            <a:ext cx="657225" cy="665342"/>
            <a:chOff x="0" y="0"/>
            <a:chExt cx="876300" cy="887122"/>
          </a:xfrm>
        </p:grpSpPr>
        <p:sp>
          <p:nvSpPr>
            <p:cNvPr id="20" name="Freeform 20"/>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1" name="TextBox 21"/>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29</a:t>
              </a:r>
            </a:p>
          </p:txBody>
        </p:sp>
      </p:grpSp>
      <p:grpSp>
        <p:nvGrpSpPr>
          <p:cNvPr id="22" name="Group 22"/>
          <p:cNvGrpSpPr>
            <a:grpSpLocks noChangeAspect="1"/>
          </p:cNvGrpSpPr>
          <p:nvPr/>
        </p:nvGrpSpPr>
        <p:grpSpPr>
          <a:xfrm>
            <a:off x="847536" y="479058"/>
            <a:ext cx="187522" cy="917610"/>
            <a:chOff x="0" y="0"/>
            <a:chExt cx="250030" cy="1223480"/>
          </a:xfrm>
        </p:grpSpPr>
        <p:sp>
          <p:nvSpPr>
            <p:cNvPr id="23" name="Freeform 23"/>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10"/>
              <a:stretch>
                <a:fillRect l="-1898" r="-1885" b="3"/>
              </a:stretch>
            </a:blipFill>
          </p:spPr>
        </p:sp>
      </p:grpSp>
      <p:sp>
        <p:nvSpPr>
          <p:cNvPr id="24" name="TextBox 24"/>
          <p:cNvSpPr txBox="1"/>
          <p:nvPr/>
        </p:nvSpPr>
        <p:spPr>
          <a:xfrm>
            <a:off x="1106093" y="625519"/>
            <a:ext cx="9417978"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Westerly disturbance : 16ᵗʰ Feb 2015</a:t>
            </a:r>
          </a:p>
          <a:p>
            <a:pPr algn="l">
              <a:lnSpc>
                <a:spcPts val="5040"/>
              </a:lnSpc>
            </a:pPr>
            <a:endParaRPr lang="en-US" sz="4200" dirty="0">
              <a:solidFill>
                <a:srgbClr val="38425C"/>
              </a:solidFill>
              <a:latin typeface="Calibri (MS)"/>
              <a:ea typeface="Calibri (MS)"/>
              <a:cs typeface="Calibri (MS)"/>
              <a:sym typeface="Calibri (MS)"/>
            </a:endParaRPr>
          </a:p>
        </p:txBody>
      </p:sp>
      <p:grpSp>
        <p:nvGrpSpPr>
          <p:cNvPr id="25" name="Group 25"/>
          <p:cNvGrpSpPr/>
          <p:nvPr/>
        </p:nvGrpSpPr>
        <p:grpSpPr>
          <a:xfrm>
            <a:off x="936078" y="1610432"/>
            <a:ext cx="11604922" cy="1460304"/>
            <a:chOff x="0" y="0"/>
            <a:chExt cx="15473230" cy="1947072"/>
          </a:xfrm>
        </p:grpSpPr>
        <p:sp>
          <p:nvSpPr>
            <p:cNvPr id="26" name="Freeform 26"/>
            <p:cNvSpPr/>
            <p:nvPr/>
          </p:nvSpPr>
          <p:spPr>
            <a:xfrm>
              <a:off x="0" y="0"/>
              <a:ext cx="15473172" cy="1947037"/>
            </a:xfrm>
            <a:custGeom>
              <a:avLst/>
              <a:gdLst/>
              <a:ahLst/>
              <a:cxnLst/>
              <a:rect l="l" t="t" r="r" b="b"/>
              <a:pathLst>
                <a:path w="15473172" h="1947037">
                  <a:moveTo>
                    <a:pt x="0" y="0"/>
                  </a:moveTo>
                  <a:lnTo>
                    <a:pt x="15473172" y="0"/>
                  </a:lnTo>
                  <a:lnTo>
                    <a:pt x="15473172" y="1947037"/>
                  </a:lnTo>
                  <a:lnTo>
                    <a:pt x="0" y="1947037"/>
                  </a:lnTo>
                  <a:close/>
                </a:path>
              </a:pathLst>
            </a:custGeom>
            <a:solidFill>
              <a:srgbClr val="E7E6E6"/>
            </a:solidFill>
          </p:spPr>
        </p:sp>
        <p:sp>
          <p:nvSpPr>
            <p:cNvPr id="27" name="TextBox 27"/>
            <p:cNvSpPr txBox="1"/>
            <p:nvPr/>
          </p:nvSpPr>
          <p:spPr>
            <a:xfrm>
              <a:off x="0" y="-57150"/>
              <a:ext cx="15473230" cy="2004222"/>
            </a:xfrm>
            <a:prstGeom prst="rect">
              <a:avLst/>
            </a:prstGeom>
          </p:spPr>
          <p:txBody>
            <a:bodyPr lIns="50800" tIns="50800" rIns="50800" bIns="50800" rtlCol="0" anchor="t"/>
            <a:lstStyle/>
            <a:p>
              <a:pPr algn="l" rtl="1">
                <a:lnSpc>
                  <a:spcPts val="3887"/>
                </a:lnSpc>
              </a:pPr>
              <a:r>
                <a:rPr lang="en-US" sz="2700" dirty="0">
                  <a:solidFill>
                    <a:srgbClr val="38425C"/>
                  </a:solidFill>
                  <a:latin typeface="PT Sans"/>
                  <a:ea typeface="PT Sans"/>
                  <a:cs typeface="PT Sans"/>
                  <a:sym typeface="PT Sans"/>
                </a:rPr>
                <a:t>Trough Associated With Cold Air Mass</a:t>
              </a:r>
              <a:endParaRPr lang="ar-EG" sz="2700" dirty="0">
                <a:solidFill>
                  <a:srgbClr val="38425C"/>
                </a:solidFill>
                <a:latin typeface="PT Sans"/>
                <a:ea typeface="PT Sans"/>
                <a:cs typeface="PT Sans"/>
                <a:sym typeface="PT Sans"/>
                <a:rtl/>
              </a:endParaRPr>
            </a:p>
            <a:p>
              <a:pPr algn="l" rtl="1">
                <a:lnSpc>
                  <a:spcPts val="3887"/>
                </a:lnSpc>
              </a:pPr>
              <a:r>
                <a:rPr lang="ar-EG" sz="2700" dirty="0">
                  <a:solidFill>
                    <a:srgbClr val="38425C"/>
                  </a:solidFill>
                  <a:latin typeface="PT Sans"/>
                  <a:ea typeface="PT Sans"/>
                  <a:cs typeface="PT Sans"/>
                  <a:sym typeface="PT Sans"/>
                  <a:rtl/>
                </a:rPr>
                <a:t> </a:t>
              </a:r>
              <a:r>
                <a:rPr lang="en-US" sz="2700" dirty="0">
                  <a:solidFill>
                    <a:srgbClr val="38425C"/>
                  </a:solidFill>
                  <a:latin typeface="PT Sans"/>
                  <a:ea typeface="PT Sans"/>
                  <a:cs typeface="PT Sans"/>
                  <a:sym typeface="PT Sans"/>
                </a:rPr>
                <a:t>Deep Thunderstorm with hail</a:t>
              </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173774" y="2332652"/>
            <a:ext cx="9294020" cy="7084219"/>
            <a:chOff x="0" y="0"/>
            <a:chExt cx="12392026" cy="9445626"/>
          </a:xfrm>
        </p:grpSpPr>
        <p:sp>
          <p:nvSpPr>
            <p:cNvPr id="4" name="Freeform 4"/>
            <p:cNvSpPr/>
            <p:nvPr/>
          </p:nvSpPr>
          <p:spPr>
            <a:xfrm>
              <a:off x="0" y="0"/>
              <a:ext cx="12392025" cy="9445625"/>
            </a:xfrm>
            <a:custGeom>
              <a:avLst/>
              <a:gdLst/>
              <a:ahLst/>
              <a:cxnLst/>
              <a:rect l="l" t="t" r="r" b="b"/>
              <a:pathLst>
                <a:path w="12392025" h="9445625">
                  <a:moveTo>
                    <a:pt x="0" y="0"/>
                  </a:moveTo>
                  <a:lnTo>
                    <a:pt x="12392025" y="0"/>
                  </a:lnTo>
                  <a:lnTo>
                    <a:pt x="12392025" y="9445625"/>
                  </a:lnTo>
                  <a:lnTo>
                    <a:pt x="0" y="9445625"/>
                  </a:lnTo>
                  <a:lnTo>
                    <a:pt x="0" y="0"/>
                  </a:lnTo>
                  <a:close/>
                </a:path>
              </a:pathLst>
            </a:custGeom>
            <a:blipFill>
              <a:blip r:embed="rId3"/>
              <a:stretch>
                <a:fillRect r="-19"/>
              </a:stretch>
            </a:blipFill>
          </p:spPr>
        </p:sp>
      </p:grpSp>
      <p:grpSp>
        <p:nvGrpSpPr>
          <p:cNvPr id="5" name="Group 5"/>
          <p:cNvGrpSpPr>
            <a:grpSpLocks noChangeAspect="1"/>
          </p:cNvGrpSpPr>
          <p:nvPr/>
        </p:nvGrpSpPr>
        <p:grpSpPr>
          <a:xfrm>
            <a:off x="1103130" y="473826"/>
            <a:ext cx="187523" cy="917610"/>
            <a:chOff x="0" y="0"/>
            <a:chExt cx="250030" cy="1223480"/>
          </a:xfrm>
        </p:grpSpPr>
        <p:sp>
          <p:nvSpPr>
            <p:cNvPr id="6" name="Freeform 6"/>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7" name="Group 7"/>
          <p:cNvGrpSpPr>
            <a:grpSpLocks noChangeAspect="1"/>
          </p:cNvGrpSpPr>
          <p:nvPr/>
        </p:nvGrpSpPr>
        <p:grpSpPr>
          <a:xfrm>
            <a:off x="16317606" y="213556"/>
            <a:ext cx="1711278" cy="1508760"/>
            <a:chOff x="0" y="0"/>
            <a:chExt cx="2281704" cy="2011680"/>
          </a:xfrm>
        </p:grpSpPr>
        <p:sp>
          <p:nvSpPr>
            <p:cNvPr id="8" name="Freeform 8"/>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9" name="Freeform 9"/>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936078" y="9644894"/>
            <a:ext cx="11201666" cy="218054"/>
            <a:chOff x="0" y="0"/>
            <a:chExt cx="14935554" cy="290738"/>
          </a:xfrm>
        </p:grpSpPr>
        <p:sp>
          <p:nvSpPr>
            <p:cNvPr id="11" name="Freeform 11"/>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2" name="Group 12"/>
          <p:cNvGrpSpPr/>
          <p:nvPr/>
        </p:nvGrpSpPr>
        <p:grpSpPr>
          <a:xfrm>
            <a:off x="175527" y="9416871"/>
            <a:ext cx="657225" cy="665342"/>
            <a:chOff x="0" y="0"/>
            <a:chExt cx="876300" cy="887122"/>
          </a:xfrm>
        </p:grpSpPr>
        <p:sp>
          <p:nvSpPr>
            <p:cNvPr id="13" name="Freeform 13"/>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4" name="TextBox 14"/>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30</a:t>
              </a:r>
            </a:p>
          </p:txBody>
        </p:sp>
      </p:grpSp>
      <p:sp>
        <p:nvSpPr>
          <p:cNvPr id="15" name="TextBox 15"/>
          <p:cNvSpPr txBox="1"/>
          <p:nvPr/>
        </p:nvSpPr>
        <p:spPr>
          <a:xfrm>
            <a:off x="1506399" y="491790"/>
            <a:ext cx="9417978" cy="1425445"/>
          </a:xfrm>
          <a:prstGeom prst="rect">
            <a:avLst/>
          </a:prstGeom>
        </p:spPr>
        <p:txBody>
          <a:bodyPr lIns="0" tIns="0" rIns="0" bIns="0" rtlCol="0" anchor="t">
            <a:spAutoFit/>
          </a:bodyPr>
          <a:lstStyle/>
          <a:p>
            <a:pPr algn="l">
              <a:lnSpc>
                <a:spcPts val="5040"/>
              </a:lnSpc>
            </a:pPr>
            <a:r>
              <a:rPr lang="en-US" sz="4200">
                <a:solidFill>
                  <a:srgbClr val="38425C"/>
                </a:solidFill>
                <a:latin typeface="Calibri (MS)"/>
                <a:ea typeface="Calibri (MS)"/>
                <a:cs typeface="Calibri (MS)"/>
                <a:sym typeface="Calibri (MS)"/>
              </a:rPr>
              <a:t>Westerly disturbance : 16th Feb 2015</a:t>
            </a:r>
          </a:p>
          <a:p>
            <a:pPr algn="l">
              <a:lnSpc>
                <a:spcPts val="5040"/>
              </a:lnSpc>
            </a:pPr>
            <a:endParaRPr lang="en-US" sz="4200">
              <a:solidFill>
                <a:srgbClr val="38425C"/>
              </a:solidFill>
              <a:latin typeface="Calibri (MS)"/>
              <a:ea typeface="Calibri (MS)"/>
              <a:cs typeface="Calibri (MS)"/>
              <a:sym typeface="Calibri (MS)"/>
            </a:endParaRPr>
          </a:p>
        </p:txBody>
      </p:sp>
      <p:grpSp>
        <p:nvGrpSpPr>
          <p:cNvPr id="16" name="Group 16"/>
          <p:cNvGrpSpPr>
            <a:grpSpLocks noChangeAspect="1"/>
          </p:cNvGrpSpPr>
          <p:nvPr/>
        </p:nvGrpSpPr>
        <p:grpSpPr>
          <a:xfrm>
            <a:off x="10761466" y="2925711"/>
            <a:ext cx="6987603" cy="4780992"/>
            <a:chOff x="0" y="0"/>
            <a:chExt cx="9316804" cy="6374656"/>
          </a:xfrm>
        </p:grpSpPr>
        <p:sp>
          <p:nvSpPr>
            <p:cNvPr id="17" name="Freeform 17"/>
            <p:cNvSpPr/>
            <p:nvPr/>
          </p:nvSpPr>
          <p:spPr>
            <a:xfrm>
              <a:off x="0" y="0"/>
              <a:ext cx="9316847" cy="6374638"/>
            </a:xfrm>
            <a:custGeom>
              <a:avLst/>
              <a:gdLst/>
              <a:ahLst/>
              <a:cxnLst/>
              <a:rect l="l" t="t" r="r" b="b"/>
              <a:pathLst>
                <a:path w="9316847" h="6374638">
                  <a:moveTo>
                    <a:pt x="0" y="0"/>
                  </a:moveTo>
                  <a:lnTo>
                    <a:pt x="9316847" y="0"/>
                  </a:lnTo>
                  <a:lnTo>
                    <a:pt x="9316847" y="6374638"/>
                  </a:lnTo>
                  <a:lnTo>
                    <a:pt x="0" y="6374638"/>
                  </a:lnTo>
                  <a:lnTo>
                    <a:pt x="0" y="0"/>
                  </a:lnTo>
                  <a:close/>
                </a:path>
              </a:pathLst>
            </a:custGeom>
            <a:blipFill>
              <a:blip r:embed="rId8"/>
              <a:stretch>
                <a:fillRect r="-24"/>
              </a:stretch>
            </a:blipFill>
          </p:spPr>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586202" y="3484469"/>
            <a:ext cx="5607924" cy="4318602"/>
            <a:chOff x="0" y="0"/>
            <a:chExt cx="7477232" cy="5758136"/>
          </a:xfrm>
        </p:grpSpPr>
        <p:sp>
          <p:nvSpPr>
            <p:cNvPr id="4" name="Freeform 4"/>
            <p:cNvSpPr/>
            <p:nvPr/>
          </p:nvSpPr>
          <p:spPr>
            <a:xfrm>
              <a:off x="0" y="0"/>
              <a:ext cx="7477252" cy="5758180"/>
            </a:xfrm>
            <a:custGeom>
              <a:avLst/>
              <a:gdLst/>
              <a:ahLst/>
              <a:cxnLst/>
              <a:rect l="l" t="t" r="r" b="b"/>
              <a:pathLst>
                <a:path w="7477252" h="5758180">
                  <a:moveTo>
                    <a:pt x="0" y="0"/>
                  </a:moveTo>
                  <a:lnTo>
                    <a:pt x="7477252" y="0"/>
                  </a:lnTo>
                  <a:lnTo>
                    <a:pt x="7477252" y="5758180"/>
                  </a:lnTo>
                  <a:lnTo>
                    <a:pt x="0" y="5758180"/>
                  </a:lnTo>
                  <a:lnTo>
                    <a:pt x="0" y="0"/>
                  </a:lnTo>
                  <a:close/>
                </a:path>
              </a:pathLst>
            </a:custGeom>
            <a:blipFill>
              <a:blip r:embed="rId3"/>
              <a:stretch>
                <a:fillRect l="-29720" t="-17686" r="-52488" b="-15442"/>
              </a:stretch>
            </a:blipFill>
          </p:spPr>
        </p:sp>
      </p:grpSp>
      <p:sp>
        <p:nvSpPr>
          <p:cNvPr id="5" name="TextBox 5"/>
          <p:cNvSpPr txBox="1"/>
          <p:nvPr/>
        </p:nvSpPr>
        <p:spPr>
          <a:xfrm>
            <a:off x="612554" y="7940507"/>
            <a:ext cx="5189220" cy="741015"/>
          </a:xfrm>
          <a:prstGeom prst="rect">
            <a:avLst/>
          </a:prstGeom>
        </p:spPr>
        <p:txBody>
          <a:bodyPr lIns="0" tIns="0" rIns="0" bIns="0" rtlCol="0" anchor="t">
            <a:spAutoFit/>
          </a:bodyPr>
          <a:lstStyle/>
          <a:p>
            <a:pPr algn="l">
              <a:lnSpc>
                <a:spcPts val="2520"/>
              </a:lnSpc>
            </a:pPr>
            <a:r>
              <a:rPr lang="en-US" sz="2100">
                <a:solidFill>
                  <a:srgbClr val="000000"/>
                </a:solidFill>
                <a:latin typeface="Calibri (MS)"/>
                <a:ea typeface="Calibri (MS)"/>
                <a:cs typeface="Calibri (MS)"/>
                <a:sym typeface="Calibri (MS)"/>
              </a:rPr>
              <a:t>HRV &amp; geopotential Height 500hpa  10 March 2016 0600UTC</a:t>
            </a:r>
          </a:p>
        </p:txBody>
      </p:sp>
      <p:grpSp>
        <p:nvGrpSpPr>
          <p:cNvPr id="6" name="Group 6"/>
          <p:cNvGrpSpPr>
            <a:grpSpLocks noChangeAspect="1"/>
          </p:cNvGrpSpPr>
          <p:nvPr/>
        </p:nvGrpSpPr>
        <p:grpSpPr>
          <a:xfrm>
            <a:off x="6567033" y="3593328"/>
            <a:ext cx="5957091" cy="4257675"/>
            <a:chOff x="0" y="0"/>
            <a:chExt cx="7942788" cy="5676900"/>
          </a:xfrm>
        </p:grpSpPr>
        <p:sp>
          <p:nvSpPr>
            <p:cNvPr id="7" name="Freeform 7"/>
            <p:cNvSpPr/>
            <p:nvPr/>
          </p:nvSpPr>
          <p:spPr>
            <a:xfrm>
              <a:off x="0" y="0"/>
              <a:ext cx="7942834" cy="5676900"/>
            </a:xfrm>
            <a:custGeom>
              <a:avLst/>
              <a:gdLst/>
              <a:ahLst/>
              <a:cxnLst/>
              <a:rect l="l" t="t" r="r" b="b"/>
              <a:pathLst>
                <a:path w="7942834" h="5676900">
                  <a:moveTo>
                    <a:pt x="0" y="0"/>
                  </a:moveTo>
                  <a:lnTo>
                    <a:pt x="7942834" y="0"/>
                  </a:lnTo>
                  <a:lnTo>
                    <a:pt x="7942834" y="5676900"/>
                  </a:lnTo>
                  <a:lnTo>
                    <a:pt x="0" y="5676900"/>
                  </a:lnTo>
                  <a:lnTo>
                    <a:pt x="0" y="0"/>
                  </a:lnTo>
                  <a:close/>
                </a:path>
              </a:pathLst>
            </a:custGeom>
            <a:blipFill>
              <a:blip r:embed="rId4"/>
              <a:stretch>
                <a:fillRect l="-54600" t="-40773" r="-47385" b="-18194"/>
              </a:stretch>
            </a:blipFill>
          </p:spPr>
        </p:sp>
      </p:grpSp>
      <p:sp>
        <p:nvSpPr>
          <p:cNvPr id="8" name="TextBox 8"/>
          <p:cNvSpPr txBox="1"/>
          <p:nvPr/>
        </p:nvSpPr>
        <p:spPr>
          <a:xfrm>
            <a:off x="7114130" y="7908039"/>
            <a:ext cx="5189220" cy="417851"/>
          </a:xfrm>
          <a:prstGeom prst="rect">
            <a:avLst/>
          </a:prstGeom>
        </p:spPr>
        <p:txBody>
          <a:bodyPr lIns="0" tIns="0" rIns="0" bIns="0" rtlCol="0" anchor="t">
            <a:spAutoFit/>
          </a:bodyPr>
          <a:lstStyle/>
          <a:p>
            <a:pPr algn="l">
              <a:lnSpc>
                <a:spcPts val="2520"/>
              </a:lnSpc>
            </a:pPr>
            <a:r>
              <a:rPr lang="en-US" sz="2100">
                <a:solidFill>
                  <a:srgbClr val="000000"/>
                </a:solidFill>
                <a:latin typeface="Calibri (MS)"/>
                <a:ea typeface="Calibri (MS)"/>
                <a:cs typeface="Calibri (MS)"/>
                <a:sym typeface="Calibri (MS)"/>
              </a:rPr>
              <a:t>HRV &amp; 10m wind 10 March 2016 0600UTC</a:t>
            </a:r>
          </a:p>
        </p:txBody>
      </p:sp>
      <p:grpSp>
        <p:nvGrpSpPr>
          <p:cNvPr id="9" name="Group 9"/>
          <p:cNvGrpSpPr/>
          <p:nvPr/>
        </p:nvGrpSpPr>
        <p:grpSpPr>
          <a:xfrm>
            <a:off x="2951986" y="1737724"/>
            <a:ext cx="11087100" cy="1384995"/>
            <a:chOff x="0" y="0"/>
            <a:chExt cx="14782800" cy="1846660"/>
          </a:xfrm>
        </p:grpSpPr>
        <p:sp>
          <p:nvSpPr>
            <p:cNvPr id="10" name="Freeform 10"/>
            <p:cNvSpPr/>
            <p:nvPr/>
          </p:nvSpPr>
          <p:spPr>
            <a:xfrm>
              <a:off x="0" y="0"/>
              <a:ext cx="14782800" cy="1846707"/>
            </a:xfrm>
            <a:custGeom>
              <a:avLst/>
              <a:gdLst/>
              <a:ahLst/>
              <a:cxnLst/>
              <a:rect l="l" t="t" r="r" b="b"/>
              <a:pathLst>
                <a:path w="14782800" h="1846707">
                  <a:moveTo>
                    <a:pt x="0" y="0"/>
                  </a:moveTo>
                  <a:lnTo>
                    <a:pt x="14782800" y="0"/>
                  </a:lnTo>
                  <a:lnTo>
                    <a:pt x="14782800" y="1846707"/>
                  </a:lnTo>
                  <a:lnTo>
                    <a:pt x="0" y="1846707"/>
                  </a:lnTo>
                  <a:close/>
                </a:path>
              </a:pathLst>
            </a:custGeom>
            <a:solidFill>
              <a:srgbClr val="E7E6E6"/>
            </a:solidFill>
          </p:spPr>
        </p:sp>
        <p:sp>
          <p:nvSpPr>
            <p:cNvPr id="11" name="TextBox 11"/>
            <p:cNvSpPr txBox="1"/>
            <p:nvPr/>
          </p:nvSpPr>
          <p:spPr>
            <a:xfrm>
              <a:off x="0" y="-57150"/>
              <a:ext cx="14782800" cy="1903810"/>
            </a:xfrm>
            <a:prstGeom prst="rect">
              <a:avLst/>
            </a:prstGeom>
          </p:spPr>
          <p:txBody>
            <a:bodyPr lIns="50800" tIns="50800" rIns="50800" bIns="50800" rtlCol="0" anchor="t"/>
            <a:lstStyle/>
            <a:p>
              <a:pPr marL="488632" lvl="1" indent="-244316" algn="l">
                <a:lnSpc>
                  <a:spcPts val="3240"/>
                </a:lnSpc>
                <a:buFont typeface="Arial"/>
                <a:buChar char="•"/>
              </a:pPr>
              <a:r>
                <a:rPr lang="en-US" sz="2700">
                  <a:solidFill>
                    <a:srgbClr val="000000"/>
                  </a:solidFill>
                  <a:latin typeface="Calibri (MS)"/>
                  <a:ea typeface="Calibri (MS)"/>
                  <a:cs typeface="Calibri (MS)"/>
                  <a:sym typeface="Calibri (MS)"/>
                </a:rPr>
                <a:t>The Trough is not deep</a:t>
              </a:r>
            </a:p>
            <a:p>
              <a:pPr marL="488632" lvl="1" indent="-244316" algn="l">
                <a:lnSpc>
                  <a:spcPts val="3240"/>
                </a:lnSpc>
                <a:buFont typeface="Arial"/>
                <a:buChar char="•"/>
              </a:pPr>
              <a:r>
                <a:rPr lang="en-US" sz="2700">
                  <a:solidFill>
                    <a:srgbClr val="000000"/>
                  </a:solidFill>
                  <a:latin typeface="Calibri (MS)"/>
                  <a:ea typeface="Calibri (MS)"/>
                  <a:cs typeface="Calibri (MS)"/>
                  <a:sym typeface="Calibri (MS)"/>
                </a:rPr>
                <a:t> Warm humid surface</a:t>
              </a:r>
            </a:p>
            <a:p>
              <a:pPr marL="488632" lvl="1" indent="-244316" algn="l">
                <a:lnSpc>
                  <a:spcPts val="3240"/>
                </a:lnSpc>
                <a:buFont typeface="Arial"/>
                <a:buChar char="•"/>
              </a:pPr>
              <a:r>
                <a:rPr lang="en-US" sz="2700">
                  <a:solidFill>
                    <a:srgbClr val="000000"/>
                  </a:solidFill>
                  <a:latin typeface="Calibri (MS)"/>
                  <a:ea typeface="Calibri (MS)"/>
                  <a:cs typeface="Calibri (MS)"/>
                  <a:sym typeface="Calibri (MS)"/>
                </a:rPr>
                <a:t>Effect extended to cover AL-Wasta and Dofar</a:t>
              </a:r>
            </a:p>
          </p:txBody>
        </p:sp>
      </p:grpSp>
      <p:grpSp>
        <p:nvGrpSpPr>
          <p:cNvPr id="12" name="Group 12"/>
          <p:cNvGrpSpPr>
            <a:grpSpLocks noChangeAspect="1"/>
          </p:cNvGrpSpPr>
          <p:nvPr/>
        </p:nvGrpSpPr>
        <p:grpSpPr>
          <a:xfrm>
            <a:off x="1103130" y="473826"/>
            <a:ext cx="187523" cy="917610"/>
            <a:chOff x="0" y="0"/>
            <a:chExt cx="250030" cy="1223480"/>
          </a:xfrm>
        </p:grpSpPr>
        <p:sp>
          <p:nvSpPr>
            <p:cNvPr id="13" name="Freeform 13"/>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4" name="Group 14"/>
          <p:cNvGrpSpPr>
            <a:grpSpLocks noChangeAspect="1"/>
          </p:cNvGrpSpPr>
          <p:nvPr/>
        </p:nvGrpSpPr>
        <p:grpSpPr>
          <a:xfrm>
            <a:off x="16317606" y="213556"/>
            <a:ext cx="1711278" cy="1508760"/>
            <a:chOff x="0" y="0"/>
            <a:chExt cx="2281704" cy="2011680"/>
          </a:xfrm>
        </p:grpSpPr>
        <p:sp>
          <p:nvSpPr>
            <p:cNvPr id="15" name="Freeform 15"/>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6" name="Freeform 16"/>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7" name="Group 17"/>
          <p:cNvGrpSpPr/>
          <p:nvPr/>
        </p:nvGrpSpPr>
        <p:grpSpPr>
          <a:xfrm>
            <a:off x="936078" y="9644894"/>
            <a:ext cx="11201666" cy="218054"/>
            <a:chOff x="0" y="0"/>
            <a:chExt cx="14935554" cy="290738"/>
          </a:xfrm>
        </p:grpSpPr>
        <p:sp>
          <p:nvSpPr>
            <p:cNvPr id="18" name="Freeform 18"/>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9" name="Group 19"/>
          <p:cNvGrpSpPr/>
          <p:nvPr/>
        </p:nvGrpSpPr>
        <p:grpSpPr>
          <a:xfrm>
            <a:off x="175527" y="9416871"/>
            <a:ext cx="657225" cy="665342"/>
            <a:chOff x="0" y="0"/>
            <a:chExt cx="876300" cy="887122"/>
          </a:xfrm>
        </p:grpSpPr>
        <p:sp>
          <p:nvSpPr>
            <p:cNvPr id="20" name="Freeform 20"/>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1" name="TextBox 21"/>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31</a:t>
              </a:r>
            </a:p>
          </p:txBody>
        </p:sp>
      </p:grpSp>
      <p:sp>
        <p:nvSpPr>
          <p:cNvPr id="22" name="TextBox 22"/>
          <p:cNvSpPr txBox="1"/>
          <p:nvPr/>
        </p:nvSpPr>
        <p:spPr>
          <a:xfrm>
            <a:off x="1492259" y="465989"/>
            <a:ext cx="9417978" cy="1425445"/>
          </a:xfrm>
          <a:prstGeom prst="rect">
            <a:avLst/>
          </a:prstGeom>
        </p:spPr>
        <p:txBody>
          <a:bodyPr lIns="0" tIns="0" rIns="0" bIns="0" rtlCol="0" anchor="t">
            <a:spAutoFit/>
          </a:bodyPr>
          <a:lstStyle/>
          <a:p>
            <a:pPr algn="l">
              <a:lnSpc>
                <a:spcPts val="5040"/>
              </a:lnSpc>
            </a:pPr>
            <a:r>
              <a:rPr lang="en-US" sz="4200">
                <a:solidFill>
                  <a:srgbClr val="38425C"/>
                </a:solidFill>
                <a:latin typeface="Calibri (MS)"/>
                <a:ea typeface="Calibri (MS)"/>
                <a:cs typeface="Calibri (MS)"/>
                <a:sym typeface="Calibri (MS)"/>
              </a:rPr>
              <a:t>Westerly disturbance : 7-10 March 2016</a:t>
            </a:r>
          </a:p>
          <a:p>
            <a:pPr algn="l">
              <a:lnSpc>
                <a:spcPts val="5040"/>
              </a:lnSpc>
            </a:pPr>
            <a:endParaRPr lang="en-US" sz="4200">
              <a:solidFill>
                <a:srgbClr val="38425C"/>
              </a:solidFill>
              <a:latin typeface="Calibri (MS)"/>
              <a:ea typeface="Calibri (MS)"/>
              <a:cs typeface="Calibri (MS)"/>
              <a:sym typeface="Calibri (MS)"/>
            </a:endParaRPr>
          </a:p>
        </p:txBody>
      </p:sp>
      <p:grpSp>
        <p:nvGrpSpPr>
          <p:cNvPr id="23" name="Group 23"/>
          <p:cNvGrpSpPr>
            <a:grpSpLocks noChangeAspect="1"/>
          </p:cNvGrpSpPr>
          <p:nvPr/>
        </p:nvGrpSpPr>
        <p:grpSpPr>
          <a:xfrm>
            <a:off x="12830346" y="4156336"/>
            <a:ext cx="5086116" cy="3278220"/>
            <a:chOff x="0" y="0"/>
            <a:chExt cx="6781488" cy="4370960"/>
          </a:xfrm>
        </p:grpSpPr>
        <p:sp>
          <p:nvSpPr>
            <p:cNvPr id="24" name="Freeform 24"/>
            <p:cNvSpPr/>
            <p:nvPr/>
          </p:nvSpPr>
          <p:spPr>
            <a:xfrm>
              <a:off x="0" y="0"/>
              <a:ext cx="6781546" cy="4370959"/>
            </a:xfrm>
            <a:custGeom>
              <a:avLst/>
              <a:gdLst/>
              <a:ahLst/>
              <a:cxnLst/>
              <a:rect l="l" t="t" r="r" b="b"/>
              <a:pathLst>
                <a:path w="6781546" h="4370959">
                  <a:moveTo>
                    <a:pt x="0" y="0"/>
                  </a:moveTo>
                  <a:lnTo>
                    <a:pt x="6781546" y="0"/>
                  </a:lnTo>
                  <a:lnTo>
                    <a:pt x="6781546" y="4370959"/>
                  </a:lnTo>
                  <a:lnTo>
                    <a:pt x="0" y="4370959"/>
                  </a:lnTo>
                  <a:lnTo>
                    <a:pt x="0" y="0"/>
                  </a:lnTo>
                  <a:close/>
                </a:path>
              </a:pathLst>
            </a:custGeom>
            <a:blipFill>
              <a:blip r:embed="rId9"/>
              <a:stretch>
                <a:fillRect/>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2126250" y="2536606"/>
            <a:ext cx="12245410" cy="5461122"/>
            <a:chOff x="0" y="0"/>
            <a:chExt cx="16327214" cy="7281496"/>
          </a:xfrm>
        </p:grpSpPr>
        <p:sp>
          <p:nvSpPr>
            <p:cNvPr id="4" name="Freeform 4"/>
            <p:cNvSpPr/>
            <p:nvPr/>
          </p:nvSpPr>
          <p:spPr>
            <a:xfrm>
              <a:off x="0" y="0"/>
              <a:ext cx="16327247" cy="7281545"/>
            </a:xfrm>
            <a:custGeom>
              <a:avLst/>
              <a:gdLst/>
              <a:ahLst/>
              <a:cxnLst/>
              <a:rect l="l" t="t" r="r" b="b"/>
              <a:pathLst>
                <a:path w="16327247" h="7281545">
                  <a:moveTo>
                    <a:pt x="0" y="0"/>
                  </a:moveTo>
                  <a:lnTo>
                    <a:pt x="16327247" y="0"/>
                  </a:lnTo>
                  <a:lnTo>
                    <a:pt x="16327247" y="7281545"/>
                  </a:lnTo>
                  <a:lnTo>
                    <a:pt x="0" y="7281545"/>
                  </a:lnTo>
                  <a:lnTo>
                    <a:pt x="0" y="0"/>
                  </a:lnTo>
                  <a:close/>
                </a:path>
              </a:pathLst>
            </a:custGeom>
            <a:blipFill>
              <a:blip r:embed="rId3"/>
              <a:stretch>
                <a:fillRect l="-6580" t="-316916" r="-25818" b="-3163"/>
              </a:stretch>
            </a:blipFill>
          </p:spPr>
        </p:sp>
      </p:grpSp>
      <p:grpSp>
        <p:nvGrpSpPr>
          <p:cNvPr id="5" name="Group 5"/>
          <p:cNvGrpSpPr>
            <a:grpSpLocks noChangeAspect="1"/>
          </p:cNvGrpSpPr>
          <p:nvPr/>
        </p:nvGrpSpPr>
        <p:grpSpPr>
          <a:xfrm>
            <a:off x="1103130" y="473826"/>
            <a:ext cx="187523" cy="917610"/>
            <a:chOff x="0" y="0"/>
            <a:chExt cx="250030" cy="1223480"/>
          </a:xfrm>
        </p:grpSpPr>
        <p:sp>
          <p:nvSpPr>
            <p:cNvPr id="6" name="Freeform 6"/>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7" name="Group 7"/>
          <p:cNvGrpSpPr>
            <a:grpSpLocks noChangeAspect="1"/>
          </p:cNvGrpSpPr>
          <p:nvPr/>
        </p:nvGrpSpPr>
        <p:grpSpPr>
          <a:xfrm>
            <a:off x="16317606" y="213556"/>
            <a:ext cx="1711278" cy="1508760"/>
            <a:chOff x="0" y="0"/>
            <a:chExt cx="2281704" cy="2011680"/>
          </a:xfrm>
        </p:grpSpPr>
        <p:sp>
          <p:nvSpPr>
            <p:cNvPr id="8" name="Freeform 8"/>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9" name="Freeform 9"/>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936078" y="9644894"/>
            <a:ext cx="11201666" cy="218054"/>
            <a:chOff x="0" y="0"/>
            <a:chExt cx="14935554" cy="290738"/>
          </a:xfrm>
        </p:grpSpPr>
        <p:sp>
          <p:nvSpPr>
            <p:cNvPr id="11" name="Freeform 11"/>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2" name="Group 12"/>
          <p:cNvGrpSpPr/>
          <p:nvPr/>
        </p:nvGrpSpPr>
        <p:grpSpPr>
          <a:xfrm>
            <a:off x="175527" y="9416871"/>
            <a:ext cx="657225" cy="665342"/>
            <a:chOff x="0" y="0"/>
            <a:chExt cx="876300" cy="887122"/>
          </a:xfrm>
        </p:grpSpPr>
        <p:sp>
          <p:nvSpPr>
            <p:cNvPr id="13" name="Freeform 13"/>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4" name="TextBox 14"/>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31</a:t>
              </a:r>
            </a:p>
          </p:txBody>
        </p:sp>
      </p:grpSp>
      <p:sp>
        <p:nvSpPr>
          <p:cNvPr id="15" name="TextBox 15"/>
          <p:cNvSpPr txBox="1"/>
          <p:nvPr/>
        </p:nvSpPr>
        <p:spPr>
          <a:xfrm>
            <a:off x="1492259" y="465989"/>
            <a:ext cx="9417978" cy="1425445"/>
          </a:xfrm>
          <a:prstGeom prst="rect">
            <a:avLst/>
          </a:prstGeom>
        </p:spPr>
        <p:txBody>
          <a:bodyPr lIns="0" tIns="0" rIns="0" bIns="0" rtlCol="0" anchor="t">
            <a:spAutoFit/>
          </a:bodyPr>
          <a:lstStyle/>
          <a:p>
            <a:pPr algn="l">
              <a:lnSpc>
                <a:spcPts val="5040"/>
              </a:lnSpc>
            </a:pPr>
            <a:r>
              <a:rPr lang="en-US" sz="4200">
                <a:solidFill>
                  <a:srgbClr val="38425C"/>
                </a:solidFill>
                <a:latin typeface="Calibri (MS)"/>
                <a:ea typeface="Calibri (MS)"/>
                <a:cs typeface="Calibri (MS)"/>
                <a:sym typeface="Calibri (MS)"/>
              </a:rPr>
              <a:t>Westerly disturbance : 7-10 March 2016</a:t>
            </a:r>
          </a:p>
          <a:p>
            <a:pPr algn="l">
              <a:lnSpc>
                <a:spcPts val="5040"/>
              </a:lnSpc>
            </a:pPr>
            <a:endParaRPr lang="en-US" sz="4200">
              <a:solidFill>
                <a:srgbClr val="38425C"/>
              </a:solidFill>
              <a:latin typeface="Calibri (MS)"/>
              <a:ea typeface="Calibri (MS)"/>
              <a:cs typeface="Calibri (MS)"/>
              <a:sym typeface="Calibri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36</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Shamal Wind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75527" y="249349"/>
            <a:ext cx="11722169" cy="1331118"/>
            <a:chOff x="0" y="-38100"/>
            <a:chExt cx="15629559" cy="1774824"/>
          </a:xfrm>
        </p:grpSpPr>
        <p:sp>
          <p:nvSpPr>
            <p:cNvPr id="4" name="Freeform 4"/>
            <p:cNvSpPr/>
            <p:nvPr/>
          </p:nvSpPr>
          <p:spPr>
            <a:xfrm>
              <a:off x="0" y="0"/>
              <a:ext cx="15240000" cy="1736724"/>
            </a:xfrm>
            <a:custGeom>
              <a:avLst/>
              <a:gdLst/>
              <a:ahLst/>
              <a:cxnLst/>
              <a:rect l="l" t="t" r="r" b="b"/>
              <a:pathLst>
                <a:path w="15240000" h="1736724">
                  <a:moveTo>
                    <a:pt x="0" y="0"/>
                  </a:moveTo>
                  <a:lnTo>
                    <a:pt x="15240000" y="0"/>
                  </a:lnTo>
                  <a:lnTo>
                    <a:pt x="15240000" y="1736724"/>
                  </a:lnTo>
                  <a:lnTo>
                    <a:pt x="0" y="1736724"/>
                  </a:lnTo>
                  <a:close/>
                </a:path>
              </a:pathLst>
            </a:custGeom>
            <a:solidFill>
              <a:srgbClr val="000000">
                <a:alpha val="0"/>
              </a:srgbClr>
            </a:solidFill>
          </p:spPr>
        </p:sp>
        <p:sp>
          <p:nvSpPr>
            <p:cNvPr id="5" name="TextBox 5"/>
            <p:cNvSpPr txBox="1"/>
            <p:nvPr/>
          </p:nvSpPr>
          <p:spPr>
            <a:xfrm>
              <a:off x="389559" y="-38100"/>
              <a:ext cx="15240000" cy="1774824"/>
            </a:xfrm>
            <a:prstGeom prst="rect">
              <a:avLst/>
            </a:prstGeom>
          </p:spPr>
          <p:txBody>
            <a:bodyPr lIns="0" tIns="0" rIns="0" bIns="0" rtlCol="0" anchor="ctr"/>
            <a:lstStyle/>
            <a:p>
              <a:pPr algn="l">
                <a:lnSpc>
                  <a:spcPts val="4536"/>
                </a:lnSpc>
              </a:pPr>
              <a:r>
                <a:rPr lang="en-US" sz="4200" b="1" dirty="0">
                  <a:solidFill>
                    <a:srgbClr val="203864"/>
                  </a:solidFill>
                  <a:latin typeface="Calibri (MS) Bold"/>
                  <a:ea typeface="Calibri (MS) Bold"/>
                  <a:cs typeface="Calibri (MS) Bold"/>
                  <a:sym typeface="Calibri (MS) Bold"/>
                </a:rPr>
                <a:t>	</a:t>
              </a:r>
              <a:r>
                <a:rPr lang="en-US" sz="4200" b="1" spc="9" dirty="0">
                  <a:solidFill>
                    <a:srgbClr val="38425C"/>
                  </a:solidFill>
                  <a:latin typeface="Rosario Bold"/>
                  <a:sym typeface="Calibri (MS)"/>
                </a:rPr>
                <a:t>Winter Shamal</a:t>
              </a:r>
            </a:p>
          </p:txBody>
        </p:sp>
      </p:grpSp>
      <p:grpSp>
        <p:nvGrpSpPr>
          <p:cNvPr id="6" name="Group 6"/>
          <p:cNvGrpSpPr/>
          <p:nvPr/>
        </p:nvGrpSpPr>
        <p:grpSpPr>
          <a:xfrm>
            <a:off x="1103130" y="2541201"/>
            <a:ext cx="7727361" cy="5623085"/>
            <a:chOff x="0" y="0"/>
            <a:chExt cx="10303148" cy="7497446"/>
          </a:xfrm>
        </p:grpSpPr>
        <p:sp>
          <p:nvSpPr>
            <p:cNvPr id="7" name="Freeform 7"/>
            <p:cNvSpPr/>
            <p:nvPr/>
          </p:nvSpPr>
          <p:spPr>
            <a:xfrm>
              <a:off x="0" y="0"/>
              <a:ext cx="10303129" cy="7497445"/>
            </a:xfrm>
            <a:custGeom>
              <a:avLst/>
              <a:gdLst/>
              <a:ahLst/>
              <a:cxnLst/>
              <a:rect l="l" t="t" r="r" b="b"/>
              <a:pathLst>
                <a:path w="10303129" h="7497445">
                  <a:moveTo>
                    <a:pt x="0" y="0"/>
                  </a:moveTo>
                  <a:lnTo>
                    <a:pt x="10303129" y="0"/>
                  </a:lnTo>
                  <a:lnTo>
                    <a:pt x="10303129" y="7497445"/>
                  </a:lnTo>
                  <a:lnTo>
                    <a:pt x="0" y="7497445"/>
                  </a:lnTo>
                  <a:close/>
                </a:path>
              </a:pathLst>
            </a:custGeom>
            <a:solidFill>
              <a:srgbClr val="E7E6E6"/>
            </a:solidFill>
          </p:spPr>
        </p:sp>
        <p:sp>
          <p:nvSpPr>
            <p:cNvPr id="8" name="TextBox 8"/>
            <p:cNvSpPr txBox="1"/>
            <p:nvPr/>
          </p:nvSpPr>
          <p:spPr>
            <a:xfrm>
              <a:off x="0" y="0"/>
              <a:ext cx="10303148" cy="7497446"/>
            </a:xfrm>
            <a:prstGeom prst="rect">
              <a:avLst/>
            </a:prstGeom>
          </p:spPr>
          <p:txBody>
            <a:bodyPr lIns="50800" tIns="50800" rIns="50800" bIns="50800" rtlCol="0" anchor="t"/>
            <a:lstStyle/>
            <a:p>
              <a:pPr algn="l">
                <a:lnSpc>
                  <a:spcPts val="4957"/>
                </a:lnSpc>
              </a:pPr>
              <a:r>
                <a:rPr lang="en-US" sz="5100" b="1">
                  <a:solidFill>
                    <a:srgbClr val="C55A11"/>
                  </a:solidFill>
                  <a:latin typeface="Calibri (MS) Bold"/>
                  <a:ea typeface="Calibri (MS) Bold"/>
                  <a:cs typeface="Calibri (MS) Bold"/>
                  <a:sym typeface="Calibri (MS) Bold"/>
                </a:rPr>
                <a:t>Shamal condition</a:t>
              </a:r>
            </a:p>
            <a:p>
              <a:pPr algn="l">
                <a:lnSpc>
                  <a:spcPts val="3207"/>
                </a:lnSpc>
              </a:pPr>
              <a:endParaRPr lang="en-US" sz="5100" b="1">
                <a:solidFill>
                  <a:srgbClr val="C55A11"/>
                </a:solidFill>
                <a:latin typeface="Calibri (MS) Bold"/>
                <a:ea typeface="Calibri (MS) Bold"/>
                <a:cs typeface="Calibri (MS) Bold"/>
                <a:sym typeface="Calibri (MS) Bold"/>
              </a:endParaRPr>
            </a:p>
            <a:p>
              <a:pPr marL="597217" lvl="1" indent="-298609" algn="l">
                <a:lnSpc>
                  <a:spcPts val="3207"/>
                </a:lnSpc>
                <a:buFont typeface="Arial"/>
                <a:buChar char="•"/>
              </a:pPr>
              <a:r>
                <a:rPr lang="en-US" sz="3300">
                  <a:solidFill>
                    <a:srgbClr val="203864"/>
                  </a:solidFill>
                  <a:latin typeface="PT Sans"/>
                  <a:ea typeface="PT Sans"/>
                  <a:cs typeface="PT Sans"/>
                  <a:sym typeface="PT Sans"/>
                </a:rPr>
                <a:t>This N/NW winds called shamal</a:t>
              </a:r>
            </a:p>
            <a:p>
              <a:pPr marL="597217" lvl="1" indent="-298609" algn="l">
                <a:lnSpc>
                  <a:spcPts val="3207"/>
                </a:lnSpc>
              </a:pPr>
              <a:endParaRPr lang="en-US" sz="3300">
                <a:solidFill>
                  <a:srgbClr val="203864"/>
                </a:solidFill>
                <a:latin typeface="PT Sans"/>
                <a:ea typeface="PT Sans"/>
                <a:cs typeface="PT Sans"/>
                <a:sym typeface="PT Sans"/>
              </a:endParaRPr>
            </a:p>
            <a:p>
              <a:pPr marL="597217" lvl="1" indent="-298609" algn="l">
                <a:lnSpc>
                  <a:spcPts val="3207"/>
                </a:lnSpc>
                <a:buFont typeface="Arial"/>
                <a:buChar char="•"/>
              </a:pPr>
              <a:r>
                <a:rPr lang="en-US" sz="3300">
                  <a:solidFill>
                    <a:srgbClr val="203864"/>
                  </a:solidFill>
                  <a:latin typeface="PT Sans"/>
                  <a:ea typeface="PT Sans"/>
                  <a:cs typeface="PT Sans"/>
                  <a:sym typeface="PT Sans"/>
                </a:rPr>
                <a:t> If Pressure Gradient strong, Shamal is strong</a:t>
              </a:r>
            </a:p>
            <a:p>
              <a:pPr marL="597217" lvl="1" indent="-298609" algn="l">
                <a:lnSpc>
                  <a:spcPts val="3207"/>
                </a:lnSpc>
              </a:pPr>
              <a:endParaRPr lang="en-US" sz="3300">
                <a:solidFill>
                  <a:srgbClr val="203864"/>
                </a:solidFill>
                <a:latin typeface="PT Sans"/>
                <a:ea typeface="PT Sans"/>
                <a:cs typeface="PT Sans"/>
                <a:sym typeface="PT Sans"/>
              </a:endParaRPr>
            </a:p>
            <a:p>
              <a:pPr marL="597217" lvl="1" indent="-298609" algn="l">
                <a:lnSpc>
                  <a:spcPts val="3207"/>
                </a:lnSpc>
                <a:buFont typeface="Arial"/>
                <a:buChar char="•"/>
              </a:pPr>
              <a:r>
                <a:rPr lang="en-US" sz="3300">
                  <a:solidFill>
                    <a:srgbClr val="203864"/>
                  </a:solidFill>
                  <a:latin typeface="PT Sans"/>
                  <a:ea typeface="PT Sans"/>
                  <a:cs typeface="PT Sans"/>
                  <a:sym typeface="PT Sans"/>
                </a:rPr>
                <a:t>This strong Shamal causes cold weather and some times dusty air.</a:t>
              </a:r>
            </a:p>
          </p:txBody>
        </p:sp>
      </p:grpSp>
      <p:grpSp>
        <p:nvGrpSpPr>
          <p:cNvPr id="9" name="Group 9"/>
          <p:cNvGrpSpPr>
            <a:grpSpLocks noChangeAspect="1"/>
          </p:cNvGrpSpPr>
          <p:nvPr/>
        </p:nvGrpSpPr>
        <p:grpSpPr>
          <a:xfrm>
            <a:off x="9357548" y="2314664"/>
            <a:ext cx="6765826" cy="6022984"/>
            <a:chOff x="0" y="0"/>
            <a:chExt cx="9021102" cy="8030646"/>
          </a:xfrm>
        </p:grpSpPr>
        <p:sp>
          <p:nvSpPr>
            <p:cNvPr id="10" name="Freeform 10"/>
            <p:cNvSpPr/>
            <p:nvPr/>
          </p:nvSpPr>
          <p:spPr>
            <a:xfrm>
              <a:off x="0" y="0"/>
              <a:ext cx="9021064" cy="8030591"/>
            </a:xfrm>
            <a:custGeom>
              <a:avLst/>
              <a:gdLst/>
              <a:ahLst/>
              <a:cxnLst/>
              <a:rect l="l" t="t" r="r" b="b"/>
              <a:pathLst>
                <a:path w="9021064" h="8030591">
                  <a:moveTo>
                    <a:pt x="0" y="0"/>
                  </a:moveTo>
                  <a:lnTo>
                    <a:pt x="9021064" y="0"/>
                  </a:lnTo>
                  <a:lnTo>
                    <a:pt x="9021064" y="8030591"/>
                  </a:lnTo>
                  <a:lnTo>
                    <a:pt x="0" y="8030591"/>
                  </a:lnTo>
                  <a:lnTo>
                    <a:pt x="0" y="0"/>
                  </a:lnTo>
                  <a:close/>
                </a:path>
              </a:pathLst>
            </a:custGeom>
            <a:blipFill>
              <a:blip r:embed="rId3"/>
              <a:stretch>
                <a:fillRect b="-7"/>
              </a:stretch>
            </a:blipFill>
          </p:spPr>
        </p:sp>
      </p:grpSp>
      <p:grpSp>
        <p:nvGrpSpPr>
          <p:cNvPr id="11" name="Group 11"/>
          <p:cNvGrpSpPr>
            <a:grpSpLocks noChangeAspect="1"/>
          </p:cNvGrpSpPr>
          <p:nvPr/>
        </p:nvGrpSpPr>
        <p:grpSpPr>
          <a:xfrm>
            <a:off x="1103130" y="473826"/>
            <a:ext cx="187523" cy="917610"/>
            <a:chOff x="0" y="0"/>
            <a:chExt cx="250030" cy="1223480"/>
          </a:xfrm>
        </p:grpSpPr>
        <p:sp>
          <p:nvSpPr>
            <p:cNvPr id="12" name="Freeform 12"/>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13" name="Group 13"/>
          <p:cNvGrpSpPr>
            <a:grpSpLocks noChangeAspect="1"/>
          </p:cNvGrpSpPr>
          <p:nvPr/>
        </p:nvGrpSpPr>
        <p:grpSpPr>
          <a:xfrm>
            <a:off x="16317606" y="213556"/>
            <a:ext cx="1711278" cy="1508760"/>
            <a:chOff x="0" y="0"/>
            <a:chExt cx="2281704" cy="2011680"/>
          </a:xfrm>
        </p:grpSpPr>
        <p:sp>
          <p:nvSpPr>
            <p:cNvPr id="14" name="Freeform 14"/>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5" name="Freeform 15"/>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6" name="Group 16"/>
          <p:cNvGrpSpPr/>
          <p:nvPr/>
        </p:nvGrpSpPr>
        <p:grpSpPr>
          <a:xfrm>
            <a:off x="936078" y="9644894"/>
            <a:ext cx="11201666" cy="218054"/>
            <a:chOff x="0" y="0"/>
            <a:chExt cx="14935554" cy="290738"/>
          </a:xfrm>
        </p:grpSpPr>
        <p:sp>
          <p:nvSpPr>
            <p:cNvPr id="17" name="Freeform 17"/>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8" name="Group 18"/>
          <p:cNvGrpSpPr/>
          <p:nvPr/>
        </p:nvGrpSpPr>
        <p:grpSpPr>
          <a:xfrm>
            <a:off x="175527" y="9416871"/>
            <a:ext cx="657225" cy="665342"/>
            <a:chOff x="0" y="0"/>
            <a:chExt cx="876300" cy="887122"/>
          </a:xfrm>
        </p:grpSpPr>
        <p:sp>
          <p:nvSpPr>
            <p:cNvPr id="19" name="Freeform 19"/>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0" name="TextBox 20"/>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37</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334" y="-7042"/>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6068715" y="349470"/>
            <a:ext cx="14307979" cy="8719471"/>
            <a:chOff x="-900312" y="-15248"/>
            <a:chExt cx="19077305" cy="11625961"/>
          </a:xfrm>
        </p:grpSpPr>
        <p:sp>
          <p:nvSpPr>
            <p:cNvPr id="4" name="Freeform 4"/>
            <p:cNvSpPr/>
            <p:nvPr/>
          </p:nvSpPr>
          <p:spPr>
            <a:xfrm>
              <a:off x="-900312" y="-15248"/>
              <a:ext cx="19077305" cy="11625961"/>
            </a:xfrm>
            <a:custGeom>
              <a:avLst/>
              <a:gdLst/>
              <a:ahLst/>
              <a:cxnLst/>
              <a:rect l="l" t="t" r="r" b="b"/>
              <a:pathLst>
                <a:path w="19077305" h="11625961">
                  <a:moveTo>
                    <a:pt x="0" y="0"/>
                  </a:moveTo>
                  <a:lnTo>
                    <a:pt x="19077305" y="0"/>
                  </a:lnTo>
                  <a:lnTo>
                    <a:pt x="19077305" y="11625961"/>
                  </a:lnTo>
                  <a:lnTo>
                    <a:pt x="0" y="11625961"/>
                  </a:lnTo>
                  <a:lnTo>
                    <a:pt x="0" y="0"/>
                  </a:lnTo>
                  <a:close/>
                </a:path>
              </a:pathLst>
            </a:custGeom>
            <a:blipFill>
              <a:blip r:embed="rId3"/>
              <a:stretch>
                <a:fillRect/>
              </a:stretch>
            </a:blipFill>
          </p:spPr>
        </p:sp>
      </p:grpSp>
      <p:grpSp>
        <p:nvGrpSpPr>
          <p:cNvPr id="7" name="Group 7"/>
          <p:cNvGrpSpPr/>
          <p:nvPr/>
        </p:nvGrpSpPr>
        <p:grpSpPr>
          <a:xfrm>
            <a:off x="10566334" y="3418432"/>
            <a:ext cx="5431584" cy="3778822"/>
            <a:chOff x="0" y="0"/>
            <a:chExt cx="7242112" cy="5038430"/>
          </a:xfrm>
        </p:grpSpPr>
        <p:sp>
          <p:nvSpPr>
            <p:cNvPr id="8" name="Freeform 8"/>
            <p:cNvSpPr/>
            <p:nvPr/>
          </p:nvSpPr>
          <p:spPr>
            <a:xfrm>
              <a:off x="0" y="508"/>
              <a:ext cx="6924675" cy="4766437"/>
            </a:xfrm>
            <a:custGeom>
              <a:avLst/>
              <a:gdLst/>
              <a:ahLst/>
              <a:cxnLst/>
              <a:rect l="l" t="t" r="r" b="b"/>
              <a:pathLst>
                <a:path w="6924675" h="4766437">
                  <a:moveTo>
                    <a:pt x="27051" y="2208784"/>
                  </a:moveTo>
                  <a:cubicBezTo>
                    <a:pt x="36068" y="2157603"/>
                    <a:pt x="47244" y="2107057"/>
                    <a:pt x="60579" y="2056892"/>
                  </a:cubicBezTo>
                  <a:lnTo>
                    <a:pt x="134239" y="2076450"/>
                  </a:lnTo>
                  <a:cubicBezTo>
                    <a:pt x="121412" y="2124456"/>
                    <a:pt x="110744" y="2172970"/>
                    <a:pt x="102108" y="2221992"/>
                  </a:cubicBezTo>
                  <a:close/>
                  <a:moveTo>
                    <a:pt x="181864" y="1921637"/>
                  </a:moveTo>
                  <a:cubicBezTo>
                    <a:pt x="199263" y="1872996"/>
                    <a:pt x="218567" y="1824863"/>
                    <a:pt x="240030" y="1777492"/>
                  </a:cubicBezTo>
                  <a:lnTo>
                    <a:pt x="309499" y="1808734"/>
                  </a:lnTo>
                  <a:cubicBezTo>
                    <a:pt x="288925" y="1854327"/>
                    <a:pt x="270383" y="1900555"/>
                    <a:pt x="253619" y="1947291"/>
                  </a:cubicBezTo>
                  <a:close/>
                  <a:moveTo>
                    <a:pt x="380746" y="1664208"/>
                  </a:moveTo>
                  <a:cubicBezTo>
                    <a:pt x="405257" y="1619123"/>
                    <a:pt x="431673" y="1574673"/>
                    <a:pt x="459740" y="1530858"/>
                  </a:cubicBezTo>
                  <a:lnTo>
                    <a:pt x="523875" y="1572006"/>
                  </a:lnTo>
                  <a:cubicBezTo>
                    <a:pt x="496697" y="1614297"/>
                    <a:pt x="471297" y="1657223"/>
                    <a:pt x="447675" y="1700657"/>
                  </a:cubicBezTo>
                  <a:close/>
                  <a:moveTo>
                    <a:pt x="614680" y="1439799"/>
                  </a:moveTo>
                  <a:cubicBezTo>
                    <a:pt x="645160" y="1398651"/>
                    <a:pt x="677291" y="1358265"/>
                    <a:pt x="710819" y="1318514"/>
                  </a:cubicBezTo>
                  <a:lnTo>
                    <a:pt x="768985" y="1367663"/>
                  </a:lnTo>
                  <a:cubicBezTo>
                    <a:pt x="736473" y="1406144"/>
                    <a:pt x="705358" y="1445387"/>
                    <a:pt x="675894" y="1485138"/>
                  </a:cubicBezTo>
                  <a:close/>
                  <a:moveTo>
                    <a:pt x="600456" y="1128014"/>
                  </a:moveTo>
                  <a:cubicBezTo>
                    <a:pt x="635635" y="1091057"/>
                    <a:pt x="672338" y="1054735"/>
                    <a:pt x="710184" y="1019175"/>
                  </a:cubicBezTo>
                  <a:lnTo>
                    <a:pt x="762381" y="1074801"/>
                  </a:lnTo>
                  <a:cubicBezTo>
                    <a:pt x="725551" y="1109472"/>
                    <a:pt x="689864" y="1144651"/>
                    <a:pt x="655701" y="1180592"/>
                  </a:cubicBezTo>
                  <a:close/>
                  <a:moveTo>
                    <a:pt x="825627" y="916559"/>
                  </a:moveTo>
                  <a:cubicBezTo>
                    <a:pt x="864616" y="883666"/>
                    <a:pt x="904748" y="851535"/>
                    <a:pt x="946023" y="820039"/>
                  </a:cubicBezTo>
                  <a:lnTo>
                    <a:pt x="992251" y="880618"/>
                  </a:lnTo>
                  <a:cubicBezTo>
                    <a:pt x="951992" y="911352"/>
                    <a:pt x="912749" y="942721"/>
                    <a:pt x="874776" y="974725"/>
                  </a:cubicBezTo>
                  <a:close/>
                  <a:moveTo>
                    <a:pt x="1070864" y="729488"/>
                  </a:moveTo>
                  <a:cubicBezTo>
                    <a:pt x="1112774" y="700532"/>
                    <a:pt x="1155700" y="672338"/>
                    <a:pt x="1199642" y="644906"/>
                  </a:cubicBezTo>
                  <a:lnTo>
                    <a:pt x="1240028" y="709549"/>
                  </a:lnTo>
                  <a:cubicBezTo>
                    <a:pt x="1197102" y="736473"/>
                    <a:pt x="1155065" y="764032"/>
                    <a:pt x="1114171" y="792226"/>
                  </a:cubicBezTo>
                  <a:close/>
                  <a:moveTo>
                    <a:pt x="1375156" y="628777"/>
                  </a:moveTo>
                  <a:cubicBezTo>
                    <a:pt x="1419479" y="603631"/>
                    <a:pt x="1464564" y="579247"/>
                    <a:pt x="1510538" y="555498"/>
                  </a:cubicBezTo>
                  <a:lnTo>
                    <a:pt x="1545463" y="623189"/>
                  </a:lnTo>
                  <a:cubicBezTo>
                    <a:pt x="1500378" y="646430"/>
                    <a:pt x="1456182" y="670306"/>
                    <a:pt x="1412748" y="694944"/>
                  </a:cubicBezTo>
                  <a:close/>
                  <a:moveTo>
                    <a:pt x="1686306" y="553974"/>
                  </a:moveTo>
                  <a:cubicBezTo>
                    <a:pt x="1732407" y="532511"/>
                    <a:pt x="1779270" y="511683"/>
                    <a:pt x="1826895" y="491617"/>
                  </a:cubicBezTo>
                  <a:lnTo>
                    <a:pt x="1856486" y="561848"/>
                  </a:lnTo>
                  <a:cubicBezTo>
                    <a:pt x="1809750" y="581533"/>
                    <a:pt x="1763776" y="601980"/>
                    <a:pt x="1718437" y="623062"/>
                  </a:cubicBezTo>
                  <a:close/>
                  <a:moveTo>
                    <a:pt x="2001774" y="503555"/>
                  </a:moveTo>
                  <a:cubicBezTo>
                    <a:pt x="2049399" y="485521"/>
                    <a:pt x="2097532" y="468249"/>
                    <a:pt x="2146427" y="451612"/>
                  </a:cubicBezTo>
                  <a:lnTo>
                    <a:pt x="2170938" y="523748"/>
                  </a:lnTo>
                  <a:cubicBezTo>
                    <a:pt x="2122932" y="540004"/>
                    <a:pt x="2075561" y="557022"/>
                    <a:pt x="2028825" y="574802"/>
                  </a:cubicBezTo>
                  <a:close/>
                  <a:moveTo>
                    <a:pt x="2319782" y="475996"/>
                  </a:moveTo>
                  <a:cubicBezTo>
                    <a:pt x="2368550" y="461264"/>
                    <a:pt x="2417826" y="447294"/>
                    <a:pt x="2467610" y="434086"/>
                  </a:cubicBezTo>
                  <a:lnTo>
                    <a:pt x="2487168" y="507746"/>
                  </a:lnTo>
                  <a:cubicBezTo>
                    <a:pt x="2438146" y="520827"/>
                    <a:pt x="2389759" y="534543"/>
                    <a:pt x="2341880" y="549021"/>
                  </a:cubicBezTo>
                  <a:close/>
                  <a:moveTo>
                    <a:pt x="2638679" y="470027"/>
                  </a:moveTo>
                  <a:cubicBezTo>
                    <a:pt x="2688336" y="458597"/>
                    <a:pt x="2738374" y="447802"/>
                    <a:pt x="2788920" y="437769"/>
                  </a:cubicBezTo>
                  <a:lnTo>
                    <a:pt x="2641600" y="170307"/>
                  </a:lnTo>
                  <a:cubicBezTo>
                    <a:pt x="2591816" y="180213"/>
                    <a:pt x="2542540" y="190754"/>
                    <a:pt x="2493772" y="202057"/>
                  </a:cubicBezTo>
                  <a:close/>
                  <a:moveTo>
                    <a:pt x="2795143" y="142367"/>
                  </a:moveTo>
                  <a:cubicBezTo>
                    <a:pt x="2845435" y="133985"/>
                    <a:pt x="2896108" y="126492"/>
                    <a:pt x="2947035" y="119634"/>
                  </a:cubicBezTo>
                  <a:lnTo>
                    <a:pt x="2957195" y="195199"/>
                  </a:lnTo>
                  <a:cubicBezTo>
                    <a:pt x="2906903" y="201930"/>
                    <a:pt x="2856992" y="209423"/>
                    <a:pt x="2807589" y="217678"/>
                  </a:cubicBezTo>
                  <a:close/>
                  <a:moveTo>
                    <a:pt x="3112135" y="176784"/>
                  </a:moveTo>
                  <a:cubicBezTo>
                    <a:pt x="3162808" y="171577"/>
                    <a:pt x="3213735" y="167005"/>
                    <a:pt x="3265043" y="163195"/>
                  </a:cubicBezTo>
                  <a:lnTo>
                    <a:pt x="3270631" y="239141"/>
                  </a:lnTo>
                  <a:cubicBezTo>
                    <a:pt x="3220085" y="242824"/>
                    <a:pt x="3169920" y="247269"/>
                    <a:pt x="3120009" y="252476"/>
                  </a:cubicBezTo>
                  <a:close/>
                  <a:moveTo>
                    <a:pt x="3388487" y="4572"/>
                  </a:moveTo>
                  <a:cubicBezTo>
                    <a:pt x="3439287" y="2286"/>
                    <a:pt x="3490468" y="762"/>
                    <a:pt x="3541903" y="0"/>
                  </a:cubicBezTo>
                  <a:lnTo>
                    <a:pt x="3543046" y="76200"/>
                  </a:lnTo>
                  <a:cubicBezTo>
                    <a:pt x="3492373" y="76962"/>
                    <a:pt x="3441954" y="78486"/>
                    <a:pt x="3391916" y="80645"/>
                  </a:cubicBezTo>
                  <a:close/>
                  <a:moveTo>
                    <a:pt x="3695827" y="0"/>
                  </a:moveTo>
                  <a:cubicBezTo>
                    <a:pt x="3747262" y="762"/>
                    <a:pt x="3798316" y="2159"/>
                    <a:pt x="3849243" y="4445"/>
                  </a:cubicBezTo>
                  <a:lnTo>
                    <a:pt x="3845941" y="80518"/>
                  </a:lnTo>
                  <a:cubicBezTo>
                    <a:pt x="3795776" y="78359"/>
                    <a:pt x="3745484" y="76962"/>
                    <a:pt x="3694811" y="76200"/>
                  </a:cubicBezTo>
                  <a:close/>
                  <a:moveTo>
                    <a:pt x="4001262" y="89408"/>
                  </a:moveTo>
                  <a:cubicBezTo>
                    <a:pt x="4052570" y="93091"/>
                    <a:pt x="4103624" y="97663"/>
                    <a:pt x="4154170" y="102870"/>
                  </a:cubicBezTo>
                  <a:lnTo>
                    <a:pt x="4146423" y="178689"/>
                  </a:lnTo>
                  <a:cubicBezTo>
                    <a:pt x="4096512" y="173609"/>
                    <a:pt x="4046220" y="169164"/>
                    <a:pt x="3995674" y="165481"/>
                  </a:cubicBezTo>
                  <a:close/>
                  <a:moveTo>
                    <a:pt x="4301236" y="196850"/>
                  </a:moveTo>
                  <a:cubicBezTo>
                    <a:pt x="4352290" y="203708"/>
                    <a:pt x="4402963" y="211201"/>
                    <a:pt x="4453128" y="219456"/>
                  </a:cubicBezTo>
                  <a:lnTo>
                    <a:pt x="4440682" y="294640"/>
                  </a:lnTo>
                  <a:cubicBezTo>
                    <a:pt x="4391152" y="286512"/>
                    <a:pt x="4341368" y="279019"/>
                    <a:pt x="4291076" y="272288"/>
                  </a:cubicBezTo>
                  <a:close/>
                  <a:moveTo>
                    <a:pt x="4594225" y="322326"/>
                  </a:moveTo>
                  <a:cubicBezTo>
                    <a:pt x="4644771" y="332232"/>
                    <a:pt x="4694809" y="343027"/>
                    <a:pt x="4744466" y="354457"/>
                  </a:cubicBezTo>
                  <a:lnTo>
                    <a:pt x="4727321" y="428752"/>
                  </a:lnTo>
                  <a:cubicBezTo>
                    <a:pt x="4678553" y="417449"/>
                    <a:pt x="4629277" y="407035"/>
                    <a:pt x="4579493" y="397129"/>
                  </a:cubicBezTo>
                  <a:close/>
                  <a:moveTo>
                    <a:pt x="4878832" y="466090"/>
                  </a:moveTo>
                  <a:cubicBezTo>
                    <a:pt x="4928616" y="479298"/>
                    <a:pt x="4977892" y="493268"/>
                    <a:pt x="5026660" y="507873"/>
                  </a:cubicBezTo>
                  <a:lnTo>
                    <a:pt x="5004689" y="580898"/>
                  </a:lnTo>
                  <a:cubicBezTo>
                    <a:pt x="4956810" y="566547"/>
                    <a:pt x="4908296" y="552831"/>
                    <a:pt x="4859274" y="539750"/>
                  </a:cubicBezTo>
                  <a:close/>
                  <a:moveTo>
                    <a:pt x="5204460" y="252222"/>
                  </a:moveTo>
                  <a:cubicBezTo>
                    <a:pt x="5253355" y="268732"/>
                    <a:pt x="5301488" y="286004"/>
                    <a:pt x="5349113" y="304038"/>
                  </a:cubicBezTo>
                  <a:lnTo>
                    <a:pt x="5322189" y="375285"/>
                  </a:lnTo>
                  <a:cubicBezTo>
                    <a:pt x="5275453" y="357632"/>
                    <a:pt x="5228082" y="340614"/>
                    <a:pt x="5180076" y="324358"/>
                  </a:cubicBezTo>
                  <a:close/>
                  <a:moveTo>
                    <a:pt x="5467477" y="433070"/>
                  </a:moveTo>
                  <a:cubicBezTo>
                    <a:pt x="5515102" y="453136"/>
                    <a:pt x="5561965" y="473837"/>
                    <a:pt x="5608193" y="495300"/>
                  </a:cubicBezTo>
                  <a:lnTo>
                    <a:pt x="5576062" y="564388"/>
                  </a:lnTo>
                  <a:cubicBezTo>
                    <a:pt x="5530723" y="543306"/>
                    <a:pt x="5484749" y="522986"/>
                    <a:pt x="5438013" y="503301"/>
                  </a:cubicBezTo>
                  <a:close/>
                  <a:moveTo>
                    <a:pt x="5717032" y="633222"/>
                  </a:moveTo>
                  <a:cubicBezTo>
                    <a:pt x="5763006" y="656844"/>
                    <a:pt x="5808218" y="681228"/>
                    <a:pt x="5852541" y="706374"/>
                  </a:cubicBezTo>
                  <a:lnTo>
                    <a:pt x="5814949" y="772668"/>
                  </a:lnTo>
                  <a:cubicBezTo>
                    <a:pt x="5771515" y="748030"/>
                    <a:pt x="5727319" y="724154"/>
                    <a:pt x="5682234" y="701040"/>
                  </a:cubicBezTo>
                  <a:close/>
                  <a:moveTo>
                    <a:pt x="6038850" y="642620"/>
                  </a:moveTo>
                  <a:cubicBezTo>
                    <a:pt x="6082792" y="670052"/>
                    <a:pt x="6125718" y="698246"/>
                    <a:pt x="6167755" y="727075"/>
                  </a:cubicBezTo>
                  <a:lnTo>
                    <a:pt x="6124575" y="789813"/>
                  </a:lnTo>
                  <a:cubicBezTo>
                    <a:pt x="6083554" y="761619"/>
                    <a:pt x="6041517" y="734060"/>
                    <a:pt x="5998591" y="707263"/>
                  </a:cubicBezTo>
                  <a:close/>
                  <a:moveTo>
                    <a:pt x="6292596" y="817372"/>
                  </a:moveTo>
                  <a:cubicBezTo>
                    <a:pt x="6333871" y="848741"/>
                    <a:pt x="6374130" y="880872"/>
                    <a:pt x="6413119" y="913638"/>
                  </a:cubicBezTo>
                  <a:lnTo>
                    <a:pt x="6364097" y="971931"/>
                  </a:lnTo>
                  <a:cubicBezTo>
                    <a:pt x="6326124" y="939927"/>
                    <a:pt x="6286881" y="908558"/>
                    <a:pt x="6246495" y="877951"/>
                  </a:cubicBezTo>
                  <a:close/>
                  <a:moveTo>
                    <a:pt x="6482588" y="1076706"/>
                  </a:moveTo>
                  <a:cubicBezTo>
                    <a:pt x="6520561" y="1112266"/>
                    <a:pt x="6557264" y="1148461"/>
                    <a:pt x="6592570" y="1185418"/>
                  </a:cubicBezTo>
                  <a:lnTo>
                    <a:pt x="6537452" y="1238123"/>
                  </a:lnTo>
                  <a:cubicBezTo>
                    <a:pt x="6503162" y="1202182"/>
                    <a:pt x="6467475" y="1167003"/>
                    <a:pt x="6430518" y="1132459"/>
                  </a:cubicBezTo>
                  <a:close/>
                  <a:moveTo>
                    <a:pt x="6644005" y="1356106"/>
                  </a:moveTo>
                  <a:cubicBezTo>
                    <a:pt x="6677660" y="1395730"/>
                    <a:pt x="6709791" y="1436243"/>
                    <a:pt x="6740398" y="1477264"/>
                  </a:cubicBezTo>
                  <a:lnTo>
                    <a:pt x="6679311" y="1522730"/>
                  </a:lnTo>
                  <a:cubicBezTo>
                    <a:pt x="6649720" y="1482979"/>
                    <a:pt x="6618605" y="1443863"/>
                    <a:pt x="6585966" y="1405382"/>
                  </a:cubicBezTo>
                  <a:close/>
                  <a:moveTo>
                    <a:pt x="6770624" y="1653794"/>
                  </a:moveTo>
                  <a:cubicBezTo>
                    <a:pt x="6798818" y="1697482"/>
                    <a:pt x="6825234" y="1741932"/>
                    <a:pt x="6849872" y="1787017"/>
                  </a:cubicBezTo>
                  <a:lnTo>
                    <a:pt x="6783070" y="1823593"/>
                  </a:lnTo>
                  <a:cubicBezTo>
                    <a:pt x="6759321" y="1780159"/>
                    <a:pt x="6733794" y="1737360"/>
                    <a:pt x="6706616" y="1695069"/>
                  </a:cubicBezTo>
                  <a:close/>
                  <a:moveTo>
                    <a:pt x="6855206" y="1967103"/>
                  </a:moveTo>
                  <a:cubicBezTo>
                    <a:pt x="6876669" y="2014474"/>
                    <a:pt x="6896100" y="2062480"/>
                    <a:pt x="6913626" y="2111121"/>
                  </a:cubicBezTo>
                  <a:lnTo>
                    <a:pt x="6841871" y="2136902"/>
                  </a:lnTo>
                  <a:cubicBezTo>
                    <a:pt x="6825107" y="2090293"/>
                    <a:pt x="6806311" y="2044065"/>
                    <a:pt x="6785737" y="1998472"/>
                  </a:cubicBezTo>
                  <a:close/>
                  <a:moveTo>
                    <a:pt x="6890766" y="2290826"/>
                  </a:moveTo>
                  <a:cubicBezTo>
                    <a:pt x="6904228" y="2340864"/>
                    <a:pt x="6915531" y="2391537"/>
                    <a:pt x="6924675" y="2442591"/>
                  </a:cubicBezTo>
                  <a:lnTo>
                    <a:pt x="6849618" y="2455926"/>
                  </a:lnTo>
                  <a:cubicBezTo>
                    <a:pt x="6840855" y="2407031"/>
                    <a:pt x="6830060" y="2358517"/>
                    <a:pt x="6817106" y="2310511"/>
                  </a:cubicBezTo>
                  <a:close/>
                  <a:moveTo>
                    <a:pt x="6871716" y="2616581"/>
                  </a:moveTo>
                  <a:cubicBezTo>
                    <a:pt x="6876288" y="2668016"/>
                    <a:pt x="6878701" y="2719959"/>
                    <a:pt x="6878828" y="2772156"/>
                  </a:cubicBezTo>
                  <a:lnTo>
                    <a:pt x="6802628" y="2772410"/>
                  </a:lnTo>
                  <a:cubicBezTo>
                    <a:pt x="6802501" y="2722372"/>
                    <a:pt x="6800215" y="2672715"/>
                    <a:pt x="6795770" y="2623439"/>
                  </a:cubicBezTo>
                  <a:close/>
                  <a:moveTo>
                    <a:pt x="6796532" y="2934589"/>
                  </a:moveTo>
                  <a:cubicBezTo>
                    <a:pt x="6792087" y="2986532"/>
                    <a:pt x="6785483" y="3037967"/>
                    <a:pt x="6776593" y="3089021"/>
                  </a:cubicBezTo>
                  <a:lnTo>
                    <a:pt x="6701536" y="3075940"/>
                  </a:lnTo>
                  <a:cubicBezTo>
                    <a:pt x="6710045" y="3027045"/>
                    <a:pt x="6716395" y="2977769"/>
                    <a:pt x="6720586" y="2928112"/>
                  </a:cubicBezTo>
                  <a:close/>
                  <a:moveTo>
                    <a:pt x="6667500" y="3234436"/>
                  </a:moveTo>
                  <a:cubicBezTo>
                    <a:pt x="6654292" y="3284474"/>
                    <a:pt x="6639052" y="3334004"/>
                    <a:pt x="6621653" y="3383026"/>
                  </a:cubicBezTo>
                  <a:lnTo>
                    <a:pt x="6549772" y="3357626"/>
                  </a:lnTo>
                  <a:cubicBezTo>
                    <a:pt x="6566408" y="3310636"/>
                    <a:pt x="6581140" y="3263138"/>
                    <a:pt x="6593713" y="3215132"/>
                  </a:cubicBezTo>
                  <a:close/>
                  <a:moveTo>
                    <a:pt x="6490081" y="3507994"/>
                  </a:moveTo>
                  <a:cubicBezTo>
                    <a:pt x="6469126" y="3554984"/>
                    <a:pt x="6446139" y="3601339"/>
                    <a:pt x="6421374" y="3647059"/>
                  </a:cubicBezTo>
                  <a:lnTo>
                    <a:pt x="6354318" y="3610737"/>
                  </a:lnTo>
                  <a:cubicBezTo>
                    <a:pt x="6378194" y="3566668"/>
                    <a:pt x="6400292" y="3521964"/>
                    <a:pt x="6420485" y="3476752"/>
                  </a:cubicBezTo>
                  <a:close/>
                  <a:moveTo>
                    <a:pt x="6273038" y="3749421"/>
                  </a:moveTo>
                  <a:cubicBezTo>
                    <a:pt x="6245479" y="3792601"/>
                    <a:pt x="6216142" y="3835146"/>
                    <a:pt x="6185281" y="3877056"/>
                  </a:cubicBezTo>
                  <a:lnTo>
                    <a:pt x="6123940" y="3831844"/>
                  </a:lnTo>
                  <a:cubicBezTo>
                    <a:pt x="6153912" y="3791331"/>
                    <a:pt x="6182106" y="3750183"/>
                    <a:pt x="6208776" y="3708527"/>
                  </a:cubicBezTo>
                  <a:close/>
                  <a:moveTo>
                    <a:pt x="6025134" y="3957701"/>
                  </a:moveTo>
                  <a:cubicBezTo>
                    <a:pt x="5992241" y="3996817"/>
                    <a:pt x="5957824" y="4035298"/>
                    <a:pt x="5922010" y="4073017"/>
                  </a:cubicBezTo>
                  <a:lnTo>
                    <a:pt x="5866765" y="4020566"/>
                  </a:lnTo>
                  <a:cubicBezTo>
                    <a:pt x="5901563" y="3983990"/>
                    <a:pt x="5934964" y="3946652"/>
                    <a:pt x="5966841" y="3908679"/>
                  </a:cubicBezTo>
                  <a:close/>
                  <a:moveTo>
                    <a:pt x="6535166" y="4015232"/>
                  </a:moveTo>
                  <a:cubicBezTo>
                    <a:pt x="6497955" y="4050284"/>
                    <a:pt x="6459601" y="4084574"/>
                    <a:pt x="6419850" y="4118102"/>
                  </a:cubicBezTo>
                  <a:lnTo>
                    <a:pt x="6370574" y="4059936"/>
                  </a:lnTo>
                  <a:cubicBezTo>
                    <a:pt x="6409182" y="4027297"/>
                    <a:pt x="6446647" y="3993896"/>
                    <a:pt x="6482842" y="3959733"/>
                  </a:cubicBezTo>
                  <a:close/>
                  <a:moveTo>
                    <a:pt x="6247257" y="4159250"/>
                  </a:moveTo>
                  <a:cubicBezTo>
                    <a:pt x="6206744" y="4190238"/>
                    <a:pt x="6165215" y="4220464"/>
                    <a:pt x="6122543" y="4249928"/>
                  </a:cubicBezTo>
                  <a:lnTo>
                    <a:pt x="6079236" y="4187317"/>
                  </a:lnTo>
                  <a:cubicBezTo>
                    <a:pt x="6120892" y="4158488"/>
                    <a:pt x="6161532" y="4129024"/>
                    <a:pt x="6201029" y="4098798"/>
                  </a:cubicBezTo>
                  <a:close/>
                  <a:moveTo>
                    <a:pt x="5947664" y="4274185"/>
                  </a:moveTo>
                  <a:cubicBezTo>
                    <a:pt x="5904484" y="4301236"/>
                    <a:pt x="5860415" y="4327652"/>
                    <a:pt x="5815457" y="4353179"/>
                  </a:cubicBezTo>
                  <a:lnTo>
                    <a:pt x="5777738" y="4287012"/>
                  </a:lnTo>
                  <a:cubicBezTo>
                    <a:pt x="5821807" y="4261993"/>
                    <a:pt x="5864987" y="4236085"/>
                    <a:pt x="5907151" y="4209669"/>
                  </a:cubicBezTo>
                  <a:close/>
                  <a:moveTo>
                    <a:pt x="5639689" y="4362069"/>
                  </a:moveTo>
                  <a:cubicBezTo>
                    <a:pt x="5594477" y="4385437"/>
                    <a:pt x="5548376" y="4408043"/>
                    <a:pt x="5501640" y="4430014"/>
                  </a:cubicBezTo>
                  <a:lnTo>
                    <a:pt x="5469382" y="4361053"/>
                  </a:lnTo>
                  <a:cubicBezTo>
                    <a:pt x="5515356" y="4339590"/>
                    <a:pt x="5560441" y="4317365"/>
                    <a:pt x="5604764" y="4294505"/>
                  </a:cubicBezTo>
                  <a:close/>
                  <a:moveTo>
                    <a:pt x="5500116" y="4673092"/>
                  </a:moveTo>
                  <a:cubicBezTo>
                    <a:pt x="5453253" y="4692904"/>
                    <a:pt x="5405628" y="4711954"/>
                    <a:pt x="5357495" y="4730369"/>
                  </a:cubicBezTo>
                  <a:lnTo>
                    <a:pt x="5330444" y="4659122"/>
                  </a:lnTo>
                  <a:cubicBezTo>
                    <a:pt x="5377815" y="4641088"/>
                    <a:pt x="5424551" y="4622292"/>
                    <a:pt x="5470525" y="4602861"/>
                  </a:cubicBezTo>
                  <a:close/>
                  <a:moveTo>
                    <a:pt x="5183251" y="4712208"/>
                  </a:moveTo>
                  <a:cubicBezTo>
                    <a:pt x="5135118" y="4728591"/>
                    <a:pt x="5086350" y="4744339"/>
                    <a:pt x="5036947" y="4759198"/>
                  </a:cubicBezTo>
                  <a:lnTo>
                    <a:pt x="5014849" y="4686300"/>
                  </a:lnTo>
                  <a:cubicBezTo>
                    <a:pt x="5063363" y="4671568"/>
                    <a:pt x="5111242" y="4656201"/>
                    <a:pt x="5158613" y="4640072"/>
                  </a:cubicBezTo>
                  <a:close/>
                  <a:moveTo>
                    <a:pt x="4864608" y="4729226"/>
                  </a:moveTo>
                  <a:cubicBezTo>
                    <a:pt x="4815459" y="4742307"/>
                    <a:pt x="4765802" y="4754753"/>
                    <a:pt x="4715510" y="4766437"/>
                  </a:cubicBezTo>
                  <a:lnTo>
                    <a:pt x="4698238" y="4692269"/>
                  </a:lnTo>
                  <a:cubicBezTo>
                    <a:pt x="4747641" y="4680839"/>
                    <a:pt x="4796536" y="4668647"/>
                    <a:pt x="4844923" y="4655693"/>
                  </a:cubicBezTo>
                  <a:close/>
                  <a:moveTo>
                    <a:pt x="4545711" y="4725289"/>
                  </a:moveTo>
                  <a:cubicBezTo>
                    <a:pt x="4495800" y="4735195"/>
                    <a:pt x="4445381" y="4744466"/>
                    <a:pt x="4394581" y="4752848"/>
                  </a:cubicBezTo>
                  <a:lnTo>
                    <a:pt x="4382008" y="4677664"/>
                  </a:lnTo>
                  <a:cubicBezTo>
                    <a:pt x="4432046" y="4669282"/>
                    <a:pt x="4481576" y="4660265"/>
                    <a:pt x="4530725" y="4650486"/>
                  </a:cubicBezTo>
                  <a:close/>
                  <a:moveTo>
                    <a:pt x="4227703" y="4701032"/>
                  </a:moveTo>
                  <a:cubicBezTo>
                    <a:pt x="4177157" y="4707890"/>
                    <a:pt x="4126357" y="4713986"/>
                    <a:pt x="4075176" y="4719320"/>
                  </a:cubicBezTo>
                  <a:lnTo>
                    <a:pt x="4067302" y="4643501"/>
                  </a:lnTo>
                  <a:cubicBezTo>
                    <a:pt x="4117721" y="4638167"/>
                    <a:pt x="4167886" y="4632198"/>
                    <a:pt x="4217543" y="4625467"/>
                  </a:cubicBezTo>
                  <a:close/>
                  <a:moveTo>
                    <a:pt x="3912108" y="4657344"/>
                  </a:moveTo>
                  <a:cubicBezTo>
                    <a:pt x="3861308" y="4661154"/>
                    <a:pt x="3810254" y="4664202"/>
                    <a:pt x="3758946" y="4666488"/>
                  </a:cubicBezTo>
                  <a:lnTo>
                    <a:pt x="3755517" y="4590415"/>
                  </a:lnTo>
                  <a:cubicBezTo>
                    <a:pt x="3806063" y="4588129"/>
                    <a:pt x="3856482" y="4585081"/>
                    <a:pt x="3906393" y="4581398"/>
                  </a:cubicBezTo>
                  <a:close/>
                  <a:moveTo>
                    <a:pt x="3599815" y="4595114"/>
                  </a:moveTo>
                  <a:cubicBezTo>
                    <a:pt x="3572002" y="4595495"/>
                    <a:pt x="3544189" y="4595749"/>
                    <a:pt x="3516249" y="4595749"/>
                  </a:cubicBezTo>
                  <a:lnTo>
                    <a:pt x="3516249" y="4557649"/>
                  </a:lnTo>
                  <a:lnTo>
                    <a:pt x="3516249" y="4595749"/>
                  </a:lnTo>
                  <a:cubicBezTo>
                    <a:pt x="3492754" y="4595749"/>
                    <a:pt x="3469259" y="4595622"/>
                    <a:pt x="3445891" y="4595241"/>
                  </a:cubicBezTo>
                  <a:lnTo>
                    <a:pt x="3446907" y="4519041"/>
                  </a:lnTo>
                  <a:cubicBezTo>
                    <a:pt x="3470021" y="4519295"/>
                    <a:pt x="3493135" y="4519549"/>
                    <a:pt x="3516249" y="4519549"/>
                  </a:cubicBezTo>
                  <a:cubicBezTo>
                    <a:pt x="3543808" y="4519549"/>
                    <a:pt x="3571240" y="4519295"/>
                    <a:pt x="3598672" y="4518914"/>
                  </a:cubicBezTo>
                  <a:close/>
                  <a:moveTo>
                    <a:pt x="3291332" y="4514850"/>
                  </a:moveTo>
                  <a:cubicBezTo>
                    <a:pt x="3240024" y="4512691"/>
                    <a:pt x="3188970" y="4509770"/>
                    <a:pt x="3138170" y="4506087"/>
                  </a:cubicBezTo>
                  <a:lnTo>
                    <a:pt x="3143631" y="4430141"/>
                  </a:lnTo>
                  <a:cubicBezTo>
                    <a:pt x="3193669" y="4433697"/>
                    <a:pt x="3243961" y="4436618"/>
                    <a:pt x="3294507" y="4438777"/>
                  </a:cubicBezTo>
                  <a:close/>
                  <a:moveTo>
                    <a:pt x="2988310" y="4416806"/>
                  </a:moveTo>
                  <a:cubicBezTo>
                    <a:pt x="2937129" y="4411599"/>
                    <a:pt x="2886202" y="4405630"/>
                    <a:pt x="2835656" y="4398899"/>
                  </a:cubicBezTo>
                  <a:lnTo>
                    <a:pt x="2845689" y="4323334"/>
                  </a:lnTo>
                  <a:cubicBezTo>
                    <a:pt x="2895473" y="4329938"/>
                    <a:pt x="2945511" y="4335780"/>
                    <a:pt x="2996057" y="4340987"/>
                  </a:cubicBezTo>
                  <a:close/>
                  <a:moveTo>
                    <a:pt x="2691511" y="4300601"/>
                  </a:moveTo>
                  <a:cubicBezTo>
                    <a:pt x="2640711" y="4292219"/>
                    <a:pt x="2590292" y="4283202"/>
                    <a:pt x="2540381" y="4273423"/>
                  </a:cubicBezTo>
                  <a:lnTo>
                    <a:pt x="2554986" y="4198620"/>
                  </a:lnTo>
                  <a:cubicBezTo>
                    <a:pt x="2604135" y="4208272"/>
                    <a:pt x="2653792" y="4217162"/>
                    <a:pt x="2703830" y="4225417"/>
                  </a:cubicBezTo>
                  <a:close/>
                  <a:moveTo>
                    <a:pt x="2402459" y="4166235"/>
                  </a:moveTo>
                  <a:cubicBezTo>
                    <a:pt x="2352294" y="4154678"/>
                    <a:pt x="2302510" y="4142486"/>
                    <a:pt x="2253361" y="4129532"/>
                  </a:cubicBezTo>
                  <a:lnTo>
                    <a:pt x="2272792" y="4055872"/>
                  </a:lnTo>
                  <a:cubicBezTo>
                    <a:pt x="2321179" y="4068699"/>
                    <a:pt x="2370074" y="4080764"/>
                    <a:pt x="2419477" y="4092067"/>
                  </a:cubicBezTo>
                  <a:close/>
                  <a:moveTo>
                    <a:pt x="2122551" y="4013708"/>
                  </a:moveTo>
                  <a:cubicBezTo>
                    <a:pt x="2073148" y="3998849"/>
                    <a:pt x="2024380" y="3983355"/>
                    <a:pt x="1976120" y="3967099"/>
                  </a:cubicBezTo>
                  <a:lnTo>
                    <a:pt x="2000504" y="3894836"/>
                  </a:lnTo>
                  <a:cubicBezTo>
                    <a:pt x="2047875" y="3910838"/>
                    <a:pt x="2095881" y="3926078"/>
                    <a:pt x="2144395" y="3940683"/>
                  </a:cubicBezTo>
                  <a:close/>
                  <a:moveTo>
                    <a:pt x="1853311" y="3842385"/>
                  </a:moveTo>
                  <a:cubicBezTo>
                    <a:pt x="1805051" y="3824224"/>
                    <a:pt x="1757299" y="3805174"/>
                    <a:pt x="1710436" y="3785489"/>
                  </a:cubicBezTo>
                  <a:lnTo>
                    <a:pt x="1739900" y="3715258"/>
                  </a:lnTo>
                  <a:cubicBezTo>
                    <a:pt x="1786001" y="3734562"/>
                    <a:pt x="1832737" y="3753231"/>
                    <a:pt x="1880235" y="3771011"/>
                  </a:cubicBezTo>
                  <a:close/>
                  <a:moveTo>
                    <a:pt x="1596517" y="3652012"/>
                  </a:moveTo>
                  <a:cubicBezTo>
                    <a:pt x="1549654" y="3630295"/>
                    <a:pt x="1503553" y="3607816"/>
                    <a:pt x="1458214" y="3584575"/>
                  </a:cubicBezTo>
                  <a:lnTo>
                    <a:pt x="1493012" y="3516757"/>
                  </a:lnTo>
                  <a:cubicBezTo>
                    <a:pt x="1537462" y="3539490"/>
                    <a:pt x="1582674" y="3561588"/>
                    <a:pt x="1628648" y="3582924"/>
                  </a:cubicBezTo>
                  <a:close/>
                  <a:moveTo>
                    <a:pt x="1354709" y="3442462"/>
                  </a:moveTo>
                  <a:cubicBezTo>
                    <a:pt x="1309624" y="3417062"/>
                    <a:pt x="1265428" y="3390773"/>
                    <a:pt x="1222248" y="3363976"/>
                  </a:cubicBezTo>
                  <a:lnTo>
                    <a:pt x="1262507" y="3299333"/>
                  </a:lnTo>
                  <a:cubicBezTo>
                    <a:pt x="1304798" y="3325622"/>
                    <a:pt x="1348105" y="3351276"/>
                    <a:pt x="1392174" y="3376168"/>
                  </a:cubicBezTo>
                  <a:close/>
                  <a:moveTo>
                    <a:pt x="1077976" y="4312793"/>
                  </a:moveTo>
                  <a:cubicBezTo>
                    <a:pt x="1035304" y="4283456"/>
                    <a:pt x="993521" y="4253484"/>
                    <a:pt x="952881" y="4222623"/>
                  </a:cubicBezTo>
                  <a:lnTo>
                    <a:pt x="998855" y="4161917"/>
                  </a:lnTo>
                  <a:cubicBezTo>
                    <a:pt x="1038479" y="4191889"/>
                    <a:pt x="1079246" y="4221353"/>
                    <a:pt x="1121029" y="4249928"/>
                  </a:cubicBezTo>
                  <a:close/>
                  <a:moveTo>
                    <a:pt x="832358" y="4126611"/>
                  </a:moveTo>
                  <a:cubicBezTo>
                    <a:pt x="792607" y="4093210"/>
                    <a:pt x="753999" y="4059174"/>
                    <a:pt x="716661" y="4024249"/>
                  </a:cubicBezTo>
                  <a:lnTo>
                    <a:pt x="768604" y="3968496"/>
                  </a:lnTo>
                  <a:cubicBezTo>
                    <a:pt x="804926" y="4002405"/>
                    <a:pt x="842518" y="4035552"/>
                    <a:pt x="881380" y="4068191"/>
                  </a:cubicBezTo>
                  <a:close/>
                  <a:moveTo>
                    <a:pt x="655574" y="3857371"/>
                  </a:moveTo>
                  <a:cubicBezTo>
                    <a:pt x="619633" y="3819779"/>
                    <a:pt x="584962" y="3781552"/>
                    <a:pt x="551815" y="3742563"/>
                  </a:cubicBezTo>
                  <a:lnTo>
                    <a:pt x="609854" y="3693160"/>
                  </a:lnTo>
                  <a:cubicBezTo>
                    <a:pt x="641985" y="3730879"/>
                    <a:pt x="675640" y="3768090"/>
                    <a:pt x="710565" y="3804539"/>
                  </a:cubicBezTo>
                  <a:close/>
                  <a:moveTo>
                    <a:pt x="406273" y="3680079"/>
                  </a:moveTo>
                  <a:cubicBezTo>
                    <a:pt x="375158" y="3638423"/>
                    <a:pt x="345567" y="3596005"/>
                    <a:pt x="317754" y="3552952"/>
                  </a:cubicBezTo>
                  <a:lnTo>
                    <a:pt x="381762" y="3511550"/>
                  </a:lnTo>
                  <a:cubicBezTo>
                    <a:pt x="408686" y="3553079"/>
                    <a:pt x="437261" y="3594100"/>
                    <a:pt x="467360" y="3634486"/>
                  </a:cubicBezTo>
                  <a:close/>
                  <a:moveTo>
                    <a:pt x="238125" y="3419856"/>
                  </a:moveTo>
                  <a:cubicBezTo>
                    <a:pt x="213106" y="3374263"/>
                    <a:pt x="189865" y="3328035"/>
                    <a:pt x="168529" y="3281172"/>
                  </a:cubicBezTo>
                  <a:lnTo>
                    <a:pt x="237871" y="3249549"/>
                  </a:lnTo>
                  <a:cubicBezTo>
                    <a:pt x="258318" y="3294634"/>
                    <a:pt x="280797" y="3339084"/>
                    <a:pt x="304927" y="3383026"/>
                  </a:cubicBezTo>
                  <a:close/>
                  <a:moveTo>
                    <a:pt x="109855" y="3137408"/>
                  </a:moveTo>
                  <a:cubicBezTo>
                    <a:pt x="92202" y="3088513"/>
                    <a:pt x="76454" y="3039110"/>
                    <a:pt x="62992" y="2989199"/>
                  </a:cubicBezTo>
                  <a:lnTo>
                    <a:pt x="136525" y="2969260"/>
                  </a:lnTo>
                  <a:cubicBezTo>
                    <a:pt x="149479" y="3017139"/>
                    <a:pt x="164465" y="3064637"/>
                    <a:pt x="181483" y="3111500"/>
                  </a:cubicBezTo>
                  <a:close/>
                  <a:moveTo>
                    <a:pt x="28702" y="2837434"/>
                  </a:moveTo>
                  <a:cubicBezTo>
                    <a:pt x="19431" y="2786507"/>
                    <a:pt x="12319" y="2735072"/>
                    <a:pt x="7620" y="2683256"/>
                  </a:cubicBezTo>
                  <a:lnTo>
                    <a:pt x="83439" y="2676271"/>
                  </a:lnTo>
                  <a:cubicBezTo>
                    <a:pt x="88011" y="2725928"/>
                    <a:pt x="94742" y="2775077"/>
                    <a:pt x="103632" y="2823845"/>
                  </a:cubicBezTo>
                  <a:close/>
                  <a:moveTo>
                    <a:pt x="0" y="2527681"/>
                  </a:moveTo>
                  <a:cubicBezTo>
                    <a:pt x="0" y="2524633"/>
                    <a:pt x="0" y="2521712"/>
                    <a:pt x="0" y="2518664"/>
                  </a:cubicBezTo>
                  <a:lnTo>
                    <a:pt x="38100" y="2518664"/>
                  </a:lnTo>
                  <a:lnTo>
                    <a:pt x="76200" y="2518664"/>
                  </a:lnTo>
                  <a:lnTo>
                    <a:pt x="38100" y="2518664"/>
                  </a:lnTo>
                  <a:lnTo>
                    <a:pt x="0" y="2518664"/>
                  </a:lnTo>
                  <a:cubicBezTo>
                    <a:pt x="0" y="2466467"/>
                    <a:pt x="2286" y="2414524"/>
                    <a:pt x="6731" y="2363089"/>
                  </a:cubicBezTo>
                  <a:lnTo>
                    <a:pt x="82677" y="2369693"/>
                  </a:lnTo>
                  <a:cubicBezTo>
                    <a:pt x="78359" y="2418969"/>
                    <a:pt x="76200" y="2468626"/>
                    <a:pt x="76200" y="2518664"/>
                  </a:cubicBezTo>
                  <a:cubicBezTo>
                    <a:pt x="76200" y="2539746"/>
                    <a:pt x="59182" y="2556764"/>
                    <a:pt x="38100" y="2556764"/>
                  </a:cubicBezTo>
                  <a:cubicBezTo>
                    <a:pt x="17018" y="2556764"/>
                    <a:pt x="0" y="2539746"/>
                    <a:pt x="0" y="2518664"/>
                  </a:cubicBezTo>
                  <a:cubicBezTo>
                    <a:pt x="0" y="2497582"/>
                    <a:pt x="17018" y="2480564"/>
                    <a:pt x="38100" y="2480564"/>
                  </a:cubicBezTo>
                  <a:cubicBezTo>
                    <a:pt x="59182" y="2480564"/>
                    <a:pt x="76200" y="2497582"/>
                    <a:pt x="76200" y="2518664"/>
                  </a:cubicBezTo>
                  <a:cubicBezTo>
                    <a:pt x="76200" y="2521585"/>
                    <a:pt x="76200" y="2524379"/>
                    <a:pt x="76200" y="2527300"/>
                  </a:cubicBezTo>
                  <a:close/>
                </a:path>
              </a:pathLst>
            </a:custGeom>
            <a:solidFill>
              <a:srgbClr val="2F528F"/>
            </a:solidFill>
          </p:spPr>
        </p:sp>
      </p:grpSp>
      <p:grpSp>
        <p:nvGrpSpPr>
          <p:cNvPr id="9" name="Group 9"/>
          <p:cNvGrpSpPr/>
          <p:nvPr/>
        </p:nvGrpSpPr>
        <p:grpSpPr>
          <a:xfrm>
            <a:off x="10762569" y="3662560"/>
            <a:ext cx="3819385" cy="2873824"/>
            <a:chOff x="0" y="0"/>
            <a:chExt cx="5092514" cy="3831766"/>
          </a:xfrm>
        </p:grpSpPr>
        <p:sp>
          <p:nvSpPr>
            <p:cNvPr id="10" name="Freeform 10"/>
            <p:cNvSpPr/>
            <p:nvPr/>
          </p:nvSpPr>
          <p:spPr>
            <a:xfrm>
              <a:off x="0" y="0"/>
              <a:ext cx="4884801" cy="3930396"/>
            </a:xfrm>
            <a:custGeom>
              <a:avLst/>
              <a:gdLst/>
              <a:ahLst/>
              <a:cxnLst/>
              <a:rect l="l" t="t" r="r" b="b"/>
              <a:pathLst>
                <a:path w="4884801" h="3930396">
                  <a:moveTo>
                    <a:pt x="60960" y="1497203"/>
                  </a:moveTo>
                  <a:cubicBezTo>
                    <a:pt x="64643" y="1484884"/>
                    <a:pt x="68453" y="1472565"/>
                    <a:pt x="72390" y="1460373"/>
                  </a:cubicBezTo>
                  <a:lnTo>
                    <a:pt x="108585" y="1472057"/>
                  </a:lnTo>
                  <a:cubicBezTo>
                    <a:pt x="104775" y="1483995"/>
                    <a:pt x="100965" y="1495933"/>
                    <a:pt x="97409" y="1507998"/>
                  </a:cubicBezTo>
                  <a:close/>
                  <a:moveTo>
                    <a:pt x="148590" y="1362456"/>
                  </a:moveTo>
                  <a:cubicBezTo>
                    <a:pt x="187071" y="1268222"/>
                    <a:pt x="235077" y="1177036"/>
                    <a:pt x="291465" y="1089660"/>
                  </a:cubicBezTo>
                  <a:lnTo>
                    <a:pt x="323469" y="1110361"/>
                  </a:lnTo>
                  <a:cubicBezTo>
                    <a:pt x="268224" y="1195832"/>
                    <a:pt x="221488" y="1284859"/>
                    <a:pt x="183896" y="1376807"/>
                  </a:cubicBezTo>
                  <a:close/>
                  <a:moveTo>
                    <a:pt x="320675" y="984123"/>
                  </a:moveTo>
                  <a:cubicBezTo>
                    <a:pt x="328295" y="973836"/>
                    <a:pt x="336042" y="963676"/>
                    <a:pt x="343916" y="953516"/>
                  </a:cubicBezTo>
                  <a:lnTo>
                    <a:pt x="374015" y="976884"/>
                  </a:lnTo>
                  <a:cubicBezTo>
                    <a:pt x="366268" y="986790"/>
                    <a:pt x="358775" y="996823"/>
                    <a:pt x="351282" y="1006856"/>
                  </a:cubicBezTo>
                  <a:close/>
                  <a:moveTo>
                    <a:pt x="447802" y="887095"/>
                  </a:moveTo>
                  <a:cubicBezTo>
                    <a:pt x="514096" y="811276"/>
                    <a:pt x="587248" y="739267"/>
                    <a:pt x="666750" y="671449"/>
                  </a:cubicBezTo>
                  <a:lnTo>
                    <a:pt x="691515" y="700405"/>
                  </a:lnTo>
                  <a:cubicBezTo>
                    <a:pt x="582803" y="744220"/>
                    <a:pt x="510921" y="814959"/>
                    <a:pt x="445897" y="889381"/>
                  </a:cubicBezTo>
                  <a:close/>
                  <a:moveTo>
                    <a:pt x="725805" y="576072"/>
                  </a:moveTo>
                  <a:cubicBezTo>
                    <a:pt x="735965" y="568325"/>
                    <a:pt x="746125" y="560578"/>
                    <a:pt x="756539" y="552831"/>
                  </a:cubicBezTo>
                  <a:lnTo>
                    <a:pt x="779272" y="583438"/>
                  </a:lnTo>
                  <a:cubicBezTo>
                    <a:pt x="769112" y="590931"/>
                    <a:pt x="759079" y="598551"/>
                    <a:pt x="749046" y="606298"/>
                  </a:cubicBezTo>
                  <a:close/>
                  <a:moveTo>
                    <a:pt x="873760" y="516636"/>
                  </a:moveTo>
                  <a:cubicBezTo>
                    <a:pt x="957199" y="460502"/>
                    <a:pt x="1045591" y="408559"/>
                    <a:pt x="1138301" y="361061"/>
                  </a:cubicBezTo>
                  <a:lnTo>
                    <a:pt x="1155700" y="394970"/>
                  </a:lnTo>
                  <a:cubicBezTo>
                    <a:pt x="1064260" y="441833"/>
                    <a:pt x="977138" y="493014"/>
                    <a:pt x="894969" y="548259"/>
                  </a:cubicBezTo>
                  <a:close/>
                  <a:moveTo>
                    <a:pt x="1218565" y="280543"/>
                  </a:moveTo>
                  <a:cubicBezTo>
                    <a:pt x="1230122" y="275209"/>
                    <a:pt x="1241806" y="270002"/>
                    <a:pt x="1253490" y="264795"/>
                  </a:cubicBezTo>
                  <a:lnTo>
                    <a:pt x="1268984" y="299593"/>
                  </a:lnTo>
                  <a:cubicBezTo>
                    <a:pt x="1257427" y="304673"/>
                    <a:pt x="1245997" y="309880"/>
                    <a:pt x="1234567" y="315214"/>
                  </a:cubicBezTo>
                  <a:close/>
                  <a:moveTo>
                    <a:pt x="1375410" y="254889"/>
                  </a:moveTo>
                  <a:cubicBezTo>
                    <a:pt x="1468755" y="217805"/>
                    <a:pt x="1565656" y="185039"/>
                    <a:pt x="1665478" y="156718"/>
                  </a:cubicBezTo>
                  <a:lnTo>
                    <a:pt x="1675892" y="193421"/>
                  </a:lnTo>
                  <a:cubicBezTo>
                    <a:pt x="1577340" y="221361"/>
                    <a:pt x="1481709" y="253746"/>
                    <a:pt x="1389507" y="290322"/>
                  </a:cubicBezTo>
                  <a:close/>
                  <a:moveTo>
                    <a:pt x="1760982" y="92837"/>
                  </a:moveTo>
                  <a:cubicBezTo>
                    <a:pt x="1773428" y="89789"/>
                    <a:pt x="1786001" y="86868"/>
                    <a:pt x="1798447" y="83947"/>
                  </a:cubicBezTo>
                  <a:lnTo>
                    <a:pt x="1806956" y="121031"/>
                  </a:lnTo>
                  <a:cubicBezTo>
                    <a:pt x="1794510" y="123952"/>
                    <a:pt x="1782191" y="126873"/>
                    <a:pt x="1769872" y="129794"/>
                  </a:cubicBezTo>
                  <a:close/>
                  <a:moveTo>
                    <a:pt x="1919224" y="97155"/>
                  </a:moveTo>
                  <a:cubicBezTo>
                    <a:pt x="2018157" y="77978"/>
                    <a:pt x="2119376" y="63246"/>
                    <a:pt x="2222627" y="53086"/>
                  </a:cubicBezTo>
                  <a:lnTo>
                    <a:pt x="2226310" y="91059"/>
                  </a:lnTo>
                  <a:cubicBezTo>
                    <a:pt x="2124329" y="101092"/>
                    <a:pt x="2024126" y="115697"/>
                    <a:pt x="1926463" y="134620"/>
                  </a:cubicBezTo>
                  <a:close/>
                  <a:moveTo>
                    <a:pt x="2328545" y="6858"/>
                  </a:moveTo>
                  <a:cubicBezTo>
                    <a:pt x="2341245" y="6096"/>
                    <a:pt x="2353818" y="5334"/>
                    <a:pt x="2366518" y="4699"/>
                  </a:cubicBezTo>
                  <a:lnTo>
                    <a:pt x="2368550" y="42799"/>
                  </a:lnTo>
                  <a:cubicBezTo>
                    <a:pt x="2355977" y="43434"/>
                    <a:pt x="2343404" y="44196"/>
                    <a:pt x="2330958" y="44958"/>
                  </a:cubicBezTo>
                  <a:close/>
                  <a:moveTo>
                    <a:pt x="2481580" y="635"/>
                  </a:moveTo>
                  <a:cubicBezTo>
                    <a:pt x="2503043" y="254"/>
                    <a:pt x="2524633" y="0"/>
                    <a:pt x="2546223" y="0"/>
                  </a:cubicBezTo>
                  <a:cubicBezTo>
                    <a:pt x="2628011" y="0"/>
                    <a:pt x="2708783" y="2921"/>
                    <a:pt x="2788539" y="8509"/>
                  </a:cubicBezTo>
                  <a:lnTo>
                    <a:pt x="2785872" y="46482"/>
                  </a:lnTo>
                  <a:cubicBezTo>
                    <a:pt x="2707005" y="41021"/>
                    <a:pt x="2627122" y="38100"/>
                    <a:pt x="2546223" y="38100"/>
                  </a:cubicBezTo>
                  <a:lnTo>
                    <a:pt x="2546223" y="19050"/>
                  </a:lnTo>
                  <a:lnTo>
                    <a:pt x="2546223" y="38100"/>
                  </a:lnTo>
                  <a:cubicBezTo>
                    <a:pt x="2524887" y="38100"/>
                    <a:pt x="2503551" y="38354"/>
                    <a:pt x="2482215" y="38735"/>
                  </a:cubicBezTo>
                  <a:close/>
                  <a:moveTo>
                    <a:pt x="2904236" y="56896"/>
                  </a:moveTo>
                  <a:cubicBezTo>
                    <a:pt x="2916936" y="58293"/>
                    <a:pt x="2929636" y="59690"/>
                    <a:pt x="2942336" y="61087"/>
                  </a:cubicBezTo>
                  <a:lnTo>
                    <a:pt x="2937891" y="98933"/>
                  </a:lnTo>
                  <a:cubicBezTo>
                    <a:pt x="2925318" y="97409"/>
                    <a:pt x="2912745" y="96012"/>
                    <a:pt x="2900172" y="94742"/>
                  </a:cubicBezTo>
                  <a:close/>
                  <a:moveTo>
                    <a:pt x="3051556" y="114300"/>
                  </a:moveTo>
                  <a:cubicBezTo>
                    <a:pt x="3154299" y="129921"/>
                    <a:pt x="3254629" y="150241"/>
                    <a:pt x="3352546" y="174879"/>
                  </a:cubicBezTo>
                  <a:lnTo>
                    <a:pt x="3343275" y="211836"/>
                  </a:lnTo>
                  <a:cubicBezTo>
                    <a:pt x="3246628" y="187452"/>
                    <a:pt x="3147441" y="167386"/>
                    <a:pt x="3045968" y="151892"/>
                  </a:cubicBezTo>
                  <a:close/>
                  <a:moveTo>
                    <a:pt x="3457956" y="242697"/>
                  </a:moveTo>
                  <a:cubicBezTo>
                    <a:pt x="3470148" y="246253"/>
                    <a:pt x="3482340" y="249936"/>
                    <a:pt x="3494405" y="253619"/>
                  </a:cubicBezTo>
                  <a:lnTo>
                    <a:pt x="3483229" y="290068"/>
                  </a:lnTo>
                  <a:cubicBezTo>
                    <a:pt x="3471291" y="286385"/>
                    <a:pt x="3459226" y="282829"/>
                    <a:pt x="3447161" y="279273"/>
                  </a:cubicBezTo>
                  <a:close/>
                  <a:moveTo>
                    <a:pt x="3593338" y="325882"/>
                  </a:moveTo>
                  <a:cubicBezTo>
                    <a:pt x="3691382" y="359918"/>
                    <a:pt x="3785997" y="398526"/>
                    <a:pt x="3876929" y="441452"/>
                  </a:cubicBezTo>
                  <a:lnTo>
                    <a:pt x="3860673" y="475869"/>
                  </a:lnTo>
                  <a:cubicBezTo>
                    <a:pt x="3771138" y="433578"/>
                    <a:pt x="3677666" y="395478"/>
                    <a:pt x="3580892" y="361823"/>
                  </a:cubicBezTo>
                  <a:close/>
                  <a:moveTo>
                    <a:pt x="3967480" y="528574"/>
                  </a:moveTo>
                  <a:cubicBezTo>
                    <a:pt x="3978783" y="534543"/>
                    <a:pt x="3990086" y="540512"/>
                    <a:pt x="4001389" y="546608"/>
                  </a:cubicBezTo>
                  <a:lnTo>
                    <a:pt x="3983228" y="580136"/>
                  </a:lnTo>
                  <a:cubicBezTo>
                    <a:pt x="3972179" y="574167"/>
                    <a:pt x="3961003" y="568198"/>
                    <a:pt x="3949827" y="562356"/>
                  </a:cubicBezTo>
                  <a:close/>
                  <a:moveTo>
                    <a:pt x="4083685" y="637413"/>
                  </a:moveTo>
                  <a:cubicBezTo>
                    <a:pt x="4173093" y="691134"/>
                    <a:pt x="4257675" y="749173"/>
                    <a:pt x="4336669" y="811403"/>
                  </a:cubicBezTo>
                  <a:lnTo>
                    <a:pt x="4313174" y="841375"/>
                  </a:lnTo>
                  <a:cubicBezTo>
                    <a:pt x="4235450" y="780288"/>
                    <a:pt x="4152265" y="723011"/>
                    <a:pt x="4064127" y="670179"/>
                  </a:cubicBezTo>
                  <a:close/>
                  <a:moveTo>
                    <a:pt x="4405884" y="917702"/>
                  </a:moveTo>
                  <a:cubicBezTo>
                    <a:pt x="4415536" y="926084"/>
                    <a:pt x="4425061" y="934593"/>
                    <a:pt x="4434586" y="943102"/>
                  </a:cubicBezTo>
                  <a:lnTo>
                    <a:pt x="4409059" y="971423"/>
                  </a:lnTo>
                  <a:cubicBezTo>
                    <a:pt x="4399788" y="963041"/>
                    <a:pt x="4390390" y="954659"/>
                    <a:pt x="4380865" y="946404"/>
                  </a:cubicBezTo>
                  <a:close/>
                  <a:moveTo>
                    <a:pt x="4493006" y="1051433"/>
                  </a:moveTo>
                  <a:cubicBezTo>
                    <a:pt x="4566539" y="1125474"/>
                    <a:pt x="4633214" y="1203833"/>
                    <a:pt x="4692142" y="1285748"/>
                  </a:cubicBezTo>
                  <a:lnTo>
                    <a:pt x="4661281" y="1307973"/>
                  </a:lnTo>
                  <a:cubicBezTo>
                    <a:pt x="4603496" y="1227836"/>
                    <a:pt x="4538218" y="1151001"/>
                    <a:pt x="4465955" y="1078357"/>
                  </a:cubicBezTo>
                  <a:close/>
                  <a:moveTo>
                    <a:pt x="4729607" y="1408557"/>
                  </a:moveTo>
                  <a:cubicBezTo>
                    <a:pt x="4736465" y="1419479"/>
                    <a:pt x="4743196" y="1430401"/>
                    <a:pt x="4749673" y="1441450"/>
                  </a:cubicBezTo>
                  <a:lnTo>
                    <a:pt x="4716907" y="1460881"/>
                  </a:lnTo>
                  <a:cubicBezTo>
                    <a:pt x="4710430" y="1450086"/>
                    <a:pt x="4703953" y="1439418"/>
                    <a:pt x="4697222" y="1428750"/>
                  </a:cubicBezTo>
                  <a:close/>
                  <a:moveTo>
                    <a:pt x="4773041" y="1562862"/>
                  </a:moveTo>
                  <a:cubicBezTo>
                    <a:pt x="4819777" y="1655318"/>
                    <a:pt x="4857242" y="1751203"/>
                    <a:pt x="4884801" y="1849882"/>
                  </a:cubicBezTo>
                  <a:lnTo>
                    <a:pt x="4848098" y="1860042"/>
                  </a:lnTo>
                  <a:cubicBezTo>
                    <a:pt x="4821301" y="1763776"/>
                    <a:pt x="4784725" y="1670304"/>
                    <a:pt x="4739132" y="1580007"/>
                  </a:cubicBezTo>
                  <a:close/>
                  <a:moveTo>
                    <a:pt x="4877435" y="1979676"/>
                  </a:moveTo>
                  <a:cubicBezTo>
                    <a:pt x="4879848" y="1992249"/>
                    <a:pt x="4882261" y="2004949"/>
                    <a:pt x="4884293" y="2017649"/>
                  </a:cubicBezTo>
                  <a:lnTo>
                    <a:pt x="4846701" y="2023999"/>
                  </a:lnTo>
                  <a:cubicBezTo>
                    <a:pt x="4844669" y="2011680"/>
                    <a:pt x="4842383" y="1999361"/>
                    <a:pt x="4839970" y="1987042"/>
                  </a:cubicBezTo>
                  <a:close/>
                  <a:moveTo>
                    <a:pt x="4861687" y="2139823"/>
                  </a:moveTo>
                  <a:cubicBezTo>
                    <a:pt x="4865497" y="2182495"/>
                    <a:pt x="4867402" y="2225548"/>
                    <a:pt x="4867402" y="2268982"/>
                  </a:cubicBezTo>
                  <a:lnTo>
                    <a:pt x="4848352" y="2268982"/>
                  </a:lnTo>
                  <a:lnTo>
                    <a:pt x="4867402" y="2268982"/>
                  </a:lnTo>
                  <a:cubicBezTo>
                    <a:pt x="4867402" y="2329434"/>
                    <a:pt x="4863719" y="2389124"/>
                    <a:pt x="4856480" y="2448179"/>
                  </a:cubicBezTo>
                  <a:lnTo>
                    <a:pt x="4818634" y="2443480"/>
                  </a:lnTo>
                  <a:cubicBezTo>
                    <a:pt x="4825746" y="2386076"/>
                    <a:pt x="4829302" y="2327783"/>
                    <a:pt x="4829302" y="2268982"/>
                  </a:cubicBezTo>
                  <a:cubicBezTo>
                    <a:pt x="4829302" y="2226691"/>
                    <a:pt x="4827397" y="2184781"/>
                    <a:pt x="4823714" y="2143125"/>
                  </a:cubicBezTo>
                  <a:close/>
                  <a:moveTo>
                    <a:pt x="4799711" y="2565654"/>
                  </a:moveTo>
                  <a:cubicBezTo>
                    <a:pt x="4797171" y="2578227"/>
                    <a:pt x="4794377" y="2590800"/>
                    <a:pt x="4791456" y="2603373"/>
                  </a:cubicBezTo>
                  <a:lnTo>
                    <a:pt x="4754372" y="2594737"/>
                  </a:lnTo>
                  <a:cubicBezTo>
                    <a:pt x="4757166" y="2582545"/>
                    <a:pt x="4759833" y="2570226"/>
                    <a:pt x="4762373" y="2558034"/>
                  </a:cubicBezTo>
                  <a:close/>
                  <a:moveTo>
                    <a:pt x="4723765" y="2707386"/>
                  </a:moveTo>
                  <a:cubicBezTo>
                    <a:pt x="4693158" y="2804922"/>
                    <a:pt x="4652518" y="2899537"/>
                    <a:pt x="4602988" y="2990723"/>
                  </a:cubicBezTo>
                  <a:lnTo>
                    <a:pt x="4569587" y="2972562"/>
                  </a:lnTo>
                  <a:cubicBezTo>
                    <a:pt x="4617974" y="2883535"/>
                    <a:pt x="4657598" y="2791206"/>
                    <a:pt x="4687443" y="2696083"/>
                  </a:cubicBezTo>
                  <a:close/>
                  <a:moveTo>
                    <a:pt x="4507992" y="3078988"/>
                  </a:moveTo>
                  <a:cubicBezTo>
                    <a:pt x="4501134" y="3089783"/>
                    <a:pt x="4494149" y="3100578"/>
                    <a:pt x="4487037" y="3111246"/>
                  </a:cubicBezTo>
                  <a:lnTo>
                    <a:pt x="4455287" y="3090164"/>
                  </a:lnTo>
                  <a:cubicBezTo>
                    <a:pt x="4462272" y="3079750"/>
                    <a:pt x="4469130" y="3069209"/>
                    <a:pt x="4475861" y="3058668"/>
                  </a:cubicBezTo>
                  <a:close/>
                  <a:moveTo>
                    <a:pt x="4387850" y="3184906"/>
                  </a:moveTo>
                  <a:cubicBezTo>
                    <a:pt x="4326763" y="3265170"/>
                    <a:pt x="4258183" y="3341624"/>
                    <a:pt x="4182872" y="3414014"/>
                  </a:cubicBezTo>
                  <a:lnTo>
                    <a:pt x="4156456" y="3386582"/>
                  </a:lnTo>
                  <a:cubicBezTo>
                    <a:pt x="4230370" y="3315589"/>
                    <a:pt x="4297680" y="3240532"/>
                    <a:pt x="4357497" y="3161919"/>
                  </a:cubicBezTo>
                  <a:close/>
                  <a:moveTo>
                    <a:pt x="4067175" y="3468624"/>
                  </a:moveTo>
                  <a:cubicBezTo>
                    <a:pt x="4057523" y="3477006"/>
                    <a:pt x="4047617" y="3485261"/>
                    <a:pt x="4037838" y="3493516"/>
                  </a:cubicBezTo>
                  <a:lnTo>
                    <a:pt x="4013454" y="3464306"/>
                  </a:lnTo>
                  <a:cubicBezTo>
                    <a:pt x="4023233" y="3456178"/>
                    <a:pt x="4032758" y="3448050"/>
                    <a:pt x="4042283" y="3439795"/>
                  </a:cubicBezTo>
                  <a:close/>
                  <a:moveTo>
                    <a:pt x="3922522" y="3536315"/>
                  </a:moveTo>
                  <a:cubicBezTo>
                    <a:pt x="3842258" y="3596767"/>
                    <a:pt x="3756533" y="3653155"/>
                    <a:pt x="3666236" y="3704971"/>
                  </a:cubicBezTo>
                  <a:lnTo>
                    <a:pt x="3647313" y="3671951"/>
                  </a:lnTo>
                  <a:cubicBezTo>
                    <a:pt x="3736340" y="3620770"/>
                    <a:pt x="3820668" y="3565271"/>
                    <a:pt x="3899662" y="3505835"/>
                  </a:cubicBezTo>
                  <a:close/>
                  <a:moveTo>
                    <a:pt x="3542284" y="3729736"/>
                  </a:moveTo>
                  <a:cubicBezTo>
                    <a:pt x="3530981" y="3735578"/>
                    <a:pt x="3519551" y="3741420"/>
                    <a:pt x="3507994" y="3747135"/>
                  </a:cubicBezTo>
                  <a:lnTo>
                    <a:pt x="3490976" y="3713099"/>
                  </a:lnTo>
                  <a:cubicBezTo>
                    <a:pt x="3502279" y="3707384"/>
                    <a:pt x="3513582" y="3701669"/>
                    <a:pt x="3524758" y="3695954"/>
                  </a:cubicBezTo>
                  <a:close/>
                  <a:moveTo>
                    <a:pt x="3386582" y="3762756"/>
                  </a:moveTo>
                  <a:cubicBezTo>
                    <a:pt x="3294888" y="3804031"/>
                    <a:pt x="3199511" y="3840988"/>
                    <a:pt x="3100832" y="3873373"/>
                  </a:cubicBezTo>
                  <a:lnTo>
                    <a:pt x="3088894" y="3837178"/>
                  </a:lnTo>
                  <a:cubicBezTo>
                    <a:pt x="3186303" y="3805174"/>
                    <a:pt x="3280410" y="3768598"/>
                    <a:pt x="3370834" y="3727958"/>
                  </a:cubicBezTo>
                  <a:close/>
                  <a:moveTo>
                    <a:pt x="2975483" y="3872357"/>
                  </a:moveTo>
                  <a:cubicBezTo>
                    <a:pt x="2963291" y="3875913"/>
                    <a:pt x="2950972" y="3879342"/>
                    <a:pt x="2938653" y="3882771"/>
                  </a:cubicBezTo>
                  <a:lnTo>
                    <a:pt x="2928620" y="3846068"/>
                  </a:lnTo>
                  <a:cubicBezTo>
                    <a:pt x="2940812" y="3842766"/>
                    <a:pt x="2952877" y="3839337"/>
                    <a:pt x="2965069" y="3835781"/>
                  </a:cubicBezTo>
                  <a:close/>
                  <a:moveTo>
                    <a:pt x="2816098" y="3874643"/>
                  </a:moveTo>
                  <a:cubicBezTo>
                    <a:pt x="2718181" y="3897630"/>
                    <a:pt x="2617724" y="3916299"/>
                    <a:pt x="2515108" y="3930396"/>
                  </a:cubicBezTo>
                  <a:lnTo>
                    <a:pt x="2509901" y="3892677"/>
                  </a:lnTo>
                  <a:cubicBezTo>
                    <a:pt x="2611247" y="3878834"/>
                    <a:pt x="2710561" y="3860292"/>
                    <a:pt x="2807335" y="3837559"/>
                  </a:cubicBezTo>
                  <a:close/>
                  <a:moveTo>
                    <a:pt x="2392426" y="3906901"/>
                  </a:moveTo>
                  <a:cubicBezTo>
                    <a:pt x="2379726" y="3908171"/>
                    <a:pt x="2366899" y="3909441"/>
                    <a:pt x="2354072" y="3910584"/>
                  </a:cubicBezTo>
                  <a:lnTo>
                    <a:pt x="2350643" y="3872611"/>
                  </a:lnTo>
                  <a:cubicBezTo>
                    <a:pt x="2363343" y="3871468"/>
                    <a:pt x="2375916" y="3870198"/>
                    <a:pt x="2388616" y="3868928"/>
                  </a:cubicBezTo>
                  <a:close/>
                  <a:moveTo>
                    <a:pt x="2235708" y="3880993"/>
                  </a:moveTo>
                  <a:cubicBezTo>
                    <a:pt x="2172081" y="3884549"/>
                    <a:pt x="2107692" y="3886454"/>
                    <a:pt x="2042795" y="3886454"/>
                  </a:cubicBezTo>
                  <a:lnTo>
                    <a:pt x="2042795" y="3867404"/>
                  </a:lnTo>
                  <a:lnTo>
                    <a:pt x="2042795" y="3886454"/>
                  </a:lnTo>
                  <a:cubicBezTo>
                    <a:pt x="2004314" y="3886454"/>
                    <a:pt x="1966087" y="3885819"/>
                    <a:pt x="1927987" y="3884549"/>
                  </a:cubicBezTo>
                  <a:lnTo>
                    <a:pt x="1929257" y="3846449"/>
                  </a:lnTo>
                  <a:cubicBezTo>
                    <a:pt x="1966849" y="3847719"/>
                    <a:pt x="2004695" y="3848354"/>
                    <a:pt x="2042795" y="3848354"/>
                  </a:cubicBezTo>
                  <a:cubicBezTo>
                    <a:pt x="2106930" y="3848354"/>
                    <a:pt x="2170557" y="3846576"/>
                    <a:pt x="2233549" y="3843020"/>
                  </a:cubicBezTo>
                  <a:close/>
                  <a:moveTo>
                    <a:pt x="1811528" y="3840734"/>
                  </a:moveTo>
                  <a:cubicBezTo>
                    <a:pt x="1798828" y="3839845"/>
                    <a:pt x="1786128" y="3838956"/>
                    <a:pt x="1773555" y="3837940"/>
                  </a:cubicBezTo>
                  <a:lnTo>
                    <a:pt x="1776476" y="3799967"/>
                  </a:lnTo>
                  <a:cubicBezTo>
                    <a:pt x="1788922" y="3800983"/>
                    <a:pt x="1801495" y="3801872"/>
                    <a:pt x="1814068" y="3802761"/>
                  </a:cubicBezTo>
                  <a:close/>
                  <a:moveTo>
                    <a:pt x="1661033" y="3788918"/>
                  </a:moveTo>
                  <a:cubicBezTo>
                    <a:pt x="1558036" y="3777234"/>
                    <a:pt x="1457071" y="3760978"/>
                    <a:pt x="1358519" y="3740277"/>
                  </a:cubicBezTo>
                  <a:lnTo>
                    <a:pt x="1366393" y="3702939"/>
                  </a:lnTo>
                  <a:cubicBezTo>
                    <a:pt x="1463802" y="3723386"/>
                    <a:pt x="1563497" y="3739388"/>
                    <a:pt x="1665351" y="3750945"/>
                  </a:cubicBezTo>
                  <a:close/>
                  <a:moveTo>
                    <a:pt x="1250950" y="3676777"/>
                  </a:moveTo>
                  <a:cubicBezTo>
                    <a:pt x="1238504" y="3673729"/>
                    <a:pt x="1225931" y="3670554"/>
                    <a:pt x="1213612" y="3667252"/>
                  </a:cubicBezTo>
                  <a:lnTo>
                    <a:pt x="1223264" y="3630422"/>
                  </a:lnTo>
                  <a:cubicBezTo>
                    <a:pt x="1235583" y="3633597"/>
                    <a:pt x="1247775" y="3636772"/>
                    <a:pt x="1260221" y="3639820"/>
                  </a:cubicBezTo>
                  <a:close/>
                  <a:moveTo>
                    <a:pt x="1601724" y="3695700"/>
                  </a:moveTo>
                  <a:cubicBezTo>
                    <a:pt x="1502283" y="3665855"/>
                    <a:pt x="1406017" y="3631438"/>
                    <a:pt x="1313307" y="3592703"/>
                  </a:cubicBezTo>
                  <a:lnTo>
                    <a:pt x="1327912" y="3557524"/>
                  </a:lnTo>
                  <a:cubicBezTo>
                    <a:pt x="1419479" y="3595751"/>
                    <a:pt x="1514475" y="3629660"/>
                    <a:pt x="1612646" y="3659251"/>
                  </a:cubicBezTo>
                  <a:close/>
                  <a:moveTo>
                    <a:pt x="1218946" y="3509772"/>
                  </a:moveTo>
                  <a:cubicBezTo>
                    <a:pt x="1207262" y="3504311"/>
                    <a:pt x="1195705" y="3498850"/>
                    <a:pt x="1184275" y="3493262"/>
                  </a:cubicBezTo>
                  <a:lnTo>
                    <a:pt x="1200785" y="3458972"/>
                  </a:lnTo>
                  <a:cubicBezTo>
                    <a:pt x="1212088" y="3464433"/>
                    <a:pt x="1223518" y="3469894"/>
                    <a:pt x="1235075" y="3475228"/>
                  </a:cubicBezTo>
                  <a:close/>
                  <a:moveTo>
                    <a:pt x="1097788" y="3406521"/>
                  </a:moveTo>
                  <a:cubicBezTo>
                    <a:pt x="1005967" y="3357372"/>
                    <a:pt x="918591" y="3303651"/>
                    <a:pt x="836295" y="3245866"/>
                  </a:cubicBezTo>
                  <a:lnTo>
                    <a:pt x="858139" y="3214624"/>
                  </a:lnTo>
                  <a:cubicBezTo>
                    <a:pt x="939165" y="3271520"/>
                    <a:pt x="1025144" y="3324352"/>
                    <a:pt x="1115695" y="3372866"/>
                  </a:cubicBezTo>
                  <a:close/>
                  <a:moveTo>
                    <a:pt x="716534" y="3248533"/>
                  </a:moveTo>
                  <a:cubicBezTo>
                    <a:pt x="706374" y="3240659"/>
                    <a:pt x="696341" y="3232785"/>
                    <a:pt x="686435" y="3224784"/>
                  </a:cubicBezTo>
                  <a:lnTo>
                    <a:pt x="710311" y="3195066"/>
                  </a:lnTo>
                  <a:cubicBezTo>
                    <a:pt x="720090" y="3202940"/>
                    <a:pt x="729996" y="3210687"/>
                    <a:pt x="739902" y="3218434"/>
                  </a:cubicBezTo>
                  <a:close/>
                  <a:moveTo>
                    <a:pt x="621792" y="3120136"/>
                  </a:moveTo>
                  <a:cubicBezTo>
                    <a:pt x="543941" y="3050540"/>
                    <a:pt x="472440" y="2976753"/>
                    <a:pt x="408051" y="2899283"/>
                  </a:cubicBezTo>
                  <a:lnTo>
                    <a:pt x="437388" y="2874899"/>
                  </a:lnTo>
                  <a:cubicBezTo>
                    <a:pt x="500507" y="2950972"/>
                    <a:pt x="570611" y="3023362"/>
                    <a:pt x="647192" y="3091688"/>
                  </a:cubicBezTo>
                  <a:close/>
                  <a:moveTo>
                    <a:pt x="313817" y="2838323"/>
                  </a:moveTo>
                  <a:cubicBezTo>
                    <a:pt x="306197" y="2827909"/>
                    <a:pt x="298704" y="2817495"/>
                    <a:pt x="291338" y="2806954"/>
                  </a:cubicBezTo>
                  <a:lnTo>
                    <a:pt x="322580" y="2785110"/>
                  </a:lnTo>
                  <a:cubicBezTo>
                    <a:pt x="329819" y="2795397"/>
                    <a:pt x="337058" y="2805684"/>
                    <a:pt x="344551" y="2815844"/>
                  </a:cubicBezTo>
                  <a:close/>
                  <a:moveTo>
                    <a:pt x="228346" y="2710180"/>
                  </a:moveTo>
                  <a:cubicBezTo>
                    <a:pt x="174498" y="2621280"/>
                    <a:pt x="129413" y="2528824"/>
                    <a:pt x="93853" y="2433193"/>
                  </a:cubicBezTo>
                  <a:lnTo>
                    <a:pt x="129540" y="2419985"/>
                  </a:lnTo>
                  <a:cubicBezTo>
                    <a:pt x="164211" y="2513203"/>
                    <a:pt x="208280" y="2603627"/>
                    <a:pt x="260858" y="2690495"/>
                  </a:cubicBezTo>
                  <a:close/>
                  <a:moveTo>
                    <a:pt x="57658" y="2323338"/>
                  </a:moveTo>
                  <a:cubicBezTo>
                    <a:pt x="54102" y="2311019"/>
                    <a:pt x="50673" y="2298573"/>
                    <a:pt x="47498" y="2286127"/>
                  </a:cubicBezTo>
                  <a:lnTo>
                    <a:pt x="84328" y="2276475"/>
                  </a:lnTo>
                  <a:cubicBezTo>
                    <a:pt x="87503" y="2288540"/>
                    <a:pt x="90805" y="2300732"/>
                    <a:pt x="94234" y="2312797"/>
                  </a:cubicBezTo>
                  <a:close/>
                  <a:moveTo>
                    <a:pt x="22733" y="2173097"/>
                  </a:moveTo>
                  <a:cubicBezTo>
                    <a:pt x="7747" y="2088896"/>
                    <a:pt x="0" y="2003044"/>
                    <a:pt x="0" y="1915922"/>
                  </a:cubicBezTo>
                  <a:lnTo>
                    <a:pt x="19050" y="1915922"/>
                  </a:lnTo>
                  <a:lnTo>
                    <a:pt x="38100" y="1915922"/>
                  </a:lnTo>
                  <a:lnTo>
                    <a:pt x="19050" y="1915922"/>
                  </a:lnTo>
                  <a:lnTo>
                    <a:pt x="0" y="1915922"/>
                  </a:lnTo>
                  <a:cubicBezTo>
                    <a:pt x="0" y="1811528"/>
                    <a:pt x="11049" y="1709166"/>
                    <a:pt x="32385" y="1609344"/>
                  </a:cubicBezTo>
                  <a:lnTo>
                    <a:pt x="69596" y="1617345"/>
                  </a:lnTo>
                  <a:cubicBezTo>
                    <a:pt x="48895" y="1714500"/>
                    <a:pt x="38100" y="1814322"/>
                    <a:pt x="38100" y="1915922"/>
                  </a:cubicBezTo>
                  <a:cubicBezTo>
                    <a:pt x="38100" y="1926463"/>
                    <a:pt x="29591" y="1934972"/>
                    <a:pt x="19050" y="1934972"/>
                  </a:cubicBezTo>
                  <a:cubicBezTo>
                    <a:pt x="8509" y="1934972"/>
                    <a:pt x="0" y="1926463"/>
                    <a:pt x="0" y="1915922"/>
                  </a:cubicBezTo>
                  <a:cubicBezTo>
                    <a:pt x="0" y="1905381"/>
                    <a:pt x="8509" y="1896872"/>
                    <a:pt x="19050" y="1896872"/>
                  </a:cubicBezTo>
                  <a:cubicBezTo>
                    <a:pt x="29591" y="1896872"/>
                    <a:pt x="38100" y="1905381"/>
                    <a:pt x="38100" y="1915922"/>
                  </a:cubicBezTo>
                  <a:cubicBezTo>
                    <a:pt x="38100" y="2000885"/>
                    <a:pt x="45593" y="2084451"/>
                    <a:pt x="60198" y="2166493"/>
                  </a:cubicBezTo>
                  <a:close/>
                </a:path>
              </a:pathLst>
            </a:custGeom>
            <a:solidFill>
              <a:srgbClr val="000000"/>
            </a:solidFill>
          </p:spPr>
        </p:sp>
      </p:grpSp>
      <p:sp>
        <p:nvSpPr>
          <p:cNvPr id="11" name="TextBox 11"/>
          <p:cNvSpPr txBox="1"/>
          <p:nvPr/>
        </p:nvSpPr>
        <p:spPr>
          <a:xfrm>
            <a:off x="11694057" y="4709206"/>
            <a:ext cx="2532329" cy="935207"/>
          </a:xfrm>
          <a:prstGeom prst="rect">
            <a:avLst/>
          </a:prstGeom>
        </p:spPr>
        <p:txBody>
          <a:bodyPr lIns="0" tIns="0" rIns="0" bIns="0" rtlCol="0" anchor="t">
            <a:spAutoFit/>
          </a:bodyPr>
          <a:lstStyle/>
          <a:p>
            <a:pPr algn="l">
              <a:lnSpc>
                <a:spcPts val="3240"/>
              </a:lnSpc>
            </a:pPr>
            <a:r>
              <a:rPr lang="en-US" sz="2700">
                <a:solidFill>
                  <a:srgbClr val="000000"/>
                </a:solidFill>
                <a:latin typeface="Calibri (MS)"/>
                <a:ea typeface="Calibri (MS)"/>
                <a:cs typeface="Calibri (MS)"/>
                <a:sym typeface="Calibri (MS)"/>
              </a:rPr>
              <a:t>Rub’a Al khali </a:t>
            </a:r>
          </a:p>
          <a:p>
            <a:pPr algn="l">
              <a:lnSpc>
                <a:spcPts val="3240"/>
              </a:lnSpc>
            </a:pPr>
            <a:endParaRPr lang="en-US" sz="2700">
              <a:solidFill>
                <a:srgbClr val="000000"/>
              </a:solidFill>
              <a:latin typeface="Calibri (MS)"/>
              <a:ea typeface="Calibri (MS)"/>
              <a:cs typeface="Calibri (MS)"/>
              <a:sym typeface="Calibri (MS)"/>
            </a:endParaRPr>
          </a:p>
        </p:txBody>
      </p:sp>
      <p:sp>
        <p:nvSpPr>
          <p:cNvPr id="12" name="Freeform 12"/>
          <p:cNvSpPr/>
          <p:nvPr/>
        </p:nvSpPr>
        <p:spPr>
          <a:xfrm>
            <a:off x="12301864" y="8587026"/>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3" name="Group 13"/>
          <p:cNvGrpSpPr/>
          <p:nvPr/>
        </p:nvGrpSpPr>
        <p:grpSpPr>
          <a:xfrm>
            <a:off x="989904" y="9679036"/>
            <a:ext cx="11201666" cy="218054"/>
            <a:chOff x="0" y="0"/>
            <a:chExt cx="14935554" cy="290738"/>
          </a:xfrm>
        </p:grpSpPr>
        <p:sp>
          <p:nvSpPr>
            <p:cNvPr id="14" name="Freeform 14"/>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5" name="Group 15"/>
          <p:cNvGrpSpPr/>
          <p:nvPr/>
        </p:nvGrpSpPr>
        <p:grpSpPr>
          <a:xfrm>
            <a:off x="229353" y="9451014"/>
            <a:ext cx="657225" cy="665342"/>
            <a:chOff x="0" y="0"/>
            <a:chExt cx="876300" cy="887122"/>
          </a:xfrm>
        </p:grpSpPr>
        <p:sp>
          <p:nvSpPr>
            <p:cNvPr id="16" name="Freeform 16"/>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7" name="TextBox 17"/>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03</a:t>
              </a:r>
            </a:p>
          </p:txBody>
        </p:sp>
      </p:grpSp>
      <p:grpSp>
        <p:nvGrpSpPr>
          <p:cNvPr id="18" name="Group 18"/>
          <p:cNvGrpSpPr>
            <a:grpSpLocks noChangeAspect="1"/>
          </p:cNvGrpSpPr>
          <p:nvPr/>
        </p:nvGrpSpPr>
        <p:grpSpPr>
          <a:xfrm>
            <a:off x="1156956" y="442833"/>
            <a:ext cx="187523" cy="917610"/>
            <a:chOff x="0" y="0"/>
            <a:chExt cx="250030" cy="1223480"/>
          </a:xfrm>
        </p:grpSpPr>
        <p:sp>
          <p:nvSpPr>
            <p:cNvPr id="19" name="Freeform 1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grpSp>
        <p:nvGrpSpPr>
          <p:cNvPr id="20" name="Group 20"/>
          <p:cNvGrpSpPr>
            <a:grpSpLocks noChangeAspect="1"/>
          </p:cNvGrpSpPr>
          <p:nvPr/>
        </p:nvGrpSpPr>
        <p:grpSpPr>
          <a:xfrm>
            <a:off x="16317606" y="278692"/>
            <a:ext cx="1711278" cy="1508760"/>
            <a:chOff x="0" y="0"/>
            <a:chExt cx="2281704" cy="2011680"/>
          </a:xfrm>
        </p:grpSpPr>
        <p:sp>
          <p:nvSpPr>
            <p:cNvPr id="21" name="Freeform 2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7"/>
              <a:stretch>
                <a:fillRect/>
              </a:stretch>
            </a:blipFill>
          </p:spPr>
        </p:sp>
      </p:grpSp>
      <p:sp>
        <p:nvSpPr>
          <p:cNvPr id="22" name="TextBox 22"/>
          <p:cNvSpPr txBox="1"/>
          <p:nvPr/>
        </p:nvSpPr>
        <p:spPr>
          <a:xfrm>
            <a:off x="1762240" y="469218"/>
            <a:ext cx="6134618" cy="641201"/>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Topography and terrain</a:t>
            </a:r>
          </a:p>
        </p:txBody>
      </p:sp>
      <p:grpSp>
        <p:nvGrpSpPr>
          <p:cNvPr id="23" name="Group 23"/>
          <p:cNvGrpSpPr/>
          <p:nvPr/>
        </p:nvGrpSpPr>
        <p:grpSpPr>
          <a:xfrm>
            <a:off x="1174616" y="1822813"/>
            <a:ext cx="7849206" cy="3383413"/>
            <a:chOff x="0" y="0"/>
            <a:chExt cx="10465609" cy="4511217"/>
          </a:xfrm>
        </p:grpSpPr>
        <p:sp>
          <p:nvSpPr>
            <p:cNvPr id="24" name="Freeform 24"/>
            <p:cNvSpPr/>
            <p:nvPr/>
          </p:nvSpPr>
          <p:spPr>
            <a:xfrm>
              <a:off x="0" y="0"/>
              <a:ext cx="10450322" cy="4062603"/>
            </a:xfrm>
            <a:custGeom>
              <a:avLst/>
              <a:gdLst/>
              <a:ahLst/>
              <a:cxnLst/>
              <a:rect l="l" t="t" r="r" b="b"/>
              <a:pathLst>
                <a:path w="10450322" h="4062603">
                  <a:moveTo>
                    <a:pt x="0" y="0"/>
                  </a:moveTo>
                  <a:lnTo>
                    <a:pt x="10450322" y="0"/>
                  </a:lnTo>
                  <a:lnTo>
                    <a:pt x="10450322" y="4062603"/>
                  </a:lnTo>
                  <a:lnTo>
                    <a:pt x="0" y="4062603"/>
                  </a:lnTo>
                  <a:close/>
                </a:path>
              </a:pathLst>
            </a:custGeom>
            <a:solidFill>
              <a:srgbClr val="E7E6E6"/>
            </a:solidFill>
          </p:spPr>
        </p:sp>
        <p:sp>
          <p:nvSpPr>
            <p:cNvPr id="25" name="TextBox 25"/>
            <p:cNvSpPr txBox="1"/>
            <p:nvPr/>
          </p:nvSpPr>
          <p:spPr>
            <a:xfrm>
              <a:off x="15323" y="86616"/>
              <a:ext cx="10450286" cy="4424601"/>
            </a:xfrm>
            <a:prstGeom prst="rect">
              <a:avLst/>
            </a:prstGeom>
          </p:spPr>
          <p:txBody>
            <a:bodyPr lIns="50800" tIns="50800" rIns="50800" bIns="50800" rtlCol="0" anchor="t"/>
            <a:lstStyle/>
            <a:p>
              <a:pPr algn="l"/>
              <a:r>
                <a:rPr lang="en-US" sz="2700" dirty="0">
                  <a:solidFill>
                    <a:srgbClr val="38425C"/>
                  </a:solidFill>
                  <a:latin typeface="Calibri (MS)"/>
                  <a:ea typeface="Calibri (MS)"/>
                  <a:cs typeface="Calibri (MS)"/>
                  <a:sym typeface="Calibri (MS)"/>
                </a:rPr>
                <a:t>Oman is located in the southeastern corner of the Arabian Peninsula in Southwest Asia.</a:t>
              </a:r>
            </a:p>
            <a:p>
              <a:pPr marL="488632" lvl="1" indent="-244316" algn="l">
                <a:lnSpc>
                  <a:spcPts val="6480"/>
                </a:lnSpc>
                <a:buFont typeface="Arial"/>
                <a:buChar char="•"/>
              </a:pPr>
              <a:r>
                <a:rPr lang="en-US" sz="2700" dirty="0">
                  <a:solidFill>
                    <a:srgbClr val="000000"/>
                  </a:solidFill>
                  <a:latin typeface="Calibri (MS)"/>
                  <a:ea typeface="Calibri (MS)"/>
                  <a:cs typeface="Calibri (MS)"/>
                  <a:sym typeface="Calibri (MS)"/>
                </a:rPr>
                <a:t>The </a:t>
              </a:r>
              <a:r>
                <a:rPr lang="en-US" sz="2700" dirty="0">
                  <a:solidFill>
                    <a:srgbClr val="FF0000"/>
                  </a:solidFill>
                  <a:latin typeface="Calibri (MS)"/>
                  <a:ea typeface="Calibri (MS)"/>
                  <a:cs typeface="Calibri (MS)"/>
                  <a:sym typeface="Calibri (MS)"/>
                </a:rPr>
                <a:t>climate</a:t>
              </a:r>
              <a:r>
                <a:rPr lang="en-US" sz="2700" dirty="0">
                  <a:solidFill>
                    <a:srgbClr val="000000"/>
                  </a:solidFill>
                  <a:latin typeface="Calibri (MS)"/>
                  <a:ea typeface="Calibri (MS)"/>
                  <a:cs typeface="Calibri (MS)"/>
                  <a:sym typeface="Calibri (MS)"/>
                </a:rPr>
                <a:t> is </a:t>
              </a:r>
              <a:r>
                <a:rPr lang="en-US" sz="2700" b="1" dirty="0">
                  <a:solidFill>
                    <a:srgbClr val="000000"/>
                  </a:solidFill>
                  <a:latin typeface="Calibri (MS) Bold"/>
                  <a:ea typeface="Calibri (MS) Bold"/>
                  <a:cs typeface="Calibri (MS) Bold"/>
                  <a:sym typeface="Calibri (MS) Bold"/>
                </a:rPr>
                <a:t>dry and hot in general.</a:t>
              </a:r>
            </a:p>
            <a:p>
              <a:pPr marL="488632" lvl="1" indent="-244316" algn="l">
                <a:lnSpc>
                  <a:spcPts val="3240"/>
                </a:lnSpc>
              </a:pPr>
              <a:endParaRPr lang="en-US" sz="2700" b="1" dirty="0">
                <a:solidFill>
                  <a:srgbClr val="000000"/>
                </a:solidFill>
                <a:latin typeface="Calibri (MS) Bold"/>
                <a:ea typeface="Calibri (MS) Bold"/>
                <a:cs typeface="Calibri (MS) Bold"/>
                <a:sym typeface="Calibri (MS) Bold"/>
              </a:endParaRPr>
            </a:p>
          </p:txBody>
        </p:sp>
      </p:grpSp>
      <p:grpSp>
        <p:nvGrpSpPr>
          <p:cNvPr id="32" name="Group 32"/>
          <p:cNvGrpSpPr/>
          <p:nvPr/>
        </p:nvGrpSpPr>
        <p:grpSpPr>
          <a:xfrm>
            <a:off x="10280078" y="2512703"/>
            <a:ext cx="3224115" cy="844809"/>
            <a:chOff x="0" y="0"/>
            <a:chExt cx="4298820" cy="1126412"/>
          </a:xfrm>
        </p:grpSpPr>
        <p:sp>
          <p:nvSpPr>
            <p:cNvPr id="33" name="Freeform 33"/>
            <p:cNvSpPr/>
            <p:nvPr/>
          </p:nvSpPr>
          <p:spPr>
            <a:xfrm>
              <a:off x="12700" y="12700"/>
              <a:ext cx="4273296" cy="1100963"/>
            </a:xfrm>
            <a:custGeom>
              <a:avLst/>
              <a:gdLst/>
              <a:ahLst/>
              <a:cxnLst/>
              <a:rect l="l" t="t" r="r" b="b"/>
              <a:pathLst>
                <a:path w="4273296" h="1100963">
                  <a:moveTo>
                    <a:pt x="0" y="275209"/>
                  </a:moveTo>
                  <a:lnTo>
                    <a:pt x="3713480" y="275209"/>
                  </a:lnTo>
                  <a:lnTo>
                    <a:pt x="3713480" y="0"/>
                  </a:lnTo>
                  <a:lnTo>
                    <a:pt x="4273296" y="550545"/>
                  </a:lnTo>
                  <a:lnTo>
                    <a:pt x="3713480" y="1100963"/>
                  </a:lnTo>
                  <a:lnTo>
                    <a:pt x="3713480" y="825754"/>
                  </a:lnTo>
                  <a:lnTo>
                    <a:pt x="0" y="825754"/>
                  </a:lnTo>
                  <a:close/>
                </a:path>
              </a:pathLst>
            </a:custGeom>
            <a:solidFill>
              <a:srgbClr val="ED7D31"/>
            </a:solidFill>
          </p:spPr>
        </p:sp>
        <p:sp>
          <p:nvSpPr>
            <p:cNvPr id="34" name="Freeform 34"/>
            <p:cNvSpPr/>
            <p:nvPr/>
          </p:nvSpPr>
          <p:spPr>
            <a:xfrm>
              <a:off x="0" y="-889"/>
              <a:ext cx="4298696" cy="1128268"/>
            </a:xfrm>
            <a:custGeom>
              <a:avLst/>
              <a:gdLst/>
              <a:ahLst/>
              <a:cxnLst/>
              <a:rect l="l" t="t" r="r" b="b"/>
              <a:pathLst>
                <a:path w="4298696" h="1128268">
                  <a:moveTo>
                    <a:pt x="12700" y="276098"/>
                  </a:moveTo>
                  <a:lnTo>
                    <a:pt x="3726180" y="276098"/>
                  </a:lnTo>
                  <a:lnTo>
                    <a:pt x="3726180" y="288798"/>
                  </a:lnTo>
                  <a:lnTo>
                    <a:pt x="3713480" y="288798"/>
                  </a:lnTo>
                  <a:lnTo>
                    <a:pt x="3713480" y="13589"/>
                  </a:lnTo>
                  <a:cubicBezTo>
                    <a:pt x="3713480" y="8509"/>
                    <a:pt x="3716528" y="3810"/>
                    <a:pt x="3721227" y="1905"/>
                  </a:cubicBezTo>
                  <a:cubicBezTo>
                    <a:pt x="3725926" y="0"/>
                    <a:pt x="3731387" y="1016"/>
                    <a:pt x="3735070" y="4572"/>
                  </a:cubicBezTo>
                  <a:lnTo>
                    <a:pt x="4294886" y="555117"/>
                  </a:lnTo>
                  <a:cubicBezTo>
                    <a:pt x="4297299" y="557530"/>
                    <a:pt x="4298696" y="560705"/>
                    <a:pt x="4298696" y="564134"/>
                  </a:cubicBezTo>
                  <a:cubicBezTo>
                    <a:pt x="4298696" y="567563"/>
                    <a:pt x="4297299" y="570865"/>
                    <a:pt x="4294886" y="573151"/>
                  </a:cubicBezTo>
                  <a:lnTo>
                    <a:pt x="3735197" y="1123696"/>
                  </a:lnTo>
                  <a:cubicBezTo>
                    <a:pt x="3731514" y="1127252"/>
                    <a:pt x="3726053" y="1128268"/>
                    <a:pt x="3721354" y="1126363"/>
                  </a:cubicBezTo>
                  <a:cubicBezTo>
                    <a:pt x="3716655" y="1124458"/>
                    <a:pt x="3713607" y="1119759"/>
                    <a:pt x="3713607" y="1114679"/>
                  </a:cubicBezTo>
                  <a:lnTo>
                    <a:pt x="3713607" y="839343"/>
                  </a:lnTo>
                  <a:lnTo>
                    <a:pt x="3726307" y="839343"/>
                  </a:lnTo>
                  <a:lnTo>
                    <a:pt x="3726307" y="852043"/>
                  </a:lnTo>
                  <a:lnTo>
                    <a:pt x="12700" y="852043"/>
                  </a:lnTo>
                  <a:cubicBezTo>
                    <a:pt x="5715" y="852043"/>
                    <a:pt x="0" y="846328"/>
                    <a:pt x="0" y="839343"/>
                  </a:cubicBezTo>
                  <a:lnTo>
                    <a:pt x="0" y="288798"/>
                  </a:lnTo>
                  <a:cubicBezTo>
                    <a:pt x="0" y="281813"/>
                    <a:pt x="5715" y="276098"/>
                    <a:pt x="12700" y="276098"/>
                  </a:cubicBezTo>
                  <a:moveTo>
                    <a:pt x="12700" y="301498"/>
                  </a:moveTo>
                  <a:lnTo>
                    <a:pt x="12700" y="288798"/>
                  </a:lnTo>
                  <a:lnTo>
                    <a:pt x="25400" y="288798"/>
                  </a:lnTo>
                  <a:lnTo>
                    <a:pt x="25400" y="839343"/>
                  </a:lnTo>
                  <a:lnTo>
                    <a:pt x="12700" y="839343"/>
                  </a:lnTo>
                  <a:lnTo>
                    <a:pt x="12700" y="826643"/>
                  </a:lnTo>
                  <a:lnTo>
                    <a:pt x="3726180" y="826643"/>
                  </a:lnTo>
                  <a:cubicBezTo>
                    <a:pt x="3733165" y="826643"/>
                    <a:pt x="3738880" y="832358"/>
                    <a:pt x="3738880" y="839343"/>
                  </a:cubicBezTo>
                  <a:lnTo>
                    <a:pt x="3738880" y="1114552"/>
                  </a:lnTo>
                  <a:lnTo>
                    <a:pt x="3726180" y="1114552"/>
                  </a:lnTo>
                  <a:lnTo>
                    <a:pt x="3717290" y="1105535"/>
                  </a:lnTo>
                  <a:lnTo>
                    <a:pt x="4277106" y="554990"/>
                  </a:lnTo>
                  <a:lnTo>
                    <a:pt x="4285996" y="564007"/>
                  </a:lnTo>
                  <a:lnTo>
                    <a:pt x="4277106" y="573024"/>
                  </a:lnTo>
                  <a:lnTo>
                    <a:pt x="3717290" y="22606"/>
                  </a:lnTo>
                  <a:lnTo>
                    <a:pt x="3726180" y="13589"/>
                  </a:lnTo>
                  <a:lnTo>
                    <a:pt x="3738880" y="13589"/>
                  </a:lnTo>
                  <a:lnTo>
                    <a:pt x="3738880" y="288798"/>
                  </a:lnTo>
                  <a:cubicBezTo>
                    <a:pt x="3738880" y="295783"/>
                    <a:pt x="3733165" y="301498"/>
                    <a:pt x="3726180" y="301498"/>
                  </a:cubicBezTo>
                  <a:lnTo>
                    <a:pt x="12700" y="301498"/>
                  </a:lnTo>
                  <a:close/>
                </a:path>
              </a:pathLst>
            </a:custGeom>
            <a:solidFill>
              <a:srgbClr val="2F528F"/>
            </a:solidFill>
          </p:spPr>
        </p:sp>
      </p:grpSp>
      <p:sp>
        <p:nvSpPr>
          <p:cNvPr id="35" name="TextBox 35"/>
          <p:cNvSpPr txBox="1"/>
          <p:nvPr/>
        </p:nvSpPr>
        <p:spPr>
          <a:xfrm>
            <a:off x="10581031" y="2716038"/>
            <a:ext cx="2686284" cy="519708"/>
          </a:xfrm>
          <a:prstGeom prst="rect">
            <a:avLst/>
          </a:prstGeom>
        </p:spPr>
        <p:txBody>
          <a:bodyPr lIns="0" tIns="0" rIns="0" bIns="0" rtlCol="0" anchor="t">
            <a:spAutoFit/>
          </a:bodyPr>
          <a:lstStyle/>
          <a:p>
            <a:pPr algn="l">
              <a:lnSpc>
                <a:spcPts val="3240"/>
              </a:lnSpc>
            </a:pPr>
            <a:r>
              <a:rPr lang="en-US" sz="2700" dirty="0">
                <a:solidFill>
                  <a:srgbClr val="000000"/>
                </a:solidFill>
                <a:latin typeface="Calibri (MS)"/>
                <a:ea typeface="Calibri (MS)"/>
                <a:cs typeface="Calibri (MS)"/>
                <a:sym typeface="Calibri (MS)"/>
              </a:rPr>
              <a:t>Al Hajar mountain</a:t>
            </a:r>
          </a:p>
        </p:txBody>
      </p:sp>
      <p:grpSp>
        <p:nvGrpSpPr>
          <p:cNvPr id="36" name="Group 36"/>
          <p:cNvGrpSpPr/>
          <p:nvPr/>
        </p:nvGrpSpPr>
        <p:grpSpPr>
          <a:xfrm>
            <a:off x="1159298" y="4939314"/>
            <a:ext cx="7837714" cy="3046988"/>
            <a:chOff x="0" y="0"/>
            <a:chExt cx="10450286" cy="4062650"/>
          </a:xfrm>
        </p:grpSpPr>
        <p:sp>
          <p:nvSpPr>
            <p:cNvPr id="37" name="Freeform 37"/>
            <p:cNvSpPr/>
            <p:nvPr/>
          </p:nvSpPr>
          <p:spPr>
            <a:xfrm>
              <a:off x="0" y="0"/>
              <a:ext cx="10450322" cy="4062603"/>
            </a:xfrm>
            <a:custGeom>
              <a:avLst/>
              <a:gdLst/>
              <a:ahLst/>
              <a:cxnLst/>
              <a:rect l="l" t="t" r="r" b="b"/>
              <a:pathLst>
                <a:path w="10450322" h="4062603">
                  <a:moveTo>
                    <a:pt x="0" y="0"/>
                  </a:moveTo>
                  <a:lnTo>
                    <a:pt x="10450322" y="0"/>
                  </a:lnTo>
                  <a:lnTo>
                    <a:pt x="10450322" y="4062603"/>
                  </a:lnTo>
                  <a:lnTo>
                    <a:pt x="0" y="4062603"/>
                  </a:lnTo>
                  <a:close/>
                </a:path>
              </a:pathLst>
            </a:custGeom>
            <a:solidFill>
              <a:srgbClr val="E7E6E6"/>
            </a:solidFill>
          </p:spPr>
        </p:sp>
        <p:sp>
          <p:nvSpPr>
            <p:cNvPr id="38" name="TextBox 38"/>
            <p:cNvSpPr txBox="1"/>
            <p:nvPr/>
          </p:nvSpPr>
          <p:spPr>
            <a:xfrm>
              <a:off x="0" y="-57150"/>
              <a:ext cx="10450286" cy="4119800"/>
            </a:xfrm>
            <a:prstGeom prst="rect">
              <a:avLst/>
            </a:prstGeom>
          </p:spPr>
          <p:txBody>
            <a:bodyPr lIns="50800" tIns="50800" rIns="50800" bIns="50800" rtlCol="0" anchor="t"/>
            <a:lstStyle/>
            <a:p>
              <a:pPr algn="l">
                <a:lnSpc>
                  <a:spcPts val="3240"/>
                </a:lnSpc>
              </a:pPr>
              <a:endParaRPr dirty="0"/>
            </a:p>
            <a:p>
              <a:pPr algn="l">
                <a:lnSpc>
                  <a:spcPts val="3240"/>
                </a:lnSpc>
              </a:pPr>
              <a:r>
                <a:rPr lang="en-US" sz="2700" u="sng" dirty="0">
                  <a:solidFill>
                    <a:srgbClr val="C55A11"/>
                  </a:solidFill>
                  <a:latin typeface="Calibri (MS)"/>
                  <a:ea typeface="Calibri (MS)"/>
                  <a:cs typeface="Calibri (MS)"/>
                  <a:sym typeface="Calibri (MS)"/>
                </a:rPr>
                <a:t>Main Geographical Features:</a:t>
              </a:r>
            </a:p>
            <a:p>
              <a:pPr marL="1174432" lvl="2" indent="-391478" algn="l">
                <a:lnSpc>
                  <a:spcPts val="3240"/>
                </a:lnSpc>
                <a:buFont typeface="Arial"/>
                <a:buChar char="⚬"/>
              </a:pPr>
              <a:r>
                <a:rPr lang="en-US" sz="2700" dirty="0">
                  <a:solidFill>
                    <a:srgbClr val="38425C"/>
                  </a:solidFill>
                  <a:latin typeface="Calibri (MS)"/>
                  <a:ea typeface="Calibri (MS)"/>
                  <a:cs typeface="Calibri (MS)"/>
                  <a:sym typeface="Calibri (MS)"/>
                </a:rPr>
                <a:t>East : bordered by Sea of Oman and the Arabian Sea</a:t>
              </a:r>
            </a:p>
            <a:p>
              <a:pPr marL="1174432" lvl="2" indent="-391478" algn="l">
                <a:lnSpc>
                  <a:spcPts val="3240"/>
                </a:lnSpc>
                <a:buFont typeface="Arial"/>
                <a:buChar char="⚬"/>
              </a:pPr>
              <a:r>
                <a:rPr lang="en-US" sz="2700" dirty="0">
                  <a:solidFill>
                    <a:srgbClr val="38425C"/>
                  </a:solidFill>
                  <a:latin typeface="Calibri (MS)"/>
                  <a:ea typeface="Calibri (MS)"/>
                  <a:cs typeface="Calibri (MS)"/>
                  <a:sym typeface="Calibri (MS)"/>
                </a:rPr>
                <a:t>Most of Oman territory is part of the Arabian Desert </a:t>
              </a:r>
            </a:p>
            <a:p>
              <a:pPr marL="1174432" lvl="2" indent="-391478" algn="l">
                <a:lnSpc>
                  <a:spcPts val="3240"/>
                </a:lnSpc>
                <a:buFont typeface="Arial"/>
                <a:buChar char="⚬"/>
              </a:pPr>
              <a:r>
                <a:rPr lang="en-US" sz="2700" dirty="0">
                  <a:solidFill>
                    <a:srgbClr val="38425C"/>
                  </a:solidFill>
                  <a:latin typeface="Calibri (MS)"/>
                  <a:ea typeface="Calibri (MS)"/>
                  <a:cs typeface="Calibri (MS)"/>
                  <a:sym typeface="Calibri (MS)"/>
                </a:rPr>
                <a:t>North : Extension of AL-Hajar Mountains </a:t>
              </a:r>
            </a:p>
          </p:txBody>
        </p:sp>
      </p:grpSp>
      <p:grpSp>
        <p:nvGrpSpPr>
          <p:cNvPr id="39" name="Group 32">
            <a:extLst>
              <a:ext uri="{FF2B5EF4-FFF2-40B4-BE49-F238E27FC236}">
                <a16:creationId xmlns:a16="http://schemas.microsoft.com/office/drawing/2014/main" id="{9171BE4A-E9EF-4529-AB49-36086CD945BC}"/>
              </a:ext>
            </a:extLst>
          </p:cNvPr>
          <p:cNvGrpSpPr/>
          <p:nvPr/>
        </p:nvGrpSpPr>
        <p:grpSpPr>
          <a:xfrm rot="20465998">
            <a:off x="8078420" y="8004225"/>
            <a:ext cx="3224115" cy="844809"/>
            <a:chOff x="0" y="0"/>
            <a:chExt cx="4298820" cy="1126412"/>
          </a:xfrm>
        </p:grpSpPr>
        <p:sp>
          <p:nvSpPr>
            <p:cNvPr id="40" name="Freeform 33">
              <a:extLst>
                <a:ext uri="{FF2B5EF4-FFF2-40B4-BE49-F238E27FC236}">
                  <a16:creationId xmlns:a16="http://schemas.microsoft.com/office/drawing/2014/main" id="{617DA3AA-DE50-4CB7-9012-11E767048ADB}"/>
                </a:ext>
              </a:extLst>
            </p:cNvPr>
            <p:cNvSpPr/>
            <p:nvPr/>
          </p:nvSpPr>
          <p:spPr>
            <a:xfrm>
              <a:off x="12700" y="12700"/>
              <a:ext cx="4273296" cy="1100963"/>
            </a:xfrm>
            <a:custGeom>
              <a:avLst/>
              <a:gdLst/>
              <a:ahLst/>
              <a:cxnLst/>
              <a:rect l="l" t="t" r="r" b="b"/>
              <a:pathLst>
                <a:path w="4273296" h="1100963">
                  <a:moveTo>
                    <a:pt x="0" y="275209"/>
                  </a:moveTo>
                  <a:lnTo>
                    <a:pt x="3713480" y="275209"/>
                  </a:lnTo>
                  <a:lnTo>
                    <a:pt x="3713480" y="0"/>
                  </a:lnTo>
                  <a:lnTo>
                    <a:pt x="4273296" y="550545"/>
                  </a:lnTo>
                  <a:lnTo>
                    <a:pt x="3713480" y="1100963"/>
                  </a:lnTo>
                  <a:lnTo>
                    <a:pt x="3713480" y="825754"/>
                  </a:lnTo>
                  <a:lnTo>
                    <a:pt x="0" y="825754"/>
                  </a:lnTo>
                  <a:close/>
                </a:path>
              </a:pathLst>
            </a:custGeom>
            <a:solidFill>
              <a:srgbClr val="ED7D31"/>
            </a:solidFill>
          </p:spPr>
          <p:txBody>
            <a:bodyPr/>
            <a:lstStyle/>
            <a:p>
              <a:endParaRPr lang="en-US"/>
            </a:p>
          </p:txBody>
        </p:sp>
        <p:sp>
          <p:nvSpPr>
            <p:cNvPr id="41" name="Freeform 34">
              <a:extLst>
                <a:ext uri="{FF2B5EF4-FFF2-40B4-BE49-F238E27FC236}">
                  <a16:creationId xmlns:a16="http://schemas.microsoft.com/office/drawing/2014/main" id="{F84BBEC1-3065-405C-8380-B161674A5521}"/>
                </a:ext>
              </a:extLst>
            </p:cNvPr>
            <p:cNvSpPr/>
            <p:nvPr/>
          </p:nvSpPr>
          <p:spPr>
            <a:xfrm>
              <a:off x="0" y="-889"/>
              <a:ext cx="4298696" cy="1128268"/>
            </a:xfrm>
            <a:custGeom>
              <a:avLst/>
              <a:gdLst/>
              <a:ahLst/>
              <a:cxnLst/>
              <a:rect l="l" t="t" r="r" b="b"/>
              <a:pathLst>
                <a:path w="4298696" h="1128268">
                  <a:moveTo>
                    <a:pt x="12700" y="276098"/>
                  </a:moveTo>
                  <a:lnTo>
                    <a:pt x="3726180" y="276098"/>
                  </a:lnTo>
                  <a:lnTo>
                    <a:pt x="3726180" y="288798"/>
                  </a:lnTo>
                  <a:lnTo>
                    <a:pt x="3713480" y="288798"/>
                  </a:lnTo>
                  <a:lnTo>
                    <a:pt x="3713480" y="13589"/>
                  </a:lnTo>
                  <a:cubicBezTo>
                    <a:pt x="3713480" y="8509"/>
                    <a:pt x="3716528" y="3810"/>
                    <a:pt x="3721227" y="1905"/>
                  </a:cubicBezTo>
                  <a:cubicBezTo>
                    <a:pt x="3725926" y="0"/>
                    <a:pt x="3731387" y="1016"/>
                    <a:pt x="3735070" y="4572"/>
                  </a:cubicBezTo>
                  <a:lnTo>
                    <a:pt x="4294886" y="555117"/>
                  </a:lnTo>
                  <a:cubicBezTo>
                    <a:pt x="4297299" y="557530"/>
                    <a:pt x="4298696" y="560705"/>
                    <a:pt x="4298696" y="564134"/>
                  </a:cubicBezTo>
                  <a:cubicBezTo>
                    <a:pt x="4298696" y="567563"/>
                    <a:pt x="4297299" y="570865"/>
                    <a:pt x="4294886" y="573151"/>
                  </a:cubicBezTo>
                  <a:lnTo>
                    <a:pt x="3735197" y="1123696"/>
                  </a:lnTo>
                  <a:cubicBezTo>
                    <a:pt x="3731514" y="1127252"/>
                    <a:pt x="3726053" y="1128268"/>
                    <a:pt x="3721354" y="1126363"/>
                  </a:cubicBezTo>
                  <a:cubicBezTo>
                    <a:pt x="3716655" y="1124458"/>
                    <a:pt x="3713607" y="1119759"/>
                    <a:pt x="3713607" y="1114679"/>
                  </a:cubicBezTo>
                  <a:lnTo>
                    <a:pt x="3713607" y="839343"/>
                  </a:lnTo>
                  <a:lnTo>
                    <a:pt x="3726307" y="839343"/>
                  </a:lnTo>
                  <a:lnTo>
                    <a:pt x="3726307" y="852043"/>
                  </a:lnTo>
                  <a:lnTo>
                    <a:pt x="12700" y="852043"/>
                  </a:lnTo>
                  <a:cubicBezTo>
                    <a:pt x="5715" y="852043"/>
                    <a:pt x="0" y="846328"/>
                    <a:pt x="0" y="839343"/>
                  </a:cubicBezTo>
                  <a:lnTo>
                    <a:pt x="0" y="288798"/>
                  </a:lnTo>
                  <a:cubicBezTo>
                    <a:pt x="0" y="281813"/>
                    <a:pt x="5715" y="276098"/>
                    <a:pt x="12700" y="276098"/>
                  </a:cubicBezTo>
                  <a:moveTo>
                    <a:pt x="12700" y="301498"/>
                  </a:moveTo>
                  <a:lnTo>
                    <a:pt x="12700" y="288798"/>
                  </a:lnTo>
                  <a:lnTo>
                    <a:pt x="25400" y="288798"/>
                  </a:lnTo>
                  <a:lnTo>
                    <a:pt x="25400" y="839343"/>
                  </a:lnTo>
                  <a:lnTo>
                    <a:pt x="12700" y="839343"/>
                  </a:lnTo>
                  <a:lnTo>
                    <a:pt x="12700" y="826643"/>
                  </a:lnTo>
                  <a:lnTo>
                    <a:pt x="3726180" y="826643"/>
                  </a:lnTo>
                  <a:cubicBezTo>
                    <a:pt x="3733165" y="826643"/>
                    <a:pt x="3738880" y="832358"/>
                    <a:pt x="3738880" y="839343"/>
                  </a:cubicBezTo>
                  <a:lnTo>
                    <a:pt x="3738880" y="1114552"/>
                  </a:lnTo>
                  <a:lnTo>
                    <a:pt x="3726180" y="1114552"/>
                  </a:lnTo>
                  <a:lnTo>
                    <a:pt x="3717290" y="1105535"/>
                  </a:lnTo>
                  <a:lnTo>
                    <a:pt x="4277106" y="554990"/>
                  </a:lnTo>
                  <a:lnTo>
                    <a:pt x="4285996" y="564007"/>
                  </a:lnTo>
                  <a:lnTo>
                    <a:pt x="4277106" y="573024"/>
                  </a:lnTo>
                  <a:lnTo>
                    <a:pt x="3717290" y="22606"/>
                  </a:lnTo>
                  <a:lnTo>
                    <a:pt x="3726180" y="13589"/>
                  </a:lnTo>
                  <a:lnTo>
                    <a:pt x="3738880" y="13589"/>
                  </a:lnTo>
                  <a:lnTo>
                    <a:pt x="3738880" y="288798"/>
                  </a:lnTo>
                  <a:cubicBezTo>
                    <a:pt x="3738880" y="295783"/>
                    <a:pt x="3733165" y="301498"/>
                    <a:pt x="3726180" y="301498"/>
                  </a:cubicBezTo>
                  <a:lnTo>
                    <a:pt x="12700" y="301498"/>
                  </a:lnTo>
                  <a:close/>
                </a:path>
              </a:pathLst>
            </a:custGeom>
            <a:solidFill>
              <a:srgbClr val="2F528F"/>
            </a:solidFill>
          </p:spPr>
        </p:sp>
      </p:grpSp>
      <p:sp>
        <p:nvSpPr>
          <p:cNvPr id="43" name="Rectangle 42">
            <a:extLst>
              <a:ext uri="{FF2B5EF4-FFF2-40B4-BE49-F238E27FC236}">
                <a16:creationId xmlns:a16="http://schemas.microsoft.com/office/drawing/2014/main" id="{CB3A9028-D26C-4ACE-9677-5175E6643748}"/>
              </a:ext>
            </a:extLst>
          </p:cNvPr>
          <p:cNvSpPr/>
          <p:nvPr/>
        </p:nvSpPr>
        <p:spPr>
          <a:xfrm rot="20439418">
            <a:off x="8182744" y="8218742"/>
            <a:ext cx="2581412" cy="502702"/>
          </a:xfrm>
          <a:prstGeom prst="rect">
            <a:avLst/>
          </a:prstGeom>
        </p:spPr>
        <p:txBody>
          <a:bodyPr wrap="none">
            <a:spAutoFit/>
          </a:bodyPr>
          <a:lstStyle/>
          <a:p>
            <a:pPr>
              <a:lnSpc>
                <a:spcPts val="3240"/>
              </a:lnSpc>
            </a:pPr>
            <a:r>
              <a:rPr lang="en-US" sz="2700" dirty="0">
                <a:solidFill>
                  <a:srgbClr val="000000"/>
                </a:solidFill>
                <a:latin typeface="Calibri (MS)"/>
                <a:ea typeface="Calibri (MS)"/>
                <a:cs typeface="Calibri (MS)"/>
                <a:sym typeface="Calibri (MS)"/>
              </a:rPr>
              <a:t>Dhofar mountain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346998" y="473826"/>
            <a:ext cx="10474887" cy="1015340"/>
            <a:chOff x="0" y="0"/>
            <a:chExt cx="13966516" cy="1353786"/>
          </a:xfrm>
        </p:grpSpPr>
        <p:sp>
          <p:nvSpPr>
            <p:cNvPr id="4" name="Freeform 4"/>
            <p:cNvSpPr/>
            <p:nvPr/>
          </p:nvSpPr>
          <p:spPr>
            <a:xfrm>
              <a:off x="0" y="0"/>
              <a:ext cx="13966516" cy="1353786"/>
            </a:xfrm>
            <a:custGeom>
              <a:avLst/>
              <a:gdLst/>
              <a:ahLst/>
              <a:cxnLst/>
              <a:rect l="l" t="t" r="r" b="b"/>
              <a:pathLst>
                <a:path w="13966516" h="1353786">
                  <a:moveTo>
                    <a:pt x="0" y="0"/>
                  </a:moveTo>
                  <a:lnTo>
                    <a:pt x="13966516" y="0"/>
                  </a:lnTo>
                  <a:lnTo>
                    <a:pt x="13966516" y="1353786"/>
                  </a:lnTo>
                  <a:lnTo>
                    <a:pt x="0" y="1353786"/>
                  </a:lnTo>
                  <a:close/>
                </a:path>
              </a:pathLst>
            </a:custGeom>
            <a:solidFill>
              <a:srgbClr val="000000">
                <a:alpha val="0"/>
              </a:srgbClr>
            </a:solidFill>
          </p:spPr>
        </p:sp>
        <p:sp>
          <p:nvSpPr>
            <p:cNvPr id="5" name="TextBox 5"/>
            <p:cNvSpPr txBox="1"/>
            <p:nvPr/>
          </p:nvSpPr>
          <p:spPr>
            <a:xfrm>
              <a:off x="0" y="-38100"/>
              <a:ext cx="13966516" cy="1391886"/>
            </a:xfrm>
            <a:prstGeom prst="rect">
              <a:avLst/>
            </a:prstGeom>
          </p:spPr>
          <p:txBody>
            <a:bodyPr lIns="0" tIns="0" rIns="0" bIns="0" rtlCol="0" anchor="ctr"/>
            <a:lstStyle/>
            <a:p>
              <a:pPr algn="l">
                <a:lnSpc>
                  <a:spcPts val="4536"/>
                </a:lnSpc>
              </a:pPr>
              <a:r>
                <a:rPr lang="en-US" sz="4200" dirty="0">
                  <a:solidFill>
                    <a:srgbClr val="203864"/>
                  </a:solidFill>
                  <a:latin typeface="Calibri (MS) Light"/>
                  <a:ea typeface="Calibri (MS) Light"/>
                  <a:cs typeface="Calibri (MS) Light"/>
                  <a:sym typeface="Calibri (MS) Light"/>
                </a:rPr>
                <a:t>  </a:t>
              </a:r>
              <a:r>
                <a:rPr lang="en-US" sz="4200" b="1" spc="9" dirty="0">
                  <a:solidFill>
                    <a:srgbClr val="38425C"/>
                  </a:solidFill>
                  <a:latin typeface="Rosario Bold"/>
                  <a:sym typeface="Calibri (MS)"/>
                </a:rPr>
                <a:t>Winter Shamal Processes</a:t>
              </a:r>
            </a:p>
          </p:txBody>
        </p:sp>
      </p:grpSp>
      <p:grpSp>
        <p:nvGrpSpPr>
          <p:cNvPr id="6" name="Group 6"/>
          <p:cNvGrpSpPr>
            <a:grpSpLocks noChangeAspect="1"/>
          </p:cNvGrpSpPr>
          <p:nvPr/>
        </p:nvGrpSpPr>
        <p:grpSpPr>
          <a:xfrm>
            <a:off x="3529718" y="1956818"/>
            <a:ext cx="10373097" cy="6768446"/>
            <a:chOff x="0" y="0"/>
            <a:chExt cx="13830796" cy="9024594"/>
          </a:xfrm>
        </p:grpSpPr>
        <p:sp>
          <p:nvSpPr>
            <p:cNvPr id="7" name="Freeform 7"/>
            <p:cNvSpPr/>
            <p:nvPr/>
          </p:nvSpPr>
          <p:spPr>
            <a:xfrm>
              <a:off x="0" y="0"/>
              <a:ext cx="13830808" cy="9024620"/>
            </a:xfrm>
            <a:custGeom>
              <a:avLst/>
              <a:gdLst/>
              <a:ahLst/>
              <a:cxnLst/>
              <a:rect l="l" t="t" r="r" b="b"/>
              <a:pathLst>
                <a:path w="13830808" h="9024620">
                  <a:moveTo>
                    <a:pt x="0" y="0"/>
                  </a:moveTo>
                  <a:lnTo>
                    <a:pt x="13830808" y="0"/>
                  </a:lnTo>
                  <a:lnTo>
                    <a:pt x="13830808" y="9024620"/>
                  </a:lnTo>
                  <a:lnTo>
                    <a:pt x="0" y="9024620"/>
                  </a:lnTo>
                  <a:lnTo>
                    <a:pt x="0" y="0"/>
                  </a:lnTo>
                  <a:close/>
                </a:path>
              </a:pathLst>
            </a:custGeom>
            <a:blipFill>
              <a:blip r:embed="rId3"/>
              <a:stretch>
                <a:fillRect t="-14942" r="-32812"/>
              </a:stretch>
            </a:blipFill>
          </p:spPr>
        </p:sp>
      </p:grpSp>
      <p:grpSp>
        <p:nvGrpSpPr>
          <p:cNvPr id="8" name="Group 8"/>
          <p:cNvGrpSpPr>
            <a:grpSpLocks noChangeAspect="1"/>
          </p:cNvGrpSpPr>
          <p:nvPr/>
        </p:nvGrpSpPr>
        <p:grpSpPr>
          <a:xfrm>
            <a:off x="1103130" y="473826"/>
            <a:ext cx="187523" cy="917610"/>
            <a:chOff x="0" y="0"/>
            <a:chExt cx="250030" cy="1223480"/>
          </a:xfrm>
        </p:grpSpPr>
        <p:sp>
          <p:nvSpPr>
            <p:cNvPr id="9" name="Freeform 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10" name="Group 10"/>
          <p:cNvGrpSpPr>
            <a:grpSpLocks noChangeAspect="1"/>
          </p:cNvGrpSpPr>
          <p:nvPr/>
        </p:nvGrpSpPr>
        <p:grpSpPr>
          <a:xfrm>
            <a:off x="16317606" y="213556"/>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Freeform 12"/>
          <p:cNvSpPr/>
          <p:nvPr/>
        </p:nvSpPr>
        <p:spPr>
          <a:xfrm>
            <a:off x="1224803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3" name="Group 13"/>
          <p:cNvGrpSpPr/>
          <p:nvPr/>
        </p:nvGrpSpPr>
        <p:grpSpPr>
          <a:xfrm>
            <a:off x="936078" y="9644894"/>
            <a:ext cx="11201666" cy="218054"/>
            <a:chOff x="0" y="0"/>
            <a:chExt cx="14935554" cy="290738"/>
          </a:xfrm>
        </p:grpSpPr>
        <p:sp>
          <p:nvSpPr>
            <p:cNvPr id="14" name="Freeform 14"/>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5" name="Group 15"/>
          <p:cNvGrpSpPr/>
          <p:nvPr/>
        </p:nvGrpSpPr>
        <p:grpSpPr>
          <a:xfrm>
            <a:off x="175527" y="9416871"/>
            <a:ext cx="657225" cy="665342"/>
            <a:chOff x="0" y="0"/>
            <a:chExt cx="876300" cy="887122"/>
          </a:xfrm>
        </p:grpSpPr>
        <p:sp>
          <p:nvSpPr>
            <p:cNvPr id="16" name="Freeform 16"/>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7" name="TextBox 17"/>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38</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39</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grpSp>
        <p:nvGrpSpPr>
          <p:cNvPr id="12" name="Group 12"/>
          <p:cNvGrpSpPr/>
          <p:nvPr/>
        </p:nvGrpSpPr>
        <p:grpSpPr>
          <a:xfrm>
            <a:off x="6944616" y="828034"/>
            <a:ext cx="4117445" cy="680290"/>
            <a:chOff x="0" y="0"/>
            <a:chExt cx="5489926" cy="907054"/>
          </a:xfrm>
        </p:grpSpPr>
        <p:sp>
          <p:nvSpPr>
            <p:cNvPr id="13" name="Freeform 13"/>
            <p:cNvSpPr/>
            <p:nvPr/>
          </p:nvSpPr>
          <p:spPr>
            <a:xfrm>
              <a:off x="0" y="0"/>
              <a:ext cx="5489956" cy="907034"/>
            </a:xfrm>
            <a:custGeom>
              <a:avLst/>
              <a:gdLst/>
              <a:ahLst/>
              <a:cxnLst/>
              <a:rect l="l" t="t" r="r" b="b"/>
              <a:pathLst>
                <a:path w="5489956" h="907034">
                  <a:moveTo>
                    <a:pt x="0" y="0"/>
                  </a:moveTo>
                  <a:lnTo>
                    <a:pt x="5489956" y="0"/>
                  </a:lnTo>
                  <a:lnTo>
                    <a:pt x="5489956" y="907034"/>
                  </a:lnTo>
                  <a:lnTo>
                    <a:pt x="0" y="907034"/>
                  </a:lnTo>
                  <a:close/>
                </a:path>
              </a:pathLst>
            </a:custGeom>
            <a:gradFill rotWithShape="1">
              <a:gsLst>
                <a:gs pos="0">
                  <a:srgbClr val="6284CB">
                    <a:alpha val="80000"/>
                  </a:srgbClr>
                </a:gs>
                <a:gs pos="50000">
                  <a:srgbClr val="3E70CA">
                    <a:alpha val="80000"/>
                  </a:srgbClr>
                </a:gs>
                <a:gs pos="100000">
                  <a:srgbClr val="3061B9">
                    <a:alpha val="80000"/>
                  </a:srgbClr>
                </a:gs>
              </a:gsLst>
              <a:lin ang="5400000"/>
            </a:gradFill>
          </p:spPr>
        </p:sp>
      </p:grpSp>
      <p:grpSp>
        <p:nvGrpSpPr>
          <p:cNvPr id="14" name="Group 14"/>
          <p:cNvGrpSpPr/>
          <p:nvPr/>
        </p:nvGrpSpPr>
        <p:grpSpPr>
          <a:xfrm>
            <a:off x="6939854" y="823272"/>
            <a:ext cx="4126970" cy="689816"/>
            <a:chOff x="0" y="0"/>
            <a:chExt cx="5502626" cy="919754"/>
          </a:xfrm>
        </p:grpSpPr>
        <p:sp>
          <p:nvSpPr>
            <p:cNvPr id="15" name="Freeform 15"/>
            <p:cNvSpPr/>
            <p:nvPr/>
          </p:nvSpPr>
          <p:spPr>
            <a:xfrm>
              <a:off x="0" y="0"/>
              <a:ext cx="5502626" cy="919754"/>
            </a:xfrm>
            <a:custGeom>
              <a:avLst/>
              <a:gdLst/>
              <a:ahLst/>
              <a:cxnLst/>
              <a:rect l="l" t="t" r="r" b="b"/>
              <a:pathLst>
                <a:path w="5502626" h="919754">
                  <a:moveTo>
                    <a:pt x="0" y="0"/>
                  </a:moveTo>
                  <a:lnTo>
                    <a:pt x="5502626" y="0"/>
                  </a:lnTo>
                  <a:lnTo>
                    <a:pt x="5502626" y="919754"/>
                  </a:lnTo>
                  <a:lnTo>
                    <a:pt x="0" y="919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6" name="Group 16"/>
            <p:cNvGrpSpPr/>
            <p:nvPr/>
          </p:nvGrpSpPr>
          <p:grpSpPr>
            <a:xfrm>
              <a:off x="0" y="0"/>
              <a:ext cx="5502626" cy="919754"/>
              <a:chOff x="0" y="0"/>
              <a:chExt cx="5502626" cy="919754"/>
            </a:xfrm>
          </p:grpSpPr>
          <p:sp>
            <p:nvSpPr>
              <p:cNvPr id="17" name="Freeform 17"/>
              <p:cNvSpPr/>
              <p:nvPr/>
            </p:nvSpPr>
            <p:spPr>
              <a:xfrm>
                <a:off x="0" y="0"/>
                <a:ext cx="5502626" cy="919754"/>
              </a:xfrm>
              <a:custGeom>
                <a:avLst/>
                <a:gdLst/>
                <a:ahLst/>
                <a:cxnLst/>
                <a:rect l="l" t="t" r="r" b="b"/>
                <a:pathLst>
                  <a:path w="5502626" h="919754">
                    <a:moveTo>
                      <a:pt x="0" y="0"/>
                    </a:moveTo>
                    <a:lnTo>
                      <a:pt x="5502626" y="0"/>
                    </a:lnTo>
                    <a:lnTo>
                      <a:pt x="5502626" y="919754"/>
                    </a:lnTo>
                    <a:lnTo>
                      <a:pt x="0" y="919754"/>
                    </a:lnTo>
                    <a:close/>
                  </a:path>
                </a:pathLst>
              </a:custGeom>
              <a:solidFill>
                <a:srgbClr val="000000">
                  <a:alpha val="0"/>
                </a:srgbClr>
              </a:solidFill>
            </p:spPr>
          </p:sp>
          <p:sp>
            <p:nvSpPr>
              <p:cNvPr id="18" name="TextBox 18"/>
              <p:cNvSpPr txBox="1"/>
              <p:nvPr/>
            </p:nvSpPr>
            <p:spPr>
              <a:xfrm>
                <a:off x="0" y="38100"/>
                <a:ext cx="5502626" cy="881654"/>
              </a:xfrm>
              <a:prstGeom prst="rect">
                <a:avLst/>
              </a:prstGeom>
            </p:spPr>
            <p:txBody>
              <a:bodyPr lIns="0" tIns="0" rIns="0" bIns="0" rtlCol="0" anchor="ctr"/>
              <a:lstStyle/>
              <a:p>
                <a:pPr algn="ctr">
                  <a:lnSpc>
                    <a:spcPts val="3240"/>
                  </a:lnSpc>
                </a:pPr>
                <a:r>
                  <a:rPr lang="en-US" sz="3000" b="1">
                    <a:solidFill>
                      <a:srgbClr val="FFFFFF"/>
                    </a:solidFill>
                    <a:latin typeface="PT Sans Bold"/>
                    <a:ea typeface="PT Sans Bold"/>
                    <a:cs typeface="PT Sans Bold"/>
                    <a:sym typeface="PT Sans Bold"/>
                  </a:rPr>
                  <a:t>Shamal wind/ Dust</a:t>
                </a:r>
              </a:p>
            </p:txBody>
          </p:sp>
        </p:grpSp>
      </p:grpSp>
      <p:grpSp>
        <p:nvGrpSpPr>
          <p:cNvPr id="19" name="Group 19"/>
          <p:cNvGrpSpPr/>
          <p:nvPr/>
        </p:nvGrpSpPr>
        <p:grpSpPr>
          <a:xfrm>
            <a:off x="2984531" y="2011683"/>
            <a:ext cx="2530258" cy="809369"/>
            <a:chOff x="0" y="0"/>
            <a:chExt cx="3373678" cy="1079158"/>
          </a:xfrm>
        </p:grpSpPr>
        <p:sp>
          <p:nvSpPr>
            <p:cNvPr id="20" name="Freeform 20"/>
            <p:cNvSpPr/>
            <p:nvPr/>
          </p:nvSpPr>
          <p:spPr>
            <a:xfrm>
              <a:off x="0" y="0"/>
              <a:ext cx="3373628" cy="1079119"/>
            </a:xfrm>
            <a:custGeom>
              <a:avLst/>
              <a:gdLst/>
              <a:ahLst/>
              <a:cxnLst/>
              <a:rect l="l" t="t" r="r" b="b"/>
              <a:pathLst>
                <a:path w="3373628" h="1079119">
                  <a:moveTo>
                    <a:pt x="0" y="0"/>
                  </a:moveTo>
                  <a:lnTo>
                    <a:pt x="3373628" y="0"/>
                  </a:lnTo>
                  <a:lnTo>
                    <a:pt x="3373628" y="1079119"/>
                  </a:lnTo>
                  <a:lnTo>
                    <a:pt x="0" y="1079119"/>
                  </a:lnTo>
                  <a:close/>
                </a:path>
              </a:pathLst>
            </a:custGeom>
            <a:gradFill rotWithShape="1">
              <a:gsLst>
                <a:gs pos="0">
                  <a:srgbClr val="6284CB">
                    <a:alpha val="70000"/>
                  </a:srgbClr>
                </a:gs>
                <a:gs pos="50000">
                  <a:srgbClr val="3E70CA">
                    <a:alpha val="70000"/>
                  </a:srgbClr>
                </a:gs>
                <a:gs pos="100000">
                  <a:srgbClr val="3061B9">
                    <a:alpha val="70000"/>
                  </a:srgbClr>
                </a:gs>
              </a:gsLst>
              <a:lin ang="5400000"/>
            </a:gradFill>
          </p:spPr>
        </p:sp>
      </p:grpSp>
      <p:grpSp>
        <p:nvGrpSpPr>
          <p:cNvPr id="21" name="Group 21"/>
          <p:cNvGrpSpPr/>
          <p:nvPr/>
        </p:nvGrpSpPr>
        <p:grpSpPr>
          <a:xfrm>
            <a:off x="2999988" y="1993856"/>
            <a:ext cx="2539784" cy="818894"/>
            <a:chOff x="0" y="0"/>
            <a:chExt cx="3386378" cy="1091858"/>
          </a:xfrm>
        </p:grpSpPr>
        <p:sp>
          <p:nvSpPr>
            <p:cNvPr id="22" name="Freeform 22"/>
            <p:cNvSpPr/>
            <p:nvPr/>
          </p:nvSpPr>
          <p:spPr>
            <a:xfrm>
              <a:off x="0" y="0"/>
              <a:ext cx="3386378" cy="1091858"/>
            </a:xfrm>
            <a:custGeom>
              <a:avLst/>
              <a:gdLst/>
              <a:ahLst/>
              <a:cxnLst/>
              <a:rect l="l" t="t" r="r" b="b"/>
              <a:pathLst>
                <a:path w="3386378" h="1091858">
                  <a:moveTo>
                    <a:pt x="0" y="0"/>
                  </a:moveTo>
                  <a:lnTo>
                    <a:pt x="3386378" y="0"/>
                  </a:lnTo>
                  <a:lnTo>
                    <a:pt x="3386378" y="1091858"/>
                  </a:lnTo>
                  <a:lnTo>
                    <a:pt x="0" y="10918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23" name="Group 23"/>
            <p:cNvGrpSpPr/>
            <p:nvPr/>
          </p:nvGrpSpPr>
          <p:grpSpPr>
            <a:xfrm>
              <a:off x="0" y="0"/>
              <a:ext cx="3386378" cy="1091858"/>
              <a:chOff x="0" y="0"/>
              <a:chExt cx="3386378" cy="1091858"/>
            </a:xfrm>
          </p:grpSpPr>
          <p:sp>
            <p:nvSpPr>
              <p:cNvPr id="24" name="Freeform 24"/>
              <p:cNvSpPr/>
              <p:nvPr/>
            </p:nvSpPr>
            <p:spPr>
              <a:xfrm>
                <a:off x="0" y="0"/>
                <a:ext cx="3386378" cy="1091858"/>
              </a:xfrm>
              <a:custGeom>
                <a:avLst/>
                <a:gdLst/>
                <a:ahLst/>
                <a:cxnLst/>
                <a:rect l="l" t="t" r="r" b="b"/>
                <a:pathLst>
                  <a:path w="3386378" h="1091858">
                    <a:moveTo>
                      <a:pt x="0" y="0"/>
                    </a:moveTo>
                    <a:lnTo>
                      <a:pt x="3386378" y="0"/>
                    </a:lnTo>
                    <a:lnTo>
                      <a:pt x="3386378" y="1091858"/>
                    </a:lnTo>
                    <a:lnTo>
                      <a:pt x="0" y="1091858"/>
                    </a:lnTo>
                    <a:close/>
                  </a:path>
                </a:pathLst>
              </a:custGeom>
              <a:solidFill>
                <a:srgbClr val="000000">
                  <a:alpha val="0"/>
                </a:srgbClr>
              </a:solidFill>
            </p:spPr>
          </p:sp>
          <p:sp>
            <p:nvSpPr>
              <p:cNvPr id="25" name="TextBox 25"/>
              <p:cNvSpPr txBox="1"/>
              <p:nvPr/>
            </p:nvSpPr>
            <p:spPr>
              <a:xfrm>
                <a:off x="0" y="28575"/>
                <a:ext cx="3386378" cy="1063283"/>
              </a:xfrm>
              <a:prstGeom prst="rect">
                <a:avLst/>
              </a:prstGeom>
            </p:spPr>
            <p:txBody>
              <a:bodyPr lIns="0" tIns="0" rIns="0" bIns="0" rtlCol="0" anchor="ctr"/>
              <a:lstStyle/>
              <a:p>
                <a:pPr algn="ctr">
                  <a:lnSpc>
                    <a:spcPts val="2916"/>
                  </a:lnSpc>
                </a:pPr>
                <a:r>
                  <a:rPr lang="en-US" sz="2700" b="1" dirty="0">
                    <a:solidFill>
                      <a:srgbClr val="FFFFFF"/>
                    </a:solidFill>
                    <a:latin typeface="PT Sans Bold"/>
                    <a:ea typeface="PT Sans Bold"/>
                    <a:cs typeface="PT Sans Bold"/>
                    <a:sym typeface="PT Sans Bold"/>
                  </a:rPr>
                  <a:t>Background</a:t>
                </a:r>
              </a:p>
            </p:txBody>
          </p:sp>
        </p:grpSp>
      </p:grpSp>
      <p:grpSp>
        <p:nvGrpSpPr>
          <p:cNvPr id="26" name="Group 26"/>
          <p:cNvGrpSpPr/>
          <p:nvPr/>
        </p:nvGrpSpPr>
        <p:grpSpPr>
          <a:xfrm>
            <a:off x="2113087" y="3118759"/>
            <a:ext cx="4313627" cy="1838315"/>
            <a:chOff x="0" y="0"/>
            <a:chExt cx="5751502" cy="2451086"/>
          </a:xfrm>
        </p:grpSpPr>
        <p:sp>
          <p:nvSpPr>
            <p:cNvPr id="27" name="Freeform 27"/>
            <p:cNvSpPr/>
            <p:nvPr/>
          </p:nvSpPr>
          <p:spPr>
            <a:xfrm>
              <a:off x="0" y="0"/>
              <a:ext cx="5751449" cy="2451100"/>
            </a:xfrm>
            <a:custGeom>
              <a:avLst/>
              <a:gdLst/>
              <a:ahLst/>
              <a:cxnLst/>
              <a:rect l="l" t="t" r="r" b="b"/>
              <a:pathLst>
                <a:path w="5751449" h="2451100">
                  <a:moveTo>
                    <a:pt x="0" y="0"/>
                  </a:moveTo>
                  <a:lnTo>
                    <a:pt x="5751449" y="0"/>
                  </a:lnTo>
                  <a:lnTo>
                    <a:pt x="5751449" y="2451100"/>
                  </a:lnTo>
                  <a:lnTo>
                    <a:pt x="0" y="2451100"/>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28" name="Group 28"/>
          <p:cNvGrpSpPr/>
          <p:nvPr/>
        </p:nvGrpSpPr>
        <p:grpSpPr>
          <a:xfrm>
            <a:off x="2088084" y="3084688"/>
            <a:ext cx="4323152" cy="1847840"/>
            <a:chOff x="0" y="0"/>
            <a:chExt cx="5764202" cy="2463786"/>
          </a:xfrm>
        </p:grpSpPr>
        <p:sp>
          <p:nvSpPr>
            <p:cNvPr id="29" name="Freeform 29"/>
            <p:cNvSpPr/>
            <p:nvPr/>
          </p:nvSpPr>
          <p:spPr>
            <a:xfrm>
              <a:off x="0" y="0"/>
              <a:ext cx="5764202" cy="2463786"/>
            </a:xfrm>
            <a:custGeom>
              <a:avLst/>
              <a:gdLst/>
              <a:ahLst/>
              <a:cxnLst/>
              <a:rect l="l" t="t" r="r" b="b"/>
              <a:pathLst>
                <a:path w="5764202" h="2463786">
                  <a:moveTo>
                    <a:pt x="0" y="0"/>
                  </a:moveTo>
                  <a:lnTo>
                    <a:pt x="5764202" y="0"/>
                  </a:lnTo>
                  <a:lnTo>
                    <a:pt x="5764202" y="2463786"/>
                  </a:lnTo>
                  <a:lnTo>
                    <a:pt x="0" y="246378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30" name="Group 30"/>
            <p:cNvGrpSpPr/>
            <p:nvPr/>
          </p:nvGrpSpPr>
          <p:grpSpPr>
            <a:xfrm>
              <a:off x="0" y="0"/>
              <a:ext cx="5764202" cy="2463786"/>
              <a:chOff x="0" y="0"/>
              <a:chExt cx="5764202" cy="2463786"/>
            </a:xfrm>
          </p:grpSpPr>
          <p:sp>
            <p:nvSpPr>
              <p:cNvPr id="31" name="Freeform 31"/>
              <p:cNvSpPr/>
              <p:nvPr/>
            </p:nvSpPr>
            <p:spPr>
              <a:xfrm>
                <a:off x="0" y="0"/>
                <a:ext cx="5764202" cy="2463786"/>
              </a:xfrm>
              <a:custGeom>
                <a:avLst/>
                <a:gdLst/>
                <a:ahLst/>
                <a:cxnLst/>
                <a:rect l="l" t="t" r="r" b="b"/>
                <a:pathLst>
                  <a:path w="5764202" h="2463786">
                    <a:moveTo>
                      <a:pt x="0" y="0"/>
                    </a:moveTo>
                    <a:lnTo>
                      <a:pt x="5764202" y="0"/>
                    </a:lnTo>
                    <a:lnTo>
                      <a:pt x="5764202" y="2463786"/>
                    </a:lnTo>
                    <a:lnTo>
                      <a:pt x="0" y="2463786"/>
                    </a:lnTo>
                    <a:close/>
                  </a:path>
                </a:pathLst>
              </a:custGeom>
              <a:solidFill>
                <a:srgbClr val="000000">
                  <a:alpha val="0"/>
                </a:srgbClr>
              </a:solidFill>
            </p:spPr>
          </p:sp>
          <p:sp>
            <p:nvSpPr>
              <p:cNvPr id="32" name="TextBox 32"/>
              <p:cNvSpPr txBox="1"/>
              <p:nvPr/>
            </p:nvSpPr>
            <p:spPr>
              <a:xfrm>
                <a:off x="0" y="19051"/>
                <a:ext cx="5764202" cy="2444735"/>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NW blowing over Iraq and the Arabian Peninsula, often strong during the day and weaken at night.</a:t>
                </a:r>
              </a:p>
            </p:txBody>
          </p:sp>
        </p:grpSp>
      </p:grpSp>
      <p:grpSp>
        <p:nvGrpSpPr>
          <p:cNvPr id="33" name="Group 33"/>
          <p:cNvGrpSpPr/>
          <p:nvPr/>
        </p:nvGrpSpPr>
        <p:grpSpPr>
          <a:xfrm>
            <a:off x="2200175" y="5338734"/>
            <a:ext cx="4313627" cy="1779970"/>
            <a:chOff x="0" y="0"/>
            <a:chExt cx="5751502" cy="2373294"/>
          </a:xfrm>
        </p:grpSpPr>
        <p:sp>
          <p:nvSpPr>
            <p:cNvPr id="34" name="Freeform 34"/>
            <p:cNvSpPr/>
            <p:nvPr/>
          </p:nvSpPr>
          <p:spPr>
            <a:xfrm>
              <a:off x="0" y="0"/>
              <a:ext cx="5751449" cy="2373249"/>
            </a:xfrm>
            <a:custGeom>
              <a:avLst/>
              <a:gdLst/>
              <a:ahLst/>
              <a:cxnLst/>
              <a:rect l="l" t="t" r="r" b="b"/>
              <a:pathLst>
                <a:path w="5751449" h="2373249">
                  <a:moveTo>
                    <a:pt x="0" y="0"/>
                  </a:moveTo>
                  <a:lnTo>
                    <a:pt x="5751449" y="0"/>
                  </a:lnTo>
                  <a:lnTo>
                    <a:pt x="5751449" y="2373249"/>
                  </a:lnTo>
                  <a:lnTo>
                    <a:pt x="0" y="2373249"/>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35" name="Group 35"/>
          <p:cNvGrpSpPr/>
          <p:nvPr/>
        </p:nvGrpSpPr>
        <p:grpSpPr>
          <a:xfrm>
            <a:off x="2195413" y="5329208"/>
            <a:ext cx="4323152" cy="1789496"/>
            <a:chOff x="0" y="0"/>
            <a:chExt cx="5764202" cy="2385994"/>
          </a:xfrm>
        </p:grpSpPr>
        <p:sp>
          <p:nvSpPr>
            <p:cNvPr id="36" name="Freeform 36"/>
            <p:cNvSpPr/>
            <p:nvPr/>
          </p:nvSpPr>
          <p:spPr>
            <a:xfrm>
              <a:off x="0" y="0"/>
              <a:ext cx="5764202" cy="2385994"/>
            </a:xfrm>
            <a:custGeom>
              <a:avLst/>
              <a:gdLst/>
              <a:ahLst/>
              <a:cxnLst/>
              <a:rect l="l" t="t" r="r" b="b"/>
              <a:pathLst>
                <a:path w="5764202" h="2385994">
                  <a:moveTo>
                    <a:pt x="0" y="0"/>
                  </a:moveTo>
                  <a:lnTo>
                    <a:pt x="5764202" y="0"/>
                  </a:lnTo>
                  <a:lnTo>
                    <a:pt x="5764202" y="2385994"/>
                  </a:lnTo>
                  <a:lnTo>
                    <a:pt x="0" y="238599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nvGrpSpPr>
            <p:cNvPr id="37" name="Group 37"/>
            <p:cNvGrpSpPr/>
            <p:nvPr/>
          </p:nvGrpSpPr>
          <p:grpSpPr>
            <a:xfrm>
              <a:off x="0" y="0"/>
              <a:ext cx="5764202" cy="2385994"/>
              <a:chOff x="0" y="0"/>
              <a:chExt cx="5764202" cy="2385994"/>
            </a:xfrm>
          </p:grpSpPr>
          <p:sp>
            <p:nvSpPr>
              <p:cNvPr id="38" name="Freeform 38"/>
              <p:cNvSpPr/>
              <p:nvPr/>
            </p:nvSpPr>
            <p:spPr>
              <a:xfrm>
                <a:off x="0" y="0"/>
                <a:ext cx="5764202" cy="2385994"/>
              </a:xfrm>
              <a:custGeom>
                <a:avLst/>
                <a:gdLst/>
                <a:ahLst/>
                <a:cxnLst/>
                <a:rect l="l" t="t" r="r" b="b"/>
                <a:pathLst>
                  <a:path w="5764202" h="2385994">
                    <a:moveTo>
                      <a:pt x="0" y="0"/>
                    </a:moveTo>
                    <a:lnTo>
                      <a:pt x="5764202" y="0"/>
                    </a:lnTo>
                    <a:lnTo>
                      <a:pt x="5764202" y="2385994"/>
                    </a:lnTo>
                    <a:lnTo>
                      <a:pt x="0" y="2385994"/>
                    </a:lnTo>
                    <a:close/>
                  </a:path>
                </a:pathLst>
              </a:custGeom>
              <a:solidFill>
                <a:srgbClr val="000000">
                  <a:alpha val="0"/>
                </a:srgbClr>
              </a:solidFill>
            </p:spPr>
          </p:sp>
          <p:sp>
            <p:nvSpPr>
              <p:cNvPr id="39" name="TextBox 39"/>
              <p:cNvSpPr txBox="1"/>
              <p:nvPr/>
            </p:nvSpPr>
            <p:spPr>
              <a:xfrm>
                <a:off x="0" y="19050"/>
                <a:ext cx="5764202" cy="2366944"/>
              </a:xfrm>
              <a:prstGeom prst="rect">
                <a:avLst/>
              </a:prstGeom>
            </p:spPr>
            <p:txBody>
              <a:bodyPr lIns="0" tIns="0" rIns="0" bIns="0" rtlCol="0" anchor="ctr"/>
              <a:lstStyle/>
              <a:p>
                <a:pPr algn="ctr">
                  <a:lnSpc>
                    <a:spcPts val="1782"/>
                  </a:lnSpc>
                </a:pPr>
                <a:r>
                  <a:rPr lang="en-US" sz="1650">
                    <a:solidFill>
                      <a:srgbClr val="FFFFFF"/>
                    </a:solidFill>
                    <a:latin typeface="PT Sans"/>
                    <a:ea typeface="PT Sans"/>
                    <a:cs typeface="PT Sans"/>
                    <a:sym typeface="PT Sans"/>
                  </a:rPr>
                  <a:t>This weather effect occurs anywhere from once to several times a year, mostly in summer but sometimes in winter.</a:t>
                </a:r>
              </a:p>
            </p:txBody>
          </p:sp>
        </p:grpSp>
      </p:grpSp>
      <p:grpSp>
        <p:nvGrpSpPr>
          <p:cNvPr id="40" name="Group 40"/>
          <p:cNvGrpSpPr/>
          <p:nvPr/>
        </p:nvGrpSpPr>
        <p:grpSpPr>
          <a:xfrm>
            <a:off x="2174924" y="7490828"/>
            <a:ext cx="4338838" cy="1943452"/>
            <a:chOff x="0" y="0"/>
            <a:chExt cx="5648416" cy="2216712"/>
          </a:xfrm>
        </p:grpSpPr>
        <p:sp>
          <p:nvSpPr>
            <p:cNvPr id="41" name="Freeform 41"/>
            <p:cNvSpPr/>
            <p:nvPr/>
          </p:nvSpPr>
          <p:spPr>
            <a:xfrm>
              <a:off x="0" y="0"/>
              <a:ext cx="5648452" cy="2216658"/>
            </a:xfrm>
            <a:custGeom>
              <a:avLst/>
              <a:gdLst/>
              <a:ahLst/>
              <a:cxnLst/>
              <a:rect l="l" t="t" r="r" b="b"/>
              <a:pathLst>
                <a:path w="5648452" h="2216658">
                  <a:moveTo>
                    <a:pt x="0" y="0"/>
                  </a:moveTo>
                  <a:lnTo>
                    <a:pt x="5648452" y="0"/>
                  </a:lnTo>
                  <a:lnTo>
                    <a:pt x="5648452" y="2216658"/>
                  </a:lnTo>
                  <a:lnTo>
                    <a:pt x="0" y="2216658"/>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42" name="Group 42"/>
          <p:cNvGrpSpPr/>
          <p:nvPr/>
        </p:nvGrpSpPr>
        <p:grpSpPr>
          <a:xfrm>
            <a:off x="2194652" y="7476843"/>
            <a:ext cx="4300170" cy="1957390"/>
            <a:chOff x="-1984839" y="328798"/>
            <a:chExt cx="6106861" cy="2375110"/>
          </a:xfrm>
        </p:grpSpPr>
        <p:sp>
          <p:nvSpPr>
            <p:cNvPr id="43" name="Freeform 43"/>
            <p:cNvSpPr/>
            <p:nvPr/>
          </p:nvSpPr>
          <p:spPr>
            <a:xfrm>
              <a:off x="-1983758" y="328798"/>
              <a:ext cx="6105780" cy="2375110"/>
            </a:xfrm>
            <a:custGeom>
              <a:avLst/>
              <a:gdLst/>
              <a:ahLst/>
              <a:cxnLst/>
              <a:rect l="l" t="t" r="r" b="b"/>
              <a:pathLst>
                <a:path w="5661116" h="2229412">
                  <a:moveTo>
                    <a:pt x="0" y="0"/>
                  </a:moveTo>
                  <a:lnTo>
                    <a:pt x="5661116" y="0"/>
                  </a:lnTo>
                  <a:lnTo>
                    <a:pt x="5661116" y="2229412"/>
                  </a:lnTo>
                  <a:lnTo>
                    <a:pt x="0" y="222941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46" name="TextBox 46"/>
            <p:cNvSpPr txBox="1"/>
            <p:nvPr/>
          </p:nvSpPr>
          <p:spPr>
            <a:xfrm>
              <a:off x="-1984839" y="329851"/>
              <a:ext cx="6105780" cy="2272554"/>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The resulting wind typically creates large sandstorm and dust storm over the region.</a:t>
              </a:r>
            </a:p>
          </p:txBody>
        </p:sp>
      </p:grpSp>
      <p:grpSp>
        <p:nvGrpSpPr>
          <p:cNvPr id="47" name="Group 47"/>
          <p:cNvGrpSpPr/>
          <p:nvPr/>
        </p:nvGrpSpPr>
        <p:grpSpPr>
          <a:xfrm>
            <a:off x="10520154" y="2064162"/>
            <a:ext cx="2136357" cy="604578"/>
            <a:chOff x="0" y="0"/>
            <a:chExt cx="2848476" cy="806104"/>
          </a:xfrm>
        </p:grpSpPr>
        <p:sp>
          <p:nvSpPr>
            <p:cNvPr id="48" name="Freeform 48"/>
            <p:cNvSpPr/>
            <p:nvPr/>
          </p:nvSpPr>
          <p:spPr>
            <a:xfrm>
              <a:off x="0" y="0"/>
              <a:ext cx="2848483" cy="806069"/>
            </a:xfrm>
            <a:custGeom>
              <a:avLst/>
              <a:gdLst/>
              <a:ahLst/>
              <a:cxnLst/>
              <a:rect l="l" t="t" r="r" b="b"/>
              <a:pathLst>
                <a:path w="2848483" h="806069">
                  <a:moveTo>
                    <a:pt x="0" y="0"/>
                  </a:moveTo>
                  <a:lnTo>
                    <a:pt x="2848483" y="0"/>
                  </a:lnTo>
                  <a:lnTo>
                    <a:pt x="2848483" y="806069"/>
                  </a:lnTo>
                  <a:lnTo>
                    <a:pt x="0" y="806069"/>
                  </a:lnTo>
                  <a:close/>
                </a:path>
              </a:pathLst>
            </a:custGeom>
            <a:gradFill rotWithShape="1">
              <a:gsLst>
                <a:gs pos="0">
                  <a:srgbClr val="6284CB">
                    <a:alpha val="70000"/>
                  </a:srgbClr>
                </a:gs>
                <a:gs pos="50000">
                  <a:srgbClr val="3E70CA">
                    <a:alpha val="70000"/>
                  </a:srgbClr>
                </a:gs>
                <a:gs pos="100000">
                  <a:srgbClr val="3061B9">
                    <a:alpha val="70000"/>
                  </a:srgbClr>
                </a:gs>
              </a:gsLst>
              <a:lin ang="5400000"/>
            </a:gradFill>
          </p:spPr>
        </p:sp>
      </p:grpSp>
      <p:grpSp>
        <p:nvGrpSpPr>
          <p:cNvPr id="49" name="Group 49"/>
          <p:cNvGrpSpPr/>
          <p:nvPr/>
        </p:nvGrpSpPr>
        <p:grpSpPr>
          <a:xfrm>
            <a:off x="10515391" y="2059399"/>
            <a:ext cx="2145882" cy="614103"/>
            <a:chOff x="0" y="0"/>
            <a:chExt cx="2861176" cy="818804"/>
          </a:xfrm>
        </p:grpSpPr>
        <p:sp>
          <p:nvSpPr>
            <p:cNvPr id="50" name="Freeform 50"/>
            <p:cNvSpPr/>
            <p:nvPr/>
          </p:nvSpPr>
          <p:spPr>
            <a:xfrm>
              <a:off x="0" y="0"/>
              <a:ext cx="2861176" cy="818804"/>
            </a:xfrm>
            <a:custGeom>
              <a:avLst/>
              <a:gdLst/>
              <a:ahLst/>
              <a:cxnLst/>
              <a:rect l="l" t="t" r="r" b="b"/>
              <a:pathLst>
                <a:path w="2861176" h="818804">
                  <a:moveTo>
                    <a:pt x="0" y="0"/>
                  </a:moveTo>
                  <a:lnTo>
                    <a:pt x="2861176" y="0"/>
                  </a:lnTo>
                  <a:lnTo>
                    <a:pt x="2861176" y="818804"/>
                  </a:lnTo>
                  <a:lnTo>
                    <a:pt x="0" y="81880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nvGrpSpPr>
            <p:cNvPr id="51" name="Group 51"/>
            <p:cNvGrpSpPr/>
            <p:nvPr/>
          </p:nvGrpSpPr>
          <p:grpSpPr>
            <a:xfrm>
              <a:off x="0" y="0"/>
              <a:ext cx="2861176" cy="818804"/>
              <a:chOff x="0" y="0"/>
              <a:chExt cx="2861176" cy="818804"/>
            </a:xfrm>
          </p:grpSpPr>
          <p:sp>
            <p:nvSpPr>
              <p:cNvPr id="52" name="Freeform 52"/>
              <p:cNvSpPr/>
              <p:nvPr/>
            </p:nvSpPr>
            <p:spPr>
              <a:xfrm>
                <a:off x="0" y="0"/>
                <a:ext cx="2861176" cy="818804"/>
              </a:xfrm>
              <a:custGeom>
                <a:avLst/>
                <a:gdLst/>
                <a:ahLst/>
                <a:cxnLst/>
                <a:rect l="l" t="t" r="r" b="b"/>
                <a:pathLst>
                  <a:path w="2861176" h="818804">
                    <a:moveTo>
                      <a:pt x="0" y="0"/>
                    </a:moveTo>
                    <a:lnTo>
                      <a:pt x="2861176" y="0"/>
                    </a:lnTo>
                    <a:lnTo>
                      <a:pt x="2861176" y="818804"/>
                    </a:lnTo>
                    <a:lnTo>
                      <a:pt x="0" y="818804"/>
                    </a:lnTo>
                    <a:close/>
                  </a:path>
                </a:pathLst>
              </a:custGeom>
              <a:solidFill>
                <a:srgbClr val="000000">
                  <a:alpha val="0"/>
                </a:srgbClr>
              </a:solidFill>
            </p:spPr>
          </p:sp>
          <p:sp>
            <p:nvSpPr>
              <p:cNvPr id="53" name="TextBox 53"/>
              <p:cNvSpPr txBox="1"/>
              <p:nvPr/>
            </p:nvSpPr>
            <p:spPr>
              <a:xfrm>
                <a:off x="0" y="28575"/>
                <a:ext cx="2861176" cy="790229"/>
              </a:xfrm>
              <a:prstGeom prst="rect">
                <a:avLst/>
              </a:prstGeom>
            </p:spPr>
            <p:txBody>
              <a:bodyPr lIns="0" tIns="0" rIns="0" bIns="0" rtlCol="0" anchor="ctr"/>
              <a:lstStyle/>
              <a:p>
                <a:pPr algn="ctr">
                  <a:lnSpc>
                    <a:spcPts val="2916"/>
                  </a:lnSpc>
                </a:pPr>
                <a:r>
                  <a:rPr lang="en-US" sz="2700" b="1">
                    <a:solidFill>
                      <a:srgbClr val="FFFFFF"/>
                    </a:solidFill>
                    <a:latin typeface="PT Sans Bold"/>
                    <a:ea typeface="PT Sans Bold"/>
                    <a:cs typeface="PT Sans Bold"/>
                    <a:sym typeface="PT Sans Bold"/>
                  </a:rPr>
                  <a:t>Effects</a:t>
                </a:r>
              </a:p>
            </p:txBody>
          </p:sp>
        </p:grpSp>
      </p:grpSp>
      <p:grpSp>
        <p:nvGrpSpPr>
          <p:cNvPr id="54" name="Group 54"/>
          <p:cNvGrpSpPr/>
          <p:nvPr/>
        </p:nvGrpSpPr>
        <p:grpSpPr>
          <a:xfrm>
            <a:off x="9227656" y="3010174"/>
            <a:ext cx="2136357" cy="779289"/>
            <a:chOff x="0" y="0"/>
            <a:chExt cx="2848476" cy="1039052"/>
          </a:xfrm>
        </p:grpSpPr>
        <p:sp>
          <p:nvSpPr>
            <p:cNvPr id="55" name="Freeform 55"/>
            <p:cNvSpPr/>
            <p:nvPr/>
          </p:nvSpPr>
          <p:spPr>
            <a:xfrm>
              <a:off x="0" y="0"/>
              <a:ext cx="2848483" cy="1039114"/>
            </a:xfrm>
            <a:custGeom>
              <a:avLst/>
              <a:gdLst/>
              <a:ahLst/>
              <a:cxnLst/>
              <a:rect l="l" t="t" r="r" b="b"/>
              <a:pathLst>
                <a:path w="2848483" h="1039114">
                  <a:moveTo>
                    <a:pt x="0" y="0"/>
                  </a:moveTo>
                  <a:lnTo>
                    <a:pt x="2848483" y="0"/>
                  </a:lnTo>
                  <a:lnTo>
                    <a:pt x="2848483" y="1039114"/>
                  </a:lnTo>
                  <a:lnTo>
                    <a:pt x="0" y="1039114"/>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56" name="Group 56"/>
          <p:cNvGrpSpPr/>
          <p:nvPr/>
        </p:nvGrpSpPr>
        <p:grpSpPr>
          <a:xfrm>
            <a:off x="9222894" y="3005412"/>
            <a:ext cx="2145882" cy="788814"/>
            <a:chOff x="0" y="0"/>
            <a:chExt cx="2861176" cy="1051752"/>
          </a:xfrm>
        </p:grpSpPr>
        <p:sp>
          <p:nvSpPr>
            <p:cNvPr id="57" name="Freeform 57"/>
            <p:cNvSpPr/>
            <p:nvPr/>
          </p:nvSpPr>
          <p:spPr>
            <a:xfrm>
              <a:off x="0" y="0"/>
              <a:ext cx="2861176" cy="1051752"/>
            </a:xfrm>
            <a:custGeom>
              <a:avLst/>
              <a:gdLst/>
              <a:ahLst/>
              <a:cxnLst/>
              <a:rect l="l" t="t" r="r" b="b"/>
              <a:pathLst>
                <a:path w="2861176" h="1051752">
                  <a:moveTo>
                    <a:pt x="0" y="0"/>
                  </a:moveTo>
                  <a:lnTo>
                    <a:pt x="2861176" y="0"/>
                  </a:lnTo>
                  <a:lnTo>
                    <a:pt x="2861176" y="1051752"/>
                  </a:lnTo>
                  <a:lnTo>
                    <a:pt x="0" y="105175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grpSp>
          <p:nvGrpSpPr>
            <p:cNvPr id="58" name="Group 58"/>
            <p:cNvGrpSpPr/>
            <p:nvPr/>
          </p:nvGrpSpPr>
          <p:grpSpPr>
            <a:xfrm>
              <a:off x="0" y="0"/>
              <a:ext cx="2861176" cy="1051752"/>
              <a:chOff x="0" y="0"/>
              <a:chExt cx="2861176" cy="1051752"/>
            </a:xfrm>
          </p:grpSpPr>
          <p:sp>
            <p:nvSpPr>
              <p:cNvPr id="59" name="Freeform 59"/>
              <p:cNvSpPr/>
              <p:nvPr/>
            </p:nvSpPr>
            <p:spPr>
              <a:xfrm>
                <a:off x="0" y="0"/>
                <a:ext cx="2861176" cy="1051752"/>
              </a:xfrm>
              <a:custGeom>
                <a:avLst/>
                <a:gdLst/>
                <a:ahLst/>
                <a:cxnLst/>
                <a:rect l="l" t="t" r="r" b="b"/>
                <a:pathLst>
                  <a:path w="2861176" h="1051752">
                    <a:moveTo>
                      <a:pt x="0" y="0"/>
                    </a:moveTo>
                    <a:lnTo>
                      <a:pt x="2861176" y="0"/>
                    </a:lnTo>
                    <a:lnTo>
                      <a:pt x="2861176" y="1051752"/>
                    </a:lnTo>
                    <a:lnTo>
                      <a:pt x="0" y="1051752"/>
                    </a:lnTo>
                    <a:close/>
                  </a:path>
                </a:pathLst>
              </a:custGeom>
              <a:solidFill>
                <a:srgbClr val="000000">
                  <a:alpha val="0"/>
                </a:srgbClr>
              </a:solidFill>
            </p:spPr>
          </p:sp>
          <p:sp>
            <p:nvSpPr>
              <p:cNvPr id="60" name="TextBox 60"/>
              <p:cNvSpPr txBox="1"/>
              <p:nvPr/>
            </p:nvSpPr>
            <p:spPr>
              <a:xfrm>
                <a:off x="0" y="19050"/>
                <a:ext cx="2861176" cy="1032702"/>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Cold air </a:t>
                </a:r>
              </a:p>
            </p:txBody>
          </p:sp>
        </p:grpSp>
      </p:grpSp>
      <p:grpSp>
        <p:nvGrpSpPr>
          <p:cNvPr id="61" name="Group 61"/>
          <p:cNvGrpSpPr/>
          <p:nvPr/>
        </p:nvGrpSpPr>
        <p:grpSpPr>
          <a:xfrm>
            <a:off x="11812650" y="3010174"/>
            <a:ext cx="2136357" cy="1068178"/>
            <a:chOff x="0" y="0"/>
            <a:chExt cx="2848476" cy="1424238"/>
          </a:xfrm>
        </p:grpSpPr>
        <p:sp>
          <p:nvSpPr>
            <p:cNvPr id="62" name="Freeform 62"/>
            <p:cNvSpPr/>
            <p:nvPr/>
          </p:nvSpPr>
          <p:spPr>
            <a:xfrm>
              <a:off x="0" y="0"/>
              <a:ext cx="2848483" cy="1424178"/>
            </a:xfrm>
            <a:custGeom>
              <a:avLst/>
              <a:gdLst/>
              <a:ahLst/>
              <a:cxnLst/>
              <a:rect l="l" t="t" r="r" b="b"/>
              <a:pathLst>
                <a:path w="2848483" h="1424178">
                  <a:moveTo>
                    <a:pt x="0" y="0"/>
                  </a:moveTo>
                  <a:lnTo>
                    <a:pt x="2848483" y="0"/>
                  </a:lnTo>
                  <a:lnTo>
                    <a:pt x="2848483" y="1424178"/>
                  </a:lnTo>
                  <a:lnTo>
                    <a:pt x="0" y="1424178"/>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63" name="Group 63"/>
          <p:cNvGrpSpPr/>
          <p:nvPr/>
        </p:nvGrpSpPr>
        <p:grpSpPr>
          <a:xfrm>
            <a:off x="11807888" y="3005412"/>
            <a:ext cx="2118012" cy="1068133"/>
            <a:chOff x="0" y="0"/>
            <a:chExt cx="2861176" cy="1436938"/>
          </a:xfrm>
        </p:grpSpPr>
        <p:sp>
          <p:nvSpPr>
            <p:cNvPr id="64" name="Freeform 64"/>
            <p:cNvSpPr/>
            <p:nvPr/>
          </p:nvSpPr>
          <p:spPr>
            <a:xfrm>
              <a:off x="0" y="0"/>
              <a:ext cx="2861176" cy="1436938"/>
            </a:xfrm>
            <a:custGeom>
              <a:avLst/>
              <a:gdLst/>
              <a:ahLst/>
              <a:cxnLst/>
              <a:rect l="l" t="t" r="r" b="b"/>
              <a:pathLst>
                <a:path w="2861176" h="1436938">
                  <a:moveTo>
                    <a:pt x="0" y="0"/>
                  </a:moveTo>
                  <a:lnTo>
                    <a:pt x="2861176" y="0"/>
                  </a:lnTo>
                  <a:lnTo>
                    <a:pt x="2861176" y="1436938"/>
                  </a:lnTo>
                  <a:lnTo>
                    <a:pt x="0" y="1436938"/>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67" name="TextBox 67"/>
            <p:cNvSpPr txBox="1"/>
            <p:nvPr/>
          </p:nvSpPr>
          <p:spPr>
            <a:xfrm>
              <a:off x="0" y="19050"/>
              <a:ext cx="2861176" cy="1349795"/>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Decrease in Temperatures.</a:t>
              </a:r>
            </a:p>
          </p:txBody>
        </p:sp>
      </p:grpSp>
      <p:grpSp>
        <p:nvGrpSpPr>
          <p:cNvPr id="68" name="Group 68"/>
          <p:cNvGrpSpPr/>
          <p:nvPr/>
        </p:nvGrpSpPr>
        <p:grpSpPr>
          <a:xfrm>
            <a:off x="9227656" y="4526988"/>
            <a:ext cx="2136357" cy="785644"/>
            <a:chOff x="0" y="0"/>
            <a:chExt cx="2848476" cy="1047526"/>
          </a:xfrm>
        </p:grpSpPr>
        <p:sp>
          <p:nvSpPr>
            <p:cNvPr id="69" name="Freeform 69"/>
            <p:cNvSpPr/>
            <p:nvPr/>
          </p:nvSpPr>
          <p:spPr>
            <a:xfrm>
              <a:off x="0" y="0"/>
              <a:ext cx="2848483" cy="1047496"/>
            </a:xfrm>
            <a:custGeom>
              <a:avLst/>
              <a:gdLst/>
              <a:ahLst/>
              <a:cxnLst/>
              <a:rect l="l" t="t" r="r" b="b"/>
              <a:pathLst>
                <a:path w="2848483" h="1047496">
                  <a:moveTo>
                    <a:pt x="0" y="0"/>
                  </a:moveTo>
                  <a:lnTo>
                    <a:pt x="2848483" y="0"/>
                  </a:lnTo>
                  <a:lnTo>
                    <a:pt x="2848483" y="1047496"/>
                  </a:lnTo>
                  <a:lnTo>
                    <a:pt x="0" y="1047496"/>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70" name="Group 70"/>
          <p:cNvGrpSpPr/>
          <p:nvPr/>
        </p:nvGrpSpPr>
        <p:grpSpPr>
          <a:xfrm>
            <a:off x="9222894" y="4522226"/>
            <a:ext cx="2145882" cy="795169"/>
            <a:chOff x="0" y="0"/>
            <a:chExt cx="2861176" cy="1060226"/>
          </a:xfrm>
        </p:grpSpPr>
        <p:sp>
          <p:nvSpPr>
            <p:cNvPr id="71" name="Freeform 71"/>
            <p:cNvSpPr/>
            <p:nvPr/>
          </p:nvSpPr>
          <p:spPr>
            <a:xfrm>
              <a:off x="0" y="0"/>
              <a:ext cx="2861176" cy="1060226"/>
            </a:xfrm>
            <a:custGeom>
              <a:avLst/>
              <a:gdLst/>
              <a:ahLst/>
              <a:cxnLst/>
              <a:rect l="l" t="t" r="r" b="b"/>
              <a:pathLst>
                <a:path w="2861176" h="1060226">
                  <a:moveTo>
                    <a:pt x="0" y="0"/>
                  </a:moveTo>
                  <a:lnTo>
                    <a:pt x="2861176" y="0"/>
                  </a:lnTo>
                  <a:lnTo>
                    <a:pt x="2861176" y="1060226"/>
                  </a:lnTo>
                  <a:lnTo>
                    <a:pt x="0" y="1060226"/>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grpSp>
          <p:nvGrpSpPr>
            <p:cNvPr id="72" name="Group 72"/>
            <p:cNvGrpSpPr/>
            <p:nvPr/>
          </p:nvGrpSpPr>
          <p:grpSpPr>
            <a:xfrm>
              <a:off x="0" y="0"/>
              <a:ext cx="2861176" cy="1060226"/>
              <a:chOff x="0" y="0"/>
              <a:chExt cx="2861176" cy="1060226"/>
            </a:xfrm>
          </p:grpSpPr>
          <p:sp>
            <p:nvSpPr>
              <p:cNvPr id="73" name="Freeform 73"/>
              <p:cNvSpPr/>
              <p:nvPr/>
            </p:nvSpPr>
            <p:spPr>
              <a:xfrm>
                <a:off x="0" y="0"/>
                <a:ext cx="2861176" cy="1060226"/>
              </a:xfrm>
              <a:custGeom>
                <a:avLst/>
                <a:gdLst/>
                <a:ahLst/>
                <a:cxnLst/>
                <a:rect l="l" t="t" r="r" b="b"/>
                <a:pathLst>
                  <a:path w="2861176" h="1060226">
                    <a:moveTo>
                      <a:pt x="0" y="0"/>
                    </a:moveTo>
                    <a:lnTo>
                      <a:pt x="2861176" y="0"/>
                    </a:lnTo>
                    <a:lnTo>
                      <a:pt x="2861176" y="1060226"/>
                    </a:lnTo>
                    <a:lnTo>
                      <a:pt x="0" y="1060226"/>
                    </a:lnTo>
                    <a:close/>
                  </a:path>
                </a:pathLst>
              </a:custGeom>
              <a:solidFill>
                <a:srgbClr val="000000">
                  <a:alpha val="0"/>
                </a:srgbClr>
              </a:solidFill>
            </p:spPr>
          </p:sp>
          <p:sp>
            <p:nvSpPr>
              <p:cNvPr id="74" name="TextBox 74"/>
              <p:cNvSpPr txBox="1"/>
              <p:nvPr/>
            </p:nvSpPr>
            <p:spPr>
              <a:xfrm>
                <a:off x="0" y="19049"/>
                <a:ext cx="2861176" cy="1041177"/>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Blowing dust  </a:t>
                </a:r>
              </a:p>
            </p:txBody>
          </p:sp>
        </p:grpSp>
      </p:grpSp>
      <p:grpSp>
        <p:nvGrpSpPr>
          <p:cNvPr id="75" name="Group 75"/>
          <p:cNvGrpSpPr/>
          <p:nvPr/>
        </p:nvGrpSpPr>
        <p:grpSpPr>
          <a:xfrm>
            <a:off x="11812651" y="4526988"/>
            <a:ext cx="2113250" cy="968684"/>
            <a:chOff x="0" y="0"/>
            <a:chExt cx="3140018" cy="1424238"/>
          </a:xfrm>
        </p:grpSpPr>
        <p:sp>
          <p:nvSpPr>
            <p:cNvPr id="76" name="Freeform 76"/>
            <p:cNvSpPr/>
            <p:nvPr/>
          </p:nvSpPr>
          <p:spPr>
            <a:xfrm>
              <a:off x="0" y="0"/>
              <a:ext cx="3140075" cy="1424178"/>
            </a:xfrm>
            <a:custGeom>
              <a:avLst/>
              <a:gdLst/>
              <a:ahLst/>
              <a:cxnLst/>
              <a:rect l="l" t="t" r="r" b="b"/>
              <a:pathLst>
                <a:path w="3140075" h="1424178">
                  <a:moveTo>
                    <a:pt x="0" y="0"/>
                  </a:moveTo>
                  <a:lnTo>
                    <a:pt x="3140075" y="0"/>
                  </a:lnTo>
                  <a:lnTo>
                    <a:pt x="3140075" y="1424178"/>
                  </a:lnTo>
                  <a:lnTo>
                    <a:pt x="0" y="1424178"/>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77" name="Group 77"/>
          <p:cNvGrpSpPr/>
          <p:nvPr/>
        </p:nvGrpSpPr>
        <p:grpSpPr>
          <a:xfrm>
            <a:off x="11807888" y="4522226"/>
            <a:ext cx="2136362" cy="1004100"/>
            <a:chOff x="0" y="0"/>
            <a:chExt cx="3152718" cy="1436938"/>
          </a:xfrm>
        </p:grpSpPr>
        <p:sp>
          <p:nvSpPr>
            <p:cNvPr id="78" name="Freeform 78"/>
            <p:cNvSpPr/>
            <p:nvPr/>
          </p:nvSpPr>
          <p:spPr>
            <a:xfrm>
              <a:off x="0" y="0"/>
              <a:ext cx="3152718" cy="1436938"/>
            </a:xfrm>
            <a:custGeom>
              <a:avLst/>
              <a:gdLst/>
              <a:ahLst/>
              <a:cxnLst/>
              <a:rect l="l" t="t" r="r" b="b"/>
              <a:pathLst>
                <a:path w="3152718" h="1436938">
                  <a:moveTo>
                    <a:pt x="0" y="0"/>
                  </a:moveTo>
                  <a:lnTo>
                    <a:pt x="3152718" y="0"/>
                  </a:lnTo>
                  <a:lnTo>
                    <a:pt x="3152718" y="1436938"/>
                  </a:lnTo>
                  <a:lnTo>
                    <a:pt x="0" y="1436938"/>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grpSp>
          <p:nvGrpSpPr>
            <p:cNvPr id="79" name="Group 79"/>
            <p:cNvGrpSpPr/>
            <p:nvPr/>
          </p:nvGrpSpPr>
          <p:grpSpPr>
            <a:xfrm>
              <a:off x="0" y="0"/>
              <a:ext cx="3152718" cy="1436938"/>
              <a:chOff x="0" y="0"/>
              <a:chExt cx="3152718" cy="1436938"/>
            </a:xfrm>
          </p:grpSpPr>
          <p:sp>
            <p:nvSpPr>
              <p:cNvPr id="80" name="Freeform 80"/>
              <p:cNvSpPr/>
              <p:nvPr/>
            </p:nvSpPr>
            <p:spPr>
              <a:xfrm>
                <a:off x="0" y="0"/>
                <a:ext cx="3152718" cy="1436938"/>
              </a:xfrm>
              <a:custGeom>
                <a:avLst/>
                <a:gdLst/>
                <a:ahLst/>
                <a:cxnLst/>
                <a:rect l="l" t="t" r="r" b="b"/>
                <a:pathLst>
                  <a:path w="3152718" h="1436938">
                    <a:moveTo>
                      <a:pt x="0" y="0"/>
                    </a:moveTo>
                    <a:lnTo>
                      <a:pt x="3152718" y="0"/>
                    </a:lnTo>
                    <a:lnTo>
                      <a:pt x="3152718" y="1436938"/>
                    </a:lnTo>
                    <a:lnTo>
                      <a:pt x="0" y="1436938"/>
                    </a:lnTo>
                    <a:close/>
                  </a:path>
                </a:pathLst>
              </a:custGeom>
              <a:solidFill>
                <a:srgbClr val="000000">
                  <a:alpha val="0"/>
                </a:srgbClr>
              </a:solidFill>
            </p:spPr>
          </p:sp>
          <p:sp>
            <p:nvSpPr>
              <p:cNvPr id="81" name="TextBox 81"/>
              <p:cNvSpPr txBox="1"/>
              <p:nvPr/>
            </p:nvSpPr>
            <p:spPr>
              <a:xfrm>
                <a:off x="0" y="19050"/>
                <a:ext cx="3152718" cy="1417888"/>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Band of clouds ahead of blowing dust</a:t>
                </a:r>
              </a:p>
            </p:txBody>
          </p:sp>
        </p:grpSp>
      </p:grpSp>
      <p:grpSp>
        <p:nvGrpSpPr>
          <p:cNvPr id="82" name="Group 82"/>
          <p:cNvGrpSpPr/>
          <p:nvPr/>
        </p:nvGrpSpPr>
        <p:grpSpPr>
          <a:xfrm>
            <a:off x="9227656" y="6043803"/>
            <a:ext cx="2136357" cy="786606"/>
            <a:chOff x="0" y="0"/>
            <a:chExt cx="2848476" cy="1048808"/>
          </a:xfrm>
        </p:grpSpPr>
        <p:sp>
          <p:nvSpPr>
            <p:cNvPr id="83" name="Freeform 83"/>
            <p:cNvSpPr/>
            <p:nvPr/>
          </p:nvSpPr>
          <p:spPr>
            <a:xfrm>
              <a:off x="0" y="0"/>
              <a:ext cx="2848483" cy="1048766"/>
            </a:xfrm>
            <a:custGeom>
              <a:avLst/>
              <a:gdLst/>
              <a:ahLst/>
              <a:cxnLst/>
              <a:rect l="l" t="t" r="r" b="b"/>
              <a:pathLst>
                <a:path w="2848483" h="1048766">
                  <a:moveTo>
                    <a:pt x="0" y="0"/>
                  </a:moveTo>
                  <a:lnTo>
                    <a:pt x="2848483" y="0"/>
                  </a:lnTo>
                  <a:lnTo>
                    <a:pt x="2848483" y="1048766"/>
                  </a:lnTo>
                  <a:lnTo>
                    <a:pt x="0" y="1048766"/>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84" name="Group 84"/>
          <p:cNvGrpSpPr/>
          <p:nvPr/>
        </p:nvGrpSpPr>
        <p:grpSpPr>
          <a:xfrm>
            <a:off x="9222894" y="6039040"/>
            <a:ext cx="2145882" cy="796131"/>
            <a:chOff x="0" y="0"/>
            <a:chExt cx="2861176" cy="1061508"/>
          </a:xfrm>
        </p:grpSpPr>
        <p:sp>
          <p:nvSpPr>
            <p:cNvPr id="85" name="Freeform 85"/>
            <p:cNvSpPr/>
            <p:nvPr/>
          </p:nvSpPr>
          <p:spPr>
            <a:xfrm>
              <a:off x="0" y="0"/>
              <a:ext cx="2861176" cy="1061508"/>
            </a:xfrm>
            <a:custGeom>
              <a:avLst/>
              <a:gdLst/>
              <a:ahLst/>
              <a:cxnLst/>
              <a:rect l="l" t="t" r="r" b="b"/>
              <a:pathLst>
                <a:path w="2861176" h="1061508">
                  <a:moveTo>
                    <a:pt x="0" y="0"/>
                  </a:moveTo>
                  <a:lnTo>
                    <a:pt x="2861176" y="0"/>
                  </a:lnTo>
                  <a:lnTo>
                    <a:pt x="2861176" y="1061508"/>
                  </a:lnTo>
                  <a:lnTo>
                    <a:pt x="0" y="1061508"/>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sp>
        <p:grpSp>
          <p:nvGrpSpPr>
            <p:cNvPr id="86" name="Group 86"/>
            <p:cNvGrpSpPr/>
            <p:nvPr/>
          </p:nvGrpSpPr>
          <p:grpSpPr>
            <a:xfrm>
              <a:off x="0" y="0"/>
              <a:ext cx="2861176" cy="1061508"/>
              <a:chOff x="0" y="0"/>
              <a:chExt cx="2861176" cy="1061508"/>
            </a:xfrm>
          </p:grpSpPr>
          <p:sp>
            <p:nvSpPr>
              <p:cNvPr id="87" name="Freeform 87"/>
              <p:cNvSpPr/>
              <p:nvPr/>
            </p:nvSpPr>
            <p:spPr>
              <a:xfrm>
                <a:off x="0" y="0"/>
                <a:ext cx="2861176" cy="1061508"/>
              </a:xfrm>
              <a:custGeom>
                <a:avLst/>
                <a:gdLst/>
                <a:ahLst/>
                <a:cxnLst/>
                <a:rect l="l" t="t" r="r" b="b"/>
                <a:pathLst>
                  <a:path w="2861176" h="1061508">
                    <a:moveTo>
                      <a:pt x="0" y="0"/>
                    </a:moveTo>
                    <a:lnTo>
                      <a:pt x="2861176" y="0"/>
                    </a:lnTo>
                    <a:lnTo>
                      <a:pt x="2861176" y="1061508"/>
                    </a:lnTo>
                    <a:lnTo>
                      <a:pt x="0" y="1061508"/>
                    </a:lnTo>
                    <a:close/>
                  </a:path>
                </a:pathLst>
              </a:custGeom>
              <a:solidFill>
                <a:srgbClr val="000000">
                  <a:alpha val="0"/>
                </a:srgbClr>
              </a:solidFill>
            </p:spPr>
          </p:sp>
          <p:sp>
            <p:nvSpPr>
              <p:cNvPr id="88" name="TextBox 88"/>
              <p:cNvSpPr txBox="1"/>
              <p:nvPr/>
            </p:nvSpPr>
            <p:spPr>
              <a:xfrm>
                <a:off x="0" y="19050"/>
                <a:ext cx="2861176" cy="1042458"/>
              </a:xfrm>
              <a:prstGeom prst="rect">
                <a:avLst/>
              </a:prstGeom>
            </p:spPr>
            <p:txBody>
              <a:bodyPr lIns="0" tIns="0" rIns="0" bIns="0" rtlCol="0" anchor="ctr"/>
              <a:lstStyle/>
              <a:p>
                <a:pPr algn="ctr">
                  <a:lnSpc>
                    <a:spcPts val="1782"/>
                  </a:lnSpc>
                </a:pPr>
                <a:r>
                  <a:rPr lang="en-US" sz="1650" dirty="0">
                    <a:solidFill>
                      <a:srgbClr val="FFFFFF"/>
                    </a:solidFill>
                    <a:latin typeface="PT Sans"/>
                    <a:ea typeface="PT Sans"/>
                    <a:cs typeface="PT Sans"/>
                    <a:sym typeface="PT Sans"/>
                  </a:rPr>
                  <a:t>Increases wave heights</a:t>
                </a:r>
              </a:p>
            </p:txBody>
          </p:sp>
        </p:grpSp>
      </p:grpSp>
      <p:grpSp>
        <p:nvGrpSpPr>
          <p:cNvPr id="89" name="Group 89"/>
          <p:cNvGrpSpPr/>
          <p:nvPr/>
        </p:nvGrpSpPr>
        <p:grpSpPr>
          <a:xfrm>
            <a:off x="11812650" y="6043803"/>
            <a:ext cx="2131600" cy="768027"/>
            <a:chOff x="0" y="0"/>
            <a:chExt cx="3040834" cy="1065188"/>
          </a:xfrm>
        </p:grpSpPr>
        <p:sp>
          <p:nvSpPr>
            <p:cNvPr id="90" name="Freeform 90"/>
            <p:cNvSpPr/>
            <p:nvPr/>
          </p:nvSpPr>
          <p:spPr>
            <a:xfrm>
              <a:off x="0" y="0"/>
              <a:ext cx="3040888" cy="1065149"/>
            </a:xfrm>
            <a:custGeom>
              <a:avLst/>
              <a:gdLst/>
              <a:ahLst/>
              <a:cxnLst/>
              <a:rect l="l" t="t" r="r" b="b"/>
              <a:pathLst>
                <a:path w="3040888" h="1065149">
                  <a:moveTo>
                    <a:pt x="0" y="0"/>
                  </a:moveTo>
                  <a:lnTo>
                    <a:pt x="3040888" y="0"/>
                  </a:lnTo>
                  <a:lnTo>
                    <a:pt x="3040888" y="1065149"/>
                  </a:lnTo>
                  <a:lnTo>
                    <a:pt x="0" y="1065149"/>
                  </a:lnTo>
                  <a:close/>
                </a:path>
              </a:pathLst>
            </a:custGeom>
            <a:gradFill rotWithShape="1">
              <a:gsLst>
                <a:gs pos="0">
                  <a:srgbClr val="6284CB">
                    <a:alpha val="50000"/>
                  </a:srgbClr>
                </a:gs>
                <a:gs pos="50000">
                  <a:srgbClr val="3E70CA">
                    <a:alpha val="50000"/>
                  </a:srgbClr>
                </a:gs>
                <a:gs pos="100000">
                  <a:srgbClr val="3061B9">
                    <a:alpha val="50000"/>
                  </a:srgbClr>
                </a:gs>
              </a:gsLst>
              <a:lin ang="5400000"/>
            </a:gradFill>
          </p:spPr>
        </p:sp>
      </p:grpSp>
      <p:grpSp>
        <p:nvGrpSpPr>
          <p:cNvPr id="91" name="Group 91"/>
          <p:cNvGrpSpPr/>
          <p:nvPr/>
        </p:nvGrpSpPr>
        <p:grpSpPr>
          <a:xfrm>
            <a:off x="11807888" y="6039040"/>
            <a:ext cx="2118012" cy="781844"/>
            <a:chOff x="0" y="0"/>
            <a:chExt cx="3053534" cy="1077888"/>
          </a:xfrm>
        </p:grpSpPr>
        <p:sp>
          <p:nvSpPr>
            <p:cNvPr id="92" name="Freeform 92"/>
            <p:cNvSpPr/>
            <p:nvPr/>
          </p:nvSpPr>
          <p:spPr>
            <a:xfrm>
              <a:off x="0" y="0"/>
              <a:ext cx="3053534" cy="1077888"/>
            </a:xfrm>
            <a:custGeom>
              <a:avLst/>
              <a:gdLst/>
              <a:ahLst/>
              <a:cxnLst/>
              <a:rect l="l" t="t" r="r" b="b"/>
              <a:pathLst>
                <a:path w="3053534" h="1077888">
                  <a:moveTo>
                    <a:pt x="0" y="0"/>
                  </a:moveTo>
                  <a:lnTo>
                    <a:pt x="3053534" y="0"/>
                  </a:lnTo>
                  <a:lnTo>
                    <a:pt x="3053534" y="1077888"/>
                  </a:lnTo>
                  <a:lnTo>
                    <a:pt x="0" y="1077888"/>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sp>
        <p:grpSp>
          <p:nvGrpSpPr>
            <p:cNvPr id="93" name="Group 93"/>
            <p:cNvGrpSpPr/>
            <p:nvPr/>
          </p:nvGrpSpPr>
          <p:grpSpPr>
            <a:xfrm>
              <a:off x="0" y="0"/>
              <a:ext cx="3053534" cy="1077888"/>
              <a:chOff x="0" y="0"/>
              <a:chExt cx="3053534" cy="1077888"/>
            </a:xfrm>
          </p:grpSpPr>
          <p:sp>
            <p:nvSpPr>
              <p:cNvPr id="94" name="Freeform 94"/>
              <p:cNvSpPr/>
              <p:nvPr/>
            </p:nvSpPr>
            <p:spPr>
              <a:xfrm>
                <a:off x="0" y="0"/>
                <a:ext cx="3053534" cy="1077888"/>
              </a:xfrm>
              <a:custGeom>
                <a:avLst/>
                <a:gdLst/>
                <a:ahLst/>
                <a:cxnLst/>
                <a:rect l="l" t="t" r="r" b="b"/>
                <a:pathLst>
                  <a:path w="3053534" h="1077888">
                    <a:moveTo>
                      <a:pt x="0" y="0"/>
                    </a:moveTo>
                    <a:lnTo>
                      <a:pt x="3053534" y="0"/>
                    </a:lnTo>
                    <a:lnTo>
                      <a:pt x="3053534" y="1077888"/>
                    </a:lnTo>
                    <a:lnTo>
                      <a:pt x="0" y="1077888"/>
                    </a:lnTo>
                    <a:close/>
                  </a:path>
                </a:pathLst>
              </a:custGeom>
              <a:solidFill>
                <a:srgbClr val="000000">
                  <a:alpha val="0"/>
                </a:srgbClr>
              </a:solidFill>
            </p:spPr>
          </p:sp>
          <p:sp>
            <p:nvSpPr>
              <p:cNvPr id="95" name="TextBox 95"/>
              <p:cNvSpPr txBox="1"/>
              <p:nvPr/>
            </p:nvSpPr>
            <p:spPr>
              <a:xfrm>
                <a:off x="0" y="19050"/>
                <a:ext cx="3053534" cy="1058838"/>
              </a:xfrm>
              <a:prstGeom prst="rect">
                <a:avLst/>
              </a:prstGeom>
            </p:spPr>
            <p:txBody>
              <a:bodyPr lIns="0" tIns="0" rIns="0" bIns="0" rtlCol="0" anchor="ctr"/>
              <a:lstStyle/>
              <a:p>
                <a:pPr algn="ctr">
                  <a:lnSpc>
                    <a:spcPts val="1782"/>
                  </a:lnSpc>
                </a:pPr>
                <a:r>
                  <a:rPr lang="en-US" sz="1650">
                    <a:solidFill>
                      <a:srgbClr val="FFFFFF"/>
                    </a:solidFill>
                    <a:latin typeface="PT Sans"/>
                    <a:ea typeface="PT Sans"/>
                    <a:cs typeface="PT Sans"/>
                    <a:sym typeface="PT Sans"/>
                  </a:rPr>
                  <a:t>Disrupted human activities.</a:t>
                </a:r>
              </a:p>
            </p:txBody>
          </p:sp>
        </p:grpSp>
      </p:grpSp>
      <p:pic>
        <p:nvPicPr>
          <p:cNvPr id="97" name="Graphic 96" descr="Thermometer">
            <a:extLst>
              <a:ext uri="{FF2B5EF4-FFF2-40B4-BE49-F238E27FC236}">
                <a16:creationId xmlns:a16="http://schemas.microsoft.com/office/drawing/2014/main" id="{08AF3737-9A90-45C1-A0AC-D6E2ED4990A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4165986" y="3094208"/>
            <a:ext cx="914400" cy="914400"/>
          </a:xfrm>
          <a:prstGeom prst="rect">
            <a:avLst/>
          </a:prstGeom>
        </p:spPr>
      </p:pic>
      <p:pic>
        <p:nvPicPr>
          <p:cNvPr id="99" name="Graphic 98" descr="Winter hat">
            <a:extLst>
              <a:ext uri="{FF2B5EF4-FFF2-40B4-BE49-F238E27FC236}">
                <a16:creationId xmlns:a16="http://schemas.microsoft.com/office/drawing/2014/main" id="{FEB081F4-81D3-4E62-B5FD-D2C5DD4C03FF}"/>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8336368" y="3007934"/>
            <a:ext cx="914400" cy="914400"/>
          </a:xfrm>
          <a:prstGeom prst="rect">
            <a:avLst/>
          </a:prstGeom>
        </p:spPr>
      </p:pic>
      <p:pic>
        <p:nvPicPr>
          <p:cNvPr id="101" name="Graphic 100" descr="Cloud">
            <a:extLst>
              <a:ext uri="{FF2B5EF4-FFF2-40B4-BE49-F238E27FC236}">
                <a16:creationId xmlns:a16="http://schemas.microsoft.com/office/drawing/2014/main" id="{FC968E17-E995-4345-AB50-FC3506470DC3}"/>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14227596" y="4505025"/>
            <a:ext cx="914400" cy="914400"/>
          </a:xfrm>
          <a:prstGeom prst="rect">
            <a:avLst/>
          </a:prstGeom>
        </p:spPr>
      </p:pic>
      <p:pic>
        <p:nvPicPr>
          <p:cNvPr id="103" name="Graphic 102" descr="Send">
            <a:extLst>
              <a:ext uri="{FF2B5EF4-FFF2-40B4-BE49-F238E27FC236}">
                <a16:creationId xmlns:a16="http://schemas.microsoft.com/office/drawing/2014/main" id="{65F91A61-9774-4D62-88B2-F0D81CFF68A7}"/>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8257450" y="4530631"/>
            <a:ext cx="886549" cy="886549"/>
          </a:xfrm>
          <a:prstGeom prst="rect">
            <a:avLst/>
          </a:prstGeom>
        </p:spPr>
      </p:pic>
      <p:pic>
        <p:nvPicPr>
          <p:cNvPr id="105" name="Graphic 104" descr="Wave">
            <a:extLst>
              <a:ext uri="{FF2B5EF4-FFF2-40B4-BE49-F238E27FC236}">
                <a16:creationId xmlns:a16="http://schemas.microsoft.com/office/drawing/2014/main" id="{8563E4B7-5E04-400A-AB26-52D0E92AD2F3}"/>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8296625" y="5941844"/>
            <a:ext cx="914400" cy="914400"/>
          </a:xfrm>
          <a:prstGeom prst="rect">
            <a:avLst/>
          </a:prstGeom>
        </p:spPr>
      </p:pic>
      <p:pic>
        <p:nvPicPr>
          <p:cNvPr id="107" name="Graphic 106" descr="Cycling">
            <a:extLst>
              <a:ext uri="{FF2B5EF4-FFF2-40B4-BE49-F238E27FC236}">
                <a16:creationId xmlns:a16="http://schemas.microsoft.com/office/drawing/2014/main" id="{668C2577-D0F6-4CF7-B29A-F727CA83A40A}"/>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14227596" y="5996647"/>
            <a:ext cx="914400" cy="9144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2655870" y="0"/>
            <a:ext cx="11430000" cy="1302544"/>
            <a:chOff x="0" y="0"/>
            <a:chExt cx="15240000" cy="1736726"/>
          </a:xfrm>
        </p:grpSpPr>
        <p:sp>
          <p:nvSpPr>
            <p:cNvPr id="4" name="Freeform 4"/>
            <p:cNvSpPr/>
            <p:nvPr/>
          </p:nvSpPr>
          <p:spPr>
            <a:xfrm>
              <a:off x="0" y="0"/>
              <a:ext cx="15240000" cy="1736726"/>
            </a:xfrm>
            <a:custGeom>
              <a:avLst/>
              <a:gdLst/>
              <a:ahLst/>
              <a:cxnLst/>
              <a:rect l="l" t="t" r="r" b="b"/>
              <a:pathLst>
                <a:path w="15240000" h="1736726">
                  <a:moveTo>
                    <a:pt x="0" y="0"/>
                  </a:moveTo>
                  <a:lnTo>
                    <a:pt x="15240000" y="0"/>
                  </a:lnTo>
                  <a:lnTo>
                    <a:pt x="15240000" y="1736726"/>
                  </a:lnTo>
                  <a:lnTo>
                    <a:pt x="0" y="1736726"/>
                  </a:lnTo>
                  <a:close/>
                </a:path>
              </a:pathLst>
            </a:custGeom>
            <a:solidFill>
              <a:srgbClr val="000000">
                <a:alpha val="0"/>
              </a:srgbClr>
            </a:solidFill>
          </p:spPr>
        </p:sp>
        <p:sp>
          <p:nvSpPr>
            <p:cNvPr id="5" name="TextBox 5"/>
            <p:cNvSpPr txBox="1"/>
            <p:nvPr/>
          </p:nvSpPr>
          <p:spPr>
            <a:xfrm>
              <a:off x="0" y="57150"/>
              <a:ext cx="15240000" cy="1679576"/>
            </a:xfrm>
            <a:prstGeom prst="rect">
              <a:avLst/>
            </a:prstGeom>
          </p:spPr>
          <p:txBody>
            <a:bodyPr lIns="0" tIns="0" rIns="0" bIns="0" rtlCol="0" anchor="ctr"/>
            <a:lstStyle/>
            <a:p>
              <a:pPr algn="l">
                <a:lnSpc>
                  <a:spcPts val="5184"/>
                </a:lnSpc>
              </a:pPr>
              <a:r>
                <a:rPr lang="en-US" sz="4800" spc="-29">
                  <a:solidFill>
                    <a:srgbClr val="E7E6E6"/>
                  </a:solidFill>
                  <a:latin typeface="TT Rounds Condensed"/>
                  <a:ea typeface="TT Rounds Condensed"/>
                  <a:cs typeface="TT Rounds Condensed"/>
                  <a:sym typeface="TT Rounds Condensed"/>
                </a:rPr>
                <a:t>	Winter Shamal</a:t>
              </a:r>
            </a:p>
          </p:txBody>
        </p:sp>
      </p:grpSp>
      <p:grpSp>
        <p:nvGrpSpPr>
          <p:cNvPr id="6" name="Group 6"/>
          <p:cNvGrpSpPr>
            <a:grpSpLocks noChangeAspect="1"/>
          </p:cNvGrpSpPr>
          <p:nvPr/>
        </p:nvGrpSpPr>
        <p:grpSpPr>
          <a:xfrm>
            <a:off x="3771900" y="2000250"/>
            <a:ext cx="9829800" cy="7372350"/>
            <a:chOff x="0" y="0"/>
            <a:chExt cx="13106400" cy="9829800"/>
          </a:xfrm>
        </p:grpSpPr>
        <p:sp>
          <p:nvSpPr>
            <p:cNvPr id="7" name="Freeform 7"/>
            <p:cNvSpPr/>
            <p:nvPr/>
          </p:nvSpPr>
          <p:spPr>
            <a:xfrm>
              <a:off x="0" y="0"/>
              <a:ext cx="13106400" cy="9829800"/>
            </a:xfrm>
            <a:custGeom>
              <a:avLst/>
              <a:gdLst/>
              <a:ahLst/>
              <a:cxnLst/>
              <a:rect l="l" t="t" r="r" b="b"/>
              <a:pathLst>
                <a:path w="13106400" h="9829800">
                  <a:moveTo>
                    <a:pt x="0" y="0"/>
                  </a:moveTo>
                  <a:lnTo>
                    <a:pt x="13106400" y="0"/>
                  </a:lnTo>
                  <a:lnTo>
                    <a:pt x="13106400" y="9829800"/>
                  </a:lnTo>
                  <a:lnTo>
                    <a:pt x="0" y="9829800"/>
                  </a:lnTo>
                  <a:lnTo>
                    <a:pt x="0" y="0"/>
                  </a:lnTo>
                  <a:close/>
                </a:path>
              </a:pathLst>
            </a:custGeom>
            <a:blipFill>
              <a:blip r:embed="rId3"/>
              <a:stretch>
                <a:fillRect t="-3333" b="-3333"/>
              </a:stretch>
            </a:blipFill>
          </p:spPr>
        </p:sp>
      </p:grpSp>
      <p:grpSp>
        <p:nvGrpSpPr>
          <p:cNvPr id="8" name="Group 8"/>
          <p:cNvGrpSpPr>
            <a:grpSpLocks noChangeAspect="1"/>
          </p:cNvGrpSpPr>
          <p:nvPr/>
        </p:nvGrpSpPr>
        <p:grpSpPr>
          <a:xfrm>
            <a:off x="1144925" y="469442"/>
            <a:ext cx="187522" cy="917610"/>
            <a:chOff x="0" y="0"/>
            <a:chExt cx="250030" cy="1223480"/>
          </a:xfrm>
        </p:grpSpPr>
        <p:sp>
          <p:nvSpPr>
            <p:cNvPr id="9" name="Freeform 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sp>
        <p:nvSpPr>
          <p:cNvPr id="10" name="TextBox 10"/>
          <p:cNvSpPr txBox="1"/>
          <p:nvPr/>
        </p:nvSpPr>
        <p:spPr>
          <a:xfrm>
            <a:off x="1452243" y="456018"/>
            <a:ext cx="8308629" cy="1425445"/>
          </a:xfrm>
          <a:prstGeom prst="rect">
            <a:avLst/>
          </a:prstGeom>
        </p:spPr>
        <p:txBody>
          <a:bodyPr lIns="0" tIns="0" rIns="0" bIns="0" rtlCol="0" anchor="t">
            <a:spAutoFit/>
          </a:bodyPr>
          <a:lstStyle/>
          <a:p>
            <a:pPr algn="l">
              <a:lnSpc>
                <a:spcPts val="5040"/>
              </a:lnSpc>
            </a:pPr>
            <a:r>
              <a:rPr lang="en-US" sz="4200">
                <a:solidFill>
                  <a:srgbClr val="38425C"/>
                </a:solidFill>
                <a:latin typeface="Calibri (MS)"/>
                <a:ea typeface="Calibri (MS)"/>
                <a:cs typeface="Calibri (MS)"/>
                <a:sym typeface="Calibri (MS)"/>
              </a:rPr>
              <a:t>Air Masses</a:t>
            </a:r>
          </a:p>
          <a:p>
            <a:pPr algn="l">
              <a:lnSpc>
                <a:spcPts val="5040"/>
              </a:lnSpc>
            </a:pPr>
            <a:endParaRPr lang="en-US" sz="4200">
              <a:solidFill>
                <a:srgbClr val="38425C"/>
              </a:solidFill>
              <a:latin typeface="Calibri (MS)"/>
              <a:ea typeface="Calibri (MS)"/>
              <a:cs typeface="Calibri (MS)"/>
              <a:sym typeface="Calibri (MS)"/>
            </a:endParaRPr>
          </a:p>
        </p:txBody>
      </p:sp>
      <p:grpSp>
        <p:nvGrpSpPr>
          <p:cNvPr id="11" name="Group 11"/>
          <p:cNvGrpSpPr>
            <a:grpSpLocks noChangeAspect="1"/>
          </p:cNvGrpSpPr>
          <p:nvPr/>
        </p:nvGrpSpPr>
        <p:grpSpPr>
          <a:xfrm>
            <a:off x="16359401" y="20917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3" name="Freeform 13"/>
          <p:cNvSpPr/>
          <p:nvPr/>
        </p:nvSpPr>
        <p:spPr>
          <a:xfrm>
            <a:off x="12289833" y="8548498"/>
            <a:ext cx="5780845" cy="1483112"/>
          </a:xfrm>
          <a:custGeom>
            <a:avLst/>
            <a:gdLst/>
            <a:ahLst/>
            <a:cxnLst/>
            <a:rect l="l" t="t" r="r" b="b"/>
            <a:pathLst>
              <a:path w="5780845" h="1483112">
                <a:moveTo>
                  <a:pt x="0" y="0"/>
                </a:moveTo>
                <a:lnTo>
                  <a:pt x="5780845" y="0"/>
                </a:lnTo>
                <a:lnTo>
                  <a:pt x="5780845"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14"/>
          <p:cNvGrpSpPr/>
          <p:nvPr/>
        </p:nvGrpSpPr>
        <p:grpSpPr>
          <a:xfrm>
            <a:off x="977872" y="9640509"/>
            <a:ext cx="11201666" cy="218053"/>
            <a:chOff x="0" y="0"/>
            <a:chExt cx="14935554" cy="290738"/>
          </a:xfrm>
        </p:grpSpPr>
        <p:sp>
          <p:nvSpPr>
            <p:cNvPr id="15" name="Freeform 1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6" name="Group 16"/>
          <p:cNvGrpSpPr/>
          <p:nvPr/>
        </p:nvGrpSpPr>
        <p:grpSpPr>
          <a:xfrm>
            <a:off x="217322" y="9412486"/>
            <a:ext cx="657225" cy="665341"/>
            <a:chOff x="0" y="0"/>
            <a:chExt cx="876300" cy="887122"/>
          </a:xfrm>
        </p:grpSpPr>
        <p:sp>
          <p:nvSpPr>
            <p:cNvPr id="17" name="Freeform 1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8" name="TextBox 1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40</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42</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Fog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6317606" y="-86889"/>
            <a:ext cx="1711278" cy="1508760"/>
            <a:chOff x="0" y="0"/>
            <a:chExt cx="2281704" cy="2011680"/>
          </a:xfrm>
        </p:grpSpPr>
        <p:sp>
          <p:nvSpPr>
            <p:cNvPr id="4" name="Freeform 4"/>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3"/>
              <a:stretch>
                <a:fillRect/>
              </a:stretch>
            </a:blipFill>
          </p:spPr>
        </p:sp>
      </p:grpSp>
      <p:sp>
        <p:nvSpPr>
          <p:cNvPr id="5" name="Freeform 5"/>
          <p:cNvSpPr/>
          <p:nvPr/>
        </p:nvSpPr>
        <p:spPr>
          <a:xfrm>
            <a:off x="12248038" y="82524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936078" y="9344448"/>
            <a:ext cx="11201666" cy="218053"/>
            <a:chOff x="0" y="0"/>
            <a:chExt cx="14935554" cy="290738"/>
          </a:xfrm>
        </p:grpSpPr>
        <p:sp>
          <p:nvSpPr>
            <p:cNvPr id="7" name="Freeform 7"/>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8" name="Group 8"/>
          <p:cNvGrpSpPr/>
          <p:nvPr/>
        </p:nvGrpSpPr>
        <p:grpSpPr>
          <a:xfrm>
            <a:off x="175527" y="9116426"/>
            <a:ext cx="657225" cy="665342"/>
            <a:chOff x="0" y="0"/>
            <a:chExt cx="876300" cy="887122"/>
          </a:xfrm>
        </p:grpSpPr>
        <p:sp>
          <p:nvSpPr>
            <p:cNvPr id="9" name="Freeform 9"/>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0" name="TextBox 10"/>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43</a:t>
              </a:r>
            </a:p>
          </p:txBody>
        </p:sp>
      </p:grpSp>
      <p:grpSp>
        <p:nvGrpSpPr>
          <p:cNvPr id="11" name="Group 11"/>
          <p:cNvGrpSpPr>
            <a:grpSpLocks noChangeAspect="1"/>
          </p:cNvGrpSpPr>
          <p:nvPr/>
        </p:nvGrpSpPr>
        <p:grpSpPr>
          <a:xfrm>
            <a:off x="604028" y="432726"/>
            <a:ext cx="187523" cy="917610"/>
            <a:chOff x="0" y="0"/>
            <a:chExt cx="250030" cy="1223480"/>
          </a:xfrm>
        </p:grpSpPr>
        <p:sp>
          <p:nvSpPr>
            <p:cNvPr id="12" name="Freeform 12"/>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sp>
        <p:nvSpPr>
          <p:cNvPr id="13" name="TextBox 13"/>
          <p:cNvSpPr txBox="1"/>
          <p:nvPr/>
        </p:nvSpPr>
        <p:spPr>
          <a:xfrm>
            <a:off x="954936" y="534130"/>
            <a:ext cx="8308629" cy="641201"/>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PT Sans Bold"/>
              </a:rPr>
              <a:t>Fog</a:t>
            </a:r>
          </a:p>
        </p:txBody>
      </p:sp>
      <p:grpSp>
        <p:nvGrpSpPr>
          <p:cNvPr id="14" name="Group 14"/>
          <p:cNvGrpSpPr>
            <a:grpSpLocks noChangeAspect="1"/>
          </p:cNvGrpSpPr>
          <p:nvPr/>
        </p:nvGrpSpPr>
        <p:grpSpPr>
          <a:xfrm>
            <a:off x="10094904" y="5125882"/>
            <a:ext cx="6166263" cy="3575405"/>
            <a:chOff x="0" y="0"/>
            <a:chExt cx="8221684" cy="4767206"/>
          </a:xfrm>
        </p:grpSpPr>
        <p:sp>
          <p:nvSpPr>
            <p:cNvPr id="15" name="Freeform 15"/>
            <p:cNvSpPr/>
            <p:nvPr/>
          </p:nvSpPr>
          <p:spPr>
            <a:xfrm>
              <a:off x="0" y="0"/>
              <a:ext cx="8221726" cy="4767199"/>
            </a:xfrm>
            <a:custGeom>
              <a:avLst/>
              <a:gdLst/>
              <a:ahLst/>
              <a:cxnLst/>
              <a:rect l="l" t="t" r="r" b="b"/>
              <a:pathLst>
                <a:path w="8221726" h="4767199">
                  <a:moveTo>
                    <a:pt x="0" y="0"/>
                  </a:moveTo>
                  <a:lnTo>
                    <a:pt x="8221726" y="0"/>
                  </a:lnTo>
                  <a:lnTo>
                    <a:pt x="8221726" y="4767199"/>
                  </a:lnTo>
                  <a:lnTo>
                    <a:pt x="0" y="4767199"/>
                  </a:lnTo>
                  <a:lnTo>
                    <a:pt x="0" y="0"/>
                  </a:lnTo>
                  <a:close/>
                </a:path>
              </a:pathLst>
            </a:custGeom>
            <a:blipFill>
              <a:blip r:embed="rId7"/>
              <a:stretch>
                <a:fillRect t="-14708" b="-14709"/>
              </a:stretch>
            </a:blipFill>
          </p:spPr>
        </p:sp>
      </p:grpSp>
      <p:grpSp>
        <p:nvGrpSpPr>
          <p:cNvPr id="16" name="Group 16"/>
          <p:cNvGrpSpPr>
            <a:grpSpLocks noChangeAspect="1"/>
          </p:cNvGrpSpPr>
          <p:nvPr/>
        </p:nvGrpSpPr>
        <p:grpSpPr>
          <a:xfrm>
            <a:off x="10026117" y="917445"/>
            <a:ext cx="6166262" cy="4166279"/>
            <a:chOff x="0" y="0"/>
            <a:chExt cx="8221682" cy="5555038"/>
          </a:xfrm>
        </p:grpSpPr>
        <p:sp>
          <p:nvSpPr>
            <p:cNvPr id="17" name="Freeform 17"/>
            <p:cNvSpPr/>
            <p:nvPr/>
          </p:nvSpPr>
          <p:spPr>
            <a:xfrm>
              <a:off x="0" y="0"/>
              <a:ext cx="8221726" cy="5554980"/>
            </a:xfrm>
            <a:custGeom>
              <a:avLst/>
              <a:gdLst/>
              <a:ahLst/>
              <a:cxnLst/>
              <a:rect l="l" t="t" r="r" b="b"/>
              <a:pathLst>
                <a:path w="8221726" h="5554980">
                  <a:moveTo>
                    <a:pt x="0" y="0"/>
                  </a:moveTo>
                  <a:lnTo>
                    <a:pt x="8221726" y="0"/>
                  </a:lnTo>
                  <a:lnTo>
                    <a:pt x="8221726" y="5554980"/>
                  </a:lnTo>
                  <a:lnTo>
                    <a:pt x="0" y="5554980"/>
                  </a:lnTo>
                  <a:lnTo>
                    <a:pt x="0" y="0"/>
                  </a:lnTo>
                  <a:close/>
                </a:path>
              </a:pathLst>
            </a:custGeom>
            <a:blipFill>
              <a:blip r:embed="rId8"/>
              <a:stretch>
                <a:fillRect t="-4521" b="-4522"/>
              </a:stretch>
            </a:blipFill>
          </p:spPr>
        </p:sp>
      </p:grpSp>
      <p:grpSp>
        <p:nvGrpSpPr>
          <p:cNvPr id="18" name="Group 18"/>
          <p:cNvGrpSpPr/>
          <p:nvPr/>
        </p:nvGrpSpPr>
        <p:grpSpPr>
          <a:xfrm>
            <a:off x="754375" y="2747127"/>
            <a:ext cx="8835910" cy="4207980"/>
            <a:chOff x="0" y="0"/>
            <a:chExt cx="11781214" cy="5610640"/>
          </a:xfrm>
        </p:grpSpPr>
        <p:sp>
          <p:nvSpPr>
            <p:cNvPr id="19" name="Freeform 19"/>
            <p:cNvSpPr/>
            <p:nvPr/>
          </p:nvSpPr>
          <p:spPr>
            <a:xfrm>
              <a:off x="0" y="0"/>
              <a:ext cx="11781155" cy="5610606"/>
            </a:xfrm>
            <a:custGeom>
              <a:avLst/>
              <a:gdLst/>
              <a:ahLst/>
              <a:cxnLst/>
              <a:rect l="l" t="t" r="r" b="b"/>
              <a:pathLst>
                <a:path w="11781155" h="5610606">
                  <a:moveTo>
                    <a:pt x="0" y="0"/>
                  </a:moveTo>
                  <a:lnTo>
                    <a:pt x="11781155" y="0"/>
                  </a:lnTo>
                  <a:lnTo>
                    <a:pt x="11781155" y="5610606"/>
                  </a:lnTo>
                  <a:lnTo>
                    <a:pt x="0" y="5610606"/>
                  </a:lnTo>
                  <a:close/>
                </a:path>
              </a:pathLst>
            </a:custGeom>
            <a:solidFill>
              <a:srgbClr val="E7E6E6"/>
            </a:solidFill>
          </p:spPr>
        </p:sp>
        <p:sp>
          <p:nvSpPr>
            <p:cNvPr id="20" name="TextBox 20"/>
            <p:cNvSpPr txBox="1"/>
            <p:nvPr/>
          </p:nvSpPr>
          <p:spPr>
            <a:xfrm>
              <a:off x="0" y="-171450"/>
              <a:ext cx="11781214" cy="5782090"/>
            </a:xfrm>
            <a:prstGeom prst="rect">
              <a:avLst/>
            </a:prstGeom>
          </p:spPr>
          <p:txBody>
            <a:bodyPr lIns="50800" tIns="50800" rIns="50800" bIns="50800" rtlCol="0" anchor="t"/>
            <a:lstStyle/>
            <a:p>
              <a:pPr marL="542925" lvl="1" indent="-271462" algn="l">
                <a:lnSpc>
                  <a:spcPts val="5400"/>
                </a:lnSpc>
                <a:buFont typeface="Arial"/>
                <a:buChar char="•"/>
              </a:pPr>
              <a:r>
                <a:rPr lang="en-US" sz="3000" dirty="0">
                  <a:solidFill>
                    <a:srgbClr val="000000"/>
                  </a:solidFill>
                  <a:latin typeface="PT Sans"/>
                  <a:ea typeface="PT Sans"/>
                  <a:cs typeface="PT Sans"/>
                  <a:sym typeface="PT Sans"/>
                </a:rPr>
                <a:t>Ideal condition for Fog Formation....</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Stability (inversion )</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High humidity (Saturation)</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Calm to light surface wind</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Low temperature</a:t>
              </a:r>
            </a:p>
            <a:p>
              <a:pPr marL="542925" lvl="1" indent="-271462" algn="l">
                <a:lnSpc>
                  <a:spcPts val="5400"/>
                </a:lnSpc>
                <a:buFont typeface="Arial"/>
                <a:buChar char="•"/>
              </a:pPr>
              <a:r>
                <a:rPr lang="en-US" sz="3000" dirty="0">
                  <a:solidFill>
                    <a:srgbClr val="000000"/>
                  </a:solidFill>
                  <a:latin typeface="PT Sans"/>
                  <a:ea typeface="PT Sans"/>
                  <a:cs typeface="PT Sans"/>
                  <a:sym typeface="PT Sans"/>
                </a:rPr>
                <a:t>Timing: late night to early morning</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600200" y="1864332"/>
            <a:ext cx="6286500" cy="5029200"/>
            <a:chOff x="0" y="0"/>
            <a:chExt cx="8382000" cy="6705600"/>
          </a:xfrm>
        </p:grpSpPr>
        <p:sp>
          <p:nvSpPr>
            <p:cNvPr id="4" name="Freeform 4" descr="C:\Users\admin1\Desktop\ARCHIVE\2017\stratu cumulas\4758675_orig.gif"/>
            <p:cNvSpPr/>
            <p:nvPr/>
          </p:nvSpPr>
          <p:spPr>
            <a:xfrm>
              <a:off x="0" y="0"/>
              <a:ext cx="8382000" cy="6705600"/>
            </a:xfrm>
            <a:custGeom>
              <a:avLst/>
              <a:gdLst/>
              <a:ahLst/>
              <a:cxnLst/>
              <a:rect l="l" t="t" r="r" b="b"/>
              <a:pathLst>
                <a:path w="8382000" h="6705600">
                  <a:moveTo>
                    <a:pt x="0" y="0"/>
                  </a:moveTo>
                  <a:lnTo>
                    <a:pt x="8382000" y="0"/>
                  </a:lnTo>
                  <a:lnTo>
                    <a:pt x="8382000" y="6705600"/>
                  </a:lnTo>
                  <a:lnTo>
                    <a:pt x="0" y="6705600"/>
                  </a:lnTo>
                  <a:lnTo>
                    <a:pt x="0" y="0"/>
                  </a:lnTo>
                  <a:close/>
                </a:path>
              </a:pathLst>
            </a:custGeom>
            <a:blipFill>
              <a:blip r:embed="rId3"/>
              <a:stretch>
                <a:fillRect/>
              </a:stretch>
            </a:blipFill>
          </p:spPr>
        </p:sp>
      </p:grpSp>
      <p:grpSp>
        <p:nvGrpSpPr>
          <p:cNvPr id="5" name="Group 5"/>
          <p:cNvGrpSpPr>
            <a:grpSpLocks noChangeAspect="1"/>
          </p:cNvGrpSpPr>
          <p:nvPr/>
        </p:nvGrpSpPr>
        <p:grpSpPr>
          <a:xfrm>
            <a:off x="8565525" y="1807182"/>
            <a:ext cx="6429375" cy="5143500"/>
            <a:chOff x="0" y="0"/>
            <a:chExt cx="8572500" cy="6858000"/>
          </a:xfrm>
        </p:grpSpPr>
        <p:sp>
          <p:nvSpPr>
            <p:cNvPr id="6" name="Freeform 6" descr="C:\Users\admin1\Desktop\ARCHIVE\2017\stratu cumulas\2017012900.41316.skewt.parc.gif"/>
            <p:cNvSpPr/>
            <p:nvPr/>
          </p:nvSpPr>
          <p:spPr>
            <a:xfrm>
              <a:off x="0" y="0"/>
              <a:ext cx="8572500" cy="6858000"/>
            </a:xfrm>
            <a:custGeom>
              <a:avLst/>
              <a:gdLst/>
              <a:ahLst/>
              <a:cxnLst/>
              <a:rect l="l" t="t" r="r" b="b"/>
              <a:pathLst>
                <a:path w="8572500" h="6858000">
                  <a:moveTo>
                    <a:pt x="0" y="0"/>
                  </a:moveTo>
                  <a:lnTo>
                    <a:pt x="8572500" y="0"/>
                  </a:lnTo>
                  <a:lnTo>
                    <a:pt x="8572500" y="6858000"/>
                  </a:lnTo>
                  <a:lnTo>
                    <a:pt x="0" y="6858000"/>
                  </a:lnTo>
                  <a:lnTo>
                    <a:pt x="0" y="0"/>
                  </a:lnTo>
                  <a:close/>
                </a:path>
              </a:pathLst>
            </a:custGeom>
            <a:blipFill>
              <a:blip r:embed="rId4"/>
              <a:stretch>
                <a:fillRect/>
              </a:stretch>
            </a:blipFill>
          </p:spPr>
        </p:sp>
      </p:grpSp>
      <p:grpSp>
        <p:nvGrpSpPr>
          <p:cNvPr id="7" name="Group 7"/>
          <p:cNvGrpSpPr>
            <a:grpSpLocks noChangeAspect="1"/>
          </p:cNvGrpSpPr>
          <p:nvPr/>
        </p:nvGrpSpPr>
        <p:grpSpPr>
          <a:xfrm>
            <a:off x="1103130" y="173380"/>
            <a:ext cx="187523" cy="917610"/>
            <a:chOff x="0" y="0"/>
            <a:chExt cx="250030" cy="1223480"/>
          </a:xfrm>
        </p:grpSpPr>
        <p:sp>
          <p:nvSpPr>
            <p:cNvPr id="8" name="Freeform 8"/>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sp>
        <p:nvSpPr>
          <p:cNvPr id="9" name="TextBox 9"/>
          <p:cNvSpPr txBox="1"/>
          <p:nvPr/>
        </p:nvSpPr>
        <p:spPr>
          <a:xfrm>
            <a:off x="1410448" y="159957"/>
            <a:ext cx="8308629" cy="641201"/>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Low Cloud and Fog</a:t>
            </a:r>
          </a:p>
        </p:txBody>
      </p:sp>
      <p:grpSp>
        <p:nvGrpSpPr>
          <p:cNvPr id="10" name="Group 10"/>
          <p:cNvGrpSpPr>
            <a:grpSpLocks noChangeAspect="1"/>
          </p:cNvGrpSpPr>
          <p:nvPr/>
        </p:nvGrpSpPr>
        <p:grpSpPr>
          <a:xfrm>
            <a:off x="16317606" y="-86889"/>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2" name="Freeform 12"/>
          <p:cNvSpPr/>
          <p:nvPr/>
        </p:nvSpPr>
        <p:spPr>
          <a:xfrm>
            <a:off x="12248038" y="82524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3" name="Group 13"/>
          <p:cNvGrpSpPr/>
          <p:nvPr/>
        </p:nvGrpSpPr>
        <p:grpSpPr>
          <a:xfrm>
            <a:off x="936078" y="9344448"/>
            <a:ext cx="11201666" cy="218053"/>
            <a:chOff x="0" y="0"/>
            <a:chExt cx="14935554" cy="290738"/>
          </a:xfrm>
        </p:grpSpPr>
        <p:sp>
          <p:nvSpPr>
            <p:cNvPr id="14" name="Freeform 14"/>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5" name="Group 15"/>
          <p:cNvGrpSpPr/>
          <p:nvPr/>
        </p:nvGrpSpPr>
        <p:grpSpPr>
          <a:xfrm>
            <a:off x="175527" y="9116426"/>
            <a:ext cx="657225" cy="665342"/>
            <a:chOff x="0" y="0"/>
            <a:chExt cx="876300" cy="887122"/>
          </a:xfrm>
        </p:grpSpPr>
        <p:sp>
          <p:nvSpPr>
            <p:cNvPr id="16" name="Freeform 16"/>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7" name="TextBox 17"/>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45</a:t>
              </a:r>
            </a:p>
          </p:txBody>
        </p:sp>
      </p:grpSp>
      <p:sp>
        <p:nvSpPr>
          <p:cNvPr id="18" name="TextBox 17">
            <a:extLst>
              <a:ext uri="{FF2B5EF4-FFF2-40B4-BE49-F238E27FC236}">
                <a16:creationId xmlns:a16="http://schemas.microsoft.com/office/drawing/2014/main" id="{63E0FFE9-9D6B-37D0-5814-CF865E8B5B4F}"/>
              </a:ext>
            </a:extLst>
          </p:cNvPr>
          <p:cNvSpPr txBox="1"/>
          <p:nvPr/>
        </p:nvSpPr>
        <p:spPr>
          <a:xfrm>
            <a:off x="1433639" y="866300"/>
            <a:ext cx="9296400" cy="646331"/>
          </a:xfrm>
          <a:prstGeom prst="rect">
            <a:avLst/>
          </a:prstGeom>
          <a:noFill/>
        </p:spPr>
        <p:txBody>
          <a:bodyPr wrap="square" rtlCol="0">
            <a:spAutoFit/>
          </a:bodyPr>
          <a:lstStyle/>
          <a:p>
            <a:r>
              <a:rPr lang="en-US" dirty="0"/>
              <a:t>low-lying cloud and forms when the temperature of the air drops to the dew point, and the air becomes saturated with moisture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4495800" y="2076763"/>
            <a:ext cx="8572500" cy="5715000"/>
            <a:chOff x="0" y="0"/>
            <a:chExt cx="11430000" cy="7620000"/>
          </a:xfrm>
        </p:grpSpPr>
        <p:sp>
          <p:nvSpPr>
            <p:cNvPr id="4" name="Freeform 4"/>
            <p:cNvSpPr/>
            <p:nvPr/>
          </p:nvSpPr>
          <p:spPr>
            <a:xfrm>
              <a:off x="0" y="0"/>
              <a:ext cx="11430000" cy="7620000"/>
            </a:xfrm>
            <a:custGeom>
              <a:avLst/>
              <a:gdLst/>
              <a:ahLst/>
              <a:cxnLst/>
              <a:rect l="l" t="t" r="r" b="b"/>
              <a:pathLst>
                <a:path w="11430000" h="7620000">
                  <a:moveTo>
                    <a:pt x="0" y="0"/>
                  </a:moveTo>
                  <a:lnTo>
                    <a:pt x="11430000" y="0"/>
                  </a:lnTo>
                  <a:lnTo>
                    <a:pt x="11430000" y="7620000"/>
                  </a:lnTo>
                  <a:lnTo>
                    <a:pt x="0" y="7620000"/>
                  </a:lnTo>
                  <a:lnTo>
                    <a:pt x="0" y="0"/>
                  </a:lnTo>
                  <a:close/>
                </a:path>
              </a:pathLst>
            </a:custGeom>
            <a:blipFill>
              <a:blip r:embed="rId3"/>
              <a:stretch>
                <a:fillRect/>
              </a:stretch>
            </a:blipFill>
          </p:spPr>
        </p:sp>
      </p:grpSp>
      <p:grpSp>
        <p:nvGrpSpPr>
          <p:cNvPr id="5" name="Group 5"/>
          <p:cNvGrpSpPr>
            <a:grpSpLocks noChangeAspect="1"/>
          </p:cNvGrpSpPr>
          <p:nvPr/>
        </p:nvGrpSpPr>
        <p:grpSpPr>
          <a:xfrm>
            <a:off x="1103130" y="173380"/>
            <a:ext cx="187523" cy="917610"/>
            <a:chOff x="0" y="0"/>
            <a:chExt cx="250030" cy="1223480"/>
          </a:xfrm>
        </p:grpSpPr>
        <p:sp>
          <p:nvSpPr>
            <p:cNvPr id="6" name="Freeform 6"/>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sp>
        <p:nvSpPr>
          <p:cNvPr id="7" name="TextBox 7"/>
          <p:cNvSpPr txBox="1"/>
          <p:nvPr/>
        </p:nvSpPr>
        <p:spPr>
          <a:xfrm>
            <a:off x="1600200" y="258349"/>
            <a:ext cx="9523162"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Widespread Fog along the Northern Coast</a:t>
            </a:r>
          </a:p>
          <a:p>
            <a:pPr algn="l">
              <a:lnSpc>
                <a:spcPts val="5040"/>
              </a:lnSpc>
            </a:pPr>
            <a:endParaRPr lang="en-US" sz="4200" dirty="0">
              <a:solidFill>
                <a:srgbClr val="38425C"/>
              </a:solidFill>
              <a:latin typeface="Calibri (MS)"/>
              <a:ea typeface="Calibri (MS)"/>
              <a:cs typeface="Calibri (MS)"/>
              <a:sym typeface="Calibri (MS)"/>
            </a:endParaRPr>
          </a:p>
        </p:txBody>
      </p:sp>
      <p:grpSp>
        <p:nvGrpSpPr>
          <p:cNvPr id="8" name="Group 8"/>
          <p:cNvGrpSpPr>
            <a:grpSpLocks noChangeAspect="1"/>
          </p:cNvGrpSpPr>
          <p:nvPr/>
        </p:nvGrpSpPr>
        <p:grpSpPr>
          <a:xfrm>
            <a:off x="16317606" y="-86889"/>
            <a:ext cx="1711278" cy="1508760"/>
            <a:chOff x="0" y="0"/>
            <a:chExt cx="2281704" cy="2011680"/>
          </a:xfrm>
        </p:grpSpPr>
        <p:sp>
          <p:nvSpPr>
            <p:cNvPr id="9" name="Freeform 9"/>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0" name="Freeform 10"/>
          <p:cNvSpPr/>
          <p:nvPr/>
        </p:nvSpPr>
        <p:spPr>
          <a:xfrm>
            <a:off x="12248038" y="82524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1" name="Group 11"/>
          <p:cNvGrpSpPr/>
          <p:nvPr/>
        </p:nvGrpSpPr>
        <p:grpSpPr>
          <a:xfrm>
            <a:off x="936078" y="9344448"/>
            <a:ext cx="11201666" cy="218053"/>
            <a:chOff x="0" y="0"/>
            <a:chExt cx="14935554" cy="290738"/>
          </a:xfrm>
        </p:grpSpPr>
        <p:sp>
          <p:nvSpPr>
            <p:cNvPr id="12" name="Freeform 12"/>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3" name="Group 13"/>
          <p:cNvGrpSpPr/>
          <p:nvPr/>
        </p:nvGrpSpPr>
        <p:grpSpPr>
          <a:xfrm>
            <a:off x="175527" y="9116426"/>
            <a:ext cx="657225" cy="665342"/>
            <a:chOff x="0" y="0"/>
            <a:chExt cx="876300" cy="887122"/>
          </a:xfrm>
        </p:grpSpPr>
        <p:sp>
          <p:nvSpPr>
            <p:cNvPr id="14" name="Freeform 14"/>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5" name="TextBox 15"/>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48</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6317606" y="-86889"/>
            <a:ext cx="1711278" cy="1508760"/>
            <a:chOff x="0" y="0"/>
            <a:chExt cx="2281704" cy="2011680"/>
          </a:xfrm>
        </p:grpSpPr>
        <p:sp>
          <p:nvSpPr>
            <p:cNvPr id="4" name="Freeform 4"/>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3"/>
              <a:stretch>
                <a:fillRect/>
              </a:stretch>
            </a:blipFill>
          </p:spPr>
        </p:sp>
      </p:grpSp>
      <p:sp>
        <p:nvSpPr>
          <p:cNvPr id="5" name="Freeform 5"/>
          <p:cNvSpPr/>
          <p:nvPr/>
        </p:nvSpPr>
        <p:spPr>
          <a:xfrm>
            <a:off x="12248038" y="82524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936078" y="9344448"/>
            <a:ext cx="11201666" cy="218053"/>
            <a:chOff x="0" y="0"/>
            <a:chExt cx="14935554" cy="290738"/>
          </a:xfrm>
        </p:grpSpPr>
        <p:sp>
          <p:nvSpPr>
            <p:cNvPr id="7" name="Freeform 7"/>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8" name="Group 8"/>
          <p:cNvGrpSpPr/>
          <p:nvPr/>
        </p:nvGrpSpPr>
        <p:grpSpPr>
          <a:xfrm>
            <a:off x="175527" y="9116426"/>
            <a:ext cx="657225" cy="665342"/>
            <a:chOff x="0" y="0"/>
            <a:chExt cx="876300" cy="887122"/>
          </a:xfrm>
        </p:grpSpPr>
        <p:sp>
          <p:nvSpPr>
            <p:cNvPr id="9" name="Freeform 9"/>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0" name="TextBox 10"/>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49</a:t>
              </a:r>
            </a:p>
          </p:txBody>
        </p:sp>
      </p:grpSp>
      <p:grpSp>
        <p:nvGrpSpPr>
          <p:cNvPr id="11" name="Group 11"/>
          <p:cNvGrpSpPr>
            <a:grpSpLocks noChangeAspect="1"/>
          </p:cNvGrpSpPr>
          <p:nvPr/>
        </p:nvGrpSpPr>
        <p:grpSpPr>
          <a:xfrm>
            <a:off x="604028" y="432726"/>
            <a:ext cx="187523" cy="917610"/>
            <a:chOff x="0" y="0"/>
            <a:chExt cx="250030" cy="1223480"/>
          </a:xfrm>
        </p:grpSpPr>
        <p:sp>
          <p:nvSpPr>
            <p:cNvPr id="12" name="Freeform 12"/>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sp>
        <p:nvSpPr>
          <p:cNvPr id="13" name="TextBox 13"/>
          <p:cNvSpPr txBox="1"/>
          <p:nvPr/>
        </p:nvSpPr>
        <p:spPr>
          <a:xfrm>
            <a:off x="954936" y="534130"/>
            <a:ext cx="8308629" cy="693390"/>
          </a:xfrm>
          <a:prstGeom prst="rect">
            <a:avLst/>
          </a:prstGeom>
        </p:spPr>
        <p:txBody>
          <a:bodyPr lIns="0" tIns="0" rIns="0" bIns="0" rtlCol="0" anchor="t">
            <a:spAutoFit/>
          </a:bodyPr>
          <a:lstStyle/>
          <a:p>
            <a:pPr algn="l">
              <a:lnSpc>
                <a:spcPts val="5040"/>
              </a:lnSpc>
            </a:pPr>
            <a:r>
              <a:rPr lang="en-US" sz="4200" b="1">
                <a:solidFill>
                  <a:srgbClr val="333F50"/>
                </a:solidFill>
                <a:latin typeface="PT Sans Bold"/>
                <a:ea typeface="PT Sans Bold"/>
                <a:cs typeface="PT Sans Bold"/>
                <a:sym typeface="PT Sans Bold"/>
              </a:rPr>
              <a:t>Fog : Effects</a:t>
            </a:r>
          </a:p>
        </p:txBody>
      </p:sp>
      <p:grpSp>
        <p:nvGrpSpPr>
          <p:cNvPr id="14" name="Group 14"/>
          <p:cNvGrpSpPr/>
          <p:nvPr/>
        </p:nvGrpSpPr>
        <p:grpSpPr>
          <a:xfrm>
            <a:off x="683500" y="2331474"/>
            <a:ext cx="7916222" cy="1311707"/>
            <a:chOff x="0" y="0"/>
            <a:chExt cx="10554962" cy="1748942"/>
          </a:xfrm>
        </p:grpSpPr>
        <p:sp>
          <p:nvSpPr>
            <p:cNvPr id="15" name="Freeform 15"/>
            <p:cNvSpPr/>
            <p:nvPr/>
          </p:nvSpPr>
          <p:spPr>
            <a:xfrm>
              <a:off x="19050" y="19050"/>
              <a:ext cx="10516870" cy="1710817"/>
            </a:xfrm>
            <a:custGeom>
              <a:avLst/>
              <a:gdLst/>
              <a:ahLst/>
              <a:cxnLst/>
              <a:rect l="l" t="t" r="r" b="b"/>
              <a:pathLst>
                <a:path w="10516870" h="1710817">
                  <a:moveTo>
                    <a:pt x="0" y="171069"/>
                  </a:moveTo>
                  <a:cubicBezTo>
                    <a:pt x="0" y="76581"/>
                    <a:pt x="77978" y="0"/>
                    <a:pt x="174244" y="0"/>
                  </a:cubicBezTo>
                  <a:lnTo>
                    <a:pt x="10342626" y="0"/>
                  </a:lnTo>
                  <a:cubicBezTo>
                    <a:pt x="10438892" y="0"/>
                    <a:pt x="10516870" y="76581"/>
                    <a:pt x="10516870" y="171069"/>
                  </a:cubicBezTo>
                  <a:lnTo>
                    <a:pt x="10516870" y="1539748"/>
                  </a:lnTo>
                  <a:cubicBezTo>
                    <a:pt x="10516870" y="1634236"/>
                    <a:pt x="10438892" y="1710817"/>
                    <a:pt x="10342626" y="1710817"/>
                  </a:cubicBezTo>
                  <a:lnTo>
                    <a:pt x="174244" y="1710817"/>
                  </a:lnTo>
                  <a:cubicBezTo>
                    <a:pt x="77978" y="1710817"/>
                    <a:pt x="0" y="1634236"/>
                    <a:pt x="0" y="1539748"/>
                  </a:cubicBezTo>
                  <a:close/>
                </a:path>
              </a:pathLst>
            </a:custGeom>
            <a:solidFill>
              <a:srgbClr val="44546A"/>
            </a:solidFill>
          </p:spPr>
        </p:sp>
        <p:sp>
          <p:nvSpPr>
            <p:cNvPr id="16" name="Freeform 16"/>
            <p:cNvSpPr/>
            <p:nvPr/>
          </p:nvSpPr>
          <p:spPr>
            <a:xfrm>
              <a:off x="0" y="0"/>
              <a:ext cx="10554970" cy="1748917"/>
            </a:xfrm>
            <a:custGeom>
              <a:avLst/>
              <a:gdLst/>
              <a:ahLst/>
              <a:cxnLst/>
              <a:rect l="l" t="t" r="r" b="b"/>
              <a:pathLst>
                <a:path w="10554970" h="1748917">
                  <a:moveTo>
                    <a:pt x="0" y="190119"/>
                  </a:moveTo>
                  <a:cubicBezTo>
                    <a:pt x="0" y="84836"/>
                    <a:pt x="86868" y="0"/>
                    <a:pt x="193294" y="0"/>
                  </a:cubicBezTo>
                  <a:lnTo>
                    <a:pt x="10361676" y="0"/>
                  </a:lnTo>
                  <a:lnTo>
                    <a:pt x="10361676" y="19050"/>
                  </a:lnTo>
                  <a:lnTo>
                    <a:pt x="10361676" y="0"/>
                  </a:lnTo>
                  <a:cubicBezTo>
                    <a:pt x="10468102" y="0"/>
                    <a:pt x="10554970" y="84836"/>
                    <a:pt x="10554970" y="190119"/>
                  </a:cubicBezTo>
                  <a:lnTo>
                    <a:pt x="10535920" y="190119"/>
                  </a:lnTo>
                  <a:lnTo>
                    <a:pt x="10554970" y="190119"/>
                  </a:lnTo>
                  <a:lnTo>
                    <a:pt x="10554970" y="1558798"/>
                  </a:lnTo>
                  <a:lnTo>
                    <a:pt x="10535920" y="1558798"/>
                  </a:lnTo>
                  <a:lnTo>
                    <a:pt x="10554970" y="1558798"/>
                  </a:lnTo>
                  <a:cubicBezTo>
                    <a:pt x="10554970" y="1664081"/>
                    <a:pt x="10468102" y="1748917"/>
                    <a:pt x="10361676" y="1748917"/>
                  </a:cubicBezTo>
                  <a:lnTo>
                    <a:pt x="10361676" y="1729867"/>
                  </a:lnTo>
                  <a:lnTo>
                    <a:pt x="10361676" y="1748917"/>
                  </a:lnTo>
                  <a:lnTo>
                    <a:pt x="193294" y="1748917"/>
                  </a:lnTo>
                  <a:lnTo>
                    <a:pt x="193294" y="1729867"/>
                  </a:lnTo>
                  <a:lnTo>
                    <a:pt x="193294" y="1748917"/>
                  </a:lnTo>
                  <a:cubicBezTo>
                    <a:pt x="86868" y="1748917"/>
                    <a:pt x="0" y="1664208"/>
                    <a:pt x="0" y="1558798"/>
                  </a:cubicBezTo>
                  <a:lnTo>
                    <a:pt x="0" y="190119"/>
                  </a:lnTo>
                  <a:lnTo>
                    <a:pt x="19050" y="190119"/>
                  </a:lnTo>
                  <a:lnTo>
                    <a:pt x="0" y="190119"/>
                  </a:lnTo>
                  <a:moveTo>
                    <a:pt x="38100" y="190119"/>
                  </a:moveTo>
                  <a:lnTo>
                    <a:pt x="38100" y="1558798"/>
                  </a:lnTo>
                  <a:lnTo>
                    <a:pt x="19050" y="1558798"/>
                  </a:lnTo>
                  <a:lnTo>
                    <a:pt x="38100" y="1558798"/>
                  </a:lnTo>
                  <a:cubicBezTo>
                    <a:pt x="38100" y="1642491"/>
                    <a:pt x="107315" y="1710817"/>
                    <a:pt x="193294" y="1710817"/>
                  </a:cubicBezTo>
                  <a:lnTo>
                    <a:pt x="10361676" y="1710817"/>
                  </a:lnTo>
                  <a:cubicBezTo>
                    <a:pt x="10447782" y="1710817"/>
                    <a:pt x="10516870" y="1642364"/>
                    <a:pt x="10516870" y="1558798"/>
                  </a:cubicBezTo>
                  <a:lnTo>
                    <a:pt x="10516870" y="190119"/>
                  </a:lnTo>
                  <a:cubicBezTo>
                    <a:pt x="10516870" y="106553"/>
                    <a:pt x="10447655" y="38100"/>
                    <a:pt x="10361676" y="38100"/>
                  </a:cubicBezTo>
                  <a:lnTo>
                    <a:pt x="193294" y="38100"/>
                  </a:lnTo>
                  <a:lnTo>
                    <a:pt x="193294" y="19050"/>
                  </a:lnTo>
                  <a:lnTo>
                    <a:pt x="193294" y="38100"/>
                  </a:lnTo>
                  <a:cubicBezTo>
                    <a:pt x="107315" y="38100"/>
                    <a:pt x="38100" y="106553"/>
                    <a:pt x="38100" y="190119"/>
                  </a:cubicBezTo>
                  <a:close/>
                </a:path>
              </a:pathLst>
            </a:custGeom>
            <a:solidFill>
              <a:srgbClr val="E7E6E6"/>
            </a:solidFill>
          </p:spPr>
        </p:sp>
      </p:grpSp>
      <p:grpSp>
        <p:nvGrpSpPr>
          <p:cNvPr id="17" name="Group 17"/>
          <p:cNvGrpSpPr/>
          <p:nvPr/>
        </p:nvGrpSpPr>
        <p:grpSpPr>
          <a:xfrm>
            <a:off x="721082" y="2369055"/>
            <a:ext cx="6531623" cy="1236545"/>
            <a:chOff x="0" y="0"/>
            <a:chExt cx="8708830" cy="1648726"/>
          </a:xfrm>
        </p:grpSpPr>
        <p:sp>
          <p:nvSpPr>
            <p:cNvPr id="18" name="Freeform 18"/>
            <p:cNvSpPr/>
            <p:nvPr/>
          </p:nvSpPr>
          <p:spPr>
            <a:xfrm>
              <a:off x="0" y="0"/>
              <a:ext cx="8708830" cy="1648726"/>
            </a:xfrm>
            <a:custGeom>
              <a:avLst/>
              <a:gdLst/>
              <a:ahLst/>
              <a:cxnLst/>
              <a:rect l="l" t="t" r="r" b="b"/>
              <a:pathLst>
                <a:path w="8708830" h="1648726">
                  <a:moveTo>
                    <a:pt x="0" y="0"/>
                  </a:moveTo>
                  <a:lnTo>
                    <a:pt x="8708830" y="0"/>
                  </a:lnTo>
                  <a:lnTo>
                    <a:pt x="8708830" y="1648726"/>
                  </a:lnTo>
                  <a:lnTo>
                    <a:pt x="0" y="1648726"/>
                  </a:lnTo>
                  <a:close/>
                </a:path>
              </a:pathLst>
            </a:custGeom>
            <a:solidFill>
              <a:srgbClr val="000000">
                <a:alpha val="0"/>
              </a:srgbClr>
            </a:solidFill>
          </p:spPr>
        </p:sp>
        <p:sp>
          <p:nvSpPr>
            <p:cNvPr id="19" name="TextBox 19"/>
            <p:cNvSpPr txBox="1"/>
            <p:nvPr/>
          </p:nvSpPr>
          <p:spPr>
            <a:xfrm>
              <a:off x="0" y="38100"/>
              <a:ext cx="8708830" cy="1610626"/>
            </a:xfrm>
            <a:prstGeom prst="rect">
              <a:avLst/>
            </a:prstGeom>
          </p:spPr>
          <p:txBody>
            <a:bodyPr lIns="0" tIns="0" rIns="0" bIns="0" rtlCol="0" anchor="ctr"/>
            <a:lstStyle/>
            <a:p>
              <a:pPr algn="ctr">
                <a:lnSpc>
                  <a:spcPts val="3888"/>
                </a:lnSpc>
              </a:pPr>
              <a:r>
                <a:rPr lang="en-US" sz="3600">
                  <a:solidFill>
                    <a:srgbClr val="FFFFFF"/>
                  </a:solidFill>
                  <a:latin typeface="PT Sans"/>
                  <a:ea typeface="PT Sans"/>
                  <a:cs typeface="PT Sans"/>
                  <a:sym typeface="PT Sans"/>
                </a:rPr>
                <a:t>Reduce visibility</a:t>
              </a:r>
            </a:p>
          </p:txBody>
        </p:sp>
      </p:grpSp>
      <p:grpSp>
        <p:nvGrpSpPr>
          <p:cNvPr id="20" name="Group 20"/>
          <p:cNvGrpSpPr/>
          <p:nvPr/>
        </p:nvGrpSpPr>
        <p:grpSpPr>
          <a:xfrm>
            <a:off x="1379469" y="3828461"/>
            <a:ext cx="7916221" cy="1311706"/>
            <a:chOff x="0" y="0"/>
            <a:chExt cx="10554962" cy="1748942"/>
          </a:xfrm>
        </p:grpSpPr>
        <p:sp>
          <p:nvSpPr>
            <p:cNvPr id="21" name="Freeform 21"/>
            <p:cNvSpPr/>
            <p:nvPr/>
          </p:nvSpPr>
          <p:spPr>
            <a:xfrm>
              <a:off x="19050" y="19050"/>
              <a:ext cx="10516870" cy="1710817"/>
            </a:xfrm>
            <a:custGeom>
              <a:avLst/>
              <a:gdLst/>
              <a:ahLst/>
              <a:cxnLst/>
              <a:rect l="l" t="t" r="r" b="b"/>
              <a:pathLst>
                <a:path w="10516870" h="1710817">
                  <a:moveTo>
                    <a:pt x="0" y="171069"/>
                  </a:moveTo>
                  <a:cubicBezTo>
                    <a:pt x="0" y="76581"/>
                    <a:pt x="77978" y="0"/>
                    <a:pt x="174244" y="0"/>
                  </a:cubicBezTo>
                  <a:lnTo>
                    <a:pt x="10342626" y="0"/>
                  </a:lnTo>
                  <a:cubicBezTo>
                    <a:pt x="10438892" y="0"/>
                    <a:pt x="10516870" y="76581"/>
                    <a:pt x="10516870" y="171069"/>
                  </a:cubicBezTo>
                  <a:lnTo>
                    <a:pt x="10516870" y="1539748"/>
                  </a:lnTo>
                  <a:cubicBezTo>
                    <a:pt x="10516870" y="1634236"/>
                    <a:pt x="10438892" y="1710817"/>
                    <a:pt x="10342626" y="1710817"/>
                  </a:cubicBezTo>
                  <a:lnTo>
                    <a:pt x="174244" y="1710817"/>
                  </a:lnTo>
                  <a:cubicBezTo>
                    <a:pt x="77978" y="1710817"/>
                    <a:pt x="0" y="1634236"/>
                    <a:pt x="0" y="1539748"/>
                  </a:cubicBezTo>
                  <a:close/>
                </a:path>
              </a:pathLst>
            </a:custGeom>
            <a:solidFill>
              <a:srgbClr val="44546A"/>
            </a:solidFill>
          </p:spPr>
        </p:sp>
        <p:sp>
          <p:nvSpPr>
            <p:cNvPr id="22" name="Freeform 22"/>
            <p:cNvSpPr/>
            <p:nvPr/>
          </p:nvSpPr>
          <p:spPr>
            <a:xfrm>
              <a:off x="0" y="0"/>
              <a:ext cx="10554970" cy="1748917"/>
            </a:xfrm>
            <a:custGeom>
              <a:avLst/>
              <a:gdLst/>
              <a:ahLst/>
              <a:cxnLst/>
              <a:rect l="l" t="t" r="r" b="b"/>
              <a:pathLst>
                <a:path w="10554970" h="1748917">
                  <a:moveTo>
                    <a:pt x="0" y="190119"/>
                  </a:moveTo>
                  <a:cubicBezTo>
                    <a:pt x="0" y="84836"/>
                    <a:pt x="86868" y="0"/>
                    <a:pt x="193294" y="0"/>
                  </a:cubicBezTo>
                  <a:lnTo>
                    <a:pt x="10361676" y="0"/>
                  </a:lnTo>
                  <a:lnTo>
                    <a:pt x="10361676" y="19050"/>
                  </a:lnTo>
                  <a:lnTo>
                    <a:pt x="10361676" y="0"/>
                  </a:lnTo>
                  <a:cubicBezTo>
                    <a:pt x="10468102" y="0"/>
                    <a:pt x="10554970" y="84836"/>
                    <a:pt x="10554970" y="190119"/>
                  </a:cubicBezTo>
                  <a:lnTo>
                    <a:pt x="10535920" y="190119"/>
                  </a:lnTo>
                  <a:lnTo>
                    <a:pt x="10554970" y="190119"/>
                  </a:lnTo>
                  <a:lnTo>
                    <a:pt x="10554970" y="1558798"/>
                  </a:lnTo>
                  <a:lnTo>
                    <a:pt x="10535920" y="1558798"/>
                  </a:lnTo>
                  <a:lnTo>
                    <a:pt x="10554970" y="1558798"/>
                  </a:lnTo>
                  <a:cubicBezTo>
                    <a:pt x="10554970" y="1664081"/>
                    <a:pt x="10468102" y="1748917"/>
                    <a:pt x="10361676" y="1748917"/>
                  </a:cubicBezTo>
                  <a:lnTo>
                    <a:pt x="10361676" y="1729867"/>
                  </a:lnTo>
                  <a:lnTo>
                    <a:pt x="10361676" y="1748917"/>
                  </a:lnTo>
                  <a:lnTo>
                    <a:pt x="193294" y="1748917"/>
                  </a:lnTo>
                  <a:lnTo>
                    <a:pt x="193294" y="1729867"/>
                  </a:lnTo>
                  <a:lnTo>
                    <a:pt x="193294" y="1748917"/>
                  </a:lnTo>
                  <a:cubicBezTo>
                    <a:pt x="86868" y="1748917"/>
                    <a:pt x="0" y="1664208"/>
                    <a:pt x="0" y="1558798"/>
                  </a:cubicBezTo>
                  <a:lnTo>
                    <a:pt x="0" y="190119"/>
                  </a:lnTo>
                  <a:lnTo>
                    <a:pt x="19050" y="190119"/>
                  </a:lnTo>
                  <a:lnTo>
                    <a:pt x="0" y="190119"/>
                  </a:lnTo>
                  <a:moveTo>
                    <a:pt x="38100" y="190119"/>
                  </a:moveTo>
                  <a:lnTo>
                    <a:pt x="38100" y="1558798"/>
                  </a:lnTo>
                  <a:lnTo>
                    <a:pt x="19050" y="1558798"/>
                  </a:lnTo>
                  <a:lnTo>
                    <a:pt x="38100" y="1558798"/>
                  </a:lnTo>
                  <a:cubicBezTo>
                    <a:pt x="38100" y="1642491"/>
                    <a:pt x="107315" y="1710817"/>
                    <a:pt x="193294" y="1710817"/>
                  </a:cubicBezTo>
                  <a:lnTo>
                    <a:pt x="10361676" y="1710817"/>
                  </a:lnTo>
                  <a:cubicBezTo>
                    <a:pt x="10447782" y="1710817"/>
                    <a:pt x="10516870" y="1642364"/>
                    <a:pt x="10516870" y="1558798"/>
                  </a:cubicBezTo>
                  <a:lnTo>
                    <a:pt x="10516870" y="190119"/>
                  </a:lnTo>
                  <a:cubicBezTo>
                    <a:pt x="10516870" y="106553"/>
                    <a:pt x="10447655" y="38100"/>
                    <a:pt x="10361676" y="38100"/>
                  </a:cubicBezTo>
                  <a:lnTo>
                    <a:pt x="193294" y="38100"/>
                  </a:lnTo>
                  <a:lnTo>
                    <a:pt x="193294" y="19050"/>
                  </a:lnTo>
                  <a:lnTo>
                    <a:pt x="193294" y="38100"/>
                  </a:lnTo>
                  <a:cubicBezTo>
                    <a:pt x="107315" y="38100"/>
                    <a:pt x="38100" y="106553"/>
                    <a:pt x="38100" y="190119"/>
                  </a:cubicBezTo>
                  <a:close/>
                </a:path>
              </a:pathLst>
            </a:custGeom>
            <a:solidFill>
              <a:srgbClr val="E7E6E6"/>
            </a:solidFill>
          </p:spPr>
        </p:sp>
      </p:grpSp>
      <p:grpSp>
        <p:nvGrpSpPr>
          <p:cNvPr id="23" name="Group 23"/>
          <p:cNvGrpSpPr/>
          <p:nvPr/>
        </p:nvGrpSpPr>
        <p:grpSpPr>
          <a:xfrm>
            <a:off x="1417050" y="3866042"/>
            <a:ext cx="6311055" cy="1236544"/>
            <a:chOff x="0" y="0"/>
            <a:chExt cx="8414740" cy="1648726"/>
          </a:xfrm>
        </p:grpSpPr>
        <p:sp>
          <p:nvSpPr>
            <p:cNvPr id="24" name="Freeform 24"/>
            <p:cNvSpPr/>
            <p:nvPr/>
          </p:nvSpPr>
          <p:spPr>
            <a:xfrm>
              <a:off x="0" y="0"/>
              <a:ext cx="8414740" cy="1648726"/>
            </a:xfrm>
            <a:custGeom>
              <a:avLst/>
              <a:gdLst/>
              <a:ahLst/>
              <a:cxnLst/>
              <a:rect l="l" t="t" r="r" b="b"/>
              <a:pathLst>
                <a:path w="8414740" h="1648726">
                  <a:moveTo>
                    <a:pt x="0" y="0"/>
                  </a:moveTo>
                  <a:lnTo>
                    <a:pt x="8414740" y="0"/>
                  </a:lnTo>
                  <a:lnTo>
                    <a:pt x="8414740" y="1648726"/>
                  </a:lnTo>
                  <a:lnTo>
                    <a:pt x="0" y="1648726"/>
                  </a:lnTo>
                  <a:close/>
                </a:path>
              </a:pathLst>
            </a:custGeom>
            <a:solidFill>
              <a:srgbClr val="000000">
                <a:alpha val="0"/>
              </a:srgbClr>
            </a:solidFill>
          </p:spPr>
        </p:sp>
        <p:sp>
          <p:nvSpPr>
            <p:cNvPr id="25" name="TextBox 25"/>
            <p:cNvSpPr txBox="1"/>
            <p:nvPr/>
          </p:nvSpPr>
          <p:spPr>
            <a:xfrm>
              <a:off x="0" y="38100"/>
              <a:ext cx="8414740" cy="1610626"/>
            </a:xfrm>
            <a:prstGeom prst="rect">
              <a:avLst/>
            </a:prstGeom>
          </p:spPr>
          <p:txBody>
            <a:bodyPr lIns="0" tIns="0" rIns="0" bIns="0" rtlCol="0" anchor="ctr"/>
            <a:lstStyle/>
            <a:p>
              <a:pPr algn="ctr">
                <a:lnSpc>
                  <a:spcPts val="3888"/>
                </a:lnSpc>
              </a:pPr>
              <a:r>
                <a:rPr lang="en-US" sz="3600">
                  <a:solidFill>
                    <a:srgbClr val="FFFFFF"/>
                  </a:solidFill>
                  <a:latin typeface="PT Sans"/>
                  <a:ea typeface="PT Sans"/>
                  <a:cs typeface="PT Sans"/>
                  <a:sym typeface="PT Sans"/>
                </a:rPr>
                <a:t>Air traffic disruption</a:t>
              </a:r>
            </a:p>
          </p:txBody>
        </p:sp>
      </p:grpSp>
      <p:grpSp>
        <p:nvGrpSpPr>
          <p:cNvPr id="26" name="Group 26"/>
          <p:cNvGrpSpPr/>
          <p:nvPr/>
        </p:nvGrpSpPr>
        <p:grpSpPr>
          <a:xfrm>
            <a:off x="2075437" y="5325448"/>
            <a:ext cx="7916222" cy="1311706"/>
            <a:chOff x="0" y="0"/>
            <a:chExt cx="10554962" cy="1748942"/>
          </a:xfrm>
        </p:grpSpPr>
        <p:sp>
          <p:nvSpPr>
            <p:cNvPr id="27" name="Freeform 27"/>
            <p:cNvSpPr/>
            <p:nvPr/>
          </p:nvSpPr>
          <p:spPr>
            <a:xfrm>
              <a:off x="19050" y="19050"/>
              <a:ext cx="10516870" cy="1710817"/>
            </a:xfrm>
            <a:custGeom>
              <a:avLst/>
              <a:gdLst/>
              <a:ahLst/>
              <a:cxnLst/>
              <a:rect l="l" t="t" r="r" b="b"/>
              <a:pathLst>
                <a:path w="10516870" h="1710817">
                  <a:moveTo>
                    <a:pt x="0" y="171069"/>
                  </a:moveTo>
                  <a:cubicBezTo>
                    <a:pt x="0" y="76581"/>
                    <a:pt x="77978" y="0"/>
                    <a:pt x="174244" y="0"/>
                  </a:cubicBezTo>
                  <a:lnTo>
                    <a:pt x="10342626" y="0"/>
                  </a:lnTo>
                  <a:cubicBezTo>
                    <a:pt x="10438892" y="0"/>
                    <a:pt x="10516870" y="76581"/>
                    <a:pt x="10516870" y="171069"/>
                  </a:cubicBezTo>
                  <a:lnTo>
                    <a:pt x="10516870" y="1539748"/>
                  </a:lnTo>
                  <a:cubicBezTo>
                    <a:pt x="10516870" y="1634236"/>
                    <a:pt x="10438892" y="1710817"/>
                    <a:pt x="10342626" y="1710817"/>
                  </a:cubicBezTo>
                  <a:lnTo>
                    <a:pt x="174244" y="1710817"/>
                  </a:lnTo>
                  <a:cubicBezTo>
                    <a:pt x="77978" y="1710817"/>
                    <a:pt x="0" y="1634236"/>
                    <a:pt x="0" y="1539748"/>
                  </a:cubicBezTo>
                  <a:close/>
                </a:path>
              </a:pathLst>
            </a:custGeom>
            <a:solidFill>
              <a:srgbClr val="44546A"/>
            </a:solidFill>
          </p:spPr>
        </p:sp>
        <p:sp>
          <p:nvSpPr>
            <p:cNvPr id="28" name="Freeform 28"/>
            <p:cNvSpPr/>
            <p:nvPr/>
          </p:nvSpPr>
          <p:spPr>
            <a:xfrm>
              <a:off x="0" y="0"/>
              <a:ext cx="10554970" cy="1748917"/>
            </a:xfrm>
            <a:custGeom>
              <a:avLst/>
              <a:gdLst/>
              <a:ahLst/>
              <a:cxnLst/>
              <a:rect l="l" t="t" r="r" b="b"/>
              <a:pathLst>
                <a:path w="10554970" h="1748917">
                  <a:moveTo>
                    <a:pt x="0" y="190119"/>
                  </a:moveTo>
                  <a:cubicBezTo>
                    <a:pt x="0" y="84836"/>
                    <a:pt x="86868" y="0"/>
                    <a:pt x="193294" y="0"/>
                  </a:cubicBezTo>
                  <a:lnTo>
                    <a:pt x="10361676" y="0"/>
                  </a:lnTo>
                  <a:lnTo>
                    <a:pt x="10361676" y="19050"/>
                  </a:lnTo>
                  <a:lnTo>
                    <a:pt x="10361676" y="0"/>
                  </a:lnTo>
                  <a:cubicBezTo>
                    <a:pt x="10468102" y="0"/>
                    <a:pt x="10554970" y="84836"/>
                    <a:pt x="10554970" y="190119"/>
                  </a:cubicBezTo>
                  <a:lnTo>
                    <a:pt x="10535920" y="190119"/>
                  </a:lnTo>
                  <a:lnTo>
                    <a:pt x="10554970" y="190119"/>
                  </a:lnTo>
                  <a:lnTo>
                    <a:pt x="10554970" y="1558798"/>
                  </a:lnTo>
                  <a:lnTo>
                    <a:pt x="10535920" y="1558798"/>
                  </a:lnTo>
                  <a:lnTo>
                    <a:pt x="10554970" y="1558798"/>
                  </a:lnTo>
                  <a:cubicBezTo>
                    <a:pt x="10554970" y="1664081"/>
                    <a:pt x="10468102" y="1748917"/>
                    <a:pt x="10361676" y="1748917"/>
                  </a:cubicBezTo>
                  <a:lnTo>
                    <a:pt x="10361676" y="1729867"/>
                  </a:lnTo>
                  <a:lnTo>
                    <a:pt x="10361676" y="1748917"/>
                  </a:lnTo>
                  <a:lnTo>
                    <a:pt x="193294" y="1748917"/>
                  </a:lnTo>
                  <a:lnTo>
                    <a:pt x="193294" y="1729867"/>
                  </a:lnTo>
                  <a:lnTo>
                    <a:pt x="193294" y="1748917"/>
                  </a:lnTo>
                  <a:cubicBezTo>
                    <a:pt x="86868" y="1748917"/>
                    <a:pt x="0" y="1664208"/>
                    <a:pt x="0" y="1558798"/>
                  </a:cubicBezTo>
                  <a:lnTo>
                    <a:pt x="0" y="190119"/>
                  </a:lnTo>
                  <a:lnTo>
                    <a:pt x="19050" y="190119"/>
                  </a:lnTo>
                  <a:lnTo>
                    <a:pt x="0" y="190119"/>
                  </a:lnTo>
                  <a:moveTo>
                    <a:pt x="38100" y="190119"/>
                  </a:moveTo>
                  <a:lnTo>
                    <a:pt x="38100" y="1558798"/>
                  </a:lnTo>
                  <a:lnTo>
                    <a:pt x="19050" y="1558798"/>
                  </a:lnTo>
                  <a:lnTo>
                    <a:pt x="38100" y="1558798"/>
                  </a:lnTo>
                  <a:cubicBezTo>
                    <a:pt x="38100" y="1642491"/>
                    <a:pt x="107315" y="1710817"/>
                    <a:pt x="193294" y="1710817"/>
                  </a:cubicBezTo>
                  <a:lnTo>
                    <a:pt x="10361676" y="1710817"/>
                  </a:lnTo>
                  <a:cubicBezTo>
                    <a:pt x="10447782" y="1710817"/>
                    <a:pt x="10516870" y="1642364"/>
                    <a:pt x="10516870" y="1558798"/>
                  </a:cubicBezTo>
                  <a:lnTo>
                    <a:pt x="10516870" y="190119"/>
                  </a:lnTo>
                  <a:cubicBezTo>
                    <a:pt x="10516870" y="106553"/>
                    <a:pt x="10447655" y="38100"/>
                    <a:pt x="10361676" y="38100"/>
                  </a:cubicBezTo>
                  <a:lnTo>
                    <a:pt x="193294" y="38100"/>
                  </a:lnTo>
                  <a:lnTo>
                    <a:pt x="193294" y="19050"/>
                  </a:lnTo>
                  <a:lnTo>
                    <a:pt x="193294" y="38100"/>
                  </a:lnTo>
                  <a:cubicBezTo>
                    <a:pt x="107315" y="38100"/>
                    <a:pt x="38100" y="106553"/>
                    <a:pt x="38100" y="190119"/>
                  </a:cubicBezTo>
                  <a:close/>
                </a:path>
              </a:pathLst>
            </a:custGeom>
            <a:solidFill>
              <a:srgbClr val="E7E6E6"/>
            </a:solidFill>
          </p:spPr>
        </p:sp>
      </p:grpSp>
      <p:grpSp>
        <p:nvGrpSpPr>
          <p:cNvPr id="29" name="Group 29"/>
          <p:cNvGrpSpPr/>
          <p:nvPr/>
        </p:nvGrpSpPr>
        <p:grpSpPr>
          <a:xfrm>
            <a:off x="2113018" y="5363030"/>
            <a:ext cx="6311055" cy="1236544"/>
            <a:chOff x="0" y="0"/>
            <a:chExt cx="8414740" cy="1648726"/>
          </a:xfrm>
        </p:grpSpPr>
        <p:sp>
          <p:nvSpPr>
            <p:cNvPr id="30" name="Freeform 30"/>
            <p:cNvSpPr/>
            <p:nvPr/>
          </p:nvSpPr>
          <p:spPr>
            <a:xfrm>
              <a:off x="0" y="0"/>
              <a:ext cx="8414740" cy="1648726"/>
            </a:xfrm>
            <a:custGeom>
              <a:avLst/>
              <a:gdLst/>
              <a:ahLst/>
              <a:cxnLst/>
              <a:rect l="l" t="t" r="r" b="b"/>
              <a:pathLst>
                <a:path w="8414740" h="1648726">
                  <a:moveTo>
                    <a:pt x="0" y="0"/>
                  </a:moveTo>
                  <a:lnTo>
                    <a:pt x="8414740" y="0"/>
                  </a:lnTo>
                  <a:lnTo>
                    <a:pt x="8414740" y="1648726"/>
                  </a:lnTo>
                  <a:lnTo>
                    <a:pt x="0" y="1648726"/>
                  </a:lnTo>
                  <a:close/>
                </a:path>
              </a:pathLst>
            </a:custGeom>
            <a:solidFill>
              <a:srgbClr val="000000">
                <a:alpha val="0"/>
              </a:srgbClr>
            </a:solidFill>
          </p:spPr>
        </p:sp>
        <p:sp>
          <p:nvSpPr>
            <p:cNvPr id="31" name="TextBox 31"/>
            <p:cNvSpPr txBox="1"/>
            <p:nvPr/>
          </p:nvSpPr>
          <p:spPr>
            <a:xfrm>
              <a:off x="0" y="38100"/>
              <a:ext cx="8414740" cy="1610626"/>
            </a:xfrm>
            <a:prstGeom prst="rect">
              <a:avLst/>
            </a:prstGeom>
          </p:spPr>
          <p:txBody>
            <a:bodyPr lIns="0" tIns="0" rIns="0" bIns="0" rtlCol="0" anchor="ctr"/>
            <a:lstStyle/>
            <a:p>
              <a:pPr algn="ctr">
                <a:lnSpc>
                  <a:spcPts val="3888"/>
                </a:lnSpc>
              </a:pPr>
              <a:r>
                <a:rPr lang="en-US" sz="3600">
                  <a:solidFill>
                    <a:srgbClr val="FFFFFF"/>
                  </a:solidFill>
                  <a:latin typeface="PT Sans"/>
                  <a:ea typeface="PT Sans"/>
                  <a:cs typeface="PT Sans"/>
                  <a:sym typeface="PT Sans"/>
                </a:rPr>
                <a:t>Traffic danger</a:t>
              </a:r>
            </a:p>
          </p:txBody>
        </p:sp>
      </p:grpSp>
      <p:grpSp>
        <p:nvGrpSpPr>
          <p:cNvPr id="32" name="Group 32"/>
          <p:cNvGrpSpPr/>
          <p:nvPr/>
        </p:nvGrpSpPr>
        <p:grpSpPr>
          <a:xfrm>
            <a:off x="7741874" y="3309278"/>
            <a:ext cx="853084" cy="853084"/>
            <a:chOff x="0" y="0"/>
            <a:chExt cx="1137446" cy="1137446"/>
          </a:xfrm>
        </p:grpSpPr>
        <p:sp>
          <p:nvSpPr>
            <p:cNvPr id="33" name="Freeform 33"/>
            <p:cNvSpPr/>
            <p:nvPr/>
          </p:nvSpPr>
          <p:spPr>
            <a:xfrm>
              <a:off x="12700" y="12700"/>
              <a:ext cx="1112012" cy="1112012"/>
            </a:xfrm>
            <a:custGeom>
              <a:avLst/>
              <a:gdLst/>
              <a:ahLst/>
              <a:cxnLst/>
              <a:rect l="l" t="t" r="r" b="b"/>
              <a:pathLst>
                <a:path w="1112012" h="1112012">
                  <a:moveTo>
                    <a:pt x="0" y="611632"/>
                  </a:moveTo>
                  <a:lnTo>
                    <a:pt x="250190" y="611632"/>
                  </a:lnTo>
                  <a:lnTo>
                    <a:pt x="250190" y="0"/>
                  </a:lnTo>
                  <a:lnTo>
                    <a:pt x="861822" y="0"/>
                  </a:lnTo>
                  <a:lnTo>
                    <a:pt x="861822" y="611632"/>
                  </a:lnTo>
                  <a:lnTo>
                    <a:pt x="1112012" y="611632"/>
                  </a:lnTo>
                  <a:lnTo>
                    <a:pt x="556006" y="1112012"/>
                  </a:lnTo>
                  <a:close/>
                </a:path>
              </a:pathLst>
            </a:custGeom>
            <a:solidFill>
              <a:srgbClr val="CFD1D4">
                <a:alpha val="80784"/>
              </a:srgbClr>
            </a:solidFill>
          </p:spPr>
        </p:sp>
        <p:sp>
          <p:nvSpPr>
            <p:cNvPr id="34" name="Freeform 34"/>
            <p:cNvSpPr/>
            <p:nvPr/>
          </p:nvSpPr>
          <p:spPr>
            <a:xfrm>
              <a:off x="-1016" y="0"/>
              <a:ext cx="1139317" cy="1138555"/>
            </a:xfrm>
            <a:custGeom>
              <a:avLst/>
              <a:gdLst/>
              <a:ahLst/>
              <a:cxnLst/>
              <a:rect l="l" t="t" r="r" b="b"/>
              <a:pathLst>
                <a:path w="1139317" h="1138555">
                  <a:moveTo>
                    <a:pt x="13716" y="611632"/>
                  </a:moveTo>
                  <a:lnTo>
                    <a:pt x="263906" y="611632"/>
                  </a:lnTo>
                  <a:lnTo>
                    <a:pt x="263906" y="624332"/>
                  </a:lnTo>
                  <a:lnTo>
                    <a:pt x="251206" y="624332"/>
                  </a:lnTo>
                  <a:lnTo>
                    <a:pt x="251206" y="12700"/>
                  </a:lnTo>
                  <a:cubicBezTo>
                    <a:pt x="251206" y="5715"/>
                    <a:pt x="256921" y="0"/>
                    <a:pt x="263906" y="0"/>
                  </a:cubicBezTo>
                  <a:lnTo>
                    <a:pt x="875538" y="0"/>
                  </a:lnTo>
                  <a:cubicBezTo>
                    <a:pt x="882523" y="0"/>
                    <a:pt x="888238" y="5715"/>
                    <a:pt x="888238" y="12700"/>
                  </a:cubicBezTo>
                  <a:lnTo>
                    <a:pt x="888238" y="624332"/>
                  </a:lnTo>
                  <a:lnTo>
                    <a:pt x="875538" y="624332"/>
                  </a:lnTo>
                  <a:lnTo>
                    <a:pt x="875538" y="611632"/>
                  </a:lnTo>
                  <a:lnTo>
                    <a:pt x="1125728" y="611632"/>
                  </a:lnTo>
                  <a:cubicBezTo>
                    <a:pt x="1130935" y="611632"/>
                    <a:pt x="1135761" y="614934"/>
                    <a:pt x="1137539" y="619760"/>
                  </a:cubicBezTo>
                  <a:cubicBezTo>
                    <a:pt x="1139317" y="624586"/>
                    <a:pt x="1138047" y="630174"/>
                    <a:pt x="1134237" y="633730"/>
                  </a:cubicBezTo>
                  <a:lnTo>
                    <a:pt x="578231" y="1134237"/>
                  </a:lnTo>
                  <a:cubicBezTo>
                    <a:pt x="573405" y="1138555"/>
                    <a:pt x="566039" y="1138555"/>
                    <a:pt x="561213" y="1134237"/>
                  </a:cubicBezTo>
                  <a:lnTo>
                    <a:pt x="5207" y="633730"/>
                  </a:lnTo>
                  <a:cubicBezTo>
                    <a:pt x="1270" y="630174"/>
                    <a:pt x="0" y="624713"/>
                    <a:pt x="1905" y="619760"/>
                  </a:cubicBezTo>
                  <a:cubicBezTo>
                    <a:pt x="3810" y="614807"/>
                    <a:pt x="8509" y="611632"/>
                    <a:pt x="13716" y="611632"/>
                  </a:cubicBezTo>
                  <a:moveTo>
                    <a:pt x="13716" y="637032"/>
                  </a:moveTo>
                  <a:lnTo>
                    <a:pt x="13716" y="624332"/>
                  </a:lnTo>
                  <a:lnTo>
                    <a:pt x="22225" y="614934"/>
                  </a:lnTo>
                  <a:lnTo>
                    <a:pt x="578231" y="1115314"/>
                  </a:lnTo>
                  <a:lnTo>
                    <a:pt x="569722" y="1124712"/>
                  </a:lnTo>
                  <a:lnTo>
                    <a:pt x="561213" y="1115314"/>
                  </a:lnTo>
                  <a:lnTo>
                    <a:pt x="1117219" y="614934"/>
                  </a:lnTo>
                  <a:lnTo>
                    <a:pt x="1125728" y="624332"/>
                  </a:lnTo>
                  <a:lnTo>
                    <a:pt x="1125728" y="637032"/>
                  </a:lnTo>
                  <a:lnTo>
                    <a:pt x="875538" y="637032"/>
                  </a:lnTo>
                  <a:cubicBezTo>
                    <a:pt x="868553" y="637032"/>
                    <a:pt x="862838" y="631317"/>
                    <a:pt x="862838" y="624332"/>
                  </a:cubicBezTo>
                  <a:lnTo>
                    <a:pt x="862838" y="12700"/>
                  </a:lnTo>
                  <a:lnTo>
                    <a:pt x="875538" y="12700"/>
                  </a:lnTo>
                  <a:lnTo>
                    <a:pt x="875538" y="25400"/>
                  </a:lnTo>
                  <a:lnTo>
                    <a:pt x="263906" y="25400"/>
                  </a:lnTo>
                  <a:lnTo>
                    <a:pt x="263906" y="12700"/>
                  </a:lnTo>
                  <a:lnTo>
                    <a:pt x="276606" y="12700"/>
                  </a:lnTo>
                  <a:lnTo>
                    <a:pt x="276606" y="624332"/>
                  </a:lnTo>
                  <a:cubicBezTo>
                    <a:pt x="276606" y="631317"/>
                    <a:pt x="270891" y="637032"/>
                    <a:pt x="263906" y="637032"/>
                  </a:cubicBezTo>
                  <a:lnTo>
                    <a:pt x="13716" y="637032"/>
                  </a:lnTo>
                  <a:close/>
                </a:path>
              </a:pathLst>
            </a:custGeom>
            <a:solidFill>
              <a:srgbClr val="CFD1D4">
                <a:alpha val="80784"/>
              </a:srgbClr>
            </a:solidFill>
          </p:spPr>
        </p:sp>
      </p:grpSp>
      <p:grpSp>
        <p:nvGrpSpPr>
          <p:cNvPr id="35" name="Group 35"/>
          <p:cNvGrpSpPr/>
          <p:nvPr/>
        </p:nvGrpSpPr>
        <p:grpSpPr>
          <a:xfrm>
            <a:off x="8437842" y="4797711"/>
            <a:ext cx="853084" cy="853084"/>
            <a:chOff x="0" y="0"/>
            <a:chExt cx="1137446" cy="1137446"/>
          </a:xfrm>
        </p:grpSpPr>
        <p:sp>
          <p:nvSpPr>
            <p:cNvPr id="36" name="Freeform 36"/>
            <p:cNvSpPr/>
            <p:nvPr/>
          </p:nvSpPr>
          <p:spPr>
            <a:xfrm>
              <a:off x="12700" y="12700"/>
              <a:ext cx="1112012" cy="1112012"/>
            </a:xfrm>
            <a:custGeom>
              <a:avLst/>
              <a:gdLst/>
              <a:ahLst/>
              <a:cxnLst/>
              <a:rect l="l" t="t" r="r" b="b"/>
              <a:pathLst>
                <a:path w="1112012" h="1112012">
                  <a:moveTo>
                    <a:pt x="0" y="611632"/>
                  </a:moveTo>
                  <a:lnTo>
                    <a:pt x="250190" y="611632"/>
                  </a:lnTo>
                  <a:lnTo>
                    <a:pt x="250190" y="0"/>
                  </a:lnTo>
                  <a:lnTo>
                    <a:pt x="861822" y="0"/>
                  </a:lnTo>
                  <a:lnTo>
                    <a:pt x="861822" y="611632"/>
                  </a:lnTo>
                  <a:lnTo>
                    <a:pt x="1112012" y="611632"/>
                  </a:lnTo>
                  <a:lnTo>
                    <a:pt x="556006" y="1112012"/>
                  </a:lnTo>
                  <a:close/>
                </a:path>
              </a:pathLst>
            </a:custGeom>
            <a:solidFill>
              <a:srgbClr val="CFD1D4">
                <a:alpha val="80784"/>
              </a:srgbClr>
            </a:solidFill>
          </p:spPr>
        </p:sp>
        <p:sp>
          <p:nvSpPr>
            <p:cNvPr id="37" name="Freeform 37"/>
            <p:cNvSpPr/>
            <p:nvPr/>
          </p:nvSpPr>
          <p:spPr>
            <a:xfrm>
              <a:off x="-1016" y="0"/>
              <a:ext cx="1139317" cy="1138555"/>
            </a:xfrm>
            <a:custGeom>
              <a:avLst/>
              <a:gdLst/>
              <a:ahLst/>
              <a:cxnLst/>
              <a:rect l="l" t="t" r="r" b="b"/>
              <a:pathLst>
                <a:path w="1139317" h="1138555">
                  <a:moveTo>
                    <a:pt x="13716" y="611632"/>
                  </a:moveTo>
                  <a:lnTo>
                    <a:pt x="263906" y="611632"/>
                  </a:lnTo>
                  <a:lnTo>
                    <a:pt x="263906" y="624332"/>
                  </a:lnTo>
                  <a:lnTo>
                    <a:pt x="251206" y="624332"/>
                  </a:lnTo>
                  <a:lnTo>
                    <a:pt x="251206" y="12700"/>
                  </a:lnTo>
                  <a:cubicBezTo>
                    <a:pt x="251206" y="5715"/>
                    <a:pt x="256921" y="0"/>
                    <a:pt x="263906" y="0"/>
                  </a:cubicBezTo>
                  <a:lnTo>
                    <a:pt x="875538" y="0"/>
                  </a:lnTo>
                  <a:cubicBezTo>
                    <a:pt x="882523" y="0"/>
                    <a:pt x="888238" y="5715"/>
                    <a:pt x="888238" y="12700"/>
                  </a:cubicBezTo>
                  <a:lnTo>
                    <a:pt x="888238" y="624332"/>
                  </a:lnTo>
                  <a:lnTo>
                    <a:pt x="875538" y="624332"/>
                  </a:lnTo>
                  <a:lnTo>
                    <a:pt x="875538" y="611632"/>
                  </a:lnTo>
                  <a:lnTo>
                    <a:pt x="1125728" y="611632"/>
                  </a:lnTo>
                  <a:cubicBezTo>
                    <a:pt x="1130935" y="611632"/>
                    <a:pt x="1135761" y="614934"/>
                    <a:pt x="1137539" y="619760"/>
                  </a:cubicBezTo>
                  <a:cubicBezTo>
                    <a:pt x="1139317" y="624586"/>
                    <a:pt x="1138047" y="630174"/>
                    <a:pt x="1134237" y="633730"/>
                  </a:cubicBezTo>
                  <a:lnTo>
                    <a:pt x="578231" y="1134237"/>
                  </a:lnTo>
                  <a:cubicBezTo>
                    <a:pt x="573405" y="1138555"/>
                    <a:pt x="566039" y="1138555"/>
                    <a:pt x="561213" y="1134237"/>
                  </a:cubicBezTo>
                  <a:lnTo>
                    <a:pt x="5207" y="633730"/>
                  </a:lnTo>
                  <a:cubicBezTo>
                    <a:pt x="1270" y="630174"/>
                    <a:pt x="0" y="624713"/>
                    <a:pt x="1905" y="619760"/>
                  </a:cubicBezTo>
                  <a:cubicBezTo>
                    <a:pt x="3810" y="614807"/>
                    <a:pt x="8509" y="611632"/>
                    <a:pt x="13716" y="611632"/>
                  </a:cubicBezTo>
                  <a:moveTo>
                    <a:pt x="13716" y="637032"/>
                  </a:moveTo>
                  <a:lnTo>
                    <a:pt x="13716" y="624332"/>
                  </a:lnTo>
                  <a:lnTo>
                    <a:pt x="22225" y="614934"/>
                  </a:lnTo>
                  <a:lnTo>
                    <a:pt x="578231" y="1115314"/>
                  </a:lnTo>
                  <a:lnTo>
                    <a:pt x="569722" y="1124712"/>
                  </a:lnTo>
                  <a:lnTo>
                    <a:pt x="561213" y="1115314"/>
                  </a:lnTo>
                  <a:lnTo>
                    <a:pt x="1117219" y="614934"/>
                  </a:lnTo>
                  <a:lnTo>
                    <a:pt x="1125728" y="624332"/>
                  </a:lnTo>
                  <a:lnTo>
                    <a:pt x="1125728" y="637032"/>
                  </a:lnTo>
                  <a:lnTo>
                    <a:pt x="875538" y="637032"/>
                  </a:lnTo>
                  <a:cubicBezTo>
                    <a:pt x="868553" y="637032"/>
                    <a:pt x="862838" y="631317"/>
                    <a:pt x="862838" y="624332"/>
                  </a:cubicBezTo>
                  <a:lnTo>
                    <a:pt x="862838" y="12700"/>
                  </a:lnTo>
                  <a:lnTo>
                    <a:pt x="875538" y="12700"/>
                  </a:lnTo>
                  <a:lnTo>
                    <a:pt x="875538" y="25400"/>
                  </a:lnTo>
                  <a:lnTo>
                    <a:pt x="263906" y="25400"/>
                  </a:lnTo>
                  <a:lnTo>
                    <a:pt x="263906" y="12700"/>
                  </a:lnTo>
                  <a:lnTo>
                    <a:pt x="276606" y="12700"/>
                  </a:lnTo>
                  <a:lnTo>
                    <a:pt x="276606" y="624332"/>
                  </a:lnTo>
                  <a:cubicBezTo>
                    <a:pt x="276606" y="631317"/>
                    <a:pt x="270891" y="637032"/>
                    <a:pt x="263906" y="637032"/>
                  </a:cubicBezTo>
                  <a:lnTo>
                    <a:pt x="13716" y="637032"/>
                  </a:lnTo>
                  <a:close/>
                </a:path>
              </a:pathLst>
            </a:custGeom>
            <a:solidFill>
              <a:srgbClr val="CFD1D4">
                <a:alpha val="80784"/>
              </a:srgbClr>
            </a:solidFill>
          </p:spPr>
        </p:sp>
      </p:grpSp>
      <p:grpSp>
        <p:nvGrpSpPr>
          <p:cNvPr id="38" name="Group 38"/>
          <p:cNvGrpSpPr>
            <a:grpSpLocks noChangeAspect="1"/>
          </p:cNvGrpSpPr>
          <p:nvPr/>
        </p:nvGrpSpPr>
        <p:grpSpPr>
          <a:xfrm>
            <a:off x="10810270" y="3073406"/>
            <a:ext cx="6185088" cy="3304086"/>
            <a:chOff x="0" y="0"/>
            <a:chExt cx="8246784" cy="4405448"/>
          </a:xfrm>
        </p:grpSpPr>
        <p:sp>
          <p:nvSpPr>
            <p:cNvPr id="39" name="Freeform 39"/>
            <p:cNvSpPr/>
            <p:nvPr/>
          </p:nvSpPr>
          <p:spPr>
            <a:xfrm>
              <a:off x="0" y="0"/>
              <a:ext cx="8246745" cy="4405503"/>
            </a:xfrm>
            <a:custGeom>
              <a:avLst/>
              <a:gdLst/>
              <a:ahLst/>
              <a:cxnLst/>
              <a:rect l="l" t="t" r="r" b="b"/>
              <a:pathLst>
                <a:path w="8246745" h="4405503">
                  <a:moveTo>
                    <a:pt x="0" y="0"/>
                  </a:moveTo>
                  <a:lnTo>
                    <a:pt x="8246745" y="0"/>
                  </a:lnTo>
                  <a:lnTo>
                    <a:pt x="8246745" y="4405503"/>
                  </a:lnTo>
                  <a:lnTo>
                    <a:pt x="0" y="4405503"/>
                  </a:lnTo>
                  <a:lnTo>
                    <a:pt x="0" y="0"/>
                  </a:lnTo>
                  <a:close/>
                </a:path>
              </a:pathLst>
            </a:custGeom>
            <a:blipFill>
              <a:blip r:embed="rId7"/>
              <a:stretch>
                <a:fillRect b="1"/>
              </a:stretch>
            </a:blipFill>
          </p:spPr>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4043A4-26EE-42B7-8393-CE641C8733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Rectangle 1">
            <a:extLst>
              <a:ext uri="{FF2B5EF4-FFF2-40B4-BE49-F238E27FC236}">
                <a16:creationId xmlns:a16="http://schemas.microsoft.com/office/drawing/2014/main" id="{65351362-77DF-58F0-C5C0-3AF6CF436222}"/>
              </a:ext>
            </a:extLst>
          </p:cNvPr>
          <p:cNvSpPr/>
          <p:nvPr/>
        </p:nvSpPr>
        <p:spPr>
          <a:xfrm>
            <a:off x="3352800" y="3695700"/>
            <a:ext cx="10441281" cy="3255956"/>
          </a:xfrm>
          <a:prstGeom prst="rect">
            <a:avLst/>
          </a:prstGeom>
        </p:spPr>
        <p:txBody>
          <a:bodyPr wrap="square">
            <a:spAutoFit/>
          </a:bodyPr>
          <a:lstStyle/>
          <a:p>
            <a:pPr algn="ctr">
              <a:lnSpc>
                <a:spcPts val="8640"/>
              </a:lnSpc>
            </a:pPr>
            <a:r>
              <a:rPr lang="en-US" sz="8800" b="1" spc="16" dirty="0">
                <a:solidFill>
                  <a:schemeClr val="bg1"/>
                </a:solidFill>
                <a:latin typeface="Rosario Bold"/>
                <a:ea typeface="Rosario Bold"/>
                <a:cs typeface="Rosario Bold"/>
                <a:sym typeface="Rosario Bold"/>
              </a:rPr>
              <a:t>Oman Weather Seasons</a:t>
            </a:r>
          </a:p>
          <a:p>
            <a:pPr algn="ctr">
              <a:lnSpc>
                <a:spcPts val="8640"/>
              </a:lnSpc>
            </a:pPr>
            <a:r>
              <a:rPr lang="en-US" sz="4400" b="1" spc="16" dirty="0">
                <a:solidFill>
                  <a:schemeClr val="bg1"/>
                </a:solidFill>
                <a:latin typeface="Rosario Bold"/>
                <a:ea typeface="Rosario Bold"/>
                <a:cs typeface="Rosario Bold"/>
                <a:sym typeface="Rosario Bold"/>
              </a:rPr>
              <a:t>Part2</a:t>
            </a:r>
            <a:endParaRPr lang="ar-OM" sz="8100" b="1" dirty="0">
              <a:solidFill>
                <a:schemeClr val="bg1"/>
              </a:solidFill>
              <a:latin typeface="Cairo" pitchFamily="2" charset="-78"/>
              <a:cs typeface="Cairo" pitchFamily="2" charset="-78"/>
            </a:endParaRPr>
          </a:p>
        </p:txBody>
      </p:sp>
      <p:pic>
        <p:nvPicPr>
          <p:cNvPr id="4" name="Picture 3">
            <a:extLst>
              <a:ext uri="{FF2B5EF4-FFF2-40B4-BE49-F238E27FC236}">
                <a16:creationId xmlns:a16="http://schemas.microsoft.com/office/drawing/2014/main" id="{63038EEE-1C37-255E-0AD7-B84F02D54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44600" y="425135"/>
            <a:ext cx="2016069" cy="1776398"/>
          </a:xfrm>
          <a:prstGeom prst="rect">
            <a:avLst/>
          </a:prstGeom>
        </p:spPr>
      </p:pic>
      <p:sp>
        <p:nvSpPr>
          <p:cNvPr id="3" name="Rectangle 2">
            <a:extLst>
              <a:ext uri="{FF2B5EF4-FFF2-40B4-BE49-F238E27FC236}">
                <a16:creationId xmlns:a16="http://schemas.microsoft.com/office/drawing/2014/main" id="{04C7898D-5950-4CFB-A903-0043B1D3B9D9}"/>
              </a:ext>
            </a:extLst>
          </p:cNvPr>
          <p:cNvSpPr/>
          <p:nvPr/>
        </p:nvSpPr>
        <p:spPr>
          <a:xfrm>
            <a:off x="360219" y="8003390"/>
            <a:ext cx="9144000" cy="1881734"/>
          </a:xfrm>
          <a:prstGeom prst="rect">
            <a:avLst/>
          </a:prstGeom>
        </p:spPr>
        <p:txBody>
          <a:bodyPr>
            <a:spAutoFit/>
          </a:bodyPr>
          <a:lstStyle/>
          <a:p>
            <a:pPr>
              <a:lnSpc>
                <a:spcPct val="150000"/>
              </a:lnSpc>
            </a:pPr>
            <a:r>
              <a:rPr lang="en-US" sz="2700" b="1" dirty="0">
                <a:latin typeface="Century Gothic" panose="020B0502020202020204" pitchFamily="34" charset="0"/>
              </a:rPr>
              <a:t>Directorate General of Meteorology</a:t>
            </a:r>
          </a:p>
          <a:p>
            <a:pPr>
              <a:lnSpc>
                <a:spcPct val="150000"/>
              </a:lnSpc>
            </a:pPr>
            <a:r>
              <a:rPr lang="en-US" sz="2700" b="1" dirty="0">
                <a:latin typeface="Century Gothic" panose="020B0502020202020204" pitchFamily="34" charset="0"/>
              </a:rPr>
              <a:t>L</a:t>
            </a:r>
            <a:r>
              <a:rPr lang="en-US" sz="2700" b="1" dirty="0">
                <a:solidFill>
                  <a:srgbClr val="262863"/>
                </a:solidFill>
                <a:latin typeface="Century Gothic" panose="020B0502020202020204" pitchFamily="34" charset="0"/>
              </a:rPr>
              <a:t>ecturer: </a:t>
            </a:r>
            <a:r>
              <a:rPr lang="en-US" sz="2700" b="1" i="1" dirty="0" err="1">
                <a:solidFill>
                  <a:srgbClr val="7F873D"/>
                </a:solidFill>
                <a:latin typeface="Century Gothic" panose="020B0502020202020204" pitchFamily="34" charset="0"/>
              </a:rPr>
              <a:t>Lubna</a:t>
            </a:r>
            <a:r>
              <a:rPr lang="en-US" sz="2700" b="1" i="1" dirty="0">
                <a:solidFill>
                  <a:srgbClr val="7F873D"/>
                </a:solidFill>
                <a:latin typeface="Century Gothic" panose="020B0502020202020204" pitchFamily="34" charset="0"/>
              </a:rPr>
              <a:t> Al </a:t>
            </a:r>
            <a:r>
              <a:rPr lang="en-US" sz="2700" b="1" i="1" dirty="0" err="1">
                <a:solidFill>
                  <a:srgbClr val="7F873D"/>
                </a:solidFill>
                <a:latin typeface="Century Gothic" panose="020B0502020202020204" pitchFamily="34" charset="0"/>
              </a:rPr>
              <a:t>Issaei</a:t>
            </a:r>
            <a:endParaRPr lang="en-US" sz="2700" b="1" i="1" dirty="0">
              <a:solidFill>
                <a:srgbClr val="7F873D"/>
              </a:solidFill>
              <a:latin typeface="Century Gothic" panose="020B0502020202020204" pitchFamily="34" charset="0"/>
            </a:endParaRPr>
          </a:p>
          <a:p>
            <a:pPr>
              <a:lnSpc>
                <a:spcPct val="150000"/>
              </a:lnSpc>
            </a:pPr>
            <a:r>
              <a:rPr lang="en-US" sz="2700" b="1" dirty="0">
                <a:solidFill>
                  <a:srgbClr val="7F873D"/>
                </a:solidFill>
                <a:latin typeface="Century Gothic" panose="020B0502020202020204" pitchFamily="34" charset="0"/>
              </a:rPr>
              <a:t> April,2026</a:t>
            </a:r>
          </a:p>
        </p:txBody>
      </p:sp>
    </p:spTree>
    <p:extLst>
      <p:ext uri="{BB962C8B-B14F-4D97-AF65-F5344CB8AC3E}">
        <p14:creationId xmlns:p14="http://schemas.microsoft.com/office/powerpoint/2010/main" val="786805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12301864" y="8587026"/>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989904" y="9679036"/>
            <a:ext cx="11201666" cy="218054"/>
            <a:chOff x="0" y="0"/>
            <a:chExt cx="14935554" cy="290738"/>
          </a:xfrm>
        </p:grpSpPr>
        <p:sp>
          <p:nvSpPr>
            <p:cNvPr id="5" name="Freeform 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6" name="Group 6"/>
          <p:cNvGrpSpPr/>
          <p:nvPr/>
        </p:nvGrpSpPr>
        <p:grpSpPr>
          <a:xfrm>
            <a:off x="229353" y="9451014"/>
            <a:ext cx="657225" cy="665342"/>
            <a:chOff x="0" y="0"/>
            <a:chExt cx="876300" cy="887122"/>
          </a:xfrm>
        </p:grpSpPr>
        <p:sp>
          <p:nvSpPr>
            <p:cNvPr id="7" name="Freeform 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8" name="TextBox 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02</a:t>
              </a:r>
            </a:p>
          </p:txBody>
        </p:sp>
      </p:grpSp>
      <p:grpSp>
        <p:nvGrpSpPr>
          <p:cNvPr id="9" name="Group 9"/>
          <p:cNvGrpSpPr>
            <a:grpSpLocks noChangeAspect="1"/>
          </p:cNvGrpSpPr>
          <p:nvPr/>
        </p:nvGrpSpPr>
        <p:grpSpPr>
          <a:xfrm>
            <a:off x="1156956" y="442833"/>
            <a:ext cx="187523" cy="917610"/>
            <a:chOff x="0" y="0"/>
            <a:chExt cx="250030" cy="1223480"/>
          </a:xfrm>
        </p:grpSpPr>
        <p:sp>
          <p:nvSpPr>
            <p:cNvPr id="10" name="Freeform 1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1" name="Group 11"/>
          <p:cNvGrpSpPr>
            <a:grpSpLocks noChangeAspect="1"/>
          </p:cNvGrpSpPr>
          <p:nvPr/>
        </p:nvGrpSpPr>
        <p:grpSpPr>
          <a:xfrm>
            <a:off x="16317606" y="27869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3" name="TextBox 13"/>
          <p:cNvSpPr txBox="1"/>
          <p:nvPr/>
        </p:nvSpPr>
        <p:spPr>
          <a:xfrm>
            <a:off x="1762242" y="554943"/>
            <a:ext cx="3459939" cy="693390"/>
          </a:xfrm>
          <a:prstGeom prst="rect">
            <a:avLst/>
          </a:prstGeom>
        </p:spPr>
        <p:txBody>
          <a:bodyPr lIns="0" tIns="0" rIns="0" bIns="0" rtlCol="0" anchor="t">
            <a:spAutoFit/>
          </a:bodyPr>
          <a:lstStyle/>
          <a:p>
            <a:pPr algn="l">
              <a:lnSpc>
                <a:spcPts val="5040"/>
              </a:lnSpc>
            </a:pPr>
            <a:r>
              <a:rPr lang="en-US" sz="4200" b="1" spc="9">
                <a:solidFill>
                  <a:srgbClr val="333F50"/>
                </a:solidFill>
                <a:latin typeface="Rosario Bold"/>
                <a:ea typeface="Rosario Bold"/>
                <a:cs typeface="Rosario Bold"/>
                <a:sym typeface="Rosario Bold"/>
              </a:rPr>
              <a:t>Content</a:t>
            </a:r>
          </a:p>
        </p:txBody>
      </p:sp>
      <p:sp>
        <p:nvSpPr>
          <p:cNvPr id="14" name="TextBox 14"/>
          <p:cNvSpPr txBox="1"/>
          <p:nvPr/>
        </p:nvSpPr>
        <p:spPr>
          <a:xfrm>
            <a:off x="3583652" y="1834857"/>
            <a:ext cx="12557760" cy="5409665"/>
          </a:xfrm>
          <a:prstGeom prst="rect">
            <a:avLst/>
          </a:prstGeom>
        </p:spPr>
        <p:txBody>
          <a:bodyPr lIns="0" tIns="0" rIns="0" bIns="0" rtlCol="0" anchor="t">
            <a:spAutoFit/>
          </a:bodyPr>
          <a:lstStyle/>
          <a:p>
            <a:pPr marL="760095" lvl="1" indent="-380048" algn="l">
              <a:lnSpc>
                <a:spcPts val="7560"/>
              </a:lnSpc>
              <a:buFont typeface="Arial"/>
              <a:buChar char="•"/>
            </a:pPr>
            <a:r>
              <a:rPr lang="en-US" sz="4200" b="1" spc="9" dirty="0">
                <a:solidFill>
                  <a:srgbClr val="181717"/>
                </a:solidFill>
                <a:latin typeface="Rosario Bold"/>
                <a:ea typeface="Rosario Bold"/>
                <a:cs typeface="Rosario Bold"/>
                <a:sym typeface="Rosario Bold"/>
              </a:rPr>
              <a:t>General Situation in Summer</a:t>
            </a:r>
          </a:p>
          <a:p>
            <a:pPr marL="760095" lvl="1" indent="-380048" algn="l">
              <a:lnSpc>
                <a:spcPts val="7560"/>
              </a:lnSpc>
              <a:buFont typeface="Arial"/>
              <a:buChar char="•"/>
            </a:pPr>
            <a:r>
              <a:rPr lang="en-US" sz="4200" b="1" spc="9" dirty="0">
                <a:solidFill>
                  <a:srgbClr val="181717"/>
                </a:solidFill>
                <a:latin typeface="Rosario Bold"/>
                <a:ea typeface="Rosario Bold"/>
                <a:cs typeface="Rosario Bold"/>
                <a:sym typeface="Rosario Bold"/>
              </a:rPr>
              <a:t>Summer Monsoon</a:t>
            </a:r>
          </a:p>
          <a:p>
            <a:pPr marL="760095" lvl="1" indent="-380048" algn="l">
              <a:lnSpc>
                <a:spcPts val="7560"/>
              </a:lnSpc>
              <a:buFont typeface="Arial"/>
              <a:buChar char="•"/>
            </a:pPr>
            <a:r>
              <a:rPr lang="en-US" sz="4200" b="1" spc="9" dirty="0">
                <a:solidFill>
                  <a:srgbClr val="181717"/>
                </a:solidFill>
                <a:latin typeface="Rosario Bold"/>
                <a:ea typeface="Rosario Bold"/>
                <a:cs typeface="Rosario Bold"/>
                <a:sym typeface="Rosario Bold"/>
              </a:rPr>
              <a:t>Local Orographic Convection</a:t>
            </a:r>
          </a:p>
          <a:p>
            <a:pPr marL="760095" lvl="1" indent="-380048" algn="l">
              <a:lnSpc>
                <a:spcPts val="7560"/>
              </a:lnSpc>
              <a:buFont typeface="Arial"/>
              <a:buChar char="•"/>
            </a:pPr>
            <a:r>
              <a:rPr lang="en-US" sz="4200" b="1" spc="9" dirty="0">
                <a:solidFill>
                  <a:srgbClr val="181717"/>
                </a:solidFill>
                <a:latin typeface="Rosario Bold"/>
                <a:ea typeface="Rosario Bold"/>
                <a:cs typeface="Rosario Bold"/>
                <a:sym typeface="Rosario Bold"/>
              </a:rPr>
              <a:t>Transition Periods</a:t>
            </a:r>
          </a:p>
          <a:p>
            <a:pPr marL="488632" lvl="1" indent="-244316" algn="l">
              <a:lnSpc>
                <a:spcPts val="3240"/>
              </a:lnSpc>
            </a:pPr>
            <a:r>
              <a:rPr lang="en-US" sz="2700" spc="6" dirty="0">
                <a:solidFill>
                  <a:srgbClr val="000000"/>
                </a:solidFill>
                <a:latin typeface="Rosario"/>
                <a:ea typeface="Rosario"/>
                <a:cs typeface="Rosario"/>
                <a:sym typeface="Rosario"/>
              </a:rPr>
              <a:t> </a:t>
            </a:r>
          </a:p>
          <a:p>
            <a:pPr marL="760095" lvl="1" indent="-380048" algn="l">
              <a:lnSpc>
                <a:spcPts val="5040"/>
              </a:lnSpc>
            </a:pPr>
            <a:endParaRPr lang="en-US" sz="2700" spc="6" dirty="0">
              <a:solidFill>
                <a:srgbClr val="000000"/>
              </a:solidFill>
              <a:latin typeface="Rosario"/>
              <a:ea typeface="Rosario"/>
              <a:cs typeface="Rosario"/>
              <a:sym typeface="Rosario"/>
            </a:endParaRPr>
          </a:p>
          <a:p>
            <a:pPr marL="760095" lvl="1" indent="-380048" algn="l">
              <a:lnSpc>
                <a:spcPts val="5040"/>
              </a:lnSpc>
            </a:pPr>
            <a:endParaRPr lang="en-US" sz="2700" spc="6" dirty="0">
              <a:solidFill>
                <a:srgbClr val="000000"/>
              </a:solidFill>
              <a:latin typeface="Rosario"/>
              <a:ea typeface="Rosario"/>
              <a:cs typeface="Rosario"/>
              <a:sym typeface="Rosari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12301864" y="8587026"/>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989904" y="9679036"/>
            <a:ext cx="11201666" cy="218054"/>
            <a:chOff x="0" y="0"/>
            <a:chExt cx="14935554" cy="290738"/>
          </a:xfrm>
        </p:grpSpPr>
        <p:sp>
          <p:nvSpPr>
            <p:cNvPr id="5" name="Freeform 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6" name="Group 6"/>
          <p:cNvGrpSpPr/>
          <p:nvPr/>
        </p:nvGrpSpPr>
        <p:grpSpPr>
          <a:xfrm>
            <a:off x="229353" y="9451014"/>
            <a:ext cx="657225" cy="665342"/>
            <a:chOff x="0" y="0"/>
            <a:chExt cx="876300" cy="887122"/>
          </a:xfrm>
        </p:grpSpPr>
        <p:sp>
          <p:nvSpPr>
            <p:cNvPr id="7" name="Freeform 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8" name="TextBox 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04</a:t>
              </a:r>
            </a:p>
          </p:txBody>
        </p:sp>
      </p:grpSp>
      <p:grpSp>
        <p:nvGrpSpPr>
          <p:cNvPr id="9" name="Group 9"/>
          <p:cNvGrpSpPr>
            <a:grpSpLocks noChangeAspect="1"/>
          </p:cNvGrpSpPr>
          <p:nvPr/>
        </p:nvGrpSpPr>
        <p:grpSpPr>
          <a:xfrm>
            <a:off x="1156956" y="442833"/>
            <a:ext cx="187523" cy="917610"/>
            <a:chOff x="0" y="0"/>
            <a:chExt cx="250030" cy="1223480"/>
          </a:xfrm>
        </p:grpSpPr>
        <p:sp>
          <p:nvSpPr>
            <p:cNvPr id="10" name="Freeform 1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1" name="Group 11"/>
          <p:cNvGrpSpPr>
            <a:grpSpLocks noChangeAspect="1"/>
          </p:cNvGrpSpPr>
          <p:nvPr/>
        </p:nvGrpSpPr>
        <p:grpSpPr>
          <a:xfrm>
            <a:off x="16317606" y="27869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3" name="TextBox 13"/>
          <p:cNvSpPr txBox="1"/>
          <p:nvPr/>
        </p:nvSpPr>
        <p:spPr>
          <a:xfrm>
            <a:off x="1762240" y="469218"/>
            <a:ext cx="6134618" cy="641201"/>
          </a:xfrm>
          <a:prstGeom prst="rect">
            <a:avLst/>
          </a:prstGeom>
        </p:spPr>
        <p:txBody>
          <a:bodyPr lIns="0" tIns="0" rIns="0" bIns="0" rtlCol="0" anchor="t">
            <a:spAutoFit/>
          </a:bodyPr>
          <a:lstStyle/>
          <a:p>
            <a:pPr>
              <a:lnSpc>
                <a:spcPts val="5040"/>
              </a:lnSpc>
            </a:pPr>
            <a:r>
              <a:rPr lang="en-US" sz="4200" b="1" spc="9" dirty="0">
                <a:solidFill>
                  <a:srgbClr val="38425C"/>
                </a:solidFill>
                <a:latin typeface="Rosario Bold"/>
                <a:sym typeface="Calibri (MS)"/>
              </a:rPr>
              <a:t>Topography  and terrain</a:t>
            </a:r>
          </a:p>
        </p:txBody>
      </p:sp>
      <p:sp>
        <p:nvSpPr>
          <p:cNvPr id="14" name="TextBox 14"/>
          <p:cNvSpPr txBox="1"/>
          <p:nvPr/>
        </p:nvSpPr>
        <p:spPr>
          <a:xfrm>
            <a:off x="778367" y="2330946"/>
            <a:ext cx="12385634" cy="1616719"/>
          </a:xfrm>
          <a:prstGeom prst="rect">
            <a:avLst/>
          </a:prstGeom>
        </p:spPr>
        <p:txBody>
          <a:bodyPr lIns="0" tIns="0" rIns="0" bIns="0" rtlCol="0" anchor="t">
            <a:spAutoFit/>
          </a:bodyPr>
          <a:lstStyle/>
          <a:p>
            <a:pPr algn="just">
              <a:lnSpc>
                <a:spcPts val="2879"/>
              </a:lnSpc>
            </a:pPr>
            <a:r>
              <a:rPr lang="en-US" sz="2400" b="1" dirty="0">
                <a:solidFill>
                  <a:srgbClr val="993300"/>
                </a:solidFill>
                <a:latin typeface="Century Gothic Paneuropean Bold"/>
                <a:ea typeface="Century Gothic Paneuropean Bold"/>
                <a:cs typeface="Century Gothic Paneuropean Bold"/>
                <a:sym typeface="Century Gothic Paneuropean Bold"/>
              </a:rPr>
              <a:t>Geographical factors play an important role in any climate</a:t>
            </a:r>
          </a:p>
          <a:p>
            <a:pPr algn="just">
              <a:lnSpc>
                <a:spcPts val="2879"/>
              </a:lnSpc>
            </a:pPr>
            <a:endParaRPr lang="en-US" sz="2400" b="1" dirty="0">
              <a:solidFill>
                <a:srgbClr val="993300"/>
              </a:solidFill>
              <a:latin typeface="Century Gothic Paneuropean Bold"/>
              <a:ea typeface="Century Gothic Paneuropean Bold"/>
              <a:cs typeface="Century Gothic Paneuropean Bold"/>
              <a:sym typeface="Century Gothic Paneuropean Bold"/>
            </a:endParaRPr>
          </a:p>
          <a:p>
            <a:pPr algn="l">
              <a:lnSpc>
                <a:spcPts val="2879"/>
              </a:lnSpc>
            </a:pPr>
            <a:endParaRPr lang="en-US" sz="2400" b="1" dirty="0">
              <a:solidFill>
                <a:srgbClr val="993300"/>
              </a:solidFill>
              <a:latin typeface="Century Gothic Paneuropean Bold"/>
              <a:ea typeface="Century Gothic Paneuropean Bold"/>
              <a:cs typeface="Century Gothic Paneuropean Bold"/>
              <a:sym typeface="Century Gothic Paneuropean Bold"/>
            </a:endParaRPr>
          </a:p>
          <a:p>
            <a:pPr algn="just">
              <a:lnSpc>
                <a:spcPts val="2879"/>
              </a:lnSpc>
            </a:pPr>
            <a:endParaRPr lang="en-US" sz="2400" b="1" dirty="0">
              <a:solidFill>
                <a:srgbClr val="993300"/>
              </a:solidFill>
              <a:latin typeface="Century Gothic Paneuropean Bold"/>
              <a:ea typeface="Century Gothic Paneuropean Bold"/>
              <a:cs typeface="Century Gothic Paneuropean Bold"/>
              <a:sym typeface="Century Gothic Paneuropean Bold"/>
            </a:endParaRPr>
          </a:p>
        </p:txBody>
      </p:sp>
      <p:grpSp>
        <p:nvGrpSpPr>
          <p:cNvPr id="15" name="Group 15"/>
          <p:cNvGrpSpPr/>
          <p:nvPr/>
        </p:nvGrpSpPr>
        <p:grpSpPr>
          <a:xfrm>
            <a:off x="805500" y="3220037"/>
            <a:ext cx="7467600" cy="3509295"/>
            <a:chOff x="0" y="-180990"/>
            <a:chExt cx="12299435" cy="2663332"/>
          </a:xfrm>
        </p:grpSpPr>
        <p:sp>
          <p:nvSpPr>
            <p:cNvPr id="16" name="Freeform 16"/>
            <p:cNvSpPr/>
            <p:nvPr/>
          </p:nvSpPr>
          <p:spPr>
            <a:xfrm>
              <a:off x="0" y="-180990"/>
              <a:ext cx="12299435" cy="2663332"/>
            </a:xfrm>
            <a:custGeom>
              <a:avLst/>
              <a:gdLst/>
              <a:ahLst/>
              <a:cxnLst/>
              <a:rect l="l" t="t" r="r" b="b"/>
              <a:pathLst>
                <a:path w="12039727" h="2482342">
                  <a:moveTo>
                    <a:pt x="0" y="0"/>
                  </a:moveTo>
                  <a:lnTo>
                    <a:pt x="12039727" y="0"/>
                  </a:lnTo>
                  <a:lnTo>
                    <a:pt x="12039727" y="2482342"/>
                  </a:lnTo>
                  <a:lnTo>
                    <a:pt x="0" y="2482342"/>
                  </a:lnTo>
                  <a:close/>
                </a:path>
              </a:pathLst>
            </a:custGeom>
            <a:solidFill>
              <a:srgbClr val="38425C"/>
            </a:solidFill>
          </p:spPr>
        </p:sp>
        <p:sp>
          <p:nvSpPr>
            <p:cNvPr id="17" name="TextBox 17"/>
            <p:cNvSpPr txBox="1"/>
            <p:nvPr/>
          </p:nvSpPr>
          <p:spPr>
            <a:xfrm>
              <a:off x="0" y="-180975"/>
              <a:ext cx="12039740" cy="2663317"/>
            </a:xfrm>
            <a:prstGeom prst="rect">
              <a:avLst/>
            </a:prstGeom>
          </p:spPr>
          <p:txBody>
            <a:bodyPr lIns="50800" tIns="50800" rIns="50800" bIns="50800" rtlCol="0" anchor="t"/>
            <a:lstStyle/>
            <a:p>
              <a:pPr marL="1120140" lvl="2" indent="-373380" algn="l">
                <a:lnSpc>
                  <a:spcPts val="4320"/>
                </a:lnSpc>
                <a:buFont typeface="Arial"/>
                <a:buChar char="⚬"/>
              </a:pPr>
              <a:r>
                <a:rPr lang="en-US" sz="2400" dirty="0">
                  <a:solidFill>
                    <a:srgbClr val="FFFFFF"/>
                  </a:solidFill>
                  <a:latin typeface="Calibri (MS)"/>
                  <a:ea typeface="Calibri (MS)"/>
                  <a:cs typeface="Calibri (MS)"/>
                  <a:sym typeface="Calibri (MS)"/>
                </a:rPr>
                <a:t>Latitude	</a:t>
              </a:r>
            </a:p>
            <a:p>
              <a:pPr marL="1120140" lvl="2" indent="-373380" algn="l">
                <a:lnSpc>
                  <a:spcPts val="4320"/>
                </a:lnSpc>
                <a:buFont typeface="Arial"/>
                <a:buChar char="⚬"/>
              </a:pPr>
              <a:r>
                <a:rPr lang="en-US" sz="2400" dirty="0">
                  <a:solidFill>
                    <a:srgbClr val="FFFFFF"/>
                  </a:solidFill>
                  <a:latin typeface="Calibri (MS)"/>
                  <a:ea typeface="Calibri (MS)"/>
                  <a:cs typeface="Calibri (MS)"/>
                  <a:sym typeface="Calibri (MS)"/>
                </a:rPr>
                <a:t>Altitude</a:t>
              </a:r>
            </a:p>
            <a:p>
              <a:pPr marL="1120140" lvl="2" indent="-373380" algn="l">
                <a:lnSpc>
                  <a:spcPts val="4320"/>
                </a:lnSpc>
                <a:buFont typeface="Arial"/>
                <a:buChar char="⚬"/>
              </a:pPr>
              <a:r>
                <a:rPr lang="en-US" sz="2400" dirty="0">
                  <a:solidFill>
                    <a:srgbClr val="FFFFFF"/>
                  </a:solidFill>
                  <a:latin typeface="Calibri (MS)"/>
                  <a:ea typeface="Calibri (MS)"/>
                  <a:cs typeface="Calibri (MS)"/>
                  <a:sym typeface="Calibri (MS)"/>
                </a:rPr>
                <a:t>Distance from the Sea</a:t>
              </a:r>
            </a:p>
            <a:p>
              <a:pPr marL="1120140" lvl="2" indent="-373380" algn="l">
                <a:lnSpc>
                  <a:spcPts val="4320"/>
                </a:lnSpc>
                <a:buFont typeface="Arial"/>
                <a:buChar char="⚬"/>
              </a:pPr>
              <a:r>
                <a:rPr lang="en-US" sz="2400" dirty="0">
                  <a:solidFill>
                    <a:srgbClr val="FFFFFF"/>
                  </a:solidFill>
                  <a:latin typeface="Calibri (MS)"/>
                  <a:ea typeface="Calibri (MS)"/>
                  <a:cs typeface="Calibri (MS)"/>
                  <a:sym typeface="Calibri (MS)"/>
                </a:rPr>
                <a:t>Ocean Currents</a:t>
              </a:r>
            </a:p>
            <a:p>
              <a:pPr marL="1120140" lvl="2" indent="-373380" algn="l">
                <a:lnSpc>
                  <a:spcPts val="4320"/>
                </a:lnSpc>
                <a:buFont typeface="Arial"/>
                <a:buChar char="⚬"/>
              </a:pPr>
              <a:r>
                <a:rPr lang="en-US" sz="2400" dirty="0">
                  <a:solidFill>
                    <a:srgbClr val="FFFFFF"/>
                  </a:solidFill>
                  <a:latin typeface="Calibri (MS)"/>
                  <a:ea typeface="Calibri (MS)"/>
                  <a:cs typeface="Calibri (MS)"/>
                  <a:sym typeface="Calibri (MS)"/>
                </a:rPr>
                <a:t>Prevailing wind</a:t>
              </a:r>
            </a:p>
            <a:p>
              <a:pPr marL="1120140" lvl="2" indent="-373380" algn="l">
                <a:lnSpc>
                  <a:spcPts val="4320"/>
                </a:lnSpc>
                <a:buFont typeface="Arial"/>
                <a:buChar char="⚬"/>
              </a:pPr>
              <a:r>
                <a:rPr lang="en-US" sz="2400" dirty="0">
                  <a:solidFill>
                    <a:srgbClr val="FFFFFF"/>
                  </a:solidFill>
                  <a:latin typeface="Calibri (MS)"/>
                  <a:ea typeface="Calibri (MS)"/>
                  <a:cs typeface="Calibri (MS)"/>
                  <a:sym typeface="Calibri (MS)"/>
                </a:rPr>
                <a:t>Air pressure </a:t>
              </a:r>
            </a:p>
          </p:txBody>
        </p:sp>
      </p:grpSp>
      <p:grpSp>
        <p:nvGrpSpPr>
          <p:cNvPr id="18" name="Group 18"/>
          <p:cNvGrpSpPr>
            <a:grpSpLocks noChangeAspect="1"/>
          </p:cNvGrpSpPr>
          <p:nvPr/>
        </p:nvGrpSpPr>
        <p:grpSpPr>
          <a:xfrm>
            <a:off x="9345896" y="3355866"/>
            <a:ext cx="6804464" cy="2963761"/>
            <a:chOff x="0" y="0"/>
            <a:chExt cx="12527018" cy="5456284"/>
          </a:xfrm>
        </p:grpSpPr>
        <p:sp>
          <p:nvSpPr>
            <p:cNvPr id="19" name="Freeform 19"/>
            <p:cNvSpPr/>
            <p:nvPr/>
          </p:nvSpPr>
          <p:spPr>
            <a:xfrm>
              <a:off x="0" y="0"/>
              <a:ext cx="12527026" cy="5456301"/>
            </a:xfrm>
            <a:custGeom>
              <a:avLst/>
              <a:gdLst/>
              <a:ahLst/>
              <a:cxnLst/>
              <a:rect l="l" t="t" r="r" b="b"/>
              <a:pathLst>
                <a:path w="12527026" h="5456301">
                  <a:moveTo>
                    <a:pt x="0" y="0"/>
                  </a:moveTo>
                  <a:lnTo>
                    <a:pt x="12527026" y="0"/>
                  </a:lnTo>
                  <a:lnTo>
                    <a:pt x="12527026" y="5456301"/>
                  </a:lnTo>
                  <a:lnTo>
                    <a:pt x="0" y="5456301"/>
                  </a:lnTo>
                  <a:lnTo>
                    <a:pt x="0" y="0"/>
                  </a:lnTo>
                  <a:close/>
                </a:path>
              </a:pathLst>
            </a:custGeom>
            <a:blipFill>
              <a:blip r:embed="rId7"/>
              <a:stretch>
                <a:fillRect l="-566" r="-566"/>
              </a:stretch>
            </a:blipFill>
          </p:spPr>
        </p:sp>
      </p:grpSp>
      <p:sp>
        <p:nvSpPr>
          <p:cNvPr id="20" name="TextBox 20"/>
          <p:cNvSpPr txBox="1"/>
          <p:nvPr/>
        </p:nvSpPr>
        <p:spPr>
          <a:xfrm>
            <a:off x="9345896" y="6515100"/>
            <a:ext cx="7189504" cy="320601"/>
          </a:xfrm>
          <a:prstGeom prst="rect">
            <a:avLst/>
          </a:prstGeom>
        </p:spPr>
        <p:txBody>
          <a:bodyPr wrap="square" lIns="0" tIns="0" rIns="0" bIns="0" rtlCol="0" anchor="t">
            <a:spAutoFit/>
          </a:bodyPr>
          <a:lstStyle/>
          <a:p>
            <a:pPr algn="ctr">
              <a:lnSpc>
                <a:spcPts val="2520"/>
              </a:lnSpc>
            </a:pPr>
            <a:r>
              <a:rPr lang="en-US" sz="2100" dirty="0">
                <a:solidFill>
                  <a:srgbClr val="000000"/>
                </a:solidFill>
                <a:latin typeface="Calibri (MS)"/>
                <a:ea typeface="Calibri (MS)"/>
                <a:cs typeface="Calibri (MS)"/>
                <a:sym typeface="Calibri (MS)"/>
              </a:rPr>
              <a:t>Average monthly Temperature for cities at different area in Oman.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a:grpSpLocks noChangeAspect="1"/>
          </p:cNvGrpSpPr>
          <p:nvPr/>
        </p:nvGrpSpPr>
        <p:grpSpPr>
          <a:xfrm>
            <a:off x="1257880" y="1979194"/>
            <a:ext cx="15772239" cy="6328611"/>
            <a:chOff x="0" y="0"/>
            <a:chExt cx="21029652" cy="8438148"/>
          </a:xfrm>
        </p:grpSpPr>
        <p:sp>
          <p:nvSpPr>
            <p:cNvPr id="4" name="Freeform 4"/>
            <p:cNvSpPr/>
            <p:nvPr/>
          </p:nvSpPr>
          <p:spPr>
            <a:xfrm>
              <a:off x="0" y="0"/>
              <a:ext cx="21029676" cy="8438134"/>
            </a:xfrm>
            <a:custGeom>
              <a:avLst/>
              <a:gdLst/>
              <a:ahLst/>
              <a:cxnLst/>
              <a:rect l="l" t="t" r="r" b="b"/>
              <a:pathLst>
                <a:path w="21029676" h="8438134">
                  <a:moveTo>
                    <a:pt x="0" y="0"/>
                  </a:moveTo>
                  <a:lnTo>
                    <a:pt x="21029676" y="0"/>
                  </a:lnTo>
                  <a:lnTo>
                    <a:pt x="21029676" y="8438134"/>
                  </a:lnTo>
                  <a:lnTo>
                    <a:pt x="0" y="8438134"/>
                  </a:lnTo>
                  <a:lnTo>
                    <a:pt x="0" y="0"/>
                  </a:lnTo>
                  <a:close/>
                </a:path>
              </a:pathLst>
            </a:custGeom>
            <a:blipFill>
              <a:blip r:embed="rId4"/>
              <a:stretch>
                <a:fillRect/>
              </a:stretch>
            </a:blipFill>
          </p:spPr>
        </p:sp>
      </p:grpSp>
      <p:sp>
        <p:nvSpPr>
          <p:cNvPr id="5" name="TextBox 5"/>
          <p:cNvSpPr txBox="1"/>
          <p:nvPr/>
        </p:nvSpPr>
        <p:spPr>
          <a:xfrm>
            <a:off x="1382092" y="479617"/>
            <a:ext cx="8963688"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Average sea-Level pressure in Summer</a:t>
            </a:r>
          </a:p>
        </p:txBody>
      </p:sp>
      <p:grpSp>
        <p:nvGrpSpPr>
          <p:cNvPr id="6" name="Group 6"/>
          <p:cNvGrpSpPr>
            <a:grpSpLocks noChangeAspect="1"/>
          </p:cNvGrpSpPr>
          <p:nvPr/>
        </p:nvGrpSpPr>
        <p:grpSpPr>
          <a:xfrm>
            <a:off x="1103130" y="411480"/>
            <a:ext cx="187523" cy="917610"/>
            <a:chOff x="0" y="0"/>
            <a:chExt cx="250030" cy="1223480"/>
          </a:xfrm>
        </p:grpSpPr>
        <p:sp>
          <p:nvSpPr>
            <p:cNvPr id="7" name="Freeform 7"/>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8" name="Group 8"/>
          <p:cNvGrpSpPr>
            <a:grpSpLocks noChangeAspect="1"/>
          </p:cNvGrpSpPr>
          <p:nvPr/>
        </p:nvGrpSpPr>
        <p:grpSpPr>
          <a:xfrm>
            <a:off x="16317606" y="151210"/>
            <a:ext cx="1711278" cy="1508760"/>
            <a:chOff x="0" y="0"/>
            <a:chExt cx="2281704" cy="2011680"/>
          </a:xfrm>
        </p:grpSpPr>
        <p:sp>
          <p:nvSpPr>
            <p:cNvPr id="9" name="Freeform 9"/>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0" name="Freeform 10"/>
          <p:cNvSpPr/>
          <p:nvPr/>
        </p:nvSpPr>
        <p:spPr>
          <a:xfrm>
            <a:off x="12248038" y="8490537"/>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1" name="Group 11"/>
          <p:cNvGrpSpPr/>
          <p:nvPr/>
        </p:nvGrpSpPr>
        <p:grpSpPr>
          <a:xfrm>
            <a:off x="936078" y="9582548"/>
            <a:ext cx="11201666" cy="218053"/>
            <a:chOff x="0" y="0"/>
            <a:chExt cx="14935554" cy="290738"/>
          </a:xfrm>
        </p:grpSpPr>
        <p:sp>
          <p:nvSpPr>
            <p:cNvPr id="12" name="Freeform 12"/>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3" name="Group 13"/>
          <p:cNvGrpSpPr/>
          <p:nvPr/>
        </p:nvGrpSpPr>
        <p:grpSpPr>
          <a:xfrm>
            <a:off x="175527" y="9354525"/>
            <a:ext cx="657225" cy="665341"/>
            <a:chOff x="0" y="0"/>
            <a:chExt cx="876300" cy="887122"/>
          </a:xfrm>
        </p:grpSpPr>
        <p:sp>
          <p:nvSpPr>
            <p:cNvPr id="14" name="Freeform 14"/>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5" name="TextBox 15"/>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03</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042152" y="1901384"/>
            <a:ext cx="15569448" cy="7200900"/>
            <a:chOff x="0" y="0"/>
            <a:chExt cx="11889784" cy="9601200"/>
          </a:xfrm>
        </p:grpSpPr>
        <p:sp>
          <p:nvSpPr>
            <p:cNvPr id="4" name="Freeform 4"/>
            <p:cNvSpPr/>
            <p:nvPr/>
          </p:nvSpPr>
          <p:spPr>
            <a:xfrm>
              <a:off x="0" y="0"/>
              <a:ext cx="11889740" cy="9601200"/>
            </a:xfrm>
            <a:custGeom>
              <a:avLst/>
              <a:gdLst/>
              <a:ahLst/>
              <a:cxnLst/>
              <a:rect l="l" t="t" r="r" b="b"/>
              <a:pathLst>
                <a:path w="11889740" h="9601200">
                  <a:moveTo>
                    <a:pt x="0" y="0"/>
                  </a:moveTo>
                  <a:lnTo>
                    <a:pt x="11889740" y="0"/>
                  </a:lnTo>
                  <a:lnTo>
                    <a:pt x="11889740" y="9601200"/>
                  </a:lnTo>
                  <a:lnTo>
                    <a:pt x="0" y="9601200"/>
                  </a:lnTo>
                  <a:close/>
                </a:path>
              </a:pathLst>
            </a:custGeom>
            <a:solidFill>
              <a:srgbClr val="EDEDED"/>
            </a:solidFill>
          </p:spPr>
        </p:sp>
        <p:sp>
          <p:nvSpPr>
            <p:cNvPr id="5" name="TextBox 5"/>
            <p:cNvSpPr txBox="1"/>
            <p:nvPr/>
          </p:nvSpPr>
          <p:spPr>
            <a:xfrm>
              <a:off x="0" y="-38100"/>
              <a:ext cx="11889784" cy="9639300"/>
            </a:xfrm>
            <a:prstGeom prst="rect">
              <a:avLst/>
            </a:prstGeom>
          </p:spPr>
          <p:txBody>
            <a:bodyPr lIns="50800" tIns="50800" rIns="50800" bIns="50800" rtlCol="0" anchor="t"/>
            <a:lstStyle/>
            <a:p>
              <a:pPr algn="l">
                <a:lnSpc>
                  <a:spcPts val="4536"/>
                </a:lnSpc>
              </a:pPr>
              <a:endParaRPr dirty="0"/>
            </a:p>
            <a:p>
              <a:pPr marL="760095" lvl="1" indent="-380048" algn="l">
                <a:lnSpc>
                  <a:spcPts val="4536"/>
                </a:lnSpc>
                <a:buFont typeface="Arial"/>
                <a:buChar char="•"/>
              </a:pPr>
              <a:r>
                <a:rPr lang="en-US" sz="4200" dirty="0">
                  <a:solidFill>
                    <a:srgbClr val="000000"/>
                  </a:solidFill>
                  <a:latin typeface="Calibri (MS)"/>
                  <a:ea typeface="Calibri (MS)"/>
                  <a:cs typeface="Calibri (MS)"/>
                  <a:sym typeface="Calibri (MS)"/>
                </a:rPr>
                <a:t>From </a:t>
              </a:r>
              <a:r>
                <a:rPr lang="en-US" sz="4200" dirty="0">
                  <a:solidFill>
                    <a:srgbClr val="C00000"/>
                  </a:solidFill>
                  <a:latin typeface="Calibri (MS)"/>
                  <a:ea typeface="Calibri (MS)"/>
                  <a:cs typeface="Calibri (MS)"/>
                  <a:sym typeface="Calibri (MS)"/>
                </a:rPr>
                <a:t>21st June to 21st September</a:t>
              </a:r>
            </a:p>
            <a:p>
              <a:pPr marL="760095" lvl="1" indent="-380048" algn="l">
                <a:lnSpc>
                  <a:spcPts val="4536"/>
                </a:lnSpc>
                <a:buFont typeface="Arial"/>
                <a:buChar char="•"/>
              </a:pPr>
              <a:r>
                <a:rPr lang="en-US" sz="4200" dirty="0">
                  <a:solidFill>
                    <a:srgbClr val="000000"/>
                  </a:solidFill>
                  <a:latin typeface="Calibri (MS)"/>
                  <a:ea typeface="Calibri (MS)"/>
                  <a:cs typeface="Calibri (MS)"/>
                  <a:sym typeface="Calibri (MS)"/>
                </a:rPr>
                <a:t>The weather in general is </a:t>
              </a:r>
              <a:r>
                <a:rPr lang="en-US" sz="4200" dirty="0">
                  <a:solidFill>
                    <a:srgbClr val="C00000"/>
                  </a:solidFill>
                  <a:latin typeface="Calibri (MS)"/>
                  <a:ea typeface="Calibri (MS)"/>
                  <a:cs typeface="Calibri (MS)"/>
                  <a:sym typeface="Calibri (MS)"/>
                </a:rPr>
                <a:t>hot</a:t>
              </a:r>
              <a:r>
                <a:rPr lang="en-US" sz="4200" dirty="0">
                  <a:solidFill>
                    <a:srgbClr val="000000"/>
                  </a:solidFill>
                  <a:latin typeface="Calibri (MS)"/>
                  <a:ea typeface="Calibri (MS)"/>
                  <a:cs typeface="Calibri (MS)"/>
                  <a:sym typeface="Calibri (MS)"/>
                </a:rPr>
                <a:t> over the sultanate; </a:t>
              </a:r>
            </a:p>
            <a:p>
              <a:pPr marL="1708785" lvl="3" indent="-427196" algn="l">
                <a:lnSpc>
                  <a:spcPts val="3240"/>
                </a:lnSpc>
                <a:buFont typeface="Arial"/>
                <a:buChar char="￭"/>
              </a:pPr>
              <a:r>
                <a:rPr lang="en-US" sz="3000" dirty="0">
                  <a:solidFill>
                    <a:srgbClr val="000000"/>
                  </a:solidFill>
                  <a:latin typeface="Calibri (MS)"/>
                  <a:ea typeface="Calibri (MS)"/>
                  <a:cs typeface="Calibri (MS)"/>
                  <a:sym typeface="Calibri (MS)"/>
                </a:rPr>
                <a:t> </a:t>
              </a:r>
              <a:r>
                <a:rPr lang="en-US" sz="3000" dirty="0">
                  <a:solidFill>
                    <a:srgbClr val="C55A11"/>
                  </a:solidFill>
                  <a:latin typeface="Calibri (MS)"/>
                  <a:ea typeface="Calibri (MS)"/>
                  <a:cs typeface="Calibri (MS)"/>
                  <a:sym typeface="Calibri (MS)"/>
                </a:rPr>
                <a:t>humid over the coastal areas </a:t>
              </a:r>
            </a:p>
            <a:p>
              <a:pPr marL="1708785" lvl="3" indent="-427196" algn="l">
                <a:lnSpc>
                  <a:spcPts val="3240"/>
                </a:lnSpc>
                <a:buFont typeface="Arial"/>
                <a:buChar char="￭"/>
              </a:pPr>
              <a:r>
                <a:rPr lang="en-US" sz="3000" dirty="0">
                  <a:solidFill>
                    <a:srgbClr val="C55A11"/>
                  </a:solidFill>
                  <a:latin typeface="Calibri (MS)"/>
                  <a:ea typeface="Calibri (MS)"/>
                  <a:cs typeface="Calibri (MS)"/>
                  <a:sym typeface="Calibri (MS)"/>
                </a:rPr>
                <a:t>dry over the interior. </a:t>
              </a:r>
            </a:p>
            <a:p>
              <a:pPr marL="2392299" lvl="3" indent="-598075" algn="l">
                <a:lnSpc>
                  <a:spcPts val="4536"/>
                </a:lnSpc>
              </a:pPr>
              <a:endParaRPr lang="en-US" sz="3000" dirty="0">
                <a:solidFill>
                  <a:srgbClr val="C55A11"/>
                </a:solidFill>
                <a:latin typeface="Calibri (MS)"/>
                <a:ea typeface="Calibri (MS)"/>
                <a:cs typeface="Calibri (MS)"/>
                <a:sym typeface="Calibri (MS)"/>
              </a:endParaRPr>
            </a:p>
            <a:p>
              <a:pPr marL="760095" lvl="1" indent="-380048" algn="l">
                <a:lnSpc>
                  <a:spcPts val="4536"/>
                </a:lnSpc>
                <a:buFont typeface="Arial"/>
                <a:buChar char="•"/>
              </a:pPr>
              <a:r>
                <a:rPr lang="en-US" sz="4200" dirty="0">
                  <a:solidFill>
                    <a:srgbClr val="000000"/>
                  </a:solidFill>
                  <a:latin typeface="Calibri (MS)"/>
                  <a:ea typeface="Calibri (MS)"/>
                  <a:cs typeface="Calibri (MS)"/>
                  <a:sym typeface="Calibri (MS)"/>
                </a:rPr>
                <a:t>Daily average mean temperature a specially during June may reach more than 35C . </a:t>
              </a:r>
            </a:p>
            <a:p>
              <a:pPr marL="760095" lvl="1" indent="-380048" algn="l">
                <a:lnSpc>
                  <a:spcPts val="4536"/>
                </a:lnSpc>
              </a:pPr>
              <a:endParaRPr lang="en-US" sz="4200" dirty="0">
                <a:solidFill>
                  <a:srgbClr val="000000"/>
                </a:solidFill>
                <a:latin typeface="Calibri (MS)"/>
                <a:ea typeface="Calibri (MS)"/>
                <a:cs typeface="Calibri (MS)"/>
                <a:sym typeface="Calibri (MS)"/>
              </a:endParaRPr>
            </a:p>
          </p:txBody>
        </p:sp>
      </p:grpSp>
      <p:grpSp>
        <p:nvGrpSpPr>
          <p:cNvPr id="6" name="Group 6"/>
          <p:cNvGrpSpPr>
            <a:grpSpLocks noChangeAspect="1"/>
          </p:cNvGrpSpPr>
          <p:nvPr/>
        </p:nvGrpSpPr>
        <p:grpSpPr>
          <a:xfrm>
            <a:off x="9963092" y="2110586"/>
            <a:ext cx="8342030" cy="6137960"/>
            <a:chOff x="0" y="0"/>
            <a:chExt cx="11122706" cy="8183946"/>
          </a:xfrm>
        </p:grpSpPr>
        <p:sp>
          <p:nvSpPr>
            <p:cNvPr id="7" name="Freeform 7"/>
            <p:cNvSpPr/>
            <p:nvPr/>
          </p:nvSpPr>
          <p:spPr>
            <a:xfrm>
              <a:off x="0" y="0"/>
              <a:ext cx="11122660" cy="8184007"/>
            </a:xfrm>
            <a:custGeom>
              <a:avLst/>
              <a:gdLst/>
              <a:ahLst/>
              <a:cxnLst/>
              <a:rect l="l" t="t" r="r" b="b"/>
              <a:pathLst>
                <a:path w="11122660" h="8184007">
                  <a:moveTo>
                    <a:pt x="0" y="0"/>
                  </a:moveTo>
                  <a:lnTo>
                    <a:pt x="11122660" y="0"/>
                  </a:lnTo>
                  <a:lnTo>
                    <a:pt x="11122660" y="8184007"/>
                  </a:lnTo>
                  <a:lnTo>
                    <a:pt x="0" y="8184007"/>
                  </a:lnTo>
                  <a:lnTo>
                    <a:pt x="0" y="0"/>
                  </a:lnTo>
                  <a:close/>
                </a:path>
              </a:pathLst>
            </a:custGeom>
            <a:solidFill>
              <a:srgbClr val="000000">
                <a:alpha val="0"/>
              </a:srgbClr>
            </a:solidFill>
          </p:spPr>
        </p:sp>
      </p:grpSp>
      <p:grpSp>
        <p:nvGrpSpPr>
          <p:cNvPr id="8" name="Group 8"/>
          <p:cNvGrpSpPr>
            <a:grpSpLocks noChangeAspect="1"/>
          </p:cNvGrpSpPr>
          <p:nvPr/>
        </p:nvGrpSpPr>
        <p:grpSpPr>
          <a:xfrm>
            <a:off x="1030940" y="473826"/>
            <a:ext cx="187522" cy="917610"/>
            <a:chOff x="0" y="0"/>
            <a:chExt cx="250030" cy="1223480"/>
          </a:xfrm>
        </p:grpSpPr>
        <p:sp>
          <p:nvSpPr>
            <p:cNvPr id="9" name="Freeform 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10" name="TextBox 10"/>
          <p:cNvSpPr txBox="1"/>
          <p:nvPr/>
        </p:nvSpPr>
        <p:spPr>
          <a:xfrm>
            <a:off x="1338258" y="546128"/>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General Situation of main seasons (winter monsoon):</a:t>
            </a:r>
          </a:p>
        </p:txBody>
      </p:sp>
      <p:grpSp>
        <p:nvGrpSpPr>
          <p:cNvPr id="11" name="Group 11"/>
          <p:cNvGrpSpPr>
            <a:grpSpLocks noChangeAspect="1"/>
          </p:cNvGrpSpPr>
          <p:nvPr/>
        </p:nvGrpSpPr>
        <p:grpSpPr>
          <a:xfrm>
            <a:off x="16245416" y="213556"/>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3" name="Freeform 13"/>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4" name="Group 14"/>
          <p:cNvGrpSpPr/>
          <p:nvPr/>
        </p:nvGrpSpPr>
        <p:grpSpPr>
          <a:xfrm>
            <a:off x="863887" y="9644894"/>
            <a:ext cx="11201666" cy="218054"/>
            <a:chOff x="0" y="0"/>
            <a:chExt cx="14935554" cy="290738"/>
          </a:xfrm>
        </p:grpSpPr>
        <p:sp>
          <p:nvSpPr>
            <p:cNvPr id="15" name="Freeform 1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6" name="Group 16"/>
          <p:cNvGrpSpPr/>
          <p:nvPr/>
        </p:nvGrpSpPr>
        <p:grpSpPr>
          <a:xfrm>
            <a:off x="103337" y="9416871"/>
            <a:ext cx="657225" cy="665342"/>
            <a:chOff x="0" y="0"/>
            <a:chExt cx="876300" cy="887122"/>
          </a:xfrm>
        </p:grpSpPr>
        <p:sp>
          <p:nvSpPr>
            <p:cNvPr id="17" name="Freeform 1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8" name="TextBox 1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04</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2656343" y="2448612"/>
            <a:ext cx="7616774" cy="5292070"/>
            <a:chOff x="0" y="0"/>
            <a:chExt cx="10155698" cy="7056094"/>
          </a:xfrm>
        </p:grpSpPr>
        <p:sp>
          <p:nvSpPr>
            <p:cNvPr id="4" name="Freeform 4"/>
            <p:cNvSpPr/>
            <p:nvPr/>
          </p:nvSpPr>
          <p:spPr>
            <a:xfrm>
              <a:off x="0" y="0"/>
              <a:ext cx="10155682" cy="7056120"/>
            </a:xfrm>
            <a:custGeom>
              <a:avLst/>
              <a:gdLst/>
              <a:ahLst/>
              <a:cxnLst/>
              <a:rect l="l" t="t" r="r" b="b"/>
              <a:pathLst>
                <a:path w="10155682" h="7056120">
                  <a:moveTo>
                    <a:pt x="0" y="0"/>
                  </a:moveTo>
                  <a:lnTo>
                    <a:pt x="10155682" y="0"/>
                  </a:lnTo>
                  <a:lnTo>
                    <a:pt x="10155682" y="7056120"/>
                  </a:lnTo>
                  <a:lnTo>
                    <a:pt x="0" y="7056120"/>
                  </a:lnTo>
                  <a:lnTo>
                    <a:pt x="0" y="0"/>
                  </a:lnTo>
                  <a:close/>
                </a:path>
              </a:pathLst>
            </a:custGeom>
            <a:blipFill>
              <a:blip r:embed="rId3"/>
              <a:stretch>
                <a:fillRect r="-99518"/>
              </a:stretch>
            </a:blipFill>
          </p:spPr>
        </p:sp>
      </p:grpSp>
      <p:grpSp>
        <p:nvGrpSpPr>
          <p:cNvPr id="5" name="Group 5"/>
          <p:cNvGrpSpPr>
            <a:grpSpLocks noChangeAspect="1"/>
          </p:cNvGrpSpPr>
          <p:nvPr/>
        </p:nvGrpSpPr>
        <p:grpSpPr>
          <a:xfrm>
            <a:off x="10668000" y="2466487"/>
            <a:ext cx="5161066" cy="5284182"/>
            <a:chOff x="0" y="0"/>
            <a:chExt cx="6272462" cy="6422089"/>
          </a:xfrm>
        </p:grpSpPr>
        <p:sp>
          <p:nvSpPr>
            <p:cNvPr id="6" name="Freeform 6"/>
            <p:cNvSpPr/>
            <p:nvPr/>
          </p:nvSpPr>
          <p:spPr>
            <a:xfrm>
              <a:off x="0" y="0"/>
              <a:ext cx="6272403" cy="6422136"/>
            </a:xfrm>
            <a:custGeom>
              <a:avLst/>
              <a:gdLst/>
              <a:ahLst/>
              <a:cxnLst/>
              <a:rect l="l" t="t" r="r" b="b"/>
              <a:pathLst>
                <a:path w="6272403" h="6422136">
                  <a:moveTo>
                    <a:pt x="0" y="0"/>
                  </a:moveTo>
                  <a:lnTo>
                    <a:pt x="6272403" y="0"/>
                  </a:lnTo>
                  <a:lnTo>
                    <a:pt x="6272403" y="6422136"/>
                  </a:lnTo>
                  <a:lnTo>
                    <a:pt x="0" y="6422136"/>
                  </a:lnTo>
                  <a:lnTo>
                    <a:pt x="0" y="0"/>
                  </a:lnTo>
                  <a:close/>
                </a:path>
              </a:pathLst>
            </a:custGeom>
            <a:blipFill>
              <a:blip r:embed="rId4"/>
              <a:stretch>
                <a:fillRect l="-110722" r="-10722" b="-11869"/>
              </a:stretch>
            </a:blipFill>
          </p:spPr>
        </p:sp>
      </p:grpSp>
      <p:grpSp>
        <p:nvGrpSpPr>
          <p:cNvPr id="7" name="Group 7"/>
          <p:cNvGrpSpPr>
            <a:grpSpLocks noChangeAspect="1"/>
          </p:cNvGrpSpPr>
          <p:nvPr/>
        </p:nvGrpSpPr>
        <p:grpSpPr>
          <a:xfrm>
            <a:off x="11353800" y="7774551"/>
            <a:ext cx="2893546" cy="475503"/>
            <a:chOff x="0" y="0"/>
            <a:chExt cx="3858062" cy="634005"/>
          </a:xfrm>
        </p:grpSpPr>
        <p:sp>
          <p:nvSpPr>
            <p:cNvPr id="8" name="Freeform 8"/>
            <p:cNvSpPr/>
            <p:nvPr/>
          </p:nvSpPr>
          <p:spPr>
            <a:xfrm>
              <a:off x="0" y="0"/>
              <a:ext cx="3858006" cy="633984"/>
            </a:xfrm>
            <a:custGeom>
              <a:avLst/>
              <a:gdLst/>
              <a:ahLst/>
              <a:cxnLst/>
              <a:rect l="l" t="t" r="r" b="b"/>
              <a:pathLst>
                <a:path w="3858006" h="633984">
                  <a:moveTo>
                    <a:pt x="0" y="0"/>
                  </a:moveTo>
                  <a:lnTo>
                    <a:pt x="3858006" y="0"/>
                  </a:lnTo>
                  <a:lnTo>
                    <a:pt x="3858006" y="633984"/>
                  </a:lnTo>
                  <a:lnTo>
                    <a:pt x="0" y="633984"/>
                  </a:lnTo>
                  <a:lnTo>
                    <a:pt x="0" y="0"/>
                  </a:lnTo>
                  <a:close/>
                </a:path>
              </a:pathLst>
            </a:custGeom>
            <a:blipFill>
              <a:blip r:embed="rId5"/>
              <a:stretch>
                <a:fillRect r="-10583" b="-3"/>
              </a:stretch>
            </a:blipFill>
          </p:spPr>
        </p:sp>
      </p:grpSp>
      <p:sp>
        <p:nvSpPr>
          <p:cNvPr id="9" name="TextBox 9"/>
          <p:cNvSpPr txBox="1"/>
          <p:nvPr/>
        </p:nvSpPr>
        <p:spPr>
          <a:xfrm>
            <a:off x="1410447" y="519546"/>
            <a:ext cx="13357112"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General Situation of main seasons (Summer monsoon):</a:t>
            </a:r>
          </a:p>
        </p:txBody>
      </p:sp>
      <p:grpSp>
        <p:nvGrpSpPr>
          <p:cNvPr id="10" name="Group 10"/>
          <p:cNvGrpSpPr>
            <a:grpSpLocks noChangeAspect="1"/>
          </p:cNvGrpSpPr>
          <p:nvPr/>
        </p:nvGrpSpPr>
        <p:grpSpPr>
          <a:xfrm>
            <a:off x="1030940" y="411482"/>
            <a:ext cx="187522" cy="917610"/>
            <a:chOff x="0" y="0"/>
            <a:chExt cx="250030" cy="1223480"/>
          </a:xfrm>
        </p:grpSpPr>
        <p:sp>
          <p:nvSpPr>
            <p:cNvPr id="11" name="Freeform 11"/>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grpSp>
        <p:nvGrpSpPr>
          <p:cNvPr id="12" name="Group 12"/>
          <p:cNvGrpSpPr>
            <a:grpSpLocks noChangeAspect="1"/>
          </p:cNvGrpSpPr>
          <p:nvPr/>
        </p:nvGrpSpPr>
        <p:grpSpPr>
          <a:xfrm>
            <a:off x="16245416" y="151212"/>
            <a:ext cx="1711278" cy="1508760"/>
            <a:chOff x="0" y="0"/>
            <a:chExt cx="2281704" cy="2011680"/>
          </a:xfrm>
        </p:grpSpPr>
        <p:sp>
          <p:nvSpPr>
            <p:cNvPr id="13" name="Freeform 13"/>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7"/>
              <a:stretch>
                <a:fillRect/>
              </a:stretch>
            </a:blipFill>
          </p:spPr>
        </p:sp>
      </p:grpSp>
      <p:sp>
        <p:nvSpPr>
          <p:cNvPr id="14" name="Freeform 14"/>
          <p:cNvSpPr/>
          <p:nvPr/>
        </p:nvSpPr>
        <p:spPr>
          <a:xfrm>
            <a:off x="12175848" y="849053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5" name="Group 15"/>
          <p:cNvGrpSpPr/>
          <p:nvPr/>
        </p:nvGrpSpPr>
        <p:grpSpPr>
          <a:xfrm>
            <a:off x="863887" y="9582549"/>
            <a:ext cx="11201666" cy="218053"/>
            <a:chOff x="0" y="0"/>
            <a:chExt cx="14935554" cy="290738"/>
          </a:xfrm>
        </p:grpSpPr>
        <p:sp>
          <p:nvSpPr>
            <p:cNvPr id="16" name="Freeform 16"/>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7" name="Group 17"/>
          <p:cNvGrpSpPr/>
          <p:nvPr/>
        </p:nvGrpSpPr>
        <p:grpSpPr>
          <a:xfrm>
            <a:off x="103337" y="9354526"/>
            <a:ext cx="657225" cy="665341"/>
            <a:chOff x="0" y="0"/>
            <a:chExt cx="876300" cy="887122"/>
          </a:xfrm>
        </p:grpSpPr>
        <p:sp>
          <p:nvSpPr>
            <p:cNvPr id="18" name="Freeform 1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9" name="TextBox 1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05</a:t>
              </a:r>
            </a:p>
          </p:txBody>
        </p:sp>
      </p:grpSp>
      <p:sp>
        <p:nvSpPr>
          <p:cNvPr id="20" name="Rectangle 19">
            <a:extLst>
              <a:ext uri="{FF2B5EF4-FFF2-40B4-BE49-F238E27FC236}">
                <a16:creationId xmlns:a16="http://schemas.microsoft.com/office/drawing/2014/main" id="{A8F8E1AA-D280-41CD-93EA-8A73A031F385}"/>
              </a:ext>
            </a:extLst>
          </p:cNvPr>
          <p:cNvSpPr/>
          <p:nvPr/>
        </p:nvSpPr>
        <p:spPr>
          <a:xfrm>
            <a:off x="2676396" y="8167372"/>
            <a:ext cx="7991604" cy="830997"/>
          </a:xfrm>
          <a:prstGeom prst="rect">
            <a:avLst/>
          </a:prstGeom>
        </p:spPr>
        <p:txBody>
          <a:bodyPr wrap="square">
            <a:spAutoFit/>
          </a:bodyPr>
          <a:lstStyle/>
          <a:p>
            <a:pPr marL="285750" indent="-285750">
              <a:buFont typeface="Arial" panose="020B0604020202020204" pitchFamily="34" charset="0"/>
              <a:buChar char="•"/>
            </a:pPr>
            <a:r>
              <a:rPr lang="en-US" sz="2400" dirty="0">
                <a:effectLst>
                  <a:outerShdw blurRad="38100" dist="38100" dir="2700000" algn="tl">
                    <a:srgbClr val="000000">
                      <a:alpha val="43137"/>
                    </a:srgbClr>
                  </a:outerShdw>
                </a:effectLst>
              </a:rPr>
              <a:t>Winds blow from the </a:t>
            </a:r>
            <a:r>
              <a:rPr lang="en-US" sz="2400" b="1" dirty="0">
                <a:effectLst>
                  <a:outerShdw blurRad="38100" dist="38100" dir="2700000" algn="tl">
                    <a:srgbClr val="000000">
                      <a:alpha val="43137"/>
                    </a:srgbClr>
                  </a:outerShdw>
                </a:effectLst>
              </a:rPr>
              <a:t>southwest</a:t>
            </a:r>
            <a:r>
              <a:rPr lang="en-US" sz="2400" dirty="0">
                <a:effectLst>
                  <a:outerShdw blurRad="38100" dist="38100" dir="2700000" algn="tl">
                    <a:srgbClr val="000000">
                      <a:alpha val="43137"/>
                    </a:srgbClr>
                  </a:outerShdw>
                </a:effectLst>
              </a:rPr>
              <a:t> toward the Indian subcontinent, carrying moisture from the Indian Ocean.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42000" b="-41999"/>
            </a:stretch>
          </a:blipFill>
        </p:spPr>
      </p:sp>
      <p:sp>
        <p:nvSpPr>
          <p:cNvPr id="9" name="TextBox 9"/>
          <p:cNvSpPr txBox="1"/>
          <p:nvPr/>
        </p:nvSpPr>
        <p:spPr>
          <a:xfrm>
            <a:off x="1410447" y="519546"/>
            <a:ext cx="13357112"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General Situation of main seasons (Summer monsoon):</a:t>
            </a:r>
          </a:p>
        </p:txBody>
      </p:sp>
      <p:grpSp>
        <p:nvGrpSpPr>
          <p:cNvPr id="10" name="Group 10"/>
          <p:cNvGrpSpPr>
            <a:grpSpLocks noChangeAspect="1"/>
          </p:cNvGrpSpPr>
          <p:nvPr/>
        </p:nvGrpSpPr>
        <p:grpSpPr>
          <a:xfrm>
            <a:off x="1030940" y="411482"/>
            <a:ext cx="187522" cy="917610"/>
            <a:chOff x="0" y="0"/>
            <a:chExt cx="250030" cy="1223480"/>
          </a:xfrm>
        </p:grpSpPr>
        <p:sp>
          <p:nvSpPr>
            <p:cNvPr id="11" name="Freeform 11"/>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2" name="Group 12"/>
          <p:cNvGrpSpPr>
            <a:grpSpLocks noChangeAspect="1"/>
          </p:cNvGrpSpPr>
          <p:nvPr/>
        </p:nvGrpSpPr>
        <p:grpSpPr>
          <a:xfrm>
            <a:off x="16245416" y="151212"/>
            <a:ext cx="1711278" cy="1508760"/>
            <a:chOff x="0" y="0"/>
            <a:chExt cx="2281704" cy="2011680"/>
          </a:xfrm>
        </p:grpSpPr>
        <p:sp>
          <p:nvSpPr>
            <p:cNvPr id="13" name="Freeform 13"/>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4" name="Freeform 14"/>
          <p:cNvSpPr/>
          <p:nvPr/>
        </p:nvSpPr>
        <p:spPr>
          <a:xfrm>
            <a:off x="12175848" y="849053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5" name="Group 15"/>
          <p:cNvGrpSpPr/>
          <p:nvPr/>
        </p:nvGrpSpPr>
        <p:grpSpPr>
          <a:xfrm>
            <a:off x="863887" y="9582549"/>
            <a:ext cx="11201666" cy="218053"/>
            <a:chOff x="0" y="0"/>
            <a:chExt cx="14935554" cy="290738"/>
          </a:xfrm>
        </p:grpSpPr>
        <p:sp>
          <p:nvSpPr>
            <p:cNvPr id="16" name="Freeform 16"/>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7" name="Group 17"/>
          <p:cNvGrpSpPr/>
          <p:nvPr/>
        </p:nvGrpSpPr>
        <p:grpSpPr>
          <a:xfrm>
            <a:off x="103337" y="9354526"/>
            <a:ext cx="657225" cy="665341"/>
            <a:chOff x="0" y="0"/>
            <a:chExt cx="876300" cy="887122"/>
          </a:xfrm>
        </p:grpSpPr>
        <p:sp>
          <p:nvSpPr>
            <p:cNvPr id="18" name="Freeform 1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9" name="TextBox 1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05</a:t>
              </a:r>
            </a:p>
          </p:txBody>
        </p:sp>
      </p:grpSp>
      <p:pic>
        <p:nvPicPr>
          <p:cNvPr id="20" name="Screen Recording 2">
            <a:hlinkClick r:id="" action="ppaction://media"/>
            <a:extLst>
              <a:ext uri="{FF2B5EF4-FFF2-40B4-BE49-F238E27FC236}">
                <a16:creationId xmlns:a16="http://schemas.microsoft.com/office/drawing/2014/main" id="{AFBB5E9A-FADA-4B67-81FA-B1792CD65FD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2533162" y="1467290"/>
            <a:ext cx="12397580" cy="7215931"/>
          </a:xfrm>
          <a:prstGeom prst="rect">
            <a:avLst/>
          </a:prstGeom>
        </p:spPr>
      </p:pic>
    </p:spTree>
    <p:extLst>
      <p:ext uri="{BB962C8B-B14F-4D97-AF65-F5344CB8AC3E}">
        <p14:creationId xmlns:p14="http://schemas.microsoft.com/office/powerpoint/2010/main" val="391295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46"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0"/>
                                        </p:tgtEl>
                                      </p:cBhvr>
                                    </p:cmd>
                                  </p:childTnLst>
                                </p:cTn>
                              </p:par>
                            </p:childTnLst>
                          </p:cTn>
                        </p:par>
                      </p:childTnLst>
                    </p:cTn>
                  </p:par>
                </p:childTnLst>
              </p:cTn>
              <p:nextCondLst>
                <p:cond evt="onClick" delay="0">
                  <p:tgtEl>
                    <p:spTgt spid="20"/>
                  </p:tgtEl>
                </p:cond>
              </p:nextCondLst>
            </p:seq>
            <p:video>
              <p:cMediaNode vol="80000">
                <p:cTn id="12" fill="hold" display="0">
                  <p:stCondLst>
                    <p:cond delay="indefinite"/>
                  </p:stCondLst>
                </p:cTn>
                <p:tgtEl>
                  <p:spTgt spid="20"/>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4837011" y="2316364"/>
            <a:ext cx="5686425" cy="6057900"/>
            <a:chOff x="0" y="0"/>
            <a:chExt cx="7581900" cy="8077200"/>
          </a:xfrm>
        </p:grpSpPr>
        <p:sp>
          <p:nvSpPr>
            <p:cNvPr id="4" name="Freeform 4"/>
            <p:cNvSpPr/>
            <p:nvPr/>
          </p:nvSpPr>
          <p:spPr>
            <a:xfrm>
              <a:off x="0" y="0"/>
              <a:ext cx="7581900" cy="8077200"/>
            </a:xfrm>
            <a:custGeom>
              <a:avLst/>
              <a:gdLst/>
              <a:ahLst/>
              <a:cxnLst/>
              <a:rect l="l" t="t" r="r" b="b"/>
              <a:pathLst>
                <a:path w="7581900" h="8077200">
                  <a:moveTo>
                    <a:pt x="0" y="0"/>
                  </a:moveTo>
                  <a:lnTo>
                    <a:pt x="7581900" y="0"/>
                  </a:lnTo>
                  <a:lnTo>
                    <a:pt x="7581900" y="8077200"/>
                  </a:lnTo>
                  <a:lnTo>
                    <a:pt x="0" y="8077200"/>
                  </a:lnTo>
                  <a:lnTo>
                    <a:pt x="0" y="0"/>
                  </a:lnTo>
                  <a:close/>
                </a:path>
              </a:pathLst>
            </a:custGeom>
            <a:blipFill>
              <a:blip r:embed="rId3"/>
              <a:stretch>
                <a:fillRect r="-59"/>
              </a:stretch>
            </a:blipFill>
          </p:spPr>
        </p:sp>
      </p:grpSp>
      <p:sp>
        <p:nvSpPr>
          <p:cNvPr id="5" name="TextBox 5"/>
          <p:cNvSpPr txBox="1"/>
          <p:nvPr/>
        </p:nvSpPr>
        <p:spPr>
          <a:xfrm>
            <a:off x="-175157" y="2240737"/>
            <a:ext cx="4673537" cy="6155531"/>
          </a:xfrm>
          <a:prstGeom prst="rect">
            <a:avLst/>
          </a:prstGeom>
        </p:spPr>
        <p:txBody>
          <a:bodyPr wrap="square" lIns="0" tIns="0" rIns="0" bIns="0" rtlCol="0" anchor="t">
            <a:spAutoFit/>
          </a:bodyPr>
          <a:lstStyle/>
          <a:p>
            <a:pPr marL="488632" lvl="1" indent="-244316" algn="l">
              <a:lnSpc>
                <a:spcPts val="3240"/>
              </a:lnSpc>
              <a:buFont typeface="Arial"/>
              <a:buChar char="•"/>
            </a:pPr>
            <a:r>
              <a:rPr lang="en-US" sz="2700" dirty="0">
                <a:solidFill>
                  <a:srgbClr val="C00000"/>
                </a:solidFill>
                <a:latin typeface="Calibri (MS)"/>
                <a:ea typeface="Calibri (MS)"/>
                <a:cs typeface="Calibri (MS)"/>
                <a:sym typeface="Calibri (MS)"/>
              </a:rPr>
              <a:t>Local Convection and Thunderstorm development towards afternoon </a:t>
            </a: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pPr>
            <a:endParaRPr lang="en-US" sz="2700" dirty="0">
              <a:solidFill>
                <a:srgbClr val="C00000"/>
              </a:solidFill>
              <a:latin typeface="Calibri (MS)"/>
              <a:ea typeface="Calibri (MS)"/>
              <a:cs typeface="Calibri (MS)"/>
              <a:sym typeface="Calibri (MS)"/>
            </a:endParaRPr>
          </a:p>
          <a:p>
            <a:pPr marL="488632" lvl="1" indent="-244316" algn="l">
              <a:lnSpc>
                <a:spcPts val="3240"/>
              </a:lnSpc>
              <a:buFont typeface="Arial"/>
              <a:buChar char="•"/>
            </a:pPr>
            <a:r>
              <a:rPr lang="en-US" sz="2700" dirty="0">
                <a:solidFill>
                  <a:srgbClr val="C00000"/>
                </a:solidFill>
                <a:latin typeface="Calibri (MS)"/>
                <a:ea typeface="Calibri (MS)"/>
                <a:cs typeface="Calibri (MS)"/>
                <a:sym typeface="Calibri (MS)"/>
              </a:rPr>
              <a:t>Al </a:t>
            </a:r>
            <a:r>
              <a:rPr lang="en-US" sz="2700" dirty="0" err="1">
                <a:solidFill>
                  <a:srgbClr val="C00000"/>
                </a:solidFill>
                <a:latin typeface="Calibri (MS)"/>
                <a:ea typeface="Calibri (MS)"/>
                <a:cs typeface="Calibri (MS)"/>
                <a:sym typeface="Calibri (MS)"/>
              </a:rPr>
              <a:t>Kareef</a:t>
            </a:r>
            <a:r>
              <a:rPr lang="en-US" sz="2700" dirty="0">
                <a:solidFill>
                  <a:srgbClr val="C00000"/>
                </a:solidFill>
                <a:latin typeface="Calibri (MS)"/>
                <a:ea typeface="Calibri (MS)"/>
                <a:cs typeface="Calibri (MS)"/>
                <a:sym typeface="Calibri (MS)"/>
              </a:rPr>
              <a:t> at Salalah and adjoining mountain area (southern coast of Oman),</a:t>
            </a:r>
          </a:p>
        </p:txBody>
      </p:sp>
      <p:sp>
        <p:nvSpPr>
          <p:cNvPr id="6" name="AutoShape 6"/>
          <p:cNvSpPr/>
          <p:nvPr/>
        </p:nvSpPr>
        <p:spPr>
          <a:xfrm rot="713868">
            <a:off x="3073306" y="3679212"/>
            <a:ext cx="4503387" cy="0"/>
          </a:xfrm>
          <a:prstGeom prst="line">
            <a:avLst/>
          </a:prstGeom>
          <a:ln w="19050" cap="rnd">
            <a:solidFill>
              <a:srgbClr val="FF0000"/>
            </a:solidFill>
            <a:prstDash val="solid"/>
            <a:headEnd type="none" w="sm" len="sm"/>
            <a:tailEnd type="arrow" w="med" len="sm"/>
          </a:ln>
        </p:spPr>
      </p:sp>
      <p:sp>
        <p:nvSpPr>
          <p:cNvPr id="7" name="AutoShape 7"/>
          <p:cNvSpPr/>
          <p:nvPr/>
        </p:nvSpPr>
        <p:spPr>
          <a:xfrm rot="470361">
            <a:off x="3568870" y="7459976"/>
            <a:ext cx="2681546" cy="0"/>
          </a:xfrm>
          <a:prstGeom prst="line">
            <a:avLst/>
          </a:prstGeom>
          <a:ln w="19050" cap="rnd">
            <a:solidFill>
              <a:srgbClr val="FF0000"/>
            </a:solidFill>
            <a:prstDash val="solid"/>
            <a:headEnd type="none" w="sm" len="sm"/>
            <a:tailEnd type="arrow" w="med" len="sm"/>
          </a:ln>
        </p:spPr>
      </p:sp>
      <p:grpSp>
        <p:nvGrpSpPr>
          <p:cNvPr id="8" name="Group 8"/>
          <p:cNvGrpSpPr>
            <a:grpSpLocks noChangeAspect="1"/>
          </p:cNvGrpSpPr>
          <p:nvPr/>
        </p:nvGrpSpPr>
        <p:grpSpPr>
          <a:xfrm>
            <a:off x="1030940" y="473826"/>
            <a:ext cx="187522" cy="917610"/>
            <a:chOff x="0" y="0"/>
            <a:chExt cx="250030" cy="1223480"/>
          </a:xfrm>
        </p:grpSpPr>
        <p:sp>
          <p:nvSpPr>
            <p:cNvPr id="9" name="Freeform 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sp>
        <p:nvSpPr>
          <p:cNvPr id="10" name="TextBox 10"/>
          <p:cNvSpPr txBox="1"/>
          <p:nvPr/>
        </p:nvSpPr>
        <p:spPr>
          <a:xfrm>
            <a:off x="1338258" y="546128"/>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Main Weather phenomena in Summer Season</a:t>
            </a:r>
          </a:p>
        </p:txBody>
      </p:sp>
      <p:grpSp>
        <p:nvGrpSpPr>
          <p:cNvPr id="11" name="Group 11"/>
          <p:cNvGrpSpPr>
            <a:grpSpLocks noChangeAspect="1"/>
          </p:cNvGrpSpPr>
          <p:nvPr/>
        </p:nvGrpSpPr>
        <p:grpSpPr>
          <a:xfrm>
            <a:off x="16245416" y="213556"/>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3" name="Freeform 13"/>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4" name="Group 14"/>
          <p:cNvGrpSpPr/>
          <p:nvPr/>
        </p:nvGrpSpPr>
        <p:grpSpPr>
          <a:xfrm>
            <a:off x="863887" y="9644894"/>
            <a:ext cx="11201666" cy="218054"/>
            <a:chOff x="0" y="0"/>
            <a:chExt cx="14935554" cy="290738"/>
          </a:xfrm>
        </p:grpSpPr>
        <p:sp>
          <p:nvSpPr>
            <p:cNvPr id="15" name="Freeform 1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6" name="Group 16"/>
          <p:cNvGrpSpPr/>
          <p:nvPr/>
        </p:nvGrpSpPr>
        <p:grpSpPr>
          <a:xfrm>
            <a:off x="103337" y="9416871"/>
            <a:ext cx="657225" cy="665342"/>
            <a:chOff x="0" y="0"/>
            <a:chExt cx="876300" cy="887122"/>
          </a:xfrm>
        </p:grpSpPr>
        <p:sp>
          <p:nvSpPr>
            <p:cNvPr id="17" name="Freeform 1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8" name="TextBox 1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10</a:t>
              </a:r>
            </a:p>
          </p:txBody>
        </p:sp>
      </p:grpSp>
      <p:pic>
        <p:nvPicPr>
          <p:cNvPr id="19" name="Picture 18">
            <a:extLst>
              <a:ext uri="{FF2B5EF4-FFF2-40B4-BE49-F238E27FC236}">
                <a16:creationId xmlns:a16="http://schemas.microsoft.com/office/drawing/2014/main" id="{FB821018-6B26-4111-A8B3-D155A4744F3D}"/>
              </a:ext>
            </a:extLst>
          </p:cNvPr>
          <p:cNvPicPr>
            <a:picLocks noChangeAspect="1"/>
          </p:cNvPicPr>
          <p:nvPr/>
        </p:nvPicPr>
        <p:blipFill>
          <a:blip r:embed="rId8"/>
          <a:stretch>
            <a:fillRect/>
          </a:stretch>
        </p:blipFill>
        <p:spPr>
          <a:xfrm>
            <a:off x="10756925" y="2884092"/>
            <a:ext cx="7199753" cy="441991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5024353" y="9697821"/>
            <a:ext cx="192405" cy="243656"/>
          </a:xfrm>
          <a:prstGeom prst="rect">
            <a:avLst/>
          </a:prstGeom>
        </p:spPr>
        <p:txBody>
          <a:bodyPr vert="horz" wrap="square" lIns="0" tIns="0" rIns="0" bIns="0" rtlCol="0">
            <a:spAutoFit/>
          </a:bodyPr>
          <a:lstStyle/>
          <a:p>
            <a:pPr marL="38100">
              <a:lnSpc>
                <a:spcPts val="1860"/>
              </a:lnSpc>
            </a:pPr>
            <a:fld id="{81D60167-4931-47E6-BA6A-407CBD079E47}" type="slidenum">
              <a:rPr dirty="0">
                <a:solidFill>
                  <a:srgbClr val="888888"/>
                </a:solidFill>
                <a:latin typeface="Calibri"/>
                <a:cs typeface="Calibri"/>
              </a:rPr>
              <a:pPr marL="38100">
                <a:lnSpc>
                  <a:spcPts val="1860"/>
                </a:lnSpc>
              </a:pPr>
              <a:t>45</a:t>
            </a:fld>
            <a:endParaRPr>
              <a:latin typeface="Calibri"/>
              <a:cs typeface="Calibri"/>
            </a:endParaRPr>
          </a:p>
        </p:txBody>
      </p:sp>
      <p:sp>
        <p:nvSpPr>
          <p:cNvPr id="7" name="Rectangle 6">
            <a:extLst>
              <a:ext uri="{FF2B5EF4-FFF2-40B4-BE49-F238E27FC236}">
                <a16:creationId xmlns:a16="http://schemas.microsoft.com/office/drawing/2014/main" id="{97E352E0-A37B-42CF-A3EA-E144120BC56D}"/>
              </a:ext>
            </a:extLst>
          </p:cNvPr>
          <p:cNvSpPr/>
          <p:nvPr/>
        </p:nvSpPr>
        <p:spPr>
          <a:xfrm>
            <a:off x="412922" y="294512"/>
            <a:ext cx="7581371" cy="646331"/>
          </a:xfrm>
          <a:prstGeom prst="rect">
            <a:avLst/>
          </a:prstGeom>
        </p:spPr>
        <p:txBody>
          <a:bodyPr wrap="square">
            <a:spAutoFit/>
          </a:bodyPr>
          <a:lstStyle/>
          <a:p>
            <a:pPr algn="ctr"/>
            <a:r>
              <a:rPr lang="en-GB" sz="3600" b="1" i="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General Air Circulation -Revision</a:t>
            </a:r>
            <a:endParaRPr lang="en-AU" sz="3600" b="1" i="1" dirty="0">
              <a:solidFill>
                <a:schemeClr val="accent2">
                  <a:lumMod val="50000"/>
                </a:schemeClr>
              </a:solidFill>
              <a:effectLst>
                <a:outerShdw blurRad="38100" dist="38100" dir="2700000" algn="tl">
                  <a:srgbClr val="000000">
                    <a:alpha val="43137"/>
                  </a:srgbClr>
                </a:outerShdw>
              </a:effectLst>
            </a:endParaRPr>
          </a:p>
        </p:txBody>
      </p:sp>
      <p:sp>
        <p:nvSpPr>
          <p:cNvPr id="10" name="object 3">
            <a:extLst>
              <a:ext uri="{FF2B5EF4-FFF2-40B4-BE49-F238E27FC236}">
                <a16:creationId xmlns:a16="http://schemas.microsoft.com/office/drawing/2014/main" id="{DB707CE3-0D6D-4B3E-AC58-D156057475E3}"/>
              </a:ext>
            </a:extLst>
          </p:cNvPr>
          <p:cNvSpPr/>
          <p:nvPr/>
        </p:nvSpPr>
        <p:spPr>
          <a:xfrm>
            <a:off x="731285" y="1796720"/>
            <a:ext cx="11201400" cy="8332929"/>
          </a:xfrm>
          <a:prstGeom prst="rect">
            <a:avLst/>
          </a:prstGeom>
          <a:blipFill>
            <a:blip r:embed="rId2" cstate="print"/>
            <a:stretch>
              <a:fillRect/>
            </a:stretch>
          </a:blipFill>
          <a:ln w="25400">
            <a:solidFill>
              <a:schemeClr val="tx1"/>
            </a:solidFill>
          </a:ln>
        </p:spPr>
        <p:txBody>
          <a:bodyPr wrap="square" lIns="0" tIns="0" rIns="0" bIns="0" rtlCol="0"/>
          <a:lstStyle/>
          <a:p>
            <a:endParaRPr sz="2700" dirty="0"/>
          </a:p>
        </p:txBody>
      </p:sp>
      <p:sp>
        <p:nvSpPr>
          <p:cNvPr id="9" name="Rectangle 8">
            <a:extLst>
              <a:ext uri="{FF2B5EF4-FFF2-40B4-BE49-F238E27FC236}">
                <a16:creationId xmlns:a16="http://schemas.microsoft.com/office/drawing/2014/main" id="{0E6D3ACE-B9B7-4085-9DB5-8FDD06368DDC}"/>
              </a:ext>
            </a:extLst>
          </p:cNvPr>
          <p:cNvSpPr/>
          <p:nvPr/>
        </p:nvSpPr>
        <p:spPr>
          <a:xfrm>
            <a:off x="8752817" y="791701"/>
            <a:ext cx="8375150" cy="553998"/>
          </a:xfrm>
          <a:prstGeom prst="rect">
            <a:avLst/>
          </a:prstGeom>
        </p:spPr>
        <p:txBody>
          <a:bodyPr wrap="square">
            <a:spAutoFit/>
          </a:bodyPr>
          <a:lstStyle/>
          <a:p>
            <a:pPr algn="ctr"/>
            <a:r>
              <a:rPr lang="en-GB" sz="3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ITCZ Intertropical Convergence Zone</a:t>
            </a:r>
            <a:endParaRPr lang="en-AU" sz="3000" b="1" dirty="0">
              <a:solidFill>
                <a:schemeClr val="accent2">
                  <a:lumMod val="50000"/>
                </a:schemeClr>
              </a:solidFill>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91B9B8B9-2BE6-44B5-802F-B6C14242CE01}"/>
              </a:ext>
            </a:extLst>
          </p:cNvPr>
          <p:cNvPicPr>
            <a:picLocks noChangeAspect="1"/>
          </p:cNvPicPr>
          <p:nvPr/>
        </p:nvPicPr>
        <p:blipFill>
          <a:blip r:embed="rId3"/>
          <a:stretch>
            <a:fillRect/>
          </a:stretch>
        </p:blipFill>
        <p:spPr>
          <a:xfrm>
            <a:off x="12388185" y="1796720"/>
            <a:ext cx="4912533" cy="4492212"/>
          </a:xfrm>
          <a:prstGeom prst="rect">
            <a:avLst/>
          </a:prstGeom>
          <a:ln w="25400">
            <a:solidFill>
              <a:schemeClr val="tx1"/>
            </a:solidFill>
          </a:ln>
        </p:spPr>
      </p:pic>
      <p:sp>
        <p:nvSpPr>
          <p:cNvPr id="2" name="TextBox 1">
            <a:extLst>
              <a:ext uri="{FF2B5EF4-FFF2-40B4-BE49-F238E27FC236}">
                <a16:creationId xmlns:a16="http://schemas.microsoft.com/office/drawing/2014/main" id="{BCFD6BB9-3C13-4868-B6F6-52791B89B34D}"/>
              </a:ext>
            </a:extLst>
          </p:cNvPr>
          <p:cNvSpPr txBox="1"/>
          <p:nvPr/>
        </p:nvSpPr>
        <p:spPr>
          <a:xfrm>
            <a:off x="2217907" y="1091783"/>
            <a:ext cx="2611877" cy="507831"/>
          </a:xfrm>
          <a:prstGeom prst="rect">
            <a:avLst/>
          </a:prstGeom>
          <a:noFill/>
        </p:spPr>
        <p:txBody>
          <a:bodyPr wrap="square" rtlCol="0">
            <a:spAutoFit/>
          </a:bodyPr>
          <a:lstStyle/>
          <a:p>
            <a:r>
              <a:rPr lang="en-US" sz="2700" b="1" dirty="0">
                <a:effectLst>
                  <a:outerShdw blurRad="38100" dist="38100" dir="2700000" algn="tl">
                    <a:srgbClr val="000000">
                      <a:alpha val="43137"/>
                    </a:srgbClr>
                  </a:outerShdw>
                </a:effectLst>
              </a:rPr>
              <a:t>Summer </a:t>
            </a:r>
          </a:p>
        </p:txBody>
      </p:sp>
    </p:spTree>
    <p:extLst>
      <p:ext uri="{BB962C8B-B14F-4D97-AF65-F5344CB8AC3E}">
        <p14:creationId xmlns:p14="http://schemas.microsoft.com/office/powerpoint/2010/main" val="1023502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11</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Moonson (AL-Kareef)</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030940" y="473826"/>
            <a:ext cx="187522" cy="917610"/>
            <a:chOff x="0" y="0"/>
            <a:chExt cx="250030" cy="1223480"/>
          </a:xfrm>
        </p:grpSpPr>
        <p:sp>
          <p:nvSpPr>
            <p:cNvPr id="4" name="Freeform 4"/>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5" name="TextBox 5"/>
          <p:cNvSpPr txBox="1"/>
          <p:nvPr/>
        </p:nvSpPr>
        <p:spPr>
          <a:xfrm>
            <a:off x="1338258" y="546128"/>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What is Monsoon?</a:t>
            </a:r>
          </a:p>
        </p:txBody>
      </p:sp>
      <p:grpSp>
        <p:nvGrpSpPr>
          <p:cNvPr id="6" name="Group 6"/>
          <p:cNvGrpSpPr>
            <a:grpSpLocks noChangeAspect="1"/>
          </p:cNvGrpSpPr>
          <p:nvPr/>
        </p:nvGrpSpPr>
        <p:grpSpPr>
          <a:xfrm>
            <a:off x="16245416" y="213556"/>
            <a:ext cx="1711278" cy="1508760"/>
            <a:chOff x="0" y="0"/>
            <a:chExt cx="2281704" cy="2011680"/>
          </a:xfrm>
        </p:grpSpPr>
        <p:sp>
          <p:nvSpPr>
            <p:cNvPr id="7" name="Freeform 7"/>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8" name="Freeform 8"/>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9" name="Group 9"/>
          <p:cNvGrpSpPr/>
          <p:nvPr/>
        </p:nvGrpSpPr>
        <p:grpSpPr>
          <a:xfrm>
            <a:off x="863887" y="9644894"/>
            <a:ext cx="11201666" cy="218054"/>
            <a:chOff x="0" y="0"/>
            <a:chExt cx="14935554" cy="290738"/>
          </a:xfrm>
        </p:grpSpPr>
        <p:sp>
          <p:nvSpPr>
            <p:cNvPr id="10" name="Freeform 10"/>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1" name="Group 11"/>
          <p:cNvGrpSpPr/>
          <p:nvPr/>
        </p:nvGrpSpPr>
        <p:grpSpPr>
          <a:xfrm>
            <a:off x="103337" y="9416871"/>
            <a:ext cx="657225" cy="665342"/>
            <a:chOff x="0" y="0"/>
            <a:chExt cx="876300" cy="887122"/>
          </a:xfrm>
        </p:grpSpPr>
        <p:sp>
          <p:nvSpPr>
            <p:cNvPr id="12" name="Freeform 12"/>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3" name="TextBox 13"/>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grpSp>
        <p:nvGrpSpPr>
          <p:cNvPr id="14" name="Group 14"/>
          <p:cNvGrpSpPr/>
          <p:nvPr/>
        </p:nvGrpSpPr>
        <p:grpSpPr>
          <a:xfrm>
            <a:off x="3468414" y="3208740"/>
            <a:ext cx="11466304" cy="3376598"/>
            <a:chOff x="0" y="0"/>
            <a:chExt cx="15288406" cy="4502130"/>
          </a:xfrm>
        </p:grpSpPr>
        <p:sp>
          <p:nvSpPr>
            <p:cNvPr id="15" name="Freeform 15"/>
            <p:cNvSpPr/>
            <p:nvPr/>
          </p:nvSpPr>
          <p:spPr>
            <a:xfrm>
              <a:off x="0" y="0"/>
              <a:ext cx="15288388" cy="4502150"/>
            </a:xfrm>
            <a:custGeom>
              <a:avLst/>
              <a:gdLst/>
              <a:ahLst/>
              <a:cxnLst/>
              <a:rect l="l" t="t" r="r" b="b"/>
              <a:pathLst>
                <a:path w="15288388" h="4502150">
                  <a:moveTo>
                    <a:pt x="0" y="0"/>
                  </a:moveTo>
                  <a:lnTo>
                    <a:pt x="15288388" y="0"/>
                  </a:lnTo>
                  <a:lnTo>
                    <a:pt x="15288388" y="4502150"/>
                  </a:lnTo>
                  <a:lnTo>
                    <a:pt x="0" y="4502150"/>
                  </a:lnTo>
                  <a:close/>
                </a:path>
              </a:pathLst>
            </a:custGeom>
            <a:solidFill>
              <a:srgbClr val="EDEDED"/>
            </a:solidFill>
          </p:spPr>
        </p:sp>
        <p:sp>
          <p:nvSpPr>
            <p:cNvPr id="16" name="TextBox 16"/>
            <p:cNvSpPr txBox="1"/>
            <p:nvPr/>
          </p:nvSpPr>
          <p:spPr>
            <a:xfrm>
              <a:off x="0" y="-266700"/>
              <a:ext cx="15288406" cy="4768830"/>
            </a:xfrm>
            <a:prstGeom prst="rect">
              <a:avLst/>
            </a:prstGeom>
          </p:spPr>
          <p:txBody>
            <a:bodyPr lIns="50800" tIns="50800" rIns="50800" bIns="50800" rtlCol="0" anchor="t"/>
            <a:lstStyle/>
            <a:p>
              <a:pPr algn="ctr">
                <a:lnSpc>
                  <a:spcPts val="6480"/>
                </a:lnSpc>
              </a:pPr>
              <a:r>
                <a:rPr lang="en-US" sz="3600">
                  <a:solidFill>
                    <a:srgbClr val="44546A"/>
                  </a:solidFill>
                  <a:latin typeface="Calibri (MS)"/>
                  <a:ea typeface="Calibri (MS)"/>
                  <a:cs typeface="Calibri (MS)"/>
                  <a:sym typeface="Calibri (MS)"/>
                </a:rPr>
                <a:t>A monsoon is a shift in winds that often causes a very rainy season or a very dry season. Although monsoons are usually associated with parts of Asia, they can happen in many tropical and subtropical regions.</a:t>
              </a: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52B8D8-6258-4ACC-9AB3-5F883A22A496}"/>
              </a:ext>
            </a:extLst>
          </p:cNvPr>
          <p:cNvSpPr/>
          <p:nvPr/>
        </p:nvSpPr>
        <p:spPr>
          <a:xfrm>
            <a:off x="3840480" y="3393833"/>
            <a:ext cx="12908280" cy="2862322"/>
          </a:xfrm>
          <a:prstGeom prst="rect">
            <a:avLst/>
          </a:prstGeom>
        </p:spPr>
        <p:txBody>
          <a:bodyPr wrap="square">
            <a:spAutoFit/>
          </a:bodyPr>
          <a:lstStyle/>
          <a:p>
            <a:pPr marL="428625" indent="-428625">
              <a:buFont typeface="Arial" panose="020B0604020202020204" pitchFamily="34" charset="0"/>
              <a:buChar char="•"/>
            </a:pPr>
            <a:endParaRPr lang="en-US" sz="5400" b="1" dirty="0">
              <a:effectLst>
                <a:outerShdw blurRad="38100" dist="38100" dir="2700000" algn="tl">
                  <a:srgbClr val="000000">
                    <a:alpha val="43137"/>
                  </a:srgbClr>
                </a:outerShdw>
              </a:effectLst>
            </a:endParaRPr>
          </a:p>
          <a:p>
            <a:r>
              <a:rPr lang="en-US" sz="5400" b="1" dirty="0">
                <a:effectLst>
                  <a:outerShdw blurRad="38100" dist="38100" dir="2700000" algn="tl">
                    <a:srgbClr val="000000">
                      <a:alpha val="43137"/>
                    </a:srgbClr>
                  </a:outerShdw>
                </a:effectLst>
              </a:rPr>
              <a:t>Period , from </a:t>
            </a:r>
            <a:r>
              <a:rPr lang="en-US" sz="7200" b="1" dirty="0">
                <a:solidFill>
                  <a:srgbClr val="C00000"/>
                </a:solidFill>
                <a:effectLst>
                  <a:outerShdw blurRad="38100" dist="38100" dir="2700000" algn="tl">
                    <a:srgbClr val="000000">
                      <a:alpha val="43137"/>
                    </a:srgbClr>
                  </a:outerShdw>
                </a:effectLst>
              </a:rPr>
              <a:t>June</a:t>
            </a:r>
            <a:r>
              <a:rPr lang="en-US" sz="5400" b="1" dirty="0">
                <a:effectLst>
                  <a:outerShdw blurRad="38100" dist="38100" dir="2700000" algn="tl">
                    <a:srgbClr val="000000">
                      <a:alpha val="43137"/>
                    </a:srgbClr>
                  </a:outerShdw>
                </a:effectLst>
              </a:rPr>
              <a:t> </a:t>
            </a:r>
            <a:r>
              <a:rPr lang="en-US" sz="5400" b="1" dirty="0">
                <a:solidFill>
                  <a:srgbClr val="C00000"/>
                </a:solidFill>
                <a:effectLst>
                  <a:outerShdw blurRad="38100" dist="38100" dir="2700000" algn="tl">
                    <a:srgbClr val="000000">
                      <a:alpha val="43137"/>
                    </a:srgbClr>
                  </a:outerShdw>
                </a:effectLst>
              </a:rPr>
              <a:t>to</a:t>
            </a:r>
            <a:r>
              <a:rPr lang="en-US" sz="5400" b="1" dirty="0">
                <a:effectLst>
                  <a:outerShdw blurRad="38100" dist="38100" dir="2700000" algn="tl">
                    <a:srgbClr val="000000">
                      <a:alpha val="43137"/>
                    </a:srgbClr>
                  </a:outerShdw>
                </a:effectLst>
              </a:rPr>
              <a:t> </a:t>
            </a:r>
            <a:r>
              <a:rPr lang="en-US" sz="7200" b="1" dirty="0">
                <a:solidFill>
                  <a:srgbClr val="C00000"/>
                </a:solidFill>
                <a:effectLst>
                  <a:outerShdw blurRad="38100" dist="38100" dir="2700000" algn="tl">
                    <a:srgbClr val="000000">
                      <a:alpha val="43137"/>
                    </a:srgbClr>
                  </a:outerShdw>
                </a:effectLst>
              </a:rPr>
              <a:t>September</a:t>
            </a:r>
            <a:r>
              <a:rPr lang="en-US" sz="5400" b="1" dirty="0">
                <a:effectLst>
                  <a:outerShdw blurRad="38100" dist="38100" dir="2700000" algn="tl">
                    <a:srgbClr val="000000">
                      <a:alpha val="43137"/>
                    </a:srgbClr>
                  </a:outerShdw>
                </a:effectLst>
              </a:rPr>
              <a:t> </a:t>
            </a:r>
          </a:p>
          <a:p>
            <a:pPr marL="428625" indent="-428625">
              <a:buFont typeface="Arial" panose="020B0604020202020204" pitchFamily="34" charset="0"/>
              <a:buChar char="•"/>
            </a:pPr>
            <a:endParaRPr lang="en-US" sz="5400" b="1" dirty="0">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AABA841A-327A-4AB5-AC75-102DD6E67079}"/>
              </a:ext>
            </a:extLst>
          </p:cNvPr>
          <p:cNvSpPr/>
          <p:nvPr/>
        </p:nvSpPr>
        <p:spPr>
          <a:xfrm>
            <a:off x="1157617" y="2226641"/>
            <a:ext cx="6659195" cy="830997"/>
          </a:xfrm>
          <a:prstGeom prst="rect">
            <a:avLst/>
          </a:prstGeom>
        </p:spPr>
        <p:txBody>
          <a:bodyPr wrap="none">
            <a:spAutoFit/>
          </a:bodyPr>
          <a:lstStyle/>
          <a:p>
            <a:r>
              <a:rPr lang="en-US" sz="4800" b="1" dirty="0">
                <a:effectLst>
                  <a:outerShdw blurRad="38100" dist="38100" dir="2700000" algn="tl">
                    <a:srgbClr val="000000">
                      <a:alpha val="43137"/>
                    </a:srgbClr>
                  </a:outerShdw>
                </a:effectLst>
              </a:rPr>
              <a:t>Indian Summer Monsoon</a:t>
            </a:r>
            <a:endParaRPr lang="en-US" sz="4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71927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428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030940" y="473826"/>
            <a:ext cx="187522" cy="917610"/>
            <a:chOff x="0" y="0"/>
            <a:chExt cx="250030" cy="1223480"/>
          </a:xfrm>
        </p:grpSpPr>
        <p:sp>
          <p:nvSpPr>
            <p:cNvPr id="4" name="Freeform 4"/>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5" name="TextBox 5"/>
          <p:cNvSpPr txBox="1"/>
          <p:nvPr/>
        </p:nvSpPr>
        <p:spPr>
          <a:xfrm>
            <a:off x="1338258" y="546128"/>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What Cause Monsoon</a:t>
            </a:r>
          </a:p>
        </p:txBody>
      </p:sp>
      <p:grpSp>
        <p:nvGrpSpPr>
          <p:cNvPr id="6" name="Group 6"/>
          <p:cNvGrpSpPr>
            <a:grpSpLocks noChangeAspect="1"/>
          </p:cNvGrpSpPr>
          <p:nvPr/>
        </p:nvGrpSpPr>
        <p:grpSpPr>
          <a:xfrm>
            <a:off x="16245416" y="213556"/>
            <a:ext cx="1711278" cy="1508760"/>
            <a:chOff x="0" y="0"/>
            <a:chExt cx="2281704" cy="2011680"/>
          </a:xfrm>
        </p:grpSpPr>
        <p:sp>
          <p:nvSpPr>
            <p:cNvPr id="7" name="Freeform 7"/>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8" name="Freeform 8"/>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9" name="Group 9"/>
          <p:cNvGrpSpPr/>
          <p:nvPr/>
        </p:nvGrpSpPr>
        <p:grpSpPr>
          <a:xfrm>
            <a:off x="863887" y="9644894"/>
            <a:ext cx="11201666" cy="218054"/>
            <a:chOff x="0" y="0"/>
            <a:chExt cx="14935554" cy="290738"/>
          </a:xfrm>
        </p:grpSpPr>
        <p:sp>
          <p:nvSpPr>
            <p:cNvPr id="10" name="Freeform 10"/>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1" name="Group 11"/>
          <p:cNvGrpSpPr/>
          <p:nvPr/>
        </p:nvGrpSpPr>
        <p:grpSpPr>
          <a:xfrm>
            <a:off x="103337" y="9416871"/>
            <a:ext cx="657225" cy="665342"/>
            <a:chOff x="0" y="0"/>
            <a:chExt cx="876300" cy="887122"/>
          </a:xfrm>
        </p:grpSpPr>
        <p:sp>
          <p:nvSpPr>
            <p:cNvPr id="12" name="Freeform 12"/>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3" name="TextBox 13"/>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grpSp>
        <p:nvGrpSpPr>
          <p:cNvPr id="14" name="Group 14"/>
          <p:cNvGrpSpPr/>
          <p:nvPr/>
        </p:nvGrpSpPr>
        <p:grpSpPr>
          <a:xfrm>
            <a:off x="512910" y="1522291"/>
            <a:ext cx="8631090" cy="7731632"/>
            <a:chOff x="0" y="-266700"/>
            <a:chExt cx="13036042" cy="10308844"/>
          </a:xfrm>
        </p:grpSpPr>
        <p:sp>
          <p:nvSpPr>
            <p:cNvPr id="15" name="Freeform 15"/>
            <p:cNvSpPr/>
            <p:nvPr/>
          </p:nvSpPr>
          <p:spPr>
            <a:xfrm>
              <a:off x="0" y="0"/>
              <a:ext cx="13036042" cy="10042144"/>
            </a:xfrm>
            <a:custGeom>
              <a:avLst/>
              <a:gdLst/>
              <a:ahLst/>
              <a:cxnLst/>
              <a:rect l="l" t="t" r="r" b="b"/>
              <a:pathLst>
                <a:path w="13036042" h="10042144">
                  <a:moveTo>
                    <a:pt x="0" y="0"/>
                  </a:moveTo>
                  <a:lnTo>
                    <a:pt x="13036042" y="0"/>
                  </a:lnTo>
                  <a:lnTo>
                    <a:pt x="13036042" y="10042144"/>
                  </a:lnTo>
                  <a:lnTo>
                    <a:pt x="0" y="10042144"/>
                  </a:lnTo>
                  <a:close/>
                </a:path>
              </a:pathLst>
            </a:custGeom>
            <a:solidFill>
              <a:srgbClr val="DBDBDB"/>
            </a:solidFill>
          </p:spPr>
        </p:sp>
        <p:sp>
          <p:nvSpPr>
            <p:cNvPr id="16" name="TextBox 16"/>
            <p:cNvSpPr txBox="1"/>
            <p:nvPr/>
          </p:nvSpPr>
          <p:spPr>
            <a:xfrm>
              <a:off x="0" y="-266700"/>
              <a:ext cx="11304920" cy="10308810"/>
            </a:xfrm>
            <a:prstGeom prst="rect">
              <a:avLst/>
            </a:prstGeom>
          </p:spPr>
          <p:txBody>
            <a:bodyPr lIns="50800" tIns="50800" rIns="50800" bIns="50800" rtlCol="0" anchor="t"/>
            <a:lstStyle/>
            <a:p>
              <a:pPr algn="just">
                <a:lnSpc>
                  <a:spcPts val="6480"/>
                </a:lnSpc>
              </a:pPr>
              <a:r>
                <a:rPr lang="en-US" sz="2800" dirty="0">
                  <a:solidFill>
                    <a:srgbClr val="44546A"/>
                  </a:solidFill>
                  <a:latin typeface="Calibri (MS)"/>
                  <a:ea typeface="Calibri (MS)"/>
                  <a:cs typeface="Calibri (MS)"/>
                  <a:sym typeface="Calibri (MS)"/>
                </a:rPr>
                <a:t>A monsoon is caused by a seasonal shift in the winds. The winds shift because the temperature of the land and the temperature of the water are different as seasons change. For example, at the beginning of summer, the land warms up faster than bodies of water. Monsoon winds always blow from cold to warm. In the summer, warm air rising off the land creates conditions that reverse the direction of the wind.</a:t>
              </a:r>
            </a:p>
          </p:txBody>
        </p:sp>
      </p:grpSp>
      <p:sp>
        <p:nvSpPr>
          <p:cNvPr id="19" name="AutoShape 2" descr="What Is a Monsoon? | NESDIS | National Environmental Satellite ...">
            <a:extLst>
              <a:ext uri="{FF2B5EF4-FFF2-40B4-BE49-F238E27FC236}">
                <a16:creationId xmlns:a16="http://schemas.microsoft.com/office/drawing/2014/main" id="{74282440-FDE5-403C-B21E-3DED4F706C8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 name="Picture 19">
            <a:extLst>
              <a:ext uri="{FF2B5EF4-FFF2-40B4-BE49-F238E27FC236}">
                <a16:creationId xmlns:a16="http://schemas.microsoft.com/office/drawing/2014/main" id="{4C138591-EB4D-44B3-886E-51D990CDA40C}"/>
              </a:ext>
            </a:extLst>
          </p:cNvPr>
          <p:cNvPicPr>
            <a:picLocks noChangeAspect="1"/>
          </p:cNvPicPr>
          <p:nvPr/>
        </p:nvPicPr>
        <p:blipFill>
          <a:blip r:embed="rId7"/>
          <a:stretch>
            <a:fillRect/>
          </a:stretch>
        </p:blipFill>
        <p:spPr>
          <a:xfrm>
            <a:off x="9121478" y="2827753"/>
            <a:ext cx="9111277" cy="49181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281160" y="8526444"/>
            <a:ext cx="5206545" cy="1483112"/>
          </a:xfrm>
          <a:custGeom>
            <a:avLst/>
            <a:gdLst/>
            <a:ahLst/>
            <a:cxnLst/>
            <a:rect l="l" t="t" r="r" b="b"/>
            <a:pathLst>
              <a:path w="5206545" h="1483112">
                <a:moveTo>
                  <a:pt x="0" y="0"/>
                </a:moveTo>
                <a:lnTo>
                  <a:pt x="5206545" y="0"/>
                </a:lnTo>
                <a:lnTo>
                  <a:pt x="5206545"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17378799" y="9408716"/>
            <a:ext cx="657225" cy="665341"/>
            <a:chOff x="0" y="0"/>
            <a:chExt cx="876300" cy="887122"/>
          </a:xfrm>
        </p:grpSpPr>
        <p:sp>
          <p:nvSpPr>
            <p:cNvPr id="5" name="Freeform 5"/>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6" name="TextBox 6"/>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05</a:t>
              </a:r>
            </a:p>
          </p:txBody>
        </p:sp>
      </p:grpSp>
      <p:grpSp>
        <p:nvGrpSpPr>
          <p:cNvPr id="7" name="Group 7"/>
          <p:cNvGrpSpPr>
            <a:grpSpLocks noChangeAspect="1"/>
          </p:cNvGrpSpPr>
          <p:nvPr/>
        </p:nvGrpSpPr>
        <p:grpSpPr>
          <a:xfrm>
            <a:off x="1156956" y="442833"/>
            <a:ext cx="187523" cy="917610"/>
            <a:chOff x="0" y="0"/>
            <a:chExt cx="250030" cy="1223480"/>
          </a:xfrm>
        </p:grpSpPr>
        <p:sp>
          <p:nvSpPr>
            <p:cNvPr id="8" name="Freeform 8"/>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9" name="Group 9"/>
          <p:cNvGrpSpPr>
            <a:grpSpLocks noChangeAspect="1"/>
          </p:cNvGrpSpPr>
          <p:nvPr/>
        </p:nvGrpSpPr>
        <p:grpSpPr>
          <a:xfrm>
            <a:off x="16317606" y="278692"/>
            <a:ext cx="1711278" cy="1508760"/>
            <a:chOff x="0" y="0"/>
            <a:chExt cx="2281704" cy="2011680"/>
          </a:xfrm>
        </p:grpSpPr>
        <p:sp>
          <p:nvSpPr>
            <p:cNvPr id="10" name="Freeform 10"/>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grpSp>
        <p:nvGrpSpPr>
          <p:cNvPr id="11" name="Group 11"/>
          <p:cNvGrpSpPr/>
          <p:nvPr/>
        </p:nvGrpSpPr>
        <p:grpSpPr>
          <a:xfrm>
            <a:off x="5627522" y="9666170"/>
            <a:ext cx="11677986" cy="241451"/>
            <a:chOff x="0" y="0"/>
            <a:chExt cx="15570648" cy="321934"/>
          </a:xfrm>
        </p:grpSpPr>
        <p:sp>
          <p:nvSpPr>
            <p:cNvPr id="12" name="Freeform 12"/>
            <p:cNvSpPr/>
            <p:nvPr/>
          </p:nvSpPr>
          <p:spPr>
            <a:xfrm>
              <a:off x="0" y="0"/>
              <a:ext cx="15570708" cy="321945"/>
            </a:xfrm>
            <a:custGeom>
              <a:avLst/>
              <a:gdLst/>
              <a:ahLst/>
              <a:cxnLst/>
              <a:rect l="l" t="t" r="r" b="b"/>
              <a:pathLst>
                <a:path w="15570708" h="321945">
                  <a:moveTo>
                    <a:pt x="0" y="0"/>
                  </a:moveTo>
                  <a:lnTo>
                    <a:pt x="15570708" y="0"/>
                  </a:lnTo>
                  <a:lnTo>
                    <a:pt x="15570708" y="321945"/>
                  </a:lnTo>
                  <a:lnTo>
                    <a:pt x="0" y="321945"/>
                  </a:lnTo>
                  <a:close/>
                </a:path>
              </a:pathLst>
            </a:custGeom>
            <a:solidFill>
              <a:srgbClr val="D9D9D9"/>
            </a:solidFill>
          </p:spPr>
        </p:sp>
      </p:grpSp>
      <p:sp>
        <p:nvSpPr>
          <p:cNvPr id="13" name="TextBox 13"/>
          <p:cNvSpPr txBox="1"/>
          <p:nvPr/>
        </p:nvSpPr>
        <p:spPr>
          <a:xfrm>
            <a:off x="1843498" y="531640"/>
            <a:ext cx="12502955" cy="693390"/>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ea typeface="Rosario Bold"/>
                <a:cs typeface="Rosario Bold"/>
                <a:sym typeface="Rosario Bold"/>
              </a:rPr>
              <a:t>Main features of Oman climate </a:t>
            </a:r>
          </a:p>
        </p:txBody>
      </p:sp>
      <p:grpSp>
        <p:nvGrpSpPr>
          <p:cNvPr id="14" name="Group 14"/>
          <p:cNvGrpSpPr/>
          <p:nvPr/>
        </p:nvGrpSpPr>
        <p:grpSpPr>
          <a:xfrm>
            <a:off x="2052165" y="2266274"/>
            <a:ext cx="14265439" cy="3210893"/>
            <a:chOff x="0" y="0"/>
            <a:chExt cx="19020586" cy="4281190"/>
          </a:xfrm>
        </p:grpSpPr>
        <p:sp>
          <p:nvSpPr>
            <p:cNvPr id="15" name="Freeform 15"/>
            <p:cNvSpPr/>
            <p:nvPr/>
          </p:nvSpPr>
          <p:spPr>
            <a:xfrm>
              <a:off x="0" y="0"/>
              <a:ext cx="19020537" cy="4281170"/>
            </a:xfrm>
            <a:custGeom>
              <a:avLst/>
              <a:gdLst/>
              <a:ahLst/>
              <a:cxnLst/>
              <a:rect l="l" t="t" r="r" b="b"/>
              <a:pathLst>
                <a:path w="19020537" h="4281170">
                  <a:moveTo>
                    <a:pt x="0" y="0"/>
                  </a:moveTo>
                  <a:lnTo>
                    <a:pt x="19020537" y="0"/>
                  </a:lnTo>
                  <a:lnTo>
                    <a:pt x="19020537" y="4281170"/>
                  </a:lnTo>
                  <a:lnTo>
                    <a:pt x="0" y="4281170"/>
                  </a:lnTo>
                  <a:close/>
                </a:path>
              </a:pathLst>
            </a:custGeom>
            <a:solidFill>
              <a:srgbClr val="D9D9D9"/>
            </a:solidFill>
          </p:spPr>
        </p:sp>
        <p:sp>
          <p:nvSpPr>
            <p:cNvPr id="16" name="TextBox 16"/>
            <p:cNvSpPr txBox="1"/>
            <p:nvPr/>
          </p:nvSpPr>
          <p:spPr>
            <a:xfrm>
              <a:off x="0" y="0"/>
              <a:ext cx="19020586" cy="4281190"/>
            </a:xfrm>
            <a:prstGeom prst="rect">
              <a:avLst/>
            </a:prstGeom>
          </p:spPr>
          <p:txBody>
            <a:bodyPr lIns="50800" tIns="50800" rIns="50800" bIns="50800" rtlCol="0" anchor="ctr"/>
            <a:lstStyle/>
            <a:p>
              <a:pPr marL="488632" lvl="1" indent="-244316" algn="just">
                <a:lnSpc>
                  <a:spcPts val="3240"/>
                </a:lnSpc>
                <a:buFont typeface="Arial"/>
                <a:buChar char="•"/>
              </a:pPr>
              <a:r>
                <a:rPr lang="en-US" sz="2700" b="1" spc="6" dirty="0">
                  <a:solidFill>
                    <a:srgbClr val="44546A"/>
                  </a:solidFill>
                  <a:latin typeface="Rosario Bold"/>
                  <a:ea typeface="Rosario Bold"/>
                  <a:cs typeface="Rosario Bold"/>
                  <a:sym typeface="Rosario Bold"/>
                </a:rPr>
                <a:t>Classified as </a:t>
              </a:r>
              <a:r>
                <a:rPr lang="en-US" sz="2700" b="1" spc="6" dirty="0">
                  <a:solidFill>
                    <a:srgbClr val="C00000"/>
                  </a:solidFill>
                  <a:latin typeface="Rosario Bold"/>
                  <a:ea typeface="Rosario Bold"/>
                  <a:cs typeface="Rosario Bold"/>
                  <a:sym typeface="Rosario Bold"/>
                </a:rPr>
                <a:t>arid to semi-arid climate</a:t>
              </a:r>
            </a:p>
            <a:p>
              <a:pPr marL="488632" lvl="1" indent="-244316" algn="just">
                <a:lnSpc>
                  <a:spcPts val="3240"/>
                </a:lnSpc>
                <a:buFont typeface="Arial"/>
                <a:buChar char="•"/>
              </a:pPr>
              <a:r>
                <a:rPr lang="en-US" sz="2700" b="1" spc="6" dirty="0">
                  <a:solidFill>
                    <a:srgbClr val="44546A"/>
                  </a:solidFill>
                  <a:latin typeface="Rosario Bold"/>
                  <a:ea typeface="Rosario Bold"/>
                  <a:cs typeface="Rosario Bold"/>
                  <a:sym typeface="Rosario Bold"/>
                </a:rPr>
                <a:t> Microclimate regions in Oman with unique features (Geographical Position &amp; Seasonal Variability)</a:t>
              </a:r>
            </a:p>
            <a:p>
              <a:pPr marL="488632" lvl="1" indent="-244316" algn="just">
                <a:lnSpc>
                  <a:spcPts val="3240"/>
                </a:lnSpc>
              </a:pPr>
              <a:endParaRPr lang="en-US" sz="2700" b="1" spc="6" dirty="0">
                <a:solidFill>
                  <a:srgbClr val="44546A"/>
                </a:solidFill>
                <a:latin typeface="Rosario Bold"/>
                <a:ea typeface="Rosario Bold"/>
                <a:cs typeface="Rosario Bold"/>
                <a:sym typeface="Rosario Bold"/>
              </a:endParaRPr>
            </a:p>
            <a:p>
              <a:pPr marL="488632" lvl="1" indent="-244316" algn="just">
                <a:lnSpc>
                  <a:spcPts val="3240"/>
                </a:lnSpc>
                <a:buFont typeface="Arial"/>
                <a:buChar char="•"/>
              </a:pPr>
              <a:r>
                <a:rPr lang="en-US" sz="2700" b="1" spc="6" dirty="0">
                  <a:solidFill>
                    <a:srgbClr val="44546A"/>
                  </a:solidFill>
                  <a:latin typeface="Rosario Bold"/>
                  <a:ea typeface="Rosario Bold"/>
                  <a:cs typeface="Rosario Bold"/>
                  <a:sym typeface="Rosario Bold"/>
                </a:rPr>
                <a:t> Exposed to different weather phenomena:</a:t>
              </a:r>
            </a:p>
          </p:txBody>
        </p:sp>
      </p:grpSp>
      <p:grpSp>
        <p:nvGrpSpPr>
          <p:cNvPr id="17" name="Group 17"/>
          <p:cNvGrpSpPr/>
          <p:nvPr/>
        </p:nvGrpSpPr>
        <p:grpSpPr>
          <a:xfrm>
            <a:off x="3565532" y="5718644"/>
            <a:ext cx="3079665" cy="847481"/>
            <a:chOff x="0" y="0"/>
            <a:chExt cx="4106220" cy="1129974"/>
          </a:xfrm>
        </p:grpSpPr>
        <p:sp>
          <p:nvSpPr>
            <p:cNvPr id="18" name="Freeform 18"/>
            <p:cNvSpPr/>
            <p:nvPr/>
          </p:nvSpPr>
          <p:spPr>
            <a:xfrm>
              <a:off x="12700" y="12700"/>
              <a:ext cx="4080764" cy="1104519"/>
            </a:xfrm>
            <a:custGeom>
              <a:avLst/>
              <a:gdLst/>
              <a:ahLst/>
              <a:cxnLst/>
              <a:rect l="l" t="t" r="r" b="b"/>
              <a:pathLst>
                <a:path w="4080764" h="1104519">
                  <a:moveTo>
                    <a:pt x="0" y="0"/>
                  </a:moveTo>
                  <a:lnTo>
                    <a:pt x="4080764" y="0"/>
                  </a:lnTo>
                  <a:lnTo>
                    <a:pt x="4080764" y="1104519"/>
                  </a:lnTo>
                  <a:lnTo>
                    <a:pt x="0" y="1104519"/>
                  </a:lnTo>
                  <a:close/>
                </a:path>
              </a:pathLst>
            </a:custGeom>
            <a:solidFill>
              <a:srgbClr val="44546A"/>
            </a:solidFill>
          </p:spPr>
        </p:sp>
        <p:sp>
          <p:nvSpPr>
            <p:cNvPr id="19" name="Freeform 19"/>
            <p:cNvSpPr/>
            <p:nvPr/>
          </p:nvSpPr>
          <p:spPr>
            <a:xfrm>
              <a:off x="0" y="0"/>
              <a:ext cx="4106164" cy="1129919"/>
            </a:xfrm>
            <a:custGeom>
              <a:avLst/>
              <a:gdLst/>
              <a:ahLst/>
              <a:cxnLst/>
              <a:rect l="l" t="t" r="r" b="b"/>
              <a:pathLst>
                <a:path w="4106164" h="1129919">
                  <a:moveTo>
                    <a:pt x="12700" y="0"/>
                  </a:moveTo>
                  <a:lnTo>
                    <a:pt x="4093464" y="0"/>
                  </a:lnTo>
                  <a:cubicBezTo>
                    <a:pt x="4100449" y="0"/>
                    <a:pt x="4106164" y="5715"/>
                    <a:pt x="4106164" y="12700"/>
                  </a:cubicBezTo>
                  <a:lnTo>
                    <a:pt x="4106164" y="1117219"/>
                  </a:lnTo>
                  <a:cubicBezTo>
                    <a:pt x="4106164" y="1124204"/>
                    <a:pt x="4100449" y="1129919"/>
                    <a:pt x="4093464" y="1129919"/>
                  </a:cubicBezTo>
                  <a:lnTo>
                    <a:pt x="12700" y="1129919"/>
                  </a:lnTo>
                  <a:cubicBezTo>
                    <a:pt x="5715" y="1129919"/>
                    <a:pt x="0" y="1124204"/>
                    <a:pt x="0" y="1117219"/>
                  </a:cubicBezTo>
                  <a:lnTo>
                    <a:pt x="0" y="12700"/>
                  </a:lnTo>
                  <a:cubicBezTo>
                    <a:pt x="0" y="5715"/>
                    <a:pt x="5715" y="0"/>
                    <a:pt x="12700" y="0"/>
                  </a:cubicBezTo>
                  <a:moveTo>
                    <a:pt x="12700" y="25400"/>
                  </a:moveTo>
                  <a:lnTo>
                    <a:pt x="12700" y="12700"/>
                  </a:lnTo>
                  <a:lnTo>
                    <a:pt x="25400" y="12700"/>
                  </a:lnTo>
                  <a:lnTo>
                    <a:pt x="25400" y="1117219"/>
                  </a:lnTo>
                  <a:lnTo>
                    <a:pt x="12700" y="1117219"/>
                  </a:lnTo>
                  <a:lnTo>
                    <a:pt x="12700" y="1104519"/>
                  </a:lnTo>
                  <a:lnTo>
                    <a:pt x="4093464" y="1104519"/>
                  </a:lnTo>
                  <a:lnTo>
                    <a:pt x="4093464" y="1117219"/>
                  </a:lnTo>
                  <a:lnTo>
                    <a:pt x="4080764" y="1117219"/>
                  </a:lnTo>
                  <a:lnTo>
                    <a:pt x="4080764" y="12700"/>
                  </a:lnTo>
                  <a:lnTo>
                    <a:pt x="4093464" y="12700"/>
                  </a:lnTo>
                  <a:lnTo>
                    <a:pt x="4093464" y="25400"/>
                  </a:lnTo>
                  <a:lnTo>
                    <a:pt x="12700" y="25400"/>
                  </a:lnTo>
                  <a:close/>
                </a:path>
              </a:pathLst>
            </a:custGeom>
            <a:solidFill>
              <a:srgbClr val="2F528F"/>
            </a:solidFill>
          </p:spPr>
        </p:sp>
        <p:sp>
          <p:nvSpPr>
            <p:cNvPr id="20" name="TextBox 20"/>
            <p:cNvSpPr txBox="1"/>
            <p:nvPr/>
          </p:nvSpPr>
          <p:spPr>
            <a:xfrm>
              <a:off x="0" y="-57150"/>
              <a:ext cx="4106220" cy="1187124"/>
            </a:xfrm>
            <a:prstGeom prst="rect">
              <a:avLst/>
            </a:prstGeom>
          </p:spPr>
          <p:txBody>
            <a:bodyPr lIns="50800" tIns="50800" rIns="50800" bIns="50800" rtlCol="0" anchor="ctr"/>
            <a:lstStyle/>
            <a:p>
              <a:pPr algn="ctr">
                <a:lnSpc>
                  <a:spcPts val="3240"/>
                </a:lnSpc>
              </a:pPr>
              <a:r>
                <a:rPr lang="en-US" sz="2700" dirty="0">
                  <a:solidFill>
                    <a:srgbClr val="FFFFFF"/>
                  </a:solidFill>
                  <a:latin typeface="Calibri (MS)"/>
                  <a:ea typeface="Calibri (MS)"/>
                  <a:cs typeface="Calibri (MS)"/>
                  <a:sym typeface="Calibri (MS)"/>
                </a:rPr>
                <a:t>Tropical Systems</a:t>
              </a:r>
            </a:p>
          </p:txBody>
        </p:sp>
      </p:grpSp>
      <p:grpSp>
        <p:nvGrpSpPr>
          <p:cNvPr id="21" name="Group 21"/>
          <p:cNvGrpSpPr/>
          <p:nvPr/>
        </p:nvGrpSpPr>
        <p:grpSpPr>
          <a:xfrm>
            <a:off x="9750669" y="6889690"/>
            <a:ext cx="2547111" cy="642506"/>
            <a:chOff x="0" y="0"/>
            <a:chExt cx="3396148" cy="856674"/>
          </a:xfrm>
        </p:grpSpPr>
        <p:sp>
          <p:nvSpPr>
            <p:cNvPr id="22" name="Freeform 22"/>
            <p:cNvSpPr/>
            <p:nvPr/>
          </p:nvSpPr>
          <p:spPr>
            <a:xfrm>
              <a:off x="12700" y="12700"/>
              <a:ext cx="3370707" cy="831215"/>
            </a:xfrm>
            <a:custGeom>
              <a:avLst/>
              <a:gdLst/>
              <a:ahLst/>
              <a:cxnLst/>
              <a:rect l="l" t="t" r="r" b="b"/>
              <a:pathLst>
                <a:path w="3370707" h="831215">
                  <a:moveTo>
                    <a:pt x="0" y="0"/>
                  </a:moveTo>
                  <a:lnTo>
                    <a:pt x="3370707" y="0"/>
                  </a:lnTo>
                  <a:lnTo>
                    <a:pt x="3370707" y="831215"/>
                  </a:lnTo>
                  <a:lnTo>
                    <a:pt x="0" y="831215"/>
                  </a:lnTo>
                  <a:close/>
                </a:path>
              </a:pathLst>
            </a:custGeom>
            <a:solidFill>
              <a:srgbClr val="44546A"/>
            </a:solidFill>
          </p:spPr>
        </p:sp>
        <p:sp>
          <p:nvSpPr>
            <p:cNvPr id="23" name="Freeform 23"/>
            <p:cNvSpPr/>
            <p:nvPr/>
          </p:nvSpPr>
          <p:spPr>
            <a:xfrm>
              <a:off x="0" y="0"/>
              <a:ext cx="3396107" cy="856615"/>
            </a:xfrm>
            <a:custGeom>
              <a:avLst/>
              <a:gdLst/>
              <a:ahLst/>
              <a:cxnLst/>
              <a:rect l="l" t="t" r="r" b="b"/>
              <a:pathLst>
                <a:path w="3396107" h="856615">
                  <a:moveTo>
                    <a:pt x="12700" y="0"/>
                  </a:moveTo>
                  <a:lnTo>
                    <a:pt x="3383407" y="0"/>
                  </a:lnTo>
                  <a:cubicBezTo>
                    <a:pt x="3390392" y="0"/>
                    <a:pt x="3396107" y="5715"/>
                    <a:pt x="3396107" y="12700"/>
                  </a:cubicBezTo>
                  <a:lnTo>
                    <a:pt x="3396107" y="843915"/>
                  </a:lnTo>
                  <a:cubicBezTo>
                    <a:pt x="3396107" y="850900"/>
                    <a:pt x="3390392" y="856615"/>
                    <a:pt x="3383407" y="856615"/>
                  </a:cubicBezTo>
                  <a:lnTo>
                    <a:pt x="12700" y="856615"/>
                  </a:lnTo>
                  <a:cubicBezTo>
                    <a:pt x="5715" y="856615"/>
                    <a:pt x="0" y="850900"/>
                    <a:pt x="0" y="843915"/>
                  </a:cubicBezTo>
                  <a:lnTo>
                    <a:pt x="0" y="12700"/>
                  </a:lnTo>
                  <a:cubicBezTo>
                    <a:pt x="0" y="5715"/>
                    <a:pt x="5715" y="0"/>
                    <a:pt x="12700" y="0"/>
                  </a:cubicBezTo>
                  <a:moveTo>
                    <a:pt x="12700" y="25400"/>
                  </a:moveTo>
                  <a:lnTo>
                    <a:pt x="12700" y="12700"/>
                  </a:lnTo>
                  <a:lnTo>
                    <a:pt x="25400" y="12700"/>
                  </a:lnTo>
                  <a:lnTo>
                    <a:pt x="25400" y="843915"/>
                  </a:lnTo>
                  <a:lnTo>
                    <a:pt x="12700" y="843915"/>
                  </a:lnTo>
                  <a:lnTo>
                    <a:pt x="12700" y="831215"/>
                  </a:lnTo>
                  <a:lnTo>
                    <a:pt x="3383407" y="831215"/>
                  </a:lnTo>
                  <a:lnTo>
                    <a:pt x="3383407" y="843915"/>
                  </a:lnTo>
                  <a:lnTo>
                    <a:pt x="3370707" y="843915"/>
                  </a:lnTo>
                  <a:lnTo>
                    <a:pt x="3370707" y="12700"/>
                  </a:lnTo>
                  <a:lnTo>
                    <a:pt x="3383407" y="12700"/>
                  </a:lnTo>
                  <a:lnTo>
                    <a:pt x="3383407" y="25400"/>
                  </a:lnTo>
                  <a:lnTo>
                    <a:pt x="12700" y="25400"/>
                  </a:lnTo>
                  <a:close/>
                </a:path>
              </a:pathLst>
            </a:custGeom>
            <a:solidFill>
              <a:srgbClr val="2F528F"/>
            </a:solidFill>
          </p:spPr>
        </p:sp>
        <p:sp>
          <p:nvSpPr>
            <p:cNvPr id="24" name="TextBox 24"/>
            <p:cNvSpPr txBox="1"/>
            <p:nvPr/>
          </p:nvSpPr>
          <p:spPr>
            <a:xfrm>
              <a:off x="0" y="-57150"/>
              <a:ext cx="3396148" cy="913824"/>
            </a:xfrm>
            <a:prstGeom prst="rect">
              <a:avLst/>
            </a:prstGeom>
          </p:spPr>
          <p:txBody>
            <a:bodyPr lIns="50800" tIns="50800" rIns="50800" bIns="50800" rtlCol="0" anchor="ctr"/>
            <a:lstStyle/>
            <a:p>
              <a:pPr algn="ctr">
                <a:lnSpc>
                  <a:spcPts val="3240"/>
                </a:lnSpc>
              </a:pPr>
              <a:r>
                <a:rPr lang="en-US" sz="2700">
                  <a:solidFill>
                    <a:srgbClr val="FFFFFF"/>
                  </a:solidFill>
                  <a:latin typeface="Calibri (MS)"/>
                  <a:ea typeface="Calibri (MS)"/>
                  <a:cs typeface="Calibri (MS)"/>
                  <a:sym typeface="Calibri (MS)"/>
                </a:rPr>
                <a:t>Shamal Wind</a:t>
              </a:r>
            </a:p>
          </p:txBody>
        </p:sp>
      </p:grpSp>
      <p:grpSp>
        <p:nvGrpSpPr>
          <p:cNvPr id="25" name="Group 25"/>
          <p:cNvGrpSpPr/>
          <p:nvPr/>
        </p:nvGrpSpPr>
        <p:grpSpPr>
          <a:xfrm>
            <a:off x="5872005" y="7037164"/>
            <a:ext cx="3365282" cy="707174"/>
            <a:chOff x="0" y="0"/>
            <a:chExt cx="4487042" cy="942898"/>
          </a:xfrm>
        </p:grpSpPr>
        <p:sp>
          <p:nvSpPr>
            <p:cNvPr id="26" name="Freeform 26"/>
            <p:cNvSpPr/>
            <p:nvPr/>
          </p:nvSpPr>
          <p:spPr>
            <a:xfrm>
              <a:off x="0" y="0"/>
              <a:ext cx="4487037" cy="942848"/>
            </a:xfrm>
            <a:custGeom>
              <a:avLst/>
              <a:gdLst/>
              <a:ahLst/>
              <a:cxnLst/>
              <a:rect l="l" t="t" r="r" b="b"/>
              <a:pathLst>
                <a:path w="4487037" h="942848">
                  <a:moveTo>
                    <a:pt x="0" y="0"/>
                  </a:moveTo>
                  <a:lnTo>
                    <a:pt x="4487037" y="0"/>
                  </a:lnTo>
                  <a:lnTo>
                    <a:pt x="4487037" y="942848"/>
                  </a:lnTo>
                  <a:lnTo>
                    <a:pt x="0" y="942848"/>
                  </a:lnTo>
                  <a:close/>
                </a:path>
              </a:pathLst>
            </a:custGeom>
            <a:solidFill>
              <a:srgbClr val="ADB9CA"/>
            </a:solidFill>
          </p:spPr>
        </p:sp>
        <p:sp>
          <p:nvSpPr>
            <p:cNvPr id="27" name="TextBox 27"/>
            <p:cNvSpPr txBox="1"/>
            <p:nvPr/>
          </p:nvSpPr>
          <p:spPr>
            <a:xfrm>
              <a:off x="0" y="-57150"/>
              <a:ext cx="4487042" cy="1000048"/>
            </a:xfrm>
            <a:prstGeom prst="rect">
              <a:avLst/>
            </a:prstGeom>
          </p:spPr>
          <p:txBody>
            <a:bodyPr lIns="50800" tIns="50800" rIns="50800" bIns="50800" rtlCol="0" anchor="ctr"/>
            <a:lstStyle/>
            <a:p>
              <a:pPr algn="ctr">
                <a:lnSpc>
                  <a:spcPts val="3240"/>
                </a:lnSpc>
              </a:pPr>
              <a:r>
                <a:rPr lang="en-US" sz="2700">
                  <a:solidFill>
                    <a:srgbClr val="FFFFFF"/>
                  </a:solidFill>
                  <a:latin typeface="Calibri (MS)"/>
                  <a:ea typeface="Calibri (MS)"/>
                  <a:cs typeface="Calibri (MS)"/>
                  <a:sym typeface="Calibri (MS)"/>
                </a:rPr>
                <a:t>Sever Thunderstorms</a:t>
              </a:r>
            </a:p>
          </p:txBody>
        </p:sp>
      </p:grpSp>
      <p:grpSp>
        <p:nvGrpSpPr>
          <p:cNvPr id="28" name="Group 28"/>
          <p:cNvGrpSpPr/>
          <p:nvPr/>
        </p:nvGrpSpPr>
        <p:grpSpPr>
          <a:xfrm>
            <a:off x="7001400" y="8115453"/>
            <a:ext cx="4452663" cy="613990"/>
            <a:chOff x="0" y="0"/>
            <a:chExt cx="5936884" cy="818654"/>
          </a:xfrm>
        </p:grpSpPr>
        <p:sp>
          <p:nvSpPr>
            <p:cNvPr id="29" name="Freeform 29"/>
            <p:cNvSpPr/>
            <p:nvPr/>
          </p:nvSpPr>
          <p:spPr>
            <a:xfrm>
              <a:off x="0" y="0"/>
              <a:ext cx="5936869" cy="818642"/>
            </a:xfrm>
            <a:custGeom>
              <a:avLst/>
              <a:gdLst/>
              <a:ahLst/>
              <a:cxnLst/>
              <a:rect l="l" t="t" r="r" b="b"/>
              <a:pathLst>
                <a:path w="5936869" h="818642">
                  <a:moveTo>
                    <a:pt x="0" y="0"/>
                  </a:moveTo>
                  <a:lnTo>
                    <a:pt x="5936869" y="0"/>
                  </a:lnTo>
                  <a:lnTo>
                    <a:pt x="5936869" y="818642"/>
                  </a:lnTo>
                  <a:lnTo>
                    <a:pt x="0" y="818642"/>
                  </a:lnTo>
                  <a:close/>
                </a:path>
              </a:pathLst>
            </a:custGeom>
            <a:solidFill>
              <a:srgbClr val="8497B0"/>
            </a:solidFill>
          </p:spPr>
        </p:sp>
        <p:sp>
          <p:nvSpPr>
            <p:cNvPr id="30" name="TextBox 30"/>
            <p:cNvSpPr txBox="1"/>
            <p:nvPr/>
          </p:nvSpPr>
          <p:spPr>
            <a:xfrm>
              <a:off x="0" y="-57150"/>
              <a:ext cx="5936884" cy="875804"/>
            </a:xfrm>
            <a:prstGeom prst="rect">
              <a:avLst/>
            </a:prstGeom>
          </p:spPr>
          <p:txBody>
            <a:bodyPr lIns="50800" tIns="50800" rIns="50800" bIns="50800" rtlCol="0" anchor="ctr"/>
            <a:lstStyle/>
            <a:p>
              <a:pPr algn="ctr">
                <a:lnSpc>
                  <a:spcPts val="3240"/>
                </a:lnSpc>
              </a:pPr>
              <a:r>
                <a:rPr lang="en-US" sz="2700" dirty="0">
                  <a:solidFill>
                    <a:srgbClr val="FFFFFF"/>
                  </a:solidFill>
                  <a:latin typeface="Calibri (MS)"/>
                  <a:ea typeface="Calibri (MS)"/>
                  <a:cs typeface="Calibri (MS)"/>
                  <a:sym typeface="Calibri (MS)"/>
                </a:rPr>
                <a:t>Orographic convection</a:t>
              </a:r>
            </a:p>
          </p:txBody>
        </p:sp>
      </p:grpSp>
      <p:grpSp>
        <p:nvGrpSpPr>
          <p:cNvPr id="31" name="Group 31"/>
          <p:cNvGrpSpPr/>
          <p:nvPr/>
        </p:nvGrpSpPr>
        <p:grpSpPr>
          <a:xfrm>
            <a:off x="10648606" y="5697212"/>
            <a:ext cx="2528061" cy="623456"/>
            <a:chOff x="0" y="0"/>
            <a:chExt cx="3370748" cy="831274"/>
          </a:xfrm>
        </p:grpSpPr>
        <p:sp>
          <p:nvSpPr>
            <p:cNvPr id="32" name="Freeform 32"/>
            <p:cNvSpPr/>
            <p:nvPr/>
          </p:nvSpPr>
          <p:spPr>
            <a:xfrm>
              <a:off x="0" y="0"/>
              <a:ext cx="3370707" cy="831215"/>
            </a:xfrm>
            <a:custGeom>
              <a:avLst/>
              <a:gdLst/>
              <a:ahLst/>
              <a:cxnLst/>
              <a:rect l="l" t="t" r="r" b="b"/>
              <a:pathLst>
                <a:path w="3370707" h="831215">
                  <a:moveTo>
                    <a:pt x="0" y="0"/>
                  </a:moveTo>
                  <a:lnTo>
                    <a:pt x="3370707" y="0"/>
                  </a:lnTo>
                  <a:lnTo>
                    <a:pt x="3370707" y="831215"/>
                  </a:lnTo>
                  <a:lnTo>
                    <a:pt x="0" y="831215"/>
                  </a:lnTo>
                  <a:close/>
                </a:path>
              </a:pathLst>
            </a:custGeom>
            <a:solidFill>
              <a:srgbClr val="D6DCE5"/>
            </a:solidFill>
          </p:spPr>
        </p:sp>
        <p:sp>
          <p:nvSpPr>
            <p:cNvPr id="33" name="TextBox 33"/>
            <p:cNvSpPr txBox="1"/>
            <p:nvPr/>
          </p:nvSpPr>
          <p:spPr>
            <a:xfrm>
              <a:off x="0" y="-57150"/>
              <a:ext cx="3370748" cy="888424"/>
            </a:xfrm>
            <a:prstGeom prst="rect">
              <a:avLst/>
            </a:prstGeom>
          </p:spPr>
          <p:txBody>
            <a:bodyPr lIns="50800" tIns="50800" rIns="50800" bIns="50800" rtlCol="0" anchor="ctr"/>
            <a:lstStyle/>
            <a:p>
              <a:pPr algn="ctr">
                <a:lnSpc>
                  <a:spcPts val="3240"/>
                </a:lnSpc>
              </a:pPr>
              <a:r>
                <a:rPr lang="en-US" sz="2700">
                  <a:solidFill>
                    <a:srgbClr val="181717"/>
                  </a:solidFill>
                  <a:latin typeface="Calibri (MS)"/>
                  <a:ea typeface="Calibri (MS)"/>
                  <a:cs typeface="Calibri (MS)"/>
                  <a:sym typeface="Calibri (MS)"/>
                </a:rPr>
                <a:t>Heat waves</a:t>
              </a:r>
            </a:p>
          </p:txBody>
        </p:sp>
      </p:grpSp>
      <p:grpSp>
        <p:nvGrpSpPr>
          <p:cNvPr id="34" name="Group 34"/>
          <p:cNvGrpSpPr/>
          <p:nvPr/>
        </p:nvGrpSpPr>
        <p:grpSpPr>
          <a:xfrm>
            <a:off x="7554647" y="6091383"/>
            <a:ext cx="2528061" cy="623456"/>
            <a:chOff x="0" y="0"/>
            <a:chExt cx="3370748" cy="831274"/>
          </a:xfrm>
        </p:grpSpPr>
        <p:sp>
          <p:nvSpPr>
            <p:cNvPr id="35" name="Freeform 35"/>
            <p:cNvSpPr/>
            <p:nvPr/>
          </p:nvSpPr>
          <p:spPr>
            <a:xfrm>
              <a:off x="0" y="0"/>
              <a:ext cx="3370707" cy="831215"/>
            </a:xfrm>
            <a:custGeom>
              <a:avLst/>
              <a:gdLst/>
              <a:ahLst/>
              <a:cxnLst/>
              <a:rect l="l" t="t" r="r" b="b"/>
              <a:pathLst>
                <a:path w="3370707" h="831215">
                  <a:moveTo>
                    <a:pt x="0" y="0"/>
                  </a:moveTo>
                  <a:lnTo>
                    <a:pt x="3370707" y="0"/>
                  </a:lnTo>
                  <a:lnTo>
                    <a:pt x="3370707" y="831215"/>
                  </a:lnTo>
                  <a:lnTo>
                    <a:pt x="0" y="831215"/>
                  </a:lnTo>
                  <a:close/>
                </a:path>
              </a:pathLst>
            </a:custGeom>
            <a:solidFill>
              <a:srgbClr val="8497B0"/>
            </a:solidFill>
          </p:spPr>
        </p:sp>
        <p:sp>
          <p:nvSpPr>
            <p:cNvPr id="36" name="TextBox 36"/>
            <p:cNvSpPr txBox="1"/>
            <p:nvPr/>
          </p:nvSpPr>
          <p:spPr>
            <a:xfrm>
              <a:off x="0" y="-57150"/>
              <a:ext cx="3370748" cy="888424"/>
            </a:xfrm>
            <a:prstGeom prst="rect">
              <a:avLst/>
            </a:prstGeom>
          </p:spPr>
          <p:txBody>
            <a:bodyPr lIns="50800" tIns="50800" rIns="50800" bIns="50800" rtlCol="0" anchor="ctr"/>
            <a:lstStyle/>
            <a:p>
              <a:pPr algn="ctr">
                <a:lnSpc>
                  <a:spcPts val="3240"/>
                </a:lnSpc>
              </a:pPr>
              <a:r>
                <a:rPr lang="en-US" sz="2700">
                  <a:solidFill>
                    <a:srgbClr val="181717"/>
                  </a:solidFill>
                  <a:latin typeface="Calibri (MS)"/>
                  <a:ea typeface="Calibri (MS)"/>
                  <a:cs typeface="Calibri (MS)"/>
                  <a:sym typeface="Calibri (MS)"/>
                </a:rPr>
                <a:t>Dust Storm</a:t>
              </a:r>
            </a:p>
          </p:txBody>
        </p:sp>
      </p:grpSp>
      <p:grpSp>
        <p:nvGrpSpPr>
          <p:cNvPr id="37" name="Group 37"/>
          <p:cNvGrpSpPr/>
          <p:nvPr/>
        </p:nvGrpSpPr>
        <p:grpSpPr>
          <a:xfrm>
            <a:off x="11936700" y="7885016"/>
            <a:ext cx="3365282" cy="707174"/>
            <a:chOff x="0" y="0"/>
            <a:chExt cx="4487042" cy="942898"/>
          </a:xfrm>
        </p:grpSpPr>
        <p:sp>
          <p:nvSpPr>
            <p:cNvPr id="38" name="Freeform 38"/>
            <p:cNvSpPr/>
            <p:nvPr/>
          </p:nvSpPr>
          <p:spPr>
            <a:xfrm>
              <a:off x="0" y="0"/>
              <a:ext cx="4487037" cy="942848"/>
            </a:xfrm>
            <a:custGeom>
              <a:avLst/>
              <a:gdLst/>
              <a:ahLst/>
              <a:cxnLst/>
              <a:rect l="l" t="t" r="r" b="b"/>
              <a:pathLst>
                <a:path w="4487037" h="942848">
                  <a:moveTo>
                    <a:pt x="0" y="0"/>
                  </a:moveTo>
                  <a:lnTo>
                    <a:pt x="4487037" y="0"/>
                  </a:lnTo>
                  <a:lnTo>
                    <a:pt x="4487037" y="942848"/>
                  </a:lnTo>
                  <a:lnTo>
                    <a:pt x="0" y="942848"/>
                  </a:lnTo>
                  <a:close/>
                </a:path>
              </a:pathLst>
            </a:custGeom>
            <a:solidFill>
              <a:srgbClr val="ADB9CA"/>
            </a:solidFill>
          </p:spPr>
        </p:sp>
        <p:sp>
          <p:nvSpPr>
            <p:cNvPr id="39" name="TextBox 39"/>
            <p:cNvSpPr txBox="1"/>
            <p:nvPr/>
          </p:nvSpPr>
          <p:spPr>
            <a:xfrm>
              <a:off x="0" y="-57150"/>
              <a:ext cx="4487042" cy="1000048"/>
            </a:xfrm>
            <a:prstGeom prst="rect">
              <a:avLst/>
            </a:prstGeom>
          </p:spPr>
          <p:txBody>
            <a:bodyPr lIns="50800" tIns="50800" rIns="50800" bIns="50800" rtlCol="0" anchor="ctr"/>
            <a:lstStyle/>
            <a:p>
              <a:pPr algn="ctr">
                <a:lnSpc>
                  <a:spcPts val="3240"/>
                </a:lnSpc>
              </a:pPr>
              <a:r>
                <a:rPr lang="en-US" sz="2700" dirty="0">
                  <a:solidFill>
                    <a:srgbClr val="FFFFFF"/>
                  </a:solidFill>
                  <a:latin typeface="Calibri (MS)"/>
                  <a:ea typeface="Calibri (MS)"/>
                  <a:cs typeface="Calibri (MS)"/>
                  <a:sym typeface="Calibri (MS)"/>
                </a:rPr>
                <a:t>Monsoon Wind</a:t>
              </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1030940" y="473826"/>
            <a:ext cx="187522" cy="917610"/>
            <a:chOff x="0" y="0"/>
            <a:chExt cx="250030" cy="1223480"/>
          </a:xfrm>
        </p:grpSpPr>
        <p:sp>
          <p:nvSpPr>
            <p:cNvPr id="4" name="Freeform 4"/>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5" name="TextBox 5"/>
          <p:cNvSpPr txBox="1"/>
          <p:nvPr/>
        </p:nvSpPr>
        <p:spPr>
          <a:xfrm>
            <a:off x="1338258" y="546128"/>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Main factors for Khareef</a:t>
            </a:r>
          </a:p>
        </p:txBody>
      </p:sp>
      <p:grpSp>
        <p:nvGrpSpPr>
          <p:cNvPr id="6" name="Group 6"/>
          <p:cNvGrpSpPr>
            <a:grpSpLocks noChangeAspect="1"/>
          </p:cNvGrpSpPr>
          <p:nvPr/>
        </p:nvGrpSpPr>
        <p:grpSpPr>
          <a:xfrm>
            <a:off x="16245416" y="213556"/>
            <a:ext cx="1711278" cy="1508760"/>
            <a:chOff x="0" y="0"/>
            <a:chExt cx="2281704" cy="2011680"/>
          </a:xfrm>
        </p:grpSpPr>
        <p:sp>
          <p:nvSpPr>
            <p:cNvPr id="7" name="Freeform 7"/>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8" name="Freeform 8"/>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9" name="Group 9"/>
          <p:cNvGrpSpPr/>
          <p:nvPr/>
        </p:nvGrpSpPr>
        <p:grpSpPr>
          <a:xfrm>
            <a:off x="863887" y="9644894"/>
            <a:ext cx="11201666" cy="218054"/>
            <a:chOff x="0" y="0"/>
            <a:chExt cx="14935554" cy="290738"/>
          </a:xfrm>
        </p:grpSpPr>
        <p:sp>
          <p:nvSpPr>
            <p:cNvPr id="10" name="Freeform 10"/>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1" name="Group 11"/>
          <p:cNvGrpSpPr/>
          <p:nvPr/>
        </p:nvGrpSpPr>
        <p:grpSpPr>
          <a:xfrm>
            <a:off x="103337" y="9416871"/>
            <a:ext cx="657225" cy="665342"/>
            <a:chOff x="0" y="0"/>
            <a:chExt cx="876300" cy="887122"/>
          </a:xfrm>
        </p:grpSpPr>
        <p:sp>
          <p:nvSpPr>
            <p:cNvPr id="12" name="Freeform 12"/>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3" name="TextBox 13"/>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grpSp>
        <p:nvGrpSpPr>
          <p:cNvPr id="14" name="Group 14"/>
          <p:cNvGrpSpPr/>
          <p:nvPr/>
        </p:nvGrpSpPr>
        <p:grpSpPr>
          <a:xfrm>
            <a:off x="3175490" y="1722316"/>
            <a:ext cx="11277345" cy="7048341"/>
            <a:chOff x="0" y="0"/>
            <a:chExt cx="15036460" cy="9397788"/>
          </a:xfrm>
        </p:grpSpPr>
        <p:sp>
          <p:nvSpPr>
            <p:cNvPr id="15" name="Freeform 15"/>
            <p:cNvSpPr/>
            <p:nvPr/>
          </p:nvSpPr>
          <p:spPr>
            <a:xfrm>
              <a:off x="0" y="0"/>
              <a:ext cx="15036546" cy="9397746"/>
            </a:xfrm>
            <a:custGeom>
              <a:avLst/>
              <a:gdLst/>
              <a:ahLst/>
              <a:cxnLst/>
              <a:rect l="l" t="t" r="r" b="b"/>
              <a:pathLst>
                <a:path w="15036546" h="9397746">
                  <a:moveTo>
                    <a:pt x="0" y="9397746"/>
                  </a:moveTo>
                  <a:cubicBezTo>
                    <a:pt x="1670685" y="5220970"/>
                    <a:pt x="5899785" y="2479929"/>
                    <a:pt x="12687046" y="1174750"/>
                  </a:cubicBezTo>
                  <a:lnTo>
                    <a:pt x="12554712" y="0"/>
                  </a:lnTo>
                  <a:lnTo>
                    <a:pt x="15036546" y="1879600"/>
                  </a:lnTo>
                  <a:lnTo>
                    <a:pt x="13084175" y="4698873"/>
                  </a:lnTo>
                  <a:lnTo>
                    <a:pt x="12951841" y="3524123"/>
                  </a:lnTo>
                  <a:cubicBezTo>
                    <a:pt x="6823329" y="4046220"/>
                    <a:pt x="2506091" y="6004179"/>
                    <a:pt x="0" y="9397746"/>
                  </a:cubicBezTo>
                  <a:close/>
                </a:path>
              </a:pathLst>
            </a:custGeom>
            <a:solidFill>
              <a:srgbClr val="CFD5EA"/>
            </a:solidFill>
          </p:spPr>
        </p:sp>
      </p:grpSp>
      <p:grpSp>
        <p:nvGrpSpPr>
          <p:cNvPr id="16" name="Group 16"/>
          <p:cNvGrpSpPr/>
          <p:nvPr/>
        </p:nvGrpSpPr>
        <p:grpSpPr>
          <a:xfrm>
            <a:off x="4276782" y="6953937"/>
            <a:ext cx="278428" cy="278428"/>
            <a:chOff x="0" y="0"/>
            <a:chExt cx="371238" cy="371238"/>
          </a:xfrm>
        </p:grpSpPr>
        <p:sp>
          <p:nvSpPr>
            <p:cNvPr id="17" name="Freeform 17"/>
            <p:cNvSpPr/>
            <p:nvPr/>
          </p:nvSpPr>
          <p:spPr>
            <a:xfrm>
              <a:off x="12700" y="12700"/>
              <a:ext cx="345821" cy="345948"/>
            </a:xfrm>
            <a:custGeom>
              <a:avLst/>
              <a:gdLst/>
              <a:ahLst/>
              <a:cxnLst/>
              <a:rect l="l" t="t" r="r" b="b"/>
              <a:pathLst>
                <a:path w="345821" h="345948">
                  <a:moveTo>
                    <a:pt x="0" y="172974"/>
                  </a:moveTo>
                  <a:cubicBezTo>
                    <a:pt x="0" y="77470"/>
                    <a:pt x="77470" y="0"/>
                    <a:pt x="172974" y="0"/>
                  </a:cubicBezTo>
                  <a:cubicBezTo>
                    <a:pt x="268478" y="0"/>
                    <a:pt x="345821" y="77470"/>
                    <a:pt x="345821" y="172974"/>
                  </a:cubicBezTo>
                  <a:cubicBezTo>
                    <a:pt x="345821" y="268478"/>
                    <a:pt x="268351" y="345948"/>
                    <a:pt x="172847" y="345948"/>
                  </a:cubicBezTo>
                  <a:cubicBezTo>
                    <a:pt x="77343" y="345948"/>
                    <a:pt x="0" y="268478"/>
                    <a:pt x="0" y="172974"/>
                  </a:cubicBezTo>
                  <a:close/>
                </a:path>
              </a:pathLst>
            </a:custGeom>
            <a:solidFill>
              <a:srgbClr val="FFFFFF"/>
            </a:solidFill>
          </p:spPr>
        </p:sp>
        <p:sp>
          <p:nvSpPr>
            <p:cNvPr id="18" name="Freeform 18"/>
            <p:cNvSpPr/>
            <p:nvPr/>
          </p:nvSpPr>
          <p:spPr>
            <a:xfrm>
              <a:off x="0" y="0"/>
              <a:ext cx="371348" cy="371348"/>
            </a:xfrm>
            <a:custGeom>
              <a:avLst/>
              <a:gdLst/>
              <a:ahLst/>
              <a:cxnLst/>
              <a:rect l="l" t="t" r="r" b="b"/>
              <a:pathLst>
                <a:path w="371348" h="371348">
                  <a:moveTo>
                    <a:pt x="0" y="185674"/>
                  </a:moveTo>
                  <a:cubicBezTo>
                    <a:pt x="0" y="83058"/>
                    <a:pt x="83058" y="0"/>
                    <a:pt x="185674" y="0"/>
                  </a:cubicBezTo>
                  <a:lnTo>
                    <a:pt x="185674" y="12700"/>
                  </a:lnTo>
                  <a:lnTo>
                    <a:pt x="185674" y="0"/>
                  </a:lnTo>
                  <a:cubicBezTo>
                    <a:pt x="288163" y="0"/>
                    <a:pt x="371348" y="83058"/>
                    <a:pt x="371348" y="185674"/>
                  </a:cubicBezTo>
                  <a:lnTo>
                    <a:pt x="358648" y="185674"/>
                  </a:lnTo>
                  <a:lnTo>
                    <a:pt x="371348" y="185674"/>
                  </a:lnTo>
                  <a:cubicBezTo>
                    <a:pt x="371348" y="288163"/>
                    <a:pt x="288290" y="371348"/>
                    <a:pt x="185674" y="371348"/>
                  </a:cubicBezTo>
                  <a:lnTo>
                    <a:pt x="185674" y="358648"/>
                  </a:lnTo>
                  <a:lnTo>
                    <a:pt x="185674" y="371348"/>
                  </a:lnTo>
                  <a:cubicBezTo>
                    <a:pt x="83058" y="371221"/>
                    <a:pt x="0" y="288163"/>
                    <a:pt x="0" y="185674"/>
                  </a:cubicBezTo>
                  <a:lnTo>
                    <a:pt x="12700" y="185674"/>
                  </a:lnTo>
                  <a:lnTo>
                    <a:pt x="25400" y="185674"/>
                  </a:lnTo>
                  <a:lnTo>
                    <a:pt x="12700" y="185674"/>
                  </a:lnTo>
                  <a:lnTo>
                    <a:pt x="0" y="185674"/>
                  </a:lnTo>
                  <a:moveTo>
                    <a:pt x="25400" y="185674"/>
                  </a:moveTo>
                  <a:cubicBezTo>
                    <a:pt x="25400" y="192659"/>
                    <a:pt x="19685" y="198374"/>
                    <a:pt x="12700" y="198374"/>
                  </a:cubicBezTo>
                  <a:cubicBezTo>
                    <a:pt x="5715" y="198374"/>
                    <a:pt x="0" y="192659"/>
                    <a:pt x="0" y="185674"/>
                  </a:cubicBezTo>
                  <a:cubicBezTo>
                    <a:pt x="0" y="178689"/>
                    <a:pt x="5715" y="172974"/>
                    <a:pt x="12700" y="172974"/>
                  </a:cubicBezTo>
                  <a:cubicBezTo>
                    <a:pt x="19685" y="172974"/>
                    <a:pt x="25400" y="178689"/>
                    <a:pt x="25400" y="185674"/>
                  </a:cubicBezTo>
                  <a:cubicBezTo>
                    <a:pt x="25400" y="274193"/>
                    <a:pt x="97155" y="345948"/>
                    <a:pt x="185674" y="345948"/>
                  </a:cubicBezTo>
                  <a:cubicBezTo>
                    <a:pt x="274193" y="345948"/>
                    <a:pt x="345948" y="274193"/>
                    <a:pt x="345948" y="185674"/>
                  </a:cubicBezTo>
                  <a:cubicBezTo>
                    <a:pt x="345948" y="97155"/>
                    <a:pt x="274066" y="25400"/>
                    <a:pt x="185674" y="25400"/>
                  </a:cubicBezTo>
                  <a:lnTo>
                    <a:pt x="185674" y="12700"/>
                  </a:lnTo>
                  <a:lnTo>
                    <a:pt x="185674" y="25400"/>
                  </a:lnTo>
                  <a:cubicBezTo>
                    <a:pt x="97155" y="25400"/>
                    <a:pt x="25400" y="97155"/>
                    <a:pt x="25400" y="185674"/>
                  </a:cubicBezTo>
                  <a:close/>
                </a:path>
              </a:pathLst>
            </a:custGeom>
            <a:solidFill>
              <a:srgbClr val="3D67B1"/>
            </a:solidFill>
          </p:spPr>
        </p:sp>
      </p:grpSp>
      <p:sp>
        <p:nvSpPr>
          <p:cNvPr id="19" name="TextBox 19"/>
          <p:cNvSpPr txBox="1"/>
          <p:nvPr/>
        </p:nvSpPr>
        <p:spPr>
          <a:xfrm>
            <a:off x="4124265" y="7348974"/>
            <a:ext cx="2968088" cy="863464"/>
          </a:xfrm>
          <a:prstGeom prst="rect">
            <a:avLst/>
          </a:prstGeom>
        </p:spPr>
        <p:txBody>
          <a:bodyPr lIns="0" tIns="0" rIns="0" bIns="0" rtlCol="0" anchor="t">
            <a:spAutoFit/>
          </a:bodyPr>
          <a:lstStyle/>
          <a:p>
            <a:pPr algn="ctr">
              <a:lnSpc>
                <a:spcPts val="2106"/>
              </a:lnSpc>
            </a:pPr>
            <a:r>
              <a:rPr lang="en-US" sz="1950" b="1">
                <a:solidFill>
                  <a:srgbClr val="000000"/>
                </a:solidFill>
                <a:latin typeface="PT Sans Bold"/>
                <a:ea typeface="PT Sans Bold"/>
                <a:cs typeface="PT Sans Bold"/>
                <a:sym typeface="PT Sans Bold"/>
              </a:rPr>
              <a:t>existing of thermal low over south east of Arabian peninsula.</a:t>
            </a:r>
          </a:p>
        </p:txBody>
      </p:sp>
      <p:grpSp>
        <p:nvGrpSpPr>
          <p:cNvPr id="20" name="Group 20"/>
          <p:cNvGrpSpPr/>
          <p:nvPr/>
        </p:nvGrpSpPr>
        <p:grpSpPr>
          <a:xfrm>
            <a:off x="5680812" y="5604885"/>
            <a:ext cx="425034" cy="425034"/>
            <a:chOff x="0" y="0"/>
            <a:chExt cx="566712" cy="566712"/>
          </a:xfrm>
        </p:grpSpPr>
        <p:sp>
          <p:nvSpPr>
            <p:cNvPr id="21" name="Freeform 21"/>
            <p:cNvSpPr/>
            <p:nvPr/>
          </p:nvSpPr>
          <p:spPr>
            <a:xfrm>
              <a:off x="12700" y="12700"/>
              <a:ext cx="541274" cy="541274"/>
            </a:xfrm>
            <a:custGeom>
              <a:avLst/>
              <a:gdLst/>
              <a:ahLst/>
              <a:cxnLst/>
              <a:rect l="l" t="t" r="r" b="b"/>
              <a:pathLst>
                <a:path w="541274" h="541274">
                  <a:moveTo>
                    <a:pt x="0" y="270637"/>
                  </a:moveTo>
                  <a:cubicBezTo>
                    <a:pt x="0" y="121158"/>
                    <a:pt x="121158" y="0"/>
                    <a:pt x="270637" y="0"/>
                  </a:cubicBezTo>
                  <a:cubicBezTo>
                    <a:pt x="420116" y="0"/>
                    <a:pt x="541274" y="121158"/>
                    <a:pt x="541274" y="270637"/>
                  </a:cubicBezTo>
                  <a:cubicBezTo>
                    <a:pt x="541274" y="420116"/>
                    <a:pt x="420116" y="541274"/>
                    <a:pt x="270637" y="541274"/>
                  </a:cubicBezTo>
                  <a:cubicBezTo>
                    <a:pt x="121158" y="541274"/>
                    <a:pt x="0" y="420116"/>
                    <a:pt x="0" y="270637"/>
                  </a:cubicBezTo>
                  <a:close/>
                </a:path>
              </a:pathLst>
            </a:custGeom>
            <a:solidFill>
              <a:srgbClr val="FFFFFF"/>
            </a:solidFill>
          </p:spPr>
        </p:sp>
        <p:sp>
          <p:nvSpPr>
            <p:cNvPr id="22" name="Freeform 22"/>
            <p:cNvSpPr/>
            <p:nvPr/>
          </p:nvSpPr>
          <p:spPr>
            <a:xfrm>
              <a:off x="0" y="0"/>
              <a:ext cx="566674" cy="566674"/>
            </a:xfrm>
            <a:custGeom>
              <a:avLst/>
              <a:gdLst/>
              <a:ahLst/>
              <a:cxnLst/>
              <a:rect l="l" t="t" r="r" b="b"/>
              <a:pathLst>
                <a:path w="566674" h="566674">
                  <a:moveTo>
                    <a:pt x="0" y="283337"/>
                  </a:moveTo>
                  <a:cubicBezTo>
                    <a:pt x="0" y="126873"/>
                    <a:pt x="126873" y="0"/>
                    <a:pt x="283337" y="0"/>
                  </a:cubicBezTo>
                  <a:lnTo>
                    <a:pt x="283337" y="12700"/>
                  </a:lnTo>
                  <a:lnTo>
                    <a:pt x="283337" y="0"/>
                  </a:lnTo>
                  <a:cubicBezTo>
                    <a:pt x="439801" y="0"/>
                    <a:pt x="566674" y="126873"/>
                    <a:pt x="566674" y="283337"/>
                  </a:cubicBezTo>
                  <a:lnTo>
                    <a:pt x="553974" y="283337"/>
                  </a:lnTo>
                  <a:lnTo>
                    <a:pt x="566674" y="283337"/>
                  </a:lnTo>
                  <a:cubicBezTo>
                    <a:pt x="566674" y="439801"/>
                    <a:pt x="439801" y="566674"/>
                    <a:pt x="283337" y="566674"/>
                  </a:cubicBezTo>
                  <a:lnTo>
                    <a:pt x="283337" y="553974"/>
                  </a:lnTo>
                  <a:lnTo>
                    <a:pt x="283337" y="566674"/>
                  </a:lnTo>
                  <a:cubicBezTo>
                    <a:pt x="126873" y="566674"/>
                    <a:pt x="0" y="439801"/>
                    <a:pt x="0" y="283337"/>
                  </a:cubicBezTo>
                  <a:lnTo>
                    <a:pt x="12700" y="283337"/>
                  </a:lnTo>
                  <a:lnTo>
                    <a:pt x="25400" y="283337"/>
                  </a:lnTo>
                  <a:lnTo>
                    <a:pt x="12700" y="283337"/>
                  </a:lnTo>
                  <a:lnTo>
                    <a:pt x="0" y="283337"/>
                  </a:lnTo>
                  <a:moveTo>
                    <a:pt x="25400" y="283337"/>
                  </a:moveTo>
                  <a:cubicBezTo>
                    <a:pt x="25400" y="290322"/>
                    <a:pt x="19685" y="296037"/>
                    <a:pt x="12700" y="296037"/>
                  </a:cubicBezTo>
                  <a:cubicBezTo>
                    <a:pt x="5715" y="296037"/>
                    <a:pt x="0" y="290322"/>
                    <a:pt x="0" y="283337"/>
                  </a:cubicBezTo>
                  <a:cubicBezTo>
                    <a:pt x="0" y="276352"/>
                    <a:pt x="5715" y="270637"/>
                    <a:pt x="12700" y="270637"/>
                  </a:cubicBezTo>
                  <a:cubicBezTo>
                    <a:pt x="19685" y="270637"/>
                    <a:pt x="25400" y="276352"/>
                    <a:pt x="25400" y="283337"/>
                  </a:cubicBezTo>
                  <a:cubicBezTo>
                    <a:pt x="25400" y="425831"/>
                    <a:pt x="140843" y="541274"/>
                    <a:pt x="283337" y="541274"/>
                  </a:cubicBezTo>
                  <a:cubicBezTo>
                    <a:pt x="425831" y="541274"/>
                    <a:pt x="541274" y="425831"/>
                    <a:pt x="541274" y="283337"/>
                  </a:cubicBezTo>
                  <a:cubicBezTo>
                    <a:pt x="541274" y="140843"/>
                    <a:pt x="425831" y="25400"/>
                    <a:pt x="283337" y="25400"/>
                  </a:cubicBezTo>
                  <a:lnTo>
                    <a:pt x="283337" y="12700"/>
                  </a:lnTo>
                  <a:lnTo>
                    <a:pt x="283337" y="25400"/>
                  </a:lnTo>
                  <a:cubicBezTo>
                    <a:pt x="140843" y="25400"/>
                    <a:pt x="25400" y="140843"/>
                    <a:pt x="25400" y="283337"/>
                  </a:cubicBezTo>
                  <a:close/>
                </a:path>
              </a:pathLst>
            </a:custGeom>
            <a:solidFill>
              <a:srgbClr val="3D67B1"/>
            </a:solidFill>
          </p:spPr>
        </p:sp>
      </p:grpSp>
      <p:sp>
        <p:nvSpPr>
          <p:cNvPr id="23" name="TextBox 23"/>
          <p:cNvSpPr txBox="1"/>
          <p:nvPr/>
        </p:nvSpPr>
        <p:spPr>
          <a:xfrm>
            <a:off x="3874896" y="4812801"/>
            <a:ext cx="2435802" cy="885164"/>
          </a:xfrm>
          <a:prstGeom prst="rect">
            <a:avLst/>
          </a:prstGeom>
        </p:spPr>
        <p:txBody>
          <a:bodyPr lIns="0" tIns="0" rIns="0" bIns="0" rtlCol="0" anchor="t">
            <a:spAutoFit/>
          </a:bodyPr>
          <a:lstStyle/>
          <a:p>
            <a:pPr algn="ctr">
              <a:lnSpc>
                <a:spcPts val="1944"/>
              </a:lnSpc>
            </a:pPr>
            <a:r>
              <a:rPr lang="en-US" sz="1800" b="1">
                <a:solidFill>
                  <a:srgbClr val="000000"/>
                </a:solidFill>
                <a:latin typeface="PT Sans Bold"/>
                <a:ea typeface="PT Sans Bold"/>
                <a:cs typeface="PT Sans Bold"/>
                <a:sym typeface="PT Sans Bold"/>
              </a:rPr>
              <a:t> Blowing northerly winds in 700 hpa layer.</a:t>
            </a:r>
          </a:p>
        </p:txBody>
      </p:sp>
      <p:grpSp>
        <p:nvGrpSpPr>
          <p:cNvPr id="24" name="Group 24"/>
          <p:cNvGrpSpPr/>
          <p:nvPr/>
        </p:nvGrpSpPr>
        <p:grpSpPr>
          <a:xfrm>
            <a:off x="7485187" y="4529308"/>
            <a:ext cx="560363" cy="560363"/>
            <a:chOff x="0" y="0"/>
            <a:chExt cx="747150" cy="747150"/>
          </a:xfrm>
        </p:grpSpPr>
        <p:sp>
          <p:nvSpPr>
            <p:cNvPr id="25" name="Freeform 25"/>
            <p:cNvSpPr/>
            <p:nvPr/>
          </p:nvSpPr>
          <p:spPr>
            <a:xfrm>
              <a:off x="12700" y="12700"/>
              <a:ext cx="721741" cy="721741"/>
            </a:xfrm>
            <a:custGeom>
              <a:avLst/>
              <a:gdLst/>
              <a:ahLst/>
              <a:cxnLst/>
              <a:rect l="l" t="t" r="r" b="b"/>
              <a:pathLst>
                <a:path w="721741" h="721741">
                  <a:moveTo>
                    <a:pt x="0" y="360934"/>
                  </a:moveTo>
                  <a:cubicBezTo>
                    <a:pt x="0" y="161544"/>
                    <a:pt x="161544" y="0"/>
                    <a:pt x="360934" y="0"/>
                  </a:cubicBezTo>
                  <a:cubicBezTo>
                    <a:pt x="560324" y="0"/>
                    <a:pt x="721741" y="161544"/>
                    <a:pt x="721741" y="360934"/>
                  </a:cubicBezTo>
                  <a:cubicBezTo>
                    <a:pt x="721741" y="560324"/>
                    <a:pt x="560197" y="721741"/>
                    <a:pt x="360934" y="721741"/>
                  </a:cubicBezTo>
                  <a:cubicBezTo>
                    <a:pt x="161671" y="721741"/>
                    <a:pt x="0" y="560197"/>
                    <a:pt x="0" y="360934"/>
                  </a:cubicBezTo>
                  <a:close/>
                </a:path>
              </a:pathLst>
            </a:custGeom>
            <a:solidFill>
              <a:srgbClr val="FFFFFF"/>
            </a:solidFill>
          </p:spPr>
        </p:sp>
        <p:sp>
          <p:nvSpPr>
            <p:cNvPr id="26" name="Freeform 26"/>
            <p:cNvSpPr/>
            <p:nvPr/>
          </p:nvSpPr>
          <p:spPr>
            <a:xfrm>
              <a:off x="0" y="0"/>
              <a:ext cx="747141" cy="747268"/>
            </a:xfrm>
            <a:custGeom>
              <a:avLst/>
              <a:gdLst/>
              <a:ahLst/>
              <a:cxnLst/>
              <a:rect l="l" t="t" r="r" b="b"/>
              <a:pathLst>
                <a:path w="747141" h="747268">
                  <a:moveTo>
                    <a:pt x="0" y="373634"/>
                  </a:moveTo>
                  <a:cubicBezTo>
                    <a:pt x="0" y="167259"/>
                    <a:pt x="167259" y="0"/>
                    <a:pt x="373634" y="0"/>
                  </a:cubicBezTo>
                  <a:lnTo>
                    <a:pt x="373634" y="12700"/>
                  </a:lnTo>
                  <a:lnTo>
                    <a:pt x="373634" y="0"/>
                  </a:lnTo>
                  <a:cubicBezTo>
                    <a:pt x="579882" y="0"/>
                    <a:pt x="747141" y="167259"/>
                    <a:pt x="747141" y="373634"/>
                  </a:cubicBezTo>
                  <a:lnTo>
                    <a:pt x="734441" y="373634"/>
                  </a:lnTo>
                  <a:lnTo>
                    <a:pt x="747141" y="373634"/>
                  </a:lnTo>
                  <a:cubicBezTo>
                    <a:pt x="747141" y="580009"/>
                    <a:pt x="579882" y="747268"/>
                    <a:pt x="373507" y="747268"/>
                  </a:cubicBezTo>
                  <a:lnTo>
                    <a:pt x="373507" y="734568"/>
                  </a:lnTo>
                  <a:lnTo>
                    <a:pt x="373507" y="747268"/>
                  </a:lnTo>
                  <a:cubicBezTo>
                    <a:pt x="167259" y="747141"/>
                    <a:pt x="0" y="579882"/>
                    <a:pt x="0" y="373634"/>
                  </a:cubicBezTo>
                  <a:lnTo>
                    <a:pt x="12700" y="373634"/>
                  </a:lnTo>
                  <a:lnTo>
                    <a:pt x="25400" y="373634"/>
                  </a:lnTo>
                  <a:lnTo>
                    <a:pt x="12700" y="373634"/>
                  </a:lnTo>
                  <a:lnTo>
                    <a:pt x="0" y="373634"/>
                  </a:lnTo>
                  <a:moveTo>
                    <a:pt x="25400" y="373634"/>
                  </a:moveTo>
                  <a:cubicBezTo>
                    <a:pt x="25400" y="380619"/>
                    <a:pt x="19685" y="386334"/>
                    <a:pt x="12700" y="386334"/>
                  </a:cubicBezTo>
                  <a:cubicBezTo>
                    <a:pt x="5715" y="386334"/>
                    <a:pt x="0" y="380619"/>
                    <a:pt x="0" y="373634"/>
                  </a:cubicBezTo>
                  <a:cubicBezTo>
                    <a:pt x="0" y="366649"/>
                    <a:pt x="5715" y="360934"/>
                    <a:pt x="12700" y="360934"/>
                  </a:cubicBezTo>
                  <a:cubicBezTo>
                    <a:pt x="19685" y="360934"/>
                    <a:pt x="25400" y="366649"/>
                    <a:pt x="25400" y="373634"/>
                  </a:cubicBezTo>
                  <a:cubicBezTo>
                    <a:pt x="25400" y="565912"/>
                    <a:pt x="181229" y="721741"/>
                    <a:pt x="373634" y="721741"/>
                  </a:cubicBezTo>
                  <a:cubicBezTo>
                    <a:pt x="566039" y="721741"/>
                    <a:pt x="721741" y="565912"/>
                    <a:pt x="721741" y="373634"/>
                  </a:cubicBezTo>
                  <a:cubicBezTo>
                    <a:pt x="721741" y="181356"/>
                    <a:pt x="565912" y="25400"/>
                    <a:pt x="373634" y="25400"/>
                  </a:cubicBezTo>
                  <a:lnTo>
                    <a:pt x="373634" y="12700"/>
                  </a:lnTo>
                  <a:lnTo>
                    <a:pt x="373634" y="25400"/>
                  </a:lnTo>
                  <a:cubicBezTo>
                    <a:pt x="181229" y="25400"/>
                    <a:pt x="25400" y="181229"/>
                    <a:pt x="25400" y="373634"/>
                  </a:cubicBezTo>
                  <a:close/>
                </a:path>
              </a:pathLst>
            </a:custGeom>
            <a:solidFill>
              <a:srgbClr val="3D67B1"/>
            </a:solidFill>
          </p:spPr>
        </p:sp>
      </p:grpSp>
      <p:sp>
        <p:nvSpPr>
          <p:cNvPr id="27" name="TextBox 27"/>
          <p:cNvSpPr txBox="1"/>
          <p:nvPr/>
        </p:nvSpPr>
        <p:spPr>
          <a:xfrm>
            <a:off x="7402982" y="5525932"/>
            <a:ext cx="2113822" cy="648661"/>
          </a:xfrm>
          <a:prstGeom prst="rect">
            <a:avLst/>
          </a:prstGeom>
        </p:spPr>
        <p:txBody>
          <a:bodyPr lIns="0" tIns="0" rIns="0" bIns="0" rtlCol="0" anchor="t">
            <a:spAutoFit/>
          </a:bodyPr>
          <a:lstStyle/>
          <a:p>
            <a:pPr algn="ctr">
              <a:lnSpc>
                <a:spcPts val="2106"/>
              </a:lnSpc>
            </a:pPr>
            <a:r>
              <a:rPr lang="en-US" sz="1950" b="1">
                <a:solidFill>
                  <a:srgbClr val="000000"/>
                </a:solidFill>
                <a:latin typeface="PT Sans Bold"/>
                <a:ea typeface="PT Sans Bold"/>
                <a:cs typeface="PT Sans Bold"/>
                <a:sym typeface="PT Sans Bold"/>
              </a:rPr>
              <a:t>Active SW monsoon winds.</a:t>
            </a:r>
          </a:p>
        </p:txBody>
      </p:sp>
      <p:grpSp>
        <p:nvGrpSpPr>
          <p:cNvPr id="28" name="Group 28"/>
          <p:cNvGrpSpPr/>
          <p:nvPr/>
        </p:nvGrpSpPr>
        <p:grpSpPr>
          <a:xfrm>
            <a:off x="9582774" y="3689145"/>
            <a:ext cx="718245" cy="718245"/>
            <a:chOff x="0" y="0"/>
            <a:chExt cx="957660" cy="957660"/>
          </a:xfrm>
        </p:grpSpPr>
        <p:sp>
          <p:nvSpPr>
            <p:cNvPr id="29" name="Freeform 29"/>
            <p:cNvSpPr/>
            <p:nvPr/>
          </p:nvSpPr>
          <p:spPr>
            <a:xfrm>
              <a:off x="12700" y="12700"/>
              <a:ext cx="932180" cy="932180"/>
            </a:xfrm>
            <a:custGeom>
              <a:avLst/>
              <a:gdLst/>
              <a:ahLst/>
              <a:cxnLst/>
              <a:rect l="l" t="t" r="r" b="b"/>
              <a:pathLst>
                <a:path w="932180" h="932180">
                  <a:moveTo>
                    <a:pt x="0" y="466090"/>
                  </a:moveTo>
                  <a:cubicBezTo>
                    <a:pt x="0" y="208661"/>
                    <a:pt x="208661" y="0"/>
                    <a:pt x="466090" y="0"/>
                  </a:cubicBezTo>
                  <a:cubicBezTo>
                    <a:pt x="723519" y="0"/>
                    <a:pt x="932180" y="208661"/>
                    <a:pt x="932180" y="466090"/>
                  </a:cubicBezTo>
                  <a:cubicBezTo>
                    <a:pt x="932180" y="723519"/>
                    <a:pt x="723519" y="932180"/>
                    <a:pt x="466090" y="932180"/>
                  </a:cubicBezTo>
                  <a:cubicBezTo>
                    <a:pt x="208661" y="932180"/>
                    <a:pt x="0" y="723519"/>
                    <a:pt x="0" y="466090"/>
                  </a:cubicBezTo>
                  <a:close/>
                </a:path>
              </a:pathLst>
            </a:custGeom>
            <a:solidFill>
              <a:srgbClr val="FFFFFF"/>
            </a:solidFill>
          </p:spPr>
        </p:sp>
        <p:sp>
          <p:nvSpPr>
            <p:cNvPr id="30" name="Freeform 30"/>
            <p:cNvSpPr/>
            <p:nvPr/>
          </p:nvSpPr>
          <p:spPr>
            <a:xfrm>
              <a:off x="0" y="0"/>
              <a:ext cx="957580" cy="957707"/>
            </a:xfrm>
            <a:custGeom>
              <a:avLst/>
              <a:gdLst/>
              <a:ahLst/>
              <a:cxnLst/>
              <a:rect l="l" t="t" r="r" b="b"/>
              <a:pathLst>
                <a:path w="957580" h="957707">
                  <a:moveTo>
                    <a:pt x="0" y="478790"/>
                  </a:moveTo>
                  <a:cubicBezTo>
                    <a:pt x="0" y="214376"/>
                    <a:pt x="214376" y="0"/>
                    <a:pt x="478790" y="0"/>
                  </a:cubicBezTo>
                  <a:cubicBezTo>
                    <a:pt x="743204" y="0"/>
                    <a:pt x="957580" y="214376"/>
                    <a:pt x="957580" y="478790"/>
                  </a:cubicBezTo>
                  <a:lnTo>
                    <a:pt x="944880" y="478790"/>
                  </a:lnTo>
                  <a:lnTo>
                    <a:pt x="957580" y="478790"/>
                  </a:lnTo>
                  <a:cubicBezTo>
                    <a:pt x="957580" y="743204"/>
                    <a:pt x="743204" y="957580"/>
                    <a:pt x="478790" y="957580"/>
                  </a:cubicBezTo>
                  <a:lnTo>
                    <a:pt x="478790" y="944880"/>
                  </a:lnTo>
                  <a:lnTo>
                    <a:pt x="478790" y="957580"/>
                  </a:lnTo>
                  <a:cubicBezTo>
                    <a:pt x="214376" y="957707"/>
                    <a:pt x="0" y="743331"/>
                    <a:pt x="0" y="478790"/>
                  </a:cubicBezTo>
                  <a:lnTo>
                    <a:pt x="12700" y="478790"/>
                  </a:lnTo>
                  <a:lnTo>
                    <a:pt x="25400" y="478790"/>
                  </a:lnTo>
                  <a:lnTo>
                    <a:pt x="12700" y="478790"/>
                  </a:lnTo>
                  <a:lnTo>
                    <a:pt x="0" y="478790"/>
                  </a:lnTo>
                  <a:moveTo>
                    <a:pt x="25400" y="478790"/>
                  </a:moveTo>
                  <a:cubicBezTo>
                    <a:pt x="25400" y="485775"/>
                    <a:pt x="19685" y="491490"/>
                    <a:pt x="12700" y="491490"/>
                  </a:cubicBezTo>
                  <a:cubicBezTo>
                    <a:pt x="5715" y="491490"/>
                    <a:pt x="0" y="485775"/>
                    <a:pt x="0" y="478790"/>
                  </a:cubicBezTo>
                  <a:cubicBezTo>
                    <a:pt x="0" y="471805"/>
                    <a:pt x="5715" y="466090"/>
                    <a:pt x="12700" y="466090"/>
                  </a:cubicBezTo>
                  <a:cubicBezTo>
                    <a:pt x="19685" y="466090"/>
                    <a:pt x="25400" y="471805"/>
                    <a:pt x="25400" y="478790"/>
                  </a:cubicBezTo>
                  <a:cubicBezTo>
                    <a:pt x="25400" y="729234"/>
                    <a:pt x="228346" y="932180"/>
                    <a:pt x="478790" y="932180"/>
                  </a:cubicBezTo>
                  <a:cubicBezTo>
                    <a:pt x="729234" y="932180"/>
                    <a:pt x="932180" y="729234"/>
                    <a:pt x="932180" y="478790"/>
                  </a:cubicBezTo>
                  <a:cubicBezTo>
                    <a:pt x="932180" y="228346"/>
                    <a:pt x="729234" y="25400"/>
                    <a:pt x="478790" y="25400"/>
                  </a:cubicBezTo>
                  <a:lnTo>
                    <a:pt x="478790" y="12700"/>
                  </a:lnTo>
                  <a:lnTo>
                    <a:pt x="478790" y="25400"/>
                  </a:lnTo>
                  <a:cubicBezTo>
                    <a:pt x="228346" y="25400"/>
                    <a:pt x="25400" y="228346"/>
                    <a:pt x="25400" y="478790"/>
                  </a:cubicBezTo>
                  <a:close/>
                </a:path>
              </a:pathLst>
            </a:custGeom>
            <a:solidFill>
              <a:srgbClr val="3D67B1"/>
            </a:solidFill>
          </p:spPr>
        </p:sp>
      </p:grpSp>
      <p:sp>
        <p:nvSpPr>
          <p:cNvPr id="31" name="TextBox 31"/>
          <p:cNvSpPr txBox="1"/>
          <p:nvPr/>
        </p:nvSpPr>
        <p:spPr>
          <a:xfrm>
            <a:off x="6786092" y="2448680"/>
            <a:ext cx="4262907" cy="487313"/>
          </a:xfrm>
          <a:prstGeom prst="rect">
            <a:avLst/>
          </a:prstGeom>
        </p:spPr>
        <p:txBody>
          <a:bodyPr wrap="square" lIns="0" tIns="0" rIns="0" bIns="0" rtlCol="0" anchor="t">
            <a:spAutoFit/>
          </a:bodyPr>
          <a:lstStyle/>
          <a:p>
            <a:pPr algn="ctr">
              <a:lnSpc>
                <a:spcPts val="1944"/>
              </a:lnSpc>
            </a:pPr>
            <a:r>
              <a:rPr lang="en-US" sz="1800" b="1" dirty="0">
                <a:solidFill>
                  <a:srgbClr val="000000"/>
                </a:solidFill>
                <a:latin typeface="PT Sans Bold"/>
                <a:ea typeface="PT Sans Bold"/>
                <a:cs typeface="PT Sans Bold"/>
                <a:sym typeface="PT Sans Bold"/>
              </a:rPr>
              <a:t>Difference in pressure between OOTH station and OOSA station is around 4 mb.</a:t>
            </a:r>
          </a:p>
        </p:txBody>
      </p:sp>
      <p:grpSp>
        <p:nvGrpSpPr>
          <p:cNvPr id="32" name="Group 32"/>
          <p:cNvGrpSpPr/>
          <p:nvPr/>
        </p:nvGrpSpPr>
        <p:grpSpPr>
          <a:xfrm>
            <a:off x="11742386" y="3128097"/>
            <a:ext cx="909960" cy="909960"/>
            <a:chOff x="0" y="0"/>
            <a:chExt cx="1213280" cy="1213280"/>
          </a:xfrm>
        </p:grpSpPr>
        <p:sp>
          <p:nvSpPr>
            <p:cNvPr id="33" name="Freeform 33"/>
            <p:cNvSpPr/>
            <p:nvPr/>
          </p:nvSpPr>
          <p:spPr>
            <a:xfrm>
              <a:off x="12700" y="12700"/>
              <a:ext cx="1187831" cy="1187831"/>
            </a:xfrm>
            <a:custGeom>
              <a:avLst/>
              <a:gdLst/>
              <a:ahLst/>
              <a:cxnLst/>
              <a:rect l="l" t="t" r="r" b="b"/>
              <a:pathLst>
                <a:path w="1187831" h="1187831">
                  <a:moveTo>
                    <a:pt x="0" y="593979"/>
                  </a:moveTo>
                  <a:cubicBezTo>
                    <a:pt x="0" y="265938"/>
                    <a:pt x="265938" y="0"/>
                    <a:pt x="593979" y="0"/>
                  </a:cubicBezTo>
                  <a:cubicBezTo>
                    <a:pt x="922020" y="0"/>
                    <a:pt x="1187831" y="265938"/>
                    <a:pt x="1187831" y="593979"/>
                  </a:cubicBezTo>
                  <a:cubicBezTo>
                    <a:pt x="1187831" y="922020"/>
                    <a:pt x="922020" y="1187831"/>
                    <a:pt x="593979" y="1187831"/>
                  </a:cubicBezTo>
                  <a:cubicBezTo>
                    <a:pt x="265938" y="1187831"/>
                    <a:pt x="0" y="922020"/>
                    <a:pt x="0" y="593979"/>
                  </a:cubicBezTo>
                  <a:close/>
                </a:path>
              </a:pathLst>
            </a:custGeom>
            <a:solidFill>
              <a:srgbClr val="FFFFFF"/>
            </a:solidFill>
          </p:spPr>
        </p:sp>
        <p:sp>
          <p:nvSpPr>
            <p:cNvPr id="34" name="Freeform 34"/>
            <p:cNvSpPr/>
            <p:nvPr/>
          </p:nvSpPr>
          <p:spPr>
            <a:xfrm>
              <a:off x="0" y="0"/>
              <a:ext cx="1213231" cy="1213358"/>
            </a:xfrm>
            <a:custGeom>
              <a:avLst/>
              <a:gdLst/>
              <a:ahLst/>
              <a:cxnLst/>
              <a:rect l="l" t="t" r="r" b="b"/>
              <a:pathLst>
                <a:path w="1213231" h="1213358">
                  <a:moveTo>
                    <a:pt x="0" y="606679"/>
                  </a:moveTo>
                  <a:cubicBezTo>
                    <a:pt x="0" y="271653"/>
                    <a:pt x="271653" y="0"/>
                    <a:pt x="606679" y="0"/>
                  </a:cubicBezTo>
                  <a:lnTo>
                    <a:pt x="606679" y="12700"/>
                  </a:lnTo>
                  <a:lnTo>
                    <a:pt x="606679" y="0"/>
                  </a:lnTo>
                  <a:cubicBezTo>
                    <a:pt x="941705" y="0"/>
                    <a:pt x="1213231" y="271653"/>
                    <a:pt x="1213231" y="606679"/>
                  </a:cubicBezTo>
                  <a:lnTo>
                    <a:pt x="1200531" y="606679"/>
                  </a:lnTo>
                  <a:lnTo>
                    <a:pt x="1213231" y="606679"/>
                  </a:lnTo>
                  <a:cubicBezTo>
                    <a:pt x="1213231" y="941705"/>
                    <a:pt x="941578" y="1213358"/>
                    <a:pt x="606552" y="1213358"/>
                  </a:cubicBezTo>
                  <a:lnTo>
                    <a:pt x="606552" y="1200658"/>
                  </a:lnTo>
                  <a:lnTo>
                    <a:pt x="606552" y="1213358"/>
                  </a:lnTo>
                  <a:cubicBezTo>
                    <a:pt x="271653" y="1213231"/>
                    <a:pt x="0" y="941705"/>
                    <a:pt x="0" y="606679"/>
                  </a:cubicBezTo>
                  <a:lnTo>
                    <a:pt x="12700" y="606679"/>
                  </a:lnTo>
                  <a:lnTo>
                    <a:pt x="25400" y="606679"/>
                  </a:lnTo>
                  <a:lnTo>
                    <a:pt x="12700" y="606679"/>
                  </a:lnTo>
                  <a:lnTo>
                    <a:pt x="0" y="606679"/>
                  </a:lnTo>
                  <a:moveTo>
                    <a:pt x="25400" y="606679"/>
                  </a:moveTo>
                  <a:cubicBezTo>
                    <a:pt x="25400" y="613664"/>
                    <a:pt x="19685" y="619379"/>
                    <a:pt x="12700" y="619379"/>
                  </a:cubicBezTo>
                  <a:cubicBezTo>
                    <a:pt x="5715" y="619379"/>
                    <a:pt x="0" y="613664"/>
                    <a:pt x="0" y="606679"/>
                  </a:cubicBezTo>
                  <a:cubicBezTo>
                    <a:pt x="0" y="599694"/>
                    <a:pt x="5715" y="593979"/>
                    <a:pt x="12700" y="593979"/>
                  </a:cubicBezTo>
                  <a:cubicBezTo>
                    <a:pt x="19685" y="593979"/>
                    <a:pt x="25400" y="599694"/>
                    <a:pt x="25400" y="606679"/>
                  </a:cubicBezTo>
                  <a:cubicBezTo>
                    <a:pt x="25400" y="927608"/>
                    <a:pt x="285623" y="1187831"/>
                    <a:pt x="606679" y="1187831"/>
                  </a:cubicBezTo>
                  <a:cubicBezTo>
                    <a:pt x="927735" y="1187831"/>
                    <a:pt x="1187831" y="927608"/>
                    <a:pt x="1187831" y="606679"/>
                  </a:cubicBezTo>
                  <a:cubicBezTo>
                    <a:pt x="1187831" y="285750"/>
                    <a:pt x="927608" y="25400"/>
                    <a:pt x="606679" y="25400"/>
                  </a:cubicBezTo>
                  <a:lnTo>
                    <a:pt x="606679" y="12700"/>
                  </a:lnTo>
                  <a:lnTo>
                    <a:pt x="606679" y="25400"/>
                  </a:lnTo>
                  <a:cubicBezTo>
                    <a:pt x="285623" y="25400"/>
                    <a:pt x="25400" y="285623"/>
                    <a:pt x="25400" y="606679"/>
                  </a:cubicBezTo>
                  <a:close/>
                </a:path>
              </a:pathLst>
            </a:custGeom>
            <a:solidFill>
              <a:srgbClr val="3D67B1"/>
            </a:solidFill>
          </p:spPr>
        </p:sp>
      </p:grpSp>
      <p:sp>
        <p:nvSpPr>
          <p:cNvPr id="35" name="TextBox 35"/>
          <p:cNvSpPr txBox="1"/>
          <p:nvPr/>
        </p:nvSpPr>
        <p:spPr>
          <a:xfrm>
            <a:off x="11412064" y="5305582"/>
            <a:ext cx="3205174" cy="1069282"/>
          </a:xfrm>
          <a:prstGeom prst="rect">
            <a:avLst/>
          </a:prstGeom>
        </p:spPr>
        <p:txBody>
          <a:bodyPr lIns="0" tIns="0" rIns="0" bIns="0" rtlCol="0" anchor="t">
            <a:spAutoFit/>
          </a:bodyPr>
          <a:lstStyle/>
          <a:p>
            <a:pPr algn="ctr">
              <a:lnSpc>
                <a:spcPts val="1944"/>
              </a:lnSpc>
            </a:pPr>
            <a:r>
              <a:rPr lang="en-US" sz="1800" b="1">
                <a:solidFill>
                  <a:srgbClr val="000000"/>
                </a:solidFill>
                <a:latin typeface="PT Sans Bold"/>
                <a:ea typeface="PT Sans Bold"/>
                <a:cs typeface="PT Sans Bold"/>
                <a:sym typeface="PT Sans Bold"/>
              </a:rPr>
              <a:t>Temperature and Dewpoint close to each other from surface till 800 hpa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5683388" y="3413734"/>
            <a:ext cx="7942587" cy="5817561"/>
            <a:chOff x="0" y="0"/>
            <a:chExt cx="10590116" cy="7756748"/>
          </a:xfrm>
        </p:grpSpPr>
        <p:sp>
          <p:nvSpPr>
            <p:cNvPr id="4" name="Freeform 4"/>
            <p:cNvSpPr/>
            <p:nvPr/>
          </p:nvSpPr>
          <p:spPr>
            <a:xfrm>
              <a:off x="0" y="0"/>
              <a:ext cx="10590149" cy="7756779"/>
            </a:xfrm>
            <a:custGeom>
              <a:avLst/>
              <a:gdLst/>
              <a:ahLst/>
              <a:cxnLst/>
              <a:rect l="l" t="t" r="r" b="b"/>
              <a:pathLst>
                <a:path w="10590149" h="7756779">
                  <a:moveTo>
                    <a:pt x="0" y="0"/>
                  </a:moveTo>
                  <a:lnTo>
                    <a:pt x="10590149" y="0"/>
                  </a:lnTo>
                  <a:lnTo>
                    <a:pt x="10590149" y="7756779"/>
                  </a:lnTo>
                  <a:lnTo>
                    <a:pt x="0" y="7756779"/>
                  </a:lnTo>
                  <a:lnTo>
                    <a:pt x="0" y="0"/>
                  </a:lnTo>
                  <a:close/>
                </a:path>
              </a:pathLst>
            </a:custGeom>
            <a:blipFill>
              <a:blip r:embed="rId3"/>
              <a:stretch>
                <a:fillRect b="-6"/>
              </a:stretch>
            </a:blipFill>
          </p:spPr>
        </p:sp>
      </p:grpSp>
      <p:grpSp>
        <p:nvGrpSpPr>
          <p:cNvPr id="5" name="Group 5"/>
          <p:cNvGrpSpPr/>
          <p:nvPr/>
        </p:nvGrpSpPr>
        <p:grpSpPr>
          <a:xfrm>
            <a:off x="1218462" y="1561387"/>
            <a:ext cx="16399902" cy="2245935"/>
            <a:chOff x="0" y="0"/>
            <a:chExt cx="21866536" cy="2994580"/>
          </a:xfrm>
        </p:grpSpPr>
        <p:sp>
          <p:nvSpPr>
            <p:cNvPr id="6" name="Freeform 6"/>
            <p:cNvSpPr/>
            <p:nvPr/>
          </p:nvSpPr>
          <p:spPr>
            <a:xfrm>
              <a:off x="0" y="0"/>
              <a:ext cx="21866479" cy="2994533"/>
            </a:xfrm>
            <a:custGeom>
              <a:avLst/>
              <a:gdLst/>
              <a:ahLst/>
              <a:cxnLst/>
              <a:rect l="l" t="t" r="r" b="b"/>
              <a:pathLst>
                <a:path w="21866479" h="2994533">
                  <a:moveTo>
                    <a:pt x="0" y="0"/>
                  </a:moveTo>
                  <a:lnTo>
                    <a:pt x="21866479" y="0"/>
                  </a:lnTo>
                  <a:lnTo>
                    <a:pt x="21866479" y="2994533"/>
                  </a:lnTo>
                  <a:lnTo>
                    <a:pt x="0" y="2994533"/>
                  </a:lnTo>
                  <a:close/>
                </a:path>
              </a:pathLst>
            </a:custGeom>
            <a:solidFill>
              <a:srgbClr val="EDEDED"/>
            </a:solidFill>
          </p:spPr>
        </p:sp>
        <p:sp>
          <p:nvSpPr>
            <p:cNvPr id="7" name="TextBox 7"/>
            <p:cNvSpPr txBox="1"/>
            <p:nvPr/>
          </p:nvSpPr>
          <p:spPr>
            <a:xfrm>
              <a:off x="0" y="-38100"/>
              <a:ext cx="21866536" cy="3032680"/>
            </a:xfrm>
            <a:prstGeom prst="rect">
              <a:avLst/>
            </a:prstGeom>
          </p:spPr>
          <p:txBody>
            <a:bodyPr lIns="50800" tIns="50800" rIns="50800" bIns="50800" rtlCol="0" anchor="t"/>
            <a:lstStyle/>
            <a:p>
              <a:pPr algn="l">
                <a:lnSpc>
                  <a:spcPts val="4536"/>
                </a:lnSpc>
              </a:pPr>
              <a:r>
                <a:rPr lang="en-US" sz="4200">
                  <a:solidFill>
                    <a:srgbClr val="000000"/>
                  </a:solidFill>
                  <a:latin typeface="Calibri (MS)"/>
                  <a:ea typeface="Calibri (MS)"/>
                  <a:cs typeface="Calibri (MS)"/>
                  <a:sym typeface="Calibri (MS)"/>
                </a:rPr>
                <a:t>Thermal lows are found across the region with centers over northwest-India, Pakistan, Baluchistan and the Empty Quarter of Oman and Saudi Arabia</a:t>
              </a:r>
            </a:p>
          </p:txBody>
        </p:sp>
      </p:grpSp>
      <p:grpSp>
        <p:nvGrpSpPr>
          <p:cNvPr id="8" name="Group 8"/>
          <p:cNvGrpSpPr>
            <a:grpSpLocks noChangeAspect="1"/>
          </p:cNvGrpSpPr>
          <p:nvPr/>
        </p:nvGrpSpPr>
        <p:grpSpPr>
          <a:xfrm>
            <a:off x="1030940" y="473826"/>
            <a:ext cx="187522" cy="917610"/>
            <a:chOff x="0" y="0"/>
            <a:chExt cx="250030" cy="1223480"/>
          </a:xfrm>
        </p:grpSpPr>
        <p:sp>
          <p:nvSpPr>
            <p:cNvPr id="9" name="Freeform 9"/>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10" name="Group 10"/>
          <p:cNvGrpSpPr>
            <a:grpSpLocks noChangeAspect="1"/>
          </p:cNvGrpSpPr>
          <p:nvPr/>
        </p:nvGrpSpPr>
        <p:grpSpPr>
          <a:xfrm>
            <a:off x="16245416" y="213556"/>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Freeform 12"/>
          <p:cNvSpPr/>
          <p:nvPr/>
        </p:nvSpPr>
        <p:spPr>
          <a:xfrm>
            <a:off x="12175848" y="8552883"/>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3" name="Group 13"/>
          <p:cNvGrpSpPr/>
          <p:nvPr/>
        </p:nvGrpSpPr>
        <p:grpSpPr>
          <a:xfrm>
            <a:off x="863887" y="9644894"/>
            <a:ext cx="11201666" cy="218054"/>
            <a:chOff x="0" y="0"/>
            <a:chExt cx="14935554" cy="290738"/>
          </a:xfrm>
        </p:grpSpPr>
        <p:sp>
          <p:nvSpPr>
            <p:cNvPr id="14" name="Freeform 14"/>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5" name="Group 15"/>
          <p:cNvGrpSpPr/>
          <p:nvPr/>
        </p:nvGrpSpPr>
        <p:grpSpPr>
          <a:xfrm>
            <a:off x="103337" y="9416871"/>
            <a:ext cx="657225" cy="665342"/>
            <a:chOff x="0" y="0"/>
            <a:chExt cx="876300" cy="887122"/>
          </a:xfrm>
        </p:grpSpPr>
        <p:sp>
          <p:nvSpPr>
            <p:cNvPr id="16" name="Freeform 16"/>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7" name="TextBox 17"/>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
        <p:nvSpPr>
          <p:cNvPr id="18" name="TextBox 18"/>
          <p:cNvSpPr txBox="1"/>
          <p:nvPr/>
        </p:nvSpPr>
        <p:spPr>
          <a:xfrm>
            <a:off x="1338258" y="546128"/>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Main factors for Khareef</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a:grpSpLocks noChangeAspect="1"/>
          </p:cNvGrpSpPr>
          <p:nvPr/>
        </p:nvGrpSpPr>
        <p:grpSpPr>
          <a:xfrm>
            <a:off x="3456198" y="3500439"/>
            <a:ext cx="11041856" cy="4500563"/>
            <a:chOff x="0" y="0"/>
            <a:chExt cx="14722474" cy="6000750"/>
          </a:xfrm>
        </p:grpSpPr>
        <p:sp>
          <p:nvSpPr>
            <p:cNvPr id="4" name="Freeform 4"/>
            <p:cNvSpPr/>
            <p:nvPr/>
          </p:nvSpPr>
          <p:spPr>
            <a:xfrm>
              <a:off x="0" y="0"/>
              <a:ext cx="14722475" cy="6000750"/>
            </a:xfrm>
            <a:custGeom>
              <a:avLst/>
              <a:gdLst/>
              <a:ahLst/>
              <a:cxnLst/>
              <a:rect l="l" t="t" r="r" b="b"/>
              <a:pathLst>
                <a:path w="14722475" h="6000750">
                  <a:moveTo>
                    <a:pt x="0" y="0"/>
                  </a:moveTo>
                  <a:lnTo>
                    <a:pt x="14722475" y="0"/>
                  </a:lnTo>
                  <a:lnTo>
                    <a:pt x="14722475" y="6000750"/>
                  </a:lnTo>
                  <a:lnTo>
                    <a:pt x="0" y="6000750"/>
                  </a:lnTo>
                  <a:lnTo>
                    <a:pt x="0" y="0"/>
                  </a:lnTo>
                  <a:close/>
                </a:path>
              </a:pathLst>
            </a:custGeom>
            <a:blipFill>
              <a:blip r:embed="rId4"/>
              <a:stretch>
                <a:fillRect r="-6"/>
              </a:stretch>
            </a:blipFill>
          </p:spPr>
        </p:sp>
      </p:grpSp>
      <p:sp>
        <p:nvSpPr>
          <p:cNvPr id="5" name="TextBox 5"/>
          <p:cNvSpPr txBox="1"/>
          <p:nvPr/>
        </p:nvSpPr>
        <p:spPr>
          <a:xfrm>
            <a:off x="3977640" y="8237220"/>
            <a:ext cx="9761220" cy="822960"/>
          </a:xfrm>
          <a:prstGeom prst="rect">
            <a:avLst/>
          </a:prstGeom>
        </p:spPr>
        <p:txBody>
          <a:bodyPr lIns="0" tIns="0" rIns="0" bIns="0" rtlCol="0" anchor="t">
            <a:spAutoFit/>
          </a:bodyPr>
          <a:lstStyle/>
          <a:p>
            <a:pPr algn="l">
              <a:lnSpc>
                <a:spcPts val="2879"/>
              </a:lnSpc>
            </a:pPr>
            <a:r>
              <a:rPr lang="en-US" sz="2400">
                <a:solidFill>
                  <a:srgbClr val="000000"/>
                </a:solidFill>
                <a:latin typeface="Calibri (MS)"/>
                <a:ea typeface="Calibri (MS)"/>
                <a:cs typeface="Calibri (MS)"/>
                <a:sym typeface="Calibri (MS)"/>
              </a:rPr>
              <a:t>Map of sea surface temperatures in the Oman Sea and Arabian Sea before, during, and after the monsoonal upwelling period in 2014 based on MODIS. </a:t>
            </a:r>
          </a:p>
        </p:txBody>
      </p:sp>
      <p:sp>
        <p:nvSpPr>
          <p:cNvPr id="6" name="TextBox 6"/>
          <p:cNvSpPr txBox="1"/>
          <p:nvPr/>
        </p:nvSpPr>
        <p:spPr>
          <a:xfrm>
            <a:off x="3291840" y="1588770"/>
            <a:ext cx="10218420" cy="1765935"/>
          </a:xfrm>
          <a:prstGeom prst="rect">
            <a:avLst/>
          </a:prstGeom>
        </p:spPr>
        <p:txBody>
          <a:bodyPr lIns="0" tIns="0" rIns="0" bIns="0" rtlCol="0" anchor="t">
            <a:spAutoFit/>
          </a:bodyPr>
          <a:lstStyle/>
          <a:p>
            <a:pPr algn="l">
              <a:lnSpc>
                <a:spcPts val="3240"/>
              </a:lnSpc>
            </a:pPr>
            <a:endParaRPr/>
          </a:p>
          <a:p>
            <a:pPr algn="l">
              <a:lnSpc>
                <a:spcPts val="3240"/>
              </a:lnSpc>
            </a:pPr>
            <a:endParaRPr/>
          </a:p>
          <a:p>
            <a:pPr marL="488632" lvl="1" indent="-244316" algn="l">
              <a:lnSpc>
                <a:spcPts val="3240"/>
              </a:lnSpc>
              <a:buFont typeface="Arial"/>
              <a:buChar char="•"/>
            </a:pPr>
            <a:r>
              <a:rPr lang="en-US" sz="2700">
                <a:solidFill>
                  <a:srgbClr val="000000"/>
                </a:solidFill>
                <a:latin typeface="Calibri (MS)"/>
                <a:ea typeface="Calibri (MS)"/>
                <a:cs typeface="Calibri (MS)"/>
                <a:sym typeface="Calibri (MS)"/>
              </a:rPr>
              <a:t>The SST become 4-8 C cooler than the moist southwesterly winds that flowing over it </a:t>
            </a:r>
          </a:p>
        </p:txBody>
      </p:sp>
      <p:grpSp>
        <p:nvGrpSpPr>
          <p:cNvPr id="7" name="Group 7"/>
          <p:cNvGrpSpPr>
            <a:grpSpLocks noChangeAspect="1"/>
          </p:cNvGrpSpPr>
          <p:nvPr/>
        </p:nvGrpSpPr>
        <p:grpSpPr>
          <a:xfrm>
            <a:off x="1030941" y="473826"/>
            <a:ext cx="187522" cy="917610"/>
            <a:chOff x="0" y="0"/>
            <a:chExt cx="250030" cy="1223480"/>
          </a:xfrm>
        </p:grpSpPr>
        <p:sp>
          <p:nvSpPr>
            <p:cNvPr id="8" name="Freeform 8"/>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9" name="Group 9"/>
          <p:cNvGrpSpPr>
            <a:grpSpLocks noChangeAspect="1"/>
          </p:cNvGrpSpPr>
          <p:nvPr/>
        </p:nvGrpSpPr>
        <p:grpSpPr>
          <a:xfrm>
            <a:off x="16245417" y="213556"/>
            <a:ext cx="1711278" cy="1508760"/>
            <a:chOff x="0" y="0"/>
            <a:chExt cx="2281704" cy="2011680"/>
          </a:xfrm>
        </p:grpSpPr>
        <p:sp>
          <p:nvSpPr>
            <p:cNvPr id="10" name="Freeform 10"/>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1" name="Freeform 11"/>
          <p:cNvSpPr/>
          <p:nvPr/>
        </p:nvSpPr>
        <p:spPr>
          <a:xfrm>
            <a:off x="12175850" y="8552883"/>
            <a:ext cx="5780846" cy="1483112"/>
          </a:xfrm>
          <a:custGeom>
            <a:avLst/>
            <a:gdLst/>
            <a:ahLst/>
            <a:cxnLst/>
            <a:rect l="l" t="t" r="r" b="b"/>
            <a:pathLst>
              <a:path w="5780846" h="1483112">
                <a:moveTo>
                  <a:pt x="0" y="0"/>
                </a:moveTo>
                <a:lnTo>
                  <a:pt x="5780845" y="0"/>
                </a:lnTo>
                <a:lnTo>
                  <a:pt x="5780845"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2" name="Group 12"/>
          <p:cNvGrpSpPr/>
          <p:nvPr/>
        </p:nvGrpSpPr>
        <p:grpSpPr>
          <a:xfrm>
            <a:off x="863889" y="9644894"/>
            <a:ext cx="11201666" cy="218054"/>
            <a:chOff x="0" y="0"/>
            <a:chExt cx="14935554" cy="290738"/>
          </a:xfrm>
        </p:grpSpPr>
        <p:sp>
          <p:nvSpPr>
            <p:cNvPr id="13" name="Freeform 13"/>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4" name="Group 14"/>
          <p:cNvGrpSpPr/>
          <p:nvPr/>
        </p:nvGrpSpPr>
        <p:grpSpPr>
          <a:xfrm>
            <a:off x="103338" y="9416871"/>
            <a:ext cx="657225" cy="665342"/>
            <a:chOff x="0" y="0"/>
            <a:chExt cx="876300" cy="887122"/>
          </a:xfrm>
        </p:grpSpPr>
        <p:sp>
          <p:nvSpPr>
            <p:cNvPr id="15" name="Freeform 15"/>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6" name="TextBox 16"/>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
        <p:nvSpPr>
          <p:cNvPr id="17" name="TextBox 17"/>
          <p:cNvSpPr txBox="1"/>
          <p:nvPr/>
        </p:nvSpPr>
        <p:spPr>
          <a:xfrm>
            <a:off x="1502534" y="634062"/>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Main factors for Khareef :cooling due Upwelling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a:grpSpLocks noChangeAspect="1"/>
          </p:cNvGrpSpPr>
          <p:nvPr/>
        </p:nvGrpSpPr>
        <p:grpSpPr>
          <a:xfrm>
            <a:off x="3590816" y="1812744"/>
            <a:ext cx="9542926" cy="7634342"/>
            <a:chOff x="0" y="0"/>
            <a:chExt cx="12723902" cy="10179122"/>
          </a:xfrm>
        </p:grpSpPr>
        <p:sp>
          <p:nvSpPr>
            <p:cNvPr id="4" name="Freeform 4"/>
            <p:cNvSpPr/>
            <p:nvPr/>
          </p:nvSpPr>
          <p:spPr>
            <a:xfrm>
              <a:off x="0" y="0"/>
              <a:ext cx="12723876" cy="10179177"/>
            </a:xfrm>
            <a:custGeom>
              <a:avLst/>
              <a:gdLst/>
              <a:ahLst/>
              <a:cxnLst/>
              <a:rect l="l" t="t" r="r" b="b"/>
              <a:pathLst>
                <a:path w="12723876" h="10179177">
                  <a:moveTo>
                    <a:pt x="0" y="0"/>
                  </a:moveTo>
                  <a:lnTo>
                    <a:pt x="12723876" y="0"/>
                  </a:lnTo>
                  <a:lnTo>
                    <a:pt x="12723876" y="10179177"/>
                  </a:lnTo>
                  <a:lnTo>
                    <a:pt x="0" y="10179177"/>
                  </a:lnTo>
                  <a:lnTo>
                    <a:pt x="0" y="0"/>
                  </a:lnTo>
                  <a:close/>
                </a:path>
              </a:pathLst>
            </a:custGeom>
            <a:blipFill>
              <a:blip r:embed="rId3"/>
              <a:stretch>
                <a:fillRect/>
              </a:stretch>
            </a:blipFill>
          </p:spPr>
        </p:sp>
      </p:grpSp>
      <p:grpSp>
        <p:nvGrpSpPr>
          <p:cNvPr id="5" name="Group 5"/>
          <p:cNvGrpSpPr>
            <a:grpSpLocks noChangeAspect="1"/>
          </p:cNvGrpSpPr>
          <p:nvPr/>
        </p:nvGrpSpPr>
        <p:grpSpPr>
          <a:xfrm>
            <a:off x="1030941" y="473826"/>
            <a:ext cx="187522" cy="917610"/>
            <a:chOff x="0" y="0"/>
            <a:chExt cx="250030" cy="1223480"/>
          </a:xfrm>
        </p:grpSpPr>
        <p:sp>
          <p:nvSpPr>
            <p:cNvPr id="6" name="Freeform 6"/>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grpSp>
        <p:nvGrpSpPr>
          <p:cNvPr id="7" name="Group 7"/>
          <p:cNvGrpSpPr>
            <a:grpSpLocks noChangeAspect="1"/>
          </p:cNvGrpSpPr>
          <p:nvPr/>
        </p:nvGrpSpPr>
        <p:grpSpPr>
          <a:xfrm>
            <a:off x="16245417" y="213556"/>
            <a:ext cx="1711278" cy="1508760"/>
            <a:chOff x="0" y="0"/>
            <a:chExt cx="2281704" cy="2011680"/>
          </a:xfrm>
        </p:grpSpPr>
        <p:sp>
          <p:nvSpPr>
            <p:cNvPr id="8" name="Freeform 8"/>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9" name="Freeform 9"/>
          <p:cNvSpPr/>
          <p:nvPr/>
        </p:nvSpPr>
        <p:spPr>
          <a:xfrm>
            <a:off x="12175850" y="8552883"/>
            <a:ext cx="5780846" cy="1483112"/>
          </a:xfrm>
          <a:custGeom>
            <a:avLst/>
            <a:gdLst/>
            <a:ahLst/>
            <a:cxnLst/>
            <a:rect l="l" t="t" r="r" b="b"/>
            <a:pathLst>
              <a:path w="5780846" h="1483112">
                <a:moveTo>
                  <a:pt x="0" y="0"/>
                </a:moveTo>
                <a:lnTo>
                  <a:pt x="5780845" y="0"/>
                </a:lnTo>
                <a:lnTo>
                  <a:pt x="5780845"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863889" y="9644894"/>
            <a:ext cx="11201666" cy="218054"/>
            <a:chOff x="0" y="0"/>
            <a:chExt cx="14935554" cy="290738"/>
          </a:xfrm>
        </p:grpSpPr>
        <p:sp>
          <p:nvSpPr>
            <p:cNvPr id="11" name="Freeform 11"/>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2" name="Group 12"/>
          <p:cNvGrpSpPr/>
          <p:nvPr/>
        </p:nvGrpSpPr>
        <p:grpSpPr>
          <a:xfrm>
            <a:off x="103338" y="9416871"/>
            <a:ext cx="657225" cy="665342"/>
            <a:chOff x="0" y="0"/>
            <a:chExt cx="876300" cy="887122"/>
          </a:xfrm>
        </p:grpSpPr>
        <p:sp>
          <p:nvSpPr>
            <p:cNvPr id="13" name="Freeform 13"/>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4" name="TextBox 14"/>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
        <p:nvSpPr>
          <p:cNvPr id="15" name="TextBox 15"/>
          <p:cNvSpPr txBox="1"/>
          <p:nvPr/>
        </p:nvSpPr>
        <p:spPr>
          <a:xfrm>
            <a:off x="1454408" y="621242"/>
            <a:ext cx="12253134" cy="69339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Main factors for Khareef :(Temperature Inversion)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6" name="Group 6"/>
          <p:cNvGrpSpPr>
            <a:grpSpLocks noChangeAspect="1"/>
          </p:cNvGrpSpPr>
          <p:nvPr/>
        </p:nvGrpSpPr>
        <p:grpSpPr>
          <a:xfrm>
            <a:off x="927603" y="338474"/>
            <a:ext cx="187522" cy="917610"/>
            <a:chOff x="0" y="0"/>
            <a:chExt cx="250030" cy="1223480"/>
          </a:xfrm>
        </p:grpSpPr>
        <p:sp>
          <p:nvSpPr>
            <p:cNvPr id="7" name="Freeform 7"/>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8" name="TextBox 8"/>
          <p:cNvSpPr txBox="1"/>
          <p:nvPr/>
        </p:nvSpPr>
        <p:spPr>
          <a:xfrm>
            <a:off x="1516138" y="298468"/>
            <a:ext cx="9690489" cy="1282402"/>
          </a:xfrm>
          <a:prstGeom prst="rect">
            <a:avLst/>
          </a:prstGeom>
        </p:spPr>
        <p:txBody>
          <a:bodyPr lIns="0" tIns="0" rIns="0" bIns="0" rtlCol="0" anchor="t">
            <a:spAutoFit/>
          </a:bodyPr>
          <a:lstStyle/>
          <a:p>
            <a:pPr>
              <a:lnSpc>
                <a:spcPts val="5040"/>
              </a:lnSpc>
            </a:pPr>
            <a:r>
              <a:rPr lang="en-US" sz="4200" b="1" spc="9" dirty="0">
                <a:solidFill>
                  <a:srgbClr val="38425C"/>
                </a:solidFill>
                <a:latin typeface="Rosario Bold"/>
                <a:ea typeface="Rosario Bold"/>
                <a:cs typeface="Rosario Bold"/>
                <a:sym typeface="Rosario Bold"/>
              </a:rPr>
              <a:t>Summer Monsoon(AL-</a:t>
            </a:r>
            <a:r>
              <a:rPr lang="en-US" sz="4200" b="1" spc="9" dirty="0" err="1">
                <a:solidFill>
                  <a:srgbClr val="38425C"/>
                </a:solidFill>
                <a:latin typeface="Rosario Bold"/>
                <a:ea typeface="Rosario Bold"/>
                <a:cs typeface="Rosario Bold"/>
                <a:sym typeface="Rosario Bold"/>
              </a:rPr>
              <a:t>Kareef</a:t>
            </a:r>
            <a:r>
              <a:rPr lang="en-US" sz="4200" b="1" spc="9" dirty="0">
                <a:solidFill>
                  <a:srgbClr val="38425C"/>
                </a:solidFill>
                <a:latin typeface="Rosario Bold"/>
                <a:ea typeface="Rosario Bold"/>
                <a:cs typeface="Rosario Bold"/>
                <a:sym typeface="Rosario Bold"/>
              </a:rPr>
              <a:t>)</a:t>
            </a:r>
          </a:p>
          <a:p>
            <a:pPr algn="l">
              <a:lnSpc>
                <a:spcPts val="5040"/>
              </a:lnSpc>
            </a:pPr>
            <a:endParaRPr lang="en-US" sz="4200" dirty="0">
              <a:solidFill>
                <a:srgbClr val="38425C"/>
              </a:solidFill>
              <a:latin typeface="Calibri (MS)"/>
              <a:ea typeface="Calibri (MS)"/>
              <a:cs typeface="Calibri (MS)"/>
              <a:sym typeface="Calibri (MS)"/>
            </a:endParaRPr>
          </a:p>
        </p:txBody>
      </p:sp>
      <p:grpSp>
        <p:nvGrpSpPr>
          <p:cNvPr id="9" name="Group 9"/>
          <p:cNvGrpSpPr>
            <a:grpSpLocks noChangeAspect="1"/>
          </p:cNvGrpSpPr>
          <p:nvPr/>
        </p:nvGrpSpPr>
        <p:grpSpPr>
          <a:xfrm>
            <a:off x="16142079" y="78204"/>
            <a:ext cx="1711278" cy="1508760"/>
            <a:chOff x="0" y="0"/>
            <a:chExt cx="2281704" cy="2011680"/>
          </a:xfrm>
        </p:grpSpPr>
        <p:sp>
          <p:nvSpPr>
            <p:cNvPr id="10" name="Freeform 10"/>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1" name="Freeform 11"/>
          <p:cNvSpPr/>
          <p:nvPr/>
        </p:nvSpPr>
        <p:spPr>
          <a:xfrm>
            <a:off x="12072511" y="8417530"/>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2" name="Group 12"/>
          <p:cNvGrpSpPr/>
          <p:nvPr/>
        </p:nvGrpSpPr>
        <p:grpSpPr>
          <a:xfrm>
            <a:off x="760551" y="9509541"/>
            <a:ext cx="11201666" cy="218053"/>
            <a:chOff x="0" y="0"/>
            <a:chExt cx="14935554" cy="290738"/>
          </a:xfrm>
        </p:grpSpPr>
        <p:sp>
          <p:nvSpPr>
            <p:cNvPr id="13" name="Freeform 13"/>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4" name="Group 14"/>
          <p:cNvGrpSpPr/>
          <p:nvPr/>
        </p:nvGrpSpPr>
        <p:grpSpPr>
          <a:xfrm>
            <a:off x="0" y="9281518"/>
            <a:ext cx="657225" cy="665341"/>
            <a:chOff x="0" y="0"/>
            <a:chExt cx="876300" cy="887122"/>
          </a:xfrm>
        </p:grpSpPr>
        <p:sp>
          <p:nvSpPr>
            <p:cNvPr id="15" name="Freeform 15"/>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6" name="TextBox 16"/>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grpSp>
        <p:nvGrpSpPr>
          <p:cNvPr id="35" name="Group 34">
            <a:extLst>
              <a:ext uri="{FF2B5EF4-FFF2-40B4-BE49-F238E27FC236}">
                <a16:creationId xmlns:a16="http://schemas.microsoft.com/office/drawing/2014/main" id="{8CE18B43-2242-42A3-8A40-D3A8B000B2EE}"/>
              </a:ext>
            </a:extLst>
          </p:cNvPr>
          <p:cNvGrpSpPr/>
          <p:nvPr/>
        </p:nvGrpSpPr>
        <p:grpSpPr>
          <a:xfrm>
            <a:off x="1402575" y="1100044"/>
            <a:ext cx="14304845" cy="8023139"/>
            <a:chOff x="173155" y="531340"/>
            <a:chExt cx="10830233" cy="5903690"/>
          </a:xfrm>
        </p:grpSpPr>
        <p:pic>
          <p:nvPicPr>
            <p:cNvPr id="31" name="Picture 6" descr="تجمع الإبل في وادي دربات ">
              <a:extLst>
                <a:ext uri="{FF2B5EF4-FFF2-40B4-BE49-F238E27FC236}">
                  <a16:creationId xmlns:a16="http://schemas.microsoft.com/office/drawing/2014/main" id="{E7D154C0-6D33-4AE9-A4F8-A7D9B1D82B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7999" y="4043501"/>
              <a:ext cx="4255389" cy="23915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s://wvs.earthdata.nasa.gov/api/v1/snapshot?REQUEST=GetSnapshot&amp;TIME=2022-09-21T00:00:00Z&amp;BBOX=15.548,52.2921,18.3852,55.4936&amp;CRS=EPSG:4326&amp;LAYERS=MODIS_Terra_CorrectedReflectance_Bands721,Coastlines_15m,Reference_Features_15m,Reference_Labels_15m&amp;WRAP=day,x,x,x&amp;FORMAT=image/jpeg&amp;WIDTH=729&amp;HEIGHT=646&amp;ts=1733914087408">
              <a:extLst>
                <a:ext uri="{FF2B5EF4-FFF2-40B4-BE49-F238E27FC236}">
                  <a16:creationId xmlns:a16="http://schemas.microsoft.com/office/drawing/2014/main" id="{8F5CE692-F4F2-4A40-AE12-47D200497E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47999" y="531340"/>
              <a:ext cx="3883222" cy="344109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ttps://wvs.earthdata.nasa.gov/api/v1/snapshot?REQUEST=GetSnapshot&amp;TIME=2022-09-21T00:00:00Z&amp;BBOX=14.9165,49.0501,26.7078,62.2639&amp;CRS=EPSG:4326&amp;LAYERS=MODIS_Terra_CorrectedReflectance_Bands721,Coastlines_15m,Reference_Features_15m,Reference_Labels_15m&amp;WRAP=day,x,x,x&amp;FORMAT=image/jpeg&amp;WIDTH=1503&amp;HEIGHT=1342&amp;ts=1733914152543">
              <a:extLst>
                <a:ext uri="{FF2B5EF4-FFF2-40B4-BE49-F238E27FC236}">
                  <a16:creationId xmlns:a16="http://schemas.microsoft.com/office/drawing/2014/main" id="{7CC99DA1-761A-4A69-926B-AED5CC6F266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3155" y="902043"/>
              <a:ext cx="5922845" cy="528869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Connector 33">
              <a:extLst>
                <a:ext uri="{FF2B5EF4-FFF2-40B4-BE49-F238E27FC236}">
                  <a16:creationId xmlns:a16="http://schemas.microsoft.com/office/drawing/2014/main" id="{82B6B501-5260-4904-9F7C-6EE00C6944C9}"/>
                </a:ext>
              </a:extLst>
            </p:cNvPr>
            <p:cNvCxnSpPr>
              <a:cxnSpLocks/>
            </p:cNvCxnSpPr>
            <p:nvPr/>
          </p:nvCxnSpPr>
          <p:spPr>
            <a:xfrm flipV="1">
              <a:off x="2718486" y="531340"/>
              <a:ext cx="4029513" cy="4584357"/>
            </a:xfrm>
            <a:prstGeom prst="line">
              <a:avLst/>
            </a:prstGeom>
            <a:noFill/>
            <a:ln w="34925" cap="flat" cmpd="sng" algn="ctr">
              <a:solidFill>
                <a:srgbClr val="FF0000"/>
              </a:solidFill>
              <a:prstDash val="solid"/>
              <a:miter lim="800000"/>
            </a:ln>
            <a:effectLst/>
          </p:spPr>
        </p:cxnSp>
      </p:grpSp>
      <p:cxnSp>
        <p:nvCxnSpPr>
          <p:cNvPr id="36" name="Straight Connector 35">
            <a:extLst>
              <a:ext uri="{FF2B5EF4-FFF2-40B4-BE49-F238E27FC236}">
                <a16:creationId xmlns:a16="http://schemas.microsoft.com/office/drawing/2014/main" id="{929E6950-159F-473B-B2A5-77686E70D9A7}"/>
              </a:ext>
            </a:extLst>
          </p:cNvPr>
          <p:cNvCxnSpPr>
            <a:cxnSpLocks/>
          </p:cNvCxnSpPr>
          <p:nvPr/>
        </p:nvCxnSpPr>
        <p:spPr>
          <a:xfrm>
            <a:off x="4764512" y="7436962"/>
            <a:ext cx="5598688" cy="1686221"/>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9800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020F58-1598-4DBF-B7AE-90AC4CB99160}"/>
              </a:ext>
            </a:extLst>
          </p:cNvPr>
          <p:cNvSpPr/>
          <p:nvPr/>
        </p:nvSpPr>
        <p:spPr>
          <a:xfrm>
            <a:off x="1139115" y="812662"/>
            <a:ext cx="10132004" cy="646331"/>
          </a:xfrm>
          <a:prstGeom prst="rect">
            <a:avLst/>
          </a:prstGeom>
        </p:spPr>
        <p:txBody>
          <a:bodyPr wrap="none">
            <a:spAutoFit/>
          </a:bodyPr>
          <a:lstStyle/>
          <a:p>
            <a:r>
              <a:rPr lang="en-US" sz="3600" b="1" dirty="0"/>
              <a:t>Brings 80-90% of the annual rainfall to most of India</a:t>
            </a:r>
          </a:p>
        </p:txBody>
      </p:sp>
      <p:pic>
        <p:nvPicPr>
          <p:cNvPr id="4" name="Picture 3">
            <a:extLst>
              <a:ext uri="{FF2B5EF4-FFF2-40B4-BE49-F238E27FC236}">
                <a16:creationId xmlns:a16="http://schemas.microsoft.com/office/drawing/2014/main" id="{2F14C919-7EE4-4B03-BA83-374B73FF0DB6}"/>
              </a:ext>
            </a:extLst>
          </p:cNvPr>
          <p:cNvPicPr>
            <a:picLocks noChangeAspect="1"/>
          </p:cNvPicPr>
          <p:nvPr/>
        </p:nvPicPr>
        <p:blipFill rotWithShape="1">
          <a:blip r:embed="rId2">
            <a:extLst>
              <a:ext uri="{28A0092B-C50C-407E-A947-70E740481C1C}">
                <a14:useLocalDpi xmlns:a14="http://schemas.microsoft.com/office/drawing/2010/main" val="0"/>
              </a:ext>
            </a:extLst>
          </a:blip>
          <a:srcRect t="16121"/>
          <a:stretch/>
        </p:blipFill>
        <p:spPr>
          <a:xfrm>
            <a:off x="2602154" y="2270760"/>
            <a:ext cx="12882101" cy="7203579"/>
          </a:xfrm>
          <a:prstGeom prst="rect">
            <a:avLst/>
          </a:prstGeom>
          <a:ln w="22225">
            <a:solidFill>
              <a:schemeClr val="dk1">
                <a:shade val="50000"/>
              </a:schemeClr>
            </a:solidFill>
          </a:ln>
        </p:spPr>
      </p:pic>
    </p:spTree>
    <p:extLst>
      <p:ext uri="{BB962C8B-B14F-4D97-AF65-F5344CB8AC3E}">
        <p14:creationId xmlns:p14="http://schemas.microsoft.com/office/powerpoint/2010/main" val="4770354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seasonal area &amp;#8212; or the total area where the crop is planted during the entire season &amp;#8212; under kharif crops is 106.2 million hectares. Photo: Mint&lt;br /&gt;">
            <a:extLst>
              <a:ext uri="{FF2B5EF4-FFF2-40B4-BE49-F238E27FC236}">
                <a16:creationId xmlns:a16="http://schemas.microsoft.com/office/drawing/2014/main" id="{26FB65BF-9306-436B-A2EC-8FD2DF7D0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522" y="5386901"/>
            <a:ext cx="6644640" cy="44297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GRICULTURE SECTOR IN INDIA - Universal Group Of Institutions‬‏">
            <a:extLst>
              <a:ext uri="{FF2B5EF4-FFF2-40B4-BE49-F238E27FC236}">
                <a16:creationId xmlns:a16="http://schemas.microsoft.com/office/drawing/2014/main" id="{2F6C2C36-5C54-42FE-9EBA-CD8FE5802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8605" y="5635439"/>
            <a:ext cx="7372806" cy="41812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harif Crop- Digitizing Crop Production">
            <a:extLst>
              <a:ext uri="{FF2B5EF4-FFF2-40B4-BE49-F238E27FC236}">
                <a16:creationId xmlns:a16="http://schemas.microsoft.com/office/drawing/2014/main" id="{D7CFF7C9-A2B4-45A9-A4BD-D2FF98E10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8605" y="505224"/>
            <a:ext cx="6965328" cy="46382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030F23A-6F7B-437F-AC3E-0A799B1FB805}"/>
              </a:ext>
            </a:extLst>
          </p:cNvPr>
          <p:cNvSpPr/>
          <p:nvPr/>
        </p:nvSpPr>
        <p:spPr>
          <a:xfrm>
            <a:off x="1112520" y="2052713"/>
            <a:ext cx="9144000" cy="1200329"/>
          </a:xfrm>
          <a:prstGeom prst="rect">
            <a:avLst/>
          </a:prstGeom>
        </p:spPr>
        <p:txBody>
          <a:bodyPr>
            <a:spAutoFit/>
          </a:bodyPr>
          <a:lstStyle/>
          <a:p>
            <a:r>
              <a:rPr lang="en-US" sz="3600" b="1" dirty="0">
                <a:effectLst>
                  <a:outerShdw blurRad="38100" dist="38100" dir="2700000" algn="tl">
                    <a:srgbClr val="000000">
                      <a:alpha val="43137"/>
                    </a:srgbClr>
                  </a:outerShdw>
                </a:effectLst>
              </a:rPr>
              <a:t>Critical for rain-fed agriculture in India, with crops like rice, pulses, and cotton</a:t>
            </a:r>
          </a:p>
        </p:txBody>
      </p:sp>
    </p:spTree>
    <p:extLst>
      <p:ext uri="{BB962C8B-B14F-4D97-AF65-F5344CB8AC3E}">
        <p14:creationId xmlns:p14="http://schemas.microsoft.com/office/powerpoint/2010/main" val="3098044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474772"/>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01</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2263050"/>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Local Orographic Convection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12577841" y="4489136"/>
            <a:ext cx="5431458" cy="3196260"/>
          </a:xfrm>
          <a:prstGeom prst="rect">
            <a:avLst/>
          </a:prstGeom>
        </p:spPr>
        <p:txBody>
          <a:bodyPr wrap="square" lIns="0" tIns="0" rIns="0" bIns="0" rtlCol="0" anchor="t">
            <a:spAutoFit/>
          </a:bodyPr>
          <a:lstStyle/>
          <a:p>
            <a:pPr marL="457200" indent="-457200" algn="l">
              <a:lnSpc>
                <a:spcPct val="150000"/>
              </a:lnSpc>
              <a:buFont typeface="Arial" panose="020B0604020202020204" pitchFamily="34" charset="0"/>
              <a:buChar char="•"/>
            </a:pPr>
            <a:r>
              <a:rPr lang="en-US" sz="2800" dirty="0">
                <a:solidFill>
                  <a:srgbClr val="000000"/>
                </a:solidFill>
                <a:latin typeface="Calibri (MS)"/>
                <a:ea typeface="Calibri (MS)"/>
                <a:cs typeface="Calibri (MS)"/>
                <a:sym typeface="Calibri (MS)"/>
              </a:rPr>
              <a:t>Enough heating </a:t>
            </a:r>
          </a:p>
          <a:p>
            <a:pPr marL="457200" indent="-457200" algn="l">
              <a:lnSpc>
                <a:spcPct val="150000"/>
              </a:lnSpc>
              <a:buFont typeface="Arial" panose="020B0604020202020204" pitchFamily="34" charset="0"/>
              <a:buChar char="•"/>
            </a:pPr>
            <a:r>
              <a:rPr lang="en-US" sz="2800" dirty="0">
                <a:solidFill>
                  <a:srgbClr val="000000"/>
                </a:solidFill>
                <a:latin typeface="Calibri (MS)"/>
                <a:ea typeface="Calibri (MS)"/>
                <a:cs typeface="Calibri (MS)"/>
                <a:sym typeface="Calibri (MS)"/>
              </a:rPr>
              <a:t> Good sea breeze from the Oman sea (moisture)</a:t>
            </a:r>
          </a:p>
          <a:p>
            <a:pPr marL="457200" indent="-457200" algn="l">
              <a:lnSpc>
                <a:spcPct val="150000"/>
              </a:lnSpc>
              <a:buFont typeface="Arial" panose="020B0604020202020204" pitchFamily="34" charset="0"/>
              <a:buChar char="•"/>
            </a:pPr>
            <a:r>
              <a:rPr lang="en-US" sz="2800" dirty="0">
                <a:solidFill>
                  <a:srgbClr val="000000"/>
                </a:solidFill>
                <a:latin typeface="Calibri (MS)"/>
                <a:ea typeface="Calibri (MS)"/>
                <a:cs typeface="Calibri (MS)"/>
                <a:sym typeface="Calibri (MS)"/>
              </a:rPr>
              <a:t>Low level convergence </a:t>
            </a:r>
          </a:p>
          <a:p>
            <a:pPr algn="l">
              <a:lnSpc>
                <a:spcPts val="2268"/>
              </a:lnSpc>
            </a:pPr>
            <a:r>
              <a:rPr lang="en-US" sz="2800" dirty="0">
                <a:solidFill>
                  <a:srgbClr val="000000"/>
                </a:solidFill>
                <a:latin typeface="Calibri (MS)"/>
                <a:ea typeface="Calibri (MS)"/>
                <a:cs typeface="Calibri (MS)"/>
                <a:sym typeface="Calibri (MS)"/>
              </a:rPr>
              <a:t>	</a:t>
            </a:r>
          </a:p>
          <a:p>
            <a:pPr algn="l">
              <a:lnSpc>
                <a:spcPts val="2268"/>
              </a:lnSpc>
            </a:pPr>
            <a:endParaRPr lang="en-US" sz="2800" dirty="0">
              <a:solidFill>
                <a:srgbClr val="000000"/>
              </a:solidFill>
              <a:latin typeface="Calibri (MS)"/>
              <a:ea typeface="Calibri (MS)"/>
              <a:cs typeface="Calibri (MS)"/>
              <a:sym typeface="Calibri (MS)"/>
            </a:endParaRPr>
          </a:p>
        </p:txBody>
      </p:sp>
      <p:grpSp>
        <p:nvGrpSpPr>
          <p:cNvPr id="6" name="Group 6"/>
          <p:cNvGrpSpPr>
            <a:grpSpLocks noChangeAspect="1"/>
          </p:cNvGrpSpPr>
          <p:nvPr/>
        </p:nvGrpSpPr>
        <p:grpSpPr>
          <a:xfrm>
            <a:off x="927603" y="338474"/>
            <a:ext cx="187522" cy="917610"/>
            <a:chOff x="0" y="0"/>
            <a:chExt cx="250030" cy="1223480"/>
          </a:xfrm>
        </p:grpSpPr>
        <p:sp>
          <p:nvSpPr>
            <p:cNvPr id="7" name="Freeform 7"/>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8" name="TextBox 8"/>
          <p:cNvSpPr txBox="1"/>
          <p:nvPr/>
        </p:nvSpPr>
        <p:spPr>
          <a:xfrm>
            <a:off x="1516138" y="298468"/>
            <a:ext cx="9690489" cy="1425445"/>
          </a:xfrm>
          <a:prstGeom prst="rect">
            <a:avLst/>
          </a:prstGeom>
        </p:spPr>
        <p:txBody>
          <a:bodyPr lIns="0" tIns="0" rIns="0" bIns="0" rtlCol="0" anchor="t">
            <a:spAutoFit/>
          </a:bodyPr>
          <a:lstStyle/>
          <a:p>
            <a:pPr algn="l">
              <a:lnSpc>
                <a:spcPts val="5040"/>
              </a:lnSpc>
            </a:pPr>
            <a:r>
              <a:rPr lang="en-US" sz="4200">
                <a:solidFill>
                  <a:srgbClr val="38425C"/>
                </a:solidFill>
                <a:latin typeface="Calibri (MS)"/>
                <a:ea typeface="Calibri (MS)"/>
                <a:cs typeface="Calibri (MS)"/>
                <a:sym typeface="Calibri (MS)"/>
              </a:rPr>
              <a:t>Local Convection(AL-Hajar Mountain)</a:t>
            </a:r>
          </a:p>
          <a:p>
            <a:pPr algn="l">
              <a:lnSpc>
                <a:spcPts val="5040"/>
              </a:lnSpc>
            </a:pPr>
            <a:endParaRPr lang="en-US" sz="4200">
              <a:solidFill>
                <a:srgbClr val="38425C"/>
              </a:solidFill>
              <a:latin typeface="Calibri (MS)"/>
              <a:ea typeface="Calibri (MS)"/>
              <a:cs typeface="Calibri (MS)"/>
              <a:sym typeface="Calibri (MS)"/>
            </a:endParaRPr>
          </a:p>
        </p:txBody>
      </p:sp>
      <p:grpSp>
        <p:nvGrpSpPr>
          <p:cNvPr id="9" name="Group 9"/>
          <p:cNvGrpSpPr>
            <a:grpSpLocks noChangeAspect="1"/>
          </p:cNvGrpSpPr>
          <p:nvPr/>
        </p:nvGrpSpPr>
        <p:grpSpPr>
          <a:xfrm>
            <a:off x="16142079" y="78204"/>
            <a:ext cx="1711278" cy="1508760"/>
            <a:chOff x="0" y="0"/>
            <a:chExt cx="2281704" cy="2011680"/>
          </a:xfrm>
        </p:grpSpPr>
        <p:sp>
          <p:nvSpPr>
            <p:cNvPr id="10" name="Freeform 10"/>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1" name="Freeform 11"/>
          <p:cNvSpPr/>
          <p:nvPr/>
        </p:nvSpPr>
        <p:spPr>
          <a:xfrm>
            <a:off x="12072511" y="8417530"/>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2" name="Group 12"/>
          <p:cNvGrpSpPr/>
          <p:nvPr/>
        </p:nvGrpSpPr>
        <p:grpSpPr>
          <a:xfrm>
            <a:off x="760551" y="9509541"/>
            <a:ext cx="11201666" cy="218053"/>
            <a:chOff x="0" y="0"/>
            <a:chExt cx="14935554" cy="290738"/>
          </a:xfrm>
        </p:grpSpPr>
        <p:sp>
          <p:nvSpPr>
            <p:cNvPr id="13" name="Freeform 13"/>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4" name="Group 14"/>
          <p:cNvGrpSpPr/>
          <p:nvPr/>
        </p:nvGrpSpPr>
        <p:grpSpPr>
          <a:xfrm>
            <a:off x="0" y="9281518"/>
            <a:ext cx="657225" cy="665341"/>
            <a:chOff x="0" y="0"/>
            <a:chExt cx="876300" cy="887122"/>
          </a:xfrm>
        </p:grpSpPr>
        <p:sp>
          <p:nvSpPr>
            <p:cNvPr id="15" name="Freeform 15"/>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6" name="TextBox 16"/>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pic>
        <p:nvPicPr>
          <p:cNvPr id="17" name="Picture 6" descr="10July2004">
            <a:extLst>
              <a:ext uri="{FF2B5EF4-FFF2-40B4-BE49-F238E27FC236}">
                <a16:creationId xmlns:a16="http://schemas.microsoft.com/office/drawing/2014/main" id="{84623559-44A4-4218-92A2-8366375E0DE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2050"/>
          <a:stretch/>
        </p:blipFill>
        <p:spPr>
          <a:xfrm>
            <a:off x="6518294" y="1639444"/>
            <a:ext cx="5780846" cy="7518913"/>
          </a:xfrm>
          <a:prstGeom prst="rect">
            <a:avLst/>
          </a:prstGeom>
          <a:noFill/>
        </p:spPr>
      </p:pic>
      <p:pic>
        <p:nvPicPr>
          <p:cNvPr id="18" name="Picture 17">
            <a:extLst>
              <a:ext uri="{FF2B5EF4-FFF2-40B4-BE49-F238E27FC236}">
                <a16:creationId xmlns:a16="http://schemas.microsoft.com/office/drawing/2014/main" id="{DA85084A-D5EA-4AFC-8454-9045AD4D13FB}"/>
              </a:ext>
            </a:extLst>
          </p:cNvPr>
          <p:cNvPicPr>
            <a:picLocks noChangeAspect="1"/>
          </p:cNvPicPr>
          <p:nvPr/>
        </p:nvPicPr>
        <p:blipFill rotWithShape="1">
          <a:blip r:embed="rId8"/>
          <a:srcRect l="26485" t="2978" r="8766" b="5508"/>
          <a:stretch/>
        </p:blipFill>
        <p:spPr>
          <a:xfrm>
            <a:off x="382275" y="1643281"/>
            <a:ext cx="5594808" cy="7476558"/>
          </a:xfrm>
          <a:prstGeom prst="rect">
            <a:avLst/>
          </a:prstGeom>
        </p:spPr>
      </p:pic>
      <p:grpSp>
        <p:nvGrpSpPr>
          <p:cNvPr id="19" name="Group 18">
            <a:extLst>
              <a:ext uri="{FF2B5EF4-FFF2-40B4-BE49-F238E27FC236}">
                <a16:creationId xmlns:a16="http://schemas.microsoft.com/office/drawing/2014/main" id="{44805D45-77E2-4BF6-80AA-2E4132B2D6BC}"/>
              </a:ext>
            </a:extLst>
          </p:cNvPr>
          <p:cNvGrpSpPr/>
          <p:nvPr/>
        </p:nvGrpSpPr>
        <p:grpSpPr>
          <a:xfrm>
            <a:off x="3195773" y="4885309"/>
            <a:ext cx="1077332" cy="992502"/>
            <a:chOff x="1985913" y="3426142"/>
            <a:chExt cx="925397" cy="736861"/>
          </a:xfrm>
        </p:grpSpPr>
        <p:cxnSp>
          <p:nvCxnSpPr>
            <p:cNvPr id="20" name="Straight Arrow Connector 19">
              <a:extLst>
                <a:ext uri="{FF2B5EF4-FFF2-40B4-BE49-F238E27FC236}">
                  <a16:creationId xmlns:a16="http://schemas.microsoft.com/office/drawing/2014/main" id="{BEC5BEBB-4B0E-4A39-8781-52F0359543CF}"/>
                </a:ext>
              </a:extLst>
            </p:cNvPr>
            <p:cNvCxnSpPr>
              <a:cxnSpLocks/>
            </p:cNvCxnSpPr>
            <p:nvPr/>
          </p:nvCxnSpPr>
          <p:spPr>
            <a:xfrm flipH="1">
              <a:off x="1985913" y="3426142"/>
              <a:ext cx="185394" cy="400103"/>
            </a:xfrm>
            <a:prstGeom prst="straightConnector1">
              <a:avLst/>
            </a:prstGeom>
            <a:ln w="4762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EFC64AA7-0BD2-450A-8517-9561B769C042}"/>
                </a:ext>
              </a:extLst>
            </p:cNvPr>
            <p:cNvCxnSpPr>
              <a:cxnSpLocks/>
            </p:cNvCxnSpPr>
            <p:nvPr/>
          </p:nvCxnSpPr>
          <p:spPr>
            <a:xfrm flipH="1">
              <a:off x="2312711" y="3625676"/>
              <a:ext cx="185393" cy="401139"/>
            </a:xfrm>
            <a:prstGeom prst="straightConnector1">
              <a:avLst/>
            </a:prstGeom>
            <a:ln w="4762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21B54717-EB7E-4C8C-AFCD-3CF9D98358BB}"/>
                </a:ext>
              </a:extLst>
            </p:cNvPr>
            <p:cNvCxnSpPr>
              <a:cxnSpLocks/>
            </p:cNvCxnSpPr>
            <p:nvPr/>
          </p:nvCxnSpPr>
          <p:spPr>
            <a:xfrm flipH="1">
              <a:off x="2714922" y="3826245"/>
              <a:ext cx="196388" cy="336758"/>
            </a:xfrm>
            <a:prstGeom prst="straightConnector1">
              <a:avLst/>
            </a:prstGeom>
            <a:ln w="4762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p:nvPr/>
        </p:nvGrpSpPr>
        <p:grpSpPr>
          <a:xfrm>
            <a:off x="16944916" y="9326434"/>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sp>
        <p:sp>
          <p:nvSpPr>
            <p:cNvPr id="7" name="TextBox 7"/>
            <p:cNvSpPr txBox="1"/>
            <p:nvPr/>
          </p:nvSpPr>
          <p:spPr>
            <a:xfrm>
              <a:off x="0" y="-38100"/>
              <a:ext cx="1463200" cy="108770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25</a:t>
              </a:r>
            </a:p>
          </p:txBody>
        </p:sp>
      </p:grpSp>
      <p:grpSp>
        <p:nvGrpSpPr>
          <p:cNvPr id="8" name="Group 8"/>
          <p:cNvGrpSpPr/>
          <p:nvPr/>
        </p:nvGrpSpPr>
        <p:grpSpPr>
          <a:xfrm>
            <a:off x="2715034" y="2551383"/>
            <a:ext cx="12625739" cy="4964502"/>
            <a:chOff x="0" y="0"/>
            <a:chExt cx="16834318" cy="6619336"/>
          </a:xfrm>
        </p:grpSpPr>
        <p:sp>
          <p:nvSpPr>
            <p:cNvPr id="9" name="Freeform 9"/>
            <p:cNvSpPr/>
            <p:nvPr/>
          </p:nvSpPr>
          <p:spPr>
            <a:xfrm>
              <a:off x="0" y="0"/>
              <a:ext cx="16834231" cy="6619240"/>
            </a:xfrm>
            <a:custGeom>
              <a:avLst/>
              <a:gdLst/>
              <a:ahLst/>
              <a:cxnLst/>
              <a:rect l="l" t="t" r="r" b="b"/>
              <a:pathLst>
                <a:path w="16834231" h="6619240">
                  <a:moveTo>
                    <a:pt x="0" y="1654810"/>
                  </a:moveTo>
                  <a:lnTo>
                    <a:pt x="13524612" y="1654810"/>
                  </a:lnTo>
                  <a:lnTo>
                    <a:pt x="13524612" y="0"/>
                  </a:lnTo>
                  <a:lnTo>
                    <a:pt x="16834231" y="3309620"/>
                  </a:lnTo>
                  <a:lnTo>
                    <a:pt x="13524612" y="6619240"/>
                  </a:lnTo>
                  <a:lnTo>
                    <a:pt x="13524612" y="4964557"/>
                  </a:lnTo>
                  <a:lnTo>
                    <a:pt x="0" y="4964557"/>
                  </a:lnTo>
                  <a:close/>
                </a:path>
              </a:pathLst>
            </a:custGeom>
            <a:solidFill>
              <a:srgbClr val="F8D7CD"/>
            </a:solidFill>
          </p:spPr>
        </p:sp>
      </p:grpSp>
      <p:grpSp>
        <p:nvGrpSpPr>
          <p:cNvPr id="10" name="Group 10"/>
          <p:cNvGrpSpPr/>
          <p:nvPr/>
        </p:nvGrpSpPr>
        <p:grpSpPr>
          <a:xfrm>
            <a:off x="1593156" y="4031208"/>
            <a:ext cx="3563304" cy="2004850"/>
            <a:chOff x="0" y="0"/>
            <a:chExt cx="4751072" cy="2673134"/>
          </a:xfrm>
        </p:grpSpPr>
        <p:sp>
          <p:nvSpPr>
            <p:cNvPr id="11" name="Freeform 11"/>
            <p:cNvSpPr/>
            <p:nvPr/>
          </p:nvSpPr>
          <p:spPr>
            <a:xfrm>
              <a:off x="12700" y="12700"/>
              <a:ext cx="4725670" cy="2647823"/>
            </a:xfrm>
            <a:custGeom>
              <a:avLst/>
              <a:gdLst/>
              <a:ahLst/>
              <a:cxnLst/>
              <a:rect l="l" t="t" r="r" b="b"/>
              <a:pathLst>
                <a:path w="4725670" h="2647823">
                  <a:moveTo>
                    <a:pt x="0" y="441325"/>
                  </a:moveTo>
                  <a:cubicBezTo>
                    <a:pt x="0" y="197612"/>
                    <a:pt x="198374" y="0"/>
                    <a:pt x="443103" y="0"/>
                  </a:cubicBezTo>
                  <a:lnTo>
                    <a:pt x="4282567" y="0"/>
                  </a:lnTo>
                  <a:cubicBezTo>
                    <a:pt x="4527296" y="0"/>
                    <a:pt x="4725670" y="197612"/>
                    <a:pt x="4725670" y="441325"/>
                  </a:cubicBezTo>
                  <a:lnTo>
                    <a:pt x="4725670" y="2206498"/>
                  </a:lnTo>
                  <a:cubicBezTo>
                    <a:pt x="4725670" y="2450211"/>
                    <a:pt x="4527296" y="2647823"/>
                    <a:pt x="4282567" y="2647823"/>
                  </a:cubicBezTo>
                  <a:lnTo>
                    <a:pt x="443103" y="2647823"/>
                  </a:lnTo>
                  <a:cubicBezTo>
                    <a:pt x="198374" y="2647696"/>
                    <a:pt x="0" y="2450211"/>
                    <a:pt x="0" y="2206498"/>
                  </a:cubicBezTo>
                  <a:close/>
                </a:path>
              </a:pathLst>
            </a:custGeom>
            <a:solidFill>
              <a:srgbClr val="ED7D31"/>
            </a:solidFill>
          </p:spPr>
        </p:sp>
        <p:sp>
          <p:nvSpPr>
            <p:cNvPr id="12" name="Freeform 12"/>
            <p:cNvSpPr/>
            <p:nvPr/>
          </p:nvSpPr>
          <p:spPr>
            <a:xfrm>
              <a:off x="0" y="0"/>
              <a:ext cx="4751070" cy="2673223"/>
            </a:xfrm>
            <a:custGeom>
              <a:avLst/>
              <a:gdLst/>
              <a:ahLst/>
              <a:cxnLst/>
              <a:rect l="l" t="t" r="r" b="b"/>
              <a:pathLst>
                <a:path w="4751070" h="2673223">
                  <a:moveTo>
                    <a:pt x="0" y="454025"/>
                  </a:moveTo>
                  <a:cubicBezTo>
                    <a:pt x="0" y="203200"/>
                    <a:pt x="204089" y="0"/>
                    <a:pt x="455803" y="0"/>
                  </a:cubicBezTo>
                  <a:lnTo>
                    <a:pt x="4295267" y="0"/>
                  </a:lnTo>
                  <a:lnTo>
                    <a:pt x="4295267" y="12700"/>
                  </a:lnTo>
                  <a:lnTo>
                    <a:pt x="4295267" y="0"/>
                  </a:lnTo>
                  <a:cubicBezTo>
                    <a:pt x="4546981" y="0"/>
                    <a:pt x="4751070" y="203200"/>
                    <a:pt x="4751070" y="454025"/>
                  </a:cubicBezTo>
                  <a:lnTo>
                    <a:pt x="4738370" y="454025"/>
                  </a:lnTo>
                  <a:lnTo>
                    <a:pt x="4751070" y="454025"/>
                  </a:lnTo>
                  <a:lnTo>
                    <a:pt x="4751070" y="2219198"/>
                  </a:lnTo>
                  <a:lnTo>
                    <a:pt x="4738370" y="2219198"/>
                  </a:lnTo>
                  <a:lnTo>
                    <a:pt x="4751070" y="2219198"/>
                  </a:lnTo>
                  <a:cubicBezTo>
                    <a:pt x="4751070" y="2470023"/>
                    <a:pt x="4546981" y="2673223"/>
                    <a:pt x="4295267" y="2673223"/>
                  </a:cubicBezTo>
                  <a:lnTo>
                    <a:pt x="4295267" y="2660523"/>
                  </a:lnTo>
                  <a:lnTo>
                    <a:pt x="4295267" y="2673223"/>
                  </a:lnTo>
                  <a:lnTo>
                    <a:pt x="455803" y="2673223"/>
                  </a:lnTo>
                  <a:lnTo>
                    <a:pt x="455803" y="2660523"/>
                  </a:lnTo>
                  <a:lnTo>
                    <a:pt x="455803" y="2673223"/>
                  </a:lnTo>
                  <a:cubicBezTo>
                    <a:pt x="204089" y="2673223"/>
                    <a:pt x="0" y="2470023"/>
                    <a:pt x="0" y="2219198"/>
                  </a:cubicBezTo>
                  <a:lnTo>
                    <a:pt x="0" y="454025"/>
                  </a:lnTo>
                  <a:lnTo>
                    <a:pt x="12700" y="454025"/>
                  </a:lnTo>
                  <a:lnTo>
                    <a:pt x="0" y="454025"/>
                  </a:lnTo>
                  <a:moveTo>
                    <a:pt x="25400" y="454025"/>
                  </a:moveTo>
                  <a:lnTo>
                    <a:pt x="25400" y="2219198"/>
                  </a:lnTo>
                  <a:lnTo>
                    <a:pt x="12700" y="2219198"/>
                  </a:lnTo>
                  <a:lnTo>
                    <a:pt x="25400" y="2219198"/>
                  </a:lnTo>
                  <a:cubicBezTo>
                    <a:pt x="25400" y="2455799"/>
                    <a:pt x="218059" y="2647823"/>
                    <a:pt x="455803" y="2647823"/>
                  </a:cubicBezTo>
                  <a:lnTo>
                    <a:pt x="4295267" y="2647823"/>
                  </a:lnTo>
                  <a:cubicBezTo>
                    <a:pt x="4533011" y="2647823"/>
                    <a:pt x="4725670" y="2455926"/>
                    <a:pt x="4725670" y="2219198"/>
                  </a:cubicBezTo>
                  <a:lnTo>
                    <a:pt x="4725670" y="454025"/>
                  </a:lnTo>
                  <a:cubicBezTo>
                    <a:pt x="4725670" y="217297"/>
                    <a:pt x="4533011" y="25400"/>
                    <a:pt x="4295267" y="25400"/>
                  </a:cubicBezTo>
                  <a:lnTo>
                    <a:pt x="455803" y="25400"/>
                  </a:lnTo>
                  <a:lnTo>
                    <a:pt x="455803" y="12700"/>
                  </a:lnTo>
                  <a:lnTo>
                    <a:pt x="455803" y="25400"/>
                  </a:lnTo>
                  <a:cubicBezTo>
                    <a:pt x="218059" y="25400"/>
                    <a:pt x="25400" y="217297"/>
                    <a:pt x="25400" y="454025"/>
                  </a:cubicBezTo>
                  <a:close/>
                </a:path>
              </a:pathLst>
            </a:custGeom>
            <a:solidFill>
              <a:srgbClr val="FFFFFF"/>
            </a:solidFill>
          </p:spPr>
        </p:sp>
      </p:grpSp>
      <p:grpSp>
        <p:nvGrpSpPr>
          <p:cNvPr id="13" name="Group 13"/>
          <p:cNvGrpSpPr/>
          <p:nvPr/>
        </p:nvGrpSpPr>
        <p:grpSpPr>
          <a:xfrm>
            <a:off x="1690095" y="4128147"/>
            <a:ext cx="3369426" cy="1810973"/>
            <a:chOff x="0" y="0"/>
            <a:chExt cx="4492568" cy="2414630"/>
          </a:xfrm>
        </p:grpSpPr>
        <p:sp>
          <p:nvSpPr>
            <p:cNvPr id="14" name="Freeform 14"/>
            <p:cNvSpPr/>
            <p:nvPr/>
          </p:nvSpPr>
          <p:spPr>
            <a:xfrm>
              <a:off x="0" y="0"/>
              <a:ext cx="4492568" cy="2414630"/>
            </a:xfrm>
            <a:custGeom>
              <a:avLst/>
              <a:gdLst/>
              <a:ahLst/>
              <a:cxnLst/>
              <a:rect l="l" t="t" r="r" b="b"/>
              <a:pathLst>
                <a:path w="4492568" h="2414630">
                  <a:moveTo>
                    <a:pt x="0" y="0"/>
                  </a:moveTo>
                  <a:lnTo>
                    <a:pt x="4492568" y="0"/>
                  </a:lnTo>
                  <a:lnTo>
                    <a:pt x="4492568" y="2414630"/>
                  </a:lnTo>
                  <a:lnTo>
                    <a:pt x="0" y="2414630"/>
                  </a:lnTo>
                  <a:close/>
                </a:path>
              </a:pathLst>
            </a:custGeom>
            <a:solidFill>
              <a:srgbClr val="000000">
                <a:alpha val="0"/>
              </a:srgbClr>
            </a:solidFill>
          </p:spPr>
        </p:sp>
        <p:sp>
          <p:nvSpPr>
            <p:cNvPr id="15" name="TextBox 15"/>
            <p:cNvSpPr txBox="1"/>
            <p:nvPr/>
          </p:nvSpPr>
          <p:spPr>
            <a:xfrm>
              <a:off x="0" y="-38100"/>
              <a:ext cx="4492568" cy="2452730"/>
            </a:xfrm>
            <a:prstGeom prst="rect">
              <a:avLst/>
            </a:prstGeom>
          </p:spPr>
          <p:txBody>
            <a:bodyPr lIns="0" tIns="0" rIns="0" bIns="0" rtlCol="0" anchor="ctr"/>
            <a:lstStyle/>
            <a:p>
              <a:pPr algn="ctr">
                <a:lnSpc>
                  <a:spcPts val="4860"/>
                </a:lnSpc>
              </a:pPr>
              <a:r>
                <a:rPr lang="en-US" sz="4500">
                  <a:solidFill>
                    <a:srgbClr val="FFFFFF"/>
                  </a:solidFill>
                  <a:latin typeface="Calibri (MS)"/>
                  <a:ea typeface="Calibri (MS)"/>
                  <a:cs typeface="Calibri (MS)"/>
                  <a:sym typeface="Calibri (MS)"/>
                </a:rPr>
                <a:t>Lifting mechanism </a:t>
              </a:r>
            </a:p>
          </p:txBody>
        </p:sp>
      </p:grpSp>
      <p:grpSp>
        <p:nvGrpSpPr>
          <p:cNvPr id="16" name="Group 16"/>
          <p:cNvGrpSpPr/>
          <p:nvPr/>
        </p:nvGrpSpPr>
        <p:grpSpPr>
          <a:xfrm>
            <a:off x="5361886" y="4031208"/>
            <a:ext cx="3563304" cy="2004850"/>
            <a:chOff x="0" y="0"/>
            <a:chExt cx="4751072" cy="2673134"/>
          </a:xfrm>
        </p:grpSpPr>
        <p:sp>
          <p:nvSpPr>
            <p:cNvPr id="17" name="Freeform 17"/>
            <p:cNvSpPr/>
            <p:nvPr/>
          </p:nvSpPr>
          <p:spPr>
            <a:xfrm>
              <a:off x="12700" y="12700"/>
              <a:ext cx="4725670" cy="2647823"/>
            </a:xfrm>
            <a:custGeom>
              <a:avLst/>
              <a:gdLst/>
              <a:ahLst/>
              <a:cxnLst/>
              <a:rect l="l" t="t" r="r" b="b"/>
              <a:pathLst>
                <a:path w="4725670" h="2647823">
                  <a:moveTo>
                    <a:pt x="0" y="441325"/>
                  </a:moveTo>
                  <a:cubicBezTo>
                    <a:pt x="0" y="197612"/>
                    <a:pt x="198374" y="0"/>
                    <a:pt x="443103" y="0"/>
                  </a:cubicBezTo>
                  <a:lnTo>
                    <a:pt x="4282567" y="0"/>
                  </a:lnTo>
                  <a:cubicBezTo>
                    <a:pt x="4527296" y="0"/>
                    <a:pt x="4725670" y="197612"/>
                    <a:pt x="4725670" y="441325"/>
                  </a:cubicBezTo>
                  <a:lnTo>
                    <a:pt x="4725670" y="2206498"/>
                  </a:lnTo>
                  <a:cubicBezTo>
                    <a:pt x="4725670" y="2450211"/>
                    <a:pt x="4527296" y="2647823"/>
                    <a:pt x="4282567" y="2647823"/>
                  </a:cubicBezTo>
                  <a:lnTo>
                    <a:pt x="443103" y="2647823"/>
                  </a:lnTo>
                  <a:cubicBezTo>
                    <a:pt x="198374" y="2647696"/>
                    <a:pt x="0" y="2450211"/>
                    <a:pt x="0" y="2206498"/>
                  </a:cubicBezTo>
                  <a:close/>
                </a:path>
              </a:pathLst>
            </a:custGeom>
            <a:solidFill>
              <a:srgbClr val="A5A5A5"/>
            </a:solidFill>
          </p:spPr>
        </p:sp>
        <p:sp>
          <p:nvSpPr>
            <p:cNvPr id="18" name="Freeform 18"/>
            <p:cNvSpPr/>
            <p:nvPr/>
          </p:nvSpPr>
          <p:spPr>
            <a:xfrm>
              <a:off x="0" y="0"/>
              <a:ext cx="4751070" cy="2673223"/>
            </a:xfrm>
            <a:custGeom>
              <a:avLst/>
              <a:gdLst/>
              <a:ahLst/>
              <a:cxnLst/>
              <a:rect l="l" t="t" r="r" b="b"/>
              <a:pathLst>
                <a:path w="4751070" h="2673223">
                  <a:moveTo>
                    <a:pt x="0" y="454025"/>
                  </a:moveTo>
                  <a:cubicBezTo>
                    <a:pt x="0" y="203200"/>
                    <a:pt x="204089" y="0"/>
                    <a:pt x="455803" y="0"/>
                  </a:cubicBezTo>
                  <a:lnTo>
                    <a:pt x="4295267" y="0"/>
                  </a:lnTo>
                  <a:lnTo>
                    <a:pt x="4295267" y="12700"/>
                  </a:lnTo>
                  <a:lnTo>
                    <a:pt x="4295267" y="0"/>
                  </a:lnTo>
                  <a:cubicBezTo>
                    <a:pt x="4546981" y="0"/>
                    <a:pt x="4751070" y="203200"/>
                    <a:pt x="4751070" y="454025"/>
                  </a:cubicBezTo>
                  <a:lnTo>
                    <a:pt x="4738370" y="454025"/>
                  </a:lnTo>
                  <a:lnTo>
                    <a:pt x="4751070" y="454025"/>
                  </a:lnTo>
                  <a:lnTo>
                    <a:pt x="4751070" y="2219198"/>
                  </a:lnTo>
                  <a:lnTo>
                    <a:pt x="4738370" y="2219198"/>
                  </a:lnTo>
                  <a:lnTo>
                    <a:pt x="4751070" y="2219198"/>
                  </a:lnTo>
                  <a:cubicBezTo>
                    <a:pt x="4751070" y="2470023"/>
                    <a:pt x="4546981" y="2673223"/>
                    <a:pt x="4295267" y="2673223"/>
                  </a:cubicBezTo>
                  <a:lnTo>
                    <a:pt x="4295267" y="2660523"/>
                  </a:lnTo>
                  <a:lnTo>
                    <a:pt x="4295267" y="2673223"/>
                  </a:lnTo>
                  <a:lnTo>
                    <a:pt x="455803" y="2673223"/>
                  </a:lnTo>
                  <a:lnTo>
                    <a:pt x="455803" y="2660523"/>
                  </a:lnTo>
                  <a:lnTo>
                    <a:pt x="455803" y="2673223"/>
                  </a:lnTo>
                  <a:cubicBezTo>
                    <a:pt x="204089" y="2673223"/>
                    <a:pt x="0" y="2470023"/>
                    <a:pt x="0" y="2219198"/>
                  </a:cubicBezTo>
                  <a:lnTo>
                    <a:pt x="0" y="454025"/>
                  </a:lnTo>
                  <a:lnTo>
                    <a:pt x="12700" y="454025"/>
                  </a:lnTo>
                  <a:lnTo>
                    <a:pt x="0" y="454025"/>
                  </a:lnTo>
                  <a:moveTo>
                    <a:pt x="25400" y="454025"/>
                  </a:moveTo>
                  <a:lnTo>
                    <a:pt x="25400" y="2219198"/>
                  </a:lnTo>
                  <a:lnTo>
                    <a:pt x="12700" y="2219198"/>
                  </a:lnTo>
                  <a:lnTo>
                    <a:pt x="25400" y="2219198"/>
                  </a:lnTo>
                  <a:cubicBezTo>
                    <a:pt x="25400" y="2455799"/>
                    <a:pt x="218059" y="2647823"/>
                    <a:pt x="455803" y="2647823"/>
                  </a:cubicBezTo>
                  <a:lnTo>
                    <a:pt x="4295267" y="2647823"/>
                  </a:lnTo>
                  <a:cubicBezTo>
                    <a:pt x="4533011" y="2647823"/>
                    <a:pt x="4725670" y="2455926"/>
                    <a:pt x="4725670" y="2219198"/>
                  </a:cubicBezTo>
                  <a:lnTo>
                    <a:pt x="4725670" y="454025"/>
                  </a:lnTo>
                  <a:cubicBezTo>
                    <a:pt x="4725670" y="217297"/>
                    <a:pt x="4533011" y="25400"/>
                    <a:pt x="4295267" y="25400"/>
                  </a:cubicBezTo>
                  <a:lnTo>
                    <a:pt x="455803" y="25400"/>
                  </a:lnTo>
                  <a:lnTo>
                    <a:pt x="455803" y="12700"/>
                  </a:lnTo>
                  <a:lnTo>
                    <a:pt x="455803" y="25400"/>
                  </a:lnTo>
                  <a:cubicBezTo>
                    <a:pt x="218059" y="25400"/>
                    <a:pt x="25400" y="217297"/>
                    <a:pt x="25400" y="454025"/>
                  </a:cubicBezTo>
                  <a:close/>
                </a:path>
              </a:pathLst>
            </a:custGeom>
            <a:solidFill>
              <a:srgbClr val="FFFFFF"/>
            </a:solidFill>
          </p:spPr>
        </p:sp>
      </p:grpSp>
      <p:grpSp>
        <p:nvGrpSpPr>
          <p:cNvPr id="19" name="Group 19"/>
          <p:cNvGrpSpPr/>
          <p:nvPr/>
        </p:nvGrpSpPr>
        <p:grpSpPr>
          <a:xfrm>
            <a:off x="5458826" y="4128147"/>
            <a:ext cx="3369426" cy="1810973"/>
            <a:chOff x="0" y="0"/>
            <a:chExt cx="4492568" cy="2414630"/>
          </a:xfrm>
        </p:grpSpPr>
        <p:sp>
          <p:nvSpPr>
            <p:cNvPr id="20" name="Freeform 20"/>
            <p:cNvSpPr/>
            <p:nvPr/>
          </p:nvSpPr>
          <p:spPr>
            <a:xfrm>
              <a:off x="0" y="0"/>
              <a:ext cx="4492568" cy="2414630"/>
            </a:xfrm>
            <a:custGeom>
              <a:avLst/>
              <a:gdLst/>
              <a:ahLst/>
              <a:cxnLst/>
              <a:rect l="l" t="t" r="r" b="b"/>
              <a:pathLst>
                <a:path w="4492568" h="2414630">
                  <a:moveTo>
                    <a:pt x="0" y="0"/>
                  </a:moveTo>
                  <a:lnTo>
                    <a:pt x="4492568" y="0"/>
                  </a:lnTo>
                  <a:lnTo>
                    <a:pt x="4492568" y="2414630"/>
                  </a:lnTo>
                  <a:lnTo>
                    <a:pt x="0" y="2414630"/>
                  </a:lnTo>
                  <a:close/>
                </a:path>
              </a:pathLst>
            </a:custGeom>
            <a:solidFill>
              <a:srgbClr val="000000">
                <a:alpha val="0"/>
              </a:srgbClr>
            </a:solidFill>
          </p:spPr>
        </p:sp>
        <p:sp>
          <p:nvSpPr>
            <p:cNvPr id="21" name="TextBox 21"/>
            <p:cNvSpPr txBox="1"/>
            <p:nvPr/>
          </p:nvSpPr>
          <p:spPr>
            <a:xfrm>
              <a:off x="0" y="-38100"/>
              <a:ext cx="4492568" cy="2452730"/>
            </a:xfrm>
            <a:prstGeom prst="rect">
              <a:avLst/>
            </a:prstGeom>
          </p:spPr>
          <p:txBody>
            <a:bodyPr lIns="0" tIns="0" rIns="0" bIns="0" rtlCol="0" anchor="ctr"/>
            <a:lstStyle/>
            <a:p>
              <a:pPr algn="ctr">
                <a:lnSpc>
                  <a:spcPts val="4860"/>
                </a:lnSpc>
              </a:pPr>
              <a:r>
                <a:rPr lang="en-US" sz="4500">
                  <a:solidFill>
                    <a:srgbClr val="FFFFFF"/>
                  </a:solidFill>
                  <a:latin typeface="Calibri (MS)"/>
                  <a:ea typeface="Calibri (MS)"/>
                  <a:cs typeface="Calibri (MS)"/>
                  <a:sym typeface="Calibri (MS)"/>
                </a:rPr>
                <a:t>Humidity</a:t>
              </a:r>
            </a:p>
          </p:txBody>
        </p:sp>
      </p:grpSp>
      <p:grpSp>
        <p:nvGrpSpPr>
          <p:cNvPr id="22" name="Group 22"/>
          <p:cNvGrpSpPr/>
          <p:nvPr/>
        </p:nvGrpSpPr>
        <p:grpSpPr>
          <a:xfrm>
            <a:off x="9130617" y="4031208"/>
            <a:ext cx="3563304" cy="2004850"/>
            <a:chOff x="0" y="0"/>
            <a:chExt cx="4751072" cy="2673134"/>
          </a:xfrm>
        </p:grpSpPr>
        <p:sp>
          <p:nvSpPr>
            <p:cNvPr id="23" name="Freeform 23"/>
            <p:cNvSpPr/>
            <p:nvPr/>
          </p:nvSpPr>
          <p:spPr>
            <a:xfrm>
              <a:off x="12700" y="12700"/>
              <a:ext cx="4725670" cy="2647823"/>
            </a:xfrm>
            <a:custGeom>
              <a:avLst/>
              <a:gdLst/>
              <a:ahLst/>
              <a:cxnLst/>
              <a:rect l="l" t="t" r="r" b="b"/>
              <a:pathLst>
                <a:path w="4725670" h="2647823">
                  <a:moveTo>
                    <a:pt x="0" y="441325"/>
                  </a:moveTo>
                  <a:cubicBezTo>
                    <a:pt x="0" y="197612"/>
                    <a:pt x="198374" y="0"/>
                    <a:pt x="443103" y="0"/>
                  </a:cubicBezTo>
                  <a:lnTo>
                    <a:pt x="4282567" y="0"/>
                  </a:lnTo>
                  <a:cubicBezTo>
                    <a:pt x="4527296" y="0"/>
                    <a:pt x="4725670" y="197612"/>
                    <a:pt x="4725670" y="441325"/>
                  </a:cubicBezTo>
                  <a:lnTo>
                    <a:pt x="4725670" y="2206498"/>
                  </a:lnTo>
                  <a:cubicBezTo>
                    <a:pt x="4725670" y="2450211"/>
                    <a:pt x="4527296" y="2647823"/>
                    <a:pt x="4282567" y="2647823"/>
                  </a:cubicBezTo>
                  <a:lnTo>
                    <a:pt x="443103" y="2647823"/>
                  </a:lnTo>
                  <a:cubicBezTo>
                    <a:pt x="198374" y="2647696"/>
                    <a:pt x="0" y="2450211"/>
                    <a:pt x="0" y="2206498"/>
                  </a:cubicBezTo>
                  <a:close/>
                </a:path>
              </a:pathLst>
            </a:custGeom>
            <a:solidFill>
              <a:srgbClr val="FFC000"/>
            </a:solidFill>
          </p:spPr>
        </p:sp>
        <p:sp>
          <p:nvSpPr>
            <p:cNvPr id="24" name="Freeform 24"/>
            <p:cNvSpPr/>
            <p:nvPr/>
          </p:nvSpPr>
          <p:spPr>
            <a:xfrm>
              <a:off x="0" y="0"/>
              <a:ext cx="4751070" cy="2673223"/>
            </a:xfrm>
            <a:custGeom>
              <a:avLst/>
              <a:gdLst/>
              <a:ahLst/>
              <a:cxnLst/>
              <a:rect l="l" t="t" r="r" b="b"/>
              <a:pathLst>
                <a:path w="4751070" h="2673223">
                  <a:moveTo>
                    <a:pt x="0" y="454025"/>
                  </a:moveTo>
                  <a:cubicBezTo>
                    <a:pt x="0" y="203200"/>
                    <a:pt x="204089" y="0"/>
                    <a:pt x="455803" y="0"/>
                  </a:cubicBezTo>
                  <a:lnTo>
                    <a:pt x="4295267" y="0"/>
                  </a:lnTo>
                  <a:lnTo>
                    <a:pt x="4295267" y="12700"/>
                  </a:lnTo>
                  <a:lnTo>
                    <a:pt x="4295267" y="0"/>
                  </a:lnTo>
                  <a:cubicBezTo>
                    <a:pt x="4546981" y="0"/>
                    <a:pt x="4751070" y="203200"/>
                    <a:pt x="4751070" y="454025"/>
                  </a:cubicBezTo>
                  <a:lnTo>
                    <a:pt x="4738370" y="454025"/>
                  </a:lnTo>
                  <a:lnTo>
                    <a:pt x="4751070" y="454025"/>
                  </a:lnTo>
                  <a:lnTo>
                    <a:pt x="4751070" y="2219198"/>
                  </a:lnTo>
                  <a:lnTo>
                    <a:pt x="4738370" y="2219198"/>
                  </a:lnTo>
                  <a:lnTo>
                    <a:pt x="4751070" y="2219198"/>
                  </a:lnTo>
                  <a:cubicBezTo>
                    <a:pt x="4751070" y="2470023"/>
                    <a:pt x="4546981" y="2673223"/>
                    <a:pt x="4295267" y="2673223"/>
                  </a:cubicBezTo>
                  <a:lnTo>
                    <a:pt x="4295267" y="2660523"/>
                  </a:lnTo>
                  <a:lnTo>
                    <a:pt x="4295267" y="2673223"/>
                  </a:lnTo>
                  <a:lnTo>
                    <a:pt x="455803" y="2673223"/>
                  </a:lnTo>
                  <a:lnTo>
                    <a:pt x="455803" y="2660523"/>
                  </a:lnTo>
                  <a:lnTo>
                    <a:pt x="455803" y="2673223"/>
                  </a:lnTo>
                  <a:cubicBezTo>
                    <a:pt x="204089" y="2673223"/>
                    <a:pt x="0" y="2470023"/>
                    <a:pt x="0" y="2219198"/>
                  </a:cubicBezTo>
                  <a:lnTo>
                    <a:pt x="0" y="454025"/>
                  </a:lnTo>
                  <a:lnTo>
                    <a:pt x="12700" y="454025"/>
                  </a:lnTo>
                  <a:lnTo>
                    <a:pt x="0" y="454025"/>
                  </a:lnTo>
                  <a:moveTo>
                    <a:pt x="25400" y="454025"/>
                  </a:moveTo>
                  <a:lnTo>
                    <a:pt x="25400" y="2219198"/>
                  </a:lnTo>
                  <a:lnTo>
                    <a:pt x="12700" y="2219198"/>
                  </a:lnTo>
                  <a:lnTo>
                    <a:pt x="25400" y="2219198"/>
                  </a:lnTo>
                  <a:cubicBezTo>
                    <a:pt x="25400" y="2455799"/>
                    <a:pt x="218059" y="2647823"/>
                    <a:pt x="455803" y="2647823"/>
                  </a:cubicBezTo>
                  <a:lnTo>
                    <a:pt x="4295267" y="2647823"/>
                  </a:lnTo>
                  <a:cubicBezTo>
                    <a:pt x="4533011" y="2647823"/>
                    <a:pt x="4725670" y="2455926"/>
                    <a:pt x="4725670" y="2219198"/>
                  </a:cubicBezTo>
                  <a:lnTo>
                    <a:pt x="4725670" y="454025"/>
                  </a:lnTo>
                  <a:cubicBezTo>
                    <a:pt x="4725670" y="217297"/>
                    <a:pt x="4533011" y="25400"/>
                    <a:pt x="4295267" y="25400"/>
                  </a:cubicBezTo>
                  <a:lnTo>
                    <a:pt x="455803" y="25400"/>
                  </a:lnTo>
                  <a:lnTo>
                    <a:pt x="455803" y="12700"/>
                  </a:lnTo>
                  <a:lnTo>
                    <a:pt x="455803" y="25400"/>
                  </a:lnTo>
                  <a:cubicBezTo>
                    <a:pt x="218059" y="25400"/>
                    <a:pt x="25400" y="217297"/>
                    <a:pt x="25400" y="454025"/>
                  </a:cubicBezTo>
                  <a:close/>
                </a:path>
              </a:pathLst>
            </a:custGeom>
            <a:solidFill>
              <a:srgbClr val="FFFFFF"/>
            </a:solidFill>
          </p:spPr>
        </p:sp>
      </p:grpSp>
      <p:grpSp>
        <p:nvGrpSpPr>
          <p:cNvPr id="25" name="Group 25"/>
          <p:cNvGrpSpPr/>
          <p:nvPr/>
        </p:nvGrpSpPr>
        <p:grpSpPr>
          <a:xfrm>
            <a:off x="9227556" y="4128147"/>
            <a:ext cx="3369426" cy="1810973"/>
            <a:chOff x="0" y="0"/>
            <a:chExt cx="4492568" cy="2414630"/>
          </a:xfrm>
        </p:grpSpPr>
        <p:sp>
          <p:nvSpPr>
            <p:cNvPr id="26" name="Freeform 26"/>
            <p:cNvSpPr/>
            <p:nvPr/>
          </p:nvSpPr>
          <p:spPr>
            <a:xfrm>
              <a:off x="0" y="0"/>
              <a:ext cx="4492568" cy="2414630"/>
            </a:xfrm>
            <a:custGeom>
              <a:avLst/>
              <a:gdLst/>
              <a:ahLst/>
              <a:cxnLst/>
              <a:rect l="l" t="t" r="r" b="b"/>
              <a:pathLst>
                <a:path w="4492568" h="2414630">
                  <a:moveTo>
                    <a:pt x="0" y="0"/>
                  </a:moveTo>
                  <a:lnTo>
                    <a:pt x="4492568" y="0"/>
                  </a:lnTo>
                  <a:lnTo>
                    <a:pt x="4492568" y="2414630"/>
                  </a:lnTo>
                  <a:lnTo>
                    <a:pt x="0" y="2414630"/>
                  </a:lnTo>
                  <a:close/>
                </a:path>
              </a:pathLst>
            </a:custGeom>
            <a:solidFill>
              <a:srgbClr val="000000">
                <a:alpha val="0"/>
              </a:srgbClr>
            </a:solidFill>
          </p:spPr>
        </p:sp>
        <p:sp>
          <p:nvSpPr>
            <p:cNvPr id="27" name="TextBox 27"/>
            <p:cNvSpPr txBox="1"/>
            <p:nvPr/>
          </p:nvSpPr>
          <p:spPr>
            <a:xfrm>
              <a:off x="0" y="-38100"/>
              <a:ext cx="4492568" cy="2452730"/>
            </a:xfrm>
            <a:prstGeom prst="rect">
              <a:avLst/>
            </a:prstGeom>
          </p:spPr>
          <p:txBody>
            <a:bodyPr lIns="0" tIns="0" rIns="0" bIns="0" rtlCol="0" anchor="ctr"/>
            <a:lstStyle/>
            <a:p>
              <a:pPr algn="ctr">
                <a:lnSpc>
                  <a:spcPts val="4860"/>
                </a:lnSpc>
              </a:pPr>
              <a:r>
                <a:rPr lang="en-US" sz="4500">
                  <a:solidFill>
                    <a:srgbClr val="FFFFFF"/>
                  </a:solidFill>
                  <a:latin typeface="Calibri (MS)"/>
                  <a:ea typeface="Calibri (MS)"/>
                  <a:cs typeface="Calibri (MS)"/>
                  <a:sym typeface="Calibri (MS)"/>
                </a:rPr>
                <a:t>High surface temperature </a:t>
              </a:r>
            </a:p>
          </p:txBody>
        </p:sp>
      </p:grpSp>
      <p:grpSp>
        <p:nvGrpSpPr>
          <p:cNvPr id="28" name="Group 28"/>
          <p:cNvGrpSpPr/>
          <p:nvPr/>
        </p:nvGrpSpPr>
        <p:grpSpPr>
          <a:xfrm>
            <a:off x="12899346" y="4031208"/>
            <a:ext cx="3563304" cy="2004850"/>
            <a:chOff x="0" y="0"/>
            <a:chExt cx="4751072" cy="2673134"/>
          </a:xfrm>
        </p:grpSpPr>
        <p:sp>
          <p:nvSpPr>
            <p:cNvPr id="29" name="Freeform 29"/>
            <p:cNvSpPr/>
            <p:nvPr/>
          </p:nvSpPr>
          <p:spPr>
            <a:xfrm>
              <a:off x="12700" y="12700"/>
              <a:ext cx="4725670" cy="2647823"/>
            </a:xfrm>
            <a:custGeom>
              <a:avLst/>
              <a:gdLst/>
              <a:ahLst/>
              <a:cxnLst/>
              <a:rect l="l" t="t" r="r" b="b"/>
              <a:pathLst>
                <a:path w="4725670" h="2647823">
                  <a:moveTo>
                    <a:pt x="0" y="441325"/>
                  </a:moveTo>
                  <a:cubicBezTo>
                    <a:pt x="0" y="197612"/>
                    <a:pt x="198374" y="0"/>
                    <a:pt x="443103" y="0"/>
                  </a:cubicBezTo>
                  <a:lnTo>
                    <a:pt x="4282567" y="0"/>
                  </a:lnTo>
                  <a:cubicBezTo>
                    <a:pt x="4527296" y="0"/>
                    <a:pt x="4725670" y="197612"/>
                    <a:pt x="4725670" y="441325"/>
                  </a:cubicBezTo>
                  <a:lnTo>
                    <a:pt x="4725670" y="2206498"/>
                  </a:lnTo>
                  <a:cubicBezTo>
                    <a:pt x="4725670" y="2450211"/>
                    <a:pt x="4527296" y="2647823"/>
                    <a:pt x="4282567" y="2647823"/>
                  </a:cubicBezTo>
                  <a:lnTo>
                    <a:pt x="443103" y="2647823"/>
                  </a:lnTo>
                  <a:cubicBezTo>
                    <a:pt x="198374" y="2647696"/>
                    <a:pt x="0" y="2450211"/>
                    <a:pt x="0" y="2206498"/>
                  </a:cubicBezTo>
                  <a:close/>
                </a:path>
              </a:pathLst>
            </a:custGeom>
            <a:solidFill>
              <a:srgbClr val="5B9BD5"/>
            </a:solidFill>
          </p:spPr>
        </p:sp>
        <p:sp>
          <p:nvSpPr>
            <p:cNvPr id="30" name="Freeform 30"/>
            <p:cNvSpPr/>
            <p:nvPr/>
          </p:nvSpPr>
          <p:spPr>
            <a:xfrm>
              <a:off x="0" y="0"/>
              <a:ext cx="4751070" cy="2673223"/>
            </a:xfrm>
            <a:custGeom>
              <a:avLst/>
              <a:gdLst/>
              <a:ahLst/>
              <a:cxnLst/>
              <a:rect l="l" t="t" r="r" b="b"/>
              <a:pathLst>
                <a:path w="4751070" h="2673223">
                  <a:moveTo>
                    <a:pt x="0" y="454025"/>
                  </a:moveTo>
                  <a:cubicBezTo>
                    <a:pt x="0" y="203200"/>
                    <a:pt x="204089" y="0"/>
                    <a:pt x="455803" y="0"/>
                  </a:cubicBezTo>
                  <a:lnTo>
                    <a:pt x="4295267" y="0"/>
                  </a:lnTo>
                  <a:lnTo>
                    <a:pt x="4295267" y="12700"/>
                  </a:lnTo>
                  <a:lnTo>
                    <a:pt x="4295267" y="0"/>
                  </a:lnTo>
                  <a:cubicBezTo>
                    <a:pt x="4546981" y="0"/>
                    <a:pt x="4751070" y="203200"/>
                    <a:pt x="4751070" y="454025"/>
                  </a:cubicBezTo>
                  <a:lnTo>
                    <a:pt x="4738370" y="454025"/>
                  </a:lnTo>
                  <a:lnTo>
                    <a:pt x="4751070" y="454025"/>
                  </a:lnTo>
                  <a:lnTo>
                    <a:pt x="4751070" y="2219198"/>
                  </a:lnTo>
                  <a:lnTo>
                    <a:pt x="4738370" y="2219198"/>
                  </a:lnTo>
                  <a:lnTo>
                    <a:pt x="4751070" y="2219198"/>
                  </a:lnTo>
                  <a:cubicBezTo>
                    <a:pt x="4751070" y="2470023"/>
                    <a:pt x="4546981" y="2673223"/>
                    <a:pt x="4295267" y="2673223"/>
                  </a:cubicBezTo>
                  <a:lnTo>
                    <a:pt x="4295267" y="2660523"/>
                  </a:lnTo>
                  <a:lnTo>
                    <a:pt x="4295267" y="2673223"/>
                  </a:lnTo>
                  <a:lnTo>
                    <a:pt x="455803" y="2673223"/>
                  </a:lnTo>
                  <a:lnTo>
                    <a:pt x="455803" y="2660523"/>
                  </a:lnTo>
                  <a:lnTo>
                    <a:pt x="455803" y="2673223"/>
                  </a:lnTo>
                  <a:cubicBezTo>
                    <a:pt x="204089" y="2673223"/>
                    <a:pt x="0" y="2470023"/>
                    <a:pt x="0" y="2219198"/>
                  </a:cubicBezTo>
                  <a:lnTo>
                    <a:pt x="0" y="454025"/>
                  </a:lnTo>
                  <a:lnTo>
                    <a:pt x="12700" y="454025"/>
                  </a:lnTo>
                  <a:lnTo>
                    <a:pt x="0" y="454025"/>
                  </a:lnTo>
                  <a:moveTo>
                    <a:pt x="25400" y="454025"/>
                  </a:moveTo>
                  <a:lnTo>
                    <a:pt x="25400" y="2219198"/>
                  </a:lnTo>
                  <a:lnTo>
                    <a:pt x="12700" y="2219198"/>
                  </a:lnTo>
                  <a:lnTo>
                    <a:pt x="25400" y="2219198"/>
                  </a:lnTo>
                  <a:cubicBezTo>
                    <a:pt x="25400" y="2455799"/>
                    <a:pt x="218059" y="2647823"/>
                    <a:pt x="455803" y="2647823"/>
                  </a:cubicBezTo>
                  <a:lnTo>
                    <a:pt x="4295267" y="2647823"/>
                  </a:lnTo>
                  <a:cubicBezTo>
                    <a:pt x="4533011" y="2647823"/>
                    <a:pt x="4725670" y="2455926"/>
                    <a:pt x="4725670" y="2219198"/>
                  </a:cubicBezTo>
                  <a:lnTo>
                    <a:pt x="4725670" y="454025"/>
                  </a:lnTo>
                  <a:cubicBezTo>
                    <a:pt x="4725670" y="217297"/>
                    <a:pt x="4533011" y="25400"/>
                    <a:pt x="4295267" y="25400"/>
                  </a:cubicBezTo>
                  <a:lnTo>
                    <a:pt x="455803" y="25400"/>
                  </a:lnTo>
                  <a:lnTo>
                    <a:pt x="455803" y="12700"/>
                  </a:lnTo>
                  <a:lnTo>
                    <a:pt x="455803" y="25400"/>
                  </a:lnTo>
                  <a:cubicBezTo>
                    <a:pt x="218059" y="25400"/>
                    <a:pt x="25400" y="217297"/>
                    <a:pt x="25400" y="454025"/>
                  </a:cubicBezTo>
                  <a:close/>
                </a:path>
              </a:pathLst>
            </a:custGeom>
            <a:solidFill>
              <a:srgbClr val="FFFFFF"/>
            </a:solidFill>
          </p:spPr>
        </p:sp>
      </p:grpSp>
      <p:grpSp>
        <p:nvGrpSpPr>
          <p:cNvPr id="31" name="Group 31"/>
          <p:cNvGrpSpPr/>
          <p:nvPr/>
        </p:nvGrpSpPr>
        <p:grpSpPr>
          <a:xfrm>
            <a:off x="12996285" y="4128147"/>
            <a:ext cx="3369426" cy="1810973"/>
            <a:chOff x="0" y="0"/>
            <a:chExt cx="4492568" cy="2414630"/>
          </a:xfrm>
        </p:grpSpPr>
        <p:sp>
          <p:nvSpPr>
            <p:cNvPr id="32" name="Freeform 32"/>
            <p:cNvSpPr/>
            <p:nvPr/>
          </p:nvSpPr>
          <p:spPr>
            <a:xfrm>
              <a:off x="0" y="0"/>
              <a:ext cx="4492568" cy="2414630"/>
            </a:xfrm>
            <a:custGeom>
              <a:avLst/>
              <a:gdLst/>
              <a:ahLst/>
              <a:cxnLst/>
              <a:rect l="l" t="t" r="r" b="b"/>
              <a:pathLst>
                <a:path w="4492568" h="2414630">
                  <a:moveTo>
                    <a:pt x="0" y="0"/>
                  </a:moveTo>
                  <a:lnTo>
                    <a:pt x="4492568" y="0"/>
                  </a:lnTo>
                  <a:lnTo>
                    <a:pt x="4492568" y="2414630"/>
                  </a:lnTo>
                  <a:lnTo>
                    <a:pt x="0" y="2414630"/>
                  </a:lnTo>
                  <a:close/>
                </a:path>
              </a:pathLst>
            </a:custGeom>
            <a:solidFill>
              <a:srgbClr val="000000">
                <a:alpha val="0"/>
              </a:srgbClr>
            </a:solidFill>
          </p:spPr>
        </p:sp>
        <p:sp>
          <p:nvSpPr>
            <p:cNvPr id="33" name="TextBox 33"/>
            <p:cNvSpPr txBox="1"/>
            <p:nvPr/>
          </p:nvSpPr>
          <p:spPr>
            <a:xfrm>
              <a:off x="0" y="-38100"/>
              <a:ext cx="4492568" cy="2452730"/>
            </a:xfrm>
            <a:prstGeom prst="rect">
              <a:avLst/>
            </a:prstGeom>
          </p:spPr>
          <p:txBody>
            <a:bodyPr lIns="0" tIns="0" rIns="0" bIns="0" rtlCol="0" anchor="ctr"/>
            <a:lstStyle/>
            <a:p>
              <a:pPr algn="ctr">
                <a:lnSpc>
                  <a:spcPts val="4860"/>
                </a:lnSpc>
              </a:pPr>
              <a:r>
                <a:rPr lang="en-US" sz="4500">
                  <a:solidFill>
                    <a:srgbClr val="FFFFFF"/>
                  </a:solidFill>
                  <a:latin typeface="Calibri (MS)"/>
                  <a:ea typeface="Calibri (MS)"/>
                  <a:cs typeface="Calibri (MS)"/>
                  <a:sym typeface="Calibri (MS)"/>
                </a:rPr>
                <a:t>convergence </a:t>
              </a:r>
            </a:p>
          </p:txBody>
        </p:sp>
      </p:grpSp>
      <p:sp>
        <p:nvSpPr>
          <p:cNvPr id="34" name="TextBox 34"/>
          <p:cNvSpPr txBox="1"/>
          <p:nvPr/>
        </p:nvSpPr>
        <p:spPr>
          <a:xfrm>
            <a:off x="1692440" y="2161097"/>
            <a:ext cx="3954769" cy="667733"/>
          </a:xfrm>
          <a:prstGeom prst="rect">
            <a:avLst/>
          </a:prstGeom>
        </p:spPr>
        <p:txBody>
          <a:bodyPr lIns="0" tIns="0" rIns="0" bIns="0" rtlCol="0" anchor="t">
            <a:spAutoFit/>
          </a:bodyPr>
          <a:lstStyle/>
          <a:p>
            <a:pPr algn="l">
              <a:lnSpc>
                <a:spcPts val="4320"/>
              </a:lnSpc>
            </a:pPr>
            <a:r>
              <a:rPr lang="en-US" sz="3600">
                <a:solidFill>
                  <a:srgbClr val="000000"/>
                </a:solidFill>
                <a:latin typeface="Calibri (MS)"/>
                <a:ea typeface="Calibri (MS)"/>
                <a:cs typeface="Calibri (MS)"/>
                <a:sym typeface="Calibri (MS)"/>
              </a:rPr>
              <a:t>Main parameters:</a:t>
            </a:r>
          </a:p>
        </p:txBody>
      </p:sp>
      <p:grpSp>
        <p:nvGrpSpPr>
          <p:cNvPr id="35" name="Group 35"/>
          <p:cNvGrpSpPr>
            <a:grpSpLocks noChangeAspect="1"/>
          </p:cNvGrpSpPr>
          <p:nvPr/>
        </p:nvGrpSpPr>
        <p:grpSpPr>
          <a:xfrm>
            <a:off x="927603" y="338474"/>
            <a:ext cx="187522" cy="917610"/>
            <a:chOff x="0" y="0"/>
            <a:chExt cx="250030" cy="1223480"/>
          </a:xfrm>
        </p:grpSpPr>
        <p:sp>
          <p:nvSpPr>
            <p:cNvPr id="36" name="Freeform 36"/>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sp>
        <p:nvSpPr>
          <p:cNvPr id="37" name="TextBox 37"/>
          <p:cNvSpPr txBox="1"/>
          <p:nvPr/>
        </p:nvSpPr>
        <p:spPr>
          <a:xfrm>
            <a:off x="1516138" y="384193"/>
            <a:ext cx="9690489" cy="133972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Convective Ingredients</a:t>
            </a:r>
          </a:p>
          <a:p>
            <a:pPr algn="l">
              <a:lnSpc>
                <a:spcPts val="5040"/>
              </a:lnSpc>
            </a:pPr>
            <a:endParaRPr lang="en-US" sz="4200" b="1" spc="9">
              <a:solidFill>
                <a:srgbClr val="38425C"/>
              </a:solidFill>
              <a:latin typeface="Rosario Bold"/>
              <a:ea typeface="Rosario Bold"/>
              <a:cs typeface="Rosario Bold"/>
              <a:sym typeface="Rosario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281160" y="8526444"/>
            <a:ext cx="5206545" cy="1483112"/>
          </a:xfrm>
          <a:custGeom>
            <a:avLst/>
            <a:gdLst/>
            <a:ahLst/>
            <a:cxnLst/>
            <a:rect l="l" t="t" r="r" b="b"/>
            <a:pathLst>
              <a:path w="5206545" h="1483112">
                <a:moveTo>
                  <a:pt x="0" y="0"/>
                </a:moveTo>
                <a:lnTo>
                  <a:pt x="5206545" y="0"/>
                </a:lnTo>
                <a:lnTo>
                  <a:pt x="5206545"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17378799" y="9408716"/>
            <a:ext cx="657225" cy="665341"/>
            <a:chOff x="0" y="0"/>
            <a:chExt cx="876300" cy="887122"/>
          </a:xfrm>
        </p:grpSpPr>
        <p:sp>
          <p:nvSpPr>
            <p:cNvPr id="5" name="Freeform 5"/>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6" name="TextBox 6"/>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grpSp>
        <p:nvGrpSpPr>
          <p:cNvPr id="7" name="Group 7"/>
          <p:cNvGrpSpPr>
            <a:grpSpLocks noChangeAspect="1"/>
          </p:cNvGrpSpPr>
          <p:nvPr/>
        </p:nvGrpSpPr>
        <p:grpSpPr>
          <a:xfrm>
            <a:off x="1156956" y="442833"/>
            <a:ext cx="187523" cy="917610"/>
            <a:chOff x="0" y="0"/>
            <a:chExt cx="250030" cy="1223480"/>
          </a:xfrm>
        </p:grpSpPr>
        <p:sp>
          <p:nvSpPr>
            <p:cNvPr id="8" name="Freeform 8"/>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9" name="Group 9"/>
          <p:cNvGrpSpPr>
            <a:grpSpLocks noChangeAspect="1"/>
          </p:cNvGrpSpPr>
          <p:nvPr/>
        </p:nvGrpSpPr>
        <p:grpSpPr>
          <a:xfrm>
            <a:off x="16317606" y="278692"/>
            <a:ext cx="1711278" cy="1508760"/>
            <a:chOff x="0" y="0"/>
            <a:chExt cx="2281704" cy="2011680"/>
          </a:xfrm>
        </p:grpSpPr>
        <p:sp>
          <p:nvSpPr>
            <p:cNvPr id="10" name="Freeform 10"/>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grpSp>
        <p:nvGrpSpPr>
          <p:cNvPr id="11" name="Group 11"/>
          <p:cNvGrpSpPr/>
          <p:nvPr/>
        </p:nvGrpSpPr>
        <p:grpSpPr>
          <a:xfrm>
            <a:off x="5627522" y="9666170"/>
            <a:ext cx="11677986" cy="241451"/>
            <a:chOff x="0" y="0"/>
            <a:chExt cx="15570648" cy="321934"/>
          </a:xfrm>
        </p:grpSpPr>
        <p:sp>
          <p:nvSpPr>
            <p:cNvPr id="12" name="Freeform 12"/>
            <p:cNvSpPr/>
            <p:nvPr/>
          </p:nvSpPr>
          <p:spPr>
            <a:xfrm>
              <a:off x="0" y="0"/>
              <a:ext cx="15570708" cy="321945"/>
            </a:xfrm>
            <a:custGeom>
              <a:avLst/>
              <a:gdLst/>
              <a:ahLst/>
              <a:cxnLst/>
              <a:rect l="l" t="t" r="r" b="b"/>
              <a:pathLst>
                <a:path w="15570708" h="321945">
                  <a:moveTo>
                    <a:pt x="0" y="0"/>
                  </a:moveTo>
                  <a:lnTo>
                    <a:pt x="15570708" y="0"/>
                  </a:lnTo>
                  <a:lnTo>
                    <a:pt x="15570708" y="321945"/>
                  </a:lnTo>
                  <a:lnTo>
                    <a:pt x="0" y="321945"/>
                  </a:lnTo>
                  <a:close/>
                </a:path>
              </a:pathLst>
            </a:custGeom>
            <a:solidFill>
              <a:srgbClr val="D9D9D9"/>
            </a:solidFill>
          </p:spPr>
        </p:sp>
      </p:grpSp>
      <p:grpSp>
        <p:nvGrpSpPr>
          <p:cNvPr id="13" name="Group 13"/>
          <p:cNvGrpSpPr/>
          <p:nvPr/>
        </p:nvGrpSpPr>
        <p:grpSpPr>
          <a:xfrm>
            <a:off x="1752060" y="3389934"/>
            <a:ext cx="13672424" cy="3419940"/>
            <a:chOff x="0" y="0"/>
            <a:chExt cx="18229898" cy="4559920"/>
          </a:xfrm>
        </p:grpSpPr>
        <p:sp>
          <p:nvSpPr>
            <p:cNvPr id="14" name="Freeform 14"/>
            <p:cNvSpPr/>
            <p:nvPr/>
          </p:nvSpPr>
          <p:spPr>
            <a:xfrm>
              <a:off x="0" y="0"/>
              <a:ext cx="18229962" cy="4559935"/>
            </a:xfrm>
            <a:custGeom>
              <a:avLst/>
              <a:gdLst/>
              <a:ahLst/>
              <a:cxnLst/>
              <a:rect l="l" t="t" r="r" b="b"/>
              <a:pathLst>
                <a:path w="18229962" h="4559935">
                  <a:moveTo>
                    <a:pt x="0" y="0"/>
                  </a:moveTo>
                  <a:lnTo>
                    <a:pt x="18229962" y="0"/>
                  </a:lnTo>
                  <a:lnTo>
                    <a:pt x="18229962" y="4559935"/>
                  </a:lnTo>
                  <a:lnTo>
                    <a:pt x="0" y="4559935"/>
                  </a:lnTo>
                  <a:close/>
                </a:path>
              </a:pathLst>
            </a:custGeom>
            <a:solidFill>
              <a:srgbClr val="D9D9D9"/>
            </a:solidFill>
          </p:spPr>
        </p:sp>
        <p:sp>
          <p:nvSpPr>
            <p:cNvPr id="15" name="TextBox 15"/>
            <p:cNvSpPr txBox="1"/>
            <p:nvPr/>
          </p:nvSpPr>
          <p:spPr>
            <a:xfrm>
              <a:off x="0" y="-209550"/>
              <a:ext cx="18229898" cy="4769470"/>
            </a:xfrm>
            <a:prstGeom prst="rect">
              <a:avLst/>
            </a:prstGeom>
          </p:spPr>
          <p:txBody>
            <a:bodyPr lIns="50800" tIns="50800" rIns="50800" bIns="50800" rtlCol="0" anchor="ctr"/>
            <a:lstStyle/>
            <a:p>
              <a:pPr marL="1860233" lvl="3" indent="-465058" algn="l">
                <a:lnSpc>
                  <a:spcPts val="4860"/>
                </a:lnSpc>
                <a:buFont typeface="Arial"/>
                <a:buChar char="￭"/>
              </a:pPr>
              <a:r>
                <a:rPr lang="en-US" sz="2700" dirty="0">
                  <a:solidFill>
                    <a:srgbClr val="000000"/>
                  </a:solidFill>
                  <a:latin typeface="Calibri (MS)"/>
                  <a:ea typeface="Calibri (MS)"/>
                  <a:cs typeface="Calibri (MS)"/>
                  <a:sym typeface="Calibri (MS)"/>
                </a:rPr>
                <a:t>Tropical easterly waves</a:t>
              </a:r>
            </a:p>
            <a:p>
              <a:pPr marL="1860233" lvl="3" indent="-465058" algn="l">
                <a:lnSpc>
                  <a:spcPts val="4860"/>
                </a:lnSpc>
                <a:buFont typeface="Arial"/>
                <a:buChar char="￭"/>
              </a:pPr>
              <a:r>
                <a:rPr lang="en-US" sz="2700" dirty="0">
                  <a:solidFill>
                    <a:srgbClr val="000000"/>
                  </a:solidFill>
                  <a:latin typeface="Calibri (MS)"/>
                  <a:ea typeface="Calibri (MS)"/>
                  <a:cs typeface="Calibri (MS)"/>
                  <a:sym typeface="Calibri (MS)"/>
                </a:rPr>
                <a:t>Upper tropospheric troughs</a:t>
              </a:r>
            </a:p>
            <a:p>
              <a:pPr marL="1860233" lvl="3" indent="-465058" algn="l">
                <a:lnSpc>
                  <a:spcPts val="4860"/>
                </a:lnSpc>
                <a:buFont typeface="Arial"/>
                <a:buChar char="￭"/>
              </a:pPr>
              <a:r>
                <a:rPr lang="en-US" sz="2700" dirty="0">
                  <a:solidFill>
                    <a:srgbClr val="000000"/>
                  </a:solidFill>
                  <a:latin typeface="Calibri (MS)"/>
                  <a:ea typeface="Calibri (MS)"/>
                  <a:cs typeface="Calibri (MS)"/>
                  <a:sym typeface="Calibri (MS)"/>
                </a:rPr>
                <a:t>Subtropical cyclones</a:t>
              </a:r>
            </a:p>
          </p:txBody>
        </p:sp>
      </p:grpSp>
      <p:sp>
        <p:nvSpPr>
          <p:cNvPr id="16" name="TextBox 16"/>
          <p:cNvSpPr txBox="1"/>
          <p:nvPr/>
        </p:nvSpPr>
        <p:spPr>
          <a:xfrm>
            <a:off x="1416345" y="2291046"/>
            <a:ext cx="11495105" cy="519708"/>
          </a:xfrm>
          <a:prstGeom prst="rect">
            <a:avLst/>
          </a:prstGeom>
        </p:spPr>
        <p:txBody>
          <a:bodyPr lIns="0" tIns="0" rIns="0" bIns="0" rtlCol="0" anchor="t">
            <a:spAutoFit/>
          </a:bodyPr>
          <a:lstStyle/>
          <a:p>
            <a:pPr algn="l">
              <a:lnSpc>
                <a:spcPts val="3240"/>
              </a:lnSpc>
            </a:pPr>
            <a:r>
              <a:rPr lang="en-US" sz="2700" dirty="0">
                <a:solidFill>
                  <a:srgbClr val="C00000"/>
                </a:solidFill>
                <a:latin typeface="Calibri (MS)"/>
                <a:ea typeface="Calibri (MS)"/>
                <a:cs typeface="Calibri (MS)"/>
                <a:sym typeface="Calibri (MS)"/>
              </a:rPr>
              <a:t>Wide-variety of synoptic and mesoscale weather systems that affect the tropics:</a:t>
            </a:r>
          </a:p>
        </p:txBody>
      </p:sp>
      <p:sp>
        <p:nvSpPr>
          <p:cNvPr id="17" name="TextBox 17"/>
          <p:cNvSpPr txBox="1"/>
          <p:nvPr/>
        </p:nvSpPr>
        <p:spPr>
          <a:xfrm>
            <a:off x="1843498" y="531640"/>
            <a:ext cx="12502955" cy="693390"/>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ea typeface="Rosario Bold"/>
                <a:cs typeface="Rosario Bold"/>
                <a:sym typeface="Rosario Bold"/>
              </a:rPr>
              <a:t>Main features of Oman climate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092329" y="8034550"/>
            <a:ext cx="15824071" cy="619000"/>
            <a:chOff x="0" y="0"/>
            <a:chExt cx="21098761" cy="825333"/>
          </a:xfrm>
        </p:grpSpPr>
        <p:sp>
          <p:nvSpPr>
            <p:cNvPr id="4" name="Freeform 4"/>
            <p:cNvSpPr/>
            <p:nvPr/>
          </p:nvSpPr>
          <p:spPr>
            <a:xfrm>
              <a:off x="0" y="0"/>
              <a:ext cx="21098763" cy="825373"/>
            </a:xfrm>
            <a:custGeom>
              <a:avLst/>
              <a:gdLst/>
              <a:ahLst/>
              <a:cxnLst/>
              <a:rect l="l" t="t" r="r" b="b"/>
              <a:pathLst>
                <a:path w="21098763" h="825373">
                  <a:moveTo>
                    <a:pt x="0" y="0"/>
                  </a:moveTo>
                  <a:lnTo>
                    <a:pt x="21098763" y="0"/>
                  </a:lnTo>
                  <a:lnTo>
                    <a:pt x="21098763" y="825373"/>
                  </a:lnTo>
                  <a:lnTo>
                    <a:pt x="0" y="825373"/>
                  </a:lnTo>
                  <a:close/>
                </a:path>
              </a:pathLst>
            </a:custGeom>
            <a:gradFill rotWithShape="1">
              <a:gsLst>
                <a:gs pos="0">
                  <a:srgbClr val="F6F8FC">
                    <a:alpha val="100000"/>
                  </a:srgbClr>
                </a:gs>
                <a:gs pos="66000">
                  <a:srgbClr val="ABC0E4">
                    <a:alpha val="100000"/>
                  </a:srgbClr>
                </a:gs>
                <a:gs pos="83000">
                  <a:srgbClr val="ABC0E4">
                    <a:alpha val="100000"/>
                  </a:srgbClr>
                </a:gs>
                <a:gs pos="100000">
                  <a:srgbClr val="C7D5ED">
                    <a:alpha val="100000"/>
                  </a:srgbClr>
                </a:gs>
              </a:gsLst>
              <a:lin ang="5400000"/>
            </a:gradFill>
          </p:spPr>
        </p:sp>
      </p:grpSp>
      <p:grpSp>
        <p:nvGrpSpPr>
          <p:cNvPr id="5" name="Group 5"/>
          <p:cNvGrpSpPr>
            <a:grpSpLocks noChangeAspect="1"/>
          </p:cNvGrpSpPr>
          <p:nvPr/>
        </p:nvGrpSpPr>
        <p:grpSpPr>
          <a:xfrm>
            <a:off x="1084810" y="1447684"/>
            <a:ext cx="15831590" cy="6020041"/>
            <a:chOff x="0" y="0"/>
            <a:chExt cx="21108786" cy="8026721"/>
          </a:xfrm>
        </p:grpSpPr>
        <p:sp>
          <p:nvSpPr>
            <p:cNvPr id="6" name="Freeform 6"/>
            <p:cNvSpPr/>
            <p:nvPr/>
          </p:nvSpPr>
          <p:spPr>
            <a:xfrm>
              <a:off x="0" y="0"/>
              <a:ext cx="21108797" cy="8026781"/>
            </a:xfrm>
            <a:custGeom>
              <a:avLst/>
              <a:gdLst/>
              <a:ahLst/>
              <a:cxnLst/>
              <a:rect l="l" t="t" r="r" b="b"/>
              <a:pathLst>
                <a:path w="21108797" h="8026781">
                  <a:moveTo>
                    <a:pt x="0" y="0"/>
                  </a:moveTo>
                  <a:lnTo>
                    <a:pt x="21108797" y="0"/>
                  </a:lnTo>
                  <a:lnTo>
                    <a:pt x="21108797" y="8026781"/>
                  </a:lnTo>
                  <a:lnTo>
                    <a:pt x="0" y="8026781"/>
                  </a:lnTo>
                  <a:lnTo>
                    <a:pt x="0" y="0"/>
                  </a:lnTo>
                  <a:close/>
                </a:path>
              </a:pathLst>
            </a:custGeom>
            <a:blipFill>
              <a:blip r:embed="rId3"/>
              <a:stretch>
                <a:fillRect l="-1647" t="-9482" r="-1531" b="-68229"/>
              </a:stretch>
            </a:blipFill>
          </p:spPr>
        </p:sp>
      </p:grpSp>
      <p:grpSp>
        <p:nvGrpSpPr>
          <p:cNvPr id="7" name="Group 7"/>
          <p:cNvGrpSpPr/>
          <p:nvPr/>
        </p:nvGrpSpPr>
        <p:grpSpPr>
          <a:xfrm>
            <a:off x="1092329" y="7425199"/>
            <a:ext cx="15824071" cy="719233"/>
            <a:chOff x="0" y="0"/>
            <a:chExt cx="21098761" cy="958978"/>
          </a:xfrm>
        </p:grpSpPr>
        <p:sp>
          <p:nvSpPr>
            <p:cNvPr id="8" name="Freeform 8"/>
            <p:cNvSpPr/>
            <p:nvPr/>
          </p:nvSpPr>
          <p:spPr>
            <a:xfrm>
              <a:off x="0" y="0"/>
              <a:ext cx="21098763" cy="958977"/>
            </a:xfrm>
            <a:custGeom>
              <a:avLst/>
              <a:gdLst/>
              <a:ahLst/>
              <a:cxnLst/>
              <a:rect l="l" t="t" r="r" b="b"/>
              <a:pathLst>
                <a:path w="21098763" h="958977">
                  <a:moveTo>
                    <a:pt x="0" y="0"/>
                  </a:moveTo>
                  <a:lnTo>
                    <a:pt x="21098763" y="0"/>
                  </a:lnTo>
                  <a:lnTo>
                    <a:pt x="21098763" y="958977"/>
                  </a:lnTo>
                  <a:lnTo>
                    <a:pt x="0" y="958977"/>
                  </a:lnTo>
                  <a:close/>
                </a:path>
              </a:pathLst>
            </a:custGeom>
            <a:gradFill rotWithShape="1">
              <a:gsLst>
                <a:gs pos="0">
                  <a:srgbClr val="8AF3A6">
                    <a:alpha val="100000"/>
                  </a:srgbClr>
                </a:gs>
                <a:gs pos="50000">
                  <a:srgbClr val="B9F5C8">
                    <a:alpha val="100000"/>
                  </a:srgbClr>
                </a:gs>
                <a:gs pos="100000">
                  <a:srgbClr val="DDFAE4">
                    <a:alpha val="100000"/>
                  </a:srgbClr>
                </a:gs>
              </a:gsLst>
              <a:path path="circle">
                <a:fillToRect l="50000" t="50000" r="50000" b="50000"/>
              </a:path>
            </a:gradFill>
          </p:spPr>
        </p:sp>
      </p:grpSp>
      <p:sp>
        <p:nvSpPr>
          <p:cNvPr id="9" name="TextBox 9"/>
          <p:cNvSpPr txBox="1"/>
          <p:nvPr/>
        </p:nvSpPr>
        <p:spPr>
          <a:xfrm>
            <a:off x="7008373" y="7370827"/>
            <a:ext cx="3568515" cy="759063"/>
          </a:xfrm>
          <a:prstGeom prst="rect">
            <a:avLst/>
          </a:prstGeom>
        </p:spPr>
        <p:txBody>
          <a:bodyPr lIns="0" tIns="0" rIns="0" bIns="0" rtlCol="0" anchor="t">
            <a:spAutoFit/>
          </a:bodyPr>
          <a:lstStyle/>
          <a:p>
            <a:pPr algn="l">
              <a:lnSpc>
                <a:spcPts val="5759"/>
              </a:lnSpc>
            </a:pPr>
            <a:r>
              <a:rPr lang="en-US" sz="4800">
                <a:solidFill>
                  <a:srgbClr val="006600"/>
                </a:solidFill>
                <a:latin typeface="Calibri (MS)"/>
                <a:ea typeface="Calibri (MS)"/>
                <a:cs typeface="Calibri (MS)"/>
                <a:sym typeface="Calibri (MS)"/>
              </a:rPr>
              <a:t>MOISTURE</a:t>
            </a:r>
          </a:p>
        </p:txBody>
      </p:sp>
      <p:sp>
        <p:nvSpPr>
          <p:cNvPr id="10" name="TextBox 10"/>
          <p:cNvSpPr txBox="1"/>
          <p:nvPr/>
        </p:nvSpPr>
        <p:spPr>
          <a:xfrm rot="-5400000">
            <a:off x="9686242" y="5801512"/>
            <a:ext cx="3056950" cy="1232626"/>
          </a:xfrm>
          <a:prstGeom prst="rect">
            <a:avLst/>
          </a:prstGeom>
        </p:spPr>
        <p:txBody>
          <a:bodyPr lIns="0" tIns="0" rIns="0" bIns="0" rtlCol="0" anchor="t">
            <a:spAutoFit/>
          </a:bodyPr>
          <a:lstStyle/>
          <a:p>
            <a:pPr algn="ctr">
              <a:lnSpc>
                <a:spcPts val="5040"/>
              </a:lnSpc>
            </a:pPr>
            <a:r>
              <a:rPr lang="en-US" sz="4200">
                <a:solidFill>
                  <a:srgbClr val="000000"/>
                </a:solidFill>
                <a:latin typeface="Calibri (MS)"/>
                <a:ea typeface="Calibri (MS)"/>
                <a:cs typeface="Calibri (MS)"/>
                <a:sym typeface="Calibri (MS)"/>
              </a:rPr>
              <a:t>LIFTING MECHANISM</a:t>
            </a:r>
          </a:p>
        </p:txBody>
      </p:sp>
      <p:grpSp>
        <p:nvGrpSpPr>
          <p:cNvPr id="11" name="Group 11"/>
          <p:cNvGrpSpPr/>
          <p:nvPr/>
        </p:nvGrpSpPr>
        <p:grpSpPr>
          <a:xfrm rot="-5400000">
            <a:off x="9207839" y="4781646"/>
            <a:ext cx="4099483" cy="2704708"/>
            <a:chOff x="0" y="0"/>
            <a:chExt cx="5465978" cy="3606277"/>
          </a:xfrm>
        </p:grpSpPr>
        <p:sp>
          <p:nvSpPr>
            <p:cNvPr id="12" name="Freeform 12"/>
            <p:cNvSpPr/>
            <p:nvPr/>
          </p:nvSpPr>
          <p:spPr>
            <a:xfrm>
              <a:off x="0" y="-6096"/>
              <a:ext cx="5485511" cy="3638804"/>
            </a:xfrm>
            <a:custGeom>
              <a:avLst/>
              <a:gdLst/>
              <a:ahLst/>
              <a:cxnLst/>
              <a:rect l="l" t="t" r="r" b="b"/>
              <a:pathLst>
                <a:path w="5485511" h="3638804">
                  <a:moveTo>
                    <a:pt x="76200" y="874649"/>
                  </a:moveTo>
                  <a:lnTo>
                    <a:pt x="3649980" y="874649"/>
                  </a:lnTo>
                  <a:lnTo>
                    <a:pt x="3649980" y="950849"/>
                  </a:lnTo>
                  <a:lnTo>
                    <a:pt x="3573780" y="950849"/>
                  </a:lnTo>
                  <a:lnTo>
                    <a:pt x="3573780" y="82296"/>
                  </a:lnTo>
                  <a:cubicBezTo>
                    <a:pt x="3573780" y="51562"/>
                    <a:pt x="3592195" y="23876"/>
                    <a:pt x="3620643" y="11938"/>
                  </a:cubicBezTo>
                  <a:cubicBezTo>
                    <a:pt x="3649091" y="0"/>
                    <a:pt x="3681730" y="6477"/>
                    <a:pt x="3703574" y="28067"/>
                  </a:cubicBezTo>
                  <a:lnTo>
                    <a:pt x="5462905" y="1765300"/>
                  </a:lnTo>
                  <a:cubicBezTo>
                    <a:pt x="5477383" y="1779651"/>
                    <a:pt x="5485511" y="1799082"/>
                    <a:pt x="5485511" y="1819529"/>
                  </a:cubicBezTo>
                  <a:cubicBezTo>
                    <a:pt x="5485511" y="1839976"/>
                    <a:pt x="5477383" y="1859407"/>
                    <a:pt x="5462905" y="1873758"/>
                  </a:cubicBezTo>
                  <a:lnTo>
                    <a:pt x="3703574" y="3610864"/>
                  </a:lnTo>
                  <a:cubicBezTo>
                    <a:pt x="3681730" y="3632454"/>
                    <a:pt x="3648964" y="3638804"/>
                    <a:pt x="3620643" y="3626993"/>
                  </a:cubicBezTo>
                  <a:cubicBezTo>
                    <a:pt x="3592322" y="3615182"/>
                    <a:pt x="3573780" y="3587369"/>
                    <a:pt x="3573780" y="3556635"/>
                  </a:cubicBezTo>
                  <a:lnTo>
                    <a:pt x="3573780" y="2688082"/>
                  </a:lnTo>
                  <a:lnTo>
                    <a:pt x="3649980" y="2688082"/>
                  </a:lnTo>
                  <a:lnTo>
                    <a:pt x="3649980" y="2764282"/>
                  </a:lnTo>
                  <a:lnTo>
                    <a:pt x="76200" y="2764282"/>
                  </a:lnTo>
                  <a:cubicBezTo>
                    <a:pt x="34163" y="2764282"/>
                    <a:pt x="0" y="2730119"/>
                    <a:pt x="0" y="2688082"/>
                  </a:cubicBezTo>
                  <a:lnTo>
                    <a:pt x="0" y="950849"/>
                  </a:lnTo>
                  <a:cubicBezTo>
                    <a:pt x="0" y="908812"/>
                    <a:pt x="34163" y="874649"/>
                    <a:pt x="76200" y="874649"/>
                  </a:cubicBezTo>
                  <a:moveTo>
                    <a:pt x="76200" y="1027049"/>
                  </a:moveTo>
                  <a:lnTo>
                    <a:pt x="76200" y="950849"/>
                  </a:lnTo>
                  <a:lnTo>
                    <a:pt x="152400" y="950849"/>
                  </a:lnTo>
                  <a:lnTo>
                    <a:pt x="152400" y="2688082"/>
                  </a:lnTo>
                  <a:lnTo>
                    <a:pt x="76200" y="2688082"/>
                  </a:lnTo>
                  <a:lnTo>
                    <a:pt x="76200" y="2611882"/>
                  </a:lnTo>
                  <a:lnTo>
                    <a:pt x="3649980" y="2611882"/>
                  </a:lnTo>
                  <a:cubicBezTo>
                    <a:pt x="3692017" y="2611882"/>
                    <a:pt x="3726180" y="2646045"/>
                    <a:pt x="3726180" y="2688082"/>
                  </a:cubicBezTo>
                  <a:lnTo>
                    <a:pt x="3726180" y="3556635"/>
                  </a:lnTo>
                  <a:lnTo>
                    <a:pt x="3649980" y="3556635"/>
                  </a:lnTo>
                  <a:lnTo>
                    <a:pt x="3596386" y="3502406"/>
                  </a:lnTo>
                  <a:lnTo>
                    <a:pt x="5355717" y="1765300"/>
                  </a:lnTo>
                  <a:lnTo>
                    <a:pt x="5409311" y="1819529"/>
                  </a:lnTo>
                  <a:lnTo>
                    <a:pt x="5355717" y="1873758"/>
                  </a:lnTo>
                  <a:lnTo>
                    <a:pt x="3596513" y="136525"/>
                  </a:lnTo>
                  <a:lnTo>
                    <a:pt x="3649980" y="82296"/>
                  </a:lnTo>
                  <a:lnTo>
                    <a:pt x="3726180" y="82296"/>
                  </a:lnTo>
                  <a:lnTo>
                    <a:pt x="3726180" y="950849"/>
                  </a:lnTo>
                  <a:cubicBezTo>
                    <a:pt x="3726180" y="992886"/>
                    <a:pt x="3692017" y="1027049"/>
                    <a:pt x="3649980" y="1027049"/>
                  </a:cubicBezTo>
                  <a:lnTo>
                    <a:pt x="76200" y="1027049"/>
                  </a:lnTo>
                  <a:close/>
                </a:path>
              </a:pathLst>
            </a:custGeom>
            <a:solidFill>
              <a:srgbClr val="00205B"/>
            </a:solidFill>
          </p:spPr>
        </p:sp>
      </p:grpSp>
      <p:sp>
        <p:nvSpPr>
          <p:cNvPr id="13" name="TextBox 13"/>
          <p:cNvSpPr txBox="1"/>
          <p:nvPr/>
        </p:nvSpPr>
        <p:spPr>
          <a:xfrm>
            <a:off x="5043717" y="3375389"/>
            <a:ext cx="4063934" cy="868142"/>
          </a:xfrm>
          <a:prstGeom prst="rect">
            <a:avLst/>
          </a:prstGeom>
        </p:spPr>
        <p:txBody>
          <a:bodyPr lIns="0" tIns="0" rIns="0" bIns="0" rtlCol="0" anchor="t">
            <a:spAutoFit/>
          </a:bodyPr>
          <a:lstStyle/>
          <a:p>
            <a:pPr algn="l">
              <a:lnSpc>
                <a:spcPts val="6480"/>
              </a:lnSpc>
            </a:pPr>
            <a:r>
              <a:rPr lang="en-US" sz="5400">
                <a:solidFill>
                  <a:srgbClr val="FF0000"/>
                </a:solidFill>
                <a:latin typeface="Calibri (MS)"/>
                <a:ea typeface="Calibri (MS)"/>
                <a:cs typeface="Calibri (MS)"/>
                <a:sym typeface="Calibri (MS)"/>
              </a:rPr>
              <a:t>INSTABILITY</a:t>
            </a:r>
          </a:p>
        </p:txBody>
      </p:sp>
      <p:sp>
        <p:nvSpPr>
          <p:cNvPr id="14" name="TextBox 14"/>
          <p:cNvSpPr txBox="1"/>
          <p:nvPr/>
        </p:nvSpPr>
        <p:spPr>
          <a:xfrm>
            <a:off x="12761026" y="5151969"/>
            <a:ext cx="4063934" cy="868142"/>
          </a:xfrm>
          <a:prstGeom prst="rect">
            <a:avLst/>
          </a:prstGeom>
        </p:spPr>
        <p:txBody>
          <a:bodyPr lIns="0" tIns="0" rIns="0" bIns="0" rtlCol="0" anchor="t">
            <a:spAutoFit/>
          </a:bodyPr>
          <a:lstStyle/>
          <a:p>
            <a:pPr algn="l">
              <a:lnSpc>
                <a:spcPts val="6480"/>
              </a:lnSpc>
            </a:pPr>
            <a:r>
              <a:rPr lang="en-US" sz="5400">
                <a:solidFill>
                  <a:srgbClr val="FF0000"/>
                </a:solidFill>
                <a:latin typeface="Calibri (MS)"/>
                <a:ea typeface="Calibri (MS)"/>
                <a:cs typeface="Calibri (MS)"/>
                <a:sym typeface="Calibri (MS)"/>
              </a:rPr>
              <a:t>INSTABILITY</a:t>
            </a:r>
          </a:p>
        </p:txBody>
      </p:sp>
      <p:grpSp>
        <p:nvGrpSpPr>
          <p:cNvPr id="15" name="Group 15"/>
          <p:cNvGrpSpPr/>
          <p:nvPr/>
        </p:nvGrpSpPr>
        <p:grpSpPr>
          <a:xfrm>
            <a:off x="6820975" y="7107460"/>
            <a:ext cx="3587677" cy="1397239"/>
            <a:chOff x="0" y="0"/>
            <a:chExt cx="4783570" cy="1862985"/>
          </a:xfrm>
        </p:grpSpPr>
        <p:sp>
          <p:nvSpPr>
            <p:cNvPr id="16" name="Freeform 16"/>
            <p:cNvSpPr/>
            <p:nvPr/>
          </p:nvSpPr>
          <p:spPr>
            <a:xfrm>
              <a:off x="0" y="-4318"/>
              <a:ext cx="4798949" cy="1886458"/>
            </a:xfrm>
            <a:custGeom>
              <a:avLst/>
              <a:gdLst/>
              <a:ahLst/>
              <a:cxnLst/>
              <a:rect l="l" t="t" r="r" b="b"/>
              <a:pathLst>
                <a:path w="4798949" h="1886458">
                  <a:moveTo>
                    <a:pt x="57150" y="445135"/>
                  </a:moveTo>
                  <a:lnTo>
                    <a:pt x="3829558" y="445135"/>
                  </a:lnTo>
                  <a:lnTo>
                    <a:pt x="3829558" y="502285"/>
                  </a:lnTo>
                  <a:lnTo>
                    <a:pt x="3772408" y="502285"/>
                  </a:lnTo>
                  <a:lnTo>
                    <a:pt x="3772408" y="61468"/>
                  </a:lnTo>
                  <a:cubicBezTo>
                    <a:pt x="3772408" y="38481"/>
                    <a:pt x="3786124" y="17780"/>
                    <a:pt x="3807206" y="8890"/>
                  </a:cubicBezTo>
                  <a:cubicBezTo>
                    <a:pt x="3828288" y="0"/>
                    <a:pt x="3852799" y="4445"/>
                    <a:pt x="3869182" y="20447"/>
                  </a:cubicBezTo>
                  <a:lnTo>
                    <a:pt x="4781550" y="902081"/>
                  </a:lnTo>
                  <a:cubicBezTo>
                    <a:pt x="4792726" y="912876"/>
                    <a:pt x="4798949" y="927735"/>
                    <a:pt x="4798949" y="943229"/>
                  </a:cubicBezTo>
                  <a:cubicBezTo>
                    <a:pt x="4798949" y="958723"/>
                    <a:pt x="4792599" y="973582"/>
                    <a:pt x="4781550" y="984377"/>
                  </a:cubicBezTo>
                  <a:lnTo>
                    <a:pt x="3869309" y="1866011"/>
                  </a:lnTo>
                  <a:cubicBezTo>
                    <a:pt x="3852799" y="1882013"/>
                    <a:pt x="3828415" y="1886458"/>
                    <a:pt x="3807333" y="1877568"/>
                  </a:cubicBezTo>
                  <a:cubicBezTo>
                    <a:pt x="3786251" y="1868678"/>
                    <a:pt x="3772535" y="1847850"/>
                    <a:pt x="3772535" y="1824990"/>
                  </a:cubicBezTo>
                  <a:lnTo>
                    <a:pt x="3772535" y="1383919"/>
                  </a:lnTo>
                  <a:lnTo>
                    <a:pt x="3829685" y="1383919"/>
                  </a:lnTo>
                  <a:lnTo>
                    <a:pt x="3829685" y="1441069"/>
                  </a:lnTo>
                  <a:lnTo>
                    <a:pt x="57150" y="1441069"/>
                  </a:lnTo>
                  <a:cubicBezTo>
                    <a:pt x="25527" y="1441069"/>
                    <a:pt x="0" y="1415542"/>
                    <a:pt x="0" y="1383919"/>
                  </a:cubicBezTo>
                  <a:lnTo>
                    <a:pt x="0" y="502285"/>
                  </a:lnTo>
                  <a:cubicBezTo>
                    <a:pt x="0" y="470662"/>
                    <a:pt x="25527" y="445135"/>
                    <a:pt x="57150" y="445135"/>
                  </a:cubicBezTo>
                  <a:moveTo>
                    <a:pt x="57150" y="559435"/>
                  </a:moveTo>
                  <a:lnTo>
                    <a:pt x="57150" y="502285"/>
                  </a:lnTo>
                  <a:lnTo>
                    <a:pt x="114300" y="502285"/>
                  </a:lnTo>
                  <a:lnTo>
                    <a:pt x="114300" y="1383919"/>
                  </a:lnTo>
                  <a:lnTo>
                    <a:pt x="57150" y="1383919"/>
                  </a:lnTo>
                  <a:lnTo>
                    <a:pt x="57150" y="1326769"/>
                  </a:lnTo>
                  <a:lnTo>
                    <a:pt x="3829558" y="1326769"/>
                  </a:lnTo>
                  <a:cubicBezTo>
                    <a:pt x="3861181" y="1326769"/>
                    <a:pt x="3886708" y="1352296"/>
                    <a:pt x="3886708" y="1383919"/>
                  </a:cubicBezTo>
                  <a:lnTo>
                    <a:pt x="3886708" y="1824736"/>
                  </a:lnTo>
                  <a:lnTo>
                    <a:pt x="3829558" y="1824736"/>
                  </a:lnTo>
                  <a:lnTo>
                    <a:pt x="3789807" y="1783588"/>
                  </a:lnTo>
                  <a:lnTo>
                    <a:pt x="4702048" y="901954"/>
                  </a:lnTo>
                  <a:lnTo>
                    <a:pt x="4741799" y="943102"/>
                  </a:lnTo>
                  <a:lnTo>
                    <a:pt x="4702048" y="984250"/>
                  </a:lnTo>
                  <a:lnTo>
                    <a:pt x="3789807" y="102616"/>
                  </a:lnTo>
                  <a:lnTo>
                    <a:pt x="3829558" y="61468"/>
                  </a:lnTo>
                  <a:lnTo>
                    <a:pt x="3886708" y="61468"/>
                  </a:lnTo>
                  <a:lnTo>
                    <a:pt x="3886708" y="502285"/>
                  </a:lnTo>
                  <a:cubicBezTo>
                    <a:pt x="3886708" y="533908"/>
                    <a:pt x="3861181" y="559435"/>
                    <a:pt x="3829558" y="559435"/>
                  </a:cubicBezTo>
                  <a:lnTo>
                    <a:pt x="57150" y="559435"/>
                  </a:lnTo>
                  <a:close/>
                </a:path>
              </a:pathLst>
            </a:custGeom>
            <a:solidFill>
              <a:srgbClr val="006600"/>
            </a:solidFill>
          </p:spPr>
        </p:sp>
      </p:grpSp>
      <p:grpSp>
        <p:nvGrpSpPr>
          <p:cNvPr id="17" name="Group 17"/>
          <p:cNvGrpSpPr>
            <a:grpSpLocks noChangeAspect="1"/>
          </p:cNvGrpSpPr>
          <p:nvPr/>
        </p:nvGrpSpPr>
        <p:grpSpPr>
          <a:xfrm>
            <a:off x="12569121" y="7322040"/>
            <a:ext cx="3956360" cy="1098216"/>
            <a:chOff x="0" y="0"/>
            <a:chExt cx="5275147" cy="1464288"/>
          </a:xfrm>
        </p:grpSpPr>
        <p:sp>
          <p:nvSpPr>
            <p:cNvPr id="18" name="Freeform 18"/>
            <p:cNvSpPr/>
            <p:nvPr/>
          </p:nvSpPr>
          <p:spPr>
            <a:xfrm>
              <a:off x="0" y="0"/>
              <a:ext cx="5275199" cy="1464310"/>
            </a:xfrm>
            <a:custGeom>
              <a:avLst/>
              <a:gdLst/>
              <a:ahLst/>
              <a:cxnLst/>
              <a:rect l="l" t="t" r="r" b="b"/>
              <a:pathLst>
                <a:path w="5275199" h="1464310">
                  <a:moveTo>
                    <a:pt x="0" y="0"/>
                  </a:moveTo>
                  <a:lnTo>
                    <a:pt x="5275199" y="0"/>
                  </a:lnTo>
                  <a:lnTo>
                    <a:pt x="5275199" y="1464310"/>
                  </a:lnTo>
                  <a:lnTo>
                    <a:pt x="0" y="1464310"/>
                  </a:lnTo>
                  <a:lnTo>
                    <a:pt x="0" y="0"/>
                  </a:lnTo>
                  <a:close/>
                </a:path>
              </a:pathLst>
            </a:custGeom>
            <a:blipFill>
              <a:blip r:embed="rId4"/>
              <a:stretch>
                <a:fillRect t="-795" b="-794"/>
              </a:stretch>
            </a:blipFill>
          </p:spPr>
        </p:sp>
      </p:grpSp>
      <p:grpSp>
        <p:nvGrpSpPr>
          <p:cNvPr id="19" name="Group 19"/>
          <p:cNvGrpSpPr/>
          <p:nvPr/>
        </p:nvGrpSpPr>
        <p:grpSpPr>
          <a:xfrm rot="-10800000">
            <a:off x="12342792" y="7154534"/>
            <a:ext cx="3756138" cy="1303092"/>
            <a:chOff x="0" y="0"/>
            <a:chExt cx="5008183" cy="1737456"/>
          </a:xfrm>
        </p:grpSpPr>
        <p:sp>
          <p:nvSpPr>
            <p:cNvPr id="20" name="Freeform 20"/>
            <p:cNvSpPr/>
            <p:nvPr/>
          </p:nvSpPr>
          <p:spPr>
            <a:xfrm>
              <a:off x="0" y="-4445"/>
              <a:ext cx="5023485" cy="1760855"/>
            </a:xfrm>
            <a:custGeom>
              <a:avLst/>
              <a:gdLst/>
              <a:ahLst/>
              <a:cxnLst/>
              <a:rect l="l" t="t" r="r" b="b"/>
              <a:pathLst>
                <a:path w="5023485" h="1760855">
                  <a:moveTo>
                    <a:pt x="57150" y="413893"/>
                  </a:moveTo>
                  <a:lnTo>
                    <a:pt x="4114800" y="413893"/>
                  </a:lnTo>
                  <a:lnTo>
                    <a:pt x="4114800" y="471043"/>
                  </a:lnTo>
                  <a:lnTo>
                    <a:pt x="4057650" y="471043"/>
                  </a:lnTo>
                  <a:lnTo>
                    <a:pt x="4057650" y="61595"/>
                  </a:lnTo>
                  <a:cubicBezTo>
                    <a:pt x="4057650" y="38735"/>
                    <a:pt x="4071366" y="18034"/>
                    <a:pt x="4092448" y="9017"/>
                  </a:cubicBezTo>
                  <a:cubicBezTo>
                    <a:pt x="4113530" y="0"/>
                    <a:pt x="4137914" y="4572"/>
                    <a:pt x="4154424" y="20447"/>
                  </a:cubicBezTo>
                  <a:lnTo>
                    <a:pt x="5005959" y="839343"/>
                  </a:lnTo>
                  <a:cubicBezTo>
                    <a:pt x="5017135" y="850138"/>
                    <a:pt x="5023485" y="864997"/>
                    <a:pt x="5023485" y="880491"/>
                  </a:cubicBezTo>
                  <a:cubicBezTo>
                    <a:pt x="5023485" y="895985"/>
                    <a:pt x="5017135" y="910971"/>
                    <a:pt x="5005959" y="921639"/>
                  </a:cubicBezTo>
                  <a:lnTo>
                    <a:pt x="4154424" y="1740535"/>
                  </a:lnTo>
                  <a:cubicBezTo>
                    <a:pt x="4137914" y="1756410"/>
                    <a:pt x="4113530" y="1760855"/>
                    <a:pt x="4092448" y="1751965"/>
                  </a:cubicBezTo>
                  <a:cubicBezTo>
                    <a:pt x="4071366" y="1743075"/>
                    <a:pt x="4057650" y="1722247"/>
                    <a:pt x="4057650" y="1699387"/>
                  </a:cubicBezTo>
                  <a:lnTo>
                    <a:pt x="4057650" y="1289939"/>
                  </a:lnTo>
                  <a:lnTo>
                    <a:pt x="4114800" y="1289939"/>
                  </a:lnTo>
                  <a:lnTo>
                    <a:pt x="4114800" y="1347089"/>
                  </a:lnTo>
                  <a:lnTo>
                    <a:pt x="57150" y="1347089"/>
                  </a:lnTo>
                  <a:cubicBezTo>
                    <a:pt x="25527" y="1347089"/>
                    <a:pt x="0" y="1321562"/>
                    <a:pt x="0" y="1289939"/>
                  </a:cubicBezTo>
                  <a:lnTo>
                    <a:pt x="0" y="471043"/>
                  </a:lnTo>
                  <a:cubicBezTo>
                    <a:pt x="0" y="439420"/>
                    <a:pt x="25527" y="413893"/>
                    <a:pt x="57150" y="413893"/>
                  </a:cubicBezTo>
                  <a:moveTo>
                    <a:pt x="57150" y="528193"/>
                  </a:moveTo>
                  <a:lnTo>
                    <a:pt x="57150" y="471043"/>
                  </a:lnTo>
                  <a:lnTo>
                    <a:pt x="114300" y="471043"/>
                  </a:lnTo>
                  <a:lnTo>
                    <a:pt x="114300" y="1289939"/>
                  </a:lnTo>
                  <a:lnTo>
                    <a:pt x="57150" y="1289939"/>
                  </a:lnTo>
                  <a:lnTo>
                    <a:pt x="57150" y="1232789"/>
                  </a:lnTo>
                  <a:lnTo>
                    <a:pt x="4114800" y="1232789"/>
                  </a:lnTo>
                  <a:cubicBezTo>
                    <a:pt x="4146423" y="1232789"/>
                    <a:pt x="4171950" y="1258316"/>
                    <a:pt x="4171950" y="1289939"/>
                  </a:cubicBezTo>
                  <a:lnTo>
                    <a:pt x="4171950" y="1699387"/>
                  </a:lnTo>
                  <a:lnTo>
                    <a:pt x="4114800" y="1699387"/>
                  </a:lnTo>
                  <a:lnTo>
                    <a:pt x="4075176" y="1658239"/>
                  </a:lnTo>
                  <a:lnTo>
                    <a:pt x="4926711" y="839343"/>
                  </a:lnTo>
                  <a:lnTo>
                    <a:pt x="4966335" y="880491"/>
                  </a:lnTo>
                  <a:lnTo>
                    <a:pt x="4926711" y="921639"/>
                  </a:lnTo>
                  <a:lnTo>
                    <a:pt x="4075303" y="102743"/>
                  </a:lnTo>
                  <a:lnTo>
                    <a:pt x="4114800" y="61595"/>
                  </a:lnTo>
                  <a:lnTo>
                    <a:pt x="4171950" y="61595"/>
                  </a:lnTo>
                  <a:lnTo>
                    <a:pt x="4171950" y="471043"/>
                  </a:lnTo>
                  <a:cubicBezTo>
                    <a:pt x="4171950" y="502666"/>
                    <a:pt x="4146423" y="528193"/>
                    <a:pt x="4114800" y="528193"/>
                  </a:cubicBezTo>
                  <a:lnTo>
                    <a:pt x="57150" y="528193"/>
                  </a:lnTo>
                  <a:close/>
                </a:path>
              </a:pathLst>
            </a:custGeom>
            <a:solidFill>
              <a:srgbClr val="006600"/>
            </a:solidFill>
          </p:spPr>
        </p:sp>
      </p:grpSp>
      <p:grpSp>
        <p:nvGrpSpPr>
          <p:cNvPr id="21" name="Group 21"/>
          <p:cNvGrpSpPr>
            <a:grpSpLocks noChangeAspect="1"/>
          </p:cNvGrpSpPr>
          <p:nvPr/>
        </p:nvGrpSpPr>
        <p:grpSpPr>
          <a:xfrm>
            <a:off x="927603" y="338474"/>
            <a:ext cx="187522" cy="917610"/>
            <a:chOff x="0" y="0"/>
            <a:chExt cx="250030" cy="1223480"/>
          </a:xfrm>
        </p:grpSpPr>
        <p:sp>
          <p:nvSpPr>
            <p:cNvPr id="22" name="Freeform 22"/>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sp>
        <p:nvSpPr>
          <p:cNvPr id="23" name="TextBox 23"/>
          <p:cNvSpPr txBox="1"/>
          <p:nvPr/>
        </p:nvSpPr>
        <p:spPr>
          <a:xfrm>
            <a:off x="1516138" y="384193"/>
            <a:ext cx="9690489" cy="133972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Convective Ingredients</a:t>
            </a:r>
          </a:p>
          <a:p>
            <a:pPr algn="l">
              <a:lnSpc>
                <a:spcPts val="5040"/>
              </a:lnSpc>
            </a:pPr>
            <a:endParaRPr lang="en-US" sz="4200" b="1" spc="9">
              <a:solidFill>
                <a:srgbClr val="38425C"/>
              </a:solidFill>
              <a:latin typeface="Rosario Bold"/>
              <a:ea typeface="Rosario Bold"/>
              <a:cs typeface="Rosario Bold"/>
              <a:sym typeface="Rosario Bold"/>
            </a:endParaRPr>
          </a:p>
        </p:txBody>
      </p:sp>
      <p:grpSp>
        <p:nvGrpSpPr>
          <p:cNvPr id="24" name="Group 24"/>
          <p:cNvGrpSpPr>
            <a:grpSpLocks noChangeAspect="1"/>
          </p:cNvGrpSpPr>
          <p:nvPr/>
        </p:nvGrpSpPr>
        <p:grpSpPr>
          <a:xfrm>
            <a:off x="16142079" y="78204"/>
            <a:ext cx="1711278" cy="1508760"/>
            <a:chOff x="0" y="0"/>
            <a:chExt cx="2281704" cy="2011680"/>
          </a:xfrm>
        </p:grpSpPr>
        <p:sp>
          <p:nvSpPr>
            <p:cNvPr id="25" name="Freeform 25"/>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26" name="Freeform 26"/>
          <p:cNvSpPr/>
          <p:nvPr/>
        </p:nvSpPr>
        <p:spPr>
          <a:xfrm>
            <a:off x="12072511" y="8417530"/>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7" name="Group 27"/>
          <p:cNvGrpSpPr/>
          <p:nvPr/>
        </p:nvGrpSpPr>
        <p:grpSpPr>
          <a:xfrm>
            <a:off x="760551" y="9509541"/>
            <a:ext cx="11201666" cy="218053"/>
            <a:chOff x="0" y="0"/>
            <a:chExt cx="14935554" cy="290738"/>
          </a:xfrm>
        </p:grpSpPr>
        <p:sp>
          <p:nvSpPr>
            <p:cNvPr id="28" name="Freeform 28"/>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29" name="Group 29"/>
          <p:cNvGrpSpPr/>
          <p:nvPr/>
        </p:nvGrpSpPr>
        <p:grpSpPr>
          <a:xfrm>
            <a:off x="0" y="9281518"/>
            <a:ext cx="657225" cy="665341"/>
            <a:chOff x="0" y="0"/>
            <a:chExt cx="876300" cy="887122"/>
          </a:xfrm>
        </p:grpSpPr>
        <p:sp>
          <p:nvSpPr>
            <p:cNvPr id="30" name="Freeform 30"/>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31" name="TextBox 31"/>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a:grpSpLocks noChangeAspect="1"/>
          </p:cNvGrpSpPr>
          <p:nvPr/>
        </p:nvGrpSpPr>
        <p:grpSpPr>
          <a:xfrm>
            <a:off x="2179552" y="1917701"/>
            <a:ext cx="12148152" cy="6970576"/>
            <a:chOff x="0" y="0"/>
            <a:chExt cx="16197536" cy="9294102"/>
          </a:xfrm>
        </p:grpSpPr>
        <p:sp>
          <p:nvSpPr>
            <p:cNvPr id="4" name="Freeform 4"/>
            <p:cNvSpPr/>
            <p:nvPr/>
          </p:nvSpPr>
          <p:spPr>
            <a:xfrm>
              <a:off x="0" y="0"/>
              <a:ext cx="16197580" cy="9294114"/>
            </a:xfrm>
            <a:custGeom>
              <a:avLst/>
              <a:gdLst/>
              <a:ahLst/>
              <a:cxnLst/>
              <a:rect l="l" t="t" r="r" b="b"/>
              <a:pathLst>
                <a:path w="16197580" h="9294114">
                  <a:moveTo>
                    <a:pt x="0" y="0"/>
                  </a:moveTo>
                  <a:lnTo>
                    <a:pt x="16197580" y="0"/>
                  </a:lnTo>
                  <a:lnTo>
                    <a:pt x="16197580" y="9294114"/>
                  </a:lnTo>
                  <a:lnTo>
                    <a:pt x="0" y="9294114"/>
                  </a:lnTo>
                  <a:lnTo>
                    <a:pt x="0" y="0"/>
                  </a:lnTo>
                  <a:close/>
                </a:path>
              </a:pathLst>
            </a:custGeom>
            <a:blipFill>
              <a:blip r:embed="rId4"/>
              <a:stretch>
                <a:fillRect t="-8056" b="-8056"/>
              </a:stretch>
            </a:blipFill>
          </p:spPr>
        </p:sp>
      </p:grpSp>
      <p:grpSp>
        <p:nvGrpSpPr>
          <p:cNvPr id="5" name="Group 5"/>
          <p:cNvGrpSpPr/>
          <p:nvPr/>
        </p:nvGrpSpPr>
        <p:grpSpPr>
          <a:xfrm>
            <a:off x="5975850" y="3748391"/>
            <a:ext cx="7390126" cy="1394813"/>
            <a:chOff x="0" y="0"/>
            <a:chExt cx="9853501" cy="1859750"/>
          </a:xfrm>
        </p:grpSpPr>
        <p:sp>
          <p:nvSpPr>
            <p:cNvPr id="6" name="Freeform 6"/>
            <p:cNvSpPr/>
            <p:nvPr/>
          </p:nvSpPr>
          <p:spPr>
            <a:xfrm>
              <a:off x="0" y="116205"/>
              <a:ext cx="135001" cy="929894"/>
            </a:xfrm>
            <a:custGeom>
              <a:avLst/>
              <a:gdLst/>
              <a:ahLst/>
              <a:cxnLst/>
              <a:rect l="l" t="t" r="r" b="b"/>
              <a:pathLst>
                <a:path w="135001" h="929894">
                  <a:moveTo>
                    <a:pt x="135001" y="116205"/>
                  </a:moveTo>
                  <a:lnTo>
                    <a:pt x="123698" y="96774"/>
                  </a:lnTo>
                  <a:lnTo>
                    <a:pt x="67437" y="0"/>
                  </a:lnTo>
                  <a:lnTo>
                    <a:pt x="0" y="116205"/>
                  </a:lnTo>
                  <a:lnTo>
                    <a:pt x="56261" y="116205"/>
                  </a:lnTo>
                  <a:lnTo>
                    <a:pt x="56261" y="929894"/>
                  </a:lnTo>
                  <a:lnTo>
                    <a:pt x="78740" y="929894"/>
                  </a:lnTo>
                  <a:lnTo>
                    <a:pt x="78740" y="116205"/>
                  </a:lnTo>
                  <a:lnTo>
                    <a:pt x="135001" y="116205"/>
                  </a:lnTo>
                  <a:close/>
                </a:path>
              </a:pathLst>
            </a:custGeom>
            <a:solidFill>
              <a:srgbClr val="000000"/>
            </a:solidFill>
          </p:spPr>
        </p:sp>
        <p:sp>
          <p:nvSpPr>
            <p:cNvPr id="7" name="Freeform 7"/>
            <p:cNvSpPr/>
            <p:nvPr/>
          </p:nvSpPr>
          <p:spPr>
            <a:xfrm>
              <a:off x="3104515" y="232410"/>
              <a:ext cx="135001" cy="1162304"/>
            </a:xfrm>
            <a:custGeom>
              <a:avLst/>
              <a:gdLst/>
              <a:ahLst/>
              <a:cxnLst/>
              <a:rect l="l" t="t" r="r" b="b"/>
              <a:pathLst>
                <a:path w="135001" h="1162304">
                  <a:moveTo>
                    <a:pt x="135001" y="116332"/>
                  </a:moveTo>
                  <a:lnTo>
                    <a:pt x="123698" y="96901"/>
                  </a:lnTo>
                  <a:lnTo>
                    <a:pt x="67437" y="0"/>
                  </a:lnTo>
                  <a:lnTo>
                    <a:pt x="0" y="116205"/>
                  </a:lnTo>
                  <a:lnTo>
                    <a:pt x="56261" y="116205"/>
                  </a:lnTo>
                  <a:lnTo>
                    <a:pt x="56261" y="1162304"/>
                  </a:lnTo>
                  <a:lnTo>
                    <a:pt x="78740" y="1162304"/>
                  </a:lnTo>
                  <a:lnTo>
                    <a:pt x="78740" y="116332"/>
                  </a:lnTo>
                  <a:lnTo>
                    <a:pt x="135001" y="116332"/>
                  </a:lnTo>
                  <a:close/>
                </a:path>
              </a:pathLst>
            </a:custGeom>
            <a:solidFill>
              <a:srgbClr val="000000"/>
            </a:solidFill>
          </p:spPr>
        </p:sp>
        <p:sp>
          <p:nvSpPr>
            <p:cNvPr id="8" name="Freeform 8"/>
            <p:cNvSpPr/>
            <p:nvPr/>
          </p:nvSpPr>
          <p:spPr>
            <a:xfrm>
              <a:off x="9718548" y="0"/>
              <a:ext cx="135001" cy="1859788"/>
            </a:xfrm>
            <a:custGeom>
              <a:avLst/>
              <a:gdLst/>
              <a:ahLst/>
              <a:cxnLst/>
              <a:rect l="l" t="t" r="r" b="b"/>
              <a:pathLst>
                <a:path w="135001" h="1859788">
                  <a:moveTo>
                    <a:pt x="135001" y="116205"/>
                  </a:moveTo>
                  <a:lnTo>
                    <a:pt x="123698" y="96774"/>
                  </a:lnTo>
                  <a:lnTo>
                    <a:pt x="67437" y="0"/>
                  </a:lnTo>
                  <a:lnTo>
                    <a:pt x="0" y="116205"/>
                  </a:lnTo>
                  <a:lnTo>
                    <a:pt x="56261" y="116205"/>
                  </a:lnTo>
                  <a:lnTo>
                    <a:pt x="56261" y="1859788"/>
                  </a:lnTo>
                  <a:lnTo>
                    <a:pt x="78740" y="1859788"/>
                  </a:lnTo>
                  <a:lnTo>
                    <a:pt x="78740" y="116205"/>
                  </a:lnTo>
                  <a:lnTo>
                    <a:pt x="135001" y="116205"/>
                  </a:lnTo>
                  <a:close/>
                </a:path>
              </a:pathLst>
            </a:custGeom>
            <a:solidFill>
              <a:srgbClr val="000000"/>
            </a:solidFill>
          </p:spPr>
        </p:sp>
      </p:grpSp>
      <p:grpSp>
        <p:nvGrpSpPr>
          <p:cNvPr id="9" name="Group 9"/>
          <p:cNvGrpSpPr/>
          <p:nvPr/>
        </p:nvGrpSpPr>
        <p:grpSpPr>
          <a:xfrm>
            <a:off x="10227703" y="3835568"/>
            <a:ext cx="101235" cy="1481989"/>
            <a:chOff x="0" y="0"/>
            <a:chExt cx="134979" cy="1975985"/>
          </a:xfrm>
        </p:grpSpPr>
        <p:sp>
          <p:nvSpPr>
            <p:cNvPr id="10" name="Freeform 10"/>
            <p:cNvSpPr/>
            <p:nvPr/>
          </p:nvSpPr>
          <p:spPr>
            <a:xfrm>
              <a:off x="56261" y="96901"/>
              <a:ext cx="22479" cy="1879092"/>
            </a:xfrm>
            <a:custGeom>
              <a:avLst/>
              <a:gdLst/>
              <a:ahLst/>
              <a:cxnLst/>
              <a:rect l="l" t="t" r="r" b="b"/>
              <a:pathLst>
                <a:path w="22479" h="1879092">
                  <a:moveTo>
                    <a:pt x="22479" y="0"/>
                  </a:moveTo>
                  <a:lnTo>
                    <a:pt x="0" y="0"/>
                  </a:lnTo>
                  <a:lnTo>
                    <a:pt x="0" y="1879092"/>
                  </a:lnTo>
                  <a:lnTo>
                    <a:pt x="22479" y="1879092"/>
                  </a:lnTo>
                  <a:lnTo>
                    <a:pt x="22479" y="0"/>
                  </a:lnTo>
                  <a:close/>
                </a:path>
              </a:pathLst>
            </a:custGeom>
            <a:solidFill>
              <a:srgbClr val="008000"/>
            </a:solidFill>
          </p:spPr>
        </p:sp>
        <p:sp>
          <p:nvSpPr>
            <p:cNvPr id="11" name="Freeform 11"/>
            <p:cNvSpPr/>
            <p:nvPr/>
          </p:nvSpPr>
          <p:spPr>
            <a:xfrm>
              <a:off x="0" y="0"/>
              <a:ext cx="123698" cy="116205"/>
            </a:xfrm>
            <a:custGeom>
              <a:avLst/>
              <a:gdLst/>
              <a:ahLst/>
              <a:cxnLst/>
              <a:rect l="l" t="t" r="r" b="b"/>
              <a:pathLst>
                <a:path w="123698" h="116205">
                  <a:moveTo>
                    <a:pt x="67437" y="0"/>
                  </a:moveTo>
                  <a:lnTo>
                    <a:pt x="0" y="116205"/>
                  </a:lnTo>
                  <a:lnTo>
                    <a:pt x="56261" y="116205"/>
                  </a:lnTo>
                  <a:lnTo>
                    <a:pt x="56261" y="96901"/>
                  </a:lnTo>
                  <a:lnTo>
                    <a:pt x="123698" y="96901"/>
                  </a:lnTo>
                  <a:lnTo>
                    <a:pt x="67437" y="0"/>
                  </a:lnTo>
                  <a:close/>
                </a:path>
              </a:pathLst>
            </a:custGeom>
            <a:solidFill>
              <a:srgbClr val="008000"/>
            </a:solidFill>
          </p:spPr>
        </p:sp>
        <p:sp>
          <p:nvSpPr>
            <p:cNvPr id="12" name="Freeform 12"/>
            <p:cNvSpPr/>
            <p:nvPr/>
          </p:nvSpPr>
          <p:spPr>
            <a:xfrm>
              <a:off x="78740" y="96901"/>
              <a:ext cx="56261" cy="19304"/>
            </a:xfrm>
            <a:custGeom>
              <a:avLst/>
              <a:gdLst/>
              <a:ahLst/>
              <a:cxnLst/>
              <a:rect l="l" t="t" r="r" b="b"/>
              <a:pathLst>
                <a:path w="56261" h="19304">
                  <a:moveTo>
                    <a:pt x="44958" y="0"/>
                  </a:moveTo>
                  <a:lnTo>
                    <a:pt x="0" y="0"/>
                  </a:lnTo>
                  <a:lnTo>
                    <a:pt x="0" y="19304"/>
                  </a:lnTo>
                  <a:lnTo>
                    <a:pt x="56261" y="19304"/>
                  </a:lnTo>
                  <a:lnTo>
                    <a:pt x="44958" y="0"/>
                  </a:lnTo>
                  <a:close/>
                </a:path>
              </a:pathLst>
            </a:custGeom>
            <a:solidFill>
              <a:srgbClr val="008000"/>
            </a:solidFill>
          </p:spPr>
        </p:sp>
      </p:grpSp>
      <p:sp>
        <p:nvSpPr>
          <p:cNvPr id="13" name="TextBox 13"/>
          <p:cNvSpPr txBox="1"/>
          <p:nvPr/>
        </p:nvSpPr>
        <p:spPr>
          <a:xfrm>
            <a:off x="5842801" y="3258018"/>
            <a:ext cx="378815" cy="661796"/>
          </a:xfrm>
          <a:prstGeom prst="rect">
            <a:avLst/>
          </a:prstGeom>
        </p:spPr>
        <p:txBody>
          <a:bodyPr lIns="0" tIns="0" rIns="0" bIns="0" rtlCol="0" anchor="t">
            <a:spAutoFit/>
          </a:bodyPr>
          <a:lstStyle/>
          <a:p>
            <a:pPr algn="l">
              <a:lnSpc>
                <a:spcPts val="5759"/>
              </a:lnSpc>
            </a:pPr>
            <a:r>
              <a:rPr lang="en-US" sz="4800">
                <a:solidFill>
                  <a:srgbClr val="000000"/>
                </a:solidFill>
                <a:latin typeface="Times New Roman"/>
                <a:ea typeface="Times New Roman"/>
                <a:cs typeface="Times New Roman"/>
                <a:sym typeface="Times New Roman"/>
              </a:rPr>
              <a:t>E</a:t>
            </a:r>
          </a:p>
        </p:txBody>
      </p:sp>
      <p:sp>
        <p:nvSpPr>
          <p:cNvPr id="14" name="TextBox 14"/>
          <p:cNvSpPr txBox="1"/>
          <p:nvPr/>
        </p:nvSpPr>
        <p:spPr>
          <a:xfrm>
            <a:off x="8138930" y="3345777"/>
            <a:ext cx="378815" cy="661796"/>
          </a:xfrm>
          <a:prstGeom prst="rect">
            <a:avLst/>
          </a:prstGeom>
        </p:spPr>
        <p:txBody>
          <a:bodyPr lIns="0" tIns="0" rIns="0" bIns="0" rtlCol="0" anchor="t">
            <a:spAutoFit/>
          </a:bodyPr>
          <a:lstStyle/>
          <a:p>
            <a:pPr algn="l">
              <a:lnSpc>
                <a:spcPts val="5759"/>
              </a:lnSpc>
            </a:pPr>
            <a:r>
              <a:rPr lang="en-US" sz="4800">
                <a:solidFill>
                  <a:srgbClr val="000000"/>
                </a:solidFill>
                <a:latin typeface="Times New Roman"/>
                <a:ea typeface="Times New Roman"/>
                <a:cs typeface="Times New Roman"/>
                <a:sym typeface="Times New Roman"/>
              </a:rPr>
              <a:t>E</a:t>
            </a:r>
          </a:p>
        </p:txBody>
      </p:sp>
      <p:sp>
        <p:nvSpPr>
          <p:cNvPr id="15" name="TextBox 15"/>
          <p:cNvSpPr txBox="1"/>
          <p:nvPr/>
        </p:nvSpPr>
        <p:spPr>
          <a:xfrm>
            <a:off x="13098570" y="3171703"/>
            <a:ext cx="378815" cy="661796"/>
          </a:xfrm>
          <a:prstGeom prst="rect">
            <a:avLst/>
          </a:prstGeom>
        </p:spPr>
        <p:txBody>
          <a:bodyPr lIns="0" tIns="0" rIns="0" bIns="0" rtlCol="0" anchor="t">
            <a:spAutoFit/>
          </a:bodyPr>
          <a:lstStyle/>
          <a:p>
            <a:pPr algn="l">
              <a:lnSpc>
                <a:spcPts val="5759"/>
              </a:lnSpc>
            </a:pPr>
            <a:r>
              <a:rPr lang="en-US" sz="4800">
                <a:solidFill>
                  <a:srgbClr val="000000"/>
                </a:solidFill>
                <a:latin typeface="Times New Roman"/>
                <a:ea typeface="Times New Roman"/>
                <a:cs typeface="Times New Roman"/>
                <a:sym typeface="Times New Roman"/>
              </a:rPr>
              <a:t>E</a:t>
            </a:r>
          </a:p>
        </p:txBody>
      </p:sp>
      <p:sp>
        <p:nvSpPr>
          <p:cNvPr id="16" name="TextBox 16"/>
          <p:cNvSpPr txBox="1"/>
          <p:nvPr/>
        </p:nvSpPr>
        <p:spPr>
          <a:xfrm>
            <a:off x="10076304" y="3266292"/>
            <a:ext cx="378815" cy="661796"/>
          </a:xfrm>
          <a:prstGeom prst="rect">
            <a:avLst/>
          </a:prstGeom>
        </p:spPr>
        <p:txBody>
          <a:bodyPr lIns="0" tIns="0" rIns="0" bIns="0" rtlCol="0" anchor="t">
            <a:spAutoFit/>
          </a:bodyPr>
          <a:lstStyle/>
          <a:p>
            <a:pPr algn="l">
              <a:lnSpc>
                <a:spcPts val="5759"/>
              </a:lnSpc>
            </a:pPr>
            <a:r>
              <a:rPr lang="en-US" sz="4800">
                <a:solidFill>
                  <a:srgbClr val="008000"/>
                </a:solidFill>
                <a:latin typeface="Times New Roman"/>
                <a:ea typeface="Times New Roman"/>
                <a:cs typeface="Times New Roman"/>
                <a:sym typeface="Times New Roman"/>
              </a:rPr>
              <a:t>T</a:t>
            </a:r>
          </a:p>
        </p:txBody>
      </p:sp>
      <p:sp>
        <p:nvSpPr>
          <p:cNvPr id="17" name="TextBox 17"/>
          <p:cNvSpPr txBox="1"/>
          <p:nvPr/>
        </p:nvSpPr>
        <p:spPr>
          <a:xfrm>
            <a:off x="4536235" y="4213941"/>
            <a:ext cx="378815" cy="661796"/>
          </a:xfrm>
          <a:prstGeom prst="rect">
            <a:avLst/>
          </a:prstGeom>
        </p:spPr>
        <p:txBody>
          <a:bodyPr lIns="0" tIns="0" rIns="0" bIns="0" rtlCol="0" anchor="t">
            <a:spAutoFit/>
          </a:bodyPr>
          <a:lstStyle/>
          <a:p>
            <a:pPr algn="l">
              <a:lnSpc>
                <a:spcPts val="5759"/>
              </a:lnSpc>
            </a:pPr>
            <a:r>
              <a:rPr lang="en-US" sz="4800">
                <a:solidFill>
                  <a:srgbClr val="008000"/>
                </a:solidFill>
                <a:latin typeface="Times New Roman"/>
                <a:ea typeface="Times New Roman"/>
                <a:cs typeface="Times New Roman"/>
                <a:sym typeface="Times New Roman"/>
              </a:rPr>
              <a:t>T</a:t>
            </a:r>
          </a:p>
        </p:txBody>
      </p:sp>
      <p:sp>
        <p:nvSpPr>
          <p:cNvPr id="18" name="TextBox 18"/>
          <p:cNvSpPr txBox="1"/>
          <p:nvPr/>
        </p:nvSpPr>
        <p:spPr>
          <a:xfrm>
            <a:off x="2993001" y="3030519"/>
            <a:ext cx="378815" cy="661796"/>
          </a:xfrm>
          <a:prstGeom prst="rect">
            <a:avLst/>
          </a:prstGeom>
        </p:spPr>
        <p:txBody>
          <a:bodyPr lIns="0" tIns="0" rIns="0" bIns="0" rtlCol="0" anchor="t">
            <a:spAutoFit/>
          </a:bodyPr>
          <a:lstStyle/>
          <a:p>
            <a:pPr algn="l">
              <a:lnSpc>
                <a:spcPts val="5759"/>
              </a:lnSpc>
            </a:pPr>
            <a:r>
              <a:rPr lang="en-US" sz="4800">
                <a:solidFill>
                  <a:srgbClr val="008000"/>
                </a:solidFill>
                <a:latin typeface="Times New Roman"/>
                <a:ea typeface="Times New Roman"/>
                <a:cs typeface="Times New Roman"/>
                <a:sym typeface="Times New Roman"/>
              </a:rPr>
              <a:t>T</a:t>
            </a:r>
          </a:p>
        </p:txBody>
      </p:sp>
      <p:grpSp>
        <p:nvGrpSpPr>
          <p:cNvPr id="19" name="Group 19"/>
          <p:cNvGrpSpPr/>
          <p:nvPr/>
        </p:nvGrpSpPr>
        <p:grpSpPr>
          <a:xfrm>
            <a:off x="4609637" y="4856097"/>
            <a:ext cx="189407" cy="2555629"/>
            <a:chOff x="0" y="0"/>
            <a:chExt cx="252542" cy="3407506"/>
          </a:xfrm>
        </p:grpSpPr>
        <p:sp>
          <p:nvSpPr>
            <p:cNvPr id="20" name="Freeform 20"/>
            <p:cNvSpPr/>
            <p:nvPr/>
          </p:nvSpPr>
          <p:spPr>
            <a:xfrm>
              <a:off x="105283" y="167005"/>
              <a:ext cx="42037" cy="3240532"/>
            </a:xfrm>
            <a:custGeom>
              <a:avLst/>
              <a:gdLst/>
              <a:ahLst/>
              <a:cxnLst/>
              <a:rect l="l" t="t" r="r" b="b"/>
              <a:pathLst>
                <a:path w="42037" h="3240532">
                  <a:moveTo>
                    <a:pt x="42037" y="0"/>
                  </a:moveTo>
                  <a:lnTo>
                    <a:pt x="0" y="0"/>
                  </a:lnTo>
                  <a:lnTo>
                    <a:pt x="0" y="3240532"/>
                  </a:lnTo>
                  <a:lnTo>
                    <a:pt x="42037" y="3240532"/>
                  </a:lnTo>
                  <a:lnTo>
                    <a:pt x="42037" y="0"/>
                  </a:lnTo>
                  <a:close/>
                </a:path>
              </a:pathLst>
            </a:custGeom>
            <a:solidFill>
              <a:srgbClr val="008000"/>
            </a:solidFill>
          </p:spPr>
        </p:sp>
        <p:sp>
          <p:nvSpPr>
            <p:cNvPr id="21" name="Freeform 21"/>
            <p:cNvSpPr/>
            <p:nvPr/>
          </p:nvSpPr>
          <p:spPr>
            <a:xfrm>
              <a:off x="0" y="0"/>
              <a:ext cx="231521" cy="200406"/>
            </a:xfrm>
            <a:custGeom>
              <a:avLst/>
              <a:gdLst/>
              <a:ahLst/>
              <a:cxnLst/>
              <a:rect l="l" t="t" r="r" b="b"/>
              <a:pathLst>
                <a:path w="231521" h="200406">
                  <a:moveTo>
                    <a:pt x="126238" y="0"/>
                  </a:moveTo>
                  <a:lnTo>
                    <a:pt x="0" y="200406"/>
                  </a:lnTo>
                  <a:lnTo>
                    <a:pt x="105283" y="200406"/>
                  </a:lnTo>
                  <a:lnTo>
                    <a:pt x="105283" y="167005"/>
                  </a:lnTo>
                  <a:lnTo>
                    <a:pt x="231521" y="167005"/>
                  </a:lnTo>
                  <a:lnTo>
                    <a:pt x="126238" y="0"/>
                  </a:lnTo>
                  <a:close/>
                </a:path>
              </a:pathLst>
            </a:custGeom>
            <a:solidFill>
              <a:srgbClr val="008000"/>
            </a:solidFill>
          </p:spPr>
        </p:sp>
        <p:sp>
          <p:nvSpPr>
            <p:cNvPr id="22" name="Freeform 22"/>
            <p:cNvSpPr/>
            <p:nvPr/>
          </p:nvSpPr>
          <p:spPr>
            <a:xfrm>
              <a:off x="147320" y="167005"/>
              <a:ext cx="105283" cy="33401"/>
            </a:xfrm>
            <a:custGeom>
              <a:avLst/>
              <a:gdLst/>
              <a:ahLst/>
              <a:cxnLst/>
              <a:rect l="l" t="t" r="r" b="b"/>
              <a:pathLst>
                <a:path w="105283" h="33401">
                  <a:moveTo>
                    <a:pt x="84201" y="0"/>
                  </a:moveTo>
                  <a:lnTo>
                    <a:pt x="0" y="0"/>
                  </a:lnTo>
                  <a:lnTo>
                    <a:pt x="0" y="33401"/>
                  </a:lnTo>
                  <a:lnTo>
                    <a:pt x="105283" y="33401"/>
                  </a:lnTo>
                  <a:lnTo>
                    <a:pt x="84201" y="0"/>
                  </a:lnTo>
                  <a:close/>
                </a:path>
              </a:pathLst>
            </a:custGeom>
            <a:solidFill>
              <a:srgbClr val="008000"/>
            </a:solidFill>
          </p:spPr>
        </p:sp>
      </p:grpSp>
      <p:grpSp>
        <p:nvGrpSpPr>
          <p:cNvPr id="23" name="Group 23"/>
          <p:cNvGrpSpPr/>
          <p:nvPr/>
        </p:nvGrpSpPr>
        <p:grpSpPr>
          <a:xfrm>
            <a:off x="3136059" y="3661377"/>
            <a:ext cx="101234" cy="1481990"/>
            <a:chOff x="0" y="0"/>
            <a:chExt cx="134979" cy="1975986"/>
          </a:xfrm>
        </p:grpSpPr>
        <p:sp>
          <p:nvSpPr>
            <p:cNvPr id="24" name="Freeform 24"/>
            <p:cNvSpPr/>
            <p:nvPr/>
          </p:nvSpPr>
          <p:spPr>
            <a:xfrm>
              <a:off x="56261" y="96901"/>
              <a:ext cx="22479" cy="1879092"/>
            </a:xfrm>
            <a:custGeom>
              <a:avLst/>
              <a:gdLst/>
              <a:ahLst/>
              <a:cxnLst/>
              <a:rect l="l" t="t" r="r" b="b"/>
              <a:pathLst>
                <a:path w="22479" h="1879092">
                  <a:moveTo>
                    <a:pt x="22479" y="0"/>
                  </a:moveTo>
                  <a:lnTo>
                    <a:pt x="0" y="0"/>
                  </a:lnTo>
                  <a:lnTo>
                    <a:pt x="0" y="1879092"/>
                  </a:lnTo>
                  <a:lnTo>
                    <a:pt x="22479" y="1879092"/>
                  </a:lnTo>
                  <a:lnTo>
                    <a:pt x="22479" y="0"/>
                  </a:lnTo>
                  <a:close/>
                </a:path>
              </a:pathLst>
            </a:custGeom>
            <a:solidFill>
              <a:srgbClr val="008000"/>
            </a:solidFill>
          </p:spPr>
        </p:sp>
        <p:sp>
          <p:nvSpPr>
            <p:cNvPr id="25" name="Freeform 25"/>
            <p:cNvSpPr/>
            <p:nvPr/>
          </p:nvSpPr>
          <p:spPr>
            <a:xfrm>
              <a:off x="0" y="0"/>
              <a:ext cx="123698" cy="116205"/>
            </a:xfrm>
            <a:custGeom>
              <a:avLst/>
              <a:gdLst/>
              <a:ahLst/>
              <a:cxnLst/>
              <a:rect l="l" t="t" r="r" b="b"/>
              <a:pathLst>
                <a:path w="123698" h="116205">
                  <a:moveTo>
                    <a:pt x="67437" y="0"/>
                  </a:moveTo>
                  <a:lnTo>
                    <a:pt x="0" y="116205"/>
                  </a:lnTo>
                  <a:lnTo>
                    <a:pt x="56261" y="116205"/>
                  </a:lnTo>
                  <a:lnTo>
                    <a:pt x="56261" y="96901"/>
                  </a:lnTo>
                  <a:lnTo>
                    <a:pt x="123698" y="96901"/>
                  </a:lnTo>
                  <a:lnTo>
                    <a:pt x="67437" y="0"/>
                  </a:lnTo>
                  <a:close/>
                </a:path>
              </a:pathLst>
            </a:custGeom>
            <a:solidFill>
              <a:srgbClr val="008000"/>
            </a:solidFill>
          </p:spPr>
        </p:sp>
        <p:sp>
          <p:nvSpPr>
            <p:cNvPr id="26" name="Freeform 26"/>
            <p:cNvSpPr/>
            <p:nvPr/>
          </p:nvSpPr>
          <p:spPr>
            <a:xfrm>
              <a:off x="78740" y="96901"/>
              <a:ext cx="56261" cy="19304"/>
            </a:xfrm>
            <a:custGeom>
              <a:avLst/>
              <a:gdLst/>
              <a:ahLst/>
              <a:cxnLst/>
              <a:rect l="l" t="t" r="r" b="b"/>
              <a:pathLst>
                <a:path w="56261" h="19304">
                  <a:moveTo>
                    <a:pt x="44958" y="0"/>
                  </a:moveTo>
                  <a:lnTo>
                    <a:pt x="0" y="0"/>
                  </a:lnTo>
                  <a:lnTo>
                    <a:pt x="0" y="19304"/>
                  </a:lnTo>
                  <a:lnTo>
                    <a:pt x="56261" y="19304"/>
                  </a:lnTo>
                  <a:lnTo>
                    <a:pt x="44958" y="0"/>
                  </a:lnTo>
                  <a:close/>
                </a:path>
              </a:pathLst>
            </a:custGeom>
            <a:solidFill>
              <a:srgbClr val="008000"/>
            </a:solidFill>
          </p:spPr>
        </p:sp>
      </p:grpSp>
      <p:grpSp>
        <p:nvGrpSpPr>
          <p:cNvPr id="27" name="Group 27"/>
          <p:cNvGrpSpPr/>
          <p:nvPr/>
        </p:nvGrpSpPr>
        <p:grpSpPr>
          <a:xfrm>
            <a:off x="12915900" y="9534525"/>
            <a:ext cx="4114800" cy="547688"/>
            <a:chOff x="0" y="0"/>
            <a:chExt cx="5486400" cy="730250"/>
          </a:xfrm>
        </p:grpSpPr>
        <p:sp>
          <p:nvSpPr>
            <p:cNvPr id="28" name="Freeform 28"/>
            <p:cNvSpPr/>
            <p:nvPr/>
          </p:nvSpPr>
          <p:spPr>
            <a:xfrm>
              <a:off x="0" y="0"/>
              <a:ext cx="5486400" cy="730250"/>
            </a:xfrm>
            <a:custGeom>
              <a:avLst/>
              <a:gdLst/>
              <a:ahLst/>
              <a:cxnLst/>
              <a:rect l="l" t="t" r="r" b="b"/>
              <a:pathLst>
                <a:path w="5486400" h="730250">
                  <a:moveTo>
                    <a:pt x="0" y="0"/>
                  </a:moveTo>
                  <a:lnTo>
                    <a:pt x="5486400" y="0"/>
                  </a:lnTo>
                  <a:lnTo>
                    <a:pt x="5486400" y="730250"/>
                  </a:lnTo>
                  <a:lnTo>
                    <a:pt x="0" y="730250"/>
                  </a:lnTo>
                  <a:close/>
                </a:path>
              </a:pathLst>
            </a:custGeom>
            <a:solidFill>
              <a:srgbClr val="000000">
                <a:alpha val="0"/>
              </a:srgbClr>
            </a:solidFill>
          </p:spPr>
        </p:sp>
        <p:sp>
          <p:nvSpPr>
            <p:cNvPr id="29" name="TextBox 29"/>
            <p:cNvSpPr txBox="1"/>
            <p:nvPr/>
          </p:nvSpPr>
          <p:spPr>
            <a:xfrm>
              <a:off x="0" y="-38100"/>
              <a:ext cx="5486400" cy="76835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27</a:t>
              </a:r>
            </a:p>
          </p:txBody>
        </p:sp>
      </p:grpSp>
      <p:grpSp>
        <p:nvGrpSpPr>
          <p:cNvPr id="30" name="Group 30"/>
          <p:cNvGrpSpPr>
            <a:grpSpLocks noChangeAspect="1"/>
          </p:cNvGrpSpPr>
          <p:nvPr/>
        </p:nvGrpSpPr>
        <p:grpSpPr>
          <a:xfrm>
            <a:off x="927603" y="338474"/>
            <a:ext cx="187522" cy="917610"/>
            <a:chOff x="0" y="0"/>
            <a:chExt cx="250030" cy="1223480"/>
          </a:xfrm>
        </p:grpSpPr>
        <p:sp>
          <p:nvSpPr>
            <p:cNvPr id="31" name="Freeform 31"/>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32" name="Group 32"/>
          <p:cNvGrpSpPr>
            <a:grpSpLocks noChangeAspect="1"/>
          </p:cNvGrpSpPr>
          <p:nvPr/>
        </p:nvGrpSpPr>
        <p:grpSpPr>
          <a:xfrm>
            <a:off x="16142079" y="78204"/>
            <a:ext cx="1711278" cy="1508760"/>
            <a:chOff x="0" y="0"/>
            <a:chExt cx="2281704" cy="2011680"/>
          </a:xfrm>
        </p:grpSpPr>
        <p:sp>
          <p:nvSpPr>
            <p:cNvPr id="33" name="Freeform 33"/>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34" name="Freeform 34"/>
          <p:cNvSpPr/>
          <p:nvPr/>
        </p:nvSpPr>
        <p:spPr>
          <a:xfrm>
            <a:off x="12072511" y="8417530"/>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35" name="Group 35"/>
          <p:cNvGrpSpPr/>
          <p:nvPr/>
        </p:nvGrpSpPr>
        <p:grpSpPr>
          <a:xfrm>
            <a:off x="760551" y="9509541"/>
            <a:ext cx="11201666" cy="218053"/>
            <a:chOff x="0" y="0"/>
            <a:chExt cx="14935554" cy="290738"/>
          </a:xfrm>
        </p:grpSpPr>
        <p:sp>
          <p:nvSpPr>
            <p:cNvPr id="36" name="Freeform 36"/>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37" name="Group 37"/>
          <p:cNvGrpSpPr/>
          <p:nvPr/>
        </p:nvGrpSpPr>
        <p:grpSpPr>
          <a:xfrm>
            <a:off x="0" y="9281518"/>
            <a:ext cx="657225" cy="665341"/>
            <a:chOff x="0" y="0"/>
            <a:chExt cx="876300" cy="887122"/>
          </a:xfrm>
        </p:grpSpPr>
        <p:sp>
          <p:nvSpPr>
            <p:cNvPr id="38" name="Freeform 3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39" name="TextBox 3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
        <p:nvSpPr>
          <p:cNvPr id="40" name="TextBox 40"/>
          <p:cNvSpPr txBox="1"/>
          <p:nvPr/>
        </p:nvSpPr>
        <p:spPr>
          <a:xfrm>
            <a:off x="1206565" y="-230847"/>
            <a:ext cx="9702519" cy="1634960"/>
          </a:xfrm>
          <a:prstGeom prst="rect">
            <a:avLst/>
          </a:prstGeom>
        </p:spPr>
        <p:txBody>
          <a:bodyPr lIns="0" tIns="0" rIns="0" bIns="0" rtlCol="0" anchor="t">
            <a:spAutoFit/>
          </a:bodyPr>
          <a:lstStyle/>
          <a:p>
            <a:pPr algn="l">
              <a:lnSpc>
                <a:spcPts val="10080"/>
              </a:lnSpc>
            </a:pPr>
            <a:r>
              <a:rPr lang="en-US" sz="4200" b="1" spc="9">
                <a:solidFill>
                  <a:srgbClr val="38425C"/>
                </a:solidFill>
                <a:latin typeface="Rosario Bold"/>
                <a:ea typeface="Rosario Bold"/>
                <a:cs typeface="Rosario Bold"/>
                <a:sym typeface="Rosario Bold"/>
              </a:rPr>
              <a:t>How does water vapour get’s into the air?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1143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p:nvPr/>
        </p:nvGrpSpPr>
        <p:grpSpPr>
          <a:xfrm rot="-5400000">
            <a:off x="-568245" y="2723420"/>
            <a:ext cx="6385027" cy="4162138"/>
            <a:chOff x="0" y="0"/>
            <a:chExt cx="8513370" cy="1638114"/>
          </a:xfrm>
        </p:grpSpPr>
        <p:sp>
          <p:nvSpPr>
            <p:cNvPr id="6" name="Freeform 6"/>
            <p:cNvSpPr/>
            <p:nvPr/>
          </p:nvSpPr>
          <p:spPr>
            <a:xfrm>
              <a:off x="12700" y="12700"/>
              <a:ext cx="8487918" cy="1612773"/>
            </a:xfrm>
            <a:custGeom>
              <a:avLst/>
              <a:gdLst/>
              <a:ahLst/>
              <a:cxnLst/>
              <a:rect l="l" t="t" r="r" b="b"/>
              <a:pathLst>
                <a:path w="8487918" h="1612773">
                  <a:moveTo>
                    <a:pt x="0" y="0"/>
                  </a:moveTo>
                  <a:lnTo>
                    <a:pt x="8487918" y="0"/>
                  </a:lnTo>
                  <a:lnTo>
                    <a:pt x="8487918" y="1612773"/>
                  </a:lnTo>
                  <a:lnTo>
                    <a:pt x="0" y="1612773"/>
                  </a:lnTo>
                  <a:close/>
                </a:path>
              </a:pathLst>
            </a:custGeom>
            <a:solidFill>
              <a:srgbClr val="4472C4"/>
            </a:solidFill>
          </p:spPr>
        </p:sp>
        <p:sp>
          <p:nvSpPr>
            <p:cNvPr id="7" name="Freeform 7"/>
            <p:cNvSpPr/>
            <p:nvPr/>
          </p:nvSpPr>
          <p:spPr>
            <a:xfrm>
              <a:off x="0" y="0"/>
              <a:ext cx="8513318" cy="1638173"/>
            </a:xfrm>
            <a:custGeom>
              <a:avLst/>
              <a:gdLst/>
              <a:ahLst/>
              <a:cxnLst/>
              <a:rect l="l" t="t" r="r" b="b"/>
              <a:pathLst>
                <a:path w="8513318" h="1638173">
                  <a:moveTo>
                    <a:pt x="12700" y="0"/>
                  </a:moveTo>
                  <a:lnTo>
                    <a:pt x="8500618" y="0"/>
                  </a:lnTo>
                  <a:cubicBezTo>
                    <a:pt x="8507603" y="0"/>
                    <a:pt x="8513318" y="5715"/>
                    <a:pt x="8513318" y="12700"/>
                  </a:cubicBezTo>
                  <a:lnTo>
                    <a:pt x="8513318" y="1625473"/>
                  </a:lnTo>
                  <a:cubicBezTo>
                    <a:pt x="8513318" y="1632458"/>
                    <a:pt x="8507603" y="1638173"/>
                    <a:pt x="8500618" y="1638173"/>
                  </a:cubicBezTo>
                  <a:lnTo>
                    <a:pt x="12700" y="1638173"/>
                  </a:lnTo>
                  <a:cubicBezTo>
                    <a:pt x="5715" y="1638173"/>
                    <a:pt x="0" y="1632458"/>
                    <a:pt x="0" y="1625473"/>
                  </a:cubicBezTo>
                  <a:lnTo>
                    <a:pt x="0" y="12700"/>
                  </a:lnTo>
                  <a:cubicBezTo>
                    <a:pt x="0" y="5715"/>
                    <a:pt x="5715" y="0"/>
                    <a:pt x="12700" y="0"/>
                  </a:cubicBezTo>
                  <a:moveTo>
                    <a:pt x="12700" y="25400"/>
                  </a:moveTo>
                  <a:lnTo>
                    <a:pt x="12700" y="12700"/>
                  </a:lnTo>
                  <a:lnTo>
                    <a:pt x="25400" y="12700"/>
                  </a:lnTo>
                  <a:lnTo>
                    <a:pt x="25400" y="1625473"/>
                  </a:lnTo>
                  <a:lnTo>
                    <a:pt x="12700" y="1625473"/>
                  </a:lnTo>
                  <a:lnTo>
                    <a:pt x="12700" y="1612773"/>
                  </a:lnTo>
                  <a:lnTo>
                    <a:pt x="8500618" y="1612773"/>
                  </a:lnTo>
                  <a:lnTo>
                    <a:pt x="8500618" y="1625473"/>
                  </a:lnTo>
                  <a:lnTo>
                    <a:pt x="8487918" y="1625473"/>
                  </a:lnTo>
                  <a:lnTo>
                    <a:pt x="8487918" y="12700"/>
                  </a:lnTo>
                  <a:lnTo>
                    <a:pt x="8500618" y="12700"/>
                  </a:lnTo>
                  <a:lnTo>
                    <a:pt x="8500618" y="25400"/>
                  </a:lnTo>
                  <a:lnTo>
                    <a:pt x="12700" y="25400"/>
                  </a:lnTo>
                  <a:close/>
                </a:path>
              </a:pathLst>
            </a:custGeom>
            <a:solidFill>
              <a:srgbClr val="FFFFFF"/>
            </a:solidFill>
          </p:spPr>
        </p:sp>
      </p:grpSp>
      <p:grpSp>
        <p:nvGrpSpPr>
          <p:cNvPr id="8" name="Group 8"/>
          <p:cNvGrpSpPr/>
          <p:nvPr/>
        </p:nvGrpSpPr>
        <p:grpSpPr>
          <a:xfrm>
            <a:off x="714663" y="4451001"/>
            <a:ext cx="6385027" cy="1228585"/>
            <a:chOff x="0" y="0"/>
            <a:chExt cx="8513370" cy="1638114"/>
          </a:xfrm>
        </p:grpSpPr>
        <p:sp>
          <p:nvSpPr>
            <p:cNvPr id="9" name="Freeform 9"/>
            <p:cNvSpPr/>
            <p:nvPr/>
          </p:nvSpPr>
          <p:spPr>
            <a:xfrm>
              <a:off x="0" y="0"/>
              <a:ext cx="8513370" cy="1638114"/>
            </a:xfrm>
            <a:custGeom>
              <a:avLst/>
              <a:gdLst/>
              <a:ahLst/>
              <a:cxnLst/>
              <a:rect l="l" t="t" r="r" b="b"/>
              <a:pathLst>
                <a:path w="8513370" h="1638114">
                  <a:moveTo>
                    <a:pt x="0" y="0"/>
                  </a:moveTo>
                  <a:lnTo>
                    <a:pt x="8513370" y="0"/>
                  </a:lnTo>
                  <a:lnTo>
                    <a:pt x="8513370" y="1638114"/>
                  </a:lnTo>
                  <a:lnTo>
                    <a:pt x="0" y="1638114"/>
                  </a:lnTo>
                  <a:close/>
                </a:path>
              </a:pathLst>
            </a:custGeom>
            <a:solidFill>
              <a:srgbClr val="000000">
                <a:alpha val="0"/>
              </a:srgbClr>
            </a:solidFill>
          </p:spPr>
        </p:sp>
        <p:sp>
          <p:nvSpPr>
            <p:cNvPr id="10" name="TextBox 10"/>
            <p:cNvSpPr txBox="1"/>
            <p:nvPr/>
          </p:nvSpPr>
          <p:spPr>
            <a:xfrm>
              <a:off x="0" y="28575"/>
              <a:ext cx="4533516" cy="1609539"/>
            </a:xfrm>
            <a:prstGeom prst="rect">
              <a:avLst/>
            </a:prstGeom>
          </p:spPr>
          <p:txBody>
            <a:bodyPr lIns="0" tIns="0" rIns="0" bIns="0" rtlCol="0" anchor="ctr"/>
            <a:lstStyle/>
            <a:p>
              <a:pPr algn="ctr">
                <a:lnSpc>
                  <a:spcPts val="2916"/>
                </a:lnSpc>
              </a:pPr>
              <a:r>
                <a:rPr lang="en-US" sz="2700" b="1" dirty="0">
                  <a:solidFill>
                    <a:srgbClr val="FFFFFF"/>
                  </a:solidFill>
                  <a:latin typeface="PT Sans Bold"/>
                  <a:ea typeface="PT Sans Bold"/>
                  <a:cs typeface="PT Sans Bold"/>
                  <a:sym typeface="PT Sans Bold"/>
                </a:rPr>
                <a:t>Subject 2: What causes the air to rise?</a:t>
              </a:r>
            </a:p>
          </p:txBody>
        </p:sp>
      </p:grpSp>
      <p:grpSp>
        <p:nvGrpSpPr>
          <p:cNvPr id="11" name="Group 11"/>
          <p:cNvGrpSpPr/>
          <p:nvPr/>
        </p:nvGrpSpPr>
        <p:grpSpPr>
          <a:xfrm>
            <a:off x="5295876" y="142338"/>
            <a:ext cx="8728731" cy="1913049"/>
            <a:chOff x="0" y="0"/>
            <a:chExt cx="11638308" cy="2550732"/>
          </a:xfrm>
        </p:grpSpPr>
        <p:sp>
          <p:nvSpPr>
            <p:cNvPr id="12" name="Freeform 12"/>
            <p:cNvSpPr/>
            <p:nvPr/>
          </p:nvSpPr>
          <p:spPr>
            <a:xfrm>
              <a:off x="12700" y="12700"/>
              <a:ext cx="11612880" cy="2525395"/>
            </a:xfrm>
            <a:custGeom>
              <a:avLst/>
              <a:gdLst/>
              <a:ahLst/>
              <a:cxnLst/>
              <a:rect l="l" t="t" r="r" b="b"/>
              <a:pathLst>
                <a:path w="11612880" h="2525395">
                  <a:moveTo>
                    <a:pt x="0" y="0"/>
                  </a:moveTo>
                  <a:lnTo>
                    <a:pt x="11612880" y="0"/>
                  </a:lnTo>
                  <a:lnTo>
                    <a:pt x="11612880" y="2525395"/>
                  </a:lnTo>
                  <a:lnTo>
                    <a:pt x="0" y="2525395"/>
                  </a:lnTo>
                  <a:close/>
                </a:path>
              </a:pathLst>
            </a:custGeom>
            <a:solidFill>
              <a:srgbClr val="ED7D31"/>
            </a:solidFill>
          </p:spPr>
        </p:sp>
        <p:sp>
          <p:nvSpPr>
            <p:cNvPr id="13" name="Freeform 13"/>
            <p:cNvSpPr/>
            <p:nvPr/>
          </p:nvSpPr>
          <p:spPr>
            <a:xfrm>
              <a:off x="0" y="0"/>
              <a:ext cx="11638280" cy="2550795"/>
            </a:xfrm>
            <a:custGeom>
              <a:avLst/>
              <a:gdLst/>
              <a:ahLst/>
              <a:cxnLst/>
              <a:rect l="l" t="t" r="r" b="b"/>
              <a:pathLst>
                <a:path w="11638280" h="2550795">
                  <a:moveTo>
                    <a:pt x="12700" y="0"/>
                  </a:moveTo>
                  <a:lnTo>
                    <a:pt x="11625580" y="0"/>
                  </a:lnTo>
                  <a:cubicBezTo>
                    <a:pt x="11632565" y="0"/>
                    <a:pt x="11638280" y="5715"/>
                    <a:pt x="11638280" y="12700"/>
                  </a:cubicBezTo>
                  <a:lnTo>
                    <a:pt x="11638280" y="2538095"/>
                  </a:lnTo>
                  <a:cubicBezTo>
                    <a:pt x="11638280" y="2545080"/>
                    <a:pt x="11632565" y="2550795"/>
                    <a:pt x="11625580" y="2550795"/>
                  </a:cubicBezTo>
                  <a:lnTo>
                    <a:pt x="12700" y="2550795"/>
                  </a:lnTo>
                  <a:cubicBezTo>
                    <a:pt x="5715" y="2550795"/>
                    <a:pt x="0" y="2545080"/>
                    <a:pt x="0" y="2538095"/>
                  </a:cubicBezTo>
                  <a:lnTo>
                    <a:pt x="0" y="12700"/>
                  </a:lnTo>
                  <a:cubicBezTo>
                    <a:pt x="0" y="5715"/>
                    <a:pt x="5715" y="0"/>
                    <a:pt x="12700" y="0"/>
                  </a:cubicBezTo>
                  <a:moveTo>
                    <a:pt x="12700" y="25400"/>
                  </a:moveTo>
                  <a:lnTo>
                    <a:pt x="12700" y="12700"/>
                  </a:lnTo>
                  <a:lnTo>
                    <a:pt x="25400" y="12700"/>
                  </a:lnTo>
                  <a:lnTo>
                    <a:pt x="25400" y="2538095"/>
                  </a:lnTo>
                  <a:lnTo>
                    <a:pt x="12700" y="2538095"/>
                  </a:lnTo>
                  <a:lnTo>
                    <a:pt x="12700" y="2525395"/>
                  </a:lnTo>
                  <a:lnTo>
                    <a:pt x="11625580" y="2525395"/>
                  </a:lnTo>
                  <a:lnTo>
                    <a:pt x="11625580" y="2538095"/>
                  </a:lnTo>
                  <a:lnTo>
                    <a:pt x="11612880" y="2538095"/>
                  </a:lnTo>
                  <a:lnTo>
                    <a:pt x="11612880" y="12700"/>
                  </a:lnTo>
                  <a:lnTo>
                    <a:pt x="11625580" y="12700"/>
                  </a:lnTo>
                  <a:lnTo>
                    <a:pt x="11625580" y="25400"/>
                  </a:lnTo>
                  <a:lnTo>
                    <a:pt x="12700" y="25400"/>
                  </a:lnTo>
                  <a:close/>
                </a:path>
              </a:pathLst>
            </a:custGeom>
            <a:solidFill>
              <a:srgbClr val="FFFFFF"/>
            </a:solidFill>
          </p:spPr>
        </p:sp>
      </p:grpSp>
      <p:grpSp>
        <p:nvGrpSpPr>
          <p:cNvPr id="14" name="Group 14"/>
          <p:cNvGrpSpPr/>
          <p:nvPr/>
        </p:nvGrpSpPr>
        <p:grpSpPr>
          <a:xfrm>
            <a:off x="5295876" y="142338"/>
            <a:ext cx="8728731" cy="1913049"/>
            <a:chOff x="0" y="0"/>
            <a:chExt cx="11638308" cy="2550732"/>
          </a:xfrm>
        </p:grpSpPr>
        <p:sp>
          <p:nvSpPr>
            <p:cNvPr id="15" name="Freeform 15"/>
            <p:cNvSpPr/>
            <p:nvPr/>
          </p:nvSpPr>
          <p:spPr>
            <a:xfrm>
              <a:off x="0" y="0"/>
              <a:ext cx="11638308" cy="2550732"/>
            </a:xfrm>
            <a:custGeom>
              <a:avLst/>
              <a:gdLst/>
              <a:ahLst/>
              <a:cxnLst/>
              <a:rect l="l" t="t" r="r" b="b"/>
              <a:pathLst>
                <a:path w="11638308" h="2550732">
                  <a:moveTo>
                    <a:pt x="0" y="0"/>
                  </a:moveTo>
                  <a:lnTo>
                    <a:pt x="11638308" y="0"/>
                  </a:lnTo>
                  <a:lnTo>
                    <a:pt x="11638308" y="2550732"/>
                  </a:lnTo>
                  <a:lnTo>
                    <a:pt x="0" y="2550732"/>
                  </a:lnTo>
                  <a:close/>
                </a:path>
              </a:pathLst>
            </a:custGeom>
            <a:solidFill>
              <a:srgbClr val="000000">
                <a:alpha val="0"/>
              </a:srgbClr>
            </a:solidFill>
          </p:spPr>
        </p:sp>
        <p:sp>
          <p:nvSpPr>
            <p:cNvPr id="16" name="TextBox 16"/>
            <p:cNvSpPr txBox="1"/>
            <p:nvPr/>
          </p:nvSpPr>
          <p:spPr>
            <a:xfrm>
              <a:off x="0" y="19050"/>
              <a:ext cx="11638308" cy="2531682"/>
            </a:xfrm>
            <a:prstGeom prst="rect">
              <a:avLst/>
            </a:prstGeom>
          </p:spPr>
          <p:txBody>
            <a:bodyPr lIns="0" tIns="0" rIns="0" bIns="0" rtlCol="0" anchor="ctr"/>
            <a:lstStyle/>
            <a:p>
              <a:pPr algn="ctr">
                <a:lnSpc>
                  <a:spcPts val="1944"/>
                </a:lnSpc>
              </a:pPr>
              <a:r>
                <a:rPr lang="en-US" sz="1800" b="1">
                  <a:solidFill>
                    <a:srgbClr val="FFFFFF"/>
                  </a:solidFill>
                  <a:latin typeface="PT Sans Bold"/>
                  <a:ea typeface="PT Sans Bold"/>
                  <a:cs typeface="PT Sans Bold"/>
                  <a:sym typeface="PT Sans Bold"/>
                </a:rPr>
                <a:t>The sun</a:t>
              </a:r>
              <a:r>
                <a:rPr lang="en-US" sz="1800">
                  <a:solidFill>
                    <a:srgbClr val="FFFFFF"/>
                  </a:solidFill>
                  <a:latin typeface="PT Sans"/>
                  <a:ea typeface="PT Sans"/>
                  <a:cs typeface="PT Sans"/>
                  <a:sym typeface="PT Sans"/>
                </a:rPr>
                <a:t> – The sun heats the ground, which then heats the air just above it, causing it to rise upwards in the sky (warm air rises). This tends to produce cumulus clouds.</a:t>
              </a:r>
            </a:p>
          </p:txBody>
        </p:sp>
      </p:grpSp>
      <p:grpSp>
        <p:nvGrpSpPr>
          <p:cNvPr id="17" name="Group 17"/>
          <p:cNvGrpSpPr/>
          <p:nvPr/>
        </p:nvGrpSpPr>
        <p:grpSpPr>
          <a:xfrm>
            <a:off x="5295876" y="2338722"/>
            <a:ext cx="8693064" cy="1989915"/>
            <a:chOff x="0" y="0"/>
            <a:chExt cx="11590752" cy="2653220"/>
          </a:xfrm>
        </p:grpSpPr>
        <p:sp>
          <p:nvSpPr>
            <p:cNvPr id="18" name="Freeform 18"/>
            <p:cNvSpPr/>
            <p:nvPr/>
          </p:nvSpPr>
          <p:spPr>
            <a:xfrm>
              <a:off x="12700" y="12700"/>
              <a:ext cx="11565382" cy="2627757"/>
            </a:xfrm>
            <a:custGeom>
              <a:avLst/>
              <a:gdLst/>
              <a:ahLst/>
              <a:cxnLst/>
              <a:rect l="l" t="t" r="r" b="b"/>
              <a:pathLst>
                <a:path w="11565382" h="2627757">
                  <a:moveTo>
                    <a:pt x="0" y="0"/>
                  </a:moveTo>
                  <a:lnTo>
                    <a:pt x="11565382" y="0"/>
                  </a:lnTo>
                  <a:lnTo>
                    <a:pt x="11565382" y="2627757"/>
                  </a:lnTo>
                  <a:lnTo>
                    <a:pt x="0" y="2627757"/>
                  </a:lnTo>
                  <a:close/>
                </a:path>
              </a:pathLst>
            </a:custGeom>
            <a:solidFill>
              <a:srgbClr val="ED7D31"/>
            </a:solidFill>
          </p:spPr>
        </p:sp>
        <p:sp>
          <p:nvSpPr>
            <p:cNvPr id="19" name="Freeform 19"/>
            <p:cNvSpPr/>
            <p:nvPr/>
          </p:nvSpPr>
          <p:spPr>
            <a:xfrm>
              <a:off x="0" y="0"/>
              <a:ext cx="11590782" cy="2653157"/>
            </a:xfrm>
            <a:custGeom>
              <a:avLst/>
              <a:gdLst/>
              <a:ahLst/>
              <a:cxnLst/>
              <a:rect l="l" t="t" r="r" b="b"/>
              <a:pathLst>
                <a:path w="11590782" h="2653157">
                  <a:moveTo>
                    <a:pt x="12700" y="0"/>
                  </a:moveTo>
                  <a:lnTo>
                    <a:pt x="11578082" y="0"/>
                  </a:lnTo>
                  <a:cubicBezTo>
                    <a:pt x="11585067" y="0"/>
                    <a:pt x="11590782" y="5715"/>
                    <a:pt x="11590782" y="12700"/>
                  </a:cubicBezTo>
                  <a:lnTo>
                    <a:pt x="11590782" y="2640457"/>
                  </a:lnTo>
                  <a:cubicBezTo>
                    <a:pt x="11590782" y="2647442"/>
                    <a:pt x="11585067" y="2653157"/>
                    <a:pt x="11578082" y="2653157"/>
                  </a:cubicBezTo>
                  <a:lnTo>
                    <a:pt x="12700" y="2653157"/>
                  </a:lnTo>
                  <a:cubicBezTo>
                    <a:pt x="5715" y="2653157"/>
                    <a:pt x="0" y="2647442"/>
                    <a:pt x="0" y="2640457"/>
                  </a:cubicBezTo>
                  <a:lnTo>
                    <a:pt x="0" y="12700"/>
                  </a:lnTo>
                  <a:cubicBezTo>
                    <a:pt x="0" y="5715"/>
                    <a:pt x="5715" y="0"/>
                    <a:pt x="12700" y="0"/>
                  </a:cubicBezTo>
                  <a:moveTo>
                    <a:pt x="12700" y="25400"/>
                  </a:moveTo>
                  <a:lnTo>
                    <a:pt x="12700" y="12700"/>
                  </a:lnTo>
                  <a:lnTo>
                    <a:pt x="25400" y="12700"/>
                  </a:lnTo>
                  <a:lnTo>
                    <a:pt x="25400" y="2640457"/>
                  </a:lnTo>
                  <a:lnTo>
                    <a:pt x="12700" y="2640457"/>
                  </a:lnTo>
                  <a:lnTo>
                    <a:pt x="12700" y="2627757"/>
                  </a:lnTo>
                  <a:lnTo>
                    <a:pt x="11578082" y="2627757"/>
                  </a:lnTo>
                  <a:lnTo>
                    <a:pt x="11578082" y="2640457"/>
                  </a:lnTo>
                  <a:lnTo>
                    <a:pt x="11565382" y="2640457"/>
                  </a:lnTo>
                  <a:lnTo>
                    <a:pt x="11565382" y="12700"/>
                  </a:lnTo>
                  <a:lnTo>
                    <a:pt x="11578082" y="12700"/>
                  </a:lnTo>
                  <a:lnTo>
                    <a:pt x="11578082" y="25400"/>
                  </a:lnTo>
                  <a:lnTo>
                    <a:pt x="12700" y="25400"/>
                  </a:lnTo>
                  <a:close/>
                </a:path>
              </a:pathLst>
            </a:custGeom>
            <a:solidFill>
              <a:srgbClr val="FFFFFF"/>
            </a:solidFill>
          </p:spPr>
        </p:sp>
      </p:grpSp>
      <p:grpSp>
        <p:nvGrpSpPr>
          <p:cNvPr id="20" name="Group 20"/>
          <p:cNvGrpSpPr/>
          <p:nvPr/>
        </p:nvGrpSpPr>
        <p:grpSpPr>
          <a:xfrm>
            <a:off x="5295876" y="2338722"/>
            <a:ext cx="8693064" cy="1989915"/>
            <a:chOff x="0" y="0"/>
            <a:chExt cx="11590752" cy="2653220"/>
          </a:xfrm>
        </p:grpSpPr>
        <p:sp>
          <p:nvSpPr>
            <p:cNvPr id="21" name="Freeform 21"/>
            <p:cNvSpPr/>
            <p:nvPr/>
          </p:nvSpPr>
          <p:spPr>
            <a:xfrm>
              <a:off x="0" y="0"/>
              <a:ext cx="11590752" cy="2653220"/>
            </a:xfrm>
            <a:custGeom>
              <a:avLst/>
              <a:gdLst/>
              <a:ahLst/>
              <a:cxnLst/>
              <a:rect l="l" t="t" r="r" b="b"/>
              <a:pathLst>
                <a:path w="11590752" h="2653220">
                  <a:moveTo>
                    <a:pt x="0" y="0"/>
                  </a:moveTo>
                  <a:lnTo>
                    <a:pt x="11590752" y="0"/>
                  </a:lnTo>
                  <a:lnTo>
                    <a:pt x="11590752" y="2653220"/>
                  </a:lnTo>
                  <a:lnTo>
                    <a:pt x="0" y="2653220"/>
                  </a:lnTo>
                  <a:close/>
                </a:path>
              </a:pathLst>
            </a:custGeom>
            <a:solidFill>
              <a:srgbClr val="000000">
                <a:alpha val="0"/>
              </a:srgbClr>
            </a:solidFill>
          </p:spPr>
        </p:sp>
        <p:sp>
          <p:nvSpPr>
            <p:cNvPr id="22" name="TextBox 22"/>
            <p:cNvSpPr txBox="1"/>
            <p:nvPr/>
          </p:nvSpPr>
          <p:spPr>
            <a:xfrm>
              <a:off x="0" y="19050"/>
              <a:ext cx="11590752" cy="2634170"/>
            </a:xfrm>
            <a:prstGeom prst="rect">
              <a:avLst/>
            </a:prstGeom>
          </p:spPr>
          <p:txBody>
            <a:bodyPr lIns="0" tIns="0" rIns="0" bIns="0" rtlCol="0" anchor="ctr"/>
            <a:lstStyle/>
            <a:p>
              <a:pPr algn="ctr">
                <a:lnSpc>
                  <a:spcPts val="1944"/>
                </a:lnSpc>
              </a:pPr>
              <a:r>
                <a:rPr lang="en-US" sz="1800" b="1">
                  <a:solidFill>
                    <a:srgbClr val="FFFFFF"/>
                  </a:solidFill>
                  <a:latin typeface="PT Sans Bold"/>
                  <a:ea typeface="PT Sans Bold"/>
                  <a:cs typeface="PT Sans Bold"/>
                  <a:sym typeface="PT Sans Bold"/>
                </a:rPr>
                <a:t>Hills and mountains</a:t>
              </a:r>
              <a:r>
                <a:rPr lang="en-US" sz="1800">
                  <a:solidFill>
                    <a:srgbClr val="FFFFFF"/>
                  </a:solidFill>
                  <a:latin typeface="PT Sans"/>
                  <a:ea typeface="PT Sans"/>
                  <a:cs typeface="PT Sans"/>
                  <a:sym typeface="PT Sans"/>
                </a:rPr>
                <a:t> - When air is travelling towards a mountain or hill, it cannot go into the hill and so it rises upwards along the terrain. Stratus clouds are often produced this way.</a:t>
              </a:r>
            </a:p>
          </p:txBody>
        </p:sp>
      </p:grpSp>
      <p:grpSp>
        <p:nvGrpSpPr>
          <p:cNvPr id="23" name="Group 23"/>
          <p:cNvGrpSpPr/>
          <p:nvPr/>
        </p:nvGrpSpPr>
        <p:grpSpPr>
          <a:xfrm>
            <a:off x="5295876" y="4611972"/>
            <a:ext cx="8666800" cy="1529734"/>
            <a:chOff x="0" y="0"/>
            <a:chExt cx="11555734" cy="2039646"/>
          </a:xfrm>
        </p:grpSpPr>
        <p:sp>
          <p:nvSpPr>
            <p:cNvPr id="24" name="Freeform 24"/>
            <p:cNvSpPr/>
            <p:nvPr/>
          </p:nvSpPr>
          <p:spPr>
            <a:xfrm>
              <a:off x="12700" y="12700"/>
              <a:ext cx="11530330" cy="2014220"/>
            </a:xfrm>
            <a:custGeom>
              <a:avLst/>
              <a:gdLst/>
              <a:ahLst/>
              <a:cxnLst/>
              <a:rect l="l" t="t" r="r" b="b"/>
              <a:pathLst>
                <a:path w="11530330" h="2014220">
                  <a:moveTo>
                    <a:pt x="0" y="0"/>
                  </a:moveTo>
                  <a:lnTo>
                    <a:pt x="11530330" y="0"/>
                  </a:lnTo>
                  <a:lnTo>
                    <a:pt x="11530330" y="2014220"/>
                  </a:lnTo>
                  <a:lnTo>
                    <a:pt x="0" y="2014220"/>
                  </a:lnTo>
                  <a:close/>
                </a:path>
              </a:pathLst>
            </a:custGeom>
            <a:solidFill>
              <a:srgbClr val="ED7D31"/>
            </a:solidFill>
          </p:spPr>
        </p:sp>
        <p:sp>
          <p:nvSpPr>
            <p:cNvPr id="25" name="Freeform 25"/>
            <p:cNvSpPr/>
            <p:nvPr/>
          </p:nvSpPr>
          <p:spPr>
            <a:xfrm>
              <a:off x="0" y="0"/>
              <a:ext cx="11555730" cy="2039620"/>
            </a:xfrm>
            <a:custGeom>
              <a:avLst/>
              <a:gdLst/>
              <a:ahLst/>
              <a:cxnLst/>
              <a:rect l="l" t="t" r="r" b="b"/>
              <a:pathLst>
                <a:path w="11555730" h="2039620">
                  <a:moveTo>
                    <a:pt x="12700" y="0"/>
                  </a:moveTo>
                  <a:lnTo>
                    <a:pt x="11543030" y="0"/>
                  </a:lnTo>
                  <a:cubicBezTo>
                    <a:pt x="11550015" y="0"/>
                    <a:pt x="11555730" y="5715"/>
                    <a:pt x="11555730" y="12700"/>
                  </a:cubicBezTo>
                  <a:lnTo>
                    <a:pt x="11555730" y="2026920"/>
                  </a:lnTo>
                  <a:cubicBezTo>
                    <a:pt x="11555730" y="2033905"/>
                    <a:pt x="11550015" y="2039620"/>
                    <a:pt x="11543030" y="2039620"/>
                  </a:cubicBezTo>
                  <a:lnTo>
                    <a:pt x="12700" y="2039620"/>
                  </a:lnTo>
                  <a:cubicBezTo>
                    <a:pt x="5715" y="2039620"/>
                    <a:pt x="0" y="2033905"/>
                    <a:pt x="0" y="2026920"/>
                  </a:cubicBezTo>
                  <a:lnTo>
                    <a:pt x="0" y="12700"/>
                  </a:lnTo>
                  <a:cubicBezTo>
                    <a:pt x="0" y="5715"/>
                    <a:pt x="5715" y="0"/>
                    <a:pt x="12700" y="0"/>
                  </a:cubicBezTo>
                  <a:moveTo>
                    <a:pt x="12700" y="25400"/>
                  </a:moveTo>
                  <a:lnTo>
                    <a:pt x="12700" y="12700"/>
                  </a:lnTo>
                  <a:lnTo>
                    <a:pt x="25400" y="12700"/>
                  </a:lnTo>
                  <a:lnTo>
                    <a:pt x="25400" y="2026920"/>
                  </a:lnTo>
                  <a:lnTo>
                    <a:pt x="12700" y="2026920"/>
                  </a:lnTo>
                  <a:lnTo>
                    <a:pt x="12700" y="2014220"/>
                  </a:lnTo>
                  <a:lnTo>
                    <a:pt x="11543030" y="2014220"/>
                  </a:lnTo>
                  <a:lnTo>
                    <a:pt x="11543030" y="2026920"/>
                  </a:lnTo>
                  <a:lnTo>
                    <a:pt x="11530330" y="2026920"/>
                  </a:lnTo>
                  <a:lnTo>
                    <a:pt x="11530330" y="12700"/>
                  </a:lnTo>
                  <a:lnTo>
                    <a:pt x="11543030" y="12700"/>
                  </a:lnTo>
                  <a:lnTo>
                    <a:pt x="11543030" y="25400"/>
                  </a:lnTo>
                  <a:lnTo>
                    <a:pt x="12700" y="25400"/>
                  </a:lnTo>
                  <a:close/>
                </a:path>
              </a:pathLst>
            </a:custGeom>
            <a:solidFill>
              <a:srgbClr val="FFFFFF"/>
            </a:solidFill>
          </p:spPr>
        </p:sp>
      </p:grpSp>
      <p:grpSp>
        <p:nvGrpSpPr>
          <p:cNvPr id="26" name="Group 26"/>
          <p:cNvGrpSpPr/>
          <p:nvPr/>
        </p:nvGrpSpPr>
        <p:grpSpPr>
          <a:xfrm>
            <a:off x="5295876" y="4611972"/>
            <a:ext cx="8666800" cy="1529734"/>
            <a:chOff x="0" y="0"/>
            <a:chExt cx="11555734" cy="2039646"/>
          </a:xfrm>
        </p:grpSpPr>
        <p:sp>
          <p:nvSpPr>
            <p:cNvPr id="27" name="Freeform 27"/>
            <p:cNvSpPr/>
            <p:nvPr/>
          </p:nvSpPr>
          <p:spPr>
            <a:xfrm>
              <a:off x="0" y="0"/>
              <a:ext cx="11555734" cy="2039646"/>
            </a:xfrm>
            <a:custGeom>
              <a:avLst/>
              <a:gdLst/>
              <a:ahLst/>
              <a:cxnLst/>
              <a:rect l="l" t="t" r="r" b="b"/>
              <a:pathLst>
                <a:path w="11555734" h="2039646">
                  <a:moveTo>
                    <a:pt x="0" y="0"/>
                  </a:moveTo>
                  <a:lnTo>
                    <a:pt x="11555734" y="0"/>
                  </a:lnTo>
                  <a:lnTo>
                    <a:pt x="11555734" y="2039646"/>
                  </a:lnTo>
                  <a:lnTo>
                    <a:pt x="0" y="2039646"/>
                  </a:lnTo>
                  <a:close/>
                </a:path>
              </a:pathLst>
            </a:custGeom>
            <a:solidFill>
              <a:srgbClr val="000000">
                <a:alpha val="0"/>
              </a:srgbClr>
            </a:solidFill>
          </p:spPr>
        </p:sp>
        <p:sp>
          <p:nvSpPr>
            <p:cNvPr id="28" name="TextBox 28"/>
            <p:cNvSpPr txBox="1"/>
            <p:nvPr/>
          </p:nvSpPr>
          <p:spPr>
            <a:xfrm>
              <a:off x="0" y="19050"/>
              <a:ext cx="11555734" cy="2020596"/>
            </a:xfrm>
            <a:prstGeom prst="rect">
              <a:avLst/>
            </a:prstGeom>
          </p:spPr>
          <p:txBody>
            <a:bodyPr lIns="0" tIns="0" rIns="0" bIns="0" rtlCol="0" anchor="ctr"/>
            <a:lstStyle/>
            <a:p>
              <a:pPr algn="ctr">
                <a:lnSpc>
                  <a:spcPts val="1944"/>
                </a:lnSpc>
              </a:pPr>
              <a:r>
                <a:rPr lang="en-US" sz="1800" b="1">
                  <a:solidFill>
                    <a:srgbClr val="FFFFFF"/>
                  </a:solidFill>
                  <a:latin typeface="PT Sans Bold"/>
                  <a:ea typeface="PT Sans Bold"/>
                  <a:cs typeface="PT Sans Bold"/>
                  <a:sym typeface="PT Sans Bold"/>
                </a:rPr>
                <a:t>Weather fronts</a:t>
              </a:r>
              <a:r>
                <a:rPr lang="en-US" sz="1800">
                  <a:solidFill>
                    <a:srgbClr val="FFFFFF"/>
                  </a:solidFill>
                  <a:latin typeface="PT Sans"/>
                  <a:ea typeface="PT Sans"/>
                  <a:cs typeface="PT Sans"/>
                  <a:sym typeface="PT Sans"/>
                </a:rPr>
                <a:t> - A weather 'front' is where warm air meets cold air. The warm air rises up and over the cold air (warm air rises). This produces nimbostratus clouds, amongst others.</a:t>
              </a:r>
            </a:p>
          </p:txBody>
        </p:sp>
      </p:grpSp>
      <p:grpSp>
        <p:nvGrpSpPr>
          <p:cNvPr id="29" name="Group 29"/>
          <p:cNvGrpSpPr/>
          <p:nvPr/>
        </p:nvGrpSpPr>
        <p:grpSpPr>
          <a:xfrm>
            <a:off x="5295876" y="6425042"/>
            <a:ext cx="8666800" cy="1524897"/>
            <a:chOff x="0" y="0"/>
            <a:chExt cx="11555734" cy="2033196"/>
          </a:xfrm>
        </p:grpSpPr>
        <p:sp>
          <p:nvSpPr>
            <p:cNvPr id="30" name="Freeform 30"/>
            <p:cNvSpPr/>
            <p:nvPr/>
          </p:nvSpPr>
          <p:spPr>
            <a:xfrm>
              <a:off x="12700" y="12700"/>
              <a:ext cx="11530330" cy="2007743"/>
            </a:xfrm>
            <a:custGeom>
              <a:avLst/>
              <a:gdLst/>
              <a:ahLst/>
              <a:cxnLst/>
              <a:rect l="l" t="t" r="r" b="b"/>
              <a:pathLst>
                <a:path w="11530330" h="2007743">
                  <a:moveTo>
                    <a:pt x="0" y="0"/>
                  </a:moveTo>
                  <a:lnTo>
                    <a:pt x="11530330" y="0"/>
                  </a:lnTo>
                  <a:lnTo>
                    <a:pt x="11530330" y="2007743"/>
                  </a:lnTo>
                  <a:lnTo>
                    <a:pt x="0" y="2007743"/>
                  </a:lnTo>
                  <a:close/>
                </a:path>
              </a:pathLst>
            </a:custGeom>
            <a:solidFill>
              <a:srgbClr val="ED7D31"/>
            </a:solidFill>
          </p:spPr>
        </p:sp>
        <p:sp>
          <p:nvSpPr>
            <p:cNvPr id="31" name="Freeform 31"/>
            <p:cNvSpPr/>
            <p:nvPr/>
          </p:nvSpPr>
          <p:spPr>
            <a:xfrm>
              <a:off x="0" y="0"/>
              <a:ext cx="11555730" cy="2033143"/>
            </a:xfrm>
            <a:custGeom>
              <a:avLst/>
              <a:gdLst/>
              <a:ahLst/>
              <a:cxnLst/>
              <a:rect l="l" t="t" r="r" b="b"/>
              <a:pathLst>
                <a:path w="11555730" h="2033143">
                  <a:moveTo>
                    <a:pt x="12700" y="0"/>
                  </a:moveTo>
                  <a:lnTo>
                    <a:pt x="11543030" y="0"/>
                  </a:lnTo>
                  <a:cubicBezTo>
                    <a:pt x="11550015" y="0"/>
                    <a:pt x="11555730" y="5715"/>
                    <a:pt x="11555730" y="12700"/>
                  </a:cubicBezTo>
                  <a:lnTo>
                    <a:pt x="11555730" y="2020443"/>
                  </a:lnTo>
                  <a:cubicBezTo>
                    <a:pt x="11555730" y="2027428"/>
                    <a:pt x="11550015" y="2033143"/>
                    <a:pt x="11543030" y="2033143"/>
                  </a:cubicBezTo>
                  <a:lnTo>
                    <a:pt x="12700" y="2033143"/>
                  </a:lnTo>
                  <a:cubicBezTo>
                    <a:pt x="5715" y="2033143"/>
                    <a:pt x="0" y="2027428"/>
                    <a:pt x="0" y="2020443"/>
                  </a:cubicBezTo>
                  <a:lnTo>
                    <a:pt x="0" y="12700"/>
                  </a:lnTo>
                  <a:cubicBezTo>
                    <a:pt x="0" y="5715"/>
                    <a:pt x="5715" y="0"/>
                    <a:pt x="12700" y="0"/>
                  </a:cubicBezTo>
                  <a:moveTo>
                    <a:pt x="12700" y="25400"/>
                  </a:moveTo>
                  <a:lnTo>
                    <a:pt x="12700" y="12700"/>
                  </a:lnTo>
                  <a:lnTo>
                    <a:pt x="25400" y="12700"/>
                  </a:lnTo>
                  <a:lnTo>
                    <a:pt x="25400" y="2020443"/>
                  </a:lnTo>
                  <a:lnTo>
                    <a:pt x="12700" y="2020443"/>
                  </a:lnTo>
                  <a:lnTo>
                    <a:pt x="12700" y="2007743"/>
                  </a:lnTo>
                  <a:lnTo>
                    <a:pt x="11543030" y="2007743"/>
                  </a:lnTo>
                  <a:lnTo>
                    <a:pt x="11543030" y="2020443"/>
                  </a:lnTo>
                  <a:lnTo>
                    <a:pt x="11530330" y="2020443"/>
                  </a:lnTo>
                  <a:lnTo>
                    <a:pt x="11530330" y="12700"/>
                  </a:lnTo>
                  <a:lnTo>
                    <a:pt x="11543030" y="12700"/>
                  </a:lnTo>
                  <a:lnTo>
                    <a:pt x="11543030" y="25400"/>
                  </a:lnTo>
                  <a:lnTo>
                    <a:pt x="12700" y="25400"/>
                  </a:lnTo>
                  <a:close/>
                </a:path>
              </a:pathLst>
            </a:custGeom>
            <a:solidFill>
              <a:srgbClr val="FFFFFF"/>
            </a:solidFill>
          </p:spPr>
        </p:sp>
      </p:grpSp>
      <p:grpSp>
        <p:nvGrpSpPr>
          <p:cNvPr id="32" name="Group 32"/>
          <p:cNvGrpSpPr/>
          <p:nvPr/>
        </p:nvGrpSpPr>
        <p:grpSpPr>
          <a:xfrm>
            <a:off x="5295876" y="6425042"/>
            <a:ext cx="8666800" cy="1524897"/>
            <a:chOff x="0" y="0"/>
            <a:chExt cx="11555734" cy="2033196"/>
          </a:xfrm>
        </p:grpSpPr>
        <p:sp>
          <p:nvSpPr>
            <p:cNvPr id="33" name="Freeform 33"/>
            <p:cNvSpPr/>
            <p:nvPr/>
          </p:nvSpPr>
          <p:spPr>
            <a:xfrm>
              <a:off x="0" y="0"/>
              <a:ext cx="11555734" cy="2033196"/>
            </a:xfrm>
            <a:custGeom>
              <a:avLst/>
              <a:gdLst/>
              <a:ahLst/>
              <a:cxnLst/>
              <a:rect l="l" t="t" r="r" b="b"/>
              <a:pathLst>
                <a:path w="11555734" h="2033196">
                  <a:moveTo>
                    <a:pt x="0" y="0"/>
                  </a:moveTo>
                  <a:lnTo>
                    <a:pt x="11555734" y="0"/>
                  </a:lnTo>
                  <a:lnTo>
                    <a:pt x="11555734" y="2033196"/>
                  </a:lnTo>
                  <a:lnTo>
                    <a:pt x="0" y="2033196"/>
                  </a:lnTo>
                  <a:close/>
                </a:path>
              </a:pathLst>
            </a:custGeom>
            <a:solidFill>
              <a:srgbClr val="000000">
                <a:alpha val="0"/>
              </a:srgbClr>
            </a:solidFill>
          </p:spPr>
        </p:sp>
        <p:sp>
          <p:nvSpPr>
            <p:cNvPr id="34" name="TextBox 34"/>
            <p:cNvSpPr txBox="1"/>
            <p:nvPr/>
          </p:nvSpPr>
          <p:spPr>
            <a:xfrm>
              <a:off x="0" y="19050"/>
              <a:ext cx="11555734" cy="2014146"/>
            </a:xfrm>
            <a:prstGeom prst="rect">
              <a:avLst/>
            </a:prstGeom>
          </p:spPr>
          <p:txBody>
            <a:bodyPr lIns="0" tIns="0" rIns="0" bIns="0" rtlCol="0" anchor="ctr"/>
            <a:lstStyle/>
            <a:p>
              <a:pPr algn="ctr">
                <a:lnSpc>
                  <a:spcPts val="1944"/>
                </a:lnSpc>
              </a:pPr>
              <a:r>
                <a:rPr lang="en-US" sz="1800" b="1">
                  <a:solidFill>
                    <a:srgbClr val="FFFFFF"/>
                  </a:solidFill>
                  <a:latin typeface="PT Sans Bold"/>
                  <a:ea typeface="PT Sans Bold"/>
                  <a:cs typeface="PT Sans Bold"/>
                  <a:sym typeface="PT Sans Bold"/>
                </a:rPr>
                <a:t>Convergence </a:t>
              </a:r>
              <a:r>
                <a:rPr lang="en-US" sz="1800">
                  <a:solidFill>
                    <a:srgbClr val="FFFFFF"/>
                  </a:solidFill>
                  <a:latin typeface="PT Sans"/>
                  <a:ea typeface="PT Sans"/>
                  <a:cs typeface="PT Sans"/>
                  <a:sym typeface="PT Sans"/>
                </a:rPr>
                <a:t>- Streams of air flowing towards each other from different directions are forced to rise when they meet, or converge. This can cause cumulus cloud and showery conditions.</a:t>
              </a:r>
            </a:p>
          </p:txBody>
        </p:sp>
      </p:grpSp>
      <p:grpSp>
        <p:nvGrpSpPr>
          <p:cNvPr id="35" name="Group 35"/>
          <p:cNvGrpSpPr/>
          <p:nvPr/>
        </p:nvGrpSpPr>
        <p:grpSpPr>
          <a:xfrm>
            <a:off x="5295876" y="8233273"/>
            <a:ext cx="8719725" cy="1754975"/>
            <a:chOff x="0" y="0"/>
            <a:chExt cx="11626300" cy="2339966"/>
          </a:xfrm>
        </p:grpSpPr>
        <p:sp>
          <p:nvSpPr>
            <p:cNvPr id="36" name="Freeform 36"/>
            <p:cNvSpPr/>
            <p:nvPr/>
          </p:nvSpPr>
          <p:spPr>
            <a:xfrm>
              <a:off x="12700" y="12700"/>
              <a:ext cx="11600942" cy="2314575"/>
            </a:xfrm>
            <a:custGeom>
              <a:avLst/>
              <a:gdLst/>
              <a:ahLst/>
              <a:cxnLst/>
              <a:rect l="l" t="t" r="r" b="b"/>
              <a:pathLst>
                <a:path w="11600942" h="2314575">
                  <a:moveTo>
                    <a:pt x="0" y="0"/>
                  </a:moveTo>
                  <a:lnTo>
                    <a:pt x="11600942" y="0"/>
                  </a:lnTo>
                  <a:lnTo>
                    <a:pt x="11600942" y="2314575"/>
                  </a:lnTo>
                  <a:lnTo>
                    <a:pt x="0" y="2314575"/>
                  </a:lnTo>
                  <a:close/>
                </a:path>
              </a:pathLst>
            </a:custGeom>
            <a:solidFill>
              <a:srgbClr val="ED7D31"/>
            </a:solidFill>
          </p:spPr>
        </p:sp>
        <p:sp>
          <p:nvSpPr>
            <p:cNvPr id="37" name="Freeform 37"/>
            <p:cNvSpPr/>
            <p:nvPr/>
          </p:nvSpPr>
          <p:spPr>
            <a:xfrm>
              <a:off x="0" y="0"/>
              <a:ext cx="11626342" cy="2339975"/>
            </a:xfrm>
            <a:custGeom>
              <a:avLst/>
              <a:gdLst/>
              <a:ahLst/>
              <a:cxnLst/>
              <a:rect l="l" t="t" r="r" b="b"/>
              <a:pathLst>
                <a:path w="11626342" h="2339975">
                  <a:moveTo>
                    <a:pt x="12700" y="0"/>
                  </a:moveTo>
                  <a:lnTo>
                    <a:pt x="11613642" y="0"/>
                  </a:lnTo>
                  <a:cubicBezTo>
                    <a:pt x="11620627" y="0"/>
                    <a:pt x="11626342" y="5715"/>
                    <a:pt x="11626342" y="12700"/>
                  </a:cubicBezTo>
                  <a:lnTo>
                    <a:pt x="11626342" y="2327275"/>
                  </a:lnTo>
                  <a:cubicBezTo>
                    <a:pt x="11626342" y="2334260"/>
                    <a:pt x="11620627" y="2339975"/>
                    <a:pt x="11613642" y="2339975"/>
                  </a:cubicBezTo>
                  <a:lnTo>
                    <a:pt x="12700" y="2339975"/>
                  </a:lnTo>
                  <a:cubicBezTo>
                    <a:pt x="5715" y="2339975"/>
                    <a:pt x="0" y="2334260"/>
                    <a:pt x="0" y="2327275"/>
                  </a:cubicBezTo>
                  <a:lnTo>
                    <a:pt x="0" y="12700"/>
                  </a:lnTo>
                  <a:cubicBezTo>
                    <a:pt x="0" y="5715"/>
                    <a:pt x="5715" y="0"/>
                    <a:pt x="12700" y="0"/>
                  </a:cubicBezTo>
                  <a:moveTo>
                    <a:pt x="12700" y="25400"/>
                  </a:moveTo>
                  <a:lnTo>
                    <a:pt x="12700" y="12700"/>
                  </a:lnTo>
                  <a:lnTo>
                    <a:pt x="25400" y="12700"/>
                  </a:lnTo>
                  <a:lnTo>
                    <a:pt x="25400" y="2327275"/>
                  </a:lnTo>
                  <a:lnTo>
                    <a:pt x="12700" y="2327275"/>
                  </a:lnTo>
                  <a:lnTo>
                    <a:pt x="12700" y="2314575"/>
                  </a:lnTo>
                  <a:lnTo>
                    <a:pt x="11613642" y="2314575"/>
                  </a:lnTo>
                  <a:lnTo>
                    <a:pt x="11613642" y="2327275"/>
                  </a:lnTo>
                  <a:lnTo>
                    <a:pt x="11600942" y="2327275"/>
                  </a:lnTo>
                  <a:lnTo>
                    <a:pt x="11600942" y="12700"/>
                  </a:lnTo>
                  <a:lnTo>
                    <a:pt x="11613642" y="12700"/>
                  </a:lnTo>
                  <a:lnTo>
                    <a:pt x="11613642" y="25400"/>
                  </a:lnTo>
                  <a:lnTo>
                    <a:pt x="12700" y="25400"/>
                  </a:lnTo>
                  <a:close/>
                </a:path>
              </a:pathLst>
            </a:custGeom>
            <a:solidFill>
              <a:srgbClr val="FFFFFF"/>
            </a:solidFill>
          </p:spPr>
        </p:sp>
      </p:grpSp>
      <p:grpSp>
        <p:nvGrpSpPr>
          <p:cNvPr id="38" name="Group 38"/>
          <p:cNvGrpSpPr/>
          <p:nvPr/>
        </p:nvGrpSpPr>
        <p:grpSpPr>
          <a:xfrm>
            <a:off x="5295876" y="8233273"/>
            <a:ext cx="8719725" cy="1754975"/>
            <a:chOff x="0" y="0"/>
            <a:chExt cx="11626300" cy="2339966"/>
          </a:xfrm>
        </p:grpSpPr>
        <p:sp>
          <p:nvSpPr>
            <p:cNvPr id="39" name="Freeform 39"/>
            <p:cNvSpPr/>
            <p:nvPr/>
          </p:nvSpPr>
          <p:spPr>
            <a:xfrm>
              <a:off x="0" y="0"/>
              <a:ext cx="11626300" cy="2339966"/>
            </a:xfrm>
            <a:custGeom>
              <a:avLst/>
              <a:gdLst/>
              <a:ahLst/>
              <a:cxnLst/>
              <a:rect l="l" t="t" r="r" b="b"/>
              <a:pathLst>
                <a:path w="11626300" h="2339966">
                  <a:moveTo>
                    <a:pt x="0" y="0"/>
                  </a:moveTo>
                  <a:lnTo>
                    <a:pt x="11626300" y="0"/>
                  </a:lnTo>
                  <a:lnTo>
                    <a:pt x="11626300" y="2339966"/>
                  </a:lnTo>
                  <a:lnTo>
                    <a:pt x="0" y="2339966"/>
                  </a:lnTo>
                  <a:close/>
                </a:path>
              </a:pathLst>
            </a:custGeom>
            <a:solidFill>
              <a:srgbClr val="000000">
                <a:alpha val="0"/>
              </a:srgbClr>
            </a:solidFill>
          </p:spPr>
        </p:sp>
        <p:sp>
          <p:nvSpPr>
            <p:cNvPr id="40" name="TextBox 40"/>
            <p:cNvSpPr txBox="1"/>
            <p:nvPr/>
          </p:nvSpPr>
          <p:spPr>
            <a:xfrm>
              <a:off x="0" y="28575"/>
              <a:ext cx="11626300" cy="2311391"/>
            </a:xfrm>
            <a:prstGeom prst="rect">
              <a:avLst/>
            </a:prstGeom>
          </p:spPr>
          <p:txBody>
            <a:bodyPr lIns="0" tIns="0" rIns="0" bIns="0" rtlCol="0" anchor="ctr"/>
            <a:lstStyle/>
            <a:p>
              <a:pPr algn="ctr">
                <a:lnSpc>
                  <a:spcPts val="2268"/>
                </a:lnSpc>
              </a:pPr>
              <a:r>
                <a:rPr lang="en-US" sz="2100" b="1">
                  <a:solidFill>
                    <a:srgbClr val="FFFFFF"/>
                  </a:solidFill>
                  <a:latin typeface="PT Sans Bold"/>
                  <a:ea typeface="PT Sans Bold"/>
                  <a:cs typeface="PT Sans Bold"/>
                  <a:sym typeface="PT Sans Bold"/>
                </a:rPr>
                <a:t>Turbulence </a:t>
              </a:r>
              <a:r>
                <a:rPr lang="en-US" sz="2100">
                  <a:solidFill>
                    <a:srgbClr val="FFFFFF"/>
                  </a:solidFill>
                  <a:latin typeface="PT Sans"/>
                  <a:ea typeface="PT Sans"/>
                  <a:cs typeface="PT Sans"/>
                  <a:sym typeface="PT Sans"/>
                </a:rPr>
                <a:t>- A sudden change in wind speed high up can create circulations in the air which can bring the air at the surface high up into the sky.</a:t>
              </a:r>
            </a:p>
            <a:p>
              <a:pPr algn="ctr">
                <a:lnSpc>
                  <a:spcPts val="2268"/>
                </a:lnSpc>
              </a:pPr>
              <a:endParaRPr lang="en-US" sz="2100">
                <a:solidFill>
                  <a:srgbClr val="FFFFFF"/>
                </a:solidFill>
                <a:latin typeface="PT Sans"/>
                <a:ea typeface="PT Sans"/>
                <a:cs typeface="PT Sans"/>
                <a:sym typeface="PT Sans"/>
              </a:endParaRPr>
            </a:p>
          </p:txBody>
        </p:sp>
      </p:grpSp>
      <p:grpSp>
        <p:nvGrpSpPr>
          <p:cNvPr id="41" name="Group 41"/>
          <p:cNvGrpSpPr/>
          <p:nvPr/>
        </p:nvGrpSpPr>
        <p:grpSpPr>
          <a:xfrm>
            <a:off x="16944916" y="9326434"/>
            <a:ext cx="1097400" cy="787200"/>
            <a:chOff x="0" y="0"/>
            <a:chExt cx="1463200" cy="1049600"/>
          </a:xfrm>
        </p:grpSpPr>
        <p:sp>
          <p:nvSpPr>
            <p:cNvPr id="42" name="Freeform 42"/>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sp>
        <p:sp>
          <p:nvSpPr>
            <p:cNvPr id="43" name="TextBox 43"/>
            <p:cNvSpPr txBox="1"/>
            <p:nvPr/>
          </p:nvSpPr>
          <p:spPr>
            <a:xfrm>
              <a:off x="0" y="-38100"/>
              <a:ext cx="1463200" cy="108770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29</a:t>
              </a: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a:grpSpLocks noChangeAspect="1"/>
          </p:cNvGrpSpPr>
          <p:nvPr/>
        </p:nvGrpSpPr>
        <p:grpSpPr>
          <a:xfrm>
            <a:off x="3678128" y="1202552"/>
            <a:ext cx="9900972" cy="7858056"/>
            <a:chOff x="0" y="0"/>
            <a:chExt cx="11169296" cy="8864680"/>
          </a:xfrm>
        </p:grpSpPr>
        <p:sp>
          <p:nvSpPr>
            <p:cNvPr id="6" name="Freeform 6"/>
            <p:cNvSpPr/>
            <p:nvPr/>
          </p:nvSpPr>
          <p:spPr>
            <a:xfrm>
              <a:off x="0" y="0"/>
              <a:ext cx="11169269" cy="8864727"/>
            </a:xfrm>
            <a:custGeom>
              <a:avLst/>
              <a:gdLst/>
              <a:ahLst/>
              <a:cxnLst/>
              <a:rect l="l" t="t" r="r" b="b"/>
              <a:pathLst>
                <a:path w="11169269" h="8864727">
                  <a:moveTo>
                    <a:pt x="0" y="0"/>
                  </a:moveTo>
                  <a:lnTo>
                    <a:pt x="11169269" y="0"/>
                  </a:lnTo>
                  <a:lnTo>
                    <a:pt x="11169269" y="8864727"/>
                  </a:lnTo>
                  <a:lnTo>
                    <a:pt x="0" y="8864727"/>
                  </a:lnTo>
                  <a:lnTo>
                    <a:pt x="0" y="0"/>
                  </a:lnTo>
                  <a:close/>
                </a:path>
              </a:pathLst>
            </a:custGeom>
            <a:blipFill>
              <a:blip r:embed="rId3"/>
              <a:stretch>
                <a:fillRect t="-3519" b="-3519"/>
              </a:stretch>
            </a:blipFill>
          </p:spPr>
        </p:sp>
      </p:grpSp>
      <p:grpSp>
        <p:nvGrpSpPr>
          <p:cNvPr id="7" name="Group 7"/>
          <p:cNvGrpSpPr/>
          <p:nvPr/>
        </p:nvGrpSpPr>
        <p:grpSpPr>
          <a:xfrm>
            <a:off x="16944916" y="9326434"/>
            <a:ext cx="1097400" cy="787200"/>
            <a:chOff x="0" y="0"/>
            <a:chExt cx="1463200" cy="1049600"/>
          </a:xfrm>
        </p:grpSpPr>
        <p:sp>
          <p:nvSpPr>
            <p:cNvPr id="8" name="Freeform 8"/>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sp>
        <p:sp>
          <p:nvSpPr>
            <p:cNvPr id="9" name="TextBox 9"/>
            <p:cNvSpPr txBox="1"/>
            <p:nvPr/>
          </p:nvSpPr>
          <p:spPr>
            <a:xfrm>
              <a:off x="0" y="-38100"/>
              <a:ext cx="1463200" cy="108770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30</a:t>
              </a:r>
            </a:p>
          </p:txBody>
        </p:sp>
      </p:grpSp>
      <p:grpSp>
        <p:nvGrpSpPr>
          <p:cNvPr id="10" name="Group 10"/>
          <p:cNvGrpSpPr>
            <a:grpSpLocks noChangeAspect="1"/>
          </p:cNvGrpSpPr>
          <p:nvPr/>
        </p:nvGrpSpPr>
        <p:grpSpPr>
          <a:xfrm>
            <a:off x="927603" y="313074"/>
            <a:ext cx="187522" cy="917610"/>
            <a:chOff x="0" y="0"/>
            <a:chExt cx="250030" cy="1223480"/>
          </a:xfrm>
        </p:grpSpPr>
        <p:sp>
          <p:nvSpPr>
            <p:cNvPr id="11" name="Freeform 11"/>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4"/>
              <a:stretch>
                <a:fillRect l="-1898" r="-1885" b="3"/>
              </a:stretch>
            </a:blipFill>
          </p:spPr>
        </p:sp>
      </p:grpSp>
      <p:sp>
        <p:nvSpPr>
          <p:cNvPr id="12" name="TextBox 12"/>
          <p:cNvSpPr txBox="1"/>
          <p:nvPr/>
        </p:nvSpPr>
        <p:spPr>
          <a:xfrm>
            <a:off x="1516138" y="406419"/>
            <a:ext cx="9690489" cy="1162830"/>
          </a:xfrm>
          <a:prstGeom prst="rect">
            <a:avLst/>
          </a:prstGeom>
        </p:spPr>
        <p:txBody>
          <a:bodyPr lIns="0" tIns="0" rIns="0" bIns="0" rtlCol="0" anchor="t">
            <a:spAutoFit/>
          </a:bodyPr>
          <a:lstStyle/>
          <a:p>
            <a:pPr algn="l">
              <a:lnSpc>
                <a:spcPts val="4536"/>
              </a:lnSpc>
            </a:pPr>
            <a:r>
              <a:rPr lang="en-US" sz="4200" b="1" spc="9">
                <a:solidFill>
                  <a:srgbClr val="38425C"/>
                </a:solidFill>
                <a:latin typeface="Rosario Bold"/>
                <a:ea typeface="Rosario Bold"/>
                <a:cs typeface="Rosario Bold"/>
                <a:sym typeface="Rosario Bold"/>
              </a:rPr>
              <a:t>Local Convection(AL-Hajar Mountain)</a:t>
            </a:r>
          </a:p>
          <a:p>
            <a:pPr algn="l">
              <a:lnSpc>
                <a:spcPts val="4536"/>
              </a:lnSpc>
            </a:pPr>
            <a:endParaRPr lang="en-US" sz="4200" b="1" spc="9">
              <a:solidFill>
                <a:srgbClr val="38425C"/>
              </a:solidFill>
              <a:latin typeface="Rosario Bold"/>
              <a:ea typeface="Rosario Bold"/>
              <a:cs typeface="Rosario Bold"/>
              <a:sym typeface="Rosario Bold"/>
            </a:endParaRPr>
          </a:p>
        </p:txBody>
      </p:sp>
      <p:grpSp>
        <p:nvGrpSpPr>
          <p:cNvPr id="13" name="Group 13"/>
          <p:cNvGrpSpPr>
            <a:grpSpLocks noChangeAspect="1"/>
          </p:cNvGrpSpPr>
          <p:nvPr/>
        </p:nvGrpSpPr>
        <p:grpSpPr>
          <a:xfrm>
            <a:off x="16142079" y="52805"/>
            <a:ext cx="1711278" cy="1508760"/>
            <a:chOff x="0" y="0"/>
            <a:chExt cx="2281704" cy="2011680"/>
          </a:xfrm>
        </p:grpSpPr>
        <p:sp>
          <p:nvSpPr>
            <p:cNvPr id="14" name="Freeform 14"/>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5" name="Freeform 15"/>
          <p:cNvSpPr/>
          <p:nvPr/>
        </p:nvSpPr>
        <p:spPr>
          <a:xfrm>
            <a:off x="12072511" y="8392131"/>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6" name="Group 16"/>
          <p:cNvGrpSpPr/>
          <p:nvPr/>
        </p:nvGrpSpPr>
        <p:grpSpPr>
          <a:xfrm>
            <a:off x="760551" y="9484142"/>
            <a:ext cx="11201666" cy="218053"/>
            <a:chOff x="0" y="0"/>
            <a:chExt cx="14935554" cy="290738"/>
          </a:xfrm>
        </p:grpSpPr>
        <p:sp>
          <p:nvSpPr>
            <p:cNvPr id="17" name="Freeform 17"/>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8" name="Group 18"/>
          <p:cNvGrpSpPr/>
          <p:nvPr/>
        </p:nvGrpSpPr>
        <p:grpSpPr>
          <a:xfrm>
            <a:off x="0" y="9256119"/>
            <a:ext cx="657225" cy="665342"/>
            <a:chOff x="0" y="0"/>
            <a:chExt cx="876300" cy="887122"/>
          </a:xfrm>
        </p:grpSpPr>
        <p:sp>
          <p:nvSpPr>
            <p:cNvPr id="19" name="Freeform 19"/>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0" name="TextBox 20"/>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p:nvPr/>
        </p:nvGrpSpPr>
        <p:grpSpPr>
          <a:xfrm>
            <a:off x="16944916" y="9326434"/>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sp>
        <p:sp>
          <p:nvSpPr>
            <p:cNvPr id="7" name="TextBox 7"/>
            <p:cNvSpPr txBox="1"/>
            <p:nvPr/>
          </p:nvSpPr>
          <p:spPr>
            <a:xfrm>
              <a:off x="0" y="-38100"/>
              <a:ext cx="1463200" cy="108770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36</a:t>
              </a:r>
            </a:p>
          </p:txBody>
        </p:sp>
      </p:grpSp>
      <p:grpSp>
        <p:nvGrpSpPr>
          <p:cNvPr id="8" name="Group 8"/>
          <p:cNvGrpSpPr>
            <a:grpSpLocks noChangeAspect="1"/>
          </p:cNvGrpSpPr>
          <p:nvPr/>
        </p:nvGrpSpPr>
        <p:grpSpPr>
          <a:xfrm>
            <a:off x="1122082" y="2684903"/>
            <a:ext cx="8495744" cy="4917194"/>
            <a:chOff x="0" y="0"/>
            <a:chExt cx="11327658" cy="6556258"/>
          </a:xfrm>
        </p:grpSpPr>
        <p:sp>
          <p:nvSpPr>
            <p:cNvPr id="9" name="Freeform 9"/>
            <p:cNvSpPr/>
            <p:nvPr/>
          </p:nvSpPr>
          <p:spPr>
            <a:xfrm>
              <a:off x="0" y="0"/>
              <a:ext cx="11327638" cy="6556248"/>
            </a:xfrm>
            <a:custGeom>
              <a:avLst/>
              <a:gdLst/>
              <a:ahLst/>
              <a:cxnLst/>
              <a:rect l="l" t="t" r="r" b="b"/>
              <a:pathLst>
                <a:path w="11327638" h="6556248">
                  <a:moveTo>
                    <a:pt x="0" y="0"/>
                  </a:moveTo>
                  <a:lnTo>
                    <a:pt x="11327638" y="0"/>
                  </a:lnTo>
                  <a:lnTo>
                    <a:pt x="11327638" y="6556248"/>
                  </a:lnTo>
                  <a:lnTo>
                    <a:pt x="0" y="6556248"/>
                  </a:lnTo>
                  <a:lnTo>
                    <a:pt x="0" y="0"/>
                  </a:lnTo>
                  <a:close/>
                </a:path>
              </a:pathLst>
            </a:custGeom>
            <a:blipFill>
              <a:blip r:embed="rId4"/>
              <a:stretch>
                <a:fillRect t="-67" b="-67"/>
              </a:stretch>
            </a:blipFill>
          </p:spPr>
        </p:sp>
      </p:grpSp>
      <p:grpSp>
        <p:nvGrpSpPr>
          <p:cNvPr id="10" name="Group 10"/>
          <p:cNvGrpSpPr>
            <a:grpSpLocks noChangeAspect="1"/>
          </p:cNvGrpSpPr>
          <p:nvPr/>
        </p:nvGrpSpPr>
        <p:grpSpPr>
          <a:xfrm>
            <a:off x="10217868" y="2870548"/>
            <a:ext cx="7653467" cy="4545903"/>
            <a:chOff x="0" y="0"/>
            <a:chExt cx="10204622" cy="6061204"/>
          </a:xfrm>
        </p:grpSpPr>
        <p:sp>
          <p:nvSpPr>
            <p:cNvPr id="11" name="Freeform 11"/>
            <p:cNvSpPr/>
            <p:nvPr/>
          </p:nvSpPr>
          <p:spPr>
            <a:xfrm>
              <a:off x="0" y="0"/>
              <a:ext cx="10204577" cy="6061202"/>
            </a:xfrm>
            <a:custGeom>
              <a:avLst/>
              <a:gdLst/>
              <a:ahLst/>
              <a:cxnLst/>
              <a:rect l="l" t="t" r="r" b="b"/>
              <a:pathLst>
                <a:path w="10204577" h="6061202">
                  <a:moveTo>
                    <a:pt x="0" y="0"/>
                  </a:moveTo>
                  <a:lnTo>
                    <a:pt x="10204577" y="0"/>
                  </a:lnTo>
                  <a:lnTo>
                    <a:pt x="10204577" y="6061202"/>
                  </a:lnTo>
                  <a:lnTo>
                    <a:pt x="0" y="6061202"/>
                  </a:lnTo>
                  <a:lnTo>
                    <a:pt x="0" y="0"/>
                  </a:lnTo>
                  <a:close/>
                </a:path>
              </a:pathLst>
            </a:custGeom>
            <a:blipFill>
              <a:blip r:embed="rId5"/>
              <a:stretch>
                <a:fillRect l="-526" r="-527"/>
              </a:stretch>
            </a:blipFill>
          </p:spPr>
        </p:sp>
      </p:grpSp>
      <p:sp>
        <p:nvSpPr>
          <p:cNvPr id="12" name="TextBox 12"/>
          <p:cNvSpPr txBox="1"/>
          <p:nvPr/>
        </p:nvSpPr>
        <p:spPr>
          <a:xfrm>
            <a:off x="3432249" y="1657633"/>
            <a:ext cx="3979216" cy="610583"/>
          </a:xfrm>
          <a:prstGeom prst="rect">
            <a:avLst/>
          </a:prstGeom>
        </p:spPr>
        <p:txBody>
          <a:bodyPr lIns="0" tIns="0" rIns="0" bIns="0" rtlCol="0" anchor="t">
            <a:spAutoFit/>
          </a:bodyPr>
          <a:lstStyle/>
          <a:p>
            <a:pPr algn="ctr">
              <a:lnSpc>
                <a:spcPts val="4320"/>
              </a:lnSpc>
            </a:pPr>
            <a:r>
              <a:rPr lang="en-US" sz="3600" b="1">
                <a:solidFill>
                  <a:srgbClr val="000000"/>
                </a:solidFill>
                <a:latin typeface="PT Sans Bold"/>
                <a:ea typeface="PT Sans Bold"/>
                <a:cs typeface="PT Sans Bold"/>
                <a:sym typeface="PT Sans Bold"/>
              </a:rPr>
              <a:t>Winds &amp; RH</a:t>
            </a:r>
          </a:p>
        </p:txBody>
      </p:sp>
      <p:sp>
        <p:nvSpPr>
          <p:cNvPr id="13" name="TextBox 13"/>
          <p:cNvSpPr txBox="1"/>
          <p:nvPr/>
        </p:nvSpPr>
        <p:spPr>
          <a:xfrm>
            <a:off x="12467656" y="2003881"/>
            <a:ext cx="2865120" cy="610583"/>
          </a:xfrm>
          <a:prstGeom prst="rect">
            <a:avLst/>
          </a:prstGeom>
        </p:spPr>
        <p:txBody>
          <a:bodyPr lIns="0" tIns="0" rIns="0" bIns="0" rtlCol="0" anchor="t">
            <a:spAutoFit/>
          </a:bodyPr>
          <a:lstStyle/>
          <a:p>
            <a:pPr algn="ctr">
              <a:lnSpc>
                <a:spcPts val="4320"/>
              </a:lnSpc>
            </a:pPr>
            <a:r>
              <a:rPr lang="en-US" sz="3600" b="1">
                <a:solidFill>
                  <a:srgbClr val="000000"/>
                </a:solidFill>
                <a:latin typeface="PT Sans Bold"/>
                <a:ea typeface="PT Sans Bold"/>
                <a:cs typeface="PT Sans Bold"/>
                <a:sym typeface="PT Sans Bold"/>
              </a:rPr>
              <a:t>Temperature</a:t>
            </a:r>
          </a:p>
        </p:txBody>
      </p:sp>
      <p:grpSp>
        <p:nvGrpSpPr>
          <p:cNvPr id="14" name="Group 14"/>
          <p:cNvGrpSpPr>
            <a:grpSpLocks noChangeAspect="1"/>
          </p:cNvGrpSpPr>
          <p:nvPr/>
        </p:nvGrpSpPr>
        <p:grpSpPr>
          <a:xfrm>
            <a:off x="927603" y="276128"/>
            <a:ext cx="187522" cy="917610"/>
            <a:chOff x="0" y="0"/>
            <a:chExt cx="250030" cy="1223480"/>
          </a:xfrm>
        </p:grpSpPr>
        <p:sp>
          <p:nvSpPr>
            <p:cNvPr id="15" name="Freeform 15"/>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6"/>
              <a:stretch>
                <a:fillRect l="-1898" r="-1885" b="3"/>
              </a:stretch>
            </a:blipFill>
          </p:spPr>
        </p:sp>
      </p:grpSp>
      <p:grpSp>
        <p:nvGrpSpPr>
          <p:cNvPr id="16" name="Group 16"/>
          <p:cNvGrpSpPr>
            <a:grpSpLocks noChangeAspect="1"/>
          </p:cNvGrpSpPr>
          <p:nvPr/>
        </p:nvGrpSpPr>
        <p:grpSpPr>
          <a:xfrm>
            <a:off x="16142079" y="15858"/>
            <a:ext cx="1711278" cy="1508760"/>
            <a:chOff x="0" y="0"/>
            <a:chExt cx="2281704" cy="2011680"/>
          </a:xfrm>
        </p:grpSpPr>
        <p:sp>
          <p:nvSpPr>
            <p:cNvPr id="17" name="Freeform 17"/>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7"/>
              <a:stretch>
                <a:fillRect/>
              </a:stretch>
            </a:blipFill>
          </p:spPr>
        </p:sp>
      </p:grpSp>
      <p:sp>
        <p:nvSpPr>
          <p:cNvPr id="18" name="Freeform 18"/>
          <p:cNvSpPr/>
          <p:nvPr/>
        </p:nvSpPr>
        <p:spPr>
          <a:xfrm>
            <a:off x="12072511" y="8355184"/>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9" name="Group 19"/>
          <p:cNvGrpSpPr/>
          <p:nvPr/>
        </p:nvGrpSpPr>
        <p:grpSpPr>
          <a:xfrm>
            <a:off x="760551" y="9447195"/>
            <a:ext cx="11201666" cy="218053"/>
            <a:chOff x="0" y="0"/>
            <a:chExt cx="14935554" cy="290738"/>
          </a:xfrm>
        </p:grpSpPr>
        <p:sp>
          <p:nvSpPr>
            <p:cNvPr id="20" name="Freeform 20"/>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21" name="Group 21"/>
          <p:cNvGrpSpPr/>
          <p:nvPr/>
        </p:nvGrpSpPr>
        <p:grpSpPr>
          <a:xfrm>
            <a:off x="0" y="9219172"/>
            <a:ext cx="657225" cy="665342"/>
            <a:chOff x="0" y="0"/>
            <a:chExt cx="876300" cy="887122"/>
          </a:xfrm>
        </p:grpSpPr>
        <p:sp>
          <p:nvSpPr>
            <p:cNvPr id="22" name="Freeform 22"/>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3" name="TextBox 23"/>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
        <p:nvSpPr>
          <p:cNvPr id="24" name="TextBox 24"/>
          <p:cNvSpPr txBox="1"/>
          <p:nvPr/>
        </p:nvSpPr>
        <p:spPr>
          <a:xfrm>
            <a:off x="893697" y="525368"/>
            <a:ext cx="15590550" cy="1805494"/>
          </a:xfrm>
          <a:prstGeom prst="rect">
            <a:avLst/>
          </a:prstGeom>
        </p:spPr>
        <p:txBody>
          <a:bodyPr lIns="0" tIns="0" rIns="0" bIns="0" rtlCol="0" anchor="t">
            <a:spAutoFit/>
          </a:bodyPr>
          <a:lstStyle/>
          <a:p>
            <a:pPr algn="l">
              <a:lnSpc>
                <a:spcPts val="5040"/>
              </a:lnSpc>
            </a:pPr>
            <a:r>
              <a:rPr lang="en-US" sz="4200" b="1" spc="9">
                <a:solidFill>
                  <a:srgbClr val="002060"/>
                </a:solidFill>
                <a:latin typeface="Rosario Bold"/>
                <a:ea typeface="Rosario Bold"/>
                <a:cs typeface="Rosario Bold"/>
                <a:sym typeface="Rosario Bold"/>
              </a:rPr>
              <a:t>   </a:t>
            </a:r>
            <a:r>
              <a:rPr lang="en-US" sz="4200" b="1" spc="9">
                <a:solidFill>
                  <a:srgbClr val="38425C"/>
                </a:solidFill>
                <a:latin typeface="Rosario Bold"/>
                <a:ea typeface="Rosario Bold"/>
                <a:cs typeface="Rosario Bold"/>
                <a:sym typeface="Rosario Bold"/>
              </a:rPr>
              <a:t>Local Convection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150" y="10091400"/>
            <a:ext cx="18288000" cy="195600"/>
            <a:chOff x="0" y="0"/>
            <a:chExt cx="24384000" cy="260800"/>
          </a:xfrm>
        </p:grpSpPr>
        <p:sp>
          <p:nvSpPr>
            <p:cNvPr id="4" name="Freeform 4"/>
            <p:cNvSpPr/>
            <p:nvPr/>
          </p:nvSpPr>
          <p:spPr>
            <a:xfrm>
              <a:off x="0" y="0"/>
              <a:ext cx="24384000" cy="260858"/>
            </a:xfrm>
            <a:custGeom>
              <a:avLst/>
              <a:gdLst/>
              <a:ahLst/>
              <a:cxnLst/>
              <a:rect l="l" t="t" r="r" b="b"/>
              <a:pathLst>
                <a:path w="24384000" h="260858">
                  <a:moveTo>
                    <a:pt x="0" y="0"/>
                  </a:moveTo>
                  <a:lnTo>
                    <a:pt x="24384000" y="0"/>
                  </a:lnTo>
                  <a:lnTo>
                    <a:pt x="24384000" y="260858"/>
                  </a:lnTo>
                  <a:lnTo>
                    <a:pt x="0" y="260858"/>
                  </a:lnTo>
                  <a:close/>
                </a:path>
              </a:pathLst>
            </a:custGeom>
            <a:solidFill>
              <a:srgbClr val="A5A5A5"/>
            </a:solidFill>
          </p:spPr>
        </p:sp>
      </p:grpSp>
      <p:grpSp>
        <p:nvGrpSpPr>
          <p:cNvPr id="5" name="Group 5"/>
          <p:cNvGrpSpPr/>
          <p:nvPr/>
        </p:nvGrpSpPr>
        <p:grpSpPr>
          <a:xfrm>
            <a:off x="16944916" y="9326434"/>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sp>
        <p:sp>
          <p:nvSpPr>
            <p:cNvPr id="7" name="TextBox 7"/>
            <p:cNvSpPr txBox="1"/>
            <p:nvPr/>
          </p:nvSpPr>
          <p:spPr>
            <a:xfrm>
              <a:off x="0" y="-38100"/>
              <a:ext cx="1463200" cy="1087700"/>
            </a:xfrm>
            <a:prstGeom prst="rect">
              <a:avLst/>
            </a:prstGeom>
          </p:spPr>
          <p:txBody>
            <a:bodyPr lIns="0" tIns="0" rIns="0" bIns="0" rtlCol="0" anchor="ctr"/>
            <a:lstStyle/>
            <a:p>
              <a:pPr algn="r">
                <a:lnSpc>
                  <a:spcPts val="2160"/>
                </a:lnSpc>
              </a:pPr>
              <a:r>
                <a:rPr lang="en-US" sz="1800">
                  <a:solidFill>
                    <a:srgbClr val="898989"/>
                  </a:solidFill>
                  <a:latin typeface="Calibri (MS)"/>
                  <a:ea typeface="Calibri (MS)"/>
                  <a:cs typeface="Calibri (MS)"/>
                  <a:sym typeface="Calibri (MS)"/>
                </a:rPr>
                <a:t>34</a:t>
              </a:r>
            </a:p>
          </p:txBody>
        </p:sp>
      </p:grpSp>
      <p:grpSp>
        <p:nvGrpSpPr>
          <p:cNvPr id="8" name="Group 8"/>
          <p:cNvGrpSpPr>
            <a:grpSpLocks noChangeAspect="1"/>
          </p:cNvGrpSpPr>
          <p:nvPr/>
        </p:nvGrpSpPr>
        <p:grpSpPr>
          <a:xfrm>
            <a:off x="7889772" y="1816765"/>
            <a:ext cx="9824784" cy="6574678"/>
            <a:chOff x="0" y="0"/>
            <a:chExt cx="13099712" cy="8766238"/>
          </a:xfrm>
        </p:grpSpPr>
        <p:sp>
          <p:nvSpPr>
            <p:cNvPr id="9" name="Freeform 9"/>
            <p:cNvSpPr/>
            <p:nvPr/>
          </p:nvSpPr>
          <p:spPr>
            <a:xfrm>
              <a:off x="0" y="0"/>
              <a:ext cx="13099669" cy="8766175"/>
            </a:xfrm>
            <a:custGeom>
              <a:avLst/>
              <a:gdLst/>
              <a:ahLst/>
              <a:cxnLst/>
              <a:rect l="l" t="t" r="r" b="b"/>
              <a:pathLst>
                <a:path w="13099669" h="8766175">
                  <a:moveTo>
                    <a:pt x="0" y="0"/>
                  </a:moveTo>
                  <a:lnTo>
                    <a:pt x="13099669" y="0"/>
                  </a:lnTo>
                  <a:lnTo>
                    <a:pt x="13099669" y="8766175"/>
                  </a:lnTo>
                  <a:lnTo>
                    <a:pt x="0" y="8766175"/>
                  </a:lnTo>
                  <a:lnTo>
                    <a:pt x="0" y="0"/>
                  </a:lnTo>
                  <a:close/>
                </a:path>
              </a:pathLst>
            </a:custGeom>
            <a:blipFill>
              <a:blip r:embed="rId3"/>
              <a:stretch>
                <a:fillRect l="-9749" r="-9749"/>
              </a:stretch>
            </a:blipFill>
          </p:spPr>
        </p:sp>
      </p:grpSp>
      <p:grpSp>
        <p:nvGrpSpPr>
          <p:cNvPr id="10" name="Group 10"/>
          <p:cNvGrpSpPr>
            <a:grpSpLocks noChangeAspect="1"/>
          </p:cNvGrpSpPr>
          <p:nvPr/>
        </p:nvGrpSpPr>
        <p:grpSpPr>
          <a:xfrm>
            <a:off x="484818" y="1823819"/>
            <a:ext cx="7243058" cy="6574678"/>
            <a:chOff x="0" y="0"/>
            <a:chExt cx="9657410" cy="8766238"/>
          </a:xfrm>
        </p:grpSpPr>
        <p:sp>
          <p:nvSpPr>
            <p:cNvPr id="11" name="Freeform 11"/>
            <p:cNvSpPr/>
            <p:nvPr/>
          </p:nvSpPr>
          <p:spPr>
            <a:xfrm>
              <a:off x="0" y="0"/>
              <a:ext cx="9657461" cy="8766175"/>
            </a:xfrm>
            <a:custGeom>
              <a:avLst/>
              <a:gdLst/>
              <a:ahLst/>
              <a:cxnLst/>
              <a:rect l="l" t="t" r="r" b="b"/>
              <a:pathLst>
                <a:path w="9657461" h="8766175">
                  <a:moveTo>
                    <a:pt x="0" y="0"/>
                  </a:moveTo>
                  <a:lnTo>
                    <a:pt x="9657461" y="0"/>
                  </a:lnTo>
                  <a:lnTo>
                    <a:pt x="9657461" y="8766175"/>
                  </a:lnTo>
                  <a:lnTo>
                    <a:pt x="0" y="8766175"/>
                  </a:lnTo>
                  <a:lnTo>
                    <a:pt x="0" y="0"/>
                  </a:lnTo>
                  <a:close/>
                </a:path>
              </a:pathLst>
            </a:custGeom>
            <a:blipFill>
              <a:blip r:embed="rId4"/>
              <a:stretch>
                <a:fillRect t="-3576" b="-3577"/>
              </a:stretch>
            </a:blipFill>
          </p:spPr>
        </p:sp>
      </p:grpSp>
      <p:grpSp>
        <p:nvGrpSpPr>
          <p:cNvPr id="12" name="Group 12"/>
          <p:cNvGrpSpPr>
            <a:grpSpLocks noChangeAspect="1"/>
          </p:cNvGrpSpPr>
          <p:nvPr/>
        </p:nvGrpSpPr>
        <p:grpSpPr>
          <a:xfrm>
            <a:off x="927603" y="338474"/>
            <a:ext cx="187522" cy="917610"/>
            <a:chOff x="0" y="0"/>
            <a:chExt cx="250030" cy="1223480"/>
          </a:xfrm>
        </p:grpSpPr>
        <p:sp>
          <p:nvSpPr>
            <p:cNvPr id="13" name="Freeform 13"/>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sp>
        <p:nvSpPr>
          <p:cNvPr id="14" name="TextBox 14"/>
          <p:cNvSpPr txBox="1"/>
          <p:nvPr/>
        </p:nvSpPr>
        <p:spPr>
          <a:xfrm>
            <a:off x="1516138" y="384193"/>
            <a:ext cx="9690489" cy="1339720"/>
          </a:xfrm>
          <a:prstGeom prst="rect">
            <a:avLst/>
          </a:prstGeom>
        </p:spPr>
        <p:txBody>
          <a:bodyPr lIns="0" tIns="0" rIns="0" bIns="0" rtlCol="0" anchor="t">
            <a:spAutoFit/>
          </a:bodyPr>
          <a:lstStyle/>
          <a:p>
            <a:pPr algn="l">
              <a:lnSpc>
                <a:spcPts val="5040"/>
              </a:lnSpc>
            </a:pPr>
            <a:r>
              <a:rPr lang="en-US" sz="4200" b="1" spc="9">
                <a:solidFill>
                  <a:srgbClr val="38425C"/>
                </a:solidFill>
                <a:latin typeface="Rosario Bold"/>
                <a:ea typeface="Rosario Bold"/>
                <a:cs typeface="Rosario Bold"/>
                <a:sym typeface="Rosario Bold"/>
              </a:rPr>
              <a:t>Local Convection(AL-Hajar Mountain</a:t>
            </a:r>
            <a:r>
              <a:rPr lang="en-US" sz="4200" spc="9">
                <a:solidFill>
                  <a:srgbClr val="38425C"/>
                </a:solidFill>
                <a:latin typeface="Rosario"/>
                <a:ea typeface="Rosario"/>
                <a:cs typeface="Rosario"/>
                <a:sym typeface="Rosario"/>
              </a:rPr>
              <a:t>)</a:t>
            </a:r>
          </a:p>
          <a:p>
            <a:pPr algn="l">
              <a:lnSpc>
                <a:spcPts val="5040"/>
              </a:lnSpc>
            </a:pPr>
            <a:endParaRPr lang="en-US" sz="4200" spc="9">
              <a:solidFill>
                <a:srgbClr val="38425C"/>
              </a:solidFill>
              <a:latin typeface="Rosario"/>
              <a:ea typeface="Rosario"/>
              <a:cs typeface="Rosario"/>
              <a:sym typeface="Rosario"/>
            </a:endParaRPr>
          </a:p>
        </p:txBody>
      </p:sp>
      <p:grpSp>
        <p:nvGrpSpPr>
          <p:cNvPr id="15" name="Group 15"/>
          <p:cNvGrpSpPr>
            <a:grpSpLocks noChangeAspect="1"/>
          </p:cNvGrpSpPr>
          <p:nvPr/>
        </p:nvGrpSpPr>
        <p:grpSpPr>
          <a:xfrm>
            <a:off x="16142079" y="78204"/>
            <a:ext cx="1711278" cy="1508760"/>
            <a:chOff x="0" y="0"/>
            <a:chExt cx="2281704" cy="2011680"/>
          </a:xfrm>
        </p:grpSpPr>
        <p:sp>
          <p:nvSpPr>
            <p:cNvPr id="16" name="Freeform 16"/>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7" name="Freeform 17"/>
          <p:cNvSpPr/>
          <p:nvPr/>
        </p:nvSpPr>
        <p:spPr>
          <a:xfrm>
            <a:off x="12072511" y="8417530"/>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8" name="Group 18"/>
          <p:cNvGrpSpPr/>
          <p:nvPr/>
        </p:nvGrpSpPr>
        <p:grpSpPr>
          <a:xfrm>
            <a:off x="760551" y="9509541"/>
            <a:ext cx="11201666" cy="218053"/>
            <a:chOff x="0" y="0"/>
            <a:chExt cx="14935554" cy="290738"/>
          </a:xfrm>
        </p:grpSpPr>
        <p:sp>
          <p:nvSpPr>
            <p:cNvPr id="19" name="Freeform 19"/>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20" name="Group 20"/>
          <p:cNvGrpSpPr/>
          <p:nvPr/>
        </p:nvGrpSpPr>
        <p:grpSpPr>
          <a:xfrm>
            <a:off x="0" y="9281518"/>
            <a:ext cx="657225" cy="665341"/>
            <a:chOff x="0" y="0"/>
            <a:chExt cx="876300" cy="887122"/>
          </a:xfrm>
        </p:grpSpPr>
        <p:sp>
          <p:nvSpPr>
            <p:cNvPr id="21" name="Freeform 21"/>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22" name="TextBox 22"/>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grpSp>
        <p:nvGrpSpPr>
          <p:cNvPr id="3" name="Group 3"/>
          <p:cNvGrpSpPr/>
          <p:nvPr/>
        </p:nvGrpSpPr>
        <p:grpSpPr>
          <a:xfrm>
            <a:off x="927603" y="-188325"/>
            <a:ext cx="15773400" cy="1988344"/>
            <a:chOff x="0" y="0"/>
            <a:chExt cx="21031200" cy="2651126"/>
          </a:xfrm>
        </p:grpSpPr>
        <p:sp>
          <p:nvSpPr>
            <p:cNvPr id="4" name="Freeform 4"/>
            <p:cNvSpPr/>
            <p:nvPr/>
          </p:nvSpPr>
          <p:spPr>
            <a:xfrm>
              <a:off x="0" y="0"/>
              <a:ext cx="21031200" cy="2651126"/>
            </a:xfrm>
            <a:custGeom>
              <a:avLst/>
              <a:gdLst/>
              <a:ahLst/>
              <a:cxnLst/>
              <a:rect l="l" t="t" r="r" b="b"/>
              <a:pathLst>
                <a:path w="21031200" h="2651126">
                  <a:moveTo>
                    <a:pt x="0" y="0"/>
                  </a:moveTo>
                  <a:lnTo>
                    <a:pt x="21031200" y="0"/>
                  </a:lnTo>
                  <a:lnTo>
                    <a:pt x="21031200" y="2651126"/>
                  </a:lnTo>
                  <a:lnTo>
                    <a:pt x="0" y="2651126"/>
                  </a:lnTo>
                  <a:close/>
                </a:path>
              </a:pathLst>
            </a:custGeom>
            <a:solidFill>
              <a:srgbClr val="000000">
                <a:alpha val="0"/>
              </a:srgbClr>
            </a:solidFill>
          </p:spPr>
        </p:sp>
        <p:sp>
          <p:nvSpPr>
            <p:cNvPr id="5" name="TextBox 5"/>
            <p:cNvSpPr txBox="1"/>
            <p:nvPr/>
          </p:nvSpPr>
          <p:spPr>
            <a:xfrm>
              <a:off x="0" y="0"/>
              <a:ext cx="21031200" cy="2651126"/>
            </a:xfrm>
            <a:prstGeom prst="rect">
              <a:avLst/>
            </a:prstGeom>
          </p:spPr>
          <p:txBody>
            <a:bodyPr lIns="0" tIns="0" rIns="0" bIns="0" rtlCol="0" anchor="ctr"/>
            <a:lstStyle/>
            <a:p>
              <a:pPr algn="l">
                <a:lnSpc>
                  <a:spcPts val="5040"/>
                </a:lnSpc>
              </a:pPr>
              <a:endParaRPr lang="en-US" sz="4200" b="1" spc="9" dirty="0">
                <a:solidFill>
                  <a:srgbClr val="38425C"/>
                </a:solidFill>
                <a:latin typeface="Rosario Bold"/>
                <a:ea typeface="Rosario Bold"/>
                <a:cs typeface="Rosario Bold"/>
                <a:sym typeface="Rosario Bold"/>
              </a:endParaRPr>
            </a:p>
          </p:txBody>
        </p:sp>
      </p:grpSp>
      <p:grpSp>
        <p:nvGrpSpPr>
          <p:cNvPr id="9" name="Group 9"/>
          <p:cNvGrpSpPr>
            <a:grpSpLocks noChangeAspect="1"/>
          </p:cNvGrpSpPr>
          <p:nvPr/>
        </p:nvGrpSpPr>
        <p:grpSpPr>
          <a:xfrm>
            <a:off x="927603" y="338474"/>
            <a:ext cx="187522" cy="917610"/>
            <a:chOff x="0" y="0"/>
            <a:chExt cx="250030" cy="1223480"/>
          </a:xfrm>
        </p:grpSpPr>
        <p:sp>
          <p:nvSpPr>
            <p:cNvPr id="10" name="Freeform 1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3"/>
              <a:stretch>
                <a:fillRect l="-1898" r="-1885" b="3"/>
              </a:stretch>
            </a:blipFill>
          </p:spPr>
        </p:sp>
      </p:grpSp>
      <p:grpSp>
        <p:nvGrpSpPr>
          <p:cNvPr id="11" name="Group 11"/>
          <p:cNvGrpSpPr>
            <a:grpSpLocks noChangeAspect="1"/>
          </p:cNvGrpSpPr>
          <p:nvPr/>
        </p:nvGrpSpPr>
        <p:grpSpPr>
          <a:xfrm>
            <a:off x="16142079" y="78204"/>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4"/>
              <a:stretch>
                <a:fillRect/>
              </a:stretch>
            </a:blipFill>
          </p:spPr>
        </p:sp>
      </p:grpSp>
      <p:sp>
        <p:nvSpPr>
          <p:cNvPr id="13" name="Freeform 13"/>
          <p:cNvSpPr/>
          <p:nvPr/>
        </p:nvSpPr>
        <p:spPr>
          <a:xfrm>
            <a:off x="12072511" y="8417530"/>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4" name="Group 14"/>
          <p:cNvGrpSpPr/>
          <p:nvPr/>
        </p:nvGrpSpPr>
        <p:grpSpPr>
          <a:xfrm>
            <a:off x="760551" y="9509541"/>
            <a:ext cx="11201666" cy="218053"/>
            <a:chOff x="0" y="0"/>
            <a:chExt cx="14935554" cy="290738"/>
          </a:xfrm>
        </p:grpSpPr>
        <p:sp>
          <p:nvSpPr>
            <p:cNvPr id="15" name="Freeform 1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16" name="Group 16"/>
          <p:cNvGrpSpPr/>
          <p:nvPr/>
        </p:nvGrpSpPr>
        <p:grpSpPr>
          <a:xfrm>
            <a:off x="0" y="9281518"/>
            <a:ext cx="657225" cy="665341"/>
            <a:chOff x="0" y="0"/>
            <a:chExt cx="876300" cy="887122"/>
          </a:xfrm>
        </p:grpSpPr>
        <p:sp>
          <p:nvSpPr>
            <p:cNvPr id="17" name="Freeform 1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18" name="TextBox 1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06</a:t>
              </a:r>
            </a:p>
          </p:txBody>
        </p:sp>
      </p:grpSp>
      <p:sp>
        <p:nvSpPr>
          <p:cNvPr id="19" name="TextBox 18">
            <a:extLst>
              <a:ext uri="{FF2B5EF4-FFF2-40B4-BE49-F238E27FC236}">
                <a16:creationId xmlns:a16="http://schemas.microsoft.com/office/drawing/2014/main" id="{83389EAD-372A-4501-9DC6-88F15CA65514}"/>
              </a:ext>
            </a:extLst>
          </p:cNvPr>
          <p:cNvSpPr txBox="1"/>
          <p:nvPr/>
        </p:nvSpPr>
        <p:spPr>
          <a:xfrm>
            <a:off x="8966195" y="1842887"/>
            <a:ext cx="2408816" cy="523220"/>
          </a:xfrm>
          <a:prstGeom prst="rect">
            <a:avLst/>
          </a:prstGeom>
          <a:noFill/>
        </p:spPr>
        <p:txBody>
          <a:bodyPr wrap="square" rtlCol="0">
            <a:spAutoFit/>
          </a:bodyPr>
          <a:lstStyle/>
          <a:p>
            <a:r>
              <a:rPr lang="ar-OM" sz="2800" b="1" dirty="0">
                <a:solidFill>
                  <a:schemeClr val="bg1"/>
                </a:solidFill>
              </a:rPr>
              <a:t>إحصائيات!</a:t>
            </a:r>
            <a:r>
              <a:rPr lang="ar-OM" dirty="0"/>
              <a:t> </a:t>
            </a:r>
            <a:endParaRPr lang="en-US" dirty="0"/>
          </a:p>
        </p:txBody>
      </p:sp>
      <p:graphicFrame>
        <p:nvGraphicFramePr>
          <p:cNvPr id="20" name="Chart 19">
            <a:extLst>
              <a:ext uri="{FF2B5EF4-FFF2-40B4-BE49-F238E27FC236}">
                <a16:creationId xmlns:a16="http://schemas.microsoft.com/office/drawing/2014/main" id="{BCCE287A-FA93-4A2A-9D87-1DC802878D87}"/>
              </a:ext>
            </a:extLst>
          </p:cNvPr>
          <p:cNvGraphicFramePr>
            <a:graphicFrameLocks/>
          </p:cNvGraphicFramePr>
          <p:nvPr/>
        </p:nvGraphicFramePr>
        <p:xfrm>
          <a:off x="4419600" y="1256114"/>
          <a:ext cx="11910026" cy="7096164"/>
        </p:xfrm>
        <a:graphic>
          <a:graphicData uri="http://schemas.openxmlformats.org/drawingml/2006/chart">
            <c:chart xmlns:c="http://schemas.openxmlformats.org/drawingml/2006/chart" xmlns:r="http://schemas.openxmlformats.org/officeDocument/2006/relationships" r:id="rId7"/>
          </a:graphicData>
        </a:graphic>
      </p:graphicFrame>
      <p:grpSp>
        <p:nvGrpSpPr>
          <p:cNvPr id="21" name="Group 20">
            <a:extLst>
              <a:ext uri="{FF2B5EF4-FFF2-40B4-BE49-F238E27FC236}">
                <a16:creationId xmlns:a16="http://schemas.microsoft.com/office/drawing/2014/main" id="{AA118814-A7E6-4415-94E0-53EBEB5FD912}"/>
              </a:ext>
            </a:extLst>
          </p:cNvPr>
          <p:cNvGrpSpPr/>
          <p:nvPr/>
        </p:nvGrpSpPr>
        <p:grpSpPr>
          <a:xfrm>
            <a:off x="1115150" y="8140681"/>
            <a:ext cx="5828459" cy="1214239"/>
            <a:chOff x="145939" y="5786573"/>
            <a:chExt cx="4648200" cy="865653"/>
          </a:xfrm>
        </p:grpSpPr>
        <p:pic>
          <p:nvPicPr>
            <p:cNvPr id="22" name="Picture 21">
              <a:extLst>
                <a:ext uri="{FF2B5EF4-FFF2-40B4-BE49-F238E27FC236}">
                  <a16:creationId xmlns:a16="http://schemas.microsoft.com/office/drawing/2014/main" id="{364F5CFA-85B9-4A5D-890E-935701B8F703}"/>
                </a:ext>
              </a:extLst>
            </p:cNvPr>
            <p:cNvPicPr>
              <a:picLocks noChangeAspect="1"/>
            </p:cNvPicPr>
            <p:nvPr/>
          </p:nvPicPr>
          <p:blipFill>
            <a:blip r:embed="rId8"/>
            <a:stretch>
              <a:fillRect/>
            </a:stretch>
          </p:blipFill>
          <p:spPr>
            <a:xfrm>
              <a:off x="145939" y="6129788"/>
              <a:ext cx="2232017" cy="261021"/>
            </a:xfrm>
            <a:prstGeom prst="rect">
              <a:avLst/>
            </a:prstGeom>
          </p:spPr>
        </p:pic>
        <p:sp>
          <p:nvSpPr>
            <p:cNvPr id="23" name="TextBox 22">
              <a:extLst>
                <a:ext uri="{FF2B5EF4-FFF2-40B4-BE49-F238E27FC236}">
                  <a16:creationId xmlns:a16="http://schemas.microsoft.com/office/drawing/2014/main" id="{B6445786-F819-4DEA-84BF-831316D90395}"/>
                </a:ext>
              </a:extLst>
            </p:cNvPr>
            <p:cNvSpPr txBox="1"/>
            <p:nvPr/>
          </p:nvSpPr>
          <p:spPr>
            <a:xfrm>
              <a:off x="903244" y="5786573"/>
              <a:ext cx="2790548" cy="290465"/>
            </a:xfrm>
            <a:prstGeom prst="rect">
              <a:avLst/>
            </a:prstGeom>
            <a:noFill/>
          </p:spPr>
          <p:txBody>
            <a:bodyPr wrap="square" rtlCol="0">
              <a:spAutoFit/>
            </a:bodyPr>
            <a:lstStyle/>
            <a:p>
              <a:pPr algn="ctr"/>
              <a:r>
                <a:rPr lang="ar-OM" sz="1400" b="1" dirty="0"/>
                <a:t>المصدر:</a:t>
              </a:r>
              <a:endParaRPr lang="en-US" sz="1400" b="1" dirty="0"/>
            </a:p>
          </p:txBody>
        </p:sp>
        <p:sp>
          <p:nvSpPr>
            <p:cNvPr id="24" name="TextBox 23">
              <a:extLst>
                <a:ext uri="{FF2B5EF4-FFF2-40B4-BE49-F238E27FC236}">
                  <a16:creationId xmlns:a16="http://schemas.microsoft.com/office/drawing/2014/main" id="{5540B437-20C8-4DE3-B654-3CB7EDC47F48}"/>
                </a:ext>
              </a:extLst>
            </p:cNvPr>
            <p:cNvSpPr txBox="1"/>
            <p:nvPr/>
          </p:nvSpPr>
          <p:spPr>
            <a:xfrm>
              <a:off x="145939" y="6390808"/>
              <a:ext cx="4648200" cy="261418"/>
            </a:xfrm>
            <a:prstGeom prst="rect">
              <a:avLst/>
            </a:prstGeom>
            <a:noFill/>
          </p:spPr>
          <p:txBody>
            <a:bodyPr wrap="square">
              <a:spAutoFit/>
            </a:bodyPr>
            <a:lstStyle/>
            <a:p>
              <a:r>
                <a:rPr lang="en-US" sz="1200" dirty="0">
                  <a:hlinkClick r:id="rId9"/>
                </a:rPr>
                <a:t>https://rainsphere.eng.uci.edu/</a:t>
              </a:r>
              <a:r>
                <a:rPr lang="ar-OM" sz="1200" dirty="0"/>
                <a:t> </a:t>
              </a:r>
              <a:endParaRPr lang="en-US" sz="1200" dirty="0"/>
            </a:p>
          </p:txBody>
        </p:sp>
      </p:grpSp>
    </p:spTree>
    <p:extLst>
      <p:ext uri="{BB962C8B-B14F-4D97-AF65-F5344CB8AC3E}">
        <p14:creationId xmlns:p14="http://schemas.microsoft.com/office/powerpoint/2010/main" val="8814162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4117541" cy="230484"/>
            <a:chOff x="0" y="0"/>
            <a:chExt cx="18823388" cy="307312"/>
          </a:xfrm>
        </p:grpSpPr>
        <p:sp>
          <p:nvSpPr>
            <p:cNvPr id="6" name="Freeform 6"/>
            <p:cNvSpPr/>
            <p:nvPr/>
          </p:nvSpPr>
          <p:spPr>
            <a:xfrm>
              <a:off x="0" y="0"/>
              <a:ext cx="18823432" cy="307340"/>
            </a:xfrm>
            <a:custGeom>
              <a:avLst/>
              <a:gdLst/>
              <a:ahLst/>
              <a:cxnLst/>
              <a:rect l="l" t="t" r="r" b="b"/>
              <a:pathLst>
                <a:path w="18823432" h="307340">
                  <a:moveTo>
                    <a:pt x="0" y="0"/>
                  </a:moveTo>
                  <a:lnTo>
                    <a:pt x="18823432" y="0"/>
                  </a:lnTo>
                  <a:lnTo>
                    <a:pt x="18823432" y="307340"/>
                  </a:lnTo>
                  <a:lnTo>
                    <a:pt x="0" y="307340"/>
                  </a:lnTo>
                  <a:close/>
                </a:path>
              </a:pathLst>
            </a:custGeom>
            <a:solidFill>
              <a:srgbClr val="D9D9D9"/>
            </a:solidFill>
          </p:spPr>
        </p:sp>
      </p:grpSp>
      <p:grpSp>
        <p:nvGrpSpPr>
          <p:cNvPr id="7" name="Group 7"/>
          <p:cNvGrpSpPr>
            <a:grpSpLocks noChangeAspect="1"/>
          </p:cNvGrpSpPr>
          <p:nvPr/>
        </p:nvGrpSpPr>
        <p:grpSpPr>
          <a:xfrm>
            <a:off x="16317606" y="278692"/>
            <a:ext cx="1711278" cy="1508760"/>
            <a:chOff x="0" y="0"/>
            <a:chExt cx="2281704" cy="2011680"/>
          </a:xfrm>
        </p:grpSpPr>
        <p:sp>
          <p:nvSpPr>
            <p:cNvPr id="8" name="Freeform 8"/>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9" name="TextBox 9"/>
          <p:cNvSpPr txBox="1"/>
          <p:nvPr/>
        </p:nvSpPr>
        <p:spPr>
          <a:xfrm>
            <a:off x="4191000" y="4930537"/>
            <a:ext cx="10789920" cy="1062722"/>
          </a:xfrm>
          <a:prstGeom prst="rect">
            <a:avLst/>
          </a:prstGeom>
        </p:spPr>
        <p:txBody>
          <a:bodyPr lIns="0" tIns="0" rIns="0" bIns="0" rtlCol="0" anchor="t">
            <a:spAutoFit/>
          </a:bodyPr>
          <a:lstStyle/>
          <a:p>
            <a:pPr algn="ctr">
              <a:lnSpc>
                <a:spcPts val="7920"/>
              </a:lnSpc>
            </a:pPr>
            <a:r>
              <a:rPr lang="en-US" sz="6600" spc="15" dirty="0">
                <a:solidFill>
                  <a:srgbClr val="38425C"/>
                </a:solidFill>
                <a:latin typeface="Rosario"/>
                <a:ea typeface="Rosario"/>
                <a:cs typeface="Rosario"/>
                <a:sym typeface="Rosario"/>
              </a:rPr>
              <a:t>Thanks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TextBox 3"/>
          <p:cNvSpPr txBox="1"/>
          <p:nvPr/>
        </p:nvSpPr>
        <p:spPr>
          <a:xfrm>
            <a:off x="314414" y="9409773"/>
            <a:ext cx="6172200" cy="671513"/>
          </a:xfrm>
          <a:prstGeom prst="rect">
            <a:avLst/>
          </a:prstGeom>
        </p:spPr>
        <p:txBody>
          <a:bodyPr lIns="0" tIns="0" rIns="0" bIns="0" rtlCol="0" anchor="t">
            <a:spAutoFit/>
          </a:bodyPr>
          <a:lstStyle/>
          <a:p>
            <a:pPr algn="l">
              <a:lnSpc>
                <a:spcPts val="3499"/>
              </a:lnSpc>
            </a:pPr>
            <a:r>
              <a:rPr lang="en-US" sz="1800" b="1" i="1" spc="4">
                <a:solidFill>
                  <a:srgbClr val="002060"/>
                </a:solidFill>
                <a:latin typeface="Rosario Bold Italics"/>
                <a:ea typeface="Rosario Bold Italics"/>
                <a:cs typeface="Rosario Bold Italics"/>
                <a:sym typeface="Rosario Bold Italics"/>
              </a:rPr>
              <a:t>Directorate General of Meteorology</a:t>
            </a:r>
          </a:p>
        </p:txBody>
      </p:sp>
      <p:sp>
        <p:nvSpPr>
          <p:cNvPr id="4" name="Freeform 4"/>
          <p:cNvSpPr/>
          <p:nvPr/>
        </p:nvSpPr>
        <p:spPr>
          <a:xfrm>
            <a:off x="198823" y="228898"/>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3856045" y="9683202"/>
            <a:ext cx="13328144" cy="248484"/>
            <a:chOff x="0" y="0"/>
            <a:chExt cx="17770858" cy="331312"/>
          </a:xfrm>
        </p:grpSpPr>
        <p:sp>
          <p:nvSpPr>
            <p:cNvPr id="6" name="Freeform 6"/>
            <p:cNvSpPr/>
            <p:nvPr/>
          </p:nvSpPr>
          <p:spPr>
            <a:xfrm>
              <a:off x="0" y="0"/>
              <a:ext cx="17770856" cy="331343"/>
            </a:xfrm>
            <a:custGeom>
              <a:avLst/>
              <a:gdLst/>
              <a:ahLst/>
              <a:cxnLst/>
              <a:rect l="l" t="t" r="r" b="b"/>
              <a:pathLst>
                <a:path w="17770856" h="331343">
                  <a:moveTo>
                    <a:pt x="0" y="0"/>
                  </a:moveTo>
                  <a:lnTo>
                    <a:pt x="17770856" y="0"/>
                  </a:lnTo>
                  <a:lnTo>
                    <a:pt x="17770856" y="331343"/>
                  </a:lnTo>
                  <a:lnTo>
                    <a:pt x="0" y="331343"/>
                  </a:lnTo>
                  <a:close/>
                </a:path>
              </a:pathLst>
            </a:custGeom>
            <a:solidFill>
              <a:srgbClr val="D9D9D9"/>
            </a:solidFill>
          </p:spPr>
        </p:sp>
      </p:grpSp>
      <p:grpSp>
        <p:nvGrpSpPr>
          <p:cNvPr id="7" name="Group 7"/>
          <p:cNvGrpSpPr/>
          <p:nvPr/>
        </p:nvGrpSpPr>
        <p:grpSpPr>
          <a:xfrm>
            <a:off x="17316362" y="9503054"/>
            <a:ext cx="657225" cy="665342"/>
            <a:chOff x="0" y="0"/>
            <a:chExt cx="876300" cy="887122"/>
          </a:xfrm>
        </p:grpSpPr>
        <p:sp>
          <p:nvSpPr>
            <p:cNvPr id="8" name="Freeform 8"/>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9" name="TextBox 9"/>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07</a:t>
              </a:r>
            </a:p>
          </p:txBody>
        </p:sp>
      </p:grpSp>
      <p:grpSp>
        <p:nvGrpSpPr>
          <p:cNvPr id="10" name="Group 10"/>
          <p:cNvGrpSpPr>
            <a:grpSpLocks noChangeAspect="1"/>
          </p:cNvGrpSpPr>
          <p:nvPr/>
        </p:nvGrpSpPr>
        <p:grpSpPr>
          <a:xfrm>
            <a:off x="16317606" y="278692"/>
            <a:ext cx="1711278" cy="1508760"/>
            <a:chOff x="0" y="0"/>
            <a:chExt cx="2281704" cy="2011680"/>
          </a:xfrm>
        </p:grpSpPr>
        <p:sp>
          <p:nvSpPr>
            <p:cNvPr id="11" name="Freeform 11"/>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5"/>
              <a:stretch>
                <a:fillRect/>
              </a:stretch>
            </a:blipFill>
          </p:spPr>
        </p:sp>
      </p:grpSp>
      <p:sp>
        <p:nvSpPr>
          <p:cNvPr id="12" name="TextBox 12"/>
          <p:cNvSpPr txBox="1"/>
          <p:nvPr/>
        </p:nvSpPr>
        <p:spPr>
          <a:xfrm>
            <a:off x="3668124" y="4570410"/>
            <a:ext cx="10789920" cy="1155055"/>
          </a:xfrm>
          <a:prstGeom prst="rect">
            <a:avLst/>
          </a:prstGeom>
        </p:spPr>
        <p:txBody>
          <a:bodyPr lIns="0" tIns="0" rIns="0" bIns="0" rtlCol="0" anchor="t">
            <a:spAutoFit/>
          </a:bodyPr>
          <a:lstStyle/>
          <a:p>
            <a:pPr algn="ctr">
              <a:lnSpc>
                <a:spcPts val="8640"/>
              </a:lnSpc>
            </a:pPr>
            <a:r>
              <a:rPr lang="en-US" sz="7200" b="1" spc="16">
                <a:solidFill>
                  <a:srgbClr val="262863"/>
                </a:solidFill>
                <a:latin typeface="Rosario Bold"/>
                <a:ea typeface="Rosario Bold"/>
                <a:cs typeface="Rosario Bold"/>
                <a:sym typeface="Rosario Bold"/>
              </a:rPr>
              <a:t>Weather Seasons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12301864" y="8587026"/>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989904" y="9679036"/>
            <a:ext cx="11201666" cy="218054"/>
            <a:chOff x="0" y="0"/>
            <a:chExt cx="14935554" cy="290738"/>
          </a:xfrm>
        </p:grpSpPr>
        <p:sp>
          <p:nvSpPr>
            <p:cNvPr id="5" name="Freeform 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6" name="Group 6"/>
          <p:cNvGrpSpPr/>
          <p:nvPr/>
        </p:nvGrpSpPr>
        <p:grpSpPr>
          <a:xfrm>
            <a:off x="229353" y="9451014"/>
            <a:ext cx="657225" cy="665342"/>
            <a:chOff x="0" y="0"/>
            <a:chExt cx="876300" cy="887122"/>
          </a:xfrm>
        </p:grpSpPr>
        <p:sp>
          <p:nvSpPr>
            <p:cNvPr id="7" name="Freeform 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8" name="TextBox 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08</a:t>
              </a:r>
            </a:p>
          </p:txBody>
        </p:sp>
      </p:grpSp>
      <p:grpSp>
        <p:nvGrpSpPr>
          <p:cNvPr id="9" name="Group 9"/>
          <p:cNvGrpSpPr>
            <a:grpSpLocks noChangeAspect="1"/>
          </p:cNvGrpSpPr>
          <p:nvPr/>
        </p:nvGrpSpPr>
        <p:grpSpPr>
          <a:xfrm>
            <a:off x="1156956" y="442833"/>
            <a:ext cx="187523" cy="917610"/>
            <a:chOff x="0" y="0"/>
            <a:chExt cx="250030" cy="1223480"/>
          </a:xfrm>
        </p:grpSpPr>
        <p:sp>
          <p:nvSpPr>
            <p:cNvPr id="10" name="Freeform 1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1" name="Group 11"/>
          <p:cNvGrpSpPr>
            <a:grpSpLocks noChangeAspect="1"/>
          </p:cNvGrpSpPr>
          <p:nvPr/>
        </p:nvGrpSpPr>
        <p:grpSpPr>
          <a:xfrm>
            <a:off x="16317606" y="27869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3" name="TextBox 13"/>
          <p:cNvSpPr txBox="1"/>
          <p:nvPr/>
        </p:nvSpPr>
        <p:spPr>
          <a:xfrm>
            <a:off x="1434395" y="625338"/>
            <a:ext cx="8308629" cy="1282402"/>
          </a:xfrm>
          <a:prstGeom prst="rect">
            <a:avLst/>
          </a:prstGeom>
        </p:spPr>
        <p:txBody>
          <a:bodyPr lIns="0" tIns="0" rIns="0" bIns="0" rtlCol="0" anchor="t">
            <a:spAutoFit/>
          </a:bodyPr>
          <a:lstStyle/>
          <a:p>
            <a:pPr algn="l">
              <a:lnSpc>
                <a:spcPts val="5040"/>
              </a:lnSpc>
            </a:pPr>
            <a:r>
              <a:rPr lang="en-US" sz="4200" b="1" spc="9" dirty="0">
                <a:solidFill>
                  <a:srgbClr val="38425C"/>
                </a:solidFill>
                <a:latin typeface="Rosario Bold"/>
                <a:sym typeface="Calibri (MS)"/>
              </a:rPr>
              <a:t>Why we have seasons on earth?</a:t>
            </a:r>
          </a:p>
          <a:p>
            <a:pPr algn="l">
              <a:lnSpc>
                <a:spcPts val="5040"/>
              </a:lnSpc>
            </a:pPr>
            <a:endParaRPr lang="en-US" sz="4200" dirty="0">
              <a:solidFill>
                <a:srgbClr val="000000"/>
              </a:solidFill>
              <a:latin typeface="Calibri (MS)"/>
              <a:ea typeface="Calibri (MS)"/>
              <a:cs typeface="Calibri (MS)"/>
              <a:sym typeface="Calibri (MS)"/>
            </a:endParaRPr>
          </a:p>
        </p:txBody>
      </p:sp>
      <p:grpSp>
        <p:nvGrpSpPr>
          <p:cNvPr id="14" name="Group 14"/>
          <p:cNvGrpSpPr>
            <a:grpSpLocks noChangeAspect="1"/>
          </p:cNvGrpSpPr>
          <p:nvPr/>
        </p:nvGrpSpPr>
        <p:grpSpPr>
          <a:xfrm>
            <a:off x="3505200" y="2273887"/>
            <a:ext cx="9941352" cy="5499134"/>
            <a:chOff x="0" y="0"/>
            <a:chExt cx="13255136" cy="7332178"/>
          </a:xfrm>
        </p:grpSpPr>
        <p:sp>
          <p:nvSpPr>
            <p:cNvPr id="15" name="Freeform 15"/>
            <p:cNvSpPr/>
            <p:nvPr/>
          </p:nvSpPr>
          <p:spPr>
            <a:xfrm>
              <a:off x="0" y="0"/>
              <a:ext cx="13255117" cy="7332218"/>
            </a:xfrm>
            <a:custGeom>
              <a:avLst/>
              <a:gdLst/>
              <a:ahLst/>
              <a:cxnLst/>
              <a:rect l="l" t="t" r="r" b="b"/>
              <a:pathLst>
                <a:path w="13255117" h="7332218">
                  <a:moveTo>
                    <a:pt x="0" y="0"/>
                  </a:moveTo>
                  <a:lnTo>
                    <a:pt x="13255117" y="0"/>
                  </a:lnTo>
                  <a:lnTo>
                    <a:pt x="13255117" y="7332218"/>
                  </a:lnTo>
                  <a:lnTo>
                    <a:pt x="0" y="7332218"/>
                  </a:lnTo>
                  <a:lnTo>
                    <a:pt x="0" y="0"/>
                  </a:lnTo>
                  <a:close/>
                </a:path>
              </a:pathLst>
            </a:custGeom>
            <a:blipFill>
              <a:blip r:embed="rId7"/>
              <a:stretch>
                <a:fillRect/>
              </a:stretch>
            </a:blipFill>
          </p:spPr>
        </p:sp>
      </p:grpSp>
      <p:sp>
        <p:nvSpPr>
          <p:cNvPr id="16" name="TextBox 15">
            <a:extLst>
              <a:ext uri="{FF2B5EF4-FFF2-40B4-BE49-F238E27FC236}">
                <a16:creationId xmlns:a16="http://schemas.microsoft.com/office/drawing/2014/main" id="{6B0831AF-13FE-4D2E-B864-0C2FFB58558D}"/>
              </a:ext>
            </a:extLst>
          </p:cNvPr>
          <p:cNvSpPr txBox="1"/>
          <p:nvPr/>
        </p:nvSpPr>
        <p:spPr>
          <a:xfrm>
            <a:off x="13838302" y="4305300"/>
            <a:ext cx="4114800" cy="2215991"/>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2060"/>
                </a:solidFill>
              </a:rPr>
              <a:t>Earth Tilted Axis</a:t>
            </a:r>
          </a:p>
          <a:p>
            <a:pPr marL="285750" indent="-285750">
              <a:buFont typeface="Arial" panose="020B0604020202020204" pitchFamily="34" charset="0"/>
              <a:buChar char="•"/>
            </a:pPr>
            <a:r>
              <a:rPr lang="en-US" sz="2400" dirty="0">
                <a:solidFill>
                  <a:srgbClr val="002060"/>
                </a:solidFill>
              </a:rPr>
              <a:t>Direct vs indirect Sunlight</a:t>
            </a:r>
          </a:p>
          <a:p>
            <a:pPr marL="285750" indent="-285750">
              <a:buFont typeface="Arial" panose="020B0604020202020204" pitchFamily="34" charset="0"/>
              <a:buChar char="•"/>
            </a:pPr>
            <a:r>
              <a:rPr lang="en-US" sz="2400" dirty="0">
                <a:solidFill>
                  <a:srgbClr val="002060"/>
                </a:solidFill>
              </a:rPr>
              <a:t>365-day Journey</a:t>
            </a:r>
          </a:p>
          <a:p>
            <a:pPr marL="285750" indent="-285750">
              <a:buFont typeface="Arial" panose="020B0604020202020204" pitchFamily="34" charset="0"/>
              <a:buChar char="•"/>
            </a:pPr>
            <a:r>
              <a:rPr lang="en-US" sz="2400" dirty="0">
                <a:solidFill>
                  <a:srgbClr val="002060"/>
                </a:solidFill>
              </a:rPr>
              <a:t>Day length</a:t>
            </a:r>
          </a:p>
          <a:p>
            <a:pPr marL="285750" indent="-285750">
              <a:buFont typeface="Arial" panose="020B0604020202020204" pitchFamily="34" charset="0"/>
              <a:buChar char="•"/>
            </a:pPr>
            <a:endParaRPr lang="en-US" sz="2400" dirty="0">
              <a:solidFill>
                <a:srgbClr val="002060"/>
              </a:solidFill>
            </a:endParaRPr>
          </a:p>
          <a:p>
            <a:pPr marL="285750" indent="-285750">
              <a:buFont typeface="Arial" panose="020B0604020202020204" pitchFamily="34" charset="0"/>
              <a:buChar cha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454"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2000" b="-41999"/>
            </a:stretch>
          </a:blipFill>
        </p:spPr>
      </p:sp>
      <p:sp>
        <p:nvSpPr>
          <p:cNvPr id="3" name="Freeform 3"/>
          <p:cNvSpPr/>
          <p:nvPr/>
        </p:nvSpPr>
        <p:spPr>
          <a:xfrm>
            <a:off x="12301864" y="8587026"/>
            <a:ext cx="5780846" cy="1483112"/>
          </a:xfrm>
          <a:custGeom>
            <a:avLst/>
            <a:gdLst/>
            <a:ahLst/>
            <a:cxnLst/>
            <a:rect l="l" t="t" r="r" b="b"/>
            <a:pathLst>
              <a:path w="5780846" h="1483112">
                <a:moveTo>
                  <a:pt x="0" y="0"/>
                </a:moveTo>
                <a:lnTo>
                  <a:pt x="5780846" y="0"/>
                </a:lnTo>
                <a:lnTo>
                  <a:pt x="5780846" y="1483112"/>
                </a:lnTo>
                <a:lnTo>
                  <a:pt x="0" y="1483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989904" y="9679036"/>
            <a:ext cx="11201666" cy="218054"/>
            <a:chOff x="0" y="0"/>
            <a:chExt cx="14935554" cy="290738"/>
          </a:xfrm>
        </p:grpSpPr>
        <p:sp>
          <p:nvSpPr>
            <p:cNvPr id="5" name="Freeform 5"/>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grpSp>
        <p:nvGrpSpPr>
          <p:cNvPr id="6" name="Group 6"/>
          <p:cNvGrpSpPr/>
          <p:nvPr/>
        </p:nvGrpSpPr>
        <p:grpSpPr>
          <a:xfrm>
            <a:off x="229353" y="9451014"/>
            <a:ext cx="657225" cy="665342"/>
            <a:chOff x="0" y="0"/>
            <a:chExt cx="876300" cy="887122"/>
          </a:xfrm>
        </p:grpSpPr>
        <p:sp>
          <p:nvSpPr>
            <p:cNvPr id="7" name="Freeform 7"/>
            <p:cNvSpPr/>
            <p:nvPr/>
          </p:nvSpPr>
          <p:spPr>
            <a:xfrm>
              <a:off x="0" y="0"/>
              <a:ext cx="876300" cy="887095"/>
            </a:xfrm>
            <a:custGeom>
              <a:avLst/>
              <a:gdLst/>
              <a:ahLst/>
              <a:cxnLst/>
              <a:rect l="l" t="t" r="r" b="b"/>
              <a:pathLst>
                <a:path w="876300" h="887095">
                  <a:moveTo>
                    <a:pt x="0" y="0"/>
                  </a:moveTo>
                  <a:lnTo>
                    <a:pt x="876300" y="0"/>
                  </a:lnTo>
                  <a:lnTo>
                    <a:pt x="876300" y="887095"/>
                  </a:lnTo>
                  <a:lnTo>
                    <a:pt x="0" y="887095"/>
                  </a:lnTo>
                  <a:close/>
                </a:path>
              </a:pathLst>
            </a:custGeom>
            <a:solidFill>
              <a:srgbClr val="A2AF92"/>
            </a:solidFill>
          </p:spPr>
        </p:sp>
        <p:sp>
          <p:nvSpPr>
            <p:cNvPr id="8" name="TextBox 8"/>
            <p:cNvSpPr txBox="1"/>
            <p:nvPr/>
          </p:nvSpPr>
          <p:spPr>
            <a:xfrm>
              <a:off x="0" y="-9525"/>
              <a:ext cx="876300" cy="896647"/>
            </a:xfrm>
            <a:prstGeom prst="rect">
              <a:avLst/>
            </a:prstGeom>
          </p:spPr>
          <p:txBody>
            <a:bodyPr lIns="50800" tIns="50800" rIns="50800" bIns="50800" rtlCol="0" anchor="ctr"/>
            <a:lstStyle/>
            <a:p>
              <a:pPr algn="ctr">
                <a:lnSpc>
                  <a:spcPts val="2520"/>
                </a:lnSpc>
              </a:pPr>
              <a:r>
                <a:rPr lang="en-US" sz="2100">
                  <a:solidFill>
                    <a:srgbClr val="000000"/>
                  </a:solidFill>
                  <a:latin typeface="Arimo"/>
                  <a:ea typeface="Arimo"/>
                  <a:cs typeface="Arimo"/>
                  <a:sym typeface="Arimo"/>
                </a:rPr>
                <a:t>09</a:t>
              </a:r>
            </a:p>
          </p:txBody>
        </p:sp>
      </p:grpSp>
      <p:grpSp>
        <p:nvGrpSpPr>
          <p:cNvPr id="9" name="Group 9"/>
          <p:cNvGrpSpPr>
            <a:grpSpLocks noChangeAspect="1"/>
          </p:cNvGrpSpPr>
          <p:nvPr/>
        </p:nvGrpSpPr>
        <p:grpSpPr>
          <a:xfrm>
            <a:off x="1156956" y="442833"/>
            <a:ext cx="187523" cy="917610"/>
            <a:chOff x="0" y="0"/>
            <a:chExt cx="250030" cy="1223480"/>
          </a:xfrm>
        </p:grpSpPr>
        <p:sp>
          <p:nvSpPr>
            <p:cNvPr id="10" name="Freeform 10"/>
            <p:cNvSpPr/>
            <p:nvPr/>
          </p:nvSpPr>
          <p:spPr>
            <a:xfrm>
              <a:off x="0" y="0"/>
              <a:ext cx="250063" cy="1223518"/>
            </a:xfrm>
            <a:custGeom>
              <a:avLst/>
              <a:gdLst/>
              <a:ahLst/>
              <a:cxnLst/>
              <a:rect l="l" t="t" r="r" b="b"/>
              <a:pathLst>
                <a:path w="250063" h="1223518">
                  <a:moveTo>
                    <a:pt x="0" y="0"/>
                  </a:moveTo>
                  <a:lnTo>
                    <a:pt x="250063" y="0"/>
                  </a:lnTo>
                  <a:lnTo>
                    <a:pt x="250063" y="1223518"/>
                  </a:lnTo>
                  <a:lnTo>
                    <a:pt x="0" y="1223518"/>
                  </a:lnTo>
                  <a:lnTo>
                    <a:pt x="0" y="0"/>
                  </a:lnTo>
                  <a:close/>
                </a:path>
              </a:pathLst>
            </a:custGeom>
            <a:blipFill>
              <a:blip r:embed="rId5"/>
              <a:stretch>
                <a:fillRect l="-1898" r="-1885" b="3"/>
              </a:stretch>
            </a:blipFill>
          </p:spPr>
        </p:sp>
      </p:grpSp>
      <p:grpSp>
        <p:nvGrpSpPr>
          <p:cNvPr id="11" name="Group 11"/>
          <p:cNvGrpSpPr>
            <a:grpSpLocks noChangeAspect="1"/>
          </p:cNvGrpSpPr>
          <p:nvPr/>
        </p:nvGrpSpPr>
        <p:grpSpPr>
          <a:xfrm>
            <a:off x="16317606" y="278692"/>
            <a:ext cx="1711278" cy="1508760"/>
            <a:chOff x="0" y="0"/>
            <a:chExt cx="2281704" cy="2011680"/>
          </a:xfrm>
        </p:grpSpPr>
        <p:sp>
          <p:nvSpPr>
            <p:cNvPr id="12" name="Freeform 12"/>
            <p:cNvSpPr/>
            <p:nvPr/>
          </p:nvSpPr>
          <p:spPr>
            <a:xfrm>
              <a:off x="0" y="0"/>
              <a:ext cx="2281682" cy="2011680"/>
            </a:xfrm>
            <a:custGeom>
              <a:avLst/>
              <a:gdLst/>
              <a:ahLst/>
              <a:cxnLst/>
              <a:rect l="l" t="t" r="r" b="b"/>
              <a:pathLst>
                <a:path w="2281682" h="2011680">
                  <a:moveTo>
                    <a:pt x="0" y="0"/>
                  </a:moveTo>
                  <a:lnTo>
                    <a:pt x="2281682" y="0"/>
                  </a:lnTo>
                  <a:lnTo>
                    <a:pt x="2281682" y="2011680"/>
                  </a:lnTo>
                  <a:lnTo>
                    <a:pt x="0" y="2011680"/>
                  </a:lnTo>
                  <a:lnTo>
                    <a:pt x="0" y="0"/>
                  </a:lnTo>
                  <a:close/>
                </a:path>
              </a:pathLst>
            </a:custGeom>
            <a:blipFill>
              <a:blip r:embed="rId6"/>
              <a:stretch>
                <a:fillRect/>
              </a:stretch>
            </a:blipFill>
          </p:spPr>
        </p:sp>
      </p:grpSp>
      <p:sp>
        <p:nvSpPr>
          <p:cNvPr id="13" name="TextBox 13"/>
          <p:cNvSpPr txBox="1"/>
          <p:nvPr/>
        </p:nvSpPr>
        <p:spPr>
          <a:xfrm>
            <a:off x="1464274" y="552439"/>
            <a:ext cx="8308629" cy="641201"/>
          </a:xfrm>
          <a:prstGeom prst="rect">
            <a:avLst/>
          </a:prstGeom>
        </p:spPr>
        <p:txBody>
          <a:bodyPr lIns="0" tIns="0" rIns="0" bIns="0" rtlCol="0" anchor="t">
            <a:spAutoFit/>
          </a:bodyPr>
          <a:lstStyle/>
          <a:p>
            <a:pPr>
              <a:lnSpc>
                <a:spcPts val="5040"/>
              </a:lnSpc>
            </a:pPr>
            <a:r>
              <a:rPr lang="en-US" sz="4200" b="1" spc="9" dirty="0">
                <a:solidFill>
                  <a:srgbClr val="38425C"/>
                </a:solidFill>
                <a:latin typeface="Rosario Bold"/>
                <a:sym typeface="Calibri (MS)"/>
              </a:rPr>
              <a:t>Oman Seasons</a:t>
            </a:r>
          </a:p>
        </p:txBody>
      </p:sp>
      <p:grpSp>
        <p:nvGrpSpPr>
          <p:cNvPr id="14" name="Group 14"/>
          <p:cNvGrpSpPr/>
          <p:nvPr/>
        </p:nvGrpSpPr>
        <p:grpSpPr>
          <a:xfrm>
            <a:off x="8250264" y="1856922"/>
            <a:ext cx="2097333" cy="2097333"/>
            <a:chOff x="0" y="0"/>
            <a:chExt cx="2796444" cy="2796444"/>
          </a:xfrm>
        </p:grpSpPr>
        <p:sp>
          <p:nvSpPr>
            <p:cNvPr id="15" name="Freeform 15"/>
            <p:cNvSpPr/>
            <p:nvPr/>
          </p:nvSpPr>
          <p:spPr>
            <a:xfrm>
              <a:off x="12700" y="12700"/>
              <a:ext cx="2771140" cy="2771140"/>
            </a:xfrm>
            <a:custGeom>
              <a:avLst/>
              <a:gdLst/>
              <a:ahLst/>
              <a:cxnLst/>
              <a:rect l="l" t="t" r="r" b="b"/>
              <a:pathLst>
                <a:path w="2771140" h="2771140">
                  <a:moveTo>
                    <a:pt x="0" y="1385570"/>
                  </a:moveTo>
                  <a:cubicBezTo>
                    <a:pt x="0" y="620268"/>
                    <a:pt x="620268" y="0"/>
                    <a:pt x="1385570" y="0"/>
                  </a:cubicBezTo>
                  <a:cubicBezTo>
                    <a:pt x="2150872" y="0"/>
                    <a:pt x="2771140" y="620268"/>
                    <a:pt x="2771140" y="1385570"/>
                  </a:cubicBezTo>
                  <a:cubicBezTo>
                    <a:pt x="2771140" y="2150872"/>
                    <a:pt x="2150872" y="2771140"/>
                    <a:pt x="1385570" y="2771140"/>
                  </a:cubicBezTo>
                  <a:cubicBezTo>
                    <a:pt x="620268" y="2771140"/>
                    <a:pt x="0" y="2150745"/>
                    <a:pt x="0" y="1385570"/>
                  </a:cubicBezTo>
                  <a:close/>
                </a:path>
              </a:pathLst>
            </a:custGeom>
            <a:solidFill>
              <a:srgbClr val="A2AF92"/>
            </a:solidFill>
          </p:spPr>
        </p:sp>
        <p:sp>
          <p:nvSpPr>
            <p:cNvPr id="16" name="Freeform 16"/>
            <p:cNvSpPr/>
            <p:nvPr/>
          </p:nvSpPr>
          <p:spPr>
            <a:xfrm>
              <a:off x="0" y="0"/>
              <a:ext cx="2796540" cy="2796540"/>
            </a:xfrm>
            <a:custGeom>
              <a:avLst/>
              <a:gdLst/>
              <a:ahLst/>
              <a:cxnLst/>
              <a:rect l="l" t="t" r="r" b="b"/>
              <a:pathLst>
                <a:path w="2796540" h="2796540">
                  <a:moveTo>
                    <a:pt x="0" y="1398270"/>
                  </a:moveTo>
                  <a:cubicBezTo>
                    <a:pt x="0" y="625983"/>
                    <a:pt x="625983" y="0"/>
                    <a:pt x="1398270" y="0"/>
                  </a:cubicBezTo>
                  <a:lnTo>
                    <a:pt x="1398270" y="12700"/>
                  </a:lnTo>
                  <a:lnTo>
                    <a:pt x="1398270" y="0"/>
                  </a:lnTo>
                  <a:cubicBezTo>
                    <a:pt x="2170430" y="0"/>
                    <a:pt x="2796540" y="625983"/>
                    <a:pt x="2796540" y="1398270"/>
                  </a:cubicBezTo>
                  <a:lnTo>
                    <a:pt x="2783840" y="1398270"/>
                  </a:lnTo>
                  <a:lnTo>
                    <a:pt x="2796540" y="1398270"/>
                  </a:lnTo>
                  <a:cubicBezTo>
                    <a:pt x="2796540" y="2170430"/>
                    <a:pt x="2170557" y="2796540"/>
                    <a:pt x="1398270" y="2796540"/>
                  </a:cubicBezTo>
                  <a:lnTo>
                    <a:pt x="1398270" y="2783840"/>
                  </a:lnTo>
                  <a:lnTo>
                    <a:pt x="1398270" y="2796540"/>
                  </a:lnTo>
                  <a:cubicBezTo>
                    <a:pt x="625983" y="2796413"/>
                    <a:pt x="0" y="2170430"/>
                    <a:pt x="0" y="1398270"/>
                  </a:cubicBezTo>
                  <a:lnTo>
                    <a:pt x="12700" y="1398270"/>
                  </a:lnTo>
                  <a:lnTo>
                    <a:pt x="25400" y="1398270"/>
                  </a:lnTo>
                  <a:lnTo>
                    <a:pt x="12700" y="1398270"/>
                  </a:lnTo>
                  <a:lnTo>
                    <a:pt x="0" y="1398270"/>
                  </a:lnTo>
                  <a:moveTo>
                    <a:pt x="25400" y="1398270"/>
                  </a:moveTo>
                  <a:cubicBezTo>
                    <a:pt x="25400" y="1405255"/>
                    <a:pt x="19685" y="1410970"/>
                    <a:pt x="12700" y="1410970"/>
                  </a:cubicBezTo>
                  <a:cubicBezTo>
                    <a:pt x="5715" y="1410970"/>
                    <a:pt x="0" y="1405255"/>
                    <a:pt x="0" y="1398270"/>
                  </a:cubicBezTo>
                  <a:cubicBezTo>
                    <a:pt x="0" y="1391285"/>
                    <a:pt x="5715" y="1385570"/>
                    <a:pt x="12700" y="1385570"/>
                  </a:cubicBezTo>
                  <a:cubicBezTo>
                    <a:pt x="19685" y="1385570"/>
                    <a:pt x="25400" y="1391285"/>
                    <a:pt x="25400" y="1398270"/>
                  </a:cubicBezTo>
                  <a:cubicBezTo>
                    <a:pt x="25400" y="2156460"/>
                    <a:pt x="640080" y="2771140"/>
                    <a:pt x="1398270" y="2771140"/>
                  </a:cubicBezTo>
                  <a:cubicBezTo>
                    <a:pt x="2156460" y="2771140"/>
                    <a:pt x="2771140" y="2156460"/>
                    <a:pt x="2771140" y="1398270"/>
                  </a:cubicBezTo>
                  <a:cubicBezTo>
                    <a:pt x="2771140" y="640080"/>
                    <a:pt x="2156460" y="25400"/>
                    <a:pt x="1398270" y="25400"/>
                  </a:cubicBezTo>
                  <a:lnTo>
                    <a:pt x="1398270" y="12700"/>
                  </a:lnTo>
                  <a:lnTo>
                    <a:pt x="1398270" y="25400"/>
                  </a:lnTo>
                  <a:cubicBezTo>
                    <a:pt x="640080" y="25400"/>
                    <a:pt x="25400" y="640080"/>
                    <a:pt x="25400" y="1398270"/>
                  </a:cubicBezTo>
                  <a:close/>
                </a:path>
              </a:pathLst>
            </a:custGeom>
            <a:solidFill>
              <a:srgbClr val="FFFFFF"/>
            </a:solidFill>
          </p:spPr>
        </p:sp>
      </p:grpSp>
      <p:grpSp>
        <p:nvGrpSpPr>
          <p:cNvPr id="17" name="Group 17"/>
          <p:cNvGrpSpPr/>
          <p:nvPr/>
        </p:nvGrpSpPr>
        <p:grpSpPr>
          <a:xfrm>
            <a:off x="8554622" y="2161280"/>
            <a:ext cx="1488618" cy="1488618"/>
            <a:chOff x="0" y="0"/>
            <a:chExt cx="1984824" cy="1984824"/>
          </a:xfrm>
        </p:grpSpPr>
        <p:sp>
          <p:nvSpPr>
            <p:cNvPr id="18" name="Freeform 18"/>
            <p:cNvSpPr/>
            <p:nvPr/>
          </p:nvSpPr>
          <p:spPr>
            <a:xfrm>
              <a:off x="0" y="0"/>
              <a:ext cx="1984824" cy="1984824"/>
            </a:xfrm>
            <a:custGeom>
              <a:avLst/>
              <a:gdLst/>
              <a:ahLst/>
              <a:cxnLst/>
              <a:rect l="l" t="t" r="r" b="b"/>
              <a:pathLst>
                <a:path w="1984824" h="1984824">
                  <a:moveTo>
                    <a:pt x="0" y="0"/>
                  </a:moveTo>
                  <a:lnTo>
                    <a:pt x="1984824" y="0"/>
                  </a:lnTo>
                  <a:lnTo>
                    <a:pt x="1984824" y="1984824"/>
                  </a:lnTo>
                  <a:lnTo>
                    <a:pt x="0" y="1984824"/>
                  </a:lnTo>
                  <a:close/>
                </a:path>
              </a:pathLst>
            </a:custGeom>
            <a:solidFill>
              <a:srgbClr val="000000">
                <a:alpha val="0"/>
              </a:srgbClr>
            </a:solidFill>
          </p:spPr>
        </p:sp>
        <p:sp>
          <p:nvSpPr>
            <p:cNvPr id="19" name="TextBox 19"/>
            <p:cNvSpPr txBox="1"/>
            <p:nvPr/>
          </p:nvSpPr>
          <p:spPr>
            <a:xfrm>
              <a:off x="0" y="-28575"/>
              <a:ext cx="1984824" cy="2013399"/>
            </a:xfrm>
            <a:prstGeom prst="rect">
              <a:avLst/>
            </a:prstGeom>
          </p:spPr>
          <p:txBody>
            <a:bodyPr lIns="0" tIns="0" rIns="0" bIns="0" rtlCol="0" anchor="ctr"/>
            <a:lstStyle/>
            <a:p>
              <a:pPr algn="ctr">
                <a:lnSpc>
                  <a:spcPts val="2916"/>
                </a:lnSpc>
              </a:pPr>
              <a:r>
                <a:rPr lang="en-US" sz="2700">
                  <a:solidFill>
                    <a:srgbClr val="FFFFFF"/>
                  </a:solidFill>
                  <a:latin typeface="Calibri (MS)"/>
                  <a:ea typeface="Calibri (MS)"/>
                  <a:cs typeface="Calibri (MS)"/>
                  <a:sym typeface="Calibri (MS)"/>
                </a:rPr>
                <a:t>Winter</a:t>
              </a:r>
            </a:p>
          </p:txBody>
        </p:sp>
      </p:grpSp>
      <p:grpSp>
        <p:nvGrpSpPr>
          <p:cNvPr id="20" name="Group 20"/>
          <p:cNvGrpSpPr/>
          <p:nvPr/>
        </p:nvGrpSpPr>
        <p:grpSpPr>
          <a:xfrm rot="2700000">
            <a:off x="10114809" y="3646455"/>
            <a:ext cx="551399" cy="701420"/>
            <a:chOff x="0" y="0"/>
            <a:chExt cx="735198" cy="935226"/>
          </a:xfrm>
        </p:grpSpPr>
        <p:sp>
          <p:nvSpPr>
            <p:cNvPr id="21" name="Freeform 21"/>
            <p:cNvSpPr/>
            <p:nvPr/>
          </p:nvSpPr>
          <p:spPr>
            <a:xfrm>
              <a:off x="0" y="0"/>
              <a:ext cx="735203" cy="935228"/>
            </a:xfrm>
            <a:custGeom>
              <a:avLst/>
              <a:gdLst/>
              <a:ahLst/>
              <a:cxnLst/>
              <a:rect l="l" t="t" r="r" b="b"/>
              <a:pathLst>
                <a:path w="735203" h="935228">
                  <a:moveTo>
                    <a:pt x="0" y="187071"/>
                  </a:moveTo>
                  <a:lnTo>
                    <a:pt x="367538" y="187071"/>
                  </a:lnTo>
                  <a:lnTo>
                    <a:pt x="367538" y="0"/>
                  </a:lnTo>
                  <a:lnTo>
                    <a:pt x="735203" y="467614"/>
                  </a:lnTo>
                  <a:lnTo>
                    <a:pt x="367538" y="935228"/>
                  </a:lnTo>
                  <a:lnTo>
                    <a:pt x="367538" y="748157"/>
                  </a:lnTo>
                  <a:lnTo>
                    <a:pt x="0" y="748157"/>
                  </a:lnTo>
                  <a:close/>
                </a:path>
              </a:pathLst>
            </a:custGeom>
            <a:solidFill>
              <a:srgbClr val="2E75B6"/>
            </a:solidFill>
          </p:spPr>
        </p:sp>
      </p:grpSp>
      <p:grpSp>
        <p:nvGrpSpPr>
          <p:cNvPr id="22" name="Group 22"/>
          <p:cNvGrpSpPr/>
          <p:nvPr/>
        </p:nvGrpSpPr>
        <p:grpSpPr>
          <a:xfrm>
            <a:off x="10455489" y="4062145"/>
            <a:ext cx="2097333" cy="2097333"/>
            <a:chOff x="0" y="0"/>
            <a:chExt cx="2796444" cy="2796444"/>
          </a:xfrm>
        </p:grpSpPr>
        <p:sp>
          <p:nvSpPr>
            <p:cNvPr id="23" name="Freeform 23"/>
            <p:cNvSpPr/>
            <p:nvPr/>
          </p:nvSpPr>
          <p:spPr>
            <a:xfrm>
              <a:off x="12700" y="12700"/>
              <a:ext cx="2771140" cy="2771140"/>
            </a:xfrm>
            <a:custGeom>
              <a:avLst/>
              <a:gdLst/>
              <a:ahLst/>
              <a:cxnLst/>
              <a:rect l="l" t="t" r="r" b="b"/>
              <a:pathLst>
                <a:path w="2771140" h="2771140">
                  <a:moveTo>
                    <a:pt x="0" y="1385570"/>
                  </a:moveTo>
                  <a:cubicBezTo>
                    <a:pt x="0" y="620268"/>
                    <a:pt x="620268" y="0"/>
                    <a:pt x="1385570" y="0"/>
                  </a:cubicBezTo>
                  <a:cubicBezTo>
                    <a:pt x="2150872" y="0"/>
                    <a:pt x="2771140" y="620268"/>
                    <a:pt x="2771140" y="1385570"/>
                  </a:cubicBezTo>
                  <a:cubicBezTo>
                    <a:pt x="2771140" y="2150872"/>
                    <a:pt x="2150872" y="2771140"/>
                    <a:pt x="1385570" y="2771140"/>
                  </a:cubicBezTo>
                  <a:cubicBezTo>
                    <a:pt x="620268" y="2771140"/>
                    <a:pt x="0" y="2150745"/>
                    <a:pt x="0" y="1385570"/>
                  </a:cubicBezTo>
                  <a:close/>
                </a:path>
              </a:pathLst>
            </a:custGeom>
            <a:solidFill>
              <a:srgbClr val="2E75B6"/>
            </a:solidFill>
          </p:spPr>
        </p:sp>
        <p:sp>
          <p:nvSpPr>
            <p:cNvPr id="24" name="Freeform 24"/>
            <p:cNvSpPr/>
            <p:nvPr/>
          </p:nvSpPr>
          <p:spPr>
            <a:xfrm>
              <a:off x="0" y="0"/>
              <a:ext cx="2796540" cy="2796540"/>
            </a:xfrm>
            <a:custGeom>
              <a:avLst/>
              <a:gdLst/>
              <a:ahLst/>
              <a:cxnLst/>
              <a:rect l="l" t="t" r="r" b="b"/>
              <a:pathLst>
                <a:path w="2796540" h="2796540">
                  <a:moveTo>
                    <a:pt x="0" y="1398270"/>
                  </a:moveTo>
                  <a:cubicBezTo>
                    <a:pt x="0" y="625983"/>
                    <a:pt x="625983" y="0"/>
                    <a:pt x="1398270" y="0"/>
                  </a:cubicBezTo>
                  <a:lnTo>
                    <a:pt x="1398270" y="12700"/>
                  </a:lnTo>
                  <a:lnTo>
                    <a:pt x="1398270" y="0"/>
                  </a:lnTo>
                  <a:cubicBezTo>
                    <a:pt x="2170430" y="0"/>
                    <a:pt x="2796540" y="625983"/>
                    <a:pt x="2796540" y="1398270"/>
                  </a:cubicBezTo>
                  <a:lnTo>
                    <a:pt x="2783840" y="1398270"/>
                  </a:lnTo>
                  <a:lnTo>
                    <a:pt x="2796540" y="1398270"/>
                  </a:lnTo>
                  <a:cubicBezTo>
                    <a:pt x="2796540" y="2170430"/>
                    <a:pt x="2170557" y="2796540"/>
                    <a:pt x="1398270" y="2796540"/>
                  </a:cubicBezTo>
                  <a:lnTo>
                    <a:pt x="1398270" y="2783840"/>
                  </a:lnTo>
                  <a:lnTo>
                    <a:pt x="1398270" y="2796540"/>
                  </a:lnTo>
                  <a:cubicBezTo>
                    <a:pt x="625983" y="2796413"/>
                    <a:pt x="0" y="2170430"/>
                    <a:pt x="0" y="1398270"/>
                  </a:cubicBezTo>
                  <a:lnTo>
                    <a:pt x="12700" y="1398270"/>
                  </a:lnTo>
                  <a:lnTo>
                    <a:pt x="25400" y="1398270"/>
                  </a:lnTo>
                  <a:lnTo>
                    <a:pt x="12700" y="1398270"/>
                  </a:lnTo>
                  <a:lnTo>
                    <a:pt x="0" y="1398270"/>
                  </a:lnTo>
                  <a:moveTo>
                    <a:pt x="25400" y="1398270"/>
                  </a:moveTo>
                  <a:cubicBezTo>
                    <a:pt x="25400" y="1405255"/>
                    <a:pt x="19685" y="1410970"/>
                    <a:pt x="12700" y="1410970"/>
                  </a:cubicBezTo>
                  <a:cubicBezTo>
                    <a:pt x="5715" y="1410970"/>
                    <a:pt x="0" y="1405255"/>
                    <a:pt x="0" y="1398270"/>
                  </a:cubicBezTo>
                  <a:cubicBezTo>
                    <a:pt x="0" y="1391285"/>
                    <a:pt x="5715" y="1385570"/>
                    <a:pt x="12700" y="1385570"/>
                  </a:cubicBezTo>
                  <a:cubicBezTo>
                    <a:pt x="19685" y="1385570"/>
                    <a:pt x="25400" y="1391285"/>
                    <a:pt x="25400" y="1398270"/>
                  </a:cubicBezTo>
                  <a:cubicBezTo>
                    <a:pt x="25400" y="2156460"/>
                    <a:pt x="640080" y="2771140"/>
                    <a:pt x="1398270" y="2771140"/>
                  </a:cubicBezTo>
                  <a:cubicBezTo>
                    <a:pt x="2156460" y="2771140"/>
                    <a:pt x="2771140" y="2156460"/>
                    <a:pt x="2771140" y="1398270"/>
                  </a:cubicBezTo>
                  <a:cubicBezTo>
                    <a:pt x="2771140" y="640080"/>
                    <a:pt x="2156460" y="25400"/>
                    <a:pt x="1398270" y="25400"/>
                  </a:cubicBezTo>
                  <a:lnTo>
                    <a:pt x="1398270" y="12700"/>
                  </a:lnTo>
                  <a:lnTo>
                    <a:pt x="1398270" y="25400"/>
                  </a:lnTo>
                  <a:cubicBezTo>
                    <a:pt x="640080" y="25400"/>
                    <a:pt x="25400" y="640080"/>
                    <a:pt x="25400" y="1398270"/>
                  </a:cubicBezTo>
                  <a:close/>
                </a:path>
              </a:pathLst>
            </a:custGeom>
            <a:solidFill>
              <a:srgbClr val="FFFFFF"/>
            </a:solidFill>
          </p:spPr>
        </p:sp>
      </p:grpSp>
      <p:grpSp>
        <p:nvGrpSpPr>
          <p:cNvPr id="25" name="Group 25"/>
          <p:cNvGrpSpPr/>
          <p:nvPr/>
        </p:nvGrpSpPr>
        <p:grpSpPr>
          <a:xfrm>
            <a:off x="10759847" y="4366503"/>
            <a:ext cx="1488618" cy="1488618"/>
            <a:chOff x="0" y="0"/>
            <a:chExt cx="1984824" cy="1984824"/>
          </a:xfrm>
        </p:grpSpPr>
        <p:sp>
          <p:nvSpPr>
            <p:cNvPr id="26" name="Freeform 26"/>
            <p:cNvSpPr/>
            <p:nvPr/>
          </p:nvSpPr>
          <p:spPr>
            <a:xfrm>
              <a:off x="0" y="0"/>
              <a:ext cx="1984824" cy="1984824"/>
            </a:xfrm>
            <a:custGeom>
              <a:avLst/>
              <a:gdLst/>
              <a:ahLst/>
              <a:cxnLst/>
              <a:rect l="l" t="t" r="r" b="b"/>
              <a:pathLst>
                <a:path w="1984824" h="1984824">
                  <a:moveTo>
                    <a:pt x="0" y="0"/>
                  </a:moveTo>
                  <a:lnTo>
                    <a:pt x="1984824" y="0"/>
                  </a:lnTo>
                  <a:lnTo>
                    <a:pt x="1984824" y="1984824"/>
                  </a:lnTo>
                  <a:lnTo>
                    <a:pt x="0" y="1984824"/>
                  </a:lnTo>
                  <a:close/>
                </a:path>
              </a:pathLst>
            </a:custGeom>
            <a:solidFill>
              <a:srgbClr val="000000">
                <a:alpha val="0"/>
              </a:srgbClr>
            </a:solidFill>
          </p:spPr>
        </p:sp>
        <p:sp>
          <p:nvSpPr>
            <p:cNvPr id="27" name="TextBox 27"/>
            <p:cNvSpPr txBox="1"/>
            <p:nvPr/>
          </p:nvSpPr>
          <p:spPr>
            <a:xfrm>
              <a:off x="0" y="-28575"/>
              <a:ext cx="1984824" cy="2013399"/>
            </a:xfrm>
            <a:prstGeom prst="rect">
              <a:avLst/>
            </a:prstGeom>
          </p:spPr>
          <p:txBody>
            <a:bodyPr lIns="0" tIns="0" rIns="0" bIns="0" rtlCol="0" anchor="ctr"/>
            <a:lstStyle/>
            <a:p>
              <a:pPr algn="ctr">
                <a:lnSpc>
                  <a:spcPts val="2916"/>
                </a:lnSpc>
              </a:pPr>
              <a:r>
                <a:rPr lang="en-US" sz="2700">
                  <a:solidFill>
                    <a:srgbClr val="FFFFFF"/>
                  </a:solidFill>
                  <a:latin typeface="Calibri (MS)"/>
                  <a:ea typeface="Calibri (MS)"/>
                  <a:cs typeface="Calibri (MS)"/>
                  <a:sym typeface="Calibri (MS)"/>
                </a:rPr>
                <a:t>1ˢᵗ Transition period</a:t>
              </a:r>
            </a:p>
          </p:txBody>
        </p:sp>
      </p:grpSp>
      <p:grpSp>
        <p:nvGrpSpPr>
          <p:cNvPr id="28" name="Group 28"/>
          <p:cNvGrpSpPr/>
          <p:nvPr/>
        </p:nvGrpSpPr>
        <p:grpSpPr>
          <a:xfrm rot="8067003">
            <a:off x="10165034" y="5852013"/>
            <a:ext cx="535947" cy="701420"/>
            <a:chOff x="0" y="0"/>
            <a:chExt cx="714596" cy="935226"/>
          </a:xfrm>
        </p:grpSpPr>
        <p:sp>
          <p:nvSpPr>
            <p:cNvPr id="29" name="Freeform 29"/>
            <p:cNvSpPr/>
            <p:nvPr/>
          </p:nvSpPr>
          <p:spPr>
            <a:xfrm>
              <a:off x="0" y="0"/>
              <a:ext cx="714629" cy="935228"/>
            </a:xfrm>
            <a:custGeom>
              <a:avLst/>
              <a:gdLst/>
              <a:ahLst/>
              <a:cxnLst/>
              <a:rect l="l" t="t" r="r" b="b"/>
              <a:pathLst>
                <a:path w="714629" h="935228">
                  <a:moveTo>
                    <a:pt x="0" y="187071"/>
                  </a:moveTo>
                  <a:lnTo>
                    <a:pt x="357251" y="187071"/>
                  </a:lnTo>
                  <a:lnTo>
                    <a:pt x="357251" y="0"/>
                  </a:lnTo>
                  <a:lnTo>
                    <a:pt x="714629" y="467614"/>
                  </a:lnTo>
                  <a:lnTo>
                    <a:pt x="357251" y="935228"/>
                  </a:lnTo>
                  <a:lnTo>
                    <a:pt x="357251" y="748157"/>
                  </a:lnTo>
                  <a:lnTo>
                    <a:pt x="0" y="748157"/>
                  </a:lnTo>
                  <a:close/>
                </a:path>
              </a:pathLst>
            </a:custGeom>
            <a:solidFill>
              <a:srgbClr val="76B7BB"/>
            </a:solidFill>
          </p:spPr>
        </p:sp>
      </p:grpSp>
      <p:grpSp>
        <p:nvGrpSpPr>
          <p:cNvPr id="30" name="Group 30"/>
          <p:cNvGrpSpPr/>
          <p:nvPr/>
        </p:nvGrpSpPr>
        <p:grpSpPr>
          <a:xfrm>
            <a:off x="8291947" y="6267623"/>
            <a:ext cx="2097333" cy="2097333"/>
            <a:chOff x="0" y="0"/>
            <a:chExt cx="2796444" cy="2796444"/>
          </a:xfrm>
        </p:grpSpPr>
        <p:sp>
          <p:nvSpPr>
            <p:cNvPr id="31" name="Freeform 31"/>
            <p:cNvSpPr/>
            <p:nvPr/>
          </p:nvSpPr>
          <p:spPr>
            <a:xfrm>
              <a:off x="12700" y="12700"/>
              <a:ext cx="2771140" cy="2771140"/>
            </a:xfrm>
            <a:custGeom>
              <a:avLst/>
              <a:gdLst/>
              <a:ahLst/>
              <a:cxnLst/>
              <a:rect l="l" t="t" r="r" b="b"/>
              <a:pathLst>
                <a:path w="2771140" h="2771140">
                  <a:moveTo>
                    <a:pt x="0" y="1385570"/>
                  </a:moveTo>
                  <a:cubicBezTo>
                    <a:pt x="0" y="620268"/>
                    <a:pt x="620268" y="0"/>
                    <a:pt x="1385570" y="0"/>
                  </a:cubicBezTo>
                  <a:cubicBezTo>
                    <a:pt x="2150872" y="0"/>
                    <a:pt x="2771140" y="620268"/>
                    <a:pt x="2771140" y="1385570"/>
                  </a:cubicBezTo>
                  <a:cubicBezTo>
                    <a:pt x="2771140" y="2150872"/>
                    <a:pt x="2150872" y="2771140"/>
                    <a:pt x="1385570" y="2771140"/>
                  </a:cubicBezTo>
                  <a:cubicBezTo>
                    <a:pt x="620268" y="2771140"/>
                    <a:pt x="0" y="2150745"/>
                    <a:pt x="0" y="1385570"/>
                  </a:cubicBezTo>
                  <a:close/>
                </a:path>
              </a:pathLst>
            </a:custGeom>
            <a:solidFill>
              <a:srgbClr val="A2AF92"/>
            </a:solidFill>
          </p:spPr>
        </p:sp>
        <p:sp>
          <p:nvSpPr>
            <p:cNvPr id="32" name="Freeform 32"/>
            <p:cNvSpPr/>
            <p:nvPr/>
          </p:nvSpPr>
          <p:spPr>
            <a:xfrm>
              <a:off x="0" y="0"/>
              <a:ext cx="2796540" cy="2796540"/>
            </a:xfrm>
            <a:custGeom>
              <a:avLst/>
              <a:gdLst/>
              <a:ahLst/>
              <a:cxnLst/>
              <a:rect l="l" t="t" r="r" b="b"/>
              <a:pathLst>
                <a:path w="2796540" h="2796540">
                  <a:moveTo>
                    <a:pt x="0" y="1398270"/>
                  </a:moveTo>
                  <a:cubicBezTo>
                    <a:pt x="0" y="625983"/>
                    <a:pt x="625983" y="0"/>
                    <a:pt x="1398270" y="0"/>
                  </a:cubicBezTo>
                  <a:lnTo>
                    <a:pt x="1398270" y="12700"/>
                  </a:lnTo>
                  <a:lnTo>
                    <a:pt x="1398270" y="0"/>
                  </a:lnTo>
                  <a:cubicBezTo>
                    <a:pt x="2170430" y="0"/>
                    <a:pt x="2796540" y="625983"/>
                    <a:pt x="2796540" y="1398270"/>
                  </a:cubicBezTo>
                  <a:lnTo>
                    <a:pt x="2783840" y="1398270"/>
                  </a:lnTo>
                  <a:lnTo>
                    <a:pt x="2796540" y="1398270"/>
                  </a:lnTo>
                  <a:cubicBezTo>
                    <a:pt x="2796540" y="2170430"/>
                    <a:pt x="2170557" y="2796540"/>
                    <a:pt x="1398270" y="2796540"/>
                  </a:cubicBezTo>
                  <a:lnTo>
                    <a:pt x="1398270" y="2783840"/>
                  </a:lnTo>
                  <a:lnTo>
                    <a:pt x="1398270" y="2796540"/>
                  </a:lnTo>
                  <a:cubicBezTo>
                    <a:pt x="625983" y="2796413"/>
                    <a:pt x="0" y="2170430"/>
                    <a:pt x="0" y="1398270"/>
                  </a:cubicBezTo>
                  <a:lnTo>
                    <a:pt x="12700" y="1398270"/>
                  </a:lnTo>
                  <a:lnTo>
                    <a:pt x="25400" y="1398270"/>
                  </a:lnTo>
                  <a:lnTo>
                    <a:pt x="12700" y="1398270"/>
                  </a:lnTo>
                  <a:lnTo>
                    <a:pt x="0" y="1398270"/>
                  </a:lnTo>
                  <a:moveTo>
                    <a:pt x="25400" y="1398270"/>
                  </a:moveTo>
                  <a:cubicBezTo>
                    <a:pt x="25400" y="1405255"/>
                    <a:pt x="19685" y="1410970"/>
                    <a:pt x="12700" y="1410970"/>
                  </a:cubicBezTo>
                  <a:cubicBezTo>
                    <a:pt x="5715" y="1410970"/>
                    <a:pt x="0" y="1405255"/>
                    <a:pt x="0" y="1398270"/>
                  </a:cubicBezTo>
                  <a:cubicBezTo>
                    <a:pt x="0" y="1391285"/>
                    <a:pt x="5715" y="1385570"/>
                    <a:pt x="12700" y="1385570"/>
                  </a:cubicBezTo>
                  <a:cubicBezTo>
                    <a:pt x="19685" y="1385570"/>
                    <a:pt x="25400" y="1391285"/>
                    <a:pt x="25400" y="1398270"/>
                  </a:cubicBezTo>
                  <a:cubicBezTo>
                    <a:pt x="25400" y="2156460"/>
                    <a:pt x="640080" y="2771140"/>
                    <a:pt x="1398270" y="2771140"/>
                  </a:cubicBezTo>
                  <a:cubicBezTo>
                    <a:pt x="2156460" y="2771140"/>
                    <a:pt x="2771140" y="2156460"/>
                    <a:pt x="2771140" y="1398270"/>
                  </a:cubicBezTo>
                  <a:cubicBezTo>
                    <a:pt x="2771140" y="640080"/>
                    <a:pt x="2156460" y="25400"/>
                    <a:pt x="1398270" y="25400"/>
                  </a:cubicBezTo>
                  <a:lnTo>
                    <a:pt x="1398270" y="12700"/>
                  </a:lnTo>
                  <a:lnTo>
                    <a:pt x="1398270" y="25400"/>
                  </a:lnTo>
                  <a:cubicBezTo>
                    <a:pt x="640080" y="25400"/>
                    <a:pt x="25400" y="640080"/>
                    <a:pt x="25400" y="1398270"/>
                  </a:cubicBezTo>
                  <a:close/>
                </a:path>
              </a:pathLst>
            </a:custGeom>
            <a:solidFill>
              <a:srgbClr val="FFFFFF"/>
            </a:solidFill>
          </p:spPr>
        </p:sp>
      </p:grpSp>
      <p:grpSp>
        <p:nvGrpSpPr>
          <p:cNvPr id="33" name="Group 33"/>
          <p:cNvGrpSpPr/>
          <p:nvPr/>
        </p:nvGrpSpPr>
        <p:grpSpPr>
          <a:xfrm>
            <a:off x="8596305" y="6571980"/>
            <a:ext cx="1488618" cy="1488618"/>
            <a:chOff x="0" y="0"/>
            <a:chExt cx="1984824" cy="1984824"/>
          </a:xfrm>
        </p:grpSpPr>
        <p:sp>
          <p:nvSpPr>
            <p:cNvPr id="34" name="Freeform 34"/>
            <p:cNvSpPr/>
            <p:nvPr/>
          </p:nvSpPr>
          <p:spPr>
            <a:xfrm>
              <a:off x="0" y="0"/>
              <a:ext cx="1984824" cy="1984824"/>
            </a:xfrm>
            <a:custGeom>
              <a:avLst/>
              <a:gdLst/>
              <a:ahLst/>
              <a:cxnLst/>
              <a:rect l="l" t="t" r="r" b="b"/>
              <a:pathLst>
                <a:path w="1984824" h="1984824">
                  <a:moveTo>
                    <a:pt x="0" y="0"/>
                  </a:moveTo>
                  <a:lnTo>
                    <a:pt x="1984824" y="0"/>
                  </a:lnTo>
                  <a:lnTo>
                    <a:pt x="1984824" y="1984824"/>
                  </a:lnTo>
                  <a:lnTo>
                    <a:pt x="0" y="1984824"/>
                  </a:lnTo>
                  <a:close/>
                </a:path>
              </a:pathLst>
            </a:custGeom>
            <a:solidFill>
              <a:srgbClr val="000000">
                <a:alpha val="0"/>
              </a:srgbClr>
            </a:solidFill>
          </p:spPr>
        </p:sp>
        <p:sp>
          <p:nvSpPr>
            <p:cNvPr id="35" name="TextBox 35"/>
            <p:cNvSpPr txBox="1"/>
            <p:nvPr/>
          </p:nvSpPr>
          <p:spPr>
            <a:xfrm>
              <a:off x="0" y="-28575"/>
              <a:ext cx="1984824" cy="2013399"/>
            </a:xfrm>
            <a:prstGeom prst="rect">
              <a:avLst/>
            </a:prstGeom>
          </p:spPr>
          <p:txBody>
            <a:bodyPr lIns="0" tIns="0" rIns="0" bIns="0" rtlCol="0" anchor="ctr"/>
            <a:lstStyle/>
            <a:p>
              <a:pPr algn="ctr">
                <a:lnSpc>
                  <a:spcPts val="2916"/>
                </a:lnSpc>
              </a:pPr>
              <a:r>
                <a:rPr lang="en-US" sz="2700">
                  <a:solidFill>
                    <a:srgbClr val="FFFFFF"/>
                  </a:solidFill>
                  <a:latin typeface="Calibri (MS)"/>
                  <a:ea typeface="Calibri (MS)"/>
                  <a:cs typeface="Calibri (MS)"/>
                  <a:sym typeface="Calibri (MS)"/>
                </a:rPr>
                <a:t>Summer</a:t>
              </a:r>
            </a:p>
          </p:txBody>
        </p:sp>
      </p:grpSp>
      <p:grpSp>
        <p:nvGrpSpPr>
          <p:cNvPr id="36" name="Group 36"/>
          <p:cNvGrpSpPr/>
          <p:nvPr/>
        </p:nvGrpSpPr>
        <p:grpSpPr>
          <a:xfrm rot="-8131989">
            <a:off x="7945023" y="5874086"/>
            <a:ext cx="567186" cy="701420"/>
            <a:chOff x="0" y="0"/>
            <a:chExt cx="756248" cy="935226"/>
          </a:xfrm>
        </p:grpSpPr>
        <p:sp>
          <p:nvSpPr>
            <p:cNvPr id="37" name="Freeform 37"/>
            <p:cNvSpPr/>
            <p:nvPr/>
          </p:nvSpPr>
          <p:spPr>
            <a:xfrm>
              <a:off x="0" y="0"/>
              <a:ext cx="756285" cy="935228"/>
            </a:xfrm>
            <a:custGeom>
              <a:avLst/>
              <a:gdLst/>
              <a:ahLst/>
              <a:cxnLst/>
              <a:rect l="l" t="t" r="r" b="b"/>
              <a:pathLst>
                <a:path w="756285" h="935228">
                  <a:moveTo>
                    <a:pt x="0" y="187071"/>
                  </a:moveTo>
                  <a:lnTo>
                    <a:pt x="378079" y="187071"/>
                  </a:lnTo>
                  <a:lnTo>
                    <a:pt x="378079" y="0"/>
                  </a:lnTo>
                  <a:lnTo>
                    <a:pt x="756285" y="467614"/>
                  </a:lnTo>
                  <a:lnTo>
                    <a:pt x="378079" y="935228"/>
                  </a:lnTo>
                  <a:lnTo>
                    <a:pt x="378079" y="748157"/>
                  </a:lnTo>
                  <a:lnTo>
                    <a:pt x="0" y="748157"/>
                  </a:lnTo>
                  <a:close/>
                </a:path>
              </a:pathLst>
            </a:custGeom>
            <a:solidFill>
              <a:srgbClr val="D9513F"/>
            </a:solidFill>
          </p:spPr>
        </p:sp>
      </p:grpSp>
      <p:grpSp>
        <p:nvGrpSpPr>
          <p:cNvPr id="38" name="Group 38"/>
          <p:cNvGrpSpPr/>
          <p:nvPr/>
        </p:nvGrpSpPr>
        <p:grpSpPr>
          <a:xfrm>
            <a:off x="6045039" y="4062145"/>
            <a:ext cx="2097333" cy="2097333"/>
            <a:chOff x="0" y="0"/>
            <a:chExt cx="2796444" cy="2796444"/>
          </a:xfrm>
        </p:grpSpPr>
        <p:sp>
          <p:nvSpPr>
            <p:cNvPr id="39" name="Freeform 39"/>
            <p:cNvSpPr/>
            <p:nvPr/>
          </p:nvSpPr>
          <p:spPr>
            <a:xfrm>
              <a:off x="12700" y="12700"/>
              <a:ext cx="2771140" cy="2771140"/>
            </a:xfrm>
            <a:custGeom>
              <a:avLst/>
              <a:gdLst/>
              <a:ahLst/>
              <a:cxnLst/>
              <a:rect l="l" t="t" r="r" b="b"/>
              <a:pathLst>
                <a:path w="2771140" h="2771140">
                  <a:moveTo>
                    <a:pt x="0" y="1385570"/>
                  </a:moveTo>
                  <a:cubicBezTo>
                    <a:pt x="0" y="620268"/>
                    <a:pt x="620268" y="0"/>
                    <a:pt x="1385570" y="0"/>
                  </a:cubicBezTo>
                  <a:cubicBezTo>
                    <a:pt x="2150872" y="0"/>
                    <a:pt x="2771140" y="620268"/>
                    <a:pt x="2771140" y="1385570"/>
                  </a:cubicBezTo>
                  <a:cubicBezTo>
                    <a:pt x="2771140" y="2150872"/>
                    <a:pt x="2150872" y="2771140"/>
                    <a:pt x="1385570" y="2771140"/>
                  </a:cubicBezTo>
                  <a:cubicBezTo>
                    <a:pt x="620268" y="2771140"/>
                    <a:pt x="0" y="2150745"/>
                    <a:pt x="0" y="1385570"/>
                  </a:cubicBezTo>
                  <a:close/>
                </a:path>
              </a:pathLst>
            </a:custGeom>
            <a:solidFill>
              <a:srgbClr val="00D2FF"/>
            </a:solidFill>
          </p:spPr>
        </p:sp>
        <p:sp>
          <p:nvSpPr>
            <p:cNvPr id="40" name="Freeform 40"/>
            <p:cNvSpPr/>
            <p:nvPr/>
          </p:nvSpPr>
          <p:spPr>
            <a:xfrm>
              <a:off x="0" y="0"/>
              <a:ext cx="2796540" cy="2796540"/>
            </a:xfrm>
            <a:custGeom>
              <a:avLst/>
              <a:gdLst/>
              <a:ahLst/>
              <a:cxnLst/>
              <a:rect l="l" t="t" r="r" b="b"/>
              <a:pathLst>
                <a:path w="2796540" h="2796540">
                  <a:moveTo>
                    <a:pt x="0" y="1398270"/>
                  </a:moveTo>
                  <a:cubicBezTo>
                    <a:pt x="0" y="625983"/>
                    <a:pt x="625983" y="0"/>
                    <a:pt x="1398270" y="0"/>
                  </a:cubicBezTo>
                  <a:lnTo>
                    <a:pt x="1398270" y="12700"/>
                  </a:lnTo>
                  <a:lnTo>
                    <a:pt x="1398270" y="0"/>
                  </a:lnTo>
                  <a:cubicBezTo>
                    <a:pt x="2170430" y="0"/>
                    <a:pt x="2796540" y="625983"/>
                    <a:pt x="2796540" y="1398270"/>
                  </a:cubicBezTo>
                  <a:lnTo>
                    <a:pt x="2783840" y="1398270"/>
                  </a:lnTo>
                  <a:lnTo>
                    <a:pt x="2796540" y="1398270"/>
                  </a:lnTo>
                  <a:cubicBezTo>
                    <a:pt x="2796540" y="2170430"/>
                    <a:pt x="2170557" y="2796540"/>
                    <a:pt x="1398270" y="2796540"/>
                  </a:cubicBezTo>
                  <a:lnTo>
                    <a:pt x="1398270" y="2783840"/>
                  </a:lnTo>
                  <a:lnTo>
                    <a:pt x="1398270" y="2796540"/>
                  </a:lnTo>
                  <a:cubicBezTo>
                    <a:pt x="625983" y="2796413"/>
                    <a:pt x="0" y="2170430"/>
                    <a:pt x="0" y="1398270"/>
                  </a:cubicBezTo>
                  <a:lnTo>
                    <a:pt x="12700" y="1398270"/>
                  </a:lnTo>
                  <a:lnTo>
                    <a:pt x="25400" y="1398270"/>
                  </a:lnTo>
                  <a:lnTo>
                    <a:pt x="12700" y="1398270"/>
                  </a:lnTo>
                  <a:lnTo>
                    <a:pt x="0" y="1398270"/>
                  </a:lnTo>
                  <a:moveTo>
                    <a:pt x="25400" y="1398270"/>
                  </a:moveTo>
                  <a:cubicBezTo>
                    <a:pt x="25400" y="1405255"/>
                    <a:pt x="19685" y="1410970"/>
                    <a:pt x="12700" y="1410970"/>
                  </a:cubicBezTo>
                  <a:cubicBezTo>
                    <a:pt x="5715" y="1410970"/>
                    <a:pt x="0" y="1405255"/>
                    <a:pt x="0" y="1398270"/>
                  </a:cubicBezTo>
                  <a:cubicBezTo>
                    <a:pt x="0" y="1391285"/>
                    <a:pt x="5715" y="1385570"/>
                    <a:pt x="12700" y="1385570"/>
                  </a:cubicBezTo>
                  <a:cubicBezTo>
                    <a:pt x="19685" y="1385570"/>
                    <a:pt x="25400" y="1391285"/>
                    <a:pt x="25400" y="1398270"/>
                  </a:cubicBezTo>
                  <a:cubicBezTo>
                    <a:pt x="25400" y="2156460"/>
                    <a:pt x="640080" y="2771140"/>
                    <a:pt x="1398270" y="2771140"/>
                  </a:cubicBezTo>
                  <a:cubicBezTo>
                    <a:pt x="2156460" y="2771140"/>
                    <a:pt x="2771140" y="2156460"/>
                    <a:pt x="2771140" y="1398270"/>
                  </a:cubicBezTo>
                  <a:cubicBezTo>
                    <a:pt x="2771140" y="640080"/>
                    <a:pt x="2156460" y="25400"/>
                    <a:pt x="1398270" y="25400"/>
                  </a:cubicBezTo>
                  <a:lnTo>
                    <a:pt x="1398270" y="12700"/>
                  </a:lnTo>
                  <a:lnTo>
                    <a:pt x="1398270" y="25400"/>
                  </a:lnTo>
                  <a:cubicBezTo>
                    <a:pt x="640080" y="25400"/>
                    <a:pt x="25400" y="640080"/>
                    <a:pt x="25400" y="1398270"/>
                  </a:cubicBezTo>
                  <a:close/>
                </a:path>
              </a:pathLst>
            </a:custGeom>
            <a:solidFill>
              <a:srgbClr val="FFFFFF"/>
            </a:solidFill>
          </p:spPr>
        </p:sp>
      </p:grpSp>
      <p:grpSp>
        <p:nvGrpSpPr>
          <p:cNvPr id="41" name="Group 41"/>
          <p:cNvGrpSpPr/>
          <p:nvPr/>
        </p:nvGrpSpPr>
        <p:grpSpPr>
          <a:xfrm>
            <a:off x="6349397" y="4366503"/>
            <a:ext cx="1488618" cy="1488618"/>
            <a:chOff x="0" y="0"/>
            <a:chExt cx="1984824" cy="1984824"/>
          </a:xfrm>
        </p:grpSpPr>
        <p:sp>
          <p:nvSpPr>
            <p:cNvPr id="42" name="Freeform 42"/>
            <p:cNvSpPr/>
            <p:nvPr/>
          </p:nvSpPr>
          <p:spPr>
            <a:xfrm>
              <a:off x="0" y="0"/>
              <a:ext cx="1984824" cy="1984824"/>
            </a:xfrm>
            <a:custGeom>
              <a:avLst/>
              <a:gdLst/>
              <a:ahLst/>
              <a:cxnLst/>
              <a:rect l="l" t="t" r="r" b="b"/>
              <a:pathLst>
                <a:path w="1984824" h="1984824">
                  <a:moveTo>
                    <a:pt x="0" y="0"/>
                  </a:moveTo>
                  <a:lnTo>
                    <a:pt x="1984824" y="0"/>
                  </a:lnTo>
                  <a:lnTo>
                    <a:pt x="1984824" y="1984824"/>
                  </a:lnTo>
                  <a:lnTo>
                    <a:pt x="0" y="1984824"/>
                  </a:lnTo>
                  <a:close/>
                </a:path>
              </a:pathLst>
            </a:custGeom>
            <a:solidFill>
              <a:srgbClr val="000000">
                <a:alpha val="0"/>
              </a:srgbClr>
            </a:solidFill>
          </p:spPr>
        </p:sp>
        <p:sp>
          <p:nvSpPr>
            <p:cNvPr id="43" name="TextBox 43"/>
            <p:cNvSpPr txBox="1"/>
            <p:nvPr/>
          </p:nvSpPr>
          <p:spPr>
            <a:xfrm>
              <a:off x="0" y="-28575"/>
              <a:ext cx="1984824" cy="2013399"/>
            </a:xfrm>
            <a:prstGeom prst="rect">
              <a:avLst/>
            </a:prstGeom>
          </p:spPr>
          <p:txBody>
            <a:bodyPr lIns="0" tIns="0" rIns="0" bIns="0" rtlCol="0" anchor="ctr"/>
            <a:lstStyle/>
            <a:p>
              <a:pPr algn="ctr">
                <a:lnSpc>
                  <a:spcPts val="2916"/>
                </a:lnSpc>
              </a:pPr>
              <a:r>
                <a:rPr lang="en-US" sz="2700">
                  <a:solidFill>
                    <a:srgbClr val="FFFFFF"/>
                  </a:solidFill>
                  <a:latin typeface="Calibri (MS)"/>
                  <a:ea typeface="Calibri (MS)"/>
                  <a:cs typeface="Calibri (MS)"/>
                  <a:sym typeface="Calibri (MS)"/>
                </a:rPr>
                <a:t>2ⁿᵈ Transition Period</a:t>
              </a:r>
            </a:p>
          </p:txBody>
        </p:sp>
      </p:grpSp>
      <p:grpSp>
        <p:nvGrpSpPr>
          <p:cNvPr id="44" name="Group 44"/>
          <p:cNvGrpSpPr/>
          <p:nvPr/>
        </p:nvGrpSpPr>
        <p:grpSpPr>
          <a:xfrm rot="-2700000">
            <a:off x="7909584" y="3668524"/>
            <a:ext cx="551398" cy="701420"/>
            <a:chOff x="0" y="0"/>
            <a:chExt cx="735198" cy="935226"/>
          </a:xfrm>
        </p:grpSpPr>
        <p:sp>
          <p:nvSpPr>
            <p:cNvPr id="45" name="Freeform 45"/>
            <p:cNvSpPr/>
            <p:nvPr/>
          </p:nvSpPr>
          <p:spPr>
            <a:xfrm>
              <a:off x="0" y="0"/>
              <a:ext cx="735203" cy="935228"/>
            </a:xfrm>
            <a:custGeom>
              <a:avLst/>
              <a:gdLst/>
              <a:ahLst/>
              <a:cxnLst/>
              <a:rect l="l" t="t" r="r" b="b"/>
              <a:pathLst>
                <a:path w="735203" h="935228">
                  <a:moveTo>
                    <a:pt x="0" y="187071"/>
                  </a:moveTo>
                  <a:lnTo>
                    <a:pt x="367538" y="187071"/>
                  </a:lnTo>
                  <a:lnTo>
                    <a:pt x="367538" y="0"/>
                  </a:lnTo>
                  <a:lnTo>
                    <a:pt x="735203" y="467614"/>
                  </a:lnTo>
                  <a:lnTo>
                    <a:pt x="367538" y="935228"/>
                  </a:lnTo>
                  <a:lnTo>
                    <a:pt x="367538" y="748157"/>
                  </a:lnTo>
                  <a:lnTo>
                    <a:pt x="0" y="748157"/>
                  </a:lnTo>
                  <a:close/>
                </a:path>
              </a:pathLst>
            </a:custGeom>
            <a:solidFill>
              <a:srgbClr val="00D2FF"/>
            </a:solidFill>
          </p:spPr>
        </p:sp>
      </p:grpSp>
      <p:grpSp>
        <p:nvGrpSpPr>
          <p:cNvPr id="46" name="Group 46"/>
          <p:cNvGrpSpPr/>
          <p:nvPr/>
        </p:nvGrpSpPr>
        <p:grpSpPr>
          <a:xfrm>
            <a:off x="10379763" y="2173050"/>
            <a:ext cx="2283147" cy="877163"/>
            <a:chOff x="0" y="0"/>
            <a:chExt cx="3044196" cy="1169550"/>
          </a:xfrm>
        </p:grpSpPr>
        <p:sp>
          <p:nvSpPr>
            <p:cNvPr id="47" name="Freeform 47"/>
            <p:cNvSpPr/>
            <p:nvPr/>
          </p:nvSpPr>
          <p:spPr>
            <a:xfrm>
              <a:off x="0" y="0"/>
              <a:ext cx="3044190" cy="1169543"/>
            </a:xfrm>
            <a:custGeom>
              <a:avLst/>
              <a:gdLst/>
              <a:ahLst/>
              <a:cxnLst/>
              <a:rect l="l" t="t" r="r" b="b"/>
              <a:pathLst>
                <a:path w="3044190" h="1169543">
                  <a:moveTo>
                    <a:pt x="0" y="0"/>
                  </a:moveTo>
                  <a:lnTo>
                    <a:pt x="3044190" y="0"/>
                  </a:lnTo>
                  <a:lnTo>
                    <a:pt x="3044190" y="1169543"/>
                  </a:lnTo>
                  <a:lnTo>
                    <a:pt x="0" y="1169543"/>
                  </a:lnTo>
                  <a:close/>
                </a:path>
              </a:pathLst>
            </a:custGeom>
            <a:solidFill>
              <a:srgbClr val="E5E5E5"/>
            </a:solidFill>
          </p:spPr>
        </p:sp>
        <p:sp>
          <p:nvSpPr>
            <p:cNvPr id="48" name="TextBox 48"/>
            <p:cNvSpPr txBox="1"/>
            <p:nvPr/>
          </p:nvSpPr>
          <p:spPr>
            <a:xfrm>
              <a:off x="0" y="-9525"/>
              <a:ext cx="3044196" cy="1179075"/>
            </a:xfrm>
            <a:prstGeom prst="rect">
              <a:avLst/>
            </a:prstGeom>
          </p:spPr>
          <p:txBody>
            <a:bodyPr lIns="50800" tIns="50800" rIns="50800" bIns="50800" rtlCol="0" anchor="t"/>
            <a:lstStyle/>
            <a:p>
              <a:pPr algn="l">
                <a:lnSpc>
                  <a:spcPts val="2879"/>
                </a:lnSpc>
              </a:pPr>
              <a:r>
                <a:rPr lang="en-US" sz="2400" spc="-14">
                  <a:solidFill>
                    <a:srgbClr val="000000"/>
                  </a:solidFill>
                  <a:latin typeface="TT Rounds Condensed"/>
                  <a:ea typeface="TT Rounds Condensed"/>
                  <a:cs typeface="TT Rounds Condensed"/>
                  <a:sym typeface="TT Rounds Condensed"/>
                </a:rPr>
                <a:t> 21st December to 21st March</a:t>
              </a:r>
            </a:p>
          </p:txBody>
        </p:sp>
      </p:grpSp>
      <p:grpSp>
        <p:nvGrpSpPr>
          <p:cNvPr id="49" name="Group 49"/>
          <p:cNvGrpSpPr/>
          <p:nvPr/>
        </p:nvGrpSpPr>
        <p:grpSpPr>
          <a:xfrm>
            <a:off x="12637695" y="4498910"/>
            <a:ext cx="2538909" cy="877163"/>
            <a:chOff x="0" y="0"/>
            <a:chExt cx="3385212" cy="1169550"/>
          </a:xfrm>
        </p:grpSpPr>
        <p:sp>
          <p:nvSpPr>
            <p:cNvPr id="50" name="Freeform 50"/>
            <p:cNvSpPr/>
            <p:nvPr/>
          </p:nvSpPr>
          <p:spPr>
            <a:xfrm>
              <a:off x="0" y="0"/>
              <a:ext cx="3385185" cy="1169543"/>
            </a:xfrm>
            <a:custGeom>
              <a:avLst/>
              <a:gdLst/>
              <a:ahLst/>
              <a:cxnLst/>
              <a:rect l="l" t="t" r="r" b="b"/>
              <a:pathLst>
                <a:path w="3385185" h="1169543">
                  <a:moveTo>
                    <a:pt x="0" y="0"/>
                  </a:moveTo>
                  <a:lnTo>
                    <a:pt x="3385185" y="0"/>
                  </a:lnTo>
                  <a:lnTo>
                    <a:pt x="3385185" y="1169543"/>
                  </a:lnTo>
                  <a:lnTo>
                    <a:pt x="0" y="1169543"/>
                  </a:lnTo>
                  <a:close/>
                </a:path>
              </a:pathLst>
            </a:custGeom>
            <a:solidFill>
              <a:srgbClr val="E5E5E5"/>
            </a:solidFill>
          </p:spPr>
        </p:sp>
        <p:sp>
          <p:nvSpPr>
            <p:cNvPr id="51" name="TextBox 51"/>
            <p:cNvSpPr txBox="1"/>
            <p:nvPr/>
          </p:nvSpPr>
          <p:spPr>
            <a:xfrm>
              <a:off x="0" y="-9525"/>
              <a:ext cx="3385212" cy="1179075"/>
            </a:xfrm>
            <a:prstGeom prst="rect">
              <a:avLst/>
            </a:prstGeom>
          </p:spPr>
          <p:txBody>
            <a:bodyPr lIns="50800" tIns="50800" rIns="50800" bIns="50800" rtlCol="0" anchor="t"/>
            <a:lstStyle/>
            <a:p>
              <a:pPr algn="l">
                <a:lnSpc>
                  <a:spcPts val="2879"/>
                </a:lnSpc>
              </a:pPr>
              <a:r>
                <a:rPr lang="en-US" sz="2400" b="1" spc="-14" dirty="0">
                  <a:solidFill>
                    <a:srgbClr val="000000"/>
                  </a:solidFill>
                  <a:latin typeface="TT Rounds Condensed"/>
                  <a:ea typeface="TT Rounds Condensed"/>
                  <a:cs typeface="TT Rounds Condensed"/>
                  <a:sym typeface="TT Rounds Condensed"/>
                </a:rPr>
                <a:t>From 22nd March to 20th June</a:t>
              </a:r>
            </a:p>
          </p:txBody>
        </p:sp>
      </p:grpSp>
      <p:grpSp>
        <p:nvGrpSpPr>
          <p:cNvPr id="52" name="Group 52"/>
          <p:cNvGrpSpPr/>
          <p:nvPr/>
        </p:nvGrpSpPr>
        <p:grpSpPr>
          <a:xfrm>
            <a:off x="5618589" y="7194182"/>
            <a:ext cx="2336691" cy="877162"/>
            <a:chOff x="0" y="0"/>
            <a:chExt cx="3115588" cy="1169550"/>
          </a:xfrm>
        </p:grpSpPr>
        <p:sp>
          <p:nvSpPr>
            <p:cNvPr id="53" name="Freeform 53"/>
            <p:cNvSpPr/>
            <p:nvPr/>
          </p:nvSpPr>
          <p:spPr>
            <a:xfrm>
              <a:off x="0" y="0"/>
              <a:ext cx="3115564" cy="1169543"/>
            </a:xfrm>
            <a:custGeom>
              <a:avLst/>
              <a:gdLst/>
              <a:ahLst/>
              <a:cxnLst/>
              <a:rect l="l" t="t" r="r" b="b"/>
              <a:pathLst>
                <a:path w="3115564" h="1169543">
                  <a:moveTo>
                    <a:pt x="0" y="0"/>
                  </a:moveTo>
                  <a:lnTo>
                    <a:pt x="3115564" y="0"/>
                  </a:lnTo>
                  <a:lnTo>
                    <a:pt x="3115564" y="1169543"/>
                  </a:lnTo>
                  <a:lnTo>
                    <a:pt x="0" y="1169543"/>
                  </a:lnTo>
                  <a:close/>
                </a:path>
              </a:pathLst>
            </a:custGeom>
            <a:solidFill>
              <a:srgbClr val="E5E5E5"/>
            </a:solidFill>
          </p:spPr>
        </p:sp>
        <p:sp>
          <p:nvSpPr>
            <p:cNvPr id="54" name="TextBox 54"/>
            <p:cNvSpPr txBox="1"/>
            <p:nvPr/>
          </p:nvSpPr>
          <p:spPr>
            <a:xfrm>
              <a:off x="0" y="-9525"/>
              <a:ext cx="3115588" cy="1179075"/>
            </a:xfrm>
            <a:prstGeom prst="rect">
              <a:avLst/>
            </a:prstGeom>
          </p:spPr>
          <p:txBody>
            <a:bodyPr lIns="50800" tIns="50800" rIns="50800" bIns="50800" rtlCol="0" anchor="t"/>
            <a:lstStyle/>
            <a:p>
              <a:pPr algn="l">
                <a:lnSpc>
                  <a:spcPts val="2879"/>
                </a:lnSpc>
              </a:pPr>
              <a:r>
                <a:rPr lang="en-US" sz="2400" spc="-14">
                  <a:solidFill>
                    <a:srgbClr val="000000"/>
                  </a:solidFill>
                  <a:latin typeface="TT Rounds Condensed"/>
                  <a:ea typeface="TT Rounds Condensed"/>
                  <a:cs typeface="TT Rounds Condensed"/>
                  <a:sym typeface="TT Rounds Condensed"/>
                </a:rPr>
                <a:t>21st June to 21st September</a:t>
              </a:r>
            </a:p>
          </p:txBody>
        </p:sp>
      </p:grpSp>
      <p:grpSp>
        <p:nvGrpSpPr>
          <p:cNvPr id="55" name="Group 55"/>
          <p:cNvGrpSpPr/>
          <p:nvPr/>
        </p:nvGrpSpPr>
        <p:grpSpPr>
          <a:xfrm>
            <a:off x="3472900" y="4709326"/>
            <a:ext cx="2443655" cy="877163"/>
            <a:chOff x="0" y="0"/>
            <a:chExt cx="3258206" cy="1169550"/>
          </a:xfrm>
        </p:grpSpPr>
        <p:sp>
          <p:nvSpPr>
            <p:cNvPr id="56" name="Freeform 56"/>
            <p:cNvSpPr/>
            <p:nvPr/>
          </p:nvSpPr>
          <p:spPr>
            <a:xfrm>
              <a:off x="0" y="0"/>
              <a:ext cx="3258185" cy="1169543"/>
            </a:xfrm>
            <a:custGeom>
              <a:avLst/>
              <a:gdLst/>
              <a:ahLst/>
              <a:cxnLst/>
              <a:rect l="l" t="t" r="r" b="b"/>
              <a:pathLst>
                <a:path w="3258185" h="1169543">
                  <a:moveTo>
                    <a:pt x="0" y="0"/>
                  </a:moveTo>
                  <a:lnTo>
                    <a:pt x="3258185" y="0"/>
                  </a:lnTo>
                  <a:lnTo>
                    <a:pt x="3258185" y="1169543"/>
                  </a:lnTo>
                  <a:lnTo>
                    <a:pt x="0" y="1169543"/>
                  </a:lnTo>
                  <a:close/>
                </a:path>
              </a:pathLst>
            </a:custGeom>
            <a:solidFill>
              <a:srgbClr val="E5E5E5"/>
            </a:solidFill>
          </p:spPr>
        </p:sp>
        <p:sp>
          <p:nvSpPr>
            <p:cNvPr id="57" name="TextBox 57"/>
            <p:cNvSpPr txBox="1"/>
            <p:nvPr/>
          </p:nvSpPr>
          <p:spPr>
            <a:xfrm>
              <a:off x="0" y="-9525"/>
              <a:ext cx="3258206" cy="1179075"/>
            </a:xfrm>
            <a:prstGeom prst="rect">
              <a:avLst/>
            </a:prstGeom>
          </p:spPr>
          <p:txBody>
            <a:bodyPr lIns="50800" tIns="50800" rIns="50800" bIns="50800" rtlCol="0" anchor="t"/>
            <a:lstStyle/>
            <a:p>
              <a:pPr algn="l">
                <a:lnSpc>
                  <a:spcPts val="2879"/>
                </a:lnSpc>
              </a:pPr>
              <a:r>
                <a:rPr lang="en-US" sz="2400" spc="-14" dirty="0">
                  <a:solidFill>
                    <a:srgbClr val="000000"/>
                  </a:solidFill>
                  <a:latin typeface="TT Rounds Condensed"/>
                  <a:ea typeface="TT Rounds Condensed"/>
                  <a:cs typeface="TT Rounds Condensed"/>
                  <a:sym typeface="TT Rounds Condensed"/>
                </a:rPr>
                <a:t> </a:t>
              </a:r>
              <a:r>
                <a:rPr lang="en-US" sz="2400" b="1" spc="-14" dirty="0">
                  <a:solidFill>
                    <a:srgbClr val="000000"/>
                  </a:solidFill>
                  <a:latin typeface="TT Rounds Condensed"/>
                  <a:ea typeface="TT Rounds Condensed"/>
                  <a:cs typeface="TT Rounds Condensed"/>
                  <a:sym typeface="TT Rounds Condensed"/>
                </a:rPr>
                <a:t>22ⁿᵈ September to 20 December</a:t>
              </a:r>
            </a:p>
          </p:txBody>
        </p:sp>
      </p:grpSp>
      <p:grpSp>
        <p:nvGrpSpPr>
          <p:cNvPr id="58" name="Group 58"/>
          <p:cNvGrpSpPr/>
          <p:nvPr/>
        </p:nvGrpSpPr>
        <p:grpSpPr>
          <a:xfrm>
            <a:off x="936078" y="9710030"/>
            <a:ext cx="11201666" cy="218054"/>
            <a:chOff x="0" y="0"/>
            <a:chExt cx="14935554" cy="290738"/>
          </a:xfrm>
        </p:grpSpPr>
        <p:sp>
          <p:nvSpPr>
            <p:cNvPr id="59" name="Freeform 59"/>
            <p:cNvSpPr/>
            <p:nvPr/>
          </p:nvSpPr>
          <p:spPr>
            <a:xfrm>
              <a:off x="0" y="0"/>
              <a:ext cx="14935581" cy="290703"/>
            </a:xfrm>
            <a:custGeom>
              <a:avLst/>
              <a:gdLst/>
              <a:ahLst/>
              <a:cxnLst/>
              <a:rect l="l" t="t" r="r" b="b"/>
              <a:pathLst>
                <a:path w="14935581" h="290703">
                  <a:moveTo>
                    <a:pt x="0" y="0"/>
                  </a:moveTo>
                  <a:lnTo>
                    <a:pt x="14935581" y="0"/>
                  </a:lnTo>
                  <a:lnTo>
                    <a:pt x="14935581" y="290703"/>
                  </a:lnTo>
                  <a:lnTo>
                    <a:pt x="0" y="290703"/>
                  </a:lnTo>
                  <a:close/>
                </a:path>
              </a:pathLst>
            </a:custGeom>
            <a:solidFill>
              <a:srgbClr val="D9D9D9"/>
            </a:solidFill>
          </p:spPr>
        </p:sp>
      </p:grpSp>
      <p:pic>
        <p:nvPicPr>
          <p:cNvPr id="61" name="Picture 60">
            <a:extLst>
              <a:ext uri="{FF2B5EF4-FFF2-40B4-BE49-F238E27FC236}">
                <a16:creationId xmlns:a16="http://schemas.microsoft.com/office/drawing/2014/main" id="{21CC4A60-0F16-48AA-B78C-CB35D6AA3A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9628" y="509128"/>
            <a:ext cx="2619375" cy="1743075"/>
          </a:xfrm>
          <a:prstGeom prst="rect">
            <a:avLst/>
          </a:prstGeom>
          <a:ln>
            <a:noFill/>
          </a:ln>
          <a:effectLst>
            <a:softEdge rad="112500"/>
          </a:effectLst>
        </p:spPr>
      </p:pic>
      <p:pic>
        <p:nvPicPr>
          <p:cNvPr id="63" name="Picture 62">
            <a:extLst>
              <a:ext uri="{FF2B5EF4-FFF2-40B4-BE49-F238E27FC236}">
                <a16:creationId xmlns:a16="http://schemas.microsoft.com/office/drawing/2014/main" id="{883E9B32-0409-4B32-8A25-2AFDA2F6F7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32998" y="7715925"/>
            <a:ext cx="2857500" cy="1600200"/>
          </a:xfrm>
          <a:prstGeom prst="rect">
            <a:avLst/>
          </a:prstGeom>
          <a:ln>
            <a:noFill/>
          </a:ln>
          <a:effectLst>
            <a:softEdge rad="112500"/>
          </a:effectLst>
        </p:spPr>
      </p:pic>
      <p:pic>
        <p:nvPicPr>
          <p:cNvPr id="65" name="Picture 64">
            <a:extLst>
              <a:ext uri="{FF2B5EF4-FFF2-40B4-BE49-F238E27FC236}">
                <a16:creationId xmlns:a16="http://schemas.microsoft.com/office/drawing/2014/main" id="{B82B8D8E-851C-4E53-93E5-BA91DCC0ED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382982" y="3944802"/>
            <a:ext cx="2619375" cy="1743075"/>
          </a:xfrm>
          <a:prstGeom prst="rect">
            <a:avLst/>
          </a:prstGeom>
          <a:ln>
            <a:noFill/>
          </a:ln>
          <a:effectLst>
            <a:softEdge rad="112500"/>
          </a:effectLst>
        </p:spPr>
      </p:pic>
      <p:pic>
        <p:nvPicPr>
          <p:cNvPr id="67" name="Picture 66">
            <a:extLst>
              <a:ext uri="{FF2B5EF4-FFF2-40B4-BE49-F238E27FC236}">
                <a16:creationId xmlns:a16="http://schemas.microsoft.com/office/drawing/2014/main" id="{72163F38-9870-44A3-82A6-C38BC79049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4459" y="3954328"/>
            <a:ext cx="3028182" cy="1778564"/>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4165</TotalTime>
  <Words>1758</Words>
  <Application>Microsoft Office PowerPoint</Application>
  <PresentationFormat>Custom</PresentationFormat>
  <Paragraphs>374</Paragraphs>
  <Slides>67</Slides>
  <Notes>7</Notes>
  <HiddenSlides>10</HiddenSlides>
  <MMClips>1</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67</vt:i4>
      </vt:variant>
    </vt:vector>
  </HeadingPairs>
  <TitlesOfParts>
    <vt:vector size="85" baseType="lpstr">
      <vt:lpstr>Cairo</vt:lpstr>
      <vt:lpstr>Calibri (MS) Bold</vt:lpstr>
      <vt:lpstr>PT Sans Bold</vt:lpstr>
      <vt:lpstr>Rosario Bold</vt:lpstr>
      <vt:lpstr>Century Gothic Paneuropean</vt:lpstr>
      <vt:lpstr>Rosario</vt:lpstr>
      <vt:lpstr>Calibri</vt:lpstr>
      <vt:lpstr>Rosario Bold Italics</vt:lpstr>
      <vt:lpstr>PT Sans</vt:lpstr>
      <vt:lpstr>Calibri (MS) Light</vt:lpstr>
      <vt:lpstr>Times New Roman</vt:lpstr>
      <vt:lpstr>Century Gothic</vt:lpstr>
      <vt:lpstr>Century Gothic Paneuropean Bold</vt:lpstr>
      <vt:lpstr>Arial</vt:lpstr>
      <vt:lpstr>Arimo</vt:lpstr>
      <vt:lpstr>TT Rounds Condensed</vt:lpstr>
      <vt:lpstr>Calibri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Oman Seasons winter (2).ppsx</dc:title>
  <dc:creator>Zamzam</dc:creator>
  <cp:lastModifiedBy>Lubna-pc</cp:lastModifiedBy>
  <cp:revision>18</cp:revision>
  <dcterms:created xsi:type="dcterms:W3CDTF">2006-08-16T00:00:00Z</dcterms:created>
  <dcterms:modified xsi:type="dcterms:W3CDTF">2026-04-28T10:31:07Z</dcterms:modified>
  <dc:identifier>DAG3kqE_x5c</dc:identifier>
</cp:coreProperties>
</file>