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58" r:id="rId4"/>
    <p:sldId id="263" r:id="rId5"/>
    <p:sldId id="266" r:id="rId6"/>
    <p:sldId id="265" r:id="rId7"/>
    <p:sldId id="291" r:id="rId8"/>
    <p:sldId id="268" r:id="rId9"/>
    <p:sldId id="271" r:id="rId10"/>
    <p:sldId id="269" r:id="rId11"/>
    <p:sldId id="270" r:id="rId12"/>
    <p:sldId id="273" r:id="rId13"/>
    <p:sldId id="272" r:id="rId14"/>
    <p:sldId id="275" r:id="rId15"/>
    <p:sldId id="274" r:id="rId16"/>
    <p:sldId id="279" r:id="rId17"/>
    <p:sldId id="278" r:id="rId18"/>
    <p:sldId id="281" r:id="rId19"/>
    <p:sldId id="282" r:id="rId20"/>
    <p:sldId id="283" r:id="rId21"/>
    <p:sldId id="287" r:id="rId22"/>
    <p:sldId id="284" r:id="rId23"/>
    <p:sldId id="289" r:id="rId24"/>
    <p:sldId id="285" r:id="rId25"/>
    <p:sldId id="277" r:id="rId26"/>
    <p:sldId id="280"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25C"/>
    <a:srgbClr val="7F873D"/>
    <a:srgbClr val="A2AF92"/>
    <a:srgbClr val="E5BDA1"/>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8" autoAdjust="0"/>
    <p:restoredTop sz="94660"/>
  </p:normalViewPr>
  <p:slideViewPr>
    <p:cSldViewPr snapToGrid="0">
      <p:cViewPr>
        <p:scale>
          <a:sx n="82" d="100"/>
          <a:sy n="82" d="100"/>
        </p:scale>
        <p:origin x="19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C5FE-3FDA-4F73-9EEA-A8273D2E0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08FA90-7289-44BE-8AB8-BFBC80CC2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763760-70D8-4131-936E-AD244914DBA8}"/>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AD4AAB30-CCC2-4162-92BA-E980061E9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B9EBA-DE82-4B79-BABB-FB54EF2DD067}"/>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71667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B5D3-6BC9-49C9-85C0-DA961CC6D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F8552C-D89A-4FB4-845E-CFE2F10E49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1EC9D-AAF9-4F4E-8BD8-E9CA28231A05}"/>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161EE1EE-6599-4C08-9AFE-3BD5F9CC0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747DA-D4E4-48BE-A999-2BD9682704FF}"/>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404319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0EED2-3227-4AEA-92B1-AD6769085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EF114-376B-4A4B-A17D-DF3C6AF447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DB9A-9037-4C10-93A0-0D3B71563FC8}"/>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C1038121-E899-4257-B905-0D28EE77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3707B-BB05-427E-A1E5-4EFD6EB3EA12}"/>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8075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B5BF-2942-4718-BC95-923348A21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B126D-C836-4CAE-A631-3BE8A266C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628C-017C-4007-B9F9-1B1E4DBD290B}"/>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428238BC-5128-48FD-B4E6-A936F593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DF25B-A93A-4AE0-9794-DEE66FC7E7BC}"/>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130542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5D26-3398-4EE3-A45D-CB4384B113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82B3B-AC66-4998-BB6C-92C163D09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45DC56-5041-4E4B-A26D-31436F12DD0C}"/>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9BF4FEE8-D951-46EC-9A7A-242977D1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F4AD9-40F6-41F6-9612-0A4FD864F02C}"/>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411665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AB17-33CB-40AC-B304-775C08EE1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BC642-EE79-46C2-A60B-95D0B9BC02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C0A4F-E77D-4AFC-BBE9-5D64C448C1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583B19-0BA9-4CFC-AF2E-3AC4EFA4AACF}"/>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6" name="Footer Placeholder 5">
            <a:extLst>
              <a:ext uri="{FF2B5EF4-FFF2-40B4-BE49-F238E27FC236}">
                <a16:creationId xmlns:a16="http://schemas.microsoft.com/office/drawing/2014/main" id="{E3F976EB-D6D9-43C3-A341-B83A33B7F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83A59-DDCD-4E0D-AC25-9A50F7BA4EEA}"/>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417250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D41A-8E1A-426E-A191-111A2E380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91354-16AD-4606-897E-448CD92B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7BF5DF-E888-4593-962D-E2EF0AF769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2D99A8-AD02-4704-8387-23899B374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99C0DF-F940-4CF2-A40C-8BF0318085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6357E-40BD-4C46-9B63-C2ABA9C0729A}"/>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8" name="Footer Placeholder 7">
            <a:extLst>
              <a:ext uri="{FF2B5EF4-FFF2-40B4-BE49-F238E27FC236}">
                <a16:creationId xmlns:a16="http://schemas.microsoft.com/office/drawing/2014/main" id="{811E739B-6002-4F7C-81BC-11937D4147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04FEB4-F6A3-4D6C-987D-6C985549C295}"/>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305785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3EEF-697F-4041-8246-D9EEB010B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AB759-D1B5-4C6C-A884-ED2B718871FD}"/>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4" name="Footer Placeholder 3">
            <a:extLst>
              <a:ext uri="{FF2B5EF4-FFF2-40B4-BE49-F238E27FC236}">
                <a16:creationId xmlns:a16="http://schemas.microsoft.com/office/drawing/2014/main" id="{6E1C43FB-C822-4A68-BFFF-6A3961A521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38FA5-7099-4E6C-B4FF-4AB9C9E187B4}"/>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49515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9719C-E786-4BE1-98E5-EA2579D40BAD}"/>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3" name="Footer Placeholder 2">
            <a:extLst>
              <a:ext uri="{FF2B5EF4-FFF2-40B4-BE49-F238E27FC236}">
                <a16:creationId xmlns:a16="http://schemas.microsoft.com/office/drawing/2014/main" id="{9AAB8281-19C5-4C2B-89B0-7D2F92D255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675E81-5E3D-4418-B7F0-EAFC54343492}"/>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332593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BFF1-7BBD-48DB-900F-D81325D4E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D9C1D-440A-41DC-97F4-0F18059C9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EF84F-F311-48D6-AE3A-A6266C906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94DC-99F2-40AF-952E-21EC83E60111}"/>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6" name="Footer Placeholder 5">
            <a:extLst>
              <a:ext uri="{FF2B5EF4-FFF2-40B4-BE49-F238E27FC236}">
                <a16:creationId xmlns:a16="http://schemas.microsoft.com/office/drawing/2014/main" id="{185F3A30-2457-407A-9FFA-4CADABB11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67BFC-0C73-47A7-A9FE-5DB3A04A88EC}"/>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290916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C187-51CB-4B36-A9BF-0E6869833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EA1F1A-4B77-4835-AB52-289226D7C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B071827-36EE-4EB2-A0CA-FBEB33E52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C0E569-9B20-4555-BF9C-A4038BF825B9}"/>
              </a:ext>
            </a:extLst>
          </p:cNvPr>
          <p:cNvSpPr>
            <a:spLocks noGrp="1"/>
          </p:cNvSpPr>
          <p:nvPr>
            <p:ph type="dt" sz="half" idx="10"/>
          </p:nvPr>
        </p:nvSpPr>
        <p:spPr/>
        <p:txBody>
          <a:bodyPr/>
          <a:lstStyle/>
          <a:p>
            <a:fld id="{5F27B143-1050-4207-8527-2F3CDFC78E53}" type="datetimeFigureOut">
              <a:rPr lang="en-US" smtClean="0"/>
              <a:t>8/10/2024</a:t>
            </a:fld>
            <a:endParaRPr lang="en-US"/>
          </a:p>
        </p:txBody>
      </p:sp>
      <p:sp>
        <p:nvSpPr>
          <p:cNvPr id="6" name="Footer Placeholder 5">
            <a:extLst>
              <a:ext uri="{FF2B5EF4-FFF2-40B4-BE49-F238E27FC236}">
                <a16:creationId xmlns:a16="http://schemas.microsoft.com/office/drawing/2014/main" id="{4E7B83BB-E5DC-4F26-B2B3-9CFEDD082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F79E5-B7F5-4523-BB18-4D40BD796F7E}"/>
              </a:ext>
            </a:extLst>
          </p:cNvPr>
          <p:cNvSpPr>
            <a:spLocks noGrp="1"/>
          </p:cNvSpPr>
          <p:nvPr>
            <p:ph type="sldNum" sz="quarter" idx="12"/>
          </p:nvPr>
        </p:nvSpPr>
        <p:spPr/>
        <p:txBody>
          <a:bodyPr/>
          <a:lstStyle/>
          <a:p>
            <a:fld id="{C9BBBDB7-6776-4428-89E6-C2D226B245A8}" type="slidenum">
              <a:rPr lang="en-US" smtClean="0"/>
              <a:t>‹#›</a:t>
            </a:fld>
            <a:endParaRPr lang="en-US"/>
          </a:p>
        </p:txBody>
      </p:sp>
    </p:spTree>
    <p:extLst>
      <p:ext uri="{BB962C8B-B14F-4D97-AF65-F5344CB8AC3E}">
        <p14:creationId xmlns:p14="http://schemas.microsoft.com/office/powerpoint/2010/main" val="387611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2000" b="-4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0CCC3-3F81-499D-85C3-28643060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41D89-B869-4DF6-A51C-88FACE250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E7FA8-42F5-4ED0-9CC2-B807E1D7F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7B143-1050-4207-8527-2F3CDFC78E53}" type="datetimeFigureOut">
              <a:rPr lang="en-US" smtClean="0"/>
              <a:t>8/10/2024</a:t>
            </a:fld>
            <a:endParaRPr lang="en-US"/>
          </a:p>
        </p:txBody>
      </p:sp>
      <p:sp>
        <p:nvSpPr>
          <p:cNvPr id="5" name="Footer Placeholder 4">
            <a:extLst>
              <a:ext uri="{FF2B5EF4-FFF2-40B4-BE49-F238E27FC236}">
                <a16:creationId xmlns:a16="http://schemas.microsoft.com/office/drawing/2014/main" id="{BBA27ACE-89D0-4A7B-8888-7E68C663B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5374A-8183-4A74-ACC5-783A891D9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BBDB7-6776-4428-89E6-C2D226B245A8}" type="slidenum">
              <a:rPr lang="en-US" smtClean="0"/>
              <a:t>‹#›</a:t>
            </a:fld>
            <a:endParaRPr lang="en-US"/>
          </a:p>
        </p:txBody>
      </p:sp>
    </p:spTree>
    <p:extLst>
      <p:ext uri="{BB962C8B-B14F-4D97-AF65-F5344CB8AC3E}">
        <p14:creationId xmlns:p14="http://schemas.microsoft.com/office/powerpoint/2010/main" val="401370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7">
            <a:extLst>
              <a:ext uri="{FF2B5EF4-FFF2-40B4-BE49-F238E27FC236}">
                <a16:creationId xmlns:a16="http://schemas.microsoft.com/office/drawing/2014/main" id="{5CD2C4A3-E296-44E7-B2C1-3F3607F4FFE0}"/>
              </a:ext>
            </a:extLst>
          </p:cNvPr>
          <p:cNvSpPr txBox="1">
            <a:spLocks/>
          </p:cNvSpPr>
          <p:nvPr/>
        </p:nvSpPr>
        <p:spPr>
          <a:xfrm>
            <a:off x="209609" y="6355732"/>
            <a:ext cx="4114800" cy="365125"/>
          </a:xfrm>
          <a:prstGeom prst="rect">
            <a:avLst/>
          </a:prstGeom>
        </p:spPr>
        <p:txBody>
          <a:bodyPr vert="horz" wrap="square" lIns="0" tIns="0" rIns="0" bIns="0" rtlCol="0" anchor="t">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33"/>
              </a:lnSpc>
              <a:defRPr/>
            </a:pPr>
            <a:r>
              <a:rPr lang="en-US" b="1" i="1" dirty="0">
                <a:solidFill>
                  <a:srgbClr val="002060"/>
                </a:solidFill>
                <a:latin typeface="Candara" panose="020E0502030303020204" pitchFamily="34" charset="0"/>
                <a:ea typeface="Montserrat"/>
                <a:cs typeface="Sakkal Majalla" panose="02000000000000000000" pitchFamily="2" charset="-78"/>
                <a:sym typeface="Montserrat"/>
              </a:rPr>
              <a:t>Directorate General of Meteorology</a:t>
            </a:r>
          </a:p>
        </p:txBody>
      </p:sp>
      <p:grpSp>
        <p:nvGrpSpPr>
          <p:cNvPr id="89" name="Group 88">
            <a:extLst>
              <a:ext uri="{FF2B5EF4-FFF2-40B4-BE49-F238E27FC236}">
                <a16:creationId xmlns:a16="http://schemas.microsoft.com/office/drawing/2014/main" id="{533FFD10-FF17-44E0-81DD-8872727E6651}"/>
              </a:ext>
            </a:extLst>
          </p:cNvPr>
          <p:cNvGrpSpPr/>
          <p:nvPr/>
        </p:nvGrpSpPr>
        <p:grpSpPr>
          <a:xfrm rot="10800000" flipV="1">
            <a:off x="132549" y="155501"/>
            <a:ext cx="3853897" cy="982937"/>
            <a:chOff x="5290103" y="-2638"/>
            <a:chExt cx="3853897" cy="1075336"/>
          </a:xfrm>
        </p:grpSpPr>
        <p:grpSp>
          <p:nvGrpSpPr>
            <p:cNvPr id="90" name="Group 89">
              <a:extLst>
                <a:ext uri="{FF2B5EF4-FFF2-40B4-BE49-F238E27FC236}">
                  <a16:creationId xmlns:a16="http://schemas.microsoft.com/office/drawing/2014/main" id="{80526C93-2526-464E-A559-DF196E2E424E}"/>
                </a:ext>
              </a:extLst>
            </p:cNvPr>
            <p:cNvGrpSpPr/>
            <p:nvPr/>
          </p:nvGrpSpPr>
          <p:grpSpPr>
            <a:xfrm>
              <a:off x="5290103" y="-2638"/>
              <a:ext cx="3853897" cy="1075336"/>
              <a:chOff x="5291402" y="1596"/>
              <a:chExt cx="3853897" cy="1075336"/>
            </a:xfrm>
          </p:grpSpPr>
          <p:sp>
            <p:nvSpPr>
              <p:cNvPr id="98" name="Isosceles Triangle 97">
                <a:extLst>
                  <a:ext uri="{FF2B5EF4-FFF2-40B4-BE49-F238E27FC236}">
                    <a16:creationId xmlns:a16="http://schemas.microsoft.com/office/drawing/2014/main" id="{38FFBE1D-02F0-43E9-8C27-9DCC86C3AA78}"/>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6BCA6781-5105-4E64-8CB7-4B4733562C87}"/>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49D1B54D-3BAC-413A-AEF7-C9AC03288687}"/>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A87E2918-87E7-442D-95E8-2EFDFD4C2421}"/>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63AFA07-DA05-4EE0-BD2F-33FA0CDE734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293CF750-6C39-4238-97EF-C5E6FEB543D8}"/>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32FB99D9-D951-453F-BADB-0515C7B340E3}"/>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0AC3AC73-3F39-4408-A494-23D675AC9EC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EC073B95-94D4-490C-8748-88DE587F2C72}"/>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6B2E4D07-FFBC-4093-BD81-831ECA65AC4B}"/>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3D4672CC-65D6-47CD-8D12-4AC62DD01676}"/>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77561C74-FC37-437D-8580-47DCDE20C8A9}"/>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52BCE13D-7973-43B4-AAD0-01CD01BCD427}"/>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7847458D-82D0-46A7-AE5F-A3D95F5F2EC6}"/>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9F935069-9C16-4135-8B94-A725DF3D799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DBF3C16F-7BD6-4795-A379-E2491BC4A151}"/>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A401748F-0CDB-4BA7-A9FA-89083ED4B84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585AD36-B398-423D-898E-411E96F01F9A}"/>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34ED33EC-B02C-47F5-BC26-EA0080976AC1}"/>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FA77DB43-B638-49E0-A625-F3556DEB7A04}"/>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AA62E882-D842-47FE-B85E-8FC55517009D}"/>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E5B2AE8-92F7-41FB-9DC4-738136DDA5C2}"/>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9081B49-3827-41EB-AF72-8B3149101493}"/>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585528EE-7828-477D-86A7-72E2754532FF}"/>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6C35E2F3-B148-4095-9F28-E803F4E5A732}"/>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C8633DBE-2A4F-4359-ACAC-539AE8501CC9}"/>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F811BB1D-1B1D-4D35-99FA-755CB90F5424}"/>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5FC7322C-EEFC-4FE1-8BBE-C22989F595A4}"/>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9F32A3C5-FA41-47E5-ADCB-43E553F82EB3}"/>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5F492516-C58F-4484-B5C1-1090F0F30AD4}"/>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C1562345-68C9-43D5-94D7-AFBE4520D01A}"/>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7358E582-81D5-4F18-9356-5B8B8AE9F07E}"/>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59FE9FD4-D68B-4296-9075-64179A180312}"/>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AD6CC06B-631A-4F23-AEF7-E1FFE4E98B51}"/>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A5667A82-7AF5-405F-9CB5-35C25787F39B}"/>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369B3201-61BF-4A4B-A5CE-655968600C81}"/>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D57F100A-01FE-4A14-9985-BBDD4B7CD127}"/>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14631369-2468-4445-889B-7922D1F6E420}"/>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625A7B9-AC25-468D-8A35-73439D273C55}"/>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809AD2E-7150-4B78-BFAF-CB8C9A692E1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8F9239A6-C352-4DEF-B290-2FC0EAAFA030}"/>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14EE1073-CF30-4BF4-900F-831A818E7473}"/>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A1028EEA-6488-449E-A25E-2EC2B249E860}"/>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CFC837A8-EFF6-4425-9AE1-9BCE50C333CD}"/>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4FCC97FA-741F-4C33-A6A4-9CB25CADB3F5}"/>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19C00D02-1CD4-4BA3-B316-13E1A8209405}"/>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41D89A90-0C39-48AB-AE65-71757ADA5EBB}"/>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AE06A770-80A1-4643-8258-55C067FCD213}"/>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F2B421EF-612A-4E12-9A7F-A022EA57639E}"/>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8D1DE72D-A8BB-4F31-99ED-0EA3C242633F}"/>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C5606B6B-6738-4AEF-AEE7-D87AB82ACB32}"/>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CDAD4E78-5390-4CE7-8C37-4E80C94FC84C}"/>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9A14A30C-036E-441D-ADE0-5F4845B4BD96}"/>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7EE78C8C-65AC-42F1-936C-1166EDF2A56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363001F1-3A6F-459E-B986-48D47CE62657}"/>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2AE41675-F906-4936-AC41-6C4063AA63F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A7508EA2-AB55-4900-ADAB-D71DE5105DA6}"/>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BEB93C-48E3-4871-9FEA-2DC1772830F4}"/>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4B0F0F89-A607-40B5-8752-9B25AAECE3F1}"/>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4222498E-4B7B-45ED-BE95-8F45A386B49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FD245743-7B2C-447F-8E39-86D566AF00AC}"/>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DB20F53C-5D96-4911-BDF9-BE4F0BB24C07}"/>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5052796-BC7C-4445-B82F-021888D7BA9E}"/>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603E7A71-96FE-43D9-B8D2-4E5CC0D3F9A1}"/>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B19DC35-F5F4-4448-AF37-E4F8B85C80BF}"/>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79C22DA8-B020-441E-BB4A-81E4ECF2E6CC}"/>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7283C4D7-0623-4405-B769-08607190F38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A8D21936-F0FA-403A-8EDC-52043C429D9A}"/>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E48A00E7-AFED-4679-BCC8-C756628B9FF7}"/>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62D59FE6-EA5D-4725-8E07-3A03AD1CD540}"/>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7B531569-8CB9-4B63-9269-C73EBE9CCEC3}"/>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21F3A9E-11EA-4472-B991-8B4EC14F649A}"/>
                </a:ext>
              </a:extLst>
            </p:cNvPr>
            <p:cNvGrpSpPr/>
            <p:nvPr/>
          </p:nvGrpSpPr>
          <p:grpSpPr>
            <a:xfrm>
              <a:off x="6023491" y="5930"/>
              <a:ext cx="950409" cy="509367"/>
              <a:chOff x="6023491" y="5930"/>
              <a:chExt cx="950409" cy="509367"/>
            </a:xfrm>
          </p:grpSpPr>
          <p:sp>
            <p:nvSpPr>
              <p:cNvPr id="92" name="Isosceles Triangle 91">
                <a:extLst>
                  <a:ext uri="{FF2B5EF4-FFF2-40B4-BE49-F238E27FC236}">
                    <a16:creationId xmlns:a16="http://schemas.microsoft.com/office/drawing/2014/main" id="{05870A5D-B4CB-4FBF-949D-1A90AD732969}"/>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DC006732-AE6E-4370-B75F-205DA3472EA4}"/>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D318B650-569F-4733-B853-43A2BBD6D5E4}"/>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2D988066-CC89-46C8-99ED-5CD706F2F6A5}"/>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F3D58854-CDBD-42D5-9BAF-FFF12952CFE4}"/>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Isosceles Triangle 96">
                <a:extLst>
                  <a:ext uri="{FF2B5EF4-FFF2-40B4-BE49-F238E27FC236}">
                    <a16:creationId xmlns:a16="http://schemas.microsoft.com/office/drawing/2014/main" id="{BC91399B-34CB-474E-8AA3-D61404713932}"/>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82114CA-212F-4413-9560-64AFB9E88C3E}"/>
              </a:ext>
            </a:extLst>
          </p:cNvPr>
          <p:cNvSpPr/>
          <p:nvPr/>
        </p:nvSpPr>
        <p:spPr>
          <a:xfrm>
            <a:off x="2570697" y="6455468"/>
            <a:ext cx="8885429" cy="16565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70" name="Rectangle 169">
            <a:extLst>
              <a:ext uri="{FF2B5EF4-FFF2-40B4-BE49-F238E27FC236}">
                <a16:creationId xmlns:a16="http://schemas.microsoft.com/office/drawing/2014/main" id="{B6AF8F77-2CA2-4FD6-A400-F4D0F2C148D3}"/>
              </a:ext>
            </a:extLst>
          </p:cNvPr>
          <p:cNvSpPr/>
          <p:nvPr/>
        </p:nvSpPr>
        <p:spPr>
          <a:xfrm>
            <a:off x="11544241" y="631651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01</a:t>
            </a:r>
          </a:p>
        </p:txBody>
      </p:sp>
      <p:pic>
        <p:nvPicPr>
          <p:cNvPr id="172" name="Picture 171">
            <a:extLst>
              <a:ext uri="{FF2B5EF4-FFF2-40B4-BE49-F238E27FC236}">
                <a16:creationId xmlns:a16="http://schemas.microsoft.com/office/drawing/2014/main" id="{CC9EBC8C-2220-4EB8-95D9-5F5A53FB1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AA17CF6-C858-40D4-B449-898AE2C7F1CE}"/>
              </a:ext>
            </a:extLst>
          </p:cNvPr>
          <p:cNvSpPr txBox="1"/>
          <p:nvPr/>
        </p:nvSpPr>
        <p:spPr>
          <a:xfrm>
            <a:off x="2414591" y="2154156"/>
            <a:ext cx="7315200" cy="1569660"/>
          </a:xfrm>
          <a:prstGeom prst="rect">
            <a:avLst/>
          </a:prstGeom>
          <a:noFill/>
        </p:spPr>
        <p:txBody>
          <a:bodyPr wrap="square" rtlCol="0">
            <a:spAutoFit/>
          </a:bodyPr>
          <a:lstStyle/>
          <a:p>
            <a:pPr algn="ctr"/>
            <a:r>
              <a:rPr lang="en-US" sz="4800" b="1" dirty="0">
                <a:solidFill>
                  <a:srgbClr val="262863"/>
                </a:solidFill>
                <a:latin typeface="Candara" panose="020E0502030303020204" pitchFamily="34" charset="0"/>
              </a:rPr>
              <a:t>EARTH’S ATMOSPHERIC CIRCULATION</a:t>
            </a:r>
          </a:p>
        </p:txBody>
      </p:sp>
      <p:sp>
        <p:nvSpPr>
          <p:cNvPr id="87" name="TextBox 86">
            <a:extLst>
              <a:ext uri="{FF2B5EF4-FFF2-40B4-BE49-F238E27FC236}">
                <a16:creationId xmlns:a16="http://schemas.microsoft.com/office/drawing/2014/main" id="{FC9D7878-9B58-4F61-A846-0322FE229FDD}"/>
              </a:ext>
            </a:extLst>
          </p:cNvPr>
          <p:cNvSpPr txBox="1"/>
          <p:nvPr/>
        </p:nvSpPr>
        <p:spPr>
          <a:xfrm>
            <a:off x="3252376" y="4086035"/>
            <a:ext cx="5317124" cy="792781"/>
          </a:xfrm>
          <a:prstGeom prst="rect">
            <a:avLst/>
          </a:prstGeom>
          <a:noFill/>
        </p:spPr>
        <p:txBody>
          <a:bodyPr wrap="square" rtlCol="0">
            <a:spAutoFit/>
          </a:bodyPr>
          <a:lstStyle/>
          <a:p>
            <a:pPr algn="ctr">
              <a:lnSpc>
                <a:spcPct val="150000"/>
              </a:lnSpc>
            </a:pPr>
            <a:r>
              <a:rPr lang="en-US" sz="1600" b="1" dirty="0">
                <a:solidFill>
                  <a:srgbClr val="7F873D"/>
                </a:solidFill>
                <a:latin typeface="Candara" panose="020E0502030303020204" pitchFamily="34" charset="0"/>
              </a:rPr>
              <a:t>Lecturer: </a:t>
            </a:r>
            <a:r>
              <a:rPr lang="en-US" sz="1600" b="1" i="1" dirty="0" err="1">
                <a:solidFill>
                  <a:srgbClr val="C00000"/>
                </a:solidFill>
                <a:latin typeface="Candara" panose="020E0502030303020204" pitchFamily="34" charset="0"/>
              </a:rPr>
              <a:t>Afada</a:t>
            </a:r>
            <a:r>
              <a:rPr lang="en-US" sz="1600" b="1" i="1" dirty="0">
                <a:solidFill>
                  <a:srgbClr val="C00000"/>
                </a:solidFill>
                <a:latin typeface="Candara" panose="020E0502030303020204" pitchFamily="34" charset="0"/>
              </a:rPr>
              <a:t> AL-</a:t>
            </a:r>
            <a:r>
              <a:rPr lang="en-US" sz="1600" b="1" i="1" dirty="0" err="1">
                <a:solidFill>
                  <a:srgbClr val="C00000"/>
                </a:solidFill>
                <a:latin typeface="Candara" panose="020E0502030303020204" pitchFamily="34" charset="0"/>
              </a:rPr>
              <a:t>Hubaishi</a:t>
            </a:r>
            <a:r>
              <a:rPr lang="en-US" sz="1600" b="1" i="1" dirty="0">
                <a:solidFill>
                  <a:srgbClr val="C00000"/>
                </a:solidFill>
                <a:latin typeface="Candara" panose="020E0502030303020204" pitchFamily="34" charset="0"/>
              </a:rPr>
              <a:t> </a:t>
            </a:r>
          </a:p>
          <a:p>
            <a:pPr algn="ctr">
              <a:lnSpc>
                <a:spcPct val="150000"/>
              </a:lnSpc>
            </a:pPr>
            <a:r>
              <a:rPr lang="en-US" sz="1600" b="1" dirty="0">
                <a:solidFill>
                  <a:schemeClr val="accent1">
                    <a:lumMod val="50000"/>
                  </a:schemeClr>
                </a:solidFill>
                <a:latin typeface="Candara" panose="020E0502030303020204" pitchFamily="34" charset="0"/>
              </a:rPr>
              <a:t> </a:t>
            </a:r>
            <a:r>
              <a:rPr lang="en-US" sz="1600" b="1" dirty="0">
                <a:solidFill>
                  <a:srgbClr val="C00000"/>
                </a:solidFill>
                <a:latin typeface="Candara" panose="020E0502030303020204" pitchFamily="34" charset="0"/>
              </a:rPr>
              <a:t>Aug,2024</a:t>
            </a:r>
          </a:p>
        </p:txBody>
      </p:sp>
    </p:spTree>
    <p:extLst>
      <p:ext uri="{BB962C8B-B14F-4D97-AF65-F5344CB8AC3E}">
        <p14:creationId xmlns:p14="http://schemas.microsoft.com/office/powerpoint/2010/main" val="349720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10</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grpSp>
        <p:nvGrpSpPr>
          <p:cNvPr id="3" name="Group 2">
            <a:extLst>
              <a:ext uri="{FF2B5EF4-FFF2-40B4-BE49-F238E27FC236}">
                <a16:creationId xmlns:a16="http://schemas.microsoft.com/office/drawing/2014/main" id="{CF8F9A23-162A-4D1C-BB78-04D8F7E22816}"/>
              </a:ext>
            </a:extLst>
          </p:cNvPr>
          <p:cNvGrpSpPr/>
          <p:nvPr/>
        </p:nvGrpSpPr>
        <p:grpSpPr>
          <a:xfrm>
            <a:off x="7661190" y="2348329"/>
            <a:ext cx="3478606" cy="3011489"/>
            <a:chOff x="7661190" y="2098449"/>
            <a:chExt cx="4008246" cy="3836694"/>
          </a:xfrm>
        </p:grpSpPr>
        <p:grpSp>
          <p:nvGrpSpPr>
            <p:cNvPr id="2" name="Group 1">
              <a:extLst>
                <a:ext uri="{FF2B5EF4-FFF2-40B4-BE49-F238E27FC236}">
                  <a16:creationId xmlns:a16="http://schemas.microsoft.com/office/drawing/2014/main" id="{7E0A091B-D631-438C-A3D1-11347E6934CD}"/>
                </a:ext>
              </a:extLst>
            </p:cNvPr>
            <p:cNvGrpSpPr/>
            <p:nvPr/>
          </p:nvGrpSpPr>
          <p:grpSpPr>
            <a:xfrm>
              <a:off x="7686922" y="2098449"/>
              <a:ext cx="3982514" cy="3802835"/>
              <a:chOff x="7661189" y="2077776"/>
              <a:chExt cx="3982514" cy="3802835"/>
            </a:xfrm>
          </p:grpSpPr>
          <p:sp>
            <p:nvSpPr>
              <p:cNvPr id="86" name="Rectangle 85">
                <a:extLst>
                  <a:ext uri="{FF2B5EF4-FFF2-40B4-BE49-F238E27FC236}">
                    <a16:creationId xmlns:a16="http://schemas.microsoft.com/office/drawing/2014/main" id="{D3EB1C1B-40D3-4799-97C2-EC291CA453D0}"/>
                  </a:ext>
                </a:extLst>
              </p:cNvPr>
              <p:cNvSpPr/>
              <p:nvPr/>
            </p:nvSpPr>
            <p:spPr>
              <a:xfrm>
                <a:off x="7675384" y="2077776"/>
                <a:ext cx="3968319" cy="3802835"/>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Graphic 179" descr="Sun">
                <a:extLst>
                  <a:ext uri="{FF2B5EF4-FFF2-40B4-BE49-F238E27FC236}">
                    <a16:creationId xmlns:a16="http://schemas.microsoft.com/office/drawing/2014/main" id="{3FBB2C4C-DBFC-42D0-80F1-B864F7C3B8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1189" y="2163402"/>
                <a:ext cx="914400" cy="914400"/>
              </a:xfrm>
              <a:prstGeom prst="rect">
                <a:avLst/>
              </a:prstGeom>
            </p:spPr>
          </p:pic>
          <p:sp>
            <p:nvSpPr>
              <p:cNvPr id="181" name="TextBox 180">
                <a:extLst>
                  <a:ext uri="{FF2B5EF4-FFF2-40B4-BE49-F238E27FC236}">
                    <a16:creationId xmlns:a16="http://schemas.microsoft.com/office/drawing/2014/main" id="{77EF60FF-1456-4A8A-8EF3-3A158A1C4641}"/>
                  </a:ext>
                </a:extLst>
              </p:cNvPr>
              <p:cNvSpPr txBox="1"/>
              <p:nvPr/>
            </p:nvSpPr>
            <p:spPr>
              <a:xfrm>
                <a:off x="9178818" y="2954153"/>
                <a:ext cx="1861655" cy="307777"/>
              </a:xfrm>
              <a:prstGeom prst="rect">
                <a:avLst/>
              </a:prstGeom>
              <a:noFill/>
            </p:spPr>
            <p:txBody>
              <a:bodyPr wrap="square" rtlCol="0">
                <a:spAutoFit/>
              </a:bodyPr>
              <a:lstStyle/>
              <a:p>
                <a:r>
                  <a:rPr lang="en-US" sz="1400" b="1" dirty="0"/>
                  <a:t>Hot air rises</a:t>
                </a:r>
              </a:p>
            </p:txBody>
          </p:sp>
          <p:sp>
            <p:nvSpPr>
              <p:cNvPr id="182" name="TextBox 181">
                <a:extLst>
                  <a:ext uri="{FF2B5EF4-FFF2-40B4-BE49-F238E27FC236}">
                    <a16:creationId xmlns:a16="http://schemas.microsoft.com/office/drawing/2014/main" id="{1E6BCF13-ACC5-4BA1-8595-AAFAE6D2F05D}"/>
                  </a:ext>
                </a:extLst>
              </p:cNvPr>
              <p:cNvSpPr txBox="1"/>
              <p:nvPr/>
            </p:nvSpPr>
            <p:spPr>
              <a:xfrm>
                <a:off x="10124486" y="4673007"/>
                <a:ext cx="1456177" cy="523220"/>
              </a:xfrm>
              <a:prstGeom prst="rect">
                <a:avLst/>
              </a:prstGeom>
              <a:noFill/>
            </p:spPr>
            <p:txBody>
              <a:bodyPr wrap="square" rtlCol="0">
                <a:spAutoFit/>
              </a:bodyPr>
              <a:lstStyle/>
              <a:p>
                <a:pPr algn="ctr"/>
                <a:r>
                  <a:rPr lang="en-US" sz="1400" b="1" dirty="0"/>
                  <a:t>Cool air replaces Hot air rises</a:t>
                </a:r>
              </a:p>
            </p:txBody>
          </p:sp>
          <p:pic>
            <p:nvPicPr>
              <p:cNvPr id="183" name="Graphic 182" descr="Arrow Slight curve">
                <a:extLst>
                  <a:ext uri="{FF2B5EF4-FFF2-40B4-BE49-F238E27FC236}">
                    <a16:creationId xmlns:a16="http://schemas.microsoft.com/office/drawing/2014/main" id="{27E52078-2CAA-41E6-B93B-BE355DC96B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9311535" y="4337212"/>
                <a:ext cx="914400" cy="914400"/>
              </a:xfrm>
              <a:prstGeom prst="rect">
                <a:avLst/>
              </a:prstGeom>
            </p:spPr>
          </p:pic>
          <p:pic>
            <p:nvPicPr>
              <p:cNvPr id="184" name="Graphic 183" descr="Arrow Slight curve">
                <a:extLst>
                  <a:ext uri="{FF2B5EF4-FFF2-40B4-BE49-F238E27FC236}">
                    <a16:creationId xmlns:a16="http://schemas.microsoft.com/office/drawing/2014/main" id="{55BA12A1-4E34-4D20-8681-9AE2872DBF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9363051" y="3374910"/>
                <a:ext cx="914400" cy="914400"/>
              </a:xfrm>
              <a:prstGeom prst="rect">
                <a:avLst/>
              </a:prstGeom>
            </p:spPr>
          </p:pic>
          <p:pic>
            <p:nvPicPr>
              <p:cNvPr id="185" name="Graphic 184" descr="Arrow Straight">
                <a:extLst>
                  <a:ext uri="{FF2B5EF4-FFF2-40B4-BE49-F238E27FC236}">
                    <a16:creationId xmlns:a16="http://schemas.microsoft.com/office/drawing/2014/main" id="{92FC2DC4-6A0D-4ABF-BB3D-2D4580A783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3981" y="4954328"/>
                <a:ext cx="914400" cy="914400"/>
              </a:xfrm>
              <a:prstGeom prst="rect">
                <a:avLst/>
              </a:prstGeom>
            </p:spPr>
          </p:pic>
          <p:pic>
            <p:nvPicPr>
              <p:cNvPr id="186" name="Graphic 185" descr="Arrow Straight">
                <a:extLst>
                  <a:ext uri="{FF2B5EF4-FFF2-40B4-BE49-F238E27FC236}">
                    <a16:creationId xmlns:a16="http://schemas.microsoft.com/office/drawing/2014/main" id="{7E6D2C6F-2BE2-49C0-9DBA-113F13A96D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986845">
                <a:off x="8660657" y="4958779"/>
                <a:ext cx="914400" cy="914400"/>
              </a:xfrm>
              <a:prstGeom prst="rect">
                <a:avLst/>
              </a:prstGeom>
            </p:spPr>
          </p:pic>
        </p:grpSp>
        <p:sp>
          <p:nvSpPr>
            <p:cNvPr id="87" name="Rectangle: Rounded Corners 86">
              <a:extLst>
                <a:ext uri="{FF2B5EF4-FFF2-40B4-BE49-F238E27FC236}">
                  <a16:creationId xmlns:a16="http://schemas.microsoft.com/office/drawing/2014/main" id="{074D71B0-66D2-4CBD-A45B-A1DF048C013A}"/>
                </a:ext>
              </a:extLst>
            </p:cNvPr>
            <p:cNvSpPr/>
            <p:nvPr/>
          </p:nvSpPr>
          <p:spPr>
            <a:xfrm>
              <a:off x="7661190" y="5655077"/>
              <a:ext cx="4000270" cy="280066"/>
            </a:xfrm>
            <a:prstGeom prst="roundRect">
              <a:avLst/>
            </a:prstGeom>
            <a:solidFill>
              <a:schemeClr val="accent6">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TextBox 13">
            <a:extLst>
              <a:ext uri="{FF2B5EF4-FFF2-40B4-BE49-F238E27FC236}">
                <a16:creationId xmlns:a16="http://schemas.microsoft.com/office/drawing/2014/main" id="{A21F2E78-3545-4E15-9C9D-636E28CCC88D}"/>
              </a:ext>
            </a:extLst>
          </p:cNvPr>
          <p:cNvSpPr txBox="1"/>
          <p:nvPr/>
        </p:nvSpPr>
        <p:spPr>
          <a:xfrm>
            <a:off x="5075898" y="1626014"/>
            <a:ext cx="924512" cy="371897"/>
          </a:xfrm>
          <a:prstGeom prst="rect">
            <a:avLst/>
          </a:prstGeom>
        </p:spPr>
        <p:txBody>
          <a:bodyPr lIns="0" tIns="0" rIns="0" bIns="0" rtlCol="0" anchor="t">
            <a:spAutoFit/>
          </a:bodyPr>
          <a:lstStyle/>
          <a:p>
            <a:pPr marL="0" marR="0" lvl="0" indent="0" algn="ctr" defTabSz="914400" rtl="0" eaLnBrk="1" fontAlgn="auto" latinLnBrk="0" hangingPunct="1">
              <a:lnSpc>
                <a:spcPts val="2865"/>
              </a:lnSpc>
              <a:spcBef>
                <a:spcPts val="0"/>
              </a:spcBef>
              <a:spcAft>
                <a:spcPts val="0"/>
              </a:spcAft>
              <a:buClrTx/>
              <a:buSzTx/>
              <a:buFontTx/>
              <a:buNone/>
              <a:tabLst/>
              <a:defRPr/>
            </a:pPr>
            <a:r>
              <a:rPr kumimoji="0" lang="en-US" sz="2893" b="0" i="0" u="none" strike="noStrike" kern="1200" cap="none" spc="-49" normalizeH="0" baseline="0" noProof="0">
                <a:ln>
                  <a:noFill/>
                </a:ln>
                <a:solidFill>
                  <a:srgbClr val="FFFFFF"/>
                </a:solidFill>
                <a:effectLst/>
                <a:uLnTx/>
                <a:uFillTx/>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D711E729-D06E-49B9-8A9F-339CFE13D061}"/>
              </a:ext>
            </a:extLst>
          </p:cNvPr>
          <p:cNvSpPr txBox="1"/>
          <p:nvPr/>
        </p:nvSpPr>
        <p:spPr>
          <a:xfrm>
            <a:off x="1287283" y="390890"/>
            <a:ext cx="6831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38425C"/>
                </a:solidFill>
                <a:latin typeface="Candara" panose="020E0502030303020204" pitchFamily="34" charset="0"/>
              </a:rPr>
              <a:t>Redistribution of the Heat</a:t>
            </a:r>
            <a:endParaRPr kumimoji="0" lang="en-US" sz="2800" b="1" i="0" u="none" strike="noStrike" kern="1200" cap="none" spc="0" normalizeH="0" baseline="0" noProof="0" dirty="0">
              <a:ln>
                <a:noFill/>
              </a:ln>
              <a:solidFill>
                <a:srgbClr val="38425C"/>
              </a:solidFill>
              <a:effectLst/>
              <a:uLnTx/>
              <a:uFillTx/>
              <a:latin typeface="Candara" panose="020E0502030303020204" pitchFamily="34" charset="0"/>
            </a:endParaRPr>
          </a:p>
        </p:txBody>
      </p:sp>
      <p:grpSp>
        <p:nvGrpSpPr>
          <p:cNvPr id="175" name="Group 174">
            <a:extLst>
              <a:ext uri="{FF2B5EF4-FFF2-40B4-BE49-F238E27FC236}">
                <a16:creationId xmlns:a16="http://schemas.microsoft.com/office/drawing/2014/main" id="{97EAF83D-2A48-4E8F-BA8B-E4885E9AAD5C}"/>
              </a:ext>
            </a:extLst>
          </p:cNvPr>
          <p:cNvGrpSpPr/>
          <p:nvPr/>
        </p:nvGrpSpPr>
        <p:grpSpPr>
          <a:xfrm>
            <a:off x="1106914" y="2331799"/>
            <a:ext cx="6341419" cy="3017972"/>
            <a:chOff x="316833" y="1997911"/>
            <a:chExt cx="7999984" cy="3688708"/>
          </a:xfrm>
        </p:grpSpPr>
        <p:pic>
          <p:nvPicPr>
            <p:cNvPr id="176" name="Picture 175">
              <a:extLst>
                <a:ext uri="{FF2B5EF4-FFF2-40B4-BE49-F238E27FC236}">
                  <a16:creationId xmlns:a16="http://schemas.microsoft.com/office/drawing/2014/main" id="{36184CF5-9594-43EA-A16D-8813DE66C2D6}"/>
                </a:ext>
              </a:extLst>
            </p:cNvPr>
            <p:cNvPicPr>
              <a:picLocks noChangeAspect="1"/>
            </p:cNvPicPr>
            <p:nvPr/>
          </p:nvPicPr>
          <p:blipFill>
            <a:blip r:embed="rId10"/>
            <a:stretch>
              <a:fillRect/>
            </a:stretch>
          </p:blipFill>
          <p:spPr>
            <a:xfrm>
              <a:off x="316833" y="1997911"/>
              <a:ext cx="7999984" cy="3688708"/>
            </a:xfrm>
            <a:prstGeom prst="rect">
              <a:avLst/>
            </a:prstGeom>
            <a:ln>
              <a:solidFill>
                <a:schemeClr val="accent1">
                  <a:lumMod val="75000"/>
                </a:schemeClr>
              </a:solidFill>
            </a:ln>
          </p:spPr>
        </p:pic>
        <p:pic>
          <p:nvPicPr>
            <p:cNvPr id="177" name="Graphic 176" descr="Thermometer">
              <a:extLst>
                <a:ext uri="{FF2B5EF4-FFF2-40B4-BE49-F238E27FC236}">
                  <a16:creationId xmlns:a16="http://schemas.microsoft.com/office/drawing/2014/main" id="{186B95B0-FBF6-4BBD-A19F-3988465FC0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06218" y="2139514"/>
              <a:ext cx="619478" cy="619478"/>
            </a:xfrm>
            <a:prstGeom prst="rect">
              <a:avLst/>
            </a:prstGeom>
          </p:spPr>
        </p:pic>
        <p:pic>
          <p:nvPicPr>
            <p:cNvPr id="178" name="Graphic 177" descr="Thermometer">
              <a:extLst>
                <a:ext uri="{FF2B5EF4-FFF2-40B4-BE49-F238E27FC236}">
                  <a16:creationId xmlns:a16="http://schemas.microsoft.com/office/drawing/2014/main" id="{219F546A-5A0A-4236-B1D3-72E43B5AD9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59119" y="3747054"/>
              <a:ext cx="646331" cy="646330"/>
            </a:xfrm>
            <a:prstGeom prst="rect">
              <a:avLst/>
            </a:prstGeom>
          </p:spPr>
        </p:pic>
        <p:pic>
          <p:nvPicPr>
            <p:cNvPr id="179" name="Graphic 178" descr="Thermometer">
              <a:extLst>
                <a:ext uri="{FF2B5EF4-FFF2-40B4-BE49-F238E27FC236}">
                  <a16:creationId xmlns:a16="http://schemas.microsoft.com/office/drawing/2014/main" id="{3A8F8694-5AA0-4A53-B743-C661208215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3313" y="5049385"/>
              <a:ext cx="619478" cy="619478"/>
            </a:xfrm>
            <a:prstGeom prst="rect">
              <a:avLst/>
            </a:prstGeom>
          </p:spPr>
        </p:pic>
      </p:grpSp>
      <p:sp>
        <p:nvSpPr>
          <p:cNvPr id="6" name="Rectangle 5">
            <a:extLst>
              <a:ext uri="{FF2B5EF4-FFF2-40B4-BE49-F238E27FC236}">
                <a16:creationId xmlns:a16="http://schemas.microsoft.com/office/drawing/2014/main" id="{35754F60-DB35-F1A4-E2E0-34C710BB27F7}"/>
              </a:ext>
            </a:extLst>
          </p:cNvPr>
          <p:cNvSpPr/>
          <p:nvPr/>
        </p:nvSpPr>
        <p:spPr>
          <a:xfrm>
            <a:off x="1106915" y="1499123"/>
            <a:ext cx="10025960" cy="657087"/>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sz="1800" b="1" dirty="0">
                <a:solidFill>
                  <a:schemeClr val="tx2">
                    <a:lumMod val="50000"/>
                  </a:schemeClr>
                </a:solidFill>
                <a:latin typeface="Candara" panose="020E0502030303020204" pitchFamily="34" charset="0"/>
              </a:rPr>
              <a:t>Warm expand and become lighter rises and replaced with dense cold air </a:t>
            </a:r>
          </a:p>
        </p:txBody>
      </p:sp>
    </p:spTree>
    <p:extLst>
      <p:ext uri="{BB962C8B-B14F-4D97-AF65-F5344CB8AC3E}">
        <p14:creationId xmlns:p14="http://schemas.microsoft.com/office/powerpoint/2010/main" val="219506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11</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EB8EEA5F-368C-4A1E-8989-67944E970815}"/>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94AC7E75-B5B9-461E-A67D-34AEA9E1892E}"/>
              </a:ext>
            </a:extLst>
          </p:cNvPr>
          <p:cNvSpPr txBox="1"/>
          <p:nvPr/>
        </p:nvSpPr>
        <p:spPr>
          <a:xfrm>
            <a:off x="978271" y="357003"/>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Redistribution of the Heat</a:t>
            </a:r>
          </a:p>
        </p:txBody>
      </p:sp>
      <p:grpSp>
        <p:nvGrpSpPr>
          <p:cNvPr id="173" name="Group 172">
            <a:extLst>
              <a:ext uri="{FF2B5EF4-FFF2-40B4-BE49-F238E27FC236}">
                <a16:creationId xmlns:a16="http://schemas.microsoft.com/office/drawing/2014/main" id="{86307700-2067-48DF-BCB4-A9EEDBA6E5C0}"/>
              </a:ext>
            </a:extLst>
          </p:cNvPr>
          <p:cNvGrpSpPr/>
          <p:nvPr/>
        </p:nvGrpSpPr>
        <p:grpSpPr>
          <a:xfrm>
            <a:off x="771304" y="1839319"/>
            <a:ext cx="5861971" cy="3392667"/>
            <a:chOff x="353438" y="1839319"/>
            <a:chExt cx="6607512" cy="3392667"/>
          </a:xfrm>
        </p:grpSpPr>
        <p:pic>
          <p:nvPicPr>
            <p:cNvPr id="174" name="Picture 173">
              <a:extLst>
                <a:ext uri="{FF2B5EF4-FFF2-40B4-BE49-F238E27FC236}">
                  <a16:creationId xmlns:a16="http://schemas.microsoft.com/office/drawing/2014/main" id="{817AB4CE-3804-4340-B48E-E0E418F5F151}"/>
                </a:ext>
              </a:extLst>
            </p:cNvPr>
            <p:cNvPicPr>
              <a:picLocks noChangeAspect="1"/>
            </p:cNvPicPr>
            <p:nvPr/>
          </p:nvPicPr>
          <p:blipFill rotWithShape="1">
            <a:blip r:embed="rId4"/>
            <a:srcRect l="35984" t="25000" r="12155" b="27660"/>
            <a:stretch/>
          </p:blipFill>
          <p:spPr>
            <a:xfrm>
              <a:off x="353438" y="1839319"/>
              <a:ext cx="6607512" cy="3392667"/>
            </a:xfrm>
            <a:prstGeom prst="rect">
              <a:avLst/>
            </a:prstGeom>
          </p:spPr>
        </p:pic>
        <p:sp>
          <p:nvSpPr>
            <p:cNvPr id="175" name="TextBox 174">
              <a:extLst>
                <a:ext uri="{FF2B5EF4-FFF2-40B4-BE49-F238E27FC236}">
                  <a16:creationId xmlns:a16="http://schemas.microsoft.com/office/drawing/2014/main" id="{F23E3F01-35A9-4E6F-97AB-0EC6332E42B6}"/>
                </a:ext>
              </a:extLst>
            </p:cNvPr>
            <p:cNvSpPr txBox="1"/>
            <p:nvPr/>
          </p:nvSpPr>
          <p:spPr>
            <a:xfrm>
              <a:off x="5330758" y="3562270"/>
              <a:ext cx="1410511" cy="369332"/>
            </a:xfrm>
            <a:prstGeom prst="rect">
              <a:avLst/>
            </a:prstGeom>
            <a:noFill/>
          </p:spPr>
          <p:txBody>
            <a:bodyPr wrap="square" rtlCol="0">
              <a:spAutoFit/>
            </a:bodyPr>
            <a:lstStyle/>
            <a:p>
              <a:r>
                <a:rPr lang="en-US" dirty="0">
                  <a:solidFill>
                    <a:schemeClr val="bg1"/>
                  </a:solidFill>
                </a:rPr>
                <a:t>10 -12 km </a:t>
              </a:r>
            </a:p>
          </p:txBody>
        </p:sp>
      </p:grpSp>
      <p:sp>
        <p:nvSpPr>
          <p:cNvPr id="2" name="Rectangle 1">
            <a:extLst>
              <a:ext uri="{FF2B5EF4-FFF2-40B4-BE49-F238E27FC236}">
                <a16:creationId xmlns:a16="http://schemas.microsoft.com/office/drawing/2014/main" id="{A5AB47A1-C011-6AB5-4E38-7641A65A6878}"/>
              </a:ext>
            </a:extLst>
          </p:cNvPr>
          <p:cNvSpPr/>
          <p:nvPr/>
        </p:nvSpPr>
        <p:spPr>
          <a:xfrm>
            <a:off x="6796009" y="1863251"/>
            <a:ext cx="5086025" cy="3344572"/>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Hadley Cell: </a:t>
            </a:r>
          </a:p>
          <a:p>
            <a:endParaRPr lang="en-US" b="1" dirty="0">
              <a:solidFill>
                <a:srgbClr val="C00000"/>
              </a:solidFill>
              <a:latin typeface="Candara" panose="020E0502030303020204" pitchFamily="34" charset="0"/>
            </a:endParaRPr>
          </a:p>
          <a:p>
            <a:pPr marL="285750" indent="-285750">
              <a:buFont typeface="Arial" panose="020B0604020202020204" pitchFamily="34" charset="0"/>
              <a:buChar char="•"/>
            </a:pPr>
            <a:r>
              <a:rPr lang="en-US" dirty="0">
                <a:solidFill>
                  <a:schemeClr val="tx2">
                    <a:lumMod val="50000"/>
                  </a:schemeClr>
                </a:solidFill>
                <a:latin typeface="Candara" panose="020E0502030303020204" pitchFamily="34" charset="0"/>
              </a:rPr>
              <a:t>At low latitudes, air moves toward the equator, where it is heated and rises vertically up to tropopause. </a:t>
            </a:r>
            <a:br>
              <a:rPr lang="en-US" dirty="0">
                <a:solidFill>
                  <a:schemeClr val="tx2">
                    <a:lumMod val="50000"/>
                  </a:schemeClr>
                </a:solidFill>
                <a:latin typeface="Candara" panose="020E0502030303020204" pitchFamily="34" charset="0"/>
              </a:rPr>
            </a:br>
            <a:endParaRPr lang="en-US" dirty="0">
              <a:solidFill>
                <a:schemeClr val="tx2">
                  <a:lumMod val="50000"/>
                </a:schemeClr>
              </a:solidFill>
              <a:latin typeface="Candara" panose="020E0502030303020204" pitchFamily="34" charset="0"/>
            </a:endParaRPr>
          </a:p>
          <a:p>
            <a:pPr marL="285750" indent="-285750">
              <a:buFont typeface="Arial" panose="020B0604020202020204" pitchFamily="34" charset="0"/>
              <a:buChar char="•"/>
            </a:pPr>
            <a:r>
              <a:rPr lang="en-US" dirty="0">
                <a:solidFill>
                  <a:schemeClr val="tx2">
                    <a:lumMod val="50000"/>
                  </a:schemeClr>
                </a:solidFill>
                <a:latin typeface="Candara" panose="020E0502030303020204" pitchFamily="34" charset="0"/>
              </a:rPr>
              <a:t>In the upper atmosphere, air moves poleward. This forms a convection cell that covers tropical and sub-tropical climates. </a:t>
            </a:r>
          </a:p>
        </p:txBody>
      </p:sp>
    </p:spTree>
    <p:extLst>
      <p:ext uri="{BB962C8B-B14F-4D97-AF65-F5344CB8AC3E}">
        <p14:creationId xmlns:p14="http://schemas.microsoft.com/office/powerpoint/2010/main" val="41559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755E5974-D467-44E3-833A-F489868EA98F}"/>
              </a:ext>
            </a:extLst>
          </p:cNvPr>
          <p:cNvSpPr txBox="1"/>
          <p:nvPr/>
        </p:nvSpPr>
        <p:spPr>
          <a:xfrm>
            <a:off x="978271"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Redistribution of the Heat</a:t>
            </a:r>
          </a:p>
        </p:txBody>
      </p:sp>
      <p:pic>
        <p:nvPicPr>
          <p:cNvPr id="171" name="Picture 170">
            <a:extLst>
              <a:ext uri="{FF2B5EF4-FFF2-40B4-BE49-F238E27FC236}">
                <a16:creationId xmlns:a16="http://schemas.microsoft.com/office/drawing/2014/main" id="{E4B02D18-2B11-4FF9-84C4-B67CBBF31C9E}"/>
              </a:ext>
            </a:extLst>
          </p:cNvPr>
          <p:cNvPicPr>
            <a:picLocks noChangeAspect="1"/>
          </p:cNvPicPr>
          <p:nvPr/>
        </p:nvPicPr>
        <p:blipFill>
          <a:blip r:embed="rId4"/>
          <a:stretch>
            <a:fillRect/>
          </a:stretch>
        </p:blipFill>
        <p:spPr>
          <a:xfrm>
            <a:off x="5532692" y="1675452"/>
            <a:ext cx="6127200" cy="3403089"/>
          </a:xfrm>
          <a:prstGeom prst="rect">
            <a:avLst/>
          </a:prstGeom>
        </p:spPr>
      </p:pic>
      <p:sp>
        <p:nvSpPr>
          <p:cNvPr id="2" name="Rectangle 1">
            <a:extLst>
              <a:ext uri="{FF2B5EF4-FFF2-40B4-BE49-F238E27FC236}">
                <a16:creationId xmlns:a16="http://schemas.microsoft.com/office/drawing/2014/main" id="{46B62FE6-D516-3599-9631-5E150B302056}"/>
              </a:ext>
            </a:extLst>
          </p:cNvPr>
          <p:cNvSpPr/>
          <p:nvPr/>
        </p:nvSpPr>
        <p:spPr>
          <a:xfrm>
            <a:off x="771304" y="1680974"/>
            <a:ext cx="4645984" cy="3403088"/>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Polar Cell: </a:t>
            </a:r>
          </a:p>
          <a:p>
            <a:endParaRPr lang="en-US" b="1" dirty="0">
              <a:solidFill>
                <a:srgbClr val="C00000"/>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At higher latitudes (50-60), air rises and travels toward the poles. </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Once over the poles, the cool air sinks, forming areas of high atmospheric pressure called the polar highs. </a:t>
            </a:r>
          </a:p>
          <a:p>
            <a:pPr marL="285750" indent="-285750">
              <a:buFont typeface="Arial" panose="020B0604020202020204" pitchFamily="34" charset="0"/>
              <a:buChar char="•"/>
            </a:pPr>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 It is the smallest and weakest of the cells</a:t>
            </a:r>
            <a:r>
              <a:rPr lang="en-US" dirty="0">
                <a:solidFill>
                  <a:schemeClr val="accent1">
                    <a:lumMod val="50000"/>
                  </a:schemeClr>
                </a:solidFill>
                <a:latin typeface="Candara" panose="020E0502030303020204" pitchFamily="34" charset="0"/>
              </a:rPr>
              <a:t>.</a:t>
            </a:r>
          </a:p>
        </p:txBody>
      </p:sp>
    </p:spTree>
    <p:extLst>
      <p:ext uri="{BB962C8B-B14F-4D97-AF65-F5344CB8AC3E}">
        <p14:creationId xmlns:p14="http://schemas.microsoft.com/office/powerpoint/2010/main" val="261808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13</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229685A7-0C98-479D-8E94-1D22DD3C4B06}"/>
              </a:ext>
            </a:extLst>
          </p:cNvPr>
          <p:cNvSpPr txBox="1"/>
          <p:nvPr/>
        </p:nvSpPr>
        <p:spPr>
          <a:xfrm>
            <a:off x="978271" y="327831"/>
            <a:ext cx="6831106" cy="523220"/>
          </a:xfrm>
          <a:prstGeom prst="rect">
            <a:avLst/>
          </a:prstGeom>
          <a:noFill/>
        </p:spPr>
        <p:txBody>
          <a:bodyPr wrap="square" rtlCol="0">
            <a:spAutoFit/>
          </a:bodyPr>
          <a:lstStyle/>
          <a:p>
            <a:pPr lvl="0">
              <a:defRPr/>
            </a:pPr>
            <a:r>
              <a:rPr lang="en-US" sz="2800" b="1" dirty="0">
                <a:solidFill>
                  <a:srgbClr val="38425C"/>
                </a:solidFill>
                <a:latin typeface="Century Gothic" panose="020B0502020202020204"/>
              </a:rPr>
              <a:t>Redistribution of the Heat</a:t>
            </a:r>
          </a:p>
        </p:txBody>
      </p:sp>
      <p:pic>
        <p:nvPicPr>
          <p:cNvPr id="171" name="Picture 170">
            <a:extLst>
              <a:ext uri="{FF2B5EF4-FFF2-40B4-BE49-F238E27FC236}">
                <a16:creationId xmlns:a16="http://schemas.microsoft.com/office/drawing/2014/main" id="{101FC9F3-37AD-4F5D-A50D-5574ABB73992}"/>
              </a:ext>
            </a:extLst>
          </p:cNvPr>
          <p:cNvPicPr>
            <a:picLocks noChangeAspect="1"/>
          </p:cNvPicPr>
          <p:nvPr/>
        </p:nvPicPr>
        <p:blipFill rotWithShape="1">
          <a:blip r:embed="rId4"/>
          <a:srcRect l="37261" t="23710" r="14947" b="21702"/>
          <a:stretch/>
        </p:blipFill>
        <p:spPr>
          <a:xfrm>
            <a:off x="5664722" y="1665656"/>
            <a:ext cx="5592243" cy="3346369"/>
          </a:xfrm>
          <a:prstGeom prst="rect">
            <a:avLst/>
          </a:prstGeom>
        </p:spPr>
      </p:pic>
      <p:sp>
        <p:nvSpPr>
          <p:cNvPr id="2" name="Rectangle 1">
            <a:extLst>
              <a:ext uri="{FF2B5EF4-FFF2-40B4-BE49-F238E27FC236}">
                <a16:creationId xmlns:a16="http://schemas.microsoft.com/office/drawing/2014/main" id="{AFC89C57-5EF4-63E4-719C-20D2BD9AF02E}"/>
              </a:ext>
            </a:extLst>
          </p:cNvPr>
          <p:cNvSpPr/>
          <p:nvPr/>
        </p:nvSpPr>
        <p:spPr>
          <a:xfrm>
            <a:off x="771304" y="1633182"/>
            <a:ext cx="4812464" cy="3367058"/>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Ferrel Cell: </a:t>
            </a:r>
          </a:p>
          <a:p>
            <a:endParaRPr lang="en-US" b="1" dirty="0">
              <a:solidFill>
                <a:srgbClr val="C00000"/>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Spin in the opposite direction. </a:t>
            </a:r>
          </a:p>
          <a:p>
            <a:endParaRPr lang="en-US" b="1" dirty="0">
              <a:solidFill>
                <a:schemeClr val="accent1">
                  <a:lumMod val="50000"/>
                </a:schemeClr>
              </a:solidFill>
              <a:latin typeface="Candara" panose="020E0502030303020204" pitchFamily="34" charset="0"/>
            </a:endParaRPr>
          </a:p>
          <a:p>
            <a:endParaRPr lang="en-US" b="1" dirty="0">
              <a:solidFill>
                <a:schemeClr val="accent1">
                  <a:lumMod val="50000"/>
                </a:schemeClr>
              </a:solidFill>
              <a:latin typeface="Candara" panose="020E0502030303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Candara" panose="020E0502030303020204" pitchFamily="34" charset="0"/>
              </a:rPr>
              <a:t> It is not driven by temperature. It only exist because of the presence of Polar and Hadley Cells. </a:t>
            </a:r>
          </a:p>
        </p:txBody>
      </p:sp>
    </p:spTree>
    <p:extLst>
      <p:ext uri="{BB962C8B-B14F-4D97-AF65-F5344CB8AC3E}">
        <p14:creationId xmlns:p14="http://schemas.microsoft.com/office/powerpoint/2010/main" val="331511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14</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50D8701-E0D5-445E-A7C6-ACB897421D55}"/>
              </a:ext>
            </a:extLst>
          </p:cNvPr>
          <p:cNvSpPr txBox="1"/>
          <p:nvPr/>
        </p:nvSpPr>
        <p:spPr>
          <a:xfrm>
            <a:off x="1119602" y="339482"/>
            <a:ext cx="683110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Redistribution of the Heat</a:t>
            </a:r>
          </a:p>
        </p:txBody>
      </p:sp>
      <p:pic>
        <p:nvPicPr>
          <p:cNvPr id="171" name="Picture 170">
            <a:extLst>
              <a:ext uri="{FF2B5EF4-FFF2-40B4-BE49-F238E27FC236}">
                <a16:creationId xmlns:a16="http://schemas.microsoft.com/office/drawing/2014/main" id="{D6EEE9E8-1B2C-4140-AA63-DF6F5D7E33B7}"/>
              </a:ext>
            </a:extLst>
          </p:cNvPr>
          <p:cNvPicPr>
            <a:picLocks noChangeAspect="1"/>
          </p:cNvPicPr>
          <p:nvPr/>
        </p:nvPicPr>
        <p:blipFill rotWithShape="1">
          <a:blip r:embed="rId4"/>
          <a:srcRect l="35984" t="23710" r="12234" b="21560"/>
          <a:stretch/>
        </p:blipFill>
        <p:spPr>
          <a:xfrm>
            <a:off x="771304" y="1815888"/>
            <a:ext cx="5583001" cy="2642457"/>
          </a:xfrm>
          <a:prstGeom prst="rect">
            <a:avLst/>
          </a:prstGeom>
        </p:spPr>
      </p:pic>
      <p:sp>
        <p:nvSpPr>
          <p:cNvPr id="2" name="Rectangle 1">
            <a:extLst>
              <a:ext uri="{FF2B5EF4-FFF2-40B4-BE49-F238E27FC236}">
                <a16:creationId xmlns:a16="http://schemas.microsoft.com/office/drawing/2014/main" id="{A281EC62-97E8-ADF6-5E52-515074A2D4E0}"/>
              </a:ext>
            </a:extLst>
          </p:cNvPr>
          <p:cNvSpPr/>
          <p:nvPr/>
        </p:nvSpPr>
        <p:spPr>
          <a:xfrm>
            <a:off x="6424708" y="1825135"/>
            <a:ext cx="4811563" cy="2633209"/>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accent1">
                    <a:lumMod val="50000"/>
                  </a:schemeClr>
                </a:solidFill>
                <a:latin typeface="Candara" panose="020E0502030303020204" pitchFamily="34" charset="0"/>
              </a:rPr>
              <a:t>These Cells prevent</a:t>
            </a:r>
            <a:r>
              <a:rPr lang="en-US" dirty="0">
                <a:solidFill>
                  <a:schemeClr val="accent1">
                    <a:lumMod val="50000"/>
                  </a:schemeClr>
                </a:solidFill>
                <a:latin typeface="Candara" panose="020E0502030303020204" pitchFamily="34" charset="0"/>
              </a:rPr>
              <a:t> the </a:t>
            </a:r>
            <a:r>
              <a:rPr lang="en-US" b="1" dirty="0">
                <a:solidFill>
                  <a:schemeClr val="accent1">
                    <a:lumMod val="50000"/>
                  </a:schemeClr>
                </a:solidFill>
                <a:latin typeface="Candara" panose="020E0502030303020204" pitchFamily="34" charset="0"/>
              </a:rPr>
              <a:t>poles</a:t>
            </a:r>
            <a:r>
              <a:rPr lang="en-US" dirty="0">
                <a:solidFill>
                  <a:schemeClr val="accent1">
                    <a:lumMod val="50000"/>
                  </a:schemeClr>
                </a:solidFill>
                <a:latin typeface="Candara" panose="020E0502030303020204" pitchFamily="34" charset="0"/>
              </a:rPr>
              <a:t> from getting </a:t>
            </a:r>
            <a:r>
              <a:rPr lang="en-US" b="1" dirty="0">
                <a:solidFill>
                  <a:schemeClr val="accent1">
                    <a:lumMod val="50000"/>
                  </a:schemeClr>
                </a:solidFill>
                <a:latin typeface="Candara" panose="020E0502030303020204" pitchFamily="34" charset="0"/>
              </a:rPr>
              <a:t>colder</a:t>
            </a:r>
            <a:r>
              <a:rPr lang="en-US" dirty="0">
                <a:solidFill>
                  <a:schemeClr val="accent1">
                    <a:lumMod val="50000"/>
                  </a:schemeClr>
                </a:solidFill>
                <a:latin typeface="Candara" panose="020E0502030303020204" pitchFamily="34" charset="0"/>
              </a:rPr>
              <a:t> and the </a:t>
            </a:r>
            <a:r>
              <a:rPr lang="en-US" b="1" dirty="0">
                <a:solidFill>
                  <a:schemeClr val="accent1">
                    <a:lumMod val="50000"/>
                  </a:schemeClr>
                </a:solidFill>
                <a:latin typeface="Candara" panose="020E0502030303020204" pitchFamily="34" charset="0"/>
              </a:rPr>
              <a:t>equator</a:t>
            </a:r>
            <a:r>
              <a:rPr lang="en-US" dirty="0">
                <a:solidFill>
                  <a:schemeClr val="accent1">
                    <a:lumMod val="50000"/>
                  </a:schemeClr>
                </a:solidFill>
                <a:latin typeface="Candara" panose="020E0502030303020204" pitchFamily="34" charset="0"/>
              </a:rPr>
              <a:t> from getting </a:t>
            </a:r>
            <a:r>
              <a:rPr lang="en-US" b="1" dirty="0">
                <a:solidFill>
                  <a:schemeClr val="accent1">
                    <a:lumMod val="50000"/>
                  </a:schemeClr>
                </a:solidFill>
                <a:latin typeface="Candara" panose="020E0502030303020204" pitchFamily="34" charset="0"/>
              </a:rPr>
              <a:t>hotter.  </a:t>
            </a:r>
          </a:p>
        </p:txBody>
      </p:sp>
    </p:spTree>
    <p:extLst>
      <p:ext uri="{BB962C8B-B14F-4D97-AF65-F5344CB8AC3E}">
        <p14:creationId xmlns:p14="http://schemas.microsoft.com/office/powerpoint/2010/main" val="262073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latin typeface="Segoe UI Light"/>
              </a:rPr>
              <a:t>15</a:t>
            </a:r>
            <a:endPar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endParaRP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3" name="TextBox 172">
            <a:extLst>
              <a:ext uri="{FF2B5EF4-FFF2-40B4-BE49-F238E27FC236}">
                <a16:creationId xmlns:a16="http://schemas.microsoft.com/office/drawing/2014/main" id="{22E56B00-CD61-461C-A04A-9FBA7A8928CB}"/>
              </a:ext>
            </a:extLst>
          </p:cNvPr>
          <p:cNvSpPr txBox="1"/>
          <p:nvPr/>
        </p:nvSpPr>
        <p:spPr>
          <a:xfrm>
            <a:off x="944140" y="365571"/>
            <a:ext cx="6831106" cy="523220"/>
          </a:xfrm>
          <a:prstGeom prst="rect">
            <a:avLst/>
          </a:prstGeom>
          <a:noFill/>
        </p:spPr>
        <p:txBody>
          <a:bodyPr wrap="square" rtlCol="0">
            <a:spAutoFit/>
          </a:bodyPr>
          <a:lstStyle/>
          <a:p>
            <a:pPr lvl="0">
              <a:defRPr/>
            </a:pPr>
            <a:r>
              <a:rPr lang="en-US" sz="2800" b="1" dirty="0">
                <a:solidFill>
                  <a:srgbClr val="38425C"/>
                </a:solidFill>
                <a:latin typeface="Century Gothic" panose="020B0502020202020204"/>
              </a:rPr>
              <a:t>Redistribution of the Heat</a:t>
            </a:r>
          </a:p>
        </p:txBody>
      </p:sp>
      <p:grpSp>
        <p:nvGrpSpPr>
          <p:cNvPr id="175" name="Group 174">
            <a:extLst>
              <a:ext uri="{FF2B5EF4-FFF2-40B4-BE49-F238E27FC236}">
                <a16:creationId xmlns:a16="http://schemas.microsoft.com/office/drawing/2014/main" id="{9F5159B8-1A71-4D80-B86E-984CCB28F701}"/>
              </a:ext>
            </a:extLst>
          </p:cNvPr>
          <p:cNvGrpSpPr/>
          <p:nvPr/>
        </p:nvGrpSpPr>
        <p:grpSpPr>
          <a:xfrm>
            <a:off x="5594511" y="2000869"/>
            <a:ext cx="5514462" cy="2922425"/>
            <a:chOff x="623188" y="1626014"/>
            <a:chExt cx="6236749" cy="3862271"/>
          </a:xfrm>
        </p:grpSpPr>
        <p:sp>
          <p:nvSpPr>
            <p:cNvPr id="176" name="TextBox 13">
              <a:extLst>
                <a:ext uri="{FF2B5EF4-FFF2-40B4-BE49-F238E27FC236}">
                  <a16:creationId xmlns:a16="http://schemas.microsoft.com/office/drawing/2014/main" id="{04883E92-7CED-4A64-9597-874A81B2CF38}"/>
                </a:ext>
              </a:extLst>
            </p:cNvPr>
            <p:cNvSpPr txBox="1"/>
            <p:nvPr/>
          </p:nvSpPr>
          <p:spPr>
            <a:xfrm>
              <a:off x="5075898" y="1626014"/>
              <a:ext cx="924512" cy="1492588"/>
            </a:xfrm>
            <a:prstGeom prst="rect">
              <a:avLst/>
            </a:prstGeom>
          </p:spPr>
          <p:txBody>
            <a:bodyPr lIns="0" tIns="0" rIns="0" bIns="0" rtlCol="0" anchor="t">
              <a:spAutoFit/>
            </a:bodyPr>
            <a:lstStyle/>
            <a:p>
              <a:pPr algn="ctr">
                <a:lnSpc>
                  <a:spcPts val="2865"/>
                </a:lnSpc>
              </a:pPr>
              <a:r>
                <a:rPr lang="en-US" sz="2893" spc="-49" dirty="0">
                  <a:solidFill>
                    <a:srgbClr val="FFFFFF"/>
                  </a:solidFill>
                  <a:latin typeface="Montserrat Bold"/>
                  <a:ea typeface="Montserrat Bold"/>
                  <a:cs typeface="Montserrat Bold"/>
                  <a:sym typeface="Montserrat Bold"/>
                </a:rPr>
                <a:t>01.2QAZS QSDEEEEEE</a:t>
              </a:r>
            </a:p>
          </p:txBody>
        </p:sp>
        <p:pic>
          <p:nvPicPr>
            <p:cNvPr id="177" name="Picture 176">
              <a:extLst>
                <a:ext uri="{FF2B5EF4-FFF2-40B4-BE49-F238E27FC236}">
                  <a16:creationId xmlns:a16="http://schemas.microsoft.com/office/drawing/2014/main" id="{B2FC640C-8FDD-4AA5-9E51-3BAF5086A81E}"/>
                </a:ext>
              </a:extLst>
            </p:cNvPr>
            <p:cNvPicPr>
              <a:picLocks noChangeAspect="1"/>
            </p:cNvPicPr>
            <p:nvPr/>
          </p:nvPicPr>
          <p:blipFill>
            <a:blip r:embed="rId4"/>
            <a:stretch>
              <a:fillRect/>
            </a:stretch>
          </p:blipFill>
          <p:spPr>
            <a:xfrm>
              <a:off x="623188" y="1714534"/>
              <a:ext cx="6236749" cy="3773751"/>
            </a:xfrm>
            <a:prstGeom prst="rect">
              <a:avLst/>
            </a:prstGeom>
          </p:spPr>
        </p:pic>
        <p:pic>
          <p:nvPicPr>
            <p:cNvPr id="178" name="Graphic 177" descr="Line arrow Counter clockwise curve">
              <a:extLst>
                <a:ext uri="{FF2B5EF4-FFF2-40B4-BE49-F238E27FC236}">
                  <a16:creationId xmlns:a16="http://schemas.microsoft.com/office/drawing/2014/main" id="{0229C80C-CA22-43CD-A714-AB4FDF35F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964" y="3474907"/>
              <a:ext cx="361927" cy="361927"/>
            </a:xfrm>
            <a:prstGeom prst="rect">
              <a:avLst/>
            </a:prstGeom>
          </p:spPr>
        </p:pic>
        <p:sp>
          <p:nvSpPr>
            <p:cNvPr id="179" name="TextBox 178">
              <a:extLst>
                <a:ext uri="{FF2B5EF4-FFF2-40B4-BE49-F238E27FC236}">
                  <a16:creationId xmlns:a16="http://schemas.microsoft.com/office/drawing/2014/main" id="{A531CCC4-7F7C-4E41-84D6-BC1FB4105197}"/>
                </a:ext>
              </a:extLst>
            </p:cNvPr>
            <p:cNvSpPr txBox="1"/>
            <p:nvPr/>
          </p:nvSpPr>
          <p:spPr>
            <a:xfrm>
              <a:off x="5540121" y="3309889"/>
              <a:ext cx="1138521" cy="369332"/>
            </a:xfrm>
            <a:prstGeom prst="rect">
              <a:avLst/>
            </a:prstGeom>
            <a:noFill/>
          </p:spPr>
          <p:txBody>
            <a:bodyPr wrap="square" rtlCol="0">
              <a:spAutoFit/>
            </a:bodyPr>
            <a:lstStyle/>
            <a:p>
              <a:r>
                <a:rPr lang="en-US" dirty="0">
                  <a:solidFill>
                    <a:schemeClr val="bg1"/>
                  </a:solidFill>
                </a:rPr>
                <a:t>Summer</a:t>
              </a:r>
            </a:p>
          </p:txBody>
        </p:sp>
        <p:pic>
          <p:nvPicPr>
            <p:cNvPr id="180" name="Graphic 179" descr="Line arrow Counter clockwise curve">
              <a:extLst>
                <a:ext uri="{FF2B5EF4-FFF2-40B4-BE49-F238E27FC236}">
                  <a16:creationId xmlns:a16="http://schemas.microsoft.com/office/drawing/2014/main" id="{838035DE-F2DC-4733-9009-15017EA8C2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flipH="1">
              <a:off x="5344965" y="3880207"/>
              <a:ext cx="323338" cy="391392"/>
            </a:xfrm>
            <a:prstGeom prst="rect">
              <a:avLst/>
            </a:prstGeom>
          </p:spPr>
        </p:pic>
        <p:sp>
          <p:nvSpPr>
            <p:cNvPr id="181" name="TextBox 180">
              <a:extLst>
                <a:ext uri="{FF2B5EF4-FFF2-40B4-BE49-F238E27FC236}">
                  <a16:creationId xmlns:a16="http://schemas.microsoft.com/office/drawing/2014/main" id="{46A87966-E40C-4D67-B4EF-295D3CE5A3CA}"/>
                </a:ext>
              </a:extLst>
            </p:cNvPr>
            <p:cNvSpPr txBox="1"/>
            <p:nvPr/>
          </p:nvSpPr>
          <p:spPr>
            <a:xfrm>
              <a:off x="5540121" y="4130306"/>
              <a:ext cx="1138521" cy="369332"/>
            </a:xfrm>
            <a:prstGeom prst="rect">
              <a:avLst/>
            </a:prstGeom>
            <a:noFill/>
          </p:spPr>
          <p:txBody>
            <a:bodyPr wrap="square" rtlCol="0">
              <a:spAutoFit/>
            </a:bodyPr>
            <a:lstStyle/>
            <a:p>
              <a:r>
                <a:rPr lang="en-US" dirty="0">
                  <a:solidFill>
                    <a:schemeClr val="bg1"/>
                  </a:solidFill>
                </a:rPr>
                <a:t>Winter</a:t>
              </a:r>
            </a:p>
          </p:txBody>
        </p:sp>
        <p:cxnSp>
          <p:nvCxnSpPr>
            <p:cNvPr id="182" name="Straight Connector 181">
              <a:extLst>
                <a:ext uri="{FF2B5EF4-FFF2-40B4-BE49-F238E27FC236}">
                  <a16:creationId xmlns:a16="http://schemas.microsoft.com/office/drawing/2014/main" id="{5A52AF0C-B91A-4900-80E5-8E7C0A1327A7}"/>
                </a:ext>
              </a:extLst>
            </p:cNvPr>
            <p:cNvCxnSpPr/>
            <p:nvPr/>
          </p:nvCxnSpPr>
          <p:spPr>
            <a:xfrm>
              <a:off x="3287949" y="3885358"/>
              <a:ext cx="2143488" cy="10945"/>
            </a:xfrm>
            <a:prstGeom prst="line">
              <a:avLst/>
            </a:prstGeom>
            <a:ln w="12700">
              <a:solidFill>
                <a:schemeClr val="accent4">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DD8AAC4-1F76-4591-96EA-E38774F1A48D}"/>
                </a:ext>
              </a:extLst>
            </p:cNvPr>
            <p:cNvCxnSpPr>
              <a:cxnSpLocks/>
            </p:cNvCxnSpPr>
            <p:nvPr/>
          </p:nvCxnSpPr>
          <p:spPr>
            <a:xfrm>
              <a:off x="3287949" y="3885358"/>
              <a:ext cx="2143488" cy="403142"/>
            </a:xfrm>
            <a:prstGeom prst="line">
              <a:avLst/>
            </a:prstGeom>
            <a:ln w="12700">
              <a:solidFill>
                <a:schemeClr val="accent4">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184" name="Rectangle: Rounded Corners 183">
              <a:extLst>
                <a:ext uri="{FF2B5EF4-FFF2-40B4-BE49-F238E27FC236}">
                  <a16:creationId xmlns:a16="http://schemas.microsoft.com/office/drawing/2014/main" id="{D44059E4-7548-4705-BC51-BF5580538D4E}"/>
                </a:ext>
              </a:extLst>
            </p:cNvPr>
            <p:cNvSpPr/>
            <p:nvPr/>
          </p:nvSpPr>
          <p:spPr>
            <a:xfrm>
              <a:off x="2354094" y="1877438"/>
              <a:ext cx="1634246" cy="311285"/>
            </a:xfrm>
            <a:prstGeom prst="roundRect">
              <a:avLst/>
            </a:prstGeom>
            <a:solidFill>
              <a:srgbClr val="013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a:extLst>
                <a:ext uri="{FF2B5EF4-FFF2-40B4-BE49-F238E27FC236}">
                  <a16:creationId xmlns:a16="http://schemas.microsoft.com/office/drawing/2014/main" id="{21763E98-5B5E-4589-A636-E30948E74D47}"/>
                </a:ext>
              </a:extLst>
            </p:cNvPr>
            <p:cNvSpPr/>
            <p:nvPr/>
          </p:nvSpPr>
          <p:spPr>
            <a:xfrm>
              <a:off x="3112851" y="2535678"/>
              <a:ext cx="1718554" cy="311285"/>
            </a:xfrm>
            <a:prstGeom prst="roundRect">
              <a:avLst/>
            </a:prstGeom>
            <a:solidFill>
              <a:srgbClr val="013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733CBEE4-71F8-49DF-B30E-0652D27627B1}"/>
                </a:ext>
              </a:extLst>
            </p:cNvPr>
            <p:cNvSpPr/>
            <p:nvPr/>
          </p:nvSpPr>
          <p:spPr>
            <a:xfrm>
              <a:off x="3670574" y="3378741"/>
              <a:ext cx="1634246" cy="311285"/>
            </a:xfrm>
            <a:prstGeom prst="roundRect">
              <a:avLst/>
            </a:prstGeom>
            <a:solidFill>
              <a:srgbClr val="013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D99C2B2C-6FF9-48E7-82AE-D3D5E41F4A8A}"/>
                </a:ext>
              </a:extLst>
            </p:cNvPr>
            <p:cNvCxnSpPr>
              <a:cxnSpLocks/>
            </p:cNvCxnSpPr>
            <p:nvPr/>
          </p:nvCxnSpPr>
          <p:spPr>
            <a:xfrm flipV="1">
              <a:off x="3273810" y="3499155"/>
              <a:ext cx="2232823" cy="353776"/>
            </a:xfrm>
            <a:prstGeom prst="line">
              <a:avLst/>
            </a:prstGeom>
            <a:ln w="12700">
              <a:solidFill>
                <a:schemeClr val="accent4">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7FB0B5DF-54D3-3CF3-2979-93EE5E6FDD34}"/>
              </a:ext>
            </a:extLst>
          </p:cNvPr>
          <p:cNvSpPr/>
          <p:nvPr/>
        </p:nvSpPr>
        <p:spPr>
          <a:xfrm>
            <a:off x="771304" y="2104170"/>
            <a:ext cx="4700959" cy="2819124"/>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accent1">
                    <a:lumMod val="50000"/>
                  </a:schemeClr>
                </a:solidFill>
                <a:latin typeface="Candara" panose="020E0502030303020204" pitchFamily="34" charset="0"/>
              </a:rPr>
              <a:t>The positions of the cells varies with seasons shifts few degrees to North during Summer and to the South during Winter in Northern Hemisphere. </a:t>
            </a:r>
          </a:p>
        </p:txBody>
      </p:sp>
    </p:spTree>
    <p:extLst>
      <p:ext uri="{BB962C8B-B14F-4D97-AF65-F5344CB8AC3E}">
        <p14:creationId xmlns:p14="http://schemas.microsoft.com/office/powerpoint/2010/main" val="424436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16</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4565297C-6660-4F57-BC77-2414C70AD9ED}"/>
              </a:ext>
            </a:extLst>
          </p:cNvPr>
          <p:cNvSpPr txBox="1"/>
          <p:nvPr/>
        </p:nvSpPr>
        <p:spPr>
          <a:xfrm>
            <a:off x="978271" y="356069"/>
            <a:ext cx="6831106" cy="523220"/>
          </a:xfrm>
          <a:prstGeom prst="rect">
            <a:avLst/>
          </a:prstGeom>
          <a:noFill/>
        </p:spPr>
        <p:txBody>
          <a:bodyPr wrap="square" rtlCol="0">
            <a:spAutoFit/>
          </a:bodyPr>
          <a:lstStyle/>
          <a:p>
            <a:pPr lvl="0">
              <a:defRPr/>
            </a:pPr>
            <a:r>
              <a:rPr lang="en-US" sz="2800" b="1" dirty="0">
                <a:solidFill>
                  <a:srgbClr val="38425C"/>
                </a:solidFill>
                <a:latin typeface="Century Gothic" panose="020B0502020202020204"/>
              </a:rPr>
              <a:t>Global Earth Circulation</a:t>
            </a:r>
          </a:p>
        </p:txBody>
      </p:sp>
      <p:pic>
        <p:nvPicPr>
          <p:cNvPr id="171" name="Picture 170">
            <a:extLst>
              <a:ext uri="{FF2B5EF4-FFF2-40B4-BE49-F238E27FC236}">
                <a16:creationId xmlns:a16="http://schemas.microsoft.com/office/drawing/2014/main" id="{D77A905B-0A11-4F5A-9414-6BD8F96221C7}"/>
              </a:ext>
            </a:extLst>
          </p:cNvPr>
          <p:cNvPicPr>
            <a:picLocks noChangeAspect="1"/>
          </p:cNvPicPr>
          <p:nvPr/>
        </p:nvPicPr>
        <p:blipFill rotWithShape="1">
          <a:blip r:embed="rId4"/>
          <a:srcRect l="36143" t="23710" r="12713" b="21276"/>
          <a:stretch/>
        </p:blipFill>
        <p:spPr>
          <a:xfrm>
            <a:off x="771304" y="1701429"/>
            <a:ext cx="5630206" cy="3182930"/>
          </a:xfrm>
          <a:prstGeom prst="rect">
            <a:avLst/>
          </a:prstGeom>
        </p:spPr>
      </p:pic>
      <p:sp>
        <p:nvSpPr>
          <p:cNvPr id="2" name="Rectangle 1">
            <a:extLst>
              <a:ext uri="{FF2B5EF4-FFF2-40B4-BE49-F238E27FC236}">
                <a16:creationId xmlns:a16="http://schemas.microsoft.com/office/drawing/2014/main" id="{6BAFCE3F-6F7F-7653-7F56-4F725884E1C1}"/>
              </a:ext>
            </a:extLst>
          </p:cNvPr>
          <p:cNvSpPr/>
          <p:nvPr/>
        </p:nvSpPr>
        <p:spPr>
          <a:xfrm>
            <a:off x="6514455" y="1701429"/>
            <a:ext cx="5181566" cy="3182930"/>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endParaRPr lang="en-US" b="1" dirty="0">
              <a:solidFill>
                <a:srgbClr val="C00000"/>
              </a:solidFill>
            </a:endParaRPr>
          </a:p>
          <a:p>
            <a:pPr>
              <a:lnSpc>
                <a:spcPct val="150000"/>
              </a:lnSpc>
            </a:pPr>
            <a:r>
              <a:rPr lang="en-US" dirty="0">
                <a:solidFill>
                  <a:schemeClr val="accent1">
                    <a:lumMod val="50000"/>
                  </a:schemeClr>
                </a:solidFill>
                <a:latin typeface="Candara" panose="020E0502030303020204" pitchFamily="34" charset="0"/>
              </a:rPr>
              <a:t>This large-scale movement of air (Three Cells) that helps distribute heat and moisture around the Earth is called </a:t>
            </a:r>
            <a:r>
              <a:rPr lang="en-US" b="1" dirty="0">
                <a:solidFill>
                  <a:srgbClr val="C00000"/>
                </a:solidFill>
                <a:latin typeface="Candara" panose="020E0502030303020204" pitchFamily="34" charset="0"/>
              </a:rPr>
              <a:t>Global Atmospheric Circulation. </a:t>
            </a:r>
          </a:p>
          <a:p>
            <a:pPr>
              <a:lnSpc>
                <a:spcPct val="150000"/>
              </a:lnSpc>
            </a:pPr>
            <a:r>
              <a:rPr lang="en-US" b="1" dirty="0">
                <a:solidFill>
                  <a:srgbClr val="C00000"/>
                </a:solidFill>
                <a:latin typeface="Candara" panose="020E0502030303020204" pitchFamily="34" charset="0"/>
              </a:rPr>
              <a:t>Atmospheric circulation </a:t>
            </a:r>
            <a:r>
              <a:rPr lang="en-US" dirty="0">
                <a:solidFill>
                  <a:schemeClr val="accent1">
                    <a:lumMod val="50000"/>
                  </a:schemeClr>
                </a:solidFill>
                <a:latin typeface="Candara" panose="020E0502030303020204" pitchFamily="34" charset="0"/>
              </a:rPr>
              <a:t>- the movement of air around the Earth that distributes heat.</a:t>
            </a:r>
          </a:p>
          <a:p>
            <a:endParaRPr lang="en-US" b="1" dirty="0">
              <a:solidFill>
                <a:srgbClr val="C00000"/>
              </a:solidFill>
            </a:endParaRPr>
          </a:p>
          <a:p>
            <a:endParaRPr lang="en-US" b="1" dirty="0">
              <a:solidFill>
                <a:srgbClr val="C00000"/>
              </a:solidFill>
            </a:endParaRPr>
          </a:p>
        </p:txBody>
      </p:sp>
    </p:spTree>
    <p:extLst>
      <p:ext uri="{BB962C8B-B14F-4D97-AF65-F5344CB8AC3E}">
        <p14:creationId xmlns:p14="http://schemas.microsoft.com/office/powerpoint/2010/main" val="406330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17</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a:solidFill>
            <a:srgbClr val="7F873D"/>
          </a:solidFill>
          <a:ln>
            <a:solidFill>
              <a:srgbClr val="7F873D"/>
            </a:solidFill>
          </a:ln>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F94829FF-A1B8-411F-B666-9DF56126913C}"/>
              </a:ext>
            </a:extLst>
          </p:cNvPr>
          <p:cNvSpPr txBox="1"/>
          <p:nvPr/>
        </p:nvSpPr>
        <p:spPr>
          <a:xfrm>
            <a:off x="1235502" y="378348"/>
            <a:ext cx="7452176"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Why Global Air circulation has Three cell? </a:t>
            </a:r>
          </a:p>
        </p:txBody>
      </p:sp>
      <p:pic>
        <p:nvPicPr>
          <p:cNvPr id="171" name="Picture 170">
            <a:extLst>
              <a:ext uri="{FF2B5EF4-FFF2-40B4-BE49-F238E27FC236}">
                <a16:creationId xmlns:a16="http://schemas.microsoft.com/office/drawing/2014/main" id="{B8BC0322-3B58-47B0-A8F2-4A8D86741500}"/>
              </a:ext>
            </a:extLst>
          </p:cNvPr>
          <p:cNvPicPr>
            <a:picLocks noChangeAspect="1"/>
          </p:cNvPicPr>
          <p:nvPr/>
        </p:nvPicPr>
        <p:blipFill>
          <a:blip r:embed="rId4"/>
          <a:stretch>
            <a:fillRect/>
          </a:stretch>
        </p:blipFill>
        <p:spPr>
          <a:xfrm>
            <a:off x="1254038" y="1599315"/>
            <a:ext cx="4746781" cy="3322747"/>
          </a:xfrm>
          <a:prstGeom prst="rect">
            <a:avLst/>
          </a:prstGeom>
          <a:ln>
            <a:noFill/>
          </a:ln>
          <a:effectLst>
            <a:outerShdw blurRad="292100" dist="139700" dir="2700000" algn="tl" rotWithShape="0">
              <a:srgbClr val="333333">
                <a:alpha val="65000"/>
              </a:srgbClr>
            </a:outerShdw>
          </a:effectLst>
        </p:spPr>
      </p:pic>
      <p:pic>
        <p:nvPicPr>
          <p:cNvPr id="173" name="Picture 172">
            <a:extLst>
              <a:ext uri="{FF2B5EF4-FFF2-40B4-BE49-F238E27FC236}">
                <a16:creationId xmlns:a16="http://schemas.microsoft.com/office/drawing/2014/main" id="{23AADA3A-40DA-4BFD-AD23-B8C2FCCE10FC}"/>
              </a:ext>
            </a:extLst>
          </p:cNvPr>
          <p:cNvPicPr>
            <a:picLocks noChangeAspect="1"/>
          </p:cNvPicPr>
          <p:nvPr/>
        </p:nvPicPr>
        <p:blipFill>
          <a:blip r:embed="rId5"/>
          <a:stretch>
            <a:fillRect/>
          </a:stretch>
        </p:blipFill>
        <p:spPr>
          <a:xfrm>
            <a:off x="6172633" y="1618508"/>
            <a:ext cx="4762500" cy="330355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D913B8B-6798-F96B-0889-B1378661A643}"/>
              </a:ext>
            </a:extLst>
          </p:cNvPr>
          <p:cNvSpPr/>
          <p:nvPr/>
        </p:nvSpPr>
        <p:spPr>
          <a:xfrm>
            <a:off x="3243564" y="5166261"/>
            <a:ext cx="5181566" cy="475413"/>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latin typeface="Candara" panose="020E0502030303020204" pitchFamily="34" charset="0"/>
              </a:rPr>
              <a:t>Effect of earth spinning and tilt</a:t>
            </a:r>
          </a:p>
        </p:txBody>
      </p:sp>
    </p:spTree>
    <p:extLst>
      <p:ext uri="{BB962C8B-B14F-4D97-AF65-F5344CB8AC3E}">
        <p14:creationId xmlns:p14="http://schemas.microsoft.com/office/powerpoint/2010/main" val="358057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18</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BA8798E8-CAFE-428F-A746-D1ECC4F5F066}"/>
              </a:ext>
            </a:extLst>
          </p:cNvPr>
          <p:cNvSpPr txBox="1"/>
          <p:nvPr/>
        </p:nvSpPr>
        <p:spPr>
          <a:xfrm>
            <a:off x="1176617" y="291725"/>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Coriolis Effect</a:t>
            </a:r>
          </a:p>
        </p:txBody>
      </p:sp>
      <p:grpSp>
        <p:nvGrpSpPr>
          <p:cNvPr id="171" name="Group 170">
            <a:extLst>
              <a:ext uri="{FF2B5EF4-FFF2-40B4-BE49-F238E27FC236}">
                <a16:creationId xmlns:a16="http://schemas.microsoft.com/office/drawing/2014/main" id="{DE0C823C-DEC4-4C7D-9B92-274CFA8F4A41}"/>
              </a:ext>
            </a:extLst>
          </p:cNvPr>
          <p:cNvGrpSpPr/>
          <p:nvPr/>
        </p:nvGrpSpPr>
        <p:grpSpPr>
          <a:xfrm>
            <a:off x="1095489" y="3435999"/>
            <a:ext cx="4566834" cy="2679610"/>
            <a:chOff x="654907" y="1993763"/>
            <a:chExt cx="5495834" cy="3533219"/>
          </a:xfrm>
        </p:grpSpPr>
        <p:pic>
          <p:nvPicPr>
            <p:cNvPr id="173" name="Picture 172">
              <a:extLst>
                <a:ext uri="{FF2B5EF4-FFF2-40B4-BE49-F238E27FC236}">
                  <a16:creationId xmlns:a16="http://schemas.microsoft.com/office/drawing/2014/main" id="{36141407-952F-4464-8978-1ACEC9BFC38D}"/>
                </a:ext>
              </a:extLst>
            </p:cNvPr>
            <p:cNvPicPr>
              <a:picLocks noChangeAspect="1"/>
            </p:cNvPicPr>
            <p:nvPr/>
          </p:nvPicPr>
          <p:blipFill rotWithShape="1">
            <a:blip r:embed="rId4"/>
            <a:srcRect l="27686" t="25898" r="33138" b="29132"/>
            <a:stretch/>
          </p:blipFill>
          <p:spPr>
            <a:xfrm>
              <a:off x="678745" y="1993763"/>
              <a:ext cx="5471996" cy="3533219"/>
            </a:xfrm>
            <a:prstGeom prst="rect">
              <a:avLst/>
            </a:prstGeom>
          </p:spPr>
        </p:pic>
        <p:sp>
          <p:nvSpPr>
            <p:cNvPr id="174" name="TextBox 173">
              <a:extLst>
                <a:ext uri="{FF2B5EF4-FFF2-40B4-BE49-F238E27FC236}">
                  <a16:creationId xmlns:a16="http://schemas.microsoft.com/office/drawing/2014/main" id="{73E2B943-016B-471B-A5CA-7762BE943F6E}"/>
                </a:ext>
              </a:extLst>
            </p:cNvPr>
            <p:cNvSpPr txBox="1"/>
            <p:nvPr/>
          </p:nvSpPr>
          <p:spPr>
            <a:xfrm>
              <a:off x="1770434" y="2441643"/>
              <a:ext cx="1527243" cy="369332"/>
            </a:xfrm>
            <a:prstGeom prst="rect">
              <a:avLst/>
            </a:prstGeom>
            <a:noFill/>
          </p:spPr>
          <p:txBody>
            <a:bodyPr wrap="square" rtlCol="0">
              <a:spAutoFit/>
            </a:bodyPr>
            <a:lstStyle/>
            <a:p>
              <a:r>
                <a:rPr lang="en-US" dirty="0">
                  <a:solidFill>
                    <a:schemeClr val="bg1"/>
                  </a:solidFill>
                </a:rPr>
                <a:t>&lt; 1km </a:t>
              </a:r>
            </a:p>
          </p:txBody>
        </p:sp>
        <p:sp>
          <p:nvSpPr>
            <p:cNvPr id="175" name="TextBox 174">
              <a:extLst>
                <a:ext uri="{FF2B5EF4-FFF2-40B4-BE49-F238E27FC236}">
                  <a16:creationId xmlns:a16="http://schemas.microsoft.com/office/drawing/2014/main" id="{2053F443-441D-4714-9875-166EA9FF47B8}"/>
                </a:ext>
              </a:extLst>
            </p:cNvPr>
            <p:cNvSpPr txBox="1"/>
            <p:nvPr/>
          </p:nvSpPr>
          <p:spPr>
            <a:xfrm>
              <a:off x="654907" y="3477036"/>
              <a:ext cx="1527243" cy="369332"/>
            </a:xfrm>
            <a:prstGeom prst="rect">
              <a:avLst/>
            </a:prstGeom>
            <a:noFill/>
          </p:spPr>
          <p:txBody>
            <a:bodyPr wrap="square" rtlCol="0">
              <a:spAutoFit/>
            </a:bodyPr>
            <a:lstStyle/>
            <a:p>
              <a:r>
                <a:rPr lang="en-US" dirty="0">
                  <a:solidFill>
                    <a:schemeClr val="bg1"/>
                  </a:solidFill>
                </a:rPr>
                <a:t>&gt; 40,000Km</a:t>
              </a:r>
            </a:p>
          </p:txBody>
        </p:sp>
      </p:grpSp>
      <p:sp>
        <p:nvSpPr>
          <p:cNvPr id="177" name="Rectangle 176">
            <a:extLst>
              <a:ext uri="{FF2B5EF4-FFF2-40B4-BE49-F238E27FC236}">
                <a16:creationId xmlns:a16="http://schemas.microsoft.com/office/drawing/2014/main" id="{D9C7004E-731F-467B-89B2-4D98CA663EA6}"/>
              </a:ext>
            </a:extLst>
          </p:cNvPr>
          <p:cNvSpPr/>
          <p:nvPr/>
        </p:nvSpPr>
        <p:spPr>
          <a:xfrm>
            <a:off x="1026324" y="2927850"/>
            <a:ext cx="7686561" cy="369332"/>
          </a:xfrm>
          <a:prstGeom prst="rect">
            <a:avLst/>
          </a:prstGeom>
        </p:spPr>
        <p:txBody>
          <a:bodyPr wrap="square">
            <a:spAutoFit/>
          </a:bodyPr>
          <a:lstStyle/>
          <a:p>
            <a:pPr lvl="0">
              <a:defRPr/>
            </a:pPr>
            <a:r>
              <a:rPr lang="en-US" b="1" dirty="0">
                <a:solidFill>
                  <a:srgbClr val="C00000"/>
                </a:solidFill>
                <a:latin typeface="Candara" panose="020E0502030303020204" pitchFamily="34" charset="0"/>
              </a:rPr>
              <a:t>How Coriolis Force deflect the Wind direction??</a:t>
            </a:r>
          </a:p>
        </p:txBody>
      </p:sp>
      <p:sp>
        <p:nvSpPr>
          <p:cNvPr id="2" name="Rectangle 1">
            <a:extLst>
              <a:ext uri="{FF2B5EF4-FFF2-40B4-BE49-F238E27FC236}">
                <a16:creationId xmlns:a16="http://schemas.microsoft.com/office/drawing/2014/main" id="{CA0F7A03-F2DF-AB7A-A0CC-CAA28C3EC571}"/>
              </a:ext>
            </a:extLst>
          </p:cNvPr>
          <p:cNvSpPr/>
          <p:nvPr/>
        </p:nvSpPr>
        <p:spPr>
          <a:xfrm>
            <a:off x="1115297" y="1025528"/>
            <a:ext cx="9615473" cy="1691739"/>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sz="2000" b="1" dirty="0">
                <a:solidFill>
                  <a:srgbClr val="C00000"/>
                </a:solidFill>
                <a:latin typeface="Candara" panose="020E0502030303020204" pitchFamily="34" charset="0"/>
              </a:rPr>
              <a:t>Coriolis Effect</a:t>
            </a:r>
            <a:r>
              <a:rPr lang="en-US" b="1" dirty="0">
                <a:solidFill>
                  <a:srgbClr val="C00000"/>
                </a:solidFill>
                <a:latin typeface="Candara" panose="020E0502030303020204" pitchFamily="34" charset="0"/>
              </a:rPr>
              <a:t>: </a:t>
            </a:r>
          </a:p>
          <a:p>
            <a:pPr lvl="1">
              <a:lnSpc>
                <a:spcPct val="150000"/>
              </a:lnSpc>
            </a:pPr>
            <a:r>
              <a:rPr lang="en-US" b="1" dirty="0">
                <a:solidFill>
                  <a:schemeClr val="tx2">
                    <a:lumMod val="75000"/>
                  </a:schemeClr>
                </a:solidFill>
                <a:latin typeface="Candara" panose="020E0502030303020204" pitchFamily="34" charset="0"/>
              </a:rPr>
              <a:t>Coriolis Effect is an apparent deflection of the path of an object that moves within a rotating coordinate system. The object does not actually deviate from its path, however, it appears the same because of the motion of the coordinate system.</a:t>
            </a:r>
          </a:p>
        </p:txBody>
      </p:sp>
      <p:sp>
        <p:nvSpPr>
          <p:cNvPr id="3" name="Rectangle 2">
            <a:extLst>
              <a:ext uri="{FF2B5EF4-FFF2-40B4-BE49-F238E27FC236}">
                <a16:creationId xmlns:a16="http://schemas.microsoft.com/office/drawing/2014/main" id="{C0C0A3D7-C68C-7F3C-FF22-2713322E932D}"/>
              </a:ext>
            </a:extLst>
          </p:cNvPr>
          <p:cNvSpPr/>
          <p:nvPr/>
        </p:nvSpPr>
        <p:spPr>
          <a:xfrm>
            <a:off x="5798697" y="3435999"/>
            <a:ext cx="5734260" cy="1053224"/>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The earth complete a rotation cycle each 24hours</a:t>
            </a:r>
          </a:p>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The Earth is wider at equator.</a:t>
            </a:r>
          </a:p>
        </p:txBody>
      </p:sp>
      <p:sp>
        <p:nvSpPr>
          <p:cNvPr id="4" name="Rectangle 3">
            <a:extLst>
              <a:ext uri="{FF2B5EF4-FFF2-40B4-BE49-F238E27FC236}">
                <a16:creationId xmlns:a16="http://schemas.microsoft.com/office/drawing/2014/main" id="{08120F93-17CD-9084-9272-FCD92FA2FED2}"/>
              </a:ext>
            </a:extLst>
          </p:cNvPr>
          <p:cNvSpPr/>
          <p:nvPr/>
        </p:nvSpPr>
        <p:spPr>
          <a:xfrm>
            <a:off x="5798697" y="4604900"/>
            <a:ext cx="5734260" cy="1053224"/>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tx2">
                    <a:lumMod val="75000"/>
                  </a:schemeClr>
                </a:solidFill>
                <a:latin typeface="Candara" panose="020E0502030303020204" pitchFamily="34" charset="0"/>
              </a:rPr>
              <a:t>The Earth has to be more faster at the equator than the pole to rotate in a one day. </a:t>
            </a:r>
          </a:p>
        </p:txBody>
      </p:sp>
    </p:spTree>
    <p:extLst>
      <p:ext uri="{BB962C8B-B14F-4D97-AF65-F5344CB8AC3E}">
        <p14:creationId xmlns:p14="http://schemas.microsoft.com/office/powerpoint/2010/main" val="141193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19</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pic>
        <p:nvPicPr>
          <p:cNvPr id="171" name="Picture 170">
            <a:extLst>
              <a:ext uri="{FF2B5EF4-FFF2-40B4-BE49-F238E27FC236}">
                <a16:creationId xmlns:a16="http://schemas.microsoft.com/office/drawing/2014/main" id="{6F3FF3AD-CD3A-49D0-A248-C85194D5BA51}"/>
              </a:ext>
            </a:extLst>
          </p:cNvPr>
          <p:cNvPicPr>
            <a:picLocks noChangeAspect="1"/>
          </p:cNvPicPr>
          <p:nvPr/>
        </p:nvPicPr>
        <p:blipFill>
          <a:blip r:embed="rId4"/>
          <a:stretch>
            <a:fillRect/>
          </a:stretch>
        </p:blipFill>
        <p:spPr>
          <a:xfrm>
            <a:off x="753658" y="1556110"/>
            <a:ext cx="5548223" cy="3835458"/>
          </a:xfrm>
          <a:prstGeom prst="rect">
            <a:avLst/>
          </a:prstGeom>
        </p:spPr>
      </p:pic>
      <p:sp>
        <p:nvSpPr>
          <p:cNvPr id="173" name="TextBox 172">
            <a:extLst>
              <a:ext uri="{FF2B5EF4-FFF2-40B4-BE49-F238E27FC236}">
                <a16:creationId xmlns:a16="http://schemas.microsoft.com/office/drawing/2014/main" id="{A5DDB604-1A90-4F4D-BC5D-8991B4CD020F}"/>
              </a:ext>
            </a:extLst>
          </p:cNvPr>
          <p:cNvSpPr txBox="1"/>
          <p:nvPr/>
        </p:nvSpPr>
        <p:spPr>
          <a:xfrm>
            <a:off x="1244520" y="316823"/>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Coriolis Effect</a:t>
            </a:r>
          </a:p>
        </p:txBody>
      </p:sp>
      <p:sp>
        <p:nvSpPr>
          <p:cNvPr id="174" name="Rectangle 173">
            <a:extLst>
              <a:ext uri="{FF2B5EF4-FFF2-40B4-BE49-F238E27FC236}">
                <a16:creationId xmlns:a16="http://schemas.microsoft.com/office/drawing/2014/main" id="{9510048D-F853-4316-A742-863460F853B8}"/>
              </a:ext>
            </a:extLst>
          </p:cNvPr>
          <p:cNvSpPr/>
          <p:nvPr/>
        </p:nvSpPr>
        <p:spPr>
          <a:xfrm>
            <a:off x="1305917" y="1018919"/>
            <a:ext cx="7686561" cy="369332"/>
          </a:xfrm>
          <a:prstGeom prst="rect">
            <a:avLst/>
          </a:prstGeom>
        </p:spPr>
        <p:txBody>
          <a:bodyPr wrap="square">
            <a:spAutoFit/>
          </a:bodyPr>
          <a:lstStyle/>
          <a:p>
            <a:pPr lvl="0">
              <a:defRPr/>
            </a:pPr>
            <a:r>
              <a:rPr lang="en-US" b="1" dirty="0">
                <a:solidFill>
                  <a:srgbClr val="C00000"/>
                </a:solidFill>
                <a:latin typeface="Candara" panose="020E0502030303020204" pitchFamily="34" charset="0"/>
              </a:rPr>
              <a:t>What cause the Wind deflection? </a:t>
            </a:r>
          </a:p>
        </p:txBody>
      </p:sp>
      <p:sp>
        <p:nvSpPr>
          <p:cNvPr id="2" name="Rectangle 1">
            <a:extLst>
              <a:ext uri="{FF2B5EF4-FFF2-40B4-BE49-F238E27FC236}">
                <a16:creationId xmlns:a16="http://schemas.microsoft.com/office/drawing/2014/main" id="{E308E055-2081-0827-495E-B2D2EBECDDEE}"/>
              </a:ext>
            </a:extLst>
          </p:cNvPr>
          <p:cNvSpPr/>
          <p:nvPr/>
        </p:nvSpPr>
        <p:spPr>
          <a:xfrm>
            <a:off x="6368831" y="3506599"/>
            <a:ext cx="5548223" cy="1884969"/>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In Southern Hemisphere</a:t>
            </a:r>
            <a:r>
              <a:rPr lang="en-US" b="1" dirty="0">
                <a:solidFill>
                  <a:schemeClr val="accent5">
                    <a:lumMod val="50000"/>
                  </a:schemeClr>
                </a:solidFill>
                <a:latin typeface="Candara" panose="020E0502030303020204" pitchFamily="34" charset="0"/>
              </a:rPr>
              <a:t>: </a:t>
            </a:r>
          </a:p>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When air moving towards the Equator , deflects to</a:t>
            </a:r>
            <a:r>
              <a:rPr lang="en-US" b="1" dirty="0">
                <a:solidFill>
                  <a:schemeClr val="accent1">
                    <a:lumMod val="50000"/>
                  </a:schemeClr>
                </a:solidFill>
                <a:latin typeface="Candara" panose="020E0502030303020204" pitchFamily="34" charset="0"/>
              </a:rPr>
              <a:t> </a:t>
            </a:r>
            <a:r>
              <a:rPr lang="en-US" b="1" dirty="0">
                <a:solidFill>
                  <a:srgbClr val="7F873D"/>
                </a:solidFill>
                <a:latin typeface="Candara" panose="020E0502030303020204" pitchFamily="34" charset="0"/>
              </a:rPr>
              <a:t>Eastward.</a:t>
            </a:r>
          </a:p>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When air moving towards the North pole deflects to the </a:t>
            </a:r>
            <a:r>
              <a:rPr lang="en-US" b="1" dirty="0">
                <a:solidFill>
                  <a:srgbClr val="7F873D"/>
                </a:solidFill>
                <a:latin typeface="Candara" panose="020E0502030303020204" pitchFamily="34" charset="0"/>
              </a:rPr>
              <a:t>Westward. </a:t>
            </a:r>
          </a:p>
        </p:txBody>
      </p:sp>
      <p:sp>
        <p:nvSpPr>
          <p:cNvPr id="3" name="Rectangle 2">
            <a:extLst>
              <a:ext uri="{FF2B5EF4-FFF2-40B4-BE49-F238E27FC236}">
                <a16:creationId xmlns:a16="http://schemas.microsoft.com/office/drawing/2014/main" id="{EC005B7C-4D0F-F318-9D98-D513BF190D09}"/>
              </a:ext>
            </a:extLst>
          </p:cNvPr>
          <p:cNvSpPr/>
          <p:nvPr/>
        </p:nvSpPr>
        <p:spPr>
          <a:xfrm>
            <a:off x="6368831" y="1564276"/>
            <a:ext cx="5548224" cy="1884969"/>
          </a:xfrm>
          <a:prstGeom prst="rect">
            <a:avLst/>
          </a:prstGeom>
          <a:solidFill>
            <a:sysClr val="window" lastClr="FFFFFF">
              <a:lumMod val="85000"/>
            </a:sysClr>
          </a:solidFill>
          <a:ln w="12700" cap="flat" cmpd="sng" algn="ctr">
            <a:noFill/>
            <a:prstDash val="solid"/>
            <a:miter lim="800000"/>
          </a:ln>
          <a:effectLst/>
        </p:spPr>
        <p:txBody>
          <a:bodyPr rtlCol="0" anchor="ctr"/>
          <a:lstStyle/>
          <a:p>
            <a:r>
              <a:rPr lang="en-US" b="1" dirty="0">
                <a:solidFill>
                  <a:srgbClr val="C00000"/>
                </a:solidFill>
                <a:latin typeface="Candara" panose="020E0502030303020204" pitchFamily="34" charset="0"/>
              </a:rPr>
              <a:t>In Northern Hemisphere</a:t>
            </a:r>
            <a:r>
              <a:rPr lang="en-US" b="1" dirty="0">
                <a:solidFill>
                  <a:schemeClr val="accent5">
                    <a:lumMod val="50000"/>
                  </a:schemeClr>
                </a:solidFill>
                <a:latin typeface="Candara" panose="020E0502030303020204" pitchFamily="34" charset="0"/>
              </a:rPr>
              <a:t>: </a:t>
            </a:r>
          </a:p>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When air moving towards the Equator , deflects  </a:t>
            </a:r>
            <a:r>
              <a:rPr lang="en-US" b="1" dirty="0">
                <a:solidFill>
                  <a:srgbClr val="7F873D"/>
                </a:solidFill>
                <a:latin typeface="Candara" panose="020E0502030303020204" pitchFamily="34" charset="0"/>
              </a:rPr>
              <a:t>Westward.</a:t>
            </a:r>
          </a:p>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When air moving towards the North pole deflects to the </a:t>
            </a:r>
            <a:r>
              <a:rPr lang="en-US" b="1" dirty="0">
                <a:solidFill>
                  <a:srgbClr val="7F873D"/>
                </a:solidFill>
                <a:latin typeface="Candara" panose="020E0502030303020204" pitchFamily="34" charset="0"/>
              </a:rPr>
              <a:t>Eastward. </a:t>
            </a:r>
          </a:p>
        </p:txBody>
      </p:sp>
    </p:spTree>
    <p:extLst>
      <p:ext uri="{BB962C8B-B14F-4D97-AF65-F5344CB8AC3E}">
        <p14:creationId xmlns:p14="http://schemas.microsoft.com/office/powerpoint/2010/main" val="170141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C4885F9-5D3D-4158-8772-3E86C12071DE}"/>
              </a:ext>
            </a:extLst>
          </p:cNvPr>
          <p:cNvSpPr txBox="1"/>
          <p:nvPr/>
        </p:nvSpPr>
        <p:spPr>
          <a:xfrm>
            <a:off x="1113868" y="339482"/>
            <a:ext cx="2428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Candara" panose="020E0502030303020204" pitchFamily="34" charset="0"/>
              </a:rPr>
              <a:t>Content</a:t>
            </a:r>
          </a:p>
        </p:txBody>
      </p:sp>
      <p:sp>
        <p:nvSpPr>
          <p:cNvPr id="87" name="TextBox 86">
            <a:extLst>
              <a:ext uri="{FF2B5EF4-FFF2-40B4-BE49-F238E27FC236}">
                <a16:creationId xmlns:a16="http://schemas.microsoft.com/office/drawing/2014/main" id="{FF582952-3D87-4F3C-B417-91B43F4B982A}"/>
              </a:ext>
            </a:extLst>
          </p:cNvPr>
          <p:cNvSpPr txBox="1"/>
          <p:nvPr/>
        </p:nvSpPr>
        <p:spPr>
          <a:xfrm>
            <a:off x="2328141" y="1351508"/>
            <a:ext cx="8493760" cy="4154984"/>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Differential Heating</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Global Air Circulation </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Coriolis Effect</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Prevailing Wind</a:t>
            </a:r>
          </a:p>
          <a:p>
            <a:pPr marL="457200" indent="-457200">
              <a:lnSpc>
                <a:spcPct val="150000"/>
              </a:lnSpc>
              <a:buFont typeface="Wingdings" panose="05000000000000000000" pitchFamily="2" charset="2"/>
              <a:buChar char="Ø"/>
            </a:pPr>
            <a:r>
              <a:rPr lang="en-US" sz="2800" b="1" dirty="0">
                <a:solidFill>
                  <a:schemeClr val="bg2">
                    <a:lumMod val="10000"/>
                  </a:schemeClr>
                </a:solidFill>
                <a:latin typeface="Candara" panose="020E0502030303020204" pitchFamily="34" charset="0"/>
              </a:rPr>
              <a:t>Jet Stream</a:t>
            </a:r>
          </a:p>
          <a:p>
            <a:pPr lvl="1"/>
            <a:r>
              <a:rPr lang="en-US" dirty="0">
                <a:latin typeface="Candara" panose="020E0502030303020204" pitchFamily="34" charset="0"/>
              </a:rPr>
              <a:t> </a:t>
            </a:r>
          </a:p>
          <a:p>
            <a:pPr marL="742950" lvl="1" indent="-285750">
              <a:buFont typeface="Arial" panose="020B0604020202020204" pitchFamily="34" charset="0"/>
              <a:buChar char="•"/>
            </a:pPr>
            <a:endParaRPr lang="en-US" dirty="0">
              <a:latin typeface="Candara" panose="020E0502030303020204" pitchFamily="34" charset="0"/>
            </a:endParaRPr>
          </a:p>
          <a:p>
            <a:pPr marL="742950" lvl="1" indent="-285750">
              <a:buFont typeface="Arial" panose="020B0604020202020204" pitchFamily="34" charset="0"/>
              <a:buChar char="•"/>
            </a:pPr>
            <a:endParaRPr lang="en-US" dirty="0">
              <a:latin typeface="Candara" panose="020E0502030303020204" pitchFamily="34" charset="0"/>
            </a:endParaRPr>
          </a:p>
        </p:txBody>
      </p:sp>
    </p:spTree>
    <p:extLst>
      <p:ext uri="{BB962C8B-B14F-4D97-AF65-F5344CB8AC3E}">
        <p14:creationId xmlns:p14="http://schemas.microsoft.com/office/powerpoint/2010/main" val="235485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20</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D38AF505-2D35-4A31-BDBF-7E115DAFFB6B}"/>
              </a:ext>
            </a:extLst>
          </p:cNvPr>
          <p:cNvSpPr txBox="1"/>
          <p:nvPr/>
        </p:nvSpPr>
        <p:spPr>
          <a:xfrm>
            <a:off x="1181312" y="341904"/>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Prevailing Wind </a:t>
            </a:r>
          </a:p>
        </p:txBody>
      </p:sp>
      <p:pic>
        <p:nvPicPr>
          <p:cNvPr id="87" name="Picture 86">
            <a:extLst>
              <a:ext uri="{FF2B5EF4-FFF2-40B4-BE49-F238E27FC236}">
                <a16:creationId xmlns:a16="http://schemas.microsoft.com/office/drawing/2014/main" id="{EF442ED7-23AF-4833-813B-F4CB78BB8648}"/>
              </a:ext>
            </a:extLst>
          </p:cNvPr>
          <p:cNvPicPr>
            <a:picLocks noChangeAspect="1"/>
          </p:cNvPicPr>
          <p:nvPr/>
        </p:nvPicPr>
        <p:blipFill>
          <a:blip r:embed="rId4"/>
          <a:stretch>
            <a:fillRect/>
          </a:stretch>
        </p:blipFill>
        <p:spPr>
          <a:xfrm>
            <a:off x="1181312" y="972262"/>
            <a:ext cx="5783370" cy="482700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3DD2568-D3E2-4710-D104-B7F1324FC39E}"/>
              </a:ext>
            </a:extLst>
          </p:cNvPr>
          <p:cNvSpPr/>
          <p:nvPr/>
        </p:nvSpPr>
        <p:spPr>
          <a:xfrm>
            <a:off x="7621689" y="2543170"/>
            <a:ext cx="3997071" cy="18849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342900" indent="-342900">
              <a:lnSpc>
                <a:spcPct val="150000"/>
              </a:lnSpc>
              <a:buFont typeface="Arial" panose="020B0604020202020204" pitchFamily="34" charset="0"/>
              <a:buChar char="•"/>
            </a:pPr>
            <a:r>
              <a:rPr lang="en-US" sz="1800" b="1" dirty="0">
                <a:solidFill>
                  <a:schemeClr val="accent1">
                    <a:lumMod val="50000"/>
                  </a:schemeClr>
                </a:solidFill>
                <a:latin typeface="Candara" panose="020E0502030303020204" pitchFamily="34" charset="0"/>
              </a:rPr>
              <a:t>High &amp; Low pressure distribution</a:t>
            </a:r>
          </a:p>
          <a:p>
            <a:pPr marL="342900" indent="-342900">
              <a:lnSpc>
                <a:spcPct val="150000"/>
              </a:lnSpc>
              <a:buFont typeface="Arial" panose="020B0604020202020204" pitchFamily="34" charset="0"/>
              <a:buChar char="•"/>
            </a:pPr>
            <a:r>
              <a:rPr lang="en-US" sz="1800" b="1" dirty="0">
                <a:solidFill>
                  <a:schemeClr val="accent1">
                    <a:lumMod val="50000"/>
                  </a:schemeClr>
                </a:solidFill>
                <a:latin typeface="Candara" panose="020E0502030303020204" pitchFamily="34" charset="0"/>
              </a:rPr>
              <a:t>Prevailing Wind</a:t>
            </a:r>
          </a:p>
          <a:p>
            <a:pPr marL="342900" indent="-342900">
              <a:lnSpc>
                <a:spcPct val="150000"/>
              </a:lnSpc>
              <a:buFont typeface="Arial" panose="020B0604020202020204" pitchFamily="34" charset="0"/>
              <a:buChar char="•"/>
            </a:pPr>
            <a:r>
              <a:rPr lang="en-US" sz="1800" b="1" dirty="0">
                <a:solidFill>
                  <a:schemeClr val="accent1">
                    <a:lumMod val="50000"/>
                  </a:schemeClr>
                </a:solidFill>
                <a:latin typeface="Candara" panose="020E0502030303020204" pitchFamily="34" charset="0"/>
              </a:rPr>
              <a:t>Trade Wind</a:t>
            </a:r>
            <a:endParaRPr lang="en-US" dirty="0">
              <a:solidFill>
                <a:schemeClr val="accent1">
                  <a:lumMod val="50000"/>
                </a:schemeClr>
              </a:solidFill>
              <a:latin typeface="Candara" panose="020E0502030303020204" pitchFamily="34" charset="0"/>
            </a:endParaRPr>
          </a:p>
        </p:txBody>
      </p:sp>
    </p:spTree>
    <p:extLst>
      <p:ext uri="{BB962C8B-B14F-4D97-AF65-F5344CB8AC3E}">
        <p14:creationId xmlns:p14="http://schemas.microsoft.com/office/powerpoint/2010/main" val="138207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21</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A61BFBBF-6519-4456-A31F-41426F57474C}"/>
              </a:ext>
            </a:extLst>
          </p:cNvPr>
          <p:cNvSpPr txBox="1"/>
          <p:nvPr/>
        </p:nvSpPr>
        <p:spPr>
          <a:xfrm>
            <a:off x="1226139" y="353792"/>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Intertropical Convergence Zone (ITCZ)</a:t>
            </a:r>
          </a:p>
        </p:txBody>
      </p:sp>
      <p:pic>
        <p:nvPicPr>
          <p:cNvPr id="171" name="Picture 170">
            <a:extLst>
              <a:ext uri="{FF2B5EF4-FFF2-40B4-BE49-F238E27FC236}">
                <a16:creationId xmlns:a16="http://schemas.microsoft.com/office/drawing/2014/main" id="{CFA2C97D-7510-4721-B4EA-412F28BCA4EC}"/>
              </a:ext>
            </a:extLst>
          </p:cNvPr>
          <p:cNvPicPr>
            <a:picLocks noChangeAspect="1"/>
          </p:cNvPicPr>
          <p:nvPr/>
        </p:nvPicPr>
        <p:blipFill rotWithShape="1">
          <a:blip r:embed="rId4"/>
          <a:srcRect l="3218" t="19400" b="-39"/>
          <a:stretch/>
        </p:blipFill>
        <p:spPr>
          <a:xfrm>
            <a:off x="771304" y="2602149"/>
            <a:ext cx="6414780" cy="3096687"/>
          </a:xfrm>
          <a:prstGeom prst="rect">
            <a:avLst/>
          </a:prstGeom>
        </p:spPr>
      </p:pic>
      <p:pic>
        <p:nvPicPr>
          <p:cNvPr id="173" name="Picture 172">
            <a:extLst>
              <a:ext uri="{FF2B5EF4-FFF2-40B4-BE49-F238E27FC236}">
                <a16:creationId xmlns:a16="http://schemas.microsoft.com/office/drawing/2014/main" id="{3D96836E-27FB-4C6D-A796-B42A70F9B33B}"/>
              </a:ext>
            </a:extLst>
          </p:cNvPr>
          <p:cNvPicPr>
            <a:picLocks noChangeAspect="1"/>
          </p:cNvPicPr>
          <p:nvPr/>
        </p:nvPicPr>
        <p:blipFill>
          <a:blip r:embed="rId5"/>
          <a:stretch>
            <a:fillRect/>
          </a:stretch>
        </p:blipFill>
        <p:spPr>
          <a:xfrm>
            <a:off x="7299233" y="2598577"/>
            <a:ext cx="4360659" cy="3084654"/>
          </a:xfrm>
          <a:prstGeom prst="rect">
            <a:avLst/>
          </a:prstGeom>
        </p:spPr>
      </p:pic>
      <p:sp>
        <p:nvSpPr>
          <p:cNvPr id="2" name="Rectangle 1">
            <a:extLst>
              <a:ext uri="{FF2B5EF4-FFF2-40B4-BE49-F238E27FC236}">
                <a16:creationId xmlns:a16="http://schemas.microsoft.com/office/drawing/2014/main" id="{CE0A6B6B-E86A-C47E-16F5-FDB1391CF680}"/>
              </a:ext>
            </a:extLst>
          </p:cNvPr>
          <p:cNvSpPr/>
          <p:nvPr/>
        </p:nvSpPr>
        <p:spPr>
          <a:xfrm>
            <a:off x="771304" y="1142197"/>
            <a:ext cx="10888588" cy="1369716"/>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sz="1800" b="1" dirty="0">
                <a:solidFill>
                  <a:srgbClr val="262863"/>
                </a:solidFill>
                <a:latin typeface="Candara" panose="020E0502030303020204" pitchFamily="34" charset="0"/>
              </a:rPr>
              <a:t>The ITCZ is part of Global Air Circulation, an area where the northeast trade winds from the Northern Hemisphere and southeast trade winds from the Southern Hemisphere meet and converge. These trade winds originate from sub-tropical highs. </a:t>
            </a:r>
          </a:p>
        </p:txBody>
      </p:sp>
    </p:spTree>
    <p:extLst>
      <p:ext uri="{BB962C8B-B14F-4D97-AF65-F5344CB8AC3E}">
        <p14:creationId xmlns:p14="http://schemas.microsoft.com/office/powerpoint/2010/main" val="261759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22</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70">
            <a:extLst>
              <a:ext uri="{FF2B5EF4-FFF2-40B4-BE49-F238E27FC236}">
                <a16:creationId xmlns:a16="http://schemas.microsoft.com/office/drawing/2014/main" id="{1F7718C8-9A51-4AA2-A4F5-0F5DEB732DEC}"/>
              </a:ext>
            </a:extLst>
          </p:cNvPr>
          <p:cNvSpPr txBox="1"/>
          <p:nvPr/>
        </p:nvSpPr>
        <p:spPr>
          <a:xfrm>
            <a:off x="1322293" y="346630"/>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Jet Stream</a:t>
            </a:r>
          </a:p>
        </p:txBody>
      </p:sp>
      <p:grpSp>
        <p:nvGrpSpPr>
          <p:cNvPr id="174" name="Group 173">
            <a:extLst>
              <a:ext uri="{FF2B5EF4-FFF2-40B4-BE49-F238E27FC236}">
                <a16:creationId xmlns:a16="http://schemas.microsoft.com/office/drawing/2014/main" id="{1FB1CC29-E986-4F5E-ABD5-7944E4C3F747}"/>
              </a:ext>
            </a:extLst>
          </p:cNvPr>
          <p:cNvGrpSpPr/>
          <p:nvPr/>
        </p:nvGrpSpPr>
        <p:grpSpPr>
          <a:xfrm>
            <a:off x="751907" y="2324746"/>
            <a:ext cx="5805449" cy="3385150"/>
            <a:chOff x="204282" y="1919708"/>
            <a:chExt cx="6323892" cy="3654363"/>
          </a:xfrm>
        </p:grpSpPr>
        <p:pic>
          <p:nvPicPr>
            <p:cNvPr id="175" name="Picture 174">
              <a:extLst>
                <a:ext uri="{FF2B5EF4-FFF2-40B4-BE49-F238E27FC236}">
                  <a16:creationId xmlns:a16="http://schemas.microsoft.com/office/drawing/2014/main" id="{093D3C1C-EC0C-4758-8A5B-5B886C9D4DED}"/>
                </a:ext>
              </a:extLst>
            </p:cNvPr>
            <p:cNvPicPr>
              <a:picLocks noChangeAspect="1"/>
            </p:cNvPicPr>
            <p:nvPr/>
          </p:nvPicPr>
          <p:blipFill rotWithShape="1">
            <a:blip r:embed="rId4"/>
            <a:srcRect l="1" r="21813"/>
            <a:stretch/>
          </p:blipFill>
          <p:spPr>
            <a:xfrm>
              <a:off x="204282" y="1919708"/>
              <a:ext cx="6323892" cy="3654363"/>
            </a:xfrm>
            <a:prstGeom prst="rect">
              <a:avLst/>
            </a:prstGeom>
          </p:spPr>
        </p:pic>
        <p:sp>
          <p:nvSpPr>
            <p:cNvPr id="176" name="Rectangle 175">
              <a:extLst>
                <a:ext uri="{FF2B5EF4-FFF2-40B4-BE49-F238E27FC236}">
                  <a16:creationId xmlns:a16="http://schemas.microsoft.com/office/drawing/2014/main" id="{9342437D-5422-4457-A421-DE6E32CD160C}"/>
                </a:ext>
              </a:extLst>
            </p:cNvPr>
            <p:cNvSpPr/>
            <p:nvPr/>
          </p:nvSpPr>
          <p:spPr>
            <a:xfrm>
              <a:off x="5758773" y="5019472"/>
              <a:ext cx="749030" cy="49611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783F44D2-9558-3C51-0AC4-92F3010D0816}"/>
              </a:ext>
            </a:extLst>
          </p:cNvPr>
          <p:cNvSpPr/>
          <p:nvPr/>
        </p:nvSpPr>
        <p:spPr>
          <a:xfrm>
            <a:off x="730172" y="1163622"/>
            <a:ext cx="11012376" cy="1073993"/>
          </a:xfrm>
          <a:prstGeom prst="rect">
            <a:avLst/>
          </a:prstGeom>
          <a:solidFill>
            <a:sysClr val="window" lastClr="FFFFFF">
              <a:lumMod val="85000"/>
            </a:sysClr>
          </a:solidFill>
          <a:ln w="12700" cap="flat" cmpd="sng" algn="ctr">
            <a:noFill/>
            <a:prstDash val="solid"/>
            <a:miter lim="800000"/>
          </a:ln>
          <a:effectLst/>
        </p:spPr>
        <p:txBody>
          <a:bodyPr rtlCol="0" anchor="ctr"/>
          <a:lstStyle/>
          <a:p>
            <a:pPr lvl="0">
              <a:lnSpc>
                <a:spcPct val="150000"/>
              </a:lnSpc>
              <a:defRPr/>
            </a:pPr>
            <a:r>
              <a:rPr lang="en-US" sz="1800" b="1" dirty="0">
                <a:solidFill>
                  <a:srgbClr val="38425C"/>
                </a:solidFill>
                <a:latin typeface="Candara" panose="020E0502030303020204" pitchFamily="34" charset="0"/>
              </a:rPr>
              <a:t>Jet streams are bands of strong wind that generally blow from west to east all across the globe. They impact weather, air travel and many other things that take place in our atmosphere.</a:t>
            </a:r>
          </a:p>
        </p:txBody>
      </p:sp>
      <p:sp>
        <p:nvSpPr>
          <p:cNvPr id="5" name="Rectangle 4">
            <a:extLst>
              <a:ext uri="{FF2B5EF4-FFF2-40B4-BE49-F238E27FC236}">
                <a16:creationId xmlns:a16="http://schemas.microsoft.com/office/drawing/2014/main" id="{60B6E2E8-0AAC-EB10-7534-99B439C355A2}"/>
              </a:ext>
            </a:extLst>
          </p:cNvPr>
          <p:cNvSpPr/>
          <p:nvPr/>
        </p:nvSpPr>
        <p:spPr>
          <a:xfrm>
            <a:off x="6650283" y="2324746"/>
            <a:ext cx="5092265" cy="1878495"/>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The major Jet Streams are founded just below tropopause at height ranging from 9 to 16 Km. </a:t>
            </a:r>
          </a:p>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Reach speed of </a:t>
            </a:r>
            <a:r>
              <a:rPr lang="en-US" b="1" dirty="0">
                <a:solidFill>
                  <a:srgbClr val="C00000"/>
                </a:solidFill>
                <a:latin typeface="Candara" panose="020E0502030303020204" pitchFamily="34" charset="0"/>
              </a:rPr>
              <a:t>200mph</a:t>
            </a:r>
          </a:p>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Its flow </a:t>
            </a:r>
            <a:r>
              <a:rPr lang="en-US" b="1" dirty="0">
                <a:solidFill>
                  <a:srgbClr val="C00000"/>
                </a:solidFill>
                <a:latin typeface="Candara" panose="020E0502030303020204" pitchFamily="34" charset="0"/>
              </a:rPr>
              <a:t>West to East </a:t>
            </a:r>
            <a:r>
              <a:rPr lang="en-US" b="1" dirty="0">
                <a:solidFill>
                  <a:schemeClr val="tx2">
                    <a:lumMod val="75000"/>
                  </a:schemeClr>
                </a:solidFill>
                <a:latin typeface="Candara" panose="020E0502030303020204" pitchFamily="34" charset="0"/>
              </a:rPr>
              <a:t>follow the Earth rotation.</a:t>
            </a:r>
            <a:endParaRPr lang="en-US" b="1" dirty="0">
              <a:solidFill>
                <a:srgbClr val="C00000"/>
              </a:solidFill>
              <a:latin typeface="Candara" panose="020E0502030303020204" pitchFamily="34" charset="0"/>
            </a:endParaRPr>
          </a:p>
        </p:txBody>
      </p:sp>
      <p:sp>
        <p:nvSpPr>
          <p:cNvPr id="8" name="Rectangle 7">
            <a:extLst>
              <a:ext uri="{FF2B5EF4-FFF2-40B4-BE49-F238E27FC236}">
                <a16:creationId xmlns:a16="http://schemas.microsoft.com/office/drawing/2014/main" id="{D410D627-52E8-CB21-79D5-B15215A19E16}"/>
              </a:ext>
            </a:extLst>
          </p:cNvPr>
          <p:cNvSpPr/>
          <p:nvPr/>
        </p:nvSpPr>
        <p:spPr>
          <a:xfrm>
            <a:off x="6640074" y="4290373"/>
            <a:ext cx="5102474" cy="1419524"/>
          </a:xfrm>
          <a:prstGeom prst="rect">
            <a:avLst/>
          </a:prstGeom>
          <a:solidFill>
            <a:sysClr val="window" lastClr="FFFFFF">
              <a:lumMod val="85000"/>
            </a:sysClr>
          </a:solidFill>
          <a:ln w="12700" cap="flat" cmpd="sng" algn="ctr">
            <a:noFill/>
            <a:prstDash val="solid"/>
            <a:miter lim="800000"/>
          </a:ln>
          <a:effectLst/>
        </p:spPr>
        <p:txBody>
          <a:bodyPr rtlCol="0" anchor="ctr"/>
          <a:lstStyle/>
          <a:p>
            <a:pPr>
              <a:lnSpc>
                <a:spcPct val="150000"/>
              </a:lnSpc>
            </a:pPr>
            <a:r>
              <a:rPr lang="en-US" b="1" dirty="0">
                <a:solidFill>
                  <a:schemeClr val="tx2">
                    <a:lumMod val="75000"/>
                  </a:schemeClr>
                </a:solidFill>
                <a:latin typeface="Candara" panose="020E0502030303020204" pitchFamily="34" charset="0"/>
              </a:rPr>
              <a:t>The major Jet Streams :</a:t>
            </a:r>
          </a:p>
          <a:p>
            <a:pPr marL="285750" indent="-285750" algn="l">
              <a:lnSpc>
                <a:spcPct val="150000"/>
              </a:lnSpc>
              <a:buFont typeface="Arial" panose="020B0604020202020204" pitchFamily="34" charset="0"/>
              <a:buChar char="•"/>
            </a:pPr>
            <a:r>
              <a:rPr lang="en-US" b="1" dirty="0">
                <a:solidFill>
                  <a:srgbClr val="C00000"/>
                </a:solidFill>
                <a:latin typeface="Candara" panose="020E0502030303020204" pitchFamily="34" charset="0"/>
              </a:rPr>
              <a:t>Two Pole Jet Stream</a:t>
            </a:r>
          </a:p>
          <a:p>
            <a:pPr marL="285750" indent="-285750">
              <a:lnSpc>
                <a:spcPct val="150000"/>
              </a:lnSpc>
              <a:buFont typeface="Arial" panose="020B0604020202020204" pitchFamily="34" charset="0"/>
              <a:buChar char="•"/>
            </a:pPr>
            <a:r>
              <a:rPr lang="en-US" b="1" dirty="0">
                <a:solidFill>
                  <a:srgbClr val="C00000"/>
                </a:solidFill>
                <a:latin typeface="Candara" panose="020E0502030303020204" pitchFamily="34" charset="0"/>
              </a:rPr>
              <a:t>Two Subtropical Jet Stream</a:t>
            </a:r>
          </a:p>
        </p:txBody>
      </p:sp>
    </p:spTree>
    <p:extLst>
      <p:ext uri="{BB962C8B-B14F-4D97-AF65-F5344CB8AC3E}">
        <p14:creationId xmlns:p14="http://schemas.microsoft.com/office/powerpoint/2010/main" val="30546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23</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7" name="TextBox 86">
            <a:extLst>
              <a:ext uri="{FF2B5EF4-FFF2-40B4-BE49-F238E27FC236}">
                <a16:creationId xmlns:a16="http://schemas.microsoft.com/office/drawing/2014/main" id="{7D4FD5E3-7A55-43C2-B2BC-8F17BADCC5A8}"/>
              </a:ext>
            </a:extLst>
          </p:cNvPr>
          <p:cNvSpPr txBox="1"/>
          <p:nvPr/>
        </p:nvSpPr>
        <p:spPr>
          <a:xfrm>
            <a:off x="1322293" y="346630"/>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 Jet Stream Effect </a:t>
            </a:r>
          </a:p>
        </p:txBody>
      </p:sp>
      <p:pic>
        <p:nvPicPr>
          <p:cNvPr id="171" name="Google Shape;103;p3">
            <a:extLst>
              <a:ext uri="{FF2B5EF4-FFF2-40B4-BE49-F238E27FC236}">
                <a16:creationId xmlns:a16="http://schemas.microsoft.com/office/drawing/2014/main" id="{25BFDF92-63AA-4DA1-8291-D63A7A761202}"/>
              </a:ext>
            </a:extLst>
          </p:cNvPr>
          <p:cNvPicPr preferRelativeResize="0"/>
          <p:nvPr/>
        </p:nvPicPr>
        <p:blipFill rotWithShape="1">
          <a:blip r:embed="rId4">
            <a:alphaModFix/>
          </a:blip>
          <a:srcRect/>
          <a:stretch/>
        </p:blipFill>
        <p:spPr>
          <a:xfrm>
            <a:off x="3201415" y="2685445"/>
            <a:ext cx="5025651" cy="355164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 name="Rectangle 1">
            <a:extLst>
              <a:ext uri="{FF2B5EF4-FFF2-40B4-BE49-F238E27FC236}">
                <a16:creationId xmlns:a16="http://schemas.microsoft.com/office/drawing/2014/main" id="{1107FE01-7D49-DEFA-1BF7-3081B42DD8B2}"/>
              </a:ext>
            </a:extLst>
          </p:cNvPr>
          <p:cNvSpPr/>
          <p:nvPr/>
        </p:nvSpPr>
        <p:spPr>
          <a:xfrm>
            <a:off x="771305" y="1018668"/>
            <a:ext cx="10083072" cy="1555530"/>
          </a:xfrm>
          <a:prstGeom prst="rect">
            <a:avLst/>
          </a:prstGeom>
          <a:solidFill>
            <a:sysClr val="window" lastClr="FFFFFF">
              <a:lumMod val="85000"/>
            </a:sysClr>
          </a:solidFill>
          <a:ln w="12700" cap="flat" cmpd="sng" algn="ctr">
            <a:noFill/>
            <a:prstDash val="solid"/>
            <a:miter lim="800000"/>
          </a:ln>
          <a:effectLst/>
        </p:spPr>
        <p:txBody>
          <a:bodyPr rtlCol="0" anchor="ctr"/>
          <a:lstStyle/>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At 30°N the air descends, the latitude where most deserts are located </a:t>
            </a:r>
            <a:r>
              <a:rPr lang="en-US" b="1" dirty="0">
                <a:solidFill>
                  <a:srgbClr val="C00000"/>
                </a:solidFill>
                <a:latin typeface="Candara" panose="020E0502030303020204" pitchFamily="34" charset="0"/>
              </a:rPr>
              <a:t>(Subtropical Jet Stream)</a:t>
            </a:r>
          </a:p>
          <a:p>
            <a:pPr marL="742950" lvl="1" indent="-285750">
              <a:buFont typeface="Arial" panose="020B0604020202020204" pitchFamily="34" charset="0"/>
              <a:buChar char="•"/>
            </a:pPr>
            <a:r>
              <a:rPr lang="en-US" b="1" dirty="0">
                <a:solidFill>
                  <a:schemeClr val="tx2">
                    <a:lumMod val="75000"/>
                  </a:schemeClr>
                </a:solidFill>
                <a:latin typeface="Candara" panose="020E0502030303020204" pitchFamily="34" charset="0"/>
              </a:rPr>
              <a:t> At 60°N, rising air leads to much rainfall and many of the world’s forests</a:t>
            </a:r>
            <a:r>
              <a:rPr lang="en-US" b="1" dirty="0">
                <a:solidFill>
                  <a:srgbClr val="C00000"/>
                </a:solidFill>
                <a:latin typeface="Candara" panose="020E0502030303020204" pitchFamily="34" charset="0"/>
              </a:rPr>
              <a:t>. (Polar Jet Stream) </a:t>
            </a:r>
          </a:p>
        </p:txBody>
      </p:sp>
    </p:spTree>
    <p:extLst>
      <p:ext uri="{BB962C8B-B14F-4D97-AF65-F5344CB8AC3E}">
        <p14:creationId xmlns:p14="http://schemas.microsoft.com/office/powerpoint/2010/main" val="216421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24</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7" name="TextBox 86">
            <a:extLst>
              <a:ext uri="{FF2B5EF4-FFF2-40B4-BE49-F238E27FC236}">
                <a16:creationId xmlns:a16="http://schemas.microsoft.com/office/drawing/2014/main" id="{7C19518C-937D-4DB7-8539-2D5688649CC6}"/>
              </a:ext>
            </a:extLst>
          </p:cNvPr>
          <p:cNvSpPr txBox="1"/>
          <p:nvPr/>
        </p:nvSpPr>
        <p:spPr>
          <a:xfrm>
            <a:off x="1322293" y="346630"/>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What Cause Jet Stream Effect</a:t>
            </a:r>
          </a:p>
        </p:txBody>
      </p:sp>
      <p:pic>
        <p:nvPicPr>
          <p:cNvPr id="171" name="Picture 2" descr="Polar jet streams and subtropical jet streams.">
            <a:extLst>
              <a:ext uri="{FF2B5EF4-FFF2-40B4-BE49-F238E27FC236}">
                <a16:creationId xmlns:a16="http://schemas.microsoft.com/office/drawing/2014/main" id="{5912A615-1A45-45C7-B704-2E69DE659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567" y="941705"/>
            <a:ext cx="3991926" cy="3484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9A58664-95C6-F61B-020D-268771445596}"/>
              </a:ext>
            </a:extLst>
          </p:cNvPr>
          <p:cNvSpPr/>
          <p:nvPr/>
        </p:nvSpPr>
        <p:spPr>
          <a:xfrm>
            <a:off x="1367100" y="4722525"/>
            <a:ext cx="9457800" cy="905504"/>
          </a:xfrm>
          <a:prstGeom prst="rect">
            <a:avLst/>
          </a:prstGeom>
          <a:solidFill>
            <a:sysClr val="window" lastClr="FFFFFF">
              <a:lumMod val="85000"/>
            </a:sysClr>
          </a:solidFill>
          <a:ln w="12700" cap="flat" cmpd="sng" algn="ctr">
            <a:noFill/>
            <a:prstDash val="solid"/>
            <a:miter lim="800000"/>
          </a:ln>
          <a:effectLst/>
        </p:spPr>
        <p:txBody>
          <a:bodyPr rtlCol="0" anchor="ctr"/>
          <a:lstStyle/>
          <a:p>
            <a:pPr lvl="1" algn="just">
              <a:lnSpc>
                <a:spcPct val="150000"/>
              </a:lnSpc>
            </a:pPr>
            <a:r>
              <a:rPr lang="en-US" b="1" dirty="0">
                <a:solidFill>
                  <a:schemeClr val="tx2">
                    <a:lumMod val="75000"/>
                  </a:schemeClr>
                </a:solidFill>
                <a:latin typeface="Candara" panose="020E0502030303020204" pitchFamily="34" charset="0"/>
              </a:rPr>
              <a:t>The atmosphere’s response to where the temperature gradient is strongest (which is also where the greatest density change occurs).</a:t>
            </a:r>
          </a:p>
        </p:txBody>
      </p:sp>
    </p:spTree>
    <p:extLst>
      <p:ext uri="{BB962C8B-B14F-4D97-AF65-F5344CB8AC3E}">
        <p14:creationId xmlns:p14="http://schemas.microsoft.com/office/powerpoint/2010/main" val="1105189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25</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7" name="TextBox 86">
            <a:extLst>
              <a:ext uri="{FF2B5EF4-FFF2-40B4-BE49-F238E27FC236}">
                <a16:creationId xmlns:a16="http://schemas.microsoft.com/office/drawing/2014/main" id="{3840F712-A548-49A5-A7CD-45E0E7058350}"/>
              </a:ext>
            </a:extLst>
          </p:cNvPr>
          <p:cNvSpPr txBox="1"/>
          <p:nvPr/>
        </p:nvSpPr>
        <p:spPr>
          <a:xfrm>
            <a:off x="1322293" y="346630"/>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How Do Jet Streams Affect Air Travel?</a:t>
            </a:r>
          </a:p>
        </p:txBody>
      </p:sp>
      <p:pic>
        <p:nvPicPr>
          <p:cNvPr id="171" name="Picture 170">
            <a:extLst>
              <a:ext uri="{FF2B5EF4-FFF2-40B4-BE49-F238E27FC236}">
                <a16:creationId xmlns:a16="http://schemas.microsoft.com/office/drawing/2014/main" id="{15CAE50C-A41D-4EFE-853D-F211620BF0FA}"/>
              </a:ext>
            </a:extLst>
          </p:cNvPr>
          <p:cNvPicPr>
            <a:picLocks noChangeAspect="1"/>
          </p:cNvPicPr>
          <p:nvPr/>
        </p:nvPicPr>
        <p:blipFill>
          <a:blip r:embed="rId4"/>
          <a:stretch>
            <a:fillRect/>
          </a:stretch>
        </p:blipFill>
        <p:spPr>
          <a:xfrm>
            <a:off x="940340" y="1196025"/>
            <a:ext cx="5155660" cy="5155660"/>
          </a:xfrm>
          <a:prstGeom prst="rect">
            <a:avLst/>
          </a:prstGeom>
        </p:spPr>
      </p:pic>
      <p:sp>
        <p:nvSpPr>
          <p:cNvPr id="4" name="Rectangle 3">
            <a:extLst>
              <a:ext uri="{FF2B5EF4-FFF2-40B4-BE49-F238E27FC236}">
                <a16:creationId xmlns:a16="http://schemas.microsoft.com/office/drawing/2014/main" id="{FD88A481-E172-4C2B-94FC-5104854AD430}"/>
              </a:ext>
            </a:extLst>
          </p:cNvPr>
          <p:cNvSpPr/>
          <p:nvPr/>
        </p:nvSpPr>
        <p:spPr>
          <a:xfrm>
            <a:off x="6445287" y="2324915"/>
            <a:ext cx="4952047" cy="2011348"/>
          </a:xfrm>
          <a:prstGeom prst="rect">
            <a:avLst/>
          </a:prstGeom>
          <a:solidFill>
            <a:sysClr val="window" lastClr="FFFFFF">
              <a:lumMod val="85000"/>
            </a:sysClr>
          </a:solidFill>
          <a:ln w="12700" cap="flat" cmpd="sng" algn="ctr">
            <a:noFill/>
            <a:prstDash val="solid"/>
            <a:miter lim="800000"/>
          </a:ln>
          <a:effectLst/>
        </p:spPr>
        <p:txBody>
          <a:bodyPr rtlCol="0" anchor="ctr"/>
          <a:lstStyle/>
          <a:p>
            <a:pPr lvl="1" algn="just">
              <a:lnSpc>
                <a:spcPct val="150000"/>
              </a:lnSpc>
            </a:pPr>
            <a:r>
              <a:rPr lang="en-US" b="1" dirty="0">
                <a:solidFill>
                  <a:schemeClr val="tx2">
                    <a:lumMod val="75000"/>
                  </a:schemeClr>
                </a:solidFill>
                <a:latin typeface="Candara" panose="020E0502030303020204" pitchFamily="34" charset="0"/>
              </a:rPr>
              <a:t>Airplanes can fly in the jet stream. When they’re both headed in the same direction, airplanes can get a boost in speed from this fast moving air current.</a:t>
            </a:r>
          </a:p>
        </p:txBody>
      </p:sp>
    </p:spTree>
    <p:extLst>
      <p:ext uri="{BB962C8B-B14F-4D97-AF65-F5344CB8AC3E}">
        <p14:creationId xmlns:p14="http://schemas.microsoft.com/office/powerpoint/2010/main" val="19276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26</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7" name="TextBox 86">
            <a:extLst>
              <a:ext uri="{FF2B5EF4-FFF2-40B4-BE49-F238E27FC236}">
                <a16:creationId xmlns:a16="http://schemas.microsoft.com/office/drawing/2014/main" id="{06C34CDD-54A3-46CA-AB0C-ABE72F9AD53C}"/>
              </a:ext>
            </a:extLst>
          </p:cNvPr>
          <p:cNvSpPr txBox="1"/>
          <p:nvPr/>
        </p:nvSpPr>
        <p:spPr>
          <a:xfrm>
            <a:off x="1322293" y="346630"/>
            <a:ext cx="9838765" cy="523220"/>
          </a:xfrm>
          <a:prstGeom prst="rect">
            <a:avLst/>
          </a:prstGeom>
          <a:noFill/>
        </p:spPr>
        <p:txBody>
          <a:bodyPr wrap="square" rtlCol="0">
            <a:spAutoFit/>
          </a:bodyPr>
          <a:lstStyle/>
          <a:p>
            <a:pPr lvl="0">
              <a:defRPr/>
            </a:pPr>
            <a:r>
              <a:rPr lang="en-US" sz="2800" b="1" dirty="0">
                <a:solidFill>
                  <a:srgbClr val="38425C"/>
                </a:solidFill>
                <a:latin typeface="Candara" panose="020E0502030303020204" pitchFamily="34" charset="0"/>
              </a:rPr>
              <a:t>How Do Jet Streams Affect Weather?</a:t>
            </a:r>
          </a:p>
        </p:txBody>
      </p:sp>
      <p:pic>
        <p:nvPicPr>
          <p:cNvPr id="171" name="Picture 170">
            <a:extLst>
              <a:ext uri="{FF2B5EF4-FFF2-40B4-BE49-F238E27FC236}">
                <a16:creationId xmlns:a16="http://schemas.microsoft.com/office/drawing/2014/main" id="{BAC40438-1D1D-4AF0-863C-BBA57A8BC034}"/>
              </a:ext>
            </a:extLst>
          </p:cNvPr>
          <p:cNvPicPr>
            <a:picLocks noChangeAspect="1"/>
          </p:cNvPicPr>
          <p:nvPr/>
        </p:nvPicPr>
        <p:blipFill>
          <a:blip r:embed="rId4"/>
          <a:stretch>
            <a:fillRect/>
          </a:stretch>
        </p:blipFill>
        <p:spPr>
          <a:xfrm>
            <a:off x="6043909" y="1641265"/>
            <a:ext cx="5765011" cy="3895624"/>
          </a:xfrm>
          <a:prstGeom prst="rect">
            <a:avLst/>
          </a:prstGeom>
        </p:spPr>
      </p:pic>
      <p:sp>
        <p:nvSpPr>
          <p:cNvPr id="2" name="Rectangle 1">
            <a:extLst>
              <a:ext uri="{FF2B5EF4-FFF2-40B4-BE49-F238E27FC236}">
                <a16:creationId xmlns:a16="http://schemas.microsoft.com/office/drawing/2014/main" id="{87C3D172-9717-546A-01F9-F78A8F904B4D}"/>
              </a:ext>
            </a:extLst>
          </p:cNvPr>
          <p:cNvSpPr/>
          <p:nvPr/>
        </p:nvSpPr>
        <p:spPr>
          <a:xfrm>
            <a:off x="771304" y="1686299"/>
            <a:ext cx="5155660" cy="3881517"/>
          </a:xfrm>
          <a:prstGeom prst="rect">
            <a:avLst/>
          </a:prstGeom>
          <a:solidFill>
            <a:sysClr val="window" lastClr="FFFFFF">
              <a:lumMod val="85000"/>
            </a:sysClr>
          </a:solidFill>
          <a:ln w="12700" cap="flat" cmpd="sng" algn="ctr">
            <a:noFill/>
            <a:prstDash val="solid"/>
            <a:miter lim="800000"/>
          </a:ln>
          <a:effectLst/>
        </p:spPr>
        <p:txBody>
          <a:bodyPr rtlCol="0" anchor="ctr"/>
          <a:lstStyle/>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The fast-moving air currents in a jet stream can transport weather systems across from West to East, affecting temperature , humidity and precipitation. </a:t>
            </a:r>
          </a:p>
          <a:p>
            <a:pPr marL="285750" indent="-285750">
              <a:lnSpc>
                <a:spcPct val="150000"/>
              </a:lnSpc>
              <a:buFont typeface="Arial" panose="020B0604020202020204" pitchFamily="34" charset="0"/>
              <a:buChar char="•"/>
            </a:pPr>
            <a:r>
              <a:rPr lang="en-US" b="1" dirty="0">
                <a:solidFill>
                  <a:schemeClr val="tx2">
                    <a:lumMod val="75000"/>
                  </a:schemeClr>
                </a:solidFill>
                <a:latin typeface="Candara" panose="020E0502030303020204" pitchFamily="34" charset="0"/>
              </a:rPr>
              <a:t>However, if a weather system is far away from a jet stream, it might stay in one place, causing heat waves or floods.</a:t>
            </a:r>
          </a:p>
        </p:txBody>
      </p:sp>
    </p:spTree>
    <p:extLst>
      <p:ext uri="{BB962C8B-B14F-4D97-AF65-F5344CB8AC3E}">
        <p14:creationId xmlns:p14="http://schemas.microsoft.com/office/powerpoint/2010/main" val="4569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7">
            <a:extLst>
              <a:ext uri="{FF2B5EF4-FFF2-40B4-BE49-F238E27FC236}">
                <a16:creationId xmlns:a16="http://schemas.microsoft.com/office/drawing/2014/main" id="{5CD2C4A3-E296-44E7-B2C1-3F3607F4FFE0}"/>
              </a:ext>
            </a:extLst>
          </p:cNvPr>
          <p:cNvSpPr txBox="1">
            <a:spLocks/>
          </p:cNvSpPr>
          <p:nvPr/>
        </p:nvSpPr>
        <p:spPr>
          <a:xfrm>
            <a:off x="209609" y="6355732"/>
            <a:ext cx="4114800" cy="365125"/>
          </a:xfrm>
          <a:prstGeom prst="rect">
            <a:avLst/>
          </a:prstGeom>
        </p:spPr>
        <p:txBody>
          <a:bodyPr vert="horz" wrap="square" lIns="0" tIns="0" rIns="0" bIns="0" rtlCol="0" anchor="t">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333"/>
              </a:lnSpc>
              <a:defRPr/>
            </a:pPr>
            <a:r>
              <a:rPr lang="en-US" b="1" i="1" dirty="0">
                <a:solidFill>
                  <a:srgbClr val="002060"/>
                </a:solidFill>
                <a:latin typeface="Candara" panose="020E0502030303020204" pitchFamily="34" charset="0"/>
                <a:ea typeface="Montserrat"/>
                <a:cs typeface="Sakkal Majalla" panose="02000000000000000000" pitchFamily="2" charset="-78"/>
                <a:sym typeface="Montserrat"/>
              </a:rPr>
              <a:t>Directorate General of Meteorology</a:t>
            </a:r>
          </a:p>
        </p:txBody>
      </p:sp>
      <p:grpSp>
        <p:nvGrpSpPr>
          <p:cNvPr id="89" name="Group 88">
            <a:extLst>
              <a:ext uri="{FF2B5EF4-FFF2-40B4-BE49-F238E27FC236}">
                <a16:creationId xmlns:a16="http://schemas.microsoft.com/office/drawing/2014/main" id="{533FFD10-FF17-44E0-81DD-8872727E6651}"/>
              </a:ext>
            </a:extLst>
          </p:cNvPr>
          <p:cNvGrpSpPr/>
          <p:nvPr/>
        </p:nvGrpSpPr>
        <p:grpSpPr>
          <a:xfrm rot="10800000" flipV="1">
            <a:off x="132549" y="155501"/>
            <a:ext cx="3853897" cy="982937"/>
            <a:chOff x="5290103" y="-2638"/>
            <a:chExt cx="3853897" cy="1075336"/>
          </a:xfrm>
        </p:grpSpPr>
        <p:grpSp>
          <p:nvGrpSpPr>
            <p:cNvPr id="90" name="Group 89">
              <a:extLst>
                <a:ext uri="{FF2B5EF4-FFF2-40B4-BE49-F238E27FC236}">
                  <a16:creationId xmlns:a16="http://schemas.microsoft.com/office/drawing/2014/main" id="{80526C93-2526-464E-A559-DF196E2E424E}"/>
                </a:ext>
              </a:extLst>
            </p:cNvPr>
            <p:cNvGrpSpPr/>
            <p:nvPr/>
          </p:nvGrpSpPr>
          <p:grpSpPr>
            <a:xfrm>
              <a:off x="5290103" y="-2638"/>
              <a:ext cx="3853897" cy="1075336"/>
              <a:chOff x="5291402" y="1596"/>
              <a:chExt cx="3853897" cy="1075336"/>
            </a:xfrm>
          </p:grpSpPr>
          <p:sp>
            <p:nvSpPr>
              <p:cNvPr id="98" name="Isosceles Triangle 97">
                <a:extLst>
                  <a:ext uri="{FF2B5EF4-FFF2-40B4-BE49-F238E27FC236}">
                    <a16:creationId xmlns:a16="http://schemas.microsoft.com/office/drawing/2014/main" id="{38FFBE1D-02F0-43E9-8C27-9DCC86C3AA78}"/>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6BCA6781-5105-4E64-8CB7-4B4733562C87}"/>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49D1B54D-3BAC-413A-AEF7-C9AC03288687}"/>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A87E2918-87E7-442D-95E8-2EFDFD4C2421}"/>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63AFA07-DA05-4EE0-BD2F-33FA0CDE734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293CF750-6C39-4238-97EF-C5E6FEB543D8}"/>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32FB99D9-D951-453F-BADB-0515C7B340E3}"/>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0AC3AC73-3F39-4408-A494-23D675AC9EC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EC073B95-94D4-490C-8748-88DE587F2C72}"/>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6B2E4D07-FFBC-4093-BD81-831ECA65AC4B}"/>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3D4672CC-65D6-47CD-8D12-4AC62DD01676}"/>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77561C74-FC37-437D-8580-47DCDE20C8A9}"/>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52BCE13D-7973-43B4-AAD0-01CD01BCD427}"/>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7847458D-82D0-46A7-AE5F-A3D95F5F2EC6}"/>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9F935069-9C16-4135-8B94-A725DF3D799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DBF3C16F-7BD6-4795-A379-E2491BC4A151}"/>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A401748F-0CDB-4BA7-A9FA-89083ED4B84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585AD36-B398-423D-898E-411E96F01F9A}"/>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34ED33EC-B02C-47F5-BC26-EA0080976AC1}"/>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FA77DB43-B638-49E0-A625-F3556DEB7A04}"/>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AA62E882-D842-47FE-B85E-8FC55517009D}"/>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E5B2AE8-92F7-41FB-9DC4-738136DDA5C2}"/>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9081B49-3827-41EB-AF72-8B3149101493}"/>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585528EE-7828-477D-86A7-72E2754532FF}"/>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6C35E2F3-B148-4095-9F28-E803F4E5A732}"/>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C8633DBE-2A4F-4359-ACAC-539AE8501CC9}"/>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F811BB1D-1B1D-4D35-99FA-755CB90F5424}"/>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5FC7322C-EEFC-4FE1-8BBE-C22989F595A4}"/>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9F32A3C5-FA41-47E5-ADCB-43E553F82EB3}"/>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5F492516-C58F-4484-B5C1-1090F0F30AD4}"/>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C1562345-68C9-43D5-94D7-AFBE4520D01A}"/>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7358E582-81D5-4F18-9356-5B8B8AE9F07E}"/>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59FE9FD4-D68B-4296-9075-64179A180312}"/>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AD6CC06B-631A-4F23-AEF7-E1FFE4E98B51}"/>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A5667A82-7AF5-405F-9CB5-35C25787F39B}"/>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369B3201-61BF-4A4B-A5CE-655968600C81}"/>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D57F100A-01FE-4A14-9985-BBDD4B7CD127}"/>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14631369-2468-4445-889B-7922D1F6E420}"/>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625A7B9-AC25-468D-8A35-73439D273C55}"/>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809AD2E-7150-4B78-BFAF-CB8C9A692E1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8F9239A6-C352-4DEF-B290-2FC0EAAFA030}"/>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14EE1073-CF30-4BF4-900F-831A818E7473}"/>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A1028EEA-6488-449E-A25E-2EC2B249E860}"/>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CFC837A8-EFF6-4425-9AE1-9BCE50C333CD}"/>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4FCC97FA-741F-4C33-A6A4-9CB25CADB3F5}"/>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19C00D02-1CD4-4BA3-B316-13E1A8209405}"/>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41D89A90-0C39-48AB-AE65-71757ADA5EBB}"/>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AE06A770-80A1-4643-8258-55C067FCD213}"/>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F2B421EF-612A-4E12-9A7F-A022EA57639E}"/>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8D1DE72D-A8BB-4F31-99ED-0EA3C242633F}"/>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C5606B6B-6738-4AEF-AEE7-D87AB82ACB32}"/>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CDAD4E78-5390-4CE7-8C37-4E80C94FC84C}"/>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9A14A30C-036E-441D-ADE0-5F4845B4BD96}"/>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7EE78C8C-65AC-42F1-936C-1166EDF2A56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363001F1-3A6F-459E-B986-48D47CE62657}"/>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2AE41675-F906-4936-AC41-6C4063AA63F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A7508EA2-AB55-4900-ADAB-D71DE5105DA6}"/>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BEB93C-48E3-4871-9FEA-2DC1772830F4}"/>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4B0F0F89-A607-40B5-8752-9B25AAECE3F1}"/>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4222498E-4B7B-45ED-BE95-8F45A386B49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FD245743-7B2C-447F-8E39-86D566AF00AC}"/>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DB20F53C-5D96-4911-BDF9-BE4F0BB24C07}"/>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5052796-BC7C-4445-B82F-021888D7BA9E}"/>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603E7A71-96FE-43D9-B8D2-4E5CC0D3F9A1}"/>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B19DC35-F5F4-4448-AF37-E4F8B85C80BF}"/>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79C22DA8-B020-441E-BB4A-81E4ECF2E6CC}"/>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7283C4D7-0623-4405-B769-08607190F38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A8D21936-F0FA-403A-8EDC-52043C429D9A}"/>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E48A00E7-AFED-4679-BCC8-C756628B9FF7}"/>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62D59FE6-EA5D-4725-8E07-3A03AD1CD540}"/>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7B531569-8CB9-4B63-9269-C73EBE9CCEC3}"/>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221F3A9E-11EA-4472-B991-8B4EC14F649A}"/>
                </a:ext>
              </a:extLst>
            </p:cNvPr>
            <p:cNvGrpSpPr/>
            <p:nvPr/>
          </p:nvGrpSpPr>
          <p:grpSpPr>
            <a:xfrm>
              <a:off x="6023491" y="5930"/>
              <a:ext cx="950409" cy="509367"/>
              <a:chOff x="6023491" y="5930"/>
              <a:chExt cx="950409" cy="509367"/>
            </a:xfrm>
          </p:grpSpPr>
          <p:sp>
            <p:nvSpPr>
              <p:cNvPr id="92" name="Isosceles Triangle 91">
                <a:extLst>
                  <a:ext uri="{FF2B5EF4-FFF2-40B4-BE49-F238E27FC236}">
                    <a16:creationId xmlns:a16="http://schemas.microsoft.com/office/drawing/2014/main" id="{05870A5D-B4CB-4FBF-949D-1A90AD732969}"/>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DC006732-AE6E-4370-B75F-205DA3472EA4}"/>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D318B650-569F-4733-B853-43A2BBD6D5E4}"/>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2D988066-CC89-46C8-99ED-5CD706F2F6A5}"/>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F3D58854-CDBD-42D5-9BAF-FFF12952CFE4}"/>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Isosceles Triangle 96">
                <a:extLst>
                  <a:ext uri="{FF2B5EF4-FFF2-40B4-BE49-F238E27FC236}">
                    <a16:creationId xmlns:a16="http://schemas.microsoft.com/office/drawing/2014/main" id="{BC91399B-34CB-474E-8AA3-D61404713932}"/>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82114CA-212F-4413-9560-64AFB9E88C3E}"/>
              </a:ext>
            </a:extLst>
          </p:cNvPr>
          <p:cNvSpPr/>
          <p:nvPr/>
        </p:nvSpPr>
        <p:spPr>
          <a:xfrm>
            <a:off x="2570697" y="6455468"/>
            <a:ext cx="9411694" cy="15365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pic>
        <p:nvPicPr>
          <p:cNvPr id="172" name="Picture 171">
            <a:extLst>
              <a:ext uri="{FF2B5EF4-FFF2-40B4-BE49-F238E27FC236}">
                <a16:creationId xmlns:a16="http://schemas.microsoft.com/office/drawing/2014/main" id="{CC9EBC8C-2220-4EB8-95D9-5F5A53FB1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85">
            <a:extLst>
              <a:ext uri="{FF2B5EF4-FFF2-40B4-BE49-F238E27FC236}">
                <a16:creationId xmlns:a16="http://schemas.microsoft.com/office/drawing/2014/main" id="{EAA17CF6-C858-40D4-B449-898AE2C7F1CE}"/>
              </a:ext>
            </a:extLst>
          </p:cNvPr>
          <p:cNvSpPr txBox="1"/>
          <p:nvPr/>
        </p:nvSpPr>
        <p:spPr>
          <a:xfrm>
            <a:off x="2883262" y="1492828"/>
            <a:ext cx="7315200" cy="769441"/>
          </a:xfrm>
          <a:prstGeom prst="rect">
            <a:avLst/>
          </a:prstGeom>
          <a:noFill/>
        </p:spPr>
        <p:txBody>
          <a:bodyPr wrap="square" rtlCol="0">
            <a:spAutoFit/>
          </a:bodyPr>
          <a:lstStyle/>
          <a:p>
            <a:pPr algn="ctr"/>
            <a:r>
              <a:rPr lang="en-US" sz="4400" dirty="0">
                <a:solidFill>
                  <a:srgbClr val="38425C"/>
                </a:solidFill>
                <a:latin typeface="Candara" panose="020E0502030303020204" pitchFamily="34" charset="0"/>
              </a:rPr>
              <a:t>Thanks</a:t>
            </a:r>
          </a:p>
        </p:txBody>
      </p:sp>
      <p:sp>
        <p:nvSpPr>
          <p:cNvPr id="2" name="TextBox 1">
            <a:extLst>
              <a:ext uri="{FF2B5EF4-FFF2-40B4-BE49-F238E27FC236}">
                <a16:creationId xmlns:a16="http://schemas.microsoft.com/office/drawing/2014/main" id="{6B0C15E9-0C1A-413C-8E3E-7D250811BE7F}"/>
              </a:ext>
            </a:extLst>
          </p:cNvPr>
          <p:cNvSpPr txBox="1"/>
          <p:nvPr/>
        </p:nvSpPr>
        <p:spPr>
          <a:xfrm>
            <a:off x="4971574" y="2301805"/>
            <a:ext cx="4114799" cy="461665"/>
          </a:xfrm>
          <a:prstGeom prst="rect">
            <a:avLst/>
          </a:prstGeom>
          <a:noFill/>
        </p:spPr>
        <p:txBody>
          <a:bodyPr wrap="square" rtlCol="0">
            <a:spAutoFit/>
          </a:bodyPr>
          <a:lstStyle/>
          <a:p>
            <a:r>
              <a:rPr lang="en-US" sz="2400" dirty="0">
                <a:latin typeface="Candara" panose="020E0502030303020204" pitchFamily="34" charset="0"/>
              </a:rPr>
              <a:t>Please Scan the Q-code </a:t>
            </a:r>
          </a:p>
        </p:txBody>
      </p:sp>
    </p:spTree>
    <p:extLst>
      <p:ext uri="{BB962C8B-B14F-4D97-AF65-F5344CB8AC3E}">
        <p14:creationId xmlns:p14="http://schemas.microsoft.com/office/powerpoint/2010/main" val="129519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AC59DA89-590F-4667-8BD2-6DC0CEEAAACC}"/>
              </a:ext>
            </a:extLst>
          </p:cNvPr>
          <p:cNvGrpSpPr/>
          <p:nvPr/>
        </p:nvGrpSpPr>
        <p:grpSpPr>
          <a:xfrm flipH="1" flipV="1">
            <a:off x="187440" y="5687198"/>
            <a:ext cx="3471030" cy="982937"/>
            <a:chOff x="5290103" y="-2638"/>
            <a:chExt cx="3853897" cy="1075336"/>
          </a:xfrm>
        </p:grpSpPr>
        <p:grpSp>
          <p:nvGrpSpPr>
            <p:cNvPr id="89" name="Group 88">
              <a:extLst>
                <a:ext uri="{FF2B5EF4-FFF2-40B4-BE49-F238E27FC236}">
                  <a16:creationId xmlns:a16="http://schemas.microsoft.com/office/drawing/2014/main" id="{E9E32865-8728-45B0-8360-13CE30CF71BC}"/>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D41BFB71-E19C-4710-97F8-101E0F79E07E}"/>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B76343F6-1A6B-472B-A152-8244BF733143}"/>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9DF712E9-4DD0-4883-9E92-DE186D0DCACF}"/>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0119F41F-0032-45B0-A27F-48AD934972F7}"/>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BC693E9E-A1D3-4582-B796-C11952846A2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7BB4859B-5F16-45D3-B021-B5D5930B7A04}"/>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9B3979C9-4910-4F66-B8A1-7970669BBA6B}"/>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25F04075-19F5-4AA4-8EA6-175590F2BF64}"/>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F89C6CF7-C081-432E-959A-796B4E28F0B0}"/>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076CAC53-62AD-4777-A245-36E6CCC3B16C}"/>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8163E45D-F2B9-46FC-B518-9B2096017090}"/>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7078FA8A-8506-4EFC-9920-EFF4AE72432B}"/>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8882B22D-0986-4C32-8DD2-09C8BBAFB54C}"/>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43AF86AE-E894-443A-B268-0C907D9E4DE9}"/>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04BACD80-FB44-44C7-99C3-F2DD4F53223A}"/>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760B163C-6188-429E-A89F-D155EEB13EC6}"/>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8DA23706-4D31-4619-B9A2-791C7767BD16}"/>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B810D475-3DAC-463D-9247-4B2080FD059E}"/>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9B1689D4-B64D-451F-A23C-E33A206DE9AD}"/>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0C6CE7D6-B34A-4CD6-B6E7-F9611AE62ACF}"/>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9441777B-58B4-46CF-9DB7-1D965D747809}"/>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D0F99030-A822-4C52-8D42-EBAFB64AD95A}"/>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EAD4D22E-E2C6-4934-A116-50CF6A9A3866}"/>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2411DFF6-BCAA-4A33-89DF-9B855BDBBBA2}"/>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E37710AA-3374-4F3A-8FD9-FFDC67D57B5C}"/>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072AAE76-1878-44BB-8369-D837EE3EE4C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4639BC06-AFF1-4EE5-9E62-7D7EF000508A}"/>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989CB294-FF76-4068-A290-0AE01CFAC5B9}"/>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445B22B3-D912-42E3-98A3-110387854C06}"/>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E95C5EE0-13BD-4851-8EBB-6DF5839F3587}"/>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9ECCA134-316D-4DF6-8EF1-435AE1571046}"/>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207E0E66-CCE1-4720-AC18-3130FD29386A}"/>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DB7A9B02-953A-48D3-AF6F-80FB397C495F}"/>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A5BCA3FA-A1FE-4DDE-BE5B-317AA8B1C290}"/>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5267E120-E97B-4377-98C9-0B370D072FF8}"/>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9589606C-438D-46B7-9356-602A0F034FB0}"/>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CE7E123A-1093-4DF8-940C-DB1EC023DB70}"/>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F15E27E8-D7DA-464C-829B-5EAA6A8B4967}"/>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79B39E0C-ADE6-4579-A4A5-DEDD1398A300}"/>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FC589A52-7AF4-4EB8-9290-F4A840908EF8}"/>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E2B00BAE-16A5-4699-8006-DBEFF351253F}"/>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26220F5C-8983-4571-9D21-3BFE122D1CE1}"/>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6DAA99CF-0A27-4EA2-998B-15CABA0FDB4D}"/>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9346BA38-33E4-476C-A5D5-E72FD58F4981}"/>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E2404DD9-550A-4583-A5F0-B89A1FB4020C}"/>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DDFFED5A-F17D-4112-8C6B-AD98AF138A0E}"/>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4D5451DC-3FE0-4ADD-865F-5D5E5B53EEAE}"/>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BC2D9318-C8A0-468C-BB51-0C0F1E772A7B}"/>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7D7024A7-6A07-487F-94E5-97ABDFF5CE3B}"/>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2A481EA2-8FE9-4F3E-81C2-772D3912A724}"/>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383A5D90-D4B7-406E-AA8B-EB124B4B08F9}"/>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265F570D-9DDF-48E3-BC02-4BFBAC515CDA}"/>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6E4DCBE5-64F4-4C0B-A3DC-E16BC6F398A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479F0BA7-2F5E-4B33-A62E-3706BE71F736}"/>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00120E3C-91A9-415B-85BF-034963C1A18C}"/>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621EC097-E739-4A4C-9A69-6B4299336491}"/>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F2F118CD-C4A4-4CCF-A4A6-BAC42C902895}"/>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20694322-6397-4FB6-B7ED-777E61034CEE}"/>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3968E3A7-E249-4001-A5CF-81B72D2FC904}"/>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D2811AB-F731-486F-9F3E-5D2B04B608BB}"/>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B54F3903-54C6-4983-8A74-9F6A63188772}"/>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03EC4985-1182-45CD-9E4E-8B9A64372ED5}"/>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040C590D-1BE6-46C0-B7DC-5F41F0346DF6}"/>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9E6BBD00-D8A8-4253-A56A-966EB757A66F}"/>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E81216A8-3C0A-4974-A6A0-01C636A70848}"/>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34C0F453-07F9-4565-AE99-472FA6B21E1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603A20BA-35B5-47A6-8ECB-7F4586DCC4FA}"/>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36AD8388-D312-46FE-91D6-DFAE2021A8D5}"/>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EB226BA6-0FB8-453C-9E60-EC04D97CCE70}"/>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B1A7E3C-EFCA-4985-A834-6437568507E7}"/>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D38A6C0B-F14A-498C-9772-AC5AF8EBD41B}"/>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45C60B16-0D9A-491C-96B9-666C33BE3AC7}"/>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F0D4F70-1E9A-4B6F-A44C-CA30A2CBFD1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EE99E9A4-F320-4962-AEE4-9CF90D4894A8}"/>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144894D-146C-4C26-9D0B-785049243576}"/>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C32A222F-6C55-4A58-85D0-A94991C9D630}"/>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40AFDE8B-E3F8-4BF1-8C0C-A79709DB7A82}"/>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649C068D-165A-49C2-8314-910FAE9EE27B}"/>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9" name="Rectangle 168">
            <a:extLst>
              <a:ext uri="{FF2B5EF4-FFF2-40B4-BE49-F238E27FC236}">
                <a16:creationId xmlns:a16="http://schemas.microsoft.com/office/drawing/2014/main" id="{7C20E9A2-5F08-48A2-81D1-00ECEDCB5DAC}"/>
              </a:ext>
            </a:extLst>
          </p:cNvPr>
          <p:cNvSpPr/>
          <p:nvPr/>
        </p:nvSpPr>
        <p:spPr>
          <a:xfrm>
            <a:off x="11585866" y="6272477"/>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03</a:t>
            </a:r>
          </a:p>
        </p:txBody>
      </p:sp>
      <p:pic>
        <p:nvPicPr>
          <p:cNvPr id="170" name="Picture 169">
            <a:extLst>
              <a:ext uri="{FF2B5EF4-FFF2-40B4-BE49-F238E27FC236}">
                <a16:creationId xmlns:a16="http://schemas.microsoft.com/office/drawing/2014/main" id="{9CC5063E-C163-4E6E-BE39-5CB0104A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1" name="Picture 170">
            <a:extLst>
              <a:ext uri="{FF2B5EF4-FFF2-40B4-BE49-F238E27FC236}">
                <a16:creationId xmlns:a16="http://schemas.microsoft.com/office/drawing/2014/main" id="{060C540B-3D0B-403A-9D84-54050057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2" name="Rectangle 171">
            <a:extLst>
              <a:ext uri="{FF2B5EF4-FFF2-40B4-BE49-F238E27FC236}">
                <a16:creationId xmlns:a16="http://schemas.microsoft.com/office/drawing/2014/main" id="{D9ED99BD-2EA5-495B-BAD9-57ACF31B2D53}"/>
              </a:ext>
            </a:extLst>
          </p:cNvPr>
          <p:cNvSpPr/>
          <p:nvPr/>
        </p:nvSpPr>
        <p:spPr>
          <a:xfrm>
            <a:off x="3751681" y="6444113"/>
            <a:ext cx="7785324" cy="160967"/>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pic>
        <p:nvPicPr>
          <p:cNvPr id="177" name="Picture 176">
            <a:extLst>
              <a:ext uri="{FF2B5EF4-FFF2-40B4-BE49-F238E27FC236}">
                <a16:creationId xmlns:a16="http://schemas.microsoft.com/office/drawing/2014/main" id="{A8E6F714-EBD9-4138-909F-C8E4F7583AC7}"/>
              </a:ext>
            </a:extLst>
          </p:cNvPr>
          <p:cNvPicPr>
            <a:picLocks noChangeAspect="1"/>
          </p:cNvPicPr>
          <p:nvPr/>
        </p:nvPicPr>
        <p:blipFill>
          <a:blip r:embed="rId4"/>
          <a:stretch>
            <a:fillRect/>
          </a:stretch>
        </p:blipFill>
        <p:spPr>
          <a:xfrm>
            <a:off x="5901986" y="2001051"/>
            <a:ext cx="5543397" cy="2855897"/>
          </a:xfrm>
          <a:prstGeom prst="rect">
            <a:avLst/>
          </a:prstGeom>
          <a:effectLst>
            <a:outerShdw blurRad="63500" sx="102000" sy="102000" algn="ctr" rotWithShape="0">
              <a:prstClr val="black">
                <a:alpha val="40000"/>
              </a:prstClr>
            </a:outerShdw>
          </a:effectLst>
        </p:spPr>
      </p:pic>
      <p:sp>
        <p:nvSpPr>
          <p:cNvPr id="178" name="TextBox 177">
            <a:extLst>
              <a:ext uri="{FF2B5EF4-FFF2-40B4-BE49-F238E27FC236}">
                <a16:creationId xmlns:a16="http://schemas.microsoft.com/office/drawing/2014/main" id="{C5479C71-5D16-467F-A212-9100A3E5C01A}"/>
              </a:ext>
            </a:extLst>
          </p:cNvPr>
          <p:cNvSpPr txBox="1"/>
          <p:nvPr/>
        </p:nvSpPr>
        <p:spPr>
          <a:xfrm>
            <a:off x="1168040" y="323947"/>
            <a:ext cx="6831106" cy="584775"/>
          </a:xfrm>
          <a:prstGeom prst="rect">
            <a:avLst/>
          </a:prstGeom>
          <a:noFill/>
        </p:spPr>
        <p:txBody>
          <a:bodyPr wrap="square" rtlCol="0">
            <a:spAutoFit/>
          </a:bodyPr>
          <a:lstStyle/>
          <a:p>
            <a:r>
              <a:rPr lang="en-US" sz="2800" b="1" dirty="0">
                <a:solidFill>
                  <a:srgbClr val="38425C"/>
                </a:solidFill>
                <a:latin typeface="Candara" panose="020E0502030303020204" pitchFamily="34" charset="0"/>
              </a:rPr>
              <a:t>Differential</a:t>
            </a:r>
            <a:r>
              <a:rPr lang="en-US" sz="3200" b="1" dirty="0">
                <a:solidFill>
                  <a:srgbClr val="38425C"/>
                </a:solidFill>
                <a:latin typeface="Candara" panose="020E0502030303020204" pitchFamily="34" charset="0"/>
              </a:rPr>
              <a:t> Heating</a:t>
            </a:r>
          </a:p>
        </p:txBody>
      </p:sp>
      <p:pic>
        <p:nvPicPr>
          <p:cNvPr id="179" name="Picture 178">
            <a:extLst>
              <a:ext uri="{FF2B5EF4-FFF2-40B4-BE49-F238E27FC236}">
                <a16:creationId xmlns:a16="http://schemas.microsoft.com/office/drawing/2014/main" id="{B3505218-229D-43D1-8B87-97D23D6081B2}"/>
              </a:ext>
            </a:extLst>
          </p:cNvPr>
          <p:cNvPicPr>
            <a:picLocks noChangeAspect="1"/>
          </p:cNvPicPr>
          <p:nvPr/>
        </p:nvPicPr>
        <p:blipFill>
          <a:blip r:embed="rId5"/>
          <a:stretch>
            <a:fillRect/>
          </a:stretch>
        </p:blipFill>
        <p:spPr>
          <a:xfrm>
            <a:off x="288262" y="982207"/>
            <a:ext cx="5543397" cy="3005442"/>
          </a:xfrm>
          <a:prstGeom prst="rect">
            <a:avLst/>
          </a:prstGeom>
          <a:ln>
            <a:noFill/>
          </a:ln>
          <a:effectLst/>
        </p:spPr>
      </p:pic>
      <p:sp>
        <p:nvSpPr>
          <p:cNvPr id="2" name="Rectangle 1">
            <a:extLst>
              <a:ext uri="{FF2B5EF4-FFF2-40B4-BE49-F238E27FC236}">
                <a16:creationId xmlns:a16="http://schemas.microsoft.com/office/drawing/2014/main" id="{B9680332-0845-3904-7DAE-4F18BC748002}"/>
              </a:ext>
            </a:extLst>
          </p:cNvPr>
          <p:cNvSpPr/>
          <p:nvPr/>
        </p:nvSpPr>
        <p:spPr>
          <a:xfrm>
            <a:off x="712918" y="3753357"/>
            <a:ext cx="4568816" cy="865061"/>
          </a:xfrm>
          <a:prstGeom prst="rect">
            <a:avLst/>
          </a:prstGeom>
          <a:solidFill>
            <a:sysClr val="window" lastClr="FFFFFF">
              <a:lumMod val="85000"/>
            </a:sysClr>
          </a:solidFill>
          <a:ln w="12700" cap="flat" cmpd="sng" algn="ctr">
            <a:noFill/>
            <a:prstDash val="solid"/>
            <a:miter lim="800000"/>
          </a:ln>
          <a:effectLst/>
        </p:spPr>
        <p:txBody>
          <a:bodyPr rtlCol="0" anchor="ctr"/>
          <a:lstStyle/>
          <a:p>
            <a:pPr algn="just"/>
            <a:r>
              <a:rPr lang="en-US" b="1" dirty="0">
                <a:latin typeface="Candara" panose="020E0502030303020204" pitchFamily="34" charset="0"/>
              </a:rPr>
              <a:t>The main source of heat on the Earth is the Sun Radiation</a:t>
            </a:r>
          </a:p>
        </p:txBody>
      </p:sp>
      <p:sp>
        <p:nvSpPr>
          <p:cNvPr id="3" name="Rectangle 2">
            <a:extLst>
              <a:ext uri="{FF2B5EF4-FFF2-40B4-BE49-F238E27FC236}">
                <a16:creationId xmlns:a16="http://schemas.microsoft.com/office/drawing/2014/main" id="{16DE588A-3D15-ADEE-6A90-019921C57F0E}"/>
              </a:ext>
            </a:extLst>
          </p:cNvPr>
          <p:cNvSpPr/>
          <p:nvPr/>
        </p:nvSpPr>
        <p:spPr>
          <a:xfrm>
            <a:off x="6197686" y="4955178"/>
            <a:ext cx="5034799" cy="1107887"/>
          </a:xfrm>
          <a:prstGeom prst="rect">
            <a:avLst/>
          </a:prstGeom>
          <a:solidFill>
            <a:sysClr val="window" lastClr="FFFFFF">
              <a:lumMod val="85000"/>
            </a:sysClr>
          </a:solidFill>
          <a:ln w="12700" cap="flat" cmpd="sng" algn="ctr">
            <a:noFill/>
            <a:prstDash val="solid"/>
            <a:miter lim="800000"/>
          </a:ln>
          <a:effectLst/>
        </p:spPr>
        <p:txBody>
          <a:bodyPr rtlCol="0" anchor="ctr"/>
          <a:lstStyle/>
          <a:p>
            <a:pPr algn="just"/>
            <a:r>
              <a:rPr lang="en-US" b="1" dirty="0">
                <a:latin typeface="Candara" panose="020E0502030303020204" pitchFamily="34" charset="0"/>
              </a:rPr>
              <a:t>In the Earth atmosphere, the sun Radiation either ; Scattered, absorbed or transmitted through the cloud, atmospheric gases and Earth surface.</a:t>
            </a:r>
          </a:p>
        </p:txBody>
      </p:sp>
    </p:spTree>
    <p:extLst>
      <p:ext uri="{BB962C8B-B14F-4D97-AF65-F5344CB8AC3E}">
        <p14:creationId xmlns:p14="http://schemas.microsoft.com/office/powerpoint/2010/main" val="1516028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04</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37449ECF-1921-4F4A-B567-645940F59BE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B30B14BB-52BD-4DDE-8F27-3F0EDE559DAB}"/>
              </a:ext>
            </a:extLst>
          </p:cNvPr>
          <p:cNvSpPr txBox="1"/>
          <p:nvPr/>
        </p:nvSpPr>
        <p:spPr>
          <a:xfrm>
            <a:off x="1147345" y="328787"/>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Differential Heating</a:t>
            </a:r>
          </a:p>
        </p:txBody>
      </p:sp>
      <p:sp>
        <p:nvSpPr>
          <p:cNvPr id="175" name="Rectangle 174">
            <a:extLst>
              <a:ext uri="{FF2B5EF4-FFF2-40B4-BE49-F238E27FC236}">
                <a16:creationId xmlns:a16="http://schemas.microsoft.com/office/drawing/2014/main" id="{6A83015F-09F7-4DFE-8F17-FD2ABB2865DB}"/>
              </a:ext>
            </a:extLst>
          </p:cNvPr>
          <p:cNvSpPr/>
          <p:nvPr/>
        </p:nvSpPr>
        <p:spPr>
          <a:xfrm>
            <a:off x="7092502" y="3624871"/>
            <a:ext cx="4877773"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This Cause: Big Temperature difference between the Earth Pole and Equator.</a:t>
            </a:r>
          </a:p>
        </p:txBody>
      </p:sp>
      <p:pic>
        <p:nvPicPr>
          <p:cNvPr id="176" name="Picture 175">
            <a:extLst>
              <a:ext uri="{FF2B5EF4-FFF2-40B4-BE49-F238E27FC236}">
                <a16:creationId xmlns:a16="http://schemas.microsoft.com/office/drawing/2014/main" id="{FFE2B833-DAC4-4C75-A530-CE71EF133E8E}"/>
              </a:ext>
            </a:extLst>
          </p:cNvPr>
          <p:cNvPicPr>
            <a:picLocks noChangeAspect="1"/>
          </p:cNvPicPr>
          <p:nvPr/>
        </p:nvPicPr>
        <p:blipFill rotWithShape="1">
          <a:blip r:embed="rId4"/>
          <a:srcRect l="24000" t="14781" r="26771" b="18628"/>
          <a:stretch/>
        </p:blipFill>
        <p:spPr>
          <a:xfrm>
            <a:off x="771304" y="1256454"/>
            <a:ext cx="6002053" cy="4517025"/>
          </a:xfrm>
          <a:prstGeom prst="rect">
            <a:avLst/>
          </a:prstGeom>
        </p:spPr>
      </p:pic>
      <p:sp>
        <p:nvSpPr>
          <p:cNvPr id="177" name="Rectangle 176">
            <a:extLst>
              <a:ext uri="{FF2B5EF4-FFF2-40B4-BE49-F238E27FC236}">
                <a16:creationId xmlns:a16="http://schemas.microsoft.com/office/drawing/2014/main" id="{405C8A6C-278E-41CF-B0B8-D2BE6B91C1F2}"/>
              </a:ext>
            </a:extLst>
          </p:cNvPr>
          <p:cNvSpPr/>
          <p:nvPr/>
        </p:nvSpPr>
        <p:spPr>
          <a:xfrm>
            <a:off x="7149091" y="4546241"/>
            <a:ext cx="4988483" cy="400110"/>
          </a:xfrm>
          <a:prstGeom prst="rect">
            <a:avLst/>
          </a:prstGeom>
        </p:spPr>
        <p:txBody>
          <a:bodyPr wrap="square">
            <a:spAutoFit/>
          </a:bodyPr>
          <a:lstStyle/>
          <a:p>
            <a:pPr algn="ctr"/>
            <a:r>
              <a:rPr lang="en-US" sz="2000" b="1" dirty="0">
                <a:solidFill>
                  <a:srgbClr val="C00000"/>
                </a:solidFill>
                <a:latin typeface="Candara" panose="020E0502030303020204" pitchFamily="34" charset="0"/>
              </a:rPr>
              <a:t>What is the Cause of this Difference?</a:t>
            </a:r>
            <a:endParaRPr lang="en-US" sz="1600" dirty="0">
              <a:solidFill>
                <a:srgbClr val="C00000"/>
              </a:solidFill>
              <a:latin typeface="Candara" panose="020E0502030303020204" pitchFamily="34" charset="0"/>
            </a:endParaRPr>
          </a:p>
        </p:txBody>
      </p:sp>
      <p:sp>
        <p:nvSpPr>
          <p:cNvPr id="178" name="Rectangle 177">
            <a:extLst>
              <a:ext uri="{FF2B5EF4-FFF2-40B4-BE49-F238E27FC236}">
                <a16:creationId xmlns:a16="http://schemas.microsoft.com/office/drawing/2014/main" id="{499116D5-65D3-4100-91E7-D70543DACFA2}"/>
              </a:ext>
            </a:extLst>
          </p:cNvPr>
          <p:cNvSpPr/>
          <p:nvPr/>
        </p:nvSpPr>
        <p:spPr>
          <a:xfrm>
            <a:off x="7079576" y="1793851"/>
            <a:ext cx="4877773"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Some Parts of earth receive more radiation than others</a:t>
            </a:r>
          </a:p>
        </p:txBody>
      </p:sp>
      <p:pic>
        <p:nvPicPr>
          <p:cNvPr id="179" name="Graphic 178" descr="Arrow Straight">
            <a:extLst>
              <a:ext uri="{FF2B5EF4-FFF2-40B4-BE49-F238E27FC236}">
                <a16:creationId xmlns:a16="http://schemas.microsoft.com/office/drawing/2014/main" id="{E86D8864-07C0-4693-977B-9705EDD61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210717" y="2733157"/>
            <a:ext cx="676922" cy="676922"/>
          </a:xfrm>
          <a:prstGeom prst="rect">
            <a:avLst/>
          </a:prstGeom>
        </p:spPr>
      </p:pic>
    </p:spTree>
    <p:extLst>
      <p:ext uri="{BB962C8B-B14F-4D97-AF65-F5344CB8AC3E}">
        <p14:creationId xmlns:p14="http://schemas.microsoft.com/office/powerpoint/2010/main" val="2239204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05</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96C2E7BD-EE77-4234-8838-4D4A02C4447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A81657AF-5DB7-4BA1-BED9-47D01F28B171}"/>
              </a:ext>
            </a:extLst>
          </p:cNvPr>
          <p:cNvSpPr txBox="1"/>
          <p:nvPr/>
        </p:nvSpPr>
        <p:spPr>
          <a:xfrm>
            <a:off x="1188119"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Differential Heating</a:t>
            </a:r>
          </a:p>
        </p:txBody>
      </p:sp>
      <p:sp>
        <p:nvSpPr>
          <p:cNvPr id="171" name="Rectangle 170">
            <a:extLst>
              <a:ext uri="{FF2B5EF4-FFF2-40B4-BE49-F238E27FC236}">
                <a16:creationId xmlns:a16="http://schemas.microsoft.com/office/drawing/2014/main" id="{4A97D1B2-2533-4386-9759-4CF8F3076E0C}"/>
              </a:ext>
            </a:extLst>
          </p:cNvPr>
          <p:cNvSpPr/>
          <p:nvPr/>
        </p:nvSpPr>
        <p:spPr>
          <a:xfrm>
            <a:off x="3232727" y="4035573"/>
            <a:ext cx="5604217" cy="64633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b="1" dirty="0">
                <a:solidFill>
                  <a:schemeClr val="bg1">
                    <a:lumMod val="95000"/>
                  </a:schemeClr>
                </a:solidFill>
                <a:latin typeface="Candara" panose="020E0502030303020204" pitchFamily="34" charset="0"/>
              </a:rPr>
              <a:t>The combined of all these process led to temperature differences across the Earth’s surface</a:t>
            </a:r>
          </a:p>
        </p:txBody>
      </p:sp>
      <p:sp>
        <p:nvSpPr>
          <p:cNvPr id="173" name="Rectangle 172">
            <a:extLst>
              <a:ext uri="{FF2B5EF4-FFF2-40B4-BE49-F238E27FC236}">
                <a16:creationId xmlns:a16="http://schemas.microsoft.com/office/drawing/2014/main" id="{1A72C0CB-EFA8-4FB2-91E5-2AAAF15A43CA}"/>
              </a:ext>
            </a:extLst>
          </p:cNvPr>
          <p:cNvSpPr/>
          <p:nvPr/>
        </p:nvSpPr>
        <p:spPr>
          <a:xfrm>
            <a:off x="992407" y="1700887"/>
            <a:ext cx="8928134" cy="461665"/>
          </a:xfrm>
          <a:prstGeom prst="rect">
            <a:avLst/>
          </a:prstGeom>
        </p:spPr>
        <p:txBody>
          <a:bodyPr wrap="square">
            <a:spAutoFit/>
          </a:bodyPr>
          <a:lstStyle/>
          <a:p>
            <a:r>
              <a:rPr lang="en-US" sz="2400" b="1" dirty="0">
                <a:solidFill>
                  <a:srgbClr val="C00000"/>
                </a:solidFill>
                <a:latin typeface="Candara" panose="020E0502030303020204" pitchFamily="34" charset="0"/>
              </a:rPr>
              <a:t>Why there are different temperatures across the Earth’s surface?</a:t>
            </a:r>
          </a:p>
        </p:txBody>
      </p:sp>
      <p:sp>
        <p:nvSpPr>
          <p:cNvPr id="174" name="Rectangle: Rounded Corners 173">
            <a:extLst>
              <a:ext uri="{FF2B5EF4-FFF2-40B4-BE49-F238E27FC236}">
                <a16:creationId xmlns:a16="http://schemas.microsoft.com/office/drawing/2014/main" id="{83880B03-BA30-4E37-91F2-E3732F43354A}"/>
              </a:ext>
            </a:extLst>
          </p:cNvPr>
          <p:cNvSpPr/>
          <p:nvPr/>
        </p:nvSpPr>
        <p:spPr>
          <a:xfrm>
            <a:off x="300609" y="2828228"/>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Earth Curvature</a:t>
            </a:r>
          </a:p>
        </p:txBody>
      </p:sp>
      <p:sp>
        <p:nvSpPr>
          <p:cNvPr id="175" name="Rectangle: Rounded Corners 174">
            <a:extLst>
              <a:ext uri="{FF2B5EF4-FFF2-40B4-BE49-F238E27FC236}">
                <a16:creationId xmlns:a16="http://schemas.microsoft.com/office/drawing/2014/main" id="{184C243E-964B-4695-808C-C5EB9AC9A116}"/>
              </a:ext>
            </a:extLst>
          </p:cNvPr>
          <p:cNvSpPr/>
          <p:nvPr/>
        </p:nvSpPr>
        <p:spPr>
          <a:xfrm>
            <a:off x="3232727" y="2831153"/>
            <a:ext cx="2641600" cy="669700"/>
          </a:xfrm>
          <a:prstGeom prst="roundRect">
            <a:avLst/>
          </a:prstGeom>
          <a:solidFill>
            <a:srgbClr val="C0C3A4"/>
          </a:solidFill>
          <a:ln>
            <a:solidFill>
              <a:srgbClr val="C0C3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Interaction with atmosphere</a:t>
            </a:r>
          </a:p>
        </p:txBody>
      </p:sp>
      <p:sp>
        <p:nvSpPr>
          <p:cNvPr id="176" name="Rectangle: Rounded Corners 175">
            <a:extLst>
              <a:ext uri="{FF2B5EF4-FFF2-40B4-BE49-F238E27FC236}">
                <a16:creationId xmlns:a16="http://schemas.microsoft.com/office/drawing/2014/main" id="{6C75260E-AEE8-4B23-87F8-347E3034E292}"/>
              </a:ext>
            </a:extLst>
          </p:cNvPr>
          <p:cNvSpPr/>
          <p:nvPr/>
        </p:nvSpPr>
        <p:spPr>
          <a:xfrm>
            <a:off x="6140470" y="2828228"/>
            <a:ext cx="2641600" cy="669700"/>
          </a:xfrm>
          <a:prstGeom prst="roundRect">
            <a:avLst/>
          </a:prstGeom>
          <a:solidFill>
            <a:srgbClr val="C0C3A4"/>
          </a:solidFill>
          <a:ln>
            <a:solidFill>
              <a:srgbClr val="C0C3A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The Earth’s Tilt</a:t>
            </a:r>
          </a:p>
        </p:txBody>
      </p:sp>
      <p:sp>
        <p:nvSpPr>
          <p:cNvPr id="177" name="Rectangle: Rounded Corners 176">
            <a:extLst>
              <a:ext uri="{FF2B5EF4-FFF2-40B4-BE49-F238E27FC236}">
                <a16:creationId xmlns:a16="http://schemas.microsoft.com/office/drawing/2014/main" id="{515C2858-C924-430D-9DC4-B6BD8F9608FC}"/>
              </a:ext>
            </a:extLst>
          </p:cNvPr>
          <p:cNvSpPr/>
          <p:nvPr/>
        </p:nvSpPr>
        <p:spPr>
          <a:xfrm>
            <a:off x="9048213" y="2817809"/>
            <a:ext cx="2873176" cy="669700"/>
          </a:xfrm>
          <a:prstGeom prst="roundRect">
            <a:avLst/>
          </a:prstGeom>
          <a:solidFill>
            <a:srgbClr val="C0C3A4"/>
          </a:solidFill>
          <a:ln>
            <a:solidFill>
              <a:srgbClr val="C0C3A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8425C"/>
                </a:solidFill>
                <a:latin typeface="Candara" panose="020E0502030303020204" pitchFamily="34" charset="0"/>
              </a:rPr>
              <a:t>The Albedo of Snow and Ice</a:t>
            </a:r>
          </a:p>
        </p:txBody>
      </p:sp>
    </p:spTree>
    <p:extLst>
      <p:ext uri="{BB962C8B-B14F-4D97-AF65-F5344CB8AC3E}">
        <p14:creationId xmlns:p14="http://schemas.microsoft.com/office/powerpoint/2010/main" val="387810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06</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57EAC573-42DE-42EE-9D33-A90C99A1F3E7}"/>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7" name="TextBox 176">
            <a:extLst>
              <a:ext uri="{FF2B5EF4-FFF2-40B4-BE49-F238E27FC236}">
                <a16:creationId xmlns:a16="http://schemas.microsoft.com/office/drawing/2014/main" id="{E41BA723-CB8D-44DF-9B27-494412F653BC}"/>
              </a:ext>
            </a:extLst>
          </p:cNvPr>
          <p:cNvSpPr txBox="1"/>
          <p:nvPr/>
        </p:nvSpPr>
        <p:spPr>
          <a:xfrm>
            <a:off x="1113995"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The Curvature Of The Earth</a:t>
            </a:r>
          </a:p>
        </p:txBody>
      </p:sp>
      <p:pic>
        <p:nvPicPr>
          <p:cNvPr id="180" name="Picture 179">
            <a:extLst>
              <a:ext uri="{FF2B5EF4-FFF2-40B4-BE49-F238E27FC236}">
                <a16:creationId xmlns:a16="http://schemas.microsoft.com/office/drawing/2014/main" id="{AA7EB63F-68B5-407E-81A8-F35B10E39423}"/>
              </a:ext>
            </a:extLst>
          </p:cNvPr>
          <p:cNvPicPr>
            <a:picLocks noChangeAspect="1"/>
          </p:cNvPicPr>
          <p:nvPr/>
        </p:nvPicPr>
        <p:blipFill>
          <a:blip r:embed="rId4"/>
          <a:stretch>
            <a:fillRect/>
          </a:stretch>
        </p:blipFill>
        <p:spPr>
          <a:xfrm>
            <a:off x="1696168" y="1056744"/>
            <a:ext cx="8076928" cy="3554511"/>
          </a:xfrm>
          <a:prstGeom prst="rect">
            <a:avLst/>
          </a:prstGeom>
        </p:spPr>
      </p:pic>
      <p:sp>
        <p:nvSpPr>
          <p:cNvPr id="2" name="Rectangle 1">
            <a:extLst>
              <a:ext uri="{FF2B5EF4-FFF2-40B4-BE49-F238E27FC236}">
                <a16:creationId xmlns:a16="http://schemas.microsoft.com/office/drawing/2014/main" id="{DA3CCFBA-1A0E-C699-794F-CAF7B149AEC1}"/>
              </a:ext>
            </a:extLst>
          </p:cNvPr>
          <p:cNvSpPr/>
          <p:nvPr/>
        </p:nvSpPr>
        <p:spPr>
          <a:xfrm>
            <a:off x="1696168" y="4716135"/>
            <a:ext cx="8076928" cy="1395429"/>
          </a:xfrm>
          <a:prstGeom prst="rect">
            <a:avLst/>
          </a:prstGeom>
          <a:solidFill>
            <a:sysClr val="window" lastClr="FFFFFF">
              <a:lumMod val="85000"/>
            </a:sysClr>
          </a:solidFill>
          <a:ln w="12700" cap="flat" cmpd="sng" algn="ctr">
            <a:noFill/>
            <a:prstDash val="solid"/>
            <a:miter lim="800000"/>
          </a:ln>
          <a:effectLst/>
        </p:spPr>
        <p:txBody>
          <a:bodyPr rtlCol="0" anchor="ctr"/>
          <a:lstStyle/>
          <a:p>
            <a:pPr algn="just">
              <a:lnSpc>
                <a:spcPct val="150000"/>
              </a:lnSpc>
            </a:pPr>
            <a:r>
              <a:rPr lang="en-US" b="1" dirty="0">
                <a:latin typeface="Candara" panose="020E0502030303020204" pitchFamily="34" charset="0"/>
              </a:rPr>
              <a:t>The curvature of the Earth means that at higher latitudes, the solar energy is spread over a much larger surface area, while the same amount of energy is much more concentrated at the equator.</a:t>
            </a:r>
          </a:p>
        </p:txBody>
      </p:sp>
    </p:spTree>
    <p:extLst>
      <p:ext uri="{BB962C8B-B14F-4D97-AF65-F5344CB8AC3E}">
        <p14:creationId xmlns:p14="http://schemas.microsoft.com/office/powerpoint/2010/main" val="332073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19529"/>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07</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57EAC573-42DE-42EE-9D33-A90C99A1F3E7}"/>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CB4A4695-C7AC-4618-9708-05A53C07E06E}"/>
              </a:ext>
            </a:extLst>
          </p:cNvPr>
          <p:cNvSpPr txBox="1"/>
          <p:nvPr/>
        </p:nvSpPr>
        <p:spPr>
          <a:xfrm>
            <a:off x="1164956" y="339482"/>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Interaction With Atmosphere</a:t>
            </a:r>
          </a:p>
        </p:txBody>
      </p:sp>
      <p:sp>
        <p:nvSpPr>
          <p:cNvPr id="171" name="Rectangle 170">
            <a:extLst>
              <a:ext uri="{FF2B5EF4-FFF2-40B4-BE49-F238E27FC236}">
                <a16:creationId xmlns:a16="http://schemas.microsoft.com/office/drawing/2014/main" id="{44D2982F-D703-4466-9D53-EAEC807EFE9E}"/>
              </a:ext>
            </a:extLst>
          </p:cNvPr>
          <p:cNvSpPr/>
          <p:nvPr/>
        </p:nvSpPr>
        <p:spPr>
          <a:xfrm>
            <a:off x="7363839" y="1374677"/>
            <a:ext cx="4506304" cy="1477328"/>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just"/>
            <a:r>
              <a:rPr lang="en-US" b="1" dirty="0">
                <a:solidFill>
                  <a:schemeClr val="bg1">
                    <a:lumMod val="95000"/>
                  </a:schemeClr>
                </a:solidFill>
                <a:latin typeface="Candara" panose="020E0502030303020204" pitchFamily="34" charset="0"/>
              </a:rPr>
              <a:t>The curvature of the Earth results in solar energy having a larger amount of atmosphere to travel through to reach the Earth’s surface near the poles than towards the equator</a:t>
            </a:r>
          </a:p>
        </p:txBody>
      </p:sp>
      <p:pic>
        <p:nvPicPr>
          <p:cNvPr id="174" name="Picture 173">
            <a:extLst>
              <a:ext uri="{FF2B5EF4-FFF2-40B4-BE49-F238E27FC236}">
                <a16:creationId xmlns:a16="http://schemas.microsoft.com/office/drawing/2014/main" id="{8A2E0EF7-FE89-44D0-A680-00C7234C1AD8}"/>
              </a:ext>
            </a:extLst>
          </p:cNvPr>
          <p:cNvPicPr>
            <a:picLocks noChangeAspect="1"/>
          </p:cNvPicPr>
          <p:nvPr/>
        </p:nvPicPr>
        <p:blipFill rotWithShape="1">
          <a:blip r:embed="rId4"/>
          <a:srcRect t="1857"/>
          <a:stretch/>
        </p:blipFill>
        <p:spPr>
          <a:xfrm>
            <a:off x="771304" y="1375175"/>
            <a:ext cx="6347584" cy="3772464"/>
          </a:xfrm>
          <a:prstGeom prst="rect">
            <a:avLst/>
          </a:prstGeom>
        </p:spPr>
      </p:pic>
      <p:sp>
        <p:nvSpPr>
          <p:cNvPr id="175" name="Rectangle 174">
            <a:extLst>
              <a:ext uri="{FF2B5EF4-FFF2-40B4-BE49-F238E27FC236}">
                <a16:creationId xmlns:a16="http://schemas.microsoft.com/office/drawing/2014/main" id="{89606511-3927-463F-AB27-0A5A1A564E93}"/>
              </a:ext>
            </a:extLst>
          </p:cNvPr>
          <p:cNvSpPr/>
          <p:nvPr/>
        </p:nvSpPr>
        <p:spPr>
          <a:xfrm>
            <a:off x="7451261" y="4220395"/>
            <a:ext cx="4445388" cy="923330"/>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just"/>
            <a:r>
              <a:rPr lang="en-US" b="1" dirty="0">
                <a:solidFill>
                  <a:schemeClr val="bg1">
                    <a:lumMod val="95000"/>
                  </a:schemeClr>
                </a:solidFill>
                <a:latin typeface="Candara" panose="020E0502030303020204" pitchFamily="34" charset="0"/>
              </a:rPr>
              <a:t>More radiation is lost to scattering and absorbing by atmospheric gases at the poles.</a:t>
            </a:r>
          </a:p>
        </p:txBody>
      </p:sp>
      <p:pic>
        <p:nvPicPr>
          <p:cNvPr id="176" name="Graphic 175" descr="Arrow Straight">
            <a:extLst>
              <a:ext uri="{FF2B5EF4-FFF2-40B4-BE49-F238E27FC236}">
                <a16:creationId xmlns:a16="http://schemas.microsoft.com/office/drawing/2014/main" id="{8260A0D2-3FB5-4F21-B825-F00350924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263572" y="3018617"/>
            <a:ext cx="820766" cy="820766"/>
          </a:xfrm>
          <a:prstGeom prst="rect">
            <a:avLst/>
          </a:prstGeom>
        </p:spPr>
      </p:pic>
    </p:spTree>
    <p:extLst>
      <p:ext uri="{BB962C8B-B14F-4D97-AF65-F5344CB8AC3E}">
        <p14:creationId xmlns:p14="http://schemas.microsoft.com/office/powerpoint/2010/main" val="3156104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6"/>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08</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171" name="TextBox 13">
            <a:extLst>
              <a:ext uri="{FF2B5EF4-FFF2-40B4-BE49-F238E27FC236}">
                <a16:creationId xmlns:a16="http://schemas.microsoft.com/office/drawing/2014/main" id="{908525B6-530D-4AC9-92AB-589C2AB031F2}"/>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173" name="TextBox 172">
            <a:extLst>
              <a:ext uri="{FF2B5EF4-FFF2-40B4-BE49-F238E27FC236}">
                <a16:creationId xmlns:a16="http://schemas.microsoft.com/office/drawing/2014/main" id="{6FE19CEC-B4AD-470B-A362-6D8B1D68EC90}"/>
              </a:ext>
            </a:extLst>
          </p:cNvPr>
          <p:cNvSpPr txBox="1"/>
          <p:nvPr/>
        </p:nvSpPr>
        <p:spPr>
          <a:xfrm>
            <a:off x="1055762" y="343876"/>
            <a:ext cx="6831106" cy="523220"/>
          </a:xfrm>
          <a:prstGeom prst="rect">
            <a:avLst/>
          </a:prstGeom>
          <a:noFill/>
        </p:spPr>
        <p:txBody>
          <a:bodyPr wrap="square" rtlCol="0">
            <a:spAutoFit/>
          </a:bodyPr>
          <a:lstStyle/>
          <a:p>
            <a:r>
              <a:rPr lang="en-US" sz="2800" b="1" dirty="0">
                <a:solidFill>
                  <a:srgbClr val="38425C"/>
                </a:solidFill>
                <a:latin typeface="Candara" panose="020E0502030303020204" pitchFamily="34" charset="0"/>
              </a:rPr>
              <a:t>The Earths Tilt</a:t>
            </a:r>
          </a:p>
        </p:txBody>
      </p:sp>
      <p:sp>
        <p:nvSpPr>
          <p:cNvPr id="175" name="Rectangle 174">
            <a:extLst>
              <a:ext uri="{FF2B5EF4-FFF2-40B4-BE49-F238E27FC236}">
                <a16:creationId xmlns:a16="http://schemas.microsoft.com/office/drawing/2014/main" id="{5AB4755C-608E-4788-AC77-93A75E4E66A2}"/>
              </a:ext>
            </a:extLst>
          </p:cNvPr>
          <p:cNvSpPr/>
          <p:nvPr/>
        </p:nvSpPr>
        <p:spPr>
          <a:xfrm>
            <a:off x="7499908" y="2016492"/>
            <a:ext cx="4497376" cy="1295868"/>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lnSpc>
                <a:spcPct val="150000"/>
              </a:lnSpc>
            </a:pPr>
            <a:r>
              <a:rPr lang="en-US" b="1" dirty="0">
                <a:solidFill>
                  <a:schemeClr val="bg1">
                    <a:lumMod val="95000"/>
                  </a:schemeClr>
                </a:solidFill>
                <a:latin typeface="Candara" panose="020E0502030303020204" pitchFamily="34" charset="0"/>
              </a:rPr>
              <a:t>The spin of the Earth results in day and night, and the tilt of the axis gives us our seasons</a:t>
            </a:r>
          </a:p>
        </p:txBody>
      </p:sp>
      <p:sp>
        <p:nvSpPr>
          <p:cNvPr id="176" name="Rectangle 175">
            <a:extLst>
              <a:ext uri="{FF2B5EF4-FFF2-40B4-BE49-F238E27FC236}">
                <a16:creationId xmlns:a16="http://schemas.microsoft.com/office/drawing/2014/main" id="{5B8A1553-F591-4F88-9A16-5FF7A37B0E06}"/>
              </a:ext>
            </a:extLst>
          </p:cNvPr>
          <p:cNvSpPr/>
          <p:nvPr/>
        </p:nvSpPr>
        <p:spPr>
          <a:xfrm>
            <a:off x="956906" y="1070908"/>
            <a:ext cx="8928134" cy="461665"/>
          </a:xfrm>
          <a:prstGeom prst="rect">
            <a:avLst/>
          </a:prstGeom>
        </p:spPr>
        <p:txBody>
          <a:bodyPr wrap="square">
            <a:spAutoFit/>
          </a:bodyPr>
          <a:lstStyle/>
          <a:p>
            <a:r>
              <a:rPr lang="en-US" sz="2400" b="1" dirty="0">
                <a:solidFill>
                  <a:srgbClr val="C00000"/>
                </a:solidFill>
                <a:latin typeface="Candara" panose="020E0502030303020204" pitchFamily="34" charset="0"/>
              </a:rPr>
              <a:t>Why there are different temperatures across the Earth’s surface?</a:t>
            </a:r>
          </a:p>
        </p:txBody>
      </p:sp>
      <p:pic>
        <p:nvPicPr>
          <p:cNvPr id="177" name="Picture 176">
            <a:extLst>
              <a:ext uri="{FF2B5EF4-FFF2-40B4-BE49-F238E27FC236}">
                <a16:creationId xmlns:a16="http://schemas.microsoft.com/office/drawing/2014/main" id="{EB4BC626-D7E4-4900-B359-57C738FF833F}"/>
              </a:ext>
            </a:extLst>
          </p:cNvPr>
          <p:cNvPicPr>
            <a:picLocks noChangeAspect="1"/>
          </p:cNvPicPr>
          <p:nvPr/>
        </p:nvPicPr>
        <p:blipFill>
          <a:blip r:embed="rId4"/>
          <a:stretch>
            <a:fillRect/>
          </a:stretch>
        </p:blipFill>
        <p:spPr>
          <a:xfrm>
            <a:off x="771304" y="1994640"/>
            <a:ext cx="6665414" cy="3542083"/>
          </a:xfrm>
          <a:prstGeom prst="rect">
            <a:avLst/>
          </a:prstGeom>
        </p:spPr>
      </p:pic>
      <p:sp>
        <p:nvSpPr>
          <p:cNvPr id="178" name="Rectangle 177">
            <a:extLst>
              <a:ext uri="{FF2B5EF4-FFF2-40B4-BE49-F238E27FC236}">
                <a16:creationId xmlns:a16="http://schemas.microsoft.com/office/drawing/2014/main" id="{F6C0A2C5-FB0E-42E6-AEEB-D18A3F4CA598}"/>
              </a:ext>
            </a:extLst>
          </p:cNvPr>
          <p:cNvSpPr/>
          <p:nvPr/>
        </p:nvSpPr>
        <p:spPr>
          <a:xfrm>
            <a:off x="7516996" y="4714854"/>
            <a:ext cx="4497376" cy="792781"/>
          </a:xfrm>
          <a:prstGeom prst="rect">
            <a:avLst/>
          </a:prstGeom>
          <a:solidFill>
            <a:srgbClr val="38425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a:spAutoFit/>
          </a:bodyPr>
          <a:lstStyle/>
          <a:p>
            <a:pPr algn="ctr">
              <a:lnSpc>
                <a:spcPct val="150000"/>
              </a:lnSpc>
            </a:pPr>
            <a:r>
              <a:rPr lang="en-US" sz="1600" b="1" dirty="0">
                <a:solidFill>
                  <a:schemeClr val="bg1">
                    <a:lumMod val="95000"/>
                  </a:schemeClr>
                </a:solidFill>
                <a:latin typeface="Candara" panose="020E0502030303020204" pitchFamily="34" charset="0"/>
              </a:rPr>
              <a:t>The title of the Earth means the polar region don’t see the daylight during winter </a:t>
            </a:r>
          </a:p>
        </p:txBody>
      </p:sp>
      <p:pic>
        <p:nvPicPr>
          <p:cNvPr id="179" name="Graphic 178" descr="Arrow Straight">
            <a:extLst>
              <a:ext uri="{FF2B5EF4-FFF2-40B4-BE49-F238E27FC236}">
                <a16:creationId xmlns:a16="http://schemas.microsoft.com/office/drawing/2014/main" id="{5FF2BE57-2364-43CC-A1BE-1939E65D17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386931" y="3630455"/>
            <a:ext cx="772330" cy="772330"/>
          </a:xfrm>
          <a:prstGeom prst="rect">
            <a:avLst/>
          </a:prstGeom>
        </p:spPr>
      </p:pic>
    </p:spTree>
    <p:extLst>
      <p:ext uri="{BB962C8B-B14F-4D97-AF65-F5344CB8AC3E}">
        <p14:creationId xmlns:p14="http://schemas.microsoft.com/office/powerpoint/2010/main" val="273587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E5B85A9B-759A-4E4B-8C3B-DC139E44F375}"/>
              </a:ext>
            </a:extLst>
          </p:cNvPr>
          <p:cNvGrpSpPr/>
          <p:nvPr/>
        </p:nvGrpSpPr>
        <p:grpSpPr>
          <a:xfrm flipV="1">
            <a:off x="8201243" y="5727586"/>
            <a:ext cx="3853897" cy="982937"/>
            <a:chOff x="5290103" y="-2638"/>
            <a:chExt cx="3853897" cy="1075336"/>
          </a:xfrm>
        </p:grpSpPr>
        <p:grpSp>
          <p:nvGrpSpPr>
            <p:cNvPr id="89" name="Group 88">
              <a:extLst>
                <a:ext uri="{FF2B5EF4-FFF2-40B4-BE49-F238E27FC236}">
                  <a16:creationId xmlns:a16="http://schemas.microsoft.com/office/drawing/2014/main" id="{503ADB55-5AFB-48DF-8FA0-59010D1C79D1}"/>
                </a:ext>
              </a:extLst>
            </p:cNvPr>
            <p:cNvGrpSpPr/>
            <p:nvPr/>
          </p:nvGrpSpPr>
          <p:grpSpPr>
            <a:xfrm>
              <a:off x="5290103" y="-2638"/>
              <a:ext cx="3853897" cy="1075336"/>
              <a:chOff x="5291402" y="1596"/>
              <a:chExt cx="3853897" cy="1075336"/>
            </a:xfrm>
          </p:grpSpPr>
          <p:sp>
            <p:nvSpPr>
              <p:cNvPr id="97" name="Isosceles Triangle 96">
                <a:extLst>
                  <a:ext uri="{FF2B5EF4-FFF2-40B4-BE49-F238E27FC236}">
                    <a16:creationId xmlns:a16="http://schemas.microsoft.com/office/drawing/2014/main" id="{79E5BEFC-4B0D-4B51-9EAB-BCE4F2FE7B5F}"/>
                  </a:ext>
                </a:extLst>
              </p:cNvPr>
              <p:cNvSpPr/>
              <p:nvPr/>
            </p:nvSpPr>
            <p:spPr>
              <a:xfrm rot="5400000">
                <a:off x="6507007" y="4312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Isosceles Triangle 97">
                <a:extLst>
                  <a:ext uri="{FF2B5EF4-FFF2-40B4-BE49-F238E27FC236}">
                    <a16:creationId xmlns:a16="http://schemas.microsoft.com/office/drawing/2014/main" id="{7FCB4CCB-00D5-4D99-AC65-DC97D45C78A6}"/>
                  </a:ext>
                </a:extLst>
              </p:cNvPr>
              <p:cNvSpPr/>
              <p:nvPr/>
            </p:nvSpPr>
            <p:spPr>
              <a:xfrm rot="5400000">
                <a:off x="6740708" y="1494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Isosceles Triangle 98">
                <a:extLst>
                  <a:ext uri="{FF2B5EF4-FFF2-40B4-BE49-F238E27FC236}">
                    <a16:creationId xmlns:a16="http://schemas.microsoft.com/office/drawing/2014/main" id="{8808DCB1-B72A-4335-B4E0-851E5833C691}"/>
                  </a:ext>
                </a:extLst>
              </p:cNvPr>
              <p:cNvSpPr/>
              <p:nvPr/>
            </p:nvSpPr>
            <p:spPr>
              <a:xfrm rot="5400000">
                <a:off x="6753509" y="30499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Isosceles Triangle 99">
                <a:extLst>
                  <a:ext uri="{FF2B5EF4-FFF2-40B4-BE49-F238E27FC236}">
                    <a16:creationId xmlns:a16="http://schemas.microsoft.com/office/drawing/2014/main" id="{AAF88C77-B2E9-4A67-AD9E-95F840AD7CD0}"/>
                  </a:ext>
                </a:extLst>
              </p:cNvPr>
              <p:cNvSpPr/>
              <p:nvPr/>
            </p:nvSpPr>
            <p:spPr>
              <a:xfrm rot="5400000">
                <a:off x="6986819" y="15460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100">
                <a:extLst>
                  <a:ext uri="{FF2B5EF4-FFF2-40B4-BE49-F238E27FC236}">
                    <a16:creationId xmlns:a16="http://schemas.microsoft.com/office/drawing/2014/main" id="{2634D197-76B5-407F-B615-6095E75B14F2}"/>
                  </a:ext>
                </a:extLst>
              </p:cNvPr>
              <p:cNvSpPr/>
              <p:nvPr/>
            </p:nvSpPr>
            <p:spPr>
              <a:xfrm rot="5400000">
                <a:off x="6250942" y="2306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Isosceles Triangle 101">
                <a:extLst>
                  <a:ext uri="{FF2B5EF4-FFF2-40B4-BE49-F238E27FC236}">
                    <a16:creationId xmlns:a16="http://schemas.microsoft.com/office/drawing/2014/main" id="{61CC3064-870A-46EC-A649-C1A96049A8FE}"/>
                  </a:ext>
                </a:extLst>
              </p:cNvPr>
              <p:cNvSpPr/>
              <p:nvPr/>
            </p:nvSpPr>
            <p:spPr>
              <a:xfrm rot="5400000">
                <a:off x="5753775" y="2888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102">
                <a:extLst>
                  <a:ext uri="{FF2B5EF4-FFF2-40B4-BE49-F238E27FC236}">
                    <a16:creationId xmlns:a16="http://schemas.microsoft.com/office/drawing/2014/main" id="{4F8DC9A6-956E-491D-B6BE-183153E8D764}"/>
                  </a:ext>
                </a:extLst>
              </p:cNvPr>
              <p:cNvSpPr/>
              <p:nvPr/>
            </p:nvSpPr>
            <p:spPr>
              <a:xfrm rot="5400000">
                <a:off x="5760138" y="1963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Isosceles Triangle 103">
                <a:extLst>
                  <a:ext uri="{FF2B5EF4-FFF2-40B4-BE49-F238E27FC236}">
                    <a16:creationId xmlns:a16="http://schemas.microsoft.com/office/drawing/2014/main" id="{819B6361-FB36-4F79-8B92-57721DE1FB03}"/>
                  </a:ext>
                </a:extLst>
              </p:cNvPr>
              <p:cNvSpPr/>
              <p:nvPr/>
            </p:nvSpPr>
            <p:spPr>
              <a:xfrm rot="5400000">
                <a:off x="5521494" y="15501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Isosceles Triangle 104">
                <a:extLst>
                  <a:ext uri="{FF2B5EF4-FFF2-40B4-BE49-F238E27FC236}">
                    <a16:creationId xmlns:a16="http://schemas.microsoft.com/office/drawing/2014/main" id="{6CCD55DE-9A3D-4F7A-83A3-3214F94A5E71}"/>
                  </a:ext>
                </a:extLst>
              </p:cNvPr>
              <p:cNvSpPr/>
              <p:nvPr/>
            </p:nvSpPr>
            <p:spPr>
              <a:xfrm rot="5400000">
                <a:off x="7232930" y="2916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762039B6-D577-4FC4-B50D-15FCB7A39A77}"/>
                  </a:ext>
                </a:extLst>
              </p:cNvPr>
              <p:cNvSpPr/>
              <p:nvPr/>
            </p:nvSpPr>
            <p:spPr>
              <a:xfrm rot="5400000">
                <a:off x="7236310" y="17058"/>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BED7565-3E09-4D40-B0EA-E42195D5A2BE}"/>
                  </a:ext>
                </a:extLst>
              </p:cNvPr>
              <p:cNvSpPr/>
              <p:nvPr/>
            </p:nvSpPr>
            <p:spPr>
              <a:xfrm rot="5400000">
                <a:off x="7469321" y="154607"/>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3C0EA17-9FAE-44A9-83B2-316E5E8FE8F2}"/>
                  </a:ext>
                </a:extLst>
              </p:cNvPr>
              <p:cNvSpPr/>
              <p:nvPr/>
            </p:nvSpPr>
            <p:spPr>
              <a:xfrm rot="5400000">
                <a:off x="7473758"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Isosceles Triangle 108">
                <a:extLst>
                  <a:ext uri="{FF2B5EF4-FFF2-40B4-BE49-F238E27FC236}">
                    <a16:creationId xmlns:a16="http://schemas.microsoft.com/office/drawing/2014/main" id="{52BE540C-D53D-43B4-8AB8-68B609A871DE}"/>
                  </a:ext>
                </a:extLst>
              </p:cNvPr>
              <p:cNvSpPr/>
              <p:nvPr/>
            </p:nvSpPr>
            <p:spPr>
              <a:xfrm rot="5400000">
                <a:off x="7710149" y="2916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Isosceles Triangle 109">
                <a:extLst>
                  <a:ext uri="{FF2B5EF4-FFF2-40B4-BE49-F238E27FC236}">
                    <a16:creationId xmlns:a16="http://schemas.microsoft.com/office/drawing/2014/main" id="{61366689-588D-42CF-8EFB-44ABCF09F01E}"/>
                  </a:ext>
                </a:extLst>
              </p:cNvPr>
              <p:cNvSpPr/>
              <p:nvPr/>
            </p:nvSpPr>
            <p:spPr>
              <a:xfrm rot="5400000">
                <a:off x="7711522" y="16969"/>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Isosceles Triangle 110">
                <a:extLst>
                  <a:ext uri="{FF2B5EF4-FFF2-40B4-BE49-F238E27FC236}">
                    <a16:creationId xmlns:a16="http://schemas.microsoft.com/office/drawing/2014/main" id="{1FB59B12-9C98-4972-B9D6-9FAFE4B87B4F}"/>
                  </a:ext>
                </a:extLst>
              </p:cNvPr>
              <p:cNvSpPr/>
              <p:nvPr/>
            </p:nvSpPr>
            <p:spPr>
              <a:xfrm rot="5400000">
                <a:off x="795097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Isosceles Triangle 111">
                <a:extLst>
                  <a:ext uri="{FF2B5EF4-FFF2-40B4-BE49-F238E27FC236}">
                    <a16:creationId xmlns:a16="http://schemas.microsoft.com/office/drawing/2014/main" id="{280FF733-14B7-49B8-860F-064E97BE5CF0}"/>
                  </a:ext>
                </a:extLst>
              </p:cNvPr>
              <p:cNvSpPr/>
              <p:nvPr/>
            </p:nvSpPr>
            <p:spPr>
              <a:xfrm rot="5400000">
                <a:off x="7950978" y="702933"/>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Isosceles Triangle 112">
                <a:extLst>
                  <a:ext uri="{FF2B5EF4-FFF2-40B4-BE49-F238E27FC236}">
                    <a16:creationId xmlns:a16="http://schemas.microsoft.com/office/drawing/2014/main" id="{4848E6C5-6F91-4F9E-BE25-2A5DC82660D7}"/>
                  </a:ext>
                </a:extLst>
              </p:cNvPr>
              <p:cNvSpPr/>
              <p:nvPr/>
            </p:nvSpPr>
            <p:spPr>
              <a:xfrm rot="5400000">
                <a:off x="7951182"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Isosceles Triangle 113">
                <a:extLst>
                  <a:ext uri="{FF2B5EF4-FFF2-40B4-BE49-F238E27FC236}">
                    <a16:creationId xmlns:a16="http://schemas.microsoft.com/office/drawing/2014/main" id="{6B1E9044-2152-4E47-8E4C-0DE234E70FF8}"/>
                  </a:ext>
                </a:extLst>
              </p:cNvPr>
              <p:cNvSpPr/>
              <p:nvPr/>
            </p:nvSpPr>
            <p:spPr>
              <a:xfrm rot="5400000">
                <a:off x="8191806" y="567466"/>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Isosceles Triangle 114">
                <a:extLst>
                  <a:ext uri="{FF2B5EF4-FFF2-40B4-BE49-F238E27FC236}">
                    <a16:creationId xmlns:a16="http://schemas.microsoft.com/office/drawing/2014/main" id="{49C3AA52-461F-4082-8F59-1D4E0578E780}"/>
                  </a:ext>
                </a:extLst>
              </p:cNvPr>
              <p:cNvSpPr/>
              <p:nvPr/>
            </p:nvSpPr>
            <p:spPr>
              <a:xfrm rot="5400000">
                <a:off x="8191806"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Isosceles Triangle 115">
                <a:extLst>
                  <a:ext uri="{FF2B5EF4-FFF2-40B4-BE49-F238E27FC236}">
                    <a16:creationId xmlns:a16="http://schemas.microsoft.com/office/drawing/2014/main" id="{DE4C1859-2A8F-4A29-BCE3-F5894C286D1C}"/>
                  </a:ext>
                </a:extLst>
              </p:cNvPr>
              <p:cNvSpPr/>
              <p:nvPr/>
            </p:nvSpPr>
            <p:spPr>
              <a:xfrm rot="5400000">
                <a:off x="8428197" y="42988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Isosceles Triangle 116">
                <a:extLst>
                  <a:ext uri="{FF2B5EF4-FFF2-40B4-BE49-F238E27FC236}">
                    <a16:creationId xmlns:a16="http://schemas.microsoft.com/office/drawing/2014/main" id="{3D6CE75D-7F5A-4093-95ED-681F90D2E9CF}"/>
                  </a:ext>
                </a:extLst>
              </p:cNvPr>
              <p:cNvSpPr/>
              <p:nvPr/>
            </p:nvSpPr>
            <p:spPr>
              <a:xfrm rot="5400000">
                <a:off x="8431923"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Isosceles Triangle 117">
                <a:extLst>
                  <a:ext uri="{FF2B5EF4-FFF2-40B4-BE49-F238E27FC236}">
                    <a16:creationId xmlns:a16="http://schemas.microsoft.com/office/drawing/2014/main" id="{93FF762C-61BC-4F5E-AC18-EC765FDC7175}"/>
                  </a:ext>
                </a:extLst>
              </p:cNvPr>
              <p:cNvSpPr/>
              <p:nvPr/>
            </p:nvSpPr>
            <p:spPr>
              <a:xfrm rot="5400000">
                <a:off x="8672040" y="84244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Isosceles Triangle 118">
                <a:extLst>
                  <a:ext uri="{FF2B5EF4-FFF2-40B4-BE49-F238E27FC236}">
                    <a16:creationId xmlns:a16="http://schemas.microsoft.com/office/drawing/2014/main" id="{DB5A0E4E-2D55-44BD-91F2-E6DC56153A74}"/>
                  </a:ext>
                </a:extLst>
              </p:cNvPr>
              <p:cNvSpPr/>
              <p:nvPr/>
            </p:nvSpPr>
            <p:spPr>
              <a:xfrm rot="5400000">
                <a:off x="8664588" y="29163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Isosceles Triangle 119">
                <a:extLst>
                  <a:ext uri="{FF2B5EF4-FFF2-40B4-BE49-F238E27FC236}">
                    <a16:creationId xmlns:a16="http://schemas.microsoft.com/office/drawing/2014/main" id="{65CCAEEF-87DC-4484-AC84-D7FB709E45F8}"/>
                  </a:ext>
                </a:extLst>
              </p:cNvPr>
              <p:cNvSpPr/>
              <p:nvPr/>
            </p:nvSpPr>
            <p:spPr>
              <a:xfrm rot="5400000">
                <a:off x="8664588" y="5670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Isosceles Triangle 120">
                <a:extLst>
                  <a:ext uri="{FF2B5EF4-FFF2-40B4-BE49-F238E27FC236}">
                    <a16:creationId xmlns:a16="http://schemas.microsoft.com/office/drawing/2014/main" id="{CF62120E-C47E-41DA-82F2-759C7BB533C8}"/>
                  </a:ext>
                </a:extLst>
              </p:cNvPr>
              <p:cNvSpPr/>
              <p:nvPr/>
            </p:nvSpPr>
            <p:spPr>
              <a:xfrm rot="5400000">
                <a:off x="8431923" y="15365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Isosceles Triangle 121">
                <a:extLst>
                  <a:ext uri="{FF2B5EF4-FFF2-40B4-BE49-F238E27FC236}">
                    <a16:creationId xmlns:a16="http://schemas.microsoft.com/office/drawing/2014/main" id="{331B6E9F-4469-4B96-AD18-85D2C09178E0}"/>
                  </a:ext>
                </a:extLst>
              </p:cNvPr>
              <p:cNvSpPr/>
              <p:nvPr/>
            </p:nvSpPr>
            <p:spPr>
              <a:xfrm rot="5400000">
                <a:off x="8668428" y="12201"/>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Isosceles Triangle 122">
                <a:extLst>
                  <a:ext uri="{FF2B5EF4-FFF2-40B4-BE49-F238E27FC236}">
                    <a16:creationId xmlns:a16="http://schemas.microsoft.com/office/drawing/2014/main" id="{350371FC-862F-4A23-A64A-A96DB458AF21}"/>
                  </a:ext>
                </a:extLst>
              </p:cNvPr>
              <p:cNvSpPr/>
              <p:nvPr/>
            </p:nvSpPr>
            <p:spPr>
              <a:xfrm rot="5400000">
                <a:off x="8905416" y="42666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Isosceles Triangle 123">
                <a:extLst>
                  <a:ext uri="{FF2B5EF4-FFF2-40B4-BE49-F238E27FC236}">
                    <a16:creationId xmlns:a16="http://schemas.microsoft.com/office/drawing/2014/main" id="{5447E2BF-0B5F-4162-9A78-423974953175}"/>
                  </a:ext>
                </a:extLst>
              </p:cNvPr>
              <p:cNvSpPr/>
              <p:nvPr/>
            </p:nvSpPr>
            <p:spPr>
              <a:xfrm rot="5400000">
                <a:off x="8904705" y="702932"/>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Isosceles Triangle 124">
                <a:extLst>
                  <a:ext uri="{FF2B5EF4-FFF2-40B4-BE49-F238E27FC236}">
                    <a16:creationId xmlns:a16="http://schemas.microsoft.com/office/drawing/2014/main" id="{370BDAEE-428A-439A-A6D0-0B43360185E9}"/>
                  </a:ext>
                </a:extLst>
              </p:cNvPr>
              <p:cNvSpPr/>
              <p:nvPr/>
            </p:nvSpPr>
            <p:spPr>
              <a:xfrm rot="5400000">
                <a:off x="8902598" y="149335"/>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Isosceles Triangle 125">
                <a:extLst>
                  <a:ext uri="{FF2B5EF4-FFF2-40B4-BE49-F238E27FC236}">
                    <a16:creationId xmlns:a16="http://schemas.microsoft.com/office/drawing/2014/main" id="{64E7A9E4-5CB1-4920-999D-2F772D70B6C5}"/>
                  </a:ext>
                </a:extLst>
              </p:cNvPr>
              <p:cNvSpPr/>
              <p:nvPr/>
            </p:nvSpPr>
            <p:spPr>
              <a:xfrm rot="16200000">
                <a:off x="8909508" y="1705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Isosceles Triangle 126">
                <a:extLst>
                  <a:ext uri="{FF2B5EF4-FFF2-40B4-BE49-F238E27FC236}">
                    <a16:creationId xmlns:a16="http://schemas.microsoft.com/office/drawing/2014/main" id="{AD67B21A-09F1-448E-AF78-72B8976FB65F}"/>
                  </a:ext>
                </a:extLst>
              </p:cNvPr>
              <p:cNvSpPr/>
              <p:nvPr/>
            </p:nvSpPr>
            <p:spPr>
              <a:xfrm rot="16200000">
                <a:off x="8910807" y="29187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Isosceles Triangle 127">
                <a:extLst>
                  <a:ext uri="{FF2B5EF4-FFF2-40B4-BE49-F238E27FC236}">
                    <a16:creationId xmlns:a16="http://schemas.microsoft.com/office/drawing/2014/main" id="{66EB7C3C-AA32-4830-941E-B0936C65C7E8}"/>
                  </a:ext>
                </a:extLst>
              </p:cNvPr>
              <p:cNvSpPr/>
              <p:nvPr/>
            </p:nvSpPr>
            <p:spPr>
              <a:xfrm rot="16200000">
                <a:off x="8909508" y="56586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Isosceles Triangle 128">
                <a:extLst>
                  <a:ext uri="{FF2B5EF4-FFF2-40B4-BE49-F238E27FC236}">
                    <a16:creationId xmlns:a16="http://schemas.microsoft.com/office/drawing/2014/main" id="{CAD56657-0031-4AE6-9F1E-78D306A9CAF9}"/>
                  </a:ext>
                </a:extLst>
              </p:cNvPr>
              <p:cNvSpPr/>
              <p:nvPr/>
            </p:nvSpPr>
            <p:spPr>
              <a:xfrm rot="16200000">
                <a:off x="8909141"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Isosceles Triangle 129">
                <a:extLst>
                  <a:ext uri="{FF2B5EF4-FFF2-40B4-BE49-F238E27FC236}">
                    <a16:creationId xmlns:a16="http://schemas.microsoft.com/office/drawing/2014/main" id="{4F76DED9-7F19-40FE-B217-CA564F79C42D}"/>
                  </a:ext>
                </a:extLst>
              </p:cNvPr>
              <p:cNvSpPr/>
              <p:nvPr/>
            </p:nvSpPr>
            <p:spPr>
              <a:xfrm rot="16200000">
                <a:off x="8664587"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130">
                <a:extLst>
                  <a:ext uri="{FF2B5EF4-FFF2-40B4-BE49-F238E27FC236}">
                    <a16:creationId xmlns:a16="http://schemas.microsoft.com/office/drawing/2014/main" id="{4D241445-F4B1-4D83-8878-68772D0D853D}"/>
                  </a:ext>
                </a:extLst>
              </p:cNvPr>
              <p:cNvSpPr/>
              <p:nvPr/>
            </p:nvSpPr>
            <p:spPr>
              <a:xfrm rot="16200000">
                <a:off x="8664587" y="702069"/>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131">
                <a:extLst>
                  <a:ext uri="{FF2B5EF4-FFF2-40B4-BE49-F238E27FC236}">
                    <a16:creationId xmlns:a16="http://schemas.microsoft.com/office/drawing/2014/main" id="{41B21AA8-4066-4CA3-A45D-F7C18197F16E}"/>
                  </a:ext>
                </a:extLst>
              </p:cNvPr>
              <p:cNvSpPr/>
              <p:nvPr/>
            </p:nvSpPr>
            <p:spPr>
              <a:xfrm rot="16200000">
                <a:off x="8664587" y="15365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Isosceles Triangle 132">
                <a:extLst>
                  <a:ext uri="{FF2B5EF4-FFF2-40B4-BE49-F238E27FC236}">
                    <a16:creationId xmlns:a16="http://schemas.microsoft.com/office/drawing/2014/main" id="{8E3D9F67-5BB8-429A-B3DE-9C789AA86F29}"/>
                  </a:ext>
                </a:extLst>
              </p:cNvPr>
              <p:cNvSpPr/>
              <p:nvPr/>
            </p:nvSpPr>
            <p:spPr>
              <a:xfrm rot="16200000">
                <a:off x="8430417" y="15204"/>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Isosceles Triangle 133">
                <a:extLst>
                  <a:ext uri="{FF2B5EF4-FFF2-40B4-BE49-F238E27FC236}">
                    <a16:creationId xmlns:a16="http://schemas.microsoft.com/office/drawing/2014/main" id="{0EC96309-4D42-4475-9DA4-F5CDBA15A8CB}"/>
                  </a:ext>
                </a:extLst>
              </p:cNvPr>
              <p:cNvSpPr/>
              <p:nvPr/>
            </p:nvSpPr>
            <p:spPr>
              <a:xfrm rot="16200000">
                <a:off x="8427831" y="2942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2A3C66BB-A608-49DA-8A4A-F32293D1BA72}"/>
                  </a:ext>
                </a:extLst>
              </p:cNvPr>
              <p:cNvSpPr/>
              <p:nvPr/>
            </p:nvSpPr>
            <p:spPr>
              <a:xfrm rot="16200000">
                <a:off x="8427831" y="56586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Isosceles Triangle 135">
                <a:extLst>
                  <a:ext uri="{FF2B5EF4-FFF2-40B4-BE49-F238E27FC236}">
                    <a16:creationId xmlns:a16="http://schemas.microsoft.com/office/drawing/2014/main" id="{0733D261-2E90-41F3-A2B0-4361C86EF86E}"/>
                  </a:ext>
                </a:extLst>
              </p:cNvPr>
              <p:cNvSpPr/>
              <p:nvPr/>
            </p:nvSpPr>
            <p:spPr>
              <a:xfrm rot="16200000">
                <a:off x="8434324" y="838055"/>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Isosceles Triangle 136">
                <a:extLst>
                  <a:ext uri="{FF2B5EF4-FFF2-40B4-BE49-F238E27FC236}">
                    <a16:creationId xmlns:a16="http://schemas.microsoft.com/office/drawing/2014/main" id="{6517E563-4BF1-4BF5-BF29-EC90881FB573}"/>
                  </a:ext>
                </a:extLst>
              </p:cNvPr>
              <p:cNvSpPr/>
              <p:nvPr/>
            </p:nvSpPr>
            <p:spPr>
              <a:xfrm rot="16200000">
                <a:off x="8189820" y="14933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Isosceles Triangle 137">
                <a:extLst>
                  <a:ext uri="{FF2B5EF4-FFF2-40B4-BE49-F238E27FC236}">
                    <a16:creationId xmlns:a16="http://schemas.microsoft.com/office/drawing/2014/main" id="{38061F2E-415F-439D-A864-408C07B087C7}"/>
                  </a:ext>
                </a:extLst>
              </p:cNvPr>
              <p:cNvSpPr/>
              <p:nvPr/>
            </p:nvSpPr>
            <p:spPr>
              <a:xfrm rot="16200000">
                <a:off x="8191440"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Isosceles Triangle 138">
                <a:extLst>
                  <a:ext uri="{FF2B5EF4-FFF2-40B4-BE49-F238E27FC236}">
                    <a16:creationId xmlns:a16="http://schemas.microsoft.com/office/drawing/2014/main" id="{E408F91A-576D-4FDC-89A9-0A69C55A8F79}"/>
                  </a:ext>
                </a:extLst>
              </p:cNvPr>
              <p:cNvSpPr/>
              <p:nvPr/>
            </p:nvSpPr>
            <p:spPr>
              <a:xfrm rot="16200000">
                <a:off x="7950978" y="836272"/>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Isosceles Triangle 139">
                <a:extLst>
                  <a:ext uri="{FF2B5EF4-FFF2-40B4-BE49-F238E27FC236}">
                    <a16:creationId xmlns:a16="http://schemas.microsoft.com/office/drawing/2014/main" id="{7FE44D1A-78EF-468F-BF43-4416FB15F48F}"/>
                  </a:ext>
                </a:extLst>
              </p:cNvPr>
              <p:cNvSpPr/>
              <p:nvPr/>
            </p:nvSpPr>
            <p:spPr>
              <a:xfrm rot="16200000">
                <a:off x="7949175" y="294270"/>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Isosceles Triangle 140">
                <a:extLst>
                  <a:ext uri="{FF2B5EF4-FFF2-40B4-BE49-F238E27FC236}">
                    <a16:creationId xmlns:a16="http://schemas.microsoft.com/office/drawing/2014/main" id="{368C3C75-E531-495A-9A48-0D2E4B47FF17}"/>
                  </a:ext>
                </a:extLst>
              </p:cNvPr>
              <p:cNvSpPr/>
              <p:nvPr/>
            </p:nvSpPr>
            <p:spPr>
              <a:xfrm rot="1831314">
                <a:off x="8250167" y="675638"/>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Isosceles Triangle 141">
                <a:extLst>
                  <a:ext uri="{FF2B5EF4-FFF2-40B4-BE49-F238E27FC236}">
                    <a16:creationId xmlns:a16="http://schemas.microsoft.com/office/drawing/2014/main" id="{72065C35-11D3-46CC-AEAF-3158750A4C59}"/>
                  </a:ext>
                </a:extLst>
              </p:cNvPr>
              <p:cNvSpPr/>
              <p:nvPr/>
            </p:nvSpPr>
            <p:spPr>
              <a:xfrm rot="16200000">
                <a:off x="7710044" y="4266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713E2C52-604C-4E72-8EFF-2318D88730E9}"/>
                  </a:ext>
                </a:extLst>
              </p:cNvPr>
              <p:cNvSpPr/>
              <p:nvPr/>
            </p:nvSpPr>
            <p:spPr>
              <a:xfrm rot="16200000">
                <a:off x="7237768" y="152542"/>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Isosceles Triangle 143">
                <a:extLst>
                  <a:ext uri="{FF2B5EF4-FFF2-40B4-BE49-F238E27FC236}">
                    <a16:creationId xmlns:a16="http://schemas.microsoft.com/office/drawing/2014/main" id="{D19D9279-8481-421D-9549-C6076552DAFA}"/>
                  </a:ext>
                </a:extLst>
              </p:cNvPr>
              <p:cNvSpPr/>
              <p:nvPr/>
            </p:nvSpPr>
            <p:spPr>
              <a:xfrm rot="16200000">
                <a:off x="7710043" y="15659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Isosceles Triangle 144">
                <a:extLst>
                  <a:ext uri="{FF2B5EF4-FFF2-40B4-BE49-F238E27FC236}">
                    <a16:creationId xmlns:a16="http://schemas.microsoft.com/office/drawing/2014/main" id="{290859FD-6EFC-4466-8649-BC8ACF511FC2}"/>
                  </a:ext>
                </a:extLst>
              </p:cNvPr>
              <p:cNvSpPr/>
              <p:nvPr/>
            </p:nvSpPr>
            <p:spPr>
              <a:xfrm rot="16200000">
                <a:off x="7711847" y="702144"/>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Isosceles Triangle 145">
                <a:extLst>
                  <a:ext uri="{FF2B5EF4-FFF2-40B4-BE49-F238E27FC236}">
                    <a16:creationId xmlns:a16="http://schemas.microsoft.com/office/drawing/2014/main" id="{D4AAC310-76B2-4700-8D8B-C4BE62EAFE8C}"/>
                  </a:ext>
                </a:extLst>
              </p:cNvPr>
              <p:cNvSpPr/>
              <p:nvPr/>
            </p:nvSpPr>
            <p:spPr>
              <a:xfrm rot="16200000">
                <a:off x="7472032" y="2900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Isosceles Triangle 146">
                <a:extLst>
                  <a:ext uri="{FF2B5EF4-FFF2-40B4-BE49-F238E27FC236}">
                    <a16:creationId xmlns:a16="http://schemas.microsoft.com/office/drawing/2014/main" id="{12EFFF7F-EEA1-43D2-A27F-16DE1730E86C}"/>
                  </a:ext>
                </a:extLst>
              </p:cNvPr>
              <p:cNvSpPr/>
              <p:nvPr/>
            </p:nvSpPr>
            <p:spPr>
              <a:xfrm rot="16200000">
                <a:off x="7952178" y="56585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Isosceles Triangle 147">
                <a:extLst>
                  <a:ext uri="{FF2B5EF4-FFF2-40B4-BE49-F238E27FC236}">
                    <a16:creationId xmlns:a16="http://schemas.microsoft.com/office/drawing/2014/main" id="{5B958519-14FF-427E-AB2E-01BFCE778B99}"/>
                  </a:ext>
                </a:extLst>
              </p:cNvPr>
              <p:cNvSpPr/>
              <p:nvPr/>
            </p:nvSpPr>
            <p:spPr>
              <a:xfrm rot="16200000">
                <a:off x="7949174" y="12201"/>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E8B97621-DCC8-494A-98EC-1CF35BA4B1C9}"/>
                  </a:ext>
                </a:extLst>
              </p:cNvPr>
              <p:cNvSpPr/>
              <p:nvPr/>
            </p:nvSpPr>
            <p:spPr>
              <a:xfrm rot="16200000">
                <a:off x="7471884"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F17E3AA8-62A2-42D8-AD75-2C035A6CD68E}"/>
                  </a:ext>
                </a:extLst>
              </p:cNvPr>
              <p:cNvSpPr/>
              <p:nvPr/>
            </p:nvSpPr>
            <p:spPr>
              <a:xfrm rot="16200000">
                <a:off x="7000095" y="1697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355BAA89-7E05-4571-8A89-2FE0AA66B9F0}"/>
                  </a:ext>
                </a:extLst>
              </p:cNvPr>
              <p:cNvSpPr/>
              <p:nvPr/>
            </p:nvSpPr>
            <p:spPr>
              <a:xfrm rot="5400000">
                <a:off x="8188526" y="14301"/>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8D50FCF8-E9F9-4391-8D0B-448E29888994}"/>
                  </a:ext>
                </a:extLst>
              </p:cNvPr>
              <p:cNvSpPr/>
              <p:nvPr/>
            </p:nvSpPr>
            <p:spPr>
              <a:xfrm rot="16200000">
                <a:off x="5767232" y="15316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DDA644BE-0949-43B9-8A13-C78A97A86601}"/>
                  </a:ext>
                </a:extLst>
              </p:cNvPr>
              <p:cNvSpPr/>
              <p:nvPr/>
            </p:nvSpPr>
            <p:spPr>
              <a:xfrm rot="16200000">
                <a:off x="6008275" y="25939"/>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90C51DAF-1260-43B5-8B01-9EBBE53D408C}"/>
                  </a:ext>
                </a:extLst>
              </p:cNvPr>
              <p:cNvSpPr/>
              <p:nvPr/>
            </p:nvSpPr>
            <p:spPr>
              <a:xfrm rot="16200000">
                <a:off x="5280797" y="155296"/>
                <a:ext cx="245097" cy="223887"/>
              </a:xfrm>
              <a:prstGeom prst="triangle">
                <a:avLst/>
              </a:prstGeom>
              <a:solidFill>
                <a:srgbClr val="637052">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424EBF95-2660-4BB5-A429-36F6616ACBD7}"/>
                  </a:ext>
                </a:extLst>
              </p:cNvPr>
              <p:cNvSpPr/>
              <p:nvPr/>
            </p:nvSpPr>
            <p:spPr>
              <a:xfrm rot="16200000">
                <a:off x="5845488" y="-366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3B78511B-566E-4B7D-871D-93D3B43C9E14}"/>
                  </a:ext>
                </a:extLst>
              </p:cNvPr>
              <p:cNvSpPr/>
              <p:nvPr/>
            </p:nvSpPr>
            <p:spPr>
              <a:xfrm rot="5400000">
                <a:off x="5593447" y="-29982"/>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6D0BF10E-3645-4E95-AD80-EC2DA3A7A8E0}"/>
                  </a:ext>
                </a:extLst>
              </p:cNvPr>
              <p:cNvSpPr/>
              <p:nvPr/>
            </p:nvSpPr>
            <p:spPr>
              <a:xfrm rot="5400000">
                <a:off x="6067916" y="-30468"/>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1EC1D971-E5AC-4224-9ED9-D7CC072B6513}"/>
                  </a:ext>
                </a:extLst>
              </p:cNvPr>
              <p:cNvSpPr/>
              <p:nvPr/>
            </p:nvSpPr>
            <p:spPr>
              <a:xfrm rot="5400000">
                <a:off x="7053283"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E417680C-8DA4-44CE-9FF3-253736D41098}"/>
                  </a:ext>
                </a:extLst>
              </p:cNvPr>
              <p:cNvSpPr/>
              <p:nvPr/>
            </p:nvSpPr>
            <p:spPr>
              <a:xfrm rot="5400000">
                <a:off x="7526899" y="-360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7EDC4D2A-C412-4CC5-955D-8586F4EDBFEC}"/>
                  </a:ext>
                </a:extLst>
              </p:cNvPr>
              <p:cNvSpPr/>
              <p:nvPr/>
            </p:nvSpPr>
            <p:spPr>
              <a:xfrm rot="5400000">
                <a:off x="8000451"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ACF259F2-F258-4BC1-B5D2-E75486A5C586}"/>
                  </a:ext>
                </a:extLst>
              </p:cNvPr>
              <p:cNvSpPr/>
              <p:nvPr/>
            </p:nvSpPr>
            <p:spPr>
              <a:xfrm rot="5400000">
                <a:off x="8480405" y="-32833"/>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7BAF1B80-4E98-4508-8157-35E0507043AA}"/>
                  </a:ext>
                </a:extLst>
              </p:cNvPr>
              <p:cNvSpPr/>
              <p:nvPr/>
            </p:nvSpPr>
            <p:spPr>
              <a:xfrm rot="5400000">
                <a:off x="8957016" y="-31580"/>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7FAA871-1D75-47D7-AA41-9A331E17311D}"/>
                  </a:ext>
                </a:extLst>
              </p:cNvPr>
              <p:cNvSpPr/>
              <p:nvPr/>
            </p:nvSpPr>
            <p:spPr>
              <a:xfrm rot="16200000">
                <a:off x="8751363" y="-3283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B69CF997-0AAB-442D-A651-693DEBBAC88C}"/>
                  </a:ext>
                </a:extLst>
              </p:cNvPr>
              <p:cNvSpPr/>
              <p:nvPr/>
            </p:nvSpPr>
            <p:spPr>
              <a:xfrm rot="16200000">
                <a:off x="8272399" y="-35776"/>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56BBA978-CAD9-4BB9-814C-95E851C3E7F1}"/>
                  </a:ext>
                </a:extLst>
              </p:cNvPr>
              <p:cNvSpPr/>
              <p:nvPr/>
            </p:nvSpPr>
            <p:spPr>
              <a:xfrm rot="16200000">
                <a:off x="7792839" y="-36080"/>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6CBF0BDE-F38F-4513-8DAB-BF846999C42D}"/>
                  </a:ext>
                </a:extLst>
              </p:cNvPr>
              <p:cNvSpPr/>
              <p:nvPr/>
            </p:nvSpPr>
            <p:spPr>
              <a:xfrm rot="16200000">
                <a:off x="7318895" y="-35913"/>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AD02942A-0097-4FE2-94CC-374833030150}"/>
                  </a:ext>
                </a:extLst>
              </p:cNvPr>
              <p:cNvSpPr/>
              <p:nvPr/>
            </p:nvSpPr>
            <p:spPr>
              <a:xfrm rot="16200000">
                <a:off x="6837308" y="-33581"/>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24746530-6980-4881-9768-D82D0E5D874D}"/>
                </a:ext>
              </a:extLst>
            </p:cNvPr>
            <p:cNvGrpSpPr/>
            <p:nvPr/>
          </p:nvGrpSpPr>
          <p:grpSpPr>
            <a:xfrm>
              <a:off x="6023491" y="5930"/>
              <a:ext cx="950409" cy="509367"/>
              <a:chOff x="6023491" y="5930"/>
              <a:chExt cx="950409" cy="509367"/>
            </a:xfrm>
          </p:grpSpPr>
          <p:sp>
            <p:nvSpPr>
              <p:cNvPr id="91" name="Isosceles Triangle 90">
                <a:extLst>
                  <a:ext uri="{FF2B5EF4-FFF2-40B4-BE49-F238E27FC236}">
                    <a16:creationId xmlns:a16="http://schemas.microsoft.com/office/drawing/2014/main" id="{88121C38-B667-4082-9C40-B2DC3E76013A}"/>
                  </a:ext>
                </a:extLst>
              </p:cNvPr>
              <p:cNvSpPr/>
              <p:nvPr/>
            </p:nvSpPr>
            <p:spPr>
              <a:xfrm rot="16200000">
                <a:off x="6497701" y="17306"/>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Isosceles Triangle 91">
                <a:extLst>
                  <a:ext uri="{FF2B5EF4-FFF2-40B4-BE49-F238E27FC236}">
                    <a16:creationId xmlns:a16="http://schemas.microsoft.com/office/drawing/2014/main" id="{608B056F-35B1-4EA1-95F7-987174DB34B7}"/>
                  </a:ext>
                </a:extLst>
              </p:cNvPr>
              <p:cNvSpPr/>
              <p:nvPr/>
            </p:nvSpPr>
            <p:spPr>
              <a:xfrm rot="16200000">
                <a:off x="6503427" y="280805"/>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50DE162D-AC2D-4451-8D55-6FCC084276A2}"/>
                  </a:ext>
                </a:extLst>
              </p:cNvPr>
              <p:cNvSpPr/>
              <p:nvPr/>
            </p:nvSpPr>
            <p:spPr>
              <a:xfrm rot="16200000">
                <a:off x="6739408" y="151140"/>
                <a:ext cx="245097" cy="223887"/>
              </a:xfrm>
              <a:prstGeom prst="triangle">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4CAE50FD-3902-4761-8FB2-3D33F8B4D34B}"/>
                  </a:ext>
                </a:extLst>
              </p:cNvPr>
              <p:cNvSpPr/>
              <p:nvPr/>
            </p:nvSpPr>
            <p:spPr>
              <a:xfrm rot="5400000">
                <a:off x="6551239" y="-36514"/>
                <a:ext cx="112168" cy="197055"/>
              </a:xfrm>
              <a:prstGeom prst="triangle">
                <a:avLst>
                  <a:gd name="adj" fmla="val 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Isosceles Triangle 94">
                <a:extLst>
                  <a:ext uri="{FF2B5EF4-FFF2-40B4-BE49-F238E27FC236}">
                    <a16:creationId xmlns:a16="http://schemas.microsoft.com/office/drawing/2014/main" id="{3F6E9880-AB67-420A-9A37-73C59FFFD866}"/>
                  </a:ext>
                </a:extLst>
              </p:cNvPr>
              <p:cNvSpPr/>
              <p:nvPr/>
            </p:nvSpPr>
            <p:spPr>
              <a:xfrm rot="16200000">
                <a:off x="6337203" y="-34215"/>
                <a:ext cx="112168" cy="197055"/>
              </a:xfrm>
              <a:prstGeom prst="triangle">
                <a:avLst>
                  <a:gd name="adj" fmla="val 100000"/>
                </a:avLst>
              </a:prstGeom>
              <a:solidFill>
                <a:srgbClr val="637052">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Isosceles Triangle 95">
                <a:extLst>
                  <a:ext uri="{FF2B5EF4-FFF2-40B4-BE49-F238E27FC236}">
                    <a16:creationId xmlns:a16="http://schemas.microsoft.com/office/drawing/2014/main" id="{D9C3E7B5-8CB0-4872-A9A0-DE0D153B60BE}"/>
                  </a:ext>
                </a:extLst>
              </p:cNvPr>
              <p:cNvSpPr/>
              <p:nvPr/>
            </p:nvSpPr>
            <p:spPr>
              <a:xfrm rot="5400000">
                <a:off x="6012886" y="158900"/>
                <a:ext cx="245097" cy="223887"/>
              </a:xfrm>
              <a:prstGeom prst="triangle">
                <a:avLst/>
              </a:prstGeom>
              <a:solidFill>
                <a:srgbClr val="7F873D"/>
              </a:solidFill>
              <a:ln w="6350" cap="flat" cmpd="sng" algn="ctr">
                <a:solidFill>
                  <a:srgbClr val="94A0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68" name="Rectangle 167">
            <a:extLst>
              <a:ext uri="{FF2B5EF4-FFF2-40B4-BE49-F238E27FC236}">
                <a16:creationId xmlns:a16="http://schemas.microsoft.com/office/drawing/2014/main" id="{BF738862-B881-4B3F-8AA1-83394AFD0717}"/>
              </a:ext>
            </a:extLst>
          </p:cNvPr>
          <p:cNvSpPr/>
          <p:nvPr/>
        </p:nvSpPr>
        <p:spPr>
          <a:xfrm>
            <a:off x="659936" y="6452691"/>
            <a:ext cx="7467777" cy="14536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a:ea typeface="+mn-ea"/>
              <a:cs typeface="+mn-cs"/>
            </a:endParaRPr>
          </a:p>
        </p:txBody>
      </p:sp>
      <p:sp>
        <p:nvSpPr>
          <p:cNvPr id="169" name="Rectangle 168">
            <a:extLst>
              <a:ext uri="{FF2B5EF4-FFF2-40B4-BE49-F238E27FC236}">
                <a16:creationId xmlns:a16="http://schemas.microsoft.com/office/drawing/2014/main" id="{49E9A424-5D3D-4860-9659-2D18D649C3D6}"/>
              </a:ext>
            </a:extLst>
          </p:cNvPr>
          <p:cNvSpPr/>
          <p:nvPr/>
        </p:nvSpPr>
        <p:spPr>
          <a:xfrm>
            <a:off x="152902" y="6300675"/>
            <a:ext cx="438150" cy="443561"/>
          </a:xfrm>
          <a:prstGeom prst="rect">
            <a:avLst/>
          </a:prstGeom>
          <a:solidFill>
            <a:srgbClr val="637052">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a:ea typeface="+mn-ea"/>
                <a:cs typeface="+mn-cs"/>
              </a:rPr>
              <a:t>09</a:t>
            </a:r>
          </a:p>
        </p:txBody>
      </p:sp>
      <p:pic>
        <p:nvPicPr>
          <p:cNvPr id="170" name="Picture 169">
            <a:extLst>
              <a:ext uri="{FF2B5EF4-FFF2-40B4-BE49-F238E27FC236}">
                <a16:creationId xmlns:a16="http://schemas.microsoft.com/office/drawing/2014/main" id="{E26CA9BB-CAAD-4A25-BC21-B71F3985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04" y="295222"/>
            <a:ext cx="125015" cy="611740"/>
          </a:xfrm>
          <a:prstGeom prst="rect">
            <a:avLst/>
          </a:prstGeom>
        </p:spPr>
      </p:pic>
      <p:pic>
        <p:nvPicPr>
          <p:cNvPr id="172" name="Picture 171">
            <a:extLst>
              <a:ext uri="{FF2B5EF4-FFF2-40B4-BE49-F238E27FC236}">
                <a16:creationId xmlns:a16="http://schemas.microsoft.com/office/drawing/2014/main" id="{39109609-B70A-497E-8267-F040A38F6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404" y="185795"/>
            <a:ext cx="1140852" cy="1005840"/>
          </a:xfrm>
          <a:prstGeom prst="rect">
            <a:avLst/>
          </a:prstGeom>
        </p:spPr>
      </p:pic>
      <p:sp>
        <p:nvSpPr>
          <p:cNvPr id="86" name="TextBox 13">
            <a:extLst>
              <a:ext uri="{FF2B5EF4-FFF2-40B4-BE49-F238E27FC236}">
                <a16:creationId xmlns:a16="http://schemas.microsoft.com/office/drawing/2014/main" id="{7A85EE51-00EC-4E1A-9E70-2001798DB190}"/>
              </a:ext>
            </a:extLst>
          </p:cNvPr>
          <p:cNvSpPr txBox="1"/>
          <p:nvPr/>
        </p:nvSpPr>
        <p:spPr>
          <a:xfrm>
            <a:off x="5075898" y="1626014"/>
            <a:ext cx="924512" cy="371897"/>
          </a:xfrm>
          <a:prstGeom prst="rect">
            <a:avLst/>
          </a:prstGeom>
        </p:spPr>
        <p:txBody>
          <a:bodyPr lIns="0" tIns="0" rIns="0" bIns="0" rtlCol="0" anchor="t">
            <a:spAutoFit/>
          </a:bodyPr>
          <a:lstStyle/>
          <a:p>
            <a:pPr algn="ctr">
              <a:lnSpc>
                <a:spcPts val="2865"/>
              </a:lnSpc>
            </a:pPr>
            <a:r>
              <a:rPr lang="en-US" sz="2893" spc="-49">
                <a:solidFill>
                  <a:srgbClr val="FFFFFF"/>
                </a:solidFill>
                <a:latin typeface="Montserrat Bold"/>
                <a:ea typeface="Montserrat Bold"/>
                <a:cs typeface="Montserrat Bold"/>
                <a:sym typeface="Montserrat Bold"/>
              </a:rPr>
              <a:t>01.</a:t>
            </a:r>
          </a:p>
        </p:txBody>
      </p:sp>
      <p:sp>
        <p:nvSpPr>
          <p:cNvPr id="87" name="TextBox 86">
            <a:extLst>
              <a:ext uri="{FF2B5EF4-FFF2-40B4-BE49-F238E27FC236}">
                <a16:creationId xmlns:a16="http://schemas.microsoft.com/office/drawing/2014/main" id="{2F18B35A-4754-4808-8F25-7B8A2DE0BEE4}"/>
              </a:ext>
            </a:extLst>
          </p:cNvPr>
          <p:cNvSpPr txBox="1"/>
          <p:nvPr/>
        </p:nvSpPr>
        <p:spPr>
          <a:xfrm>
            <a:off x="1287282" y="390890"/>
            <a:ext cx="9401433" cy="461665"/>
          </a:xfrm>
          <a:prstGeom prst="rect">
            <a:avLst/>
          </a:prstGeom>
          <a:noFill/>
        </p:spPr>
        <p:txBody>
          <a:bodyPr wrap="square" rtlCol="0">
            <a:spAutoFit/>
          </a:bodyPr>
          <a:lstStyle/>
          <a:p>
            <a:r>
              <a:rPr lang="en-US" sz="2400" b="1" dirty="0">
                <a:solidFill>
                  <a:srgbClr val="38425C"/>
                </a:solidFill>
                <a:latin typeface="Candara" panose="020E0502030303020204" pitchFamily="34" charset="0"/>
              </a:rPr>
              <a:t>The ALBEDO (REFLECTIVITY) of Underlying Surface</a:t>
            </a:r>
          </a:p>
        </p:txBody>
      </p:sp>
      <p:sp>
        <p:nvSpPr>
          <p:cNvPr id="174" name="Rectangle 173">
            <a:extLst>
              <a:ext uri="{FF2B5EF4-FFF2-40B4-BE49-F238E27FC236}">
                <a16:creationId xmlns:a16="http://schemas.microsoft.com/office/drawing/2014/main" id="{1FA7F3E1-B0B4-49BB-A341-579F9E4AC095}"/>
              </a:ext>
            </a:extLst>
          </p:cNvPr>
          <p:cNvSpPr/>
          <p:nvPr/>
        </p:nvSpPr>
        <p:spPr>
          <a:xfrm>
            <a:off x="1337185" y="1022645"/>
            <a:ext cx="8928134" cy="400110"/>
          </a:xfrm>
          <a:prstGeom prst="rect">
            <a:avLst/>
          </a:prstGeom>
        </p:spPr>
        <p:txBody>
          <a:bodyPr wrap="square">
            <a:spAutoFit/>
          </a:bodyPr>
          <a:lstStyle/>
          <a:p>
            <a:r>
              <a:rPr lang="en-US" sz="2000" b="1" dirty="0">
                <a:solidFill>
                  <a:srgbClr val="C00000"/>
                </a:solidFill>
                <a:latin typeface="Candara" panose="020E0502030303020204" pitchFamily="34" charset="0"/>
              </a:rPr>
              <a:t>Why there are different temperatures across the Earth’s surface?</a:t>
            </a:r>
          </a:p>
        </p:txBody>
      </p:sp>
      <p:pic>
        <p:nvPicPr>
          <p:cNvPr id="175" name="Picture 174">
            <a:extLst>
              <a:ext uri="{FF2B5EF4-FFF2-40B4-BE49-F238E27FC236}">
                <a16:creationId xmlns:a16="http://schemas.microsoft.com/office/drawing/2014/main" id="{1A428D19-7BB8-4269-A71F-95D4E1731D45}"/>
              </a:ext>
            </a:extLst>
          </p:cNvPr>
          <p:cNvPicPr>
            <a:picLocks noChangeAspect="1"/>
          </p:cNvPicPr>
          <p:nvPr/>
        </p:nvPicPr>
        <p:blipFill rotWithShape="1">
          <a:blip r:embed="rId4"/>
          <a:srcRect l="19035" t="14620" b="22200"/>
          <a:stretch/>
        </p:blipFill>
        <p:spPr>
          <a:xfrm>
            <a:off x="2490645" y="2128548"/>
            <a:ext cx="7210710" cy="2881836"/>
          </a:xfrm>
          <a:prstGeom prst="rect">
            <a:avLst/>
          </a:prstGeom>
        </p:spPr>
      </p:pic>
      <p:sp>
        <p:nvSpPr>
          <p:cNvPr id="176" name="Rectangle 175">
            <a:extLst>
              <a:ext uri="{FF2B5EF4-FFF2-40B4-BE49-F238E27FC236}">
                <a16:creationId xmlns:a16="http://schemas.microsoft.com/office/drawing/2014/main" id="{5FB2BBA3-2FC6-4226-A765-E731401262FA}"/>
              </a:ext>
            </a:extLst>
          </p:cNvPr>
          <p:cNvSpPr/>
          <p:nvPr/>
        </p:nvSpPr>
        <p:spPr>
          <a:xfrm>
            <a:off x="1369014" y="1592845"/>
            <a:ext cx="4716356" cy="338554"/>
          </a:xfrm>
          <a:prstGeom prst="rect">
            <a:avLst/>
          </a:prstGeom>
          <a:solidFill>
            <a:schemeClr val="bg1">
              <a:lumMod val="85000"/>
            </a:schemeClr>
          </a:solidFill>
        </p:spPr>
        <p:txBody>
          <a:bodyPr wrap="none">
            <a:spAutoFit/>
          </a:bodyPr>
          <a:lstStyle/>
          <a:p>
            <a:r>
              <a:rPr lang="en-US" sz="1600" b="1" dirty="0">
                <a:solidFill>
                  <a:schemeClr val="accent1">
                    <a:lumMod val="50000"/>
                  </a:schemeClr>
                </a:solidFill>
                <a:latin typeface="Candara" panose="020E0502030303020204" pitchFamily="34" charset="0"/>
              </a:rPr>
              <a:t>Albedo is the fraction of light that a surface reflects</a:t>
            </a:r>
          </a:p>
        </p:txBody>
      </p:sp>
      <p:sp>
        <p:nvSpPr>
          <p:cNvPr id="2" name="Rectangle 1">
            <a:extLst>
              <a:ext uri="{FF2B5EF4-FFF2-40B4-BE49-F238E27FC236}">
                <a16:creationId xmlns:a16="http://schemas.microsoft.com/office/drawing/2014/main" id="{45121380-271F-02F1-7AF5-CDB02B228036}"/>
              </a:ext>
            </a:extLst>
          </p:cNvPr>
          <p:cNvSpPr/>
          <p:nvPr/>
        </p:nvSpPr>
        <p:spPr>
          <a:xfrm>
            <a:off x="3473771" y="5162769"/>
            <a:ext cx="5405383" cy="657087"/>
          </a:xfrm>
          <a:prstGeom prst="rect">
            <a:avLst/>
          </a:prstGeom>
          <a:solidFill>
            <a:sysClr val="window" lastClr="FFFFFF">
              <a:lumMod val="85000"/>
            </a:sysClr>
          </a:solidFill>
          <a:ln w="12700" cap="flat" cmpd="sng" algn="ctr">
            <a:noFill/>
            <a:prstDash val="solid"/>
            <a:miter lim="800000"/>
          </a:ln>
          <a:effectLst/>
        </p:spPr>
        <p:txBody>
          <a:bodyPr rtlCol="0" anchor="ctr"/>
          <a:lstStyle/>
          <a:p>
            <a:pPr algn="ctr"/>
            <a:r>
              <a:rPr lang="en-US" b="1" dirty="0">
                <a:solidFill>
                  <a:srgbClr val="38425C"/>
                </a:solidFill>
                <a:latin typeface="Candara" panose="020E0502030303020204" pitchFamily="34" charset="0"/>
              </a:rPr>
              <a:t>Thick cloud, Snow, Ice has high albedo, reflects a lot of Sun’s radiation to the space</a:t>
            </a:r>
          </a:p>
        </p:txBody>
      </p:sp>
    </p:spTree>
    <p:extLst>
      <p:ext uri="{BB962C8B-B14F-4D97-AF65-F5344CB8AC3E}">
        <p14:creationId xmlns:p14="http://schemas.microsoft.com/office/powerpoint/2010/main" val="3880418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Temp" id="{5C6F8BFA-0D3D-4052-9F97-3CD472321F55}" vid="{7E800B1B-B95E-4A6F-A5D2-F3BCE39BA485}"/>
    </a:ext>
  </a:extLst>
</a:theme>
</file>

<file path=docProps/app.xml><?xml version="1.0" encoding="utf-8"?>
<Properties xmlns="http://schemas.openxmlformats.org/officeDocument/2006/extended-properties" xmlns:vt="http://schemas.openxmlformats.org/officeDocument/2006/docPropsVTypes">
  <Template>final Temp</Template>
  <TotalTime>161</TotalTime>
  <Words>1119</Words>
  <Application>Microsoft Office PowerPoint</Application>
  <PresentationFormat>Widescreen</PresentationFormat>
  <Paragraphs>154</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Candara</vt:lpstr>
      <vt:lpstr>Century Gothic</vt:lpstr>
      <vt:lpstr>Montserrat Bold</vt:lpstr>
      <vt:lpstr>Segoe UI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Zamzam</dc:creator>
  <cp:lastModifiedBy>hanaa alrawahi</cp:lastModifiedBy>
  <cp:revision>9</cp:revision>
  <dcterms:created xsi:type="dcterms:W3CDTF">2024-08-10T10:38:18Z</dcterms:created>
  <dcterms:modified xsi:type="dcterms:W3CDTF">2024-08-10T13:41:38Z</dcterms:modified>
</cp:coreProperties>
</file>