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56" r:id="rId2"/>
    <p:sldId id="257" r:id="rId3"/>
    <p:sldId id="269" r:id="rId4"/>
    <p:sldId id="270" r:id="rId5"/>
    <p:sldId id="261" r:id="rId6"/>
    <p:sldId id="262" r:id="rId7"/>
    <p:sldId id="264" r:id="rId8"/>
    <p:sldId id="271" r:id="rId9"/>
    <p:sldId id="266" r:id="rId10"/>
    <p:sldId id="267" r:id="rId11"/>
    <p:sldId id="280" r:id="rId12"/>
    <p:sldId id="281" r:id="rId13"/>
    <p:sldId id="282" r:id="rId14"/>
    <p:sldId id="268" r:id="rId15"/>
    <p:sldId id="273" r:id="rId16"/>
    <p:sldId id="274" r:id="rId17"/>
    <p:sldId id="272" r:id="rId18"/>
    <p:sldId id="275" r:id="rId19"/>
    <p:sldId id="276" r:id="rId20"/>
    <p:sldId id="277" r:id="rId21"/>
    <p:sldId id="278" r:id="rId22"/>
    <p:sldId id="279" r:id="rId23"/>
    <p:sldId id="283" r:id="rId24"/>
    <p:sldId id="284" r:id="rId25"/>
    <p:sldId id="285" r:id="rId26"/>
    <p:sldId id="286" r:id="rId27"/>
    <p:sldId id="287" r:id="rId28"/>
    <p:sldId id="288" r:id="rId29"/>
    <p:sldId id="289" r:id="rId30"/>
    <p:sldId id="290" r:id="rId31"/>
    <p:sldId id="293" r:id="rId32"/>
    <p:sldId id="291"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25"/>
    <a:srgbClr val="FF2549"/>
    <a:srgbClr val="5DD5FF"/>
    <a:srgbClr val="FF0D97"/>
    <a:srgbClr val="0000CC"/>
    <a:srgbClr val="003635"/>
    <a:srgbClr val="9EFF29"/>
    <a:srgbClr val="C80064"/>
    <a:srgbClr val="C33A1F"/>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544" y="2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944" y="1467463"/>
            <a:ext cx="8015750" cy="2005781"/>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53067" y="3465868"/>
            <a:ext cx="8001000" cy="678426"/>
          </a:xfrm>
        </p:spPr>
        <p:txBody>
          <a:bodyPr>
            <a:normAutofit/>
          </a:bodyPr>
          <a:lstStyle>
            <a:lvl1pPr marL="0" indent="0" algn="r">
              <a:buNone/>
              <a:defRPr sz="2800" b="0" i="0">
                <a:solidFill>
                  <a:schemeClr val="accent6">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442" y="268583"/>
            <a:ext cx="8259098" cy="763526"/>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01445" y="1467465"/>
            <a:ext cx="8244349" cy="3281516"/>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2480" y="539273"/>
            <a:ext cx="6516034" cy="725349"/>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60639" y="1312606"/>
            <a:ext cx="6540909" cy="3508626"/>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67" y="249521"/>
            <a:ext cx="8093365"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44904"/>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17301"/>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44904"/>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17301"/>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446" y="1578078"/>
            <a:ext cx="8037871" cy="1600199"/>
          </a:xfrm>
        </p:spPr>
        <p:txBody>
          <a:bodyPr>
            <a:normAutofit/>
          </a:bodyPr>
          <a:lstStyle/>
          <a:p>
            <a:r>
              <a:rPr lang="en-US" dirty="0"/>
              <a:t>Remote Sensing of Soils</a:t>
            </a:r>
          </a:p>
        </p:txBody>
      </p:sp>
      <p:sp>
        <p:nvSpPr>
          <p:cNvPr id="3" name="Subtitle 2"/>
          <p:cNvSpPr>
            <a:spLocks noGrp="1"/>
          </p:cNvSpPr>
          <p:nvPr>
            <p:ph type="subTitle" idx="1"/>
          </p:nvPr>
        </p:nvSpPr>
        <p:spPr>
          <a:xfrm>
            <a:off x="678425" y="3215142"/>
            <a:ext cx="7875639" cy="730043"/>
          </a:xfrm>
        </p:spPr>
        <p:txBody>
          <a:bodyPr/>
          <a:lstStyle/>
          <a:p>
            <a:pPr algn="r"/>
            <a:r>
              <a:rPr lang="en-US" dirty="0"/>
              <a:t>Malik Al-Wardy</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91B7-6F31-C92E-D937-924A3D800159}"/>
              </a:ext>
            </a:extLst>
          </p:cNvPr>
          <p:cNvSpPr>
            <a:spLocks noGrp="1"/>
          </p:cNvSpPr>
          <p:nvPr>
            <p:ph type="title"/>
          </p:nvPr>
        </p:nvSpPr>
        <p:spPr/>
        <p:txBody>
          <a:bodyPr/>
          <a:lstStyle/>
          <a:p>
            <a:r>
              <a:rPr lang="en-US" altLang="en-US" sz="3600" dirty="0"/>
              <a:t>Factors Influencing Soil Reflectance</a:t>
            </a:r>
            <a:endParaRPr lang="en-US" dirty="0"/>
          </a:p>
        </p:txBody>
      </p:sp>
      <p:sp>
        <p:nvSpPr>
          <p:cNvPr id="3" name="Content Placeholder 2">
            <a:extLst>
              <a:ext uri="{FF2B5EF4-FFF2-40B4-BE49-F238E27FC236}">
                <a16:creationId xmlns:a16="http://schemas.microsoft.com/office/drawing/2014/main" id="{4C971542-8A90-1625-EE65-E3C9EB8C66FF}"/>
              </a:ext>
            </a:extLst>
          </p:cNvPr>
          <p:cNvSpPr>
            <a:spLocks noGrp="1"/>
          </p:cNvSpPr>
          <p:nvPr>
            <p:ph idx="1"/>
          </p:nvPr>
        </p:nvSpPr>
        <p:spPr/>
        <p:txBody>
          <a:bodyPr>
            <a:normAutofit/>
          </a:bodyPr>
          <a:lstStyle/>
          <a:p>
            <a:pPr algn="just"/>
            <a:r>
              <a:rPr lang="en-US" altLang="en-US" sz="2400" dirty="0"/>
              <a:t>Mineral composition, including iron-oxide and carbonates</a:t>
            </a:r>
          </a:p>
          <a:p>
            <a:pPr algn="just"/>
            <a:r>
              <a:rPr lang="en-US" altLang="en-US" sz="2400" dirty="0"/>
              <a:t>Soil moisture content</a:t>
            </a:r>
          </a:p>
          <a:p>
            <a:pPr algn="just"/>
            <a:r>
              <a:rPr lang="en-US" sz="2400" dirty="0"/>
              <a:t>Soil organic matter content</a:t>
            </a:r>
          </a:p>
          <a:p>
            <a:pPr algn="just"/>
            <a:r>
              <a:rPr lang="en-US" sz="2400" dirty="0"/>
              <a:t>Texture and roughness</a:t>
            </a:r>
          </a:p>
          <a:p>
            <a:pPr algn="just"/>
            <a:r>
              <a:rPr lang="en-US" sz="2400" dirty="0"/>
              <a:t>Salinity</a:t>
            </a:r>
          </a:p>
        </p:txBody>
      </p:sp>
      <p:pic>
        <p:nvPicPr>
          <p:cNvPr id="4" name="Picture 3">
            <a:extLst>
              <a:ext uri="{FF2B5EF4-FFF2-40B4-BE49-F238E27FC236}">
                <a16:creationId xmlns:a16="http://schemas.microsoft.com/office/drawing/2014/main" id="{A6B4DCD1-6B69-FCA0-56B6-6D896E69ADBA}"/>
              </a:ext>
            </a:extLst>
          </p:cNvPr>
          <p:cNvPicPr>
            <a:picLocks noChangeAspect="1"/>
          </p:cNvPicPr>
          <p:nvPr/>
        </p:nvPicPr>
        <p:blipFill>
          <a:blip r:embed="rId2"/>
          <a:stretch>
            <a:fillRect/>
          </a:stretch>
        </p:blipFill>
        <p:spPr>
          <a:xfrm>
            <a:off x="4896414" y="1970198"/>
            <a:ext cx="3864126" cy="2778783"/>
          </a:xfrm>
          <a:prstGeom prst="rect">
            <a:avLst/>
          </a:prstGeom>
        </p:spPr>
      </p:pic>
    </p:spTree>
    <p:extLst>
      <p:ext uri="{BB962C8B-B14F-4D97-AF65-F5344CB8AC3E}">
        <p14:creationId xmlns:p14="http://schemas.microsoft.com/office/powerpoint/2010/main" val="213059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05853-67B2-7FDF-6E78-F24739566AA5}"/>
              </a:ext>
            </a:extLst>
          </p:cNvPr>
          <p:cNvSpPr>
            <a:spLocks noGrp="1"/>
          </p:cNvSpPr>
          <p:nvPr>
            <p:ph type="title"/>
          </p:nvPr>
        </p:nvSpPr>
        <p:spPr/>
        <p:txBody>
          <a:bodyPr/>
          <a:lstStyle/>
          <a:p>
            <a:r>
              <a:rPr lang="en-US" altLang="en-US" dirty="0"/>
              <a:t>Soil Texture</a:t>
            </a:r>
            <a:endParaRPr lang="en-US" dirty="0"/>
          </a:p>
        </p:txBody>
      </p:sp>
      <p:sp>
        <p:nvSpPr>
          <p:cNvPr id="4" name="Rectangle 3">
            <a:extLst>
              <a:ext uri="{FF2B5EF4-FFF2-40B4-BE49-F238E27FC236}">
                <a16:creationId xmlns:a16="http://schemas.microsoft.com/office/drawing/2014/main" id="{64B4830B-AC63-8C1E-823E-895D6BE75B0C}"/>
              </a:ext>
            </a:extLst>
          </p:cNvPr>
          <p:cNvSpPr txBox="1">
            <a:spLocks noChangeArrowheads="1"/>
          </p:cNvSpPr>
          <p:nvPr/>
        </p:nvSpPr>
        <p:spPr>
          <a:xfrm>
            <a:off x="381000" y="1600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en-US" sz="2000" dirty="0"/>
              <a:t>Proportion of sand, silt and clay in a soil (or horizon), usually calculated as % weight for each type of particle</a:t>
            </a:r>
          </a:p>
          <a:p>
            <a:pPr algn="just"/>
            <a:r>
              <a:rPr lang="en-US" altLang="en-US" sz="2000" dirty="0"/>
              <a:t>These percentages are divided different soil texture classes</a:t>
            </a:r>
          </a:p>
        </p:txBody>
      </p:sp>
      <p:pic>
        <p:nvPicPr>
          <p:cNvPr id="5" name="Picture 4">
            <a:extLst>
              <a:ext uri="{FF2B5EF4-FFF2-40B4-BE49-F238E27FC236}">
                <a16:creationId xmlns:a16="http://schemas.microsoft.com/office/drawing/2014/main" id="{592FDD67-7820-B07E-75EF-9435E4C0B1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8918" y="1600200"/>
            <a:ext cx="3480955" cy="337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35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51BA-6050-327C-72DE-8B5E3F6FFDF6}"/>
              </a:ext>
            </a:extLst>
          </p:cNvPr>
          <p:cNvSpPr>
            <a:spLocks noGrp="1"/>
          </p:cNvSpPr>
          <p:nvPr>
            <p:ph type="title"/>
          </p:nvPr>
        </p:nvSpPr>
        <p:spPr/>
        <p:txBody>
          <a:bodyPr/>
          <a:lstStyle/>
          <a:p>
            <a:r>
              <a:rPr lang="en-US" altLang="en-US" dirty="0"/>
              <a:t>Soil Texture</a:t>
            </a:r>
            <a:endParaRPr lang="en-US" dirty="0"/>
          </a:p>
        </p:txBody>
      </p:sp>
      <p:sp>
        <p:nvSpPr>
          <p:cNvPr id="4" name="Rectangle 2">
            <a:extLst>
              <a:ext uri="{FF2B5EF4-FFF2-40B4-BE49-F238E27FC236}">
                <a16:creationId xmlns:a16="http://schemas.microsoft.com/office/drawing/2014/main" id="{60281D69-2432-E935-26F1-4AF5A452E995}"/>
              </a:ext>
            </a:extLst>
          </p:cNvPr>
          <p:cNvSpPr txBox="1">
            <a:spLocks noChangeArrowheads="1"/>
          </p:cNvSpPr>
          <p:nvPr/>
        </p:nvSpPr>
        <p:spPr>
          <a:xfrm>
            <a:off x="574964" y="1405746"/>
            <a:ext cx="3217717" cy="60258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bg1"/>
                </a:solidFill>
                <a:effectLst>
                  <a:outerShdw blurRad="50800" dist="38100" dir="2700000" algn="tl" rotWithShape="0">
                    <a:prstClr val="black">
                      <a:alpha val="40000"/>
                    </a:prstClr>
                  </a:outerShdw>
                </a:effectLst>
                <a:latin typeface="+mj-lt"/>
                <a:ea typeface="+mj-ea"/>
                <a:cs typeface="+mj-cs"/>
              </a:defRPr>
            </a:lvl1pPr>
          </a:lstStyle>
          <a:p>
            <a:r>
              <a:rPr lang="en-US" altLang="en-US" sz="2400" dirty="0">
                <a:solidFill>
                  <a:schemeClr val="tx1"/>
                </a:solidFill>
                <a:latin typeface="+mn-lt"/>
                <a:ea typeface="+mn-ea"/>
                <a:cs typeface="+mn-cs"/>
              </a:rPr>
              <a:t>Basic Dry Soil Spectrum</a:t>
            </a:r>
          </a:p>
        </p:txBody>
      </p:sp>
      <p:pic>
        <p:nvPicPr>
          <p:cNvPr id="7" name="Picture 6">
            <a:extLst>
              <a:ext uri="{FF2B5EF4-FFF2-40B4-BE49-F238E27FC236}">
                <a16:creationId xmlns:a16="http://schemas.microsoft.com/office/drawing/2014/main" id="{7BA4A769-762C-C916-9D73-4D33A565D33E}"/>
              </a:ext>
            </a:extLst>
          </p:cNvPr>
          <p:cNvPicPr>
            <a:picLocks noChangeAspect="1"/>
          </p:cNvPicPr>
          <p:nvPr/>
        </p:nvPicPr>
        <p:blipFill>
          <a:blip r:embed="rId2"/>
          <a:stretch>
            <a:fillRect/>
          </a:stretch>
        </p:blipFill>
        <p:spPr>
          <a:xfrm>
            <a:off x="4810618" y="1797627"/>
            <a:ext cx="3987551" cy="3224808"/>
          </a:xfrm>
          <a:prstGeom prst="rect">
            <a:avLst/>
          </a:prstGeom>
        </p:spPr>
      </p:pic>
      <p:pic>
        <p:nvPicPr>
          <p:cNvPr id="8" name="Picture 7">
            <a:extLst>
              <a:ext uri="{FF2B5EF4-FFF2-40B4-BE49-F238E27FC236}">
                <a16:creationId xmlns:a16="http://schemas.microsoft.com/office/drawing/2014/main" id="{FF482528-5F3D-65D5-AB38-4F330DF98A2D}"/>
              </a:ext>
            </a:extLst>
          </p:cNvPr>
          <p:cNvPicPr>
            <a:picLocks noChangeAspect="1"/>
          </p:cNvPicPr>
          <p:nvPr/>
        </p:nvPicPr>
        <p:blipFill>
          <a:blip r:embed="rId3"/>
          <a:stretch>
            <a:fillRect/>
          </a:stretch>
        </p:blipFill>
        <p:spPr>
          <a:xfrm>
            <a:off x="243300" y="2137064"/>
            <a:ext cx="3981202" cy="2580409"/>
          </a:xfrm>
          <a:prstGeom prst="rect">
            <a:avLst/>
          </a:prstGeom>
        </p:spPr>
      </p:pic>
    </p:spTree>
    <p:extLst>
      <p:ext uri="{BB962C8B-B14F-4D97-AF65-F5344CB8AC3E}">
        <p14:creationId xmlns:p14="http://schemas.microsoft.com/office/powerpoint/2010/main" val="517059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4C0F-5001-6C69-6938-6ABCE153D3E2}"/>
              </a:ext>
            </a:extLst>
          </p:cNvPr>
          <p:cNvSpPr>
            <a:spLocks noGrp="1"/>
          </p:cNvSpPr>
          <p:nvPr>
            <p:ph type="title"/>
          </p:nvPr>
        </p:nvSpPr>
        <p:spPr/>
        <p:txBody>
          <a:bodyPr/>
          <a:lstStyle/>
          <a:p>
            <a:r>
              <a:rPr lang="en-US" altLang="en-US" dirty="0"/>
              <a:t>Soil Texture</a:t>
            </a:r>
            <a:endParaRPr lang="en-US" dirty="0"/>
          </a:p>
        </p:txBody>
      </p:sp>
      <p:pic>
        <p:nvPicPr>
          <p:cNvPr id="5" name="Picture 4">
            <a:extLst>
              <a:ext uri="{FF2B5EF4-FFF2-40B4-BE49-F238E27FC236}">
                <a16:creationId xmlns:a16="http://schemas.microsoft.com/office/drawing/2014/main" id="{14E83380-7C6E-4566-CDF0-9252A1D34EB8}"/>
              </a:ext>
            </a:extLst>
          </p:cNvPr>
          <p:cNvPicPr>
            <a:picLocks noChangeAspect="1"/>
          </p:cNvPicPr>
          <p:nvPr/>
        </p:nvPicPr>
        <p:blipFill>
          <a:blip r:embed="rId2"/>
          <a:stretch>
            <a:fillRect/>
          </a:stretch>
        </p:blipFill>
        <p:spPr>
          <a:xfrm>
            <a:off x="1738746" y="1458240"/>
            <a:ext cx="5043810" cy="3685260"/>
          </a:xfrm>
          <a:prstGeom prst="rect">
            <a:avLst/>
          </a:prstGeom>
        </p:spPr>
      </p:pic>
    </p:spTree>
    <p:extLst>
      <p:ext uri="{BB962C8B-B14F-4D97-AF65-F5344CB8AC3E}">
        <p14:creationId xmlns:p14="http://schemas.microsoft.com/office/powerpoint/2010/main" val="219462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780C-FD06-A1D6-9326-FEA0B34942C1}"/>
              </a:ext>
            </a:extLst>
          </p:cNvPr>
          <p:cNvSpPr>
            <a:spLocks noGrp="1"/>
          </p:cNvSpPr>
          <p:nvPr>
            <p:ph type="title"/>
          </p:nvPr>
        </p:nvSpPr>
        <p:spPr/>
        <p:txBody>
          <a:bodyPr/>
          <a:lstStyle/>
          <a:p>
            <a:r>
              <a:rPr lang="en-US" altLang="en-US" sz="3600" dirty="0"/>
              <a:t>Mineral Composition</a:t>
            </a:r>
            <a:endParaRPr lang="en-US" dirty="0"/>
          </a:p>
        </p:txBody>
      </p:sp>
      <p:sp>
        <p:nvSpPr>
          <p:cNvPr id="3" name="Content Placeholder 2">
            <a:extLst>
              <a:ext uri="{FF2B5EF4-FFF2-40B4-BE49-F238E27FC236}">
                <a16:creationId xmlns:a16="http://schemas.microsoft.com/office/drawing/2014/main" id="{CE5DE648-C51E-FBC0-B56F-DE61B71CBC7E}"/>
              </a:ext>
            </a:extLst>
          </p:cNvPr>
          <p:cNvSpPr>
            <a:spLocks noGrp="1"/>
          </p:cNvSpPr>
          <p:nvPr>
            <p:ph idx="1"/>
          </p:nvPr>
        </p:nvSpPr>
        <p:spPr/>
        <p:txBody>
          <a:bodyPr/>
          <a:lstStyle/>
          <a:p>
            <a:pPr algn="just"/>
            <a:r>
              <a:rPr lang="en-US" sz="2400" dirty="0"/>
              <a:t>Affects the visible, NIR, and thermal portions of the reflectance spectrum</a:t>
            </a:r>
          </a:p>
          <a:p>
            <a:pPr algn="just"/>
            <a:r>
              <a:rPr lang="en-US" sz="2400" dirty="0"/>
              <a:t>Increasing reflectance from visible to NIR</a:t>
            </a:r>
          </a:p>
          <a:p>
            <a:pPr algn="just"/>
            <a:r>
              <a:rPr lang="en-US" sz="2400" dirty="0"/>
              <a:t>Iron and clays are detectable</a:t>
            </a:r>
          </a:p>
          <a:p>
            <a:pPr marL="0" indent="0">
              <a:buNone/>
            </a:pPr>
            <a:endParaRPr lang="en-US" dirty="0"/>
          </a:p>
        </p:txBody>
      </p:sp>
    </p:spTree>
    <p:extLst>
      <p:ext uri="{BB962C8B-B14F-4D97-AF65-F5344CB8AC3E}">
        <p14:creationId xmlns:p14="http://schemas.microsoft.com/office/powerpoint/2010/main" val="87933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030D-3FBB-F5C3-C779-79B056938548}"/>
              </a:ext>
            </a:extLst>
          </p:cNvPr>
          <p:cNvSpPr>
            <a:spLocks noGrp="1"/>
          </p:cNvSpPr>
          <p:nvPr>
            <p:ph type="title"/>
          </p:nvPr>
        </p:nvSpPr>
        <p:spPr/>
        <p:txBody>
          <a:bodyPr/>
          <a:lstStyle/>
          <a:p>
            <a:r>
              <a:rPr lang="en-US" altLang="en-US" sz="3600" dirty="0"/>
              <a:t>Mineral Composition</a:t>
            </a:r>
            <a:endParaRPr lang="en-US" dirty="0"/>
          </a:p>
        </p:txBody>
      </p:sp>
      <p:pic>
        <p:nvPicPr>
          <p:cNvPr id="4" name="Picture 3">
            <a:extLst>
              <a:ext uri="{FF2B5EF4-FFF2-40B4-BE49-F238E27FC236}">
                <a16:creationId xmlns:a16="http://schemas.microsoft.com/office/drawing/2014/main" id="{DCECB10A-D0BE-30EB-40EE-38120E7DBE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4583" y="1506502"/>
            <a:ext cx="4437207" cy="352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C183C84D-B17D-0C8D-A564-A33DA38D3487}"/>
              </a:ext>
            </a:extLst>
          </p:cNvPr>
          <p:cNvSpPr txBox="1"/>
          <p:nvPr/>
        </p:nvSpPr>
        <p:spPr>
          <a:xfrm>
            <a:off x="1156855" y="3038678"/>
            <a:ext cx="1451264" cy="461665"/>
          </a:xfrm>
          <a:prstGeom prst="rect">
            <a:avLst/>
          </a:prstGeom>
          <a:noFill/>
        </p:spPr>
        <p:txBody>
          <a:bodyPr wrap="square" rtlCol="0">
            <a:spAutoFit/>
          </a:bodyPr>
          <a:lstStyle/>
          <a:p>
            <a:r>
              <a:rPr lang="en-US" sz="2400" dirty="0"/>
              <a:t>Iron oxide</a:t>
            </a:r>
          </a:p>
        </p:txBody>
      </p:sp>
    </p:spTree>
    <p:extLst>
      <p:ext uri="{BB962C8B-B14F-4D97-AF65-F5344CB8AC3E}">
        <p14:creationId xmlns:p14="http://schemas.microsoft.com/office/powerpoint/2010/main" val="391781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7775-B27F-3C47-586A-D99C31CB20B6}"/>
              </a:ext>
            </a:extLst>
          </p:cNvPr>
          <p:cNvSpPr>
            <a:spLocks noGrp="1"/>
          </p:cNvSpPr>
          <p:nvPr>
            <p:ph type="title"/>
          </p:nvPr>
        </p:nvSpPr>
        <p:spPr/>
        <p:txBody>
          <a:bodyPr/>
          <a:lstStyle/>
          <a:p>
            <a:r>
              <a:rPr lang="en-US" altLang="en-US" sz="3600" dirty="0"/>
              <a:t>Mineral Composition</a:t>
            </a:r>
            <a:endParaRPr lang="en-US" dirty="0"/>
          </a:p>
        </p:txBody>
      </p:sp>
      <p:pic>
        <p:nvPicPr>
          <p:cNvPr id="4" name="Picture 3">
            <a:extLst>
              <a:ext uri="{FF2B5EF4-FFF2-40B4-BE49-F238E27FC236}">
                <a16:creationId xmlns:a16="http://schemas.microsoft.com/office/drawing/2014/main" id="{52E81930-1A8C-76D3-4C60-11970E4B7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226" y="1816634"/>
            <a:ext cx="5746475" cy="27351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3EFDD1-2AA0-995E-D307-504184ADEB08}"/>
              </a:ext>
            </a:extLst>
          </p:cNvPr>
          <p:cNvSpPr txBox="1"/>
          <p:nvPr/>
        </p:nvSpPr>
        <p:spPr>
          <a:xfrm>
            <a:off x="3598718" y="1334569"/>
            <a:ext cx="1451264" cy="461665"/>
          </a:xfrm>
          <a:prstGeom prst="rect">
            <a:avLst/>
          </a:prstGeom>
          <a:noFill/>
        </p:spPr>
        <p:txBody>
          <a:bodyPr wrap="square" rtlCol="0">
            <a:spAutoFit/>
          </a:bodyPr>
          <a:lstStyle/>
          <a:p>
            <a:r>
              <a:rPr lang="en-US" sz="2400" dirty="0"/>
              <a:t>Iron oxide</a:t>
            </a:r>
          </a:p>
        </p:txBody>
      </p:sp>
      <p:sp>
        <p:nvSpPr>
          <p:cNvPr id="6" name="TextBox 5">
            <a:extLst>
              <a:ext uri="{FF2B5EF4-FFF2-40B4-BE49-F238E27FC236}">
                <a16:creationId xmlns:a16="http://schemas.microsoft.com/office/drawing/2014/main" id="{9E56FE41-82D7-8D71-6F2A-73A49D94BE52}"/>
              </a:ext>
            </a:extLst>
          </p:cNvPr>
          <p:cNvSpPr txBox="1"/>
          <p:nvPr/>
        </p:nvSpPr>
        <p:spPr>
          <a:xfrm>
            <a:off x="1673226" y="4551751"/>
            <a:ext cx="5746475" cy="584775"/>
          </a:xfrm>
          <a:prstGeom prst="rect">
            <a:avLst/>
          </a:prstGeom>
          <a:noFill/>
        </p:spPr>
        <p:txBody>
          <a:bodyPr wrap="square" rtlCol="0">
            <a:spAutoFit/>
          </a:bodyPr>
          <a:lstStyle/>
          <a:p>
            <a:r>
              <a:rPr lang="en-US" altLang="en-US" sz="1600" dirty="0"/>
              <a:t>Iron content in the Santa Monica mountains mapped using AVIRIS (Palacios-</a:t>
            </a:r>
            <a:r>
              <a:rPr lang="en-US" altLang="en-US" sz="1600" dirty="0" err="1"/>
              <a:t>Orueta</a:t>
            </a:r>
            <a:r>
              <a:rPr lang="en-US" altLang="en-US" sz="1600" dirty="0"/>
              <a:t> et al. 1999)</a:t>
            </a:r>
          </a:p>
        </p:txBody>
      </p:sp>
    </p:spTree>
    <p:extLst>
      <p:ext uri="{BB962C8B-B14F-4D97-AF65-F5344CB8AC3E}">
        <p14:creationId xmlns:p14="http://schemas.microsoft.com/office/powerpoint/2010/main" val="4045368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D398-816A-239E-16E5-38D361E1170B}"/>
              </a:ext>
            </a:extLst>
          </p:cNvPr>
          <p:cNvSpPr>
            <a:spLocks noGrp="1"/>
          </p:cNvSpPr>
          <p:nvPr>
            <p:ph type="title"/>
          </p:nvPr>
        </p:nvSpPr>
        <p:spPr/>
        <p:txBody>
          <a:bodyPr/>
          <a:lstStyle/>
          <a:p>
            <a:r>
              <a:rPr lang="en-US" dirty="0"/>
              <a:t>Hyperspectral vs. multispectral systems</a:t>
            </a:r>
          </a:p>
        </p:txBody>
      </p:sp>
      <p:sp>
        <p:nvSpPr>
          <p:cNvPr id="3" name="Content Placeholder 2">
            <a:extLst>
              <a:ext uri="{FF2B5EF4-FFF2-40B4-BE49-F238E27FC236}">
                <a16:creationId xmlns:a16="http://schemas.microsoft.com/office/drawing/2014/main" id="{E95669B8-132E-F463-E044-72821E0A4AF9}"/>
              </a:ext>
            </a:extLst>
          </p:cNvPr>
          <p:cNvSpPr>
            <a:spLocks noGrp="1"/>
          </p:cNvSpPr>
          <p:nvPr>
            <p:ph idx="1"/>
          </p:nvPr>
        </p:nvSpPr>
        <p:spPr>
          <a:xfrm>
            <a:off x="501445" y="1467465"/>
            <a:ext cx="8244349" cy="607253"/>
          </a:xfrm>
        </p:spPr>
        <p:txBody>
          <a:bodyPr>
            <a:normAutofit fontScale="70000" lnSpcReduction="20000"/>
          </a:bodyPr>
          <a:lstStyle/>
          <a:p>
            <a:pPr marL="0" indent="0">
              <a:buNone/>
            </a:pPr>
            <a:r>
              <a:rPr lang="en-US" altLang="de-DE" sz="2900" dirty="0"/>
              <a:t>Many mineral information can be derived more accurately with hyperspectral data, while they are essential for certain applications</a:t>
            </a:r>
            <a:endParaRPr lang="de-DE" altLang="de-DE" sz="2900" dirty="0"/>
          </a:p>
          <a:p>
            <a:pPr marL="0" indent="0">
              <a:buNone/>
            </a:pPr>
            <a:endParaRPr lang="en-US" dirty="0"/>
          </a:p>
        </p:txBody>
      </p:sp>
      <p:pic>
        <p:nvPicPr>
          <p:cNvPr id="308" name="Picture 307">
            <a:extLst>
              <a:ext uri="{FF2B5EF4-FFF2-40B4-BE49-F238E27FC236}">
                <a16:creationId xmlns:a16="http://schemas.microsoft.com/office/drawing/2014/main" id="{D71923C5-0875-AADB-DC91-B56B4A54BF3F}"/>
              </a:ext>
            </a:extLst>
          </p:cNvPr>
          <p:cNvPicPr>
            <a:picLocks noChangeAspect="1"/>
          </p:cNvPicPr>
          <p:nvPr/>
        </p:nvPicPr>
        <p:blipFill>
          <a:blip r:embed="rId2"/>
          <a:stretch>
            <a:fillRect/>
          </a:stretch>
        </p:blipFill>
        <p:spPr>
          <a:xfrm>
            <a:off x="0" y="2206877"/>
            <a:ext cx="5647133" cy="2864097"/>
          </a:xfrm>
          <a:prstGeom prst="rect">
            <a:avLst/>
          </a:prstGeom>
        </p:spPr>
      </p:pic>
      <p:grpSp>
        <p:nvGrpSpPr>
          <p:cNvPr id="309" name="Gruppieren 111">
            <a:extLst>
              <a:ext uri="{FF2B5EF4-FFF2-40B4-BE49-F238E27FC236}">
                <a16:creationId xmlns:a16="http://schemas.microsoft.com/office/drawing/2014/main" id="{B0AFA4E4-21ED-4227-BF4F-FAB5FD77E80C}"/>
              </a:ext>
            </a:extLst>
          </p:cNvPr>
          <p:cNvGrpSpPr>
            <a:grpSpLocks/>
          </p:cNvGrpSpPr>
          <p:nvPr/>
        </p:nvGrpSpPr>
        <p:grpSpPr bwMode="auto">
          <a:xfrm>
            <a:off x="5954316" y="2069085"/>
            <a:ext cx="2843212" cy="2864097"/>
            <a:chOff x="12401630" y="8998869"/>
            <a:chExt cx="4028428" cy="4210760"/>
          </a:xfrm>
        </p:grpSpPr>
        <p:sp>
          <p:nvSpPr>
            <p:cNvPr id="310" name="Abgerundetes Rechteck 114">
              <a:extLst>
                <a:ext uri="{FF2B5EF4-FFF2-40B4-BE49-F238E27FC236}">
                  <a16:creationId xmlns:a16="http://schemas.microsoft.com/office/drawing/2014/main" id="{2F94541A-6012-33D7-4026-263099F3CE91}"/>
                </a:ext>
              </a:extLst>
            </p:cNvPr>
            <p:cNvSpPr/>
            <p:nvPr/>
          </p:nvSpPr>
          <p:spPr bwMode="auto">
            <a:xfrm>
              <a:off x="12401630" y="8998869"/>
              <a:ext cx="3869431" cy="4210760"/>
            </a:xfrm>
            <a:prstGeom prst="roundRect">
              <a:avLst>
                <a:gd name="adj" fmla="val 34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1" name="Picture 4" descr="maktesh_c">
              <a:extLst>
                <a:ext uri="{FF2B5EF4-FFF2-40B4-BE49-F238E27FC236}">
                  <a16:creationId xmlns:a16="http://schemas.microsoft.com/office/drawing/2014/main" id="{4A12C54F-E24F-358F-336D-477FD70B1EF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19942" t="4520" r="11304"/>
            <a:stretch>
              <a:fillRect/>
            </a:stretch>
          </p:blipFill>
          <p:spPr bwMode="auto">
            <a:xfrm>
              <a:off x="12454235" y="9467239"/>
              <a:ext cx="1368153" cy="345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2" name="Gruppieren 114">
              <a:extLst>
                <a:ext uri="{FF2B5EF4-FFF2-40B4-BE49-F238E27FC236}">
                  <a16:creationId xmlns:a16="http://schemas.microsoft.com/office/drawing/2014/main" id="{A6D21326-B9B5-90FF-872F-1D3A25AB1400}"/>
                </a:ext>
              </a:extLst>
            </p:cNvPr>
            <p:cNvGrpSpPr>
              <a:grpSpLocks/>
            </p:cNvGrpSpPr>
            <p:nvPr/>
          </p:nvGrpSpPr>
          <p:grpSpPr bwMode="auto">
            <a:xfrm>
              <a:off x="13827363" y="9472563"/>
              <a:ext cx="2253143" cy="3710689"/>
              <a:chOff x="2461152" y="2684221"/>
              <a:chExt cx="2417882" cy="3981998"/>
            </a:xfrm>
          </p:grpSpPr>
          <p:sp>
            <p:nvSpPr>
              <p:cNvPr id="314" name="Rectangle 54">
                <a:extLst>
                  <a:ext uri="{FF2B5EF4-FFF2-40B4-BE49-F238E27FC236}">
                    <a16:creationId xmlns:a16="http://schemas.microsoft.com/office/drawing/2014/main" id="{C5315F43-F797-E379-EC29-1FF7DA2DF66B}"/>
                  </a:ext>
                </a:extLst>
              </p:cNvPr>
              <p:cNvSpPr>
                <a:spLocks noChangeArrowheads="1"/>
              </p:cNvSpPr>
              <p:nvPr/>
            </p:nvSpPr>
            <p:spPr bwMode="auto">
              <a:xfrm>
                <a:off x="2762398" y="2695661"/>
                <a:ext cx="1974815" cy="3562928"/>
              </a:xfrm>
              <a:prstGeom prst="rect">
                <a:avLst/>
              </a:prstGeom>
              <a:solidFill>
                <a:srgbClr val="F5F5F5"/>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20000"/>
                  </a:spcBef>
                  <a:buClr>
                    <a:srgbClr val="004D95"/>
                  </a:buClr>
                  <a:buFont typeface="Wingdings" panose="05000000000000000000" pitchFamily="2" charset="2"/>
                  <a:buChar char="v"/>
                  <a:defRPr sz="2200">
                    <a:solidFill>
                      <a:schemeClr val="tx1"/>
                    </a:solidFill>
                    <a:latin typeface="Verdana" panose="020B0604030504040204" pitchFamily="34" charset="0"/>
                    <a:ea typeface="ＭＳ Ｐゴシック" panose="020B0600070205080204" pitchFamily="34" charset="-128"/>
                  </a:defRPr>
                </a:lvl1pPr>
                <a:lvl2pPr marL="742950" indent="-285750">
                  <a:lnSpc>
                    <a:spcPct val="120000"/>
                  </a:lnSpc>
                  <a:spcBef>
                    <a:spcPct val="20000"/>
                  </a:spcBef>
                  <a:buClr>
                    <a:srgbClr val="004D95"/>
                  </a:buClr>
                  <a:buFont typeface="Wingdings" panose="05000000000000000000" pitchFamily="2" charset="2"/>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lnSpc>
                    <a:spcPct val="120000"/>
                  </a:lnSpc>
                  <a:spcBef>
                    <a:spcPct val="20000"/>
                  </a:spcBef>
                  <a:buClr>
                    <a:srgbClr val="004D95"/>
                  </a:buClr>
                  <a:buFont typeface="Arial" panose="020B0604020202020204" pitchFamily="34" charset="0"/>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lnSpc>
                    <a:spcPct val="120000"/>
                  </a:lnSpc>
                  <a:spcBef>
                    <a:spcPct val="20000"/>
                  </a:spcBef>
                  <a:buClr>
                    <a:srgbClr val="004D95"/>
                  </a:buClr>
                  <a:buFont typeface="Symbol" panose="05050102010706020507" pitchFamily="18" charset="2"/>
                  <a:buChar char="-"/>
                  <a:defRPr sz="1400">
                    <a:solidFill>
                      <a:schemeClr val="tx1"/>
                    </a:solidFill>
                    <a:latin typeface="Verdana" panose="020B0604030504040204" pitchFamily="34" charset="0"/>
                    <a:ea typeface="ＭＳ Ｐゴシック" panose="020B0600070205080204" pitchFamily="34" charset="-128"/>
                  </a:defRPr>
                </a:lvl4pPr>
                <a:lvl5pPr marL="2057400" indent="-228600">
                  <a:lnSpc>
                    <a:spcPct val="120000"/>
                  </a:lnSpc>
                  <a:spcBef>
                    <a:spcPct val="20000"/>
                  </a:spcBef>
                  <a:buClr>
                    <a:srgbClr val="004D95"/>
                  </a:buClr>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ct val="120000"/>
                  </a:lnSpc>
                  <a:spcBef>
                    <a:spcPct val="20000"/>
                  </a:spcBef>
                  <a:spcAft>
                    <a:spcPct val="0"/>
                  </a:spcAft>
                  <a:buClr>
                    <a:srgbClr val="004D95"/>
                  </a:buClr>
                  <a:buChar char="»"/>
                  <a:defRPr sz="12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defRPr/>
                </a:pPr>
                <a:endParaRPr lang="en-US" altLang="en-US" sz="1846">
                  <a:latin typeface="Arial" panose="020B0604020202020204" pitchFamily="34" charset="0"/>
                </a:endParaRPr>
              </a:p>
            </p:txBody>
          </p:sp>
          <p:sp>
            <p:nvSpPr>
              <p:cNvPr id="315" name="Line 55">
                <a:extLst>
                  <a:ext uri="{FF2B5EF4-FFF2-40B4-BE49-F238E27FC236}">
                    <a16:creationId xmlns:a16="http://schemas.microsoft.com/office/drawing/2014/main" id="{5B6F01C8-0FA8-4562-8703-5729E75B06D4}"/>
                  </a:ext>
                </a:extLst>
              </p:cNvPr>
              <p:cNvSpPr>
                <a:spLocks noChangeShapeType="1"/>
              </p:cNvSpPr>
              <p:nvPr/>
            </p:nvSpPr>
            <p:spPr bwMode="auto">
              <a:xfrm>
                <a:off x="2769812" y="5285757"/>
                <a:ext cx="1950366"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 name="Line 56">
                <a:extLst>
                  <a:ext uri="{FF2B5EF4-FFF2-40B4-BE49-F238E27FC236}">
                    <a16:creationId xmlns:a16="http://schemas.microsoft.com/office/drawing/2014/main" id="{03E6E237-19F0-BA0A-B369-9BDFEBDDA521}"/>
                  </a:ext>
                </a:extLst>
              </p:cNvPr>
              <p:cNvSpPr>
                <a:spLocks noChangeShapeType="1"/>
              </p:cNvSpPr>
              <p:nvPr/>
            </p:nvSpPr>
            <p:spPr bwMode="auto">
              <a:xfrm>
                <a:off x="2773993" y="5605398"/>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 name="Line 57">
                <a:extLst>
                  <a:ext uri="{FF2B5EF4-FFF2-40B4-BE49-F238E27FC236}">
                    <a16:creationId xmlns:a16="http://schemas.microsoft.com/office/drawing/2014/main" id="{802B659F-16DC-9207-7B85-950C2C27AA68}"/>
                  </a:ext>
                </a:extLst>
              </p:cNvPr>
              <p:cNvSpPr>
                <a:spLocks noChangeShapeType="1"/>
              </p:cNvSpPr>
              <p:nvPr/>
            </p:nvSpPr>
            <p:spPr bwMode="auto">
              <a:xfrm>
                <a:off x="2773993" y="5929190"/>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 name="Line 58">
                <a:extLst>
                  <a:ext uri="{FF2B5EF4-FFF2-40B4-BE49-F238E27FC236}">
                    <a16:creationId xmlns:a16="http://schemas.microsoft.com/office/drawing/2014/main" id="{EBF0AEB7-6BD4-CE88-454D-F9A84A2C0FA2}"/>
                  </a:ext>
                </a:extLst>
              </p:cNvPr>
              <p:cNvSpPr>
                <a:spLocks noChangeShapeType="1"/>
              </p:cNvSpPr>
              <p:nvPr/>
            </p:nvSpPr>
            <p:spPr bwMode="auto">
              <a:xfrm>
                <a:off x="3136444" y="2750596"/>
                <a:ext cx="0" cy="3502384"/>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 name="Line 59">
                <a:extLst>
                  <a:ext uri="{FF2B5EF4-FFF2-40B4-BE49-F238E27FC236}">
                    <a16:creationId xmlns:a16="http://schemas.microsoft.com/office/drawing/2014/main" id="{612514C9-5502-90EE-2752-5590D8EDD407}"/>
                  </a:ext>
                </a:extLst>
              </p:cNvPr>
              <p:cNvSpPr>
                <a:spLocks noChangeShapeType="1"/>
              </p:cNvSpPr>
              <p:nvPr/>
            </p:nvSpPr>
            <p:spPr bwMode="auto">
              <a:xfrm>
                <a:off x="3509348" y="2750596"/>
                <a:ext cx="0" cy="3502383"/>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 name="Line 60">
                <a:extLst>
                  <a:ext uri="{FF2B5EF4-FFF2-40B4-BE49-F238E27FC236}">
                    <a16:creationId xmlns:a16="http://schemas.microsoft.com/office/drawing/2014/main" id="{CC4F6326-04F7-31FC-10D7-818CF0BB1C12}"/>
                  </a:ext>
                </a:extLst>
              </p:cNvPr>
              <p:cNvSpPr>
                <a:spLocks noChangeShapeType="1"/>
              </p:cNvSpPr>
              <p:nvPr/>
            </p:nvSpPr>
            <p:spPr bwMode="auto">
              <a:xfrm>
                <a:off x="3880161" y="2750596"/>
                <a:ext cx="0" cy="349408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 name="Line 61">
                <a:extLst>
                  <a:ext uri="{FF2B5EF4-FFF2-40B4-BE49-F238E27FC236}">
                    <a16:creationId xmlns:a16="http://schemas.microsoft.com/office/drawing/2014/main" id="{7B0CDDD3-1EFE-2B43-3B88-D0B59D439408}"/>
                  </a:ext>
                </a:extLst>
              </p:cNvPr>
              <p:cNvSpPr>
                <a:spLocks noChangeShapeType="1"/>
              </p:cNvSpPr>
              <p:nvPr/>
            </p:nvSpPr>
            <p:spPr bwMode="auto">
              <a:xfrm>
                <a:off x="4257248" y="2750596"/>
                <a:ext cx="0" cy="3496158"/>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 name="Line 62">
                <a:extLst>
                  <a:ext uri="{FF2B5EF4-FFF2-40B4-BE49-F238E27FC236}">
                    <a16:creationId xmlns:a16="http://schemas.microsoft.com/office/drawing/2014/main" id="{4A8F87F7-96A3-833D-8584-9758F63B8128}"/>
                  </a:ext>
                </a:extLst>
              </p:cNvPr>
              <p:cNvSpPr>
                <a:spLocks noChangeShapeType="1"/>
              </p:cNvSpPr>
              <p:nvPr/>
            </p:nvSpPr>
            <p:spPr bwMode="auto">
              <a:xfrm>
                <a:off x="2761450" y="5285757"/>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 name="Line 63">
                <a:extLst>
                  <a:ext uri="{FF2B5EF4-FFF2-40B4-BE49-F238E27FC236}">
                    <a16:creationId xmlns:a16="http://schemas.microsoft.com/office/drawing/2014/main" id="{987DA530-7726-88D8-E694-0256B110B195}"/>
                  </a:ext>
                </a:extLst>
              </p:cNvPr>
              <p:cNvSpPr>
                <a:spLocks noChangeShapeType="1"/>
              </p:cNvSpPr>
              <p:nvPr/>
            </p:nvSpPr>
            <p:spPr bwMode="auto">
              <a:xfrm>
                <a:off x="2765631" y="5605398"/>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 name="Line 64">
                <a:extLst>
                  <a:ext uri="{FF2B5EF4-FFF2-40B4-BE49-F238E27FC236}">
                    <a16:creationId xmlns:a16="http://schemas.microsoft.com/office/drawing/2014/main" id="{C44E8995-F6DB-84D1-CC76-3A1ED999CCD7}"/>
                  </a:ext>
                </a:extLst>
              </p:cNvPr>
              <p:cNvSpPr>
                <a:spLocks noChangeShapeType="1"/>
              </p:cNvSpPr>
              <p:nvPr/>
            </p:nvSpPr>
            <p:spPr bwMode="auto">
              <a:xfrm>
                <a:off x="2765631" y="5933341"/>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 name="Line 65">
                <a:extLst>
                  <a:ext uri="{FF2B5EF4-FFF2-40B4-BE49-F238E27FC236}">
                    <a16:creationId xmlns:a16="http://schemas.microsoft.com/office/drawing/2014/main" id="{E3D4F850-394E-1500-856D-7943232F1E65}"/>
                  </a:ext>
                </a:extLst>
              </p:cNvPr>
              <p:cNvSpPr>
                <a:spLocks noChangeShapeType="1"/>
              </p:cNvSpPr>
              <p:nvPr/>
            </p:nvSpPr>
            <p:spPr bwMode="auto">
              <a:xfrm>
                <a:off x="4680460" y="5281604"/>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 name="Line 66">
                <a:extLst>
                  <a:ext uri="{FF2B5EF4-FFF2-40B4-BE49-F238E27FC236}">
                    <a16:creationId xmlns:a16="http://schemas.microsoft.com/office/drawing/2014/main" id="{1A0B6BD8-CBC5-924F-3DE7-D86EF1A88C89}"/>
                  </a:ext>
                </a:extLst>
              </p:cNvPr>
              <p:cNvSpPr>
                <a:spLocks noChangeShapeType="1"/>
              </p:cNvSpPr>
              <p:nvPr/>
            </p:nvSpPr>
            <p:spPr bwMode="auto">
              <a:xfrm>
                <a:off x="4680460" y="5605398"/>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 name="Line 67">
                <a:extLst>
                  <a:ext uri="{FF2B5EF4-FFF2-40B4-BE49-F238E27FC236}">
                    <a16:creationId xmlns:a16="http://schemas.microsoft.com/office/drawing/2014/main" id="{80A3039E-7E83-3508-946E-774034E46CC5}"/>
                  </a:ext>
                </a:extLst>
              </p:cNvPr>
              <p:cNvSpPr>
                <a:spLocks noChangeShapeType="1"/>
              </p:cNvSpPr>
              <p:nvPr/>
            </p:nvSpPr>
            <p:spPr bwMode="auto">
              <a:xfrm>
                <a:off x="4680460" y="5929190"/>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 name="Textfeld 130">
                <a:extLst>
                  <a:ext uri="{FF2B5EF4-FFF2-40B4-BE49-F238E27FC236}">
                    <a16:creationId xmlns:a16="http://schemas.microsoft.com/office/drawing/2014/main" id="{50F758BB-B85C-34FD-3498-2E505AA2C065}"/>
                  </a:ext>
                </a:extLst>
              </p:cNvPr>
              <p:cNvSpPr txBox="1">
                <a:spLocks noChangeArrowheads="1"/>
              </p:cNvSpPr>
              <p:nvPr/>
            </p:nvSpPr>
            <p:spPr bwMode="auto">
              <a:xfrm>
                <a:off x="2993748" y="6296577"/>
                <a:ext cx="283304" cy="1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800</a:t>
                </a:r>
                <a:endParaRPr lang="en-US" altLang="de-DE" sz="900" u="none" baseline="-25000">
                  <a:latin typeface="Calibri" pitchFamily="34" charset="0"/>
                </a:endParaRPr>
              </a:p>
            </p:txBody>
          </p:sp>
          <p:sp>
            <p:nvSpPr>
              <p:cNvPr id="329" name="Textfeld 131">
                <a:extLst>
                  <a:ext uri="{FF2B5EF4-FFF2-40B4-BE49-F238E27FC236}">
                    <a16:creationId xmlns:a16="http://schemas.microsoft.com/office/drawing/2014/main" id="{FCAB4A80-AE6D-38FB-79BB-305C8012DAE7}"/>
                  </a:ext>
                </a:extLst>
              </p:cNvPr>
              <p:cNvSpPr txBox="1">
                <a:spLocks noChangeArrowheads="1"/>
              </p:cNvSpPr>
              <p:nvPr/>
            </p:nvSpPr>
            <p:spPr bwMode="auto">
              <a:xfrm>
                <a:off x="3710329" y="6296577"/>
                <a:ext cx="349809" cy="1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1600</a:t>
                </a:r>
                <a:endParaRPr lang="en-US" altLang="de-DE" sz="900" u="none" baseline="-25000">
                  <a:latin typeface="Calibri" pitchFamily="34" charset="0"/>
                </a:endParaRPr>
              </a:p>
            </p:txBody>
          </p:sp>
          <p:sp>
            <p:nvSpPr>
              <p:cNvPr id="330" name="Textfeld 132">
                <a:extLst>
                  <a:ext uri="{FF2B5EF4-FFF2-40B4-BE49-F238E27FC236}">
                    <a16:creationId xmlns:a16="http://schemas.microsoft.com/office/drawing/2014/main" id="{49B97034-99CD-AF08-8CE8-A497789CE87D}"/>
                  </a:ext>
                </a:extLst>
              </p:cNvPr>
              <p:cNvSpPr txBox="1">
                <a:spLocks noChangeArrowheads="1"/>
              </p:cNvSpPr>
              <p:nvPr/>
            </p:nvSpPr>
            <p:spPr bwMode="auto">
              <a:xfrm>
                <a:off x="3333017" y="6296577"/>
                <a:ext cx="349809" cy="1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1200</a:t>
                </a:r>
                <a:endParaRPr lang="en-US" altLang="de-DE" sz="900" u="none" baseline="-25000">
                  <a:latin typeface="Calibri" pitchFamily="34" charset="0"/>
                </a:endParaRPr>
              </a:p>
            </p:txBody>
          </p:sp>
          <p:sp>
            <p:nvSpPr>
              <p:cNvPr id="331" name="Textfeld 133">
                <a:extLst>
                  <a:ext uri="{FF2B5EF4-FFF2-40B4-BE49-F238E27FC236}">
                    <a16:creationId xmlns:a16="http://schemas.microsoft.com/office/drawing/2014/main" id="{D2C20A63-B8B9-3D60-8F29-560345098FBE}"/>
                  </a:ext>
                </a:extLst>
              </p:cNvPr>
              <p:cNvSpPr txBox="1">
                <a:spLocks noChangeArrowheads="1"/>
              </p:cNvSpPr>
              <p:nvPr/>
            </p:nvSpPr>
            <p:spPr bwMode="auto">
              <a:xfrm>
                <a:off x="4089591" y="6296577"/>
                <a:ext cx="349809" cy="1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2000</a:t>
                </a:r>
                <a:endParaRPr lang="en-US" altLang="de-DE" sz="900" u="none" baseline="-25000">
                  <a:latin typeface="Calibri" pitchFamily="34" charset="0"/>
                </a:endParaRPr>
              </a:p>
            </p:txBody>
          </p:sp>
          <p:sp>
            <p:nvSpPr>
              <p:cNvPr id="332" name="Textfeld 134">
                <a:extLst>
                  <a:ext uri="{FF2B5EF4-FFF2-40B4-BE49-F238E27FC236}">
                    <a16:creationId xmlns:a16="http://schemas.microsoft.com/office/drawing/2014/main" id="{17848D69-7809-5423-9BD5-7E99E66B157B}"/>
                  </a:ext>
                </a:extLst>
              </p:cNvPr>
              <p:cNvSpPr txBox="1">
                <a:spLocks noChangeArrowheads="1"/>
              </p:cNvSpPr>
              <p:nvPr/>
            </p:nvSpPr>
            <p:spPr bwMode="auto">
              <a:xfrm>
                <a:off x="2629454" y="6296577"/>
                <a:ext cx="283304" cy="1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400</a:t>
                </a:r>
                <a:endParaRPr lang="en-US" altLang="de-DE" sz="900" u="none" baseline="-25000">
                  <a:latin typeface="Calibri" pitchFamily="34" charset="0"/>
                </a:endParaRPr>
              </a:p>
            </p:txBody>
          </p:sp>
          <p:sp>
            <p:nvSpPr>
              <p:cNvPr id="333" name="Textfeld 135">
                <a:extLst>
                  <a:ext uri="{FF2B5EF4-FFF2-40B4-BE49-F238E27FC236}">
                    <a16:creationId xmlns:a16="http://schemas.microsoft.com/office/drawing/2014/main" id="{03E5C17D-E655-AD70-19AB-E46E9DE45146}"/>
                  </a:ext>
                </a:extLst>
              </p:cNvPr>
              <p:cNvSpPr txBox="1">
                <a:spLocks noChangeArrowheads="1"/>
              </p:cNvSpPr>
              <p:nvPr/>
            </p:nvSpPr>
            <p:spPr bwMode="auto">
              <a:xfrm rot="16200000">
                <a:off x="1935945" y="4360880"/>
                <a:ext cx="1305126" cy="25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1200" u="none">
                    <a:latin typeface="Calibri" pitchFamily="34" charset="0"/>
                  </a:rPr>
                  <a:t>Scaled Reflectance</a:t>
                </a:r>
                <a:endParaRPr lang="en-US" altLang="de-DE" sz="1200" u="none" baseline="-25000">
                  <a:latin typeface="Calibri" pitchFamily="34" charset="0"/>
                </a:endParaRPr>
              </a:p>
            </p:txBody>
          </p:sp>
          <p:sp>
            <p:nvSpPr>
              <p:cNvPr id="334" name="Textfeld 136">
                <a:extLst>
                  <a:ext uri="{FF2B5EF4-FFF2-40B4-BE49-F238E27FC236}">
                    <a16:creationId xmlns:a16="http://schemas.microsoft.com/office/drawing/2014/main" id="{D7D3FAE5-9603-E609-5C5A-DED4403F275B}"/>
                  </a:ext>
                </a:extLst>
              </p:cNvPr>
              <p:cNvSpPr txBox="1">
                <a:spLocks noChangeArrowheads="1"/>
              </p:cNvSpPr>
              <p:nvPr/>
            </p:nvSpPr>
            <p:spPr bwMode="auto">
              <a:xfrm>
                <a:off x="3649875" y="6449040"/>
                <a:ext cx="1229159" cy="21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1100" u="none">
                    <a:latin typeface="Calibri" pitchFamily="34" charset="0"/>
                  </a:rPr>
                  <a:t>Wavelength [nm]</a:t>
                </a:r>
                <a:endParaRPr lang="en-US" altLang="de-DE" sz="1100" u="none" baseline="-25000">
                  <a:latin typeface="Calibri" pitchFamily="34" charset="0"/>
                </a:endParaRPr>
              </a:p>
            </p:txBody>
          </p:sp>
          <p:sp>
            <p:nvSpPr>
              <p:cNvPr id="335" name="Line 68">
                <a:extLst>
                  <a:ext uri="{FF2B5EF4-FFF2-40B4-BE49-F238E27FC236}">
                    <a16:creationId xmlns:a16="http://schemas.microsoft.com/office/drawing/2014/main" id="{52074036-F8C7-ADA2-B3F0-32B58D6D46B0}"/>
                  </a:ext>
                </a:extLst>
              </p:cNvPr>
              <p:cNvSpPr>
                <a:spLocks noChangeShapeType="1"/>
              </p:cNvSpPr>
              <p:nvPr/>
            </p:nvSpPr>
            <p:spPr bwMode="auto">
              <a:xfrm rot="5400000">
                <a:off x="3854609" y="2717521"/>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 name="Line 68">
                <a:extLst>
                  <a:ext uri="{FF2B5EF4-FFF2-40B4-BE49-F238E27FC236}">
                    <a16:creationId xmlns:a16="http://schemas.microsoft.com/office/drawing/2014/main" id="{8FC95537-D916-FD46-E6A4-ED9BC2CA2B9E}"/>
                  </a:ext>
                </a:extLst>
              </p:cNvPr>
              <p:cNvSpPr>
                <a:spLocks noChangeShapeType="1"/>
              </p:cNvSpPr>
              <p:nvPr/>
            </p:nvSpPr>
            <p:spPr bwMode="auto">
              <a:xfrm rot="5400000">
                <a:off x="3484564" y="2715728"/>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 name="Line 68">
                <a:extLst>
                  <a:ext uri="{FF2B5EF4-FFF2-40B4-BE49-F238E27FC236}">
                    <a16:creationId xmlns:a16="http://schemas.microsoft.com/office/drawing/2014/main" id="{7D8E6191-B630-3749-37EE-8CDFE4355DCA}"/>
                  </a:ext>
                </a:extLst>
              </p:cNvPr>
              <p:cNvSpPr>
                <a:spLocks noChangeShapeType="1"/>
              </p:cNvSpPr>
              <p:nvPr/>
            </p:nvSpPr>
            <p:spPr bwMode="auto">
              <a:xfrm rot="5400000">
                <a:off x="4231913" y="2716484"/>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 name="Line 68">
                <a:extLst>
                  <a:ext uri="{FF2B5EF4-FFF2-40B4-BE49-F238E27FC236}">
                    <a16:creationId xmlns:a16="http://schemas.microsoft.com/office/drawing/2014/main" id="{4F551EE9-9F93-39EC-4241-930E1CEBC9C9}"/>
                  </a:ext>
                </a:extLst>
              </p:cNvPr>
              <p:cNvSpPr>
                <a:spLocks noChangeShapeType="1"/>
              </p:cNvSpPr>
              <p:nvPr/>
            </p:nvSpPr>
            <p:spPr bwMode="auto">
              <a:xfrm rot="5400000">
                <a:off x="3113278" y="2717124"/>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 name="Line 68">
                <a:extLst>
                  <a:ext uri="{FF2B5EF4-FFF2-40B4-BE49-F238E27FC236}">
                    <a16:creationId xmlns:a16="http://schemas.microsoft.com/office/drawing/2014/main" id="{D55965FD-5428-8BF3-42CD-1BA8697105F3}"/>
                  </a:ext>
                </a:extLst>
              </p:cNvPr>
              <p:cNvSpPr>
                <a:spLocks noChangeShapeType="1"/>
              </p:cNvSpPr>
              <p:nvPr/>
            </p:nvSpPr>
            <p:spPr bwMode="auto">
              <a:xfrm rot="5400000">
                <a:off x="3852130" y="6237414"/>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 name="Line 68">
                <a:extLst>
                  <a:ext uri="{FF2B5EF4-FFF2-40B4-BE49-F238E27FC236}">
                    <a16:creationId xmlns:a16="http://schemas.microsoft.com/office/drawing/2014/main" id="{265BA73F-1FC9-350B-2695-3A3FB996701A}"/>
                  </a:ext>
                </a:extLst>
              </p:cNvPr>
              <p:cNvSpPr>
                <a:spLocks noChangeShapeType="1"/>
              </p:cNvSpPr>
              <p:nvPr/>
            </p:nvSpPr>
            <p:spPr bwMode="auto">
              <a:xfrm rot="5400000">
                <a:off x="3482085" y="6235621"/>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 name="Line 68">
                <a:extLst>
                  <a:ext uri="{FF2B5EF4-FFF2-40B4-BE49-F238E27FC236}">
                    <a16:creationId xmlns:a16="http://schemas.microsoft.com/office/drawing/2014/main" id="{44E0D594-3ECA-47E7-6FC5-FF4BE66B13BE}"/>
                  </a:ext>
                </a:extLst>
              </p:cNvPr>
              <p:cNvSpPr>
                <a:spLocks noChangeShapeType="1"/>
              </p:cNvSpPr>
              <p:nvPr/>
            </p:nvSpPr>
            <p:spPr bwMode="auto">
              <a:xfrm rot="5400000">
                <a:off x="4229434" y="6236377"/>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2" name="Line 68">
                <a:extLst>
                  <a:ext uri="{FF2B5EF4-FFF2-40B4-BE49-F238E27FC236}">
                    <a16:creationId xmlns:a16="http://schemas.microsoft.com/office/drawing/2014/main" id="{0D370C81-825C-638C-597B-A062085B09D2}"/>
                  </a:ext>
                </a:extLst>
              </p:cNvPr>
              <p:cNvSpPr>
                <a:spLocks noChangeShapeType="1"/>
              </p:cNvSpPr>
              <p:nvPr/>
            </p:nvSpPr>
            <p:spPr bwMode="auto">
              <a:xfrm rot="5400000">
                <a:off x="3110799" y="6233540"/>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3" name="Line 55">
                <a:extLst>
                  <a:ext uri="{FF2B5EF4-FFF2-40B4-BE49-F238E27FC236}">
                    <a16:creationId xmlns:a16="http://schemas.microsoft.com/office/drawing/2014/main" id="{C19EA942-1227-E352-9033-752A5DEAD396}"/>
                  </a:ext>
                </a:extLst>
              </p:cNvPr>
              <p:cNvSpPr>
                <a:spLocks noChangeShapeType="1"/>
              </p:cNvSpPr>
              <p:nvPr/>
            </p:nvSpPr>
            <p:spPr bwMode="auto">
              <a:xfrm>
                <a:off x="2769812" y="4322102"/>
                <a:ext cx="1950366"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4" name="Line 56">
                <a:extLst>
                  <a:ext uri="{FF2B5EF4-FFF2-40B4-BE49-F238E27FC236}">
                    <a16:creationId xmlns:a16="http://schemas.microsoft.com/office/drawing/2014/main" id="{4B545D48-D253-93B3-6623-284E5C367CBE}"/>
                  </a:ext>
                </a:extLst>
              </p:cNvPr>
              <p:cNvSpPr>
                <a:spLocks noChangeShapeType="1"/>
              </p:cNvSpPr>
              <p:nvPr/>
            </p:nvSpPr>
            <p:spPr bwMode="auto">
              <a:xfrm>
                <a:off x="2773993" y="4641743"/>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5" name="Line 57">
                <a:extLst>
                  <a:ext uri="{FF2B5EF4-FFF2-40B4-BE49-F238E27FC236}">
                    <a16:creationId xmlns:a16="http://schemas.microsoft.com/office/drawing/2014/main" id="{B79F4E4C-5AD7-6431-D9D5-1201EE5CDAFA}"/>
                  </a:ext>
                </a:extLst>
              </p:cNvPr>
              <p:cNvSpPr>
                <a:spLocks noChangeShapeType="1"/>
              </p:cNvSpPr>
              <p:nvPr/>
            </p:nvSpPr>
            <p:spPr bwMode="auto">
              <a:xfrm>
                <a:off x="2773993" y="4965535"/>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6" name="Line 62">
                <a:extLst>
                  <a:ext uri="{FF2B5EF4-FFF2-40B4-BE49-F238E27FC236}">
                    <a16:creationId xmlns:a16="http://schemas.microsoft.com/office/drawing/2014/main" id="{67D94DF4-D9E7-ADF6-AEB9-D5D1ABAEC6BF}"/>
                  </a:ext>
                </a:extLst>
              </p:cNvPr>
              <p:cNvSpPr>
                <a:spLocks noChangeShapeType="1"/>
              </p:cNvSpPr>
              <p:nvPr/>
            </p:nvSpPr>
            <p:spPr bwMode="auto">
              <a:xfrm>
                <a:off x="2761450" y="4322102"/>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7" name="Line 63">
                <a:extLst>
                  <a:ext uri="{FF2B5EF4-FFF2-40B4-BE49-F238E27FC236}">
                    <a16:creationId xmlns:a16="http://schemas.microsoft.com/office/drawing/2014/main" id="{D7632123-D75C-99F9-83B8-158808402EB6}"/>
                  </a:ext>
                </a:extLst>
              </p:cNvPr>
              <p:cNvSpPr>
                <a:spLocks noChangeShapeType="1"/>
              </p:cNvSpPr>
              <p:nvPr/>
            </p:nvSpPr>
            <p:spPr bwMode="auto">
              <a:xfrm>
                <a:off x="2765631" y="4641743"/>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 name="Line 64">
                <a:extLst>
                  <a:ext uri="{FF2B5EF4-FFF2-40B4-BE49-F238E27FC236}">
                    <a16:creationId xmlns:a16="http://schemas.microsoft.com/office/drawing/2014/main" id="{2DE16C2E-8F46-5618-3D9B-6DCE8D666CBA}"/>
                  </a:ext>
                </a:extLst>
              </p:cNvPr>
              <p:cNvSpPr>
                <a:spLocks noChangeShapeType="1"/>
              </p:cNvSpPr>
              <p:nvPr/>
            </p:nvSpPr>
            <p:spPr bwMode="auto">
              <a:xfrm>
                <a:off x="2765631" y="4969686"/>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 name="Line 65">
                <a:extLst>
                  <a:ext uri="{FF2B5EF4-FFF2-40B4-BE49-F238E27FC236}">
                    <a16:creationId xmlns:a16="http://schemas.microsoft.com/office/drawing/2014/main" id="{9FBC6754-068D-0A4D-68B2-915CE70E9DC4}"/>
                  </a:ext>
                </a:extLst>
              </p:cNvPr>
              <p:cNvSpPr>
                <a:spLocks noChangeShapeType="1"/>
              </p:cNvSpPr>
              <p:nvPr/>
            </p:nvSpPr>
            <p:spPr bwMode="auto">
              <a:xfrm>
                <a:off x="4680460" y="4317949"/>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0" name="Line 66">
                <a:extLst>
                  <a:ext uri="{FF2B5EF4-FFF2-40B4-BE49-F238E27FC236}">
                    <a16:creationId xmlns:a16="http://schemas.microsoft.com/office/drawing/2014/main" id="{A490AAD2-9569-D083-850B-EB0B32049E06}"/>
                  </a:ext>
                </a:extLst>
              </p:cNvPr>
              <p:cNvSpPr>
                <a:spLocks noChangeShapeType="1"/>
              </p:cNvSpPr>
              <p:nvPr/>
            </p:nvSpPr>
            <p:spPr bwMode="auto">
              <a:xfrm>
                <a:off x="4680460" y="4641743"/>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1" name="Line 67">
                <a:extLst>
                  <a:ext uri="{FF2B5EF4-FFF2-40B4-BE49-F238E27FC236}">
                    <a16:creationId xmlns:a16="http://schemas.microsoft.com/office/drawing/2014/main" id="{74C8DFA8-8902-D614-7B4E-4CE4AC7E1690}"/>
                  </a:ext>
                </a:extLst>
              </p:cNvPr>
              <p:cNvSpPr>
                <a:spLocks noChangeShapeType="1"/>
              </p:cNvSpPr>
              <p:nvPr/>
            </p:nvSpPr>
            <p:spPr bwMode="auto">
              <a:xfrm>
                <a:off x="4680460" y="4965535"/>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2" name="Line 55">
                <a:extLst>
                  <a:ext uri="{FF2B5EF4-FFF2-40B4-BE49-F238E27FC236}">
                    <a16:creationId xmlns:a16="http://schemas.microsoft.com/office/drawing/2014/main" id="{E66B2E49-EA6C-9439-A45B-0EDA1B01CAC1}"/>
                  </a:ext>
                </a:extLst>
              </p:cNvPr>
              <p:cNvSpPr>
                <a:spLocks noChangeShapeType="1"/>
              </p:cNvSpPr>
              <p:nvPr/>
            </p:nvSpPr>
            <p:spPr bwMode="auto">
              <a:xfrm>
                <a:off x="2769812" y="3348596"/>
                <a:ext cx="1950366"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 name="Line 56">
                <a:extLst>
                  <a:ext uri="{FF2B5EF4-FFF2-40B4-BE49-F238E27FC236}">
                    <a16:creationId xmlns:a16="http://schemas.microsoft.com/office/drawing/2014/main" id="{6396CF37-7BDB-2972-E1D1-C8E5A16D9FB4}"/>
                  </a:ext>
                </a:extLst>
              </p:cNvPr>
              <p:cNvSpPr>
                <a:spLocks noChangeShapeType="1"/>
              </p:cNvSpPr>
              <p:nvPr/>
            </p:nvSpPr>
            <p:spPr bwMode="auto">
              <a:xfrm>
                <a:off x="2773993" y="3668237"/>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4" name="Line 57">
                <a:extLst>
                  <a:ext uri="{FF2B5EF4-FFF2-40B4-BE49-F238E27FC236}">
                    <a16:creationId xmlns:a16="http://schemas.microsoft.com/office/drawing/2014/main" id="{724AD44F-E54E-5EE3-C08D-166B2195FB27}"/>
                  </a:ext>
                </a:extLst>
              </p:cNvPr>
              <p:cNvSpPr>
                <a:spLocks noChangeShapeType="1"/>
              </p:cNvSpPr>
              <p:nvPr/>
            </p:nvSpPr>
            <p:spPr bwMode="auto">
              <a:xfrm>
                <a:off x="2773993" y="3992029"/>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5" name="Line 63">
                <a:extLst>
                  <a:ext uri="{FF2B5EF4-FFF2-40B4-BE49-F238E27FC236}">
                    <a16:creationId xmlns:a16="http://schemas.microsoft.com/office/drawing/2014/main" id="{2FB05015-76F9-49F0-C45F-D658CCEEB58F}"/>
                  </a:ext>
                </a:extLst>
              </p:cNvPr>
              <p:cNvSpPr>
                <a:spLocks noChangeShapeType="1"/>
              </p:cNvSpPr>
              <p:nvPr/>
            </p:nvSpPr>
            <p:spPr bwMode="auto">
              <a:xfrm>
                <a:off x="2765631" y="3668237"/>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6" name="Line 64">
                <a:extLst>
                  <a:ext uri="{FF2B5EF4-FFF2-40B4-BE49-F238E27FC236}">
                    <a16:creationId xmlns:a16="http://schemas.microsoft.com/office/drawing/2014/main" id="{C822FE2B-457C-13A3-D2C9-0F39D07FCDA6}"/>
                  </a:ext>
                </a:extLst>
              </p:cNvPr>
              <p:cNvSpPr>
                <a:spLocks noChangeShapeType="1"/>
              </p:cNvSpPr>
              <p:nvPr/>
            </p:nvSpPr>
            <p:spPr bwMode="auto">
              <a:xfrm>
                <a:off x="2765631" y="3996180"/>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7" name="Line 65">
                <a:extLst>
                  <a:ext uri="{FF2B5EF4-FFF2-40B4-BE49-F238E27FC236}">
                    <a16:creationId xmlns:a16="http://schemas.microsoft.com/office/drawing/2014/main" id="{63E2C29E-F09A-09FB-EECB-4F028A8264A6}"/>
                  </a:ext>
                </a:extLst>
              </p:cNvPr>
              <p:cNvSpPr>
                <a:spLocks noChangeShapeType="1"/>
              </p:cNvSpPr>
              <p:nvPr/>
            </p:nvSpPr>
            <p:spPr bwMode="auto">
              <a:xfrm>
                <a:off x="4680460" y="3344443"/>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 name="Line 66">
                <a:extLst>
                  <a:ext uri="{FF2B5EF4-FFF2-40B4-BE49-F238E27FC236}">
                    <a16:creationId xmlns:a16="http://schemas.microsoft.com/office/drawing/2014/main" id="{0CC336B7-9781-8094-0883-4DD4861E37D0}"/>
                  </a:ext>
                </a:extLst>
              </p:cNvPr>
              <p:cNvSpPr>
                <a:spLocks noChangeShapeType="1"/>
              </p:cNvSpPr>
              <p:nvPr/>
            </p:nvSpPr>
            <p:spPr bwMode="auto">
              <a:xfrm>
                <a:off x="4680460" y="3668237"/>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9" name="Line 67">
                <a:extLst>
                  <a:ext uri="{FF2B5EF4-FFF2-40B4-BE49-F238E27FC236}">
                    <a16:creationId xmlns:a16="http://schemas.microsoft.com/office/drawing/2014/main" id="{76777DF6-2CB9-309D-D3A7-26C9C9E34FF7}"/>
                  </a:ext>
                </a:extLst>
              </p:cNvPr>
              <p:cNvSpPr>
                <a:spLocks noChangeShapeType="1"/>
              </p:cNvSpPr>
              <p:nvPr/>
            </p:nvSpPr>
            <p:spPr bwMode="auto">
              <a:xfrm>
                <a:off x="4680460" y="3992029"/>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 name="Line 56">
                <a:extLst>
                  <a:ext uri="{FF2B5EF4-FFF2-40B4-BE49-F238E27FC236}">
                    <a16:creationId xmlns:a16="http://schemas.microsoft.com/office/drawing/2014/main" id="{23F40A60-DD69-CEB8-E188-63FD90A1518B}"/>
                  </a:ext>
                </a:extLst>
              </p:cNvPr>
              <p:cNvSpPr>
                <a:spLocks noChangeShapeType="1"/>
              </p:cNvSpPr>
              <p:nvPr/>
            </p:nvSpPr>
            <p:spPr bwMode="auto">
              <a:xfrm>
                <a:off x="2765631" y="3019996"/>
                <a:ext cx="1948277" cy="0"/>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1" name="Line 63">
                <a:extLst>
                  <a:ext uri="{FF2B5EF4-FFF2-40B4-BE49-F238E27FC236}">
                    <a16:creationId xmlns:a16="http://schemas.microsoft.com/office/drawing/2014/main" id="{7907A348-15A1-1734-D612-5601C5CF526B}"/>
                  </a:ext>
                </a:extLst>
              </p:cNvPr>
              <p:cNvSpPr>
                <a:spLocks noChangeShapeType="1"/>
              </p:cNvSpPr>
              <p:nvPr/>
            </p:nvSpPr>
            <p:spPr bwMode="auto">
              <a:xfrm>
                <a:off x="2757269" y="3019996"/>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2" name="Line 64">
                <a:extLst>
                  <a:ext uri="{FF2B5EF4-FFF2-40B4-BE49-F238E27FC236}">
                    <a16:creationId xmlns:a16="http://schemas.microsoft.com/office/drawing/2014/main" id="{79CA6978-D782-ABAA-D1EB-2F2E407A1C5B}"/>
                  </a:ext>
                </a:extLst>
              </p:cNvPr>
              <p:cNvSpPr>
                <a:spLocks noChangeShapeType="1"/>
              </p:cNvSpPr>
              <p:nvPr/>
            </p:nvSpPr>
            <p:spPr bwMode="auto">
              <a:xfrm>
                <a:off x="2757269" y="3347939"/>
                <a:ext cx="5226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3" name="Line 66">
                <a:extLst>
                  <a:ext uri="{FF2B5EF4-FFF2-40B4-BE49-F238E27FC236}">
                    <a16:creationId xmlns:a16="http://schemas.microsoft.com/office/drawing/2014/main" id="{8163819F-CA17-C8A6-A6C0-5809A4A1A1A3}"/>
                  </a:ext>
                </a:extLst>
              </p:cNvPr>
              <p:cNvSpPr>
                <a:spLocks noChangeShapeType="1"/>
              </p:cNvSpPr>
              <p:nvPr/>
            </p:nvSpPr>
            <p:spPr bwMode="auto">
              <a:xfrm>
                <a:off x="4672098" y="3019996"/>
                <a:ext cx="564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4" name="Text Box 174">
                <a:extLst>
                  <a:ext uri="{FF2B5EF4-FFF2-40B4-BE49-F238E27FC236}">
                    <a16:creationId xmlns:a16="http://schemas.microsoft.com/office/drawing/2014/main" id="{03B10C0F-DEF6-65B7-24FF-2E9A84A70417}"/>
                  </a:ext>
                </a:extLst>
              </p:cNvPr>
              <p:cNvSpPr txBox="1">
                <a:spLocks noChangeArrowheads="1"/>
              </p:cNvSpPr>
              <p:nvPr/>
            </p:nvSpPr>
            <p:spPr bwMode="auto">
              <a:xfrm>
                <a:off x="2929642" y="2908598"/>
                <a:ext cx="763262" cy="29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1200" u="none" dirty="0" err="1">
                    <a:latin typeface="Calibri" panose="020F0502020204030204" pitchFamily="34" charset="0"/>
                    <a:ea typeface="MS PGothic" charset="0"/>
                    <a:cs typeface="MS PGothic" charset="0"/>
                  </a:rPr>
                  <a:t>chlorite</a:t>
                </a:r>
                <a:endParaRPr lang="en-US" sz="1200" u="none" dirty="0">
                  <a:latin typeface="Calibri" panose="020F0502020204030204" pitchFamily="34" charset="0"/>
                  <a:ea typeface="MS PGothic" charset="0"/>
                  <a:cs typeface="MS PGothic" charset="0"/>
                </a:endParaRPr>
              </a:p>
            </p:txBody>
          </p:sp>
          <p:sp>
            <p:nvSpPr>
              <p:cNvPr id="365" name="Text Box 175">
                <a:extLst>
                  <a:ext uri="{FF2B5EF4-FFF2-40B4-BE49-F238E27FC236}">
                    <a16:creationId xmlns:a16="http://schemas.microsoft.com/office/drawing/2014/main" id="{760C3939-1FD1-8629-C50A-EF0204BFFC8B}"/>
                  </a:ext>
                </a:extLst>
              </p:cNvPr>
              <p:cNvSpPr txBox="1">
                <a:spLocks noChangeArrowheads="1"/>
              </p:cNvSpPr>
              <p:nvPr/>
            </p:nvSpPr>
            <p:spPr bwMode="auto">
              <a:xfrm>
                <a:off x="3069855" y="4015202"/>
                <a:ext cx="521255" cy="29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1200" u="none" dirty="0" err="1">
                    <a:latin typeface="Calibri" panose="020F0502020204030204" pitchFamily="34" charset="0"/>
                    <a:ea typeface="MS PGothic" charset="0"/>
                    <a:cs typeface="MS PGothic" charset="0"/>
                  </a:rPr>
                  <a:t>illite</a:t>
                </a:r>
                <a:endParaRPr lang="en-US" sz="1200" u="none" dirty="0">
                  <a:latin typeface="Calibri" panose="020F0502020204030204" pitchFamily="34" charset="0"/>
                  <a:ea typeface="MS PGothic" charset="0"/>
                  <a:cs typeface="MS PGothic" charset="0"/>
                </a:endParaRPr>
              </a:p>
            </p:txBody>
          </p:sp>
          <p:sp>
            <p:nvSpPr>
              <p:cNvPr id="366" name="Text Box 176">
                <a:extLst>
                  <a:ext uri="{FF2B5EF4-FFF2-40B4-BE49-F238E27FC236}">
                    <a16:creationId xmlns:a16="http://schemas.microsoft.com/office/drawing/2014/main" id="{7CC579B8-B5FF-2070-D12E-86B1E46A2D8E}"/>
                  </a:ext>
                </a:extLst>
              </p:cNvPr>
              <p:cNvSpPr txBox="1">
                <a:spLocks noChangeArrowheads="1"/>
              </p:cNvSpPr>
              <p:nvPr/>
            </p:nvSpPr>
            <p:spPr bwMode="auto">
              <a:xfrm>
                <a:off x="3336767" y="3478667"/>
                <a:ext cx="863020" cy="29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1200" u="none" dirty="0" err="1">
                    <a:latin typeface="Calibri" panose="020F0502020204030204" pitchFamily="34" charset="0"/>
                    <a:ea typeface="MS PGothic" charset="0"/>
                    <a:cs typeface="MS PGothic" charset="0"/>
                  </a:rPr>
                  <a:t>dolomite</a:t>
                </a:r>
                <a:endParaRPr lang="en-US" sz="1200" u="none" dirty="0">
                  <a:latin typeface="Calibri" panose="020F0502020204030204" pitchFamily="34" charset="0"/>
                  <a:ea typeface="MS PGothic" charset="0"/>
                  <a:cs typeface="MS PGothic" charset="0"/>
                </a:endParaRPr>
              </a:p>
            </p:txBody>
          </p:sp>
          <p:sp>
            <p:nvSpPr>
              <p:cNvPr id="367" name="Text Box 177">
                <a:extLst>
                  <a:ext uri="{FF2B5EF4-FFF2-40B4-BE49-F238E27FC236}">
                    <a16:creationId xmlns:a16="http://schemas.microsoft.com/office/drawing/2014/main" id="{4D21EB8C-B58A-28C5-9D4C-C0331C81912D}"/>
                  </a:ext>
                </a:extLst>
              </p:cNvPr>
              <p:cNvSpPr txBox="1">
                <a:spLocks noChangeArrowheads="1"/>
              </p:cNvSpPr>
              <p:nvPr/>
            </p:nvSpPr>
            <p:spPr bwMode="auto">
              <a:xfrm>
                <a:off x="4083446" y="3186926"/>
                <a:ext cx="674957" cy="29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1200" u="none" dirty="0" err="1">
                    <a:latin typeface="Calibri" panose="020F0502020204030204" pitchFamily="34" charset="0"/>
                    <a:ea typeface="MS PGothic" charset="0"/>
                    <a:cs typeface="MS PGothic" charset="0"/>
                  </a:rPr>
                  <a:t>calcite</a:t>
                </a:r>
                <a:endParaRPr lang="en-US" sz="1200" u="none" dirty="0">
                  <a:latin typeface="Calibri" panose="020F0502020204030204" pitchFamily="34" charset="0"/>
                  <a:ea typeface="MS PGothic" charset="0"/>
                  <a:cs typeface="MS PGothic" charset="0"/>
                </a:endParaRPr>
              </a:p>
            </p:txBody>
          </p:sp>
          <p:sp>
            <p:nvSpPr>
              <p:cNvPr id="368" name="Text Box 178">
                <a:extLst>
                  <a:ext uri="{FF2B5EF4-FFF2-40B4-BE49-F238E27FC236}">
                    <a16:creationId xmlns:a16="http://schemas.microsoft.com/office/drawing/2014/main" id="{128D9F48-3E12-ABD7-624E-06379FAA9D19}"/>
                  </a:ext>
                </a:extLst>
              </p:cNvPr>
              <p:cNvSpPr txBox="1">
                <a:spLocks noChangeArrowheads="1"/>
              </p:cNvSpPr>
              <p:nvPr/>
            </p:nvSpPr>
            <p:spPr bwMode="auto">
              <a:xfrm>
                <a:off x="2963428" y="5324683"/>
                <a:ext cx="830432" cy="29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1200" u="none" dirty="0" err="1">
                    <a:latin typeface="Calibri" panose="020F0502020204030204" pitchFamily="34" charset="0"/>
                    <a:ea typeface="MS PGothic" charset="0"/>
                    <a:cs typeface="MS PGothic" charset="0"/>
                  </a:rPr>
                  <a:t>kaolinite</a:t>
                </a:r>
                <a:endParaRPr lang="en-US" sz="1200" u="none" dirty="0">
                  <a:latin typeface="Calibri" panose="020F0502020204030204" pitchFamily="34" charset="0"/>
                  <a:ea typeface="MS PGothic" charset="0"/>
                  <a:cs typeface="MS PGothic" charset="0"/>
                </a:endParaRPr>
              </a:p>
            </p:txBody>
          </p:sp>
          <p:sp>
            <p:nvSpPr>
              <p:cNvPr id="369" name="Text Box 179">
                <a:extLst>
                  <a:ext uri="{FF2B5EF4-FFF2-40B4-BE49-F238E27FC236}">
                    <a16:creationId xmlns:a16="http://schemas.microsoft.com/office/drawing/2014/main" id="{A885CBAC-5326-356E-B0A2-C5BDA8C062ED}"/>
                  </a:ext>
                </a:extLst>
              </p:cNvPr>
              <p:cNvSpPr txBox="1">
                <a:spLocks noChangeArrowheads="1"/>
              </p:cNvSpPr>
              <p:nvPr/>
            </p:nvSpPr>
            <p:spPr bwMode="auto">
              <a:xfrm>
                <a:off x="4095273" y="4897132"/>
                <a:ext cx="771686" cy="29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de-DE" sz="1200" u="none" dirty="0" err="1">
                    <a:latin typeface="Calibri" panose="020F0502020204030204" pitchFamily="34" charset="0"/>
                    <a:ea typeface="MS PGothic" charset="0"/>
                    <a:cs typeface="MS PGothic" charset="0"/>
                  </a:rPr>
                  <a:t>gypsum</a:t>
                </a:r>
                <a:endParaRPr lang="en-US" sz="1200" u="none" dirty="0">
                  <a:latin typeface="Calibri" panose="020F0502020204030204" pitchFamily="34" charset="0"/>
                  <a:ea typeface="MS PGothic" charset="0"/>
                  <a:cs typeface="MS PGothic" charset="0"/>
                </a:endParaRPr>
              </a:p>
            </p:txBody>
          </p:sp>
          <p:grpSp>
            <p:nvGrpSpPr>
              <p:cNvPr id="370" name="Gruppieren 172">
                <a:extLst>
                  <a:ext uri="{FF2B5EF4-FFF2-40B4-BE49-F238E27FC236}">
                    <a16:creationId xmlns:a16="http://schemas.microsoft.com/office/drawing/2014/main" id="{2B01E1C2-191D-A8EF-2430-9ACF5F1917D2}"/>
                  </a:ext>
                </a:extLst>
              </p:cNvPr>
              <p:cNvGrpSpPr>
                <a:grpSpLocks/>
              </p:cNvGrpSpPr>
              <p:nvPr/>
            </p:nvGrpSpPr>
            <p:grpSpPr bwMode="auto">
              <a:xfrm>
                <a:off x="2781872" y="2895712"/>
                <a:ext cx="1929759" cy="3220129"/>
                <a:chOff x="2781872" y="2895712"/>
                <a:chExt cx="1929759" cy="3220129"/>
              </a:xfrm>
            </p:grpSpPr>
            <p:sp>
              <p:nvSpPr>
                <p:cNvPr id="375" name="Freeform 233">
                  <a:extLst>
                    <a:ext uri="{FF2B5EF4-FFF2-40B4-BE49-F238E27FC236}">
                      <a16:creationId xmlns:a16="http://schemas.microsoft.com/office/drawing/2014/main" id="{16DA9CE8-E46B-7577-B394-EA59C2D0327B}"/>
                    </a:ext>
                  </a:extLst>
                </p:cNvPr>
                <p:cNvSpPr>
                  <a:spLocks/>
                </p:cNvSpPr>
                <p:nvPr/>
              </p:nvSpPr>
              <p:spPr bwMode="auto">
                <a:xfrm>
                  <a:off x="2795565" y="5596996"/>
                  <a:ext cx="1916066" cy="518845"/>
                </a:xfrm>
                <a:custGeom>
                  <a:avLst/>
                  <a:gdLst>
                    <a:gd name="T0" fmla="*/ 0 w 3974"/>
                    <a:gd name="T1" fmla="*/ 2147483646 h 475"/>
                    <a:gd name="T2" fmla="*/ 0 w 3974"/>
                    <a:gd name="T3" fmla="*/ 2147483646 h 475"/>
                    <a:gd name="T4" fmla="*/ 0 w 3974"/>
                    <a:gd name="T5" fmla="*/ 2147483646 h 475"/>
                    <a:gd name="T6" fmla="*/ 0 w 3974"/>
                    <a:gd name="T7" fmla="*/ 2147483646 h 475"/>
                    <a:gd name="T8" fmla="*/ 0 w 3974"/>
                    <a:gd name="T9" fmla="*/ 2147483646 h 475"/>
                    <a:gd name="T10" fmla="*/ 0 w 3974"/>
                    <a:gd name="T11" fmla="*/ 2147483646 h 475"/>
                    <a:gd name="T12" fmla="*/ 0 w 3974"/>
                    <a:gd name="T13" fmla="*/ 2147483646 h 475"/>
                    <a:gd name="T14" fmla="*/ 0 w 3974"/>
                    <a:gd name="T15" fmla="*/ 2147483646 h 475"/>
                    <a:gd name="T16" fmla="*/ 0 w 3974"/>
                    <a:gd name="T17" fmla="*/ 2147483646 h 475"/>
                    <a:gd name="T18" fmla="*/ 0 w 3974"/>
                    <a:gd name="T19" fmla="*/ 2147483646 h 475"/>
                    <a:gd name="T20" fmla="*/ 0 w 3974"/>
                    <a:gd name="T21" fmla="*/ 2147483646 h 475"/>
                    <a:gd name="T22" fmla="*/ 0 w 3974"/>
                    <a:gd name="T23" fmla="*/ 2147483646 h 475"/>
                    <a:gd name="T24" fmla="*/ 0 w 3974"/>
                    <a:gd name="T25" fmla="*/ 2147483646 h 475"/>
                    <a:gd name="T26" fmla="*/ 0 w 3974"/>
                    <a:gd name="T27" fmla="*/ 2147483646 h 475"/>
                    <a:gd name="T28" fmla="*/ 0 w 3974"/>
                    <a:gd name="T29" fmla="*/ 2147483646 h 475"/>
                    <a:gd name="T30" fmla="*/ 0 w 3974"/>
                    <a:gd name="T31" fmla="*/ 2147483646 h 475"/>
                    <a:gd name="T32" fmla="*/ 0 w 3974"/>
                    <a:gd name="T33" fmla="*/ 2147483646 h 475"/>
                    <a:gd name="T34" fmla="*/ 0 w 3974"/>
                    <a:gd name="T35" fmla="*/ 2147483646 h 475"/>
                    <a:gd name="T36" fmla="*/ 0 w 3974"/>
                    <a:gd name="T37" fmla="*/ 2147483646 h 475"/>
                    <a:gd name="T38" fmla="*/ 0 w 3974"/>
                    <a:gd name="T39" fmla="*/ 2147483646 h 475"/>
                    <a:gd name="T40" fmla="*/ 0 w 3974"/>
                    <a:gd name="T41" fmla="*/ 2147483646 h 475"/>
                    <a:gd name="T42" fmla="*/ 0 w 3974"/>
                    <a:gd name="T43" fmla="*/ 2147483646 h 475"/>
                    <a:gd name="T44" fmla="*/ 0 w 3974"/>
                    <a:gd name="T45" fmla="*/ 2147483646 h 475"/>
                    <a:gd name="T46" fmla="*/ 0 w 3974"/>
                    <a:gd name="T47" fmla="*/ 0 h 475"/>
                    <a:gd name="T48" fmla="*/ 0 w 3974"/>
                    <a:gd name="T49" fmla="*/ 0 h 475"/>
                    <a:gd name="T50" fmla="*/ 0 w 3974"/>
                    <a:gd name="T51" fmla="*/ 2147483646 h 475"/>
                    <a:gd name="T52" fmla="*/ 0 w 3974"/>
                    <a:gd name="T53" fmla="*/ 2147483646 h 475"/>
                    <a:gd name="T54" fmla="*/ 0 w 3974"/>
                    <a:gd name="T55" fmla="*/ 2147483646 h 475"/>
                    <a:gd name="T56" fmla="*/ 0 w 3974"/>
                    <a:gd name="T57" fmla="*/ 2147483646 h 475"/>
                    <a:gd name="T58" fmla="*/ 0 w 3974"/>
                    <a:gd name="T59" fmla="*/ 2147483646 h 475"/>
                    <a:gd name="T60" fmla="*/ 0 w 3974"/>
                    <a:gd name="T61" fmla="*/ 2147483646 h 475"/>
                    <a:gd name="T62" fmla="*/ 0 w 3974"/>
                    <a:gd name="T63" fmla="*/ 2147483646 h 475"/>
                    <a:gd name="T64" fmla="*/ 0 w 3974"/>
                    <a:gd name="T65" fmla="*/ 2147483646 h 475"/>
                    <a:gd name="T66" fmla="*/ 0 w 3974"/>
                    <a:gd name="T67" fmla="*/ 2147483646 h 475"/>
                    <a:gd name="T68" fmla="*/ 0 w 3974"/>
                    <a:gd name="T69" fmla="*/ 2147483646 h 475"/>
                    <a:gd name="T70" fmla="*/ 0 w 3974"/>
                    <a:gd name="T71" fmla="*/ 2147483646 h 475"/>
                    <a:gd name="T72" fmla="*/ 0 w 3974"/>
                    <a:gd name="T73" fmla="*/ 2147483646 h 475"/>
                    <a:gd name="T74" fmla="*/ 0 w 3974"/>
                    <a:gd name="T75" fmla="*/ 2147483646 h 475"/>
                    <a:gd name="T76" fmla="*/ 0 w 3974"/>
                    <a:gd name="T77" fmla="*/ 2147483646 h 475"/>
                    <a:gd name="T78" fmla="*/ 0 w 3974"/>
                    <a:gd name="T79" fmla="*/ 2147483646 h 475"/>
                    <a:gd name="T80" fmla="*/ 0 w 3974"/>
                    <a:gd name="T81" fmla="*/ 2147483646 h 475"/>
                    <a:gd name="T82" fmla="*/ 0 w 3974"/>
                    <a:gd name="T83" fmla="*/ 2147483646 h 475"/>
                    <a:gd name="T84" fmla="*/ 0 w 3974"/>
                    <a:gd name="T85" fmla="*/ 2147483646 h 475"/>
                    <a:gd name="T86" fmla="*/ 0 w 3974"/>
                    <a:gd name="T87" fmla="*/ 2147483646 h 475"/>
                    <a:gd name="T88" fmla="*/ 0 w 3974"/>
                    <a:gd name="T89" fmla="*/ 2147483646 h 475"/>
                    <a:gd name="T90" fmla="*/ 0 w 3974"/>
                    <a:gd name="T91" fmla="*/ 2147483646 h 475"/>
                    <a:gd name="T92" fmla="*/ 0 w 3974"/>
                    <a:gd name="T93" fmla="*/ 2147483646 h 475"/>
                    <a:gd name="T94" fmla="*/ 0 w 3974"/>
                    <a:gd name="T95" fmla="*/ 2147483646 h 475"/>
                    <a:gd name="T96" fmla="*/ 0 w 3974"/>
                    <a:gd name="T97" fmla="*/ 2147483646 h 475"/>
                    <a:gd name="T98" fmla="*/ 0 w 3974"/>
                    <a:gd name="T99" fmla="*/ 2147483646 h 475"/>
                    <a:gd name="T100" fmla="*/ 0 w 3974"/>
                    <a:gd name="T101" fmla="*/ 2147483646 h 475"/>
                    <a:gd name="T102" fmla="*/ 0 w 3974"/>
                    <a:gd name="T103" fmla="*/ 2147483646 h 475"/>
                    <a:gd name="T104" fmla="*/ 0 w 3974"/>
                    <a:gd name="T105" fmla="*/ 2147483646 h 475"/>
                    <a:gd name="T106" fmla="*/ 0 w 3974"/>
                    <a:gd name="T107" fmla="*/ 2147483646 h 475"/>
                    <a:gd name="T108" fmla="*/ 0 w 3974"/>
                    <a:gd name="T109" fmla="*/ 2147483646 h 475"/>
                    <a:gd name="T110" fmla="*/ 0 w 3974"/>
                    <a:gd name="T111" fmla="*/ 2147483646 h 475"/>
                    <a:gd name="T112" fmla="*/ 0 w 3974"/>
                    <a:gd name="T113" fmla="*/ 2147483646 h 475"/>
                    <a:gd name="T114" fmla="*/ 0 w 3974"/>
                    <a:gd name="T115" fmla="*/ 2147483646 h 475"/>
                    <a:gd name="T116" fmla="*/ 0 w 3974"/>
                    <a:gd name="T117" fmla="*/ 2147483646 h 475"/>
                    <a:gd name="T118" fmla="*/ 0 w 3974"/>
                    <a:gd name="T119" fmla="*/ 2147483646 h 475"/>
                    <a:gd name="T120" fmla="*/ 0 w 3974"/>
                    <a:gd name="T121" fmla="*/ 2147483646 h 475"/>
                    <a:gd name="T122" fmla="*/ 0 w 3974"/>
                    <a:gd name="T123" fmla="*/ 2147483646 h 475"/>
                    <a:gd name="T124" fmla="*/ 0 w 3974"/>
                    <a:gd name="T125" fmla="*/ 2147483646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74" h="475">
                      <a:moveTo>
                        <a:pt x="0" y="261"/>
                      </a:moveTo>
                      <a:lnTo>
                        <a:pt x="23" y="239"/>
                      </a:lnTo>
                      <a:lnTo>
                        <a:pt x="48" y="226"/>
                      </a:lnTo>
                      <a:lnTo>
                        <a:pt x="78" y="208"/>
                      </a:lnTo>
                      <a:lnTo>
                        <a:pt x="108" y="186"/>
                      </a:lnTo>
                      <a:lnTo>
                        <a:pt x="138" y="159"/>
                      </a:lnTo>
                      <a:lnTo>
                        <a:pt x="168" y="132"/>
                      </a:lnTo>
                      <a:lnTo>
                        <a:pt x="198" y="107"/>
                      </a:lnTo>
                      <a:lnTo>
                        <a:pt x="228" y="85"/>
                      </a:lnTo>
                      <a:lnTo>
                        <a:pt x="258" y="70"/>
                      </a:lnTo>
                      <a:lnTo>
                        <a:pt x="287" y="61"/>
                      </a:lnTo>
                      <a:lnTo>
                        <a:pt x="316" y="54"/>
                      </a:lnTo>
                      <a:lnTo>
                        <a:pt x="347" y="49"/>
                      </a:lnTo>
                      <a:lnTo>
                        <a:pt x="377" y="46"/>
                      </a:lnTo>
                      <a:lnTo>
                        <a:pt x="406" y="43"/>
                      </a:lnTo>
                      <a:lnTo>
                        <a:pt x="436" y="40"/>
                      </a:lnTo>
                      <a:lnTo>
                        <a:pt x="466" y="38"/>
                      </a:lnTo>
                      <a:lnTo>
                        <a:pt x="496" y="36"/>
                      </a:lnTo>
                      <a:lnTo>
                        <a:pt x="524" y="34"/>
                      </a:lnTo>
                      <a:lnTo>
                        <a:pt x="554" y="31"/>
                      </a:lnTo>
                      <a:lnTo>
                        <a:pt x="584" y="30"/>
                      </a:lnTo>
                      <a:lnTo>
                        <a:pt x="613" y="27"/>
                      </a:lnTo>
                      <a:lnTo>
                        <a:pt x="643" y="25"/>
                      </a:lnTo>
                      <a:lnTo>
                        <a:pt x="671" y="24"/>
                      </a:lnTo>
                      <a:lnTo>
                        <a:pt x="701" y="23"/>
                      </a:lnTo>
                      <a:lnTo>
                        <a:pt x="731" y="21"/>
                      </a:lnTo>
                      <a:lnTo>
                        <a:pt x="760" y="20"/>
                      </a:lnTo>
                      <a:lnTo>
                        <a:pt x="790" y="19"/>
                      </a:lnTo>
                      <a:lnTo>
                        <a:pt x="820" y="17"/>
                      </a:lnTo>
                      <a:lnTo>
                        <a:pt x="848" y="19"/>
                      </a:lnTo>
                      <a:lnTo>
                        <a:pt x="856" y="19"/>
                      </a:lnTo>
                      <a:lnTo>
                        <a:pt x="890" y="19"/>
                      </a:lnTo>
                      <a:lnTo>
                        <a:pt x="920" y="20"/>
                      </a:lnTo>
                      <a:lnTo>
                        <a:pt x="952" y="21"/>
                      </a:lnTo>
                      <a:lnTo>
                        <a:pt x="983" y="23"/>
                      </a:lnTo>
                      <a:lnTo>
                        <a:pt x="1014" y="24"/>
                      </a:lnTo>
                      <a:lnTo>
                        <a:pt x="1044" y="17"/>
                      </a:lnTo>
                      <a:lnTo>
                        <a:pt x="1074" y="15"/>
                      </a:lnTo>
                      <a:lnTo>
                        <a:pt x="1106" y="12"/>
                      </a:lnTo>
                      <a:lnTo>
                        <a:pt x="1136" y="10"/>
                      </a:lnTo>
                      <a:lnTo>
                        <a:pt x="1165" y="8"/>
                      </a:lnTo>
                      <a:lnTo>
                        <a:pt x="1195" y="8"/>
                      </a:lnTo>
                      <a:lnTo>
                        <a:pt x="1225" y="6"/>
                      </a:lnTo>
                      <a:lnTo>
                        <a:pt x="1254" y="5"/>
                      </a:lnTo>
                      <a:lnTo>
                        <a:pt x="1284" y="4"/>
                      </a:lnTo>
                      <a:lnTo>
                        <a:pt x="1312" y="2"/>
                      </a:lnTo>
                      <a:lnTo>
                        <a:pt x="1342" y="0"/>
                      </a:lnTo>
                      <a:lnTo>
                        <a:pt x="1370" y="0"/>
                      </a:lnTo>
                      <a:lnTo>
                        <a:pt x="1398" y="0"/>
                      </a:lnTo>
                      <a:lnTo>
                        <a:pt x="1427" y="0"/>
                      </a:lnTo>
                      <a:lnTo>
                        <a:pt x="1455" y="1"/>
                      </a:lnTo>
                      <a:lnTo>
                        <a:pt x="1483" y="2"/>
                      </a:lnTo>
                      <a:lnTo>
                        <a:pt x="1511" y="5"/>
                      </a:lnTo>
                      <a:lnTo>
                        <a:pt x="1538" y="10"/>
                      </a:lnTo>
                      <a:lnTo>
                        <a:pt x="1566" y="10"/>
                      </a:lnTo>
                      <a:lnTo>
                        <a:pt x="1594" y="8"/>
                      </a:lnTo>
                      <a:lnTo>
                        <a:pt x="1621" y="10"/>
                      </a:lnTo>
                      <a:lnTo>
                        <a:pt x="1649" y="21"/>
                      </a:lnTo>
                      <a:lnTo>
                        <a:pt x="1675" y="34"/>
                      </a:lnTo>
                      <a:lnTo>
                        <a:pt x="1703" y="42"/>
                      </a:lnTo>
                      <a:lnTo>
                        <a:pt x="1730" y="49"/>
                      </a:lnTo>
                      <a:lnTo>
                        <a:pt x="1756" y="58"/>
                      </a:lnTo>
                      <a:lnTo>
                        <a:pt x="1877" y="196"/>
                      </a:lnTo>
                      <a:lnTo>
                        <a:pt x="1906" y="132"/>
                      </a:lnTo>
                      <a:lnTo>
                        <a:pt x="1932" y="59"/>
                      </a:lnTo>
                      <a:lnTo>
                        <a:pt x="1959" y="40"/>
                      </a:lnTo>
                      <a:lnTo>
                        <a:pt x="1986" y="32"/>
                      </a:lnTo>
                      <a:lnTo>
                        <a:pt x="2013" y="28"/>
                      </a:lnTo>
                      <a:lnTo>
                        <a:pt x="2041" y="27"/>
                      </a:lnTo>
                      <a:lnTo>
                        <a:pt x="2067" y="21"/>
                      </a:lnTo>
                      <a:lnTo>
                        <a:pt x="2094" y="17"/>
                      </a:lnTo>
                      <a:lnTo>
                        <a:pt x="2120" y="16"/>
                      </a:lnTo>
                      <a:lnTo>
                        <a:pt x="2146" y="16"/>
                      </a:lnTo>
                      <a:lnTo>
                        <a:pt x="2171" y="16"/>
                      </a:lnTo>
                      <a:lnTo>
                        <a:pt x="2199" y="16"/>
                      </a:lnTo>
                      <a:lnTo>
                        <a:pt x="2223" y="15"/>
                      </a:lnTo>
                      <a:lnTo>
                        <a:pt x="2249" y="15"/>
                      </a:lnTo>
                      <a:lnTo>
                        <a:pt x="2273" y="13"/>
                      </a:lnTo>
                      <a:lnTo>
                        <a:pt x="2299" y="15"/>
                      </a:lnTo>
                      <a:lnTo>
                        <a:pt x="2325" y="15"/>
                      </a:lnTo>
                      <a:lnTo>
                        <a:pt x="2350" y="16"/>
                      </a:lnTo>
                      <a:lnTo>
                        <a:pt x="2374" y="16"/>
                      </a:lnTo>
                      <a:lnTo>
                        <a:pt x="2399" y="17"/>
                      </a:lnTo>
                      <a:lnTo>
                        <a:pt x="2423" y="19"/>
                      </a:lnTo>
                      <a:lnTo>
                        <a:pt x="2446" y="19"/>
                      </a:lnTo>
                      <a:lnTo>
                        <a:pt x="2471" y="20"/>
                      </a:lnTo>
                      <a:lnTo>
                        <a:pt x="2495" y="24"/>
                      </a:lnTo>
                      <a:lnTo>
                        <a:pt x="2518" y="27"/>
                      </a:lnTo>
                      <a:lnTo>
                        <a:pt x="2542" y="31"/>
                      </a:lnTo>
                      <a:lnTo>
                        <a:pt x="2566" y="34"/>
                      </a:lnTo>
                      <a:lnTo>
                        <a:pt x="2589" y="39"/>
                      </a:lnTo>
                      <a:lnTo>
                        <a:pt x="2612" y="46"/>
                      </a:lnTo>
                      <a:lnTo>
                        <a:pt x="2636" y="50"/>
                      </a:lnTo>
                      <a:lnTo>
                        <a:pt x="2659" y="53"/>
                      </a:lnTo>
                      <a:lnTo>
                        <a:pt x="2939" y="115"/>
                      </a:lnTo>
                      <a:lnTo>
                        <a:pt x="2976" y="111"/>
                      </a:lnTo>
                      <a:lnTo>
                        <a:pt x="3014" y="106"/>
                      </a:lnTo>
                      <a:lnTo>
                        <a:pt x="3051" y="106"/>
                      </a:lnTo>
                      <a:lnTo>
                        <a:pt x="3086" y="107"/>
                      </a:lnTo>
                      <a:lnTo>
                        <a:pt x="3122" y="114"/>
                      </a:lnTo>
                      <a:lnTo>
                        <a:pt x="3158" y="126"/>
                      </a:lnTo>
                      <a:lnTo>
                        <a:pt x="3194" y="141"/>
                      </a:lnTo>
                      <a:lnTo>
                        <a:pt x="3229" y="159"/>
                      </a:lnTo>
                      <a:lnTo>
                        <a:pt x="3264" y="185"/>
                      </a:lnTo>
                      <a:lnTo>
                        <a:pt x="3298" y="238"/>
                      </a:lnTo>
                      <a:lnTo>
                        <a:pt x="3332" y="321"/>
                      </a:lnTo>
                      <a:lnTo>
                        <a:pt x="3367" y="356"/>
                      </a:lnTo>
                      <a:lnTo>
                        <a:pt x="3399" y="382"/>
                      </a:lnTo>
                      <a:lnTo>
                        <a:pt x="3435" y="386"/>
                      </a:lnTo>
                      <a:lnTo>
                        <a:pt x="3470" y="307"/>
                      </a:lnTo>
                      <a:lnTo>
                        <a:pt x="3503" y="266"/>
                      </a:lnTo>
                      <a:lnTo>
                        <a:pt x="3535" y="266"/>
                      </a:lnTo>
                      <a:lnTo>
                        <a:pt x="3568" y="281"/>
                      </a:lnTo>
                      <a:lnTo>
                        <a:pt x="3601" y="306"/>
                      </a:lnTo>
                      <a:lnTo>
                        <a:pt x="3635" y="330"/>
                      </a:lnTo>
                      <a:lnTo>
                        <a:pt x="3666" y="343"/>
                      </a:lnTo>
                      <a:lnTo>
                        <a:pt x="3697" y="356"/>
                      </a:lnTo>
                      <a:lnTo>
                        <a:pt x="3729" y="374"/>
                      </a:lnTo>
                      <a:lnTo>
                        <a:pt x="3760" y="390"/>
                      </a:lnTo>
                      <a:lnTo>
                        <a:pt x="3791" y="394"/>
                      </a:lnTo>
                      <a:lnTo>
                        <a:pt x="3823" y="390"/>
                      </a:lnTo>
                      <a:lnTo>
                        <a:pt x="3854" y="403"/>
                      </a:lnTo>
                      <a:lnTo>
                        <a:pt x="3884" y="424"/>
                      </a:lnTo>
                      <a:lnTo>
                        <a:pt x="3914" y="445"/>
                      </a:lnTo>
                      <a:lnTo>
                        <a:pt x="3944" y="461"/>
                      </a:lnTo>
                      <a:lnTo>
                        <a:pt x="3974" y="475"/>
                      </a:lnTo>
                    </a:path>
                  </a:pathLst>
                </a:custGeom>
                <a:noFill/>
                <a:ln w="12700" cmpd="sng">
                  <a:solidFill>
                    <a:srgbClr val="FF474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234">
                  <a:extLst>
                    <a:ext uri="{FF2B5EF4-FFF2-40B4-BE49-F238E27FC236}">
                      <a16:creationId xmlns:a16="http://schemas.microsoft.com/office/drawing/2014/main" id="{35B3955C-6A83-E37B-20E8-7CDBBA30AA8F}"/>
                    </a:ext>
                  </a:extLst>
                </p:cNvPr>
                <p:cNvSpPr>
                  <a:spLocks/>
                </p:cNvSpPr>
                <p:nvPr/>
              </p:nvSpPr>
              <p:spPr bwMode="auto">
                <a:xfrm>
                  <a:off x="2795565" y="4714137"/>
                  <a:ext cx="1916066" cy="841681"/>
                </a:xfrm>
                <a:custGeom>
                  <a:avLst/>
                  <a:gdLst>
                    <a:gd name="T0" fmla="*/ 0 w 3974"/>
                    <a:gd name="T1" fmla="*/ 2147483646 h 772"/>
                    <a:gd name="T2" fmla="*/ 0 w 3974"/>
                    <a:gd name="T3" fmla="*/ 2147483646 h 772"/>
                    <a:gd name="T4" fmla="*/ 0 w 3974"/>
                    <a:gd name="T5" fmla="*/ 2147483646 h 772"/>
                    <a:gd name="T6" fmla="*/ 0 w 3974"/>
                    <a:gd name="T7" fmla="*/ 2147483646 h 772"/>
                    <a:gd name="T8" fmla="*/ 0 w 3974"/>
                    <a:gd name="T9" fmla="*/ 0 h 772"/>
                    <a:gd name="T10" fmla="*/ 0 w 3974"/>
                    <a:gd name="T11" fmla="*/ 0 h 772"/>
                    <a:gd name="T12" fmla="*/ 0 w 3974"/>
                    <a:gd name="T13" fmla="*/ 2147483646 h 772"/>
                    <a:gd name="T14" fmla="*/ 0 w 3974"/>
                    <a:gd name="T15" fmla="*/ 2147483646 h 772"/>
                    <a:gd name="T16" fmla="*/ 0 w 3974"/>
                    <a:gd name="T17" fmla="*/ 2147483646 h 772"/>
                    <a:gd name="T18" fmla="*/ 0 w 3974"/>
                    <a:gd name="T19" fmla="*/ 2147483646 h 772"/>
                    <a:gd name="T20" fmla="*/ 0 w 3974"/>
                    <a:gd name="T21" fmla="*/ 2147483646 h 772"/>
                    <a:gd name="T22" fmla="*/ 0 w 3974"/>
                    <a:gd name="T23" fmla="*/ 2147483646 h 772"/>
                    <a:gd name="T24" fmla="*/ 0 w 3974"/>
                    <a:gd name="T25" fmla="*/ 2147483646 h 772"/>
                    <a:gd name="T26" fmla="*/ 0 w 3974"/>
                    <a:gd name="T27" fmla="*/ 2147483646 h 772"/>
                    <a:gd name="T28" fmla="*/ 0 w 3974"/>
                    <a:gd name="T29" fmla="*/ 2147483646 h 772"/>
                    <a:gd name="T30" fmla="*/ 0 w 3974"/>
                    <a:gd name="T31" fmla="*/ 2147483646 h 772"/>
                    <a:gd name="T32" fmla="*/ 0 w 3974"/>
                    <a:gd name="T33" fmla="*/ 2147483646 h 772"/>
                    <a:gd name="T34" fmla="*/ 0 w 3974"/>
                    <a:gd name="T35" fmla="*/ 2147483646 h 772"/>
                    <a:gd name="T36" fmla="*/ 0 w 3974"/>
                    <a:gd name="T37" fmla="*/ 2147483646 h 772"/>
                    <a:gd name="T38" fmla="*/ 0 w 3974"/>
                    <a:gd name="T39" fmla="*/ 2147483646 h 772"/>
                    <a:gd name="T40" fmla="*/ 0 w 3974"/>
                    <a:gd name="T41" fmla="*/ 2147483646 h 772"/>
                    <a:gd name="T42" fmla="*/ 0 w 3974"/>
                    <a:gd name="T43" fmla="*/ 2147483646 h 772"/>
                    <a:gd name="T44" fmla="*/ 0 w 3974"/>
                    <a:gd name="T45" fmla="*/ 2147483646 h 772"/>
                    <a:gd name="T46" fmla="*/ 0 w 3974"/>
                    <a:gd name="T47" fmla="*/ 2147483646 h 772"/>
                    <a:gd name="T48" fmla="*/ 0 w 3974"/>
                    <a:gd name="T49" fmla="*/ 2147483646 h 772"/>
                    <a:gd name="T50" fmla="*/ 0 w 3974"/>
                    <a:gd name="T51" fmla="*/ 2147483646 h 772"/>
                    <a:gd name="T52" fmla="*/ 0 w 3974"/>
                    <a:gd name="T53" fmla="*/ 2147483646 h 772"/>
                    <a:gd name="T54" fmla="*/ 0 w 3974"/>
                    <a:gd name="T55" fmla="*/ 2147483646 h 772"/>
                    <a:gd name="T56" fmla="*/ 0 w 3974"/>
                    <a:gd name="T57" fmla="*/ 2147483646 h 772"/>
                    <a:gd name="T58" fmla="*/ 0 w 3974"/>
                    <a:gd name="T59" fmla="*/ 2147483646 h 772"/>
                    <a:gd name="T60" fmla="*/ 0 w 3974"/>
                    <a:gd name="T61" fmla="*/ 2147483646 h 772"/>
                    <a:gd name="T62" fmla="*/ 0 w 3974"/>
                    <a:gd name="T63" fmla="*/ 2147483646 h 772"/>
                    <a:gd name="T64" fmla="*/ 0 w 3974"/>
                    <a:gd name="T65" fmla="*/ 2147483646 h 772"/>
                    <a:gd name="T66" fmla="*/ 0 w 3974"/>
                    <a:gd name="T67" fmla="*/ 2147483646 h 772"/>
                    <a:gd name="T68" fmla="*/ 0 w 3974"/>
                    <a:gd name="T69" fmla="*/ 2147483646 h 772"/>
                    <a:gd name="T70" fmla="*/ 0 w 3974"/>
                    <a:gd name="T71" fmla="*/ 2147483646 h 772"/>
                    <a:gd name="T72" fmla="*/ 0 w 3974"/>
                    <a:gd name="T73" fmla="*/ 2147483646 h 772"/>
                    <a:gd name="T74" fmla="*/ 0 w 3974"/>
                    <a:gd name="T75" fmla="*/ 2147483646 h 772"/>
                    <a:gd name="T76" fmla="*/ 0 w 3974"/>
                    <a:gd name="T77" fmla="*/ 2147483646 h 772"/>
                    <a:gd name="T78" fmla="*/ 0 w 3974"/>
                    <a:gd name="T79" fmla="*/ 2147483646 h 772"/>
                    <a:gd name="T80" fmla="*/ 0 w 3974"/>
                    <a:gd name="T81" fmla="*/ 2147483646 h 772"/>
                    <a:gd name="T82" fmla="*/ 0 w 3974"/>
                    <a:gd name="T83" fmla="*/ 2147483646 h 772"/>
                    <a:gd name="T84" fmla="*/ 0 w 3974"/>
                    <a:gd name="T85" fmla="*/ 2147483646 h 772"/>
                    <a:gd name="T86" fmla="*/ 0 w 3974"/>
                    <a:gd name="T87" fmla="*/ 2147483646 h 772"/>
                    <a:gd name="T88" fmla="*/ 0 w 3974"/>
                    <a:gd name="T89" fmla="*/ 2147483646 h 772"/>
                    <a:gd name="T90" fmla="*/ 0 w 3974"/>
                    <a:gd name="T91" fmla="*/ 2147483646 h 772"/>
                    <a:gd name="T92" fmla="*/ 0 w 3974"/>
                    <a:gd name="T93" fmla="*/ 2147483646 h 772"/>
                    <a:gd name="T94" fmla="*/ 0 w 3974"/>
                    <a:gd name="T95" fmla="*/ 2147483646 h 772"/>
                    <a:gd name="T96" fmla="*/ 0 w 3974"/>
                    <a:gd name="T97" fmla="*/ 2147483646 h 772"/>
                    <a:gd name="T98" fmla="*/ 0 w 3974"/>
                    <a:gd name="T99" fmla="*/ 2147483646 h 772"/>
                    <a:gd name="T100" fmla="*/ 0 w 3974"/>
                    <a:gd name="T101" fmla="*/ 2147483646 h 772"/>
                    <a:gd name="T102" fmla="*/ 0 w 3974"/>
                    <a:gd name="T103" fmla="*/ 2147483646 h 772"/>
                    <a:gd name="T104" fmla="*/ 0 w 3974"/>
                    <a:gd name="T105" fmla="*/ 2147483646 h 772"/>
                    <a:gd name="T106" fmla="*/ 0 w 3974"/>
                    <a:gd name="T107" fmla="*/ 2147483646 h 772"/>
                    <a:gd name="T108" fmla="*/ 0 w 3974"/>
                    <a:gd name="T109" fmla="*/ 2147483646 h 772"/>
                    <a:gd name="T110" fmla="*/ 0 w 3974"/>
                    <a:gd name="T111" fmla="*/ 2147483646 h 772"/>
                    <a:gd name="T112" fmla="*/ 0 w 3974"/>
                    <a:gd name="T113" fmla="*/ 2147483646 h 772"/>
                    <a:gd name="T114" fmla="*/ 0 w 3974"/>
                    <a:gd name="T115" fmla="*/ 2147483646 h 772"/>
                    <a:gd name="T116" fmla="*/ 0 w 3974"/>
                    <a:gd name="T117" fmla="*/ 2147483646 h 772"/>
                    <a:gd name="T118" fmla="*/ 0 w 3974"/>
                    <a:gd name="T119" fmla="*/ 2147483646 h 772"/>
                    <a:gd name="T120" fmla="*/ 0 w 3974"/>
                    <a:gd name="T121" fmla="*/ 2147483646 h 772"/>
                    <a:gd name="T122" fmla="*/ 0 w 3974"/>
                    <a:gd name="T123" fmla="*/ 2147483646 h 772"/>
                    <a:gd name="T124" fmla="*/ 0 w 3974"/>
                    <a:gd name="T125" fmla="*/ 2147483646 h 7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74" h="772">
                      <a:moveTo>
                        <a:pt x="0" y="14"/>
                      </a:moveTo>
                      <a:lnTo>
                        <a:pt x="23" y="11"/>
                      </a:lnTo>
                      <a:lnTo>
                        <a:pt x="48" y="8"/>
                      </a:lnTo>
                      <a:lnTo>
                        <a:pt x="78" y="7"/>
                      </a:lnTo>
                      <a:lnTo>
                        <a:pt x="108" y="7"/>
                      </a:lnTo>
                      <a:lnTo>
                        <a:pt x="138" y="5"/>
                      </a:lnTo>
                      <a:lnTo>
                        <a:pt x="168" y="4"/>
                      </a:lnTo>
                      <a:lnTo>
                        <a:pt x="198" y="4"/>
                      </a:lnTo>
                      <a:lnTo>
                        <a:pt x="228" y="0"/>
                      </a:lnTo>
                      <a:lnTo>
                        <a:pt x="258" y="0"/>
                      </a:lnTo>
                      <a:lnTo>
                        <a:pt x="287" y="1"/>
                      </a:lnTo>
                      <a:lnTo>
                        <a:pt x="316" y="0"/>
                      </a:lnTo>
                      <a:lnTo>
                        <a:pt x="347" y="1"/>
                      </a:lnTo>
                      <a:lnTo>
                        <a:pt x="377" y="3"/>
                      </a:lnTo>
                      <a:lnTo>
                        <a:pt x="406" y="3"/>
                      </a:lnTo>
                      <a:lnTo>
                        <a:pt x="436" y="3"/>
                      </a:lnTo>
                      <a:lnTo>
                        <a:pt x="466" y="3"/>
                      </a:lnTo>
                      <a:lnTo>
                        <a:pt x="496" y="4"/>
                      </a:lnTo>
                      <a:lnTo>
                        <a:pt x="524" y="4"/>
                      </a:lnTo>
                      <a:lnTo>
                        <a:pt x="554" y="4"/>
                      </a:lnTo>
                      <a:lnTo>
                        <a:pt x="584" y="5"/>
                      </a:lnTo>
                      <a:lnTo>
                        <a:pt x="613" y="8"/>
                      </a:lnTo>
                      <a:lnTo>
                        <a:pt x="643" y="8"/>
                      </a:lnTo>
                      <a:lnTo>
                        <a:pt x="671" y="8"/>
                      </a:lnTo>
                      <a:lnTo>
                        <a:pt x="701" y="9"/>
                      </a:lnTo>
                      <a:lnTo>
                        <a:pt x="731" y="14"/>
                      </a:lnTo>
                      <a:lnTo>
                        <a:pt x="760" y="14"/>
                      </a:lnTo>
                      <a:lnTo>
                        <a:pt x="790" y="15"/>
                      </a:lnTo>
                      <a:lnTo>
                        <a:pt x="820" y="15"/>
                      </a:lnTo>
                      <a:lnTo>
                        <a:pt x="848" y="16"/>
                      </a:lnTo>
                      <a:lnTo>
                        <a:pt x="856" y="16"/>
                      </a:lnTo>
                      <a:lnTo>
                        <a:pt x="890" y="18"/>
                      </a:lnTo>
                      <a:lnTo>
                        <a:pt x="920" y="19"/>
                      </a:lnTo>
                      <a:lnTo>
                        <a:pt x="952" y="20"/>
                      </a:lnTo>
                      <a:lnTo>
                        <a:pt x="983" y="24"/>
                      </a:lnTo>
                      <a:lnTo>
                        <a:pt x="1014" y="33"/>
                      </a:lnTo>
                      <a:lnTo>
                        <a:pt x="1044" y="44"/>
                      </a:lnTo>
                      <a:lnTo>
                        <a:pt x="1074" y="50"/>
                      </a:lnTo>
                      <a:lnTo>
                        <a:pt x="1106" y="44"/>
                      </a:lnTo>
                      <a:lnTo>
                        <a:pt x="1136" y="34"/>
                      </a:lnTo>
                      <a:lnTo>
                        <a:pt x="1165" y="26"/>
                      </a:lnTo>
                      <a:lnTo>
                        <a:pt x="1195" y="23"/>
                      </a:lnTo>
                      <a:lnTo>
                        <a:pt x="1225" y="23"/>
                      </a:lnTo>
                      <a:lnTo>
                        <a:pt x="1254" y="24"/>
                      </a:lnTo>
                      <a:lnTo>
                        <a:pt x="1284" y="27"/>
                      </a:lnTo>
                      <a:lnTo>
                        <a:pt x="1312" y="31"/>
                      </a:lnTo>
                      <a:lnTo>
                        <a:pt x="1342" y="37"/>
                      </a:lnTo>
                      <a:lnTo>
                        <a:pt x="1370" y="50"/>
                      </a:lnTo>
                      <a:lnTo>
                        <a:pt x="1398" y="80"/>
                      </a:lnTo>
                      <a:lnTo>
                        <a:pt x="1427" y="110"/>
                      </a:lnTo>
                      <a:lnTo>
                        <a:pt x="1455" y="120"/>
                      </a:lnTo>
                      <a:lnTo>
                        <a:pt x="1483" y="121"/>
                      </a:lnTo>
                      <a:lnTo>
                        <a:pt x="1511" y="112"/>
                      </a:lnTo>
                      <a:lnTo>
                        <a:pt x="1538" y="105"/>
                      </a:lnTo>
                      <a:lnTo>
                        <a:pt x="1566" y="93"/>
                      </a:lnTo>
                      <a:lnTo>
                        <a:pt x="1594" y="84"/>
                      </a:lnTo>
                      <a:lnTo>
                        <a:pt x="1621" y="82"/>
                      </a:lnTo>
                      <a:lnTo>
                        <a:pt x="1649" y="82"/>
                      </a:lnTo>
                      <a:lnTo>
                        <a:pt x="1675" y="86"/>
                      </a:lnTo>
                      <a:lnTo>
                        <a:pt x="1703" y="98"/>
                      </a:lnTo>
                      <a:lnTo>
                        <a:pt x="1730" y="117"/>
                      </a:lnTo>
                      <a:lnTo>
                        <a:pt x="1756" y="142"/>
                      </a:lnTo>
                      <a:lnTo>
                        <a:pt x="1877" y="260"/>
                      </a:lnTo>
                      <a:lnTo>
                        <a:pt x="1906" y="336"/>
                      </a:lnTo>
                      <a:lnTo>
                        <a:pt x="1932" y="412"/>
                      </a:lnTo>
                      <a:lnTo>
                        <a:pt x="1959" y="453"/>
                      </a:lnTo>
                      <a:lnTo>
                        <a:pt x="1986" y="415"/>
                      </a:lnTo>
                      <a:lnTo>
                        <a:pt x="2013" y="400"/>
                      </a:lnTo>
                      <a:lnTo>
                        <a:pt x="2041" y="400"/>
                      </a:lnTo>
                      <a:lnTo>
                        <a:pt x="2067" y="368"/>
                      </a:lnTo>
                      <a:lnTo>
                        <a:pt x="2094" y="350"/>
                      </a:lnTo>
                      <a:lnTo>
                        <a:pt x="2120" y="355"/>
                      </a:lnTo>
                      <a:lnTo>
                        <a:pt x="2146" y="340"/>
                      </a:lnTo>
                      <a:lnTo>
                        <a:pt x="2171" y="298"/>
                      </a:lnTo>
                      <a:lnTo>
                        <a:pt x="2199" y="265"/>
                      </a:lnTo>
                      <a:lnTo>
                        <a:pt x="2223" y="241"/>
                      </a:lnTo>
                      <a:lnTo>
                        <a:pt x="2249" y="218"/>
                      </a:lnTo>
                      <a:lnTo>
                        <a:pt x="2273" y="196"/>
                      </a:lnTo>
                      <a:lnTo>
                        <a:pt x="2299" y="178"/>
                      </a:lnTo>
                      <a:lnTo>
                        <a:pt x="2325" y="162"/>
                      </a:lnTo>
                      <a:lnTo>
                        <a:pt x="2350" y="148"/>
                      </a:lnTo>
                      <a:lnTo>
                        <a:pt x="2374" y="140"/>
                      </a:lnTo>
                      <a:lnTo>
                        <a:pt x="2399" y="142"/>
                      </a:lnTo>
                      <a:lnTo>
                        <a:pt x="2423" y="154"/>
                      </a:lnTo>
                      <a:lnTo>
                        <a:pt x="2446" y="181"/>
                      </a:lnTo>
                      <a:lnTo>
                        <a:pt x="2471" y="227"/>
                      </a:lnTo>
                      <a:lnTo>
                        <a:pt x="2495" y="284"/>
                      </a:lnTo>
                      <a:lnTo>
                        <a:pt x="2518" y="335"/>
                      </a:lnTo>
                      <a:lnTo>
                        <a:pt x="2542" y="354"/>
                      </a:lnTo>
                      <a:lnTo>
                        <a:pt x="2566" y="343"/>
                      </a:lnTo>
                      <a:lnTo>
                        <a:pt x="2589" y="329"/>
                      </a:lnTo>
                      <a:lnTo>
                        <a:pt x="2612" y="308"/>
                      </a:lnTo>
                      <a:lnTo>
                        <a:pt x="2636" y="282"/>
                      </a:lnTo>
                      <a:lnTo>
                        <a:pt x="2659" y="263"/>
                      </a:lnTo>
                      <a:lnTo>
                        <a:pt x="2939" y="751"/>
                      </a:lnTo>
                      <a:lnTo>
                        <a:pt x="2976" y="711"/>
                      </a:lnTo>
                      <a:lnTo>
                        <a:pt x="3014" y="632"/>
                      </a:lnTo>
                      <a:lnTo>
                        <a:pt x="3051" y="520"/>
                      </a:lnTo>
                      <a:lnTo>
                        <a:pt x="3086" y="449"/>
                      </a:lnTo>
                      <a:lnTo>
                        <a:pt x="3122" y="421"/>
                      </a:lnTo>
                      <a:lnTo>
                        <a:pt x="3158" y="417"/>
                      </a:lnTo>
                      <a:lnTo>
                        <a:pt x="3194" y="423"/>
                      </a:lnTo>
                      <a:lnTo>
                        <a:pt x="3229" y="442"/>
                      </a:lnTo>
                      <a:lnTo>
                        <a:pt x="3264" y="467"/>
                      </a:lnTo>
                      <a:lnTo>
                        <a:pt x="3298" y="489"/>
                      </a:lnTo>
                      <a:lnTo>
                        <a:pt x="3332" y="512"/>
                      </a:lnTo>
                      <a:lnTo>
                        <a:pt x="3367" y="530"/>
                      </a:lnTo>
                      <a:lnTo>
                        <a:pt x="3399" y="545"/>
                      </a:lnTo>
                      <a:lnTo>
                        <a:pt x="3435" y="560"/>
                      </a:lnTo>
                      <a:lnTo>
                        <a:pt x="3470" y="554"/>
                      </a:lnTo>
                      <a:lnTo>
                        <a:pt x="3503" y="540"/>
                      </a:lnTo>
                      <a:lnTo>
                        <a:pt x="3535" y="539"/>
                      </a:lnTo>
                      <a:lnTo>
                        <a:pt x="3568" y="531"/>
                      </a:lnTo>
                      <a:lnTo>
                        <a:pt x="3601" y="516"/>
                      </a:lnTo>
                      <a:lnTo>
                        <a:pt x="3635" y="511"/>
                      </a:lnTo>
                      <a:lnTo>
                        <a:pt x="3666" y="516"/>
                      </a:lnTo>
                      <a:lnTo>
                        <a:pt x="3697" y="534"/>
                      </a:lnTo>
                      <a:lnTo>
                        <a:pt x="3729" y="564"/>
                      </a:lnTo>
                      <a:lnTo>
                        <a:pt x="3760" y="606"/>
                      </a:lnTo>
                      <a:lnTo>
                        <a:pt x="3791" y="659"/>
                      </a:lnTo>
                      <a:lnTo>
                        <a:pt x="3823" y="707"/>
                      </a:lnTo>
                      <a:lnTo>
                        <a:pt x="3854" y="737"/>
                      </a:lnTo>
                      <a:lnTo>
                        <a:pt x="3884" y="751"/>
                      </a:lnTo>
                      <a:lnTo>
                        <a:pt x="3914" y="761"/>
                      </a:lnTo>
                      <a:lnTo>
                        <a:pt x="3944" y="768"/>
                      </a:lnTo>
                      <a:lnTo>
                        <a:pt x="3974" y="772"/>
                      </a:lnTo>
                    </a:path>
                  </a:pathLst>
                </a:custGeom>
                <a:noFill/>
                <a:ln w="12700" cmpd="sng">
                  <a:solidFill>
                    <a:srgbClr val="CC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236">
                  <a:extLst>
                    <a:ext uri="{FF2B5EF4-FFF2-40B4-BE49-F238E27FC236}">
                      <a16:creationId xmlns:a16="http://schemas.microsoft.com/office/drawing/2014/main" id="{887FC189-065D-687A-65F3-3C394BBFE5C3}"/>
                    </a:ext>
                  </a:extLst>
                </p:cNvPr>
                <p:cNvSpPr>
                  <a:spLocks/>
                </p:cNvSpPr>
                <p:nvPr/>
              </p:nvSpPr>
              <p:spPr bwMode="auto">
                <a:xfrm>
                  <a:off x="2785761" y="3707744"/>
                  <a:ext cx="1916066" cy="495785"/>
                </a:xfrm>
                <a:custGeom>
                  <a:avLst/>
                  <a:gdLst>
                    <a:gd name="T0" fmla="*/ 0 w 3974"/>
                    <a:gd name="T1" fmla="*/ 2147483646 h 456"/>
                    <a:gd name="T2" fmla="*/ 0 w 3974"/>
                    <a:gd name="T3" fmla="*/ 2147483646 h 456"/>
                    <a:gd name="T4" fmla="*/ 0 w 3974"/>
                    <a:gd name="T5" fmla="*/ 2147483646 h 456"/>
                    <a:gd name="T6" fmla="*/ 0 w 3974"/>
                    <a:gd name="T7" fmla="*/ 2147483646 h 456"/>
                    <a:gd name="T8" fmla="*/ 0 w 3974"/>
                    <a:gd name="T9" fmla="*/ 2147483646 h 456"/>
                    <a:gd name="T10" fmla="*/ 0 w 3974"/>
                    <a:gd name="T11" fmla="*/ 2147483646 h 456"/>
                    <a:gd name="T12" fmla="*/ 0 w 3974"/>
                    <a:gd name="T13" fmla="*/ 2147483646 h 456"/>
                    <a:gd name="T14" fmla="*/ 0 w 3974"/>
                    <a:gd name="T15" fmla="*/ 2147483646 h 456"/>
                    <a:gd name="T16" fmla="*/ 0 w 3974"/>
                    <a:gd name="T17" fmla="*/ 2147483646 h 456"/>
                    <a:gd name="T18" fmla="*/ 0 w 3974"/>
                    <a:gd name="T19" fmla="*/ 2147483646 h 456"/>
                    <a:gd name="T20" fmla="*/ 0 w 3974"/>
                    <a:gd name="T21" fmla="*/ 2147483646 h 456"/>
                    <a:gd name="T22" fmla="*/ 0 w 3974"/>
                    <a:gd name="T23" fmla="*/ 2147483646 h 456"/>
                    <a:gd name="T24" fmla="*/ 0 w 3974"/>
                    <a:gd name="T25" fmla="*/ 2147483646 h 456"/>
                    <a:gd name="T26" fmla="*/ 0 w 3974"/>
                    <a:gd name="T27" fmla="*/ 2147483646 h 456"/>
                    <a:gd name="T28" fmla="*/ 0 w 3974"/>
                    <a:gd name="T29" fmla="*/ 2147483646 h 456"/>
                    <a:gd name="T30" fmla="*/ 0 w 3974"/>
                    <a:gd name="T31" fmla="*/ 2147483646 h 456"/>
                    <a:gd name="T32" fmla="*/ 0 w 3974"/>
                    <a:gd name="T33" fmla="*/ 2147483646 h 456"/>
                    <a:gd name="T34" fmla="*/ 0 w 3974"/>
                    <a:gd name="T35" fmla="*/ 2147483646 h 456"/>
                    <a:gd name="T36" fmla="*/ 0 w 3974"/>
                    <a:gd name="T37" fmla="*/ 2147483646 h 456"/>
                    <a:gd name="T38" fmla="*/ 0 w 3974"/>
                    <a:gd name="T39" fmla="*/ 2147483646 h 456"/>
                    <a:gd name="T40" fmla="*/ 0 w 3974"/>
                    <a:gd name="T41" fmla="*/ 2147483646 h 456"/>
                    <a:gd name="T42" fmla="*/ 0 w 3974"/>
                    <a:gd name="T43" fmla="*/ 2147483646 h 456"/>
                    <a:gd name="T44" fmla="*/ 0 w 3974"/>
                    <a:gd name="T45" fmla="*/ 2147483646 h 456"/>
                    <a:gd name="T46" fmla="*/ 0 w 3974"/>
                    <a:gd name="T47" fmla="*/ 2147483646 h 456"/>
                    <a:gd name="T48" fmla="*/ 0 w 3974"/>
                    <a:gd name="T49" fmla="*/ 2147483646 h 456"/>
                    <a:gd name="T50" fmla="*/ 0 w 3974"/>
                    <a:gd name="T51" fmla="*/ 2147483646 h 456"/>
                    <a:gd name="T52" fmla="*/ 0 w 3974"/>
                    <a:gd name="T53" fmla="*/ 2147483646 h 456"/>
                    <a:gd name="T54" fmla="*/ 0 w 3974"/>
                    <a:gd name="T55" fmla="*/ 2147483646 h 456"/>
                    <a:gd name="T56" fmla="*/ 0 w 3974"/>
                    <a:gd name="T57" fmla="*/ 2147483646 h 456"/>
                    <a:gd name="T58" fmla="*/ 0 w 3974"/>
                    <a:gd name="T59" fmla="*/ 2147483646 h 456"/>
                    <a:gd name="T60" fmla="*/ 0 w 3974"/>
                    <a:gd name="T61" fmla="*/ 2147483646 h 456"/>
                    <a:gd name="T62" fmla="*/ 0 w 3974"/>
                    <a:gd name="T63" fmla="*/ 2147483646 h 456"/>
                    <a:gd name="T64" fmla="*/ 0 w 3974"/>
                    <a:gd name="T65" fmla="*/ 2147483646 h 456"/>
                    <a:gd name="T66" fmla="*/ 0 w 3974"/>
                    <a:gd name="T67" fmla="*/ 2147483646 h 456"/>
                    <a:gd name="T68" fmla="*/ 0 w 3974"/>
                    <a:gd name="T69" fmla="*/ 2147483646 h 456"/>
                    <a:gd name="T70" fmla="*/ 0 w 3974"/>
                    <a:gd name="T71" fmla="*/ 2147483646 h 456"/>
                    <a:gd name="T72" fmla="*/ 0 w 3974"/>
                    <a:gd name="T73" fmla="*/ 2147483646 h 456"/>
                    <a:gd name="T74" fmla="*/ 0 w 3974"/>
                    <a:gd name="T75" fmla="*/ 2147483646 h 456"/>
                    <a:gd name="T76" fmla="*/ 0 w 3974"/>
                    <a:gd name="T77" fmla="*/ 2147483646 h 456"/>
                    <a:gd name="T78" fmla="*/ 0 w 3974"/>
                    <a:gd name="T79" fmla="*/ 2147483646 h 456"/>
                    <a:gd name="T80" fmla="*/ 0 w 3974"/>
                    <a:gd name="T81" fmla="*/ 2147483646 h 456"/>
                    <a:gd name="T82" fmla="*/ 0 w 3974"/>
                    <a:gd name="T83" fmla="*/ 2147483646 h 456"/>
                    <a:gd name="T84" fmla="*/ 0 w 3974"/>
                    <a:gd name="T85" fmla="*/ 2147483646 h 456"/>
                    <a:gd name="T86" fmla="*/ 0 w 3974"/>
                    <a:gd name="T87" fmla="*/ 2147483646 h 456"/>
                    <a:gd name="T88" fmla="*/ 0 w 3974"/>
                    <a:gd name="T89" fmla="*/ 2147483646 h 456"/>
                    <a:gd name="T90" fmla="*/ 0 w 3974"/>
                    <a:gd name="T91" fmla="*/ 2147483646 h 456"/>
                    <a:gd name="T92" fmla="*/ 0 w 3974"/>
                    <a:gd name="T93" fmla="*/ 2147483646 h 456"/>
                    <a:gd name="T94" fmla="*/ 0 w 3974"/>
                    <a:gd name="T95" fmla="*/ 2147483646 h 456"/>
                    <a:gd name="T96" fmla="*/ 0 w 3974"/>
                    <a:gd name="T97" fmla="*/ 2147483646 h 456"/>
                    <a:gd name="T98" fmla="*/ 0 w 3974"/>
                    <a:gd name="T99" fmla="*/ 2147483646 h 456"/>
                    <a:gd name="T100" fmla="*/ 0 w 3974"/>
                    <a:gd name="T101" fmla="*/ 0 h 456"/>
                    <a:gd name="T102" fmla="*/ 0 w 3974"/>
                    <a:gd name="T103" fmla="*/ 2147483646 h 456"/>
                    <a:gd name="T104" fmla="*/ 0 w 3974"/>
                    <a:gd name="T105" fmla="*/ 2147483646 h 456"/>
                    <a:gd name="T106" fmla="*/ 0 w 3974"/>
                    <a:gd name="T107" fmla="*/ 2147483646 h 456"/>
                    <a:gd name="T108" fmla="*/ 0 w 3974"/>
                    <a:gd name="T109" fmla="*/ 2147483646 h 456"/>
                    <a:gd name="T110" fmla="*/ 0 w 3974"/>
                    <a:gd name="T111" fmla="*/ 2147483646 h 456"/>
                    <a:gd name="T112" fmla="*/ 0 w 3974"/>
                    <a:gd name="T113" fmla="*/ 2147483646 h 456"/>
                    <a:gd name="T114" fmla="*/ 0 w 3974"/>
                    <a:gd name="T115" fmla="*/ 2147483646 h 456"/>
                    <a:gd name="T116" fmla="*/ 0 w 3974"/>
                    <a:gd name="T117" fmla="*/ 2147483646 h 456"/>
                    <a:gd name="T118" fmla="*/ 0 w 3974"/>
                    <a:gd name="T119" fmla="*/ 2147483646 h 456"/>
                    <a:gd name="T120" fmla="*/ 0 w 3974"/>
                    <a:gd name="T121" fmla="*/ 2147483646 h 456"/>
                    <a:gd name="T122" fmla="*/ 0 w 3974"/>
                    <a:gd name="T123" fmla="*/ 2147483646 h 456"/>
                    <a:gd name="T124" fmla="*/ 0 w 3974"/>
                    <a:gd name="T125" fmla="*/ 2147483646 h 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74" h="456">
                      <a:moveTo>
                        <a:pt x="0" y="456"/>
                      </a:moveTo>
                      <a:lnTo>
                        <a:pt x="23" y="453"/>
                      </a:lnTo>
                      <a:lnTo>
                        <a:pt x="48" y="451"/>
                      </a:lnTo>
                      <a:lnTo>
                        <a:pt x="78" y="448"/>
                      </a:lnTo>
                      <a:lnTo>
                        <a:pt x="108" y="444"/>
                      </a:lnTo>
                      <a:lnTo>
                        <a:pt x="138" y="438"/>
                      </a:lnTo>
                      <a:lnTo>
                        <a:pt x="168" y="433"/>
                      </a:lnTo>
                      <a:lnTo>
                        <a:pt x="198" y="423"/>
                      </a:lnTo>
                      <a:lnTo>
                        <a:pt x="228" y="400"/>
                      </a:lnTo>
                      <a:lnTo>
                        <a:pt x="258" y="364"/>
                      </a:lnTo>
                      <a:lnTo>
                        <a:pt x="287" y="320"/>
                      </a:lnTo>
                      <a:lnTo>
                        <a:pt x="316" y="285"/>
                      </a:lnTo>
                      <a:lnTo>
                        <a:pt x="347" y="260"/>
                      </a:lnTo>
                      <a:lnTo>
                        <a:pt x="377" y="244"/>
                      </a:lnTo>
                      <a:lnTo>
                        <a:pt x="406" y="229"/>
                      </a:lnTo>
                      <a:lnTo>
                        <a:pt x="436" y="215"/>
                      </a:lnTo>
                      <a:lnTo>
                        <a:pt x="466" y="200"/>
                      </a:lnTo>
                      <a:lnTo>
                        <a:pt x="496" y="184"/>
                      </a:lnTo>
                      <a:lnTo>
                        <a:pt x="524" y="167"/>
                      </a:lnTo>
                      <a:lnTo>
                        <a:pt x="554" y="153"/>
                      </a:lnTo>
                      <a:lnTo>
                        <a:pt x="584" y="140"/>
                      </a:lnTo>
                      <a:lnTo>
                        <a:pt x="613" y="132"/>
                      </a:lnTo>
                      <a:lnTo>
                        <a:pt x="643" y="128"/>
                      </a:lnTo>
                      <a:lnTo>
                        <a:pt x="671" y="125"/>
                      </a:lnTo>
                      <a:lnTo>
                        <a:pt x="701" y="123"/>
                      </a:lnTo>
                      <a:lnTo>
                        <a:pt x="731" y="120"/>
                      </a:lnTo>
                      <a:lnTo>
                        <a:pt x="760" y="118"/>
                      </a:lnTo>
                      <a:lnTo>
                        <a:pt x="790" y="117"/>
                      </a:lnTo>
                      <a:lnTo>
                        <a:pt x="820" y="116"/>
                      </a:lnTo>
                      <a:lnTo>
                        <a:pt x="848" y="112"/>
                      </a:lnTo>
                      <a:lnTo>
                        <a:pt x="856" y="110"/>
                      </a:lnTo>
                      <a:lnTo>
                        <a:pt x="890" y="103"/>
                      </a:lnTo>
                      <a:lnTo>
                        <a:pt x="920" y="94"/>
                      </a:lnTo>
                      <a:lnTo>
                        <a:pt x="952" y="84"/>
                      </a:lnTo>
                      <a:lnTo>
                        <a:pt x="983" y="72"/>
                      </a:lnTo>
                      <a:lnTo>
                        <a:pt x="1014" y="61"/>
                      </a:lnTo>
                      <a:lnTo>
                        <a:pt x="1044" y="52"/>
                      </a:lnTo>
                      <a:lnTo>
                        <a:pt x="1074" y="42"/>
                      </a:lnTo>
                      <a:lnTo>
                        <a:pt x="1106" y="35"/>
                      </a:lnTo>
                      <a:lnTo>
                        <a:pt x="1136" y="30"/>
                      </a:lnTo>
                      <a:lnTo>
                        <a:pt x="1165" y="26"/>
                      </a:lnTo>
                      <a:lnTo>
                        <a:pt x="1195" y="23"/>
                      </a:lnTo>
                      <a:lnTo>
                        <a:pt x="1225" y="22"/>
                      </a:lnTo>
                      <a:lnTo>
                        <a:pt x="1254" y="19"/>
                      </a:lnTo>
                      <a:lnTo>
                        <a:pt x="1284" y="18"/>
                      </a:lnTo>
                      <a:lnTo>
                        <a:pt x="1312" y="16"/>
                      </a:lnTo>
                      <a:lnTo>
                        <a:pt x="1342" y="15"/>
                      </a:lnTo>
                      <a:lnTo>
                        <a:pt x="1370" y="15"/>
                      </a:lnTo>
                      <a:lnTo>
                        <a:pt x="1398" y="16"/>
                      </a:lnTo>
                      <a:lnTo>
                        <a:pt x="1427" y="16"/>
                      </a:lnTo>
                      <a:lnTo>
                        <a:pt x="1455" y="16"/>
                      </a:lnTo>
                      <a:lnTo>
                        <a:pt x="1483" y="16"/>
                      </a:lnTo>
                      <a:lnTo>
                        <a:pt x="1511" y="18"/>
                      </a:lnTo>
                      <a:lnTo>
                        <a:pt x="1538" y="18"/>
                      </a:lnTo>
                      <a:lnTo>
                        <a:pt x="1566" y="18"/>
                      </a:lnTo>
                      <a:lnTo>
                        <a:pt x="1594" y="19"/>
                      </a:lnTo>
                      <a:lnTo>
                        <a:pt x="1621" y="20"/>
                      </a:lnTo>
                      <a:lnTo>
                        <a:pt x="1649" y="20"/>
                      </a:lnTo>
                      <a:lnTo>
                        <a:pt x="1675" y="20"/>
                      </a:lnTo>
                      <a:lnTo>
                        <a:pt x="1703" y="22"/>
                      </a:lnTo>
                      <a:lnTo>
                        <a:pt x="1730" y="22"/>
                      </a:lnTo>
                      <a:lnTo>
                        <a:pt x="1756" y="22"/>
                      </a:lnTo>
                      <a:lnTo>
                        <a:pt x="1877" y="31"/>
                      </a:lnTo>
                      <a:lnTo>
                        <a:pt x="1906" y="34"/>
                      </a:lnTo>
                      <a:lnTo>
                        <a:pt x="1932" y="33"/>
                      </a:lnTo>
                      <a:lnTo>
                        <a:pt x="1959" y="31"/>
                      </a:lnTo>
                      <a:lnTo>
                        <a:pt x="1986" y="30"/>
                      </a:lnTo>
                      <a:lnTo>
                        <a:pt x="2013" y="27"/>
                      </a:lnTo>
                      <a:lnTo>
                        <a:pt x="2041" y="25"/>
                      </a:lnTo>
                      <a:lnTo>
                        <a:pt x="2067" y="23"/>
                      </a:lnTo>
                      <a:lnTo>
                        <a:pt x="2094" y="20"/>
                      </a:lnTo>
                      <a:lnTo>
                        <a:pt x="2120" y="19"/>
                      </a:lnTo>
                      <a:lnTo>
                        <a:pt x="2146" y="19"/>
                      </a:lnTo>
                      <a:lnTo>
                        <a:pt x="2171" y="18"/>
                      </a:lnTo>
                      <a:lnTo>
                        <a:pt x="2199" y="16"/>
                      </a:lnTo>
                      <a:lnTo>
                        <a:pt x="2223" y="15"/>
                      </a:lnTo>
                      <a:lnTo>
                        <a:pt x="2249" y="14"/>
                      </a:lnTo>
                      <a:lnTo>
                        <a:pt x="2273" y="14"/>
                      </a:lnTo>
                      <a:lnTo>
                        <a:pt x="2299" y="14"/>
                      </a:lnTo>
                      <a:lnTo>
                        <a:pt x="2325" y="14"/>
                      </a:lnTo>
                      <a:lnTo>
                        <a:pt x="2350" y="12"/>
                      </a:lnTo>
                      <a:lnTo>
                        <a:pt x="2374" y="12"/>
                      </a:lnTo>
                      <a:lnTo>
                        <a:pt x="2399" y="11"/>
                      </a:lnTo>
                      <a:lnTo>
                        <a:pt x="2423" y="11"/>
                      </a:lnTo>
                      <a:lnTo>
                        <a:pt x="2446" y="10"/>
                      </a:lnTo>
                      <a:lnTo>
                        <a:pt x="2471" y="10"/>
                      </a:lnTo>
                      <a:lnTo>
                        <a:pt x="2495" y="10"/>
                      </a:lnTo>
                      <a:lnTo>
                        <a:pt x="2518" y="10"/>
                      </a:lnTo>
                      <a:lnTo>
                        <a:pt x="2542" y="8"/>
                      </a:lnTo>
                      <a:lnTo>
                        <a:pt x="2566" y="8"/>
                      </a:lnTo>
                      <a:lnTo>
                        <a:pt x="2589" y="7"/>
                      </a:lnTo>
                      <a:lnTo>
                        <a:pt x="2612" y="7"/>
                      </a:lnTo>
                      <a:lnTo>
                        <a:pt x="2636" y="5"/>
                      </a:lnTo>
                      <a:lnTo>
                        <a:pt x="2659" y="7"/>
                      </a:lnTo>
                      <a:lnTo>
                        <a:pt x="2939" y="52"/>
                      </a:lnTo>
                      <a:lnTo>
                        <a:pt x="2976" y="46"/>
                      </a:lnTo>
                      <a:lnTo>
                        <a:pt x="3014" y="34"/>
                      </a:lnTo>
                      <a:lnTo>
                        <a:pt x="3051" y="22"/>
                      </a:lnTo>
                      <a:lnTo>
                        <a:pt x="3086" y="12"/>
                      </a:lnTo>
                      <a:lnTo>
                        <a:pt x="3122" y="7"/>
                      </a:lnTo>
                      <a:lnTo>
                        <a:pt x="3158" y="3"/>
                      </a:lnTo>
                      <a:lnTo>
                        <a:pt x="3194" y="0"/>
                      </a:lnTo>
                      <a:lnTo>
                        <a:pt x="3229" y="0"/>
                      </a:lnTo>
                      <a:lnTo>
                        <a:pt x="3264" y="1"/>
                      </a:lnTo>
                      <a:lnTo>
                        <a:pt x="3298" y="3"/>
                      </a:lnTo>
                      <a:lnTo>
                        <a:pt x="3332" y="3"/>
                      </a:lnTo>
                      <a:lnTo>
                        <a:pt x="3367" y="4"/>
                      </a:lnTo>
                      <a:lnTo>
                        <a:pt x="3399" y="11"/>
                      </a:lnTo>
                      <a:lnTo>
                        <a:pt x="3435" y="22"/>
                      </a:lnTo>
                      <a:lnTo>
                        <a:pt x="3470" y="34"/>
                      </a:lnTo>
                      <a:lnTo>
                        <a:pt x="3503" y="52"/>
                      </a:lnTo>
                      <a:lnTo>
                        <a:pt x="3535" y="79"/>
                      </a:lnTo>
                      <a:lnTo>
                        <a:pt x="3568" y="102"/>
                      </a:lnTo>
                      <a:lnTo>
                        <a:pt x="3601" y="123"/>
                      </a:lnTo>
                      <a:lnTo>
                        <a:pt x="3635" y="132"/>
                      </a:lnTo>
                      <a:lnTo>
                        <a:pt x="3666" y="118"/>
                      </a:lnTo>
                      <a:lnTo>
                        <a:pt x="3697" y="79"/>
                      </a:lnTo>
                      <a:lnTo>
                        <a:pt x="3729" y="44"/>
                      </a:lnTo>
                      <a:lnTo>
                        <a:pt x="3760" y="33"/>
                      </a:lnTo>
                      <a:lnTo>
                        <a:pt x="3791" y="41"/>
                      </a:lnTo>
                      <a:lnTo>
                        <a:pt x="3823" y="59"/>
                      </a:lnTo>
                      <a:lnTo>
                        <a:pt x="3854" y="86"/>
                      </a:lnTo>
                      <a:lnTo>
                        <a:pt x="3884" y="120"/>
                      </a:lnTo>
                      <a:lnTo>
                        <a:pt x="3914" y="154"/>
                      </a:lnTo>
                      <a:lnTo>
                        <a:pt x="3944" y="184"/>
                      </a:lnTo>
                      <a:lnTo>
                        <a:pt x="3974" y="210"/>
                      </a:lnTo>
                    </a:path>
                  </a:pathLst>
                </a:custGeom>
                <a:noFill/>
                <a:ln w="12700" cmpd="sng">
                  <a:solidFill>
                    <a:srgbClr val="33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237">
                  <a:extLst>
                    <a:ext uri="{FF2B5EF4-FFF2-40B4-BE49-F238E27FC236}">
                      <a16:creationId xmlns:a16="http://schemas.microsoft.com/office/drawing/2014/main" id="{64111097-876B-9F34-622D-0CE97FE3143A}"/>
                    </a:ext>
                  </a:extLst>
                </p:cNvPr>
                <p:cNvSpPr>
                  <a:spLocks/>
                </p:cNvSpPr>
                <p:nvPr/>
              </p:nvSpPr>
              <p:spPr bwMode="auto">
                <a:xfrm>
                  <a:off x="2785761" y="3391496"/>
                  <a:ext cx="1916066" cy="296482"/>
                </a:xfrm>
                <a:custGeom>
                  <a:avLst/>
                  <a:gdLst>
                    <a:gd name="T0" fmla="*/ 0 w 3974"/>
                    <a:gd name="T1" fmla="*/ 2147483646 h 275"/>
                    <a:gd name="T2" fmla="*/ 0 w 3974"/>
                    <a:gd name="T3" fmla="*/ 2147483646 h 275"/>
                    <a:gd name="T4" fmla="*/ 0 w 3974"/>
                    <a:gd name="T5" fmla="*/ 2147483646 h 275"/>
                    <a:gd name="T6" fmla="*/ 0 w 3974"/>
                    <a:gd name="T7" fmla="*/ 2147483646 h 275"/>
                    <a:gd name="T8" fmla="*/ 0 w 3974"/>
                    <a:gd name="T9" fmla="*/ 2147483646 h 275"/>
                    <a:gd name="T10" fmla="*/ 0 w 3974"/>
                    <a:gd name="T11" fmla="*/ 2147483646 h 275"/>
                    <a:gd name="T12" fmla="*/ 0 w 3974"/>
                    <a:gd name="T13" fmla="*/ 2147483646 h 275"/>
                    <a:gd name="T14" fmla="*/ 0 w 3974"/>
                    <a:gd name="T15" fmla="*/ 2147483646 h 275"/>
                    <a:gd name="T16" fmla="*/ 0 w 3974"/>
                    <a:gd name="T17" fmla="*/ 2147483646 h 275"/>
                    <a:gd name="T18" fmla="*/ 0 w 3974"/>
                    <a:gd name="T19" fmla="*/ 2147483646 h 275"/>
                    <a:gd name="T20" fmla="*/ 0 w 3974"/>
                    <a:gd name="T21" fmla="*/ 2147483646 h 275"/>
                    <a:gd name="T22" fmla="*/ 0 w 3974"/>
                    <a:gd name="T23" fmla="*/ 2147483646 h 275"/>
                    <a:gd name="T24" fmla="*/ 0 w 3974"/>
                    <a:gd name="T25" fmla="*/ 2147483646 h 275"/>
                    <a:gd name="T26" fmla="*/ 0 w 3974"/>
                    <a:gd name="T27" fmla="*/ 2147483646 h 275"/>
                    <a:gd name="T28" fmla="*/ 0 w 3974"/>
                    <a:gd name="T29" fmla="*/ 2147483646 h 275"/>
                    <a:gd name="T30" fmla="*/ 0 w 3974"/>
                    <a:gd name="T31" fmla="*/ 2147483646 h 275"/>
                    <a:gd name="T32" fmla="*/ 0 w 3974"/>
                    <a:gd name="T33" fmla="*/ 2147483646 h 275"/>
                    <a:gd name="T34" fmla="*/ 0 w 3974"/>
                    <a:gd name="T35" fmla="*/ 2147483646 h 275"/>
                    <a:gd name="T36" fmla="*/ 0 w 3974"/>
                    <a:gd name="T37" fmla="*/ 2147483646 h 275"/>
                    <a:gd name="T38" fmla="*/ 0 w 3974"/>
                    <a:gd name="T39" fmla="*/ 0 h 275"/>
                    <a:gd name="T40" fmla="*/ 0 w 3974"/>
                    <a:gd name="T41" fmla="*/ 0 h 275"/>
                    <a:gd name="T42" fmla="*/ 0 w 3974"/>
                    <a:gd name="T43" fmla="*/ 0 h 275"/>
                    <a:gd name="T44" fmla="*/ 0 w 3974"/>
                    <a:gd name="T45" fmla="*/ 0 h 275"/>
                    <a:gd name="T46" fmla="*/ 0 w 3974"/>
                    <a:gd name="T47" fmla="*/ 0 h 275"/>
                    <a:gd name="T48" fmla="*/ 0 w 3974"/>
                    <a:gd name="T49" fmla="*/ 0 h 275"/>
                    <a:gd name="T50" fmla="*/ 0 w 3974"/>
                    <a:gd name="T51" fmla="*/ 0 h 275"/>
                    <a:gd name="T52" fmla="*/ 0 w 3974"/>
                    <a:gd name="T53" fmla="*/ 0 h 275"/>
                    <a:gd name="T54" fmla="*/ 0 w 3974"/>
                    <a:gd name="T55" fmla="*/ 0 h 275"/>
                    <a:gd name="T56" fmla="*/ 0 w 3974"/>
                    <a:gd name="T57" fmla="*/ 0 h 275"/>
                    <a:gd name="T58" fmla="*/ 0 w 3974"/>
                    <a:gd name="T59" fmla="*/ 0 h 275"/>
                    <a:gd name="T60" fmla="*/ 0 w 3974"/>
                    <a:gd name="T61" fmla="*/ 2147483646 h 275"/>
                    <a:gd name="T62" fmla="*/ 0 w 3974"/>
                    <a:gd name="T63" fmla="*/ 2147483646 h 275"/>
                    <a:gd name="T64" fmla="*/ 0 w 3974"/>
                    <a:gd name="T65" fmla="*/ 2147483646 h 275"/>
                    <a:gd name="T66" fmla="*/ 0 w 3974"/>
                    <a:gd name="T67" fmla="*/ 2147483646 h 275"/>
                    <a:gd name="T68" fmla="*/ 0 w 3974"/>
                    <a:gd name="T69" fmla="*/ 2147483646 h 275"/>
                    <a:gd name="T70" fmla="*/ 0 w 3974"/>
                    <a:gd name="T71" fmla="*/ 2147483646 h 275"/>
                    <a:gd name="T72" fmla="*/ 0 w 3974"/>
                    <a:gd name="T73" fmla="*/ 2147483646 h 275"/>
                    <a:gd name="T74" fmla="*/ 0 w 3974"/>
                    <a:gd name="T75" fmla="*/ 2147483646 h 275"/>
                    <a:gd name="T76" fmla="*/ 0 w 3974"/>
                    <a:gd name="T77" fmla="*/ 2147483646 h 275"/>
                    <a:gd name="T78" fmla="*/ 0 w 3974"/>
                    <a:gd name="T79" fmla="*/ 2147483646 h 275"/>
                    <a:gd name="T80" fmla="*/ 0 w 3974"/>
                    <a:gd name="T81" fmla="*/ 2147483646 h 275"/>
                    <a:gd name="T82" fmla="*/ 0 w 3974"/>
                    <a:gd name="T83" fmla="*/ 2147483646 h 275"/>
                    <a:gd name="T84" fmla="*/ 0 w 3974"/>
                    <a:gd name="T85" fmla="*/ 2147483646 h 275"/>
                    <a:gd name="T86" fmla="*/ 0 w 3974"/>
                    <a:gd name="T87" fmla="*/ 2147483646 h 275"/>
                    <a:gd name="T88" fmla="*/ 0 w 3974"/>
                    <a:gd name="T89" fmla="*/ 2147483646 h 275"/>
                    <a:gd name="T90" fmla="*/ 0 w 3974"/>
                    <a:gd name="T91" fmla="*/ 2147483646 h 275"/>
                    <a:gd name="T92" fmla="*/ 0 w 3974"/>
                    <a:gd name="T93" fmla="*/ 2147483646 h 275"/>
                    <a:gd name="T94" fmla="*/ 0 w 3974"/>
                    <a:gd name="T95" fmla="*/ 2147483646 h 275"/>
                    <a:gd name="T96" fmla="*/ 0 w 3974"/>
                    <a:gd name="T97" fmla="*/ 2147483646 h 275"/>
                    <a:gd name="T98" fmla="*/ 0 w 3974"/>
                    <a:gd name="T99" fmla="*/ 2147483646 h 275"/>
                    <a:gd name="T100" fmla="*/ 0 w 3974"/>
                    <a:gd name="T101" fmla="*/ 2147483646 h 275"/>
                    <a:gd name="T102" fmla="*/ 0 w 3974"/>
                    <a:gd name="T103" fmla="*/ 2147483646 h 275"/>
                    <a:gd name="T104" fmla="*/ 0 w 3974"/>
                    <a:gd name="T105" fmla="*/ 2147483646 h 275"/>
                    <a:gd name="T106" fmla="*/ 0 w 3974"/>
                    <a:gd name="T107" fmla="*/ 2147483646 h 275"/>
                    <a:gd name="T108" fmla="*/ 0 w 3974"/>
                    <a:gd name="T109" fmla="*/ 2147483646 h 275"/>
                    <a:gd name="T110" fmla="*/ 0 w 3974"/>
                    <a:gd name="T111" fmla="*/ 2147483646 h 275"/>
                    <a:gd name="T112" fmla="*/ 0 w 3974"/>
                    <a:gd name="T113" fmla="*/ 2147483646 h 275"/>
                    <a:gd name="T114" fmla="*/ 0 w 3974"/>
                    <a:gd name="T115" fmla="*/ 2147483646 h 275"/>
                    <a:gd name="T116" fmla="*/ 0 w 3974"/>
                    <a:gd name="T117" fmla="*/ 2147483646 h 275"/>
                    <a:gd name="T118" fmla="*/ 0 w 3974"/>
                    <a:gd name="T119" fmla="*/ 2147483646 h 275"/>
                    <a:gd name="T120" fmla="*/ 0 w 3974"/>
                    <a:gd name="T121" fmla="*/ 2147483646 h 275"/>
                    <a:gd name="T122" fmla="*/ 0 w 3974"/>
                    <a:gd name="T123" fmla="*/ 2147483646 h 275"/>
                    <a:gd name="T124" fmla="*/ 0 w 3974"/>
                    <a:gd name="T125" fmla="*/ 2147483646 h 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74" h="275">
                      <a:moveTo>
                        <a:pt x="0" y="205"/>
                      </a:moveTo>
                      <a:lnTo>
                        <a:pt x="23" y="190"/>
                      </a:lnTo>
                      <a:lnTo>
                        <a:pt x="48" y="176"/>
                      </a:lnTo>
                      <a:lnTo>
                        <a:pt x="78" y="160"/>
                      </a:lnTo>
                      <a:lnTo>
                        <a:pt x="108" y="143"/>
                      </a:lnTo>
                      <a:lnTo>
                        <a:pt x="138" y="130"/>
                      </a:lnTo>
                      <a:lnTo>
                        <a:pt x="168" y="115"/>
                      </a:lnTo>
                      <a:lnTo>
                        <a:pt x="198" y="104"/>
                      </a:lnTo>
                      <a:lnTo>
                        <a:pt x="228" y="92"/>
                      </a:lnTo>
                      <a:lnTo>
                        <a:pt x="258" y="81"/>
                      </a:lnTo>
                      <a:lnTo>
                        <a:pt x="287" y="74"/>
                      </a:lnTo>
                      <a:lnTo>
                        <a:pt x="316" y="66"/>
                      </a:lnTo>
                      <a:lnTo>
                        <a:pt x="347" y="59"/>
                      </a:lnTo>
                      <a:lnTo>
                        <a:pt x="377" y="53"/>
                      </a:lnTo>
                      <a:lnTo>
                        <a:pt x="406" y="48"/>
                      </a:lnTo>
                      <a:lnTo>
                        <a:pt x="436" y="43"/>
                      </a:lnTo>
                      <a:lnTo>
                        <a:pt x="466" y="37"/>
                      </a:lnTo>
                      <a:lnTo>
                        <a:pt x="496" y="33"/>
                      </a:lnTo>
                      <a:lnTo>
                        <a:pt x="524" y="29"/>
                      </a:lnTo>
                      <a:lnTo>
                        <a:pt x="554" y="25"/>
                      </a:lnTo>
                      <a:lnTo>
                        <a:pt x="584" y="22"/>
                      </a:lnTo>
                      <a:lnTo>
                        <a:pt x="613" y="18"/>
                      </a:lnTo>
                      <a:lnTo>
                        <a:pt x="643" y="15"/>
                      </a:lnTo>
                      <a:lnTo>
                        <a:pt x="671" y="14"/>
                      </a:lnTo>
                      <a:lnTo>
                        <a:pt x="701" y="11"/>
                      </a:lnTo>
                      <a:lnTo>
                        <a:pt x="731" y="7"/>
                      </a:lnTo>
                      <a:lnTo>
                        <a:pt x="760" y="6"/>
                      </a:lnTo>
                      <a:lnTo>
                        <a:pt x="790" y="6"/>
                      </a:lnTo>
                      <a:lnTo>
                        <a:pt x="820" y="4"/>
                      </a:lnTo>
                      <a:lnTo>
                        <a:pt x="848" y="4"/>
                      </a:lnTo>
                      <a:lnTo>
                        <a:pt x="856" y="4"/>
                      </a:lnTo>
                      <a:lnTo>
                        <a:pt x="890" y="4"/>
                      </a:lnTo>
                      <a:lnTo>
                        <a:pt x="920" y="4"/>
                      </a:lnTo>
                      <a:lnTo>
                        <a:pt x="952" y="3"/>
                      </a:lnTo>
                      <a:lnTo>
                        <a:pt x="983" y="2"/>
                      </a:lnTo>
                      <a:lnTo>
                        <a:pt x="1014" y="2"/>
                      </a:lnTo>
                      <a:lnTo>
                        <a:pt x="1044" y="2"/>
                      </a:lnTo>
                      <a:lnTo>
                        <a:pt x="1074" y="2"/>
                      </a:lnTo>
                      <a:lnTo>
                        <a:pt x="1106" y="2"/>
                      </a:lnTo>
                      <a:lnTo>
                        <a:pt x="1136" y="0"/>
                      </a:lnTo>
                      <a:lnTo>
                        <a:pt x="1165" y="0"/>
                      </a:lnTo>
                      <a:lnTo>
                        <a:pt x="1195" y="0"/>
                      </a:lnTo>
                      <a:lnTo>
                        <a:pt x="1225" y="0"/>
                      </a:lnTo>
                      <a:lnTo>
                        <a:pt x="1254" y="0"/>
                      </a:lnTo>
                      <a:lnTo>
                        <a:pt x="1284" y="0"/>
                      </a:lnTo>
                      <a:lnTo>
                        <a:pt x="1312" y="0"/>
                      </a:lnTo>
                      <a:lnTo>
                        <a:pt x="1342" y="0"/>
                      </a:lnTo>
                      <a:lnTo>
                        <a:pt x="1370" y="0"/>
                      </a:lnTo>
                      <a:lnTo>
                        <a:pt x="1398" y="0"/>
                      </a:lnTo>
                      <a:lnTo>
                        <a:pt x="1427" y="0"/>
                      </a:lnTo>
                      <a:lnTo>
                        <a:pt x="1455" y="0"/>
                      </a:lnTo>
                      <a:lnTo>
                        <a:pt x="1483" y="0"/>
                      </a:lnTo>
                      <a:lnTo>
                        <a:pt x="1511" y="0"/>
                      </a:lnTo>
                      <a:lnTo>
                        <a:pt x="1538" y="0"/>
                      </a:lnTo>
                      <a:lnTo>
                        <a:pt x="1566" y="0"/>
                      </a:lnTo>
                      <a:lnTo>
                        <a:pt x="1594" y="0"/>
                      </a:lnTo>
                      <a:lnTo>
                        <a:pt x="1621" y="0"/>
                      </a:lnTo>
                      <a:lnTo>
                        <a:pt x="1649" y="0"/>
                      </a:lnTo>
                      <a:lnTo>
                        <a:pt x="1675" y="0"/>
                      </a:lnTo>
                      <a:lnTo>
                        <a:pt x="1703" y="0"/>
                      </a:lnTo>
                      <a:lnTo>
                        <a:pt x="1730" y="0"/>
                      </a:lnTo>
                      <a:lnTo>
                        <a:pt x="1756" y="2"/>
                      </a:lnTo>
                      <a:lnTo>
                        <a:pt x="1877" y="10"/>
                      </a:lnTo>
                      <a:lnTo>
                        <a:pt x="1906" y="14"/>
                      </a:lnTo>
                      <a:lnTo>
                        <a:pt x="1932" y="15"/>
                      </a:lnTo>
                      <a:lnTo>
                        <a:pt x="1959" y="17"/>
                      </a:lnTo>
                      <a:lnTo>
                        <a:pt x="1986" y="17"/>
                      </a:lnTo>
                      <a:lnTo>
                        <a:pt x="2013" y="15"/>
                      </a:lnTo>
                      <a:lnTo>
                        <a:pt x="2041" y="14"/>
                      </a:lnTo>
                      <a:lnTo>
                        <a:pt x="2067" y="11"/>
                      </a:lnTo>
                      <a:lnTo>
                        <a:pt x="2094" y="10"/>
                      </a:lnTo>
                      <a:lnTo>
                        <a:pt x="2120" y="8"/>
                      </a:lnTo>
                      <a:lnTo>
                        <a:pt x="2146" y="7"/>
                      </a:lnTo>
                      <a:lnTo>
                        <a:pt x="2171" y="7"/>
                      </a:lnTo>
                      <a:lnTo>
                        <a:pt x="2199" y="7"/>
                      </a:lnTo>
                      <a:lnTo>
                        <a:pt x="2223" y="6"/>
                      </a:lnTo>
                      <a:lnTo>
                        <a:pt x="2249" y="6"/>
                      </a:lnTo>
                      <a:lnTo>
                        <a:pt x="2273" y="6"/>
                      </a:lnTo>
                      <a:lnTo>
                        <a:pt x="2299" y="6"/>
                      </a:lnTo>
                      <a:lnTo>
                        <a:pt x="2325" y="7"/>
                      </a:lnTo>
                      <a:lnTo>
                        <a:pt x="2350" y="8"/>
                      </a:lnTo>
                      <a:lnTo>
                        <a:pt x="2374" y="8"/>
                      </a:lnTo>
                      <a:lnTo>
                        <a:pt x="2399" y="8"/>
                      </a:lnTo>
                      <a:lnTo>
                        <a:pt x="2423" y="8"/>
                      </a:lnTo>
                      <a:lnTo>
                        <a:pt x="2446" y="10"/>
                      </a:lnTo>
                      <a:lnTo>
                        <a:pt x="2471" y="11"/>
                      </a:lnTo>
                      <a:lnTo>
                        <a:pt x="2495" y="13"/>
                      </a:lnTo>
                      <a:lnTo>
                        <a:pt x="2518" y="14"/>
                      </a:lnTo>
                      <a:lnTo>
                        <a:pt x="2542" y="15"/>
                      </a:lnTo>
                      <a:lnTo>
                        <a:pt x="2566" y="15"/>
                      </a:lnTo>
                      <a:lnTo>
                        <a:pt x="2589" y="14"/>
                      </a:lnTo>
                      <a:lnTo>
                        <a:pt x="2612" y="13"/>
                      </a:lnTo>
                      <a:lnTo>
                        <a:pt x="2636" y="14"/>
                      </a:lnTo>
                      <a:lnTo>
                        <a:pt x="2659" y="15"/>
                      </a:lnTo>
                      <a:lnTo>
                        <a:pt x="2939" y="81"/>
                      </a:lnTo>
                      <a:lnTo>
                        <a:pt x="2976" y="81"/>
                      </a:lnTo>
                      <a:lnTo>
                        <a:pt x="3014" y="79"/>
                      </a:lnTo>
                      <a:lnTo>
                        <a:pt x="3051" y="68"/>
                      </a:lnTo>
                      <a:lnTo>
                        <a:pt x="3086" y="56"/>
                      </a:lnTo>
                      <a:lnTo>
                        <a:pt x="3122" y="48"/>
                      </a:lnTo>
                      <a:lnTo>
                        <a:pt x="3158" y="45"/>
                      </a:lnTo>
                      <a:lnTo>
                        <a:pt x="3194" y="44"/>
                      </a:lnTo>
                      <a:lnTo>
                        <a:pt x="3229" y="44"/>
                      </a:lnTo>
                      <a:lnTo>
                        <a:pt x="3264" y="45"/>
                      </a:lnTo>
                      <a:lnTo>
                        <a:pt x="3298" y="52"/>
                      </a:lnTo>
                      <a:lnTo>
                        <a:pt x="3332" y="57"/>
                      </a:lnTo>
                      <a:lnTo>
                        <a:pt x="3367" y="56"/>
                      </a:lnTo>
                      <a:lnTo>
                        <a:pt x="3399" y="53"/>
                      </a:lnTo>
                      <a:lnTo>
                        <a:pt x="3435" y="59"/>
                      </a:lnTo>
                      <a:lnTo>
                        <a:pt x="3470" y="71"/>
                      </a:lnTo>
                      <a:lnTo>
                        <a:pt x="3503" y="89"/>
                      </a:lnTo>
                      <a:lnTo>
                        <a:pt x="3535" y="116"/>
                      </a:lnTo>
                      <a:lnTo>
                        <a:pt x="3568" y="150"/>
                      </a:lnTo>
                      <a:lnTo>
                        <a:pt x="3601" y="185"/>
                      </a:lnTo>
                      <a:lnTo>
                        <a:pt x="3635" y="217"/>
                      </a:lnTo>
                      <a:lnTo>
                        <a:pt x="3666" y="243"/>
                      </a:lnTo>
                      <a:lnTo>
                        <a:pt x="3697" y="240"/>
                      </a:lnTo>
                      <a:lnTo>
                        <a:pt x="3729" y="194"/>
                      </a:lnTo>
                      <a:lnTo>
                        <a:pt x="3760" y="139"/>
                      </a:lnTo>
                      <a:lnTo>
                        <a:pt x="3791" y="112"/>
                      </a:lnTo>
                      <a:lnTo>
                        <a:pt x="3823" y="111"/>
                      </a:lnTo>
                      <a:lnTo>
                        <a:pt x="3854" y="126"/>
                      </a:lnTo>
                      <a:lnTo>
                        <a:pt x="3884" y="153"/>
                      </a:lnTo>
                      <a:lnTo>
                        <a:pt x="3914" y="191"/>
                      </a:lnTo>
                      <a:lnTo>
                        <a:pt x="3944" y="234"/>
                      </a:lnTo>
                      <a:lnTo>
                        <a:pt x="3974" y="275"/>
                      </a:lnTo>
                    </a:path>
                  </a:pathLst>
                </a:custGeom>
                <a:noFill/>
                <a:ln w="12700" cmpd="sng">
                  <a:solidFill>
                    <a:srgbClr val="F200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238">
                  <a:extLst>
                    <a:ext uri="{FF2B5EF4-FFF2-40B4-BE49-F238E27FC236}">
                      <a16:creationId xmlns:a16="http://schemas.microsoft.com/office/drawing/2014/main" id="{09455425-DDF8-FD6C-6D12-353AC866783B}"/>
                    </a:ext>
                  </a:extLst>
                </p:cNvPr>
                <p:cNvSpPr>
                  <a:spLocks/>
                </p:cNvSpPr>
                <p:nvPr/>
              </p:nvSpPr>
              <p:spPr bwMode="auto">
                <a:xfrm>
                  <a:off x="2795565" y="2895712"/>
                  <a:ext cx="1916066" cy="398604"/>
                </a:xfrm>
                <a:custGeom>
                  <a:avLst/>
                  <a:gdLst>
                    <a:gd name="T0" fmla="*/ 0 w 3974"/>
                    <a:gd name="T1" fmla="*/ 2147483646 h 367"/>
                    <a:gd name="T2" fmla="*/ 0 w 3974"/>
                    <a:gd name="T3" fmla="*/ 2147483646 h 367"/>
                    <a:gd name="T4" fmla="*/ 0 w 3974"/>
                    <a:gd name="T5" fmla="*/ 2147483646 h 367"/>
                    <a:gd name="T6" fmla="*/ 0 w 3974"/>
                    <a:gd name="T7" fmla="*/ 2147483646 h 367"/>
                    <a:gd name="T8" fmla="*/ 0 w 3974"/>
                    <a:gd name="T9" fmla="*/ 2147483646 h 367"/>
                    <a:gd name="T10" fmla="*/ 0 w 3974"/>
                    <a:gd name="T11" fmla="*/ 2147483646 h 367"/>
                    <a:gd name="T12" fmla="*/ 0 w 3974"/>
                    <a:gd name="T13" fmla="*/ 2147483646 h 367"/>
                    <a:gd name="T14" fmla="*/ 0 w 3974"/>
                    <a:gd name="T15" fmla="*/ 2147483646 h 367"/>
                    <a:gd name="T16" fmla="*/ 0 w 3974"/>
                    <a:gd name="T17" fmla="*/ 2147483646 h 367"/>
                    <a:gd name="T18" fmla="*/ 0 w 3974"/>
                    <a:gd name="T19" fmla="*/ 2147483646 h 367"/>
                    <a:gd name="T20" fmla="*/ 0 w 3974"/>
                    <a:gd name="T21" fmla="*/ 2147483646 h 367"/>
                    <a:gd name="T22" fmla="*/ 0 w 3974"/>
                    <a:gd name="T23" fmla="*/ 2147483646 h 367"/>
                    <a:gd name="T24" fmla="*/ 0 w 3974"/>
                    <a:gd name="T25" fmla="*/ 2147483646 h 367"/>
                    <a:gd name="T26" fmla="*/ 0 w 3974"/>
                    <a:gd name="T27" fmla="*/ 2147483646 h 367"/>
                    <a:gd name="T28" fmla="*/ 0 w 3974"/>
                    <a:gd name="T29" fmla="*/ 2147483646 h 367"/>
                    <a:gd name="T30" fmla="*/ 0 w 3974"/>
                    <a:gd name="T31" fmla="*/ 2147483646 h 367"/>
                    <a:gd name="T32" fmla="*/ 0 w 3974"/>
                    <a:gd name="T33" fmla="*/ 2147483646 h 367"/>
                    <a:gd name="T34" fmla="*/ 0 w 3974"/>
                    <a:gd name="T35" fmla="*/ 2147483646 h 367"/>
                    <a:gd name="T36" fmla="*/ 0 w 3974"/>
                    <a:gd name="T37" fmla="*/ 2147483646 h 367"/>
                    <a:gd name="T38" fmla="*/ 0 w 3974"/>
                    <a:gd name="T39" fmla="*/ 2147483646 h 367"/>
                    <a:gd name="T40" fmla="*/ 0 w 3974"/>
                    <a:gd name="T41" fmla="*/ 2147483646 h 367"/>
                    <a:gd name="T42" fmla="*/ 0 w 3974"/>
                    <a:gd name="T43" fmla="*/ 2147483646 h 367"/>
                    <a:gd name="T44" fmla="*/ 0 w 3974"/>
                    <a:gd name="T45" fmla="*/ 2147483646 h 367"/>
                    <a:gd name="T46" fmla="*/ 0 w 3974"/>
                    <a:gd name="T47" fmla="*/ 2147483646 h 367"/>
                    <a:gd name="T48" fmla="*/ 0 w 3974"/>
                    <a:gd name="T49" fmla="*/ 2147483646 h 367"/>
                    <a:gd name="T50" fmla="*/ 0 w 3974"/>
                    <a:gd name="T51" fmla="*/ 2147483646 h 367"/>
                    <a:gd name="T52" fmla="*/ 0 w 3974"/>
                    <a:gd name="T53" fmla="*/ 2147483646 h 367"/>
                    <a:gd name="T54" fmla="*/ 0 w 3974"/>
                    <a:gd name="T55" fmla="*/ 2147483646 h 367"/>
                    <a:gd name="T56" fmla="*/ 0 w 3974"/>
                    <a:gd name="T57" fmla="*/ 2147483646 h 367"/>
                    <a:gd name="T58" fmla="*/ 0 w 3974"/>
                    <a:gd name="T59" fmla="*/ 2147483646 h 367"/>
                    <a:gd name="T60" fmla="*/ 0 w 3974"/>
                    <a:gd name="T61" fmla="*/ 2147483646 h 367"/>
                    <a:gd name="T62" fmla="*/ 0 w 3974"/>
                    <a:gd name="T63" fmla="*/ 2147483646 h 367"/>
                    <a:gd name="T64" fmla="*/ 0 w 3974"/>
                    <a:gd name="T65" fmla="*/ 2147483646 h 367"/>
                    <a:gd name="T66" fmla="*/ 0 w 3974"/>
                    <a:gd name="T67" fmla="*/ 2147483646 h 367"/>
                    <a:gd name="T68" fmla="*/ 0 w 3974"/>
                    <a:gd name="T69" fmla="*/ 2147483646 h 367"/>
                    <a:gd name="T70" fmla="*/ 0 w 3974"/>
                    <a:gd name="T71" fmla="*/ 2147483646 h 367"/>
                    <a:gd name="T72" fmla="*/ 0 w 3974"/>
                    <a:gd name="T73" fmla="*/ 2147483646 h 367"/>
                    <a:gd name="T74" fmla="*/ 0 w 3974"/>
                    <a:gd name="T75" fmla="*/ 2147483646 h 367"/>
                    <a:gd name="T76" fmla="*/ 0 w 3974"/>
                    <a:gd name="T77" fmla="*/ 2147483646 h 367"/>
                    <a:gd name="T78" fmla="*/ 0 w 3974"/>
                    <a:gd name="T79" fmla="*/ 2147483646 h 367"/>
                    <a:gd name="T80" fmla="*/ 0 w 3974"/>
                    <a:gd name="T81" fmla="*/ 2147483646 h 367"/>
                    <a:gd name="T82" fmla="*/ 0 w 3974"/>
                    <a:gd name="T83" fmla="*/ 2147483646 h 367"/>
                    <a:gd name="T84" fmla="*/ 0 w 3974"/>
                    <a:gd name="T85" fmla="*/ 2147483646 h 367"/>
                    <a:gd name="T86" fmla="*/ 0 w 3974"/>
                    <a:gd name="T87" fmla="*/ 2147483646 h 367"/>
                    <a:gd name="T88" fmla="*/ 0 w 3974"/>
                    <a:gd name="T89" fmla="*/ 2147483646 h 367"/>
                    <a:gd name="T90" fmla="*/ 0 w 3974"/>
                    <a:gd name="T91" fmla="*/ 2147483646 h 367"/>
                    <a:gd name="T92" fmla="*/ 0 w 3974"/>
                    <a:gd name="T93" fmla="*/ 2147483646 h 367"/>
                    <a:gd name="T94" fmla="*/ 0 w 3974"/>
                    <a:gd name="T95" fmla="*/ 2147483646 h 367"/>
                    <a:gd name="T96" fmla="*/ 0 w 3974"/>
                    <a:gd name="T97" fmla="*/ 2147483646 h 367"/>
                    <a:gd name="T98" fmla="*/ 0 w 3974"/>
                    <a:gd name="T99" fmla="*/ 2147483646 h 367"/>
                    <a:gd name="T100" fmla="*/ 0 w 3974"/>
                    <a:gd name="T101" fmla="*/ 0 h 367"/>
                    <a:gd name="T102" fmla="*/ 0 w 3974"/>
                    <a:gd name="T103" fmla="*/ 2147483646 h 367"/>
                    <a:gd name="T104" fmla="*/ 0 w 3974"/>
                    <a:gd name="T105" fmla="*/ 2147483646 h 367"/>
                    <a:gd name="T106" fmla="*/ 0 w 3974"/>
                    <a:gd name="T107" fmla="*/ 2147483646 h 367"/>
                    <a:gd name="T108" fmla="*/ 0 w 3974"/>
                    <a:gd name="T109" fmla="*/ 2147483646 h 367"/>
                    <a:gd name="T110" fmla="*/ 0 w 3974"/>
                    <a:gd name="T111" fmla="*/ 2147483646 h 367"/>
                    <a:gd name="T112" fmla="*/ 0 w 3974"/>
                    <a:gd name="T113" fmla="*/ 2147483646 h 367"/>
                    <a:gd name="T114" fmla="*/ 0 w 3974"/>
                    <a:gd name="T115" fmla="*/ 2147483646 h 367"/>
                    <a:gd name="T116" fmla="*/ 0 w 3974"/>
                    <a:gd name="T117" fmla="*/ 2147483646 h 367"/>
                    <a:gd name="T118" fmla="*/ 0 w 3974"/>
                    <a:gd name="T119" fmla="*/ 2147483646 h 367"/>
                    <a:gd name="T120" fmla="*/ 0 w 3974"/>
                    <a:gd name="T121" fmla="*/ 2147483646 h 367"/>
                    <a:gd name="T122" fmla="*/ 0 w 3974"/>
                    <a:gd name="T123" fmla="*/ 2147483646 h 367"/>
                    <a:gd name="T124" fmla="*/ 0 w 3974"/>
                    <a:gd name="T125" fmla="*/ 2147483646 h 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74" h="367">
                      <a:moveTo>
                        <a:pt x="0" y="345"/>
                      </a:moveTo>
                      <a:lnTo>
                        <a:pt x="23" y="342"/>
                      </a:lnTo>
                      <a:lnTo>
                        <a:pt x="48" y="334"/>
                      </a:lnTo>
                      <a:lnTo>
                        <a:pt x="78" y="322"/>
                      </a:lnTo>
                      <a:lnTo>
                        <a:pt x="108" y="315"/>
                      </a:lnTo>
                      <a:lnTo>
                        <a:pt x="138" y="309"/>
                      </a:lnTo>
                      <a:lnTo>
                        <a:pt x="168" y="309"/>
                      </a:lnTo>
                      <a:lnTo>
                        <a:pt x="198" y="312"/>
                      </a:lnTo>
                      <a:lnTo>
                        <a:pt x="228" y="313"/>
                      </a:lnTo>
                      <a:lnTo>
                        <a:pt x="258" y="316"/>
                      </a:lnTo>
                      <a:lnTo>
                        <a:pt x="287" y="323"/>
                      </a:lnTo>
                      <a:lnTo>
                        <a:pt x="316" y="330"/>
                      </a:lnTo>
                      <a:lnTo>
                        <a:pt x="347" y="337"/>
                      </a:lnTo>
                      <a:lnTo>
                        <a:pt x="377" y="343"/>
                      </a:lnTo>
                      <a:lnTo>
                        <a:pt x="406" y="350"/>
                      </a:lnTo>
                      <a:lnTo>
                        <a:pt x="436" y="357"/>
                      </a:lnTo>
                      <a:lnTo>
                        <a:pt x="466" y="361"/>
                      </a:lnTo>
                      <a:lnTo>
                        <a:pt x="496" y="365"/>
                      </a:lnTo>
                      <a:lnTo>
                        <a:pt x="524" y="367"/>
                      </a:lnTo>
                      <a:lnTo>
                        <a:pt x="554" y="367"/>
                      </a:lnTo>
                      <a:lnTo>
                        <a:pt x="584" y="364"/>
                      </a:lnTo>
                      <a:lnTo>
                        <a:pt x="613" y="360"/>
                      </a:lnTo>
                      <a:lnTo>
                        <a:pt x="643" y="353"/>
                      </a:lnTo>
                      <a:lnTo>
                        <a:pt x="671" y="349"/>
                      </a:lnTo>
                      <a:lnTo>
                        <a:pt x="701" y="346"/>
                      </a:lnTo>
                      <a:lnTo>
                        <a:pt x="731" y="345"/>
                      </a:lnTo>
                      <a:lnTo>
                        <a:pt x="760" y="348"/>
                      </a:lnTo>
                      <a:lnTo>
                        <a:pt x="790" y="350"/>
                      </a:lnTo>
                      <a:lnTo>
                        <a:pt x="820" y="353"/>
                      </a:lnTo>
                      <a:lnTo>
                        <a:pt x="848" y="356"/>
                      </a:lnTo>
                      <a:lnTo>
                        <a:pt x="856" y="356"/>
                      </a:lnTo>
                      <a:lnTo>
                        <a:pt x="890" y="356"/>
                      </a:lnTo>
                      <a:lnTo>
                        <a:pt x="920" y="354"/>
                      </a:lnTo>
                      <a:lnTo>
                        <a:pt x="952" y="353"/>
                      </a:lnTo>
                      <a:lnTo>
                        <a:pt x="983" y="349"/>
                      </a:lnTo>
                      <a:lnTo>
                        <a:pt x="1014" y="345"/>
                      </a:lnTo>
                      <a:lnTo>
                        <a:pt x="1044" y="342"/>
                      </a:lnTo>
                      <a:lnTo>
                        <a:pt x="1074" y="341"/>
                      </a:lnTo>
                      <a:lnTo>
                        <a:pt x="1106" y="339"/>
                      </a:lnTo>
                      <a:lnTo>
                        <a:pt x="1136" y="339"/>
                      </a:lnTo>
                      <a:lnTo>
                        <a:pt x="1165" y="338"/>
                      </a:lnTo>
                      <a:lnTo>
                        <a:pt x="1195" y="339"/>
                      </a:lnTo>
                      <a:lnTo>
                        <a:pt x="1225" y="339"/>
                      </a:lnTo>
                      <a:lnTo>
                        <a:pt x="1254" y="338"/>
                      </a:lnTo>
                      <a:lnTo>
                        <a:pt x="1284" y="337"/>
                      </a:lnTo>
                      <a:lnTo>
                        <a:pt x="1312" y="335"/>
                      </a:lnTo>
                      <a:lnTo>
                        <a:pt x="1342" y="333"/>
                      </a:lnTo>
                      <a:lnTo>
                        <a:pt x="1370" y="330"/>
                      </a:lnTo>
                      <a:lnTo>
                        <a:pt x="1398" y="327"/>
                      </a:lnTo>
                      <a:lnTo>
                        <a:pt x="1427" y="323"/>
                      </a:lnTo>
                      <a:lnTo>
                        <a:pt x="1455" y="318"/>
                      </a:lnTo>
                      <a:lnTo>
                        <a:pt x="1483" y="313"/>
                      </a:lnTo>
                      <a:lnTo>
                        <a:pt x="1511" y="307"/>
                      </a:lnTo>
                      <a:lnTo>
                        <a:pt x="1538" y="301"/>
                      </a:lnTo>
                      <a:lnTo>
                        <a:pt x="1566" y="294"/>
                      </a:lnTo>
                      <a:lnTo>
                        <a:pt x="1594" y="288"/>
                      </a:lnTo>
                      <a:lnTo>
                        <a:pt x="1621" y="281"/>
                      </a:lnTo>
                      <a:lnTo>
                        <a:pt x="1649" y="274"/>
                      </a:lnTo>
                      <a:lnTo>
                        <a:pt x="1675" y="269"/>
                      </a:lnTo>
                      <a:lnTo>
                        <a:pt x="1703" y="262"/>
                      </a:lnTo>
                      <a:lnTo>
                        <a:pt x="1730" y="255"/>
                      </a:lnTo>
                      <a:lnTo>
                        <a:pt x="1756" y="247"/>
                      </a:lnTo>
                      <a:lnTo>
                        <a:pt x="1877" y="243"/>
                      </a:lnTo>
                      <a:lnTo>
                        <a:pt x="1906" y="232"/>
                      </a:lnTo>
                      <a:lnTo>
                        <a:pt x="1932" y="229"/>
                      </a:lnTo>
                      <a:lnTo>
                        <a:pt x="1959" y="222"/>
                      </a:lnTo>
                      <a:lnTo>
                        <a:pt x="1986" y="211"/>
                      </a:lnTo>
                      <a:lnTo>
                        <a:pt x="2013" y="200"/>
                      </a:lnTo>
                      <a:lnTo>
                        <a:pt x="2041" y="194"/>
                      </a:lnTo>
                      <a:lnTo>
                        <a:pt x="2067" y="190"/>
                      </a:lnTo>
                      <a:lnTo>
                        <a:pt x="2094" y="186"/>
                      </a:lnTo>
                      <a:lnTo>
                        <a:pt x="2120" y="181"/>
                      </a:lnTo>
                      <a:lnTo>
                        <a:pt x="2146" y="175"/>
                      </a:lnTo>
                      <a:lnTo>
                        <a:pt x="2171" y="168"/>
                      </a:lnTo>
                      <a:lnTo>
                        <a:pt x="2199" y="160"/>
                      </a:lnTo>
                      <a:lnTo>
                        <a:pt x="2223" y="150"/>
                      </a:lnTo>
                      <a:lnTo>
                        <a:pt x="2249" y="139"/>
                      </a:lnTo>
                      <a:lnTo>
                        <a:pt x="2273" y="131"/>
                      </a:lnTo>
                      <a:lnTo>
                        <a:pt x="2299" y="120"/>
                      </a:lnTo>
                      <a:lnTo>
                        <a:pt x="2325" y="112"/>
                      </a:lnTo>
                      <a:lnTo>
                        <a:pt x="2350" y="102"/>
                      </a:lnTo>
                      <a:lnTo>
                        <a:pt x="2374" y="94"/>
                      </a:lnTo>
                      <a:lnTo>
                        <a:pt x="2399" y="87"/>
                      </a:lnTo>
                      <a:lnTo>
                        <a:pt x="2423" y="79"/>
                      </a:lnTo>
                      <a:lnTo>
                        <a:pt x="2446" y="73"/>
                      </a:lnTo>
                      <a:lnTo>
                        <a:pt x="2471" y="66"/>
                      </a:lnTo>
                      <a:lnTo>
                        <a:pt x="2495" y="60"/>
                      </a:lnTo>
                      <a:lnTo>
                        <a:pt x="2518" y="55"/>
                      </a:lnTo>
                      <a:lnTo>
                        <a:pt x="2542" y="49"/>
                      </a:lnTo>
                      <a:lnTo>
                        <a:pt x="2566" y="45"/>
                      </a:lnTo>
                      <a:lnTo>
                        <a:pt x="2589" y="41"/>
                      </a:lnTo>
                      <a:lnTo>
                        <a:pt x="2612" y="38"/>
                      </a:lnTo>
                      <a:lnTo>
                        <a:pt x="2636" y="36"/>
                      </a:lnTo>
                      <a:lnTo>
                        <a:pt x="2659" y="37"/>
                      </a:lnTo>
                      <a:lnTo>
                        <a:pt x="2939" y="78"/>
                      </a:lnTo>
                      <a:lnTo>
                        <a:pt x="2976" y="92"/>
                      </a:lnTo>
                      <a:lnTo>
                        <a:pt x="3014" y="97"/>
                      </a:lnTo>
                      <a:lnTo>
                        <a:pt x="3051" y="85"/>
                      </a:lnTo>
                      <a:lnTo>
                        <a:pt x="3086" y="56"/>
                      </a:lnTo>
                      <a:lnTo>
                        <a:pt x="3122" y="26"/>
                      </a:lnTo>
                      <a:lnTo>
                        <a:pt x="3158" y="6"/>
                      </a:lnTo>
                      <a:lnTo>
                        <a:pt x="3194" y="0"/>
                      </a:lnTo>
                      <a:lnTo>
                        <a:pt x="3229" y="6"/>
                      </a:lnTo>
                      <a:lnTo>
                        <a:pt x="3264" y="9"/>
                      </a:lnTo>
                      <a:lnTo>
                        <a:pt x="3298" y="7"/>
                      </a:lnTo>
                      <a:lnTo>
                        <a:pt x="3332" y="14"/>
                      </a:lnTo>
                      <a:lnTo>
                        <a:pt x="3367" y="29"/>
                      </a:lnTo>
                      <a:lnTo>
                        <a:pt x="3399" y="52"/>
                      </a:lnTo>
                      <a:lnTo>
                        <a:pt x="3435" y="87"/>
                      </a:lnTo>
                      <a:lnTo>
                        <a:pt x="3470" y="149"/>
                      </a:lnTo>
                      <a:lnTo>
                        <a:pt x="3503" y="211"/>
                      </a:lnTo>
                      <a:lnTo>
                        <a:pt x="3535" y="236"/>
                      </a:lnTo>
                      <a:lnTo>
                        <a:pt x="3568" y="248"/>
                      </a:lnTo>
                      <a:lnTo>
                        <a:pt x="3601" y="274"/>
                      </a:lnTo>
                      <a:lnTo>
                        <a:pt x="3635" y="299"/>
                      </a:lnTo>
                      <a:lnTo>
                        <a:pt x="3666" y="308"/>
                      </a:lnTo>
                      <a:lnTo>
                        <a:pt x="3697" y="299"/>
                      </a:lnTo>
                      <a:lnTo>
                        <a:pt x="3729" y="275"/>
                      </a:lnTo>
                      <a:lnTo>
                        <a:pt x="3760" y="258"/>
                      </a:lnTo>
                      <a:lnTo>
                        <a:pt x="3791" y="244"/>
                      </a:lnTo>
                      <a:lnTo>
                        <a:pt x="3823" y="230"/>
                      </a:lnTo>
                      <a:lnTo>
                        <a:pt x="3854" y="225"/>
                      </a:lnTo>
                      <a:lnTo>
                        <a:pt x="3884" y="232"/>
                      </a:lnTo>
                      <a:lnTo>
                        <a:pt x="3914" y="243"/>
                      </a:lnTo>
                      <a:lnTo>
                        <a:pt x="3944" y="252"/>
                      </a:lnTo>
                      <a:lnTo>
                        <a:pt x="3974" y="255"/>
                      </a:lnTo>
                    </a:path>
                  </a:pathLst>
                </a:custGeom>
                <a:noFill/>
                <a:ln w="12700" cmpd="sng">
                  <a:solidFill>
                    <a:srgbClr val="DE8B1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ihandform 182">
                  <a:extLst>
                    <a:ext uri="{FF2B5EF4-FFF2-40B4-BE49-F238E27FC236}">
                      <a16:creationId xmlns:a16="http://schemas.microsoft.com/office/drawing/2014/main" id="{D6C0193C-A6CE-C1FD-5B4E-C691B1C167C5}"/>
                    </a:ext>
                  </a:extLst>
                </p:cNvPr>
                <p:cNvSpPr>
                  <a:spLocks/>
                </p:cNvSpPr>
                <p:nvPr/>
              </p:nvSpPr>
              <p:spPr bwMode="auto">
                <a:xfrm>
                  <a:off x="2781872" y="4005859"/>
                  <a:ext cx="1924136" cy="536905"/>
                </a:xfrm>
                <a:custGeom>
                  <a:avLst/>
                  <a:gdLst>
                    <a:gd name="T0" fmla="*/ 0 w 4054110"/>
                    <a:gd name="T1" fmla="*/ 4 h 1328866"/>
                    <a:gd name="T2" fmla="*/ 5 w 4054110"/>
                    <a:gd name="T3" fmla="*/ 4 h 1328866"/>
                    <a:gd name="T4" fmla="*/ 8 w 4054110"/>
                    <a:gd name="T5" fmla="*/ 3 h 1328866"/>
                    <a:gd name="T6" fmla="*/ 16 w 4054110"/>
                    <a:gd name="T7" fmla="*/ 3 h 1328866"/>
                    <a:gd name="T8" fmla="*/ 26 w 4054110"/>
                    <a:gd name="T9" fmla="*/ 2 h 1328866"/>
                    <a:gd name="T10" fmla="*/ 37 w 4054110"/>
                    <a:gd name="T11" fmla="*/ 2 h 1328866"/>
                    <a:gd name="T12" fmla="*/ 49 w 4054110"/>
                    <a:gd name="T13" fmla="*/ 2 h 1328866"/>
                    <a:gd name="T14" fmla="*/ 54 w 4054110"/>
                    <a:gd name="T15" fmla="*/ 2 h 1328866"/>
                    <a:gd name="T16" fmla="*/ 57 w 4054110"/>
                    <a:gd name="T17" fmla="*/ 2 h 1328866"/>
                    <a:gd name="T18" fmla="*/ 57 w 4054110"/>
                    <a:gd name="T19" fmla="*/ 2 h 1328866"/>
                    <a:gd name="T20" fmla="*/ 62 w 4054110"/>
                    <a:gd name="T21" fmla="*/ 1 h 1328866"/>
                    <a:gd name="T22" fmla="*/ 71 w 4054110"/>
                    <a:gd name="T23" fmla="*/ 0 h 1328866"/>
                    <a:gd name="T24" fmla="*/ 81 w 4054110"/>
                    <a:gd name="T25" fmla="*/ 0 h 1328866"/>
                    <a:gd name="T26" fmla="*/ 84 w 4054110"/>
                    <a:gd name="T27" fmla="*/ 3 h 1328866"/>
                    <a:gd name="T28" fmla="*/ 85 w 4054110"/>
                    <a:gd name="T29" fmla="*/ 2 h 1328866"/>
                    <a:gd name="T30" fmla="*/ 88 w 4054110"/>
                    <a:gd name="T31" fmla="*/ 1 h 1328866"/>
                    <a:gd name="T32" fmla="*/ 92 w 4054110"/>
                    <a:gd name="T33" fmla="*/ 0 h 1328866"/>
                    <a:gd name="T34" fmla="*/ 95 w 4054110"/>
                    <a:gd name="T35" fmla="*/ 0 h 1328866"/>
                    <a:gd name="T36" fmla="*/ 96 w 4054110"/>
                    <a:gd name="T37" fmla="*/ 0 h 1328866"/>
                    <a:gd name="T38" fmla="*/ 98 w 4054110"/>
                    <a:gd name="T39" fmla="*/ 1 h 1328866"/>
                    <a:gd name="T40" fmla="*/ 101 w 4054110"/>
                    <a:gd name="T41" fmla="*/ 3 h 1328866"/>
                    <a:gd name="T42" fmla="*/ 102 w 4054110"/>
                    <a:gd name="T43" fmla="*/ 2 h 1328866"/>
                    <a:gd name="T44" fmla="*/ 103 w 4054110"/>
                    <a:gd name="T45" fmla="*/ 2 h 1328866"/>
                    <a:gd name="T46" fmla="*/ 104 w 4054110"/>
                    <a:gd name="T47" fmla="*/ 1 h 1328866"/>
                    <a:gd name="T48" fmla="*/ 105 w 4054110"/>
                    <a:gd name="T49" fmla="*/ 2 h 1328866"/>
                    <a:gd name="T50" fmla="*/ 106 w 4054110"/>
                    <a:gd name="T51" fmla="*/ 2 h 1328866"/>
                    <a:gd name="T52" fmla="*/ 108 w 4054110"/>
                    <a:gd name="T53" fmla="*/ 3 h 1328866"/>
                    <a:gd name="T54" fmla="*/ 110 w 4054110"/>
                    <a:gd name="T55" fmla="*/ 2 h 1328866"/>
                    <a:gd name="T56" fmla="*/ 111 w 4054110"/>
                    <a:gd name="T57" fmla="*/ 3 h 1328866"/>
                    <a:gd name="T58" fmla="*/ 112 w 4054110"/>
                    <a:gd name="T59" fmla="*/ 3 h 1328866"/>
                    <a:gd name="T60" fmla="*/ 114 w 4054110"/>
                    <a:gd name="T61" fmla="*/ 4 h 1328866"/>
                    <a:gd name="T62" fmla="*/ 115 w 4054110"/>
                    <a:gd name="T63" fmla="*/ 4 h 1328866"/>
                    <a:gd name="T64" fmla="*/ 120 w 4054110"/>
                    <a:gd name="T65" fmla="*/ 4 h 13288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54110" h="1328866">
                      <a:moveTo>
                        <a:pt x="0" y="1328866"/>
                      </a:moveTo>
                      <a:cubicBezTo>
                        <a:pt x="57993" y="1266827"/>
                        <a:pt x="115986" y="1204788"/>
                        <a:pt x="161841" y="1167025"/>
                      </a:cubicBezTo>
                      <a:cubicBezTo>
                        <a:pt x="207696" y="1129262"/>
                        <a:pt x="211742" y="1130611"/>
                        <a:pt x="275130" y="1102289"/>
                      </a:cubicBezTo>
                      <a:cubicBezTo>
                        <a:pt x="338518" y="1073967"/>
                        <a:pt x="439853" y="1041506"/>
                        <a:pt x="542167" y="997092"/>
                      </a:cubicBezTo>
                      <a:cubicBezTo>
                        <a:pt x="644481" y="952678"/>
                        <a:pt x="772334" y="878357"/>
                        <a:pt x="889017" y="835805"/>
                      </a:cubicBezTo>
                      <a:cubicBezTo>
                        <a:pt x="1005700" y="793253"/>
                        <a:pt x="1110563" y="793166"/>
                        <a:pt x="1242266" y="741778"/>
                      </a:cubicBezTo>
                      <a:cubicBezTo>
                        <a:pt x="1373969" y="690390"/>
                        <a:pt x="1579574" y="571287"/>
                        <a:pt x="1679237" y="527478"/>
                      </a:cubicBezTo>
                      <a:cubicBezTo>
                        <a:pt x="1778900" y="483669"/>
                        <a:pt x="1799089" y="438045"/>
                        <a:pt x="1840246" y="478926"/>
                      </a:cubicBezTo>
                      <a:cubicBezTo>
                        <a:pt x="1881403" y="519807"/>
                        <a:pt x="1908557" y="765322"/>
                        <a:pt x="1926182" y="772763"/>
                      </a:cubicBezTo>
                      <a:cubicBezTo>
                        <a:pt x="1943807" y="780204"/>
                        <a:pt x="1917721" y="596214"/>
                        <a:pt x="1945997" y="523570"/>
                      </a:cubicBezTo>
                      <a:cubicBezTo>
                        <a:pt x="1974273" y="450926"/>
                        <a:pt x="2015569" y="409819"/>
                        <a:pt x="2095838" y="336899"/>
                      </a:cubicBezTo>
                      <a:cubicBezTo>
                        <a:pt x="2176107" y="263979"/>
                        <a:pt x="2317902" y="128224"/>
                        <a:pt x="2427611" y="86047"/>
                      </a:cubicBezTo>
                      <a:cubicBezTo>
                        <a:pt x="2537320" y="43870"/>
                        <a:pt x="2730856" y="-83223"/>
                        <a:pt x="2754094" y="83834"/>
                      </a:cubicBezTo>
                      <a:cubicBezTo>
                        <a:pt x="2777332" y="250891"/>
                        <a:pt x="2824029" y="821679"/>
                        <a:pt x="2848397" y="924264"/>
                      </a:cubicBezTo>
                      <a:cubicBezTo>
                        <a:pt x="2872765" y="1026849"/>
                        <a:pt x="2874678" y="777011"/>
                        <a:pt x="2900303" y="699347"/>
                      </a:cubicBezTo>
                      <a:cubicBezTo>
                        <a:pt x="2925928" y="621683"/>
                        <a:pt x="2966758" y="547103"/>
                        <a:pt x="3002146" y="458281"/>
                      </a:cubicBezTo>
                      <a:cubicBezTo>
                        <a:pt x="3037534" y="369459"/>
                        <a:pt x="3076127" y="216920"/>
                        <a:pt x="3112633" y="166414"/>
                      </a:cubicBezTo>
                      <a:cubicBezTo>
                        <a:pt x="3149139" y="115908"/>
                        <a:pt x="3197836" y="161105"/>
                        <a:pt x="3221184" y="155244"/>
                      </a:cubicBezTo>
                      <a:cubicBezTo>
                        <a:pt x="3244532" y="149383"/>
                        <a:pt x="3235559" y="120081"/>
                        <a:pt x="3252723" y="131245"/>
                      </a:cubicBezTo>
                      <a:cubicBezTo>
                        <a:pt x="3269887" y="142409"/>
                        <a:pt x="3297148" y="91408"/>
                        <a:pt x="3324167" y="222229"/>
                      </a:cubicBezTo>
                      <a:cubicBezTo>
                        <a:pt x="3351186" y="353050"/>
                        <a:pt x="3391635" y="815350"/>
                        <a:pt x="3414839" y="916172"/>
                      </a:cubicBezTo>
                      <a:cubicBezTo>
                        <a:pt x="3438043" y="1016994"/>
                        <a:pt x="3448557" y="883804"/>
                        <a:pt x="3463392" y="827160"/>
                      </a:cubicBezTo>
                      <a:cubicBezTo>
                        <a:pt x="3478228" y="770516"/>
                        <a:pt x="3490365" y="654530"/>
                        <a:pt x="3503852" y="576307"/>
                      </a:cubicBezTo>
                      <a:cubicBezTo>
                        <a:pt x="3517339" y="498084"/>
                        <a:pt x="3530825" y="371309"/>
                        <a:pt x="3544312" y="357822"/>
                      </a:cubicBezTo>
                      <a:cubicBezTo>
                        <a:pt x="3557799" y="344335"/>
                        <a:pt x="3572634" y="427952"/>
                        <a:pt x="3584772" y="495386"/>
                      </a:cubicBezTo>
                      <a:cubicBezTo>
                        <a:pt x="3596910" y="562819"/>
                        <a:pt x="3605002" y="686897"/>
                        <a:pt x="3617140" y="762423"/>
                      </a:cubicBezTo>
                      <a:cubicBezTo>
                        <a:pt x="3629278" y="837949"/>
                        <a:pt x="3638298" y="932356"/>
                        <a:pt x="3657600" y="948540"/>
                      </a:cubicBezTo>
                      <a:cubicBezTo>
                        <a:pt x="3676902" y="964724"/>
                        <a:pt x="3712861" y="857061"/>
                        <a:pt x="3732953" y="859528"/>
                      </a:cubicBezTo>
                      <a:cubicBezTo>
                        <a:pt x="3753045" y="861995"/>
                        <a:pt x="3763178" y="922322"/>
                        <a:pt x="3778152" y="963341"/>
                      </a:cubicBezTo>
                      <a:cubicBezTo>
                        <a:pt x="3793126" y="1004361"/>
                        <a:pt x="3807217" y="1073698"/>
                        <a:pt x="3822796" y="1105645"/>
                      </a:cubicBezTo>
                      <a:cubicBezTo>
                        <a:pt x="3838375" y="1137592"/>
                        <a:pt x="3854650" y="1142098"/>
                        <a:pt x="3871624" y="1155025"/>
                      </a:cubicBezTo>
                      <a:cubicBezTo>
                        <a:pt x="3888598" y="1167952"/>
                        <a:pt x="3894224" y="1167722"/>
                        <a:pt x="3924638" y="1183209"/>
                      </a:cubicBezTo>
                      <a:lnTo>
                        <a:pt x="4054110" y="1247945"/>
                      </a:lnTo>
                    </a:path>
                  </a:pathLst>
                </a:custGeom>
                <a:noFill/>
                <a:ln w="127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71" name="Line 61">
                <a:extLst>
                  <a:ext uri="{FF2B5EF4-FFF2-40B4-BE49-F238E27FC236}">
                    <a16:creationId xmlns:a16="http://schemas.microsoft.com/office/drawing/2014/main" id="{4B4B4BAB-35EB-9B3E-15F1-A0953276A608}"/>
                  </a:ext>
                </a:extLst>
              </p:cNvPr>
              <p:cNvSpPr>
                <a:spLocks noChangeShapeType="1"/>
              </p:cNvSpPr>
              <p:nvPr/>
            </p:nvSpPr>
            <p:spPr bwMode="auto">
              <a:xfrm>
                <a:off x="4635733" y="2744278"/>
                <a:ext cx="0" cy="3496158"/>
              </a:xfrm>
              <a:prstGeom prst="line">
                <a:avLst/>
              </a:prstGeom>
              <a:noFill/>
              <a:ln w="6350">
                <a:solidFill>
                  <a:srgbClr val="D7D7D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 name="Textfeld 174">
                <a:extLst>
                  <a:ext uri="{FF2B5EF4-FFF2-40B4-BE49-F238E27FC236}">
                    <a16:creationId xmlns:a16="http://schemas.microsoft.com/office/drawing/2014/main" id="{CC9C0A31-E773-1BBD-9814-FEB90AB10534}"/>
                  </a:ext>
                </a:extLst>
              </p:cNvPr>
              <p:cNvSpPr txBox="1">
                <a:spLocks noChangeArrowheads="1"/>
              </p:cNvSpPr>
              <p:nvPr/>
            </p:nvSpPr>
            <p:spPr bwMode="auto">
              <a:xfrm>
                <a:off x="4468074" y="6290259"/>
                <a:ext cx="349809" cy="1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36000">
                <a:spAutoFit/>
              </a:bodyPr>
              <a:lstStyle>
                <a:lvl1pPr>
                  <a:spcBef>
                    <a:spcPct val="20000"/>
                  </a:spcBef>
                  <a:buChar char="•"/>
                  <a:defRPr sz="2000">
                    <a:solidFill>
                      <a:schemeClr val="tx1"/>
                    </a:solidFill>
                    <a:latin typeface="Verdana" pitchFamily="34" charset="0"/>
                    <a:ea typeface="MS PGothic" pitchFamily="34" charset="-128"/>
                  </a:defRPr>
                </a:lvl1pPr>
                <a:lvl2pPr marL="742950" indent="-285750">
                  <a:spcBef>
                    <a:spcPct val="20000"/>
                  </a:spcBef>
                  <a:buChar char="–"/>
                  <a:defRPr sz="1400">
                    <a:solidFill>
                      <a:srgbClr val="00589C"/>
                    </a:solidFill>
                    <a:latin typeface="Verdana" pitchFamily="34" charset="0"/>
                    <a:ea typeface="MS PGothic" pitchFamily="34" charset="-128"/>
                  </a:defRPr>
                </a:lvl2pPr>
                <a:lvl3pPr marL="1143000" indent="-228600">
                  <a:spcBef>
                    <a:spcPct val="20000"/>
                  </a:spcBef>
                  <a:buChar char="•"/>
                  <a:defRPr sz="1400">
                    <a:solidFill>
                      <a:schemeClr val="tx1"/>
                    </a:solidFill>
                    <a:latin typeface="Verdana" pitchFamily="34" charset="0"/>
                    <a:ea typeface="MS PGothic" pitchFamily="34" charset="-128"/>
                  </a:defRPr>
                </a:lvl3pPr>
                <a:lvl4pPr marL="1600200" indent="-228600">
                  <a:spcBef>
                    <a:spcPct val="20000"/>
                  </a:spcBef>
                  <a:buChar char="–"/>
                  <a:defRPr sz="1200">
                    <a:solidFill>
                      <a:schemeClr val="tx1"/>
                    </a:solidFill>
                    <a:latin typeface="Verdana" pitchFamily="34" charset="0"/>
                    <a:ea typeface="MS PGothic" pitchFamily="34" charset="-128"/>
                  </a:defRPr>
                </a:lvl4pPr>
                <a:lvl5pPr marL="2057400" indent="-228600">
                  <a:spcBef>
                    <a:spcPct val="20000"/>
                  </a:spcBef>
                  <a:buChar char="»"/>
                  <a:defRPr sz="1000">
                    <a:solidFill>
                      <a:schemeClr val="bg2"/>
                    </a:solidFill>
                    <a:latin typeface="Verdana" pitchFamily="34" charset="0"/>
                    <a:ea typeface="MS PGothic" pitchFamily="34" charset="-128"/>
                  </a:defRPr>
                </a:lvl5pPr>
                <a:lvl6pPr marL="25146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6pPr>
                <a:lvl7pPr marL="29718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7pPr>
                <a:lvl8pPr marL="34290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8pPr>
                <a:lvl9pPr marL="3886200" indent="-228600" eaLnBrk="0" fontAlgn="base" hangingPunct="0">
                  <a:spcBef>
                    <a:spcPct val="20000"/>
                  </a:spcBef>
                  <a:spcAft>
                    <a:spcPct val="0"/>
                  </a:spcAft>
                  <a:buChar char="»"/>
                  <a:defRPr sz="1000">
                    <a:solidFill>
                      <a:schemeClr val="bg2"/>
                    </a:solidFill>
                    <a:latin typeface="Verdana" pitchFamily="34" charset="0"/>
                    <a:ea typeface="MS PGothic" pitchFamily="34" charset="-128"/>
                  </a:defRPr>
                </a:lvl9pPr>
              </a:lstStyle>
              <a:p>
                <a:pPr algn="ctr">
                  <a:spcBef>
                    <a:spcPct val="0"/>
                  </a:spcBef>
                  <a:buFontTx/>
                  <a:buNone/>
                </a:pPr>
                <a:r>
                  <a:rPr lang="de-DE" altLang="de-DE" sz="900" u="none">
                    <a:latin typeface="Calibri" pitchFamily="34" charset="0"/>
                  </a:rPr>
                  <a:t>2400</a:t>
                </a:r>
                <a:endParaRPr lang="en-US" altLang="de-DE" sz="900" u="none" baseline="-25000">
                  <a:latin typeface="Calibri" pitchFamily="34" charset="0"/>
                </a:endParaRPr>
              </a:p>
            </p:txBody>
          </p:sp>
          <p:sp>
            <p:nvSpPr>
              <p:cNvPr id="373" name="Line 68">
                <a:extLst>
                  <a:ext uri="{FF2B5EF4-FFF2-40B4-BE49-F238E27FC236}">
                    <a16:creationId xmlns:a16="http://schemas.microsoft.com/office/drawing/2014/main" id="{1E24D2E3-ED4F-96C3-A47F-A20F97FBF166}"/>
                  </a:ext>
                </a:extLst>
              </p:cNvPr>
              <p:cNvSpPr>
                <a:spLocks noChangeShapeType="1"/>
              </p:cNvSpPr>
              <p:nvPr/>
            </p:nvSpPr>
            <p:spPr bwMode="auto">
              <a:xfrm rot="5400000">
                <a:off x="4610398" y="2710166"/>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4" name="Line 68">
                <a:extLst>
                  <a:ext uri="{FF2B5EF4-FFF2-40B4-BE49-F238E27FC236}">
                    <a16:creationId xmlns:a16="http://schemas.microsoft.com/office/drawing/2014/main" id="{1EE3B7C1-AF50-9389-3209-EED191F2451E}"/>
                  </a:ext>
                </a:extLst>
              </p:cNvPr>
              <p:cNvSpPr>
                <a:spLocks noChangeShapeType="1"/>
              </p:cNvSpPr>
              <p:nvPr/>
            </p:nvSpPr>
            <p:spPr bwMode="auto">
              <a:xfrm rot="5400000">
                <a:off x="4607919" y="6230059"/>
                <a:ext cx="5189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3" name="Rechteck 6">
              <a:extLst>
                <a:ext uri="{FF2B5EF4-FFF2-40B4-BE49-F238E27FC236}">
                  <a16:creationId xmlns:a16="http://schemas.microsoft.com/office/drawing/2014/main" id="{233F10BE-2139-F7DB-3B2B-1181C9B1CB3E}"/>
                </a:ext>
              </a:extLst>
            </p:cNvPr>
            <p:cNvSpPr/>
            <p:nvPr/>
          </p:nvSpPr>
          <p:spPr bwMode="auto">
            <a:xfrm>
              <a:off x="12453580" y="9089490"/>
              <a:ext cx="3976478" cy="27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spAutoFit/>
            </a:bodyPr>
            <a:lstStyle/>
            <a:p>
              <a:pPr>
                <a:defRPr/>
              </a:pPr>
              <a:r>
                <a:rPr lang="de-DE" sz="1800" u="none" cap="small" dirty="0">
                  <a:solidFill>
                    <a:schemeClr val="tx2"/>
                  </a:solidFill>
                  <a:latin typeface="Arial"/>
                </a:rPr>
                <a:t>Mineral </a:t>
              </a:r>
              <a:r>
                <a:rPr lang="de-DE" sz="1800" u="none" cap="small" dirty="0" err="1">
                  <a:solidFill>
                    <a:schemeClr val="tx2"/>
                  </a:solidFill>
                  <a:latin typeface="Arial"/>
                </a:rPr>
                <a:t>mapping</a:t>
              </a:r>
              <a:endParaRPr sz="6000" u="none" cap="small" dirty="0">
                <a:solidFill>
                  <a:schemeClr val="tx2"/>
                </a:solidFill>
              </a:endParaRPr>
            </a:p>
          </p:txBody>
        </p:sp>
      </p:grpSp>
    </p:spTree>
    <p:extLst>
      <p:ext uri="{BB962C8B-B14F-4D97-AF65-F5344CB8AC3E}">
        <p14:creationId xmlns:p14="http://schemas.microsoft.com/office/powerpoint/2010/main" val="385708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697-8582-FFCA-0E93-50BB75FAB682}"/>
              </a:ext>
            </a:extLst>
          </p:cNvPr>
          <p:cNvSpPr>
            <a:spLocks noGrp="1"/>
          </p:cNvSpPr>
          <p:nvPr>
            <p:ph type="title"/>
          </p:nvPr>
        </p:nvSpPr>
        <p:spPr/>
        <p:txBody>
          <a:bodyPr/>
          <a:lstStyle/>
          <a:p>
            <a:r>
              <a:rPr lang="en-US" altLang="en-US" sz="3600" dirty="0"/>
              <a:t>Organic Matter Content</a:t>
            </a:r>
            <a:endParaRPr lang="en-US" dirty="0"/>
          </a:p>
        </p:txBody>
      </p:sp>
      <p:sp>
        <p:nvSpPr>
          <p:cNvPr id="3" name="Content Placeholder 2">
            <a:extLst>
              <a:ext uri="{FF2B5EF4-FFF2-40B4-BE49-F238E27FC236}">
                <a16:creationId xmlns:a16="http://schemas.microsoft.com/office/drawing/2014/main" id="{07EA5000-E52A-76A5-9BF9-D226107A4419}"/>
              </a:ext>
            </a:extLst>
          </p:cNvPr>
          <p:cNvSpPr>
            <a:spLocks noGrp="1"/>
          </p:cNvSpPr>
          <p:nvPr>
            <p:ph idx="1"/>
          </p:nvPr>
        </p:nvSpPr>
        <p:spPr/>
        <p:txBody>
          <a:bodyPr/>
          <a:lstStyle/>
          <a:p>
            <a:r>
              <a:rPr lang="en-US" sz="2400" dirty="0"/>
              <a:t>OM affects soil color, heat capacity, water holding capacity, nutrient exchange, structure, and erodibility</a:t>
            </a:r>
          </a:p>
          <a:p>
            <a:r>
              <a:rPr lang="en-US" sz="2400" dirty="0"/>
              <a:t>Dark color generally associated with high OM</a:t>
            </a:r>
          </a:p>
          <a:p>
            <a:r>
              <a:rPr lang="en-US" sz="2400" dirty="0"/>
              <a:t>Landsat TM bands 5 and 6 have negative correlation with OM</a:t>
            </a:r>
          </a:p>
          <a:p>
            <a:pPr marL="0" indent="0">
              <a:buNone/>
            </a:pPr>
            <a:endParaRPr lang="en-US" dirty="0"/>
          </a:p>
        </p:txBody>
      </p:sp>
    </p:spTree>
    <p:extLst>
      <p:ext uri="{BB962C8B-B14F-4D97-AF65-F5344CB8AC3E}">
        <p14:creationId xmlns:p14="http://schemas.microsoft.com/office/powerpoint/2010/main" val="429250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C848-2C03-84B0-37DC-33338948B11E}"/>
              </a:ext>
            </a:extLst>
          </p:cNvPr>
          <p:cNvSpPr>
            <a:spLocks noGrp="1"/>
          </p:cNvSpPr>
          <p:nvPr>
            <p:ph type="title"/>
          </p:nvPr>
        </p:nvSpPr>
        <p:spPr/>
        <p:txBody>
          <a:bodyPr/>
          <a:lstStyle/>
          <a:p>
            <a:r>
              <a:rPr lang="en-US" altLang="en-US" sz="3600" dirty="0"/>
              <a:t>Organic Matter Content</a:t>
            </a:r>
            <a:endParaRPr lang="en-US" dirty="0"/>
          </a:p>
        </p:txBody>
      </p:sp>
      <p:pic>
        <p:nvPicPr>
          <p:cNvPr id="4" name="Picture 3">
            <a:extLst>
              <a:ext uri="{FF2B5EF4-FFF2-40B4-BE49-F238E27FC236}">
                <a16:creationId xmlns:a16="http://schemas.microsoft.com/office/drawing/2014/main" id="{CA12C2F9-5ABA-2707-555D-4E6C855534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270663" y="1513609"/>
            <a:ext cx="4374573" cy="3489243"/>
          </a:xfrm>
          <a:prstGeom prst="rect">
            <a:avLst/>
          </a:prstGeom>
          <a:ln/>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5" name="TextBox 4">
            <a:extLst>
              <a:ext uri="{FF2B5EF4-FFF2-40B4-BE49-F238E27FC236}">
                <a16:creationId xmlns:a16="http://schemas.microsoft.com/office/drawing/2014/main" id="{B34CBAB0-7C46-E2F4-CF26-CB9F5AF49896}"/>
              </a:ext>
            </a:extLst>
          </p:cNvPr>
          <p:cNvSpPr txBox="1"/>
          <p:nvPr/>
        </p:nvSpPr>
        <p:spPr>
          <a:xfrm>
            <a:off x="800102" y="3027397"/>
            <a:ext cx="2563090" cy="461665"/>
          </a:xfrm>
          <a:prstGeom prst="rect">
            <a:avLst/>
          </a:prstGeom>
          <a:noFill/>
        </p:spPr>
        <p:txBody>
          <a:bodyPr wrap="square" rtlCol="0">
            <a:spAutoFit/>
          </a:bodyPr>
          <a:lstStyle/>
          <a:p>
            <a:r>
              <a:rPr lang="en-US" sz="2400" dirty="0"/>
              <a:t>Soil organic matter</a:t>
            </a:r>
          </a:p>
        </p:txBody>
      </p:sp>
    </p:spTree>
    <p:extLst>
      <p:ext uri="{BB962C8B-B14F-4D97-AF65-F5344CB8AC3E}">
        <p14:creationId xmlns:p14="http://schemas.microsoft.com/office/powerpoint/2010/main" val="146292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Soils</a:t>
            </a:r>
          </a:p>
        </p:txBody>
      </p:sp>
      <p:sp>
        <p:nvSpPr>
          <p:cNvPr id="3" name="Content Placeholder 2"/>
          <p:cNvSpPr>
            <a:spLocks noGrp="1"/>
          </p:cNvSpPr>
          <p:nvPr>
            <p:ph idx="1"/>
          </p:nvPr>
        </p:nvSpPr>
        <p:spPr/>
        <p:txBody>
          <a:bodyPr>
            <a:normAutofit/>
          </a:bodyPr>
          <a:lstStyle/>
          <a:p>
            <a:pPr algn="just"/>
            <a:r>
              <a:rPr lang="en-US" sz="2000" dirty="0"/>
              <a:t>Soil is a natural resource that forms the outermost layer of the Earth's crust, consisting of a complex mixture of minerals, organic matter, water, air, and living organisms.</a:t>
            </a:r>
          </a:p>
          <a:p>
            <a:pPr algn="just"/>
            <a:r>
              <a:rPr lang="en-US" sz="2000" dirty="0"/>
              <a:t>Soils play a crucial role in regulating water and nutrient cycles, storing carbon, and mitigating climate change impacts.</a:t>
            </a:r>
          </a:p>
          <a:p>
            <a:pPr algn="just"/>
            <a:r>
              <a:rPr lang="en-US" sz="2000" dirty="0"/>
              <a:t>Different types of soils have different characteristics that make them suitable for specific uses, such as agriculture, forestry, construction, or conservation.</a:t>
            </a:r>
            <a:endParaRPr lang="en-US" dirty="0"/>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06EFD-4B02-B5B5-4DEE-F565F69AFDEC}"/>
              </a:ext>
            </a:extLst>
          </p:cNvPr>
          <p:cNvSpPr>
            <a:spLocks noGrp="1"/>
          </p:cNvSpPr>
          <p:nvPr>
            <p:ph type="title"/>
          </p:nvPr>
        </p:nvSpPr>
        <p:spPr/>
        <p:txBody>
          <a:bodyPr/>
          <a:lstStyle/>
          <a:p>
            <a:r>
              <a:rPr lang="en-US" altLang="en-US" sz="3600" dirty="0"/>
              <a:t>Organic Matter Content</a:t>
            </a:r>
            <a:endParaRPr lang="en-US" dirty="0"/>
          </a:p>
        </p:txBody>
      </p:sp>
      <p:sp>
        <p:nvSpPr>
          <p:cNvPr id="4" name="Rectangle 3">
            <a:extLst>
              <a:ext uri="{FF2B5EF4-FFF2-40B4-BE49-F238E27FC236}">
                <a16:creationId xmlns:a16="http://schemas.microsoft.com/office/drawing/2014/main" id="{7A4B812F-C447-691E-0FCD-B14163A06884}"/>
              </a:ext>
            </a:extLst>
          </p:cNvPr>
          <p:cNvSpPr txBox="1">
            <a:spLocks noChangeArrowheads="1"/>
          </p:cNvSpPr>
          <p:nvPr/>
        </p:nvSpPr>
        <p:spPr>
          <a:xfrm>
            <a:off x="985406" y="4552052"/>
            <a:ext cx="6596496" cy="4788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altLang="en-US" sz="1600" dirty="0"/>
              <a:t>Organic matter content in the Santa Monica mountains mapped using AVIRIS</a:t>
            </a:r>
          </a:p>
          <a:p>
            <a:pPr>
              <a:buFontTx/>
              <a:buNone/>
            </a:pPr>
            <a:r>
              <a:rPr lang="en-US" altLang="en-US" sz="1600" dirty="0"/>
              <a:t>(Palacios-</a:t>
            </a:r>
            <a:r>
              <a:rPr lang="en-US" altLang="en-US" sz="1600" dirty="0" err="1"/>
              <a:t>Orueta</a:t>
            </a:r>
            <a:r>
              <a:rPr lang="en-US" altLang="en-US" sz="1600" dirty="0"/>
              <a:t> et al. 1999).</a:t>
            </a:r>
          </a:p>
        </p:txBody>
      </p:sp>
      <p:pic>
        <p:nvPicPr>
          <p:cNvPr id="5" name="Picture 5">
            <a:extLst>
              <a:ext uri="{FF2B5EF4-FFF2-40B4-BE49-F238E27FC236}">
                <a16:creationId xmlns:a16="http://schemas.microsoft.com/office/drawing/2014/main" id="{DAD439B9-B45C-06A5-0941-B711F7714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837" y="1556616"/>
            <a:ext cx="6328064" cy="294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82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7EF32-A155-F40A-2714-CE5163774A8B}"/>
              </a:ext>
            </a:extLst>
          </p:cNvPr>
          <p:cNvSpPr>
            <a:spLocks noGrp="1"/>
          </p:cNvSpPr>
          <p:nvPr>
            <p:ph type="title"/>
          </p:nvPr>
        </p:nvSpPr>
        <p:spPr/>
        <p:txBody>
          <a:bodyPr/>
          <a:lstStyle/>
          <a:p>
            <a:r>
              <a:rPr lang="en-US" altLang="en-US" dirty="0"/>
              <a:t>Soil Moisture</a:t>
            </a:r>
            <a:endParaRPr lang="en-US" dirty="0"/>
          </a:p>
        </p:txBody>
      </p:sp>
      <p:sp>
        <p:nvSpPr>
          <p:cNvPr id="4" name="Rectangle 3">
            <a:extLst>
              <a:ext uri="{FF2B5EF4-FFF2-40B4-BE49-F238E27FC236}">
                <a16:creationId xmlns:a16="http://schemas.microsoft.com/office/drawing/2014/main" id="{17562C3D-0124-F1B7-E4CD-A0D64D3D4E6D}"/>
              </a:ext>
            </a:extLst>
          </p:cNvPr>
          <p:cNvSpPr txBox="1">
            <a:spLocks noChangeArrowheads="1"/>
          </p:cNvSpPr>
          <p:nvPr/>
        </p:nvSpPr>
        <p:spPr>
          <a:xfrm>
            <a:off x="79664" y="1558636"/>
            <a:ext cx="5105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en-US" sz="2400" dirty="0"/>
              <a:t>Water is a strong absorber, so soils with more moisture will be darker over most of the VNIR and SWIR portions of the spectrum than drier soils.</a:t>
            </a:r>
          </a:p>
          <a:p>
            <a:pPr algn="just"/>
            <a:r>
              <a:rPr lang="en-US" altLang="en-US" sz="2400" dirty="0"/>
              <a:t>The depths of the water absorption bands at 1.4, 1.9 and 2.7 </a:t>
            </a:r>
            <a:r>
              <a:rPr lang="en-US" altLang="en-US" sz="2400" dirty="0">
                <a:sym typeface="Symbol" panose="05050102010706020507" pitchFamily="18" charset="2"/>
              </a:rPr>
              <a:t>m can be used to determine soil moisture.</a:t>
            </a:r>
            <a:endParaRPr lang="en-US" altLang="en-US" sz="2400" dirty="0"/>
          </a:p>
        </p:txBody>
      </p:sp>
      <p:pic>
        <p:nvPicPr>
          <p:cNvPr id="5" name="Picture 5">
            <a:extLst>
              <a:ext uri="{FF2B5EF4-FFF2-40B4-BE49-F238E27FC236}">
                <a16:creationId xmlns:a16="http://schemas.microsoft.com/office/drawing/2014/main" id="{70A1376B-7961-3898-6DD7-5386B418CB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1270" y="1406236"/>
            <a:ext cx="2092672" cy="369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074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5FBC-5A65-5661-0DDC-47888780A146}"/>
              </a:ext>
            </a:extLst>
          </p:cNvPr>
          <p:cNvSpPr>
            <a:spLocks noGrp="1"/>
          </p:cNvSpPr>
          <p:nvPr>
            <p:ph type="title"/>
          </p:nvPr>
        </p:nvSpPr>
        <p:spPr/>
        <p:txBody>
          <a:bodyPr/>
          <a:lstStyle/>
          <a:p>
            <a:r>
              <a:rPr lang="en-US" altLang="en-US" dirty="0"/>
              <a:t>Soil Moisture and Texture</a:t>
            </a:r>
            <a:endParaRPr lang="en-US" dirty="0"/>
          </a:p>
        </p:txBody>
      </p:sp>
      <p:sp>
        <p:nvSpPr>
          <p:cNvPr id="4" name="Rectangle 4">
            <a:extLst>
              <a:ext uri="{FF2B5EF4-FFF2-40B4-BE49-F238E27FC236}">
                <a16:creationId xmlns:a16="http://schemas.microsoft.com/office/drawing/2014/main" id="{2A997499-BF7D-F0D0-9591-44394DF6E4C2}"/>
              </a:ext>
            </a:extLst>
          </p:cNvPr>
          <p:cNvSpPr txBox="1">
            <a:spLocks noChangeArrowheads="1"/>
          </p:cNvSpPr>
          <p:nvPr/>
        </p:nvSpPr>
        <p:spPr>
          <a:xfrm>
            <a:off x="4648200" y="1600200"/>
            <a:ext cx="4225636" cy="34359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a:t>Since clayey soil holds water more tightly than sandy soil, the water absorption features will be more prominent in clayey soils given the same amount of time since the last precipitation or watering.</a:t>
            </a:r>
          </a:p>
        </p:txBody>
      </p:sp>
      <p:pic>
        <p:nvPicPr>
          <p:cNvPr id="5" name="Picture 6">
            <a:extLst>
              <a:ext uri="{FF2B5EF4-FFF2-40B4-BE49-F238E27FC236}">
                <a16:creationId xmlns:a16="http://schemas.microsoft.com/office/drawing/2014/main" id="{375FA0F8-C885-9019-0EE1-199B3BCA377F}"/>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501442" y="1600200"/>
            <a:ext cx="3148444" cy="3468982"/>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361288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354C-3DE7-456A-6BFE-F36BA4730634}"/>
              </a:ext>
            </a:extLst>
          </p:cNvPr>
          <p:cNvSpPr>
            <a:spLocks noGrp="1"/>
          </p:cNvSpPr>
          <p:nvPr>
            <p:ph type="title"/>
          </p:nvPr>
        </p:nvSpPr>
        <p:spPr/>
        <p:txBody>
          <a:bodyPr/>
          <a:lstStyle/>
          <a:p>
            <a:r>
              <a:rPr lang="en-US" altLang="en-US" dirty="0"/>
              <a:t>Soil Moisture from RADAR</a:t>
            </a:r>
            <a:endParaRPr lang="en-US" dirty="0"/>
          </a:p>
        </p:txBody>
      </p:sp>
      <p:sp>
        <p:nvSpPr>
          <p:cNvPr id="4" name="Rectangle 3">
            <a:extLst>
              <a:ext uri="{FF2B5EF4-FFF2-40B4-BE49-F238E27FC236}">
                <a16:creationId xmlns:a16="http://schemas.microsoft.com/office/drawing/2014/main" id="{3152B4C6-4C46-4FD1-6392-7557157CC337}"/>
              </a:ext>
            </a:extLst>
          </p:cNvPr>
          <p:cNvSpPr txBox="1">
            <a:spLocks noChangeArrowheads="1"/>
          </p:cNvSpPr>
          <p:nvPr/>
        </p:nvSpPr>
        <p:spPr>
          <a:xfrm>
            <a:off x="325582" y="1600200"/>
            <a:ext cx="4038600" cy="3047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en-US" sz="2400" dirty="0"/>
              <a:t>Different materials conduct electricity better than others (different </a:t>
            </a:r>
            <a:r>
              <a:rPr lang="en-US" altLang="en-US" sz="2400" b="1" dirty="0"/>
              <a:t>complex dielectric constant</a:t>
            </a:r>
            <a:r>
              <a:rPr lang="en-US" altLang="en-US" sz="2400" dirty="0"/>
              <a:t>).</a:t>
            </a:r>
          </a:p>
          <a:p>
            <a:pPr algn="just"/>
            <a:r>
              <a:rPr lang="en-US" altLang="en-US" sz="2400" dirty="0"/>
              <a:t>Higher dielectric constants (more moisture) yields higher RADAR backscatter.</a:t>
            </a:r>
          </a:p>
        </p:txBody>
      </p:sp>
      <p:pic>
        <p:nvPicPr>
          <p:cNvPr id="5" name="Picture 10">
            <a:extLst>
              <a:ext uri="{FF2B5EF4-FFF2-40B4-BE49-F238E27FC236}">
                <a16:creationId xmlns:a16="http://schemas.microsoft.com/office/drawing/2014/main" id="{51678E23-C16C-5464-8DEB-809A8A44E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48200" y="1600200"/>
            <a:ext cx="3584864" cy="2533302"/>
          </a:xfrm>
          <a:prstGeom prst="rect">
            <a:avLst/>
          </a:prstGeom>
        </p:spPr>
      </p:pic>
      <p:sp>
        <p:nvSpPr>
          <p:cNvPr id="6" name="Text Box 11">
            <a:extLst>
              <a:ext uri="{FF2B5EF4-FFF2-40B4-BE49-F238E27FC236}">
                <a16:creationId xmlns:a16="http://schemas.microsoft.com/office/drawing/2014/main" id="{A6493D95-5715-5A8A-4BE0-98971A04D1EA}"/>
              </a:ext>
            </a:extLst>
          </p:cNvPr>
          <p:cNvSpPr txBox="1">
            <a:spLocks noChangeArrowheads="1"/>
          </p:cNvSpPr>
          <p:nvPr/>
        </p:nvSpPr>
        <p:spPr bwMode="auto">
          <a:xfrm>
            <a:off x="4544290" y="4192876"/>
            <a:ext cx="403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err="1"/>
              <a:t>Melfort</a:t>
            </a:r>
            <a:r>
              <a:rPr lang="en-US" altLang="en-US" dirty="0"/>
              <a:t>, Saskatchewan, Canada, ERS-1: Rainfall was incident on the lower half of the image but not on the upper half.</a:t>
            </a:r>
          </a:p>
        </p:txBody>
      </p:sp>
    </p:spTree>
    <p:extLst>
      <p:ext uri="{BB962C8B-B14F-4D97-AF65-F5344CB8AC3E}">
        <p14:creationId xmlns:p14="http://schemas.microsoft.com/office/powerpoint/2010/main" val="4192937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2D1E-93F3-0E5B-83FB-E1398F264B73}"/>
              </a:ext>
            </a:extLst>
          </p:cNvPr>
          <p:cNvSpPr>
            <a:spLocks noGrp="1"/>
          </p:cNvSpPr>
          <p:nvPr>
            <p:ph type="title"/>
          </p:nvPr>
        </p:nvSpPr>
        <p:spPr/>
        <p:txBody>
          <a:bodyPr/>
          <a:lstStyle/>
          <a:p>
            <a:r>
              <a:rPr lang="en-US" altLang="en-US" dirty="0"/>
              <a:t>Soil Moisture from Thermal Sensors</a:t>
            </a:r>
            <a:endParaRPr lang="en-US" dirty="0"/>
          </a:p>
        </p:txBody>
      </p:sp>
      <p:sp>
        <p:nvSpPr>
          <p:cNvPr id="4" name="Rectangle 3">
            <a:extLst>
              <a:ext uri="{FF2B5EF4-FFF2-40B4-BE49-F238E27FC236}">
                <a16:creationId xmlns:a16="http://schemas.microsoft.com/office/drawing/2014/main" id="{9B9B7BE0-875A-5F89-24E1-75B8210A2C1F}"/>
              </a:ext>
            </a:extLst>
          </p:cNvPr>
          <p:cNvSpPr txBox="1">
            <a:spLocks noChangeArrowheads="1"/>
          </p:cNvSpPr>
          <p:nvPr/>
        </p:nvSpPr>
        <p:spPr>
          <a:xfrm>
            <a:off x="394855" y="1406236"/>
            <a:ext cx="3814763"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en-US" sz="2400" dirty="0"/>
              <a:t>Thermal image (night time).  If we had a daytime image to compare it to, we could see the amount of change in temperature and make inferences on the soil moisture content (less change = more moisture).</a:t>
            </a:r>
          </a:p>
        </p:txBody>
      </p:sp>
      <p:pic>
        <p:nvPicPr>
          <p:cNvPr id="5" name="Picture 4">
            <a:extLst>
              <a:ext uri="{FF2B5EF4-FFF2-40B4-BE49-F238E27FC236}">
                <a16:creationId xmlns:a16="http://schemas.microsoft.com/office/drawing/2014/main" id="{258C03B1-AB31-6D57-C8BF-0171D4F8E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97058" y="1406236"/>
            <a:ext cx="2246573" cy="3605645"/>
          </a:xfrm>
          <a:prstGeom prst="rect">
            <a:avLst/>
          </a:prstGeom>
        </p:spPr>
      </p:pic>
    </p:spTree>
    <p:extLst>
      <p:ext uri="{BB962C8B-B14F-4D97-AF65-F5344CB8AC3E}">
        <p14:creationId xmlns:p14="http://schemas.microsoft.com/office/powerpoint/2010/main" val="2794363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1859-CDE2-703B-E31D-43F9B478C174}"/>
              </a:ext>
            </a:extLst>
          </p:cNvPr>
          <p:cNvSpPr>
            <a:spLocks noGrp="1"/>
          </p:cNvSpPr>
          <p:nvPr>
            <p:ph type="title"/>
          </p:nvPr>
        </p:nvSpPr>
        <p:spPr/>
        <p:txBody>
          <a:bodyPr/>
          <a:lstStyle/>
          <a:p>
            <a:r>
              <a:rPr lang="en-US" dirty="0"/>
              <a:t>Surface Roughness</a:t>
            </a:r>
          </a:p>
        </p:txBody>
      </p:sp>
      <p:sp>
        <p:nvSpPr>
          <p:cNvPr id="6" name="Rectangle 3">
            <a:extLst>
              <a:ext uri="{FF2B5EF4-FFF2-40B4-BE49-F238E27FC236}">
                <a16:creationId xmlns:a16="http://schemas.microsoft.com/office/drawing/2014/main" id="{24E29508-4553-39E7-36A2-DA97C034585C}"/>
              </a:ext>
            </a:extLst>
          </p:cNvPr>
          <p:cNvSpPr txBox="1">
            <a:spLocks noChangeArrowheads="1"/>
          </p:cNvSpPr>
          <p:nvPr/>
        </p:nvSpPr>
        <p:spPr>
          <a:xfrm>
            <a:off x="145473" y="1510145"/>
            <a:ext cx="4038600" cy="38411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altLang="en-US" sz="1600" dirty="0"/>
              <a:t>If a surface is smooth (particle size is small relative to wavelength), we expect a lot of specular reflection.</a:t>
            </a:r>
          </a:p>
          <a:p>
            <a:pPr lvl="1">
              <a:lnSpc>
                <a:spcPct val="80000"/>
              </a:lnSpc>
            </a:pPr>
            <a:r>
              <a:rPr lang="en-US" altLang="en-US" sz="1600" dirty="0"/>
              <a:t>Only sensors positioned at the correct angle will see the bright reflectance.  All other angles will see a dark surface (including all RADAR imagery).</a:t>
            </a:r>
          </a:p>
          <a:p>
            <a:pPr lvl="1">
              <a:lnSpc>
                <a:spcPct val="80000"/>
              </a:lnSpc>
            </a:pPr>
            <a:r>
              <a:rPr lang="en-US" altLang="en-US" sz="1600" dirty="0"/>
              <a:t>Smooth surfaces are clayey or silty and often contain strong absorbers such as moisture, organic content, and iron oxide.</a:t>
            </a:r>
          </a:p>
          <a:p>
            <a:pPr>
              <a:lnSpc>
                <a:spcPct val="80000"/>
              </a:lnSpc>
            </a:pPr>
            <a:r>
              <a:rPr lang="en-US" altLang="en-US" sz="1600" dirty="0"/>
              <a:t>A rough surface generates a lot of diffuse reflection.</a:t>
            </a:r>
          </a:p>
          <a:p>
            <a:pPr lvl="1">
              <a:lnSpc>
                <a:spcPct val="80000"/>
              </a:lnSpc>
            </a:pPr>
            <a:r>
              <a:rPr lang="en-US" altLang="en-US" sz="1600" dirty="0"/>
              <a:t>Conversely, well drained sands are often very bright, regardless of angle.</a:t>
            </a:r>
          </a:p>
        </p:txBody>
      </p:sp>
      <p:pic>
        <p:nvPicPr>
          <p:cNvPr id="7" name="Picture 6">
            <a:extLst>
              <a:ext uri="{FF2B5EF4-FFF2-40B4-BE49-F238E27FC236}">
                <a16:creationId xmlns:a16="http://schemas.microsoft.com/office/drawing/2014/main" id="{C25C13A6-94C4-C651-DF54-99C0CE0D82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07973" y="1564842"/>
            <a:ext cx="3404755" cy="3384489"/>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910159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13C1-8E84-4112-7F6C-42ABDE45141E}"/>
              </a:ext>
            </a:extLst>
          </p:cNvPr>
          <p:cNvSpPr>
            <a:spLocks noGrp="1"/>
          </p:cNvSpPr>
          <p:nvPr>
            <p:ph type="title"/>
          </p:nvPr>
        </p:nvSpPr>
        <p:spPr/>
        <p:txBody>
          <a:bodyPr/>
          <a:lstStyle/>
          <a:p>
            <a:r>
              <a:rPr lang="en-US" dirty="0"/>
              <a:t>Surface Roughness</a:t>
            </a:r>
          </a:p>
        </p:txBody>
      </p:sp>
      <p:sp>
        <p:nvSpPr>
          <p:cNvPr id="4" name="Rectangle 3">
            <a:extLst>
              <a:ext uri="{FF2B5EF4-FFF2-40B4-BE49-F238E27FC236}">
                <a16:creationId xmlns:a16="http://schemas.microsoft.com/office/drawing/2014/main" id="{4E00B702-E671-83A3-958A-CDF98173DD39}"/>
              </a:ext>
            </a:extLst>
          </p:cNvPr>
          <p:cNvSpPr txBox="1">
            <a:spLocks noChangeArrowheads="1"/>
          </p:cNvSpPr>
          <p:nvPr/>
        </p:nvSpPr>
        <p:spPr>
          <a:xfrm>
            <a:off x="339436" y="1492829"/>
            <a:ext cx="4038600" cy="39520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dirty="0"/>
              <a:t>C/X-SAR (C-band) image of Oxford County, Ontario, Canada:  Conservation tillage (the retention of crop residue on the soil surface) can diminish soil erosion.  Conventional tillage produces a much rougher surface, and therefore brighter backscatter.  The goal of this study was to determine if tillage practices could be identified using SAR imagery.</a:t>
            </a:r>
          </a:p>
        </p:txBody>
      </p:sp>
      <p:pic>
        <p:nvPicPr>
          <p:cNvPr id="5" name="Picture 7">
            <a:extLst>
              <a:ext uri="{FF2B5EF4-FFF2-40B4-BE49-F238E27FC236}">
                <a16:creationId xmlns:a16="http://schemas.microsoft.com/office/drawing/2014/main" id="{C7E97FB5-A78D-3C63-B2F8-ACEE94FBF3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765966" y="1406237"/>
            <a:ext cx="3557155" cy="3557155"/>
          </a:xfrm>
          <a:prstGeom prst="rect">
            <a:avLst/>
          </a:prstGeom>
        </p:spPr>
      </p:pic>
    </p:spTree>
    <p:extLst>
      <p:ext uri="{BB962C8B-B14F-4D97-AF65-F5344CB8AC3E}">
        <p14:creationId xmlns:p14="http://schemas.microsoft.com/office/powerpoint/2010/main" val="954977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2754-3653-4450-EB2E-3399FB6E80B9}"/>
              </a:ext>
            </a:extLst>
          </p:cNvPr>
          <p:cNvSpPr>
            <a:spLocks noGrp="1"/>
          </p:cNvSpPr>
          <p:nvPr>
            <p:ph type="title"/>
          </p:nvPr>
        </p:nvSpPr>
        <p:spPr/>
        <p:txBody>
          <a:bodyPr/>
          <a:lstStyle/>
          <a:p>
            <a:r>
              <a:rPr lang="en-US" dirty="0"/>
              <a:t>Soil Salinity</a:t>
            </a:r>
          </a:p>
        </p:txBody>
      </p:sp>
      <p:sp>
        <p:nvSpPr>
          <p:cNvPr id="3" name="Content Placeholder 2">
            <a:extLst>
              <a:ext uri="{FF2B5EF4-FFF2-40B4-BE49-F238E27FC236}">
                <a16:creationId xmlns:a16="http://schemas.microsoft.com/office/drawing/2014/main" id="{216F8B0C-8256-5DC8-E06E-D48A42460BC5}"/>
              </a:ext>
            </a:extLst>
          </p:cNvPr>
          <p:cNvSpPr>
            <a:spLocks noGrp="1"/>
          </p:cNvSpPr>
          <p:nvPr>
            <p:ph idx="1"/>
          </p:nvPr>
        </p:nvSpPr>
        <p:spPr>
          <a:xfrm>
            <a:off x="290164" y="1481319"/>
            <a:ext cx="3599499" cy="3281516"/>
          </a:xfrm>
        </p:spPr>
        <p:txBody>
          <a:bodyPr>
            <a:normAutofit/>
          </a:bodyPr>
          <a:lstStyle/>
          <a:p>
            <a:pPr algn="just"/>
            <a:r>
              <a:rPr lang="en-US" sz="2400" dirty="0"/>
              <a:t>The spectral response patterns of saline soils are a function of the quantity and mineralogy of the salts they contain</a:t>
            </a:r>
          </a:p>
        </p:txBody>
      </p:sp>
      <p:pic>
        <p:nvPicPr>
          <p:cNvPr id="5" name="Picture 4">
            <a:extLst>
              <a:ext uri="{FF2B5EF4-FFF2-40B4-BE49-F238E27FC236}">
                <a16:creationId xmlns:a16="http://schemas.microsoft.com/office/drawing/2014/main" id="{CEE8072D-3377-4229-2BDB-2C13CE935696}"/>
              </a:ext>
            </a:extLst>
          </p:cNvPr>
          <p:cNvPicPr>
            <a:picLocks noChangeAspect="1"/>
          </p:cNvPicPr>
          <p:nvPr/>
        </p:nvPicPr>
        <p:blipFill>
          <a:blip r:embed="rId2"/>
          <a:stretch>
            <a:fillRect/>
          </a:stretch>
        </p:blipFill>
        <p:spPr>
          <a:xfrm>
            <a:off x="3983180" y="1573249"/>
            <a:ext cx="4898508" cy="2704342"/>
          </a:xfrm>
          <a:prstGeom prst="rect">
            <a:avLst/>
          </a:prstGeom>
        </p:spPr>
      </p:pic>
      <p:sp>
        <p:nvSpPr>
          <p:cNvPr id="6" name="TextBox 5">
            <a:extLst>
              <a:ext uri="{FF2B5EF4-FFF2-40B4-BE49-F238E27FC236}">
                <a16:creationId xmlns:a16="http://schemas.microsoft.com/office/drawing/2014/main" id="{B6462E2C-F010-713D-BE71-CF537D06B8AA}"/>
              </a:ext>
            </a:extLst>
          </p:cNvPr>
          <p:cNvSpPr txBox="1"/>
          <p:nvPr/>
        </p:nvSpPr>
        <p:spPr>
          <a:xfrm>
            <a:off x="7285029" y="4277591"/>
            <a:ext cx="1808020" cy="276999"/>
          </a:xfrm>
          <a:prstGeom prst="rect">
            <a:avLst/>
          </a:prstGeom>
          <a:noFill/>
        </p:spPr>
        <p:txBody>
          <a:bodyPr wrap="square" rtlCol="0">
            <a:spAutoFit/>
          </a:bodyPr>
          <a:lstStyle/>
          <a:p>
            <a:r>
              <a:rPr lang="en-US" sz="1200" dirty="0" err="1"/>
              <a:t>Mougenot</a:t>
            </a:r>
            <a:r>
              <a:rPr lang="en-US" sz="1200" dirty="0"/>
              <a:t> et al., 1993</a:t>
            </a:r>
          </a:p>
        </p:txBody>
      </p:sp>
    </p:spTree>
    <p:extLst>
      <p:ext uri="{BB962C8B-B14F-4D97-AF65-F5344CB8AC3E}">
        <p14:creationId xmlns:p14="http://schemas.microsoft.com/office/powerpoint/2010/main" val="126409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3D22C-1726-E3A3-2869-7473C13B92D1}"/>
              </a:ext>
            </a:extLst>
          </p:cNvPr>
          <p:cNvSpPr>
            <a:spLocks noGrp="1"/>
          </p:cNvSpPr>
          <p:nvPr>
            <p:ph type="title"/>
          </p:nvPr>
        </p:nvSpPr>
        <p:spPr/>
        <p:txBody>
          <a:bodyPr/>
          <a:lstStyle/>
          <a:p>
            <a:r>
              <a:rPr lang="en-US" dirty="0"/>
              <a:t>Soil Salinity</a:t>
            </a:r>
          </a:p>
        </p:txBody>
      </p:sp>
      <p:pic>
        <p:nvPicPr>
          <p:cNvPr id="5" name="Picture 4">
            <a:extLst>
              <a:ext uri="{FF2B5EF4-FFF2-40B4-BE49-F238E27FC236}">
                <a16:creationId xmlns:a16="http://schemas.microsoft.com/office/drawing/2014/main" id="{D59DBEB2-ED38-A279-4069-42889F3CDC22}"/>
              </a:ext>
            </a:extLst>
          </p:cNvPr>
          <p:cNvPicPr>
            <a:picLocks noChangeAspect="1"/>
          </p:cNvPicPr>
          <p:nvPr/>
        </p:nvPicPr>
        <p:blipFill>
          <a:blip r:embed="rId2"/>
          <a:stretch>
            <a:fillRect/>
          </a:stretch>
        </p:blipFill>
        <p:spPr>
          <a:xfrm>
            <a:off x="446808" y="1471760"/>
            <a:ext cx="6076554" cy="3443140"/>
          </a:xfrm>
          <a:prstGeom prst="rect">
            <a:avLst/>
          </a:prstGeom>
        </p:spPr>
      </p:pic>
      <p:sp>
        <p:nvSpPr>
          <p:cNvPr id="6" name="TextBox 5">
            <a:extLst>
              <a:ext uri="{FF2B5EF4-FFF2-40B4-BE49-F238E27FC236}">
                <a16:creationId xmlns:a16="http://schemas.microsoft.com/office/drawing/2014/main" id="{EA902E33-A48E-E5C2-51BA-F0CCC78DE836}"/>
              </a:ext>
            </a:extLst>
          </p:cNvPr>
          <p:cNvSpPr txBox="1"/>
          <p:nvPr/>
        </p:nvSpPr>
        <p:spPr>
          <a:xfrm>
            <a:off x="6743700" y="4485409"/>
            <a:ext cx="2282536" cy="276999"/>
          </a:xfrm>
          <a:prstGeom prst="rect">
            <a:avLst/>
          </a:prstGeom>
          <a:noFill/>
        </p:spPr>
        <p:txBody>
          <a:bodyPr wrap="square" rtlCol="0">
            <a:spAutoFit/>
          </a:bodyPr>
          <a:lstStyle/>
          <a:p>
            <a:r>
              <a:rPr lang="en-US" sz="1200" dirty="0"/>
              <a:t>Al-Mulla and Al-</a:t>
            </a:r>
            <a:r>
              <a:rPr lang="en-US" sz="1200" dirty="0" err="1"/>
              <a:t>Adawi</a:t>
            </a:r>
            <a:r>
              <a:rPr lang="en-US" sz="1200" dirty="0"/>
              <a:t>, 2009</a:t>
            </a:r>
          </a:p>
        </p:txBody>
      </p:sp>
    </p:spTree>
    <p:extLst>
      <p:ext uri="{BB962C8B-B14F-4D97-AF65-F5344CB8AC3E}">
        <p14:creationId xmlns:p14="http://schemas.microsoft.com/office/powerpoint/2010/main" val="252468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7986-FBAB-3121-80EE-2100E5F9E111}"/>
              </a:ext>
            </a:extLst>
          </p:cNvPr>
          <p:cNvSpPr>
            <a:spLocks noGrp="1"/>
          </p:cNvSpPr>
          <p:nvPr>
            <p:ph type="title"/>
          </p:nvPr>
        </p:nvSpPr>
        <p:spPr/>
        <p:txBody>
          <a:bodyPr/>
          <a:lstStyle/>
          <a:p>
            <a:r>
              <a:rPr lang="en-US" dirty="0"/>
              <a:t>Soil Properties from Secondary Data</a:t>
            </a:r>
          </a:p>
        </p:txBody>
      </p:sp>
      <p:sp>
        <p:nvSpPr>
          <p:cNvPr id="3" name="Content Placeholder 2">
            <a:extLst>
              <a:ext uri="{FF2B5EF4-FFF2-40B4-BE49-F238E27FC236}">
                <a16:creationId xmlns:a16="http://schemas.microsoft.com/office/drawing/2014/main" id="{4316044A-304E-FE78-C186-6FC67E0465C1}"/>
              </a:ext>
            </a:extLst>
          </p:cNvPr>
          <p:cNvSpPr>
            <a:spLocks noGrp="1"/>
          </p:cNvSpPr>
          <p:nvPr>
            <p:ph idx="1"/>
          </p:nvPr>
        </p:nvSpPr>
        <p:spPr/>
        <p:txBody>
          <a:bodyPr>
            <a:normAutofit/>
          </a:bodyPr>
          <a:lstStyle/>
          <a:p>
            <a:r>
              <a:rPr lang="en-US" sz="2000" dirty="0"/>
              <a:t>The use of remote sensing data as secondary sources of information has been found very useful in determining many soil properties</a:t>
            </a:r>
          </a:p>
          <a:p>
            <a:pPr lvl="1"/>
            <a:r>
              <a:rPr lang="en-US" sz="2000" dirty="0"/>
              <a:t>Georeferenced soil profile data </a:t>
            </a:r>
          </a:p>
          <a:p>
            <a:pPr lvl="1"/>
            <a:r>
              <a:rPr lang="en-US" sz="2000" kern="100" dirty="0">
                <a:effectLst/>
              </a:rPr>
              <a:t>Climate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lvl="1"/>
            <a:r>
              <a:rPr lang="en-US" sz="2000" kern="100" dirty="0">
                <a:effectLst/>
              </a:rPr>
              <a:t>Soil types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lvl="1"/>
            <a:r>
              <a:rPr lang="en-US" sz="2000" dirty="0"/>
              <a:t>Land surface reflectance</a:t>
            </a:r>
          </a:p>
          <a:p>
            <a:pPr lvl="1"/>
            <a:r>
              <a:rPr lang="en-US" sz="2000" kern="100" dirty="0">
                <a:effectLst/>
              </a:rPr>
              <a:t>DEM</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lvl="1"/>
            <a:r>
              <a:rPr lang="en-US" sz="2000" kern="100" dirty="0" err="1">
                <a:effectLst/>
              </a:rPr>
              <a:t>Landuse</a:t>
            </a:r>
            <a:r>
              <a:rPr lang="en-US" sz="2000" kern="100" dirty="0">
                <a:effectLst/>
              </a:rPr>
              <a:t>/Landcover</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lvl="1"/>
            <a:r>
              <a:rPr lang="en-US" sz="2000" kern="100" dirty="0">
                <a:effectLst/>
              </a:rPr>
              <a:t>Geology/ Hydrogeology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buNone/>
            </a:pPr>
            <a:endParaRPr lang="en-US" sz="2000" dirty="0"/>
          </a:p>
          <a:p>
            <a:pPr lvl="1"/>
            <a:endParaRPr lang="en-US" sz="2000" dirty="0"/>
          </a:p>
        </p:txBody>
      </p:sp>
    </p:spTree>
    <p:extLst>
      <p:ext uri="{BB962C8B-B14F-4D97-AF65-F5344CB8AC3E}">
        <p14:creationId xmlns:p14="http://schemas.microsoft.com/office/powerpoint/2010/main" val="81273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57A6-8CFF-A4F7-90C1-8D64C22E2946}"/>
              </a:ext>
            </a:extLst>
          </p:cNvPr>
          <p:cNvSpPr>
            <a:spLocks noGrp="1"/>
          </p:cNvSpPr>
          <p:nvPr>
            <p:ph type="title"/>
          </p:nvPr>
        </p:nvSpPr>
        <p:spPr/>
        <p:txBody>
          <a:bodyPr/>
          <a:lstStyle/>
          <a:p>
            <a:r>
              <a:rPr lang="en-US" dirty="0"/>
              <a:t>Soil Grain Size</a:t>
            </a:r>
          </a:p>
        </p:txBody>
      </p:sp>
      <p:pic>
        <p:nvPicPr>
          <p:cNvPr id="5" name="Picture 4">
            <a:extLst>
              <a:ext uri="{FF2B5EF4-FFF2-40B4-BE49-F238E27FC236}">
                <a16:creationId xmlns:a16="http://schemas.microsoft.com/office/drawing/2014/main" id="{4410BC73-E633-DF7A-39CA-BB5E6996F6AE}"/>
              </a:ext>
            </a:extLst>
          </p:cNvPr>
          <p:cNvPicPr>
            <a:picLocks noChangeAspect="1"/>
          </p:cNvPicPr>
          <p:nvPr/>
        </p:nvPicPr>
        <p:blipFill>
          <a:blip r:embed="rId2"/>
          <a:stretch>
            <a:fillRect/>
          </a:stretch>
        </p:blipFill>
        <p:spPr>
          <a:xfrm>
            <a:off x="1524384" y="1496524"/>
            <a:ext cx="6198470" cy="3481271"/>
          </a:xfrm>
          <a:prstGeom prst="rect">
            <a:avLst/>
          </a:prstGeom>
        </p:spPr>
      </p:pic>
    </p:spTree>
    <p:extLst>
      <p:ext uri="{BB962C8B-B14F-4D97-AF65-F5344CB8AC3E}">
        <p14:creationId xmlns:p14="http://schemas.microsoft.com/office/powerpoint/2010/main" val="4158966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953C-8489-630C-EC32-F0FD29876C4B}"/>
              </a:ext>
            </a:extLst>
          </p:cNvPr>
          <p:cNvSpPr>
            <a:spLocks noGrp="1"/>
          </p:cNvSpPr>
          <p:nvPr>
            <p:ph type="title"/>
          </p:nvPr>
        </p:nvSpPr>
        <p:spPr/>
        <p:txBody>
          <a:bodyPr/>
          <a:lstStyle/>
          <a:p>
            <a:r>
              <a:rPr lang="en-US"/>
              <a:t>Soil Properties from Secondary Data</a:t>
            </a:r>
          </a:p>
        </p:txBody>
      </p:sp>
      <p:pic>
        <p:nvPicPr>
          <p:cNvPr id="4" name="Picture 3">
            <a:extLst>
              <a:ext uri="{FF2B5EF4-FFF2-40B4-BE49-F238E27FC236}">
                <a16:creationId xmlns:a16="http://schemas.microsoft.com/office/drawing/2014/main" id="{315C0626-CE0E-5EE9-9F81-7FD6DEF4E1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972" y="1398742"/>
            <a:ext cx="2710696" cy="3508227"/>
          </a:xfrm>
          <a:prstGeom prst="rect">
            <a:avLst/>
          </a:prstGeom>
          <a:noFill/>
          <a:ln>
            <a:noFill/>
          </a:ln>
        </p:spPr>
      </p:pic>
      <p:pic>
        <p:nvPicPr>
          <p:cNvPr id="5" name="Picture 4">
            <a:extLst>
              <a:ext uri="{FF2B5EF4-FFF2-40B4-BE49-F238E27FC236}">
                <a16:creationId xmlns:a16="http://schemas.microsoft.com/office/drawing/2014/main" id="{F9D8E8D4-C110-7BCD-DF98-727B2E2E2114}"/>
              </a:ext>
            </a:extLst>
          </p:cNvPr>
          <p:cNvPicPr>
            <a:picLocks noChangeAspect="1"/>
          </p:cNvPicPr>
          <p:nvPr/>
        </p:nvPicPr>
        <p:blipFill>
          <a:blip r:embed="rId3"/>
          <a:stretch>
            <a:fillRect/>
          </a:stretch>
        </p:blipFill>
        <p:spPr>
          <a:xfrm>
            <a:off x="3001467" y="1398742"/>
            <a:ext cx="2710696" cy="3507223"/>
          </a:xfrm>
          <a:prstGeom prst="rect">
            <a:avLst/>
          </a:prstGeom>
        </p:spPr>
      </p:pic>
      <p:pic>
        <p:nvPicPr>
          <p:cNvPr id="7" name="Picture 6">
            <a:extLst>
              <a:ext uri="{FF2B5EF4-FFF2-40B4-BE49-F238E27FC236}">
                <a16:creationId xmlns:a16="http://schemas.microsoft.com/office/drawing/2014/main" id="{F14FC7C4-76D5-833D-D3C0-2B2ADABE825B}"/>
              </a:ext>
            </a:extLst>
          </p:cNvPr>
          <p:cNvPicPr>
            <a:picLocks noChangeAspect="1"/>
          </p:cNvPicPr>
          <p:nvPr/>
        </p:nvPicPr>
        <p:blipFill>
          <a:blip r:embed="rId4"/>
          <a:stretch>
            <a:fillRect/>
          </a:stretch>
        </p:blipFill>
        <p:spPr>
          <a:xfrm>
            <a:off x="5820346" y="2261759"/>
            <a:ext cx="3323654" cy="2240967"/>
          </a:xfrm>
          <a:prstGeom prst="rect">
            <a:avLst/>
          </a:prstGeom>
        </p:spPr>
      </p:pic>
      <p:sp>
        <p:nvSpPr>
          <p:cNvPr id="8" name="TextBox 7">
            <a:extLst>
              <a:ext uri="{FF2B5EF4-FFF2-40B4-BE49-F238E27FC236}">
                <a16:creationId xmlns:a16="http://schemas.microsoft.com/office/drawing/2014/main" id="{B5597E7D-59C3-F066-62F0-299E771A0F5F}"/>
              </a:ext>
            </a:extLst>
          </p:cNvPr>
          <p:cNvSpPr txBox="1"/>
          <p:nvPr/>
        </p:nvSpPr>
        <p:spPr>
          <a:xfrm>
            <a:off x="1069879" y="4869524"/>
            <a:ext cx="820882" cy="276999"/>
          </a:xfrm>
          <a:prstGeom prst="rect">
            <a:avLst/>
          </a:prstGeom>
          <a:noFill/>
        </p:spPr>
        <p:txBody>
          <a:bodyPr wrap="square" rtlCol="0">
            <a:spAutoFit/>
          </a:bodyPr>
          <a:lstStyle/>
          <a:p>
            <a:r>
              <a:rPr lang="en-US" sz="1200" dirty="0"/>
              <a:t>FAO, 2023</a:t>
            </a:r>
          </a:p>
        </p:txBody>
      </p:sp>
      <p:sp>
        <p:nvSpPr>
          <p:cNvPr id="9" name="TextBox 8">
            <a:extLst>
              <a:ext uri="{FF2B5EF4-FFF2-40B4-BE49-F238E27FC236}">
                <a16:creationId xmlns:a16="http://schemas.microsoft.com/office/drawing/2014/main" id="{20472EF4-EAED-BC2D-056C-464951CBC1FA}"/>
              </a:ext>
            </a:extLst>
          </p:cNvPr>
          <p:cNvSpPr txBox="1"/>
          <p:nvPr/>
        </p:nvSpPr>
        <p:spPr>
          <a:xfrm>
            <a:off x="3946374" y="4866501"/>
            <a:ext cx="820882" cy="276999"/>
          </a:xfrm>
          <a:prstGeom prst="rect">
            <a:avLst/>
          </a:prstGeom>
          <a:noFill/>
        </p:spPr>
        <p:txBody>
          <a:bodyPr wrap="square" rtlCol="0">
            <a:spAutoFit/>
          </a:bodyPr>
          <a:lstStyle/>
          <a:p>
            <a:r>
              <a:rPr lang="en-US" sz="1200" dirty="0"/>
              <a:t>FAO, 2023</a:t>
            </a:r>
          </a:p>
        </p:txBody>
      </p:sp>
      <p:sp>
        <p:nvSpPr>
          <p:cNvPr id="12" name="TextBox 11">
            <a:extLst>
              <a:ext uri="{FF2B5EF4-FFF2-40B4-BE49-F238E27FC236}">
                <a16:creationId xmlns:a16="http://schemas.microsoft.com/office/drawing/2014/main" id="{BE201D4F-8524-2386-DE8F-9B897C18F5DF}"/>
              </a:ext>
            </a:extLst>
          </p:cNvPr>
          <p:cNvSpPr txBox="1"/>
          <p:nvPr/>
        </p:nvSpPr>
        <p:spPr>
          <a:xfrm>
            <a:off x="6822869" y="4874917"/>
            <a:ext cx="1364673" cy="276999"/>
          </a:xfrm>
          <a:prstGeom prst="rect">
            <a:avLst/>
          </a:prstGeom>
          <a:noFill/>
        </p:spPr>
        <p:txBody>
          <a:bodyPr wrap="square" rtlCol="0">
            <a:spAutoFit/>
          </a:bodyPr>
          <a:lstStyle/>
          <a:p>
            <a:r>
              <a:rPr lang="en-US" sz="1200" dirty="0"/>
              <a:t>Al-</a:t>
            </a:r>
            <a:r>
              <a:rPr lang="en-US" sz="1200" dirty="0" err="1"/>
              <a:t>Aufi</a:t>
            </a:r>
            <a:r>
              <a:rPr lang="en-US" sz="1200" dirty="0"/>
              <a:t> et al., 2021</a:t>
            </a:r>
          </a:p>
        </p:txBody>
      </p:sp>
    </p:spTree>
    <p:extLst>
      <p:ext uri="{BB962C8B-B14F-4D97-AF65-F5344CB8AC3E}">
        <p14:creationId xmlns:p14="http://schemas.microsoft.com/office/powerpoint/2010/main" val="1602081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EC8F-84A5-81E2-BC4D-7BA934D6A10D}"/>
              </a:ext>
            </a:extLst>
          </p:cNvPr>
          <p:cNvSpPr>
            <a:spLocks noGrp="1"/>
          </p:cNvSpPr>
          <p:nvPr>
            <p:ph type="title"/>
          </p:nvPr>
        </p:nvSpPr>
        <p:spPr/>
        <p:txBody>
          <a:bodyPr/>
          <a:lstStyle/>
          <a:p>
            <a:r>
              <a:rPr lang="en-US" dirty="0"/>
              <a:t>Soil Properties from Secondary Data</a:t>
            </a:r>
          </a:p>
        </p:txBody>
      </p:sp>
      <p:pic>
        <p:nvPicPr>
          <p:cNvPr id="5" name="Picture 4">
            <a:extLst>
              <a:ext uri="{FF2B5EF4-FFF2-40B4-BE49-F238E27FC236}">
                <a16:creationId xmlns:a16="http://schemas.microsoft.com/office/drawing/2014/main" id="{06124A84-F4B4-5876-434B-F4801DBC61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661" y="2164180"/>
            <a:ext cx="4323456" cy="2112820"/>
          </a:xfrm>
          <a:prstGeom prst="rect">
            <a:avLst/>
          </a:prstGeom>
        </p:spPr>
      </p:pic>
      <p:pic>
        <p:nvPicPr>
          <p:cNvPr id="7" name="Picture 6">
            <a:extLst>
              <a:ext uri="{FF2B5EF4-FFF2-40B4-BE49-F238E27FC236}">
                <a16:creationId xmlns:a16="http://schemas.microsoft.com/office/drawing/2014/main" id="{C3E601BA-25F5-5AA3-F45C-2999B6B7B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0882" y="2161307"/>
            <a:ext cx="4323457" cy="2115693"/>
          </a:xfrm>
          <a:prstGeom prst="rect">
            <a:avLst/>
          </a:prstGeom>
        </p:spPr>
      </p:pic>
    </p:spTree>
    <p:extLst>
      <p:ext uri="{BB962C8B-B14F-4D97-AF65-F5344CB8AC3E}">
        <p14:creationId xmlns:p14="http://schemas.microsoft.com/office/powerpoint/2010/main" val="2188125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EC8F-84A5-81E2-BC4D-7BA934D6A10D}"/>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8C3CF8BF-40E9-6412-B4C4-19DD0EE5CA26}"/>
              </a:ext>
            </a:extLst>
          </p:cNvPr>
          <p:cNvSpPr txBox="1"/>
          <p:nvPr/>
        </p:nvSpPr>
        <p:spPr>
          <a:xfrm>
            <a:off x="2371724" y="2997672"/>
            <a:ext cx="1927514" cy="523220"/>
          </a:xfrm>
          <a:prstGeom prst="rect">
            <a:avLst/>
          </a:prstGeom>
          <a:noFill/>
        </p:spPr>
        <p:txBody>
          <a:bodyPr wrap="square" rtlCol="0">
            <a:spAutoFit/>
          </a:bodyPr>
          <a:lstStyle/>
          <a:p>
            <a:r>
              <a:rPr lang="en-US" sz="2800" dirty="0"/>
              <a:t>Thank you</a:t>
            </a:r>
          </a:p>
        </p:txBody>
      </p:sp>
      <p:pic>
        <p:nvPicPr>
          <p:cNvPr id="6" name="Picture 5">
            <a:extLst>
              <a:ext uri="{FF2B5EF4-FFF2-40B4-BE49-F238E27FC236}">
                <a16:creationId xmlns:a16="http://schemas.microsoft.com/office/drawing/2014/main" id="{BC9ADFFB-ED9D-2355-EFBB-B37595DFC7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4601" y="1413164"/>
            <a:ext cx="2471790" cy="3692236"/>
          </a:xfrm>
          <a:prstGeom prst="rect">
            <a:avLst/>
          </a:prstGeom>
        </p:spPr>
      </p:pic>
    </p:spTree>
    <p:extLst>
      <p:ext uri="{BB962C8B-B14F-4D97-AF65-F5344CB8AC3E}">
        <p14:creationId xmlns:p14="http://schemas.microsoft.com/office/powerpoint/2010/main" val="200160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9358-6D3D-7F63-3A2B-92E522365CEB}"/>
              </a:ext>
            </a:extLst>
          </p:cNvPr>
          <p:cNvSpPr>
            <a:spLocks noGrp="1"/>
          </p:cNvSpPr>
          <p:nvPr>
            <p:ph type="title"/>
          </p:nvPr>
        </p:nvSpPr>
        <p:spPr/>
        <p:txBody>
          <a:bodyPr/>
          <a:lstStyle/>
          <a:p>
            <a:r>
              <a:rPr lang="en-US" dirty="0"/>
              <a:t>Soil Horizons</a:t>
            </a:r>
          </a:p>
        </p:txBody>
      </p:sp>
      <p:sp>
        <p:nvSpPr>
          <p:cNvPr id="4" name="Rectangle 3">
            <a:extLst>
              <a:ext uri="{FF2B5EF4-FFF2-40B4-BE49-F238E27FC236}">
                <a16:creationId xmlns:a16="http://schemas.microsoft.com/office/drawing/2014/main" id="{DCA21916-1AE0-5939-3EBC-FCD4BFCB16B9}"/>
              </a:ext>
            </a:extLst>
          </p:cNvPr>
          <p:cNvSpPr txBox="1">
            <a:spLocks noChangeArrowheads="1"/>
          </p:cNvSpPr>
          <p:nvPr/>
        </p:nvSpPr>
        <p:spPr>
          <a:xfrm>
            <a:off x="152400" y="1600201"/>
            <a:ext cx="3335482" cy="35433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altLang="en-US" sz="1600" dirty="0"/>
              <a:t>O horizon: &gt; 20% partially decayed organic matter (“humus”)</a:t>
            </a:r>
          </a:p>
          <a:p>
            <a:pPr algn="just">
              <a:lnSpc>
                <a:spcPct val="90000"/>
              </a:lnSpc>
            </a:pPr>
            <a:r>
              <a:rPr lang="en-US" altLang="en-US" sz="1600" dirty="0"/>
              <a:t>A horizon: zone of eluviation/leaching; water leaches many minerals; often pale and sandy</a:t>
            </a:r>
          </a:p>
          <a:p>
            <a:pPr algn="just">
              <a:lnSpc>
                <a:spcPct val="90000"/>
              </a:lnSpc>
            </a:pPr>
            <a:r>
              <a:rPr lang="en-US" altLang="en-US" sz="1600" dirty="0"/>
              <a:t>E horizon: mineral layer with loss of some combination of silicate clay, iron, aluminum</a:t>
            </a:r>
          </a:p>
          <a:p>
            <a:pPr algn="just">
              <a:lnSpc>
                <a:spcPct val="90000"/>
              </a:lnSpc>
            </a:pPr>
            <a:r>
              <a:rPr lang="en-US" altLang="en-US" sz="1600" dirty="0"/>
              <a:t>B horizon: zone of illuviation; materials leached from other zones end up here; often lots of clay and iron oxides</a:t>
            </a:r>
          </a:p>
          <a:p>
            <a:pPr algn="just">
              <a:lnSpc>
                <a:spcPct val="90000"/>
              </a:lnSpc>
            </a:pPr>
            <a:r>
              <a:rPr lang="en-US" altLang="en-US" sz="1600" dirty="0"/>
              <a:t>C horizon: weathered parent material; mostly mineral</a:t>
            </a:r>
          </a:p>
          <a:p>
            <a:pPr algn="just">
              <a:lnSpc>
                <a:spcPct val="90000"/>
              </a:lnSpc>
            </a:pPr>
            <a:r>
              <a:rPr lang="en-US" altLang="en-US" sz="1600" dirty="0"/>
              <a:t>W horizon: water layer; </a:t>
            </a:r>
            <a:r>
              <a:rPr lang="en-US" altLang="en-US" sz="1600" dirty="0" err="1"/>
              <a:t>Wf</a:t>
            </a:r>
            <a:r>
              <a:rPr lang="en-US" altLang="en-US" sz="1600" dirty="0"/>
              <a:t> if permanently frozen</a:t>
            </a:r>
          </a:p>
          <a:p>
            <a:pPr algn="just">
              <a:lnSpc>
                <a:spcPct val="90000"/>
              </a:lnSpc>
            </a:pPr>
            <a:r>
              <a:rPr lang="en-US" altLang="en-US" sz="1600" dirty="0"/>
              <a:t>R horizon: bedrock</a:t>
            </a:r>
          </a:p>
          <a:p>
            <a:pPr algn="just">
              <a:lnSpc>
                <a:spcPct val="90000"/>
              </a:lnSpc>
            </a:pPr>
            <a:endParaRPr lang="en-US" altLang="en-US" sz="1600" dirty="0"/>
          </a:p>
        </p:txBody>
      </p:sp>
      <p:pic>
        <p:nvPicPr>
          <p:cNvPr id="5" name="Picture 5">
            <a:extLst>
              <a:ext uri="{FF2B5EF4-FFF2-40B4-BE49-F238E27FC236}">
                <a16:creationId xmlns:a16="http://schemas.microsoft.com/office/drawing/2014/main" id="{6C5A0C3A-989B-D969-A8B1-4C1C88F004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6928" y="1399310"/>
            <a:ext cx="4444628" cy="373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43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1CBB-74F6-3CF0-908B-E5AD84FC1978}"/>
              </a:ext>
            </a:extLst>
          </p:cNvPr>
          <p:cNvSpPr>
            <a:spLocks noGrp="1"/>
          </p:cNvSpPr>
          <p:nvPr>
            <p:ph type="title"/>
          </p:nvPr>
        </p:nvSpPr>
        <p:spPr/>
        <p:txBody>
          <a:bodyPr/>
          <a:lstStyle/>
          <a:p>
            <a:r>
              <a:rPr lang="en-US" dirty="0"/>
              <a:t>Remote Sensing</a:t>
            </a:r>
          </a:p>
        </p:txBody>
      </p:sp>
      <p:sp>
        <p:nvSpPr>
          <p:cNvPr id="3" name="Content Placeholder 2">
            <a:extLst>
              <a:ext uri="{FF2B5EF4-FFF2-40B4-BE49-F238E27FC236}">
                <a16:creationId xmlns:a16="http://schemas.microsoft.com/office/drawing/2014/main" id="{288083D2-10B6-7682-3418-CA7CEEF1320A}"/>
              </a:ext>
            </a:extLst>
          </p:cNvPr>
          <p:cNvSpPr>
            <a:spLocks noGrp="1"/>
          </p:cNvSpPr>
          <p:nvPr>
            <p:ph idx="1"/>
          </p:nvPr>
        </p:nvSpPr>
        <p:spPr/>
        <p:txBody>
          <a:bodyPr/>
          <a:lstStyle/>
          <a:p>
            <a:pPr algn="just"/>
            <a:r>
              <a:rPr lang="en-US" sz="2000" dirty="0"/>
              <a:t>Remote sensing refers to the process of collecting data and information about an object, area, or phenomenon from a distance, without coming into physical contact with it. </a:t>
            </a:r>
          </a:p>
          <a:p>
            <a:pPr algn="just"/>
            <a:r>
              <a:rPr lang="en-US" sz="2000" dirty="0"/>
              <a:t>Can be used to study various environmental factors, including soil properties, vegetation, land use, and natural disasters. </a:t>
            </a:r>
          </a:p>
          <a:p>
            <a:pPr algn="just"/>
            <a:r>
              <a:rPr lang="en-US" sz="2000" dirty="0"/>
              <a:t>It is a valuable tool for monitoring changes in the environment over time and can provide important insights for scientific research, resource management, and policy-making</a:t>
            </a:r>
          </a:p>
        </p:txBody>
      </p:sp>
    </p:spTree>
    <p:extLst>
      <p:ext uri="{BB962C8B-B14F-4D97-AF65-F5344CB8AC3E}">
        <p14:creationId xmlns:p14="http://schemas.microsoft.com/office/powerpoint/2010/main" val="48763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6B0A-3DFA-D0B3-3F2D-70CB3BD4DC7C}"/>
              </a:ext>
            </a:extLst>
          </p:cNvPr>
          <p:cNvSpPr>
            <a:spLocks noGrp="1"/>
          </p:cNvSpPr>
          <p:nvPr>
            <p:ph type="title"/>
          </p:nvPr>
        </p:nvSpPr>
        <p:spPr/>
        <p:txBody>
          <a:bodyPr/>
          <a:lstStyle/>
          <a:p>
            <a:r>
              <a:rPr lang="en-US" dirty="0"/>
              <a:t>Why remote sensing of soils?</a:t>
            </a:r>
          </a:p>
        </p:txBody>
      </p:sp>
      <p:sp>
        <p:nvSpPr>
          <p:cNvPr id="3" name="Content Placeholder 2">
            <a:extLst>
              <a:ext uri="{FF2B5EF4-FFF2-40B4-BE49-F238E27FC236}">
                <a16:creationId xmlns:a16="http://schemas.microsoft.com/office/drawing/2014/main" id="{41CECDAF-E540-07DC-9C06-AA0C788FD88F}"/>
              </a:ext>
            </a:extLst>
          </p:cNvPr>
          <p:cNvSpPr>
            <a:spLocks noGrp="1"/>
          </p:cNvSpPr>
          <p:nvPr>
            <p:ph idx="1"/>
          </p:nvPr>
        </p:nvSpPr>
        <p:spPr>
          <a:xfrm>
            <a:off x="501445" y="1467465"/>
            <a:ext cx="8244349" cy="3475144"/>
          </a:xfrm>
        </p:spPr>
        <p:txBody>
          <a:bodyPr>
            <a:normAutofit lnSpcReduction="10000"/>
          </a:bodyPr>
          <a:lstStyle/>
          <a:p>
            <a:pPr algn="just"/>
            <a:r>
              <a:rPr lang="en-US" sz="2000" dirty="0"/>
              <a:t>Identifying soil properties is essential for effective soil management, which is crucial for sustainable agriculture and environmental conservation. </a:t>
            </a:r>
          </a:p>
          <a:p>
            <a:pPr algn="just"/>
            <a:r>
              <a:rPr lang="en-US" sz="2000" dirty="0"/>
              <a:t>Remote sensing technologies can provide accurate and timely information on soil properties such as organic carbon content, soil moisture, temperature, texture, and minerals which are important indicators of soil quality and health.</a:t>
            </a:r>
          </a:p>
          <a:p>
            <a:pPr algn="just"/>
            <a:r>
              <a:rPr lang="en-US" sz="2000" dirty="0"/>
              <a:t>By analyzing how electromagnetic radiation interacts with soil, remote sensing can provide information on various soil properties.</a:t>
            </a:r>
          </a:p>
          <a:p>
            <a:pPr algn="just"/>
            <a:r>
              <a:rPr lang="en-US" sz="2000" dirty="0"/>
              <a:t>The use of remote sensing data as secondary sources of information in digital soil mapping has been found to be cost effective and less time consuming compared to traditional soil mapping approaches.</a:t>
            </a:r>
          </a:p>
        </p:txBody>
      </p:sp>
    </p:spTree>
    <p:extLst>
      <p:ext uri="{BB962C8B-B14F-4D97-AF65-F5344CB8AC3E}">
        <p14:creationId xmlns:p14="http://schemas.microsoft.com/office/powerpoint/2010/main" val="5872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A7C46-0ADD-B945-BDE1-2E35F86DD3D2}"/>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4E5451A7-EF15-8B92-B298-E10449FC9FBF}"/>
              </a:ext>
            </a:extLst>
          </p:cNvPr>
          <p:cNvSpPr txBox="1"/>
          <p:nvPr/>
        </p:nvSpPr>
        <p:spPr>
          <a:xfrm>
            <a:off x="1539695" y="2571750"/>
            <a:ext cx="6182591" cy="1015663"/>
          </a:xfrm>
          <a:prstGeom prst="rect">
            <a:avLst/>
          </a:prstGeom>
          <a:noFill/>
        </p:spPr>
        <p:txBody>
          <a:bodyPr wrap="square" rtlCol="0">
            <a:spAutoFit/>
          </a:bodyPr>
          <a:lstStyle/>
          <a:p>
            <a:pPr algn="just"/>
            <a:r>
              <a:rPr lang="en-US" sz="2000" dirty="0"/>
              <a:t>In this presentation, we will explore the different ways remote sensing can be used to identify soil properties and its applications in soil management</a:t>
            </a:r>
          </a:p>
        </p:txBody>
      </p:sp>
    </p:spTree>
    <p:extLst>
      <p:ext uri="{BB962C8B-B14F-4D97-AF65-F5344CB8AC3E}">
        <p14:creationId xmlns:p14="http://schemas.microsoft.com/office/powerpoint/2010/main" val="48884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C3E50-0603-DFD1-8774-4CCA0E4838B8}"/>
              </a:ext>
            </a:extLst>
          </p:cNvPr>
          <p:cNvSpPr>
            <a:spLocks noGrp="1"/>
          </p:cNvSpPr>
          <p:nvPr>
            <p:ph type="title"/>
          </p:nvPr>
        </p:nvSpPr>
        <p:spPr/>
        <p:txBody>
          <a:bodyPr/>
          <a:lstStyle/>
          <a:p>
            <a:r>
              <a:rPr lang="en-US" altLang="en-US" dirty="0"/>
              <a:t>Exposed Soil Radiance</a:t>
            </a:r>
            <a:endParaRPr lang="en-US" dirty="0"/>
          </a:p>
        </p:txBody>
      </p:sp>
      <p:sp>
        <p:nvSpPr>
          <p:cNvPr id="3" name="Content Placeholder 2">
            <a:extLst>
              <a:ext uri="{FF2B5EF4-FFF2-40B4-BE49-F238E27FC236}">
                <a16:creationId xmlns:a16="http://schemas.microsoft.com/office/drawing/2014/main" id="{9ED4FFA9-7931-DEE1-5E3C-E6F8379D3EC2}"/>
              </a:ext>
            </a:extLst>
          </p:cNvPr>
          <p:cNvSpPr>
            <a:spLocks noGrp="1"/>
          </p:cNvSpPr>
          <p:nvPr>
            <p:ph idx="1"/>
          </p:nvPr>
        </p:nvSpPr>
        <p:spPr/>
        <p:txBody>
          <a:bodyPr>
            <a:normAutofit fontScale="92500" lnSpcReduction="20000"/>
          </a:bodyPr>
          <a:lstStyle/>
          <a:p>
            <a:pPr algn="just">
              <a:lnSpc>
                <a:spcPct val="90000"/>
              </a:lnSpc>
            </a:pPr>
            <a:r>
              <a:rPr lang="en-US" altLang="en-US" sz="2000" dirty="0"/>
              <a:t>Lt = </a:t>
            </a:r>
            <a:r>
              <a:rPr lang="en-US" altLang="en-US" sz="2000" dirty="0" err="1"/>
              <a:t>Lp</a:t>
            </a:r>
            <a:r>
              <a:rPr lang="en-US" altLang="en-US" sz="2000" dirty="0"/>
              <a:t> + Ls + </a:t>
            </a:r>
            <a:r>
              <a:rPr lang="en-US" altLang="en-US" sz="2000" dirty="0" err="1"/>
              <a:t>Lv</a:t>
            </a:r>
            <a:endParaRPr lang="en-US" altLang="en-US" sz="2000" dirty="0"/>
          </a:p>
          <a:p>
            <a:pPr algn="just">
              <a:lnSpc>
                <a:spcPct val="90000"/>
              </a:lnSpc>
            </a:pPr>
            <a:r>
              <a:rPr lang="en-US" altLang="en-US" sz="2000" dirty="0"/>
              <a:t>Lt = at-sensor radiance of a pixel of exposed soil</a:t>
            </a:r>
          </a:p>
          <a:p>
            <a:pPr algn="just">
              <a:lnSpc>
                <a:spcPct val="90000"/>
              </a:lnSpc>
            </a:pPr>
            <a:r>
              <a:rPr lang="en-US" altLang="en-US" sz="2000" dirty="0" err="1"/>
              <a:t>Lp</a:t>
            </a:r>
            <a:r>
              <a:rPr lang="en-US" altLang="en-US" sz="2000" dirty="0"/>
              <a:t> = atmospheric path radiance, usually needs to be removed through atmospheric correction</a:t>
            </a:r>
          </a:p>
          <a:p>
            <a:pPr algn="just">
              <a:lnSpc>
                <a:spcPct val="90000"/>
              </a:lnSpc>
            </a:pPr>
            <a:r>
              <a:rPr lang="en-US" altLang="en-US" sz="2000" dirty="0"/>
              <a:t>Ls = radiance reflected off the air-soil interface (boundary layer)</a:t>
            </a:r>
          </a:p>
          <a:p>
            <a:pPr marL="342900" lvl="1" indent="-342900" algn="just">
              <a:lnSpc>
                <a:spcPct val="90000"/>
              </a:lnSpc>
              <a:buFont typeface="Arial" pitchFamily="34" charset="0"/>
              <a:buChar char="•"/>
            </a:pPr>
            <a:r>
              <a:rPr lang="en-US" altLang="en-US" sz="2000" dirty="0"/>
              <a:t>Soil organic matter and soil moisture content significantly impact Ls; typically characterize the O horizon, the A horizon (if no O), or lower levels if A and O are nonexistent.</a:t>
            </a:r>
          </a:p>
          <a:p>
            <a:pPr algn="just">
              <a:lnSpc>
                <a:spcPct val="90000"/>
              </a:lnSpc>
            </a:pPr>
            <a:r>
              <a:rPr lang="en-US" altLang="en-US" sz="2000" dirty="0" err="1"/>
              <a:t>Lv</a:t>
            </a:r>
            <a:r>
              <a:rPr lang="en-US" altLang="en-US" sz="2000" dirty="0"/>
              <a:t> = volume scattering, EMR which penetrates a few mm to cm.</a:t>
            </a:r>
          </a:p>
          <a:p>
            <a:pPr marL="342900" lvl="1" indent="-342900" algn="just">
              <a:lnSpc>
                <a:spcPct val="90000"/>
              </a:lnSpc>
              <a:buFont typeface="Arial" pitchFamily="34" charset="0"/>
              <a:buChar char="•"/>
            </a:pPr>
            <a:r>
              <a:rPr lang="en-US" altLang="en-US" sz="2000" dirty="0"/>
              <a:t>penetrates approximate 1/2 the wavelength</a:t>
            </a:r>
          </a:p>
          <a:p>
            <a:pPr marL="342900" lvl="1" indent="-342900" algn="just">
              <a:lnSpc>
                <a:spcPct val="90000"/>
              </a:lnSpc>
              <a:buFont typeface="Arial" pitchFamily="34" charset="0"/>
              <a:buChar char="•"/>
            </a:pPr>
            <a:r>
              <a:rPr lang="en-US" altLang="en-US" sz="2000" dirty="0"/>
              <a:t>Function of the wavelength (so RADAR may penetrate farther), type and amount of organic/inorganic constituents, shape and density of minerals, degree of mineral compaction, and the amount of soil moisture present.</a:t>
            </a:r>
          </a:p>
        </p:txBody>
      </p:sp>
    </p:spTree>
    <p:extLst>
      <p:ext uri="{BB962C8B-B14F-4D97-AF65-F5344CB8AC3E}">
        <p14:creationId xmlns:p14="http://schemas.microsoft.com/office/powerpoint/2010/main" val="398346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5F19-F2E8-C324-33B5-5297CC1B0A67}"/>
              </a:ext>
            </a:extLst>
          </p:cNvPr>
          <p:cNvSpPr>
            <a:spLocks noGrp="1"/>
          </p:cNvSpPr>
          <p:nvPr>
            <p:ph type="title"/>
          </p:nvPr>
        </p:nvSpPr>
        <p:spPr/>
        <p:txBody>
          <a:bodyPr/>
          <a:lstStyle/>
          <a:p>
            <a:r>
              <a:rPr lang="en-US" altLang="en-US" dirty="0"/>
              <a:t>Exposed Soil Radiance</a:t>
            </a:r>
            <a:endParaRPr lang="en-US" dirty="0"/>
          </a:p>
        </p:txBody>
      </p:sp>
      <p:pic>
        <p:nvPicPr>
          <p:cNvPr id="4" name="Picture 3">
            <a:extLst>
              <a:ext uri="{FF2B5EF4-FFF2-40B4-BE49-F238E27FC236}">
                <a16:creationId xmlns:a16="http://schemas.microsoft.com/office/drawing/2014/main" id="{653C69A7-243A-7B4C-50CF-35C7B9A025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796" y="2026349"/>
            <a:ext cx="7076408" cy="298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FD65DB25-E889-F560-07E7-DC5B3B620600}"/>
              </a:ext>
            </a:extLst>
          </p:cNvPr>
          <p:cNvSpPr txBox="1"/>
          <p:nvPr/>
        </p:nvSpPr>
        <p:spPr>
          <a:xfrm>
            <a:off x="429491" y="1319645"/>
            <a:ext cx="8569036" cy="677108"/>
          </a:xfrm>
          <a:prstGeom prst="rect">
            <a:avLst/>
          </a:prstGeom>
          <a:noFill/>
        </p:spPr>
        <p:txBody>
          <a:bodyPr wrap="square" rtlCol="0">
            <a:spAutoFit/>
          </a:bodyPr>
          <a:lstStyle/>
          <a:p>
            <a:r>
              <a:rPr lang="en-US" sz="1900" dirty="0"/>
              <a:t>Total upwelling radiance (Lt) recorded by a remote sensing system over exposed soil is a function of electromagnetic energy from several sources</a:t>
            </a:r>
          </a:p>
        </p:txBody>
      </p:sp>
    </p:spTree>
    <p:extLst>
      <p:ext uri="{BB962C8B-B14F-4D97-AF65-F5344CB8AC3E}">
        <p14:creationId xmlns:p14="http://schemas.microsoft.com/office/powerpoint/2010/main" val="457233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1257</Words>
  <Application>Microsoft Office PowerPoint</Application>
  <PresentationFormat>On-screen Show (16:9)</PresentationFormat>
  <Paragraphs>122</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Remote Sensing of Soils</vt:lpstr>
      <vt:lpstr>Soils</vt:lpstr>
      <vt:lpstr>Soil Grain Size</vt:lpstr>
      <vt:lpstr>Soil Horizons</vt:lpstr>
      <vt:lpstr>Remote Sensing</vt:lpstr>
      <vt:lpstr>Why remote sensing of soils?</vt:lpstr>
      <vt:lpstr>PowerPoint Presentation</vt:lpstr>
      <vt:lpstr>Exposed Soil Radiance</vt:lpstr>
      <vt:lpstr>Exposed Soil Radiance</vt:lpstr>
      <vt:lpstr>Factors Influencing Soil Reflectance</vt:lpstr>
      <vt:lpstr>Soil Texture</vt:lpstr>
      <vt:lpstr>Soil Texture</vt:lpstr>
      <vt:lpstr>Soil Texture</vt:lpstr>
      <vt:lpstr>Mineral Composition</vt:lpstr>
      <vt:lpstr>Mineral Composition</vt:lpstr>
      <vt:lpstr>Mineral Composition</vt:lpstr>
      <vt:lpstr>Hyperspectral vs. multispectral systems</vt:lpstr>
      <vt:lpstr>Organic Matter Content</vt:lpstr>
      <vt:lpstr>Organic Matter Content</vt:lpstr>
      <vt:lpstr>Organic Matter Content</vt:lpstr>
      <vt:lpstr>Soil Moisture</vt:lpstr>
      <vt:lpstr>Soil Moisture and Texture</vt:lpstr>
      <vt:lpstr>Soil Moisture from RADAR</vt:lpstr>
      <vt:lpstr>Soil Moisture from Thermal Sensors</vt:lpstr>
      <vt:lpstr>Surface Roughness</vt:lpstr>
      <vt:lpstr>Surface Roughness</vt:lpstr>
      <vt:lpstr>Soil Salinity</vt:lpstr>
      <vt:lpstr>Soil Salinity</vt:lpstr>
      <vt:lpstr>Soil Properties from Secondary Data</vt:lpstr>
      <vt:lpstr>Soil Properties from Secondary Data</vt:lpstr>
      <vt:lpstr>Soil Properties from Secondary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2023-03-09T05:57:57Z</dcterms:modified>
</cp:coreProperties>
</file>