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media/image63.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64" r:id="rId3"/>
    <p:sldId id="280" r:id="rId4"/>
    <p:sldId id="291" r:id="rId5"/>
    <p:sldId id="292" r:id="rId6"/>
    <p:sldId id="293" r:id="rId7"/>
    <p:sldId id="294" r:id="rId8"/>
    <p:sldId id="295" r:id="rId9"/>
    <p:sldId id="328" r:id="rId10"/>
    <p:sldId id="296" r:id="rId11"/>
    <p:sldId id="297" r:id="rId12"/>
    <p:sldId id="298" r:id="rId13"/>
    <p:sldId id="299" r:id="rId14"/>
    <p:sldId id="300" r:id="rId15"/>
    <p:sldId id="302" r:id="rId16"/>
    <p:sldId id="303" r:id="rId17"/>
    <p:sldId id="304" r:id="rId18"/>
    <p:sldId id="305" r:id="rId19"/>
    <p:sldId id="306" r:id="rId20"/>
    <p:sldId id="307" r:id="rId21"/>
    <p:sldId id="310" r:id="rId22"/>
    <p:sldId id="312" r:id="rId23"/>
    <p:sldId id="314" r:id="rId24"/>
    <p:sldId id="308" r:id="rId25"/>
    <p:sldId id="313" r:id="rId26"/>
    <p:sldId id="311" r:id="rId27"/>
    <p:sldId id="317" r:id="rId28"/>
    <p:sldId id="309" r:id="rId29"/>
    <p:sldId id="315" r:id="rId30"/>
    <p:sldId id="318" r:id="rId31"/>
    <p:sldId id="321" r:id="rId32"/>
    <p:sldId id="316" r:id="rId33"/>
    <p:sldId id="323" r:id="rId34"/>
    <p:sldId id="320" r:id="rId35"/>
    <p:sldId id="326" r:id="rId36"/>
    <p:sldId id="324" r:id="rId37"/>
    <p:sldId id="325" r:id="rId38"/>
    <p:sldId id="327" r:id="rId39"/>
    <p:sldId id="29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42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948" autoAdjust="0"/>
    <p:restoredTop sz="94665"/>
  </p:normalViewPr>
  <p:slideViewPr>
    <p:cSldViewPr snapToGrid="0">
      <p:cViewPr varScale="1">
        <p:scale>
          <a:sx n="107" d="100"/>
          <a:sy n="107" d="100"/>
        </p:scale>
        <p:origin x="76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ar-S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210"/>
      <c:depthPercent val="100"/>
      <c:rAngAx val="0"/>
      <c:perspective val="1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solidFill>
                <a:schemeClr val="accent5">
                  <a:lumMod val="75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5936-4F15-AA1F-5360069764BA}"/>
              </c:ext>
            </c:extLst>
          </c:dPt>
          <c:dPt>
            <c:idx val="1"/>
            <c:bubble3D val="0"/>
            <c:spPr>
              <a:solidFill>
                <a:schemeClr val="accent6">
                  <a:lumMod val="75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5936-4F15-AA1F-5360069764BA}"/>
              </c:ext>
            </c:extLst>
          </c:dPt>
          <c:dPt>
            <c:idx val="2"/>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5936-4F15-AA1F-5360069764BA}"/>
              </c:ext>
            </c:extLst>
          </c:dPt>
          <c:dPt>
            <c:idx val="3"/>
            <c:bubble3D val="0"/>
            <c:spPr>
              <a:solidFill>
                <a:srgbClr val="C0000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5936-4F15-AA1F-5360069764BA}"/>
              </c:ext>
            </c:extLst>
          </c:dPt>
          <c:dPt>
            <c:idx val="4"/>
            <c:bubble3D val="0"/>
            <c:spPr>
              <a:solidFill>
                <a:srgbClr val="7030A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5936-4F15-AA1F-5360069764BA}"/>
              </c:ext>
            </c:extLst>
          </c:dPt>
          <c:dLbls>
            <c:dLbl>
              <c:idx val="2"/>
              <c:delete val="1"/>
              <c:extLst>
                <c:ext xmlns:c15="http://schemas.microsoft.com/office/drawing/2012/chart" uri="{CE6537A1-D6FC-4f65-9D91-7224C49458BB}"/>
                <c:ext xmlns:c16="http://schemas.microsoft.com/office/drawing/2014/chart" uri="{C3380CC4-5D6E-409C-BE32-E72D297353CC}">
                  <c16:uniqueId val="{00000005-5936-4F15-AA1F-5360069764BA}"/>
                </c:ext>
              </c:extLst>
            </c:dLbl>
            <c:dLbl>
              <c:idx val="3"/>
              <c:delete val="1"/>
              <c:extLst>
                <c:ext xmlns:c15="http://schemas.microsoft.com/office/drawing/2012/chart" uri="{CE6537A1-D6FC-4f65-9D91-7224C49458BB}"/>
                <c:ext xmlns:c16="http://schemas.microsoft.com/office/drawing/2014/chart" uri="{C3380CC4-5D6E-409C-BE32-E72D297353CC}">
                  <c16:uniqueId val="{00000007-5936-4F15-AA1F-5360069764BA}"/>
                </c:ext>
              </c:extLst>
            </c:dLbl>
            <c:dLbl>
              <c:idx val="4"/>
              <c:delete val="1"/>
              <c:extLst>
                <c:ext xmlns:c15="http://schemas.microsoft.com/office/drawing/2012/chart" uri="{CE6537A1-D6FC-4f65-9D91-7224C49458BB}"/>
                <c:ext xmlns:c16="http://schemas.microsoft.com/office/drawing/2014/chart" uri="{C3380CC4-5D6E-409C-BE32-E72D297353CC}">
                  <c16:uniqueId val="{00000009-5936-4F15-AA1F-5360069764BA}"/>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ar-OM"/>
              </a:p>
            </c:txPr>
            <c:dLblPos val="ctr"/>
            <c:showLegendKey val="1"/>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Sheet1!$A$2:$A$6</c:f>
              <c:strCache>
                <c:ptCount val="5"/>
                <c:pt idx="0">
                  <c:v>Nitrogen</c:v>
                </c:pt>
                <c:pt idx="1">
                  <c:v>Oxygen</c:v>
                </c:pt>
                <c:pt idx="2">
                  <c:v>Argon(0.90%)</c:v>
                </c:pt>
                <c:pt idx="3">
                  <c:v>Carbon dioxide(0.03%)</c:v>
                </c:pt>
                <c:pt idx="4">
                  <c:v>other Gases (0.17%)</c:v>
                </c:pt>
              </c:strCache>
            </c:strRef>
          </c:cat>
          <c:val>
            <c:numRef>
              <c:f>Sheet1!$B$2:$B$6</c:f>
              <c:numCache>
                <c:formatCode>0%</c:formatCode>
                <c:ptCount val="5"/>
                <c:pt idx="0">
                  <c:v>0.78</c:v>
                </c:pt>
                <c:pt idx="1">
                  <c:v>0.21</c:v>
                </c:pt>
                <c:pt idx="2" formatCode="0.00%">
                  <c:v>8.9999999999999993E-3</c:v>
                </c:pt>
                <c:pt idx="3" formatCode="0.00%">
                  <c:v>2.9999999999999997E-4</c:v>
                </c:pt>
                <c:pt idx="4" formatCode="0.00%">
                  <c:v>1.6999999999999999E-3</c:v>
                </c:pt>
              </c:numCache>
            </c:numRef>
          </c:val>
          <c:extLst>
            <c:ext xmlns:c16="http://schemas.microsoft.com/office/drawing/2014/chart" uri="{C3380CC4-5D6E-409C-BE32-E72D297353CC}">
              <c16:uniqueId val="{0000000A-5936-4F15-AA1F-5360069764BA}"/>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ar-OM"/>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ar-OM"/>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_rels/data2.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sv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image" Target="../media/image63.jpg"/><Relationship Id="rId6" Type="http://schemas.openxmlformats.org/officeDocument/2006/relationships/image" Target="../media/image68.jpg"/><Relationship Id="rId11" Type="http://schemas.openxmlformats.org/officeDocument/2006/relationships/image" Target="../media/image73.svg"/><Relationship Id="rId5" Type="http://schemas.openxmlformats.org/officeDocument/2006/relationships/image" Target="../media/image67.sv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svg"/></Relationships>
</file>

<file path=ppt/diagrams/_rels/drawing2.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sv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image" Target="../media/image63.jpg"/><Relationship Id="rId6" Type="http://schemas.openxmlformats.org/officeDocument/2006/relationships/image" Target="../media/image68.jpg"/><Relationship Id="rId11" Type="http://schemas.openxmlformats.org/officeDocument/2006/relationships/image" Target="../media/image73.svg"/><Relationship Id="rId5" Type="http://schemas.openxmlformats.org/officeDocument/2006/relationships/image" Target="../media/image67.svg"/><Relationship Id="rId10" Type="http://schemas.openxmlformats.org/officeDocument/2006/relationships/image" Target="../media/image72.png"/><Relationship Id="rId4" Type="http://schemas.openxmlformats.org/officeDocument/2006/relationships/image" Target="../media/image66.png"/><Relationship Id="rId9" Type="http://schemas.openxmlformats.org/officeDocument/2006/relationships/image" Target="../media/image71.sv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7042F4-DB02-4A9E-84D5-D4BC5CDD5D76}"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en-US"/>
        </a:p>
      </dgm:t>
    </dgm:pt>
    <dgm:pt modelId="{26445FA2-0CE2-4D9B-AE06-B94CC6773817}">
      <dgm:prSet phldrT="[Text]" custT="1"/>
      <dgm:spPr>
        <a:solidFill>
          <a:srgbClr val="38425C"/>
        </a:solidFill>
        <a:effectLst>
          <a:outerShdw blurRad="50800" dist="38100" dir="5400000" algn="t" rotWithShape="0">
            <a:prstClr val="black">
              <a:alpha val="40000"/>
            </a:prstClr>
          </a:outerShdw>
        </a:effectLst>
      </dgm:spPr>
      <dgm:t>
        <a:bodyPr wrap="square" rtlCol="0"/>
        <a:lstStyle/>
        <a:p>
          <a:pPr marL="0" algn="ctr" defTabSz="914400" rtl="0" eaLnBrk="1" latinLnBrk="0" hangingPunct="1"/>
          <a:r>
            <a:rPr lang="en-US" sz="2000" b="1" kern="1200" dirty="0">
              <a:solidFill>
                <a:schemeClr val="bg1"/>
              </a:solidFill>
              <a:latin typeface="+mn-lt"/>
              <a:ea typeface="+mn-ea"/>
              <a:cs typeface="+mn-cs"/>
            </a:rPr>
            <a:t>Properties of Air</a:t>
          </a:r>
        </a:p>
      </dgm:t>
    </dgm:pt>
    <dgm:pt modelId="{F666083A-818D-4A83-B868-BF11CBE2BF5D}" type="parTrans" cxnId="{D5E20CC7-A94F-43B0-A2E3-1DD2B9161D2F}">
      <dgm:prSet/>
      <dgm:spPr/>
      <dgm:t>
        <a:bodyPr/>
        <a:lstStyle/>
        <a:p>
          <a:endParaRPr lang="en-US"/>
        </a:p>
      </dgm:t>
    </dgm:pt>
    <dgm:pt modelId="{777CE517-6C3A-4C81-9781-CA0E5984A85C}" type="sibTrans" cxnId="{D5E20CC7-A94F-43B0-A2E3-1DD2B9161D2F}">
      <dgm:prSet/>
      <dgm:spPr/>
      <dgm:t>
        <a:bodyPr/>
        <a:lstStyle/>
        <a:p>
          <a:endParaRPr lang="en-US"/>
        </a:p>
      </dgm:t>
    </dgm:pt>
    <dgm:pt modelId="{DE785307-3F20-4990-A228-7589C90417F1}">
      <dgm:prSet phldrT="[Text]" custT="1"/>
      <dgm:spPr>
        <a:solidFill>
          <a:srgbClr val="C0C3A4"/>
        </a:solidFill>
      </dgm:spPr>
      <dgm:t>
        <a:bodyPr/>
        <a:lstStyle/>
        <a:p>
          <a:r>
            <a:rPr lang="en-US" sz="2400" b="1" kern="1200" dirty="0">
              <a:solidFill>
                <a:schemeClr val="tx1">
                  <a:lumMod val="75000"/>
                  <a:lumOff val="25000"/>
                </a:schemeClr>
              </a:solidFill>
              <a:latin typeface="Calibri" panose="020F0502020204030204"/>
              <a:ea typeface="+mn-ea"/>
              <a:cs typeface="+mn-cs"/>
            </a:rPr>
            <a:t>Density</a:t>
          </a:r>
        </a:p>
      </dgm:t>
    </dgm:pt>
    <dgm:pt modelId="{DDE90E28-1C2C-4897-A6DC-1AF1FE80F859}" type="parTrans" cxnId="{A6F03AFA-856C-4341-9145-5750A1213011}">
      <dgm:prSet/>
      <dgm:spPr/>
      <dgm:t>
        <a:bodyPr/>
        <a:lstStyle/>
        <a:p>
          <a:endParaRPr lang="en-US"/>
        </a:p>
      </dgm:t>
    </dgm:pt>
    <dgm:pt modelId="{C638BDA0-1B5F-4A11-B608-3F44F08D120D}" type="sibTrans" cxnId="{A6F03AFA-856C-4341-9145-5750A1213011}">
      <dgm:prSet/>
      <dgm:spPr/>
      <dgm:t>
        <a:bodyPr/>
        <a:lstStyle/>
        <a:p>
          <a:endParaRPr lang="en-US"/>
        </a:p>
      </dgm:t>
    </dgm:pt>
    <dgm:pt modelId="{A155F7CC-BA7A-4713-AC68-FC3DCEEEBD9E}">
      <dgm:prSet phldrT="[Text]" custT="1"/>
      <dgm:spPr>
        <a:solidFill>
          <a:srgbClr val="C0C3A4"/>
        </a:solidFill>
      </dgm:spPr>
      <dgm:t>
        <a:bodyPr/>
        <a:lstStyle/>
        <a:p>
          <a:pPr marL="0" lvl="0" indent="0" algn="ctr" defTabSz="1066800">
            <a:lnSpc>
              <a:spcPct val="90000"/>
            </a:lnSpc>
            <a:spcBef>
              <a:spcPct val="0"/>
            </a:spcBef>
            <a:spcAft>
              <a:spcPct val="35000"/>
            </a:spcAft>
            <a:buNone/>
          </a:pPr>
          <a:r>
            <a:rPr lang="en-US" sz="2400" b="1" kern="1200" dirty="0">
              <a:solidFill>
                <a:prstClr val="black">
                  <a:lumMod val="75000"/>
                  <a:lumOff val="25000"/>
                </a:prstClr>
              </a:solidFill>
              <a:latin typeface="Calibri" panose="020F0502020204030204"/>
              <a:ea typeface="+mn-ea"/>
              <a:cs typeface="+mn-cs"/>
            </a:rPr>
            <a:t>Pressure</a:t>
          </a:r>
        </a:p>
      </dgm:t>
    </dgm:pt>
    <dgm:pt modelId="{02DFB1F5-F519-410E-86EE-39E1341A98AC}" type="parTrans" cxnId="{B07BE86F-483D-41D8-ADF2-1507FA6C75FF}">
      <dgm:prSet/>
      <dgm:spPr/>
      <dgm:t>
        <a:bodyPr/>
        <a:lstStyle/>
        <a:p>
          <a:endParaRPr lang="en-US"/>
        </a:p>
      </dgm:t>
    </dgm:pt>
    <dgm:pt modelId="{B8AE95FB-D288-42F6-A347-F0343D0E9B9E}" type="sibTrans" cxnId="{B07BE86F-483D-41D8-ADF2-1507FA6C75FF}">
      <dgm:prSet/>
      <dgm:spPr/>
      <dgm:t>
        <a:bodyPr/>
        <a:lstStyle/>
        <a:p>
          <a:endParaRPr lang="en-US"/>
        </a:p>
      </dgm:t>
    </dgm:pt>
    <dgm:pt modelId="{B690DEE9-F934-4526-B561-236222792990}">
      <dgm:prSet phldrT="[Text]" custT="1"/>
      <dgm:spPr>
        <a:solidFill>
          <a:srgbClr val="C0C3A4"/>
        </a:solidFill>
      </dgm:spPr>
      <dgm:t>
        <a:bodyPr/>
        <a:lstStyle/>
        <a:p>
          <a:pPr marL="0" lvl="0" indent="0" algn="ctr" defTabSz="1066800">
            <a:lnSpc>
              <a:spcPct val="90000"/>
            </a:lnSpc>
            <a:spcBef>
              <a:spcPct val="0"/>
            </a:spcBef>
            <a:spcAft>
              <a:spcPct val="35000"/>
            </a:spcAft>
            <a:buNone/>
          </a:pPr>
          <a:r>
            <a:rPr lang="en-US" sz="2400" b="1" kern="1200" dirty="0">
              <a:solidFill>
                <a:prstClr val="black">
                  <a:lumMod val="75000"/>
                  <a:lumOff val="25000"/>
                </a:prstClr>
              </a:solidFill>
              <a:latin typeface="Calibri" panose="020F0502020204030204"/>
              <a:ea typeface="+mn-ea"/>
              <a:cs typeface="+mn-cs"/>
            </a:rPr>
            <a:t>Temperature</a:t>
          </a:r>
        </a:p>
      </dgm:t>
    </dgm:pt>
    <dgm:pt modelId="{B10D43C5-02BF-45E9-B89D-9E6B4CCD1D2B}" type="parTrans" cxnId="{C37B08F7-9191-44BF-8167-0535997565BD}">
      <dgm:prSet/>
      <dgm:spPr>
        <a:solidFill>
          <a:srgbClr val="38425C"/>
        </a:solidFill>
      </dgm:spPr>
      <dgm:t>
        <a:bodyPr/>
        <a:lstStyle/>
        <a:p>
          <a:endParaRPr lang="en-US"/>
        </a:p>
      </dgm:t>
    </dgm:pt>
    <dgm:pt modelId="{2C39FD7F-BA8D-4C21-A9BD-212426CF7223}" type="sibTrans" cxnId="{C37B08F7-9191-44BF-8167-0535997565BD}">
      <dgm:prSet/>
      <dgm:spPr/>
      <dgm:t>
        <a:bodyPr/>
        <a:lstStyle/>
        <a:p>
          <a:endParaRPr lang="en-US"/>
        </a:p>
      </dgm:t>
    </dgm:pt>
    <dgm:pt modelId="{ADB9DE52-DF05-4C89-AA23-2F4837772F32}">
      <dgm:prSet custT="1"/>
      <dgm:spPr>
        <a:solidFill>
          <a:srgbClr val="C0C3A4"/>
        </a:solidFill>
      </dgm:spPr>
      <dgm:t>
        <a:bodyPr/>
        <a:lstStyle/>
        <a:p>
          <a:pPr marL="0" lvl="0" indent="0" algn="ctr" defTabSz="1066800">
            <a:lnSpc>
              <a:spcPct val="90000"/>
            </a:lnSpc>
            <a:spcBef>
              <a:spcPct val="0"/>
            </a:spcBef>
            <a:spcAft>
              <a:spcPct val="35000"/>
            </a:spcAft>
            <a:buNone/>
          </a:pPr>
          <a:r>
            <a:rPr lang="en-US" sz="2400" b="1" kern="1200" dirty="0">
              <a:solidFill>
                <a:prstClr val="black">
                  <a:lumMod val="75000"/>
                  <a:lumOff val="25000"/>
                </a:prstClr>
              </a:solidFill>
              <a:latin typeface="Calibri" panose="020F0502020204030204"/>
              <a:ea typeface="+mn-ea"/>
              <a:cs typeface="+mn-cs"/>
            </a:rPr>
            <a:t>Humidity</a:t>
          </a:r>
        </a:p>
      </dgm:t>
    </dgm:pt>
    <dgm:pt modelId="{2B3A840A-1E09-4121-B3FB-6ECEEE593A37}" type="parTrans" cxnId="{5EDC57C0-B7B2-4B9E-A5A4-FD2621B4DBBB}">
      <dgm:prSet/>
      <dgm:spPr>
        <a:solidFill>
          <a:srgbClr val="38425C"/>
        </a:solidFill>
      </dgm:spPr>
      <dgm:t>
        <a:bodyPr/>
        <a:lstStyle/>
        <a:p>
          <a:endParaRPr lang="en-US"/>
        </a:p>
      </dgm:t>
    </dgm:pt>
    <dgm:pt modelId="{B4BCB872-CD92-40C6-8C22-651B8D07B2C6}" type="sibTrans" cxnId="{5EDC57C0-B7B2-4B9E-A5A4-FD2621B4DBBB}">
      <dgm:prSet/>
      <dgm:spPr/>
      <dgm:t>
        <a:bodyPr/>
        <a:lstStyle/>
        <a:p>
          <a:endParaRPr lang="en-US"/>
        </a:p>
      </dgm:t>
    </dgm:pt>
    <dgm:pt modelId="{2AEF537A-827D-4C24-B559-58DCFD85E4C7}" type="pres">
      <dgm:prSet presAssocID="{BC7042F4-DB02-4A9E-84D5-D4BC5CDD5D76}" presName="hierChild1" presStyleCnt="0">
        <dgm:presLayoutVars>
          <dgm:orgChart val="1"/>
          <dgm:chPref val="1"/>
          <dgm:dir/>
          <dgm:animOne val="branch"/>
          <dgm:animLvl val="lvl"/>
          <dgm:resizeHandles/>
        </dgm:presLayoutVars>
      </dgm:prSet>
      <dgm:spPr/>
    </dgm:pt>
    <dgm:pt modelId="{65992A66-790B-4F5E-8CA5-F29CE7FD8B2F}" type="pres">
      <dgm:prSet presAssocID="{26445FA2-0CE2-4D9B-AE06-B94CC6773817}" presName="hierRoot1" presStyleCnt="0">
        <dgm:presLayoutVars>
          <dgm:hierBranch val="init"/>
        </dgm:presLayoutVars>
      </dgm:prSet>
      <dgm:spPr/>
    </dgm:pt>
    <dgm:pt modelId="{B3EFE8DE-334A-472B-BF53-0B9C59D143C2}" type="pres">
      <dgm:prSet presAssocID="{26445FA2-0CE2-4D9B-AE06-B94CC6773817}" presName="rootComposite1" presStyleCnt="0"/>
      <dgm:spPr/>
    </dgm:pt>
    <dgm:pt modelId="{AB1E0657-16C2-4A5F-85AB-B5A3A301B78B}" type="pres">
      <dgm:prSet presAssocID="{26445FA2-0CE2-4D9B-AE06-B94CC6773817}" presName="rootText1" presStyleLbl="node0" presStyleIdx="0" presStyleCnt="1" custScaleX="211633">
        <dgm:presLayoutVars>
          <dgm:chPref val="3"/>
        </dgm:presLayoutVars>
      </dgm:prSet>
      <dgm:spPr>
        <a:xfrm>
          <a:off x="2477848" y="1731447"/>
          <a:ext cx="4164397" cy="983872"/>
        </a:xfrm>
        <a:prstGeom prst="rect">
          <a:avLst/>
        </a:prstGeom>
      </dgm:spPr>
    </dgm:pt>
    <dgm:pt modelId="{AA7FC3CF-D24C-4AE2-AAA5-A5DA69A0007E}" type="pres">
      <dgm:prSet presAssocID="{26445FA2-0CE2-4D9B-AE06-B94CC6773817}" presName="rootConnector1" presStyleLbl="node1" presStyleIdx="0" presStyleCnt="0"/>
      <dgm:spPr/>
    </dgm:pt>
    <dgm:pt modelId="{9C63C924-5985-46FE-A05B-E2349E248E0C}" type="pres">
      <dgm:prSet presAssocID="{26445FA2-0CE2-4D9B-AE06-B94CC6773817}" presName="hierChild2" presStyleCnt="0"/>
      <dgm:spPr/>
    </dgm:pt>
    <dgm:pt modelId="{01E83451-BEEC-4B28-A5A9-52030D386C6A}" type="pres">
      <dgm:prSet presAssocID="{DDE90E28-1C2C-4897-A6DC-1AF1FE80F859}" presName="Name37" presStyleLbl="parChTrans1D2" presStyleIdx="0" presStyleCnt="4"/>
      <dgm:spPr/>
    </dgm:pt>
    <dgm:pt modelId="{0F575183-CF4D-45CC-84AA-C861DB4531D3}" type="pres">
      <dgm:prSet presAssocID="{DE785307-3F20-4990-A228-7589C90417F1}" presName="hierRoot2" presStyleCnt="0">
        <dgm:presLayoutVars>
          <dgm:hierBranch val="init"/>
        </dgm:presLayoutVars>
      </dgm:prSet>
      <dgm:spPr/>
    </dgm:pt>
    <dgm:pt modelId="{67883634-5C88-431B-B93B-EC142D8B426C}" type="pres">
      <dgm:prSet presAssocID="{DE785307-3F20-4990-A228-7589C90417F1}" presName="rootComposite" presStyleCnt="0"/>
      <dgm:spPr/>
    </dgm:pt>
    <dgm:pt modelId="{3E2F3B32-32AB-4D58-8D7E-FDB8613BBAB6}" type="pres">
      <dgm:prSet presAssocID="{DE785307-3F20-4990-A228-7589C90417F1}" presName="rootText" presStyleLbl="node2" presStyleIdx="0" presStyleCnt="4" custScaleY="83645">
        <dgm:presLayoutVars>
          <dgm:chPref val="3"/>
        </dgm:presLayoutVars>
      </dgm:prSet>
      <dgm:spPr/>
    </dgm:pt>
    <dgm:pt modelId="{A3DDAD2D-2537-40AA-98C1-805BAFD84002}" type="pres">
      <dgm:prSet presAssocID="{DE785307-3F20-4990-A228-7589C90417F1}" presName="rootConnector" presStyleLbl="node2" presStyleIdx="0" presStyleCnt="4"/>
      <dgm:spPr/>
    </dgm:pt>
    <dgm:pt modelId="{25CDBDC7-87EF-481D-A576-A438CB4D74E3}" type="pres">
      <dgm:prSet presAssocID="{DE785307-3F20-4990-A228-7589C90417F1}" presName="hierChild4" presStyleCnt="0"/>
      <dgm:spPr/>
    </dgm:pt>
    <dgm:pt modelId="{1900144B-E285-4FE6-A818-8E372C3E3A14}" type="pres">
      <dgm:prSet presAssocID="{DE785307-3F20-4990-A228-7589C90417F1}" presName="hierChild5" presStyleCnt="0"/>
      <dgm:spPr/>
    </dgm:pt>
    <dgm:pt modelId="{2DEAFF25-081B-47FF-9BB8-1B38FBB36E34}" type="pres">
      <dgm:prSet presAssocID="{02DFB1F5-F519-410E-86EE-39E1341A98AC}" presName="Name37" presStyleLbl="parChTrans1D2" presStyleIdx="1" presStyleCnt="4"/>
      <dgm:spPr/>
    </dgm:pt>
    <dgm:pt modelId="{1DD066BE-BFA3-43C0-AE3E-953002FDDF36}" type="pres">
      <dgm:prSet presAssocID="{A155F7CC-BA7A-4713-AC68-FC3DCEEEBD9E}" presName="hierRoot2" presStyleCnt="0">
        <dgm:presLayoutVars>
          <dgm:hierBranch val="init"/>
        </dgm:presLayoutVars>
      </dgm:prSet>
      <dgm:spPr/>
    </dgm:pt>
    <dgm:pt modelId="{A3745738-870E-4435-BD98-3E3FC551EB7B}" type="pres">
      <dgm:prSet presAssocID="{A155F7CC-BA7A-4713-AC68-FC3DCEEEBD9E}" presName="rootComposite" presStyleCnt="0"/>
      <dgm:spPr/>
    </dgm:pt>
    <dgm:pt modelId="{D88C4F24-982A-464F-84D1-13C4FEFF1994}" type="pres">
      <dgm:prSet presAssocID="{A155F7CC-BA7A-4713-AC68-FC3DCEEEBD9E}" presName="rootText" presStyleLbl="node2" presStyleIdx="1" presStyleCnt="4" custScaleY="83645">
        <dgm:presLayoutVars>
          <dgm:chPref val="3"/>
        </dgm:presLayoutVars>
      </dgm:prSet>
      <dgm:spPr/>
    </dgm:pt>
    <dgm:pt modelId="{67E2BC61-2DFE-4395-A675-B63BAB93DBCC}" type="pres">
      <dgm:prSet presAssocID="{A155F7CC-BA7A-4713-AC68-FC3DCEEEBD9E}" presName="rootConnector" presStyleLbl="node2" presStyleIdx="1" presStyleCnt="4"/>
      <dgm:spPr/>
    </dgm:pt>
    <dgm:pt modelId="{A7292D19-CAE2-491B-A467-491BC4137962}" type="pres">
      <dgm:prSet presAssocID="{A155F7CC-BA7A-4713-AC68-FC3DCEEEBD9E}" presName="hierChild4" presStyleCnt="0"/>
      <dgm:spPr/>
    </dgm:pt>
    <dgm:pt modelId="{5F6F0D00-0FBA-40A0-A7E4-0B7EBD500F60}" type="pres">
      <dgm:prSet presAssocID="{A155F7CC-BA7A-4713-AC68-FC3DCEEEBD9E}" presName="hierChild5" presStyleCnt="0"/>
      <dgm:spPr/>
    </dgm:pt>
    <dgm:pt modelId="{3AB71062-8816-456C-8D7F-B2DBF06D00B7}" type="pres">
      <dgm:prSet presAssocID="{B10D43C5-02BF-45E9-B89D-9E6B4CCD1D2B}" presName="Name37" presStyleLbl="parChTrans1D2" presStyleIdx="2" presStyleCnt="4"/>
      <dgm:spPr/>
    </dgm:pt>
    <dgm:pt modelId="{E9ED966A-824C-4CAD-8115-DC01D4199C3A}" type="pres">
      <dgm:prSet presAssocID="{B690DEE9-F934-4526-B561-236222792990}" presName="hierRoot2" presStyleCnt="0">
        <dgm:presLayoutVars>
          <dgm:hierBranch val="init"/>
        </dgm:presLayoutVars>
      </dgm:prSet>
      <dgm:spPr/>
    </dgm:pt>
    <dgm:pt modelId="{8D390394-79BF-4E67-A5A0-F8B94CD75DE4}" type="pres">
      <dgm:prSet presAssocID="{B690DEE9-F934-4526-B561-236222792990}" presName="rootComposite" presStyleCnt="0"/>
      <dgm:spPr/>
    </dgm:pt>
    <dgm:pt modelId="{40450903-BA4E-4A8C-89FF-1A2AECE2BC32}" type="pres">
      <dgm:prSet presAssocID="{B690DEE9-F934-4526-B561-236222792990}" presName="rootText" presStyleLbl="node2" presStyleIdx="2" presStyleCnt="4" custScaleY="83645">
        <dgm:presLayoutVars>
          <dgm:chPref val="3"/>
        </dgm:presLayoutVars>
      </dgm:prSet>
      <dgm:spPr/>
    </dgm:pt>
    <dgm:pt modelId="{87E0D8D3-A1D8-4234-8DA4-134810FE5913}" type="pres">
      <dgm:prSet presAssocID="{B690DEE9-F934-4526-B561-236222792990}" presName="rootConnector" presStyleLbl="node2" presStyleIdx="2" presStyleCnt="4"/>
      <dgm:spPr/>
    </dgm:pt>
    <dgm:pt modelId="{64C5E8EB-8757-4F8C-929B-D4E781BA1D2E}" type="pres">
      <dgm:prSet presAssocID="{B690DEE9-F934-4526-B561-236222792990}" presName="hierChild4" presStyleCnt="0"/>
      <dgm:spPr/>
    </dgm:pt>
    <dgm:pt modelId="{70CDB6FF-9CCB-4673-8E8C-ECE1F2BCC359}" type="pres">
      <dgm:prSet presAssocID="{B690DEE9-F934-4526-B561-236222792990}" presName="hierChild5" presStyleCnt="0"/>
      <dgm:spPr/>
    </dgm:pt>
    <dgm:pt modelId="{0C598502-6E27-44D2-88E8-52492FE597BE}" type="pres">
      <dgm:prSet presAssocID="{2B3A840A-1E09-4121-B3FB-6ECEEE593A37}" presName="Name37" presStyleLbl="parChTrans1D2" presStyleIdx="3" presStyleCnt="4"/>
      <dgm:spPr/>
    </dgm:pt>
    <dgm:pt modelId="{9F7CF666-FE44-4484-BE03-CA33DA042710}" type="pres">
      <dgm:prSet presAssocID="{ADB9DE52-DF05-4C89-AA23-2F4837772F32}" presName="hierRoot2" presStyleCnt="0">
        <dgm:presLayoutVars>
          <dgm:hierBranch val="init"/>
        </dgm:presLayoutVars>
      </dgm:prSet>
      <dgm:spPr/>
    </dgm:pt>
    <dgm:pt modelId="{737A7F2E-5AAC-46CB-8E4B-0697ED0ED943}" type="pres">
      <dgm:prSet presAssocID="{ADB9DE52-DF05-4C89-AA23-2F4837772F32}" presName="rootComposite" presStyleCnt="0"/>
      <dgm:spPr/>
    </dgm:pt>
    <dgm:pt modelId="{42E9C2AC-B55B-4915-9ED0-C753B62AA6B0}" type="pres">
      <dgm:prSet presAssocID="{ADB9DE52-DF05-4C89-AA23-2F4837772F32}" presName="rootText" presStyleLbl="node2" presStyleIdx="3" presStyleCnt="4" custScaleY="83645">
        <dgm:presLayoutVars>
          <dgm:chPref val="3"/>
        </dgm:presLayoutVars>
      </dgm:prSet>
      <dgm:spPr/>
    </dgm:pt>
    <dgm:pt modelId="{BED25590-0665-4B98-95FD-AAE04E400346}" type="pres">
      <dgm:prSet presAssocID="{ADB9DE52-DF05-4C89-AA23-2F4837772F32}" presName="rootConnector" presStyleLbl="node2" presStyleIdx="3" presStyleCnt="4"/>
      <dgm:spPr/>
    </dgm:pt>
    <dgm:pt modelId="{8C286096-4CCA-4A04-9349-CB7F375C3C5D}" type="pres">
      <dgm:prSet presAssocID="{ADB9DE52-DF05-4C89-AA23-2F4837772F32}" presName="hierChild4" presStyleCnt="0"/>
      <dgm:spPr/>
    </dgm:pt>
    <dgm:pt modelId="{E6D96FBA-8A9C-467A-A5AC-C4203071DB01}" type="pres">
      <dgm:prSet presAssocID="{ADB9DE52-DF05-4C89-AA23-2F4837772F32}" presName="hierChild5" presStyleCnt="0"/>
      <dgm:spPr/>
    </dgm:pt>
    <dgm:pt modelId="{56B1638F-6869-49CA-B84B-930EADA14933}" type="pres">
      <dgm:prSet presAssocID="{26445FA2-0CE2-4D9B-AE06-B94CC6773817}" presName="hierChild3" presStyleCnt="0"/>
      <dgm:spPr/>
    </dgm:pt>
  </dgm:ptLst>
  <dgm:cxnLst>
    <dgm:cxn modelId="{F58F3904-98CF-48A7-9345-862FFC6E0458}" type="presOf" srcId="{DDE90E28-1C2C-4897-A6DC-1AF1FE80F859}" destId="{01E83451-BEEC-4B28-A5A9-52030D386C6A}" srcOrd="0" destOrd="0" presId="urn:microsoft.com/office/officeart/2005/8/layout/orgChart1"/>
    <dgm:cxn modelId="{721E7131-7DAA-4A2C-A6D2-D910B1D00DF3}" type="presOf" srcId="{B10D43C5-02BF-45E9-B89D-9E6B4CCD1D2B}" destId="{3AB71062-8816-456C-8D7F-B2DBF06D00B7}" srcOrd="0" destOrd="0" presId="urn:microsoft.com/office/officeart/2005/8/layout/orgChart1"/>
    <dgm:cxn modelId="{84D08A31-909D-4137-8B28-9DDB28FB7E90}" type="presOf" srcId="{ADB9DE52-DF05-4C89-AA23-2F4837772F32}" destId="{42E9C2AC-B55B-4915-9ED0-C753B62AA6B0}" srcOrd="0" destOrd="0" presId="urn:microsoft.com/office/officeart/2005/8/layout/orgChart1"/>
    <dgm:cxn modelId="{96127E3C-A43A-4161-972A-7ABB5F7D82CF}" type="presOf" srcId="{ADB9DE52-DF05-4C89-AA23-2F4837772F32}" destId="{BED25590-0665-4B98-95FD-AAE04E400346}" srcOrd="1" destOrd="0" presId="urn:microsoft.com/office/officeart/2005/8/layout/orgChart1"/>
    <dgm:cxn modelId="{B0A57748-9F50-42BC-AF32-F13DADEC4CA1}" type="presOf" srcId="{2B3A840A-1E09-4121-B3FB-6ECEEE593A37}" destId="{0C598502-6E27-44D2-88E8-52492FE597BE}" srcOrd="0" destOrd="0" presId="urn:microsoft.com/office/officeart/2005/8/layout/orgChart1"/>
    <dgm:cxn modelId="{7C09B54C-FD96-4588-A41E-4CAE29B9F29F}" type="presOf" srcId="{B690DEE9-F934-4526-B561-236222792990}" destId="{40450903-BA4E-4A8C-89FF-1A2AECE2BC32}" srcOrd="0" destOrd="0" presId="urn:microsoft.com/office/officeart/2005/8/layout/orgChart1"/>
    <dgm:cxn modelId="{12496D51-6995-4321-AA71-0DBB542FC010}" type="presOf" srcId="{DE785307-3F20-4990-A228-7589C90417F1}" destId="{A3DDAD2D-2537-40AA-98C1-805BAFD84002}" srcOrd="1" destOrd="0" presId="urn:microsoft.com/office/officeart/2005/8/layout/orgChart1"/>
    <dgm:cxn modelId="{F7EF946E-684B-43C9-8CEC-EE4E28F68803}" type="presOf" srcId="{BC7042F4-DB02-4A9E-84D5-D4BC5CDD5D76}" destId="{2AEF537A-827D-4C24-B559-58DCFD85E4C7}" srcOrd="0" destOrd="0" presId="urn:microsoft.com/office/officeart/2005/8/layout/orgChart1"/>
    <dgm:cxn modelId="{B07BE86F-483D-41D8-ADF2-1507FA6C75FF}" srcId="{26445FA2-0CE2-4D9B-AE06-B94CC6773817}" destId="{A155F7CC-BA7A-4713-AC68-FC3DCEEEBD9E}" srcOrd="1" destOrd="0" parTransId="{02DFB1F5-F519-410E-86EE-39E1341A98AC}" sibTransId="{B8AE95FB-D288-42F6-A347-F0343D0E9B9E}"/>
    <dgm:cxn modelId="{7540DD75-3D88-41A3-8B6B-01E79E7445EA}" type="presOf" srcId="{02DFB1F5-F519-410E-86EE-39E1341A98AC}" destId="{2DEAFF25-081B-47FF-9BB8-1B38FBB36E34}" srcOrd="0" destOrd="0" presId="urn:microsoft.com/office/officeart/2005/8/layout/orgChart1"/>
    <dgm:cxn modelId="{EAD3EF80-35D5-4E53-A7EB-B616C22D2A6C}" type="presOf" srcId="{DE785307-3F20-4990-A228-7589C90417F1}" destId="{3E2F3B32-32AB-4D58-8D7E-FDB8613BBAB6}" srcOrd="0" destOrd="0" presId="urn:microsoft.com/office/officeart/2005/8/layout/orgChart1"/>
    <dgm:cxn modelId="{C0F37DA1-58B9-40E0-B5E3-450CB8731D32}" type="presOf" srcId="{26445FA2-0CE2-4D9B-AE06-B94CC6773817}" destId="{AB1E0657-16C2-4A5F-85AB-B5A3A301B78B}" srcOrd="0" destOrd="0" presId="urn:microsoft.com/office/officeart/2005/8/layout/orgChart1"/>
    <dgm:cxn modelId="{504495A2-3457-4E66-8B80-3DC09115A3B5}" type="presOf" srcId="{B690DEE9-F934-4526-B561-236222792990}" destId="{87E0D8D3-A1D8-4234-8DA4-134810FE5913}" srcOrd="1" destOrd="0" presId="urn:microsoft.com/office/officeart/2005/8/layout/orgChart1"/>
    <dgm:cxn modelId="{5EDC57C0-B7B2-4B9E-A5A4-FD2621B4DBBB}" srcId="{26445FA2-0CE2-4D9B-AE06-B94CC6773817}" destId="{ADB9DE52-DF05-4C89-AA23-2F4837772F32}" srcOrd="3" destOrd="0" parTransId="{2B3A840A-1E09-4121-B3FB-6ECEEE593A37}" sibTransId="{B4BCB872-CD92-40C6-8C22-651B8D07B2C6}"/>
    <dgm:cxn modelId="{D5E20CC7-A94F-43B0-A2E3-1DD2B9161D2F}" srcId="{BC7042F4-DB02-4A9E-84D5-D4BC5CDD5D76}" destId="{26445FA2-0CE2-4D9B-AE06-B94CC6773817}" srcOrd="0" destOrd="0" parTransId="{F666083A-818D-4A83-B868-BF11CBE2BF5D}" sibTransId="{777CE517-6C3A-4C81-9781-CA0E5984A85C}"/>
    <dgm:cxn modelId="{1FCFC6C9-829B-48A9-83F3-0DCA99FBB2C1}" type="presOf" srcId="{26445FA2-0CE2-4D9B-AE06-B94CC6773817}" destId="{AA7FC3CF-D24C-4AE2-AAA5-A5DA69A0007E}" srcOrd="1" destOrd="0" presId="urn:microsoft.com/office/officeart/2005/8/layout/orgChart1"/>
    <dgm:cxn modelId="{99C0C4E3-EB82-4FFE-BDC8-4ECB87BCA352}" type="presOf" srcId="{A155F7CC-BA7A-4713-AC68-FC3DCEEEBD9E}" destId="{67E2BC61-2DFE-4395-A675-B63BAB93DBCC}" srcOrd="1" destOrd="0" presId="urn:microsoft.com/office/officeart/2005/8/layout/orgChart1"/>
    <dgm:cxn modelId="{951782E8-E591-4E2B-B7FC-4B10FC40A0F0}" type="presOf" srcId="{A155F7CC-BA7A-4713-AC68-FC3DCEEEBD9E}" destId="{D88C4F24-982A-464F-84D1-13C4FEFF1994}" srcOrd="0" destOrd="0" presId="urn:microsoft.com/office/officeart/2005/8/layout/orgChart1"/>
    <dgm:cxn modelId="{C37B08F7-9191-44BF-8167-0535997565BD}" srcId="{26445FA2-0CE2-4D9B-AE06-B94CC6773817}" destId="{B690DEE9-F934-4526-B561-236222792990}" srcOrd="2" destOrd="0" parTransId="{B10D43C5-02BF-45E9-B89D-9E6B4CCD1D2B}" sibTransId="{2C39FD7F-BA8D-4C21-A9BD-212426CF7223}"/>
    <dgm:cxn modelId="{A6F03AFA-856C-4341-9145-5750A1213011}" srcId="{26445FA2-0CE2-4D9B-AE06-B94CC6773817}" destId="{DE785307-3F20-4990-A228-7589C90417F1}" srcOrd="0" destOrd="0" parTransId="{DDE90E28-1C2C-4897-A6DC-1AF1FE80F859}" sibTransId="{C638BDA0-1B5F-4A11-B608-3F44F08D120D}"/>
    <dgm:cxn modelId="{E14AE8D5-EEF2-43DA-9F50-F0FBF8AE63A9}" type="presParOf" srcId="{2AEF537A-827D-4C24-B559-58DCFD85E4C7}" destId="{65992A66-790B-4F5E-8CA5-F29CE7FD8B2F}" srcOrd="0" destOrd="0" presId="urn:microsoft.com/office/officeart/2005/8/layout/orgChart1"/>
    <dgm:cxn modelId="{BDDD33EE-402E-43FE-864C-2663878AAE91}" type="presParOf" srcId="{65992A66-790B-4F5E-8CA5-F29CE7FD8B2F}" destId="{B3EFE8DE-334A-472B-BF53-0B9C59D143C2}" srcOrd="0" destOrd="0" presId="urn:microsoft.com/office/officeart/2005/8/layout/orgChart1"/>
    <dgm:cxn modelId="{D3A77122-0956-43D5-BF6B-4220883B1175}" type="presParOf" srcId="{B3EFE8DE-334A-472B-BF53-0B9C59D143C2}" destId="{AB1E0657-16C2-4A5F-85AB-B5A3A301B78B}" srcOrd="0" destOrd="0" presId="urn:microsoft.com/office/officeart/2005/8/layout/orgChart1"/>
    <dgm:cxn modelId="{56D81ABF-24C1-46CC-A13B-61B1649D0A62}" type="presParOf" srcId="{B3EFE8DE-334A-472B-BF53-0B9C59D143C2}" destId="{AA7FC3CF-D24C-4AE2-AAA5-A5DA69A0007E}" srcOrd="1" destOrd="0" presId="urn:microsoft.com/office/officeart/2005/8/layout/orgChart1"/>
    <dgm:cxn modelId="{30DD5113-33D7-4566-BCAF-9F136E647D4F}" type="presParOf" srcId="{65992A66-790B-4F5E-8CA5-F29CE7FD8B2F}" destId="{9C63C924-5985-46FE-A05B-E2349E248E0C}" srcOrd="1" destOrd="0" presId="urn:microsoft.com/office/officeart/2005/8/layout/orgChart1"/>
    <dgm:cxn modelId="{743094C0-9701-42C6-9EB9-BBDA213B2BEB}" type="presParOf" srcId="{9C63C924-5985-46FE-A05B-E2349E248E0C}" destId="{01E83451-BEEC-4B28-A5A9-52030D386C6A}" srcOrd="0" destOrd="0" presId="urn:microsoft.com/office/officeart/2005/8/layout/orgChart1"/>
    <dgm:cxn modelId="{8CD72CF5-1B39-4A9C-87CB-EFBCC585D102}" type="presParOf" srcId="{9C63C924-5985-46FE-A05B-E2349E248E0C}" destId="{0F575183-CF4D-45CC-84AA-C861DB4531D3}" srcOrd="1" destOrd="0" presId="urn:microsoft.com/office/officeart/2005/8/layout/orgChart1"/>
    <dgm:cxn modelId="{4B830C2E-E842-4F7C-938D-676208FFD641}" type="presParOf" srcId="{0F575183-CF4D-45CC-84AA-C861DB4531D3}" destId="{67883634-5C88-431B-B93B-EC142D8B426C}" srcOrd="0" destOrd="0" presId="urn:microsoft.com/office/officeart/2005/8/layout/orgChart1"/>
    <dgm:cxn modelId="{91C76F27-D4FD-45F5-B7FD-22C213C19F5D}" type="presParOf" srcId="{67883634-5C88-431B-B93B-EC142D8B426C}" destId="{3E2F3B32-32AB-4D58-8D7E-FDB8613BBAB6}" srcOrd="0" destOrd="0" presId="urn:microsoft.com/office/officeart/2005/8/layout/orgChart1"/>
    <dgm:cxn modelId="{E1AABCDF-230F-45B7-96E1-18B4A5C64C5C}" type="presParOf" srcId="{67883634-5C88-431B-B93B-EC142D8B426C}" destId="{A3DDAD2D-2537-40AA-98C1-805BAFD84002}" srcOrd="1" destOrd="0" presId="urn:microsoft.com/office/officeart/2005/8/layout/orgChart1"/>
    <dgm:cxn modelId="{C6E0012A-840B-4163-B4EF-3B5B832D3301}" type="presParOf" srcId="{0F575183-CF4D-45CC-84AA-C861DB4531D3}" destId="{25CDBDC7-87EF-481D-A576-A438CB4D74E3}" srcOrd="1" destOrd="0" presId="urn:microsoft.com/office/officeart/2005/8/layout/orgChart1"/>
    <dgm:cxn modelId="{5B81F9C7-23CA-42FF-8732-0CAB9927520D}" type="presParOf" srcId="{0F575183-CF4D-45CC-84AA-C861DB4531D3}" destId="{1900144B-E285-4FE6-A818-8E372C3E3A14}" srcOrd="2" destOrd="0" presId="urn:microsoft.com/office/officeart/2005/8/layout/orgChart1"/>
    <dgm:cxn modelId="{05B157F7-A5A1-49EA-B5DA-D5809CBBE9B7}" type="presParOf" srcId="{9C63C924-5985-46FE-A05B-E2349E248E0C}" destId="{2DEAFF25-081B-47FF-9BB8-1B38FBB36E34}" srcOrd="2" destOrd="0" presId="urn:microsoft.com/office/officeart/2005/8/layout/orgChart1"/>
    <dgm:cxn modelId="{AFEB8F09-6DA7-41F4-843D-873DD5939659}" type="presParOf" srcId="{9C63C924-5985-46FE-A05B-E2349E248E0C}" destId="{1DD066BE-BFA3-43C0-AE3E-953002FDDF36}" srcOrd="3" destOrd="0" presId="urn:microsoft.com/office/officeart/2005/8/layout/orgChart1"/>
    <dgm:cxn modelId="{A3F45AB7-98BC-4186-8FED-5BE2B9016493}" type="presParOf" srcId="{1DD066BE-BFA3-43C0-AE3E-953002FDDF36}" destId="{A3745738-870E-4435-BD98-3E3FC551EB7B}" srcOrd="0" destOrd="0" presId="urn:microsoft.com/office/officeart/2005/8/layout/orgChart1"/>
    <dgm:cxn modelId="{486EA743-BAD2-4502-9522-53997686D7F4}" type="presParOf" srcId="{A3745738-870E-4435-BD98-3E3FC551EB7B}" destId="{D88C4F24-982A-464F-84D1-13C4FEFF1994}" srcOrd="0" destOrd="0" presId="urn:microsoft.com/office/officeart/2005/8/layout/orgChart1"/>
    <dgm:cxn modelId="{3DD1EF6B-3A30-44C1-AAC6-F5B8DC18C9BC}" type="presParOf" srcId="{A3745738-870E-4435-BD98-3E3FC551EB7B}" destId="{67E2BC61-2DFE-4395-A675-B63BAB93DBCC}" srcOrd="1" destOrd="0" presId="urn:microsoft.com/office/officeart/2005/8/layout/orgChart1"/>
    <dgm:cxn modelId="{D5FABC6F-F5D5-4235-A3A2-B51922518C21}" type="presParOf" srcId="{1DD066BE-BFA3-43C0-AE3E-953002FDDF36}" destId="{A7292D19-CAE2-491B-A467-491BC4137962}" srcOrd="1" destOrd="0" presId="urn:microsoft.com/office/officeart/2005/8/layout/orgChart1"/>
    <dgm:cxn modelId="{320390B6-92C1-4006-AE05-5CB7C9612C0F}" type="presParOf" srcId="{1DD066BE-BFA3-43C0-AE3E-953002FDDF36}" destId="{5F6F0D00-0FBA-40A0-A7E4-0B7EBD500F60}" srcOrd="2" destOrd="0" presId="urn:microsoft.com/office/officeart/2005/8/layout/orgChart1"/>
    <dgm:cxn modelId="{BDC0A401-7026-4596-9DAC-2691B24AA56C}" type="presParOf" srcId="{9C63C924-5985-46FE-A05B-E2349E248E0C}" destId="{3AB71062-8816-456C-8D7F-B2DBF06D00B7}" srcOrd="4" destOrd="0" presId="urn:microsoft.com/office/officeart/2005/8/layout/orgChart1"/>
    <dgm:cxn modelId="{277F62BF-EF89-4520-B958-7827A2C1AF51}" type="presParOf" srcId="{9C63C924-5985-46FE-A05B-E2349E248E0C}" destId="{E9ED966A-824C-4CAD-8115-DC01D4199C3A}" srcOrd="5" destOrd="0" presId="urn:microsoft.com/office/officeart/2005/8/layout/orgChart1"/>
    <dgm:cxn modelId="{85354131-E350-4038-AFA3-595D771C65D3}" type="presParOf" srcId="{E9ED966A-824C-4CAD-8115-DC01D4199C3A}" destId="{8D390394-79BF-4E67-A5A0-F8B94CD75DE4}" srcOrd="0" destOrd="0" presId="urn:microsoft.com/office/officeart/2005/8/layout/orgChart1"/>
    <dgm:cxn modelId="{6D02B5F5-1B12-41B5-9ABF-C416B5A01F3F}" type="presParOf" srcId="{8D390394-79BF-4E67-A5A0-F8B94CD75DE4}" destId="{40450903-BA4E-4A8C-89FF-1A2AECE2BC32}" srcOrd="0" destOrd="0" presId="urn:microsoft.com/office/officeart/2005/8/layout/orgChart1"/>
    <dgm:cxn modelId="{ABFDF238-34EB-4D53-BFDA-2C179C5A8F07}" type="presParOf" srcId="{8D390394-79BF-4E67-A5A0-F8B94CD75DE4}" destId="{87E0D8D3-A1D8-4234-8DA4-134810FE5913}" srcOrd="1" destOrd="0" presId="urn:microsoft.com/office/officeart/2005/8/layout/orgChart1"/>
    <dgm:cxn modelId="{A6CAE9B9-8921-4B24-93E8-50EF83134EFE}" type="presParOf" srcId="{E9ED966A-824C-4CAD-8115-DC01D4199C3A}" destId="{64C5E8EB-8757-4F8C-929B-D4E781BA1D2E}" srcOrd="1" destOrd="0" presId="urn:microsoft.com/office/officeart/2005/8/layout/orgChart1"/>
    <dgm:cxn modelId="{D9DB9D79-275E-4CF9-8A68-A8C43E826C78}" type="presParOf" srcId="{E9ED966A-824C-4CAD-8115-DC01D4199C3A}" destId="{70CDB6FF-9CCB-4673-8E8C-ECE1F2BCC359}" srcOrd="2" destOrd="0" presId="urn:microsoft.com/office/officeart/2005/8/layout/orgChart1"/>
    <dgm:cxn modelId="{5CC6E411-588F-4B8C-A32A-DA6FAAE5B85A}" type="presParOf" srcId="{9C63C924-5985-46FE-A05B-E2349E248E0C}" destId="{0C598502-6E27-44D2-88E8-52492FE597BE}" srcOrd="6" destOrd="0" presId="urn:microsoft.com/office/officeart/2005/8/layout/orgChart1"/>
    <dgm:cxn modelId="{1807AF14-2608-4F83-915B-5B4FC611E5F2}" type="presParOf" srcId="{9C63C924-5985-46FE-A05B-E2349E248E0C}" destId="{9F7CF666-FE44-4484-BE03-CA33DA042710}" srcOrd="7" destOrd="0" presId="urn:microsoft.com/office/officeart/2005/8/layout/orgChart1"/>
    <dgm:cxn modelId="{6DB7434E-2050-4AE2-AA69-38177946E18F}" type="presParOf" srcId="{9F7CF666-FE44-4484-BE03-CA33DA042710}" destId="{737A7F2E-5AAC-46CB-8E4B-0697ED0ED943}" srcOrd="0" destOrd="0" presId="urn:microsoft.com/office/officeart/2005/8/layout/orgChart1"/>
    <dgm:cxn modelId="{756FE8A2-8ECB-404F-8123-7F0D12E26B61}" type="presParOf" srcId="{737A7F2E-5AAC-46CB-8E4B-0697ED0ED943}" destId="{42E9C2AC-B55B-4915-9ED0-C753B62AA6B0}" srcOrd="0" destOrd="0" presId="urn:microsoft.com/office/officeart/2005/8/layout/orgChart1"/>
    <dgm:cxn modelId="{8B04434E-13E3-40B8-BBD9-4CB270F3912F}" type="presParOf" srcId="{737A7F2E-5AAC-46CB-8E4B-0697ED0ED943}" destId="{BED25590-0665-4B98-95FD-AAE04E400346}" srcOrd="1" destOrd="0" presId="urn:microsoft.com/office/officeart/2005/8/layout/orgChart1"/>
    <dgm:cxn modelId="{7E1F9F1F-5476-4BB6-84B0-14E4F454AFAC}" type="presParOf" srcId="{9F7CF666-FE44-4484-BE03-CA33DA042710}" destId="{8C286096-4CCA-4A04-9349-CB7F375C3C5D}" srcOrd="1" destOrd="0" presId="urn:microsoft.com/office/officeart/2005/8/layout/orgChart1"/>
    <dgm:cxn modelId="{68B87FED-EDB3-4E2D-A4FF-D30E2F77BD8C}" type="presParOf" srcId="{9F7CF666-FE44-4484-BE03-CA33DA042710}" destId="{E6D96FBA-8A9C-467A-A5AC-C4203071DB01}" srcOrd="2" destOrd="0" presId="urn:microsoft.com/office/officeart/2005/8/layout/orgChart1"/>
    <dgm:cxn modelId="{E4799B28-B866-499E-88CF-B553FA2F28E5}" type="presParOf" srcId="{65992A66-790B-4F5E-8CA5-F29CE7FD8B2F}" destId="{56B1638F-6869-49CA-B84B-930EADA14933}"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99C23D-E96D-498A-9352-354FEC669597}" type="doc">
      <dgm:prSet loTypeId="urn:microsoft.com/office/officeart/2018/2/layout/IconLabelList" loCatId="icon" qsTypeId="urn:microsoft.com/office/officeart/2005/8/quickstyle/simple1" qsCatId="simple" csTypeId="urn:microsoft.com/office/officeart/2005/8/colors/colorful1" csCatId="colorful" phldr="1"/>
      <dgm:spPr/>
      <dgm:t>
        <a:bodyPr/>
        <a:lstStyle/>
        <a:p>
          <a:endParaRPr lang="en-US"/>
        </a:p>
      </dgm:t>
    </dgm:pt>
    <dgm:pt modelId="{D4CA6A88-F095-410D-9AE8-0BA7DD1DC50A}">
      <dgm:prSet/>
      <dgm:spPr/>
      <dgm:t>
        <a:bodyPr/>
        <a:lstStyle/>
        <a:p>
          <a:pPr>
            <a:lnSpc>
              <a:spcPct val="100000"/>
            </a:lnSpc>
          </a:pPr>
          <a:r>
            <a:rPr lang="en-US" dirty="0">
              <a:effectLst>
                <a:outerShdw blurRad="38100" dist="38100" dir="2700000" algn="tl">
                  <a:srgbClr val="000000">
                    <a:alpha val="43137"/>
                  </a:srgbClr>
                </a:outerShdw>
              </a:effectLst>
              <a:latin typeface="+mj-lt"/>
            </a:rPr>
            <a:t>Temperature </a:t>
          </a:r>
        </a:p>
      </dgm:t>
    </dgm:pt>
    <dgm:pt modelId="{D6D0E912-02F9-44AF-AF06-FB6F19AE13F3}" type="parTrans" cxnId="{6E540920-38F6-4717-8D37-226E58DDF21B}">
      <dgm:prSet/>
      <dgm:spPr/>
      <dgm:t>
        <a:bodyPr/>
        <a:lstStyle/>
        <a:p>
          <a:endParaRPr lang="en-US">
            <a:effectLst>
              <a:outerShdw blurRad="38100" dist="38100" dir="2700000" algn="tl">
                <a:srgbClr val="000000">
                  <a:alpha val="43137"/>
                </a:srgbClr>
              </a:outerShdw>
            </a:effectLst>
            <a:latin typeface="+mj-lt"/>
          </a:endParaRPr>
        </a:p>
      </dgm:t>
    </dgm:pt>
    <dgm:pt modelId="{994768E8-18FD-4C53-8907-A88664E3DF83}" type="sibTrans" cxnId="{6E540920-38F6-4717-8D37-226E58DDF21B}">
      <dgm:prSet/>
      <dgm:spPr/>
      <dgm:t>
        <a:bodyPr/>
        <a:lstStyle/>
        <a:p>
          <a:endParaRPr lang="en-US">
            <a:effectLst>
              <a:outerShdw blurRad="38100" dist="38100" dir="2700000" algn="tl">
                <a:srgbClr val="000000">
                  <a:alpha val="43137"/>
                </a:srgbClr>
              </a:outerShdw>
            </a:effectLst>
            <a:latin typeface="+mj-lt"/>
          </a:endParaRPr>
        </a:p>
      </dgm:t>
    </dgm:pt>
    <dgm:pt modelId="{99759241-2049-42AA-98AA-2126ABF53383}">
      <dgm:prSet/>
      <dgm:spPr/>
      <dgm:t>
        <a:bodyPr/>
        <a:lstStyle/>
        <a:p>
          <a:pPr>
            <a:lnSpc>
              <a:spcPct val="100000"/>
            </a:lnSpc>
          </a:pPr>
          <a:r>
            <a:rPr lang="en-US" dirty="0">
              <a:effectLst>
                <a:outerShdw blurRad="38100" dist="38100" dir="2700000" algn="tl">
                  <a:srgbClr val="000000">
                    <a:alpha val="43137"/>
                  </a:srgbClr>
                </a:outerShdw>
              </a:effectLst>
              <a:latin typeface="+mj-lt"/>
            </a:rPr>
            <a:t>Air Pressure </a:t>
          </a:r>
        </a:p>
      </dgm:t>
    </dgm:pt>
    <dgm:pt modelId="{1E70E901-1535-433D-A4D7-D855EB716F91}" type="parTrans" cxnId="{D76BDEE9-A2D7-4A66-AA50-0C29681C0C59}">
      <dgm:prSet/>
      <dgm:spPr/>
      <dgm:t>
        <a:bodyPr/>
        <a:lstStyle/>
        <a:p>
          <a:endParaRPr lang="en-US">
            <a:effectLst>
              <a:outerShdw blurRad="38100" dist="38100" dir="2700000" algn="tl">
                <a:srgbClr val="000000">
                  <a:alpha val="43137"/>
                </a:srgbClr>
              </a:outerShdw>
            </a:effectLst>
            <a:latin typeface="+mj-lt"/>
          </a:endParaRPr>
        </a:p>
      </dgm:t>
    </dgm:pt>
    <dgm:pt modelId="{93FF0BB2-9507-4BF3-B22E-DED615413BA2}" type="sibTrans" cxnId="{D76BDEE9-A2D7-4A66-AA50-0C29681C0C59}">
      <dgm:prSet/>
      <dgm:spPr/>
      <dgm:t>
        <a:bodyPr/>
        <a:lstStyle/>
        <a:p>
          <a:endParaRPr lang="en-US">
            <a:effectLst>
              <a:outerShdw blurRad="38100" dist="38100" dir="2700000" algn="tl">
                <a:srgbClr val="000000">
                  <a:alpha val="43137"/>
                </a:srgbClr>
              </a:outerShdw>
            </a:effectLst>
            <a:latin typeface="+mj-lt"/>
          </a:endParaRPr>
        </a:p>
      </dgm:t>
    </dgm:pt>
    <dgm:pt modelId="{EC927306-EBD9-4F37-BE51-FBB782B9CB97}">
      <dgm:prSet/>
      <dgm:spPr/>
      <dgm:t>
        <a:bodyPr/>
        <a:lstStyle/>
        <a:p>
          <a:pPr>
            <a:lnSpc>
              <a:spcPct val="100000"/>
            </a:lnSpc>
          </a:pPr>
          <a:r>
            <a:rPr lang="en-US" dirty="0">
              <a:effectLst>
                <a:outerShdw blurRad="38100" dist="38100" dir="2700000" algn="tl">
                  <a:srgbClr val="000000">
                    <a:alpha val="43137"/>
                  </a:srgbClr>
                </a:outerShdw>
              </a:effectLst>
              <a:latin typeface="+mj-lt"/>
            </a:rPr>
            <a:t>Wind Speed &amp; Direction</a:t>
          </a:r>
        </a:p>
      </dgm:t>
    </dgm:pt>
    <dgm:pt modelId="{9936A286-836E-45DF-9DA4-3CD130210667}" type="parTrans" cxnId="{FC5465D8-6C8E-4395-9714-840B3E80E6BA}">
      <dgm:prSet/>
      <dgm:spPr/>
      <dgm:t>
        <a:bodyPr/>
        <a:lstStyle/>
        <a:p>
          <a:endParaRPr lang="en-US">
            <a:effectLst>
              <a:outerShdw blurRad="38100" dist="38100" dir="2700000" algn="tl">
                <a:srgbClr val="000000">
                  <a:alpha val="43137"/>
                </a:srgbClr>
              </a:outerShdw>
            </a:effectLst>
            <a:latin typeface="+mj-lt"/>
          </a:endParaRPr>
        </a:p>
      </dgm:t>
    </dgm:pt>
    <dgm:pt modelId="{85F73587-57BB-4EC4-A168-E1F4E3EADD49}" type="sibTrans" cxnId="{FC5465D8-6C8E-4395-9714-840B3E80E6BA}">
      <dgm:prSet/>
      <dgm:spPr/>
      <dgm:t>
        <a:bodyPr/>
        <a:lstStyle/>
        <a:p>
          <a:endParaRPr lang="en-US">
            <a:effectLst>
              <a:outerShdw blurRad="38100" dist="38100" dir="2700000" algn="tl">
                <a:srgbClr val="000000">
                  <a:alpha val="43137"/>
                </a:srgbClr>
              </a:outerShdw>
            </a:effectLst>
            <a:latin typeface="+mj-lt"/>
          </a:endParaRPr>
        </a:p>
      </dgm:t>
    </dgm:pt>
    <dgm:pt modelId="{7398E8B0-E2A8-4491-AD44-2D7D680FA596}">
      <dgm:prSet/>
      <dgm:spPr/>
      <dgm:t>
        <a:bodyPr/>
        <a:lstStyle/>
        <a:p>
          <a:pPr>
            <a:lnSpc>
              <a:spcPct val="100000"/>
            </a:lnSpc>
          </a:pPr>
          <a:r>
            <a:rPr lang="en-US" dirty="0">
              <a:effectLst>
                <a:outerShdw blurRad="38100" dist="38100" dir="2700000" algn="tl">
                  <a:srgbClr val="000000">
                    <a:alpha val="43137"/>
                  </a:srgbClr>
                </a:outerShdw>
              </a:effectLst>
              <a:latin typeface="+mj-lt"/>
            </a:rPr>
            <a:t>Relative Humidity </a:t>
          </a:r>
        </a:p>
      </dgm:t>
    </dgm:pt>
    <dgm:pt modelId="{2E8B596F-EF21-4273-BFC3-34FE3387ED3D}" type="parTrans" cxnId="{F919A217-0341-426F-9265-6A83999D6016}">
      <dgm:prSet/>
      <dgm:spPr/>
      <dgm:t>
        <a:bodyPr/>
        <a:lstStyle/>
        <a:p>
          <a:endParaRPr lang="en-US">
            <a:effectLst>
              <a:outerShdw blurRad="38100" dist="38100" dir="2700000" algn="tl">
                <a:srgbClr val="000000">
                  <a:alpha val="43137"/>
                </a:srgbClr>
              </a:outerShdw>
            </a:effectLst>
            <a:latin typeface="+mj-lt"/>
          </a:endParaRPr>
        </a:p>
      </dgm:t>
    </dgm:pt>
    <dgm:pt modelId="{14DA17B4-422B-4D83-ABCB-8D043FF3E131}" type="sibTrans" cxnId="{F919A217-0341-426F-9265-6A83999D6016}">
      <dgm:prSet/>
      <dgm:spPr/>
      <dgm:t>
        <a:bodyPr/>
        <a:lstStyle/>
        <a:p>
          <a:endParaRPr lang="en-US">
            <a:effectLst>
              <a:outerShdw blurRad="38100" dist="38100" dir="2700000" algn="tl">
                <a:srgbClr val="000000">
                  <a:alpha val="43137"/>
                </a:srgbClr>
              </a:outerShdw>
            </a:effectLst>
            <a:latin typeface="+mj-lt"/>
          </a:endParaRPr>
        </a:p>
      </dgm:t>
    </dgm:pt>
    <dgm:pt modelId="{BC69E36B-4BA3-4E0A-BA29-DDF98BF9CA4C}">
      <dgm:prSet/>
      <dgm:spPr/>
      <dgm:t>
        <a:bodyPr/>
        <a:lstStyle/>
        <a:p>
          <a:pPr>
            <a:lnSpc>
              <a:spcPct val="100000"/>
            </a:lnSpc>
          </a:pPr>
          <a:r>
            <a:rPr lang="en-US" dirty="0">
              <a:effectLst>
                <a:outerShdw blurRad="38100" dist="38100" dir="2700000" algn="tl">
                  <a:srgbClr val="000000">
                    <a:alpha val="43137"/>
                  </a:srgbClr>
                </a:outerShdw>
              </a:effectLst>
              <a:latin typeface="+mj-lt"/>
            </a:rPr>
            <a:t>Dew Point </a:t>
          </a:r>
        </a:p>
      </dgm:t>
    </dgm:pt>
    <dgm:pt modelId="{987F5D23-3A2E-4270-891B-91F744F2F464}" type="parTrans" cxnId="{D51B5CD8-2AAD-4597-A014-E624FDD4A521}">
      <dgm:prSet/>
      <dgm:spPr/>
      <dgm:t>
        <a:bodyPr/>
        <a:lstStyle/>
        <a:p>
          <a:endParaRPr lang="en-US">
            <a:effectLst>
              <a:outerShdw blurRad="38100" dist="38100" dir="2700000" algn="tl">
                <a:srgbClr val="000000">
                  <a:alpha val="43137"/>
                </a:srgbClr>
              </a:outerShdw>
            </a:effectLst>
            <a:latin typeface="+mj-lt"/>
          </a:endParaRPr>
        </a:p>
      </dgm:t>
    </dgm:pt>
    <dgm:pt modelId="{B7DF155C-B780-4397-B4C8-D30717789C89}" type="sibTrans" cxnId="{D51B5CD8-2AAD-4597-A014-E624FDD4A521}">
      <dgm:prSet/>
      <dgm:spPr/>
      <dgm:t>
        <a:bodyPr/>
        <a:lstStyle/>
        <a:p>
          <a:endParaRPr lang="en-US">
            <a:effectLst>
              <a:outerShdw blurRad="38100" dist="38100" dir="2700000" algn="tl">
                <a:srgbClr val="000000">
                  <a:alpha val="43137"/>
                </a:srgbClr>
              </a:outerShdw>
            </a:effectLst>
            <a:latin typeface="+mj-lt"/>
          </a:endParaRPr>
        </a:p>
      </dgm:t>
    </dgm:pt>
    <dgm:pt modelId="{9E5DC7F1-783A-4776-A55C-875E4084933F}">
      <dgm:prSet/>
      <dgm:spPr/>
      <dgm:t>
        <a:bodyPr/>
        <a:lstStyle/>
        <a:p>
          <a:pPr>
            <a:lnSpc>
              <a:spcPct val="100000"/>
            </a:lnSpc>
          </a:pPr>
          <a:r>
            <a:rPr lang="en-US" dirty="0">
              <a:effectLst>
                <a:outerShdw blurRad="38100" dist="38100" dir="2700000" algn="tl">
                  <a:srgbClr val="000000">
                    <a:alpha val="43137"/>
                  </a:srgbClr>
                </a:outerShdw>
              </a:effectLst>
              <a:latin typeface="+mj-lt"/>
            </a:rPr>
            <a:t>Clouds</a:t>
          </a:r>
        </a:p>
      </dgm:t>
    </dgm:pt>
    <dgm:pt modelId="{CDE10A34-281D-403C-8BB0-AFFFAD9FF835}" type="parTrans" cxnId="{9C9D4FA3-3D85-4CE6-BD82-AD31291614B0}">
      <dgm:prSet/>
      <dgm:spPr/>
      <dgm:t>
        <a:bodyPr/>
        <a:lstStyle/>
        <a:p>
          <a:endParaRPr lang="en-US">
            <a:effectLst>
              <a:outerShdw blurRad="38100" dist="38100" dir="2700000" algn="tl">
                <a:srgbClr val="000000">
                  <a:alpha val="43137"/>
                </a:srgbClr>
              </a:outerShdw>
            </a:effectLst>
            <a:latin typeface="+mj-lt"/>
          </a:endParaRPr>
        </a:p>
      </dgm:t>
    </dgm:pt>
    <dgm:pt modelId="{86737761-DC29-4CDF-9498-94476E57D675}" type="sibTrans" cxnId="{9C9D4FA3-3D85-4CE6-BD82-AD31291614B0}">
      <dgm:prSet/>
      <dgm:spPr/>
      <dgm:t>
        <a:bodyPr/>
        <a:lstStyle/>
        <a:p>
          <a:endParaRPr lang="en-US">
            <a:effectLst>
              <a:outerShdw blurRad="38100" dist="38100" dir="2700000" algn="tl">
                <a:srgbClr val="000000">
                  <a:alpha val="43137"/>
                </a:srgbClr>
              </a:outerShdw>
            </a:effectLst>
            <a:latin typeface="+mj-lt"/>
          </a:endParaRPr>
        </a:p>
      </dgm:t>
    </dgm:pt>
    <dgm:pt modelId="{7B7E9037-732E-4532-BCCE-A3A8BD1D9E0D}">
      <dgm:prSet/>
      <dgm:spPr/>
      <dgm:t>
        <a:bodyPr/>
        <a:lstStyle/>
        <a:p>
          <a:pPr>
            <a:lnSpc>
              <a:spcPct val="100000"/>
            </a:lnSpc>
          </a:pPr>
          <a:r>
            <a:rPr lang="en-US" dirty="0">
              <a:effectLst>
                <a:outerShdw blurRad="38100" dist="38100" dir="2700000" algn="tl">
                  <a:srgbClr val="000000">
                    <a:alpha val="43137"/>
                  </a:srgbClr>
                </a:outerShdw>
              </a:effectLst>
              <a:latin typeface="+mj-lt"/>
            </a:rPr>
            <a:t>Precipitation </a:t>
          </a:r>
        </a:p>
      </dgm:t>
    </dgm:pt>
    <dgm:pt modelId="{3EB5F48B-FF71-45A9-A4E0-C0F745020399}" type="parTrans" cxnId="{49B34C88-57F4-43CB-93B3-D7F9894492BC}">
      <dgm:prSet/>
      <dgm:spPr/>
      <dgm:t>
        <a:bodyPr/>
        <a:lstStyle/>
        <a:p>
          <a:endParaRPr lang="en-US">
            <a:effectLst>
              <a:outerShdw blurRad="38100" dist="38100" dir="2700000" algn="tl">
                <a:srgbClr val="000000">
                  <a:alpha val="43137"/>
                </a:srgbClr>
              </a:outerShdw>
            </a:effectLst>
            <a:latin typeface="+mj-lt"/>
          </a:endParaRPr>
        </a:p>
      </dgm:t>
    </dgm:pt>
    <dgm:pt modelId="{9A8ABDBB-E15B-4814-B9C4-EF911109A345}" type="sibTrans" cxnId="{49B34C88-57F4-43CB-93B3-D7F9894492BC}">
      <dgm:prSet/>
      <dgm:spPr/>
      <dgm:t>
        <a:bodyPr/>
        <a:lstStyle/>
        <a:p>
          <a:endParaRPr lang="en-US">
            <a:effectLst>
              <a:outerShdw blurRad="38100" dist="38100" dir="2700000" algn="tl">
                <a:srgbClr val="000000">
                  <a:alpha val="43137"/>
                </a:srgbClr>
              </a:outerShdw>
            </a:effectLst>
            <a:latin typeface="+mj-lt"/>
          </a:endParaRPr>
        </a:p>
      </dgm:t>
    </dgm:pt>
    <dgm:pt modelId="{8344BF1F-160E-4299-AB64-BC583E0F7B71}" type="pres">
      <dgm:prSet presAssocID="{0599C23D-E96D-498A-9352-354FEC669597}" presName="root" presStyleCnt="0">
        <dgm:presLayoutVars>
          <dgm:dir/>
          <dgm:resizeHandles val="exact"/>
        </dgm:presLayoutVars>
      </dgm:prSet>
      <dgm:spPr/>
    </dgm:pt>
    <dgm:pt modelId="{1C10EFA8-99A4-4049-A6E3-ED33B4879D69}" type="pres">
      <dgm:prSet presAssocID="{99759241-2049-42AA-98AA-2126ABF53383}" presName="compNode" presStyleCnt="0"/>
      <dgm:spPr/>
    </dgm:pt>
    <dgm:pt modelId="{7DB10DAE-E38E-4593-853F-30F91AE417E3}" type="pres">
      <dgm:prSet presAssocID="{99759241-2049-42AA-98AA-2126ABF53383}" presName="iconRect" presStyleLbl="node1" presStyleIdx="0" presStyleCnt="7" custScaleX="69711" custScaleY="66878"/>
      <dgm:spPr>
        <a:blipFill>
          <a:blip xmlns:r="http://schemas.openxmlformats.org/officeDocument/2006/relationships" r:embed="rId1">
            <a:duotone>
              <a:schemeClr val="accent4">
                <a:shade val="45000"/>
                <a:satMod val="135000"/>
              </a:schemeClr>
              <a:prstClr val="white"/>
            </a:duotone>
          </a:blip>
          <a:srcRect/>
          <a:stretch>
            <a:fillRect/>
          </a:stretch>
        </a:blipFill>
      </dgm:spPr>
    </dgm:pt>
    <dgm:pt modelId="{4A08D1B6-E0F7-4AB6-98CC-FC7298D2EDBE}" type="pres">
      <dgm:prSet presAssocID="{99759241-2049-42AA-98AA-2126ABF53383}" presName="spaceRect" presStyleCnt="0"/>
      <dgm:spPr/>
    </dgm:pt>
    <dgm:pt modelId="{E5DA5860-ABBC-4784-AC2A-EDCDDDC80179}" type="pres">
      <dgm:prSet presAssocID="{99759241-2049-42AA-98AA-2126ABF53383}" presName="textRect" presStyleLbl="revTx" presStyleIdx="0" presStyleCnt="7">
        <dgm:presLayoutVars>
          <dgm:chMax val="1"/>
          <dgm:chPref val="1"/>
        </dgm:presLayoutVars>
      </dgm:prSet>
      <dgm:spPr/>
    </dgm:pt>
    <dgm:pt modelId="{AC0D81D5-D22F-4A1F-AB0D-F03B5CCE6E75}" type="pres">
      <dgm:prSet presAssocID="{93FF0BB2-9507-4BF3-B22E-DED615413BA2}" presName="sibTrans" presStyleCnt="0"/>
      <dgm:spPr/>
    </dgm:pt>
    <dgm:pt modelId="{FD61534D-004B-41C6-95BC-B65E548745E1}" type="pres">
      <dgm:prSet presAssocID="{EC927306-EBD9-4F37-BE51-FBB782B9CB97}" presName="compNode" presStyleCnt="0"/>
      <dgm:spPr/>
    </dgm:pt>
    <dgm:pt modelId="{766EDC41-7473-4B14-9831-A755E5C42264}" type="pres">
      <dgm:prSet presAssocID="{EC927306-EBD9-4F37-BE51-FBB782B9CB97}" presName="iconRect" presStyleLbl="node1" presStyleIdx="1" presStyleCnt="7"/>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Windy with solid fill"/>
        </a:ext>
      </dgm:extLst>
    </dgm:pt>
    <dgm:pt modelId="{F859EEE1-5966-4B37-8010-B46270A47768}" type="pres">
      <dgm:prSet presAssocID="{EC927306-EBD9-4F37-BE51-FBB782B9CB97}" presName="spaceRect" presStyleCnt="0"/>
      <dgm:spPr/>
    </dgm:pt>
    <dgm:pt modelId="{50BB4BCA-E3A0-48E3-B790-B69AA966DE64}" type="pres">
      <dgm:prSet presAssocID="{EC927306-EBD9-4F37-BE51-FBB782B9CB97}" presName="textRect" presStyleLbl="revTx" presStyleIdx="1" presStyleCnt="7">
        <dgm:presLayoutVars>
          <dgm:chMax val="1"/>
          <dgm:chPref val="1"/>
        </dgm:presLayoutVars>
      </dgm:prSet>
      <dgm:spPr/>
    </dgm:pt>
    <dgm:pt modelId="{FBA7F3A4-8AA6-4C3F-B053-A9AEEC1E7952}" type="pres">
      <dgm:prSet presAssocID="{85F73587-57BB-4EC4-A168-E1F4E3EADD49}" presName="sibTrans" presStyleCnt="0"/>
      <dgm:spPr/>
    </dgm:pt>
    <dgm:pt modelId="{CA012062-078A-44B8-9998-B2FC43186E15}" type="pres">
      <dgm:prSet presAssocID="{D4CA6A88-F095-410D-9AE8-0BA7DD1DC50A}" presName="compNode" presStyleCnt="0"/>
      <dgm:spPr/>
    </dgm:pt>
    <dgm:pt modelId="{178A28E8-DA96-498D-9D76-D4096E571511}" type="pres">
      <dgm:prSet presAssocID="{D4CA6A88-F095-410D-9AE8-0BA7DD1DC50A}" presName="iconRect" presStyleLbl="node1" presStyleIdx="2" presStyleCnt="7"/>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Thermometer"/>
        </a:ext>
      </dgm:extLst>
    </dgm:pt>
    <dgm:pt modelId="{7F81F037-1A4F-4721-BCC4-A0F70B4CC67B}" type="pres">
      <dgm:prSet presAssocID="{D4CA6A88-F095-410D-9AE8-0BA7DD1DC50A}" presName="spaceRect" presStyleCnt="0"/>
      <dgm:spPr/>
    </dgm:pt>
    <dgm:pt modelId="{0B82C09F-A9A3-4D1A-A74E-3047AF101204}" type="pres">
      <dgm:prSet presAssocID="{D4CA6A88-F095-410D-9AE8-0BA7DD1DC50A}" presName="textRect" presStyleLbl="revTx" presStyleIdx="2" presStyleCnt="7">
        <dgm:presLayoutVars>
          <dgm:chMax val="1"/>
          <dgm:chPref val="1"/>
        </dgm:presLayoutVars>
      </dgm:prSet>
      <dgm:spPr/>
    </dgm:pt>
    <dgm:pt modelId="{B4277882-CC51-498E-A93B-DA5712D88B76}" type="pres">
      <dgm:prSet presAssocID="{994768E8-18FD-4C53-8907-A88664E3DF83}" presName="sibTrans" presStyleCnt="0"/>
      <dgm:spPr/>
    </dgm:pt>
    <dgm:pt modelId="{952F0D94-C6FD-472A-9C51-4001AFF21481}" type="pres">
      <dgm:prSet presAssocID="{7398E8B0-E2A8-4491-AD44-2D7D680FA596}" presName="compNode" presStyleCnt="0"/>
      <dgm:spPr/>
    </dgm:pt>
    <dgm:pt modelId="{DFB214F9-F2B3-43EE-816E-1C91B1DD66F4}" type="pres">
      <dgm:prSet presAssocID="{7398E8B0-E2A8-4491-AD44-2D7D680FA596}" presName="iconRect" presStyleLbl="node1" presStyleIdx="3" presStyleCnt="7" custScaleX="82738" custScaleY="83439"/>
      <dgm:spPr>
        <a:blipFill>
          <a:blip xmlns:r="http://schemas.openxmlformats.org/officeDocument/2006/relationships" r:embed="rId6">
            <a:duotone>
              <a:schemeClr val="bg2">
                <a:shade val="45000"/>
                <a:satMod val="135000"/>
              </a:schemeClr>
              <a:prstClr val="white"/>
            </a:duotone>
          </a:blip>
          <a:srcRect/>
          <a:stretch>
            <a:fillRect l="-37000" r="-37000"/>
          </a:stretch>
        </a:blipFill>
      </dgm:spPr>
    </dgm:pt>
    <dgm:pt modelId="{C354CB84-E3C4-4080-AEA9-C232A722CE17}" type="pres">
      <dgm:prSet presAssocID="{7398E8B0-E2A8-4491-AD44-2D7D680FA596}" presName="spaceRect" presStyleCnt="0"/>
      <dgm:spPr/>
    </dgm:pt>
    <dgm:pt modelId="{856913E4-5D2A-4407-BC2B-33B24BCDB0DC}" type="pres">
      <dgm:prSet presAssocID="{7398E8B0-E2A8-4491-AD44-2D7D680FA596}" presName="textRect" presStyleLbl="revTx" presStyleIdx="3" presStyleCnt="7">
        <dgm:presLayoutVars>
          <dgm:chMax val="1"/>
          <dgm:chPref val="1"/>
        </dgm:presLayoutVars>
      </dgm:prSet>
      <dgm:spPr/>
    </dgm:pt>
    <dgm:pt modelId="{E242C6FF-D1CB-4537-9AA2-DE5728299883}" type="pres">
      <dgm:prSet presAssocID="{14DA17B4-422B-4D83-ABCB-8D043FF3E131}" presName="sibTrans" presStyleCnt="0"/>
      <dgm:spPr/>
    </dgm:pt>
    <dgm:pt modelId="{17B45D79-B4E4-4FBA-B78E-1C3538BBC94F}" type="pres">
      <dgm:prSet presAssocID="{BC69E36B-4BA3-4E0A-BA29-DDF98BF9CA4C}" presName="compNode" presStyleCnt="0"/>
      <dgm:spPr/>
    </dgm:pt>
    <dgm:pt modelId="{EFA73942-1752-43D2-9782-4BC4F7228875}" type="pres">
      <dgm:prSet presAssocID="{BC69E36B-4BA3-4E0A-BA29-DDF98BF9CA4C}" presName="iconRect" presStyleLbl="node1" presStyleIdx="4" presStyleCnt="7"/>
      <dgm:spPr>
        <a:blipFill>
          <a:blip xmlns:r="http://schemas.openxmlformats.org/officeDocument/2006/relationships"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dgm:spPr>
    </dgm:pt>
    <dgm:pt modelId="{52CC75EF-AB7B-4A52-B404-865FE6CFEC59}" type="pres">
      <dgm:prSet presAssocID="{BC69E36B-4BA3-4E0A-BA29-DDF98BF9CA4C}" presName="spaceRect" presStyleCnt="0"/>
      <dgm:spPr/>
    </dgm:pt>
    <dgm:pt modelId="{E76F5480-76F0-4070-8B0C-8C58C33F3878}" type="pres">
      <dgm:prSet presAssocID="{BC69E36B-4BA3-4E0A-BA29-DDF98BF9CA4C}" presName="textRect" presStyleLbl="revTx" presStyleIdx="4" presStyleCnt="7">
        <dgm:presLayoutVars>
          <dgm:chMax val="1"/>
          <dgm:chPref val="1"/>
        </dgm:presLayoutVars>
      </dgm:prSet>
      <dgm:spPr/>
    </dgm:pt>
    <dgm:pt modelId="{9C06A30D-F317-49E6-8505-A5ACDC12ACB8}" type="pres">
      <dgm:prSet presAssocID="{B7DF155C-B780-4397-B4C8-D30717789C89}" presName="sibTrans" presStyleCnt="0"/>
      <dgm:spPr/>
    </dgm:pt>
    <dgm:pt modelId="{F3D23632-E8B1-47A6-B082-D0330EA9CF5D}" type="pres">
      <dgm:prSet presAssocID="{9E5DC7F1-783A-4776-A55C-875E4084933F}" presName="compNode" presStyleCnt="0"/>
      <dgm:spPr/>
    </dgm:pt>
    <dgm:pt modelId="{B7D514D6-D62D-46D2-85E7-77DAC991D273}" type="pres">
      <dgm:prSet presAssocID="{9E5DC7F1-783A-4776-A55C-875E4084933F}" presName="iconRect" presStyleLbl="node1" presStyleIdx="5" presStyleCnt="7"/>
      <dgm:spPr>
        <a:blipFill>
          <a:blip xmlns:r="http://schemas.openxmlformats.org/officeDocument/2006/relationships" r:embed="rId8">
            <a:extLst>
              <a:ext uri="{96DAC541-7B7A-43D3-8B79-37D633B846F1}">
                <asvg:svgBlip xmlns:asvg="http://schemas.microsoft.com/office/drawing/2016/SVG/main" r:embed="rId9"/>
              </a:ext>
            </a:extLst>
          </a:blip>
          <a:srcRect/>
          <a:stretch>
            <a:fillRect/>
          </a:stretch>
        </a:blipFill>
      </dgm:spPr>
      <dgm:extLst>
        <a:ext uri="{E40237B7-FDA0-4F09-8148-C483321AD2D9}">
          <dgm14:cNvPr xmlns:dgm14="http://schemas.microsoft.com/office/drawing/2010/diagram" id="0" name="" descr="Cloud with solid fill"/>
        </a:ext>
      </dgm:extLst>
    </dgm:pt>
    <dgm:pt modelId="{67B4996F-0119-4543-B685-621E9AC0620E}" type="pres">
      <dgm:prSet presAssocID="{9E5DC7F1-783A-4776-A55C-875E4084933F}" presName="spaceRect" presStyleCnt="0"/>
      <dgm:spPr/>
    </dgm:pt>
    <dgm:pt modelId="{610269E4-11BD-4BEA-A3FF-16135954CA14}" type="pres">
      <dgm:prSet presAssocID="{9E5DC7F1-783A-4776-A55C-875E4084933F}" presName="textRect" presStyleLbl="revTx" presStyleIdx="5" presStyleCnt="7">
        <dgm:presLayoutVars>
          <dgm:chMax val="1"/>
          <dgm:chPref val="1"/>
        </dgm:presLayoutVars>
      </dgm:prSet>
      <dgm:spPr/>
    </dgm:pt>
    <dgm:pt modelId="{50685A73-D865-4549-95EF-EBA858F97A30}" type="pres">
      <dgm:prSet presAssocID="{86737761-DC29-4CDF-9498-94476E57D675}" presName="sibTrans" presStyleCnt="0"/>
      <dgm:spPr/>
    </dgm:pt>
    <dgm:pt modelId="{866B9E62-0CE9-401F-A210-FC748A43543C}" type="pres">
      <dgm:prSet presAssocID="{7B7E9037-732E-4532-BCCE-A3A8BD1D9E0D}" presName="compNode" presStyleCnt="0"/>
      <dgm:spPr/>
    </dgm:pt>
    <dgm:pt modelId="{5E543250-250E-4DED-B166-2CC40DAD74FE}" type="pres">
      <dgm:prSet presAssocID="{7B7E9037-732E-4532-BCCE-A3A8BD1D9E0D}" presName="iconRect" presStyleLbl="node1" presStyleIdx="6" presStyleCnt="7"/>
      <dgm:spPr>
        <a:blipFill>
          <a:blip xmlns:r="http://schemas.openxmlformats.org/officeDocument/2006/relationships" r:embed="rId10">
            <a:extLst>
              <a:ext uri="{96DAC541-7B7A-43D3-8B79-37D633B846F1}">
                <asvg:svgBlip xmlns:asvg="http://schemas.microsoft.com/office/drawing/2016/SVG/main" r:embed="rId11"/>
              </a:ext>
            </a:extLst>
          </a:blip>
          <a:srcRect/>
          <a:stretch>
            <a:fillRect/>
          </a:stretch>
        </a:blipFill>
      </dgm:spPr>
      <dgm:extLst>
        <a:ext uri="{E40237B7-FDA0-4F09-8148-C483321AD2D9}">
          <dgm14:cNvPr xmlns:dgm14="http://schemas.microsoft.com/office/drawing/2010/diagram" id="0" name="" descr="Rain with solid fill"/>
        </a:ext>
      </dgm:extLst>
    </dgm:pt>
    <dgm:pt modelId="{0562D7CF-53DD-45EB-BD45-07B5448768AE}" type="pres">
      <dgm:prSet presAssocID="{7B7E9037-732E-4532-BCCE-A3A8BD1D9E0D}" presName="spaceRect" presStyleCnt="0"/>
      <dgm:spPr/>
    </dgm:pt>
    <dgm:pt modelId="{277FA195-E39E-484D-84CB-81FE1C7E1BFF}" type="pres">
      <dgm:prSet presAssocID="{7B7E9037-732E-4532-BCCE-A3A8BD1D9E0D}" presName="textRect" presStyleLbl="revTx" presStyleIdx="6" presStyleCnt="7">
        <dgm:presLayoutVars>
          <dgm:chMax val="1"/>
          <dgm:chPref val="1"/>
        </dgm:presLayoutVars>
      </dgm:prSet>
      <dgm:spPr/>
    </dgm:pt>
  </dgm:ptLst>
  <dgm:cxnLst>
    <dgm:cxn modelId="{9069C608-C713-49F2-9BDF-F5973E8FC0B1}" type="presOf" srcId="{D4CA6A88-F095-410D-9AE8-0BA7DD1DC50A}" destId="{0B82C09F-A9A3-4D1A-A74E-3047AF101204}" srcOrd="0" destOrd="0" presId="urn:microsoft.com/office/officeart/2018/2/layout/IconLabelList"/>
    <dgm:cxn modelId="{F919A217-0341-426F-9265-6A83999D6016}" srcId="{0599C23D-E96D-498A-9352-354FEC669597}" destId="{7398E8B0-E2A8-4491-AD44-2D7D680FA596}" srcOrd="3" destOrd="0" parTransId="{2E8B596F-EF21-4273-BFC3-34FE3387ED3D}" sibTransId="{14DA17B4-422B-4D83-ABCB-8D043FF3E131}"/>
    <dgm:cxn modelId="{6E540920-38F6-4717-8D37-226E58DDF21B}" srcId="{0599C23D-E96D-498A-9352-354FEC669597}" destId="{D4CA6A88-F095-410D-9AE8-0BA7DD1DC50A}" srcOrd="2" destOrd="0" parTransId="{D6D0E912-02F9-44AF-AF06-FB6F19AE13F3}" sibTransId="{994768E8-18FD-4C53-8907-A88664E3DF83}"/>
    <dgm:cxn modelId="{48FCD26F-D77B-4EF9-91D2-FD82A03EABCA}" type="presOf" srcId="{9E5DC7F1-783A-4776-A55C-875E4084933F}" destId="{610269E4-11BD-4BEA-A3FF-16135954CA14}" srcOrd="0" destOrd="0" presId="urn:microsoft.com/office/officeart/2018/2/layout/IconLabelList"/>
    <dgm:cxn modelId="{A3B69D7A-D42E-46E0-A5E4-CBCE36A72EBC}" type="presOf" srcId="{99759241-2049-42AA-98AA-2126ABF53383}" destId="{E5DA5860-ABBC-4784-AC2A-EDCDDDC80179}" srcOrd="0" destOrd="0" presId="urn:microsoft.com/office/officeart/2018/2/layout/IconLabelList"/>
    <dgm:cxn modelId="{49B34C88-57F4-43CB-93B3-D7F9894492BC}" srcId="{0599C23D-E96D-498A-9352-354FEC669597}" destId="{7B7E9037-732E-4532-BCCE-A3A8BD1D9E0D}" srcOrd="6" destOrd="0" parTransId="{3EB5F48B-FF71-45A9-A4E0-C0F745020399}" sibTransId="{9A8ABDBB-E15B-4814-B9C4-EF911109A345}"/>
    <dgm:cxn modelId="{91C5CA89-94C3-4FA2-A5C9-AD5722DC5F35}" type="presOf" srcId="{EC927306-EBD9-4F37-BE51-FBB782B9CB97}" destId="{50BB4BCA-E3A0-48E3-B790-B69AA966DE64}" srcOrd="0" destOrd="0" presId="urn:microsoft.com/office/officeart/2018/2/layout/IconLabelList"/>
    <dgm:cxn modelId="{9C9D4FA3-3D85-4CE6-BD82-AD31291614B0}" srcId="{0599C23D-E96D-498A-9352-354FEC669597}" destId="{9E5DC7F1-783A-4776-A55C-875E4084933F}" srcOrd="5" destOrd="0" parTransId="{CDE10A34-281D-403C-8BB0-AFFFAD9FF835}" sibTransId="{86737761-DC29-4CDF-9498-94476E57D675}"/>
    <dgm:cxn modelId="{0B415CA6-1B51-4D21-A0DC-882240D6B9E3}" type="presOf" srcId="{7398E8B0-E2A8-4491-AD44-2D7D680FA596}" destId="{856913E4-5D2A-4407-BC2B-33B24BCDB0DC}" srcOrd="0" destOrd="0" presId="urn:microsoft.com/office/officeart/2018/2/layout/IconLabelList"/>
    <dgm:cxn modelId="{C5EB39B2-1E99-4477-86B9-75D2359DADDD}" type="presOf" srcId="{7B7E9037-732E-4532-BCCE-A3A8BD1D9E0D}" destId="{277FA195-E39E-484D-84CB-81FE1C7E1BFF}" srcOrd="0" destOrd="0" presId="urn:microsoft.com/office/officeart/2018/2/layout/IconLabelList"/>
    <dgm:cxn modelId="{D51B5CD8-2AAD-4597-A014-E624FDD4A521}" srcId="{0599C23D-E96D-498A-9352-354FEC669597}" destId="{BC69E36B-4BA3-4E0A-BA29-DDF98BF9CA4C}" srcOrd="4" destOrd="0" parTransId="{987F5D23-3A2E-4270-891B-91F744F2F464}" sibTransId="{B7DF155C-B780-4397-B4C8-D30717789C89}"/>
    <dgm:cxn modelId="{FC5465D8-6C8E-4395-9714-840B3E80E6BA}" srcId="{0599C23D-E96D-498A-9352-354FEC669597}" destId="{EC927306-EBD9-4F37-BE51-FBB782B9CB97}" srcOrd="1" destOrd="0" parTransId="{9936A286-836E-45DF-9DA4-3CD130210667}" sibTransId="{85F73587-57BB-4EC4-A168-E1F4E3EADD49}"/>
    <dgm:cxn modelId="{25FD4FE8-D544-4095-BA77-12ABF8AC500E}" type="presOf" srcId="{BC69E36B-4BA3-4E0A-BA29-DDF98BF9CA4C}" destId="{E76F5480-76F0-4070-8B0C-8C58C33F3878}" srcOrd="0" destOrd="0" presId="urn:microsoft.com/office/officeart/2018/2/layout/IconLabelList"/>
    <dgm:cxn modelId="{D76BDEE9-A2D7-4A66-AA50-0C29681C0C59}" srcId="{0599C23D-E96D-498A-9352-354FEC669597}" destId="{99759241-2049-42AA-98AA-2126ABF53383}" srcOrd="0" destOrd="0" parTransId="{1E70E901-1535-433D-A4D7-D855EB716F91}" sibTransId="{93FF0BB2-9507-4BF3-B22E-DED615413BA2}"/>
    <dgm:cxn modelId="{2D4DE7F8-8512-4A09-B9BB-C0E032F5A9D7}" type="presOf" srcId="{0599C23D-E96D-498A-9352-354FEC669597}" destId="{8344BF1F-160E-4299-AB64-BC583E0F7B71}" srcOrd="0" destOrd="0" presId="urn:microsoft.com/office/officeart/2018/2/layout/IconLabelList"/>
    <dgm:cxn modelId="{7D721B72-9ABA-419E-8604-638133E61D13}" type="presParOf" srcId="{8344BF1F-160E-4299-AB64-BC583E0F7B71}" destId="{1C10EFA8-99A4-4049-A6E3-ED33B4879D69}" srcOrd="0" destOrd="0" presId="urn:microsoft.com/office/officeart/2018/2/layout/IconLabelList"/>
    <dgm:cxn modelId="{8DD24C39-9BE5-4BC0-B73E-9154C0E8A53E}" type="presParOf" srcId="{1C10EFA8-99A4-4049-A6E3-ED33B4879D69}" destId="{7DB10DAE-E38E-4593-853F-30F91AE417E3}" srcOrd="0" destOrd="0" presId="urn:microsoft.com/office/officeart/2018/2/layout/IconLabelList"/>
    <dgm:cxn modelId="{0AB74DEF-B2F7-4A44-A977-7C48C78C830A}" type="presParOf" srcId="{1C10EFA8-99A4-4049-A6E3-ED33B4879D69}" destId="{4A08D1B6-E0F7-4AB6-98CC-FC7298D2EDBE}" srcOrd="1" destOrd="0" presId="urn:microsoft.com/office/officeart/2018/2/layout/IconLabelList"/>
    <dgm:cxn modelId="{B6BDEB1E-20BE-4215-9101-F3710BDC4453}" type="presParOf" srcId="{1C10EFA8-99A4-4049-A6E3-ED33B4879D69}" destId="{E5DA5860-ABBC-4784-AC2A-EDCDDDC80179}" srcOrd="2" destOrd="0" presId="urn:microsoft.com/office/officeart/2018/2/layout/IconLabelList"/>
    <dgm:cxn modelId="{008B9099-1338-45CE-AAFA-5F757991E595}" type="presParOf" srcId="{8344BF1F-160E-4299-AB64-BC583E0F7B71}" destId="{AC0D81D5-D22F-4A1F-AB0D-F03B5CCE6E75}" srcOrd="1" destOrd="0" presId="urn:microsoft.com/office/officeart/2018/2/layout/IconLabelList"/>
    <dgm:cxn modelId="{D407B4D4-3DB0-431F-8215-82906C2F5303}" type="presParOf" srcId="{8344BF1F-160E-4299-AB64-BC583E0F7B71}" destId="{FD61534D-004B-41C6-95BC-B65E548745E1}" srcOrd="2" destOrd="0" presId="urn:microsoft.com/office/officeart/2018/2/layout/IconLabelList"/>
    <dgm:cxn modelId="{3DACDA65-6D7F-4642-BB37-9284B94CE525}" type="presParOf" srcId="{FD61534D-004B-41C6-95BC-B65E548745E1}" destId="{766EDC41-7473-4B14-9831-A755E5C42264}" srcOrd="0" destOrd="0" presId="urn:microsoft.com/office/officeart/2018/2/layout/IconLabelList"/>
    <dgm:cxn modelId="{F7C43CF3-ABE2-479E-BC4A-7D0AF42B6F3C}" type="presParOf" srcId="{FD61534D-004B-41C6-95BC-B65E548745E1}" destId="{F859EEE1-5966-4B37-8010-B46270A47768}" srcOrd="1" destOrd="0" presId="urn:microsoft.com/office/officeart/2018/2/layout/IconLabelList"/>
    <dgm:cxn modelId="{7C104081-844C-447E-9128-F90D2EAA8F84}" type="presParOf" srcId="{FD61534D-004B-41C6-95BC-B65E548745E1}" destId="{50BB4BCA-E3A0-48E3-B790-B69AA966DE64}" srcOrd="2" destOrd="0" presId="urn:microsoft.com/office/officeart/2018/2/layout/IconLabelList"/>
    <dgm:cxn modelId="{C9F56184-E1D3-46A8-96E3-8D2D38DE1E30}" type="presParOf" srcId="{8344BF1F-160E-4299-AB64-BC583E0F7B71}" destId="{FBA7F3A4-8AA6-4C3F-B053-A9AEEC1E7952}" srcOrd="3" destOrd="0" presId="urn:microsoft.com/office/officeart/2018/2/layout/IconLabelList"/>
    <dgm:cxn modelId="{9F4D7E3A-267C-4D8C-A3AA-3F414B146DB1}" type="presParOf" srcId="{8344BF1F-160E-4299-AB64-BC583E0F7B71}" destId="{CA012062-078A-44B8-9998-B2FC43186E15}" srcOrd="4" destOrd="0" presId="urn:microsoft.com/office/officeart/2018/2/layout/IconLabelList"/>
    <dgm:cxn modelId="{8D737376-6D76-4B96-AD09-59C7E0E15535}" type="presParOf" srcId="{CA012062-078A-44B8-9998-B2FC43186E15}" destId="{178A28E8-DA96-498D-9D76-D4096E571511}" srcOrd="0" destOrd="0" presId="urn:microsoft.com/office/officeart/2018/2/layout/IconLabelList"/>
    <dgm:cxn modelId="{94D39DA0-4048-4A8C-9930-26F111E9DB12}" type="presParOf" srcId="{CA012062-078A-44B8-9998-B2FC43186E15}" destId="{7F81F037-1A4F-4721-BCC4-A0F70B4CC67B}" srcOrd="1" destOrd="0" presId="urn:microsoft.com/office/officeart/2018/2/layout/IconLabelList"/>
    <dgm:cxn modelId="{09F6DE0E-D861-44CA-B758-AF44E64528E5}" type="presParOf" srcId="{CA012062-078A-44B8-9998-B2FC43186E15}" destId="{0B82C09F-A9A3-4D1A-A74E-3047AF101204}" srcOrd="2" destOrd="0" presId="urn:microsoft.com/office/officeart/2018/2/layout/IconLabelList"/>
    <dgm:cxn modelId="{2E185FB2-CFCA-449D-BA1F-0CB4531C5110}" type="presParOf" srcId="{8344BF1F-160E-4299-AB64-BC583E0F7B71}" destId="{B4277882-CC51-498E-A93B-DA5712D88B76}" srcOrd="5" destOrd="0" presId="urn:microsoft.com/office/officeart/2018/2/layout/IconLabelList"/>
    <dgm:cxn modelId="{269536B6-DAB2-4CCD-8B45-C919E8EB24DD}" type="presParOf" srcId="{8344BF1F-160E-4299-AB64-BC583E0F7B71}" destId="{952F0D94-C6FD-472A-9C51-4001AFF21481}" srcOrd="6" destOrd="0" presId="urn:microsoft.com/office/officeart/2018/2/layout/IconLabelList"/>
    <dgm:cxn modelId="{5C8CF74C-28A2-405E-9058-DD1CF8765DD6}" type="presParOf" srcId="{952F0D94-C6FD-472A-9C51-4001AFF21481}" destId="{DFB214F9-F2B3-43EE-816E-1C91B1DD66F4}" srcOrd="0" destOrd="0" presId="urn:microsoft.com/office/officeart/2018/2/layout/IconLabelList"/>
    <dgm:cxn modelId="{3C728BCE-AE98-4C3D-9270-9CAC43CBEB56}" type="presParOf" srcId="{952F0D94-C6FD-472A-9C51-4001AFF21481}" destId="{C354CB84-E3C4-4080-AEA9-C232A722CE17}" srcOrd="1" destOrd="0" presId="urn:microsoft.com/office/officeart/2018/2/layout/IconLabelList"/>
    <dgm:cxn modelId="{89752A77-6E54-4E39-A789-DAFE5378329F}" type="presParOf" srcId="{952F0D94-C6FD-472A-9C51-4001AFF21481}" destId="{856913E4-5D2A-4407-BC2B-33B24BCDB0DC}" srcOrd="2" destOrd="0" presId="urn:microsoft.com/office/officeart/2018/2/layout/IconLabelList"/>
    <dgm:cxn modelId="{8200F064-E0EA-4E1D-BD4A-DDD1D86E4699}" type="presParOf" srcId="{8344BF1F-160E-4299-AB64-BC583E0F7B71}" destId="{E242C6FF-D1CB-4537-9AA2-DE5728299883}" srcOrd="7" destOrd="0" presId="urn:microsoft.com/office/officeart/2018/2/layout/IconLabelList"/>
    <dgm:cxn modelId="{8B74654E-4AEB-473C-A0EF-E2DFAC12413B}" type="presParOf" srcId="{8344BF1F-160E-4299-AB64-BC583E0F7B71}" destId="{17B45D79-B4E4-4FBA-B78E-1C3538BBC94F}" srcOrd="8" destOrd="0" presId="urn:microsoft.com/office/officeart/2018/2/layout/IconLabelList"/>
    <dgm:cxn modelId="{CB14FEFB-DAE9-4BB1-A590-9BDB6CA9B683}" type="presParOf" srcId="{17B45D79-B4E4-4FBA-B78E-1C3538BBC94F}" destId="{EFA73942-1752-43D2-9782-4BC4F7228875}" srcOrd="0" destOrd="0" presId="urn:microsoft.com/office/officeart/2018/2/layout/IconLabelList"/>
    <dgm:cxn modelId="{4B457A09-5A4C-4E68-B717-FE84B572344E}" type="presParOf" srcId="{17B45D79-B4E4-4FBA-B78E-1C3538BBC94F}" destId="{52CC75EF-AB7B-4A52-B404-865FE6CFEC59}" srcOrd="1" destOrd="0" presId="urn:microsoft.com/office/officeart/2018/2/layout/IconLabelList"/>
    <dgm:cxn modelId="{469FFB81-418D-417C-B752-854776429DCA}" type="presParOf" srcId="{17B45D79-B4E4-4FBA-B78E-1C3538BBC94F}" destId="{E76F5480-76F0-4070-8B0C-8C58C33F3878}" srcOrd="2" destOrd="0" presId="urn:microsoft.com/office/officeart/2018/2/layout/IconLabelList"/>
    <dgm:cxn modelId="{A40A9D23-A457-42D1-9A4A-F205DA196D60}" type="presParOf" srcId="{8344BF1F-160E-4299-AB64-BC583E0F7B71}" destId="{9C06A30D-F317-49E6-8505-A5ACDC12ACB8}" srcOrd="9" destOrd="0" presId="urn:microsoft.com/office/officeart/2018/2/layout/IconLabelList"/>
    <dgm:cxn modelId="{4285A600-B3E5-4CA5-9DE7-87A5D9E96442}" type="presParOf" srcId="{8344BF1F-160E-4299-AB64-BC583E0F7B71}" destId="{F3D23632-E8B1-47A6-B082-D0330EA9CF5D}" srcOrd="10" destOrd="0" presId="urn:microsoft.com/office/officeart/2018/2/layout/IconLabelList"/>
    <dgm:cxn modelId="{564EC9F6-1143-48A0-AE3C-97651F2826F9}" type="presParOf" srcId="{F3D23632-E8B1-47A6-B082-D0330EA9CF5D}" destId="{B7D514D6-D62D-46D2-85E7-77DAC991D273}" srcOrd="0" destOrd="0" presId="urn:microsoft.com/office/officeart/2018/2/layout/IconLabelList"/>
    <dgm:cxn modelId="{20A86DA8-9C12-4C76-B24A-B721294045BF}" type="presParOf" srcId="{F3D23632-E8B1-47A6-B082-D0330EA9CF5D}" destId="{67B4996F-0119-4543-B685-621E9AC0620E}" srcOrd="1" destOrd="0" presId="urn:microsoft.com/office/officeart/2018/2/layout/IconLabelList"/>
    <dgm:cxn modelId="{5F073FAE-819B-47F3-A05A-A1B558F1B34B}" type="presParOf" srcId="{F3D23632-E8B1-47A6-B082-D0330EA9CF5D}" destId="{610269E4-11BD-4BEA-A3FF-16135954CA14}" srcOrd="2" destOrd="0" presId="urn:microsoft.com/office/officeart/2018/2/layout/IconLabelList"/>
    <dgm:cxn modelId="{A002644A-BA31-4185-88DC-22464024CA9D}" type="presParOf" srcId="{8344BF1F-160E-4299-AB64-BC583E0F7B71}" destId="{50685A73-D865-4549-95EF-EBA858F97A30}" srcOrd="11" destOrd="0" presId="urn:microsoft.com/office/officeart/2018/2/layout/IconLabelList"/>
    <dgm:cxn modelId="{C84C5940-54A5-4DFA-9F45-0936C01F36DF}" type="presParOf" srcId="{8344BF1F-160E-4299-AB64-BC583E0F7B71}" destId="{866B9E62-0CE9-401F-A210-FC748A43543C}" srcOrd="12" destOrd="0" presId="urn:microsoft.com/office/officeart/2018/2/layout/IconLabelList"/>
    <dgm:cxn modelId="{F629461B-BC48-45B4-A869-1E0D99F86F46}" type="presParOf" srcId="{866B9E62-0CE9-401F-A210-FC748A43543C}" destId="{5E543250-250E-4DED-B166-2CC40DAD74FE}" srcOrd="0" destOrd="0" presId="urn:microsoft.com/office/officeart/2018/2/layout/IconLabelList"/>
    <dgm:cxn modelId="{2F42B026-C702-43A1-8812-8D2C7373AD3A}" type="presParOf" srcId="{866B9E62-0CE9-401F-A210-FC748A43543C}" destId="{0562D7CF-53DD-45EB-BD45-07B5448768AE}" srcOrd="1" destOrd="0" presId="urn:microsoft.com/office/officeart/2018/2/layout/IconLabelList"/>
    <dgm:cxn modelId="{3C9E2644-4425-40D0-9852-B2E59D1F5AA3}" type="presParOf" srcId="{866B9E62-0CE9-401F-A210-FC748A43543C}" destId="{277FA195-E39E-484D-84CB-81FE1C7E1BFF}" srcOrd="2" destOrd="0" presId="urn:microsoft.com/office/officeart/2018/2/layout/IconLabelList"/>
  </dgm:cxnLst>
  <dgm:bg/>
  <dgm:whole>
    <a:ln>
      <a:solidFill>
        <a:schemeClr val="tx2"/>
      </a:solid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598502-6E27-44D2-88E8-52492FE597BE}">
      <dsp:nvSpPr>
        <dsp:cNvPr id="0" name=""/>
        <dsp:cNvSpPr/>
      </dsp:nvSpPr>
      <dsp:spPr>
        <a:xfrm>
          <a:off x="4560047" y="2795775"/>
          <a:ext cx="3571456" cy="413226"/>
        </a:xfrm>
        <a:custGeom>
          <a:avLst/>
          <a:gdLst/>
          <a:ahLst/>
          <a:cxnLst/>
          <a:rect l="0" t="0" r="0" b="0"/>
          <a:pathLst>
            <a:path>
              <a:moveTo>
                <a:pt x="0" y="0"/>
              </a:moveTo>
              <a:lnTo>
                <a:pt x="0" y="206613"/>
              </a:lnTo>
              <a:lnTo>
                <a:pt x="3571456" y="206613"/>
              </a:lnTo>
              <a:lnTo>
                <a:pt x="3571456" y="413226"/>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B71062-8816-456C-8D7F-B2DBF06D00B7}">
      <dsp:nvSpPr>
        <dsp:cNvPr id="0" name=""/>
        <dsp:cNvSpPr/>
      </dsp:nvSpPr>
      <dsp:spPr>
        <a:xfrm>
          <a:off x="4560047" y="2795775"/>
          <a:ext cx="1190485" cy="413226"/>
        </a:xfrm>
        <a:custGeom>
          <a:avLst/>
          <a:gdLst/>
          <a:ahLst/>
          <a:cxnLst/>
          <a:rect l="0" t="0" r="0" b="0"/>
          <a:pathLst>
            <a:path>
              <a:moveTo>
                <a:pt x="0" y="0"/>
              </a:moveTo>
              <a:lnTo>
                <a:pt x="0" y="206613"/>
              </a:lnTo>
              <a:lnTo>
                <a:pt x="1190485" y="206613"/>
              </a:lnTo>
              <a:lnTo>
                <a:pt x="1190485" y="413226"/>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EAFF25-081B-47FF-9BB8-1B38FBB36E34}">
      <dsp:nvSpPr>
        <dsp:cNvPr id="0" name=""/>
        <dsp:cNvSpPr/>
      </dsp:nvSpPr>
      <dsp:spPr>
        <a:xfrm>
          <a:off x="3369561" y="2795775"/>
          <a:ext cx="1190485" cy="413226"/>
        </a:xfrm>
        <a:custGeom>
          <a:avLst/>
          <a:gdLst/>
          <a:ahLst/>
          <a:cxnLst/>
          <a:rect l="0" t="0" r="0" b="0"/>
          <a:pathLst>
            <a:path>
              <a:moveTo>
                <a:pt x="1190485" y="0"/>
              </a:moveTo>
              <a:lnTo>
                <a:pt x="1190485" y="206613"/>
              </a:lnTo>
              <a:lnTo>
                <a:pt x="0" y="206613"/>
              </a:lnTo>
              <a:lnTo>
                <a:pt x="0" y="413226"/>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E83451-BEEC-4B28-A5A9-52030D386C6A}">
      <dsp:nvSpPr>
        <dsp:cNvPr id="0" name=""/>
        <dsp:cNvSpPr/>
      </dsp:nvSpPr>
      <dsp:spPr>
        <a:xfrm>
          <a:off x="988590" y="2795775"/>
          <a:ext cx="3571456" cy="413226"/>
        </a:xfrm>
        <a:custGeom>
          <a:avLst/>
          <a:gdLst/>
          <a:ahLst/>
          <a:cxnLst/>
          <a:rect l="0" t="0" r="0" b="0"/>
          <a:pathLst>
            <a:path>
              <a:moveTo>
                <a:pt x="3571456" y="0"/>
              </a:moveTo>
              <a:lnTo>
                <a:pt x="3571456" y="206613"/>
              </a:lnTo>
              <a:lnTo>
                <a:pt x="0" y="206613"/>
              </a:lnTo>
              <a:lnTo>
                <a:pt x="0" y="413226"/>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B1E0657-16C2-4A5F-85AB-B5A3A301B78B}">
      <dsp:nvSpPr>
        <dsp:cNvPr id="0" name=""/>
        <dsp:cNvSpPr/>
      </dsp:nvSpPr>
      <dsp:spPr>
        <a:xfrm>
          <a:off x="2477848" y="1811903"/>
          <a:ext cx="4164397" cy="983872"/>
        </a:xfrm>
        <a:prstGeom prst="rect">
          <a:avLst/>
        </a:prstGeom>
        <a:solidFill>
          <a:srgbClr val="38425C"/>
        </a:solidFill>
        <a:ln w="12700" cap="flat" cmpd="sng" algn="ctr">
          <a:solidFill>
            <a:schemeClr val="lt1">
              <a:hueOff val="0"/>
              <a:satOff val="0"/>
              <a:lumOff val="0"/>
              <a:alphaOff val="0"/>
            </a:schemeClr>
          </a:solidFill>
          <a:prstDash val="solid"/>
          <a:miter lim="800000"/>
        </a:ln>
        <a:effectLst>
          <a:outerShdw blurRad="50800" dist="38100" dir="5400000" algn="t"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rtlCol="0" anchor="ctr" anchorCtr="0">
          <a:noAutofit/>
        </a:bodyPr>
        <a:lstStyle/>
        <a:p>
          <a:pPr marL="0" lvl="0" indent="0" algn="ctr" defTabSz="914400" rtl="0" eaLnBrk="1" latinLnBrk="0" hangingPunct="1">
            <a:lnSpc>
              <a:spcPct val="90000"/>
            </a:lnSpc>
            <a:spcBef>
              <a:spcPct val="0"/>
            </a:spcBef>
            <a:spcAft>
              <a:spcPct val="35000"/>
            </a:spcAft>
            <a:buNone/>
          </a:pPr>
          <a:r>
            <a:rPr lang="en-US" sz="2000" b="1" kern="1200" dirty="0">
              <a:solidFill>
                <a:schemeClr val="bg1"/>
              </a:solidFill>
              <a:latin typeface="+mn-lt"/>
              <a:ea typeface="+mn-ea"/>
              <a:cs typeface="+mn-cs"/>
            </a:rPr>
            <a:t>Properties of Air</a:t>
          </a:r>
        </a:p>
      </dsp:txBody>
      <dsp:txXfrm>
        <a:off x="2477848" y="1811903"/>
        <a:ext cx="4164397" cy="983872"/>
      </dsp:txXfrm>
    </dsp:sp>
    <dsp:sp modelId="{3E2F3B32-32AB-4D58-8D7E-FDB8613BBAB6}">
      <dsp:nvSpPr>
        <dsp:cNvPr id="0" name=""/>
        <dsp:cNvSpPr/>
      </dsp:nvSpPr>
      <dsp:spPr>
        <a:xfrm>
          <a:off x="4717" y="3209002"/>
          <a:ext cx="1967744" cy="822960"/>
        </a:xfrm>
        <a:prstGeom prst="rect">
          <a:avLst/>
        </a:prstGeom>
        <a:solidFill>
          <a:srgbClr val="C0C3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lumMod val="75000"/>
                  <a:lumOff val="25000"/>
                </a:schemeClr>
              </a:solidFill>
              <a:latin typeface="Calibri" panose="020F0502020204030204"/>
              <a:ea typeface="+mn-ea"/>
              <a:cs typeface="+mn-cs"/>
            </a:rPr>
            <a:t>Density</a:t>
          </a:r>
        </a:p>
      </dsp:txBody>
      <dsp:txXfrm>
        <a:off x="4717" y="3209002"/>
        <a:ext cx="1967744" cy="822960"/>
      </dsp:txXfrm>
    </dsp:sp>
    <dsp:sp modelId="{D88C4F24-982A-464F-84D1-13C4FEFF1994}">
      <dsp:nvSpPr>
        <dsp:cNvPr id="0" name=""/>
        <dsp:cNvSpPr/>
      </dsp:nvSpPr>
      <dsp:spPr>
        <a:xfrm>
          <a:off x="2385688" y="3209002"/>
          <a:ext cx="1967744" cy="822960"/>
        </a:xfrm>
        <a:prstGeom prst="rect">
          <a:avLst/>
        </a:prstGeom>
        <a:solidFill>
          <a:srgbClr val="C0C3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prstClr val="black">
                  <a:lumMod val="75000"/>
                  <a:lumOff val="25000"/>
                </a:prstClr>
              </a:solidFill>
              <a:latin typeface="Calibri" panose="020F0502020204030204"/>
              <a:ea typeface="+mn-ea"/>
              <a:cs typeface="+mn-cs"/>
            </a:rPr>
            <a:t>Pressure</a:t>
          </a:r>
        </a:p>
      </dsp:txBody>
      <dsp:txXfrm>
        <a:off x="2385688" y="3209002"/>
        <a:ext cx="1967744" cy="822960"/>
      </dsp:txXfrm>
    </dsp:sp>
    <dsp:sp modelId="{40450903-BA4E-4A8C-89FF-1A2AECE2BC32}">
      <dsp:nvSpPr>
        <dsp:cNvPr id="0" name=""/>
        <dsp:cNvSpPr/>
      </dsp:nvSpPr>
      <dsp:spPr>
        <a:xfrm>
          <a:off x="4766660" y="3209002"/>
          <a:ext cx="1967744" cy="822960"/>
        </a:xfrm>
        <a:prstGeom prst="rect">
          <a:avLst/>
        </a:prstGeom>
        <a:solidFill>
          <a:srgbClr val="C0C3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prstClr val="black">
                  <a:lumMod val="75000"/>
                  <a:lumOff val="25000"/>
                </a:prstClr>
              </a:solidFill>
              <a:latin typeface="Calibri" panose="020F0502020204030204"/>
              <a:ea typeface="+mn-ea"/>
              <a:cs typeface="+mn-cs"/>
            </a:rPr>
            <a:t>Temperature</a:t>
          </a:r>
        </a:p>
      </dsp:txBody>
      <dsp:txXfrm>
        <a:off x="4766660" y="3209002"/>
        <a:ext cx="1967744" cy="822960"/>
      </dsp:txXfrm>
    </dsp:sp>
    <dsp:sp modelId="{42E9C2AC-B55B-4915-9ED0-C753B62AA6B0}">
      <dsp:nvSpPr>
        <dsp:cNvPr id="0" name=""/>
        <dsp:cNvSpPr/>
      </dsp:nvSpPr>
      <dsp:spPr>
        <a:xfrm>
          <a:off x="7147631" y="3209002"/>
          <a:ext cx="1967744" cy="822960"/>
        </a:xfrm>
        <a:prstGeom prst="rect">
          <a:avLst/>
        </a:prstGeom>
        <a:solidFill>
          <a:srgbClr val="C0C3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prstClr val="black">
                  <a:lumMod val="75000"/>
                  <a:lumOff val="25000"/>
                </a:prstClr>
              </a:solidFill>
              <a:latin typeface="Calibri" panose="020F0502020204030204"/>
              <a:ea typeface="+mn-ea"/>
              <a:cs typeface="+mn-cs"/>
            </a:rPr>
            <a:t>Humidity</a:t>
          </a:r>
        </a:p>
      </dsp:txBody>
      <dsp:txXfrm>
        <a:off x="7147631" y="3209002"/>
        <a:ext cx="1967744" cy="8229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10DAE-E38E-4593-853F-30F91AE417E3}">
      <dsp:nvSpPr>
        <dsp:cNvPr id="0" name=""/>
        <dsp:cNvSpPr/>
      </dsp:nvSpPr>
      <dsp:spPr>
        <a:xfrm>
          <a:off x="396450" y="292881"/>
          <a:ext cx="359529" cy="344918"/>
        </a:xfrm>
        <a:prstGeom prst="rect">
          <a:avLst/>
        </a:prstGeom>
        <a:blipFill>
          <a:blip xmlns:r="http://schemas.openxmlformats.org/officeDocument/2006/relationships" r:embed="rId1">
            <a:duotone>
              <a:schemeClr val="accent4">
                <a:shade val="45000"/>
                <a:satMod val="135000"/>
              </a:schemeClr>
              <a:prstClr val="white"/>
            </a:duotone>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DA5860-ABBC-4784-AC2A-EDCDDDC80179}">
      <dsp:nvSpPr>
        <dsp:cNvPr id="0" name=""/>
        <dsp:cNvSpPr/>
      </dsp:nvSpPr>
      <dsp:spPr>
        <a:xfrm>
          <a:off x="3167" y="909704"/>
          <a:ext cx="1146093" cy="45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effectLst>
                <a:outerShdw blurRad="38100" dist="38100" dir="2700000" algn="tl">
                  <a:srgbClr val="000000">
                    <a:alpha val="43137"/>
                  </a:srgbClr>
                </a:outerShdw>
              </a:effectLst>
              <a:latin typeface="+mj-lt"/>
            </a:rPr>
            <a:t>Air Pressure </a:t>
          </a:r>
        </a:p>
      </dsp:txBody>
      <dsp:txXfrm>
        <a:off x="3167" y="909704"/>
        <a:ext cx="1146093" cy="458437"/>
      </dsp:txXfrm>
    </dsp:sp>
    <dsp:sp modelId="{766EDC41-7473-4B14-9831-A755E5C42264}">
      <dsp:nvSpPr>
        <dsp:cNvPr id="0" name=""/>
        <dsp:cNvSpPr/>
      </dsp:nvSpPr>
      <dsp:spPr>
        <a:xfrm>
          <a:off x="1665003" y="250175"/>
          <a:ext cx="515742" cy="515742"/>
        </a:xfrm>
        <a:prstGeom prst="rect">
          <a:avLst/>
        </a:prstGeom>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BB4BCA-E3A0-48E3-B790-B69AA966DE64}">
      <dsp:nvSpPr>
        <dsp:cNvPr id="0" name=""/>
        <dsp:cNvSpPr/>
      </dsp:nvSpPr>
      <dsp:spPr>
        <a:xfrm>
          <a:off x="1349828" y="952410"/>
          <a:ext cx="1146093" cy="45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effectLst>
                <a:outerShdw blurRad="38100" dist="38100" dir="2700000" algn="tl">
                  <a:srgbClr val="000000">
                    <a:alpha val="43137"/>
                  </a:srgbClr>
                </a:outerShdw>
              </a:effectLst>
              <a:latin typeface="+mj-lt"/>
            </a:rPr>
            <a:t>Wind Speed &amp; Direction</a:t>
          </a:r>
        </a:p>
      </dsp:txBody>
      <dsp:txXfrm>
        <a:off x="1349828" y="952410"/>
        <a:ext cx="1146093" cy="458437"/>
      </dsp:txXfrm>
    </dsp:sp>
    <dsp:sp modelId="{178A28E8-DA96-498D-9D76-D4096E571511}">
      <dsp:nvSpPr>
        <dsp:cNvPr id="0" name=""/>
        <dsp:cNvSpPr/>
      </dsp:nvSpPr>
      <dsp:spPr>
        <a:xfrm>
          <a:off x="3011663" y="250175"/>
          <a:ext cx="515742" cy="515742"/>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82C09F-A9A3-4D1A-A74E-3047AF101204}">
      <dsp:nvSpPr>
        <dsp:cNvPr id="0" name=""/>
        <dsp:cNvSpPr/>
      </dsp:nvSpPr>
      <dsp:spPr>
        <a:xfrm>
          <a:off x="2696488" y="952410"/>
          <a:ext cx="1146093" cy="45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effectLst>
                <a:outerShdw blurRad="38100" dist="38100" dir="2700000" algn="tl">
                  <a:srgbClr val="000000">
                    <a:alpha val="43137"/>
                  </a:srgbClr>
                </a:outerShdw>
              </a:effectLst>
              <a:latin typeface="+mj-lt"/>
            </a:rPr>
            <a:t>Temperature </a:t>
          </a:r>
        </a:p>
      </dsp:txBody>
      <dsp:txXfrm>
        <a:off x="2696488" y="952410"/>
        <a:ext cx="1146093" cy="458437"/>
      </dsp:txXfrm>
    </dsp:sp>
    <dsp:sp modelId="{DFB214F9-F2B3-43EE-816E-1C91B1DD66F4}">
      <dsp:nvSpPr>
        <dsp:cNvPr id="0" name=""/>
        <dsp:cNvSpPr/>
      </dsp:nvSpPr>
      <dsp:spPr>
        <a:xfrm>
          <a:off x="4402837" y="271528"/>
          <a:ext cx="426714" cy="430330"/>
        </a:xfrm>
        <a:prstGeom prst="rect">
          <a:avLst/>
        </a:prstGeom>
        <a:blipFill>
          <a:blip xmlns:r="http://schemas.openxmlformats.org/officeDocument/2006/relationships" r:embed="rId6">
            <a:duotone>
              <a:schemeClr val="bg2">
                <a:shade val="45000"/>
                <a:satMod val="135000"/>
              </a:schemeClr>
              <a:prstClr val="white"/>
            </a:duotone>
          </a:blip>
          <a:srcRect/>
          <a:stretch>
            <a:fillRect l="-37000" r="-3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6913E4-5D2A-4407-BC2B-33B24BCDB0DC}">
      <dsp:nvSpPr>
        <dsp:cNvPr id="0" name=""/>
        <dsp:cNvSpPr/>
      </dsp:nvSpPr>
      <dsp:spPr>
        <a:xfrm>
          <a:off x="4043148" y="931057"/>
          <a:ext cx="1146093" cy="45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effectLst>
                <a:outerShdw blurRad="38100" dist="38100" dir="2700000" algn="tl">
                  <a:srgbClr val="000000">
                    <a:alpha val="43137"/>
                  </a:srgbClr>
                </a:outerShdw>
              </a:effectLst>
              <a:latin typeface="+mj-lt"/>
            </a:rPr>
            <a:t>Relative Humidity </a:t>
          </a:r>
        </a:p>
      </dsp:txBody>
      <dsp:txXfrm>
        <a:off x="4043148" y="931057"/>
        <a:ext cx="1146093" cy="458437"/>
      </dsp:txXfrm>
    </dsp:sp>
    <dsp:sp modelId="{EFA73942-1752-43D2-9782-4BC4F7228875}">
      <dsp:nvSpPr>
        <dsp:cNvPr id="0" name=""/>
        <dsp:cNvSpPr/>
      </dsp:nvSpPr>
      <dsp:spPr>
        <a:xfrm>
          <a:off x="991673" y="1697371"/>
          <a:ext cx="515742" cy="515742"/>
        </a:xfrm>
        <a:prstGeom prst="rect">
          <a:avLst/>
        </a:prstGeom>
        <a:blipFill>
          <a:blip xmlns:r="http://schemas.openxmlformats.org/officeDocument/2006/relationships"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6F5480-76F0-4070-8B0C-8C58C33F3878}">
      <dsp:nvSpPr>
        <dsp:cNvPr id="0" name=""/>
        <dsp:cNvSpPr/>
      </dsp:nvSpPr>
      <dsp:spPr>
        <a:xfrm>
          <a:off x="676497" y="2399607"/>
          <a:ext cx="1146093" cy="45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effectLst>
                <a:outerShdw blurRad="38100" dist="38100" dir="2700000" algn="tl">
                  <a:srgbClr val="000000">
                    <a:alpha val="43137"/>
                  </a:srgbClr>
                </a:outerShdw>
              </a:effectLst>
              <a:latin typeface="+mj-lt"/>
            </a:rPr>
            <a:t>Dew Point </a:t>
          </a:r>
        </a:p>
      </dsp:txBody>
      <dsp:txXfrm>
        <a:off x="676497" y="2399607"/>
        <a:ext cx="1146093" cy="458437"/>
      </dsp:txXfrm>
    </dsp:sp>
    <dsp:sp modelId="{B7D514D6-D62D-46D2-85E7-77DAC991D273}">
      <dsp:nvSpPr>
        <dsp:cNvPr id="0" name=""/>
        <dsp:cNvSpPr/>
      </dsp:nvSpPr>
      <dsp:spPr>
        <a:xfrm>
          <a:off x="2338333" y="1697371"/>
          <a:ext cx="515742" cy="515742"/>
        </a:xfrm>
        <a:prstGeom prst="rect">
          <a:avLst/>
        </a:prstGeom>
        <a:blipFill>
          <a:blip xmlns:r="http://schemas.openxmlformats.org/officeDocument/2006/relationships" r:embed="rId8">
            <a:extLst>
              <a:ext uri="{96DAC541-7B7A-43D3-8B79-37D633B846F1}">
                <asvg:svgBlip xmlns:asvg="http://schemas.microsoft.com/office/drawing/2016/SVG/main" r:embed="rId9"/>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0269E4-11BD-4BEA-A3FF-16135954CA14}">
      <dsp:nvSpPr>
        <dsp:cNvPr id="0" name=""/>
        <dsp:cNvSpPr/>
      </dsp:nvSpPr>
      <dsp:spPr>
        <a:xfrm>
          <a:off x="2023158" y="2399607"/>
          <a:ext cx="1146093" cy="45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effectLst>
                <a:outerShdw blurRad="38100" dist="38100" dir="2700000" algn="tl">
                  <a:srgbClr val="000000">
                    <a:alpha val="43137"/>
                  </a:srgbClr>
                </a:outerShdw>
              </a:effectLst>
              <a:latin typeface="+mj-lt"/>
            </a:rPr>
            <a:t>Clouds</a:t>
          </a:r>
        </a:p>
      </dsp:txBody>
      <dsp:txXfrm>
        <a:off x="2023158" y="2399607"/>
        <a:ext cx="1146093" cy="458437"/>
      </dsp:txXfrm>
    </dsp:sp>
    <dsp:sp modelId="{5E543250-250E-4DED-B166-2CC40DAD74FE}">
      <dsp:nvSpPr>
        <dsp:cNvPr id="0" name=""/>
        <dsp:cNvSpPr/>
      </dsp:nvSpPr>
      <dsp:spPr>
        <a:xfrm>
          <a:off x="3684994" y="1697371"/>
          <a:ext cx="515742" cy="515742"/>
        </a:xfrm>
        <a:prstGeom prst="rect">
          <a:avLst/>
        </a:prstGeom>
        <a:blipFill>
          <a:blip xmlns:r="http://schemas.openxmlformats.org/officeDocument/2006/relationships" r:embed="rId10">
            <a:extLst>
              <a:ext uri="{96DAC541-7B7A-43D3-8B79-37D633B846F1}">
                <asvg:svgBlip xmlns:asvg="http://schemas.microsoft.com/office/drawing/2016/SVG/main" r:embed="rId1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7FA195-E39E-484D-84CB-81FE1C7E1BFF}">
      <dsp:nvSpPr>
        <dsp:cNvPr id="0" name=""/>
        <dsp:cNvSpPr/>
      </dsp:nvSpPr>
      <dsp:spPr>
        <a:xfrm>
          <a:off x="3369818" y="2399607"/>
          <a:ext cx="1146093" cy="45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effectLst>
                <a:outerShdw blurRad="38100" dist="38100" dir="2700000" algn="tl">
                  <a:srgbClr val="000000">
                    <a:alpha val="43137"/>
                  </a:srgbClr>
                </a:outerShdw>
              </a:effectLst>
              <a:latin typeface="+mj-lt"/>
            </a:rPr>
            <a:t>Precipitation </a:t>
          </a:r>
        </a:p>
      </dsp:txBody>
      <dsp:txXfrm>
        <a:off x="3369818" y="2399607"/>
        <a:ext cx="1146093" cy="45843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10T11:56:21.598"/>
    </inkml:context>
    <inkml:brush xml:id="br0">
      <inkml:brushProperty name="width" value="0.10583" units="cm"/>
      <inkml:brushProperty name="height" value="0.10583" units="cm"/>
      <inkml:brushProperty name="color" value="#E71224"/>
      <inkml:brushProperty name="ignorePressure" value="1"/>
    </inkml:brush>
  </inkml:definitions>
  <inkml:trace contextRef="#ctx0" brushRef="#br0">0 3055,'1'-80,"3"0,5 0,10-27,38-97,10 2,12 3,40-59,3 50,10 5,11 4,10 6,123-114,-265 294,218-246,-144 170,5 3,4 3,94-63,-134 100,-34 34</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CC5FE-3FDA-4F73-9EEA-A8273D2E0B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08FA90-7289-44BE-8AB8-BFBC80CC28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763760-70D8-4131-936E-AD244914DBA8}"/>
              </a:ext>
            </a:extLst>
          </p:cNvPr>
          <p:cNvSpPr>
            <a:spLocks noGrp="1"/>
          </p:cNvSpPr>
          <p:nvPr>
            <p:ph type="dt" sz="half" idx="10"/>
          </p:nvPr>
        </p:nvSpPr>
        <p:spPr/>
        <p:txBody>
          <a:bodyPr/>
          <a:lstStyle/>
          <a:p>
            <a:fld id="{5F27B143-1050-4207-8527-2F3CDFC78E53}" type="datetimeFigureOut">
              <a:rPr lang="en-US" smtClean="0"/>
              <a:t>8/9/26</a:t>
            </a:fld>
            <a:endParaRPr lang="en-US"/>
          </a:p>
        </p:txBody>
      </p:sp>
      <p:sp>
        <p:nvSpPr>
          <p:cNvPr id="5" name="Footer Placeholder 4">
            <a:extLst>
              <a:ext uri="{FF2B5EF4-FFF2-40B4-BE49-F238E27FC236}">
                <a16:creationId xmlns:a16="http://schemas.microsoft.com/office/drawing/2014/main" id="{AD4AAB30-CCC2-4162-92BA-E980061E98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EB9EBA-DE82-4B79-BABB-FB54EF2DD067}"/>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716674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BB5D3-6BC9-49C9-85C0-DA961CC6DA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F8552C-D89A-4FB4-845E-CFE2F10E496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E1EC9D-AAF9-4F4E-8BD8-E9CA28231A05}"/>
              </a:ext>
            </a:extLst>
          </p:cNvPr>
          <p:cNvSpPr>
            <a:spLocks noGrp="1"/>
          </p:cNvSpPr>
          <p:nvPr>
            <p:ph type="dt" sz="half" idx="10"/>
          </p:nvPr>
        </p:nvSpPr>
        <p:spPr/>
        <p:txBody>
          <a:bodyPr/>
          <a:lstStyle/>
          <a:p>
            <a:fld id="{5F27B143-1050-4207-8527-2F3CDFC78E53}" type="datetimeFigureOut">
              <a:rPr lang="en-US" smtClean="0"/>
              <a:t>8/9/26</a:t>
            </a:fld>
            <a:endParaRPr lang="en-US"/>
          </a:p>
        </p:txBody>
      </p:sp>
      <p:sp>
        <p:nvSpPr>
          <p:cNvPr id="5" name="Footer Placeholder 4">
            <a:extLst>
              <a:ext uri="{FF2B5EF4-FFF2-40B4-BE49-F238E27FC236}">
                <a16:creationId xmlns:a16="http://schemas.microsoft.com/office/drawing/2014/main" id="{161EE1EE-6599-4C08-9AFE-3BD5F9CC05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5747DA-D4E4-48BE-A999-2BD9682704FF}"/>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404319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D0EED2-3227-4AEA-92B1-AD676908510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BEF114-376B-4A4B-A17D-DF3C6AF4470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FBDB9A-9037-4C10-93A0-0D3B71563FC8}"/>
              </a:ext>
            </a:extLst>
          </p:cNvPr>
          <p:cNvSpPr>
            <a:spLocks noGrp="1"/>
          </p:cNvSpPr>
          <p:nvPr>
            <p:ph type="dt" sz="half" idx="10"/>
          </p:nvPr>
        </p:nvSpPr>
        <p:spPr/>
        <p:txBody>
          <a:bodyPr/>
          <a:lstStyle/>
          <a:p>
            <a:fld id="{5F27B143-1050-4207-8527-2F3CDFC78E53}" type="datetimeFigureOut">
              <a:rPr lang="en-US" smtClean="0"/>
              <a:t>8/9/26</a:t>
            </a:fld>
            <a:endParaRPr lang="en-US"/>
          </a:p>
        </p:txBody>
      </p:sp>
      <p:sp>
        <p:nvSpPr>
          <p:cNvPr id="5" name="Footer Placeholder 4">
            <a:extLst>
              <a:ext uri="{FF2B5EF4-FFF2-40B4-BE49-F238E27FC236}">
                <a16:creationId xmlns:a16="http://schemas.microsoft.com/office/drawing/2014/main" id="{C1038121-E899-4257-B905-0D28EE77D9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33707B-BB05-427E-A1E5-4EFD6EB3EA12}"/>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807544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AB5BF-2942-4718-BC95-923348A21B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1B126D-C836-4CAE-A631-3BE8A266CE2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79628C-017C-4007-B9F9-1B1E4DBD290B}"/>
              </a:ext>
            </a:extLst>
          </p:cNvPr>
          <p:cNvSpPr>
            <a:spLocks noGrp="1"/>
          </p:cNvSpPr>
          <p:nvPr>
            <p:ph type="dt" sz="half" idx="10"/>
          </p:nvPr>
        </p:nvSpPr>
        <p:spPr/>
        <p:txBody>
          <a:bodyPr/>
          <a:lstStyle/>
          <a:p>
            <a:fld id="{5F27B143-1050-4207-8527-2F3CDFC78E53}" type="datetimeFigureOut">
              <a:rPr lang="en-US" smtClean="0"/>
              <a:t>8/9/26</a:t>
            </a:fld>
            <a:endParaRPr lang="en-US"/>
          </a:p>
        </p:txBody>
      </p:sp>
      <p:sp>
        <p:nvSpPr>
          <p:cNvPr id="5" name="Footer Placeholder 4">
            <a:extLst>
              <a:ext uri="{FF2B5EF4-FFF2-40B4-BE49-F238E27FC236}">
                <a16:creationId xmlns:a16="http://schemas.microsoft.com/office/drawing/2014/main" id="{428238BC-5128-48FD-B4E6-A936F593A0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6DF25B-A93A-4AE0-9794-DEE66FC7E7BC}"/>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1305422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35D26-3398-4EE3-A45D-CB4384B113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F82B3B-AC66-4998-BB6C-92C163D098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045DC56-5041-4E4B-A26D-31436F12DD0C}"/>
              </a:ext>
            </a:extLst>
          </p:cNvPr>
          <p:cNvSpPr>
            <a:spLocks noGrp="1"/>
          </p:cNvSpPr>
          <p:nvPr>
            <p:ph type="dt" sz="half" idx="10"/>
          </p:nvPr>
        </p:nvSpPr>
        <p:spPr/>
        <p:txBody>
          <a:bodyPr/>
          <a:lstStyle/>
          <a:p>
            <a:fld id="{5F27B143-1050-4207-8527-2F3CDFC78E53}" type="datetimeFigureOut">
              <a:rPr lang="en-US" smtClean="0"/>
              <a:t>8/9/26</a:t>
            </a:fld>
            <a:endParaRPr lang="en-US"/>
          </a:p>
        </p:txBody>
      </p:sp>
      <p:sp>
        <p:nvSpPr>
          <p:cNvPr id="5" name="Footer Placeholder 4">
            <a:extLst>
              <a:ext uri="{FF2B5EF4-FFF2-40B4-BE49-F238E27FC236}">
                <a16:creationId xmlns:a16="http://schemas.microsoft.com/office/drawing/2014/main" id="{9BF4FEE8-D951-46EC-9A7A-242977D1A6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CF4AD9-40F6-41F6-9612-0A4FD864F02C}"/>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4116656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7AB17-33CB-40AC-B304-775C08EE15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5BC642-EE79-46C2-A60B-95D0B9BC029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EC0A4F-E77D-4AFC-BBE9-5D64C448C1F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E583B19-0BA9-4CFC-AF2E-3AC4EFA4AACF}"/>
              </a:ext>
            </a:extLst>
          </p:cNvPr>
          <p:cNvSpPr>
            <a:spLocks noGrp="1"/>
          </p:cNvSpPr>
          <p:nvPr>
            <p:ph type="dt" sz="half" idx="10"/>
          </p:nvPr>
        </p:nvSpPr>
        <p:spPr/>
        <p:txBody>
          <a:bodyPr/>
          <a:lstStyle/>
          <a:p>
            <a:fld id="{5F27B143-1050-4207-8527-2F3CDFC78E53}" type="datetimeFigureOut">
              <a:rPr lang="en-US" smtClean="0"/>
              <a:t>8/9/26</a:t>
            </a:fld>
            <a:endParaRPr lang="en-US"/>
          </a:p>
        </p:txBody>
      </p:sp>
      <p:sp>
        <p:nvSpPr>
          <p:cNvPr id="6" name="Footer Placeholder 5">
            <a:extLst>
              <a:ext uri="{FF2B5EF4-FFF2-40B4-BE49-F238E27FC236}">
                <a16:creationId xmlns:a16="http://schemas.microsoft.com/office/drawing/2014/main" id="{E3F976EB-D6D9-43C3-A341-B83A33B7F8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083A59-DDCD-4E0D-AC25-9A50F7BA4EEA}"/>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4172507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DD41A-8E1A-426E-A191-111A2E3809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291354-16AD-4606-897E-448CD92B9F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37BF5DF-E888-4593-962D-E2EF0AF769F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42D99A8-AD02-4704-8387-23899B374F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D99C0DF-F940-4CF2-A40C-8BF0318085A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E6357E-40BD-4C46-9B63-C2ABA9C0729A}"/>
              </a:ext>
            </a:extLst>
          </p:cNvPr>
          <p:cNvSpPr>
            <a:spLocks noGrp="1"/>
          </p:cNvSpPr>
          <p:nvPr>
            <p:ph type="dt" sz="half" idx="10"/>
          </p:nvPr>
        </p:nvSpPr>
        <p:spPr/>
        <p:txBody>
          <a:bodyPr/>
          <a:lstStyle/>
          <a:p>
            <a:fld id="{5F27B143-1050-4207-8527-2F3CDFC78E53}" type="datetimeFigureOut">
              <a:rPr lang="en-US" smtClean="0"/>
              <a:t>8/9/26</a:t>
            </a:fld>
            <a:endParaRPr lang="en-US"/>
          </a:p>
        </p:txBody>
      </p:sp>
      <p:sp>
        <p:nvSpPr>
          <p:cNvPr id="8" name="Footer Placeholder 7">
            <a:extLst>
              <a:ext uri="{FF2B5EF4-FFF2-40B4-BE49-F238E27FC236}">
                <a16:creationId xmlns:a16="http://schemas.microsoft.com/office/drawing/2014/main" id="{811E739B-6002-4F7C-81BC-11937D4147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04FEB4-F6A3-4D6C-987D-6C985549C295}"/>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3057855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43EEF-697F-4041-8246-D9EEB010B0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CAB759-D1B5-4C6C-A884-ED2B718871FD}"/>
              </a:ext>
            </a:extLst>
          </p:cNvPr>
          <p:cNvSpPr>
            <a:spLocks noGrp="1"/>
          </p:cNvSpPr>
          <p:nvPr>
            <p:ph type="dt" sz="half" idx="10"/>
          </p:nvPr>
        </p:nvSpPr>
        <p:spPr/>
        <p:txBody>
          <a:bodyPr/>
          <a:lstStyle/>
          <a:p>
            <a:fld id="{5F27B143-1050-4207-8527-2F3CDFC78E53}" type="datetimeFigureOut">
              <a:rPr lang="en-US" smtClean="0"/>
              <a:t>8/9/26</a:t>
            </a:fld>
            <a:endParaRPr lang="en-US"/>
          </a:p>
        </p:txBody>
      </p:sp>
      <p:sp>
        <p:nvSpPr>
          <p:cNvPr id="4" name="Footer Placeholder 3">
            <a:extLst>
              <a:ext uri="{FF2B5EF4-FFF2-40B4-BE49-F238E27FC236}">
                <a16:creationId xmlns:a16="http://schemas.microsoft.com/office/drawing/2014/main" id="{6E1C43FB-C822-4A68-BFFF-6A3961A521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EF38FA5-7099-4E6C-B4FF-4AB9C9E187B4}"/>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495153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A9719C-E786-4BE1-98E5-EA2579D40BAD}"/>
              </a:ext>
            </a:extLst>
          </p:cNvPr>
          <p:cNvSpPr>
            <a:spLocks noGrp="1"/>
          </p:cNvSpPr>
          <p:nvPr>
            <p:ph type="dt" sz="half" idx="10"/>
          </p:nvPr>
        </p:nvSpPr>
        <p:spPr/>
        <p:txBody>
          <a:bodyPr/>
          <a:lstStyle/>
          <a:p>
            <a:fld id="{5F27B143-1050-4207-8527-2F3CDFC78E53}" type="datetimeFigureOut">
              <a:rPr lang="en-US" smtClean="0"/>
              <a:t>8/9/26</a:t>
            </a:fld>
            <a:endParaRPr lang="en-US"/>
          </a:p>
        </p:txBody>
      </p:sp>
      <p:sp>
        <p:nvSpPr>
          <p:cNvPr id="3" name="Footer Placeholder 2">
            <a:extLst>
              <a:ext uri="{FF2B5EF4-FFF2-40B4-BE49-F238E27FC236}">
                <a16:creationId xmlns:a16="http://schemas.microsoft.com/office/drawing/2014/main" id="{9AAB8281-19C5-4C2B-89B0-7D2F92D255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D675E81-5E3D-4418-B7F0-EAFC54343492}"/>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3325931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ABFF1-7BBD-48DB-900F-D81325D4EB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6D9C1D-440A-41DC-97F4-0F18059C97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DEF84F-F311-48D6-AE3A-A6266C906D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B0894DC-99F2-40AF-952E-21EC83E60111}"/>
              </a:ext>
            </a:extLst>
          </p:cNvPr>
          <p:cNvSpPr>
            <a:spLocks noGrp="1"/>
          </p:cNvSpPr>
          <p:nvPr>
            <p:ph type="dt" sz="half" idx="10"/>
          </p:nvPr>
        </p:nvSpPr>
        <p:spPr/>
        <p:txBody>
          <a:bodyPr/>
          <a:lstStyle/>
          <a:p>
            <a:fld id="{5F27B143-1050-4207-8527-2F3CDFC78E53}" type="datetimeFigureOut">
              <a:rPr lang="en-US" smtClean="0"/>
              <a:t>8/9/26</a:t>
            </a:fld>
            <a:endParaRPr lang="en-US"/>
          </a:p>
        </p:txBody>
      </p:sp>
      <p:sp>
        <p:nvSpPr>
          <p:cNvPr id="6" name="Footer Placeholder 5">
            <a:extLst>
              <a:ext uri="{FF2B5EF4-FFF2-40B4-BE49-F238E27FC236}">
                <a16:creationId xmlns:a16="http://schemas.microsoft.com/office/drawing/2014/main" id="{185F3A30-2457-407A-9FFA-4CADABB116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B67BFC-0C73-47A7-A9FE-5DB3A04A88EC}"/>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2909169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BC187-51CB-4B36-A9BF-0E68698339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EA1F1A-4B77-4835-AB52-289226D7C3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B071827-36EE-4EB2-A0CA-FBEB33E52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0C0E569-9B20-4555-BF9C-A4038BF825B9}"/>
              </a:ext>
            </a:extLst>
          </p:cNvPr>
          <p:cNvSpPr>
            <a:spLocks noGrp="1"/>
          </p:cNvSpPr>
          <p:nvPr>
            <p:ph type="dt" sz="half" idx="10"/>
          </p:nvPr>
        </p:nvSpPr>
        <p:spPr/>
        <p:txBody>
          <a:bodyPr/>
          <a:lstStyle/>
          <a:p>
            <a:fld id="{5F27B143-1050-4207-8527-2F3CDFC78E53}" type="datetimeFigureOut">
              <a:rPr lang="en-US" smtClean="0"/>
              <a:t>8/9/26</a:t>
            </a:fld>
            <a:endParaRPr lang="en-US"/>
          </a:p>
        </p:txBody>
      </p:sp>
      <p:sp>
        <p:nvSpPr>
          <p:cNvPr id="6" name="Footer Placeholder 5">
            <a:extLst>
              <a:ext uri="{FF2B5EF4-FFF2-40B4-BE49-F238E27FC236}">
                <a16:creationId xmlns:a16="http://schemas.microsoft.com/office/drawing/2014/main" id="{4E7B83BB-E5DC-4F26-B2B3-9CFEDD0823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0F79E5-B7F5-4523-BB18-4D40BD796F7E}"/>
              </a:ext>
            </a:extLst>
          </p:cNvPr>
          <p:cNvSpPr>
            <a:spLocks noGrp="1"/>
          </p:cNvSpPr>
          <p:nvPr>
            <p:ph type="sldNum" sz="quarter" idx="12"/>
          </p:nvPr>
        </p:nvSpPr>
        <p:spPr/>
        <p:txBody>
          <a:bodyPr/>
          <a:lstStyle/>
          <a:p>
            <a:fld id="{C9BBBDB7-6776-4428-89E6-C2D226B245A8}" type="slidenum">
              <a:rPr lang="en-US" smtClean="0"/>
              <a:t>‹#›</a:t>
            </a:fld>
            <a:endParaRPr lang="en-US"/>
          </a:p>
        </p:txBody>
      </p:sp>
    </p:spTree>
    <p:extLst>
      <p:ext uri="{BB962C8B-B14F-4D97-AF65-F5344CB8AC3E}">
        <p14:creationId xmlns:p14="http://schemas.microsoft.com/office/powerpoint/2010/main" val="3876112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42000" b="-42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50CCC3-3F81-499D-85C3-2864306081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A41D89-B869-4DF6-A51C-88FACE250B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CE7FA8-42F5-4ED0-9CC2-B807E1D7F0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27B143-1050-4207-8527-2F3CDFC78E53}" type="datetimeFigureOut">
              <a:rPr lang="en-US" smtClean="0"/>
              <a:t>8/9/26</a:t>
            </a:fld>
            <a:endParaRPr lang="en-US"/>
          </a:p>
        </p:txBody>
      </p:sp>
      <p:sp>
        <p:nvSpPr>
          <p:cNvPr id="5" name="Footer Placeholder 4">
            <a:extLst>
              <a:ext uri="{FF2B5EF4-FFF2-40B4-BE49-F238E27FC236}">
                <a16:creationId xmlns:a16="http://schemas.microsoft.com/office/drawing/2014/main" id="{BBA27ACE-89D0-4A7B-8888-7E68C663B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8F5374A-8183-4A74-ACC5-783A891D93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BBBDB7-6776-4428-89E6-C2D226B245A8}" type="slidenum">
              <a:rPr lang="en-US" smtClean="0"/>
              <a:t>‹#›</a:t>
            </a:fld>
            <a:endParaRPr lang="en-US"/>
          </a:p>
        </p:txBody>
      </p:sp>
    </p:spTree>
    <p:extLst>
      <p:ext uri="{BB962C8B-B14F-4D97-AF65-F5344CB8AC3E}">
        <p14:creationId xmlns:p14="http://schemas.microsoft.com/office/powerpoint/2010/main" val="4013709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5.png"/><Relationship Id="rId7" Type="http://schemas.openxmlformats.org/officeDocument/2006/relationships/image" Target="../media/image24.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340.png"/><Relationship Id="rId4" Type="http://schemas.openxmlformats.org/officeDocument/2006/relationships/customXml" Target="../ink/ink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chart" Target="../charts/chart1.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5.png"/><Relationship Id="rId7" Type="http://schemas.openxmlformats.org/officeDocument/2006/relationships/image" Target="../media/image43.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 Id="rId9" Type="http://schemas.openxmlformats.org/officeDocument/2006/relationships/image" Target="../media/image45.sv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jpeg"/></Relationships>
</file>

<file path=ppt/slides/_rels/slide2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png"/><Relationship Id="rId7" Type="http://schemas.openxmlformats.org/officeDocument/2006/relationships/image" Target="../media/image53.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41.svg"/><Relationship Id="rId10" Type="http://schemas.openxmlformats.org/officeDocument/2006/relationships/image" Target="../media/image35.svg"/><Relationship Id="rId4" Type="http://schemas.openxmlformats.org/officeDocument/2006/relationships/image" Target="../media/image40.png"/><Relationship Id="rId9"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7.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png"/><Relationship Id="rId7" Type="http://schemas.openxmlformats.org/officeDocument/2006/relationships/image" Target="../media/image53.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41.sv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61.png"/><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3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png"/><Relationship Id="rId7" Type="http://schemas.openxmlformats.org/officeDocument/2006/relationships/diagramColors" Target="../diagrams/colors2.xm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74.jpeg"/></Relationships>
</file>

<file path=ppt/slides/_rels/slide3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C4043A4-26EE-42B7-8393-CE641C8733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65351362-77DF-58F0-C5C0-3AF6CF436222}"/>
              </a:ext>
            </a:extLst>
          </p:cNvPr>
          <p:cNvSpPr/>
          <p:nvPr/>
        </p:nvSpPr>
        <p:spPr>
          <a:xfrm>
            <a:off x="2717800" y="2745663"/>
            <a:ext cx="6960854" cy="1538883"/>
          </a:xfrm>
          <a:prstGeom prst="rect">
            <a:avLst/>
          </a:prstGeom>
        </p:spPr>
        <p:txBody>
          <a:bodyPr wrap="square">
            <a:spAutoFit/>
          </a:bodyPr>
          <a:lstStyle/>
          <a:p>
            <a:pPr algn="ctr"/>
            <a:r>
              <a:rPr lang="en-US" sz="5400" b="1" dirty="0">
                <a:solidFill>
                  <a:schemeClr val="bg1"/>
                </a:solidFill>
                <a:latin typeface="Century Gothic" panose="020B0502020202020204"/>
              </a:rPr>
              <a:t>EARTH ATMOSPHERE          </a:t>
            </a:r>
          </a:p>
          <a:p>
            <a:pPr algn="ctr"/>
            <a:r>
              <a:rPr lang="en-US" sz="4000" b="1" dirty="0">
                <a:solidFill>
                  <a:schemeClr val="bg1"/>
                </a:solidFill>
                <a:latin typeface="Century Gothic" panose="020B0502020202020204"/>
              </a:rPr>
              <a:t> </a:t>
            </a:r>
            <a:r>
              <a:rPr lang="en-US" sz="3200" b="1" dirty="0">
                <a:solidFill>
                  <a:schemeClr val="bg1"/>
                </a:solidFill>
                <a:latin typeface="Century Gothic" panose="020B0502020202020204"/>
              </a:rPr>
              <a:t>(Structure &amp; Composition</a:t>
            </a:r>
            <a:endParaRPr lang="ar-OM" sz="5400" b="1" dirty="0">
              <a:solidFill>
                <a:schemeClr val="bg1"/>
              </a:solidFill>
              <a:latin typeface="Cairo" pitchFamily="2" charset="-78"/>
              <a:cs typeface="Cairo" pitchFamily="2" charset="-78"/>
            </a:endParaRPr>
          </a:p>
        </p:txBody>
      </p:sp>
      <p:pic>
        <p:nvPicPr>
          <p:cNvPr id="4" name="Picture 3">
            <a:extLst>
              <a:ext uri="{FF2B5EF4-FFF2-40B4-BE49-F238E27FC236}">
                <a16:creationId xmlns:a16="http://schemas.microsoft.com/office/drawing/2014/main" id="{63038EEE-1C37-255E-0AD7-B84F02D54C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6400" y="283423"/>
            <a:ext cx="1344046" cy="1184265"/>
          </a:xfrm>
          <a:prstGeom prst="rect">
            <a:avLst/>
          </a:prstGeom>
        </p:spPr>
      </p:pic>
      <p:sp>
        <p:nvSpPr>
          <p:cNvPr id="3" name="Rectangle 2">
            <a:extLst>
              <a:ext uri="{FF2B5EF4-FFF2-40B4-BE49-F238E27FC236}">
                <a16:creationId xmlns:a16="http://schemas.microsoft.com/office/drawing/2014/main" id="{04C7898D-5950-4CFB-A903-0043B1D3B9D9}"/>
              </a:ext>
            </a:extLst>
          </p:cNvPr>
          <p:cNvSpPr/>
          <p:nvPr/>
        </p:nvSpPr>
        <p:spPr>
          <a:xfrm>
            <a:off x="240146" y="5335593"/>
            <a:ext cx="6096000" cy="1285288"/>
          </a:xfrm>
          <a:prstGeom prst="rect">
            <a:avLst/>
          </a:prstGeom>
        </p:spPr>
        <p:txBody>
          <a:bodyPr>
            <a:spAutoFit/>
          </a:bodyPr>
          <a:lstStyle/>
          <a:p>
            <a:pPr>
              <a:lnSpc>
                <a:spcPct val="150000"/>
              </a:lnSpc>
            </a:pPr>
            <a:r>
              <a:rPr lang="en-US" b="1" dirty="0">
                <a:latin typeface="Century Gothic" panose="020B0502020202020204" pitchFamily="34" charset="0"/>
              </a:rPr>
              <a:t>Directorate General of Meteorology</a:t>
            </a:r>
          </a:p>
          <a:p>
            <a:pPr>
              <a:lnSpc>
                <a:spcPct val="150000"/>
              </a:lnSpc>
            </a:pPr>
            <a:r>
              <a:rPr lang="en-US" b="1" dirty="0">
                <a:latin typeface="Century Gothic" panose="020B0502020202020204" pitchFamily="34" charset="0"/>
              </a:rPr>
              <a:t>L</a:t>
            </a:r>
            <a:r>
              <a:rPr lang="en-US" b="1" dirty="0">
                <a:solidFill>
                  <a:srgbClr val="262863"/>
                </a:solidFill>
                <a:latin typeface="Century Gothic" panose="020B0502020202020204" pitchFamily="34" charset="0"/>
              </a:rPr>
              <a:t>ecturer: </a:t>
            </a:r>
            <a:r>
              <a:rPr lang="en-US" b="1" i="1" dirty="0">
                <a:solidFill>
                  <a:srgbClr val="7F873D"/>
                </a:solidFill>
                <a:latin typeface="Century Gothic" panose="020B0502020202020204" pitchFamily="34" charset="0"/>
              </a:rPr>
              <a:t>Younis Al </a:t>
            </a:r>
            <a:r>
              <a:rPr lang="en-US" b="1" i="1" dirty="0" err="1">
                <a:solidFill>
                  <a:srgbClr val="7F873D"/>
                </a:solidFill>
                <a:latin typeface="Century Gothic" panose="020B0502020202020204" pitchFamily="34" charset="0"/>
              </a:rPr>
              <a:t>Riyami</a:t>
            </a:r>
            <a:endParaRPr lang="en-US" b="1" i="1" dirty="0">
              <a:solidFill>
                <a:srgbClr val="7F873D"/>
              </a:solidFill>
              <a:latin typeface="Century Gothic" panose="020B0502020202020204" pitchFamily="34" charset="0"/>
            </a:endParaRPr>
          </a:p>
          <a:p>
            <a:pPr>
              <a:lnSpc>
                <a:spcPct val="150000"/>
              </a:lnSpc>
            </a:pPr>
            <a:r>
              <a:rPr lang="en-US" b="1" dirty="0">
                <a:solidFill>
                  <a:srgbClr val="7F873D"/>
                </a:solidFill>
                <a:latin typeface="Century Gothic" panose="020B0502020202020204" pitchFamily="34" charset="0"/>
              </a:rPr>
              <a:t> August,2026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10</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BE6AD995-8E98-4AB9-872E-04ED4364203A}"/>
              </a:ext>
            </a:extLst>
          </p:cNvPr>
          <p:cNvSpPr txBox="1"/>
          <p:nvPr/>
        </p:nvSpPr>
        <p:spPr>
          <a:xfrm>
            <a:off x="1101873" y="334013"/>
            <a:ext cx="6831106" cy="800219"/>
          </a:xfrm>
          <a:prstGeom prst="rect">
            <a:avLst/>
          </a:prstGeom>
          <a:noFill/>
        </p:spPr>
        <p:txBody>
          <a:bodyPr wrap="square" rtlCol="0">
            <a:spAutoFit/>
          </a:bodyPr>
          <a:lstStyle/>
          <a:p>
            <a:pPr lvl="0" defTabSz="457200" rtl="1"/>
            <a:r>
              <a:rPr lang="en-US" sz="2800" b="1" dirty="0">
                <a:solidFill>
                  <a:srgbClr val="38425C"/>
                </a:solidFill>
                <a:latin typeface="Century Gothic" panose="020B0502020202020204" pitchFamily="34" charset="0"/>
                <a:ea typeface="微软雅黑"/>
                <a:cs typeface="+mn-ea"/>
              </a:rPr>
              <a:t>STRUCTURE OF EARTH ATMOSPHERE  </a:t>
            </a:r>
            <a:endParaRPr lang="zh-CN" altLang="en-US" sz="2800" b="1" dirty="0">
              <a:solidFill>
                <a:srgbClr val="38425C"/>
              </a:solidFill>
              <a:latin typeface="Century Gothic" panose="020B0502020202020204" pitchFamily="34" charset="0"/>
              <a:ea typeface="微软雅黑"/>
              <a:cs typeface="+mn-ea"/>
              <a:sym typeface="+mn-lt"/>
            </a:endParaRPr>
          </a:p>
          <a:p>
            <a:endParaRPr lang="en-US" dirty="0">
              <a:solidFill>
                <a:srgbClr val="38425C"/>
              </a:solidFill>
            </a:endParaRPr>
          </a:p>
        </p:txBody>
      </p:sp>
      <p:sp>
        <p:nvSpPr>
          <p:cNvPr id="171" name="Rectangle 170">
            <a:extLst>
              <a:ext uri="{FF2B5EF4-FFF2-40B4-BE49-F238E27FC236}">
                <a16:creationId xmlns:a16="http://schemas.microsoft.com/office/drawing/2014/main" id="{ED593DC0-C206-43FB-B62E-A5AB6BB88603}"/>
              </a:ext>
            </a:extLst>
          </p:cNvPr>
          <p:cNvSpPr/>
          <p:nvPr/>
        </p:nvSpPr>
        <p:spPr>
          <a:xfrm>
            <a:off x="554054" y="1172889"/>
            <a:ext cx="10800716" cy="646331"/>
          </a:xfrm>
          <a:prstGeom prst="rect">
            <a:avLst/>
          </a:prstGeom>
        </p:spPr>
        <p:txBody>
          <a:bodyPr wrap="square">
            <a:spAutoFit/>
          </a:bodyPr>
          <a:lstStyle/>
          <a:p>
            <a:r>
              <a:rPr lang="en-US" dirty="0">
                <a:solidFill>
                  <a:srgbClr val="31313B"/>
                </a:solidFill>
                <a:latin typeface="NotoSans"/>
              </a:rPr>
              <a:t>Divided into </a:t>
            </a:r>
            <a:r>
              <a:rPr lang="en-US" b="1" dirty="0">
                <a:solidFill>
                  <a:srgbClr val="C00000"/>
                </a:solidFill>
                <a:latin typeface="NotoSans"/>
              </a:rPr>
              <a:t>five</a:t>
            </a:r>
            <a:r>
              <a:rPr lang="en-US" dirty="0">
                <a:solidFill>
                  <a:srgbClr val="31313B"/>
                </a:solidFill>
                <a:latin typeface="NotoSans"/>
              </a:rPr>
              <a:t> distinct layers with different characteristics (Temperature , Pressure) and </a:t>
            </a:r>
            <a:r>
              <a:rPr lang="en-US" b="1" dirty="0">
                <a:solidFill>
                  <a:srgbClr val="C00000"/>
                </a:solidFill>
                <a:latin typeface="NotoSans"/>
              </a:rPr>
              <a:t>four</a:t>
            </a:r>
            <a:r>
              <a:rPr lang="en-US" dirty="0">
                <a:solidFill>
                  <a:srgbClr val="31313B"/>
                </a:solidFill>
                <a:latin typeface="NotoSans"/>
              </a:rPr>
              <a:t> transition layers</a:t>
            </a:r>
          </a:p>
          <a:p>
            <a:endParaRPr lang="en-US" dirty="0">
              <a:solidFill>
                <a:srgbClr val="31313B"/>
              </a:solidFill>
              <a:latin typeface="NotoSans"/>
            </a:endParaRPr>
          </a:p>
        </p:txBody>
      </p:sp>
      <p:grpSp>
        <p:nvGrpSpPr>
          <p:cNvPr id="174" name="Group 173">
            <a:extLst>
              <a:ext uri="{FF2B5EF4-FFF2-40B4-BE49-F238E27FC236}">
                <a16:creationId xmlns:a16="http://schemas.microsoft.com/office/drawing/2014/main" id="{279D6EC2-AED6-4041-BF61-98786B642117}"/>
              </a:ext>
            </a:extLst>
          </p:cNvPr>
          <p:cNvGrpSpPr/>
          <p:nvPr/>
        </p:nvGrpSpPr>
        <p:grpSpPr>
          <a:xfrm>
            <a:off x="2721182" y="1727760"/>
            <a:ext cx="6558455" cy="4637712"/>
            <a:chOff x="0" y="1437267"/>
            <a:chExt cx="6558455" cy="4637712"/>
          </a:xfrm>
        </p:grpSpPr>
        <p:grpSp>
          <p:nvGrpSpPr>
            <p:cNvPr id="175" name="Group 174">
              <a:extLst>
                <a:ext uri="{FF2B5EF4-FFF2-40B4-BE49-F238E27FC236}">
                  <a16:creationId xmlns:a16="http://schemas.microsoft.com/office/drawing/2014/main" id="{F8C3D95A-6991-403A-A803-548F05408BFE}"/>
                </a:ext>
              </a:extLst>
            </p:cNvPr>
            <p:cNvGrpSpPr/>
            <p:nvPr/>
          </p:nvGrpSpPr>
          <p:grpSpPr>
            <a:xfrm>
              <a:off x="137544" y="1552931"/>
              <a:ext cx="6353179" cy="4416945"/>
              <a:chOff x="4856685" y="1471671"/>
              <a:chExt cx="6439976" cy="3905401"/>
            </a:xfrm>
          </p:grpSpPr>
          <p:grpSp>
            <p:nvGrpSpPr>
              <p:cNvPr id="177" name="Group 176">
                <a:extLst>
                  <a:ext uri="{FF2B5EF4-FFF2-40B4-BE49-F238E27FC236}">
                    <a16:creationId xmlns:a16="http://schemas.microsoft.com/office/drawing/2014/main" id="{E11238DE-E377-466A-91CE-8BF7C0293DC5}"/>
                  </a:ext>
                </a:extLst>
              </p:cNvPr>
              <p:cNvGrpSpPr/>
              <p:nvPr/>
            </p:nvGrpSpPr>
            <p:grpSpPr>
              <a:xfrm>
                <a:off x="5623034" y="1471671"/>
                <a:ext cx="5673627" cy="3905401"/>
                <a:chOff x="4998720" y="1614940"/>
                <a:chExt cx="5846347" cy="3927001"/>
              </a:xfrm>
              <a:effectLst>
                <a:outerShdw blurRad="63500" sx="102000" sy="102000" algn="ctr" rotWithShape="0">
                  <a:prstClr val="black">
                    <a:alpha val="40000"/>
                  </a:prstClr>
                </a:outerShdw>
              </a:effectLst>
            </p:grpSpPr>
            <p:grpSp>
              <p:nvGrpSpPr>
                <p:cNvPr id="182" name="Group 181">
                  <a:extLst>
                    <a:ext uri="{FF2B5EF4-FFF2-40B4-BE49-F238E27FC236}">
                      <a16:creationId xmlns:a16="http://schemas.microsoft.com/office/drawing/2014/main" id="{AB402352-D892-4D2F-9155-F37CB3817336}"/>
                    </a:ext>
                  </a:extLst>
                </p:cNvPr>
                <p:cNvGrpSpPr/>
                <p:nvPr/>
              </p:nvGrpSpPr>
              <p:grpSpPr>
                <a:xfrm>
                  <a:off x="4998720" y="1614940"/>
                  <a:ext cx="5846347" cy="3927001"/>
                  <a:chOff x="6096000" y="1681267"/>
                  <a:chExt cx="5846347" cy="3927001"/>
                </a:xfrm>
              </p:grpSpPr>
              <p:sp>
                <p:nvSpPr>
                  <p:cNvPr id="184" name="Rectangle 183">
                    <a:extLst>
                      <a:ext uri="{FF2B5EF4-FFF2-40B4-BE49-F238E27FC236}">
                        <a16:creationId xmlns:a16="http://schemas.microsoft.com/office/drawing/2014/main" id="{C67D2E10-498A-481D-A67F-105BF4A55F5A}"/>
                      </a:ext>
                    </a:extLst>
                  </p:cNvPr>
                  <p:cNvSpPr/>
                  <p:nvPr/>
                </p:nvSpPr>
                <p:spPr>
                  <a:xfrm>
                    <a:off x="6108552" y="5482937"/>
                    <a:ext cx="3967120" cy="125331"/>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a:extLst>
                      <a:ext uri="{FF2B5EF4-FFF2-40B4-BE49-F238E27FC236}">
                        <a16:creationId xmlns:a16="http://schemas.microsoft.com/office/drawing/2014/main" id="{494A28B0-DB12-4F41-A14E-EB1CAF0BF1CC}"/>
                      </a:ext>
                    </a:extLst>
                  </p:cNvPr>
                  <p:cNvSpPr/>
                  <p:nvPr/>
                </p:nvSpPr>
                <p:spPr>
                  <a:xfrm>
                    <a:off x="6096000" y="1681267"/>
                    <a:ext cx="3967120" cy="64633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10000"/>
                          </a:schemeClr>
                        </a:solidFill>
                      </a:rPr>
                      <a:t>Exosphere</a:t>
                    </a:r>
                  </a:p>
                </p:txBody>
              </p:sp>
              <p:sp>
                <p:nvSpPr>
                  <p:cNvPr id="186" name="Rectangle 185">
                    <a:extLst>
                      <a:ext uri="{FF2B5EF4-FFF2-40B4-BE49-F238E27FC236}">
                        <a16:creationId xmlns:a16="http://schemas.microsoft.com/office/drawing/2014/main" id="{A7E96147-0179-415F-ADF9-7FBB9122DD7C}"/>
                      </a:ext>
                    </a:extLst>
                  </p:cNvPr>
                  <p:cNvSpPr/>
                  <p:nvPr/>
                </p:nvSpPr>
                <p:spPr>
                  <a:xfrm>
                    <a:off x="6121104" y="2458114"/>
                    <a:ext cx="3942016" cy="646331"/>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10000"/>
                          </a:schemeClr>
                        </a:solidFill>
                      </a:rPr>
                      <a:t>Thermosphere</a:t>
                    </a:r>
                  </a:p>
                </p:txBody>
              </p:sp>
              <p:sp>
                <p:nvSpPr>
                  <p:cNvPr id="187" name="Rectangle 186">
                    <a:extLst>
                      <a:ext uri="{FF2B5EF4-FFF2-40B4-BE49-F238E27FC236}">
                        <a16:creationId xmlns:a16="http://schemas.microsoft.com/office/drawing/2014/main" id="{7F2A56A5-5561-443D-BD7F-FC4DCEAB53F4}"/>
                      </a:ext>
                    </a:extLst>
                  </p:cNvPr>
                  <p:cNvSpPr/>
                  <p:nvPr/>
                </p:nvSpPr>
                <p:spPr>
                  <a:xfrm>
                    <a:off x="6113556" y="3237743"/>
                    <a:ext cx="3942016" cy="646331"/>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10000"/>
                          </a:schemeClr>
                        </a:solidFill>
                      </a:rPr>
                      <a:t>Mesosphere</a:t>
                    </a:r>
                  </a:p>
                </p:txBody>
              </p:sp>
              <p:sp>
                <p:nvSpPr>
                  <p:cNvPr id="188" name="Rectangle 187">
                    <a:extLst>
                      <a:ext uri="{FF2B5EF4-FFF2-40B4-BE49-F238E27FC236}">
                        <a16:creationId xmlns:a16="http://schemas.microsoft.com/office/drawing/2014/main" id="{5909530D-10F3-4C7B-8ECB-2B9FC2DE6843}"/>
                      </a:ext>
                    </a:extLst>
                  </p:cNvPr>
                  <p:cNvSpPr/>
                  <p:nvPr/>
                </p:nvSpPr>
                <p:spPr>
                  <a:xfrm>
                    <a:off x="6113556" y="4017371"/>
                    <a:ext cx="3942016" cy="64633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75000"/>
                          </a:schemeClr>
                        </a:solidFill>
                      </a:rPr>
                      <a:t>Stratosphere</a:t>
                    </a:r>
                  </a:p>
                </p:txBody>
              </p:sp>
              <p:sp>
                <p:nvSpPr>
                  <p:cNvPr id="189" name="Rectangle 188">
                    <a:extLst>
                      <a:ext uri="{FF2B5EF4-FFF2-40B4-BE49-F238E27FC236}">
                        <a16:creationId xmlns:a16="http://schemas.microsoft.com/office/drawing/2014/main" id="{62A8E608-EE5B-462E-901C-51B9E284C184}"/>
                      </a:ext>
                    </a:extLst>
                  </p:cNvPr>
                  <p:cNvSpPr/>
                  <p:nvPr/>
                </p:nvSpPr>
                <p:spPr>
                  <a:xfrm>
                    <a:off x="6113556" y="4836606"/>
                    <a:ext cx="3967120" cy="646331"/>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75000"/>
                          </a:schemeClr>
                        </a:solidFill>
                      </a:rPr>
                      <a:t>Troposphere</a:t>
                    </a:r>
                  </a:p>
                </p:txBody>
              </p:sp>
              <p:cxnSp>
                <p:nvCxnSpPr>
                  <p:cNvPr id="190" name="Straight Arrow Connector 189">
                    <a:extLst>
                      <a:ext uri="{FF2B5EF4-FFF2-40B4-BE49-F238E27FC236}">
                        <a16:creationId xmlns:a16="http://schemas.microsoft.com/office/drawing/2014/main" id="{345080BE-8C73-49FB-9DBE-5024F697A033}"/>
                      </a:ext>
                    </a:extLst>
                  </p:cNvPr>
                  <p:cNvCxnSpPr/>
                  <p:nvPr/>
                </p:nvCxnSpPr>
                <p:spPr>
                  <a:xfrm flipH="1">
                    <a:off x="9997440" y="2397155"/>
                    <a:ext cx="43688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1" name="Straight Arrow Connector 190">
                    <a:extLst>
                      <a:ext uri="{FF2B5EF4-FFF2-40B4-BE49-F238E27FC236}">
                        <a16:creationId xmlns:a16="http://schemas.microsoft.com/office/drawing/2014/main" id="{D9D61F5D-F7B4-4088-8EBF-A20F7D0703A8}"/>
                      </a:ext>
                    </a:extLst>
                  </p:cNvPr>
                  <p:cNvCxnSpPr/>
                  <p:nvPr/>
                </p:nvCxnSpPr>
                <p:spPr>
                  <a:xfrm flipH="1">
                    <a:off x="10048240" y="3159155"/>
                    <a:ext cx="43688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2" name="Straight Arrow Connector 191">
                    <a:extLst>
                      <a:ext uri="{FF2B5EF4-FFF2-40B4-BE49-F238E27FC236}">
                        <a16:creationId xmlns:a16="http://schemas.microsoft.com/office/drawing/2014/main" id="{B908CB3A-2BDA-4700-B733-55E648339308}"/>
                      </a:ext>
                    </a:extLst>
                  </p:cNvPr>
                  <p:cNvCxnSpPr/>
                  <p:nvPr/>
                </p:nvCxnSpPr>
                <p:spPr>
                  <a:xfrm flipH="1">
                    <a:off x="10093960" y="3965966"/>
                    <a:ext cx="43688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3" name="Straight Arrow Connector 192">
                    <a:extLst>
                      <a:ext uri="{FF2B5EF4-FFF2-40B4-BE49-F238E27FC236}">
                        <a16:creationId xmlns:a16="http://schemas.microsoft.com/office/drawing/2014/main" id="{56969D56-0E2B-42A3-92C8-9ACB65646B27}"/>
                      </a:ext>
                    </a:extLst>
                  </p:cNvPr>
                  <p:cNvCxnSpPr/>
                  <p:nvPr/>
                </p:nvCxnSpPr>
                <p:spPr>
                  <a:xfrm flipH="1">
                    <a:off x="10080676" y="4744115"/>
                    <a:ext cx="43688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94" name="TextBox 193">
                    <a:extLst>
                      <a:ext uri="{FF2B5EF4-FFF2-40B4-BE49-F238E27FC236}">
                        <a16:creationId xmlns:a16="http://schemas.microsoft.com/office/drawing/2014/main" id="{F27362E4-97A8-4E3B-B13A-0B649356AC9C}"/>
                      </a:ext>
                    </a:extLst>
                  </p:cNvPr>
                  <p:cNvSpPr txBox="1"/>
                  <p:nvPr/>
                </p:nvSpPr>
                <p:spPr>
                  <a:xfrm>
                    <a:off x="10485120" y="4548462"/>
                    <a:ext cx="1457227" cy="369332"/>
                  </a:xfrm>
                  <a:prstGeom prst="rect">
                    <a:avLst/>
                  </a:prstGeom>
                  <a:noFill/>
                </p:spPr>
                <p:txBody>
                  <a:bodyPr wrap="square" rtlCol="0">
                    <a:spAutoFit/>
                  </a:bodyPr>
                  <a:lstStyle/>
                  <a:p>
                    <a:r>
                      <a:rPr lang="en-US" dirty="0"/>
                      <a:t>Tropopause</a:t>
                    </a:r>
                  </a:p>
                </p:txBody>
              </p:sp>
              <p:sp>
                <p:nvSpPr>
                  <p:cNvPr id="195" name="TextBox 194">
                    <a:extLst>
                      <a:ext uri="{FF2B5EF4-FFF2-40B4-BE49-F238E27FC236}">
                        <a16:creationId xmlns:a16="http://schemas.microsoft.com/office/drawing/2014/main" id="{9038208B-3C67-49C7-89E8-CC85D8BC7A44}"/>
                      </a:ext>
                    </a:extLst>
                  </p:cNvPr>
                  <p:cNvSpPr txBox="1"/>
                  <p:nvPr/>
                </p:nvSpPr>
                <p:spPr>
                  <a:xfrm>
                    <a:off x="10485120" y="3810415"/>
                    <a:ext cx="1457227" cy="369332"/>
                  </a:xfrm>
                  <a:prstGeom prst="rect">
                    <a:avLst/>
                  </a:prstGeom>
                  <a:noFill/>
                </p:spPr>
                <p:txBody>
                  <a:bodyPr wrap="square" rtlCol="0">
                    <a:spAutoFit/>
                  </a:bodyPr>
                  <a:lstStyle/>
                  <a:p>
                    <a:r>
                      <a:rPr lang="en-US" dirty="0"/>
                      <a:t>Stratopause</a:t>
                    </a:r>
                  </a:p>
                </p:txBody>
              </p:sp>
              <p:sp>
                <p:nvSpPr>
                  <p:cNvPr id="196" name="TextBox 195">
                    <a:extLst>
                      <a:ext uri="{FF2B5EF4-FFF2-40B4-BE49-F238E27FC236}">
                        <a16:creationId xmlns:a16="http://schemas.microsoft.com/office/drawing/2014/main" id="{BBD820F5-732F-4010-8F3A-BC1F20B2421E}"/>
                      </a:ext>
                    </a:extLst>
                  </p:cNvPr>
                  <p:cNvSpPr txBox="1"/>
                  <p:nvPr/>
                </p:nvSpPr>
                <p:spPr>
                  <a:xfrm>
                    <a:off x="10434320" y="2958674"/>
                    <a:ext cx="1457227" cy="369332"/>
                  </a:xfrm>
                  <a:prstGeom prst="rect">
                    <a:avLst/>
                  </a:prstGeom>
                  <a:noFill/>
                </p:spPr>
                <p:txBody>
                  <a:bodyPr wrap="square" rtlCol="0">
                    <a:spAutoFit/>
                  </a:bodyPr>
                  <a:lstStyle/>
                  <a:p>
                    <a:r>
                      <a:rPr lang="en-US" dirty="0"/>
                      <a:t>Mesopause</a:t>
                    </a:r>
                  </a:p>
                </p:txBody>
              </p:sp>
            </p:grpSp>
            <p:sp>
              <p:nvSpPr>
                <p:cNvPr id="183" name="TextBox 182">
                  <a:extLst>
                    <a:ext uri="{FF2B5EF4-FFF2-40B4-BE49-F238E27FC236}">
                      <a16:creationId xmlns:a16="http://schemas.microsoft.com/office/drawing/2014/main" id="{2EE7802E-838F-4E9C-A4C3-CB0796A6D309}"/>
                    </a:ext>
                  </a:extLst>
                </p:cNvPr>
                <p:cNvSpPr txBox="1"/>
                <p:nvPr/>
              </p:nvSpPr>
              <p:spPr>
                <a:xfrm>
                  <a:off x="9287842" y="2121963"/>
                  <a:ext cx="1555622" cy="369332"/>
                </a:xfrm>
                <a:prstGeom prst="rect">
                  <a:avLst/>
                </a:prstGeom>
                <a:noFill/>
              </p:spPr>
              <p:txBody>
                <a:bodyPr wrap="square" rtlCol="0">
                  <a:spAutoFit/>
                </a:bodyPr>
                <a:lstStyle/>
                <a:p>
                  <a:r>
                    <a:rPr lang="en-US" dirty="0" err="1"/>
                    <a:t>Thermopause</a:t>
                  </a:r>
                  <a:endParaRPr lang="en-US" dirty="0"/>
                </a:p>
              </p:txBody>
            </p:sp>
          </p:grpSp>
          <p:sp>
            <p:nvSpPr>
              <p:cNvPr id="178" name="TextBox 177">
                <a:extLst>
                  <a:ext uri="{FF2B5EF4-FFF2-40B4-BE49-F238E27FC236}">
                    <a16:creationId xmlns:a16="http://schemas.microsoft.com/office/drawing/2014/main" id="{9CBDCE03-536C-48A6-9169-DDC146B3E7AE}"/>
                  </a:ext>
                </a:extLst>
              </p:cNvPr>
              <p:cNvSpPr txBox="1"/>
              <p:nvPr/>
            </p:nvSpPr>
            <p:spPr>
              <a:xfrm>
                <a:off x="4995460" y="4502771"/>
                <a:ext cx="1061544" cy="369332"/>
              </a:xfrm>
              <a:prstGeom prst="rect">
                <a:avLst/>
              </a:prstGeom>
              <a:noFill/>
            </p:spPr>
            <p:txBody>
              <a:bodyPr wrap="square" rtlCol="0">
                <a:spAutoFit/>
              </a:bodyPr>
              <a:lstStyle/>
              <a:p>
                <a:r>
                  <a:rPr lang="en-US" dirty="0"/>
                  <a:t>10km</a:t>
                </a:r>
              </a:p>
            </p:txBody>
          </p:sp>
          <p:sp>
            <p:nvSpPr>
              <p:cNvPr id="179" name="TextBox 178">
                <a:extLst>
                  <a:ext uri="{FF2B5EF4-FFF2-40B4-BE49-F238E27FC236}">
                    <a16:creationId xmlns:a16="http://schemas.microsoft.com/office/drawing/2014/main" id="{DDCB25F4-A21E-4824-9912-0FCC9D6B478E}"/>
                  </a:ext>
                </a:extLst>
              </p:cNvPr>
              <p:cNvSpPr txBox="1"/>
              <p:nvPr/>
            </p:nvSpPr>
            <p:spPr>
              <a:xfrm>
                <a:off x="5011227" y="3688221"/>
                <a:ext cx="1061544" cy="326558"/>
              </a:xfrm>
              <a:prstGeom prst="rect">
                <a:avLst/>
              </a:prstGeom>
              <a:noFill/>
            </p:spPr>
            <p:txBody>
              <a:bodyPr wrap="square" rtlCol="0">
                <a:spAutoFit/>
              </a:bodyPr>
              <a:lstStyle/>
              <a:p>
                <a:r>
                  <a:rPr lang="en-US" dirty="0"/>
                  <a:t>50km</a:t>
                </a:r>
              </a:p>
            </p:txBody>
          </p:sp>
          <p:sp>
            <p:nvSpPr>
              <p:cNvPr id="180" name="TextBox 179">
                <a:extLst>
                  <a:ext uri="{FF2B5EF4-FFF2-40B4-BE49-F238E27FC236}">
                    <a16:creationId xmlns:a16="http://schemas.microsoft.com/office/drawing/2014/main" id="{1DC6CD9A-E637-4B22-81B5-4EFA8E22FAC2}"/>
                  </a:ext>
                </a:extLst>
              </p:cNvPr>
              <p:cNvSpPr txBox="1"/>
              <p:nvPr/>
            </p:nvSpPr>
            <p:spPr>
              <a:xfrm>
                <a:off x="4995463" y="2852651"/>
                <a:ext cx="1061544" cy="326558"/>
              </a:xfrm>
              <a:prstGeom prst="rect">
                <a:avLst/>
              </a:prstGeom>
              <a:noFill/>
            </p:spPr>
            <p:txBody>
              <a:bodyPr wrap="square" rtlCol="0">
                <a:spAutoFit/>
              </a:bodyPr>
              <a:lstStyle/>
              <a:p>
                <a:r>
                  <a:rPr lang="en-US" dirty="0"/>
                  <a:t>80km</a:t>
                </a:r>
              </a:p>
            </p:txBody>
          </p:sp>
          <p:sp>
            <p:nvSpPr>
              <p:cNvPr id="181" name="TextBox 180">
                <a:extLst>
                  <a:ext uri="{FF2B5EF4-FFF2-40B4-BE49-F238E27FC236}">
                    <a16:creationId xmlns:a16="http://schemas.microsoft.com/office/drawing/2014/main" id="{7707B831-8970-4760-892E-7239308C0A5F}"/>
                  </a:ext>
                </a:extLst>
              </p:cNvPr>
              <p:cNvSpPr txBox="1"/>
              <p:nvPr/>
            </p:nvSpPr>
            <p:spPr>
              <a:xfrm>
                <a:off x="4856685" y="2089892"/>
                <a:ext cx="1061544" cy="326558"/>
              </a:xfrm>
              <a:prstGeom prst="rect">
                <a:avLst/>
              </a:prstGeom>
              <a:noFill/>
            </p:spPr>
            <p:txBody>
              <a:bodyPr wrap="square" rtlCol="0">
                <a:spAutoFit/>
              </a:bodyPr>
              <a:lstStyle/>
              <a:p>
                <a:r>
                  <a:rPr lang="en-US" dirty="0"/>
                  <a:t>650km</a:t>
                </a:r>
              </a:p>
            </p:txBody>
          </p:sp>
        </p:grpSp>
        <p:sp>
          <p:nvSpPr>
            <p:cNvPr id="176" name="Rectangle 175">
              <a:extLst>
                <a:ext uri="{FF2B5EF4-FFF2-40B4-BE49-F238E27FC236}">
                  <a16:creationId xmlns:a16="http://schemas.microsoft.com/office/drawing/2014/main" id="{BDF0661A-84B2-4028-9439-52527AEC1160}"/>
                </a:ext>
              </a:extLst>
            </p:cNvPr>
            <p:cNvSpPr/>
            <p:nvPr/>
          </p:nvSpPr>
          <p:spPr>
            <a:xfrm>
              <a:off x="0" y="1437267"/>
              <a:ext cx="6558455" cy="4637712"/>
            </a:xfrm>
            <a:prstGeom prst="rect">
              <a:avLst/>
            </a:prstGeom>
            <a:no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92613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11</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8816E702-E851-4417-BF46-4BBC24C4F7BE}"/>
              </a:ext>
            </a:extLst>
          </p:cNvPr>
          <p:cNvSpPr txBox="1"/>
          <p:nvPr/>
        </p:nvSpPr>
        <p:spPr>
          <a:xfrm>
            <a:off x="905080" y="347294"/>
            <a:ext cx="6831106" cy="800219"/>
          </a:xfrm>
          <a:prstGeom prst="rect">
            <a:avLst/>
          </a:prstGeom>
          <a:noFill/>
        </p:spPr>
        <p:txBody>
          <a:bodyPr wrap="square" rtlCol="0">
            <a:spAutoFit/>
          </a:bodyPr>
          <a:lstStyle/>
          <a:p>
            <a:pPr lvl="0" defTabSz="457200" rtl="1"/>
            <a:r>
              <a:rPr lang="en-US" sz="2800" b="1" dirty="0">
                <a:solidFill>
                  <a:srgbClr val="38425C"/>
                </a:solidFill>
                <a:latin typeface="Century Gothic" panose="020B0502020202020204" pitchFamily="34" charset="0"/>
                <a:ea typeface="微软雅黑"/>
                <a:cs typeface="+mn-ea"/>
              </a:rPr>
              <a:t>STRUCTURE OF EARTH ATMOSPHERE </a:t>
            </a:r>
            <a:endParaRPr lang="zh-CN" altLang="en-US" sz="2800" b="1" dirty="0">
              <a:solidFill>
                <a:srgbClr val="38425C"/>
              </a:solidFill>
              <a:latin typeface="Century Gothic" panose="020B0502020202020204" pitchFamily="34" charset="0"/>
              <a:ea typeface="微软雅黑"/>
              <a:cs typeface="+mn-ea"/>
              <a:sym typeface="+mn-lt"/>
            </a:endParaRPr>
          </a:p>
          <a:p>
            <a:endParaRPr lang="en-US" dirty="0">
              <a:solidFill>
                <a:srgbClr val="38425C"/>
              </a:solidFill>
            </a:endParaRPr>
          </a:p>
        </p:txBody>
      </p:sp>
      <p:sp>
        <p:nvSpPr>
          <p:cNvPr id="171" name="Rectangle 170">
            <a:extLst>
              <a:ext uri="{FF2B5EF4-FFF2-40B4-BE49-F238E27FC236}">
                <a16:creationId xmlns:a16="http://schemas.microsoft.com/office/drawing/2014/main" id="{65E3E77B-D28C-49CE-B7EA-A0CAF572BDB2}"/>
              </a:ext>
            </a:extLst>
          </p:cNvPr>
          <p:cNvSpPr/>
          <p:nvPr/>
        </p:nvSpPr>
        <p:spPr>
          <a:xfrm>
            <a:off x="3791042" y="2311871"/>
            <a:ext cx="4487710" cy="718084"/>
          </a:xfrm>
          <a:prstGeom prst="rect">
            <a:avLst/>
          </a:prstGeom>
          <a:solidFill>
            <a:srgbClr val="C0C3A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85000"/>
                    <a:lumOff val="15000"/>
                  </a:schemeClr>
                </a:solidFill>
              </a:rPr>
              <a:t>Each layer has different behavior of </a:t>
            </a:r>
            <a:r>
              <a:rPr lang="en-US" dirty="0">
                <a:solidFill>
                  <a:srgbClr val="C00000"/>
                </a:solidFill>
              </a:rPr>
              <a:t>Temperature</a:t>
            </a:r>
            <a:endParaRPr lang="en-US" b="1" dirty="0">
              <a:solidFill>
                <a:srgbClr val="C00000"/>
              </a:solidFill>
            </a:endParaRPr>
          </a:p>
        </p:txBody>
      </p:sp>
      <p:sp>
        <p:nvSpPr>
          <p:cNvPr id="174" name="Rectangle 173">
            <a:extLst>
              <a:ext uri="{FF2B5EF4-FFF2-40B4-BE49-F238E27FC236}">
                <a16:creationId xmlns:a16="http://schemas.microsoft.com/office/drawing/2014/main" id="{1A4E7B2B-1172-4A26-8328-25D170FB2DAF}"/>
              </a:ext>
            </a:extLst>
          </p:cNvPr>
          <p:cNvSpPr/>
          <p:nvPr/>
        </p:nvSpPr>
        <p:spPr>
          <a:xfrm>
            <a:off x="7515106" y="4619286"/>
            <a:ext cx="4487710" cy="718084"/>
          </a:xfrm>
          <a:prstGeom prst="rect">
            <a:avLst/>
          </a:prstGeom>
          <a:solidFill>
            <a:srgbClr val="C0C3A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rPr>
              <a:t>Pressure</a:t>
            </a:r>
            <a:r>
              <a:rPr lang="en-US" dirty="0">
                <a:solidFill>
                  <a:schemeClr val="tx1">
                    <a:lumMod val="85000"/>
                    <a:lumOff val="15000"/>
                  </a:schemeClr>
                </a:solidFill>
              </a:rPr>
              <a:t> decreases with altitude at all layers with higher rate at Troposphere </a:t>
            </a:r>
            <a:endParaRPr lang="en-US" b="1" dirty="0">
              <a:solidFill>
                <a:srgbClr val="C00000"/>
              </a:solidFill>
            </a:endParaRPr>
          </a:p>
        </p:txBody>
      </p:sp>
      <p:pic>
        <p:nvPicPr>
          <p:cNvPr id="175" name="Picture 4" descr="What is the pressure on the troposphere like? - Quora">
            <a:extLst>
              <a:ext uri="{FF2B5EF4-FFF2-40B4-BE49-F238E27FC236}">
                <a16:creationId xmlns:a16="http://schemas.microsoft.com/office/drawing/2014/main" id="{0F876916-1FAB-41B2-B8AE-6F812000EF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684" y="1494466"/>
            <a:ext cx="3318919" cy="27455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6" name="Picture 175">
            <a:extLst>
              <a:ext uri="{FF2B5EF4-FFF2-40B4-BE49-F238E27FC236}">
                <a16:creationId xmlns:a16="http://schemas.microsoft.com/office/drawing/2014/main" id="{2FEFFE12-CA55-461F-B1BA-10E3EED49A5F}"/>
              </a:ext>
            </a:extLst>
          </p:cNvPr>
          <p:cNvPicPr>
            <a:picLocks noChangeAspect="1"/>
          </p:cNvPicPr>
          <p:nvPr/>
        </p:nvPicPr>
        <p:blipFill>
          <a:blip r:embed="rId5"/>
          <a:stretch>
            <a:fillRect/>
          </a:stretch>
        </p:blipFill>
        <p:spPr>
          <a:xfrm>
            <a:off x="4584626" y="3261004"/>
            <a:ext cx="2857916" cy="3375949"/>
          </a:xfrm>
          <a:prstGeom prst="rect">
            <a:avLst/>
          </a:prstGeom>
        </p:spPr>
      </p:pic>
      <p:sp>
        <p:nvSpPr>
          <p:cNvPr id="177" name="Rectangle 176">
            <a:extLst>
              <a:ext uri="{FF2B5EF4-FFF2-40B4-BE49-F238E27FC236}">
                <a16:creationId xmlns:a16="http://schemas.microsoft.com/office/drawing/2014/main" id="{9B9D09D9-E39A-467C-8B04-3F66198E1663}"/>
              </a:ext>
            </a:extLst>
          </p:cNvPr>
          <p:cNvSpPr/>
          <p:nvPr/>
        </p:nvSpPr>
        <p:spPr>
          <a:xfrm>
            <a:off x="634539" y="987860"/>
            <a:ext cx="10800716" cy="646331"/>
          </a:xfrm>
          <a:prstGeom prst="rect">
            <a:avLst/>
          </a:prstGeom>
        </p:spPr>
        <p:txBody>
          <a:bodyPr wrap="square">
            <a:spAutoFit/>
          </a:bodyPr>
          <a:lstStyle/>
          <a:p>
            <a:r>
              <a:rPr lang="en-US" dirty="0">
                <a:solidFill>
                  <a:srgbClr val="31313B"/>
                </a:solidFill>
                <a:latin typeface="NotoSans"/>
              </a:rPr>
              <a:t>Mainly the layers divided based on: </a:t>
            </a:r>
            <a:r>
              <a:rPr lang="en-US" b="1" dirty="0">
                <a:solidFill>
                  <a:srgbClr val="C00000"/>
                </a:solidFill>
                <a:latin typeface="NotoSans"/>
              </a:rPr>
              <a:t>Temperature</a:t>
            </a:r>
            <a:r>
              <a:rPr lang="en-US" dirty="0">
                <a:solidFill>
                  <a:srgbClr val="31313B"/>
                </a:solidFill>
                <a:latin typeface="NotoSans"/>
              </a:rPr>
              <a:t> and </a:t>
            </a:r>
            <a:r>
              <a:rPr lang="en-US" b="1" dirty="0">
                <a:solidFill>
                  <a:srgbClr val="C00000"/>
                </a:solidFill>
                <a:latin typeface="NotoSans"/>
              </a:rPr>
              <a:t>Pressure</a:t>
            </a:r>
          </a:p>
          <a:p>
            <a:endParaRPr lang="en-US" dirty="0">
              <a:solidFill>
                <a:srgbClr val="31313B"/>
              </a:solidFill>
              <a:latin typeface="NotoSans"/>
            </a:endParaRPr>
          </a:p>
        </p:txBody>
      </p:sp>
    </p:spTree>
    <p:extLst>
      <p:ext uri="{BB962C8B-B14F-4D97-AF65-F5344CB8AC3E}">
        <p14:creationId xmlns:p14="http://schemas.microsoft.com/office/powerpoint/2010/main" val="3822551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12</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TextBox 86">
            <a:extLst>
              <a:ext uri="{FF2B5EF4-FFF2-40B4-BE49-F238E27FC236}">
                <a16:creationId xmlns:a16="http://schemas.microsoft.com/office/drawing/2014/main" id="{4DC43AA2-41B5-449F-AB68-59C47EDA1071}"/>
              </a:ext>
            </a:extLst>
          </p:cNvPr>
          <p:cNvSpPr txBox="1"/>
          <p:nvPr/>
        </p:nvSpPr>
        <p:spPr>
          <a:xfrm>
            <a:off x="468823" y="1518460"/>
            <a:ext cx="7414738" cy="1631216"/>
          </a:xfrm>
          <a:prstGeom prst="rect">
            <a:avLst/>
          </a:prstGeom>
          <a:solidFill>
            <a:srgbClr val="C0C3A4"/>
          </a:solidFill>
          <a:effectLst>
            <a:outerShdw blurRad="63500" sx="102000" sy="102000" algn="c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sz="2000" dirty="0">
                <a:solidFill>
                  <a:srgbClr val="38425C"/>
                </a:solidFill>
              </a:rPr>
              <a:t>lowest layer of Earth’s atmosphere.</a:t>
            </a:r>
          </a:p>
          <a:p>
            <a:pPr marL="285750" indent="-285750">
              <a:buFont typeface="Arial" panose="020B0604020202020204" pitchFamily="34" charset="0"/>
              <a:buChar char="•"/>
            </a:pPr>
            <a:r>
              <a:rPr lang="en-US" sz="2000" dirty="0">
                <a:solidFill>
                  <a:srgbClr val="38425C"/>
                </a:solidFill>
              </a:rPr>
              <a:t>Extending from Earth’s surface up to 10 Km</a:t>
            </a:r>
          </a:p>
          <a:p>
            <a:pPr marL="285750" indent="-285750">
              <a:buFont typeface="Arial" panose="020B0604020202020204" pitchFamily="34" charset="0"/>
              <a:buChar char="•"/>
            </a:pPr>
            <a:r>
              <a:rPr lang="en-US" sz="2000" dirty="0">
                <a:solidFill>
                  <a:srgbClr val="38425C"/>
                </a:solidFill>
              </a:rPr>
              <a:t>3/4 of mass of atmosphere (densest layer),</a:t>
            </a:r>
            <a:r>
              <a:rPr lang="en-US" sz="2000" dirty="0"/>
              <a:t> </a:t>
            </a:r>
            <a:r>
              <a:rPr lang="en-US" sz="2000" dirty="0">
                <a:solidFill>
                  <a:srgbClr val="38425C"/>
                </a:solidFill>
              </a:rPr>
              <a:t>containing most of the atmospheric mass and water vapor. </a:t>
            </a:r>
          </a:p>
          <a:p>
            <a:pPr marL="285750" indent="-285750">
              <a:buFont typeface="Arial" panose="020B0604020202020204" pitchFamily="34" charset="0"/>
              <a:buChar char="•"/>
            </a:pPr>
            <a:r>
              <a:rPr lang="en-US" sz="2000" dirty="0">
                <a:solidFill>
                  <a:srgbClr val="38425C"/>
                </a:solidFill>
              </a:rPr>
              <a:t>Most weather occurs in this layer.</a:t>
            </a:r>
          </a:p>
        </p:txBody>
      </p:sp>
      <p:sp>
        <p:nvSpPr>
          <p:cNvPr id="171" name="Rectangle 170">
            <a:extLst>
              <a:ext uri="{FF2B5EF4-FFF2-40B4-BE49-F238E27FC236}">
                <a16:creationId xmlns:a16="http://schemas.microsoft.com/office/drawing/2014/main" id="{2A981D61-22FE-49AD-98A5-F1A564573825}"/>
              </a:ext>
            </a:extLst>
          </p:cNvPr>
          <p:cNvSpPr/>
          <p:nvPr/>
        </p:nvSpPr>
        <p:spPr>
          <a:xfrm>
            <a:off x="896319" y="281500"/>
            <a:ext cx="6300123" cy="892552"/>
          </a:xfrm>
          <a:prstGeom prst="rect">
            <a:avLst/>
          </a:prstGeom>
          <a:noFill/>
        </p:spPr>
        <p:txBody>
          <a:bodyPr wrap="none" lIns="91440" tIns="45720" rIns="91440" bIns="45720">
            <a:spAutoFit/>
          </a:bodyPr>
          <a:lstStyle/>
          <a:p>
            <a:pPr algn="ctr"/>
            <a:r>
              <a:rPr lang="en-US" sz="2800" b="1" dirty="0">
                <a:solidFill>
                  <a:srgbClr val="38425C"/>
                </a:solidFill>
                <a:latin typeface="Century Gothic" panose="020B0502020202020204" pitchFamily="34" charset="0"/>
                <a:ea typeface="微软雅黑"/>
                <a:cs typeface="+mn-ea"/>
              </a:rPr>
              <a:t>STRUCTURE OF EARTH ATMOSPHERE  </a:t>
            </a:r>
            <a:endParaRPr lang="zh-CN" altLang="en-US" sz="2800" b="1" dirty="0">
              <a:solidFill>
                <a:srgbClr val="38425C"/>
              </a:solidFill>
              <a:latin typeface="Century Gothic" panose="020B0502020202020204" pitchFamily="34" charset="0"/>
              <a:ea typeface="微软雅黑"/>
              <a:cs typeface="+mn-ea"/>
              <a:sym typeface="+mn-lt"/>
            </a:endParaRPr>
          </a:p>
          <a:p>
            <a:pPr algn="ctr"/>
            <a:r>
              <a:rPr lang="en-US" sz="2400" b="1" dirty="0">
                <a:solidFill>
                  <a:schemeClr val="accent2"/>
                </a:solidFill>
                <a:latin typeface="Century Gothic" panose="020B0502020202020204" pitchFamily="34" charset="0"/>
                <a:ea typeface="微软雅黑"/>
                <a:cs typeface="+mn-ea"/>
              </a:rPr>
              <a:t>TROPOSPHERE</a:t>
            </a:r>
          </a:p>
        </p:txBody>
      </p:sp>
      <p:pic>
        <p:nvPicPr>
          <p:cNvPr id="174" name="Picture 173" descr="A plane flying in the sky&#10;&#10;Description automatically generated">
            <a:extLst>
              <a:ext uri="{FF2B5EF4-FFF2-40B4-BE49-F238E27FC236}">
                <a16:creationId xmlns:a16="http://schemas.microsoft.com/office/drawing/2014/main" id="{B68D2290-63A4-48C4-953C-A864EF9B443C}"/>
              </a:ext>
            </a:extLst>
          </p:cNvPr>
          <p:cNvPicPr>
            <a:picLocks noChangeAspect="1"/>
          </p:cNvPicPr>
          <p:nvPr/>
        </p:nvPicPr>
        <p:blipFill>
          <a:blip r:embed="rId4"/>
          <a:stretch>
            <a:fillRect/>
          </a:stretch>
        </p:blipFill>
        <p:spPr>
          <a:xfrm>
            <a:off x="2938697" y="3271835"/>
            <a:ext cx="2939115" cy="2939115"/>
          </a:xfrm>
          <a:prstGeom prst="rect">
            <a:avLst/>
          </a:prstGeom>
          <a:ln>
            <a:noFill/>
          </a:ln>
          <a:effectLst>
            <a:outerShdw blurRad="292100" dist="139700" dir="2700000" algn="tl" rotWithShape="0">
              <a:srgbClr val="333333">
                <a:alpha val="65000"/>
              </a:srgbClr>
            </a:outerShdw>
          </a:effectLst>
        </p:spPr>
      </p:pic>
      <p:pic>
        <p:nvPicPr>
          <p:cNvPr id="175" name="Picture 174">
            <a:extLst>
              <a:ext uri="{FF2B5EF4-FFF2-40B4-BE49-F238E27FC236}">
                <a16:creationId xmlns:a16="http://schemas.microsoft.com/office/drawing/2014/main" id="{EDD18ACB-24AC-4A88-A474-A4382A412C16}"/>
              </a:ext>
            </a:extLst>
          </p:cNvPr>
          <p:cNvPicPr>
            <a:picLocks noChangeAspect="1"/>
          </p:cNvPicPr>
          <p:nvPr/>
        </p:nvPicPr>
        <p:blipFill>
          <a:blip r:embed="rId5"/>
          <a:stretch>
            <a:fillRect/>
          </a:stretch>
        </p:blipFill>
        <p:spPr>
          <a:xfrm>
            <a:off x="8343403" y="1205700"/>
            <a:ext cx="3231160" cy="5005250"/>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03789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13</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pic>
        <p:nvPicPr>
          <p:cNvPr id="87" name="Picture 86">
            <a:extLst>
              <a:ext uri="{FF2B5EF4-FFF2-40B4-BE49-F238E27FC236}">
                <a16:creationId xmlns:a16="http://schemas.microsoft.com/office/drawing/2014/main" id="{8643C1F3-3F8A-477F-8BF0-250B6D4F4F29}"/>
              </a:ext>
            </a:extLst>
          </p:cNvPr>
          <p:cNvPicPr>
            <a:picLocks noChangeAspect="1"/>
          </p:cNvPicPr>
          <p:nvPr/>
        </p:nvPicPr>
        <p:blipFill rotWithShape="1">
          <a:blip r:embed="rId4"/>
          <a:srcRect l="38850" t="42273" r="30173" b="27355"/>
          <a:stretch/>
        </p:blipFill>
        <p:spPr>
          <a:xfrm>
            <a:off x="7569229" y="3112841"/>
            <a:ext cx="4256690" cy="2457591"/>
          </a:xfrm>
          <a:prstGeom prst="rect">
            <a:avLst/>
          </a:prstGeom>
          <a:ln>
            <a:noFill/>
          </a:ln>
          <a:effectLst>
            <a:outerShdw blurRad="292100" dist="139700" dir="2700000" algn="tl" rotWithShape="0">
              <a:srgbClr val="333333">
                <a:alpha val="65000"/>
              </a:srgbClr>
            </a:outerShdw>
          </a:effectLst>
        </p:spPr>
      </p:pic>
      <p:sp>
        <p:nvSpPr>
          <p:cNvPr id="171" name="Rectangle 170">
            <a:extLst>
              <a:ext uri="{FF2B5EF4-FFF2-40B4-BE49-F238E27FC236}">
                <a16:creationId xmlns:a16="http://schemas.microsoft.com/office/drawing/2014/main" id="{3877B839-F44F-4F75-B626-C64407970952}"/>
              </a:ext>
            </a:extLst>
          </p:cNvPr>
          <p:cNvSpPr/>
          <p:nvPr/>
        </p:nvSpPr>
        <p:spPr>
          <a:xfrm>
            <a:off x="511444" y="1401747"/>
            <a:ext cx="7206178" cy="615553"/>
          </a:xfrm>
          <a:prstGeom prst="rect">
            <a:avLst/>
          </a:prstGeom>
        </p:spPr>
        <p:txBody>
          <a:bodyPr wrap="square">
            <a:spAutoFit/>
          </a:bodyPr>
          <a:lstStyle/>
          <a:p>
            <a:r>
              <a:rPr lang="en-US" sz="1600" b="1" dirty="0">
                <a:solidFill>
                  <a:srgbClr val="38425C"/>
                </a:solidFill>
                <a:latin typeface="Century Gothic" panose="020B0502020202020204" pitchFamily="34" charset="0"/>
                <a:ea typeface="微软雅黑"/>
                <a:cs typeface="+mn-ea"/>
              </a:rPr>
              <a:t>Why The Temperature Near The Surface Is Highest???</a:t>
            </a:r>
          </a:p>
          <a:p>
            <a:endParaRPr lang="en-US" dirty="0">
              <a:solidFill>
                <a:srgbClr val="31313B"/>
              </a:solidFill>
              <a:latin typeface="NotoSans"/>
            </a:endParaRPr>
          </a:p>
        </p:txBody>
      </p:sp>
      <p:pic>
        <p:nvPicPr>
          <p:cNvPr id="174" name="Picture 173">
            <a:extLst>
              <a:ext uri="{FF2B5EF4-FFF2-40B4-BE49-F238E27FC236}">
                <a16:creationId xmlns:a16="http://schemas.microsoft.com/office/drawing/2014/main" id="{9AF8EAC2-737C-4571-942A-05FECC32FFB5}"/>
              </a:ext>
            </a:extLst>
          </p:cNvPr>
          <p:cNvPicPr>
            <a:picLocks noChangeAspect="1"/>
          </p:cNvPicPr>
          <p:nvPr/>
        </p:nvPicPr>
        <p:blipFill>
          <a:blip r:embed="rId5"/>
          <a:stretch>
            <a:fillRect/>
          </a:stretch>
        </p:blipFill>
        <p:spPr>
          <a:xfrm>
            <a:off x="849022" y="1904354"/>
            <a:ext cx="5840474" cy="3755461"/>
          </a:xfrm>
          <a:prstGeom prst="rect">
            <a:avLst/>
          </a:prstGeom>
        </p:spPr>
      </p:pic>
      <p:sp>
        <p:nvSpPr>
          <p:cNvPr id="175" name="TextBox 174">
            <a:extLst>
              <a:ext uri="{FF2B5EF4-FFF2-40B4-BE49-F238E27FC236}">
                <a16:creationId xmlns:a16="http://schemas.microsoft.com/office/drawing/2014/main" id="{69CD7D64-76C0-4289-81AF-45F5AF4646C9}"/>
              </a:ext>
            </a:extLst>
          </p:cNvPr>
          <p:cNvSpPr txBox="1"/>
          <p:nvPr/>
        </p:nvSpPr>
        <p:spPr>
          <a:xfrm>
            <a:off x="7501998" y="2186380"/>
            <a:ext cx="4391151" cy="707886"/>
          </a:xfrm>
          <a:prstGeom prst="rect">
            <a:avLst/>
          </a:prstGeom>
          <a:solidFill>
            <a:srgbClr val="C0C3A4"/>
          </a:solidFill>
          <a:effectLst>
            <a:outerShdw blurRad="63500" sx="102000" sy="102000" algn="ctr" rotWithShape="0">
              <a:prstClr val="black">
                <a:alpha val="40000"/>
              </a:prstClr>
            </a:outerShdw>
          </a:effectLst>
        </p:spPr>
        <p:txBody>
          <a:bodyPr wrap="square" rtlCol="0">
            <a:spAutoFit/>
          </a:bodyPr>
          <a:lstStyle/>
          <a:p>
            <a:r>
              <a:rPr lang="en-US" sz="2000" dirty="0">
                <a:solidFill>
                  <a:srgbClr val="38425C"/>
                </a:solidFill>
              </a:rPr>
              <a:t>Decreases with altitude (6.5C per 1km)	</a:t>
            </a:r>
          </a:p>
        </p:txBody>
      </p:sp>
      <p:sp>
        <p:nvSpPr>
          <p:cNvPr id="176" name="Rectangle 175">
            <a:extLst>
              <a:ext uri="{FF2B5EF4-FFF2-40B4-BE49-F238E27FC236}">
                <a16:creationId xmlns:a16="http://schemas.microsoft.com/office/drawing/2014/main" id="{FEA69F82-3DCA-4C02-8E09-6449DD2ACA79}"/>
              </a:ext>
            </a:extLst>
          </p:cNvPr>
          <p:cNvSpPr/>
          <p:nvPr/>
        </p:nvSpPr>
        <p:spPr>
          <a:xfrm>
            <a:off x="990937" y="274108"/>
            <a:ext cx="5434501" cy="830997"/>
          </a:xfrm>
          <a:prstGeom prst="rect">
            <a:avLst/>
          </a:prstGeom>
          <a:noFill/>
        </p:spPr>
        <p:txBody>
          <a:bodyPr wrap="none" lIns="91440" tIns="45720" rIns="91440" bIns="45720">
            <a:spAutoFit/>
          </a:bodyPr>
          <a:lstStyle/>
          <a:p>
            <a:pPr algn="ctr"/>
            <a:r>
              <a:rPr lang="en-US" sz="2400" b="1" dirty="0">
                <a:solidFill>
                  <a:srgbClr val="38425C"/>
                </a:solidFill>
                <a:latin typeface="Century Gothic" panose="020B0502020202020204" pitchFamily="34" charset="0"/>
                <a:ea typeface="微软雅黑"/>
                <a:cs typeface="+mn-ea"/>
              </a:rPr>
              <a:t>STRUCTURE OF EARTH ATMOSPHERE  </a:t>
            </a:r>
            <a:endParaRPr lang="zh-CN" altLang="en-US" sz="2400" b="1" dirty="0">
              <a:solidFill>
                <a:srgbClr val="38425C"/>
              </a:solidFill>
              <a:latin typeface="Century Gothic" panose="020B0502020202020204" pitchFamily="34" charset="0"/>
              <a:ea typeface="微软雅黑"/>
              <a:cs typeface="+mn-ea"/>
              <a:sym typeface="+mn-lt"/>
            </a:endParaRPr>
          </a:p>
          <a:p>
            <a:pPr algn="ctr"/>
            <a:r>
              <a:rPr lang="en-US" sz="2400" b="1" dirty="0">
                <a:solidFill>
                  <a:schemeClr val="accent2"/>
                </a:solidFill>
                <a:latin typeface="Century Gothic" panose="020B0502020202020204" pitchFamily="34" charset="0"/>
                <a:ea typeface="微软雅黑"/>
                <a:cs typeface="+mn-ea"/>
              </a:rPr>
              <a:t>TROPOSPHERE</a:t>
            </a:r>
          </a:p>
        </p:txBody>
      </p:sp>
    </p:spTree>
    <p:extLst>
      <p:ext uri="{BB962C8B-B14F-4D97-AF65-F5344CB8AC3E}">
        <p14:creationId xmlns:p14="http://schemas.microsoft.com/office/powerpoint/2010/main" val="46444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14</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Rectangle 86">
            <a:extLst>
              <a:ext uri="{FF2B5EF4-FFF2-40B4-BE49-F238E27FC236}">
                <a16:creationId xmlns:a16="http://schemas.microsoft.com/office/drawing/2014/main" id="{F49FDF20-CD30-4A7F-9906-611DA7208BA9}"/>
              </a:ext>
            </a:extLst>
          </p:cNvPr>
          <p:cNvSpPr/>
          <p:nvPr/>
        </p:nvSpPr>
        <p:spPr>
          <a:xfrm>
            <a:off x="961437" y="1435545"/>
            <a:ext cx="6111469" cy="646331"/>
          </a:xfrm>
          <a:prstGeom prst="rect">
            <a:avLst/>
          </a:prstGeom>
          <a:solidFill>
            <a:srgbClr val="C0C3A4"/>
          </a:solidFill>
        </p:spPr>
        <p:txBody>
          <a:bodyPr wrap="square">
            <a:spAutoFit/>
          </a:bodyPr>
          <a:lstStyle/>
          <a:p>
            <a:pPr marL="285750" indent="-285750">
              <a:buFont typeface="Arial" panose="020B0604020202020204" pitchFamily="34" charset="0"/>
              <a:buChar char="•"/>
            </a:pPr>
            <a:r>
              <a:rPr lang="en-US" dirty="0">
                <a:solidFill>
                  <a:srgbClr val="31313B"/>
                </a:solidFill>
                <a:latin typeface="NotoSans"/>
              </a:rPr>
              <a:t>Transition layer between Troposphere &amp; Stratosphere</a:t>
            </a:r>
          </a:p>
          <a:p>
            <a:pPr marL="285750" indent="-285750">
              <a:buFont typeface="Arial" panose="020B0604020202020204" pitchFamily="34" charset="0"/>
              <a:buChar char="•"/>
            </a:pPr>
            <a:r>
              <a:rPr lang="en-US" dirty="0">
                <a:solidFill>
                  <a:srgbClr val="31313B"/>
                </a:solidFill>
                <a:latin typeface="NotoSans"/>
              </a:rPr>
              <a:t>Temperature tend to remain Constant with altitude  </a:t>
            </a:r>
          </a:p>
        </p:txBody>
      </p:sp>
      <p:pic>
        <p:nvPicPr>
          <p:cNvPr id="171" name="Picture 170">
            <a:extLst>
              <a:ext uri="{FF2B5EF4-FFF2-40B4-BE49-F238E27FC236}">
                <a16:creationId xmlns:a16="http://schemas.microsoft.com/office/drawing/2014/main" id="{5CE63E23-3FB5-4ADB-8804-6A7F87537CE8}"/>
              </a:ext>
            </a:extLst>
          </p:cNvPr>
          <p:cNvPicPr>
            <a:picLocks noChangeAspect="1"/>
          </p:cNvPicPr>
          <p:nvPr/>
        </p:nvPicPr>
        <p:blipFill>
          <a:blip r:embed="rId4"/>
          <a:stretch>
            <a:fillRect/>
          </a:stretch>
        </p:blipFill>
        <p:spPr>
          <a:xfrm>
            <a:off x="3425815" y="2108063"/>
            <a:ext cx="7564017" cy="3673007"/>
          </a:xfrm>
          <a:prstGeom prst="rect">
            <a:avLst/>
          </a:prstGeom>
        </p:spPr>
      </p:pic>
      <p:sp>
        <p:nvSpPr>
          <p:cNvPr id="174" name="Rectangle 173">
            <a:extLst>
              <a:ext uri="{FF2B5EF4-FFF2-40B4-BE49-F238E27FC236}">
                <a16:creationId xmlns:a16="http://schemas.microsoft.com/office/drawing/2014/main" id="{3CF61640-994C-4800-8CC5-ED8344B0EF29}"/>
              </a:ext>
            </a:extLst>
          </p:cNvPr>
          <p:cNvSpPr/>
          <p:nvPr/>
        </p:nvSpPr>
        <p:spPr>
          <a:xfrm>
            <a:off x="1135639" y="274108"/>
            <a:ext cx="6300122" cy="1261884"/>
          </a:xfrm>
          <a:prstGeom prst="rect">
            <a:avLst/>
          </a:prstGeom>
          <a:noFill/>
        </p:spPr>
        <p:txBody>
          <a:bodyPr wrap="none" lIns="91440" tIns="45720" rIns="91440" bIns="45720">
            <a:spAutoFit/>
          </a:bodyPr>
          <a:lstStyle/>
          <a:p>
            <a:pPr algn="ctr"/>
            <a:r>
              <a:rPr lang="en-US" sz="2800" b="1" dirty="0">
                <a:solidFill>
                  <a:srgbClr val="38425C"/>
                </a:solidFill>
                <a:latin typeface="Century Gothic" panose="020B0502020202020204" pitchFamily="34" charset="0"/>
                <a:ea typeface="微软雅黑"/>
                <a:cs typeface="+mn-ea"/>
              </a:rPr>
              <a:t>STRUCTURE OF EARTH ATMOSPHERE  </a:t>
            </a:r>
            <a:endParaRPr lang="zh-CN" altLang="en-US" sz="2800" b="1" dirty="0">
              <a:solidFill>
                <a:srgbClr val="38425C"/>
              </a:solidFill>
              <a:latin typeface="Century Gothic" panose="020B0502020202020204" pitchFamily="34" charset="0"/>
              <a:ea typeface="微软雅黑"/>
              <a:cs typeface="+mn-ea"/>
              <a:sym typeface="+mn-lt"/>
            </a:endParaRPr>
          </a:p>
          <a:p>
            <a:pPr algn="ctr"/>
            <a:r>
              <a:rPr lang="en-US" sz="2000" b="1" dirty="0">
                <a:solidFill>
                  <a:schemeClr val="accent2"/>
                </a:solidFill>
                <a:latin typeface="Century Gothic" panose="020B0502020202020204" pitchFamily="34" charset="0"/>
                <a:ea typeface="微软雅黑"/>
                <a:cs typeface="+mn-ea"/>
              </a:rPr>
              <a:t>TROPOPAUSE (TRANSITION LAYER)</a:t>
            </a:r>
          </a:p>
          <a:p>
            <a:pPr algn="ctr"/>
            <a:endParaRPr lang="en-US" sz="2800" b="1" dirty="0">
              <a:solidFill>
                <a:schemeClr val="accent2"/>
              </a:solidFill>
              <a:latin typeface="Century Gothic" panose="020B0502020202020204" pitchFamily="34" charset="0"/>
              <a:ea typeface="微软雅黑"/>
              <a:cs typeface="+mn-ea"/>
            </a:endParaRPr>
          </a:p>
        </p:txBody>
      </p:sp>
    </p:spTree>
    <p:extLst>
      <p:ext uri="{BB962C8B-B14F-4D97-AF65-F5344CB8AC3E}">
        <p14:creationId xmlns:p14="http://schemas.microsoft.com/office/powerpoint/2010/main" val="1069168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15</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Rectangle 86">
            <a:extLst>
              <a:ext uri="{FF2B5EF4-FFF2-40B4-BE49-F238E27FC236}">
                <a16:creationId xmlns:a16="http://schemas.microsoft.com/office/drawing/2014/main" id="{CD7D414F-6CCE-453C-81EF-7AF557ABDC50}"/>
              </a:ext>
            </a:extLst>
          </p:cNvPr>
          <p:cNvSpPr/>
          <p:nvPr/>
        </p:nvSpPr>
        <p:spPr>
          <a:xfrm>
            <a:off x="5602731" y="5231986"/>
            <a:ext cx="6385336" cy="369332"/>
          </a:xfrm>
          <a:prstGeom prst="rect">
            <a:avLst/>
          </a:prstGeom>
          <a:solidFill>
            <a:srgbClr val="C0C3A4"/>
          </a:solidFill>
        </p:spPr>
        <p:txBody>
          <a:bodyPr wrap="square">
            <a:spAutoFit/>
          </a:bodyPr>
          <a:lstStyle/>
          <a:p>
            <a:pPr marL="285750" indent="-285750">
              <a:buFont typeface="Arial" panose="020B0604020202020204" pitchFamily="34" charset="0"/>
              <a:buChar char="•"/>
            </a:pPr>
            <a:r>
              <a:rPr lang="en-US" dirty="0">
                <a:solidFill>
                  <a:srgbClr val="31313B"/>
                </a:solidFill>
                <a:latin typeface="NotoSans"/>
              </a:rPr>
              <a:t>The Altitude of Tropopause varies with Temperature</a:t>
            </a:r>
          </a:p>
        </p:txBody>
      </p:sp>
      <p:grpSp>
        <p:nvGrpSpPr>
          <p:cNvPr id="171" name="Group 170">
            <a:extLst>
              <a:ext uri="{FF2B5EF4-FFF2-40B4-BE49-F238E27FC236}">
                <a16:creationId xmlns:a16="http://schemas.microsoft.com/office/drawing/2014/main" id="{895D2BF0-29F1-4FC7-BCC2-9477B4DB8A0D}"/>
              </a:ext>
            </a:extLst>
          </p:cNvPr>
          <p:cNvGrpSpPr/>
          <p:nvPr/>
        </p:nvGrpSpPr>
        <p:grpSpPr>
          <a:xfrm>
            <a:off x="5075898" y="1634161"/>
            <a:ext cx="6689300" cy="3649824"/>
            <a:chOff x="6008315" y="3715542"/>
            <a:chExt cx="5685759" cy="2715779"/>
          </a:xfrm>
        </p:grpSpPr>
        <p:pic>
          <p:nvPicPr>
            <p:cNvPr id="174" name="Picture 173">
              <a:extLst>
                <a:ext uri="{FF2B5EF4-FFF2-40B4-BE49-F238E27FC236}">
                  <a16:creationId xmlns:a16="http://schemas.microsoft.com/office/drawing/2014/main" id="{83C219FA-5466-4EC3-8BCF-558DD6873250}"/>
                </a:ext>
              </a:extLst>
            </p:cNvPr>
            <p:cNvPicPr>
              <a:picLocks noChangeAspect="1"/>
            </p:cNvPicPr>
            <p:nvPr/>
          </p:nvPicPr>
          <p:blipFill rotWithShape="1">
            <a:blip r:embed="rId4"/>
            <a:srcRect t="17332" r="55790"/>
            <a:stretch/>
          </p:blipFill>
          <p:spPr>
            <a:xfrm>
              <a:off x="6008315" y="4108654"/>
              <a:ext cx="3126302" cy="1883325"/>
            </a:xfrm>
            <a:prstGeom prst="rect">
              <a:avLst/>
            </a:prstGeom>
            <a:ln>
              <a:solidFill>
                <a:schemeClr val="bg1">
                  <a:lumMod val="75000"/>
                </a:schemeClr>
              </a:solidFill>
            </a:ln>
          </p:spPr>
        </p:pic>
        <p:pic>
          <p:nvPicPr>
            <p:cNvPr id="175" name="Graphic 174" descr="Thermometer">
              <a:extLst>
                <a:ext uri="{FF2B5EF4-FFF2-40B4-BE49-F238E27FC236}">
                  <a16:creationId xmlns:a16="http://schemas.microsoft.com/office/drawing/2014/main" id="{CEE404D8-91A9-467C-8F4D-74044E19FF7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37269" y="5991979"/>
              <a:ext cx="439343" cy="439342"/>
            </a:xfrm>
            <a:prstGeom prst="rect">
              <a:avLst/>
            </a:prstGeom>
          </p:spPr>
        </p:pic>
        <p:pic>
          <p:nvPicPr>
            <p:cNvPr id="176" name="Graphic 175" descr="Thermometer">
              <a:extLst>
                <a:ext uri="{FF2B5EF4-FFF2-40B4-BE49-F238E27FC236}">
                  <a16:creationId xmlns:a16="http://schemas.microsoft.com/office/drawing/2014/main" id="{DB60367B-399F-43C1-A3D3-DFA37765B2E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202953" y="5965704"/>
              <a:ext cx="439342" cy="439342"/>
            </a:xfrm>
            <a:prstGeom prst="rect">
              <a:avLst/>
            </a:prstGeom>
          </p:spPr>
        </p:pic>
        <p:pic>
          <p:nvPicPr>
            <p:cNvPr id="177" name="Picture 176">
              <a:extLst>
                <a:ext uri="{FF2B5EF4-FFF2-40B4-BE49-F238E27FC236}">
                  <a16:creationId xmlns:a16="http://schemas.microsoft.com/office/drawing/2014/main" id="{CF7AA31A-BCBE-475F-904E-EED32503BB1A}"/>
                </a:ext>
              </a:extLst>
            </p:cNvPr>
            <p:cNvPicPr>
              <a:picLocks noChangeAspect="1"/>
            </p:cNvPicPr>
            <p:nvPr/>
          </p:nvPicPr>
          <p:blipFill rotWithShape="1">
            <a:blip r:embed="rId9"/>
            <a:srcRect l="52845" t="36935" r="25077" b="29871"/>
            <a:stretch/>
          </p:blipFill>
          <p:spPr>
            <a:xfrm>
              <a:off x="9002298" y="3715542"/>
              <a:ext cx="2691776" cy="2276437"/>
            </a:xfrm>
            <a:prstGeom prst="rect">
              <a:avLst/>
            </a:prstGeom>
            <a:ln>
              <a:solidFill>
                <a:schemeClr val="bg1">
                  <a:lumMod val="75000"/>
                </a:schemeClr>
              </a:solidFill>
            </a:ln>
          </p:spPr>
        </p:pic>
      </p:grpSp>
      <p:pic>
        <p:nvPicPr>
          <p:cNvPr id="178" name="Picture 177">
            <a:extLst>
              <a:ext uri="{FF2B5EF4-FFF2-40B4-BE49-F238E27FC236}">
                <a16:creationId xmlns:a16="http://schemas.microsoft.com/office/drawing/2014/main" id="{D9EF4E06-1DC2-4166-9292-955AE0B3001C}"/>
              </a:ext>
            </a:extLst>
          </p:cNvPr>
          <p:cNvPicPr>
            <a:picLocks noChangeAspect="1"/>
          </p:cNvPicPr>
          <p:nvPr/>
        </p:nvPicPr>
        <p:blipFill rotWithShape="1">
          <a:blip r:embed="rId10"/>
          <a:srcRect l="21552" t="29132" r="50000" b="25977"/>
          <a:stretch/>
        </p:blipFill>
        <p:spPr>
          <a:xfrm>
            <a:off x="775295" y="2327197"/>
            <a:ext cx="3093832" cy="2746105"/>
          </a:xfrm>
          <a:prstGeom prst="rect">
            <a:avLst/>
          </a:prstGeom>
        </p:spPr>
      </p:pic>
      <p:sp>
        <p:nvSpPr>
          <p:cNvPr id="179" name="Rectangle 178">
            <a:extLst>
              <a:ext uri="{FF2B5EF4-FFF2-40B4-BE49-F238E27FC236}">
                <a16:creationId xmlns:a16="http://schemas.microsoft.com/office/drawing/2014/main" id="{07345C58-B3FD-455D-A197-EC98448055FD}"/>
              </a:ext>
            </a:extLst>
          </p:cNvPr>
          <p:cNvSpPr/>
          <p:nvPr/>
        </p:nvSpPr>
        <p:spPr>
          <a:xfrm>
            <a:off x="775295" y="1443913"/>
            <a:ext cx="3093832" cy="1107996"/>
          </a:xfrm>
          <a:prstGeom prst="rect">
            <a:avLst/>
          </a:prstGeom>
        </p:spPr>
        <p:txBody>
          <a:bodyPr wrap="square">
            <a:spAutoFit/>
          </a:bodyPr>
          <a:lstStyle/>
          <a:p>
            <a:r>
              <a:rPr lang="en-US" sz="1600" b="1" dirty="0">
                <a:solidFill>
                  <a:srgbClr val="FF0000"/>
                </a:solidFill>
                <a:latin typeface="Century Gothic" panose="020B0502020202020204" pitchFamily="34" charset="0"/>
                <a:ea typeface="微软雅黑"/>
                <a:cs typeface="+mn-ea"/>
              </a:rPr>
              <a:t>Why The Tropopause is higher at the equator than the pole??</a:t>
            </a:r>
          </a:p>
          <a:p>
            <a:endParaRPr lang="en-US" b="1" dirty="0">
              <a:solidFill>
                <a:srgbClr val="38425C"/>
              </a:solidFill>
              <a:latin typeface="Century Gothic" panose="020B0502020202020204" pitchFamily="34" charset="0"/>
              <a:ea typeface="微软雅黑"/>
              <a:cs typeface="+mn-ea"/>
            </a:endParaRPr>
          </a:p>
        </p:txBody>
      </p:sp>
      <p:sp>
        <p:nvSpPr>
          <p:cNvPr id="180" name="Rectangle 179">
            <a:extLst>
              <a:ext uri="{FF2B5EF4-FFF2-40B4-BE49-F238E27FC236}">
                <a16:creationId xmlns:a16="http://schemas.microsoft.com/office/drawing/2014/main" id="{E5D317CD-947A-4689-9DB3-62CB52977315}"/>
              </a:ext>
            </a:extLst>
          </p:cNvPr>
          <p:cNvSpPr/>
          <p:nvPr/>
        </p:nvSpPr>
        <p:spPr>
          <a:xfrm>
            <a:off x="896319" y="202194"/>
            <a:ext cx="6096000" cy="830997"/>
          </a:xfrm>
          <a:prstGeom prst="rect">
            <a:avLst/>
          </a:prstGeom>
        </p:spPr>
        <p:txBody>
          <a:bodyPr>
            <a:spAutoFit/>
          </a:bodyPr>
          <a:lstStyle/>
          <a:p>
            <a:pPr lvl="0" algn="ctr"/>
            <a:r>
              <a:rPr lang="en-US" sz="2800" b="1" dirty="0">
                <a:solidFill>
                  <a:srgbClr val="38425C"/>
                </a:solidFill>
                <a:latin typeface="Century Gothic" panose="020B0502020202020204" pitchFamily="34" charset="0"/>
                <a:ea typeface="微软雅黑"/>
              </a:rPr>
              <a:t>STRUCTURE OF EARTH ATMOSPHERE  </a:t>
            </a:r>
            <a:endParaRPr lang="zh-CN" altLang="en-US" sz="2800" b="1" dirty="0">
              <a:solidFill>
                <a:srgbClr val="38425C"/>
              </a:solidFill>
              <a:latin typeface="Century Gothic" panose="020B0502020202020204" pitchFamily="34" charset="0"/>
              <a:ea typeface="微软雅黑"/>
              <a:cs typeface="+mn-ea"/>
              <a:sym typeface="+mn-lt"/>
            </a:endParaRPr>
          </a:p>
          <a:p>
            <a:pPr lvl="0" algn="ctr"/>
            <a:r>
              <a:rPr lang="en-US" sz="2000" b="1" dirty="0">
                <a:solidFill>
                  <a:srgbClr val="ED7D31"/>
                </a:solidFill>
                <a:latin typeface="Century Gothic" panose="020B0502020202020204" pitchFamily="34" charset="0"/>
                <a:ea typeface="微软雅黑"/>
              </a:rPr>
              <a:t>TROPOPAUSE (TRANSITION LAYER)</a:t>
            </a:r>
          </a:p>
        </p:txBody>
      </p:sp>
    </p:spTree>
    <p:extLst>
      <p:ext uri="{BB962C8B-B14F-4D97-AF65-F5344CB8AC3E}">
        <p14:creationId xmlns:p14="http://schemas.microsoft.com/office/powerpoint/2010/main" val="7421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16</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Rectangle 86">
            <a:extLst>
              <a:ext uri="{FF2B5EF4-FFF2-40B4-BE49-F238E27FC236}">
                <a16:creationId xmlns:a16="http://schemas.microsoft.com/office/drawing/2014/main" id="{27414C01-8C98-4ED7-A43B-95F3939D1697}"/>
              </a:ext>
            </a:extLst>
          </p:cNvPr>
          <p:cNvSpPr/>
          <p:nvPr/>
        </p:nvSpPr>
        <p:spPr>
          <a:xfrm>
            <a:off x="1041138" y="1538557"/>
            <a:ext cx="4127832" cy="923330"/>
          </a:xfrm>
          <a:prstGeom prst="rect">
            <a:avLst/>
          </a:prstGeom>
          <a:solidFill>
            <a:srgbClr val="C0C3A4"/>
          </a:solidFill>
        </p:spPr>
        <p:txBody>
          <a:bodyPr wrap="square">
            <a:spAutoFit/>
          </a:bodyPr>
          <a:lstStyle/>
          <a:p>
            <a:pPr marL="285750" indent="-285750">
              <a:buFont typeface="Arial" panose="020B0604020202020204" pitchFamily="34" charset="0"/>
              <a:buChar char="•"/>
            </a:pPr>
            <a:r>
              <a:rPr lang="en-US" dirty="0">
                <a:solidFill>
                  <a:srgbClr val="31313B"/>
                </a:solidFill>
                <a:latin typeface="NotoSans"/>
              </a:rPr>
              <a:t>The layer just above the tropopause.</a:t>
            </a:r>
          </a:p>
          <a:p>
            <a:pPr marL="285750" indent="-285750">
              <a:buFont typeface="Arial" panose="020B0604020202020204" pitchFamily="34" charset="0"/>
              <a:buChar char="•"/>
            </a:pPr>
            <a:r>
              <a:rPr lang="en-US" dirty="0">
                <a:solidFill>
                  <a:srgbClr val="31313B"/>
                </a:solidFill>
                <a:latin typeface="NotoSans"/>
              </a:rPr>
              <a:t>Extends up to 50km above Sea level.</a:t>
            </a:r>
          </a:p>
          <a:p>
            <a:pPr marL="285750" indent="-285750">
              <a:buFont typeface="Arial" panose="020B0604020202020204" pitchFamily="34" charset="0"/>
              <a:buChar char="•"/>
            </a:pPr>
            <a:r>
              <a:rPr lang="en-US" dirty="0">
                <a:solidFill>
                  <a:srgbClr val="31313B"/>
                </a:solidFill>
                <a:latin typeface="NotoSans"/>
              </a:rPr>
              <a:t>High Concentration of Ozon</a:t>
            </a:r>
          </a:p>
        </p:txBody>
      </p:sp>
      <p:pic>
        <p:nvPicPr>
          <p:cNvPr id="171" name="Picture 170">
            <a:extLst>
              <a:ext uri="{FF2B5EF4-FFF2-40B4-BE49-F238E27FC236}">
                <a16:creationId xmlns:a16="http://schemas.microsoft.com/office/drawing/2014/main" id="{B2529470-4405-48CB-85A1-0F3E8258722A}"/>
              </a:ext>
            </a:extLst>
          </p:cNvPr>
          <p:cNvPicPr>
            <a:picLocks noChangeAspect="1"/>
          </p:cNvPicPr>
          <p:nvPr/>
        </p:nvPicPr>
        <p:blipFill>
          <a:blip r:embed="rId4"/>
          <a:stretch>
            <a:fillRect/>
          </a:stretch>
        </p:blipFill>
        <p:spPr>
          <a:xfrm>
            <a:off x="1680132" y="2564981"/>
            <a:ext cx="3058048" cy="3068503"/>
          </a:xfrm>
          <a:prstGeom prst="rect">
            <a:avLst/>
          </a:prstGeom>
        </p:spPr>
      </p:pic>
      <p:grpSp>
        <p:nvGrpSpPr>
          <p:cNvPr id="174" name="Group 173">
            <a:extLst>
              <a:ext uri="{FF2B5EF4-FFF2-40B4-BE49-F238E27FC236}">
                <a16:creationId xmlns:a16="http://schemas.microsoft.com/office/drawing/2014/main" id="{17A4B05B-2797-42AC-91B7-A747D1B2A9E8}"/>
              </a:ext>
            </a:extLst>
          </p:cNvPr>
          <p:cNvGrpSpPr/>
          <p:nvPr/>
        </p:nvGrpSpPr>
        <p:grpSpPr>
          <a:xfrm>
            <a:off x="5262042" y="1439944"/>
            <a:ext cx="6383112" cy="4451763"/>
            <a:chOff x="0" y="1437267"/>
            <a:chExt cx="6558455" cy="4637712"/>
          </a:xfrm>
        </p:grpSpPr>
        <p:grpSp>
          <p:nvGrpSpPr>
            <p:cNvPr id="175" name="Group 174">
              <a:extLst>
                <a:ext uri="{FF2B5EF4-FFF2-40B4-BE49-F238E27FC236}">
                  <a16:creationId xmlns:a16="http://schemas.microsoft.com/office/drawing/2014/main" id="{31055C01-B45F-413A-80CF-82C30A0C7FAC}"/>
                </a:ext>
              </a:extLst>
            </p:cNvPr>
            <p:cNvGrpSpPr/>
            <p:nvPr/>
          </p:nvGrpSpPr>
          <p:grpSpPr>
            <a:xfrm>
              <a:off x="893563" y="1552931"/>
              <a:ext cx="5597158" cy="4416945"/>
              <a:chOff x="5623034" y="1471671"/>
              <a:chExt cx="5673627" cy="3905401"/>
            </a:xfrm>
          </p:grpSpPr>
          <p:grpSp>
            <p:nvGrpSpPr>
              <p:cNvPr id="177" name="Group 176">
                <a:extLst>
                  <a:ext uri="{FF2B5EF4-FFF2-40B4-BE49-F238E27FC236}">
                    <a16:creationId xmlns:a16="http://schemas.microsoft.com/office/drawing/2014/main" id="{E995FFB8-A426-4488-8980-41390010EC45}"/>
                  </a:ext>
                </a:extLst>
              </p:cNvPr>
              <p:cNvGrpSpPr/>
              <p:nvPr/>
            </p:nvGrpSpPr>
            <p:grpSpPr>
              <a:xfrm>
                <a:off x="5623034" y="1471671"/>
                <a:ext cx="5673627" cy="3905401"/>
                <a:chOff x="6096000" y="1681267"/>
                <a:chExt cx="5846347" cy="3927001"/>
              </a:xfrm>
            </p:grpSpPr>
            <p:sp>
              <p:nvSpPr>
                <p:cNvPr id="179" name="Rectangle 178">
                  <a:extLst>
                    <a:ext uri="{FF2B5EF4-FFF2-40B4-BE49-F238E27FC236}">
                      <a16:creationId xmlns:a16="http://schemas.microsoft.com/office/drawing/2014/main" id="{ABFC78C8-3C50-4E01-8333-803C41E9C7AA}"/>
                    </a:ext>
                  </a:extLst>
                </p:cNvPr>
                <p:cNvSpPr/>
                <p:nvPr/>
              </p:nvSpPr>
              <p:spPr>
                <a:xfrm>
                  <a:off x="6108552" y="5482937"/>
                  <a:ext cx="3967120" cy="125331"/>
                </a:xfrm>
                <a:prstGeom prst="rect">
                  <a:avLst/>
                </a:prstGeom>
                <a:solidFill>
                  <a:schemeClr val="accent2">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Rectangle 179">
                  <a:extLst>
                    <a:ext uri="{FF2B5EF4-FFF2-40B4-BE49-F238E27FC236}">
                      <a16:creationId xmlns:a16="http://schemas.microsoft.com/office/drawing/2014/main" id="{D79F585A-FA15-4545-839C-E8157E1FD188}"/>
                    </a:ext>
                  </a:extLst>
                </p:cNvPr>
                <p:cNvSpPr/>
                <p:nvPr/>
              </p:nvSpPr>
              <p:spPr>
                <a:xfrm>
                  <a:off x="6096000" y="1681267"/>
                  <a:ext cx="3967120" cy="500490"/>
                </a:xfrm>
                <a:prstGeom prst="rect">
                  <a:avLst/>
                </a:prstGeom>
                <a:solidFill>
                  <a:schemeClr val="bg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75000"/>
                        </a:schemeClr>
                      </a:solidFill>
                    </a:rPr>
                    <a:t>Exosphere</a:t>
                  </a:r>
                </a:p>
              </p:txBody>
            </p:sp>
            <p:sp>
              <p:nvSpPr>
                <p:cNvPr id="181" name="Rectangle 180">
                  <a:extLst>
                    <a:ext uri="{FF2B5EF4-FFF2-40B4-BE49-F238E27FC236}">
                      <a16:creationId xmlns:a16="http://schemas.microsoft.com/office/drawing/2014/main" id="{0234C22E-CECC-4AA5-A36D-DC153E4E0B2A}"/>
                    </a:ext>
                  </a:extLst>
                </p:cNvPr>
                <p:cNvSpPr/>
                <p:nvPr/>
              </p:nvSpPr>
              <p:spPr>
                <a:xfrm>
                  <a:off x="6133656" y="2250142"/>
                  <a:ext cx="3942016" cy="496116"/>
                </a:xfrm>
                <a:prstGeom prst="rect">
                  <a:avLst/>
                </a:prstGeom>
                <a:solidFill>
                  <a:schemeClr val="bg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75000"/>
                        </a:schemeClr>
                      </a:solidFill>
                    </a:rPr>
                    <a:t>Thermosphere</a:t>
                  </a:r>
                </a:p>
              </p:txBody>
            </p:sp>
            <p:sp>
              <p:nvSpPr>
                <p:cNvPr id="182" name="Rectangle 181">
                  <a:extLst>
                    <a:ext uri="{FF2B5EF4-FFF2-40B4-BE49-F238E27FC236}">
                      <a16:creationId xmlns:a16="http://schemas.microsoft.com/office/drawing/2014/main" id="{B4006CDB-3C17-4851-8989-CEF84FAFBFFD}"/>
                    </a:ext>
                  </a:extLst>
                </p:cNvPr>
                <p:cNvSpPr/>
                <p:nvPr/>
              </p:nvSpPr>
              <p:spPr>
                <a:xfrm>
                  <a:off x="6133656" y="2853466"/>
                  <a:ext cx="3942016" cy="482765"/>
                </a:xfrm>
                <a:prstGeom prst="rect">
                  <a:avLst/>
                </a:prstGeom>
                <a:solidFill>
                  <a:schemeClr val="bg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75000"/>
                        </a:schemeClr>
                      </a:solidFill>
                    </a:rPr>
                    <a:t>Mesosphere</a:t>
                  </a:r>
                </a:p>
              </p:txBody>
            </p:sp>
            <p:sp>
              <p:nvSpPr>
                <p:cNvPr id="183" name="Rectangle 182">
                  <a:extLst>
                    <a:ext uri="{FF2B5EF4-FFF2-40B4-BE49-F238E27FC236}">
                      <a16:creationId xmlns:a16="http://schemas.microsoft.com/office/drawing/2014/main" id="{23368DDC-4AF8-40AC-8527-7FF7FC2E1D8F}"/>
                    </a:ext>
                  </a:extLst>
                </p:cNvPr>
                <p:cNvSpPr/>
                <p:nvPr/>
              </p:nvSpPr>
              <p:spPr>
                <a:xfrm>
                  <a:off x="6113556" y="3443440"/>
                  <a:ext cx="3942016" cy="1220263"/>
                </a:xfrm>
                <a:prstGeom prst="rect">
                  <a:avLst/>
                </a:prstGeom>
                <a:solidFill>
                  <a:schemeClr val="accent5">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Stratosphere</a:t>
                  </a:r>
                </a:p>
              </p:txBody>
            </p:sp>
            <p:sp>
              <p:nvSpPr>
                <p:cNvPr id="184" name="Rectangle 183">
                  <a:extLst>
                    <a:ext uri="{FF2B5EF4-FFF2-40B4-BE49-F238E27FC236}">
                      <a16:creationId xmlns:a16="http://schemas.microsoft.com/office/drawing/2014/main" id="{8577464F-70FA-4D0A-B50B-7E44B26CCC6C}"/>
                    </a:ext>
                  </a:extLst>
                </p:cNvPr>
                <p:cNvSpPr/>
                <p:nvPr/>
              </p:nvSpPr>
              <p:spPr>
                <a:xfrm>
                  <a:off x="6113556" y="4836606"/>
                  <a:ext cx="3967120" cy="646331"/>
                </a:xfrm>
                <a:prstGeom prst="rect">
                  <a:avLst/>
                </a:prstGeom>
                <a:solidFill>
                  <a:schemeClr val="bg2"/>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2">
                          <a:lumMod val="75000"/>
                        </a:schemeClr>
                      </a:solidFill>
                    </a:rPr>
                    <a:t>Troposphere</a:t>
                  </a:r>
                </a:p>
              </p:txBody>
            </p:sp>
            <p:cxnSp>
              <p:nvCxnSpPr>
                <p:cNvPr id="185" name="Straight Arrow Connector 184">
                  <a:extLst>
                    <a:ext uri="{FF2B5EF4-FFF2-40B4-BE49-F238E27FC236}">
                      <a16:creationId xmlns:a16="http://schemas.microsoft.com/office/drawing/2014/main" id="{0A969ED6-71C1-4E9C-AE37-BF79021942CE}"/>
                    </a:ext>
                  </a:extLst>
                </p:cNvPr>
                <p:cNvCxnSpPr/>
                <p:nvPr/>
              </p:nvCxnSpPr>
              <p:spPr>
                <a:xfrm flipH="1">
                  <a:off x="10080676" y="4744115"/>
                  <a:ext cx="436880" cy="0"/>
                </a:xfrm>
                <a:prstGeom prst="straightConnector1">
                  <a:avLst/>
                </a:prstGeom>
                <a:ln w="28575">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6" name="TextBox 185">
                  <a:extLst>
                    <a:ext uri="{FF2B5EF4-FFF2-40B4-BE49-F238E27FC236}">
                      <a16:creationId xmlns:a16="http://schemas.microsoft.com/office/drawing/2014/main" id="{87ED68DF-3063-4F4B-97C9-C534338D3804}"/>
                    </a:ext>
                  </a:extLst>
                </p:cNvPr>
                <p:cNvSpPr txBox="1"/>
                <p:nvPr/>
              </p:nvSpPr>
              <p:spPr>
                <a:xfrm>
                  <a:off x="10485120" y="4548462"/>
                  <a:ext cx="1457227" cy="369332"/>
                </a:xfrm>
                <a:prstGeom prst="rect">
                  <a:avLst/>
                </a:prstGeom>
                <a:noFill/>
                <a:ln>
                  <a:solidFill>
                    <a:schemeClr val="bg1">
                      <a:lumMod val="50000"/>
                    </a:schemeClr>
                  </a:solidFill>
                </a:ln>
              </p:spPr>
              <p:txBody>
                <a:bodyPr wrap="square" rtlCol="0">
                  <a:spAutoFit/>
                </a:bodyPr>
                <a:lstStyle/>
                <a:p>
                  <a:r>
                    <a:rPr lang="en-US" dirty="0"/>
                    <a:t>Tropopause</a:t>
                  </a:r>
                </a:p>
              </p:txBody>
            </p:sp>
          </p:grpSp>
          <p:sp>
            <p:nvSpPr>
              <p:cNvPr id="178" name="TextBox 177">
                <a:extLst>
                  <a:ext uri="{FF2B5EF4-FFF2-40B4-BE49-F238E27FC236}">
                    <a16:creationId xmlns:a16="http://schemas.microsoft.com/office/drawing/2014/main" id="{A7B17D20-8D3F-4A92-80DF-484284F61261}"/>
                  </a:ext>
                </a:extLst>
              </p:cNvPr>
              <p:cNvSpPr txBox="1"/>
              <p:nvPr/>
            </p:nvSpPr>
            <p:spPr>
              <a:xfrm>
                <a:off x="9485133" y="3115579"/>
                <a:ext cx="1061544" cy="369332"/>
              </a:xfrm>
              <a:prstGeom prst="rect">
                <a:avLst/>
              </a:prstGeom>
              <a:noFill/>
              <a:ln>
                <a:solidFill>
                  <a:schemeClr val="bg1">
                    <a:lumMod val="50000"/>
                  </a:schemeClr>
                </a:solidFill>
              </a:ln>
            </p:spPr>
            <p:txBody>
              <a:bodyPr wrap="square" rtlCol="0">
                <a:spAutoFit/>
              </a:bodyPr>
              <a:lstStyle/>
              <a:p>
                <a:r>
                  <a:rPr lang="en-US" dirty="0"/>
                  <a:t>50km</a:t>
                </a:r>
              </a:p>
            </p:txBody>
          </p:sp>
        </p:grpSp>
        <p:sp>
          <p:nvSpPr>
            <p:cNvPr id="176" name="Rectangle 175">
              <a:extLst>
                <a:ext uri="{FF2B5EF4-FFF2-40B4-BE49-F238E27FC236}">
                  <a16:creationId xmlns:a16="http://schemas.microsoft.com/office/drawing/2014/main" id="{D662DB3E-04DB-4912-85D1-A277D2885332}"/>
                </a:ext>
              </a:extLst>
            </p:cNvPr>
            <p:cNvSpPr/>
            <p:nvPr/>
          </p:nvSpPr>
          <p:spPr>
            <a:xfrm>
              <a:off x="0" y="1437267"/>
              <a:ext cx="6558455" cy="4637712"/>
            </a:xfrm>
            <a:prstGeom prst="rect">
              <a:avLst/>
            </a:prstGeom>
            <a:no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87" name="Rectangle 186">
            <a:extLst>
              <a:ext uri="{FF2B5EF4-FFF2-40B4-BE49-F238E27FC236}">
                <a16:creationId xmlns:a16="http://schemas.microsoft.com/office/drawing/2014/main" id="{D248D4C2-268E-4D77-A6C6-14414B2F27D2}"/>
              </a:ext>
            </a:extLst>
          </p:cNvPr>
          <p:cNvSpPr/>
          <p:nvPr/>
        </p:nvSpPr>
        <p:spPr>
          <a:xfrm>
            <a:off x="1162250" y="273216"/>
            <a:ext cx="6096000" cy="830997"/>
          </a:xfrm>
          <a:prstGeom prst="rect">
            <a:avLst/>
          </a:prstGeom>
        </p:spPr>
        <p:txBody>
          <a:bodyPr>
            <a:spAutoFit/>
          </a:bodyPr>
          <a:lstStyle/>
          <a:p>
            <a:pPr lvl="0" algn="ctr"/>
            <a:r>
              <a:rPr lang="en-US" sz="2800" b="1" dirty="0">
                <a:solidFill>
                  <a:srgbClr val="38425C"/>
                </a:solidFill>
                <a:latin typeface="Century Gothic" panose="020B0502020202020204" pitchFamily="34" charset="0"/>
                <a:ea typeface="微软雅黑"/>
              </a:rPr>
              <a:t>STRUCTURE OF EARTH ATMOSPHERE  </a:t>
            </a:r>
            <a:endParaRPr lang="zh-CN" altLang="en-US" sz="2800" b="1" dirty="0">
              <a:solidFill>
                <a:srgbClr val="38425C"/>
              </a:solidFill>
              <a:latin typeface="Century Gothic" panose="020B0502020202020204" pitchFamily="34" charset="0"/>
              <a:ea typeface="微软雅黑"/>
              <a:cs typeface="+mn-ea"/>
              <a:sym typeface="+mn-lt"/>
            </a:endParaRPr>
          </a:p>
          <a:p>
            <a:pPr lvl="0" algn="ctr"/>
            <a:r>
              <a:rPr lang="en-US" sz="2000" b="1" dirty="0">
                <a:solidFill>
                  <a:srgbClr val="ED7D31"/>
                </a:solidFill>
                <a:latin typeface="Century Gothic" panose="020B0502020202020204" pitchFamily="34" charset="0"/>
                <a:ea typeface="微软雅黑"/>
              </a:rPr>
              <a:t>Stratosphere</a:t>
            </a:r>
          </a:p>
        </p:txBody>
      </p:sp>
    </p:spTree>
    <p:extLst>
      <p:ext uri="{BB962C8B-B14F-4D97-AF65-F5344CB8AC3E}">
        <p14:creationId xmlns:p14="http://schemas.microsoft.com/office/powerpoint/2010/main" val="1648887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17</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Rectangle 86">
            <a:extLst>
              <a:ext uri="{FF2B5EF4-FFF2-40B4-BE49-F238E27FC236}">
                <a16:creationId xmlns:a16="http://schemas.microsoft.com/office/drawing/2014/main" id="{FBBC4F69-9788-4081-ACD1-C9AAE4F6A4B9}"/>
              </a:ext>
            </a:extLst>
          </p:cNvPr>
          <p:cNvSpPr/>
          <p:nvPr/>
        </p:nvSpPr>
        <p:spPr>
          <a:xfrm>
            <a:off x="6362482" y="1712278"/>
            <a:ext cx="5459828" cy="1200329"/>
          </a:xfrm>
          <a:prstGeom prst="rect">
            <a:avLst/>
          </a:prstGeom>
          <a:solidFill>
            <a:srgbClr val="C0C3A4"/>
          </a:solidFill>
        </p:spPr>
        <p:txBody>
          <a:bodyPr wrap="square">
            <a:spAutoFit/>
          </a:bodyPr>
          <a:lstStyle/>
          <a:p>
            <a:pPr lvl="0"/>
            <a:r>
              <a:rPr lang="en-US" altLang="en-US" dirty="0">
                <a:solidFill>
                  <a:srgbClr val="31313B"/>
                </a:solidFill>
                <a:latin typeface="NotoSans"/>
              </a:rPr>
              <a:t>This increase in temperature with height means </a:t>
            </a:r>
            <a:r>
              <a:rPr lang="en-US" altLang="en-US" dirty="0">
                <a:solidFill>
                  <a:srgbClr val="C00000"/>
                </a:solidFill>
                <a:latin typeface="NotoSans"/>
              </a:rPr>
              <a:t>warmer air </a:t>
            </a:r>
            <a:r>
              <a:rPr lang="en-US" altLang="en-US" dirty="0">
                <a:solidFill>
                  <a:srgbClr val="31313B"/>
                </a:solidFill>
                <a:latin typeface="NotoSans"/>
              </a:rPr>
              <a:t>is located above </a:t>
            </a:r>
            <a:r>
              <a:rPr lang="en-US" altLang="en-US" dirty="0">
                <a:solidFill>
                  <a:schemeClr val="accent1"/>
                </a:solidFill>
                <a:latin typeface="NotoSans"/>
              </a:rPr>
              <a:t>cooler air</a:t>
            </a:r>
            <a:r>
              <a:rPr lang="en-US" altLang="en-US" dirty="0">
                <a:solidFill>
                  <a:srgbClr val="31313B"/>
                </a:solidFill>
                <a:latin typeface="NotoSans"/>
              </a:rPr>
              <a:t>. This restricted the vertical movement of air, which prevents the formation any significant atmospheric phenomena. </a:t>
            </a:r>
            <a:endParaRPr lang="en-US" dirty="0">
              <a:solidFill>
                <a:srgbClr val="31313B"/>
              </a:solidFill>
              <a:latin typeface="NotoSans"/>
            </a:endParaRPr>
          </a:p>
        </p:txBody>
      </p:sp>
      <p:sp>
        <p:nvSpPr>
          <p:cNvPr id="171" name="Rectangle 170">
            <a:extLst>
              <a:ext uri="{FF2B5EF4-FFF2-40B4-BE49-F238E27FC236}">
                <a16:creationId xmlns:a16="http://schemas.microsoft.com/office/drawing/2014/main" id="{B7DA05E0-60A3-4E68-9317-3F3A74C4E8FC}"/>
              </a:ext>
            </a:extLst>
          </p:cNvPr>
          <p:cNvSpPr/>
          <p:nvPr/>
        </p:nvSpPr>
        <p:spPr>
          <a:xfrm>
            <a:off x="6362482" y="4570687"/>
            <a:ext cx="5459828" cy="646331"/>
          </a:xfrm>
          <a:prstGeom prst="rect">
            <a:avLst/>
          </a:prstGeom>
          <a:solidFill>
            <a:srgbClr val="C0C3A4"/>
          </a:solidFill>
        </p:spPr>
        <p:txBody>
          <a:bodyPr wrap="square">
            <a:spAutoFit/>
          </a:bodyPr>
          <a:lstStyle/>
          <a:p>
            <a:pPr lvl="0" algn="ctr"/>
            <a:r>
              <a:rPr lang="en-US" altLang="en-US" dirty="0">
                <a:solidFill>
                  <a:srgbClr val="31313B"/>
                </a:solidFill>
                <a:latin typeface="NotoSans"/>
              </a:rPr>
              <a:t>Tropopause act as a limit for atmospheric circulation (Vertically) </a:t>
            </a:r>
            <a:endParaRPr lang="en-US" dirty="0">
              <a:solidFill>
                <a:srgbClr val="31313B"/>
              </a:solidFill>
              <a:latin typeface="NotoSans"/>
            </a:endParaRPr>
          </a:p>
        </p:txBody>
      </p:sp>
      <p:pic>
        <p:nvPicPr>
          <p:cNvPr id="174" name="Picture 173">
            <a:extLst>
              <a:ext uri="{FF2B5EF4-FFF2-40B4-BE49-F238E27FC236}">
                <a16:creationId xmlns:a16="http://schemas.microsoft.com/office/drawing/2014/main" id="{EF0D26B2-5188-47F4-8D38-274E5A9CE954}"/>
              </a:ext>
            </a:extLst>
          </p:cNvPr>
          <p:cNvPicPr>
            <a:picLocks noChangeAspect="1"/>
          </p:cNvPicPr>
          <p:nvPr/>
        </p:nvPicPr>
        <p:blipFill rotWithShape="1">
          <a:blip r:embed="rId4"/>
          <a:srcRect b="3614"/>
          <a:stretch/>
        </p:blipFill>
        <p:spPr>
          <a:xfrm>
            <a:off x="511445" y="1330358"/>
            <a:ext cx="5584556" cy="2233113"/>
          </a:xfrm>
          <a:prstGeom prst="rect">
            <a:avLst/>
          </a:prstGeom>
          <a:ln>
            <a:noFill/>
          </a:ln>
          <a:effectLst>
            <a:outerShdw blurRad="292100" dist="139700" dir="2700000" algn="tl" rotWithShape="0">
              <a:srgbClr val="333333">
                <a:alpha val="65000"/>
              </a:srgbClr>
            </a:outerShdw>
          </a:effectLst>
        </p:spPr>
      </p:pic>
      <p:pic>
        <p:nvPicPr>
          <p:cNvPr id="175" name="Picture 174">
            <a:extLst>
              <a:ext uri="{FF2B5EF4-FFF2-40B4-BE49-F238E27FC236}">
                <a16:creationId xmlns:a16="http://schemas.microsoft.com/office/drawing/2014/main" id="{73ABC5E5-64A9-4EB9-9403-CF138D000DF5}"/>
              </a:ext>
            </a:extLst>
          </p:cNvPr>
          <p:cNvPicPr>
            <a:picLocks noChangeAspect="1"/>
          </p:cNvPicPr>
          <p:nvPr/>
        </p:nvPicPr>
        <p:blipFill>
          <a:blip r:embed="rId5"/>
          <a:stretch>
            <a:fillRect/>
          </a:stretch>
        </p:blipFill>
        <p:spPr>
          <a:xfrm>
            <a:off x="636171" y="3680942"/>
            <a:ext cx="5459829" cy="2425823"/>
          </a:xfrm>
          <a:prstGeom prst="rect">
            <a:avLst/>
          </a:prstGeom>
        </p:spPr>
      </p:pic>
      <p:sp>
        <p:nvSpPr>
          <p:cNvPr id="176" name="Rectangle 175">
            <a:extLst>
              <a:ext uri="{FF2B5EF4-FFF2-40B4-BE49-F238E27FC236}">
                <a16:creationId xmlns:a16="http://schemas.microsoft.com/office/drawing/2014/main" id="{6C1377DF-EE3A-42BC-8D0C-B2FBA83C67AE}"/>
              </a:ext>
            </a:extLst>
          </p:cNvPr>
          <p:cNvSpPr/>
          <p:nvPr/>
        </p:nvSpPr>
        <p:spPr>
          <a:xfrm>
            <a:off x="1345824" y="335736"/>
            <a:ext cx="6096000" cy="830997"/>
          </a:xfrm>
          <a:prstGeom prst="rect">
            <a:avLst/>
          </a:prstGeom>
        </p:spPr>
        <p:txBody>
          <a:bodyPr>
            <a:spAutoFit/>
          </a:bodyPr>
          <a:lstStyle/>
          <a:p>
            <a:pPr lvl="0" algn="ctr"/>
            <a:r>
              <a:rPr lang="en-US" sz="2800" b="1" dirty="0">
                <a:solidFill>
                  <a:srgbClr val="38425C"/>
                </a:solidFill>
                <a:latin typeface="Century Gothic" panose="020B0502020202020204" pitchFamily="34" charset="0"/>
                <a:ea typeface="微软雅黑"/>
              </a:rPr>
              <a:t>STRUCTURE OF EARTH ATMOSPHERE  </a:t>
            </a:r>
            <a:endParaRPr lang="zh-CN" altLang="en-US" sz="2800" b="1" dirty="0">
              <a:solidFill>
                <a:srgbClr val="38425C"/>
              </a:solidFill>
              <a:latin typeface="Century Gothic" panose="020B0502020202020204" pitchFamily="34" charset="0"/>
              <a:ea typeface="微软雅黑"/>
              <a:cs typeface="+mn-ea"/>
              <a:sym typeface="+mn-lt"/>
            </a:endParaRPr>
          </a:p>
          <a:p>
            <a:pPr lvl="0" algn="ctr"/>
            <a:r>
              <a:rPr lang="en-US" sz="2000" b="1" dirty="0">
                <a:solidFill>
                  <a:srgbClr val="ED7D31"/>
                </a:solidFill>
                <a:latin typeface="Century Gothic" panose="020B0502020202020204" pitchFamily="34" charset="0"/>
                <a:ea typeface="微软雅黑"/>
              </a:rPr>
              <a:t>Stratosphere</a:t>
            </a:r>
          </a:p>
        </p:txBody>
      </p:sp>
    </p:spTree>
    <p:extLst>
      <p:ext uri="{BB962C8B-B14F-4D97-AF65-F5344CB8AC3E}">
        <p14:creationId xmlns:p14="http://schemas.microsoft.com/office/powerpoint/2010/main" val="2153821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18</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80" name="TextBox 13">
            <a:extLst>
              <a:ext uri="{FF2B5EF4-FFF2-40B4-BE49-F238E27FC236}">
                <a16:creationId xmlns:a16="http://schemas.microsoft.com/office/drawing/2014/main" id="{444CD27B-5867-494B-934D-973E9F551BD9}"/>
              </a:ext>
            </a:extLst>
          </p:cNvPr>
          <p:cNvSpPr txBox="1"/>
          <p:nvPr/>
        </p:nvSpPr>
        <p:spPr>
          <a:xfrm>
            <a:off x="5075898" y="1626014"/>
            <a:ext cx="924512" cy="371897"/>
          </a:xfrm>
          <a:prstGeom prst="rect">
            <a:avLst/>
          </a:prstGeom>
        </p:spPr>
        <p:txBody>
          <a:bodyPr lIns="0" tIns="0" rIns="0" bIns="0" rtlCol="0" anchor="t">
            <a:spAutoFit/>
          </a:bodyPr>
          <a:lstStyle/>
          <a:p>
            <a:pPr algn="ctr">
              <a:lnSpc>
                <a:spcPts val="2865"/>
              </a:lnSpc>
            </a:pPr>
            <a:r>
              <a:rPr lang="en-US" sz="2893" spc="-49">
                <a:solidFill>
                  <a:srgbClr val="FFFFFF"/>
                </a:solidFill>
                <a:latin typeface="Montserrat Bold"/>
                <a:ea typeface="Montserrat Bold"/>
                <a:cs typeface="Montserrat Bold"/>
                <a:sym typeface="Montserrat Bold"/>
              </a:rPr>
              <a:t>01.</a:t>
            </a:r>
          </a:p>
        </p:txBody>
      </p:sp>
      <p:sp>
        <p:nvSpPr>
          <p:cNvPr id="181" name="Rectangle 180">
            <a:extLst>
              <a:ext uri="{FF2B5EF4-FFF2-40B4-BE49-F238E27FC236}">
                <a16:creationId xmlns:a16="http://schemas.microsoft.com/office/drawing/2014/main" id="{DE21A014-3D24-47C6-A0B8-7719A4381AC5}"/>
              </a:ext>
            </a:extLst>
          </p:cNvPr>
          <p:cNvSpPr/>
          <p:nvPr/>
        </p:nvSpPr>
        <p:spPr>
          <a:xfrm>
            <a:off x="2613208" y="1829744"/>
            <a:ext cx="6774403" cy="369332"/>
          </a:xfrm>
          <a:prstGeom prst="rect">
            <a:avLst/>
          </a:prstGeom>
          <a:solidFill>
            <a:srgbClr val="C0C3A4"/>
          </a:solidFill>
        </p:spPr>
        <p:txBody>
          <a:bodyPr wrap="square">
            <a:spAutoFit/>
          </a:bodyPr>
          <a:lstStyle/>
          <a:p>
            <a:pPr lvl="0" algn="ctr"/>
            <a:r>
              <a:rPr lang="en-US" altLang="en-US" dirty="0">
                <a:solidFill>
                  <a:srgbClr val="31313B"/>
                </a:solidFill>
                <a:latin typeface="NotoSans"/>
              </a:rPr>
              <a:t>Prevent the Thunderstorm from continuous development Vertically  </a:t>
            </a:r>
            <a:endParaRPr lang="en-US" dirty="0">
              <a:solidFill>
                <a:srgbClr val="31313B"/>
              </a:solidFill>
              <a:latin typeface="NotoSans"/>
            </a:endParaRPr>
          </a:p>
        </p:txBody>
      </p:sp>
      <p:pic>
        <p:nvPicPr>
          <p:cNvPr id="182" name="Picture 181">
            <a:extLst>
              <a:ext uri="{FF2B5EF4-FFF2-40B4-BE49-F238E27FC236}">
                <a16:creationId xmlns:a16="http://schemas.microsoft.com/office/drawing/2014/main" id="{D249AC72-96CF-4B26-8309-E7E9307F60AE}"/>
              </a:ext>
            </a:extLst>
          </p:cNvPr>
          <p:cNvPicPr>
            <a:picLocks noChangeAspect="1"/>
          </p:cNvPicPr>
          <p:nvPr/>
        </p:nvPicPr>
        <p:blipFill>
          <a:blip r:embed="rId4"/>
          <a:stretch>
            <a:fillRect/>
          </a:stretch>
        </p:blipFill>
        <p:spPr>
          <a:xfrm>
            <a:off x="1917231" y="2343836"/>
            <a:ext cx="8716591" cy="2991267"/>
          </a:xfrm>
          <a:prstGeom prst="rect">
            <a:avLst/>
          </a:prstGeom>
        </p:spPr>
      </p:pic>
      <p:sp>
        <p:nvSpPr>
          <p:cNvPr id="183" name="Rectangle 182">
            <a:extLst>
              <a:ext uri="{FF2B5EF4-FFF2-40B4-BE49-F238E27FC236}">
                <a16:creationId xmlns:a16="http://schemas.microsoft.com/office/drawing/2014/main" id="{FC233DD6-4C0A-4EA4-BEE4-917B3FFCC7F5}"/>
              </a:ext>
            </a:extLst>
          </p:cNvPr>
          <p:cNvSpPr/>
          <p:nvPr/>
        </p:nvSpPr>
        <p:spPr>
          <a:xfrm>
            <a:off x="1116068" y="243820"/>
            <a:ext cx="6096000" cy="830997"/>
          </a:xfrm>
          <a:prstGeom prst="rect">
            <a:avLst/>
          </a:prstGeom>
        </p:spPr>
        <p:txBody>
          <a:bodyPr>
            <a:spAutoFit/>
          </a:bodyPr>
          <a:lstStyle/>
          <a:p>
            <a:pPr lvl="0" algn="ctr"/>
            <a:r>
              <a:rPr lang="en-US" sz="2800" b="1" dirty="0">
                <a:solidFill>
                  <a:srgbClr val="38425C"/>
                </a:solidFill>
                <a:latin typeface="Century Gothic" panose="020B0502020202020204" pitchFamily="34" charset="0"/>
                <a:ea typeface="微软雅黑"/>
              </a:rPr>
              <a:t>STRUCTURE OF EARTH ATMOSPHERE  </a:t>
            </a:r>
            <a:endParaRPr lang="zh-CN" altLang="en-US" sz="2800" b="1" dirty="0">
              <a:solidFill>
                <a:srgbClr val="38425C"/>
              </a:solidFill>
              <a:latin typeface="Century Gothic" panose="020B0502020202020204" pitchFamily="34" charset="0"/>
              <a:ea typeface="微软雅黑"/>
              <a:cs typeface="+mn-ea"/>
              <a:sym typeface="+mn-lt"/>
            </a:endParaRPr>
          </a:p>
          <a:p>
            <a:pPr lvl="0" algn="ctr"/>
            <a:r>
              <a:rPr lang="en-US" sz="2000" b="1" dirty="0">
                <a:solidFill>
                  <a:srgbClr val="ED7D31"/>
                </a:solidFill>
                <a:latin typeface="Century Gothic" panose="020B0502020202020204" pitchFamily="34" charset="0"/>
                <a:ea typeface="微软雅黑"/>
              </a:rPr>
              <a:t>Stratosphere</a:t>
            </a:r>
          </a:p>
        </p:txBody>
      </p:sp>
    </p:spTree>
    <p:extLst>
      <p:ext uri="{BB962C8B-B14F-4D97-AF65-F5344CB8AC3E}">
        <p14:creationId xmlns:p14="http://schemas.microsoft.com/office/powerpoint/2010/main" val="2882003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19528"/>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19</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Rectangle 85">
            <a:extLst>
              <a:ext uri="{FF2B5EF4-FFF2-40B4-BE49-F238E27FC236}">
                <a16:creationId xmlns:a16="http://schemas.microsoft.com/office/drawing/2014/main" id="{D9BCD241-10FE-40C9-8C01-7688D34D1171}"/>
              </a:ext>
            </a:extLst>
          </p:cNvPr>
          <p:cNvSpPr/>
          <p:nvPr/>
        </p:nvSpPr>
        <p:spPr>
          <a:xfrm>
            <a:off x="896319" y="339482"/>
            <a:ext cx="2951896" cy="523220"/>
          </a:xfrm>
          <a:prstGeom prst="rect">
            <a:avLst/>
          </a:prstGeom>
          <a:noFill/>
        </p:spPr>
        <p:txBody>
          <a:bodyPr wrap="square" lIns="91440" tIns="45720" rIns="91440" bIns="45720">
            <a:spAutoFit/>
          </a:bodyPr>
          <a:lstStyle/>
          <a:p>
            <a:pPr algn="ctr"/>
            <a:r>
              <a:rPr lang="en-US" sz="2800" b="1" dirty="0">
                <a:solidFill>
                  <a:srgbClr val="38425C"/>
                </a:solidFill>
                <a:latin typeface="Century Gothic" panose="020B0502020202020204" pitchFamily="34" charset="0"/>
                <a:ea typeface="微软雅黑"/>
                <a:cs typeface="+mn-ea"/>
              </a:rPr>
              <a:t>Stratosphere</a:t>
            </a:r>
          </a:p>
        </p:txBody>
      </p:sp>
      <p:sp>
        <p:nvSpPr>
          <p:cNvPr id="87" name="Rectangle 86">
            <a:extLst>
              <a:ext uri="{FF2B5EF4-FFF2-40B4-BE49-F238E27FC236}">
                <a16:creationId xmlns:a16="http://schemas.microsoft.com/office/drawing/2014/main" id="{9E234793-A229-47D7-AC64-09DFE04E7554}"/>
              </a:ext>
            </a:extLst>
          </p:cNvPr>
          <p:cNvSpPr/>
          <p:nvPr/>
        </p:nvSpPr>
        <p:spPr>
          <a:xfrm>
            <a:off x="532745" y="1048114"/>
            <a:ext cx="11041818" cy="646331"/>
          </a:xfrm>
          <a:prstGeom prst="rect">
            <a:avLst/>
          </a:prstGeom>
          <a:noFill/>
        </p:spPr>
        <p:txBody>
          <a:bodyPr wrap="square">
            <a:spAutoFit/>
          </a:bodyPr>
          <a:lstStyle/>
          <a:p>
            <a:pPr lvl="0">
              <a:buFont typeface="Arial" panose="020B0604020202020204" pitchFamily="34" charset="0"/>
              <a:buChar char="•"/>
            </a:pPr>
            <a:r>
              <a:rPr lang="en-US" dirty="0">
                <a:ln w="0"/>
                <a:effectLst>
                  <a:outerShdw blurRad="38100" dist="19050" dir="2700000" algn="tl" rotWithShape="0">
                    <a:schemeClr val="dk1">
                      <a:alpha val="40000"/>
                    </a:schemeClr>
                  </a:outerShdw>
                </a:effectLst>
                <a:latin typeface="Segoe UI Light" panose="020B0502040204020203" pitchFamily="34" charset="0"/>
                <a:cs typeface="Segoe UI Light" panose="020B0502040204020203" pitchFamily="34" charset="0"/>
              </a:rPr>
              <a:t>In the lower part the Temperature tends to remain constant</a:t>
            </a:r>
          </a:p>
          <a:p>
            <a:pPr lvl="0">
              <a:buFont typeface="Arial" panose="020B0604020202020204" pitchFamily="34" charset="0"/>
              <a:buChar char="•"/>
            </a:pPr>
            <a:r>
              <a:rPr lang="en-US" dirty="0">
                <a:ln w="0"/>
                <a:effectLst>
                  <a:outerShdw blurRad="38100" dist="19050" dir="2700000" algn="tl" rotWithShape="0">
                    <a:schemeClr val="dk1">
                      <a:alpha val="40000"/>
                    </a:schemeClr>
                  </a:outerShdw>
                </a:effectLst>
                <a:latin typeface="Segoe UI Light" panose="020B0502040204020203" pitchFamily="34" charset="0"/>
                <a:cs typeface="Segoe UI Light" panose="020B0502040204020203" pitchFamily="34" charset="0"/>
              </a:rPr>
              <a:t> above 20km the temperature increase gradually reaches 0C at level 50km.</a:t>
            </a:r>
          </a:p>
        </p:txBody>
      </p:sp>
      <p:sp>
        <p:nvSpPr>
          <p:cNvPr id="171" name="Rectangle 170">
            <a:extLst>
              <a:ext uri="{FF2B5EF4-FFF2-40B4-BE49-F238E27FC236}">
                <a16:creationId xmlns:a16="http://schemas.microsoft.com/office/drawing/2014/main" id="{9802E723-20A3-4DA8-B65E-59E5D17EB17F}"/>
              </a:ext>
            </a:extLst>
          </p:cNvPr>
          <p:cNvSpPr/>
          <p:nvPr/>
        </p:nvSpPr>
        <p:spPr>
          <a:xfrm>
            <a:off x="6528239" y="3046007"/>
            <a:ext cx="5459828" cy="923330"/>
          </a:xfrm>
          <a:prstGeom prst="rect">
            <a:avLst/>
          </a:prstGeom>
          <a:solidFill>
            <a:srgbClr val="C0C3A4"/>
          </a:solidFill>
        </p:spPr>
        <p:txBody>
          <a:bodyPr wrap="square">
            <a:spAutoFit/>
          </a:bodyPr>
          <a:lstStyle/>
          <a:p>
            <a:pPr lvl="0"/>
            <a:r>
              <a:rPr lang="en-US" altLang="en-US" dirty="0">
                <a:ln w="0"/>
                <a:effectLst>
                  <a:outerShdw blurRad="38100" dist="19050" dir="2700000" algn="tl" rotWithShape="0">
                    <a:schemeClr val="dk1">
                      <a:alpha val="40000"/>
                    </a:schemeClr>
                  </a:outerShdw>
                </a:effectLst>
                <a:latin typeface="Segoe UI Light" panose="020B0502040204020203" pitchFamily="34" charset="0"/>
                <a:cs typeface="Segoe UI Light" panose="020B0502040204020203" pitchFamily="34" charset="0"/>
              </a:rPr>
              <a:t>Heat is produced in the process of the formation of </a:t>
            </a:r>
            <a:r>
              <a:rPr lang="en-US" altLang="en-US" b="1" dirty="0">
                <a:ln w="0"/>
                <a:solidFill>
                  <a:schemeClr val="accent2">
                    <a:lumMod val="75000"/>
                  </a:schemeClr>
                </a:solidFill>
                <a:effectLst>
                  <a:outerShdw blurRad="38100" dist="19050" dir="2700000" algn="tl" rotWithShape="0">
                    <a:schemeClr val="dk1">
                      <a:alpha val="40000"/>
                    </a:schemeClr>
                  </a:outerShdw>
                </a:effectLst>
                <a:latin typeface="Segoe UI Light" panose="020B0502040204020203" pitchFamily="34" charset="0"/>
                <a:cs typeface="Segoe UI Light" panose="020B0502040204020203" pitchFamily="34" charset="0"/>
              </a:rPr>
              <a:t>Ozone</a:t>
            </a:r>
            <a:r>
              <a:rPr lang="en-US" altLang="en-US" dirty="0">
                <a:ln w="0"/>
                <a:effectLst>
                  <a:outerShdw blurRad="38100" dist="19050" dir="2700000" algn="tl" rotWithShape="0">
                    <a:schemeClr val="dk1">
                      <a:alpha val="40000"/>
                    </a:schemeClr>
                  </a:outerShdw>
                </a:effectLst>
                <a:latin typeface="Segoe UI Light" panose="020B0502040204020203" pitchFamily="34" charset="0"/>
                <a:cs typeface="Segoe UI Light" panose="020B0502040204020203" pitchFamily="34" charset="0"/>
              </a:rPr>
              <a:t>, and this heat is responsible for</a:t>
            </a:r>
            <a:r>
              <a:rPr lang="en-US" altLang="en-US" dirty="0">
                <a:ln w="0"/>
                <a:solidFill>
                  <a:schemeClr val="accent2">
                    <a:lumMod val="75000"/>
                  </a:schemeClr>
                </a:solidFill>
                <a:effectLst>
                  <a:outerShdw blurRad="38100" dist="19050" dir="2700000" algn="tl" rotWithShape="0">
                    <a:schemeClr val="dk1">
                      <a:alpha val="40000"/>
                    </a:schemeClr>
                  </a:outerShdw>
                </a:effectLst>
                <a:latin typeface="Segoe UI Light" panose="020B0502040204020203" pitchFamily="34" charset="0"/>
                <a:cs typeface="Segoe UI Light" panose="020B0502040204020203" pitchFamily="34" charset="0"/>
              </a:rPr>
              <a:t> temperature increases</a:t>
            </a:r>
            <a:r>
              <a:rPr lang="en-US" altLang="en-US" dirty="0">
                <a:ln w="0"/>
                <a:effectLst>
                  <a:outerShdw blurRad="38100" dist="19050" dir="2700000" algn="tl" rotWithShape="0">
                    <a:schemeClr val="dk1">
                      <a:alpha val="40000"/>
                    </a:schemeClr>
                  </a:outerShdw>
                </a:effectLst>
                <a:latin typeface="Segoe UI Light" panose="020B0502040204020203" pitchFamily="34" charset="0"/>
                <a:cs typeface="Segoe UI Light" panose="020B0502040204020203" pitchFamily="34" charset="0"/>
              </a:rPr>
              <a:t>.</a:t>
            </a:r>
            <a:r>
              <a:rPr lang="ja-JP" altLang="en-US" dirty="0">
                <a:ln w="0"/>
                <a:effectLst>
                  <a:outerShdw blurRad="38100" dist="19050" dir="2700000" algn="tl" rotWithShape="0">
                    <a:schemeClr val="dk1">
                      <a:alpha val="40000"/>
                    </a:schemeClr>
                  </a:outerShdw>
                </a:effectLst>
                <a:latin typeface="Segoe UI Light" panose="020B0502040204020203" pitchFamily="34" charset="0"/>
                <a:cs typeface="Segoe UI Light" panose="020B0502040204020203" pitchFamily="34" charset="0"/>
              </a:rPr>
              <a:t> </a:t>
            </a:r>
            <a:endParaRPr lang="en-US" dirty="0">
              <a:ln w="0"/>
              <a:effectLst>
                <a:outerShdw blurRad="38100" dist="19050" dir="2700000" algn="tl" rotWithShape="0">
                  <a:schemeClr val="dk1">
                    <a:alpha val="40000"/>
                  </a:schemeClr>
                </a:outerShdw>
              </a:effectLst>
              <a:latin typeface="Segoe UI Light" panose="020B0502040204020203" pitchFamily="34" charset="0"/>
              <a:cs typeface="Segoe UI Light" panose="020B0502040204020203" pitchFamily="34" charset="0"/>
            </a:endParaRPr>
          </a:p>
        </p:txBody>
      </p:sp>
      <p:grpSp>
        <p:nvGrpSpPr>
          <p:cNvPr id="173" name="Group 172">
            <a:extLst>
              <a:ext uri="{FF2B5EF4-FFF2-40B4-BE49-F238E27FC236}">
                <a16:creationId xmlns:a16="http://schemas.microsoft.com/office/drawing/2014/main" id="{610CC330-00AC-4F35-AC1A-C692542AC96D}"/>
              </a:ext>
            </a:extLst>
          </p:cNvPr>
          <p:cNvGrpSpPr/>
          <p:nvPr/>
        </p:nvGrpSpPr>
        <p:grpSpPr>
          <a:xfrm>
            <a:off x="606431" y="1997911"/>
            <a:ext cx="5793000" cy="3337031"/>
            <a:chOff x="6177283" y="2379579"/>
            <a:chExt cx="5793000" cy="3337031"/>
          </a:xfrm>
        </p:grpSpPr>
        <p:grpSp>
          <p:nvGrpSpPr>
            <p:cNvPr id="174" name="Group 173">
              <a:extLst>
                <a:ext uri="{FF2B5EF4-FFF2-40B4-BE49-F238E27FC236}">
                  <a16:creationId xmlns:a16="http://schemas.microsoft.com/office/drawing/2014/main" id="{9BAC9C1A-8541-490E-A5B7-611A10F465A3}"/>
                </a:ext>
              </a:extLst>
            </p:cNvPr>
            <p:cNvGrpSpPr/>
            <p:nvPr/>
          </p:nvGrpSpPr>
          <p:grpSpPr>
            <a:xfrm>
              <a:off x="6177283" y="2379579"/>
              <a:ext cx="5793000" cy="3337031"/>
              <a:chOff x="5717627" y="2911365"/>
              <a:chExt cx="5793000" cy="3169709"/>
            </a:xfrm>
          </p:grpSpPr>
          <p:sp>
            <p:nvSpPr>
              <p:cNvPr id="178" name="Rectangle 177">
                <a:extLst>
                  <a:ext uri="{FF2B5EF4-FFF2-40B4-BE49-F238E27FC236}">
                    <a16:creationId xmlns:a16="http://schemas.microsoft.com/office/drawing/2014/main" id="{8D490324-033B-4251-B916-AFEF85205122}"/>
                  </a:ext>
                </a:extLst>
              </p:cNvPr>
              <p:cNvSpPr/>
              <p:nvPr/>
            </p:nvSpPr>
            <p:spPr>
              <a:xfrm>
                <a:off x="5917324" y="3668110"/>
                <a:ext cx="3804004" cy="216689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ectangle 178">
                <a:extLst>
                  <a:ext uri="{FF2B5EF4-FFF2-40B4-BE49-F238E27FC236}">
                    <a16:creationId xmlns:a16="http://schemas.microsoft.com/office/drawing/2014/main" id="{F908C60B-2D48-450A-BD95-B32D981B7537}"/>
                  </a:ext>
                </a:extLst>
              </p:cNvPr>
              <p:cNvSpPr/>
              <p:nvPr/>
            </p:nvSpPr>
            <p:spPr>
              <a:xfrm>
                <a:off x="5717627" y="2911365"/>
                <a:ext cx="5749709" cy="3169709"/>
              </a:xfrm>
              <a:prstGeom prst="rect">
                <a:avLst/>
              </a:prstGeom>
              <a:noFill/>
              <a:ln>
                <a:solidFill>
                  <a:schemeClr val="bg1">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0" name="Group 179">
                <a:extLst>
                  <a:ext uri="{FF2B5EF4-FFF2-40B4-BE49-F238E27FC236}">
                    <a16:creationId xmlns:a16="http://schemas.microsoft.com/office/drawing/2014/main" id="{0EF0A25E-6AFA-434F-A8CD-AE0D72258924}"/>
                  </a:ext>
                </a:extLst>
              </p:cNvPr>
              <p:cNvGrpSpPr/>
              <p:nvPr/>
            </p:nvGrpSpPr>
            <p:grpSpPr>
              <a:xfrm>
                <a:off x="5862442" y="3015376"/>
                <a:ext cx="5648185" cy="2960597"/>
                <a:chOff x="5862442" y="3015376"/>
                <a:chExt cx="5648185" cy="2960597"/>
              </a:xfrm>
            </p:grpSpPr>
            <p:grpSp>
              <p:nvGrpSpPr>
                <p:cNvPr id="181" name="Group 180">
                  <a:extLst>
                    <a:ext uri="{FF2B5EF4-FFF2-40B4-BE49-F238E27FC236}">
                      <a16:creationId xmlns:a16="http://schemas.microsoft.com/office/drawing/2014/main" id="{103B5200-00BC-4548-946C-79936AFB9E61}"/>
                    </a:ext>
                  </a:extLst>
                </p:cNvPr>
                <p:cNvGrpSpPr/>
                <p:nvPr/>
              </p:nvGrpSpPr>
              <p:grpSpPr>
                <a:xfrm>
                  <a:off x="5862442" y="3015376"/>
                  <a:ext cx="5648185" cy="2960597"/>
                  <a:chOff x="5635215" y="2759354"/>
                  <a:chExt cx="5684612" cy="2617719"/>
                </a:xfrm>
              </p:grpSpPr>
              <p:grpSp>
                <p:nvGrpSpPr>
                  <p:cNvPr id="184" name="Group 183">
                    <a:extLst>
                      <a:ext uri="{FF2B5EF4-FFF2-40B4-BE49-F238E27FC236}">
                        <a16:creationId xmlns:a16="http://schemas.microsoft.com/office/drawing/2014/main" id="{E0942E8B-339D-4572-862A-753DC7097627}"/>
                      </a:ext>
                    </a:extLst>
                  </p:cNvPr>
                  <p:cNvGrpSpPr/>
                  <p:nvPr/>
                </p:nvGrpSpPr>
                <p:grpSpPr>
                  <a:xfrm>
                    <a:off x="5635215" y="2873017"/>
                    <a:ext cx="5684612" cy="2504056"/>
                    <a:chOff x="6108552" y="3090363"/>
                    <a:chExt cx="5857666" cy="2517905"/>
                  </a:xfrm>
                </p:grpSpPr>
                <p:sp>
                  <p:nvSpPr>
                    <p:cNvPr id="186" name="Rectangle 185">
                      <a:extLst>
                        <a:ext uri="{FF2B5EF4-FFF2-40B4-BE49-F238E27FC236}">
                          <a16:creationId xmlns:a16="http://schemas.microsoft.com/office/drawing/2014/main" id="{6FBA4ECA-14CC-4235-AA66-923D9DE8A771}"/>
                        </a:ext>
                      </a:extLst>
                    </p:cNvPr>
                    <p:cNvSpPr/>
                    <p:nvPr/>
                  </p:nvSpPr>
                  <p:spPr>
                    <a:xfrm>
                      <a:off x="6108552" y="5482937"/>
                      <a:ext cx="3967120" cy="125331"/>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a:extLst>
                        <a:ext uri="{FF2B5EF4-FFF2-40B4-BE49-F238E27FC236}">
                          <a16:creationId xmlns:a16="http://schemas.microsoft.com/office/drawing/2014/main" id="{A6B44E59-37F7-493E-83A3-DDD8B4E8B2D4}"/>
                        </a:ext>
                      </a:extLst>
                    </p:cNvPr>
                    <p:cNvSpPr/>
                    <p:nvPr/>
                  </p:nvSpPr>
                  <p:spPr>
                    <a:xfrm>
                      <a:off x="6165468" y="3090363"/>
                      <a:ext cx="3942016" cy="1458098"/>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            Stratosphere</a:t>
                      </a:r>
                    </a:p>
                  </p:txBody>
                </p:sp>
                <p:sp>
                  <p:nvSpPr>
                    <p:cNvPr id="188" name="Rectangle 187">
                      <a:extLst>
                        <a:ext uri="{FF2B5EF4-FFF2-40B4-BE49-F238E27FC236}">
                          <a16:creationId xmlns:a16="http://schemas.microsoft.com/office/drawing/2014/main" id="{14F0EF73-B1DC-4EB4-9C3F-5CD9518135CD}"/>
                        </a:ext>
                      </a:extLst>
                    </p:cNvPr>
                    <p:cNvSpPr/>
                    <p:nvPr/>
                  </p:nvSpPr>
                  <p:spPr>
                    <a:xfrm>
                      <a:off x="6154454" y="4678373"/>
                      <a:ext cx="3967120" cy="771291"/>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solidFill>
                            <a:schemeClr val="tx1"/>
                          </a:solidFill>
                        </a:rPr>
                        <a:t>            </a:t>
                      </a:r>
                      <a:r>
                        <a:rPr lang="en-US" b="1" dirty="0">
                          <a:solidFill>
                            <a:schemeClr val="tx1"/>
                          </a:solidFill>
                        </a:rPr>
                        <a:t>Troposphere</a:t>
                      </a:r>
                    </a:p>
                  </p:txBody>
                </p:sp>
                <p:cxnSp>
                  <p:nvCxnSpPr>
                    <p:cNvPr id="189" name="Straight Arrow Connector 188">
                      <a:extLst>
                        <a:ext uri="{FF2B5EF4-FFF2-40B4-BE49-F238E27FC236}">
                          <a16:creationId xmlns:a16="http://schemas.microsoft.com/office/drawing/2014/main" id="{231D26F7-FBE1-4375-9D0C-2BFFE91E8C1C}"/>
                        </a:ext>
                      </a:extLst>
                    </p:cNvPr>
                    <p:cNvCxnSpPr/>
                    <p:nvPr/>
                  </p:nvCxnSpPr>
                  <p:spPr>
                    <a:xfrm flipH="1">
                      <a:off x="10072112" y="4621335"/>
                      <a:ext cx="43688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90" name="TextBox 189">
                      <a:extLst>
                        <a:ext uri="{FF2B5EF4-FFF2-40B4-BE49-F238E27FC236}">
                          <a16:creationId xmlns:a16="http://schemas.microsoft.com/office/drawing/2014/main" id="{A59E72B9-66EA-49E5-8DB3-8C7D5CF5AFCC}"/>
                        </a:ext>
                      </a:extLst>
                    </p:cNvPr>
                    <p:cNvSpPr txBox="1"/>
                    <p:nvPr/>
                  </p:nvSpPr>
                  <p:spPr>
                    <a:xfrm>
                      <a:off x="10508991" y="4436669"/>
                      <a:ext cx="1457227" cy="369332"/>
                    </a:xfrm>
                    <a:prstGeom prst="rect">
                      <a:avLst/>
                    </a:prstGeom>
                    <a:noFill/>
                  </p:spPr>
                  <p:txBody>
                    <a:bodyPr wrap="square" rtlCol="0">
                      <a:spAutoFit/>
                    </a:bodyPr>
                    <a:lstStyle/>
                    <a:p>
                      <a:r>
                        <a:rPr lang="en-US" dirty="0"/>
                        <a:t>Tropopause</a:t>
                      </a:r>
                    </a:p>
                  </p:txBody>
                </p:sp>
              </p:grpSp>
              <p:sp>
                <p:nvSpPr>
                  <p:cNvPr id="185" name="TextBox 184">
                    <a:extLst>
                      <a:ext uri="{FF2B5EF4-FFF2-40B4-BE49-F238E27FC236}">
                        <a16:creationId xmlns:a16="http://schemas.microsoft.com/office/drawing/2014/main" id="{35801E42-3205-4BB2-97C3-60707AE71CB0}"/>
                      </a:ext>
                    </a:extLst>
                  </p:cNvPr>
                  <p:cNvSpPr txBox="1"/>
                  <p:nvPr/>
                </p:nvSpPr>
                <p:spPr>
                  <a:xfrm>
                    <a:off x="9481678" y="2759354"/>
                    <a:ext cx="1061544" cy="326558"/>
                  </a:xfrm>
                  <a:prstGeom prst="rect">
                    <a:avLst/>
                  </a:prstGeom>
                  <a:noFill/>
                </p:spPr>
                <p:txBody>
                  <a:bodyPr wrap="square" rtlCol="0">
                    <a:spAutoFit/>
                  </a:bodyPr>
                  <a:lstStyle/>
                  <a:p>
                    <a:r>
                      <a:rPr lang="en-US" dirty="0"/>
                      <a:t>50km</a:t>
                    </a:r>
                  </a:p>
                </p:txBody>
              </p:sp>
            </p:grpSp>
            <p:cxnSp>
              <p:nvCxnSpPr>
                <p:cNvPr id="182" name="Straight Connector 181">
                  <a:extLst>
                    <a:ext uri="{FF2B5EF4-FFF2-40B4-BE49-F238E27FC236}">
                      <a16:creationId xmlns:a16="http://schemas.microsoft.com/office/drawing/2014/main" id="{29DDDA3E-AB56-4661-8063-B2C4C9FA7B54}"/>
                    </a:ext>
                  </a:extLst>
                </p:cNvPr>
                <p:cNvCxnSpPr>
                  <a:cxnSpLocks/>
                </p:cNvCxnSpPr>
                <p:nvPr/>
              </p:nvCxnSpPr>
              <p:spPr>
                <a:xfrm flipH="1" flipV="1">
                  <a:off x="6708874" y="4930061"/>
                  <a:ext cx="1040864" cy="86752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CDC73E4A-49B8-4883-A9DB-BF23EA265472}"/>
                    </a:ext>
                  </a:extLst>
                </p:cNvPr>
                <p:cNvCxnSpPr>
                  <a:cxnSpLocks/>
                </p:cNvCxnSpPr>
                <p:nvPr/>
              </p:nvCxnSpPr>
              <p:spPr>
                <a:xfrm>
                  <a:off x="6698189" y="4196447"/>
                  <a:ext cx="0" cy="73724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mc:AlternateContent xmlns:mc="http://schemas.openxmlformats.org/markup-compatibility/2006" xmlns:p14="http://schemas.microsoft.com/office/powerpoint/2010/main">
          <mc:Choice Requires="p14">
            <p:contentPart p14:bwMode="auto" r:id="rId4">
              <p14:nvContentPartPr>
                <p14:cNvPr id="175" name="Ink 174">
                  <a:extLst>
                    <a:ext uri="{FF2B5EF4-FFF2-40B4-BE49-F238E27FC236}">
                      <a16:creationId xmlns:a16="http://schemas.microsoft.com/office/drawing/2014/main" id="{37B30D91-4AFE-4FE2-9751-D33446376F36}"/>
                    </a:ext>
                  </a:extLst>
                </p14:cNvPr>
                <p14:cNvContentPartPr/>
                <p14:nvPr/>
              </p14:nvContentPartPr>
              <p14:xfrm>
                <a:off x="7157845" y="2632339"/>
                <a:ext cx="702713" cy="1100159"/>
              </p14:xfrm>
            </p:contentPart>
          </mc:Choice>
          <mc:Fallback xmlns="">
            <p:pic>
              <p:nvPicPr>
                <p:cNvPr id="78" name="Ink 77">
                  <a:extLst>
                    <a:ext uri="{FF2B5EF4-FFF2-40B4-BE49-F238E27FC236}">
                      <a16:creationId xmlns:a16="http://schemas.microsoft.com/office/drawing/2014/main" id="{B16906D4-D748-489E-9BA4-5EFEB6EBE728}"/>
                    </a:ext>
                  </a:extLst>
                </p:cNvPr>
                <p:cNvPicPr/>
                <p:nvPr/>
              </p:nvPicPr>
              <p:blipFill>
                <a:blip r:embed="rId5"/>
                <a:stretch>
                  <a:fillRect/>
                </a:stretch>
              </p:blipFill>
              <p:spPr>
                <a:xfrm>
                  <a:off x="7138765" y="2613619"/>
                  <a:ext cx="740513" cy="1137959"/>
                </a:xfrm>
                <a:prstGeom prst="rect">
                  <a:avLst/>
                </a:prstGeom>
              </p:spPr>
            </p:pic>
          </mc:Fallback>
        </mc:AlternateContent>
        <p:sp>
          <p:nvSpPr>
            <p:cNvPr id="176" name="TextBox 175">
              <a:extLst>
                <a:ext uri="{FF2B5EF4-FFF2-40B4-BE49-F238E27FC236}">
                  <a16:creationId xmlns:a16="http://schemas.microsoft.com/office/drawing/2014/main" id="{07C81C62-3EC1-4709-9A8D-BF01D8C24C38}"/>
                </a:ext>
              </a:extLst>
            </p:cNvPr>
            <p:cNvSpPr txBox="1"/>
            <p:nvPr/>
          </p:nvSpPr>
          <p:spPr>
            <a:xfrm>
              <a:off x="6421824" y="3478926"/>
              <a:ext cx="714402" cy="379001"/>
            </a:xfrm>
            <a:prstGeom prst="rect">
              <a:avLst/>
            </a:prstGeom>
            <a:noFill/>
          </p:spPr>
          <p:txBody>
            <a:bodyPr wrap="square" rtlCol="0">
              <a:spAutoFit/>
            </a:bodyPr>
            <a:lstStyle/>
            <a:p>
              <a:r>
                <a:rPr lang="en-US" dirty="0"/>
                <a:t>20km</a:t>
              </a:r>
            </a:p>
          </p:txBody>
        </p:sp>
        <p:sp>
          <p:nvSpPr>
            <p:cNvPr id="177" name="TextBox 176">
              <a:extLst>
                <a:ext uri="{FF2B5EF4-FFF2-40B4-BE49-F238E27FC236}">
                  <a16:creationId xmlns:a16="http://schemas.microsoft.com/office/drawing/2014/main" id="{EDC28149-C1BB-41EB-9D24-2024576AD2EB}"/>
                </a:ext>
              </a:extLst>
            </p:cNvPr>
            <p:cNvSpPr txBox="1"/>
            <p:nvPr/>
          </p:nvSpPr>
          <p:spPr>
            <a:xfrm>
              <a:off x="7214554" y="2708657"/>
              <a:ext cx="714402" cy="400110"/>
            </a:xfrm>
            <a:prstGeom prst="rect">
              <a:avLst/>
            </a:prstGeom>
            <a:noFill/>
          </p:spPr>
          <p:txBody>
            <a:bodyPr wrap="square" rtlCol="0">
              <a:spAutoFit/>
            </a:bodyPr>
            <a:lstStyle/>
            <a:p>
              <a:r>
                <a:rPr lang="en-US" sz="2000" b="1" dirty="0">
                  <a:solidFill>
                    <a:srgbClr val="FF0000"/>
                  </a:solidFill>
                </a:rPr>
                <a:t>T</a:t>
              </a:r>
            </a:p>
          </p:txBody>
        </p:sp>
      </p:grpSp>
    </p:spTree>
    <p:extLst>
      <p:ext uri="{BB962C8B-B14F-4D97-AF65-F5344CB8AC3E}">
        <p14:creationId xmlns:p14="http://schemas.microsoft.com/office/powerpoint/2010/main" val="3125642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6"/>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02</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184264"/>
          </a:xfrm>
          <a:prstGeom prst="rect">
            <a:avLst/>
          </a:prstGeom>
        </p:spPr>
      </p:pic>
      <p:sp>
        <p:nvSpPr>
          <p:cNvPr id="86" name="TextBox 85">
            <a:extLst>
              <a:ext uri="{FF2B5EF4-FFF2-40B4-BE49-F238E27FC236}">
                <a16:creationId xmlns:a16="http://schemas.microsoft.com/office/drawing/2014/main" id="{EC4885F9-5D3D-4158-8772-3E86C12071DE}"/>
              </a:ext>
            </a:extLst>
          </p:cNvPr>
          <p:cNvSpPr txBox="1"/>
          <p:nvPr/>
        </p:nvSpPr>
        <p:spPr>
          <a:xfrm>
            <a:off x="976188" y="295222"/>
            <a:ext cx="242854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2">
                    <a:lumMod val="75000"/>
                  </a:schemeClr>
                </a:solidFill>
                <a:effectLst/>
                <a:uLnTx/>
                <a:uFillTx/>
                <a:latin typeface="Century Gothic" panose="020B0502020202020204" pitchFamily="34" charset="0"/>
              </a:rPr>
              <a:t>Content</a:t>
            </a:r>
          </a:p>
        </p:txBody>
      </p:sp>
      <p:sp>
        <p:nvSpPr>
          <p:cNvPr id="171" name="TextBox 170">
            <a:extLst>
              <a:ext uri="{FF2B5EF4-FFF2-40B4-BE49-F238E27FC236}">
                <a16:creationId xmlns:a16="http://schemas.microsoft.com/office/drawing/2014/main" id="{159C89AA-9F8B-4004-AB64-F7A0FAFA2E52}"/>
              </a:ext>
            </a:extLst>
          </p:cNvPr>
          <p:cNvSpPr txBox="1"/>
          <p:nvPr/>
        </p:nvSpPr>
        <p:spPr>
          <a:xfrm>
            <a:off x="1200150" y="1673717"/>
            <a:ext cx="8493760" cy="1200329"/>
          </a:xfrm>
          <a:prstGeom prst="rect">
            <a:avLst/>
          </a:prstGeom>
          <a:noFill/>
        </p:spPr>
        <p:txBody>
          <a:bodyPr wrap="square" rtlCol="0">
            <a:spAutoFit/>
          </a:bodyPr>
          <a:lstStyle/>
          <a:p>
            <a:r>
              <a:rPr lang="en-US" dirty="0"/>
              <a:t>1. What is Meteorology ?</a:t>
            </a:r>
          </a:p>
          <a:p>
            <a:r>
              <a:rPr lang="en-US" dirty="0"/>
              <a:t>2. Atmospheric structure</a:t>
            </a:r>
          </a:p>
          <a:p>
            <a:r>
              <a:rPr lang="en-US" dirty="0"/>
              <a:t>3. Atmospheric composition</a:t>
            </a:r>
          </a:p>
          <a:p>
            <a:r>
              <a:rPr lang="en-US" dirty="0"/>
              <a:t>4. Atmospheric Properties </a:t>
            </a:r>
          </a:p>
        </p:txBody>
      </p:sp>
    </p:spTree>
    <p:extLst>
      <p:ext uri="{BB962C8B-B14F-4D97-AF65-F5344CB8AC3E}">
        <p14:creationId xmlns:p14="http://schemas.microsoft.com/office/powerpoint/2010/main" val="2354856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19529"/>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20</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Rectangle 85">
            <a:extLst>
              <a:ext uri="{FF2B5EF4-FFF2-40B4-BE49-F238E27FC236}">
                <a16:creationId xmlns:a16="http://schemas.microsoft.com/office/drawing/2014/main" id="{006B29ED-82C9-4652-AA95-F4DAB36CACBC}"/>
              </a:ext>
            </a:extLst>
          </p:cNvPr>
          <p:cNvSpPr/>
          <p:nvPr/>
        </p:nvSpPr>
        <p:spPr>
          <a:xfrm>
            <a:off x="306315" y="2346184"/>
            <a:ext cx="5459828" cy="646331"/>
          </a:xfrm>
          <a:prstGeom prst="rect">
            <a:avLst/>
          </a:prstGeom>
          <a:solidFill>
            <a:srgbClr val="C0C3A4"/>
          </a:solidFill>
        </p:spPr>
        <p:txBody>
          <a:bodyPr wrap="square">
            <a:spAutoFit/>
          </a:bodyPr>
          <a:lstStyle/>
          <a:p>
            <a:pPr algn="ctr"/>
            <a:r>
              <a:rPr lang="en-US" altLang="en-US" dirty="0">
                <a:solidFill>
                  <a:srgbClr val="31313B"/>
                </a:solidFill>
                <a:latin typeface="NotoSans"/>
              </a:rPr>
              <a:t>The small amount of water vapor in this layer, can generate shallow cloud with little vertical development</a:t>
            </a:r>
          </a:p>
        </p:txBody>
      </p:sp>
      <p:pic>
        <p:nvPicPr>
          <p:cNvPr id="87" name="Picture 2" descr="polar-stratospheric-clouds-9">
            <a:extLst>
              <a:ext uri="{FF2B5EF4-FFF2-40B4-BE49-F238E27FC236}">
                <a16:creationId xmlns:a16="http://schemas.microsoft.com/office/drawing/2014/main" id="{5FC0E578-41C7-4AF1-81C9-8F76071AB1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7898" y="1575361"/>
            <a:ext cx="5950169" cy="3950912"/>
          </a:xfrm>
          <a:prstGeom prst="rect">
            <a:avLst/>
          </a:prstGeom>
          <a:noFill/>
          <a:extLst>
            <a:ext uri="{909E8E84-426E-40DD-AFC4-6F175D3DCCD1}">
              <a14:hiddenFill xmlns:a14="http://schemas.microsoft.com/office/drawing/2010/main">
                <a:solidFill>
                  <a:srgbClr val="FFFFFF"/>
                </a:solidFill>
              </a14:hiddenFill>
            </a:ext>
          </a:extLst>
        </p:spPr>
      </p:pic>
      <p:sp>
        <p:nvSpPr>
          <p:cNvPr id="171" name="Rectangle 170">
            <a:extLst>
              <a:ext uri="{FF2B5EF4-FFF2-40B4-BE49-F238E27FC236}">
                <a16:creationId xmlns:a16="http://schemas.microsoft.com/office/drawing/2014/main" id="{F016181A-4517-4513-A56B-BFDE13317E61}"/>
              </a:ext>
            </a:extLst>
          </p:cNvPr>
          <p:cNvSpPr/>
          <p:nvPr/>
        </p:nvSpPr>
        <p:spPr>
          <a:xfrm>
            <a:off x="979774" y="3395257"/>
            <a:ext cx="4277710" cy="923330"/>
          </a:xfrm>
          <a:prstGeom prst="rect">
            <a:avLst/>
          </a:prstGeom>
          <a:solidFill>
            <a:srgbClr val="C0C3A4"/>
          </a:solidFill>
        </p:spPr>
        <p:txBody>
          <a:bodyPr wrap="square">
            <a:spAutoFit/>
          </a:bodyPr>
          <a:lstStyle/>
          <a:p>
            <a:pPr marL="285750" indent="-285750">
              <a:buFont typeface="Arial" panose="020B0604020202020204" pitchFamily="34" charset="0"/>
              <a:buChar char="•"/>
            </a:pPr>
            <a:r>
              <a:rPr lang="en-US" dirty="0"/>
              <a:t>known as “</a:t>
            </a:r>
            <a:r>
              <a:rPr lang="en-US" dirty="0">
                <a:solidFill>
                  <a:srgbClr val="C00000"/>
                </a:solidFill>
              </a:rPr>
              <a:t>polar stratospheric clouds</a:t>
            </a:r>
            <a:r>
              <a:rPr lang="en-US" dirty="0"/>
              <a:t>” or “</a:t>
            </a:r>
            <a:r>
              <a:rPr lang="en-US" dirty="0">
                <a:solidFill>
                  <a:srgbClr val="C00000"/>
                </a:solidFill>
              </a:rPr>
              <a:t>nacreous clouds</a:t>
            </a:r>
            <a:r>
              <a:rPr lang="en-US" dirty="0"/>
              <a:t>”</a:t>
            </a:r>
          </a:p>
          <a:p>
            <a:pPr marL="285750" indent="-285750">
              <a:buFont typeface="Arial" panose="020B0604020202020204" pitchFamily="34" charset="0"/>
              <a:buChar char="•"/>
            </a:pPr>
            <a:r>
              <a:rPr lang="en-US" dirty="0">
                <a:solidFill>
                  <a:srgbClr val="31313B"/>
                </a:solidFill>
                <a:latin typeface="NotoSans"/>
              </a:rPr>
              <a:t>Can only Seen in High Altitude Area</a:t>
            </a:r>
          </a:p>
        </p:txBody>
      </p:sp>
      <p:sp>
        <p:nvSpPr>
          <p:cNvPr id="173" name="Rectangle 172">
            <a:extLst>
              <a:ext uri="{FF2B5EF4-FFF2-40B4-BE49-F238E27FC236}">
                <a16:creationId xmlns:a16="http://schemas.microsoft.com/office/drawing/2014/main" id="{0FF49DD1-E95A-4F58-B282-92B7AC4AFAD6}"/>
              </a:ext>
            </a:extLst>
          </p:cNvPr>
          <p:cNvSpPr/>
          <p:nvPr/>
        </p:nvSpPr>
        <p:spPr>
          <a:xfrm>
            <a:off x="306315" y="1511780"/>
            <a:ext cx="1667340" cy="389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C00000"/>
                </a:solidFill>
              </a:rPr>
              <a:t>However:</a:t>
            </a:r>
          </a:p>
        </p:txBody>
      </p:sp>
      <p:sp>
        <p:nvSpPr>
          <p:cNvPr id="174" name="Rectangle 173">
            <a:extLst>
              <a:ext uri="{FF2B5EF4-FFF2-40B4-BE49-F238E27FC236}">
                <a16:creationId xmlns:a16="http://schemas.microsoft.com/office/drawing/2014/main" id="{E165845A-7D45-43E2-BE67-E3CB43AF5656}"/>
              </a:ext>
            </a:extLst>
          </p:cNvPr>
          <p:cNvSpPr/>
          <p:nvPr/>
        </p:nvSpPr>
        <p:spPr>
          <a:xfrm>
            <a:off x="1051413" y="217574"/>
            <a:ext cx="6096000" cy="830997"/>
          </a:xfrm>
          <a:prstGeom prst="rect">
            <a:avLst/>
          </a:prstGeom>
        </p:spPr>
        <p:txBody>
          <a:bodyPr>
            <a:spAutoFit/>
          </a:bodyPr>
          <a:lstStyle/>
          <a:p>
            <a:pPr lvl="0" algn="ctr"/>
            <a:r>
              <a:rPr lang="en-US" sz="2800" b="1" dirty="0">
                <a:solidFill>
                  <a:srgbClr val="38425C"/>
                </a:solidFill>
                <a:latin typeface="Century Gothic" panose="020B0502020202020204" pitchFamily="34" charset="0"/>
                <a:ea typeface="微软雅黑"/>
              </a:rPr>
              <a:t>STRUCTURE OF EARTH ATMOSPHERE  </a:t>
            </a:r>
            <a:endParaRPr lang="zh-CN" altLang="en-US" sz="2800" b="1" dirty="0">
              <a:solidFill>
                <a:srgbClr val="38425C"/>
              </a:solidFill>
              <a:latin typeface="Century Gothic" panose="020B0502020202020204" pitchFamily="34" charset="0"/>
              <a:ea typeface="微软雅黑"/>
              <a:cs typeface="+mn-ea"/>
              <a:sym typeface="+mn-lt"/>
            </a:endParaRPr>
          </a:p>
          <a:p>
            <a:pPr lvl="0" algn="ctr"/>
            <a:r>
              <a:rPr lang="en-US" sz="2000" b="1" dirty="0">
                <a:solidFill>
                  <a:srgbClr val="ED7D31"/>
                </a:solidFill>
                <a:latin typeface="Century Gothic" panose="020B0502020202020204" pitchFamily="34" charset="0"/>
                <a:ea typeface="微软雅黑"/>
              </a:rPr>
              <a:t>Stratosphere</a:t>
            </a:r>
          </a:p>
        </p:txBody>
      </p:sp>
    </p:spTree>
    <p:extLst>
      <p:ext uri="{BB962C8B-B14F-4D97-AF65-F5344CB8AC3E}">
        <p14:creationId xmlns:p14="http://schemas.microsoft.com/office/powerpoint/2010/main" val="3037055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21</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Rectangle 85">
            <a:extLst>
              <a:ext uri="{FF2B5EF4-FFF2-40B4-BE49-F238E27FC236}">
                <a16:creationId xmlns:a16="http://schemas.microsoft.com/office/drawing/2014/main" id="{3C9D2C05-DCDF-42C7-9C11-086AC5D22BC0}"/>
              </a:ext>
            </a:extLst>
          </p:cNvPr>
          <p:cNvSpPr/>
          <p:nvPr/>
        </p:nvSpPr>
        <p:spPr>
          <a:xfrm>
            <a:off x="1782263" y="2501513"/>
            <a:ext cx="2582195" cy="338554"/>
          </a:xfrm>
          <a:prstGeom prst="rect">
            <a:avLst/>
          </a:prstGeom>
          <a:solidFill>
            <a:srgbClr val="C0C3A4"/>
          </a:solidFill>
        </p:spPr>
        <p:txBody>
          <a:bodyPr wrap="square">
            <a:spAutoFit/>
          </a:bodyPr>
          <a:lstStyle/>
          <a:p>
            <a:pPr algn="ctr"/>
            <a:r>
              <a:rPr lang="en-US" altLang="en-US" sz="1600" b="1" dirty="0">
                <a:solidFill>
                  <a:srgbClr val="C00000"/>
                </a:solidFill>
              </a:rPr>
              <a:t>Act As a Filter Layer </a:t>
            </a:r>
          </a:p>
        </p:txBody>
      </p:sp>
      <p:pic>
        <p:nvPicPr>
          <p:cNvPr id="87" name="Picture 86">
            <a:extLst>
              <a:ext uri="{FF2B5EF4-FFF2-40B4-BE49-F238E27FC236}">
                <a16:creationId xmlns:a16="http://schemas.microsoft.com/office/drawing/2014/main" id="{FC005434-0719-401C-BEF5-B66560047FD7}"/>
              </a:ext>
            </a:extLst>
          </p:cNvPr>
          <p:cNvPicPr>
            <a:picLocks noChangeAspect="1"/>
          </p:cNvPicPr>
          <p:nvPr/>
        </p:nvPicPr>
        <p:blipFill rotWithShape="1">
          <a:blip r:embed="rId4"/>
          <a:srcRect l="2296" t="2063"/>
          <a:stretch/>
        </p:blipFill>
        <p:spPr>
          <a:xfrm>
            <a:off x="6417741" y="1020403"/>
            <a:ext cx="5156822" cy="4729519"/>
          </a:xfrm>
          <a:prstGeom prst="rect">
            <a:avLst/>
          </a:prstGeom>
        </p:spPr>
      </p:pic>
      <p:sp>
        <p:nvSpPr>
          <p:cNvPr id="171" name="Rectangle 170">
            <a:extLst>
              <a:ext uri="{FF2B5EF4-FFF2-40B4-BE49-F238E27FC236}">
                <a16:creationId xmlns:a16="http://schemas.microsoft.com/office/drawing/2014/main" id="{7718166A-FB45-43FE-A2ED-CDF1CC4415AC}"/>
              </a:ext>
            </a:extLst>
          </p:cNvPr>
          <p:cNvSpPr/>
          <p:nvPr/>
        </p:nvSpPr>
        <p:spPr>
          <a:xfrm>
            <a:off x="528297" y="4039841"/>
            <a:ext cx="5459828" cy="584775"/>
          </a:xfrm>
          <a:prstGeom prst="rect">
            <a:avLst/>
          </a:prstGeom>
          <a:solidFill>
            <a:srgbClr val="C0C3A4"/>
          </a:solidFill>
        </p:spPr>
        <p:txBody>
          <a:bodyPr wrap="square">
            <a:spAutoFit/>
          </a:bodyPr>
          <a:lstStyle/>
          <a:p>
            <a:pPr algn="ctr"/>
            <a:r>
              <a:rPr lang="en-US" altLang="en-US" sz="1600" dirty="0">
                <a:solidFill>
                  <a:srgbClr val="31313B"/>
                </a:solidFill>
                <a:latin typeface="NotoSans"/>
              </a:rPr>
              <a:t>Most of the ULTRAVIOLT radiation from the Sun absorbed by Ozon</a:t>
            </a:r>
          </a:p>
        </p:txBody>
      </p:sp>
      <p:pic>
        <p:nvPicPr>
          <p:cNvPr id="173" name="Graphic 172" descr="Arrow Straight">
            <a:extLst>
              <a:ext uri="{FF2B5EF4-FFF2-40B4-BE49-F238E27FC236}">
                <a16:creationId xmlns:a16="http://schemas.microsoft.com/office/drawing/2014/main" id="{74C168A3-1596-4F62-98EE-DE50392BDE8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2687370" y="2971800"/>
            <a:ext cx="914400" cy="914400"/>
          </a:xfrm>
          <a:prstGeom prst="rect">
            <a:avLst/>
          </a:prstGeom>
        </p:spPr>
      </p:pic>
      <p:sp>
        <p:nvSpPr>
          <p:cNvPr id="174" name="Rectangle 173">
            <a:extLst>
              <a:ext uri="{FF2B5EF4-FFF2-40B4-BE49-F238E27FC236}">
                <a16:creationId xmlns:a16="http://schemas.microsoft.com/office/drawing/2014/main" id="{6707E21A-3A17-47B0-A588-47C18279BF16}"/>
              </a:ext>
            </a:extLst>
          </p:cNvPr>
          <p:cNvSpPr/>
          <p:nvPr/>
        </p:nvSpPr>
        <p:spPr>
          <a:xfrm>
            <a:off x="995995" y="273216"/>
            <a:ext cx="6096000" cy="830997"/>
          </a:xfrm>
          <a:prstGeom prst="rect">
            <a:avLst/>
          </a:prstGeom>
        </p:spPr>
        <p:txBody>
          <a:bodyPr>
            <a:spAutoFit/>
          </a:bodyPr>
          <a:lstStyle/>
          <a:p>
            <a:pPr lvl="0" algn="ctr"/>
            <a:r>
              <a:rPr lang="en-US" sz="2800" b="1" dirty="0">
                <a:solidFill>
                  <a:srgbClr val="38425C"/>
                </a:solidFill>
                <a:latin typeface="Century Gothic" panose="020B0502020202020204" pitchFamily="34" charset="0"/>
                <a:ea typeface="微软雅黑"/>
              </a:rPr>
              <a:t>STRUCTURE OF EARTH ATMOSPHERE  </a:t>
            </a:r>
            <a:endParaRPr lang="zh-CN" altLang="en-US" sz="2800" b="1" dirty="0">
              <a:solidFill>
                <a:srgbClr val="38425C"/>
              </a:solidFill>
              <a:latin typeface="Century Gothic" panose="020B0502020202020204" pitchFamily="34" charset="0"/>
              <a:ea typeface="微软雅黑"/>
              <a:cs typeface="+mn-ea"/>
              <a:sym typeface="+mn-lt"/>
            </a:endParaRPr>
          </a:p>
          <a:p>
            <a:pPr lvl="0" algn="ctr"/>
            <a:r>
              <a:rPr lang="en-US" sz="2000" b="1" dirty="0">
                <a:solidFill>
                  <a:srgbClr val="ED7D31"/>
                </a:solidFill>
                <a:latin typeface="Century Gothic" panose="020B0502020202020204" pitchFamily="34" charset="0"/>
                <a:ea typeface="微软雅黑"/>
              </a:rPr>
              <a:t>Stratosphere</a:t>
            </a:r>
          </a:p>
        </p:txBody>
      </p:sp>
    </p:spTree>
    <p:extLst>
      <p:ext uri="{BB962C8B-B14F-4D97-AF65-F5344CB8AC3E}">
        <p14:creationId xmlns:p14="http://schemas.microsoft.com/office/powerpoint/2010/main" val="30803587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22</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CD107AE4-3806-4671-BD12-7117D3BBB355}"/>
              </a:ext>
            </a:extLst>
          </p:cNvPr>
          <p:cNvSpPr txBox="1"/>
          <p:nvPr/>
        </p:nvSpPr>
        <p:spPr>
          <a:xfrm>
            <a:off x="1126141" y="250266"/>
            <a:ext cx="6831106" cy="800219"/>
          </a:xfrm>
          <a:prstGeom prst="rect">
            <a:avLst/>
          </a:prstGeom>
          <a:noFill/>
        </p:spPr>
        <p:txBody>
          <a:bodyPr wrap="square" rtlCol="0">
            <a:spAutoFit/>
          </a:bodyPr>
          <a:lstStyle/>
          <a:p>
            <a:pPr lvl="0" defTabSz="457200" rtl="1"/>
            <a:r>
              <a:rPr lang="en-US" sz="2800" b="1" dirty="0">
                <a:solidFill>
                  <a:srgbClr val="38425C"/>
                </a:solidFill>
                <a:latin typeface="Century Gothic" panose="020B0502020202020204" pitchFamily="34" charset="0"/>
                <a:ea typeface="微软雅黑"/>
                <a:cs typeface="+mn-ea"/>
              </a:rPr>
              <a:t>STRUCTURE OF EARTH ATMOSPHERE  </a:t>
            </a:r>
            <a:endParaRPr lang="zh-CN" altLang="en-US" sz="2800" b="1" dirty="0">
              <a:solidFill>
                <a:srgbClr val="38425C"/>
              </a:solidFill>
              <a:latin typeface="Century Gothic" panose="020B0502020202020204" pitchFamily="34" charset="0"/>
              <a:ea typeface="微软雅黑"/>
              <a:cs typeface="+mn-ea"/>
              <a:sym typeface="+mn-lt"/>
            </a:endParaRPr>
          </a:p>
          <a:p>
            <a:endParaRPr lang="en-US" dirty="0">
              <a:solidFill>
                <a:srgbClr val="38425C"/>
              </a:solidFill>
            </a:endParaRPr>
          </a:p>
        </p:txBody>
      </p:sp>
      <p:sp>
        <p:nvSpPr>
          <p:cNvPr id="87" name="TextBox 86">
            <a:extLst>
              <a:ext uri="{FF2B5EF4-FFF2-40B4-BE49-F238E27FC236}">
                <a16:creationId xmlns:a16="http://schemas.microsoft.com/office/drawing/2014/main" id="{8FCBBE25-4276-4813-8154-80E85C00F8A3}"/>
              </a:ext>
            </a:extLst>
          </p:cNvPr>
          <p:cNvSpPr txBox="1"/>
          <p:nvPr/>
        </p:nvSpPr>
        <p:spPr>
          <a:xfrm>
            <a:off x="0" y="968359"/>
            <a:ext cx="7233029" cy="369332"/>
          </a:xfrm>
          <a:prstGeom prst="rect">
            <a:avLst/>
          </a:prstGeom>
          <a:noFill/>
        </p:spPr>
        <p:txBody>
          <a:bodyPr wrap="square" rtlCol="0">
            <a:spAutoFit/>
          </a:bodyPr>
          <a:lstStyle/>
          <a:p>
            <a:r>
              <a:rPr lang="en-US" dirty="0"/>
              <a:t>The general characteristics of the Earth atmosphere layer</a:t>
            </a:r>
          </a:p>
        </p:txBody>
      </p:sp>
      <p:sp>
        <p:nvSpPr>
          <p:cNvPr id="171" name="Text Box 4">
            <a:extLst>
              <a:ext uri="{FF2B5EF4-FFF2-40B4-BE49-F238E27FC236}">
                <a16:creationId xmlns:a16="http://schemas.microsoft.com/office/drawing/2014/main" id="{00B7BEC5-CF4A-434B-83CB-9496B13CBA44}"/>
              </a:ext>
            </a:extLst>
          </p:cNvPr>
          <p:cNvSpPr txBox="1">
            <a:spLocks noChangeArrowheads="1"/>
          </p:cNvSpPr>
          <p:nvPr/>
        </p:nvSpPr>
        <p:spPr bwMode="auto">
          <a:xfrm>
            <a:off x="267454" y="1474965"/>
            <a:ext cx="6965575" cy="4647426"/>
          </a:xfrm>
          <a:prstGeom prst="rect">
            <a:avLst/>
          </a:prstGeom>
          <a:solidFill>
            <a:schemeClr val="bg2"/>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buFontTx/>
              <a:buChar char="•"/>
            </a:pPr>
            <a:r>
              <a:rPr lang="en-US" altLang="en-US" dirty="0"/>
              <a:t> </a:t>
            </a:r>
            <a:r>
              <a:rPr lang="en-US" altLang="en-US" b="1" dirty="0">
                <a:solidFill>
                  <a:schemeClr val="accent2"/>
                </a:solidFill>
              </a:rPr>
              <a:t>Troposphere</a:t>
            </a:r>
          </a:p>
          <a:p>
            <a:pPr lvl="2">
              <a:buFontTx/>
              <a:buChar char="-"/>
            </a:pPr>
            <a:r>
              <a:rPr lang="en-US" altLang="en-US" sz="1600" b="1" dirty="0"/>
              <a:t> Lowest Layer</a:t>
            </a:r>
          </a:p>
          <a:p>
            <a:pPr lvl="2">
              <a:buFontTx/>
              <a:buChar char="-"/>
            </a:pPr>
            <a:r>
              <a:rPr lang="en-US" altLang="en-US" sz="1600" b="1" dirty="0"/>
              <a:t> This is where we live</a:t>
            </a:r>
          </a:p>
          <a:p>
            <a:pPr lvl="2">
              <a:buFontTx/>
              <a:buChar char="-"/>
            </a:pPr>
            <a:r>
              <a:rPr lang="en-US" altLang="en-US" sz="1600" b="1" dirty="0"/>
              <a:t> 8 to 12 miles in height</a:t>
            </a:r>
          </a:p>
          <a:p>
            <a:pPr lvl="2">
              <a:buFontTx/>
              <a:buChar char="-"/>
            </a:pPr>
            <a:r>
              <a:rPr lang="en-US" altLang="en-US" sz="1600" b="1" dirty="0"/>
              <a:t> Weather occurs</a:t>
            </a:r>
          </a:p>
          <a:p>
            <a:pPr lvl="2">
              <a:buFontTx/>
              <a:buChar char="-"/>
            </a:pPr>
            <a:r>
              <a:rPr lang="en-US" altLang="en-US" sz="1600" b="1" dirty="0"/>
              <a:t> Temp decreases with height</a:t>
            </a:r>
          </a:p>
          <a:p>
            <a:pPr>
              <a:buFontTx/>
              <a:buChar char="•"/>
            </a:pPr>
            <a:r>
              <a:rPr lang="en-US" altLang="en-US" sz="1600" b="1" dirty="0"/>
              <a:t> </a:t>
            </a:r>
            <a:r>
              <a:rPr lang="en-US" altLang="en-US" b="1" dirty="0">
                <a:solidFill>
                  <a:schemeClr val="accent2"/>
                </a:solidFill>
              </a:rPr>
              <a:t>Stratosphere</a:t>
            </a:r>
            <a:br>
              <a:rPr lang="en-US" altLang="en-US" b="1" dirty="0">
                <a:solidFill>
                  <a:srgbClr val="FF0000"/>
                </a:solidFill>
              </a:rPr>
            </a:br>
            <a:r>
              <a:rPr lang="en-US" altLang="en-US" sz="1600" b="1" dirty="0"/>
              <a:t>	- Second lowest layer</a:t>
            </a:r>
            <a:br>
              <a:rPr lang="en-US" altLang="en-US" sz="1600" b="1" dirty="0"/>
            </a:br>
            <a:r>
              <a:rPr lang="en-US" altLang="en-US" sz="1600" b="1" dirty="0"/>
              <a:t>	- Temp increases with height           </a:t>
            </a:r>
            <a:br>
              <a:rPr lang="en-US" altLang="en-US" sz="1600" b="1" dirty="0"/>
            </a:br>
            <a:r>
              <a:rPr lang="en-US" altLang="en-US" sz="1600" b="1" dirty="0"/>
              <a:t>	- Ozone (03) layer </a:t>
            </a:r>
            <a:br>
              <a:rPr lang="en-US" altLang="en-US" sz="1600" b="1" dirty="0"/>
            </a:br>
            <a:r>
              <a:rPr lang="en-US" altLang="en-US" sz="1600" b="1" dirty="0"/>
              <a:t>    	- Absorbs most of the damaging 	  ultraviolet sunlight (UV-B)   </a:t>
            </a:r>
          </a:p>
          <a:p>
            <a:pPr>
              <a:buFontTx/>
              <a:buChar char="•"/>
            </a:pPr>
            <a:r>
              <a:rPr lang="en-US" altLang="en-US" sz="1600" b="1" dirty="0"/>
              <a:t> </a:t>
            </a:r>
            <a:r>
              <a:rPr lang="en-US" altLang="en-US" b="1" dirty="0">
                <a:solidFill>
                  <a:schemeClr val="accent2"/>
                </a:solidFill>
              </a:rPr>
              <a:t>Mesosphere </a:t>
            </a:r>
            <a:r>
              <a:rPr lang="en-US" altLang="en-US" b="1" dirty="0">
                <a:solidFill>
                  <a:srgbClr val="FF0000"/>
                </a:solidFill>
              </a:rPr>
              <a:t> </a:t>
            </a:r>
            <a:r>
              <a:rPr lang="en-US" altLang="en-US" sz="1600" b="1" dirty="0">
                <a:solidFill>
                  <a:srgbClr val="FF0000"/>
                </a:solidFill>
              </a:rPr>
              <a:t> </a:t>
            </a:r>
            <a:br>
              <a:rPr lang="en-US" altLang="en-US" sz="1600" b="1" dirty="0">
                <a:solidFill>
                  <a:srgbClr val="FF0000"/>
                </a:solidFill>
              </a:rPr>
            </a:br>
            <a:r>
              <a:rPr lang="en-US" altLang="en-US" sz="1600" b="1" dirty="0"/>
              <a:t>	- From ~30 to 53 miles up</a:t>
            </a:r>
          </a:p>
          <a:p>
            <a:r>
              <a:rPr lang="en-US" altLang="en-US" sz="1600" b="1" dirty="0"/>
              <a:t>	- Temp decreases</a:t>
            </a:r>
            <a:br>
              <a:rPr lang="en-US" altLang="en-US" sz="1600" b="1" dirty="0"/>
            </a:br>
            <a:r>
              <a:rPr lang="en-US" altLang="en-US" sz="1600" b="1" dirty="0"/>
              <a:t>	- Majority of meteors burn up </a:t>
            </a:r>
          </a:p>
          <a:p>
            <a:pPr>
              <a:buFontTx/>
              <a:buChar char="•"/>
            </a:pPr>
            <a:r>
              <a:rPr lang="en-US" altLang="en-US" sz="1600" b="1" dirty="0"/>
              <a:t> </a:t>
            </a:r>
            <a:r>
              <a:rPr lang="en-US" altLang="en-US" b="1" dirty="0">
                <a:solidFill>
                  <a:schemeClr val="accent2"/>
                </a:solidFill>
              </a:rPr>
              <a:t>Thermosphere</a:t>
            </a:r>
            <a:br>
              <a:rPr lang="en-US" altLang="en-US" b="1" dirty="0">
                <a:solidFill>
                  <a:srgbClr val="FF0000"/>
                </a:solidFill>
              </a:rPr>
            </a:br>
            <a:r>
              <a:rPr lang="en-US" altLang="en-US" sz="1600" b="1" dirty="0"/>
              <a:t>	- Upper atmosphere 53 to ~430 miles up</a:t>
            </a:r>
          </a:p>
          <a:p>
            <a:r>
              <a:rPr lang="en-US" altLang="en-US" sz="1600" b="1" dirty="0"/>
              <a:t>	- Very few molecules</a:t>
            </a:r>
          </a:p>
        </p:txBody>
      </p:sp>
      <p:pic>
        <p:nvPicPr>
          <p:cNvPr id="173" name="Picture 3" descr="atmosphere_profile">
            <a:extLst>
              <a:ext uri="{FF2B5EF4-FFF2-40B4-BE49-F238E27FC236}">
                <a16:creationId xmlns:a16="http://schemas.microsoft.com/office/drawing/2014/main" id="{E9F5837E-893F-43FB-87D5-C7535D0D89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7999" y="1474964"/>
            <a:ext cx="3808920" cy="4647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850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1">
                                            <p:txEl>
                                              <p:pRg st="0" end="0"/>
                                            </p:txEl>
                                          </p:spTgt>
                                        </p:tgtEl>
                                        <p:attrNameLst>
                                          <p:attrName>style.visibility</p:attrName>
                                        </p:attrNameLst>
                                      </p:cBhvr>
                                      <p:to>
                                        <p:strVal val="visible"/>
                                      </p:to>
                                    </p:set>
                                    <p:animEffect transition="in" filter="dissolve">
                                      <p:cBhvr>
                                        <p:cTn id="7" dur="500"/>
                                        <p:tgtEl>
                                          <p:spTgt spid="171">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71">
                                            <p:txEl>
                                              <p:pRg st="1" end="1"/>
                                            </p:txEl>
                                          </p:spTgt>
                                        </p:tgtEl>
                                        <p:attrNameLst>
                                          <p:attrName>style.visibility</p:attrName>
                                        </p:attrNameLst>
                                      </p:cBhvr>
                                      <p:to>
                                        <p:strVal val="visible"/>
                                      </p:to>
                                    </p:set>
                                    <p:animEffect transition="in" filter="dissolve">
                                      <p:cBhvr>
                                        <p:cTn id="10" dur="500"/>
                                        <p:tgtEl>
                                          <p:spTgt spid="171">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171">
                                            <p:txEl>
                                              <p:pRg st="2" end="2"/>
                                            </p:txEl>
                                          </p:spTgt>
                                        </p:tgtEl>
                                        <p:attrNameLst>
                                          <p:attrName>style.visibility</p:attrName>
                                        </p:attrNameLst>
                                      </p:cBhvr>
                                      <p:to>
                                        <p:strVal val="visible"/>
                                      </p:to>
                                    </p:set>
                                    <p:animEffect transition="in" filter="dissolve">
                                      <p:cBhvr>
                                        <p:cTn id="13" dur="500"/>
                                        <p:tgtEl>
                                          <p:spTgt spid="171">
                                            <p:txEl>
                                              <p:pRg st="2" end="2"/>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171">
                                            <p:txEl>
                                              <p:pRg st="3" end="3"/>
                                            </p:txEl>
                                          </p:spTgt>
                                        </p:tgtEl>
                                        <p:attrNameLst>
                                          <p:attrName>style.visibility</p:attrName>
                                        </p:attrNameLst>
                                      </p:cBhvr>
                                      <p:to>
                                        <p:strVal val="visible"/>
                                      </p:to>
                                    </p:set>
                                    <p:animEffect transition="in" filter="dissolve">
                                      <p:cBhvr>
                                        <p:cTn id="16" dur="500"/>
                                        <p:tgtEl>
                                          <p:spTgt spid="171">
                                            <p:txEl>
                                              <p:pRg st="3" end="3"/>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171">
                                            <p:txEl>
                                              <p:pRg st="4" end="4"/>
                                            </p:txEl>
                                          </p:spTgt>
                                        </p:tgtEl>
                                        <p:attrNameLst>
                                          <p:attrName>style.visibility</p:attrName>
                                        </p:attrNameLst>
                                      </p:cBhvr>
                                      <p:to>
                                        <p:strVal val="visible"/>
                                      </p:to>
                                    </p:set>
                                    <p:animEffect transition="in" filter="dissolve">
                                      <p:cBhvr>
                                        <p:cTn id="19" dur="500"/>
                                        <p:tgtEl>
                                          <p:spTgt spid="171">
                                            <p:txEl>
                                              <p:pRg st="4" end="4"/>
                                            </p:txEl>
                                          </p:spTgt>
                                        </p:tgtEl>
                                      </p:cBhvr>
                                    </p:animEffect>
                                  </p:childTnLst>
                                </p:cTn>
                              </p:par>
                              <p:par>
                                <p:cTn id="20" presetID="9" presetClass="entr" presetSubtype="0" fill="hold" nodeType="withEffect">
                                  <p:stCondLst>
                                    <p:cond delay="0"/>
                                  </p:stCondLst>
                                  <p:childTnLst>
                                    <p:set>
                                      <p:cBhvr>
                                        <p:cTn id="21" dur="1" fill="hold">
                                          <p:stCondLst>
                                            <p:cond delay="0"/>
                                          </p:stCondLst>
                                        </p:cTn>
                                        <p:tgtEl>
                                          <p:spTgt spid="171">
                                            <p:txEl>
                                              <p:pRg st="5" end="5"/>
                                            </p:txEl>
                                          </p:spTgt>
                                        </p:tgtEl>
                                        <p:attrNameLst>
                                          <p:attrName>style.visibility</p:attrName>
                                        </p:attrNameLst>
                                      </p:cBhvr>
                                      <p:to>
                                        <p:strVal val="visible"/>
                                      </p:to>
                                    </p:set>
                                    <p:animEffect transition="in" filter="dissolve">
                                      <p:cBhvr>
                                        <p:cTn id="22" dur="500"/>
                                        <p:tgtEl>
                                          <p:spTgt spid="171">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71">
                                            <p:txEl>
                                              <p:pRg st="6" end="6"/>
                                            </p:txEl>
                                          </p:spTgt>
                                        </p:tgtEl>
                                        <p:attrNameLst>
                                          <p:attrName>style.visibility</p:attrName>
                                        </p:attrNameLst>
                                      </p:cBhvr>
                                      <p:to>
                                        <p:strVal val="visible"/>
                                      </p:to>
                                    </p:set>
                                    <p:animEffect transition="in" filter="wipe(down)">
                                      <p:cBhvr>
                                        <p:cTn id="27" dur="500"/>
                                        <p:tgtEl>
                                          <p:spTgt spid="171">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nodeType="clickEffect">
                                  <p:stCondLst>
                                    <p:cond delay="0"/>
                                  </p:stCondLst>
                                  <p:childTnLst>
                                    <p:set>
                                      <p:cBhvr>
                                        <p:cTn id="31" dur="1" fill="hold">
                                          <p:stCondLst>
                                            <p:cond delay="0"/>
                                          </p:stCondLst>
                                        </p:cTn>
                                        <p:tgtEl>
                                          <p:spTgt spid="171">
                                            <p:txEl>
                                              <p:pRg st="7" end="7"/>
                                            </p:txEl>
                                          </p:spTgt>
                                        </p:tgtEl>
                                        <p:attrNameLst>
                                          <p:attrName>style.visibility</p:attrName>
                                        </p:attrNameLst>
                                      </p:cBhvr>
                                      <p:to>
                                        <p:strVal val="visible"/>
                                      </p:to>
                                    </p:set>
                                    <p:anim calcmode="lin" valueType="num">
                                      <p:cBhvr>
                                        <p:cTn id="32" dur="1000" fill="hold"/>
                                        <p:tgtEl>
                                          <p:spTgt spid="171">
                                            <p:txEl>
                                              <p:pRg st="7" end="7"/>
                                            </p:txEl>
                                          </p:spTgt>
                                        </p:tgtEl>
                                        <p:attrNameLst>
                                          <p:attrName>ppt_w</p:attrName>
                                        </p:attrNameLst>
                                      </p:cBhvr>
                                      <p:tavLst>
                                        <p:tav tm="0">
                                          <p:val>
                                            <p:strVal val="#ppt_w*0.70"/>
                                          </p:val>
                                        </p:tav>
                                        <p:tav tm="100000">
                                          <p:val>
                                            <p:strVal val="#ppt_w"/>
                                          </p:val>
                                        </p:tav>
                                      </p:tavLst>
                                    </p:anim>
                                    <p:anim calcmode="lin" valueType="num">
                                      <p:cBhvr>
                                        <p:cTn id="33" dur="1000" fill="hold"/>
                                        <p:tgtEl>
                                          <p:spTgt spid="171">
                                            <p:txEl>
                                              <p:pRg st="7" end="7"/>
                                            </p:txEl>
                                          </p:spTgt>
                                        </p:tgtEl>
                                        <p:attrNameLst>
                                          <p:attrName>ppt_h</p:attrName>
                                        </p:attrNameLst>
                                      </p:cBhvr>
                                      <p:tavLst>
                                        <p:tav tm="0">
                                          <p:val>
                                            <p:strVal val="#ppt_h"/>
                                          </p:val>
                                        </p:tav>
                                        <p:tav tm="100000">
                                          <p:val>
                                            <p:strVal val="#ppt_h"/>
                                          </p:val>
                                        </p:tav>
                                      </p:tavLst>
                                    </p:anim>
                                    <p:animEffect transition="in" filter="fade">
                                      <p:cBhvr>
                                        <p:cTn id="34" dur="1000"/>
                                        <p:tgtEl>
                                          <p:spTgt spid="171">
                                            <p:txEl>
                                              <p:pRg st="7" end="7"/>
                                            </p:txEl>
                                          </p:spTgt>
                                        </p:tgtEl>
                                      </p:cBhvr>
                                    </p:animEffect>
                                  </p:childTnLst>
                                </p:cTn>
                              </p:par>
                              <p:par>
                                <p:cTn id="35" presetID="55" presetClass="entr" presetSubtype="0" fill="hold" nodeType="withEffect">
                                  <p:stCondLst>
                                    <p:cond delay="0"/>
                                  </p:stCondLst>
                                  <p:childTnLst>
                                    <p:set>
                                      <p:cBhvr>
                                        <p:cTn id="36" dur="1" fill="hold">
                                          <p:stCondLst>
                                            <p:cond delay="0"/>
                                          </p:stCondLst>
                                        </p:cTn>
                                        <p:tgtEl>
                                          <p:spTgt spid="171">
                                            <p:txEl>
                                              <p:pRg st="8" end="8"/>
                                            </p:txEl>
                                          </p:spTgt>
                                        </p:tgtEl>
                                        <p:attrNameLst>
                                          <p:attrName>style.visibility</p:attrName>
                                        </p:attrNameLst>
                                      </p:cBhvr>
                                      <p:to>
                                        <p:strVal val="visible"/>
                                      </p:to>
                                    </p:set>
                                    <p:anim calcmode="lin" valueType="num">
                                      <p:cBhvr>
                                        <p:cTn id="37" dur="1000" fill="hold"/>
                                        <p:tgtEl>
                                          <p:spTgt spid="171">
                                            <p:txEl>
                                              <p:pRg st="8" end="8"/>
                                            </p:txEl>
                                          </p:spTgt>
                                        </p:tgtEl>
                                        <p:attrNameLst>
                                          <p:attrName>ppt_w</p:attrName>
                                        </p:attrNameLst>
                                      </p:cBhvr>
                                      <p:tavLst>
                                        <p:tav tm="0">
                                          <p:val>
                                            <p:strVal val="#ppt_w*0.70"/>
                                          </p:val>
                                        </p:tav>
                                        <p:tav tm="100000">
                                          <p:val>
                                            <p:strVal val="#ppt_w"/>
                                          </p:val>
                                        </p:tav>
                                      </p:tavLst>
                                    </p:anim>
                                    <p:anim calcmode="lin" valueType="num">
                                      <p:cBhvr>
                                        <p:cTn id="38" dur="1000" fill="hold"/>
                                        <p:tgtEl>
                                          <p:spTgt spid="171">
                                            <p:txEl>
                                              <p:pRg st="8" end="8"/>
                                            </p:txEl>
                                          </p:spTgt>
                                        </p:tgtEl>
                                        <p:attrNameLst>
                                          <p:attrName>ppt_h</p:attrName>
                                        </p:attrNameLst>
                                      </p:cBhvr>
                                      <p:tavLst>
                                        <p:tav tm="0">
                                          <p:val>
                                            <p:strVal val="#ppt_h"/>
                                          </p:val>
                                        </p:tav>
                                        <p:tav tm="100000">
                                          <p:val>
                                            <p:strVal val="#ppt_h"/>
                                          </p:val>
                                        </p:tav>
                                      </p:tavLst>
                                    </p:anim>
                                    <p:animEffect transition="in" filter="fade">
                                      <p:cBhvr>
                                        <p:cTn id="39" dur="1000"/>
                                        <p:tgtEl>
                                          <p:spTgt spid="171">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8" presetClass="entr" presetSubtype="16" fill="hold" nodeType="clickEffect">
                                  <p:stCondLst>
                                    <p:cond delay="0"/>
                                  </p:stCondLst>
                                  <p:childTnLst>
                                    <p:set>
                                      <p:cBhvr>
                                        <p:cTn id="43" dur="1" fill="hold">
                                          <p:stCondLst>
                                            <p:cond delay="0"/>
                                          </p:stCondLst>
                                        </p:cTn>
                                        <p:tgtEl>
                                          <p:spTgt spid="171">
                                            <p:txEl>
                                              <p:pRg st="9" end="9"/>
                                            </p:txEl>
                                          </p:spTgt>
                                        </p:tgtEl>
                                        <p:attrNameLst>
                                          <p:attrName>style.visibility</p:attrName>
                                        </p:attrNameLst>
                                      </p:cBhvr>
                                      <p:to>
                                        <p:strVal val="visible"/>
                                      </p:to>
                                    </p:set>
                                    <p:animEffect transition="in" filter="diamond(in)">
                                      <p:cBhvr>
                                        <p:cTn id="44" dur="2000"/>
                                        <p:tgtEl>
                                          <p:spTgt spid="171">
                                            <p:txEl>
                                              <p:pRg st="9" end="9"/>
                                            </p:txEl>
                                          </p:spTgt>
                                        </p:tgtEl>
                                      </p:cBhvr>
                                    </p:animEffect>
                                  </p:childTnLst>
                                </p:cTn>
                              </p:par>
                              <p:par>
                                <p:cTn id="45" presetID="8" presetClass="entr" presetSubtype="16" fill="hold" nodeType="withEffect">
                                  <p:stCondLst>
                                    <p:cond delay="0"/>
                                  </p:stCondLst>
                                  <p:childTnLst>
                                    <p:set>
                                      <p:cBhvr>
                                        <p:cTn id="46" dur="1" fill="hold">
                                          <p:stCondLst>
                                            <p:cond delay="0"/>
                                          </p:stCondLst>
                                        </p:cTn>
                                        <p:tgtEl>
                                          <p:spTgt spid="171">
                                            <p:txEl>
                                              <p:pRg st="10" end="10"/>
                                            </p:txEl>
                                          </p:spTgt>
                                        </p:tgtEl>
                                        <p:attrNameLst>
                                          <p:attrName>style.visibility</p:attrName>
                                        </p:attrNameLst>
                                      </p:cBhvr>
                                      <p:to>
                                        <p:strVal val="visible"/>
                                      </p:to>
                                    </p:set>
                                    <p:animEffect transition="in" filter="diamond(in)">
                                      <p:cBhvr>
                                        <p:cTn id="47" dur="2000"/>
                                        <p:tgtEl>
                                          <p:spTgt spid="17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23</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D9782A40-E827-425C-8053-F560E46C6436}"/>
              </a:ext>
            </a:extLst>
          </p:cNvPr>
          <p:cNvSpPr txBox="1"/>
          <p:nvPr/>
        </p:nvSpPr>
        <p:spPr>
          <a:xfrm>
            <a:off x="1094717" y="309312"/>
            <a:ext cx="8677380" cy="523220"/>
          </a:xfrm>
          <a:prstGeom prst="rect">
            <a:avLst/>
          </a:prstGeom>
          <a:noFill/>
        </p:spPr>
        <p:txBody>
          <a:bodyPr wrap="square" rtlCol="0">
            <a:spAutoFit/>
          </a:bodyPr>
          <a:lstStyle/>
          <a:p>
            <a:pPr lvl="0" defTabSz="457200" rtl="1"/>
            <a:r>
              <a:rPr lang="en-US" sz="2800" b="1" dirty="0">
                <a:solidFill>
                  <a:srgbClr val="38425C"/>
                </a:solidFill>
                <a:latin typeface="Century Gothic" panose="020B0502020202020204" pitchFamily="34" charset="0"/>
                <a:ea typeface="微软雅黑"/>
                <a:cs typeface="+mn-ea"/>
              </a:rPr>
              <a:t>Exploring the atmosphere using weather balloon.</a:t>
            </a:r>
            <a:endParaRPr lang="zh-CN" altLang="en-US" sz="2800" b="1" dirty="0">
              <a:solidFill>
                <a:srgbClr val="38425C"/>
              </a:solidFill>
              <a:latin typeface="Century Gothic" panose="020B0502020202020204" pitchFamily="34" charset="0"/>
              <a:ea typeface="微软雅黑"/>
              <a:cs typeface="+mn-ea"/>
              <a:sym typeface="+mn-lt"/>
            </a:endParaRPr>
          </a:p>
        </p:txBody>
      </p:sp>
      <p:pic>
        <p:nvPicPr>
          <p:cNvPr id="87" name="Picture 86">
            <a:extLst>
              <a:ext uri="{FF2B5EF4-FFF2-40B4-BE49-F238E27FC236}">
                <a16:creationId xmlns:a16="http://schemas.microsoft.com/office/drawing/2014/main" id="{FE3D4524-19D2-448B-B9EA-63A42F5058F3}"/>
              </a:ext>
            </a:extLst>
          </p:cNvPr>
          <p:cNvPicPr>
            <a:picLocks noChangeAspect="1"/>
          </p:cNvPicPr>
          <p:nvPr/>
        </p:nvPicPr>
        <p:blipFill rotWithShape="1">
          <a:blip r:embed="rId4"/>
          <a:srcRect t="17816" r="4396"/>
          <a:stretch/>
        </p:blipFill>
        <p:spPr>
          <a:xfrm>
            <a:off x="1487224" y="3422276"/>
            <a:ext cx="4780991" cy="2311803"/>
          </a:xfrm>
          <a:prstGeom prst="rect">
            <a:avLst/>
          </a:prstGeom>
        </p:spPr>
      </p:pic>
      <p:sp>
        <p:nvSpPr>
          <p:cNvPr id="171" name="TextBox 170">
            <a:extLst>
              <a:ext uri="{FF2B5EF4-FFF2-40B4-BE49-F238E27FC236}">
                <a16:creationId xmlns:a16="http://schemas.microsoft.com/office/drawing/2014/main" id="{7CF55E1E-E074-40D4-968D-F7ECE1DE2F19}"/>
              </a:ext>
            </a:extLst>
          </p:cNvPr>
          <p:cNvSpPr txBox="1"/>
          <p:nvPr/>
        </p:nvSpPr>
        <p:spPr>
          <a:xfrm>
            <a:off x="1652310" y="1681469"/>
            <a:ext cx="4159623" cy="1477328"/>
          </a:xfrm>
          <a:prstGeom prst="rect">
            <a:avLst/>
          </a:prstGeom>
          <a:solidFill>
            <a:srgbClr val="C0C3A4"/>
          </a:solidFill>
        </p:spPr>
        <p:txBody>
          <a:bodyPr wrap="square" rtlCol="0">
            <a:spAutoFit/>
          </a:bodyPr>
          <a:lstStyle/>
          <a:p>
            <a:r>
              <a:rPr lang="en-US" dirty="0"/>
              <a:t>What are measured:</a:t>
            </a:r>
          </a:p>
          <a:p>
            <a:pPr marL="742950" lvl="1" indent="-285750">
              <a:buFont typeface="Arial" panose="020B0604020202020204" pitchFamily="34" charset="0"/>
              <a:buChar char="•"/>
            </a:pPr>
            <a:r>
              <a:rPr lang="en-US" dirty="0"/>
              <a:t>Temperature</a:t>
            </a:r>
          </a:p>
          <a:p>
            <a:pPr marL="742950" lvl="1" indent="-285750">
              <a:buFont typeface="Arial" panose="020B0604020202020204" pitchFamily="34" charset="0"/>
              <a:buChar char="•"/>
            </a:pPr>
            <a:r>
              <a:rPr lang="en-US" dirty="0"/>
              <a:t>Humidity</a:t>
            </a:r>
          </a:p>
          <a:p>
            <a:pPr marL="742950" lvl="1" indent="-285750">
              <a:buFont typeface="Arial" panose="020B0604020202020204" pitchFamily="34" charset="0"/>
              <a:buChar char="•"/>
            </a:pPr>
            <a:r>
              <a:rPr lang="en-US" dirty="0"/>
              <a:t>Pressure</a:t>
            </a:r>
          </a:p>
          <a:p>
            <a:pPr marL="742950" lvl="1" indent="-285750">
              <a:buFont typeface="Arial" panose="020B0604020202020204" pitchFamily="34" charset="0"/>
              <a:buChar char="•"/>
            </a:pPr>
            <a:r>
              <a:rPr lang="en-US" dirty="0"/>
              <a:t>Wind Speed</a:t>
            </a:r>
          </a:p>
        </p:txBody>
      </p:sp>
      <p:sp>
        <p:nvSpPr>
          <p:cNvPr id="173" name="Rectangle 172">
            <a:extLst>
              <a:ext uri="{FF2B5EF4-FFF2-40B4-BE49-F238E27FC236}">
                <a16:creationId xmlns:a16="http://schemas.microsoft.com/office/drawing/2014/main" id="{5967F97A-F28A-43F3-A2AC-15F834550A04}"/>
              </a:ext>
            </a:extLst>
          </p:cNvPr>
          <p:cNvSpPr/>
          <p:nvPr/>
        </p:nvSpPr>
        <p:spPr>
          <a:xfrm>
            <a:off x="738896" y="1018869"/>
            <a:ext cx="9598516" cy="646331"/>
          </a:xfrm>
          <a:prstGeom prst="rect">
            <a:avLst/>
          </a:prstGeom>
        </p:spPr>
        <p:txBody>
          <a:bodyPr wrap="square">
            <a:spAutoFit/>
          </a:bodyPr>
          <a:lstStyle/>
          <a:p>
            <a:r>
              <a:rPr lang="en-US" dirty="0"/>
              <a:t>The standard method of obtaining values of temperature and humidity at upper levels is by use of a balloon carrying a small radio transmitter known as a radiosonde</a:t>
            </a:r>
          </a:p>
        </p:txBody>
      </p:sp>
      <p:pic>
        <p:nvPicPr>
          <p:cNvPr id="174" name="Picture 173">
            <a:extLst>
              <a:ext uri="{FF2B5EF4-FFF2-40B4-BE49-F238E27FC236}">
                <a16:creationId xmlns:a16="http://schemas.microsoft.com/office/drawing/2014/main" id="{36365602-433C-486C-9481-33FD64A644D9}"/>
              </a:ext>
            </a:extLst>
          </p:cNvPr>
          <p:cNvPicPr>
            <a:picLocks noChangeAspect="1"/>
          </p:cNvPicPr>
          <p:nvPr/>
        </p:nvPicPr>
        <p:blipFill>
          <a:blip r:embed="rId5"/>
          <a:stretch>
            <a:fillRect/>
          </a:stretch>
        </p:blipFill>
        <p:spPr>
          <a:xfrm>
            <a:off x="6654812" y="1681469"/>
            <a:ext cx="3413161" cy="4052610"/>
          </a:xfrm>
          <a:prstGeom prst="rect">
            <a:avLst/>
          </a:prstGeom>
        </p:spPr>
      </p:pic>
    </p:spTree>
    <p:extLst>
      <p:ext uri="{BB962C8B-B14F-4D97-AF65-F5344CB8AC3E}">
        <p14:creationId xmlns:p14="http://schemas.microsoft.com/office/powerpoint/2010/main" val="4638432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24</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4307302A-FE58-4E73-84E9-F9FCFF4C17B8}"/>
              </a:ext>
            </a:extLst>
          </p:cNvPr>
          <p:cNvSpPr txBox="1"/>
          <p:nvPr/>
        </p:nvSpPr>
        <p:spPr>
          <a:xfrm>
            <a:off x="954849" y="288605"/>
            <a:ext cx="6831106" cy="800219"/>
          </a:xfrm>
          <a:prstGeom prst="rect">
            <a:avLst/>
          </a:prstGeom>
          <a:noFill/>
        </p:spPr>
        <p:txBody>
          <a:bodyPr wrap="square" rtlCol="0">
            <a:spAutoFit/>
          </a:bodyPr>
          <a:lstStyle/>
          <a:p>
            <a:pPr lvl="0" defTabSz="457200" rtl="1"/>
            <a:r>
              <a:rPr lang="en-US" sz="2800" b="1" dirty="0">
                <a:solidFill>
                  <a:srgbClr val="38425C"/>
                </a:solidFill>
                <a:latin typeface="Century Gothic" panose="020B0502020202020204" pitchFamily="34" charset="0"/>
                <a:ea typeface="微软雅黑"/>
                <a:cs typeface="+mn-ea"/>
              </a:rPr>
              <a:t>EARTH ATMOSPHERE ? </a:t>
            </a:r>
            <a:endParaRPr lang="zh-CN" altLang="en-US" sz="2800" b="1" dirty="0">
              <a:solidFill>
                <a:srgbClr val="38425C"/>
              </a:solidFill>
              <a:latin typeface="Century Gothic" panose="020B0502020202020204" pitchFamily="34" charset="0"/>
              <a:ea typeface="微软雅黑"/>
              <a:cs typeface="+mn-ea"/>
              <a:sym typeface="+mn-lt"/>
            </a:endParaRPr>
          </a:p>
          <a:p>
            <a:endParaRPr lang="en-US" dirty="0">
              <a:solidFill>
                <a:srgbClr val="38425C"/>
              </a:solidFill>
            </a:endParaRPr>
          </a:p>
        </p:txBody>
      </p:sp>
      <p:sp>
        <p:nvSpPr>
          <p:cNvPr id="87" name="TextBox 86">
            <a:extLst>
              <a:ext uri="{FF2B5EF4-FFF2-40B4-BE49-F238E27FC236}">
                <a16:creationId xmlns:a16="http://schemas.microsoft.com/office/drawing/2014/main" id="{1B0D504C-9336-4570-BE1F-DC6DF6887BBC}"/>
              </a:ext>
            </a:extLst>
          </p:cNvPr>
          <p:cNvSpPr txBox="1"/>
          <p:nvPr/>
        </p:nvSpPr>
        <p:spPr>
          <a:xfrm>
            <a:off x="468823" y="1294683"/>
            <a:ext cx="7803158" cy="369332"/>
          </a:xfrm>
          <a:prstGeom prst="rect">
            <a:avLst/>
          </a:prstGeom>
          <a:noFill/>
        </p:spPr>
        <p:txBody>
          <a:bodyPr wrap="square" rtlCol="0">
            <a:spAutoFit/>
          </a:bodyPr>
          <a:lstStyle/>
          <a:p>
            <a:r>
              <a:rPr lang="en-US" b="1" dirty="0">
                <a:solidFill>
                  <a:srgbClr val="C00000"/>
                </a:solidFill>
              </a:rPr>
              <a:t>Composition : </a:t>
            </a:r>
            <a:r>
              <a:rPr lang="en-US" dirty="0"/>
              <a:t>Gaseous layer Surrounds the Earth (Air)</a:t>
            </a:r>
          </a:p>
        </p:txBody>
      </p:sp>
      <p:grpSp>
        <p:nvGrpSpPr>
          <p:cNvPr id="171" name="Group 170">
            <a:extLst>
              <a:ext uri="{FF2B5EF4-FFF2-40B4-BE49-F238E27FC236}">
                <a16:creationId xmlns:a16="http://schemas.microsoft.com/office/drawing/2014/main" id="{0A756AB0-CC10-47E4-B80C-7A6284C58B4D}"/>
              </a:ext>
            </a:extLst>
          </p:cNvPr>
          <p:cNvGrpSpPr/>
          <p:nvPr/>
        </p:nvGrpSpPr>
        <p:grpSpPr>
          <a:xfrm>
            <a:off x="1199726" y="1852923"/>
            <a:ext cx="4439074" cy="3625417"/>
            <a:chOff x="886538" y="1811962"/>
            <a:chExt cx="4329361" cy="3165194"/>
          </a:xfrm>
        </p:grpSpPr>
        <p:pic>
          <p:nvPicPr>
            <p:cNvPr id="173" name="Picture 172">
              <a:extLst>
                <a:ext uri="{FF2B5EF4-FFF2-40B4-BE49-F238E27FC236}">
                  <a16:creationId xmlns:a16="http://schemas.microsoft.com/office/drawing/2014/main" id="{63832CF1-580C-4EA6-AE73-5971E4CF3603}"/>
                </a:ext>
              </a:extLst>
            </p:cNvPr>
            <p:cNvPicPr>
              <a:picLocks noChangeAspect="1"/>
            </p:cNvPicPr>
            <p:nvPr/>
          </p:nvPicPr>
          <p:blipFill rotWithShape="1">
            <a:blip r:embed="rId4"/>
            <a:srcRect r="8742"/>
            <a:stretch/>
          </p:blipFill>
          <p:spPr>
            <a:xfrm>
              <a:off x="886538" y="1811962"/>
              <a:ext cx="4329361" cy="3165194"/>
            </a:xfrm>
            <a:prstGeom prst="rect">
              <a:avLst/>
            </a:prstGeom>
          </p:spPr>
        </p:pic>
        <p:sp>
          <p:nvSpPr>
            <p:cNvPr id="174" name="TextBox 173">
              <a:extLst>
                <a:ext uri="{FF2B5EF4-FFF2-40B4-BE49-F238E27FC236}">
                  <a16:creationId xmlns:a16="http://schemas.microsoft.com/office/drawing/2014/main" id="{FC5F8234-F736-4CED-B258-76312DED79E9}"/>
                </a:ext>
              </a:extLst>
            </p:cNvPr>
            <p:cNvSpPr txBox="1"/>
            <p:nvPr/>
          </p:nvSpPr>
          <p:spPr>
            <a:xfrm>
              <a:off x="3847745" y="4573384"/>
              <a:ext cx="1307041" cy="369332"/>
            </a:xfrm>
            <a:prstGeom prst="rect">
              <a:avLst/>
            </a:prstGeom>
            <a:noFill/>
          </p:spPr>
          <p:txBody>
            <a:bodyPr wrap="square" rtlCol="0">
              <a:spAutoFit/>
            </a:bodyPr>
            <a:lstStyle/>
            <a:p>
              <a:r>
                <a:rPr lang="en-US" dirty="0"/>
                <a:t>Credit : AXA</a:t>
              </a:r>
            </a:p>
          </p:txBody>
        </p:sp>
      </p:grpSp>
      <p:graphicFrame>
        <p:nvGraphicFramePr>
          <p:cNvPr id="175" name="Chart 174">
            <a:extLst>
              <a:ext uri="{FF2B5EF4-FFF2-40B4-BE49-F238E27FC236}">
                <a16:creationId xmlns:a16="http://schemas.microsoft.com/office/drawing/2014/main" id="{51933702-96E7-451E-AC17-2EC64F99AAD9}"/>
              </a:ext>
            </a:extLst>
          </p:cNvPr>
          <p:cNvGraphicFramePr/>
          <p:nvPr>
            <p:extLst>
              <p:ext uri="{D42A27DB-BD31-4B8C-83A1-F6EECF244321}">
                <p14:modId xmlns:p14="http://schemas.microsoft.com/office/powerpoint/2010/main" val="4199724971"/>
              </p:ext>
            </p:extLst>
          </p:nvPr>
        </p:nvGraphicFramePr>
        <p:xfrm>
          <a:off x="6395490" y="1997911"/>
          <a:ext cx="4093215" cy="313465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387519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25</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76B04047-38D4-47B9-B89F-AFEBAB2DBE36}"/>
              </a:ext>
            </a:extLst>
          </p:cNvPr>
          <p:cNvSpPr txBox="1"/>
          <p:nvPr/>
        </p:nvSpPr>
        <p:spPr>
          <a:xfrm>
            <a:off x="2276447" y="1222920"/>
            <a:ext cx="2587466" cy="646331"/>
          </a:xfrm>
          <a:prstGeom prst="rect">
            <a:avLst/>
          </a:prstGeom>
          <a:solidFill>
            <a:srgbClr val="CCCFB1"/>
          </a:solidFill>
        </p:spPr>
        <p:txBody>
          <a:bodyPr wrap="square" rtlCol="0">
            <a:spAutoFit/>
          </a:bodyPr>
          <a:lstStyle/>
          <a:p>
            <a:pPr algn="ctr"/>
            <a:r>
              <a:rPr lang="en-US" dirty="0"/>
              <a:t>The air become less dense with altitude</a:t>
            </a:r>
          </a:p>
        </p:txBody>
      </p:sp>
      <p:sp>
        <p:nvSpPr>
          <p:cNvPr id="87" name="TextBox 86">
            <a:extLst>
              <a:ext uri="{FF2B5EF4-FFF2-40B4-BE49-F238E27FC236}">
                <a16:creationId xmlns:a16="http://schemas.microsoft.com/office/drawing/2014/main" id="{2B865135-64A5-455D-8AC6-9131286B353A}"/>
              </a:ext>
            </a:extLst>
          </p:cNvPr>
          <p:cNvSpPr txBox="1"/>
          <p:nvPr/>
        </p:nvSpPr>
        <p:spPr>
          <a:xfrm>
            <a:off x="5507165" y="1048814"/>
            <a:ext cx="3133274" cy="923330"/>
          </a:xfrm>
          <a:prstGeom prst="rect">
            <a:avLst/>
          </a:prstGeom>
          <a:solidFill>
            <a:srgbClr val="CCCFB1"/>
          </a:solidFill>
        </p:spPr>
        <p:txBody>
          <a:bodyPr wrap="square" rtlCol="0">
            <a:spAutoFit/>
          </a:bodyPr>
          <a:lstStyle/>
          <a:p>
            <a:pPr algn="ctr"/>
            <a:r>
              <a:rPr lang="en-US" dirty="0"/>
              <a:t>Majority of the air concentrated in the lower atmosphere (near the surface)</a:t>
            </a:r>
          </a:p>
        </p:txBody>
      </p:sp>
      <p:pic>
        <p:nvPicPr>
          <p:cNvPr id="171" name="Graphic 170" descr="Line arrow Straight">
            <a:extLst>
              <a:ext uri="{FF2B5EF4-FFF2-40B4-BE49-F238E27FC236}">
                <a16:creationId xmlns:a16="http://schemas.microsoft.com/office/drawing/2014/main" id="{6842E11E-4851-41B6-A828-FE36F747568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4869243" y="1253060"/>
            <a:ext cx="609016" cy="521287"/>
          </a:xfrm>
          <a:prstGeom prst="rect">
            <a:avLst/>
          </a:prstGeom>
        </p:spPr>
      </p:pic>
      <p:sp>
        <p:nvSpPr>
          <p:cNvPr id="173" name="TextBox 172">
            <a:extLst>
              <a:ext uri="{FF2B5EF4-FFF2-40B4-BE49-F238E27FC236}">
                <a16:creationId xmlns:a16="http://schemas.microsoft.com/office/drawing/2014/main" id="{A6A34589-6583-4557-93BA-1D511DD369CC}"/>
              </a:ext>
            </a:extLst>
          </p:cNvPr>
          <p:cNvSpPr txBox="1"/>
          <p:nvPr/>
        </p:nvSpPr>
        <p:spPr>
          <a:xfrm>
            <a:off x="1091902" y="221428"/>
            <a:ext cx="6831106" cy="800219"/>
          </a:xfrm>
          <a:prstGeom prst="rect">
            <a:avLst/>
          </a:prstGeom>
          <a:noFill/>
        </p:spPr>
        <p:txBody>
          <a:bodyPr wrap="square" rtlCol="0">
            <a:spAutoFit/>
          </a:bodyPr>
          <a:lstStyle/>
          <a:p>
            <a:pPr lvl="0" defTabSz="457200" rtl="1"/>
            <a:r>
              <a:rPr lang="en-US" sz="2800" b="1" dirty="0">
                <a:solidFill>
                  <a:srgbClr val="38425C"/>
                </a:solidFill>
                <a:latin typeface="Century Gothic" panose="020B0502020202020204" pitchFamily="34" charset="0"/>
                <a:ea typeface="微软雅黑"/>
                <a:cs typeface="+mn-ea"/>
              </a:rPr>
              <a:t>DISTRIBUTION OF AIR IN ATMOSPHERE</a:t>
            </a:r>
          </a:p>
          <a:p>
            <a:endParaRPr lang="en-US" dirty="0">
              <a:solidFill>
                <a:srgbClr val="38425C"/>
              </a:solidFill>
            </a:endParaRPr>
          </a:p>
        </p:txBody>
      </p:sp>
      <p:grpSp>
        <p:nvGrpSpPr>
          <p:cNvPr id="174" name="Group 173">
            <a:extLst>
              <a:ext uri="{FF2B5EF4-FFF2-40B4-BE49-F238E27FC236}">
                <a16:creationId xmlns:a16="http://schemas.microsoft.com/office/drawing/2014/main" id="{D84AD60F-0F42-46AB-A71B-1102660E5DE6}"/>
              </a:ext>
            </a:extLst>
          </p:cNvPr>
          <p:cNvGrpSpPr/>
          <p:nvPr/>
        </p:nvGrpSpPr>
        <p:grpSpPr>
          <a:xfrm>
            <a:off x="1561529" y="2137315"/>
            <a:ext cx="4017302" cy="4145679"/>
            <a:chOff x="667789" y="1290861"/>
            <a:chExt cx="4355302" cy="4595364"/>
          </a:xfrm>
        </p:grpSpPr>
        <p:sp>
          <p:nvSpPr>
            <p:cNvPr id="175" name="TextBox 174">
              <a:extLst>
                <a:ext uri="{FF2B5EF4-FFF2-40B4-BE49-F238E27FC236}">
                  <a16:creationId xmlns:a16="http://schemas.microsoft.com/office/drawing/2014/main" id="{4885907C-662D-40EF-839B-7C22E18AE993}"/>
                </a:ext>
              </a:extLst>
            </p:cNvPr>
            <p:cNvSpPr txBox="1"/>
            <p:nvPr/>
          </p:nvSpPr>
          <p:spPr>
            <a:xfrm>
              <a:off x="4196083" y="3089784"/>
              <a:ext cx="827008" cy="338554"/>
            </a:xfrm>
            <a:prstGeom prst="rect">
              <a:avLst/>
            </a:prstGeom>
            <a:noFill/>
          </p:spPr>
          <p:txBody>
            <a:bodyPr wrap="square" rtlCol="0">
              <a:spAutoFit/>
            </a:bodyPr>
            <a:lstStyle/>
            <a:p>
              <a:r>
                <a:rPr lang="en-US" sz="1600" dirty="0"/>
                <a:t>32 km</a:t>
              </a:r>
            </a:p>
          </p:txBody>
        </p:sp>
        <p:grpSp>
          <p:nvGrpSpPr>
            <p:cNvPr id="176" name="Group 175">
              <a:extLst>
                <a:ext uri="{FF2B5EF4-FFF2-40B4-BE49-F238E27FC236}">
                  <a16:creationId xmlns:a16="http://schemas.microsoft.com/office/drawing/2014/main" id="{59345063-C67C-4D6C-8B52-3F50A0E2B419}"/>
                </a:ext>
              </a:extLst>
            </p:cNvPr>
            <p:cNvGrpSpPr/>
            <p:nvPr/>
          </p:nvGrpSpPr>
          <p:grpSpPr>
            <a:xfrm>
              <a:off x="667789" y="1290861"/>
              <a:ext cx="4355302" cy="4595364"/>
              <a:chOff x="1116027" y="1290861"/>
              <a:chExt cx="4355302" cy="4595364"/>
            </a:xfrm>
          </p:grpSpPr>
          <p:grpSp>
            <p:nvGrpSpPr>
              <p:cNvPr id="177" name="Group 176">
                <a:extLst>
                  <a:ext uri="{FF2B5EF4-FFF2-40B4-BE49-F238E27FC236}">
                    <a16:creationId xmlns:a16="http://schemas.microsoft.com/office/drawing/2014/main" id="{C4A14407-661D-4FF1-9DD3-C7C33BE37B32}"/>
                  </a:ext>
                </a:extLst>
              </p:cNvPr>
              <p:cNvGrpSpPr/>
              <p:nvPr/>
            </p:nvGrpSpPr>
            <p:grpSpPr>
              <a:xfrm>
                <a:off x="1116027" y="1290861"/>
                <a:ext cx="3458485" cy="4595364"/>
                <a:chOff x="7342549" y="1131318"/>
                <a:chExt cx="3458485" cy="4595364"/>
              </a:xfrm>
            </p:grpSpPr>
            <p:sp>
              <p:nvSpPr>
                <p:cNvPr id="180" name="Rectangle 179">
                  <a:extLst>
                    <a:ext uri="{FF2B5EF4-FFF2-40B4-BE49-F238E27FC236}">
                      <a16:creationId xmlns:a16="http://schemas.microsoft.com/office/drawing/2014/main" id="{9722CD90-7BB2-46D6-82E1-7AD18497BA7E}"/>
                    </a:ext>
                  </a:extLst>
                </p:cNvPr>
                <p:cNvSpPr/>
                <p:nvPr/>
              </p:nvSpPr>
              <p:spPr>
                <a:xfrm>
                  <a:off x="7367080" y="1131318"/>
                  <a:ext cx="3428772" cy="4533253"/>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softEdge rad="31750"/>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nvGrpSpPr>
                <p:cNvPr id="181" name="Group 180">
                  <a:extLst>
                    <a:ext uri="{FF2B5EF4-FFF2-40B4-BE49-F238E27FC236}">
                      <a16:creationId xmlns:a16="http://schemas.microsoft.com/office/drawing/2014/main" id="{A5061BD9-5CC8-455E-B8E2-AD9BA50F6E0C}"/>
                    </a:ext>
                  </a:extLst>
                </p:cNvPr>
                <p:cNvGrpSpPr/>
                <p:nvPr/>
              </p:nvGrpSpPr>
              <p:grpSpPr>
                <a:xfrm>
                  <a:off x="7342549" y="2007235"/>
                  <a:ext cx="3458485" cy="3719447"/>
                  <a:chOff x="7342549" y="2007235"/>
                  <a:chExt cx="3458485" cy="3719447"/>
                </a:xfrm>
              </p:grpSpPr>
              <p:sp>
                <p:nvSpPr>
                  <p:cNvPr id="182" name="Rectangle 181">
                    <a:extLst>
                      <a:ext uri="{FF2B5EF4-FFF2-40B4-BE49-F238E27FC236}">
                        <a16:creationId xmlns:a16="http://schemas.microsoft.com/office/drawing/2014/main" id="{7AC973D9-7CDB-443C-AB74-15AC50995F54}"/>
                      </a:ext>
                    </a:extLst>
                  </p:cNvPr>
                  <p:cNvSpPr/>
                  <p:nvPr/>
                </p:nvSpPr>
                <p:spPr>
                  <a:xfrm>
                    <a:off x="7342549" y="5602637"/>
                    <a:ext cx="3458485" cy="124045"/>
                  </a:xfrm>
                  <a:prstGeom prst="rect">
                    <a:avLst/>
                  </a:prstGeom>
                  <a:solidFill>
                    <a:schemeClr val="accent2">
                      <a:lumMod val="50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3" name="Straight Connector 182">
                    <a:extLst>
                      <a:ext uri="{FF2B5EF4-FFF2-40B4-BE49-F238E27FC236}">
                        <a16:creationId xmlns:a16="http://schemas.microsoft.com/office/drawing/2014/main" id="{D758B4D4-37A2-4CC9-889E-289E1020E093}"/>
                      </a:ext>
                    </a:extLst>
                  </p:cNvPr>
                  <p:cNvCxnSpPr>
                    <a:cxnSpLocks/>
                  </p:cNvCxnSpPr>
                  <p:nvPr/>
                </p:nvCxnSpPr>
                <p:spPr>
                  <a:xfrm flipH="1">
                    <a:off x="7431438" y="5234838"/>
                    <a:ext cx="3308887" cy="0"/>
                  </a:xfrm>
                  <a:prstGeom prst="line">
                    <a:avLst/>
                  </a:prstGeom>
                  <a:ln w="19050">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B1B4688A-5F71-4563-9FA2-0FEE9A2E5F7A}"/>
                      </a:ext>
                    </a:extLst>
                  </p:cNvPr>
                  <p:cNvCxnSpPr>
                    <a:cxnSpLocks/>
                  </p:cNvCxnSpPr>
                  <p:nvPr/>
                </p:nvCxnSpPr>
                <p:spPr>
                  <a:xfrm flipH="1">
                    <a:off x="7427022" y="4341104"/>
                    <a:ext cx="3308887" cy="0"/>
                  </a:xfrm>
                  <a:prstGeom prst="line">
                    <a:avLst/>
                  </a:prstGeom>
                  <a:ln w="19050">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963EDAF9-8B8D-4309-9EE5-BB72F3BE29AB}"/>
                      </a:ext>
                    </a:extLst>
                  </p:cNvPr>
                  <p:cNvCxnSpPr>
                    <a:cxnSpLocks/>
                  </p:cNvCxnSpPr>
                  <p:nvPr/>
                </p:nvCxnSpPr>
                <p:spPr>
                  <a:xfrm flipH="1">
                    <a:off x="7486965" y="3114155"/>
                    <a:ext cx="3308887" cy="0"/>
                  </a:xfrm>
                  <a:prstGeom prst="line">
                    <a:avLst/>
                  </a:prstGeom>
                  <a:ln w="19050">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C63E8AE5-1C24-4AD6-A2B2-2D9E4DF59F57}"/>
                      </a:ext>
                    </a:extLst>
                  </p:cNvPr>
                  <p:cNvCxnSpPr>
                    <a:cxnSpLocks/>
                  </p:cNvCxnSpPr>
                  <p:nvPr/>
                </p:nvCxnSpPr>
                <p:spPr>
                  <a:xfrm flipV="1">
                    <a:off x="9081465" y="4360772"/>
                    <a:ext cx="0" cy="1255362"/>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87" name="TextBox 186">
                    <a:extLst>
                      <a:ext uri="{FF2B5EF4-FFF2-40B4-BE49-F238E27FC236}">
                        <a16:creationId xmlns:a16="http://schemas.microsoft.com/office/drawing/2014/main" id="{5F681DCB-4561-41A5-A9F2-DCFE8D6B3F00}"/>
                      </a:ext>
                    </a:extLst>
                  </p:cNvPr>
                  <p:cNvSpPr txBox="1"/>
                  <p:nvPr/>
                </p:nvSpPr>
                <p:spPr>
                  <a:xfrm>
                    <a:off x="8856746" y="4679934"/>
                    <a:ext cx="527917" cy="307045"/>
                  </a:xfrm>
                  <a:prstGeom prst="rect">
                    <a:avLst/>
                  </a:prstGeom>
                  <a:solidFill>
                    <a:schemeClr val="bg1">
                      <a:lumMod val="85000"/>
                    </a:schemeClr>
                  </a:solidFill>
                </p:spPr>
                <p:txBody>
                  <a:bodyPr wrap="square" rtlCol="0">
                    <a:spAutoFit/>
                  </a:bodyPr>
                  <a:lstStyle/>
                  <a:p>
                    <a:r>
                      <a:rPr lang="en-US" sz="1200" dirty="0"/>
                      <a:t>90%</a:t>
                    </a:r>
                  </a:p>
                </p:txBody>
              </p:sp>
              <p:cxnSp>
                <p:nvCxnSpPr>
                  <p:cNvPr id="188" name="Straight Connector 187">
                    <a:extLst>
                      <a:ext uri="{FF2B5EF4-FFF2-40B4-BE49-F238E27FC236}">
                        <a16:creationId xmlns:a16="http://schemas.microsoft.com/office/drawing/2014/main" id="{862AC57E-9D8E-4093-BA52-7ABF6866D539}"/>
                      </a:ext>
                    </a:extLst>
                  </p:cNvPr>
                  <p:cNvCxnSpPr>
                    <a:cxnSpLocks/>
                  </p:cNvCxnSpPr>
                  <p:nvPr/>
                </p:nvCxnSpPr>
                <p:spPr>
                  <a:xfrm flipV="1">
                    <a:off x="10236622" y="3114155"/>
                    <a:ext cx="0" cy="254786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89" name="TextBox 188">
                    <a:extLst>
                      <a:ext uri="{FF2B5EF4-FFF2-40B4-BE49-F238E27FC236}">
                        <a16:creationId xmlns:a16="http://schemas.microsoft.com/office/drawing/2014/main" id="{D2E45FE4-2D48-45CC-8DAA-627F82A10FCB}"/>
                      </a:ext>
                    </a:extLst>
                  </p:cNvPr>
                  <p:cNvSpPr txBox="1"/>
                  <p:nvPr/>
                </p:nvSpPr>
                <p:spPr>
                  <a:xfrm>
                    <a:off x="10011904" y="3626160"/>
                    <a:ext cx="527781" cy="307045"/>
                  </a:xfrm>
                  <a:prstGeom prst="rect">
                    <a:avLst/>
                  </a:prstGeom>
                  <a:solidFill>
                    <a:schemeClr val="bg1">
                      <a:lumMod val="85000"/>
                    </a:schemeClr>
                  </a:solidFill>
                </p:spPr>
                <p:txBody>
                  <a:bodyPr wrap="square" rtlCol="0">
                    <a:spAutoFit/>
                  </a:bodyPr>
                  <a:lstStyle/>
                  <a:p>
                    <a:r>
                      <a:rPr lang="en-US" sz="1200" dirty="0"/>
                      <a:t>99%</a:t>
                    </a:r>
                  </a:p>
                </p:txBody>
              </p:sp>
              <p:cxnSp>
                <p:nvCxnSpPr>
                  <p:cNvPr id="190" name="Straight Connector 189">
                    <a:extLst>
                      <a:ext uri="{FF2B5EF4-FFF2-40B4-BE49-F238E27FC236}">
                        <a16:creationId xmlns:a16="http://schemas.microsoft.com/office/drawing/2014/main" id="{3BD6F7D6-D26A-4B02-9954-DD5439308BBA}"/>
                      </a:ext>
                    </a:extLst>
                  </p:cNvPr>
                  <p:cNvCxnSpPr>
                    <a:cxnSpLocks/>
                  </p:cNvCxnSpPr>
                  <p:nvPr/>
                </p:nvCxnSpPr>
                <p:spPr>
                  <a:xfrm flipV="1">
                    <a:off x="7720304" y="5234838"/>
                    <a:ext cx="0" cy="408609"/>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91" name="TextBox 190">
                    <a:extLst>
                      <a:ext uri="{FF2B5EF4-FFF2-40B4-BE49-F238E27FC236}">
                        <a16:creationId xmlns:a16="http://schemas.microsoft.com/office/drawing/2014/main" id="{8086A9D8-E144-4C38-98A0-E05C6E20D4BC}"/>
                      </a:ext>
                    </a:extLst>
                  </p:cNvPr>
                  <p:cNvSpPr txBox="1"/>
                  <p:nvPr/>
                </p:nvSpPr>
                <p:spPr>
                  <a:xfrm>
                    <a:off x="7475463" y="5312669"/>
                    <a:ext cx="492982" cy="307045"/>
                  </a:xfrm>
                  <a:prstGeom prst="rect">
                    <a:avLst/>
                  </a:prstGeom>
                  <a:solidFill>
                    <a:schemeClr val="bg1">
                      <a:lumMod val="85000"/>
                    </a:schemeClr>
                  </a:solidFill>
                </p:spPr>
                <p:txBody>
                  <a:bodyPr wrap="square" rtlCol="0">
                    <a:spAutoFit/>
                  </a:bodyPr>
                  <a:lstStyle/>
                  <a:p>
                    <a:r>
                      <a:rPr lang="en-US" sz="1200" dirty="0"/>
                      <a:t>50%</a:t>
                    </a:r>
                  </a:p>
                </p:txBody>
              </p:sp>
              <p:sp>
                <p:nvSpPr>
                  <p:cNvPr id="192" name="TextBox 191">
                    <a:extLst>
                      <a:ext uri="{FF2B5EF4-FFF2-40B4-BE49-F238E27FC236}">
                        <a16:creationId xmlns:a16="http://schemas.microsoft.com/office/drawing/2014/main" id="{D4644764-5FEE-4A7D-A0FF-6F134D4C25BB}"/>
                      </a:ext>
                    </a:extLst>
                  </p:cNvPr>
                  <p:cNvSpPr txBox="1"/>
                  <p:nvPr/>
                </p:nvSpPr>
                <p:spPr>
                  <a:xfrm>
                    <a:off x="8369402" y="2007235"/>
                    <a:ext cx="1255472" cy="307777"/>
                  </a:xfrm>
                  <a:prstGeom prst="rect">
                    <a:avLst/>
                  </a:prstGeom>
                  <a:noFill/>
                </p:spPr>
                <p:txBody>
                  <a:bodyPr wrap="none" rtlCol="0">
                    <a:spAutoFit/>
                  </a:bodyPr>
                  <a:lstStyle/>
                  <a:p>
                    <a:r>
                      <a:rPr lang="en-US" sz="1400" b="1" dirty="0"/>
                      <a:t>Less dense air </a:t>
                    </a:r>
                  </a:p>
                </p:txBody>
              </p:sp>
            </p:grpSp>
          </p:grpSp>
          <p:sp>
            <p:nvSpPr>
              <p:cNvPr id="178" name="TextBox 177">
                <a:extLst>
                  <a:ext uri="{FF2B5EF4-FFF2-40B4-BE49-F238E27FC236}">
                    <a16:creationId xmlns:a16="http://schemas.microsoft.com/office/drawing/2014/main" id="{BF29C60F-2D68-4DC8-8D7F-7122B879BB04}"/>
                  </a:ext>
                </a:extLst>
              </p:cNvPr>
              <p:cNvSpPr txBox="1"/>
              <p:nvPr/>
            </p:nvSpPr>
            <p:spPr>
              <a:xfrm>
                <a:off x="4644321" y="5217961"/>
                <a:ext cx="827008" cy="338554"/>
              </a:xfrm>
              <a:prstGeom prst="rect">
                <a:avLst/>
              </a:prstGeom>
              <a:noFill/>
            </p:spPr>
            <p:txBody>
              <a:bodyPr wrap="square" rtlCol="0">
                <a:spAutoFit/>
              </a:bodyPr>
              <a:lstStyle/>
              <a:p>
                <a:r>
                  <a:rPr lang="en-US" sz="1600" dirty="0"/>
                  <a:t>5km</a:t>
                </a:r>
              </a:p>
            </p:txBody>
          </p:sp>
          <p:sp>
            <p:nvSpPr>
              <p:cNvPr id="179" name="TextBox 178">
                <a:extLst>
                  <a:ext uri="{FF2B5EF4-FFF2-40B4-BE49-F238E27FC236}">
                    <a16:creationId xmlns:a16="http://schemas.microsoft.com/office/drawing/2014/main" id="{A34244C3-7378-41F5-854E-1A8B92BBA7D6}"/>
                  </a:ext>
                </a:extLst>
              </p:cNvPr>
              <p:cNvSpPr txBox="1"/>
              <p:nvPr/>
            </p:nvSpPr>
            <p:spPr>
              <a:xfrm>
                <a:off x="4617905" y="4314579"/>
                <a:ext cx="827008" cy="338554"/>
              </a:xfrm>
              <a:prstGeom prst="rect">
                <a:avLst/>
              </a:prstGeom>
              <a:noFill/>
            </p:spPr>
            <p:txBody>
              <a:bodyPr wrap="square" rtlCol="0">
                <a:spAutoFit/>
              </a:bodyPr>
              <a:lstStyle/>
              <a:p>
                <a:r>
                  <a:rPr lang="en-US" sz="1600" dirty="0"/>
                  <a:t>16km</a:t>
                </a:r>
              </a:p>
            </p:txBody>
          </p:sp>
        </p:grpSp>
      </p:grpSp>
      <p:grpSp>
        <p:nvGrpSpPr>
          <p:cNvPr id="193" name="Group 192">
            <a:extLst>
              <a:ext uri="{FF2B5EF4-FFF2-40B4-BE49-F238E27FC236}">
                <a16:creationId xmlns:a16="http://schemas.microsoft.com/office/drawing/2014/main" id="{A04C297C-457F-459F-A4E6-13140F711E87}"/>
              </a:ext>
            </a:extLst>
          </p:cNvPr>
          <p:cNvGrpSpPr/>
          <p:nvPr/>
        </p:nvGrpSpPr>
        <p:grpSpPr>
          <a:xfrm>
            <a:off x="5616222" y="2080514"/>
            <a:ext cx="3651875" cy="4318342"/>
            <a:chOff x="6598559" y="1153946"/>
            <a:chExt cx="3998259" cy="4347439"/>
          </a:xfrm>
        </p:grpSpPr>
        <p:grpSp>
          <p:nvGrpSpPr>
            <p:cNvPr id="194" name="Group 193">
              <a:extLst>
                <a:ext uri="{FF2B5EF4-FFF2-40B4-BE49-F238E27FC236}">
                  <a16:creationId xmlns:a16="http://schemas.microsoft.com/office/drawing/2014/main" id="{DC04CB6B-0D11-49C2-96AA-73DFED69484C}"/>
                </a:ext>
              </a:extLst>
            </p:cNvPr>
            <p:cNvGrpSpPr/>
            <p:nvPr/>
          </p:nvGrpSpPr>
          <p:grpSpPr>
            <a:xfrm>
              <a:off x="6598559" y="1153946"/>
              <a:ext cx="3998259" cy="4230796"/>
              <a:chOff x="7342549" y="1131318"/>
              <a:chExt cx="3458485" cy="4595364"/>
            </a:xfrm>
          </p:grpSpPr>
          <p:sp>
            <p:nvSpPr>
              <p:cNvPr id="199" name="Rectangle 198">
                <a:extLst>
                  <a:ext uri="{FF2B5EF4-FFF2-40B4-BE49-F238E27FC236}">
                    <a16:creationId xmlns:a16="http://schemas.microsoft.com/office/drawing/2014/main" id="{20884028-F794-4209-9B9A-0A2D815AA740}"/>
                  </a:ext>
                </a:extLst>
              </p:cNvPr>
              <p:cNvSpPr/>
              <p:nvPr/>
            </p:nvSpPr>
            <p:spPr>
              <a:xfrm>
                <a:off x="7367080" y="1131318"/>
                <a:ext cx="3428772" cy="4533253"/>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softEdge rad="31750"/>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nvGrpSpPr>
              <p:cNvPr id="200" name="Group 199">
                <a:extLst>
                  <a:ext uri="{FF2B5EF4-FFF2-40B4-BE49-F238E27FC236}">
                    <a16:creationId xmlns:a16="http://schemas.microsoft.com/office/drawing/2014/main" id="{2068B165-2228-4AA4-837A-5F5C12221BA1}"/>
                  </a:ext>
                </a:extLst>
              </p:cNvPr>
              <p:cNvGrpSpPr/>
              <p:nvPr/>
            </p:nvGrpSpPr>
            <p:grpSpPr>
              <a:xfrm>
                <a:off x="7342549" y="3114155"/>
                <a:ext cx="3458485" cy="2612527"/>
                <a:chOff x="7342549" y="3114155"/>
                <a:chExt cx="3458485" cy="2612527"/>
              </a:xfrm>
            </p:grpSpPr>
            <p:sp>
              <p:nvSpPr>
                <p:cNvPr id="201" name="Rectangle 200">
                  <a:extLst>
                    <a:ext uri="{FF2B5EF4-FFF2-40B4-BE49-F238E27FC236}">
                      <a16:creationId xmlns:a16="http://schemas.microsoft.com/office/drawing/2014/main" id="{BF4FF3AA-6E47-4569-B8D5-5626A3D141D9}"/>
                    </a:ext>
                  </a:extLst>
                </p:cNvPr>
                <p:cNvSpPr/>
                <p:nvPr/>
              </p:nvSpPr>
              <p:spPr>
                <a:xfrm>
                  <a:off x="7342549" y="5602637"/>
                  <a:ext cx="3458485" cy="124045"/>
                </a:xfrm>
                <a:prstGeom prst="rect">
                  <a:avLst/>
                </a:prstGeom>
                <a:solidFill>
                  <a:schemeClr val="accent2">
                    <a:lumMod val="50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2" name="Straight Connector 201">
                  <a:extLst>
                    <a:ext uri="{FF2B5EF4-FFF2-40B4-BE49-F238E27FC236}">
                      <a16:creationId xmlns:a16="http://schemas.microsoft.com/office/drawing/2014/main" id="{B26F5906-2C69-4574-B25C-CE4E5CE5B0B4}"/>
                    </a:ext>
                  </a:extLst>
                </p:cNvPr>
                <p:cNvCxnSpPr>
                  <a:cxnSpLocks/>
                </p:cNvCxnSpPr>
                <p:nvPr/>
              </p:nvCxnSpPr>
              <p:spPr>
                <a:xfrm flipH="1">
                  <a:off x="7486965" y="3114155"/>
                  <a:ext cx="3308887" cy="0"/>
                </a:xfrm>
                <a:prstGeom prst="line">
                  <a:avLst/>
                </a:prstGeom>
                <a:ln w="19050">
                  <a:solidFill>
                    <a:schemeClr val="bg1"/>
                  </a:solidFill>
                  <a:prstDash val="lgDash"/>
                </a:ln>
              </p:spPr>
              <p:style>
                <a:lnRef idx="1">
                  <a:schemeClr val="accent1"/>
                </a:lnRef>
                <a:fillRef idx="0">
                  <a:schemeClr val="accent1"/>
                </a:fillRef>
                <a:effectRef idx="0">
                  <a:schemeClr val="accent1"/>
                </a:effectRef>
                <a:fontRef idx="minor">
                  <a:schemeClr val="tx1"/>
                </a:fontRef>
              </p:style>
            </p:cxnSp>
          </p:grpSp>
        </p:grpSp>
        <p:pic>
          <p:nvPicPr>
            <p:cNvPr id="195" name="Graphic 194" descr="Line arrow Rotate left">
              <a:extLst>
                <a:ext uri="{FF2B5EF4-FFF2-40B4-BE49-F238E27FC236}">
                  <a16:creationId xmlns:a16="http://schemas.microsoft.com/office/drawing/2014/main" id="{60FCB4FB-B49D-44AA-A6CF-022CA8A5BE3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291477" y="2924778"/>
              <a:ext cx="2576608" cy="2576607"/>
            </a:xfrm>
            <a:prstGeom prst="rect">
              <a:avLst/>
            </a:prstGeom>
          </p:spPr>
        </p:pic>
        <p:sp>
          <p:nvSpPr>
            <p:cNvPr id="196" name="Rectangle 195">
              <a:extLst>
                <a:ext uri="{FF2B5EF4-FFF2-40B4-BE49-F238E27FC236}">
                  <a16:creationId xmlns:a16="http://schemas.microsoft.com/office/drawing/2014/main" id="{C8706DCA-BB68-4BC7-81E5-A4F459FB88BB}"/>
                </a:ext>
              </a:extLst>
            </p:cNvPr>
            <p:cNvSpPr/>
            <p:nvPr/>
          </p:nvSpPr>
          <p:spPr>
            <a:xfrm>
              <a:off x="8339263" y="4057745"/>
              <a:ext cx="1167348" cy="443204"/>
            </a:xfrm>
            <a:prstGeom prst="rect">
              <a:avLst/>
            </a:prstGeom>
            <a:solidFill>
              <a:srgbClr val="3842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Mixture </a:t>
              </a:r>
            </a:p>
          </p:txBody>
        </p:sp>
        <p:pic>
          <p:nvPicPr>
            <p:cNvPr id="197" name="Graphic 196" descr="Arrow Straight">
              <a:extLst>
                <a:ext uri="{FF2B5EF4-FFF2-40B4-BE49-F238E27FC236}">
                  <a16:creationId xmlns:a16="http://schemas.microsoft.com/office/drawing/2014/main" id="{6D17ED3E-0C83-4CEF-B55E-90504EE0577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rot="16200000">
              <a:off x="8209746" y="1909977"/>
              <a:ext cx="914400" cy="914400"/>
            </a:xfrm>
            <a:prstGeom prst="rect">
              <a:avLst/>
            </a:prstGeom>
          </p:spPr>
        </p:pic>
        <p:sp>
          <p:nvSpPr>
            <p:cNvPr id="198" name="Rectangle 197">
              <a:extLst>
                <a:ext uri="{FF2B5EF4-FFF2-40B4-BE49-F238E27FC236}">
                  <a16:creationId xmlns:a16="http://schemas.microsoft.com/office/drawing/2014/main" id="{DE3082BF-D717-4FA5-9D77-A42824A971DC}"/>
                </a:ext>
              </a:extLst>
            </p:cNvPr>
            <p:cNvSpPr/>
            <p:nvPr/>
          </p:nvSpPr>
          <p:spPr>
            <a:xfrm>
              <a:off x="7760697" y="1441183"/>
              <a:ext cx="1740780" cy="468794"/>
            </a:xfrm>
            <a:prstGeom prst="rect">
              <a:avLst/>
            </a:prstGeom>
            <a:solidFill>
              <a:srgbClr val="3842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Denser Gases</a:t>
              </a:r>
            </a:p>
          </p:txBody>
        </p:sp>
      </p:grpSp>
    </p:spTree>
    <p:extLst>
      <p:ext uri="{BB962C8B-B14F-4D97-AF65-F5344CB8AC3E}">
        <p14:creationId xmlns:p14="http://schemas.microsoft.com/office/powerpoint/2010/main" val="30904912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26</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D556AE2B-F0DE-41B8-9E51-0059F4945AE1}"/>
              </a:ext>
            </a:extLst>
          </p:cNvPr>
          <p:cNvSpPr txBox="1"/>
          <p:nvPr/>
        </p:nvSpPr>
        <p:spPr>
          <a:xfrm>
            <a:off x="919565" y="1204017"/>
            <a:ext cx="9824635" cy="369332"/>
          </a:xfrm>
          <a:prstGeom prst="rect">
            <a:avLst/>
          </a:prstGeom>
          <a:noFill/>
        </p:spPr>
        <p:txBody>
          <a:bodyPr wrap="square" rtlCol="0">
            <a:spAutoFit/>
          </a:bodyPr>
          <a:lstStyle/>
          <a:p>
            <a:r>
              <a:rPr lang="en-US" dirty="0"/>
              <a:t>At the lower level of air also contain </a:t>
            </a:r>
            <a:r>
              <a:rPr lang="en-US" b="1" dirty="0">
                <a:solidFill>
                  <a:schemeClr val="accent6">
                    <a:lumMod val="75000"/>
                  </a:schemeClr>
                </a:solidFill>
              </a:rPr>
              <a:t>Humidity (Water Vapor) &amp; Aerosols (Dust, Salt, Sand,……..)</a:t>
            </a:r>
          </a:p>
        </p:txBody>
      </p:sp>
      <p:pic>
        <p:nvPicPr>
          <p:cNvPr id="87" name="Picture 2" descr="What cools and what warms during evaporation">
            <a:extLst>
              <a:ext uri="{FF2B5EF4-FFF2-40B4-BE49-F238E27FC236}">
                <a16:creationId xmlns:a16="http://schemas.microsoft.com/office/drawing/2014/main" id="{66CDB2EC-92F2-43B5-9159-AC974D2236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540" y="2072440"/>
            <a:ext cx="4156333" cy="2796204"/>
          </a:xfrm>
          <a:prstGeom prst="rect">
            <a:avLst/>
          </a:prstGeom>
          <a:noFill/>
          <a:extLst>
            <a:ext uri="{909E8E84-426E-40DD-AFC4-6F175D3DCCD1}">
              <a14:hiddenFill xmlns:a14="http://schemas.microsoft.com/office/drawing/2010/main">
                <a:solidFill>
                  <a:srgbClr val="FFFFFF"/>
                </a:solidFill>
              </a14:hiddenFill>
            </a:ext>
          </a:extLst>
        </p:spPr>
      </p:pic>
      <p:pic>
        <p:nvPicPr>
          <p:cNvPr id="171" name="Picture 170">
            <a:extLst>
              <a:ext uri="{FF2B5EF4-FFF2-40B4-BE49-F238E27FC236}">
                <a16:creationId xmlns:a16="http://schemas.microsoft.com/office/drawing/2014/main" id="{CBE16371-EF78-45BE-A502-B386E7AD906A}"/>
              </a:ext>
            </a:extLst>
          </p:cNvPr>
          <p:cNvPicPr>
            <a:picLocks noChangeAspect="1"/>
          </p:cNvPicPr>
          <p:nvPr/>
        </p:nvPicPr>
        <p:blipFill rotWithShape="1">
          <a:blip r:embed="rId5"/>
          <a:srcRect l="15780"/>
          <a:stretch/>
        </p:blipFill>
        <p:spPr>
          <a:xfrm>
            <a:off x="5046348" y="2107757"/>
            <a:ext cx="3257087" cy="2678479"/>
          </a:xfrm>
          <a:prstGeom prst="rect">
            <a:avLst/>
          </a:prstGeom>
        </p:spPr>
      </p:pic>
      <p:pic>
        <p:nvPicPr>
          <p:cNvPr id="173" name="Picture 172">
            <a:extLst>
              <a:ext uri="{FF2B5EF4-FFF2-40B4-BE49-F238E27FC236}">
                <a16:creationId xmlns:a16="http://schemas.microsoft.com/office/drawing/2014/main" id="{D791FF1B-A9AF-49B7-87FB-1842EA806306}"/>
              </a:ext>
            </a:extLst>
          </p:cNvPr>
          <p:cNvPicPr>
            <a:picLocks noChangeAspect="1"/>
          </p:cNvPicPr>
          <p:nvPr/>
        </p:nvPicPr>
        <p:blipFill>
          <a:blip r:embed="rId6"/>
          <a:stretch>
            <a:fillRect/>
          </a:stretch>
        </p:blipFill>
        <p:spPr>
          <a:xfrm>
            <a:off x="8367085" y="2121434"/>
            <a:ext cx="3597622" cy="2698216"/>
          </a:xfrm>
          <a:prstGeom prst="rect">
            <a:avLst/>
          </a:prstGeom>
        </p:spPr>
      </p:pic>
      <p:sp>
        <p:nvSpPr>
          <p:cNvPr id="174" name="Rectangle 173">
            <a:extLst>
              <a:ext uri="{FF2B5EF4-FFF2-40B4-BE49-F238E27FC236}">
                <a16:creationId xmlns:a16="http://schemas.microsoft.com/office/drawing/2014/main" id="{80E1CF51-29AA-468E-AE73-4F13CAC1B3C0}"/>
              </a:ext>
            </a:extLst>
          </p:cNvPr>
          <p:cNvSpPr/>
          <p:nvPr/>
        </p:nvSpPr>
        <p:spPr>
          <a:xfrm>
            <a:off x="5324475" y="5010150"/>
            <a:ext cx="6515100" cy="369332"/>
          </a:xfrm>
          <a:prstGeom prst="rect">
            <a:avLst/>
          </a:prstGeom>
          <a:solidFill>
            <a:srgbClr val="C0C3A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38425C"/>
                </a:solidFill>
              </a:rPr>
              <a:t> Influence the Formation Cloud, Hail, Fog,…..(Condensation Nuclei)</a:t>
            </a:r>
          </a:p>
        </p:txBody>
      </p:sp>
      <p:sp>
        <p:nvSpPr>
          <p:cNvPr id="175" name="Rectangle 174">
            <a:extLst>
              <a:ext uri="{FF2B5EF4-FFF2-40B4-BE49-F238E27FC236}">
                <a16:creationId xmlns:a16="http://schemas.microsoft.com/office/drawing/2014/main" id="{CF5A6B43-BCBE-47C1-A32F-C43B0C70C106}"/>
              </a:ext>
            </a:extLst>
          </p:cNvPr>
          <p:cNvSpPr/>
          <p:nvPr/>
        </p:nvSpPr>
        <p:spPr>
          <a:xfrm>
            <a:off x="338540" y="5010149"/>
            <a:ext cx="4156333" cy="962025"/>
          </a:xfrm>
          <a:prstGeom prst="rect">
            <a:avLst/>
          </a:prstGeom>
          <a:solidFill>
            <a:srgbClr val="C0C3A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r>
              <a:rPr lang="en-US" dirty="0">
                <a:solidFill>
                  <a:srgbClr val="38425C"/>
                </a:solidFill>
              </a:rPr>
              <a:t>The most important parameter for different atmospheric phenomena either Moist or dry </a:t>
            </a:r>
          </a:p>
        </p:txBody>
      </p:sp>
      <p:sp>
        <p:nvSpPr>
          <p:cNvPr id="176" name="TextBox 175">
            <a:extLst>
              <a:ext uri="{FF2B5EF4-FFF2-40B4-BE49-F238E27FC236}">
                <a16:creationId xmlns:a16="http://schemas.microsoft.com/office/drawing/2014/main" id="{F6EFDDFF-0D54-4572-AAF4-2CC8BC03CDCD}"/>
              </a:ext>
            </a:extLst>
          </p:cNvPr>
          <p:cNvSpPr txBox="1"/>
          <p:nvPr/>
        </p:nvSpPr>
        <p:spPr>
          <a:xfrm>
            <a:off x="919565" y="286182"/>
            <a:ext cx="6831106" cy="800219"/>
          </a:xfrm>
          <a:prstGeom prst="rect">
            <a:avLst/>
          </a:prstGeom>
          <a:noFill/>
        </p:spPr>
        <p:txBody>
          <a:bodyPr wrap="square" rtlCol="0">
            <a:spAutoFit/>
          </a:bodyPr>
          <a:lstStyle/>
          <a:p>
            <a:pPr lvl="0" defTabSz="457200" rtl="1"/>
            <a:r>
              <a:rPr lang="en-US" sz="2800" b="1" dirty="0">
                <a:solidFill>
                  <a:srgbClr val="38425C"/>
                </a:solidFill>
                <a:latin typeface="Century Gothic" panose="020B0502020202020204" pitchFamily="34" charset="0"/>
                <a:ea typeface="微软雅黑"/>
                <a:cs typeface="+mn-ea"/>
              </a:rPr>
              <a:t>COMPOSITION OF ATMOSPHERE</a:t>
            </a:r>
          </a:p>
          <a:p>
            <a:endParaRPr lang="en-US" dirty="0">
              <a:solidFill>
                <a:srgbClr val="38425C"/>
              </a:solidFill>
            </a:endParaRPr>
          </a:p>
        </p:txBody>
      </p:sp>
    </p:spTree>
    <p:extLst>
      <p:ext uri="{BB962C8B-B14F-4D97-AF65-F5344CB8AC3E}">
        <p14:creationId xmlns:p14="http://schemas.microsoft.com/office/powerpoint/2010/main" val="30661521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27</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EF162F9D-CEF1-41D7-8ECE-6E8F7BCB9EFF}"/>
              </a:ext>
            </a:extLst>
          </p:cNvPr>
          <p:cNvSpPr txBox="1"/>
          <p:nvPr/>
        </p:nvSpPr>
        <p:spPr>
          <a:xfrm>
            <a:off x="978271" y="294468"/>
            <a:ext cx="6831106" cy="800219"/>
          </a:xfrm>
          <a:prstGeom prst="rect">
            <a:avLst/>
          </a:prstGeom>
          <a:noFill/>
        </p:spPr>
        <p:txBody>
          <a:bodyPr wrap="square" rtlCol="0">
            <a:spAutoFit/>
          </a:bodyPr>
          <a:lstStyle/>
          <a:p>
            <a:pPr lvl="0" defTabSz="457200" rtl="1"/>
            <a:r>
              <a:rPr lang="en-US" sz="2800" b="1" dirty="0">
                <a:solidFill>
                  <a:srgbClr val="38425C"/>
                </a:solidFill>
                <a:latin typeface="Century Gothic" panose="020B0502020202020204" pitchFamily="34" charset="0"/>
                <a:ea typeface="微软雅黑"/>
                <a:cs typeface="+mn-ea"/>
              </a:rPr>
              <a:t>Physical Atmospheric Properties</a:t>
            </a:r>
            <a:r>
              <a:rPr lang="en-US" sz="2800" dirty="0">
                <a:solidFill>
                  <a:srgbClr val="000000"/>
                </a:solidFill>
                <a:latin typeface="微软雅黑"/>
                <a:ea typeface="微软雅黑"/>
                <a:cs typeface="+mn-ea"/>
              </a:rPr>
              <a:t> </a:t>
            </a:r>
            <a:endParaRPr lang="zh-CN" altLang="en-US" sz="2800" dirty="0">
              <a:solidFill>
                <a:srgbClr val="000000"/>
              </a:solidFill>
              <a:latin typeface="微软雅黑"/>
              <a:ea typeface="微软雅黑"/>
              <a:cs typeface="+mn-ea"/>
              <a:sym typeface="+mn-lt"/>
            </a:endParaRPr>
          </a:p>
          <a:p>
            <a:endParaRPr lang="en-US" dirty="0"/>
          </a:p>
        </p:txBody>
      </p:sp>
      <p:graphicFrame>
        <p:nvGraphicFramePr>
          <p:cNvPr id="87" name="Diagram 86">
            <a:extLst>
              <a:ext uri="{FF2B5EF4-FFF2-40B4-BE49-F238E27FC236}">
                <a16:creationId xmlns:a16="http://schemas.microsoft.com/office/drawing/2014/main" id="{308F00D4-8558-494C-8ED8-A3DE533719BA}"/>
              </a:ext>
            </a:extLst>
          </p:cNvPr>
          <p:cNvGraphicFramePr/>
          <p:nvPr>
            <p:extLst>
              <p:ext uri="{D42A27DB-BD31-4B8C-83A1-F6EECF244321}">
                <p14:modId xmlns:p14="http://schemas.microsoft.com/office/powerpoint/2010/main" val="1653779058"/>
              </p:ext>
            </p:extLst>
          </p:nvPr>
        </p:nvGraphicFramePr>
        <p:xfrm>
          <a:off x="1039906" y="719666"/>
          <a:ext cx="9120094" cy="58438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001621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28</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28ABE0AC-B2A0-4C68-96B8-75F449776213}"/>
              </a:ext>
            </a:extLst>
          </p:cNvPr>
          <p:cNvSpPr txBox="1"/>
          <p:nvPr/>
        </p:nvSpPr>
        <p:spPr>
          <a:xfrm>
            <a:off x="1112602" y="283708"/>
            <a:ext cx="10169954" cy="800219"/>
          </a:xfrm>
          <a:prstGeom prst="rect">
            <a:avLst/>
          </a:prstGeom>
          <a:noFill/>
        </p:spPr>
        <p:txBody>
          <a:bodyPr wrap="square" rtlCol="0">
            <a:spAutoFit/>
          </a:bodyPr>
          <a:lstStyle/>
          <a:p>
            <a:pPr lvl="0" defTabSz="457200" rtl="1"/>
            <a:r>
              <a:rPr lang="en-US" sz="2800" b="1" dirty="0">
                <a:solidFill>
                  <a:srgbClr val="38425C"/>
                </a:solidFill>
                <a:latin typeface="Century Gothic" panose="020B0502020202020204" pitchFamily="34" charset="0"/>
                <a:ea typeface="微软雅黑"/>
                <a:cs typeface="+mn-ea"/>
              </a:rPr>
              <a:t>WHAT IS Density? </a:t>
            </a:r>
            <a:endParaRPr lang="zh-CN" altLang="en-US" sz="2800" b="1" dirty="0">
              <a:solidFill>
                <a:srgbClr val="38425C"/>
              </a:solidFill>
              <a:latin typeface="Century Gothic" panose="020B0502020202020204" pitchFamily="34" charset="0"/>
              <a:ea typeface="微软雅黑"/>
              <a:cs typeface="+mn-ea"/>
              <a:sym typeface="+mn-lt"/>
            </a:endParaRPr>
          </a:p>
          <a:p>
            <a:endParaRPr lang="en-US" dirty="0"/>
          </a:p>
        </p:txBody>
      </p:sp>
      <p:sp>
        <p:nvSpPr>
          <p:cNvPr id="87" name="TextBox 86">
            <a:extLst>
              <a:ext uri="{FF2B5EF4-FFF2-40B4-BE49-F238E27FC236}">
                <a16:creationId xmlns:a16="http://schemas.microsoft.com/office/drawing/2014/main" id="{A107DFAE-6479-4262-8068-216E507FEE67}"/>
              </a:ext>
            </a:extLst>
          </p:cNvPr>
          <p:cNvSpPr txBox="1"/>
          <p:nvPr/>
        </p:nvSpPr>
        <p:spPr>
          <a:xfrm flipH="1">
            <a:off x="1059474" y="1172534"/>
            <a:ext cx="6337911" cy="36933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2">
                    <a:lumMod val="75000"/>
                  </a:schemeClr>
                </a:solidFill>
              </a:rPr>
              <a:t>Air Density : </a:t>
            </a:r>
            <a:r>
              <a:rPr lang="en-US" dirty="0"/>
              <a:t>The number of molecules per unit volume</a:t>
            </a:r>
          </a:p>
        </p:txBody>
      </p:sp>
      <p:sp>
        <p:nvSpPr>
          <p:cNvPr id="171" name="Rectangle 170">
            <a:extLst>
              <a:ext uri="{FF2B5EF4-FFF2-40B4-BE49-F238E27FC236}">
                <a16:creationId xmlns:a16="http://schemas.microsoft.com/office/drawing/2014/main" id="{7765B1A5-9B82-4D78-A5B9-1BBB07943005}"/>
              </a:ext>
            </a:extLst>
          </p:cNvPr>
          <p:cNvSpPr/>
          <p:nvPr/>
        </p:nvSpPr>
        <p:spPr>
          <a:xfrm>
            <a:off x="1059474" y="1556897"/>
            <a:ext cx="4715137" cy="369332"/>
          </a:xfrm>
          <a:prstGeom prst="rect">
            <a:avLst/>
          </a:prstGeom>
        </p:spPr>
        <p:txBody>
          <a:bodyPr wrap="none">
            <a:spAutoFit/>
          </a:bodyPr>
          <a:lstStyle/>
          <a:p>
            <a:pPr marL="285750" indent="-285750">
              <a:buFont typeface="Arial" panose="020B0604020202020204" pitchFamily="34" charset="0"/>
              <a:buChar char="•"/>
            </a:pPr>
            <a:r>
              <a:rPr lang="en-US" dirty="0">
                <a:solidFill>
                  <a:srgbClr val="212427"/>
                </a:solidFill>
                <a:latin typeface="Outfit"/>
              </a:rPr>
              <a:t>Air density decreases with increasing altitude</a:t>
            </a:r>
            <a:endParaRPr lang="en-US" dirty="0"/>
          </a:p>
        </p:txBody>
      </p:sp>
      <p:pic>
        <p:nvPicPr>
          <p:cNvPr id="173" name="Picture 172">
            <a:extLst>
              <a:ext uri="{FF2B5EF4-FFF2-40B4-BE49-F238E27FC236}">
                <a16:creationId xmlns:a16="http://schemas.microsoft.com/office/drawing/2014/main" id="{6ABE5516-0A22-4726-BCD9-BECB41AE23D4}"/>
              </a:ext>
            </a:extLst>
          </p:cNvPr>
          <p:cNvPicPr>
            <a:picLocks noChangeAspect="1"/>
          </p:cNvPicPr>
          <p:nvPr/>
        </p:nvPicPr>
        <p:blipFill>
          <a:blip r:embed="rId4"/>
          <a:stretch>
            <a:fillRect/>
          </a:stretch>
        </p:blipFill>
        <p:spPr>
          <a:xfrm>
            <a:off x="6872912" y="1923158"/>
            <a:ext cx="3959439" cy="4331189"/>
          </a:xfrm>
          <a:prstGeom prst="rect">
            <a:avLst/>
          </a:prstGeom>
        </p:spPr>
      </p:pic>
      <p:pic>
        <p:nvPicPr>
          <p:cNvPr id="174" name="Picture 173">
            <a:extLst>
              <a:ext uri="{FF2B5EF4-FFF2-40B4-BE49-F238E27FC236}">
                <a16:creationId xmlns:a16="http://schemas.microsoft.com/office/drawing/2014/main" id="{F4EE97BD-5EF1-4D07-9524-8817267C4733}"/>
              </a:ext>
            </a:extLst>
          </p:cNvPr>
          <p:cNvPicPr>
            <a:picLocks noChangeAspect="1"/>
          </p:cNvPicPr>
          <p:nvPr/>
        </p:nvPicPr>
        <p:blipFill rotWithShape="1">
          <a:blip r:embed="rId5"/>
          <a:srcRect l="2837" t="9856" r="4719"/>
          <a:stretch/>
        </p:blipFill>
        <p:spPr>
          <a:xfrm>
            <a:off x="1612093" y="2227771"/>
            <a:ext cx="4430118" cy="3239898"/>
          </a:xfrm>
          <a:prstGeom prst="rect">
            <a:avLst/>
          </a:prstGeom>
        </p:spPr>
      </p:pic>
    </p:spTree>
    <p:extLst>
      <p:ext uri="{BB962C8B-B14F-4D97-AF65-F5344CB8AC3E}">
        <p14:creationId xmlns:p14="http://schemas.microsoft.com/office/powerpoint/2010/main" val="7520450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rPr>
              <a:t>29</a:t>
            </a: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8F070078-0A21-4632-A99B-64F565693213}"/>
              </a:ext>
            </a:extLst>
          </p:cNvPr>
          <p:cNvSpPr txBox="1"/>
          <p:nvPr/>
        </p:nvSpPr>
        <p:spPr>
          <a:xfrm>
            <a:off x="1011023" y="276944"/>
            <a:ext cx="10169954" cy="800219"/>
          </a:xfrm>
          <a:prstGeom prst="rect">
            <a:avLst/>
          </a:prstGeom>
          <a:noFill/>
        </p:spPr>
        <p:txBody>
          <a:bodyPr wrap="square" rtlCol="0">
            <a:spAutoFit/>
          </a:bodyPr>
          <a:lstStyle/>
          <a:p>
            <a:pPr lvl="0" defTabSz="457200" rtl="1"/>
            <a:r>
              <a:rPr lang="en-US" sz="2800" b="1" dirty="0">
                <a:solidFill>
                  <a:srgbClr val="38425C"/>
                </a:solidFill>
                <a:latin typeface="Century Gothic" panose="020B0502020202020204" pitchFamily="34" charset="0"/>
                <a:ea typeface="微软雅黑"/>
                <a:cs typeface="+mn-ea"/>
              </a:rPr>
              <a:t>WHAT IS PRESSURE? </a:t>
            </a:r>
            <a:endParaRPr lang="zh-CN" altLang="en-US" sz="2800" b="1" dirty="0">
              <a:solidFill>
                <a:srgbClr val="38425C"/>
              </a:solidFill>
              <a:latin typeface="Century Gothic" panose="020B0502020202020204" pitchFamily="34" charset="0"/>
              <a:ea typeface="微软雅黑"/>
              <a:cs typeface="+mn-ea"/>
              <a:sym typeface="+mn-lt"/>
            </a:endParaRPr>
          </a:p>
          <a:p>
            <a:endParaRPr lang="en-US" dirty="0"/>
          </a:p>
        </p:txBody>
      </p:sp>
      <p:sp>
        <p:nvSpPr>
          <p:cNvPr id="87" name="TextBox 86">
            <a:extLst>
              <a:ext uri="{FF2B5EF4-FFF2-40B4-BE49-F238E27FC236}">
                <a16:creationId xmlns:a16="http://schemas.microsoft.com/office/drawing/2014/main" id="{FB9BC333-ADA5-4217-A355-290A0BDA6DEB}"/>
              </a:ext>
            </a:extLst>
          </p:cNvPr>
          <p:cNvSpPr txBox="1"/>
          <p:nvPr/>
        </p:nvSpPr>
        <p:spPr>
          <a:xfrm flipH="1">
            <a:off x="1104297" y="1612909"/>
            <a:ext cx="6337911" cy="369332"/>
          </a:xfrm>
          <a:prstGeom prst="rect">
            <a:avLst/>
          </a:prstGeom>
          <a:noFill/>
        </p:spPr>
        <p:txBody>
          <a:bodyPr wrap="square" rtlCol="0">
            <a:spAutoFit/>
          </a:bodyPr>
          <a:lstStyle/>
          <a:p>
            <a:r>
              <a:rPr lang="en-US" dirty="0"/>
              <a:t>Pressure : Force applied on surface per unit area)</a:t>
            </a:r>
          </a:p>
        </p:txBody>
      </p:sp>
      <p:sp>
        <p:nvSpPr>
          <p:cNvPr id="171" name="TextBox 170">
            <a:extLst>
              <a:ext uri="{FF2B5EF4-FFF2-40B4-BE49-F238E27FC236}">
                <a16:creationId xmlns:a16="http://schemas.microsoft.com/office/drawing/2014/main" id="{42305559-198B-4E07-9711-DAF872C8B520}"/>
              </a:ext>
            </a:extLst>
          </p:cNvPr>
          <p:cNvSpPr txBox="1"/>
          <p:nvPr/>
        </p:nvSpPr>
        <p:spPr>
          <a:xfrm>
            <a:off x="1533615" y="2240206"/>
            <a:ext cx="3195376" cy="677108"/>
          </a:xfrm>
          <a:prstGeom prst="rect">
            <a:avLst/>
          </a:prstGeom>
          <a:solidFill>
            <a:srgbClr val="38425C"/>
          </a:solidFill>
          <a:effectLst>
            <a:outerShdw blurRad="50800" dist="38100" dir="5400000" algn="t" rotWithShape="0">
              <a:prstClr val="black">
                <a:alpha val="40000"/>
              </a:prstClr>
            </a:outerShdw>
          </a:effectLst>
        </p:spPr>
        <p:txBody>
          <a:bodyPr wrap="square" rtlCol="0">
            <a:spAutoFit/>
          </a:bodyPr>
          <a:lstStyle/>
          <a:p>
            <a:pPr algn="ctr"/>
            <a:r>
              <a:rPr lang="en-US" sz="2000" b="1" dirty="0">
                <a:solidFill>
                  <a:schemeClr val="bg1"/>
                </a:solidFill>
              </a:rPr>
              <a:t>P = F / A               </a:t>
            </a:r>
          </a:p>
          <a:p>
            <a:pPr algn="ctr"/>
            <a:r>
              <a:rPr lang="en-US" dirty="0">
                <a:solidFill>
                  <a:schemeClr val="bg1"/>
                </a:solidFill>
              </a:rPr>
              <a:t>P=Pressure, F=Force, A=area</a:t>
            </a:r>
          </a:p>
        </p:txBody>
      </p:sp>
      <p:grpSp>
        <p:nvGrpSpPr>
          <p:cNvPr id="173" name="Group 172">
            <a:extLst>
              <a:ext uri="{FF2B5EF4-FFF2-40B4-BE49-F238E27FC236}">
                <a16:creationId xmlns:a16="http://schemas.microsoft.com/office/drawing/2014/main" id="{F29FF13F-2114-4E75-975C-47F9BD62344C}"/>
              </a:ext>
            </a:extLst>
          </p:cNvPr>
          <p:cNvGrpSpPr/>
          <p:nvPr/>
        </p:nvGrpSpPr>
        <p:grpSpPr>
          <a:xfrm>
            <a:off x="2376836" y="3065577"/>
            <a:ext cx="1508933" cy="1734970"/>
            <a:chOff x="1180683" y="3048048"/>
            <a:chExt cx="1508933" cy="1734970"/>
          </a:xfrm>
        </p:grpSpPr>
        <p:sp>
          <p:nvSpPr>
            <p:cNvPr id="174" name="Rectangle 173">
              <a:extLst>
                <a:ext uri="{FF2B5EF4-FFF2-40B4-BE49-F238E27FC236}">
                  <a16:creationId xmlns:a16="http://schemas.microsoft.com/office/drawing/2014/main" id="{63319B00-9561-4CB3-AEA8-DE48E4244044}"/>
                </a:ext>
              </a:extLst>
            </p:cNvPr>
            <p:cNvSpPr/>
            <p:nvPr/>
          </p:nvSpPr>
          <p:spPr>
            <a:xfrm>
              <a:off x="1180683" y="4397776"/>
              <a:ext cx="1503905" cy="11053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5" name="Arrow: Down 174">
              <a:extLst>
                <a:ext uri="{FF2B5EF4-FFF2-40B4-BE49-F238E27FC236}">
                  <a16:creationId xmlns:a16="http://schemas.microsoft.com/office/drawing/2014/main" id="{8AE3871B-6202-4DE9-9BA5-03E034BA5FB2}"/>
                </a:ext>
              </a:extLst>
            </p:cNvPr>
            <p:cNvSpPr/>
            <p:nvPr/>
          </p:nvSpPr>
          <p:spPr>
            <a:xfrm>
              <a:off x="1726641" y="3048048"/>
              <a:ext cx="401935" cy="1294356"/>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6" name="Group 175">
              <a:extLst>
                <a:ext uri="{FF2B5EF4-FFF2-40B4-BE49-F238E27FC236}">
                  <a16:creationId xmlns:a16="http://schemas.microsoft.com/office/drawing/2014/main" id="{704997CB-4608-4BDC-A05A-7A929DFFFEEE}"/>
                </a:ext>
              </a:extLst>
            </p:cNvPr>
            <p:cNvGrpSpPr/>
            <p:nvPr/>
          </p:nvGrpSpPr>
          <p:grpSpPr>
            <a:xfrm>
              <a:off x="1185711" y="4563849"/>
              <a:ext cx="1503905" cy="219169"/>
              <a:chOff x="2291024" y="5498343"/>
              <a:chExt cx="1503905" cy="219169"/>
            </a:xfrm>
          </p:grpSpPr>
          <p:sp>
            <p:nvSpPr>
              <p:cNvPr id="177" name="Arrow: Down 176">
                <a:extLst>
                  <a:ext uri="{FF2B5EF4-FFF2-40B4-BE49-F238E27FC236}">
                    <a16:creationId xmlns:a16="http://schemas.microsoft.com/office/drawing/2014/main" id="{1FE0B4F5-4A49-438C-857B-ED56A07EA6E1}"/>
                  </a:ext>
                </a:extLst>
              </p:cNvPr>
              <p:cNvSpPr/>
              <p:nvPr/>
            </p:nvSpPr>
            <p:spPr>
              <a:xfrm>
                <a:off x="2291024" y="5506645"/>
                <a:ext cx="231112" cy="2108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Arrow: Down 177">
                <a:extLst>
                  <a:ext uri="{FF2B5EF4-FFF2-40B4-BE49-F238E27FC236}">
                    <a16:creationId xmlns:a16="http://schemas.microsoft.com/office/drawing/2014/main" id="{2C0E079B-5F2C-4E97-8EC8-A12A8E006B48}"/>
                  </a:ext>
                </a:extLst>
              </p:cNvPr>
              <p:cNvSpPr/>
              <p:nvPr/>
            </p:nvSpPr>
            <p:spPr>
              <a:xfrm>
                <a:off x="2522136" y="5506645"/>
                <a:ext cx="231112" cy="2108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Arrow: Down 178">
                <a:extLst>
                  <a:ext uri="{FF2B5EF4-FFF2-40B4-BE49-F238E27FC236}">
                    <a16:creationId xmlns:a16="http://schemas.microsoft.com/office/drawing/2014/main" id="{A43DF684-99E1-4D14-8B46-A5FCBAADDAD9}"/>
                  </a:ext>
                </a:extLst>
              </p:cNvPr>
              <p:cNvSpPr/>
              <p:nvPr/>
            </p:nvSpPr>
            <p:spPr>
              <a:xfrm>
                <a:off x="2785068" y="5498345"/>
                <a:ext cx="231112" cy="2108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Arrow: Down 179">
                <a:extLst>
                  <a:ext uri="{FF2B5EF4-FFF2-40B4-BE49-F238E27FC236}">
                    <a16:creationId xmlns:a16="http://schemas.microsoft.com/office/drawing/2014/main" id="{A0DDFA0F-6FAA-4F47-A38E-31E922802925}"/>
                  </a:ext>
                </a:extLst>
              </p:cNvPr>
              <p:cNvSpPr/>
              <p:nvPr/>
            </p:nvSpPr>
            <p:spPr>
              <a:xfrm>
                <a:off x="3304234" y="5498344"/>
                <a:ext cx="231112" cy="2108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Arrow: Down 180">
                <a:extLst>
                  <a:ext uri="{FF2B5EF4-FFF2-40B4-BE49-F238E27FC236}">
                    <a16:creationId xmlns:a16="http://schemas.microsoft.com/office/drawing/2014/main" id="{28956432-1AAD-4DD2-BD39-52BDD192DF34}"/>
                  </a:ext>
                </a:extLst>
              </p:cNvPr>
              <p:cNvSpPr/>
              <p:nvPr/>
            </p:nvSpPr>
            <p:spPr>
              <a:xfrm>
                <a:off x="3563817" y="5498343"/>
                <a:ext cx="231112" cy="2108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Arrow: Down 181">
                <a:extLst>
                  <a:ext uri="{FF2B5EF4-FFF2-40B4-BE49-F238E27FC236}">
                    <a16:creationId xmlns:a16="http://schemas.microsoft.com/office/drawing/2014/main" id="{3DF567AB-D20D-4DDD-8E49-43D3639407EA}"/>
                  </a:ext>
                </a:extLst>
              </p:cNvPr>
              <p:cNvSpPr/>
              <p:nvPr/>
            </p:nvSpPr>
            <p:spPr>
              <a:xfrm>
                <a:off x="3044651" y="5498344"/>
                <a:ext cx="231112" cy="2108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83" name="Picture 182">
            <a:extLst>
              <a:ext uri="{FF2B5EF4-FFF2-40B4-BE49-F238E27FC236}">
                <a16:creationId xmlns:a16="http://schemas.microsoft.com/office/drawing/2014/main" id="{7F64511C-A07C-43D7-978D-512EF251CA09}"/>
              </a:ext>
            </a:extLst>
          </p:cNvPr>
          <p:cNvPicPr>
            <a:picLocks noChangeAspect="1"/>
          </p:cNvPicPr>
          <p:nvPr/>
        </p:nvPicPr>
        <p:blipFill>
          <a:blip r:embed="rId4"/>
          <a:stretch>
            <a:fillRect/>
          </a:stretch>
        </p:blipFill>
        <p:spPr>
          <a:xfrm>
            <a:off x="6900542" y="2129578"/>
            <a:ext cx="3675945" cy="3716452"/>
          </a:xfrm>
          <a:prstGeom prst="rect">
            <a:avLst/>
          </a:prstGeom>
        </p:spPr>
      </p:pic>
      <p:sp>
        <p:nvSpPr>
          <p:cNvPr id="184" name="Rectangle 183">
            <a:extLst>
              <a:ext uri="{FF2B5EF4-FFF2-40B4-BE49-F238E27FC236}">
                <a16:creationId xmlns:a16="http://schemas.microsoft.com/office/drawing/2014/main" id="{A3FCC399-4B13-4314-8010-90CD7A5B84FE}"/>
              </a:ext>
            </a:extLst>
          </p:cNvPr>
          <p:cNvSpPr/>
          <p:nvPr/>
        </p:nvSpPr>
        <p:spPr>
          <a:xfrm>
            <a:off x="1192313" y="5089240"/>
            <a:ext cx="4240457" cy="923330"/>
          </a:xfrm>
          <a:prstGeom prst="rect">
            <a:avLst/>
          </a:prstGeom>
          <a:solidFill>
            <a:srgbClr val="38425C"/>
          </a:solidFill>
          <a:effectLst>
            <a:outerShdw blurRad="50800" dist="38100" dir="5400000" algn="t" rotWithShape="0">
              <a:prstClr val="black">
                <a:alpha val="40000"/>
              </a:prstClr>
            </a:outerShdw>
          </a:effectLst>
        </p:spPr>
        <p:txBody>
          <a:bodyPr wrap="square" rtlCol="0">
            <a:spAutoFit/>
          </a:bodyPr>
          <a:lstStyle/>
          <a:p>
            <a:pPr algn="ctr"/>
            <a:r>
              <a:rPr lang="en-US" dirty="0">
                <a:solidFill>
                  <a:schemeClr val="bg1"/>
                </a:solidFill>
              </a:rPr>
              <a:t>The greater the force the greater the pressure </a:t>
            </a:r>
          </a:p>
          <a:p>
            <a:pPr algn="ctr"/>
            <a:r>
              <a:rPr lang="en-US" dirty="0">
                <a:solidFill>
                  <a:schemeClr val="bg1"/>
                </a:solidFill>
              </a:rPr>
              <a:t>The larger the area the Lower the pressure</a:t>
            </a:r>
          </a:p>
        </p:txBody>
      </p:sp>
      <p:sp>
        <p:nvSpPr>
          <p:cNvPr id="185" name="Rectangle 184">
            <a:extLst>
              <a:ext uri="{FF2B5EF4-FFF2-40B4-BE49-F238E27FC236}">
                <a16:creationId xmlns:a16="http://schemas.microsoft.com/office/drawing/2014/main" id="{2A8A6A2F-5BA1-4E3D-8FEF-C68E0F304312}"/>
              </a:ext>
            </a:extLst>
          </p:cNvPr>
          <p:cNvSpPr/>
          <p:nvPr/>
        </p:nvSpPr>
        <p:spPr>
          <a:xfrm>
            <a:off x="6498754" y="1612909"/>
            <a:ext cx="4611391" cy="369332"/>
          </a:xfrm>
          <a:prstGeom prst="rect">
            <a:avLst/>
          </a:prstGeom>
        </p:spPr>
        <p:txBody>
          <a:bodyPr wrap="none">
            <a:spAutoFit/>
          </a:bodyPr>
          <a:lstStyle/>
          <a:p>
            <a:r>
              <a:rPr lang="en-US" dirty="0">
                <a:solidFill>
                  <a:srgbClr val="212427"/>
                </a:solidFill>
                <a:latin typeface="Outfit"/>
              </a:rPr>
              <a:t>A force per unit area exerted by a column of air</a:t>
            </a:r>
            <a:endParaRPr lang="en-US" dirty="0"/>
          </a:p>
        </p:txBody>
      </p:sp>
    </p:spTree>
    <p:extLst>
      <p:ext uri="{BB962C8B-B14F-4D97-AF65-F5344CB8AC3E}">
        <p14:creationId xmlns:p14="http://schemas.microsoft.com/office/powerpoint/2010/main" val="2876246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03</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3" name="TextBox 172">
            <a:extLst>
              <a:ext uri="{FF2B5EF4-FFF2-40B4-BE49-F238E27FC236}">
                <a16:creationId xmlns:a16="http://schemas.microsoft.com/office/drawing/2014/main" id="{32D7AF0B-772B-4366-98DE-400846AA6FE9}"/>
              </a:ext>
            </a:extLst>
          </p:cNvPr>
          <p:cNvSpPr txBox="1"/>
          <p:nvPr/>
        </p:nvSpPr>
        <p:spPr>
          <a:xfrm>
            <a:off x="1287283" y="390890"/>
            <a:ext cx="6831106" cy="523220"/>
          </a:xfrm>
          <a:prstGeom prst="rect">
            <a:avLst/>
          </a:prstGeom>
          <a:noFill/>
        </p:spPr>
        <p:txBody>
          <a:bodyPr wrap="square" rtlCol="0">
            <a:spAutoFit/>
          </a:bodyPr>
          <a:lstStyle/>
          <a:p>
            <a:r>
              <a:rPr lang="en-US" sz="2800" b="1" dirty="0">
                <a:solidFill>
                  <a:srgbClr val="38425C"/>
                </a:solidFill>
                <a:latin typeface="Century Gothic" panose="020B0502020202020204"/>
              </a:rPr>
              <a:t>WHAT'S METEOROLOGY ?</a:t>
            </a:r>
          </a:p>
        </p:txBody>
      </p:sp>
      <p:sp>
        <p:nvSpPr>
          <p:cNvPr id="174" name="Rectangle 173">
            <a:extLst>
              <a:ext uri="{FF2B5EF4-FFF2-40B4-BE49-F238E27FC236}">
                <a16:creationId xmlns:a16="http://schemas.microsoft.com/office/drawing/2014/main" id="{0597FBA8-25E5-46CB-A2A2-47942C9E8522}"/>
              </a:ext>
            </a:extLst>
          </p:cNvPr>
          <p:cNvSpPr/>
          <p:nvPr/>
        </p:nvSpPr>
        <p:spPr>
          <a:xfrm>
            <a:off x="1366074" y="1409929"/>
            <a:ext cx="9881045" cy="804066"/>
          </a:xfrm>
          <a:prstGeom prst="rect">
            <a:avLst/>
          </a:prstGeom>
        </p:spPr>
        <p:txBody>
          <a:bodyPr wrap="square">
            <a:spAutoFit/>
          </a:bodyPr>
          <a:lstStyle/>
          <a:p>
            <a:pPr>
              <a:lnSpc>
                <a:spcPts val="2858"/>
              </a:lnSpc>
            </a:pPr>
            <a:r>
              <a:rPr lang="en-US" dirty="0">
                <a:solidFill>
                  <a:srgbClr val="2B4150"/>
                </a:solidFill>
                <a:latin typeface="Source Sans Pro" pitchFamily="34" charset="0"/>
                <a:ea typeface="Source Sans Pro" pitchFamily="34" charset="-122"/>
                <a:cs typeface="Source Sans Pro" pitchFamily="34" charset="-120"/>
              </a:rPr>
              <a:t>Meteorology is the science that studies </a:t>
            </a:r>
            <a:r>
              <a:rPr lang="en-US" sz="2000" b="1" dirty="0">
                <a:solidFill>
                  <a:srgbClr val="C00000"/>
                </a:solidFill>
                <a:latin typeface="Source Sans Pro" pitchFamily="34" charset="0"/>
                <a:ea typeface="Source Sans Pro" pitchFamily="34" charset="-122"/>
                <a:cs typeface="Source Sans Pro" pitchFamily="34" charset="-120"/>
              </a:rPr>
              <a:t>Earth's atmosphere </a:t>
            </a:r>
            <a:r>
              <a:rPr lang="en-US" dirty="0">
                <a:solidFill>
                  <a:srgbClr val="2B4150"/>
                </a:solidFill>
                <a:latin typeface="Source Sans Pro" pitchFamily="34" charset="0"/>
                <a:ea typeface="Source Sans Pro" pitchFamily="34" charset="-122"/>
                <a:cs typeface="Source Sans Pro" pitchFamily="34" charset="-120"/>
              </a:rPr>
              <a:t>and the </a:t>
            </a:r>
            <a:r>
              <a:rPr lang="en-US" sz="2000" b="1" dirty="0">
                <a:solidFill>
                  <a:srgbClr val="C00000"/>
                </a:solidFill>
                <a:latin typeface="Source Sans Pro" pitchFamily="34" charset="0"/>
                <a:ea typeface="Source Sans Pro" pitchFamily="34" charset="-122"/>
                <a:cs typeface="Source Sans Pro" pitchFamily="34" charset="-120"/>
              </a:rPr>
              <a:t>Weather</a:t>
            </a:r>
            <a:r>
              <a:rPr lang="en-US" sz="2000" b="1" dirty="0">
                <a:solidFill>
                  <a:srgbClr val="2B4150"/>
                </a:solidFill>
                <a:latin typeface="Source Sans Pro" pitchFamily="34" charset="0"/>
                <a:ea typeface="Source Sans Pro" pitchFamily="34" charset="-122"/>
                <a:cs typeface="Source Sans Pro" pitchFamily="34" charset="-120"/>
              </a:rPr>
              <a:t> </a:t>
            </a:r>
            <a:r>
              <a:rPr lang="en-US" dirty="0"/>
              <a:t>processes</a:t>
            </a:r>
            <a:r>
              <a:rPr lang="en-US" b="1" dirty="0">
                <a:solidFill>
                  <a:srgbClr val="2B4150"/>
                </a:solidFill>
                <a:latin typeface="Source Sans Pro" pitchFamily="34" charset="0"/>
                <a:ea typeface="Source Sans Pro" pitchFamily="34" charset="-122"/>
                <a:cs typeface="Source Sans Pro" pitchFamily="34" charset="-120"/>
              </a:rPr>
              <a:t> </a:t>
            </a:r>
            <a:r>
              <a:rPr lang="en-US" dirty="0">
                <a:solidFill>
                  <a:srgbClr val="2B4150"/>
                </a:solidFill>
                <a:latin typeface="Source Sans Pro" pitchFamily="34" charset="0"/>
                <a:ea typeface="Source Sans Pro" pitchFamily="34" charset="-122"/>
                <a:cs typeface="Source Sans Pro" pitchFamily="34" charset="-120"/>
              </a:rPr>
              <a:t>occurring with it. </a:t>
            </a:r>
            <a:r>
              <a:rPr lang="en-US" dirty="0"/>
              <a:t>It involves observing, analyzing, and predicting atmospheric conditions.</a:t>
            </a:r>
          </a:p>
        </p:txBody>
      </p:sp>
      <p:pic>
        <p:nvPicPr>
          <p:cNvPr id="175" name="Picture 174">
            <a:extLst>
              <a:ext uri="{FF2B5EF4-FFF2-40B4-BE49-F238E27FC236}">
                <a16:creationId xmlns:a16="http://schemas.microsoft.com/office/drawing/2014/main" id="{AE6990A1-724B-4285-A91B-81F6E2988A62}"/>
              </a:ext>
            </a:extLst>
          </p:cNvPr>
          <p:cNvPicPr>
            <a:picLocks noChangeAspect="1"/>
          </p:cNvPicPr>
          <p:nvPr/>
        </p:nvPicPr>
        <p:blipFill>
          <a:blip r:embed="rId4"/>
          <a:stretch>
            <a:fillRect/>
          </a:stretch>
        </p:blipFill>
        <p:spPr>
          <a:xfrm>
            <a:off x="2421268" y="2541545"/>
            <a:ext cx="7158283" cy="3513816"/>
          </a:xfrm>
          <a:prstGeom prst="rect">
            <a:avLst/>
          </a:prstGeom>
        </p:spPr>
      </p:pic>
    </p:spTree>
    <p:extLst>
      <p:ext uri="{BB962C8B-B14F-4D97-AF65-F5344CB8AC3E}">
        <p14:creationId xmlns:p14="http://schemas.microsoft.com/office/powerpoint/2010/main" val="456937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30</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7F708BA2-2EBB-44C3-8678-FBCF4FEA3659}"/>
              </a:ext>
            </a:extLst>
          </p:cNvPr>
          <p:cNvSpPr txBox="1"/>
          <p:nvPr/>
        </p:nvSpPr>
        <p:spPr>
          <a:xfrm>
            <a:off x="1084592" y="329817"/>
            <a:ext cx="6831106" cy="800219"/>
          </a:xfrm>
          <a:prstGeom prst="rect">
            <a:avLst/>
          </a:prstGeom>
          <a:noFill/>
        </p:spPr>
        <p:txBody>
          <a:bodyPr wrap="square" rtlCol="0">
            <a:spAutoFit/>
          </a:bodyPr>
          <a:lstStyle/>
          <a:p>
            <a:pPr marL="0" marR="0" lvl="0" indent="0" algn="l" defTabSz="457200" rtl="1" eaLnBrk="1" fontAlgn="auto" latinLnBrk="0" hangingPunct="1">
              <a:lnSpc>
                <a:spcPct val="100000"/>
              </a:lnSpc>
              <a:spcBef>
                <a:spcPts val="0"/>
              </a:spcBef>
              <a:spcAft>
                <a:spcPts val="0"/>
              </a:spcAft>
              <a:buClrTx/>
              <a:buSzTx/>
              <a:buFontTx/>
              <a:buNone/>
              <a:tabLst/>
              <a:defRPr/>
            </a:pPr>
            <a:r>
              <a:rPr lang="en-US" sz="2800" dirty="0">
                <a:solidFill>
                  <a:srgbClr val="000000"/>
                </a:solidFill>
                <a:latin typeface="微软雅黑"/>
                <a:ea typeface="微软雅黑"/>
              </a:rPr>
              <a:t>Density and Pressure </a:t>
            </a:r>
            <a:r>
              <a:rPr kumimoji="0" lang="en-US" sz="2800" b="0" i="0" u="none" strike="noStrike" kern="1200" cap="none" spc="0" normalizeH="0" baseline="0" noProof="0" dirty="0">
                <a:ln>
                  <a:noFill/>
                </a:ln>
                <a:solidFill>
                  <a:srgbClr val="000000"/>
                </a:solidFill>
                <a:effectLst/>
                <a:uLnTx/>
                <a:uFillTx/>
                <a:latin typeface="微软雅黑"/>
                <a:ea typeface="微软雅黑"/>
                <a:cs typeface="+mn-cs"/>
              </a:rPr>
              <a:t> </a:t>
            </a:r>
            <a:endParaRPr kumimoji="0" lang="zh-CN" altLang="en-US" sz="2800" b="0" i="0" u="none" strike="noStrike" kern="1200" cap="none" spc="0" normalizeH="0" baseline="0" noProof="0" dirty="0">
              <a:ln>
                <a:noFill/>
              </a:ln>
              <a:solidFill>
                <a:srgbClr val="000000"/>
              </a:solidFill>
              <a:effectLst/>
              <a:uLnTx/>
              <a:uFillTx/>
              <a:latin typeface="微软雅黑"/>
              <a:ea typeface="微软雅黑"/>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7" name="Rectangle 86">
            <a:extLst>
              <a:ext uri="{FF2B5EF4-FFF2-40B4-BE49-F238E27FC236}">
                <a16:creationId xmlns:a16="http://schemas.microsoft.com/office/drawing/2014/main" id="{22ADCBBF-4F76-481E-A7FF-1D6E9F4A008E}"/>
              </a:ext>
            </a:extLst>
          </p:cNvPr>
          <p:cNvSpPr/>
          <p:nvPr/>
        </p:nvSpPr>
        <p:spPr>
          <a:xfrm>
            <a:off x="869460" y="1534095"/>
            <a:ext cx="4698509" cy="646331"/>
          </a:xfrm>
          <a:prstGeom prst="rect">
            <a:avLst/>
          </a:prstGeom>
          <a:solidFill>
            <a:srgbClr val="38425C"/>
          </a:solidFill>
        </p:spPr>
        <p:txBody>
          <a:bodyPr wrap="square">
            <a:spAutoFit/>
          </a:bodyPr>
          <a:lstStyle/>
          <a:p>
            <a:pPr lvl="0"/>
            <a:r>
              <a:rPr lang="en-US" dirty="0">
                <a:solidFill>
                  <a:schemeClr val="bg1"/>
                </a:solidFill>
              </a:rPr>
              <a:t>As density increases pressure increases.  </a:t>
            </a:r>
          </a:p>
          <a:p>
            <a:pPr lvl="0"/>
            <a:r>
              <a:rPr lang="en-US" dirty="0">
                <a:solidFill>
                  <a:schemeClr val="bg1"/>
                </a:solidFill>
              </a:rPr>
              <a:t>As density decreases pressure decreases.</a:t>
            </a:r>
          </a:p>
        </p:txBody>
      </p:sp>
      <p:sp>
        <p:nvSpPr>
          <p:cNvPr id="171" name="Rectangle 170">
            <a:extLst>
              <a:ext uri="{FF2B5EF4-FFF2-40B4-BE49-F238E27FC236}">
                <a16:creationId xmlns:a16="http://schemas.microsoft.com/office/drawing/2014/main" id="{D385E3D6-D411-4E7A-941F-B9E00997AF61}"/>
              </a:ext>
            </a:extLst>
          </p:cNvPr>
          <p:cNvSpPr/>
          <p:nvPr/>
        </p:nvSpPr>
        <p:spPr>
          <a:xfrm>
            <a:off x="239040" y="1149165"/>
            <a:ext cx="5815696" cy="369332"/>
          </a:xfrm>
          <a:prstGeom prst="rect">
            <a:avLst/>
          </a:prstGeom>
        </p:spPr>
        <p:txBody>
          <a:bodyPr wrap="none">
            <a:spAutoFit/>
          </a:bodyPr>
          <a:lstStyle/>
          <a:p>
            <a:pPr lvl="0" algn="ctr"/>
            <a:r>
              <a:rPr lang="en-US" dirty="0">
                <a:solidFill>
                  <a:schemeClr val="dk1"/>
                </a:solidFill>
                <a:latin typeface="Arial"/>
                <a:ea typeface="Arial"/>
                <a:cs typeface="Arial"/>
                <a:sym typeface="Arial"/>
              </a:rPr>
              <a:t>It’s the Law: Density vs. Pressure (Boyle’s Low)  (P ~ </a:t>
            </a:r>
            <a:r>
              <a:rPr lang="el-GR" dirty="0">
                <a:solidFill>
                  <a:schemeClr val="dk1"/>
                </a:solidFill>
                <a:latin typeface="Arial"/>
                <a:ea typeface="Arial"/>
                <a:cs typeface="Arial"/>
                <a:sym typeface="Arial"/>
              </a:rPr>
              <a:t>ρ</a:t>
            </a:r>
            <a:r>
              <a:rPr lang="en-US" dirty="0">
                <a:solidFill>
                  <a:schemeClr val="dk1"/>
                </a:solidFill>
                <a:latin typeface="Arial"/>
                <a:ea typeface="Arial"/>
                <a:cs typeface="Arial"/>
                <a:sym typeface="Arial"/>
              </a:rPr>
              <a:t>)</a:t>
            </a:r>
            <a:endParaRPr lang="en-US" dirty="0"/>
          </a:p>
        </p:txBody>
      </p:sp>
      <p:grpSp>
        <p:nvGrpSpPr>
          <p:cNvPr id="173" name="Group 172">
            <a:extLst>
              <a:ext uri="{FF2B5EF4-FFF2-40B4-BE49-F238E27FC236}">
                <a16:creationId xmlns:a16="http://schemas.microsoft.com/office/drawing/2014/main" id="{1CCA8AE6-2D14-4A8B-8C91-B578ED8FE458}"/>
              </a:ext>
            </a:extLst>
          </p:cNvPr>
          <p:cNvGrpSpPr/>
          <p:nvPr/>
        </p:nvGrpSpPr>
        <p:grpSpPr>
          <a:xfrm>
            <a:off x="6619333" y="1094687"/>
            <a:ext cx="4133912" cy="1242113"/>
            <a:chOff x="1479210" y="2631440"/>
            <a:chExt cx="3820160" cy="1719962"/>
          </a:xfrm>
        </p:grpSpPr>
        <p:sp>
          <p:nvSpPr>
            <p:cNvPr id="174" name="Rectangle 173">
              <a:extLst>
                <a:ext uri="{FF2B5EF4-FFF2-40B4-BE49-F238E27FC236}">
                  <a16:creationId xmlns:a16="http://schemas.microsoft.com/office/drawing/2014/main" id="{2F1BF44C-542F-4912-BBCC-14E01CA4B8AA}"/>
                </a:ext>
              </a:extLst>
            </p:cNvPr>
            <p:cNvSpPr/>
            <p:nvPr/>
          </p:nvSpPr>
          <p:spPr>
            <a:xfrm>
              <a:off x="1479210" y="2631440"/>
              <a:ext cx="3820160" cy="1719962"/>
            </a:xfrm>
            <a:prstGeom prst="rect">
              <a:avLst/>
            </a:prstGeom>
            <a:solidFill>
              <a:srgbClr val="E3E7E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5" name="Group 174">
              <a:extLst>
                <a:ext uri="{FF2B5EF4-FFF2-40B4-BE49-F238E27FC236}">
                  <a16:creationId xmlns:a16="http://schemas.microsoft.com/office/drawing/2014/main" id="{5AB92A59-944E-49F4-81B0-868054D098A7}"/>
                </a:ext>
              </a:extLst>
            </p:cNvPr>
            <p:cNvGrpSpPr/>
            <p:nvPr/>
          </p:nvGrpSpPr>
          <p:grpSpPr>
            <a:xfrm>
              <a:off x="1759163" y="2749012"/>
              <a:ext cx="3301043" cy="1347642"/>
              <a:chOff x="1759163" y="2749012"/>
              <a:chExt cx="3301043" cy="1347642"/>
            </a:xfrm>
          </p:grpSpPr>
          <p:pic>
            <p:nvPicPr>
              <p:cNvPr id="176" name="Graphic 175" descr="Line arrow Straight">
                <a:extLst>
                  <a:ext uri="{FF2B5EF4-FFF2-40B4-BE49-F238E27FC236}">
                    <a16:creationId xmlns:a16="http://schemas.microsoft.com/office/drawing/2014/main" id="{8B65CCD2-DED2-4E62-A1AB-3E7780C3C37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1862114" y="2667073"/>
                <a:ext cx="510177" cy="698724"/>
              </a:xfrm>
              <a:prstGeom prst="rect">
                <a:avLst/>
              </a:prstGeom>
            </p:spPr>
          </p:pic>
          <p:pic>
            <p:nvPicPr>
              <p:cNvPr id="177" name="Graphic 176" descr="Line arrow Straight">
                <a:extLst>
                  <a:ext uri="{FF2B5EF4-FFF2-40B4-BE49-F238E27FC236}">
                    <a16:creationId xmlns:a16="http://schemas.microsoft.com/office/drawing/2014/main" id="{0D937939-E67C-46CE-96B4-E28A3EB1DAE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3671908" y="2654739"/>
                <a:ext cx="510177" cy="698724"/>
              </a:xfrm>
              <a:prstGeom prst="rect">
                <a:avLst/>
              </a:prstGeom>
            </p:spPr>
          </p:pic>
          <p:pic>
            <p:nvPicPr>
              <p:cNvPr id="178" name="Graphic 177" descr="Line arrow Straight">
                <a:extLst>
                  <a:ext uri="{FF2B5EF4-FFF2-40B4-BE49-F238E27FC236}">
                    <a16:creationId xmlns:a16="http://schemas.microsoft.com/office/drawing/2014/main" id="{386195F5-6FB8-4805-A48D-B6F1CF3CAE8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3671908" y="3488550"/>
                <a:ext cx="510177" cy="698724"/>
              </a:xfrm>
              <a:prstGeom prst="rect">
                <a:avLst/>
              </a:prstGeom>
            </p:spPr>
          </p:pic>
          <p:pic>
            <p:nvPicPr>
              <p:cNvPr id="179" name="Graphic 178" descr="Line arrow Straight">
                <a:extLst>
                  <a:ext uri="{FF2B5EF4-FFF2-40B4-BE49-F238E27FC236}">
                    <a16:creationId xmlns:a16="http://schemas.microsoft.com/office/drawing/2014/main" id="{CF7F841B-8C0F-4134-8EDB-A38BE9E96A4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1853436" y="3492204"/>
                <a:ext cx="510177" cy="698724"/>
              </a:xfrm>
              <a:prstGeom prst="rect">
                <a:avLst/>
              </a:prstGeom>
            </p:spPr>
          </p:pic>
          <p:sp>
            <p:nvSpPr>
              <p:cNvPr id="180" name="TextBox 179">
                <a:extLst>
                  <a:ext uri="{FF2B5EF4-FFF2-40B4-BE49-F238E27FC236}">
                    <a16:creationId xmlns:a16="http://schemas.microsoft.com/office/drawing/2014/main" id="{799054DE-6123-445C-AF90-1F4F9677435C}"/>
                  </a:ext>
                </a:extLst>
              </p:cNvPr>
              <p:cNvSpPr txBox="1"/>
              <p:nvPr/>
            </p:nvSpPr>
            <p:spPr>
              <a:xfrm>
                <a:off x="2285787" y="2855279"/>
                <a:ext cx="1016000" cy="369332"/>
              </a:xfrm>
              <a:prstGeom prst="rect">
                <a:avLst/>
              </a:prstGeom>
              <a:noFill/>
            </p:spPr>
            <p:txBody>
              <a:bodyPr wrap="square" rtlCol="0">
                <a:spAutoFit/>
              </a:bodyPr>
              <a:lstStyle/>
              <a:p>
                <a:r>
                  <a:rPr lang="en-US" dirty="0"/>
                  <a:t>Density</a:t>
                </a:r>
              </a:p>
            </p:txBody>
          </p:sp>
          <p:sp>
            <p:nvSpPr>
              <p:cNvPr id="181" name="TextBox 180">
                <a:extLst>
                  <a:ext uri="{FF2B5EF4-FFF2-40B4-BE49-F238E27FC236}">
                    <a16:creationId xmlns:a16="http://schemas.microsoft.com/office/drawing/2014/main" id="{F4A9C9B7-9A57-4044-B1CC-3D65C4B6D252}"/>
                  </a:ext>
                </a:extLst>
              </p:cNvPr>
              <p:cNvSpPr txBox="1"/>
              <p:nvPr/>
            </p:nvSpPr>
            <p:spPr>
              <a:xfrm>
                <a:off x="2285787" y="3620204"/>
                <a:ext cx="1016000" cy="369332"/>
              </a:xfrm>
              <a:prstGeom prst="rect">
                <a:avLst/>
              </a:prstGeom>
              <a:noFill/>
            </p:spPr>
            <p:txBody>
              <a:bodyPr wrap="square" rtlCol="0">
                <a:spAutoFit/>
              </a:bodyPr>
              <a:lstStyle/>
              <a:p>
                <a:r>
                  <a:rPr lang="en-US" dirty="0"/>
                  <a:t>Density</a:t>
                </a:r>
              </a:p>
            </p:txBody>
          </p:sp>
          <p:sp>
            <p:nvSpPr>
              <p:cNvPr id="182" name="TextBox 181">
                <a:extLst>
                  <a:ext uri="{FF2B5EF4-FFF2-40B4-BE49-F238E27FC236}">
                    <a16:creationId xmlns:a16="http://schemas.microsoft.com/office/drawing/2014/main" id="{0580741F-805D-440F-A724-6C863C97900B}"/>
                  </a:ext>
                </a:extLst>
              </p:cNvPr>
              <p:cNvSpPr txBox="1"/>
              <p:nvPr/>
            </p:nvSpPr>
            <p:spPr>
              <a:xfrm>
                <a:off x="4044206" y="2860045"/>
                <a:ext cx="1016000" cy="369332"/>
              </a:xfrm>
              <a:prstGeom prst="rect">
                <a:avLst/>
              </a:prstGeom>
              <a:noFill/>
            </p:spPr>
            <p:txBody>
              <a:bodyPr wrap="square" rtlCol="0">
                <a:spAutoFit/>
              </a:bodyPr>
              <a:lstStyle/>
              <a:p>
                <a:r>
                  <a:rPr lang="en-US" dirty="0"/>
                  <a:t>Pressure</a:t>
                </a:r>
              </a:p>
            </p:txBody>
          </p:sp>
          <p:sp>
            <p:nvSpPr>
              <p:cNvPr id="183" name="TextBox 182">
                <a:extLst>
                  <a:ext uri="{FF2B5EF4-FFF2-40B4-BE49-F238E27FC236}">
                    <a16:creationId xmlns:a16="http://schemas.microsoft.com/office/drawing/2014/main" id="{D3F77D72-63C7-4BAE-80B8-B808F85BC384}"/>
                  </a:ext>
                </a:extLst>
              </p:cNvPr>
              <p:cNvSpPr txBox="1"/>
              <p:nvPr/>
            </p:nvSpPr>
            <p:spPr>
              <a:xfrm>
                <a:off x="4044206" y="3620204"/>
                <a:ext cx="1016000" cy="369332"/>
              </a:xfrm>
              <a:prstGeom prst="rect">
                <a:avLst/>
              </a:prstGeom>
              <a:noFill/>
            </p:spPr>
            <p:txBody>
              <a:bodyPr wrap="square" rtlCol="0">
                <a:spAutoFit/>
              </a:bodyPr>
              <a:lstStyle/>
              <a:p>
                <a:r>
                  <a:rPr lang="en-US" dirty="0"/>
                  <a:t>Pressure</a:t>
                </a:r>
              </a:p>
            </p:txBody>
          </p:sp>
        </p:grpSp>
      </p:grpSp>
      <p:grpSp>
        <p:nvGrpSpPr>
          <p:cNvPr id="184" name="Group 183">
            <a:extLst>
              <a:ext uri="{FF2B5EF4-FFF2-40B4-BE49-F238E27FC236}">
                <a16:creationId xmlns:a16="http://schemas.microsoft.com/office/drawing/2014/main" id="{655FFF7F-8910-41CC-8F72-2C160BE67ED3}"/>
              </a:ext>
            </a:extLst>
          </p:cNvPr>
          <p:cNvGrpSpPr/>
          <p:nvPr/>
        </p:nvGrpSpPr>
        <p:grpSpPr>
          <a:xfrm>
            <a:off x="385286" y="2277224"/>
            <a:ext cx="3394528" cy="3865234"/>
            <a:chOff x="7342549" y="1131318"/>
            <a:chExt cx="3458485" cy="4595364"/>
          </a:xfrm>
        </p:grpSpPr>
        <p:sp>
          <p:nvSpPr>
            <p:cNvPr id="185" name="Rectangle 184">
              <a:extLst>
                <a:ext uri="{FF2B5EF4-FFF2-40B4-BE49-F238E27FC236}">
                  <a16:creationId xmlns:a16="http://schemas.microsoft.com/office/drawing/2014/main" id="{79211F82-21C9-45F7-987E-08F8A7CA4993}"/>
                </a:ext>
              </a:extLst>
            </p:cNvPr>
            <p:cNvSpPr/>
            <p:nvPr/>
          </p:nvSpPr>
          <p:spPr>
            <a:xfrm>
              <a:off x="7367080" y="1131318"/>
              <a:ext cx="3428772" cy="4533253"/>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a:effectLst>
              <a:softEdge rad="31750"/>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nvGrpSpPr>
            <p:cNvPr id="186" name="Group 185">
              <a:extLst>
                <a:ext uri="{FF2B5EF4-FFF2-40B4-BE49-F238E27FC236}">
                  <a16:creationId xmlns:a16="http://schemas.microsoft.com/office/drawing/2014/main" id="{9C7F4979-BB93-4719-8794-63F050681D0B}"/>
                </a:ext>
              </a:extLst>
            </p:cNvPr>
            <p:cNvGrpSpPr/>
            <p:nvPr/>
          </p:nvGrpSpPr>
          <p:grpSpPr>
            <a:xfrm>
              <a:off x="7342549" y="2007235"/>
              <a:ext cx="3458485" cy="3719447"/>
              <a:chOff x="7342549" y="2007235"/>
              <a:chExt cx="3458485" cy="3719447"/>
            </a:xfrm>
          </p:grpSpPr>
          <p:sp>
            <p:nvSpPr>
              <p:cNvPr id="187" name="Rectangle 186">
                <a:extLst>
                  <a:ext uri="{FF2B5EF4-FFF2-40B4-BE49-F238E27FC236}">
                    <a16:creationId xmlns:a16="http://schemas.microsoft.com/office/drawing/2014/main" id="{F2662D2F-F029-463D-A6A7-FD1BC7EB946C}"/>
                  </a:ext>
                </a:extLst>
              </p:cNvPr>
              <p:cNvSpPr/>
              <p:nvPr/>
            </p:nvSpPr>
            <p:spPr>
              <a:xfrm>
                <a:off x="7342549" y="5602637"/>
                <a:ext cx="3458485" cy="124045"/>
              </a:xfrm>
              <a:prstGeom prst="rect">
                <a:avLst/>
              </a:prstGeom>
              <a:solidFill>
                <a:schemeClr val="accent2">
                  <a:lumMod val="50000"/>
                </a:scheme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8" name="Straight Connector 187">
                <a:extLst>
                  <a:ext uri="{FF2B5EF4-FFF2-40B4-BE49-F238E27FC236}">
                    <a16:creationId xmlns:a16="http://schemas.microsoft.com/office/drawing/2014/main" id="{C4EF3184-0BA6-46BE-B41E-92AADC4EFCC3}"/>
                  </a:ext>
                </a:extLst>
              </p:cNvPr>
              <p:cNvCxnSpPr>
                <a:cxnSpLocks/>
              </p:cNvCxnSpPr>
              <p:nvPr/>
            </p:nvCxnSpPr>
            <p:spPr>
              <a:xfrm flipH="1">
                <a:off x="7431438" y="5234838"/>
                <a:ext cx="3308887" cy="0"/>
              </a:xfrm>
              <a:prstGeom prst="line">
                <a:avLst/>
              </a:prstGeom>
              <a:ln w="19050">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A04554C4-3F4E-4ADF-87C1-66A9B559292E}"/>
                  </a:ext>
                </a:extLst>
              </p:cNvPr>
              <p:cNvCxnSpPr>
                <a:cxnSpLocks/>
              </p:cNvCxnSpPr>
              <p:nvPr/>
            </p:nvCxnSpPr>
            <p:spPr>
              <a:xfrm flipH="1">
                <a:off x="7427022" y="4341104"/>
                <a:ext cx="3308887" cy="0"/>
              </a:xfrm>
              <a:prstGeom prst="line">
                <a:avLst/>
              </a:prstGeom>
              <a:ln w="19050">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48CAB537-6A60-4E35-BBC4-28D6C158FE1C}"/>
                  </a:ext>
                </a:extLst>
              </p:cNvPr>
              <p:cNvCxnSpPr>
                <a:cxnSpLocks/>
              </p:cNvCxnSpPr>
              <p:nvPr/>
            </p:nvCxnSpPr>
            <p:spPr>
              <a:xfrm flipH="1">
                <a:off x="7486965" y="3114155"/>
                <a:ext cx="3308887" cy="0"/>
              </a:xfrm>
              <a:prstGeom prst="line">
                <a:avLst/>
              </a:prstGeom>
              <a:ln w="19050">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40A0581-CCEA-4EFF-8BCB-8FFA40841FEB}"/>
                  </a:ext>
                </a:extLst>
              </p:cNvPr>
              <p:cNvCxnSpPr>
                <a:cxnSpLocks/>
              </p:cNvCxnSpPr>
              <p:nvPr/>
            </p:nvCxnSpPr>
            <p:spPr>
              <a:xfrm flipV="1">
                <a:off x="9081465" y="4360772"/>
                <a:ext cx="0" cy="1255362"/>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92" name="TextBox 191">
                <a:extLst>
                  <a:ext uri="{FF2B5EF4-FFF2-40B4-BE49-F238E27FC236}">
                    <a16:creationId xmlns:a16="http://schemas.microsoft.com/office/drawing/2014/main" id="{37CDC6C2-A6E6-4795-82A8-739DA6B99235}"/>
                  </a:ext>
                </a:extLst>
              </p:cNvPr>
              <p:cNvSpPr txBox="1"/>
              <p:nvPr/>
            </p:nvSpPr>
            <p:spPr>
              <a:xfrm>
                <a:off x="8856746" y="4679933"/>
                <a:ext cx="495084" cy="329323"/>
              </a:xfrm>
              <a:prstGeom prst="rect">
                <a:avLst/>
              </a:prstGeom>
              <a:solidFill>
                <a:schemeClr val="bg1">
                  <a:lumMod val="85000"/>
                </a:schemeClr>
              </a:solidFill>
            </p:spPr>
            <p:txBody>
              <a:bodyPr wrap="square" rtlCol="0">
                <a:spAutoFit/>
              </a:bodyPr>
              <a:lstStyle/>
              <a:p>
                <a:r>
                  <a:rPr lang="en-US" sz="1200" dirty="0"/>
                  <a:t>90%</a:t>
                </a:r>
              </a:p>
            </p:txBody>
          </p:sp>
          <p:cxnSp>
            <p:nvCxnSpPr>
              <p:cNvPr id="193" name="Straight Connector 192">
                <a:extLst>
                  <a:ext uri="{FF2B5EF4-FFF2-40B4-BE49-F238E27FC236}">
                    <a16:creationId xmlns:a16="http://schemas.microsoft.com/office/drawing/2014/main" id="{AE52AA49-4D9B-4515-964D-E619BA2F799C}"/>
                  </a:ext>
                </a:extLst>
              </p:cNvPr>
              <p:cNvCxnSpPr>
                <a:cxnSpLocks/>
              </p:cNvCxnSpPr>
              <p:nvPr/>
            </p:nvCxnSpPr>
            <p:spPr>
              <a:xfrm flipV="1">
                <a:off x="10236622" y="3114155"/>
                <a:ext cx="0" cy="254786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94" name="TextBox 193">
                <a:extLst>
                  <a:ext uri="{FF2B5EF4-FFF2-40B4-BE49-F238E27FC236}">
                    <a16:creationId xmlns:a16="http://schemas.microsoft.com/office/drawing/2014/main" id="{57CAFCAD-9593-4C95-BA15-62627549B9CF}"/>
                  </a:ext>
                </a:extLst>
              </p:cNvPr>
              <p:cNvSpPr txBox="1"/>
              <p:nvPr/>
            </p:nvSpPr>
            <p:spPr>
              <a:xfrm>
                <a:off x="10011904" y="3626161"/>
                <a:ext cx="509459" cy="329323"/>
              </a:xfrm>
              <a:prstGeom prst="rect">
                <a:avLst/>
              </a:prstGeom>
              <a:solidFill>
                <a:schemeClr val="bg1">
                  <a:lumMod val="85000"/>
                </a:schemeClr>
              </a:solidFill>
            </p:spPr>
            <p:txBody>
              <a:bodyPr wrap="square" rtlCol="0">
                <a:spAutoFit/>
              </a:bodyPr>
              <a:lstStyle/>
              <a:p>
                <a:r>
                  <a:rPr lang="en-US" sz="1200" dirty="0"/>
                  <a:t>99%</a:t>
                </a:r>
              </a:p>
            </p:txBody>
          </p:sp>
          <p:cxnSp>
            <p:nvCxnSpPr>
              <p:cNvPr id="195" name="Straight Connector 194">
                <a:extLst>
                  <a:ext uri="{FF2B5EF4-FFF2-40B4-BE49-F238E27FC236}">
                    <a16:creationId xmlns:a16="http://schemas.microsoft.com/office/drawing/2014/main" id="{EF303FF9-D081-4D8C-910E-5E5B47BE31EB}"/>
                  </a:ext>
                </a:extLst>
              </p:cNvPr>
              <p:cNvCxnSpPr>
                <a:cxnSpLocks/>
              </p:cNvCxnSpPr>
              <p:nvPr/>
            </p:nvCxnSpPr>
            <p:spPr>
              <a:xfrm flipV="1">
                <a:off x="7720304" y="5234838"/>
                <a:ext cx="0" cy="408609"/>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96" name="TextBox 195">
                <a:extLst>
                  <a:ext uri="{FF2B5EF4-FFF2-40B4-BE49-F238E27FC236}">
                    <a16:creationId xmlns:a16="http://schemas.microsoft.com/office/drawing/2014/main" id="{68C9D2BA-8566-446A-BF5A-082AA328132E}"/>
                  </a:ext>
                </a:extLst>
              </p:cNvPr>
              <p:cNvSpPr txBox="1"/>
              <p:nvPr/>
            </p:nvSpPr>
            <p:spPr>
              <a:xfrm>
                <a:off x="7475463" y="5302008"/>
                <a:ext cx="502316" cy="329323"/>
              </a:xfrm>
              <a:prstGeom prst="rect">
                <a:avLst/>
              </a:prstGeom>
              <a:solidFill>
                <a:schemeClr val="bg1">
                  <a:lumMod val="85000"/>
                </a:schemeClr>
              </a:solidFill>
            </p:spPr>
            <p:txBody>
              <a:bodyPr wrap="square" rtlCol="0">
                <a:spAutoFit/>
              </a:bodyPr>
              <a:lstStyle/>
              <a:p>
                <a:r>
                  <a:rPr lang="en-US" sz="1200" dirty="0"/>
                  <a:t>50%</a:t>
                </a:r>
              </a:p>
            </p:txBody>
          </p:sp>
          <p:sp>
            <p:nvSpPr>
              <p:cNvPr id="197" name="TextBox 196">
                <a:extLst>
                  <a:ext uri="{FF2B5EF4-FFF2-40B4-BE49-F238E27FC236}">
                    <a16:creationId xmlns:a16="http://schemas.microsoft.com/office/drawing/2014/main" id="{8AE84171-2F7C-4BD3-8BD4-212699444C46}"/>
                  </a:ext>
                </a:extLst>
              </p:cNvPr>
              <p:cNvSpPr txBox="1"/>
              <p:nvPr/>
            </p:nvSpPr>
            <p:spPr>
              <a:xfrm>
                <a:off x="8369402" y="2007235"/>
                <a:ext cx="1255472" cy="307777"/>
              </a:xfrm>
              <a:prstGeom prst="rect">
                <a:avLst/>
              </a:prstGeom>
              <a:noFill/>
            </p:spPr>
            <p:txBody>
              <a:bodyPr wrap="none" rtlCol="0">
                <a:spAutoFit/>
              </a:bodyPr>
              <a:lstStyle/>
              <a:p>
                <a:r>
                  <a:rPr lang="en-US" sz="1400" b="1" dirty="0"/>
                  <a:t>Less dense air </a:t>
                </a:r>
              </a:p>
            </p:txBody>
          </p:sp>
        </p:grpSp>
      </p:grpSp>
      <p:pic>
        <p:nvPicPr>
          <p:cNvPr id="198" name="Google Shape;171;p9">
            <a:extLst>
              <a:ext uri="{FF2B5EF4-FFF2-40B4-BE49-F238E27FC236}">
                <a16:creationId xmlns:a16="http://schemas.microsoft.com/office/drawing/2014/main" id="{C5885371-1439-4A4B-B69F-B175F7DA5CF3}"/>
              </a:ext>
            </a:extLst>
          </p:cNvPr>
          <p:cNvPicPr preferRelativeResize="0"/>
          <p:nvPr/>
        </p:nvPicPr>
        <p:blipFill rotWithShape="1">
          <a:blip r:embed="rId8">
            <a:alphaModFix/>
          </a:blip>
          <a:srcRect/>
          <a:stretch/>
        </p:blipFill>
        <p:spPr>
          <a:xfrm>
            <a:off x="3795058" y="2297377"/>
            <a:ext cx="2302264" cy="3806076"/>
          </a:xfrm>
          <a:prstGeom prst="rect">
            <a:avLst/>
          </a:prstGeom>
          <a:noFill/>
          <a:ln w="9525" cap="flat" cmpd="sng">
            <a:solidFill>
              <a:schemeClr val="dk1"/>
            </a:solidFill>
            <a:prstDash val="solid"/>
            <a:round/>
            <a:headEnd type="none" w="sm" len="sm"/>
            <a:tailEnd type="none" w="sm" len="sm"/>
          </a:ln>
          <a:effectLst>
            <a:outerShdw blurRad="50800" dist="38100" dir="2700000" algn="tl" rotWithShape="0">
              <a:srgbClr val="000000">
                <a:alpha val="40000"/>
              </a:srgbClr>
            </a:outerShdw>
          </a:effectLst>
        </p:spPr>
      </p:pic>
      <p:grpSp>
        <p:nvGrpSpPr>
          <p:cNvPr id="199" name="Group 198">
            <a:extLst>
              <a:ext uri="{FF2B5EF4-FFF2-40B4-BE49-F238E27FC236}">
                <a16:creationId xmlns:a16="http://schemas.microsoft.com/office/drawing/2014/main" id="{F2E022E8-767B-4084-A868-BD98165BFCE1}"/>
              </a:ext>
            </a:extLst>
          </p:cNvPr>
          <p:cNvGrpSpPr/>
          <p:nvPr/>
        </p:nvGrpSpPr>
        <p:grpSpPr>
          <a:xfrm>
            <a:off x="6624712" y="3429000"/>
            <a:ext cx="4670893" cy="2312027"/>
            <a:chOff x="7244080" y="1780992"/>
            <a:chExt cx="4670893" cy="2312027"/>
          </a:xfrm>
        </p:grpSpPr>
        <p:sp>
          <p:nvSpPr>
            <p:cNvPr id="200" name="Rectangle 199">
              <a:extLst>
                <a:ext uri="{FF2B5EF4-FFF2-40B4-BE49-F238E27FC236}">
                  <a16:creationId xmlns:a16="http://schemas.microsoft.com/office/drawing/2014/main" id="{F91B491D-FEDD-4D6F-8E1D-9C851BAFAC98}"/>
                </a:ext>
              </a:extLst>
            </p:cNvPr>
            <p:cNvSpPr/>
            <p:nvPr/>
          </p:nvSpPr>
          <p:spPr>
            <a:xfrm>
              <a:off x="7244080" y="1780992"/>
              <a:ext cx="4572423" cy="646331"/>
            </a:xfrm>
            <a:prstGeom prst="rect">
              <a:avLst/>
            </a:prstGeom>
            <a:solidFill>
              <a:srgbClr val="C0C3A4"/>
            </a:solidFill>
            <a:effectLst>
              <a:outerShdw blurRad="63500" sx="102000" sy="102000" algn="ctr" rotWithShape="0">
                <a:prstClr val="black">
                  <a:alpha val="40000"/>
                </a:prstClr>
              </a:outerShdw>
            </a:effectLst>
          </p:spPr>
          <p:txBody>
            <a:bodyPr wrap="square">
              <a:spAutoFit/>
            </a:bodyPr>
            <a:lstStyle/>
            <a:p>
              <a:pPr lvl="0"/>
              <a:r>
                <a:rPr lang="en-US" dirty="0">
                  <a:solidFill>
                    <a:schemeClr val="dk1"/>
                  </a:solidFill>
                  <a:ea typeface="Calibri"/>
                  <a:cs typeface="Calibri"/>
                  <a:sym typeface="Calibri"/>
                </a:rPr>
                <a:t>The air density is greatest at sea level and decreases with increases elevation.</a:t>
              </a:r>
              <a:endParaRPr lang="en-US" dirty="0"/>
            </a:p>
          </p:txBody>
        </p:sp>
        <p:sp>
          <p:nvSpPr>
            <p:cNvPr id="201" name="Rectangle 200">
              <a:extLst>
                <a:ext uri="{FF2B5EF4-FFF2-40B4-BE49-F238E27FC236}">
                  <a16:creationId xmlns:a16="http://schemas.microsoft.com/office/drawing/2014/main" id="{9CC444E1-8233-4E46-8F06-F476F04ABAF1}"/>
                </a:ext>
              </a:extLst>
            </p:cNvPr>
            <p:cNvSpPr/>
            <p:nvPr/>
          </p:nvSpPr>
          <p:spPr>
            <a:xfrm>
              <a:off x="7342550" y="3723687"/>
              <a:ext cx="4572423" cy="369332"/>
            </a:xfrm>
            <a:prstGeom prst="rect">
              <a:avLst/>
            </a:prstGeom>
            <a:solidFill>
              <a:srgbClr val="C0C3A4"/>
            </a:solidFill>
            <a:effectLst>
              <a:outerShdw blurRad="63500" sx="102000" sy="102000" algn="ctr" rotWithShape="0">
                <a:prstClr val="black">
                  <a:alpha val="40000"/>
                </a:prstClr>
              </a:outerShdw>
            </a:effectLst>
          </p:spPr>
          <p:txBody>
            <a:bodyPr wrap="square">
              <a:spAutoFit/>
            </a:bodyPr>
            <a:lstStyle/>
            <a:p>
              <a:pPr lvl="0"/>
              <a:r>
                <a:rPr lang="en-US" dirty="0">
                  <a:solidFill>
                    <a:srgbClr val="C00000"/>
                  </a:solidFill>
                  <a:ea typeface="Calibri"/>
                  <a:cs typeface="Calibri"/>
                  <a:sym typeface="Calibri"/>
                </a:rPr>
                <a:t>So how the Pressure varies with altitude ??</a:t>
              </a:r>
              <a:endParaRPr lang="en-US" dirty="0">
                <a:solidFill>
                  <a:srgbClr val="C00000"/>
                </a:solidFill>
              </a:endParaRPr>
            </a:p>
          </p:txBody>
        </p:sp>
        <p:pic>
          <p:nvPicPr>
            <p:cNvPr id="202" name="Graphic 201" descr="Arrow Straight">
              <a:extLst>
                <a:ext uri="{FF2B5EF4-FFF2-40B4-BE49-F238E27FC236}">
                  <a16:creationId xmlns:a16="http://schemas.microsoft.com/office/drawing/2014/main" id="{1A9C6CC6-FF7C-44E2-AC17-521F4AAD6AB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6200000">
              <a:off x="9066094" y="2512838"/>
              <a:ext cx="1125333" cy="1125333"/>
            </a:xfrm>
            <a:prstGeom prst="rect">
              <a:avLst/>
            </a:prstGeom>
          </p:spPr>
        </p:pic>
      </p:grpSp>
    </p:spTree>
    <p:extLst>
      <p:ext uri="{BB962C8B-B14F-4D97-AF65-F5344CB8AC3E}">
        <p14:creationId xmlns:p14="http://schemas.microsoft.com/office/powerpoint/2010/main" val="22358834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7109" y="6327233"/>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31</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C43B9CAF-3610-4127-80E9-7D09DA32BF6C}"/>
              </a:ext>
            </a:extLst>
          </p:cNvPr>
          <p:cNvSpPr txBox="1"/>
          <p:nvPr/>
        </p:nvSpPr>
        <p:spPr>
          <a:xfrm>
            <a:off x="978271" y="340323"/>
            <a:ext cx="6831106" cy="800219"/>
          </a:xfrm>
          <a:prstGeom prst="rect">
            <a:avLst/>
          </a:prstGeom>
          <a:noFill/>
        </p:spPr>
        <p:txBody>
          <a:bodyPr wrap="square" rtlCol="0">
            <a:spAutoFit/>
          </a:bodyPr>
          <a:lstStyle/>
          <a:p>
            <a:pPr lvl="0" defTabSz="457200" rtl="1"/>
            <a:r>
              <a:rPr lang="en-US" sz="2800" b="1" dirty="0">
                <a:solidFill>
                  <a:srgbClr val="38425C"/>
                </a:solidFill>
                <a:latin typeface="Century Gothic" panose="020B0502020202020204" pitchFamily="34" charset="0"/>
                <a:ea typeface="微软雅黑"/>
                <a:cs typeface="+mn-ea"/>
              </a:rPr>
              <a:t>Vertical Pressure Variation </a:t>
            </a:r>
            <a:endParaRPr lang="zh-CN" altLang="en-US" sz="2800" b="1" dirty="0">
              <a:solidFill>
                <a:srgbClr val="38425C"/>
              </a:solidFill>
              <a:latin typeface="Century Gothic" panose="020B0502020202020204" pitchFamily="34" charset="0"/>
              <a:ea typeface="微软雅黑"/>
              <a:cs typeface="+mn-ea"/>
              <a:sym typeface="+mn-lt"/>
            </a:endParaRPr>
          </a:p>
          <a:p>
            <a:endParaRPr lang="en-US" dirty="0"/>
          </a:p>
        </p:txBody>
      </p:sp>
      <p:pic>
        <p:nvPicPr>
          <p:cNvPr id="87" name="Picture 86">
            <a:extLst>
              <a:ext uri="{FF2B5EF4-FFF2-40B4-BE49-F238E27FC236}">
                <a16:creationId xmlns:a16="http://schemas.microsoft.com/office/drawing/2014/main" id="{4CA136BB-5D77-4F52-9F19-7CC036FD2FA4}"/>
              </a:ext>
            </a:extLst>
          </p:cNvPr>
          <p:cNvPicPr>
            <a:picLocks noChangeAspect="1"/>
          </p:cNvPicPr>
          <p:nvPr/>
        </p:nvPicPr>
        <p:blipFill rotWithShape="1">
          <a:blip r:embed="rId4"/>
          <a:srcRect t="22541"/>
          <a:stretch/>
        </p:blipFill>
        <p:spPr>
          <a:xfrm>
            <a:off x="2056760" y="2069884"/>
            <a:ext cx="8603476" cy="3748614"/>
          </a:xfrm>
          <a:prstGeom prst="rect">
            <a:avLst/>
          </a:prstGeom>
          <a:effectLst>
            <a:outerShdw blurRad="50800" dist="38100" dir="5400000" algn="t" rotWithShape="0">
              <a:prstClr val="black">
                <a:alpha val="40000"/>
              </a:prstClr>
            </a:outerShdw>
          </a:effectLst>
        </p:spPr>
      </p:pic>
      <p:sp>
        <p:nvSpPr>
          <p:cNvPr id="171" name="Rectangle 170">
            <a:extLst>
              <a:ext uri="{FF2B5EF4-FFF2-40B4-BE49-F238E27FC236}">
                <a16:creationId xmlns:a16="http://schemas.microsoft.com/office/drawing/2014/main" id="{78CBE779-E532-4385-BCA5-581814629F69}"/>
              </a:ext>
            </a:extLst>
          </p:cNvPr>
          <p:cNvSpPr/>
          <p:nvPr/>
        </p:nvSpPr>
        <p:spPr>
          <a:xfrm>
            <a:off x="1137920" y="1195022"/>
            <a:ext cx="4958080" cy="729137"/>
          </a:xfrm>
          <a:prstGeom prst="rect">
            <a:avLst/>
          </a:prstGeom>
          <a:solidFill>
            <a:srgbClr val="38425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atmospheric pressure depends on the weight of the column of air above the Surface </a:t>
            </a:r>
          </a:p>
        </p:txBody>
      </p:sp>
      <p:sp>
        <p:nvSpPr>
          <p:cNvPr id="173" name="Rectangle 172">
            <a:extLst>
              <a:ext uri="{FF2B5EF4-FFF2-40B4-BE49-F238E27FC236}">
                <a16:creationId xmlns:a16="http://schemas.microsoft.com/office/drawing/2014/main" id="{6901004B-30BE-45A9-888F-A8F99273FB74}"/>
              </a:ext>
            </a:extLst>
          </p:cNvPr>
          <p:cNvSpPr/>
          <p:nvPr/>
        </p:nvSpPr>
        <p:spPr>
          <a:xfrm>
            <a:off x="6297737" y="1203987"/>
            <a:ext cx="4958080" cy="729137"/>
          </a:xfrm>
          <a:prstGeom prst="rect">
            <a:avLst/>
          </a:prstGeom>
          <a:solidFill>
            <a:srgbClr val="38425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atmospheric pressure decreases with altitude</a:t>
            </a:r>
          </a:p>
        </p:txBody>
      </p:sp>
    </p:spTree>
    <p:extLst>
      <p:ext uri="{BB962C8B-B14F-4D97-AF65-F5344CB8AC3E}">
        <p14:creationId xmlns:p14="http://schemas.microsoft.com/office/powerpoint/2010/main" val="1165879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32</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24485EF6-2EBF-4014-813A-915447E3A554}"/>
              </a:ext>
            </a:extLst>
          </p:cNvPr>
          <p:cNvSpPr txBox="1"/>
          <p:nvPr/>
        </p:nvSpPr>
        <p:spPr>
          <a:xfrm>
            <a:off x="1089107" y="340729"/>
            <a:ext cx="6831106" cy="800219"/>
          </a:xfrm>
          <a:prstGeom prst="rect">
            <a:avLst/>
          </a:prstGeom>
          <a:noFill/>
        </p:spPr>
        <p:txBody>
          <a:bodyPr wrap="square" rtlCol="0">
            <a:spAutoFit/>
          </a:bodyPr>
          <a:lstStyle/>
          <a:p>
            <a:pPr lvl="0" defTabSz="457200" rtl="1"/>
            <a:r>
              <a:rPr lang="en-US" altLang="zh-CN" sz="2800" b="1" dirty="0">
                <a:solidFill>
                  <a:srgbClr val="38425C"/>
                </a:solidFill>
                <a:latin typeface="Century Gothic" panose="020B0502020202020204" pitchFamily="34" charset="0"/>
                <a:ea typeface="微软雅黑"/>
                <a:cs typeface="+mn-ea"/>
                <a:sym typeface="+mn-lt"/>
              </a:rPr>
              <a:t>Pressure Rate</a:t>
            </a:r>
            <a:endParaRPr lang="zh-CN" altLang="en-US" sz="2800" b="1" dirty="0">
              <a:solidFill>
                <a:srgbClr val="38425C"/>
              </a:solidFill>
              <a:latin typeface="Century Gothic" panose="020B0502020202020204" pitchFamily="34" charset="0"/>
              <a:ea typeface="微软雅黑"/>
              <a:cs typeface="+mn-ea"/>
              <a:sym typeface="+mn-lt"/>
            </a:endParaRPr>
          </a:p>
          <a:p>
            <a:endParaRPr lang="en-US" dirty="0"/>
          </a:p>
        </p:txBody>
      </p:sp>
      <p:grpSp>
        <p:nvGrpSpPr>
          <p:cNvPr id="87" name="Group 86">
            <a:extLst>
              <a:ext uri="{FF2B5EF4-FFF2-40B4-BE49-F238E27FC236}">
                <a16:creationId xmlns:a16="http://schemas.microsoft.com/office/drawing/2014/main" id="{2A8A3D62-A06E-4246-A3F1-D3875E2598E6}"/>
              </a:ext>
            </a:extLst>
          </p:cNvPr>
          <p:cNvGrpSpPr/>
          <p:nvPr/>
        </p:nvGrpSpPr>
        <p:grpSpPr>
          <a:xfrm>
            <a:off x="1264661" y="1470372"/>
            <a:ext cx="9365828" cy="4184323"/>
            <a:chOff x="314960" y="1094686"/>
            <a:chExt cx="11778575" cy="5062594"/>
          </a:xfrm>
          <a:effectLst>
            <a:outerShdw blurRad="50800" dist="38100" algn="l" rotWithShape="0">
              <a:prstClr val="black">
                <a:alpha val="40000"/>
              </a:prstClr>
            </a:outerShdw>
          </a:effectLst>
        </p:grpSpPr>
        <p:pic>
          <p:nvPicPr>
            <p:cNvPr id="171" name="Picture 170">
              <a:extLst>
                <a:ext uri="{FF2B5EF4-FFF2-40B4-BE49-F238E27FC236}">
                  <a16:creationId xmlns:a16="http://schemas.microsoft.com/office/drawing/2014/main" id="{95301270-5ED8-43B8-8508-ADD31BAEF050}"/>
                </a:ext>
              </a:extLst>
            </p:cNvPr>
            <p:cNvPicPr>
              <a:picLocks noChangeAspect="1"/>
            </p:cNvPicPr>
            <p:nvPr/>
          </p:nvPicPr>
          <p:blipFill rotWithShape="1">
            <a:blip r:embed="rId4"/>
            <a:srcRect l="2583" t="15962" r="1082" b="10848"/>
            <a:stretch/>
          </p:blipFill>
          <p:spPr>
            <a:xfrm>
              <a:off x="314960" y="1094686"/>
              <a:ext cx="11744960" cy="5019393"/>
            </a:xfrm>
            <a:prstGeom prst="rect">
              <a:avLst/>
            </a:prstGeom>
          </p:spPr>
        </p:pic>
        <p:sp>
          <p:nvSpPr>
            <p:cNvPr id="173" name="Rectangle 172">
              <a:extLst>
                <a:ext uri="{FF2B5EF4-FFF2-40B4-BE49-F238E27FC236}">
                  <a16:creationId xmlns:a16="http://schemas.microsoft.com/office/drawing/2014/main" id="{3CEAF43C-0D55-458A-AB67-9BCCA89C84EA}"/>
                </a:ext>
              </a:extLst>
            </p:cNvPr>
            <p:cNvSpPr/>
            <p:nvPr/>
          </p:nvSpPr>
          <p:spPr>
            <a:xfrm>
              <a:off x="11266526" y="5771200"/>
              <a:ext cx="827009" cy="386080"/>
            </a:xfrm>
            <a:prstGeom prst="rect">
              <a:avLst/>
            </a:prstGeom>
            <a:solidFill>
              <a:srgbClr val="C4C4C4"/>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047517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33</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Rectangle 85">
            <a:extLst>
              <a:ext uri="{FF2B5EF4-FFF2-40B4-BE49-F238E27FC236}">
                <a16:creationId xmlns:a16="http://schemas.microsoft.com/office/drawing/2014/main" id="{F8CCA53E-502C-4622-8291-E80AA2F0F58D}"/>
              </a:ext>
            </a:extLst>
          </p:cNvPr>
          <p:cNvSpPr/>
          <p:nvPr/>
        </p:nvSpPr>
        <p:spPr>
          <a:xfrm>
            <a:off x="663388" y="1044555"/>
            <a:ext cx="9472564" cy="1200329"/>
          </a:xfrm>
          <a:prstGeom prst="rect">
            <a:avLst/>
          </a:prstGeom>
        </p:spPr>
        <p:txBody>
          <a:bodyPr wrap="square">
            <a:spAutoFit/>
          </a:bodyPr>
          <a:lstStyle/>
          <a:p>
            <a:pPr algn="ctr"/>
            <a:r>
              <a:rPr lang="en-US" dirty="0"/>
              <a:t>The Atmospheric pressure also varies from one place to another at same level horizontally due to : </a:t>
            </a:r>
          </a:p>
          <a:p>
            <a:pPr marL="742950" lvl="1" indent="-285750">
              <a:buFont typeface="Arial" panose="020B0604020202020204" pitchFamily="34" charset="0"/>
              <a:buChar char="•"/>
            </a:pPr>
            <a:r>
              <a:rPr lang="en-US" dirty="0"/>
              <a:t>Temperature Variation</a:t>
            </a:r>
          </a:p>
          <a:p>
            <a:pPr marL="742950" lvl="1" indent="-285750">
              <a:buFont typeface="Arial" panose="020B0604020202020204" pitchFamily="34" charset="0"/>
              <a:buChar char="•"/>
            </a:pPr>
            <a:r>
              <a:rPr lang="en-US" dirty="0"/>
              <a:t>Air Movement</a:t>
            </a:r>
          </a:p>
          <a:p>
            <a:pPr algn="ctr"/>
            <a:r>
              <a:rPr lang="en-US" dirty="0"/>
              <a:t> </a:t>
            </a:r>
          </a:p>
        </p:txBody>
      </p:sp>
      <p:sp>
        <p:nvSpPr>
          <p:cNvPr id="87" name="Rectangle 86">
            <a:extLst>
              <a:ext uri="{FF2B5EF4-FFF2-40B4-BE49-F238E27FC236}">
                <a16:creationId xmlns:a16="http://schemas.microsoft.com/office/drawing/2014/main" id="{34F52CC7-B679-40ED-80D8-F479CF2945BE}"/>
              </a:ext>
            </a:extLst>
          </p:cNvPr>
          <p:cNvSpPr/>
          <p:nvPr/>
        </p:nvSpPr>
        <p:spPr>
          <a:xfrm>
            <a:off x="1036976" y="383742"/>
            <a:ext cx="5370829" cy="523220"/>
          </a:xfrm>
          <a:prstGeom prst="rect">
            <a:avLst/>
          </a:prstGeom>
        </p:spPr>
        <p:txBody>
          <a:bodyPr wrap="none">
            <a:spAutoFit/>
          </a:bodyPr>
          <a:lstStyle/>
          <a:p>
            <a:pPr lvl="0" defTabSz="457200" rtl="1"/>
            <a:r>
              <a:rPr lang="en-US" sz="2800" b="1" dirty="0">
                <a:solidFill>
                  <a:srgbClr val="38425C"/>
                </a:solidFill>
                <a:latin typeface="Century Gothic" panose="020B0502020202020204" pitchFamily="34" charset="0"/>
                <a:ea typeface="微软雅黑"/>
                <a:cs typeface="+mn-ea"/>
              </a:rPr>
              <a:t>Horizontal  Pressure Variation </a:t>
            </a:r>
            <a:endParaRPr lang="zh-CN" altLang="en-US" sz="2800" b="1" dirty="0">
              <a:solidFill>
                <a:srgbClr val="38425C"/>
              </a:solidFill>
              <a:latin typeface="Century Gothic" panose="020B0502020202020204" pitchFamily="34" charset="0"/>
              <a:ea typeface="微软雅黑"/>
              <a:cs typeface="+mn-ea"/>
              <a:sym typeface="+mn-lt"/>
            </a:endParaRPr>
          </a:p>
        </p:txBody>
      </p:sp>
      <p:pic>
        <p:nvPicPr>
          <p:cNvPr id="171" name="Picture 170">
            <a:extLst>
              <a:ext uri="{FF2B5EF4-FFF2-40B4-BE49-F238E27FC236}">
                <a16:creationId xmlns:a16="http://schemas.microsoft.com/office/drawing/2014/main" id="{CCC85A88-248C-410D-9A92-0661DB7887D2}"/>
              </a:ext>
            </a:extLst>
          </p:cNvPr>
          <p:cNvPicPr>
            <a:picLocks noChangeAspect="1"/>
          </p:cNvPicPr>
          <p:nvPr/>
        </p:nvPicPr>
        <p:blipFill rotWithShape="1">
          <a:blip r:embed="rId4"/>
          <a:srcRect t="232" r="861" b="-232"/>
          <a:stretch/>
        </p:blipFill>
        <p:spPr>
          <a:xfrm>
            <a:off x="1542180" y="2174777"/>
            <a:ext cx="8964998" cy="3601256"/>
          </a:xfrm>
          <a:prstGeom prst="rect">
            <a:avLst/>
          </a:prstGeom>
        </p:spPr>
      </p:pic>
    </p:spTree>
    <p:extLst>
      <p:ext uri="{BB962C8B-B14F-4D97-AF65-F5344CB8AC3E}">
        <p14:creationId xmlns:p14="http://schemas.microsoft.com/office/powerpoint/2010/main" val="1515884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34</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62ACE4A6-149F-4DE3-A35E-2D7ACF11CCEE}"/>
              </a:ext>
            </a:extLst>
          </p:cNvPr>
          <p:cNvSpPr txBox="1"/>
          <p:nvPr/>
        </p:nvSpPr>
        <p:spPr>
          <a:xfrm>
            <a:off x="1117300" y="264719"/>
            <a:ext cx="6831106" cy="800219"/>
          </a:xfrm>
          <a:prstGeom prst="rect">
            <a:avLst/>
          </a:prstGeom>
          <a:noFill/>
        </p:spPr>
        <p:txBody>
          <a:bodyPr wrap="square" rtlCol="0">
            <a:spAutoFit/>
          </a:bodyPr>
          <a:lstStyle/>
          <a:p>
            <a:pPr marL="0" marR="0" lvl="0" indent="0" algn="l" defTabSz="457200" rtl="1" eaLnBrk="1" fontAlgn="auto" latinLnBrk="0" hangingPunct="1">
              <a:lnSpc>
                <a:spcPct val="100000"/>
              </a:lnSpc>
              <a:spcBef>
                <a:spcPts val="0"/>
              </a:spcBef>
              <a:spcAft>
                <a:spcPts val="0"/>
              </a:spcAft>
              <a:buClrTx/>
              <a:buSzTx/>
              <a:buFontTx/>
              <a:buNone/>
              <a:tabLst/>
              <a:defRPr/>
            </a:pPr>
            <a:r>
              <a:rPr lang="en-US" sz="2800" b="1" dirty="0">
                <a:solidFill>
                  <a:srgbClr val="38425C"/>
                </a:solidFill>
                <a:latin typeface="Century Gothic" panose="020B0502020202020204" pitchFamily="34" charset="0"/>
                <a:ea typeface="微软雅黑"/>
                <a:cs typeface="+mn-ea"/>
              </a:rPr>
              <a:t>Temperature &amp; Heat</a:t>
            </a:r>
            <a:endParaRPr lang="zh-CN" altLang="en-US" sz="2800" b="1" dirty="0">
              <a:solidFill>
                <a:srgbClr val="38425C"/>
              </a:solidFill>
              <a:latin typeface="Century Gothic" panose="020B0502020202020204" pitchFamily="34" charset="0"/>
              <a:ea typeface="微软雅黑"/>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7" name="Picture 86">
            <a:extLst>
              <a:ext uri="{FF2B5EF4-FFF2-40B4-BE49-F238E27FC236}">
                <a16:creationId xmlns:a16="http://schemas.microsoft.com/office/drawing/2014/main" id="{ED957976-DA19-4F80-A735-9FE74888E9F7}"/>
              </a:ext>
            </a:extLst>
          </p:cNvPr>
          <p:cNvPicPr>
            <a:picLocks noChangeAspect="1"/>
          </p:cNvPicPr>
          <p:nvPr/>
        </p:nvPicPr>
        <p:blipFill>
          <a:blip r:embed="rId4"/>
          <a:stretch>
            <a:fillRect/>
          </a:stretch>
        </p:blipFill>
        <p:spPr>
          <a:xfrm>
            <a:off x="801113" y="1941366"/>
            <a:ext cx="5700162" cy="4278459"/>
          </a:xfrm>
          <a:prstGeom prst="rect">
            <a:avLst/>
          </a:prstGeom>
        </p:spPr>
      </p:pic>
      <p:sp>
        <p:nvSpPr>
          <p:cNvPr id="171" name="Rectangle 170">
            <a:extLst>
              <a:ext uri="{FF2B5EF4-FFF2-40B4-BE49-F238E27FC236}">
                <a16:creationId xmlns:a16="http://schemas.microsoft.com/office/drawing/2014/main" id="{661C31E6-18F4-4599-A6BB-9729CE0338AB}"/>
              </a:ext>
            </a:extLst>
          </p:cNvPr>
          <p:cNvSpPr/>
          <p:nvPr/>
        </p:nvSpPr>
        <p:spPr>
          <a:xfrm>
            <a:off x="7002140" y="2706554"/>
            <a:ext cx="4985927" cy="2954655"/>
          </a:xfrm>
          <a:prstGeom prst="rect">
            <a:avLst/>
          </a:prstGeom>
          <a:solidFill>
            <a:srgbClr val="C0C3A4"/>
          </a:solidFill>
          <a:effectLst>
            <a:outerShdw blurRad="63500" sx="102000" sy="102000" algn="ctr" rotWithShape="0">
              <a:prstClr val="black">
                <a:alpha val="40000"/>
              </a:prstClr>
            </a:outerShdw>
          </a:effectLst>
        </p:spPr>
        <p:txBody>
          <a:bodyPr wrap="square">
            <a:spAutoFit/>
          </a:bodyPr>
          <a:lstStyle/>
          <a:p>
            <a:r>
              <a:rPr lang="en-US" dirty="0"/>
              <a:t>The Sun generates energy, which is transferred through space to the Earth's atmosphere and surface. Some of this energy warms the atmosphere and surface as heat. There are three ways energy is transferred into and through the atmosphere:</a:t>
            </a:r>
          </a:p>
          <a:p>
            <a:pPr marL="742950" lvl="1" indent="-285750">
              <a:buFont typeface="Arial" panose="020B0604020202020204" pitchFamily="34" charset="0"/>
              <a:buChar char="•"/>
            </a:pPr>
            <a:r>
              <a:rPr lang="en-US" sz="2000" b="1" dirty="0">
                <a:solidFill>
                  <a:schemeClr val="accent2">
                    <a:lumMod val="75000"/>
                  </a:schemeClr>
                </a:solidFill>
              </a:rPr>
              <a:t>radiation</a:t>
            </a:r>
          </a:p>
          <a:p>
            <a:pPr marL="742950" lvl="1" indent="-285750">
              <a:buFont typeface="Arial" panose="020B0604020202020204" pitchFamily="34" charset="0"/>
              <a:buChar char="•"/>
            </a:pPr>
            <a:r>
              <a:rPr lang="en-US" sz="2000" b="1" dirty="0">
                <a:solidFill>
                  <a:schemeClr val="accent2">
                    <a:lumMod val="75000"/>
                  </a:schemeClr>
                </a:solidFill>
              </a:rPr>
              <a:t>conduction</a:t>
            </a:r>
          </a:p>
          <a:p>
            <a:pPr marL="742950" lvl="1" indent="-285750">
              <a:buFont typeface="Arial" panose="020B0604020202020204" pitchFamily="34" charset="0"/>
              <a:buChar char="•"/>
            </a:pPr>
            <a:r>
              <a:rPr lang="en-US" sz="2000" b="1" dirty="0">
                <a:solidFill>
                  <a:schemeClr val="accent2">
                    <a:lumMod val="75000"/>
                  </a:schemeClr>
                </a:solidFill>
              </a:rPr>
              <a:t>convection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73" name="TextBox 172">
            <a:extLst>
              <a:ext uri="{FF2B5EF4-FFF2-40B4-BE49-F238E27FC236}">
                <a16:creationId xmlns:a16="http://schemas.microsoft.com/office/drawing/2014/main" id="{3CF4BCF0-D697-4289-9E11-4B80A5244C8A}"/>
              </a:ext>
            </a:extLst>
          </p:cNvPr>
          <p:cNvSpPr txBox="1"/>
          <p:nvPr/>
        </p:nvSpPr>
        <p:spPr>
          <a:xfrm>
            <a:off x="878541" y="1189945"/>
            <a:ext cx="4778188" cy="461665"/>
          </a:xfrm>
          <a:prstGeom prst="rect">
            <a:avLst/>
          </a:prstGeom>
          <a:noFill/>
        </p:spPr>
        <p:txBody>
          <a:bodyPr wrap="square" rtlCol="0">
            <a:spAutoFit/>
          </a:bodyPr>
          <a:lstStyle/>
          <a:p>
            <a:r>
              <a:rPr lang="en-US" sz="2400" b="1" dirty="0">
                <a:solidFill>
                  <a:schemeClr val="accent2">
                    <a:lumMod val="75000"/>
                  </a:schemeClr>
                </a:solidFill>
              </a:rPr>
              <a:t>Heat Transfer</a:t>
            </a:r>
          </a:p>
        </p:txBody>
      </p:sp>
    </p:spTree>
    <p:extLst>
      <p:ext uri="{BB962C8B-B14F-4D97-AF65-F5344CB8AC3E}">
        <p14:creationId xmlns:p14="http://schemas.microsoft.com/office/powerpoint/2010/main" val="20436846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35</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4948845F-9745-4C77-8185-82D198ABCE16}"/>
              </a:ext>
            </a:extLst>
          </p:cNvPr>
          <p:cNvSpPr txBox="1"/>
          <p:nvPr/>
        </p:nvSpPr>
        <p:spPr>
          <a:xfrm>
            <a:off x="976883" y="327100"/>
            <a:ext cx="6831106" cy="800219"/>
          </a:xfrm>
          <a:prstGeom prst="rect">
            <a:avLst/>
          </a:prstGeom>
          <a:noFill/>
        </p:spPr>
        <p:txBody>
          <a:bodyPr wrap="square" rtlCol="0">
            <a:spAutoFit/>
          </a:bodyPr>
          <a:lstStyle/>
          <a:p>
            <a:pPr defTabSz="457200" rtl="1">
              <a:defRPr/>
            </a:pPr>
            <a:r>
              <a:rPr lang="en-US" sz="2800" b="1" dirty="0">
                <a:solidFill>
                  <a:srgbClr val="38425C"/>
                </a:solidFill>
                <a:latin typeface="Century Gothic" panose="020B0502020202020204" pitchFamily="34" charset="0"/>
                <a:ea typeface="微软雅黑"/>
                <a:cs typeface="+mn-ea"/>
              </a:rPr>
              <a:t>Temperature, Density &amp; Pressure</a:t>
            </a:r>
            <a:endParaRPr lang="zh-CN" altLang="en-US" sz="2800" b="1" dirty="0">
              <a:solidFill>
                <a:srgbClr val="38425C"/>
              </a:solidFill>
              <a:latin typeface="Century Gothic" panose="020B0502020202020204" pitchFamily="34" charset="0"/>
              <a:ea typeface="微软雅黑"/>
              <a:cs typeface="+mn-ea"/>
              <a:sym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7" name="Rectangle 86">
            <a:extLst>
              <a:ext uri="{FF2B5EF4-FFF2-40B4-BE49-F238E27FC236}">
                <a16:creationId xmlns:a16="http://schemas.microsoft.com/office/drawing/2014/main" id="{C0705979-EF2E-4B20-949F-011A5AAF4CC8}"/>
              </a:ext>
            </a:extLst>
          </p:cNvPr>
          <p:cNvSpPr/>
          <p:nvPr/>
        </p:nvSpPr>
        <p:spPr>
          <a:xfrm>
            <a:off x="177433" y="1050044"/>
            <a:ext cx="5815696"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Arial"/>
                <a:cs typeface="Arial"/>
                <a:sym typeface="Arial"/>
              </a:rPr>
              <a:t>It’s the Law: Density vs. Pressure (Boyle’s Low)  (P ~ </a:t>
            </a:r>
            <a:r>
              <a:rPr kumimoji="0" lang="el-GR" sz="1800" b="0" i="0" u="none" strike="noStrike" kern="1200" cap="none" spc="0" normalizeH="0" baseline="0" noProof="0" dirty="0">
                <a:ln>
                  <a:noFill/>
                </a:ln>
                <a:solidFill>
                  <a:prstClr val="black"/>
                </a:solidFill>
                <a:effectLst/>
                <a:uLnTx/>
                <a:uFillTx/>
                <a:latin typeface="Arial"/>
                <a:ea typeface="Arial"/>
                <a:cs typeface="Arial"/>
                <a:sym typeface="Arial"/>
              </a:rPr>
              <a:t>ρ</a:t>
            </a:r>
            <a:r>
              <a:rPr kumimoji="0" lang="en-US" sz="1800" b="0" i="0" u="none" strike="noStrike" kern="1200" cap="none" spc="0" normalizeH="0" baseline="0" noProof="0" dirty="0">
                <a:ln>
                  <a:noFill/>
                </a:ln>
                <a:solidFill>
                  <a:prstClr val="black"/>
                </a:solidFill>
                <a:effectLst/>
                <a:uLnTx/>
                <a:uFillTx/>
                <a:latin typeface="Arial"/>
                <a:ea typeface="Arial"/>
                <a:cs typeface="Arial"/>
                <a:sym typeface="Arial"/>
              </a:rPr>
              <a: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1" name="Rectangle 170">
            <a:extLst>
              <a:ext uri="{FF2B5EF4-FFF2-40B4-BE49-F238E27FC236}">
                <a16:creationId xmlns:a16="http://schemas.microsoft.com/office/drawing/2014/main" id="{CB07AAE1-6B87-4DD9-91DA-639412E1123D}"/>
              </a:ext>
            </a:extLst>
          </p:cNvPr>
          <p:cNvSpPr/>
          <p:nvPr/>
        </p:nvSpPr>
        <p:spPr>
          <a:xfrm>
            <a:off x="6588636" y="3105834"/>
            <a:ext cx="4572423" cy="646331"/>
          </a:xfrm>
          <a:prstGeom prst="rect">
            <a:avLst/>
          </a:prstGeom>
          <a:solidFill>
            <a:srgbClr val="C0C3A4"/>
          </a:solidFill>
          <a:effectLst>
            <a:outerShdw blurRad="63500" sx="102000" sy="102000" algn="ctr" rotWithShape="0">
              <a:prstClr val="black">
                <a:alpha val="40000"/>
              </a:prstClr>
            </a:outerShdw>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As the air heated it become lighter and raises causes area of low pressure.</a:t>
            </a:r>
          </a:p>
        </p:txBody>
      </p:sp>
      <p:grpSp>
        <p:nvGrpSpPr>
          <p:cNvPr id="173" name="Group 172">
            <a:extLst>
              <a:ext uri="{FF2B5EF4-FFF2-40B4-BE49-F238E27FC236}">
                <a16:creationId xmlns:a16="http://schemas.microsoft.com/office/drawing/2014/main" id="{FDC558D8-6353-494A-A59C-446DAE34B248}"/>
              </a:ext>
            </a:extLst>
          </p:cNvPr>
          <p:cNvGrpSpPr/>
          <p:nvPr/>
        </p:nvGrpSpPr>
        <p:grpSpPr>
          <a:xfrm>
            <a:off x="327769" y="1542370"/>
            <a:ext cx="5506892" cy="1242113"/>
            <a:chOff x="393442" y="1591756"/>
            <a:chExt cx="5506892" cy="1242113"/>
          </a:xfrm>
        </p:grpSpPr>
        <p:grpSp>
          <p:nvGrpSpPr>
            <p:cNvPr id="174" name="Group 173">
              <a:extLst>
                <a:ext uri="{FF2B5EF4-FFF2-40B4-BE49-F238E27FC236}">
                  <a16:creationId xmlns:a16="http://schemas.microsoft.com/office/drawing/2014/main" id="{9CF46478-ED58-4B27-ADE6-3CE1E889A57E}"/>
                </a:ext>
              </a:extLst>
            </p:cNvPr>
            <p:cNvGrpSpPr/>
            <p:nvPr/>
          </p:nvGrpSpPr>
          <p:grpSpPr>
            <a:xfrm>
              <a:off x="393442" y="1591756"/>
              <a:ext cx="5506892" cy="1242113"/>
              <a:chOff x="6717947" y="1094687"/>
              <a:chExt cx="5506892" cy="1242113"/>
            </a:xfrm>
          </p:grpSpPr>
          <p:grpSp>
            <p:nvGrpSpPr>
              <p:cNvPr id="176" name="Group 175">
                <a:extLst>
                  <a:ext uri="{FF2B5EF4-FFF2-40B4-BE49-F238E27FC236}">
                    <a16:creationId xmlns:a16="http://schemas.microsoft.com/office/drawing/2014/main" id="{A8AF70DD-5963-416D-9AF8-4FFAA4C45C61}"/>
                  </a:ext>
                </a:extLst>
              </p:cNvPr>
              <p:cNvGrpSpPr/>
              <p:nvPr/>
            </p:nvGrpSpPr>
            <p:grpSpPr>
              <a:xfrm>
                <a:off x="6717947" y="1094687"/>
                <a:ext cx="5333627" cy="1242113"/>
                <a:chOff x="6619333" y="1094687"/>
                <a:chExt cx="5333627" cy="1242113"/>
              </a:xfrm>
            </p:grpSpPr>
            <p:grpSp>
              <p:nvGrpSpPr>
                <p:cNvPr id="178" name="Group 177">
                  <a:extLst>
                    <a:ext uri="{FF2B5EF4-FFF2-40B4-BE49-F238E27FC236}">
                      <a16:creationId xmlns:a16="http://schemas.microsoft.com/office/drawing/2014/main" id="{6B4FCDFA-9DD7-433E-A043-B1E86D89ED72}"/>
                    </a:ext>
                  </a:extLst>
                </p:cNvPr>
                <p:cNvGrpSpPr/>
                <p:nvPr/>
              </p:nvGrpSpPr>
              <p:grpSpPr>
                <a:xfrm>
                  <a:off x="6619333" y="1094687"/>
                  <a:ext cx="5333627" cy="1242113"/>
                  <a:chOff x="1479210" y="2631440"/>
                  <a:chExt cx="5129440" cy="1719962"/>
                </a:xfrm>
              </p:grpSpPr>
              <p:sp>
                <p:nvSpPr>
                  <p:cNvPr id="181" name="Rectangle 180">
                    <a:extLst>
                      <a:ext uri="{FF2B5EF4-FFF2-40B4-BE49-F238E27FC236}">
                        <a16:creationId xmlns:a16="http://schemas.microsoft.com/office/drawing/2014/main" id="{3BEE6D44-6ED7-438F-A03D-5217041A34CE}"/>
                      </a:ext>
                    </a:extLst>
                  </p:cNvPr>
                  <p:cNvSpPr/>
                  <p:nvPr/>
                </p:nvSpPr>
                <p:spPr>
                  <a:xfrm>
                    <a:off x="1479210" y="2631440"/>
                    <a:ext cx="5129440" cy="1719962"/>
                  </a:xfrm>
                  <a:prstGeom prst="rect">
                    <a:avLst/>
                  </a:prstGeom>
                  <a:solidFill>
                    <a:srgbClr val="E3E7E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82" name="Group 181">
                    <a:extLst>
                      <a:ext uri="{FF2B5EF4-FFF2-40B4-BE49-F238E27FC236}">
                        <a16:creationId xmlns:a16="http://schemas.microsoft.com/office/drawing/2014/main" id="{BCA3F112-24EF-419C-B33E-19C9EF39AF7E}"/>
                      </a:ext>
                    </a:extLst>
                  </p:cNvPr>
                  <p:cNvGrpSpPr/>
                  <p:nvPr/>
                </p:nvGrpSpPr>
                <p:grpSpPr>
                  <a:xfrm>
                    <a:off x="1759163" y="2761346"/>
                    <a:ext cx="3301043" cy="1382807"/>
                    <a:chOff x="1759163" y="2761346"/>
                    <a:chExt cx="3301043" cy="1382807"/>
                  </a:xfrm>
                </p:grpSpPr>
                <p:pic>
                  <p:nvPicPr>
                    <p:cNvPr id="183" name="Graphic 182" descr="Line arrow Straight">
                      <a:extLst>
                        <a:ext uri="{FF2B5EF4-FFF2-40B4-BE49-F238E27FC236}">
                          <a16:creationId xmlns:a16="http://schemas.microsoft.com/office/drawing/2014/main" id="{34B05602-D218-4F69-914E-38FA7009470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1862114" y="2667073"/>
                      <a:ext cx="510177" cy="698724"/>
                    </a:xfrm>
                    <a:prstGeom prst="rect">
                      <a:avLst/>
                    </a:prstGeom>
                  </p:spPr>
                </p:pic>
                <p:pic>
                  <p:nvPicPr>
                    <p:cNvPr id="184" name="Graphic 183" descr="Line arrow Straight">
                      <a:extLst>
                        <a:ext uri="{FF2B5EF4-FFF2-40B4-BE49-F238E27FC236}">
                          <a16:creationId xmlns:a16="http://schemas.microsoft.com/office/drawing/2014/main" id="{F63D04D4-5101-4CDF-A7F3-0BE729D1E77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3707148" y="3539702"/>
                      <a:ext cx="510177" cy="698724"/>
                    </a:xfrm>
                    <a:prstGeom prst="rect">
                      <a:avLst/>
                    </a:prstGeom>
                  </p:spPr>
                </p:pic>
                <p:pic>
                  <p:nvPicPr>
                    <p:cNvPr id="185" name="Graphic 184" descr="Line arrow Straight">
                      <a:extLst>
                        <a:ext uri="{FF2B5EF4-FFF2-40B4-BE49-F238E27FC236}">
                          <a16:creationId xmlns:a16="http://schemas.microsoft.com/office/drawing/2014/main" id="{932EB8F8-0328-43DD-B6F1-8AB55FD9DD8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3691148" y="2755224"/>
                      <a:ext cx="510177" cy="698724"/>
                    </a:xfrm>
                    <a:prstGeom prst="rect">
                      <a:avLst/>
                    </a:prstGeom>
                  </p:spPr>
                </p:pic>
                <p:pic>
                  <p:nvPicPr>
                    <p:cNvPr id="186" name="Graphic 185" descr="Line arrow Straight">
                      <a:extLst>
                        <a:ext uri="{FF2B5EF4-FFF2-40B4-BE49-F238E27FC236}">
                          <a16:creationId xmlns:a16="http://schemas.microsoft.com/office/drawing/2014/main" id="{DA8B5886-858A-43CD-936F-8978DCF8317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1853436" y="3492204"/>
                      <a:ext cx="510177" cy="698724"/>
                    </a:xfrm>
                    <a:prstGeom prst="rect">
                      <a:avLst/>
                    </a:prstGeom>
                  </p:spPr>
                </p:pic>
                <p:sp>
                  <p:nvSpPr>
                    <p:cNvPr id="187" name="TextBox 186">
                      <a:extLst>
                        <a:ext uri="{FF2B5EF4-FFF2-40B4-BE49-F238E27FC236}">
                          <a16:creationId xmlns:a16="http://schemas.microsoft.com/office/drawing/2014/main" id="{8D32E99C-6721-494A-B00C-D911165D4624}"/>
                        </a:ext>
                      </a:extLst>
                    </p:cNvPr>
                    <p:cNvSpPr txBox="1"/>
                    <p:nvPr/>
                  </p:nvSpPr>
                  <p:spPr>
                    <a:xfrm>
                      <a:off x="2285786" y="2855279"/>
                      <a:ext cx="1375214" cy="5114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Temperature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8" name="TextBox 187">
                      <a:extLst>
                        <a:ext uri="{FF2B5EF4-FFF2-40B4-BE49-F238E27FC236}">
                          <a16:creationId xmlns:a16="http://schemas.microsoft.com/office/drawing/2014/main" id="{FB6E0F2D-2932-4542-B3BB-E24DCCB5EEE5}"/>
                        </a:ext>
                      </a:extLst>
                    </p:cNvPr>
                    <p:cNvSpPr txBox="1"/>
                    <p:nvPr/>
                  </p:nvSpPr>
                  <p:spPr>
                    <a:xfrm>
                      <a:off x="2285787" y="3620203"/>
                      <a:ext cx="1432586" cy="5114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Temperature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9" name="TextBox 188">
                      <a:extLst>
                        <a:ext uri="{FF2B5EF4-FFF2-40B4-BE49-F238E27FC236}">
                          <a16:creationId xmlns:a16="http://schemas.microsoft.com/office/drawing/2014/main" id="{6629355E-4FDB-4F15-88ED-911B024B0E17}"/>
                        </a:ext>
                      </a:extLst>
                    </p:cNvPr>
                    <p:cNvSpPr txBox="1"/>
                    <p:nvPr/>
                  </p:nvSpPr>
                  <p:spPr>
                    <a:xfrm>
                      <a:off x="4044206" y="2860045"/>
                      <a:ext cx="1016000" cy="5114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Density</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0" name="TextBox 189">
                      <a:extLst>
                        <a:ext uri="{FF2B5EF4-FFF2-40B4-BE49-F238E27FC236}">
                          <a16:creationId xmlns:a16="http://schemas.microsoft.com/office/drawing/2014/main" id="{42252388-0769-4CAF-A71A-4EDA5D51E708}"/>
                        </a:ext>
                      </a:extLst>
                    </p:cNvPr>
                    <p:cNvSpPr txBox="1"/>
                    <p:nvPr/>
                  </p:nvSpPr>
                  <p:spPr>
                    <a:xfrm>
                      <a:off x="4044206" y="3620203"/>
                      <a:ext cx="1016000" cy="5114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Calibri" panose="020F0502020204030204"/>
                        </a:rPr>
                        <a:t>Density</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91" name="Graphic 190" descr="Line arrow Straight">
                      <a:extLst>
                        <a:ext uri="{FF2B5EF4-FFF2-40B4-BE49-F238E27FC236}">
                          <a16:creationId xmlns:a16="http://schemas.microsoft.com/office/drawing/2014/main" id="{27244E91-3B60-44B6-9524-F40E4316AB0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3707147" y="3539703"/>
                      <a:ext cx="510177" cy="698724"/>
                    </a:xfrm>
                    <a:prstGeom prst="rect">
                      <a:avLst/>
                    </a:prstGeom>
                  </p:spPr>
                </p:pic>
                <p:pic>
                  <p:nvPicPr>
                    <p:cNvPr id="192" name="Graphic 191" descr="Line arrow Straight">
                      <a:extLst>
                        <a:ext uri="{FF2B5EF4-FFF2-40B4-BE49-F238E27FC236}">
                          <a16:creationId xmlns:a16="http://schemas.microsoft.com/office/drawing/2014/main" id="{DAE253DE-109D-47AA-986A-6A3445129D0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3691148" y="2755225"/>
                      <a:ext cx="510177" cy="698724"/>
                    </a:xfrm>
                    <a:prstGeom prst="rect">
                      <a:avLst/>
                    </a:prstGeom>
                  </p:spPr>
                </p:pic>
              </p:grpSp>
            </p:grpSp>
            <p:pic>
              <p:nvPicPr>
                <p:cNvPr id="179" name="Graphic 178" descr="Line arrow Straight">
                  <a:extLst>
                    <a:ext uri="{FF2B5EF4-FFF2-40B4-BE49-F238E27FC236}">
                      <a16:creationId xmlns:a16="http://schemas.microsoft.com/office/drawing/2014/main" id="{542446A5-74B0-4955-8EAC-394656C68E9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10737398" y="1623665"/>
                  <a:ext cx="385222" cy="759637"/>
                </a:xfrm>
                <a:prstGeom prst="rect">
                  <a:avLst/>
                </a:prstGeom>
              </p:spPr>
            </p:pic>
            <p:pic>
              <p:nvPicPr>
                <p:cNvPr id="180" name="Graphic 179" descr="Line arrow Straight">
                  <a:extLst>
                    <a:ext uri="{FF2B5EF4-FFF2-40B4-BE49-F238E27FC236}">
                      <a16:creationId xmlns:a16="http://schemas.microsoft.com/office/drawing/2014/main" id="{D74C519C-FECE-4097-AF57-D73B8A45AAA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6200000">
                  <a:off x="10720763" y="1057132"/>
                  <a:ext cx="385223" cy="759639"/>
                </a:xfrm>
                <a:prstGeom prst="rect">
                  <a:avLst/>
                </a:prstGeom>
              </p:spPr>
            </p:pic>
          </p:grpSp>
          <p:sp>
            <p:nvSpPr>
              <p:cNvPr id="177" name="TextBox 176">
                <a:extLst>
                  <a:ext uri="{FF2B5EF4-FFF2-40B4-BE49-F238E27FC236}">
                    <a16:creationId xmlns:a16="http://schemas.microsoft.com/office/drawing/2014/main" id="{09930E91-FCD1-4E31-B783-E6B4D3F87015}"/>
                  </a:ext>
                </a:extLst>
              </p:cNvPr>
              <p:cNvSpPr txBox="1"/>
              <p:nvPr/>
            </p:nvSpPr>
            <p:spPr>
              <a:xfrm>
                <a:off x="11115233" y="1875158"/>
                <a:ext cx="110960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Pressure</a:t>
                </a:r>
              </a:p>
            </p:txBody>
          </p:sp>
        </p:grpSp>
        <p:sp>
          <p:nvSpPr>
            <p:cNvPr id="175" name="TextBox 174">
              <a:extLst>
                <a:ext uri="{FF2B5EF4-FFF2-40B4-BE49-F238E27FC236}">
                  <a16:creationId xmlns:a16="http://schemas.microsoft.com/office/drawing/2014/main" id="{B6ABAD3F-CC0F-4A41-9029-25A5F8A00F11}"/>
                </a:ext>
              </a:extLst>
            </p:cNvPr>
            <p:cNvSpPr txBox="1"/>
            <p:nvPr/>
          </p:nvSpPr>
          <p:spPr>
            <a:xfrm>
              <a:off x="4594968" y="1717314"/>
              <a:ext cx="110960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Pressure</a:t>
              </a:r>
            </a:p>
          </p:txBody>
        </p:sp>
      </p:grpSp>
      <p:grpSp>
        <p:nvGrpSpPr>
          <p:cNvPr id="193" name="Group 192">
            <a:extLst>
              <a:ext uri="{FF2B5EF4-FFF2-40B4-BE49-F238E27FC236}">
                <a16:creationId xmlns:a16="http://schemas.microsoft.com/office/drawing/2014/main" id="{6823C465-5A57-43F5-9743-C79E8AD67C4A}"/>
              </a:ext>
            </a:extLst>
          </p:cNvPr>
          <p:cNvGrpSpPr/>
          <p:nvPr/>
        </p:nvGrpSpPr>
        <p:grpSpPr>
          <a:xfrm>
            <a:off x="338663" y="3219480"/>
            <a:ext cx="5835213" cy="2811613"/>
            <a:chOff x="338663" y="3219480"/>
            <a:chExt cx="5835213" cy="2811613"/>
          </a:xfrm>
        </p:grpSpPr>
        <p:pic>
          <p:nvPicPr>
            <p:cNvPr id="194" name="Picture 193">
              <a:extLst>
                <a:ext uri="{FF2B5EF4-FFF2-40B4-BE49-F238E27FC236}">
                  <a16:creationId xmlns:a16="http://schemas.microsoft.com/office/drawing/2014/main" id="{ACFBBDA7-ACF5-4A36-9713-1EEE722A0941}"/>
                </a:ext>
              </a:extLst>
            </p:cNvPr>
            <p:cNvPicPr>
              <a:picLocks noChangeAspect="1"/>
            </p:cNvPicPr>
            <p:nvPr/>
          </p:nvPicPr>
          <p:blipFill>
            <a:blip r:embed="rId8"/>
            <a:stretch>
              <a:fillRect/>
            </a:stretch>
          </p:blipFill>
          <p:spPr>
            <a:xfrm>
              <a:off x="338663" y="3219480"/>
              <a:ext cx="5835213" cy="2811613"/>
            </a:xfrm>
            <a:prstGeom prst="rect">
              <a:avLst/>
            </a:prstGeom>
          </p:spPr>
        </p:pic>
        <p:sp>
          <p:nvSpPr>
            <p:cNvPr id="195" name="TextBox 194">
              <a:extLst>
                <a:ext uri="{FF2B5EF4-FFF2-40B4-BE49-F238E27FC236}">
                  <a16:creationId xmlns:a16="http://schemas.microsoft.com/office/drawing/2014/main" id="{F02E2CF4-0C93-4E01-845A-D74DB9B18A9F}"/>
                </a:ext>
              </a:extLst>
            </p:cNvPr>
            <p:cNvSpPr txBox="1"/>
            <p:nvPr/>
          </p:nvSpPr>
          <p:spPr>
            <a:xfrm>
              <a:off x="3110754" y="5100918"/>
              <a:ext cx="340659" cy="584775"/>
            </a:xfrm>
            <a:prstGeom prst="rect">
              <a:avLst/>
            </a:prstGeom>
            <a:noFill/>
          </p:spPr>
          <p:txBody>
            <a:bodyPr wrap="square" rtlCol="0">
              <a:spAutoFit/>
            </a:bodyPr>
            <a:lstStyle/>
            <a:p>
              <a:r>
                <a:rPr lang="en-US" sz="3200" b="1" dirty="0">
                  <a:solidFill>
                    <a:srgbClr val="C00000"/>
                  </a:solidFill>
                </a:rPr>
                <a:t>L</a:t>
              </a:r>
            </a:p>
          </p:txBody>
        </p:sp>
        <p:sp>
          <p:nvSpPr>
            <p:cNvPr id="196" name="TextBox 195">
              <a:extLst>
                <a:ext uri="{FF2B5EF4-FFF2-40B4-BE49-F238E27FC236}">
                  <a16:creationId xmlns:a16="http://schemas.microsoft.com/office/drawing/2014/main" id="{7F650785-DE01-445C-AF65-54266099C367}"/>
                </a:ext>
              </a:extLst>
            </p:cNvPr>
            <p:cNvSpPr txBox="1"/>
            <p:nvPr/>
          </p:nvSpPr>
          <p:spPr>
            <a:xfrm>
              <a:off x="4428568" y="5396751"/>
              <a:ext cx="340659" cy="584775"/>
            </a:xfrm>
            <a:prstGeom prst="rect">
              <a:avLst/>
            </a:prstGeom>
            <a:noFill/>
          </p:spPr>
          <p:txBody>
            <a:bodyPr wrap="square" rtlCol="0">
              <a:spAutoFit/>
            </a:bodyPr>
            <a:lstStyle/>
            <a:p>
              <a:r>
                <a:rPr lang="en-US" sz="3200" b="1" dirty="0">
                  <a:solidFill>
                    <a:schemeClr val="bg2">
                      <a:lumMod val="10000"/>
                    </a:schemeClr>
                  </a:solidFill>
                </a:rPr>
                <a:t>H</a:t>
              </a:r>
            </a:p>
          </p:txBody>
        </p:sp>
        <p:sp>
          <p:nvSpPr>
            <p:cNvPr id="197" name="TextBox 196">
              <a:extLst>
                <a:ext uri="{FF2B5EF4-FFF2-40B4-BE49-F238E27FC236}">
                  <a16:creationId xmlns:a16="http://schemas.microsoft.com/office/drawing/2014/main" id="{A2645F16-5468-43E6-B708-B79F0E6B046E}"/>
                </a:ext>
              </a:extLst>
            </p:cNvPr>
            <p:cNvSpPr txBox="1"/>
            <p:nvPr/>
          </p:nvSpPr>
          <p:spPr>
            <a:xfrm>
              <a:off x="1766049" y="5405711"/>
              <a:ext cx="340659" cy="584775"/>
            </a:xfrm>
            <a:prstGeom prst="rect">
              <a:avLst/>
            </a:prstGeom>
            <a:noFill/>
          </p:spPr>
          <p:txBody>
            <a:bodyPr wrap="square" rtlCol="0">
              <a:spAutoFit/>
            </a:bodyPr>
            <a:lstStyle/>
            <a:p>
              <a:r>
                <a:rPr lang="en-US" sz="3200" b="1" dirty="0">
                  <a:solidFill>
                    <a:schemeClr val="bg2">
                      <a:lumMod val="10000"/>
                    </a:schemeClr>
                  </a:solidFill>
                </a:rPr>
                <a:t>H</a:t>
              </a:r>
            </a:p>
          </p:txBody>
        </p:sp>
      </p:grpSp>
    </p:spTree>
    <p:extLst>
      <p:ext uri="{BB962C8B-B14F-4D97-AF65-F5344CB8AC3E}">
        <p14:creationId xmlns:p14="http://schemas.microsoft.com/office/powerpoint/2010/main" val="40465700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36</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D3698EFA-929F-4374-855D-56175883818F}"/>
              </a:ext>
            </a:extLst>
          </p:cNvPr>
          <p:cNvSpPr txBox="1"/>
          <p:nvPr/>
        </p:nvSpPr>
        <p:spPr>
          <a:xfrm>
            <a:off x="1054574" y="359266"/>
            <a:ext cx="6831106" cy="800219"/>
          </a:xfrm>
          <a:prstGeom prst="rect">
            <a:avLst/>
          </a:prstGeom>
          <a:noFill/>
        </p:spPr>
        <p:txBody>
          <a:bodyPr wrap="square" rtlCol="0">
            <a:spAutoFit/>
          </a:bodyPr>
          <a:lstStyle/>
          <a:p>
            <a:pPr lvl="0" defTabSz="457200" rtl="1"/>
            <a:r>
              <a:rPr lang="en-US" sz="2800" b="1" dirty="0">
                <a:solidFill>
                  <a:srgbClr val="38425C"/>
                </a:solidFill>
                <a:latin typeface="Century Gothic" panose="020B0502020202020204" pitchFamily="34" charset="0"/>
                <a:ea typeface="微软雅黑"/>
                <a:cs typeface="+mn-ea"/>
              </a:rPr>
              <a:t>Wind </a:t>
            </a:r>
            <a:endParaRPr lang="zh-CN" altLang="en-US" sz="2800" b="1" dirty="0">
              <a:solidFill>
                <a:srgbClr val="38425C"/>
              </a:solidFill>
              <a:latin typeface="Century Gothic" panose="020B0502020202020204" pitchFamily="34" charset="0"/>
              <a:ea typeface="微软雅黑"/>
              <a:cs typeface="+mn-ea"/>
              <a:sym typeface="+mn-lt"/>
            </a:endParaRPr>
          </a:p>
          <a:p>
            <a:endParaRPr lang="en-US" dirty="0"/>
          </a:p>
        </p:txBody>
      </p:sp>
      <p:pic>
        <p:nvPicPr>
          <p:cNvPr id="87" name="Picture 2" descr="What Causes Wind to Blow">
            <a:extLst>
              <a:ext uri="{FF2B5EF4-FFF2-40B4-BE49-F238E27FC236}">
                <a16:creationId xmlns:a16="http://schemas.microsoft.com/office/drawing/2014/main" id="{DF123B89-7D73-4786-BFEA-18CC2D2054F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3830"/>
          <a:stretch/>
        </p:blipFill>
        <p:spPr bwMode="auto">
          <a:xfrm>
            <a:off x="4745343" y="1912219"/>
            <a:ext cx="6280674" cy="3190874"/>
          </a:xfrm>
          <a:prstGeom prst="rect">
            <a:avLst/>
          </a:prstGeom>
          <a:noFill/>
          <a:extLst>
            <a:ext uri="{909E8E84-426E-40DD-AFC4-6F175D3DCCD1}">
              <a14:hiddenFill xmlns:a14="http://schemas.microsoft.com/office/drawing/2010/main">
                <a:solidFill>
                  <a:srgbClr val="FFFFFF"/>
                </a:solidFill>
              </a14:hiddenFill>
            </a:ext>
          </a:extLst>
        </p:spPr>
      </p:pic>
      <p:sp>
        <p:nvSpPr>
          <p:cNvPr id="171" name="TextBox 170">
            <a:extLst>
              <a:ext uri="{FF2B5EF4-FFF2-40B4-BE49-F238E27FC236}">
                <a16:creationId xmlns:a16="http://schemas.microsoft.com/office/drawing/2014/main" id="{BCAFF7FA-D043-4BAE-A24E-B891E0670E4B}"/>
              </a:ext>
            </a:extLst>
          </p:cNvPr>
          <p:cNvSpPr txBox="1"/>
          <p:nvPr/>
        </p:nvSpPr>
        <p:spPr>
          <a:xfrm>
            <a:off x="1129553" y="1048968"/>
            <a:ext cx="10766612" cy="369332"/>
          </a:xfrm>
          <a:prstGeom prst="rect">
            <a:avLst/>
          </a:prstGeom>
          <a:noFill/>
        </p:spPr>
        <p:txBody>
          <a:bodyPr wrap="square" rtlCol="0">
            <a:spAutoFit/>
          </a:bodyPr>
          <a:lstStyle/>
          <a:p>
            <a:r>
              <a:rPr lang="en-US" dirty="0"/>
              <a:t>Wind: Is the movement of air from a region of high pressure to a region of low pressure.</a:t>
            </a:r>
          </a:p>
        </p:txBody>
      </p:sp>
      <p:pic>
        <p:nvPicPr>
          <p:cNvPr id="173" name="Picture 172">
            <a:extLst>
              <a:ext uri="{FF2B5EF4-FFF2-40B4-BE49-F238E27FC236}">
                <a16:creationId xmlns:a16="http://schemas.microsoft.com/office/drawing/2014/main" id="{822348DA-0FE1-4EAA-A43C-017BB2F46250}"/>
              </a:ext>
            </a:extLst>
          </p:cNvPr>
          <p:cNvPicPr>
            <a:picLocks noChangeAspect="1"/>
          </p:cNvPicPr>
          <p:nvPr/>
        </p:nvPicPr>
        <p:blipFill>
          <a:blip r:embed="rId5"/>
          <a:stretch>
            <a:fillRect/>
          </a:stretch>
        </p:blipFill>
        <p:spPr>
          <a:xfrm>
            <a:off x="1215838" y="1912219"/>
            <a:ext cx="3162300" cy="3190875"/>
          </a:xfrm>
          <a:prstGeom prst="rect">
            <a:avLst/>
          </a:prstGeom>
          <a:ln>
            <a:solidFill>
              <a:schemeClr val="tx2"/>
            </a:solid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4385408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37</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628E53B6-83F1-46C3-8C56-59C9A7371E08}"/>
              </a:ext>
            </a:extLst>
          </p:cNvPr>
          <p:cNvSpPr txBox="1"/>
          <p:nvPr/>
        </p:nvSpPr>
        <p:spPr>
          <a:xfrm>
            <a:off x="968951" y="313647"/>
            <a:ext cx="7422321" cy="800219"/>
          </a:xfrm>
          <a:prstGeom prst="rect">
            <a:avLst/>
          </a:prstGeom>
          <a:noFill/>
        </p:spPr>
        <p:txBody>
          <a:bodyPr wrap="square" rtlCol="0">
            <a:spAutoFit/>
          </a:bodyPr>
          <a:lstStyle/>
          <a:p>
            <a:pPr lvl="0" defTabSz="457200" rtl="1"/>
            <a:r>
              <a:rPr lang="en-US" sz="2800" b="1" dirty="0">
                <a:solidFill>
                  <a:srgbClr val="38425C"/>
                </a:solidFill>
                <a:latin typeface="Century Gothic" panose="020B0502020202020204" pitchFamily="34" charset="0"/>
                <a:ea typeface="微软雅黑"/>
                <a:cs typeface="+mn-ea"/>
              </a:rPr>
              <a:t>Pressure, Wind &amp; Weather </a:t>
            </a:r>
            <a:endParaRPr lang="zh-CN" altLang="en-US" sz="2800" b="1" dirty="0">
              <a:solidFill>
                <a:srgbClr val="38425C"/>
              </a:solidFill>
              <a:latin typeface="Century Gothic" panose="020B0502020202020204" pitchFamily="34" charset="0"/>
              <a:ea typeface="微软雅黑"/>
              <a:cs typeface="+mn-ea"/>
              <a:sym typeface="+mn-lt"/>
            </a:endParaRPr>
          </a:p>
          <a:p>
            <a:endParaRPr lang="en-US" dirty="0"/>
          </a:p>
        </p:txBody>
      </p:sp>
      <p:sp>
        <p:nvSpPr>
          <p:cNvPr id="87" name="Rectangle 86">
            <a:extLst>
              <a:ext uri="{FF2B5EF4-FFF2-40B4-BE49-F238E27FC236}">
                <a16:creationId xmlns:a16="http://schemas.microsoft.com/office/drawing/2014/main" id="{EB0ECF70-339A-4374-B5F8-73732575D15F}"/>
              </a:ext>
            </a:extLst>
          </p:cNvPr>
          <p:cNvSpPr/>
          <p:nvPr/>
        </p:nvSpPr>
        <p:spPr>
          <a:xfrm>
            <a:off x="813717" y="2068605"/>
            <a:ext cx="5091007" cy="1200329"/>
          </a:xfrm>
          <a:prstGeom prst="rect">
            <a:avLst/>
          </a:prstGeom>
        </p:spPr>
        <p:txBody>
          <a:bodyPr wrap="square">
            <a:spAutoFit/>
          </a:bodyPr>
          <a:lstStyle/>
          <a:p>
            <a:endParaRPr lang="en-US" dirty="0">
              <a:solidFill>
                <a:srgbClr val="444444"/>
              </a:solidFill>
              <a:latin typeface="Open Sans"/>
            </a:endParaRPr>
          </a:p>
          <a:p>
            <a:pPr marL="742950" lvl="1" indent="-285750">
              <a:buFont typeface="Arial" panose="020B0604020202020204" pitchFamily="34" charset="0"/>
              <a:buChar char="•"/>
            </a:pPr>
            <a:r>
              <a:rPr lang="en-US" b="1" dirty="0"/>
              <a:t>High Pressure Brings clear skies and no precipitation.</a:t>
            </a:r>
          </a:p>
          <a:p>
            <a:pPr marL="742950" lvl="1" indent="-285750">
              <a:buFont typeface="Arial" panose="020B0604020202020204" pitchFamily="34" charset="0"/>
              <a:buChar char="•"/>
            </a:pPr>
            <a:r>
              <a:rPr lang="en-US" b="1" dirty="0"/>
              <a:t>Air moves down and clockwise</a:t>
            </a:r>
            <a:endParaRPr lang="en-US" dirty="0"/>
          </a:p>
        </p:txBody>
      </p:sp>
      <p:sp>
        <p:nvSpPr>
          <p:cNvPr id="171" name="Rectangle 170">
            <a:extLst>
              <a:ext uri="{FF2B5EF4-FFF2-40B4-BE49-F238E27FC236}">
                <a16:creationId xmlns:a16="http://schemas.microsoft.com/office/drawing/2014/main" id="{1801EA39-E098-4146-A9FE-2519FCBF0525}"/>
              </a:ext>
            </a:extLst>
          </p:cNvPr>
          <p:cNvSpPr/>
          <p:nvPr/>
        </p:nvSpPr>
        <p:spPr>
          <a:xfrm>
            <a:off x="6955045" y="1142455"/>
            <a:ext cx="5025041" cy="1200329"/>
          </a:xfrm>
          <a:prstGeom prst="rect">
            <a:avLst/>
          </a:prstGeom>
        </p:spPr>
        <p:txBody>
          <a:bodyPr wrap="square">
            <a:spAutoFit/>
          </a:bodyPr>
          <a:lstStyle/>
          <a:p>
            <a:r>
              <a:rPr lang="en-US" dirty="0">
                <a:solidFill>
                  <a:srgbClr val="444444"/>
                </a:solidFill>
                <a:latin typeface="Open Sans"/>
              </a:rPr>
              <a:t>Means that the air molecules are NOT pushed together tightly and not a lot of pressure is being put on the surface of the earth. </a:t>
            </a:r>
          </a:p>
          <a:p>
            <a:pPr marL="285750" indent="-285750">
              <a:buFont typeface="Arial" panose="020B0604020202020204" pitchFamily="34" charset="0"/>
              <a:buChar char="•"/>
            </a:pPr>
            <a:endParaRPr lang="en-US" dirty="0"/>
          </a:p>
        </p:txBody>
      </p:sp>
      <p:sp>
        <p:nvSpPr>
          <p:cNvPr id="173" name="Rectangle 172">
            <a:extLst>
              <a:ext uri="{FF2B5EF4-FFF2-40B4-BE49-F238E27FC236}">
                <a16:creationId xmlns:a16="http://schemas.microsoft.com/office/drawing/2014/main" id="{42D64550-CCB6-445D-B18C-C65EFDBC8D67}"/>
              </a:ext>
            </a:extLst>
          </p:cNvPr>
          <p:cNvSpPr/>
          <p:nvPr/>
        </p:nvSpPr>
        <p:spPr>
          <a:xfrm>
            <a:off x="6833936" y="2273458"/>
            <a:ext cx="4820182" cy="923330"/>
          </a:xfrm>
          <a:prstGeom prst="rect">
            <a:avLst/>
          </a:prstGeom>
        </p:spPr>
        <p:txBody>
          <a:bodyPr wrap="square">
            <a:spAutoFit/>
          </a:bodyPr>
          <a:lstStyle/>
          <a:p>
            <a:pPr marL="285750" indent="-285750">
              <a:buFont typeface="Arial" panose="020B0604020202020204" pitchFamily="34" charset="0"/>
              <a:buChar char="•"/>
            </a:pPr>
            <a:r>
              <a:rPr lang="en-US" b="1" dirty="0"/>
              <a:t>LOW PRESSURE Brings wind, clouds and usually rainy weather for the area.</a:t>
            </a:r>
          </a:p>
          <a:p>
            <a:pPr marL="285750" indent="-285750">
              <a:buFont typeface="Arial" panose="020B0604020202020204" pitchFamily="34" charset="0"/>
              <a:buChar char="•"/>
            </a:pPr>
            <a:r>
              <a:rPr lang="en-US" b="1" dirty="0"/>
              <a:t>Air moves up and counterclockwise.</a:t>
            </a:r>
          </a:p>
        </p:txBody>
      </p:sp>
      <p:pic>
        <p:nvPicPr>
          <p:cNvPr id="174" name="Picture 173">
            <a:extLst>
              <a:ext uri="{FF2B5EF4-FFF2-40B4-BE49-F238E27FC236}">
                <a16:creationId xmlns:a16="http://schemas.microsoft.com/office/drawing/2014/main" id="{B9C0270F-1C8A-46F7-A0B9-253104B54567}"/>
              </a:ext>
            </a:extLst>
          </p:cNvPr>
          <p:cNvPicPr>
            <a:picLocks noChangeAspect="1"/>
          </p:cNvPicPr>
          <p:nvPr/>
        </p:nvPicPr>
        <p:blipFill rotWithShape="1">
          <a:blip r:embed="rId4"/>
          <a:srcRect r="54919" b="10330"/>
          <a:stretch/>
        </p:blipFill>
        <p:spPr>
          <a:xfrm>
            <a:off x="1806187" y="3352444"/>
            <a:ext cx="2799150" cy="3131839"/>
          </a:xfrm>
          <a:prstGeom prst="rect">
            <a:avLst/>
          </a:prstGeom>
        </p:spPr>
      </p:pic>
      <p:sp>
        <p:nvSpPr>
          <p:cNvPr id="175" name="TextBox 174">
            <a:extLst>
              <a:ext uri="{FF2B5EF4-FFF2-40B4-BE49-F238E27FC236}">
                <a16:creationId xmlns:a16="http://schemas.microsoft.com/office/drawing/2014/main" id="{C489AD26-2DB0-4C54-82B3-00928135A41A}"/>
              </a:ext>
            </a:extLst>
          </p:cNvPr>
          <p:cNvSpPr txBox="1"/>
          <p:nvPr/>
        </p:nvSpPr>
        <p:spPr>
          <a:xfrm>
            <a:off x="968951" y="1214113"/>
            <a:ext cx="4780541" cy="923330"/>
          </a:xfrm>
          <a:prstGeom prst="rect">
            <a:avLst/>
          </a:prstGeom>
          <a:noFill/>
        </p:spPr>
        <p:txBody>
          <a:bodyPr wrap="square" rtlCol="0">
            <a:spAutoFit/>
          </a:bodyPr>
          <a:lstStyle/>
          <a:p>
            <a:r>
              <a:rPr lang="en-US" dirty="0">
                <a:solidFill>
                  <a:srgbClr val="444444"/>
                </a:solidFill>
                <a:latin typeface="Open Sans"/>
              </a:rPr>
              <a:t>Means that the air molecules are close together and are putting a lot of pressure on earth’s surface</a:t>
            </a:r>
            <a:endParaRPr lang="en-US" dirty="0"/>
          </a:p>
        </p:txBody>
      </p:sp>
      <p:pic>
        <p:nvPicPr>
          <p:cNvPr id="176" name="Picture 175">
            <a:extLst>
              <a:ext uri="{FF2B5EF4-FFF2-40B4-BE49-F238E27FC236}">
                <a16:creationId xmlns:a16="http://schemas.microsoft.com/office/drawing/2014/main" id="{A0415984-0C0E-4BCF-9BE1-D0996E73CE10}"/>
              </a:ext>
            </a:extLst>
          </p:cNvPr>
          <p:cNvPicPr>
            <a:picLocks noChangeAspect="1"/>
          </p:cNvPicPr>
          <p:nvPr/>
        </p:nvPicPr>
        <p:blipFill rotWithShape="1">
          <a:blip r:embed="rId4"/>
          <a:srcRect l="51457" t="244" b="10330"/>
          <a:stretch/>
        </p:blipFill>
        <p:spPr>
          <a:xfrm>
            <a:off x="7135772" y="3268934"/>
            <a:ext cx="3102942" cy="3215349"/>
          </a:xfrm>
          <a:prstGeom prst="rect">
            <a:avLst/>
          </a:prstGeom>
        </p:spPr>
      </p:pic>
    </p:spTree>
    <p:extLst>
      <p:ext uri="{BB962C8B-B14F-4D97-AF65-F5344CB8AC3E}">
        <p14:creationId xmlns:p14="http://schemas.microsoft.com/office/powerpoint/2010/main" val="24992650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38</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C9AD76A9-B11C-4D2A-A6EE-3D293CA52375}"/>
              </a:ext>
            </a:extLst>
          </p:cNvPr>
          <p:cNvSpPr txBox="1"/>
          <p:nvPr/>
        </p:nvSpPr>
        <p:spPr>
          <a:xfrm>
            <a:off x="978271" y="336488"/>
            <a:ext cx="6831106" cy="800219"/>
          </a:xfrm>
          <a:prstGeom prst="rect">
            <a:avLst/>
          </a:prstGeom>
          <a:noFill/>
        </p:spPr>
        <p:txBody>
          <a:bodyPr wrap="square" rtlCol="0">
            <a:spAutoFit/>
          </a:bodyPr>
          <a:lstStyle/>
          <a:p>
            <a:pPr lvl="0" defTabSz="457200" rtl="1"/>
            <a:r>
              <a:rPr lang="en-US" sz="2800" b="1" dirty="0">
                <a:solidFill>
                  <a:srgbClr val="38425C"/>
                </a:solidFill>
                <a:latin typeface="Century Gothic" panose="020B0502020202020204" pitchFamily="34" charset="0"/>
                <a:ea typeface="微软雅黑"/>
                <a:cs typeface="+mn-ea"/>
              </a:rPr>
              <a:t>How the Air parameters measured</a:t>
            </a:r>
            <a:endParaRPr lang="zh-CN" altLang="en-US" sz="2800" b="1" dirty="0">
              <a:solidFill>
                <a:srgbClr val="38425C"/>
              </a:solidFill>
              <a:latin typeface="Century Gothic" panose="020B0502020202020204" pitchFamily="34" charset="0"/>
              <a:ea typeface="微软雅黑"/>
              <a:cs typeface="+mn-ea"/>
              <a:sym typeface="+mn-lt"/>
            </a:endParaRPr>
          </a:p>
          <a:p>
            <a:endParaRPr lang="en-US" dirty="0"/>
          </a:p>
        </p:txBody>
      </p:sp>
      <p:graphicFrame>
        <p:nvGraphicFramePr>
          <p:cNvPr id="87" name="Content Placeholder 2">
            <a:extLst>
              <a:ext uri="{FF2B5EF4-FFF2-40B4-BE49-F238E27FC236}">
                <a16:creationId xmlns:a16="http://schemas.microsoft.com/office/drawing/2014/main" id="{3A2A0A3C-4C74-4BC5-8711-8A12E52D5DD5}"/>
              </a:ext>
            </a:extLst>
          </p:cNvPr>
          <p:cNvGraphicFramePr>
            <a:graphicFrameLocks/>
          </p:cNvGraphicFramePr>
          <p:nvPr>
            <p:extLst>
              <p:ext uri="{D42A27DB-BD31-4B8C-83A1-F6EECF244321}">
                <p14:modId xmlns:p14="http://schemas.microsoft.com/office/powerpoint/2010/main" val="2675890503"/>
              </p:ext>
            </p:extLst>
          </p:nvPr>
        </p:nvGraphicFramePr>
        <p:xfrm>
          <a:off x="374672" y="2166131"/>
          <a:ext cx="5192410" cy="31082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71" name="Rectangle 170">
            <a:extLst>
              <a:ext uri="{FF2B5EF4-FFF2-40B4-BE49-F238E27FC236}">
                <a16:creationId xmlns:a16="http://schemas.microsoft.com/office/drawing/2014/main" id="{7CAA047B-1245-468C-9843-CA3EFC21BD48}"/>
              </a:ext>
            </a:extLst>
          </p:cNvPr>
          <p:cNvSpPr/>
          <p:nvPr/>
        </p:nvSpPr>
        <p:spPr>
          <a:xfrm>
            <a:off x="1010039" y="883039"/>
            <a:ext cx="6417752" cy="954107"/>
          </a:xfrm>
          <a:prstGeom prst="rect">
            <a:avLst/>
          </a:prstGeom>
        </p:spPr>
        <p:txBody>
          <a:bodyPr wrap="square">
            <a:spAutoFit/>
          </a:bodyPr>
          <a:lstStyle/>
          <a:p>
            <a:r>
              <a:rPr lang="en-US" sz="2800" b="1" dirty="0">
                <a:solidFill>
                  <a:srgbClr val="38425C"/>
                </a:solidFill>
                <a:latin typeface="Century Gothic" panose="020B0502020202020204" pitchFamily="34" charset="0"/>
                <a:ea typeface="微软雅黑"/>
                <a:cs typeface="+mn-ea"/>
              </a:rPr>
              <a:t>WE CANNOT SEE THE AIR, SO WHAT CAN WE MEASURE?</a:t>
            </a:r>
          </a:p>
        </p:txBody>
      </p:sp>
      <p:sp>
        <p:nvSpPr>
          <p:cNvPr id="173" name="Rectangle 172">
            <a:extLst>
              <a:ext uri="{FF2B5EF4-FFF2-40B4-BE49-F238E27FC236}">
                <a16:creationId xmlns:a16="http://schemas.microsoft.com/office/drawing/2014/main" id="{D9E8FFB6-1F40-4E70-9E91-1AABDED788DF}"/>
              </a:ext>
            </a:extLst>
          </p:cNvPr>
          <p:cNvSpPr/>
          <p:nvPr/>
        </p:nvSpPr>
        <p:spPr>
          <a:xfrm>
            <a:off x="5989393" y="1649190"/>
            <a:ext cx="3869970" cy="338554"/>
          </a:xfrm>
          <a:prstGeom prst="rect">
            <a:avLst/>
          </a:prstGeom>
        </p:spPr>
        <p:txBody>
          <a:bodyPr wrap="none">
            <a:spAutoFit/>
          </a:bodyPr>
          <a:lstStyle/>
          <a:p>
            <a:pPr lvl="0" eaLnBrk="0" fontAlgn="base" hangingPunct="0">
              <a:spcBef>
                <a:spcPct val="0"/>
              </a:spcBef>
              <a:spcAft>
                <a:spcPct val="0"/>
              </a:spcAft>
            </a:pPr>
            <a:r>
              <a:rPr lang="en-US" altLang="en-US" sz="1600" b="1" dirty="0">
                <a:solidFill>
                  <a:schemeClr val="accent2">
                    <a:lumMod val="75000"/>
                  </a:schemeClr>
                </a:solidFill>
                <a:latin typeface="Arial" panose="020B0604020202020204" pitchFamily="34" charset="0"/>
              </a:rPr>
              <a:t>Meteorological Observation Networks</a:t>
            </a:r>
          </a:p>
        </p:txBody>
      </p:sp>
      <p:sp>
        <p:nvSpPr>
          <p:cNvPr id="174" name="Rectangle 173">
            <a:extLst>
              <a:ext uri="{FF2B5EF4-FFF2-40B4-BE49-F238E27FC236}">
                <a16:creationId xmlns:a16="http://schemas.microsoft.com/office/drawing/2014/main" id="{D20A3A43-E289-466A-9459-B3C37041AE5D}"/>
              </a:ext>
            </a:extLst>
          </p:cNvPr>
          <p:cNvSpPr/>
          <p:nvPr/>
        </p:nvSpPr>
        <p:spPr>
          <a:xfrm>
            <a:off x="426203" y="1686066"/>
            <a:ext cx="2613216" cy="338554"/>
          </a:xfrm>
          <a:prstGeom prst="rect">
            <a:avLst/>
          </a:prstGeom>
        </p:spPr>
        <p:txBody>
          <a:bodyPr wrap="none">
            <a:spAutoFit/>
          </a:bodyPr>
          <a:lstStyle/>
          <a:p>
            <a:pPr lvl="0" eaLnBrk="0" fontAlgn="base" hangingPunct="0">
              <a:spcBef>
                <a:spcPct val="0"/>
              </a:spcBef>
              <a:spcAft>
                <a:spcPct val="0"/>
              </a:spcAft>
            </a:pPr>
            <a:r>
              <a:rPr lang="en-US" altLang="en-US" sz="1600" b="1" dirty="0">
                <a:solidFill>
                  <a:schemeClr val="accent2">
                    <a:lumMod val="75000"/>
                  </a:schemeClr>
                </a:solidFill>
                <a:latin typeface="Arial" panose="020B0604020202020204" pitchFamily="34" charset="0"/>
              </a:rPr>
              <a:t>Atmospheric Parameters</a:t>
            </a:r>
          </a:p>
        </p:txBody>
      </p:sp>
      <p:pic>
        <p:nvPicPr>
          <p:cNvPr id="175" name="Picture 2" descr="Japan Meteorological Agency | Weather Observation">
            <a:extLst>
              <a:ext uri="{FF2B5EF4-FFF2-40B4-BE49-F238E27FC236}">
                <a16:creationId xmlns:a16="http://schemas.microsoft.com/office/drawing/2014/main" id="{7E7F9C00-EE0A-458C-9C06-8DDE3599A11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00410" y="1978272"/>
            <a:ext cx="4950012" cy="3612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04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7" grpId="0">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Box 7">
            <a:extLst>
              <a:ext uri="{FF2B5EF4-FFF2-40B4-BE49-F238E27FC236}">
                <a16:creationId xmlns:a16="http://schemas.microsoft.com/office/drawing/2014/main" id="{5CD2C4A3-E296-44E7-B2C1-3F3607F4FFE0}"/>
              </a:ext>
            </a:extLst>
          </p:cNvPr>
          <p:cNvSpPr txBox="1">
            <a:spLocks/>
          </p:cNvSpPr>
          <p:nvPr/>
        </p:nvSpPr>
        <p:spPr>
          <a:xfrm>
            <a:off x="209609" y="6355732"/>
            <a:ext cx="4114800" cy="365125"/>
          </a:xfrm>
          <a:prstGeom prst="rect">
            <a:avLst/>
          </a:prstGeom>
        </p:spPr>
        <p:txBody>
          <a:bodyPr vert="horz" wrap="square" lIns="0" tIns="0" rIns="0" bIns="0" rtlCol="0" anchor="t">
            <a:sp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ts val="2333"/>
              </a:lnSpc>
              <a:defRPr/>
            </a:pPr>
            <a:r>
              <a:rPr lang="en-US" b="1" i="1" dirty="0">
                <a:solidFill>
                  <a:srgbClr val="002060"/>
                </a:solidFill>
                <a:latin typeface="Candara" panose="020E0502030303020204" pitchFamily="34" charset="0"/>
                <a:ea typeface="Montserrat"/>
                <a:cs typeface="Sakkal Majalla" panose="02000000000000000000" pitchFamily="2" charset="-78"/>
                <a:sym typeface="Montserrat"/>
              </a:rPr>
              <a:t>Directorate General of Meteorology</a:t>
            </a:r>
          </a:p>
        </p:txBody>
      </p:sp>
      <p:grpSp>
        <p:nvGrpSpPr>
          <p:cNvPr id="89" name="Group 88">
            <a:extLst>
              <a:ext uri="{FF2B5EF4-FFF2-40B4-BE49-F238E27FC236}">
                <a16:creationId xmlns:a16="http://schemas.microsoft.com/office/drawing/2014/main" id="{533FFD10-FF17-44E0-81DD-8872727E6651}"/>
              </a:ext>
            </a:extLst>
          </p:cNvPr>
          <p:cNvGrpSpPr/>
          <p:nvPr/>
        </p:nvGrpSpPr>
        <p:grpSpPr>
          <a:xfrm rot="10800000" flipV="1">
            <a:off x="132549" y="155501"/>
            <a:ext cx="3853897" cy="982937"/>
            <a:chOff x="5290103" y="-2638"/>
            <a:chExt cx="3853897" cy="1075336"/>
          </a:xfrm>
        </p:grpSpPr>
        <p:grpSp>
          <p:nvGrpSpPr>
            <p:cNvPr id="90" name="Group 89">
              <a:extLst>
                <a:ext uri="{FF2B5EF4-FFF2-40B4-BE49-F238E27FC236}">
                  <a16:creationId xmlns:a16="http://schemas.microsoft.com/office/drawing/2014/main" id="{80526C93-2526-464E-A559-DF196E2E424E}"/>
                </a:ext>
              </a:extLst>
            </p:cNvPr>
            <p:cNvGrpSpPr/>
            <p:nvPr/>
          </p:nvGrpSpPr>
          <p:grpSpPr>
            <a:xfrm>
              <a:off x="5290103" y="-2638"/>
              <a:ext cx="3853897" cy="1075336"/>
              <a:chOff x="5291402" y="1596"/>
              <a:chExt cx="3853897" cy="1075336"/>
            </a:xfrm>
          </p:grpSpPr>
          <p:sp>
            <p:nvSpPr>
              <p:cNvPr id="98" name="Isosceles Triangle 97">
                <a:extLst>
                  <a:ext uri="{FF2B5EF4-FFF2-40B4-BE49-F238E27FC236}">
                    <a16:creationId xmlns:a16="http://schemas.microsoft.com/office/drawing/2014/main" id="{38FFBE1D-02F0-43E9-8C27-9DCC86C3AA78}"/>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6BCA6781-5105-4E64-8CB7-4B4733562C87}"/>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49D1B54D-3BAC-413A-AEF7-C9AC03288687}"/>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A87E2918-87E7-442D-95E8-2EFDFD4C2421}"/>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763AFA07-DA05-4EE0-BD2F-33FA0CDE734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293CF750-6C39-4238-97EF-C5E6FEB543D8}"/>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32FB99D9-D951-453F-BADB-0515C7B340E3}"/>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0AC3AC73-3F39-4408-A494-23D675AC9EC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EC073B95-94D4-490C-8748-88DE587F2C72}"/>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6B2E4D07-FFBC-4093-BD81-831ECA65AC4B}"/>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3D4672CC-65D6-47CD-8D12-4AC62DD01676}"/>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77561C74-FC37-437D-8580-47DCDE20C8A9}"/>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52BCE13D-7973-43B4-AAD0-01CD01BCD427}"/>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7847458D-82D0-46A7-AE5F-A3D95F5F2EC6}"/>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9F935069-9C16-4135-8B94-A725DF3D799A}"/>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DBF3C16F-7BD6-4795-A379-E2491BC4A151}"/>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A401748F-0CDB-4BA7-A9FA-89083ED4B846}"/>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9585AD36-B398-423D-898E-411E96F01F9A}"/>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34ED33EC-B02C-47F5-BC26-EA0080976AC1}"/>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FA77DB43-B638-49E0-A625-F3556DEB7A04}"/>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AA62E882-D842-47FE-B85E-8FC55517009D}"/>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EE5B2AE8-92F7-41FB-9DC4-738136DDA5C2}"/>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9081B49-3827-41EB-AF72-8B3149101493}"/>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585528EE-7828-477D-86A7-72E2754532FF}"/>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6C35E2F3-B148-4095-9F28-E803F4E5A732}"/>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C8633DBE-2A4F-4359-ACAC-539AE8501CC9}"/>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F811BB1D-1B1D-4D35-99FA-755CB90F5424}"/>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5FC7322C-EEFC-4FE1-8BBE-C22989F595A4}"/>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9F32A3C5-FA41-47E5-ADCB-43E553F82EB3}"/>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5F492516-C58F-4484-B5C1-1090F0F30AD4}"/>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C1562345-68C9-43D5-94D7-AFBE4520D01A}"/>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7358E582-81D5-4F18-9356-5B8B8AE9F07E}"/>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59FE9FD4-D68B-4296-9075-64179A180312}"/>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AD6CC06B-631A-4F23-AEF7-E1FFE4E98B51}"/>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A5667A82-7AF5-405F-9CB5-35C25787F39B}"/>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369B3201-61BF-4A4B-A5CE-655968600C81}"/>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D57F100A-01FE-4A14-9985-BBDD4B7CD127}"/>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14631369-2468-4445-889B-7922D1F6E420}"/>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F625A7B9-AC25-468D-8A35-73439D273C55}"/>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E809AD2E-7150-4B78-BFAF-CB8C9A692E1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8F9239A6-C352-4DEF-B290-2FC0EAAFA030}"/>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14EE1073-CF30-4BF4-900F-831A818E7473}"/>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A1028EEA-6488-449E-A25E-2EC2B249E860}"/>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CFC837A8-EFF6-4425-9AE1-9BCE50C333CD}"/>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4FCC97FA-741F-4C33-A6A4-9CB25CADB3F5}"/>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19C00D02-1CD4-4BA3-B316-13E1A8209405}"/>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41D89A90-0C39-48AB-AE65-71757ADA5EBB}"/>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AE06A770-80A1-4643-8258-55C067FCD213}"/>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F2B421EF-612A-4E12-9A7F-A022EA57639E}"/>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8D1DE72D-A8BB-4F31-99ED-0EA3C242633F}"/>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C5606B6B-6738-4AEF-AEE7-D87AB82ACB32}"/>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CDAD4E78-5390-4CE7-8C37-4E80C94FC84C}"/>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9A14A30C-036E-441D-ADE0-5F4845B4BD96}"/>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7EE78C8C-65AC-42F1-936C-1166EDF2A56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363001F1-3A6F-459E-B986-48D47CE62657}"/>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2AE41675-F906-4936-AC41-6C4063AA63F1}"/>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A7508EA2-AB55-4900-ADAB-D71DE5105DA6}"/>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BEB93C-48E3-4871-9FEA-2DC1772830F4}"/>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4B0F0F89-A607-40B5-8752-9B25AAECE3F1}"/>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4222498E-4B7B-45ED-BE95-8F45A386B49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FD245743-7B2C-447F-8E39-86D566AF00AC}"/>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DB20F53C-5D96-4911-BDF9-BE4F0BB24C07}"/>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05052796-BC7C-4445-B82F-021888D7BA9E}"/>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603E7A71-96FE-43D9-B8D2-4E5CC0D3F9A1}"/>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3B19DC35-F5F4-4448-AF37-E4F8B85C80BF}"/>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79C22DA8-B020-441E-BB4A-81E4ECF2E6CC}"/>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7283C4D7-0623-4405-B769-08607190F38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A8D21936-F0FA-403A-8EDC-52043C429D9A}"/>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E48A00E7-AFED-4679-BCC8-C756628B9FF7}"/>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62D59FE6-EA5D-4725-8E07-3A03AD1CD540}"/>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8" name="Isosceles Triangle 167">
                <a:extLst>
                  <a:ext uri="{FF2B5EF4-FFF2-40B4-BE49-F238E27FC236}">
                    <a16:creationId xmlns:a16="http://schemas.microsoft.com/office/drawing/2014/main" id="{7B531569-8CB9-4B63-9269-C73EBE9CCEC3}"/>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1" name="Group 90">
              <a:extLst>
                <a:ext uri="{FF2B5EF4-FFF2-40B4-BE49-F238E27FC236}">
                  <a16:creationId xmlns:a16="http://schemas.microsoft.com/office/drawing/2014/main" id="{221F3A9E-11EA-4472-B991-8B4EC14F649A}"/>
                </a:ext>
              </a:extLst>
            </p:cNvPr>
            <p:cNvGrpSpPr/>
            <p:nvPr/>
          </p:nvGrpSpPr>
          <p:grpSpPr>
            <a:xfrm>
              <a:off x="6023491" y="5930"/>
              <a:ext cx="950409" cy="509367"/>
              <a:chOff x="6023491" y="5930"/>
              <a:chExt cx="950409" cy="509367"/>
            </a:xfrm>
          </p:grpSpPr>
          <p:sp>
            <p:nvSpPr>
              <p:cNvPr id="92" name="Isosceles Triangle 91">
                <a:extLst>
                  <a:ext uri="{FF2B5EF4-FFF2-40B4-BE49-F238E27FC236}">
                    <a16:creationId xmlns:a16="http://schemas.microsoft.com/office/drawing/2014/main" id="{05870A5D-B4CB-4FBF-949D-1A90AD732969}"/>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DC006732-AE6E-4370-B75F-205DA3472EA4}"/>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D318B650-569F-4733-B853-43A2BBD6D5E4}"/>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2D988066-CC89-46C8-99ED-5CD706F2F6A5}"/>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F3D58854-CDBD-42D5-9BAF-FFF12952CFE4}"/>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7" name="Isosceles Triangle 96">
                <a:extLst>
                  <a:ext uri="{FF2B5EF4-FFF2-40B4-BE49-F238E27FC236}">
                    <a16:creationId xmlns:a16="http://schemas.microsoft.com/office/drawing/2014/main" id="{BC91399B-34CB-474E-8AA3-D61404713932}"/>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9" name="Rectangle 168">
            <a:extLst>
              <a:ext uri="{FF2B5EF4-FFF2-40B4-BE49-F238E27FC236}">
                <a16:creationId xmlns:a16="http://schemas.microsoft.com/office/drawing/2014/main" id="{782114CA-212F-4413-9560-64AFB9E88C3E}"/>
              </a:ext>
            </a:extLst>
          </p:cNvPr>
          <p:cNvSpPr/>
          <p:nvPr/>
        </p:nvSpPr>
        <p:spPr>
          <a:xfrm>
            <a:off x="2570697" y="6455468"/>
            <a:ext cx="9411694" cy="153656"/>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pic>
        <p:nvPicPr>
          <p:cNvPr id="172" name="Picture 171">
            <a:extLst>
              <a:ext uri="{FF2B5EF4-FFF2-40B4-BE49-F238E27FC236}">
                <a16:creationId xmlns:a16="http://schemas.microsoft.com/office/drawing/2014/main" id="{CC9EBC8C-2220-4EB8-95D9-5F5A53FB1F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6" name="TextBox 85">
            <a:extLst>
              <a:ext uri="{FF2B5EF4-FFF2-40B4-BE49-F238E27FC236}">
                <a16:creationId xmlns:a16="http://schemas.microsoft.com/office/drawing/2014/main" id="{EAA17CF6-C858-40D4-B449-898AE2C7F1CE}"/>
              </a:ext>
            </a:extLst>
          </p:cNvPr>
          <p:cNvSpPr txBox="1"/>
          <p:nvPr/>
        </p:nvSpPr>
        <p:spPr>
          <a:xfrm>
            <a:off x="2637380" y="1733087"/>
            <a:ext cx="7315200" cy="707886"/>
          </a:xfrm>
          <a:prstGeom prst="rect">
            <a:avLst/>
          </a:prstGeom>
          <a:noFill/>
        </p:spPr>
        <p:txBody>
          <a:bodyPr wrap="square" rtlCol="0">
            <a:spAutoFit/>
          </a:bodyPr>
          <a:lstStyle/>
          <a:p>
            <a:pPr algn="ctr"/>
            <a:r>
              <a:rPr lang="en-US" sz="4000" b="1" dirty="0">
                <a:solidFill>
                  <a:srgbClr val="262863"/>
                </a:solidFill>
                <a:latin typeface="Century Gothic" panose="020B0502020202020204"/>
              </a:rPr>
              <a:t>Thanks</a:t>
            </a:r>
          </a:p>
        </p:txBody>
      </p:sp>
      <p:pic>
        <p:nvPicPr>
          <p:cNvPr id="3" name="صورة 2">
            <a:extLst>
              <a:ext uri="{FF2B5EF4-FFF2-40B4-BE49-F238E27FC236}">
                <a16:creationId xmlns:a16="http://schemas.microsoft.com/office/drawing/2014/main" id="{39E927EA-5AC0-A94B-821F-C9C9083F41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2689" y="2490841"/>
            <a:ext cx="2662140" cy="2662140"/>
          </a:xfrm>
          <a:prstGeom prst="rect">
            <a:avLst/>
          </a:prstGeom>
        </p:spPr>
      </p:pic>
    </p:spTree>
    <p:extLst>
      <p:ext uri="{BB962C8B-B14F-4D97-AF65-F5344CB8AC3E}">
        <p14:creationId xmlns:p14="http://schemas.microsoft.com/office/powerpoint/2010/main" val="1295196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04</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171" name="TextBox 170">
            <a:extLst>
              <a:ext uri="{FF2B5EF4-FFF2-40B4-BE49-F238E27FC236}">
                <a16:creationId xmlns:a16="http://schemas.microsoft.com/office/drawing/2014/main" id="{7EDD680B-A40A-42A3-B909-891E33DEDB58}"/>
              </a:ext>
            </a:extLst>
          </p:cNvPr>
          <p:cNvSpPr txBox="1"/>
          <p:nvPr/>
        </p:nvSpPr>
        <p:spPr>
          <a:xfrm>
            <a:off x="1098750" y="295222"/>
            <a:ext cx="6831106" cy="800219"/>
          </a:xfrm>
          <a:prstGeom prst="rect">
            <a:avLst/>
          </a:prstGeom>
          <a:noFill/>
        </p:spPr>
        <p:txBody>
          <a:bodyPr wrap="square" rtlCol="0">
            <a:spAutoFit/>
          </a:bodyPr>
          <a:lstStyle/>
          <a:p>
            <a:pPr lvl="0" defTabSz="457200" rtl="1"/>
            <a:r>
              <a:rPr lang="en-US" sz="2800" b="1" dirty="0">
                <a:solidFill>
                  <a:srgbClr val="38425C"/>
                </a:solidFill>
                <a:latin typeface="Century Gothic" panose="020B0502020202020204"/>
              </a:rPr>
              <a:t>WEATHER VERSUS CLIMATE </a:t>
            </a:r>
            <a:endParaRPr lang="zh-CN" altLang="en-US" sz="2800" b="1" dirty="0">
              <a:solidFill>
                <a:srgbClr val="38425C"/>
              </a:solidFill>
              <a:latin typeface="Century Gothic" panose="020B0502020202020204"/>
              <a:sym typeface="+mn-lt"/>
            </a:endParaRPr>
          </a:p>
          <a:p>
            <a:endParaRPr lang="en-US" dirty="0"/>
          </a:p>
        </p:txBody>
      </p:sp>
      <p:pic>
        <p:nvPicPr>
          <p:cNvPr id="176" name="Picture 175">
            <a:extLst>
              <a:ext uri="{FF2B5EF4-FFF2-40B4-BE49-F238E27FC236}">
                <a16:creationId xmlns:a16="http://schemas.microsoft.com/office/drawing/2014/main" id="{C0560844-5586-4775-BC52-30146C78CACC}"/>
              </a:ext>
            </a:extLst>
          </p:cNvPr>
          <p:cNvPicPr>
            <a:picLocks noChangeAspect="1"/>
          </p:cNvPicPr>
          <p:nvPr/>
        </p:nvPicPr>
        <p:blipFill>
          <a:blip r:embed="rId4"/>
          <a:stretch>
            <a:fillRect/>
          </a:stretch>
        </p:blipFill>
        <p:spPr>
          <a:xfrm>
            <a:off x="1832105" y="1399873"/>
            <a:ext cx="8285631" cy="4660668"/>
          </a:xfrm>
          <a:prstGeom prst="rect">
            <a:avLst/>
          </a:prstGeom>
        </p:spPr>
      </p:pic>
    </p:spTree>
    <p:extLst>
      <p:ext uri="{BB962C8B-B14F-4D97-AF65-F5344CB8AC3E}">
        <p14:creationId xmlns:p14="http://schemas.microsoft.com/office/powerpoint/2010/main" val="457552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05</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0270" y="154802"/>
            <a:ext cx="1140852" cy="1005840"/>
          </a:xfrm>
          <a:prstGeom prst="rect">
            <a:avLst/>
          </a:prstGeom>
        </p:spPr>
      </p:pic>
      <p:sp>
        <p:nvSpPr>
          <p:cNvPr id="180" name="TextBox 179">
            <a:extLst>
              <a:ext uri="{FF2B5EF4-FFF2-40B4-BE49-F238E27FC236}">
                <a16:creationId xmlns:a16="http://schemas.microsoft.com/office/drawing/2014/main" id="{AD32FD73-EC70-46B7-8C0B-AB02D67C6496}"/>
              </a:ext>
            </a:extLst>
          </p:cNvPr>
          <p:cNvSpPr txBox="1"/>
          <p:nvPr/>
        </p:nvSpPr>
        <p:spPr>
          <a:xfrm>
            <a:off x="1345412" y="351832"/>
            <a:ext cx="6831106" cy="646331"/>
          </a:xfrm>
          <a:prstGeom prst="rect">
            <a:avLst/>
          </a:prstGeom>
          <a:noFill/>
        </p:spPr>
        <p:txBody>
          <a:bodyPr wrap="square" rtlCol="0">
            <a:spAutoFit/>
          </a:bodyPr>
          <a:lstStyle/>
          <a:p>
            <a:r>
              <a:rPr lang="en-US" sz="2800" b="1" dirty="0">
                <a:solidFill>
                  <a:srgbClr val="38425C"/>
                </a:solidFill>
                <a:latin typeface="Century Gothic" panose="020B0502020202020204"/>
              </a:rPr>
              <a:t>WHAT IS WEATHER &amp; CLIMATE?</a:t>
            </a:r>
            <a:r>
              <a:rPr lang="en-US" sz="3600" b="1" dirty="0"/>
              <a:t> </a:t>
            </a:r>
          </a:p>
        </p:txBody>
      </p:sp>
      <p:sp>
        <p:nvSpPr>
          <p:cNvPr id="181" name="Rectangle 180">
            <a:extLst>
              <a:ext uri="{FF2B5EF4-FFF2-40B4-BE49-F238E27FC236}">
                <a16:creationId xmlns:a16="http://schemas.microsoft.com/office/drawing/2014/main" id="{627C7C15-2C04-4BDF-858A-129F03A438AC}"/>
              </a:ext>
            </a:extLst>
          </p:cNvPr>
          <p:cNvSpPr/>
          <p:nvPr/>
        </p:nvSpPr>
        <p:spPr>
          <a:xfrm>
            <a:off x="1292925" y="1132114"/>
            <a:ext cx="4824887" cy="809965"/>
          </a:xfrm>
          <a:prstGeom prst="rect">
            <a:avLst/>
          </a:prstGeom>
          <a:solidFill>
            <a:schemeClr val="tx2">
              <a:lumMod val="40000"/>
              <a:lumOff val="60000"/>
            </a:schemeClr>
          </a:solidFill>
        </p:spPr>
        <p:txBody>
          <a:bodyPr wrap="square">
            <a:spAutoFit/>
          </a:bodyPr>
          <a:lstStyle/>
          <a:p>
            <a:pPr algn="ctr">
              <a:lnSpc>
                <a:spcPts val="2858"/>
              </a:lnSpc>
            </a:pPr>
            <a:r>
              <a:rPr lang="en-US" sz="2000" b="1" dirty="0">
                <a:solidFill>
                  <a:srgbClr val="C00000"/>
                </a:solidFill>
                <a:latin typeface="Source Sans Pro" pitchFamily="34" charset="0"/>
                <a:ea typeface="Source Sans Pro" pitchFamily="34" charset="-122"/>
              </a:rPr>
              <a:t>Weather : </a:t>
            </a:r>
            <a:r>
              <a:rPr lang="en-US" sz="2000" dirty="0">
                <a:solidFill>
                  <a:srgbClr val="2B4150"/>
                </a:solidFill>
                <a:latin typeface="Source Sans Pro" pitchFamily="34" charset="0"/>
                <a:ea typeface="Source Sans Pro" pitchFamily="34" charset="-122"/>
              </a:rPr>
              <a:t>Atmospheric Conditions present at a given time and place</a:t>
            </a:r>
            <a:r>
              <a:rPr lang="en-US" dirty="0">
                <a:solidFill>
                  <a:srgbClr val="2B4150"/>
                </a:solidFill>
                <a:latin typeface="Source Sans Pro" pitchFamily="34" charset="0"/>
                <a:ea typeface="Source Sans Pro" pitchFamily="34" charset="-122"/>
              </a:rPr>
              <a:t>.</a:t>
            </a:r>
          </a:p>
        </p:txBody>
      </p:sp>
      <p:sp>
        <p:nvSpPr>
          <p:cNvPr id="182" name="Rectangle 181">
            <a:extLst>
              <a:ext uri="{FF2B5EF4-FFF2-40B4-BE49-F238E27FC236}">
                <a16:creationId xmlns:a16="http://schemas.microsoft.com/office/drawing/2014/main" id="{3F1F8E34-3223-4500-8835-5CCBECDD3F8B}"/>
              </a:ext>
            </a:extLst>
          </p:cNvPr>
          <p:cNvSpPr/>
          <p:nvPr/>
        </p:nvSpPr>
        <p:spPr>
          <a:xfrm>
            <a:off x="6586285" y="1116075"/>
            <a:ext cx="4824887" cy="809965"/>
          </a:xfrm>
          <a:prstGeom prst="rect">
            <a:avLst/>
          </a:prstGeom>
          <a:solidFill>
            <a:schemeClr val="tx2">
              <a:lumMod val="40000"/>
              <a:lumOff val="60000"/>
            </a:schemeClr>
          </a:solidFill>
        </p:spPr>
        <p:txBody>
          <a:bodyPr wrap="square">
            <a:spAutoFit/>
          </a:bodyPr>
          <a:lstStyle/>
          <a:p>
            <a:pPr algn="ctr">
              <a:lnSpc>
                <a:spcPts val="2858"/>
              </a:lnSpc>
            </a:pPr>
            <a:r>
              <a:rPr lang="en-US" sz="2000" b="1" dirty="0">
                <a:solidFill>
                  <a:srgbClr val="C00000"/>
                </a:solidFill>
                <a:latin typeface="Source Sans Pro" pitchFamily="34" charset="0"/>
                <a:ea typeface="Source Sans Pro" pitchFamily="34" charset="-122"/>
              </a:rPr>
              <a:t>Climate : </a:t>
            </a:r>
            <a:r>
              <a:rPr lang="en-US" sz="2000" dirty="0">
                <a:solidFill>
                  <a:srgbClr val="2B4150"/>
                </a:solidFill>
                <a:latin typeface="Source Sans Pro" pitchFamily="34" charset="0"/>
                <a:ea typeface="Source Sans Pro" pitchFamily="34" charset="-122"/>
              </a:rPr>
              <a:t>Atmosphere conditions at a certain place for LONG period of time.</a:t>
            </a:r>
          </a:p>
        </p:txBody>
      </p:sp>
      <p:pic>
        <p:nvPicPr>
          <p:cNvPr id="3" name="Picture 2">
            <a:extLst>
              <a:ext uri="{FF2B5EF4-FFF2-40B4-BE49-F238E27FC236}">
                <a16:creationId xmlns:a16="http://schemas.microsoft.com/office/drawing/2014/main" id="{2A2C2EE4-17A4-4BA0-8AB4-0373919F6A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8783" y="1996614"/>
            <a:ext cx="3759222" cy="4698740"/>
          </a:xfrm>
          <a:prstGeom prst="rect">
            <a:avLst/>
          </a:prstGeom>
          <a:ln>
            <a:noFill/>
          </a:ln>
          <a:effectLst>
            <a:softEdge rad="112500"/>
          </a:effectLst>
        </p:spPr>
      </p:pic>
      <p:pic>
        <p:nvPicPr>
          <p:cNvPr id="5" name="Picture 4">
            <a:extLst>
              <a:ext uri="{FF2B5EF4-FFF2-40B4-BE49-F238E27FC236}">
                <a16:creationId xmlns:a16="http://schemas.microsoft.com/office/drawing/2014/main" id="{E4A1770B-1D5B-429C-8837-A0F98932BF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03397" y="1969302"/>
            <a:ext cx="3638216" cy="4446708"/>
          </a:xfrm>
          <a:prstGeom prst="rect">
            <a:avLst/>
          </a:prstGeom>
          <a:ln>
            <a:noFill/>
          </a:ln>
          <a:effectLst>
            <a:softEdge rad="112500"/>
          </a:effectLst>
        </p:spPr>
      </p:pic>
    </p:spTree>
    <p:extLst>
      <p:ext uri="{BB962C8B-B14F-4D97-AF65-F5344CB8AC3E}">
        <p14:creationId xmlns:p14="http://schemas.microsoft.com/office/powerpoint/2010/main" val="3402446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00675"/>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06</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pic>
        <p:nvPicPr>
          <p:cNvPr id="171" name="Picture 170">
            <a:extLst>
              <a:ext uri="{FF2B5EF4-FFF2-40B4-BE49-F238E27FC236}">
                <a16:creationId xmlns:a16="http://schemas.microsoft.com/office/drawing/2014/main" id="{8B8284AA-AFBF-42BD-88CC-6E4CF8852A6E}"/>
              </a:ext>
            </a:extLst>
          </p:cNvPr>
          <p:cNvPicPr>
            <a:picLocks noChangeAspect="1"/>
          </p:cNvPicPr>
          <p:nvPr/>
        </p:nvPicPr>
        <p:blipFill rotWithShape="1">
          <a:blip r:embed="rId4">
            <a:extLst>
              <a:ext uri="{28A0092B-C50C-407E-A947-70E740481C1C}">
                <a14:useLocalDpi xmlns:a14="http://schemas.microsoft.com/office/drawing/2010/main" val="0"/>
              </a:ext>
            </a:extLst>
          </a:blip>
          <a:srcRect l="675" t="4612" b="6538"/>
          <a:stretch/>
        </p:blipFill>
        <p:spPr>
          <a:xfrm>
            <a:off x="1523999" y="1172414"/>
            <a:ext cx="9353549" cy="4568463"/>
          </a:xfrm>
          <a:prstGeom prst="rect">
            <a:avLst/>
          </a:prstGeom>
          <a:ln>
            <a:noFill/>
          </a:ln>
          <a:effectLst>
            <a:outerShdw blurRad="292100" dist="139700" dir="2700000" algn="tl" rotWithShape="0">
              <a:srgbClr val="333333">
                <a:alpha val="65000"/>
              </a:srgbClr>
            </a:outerShdw>
          </a:effectLst>
        </p:spPr>
      </p:pic>
      <p:sp>
        <p:nvSpPr>
          <p:cNvPr id="176" name="TextBox 175">
            <a:extLst>
              <a:ext uri="{FF2B5EF4-FFF2-40B4-BE49-F238E27FC236}">
                <a16:creationId xmlns:a16="http://schemas.microsoft.com/office/drawing/2014/main" id="{12768E2E-6B96-49FC-9544-B3D8839918FA}"/>
              </a:ext>
            </a:extLst>
          </p:cNvPr>
          <p:cNvSpPr txBox="1"/>
          <p:nvPr/>
        </p:nvSpPr>
        <p:spPr>
          <a:xfrm>
            <a:off x="1162268" y="346630"/>
            <a:ext cx="6639560" cy="800219"/>
          </a:xfrm>
          <a:prstGeom prst="rect">
            <a:avLst/>
          </a:prstGeom>
          <a:noFill/>
        </p:spPr>
        <p:txBody>
          <a:bodyPr wrap="square" rtlCol="0">
            <a:spAutoFit/>
          </a:bodyPr>
          <a:lstStyle/>
          <a:p>
            <a:pPr lvl="0" algn="l" defTabSz="457200" rtl="1"/>
            <a:r>
              <a:rPr lang="en-US" sz="2800" b="1" dirty="0">
                <a:solidFill>
                  <a:srgbClr val="38425C"/>
                </a:solidFill>
                <a:latin typeface="Century Gothic" panose="020B0502020202020204"/>
              </a:rPr>
              <a:t>CLIMATE ZONES</a:t>
            </a:r>
            <a:r>
              <a:rPr lang="ar-OM" sz="2800" b="1" dirty="0">
                <a:solidFill>
                  <a:srgbClr val="38425C"/>
                </a:solidFill>
                <a:latin typeface="Century Gothic" panose="020B0502020202020204"/>
              </a:rPr>
              <a:t> </a:t>
            </a:r>
            <a:r>
              <a:rPr lang="en-US" sz="2800" b="1" dirty="0">
                <a:solidFill>
                  <a:srgbClr val="38425C"/>
                </a:solidFill>
                <a:latin typeface="Century Gothic" panose="020B0502020202020204"/>
              </a:rPr>
              <a:t> </a:t>
            </a:r>
            <a:endParaRPr lang="zh-CN" altLang="en-US" sz="2800" b="1" dirty="0">
              <a:solidFill>
                <a:srgbClr val="38425C"/>
              </a:solidFill>
              <a:latin typeface="Century Gothic" panose="020B0502020202020204"/>
              <a:sym typeface="+mn-lt"/>
            </a:endParaRPr>
          </a:p>
          <a:p>
            <a:endParaRPr lang="en-US" dirty="0"/>
          </a:p>
        </p:txBody>
      </p:sp>
    </p:spTree>
    <p:extLst>
      <p:ext uri="{BB962C8B-B14F-4D97-AF65-F5344CB8AC3E}">
        <p14:creationId xmlns:p14="http://schemas.microsoft.com/office/powerpoint/2010/main" val="260328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19529"/>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07</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Rectangle 86">
            <a:extLst>
              <a:ext uri="{FF2B5EF4-FFF2-40B4-BE49-F238E27FC236}">
                <a16:creationId xmlns:a16="http://schemas.microsoft.com/office/drawing/2014/main" id="{BED8F9DC-00A7-4722-8380-16F6CF686716}"/>
              </a:ext>
            </a:extLst>
          </p:cNvPr>
          <p:cNvSpPr/>
          <p:nvPr/>
        </p:nvSpPr>
        <p:spPr>
          <a:xfrm>
            <a:off x="1505768" y="2021086"/>
            <a:ext cx="8400232" cy="1267439"/>
          </a:xfrm>
          <a:prstGeom prst="rect">
            <a:avLst/>
          </a:prstGeom>
          <a:solidFill>
            <a:schemeClr val="tx2">
              <a:lumMod val="40000"/>
              <a:lumOff val="6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accent2">
                    <a:lumMod val="75000"/>
                  </a:schemeClr>
                </a:solidFill>
              </a:rPr>
              <a:t>Meteorological Study:</a:t>
            </a:r>
          </a:p>
          <a:p>
            <a:pPr algn="ctr"/>
            <a:endParaRPr lang="en-US" sz="2000" dirty="0">
              <a:solidFill>
                <a:schemeClr val="tx1">
                  <a:lumMod val="75000"/>
                  <a:lumOff val="25000"/>
                </a:schemeClr>
              </a:solidFill>
            </a:endParaRPr>
          </a:p>
          <a:p>
            <a:pPr algn="ctr"/>
            <a:r>
              <a:rPr lang="en-US" sz="2000" dirty="0">
                <a:solidFill>
                  <a:schemeClr val="tx1">
                    <a:lumMod val="75000"/>
                    <a:lumOff val="25000"/>
                  </a:schemeClr>
                </a:solidFill>
              </a:rPr>
              <a:t>Focus on observation and short term forecast for atmospheric condition </a:t>
            </a:r>
          </a:p>
          <a:p>
            <a:pPr algn="ctr"/>
            <a:r>
              <a:rPr lang="en-US" dirty="0">
                <a:solidFill>
                  <a:schemeClr val="tx1">
                    <a:lumMod val="75000"/>
                    <a:lumOff val="25000"/>
                  </a:schemeClr>
                </a:solidFill>
              </a:rPr>
              <a:t> </a:t>
            </a:r>
          </a:p>
        </p:txBody>
      </p:sp>
      <p:sp>
        <p:nvSpPr>
          <p:cNvPr id="171" name="TextBox 170">
            <a:extLst>
              <a:ext uri="{FF2B5EF4-FFF2-40B4-BE49-F238E27FC236}">
                <a16:creationId xmlns:a16="http://schemas.microsoft.com/office/drawing/2014/main" id="{1FB8A24B-8F48-4F97-ABC3-0C8504884C3C}"/>
              </a:ext>
            </a:extLst>
          </p:cNvPr>
          <p:cNvSpPr txBox="1"/>
          <p:nvPr/>
        </p:nvSpPr>
        <p:spPr>
          <a:xfrm>
            <a:off x="1040612" y="1349823"/>
            <a:ext cx="6831106" cy="400110"/>
          </a:xfrm>
          <a:prstGeom prst="rect">
            <a:avLst/>
          </a:prstGeom>
          <a:noFill/>
        </p:spPr>
        <p:txBody>
          <a:bodyPr wrap="square" rtlCol="0">
            <a:spAutoFit/>
          </a:bodyPr>
          <a:lstStyle/>
          <a:p>
            <a:r>
              <a:rPr lang="en-US" sz="2000" b="1" dirty="0">
                <a:solidFill>
                  <a:srgbClr val="38425C"/>
                </a:solidFill>
                <a:latin typeface="Century Gothic" panose="020B0502020202020204"/>
              </a:rPr>
              <a:t>So As A Science, There Are:</a:t>
            </a:r>
            <a:endParaRPr lang="en-US" sz="2000" b="1" dirty="0"/>
          </a:p>
        </p:txBody>
      </p:sp>
      <p:sp>
        <p:nvSpPr>
          <p:cNvPr id="174" name="Rectangle 173">
            <a:extLst>
              <a:ext uri="{FF2B5EF4-FFF2-40B4-BE49-F238E27FC236}">
                <a16:creationId xmlns:a16="http://schemas.microsoft.com/office/drawing/2014/main" id="{2A058887-9608-4736-BA50-BC8E0291AEA1}"/>
              </a:ext>
            </a:extLst>
          </p:cNvPr>
          <p:cNvSpPr/>
          <p:nvPr/>
        </p:nvSpPr>
        <p:spPr>
          <a:xfrm>
            <a:off x="2578390" y="3711204"/>
            <a:ext cx="8400232" cy="1267439"/>
          </a:xfrm>
          <a:prstGeom prst="rect">
            <a:avLst/>
          </a:prstGeom>
          <a:solidFill>
            <a:schemeClr val="tx2">
              <a:lumMod val="40000"/>
              <a:lumOff val="6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accent2">
                    <a:lumMod val="75000"/>
                  </a:schemeClr>
                </a:solidFill>
              </a:rPr>
              <a:t>Climatological Study:</a:t>
            </a:r>
          </a:p>
          <a:p>
            <a:pPr algn="ctr"/>
            <a:endParaRPr lang="en-US" sz="2000" dirty="0">
              <a:solidFill>
                <a:schemeClr val="tx1">
                  <a:lumMod val="75000"/>
                  <a:lumOff val="25000"/>
                </a:schemeClr>
              </a:solidFill>
            </a:endParaRPr>
          </a:p>
          <a:p>
            <a:pPr algn="ctr"/>
            <a:r>
              <a:rPr lang="en-US" sz="2000" dirty="0">
                <a:solidFill>
                  <a:schemeClr val="tx1">
                    <a:lumMod val="75000"/>
                    <a:lumOff val="25000"/>
                  </a:schemeClr>
                </a:solidFill>
              </a:rPr>
              <a:t>Focus on observation and long term forecast for atmospheric condition </a:t>
            </a:r>
          </a:p>
          <a:p>
            <a:pPr algn="ctr"/>
            <a:r>
              <a:rPr lang="en-US" dirty="0">
                <a:solidFill>
                  <a:schemeClr val="tx1">
                    <a:lumMod val="75000"/>
                    <a:lumOff val="25000"/>
                  </a:schemeClr>
                </a:solidFill>
              </a:rPr>
              <a:t> </a:t>
            </a:r>
          </a:p>
        </p:txBody>
      </p:sp>
      <p:sp>
        <p:nvSpPr>
          <p:cNvPr id="175" name="TextBox 174">
            <a:extLst>
              <a:ext uri="{FF2B5EF4-FFF2-40B4-BE49-F238E27FC236}">
                <a16:creationId xmlns:a16="http://schemas.microsoft.com/office/drawing/2014/main" id="{4DB7948C-0E62-4DD7-998E-01E127370379}"/>
              </a:ext>
            </a:extLst>
          </p:cNvPr>
          <p:cNvSpPr txBox="1"/>
          <p:nvPr/>
        </p:nvSpPr>
        <p:spPr>
          <a:xfrm>
            <a:off x="1345412" y="360797"/>
            <a:ext cx="6831106" cy="646331"/>
          </a:xfrm>
          <a:prstGeom prst="rect">
            <a:avLst/>
          </a:prstGeom>
          <a:noFill/>
        </p:spPr>
        <p:txBody>
          <a:bodyPr wrap="square" rtlCol="0">
            <a:spAutoFit/>
          </a:bodyPr>
          <a:lstStyle/>
          <a:p>
            <a:r>
              <a:rPr lang="en-US" sz="2800" b="1" dirty="0">
                <a:solidFill>
                  <a:srgbClr val="38425C"/>
                </a:solidFill>
                <a:latin typeface="Century Gothic" panose="020B0502020202020204"/>
              </a:rPr>
              <a:t>WEATHER &amp; CLIMATE </a:t>
            </a:r>
            <a:r>
              <a:rPr lang="en-US" sz="3600" b="1" dirty="0"/>
              <a:t> </a:t>
            </a:r>
          </a:p>
        </p:txBody>
      </p:sp>
    </p:spTree>
    <p:extLst>
      <p:ext uri="{BB962C8B-B14F-4D97-AF65-F5344CB8AC3E}">
        <p14:creationId xmlns:p14="http://schemas.microsoft.com/office/powerpoint/2010/main" val="219026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E5B85A9B-759A-4E4B-8C3B-DC139E44F375}"/>
              </a:ext>
            </a:extLst>
          </p:cNvPr>
          <p:cNvGrpSpPr/>
          <p:nvPr/>
        </p:nvGrpSpPr>
        <p:grpSpPr>
          <a:xfrm flipV="1">
            <a:off x="8201243" y="5727586"/>
            <a:ext cx="3853897" cy="982937"/>
            <a:chOff x="5290103" y="-2638"/>
            <a:chExt cx="3853897" cy="1075336"/>
          </a:xfrm>
        </p:grpSpPr>
        <p:grpSp>
          <p:nvGrpSpPr>
            <p:cNvPr id="89" name="Group 88">
              <a:extLst>
                <a:ext uri="{FF2B5EF4-FFF2-40B4-BE49-F238E27FC236}">
                  <a16:creationId xmlns:a16="http://schemas.microsoft.com/office/drawing/2014/main" id="{503ADB55-5AFB-48DF-8FA0-59010D1C79D1}"/>
                </a:ext>
              </a:extLst>
            </p:cNvPr>
            <p:cNvGrpSpPr/>
            <p:nvPr/>
          </p:nvGrpSpPr>
          <p:grpSpPr>
            <a:xfrm>
              <a:off x="5290103" y="-2638"/>
              <a:ext cx="3853897" cy="1075336"/>
              <a:chOff x="5291402" y="1596"/>
              <a:chExt cx="3853897" cy="1075336"/>
            </a:xfrm>
          </p:grpSpPr>
          <p:sp>
            <p:nvSpPr>
              <p:cNvPr id="97" name="Isosceles Triangle 96">
                <a:extLst>
                  <a:ext uri="{FF2B5EF4-FFF2-40B4-BE49-F238E27FC236}">
                    <a16:creationId xmlns:a16="http://schemas.microsoft.com/office/drawing/2014/main" id="{79E5BEFC-4B0D-4B51-9EAB-BCE4F2FE7B5F}"/>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Isosceles Triangle 97">
                <a:extLst>
                  <a:ext uri="{FF2B5EF4-FFF2-40B4-BE49-F238E27FC236}">
                    <a16:creationId xmlns:a16="http://schemas.microsoft.com/office/drawing/2014/main" id="{7FCB4CCB-00D5-4D99-AC65-DC97D45C78A6}"/>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Isosceles Triangle 98">
                <a:extLst>
                  <a:ext uri="{FF2B5EF4-FFF2-40B4-BE49-F238E27FC236}">
                    <a16:creationId xmlns:a16="http://schemas.microsoft.com/office/drawing/2014/main" id="{8808DCB1-B72A-4335-B4E0-851E5833C691}"/>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Isosceles Triangle 99">
                <a:extLst>
                  <a:ext uri="{FF2B5EF4-FFF2-40B4-BE49-F238E27FC236}">
                    <a16:creationId xmlns:a16="http://schemas.microsoft.com/office/drawing/2014/main" id="{AAF88C77-B2E9-4A67-AD9E-95F840AD7CD0}"/>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Isosceles Triangle 100">
                <a:extLst>
                  <a:ext uri="{FF2B5EF4-FFF2-40B4-BE49-F238E27FC236}">
                    <a16:creationId xmlns:a16="http://schemas.microsoft.com/office/drawing/2014/main" id="{2634D197-76B5-407F-B615-6095E75B14F2}"/>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Isosceles Triangle 101">
                <a:extLst>
                  <a:ext uri="{FF2B5EF4-FFF2-40B4-BE49-F238E27FC236}">
                    <a16:creationId xmlns:a16="http://schemas.microsoft.com/office/drawing/2014/main" id="{61CC3064-870A-46EC-A649-C1A96049A8FE}"/>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Isosceles Triangle 102">
                <a:extLst>
                  <a:ext uri="{FF2B5EF4-FFF2-40B4-BE49-F238E27FC236}">
                    <a16:creationId xmlns:a16="http://schemas.microsoft.com/office/drawing/2014/main" id="{4F8DC9A6-956E-491D-B6BE-183153E8D764}"/>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Isosceles Triangle 103">
                <a:extLst>
                  <a:ext uri="{FF2B5EF4-FFF2-40B4-BE49-F238E27FC236}">
                    <a16:creationId xmlns:a16="http://schemas.microsoft.com/office/drawing/2014/main" id="{819B6361-FB36-4F79-8B92-57721DE1FB03}"/>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Isosceles Triangle 104">
                <a:extLst>
                  <a:ext uri="{FF2B5EF4-FFF2-40B4-BE49-F238E27FC236}">
                    <a16:creationId xmlns:a16="http://schemas.microsoft.com/office/drawing/2014/main" id="{6CCD55DE-9A3D-4F7A-83A3-3214F94A5E71}"/>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6" name="Isosceles Triangle 105">
                <a:extLst>
                  <a:ext uri="{FF2B5EF4-FFF2-40B4-BE49-F238E27FC236}">
                    <a16:creationId xmlns:a16="http://schemas.microsoft.com/office/drawing/2014/main" id="{762039B6-D577-4FC4-B50D-15FCB7A39A77}"/>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7" name="Isosceles Triangle 106">
                <a:extLst>
                  <a:ext uri="{FF2B5EF4-FFF2-40B4-BE49-F238E27FC236}">
                    <a16:creationId xmlns:a16="http://schemas.microsoft.com/office/drawing/2014/main" id="{1BED7565-3E09-4D40-B0EA-E42195D5A2BE}"/>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8" name="Isosceles Triangle 107">
                <a:extLst>
                  <a:ext uri="{FF2B5EF4-FFF2-40B4-BE49-F238E27FC236}">
                    <a16:creationId xmlns:a16="http://schemas.microsoft.com/office/drawing/2014/main" id="{83C0EA17-9FAE-44A9-83B2-316E5E8FE8F2}"/>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9" name="Isosceles Triangle 108">
                <a:extLst>
                  <a:ext uri="{FF2B5EF4-FFF2-40B4-BE49-F238E27FC236}">
                    <a16:creationId xmlns:a16="http://schemas.microsoft.com/office/drawing/2014/main" id="{52BE540C-D53D-43B4-8AB8-68B609A871DE}"/>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61366689-588D-42CF-8EFB-44ABCF09F01E}"/>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Isosceles Triangle 110">
                <a:extLst>
                  <a:ext uri="{FF2B5EF4-FFF2-40B4-BE49-F238E27FC236}">
                    <a16:creationId xmlns:a16="http://schemas.microsoft.com/office/drawing/2014/main" id="{1FB59B12-9C98-4972-B9D6-9FAFE4B87B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Isosceles Triangle 111">
                <a:extLst>
                  <a:ext uri="{FF2B5EF4-FFF2-40B4-BE49-F238E27FC236}">
                    <a16:creationId xmlns:a16="http://schemas.microsoft.com/office/drawing/2014/main" id="{280FF733-14B7-49B8-860F-064E97BE5CF0}"/>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Isosceles Triangle 112">
                <a:extLst>
                  <a:ext uri="{FF2B5EF4-FFF2-40B4-BE49-F238E27FC236}">
                    <a16:creationId xmlns:a16="http://schemas.microsoft.com/office/drawing/2014/main" id="{4848E6C5-6F91-4F9E-BE25-2A5DC82660D7}"/>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Isosceles Triangle 113">
                <a:extLst>
                  <a:ext uri="{FF2B5EF4-FFF2-40B4-BE49-F238E27FC236}">
                    <a16:creationId xmlns:a16="http://schemas.microsoft.com/office/drawing/2014/main" id="{6B1E9044-2152-4E47-8E4C-0DE234E70F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Isosceles Triangle 114">
                <a:extLst>
                  <a:ext uri="{FF2B5EF4-FFF2-40B4-BE49-F238E27FC236}">
                    <a16:creationId xmlns:a16="http://schemas.microsoft.com/office/drawing/2014/main" id="{49C3AA52-461F-4082-8F59-1D4E0578E780}"/>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Isosceles Triangle 115">
                <a:extLst>
                  <a:ext uri="{FF2B5EF4-FFF2-40B4-BE49-F238E27FC236}">
                    <a16:creationId xmlns:a16="http://schemas.microsoft.com/office/drawing/2014/main" id="{DE4C1859-2A8F-4A29-BCE3-F5894C286D1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Isosceles Triangle 116">
                <a:extLst>
                  <a:ext uri="{FF2B5EF4-FFF2-40B4-BE49-F238E27FC236}">
                    <a16:creationId xmlns:a16="http://schemas.microsoft.com/office/drawing/2014/main" id="{3D6CE75D-7F5A-4093-95ED-681F90D2E9CF}"/>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Isosceles Triangle 117">
                <a:extLst>
                  <a:ext uri="{FF2B5EF4-FFF2-40B4-BE49-F238E27FC236}">
                    <a16:creationId xmlns:a16="http://schemas.microsoft.com/office/drawing/2014/main" id="{93FF762C-61BC-4F5E-AC18-EC765FDC7175}"/>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Isosceles Triangle 118">
                <a:extLst>
                  <a:ext uri="{FF2B5EF4-FFF2-40B4-BE49-F238E27FC236}">
                    <a16:creationId xmlns:a16="http://schemas.microsoft.com/office/drawing/2014/main" id="{DB5A0E4E-2D55-44BD-91F2-E6DC56153A74}"/>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Isosceles Triangle 119">
                <a:extLst>
                  <a:ext uri="{FF2B5EF4-FFF2-40B4-BE49-F238E27FC236}">
                    <a16:creationId xmlns:a16="http://schemas.microsoft.com/office/drawing/2014/main" id="{65CCAEEF-87DC-4484-AC84-D7FB709E45F8}"/>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Isosceles Triangle 120">
                <a:extLst>
                  <a:ext uri="{FF2B5EF4-FFF2-40B4-BE49-F238E27FC236}">
                    <a16:creationId xmlns:a16="http://schemas.microsoft.com/office/drawing/2014/main" id="{CF62120E-C47E-41DA-82F2-759C7BB533C8}"/>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Isosceles Triangle 121">
                <a:extLst>
                  <a:ext uri="{FF2B5EF4-FFF2-40B4-BE49-F238E27FC236}">
                    <a16:creationId xmlns:a16="http://schemas.microsoft.com/office/drawing/2014/main" id="{331B6E9F-4469-4B96-AD18-85D2C09178E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Isosceles Triangle 122">
                <a:extLst>
                  <a:ext uri="{FF2B5EF4-FFF2-40B4-BE49-F238E27FC236}">
                    <a16:creationId xmlns:a16="http://schemas.microsoft.com/office/drawing/2014/main" id="{350371FC-862F-4A23-A64A-A96DB458AF21}"/>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Isosceles Triangle 123">
                <a:extLst>
                  <a:ext uri="{FF2B5EF4-FFF2-40B4-BE49-F238E27FC236}">
                    <a16:creationId xmlns:a16="http://schemas.microsoft.com/office/drawing/2014/main" id="{5447E2BF-0B5F-4162-9A78-423974953175}"/>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Isosceles Triangle 124">
                <a:extLst>
                  <a:ext uri="{FF2B5EF4-FFF2-40B4-BE49-F238E27FC236}">
                    <a16:creationId xmlns:a16="http://schemas.microsoft.com/office/drawing/2014/main" id="{370BDAEE-428A-439A-A6D0-0B43360185E9}"/>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Isosceles Triangle 125">
                <a:extLst>
                  <a:ext uri="{FF2B5EF4-FFF2-40B4-BE49-F238E27FC236}">
                    <a16:creationId xmlns:a16="http://schemas.microsoft.com/office/drawing/2014/main" id="{64E7A9E4-5CB1-4920-999D-2F772D70B6C5}"/>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Isosceles Triangle 126">
                <a:extLst>
                  <a:ext uri="{FF2B5EF4-FFF2-40B4-BE49-F238E27FC236}">
                    <a16:creationId xmlns:a16="http://schemas.microsoft.com/office/drawing/2014/main" id="{AD67B21A-09F1-448E-AF78-72B8976FB65F}"/>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Isosceles Triangle 127">
                <a:extLst>
                  <a:ext uri="{FF2B5EF4-FFF2-40B4-BE49-F238E27FC236}">
                    <a16:creationId xmlns:a16="http://schemas.microsoft.com/office/drawing/2014/main" id="{66EB7C3C-AA32-4830-941E-B0936C65C7E8}"/>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Isosceles Triangle 128">
                <a:extLst>
                  <a:ext uri="{FF2B5EF4-FFF2-40B4-BE49-F238E27FC236}">
                    <a16:creationId xmlns:a16="http://schemas.microsoft.com/office/drawing/2014/main" id="{CAD56657-0031-4AE6-9F1E-78D306A9CAF9}"/>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Isosceles Triangle 129">
                <a:extLst>
                  <a:ext uri="{FF2B5EF4-FFF2-40B4-BE49-F238E27FC236}">
                    <a16:creationId xmlns:a16="http://schemas.microsoft.com/office/drawing/2014/main" id="{4F76DED9-7F19-40FE-B217-CA564F79C42D}"/>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1" name="Isosceles Triangle 130">
                <a:extLst>
                  <a:ext uri="{FF2B5EF4-FFF2-40B4-BE49-F238E27FC236}">
                    <a16:creationId xmlns:a16="http://schemas.microsoft.com/office/drawing/2014/main" id="{4D241445-F4B1-4D83-8878-68772D0D853D}"/>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2" name="Isosceles Triangle 131">
                <a:extLst>
                  <a:ext uri="{FF2B5EF4-FFF2-40B4-BE49-F238E27FC236}">
                    <a16:creationId xmlns:a16="http://schemas.microsoft.com/office/drawing/2014/main" id="{41B21AA8-4066-4CA3-A45D-F7C18197F16E}"/>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3" name="Isosceles Triangle 132">
                <a:extLst>
                  <a:ext uri="{FF2B5EF4-FFF2-40B4-BE49-F238E27FC236}">
                    <a16:creationId xmlns:a16="http://schemas.microsoft.com/office/drawing/2014/main" id="{8E3D9F67-5BB8-429A-B3DE-9C789AA86F29}"/>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4" name="Isosceles Triangle 133">
                <a:extLst>
                  <a:ext uri="{FF2B5EF4-FFF2-40B4-BE49-F238E27FC236}">
                    <a16:creationId xmlns:a16="http://schemas.microsoft.com/office/drawing/2014/main" id="{0EC96309-4D42-4475-9DA4-F5CDBA15A8C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Isosceles Triangle 134">
                <a:extLst>
                  <a:ext uri="{FF2B5EF4-FFF2-40B4-BE49-F238E27FC236}">
                    <a16:creationId xmlns:a16="http://schemas.microsoft.com/office/drawing/2014/main" id="{2A3C66BB-A608-49DA-8A4A-F32293D1BA72}"/>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6" name="Isosceles Triangle 135">
                <a:extLst>
                  <a:ext uri="{FF2B5EF4-FFF2-40B4-BE49-F238E27FC236}">
                    <a16:creationId xmlns:a16="http://schemas.microsoft.com/office/drawing/2014/main" id="{0733D261-2E90-41F3-A2B0-4361C86EF86E}"/>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7" name="Isosceles Triangle 136">
                <a:extLst>
                  <a:ext uri="{FF2B5EF4-FFF2-40B4-BE49-F238E27FC236}">
                    <a16:creationId xmlns:a16="http://schemas.microsoft.com/office/drawing/2014/main" id="{6517E563-4BF1-4BF5-BF29-EC90881FB573}"/>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8" name="Isosceles Triangle 137">
                <a:extLst>
                  <a:ext uri="{FF2B5EF4-FFF2-40B4-BE49-F238E27FC236}">
                    <a16:creationId xmlns:a16="http://schemas.microsoft.com/office/drawing/2014/main" id="{38061F2E-415F-439D-A864-408C07B087C7}"/>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9" name="Isosceles Triangle 138">
                <a:extLst>
                  <a:ext uri="{FF2B5EF4-FFF2-40B4-BE49-F238E27FC236}">
                    <a16:creationId xmlns:a16="http://schemas.microsoft.com/office/drawing/2014/main" id="{E408F91A-576D-4FDC-89A9-0A69C55A8F79}"/>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0" name="Isosceles Triangle 139">
                <a:extLst>
                  <a:ext uri="{FF2B5EF4-FFF2-40B4-BE49-F238E27FC236}">
                    <a16:creationId xmlns:a16="http://schemas.microsoft.com/office/drawing/2014/main" id="{7FE44D1A-78EF-468F-BF43-4416FB15F48F}"/>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1" name="Isosceles Triangle 140">
                <a:extLst>
                  <a:ext uri="{FF2B5EF4-FFF2-40B4-BE49-F238E27FC236}">
                    <a16:creationId xmlns:a16="http://schemas.microsoft.com/office/drawing/2014/main" id="{368C3C75-E531-495A-9A48-0D2E4B47FF17}"/>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Isosceles Triangle 141">
                <a:extLst>
                  <a:ext uri="{FF2B5EF4-FFF2-40B4-BE49-F238E27FC236}">
                    <a16:creationId xmlns:a16="http://schemas.microsoft.com/office/drawing/2014/main" id="{72065C35-11D3-46CC-AEAF-3158750A4C59}"/>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Isosceles Triangle 142">
                <a:extLst>
                  <a:ext uri="{FF2B5EF4-FFF2-40B4-BE49-F238E27FC236}">
                    <a16:creationId xmlns:a16="http://schemas.microsoft.com/office/drawing/2014/main" id="{713E2C52-604C-4E72-8EFF-2318D88730E9}"/>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Isosceles Triangle 143">
                <a:extLst>
                  <a:ext uri="{FF2B5EF4-FFF2-40B4-BE49-F238E27FC236}">
                    <a16:creationId xmlns:a16="http://schemas.microsoft.com/office/drawing/2014/main" id="{D19D9279-8481-421D-9549-C6076552DAFA}"/>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5" name="Isosceles Triangle 144">
                <a:extLst>
                  <a:ext uri="{FF2B5EF4-FFF2-40B4-BE49-F238E27FC236}">
                    <a16:creationId xmlns:a16="http://schemas.microsoft.com/office/drawing/2014/main" id="{290859FD-6EFC-4466-8649-BC8ACF511FC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6" name="Isosceles Triangle 145">
                <a:extLst>
                  <a:ext uri="{FF2B5EF4-FFF2-40B4-BE49-F238E27FC236}">
                    <a16:creationId xmlns:a16="http://schemas.microsoft.com/office/drawing/2014/main" id="{D4AAC310-76B2-4700-8D8B-C4BE62EAFE8C}"/>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7" name="Isosceles Triangle 146">
                <a:extLst>
                  <a:ext uri="{FF2B5EF4-FFF2-40B4-BE49-F238E27FC236}">
                    <a16:creationId xmlns:a16="http://schemas.microsoft.com/office/drawing/2014/main" id="{12EFFF7F-EEA1-43D2-A27F-16DE1730E86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8" name="Isosceles Triangle 147">
                <a:extLst>
                  <a:ext uri="{FF2B5EF4-FFF2-40B4-BE49-F238E27FC236}">
                    <a16:creationId xmlns:a16="http://schemas.microsoft.com/office/drawing/2014/main" id="{5B958519-14FF-427E-AB2E-01BFCE778B99}"/>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9" name="Isosceles Triangle 148">
                <a:extLst>
                  <a:ext uri="{FF2B5EF4-FFF2-40B4-BE49-F238E27FC236}">
                    <a16:creationId xmlns:a16="http://schemas.microsoft.com/office/drawing/2014/main" id="{E8B97621-DCC8-494A-98EC-1CF35BA4B1C9}"/>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0" name="Isosceles Triangle 149">
                <a:extLst>
                  <a:ext uri="{FF2B5EF4-FFF2-40B4-BE49-F238E27FC236}">
                    <a16:creationId xmlns:a16="http://schemas.microsoft.com/office/drawing/2014/main" id="{F17E3AA8-62A2-42D8-AD75-2C035A6CD68E}"/>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1" name="Isosceles Triangle 150">
                <a:extLst>
                  <a:ext uri="{FF2B5EF4-FFF2-40B4-BE49-F238E27FC236}">
                    <a16:creationId xmlns:a16="http://schemas.microsoft.com/office/drawing/2014/main" id="{355BAA89-7E05-4571-8A89-2FE0AA66B9F0}"/>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2" name="Isosceles Triangle 151">
                <a:extLst>
                  <a:ext uri="{FF2B5EF4-FFF2-40B4-BE49-F238E27FC236}">
                    <a16:creationId xmlns:a16="http://schemas.microsoft.com/office/drawing/2014/main" id="{8D50FCF8-E9F9-4391-8D0B-448E29888994}"/>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3" name="Isosceles Triangle 152">
                <a:extLst>
                  <a:ext uri="{FF2B5EF4-FFF2-40B4-BE49-F238E27FC236}">
                    <a16:creationId xmlns:a16="http://schemas.microsoft.com/office/drawing/2014/main" id="{DDA644BE-0949-43B9-8A13-C78A97A86601}"/>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4" name="Isosceles Triangle 153">
                <a:extLst>
                  <a:ext uri="{FF2B5EF4-FFF2-40B4-BE49-F238E27FC236}">
                    <a16:creationId xmlns:a16="http://schemas.microsoft.com/office/drawing/2014/main" id="{90C51DAF-1260-43B5-8B01-9EBBE53D408C}"/>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5" name="Isosceles Triangle 154">
                <a:extLst>
                  <a:ext uri="{FF2B5EF4-FFF2-40B4-BE49-F238E27FC236}">
                    <a16:creationId xmlns:a16="http://schemas.microsoft.com/office/drawing/2014/main" id="{424EBF95-2660-4BB5-A429-36F6616ACBD7}"/>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6" name="Isosceles Triangle 155">
                <a:extLst>
                  <a:ext uri="{FF2B5EF4-FFF2-40B4-BE49-F238E27FC236}">
                    <a16:creationId xmlns:a16="http://schemas.microsoft.com/office/drawing/2014/main" id="{3B78511B-566E-4B7D-871D-93D3B43C9E14}"/>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7" name="Isosceles Triangle 156">
                <a:extLst>
                  <a:ext uri="{FF2B5EF4-FFF2-40B4-BE49-F238E27FC236}">
                    <a16:creationId xmlns:a16="http://schemas.microsoft.com/office/drawing/2014/main" id="{6D0BF10E-3645-4E95-AD80-EC2DA3A7A8E0}"/>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8" name="Isosceles Triangle 157">
                <a:extLst>
                  <a:ext uri="{FF2B5EF4-FFF2-40B4-BE49-F238E27FC236}">
                    <a16:creationId xmlns:a16="http://schemas.microsoft.com/office/drawing/2014/main" id="{1EC1D971-E5AC-4224-9ED9-D7CC072B6513}"/>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9" name="Isosceles Triangle 158">
                <a:extLst>
                  <a:ext uri="{FF2B5EF4-FFF2-40B4-BE49-F238E27FC236}">
                    <a16:creationId xmlns:a16="http://schemas.microsoft.com/office/drawing/2014/main" id="{E417680C-8DA4-44CE-9FF3-253736D41098}"/>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0" name="Isosceles Triangle 159">
                <a:extLst>
                  <a:ext uri="{FF2B5EF4-FFF2-40B4-BE49-F238E27FC236}">
                    <a16:creationId xmlns:a16="http://schemas.microsoft.com/office/drawing/2014/main" id="{7EDC4D2A-C412-4CC5-955D-8586F4EDBFEC}"/>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1" name="Isosceles Triangle 160">
                <a:extLst>
                  <a:ext uri="{FF2B5EF4-FFF2-40B4-BE49-F238E27FC236}">
                    <a16:creationId xmlns:a16="http://schemas.microsoft.com/office/drawing/2014/main" id="{ACF259F2-F258-4BC1-B5D2-E75486A5C586}"/>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2" name="Isosceles Triangle 161">
                <a:extLst>
                  <a:ext uri="{FF2B5EF4-FFF2-40B4-BE49-F238E27FC236}">
                    <a16:creationId xmlns:a16="http://schemas.microsoft.com/office/drawing/2014/main" id="{7BAF1B80-4E98-4508-8157-35E0507043AA}"/>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3" name="Isosceles Triangle 162">
                <a:extLst>
                  <a:ext uri="{FF2B5EF4-FFF2-40B4-BE49-F238E27FC236}">
                    <a16:creationId xmlns:a16="http://schemas.microsoft.com/office/drawing/2014/main" id="{47FAA871-1D75-47D7-AA41-9A331E17311D}"/>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4" name="Isosceles Triangle 163">
                <a:extLst>
                  <a:ext uri="{FF2B5EF4-FFF2-40B4-BE49-F238E27FC236}">
                    <a16:creationId xmlns:a16="http://schemas.microsoft.com/office/drawing/2014/main" id="{B69CF997-0AAB-442D-A651-693DEBBAC88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5" name="Isosceles Triangle 164">
                <a:extLst>
                  <a:ext uri="{FF2B5EF4-FFF2-40B4-BE49-F238E27FC236}">
                    <a16:creationId xmlns:a16="http://schemas.microsoft.com/office/drawing/2014/main" id="{56BBA978-CAD9-4BB9-814C-95E851C3E7F1}"/>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6" name="Isosceles Triangle 165">
                <a:extLst>
                  <a:ext uri="{FF2B5EF4-FFF2-40B4-BE49-F238E27FC236}">
                    <a16:creationId xmlns:a16="http://schemas.microsoft.com/office/drawing/2014/main" id="{6CBF0BDE-F38F-4513-8DAB-BF846999C42D}"/>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7" name="Isosceles Triangle 166">
                <a:extLst>
                  <a:ext uri="{FF2B5EF4-FFF2-40B4-BE49-F238E27FC236}">
                    <a16:creationId xmlns:a16="http://schemas.microsoft.com/office/drawing/2014/main" id="{AD02942A-0097-4FE2-94CC-374833030150}"/>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90" name="Group 89">
              <a:extLst>
                <a:ext uri="{FF2B5EF4-FFF2-40B4-BE49-F238E27FC236}">
                  <a16:creationId xmlns:a16="http://schemas.microsoft.com/office/drawing/2014/main" id="{24746530-6980-4881-9768-D82D0E5D874D}"/>
                </a:ext>
              </a:extLst>
            </p:cNvPr>
            <p:cNvGrpSpPr/>
            <p:nvPr/>
          </p:nvGrpSpPr>
          <p:grpSpPr>
            <a:xfrm>
              <a:off x="6023491" y="5930"/>
              <a:ext cx="950409" cy="509367"/>
              <a:chOff x="6023491" y="5930"/>
              <a:chExt cx="950409" cy="509367"/>
            </a:xfrm>
          </p:grpSpPr>
          <p:sp>
            <p:nvSpPr>
              <p:cNvPr id="91" name="Isosceles Triangle 90">
                <a:extLst>
                  <a:ext uri="{FF2B5EF4-FFF2-40B4-BE49-F238E27FC236}">
                    <a16:creationId xmlns:a16="http://schemas.microsoft.com/office/drawing/2014/main" id="{88121C38-B667-4082-9C40-B2DC3E76013A}"/>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Isosceles Triangle 91">
                <a:extLst>
                  <a:ext uri="{FF2B5EF4-FFF2-40B4-BE49-F238E27FC236}">
                    <a16:creationId xmlns:a16="http://schemas.microsoft.com/office/drawing/2014/main" id="{608B056F-35B1-4EA1-95F7-987174DB34B7}"/>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Isosceles Triangle 92">
                <a:extLst>
                  <a:ext uri="{FF2B5EF4-FFF2-40B4-BE49-F238E27FC236}">
                    <a16:creationId xmlns:a16="http://schemas.microsoft.com/office/drawing/2014/main" id="{50DE162D-AC2D-4451-8D55-6FCC084276A2}"/>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4" name="Isosceles Triangle 93">
                <a:extLst>
                  <a:ext uri="{FF2B5EF4-FFF2-40B4-BE49-F238E27FC236}">
                    <a16:creationId xmlns:a16="http://schemas.microsoft.com/office/drawing/2014/main" id="{4CAE50FD-3902-4761-8FB2-3D33F8B4D34B}"/>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Isosceles Triangle 94">
                <a:extLst>
                  <a:ext uri="{FF2B5EF4-FFF2-40B4-BE49-F238E27FC236}">
                    <a16:creationId xmlns:a16="http://schemas.microsoft.com/office/drawing/2014/main" id="{3F6E9880-AB67-420A-9A37-73C59FFFD866}"/>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Isosceles Triangle 95">
                <a:extLst>
                  <a:ext uri="{FF2B5EF4-FFF2-40B4-BE49-F238E27FC236}">
                    <a16:creationId xmlns:a16="http://schemas.microsoft.com/office/drawing/2014/main" id="{D9C3E7B5-8CB0-4872-A9A0-DE0D153B60BE}"/>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BF738862-B881-4B3F-8AA1-83394AFD0717}"/>
              </a:ext>
            </a:extLst>
          </p:cNvPr>
          <p:cNvSpPr/>
          <p:nvPr/>
        </p:nvSpPr>
        <p:spPr>
          <a:xfrm>
            <a:off x="659936" y="6452691"/>
            <a:ext cx="7467777" cy="145369"/>
          </a:xfrm>
          <a:prstGeom prst="rect">
            <a:avLst/>
          </a:prstGeom>
          <a:solidFill>
            <a:sysClr val="window" lastClr="FFFFFF">
              <a:lumMod val="8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egoe UI Light"/>
              <a:ea typeface="+mn-ea"/>
              <a:cs typeface="+mn-cs"/>
            </a:endParaRPr>
          </a:p>
        </p:txBody>
      </p:sp>
      <p:sp>
        <p:nvSpPr>
          <p:cNvPr id="169" name="Rectangle 168">
            <a:extLst>
              <a:ext uri="{FF2B5EF4-FFF2-40B4-BE49-F238E27FC236}">
                <a16:creationId xmlns:a16="http://schemas.microsoft.com/office/drawing/2014/main" id="{49E9A424-5D3D-4860-9659-2D18D649C3D6}"/>
              </a:ext>
            </a:extLst>
          </p:cNvPr>
          <p:cNvSpPr/>
          <p:nvPr/>
        </p:nvSpPr>
        <p:spPr>
          <a:xfrm>
            <a:off x="152902" y="6319529"/>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08</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pic>
        <p:nvPicPr>
          <p:cNvPr id="170" name="Picture 169">
            <a:extLst>
              <a:ext uri="{FF2B5EF4-FFF2-40B4-BE49-F238E27FC236}">
                <a16:creationId xmlns:a16="http://schemas.microsoft.com/office/drawing/2014/main" id="{E26CA9BB-CAAD-4A25-BC21-B71F3985D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304" y="295222"/>
            <a:ext cx="125015" cy="611740"/>
          </a:xfrm>
          <a:prstGeom prst="rect">
            <a:avLst/>
          </a:prstGeom>
        </p:spPr>
      </p:pic>
      <p:pic>
        <p:nvPicPr>
          <p:cNvPr id="172" name="Picture 171">
            <a:extLst>
              <a:ext uri="{FF2B5EF4-FFF2-40B4-BE49-F238E27FC236}">
                <a16:creationId xmlns:a16="http://schemas.microsoft.com/office/drawing/2014/main" id="{39109609-B70A-497E-8267-F040A38F6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sp>
        <p:nvSpPr>
          <p:cNvPr id="87" name="Rectangle 86">
            <a:extLst>
              <a:ext uri="{FF2B5EF4-FFF2-40B4-BE49-F238E27FC236}">
                <a16:creationId xmlns:a16="http://schemas.microsoft.com/office/drawing/2014/main" id="{5B16663F-7640-43CC-9253-3A678A604669}"/>
              </a:ext>
            </a:extLst>
          </p:cNvPr>
          <p:cNvSpPr/>
          <p:nvPr/>
        </p:nvSpPr>
        <p:spPr>
          <a:xfrm>
            <a:off x="9503492" y="4963905"/>
            <a:ext cx="2076450" cy="459962"/>
          </a:xfrm>
          <a:prstGeom prst="rect">
            <a:avLst/>
          </a:prstGeom>
          <a:solidFill>
            <a:schemeClr val="tx2">
              <a:lumMod val="40000"/>
              <a:lumOff val="6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Marine</a:t>
            </a:r>
          </a:p>
        </p:txBody>
      </p:sp>
      <p:sp>
        <p:nvSpPr>
          <p:cNvPr id="171" name="Rectangle 170">
            <a:extLst>
              <a:ext uri="{FF2B5EF4-FFF2-40B4-BE49-F238E27FC236}">
                <a16:creationId xmlns:a16="http://schemas.microsoft.com/office/drawing/2014/main" id="{706F383B-23E0-4215-B44B-59A0400D080D}"/>
              </a:ext>
            </a:extLst>
          </p:cNvPr>
          <p:cNvSpPr/>
          <p:nvPr/>
        </p:nvSpPr>
        <p:spPr>
          <a:xfrm>
            <a:off x="5232745" y="4969237"/>
            <a:ext cx="2076450" cy="459962"/>
          </a:xfrm>
          <a:prstGeom prst="rect">
            <a:avLst/>
          </a:prstGeom>
          <a:solidFill>
            <a:schemeClr val="tx2">
              <a:lumMod val="40000"/>
              <a:lumOff val="6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Agriculture</a:t>
            </a:r>
            <a:r>
              <a:rPr lang="en-US" dirty="0"/>
              <a:t> </a:t>
            </a:r>
          </a:p>
        </p:txBody>
      </p:sp>
      <p:sp>
        <p:nvSpPr>
          <p:cNvPr id="174" name="Rectangle 173">
            <a:extLst>
              <a:ext uri="{FF2B5EF4-FFF2-40B4-BE49-F238E27FC236}">
                <a16:creationId xmlns:a16="http://schemas.microsoft.com/office/drawing/2014/main" id="{AA3BB1F1-8077-40BB-BD60-606622709019}"/>
              </a:ext>
            </a:extLst>
          </p:cNvPr>
          <p:cNvSpPr/>
          <p:nvPr/>
        </p:nvSpPr>
        <p:spPr>
          <a:xfrm>
            <a:off x="1057275" y="4963905"/>
            <a:ext cx="2076450" cy="459962"/>
          </a:xfrm>
          <a:prstGeom prst="rect">
            <a:avLst/>
          </a:prstGeom>
          <a:solidFill>
            <a:schemeClr val="tx2">
              <a:lumMod val="40000"/>
              <a:lumOff val="6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Aviation</a:t>
            </a:r>
          </a:p>
        </p:txBody>
      </p:sp>
      <p:sp>
        <p:nvSpPr>
          <p:cNvPr id="175" name="TextBox 174">
            <a:extLst>
              <a:ext uri="{FF2B5EF4-FFF2-40B4-BE49-F238E27FC236}">
                <a16:creationId xmlns:a16="http://schemas.microsoft.com/office/drawing/2014/main" id="{822D94F0-63DA-4432-A52D-6E372CE1F523}"/>
              </a:ext>
            </a:extLst>
          </p:cNvPr>
          <p:cNvSpPr txBox="1"/>
          <p:nvPr/>
        </p:nvSpPr>
        <p:spPr>
          <a:xfrm>
            <a:off x="1151890" y="447898"/>
            <a:ext cx="6639560" cy="800219"/>
          </a:xfrm>
          <a:prstGeom prst="rect">
            <a:avLst/>
          </a:prstGeom>
          <a:noFill/>
        </p:spPr>
        <p:txBody>
          <a:bodyPr wrap="square" rtlCol="0">
            <a:spAutoFit/>
          </a:bodyPr>
          <a:lstStyle/>
          <a:p>
            <a:pPr lvl="0" algn="l" defTabSz="457200" rtl="1"/>
            <a:r>
              <a:rPr lang="en-US" sz="2800" b="1" dirty="0">
                <a:solidFill>
                  <a:srgbClr val="38425C"/>
                </a:solidFill>
                <a:latin typeface="Century Gothic" panose="020B0502020202020204"/>
              </a:rPr>
              <a:t>METEOROLOGICAL APPLICATIONS </a:t>
            </a:r>
            <a:r>
              <a:rPr lang="ar-OM" sz="2800" b="1" dirty="0">
                <a:solidFill>
                  <a:srgbClr val="38425C"/>
                </a:solidFill>
                <a:latin typeface="Century Gothic" panose="020B0502020202020204"/>
              </a:rPr>
              <a:t> </a:t>
            </a:r>
            <a:r>
              <a:rPr lang="en-US" sz="2800" b="1" dirty="0">
                <a:solidFill>
                  <a:srgbClr val="38425C"/>
                </a:solidFill>
                <a:latin typeface="Century Gothic" panose="020B0502020202020204"/>
              </a:rPr>
              <a:t> </a:t>
            </a:r>
            <a:endParaRPr lang="zh-CN" altLang="en-US" sz="2800" b="1" dirty="0">
              <a:solidFill>
                <a:srgbClr val="38425C"/>
              </a:solidFill>
              <a:latin typeface="Century Gothic" panose="020B0502020202020204"/>
              <a:sym typeface="+mn-lt"/>
            </a:endParaRPr>
          </a:p>
          <a:p>
            <a:endParaRPr lang="en-US" dirty="0"/>
          </a:p>
        </p:txBody>
      </p:sp>
      <p:pic>
        <p:nvPicPr>
          <p:cNvPr id="176" name="Picture 6" descr="Student Works for Safer Skies | Embry-Riddle Aeronautical University -  Newsroom">
            <a:extLst>
              <a:ext uri="{FF2B5EF4-FFF2-40B4-BE49-F238E27FC236}">
                <a16:creationId xmlns:a16="http://schemas.microsoft.com/office/drawing/2014/main" id="{A3D61DCF-6D16-43F4-A355-3E7F38821A8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165" t="-491" r="42334" b="1574"/>
          <a:stretch/>
        </p:blipFill>
        <p:spPr bwMode="auto">
          <a:xfrm>
            <a:off x="434981" y="1895169"/>
            <a:ext cx="2968619" cy="2850931"/>
          </a:xfrm>
          <a:prstGeom prst="rect">
            <a:avLst/>
          </a:prstGeom>
          <a:noFill/>
          <a:extLst>
            <a:ext uri="{909E8E84-426E-40DD-AFC4-6F175D3DCCD1}">
              <a14:hiddenFill xmlns:a14="http://schemas.microsoft.com/office/drawing/2010/main">
                <a:solidFill>
                  <a:srgbClr val="FFFFFF"/>
                </a:solidFill>
              </a14:hiddenFill>
            </a:ext>
          </a:extLst>
        </p:spPr>
      </p:pic>
      <p:pic>
        <p:nvPicPr>
          <p:cNvPr id="177" name="Picture 8" descr="Basics of Marine weather Forecasting">
            <a:extLst>
              <a:ext uri="{FF2B5EF4-FFF2-40B4-BE49-F238E27FC236}">
                <a16:creationId xmlns:a16="http://schemas.microsoft.com/office/drawing/2014/main" id="{F10ED54E-2D81-4978-86CA-A892EC59E0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08421" y="1868942"/>
            <a:ext cx="2982007" cy="2850931"/>
          </a:xfrm>
          <a:prstGeom prst="rect">
            <a:avLst/>
          </a:prstGeom>
          <a:noFill/>
          <a:extLst>
            <a:ext uri="{909E8E84-426E-40DD-AFC4-6F175D3DCCD1}">
              <a14:hiddenFill xmlns:a14="http://schemas.microsoft.com/office/drawing/2010/main">
                <a:solidFill>
                  <a:srgbClr val="FFFFFF"/>
                </a:solidFill>
              </a14:hiddenFill>
            </a:ext>
          </a:extLst>
        </p:spPr>
      </p:pic>
      <p:pic>
        <p:nvPicPr>
          <p:cNvPr id="178" name="Picture 177">
            <a:extLst>
              <a:ext uri="{FF2B5EF4-FFF2-40B4-BE49-F238E27FC236}">
                <a16:creationId xmlns:a16="http://schemas.microsoft.com/office/drawing/2014/main" id="{2E211010-2AB9-47F9-B8E9-389CD8E15D11}"/>
              </a:ext>
            </a:extLst>
          </p:cNvPr>
          <p:cNvPicPr>
            <a:picLocks noChangeAspect="1"/>
          </p:cNvPicPr>
          <p:nvPr/>
        </p:nvPicPr>
        <p:blipFill rotWithShape="1">
          <a:blip r:embed="rId6"/>
          <a:srcRect l="21834" r="17748" b="-965"/>
          <a:stretch/>
        </p:blipFill>
        <p:spPr>
          <a:xfrm>
            <a:off x="4786661" y="1868943"/>
            <a:ext cx="2968619" cy="2850931"/>
          </a:xfrm>
          <a:prstGeom prst="rect">
            <a:avLst/>
          </a:prstGeom>
        </p:spPr>
      </p:pic>
    </p:spTree>
    <p:extLst>
      <p:ext uri="{BB962C8B-B14F-4D97-AF65-F5344CB8AC3E}">
        <p14:creationId xmlns:p14="http://schemas.microsoft.com/office/powerpoint/2010/main" val="2717354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392CD-3582-4B49-8881-B1993C27E9AC}"/>
              </a:ext>
            </a:extLst>
          </p:cNvPr>
          <p:cNvSpPr>
            <a:spLocks noGrp="1"/>
          </p:cNvSpPr>
          <p:nvPr>
            <p:ph type="title"/>
          </p:nvPr>
        </p:nvSpPr>
        <p:spPr>
          <a:xfrm>
            <a:off x="766956" y="1185977"/>
            <a:ext cx="10515600" cy="1325563"/>
          </a:xfrm>
        </p:spPr>
        <p:txBody>
          <a:bodyPr>
            <a:normAutofit/>
          </a:bodyPr>
          <a:lstStyle/>
          <a:p>
            <a:r>
              <a:rPr lang="en-US" sz="4000" b="1" dirty="0">
                <a:solidFill>
                  <a:srgbClr val="002060"/>
                </a:solidFill>
              </a:rPr>
              <a:t>If Earth had no atmosphere for 10 seconds… what would happen?</a:t>
            </a:r>
          </a:p>
        </p:txBody>
      </p:sp>
      <p:sp>
        <p:nvSpPr>
          <p:cNvPr id="4" name="Rectangle 1">
            <a:extLst>
              <a:ext uri="{FF2B5EF4-FFF2-40B4-BE49-F238E27FC236}">
                <a16:creationId xmlns:a16="http://schemas.microsoft.com/office/drawing/2014/main" id="{CCD27AB4-F1FA-4B55-8BE1-69D7DD064DCB}"/>
              </a:ext>
            </a:extLst>
          </p:cNvPr>
          <p:cNvSpPr>
            <a:spLocks noGrp="1" noChangeArrowheads="1"/>
          </p:cNvSpPr>
          <p:nvPr>
            <p:ph idx="1"/>
          </p:nvPr>
        </p:nvSpPr>
        <p:spPr bwMode="auto">
          <a:xfrm>
            <a:off x="1022411" y="2400645"/>
            <a:ext cx="7289799"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kumimoji="0" lang="en-US" altLang="en-US" b="0" i="0" u="none" strike="noStrike" cap="none" normalizeH="0" baseline="0" dirty="0">
                <a:ln>
                  <a:noFill/>
                </a:ln>
                <a:solidFill>
                  <a:schemeClr val="tx1"/>
                </a:solidFill>
                <a:effectLst/>
                <a:latin typeface="Arial" panose="020B0604020202020204" pitchFamily="34" charset="0"/>
              </a:rPr>
              <a:t>No breathing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Arial" panose="020B0604020202020204" pitchFamily="34" charset="0"/>
              </a:rPr>
              <a:t>Extreme temperature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Arial" panose="020B0604020202020204" pitchFamily="34" charset="0"/>
              </a:rPr>
              <a:t>No sound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latin typeface="Arial" panose="020B0604020202020204" pitchFamily="34" charset="0"/>
              </a:rPr>
              <a:t>Radiation exposure </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b="0" i="0" u="none" strike="noStrike" cap="none" normalizeH="0" baseline="0" dirty="0">
                <a:ln>
                  <a:noFill/>
                </a:ln>
                <a:solidFill>
                  <a:schemeClr val="tx1"/>
                </a:solidFill>
                <a:effectLst/>
                <a:latin typeface="Arial" panose="020B0604020202020204" pitchFamily="34" charset="0"/>
              </a:rPr>
              <a:t>(</a:t>
            </a:r>
            <a:r>
              <a:rPr kumimoji="0" lang="en-US" altLang="en-US" b="1" i="0" u="none" strike="noStrike" cap="none" normalizeH="0" baseline="0" dirty="0">
                <a:ln>
                  <a:noFill/>
                </a:ln>
                <a:solidFill>
                  <a:schemeClr val="accent1"/>
                </a:solidFill>
                <a:effectLst/>
                <a:latin typeface="Arial" panose="020B0604020202020204" pitchFamily="34" charset="0"/>
              </a:rPr>
              <a:t>Atmosphere is life’s shield</a:t>
            </a:r>
            <a:r>
              <a:rPr kumimoji="0" lang="en-US" altLang="en-US" b="0" i="0" u="none" strike="noStrike" cap="none" normalizeH="0" baseline="0" dirty="0">
                <a:ln>
                  <a:noFill/>
                </a:ln>
                <a:solidFill>
                  <a:schemeClr val="tx1"/>
                </a:solidFill>
                <a:effectLst/>
                <a:latin typeface="Arial" panose="020B0604020202020204" pitchFamily="34" charset="0"/>
              </a:rPr>
              <a:t>)</a:t>
            </a:r>
          </a:p>
        </p:txBody>
      </p:sp>
      <p:pic>
        <p:nvPicPr>
          <p:cNvPr id="7" name="Picture 6">
            <a:extLst>
              <a:ext uri="{FF2B5EF4-FFF2-40B4-BE49-F238E27FC236}">
                <a16:creationId xmlns:a16="http://schemas.microsoft.com/office/drawing/2014/main" id="{B037743F-CB7D-42F4-9F9D-829FCF0239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8404" y="185795"/>
            <a:ext cx="1140852" cy="1005840"/>
          </a:xfrm>
          <a:prstGeom prst="rect">
            <a:avLst/>
          </a:prstGeom>
        </p:spPr>
      </p:pic>
      <p:grpSp>
        <p:nvGrpSpPr>
          <p:cNvPr id="8" name="Group 7">
            <a:extLst>
              <a:ext uri="{FF2B5EF4-FFF2-40B4-BE49-F238E27FC236}">
                <a16:creationId xmlns:a16="http://schemas.microsoft.com/office/drawing/2014/main" id="{60D188FD-6F93-4140-912D-6C27393AE9CC}"/>
              </a:ext>
            </a:extLst>
          </p:cNvPr>
          <p:cNvGrpSpPr/>
          <p:nvPr/>
        </p:nvGrpSpPr>
        <p:grpSpPr>
          <a:xfrm flipV="1">
            <a:off x="8201243" y="5727586"/>
            <a:ext cx="3853897" cy="982937"/>
            <a:chOff x="5290103" y="-2638"/>
            <a:chExt cx="3853897" cy="1075336"/>
          </a:xfrm>
        </p:grpSpPr>
        <p:grpSp>
          <p:nvGrpSpPr>
            <p:cNvPr id="9" name="Group 8">
              <a:extLst>
                <a:ext uri="{FF2B5EF4-FFF2-40B4-BE49-F238E27FC236}">
                  <a16:creationId xmlns:a16="http://schemas.microsoft.com/office/drawing/2014/main" id="{2F6608BB-00A6-4196-89C6-998EF721D0EF}"/>
                </a:ext>
              </a:extLst>
            </p:cNvPr>
            <p:cNvGrpSpPr/>
            <p:nvPr/>
          </p:nvGrpSpPr>
          <p:grpSpPr>
            <a:xfrm>
              <a:off x="5290103" y="-2638"/>
              <a:ext cx="3853897" cy="1075336"/>
              <a:chOff x="5291402" y="1596"/>
              <a:chExt cx="3853897" cy="1075336"/>
            </a:xfrm>
          </p:grpSpPr>
          <p:sp>
            <p:nvSpPr>
              <p:cNvPr id="17" name="Isosceles Triangle 16">
                <a:extLst>
                  <a:ext uri="{FF2B5EF4-FFF2-40B4-BE49-F238E27FC236}">
                    <a16:creationId xmlns:a16="http://schemas.microsoft.com/office/drawing/2014/main" id="{C69C23C3-45D0-4A31-9AB5-638D9E203347}"/>
                  </a:ext>
                </a:extLst>
              </p:cNvPr>
              <p:cNvSpPr/>
              <p:nvPr/>
            </p:nvSpPr>
            <p:spPr>
              <a:xfrm rot="5400000">
                <a:off x="6507007" y="4312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Isosceles Triangle 17">
                <a:extLst>
                  <a:ext uri="{FF2B5EF4-FFF2-40B4-BE49-F238E27FC236}">
                    <a16:creationId xmlns:a16="http://schemas.microsoft.com/office/drawing/2014/main" id="{E560DA4B-9FC9-4997-B02C-481D45BA1B67}"/>
                  </a:ext>
                </a:extLst>
              </p:cNvPr>
              <p:cNvSpPr/>
              <p:nvPr/>
            </p:nvSpPr>
            <p:spPr>
              <a:xfrm rot="5400000">
                <a:off x="6740708" y="1494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8FC515C3-B350-454A-916D-30A7B567787F}"/>
                  </a:ext>
                </a:extLst>
              </p:cNvPr>
              <p:cNvSpPr/>
              <p:nvPr/>
            </p:nvSpPr>
            <p:spPr>
              <a:xfrm rot="5400000">
                <a:off x="6753509" y="30499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0" name="Isosceles Triangle 19">
                <a:extLst>
                  <a:ext uri="{FF2B5EF4-FFF2-40B4-BE49-F238E27FC236}">
                    <a16:creationId xmlns:a16="http://schemas.microsoft.com/office/drawing/2014/main" id="{1DD33A86-8013-4486-8C36-E963A2E41133}"/>
                  </a:ext>
                </a:extLst>
              </p:cNvPr>
              <p:cNvSpPr/>
              <p:nvPr/>
            </p:nvSpPr>
            <p:spPr>
              <a:xfrm rot="5400000">
                <a:off x="6986819" y="15460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Isosceles Triangle 20">
                <a:extLst>
                  <a:ext uri="{FF2B5EF4-FFF2-40B4-BE49-F238E27FC236}">
                    <a16:creationId xmlns:a16="http://schemas.microsoft.com/office/drawing/2014/main" id="{34A9E240-076C-4957-86C4-1BDA63F40484}"/>
                  </a:ext>
                </a:extLst>
              </p:cNvPr>
              <p:cNvSpPr/>
              <p:nvPr/>
            </p:nvSpPr>
            <p:spPr>
              <a:xfrm rot="5400000">
                <a:off x="6250942" y="2306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Isosceles Triangle 21">
                <a:extLst>
                  <a:ext uri="{FF2B5EF4-FFF2-40B4-BE49-F238E27FC236}">
                    <a16:creationId xmlns:a16="http://schemas.microsoft.com/office/drawing/2014/main" id="{D83FF9EA-32ED-46A7-96BB-D5A12D75CE42}"/>
                  </a:ext>
                </a:extLst>
              </p:cNvPr>
              <p:cNvSpPr/>
              <p:nvPr/>
            </p:nvSpPr>
            <p:spPr>
              <a:xfrm rot="5400000">
                <a:off x="5753775" y="2888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Isosceles Triangle 22">
                <a:extLst>
                  <a:ext uri="{FF2B5EF4-FFF2-40B4-BE49-F238E27FC236}">
                    <a16:creationId xmlns:a16="http://schemas.microsoft.com/office/drawing/2014/main" id="{4BF8D5E0-B18A-42EC-898B-B1AB7CEB04D2}"/>
                  </a:ext>
                </a:extLst>
              </p:cNvPr>
              <p:cNvSpPr/>
              <p:nvPr/>
            </p:nvSpPr>
            <p:spPr>
              <a:xfrm rot="5400000">
                <a:off x="5760138" y="1963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Isosceles Triangle 23">
                <a:extLst>
                  <a:ext uri="{FF2B5EF4-FFF2-40B4-BE49-F238E27FC236}">
                    <a16:creationId xmlns:a16="http://schemas.microsoft.com/office/drawing/2014/main" id="{91CE933F-7461-4EEB-887B-9397949D662D}"/>
                  </a:ext>
                </a:extLst>
              </p:cNvPr>
              <p:cNvSpPr/>
              <p:nvPr/>
            </p:nvSpPr>
            <p:spPr>
              <a:xfrm rot="5400000">
                <a:off x="5521494" y="15501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Isosceles Triangle 24">
                <a:extLst>
                  <a:ext uri="{FF2B5EF4-FFF2-40B4-BE49-F238E27FC236}">
                    <a16:creationId xmlns:a16="http://schemas.microsoft.com/office/drawing/2014/main" id="{B3F534C7-B9C7-43FE-937F-852D08D5D334}"/>
                  </a:ext>
                </a:extLst>
              </p:cNvPr>
              <p:cNvSpPr/>
              <p:nvPr/>
            </p:nvSpPr>
            <p:spPr>
              <a:xfrm rot="5400000">
                <a:off x="7232930" y="2916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3ED98436-B511-49C4-AD9F-1255B94E367D}"/>
                  </a:ext>
                </a:extLst>
              </p:cNvPr>
              <p:cNvSpPr/>
              <p:nvPr/>
            </p:nvSpPr>
            <p:spPr>
              <a:xfrm rot="5400000">
                <a:off x="7236310" y="17058"/>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Isosceles Triangle 26">
                <a:extLst>
                  <a:ext uri="{FF2B5EF4-FFF2-40B4-BE49-F238E27FC236}">
                    <a16:creationId xmlns:a16="http://schemas.microsoft.com/office/drawing/2014/main" id="{716D8C8E-7A9B-4B93-95E0-B88779C3BEF0}"/>
                  </a:ext>
                </a:extLst>
              </p:cNvPr>
              <p:cNvSpPr/>
              <p:nvPr/>
            </p:nvSpPr>
            <p:spPr>
              <a:xfrm rot="5400000">
                <a:off x="7469321" y="154607"/>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8" name="Isosceles Triangle 27">
                <a:extLst>
                  <a:ext uri="{FF2B5EF4-FFF2-40B4-BE49-F238E27FC236}">
                    <a16:creationId xmlns:a16="http://schemas.microsoft.com/office/drawing/2014/main" id="{6A6998CD-907A-47DB-9E71-D64716D0DB20}"/>
                  </a:ext>
                </a:extLst>
              </p:cNvPr>
              <p:cNvSpPr/>
              <p:nvPr/>
            </p:nvSpPr>
            <p:spPr>
              <a:xfrm rot="5400000">
                <a:off x="7473758"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9" name="Isosceles Triangle 28">
                <a:extLst>
                  <a:ext uri="{FF2B5EF4-FFF2-40B4-BE49-F238E27FC236}">
                    <a16:creationId xmlns:a16="http://schemas.microsoft.com/office/drawing/2014/main" id="{FEED5131-F97F-4D95-9A2C-3BA0078D61F3}"/>
                  </a:ext>
                </a:extLst>
              </p:cNvPr>
              <p:cNvSpPr/>
              <p:nvPr/>
            </p:nvSpPr>
            <p:spPr>
              <a:xfrm rot="5400000">
                <a:off x="7710149" y="2916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0" name="Isosceles Triangle 29">
                <a:extLst>
                  <a:ext uri="{FF2B5EF4-FFF2-40B4-BE49-F238E27FC236}">
                    <a16:creationId xmlns:a16="http://schemas.microsoft.com/office/drawing/2014/main" id="{CC56DCEE-F27A-4143-8072-ECBCF7733891}"/>
                  </a:ext>
                </a:extLst>
              </p:cNvPr>
              <p:cNvSpPr/>
              <p:nvPr/>
            </p:nvSpPr>
            <p:spPr>
              <a:xfrm rot="5400000">
                <a:off x="7711522" y="16969"/>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1" name="Isosceles Triangle 30">
                <a:extLst>
                  <a:ext uri="{FF2B5EF4-FFF2-40B4-BE49-F238E27FC236}">
                    <a16:creationId xmlns:a16="http://schemas.microsoft.com/office/drawing/2014/main" id="{703648AB-B812-4630-A33B-82EAF14F914F}"/>
                  </a:ext>
                </a:extLst>
              </p:cNvPr>
              <p:cNvSpPr/>
              <p:nvPr/>
            </p:nvSpPr>
            <p:spPr>
              <a:xfrm rot="5400000">
                <a:off x="795097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2" name="Isosceles Triangle 31">
                <a:extLst>
                  <a:ext uri="{FF2B5EF4-FFF2-40B4-BE49-F238E27FC236}">
                    <a16:creationId xmlns:a16="http://schemas.microsoft.com/office/drawing/2014/main" id="{7C7F9380-9455-40F4-ADFA-82904D405564}"/>
                  </a:ext>
                </a:extLst>
              </p:cNvPr>
              <p:cNvSpPr/>
              <p:nvPr/>
            </p:nvSpPr>
            <p:spPr>
              <a:xfrm rot="5400000">
                <a:off x="7950978" y="702933"/>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Isosceles Triangle 32">
                <a:extLst>
                  <a:ext uri="{FF2B5EF4-FFF2-40B4-BE49-F238E27FC236}">
                    <a16:creationId xmlns:a16="http://schemas.microsoft.com/office/drawing/2014/main" id="{7D1C23AC-95C6-49B0-8321-AA80CD67E632}"/>
                  </a:ext>
                </a:extLst>
              </p:cNvPr>
              <p:cNvSpPr/>
              <p:nvPr/>
            </p:nvSpPr>
            <p:spPr>
              <a:xfrm rot="5400000">
                <a:off x="7951182"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 name="Isosceles Triangle 33">
                <a:extLst>
                  <a:ext uri="{FF2B5EF4-FFF2-40B4-BE49-F238E27FC236}">
                    <a16:creationId xmlns:a16="http://schemas.microsoft.com/office/drawing/2014/main" id="{2734304A-0C96-48D7-8F6C-9FFAF4943DF8}"/>
                  </a:ext>
                </a:extLst>
              </p:cNvPr>
              <p:cNvSpPr/>
              <p:nvPr/>
            </p:nvSpPr>
            <p:spPr>
              <a:xfrm rot="5400000">
                <a:off x="8191806" y="567466"/>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 name="Isosceles Triangle 34">
                <a:extLst>
                  <a:ext uri="{FF2B5EF4-FFF2-40B4-BE49-F238E27FC236}">
                    <a16:creationId xmlns:a16="http://schemas.microsoft.com/office/drawing/2014/main" id="{E05256BB-AC7F-4BDB-B35F-638EAF00BFA9}"/>
                  </a:ext>
                </a:extLst>
              </p:cNvPr>
              <p:cNvSpPr/>
              <p:nvPr/>
            </p:nvSpPr>
            <p:spPr>
              <a:xfrm rot="5400000">
                <a:off x="8191806"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6" name="Isosceles Triangle 35">
                <a:extLst>
                  <a:ext uri="{FF2B5EF4-FFF2-40B4-BE49-F238E27FC236}">
                    <a16:creationId xmlns:a16="http://schemas.microsoft.com/office/drawing/2014/main" id="{FD3D9919-0BAB-40CC-8462-3FE11988332C}"/>
                  </a:ext>
                </a:extLst>
              </p:cNvPr>
              <p:cNvSpPr/>
              <p:nvPr/>
            </p:nvSpPr>
            <p:spPr>
              <a:xfrm rot="5400000">
                <a:off x="8428197" y="42988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7" name="Isosceles Triangle 36">
                <a:extLst>
                  <a:ext uri="{FF2B5EF4-FFF2-40B4-BE49-F238E27FC236}">
                    <a16:creationId xmlns:a16="http://schemas.microsoft.com/office/drawing/2014/main" id="{96323D2F-8840-4FAE-8C39-6DE342AF32E7}"/>
                  </a:ext>
                </a:extLst>
              </p:cNvPr>
              <p:cNvSpPr/>
              <p:nvPr/>
            </p:nvSpPr>
            <p:spPr>
              <a:xfrm rot="5400000">
                <a:off x="8431923"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 name="Isosceles Triangle 37">
                <a:extLst>
                  <a:ext uri="{FF2B5EF4-FFF2-40B4-BE49-F238E27FC236}">
                    <a16:creationId xmlns:a16="http://schemas.microsoft.com/office/drawing/2014/main" id="{BE2831FB-A086-40FC-8152-E4E7C459DE8E}"/>
                  </a:ext>
                </a:extLst>
              </p:cNvPr>
              <p:cNvSpPr/>
              <p:nvPr/>
            </p:nvSpPr>
            <p:spPr>
              <a:xfrm rot="5400000">
                <a:off x="8672040" y="84244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9" name="Isosceles Triangle 38">
                <a:extLst>
                  <a:ext uri="{FF2B5EF4-FFF2-40B4-BE49-F238E27FC236}">
                    <a16:creationId xmlns:a16="http://schemas.microsoft.com/office/drawing/2014/main" id="{F2B38162-1024-437F-AEB6-679E82EEE213}"/>
                  </a:ext>
                </a:extLst>
              </p:cNvPr>
              <p:cNvSpPr/>
              <p:nvPr/>
            </p:nvSpPr>
            <p:spPr>
              <a:xfrm rot="5400000">
                <a:off x="8664588" y="29163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0" name="Isosceles Triangle 39">
                <a:extLst>
                  <a:ext uri="{FF2B5EF4-FFF2-40B4-BE49-F238E27FC236}">
                    <a16:creationId xmlns:a16="http://schemas.microsoft.com/office/drawing/2014/main" id="{B967875E-1C86-4AF1-A033-6CE6B40C0569}"/>
                  </a:ext>
                </a:extLst>
              </p:cNvPr>
              <p:cNvSpPr/>
              <p:nvPr/>
            </p:nvSpPr>
            <p:spPr>
              <a:xfrm rot="5400000">
                <a:off x="8664588" y="5670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 name="Isosceles Triangle 40">
                <a:extLst>
                  <a:ext uri="{FF2B5EF4-FFF2-40B4-BE49-F238E27FC236}">
                    <a16:creationId xmlns:a16="http://schemas.microsoft.com/office/drawing/2014/main" id="{456ABC0C-B735-4DDF-9C91-F33BBB5B8FB6}"/>
                  </a:ext>
                </a:extLst>
              </p:cNvPr>
              <p:cNvSpPr/>
              <p:nvPr/>
            </p:nvSpPr>
            <p:spPr>
              <a:xfrm rot="5400000">
                <a:off x="8431923" y="15365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 name="Isosceles Triangle 41">
                <a:extLst>
                  <a:ext uri="{FF2B5EF4-FFF2-40B4-BE49-F238E27FC236}">
                    <a16:creationId xmlns:a16="http://schemas.microsoft.com/office/drawing/2014/main" id="{7142DFD7-76E7-4B6B-B86F-8B16EEF06E30}"/>
                  </a:ext>
                </a:extLst>
              </p:cNvPr>
              <p:cNvSpPr/>
              <p:nvPr/>
            </p:nvSpPr>
            <p:spPr>
              <a:xfrm rot="5400000">
                <a:off x="8668428" y="12201"/>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 name="Isosceles Triangle 42">
                <a:extLst>
                  <a:ext uri="{FF2B5EF4-FFF2-40B4-BE49-F238E27FC236}">
                    <a16:creationId xmlns:a16="http://schemas.microsoft.com/office/drawing/2014/main" id="{719319DB-5346-4D4F-ACF4-2DA3E23BB24B}"/>
                  </a:ext>
                </a:extLst>
              </p:cNvPr>
              <p:cNvSpPr/>
              <p:nvPr/>
            </p:nvSpPr>
            <p:spPr>
              <a:xfrm rot="5400000">
                <a:off x="8905416" y="42666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4" name="Isosceles Triangle 43">
                <a:extLst>
                  <a:ext uri="{FF2B5EF4-FFF2-40B4-BE49-F238E27FC236}">
                    <a16:creationId xmlns:a16="http://schemas.microsoft.com/office/drawing/2014/main" id="{2917BC79-2963-46AD-B290-B322B26463BF}"/>
                  </a:ext>
                </a:extLst>
              </p:cNvPr>
              <p:cNvSpPr/>
              <p:nvPr/>
            </p:nvSpPr>
            <p:spPr>
              <a:xfrm rot="5400000">
                <a:off x="8904705" y="702932"/>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5" name="Isosceles Triangle 44">
                <a:extLst>
                  <a:ext uri="{FF2B5EF4-FFF2-40B4-BE49-F238E27FC236}">
                    <a16:creationId xmlns:a16="http://schemas.microsoft.com/office/drawing/2014/main" id="{41BA0ECE-E1F3-4CD5-8C6D-32B26517A5B0}"/>
                  </a:ext>
                </a:extLst>
              </p:cNvPr>
              <p:cNvSpPr/>
              <p:nvPr/>
            </p:nvSpPr>
            <p:spPr>
              <a:xfrm rot="5400000">
                <a:off x="8902598" y="149335"/>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 name="Isosceles Triangle 45">
                <a:extLst>
                  <a:ext uri="{FF2B5EF4-FFF2-40B4-BE49-F238E27FC236}">
                    <a16:creationId xmlns:a16="http://schemas.microsoft.com/office/drawing/2014/main" id="{8416412C-4325-4477-80EC-2F99C5EA235C}"/>
                  </a:ext>
                </a:extLst>
              </p:cNvPr>
              <p:cNvSpPr/>
              <p:nvPr/>
            </p:nvSpPr>
            <p:spPr>
              <a:xfrm rot="16200000">
                <a:off x="8909508" y="1705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7" name="Isosceles Triangle 46">
                <a:extLst>
                  <a:ext uri="{FF2B5EF4-FFF2-40B4-BE49-F238E27FC236}">
                    <a16:creationId xmlns:a16="http://schemas.microsoft.com/office/drawing/2014/main" id="{5F9B1C17-128B-4E12-88CB-7A9DA9CD8E0A}"/>
                  </a:ext>
                </a:extLst>
              </p:cNvPr>
              <p:cNvSpPr/>
              <p:nvPr/>
            </p:nvSpPr>
            <p:spPr>
              <a:xfrm rot="16200000">
                <a:off x="8910807" y="29187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8" name="Isosceles Triangle 47">
                <a:extLst>
                  <a:ext uri="{FF2B5EF4-FFF2-40B4-BE49-F238E27FC236}">
                    <a16:creationId xmlns:a16="http://schemas.microsoft.com/office/drawing/2014/main" id="{6DFAABCB-D669-4E69-84A3-DCC1213AA6C9}"/>
                  </a:ext>
                </a:extLst>
              </p:cNvPr>
              <p:cNvSpPr/>
              <p:nvPr/>
            </p:nvSpPr>
            <p:spPr>
              <a:xfrm rot="16200000">
                <a:off x="8909508" y="56586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9" name="Isosceles Triangle 48">
                <a:extLst>
                  <a:ext uri="{FF2B5EF4-FFF2-40B4-BE49-F238E27FC236}">
                    <a16:creationId xmlns:a16="http://schemas.microsoft.com/office/drawing/2014/main" id="{8873E5AB-F967-4243-93E6-5AC7531FAE0A}"/>
                  </a:ext>
                </a:extLst>
              </p:cNvPr>
              <p:cNvSpPr/>
              <p:nvPr/>
            </p:nvSpPr>
            <p:spPr>
              <a:xfrm rot="16200000">
                <a:off x="8909141"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0" name="Isosceles Triangle 49">
                <a:extLst>
                  <a:ext uri="{FF2B5EF4-FFF2-40B4-BE49-F238E27FC236}">
                    <a16:creationId xmlns:a16="http://schemas.microsoft.com/office/drawing/2014/main" id="{65EA4CA5-094C-49D6-AE08-9F6DE03BDE3E}"/>
                  </a:ext>
                </a:extLst>
              </p:cNvPr>
              <p:cNvSpPr/>
              <p:nvPr/>
            </p:nvSpPr>
            <p:spPr>
              <a:xfrm rot="16200000">
                <a:off x="8664587"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1" name="Isosceles Triangle 50">
                <a:extLst>
                  <a:ext uri="{FF2B5EF4-FFF2-40B4-BE49-F238E27FC236}">
                    <a16:creationId xmlns:a16="http://schemas.microsoft.com/office/drawing/2014/main" id="{A0810D89-9EEC-443D-8283-6301708C6226}"/>
                  </a:ext>
                </a:extLst>
              </p:cNvPr>
              <p:cNvSpPr/>
              <p:nvPr/>
            </p:nvSpPr>
            <p:spPr>
              <a:xfrm rot="16200000">
                <a:off x="8664587" y="702069"/>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Isosceles Triangle 51">
                <a:extLst>
                  <a:ext uri="{FF2B5EF4-FFF2-40B4-BE49-F238E27FC236}">
                    <a16:creationId xmlns:a16="http://schemas.microsoft.com/office/drawing/2014/main" id="{D11638C1-6B90-4A2C-870D-C02D5A2DBF8B}"/>
                  </a:ext>
                </a:extLst>
              </p:cNvPr>
              <p:cNvSpPr/>
              <p:nvPr/>
            </p:nvSpPr>
            <p:spPr>
              <a:xfrm rot="16200000">
                <a:off x="8664587" y="15365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 name="Isosceles Triangle 52">
                <a:extLst>
                  <a:ext uri="{FF2B5EF4-FFF2-40B4-BE49-F238E27FC236}">
                    <a16:creationId xmlns:a16="http://schemas.microsoft.com/office/drawing/2014/main" id="{1D3D892C-5AF8-4C1F-B1DD-AD0B5057B157}"/>
                  </a:ext>
                </a:extLst>
              </p:cNvPr>
              <p:cNvSpPr/>
              <p:nvPr/>
            </p:nvSpPr>
            <p:spPr>
              <a:xfrm rot="16200000">
                <a:off x="8430417" y="15204"/>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4" name="Isosceles Triangle 53">
                <a:extLst>
                  <a:ext uri="{FF2B5EF4-FFF2-40B4-BE49-F238E27FC236}">
                    <a16:creationId xmlns:a16="http://schemas.microsoft.com/office/drawing/2014/main" id="{7EB3D946-C8A2-49B4-839E-65A0E3ECA19B}"/>
                  </a:ext>
                </a:extLst>
              </p:cNvPr>
              <p:cNvSpPr/>
              <p:nvPr/>
            </p:nvSpPr>
            <p:spPr>
              <a:xfrm rot="16200000">
                <a:off x="8427831" y="2942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Isosceles Triangle 54">
                <a:extLst>
                  <a:ext uri="{FF2B5EF4-FFF2-40B4-BE49-F238E27FC236}">
                    <a16:creationId xmlns:a16="http://schemas.microsoft.com/office/drawing/2014/main" id="{75542A9A-B561-4BC9-BF82-0D51C48FC561}"/>
                  </a:ext>
                </a:extLst>
              </p:cNvPr>
              <p:cNvSpPr/>
              <p:nvPr/>
            </p:nvSpPr>
            <p:spPr>
              <a:xfrm rot="16200000">
                <a:off x="8427831" y="56586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6" name="Isosceles Triangle 55">
                <a:extLst>
                  <a:ext uri="{FF2B5EF4-FFF2-40B4-BE49-F238E27FC236}">
                    <a16:creationId xmlns:a16="http://schemas.microsoft.com/office/drawing/2014/main" id="{660D282A-50C1-42AB-B40C-94F2F0D0B333}"/>
                  </a:ext>
                </a:extLst>
              </p:cNvPr>
              <p:cNvSpPr/>
              <p:nvPr/>
            </p:nvSpPr>
            <p:spPr>
              <a:xfrm rot="16200000">
                <a:off x="8434324" y="838055"/>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Isosceles Triangle 56">
                <a:extLst>
                  <a:ext uri="{FF2B5EF4-FFF2-40B4-BE49-F238E27FC236}">
                    <a16:creationId xmlns:a16="http://schemas.microsoft.com/office/drawing/2014/main" id="{834A1128-CD70-4B3C-A70D-E62544A9B0E7}"/>
                  </a:ext>
                </a:extLst>
              </p:cNvPr>
              <p:cNvSpPr/>
              <p:nvPr/>
            </p:nvSpPr>
            <p:spPr>
              <a:xfrm rot="16200000">
                <a:off x="8189820" y="14933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 name="Isosceles Triangle 57">
                <a:extLst>
                  <a:ext uri="{FF2B5EF4-FFF2-40B4-BE49-F238E27FC236}">
                    <a16:creationId xmlns:a16="http://schemas.microsoft.com/office/drawing/2014/main" id="{24821C85-14BC-47EB-84C3-84DC24759C26}"/>
                  </a:ext>
                </a:extLst>
              </p:cNvPr>
              <p:cNvSpPr/>
              <p:nvPr/>
            </p:nvSpPr>
            <p:spPr>
              <a:xfrm rot="16200000">
                <a:off x="8191440"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 name="Isosceles Triangle 58">
                <a:extLst>
                  <a:ext uri="{FF2B5EF4-FFF2-40B4-BE49-F238E27FC236}">
                    <a16:creationId xmlns:a16="http://schemas.microsoft.com/office/drawing/2014/main" id="{3CF44312-21D8-4C51-B584-85609556B353}"/>
                  </a:ext>
                </a:extLst>
              </p:cNvPr>
              <p:cNvSpPr/>
              <p:nvPr/>
            </p:nvSpPr>
            <p:spPr>
              <a:xfrm rot="16200000">
                <a:off x="7950978" y="836272"/>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 name="Isosceles Triangle 59">
                <a:extLst>
                  <a:ext uri="{FF2B5EF4-FFF2-40B4-BE49-F238E27FC236}">
                    <a16:creationId xmlns:a16="http://schemas.microsoft.com/office/drawing/2014/main" id="{94AC9219-06E2-464E-91FA-1CD68D840D67}"/>
                  </a:ext>
                </a:extLst>
              </p:cNvPr>
              <p:cNvSpPr/>
              <p:nvPr/>
            </p:nvSpPr>
            <p:spPr>
              <a:xfrm rot="16200000">
                <a:off x="7949175" y="294270"/>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 name="Isosceles Triangle 60">
                <a:extLst>
                  <a:ext uri="{FF2B5EF4-FFF2-40B4-BE49-F238E27FC236}">
                    <a16:creationId xmlns:a16="http://schemas.microsoft.com/office/drawing/2014/main" id="{E5593113-508D-48C7-A8BE-33E3EB95A413}"/>
                  </a:ext>
                </a:extLst>
              </p:cNvPr>
              <p:cNvSpPr/>
              <p:nvPr/>
            </p:nvSpPr>
            <p:spPr>
              <a:xfrm rot="1831314">
                <a:off x="8250167" y="675638"/>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 name="Isosceles Triangle 61">
                <a:extLst>
                  <a:ext uri="{FF2B5EF4-FFF2-40B4-BE49-F238E27FC236}">
                    <a16:creationId xmlns:a16="http://schemas.microsoft.com/office/drawing/2014/main" id="{A402385A-EF8B-47FE-B6E0-16CD45D5C3EB}"/>
                  </a:ext>
                </a:extLst>
              </p:cNvPr>
              <p:cNvSpPr/>
              <p:nvPr/>
            </p:nvSpPr>
            <p:spPr>
              <a:xfrm rot="16200000">
                <a:off x="7710044" y="4266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 name="Isosceles Triangle 62">
                <a:extLst>
                  <a:ext uri="{FF2B5EF4-FFF2-40B4-BE49-F238E27FC236}">
                    <a16:creationId xmlns:a16="http://schemas.microsoft.com/office/drawing/2014/main" id="{AC7BB55E-65F9-440C-ACDC-6A29BF95BD21}"/>
                  </a:ext>
                </a:extLst>
              </p:cNvPr>
              <p:cNvSpPr/>
              <p:nvPr/>
            </p:nvSpPr>
            <p:spPr>
              <a:xfrm rot="16200000">
                <a:off x="7237768" y="152542"/>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Isosceles Triangle 63">
                <a:extLst>
                  <a:ext uri="{FF2B5EF4-FFF2-40B4-BE49-F238E27FC236}">
                    <a16:creationId xmlns:a16="http://schemas.microsoft.com/office/drawing/2014/main" id="{72B721AD-B9D5-43D4-8CF9-34DAC5C03A1D}"/>
                  </a:ext>
                </a:extLst>
              </p:cNvPr>
              <p:cNvSpPr/>
              <p:nvPr/>
            </p:nvSpPr>
            <p:spPr>
              <a:xfrm rot="16200000">
                <a:off x="7710043" y="15659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 name="Isosceles Triangle 64">
                <a:extLst>
                  <a:ext uri="{FF2B5EF4-FFF2-40B4-BE49-F238E27FC236}">
                    <a16:creationId xmlns:a16="http://schemas.microsoft.com/office/drawing/2014/main" id="{9497B467-9BF6-41E8-A94A-87CEEBDDC8E2}"/>
                  </a:ext>
                </a:extLst>
              </p:cNvPr>
              <p:cNvSpPr/>
              <p:nvPr/>
            </p:nvSpPr>
            <p:spPr>
              <a:xfrm rot="16200000">
                <a:off x="7711847" y="702144"/>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Isosceles Triangle 65">
                <a:extLst>
                  <a:ext uri="{FF2B5EF4-FFF2-40B4-BE49-F238E27FC236}">
                    <a16:creationId xmlns:a16="http://schemas.microsoft.com/office/drawing/2014/main" id="{E48071D7-1E1F-4B2B-9137-9786504F241E}"/>
                  </a:ext>
                </a:extLst>
              </p:cNvPr>
              <p:cNvSpPr/>
              <p:nvPr/>
            </p:nvSpPr>
            <p:spPr>
              <a:xfrm rot="16200000">
                <a:off x="7472032" y="2900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 name="Isosceles Triangle 66">
                <a:extLst>
                  <a:ext uri="{FF2B5EF4-FFF2-40B4-BE49-F238E27FC236}">
                    <a16:creationId xmlns:a16="http://schemas.microsoft.com/office/drawing/2014/main" id="{C07B8586-B639-4307-BBED-D3AF54CADF9C}"/>
                  </a:ext>
                </a:extLst>
              </p:cNvPr>
              <p:cNvSpPr/>
              <p:nvPr/>
            </p:nvSpPr>
            <p:spPr>
              <a:xfrm rot="16200000">
                <a:off x="7952178" y="56585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 name="Isosceles Triangle 67">
                <a:extLst>
                  <a:ext uri="{FF2B5EF4-FFF2-40B4-BE49-F238E27FC236}">
                    <a16:creationId xmlns:a16="http://schemas.microsoft.com/office/drawing/2014/main" id="{AE86C1E0-A66E-4BC6-92C8-C20F2064C0A0}"/>
                  </a:ext>
                </a:extLst>
              </p:cNvPr>
              <p:cNvSpPr/>
              <p:nvPr/>
            </p:nvSpPr>
            <p:spPr>
              <a:xfrm rot="16200000">
                <a:off x="7949174" y="12201"/>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 name="Isosceles Triangle 68">
                <a:extLst>
                  <a:ext uri="{FF2B5EF4-FFF2-40B4-BE49-F238E27FC236}">
                    <a16:creationId xmlns:a16="http://schemas.microsoft.com/office/drawing/2014/main" id="{C7863809-666D-4036-A16D-664A4966E96C}"/>
                  </a:ext>
                </a:extLst>
              </p:cNvPr>
              <p:cNvSpPr/>
              <p:nvPr/>
            </p:nvSpPr>
            <p:spPr>
              <a:xfrm rot="16200000">
                <a:off x="7471884"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 name="Isosceles Triangle 69">
                <a:extLst>
                  <a:ext uri="{FF2B5EF4-FFF2-40B4-BE49-F238E27FC236}">
                    <a16:creationId xmlns:a16="http://schemas.microsoft.com/office/drawing/2014/main" id="{D0402775-1B9C-4FB0-97C3-D03CF02D3A87}"/>
                  </a:ext>
                </a:extLst>
              </p:cNvPr>
              <p:cNvSpPr/>
              <p:nvPr/>
            </p:nvSpPr>
            <p:spPr>
              <a:xfrm rot="16200000">
                <a:off x="7000095" y="1697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 name="Isosceles Triangle 70">
                <a:extLst>
                  <a:ext uri="{FF2B5EF4-FFF2-40B4-BE49-F238E27FC236}">
                    <a16:creationId xmlns:a16="http://schemas.microsoft.com/office/drawing/2014/main" id="{1F4BBBD6-EEC9-409A-AED9-C3907B00FB44}"/>
                  </a:ext>
                </a:extLst>
              </p:cNvPr>
              <p:cNvSpPr/>
              <p:nvPr/>
            </p:nvSpPr>
            <p:spPr>
              <a:xfrm rot="5400000">
                <a:off x="8188526" y="14301"/>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 name="Isosceles Triangle 71">
                <a:extLst>
                  <a:ext uri="{FF2B5EF4-FFF2-40B4-BE49-F238E27FC236}">
                    <a16:creationId xmlns:a16="http://schemas.microsoft.com/office/drawing/2014/main" id="{D0CC3A23-4206-49E2-845C-BB7DC4718768}"/>
                  </a:ext>
                </a:extLst>
              </p:cNvPr>
              <p:cNvSpPr/>
              <p:nvPr/>
            </p:nvSpPr>
            <p:spPr>
              <a:xfrm rot="16200000">
                <a:off x="5767232" y="15316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3" name="Isosceles Triangle 72">
                <a:extLst>
                  <a:ext uri="{FF2B5EF4-FFF2-40B4-BE49-F238E27FC236}">
                    <a16:creationId xmlns:a16="http://schemas.microsoft.com/office/drawing/2014/main" id="{5BCF6445-D2CF-4027-85A2-F8F6C7990CDC}"/>
                  </a:ext>
                </a:extLst>
              </p:cNvPr>
              <p:cNvSpPr/>
              <p:nvPr/>
            </p:nvSpPr>
            <p:spPr>
              <a:xfrm rot="16200000">
                <a:off x="6008275" y="25939"/>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 name="Isosceles Triangle 73">
                <a:extLst>
                  <a:ext uri="{FF2B5EF4-FFF2-40B4-BE49-F238E27FC236}">
                    <a16:creationId xmlns:a16="http://schemas.microsoft.com/office/drawing/2014/main" id="{DEF2B3CF-32F6-41A5-B12D-540E9AE37A1D}"/>
                  </a:ext>
                </a:extLst>
              </p:cNvPr>
              <p:cNvSpPr/>
              <p:nvPr/>
            </p:nvSpPr>
            <p:spPr>
              <a:xfrm rot="16200000">
                <a:off x="5280797" y="155296"/>
                <a:ext cx="245097" cy="223887"/>
              </a:xfrm>
              <a:prstGeom prst="triangle">
                <a:avLst/>
              </a:prstGeom>
              <a:solidFill>
                <a:srgbClr val="637052">
                  <a:lumMod val="40000"/>
                  <a:lumOff val="6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 name="Isosceles Triangle 74">
                <a:extLst>
                  <a:ext uri="{FF2B5EF4-FFF2-40B4-BE49-F238E27FC236}">
                    <a16:creationId xmlns:a16="http://schemas.microsoft.com/office/drawing/2014/main" id="{7C80FB35-3A6A-4AF9-A0A3-FE58A198695A}"/>
                  </a:ext>
                </a:extLst>
              </p:cNvPr>
              <p:cNvSpPr/>
              <p:nvPr/>
            </p:nvSpPr>
            <p:spPr>
              <a:xfrm rot="16200000">
                <a:off x="5845488" y="-366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 name="Isosceles Triangle 75">
                <a:extLst>
                  <a:ext uri="{FF2B5EF4-FFF2-40B4-BE49-F238E27FC236}">
                    <a16:creationId xmlns:a16="http://schemas.microsoft.com/office/drawing/2014/main" id="{AE36EE10-61D8-4D43-950A-936A79DC5AE9}"/>
                  </a:ext>
                </a:extLst>
              </p:cNvPr>
              <p:cNvSpPr/>
              <p:nvPr/>
            </p:nvSpPr>
            <p:spPr>
              <a:xfrm rot="5400000">
                <a:off x="5593447" y="-29982"/>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7" name="Isosceles Triangle 76">
                <a:extLst>
                  <a:ext uri="{FF2B5EF4-FFF2-40B4-BE49-F238E27FC236}">
                    <a16:creationId xmlns:a16="http://schemas.microsoft.com/office/drawing/2014/main" id="{E86DBA51-7CD7-47AE-8E15-2E0CBB08FECD}"/>
                  </a:ext>
                </a:extLst>
              </p:cNvPr>
              <p:cNvSpPr/>
              <p:nvPr/>
            </p:nvSpPr>
            <p:spPr>
              <a:xfrm rot="5400000">
                <a:off x="6067916" y="-30468"/>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8" name="Isosceles Triangle 77">
                <a:extLst>
                  <a:ext uri="{FF2B5EF4-FFF2-40B4-BE49-F238E27FC236}">
                    <a16:creationId xmlns:a16="http://schemas.microsoft.com/office/drawing/2014/main" id="{AA0E196C-F780-4590-AEC2-4BB7868C9328}"/>
                  </a:ext>
                </a:extLst>
              </p:cNvPr>
              <p:cNvSpPr/>
              <p:nvPr/>
            </p:nvSpPr>
            <p:spPr>
              <a:xfrm rot="5400000">
                <a:off x="7053283"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 name="Isosceles Triangle 78">
                <a:extLst>
                  <a:ext uri="{FF2B5EF4-FFF2-40B4-BE49-F238E27FC236}">
                    <a16:creationId xmlns:a16="http://schemas.microsoft.com/office/drawing/2014/main" id="{62EC8BB2-875E-4BCB-B840-6A827924FCE0}"/>
                  </a:ext>
                </a:extLst>
              </p:cNvPr>
              <p:cNvSpPr/>
              <p:nvPr/>
            </p:nvSpPr>
            <p:spPr>
              <a:xfrm rot="5400000">
                <a:off x="7526899" y="-360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 name="Isosceles Triangle 79">
                <a:extLst>
                  <a:ext uri="{FF2B5EF4-FFF2-40B4-BE49-F238E27FC236}">
                    <a16:creationId xmlns:a16="http://schemas.microsoft.com/office/drawing/2014/main" id="{A5F2852C-84F3-4486-82BB-7CB2AD7DF876}"/>
                  </a:ext>
                </a:extLst>
              </p:cNvPr>
              <p:cNvSpPr/>
              <p:nvPr/>
            </p:nvSpPr>
            <p:spPr>
              <a:xfrm rot="5400000">
                <a:off x="8000451"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 name="Isosceles Triangle 80">
                <a:extLst>
                  <a:ext uri="{FF2B5EF4-FFF2-40B4-BE49-F238E27FC236}">
                    <a16:creationId xmlns:a16="http://schemas.microsoft.com/office/drawing/2014/main" id="{07091AE2-EEC0-4E6D-8059-1CDFEE92EF70}"/>
                  </a:ext>
                </a:extLst>
              </p:cNvPr>
              <p:cNvSpPr/>
              <p:nvPr/>
            </p:nvSpPr>
            <p:spPr>
              <a:xfrm rot="5400000">
                <a:off x="8480405" y="-32833"/>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 name="Isosceles Triangle 81">
                <a:extLst>
                  <a:ext uri="{FF2B5EF4-FFF2-40B4-BE49-F238E27FC236}">
                    <a16:creationId xmlns:a16="http://schemas.microsoft.com/office/drawing/2014/main" id="{DE54CCC3-3DE9-498A-AB73-AE6DC712B28B}"/>
                  </a:ext>
                </a:extLst>
              </p:cNvPr>
              <p:cNvSpPr/>
              <p:nvPr/>
            </p:nvSpPr>
            <p:spPr>
              <a:xfrm rot="5400000">
                <a:off x="8957016" y="-31580"/>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3" name="Isosceles Triangle 82">
                <a:extLst>
                  <a:ext uri="{FF2B5EF4-FFF2-40B4-BE49-F238E27FC236}">
                    <a16:creationId xmlns:a16="http://schemas.microsoft.com/office/drawing/2014/main" id="{8CD92765-2204-4949-B44E-A46FAC18E263}"/>
                  </a:ext>
                </a:extLst>
              </p:cNvPr>
              <p:cNvSpPr/>
              <p:nvPr/>
            </p:nvSpPr>
            <p:spPr>
              <a:xfrm rot="16200000">
                <a:off x="8751363" y="-3283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4" name="Isosceles Triangle 83">
                <a:extLst>
                  <a:ext uri="{FF2B5EF4-FFF2-40B4-BE49-F238E27FC236}">
                    <a16:creationId xmlns:a16="http://schemas.microsoft.com/office/drawing/2014/main" id="{26D23766-0065-42A1-A6FF-3BD4E27B87EC}"/>
                  </a:ext>
                </a:extLst>
              </p:cNvPr>
              <p:cNvSpPr/>
              <p:nvPr/>
            </p:nvSpPr>
            <p:spPr>
              <a:xfrm rot="16200000">
                <a:off x="8272399" y="-35776"/>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5" name="Isosceles Triangle 84">
                <a:extLst>
                  <a:ext uri="{FF2B5EF4-FFF2-40B4-BE49-F238E27FC236}">
                    <a16:creationId xmlns:a16="http://schemas.microsoft.com/office/drawing/2014/main" id="{554E1D46-32E0-4AC6-A0BC-98242F80F50F}"/>
                  </a:ext>
                </a:extLst>
              </p:cNvPr>
              <p:cNvSpPr/>
              <p:nvPr/>
            </p:nvSpPr>
            <p:spPr>
              <a:xfrm rot="16200000">
                <a:off x="7792839" y="-36080"/>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6" name="Isosceles Triangle 85">
                <a:extLst>
                  <a:ext uri="{FF2B5EF4-FFF2-40B4-BE49-F238E27FC236}">
                    <a16:creationId xmlns:a16="http://schemas.microsoft.com/office/drawing/2014/main" id="{C27A8889-8976-4B11-A5A2-BD13337DF3A8}"/>
                  </a:ext>
                </a:extLst>
              </p:cNvPr>
              <p:cNvSpPr/>
              <p:nvPr/>
            </p:nvSpPr>
            <p:spPr>
              <a:xfrm rot="16200000">
                <a:off x="7318895" y="-35913"/>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7" name="Isosceles Triangle 86">
                <a:extLst>
                  <a:ext uri="{FF2B5EF4-FFF2-40B4-BE49-F238E27FC236}">
                    <a16:creationId xmlns:a16="http://schemas.microsoft.com/office/drawing/2014/main" id="{599A9180-5638-455C-9A3B-85ADE88CFFAD}"/>
                  </a:ext>
                </a:extLst>
              </p:cNvPr>
              <p:cNvSpPr/>
              <p:nvPr/>
            </p:nvSpPr>
            <p:spPr>
              <a:xfrm rot="16200000">
                <a:off x="6837308" y="-33581"/>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oup 9">
              <a:extLst>
                <a:ext uri="{FF2B5EF4-FFF2-40B4-BE49-F238E27FC236}">
                  <a16:creationId xmlns:a16="http://schemas.microsoft.com/office/drawing/2014/main" id="{F2456FF3-4639-4F0D-A3EE-EC6246C3106C}"/>
                </a:ext>
              </a:extLst>
            </p:cNvPr>
            <p:cNvGrpSpPr/>
            <p:nvPr/>
          </p:nvGrpSpPr>
          <p:grpSpPr>
            <a:xfrm>
              <a:off x="6023491" y="5930"/>
              <a:ext cx="950409" cy="509367"/>
              <a:chOff x="6023491" y="5930"/>
              <a:chExt cx="950409" cy="509367"/>
            </a:xfrm>
          </p:grpSpPr>
          <p:sp>
            <p:nvSpPr>
              <p:cNvPr id="11" name="Isosceles Triangle 10">
                <a:extLst>
                  <a:ext uri="{FF2B5EF4-FFF2-40B4-BE49-F238E27FC236}">
                    <a16:creationId xmlns:a16="http://schemas.microsoft.com/office/drawing/2014/main" id="{EB3F42FB-2056-461E-8BA9-BBC98D04EBB2}"/>
                  </a:ext>
                </a:extLst>
              </p:cNvPr>
              <p:cNvSpPr/>
              <p:nvPr/>
            </p:nvSpPr>
            <p:spPr>
              <a:xfrm rot="16200000">
                <a:off x="6497701" y="17306"/>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Isosceles Triangle 11">
                <a:extLst>
                  <a:ext uri="{FF2B5EF4-FFF2-40B4-BE49-F238E27FC236}">
                    <a16:creationId xmlns:a16="http://schemas.microsoft.com/office/drawing/2014/main" id="{4FD0E939-CF1F-4C88-8B85-D536AE0108C0}"/>
                  </a:ext>
                </a:extLst>
              </p:cNvPr>
              <p:cNvSpPr/>
              <p:nvPr/>
            </p:nvSpPr>
            <p:spPr>
              <a:xfrm rot="16200000">
                <a:off x="6503427" y="280805"/>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Isosceles Triangle 12">
                <a:extLst>
                  <a:ext uri="{FF2B5EF4-FFF2-40B4-BE49-F238E27FC236}">
                    <a16:creationId xmlns:a16="http://schemas.microsoft.com/office/drawing/2014/main" id="{F0C2DEB8-1D2A-413A-9761-C60C0D4F2988}"/>
                  </a:ext>
                </a:extLst>
              </p:cNvPr>
              <p:cNvSpPr/>
              <p:nvPr/>
            </p:nvSpPr>
            <p:spPr>
              <a:xfrm rot="16200000">
                <a:off x="6739408" y="151140"/>
                <a:ext cx="245097" cy="223887"/>
              </a:xfrm>
              <a:prstGeom prst="triangle">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 name="Isosceles Triangle 13">
                <a:extLst>
                  <a:ext uri="{FF2B5EF4-FFF2-40B4-BE49-F238E27FC236}">
                    <a16:creationId xmlns:a16="http://schemas.microsoft.com/office/drawing/2014/main" id="{521DDB61-DF99-4264-A656-35ABA48DB559}"/>
                  </a:ext>
                </a:extLst>
              </p:cNvPr>
              <p:cNvSpPr/>
              <p:nvPr/>
            </p:nvSpPr>
            <p:spPr>
              <a:xfrm rot="5400000">
                <a:off x="6551239" y="-36514"/>
                <a:ext cx="112168" cy="197055"/>
              </a:xfrm>
              <a:prstGeom prst="triangle">
                <a:avLst>
                  <a:gd name="adj" fmla="val 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Isosceles Triangle 14">
                <a:extLst>
                  <a:ext uri="{FF2B5EF4-FFF2-40B4-BE49-F238E27FC236}">
                    <a16:creationId xmlns:a16="http://schemas.microsoft.com/office/drawing/2014/main" id="{0F7B2916-739C-4FA7-80BB-20A43D2CA1BC}"/>
                  </a:ext>
                </a:extLst>
              </p:cNvPr>
              <p:cNvSpPr/>
              <p:nvPr/>
            </p:nvSpPr>
            <p:spPr>
              <a:xfrm rot="16200000">
                <a:off x="6337203" y="-34215"/>
                <a:ext cx="112168" cy="197055"/>
              </a:xfrm>
              <a:prstGeom prst="triangle">
                <a:avLst>
                  <a:gd name="adj" fmla="val 100000"/>
                </a:avLst>
              </a:prstGeom>
              <a:solidFill>
                <a:srgbClr val="637052">
                  <a:lumMod val="60000"/>
                  <a:lumOff val="40000"/>
                </a:srgb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Isosceles Triangle 15">
                <a:extLst>
                  <a:ext uri="{FF2B5EF4-FFF2-40B4-BE49-F238E27FC236}">
                    <a16:creationId xmlns:a16="http://schemas.microsoft.com/office/drawing/2014/main" id="{D8BE4B4B-B856-4157-B88C-1EF7C635E213}"/>
                  </a:ext>
                </a:extLst>
              </p:cNvPr>
              <p:cNvSpPr/>
              <p:nvPr/>
            </p:nvSpPr>
            <p:spPr>
              <a:xfrm rot="5400000">
                <a:off x="6012886" y="158900"/>
                <a:ext cx="245097" cy="223887"/>
              </a:xfrm>
              <a:prstGeom prst="triangle">
                <a:avLst/>
              </a:prstGeom>
              <a:solidFill>
                <a:srgbClr val="7F873D"/>
              </a:solidFill>
              <a:ln w="6350" cap="flat" cmpd="sng" algn="ctr">
                <a:solidFill>
                  <a:srgbClr val="94A088"/>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grpSp>
      <p:sp>
        <p:nvSpPr>
          <p:cNvPr id="168" name="Rectangle 167">
            <a:extLst>
              <a:ext uri="{FF2B5EF4-FFF2-40B4-BE49-F238E27FC236}">
                <a16:creationId xmlns:a16="http://schemas.microsoft.com/office/drawing/2014/main" id="{300FAD65-0957-4985-A26E-19565BA02B8A}"/>
              </a:ext>
            </a:extLst>
          </p:cNvPr>
          <p:cNvSpPr/>
          <p:nvPr/>
        </p:nvSpPr>
        <p:spPr>
          <a:xfrm>
            <a:off x="152902" y="6319529"/>
            <a:ext cx="438150" cy="443561"/>
          </a:xfrm>
          <a:prstGeom prst="rect">
            <a:avLst/>
          </a:prstGeom>
          <a:solidFill>
            <a:srgbClr val="637052">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kern="0" dirty="0">
                <a:solidFill>
                  <a:sysClr val="windowText" lastClr="000000"/>
                </a:solidFill>
                <a:latin typeface="Segoe UI Light"/>
              </a:rPr>
              <a:t>09</a:t>
            </a:r>
            <a:endParaRPr kumimoji="0" lang="en-US" sz="1400" b="0" i="0" u="none" strike="noStrike" kern="0" cap="none" spc="0" normalizeH="0" baseline="0" noProof="0" dirty="0">
              <a:ln>
                <a:noFill/>
              </a:ln>
              <a:solidFill>
                <a:sysClr val="windowText" lastClr="000000"/>
              </a:solidFill>
              <a:effectLst/>
              <a:uLnTx/>
              <a:uFillTx/>
              <a:latin typeface="Segoe UI Light"/>
              <a:ea typeface="+mn-ea"/>
              <a:cs typeface="+mn-cs"/>
            </a:endParaRPr>
          </a:p>
        </p:txBody>
      </p:sp>
    </p:spTree>
    <p:extLst>
      <p:ext uri="{BB962C8B-B14F-4D97-AF65-F5344CB8AC3E}">
        <p14:creationId xmlns:p14="http://schemas.microsoft.com/office/powerpoint/2010/main" val="156194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anim calcmode="lin" valueType="num">
                                      <p:cBhvr>
                                        <p:cTn id="2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1000"/>
                                        <p:tgtEl>
                                          <p:spTgt spid="4">
                                            <p:txEl>
                                              <p:pRg st="6" end="6"/>
                                            </p:txEl>
                                          </p:spTgt>
                                        </p:tgtEl>
                                      </p:cBhvr>
                                    </p:animEffect>
                                    <p:anim calcmode="lin" valueType="num">
                                      <p:cBhvr>
                                        <p:cTn id="29"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Effect transition="in" filter="fade">
                                      <p:cBhvr>
                                        <p:cTn id="35" dur="1000"/>
                                        <p:tgtEl>
                                          <p:spTgt spid="4">
                                            <p:txEl>
                                              <p:pRg st="8" end="8"/>
                                            </p:txEl>
                                          </p:spTgt>
                                        </p:tgtEl>
                                      </p:cBhvr>
                                    </p:animEffect>
                                    <p:anim calcmode="lin" valueType="num">
                                      <p:cBhvr>
                                        <p:cTn id="36"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nal Temp" id="{5C6F8BFA-0D3D-4052-9F97-3CD472321F55}" vid="{7E800B1B-B95E-4A6F-A5D2-F3BCE39BA485}"/>
    </a:ext>
  </a:extLst>
</a:theme>
</file>

<file path=docProps/app.xml><?xml version="1.0" encoding="utf-8"?>
<Properties xmlns="http://schemas.openxmlformats.org/officeDocument/2006/extended-properties" xmlns:vt="http://schemas.openxmlformats.org/officeDocument/2006/docPropsVTypes">
  <Template>final Temp</Template>
  <TotalTime>735</TotalTime>
  <Words>1329</Words>
  <Application>Microsoft Macintosh PowerPoint</Application>
  <PresentationFormat>شاشة عريضة</PresentationFormat>
  <Paragraphs>275</Paragraphs>
  <Slides>39</Slides>
  <Notes>0</Notes>
  <HiddenSlides>0</HiddenSlides>
  <MMClips>0</MMClips>
  <ScaleCrop>false</ScaleCrop>
  <HeadingPairs>
    <vt:vector size="6" baseType="variant">
      <vt:variant>
        <vt:lpstr>الخطوط المستخدمة</vt:lpstr>
      </vt:variant>
      <vt:variant>
        <vt:i4>17</vt:i4>
      </vt:variant>
      <vt:variant>
        <vt:lpstr>نسق</vt:lpstr>
      </vt:variant>
      <vt:variant>
        <vt:i4>1</vt:i4>
      </vt:variant>
      <vt:variant>
        <vt:lpstr>عناوين الشرائح</vt:lpstr>
      </vt:variant>
      <vt:variant>
        <vt:i4>39</vt:i4>
      </vt:variant>
    </vt:vector>
  </HeadingPairs>
  <TitlesOfParts>
    <vt:vector size="57" baseType="lpstr">
      <vt:lpstr>等线</vt:lpstr>
      <vt:lpstr>微软雅黑</vt:lpstr>
      <vt:lpstr>游ゴシック</vt:lpstr>
      <vt:lpstr>Arial</vt:lpstr>
      <vt:lpstr>Cairo</vt:lpstr>
      <vt:lpstr>Calibri</vt:lpstr>
      <vt:lpstr>Calibri Light</vt:lpstr>
      <vt:lpstr>Candara</vt:lpstr>
      <vt:lpstr>Century Gothic</vt:lpstr>
      <vt:lpstr>Montserrat</vt:lpstr>
      <vt:lpstr>Montserrat Bold</vt:lpstr>
      <vt:lpstr>NotoSans</vt:lpstr>
      <vt:lpstr>Open Sans</vt:lpstr>
      <vt:lpstr>Outfit</vt:lpstr>
      <vt:lpstr>Sakkal Majalla</vt:lpstr>
      <vt:lpstr>Segoe UI Light</vt:lpstr>
      <vt:lpstr>Source Sans Pro</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If Earth had no atmosphere for 10 seconds… what would happen?</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Zamzam</dc:creator>
  <cp:lastModifiedBy>Microsoft Office User</cp:lastModifiedBy>
  <cp:revision>19</cp:revision>
  <dcterms:created xsi:type="dcterms:W3CDTF">2024-08-10T10:38:18Z</dcterms:created>
  <dcterms:modified xsi:type="dcterms:W3CDTF">2026-08-09T04:46:08Z</dcterms:modified>
</cp:coreProperties>
</file>