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40"/>
  </p:notesMasterIdLst>
  <p:sldIdLst>
    <p:sldId id="257" r:id="rId2"/>
    <p:sldId id="344" r:id="rId3"/>
    <p:sldId id="389" r:id="rId4"/>
    <p:sldId id="390" r:id="rId5"/>
    <p:sldId id="392" r:id="rId6"/>
    <p:sldId id="396" r:id="rId7"/>
    <p:sldId id="398" r:id="rId8"/>
    <p:sldId id="330" r:id="rId9"/>
    <p:sldId id="340" r:id="rId10"/>
    <p:sldId id="345" r:id="rId11"/>
    <p:sldId id="346" r:id="rId12"/>
    <p:sldId id="347" r:id="rId13"/>
    <p:sldId id="412" r:id="rId14"/>
    <p:sldId id="348" r:id="rId15"/>
    <p:sldId id="349" r:id="rId16"/>
    <p:sldId id="402" r:id="rId17"/>
    <p:sldId id="404" r:id="rId18"/>
    <p:sldId id="413" r:id="rId19"/>
    <p:sldId id="351" r:id="rId20"/>
    <p:sldId id="352" r:id="rId21"/>
    <p:sldId id="353" r:id="rId22"/>
    <p:sldId id="355" r:id="rId23"/>
    <p:sldId id="357" r:id="rId24"/>
    <p:sldId id="414" r:id="rId25"/>
    <p:sldId id="360" r:id="rId26"/>
    <p:sldId id="361" r:id="rId27"/>
    <p:sldId id="362" r:id="rId28"/>
    <p:sldId id="397" r:id="rId29"/>
    <p:sldId id="363" r:id="rId30"/>
    <p:sldId id="369" r:id="rId31"/>
    <p:sldId id="370" r:id="rId32"/>
    <p:sldId id="371" r:id="rId33"/>
    <p:sldId id="372" r:id="rId34"/>
    <p:sldId id="373" r:id="rId35"/>
    <p:sldId id="403" r:id="rId36"/>
    <p:sldId id="408" r:id="rId37"/>
    <p:sldId id="409" r:id="rId38"/>
    <p:sldId id="317" r:id="rId39"/>
  </p:sldIdLst>
  <p:sldSz cx="9144000" cy="6858000" type="screen4x3"/>
  <p:notesSz cx="6797675" cy="9928225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3E00"/>
    <a:srgbClr val="000000"/>
    <a:srgbClr val="C75102"/>
    <a:srgbClr val="FF9D00"/>
    <a:srgbClr val="FF6702"/>
    <a:srgbClr val="FF3305"/>
    <a:srgbClr val="236F7A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2" autoAdjust="0"/>
    <p:restoredTop sz="94658" autoAdjust="0"/>
  </p:normalViewPr>
  <p:slideViewPr>
    <p:cSldViewPr>
      <p:cViewPr varScale="1">
        <p:scale>
          <a:sx n="152" d="100"/>
          <a:sy n="152" d="100"/>
        </p:scale>
        <p:origin x="2064" y="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15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96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6463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5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5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1588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39D7ABE-8D52-45FA-94E9-2E548868EBB9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863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9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7D65DF-22EF-4225-B099-74A79B7A4927}" type="slidenum">
              <a:rPr lang="en-GB" smtClean="0">
                <a:latin typeface="Arial" pitchFamily="34" charset="0"/>
                <a:cs typeface="Arial" pitchFamily="34" charset="0"/>
              </a:rPr>
              <a:pPr/>
              <a:t>3</a:t>
            </a:fld>
            <a:endParaRPr lang="en-GB">
              <a:latin typeface="Arial" pitchFamily="34" charset="0"/>
              <a:cs typeface="Arial" pitchFamily="34" charset="0"/>
            </a:endParaRPr>
          </a:p>
        </p:txBody>
      </p:sp>
      <p:sp>
        <p:nvSpPr>
          <p:cNvPr id="70659" name="Text Box 1"/>
          <p:cNvSpPr txBox="1">
            <a:spLocks noChangeArrowheads="1"/>
          </p:cNvSpPr>
          <p:nvPr/>
        </p:nvSpPr>
        <p:spPr bwMode="auto">
          <a:xfrm>
            <a:off x="1133475" y="744538"/>
            <a:ext cx="4530725" cy="372268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3177" tIns="46589" rIns="93177" bIns="46589" anchor="ctr"/>
          <a:lstStyle/>
          <a:p>
            <a:endParaRPr lang="en-US"/>
          </a:p>
        </p:txBody>
      </p:sp>
      <p:sp>
        <p:nvSpPr>
          <p:cNvPr id="70660" name="Rectangle 2"/>
          <p:cNvSpPr>
            <a:spLocks noGrp="1" noChangeArrowheads="1"/>
          </p:cNvSpPr>
          <p:nvPr>
            <p:ph type="body"/>
          </p:nvPr>
        </p:nvSpPr>
        <p:spPr>
          <a:xfrm>
            <a:off x="906463" y="4716463"/>
            <a:ext cx="4981575" cy="4467225"/>
          </a:xfrm>
          <a:noFill/>
          <a:ln/>
        </p:spPr>
        <p:txBody>
          <a:bodyPr wrap="none" anchor="ctr"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136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51C039-B45A-40EC-B30C-824622459EE8}" type="slidenum">
              <a:rPr lang="ar-SA" smtClean="0">
                <a:latin typeface="Arial" pitchFamily="34" charset="0"/>
                <a:cs typeface="Arial" pitchFamily="34" charset="0"/>
              </a:rPr>
              <a:pPr/>
              <a:t>12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40504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291974-42B4-476E-AD96-616AF9EEBEA1}" type="slidenum">
              <a:rPr lang="ar-SA" smtClean="0">
                <a:latin typeface="Arial" pitchFamily="34" charset="0"/>
                <a:cs typeface="Arial" pitchFamily="34" charset="0"/>
              </a:rPr>
              <a:pPr/>
              <a:t>14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9514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68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7BF0FD5-B69C-4B85-8BF0-AB80C71146D6}" type="slidenum">
              <a:rPr lang="ar-SA" smtClean="0">
                <a:latin typeface="Arial" pitchFamily="34" charset="0"/>
                <a:cs typeface="Arial" pitchFamily="34" charset="0"/>
              </a:rPr>
              <a:pPr/>
              <a:t>29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8636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3199CD-3E1B-4AE6-990F-76F925F5EA9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453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0B7F2C-6150-490B-82D0-061487BF0DF0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D6ADC3-511C-4C6E-8C47-176655F3BA78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266EF7-9F91-4547-AD78-B0DF0FB84F43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914900" y="1981200"/>
            <a:ext cx="36957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914900" y="4114800"/>
            <a:ext cx="36957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8792AE-FA0F-495F-B22F-11993FED31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066800" y="1981200"/>
            <a:ext cx="36957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914900" y="1981200"/>
            <a:ext cx="36957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066800" y="4114800"/>
            <a:ext cx="36957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14900" y="4114800"/>
            <a:ext cx="36957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1A29A0-9ED1-4AF4-B3D1-28E50A4F12BE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864E79-3A43-4C22-B479-4567ACAF6FB9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A3CF33-D37B-469F-879B-B8C0D159FA79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778DC6-C7D0-427E-A052-C5330591D2D9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3C26CB-681C-4C0C-A5C8-5999109AD600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2E10E2-B6B4-4F81-AB6F-176AEF9ACCC2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F4458E-A271-42B3-81DA-F8A320233556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9C63D4-8614-4729-B023-7D394759F254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546F79A1-7580-4F8F-AB0C-3E2A8C1715B9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7FF388D6-E4E1-4C2B-BFA9-B5702DABAB72}" type="slidenum">
              <a:rPr lang="ar-SA" smtClean="0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3" r:id="rId12"/>
    <p:sldLayoutId id="2147483714" r:id="rId13"/>
  </p:sldLayoutIdLst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wmf"/><Relationship Id="rId4" Type="http://schemas.openxmlformats.org/officeDocument/2006/relationships/oleObject" Target="../embeddings/oleObject2.bin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29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ep.noaa.gov/" TargetMode="External"/><Relationship Id="rId2" Type="http://schemas.openxmlformats.org/officeDocument/2006/relationships/hyperlink" Target="http://www.ecmwf.int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7.png"/><Relationship Id="rId4" Type="http://schemas.openxmlformats.org/officeDocument/2006/relationships/oleObject" Target="../embeddings/oleObject6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gif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44674"/>
            <a:ext cx="8229600" cy="3384526"/>
          </a:xfr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b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Forecasting Techniques and NWP</a:t>
            </a:r>
            <a:b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732240" y="5733256"/>
            <a:ext cx="1928861" cy="83099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Khalifa Al Sudairi</a:t>
            </a:r>
            <a:br>
              <a:rPr lang="en-US" dirty="0"/>
            </a:br>
            <a:r>
              <a:rPr lang="en-US" dirty="0"/>
              <a:t>chief of NWP  </a:t>
            </a:r>
          </a:p>
          <a:p>
            <a:r>
              <a:rPr lang="en-US" sz="1200" dirty="0"/>
              <a:t>k.alsudairi@met.gov.om</a:t>
            </a:r>
            <a:endParaRPr lang="en-GB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16013" y="2708275"/>
            <a:ext cx="7086600" cy="2193925"/>
          </a:xfrm>
        </p:spPr>
        <p:txBody>
          <a:bodyPr/>
          <a:lstStyle/>
          <a:p>
            <a:pPr algn="ctr" eaLnBrk="1" hangingPunct="1"/>
            <a:r>
              <a:rPr lang="fr-FR" dirty="0">
                <a:solidFill>
                  <a:srgbClr val="FF3300"/>
                </a:solidFill>
              </a:rPr>
              <a:t>General </a:t>
            </a:r>
            <a:r>
              <a:rPr lang="en-US" dirty="0">
                <a:solidFill>
                  <a:srgbClr val="FF3300"/>
                </a:solidFill>
              </a:rPr>
              <a:t>Concepts</a:t>
            </a:r>
            <a:br>
              <a:rPr lang="en-US" dirty="0">
                <a:solidFill>
                  <a:srgbClr val="FF3300"/>
                </a:solidFill>
              </a:rPr>
            </a:br>
            <a:endParaRPr lang="en-US" dirty="0">
              <a:solidFill>
                <a:srgbClr val="FF3300"/>
              </a:solidFill>
            </a:endParaRPr>
          </a:p>
        </p:txBody>
      </p:sp>
      <p:sp>
        <p:nvSpPr>
          <p:cNvPr id="41987" name="TextBox 3"/>
          <p:cNvSpPr txBox="1">
            <a:spLocks noChangeArrowheads="1"/>
          </p:cNvSpPr>
          <p:nvPr/>
        </p:nvSpPr>
        <p:spPr bwMode="auto">
          <a:xfrm>
            <a:off x="395288" y="1196975"/>
            <a:ext cx="844391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0"/>
            <a:r>
              <a:rPr lang="en-US" sz="3600" dirty="0">
                <a:solidFill>
                  <a:schemeClr val="bg1"/>
                </a:solidFill>
              </a:rPr>
              <a:t>Numerical Weather Prediction</a:t>
            </a:r>
          </a:p>
          <a:p>
            <a:pPr algn="ctr" rtl="0"/>
            <a:r>
              <a:rPr lang="en-US" sz="3600" dirty="0">
                <a:solidFill>
                  <a:schemeClr val="bg1"/>
                </a:solidFill>
              </a:rPr>
              <a:t>The modern way to forecast the weather</a:t>
            </a:r>
          </a:p>
        </p:txBody>
      </p:sp>
    </p:spTree>
  </p:cSld>
  <p:clrMapOvr>
    <a:masterClrMapping/>
  </p:clrMapOvr>
  <p:transition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NWP model Products</a:t>
            </a:r>
          </a:p>
        </p:txBody>
      </p:sp>
      <p:pic>
        <p:nvPicPr>
          <p:cNvPr id="43011" name="Picture 14" descr="GEOP"/>
          <p:cNvPicPr>
            <a:picLocks noChangeAspect="1" noChangeArrowheads="1"/>
          </p:cNvPicPr>
          <p:nvPr/>
        </p:nvPicPr>
        <p:blipFill>
          <a:blip r:embed="rId2" cstate="print"/>
          <a:srcRect t="3999"/>
          <a:stretch>
            <a:fillRect/>
          </a:stretch>
        </p:blipFill>
        <p:spPr bwMode="auto">
          <a:xfrm>
            <a:off x="0" y="2019300"/>
            <a:ext cx="4572000" cy="36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2" name="Picture 15" descr="850"/>
          <p:cNvPicPr>
            <a:picLocks noChangeAspect="1" noChangeArrowheads="1"/>
          </p:cNvPicPr>
          <p:nvPr/>
        </p:nvPicPr>
        <p:blipFill>
          <a:blip r:embed="rId3" cstate="print"/>
          <a:srcRect t="3000"/>
          <a:stretch>
            <a:fillRect/>
          </a:stretch>
        </p:blipFill>
        <p:spPr bwMode="auto">
          <a:xfrm>
            <a:off x="4572000" y="2019300"/>
            <a:ext cx="4572000" cy="36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301625" y="731838"/>
            <a:ext cx="8510588" cy="1325562"/>
          </a:xfrm>
        </p:spPr>
        <p:txBody>
          <a:bodyPr/>
          <a:lstStyle/>
          <a:p>
            <a:pPr eaLnBrk="1" hangingPunct="1"/>
            <a:r>
              <a:rPr lang="en-US">
                <a:solidFill>
                  <a:schemeClr val="tx1"/>
                </a:solidFill>
              </a:rPr>
              <a:t>What is NWP Model?</a:t>
            </a:r>
          </a:p>
        </p:txBody>
      </p:sp>
      <p:sp>
        <p:nvSpPr>
          <p:cNvPr id="187395" name="Rectangle 3"/>
          <p:cNvSpPr>
            <a:spLocks noGrp="1" noChangeArrowheads="1"/>
          </p:cNvSpPr>
          <p:nvPr>
            <p:ph idx="1"/>
          </p:nvPr>
        </p:nvSpPr>
        <p:spPr>
          <a:xfrm>
            <a:off x="301625" y="2133600"/>
            <a:ext cx="8540750" cy="4495800"/>
          </a:xfrm>
        </p:spPr>
        <p:txBody>
          <a:bodyPr/>
          <a:lstStyle/>
          <a:p>
            <a:pPr algn="l" rtl="0" eaLnBrk="1" hangingPunct="1">
              <a:lnSpc>
                <a:spcPct val="90000"/>
              </a:lnSpc>
              <a:defRPr/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Take the equations that describe atmospheric processes.</a:t>
            </a:r>
          </a:p>
          <a:p>
            <a:pPr algn="l" rtl="0" eaLnBrk="1" hangingPunct="1">
              <a:lnSpc>
                <a:spcPct val="90000"/>
              </a:lnSpc>
              <a:defRPr/>
            </a:pPr>
            <a:endParaRPr lang="en-U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l" rtl="0" eaLnBrk="1" hangingPunct="1">
              <a:lnSpc>
                <a:spcPct val="90000"/>
              </a:lnSpc>
              <a:defRPr/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Convert them to a form where they can be programmed into a large computer.</a:t>
            </a:r>
          </a:p>
          <a:p>
            <a:pPr algn="l" rtl="0" eaLnBrk="1" hangingPunct="1">
              <a:lnSpc>
                <a:spcPct val="90000"/>
              </a:lnSpc>
              <a:defRPr/>
            </a:pPr>
            <a:endParaRPr lang="en-U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l" rtl="0" eaLnBrk="1" hangingPunct="1">
              <a:lnSpc>
                <a:spcPct val="90000"/>
              </a:lnSpc>
              <a:defRPr/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Let the computer to solve them</a:t>
            </a:r>
          </a:p>
          <a:p>
            <a:pPr algn="l" rtl="0" eaLnBrk="1" hangingPunct="1">
              <a:lnSpc>
                <a:spcPct val="90000"/>
              </a:lnSpc>
              <a:defRPr/>
            </a:pPr>
            <a:endParaRPr lang="en-U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l" rtl="0" eaLnBrk="1" hangingPunct="1">
              <a:lnSpc>
                <a:spcPct val="90000"/>
              </a:lnSpc>
              <a:defRPr/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This is called a “model” of the atmosphere</a:t>
            </a:r>
          </a:p>
        </p:txBody>
      </p:sp>
    </p:spTree>
  </p:cSld>
  <p:clrMapOvr>
    <a:masterClrMapping/>
  </p:clrMapOvr>
  <p:transition>
    <p:wipe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1430"/>
            <a:ext cx="8999056" cy="5523171"/>
          </a:xfrm>
        </p:spPr>
      </p:pic>
    </p:spTree>
    <p:extLst>
      <p:ext uri="{BB962C8B-B14F-4D97-AF65-F5344CB8AC3E}">
        <p14:creationId xmlns:p14="http://schemas.microsoft.com/office/powerpoint/2010/main" val="38448468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>
                <a:solidFill>
                  <a:schemeClr val="tx1"/>
                </a:solidFill>
              </a:rPr>
              <a:t>What do we mean by “solve the equations”</a:t>
            </a:r>
          </a:p>
        </p:txBody>
      </p:sp>
      <p:sp>
        <p:nvSpPr>
          <p:cNvPr id="1904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1981200"/>
            <a:ext cx="7772400" cy="1600200"/>
          </a:xfrm>
        </p:spPr>
        <p:txBody>
          <a:bodyPr>
            <a:normAutofit fontScale="92500" lnSpcReduction="20000"/>
          </a:bodyPr>
          <a:lstStyle/>
          <a:p>
            <a:pPr algn="l" rtl="0" eaLnBrk="1" hangingPunct="1">
              <a:lnSpc>
                <a:spcPct val="90000"/>
              </a:lnSpc>
              <a:defRPr/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equations describe how the atmosphere changes with time.</a:t>
            </a:r>
          </a:p>
          <a:p>
            <a:pPr algn="l" rtl="0" eaLnBrk="1" hangingPunct="1">
              <a:lnSpc>
                <a:spcPct val="90000"/>
              </a:lnSpc>
              <a:defRPr/>
            </a:pPr>
            <a:endParaRPr lang="en-U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l" rtl="0" eaLnBrk="1" hangingPunct="1">
              <a:lnSpc>
                <a:spcPct val="90000"/>
              </a:lnSpc>
              <a:defRPr/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 example, one equation would be</a:t>
            </a:r>
          </a:p>
          <a:p>
            <a:pPr algn="l" rtl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</a:p>
        </p:txBody>
      </p:sp>
      <p:graphicFrame>
        <p:nvGraphicFramePr>
          <p:cNvPr id="2050" name="Rectangle 4"/>
          <p:cNvGraphicFramePr>
            <a:graphicFrameLocks noGrp="1"/>
          </p:cNvGraphicFramePr>
          <p:nvPr>
            <p:ph sz="quarter" idx="2"/>
          </p:nvPr>
        </p:nvGraphicFramePr>
        <p:xfrm>
          <a:off x="6762750" y="2971800"/>
          <a:ext cx="0" cy="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0" imgH="0" progId="Equation.3">
                  <p:embed/>
                </p:oleObj>
              </mc:Choice>
              <mc:Fallback>
                <p:oleObj name="Equation" r:id="rId3" imgW="0" imgH="0" progId="Equation.3">
                  <p:embed/>
                  <p:pic>
                    <p:nvPicPr>
                      <p:cNvPr id="0" name="Rectangle 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62750" y="2971800"/>
                        <a:ext cx="0" cy="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9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1665288" y="4114800"/>
          <a:ext cx="5888037" cy="1263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958840" imgH="634680" progId="Equation.3">
                  <p:embed/>
                </p:oleObj>
              </mc:Choice>
              <mc:Fallback>
                <p:oleObj name="Equation" r:id="rId4" imgW="2958840" imgH="63468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5288" y="4114800"/>
                        <a:ext cx="5888037" cy="126365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wipe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76200"/>
            <a:ext cx="8763000" cy="1143000"/>
          </a:xfrm>
        </p:spPr>
        <p:txBody>
          <a:bodyPr/>
          <a:lstStyle/>
          <a:p>
            <a:pPr eaLnBrk="1" hangingPunct="1"/>
            <a:r>
              <a:rPr lang="en-US" sz="4000"/>
              <a:t>NWP Concept: General overview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371600"/>
            <a:ext cx="8839200" cy="5257800"/>
          </a:xfrm>
        </p:spPr>
        <p:txBody>
          <a:bodyPr/>
          <a:lstStyle/>
          <a:p>
            <a:pPr algn="l" rtl="0" eaLnBrk="1" hangingPunct="1">
              <a:lnSpc>
                <a:spcPct val="80000"/>
              </a:lnSpc>
              <a:defRPr/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NWP consists in :</a:t>
            </a:r>
          </a:p>
          <a:p>
            <a:pPr lvl="1" algn="l" rtl="0" eaLnBrk="1" hangingPunct="1">
              <a:lnSpc>
                <a:spcPct val="80000"/>
              </a:lnSpc>
              <a:defRPr/>
            </a:pPr>
            <a:r>
              <a:rPr lang="en-US" sz="2000" b="1" dirty="0"/>
              <a:t>Subdividing a chosen geographic 3D area in thousands (or millions) of little cubes.</a:t>
            </a:r>
          </a:p>
          <a:p>
            <a:pPr lvl="1" algn="l" rtl="0" eaLnBrk="1" hangingPunct="1">
              <a:lnSpc>
                <a:spcPct val="80000"/>
              </a:lnSpc>
              <a:buFontTx/>
              <a:buNone/>
              <a:defRPr/>
            </a:pPr>
            <a:endParaRPr lang="en-US" sz="2000" b="1" dirty="0"/>
          </a:p>
        </p:txBody>
      </p:sp>
      <p:grpSp>
        <p:nvGrpSpPr>
          <p:cNvPr id="45060" name="Group 4"/>
          <p:cNvGrpSpPr>
            <a:grpSpLocks/>
          </p:cNvGrpSpPr>
          <p:nvPr/>
        </p:nvGrpSpPr>
        <p:grpSpPr bwMode="auto">
          <a:xfrm>
            <a:off x="2514600" y="2743200"/>
            <a:ext cx="3352800" cy="3055938"/>
            <a:chOff x="3854" y="2865"/>
            <a:chExt cx="5281" cy="4811"/>
          </a:xfrm>
        </p:grpSpPr>
        <p:grpSp>
          <p:nvGrpSpPr>
            <p:cNvPr id="45062" name="Group 5"/>
            <p:cNvGrpSpPr>
              <a:grpSpLocks/>
            </p:cNvGrpSpPr>
            <p:nvPr/>
          </p:nvGrpSpPr>
          <p:grpSpPr bwMode="auto">
            <a:xfrm>
              <a:off x="3854" y="2865"/>
              <a:ext cx="5281" cy="4811"/>
              <a:chOff x="3854" y="2865"/>
              <a:chExt cx="5281" cy="4811"/>
            </a:xfrm>
          </p:grpSpPr>
          <p:grpSp>
            <p:nvGrpSpPr>
              <p:cNvPr id="45073" name="Group 6"/>
              <p:cNvGrpSpPr>
                <a:grpSpLocks/>
              </p:cNvGrpSpPr>
              <p:nvPr/>
            </p:nvGrpSpPr>
            <p:grpSpPr bwMode="auto">
              <a:xfrm>
                <a:off x="4680" y="2865"/>
                <a:ext cx="4455" cy="4003"/>
                <a:chOff x="2760" y="3810"/>
                <a:chExt cx="4455" cy="4003"/>
              </a:xfrm>
            </p:grpSpPr>
            <p:grpSp>
              <p:nvGrpSpPr>
                <p:cNvPr id="45184" name="Group 7"/>
                <p:cNvGrpSpPr>
                  <a:grpSpLocks/>
                </p:cNvGrpSpPr>
                <p:nvPr/>
              </p:nvGrpSpPr>
              <p:grpSpPr bwMode="auto">
                <a:xfrm>
                  <a:off x="2760" y="6208"/>
                  <a:ext cx="1755" cy="1605"/>
                  <a:chOff x="4200" y="3810"/>
                  <a:chExt cx="3465" cy="3285"/>
                </a:xfrm>
              </p:grpSpPr>
              <p:sp>
                <p:nvSpPr>
                  <p:cNvPr id="45233" name="AutoShape 8"/>
                  <p:cNvSpPr>
                    <a:spLocks noChangeArrowheads="1"/>
                  </p:cNvSpPr>
                  <p:nvPr/>
                </p:nvSpPr>
                <p:spPr bwMode="auto">
                  <a:xfrm>
                    <a:off x="4200" y="3810"/>
                    <a:ext cx="3465" cy="3285"/>
                  </a:xfrm>
                  <a:prstGeom prst="cube">
                    <a:avLst>
                      <a:gd name="adj" fmla="val 25000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grpSp>
                <p:nvGrpSpPr>
                  <p:cNvPr id="45234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4200" y="3810"/>
                    <a:ext cx="3465" cy="3285"/>
                    <a:chOff x="4200" y="3810"/>
                    <a:chExt cx="3465" cy="3285"/>
                  </a:xfrm>
                </p:grpSpPr>
                <p:cxnSp>
                  <p:nvCxnSpPr>
                    <p:cNvPr id="45235" name="AutoShape 10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5145" y="6240"/>
                      <a:ext cx="2520" cy="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236" name="AutoShape 11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5055" y="3810"/>
                      <a:ext cx="90" cy="243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237" name="AutoShape 12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4200" y="6240"/>
                      <a:ext cx="945" cy="855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</p:grpSp>
            </p:grpSp>
            <p:grpSp>
              <p:nvGrpSpPr>
                <p:cNvPr id="45185" name="Group 13"/>
                <p:cNvGrpSpPr>
                  <a:grpSpLocks/>
                </p:cNvGrpSpPr>
                <p:nvPr/>
              </p:nvGrpSpPr>
              <p:grpSpPr bwMode="auto">
                <a:xfrm>
                  <a:off x="4125" y="6208"/>
                  <a:ext cx="1755" cy="1605"/>
                  <a:chOff x="4200" y="3810"/>
                  <a:chExt cx="3465" cy="3285"/>
                </a:xfrm>
              </p:grpSpPr>
              <p:sp>
                <p:nvSpPr>
                  <p:cNvPr id="45228" name="AutoShape 14"/>
                  <p:cNvSpPr>
                    <a:spLocks noChangeArrowheads="1"/>
                  </p:cNvSpPr>
                  <p:nvPr/>
                </p:nvSpPr>
                <p:spPr bwMode="auto">
                  <a:xfrm>
                    <a:off x="4200" y="3810"/>
                    <a:ext cx="3465" cy="3285"/>
                  </a:xfrm>
                  <a:prstGeom prst="cube">
                    <a:avLst>
                      <a:gd name="adj" fmla="val 25000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grpSp>
                <p:nvGrpSpPr>
                  <p:cNvPr id="45229" name="Group 15"/>
                  <p:cNvGrpSpPr>
                    <a:grpSpLocks/>
                  </p:cNvGrpSpPr>
                  <p:nvPr/>
                </p:nvGrpSpPr>
                <p:grpSpPr bwMode="auto">
                  <a:xfrm>
                    <a:off x="4200" y="3810"/>
                    <a:ext cx="3465" cy="3285"/>
                    <a:chOff x="4200" y="3810"/>
                    <a:chExt cx="3465" cy="3285"/>
                  </a:xfrm>
                </p:grpSpPr>
                <p:cxnSp>
                  <p:nvCxnSpPr>
                    <p:cNvPr id="45230" name="AutoShape 16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5145" y="6240"/>
                      <a:ext cx="2520" cy="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231" name="AutoShape 17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5055" y="3810"/>
                      <a:ext cx="90" cy="243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232" name="AutoShape 18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4200" y="6240"/>
                      <a:ext cx="945" cy="855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</p:grpSp>
            </p:grpSp>
            <p:grpSp>
              <p:nvGrpSpPr>
                <p:cNvPr id="45186" name="Group 19"/>
                <p:cNvGrpSpPr>
                  <a:grpSpLocks/>
                </p:cNvGrpSpPr>
                <p:nvPr/>
              </p:nvGrpSpPr>
              <p:grpSpPr bwMode="auto">
                <a:xfrm>
                  <a:off x="5460" y="6208"/>
                  <a:ext cx="1755" cy="1605"/>
                  <a:chOff x="4200" y="3810"/>
                  <a:chExt cx="3465" cy="3285"/>
                </a:xfrm>
              </p:grpSpPr>
              <p:sp>
                <p:nvSpPr>
                  <p:cNvPr id="45223" name="AutoShape 20"/>
                  <p:cNvSpPr>
                    <a:spLocks noChangeArrowheads="1"/>
                  </p:cNvSpPr>
                  <p:nvPr/>
                </p:nvSpPr>
                <p:spPr bwMode="auto">
                  <a:xfrm>
                    <a:off x="4200" y="3810"/>
                    <a:ext cx="3465" cy="3285"/>
                  </a:xfrm>
                  <a:prstGeom prst="cube">
                    <a:avLst>
                      <a:gd name="adj" fmla="val 25000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grpSp>
                <p:nvGrpSpPr>
                  <p:cNvPr id="45224" name="Group 21"/>
                  <p:cNvGrpSpPr>
                    <a:grpSpLocks/>
                  </p:cNvGrpSpPr>
                  <p:nvPr/>
                </p:nvGrpSpPr>
                <p:grpSpPr bwMode="auto">
                  <a:xfrm>
                    <a:off x="4200" y="3810"/>
                    <a:ext cx="3465" cy="3285"/>
                    <a:chOff x="4200" y="3810"/>
                    <a:chExt cx="3465" cy="3285"/>
                  </a:xfrm>
                </p:grpSpPr>
                <p:cxnSp>
                  <p:nvCxnSpPr>
                    <p:cNvPr id="45225" name="AutoShape 22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5145" y="6240"/>
                      <a:ext cx="2520" cy="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226" name="AutoShape 23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5055" y="3810"/>
                      <a:ext cx="90" cy="243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227" name="AutoShape 24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4200" y="6240"/>
                      <a:ext cx="945" cy="855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</p:grpSp>
            </p:grpSp>
            <p:grpSp>
              <p:nvGrpSpPr>
                <p:cNvPr id="45187" name="Group 25"/>
                <p:cNvGrpSpPr>
                  <a:grpSpLocks/>
                </p:cNvGrpSpPr>
                <p:nvPr/>
              </p:nvGrpSpPr>
              <p:grpSpPr bwMode="auto">
                <a:xfrm>
                  <a:off x="2760" y="5008"/>
                  <a:ext cx="1755" cy="1605"/>
                  <a:chOff x="4200" y="3810"/>
                  <a:chExt cx="3465" cy="3285"/>
                </a:xfrm>
              </p:grpSpPr>
              <p:sp>
                <p:nvSpPr>
                  <p:cNvPr id="45218" name="AutoShape 26"/>
                  <p:cNvSpPr>
                    <a:spLocks noChangeArrowheads="1"/>
                  </p:cNvSpPr>
                  <p:nvPr/>
                </p:nvSpPr>
                <p:spPr bwMode="auto">
                  <a:xfrm>
                    <a:off x="4200" y="3810"/>
                    <a:ext cx="3465" cy="3285"/>
                  </a:xfrm>
                  <a:prstGeom prst="cube">
                    <a:avLst>
                      <a:gd name="adj" fmla="val 25000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grpSp>
                <p:nvGrpSpPr>
                  <p:cNvPr id="45219" name="Group 27"/>
                  <p:cNvGrpSpPr>
                    <a:grpSpLocks/>
                  </p:cNvGrpSpPr>
                  <p:nvPr/>
                </p:nvGrpSpPr>
                <p:grpSpPr bwMode="auto">
                  <a:xfrm>
                    <a:off x="4200" y="3810"/>
                    <a:ext cx="3465" cy="3285"/>
                    <a:chOff x="4200" y="3810"/>
                    <a:chExt cx="3465" cy="3285"/>
                  </a:xfrm>
                </p:grpSpPr>
                <p:cxnSp>
                  <p:nvCxnSpPr>
                    <p:cNvPr id="45220" name="AutoShape 28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5145" y="6240"/>
                      <a:ext cx="2520" cy="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221" name="AutoShape 29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5055" y="3810"/>
                      <a:ext cx="90" cy="243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222" name="AutoShape 30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4200" y="6240"/>
                      <a:ext cx="945" cy="855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</p:grpSp>
            </p:grpSp>
            <p:grpSp>
              <p:nvGrpSpPr>
                <p:cNvPr id="45188" name="Group 31"/>
                <p:cNvGrpSpPr>
                  <a:grpSpLocks/>
                </p:cNvGrpSpPr>
                <p:nvPr/>
              </p:nvGrpSpPr>
              <p:grpSpPr bwMode="auto">
                <a:xfrm>
                  <a:off x="4125" y="5008"/>
                  <a:ext cx="1755" cy="1605"/>
                  <a:chOff x="4200" y="3810"/>
                  <a:chExt cx="3465" cy="3285"/>
                </a:xfrm>
              </p:grpSpPr>
              <p:sp>
                <p:nvSpPr>
                  <p:cNvPr id="45213" name="AutoShape 32"/>
                  <p:cNvSpPr>
                    <a:spLocks noChangeArrowheads="1"/>
                  </p:cNvSpPr>
                  <p:nvPr/>
                </p:nvSpPr>
                <p:spPr bwMode="auto">
                  <a:xfrm>
                    <a:off x="4200" y="3810"/>
                    <a:ext cx="3465" cy="3285"/>
                  </a:xfrm>
                  <a:prstGeom prst="cube">
                    <a:avLst>
                      <a:gd name="adj" fmla="val 25000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grpSp>
                <p:nvGrpSpPr>
                  <p:cNvPr id="45214" name="Group 33"/>
                  <p:cNvGrpSpPr>
                    <a:grpSpLocks/>
                  </p:cNvGrpSpPr>
                  <p:nvPr/>
                </p:nvGrpSpPr>
                <p:grpSpPr bwMode="auto">
                  <a:xfrm>
                    <a:off x="4200" y="3810"/>
                    <a:ext cx="3465" cy="3285"/>
                    <a:chOff x="4200" y="3810"/>
                    <a:chExt cx="3465" cy="3285"/>
                  </a:xfrm>
                </p:grpSpPr>
                <p:cxnSp>
                  <p:nvCxnSpPr>
                    <p:cNvPr id="45215" name="AutoShape 34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5145" y="6240"/>
                      <a:ext cx="2520" cy="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216" name="AutoShape 35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5055" y="3810"/>
                      <a:ext cx="90" cy="243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217" name="AutoShape 36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4200" y="6240"/>
                      <a:ext cx="945" cy="855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</p:grpSp>
            </p:grpSp>
            <p:grpSp>
              <p:nvGrpSpPr>
                <p:cNvPr id="45189" name="Group 37"/>
                <p:cNvGrpSpPr>
                  <a:grpSpLocks/>
                </p:cNvGrpSpPr>
                <p:nvPr/>
              </p:nvGrpSpPr>
              <p:grpSpPr bwMode="auto">
                <a:xfrm>
                  <a:off x="5460" y="5008"/>
                  <a:ext cx="1755" cy="1605"/>
                  <a:chOff x="4200" y="3810"/>
                  <a:chExt cx="3465" cy="3285"/>
                </a:xfrm>
              </p:grpSpPr>
              <p:sp>
                <p:nvSpPr>
                  <p:cNvPr id="45208" name="AutoShape 38"/>
                  <p:cNvSpPr>
                    <a:spLocks noChangeArrowheads="1"/>
                  </p:cNvSpPr>
                  <p:nvPr/>
                </p:nvSpPr>
                <p:spPr bwMode="auto">
                  <a:xfrm>
                    <a:off x="4200" y="3810"/>
                    <a:ext cx="3465" cy="3285"/>
                  </a:xfrm>
                  <a:prstGeom prst="cube">
                    <a:avLst>
                      <a:gd name="adj" fmla="val 25000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grpSp>
                <p:nvGrpSpPr>
                  <p:cNvPr id="45209" name="Group 39"/>
                  <p:cNvGrpSpPr>
                    <a:grpSpLocks/>
                  </p:cNvGrpSpPr>
                  <p:nvPr/>
                </p:nvGrpSpPr>
                <p:grpSpPr bwMode="auto">
                  <a:xfrm>
                    <a:off x="4200" y="3810"/>
                    <a:ext cx="3465" cy="3285"/>
                    <a:chOff x="4200" y="3810"/>
                    <a:chExt cx="3465" cy="3285"/>
                  </a:xfrm>
                </p:grpSpPr>
                <p:cxnSp>
                  <p:nvCxnSpPr>
                    <p:cNvPr id="45210" name="AutoShape 40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5145" y="6240"/>
                      <a:ext cx="2520" cy="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211" name="AutoShape 41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5055" y="3810"/>
                      <a:ext cx="90" cy="243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212" name="AutoShape 42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4200" y="6240"/>
                      <a:ext cx="945" cy="855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</p:grpSp>
            </p:grpSp>
            <p:grpSp>
              <p:nvGrpSpPr>
                <p:cNvPr id="45190" name="Group 43"/>
                <p:cNvGrpSpPr>
                  <a:grpSpLocks/>
                </p:cNvGrpSpPr>
                <p:nvPr/>
              </p:nvGrpSpPr>
              <p:grpSpPr bwMode="auto">
                <a:xfrm>
                  <a:off x="2760" y="3810"/>
                  <a:ext cx="1755" cy="1605"/>
                  <a:chOff x="4200" y="3810"/>
                  <a:chExt cx="3465" cy="3285"/>
                </a:xfrm>
              </p:grpSpPr>
              <p:sp>
                <p:nvSpPr>
                  <p:cNvPr id="45203" name="AutoShape 44"/>
                  <p:cNvSpPr>
                    <a:spLocks noChangeArrowheads="1"/>
                  </p:cNvSpPr>
                  <p:nvPr/>
                </p:nvSpPr>
                <p:spPr bwMode="auto">
                  <a:xfrm>
                    <a:off x="4200" y="3810"/>
                    <a:ext cx="3465" cy="3285"/>
                  </a:xfrm>
                  <a:prstGeom prst="cube">
                    <a:avLst>
                      <a:gd name="adj" fmla="val 25000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grpSp>
                <p:nvGrpSpPr>
                  <p:cNvPr id="45204" name="Group 45"/>
                  <p:cNvGrpSpPr>
                    <a:grpSpLocks/>
                  </p:cNvGrpSpPr>
                  <p:nvPr/>
                </p:nvGrpSpPr>
                <p:grpSpPr bwMode="auto">
                  <a:xfrm>
                    <a:off x="4200" y="3810"/>
                    <a:ext cx="3465" cy="3285"/>
                    <a:chOff x="4200" y="3810"/>
                    <a:chExt cx="3465" cy="3285"/>
                  </a:xfrm>
                </p:grpSpPr>
                <p:cxnSp>
                  <p:nvCxnSpPr>
                    <p:cNvPr id="45205" name="AutoShape 46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5145" y="6240"/>
                      <a:ext cx="2520" cy="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206" name="AutoShape 47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5055" y="3810"/>
                      <a:ext cx="90" cy="243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207" name="AutoShape 48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4200" y="6240"/>
                      <a:ext cx="945" cy="855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</p:grpSp>
            </p:grpSp>
            <p:grpSp>
              <p:nvGrpSpPr>
                <p:cNvPr id="45191" name="Group 49"/>
                <p:cNvGrpSpPr>
                  <a:grpSpLocks/>
                </p:cNvGrpSpPr>
                <p:nvPr/>
              </p:nvGrpSpPr>
              <p:grpSpPr bwMode="auto">
                <a:xfrm>
                  <a:off x="4125" y="3810"/>
                  <a:ext cx="1755" cy="1605"/>
                  <a:chOff x="4200" y="3810"/>
                  <a:chExt cx="3465" cy="3285"/>
                </a:xfrm>
              </p:grpSpPr>
              <p:sp>
                <p:nvSpPr>
                  <p:cNvPr id="45198" name="AutoShape 50"/>
                  <p:cNvSpPr>
                    <a:spLocks noChangeArrowheads="1"/>
                  </p:cNvSpPr>
                  <p:nvPr/>
                </p:nvSpPr>
                <p:spPr bwMode="auto">
                  <a:xfrm>
                    <a:off x="4200" y="3810"/>
                    <a:ext cx="3465" cy="3285"/>
                  </a:xfrm>
                  <a:prstGeom prst="cube">
                    <a:avLst>
                      <a:gd name="adj" fmla="val 25000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grpSp>
                <p:nvGrpSpPr>
                  <p:cNvPr id="45199" name="Group 51"/>
                  <p:cNvGrpSpPr>
                    <a:grpSpLocks/>
                  </p:cNvGrpSpPr>
                  <p:nvPr/>
                </p:nvGrpSpPr>
                <p:grpSpPr bwMode="auto">
                  <a:xfrm>
                    <a:off x="4200" y="3810"/>
                    <a:ext cx="3465" cy="3285"/>
                    <a:chOff x="4200" y="3810"/>
                    <a:chExt cx="3465" cy="3285"/>
                  </a:xfrm>
                </p:grpSpPr>
                <p:cxnSp>
                  <p:nvCxnSpPr>
                    <p:cNvPr id="45200" name="AutoShape 52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5145" y="6240"/>
                      <a:ext cx="2520" cy="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201" name="AutoShape 53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5055" y="3810"/>
                      <a:ext cx="90" cy="243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202" name="AutoShape 54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4200" y="6240"/>
                      <a:ext cx="945" cy="855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</p:grpSp>
            </p:grpSp>
            <p:grpSp>
              <p:nvGrpSpPr>
                <p:cNvPr id="45192" name="Group 55"/>
                <p:cNvGrpSpPr>
                  <a:grpSpLocks/>
                </p:cNvGrpSpPr>
                <p:nvPr/>
              </p:nvGrpSpPr>
              <p:grpSpPr bwMode="auto">
                <a:xfrm>
                  <a:off x="5460" y="3810"/>
                  <a:ext cx="1755" cy="1605"/>
                  <a:chOff x="4200" y="3810"/>
                  <a:chExt cx="3465" cy="3285"/>
                </a:xfrm>
              </p:grpSpPr>
              <p:sp>
                <p:nvSpPr>
                  <p:cNvPr id="45193" name="AutoShape 56"/>
                  <p:cNvSpPr>
                    <a:spLocks noChangeArrowheads="1"/>
                  </p:cNvSpPr>
                  <p:nvPr/>
                </p:nvSpPr>
                <p:spPr bwMode="auto">
                  <a:xfrm>
                    <a:off x="4200" y="3810"/>
                    <a:ext cx="3465" cy="3285"/>
                  </a:xfrm>
                  <a:prstGeom prst="cube">
                    <a:avLst>
                      <a:gd name="adj" fmla="val 25000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grpSp>
                <p:nvGrpSpPr>
                  <p:cNvPr id="45194" name="Group 57"/>
                  <p:cNvGrpSpPr>
                    <a:grpSpLocks/>
                  </p:cNvGrpSpPr>
                  <p:nvPr/>
                </p:nvGrpSpPr>
                <p:grpSpPr bwMode="auto">
                  <a:xfrm>
                    <a:off x="4200" y="3810"/>
                    <a:ext cx="3465" cy="3285"/>
                    <a:chOff x="4200" y="3810"/>
                    <a:chExt cx="3465" cy="3285"/>
                  </a:xfrm>
                </p:grpSpPr>
                <p:cxnSp>
                  <p:nvCxnSpPr>
                    <p:cNvPr id="45195" name="AutoShape 58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5145" y="6240"/>
                      <a:ext cx="2520" cy="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196" name="AutoShape 59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5055" y="3810"/>
                      <a:ext cx="90" cy="243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197" name="AutoShape 60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4200" y="6240"/>
                      <a:ext cx="945" cy="855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</p:grpSp>
            </p:grpSp>
          </p:grpSp>
          <p:grpSp>
            <p:nvGrpSpPr>
              <p:cNvPr id="45074" name="Group 61"/>
              <p:cNvGrpSpPr>
                <a:grpSpLocks/>
              </p:cNvGrpSpPr>
              <p:nvPr/>
            </p:nvGrpSpPr>
            <p:grpSpPr bwMode="auto">
              <a:xfrm>
                <a:off x="4260" y="3255"/>
                <a:ext cx="4455" cy="4003"/>
                <a:chOff x="2760" y="3810"/>
                <a:chExt cx="4455" cy="4003"/>
              </a:xfrm>
            </p:grpSpPr>
            <p:grpSp>
              <p:nvGrpSpPr>
                <p:cNvPr id="45130" name="Group 62"/>
                <p:cNvGrpSpPr>
                  <a:grpSpLocks/>
                </p:cNvGrpSpPr>
                <p:nvPr/>
              </p:nvGrpSpPr>
              <p:grpSpPr bwMode="auto">
                <a:xfrm>
                  <a:off x="2760" y="6208"/>
                  <a:ext cx="1755" cy="1605"/>
                  <a:chOff x="4200" y="3810"/>
                  <a:chExt cx="3465" cy="3285"/>
                </a:xfrm>
              </p:grpSpPr>
              <p:sp>
                <p:nvSpPr>
                  <p:cNvPr id="45179" name="AutoShape 63"/>
                  <p:cNvSpPr>
                    <a:spLocks noChangeArrowheads="1"/>
                  </p:cNvSpPr>
                  <p:nvPr/>
                </p:nvSpPr>
                <p:spPr bwMode="auto">
                  <a:xfrm>
                    <a:off x="4200" y="3810"/>
                    <a:ext cx="3465" cy="3285"/>
                  </a:xfrm>
                  <a:prstGeom prst="cube">
                    <a:avLst>
                      <a:gd name="adj" fmla="val 25000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grpSp>
                <p:nvGrpSpPr>
                  <p:cNvPr id="45180" name="Group 64"/>
                  <p:cNvGrpSpPr>
                    <a:grpSpLocks/>
                  </p:cNvGrpSpPr>
                  <p:nvPr/>
                </p:nvGrpSpPr>
                <p:grpSpPr bwMode="auto">
                  <a:xfrm>
                    <a:off x="4200" y="3810"/>
                    <a:ext cx="3465" cy="3285"/>
                    <a:chOff x="4200" y="3810"/>
                    <a:chExt cx="3465" cy="3285"/>
                  </a:xfrm>
                </p:grpSpPr>
                <p:cxnSp>
                  <p:nvCxnSpPr>
                    <p:cNvPr id="45181" name="AutoShape 65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5145" y="6240"/>
                      <a:ext cx="2520" cy="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182" name="AutoShape 66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5055" y="3810"/>
                      <a:ext cx="90" cy="243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183" name="AutoShape 67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4200" y="6240"/>
                      <a:ext cx="945" cy="855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</p:grpSp>
            </p:grpSp>
            <p:grpSp>
              <p:nvGrpSpPr>
                <p:cNvPr id="45131" name="Group 68"/>
                <p:cNvGrpSpPr>
                  <a:grpSpLocks/>
                </p:cNvGrpSpPr>
                <p:nvPr/>
              </p:nvGrpSpPr>
              <p:grpSpPr bwMode="auto">
                <a:xfrm>
                  <a:off x="4125" y="6208"/>
                  <a:ext cx="1755" cy="1605"/>
                  <a:chOff x="4200" y="3810"/>
                  <a:chExt cx="3465" cy="3285"/>
                </a:xfrm>
              </p:grpSpPr>
              <p:sp>
                <p:nvSpPr>
                  <p:cNvPr id="45174" name="AutoShape 69"/>
                  <p:cNvSpPr>
                    <a:spLocks noChangeArrowheads="1"/>
                  </p:cNvSpPr>
                  <p:nvPr/>
                </p:nvSpPr>
                <p:spPr bwMode="auto">
                  <a:xfrm>
                    <a:off x="4200" y="3810"/>
                    <a:ext cx="3465" cy="3285"/>
                  </a:xfrm>
                  <a:prstGeom prst="cube">
                    <a:avLst>
                      <a:gd name="adj" fmla="val 25000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grpSp>
                <p:nvGrpSpPr>
                  <p:cNvPr id="45175" name="Group 70"/>
                  <p:cNvGrpSpPr>
                    <a:grpSpLocks/>
                  </p:cNvGrpSpPr>
                  <p:nvPr/>
                </p:nvGrpSpPr>
                <p:grpSpPr bwMode="auto">
                  <a:xfrm>
                    <a:off x="4200" y="3810"/>
                    <a:ext cx="3465" cy="3285"/>
                    <a:chOff x="4200" y="3810"/>
                    <a:chExt cx="3465" cy="3285"/>
                  </a:xfrm>
                </p:grpSpPr>
                <p:cxnSp>
                  <p:nvCxnSpPr>
                    <p:cNvPr id="45176" name="AutoShape 71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5145" y="6240"/>
                      <a:ext cx="2520" cy="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177" name="AutoShape 72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5055" y="3810"/>
                      <a:ext cx="90" cy="243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178" name="AutoShape 73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4200" y="6240"/>
                      <a:ext cx="945" cy="855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</p:grpSp>
            </p:grpSp>
            <p:grpSp>
              <p:nvGrpSpPr>
                <p:cNvPr id="45132" name="Group 74"/>
                <p:cNvGrpSpPr>
                  <a:grpSpLocks/>
                </p:cNvGrpSpPr>
                <p:nvPr/>
              </p:nvGrpSpPr>
              <p:grpSpPr bwMode="auto">
                <a:xfrm>
                  <a:off x="5460" y="6208"/>
                  <a:ext cx="1755" cy="1605"/>
                  <a:chOff x="4200" y="3810"/>
                  <a:chExt cx="3465" cy="3285"/>
                </a:xfrm>
              </p:grpSpPr>
              <p:sp>
                <p:nvSpPr>
                  <p:cNvPr id="45169" name="AutoShape 75"/>
                  <p:cNvSpPr>
                    <a:spLocks noChangeArrowheads="1"/>
                  </p:cNvSpPr>
                  <p:nvPr/>
                </p:nvSpPr>
                <p:spPr bwMode="auto">
                  <a:xfrm>
                    <a:off x="4200" y="3810"/>
                    <a:ext cx="3465" cy="3285"/>
                  </a:xfrm>
                  <a:prstGeom prst="cube">
                    <a:avLst>
                      <a:gd name="adj" fmla="val 25000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grpSp>
                <p:nvGrpSpPr>
                  <p:cNvPr id="45170" name="Group 76"/>
                  <p:cNvGrpSpPr>
                    <a:grpSpLocks/>
                  </p:cNvGrpSpPr>
                  <p:nvPr/>
                </p:nvGrpSpPr>
                <p:grpSpPr bwMode="auto">
                  <a:xfrm>
                    <a:off x="4200" y="3810"/>
                    <a:ext cx="3465" cy="3285"/>
                    <a:chOff x="4200" y="3810"/>
                    <a:chExt cx="3465" cy="3285"/>
                  </a:xfrm>
                </p:grpSpPr>
                <p:cxnSp>
                  <p:nvCxnSpPr>
                    <p:cNvPr id="45171" name="AutoShape 77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5145" y="6240"/>
                      <a:ext cx="2520" cy="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172" name="AutoShape 78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5055" y="3810"/>
                      <a:ext cx="90" cy="243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173" name="AutoShape 79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4200" y="6240"/>
                      <a:ext cx="945" cy="855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</p:grpSp>
            </p:grpSp>
            <p:grpSp>
              <p:nvGrpSpPr>
                <p:cNvPr id="45133" name="Group 80"/>
                <p:cNvGrpSpPr>
                  <a:grpSpLocks/>
                </p:cNvGrpSpPr>
                <p:nvPr/>
              </p:nvGrpSpPr>
              <p:grpSpPr bwMode="auto">
                <a:xfrm>
                  <a:off x="2760" y="5008"/>
                  <a:ext cx="1755" cy="1605"/>
                  <a:chOff x="4200" y="3810"/>
                  <a:chExt cx="3465" cy="3285"/>
                </a:xfrm>
              </p:grpSpPr>
              <p:sp>
                <p:nvSpPr>
                  <p:cNvPr id="45164" name="AutoShape 81"/>
                  <p:cNvSpPr>
                    <a:spLocks noChangeArrowheads="1"/>
                  </p:cNvSpPr>
                  <p:nvPr/>
                </p:nvSpPr>
                <p:spPr bwMode="auto">
                  <a:xfrm>
                    <a:off x="4200" y="3810"/>
                    <a:ext cx="3465" cy="3285"/>
                  </a:xfrm>
                  <a:prstGeom prst="cube">
                    <a:avLst>
                      <a:gd name="adj" fmla="val 25000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grpSp>
                <p:nvGrpSpPr>
                  <p:cNvPr id="45165" name="Group 82"/>
                  <p:cNvGrpSpPr>
                    <a:grpSpLocks/>
                  </p:cNvGrpSpPr>
                  <p:nvPr/>
                </p:nvGrpSpPr>
                <p:grpSpPr bwMode="auto">
                  <a:xfrm>
                    <a:off x="4200" y="3810"/>
                    <a:ext cx="3465" cy="3285"/>
                    <a:chOff x="4200" y="3810"/>
                    <a:chExt cx="3465" cy="3285"/>
                  </a:xfrm>
                </p:grpSpPr>
                <p:cxnSp>
                  <p:nvCxnSpPr>
                    <p:cNvPr id="45166" name="AutoShape 83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5145" y="6240"/>
                      <a:ext cx="2520" cy="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167" name="AutoShape 84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5055" y="3810"/>
                      <a:ext cx="90" cy="243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168" name="AutoShape 85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4200" y="6240"/>
                      <a:ext cx="945" cy="855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</p:grpSp>
            </p:grpSp>
            <p:grpSp>
              <p:nvGrpSpPr>
                <p:cNvPr id="45134" name="Group 86"/>
                <p:cNvGrpSpPr>
                  <a:grpSpLocks/>
                </p:cNvGrpSpPr>
                <p:nvPr/>
              </p:nvGrpSpPr>
              <p:grpSpPr bwMode="auto">
                <a:xfrm>
                  <a:off x="4125" y="5008"/>
                  <a:ext cx="1755" cy="1605"/>
                  <a:chOff x="4200" y="3810"/>
                  <a:chExt cx="3465" cy="3285"/>
                </a:xfrm>
              </p:grpSpPr>
              <p:sp>
                <p:nvSpPr>
                  <p:cNvPr id="45159" name="AutoShape 87"/>
                  <p:cNvSpPr>
                    <a:spLocks noChangeArrowheads="1"/>
                  </p:cNvSpPr>
                  <p:nvPr/>
                </p:nvSpPr>
                <p:spPr bwMode="auto">
                  <a:xfrm>
                    <a:off x="4200" y="3810"/>
                    <a:ext cx="3465" cy="3285"/>
                  </a:xfrm>
                  <a:prstGeom prst="cube">
                    <a:avLst>
                      <a:gd name="adj" fmla="val 25000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grpSp>
                <p:nvGrpSpPr>
                  <p:cNvPr id="45160" name="Group 88"/>
                  <p:cNvGrpSpPr>
                    <a:grpSpLocks/>
                  </p:cNvGrpSpPr>
                  <p:nvPr/>
                </p:nvGrpSpPr>
                <p:grpSpPr bwMode="auto">
                  <a:xfrm>
                    <a:off x="4200" y="3810"/>
                    <a:ext cx="3465" cy="3285"/>
                    <a:chOff x="4200" y="3810"/>
                    <a:chExt cx="3465" cy="3285"/>
                  </a:xfrm>
                </p:grpSpPr>
                <p:cxnSp>
                  <p:nvCxnSpPr>
                    <p:cNvPr id="45161" name="AutoShape 89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5145" y="6240"/>
                      <a:ext cx="2520" cy="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162" name="AutoShape 90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5055" y="3810"/>
                      <a:ext cx="90" cy="243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163" name="AutoShape 91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4200" y="6240"/>
                      <a:ext cx="945" cy="855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</p:grpSp>
            </p:grpSp>
            <p:grpSp>
              <p:nvGrpSpPr>
                <p:cNvPr id="45135" name="Group 92"/>
                <p:cNvGrpSpPr>
                  <a:grpSpLocks/>
                </p:cNvGrpSpPr>
                <p:nvPr/>
              </p:nvGrpSpPr>
              <p:grpSpPr bwMode="auto">
                <a:xfrm>
                  <a:off x="5460" y="5008"/>
                  <a:ext cx="1755" cy="1605"/>
                  <a:chOff x="4200" y="3810"/>
                  <a:chExt cx="3465" cy="3285"/>
                </a:xfrm>
              </p:grpSpPr>
              <p:sp>
                <p:nvSpPr>
                  <p:cNvPr id="45154" name="AutoShape 93"/>
                  <p:cNvSpPr>
                    <a:spLocks noChangeArrowheads="1"/>
                  </p:cNvSpPr>
                  <p:nvPr/>
                </p:nvSpPr>
                <p:spPr bwMode="auto">
                  <a:xfrm>
                    <a:off x="4200" y="3810"/>
                    <a:ext cx="3465" cy="3285"/>
                  </a:xfrm>
                  <a:prstGeom prst="cube">
                    <a:avLst>
                      <a:gd name="adj" fmla="val 25000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grpSp>
                <p:nvGrpSpPr>
                  <p:cNvPr id="45155" name="Group 94"/>
                  <p:cNvGrpSpPr>
                    <a:grpSpLocks/>
                  </p:cNvGrpSpPr>
                  <p:nvPr/>
                </p:nvGrpSpPr>
                <p:grpSpPr bwMode="auto">
                  <a:xfrm>
                    <a:off x="4200" y="3810"/>
                    <a:ext cx="3465" cy="3285"/>
                    <a:chOff x="4200" y="3810"/>
                    <a:chExt cx="3465" cy="3285"/>
                  </a:xfrm>
                </p:grpSpPr>
                <p:cxnSp>
                  <p:nvCxnSpPr>
                    <p:cNvPr id="45156" name="AutoShape 95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5145" y="6240"/>
                      <a:ext cx="2520" cy="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157" name="AutoShape 96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5055" y="3810"/>
                      <a:ext cx="90" cy="243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158" name="AutoShape 97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4200" y="6240"/>
                      <a:ext cx="945" cy="855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</p:grpSp>
            </p:grpSp>
            <p:grpSp>
              <p:nvGrpSpPr>
                <p:cNvPr id="45136" name="Group 98"/>
                <p:cNvGrpSpPr>
                  <a:grpSpLocks/>
                </p:cNvGrpSpPr>
                <p:nvPr/>
              </p:nvGrpSpPr>
              <p:grpSpPr bwMode="auto">
                <a:xfrm>
                  <a:off x="2760" y="3810"/>
                  <a:ext cx="1755" cy="1605"/>
                  <a:chOff x="4200" y="3810"/>
                  <a:chExt cx="3465" cy="3285"/>
                </a:xfrm>
              </p:grpSpPr>
              <p:sp>
                <p:nvSpPr>
                  <p:cNvPr id="45149" name="AutoShape 99"/>
                  <p:cNvSpPr>
                    <a:spLocks noChangeArrowheads="1"/>
                  </p:cNvSpPr>
                  <p:nvPr/>
                </p:nvSpPr>
                <p:spPr bwMode="auto">
                  <a:xfrm>
                    <a:off x="4200" y="3810"/>
                    <a:ext cx="3465" cy="3285"/>
                  </a:xfrm>
                  <a:prstGeom prst="cube">
                    <a:avLst>
                      <a:gd name="adj" fmla="val 25000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grpSp>
                <p:nvGrpSpPr>
                  <p:cNvPr id="45150" name="Group 100"/>
                  <p:cNvGrpSpPr>
                    <a:grpSpLocks/>
                  </p:cNvGrpSpPr>
                  <p:nvPr/>
                </p:nvGrpSpPr>
                <p:grpSpPr bwMode="auto">
                  <a:xfrm>
                    <a:off x="4200" y="3810"/>
                    <a:ext cx="3465" cy="3285"/>
                    <a:chOff x="4200" y="3810"/>
                    <a:chExt cx="3465" cy="3285"/>
                  </a:xfrm>
                </p:grpSpPr>
                <p:cxnSp>
                  <p:nvCxnSpPr>
                    <p:cNvPr id="45151" name="AutoShape 101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5145" y="6240"/>
                      <a:ext cx="2520" cy="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152" name="AutoShape 102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5055" y="3810"/>
                      <a:ext cx="90" cy="243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153" name="AutoShape 103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4200" y="6240"/>
                      <a:ext cx="945" cy="855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</p:grpSp>
            </p:grpSp>
            <p:grpSp>
              <p:nvGrpSpPr>
                <p:cNvPr id="45137" name="Group 104"/>
                <p:cNvGrpSpPr>
                  <a:grpSpLocks/>
                </p:cNvGrpSpPr>
                <p:nvPr/>
              </p:nvGrpSpPr>
              <p:grpSpPr bwMode="auto">
                <a:xfrm>
                  <a:off x="4125" y="3810"/>
                  <a:ext cx="1755" cy="1605"/>
                  <a:chOff x="4200" y="3810"/>
                  <a:chExt cx="3465" cy="3285"/>
                </a:xfrm>
              </p:grpSpPr>
              <p:sp>
                <p:nvSpPr>
                  <p:cNvPr id="45144" name="AutoShape 105"/>
                  <p:cNvSpPr>
                    <a:spLocks noChangeArrowheads="1"/>
                  </p:cNvSpPr>
                  <p:nvPr/>
                </p:nvSpPr>
                <p:spPr bwMode="auto">
                  <a:xfrm>
                    <a:off x="4200" y="3810"/>
                    <a:ext cx="3465" cy="3285"/>
                  </a:xfrm>
                  <a:prstGeom prst="cube">
                    <a:avLst>
                      <a:gd name="adj" fmla="val 25000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grpSp>
                <p:nvGrpSpPr>
                  <p:cNvPr id="45145" name="Group 106"/>
                  <p:cNvGrpSpPr>
                    <a:grpSpLocks/>
                  </p:cNvGrpSpPr>
                  <p:nvPr/>
                </p:nvGrpSpPr>
                <p:grpSpPr bwMode="auto">
                  <a:xfrm>
                    <a:off x="4200" y="3810"/>
                    <a:ext cx="3465" cy="3285"/>
                    <a:chOff x="4200" y="3810"/>
                    <a:chExt cx="3465" cy="3285"/>
                  </a:xfrm>
                </p:grpSpPr>
                <p:cxnSp>
                  <p:nvCxnSpPr>
                    <p:cNvPr id="45146" name="AutoShape 107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5145" y="6240"/>
                      <a:ext cx="2520" cy="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147" name="AutoShape 108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5055" y="3810"/>
                      <a:ext cx="90" cy="243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148" name="AutoShape 109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4200" y="6240"/>
                      <a:ext cx="945" cy="855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</p:grpSp>
            </p:grpSp>
            <p:grpSp>
              <p:nvGrpSpPr>
                <p:cNvPr id="45138" name="Group 110"/>
                <p:cNvGrpSpPr>
                  <a:grpSpLocks/>
                </p:cNvGrpSpPr>
                <p:nvPr/>
              </p:nvGrpSpPr>
              <p:grpSpPr bwMode="auto">
                <a:xfrm>
                  <a:off x="5460" y="3810"/>
                  <a:ext cx="1755" cy="1605"/>
                  <a:chOff x="4200" y="3810"/>
                  <a:chExt cx="3465" cy="3285"/>
                </a:xfrm>
              </p:grpSpPr>
              <p:sp>
                <p:nvSpPr>
                  <p:cNvPr id="45139" name="AutoShape 111"/>
                  <p:cNvSpPr>
                    <a:spLocks noChangeArrowheads="1"/>
                  </p:cNvSpPr>
                  <p:nvPr/>
                </p:nvSpPr>
                <p:spPr bwMode="auto">
                  <a:xfrm>
                    <a:off x="4200" y="3810"/>
                    <a:ext cx="3465" cy="3285"/>
                  </a:xfrm>
                  <a:prstGeom prst="cube">
                    <a:avLst>
                      <a:gd name="adj" fmla="val 25000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grpSp>
                <p:nvGrpSpPr>
                  <p:cNvPr id="45140" name="Group 112"/>
                  <p:cNvGrpSpPr>
                    <a:grpSpLocks/>
                  </p:cNvGrpSpPr>
                  <p:nvPr/>
                </p:nvGrpSpPr>
                <p:grpSpPr bwMode="auto">
                  <a:xfrm>
                    <a:off x="4200" y="3810"/>
                    <a:ext cx="3465" cy="3285"/>
                    <a:chOff x="4200" y="3810"/>
                    <a:chExt cx="3465" cy="3285"/>
                  </a:xfrm>
                </p:grpSpPr>
                <p:cxnSp>
                  <p:nvCxnSpPr>
                    <p:cNvPr id="45141" name="AutoShape 113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5145" y="6240"/>
                      <a:ext cx="2520" cy="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142" name="AutoShape 114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5055" y="3810"/>
                      <a:ext cx="90" cy="243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143" name="AutoShape 115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4200" y="6240"/>
                      <a:ext cx="945" cy="855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</p:grpSp>
            </p:grpSp>
          </p:grpSp>
          <p:grpSp>
            <p:nvGrpSpPr>
              <p:cNvPr id="45075" name="Group 116"/>
              <p:cNvGrpSpPr>
                <a:grpSpLocks/>
              </p:cNvGrpSpPr>
              <p:nvPr/>
            </p:nvGrpSpPr>
            <p:grpSpPr bwMode="auto">
              <a:xfrm>
                <a:off x="3854" y="3673"/>
                <a:ext cx="4455" cy="4003"/>
                <a:chOff x="2760" y="3810"/>
                <a:chExt cx="4455" cy="4003"/>
              </a:xfrm>
            </p:grpSpPr>
            <p:grpSp>
              <p:nvGrpSpPr>
                <p:cNvPr id="45076" name="Group 117"/>
                <p:cNvGrpSpPr>
                  <a:grpSpLocks/>
                </p:cNvGrpSpPr>
                <p:nvPr/>
              </p:nvGrpSpPr>
              <p:grpSpPr bwMode="auto">
                <a:xfrm>
                  <a:off x="2760" y="6208"/>
                  <a:ext cx="1755" cy="1605"/>
                  <a:chOff x="4200" y="3810"/>
                  <a:chExt cx="3465" cy="3285"/>
                </a:xfrm>
              </p:grpSpPr>
              <p:sp>
                <p:nvSpPr>
                  <p:cNvPr id="45125" name="AutoShape 118"/>
                  <p:cNvSpPr>
                    <a:spLocks noChangeArrowheads="1"/>
                  </p:cNvSpPr>
                  <p:nvPr/>
                </p:nvSpPr>
                <p:spPr bwMode="auto">
                  <a:xfrm>
                    <a:off x="4200" y="3810"/>
                    <a:ext cx="3465" cy="3285"/>
                  </a:xfrm>
                  <a:prstGeom prst="cube">
                    <a:avLst>
                      <a:gd name="adj" fmla="val 25000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grpSp>
                <p:nvGrpSpPr>
                  <p:cNvPr id="45126" name="Group 119"/>
                  <p:cNvGrpSpPr>
                    <a:grpSpLocks/>
                  </p:cNvGrpSpPr>
                  <p:nvPr/>
                </p:nvGrpSpPr>
                <p:grpSpPr bwMode="auto">
                  <a:xfrm>
                    <a:off x="4200" y="3810"/>
                    <a:ext cx="3465" cy="3285"/>
                    <a:chOff x="4200" y="3810"/>
                    <a:chExt cx="3465" cy="3285"/>
                  </a:xfrm>
                </p:grpSpPr>
                <p:cxnSp>
                  <p:nvCxnSpPr>
                    <p:cNvPr id="45127" name="AutoShape 120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5145" y="6240"/>
                      <a:ext cx="2520" cy="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128" name="AutoShape 121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5055" y="3810"/>
                      <a:ext cx="90" cy="243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129" name="AutoShape 122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4200" y="6240"/>
                      <a:ext cx="945" cy="855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</p:grpSp>
            </p:grpSp>
            <p:grpSp>
              <p:nvGrpSpPr>
                <p:cNvPr id="45077" name="Group 123"/>
                <p:cNvGrpSpPr>
                  <a:grpSpLocks/>
                </p:cNvGrpSpPr>
                <p:nvPr/>
              </p:nvGrpSpPr>
              <p:grpSpPr bwMode="auto">
                <a:xfrm>
                  <a:off x="4125" y="6208"/>
                  <a:ext cx="1755" cy="1605"/>
                  <a:chOff x="4200" y="3810"/>
                  <a:chExt cx="3465" cy="3285"/>
                </a:xfrm>
              </p:grpSpPr>
              <p:sp>
                <p:nvSpPr>
                  <p:cNvPr id="45120" name="AutoShape 124"/>
                  <p:cNvSpPr>
                    <a:spLocks noChangeArrowheads="1"/>
                  </p:cNvSpPr>
                  <p:nvPr/>
                </p:nvSpPr>
                <p:spPr bwMode="auto">
                  <a:xfrm>
                    <a:off x="4200" y="3810"/>
                    <a:ext cx="3465" cy="3285"/>
                  </a:xfrm>
                  <a:prstGeom prst="cube">
                    <a:avLst>
                      <a:gd name="adj" fmla="val 25000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grpSp>
                <p:nvGrpSpPr>
                  <p:cNvPr id="45121" name="Group 125"/>
                  <p:cNvGrpSpPr>
                    <a:grpSpLocks/>
                  </p:cNvGrpSpPr>
                  <p:nvPr/>
                </p:nvGrpSpPr>
                <p:grpSpPr bwMode="auto">
                  <a:xfrm>
                    <a:off x="4200" y="3810"/>
                    <a:ext cx="3465" cy="3285"/>
                    <a:chOff x="4200" y="3810"/>
                    <a:chExt cx="3465" cy="3285"/>
                  </a:xfrm>
                </p:grpSpPr>
                <p:cxnSp>
                  <p:nvCxnSpPr>
                    <p:cNvPr id="45122" name="AutoShape 126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5145" y="6240"/>
                      <a:ext cx="2520" cy="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123" name="AutoShape 127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5055" y="3810"/>
                      <a:ext cx="90" cy="243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124" name="AutoShape 128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4200" y="6240"/>
                      <a:ext cx="945" cy="855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</p:grpSp>
            </p:grpSp>
            <p:grpSp>
              <p:nvGrpSpPr>
                <p:cNvPr id="45078" name="Group 129"/>
                <p:cNvGrpSpPr>
                  <a:grpSpLocks/>
                </p:cNvGrpSpPr>
                <p:nvPr/>
              </p:nvGrpSpPr>
              <p:grpSpPr bwMode="auto">
                <a:xfrm>
                  <a:off x="5460" y="6208"/>
                  <a:ext cx="1755" cy="1605"/>
                  <a:chOff x="4200" y="3810"/>
                  <a:chExt cx="3465" cy="3285"/>
                </a:xfrm>
              </p:grpSpPr>
              <p:sp>
                <p:nvSpPr>
                  <p:cNvPr id="45115" name="AutoShape 130"/>
                  <p:cNvSpPr>
                    <a:spLocks noChangeArrowheads="1"/>
                  </p:cNvSpPr>
                  <p:nvPr/>
                </p:nvSpPr>
                <p:spPr bwMode="auto">
                  <a:xfrm>
                    <a:off x="4200" y="3810"/>
                    <a:ext cx="3465" cy="3285"/>
                  </a:xfrm>
                  <a:prstGeom prst="cube">
                    <a:avLst>
                      <a:gd name="adj" fmla="val 25000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grpSp>
                <p:nvGrpSpPr>
                  <p:cNvPr id="45116" name="Group 131"/>
                  <p:cNvGrpSpPr>
                    <a:grpSpLocks/>
                  </p:cNvGrpSpPr>
                  <p:nvPr/>
                </p:nvGrpSpPr>
                <p:grpSpPr bwMode="auto">
                  <a:xfrm>
                    <a:off x="4200" y="3810"/>
                    <a:ext cx="3465" cy="3285"/>
                    <a:chOff x="4200" y="3810"/>
                    <a:chExt cx="3465" cy="3285"/>
                  </a:xfrm>
                </p:grpSpPr>
                <p:cxnSp>
                  <p:nvCxnSpPr>
                    <p:cNvPr id="45117" name="AutoShape 132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5145" y="6240"/>
                      <a:ext cx="2520" cy="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118" name="AutoShape 133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5055" y="3810"/>
                      <a:ext cx="90" cy="243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119" name="AutoShape 134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4200" y="6240"/>
                      <a:ext cx="945" cy="855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</p:grpSp>
            </p:grpSp>
            <p:grpSp>
              <p:nvGrpSpPr>
                <p:cNvPr id="45079" name="Group 135"/>
                <p:cNvGrpSpPr>
                  <a:grpSpLocks/>
                </p:cNvGrpSpPr>
                <p:nvPr/>
              </p:nvGrpSpPr>
              <p:grpSpPr bwMode="auto">
                <a:xfrm>
                  <a:off x="2760" y="5008"/>
                  <a:ext cx="1755" cy="1605"/>
                  <a:chOff x="4200" y="3810"/>
                  <a:chExt cx="3465" cy="3285"/>
                </a:xfrm>
              </p:grpSpPr>
              <p:sp>
                <p:nvSpPr>
                  <p:cNvPr id="45110" name="AutoShape 136"/>
                  <p:cNvSpPr>
                    <a:spLocks noChangeArrowheads="1"/>
                  </p:cNvSpPr>
                  <p:nvPr/>
                </p:nvSpPr>
                <p:spPr bwMode="auto">
                  <a:xfrm>
                    <a:off x="4200" y="3810"/>
                    <a:ext cx="3465" cy="3285"/>
                  </a:xfrm>
                  <a:prstGeom prst="cube">
                    <a:avLst>
                      <a:gd name="adj" fmla="val 25000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grpSp>
                <p:nvGrpSpPr>
                  <p:cNvPr id="45111" name="Group 137"/>
                  <p:cNvGrpSpPr>
                    <a:grpSpLocks/>
                  </p:cNvGrpSpPr>
                  <p:nvPr/>
                </p:nvGrpSpPr>
                <p:grpSpPr bwMode="auto">
                  <a:xfrm>
                    <a:off x="4200" y="3810"/>
                    <a:ext cx="3465" cy="3285"/>
                    <a:chOff x="4200" y="3810"/>
                    <a:chExt cx="3465" cy="3285"/>
                  </a:xfrm>
                </p:grpSpPr>
                <p:cxnSp>
                  <p:nvCxnSpPr>
                    <p:cNvPr id="45112" name="AutoShape 138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5145" y="6240"/>
                      <a:ext cx="2520" cy="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113" name="AutoShape 139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5055" y="3810"/>
                      <a:ext cx="90" cy="243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114" name="AutoShape 140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4200" y="6240"/>
                      <a:ext cx="945" cy="855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</p:grpSp>
            </p:grpSp>
            <p:grpSp>
              <p:nvGrpSpPr>
                <p:cNvPr id="45080" name="Group 141"/>
                <p:cNvGrpSpPr>
                  <a:grpSpLocks/>
                </p:cNvGrpSpPr>
                <p:nvPr/>
              </p:nvGrpSpPr>
              <p:grpSpPr bwMode="auto">
                <a:xfrm>
                  <a:off x="4125" y="5008"/>
                  <a:ext cx="1755" cy="1605"/>
                  <a:chOff x="4200" y="3810"/>
                  <a:chExt cx="3465" cy="3285"/>
                </a:xfrm>
              </p:grpSpPr>
              <p:sp>
                <p:nvSpPr>
                  <p:cNvPr id="45105" name="AutoShape 142"/>
                  <p:cNvSpPr>
                    <a:spLocks noChangeArrowheads="1"/>
                  </p:cNvSpPr>
                  <p:nvPr/>
                </p:nvSpPr>
                <p:spPr bwMode="auto">
                  <a:xfrm>
                    <a:off x="4200" y="3810"/>
                    <a:ext cx="3465" cy="3285"/>
                  </a:xfrm>
                  <a:prstGeom prst="cube">
                    <a:avLst>
                      <a:gd name="adj" fmla="val 25000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grpSp>
                <p:nvGrpSpPr>
                  <p:cNvPr id="45106" name="Group 143"/>
                  <p:cNvGrpSpPr>
                    <a:grpSpLocks/>
                  </p:cNvGrpSpPr>
                  <p:nvPr/>
                </p:nvGrpSpPr>
                <p:grpSpPr bwMode="auto">
                  <a:xfrm>
                    <a:off x="4200" y="3810"/>
                    <a:ext cx="3465" cy="3285"/>
                    <a:chOff x="4200" y="3810"/>
                    <a:chExt cx="3465" cy="3285"/>
                  </a:xfrm>
                </p:grpSpPr>
                <p:cxnSp>
                  <p:nvCxnSpPr>
                    <p:cNvPr id="45107" name="AutoShape 144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5145" y="6240"/>
                      <a:ext cx="2520" cy="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108" name="AutoShape 145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5055" y="3810"/>
                      <a:ext cx="90" cy="243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109" name="AutoShape 146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4200" y="6240"/>
                      <a:ext cx="945" cy="855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</p:grpSp>
            </p:grpSp>
            <p:grpSp>
              <p:nvGrpSpPr>
                <p:cNvPr id="45081" name="Group 147"/>
                <p:cNvGrpSpPr>
                  <a:grpSpLocks/>
                </p:cNvGrpSpPr>
                <p:nvPr/>
              </p:nvGrpSpPr>
              <p:grpSpPr bwMode="auto">
                <a:xfrm>
                  <a:off x="5460" y="5008"/>
                  <a:ext cx="1755" cy="1605"/>
                  <a:chOff x="4200" y="3810"/>
                  <a:chExt cx="3465" cy="3285"/>
                </a:xfrm>
              </p:grpSpPr>
              <p:sp>
                <p:nvSpPr>
                  <p:cNvPr id="45100" name="AutoShape 148"/>
                  <p:cNvSpPr>
                    <a:spLocks noChangeArrowheads="1"/>
                  </p:cNvSpPr>
                  <p:nvPr/>
                </p:nvSpPr>
                <p:spPr bwMode="auto">
                  <a:xfrm>
                    <a:off x="4200" y="3810"/>
                    <a:ext cx="3465" cy="3285"/>
                  </a:xfrm>
                  <a:prstGeom prst="cube">
                    <a:avLst>
                      <a:gd name="adj" fmla="val 25000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grpSp>
                <p:nvGrpSpPr>
                  <p:cNvPr id="45101" name="Group 149"/>
                  <p:cNvGrpSpPr>
                    <a:grpSpLocks/>
                  </p:cNvGrpSpPr>
                  <p:nvPr/>
                </p:nvGrpSpPr>
                <p:grpSpPr bwMode="auto">
                  <a:xfrm>
                    <a:off x="4200" y="3810"/>
                    <a:ext cx="3465" cy="3285"/>
                    <a:chOff x="4200" y="3810"/>
                    <a:chExt cx="3465" cy="3285"/>
                  </a:xfrm>
                </p:grpSpPr>
                <p:cxnSp>
                  <p:nvCxnSpPr>
                    <p:cNvPr id="45102" name="AutoShape 150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5145" y="6240"/>
                      <a:ext cx="2520" cy="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103" name="AutoShape 151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5055" y="3810"/>
                      <a:ext cx="90" cy="243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104" name="AutoShape 152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4200" y="6240"/>
                      <a:ext cx="945" cy="855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</p:grpSp>
            </p:grpSp>
            <p:grpSp>
              <p:nvGrpSpPr>
                <p:cNvPr id="45082" name="Group 153"/>
                <p:cNvGrpSpPr>
                  <a:grpSpLocks/>
                </p:cNvGrpSpPr>
                <p:nvPr/>
              </p:nvGrpSpPr>
              <p:grpSpPr bwMode="auto">
                <a:xfrm>
                  <a:off x="2760" y="3810"/>
                  <a:ext cx="1755" cy="1605"/>
                  <a:chOff x="4200" y="3810"/>
                  <a:chExt cx="3465" cy="3285"/>
                </a:xfrm>
              </p:grpSpPr>
              <p:sp>
                <p:nvSpPr>
                  <p:cNvPr id="45095" name="AutoShape 154"/>
                  <p:cNvSpPr>
                    <a:spLocks noChangeArrowheads="1"/>
                  </p:cNvSpPr>
                  <p:nvPr/>
                </p:nvSpPr>
                <p:spPr bwMode="auto">
                  <a:xfrm>
                    <a:off x="4200" y="3810"/>
                    <a:ext cx="3465" cy="3285"/>
                  </a:xfrm>
                  <a:prstGeom prst="cube">
                    <a:avLst>
                      <a:gd name="adj" fmla="val 25000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grpSp>
                <p:nvGrpSpPr>
                  <p:cNvPr id="45096" name="Group 155"/>
                  <p:cNvGrpSpPr>
                    <a:grpSpLocks/>
                  </p:cNvGrpSpPr>
                  <p:nvPr/>
                </p:nvGrpSpPr>
                <p:grpSpPr bwMode="auto">
                  <a:xfrm>
                    <a:off x="4200" y="3810"/>
                    <a:ext cx="3465" cy="3285"/>
                    <a:chOff x="4200" y="3810"/>
                    <a:chExt cx="3465" cy="3285"/>
                  </a:xfrm>
                </p:grpSpPr>
                <p:cxnSp>
                  <p:nvCxnSpPr>
                    <p:cNvPr id="45097" name="AutoShape 156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5145" y="6240"/>
                      <a:ext cx="2520" cy="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098" name="AutoShape 157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5055" y="3810"/>
                      <a:ext cx="90" cy="243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099" name="AutoShape 158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4200" y="6240"/>
                      <a:ext cx="945" cy="855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</p:grpSp>
            </p:grpSp>
            <p:grpSp>
              <p:nvGrpSpPr>
                <p:cNvPr id="45083" name="Group 159"/>
                <p:cNvGrpSpPr>
                  <a:grpSpLocks/>
                </p:cNvGrpSpPr>
                <p:nvPr/>
              </p:nvGrpSpPr>
              <p:grpSpPr bwMode="auto">
                <a:xfrm>
                  <a:off x="4125" y="3810"/>
                  <a:ext cx="1755" cy="1605"/>
                  <a:chOff x="4200" y="3810"/>
                  <a:chExt cx="3465" cy="3285"/>
                </a:xfrm>
              </p:grpSpPr>
              <p:sp>
                <p:nvSpPr>
                  <p:cNvPr id="45090" name="AutoShape 160"/>
                  <p:cNvSpPr>
                    <a:spLocks noChangeArrowheads="1"/>
                  </p:cNvSpPr>
                  <p:nvPr/>
                </p:nvSpPr>
                <p:spPr bwMode="auto">
                  <a:xfrm>
                    <a:off x="4200" y="3810"/>
                    <a:ext cx="3465" cy="3285"/>
                  </a:xfrm>
                  <a:prstGeom prst="cube">
                    <a:avLst>
                      <a:gd name="adj" fmla="val 25000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grpSp>
                <p:nvGrpSpPr>
                  <p:cNvPr id="45091" name="Group 161"/>
                  <p:cNvGrpSpPr>
                    <a:grpSpLocks/>
                  </p:cNvGrpSpPr>
                  <p:nvPr/>
                </p:nvGrpSpPr>
                <p:grpSpPr bwMode="auto">
                  <a:xfrm>
                    <a:off x="4200" y="3810"/>
                    <a:ext cx="3465" cy="3285"/>
                    <a:chOff x="4200" y="3810"/>
                    <a:chExt cx="3465" cy="3285"/>
                  </a:xfrm>
                </p:grpSpPr>
                <p:cxnSp>
                  <p:nvCxnSpPr>
                    <p:cNvPr id="45092" name="AutoShape 162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5145" y="6240"/>
                      <a:ext cx="2520" cy="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093" name="AutoShape 163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5055" y="3810"/>
                      <a:ext cx="90" cy="243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094" name="AutoShape 164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4200" y="6240"/>
                      <a:ext cx="945" cy="855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</p:grpSp>
            </p:grpSp>
            <p:grpSp>
              <p:nvGrpSpPr>
                <p:cNvPr id="45084" name="Group 165"/>
                <p:cNvGrpSpPr>
                  <a:grpSpLocks/>
                </p:cNvGrpSpPr>
                <p:nvPr/>
              </p:nvGrpSpPr>
              <p:grpSpPr bwMode="auto">
                <a:xfrm>
                  <a:off x="5460" y="3810"/>
                  <a:ext cx="1755" cy="1605"/>
                  <a:chOff x="4200" y="3810"/>
                  <a:chExt cx="3465" cy="3285"/>
                </a:xfrm>
              </p:grpSpPr>
              <p:sp>
                <p:nvSpPr>
                  <p:cNvPr id="45085" name="AutoShape 166"/>
                  <p:cNvSpPr>
                    <a:spLocks noChangeArrowheads="1"/>
                  </p:cNvSpPr>
                  <p:nvPr/>
                </p:nvSpPr>
                <p:spPr bwMode="auto">
                  <a:xfrm>
                    <a:off x="4200" y="3810"/>
                    <a:ext cx="3465" cy="3285"/>
                  </a:xfrm>
                  <a:prstGeom prst="cube">
                    <a:avLst>
                      <a:gd name="adj" fmla="val 25000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grpSp>
                <p:nvGrpSpPr>
                  <p:cNvPr id="45086" name="Group 167"/>
                  <p:cNvGrpSpPr>
                    <a:grpSpLocks/>
                  </p:cNvGrpSpPr>
                  <p:nvPr/>
                </p:nvGrpSpPr>
                <p:grpSpPr bwMode="auto">
                  <a:xfrm>
                    <a:off x="4200" y="3810"/>
                    <a:ext cx="3465" cy="3285"/>
                    <a:chOff x="4200" y="3810"/>
                    <a:chExt cx="3465" cy="3285"/>
                  </a:xfrm>
                </p:grpSpPr>
                <p:cxnSp>
                  <p:nvCxnSpPr>
                    <p:cNvPr id="45087" name="AutoShape 168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5145" y="6240"/>
                      <a:ext cx="2520" cy="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088" name="AutoShape 169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5055" y="3810"/>
                      <a:ext cx="90" cy="2430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  <p:cxnSp>
                  <p:nvCxnSpPr>
                    <p:cNvPr id="45089" name="AutoShape 170"/>
                    <p:cNvCxnSpPr>
                      <a:cxnSpLocks noChangeShapeType="1"/>
                    </p:cNvCxnSpPr>
                    <p:nvPr/>
                  </p:nvCxnSpPr>
                  <p:spPr bwMode="auto">
                    <a:xfrm flipH="1">
                      <a:off x="4200" y="6240"/>
                      <a:ext cx="945" cy="855"/>
                    </a:xfrm>
                    <a:prstGeom prst="straightConnector1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prstDash val="sysDot"/>
                      <a:round/>
                      <a:headEnd/>
                      <a:tailEnd/>
                    </a:ln>
                  </p:spPr>
                </p:cxnSp>
              </p:grpSp>
            </p:grpSp>
          </p:grpSp>
        </p:grpSp>
        <p:grpSp>
          <p:nvGrpSpPr>
            <p:cNvPr id="45063" name="Group 171"/>
            <p:cNvGrpSpPr>
              <a:grpSpLocks/>
            </p:cNvGrpSpPr>
            <p:nvPr/>
          </p:nvGrpSpPr>
          <p:grpSpPr bwMode="auto">
            <a:xfrm>
              <a:off x="4560" y="4470"/>
              <a:ext cx="2879" cy="2578"/>
              <a:chOff x="4560" y="4470"/>
              <a:chExt cx="2879" cy="2578"/>
            </a:xfrm>
          </p:grpSpPr>
          <p:sp>
            <p:nvSpPr>
              <p:cNvPr id="45064" name="AutoShape 172"/>
              <p:cNvSpPr>
                <a:spLocks noChangeArrowheads="1"/>
              </p:cNvSpPr>
              <p:nvPr/>
            </p:nvSpPr>
            <p:spPr bwMode="auto">
              <a:xfrm>
                <a:off x="4560" y="4470"/>
                <a:ext cx="179" cy="180"/>
              </a:xfrm>
              <a:prstGeom prst="flowChartConnector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5065" name="AutoShape 173"/>
              <p:cNvSpPr>
                <a:spLocks noChangeArrowheads="1"/>
              </p:cNvSpPr>
              <p:nvPr/>
            </p:nvSpPr>
            <p:spPr bwMode="auto">
              <a:xfrm>
                <a:off x="7214" y="6868"/>
                <a:ext cx="179" cy="180"/>
              </a:xfrm>
              <a:prstGeom prst="flowChartConnector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5066" name="AutoShape 174"/>
              <p:cNvSpPr>
                <a:spLocks noChangeArrowheads="1"/>
              </p:cNvSpPr>
              <p:nvPr/>
            </p:nvSpPr>
            <p:spPr bwMode="auto">
              <a:xfrm>
                <a:off x="5925" y="6868"/>
                <a:ext cx="179" cy="180"/>
              </a:xfrm>
              <a:prstGeom prst="flowChartConnector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5067" name="AutoShape 175"/>
              <p:cNvSpPr>
                <a:spLocks noChangeArrowheads="1"/>
              </p:cNvSpPr>
              <p:nvPr/>
            </p:nvSpPr>
            <p:spPr bwMode="auto">
              <a:xfrm>
                <a:off x="4560" y="6868"/>
                <a:ext cx="179" cy="180"/>
              </a:xfrm>
              <a:prstGeom prst="flowChartConnector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5068" name="AutoShape 176"/>
              <p:cNvSpPr>
                <a:spLocks noChangeArrowheads="1"/>
              </p:cNvSpPr>
              <p:nvPr/>
            </p:nvSpPr>
            <p:spPr bwMode="auto">
              <a:xfrm>
                <a:off x="7201" y="5668"/>
                <a:ext cx="179" cy="180"/>
              </a:xfrm>
              <a:prstGeom prst="flowChartConnector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5069" name="AutoShape 177"/>
              <p:cNvSpPr>
                <a:spLocks noChangeArrowheads="1"/>
              </p:cNvSpPr>
              <p:nvPr/>
            </p:nvSpPr>
            <p:spPr bwMode="auto">
              <a:xfrm>
                <a:off x="5925" y="5653"/>
                <a:ext cx="179" cy="180"/>
              </a:xfrm>
              <a:prstGeom prst="flowChartConnector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5070" name="AutoShape 178"/>
              <p:cNvSpPr>
                <a:spLocks noChangeArrowheads="1"/>
              </p:cNvSpPr>
              <p:nvPr/>
            </p:nvSpPr>
            <p:spPr bwMode="auto">
              <a:xfrm>
                <a:off x="4560" y="5640"/>
                <a:ext cx="179" cy="180"/>
              </a:xfrm>
              <a:prstGeom prst="flowChartConnector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5071" name="AutoShape 179"/>
              <p:cNvSpPr>
                <a:spLocks noChangeArrowheads="1"/>
              </p:cNvSpPr>
              <p:nvPr/>
            </p:nvSpPr>
            <p:spPr bwMode="auto">
              <a:xfrm>
                <a:off x="5879" y="4470"/>
                <a:ext cx="179" cy="180"/>
              </a:xfrm>
              <a:prstGeom prst="flowChartConnector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5072" name="AutoShape 180"/>
              <p:cNvSpPr>
                <a:spLocks noChangeArrowheads="1"/>
              </p:cNvSpPr>
              <p:nvPr/>
            </p:nvSpPr>
            <p:spPr bwMode="auto">
              <a:xfrm>
                <a:off x="7260" y="4470"/>
                <a:ext cx="179" cy="180"/>
              </a:xfrm>
              <a:prstGeom prst="flowChartConnector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</p:grpSp>
      </p:grpSp>
      <p:sp>
        <p:nvSpPr>
          <p:cNvPr id="45061" name="Text Box 181"/>
          <p:cNvSpPr txBox="1">
            <a:spLocks noChangeArrowheads="1"/>
          </p:cNvSpPr>
          <p:nvPr/>
        </p:nvSpPr>
        <p:spPr bwMode="auto">
          <a:xfrm>
            <a:off x="2286000" y="6172200"/>
            <a:ext cx="39624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sz="1200" b="1">
                <a:latin typeface="Times New Roman" pitchFamily="18" charset="0"/>
              </a:rPr>
              <a:t> 3D cubes of the atmosphere used by NWP models</a:t>
            </a:r>
            <a:endParaRPr lang="en-US" sz="2800"/>
          </a:p>
        </p:txBody>
      </p:sp>
    </p:spTree>
  </p:cSld>
  <p:clrMapOvr>
    <a:masterClrMapping/>
  </p:clrMapOvr>
  <p:transition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816" y="381000"/>
            <a:ext cx="5230368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6672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428" y="178206"/>
            <a:ext cx="6857143" cy="6501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0642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582" y="1124744"/>
            <a:ext cx="8648835" cy="5595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2258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NWP </a:t>
            </a:r>
          </a:p>
        </p:txBody>
      </p:sp>
      <p:pic>
        <p:nvPicPr>
          <p:cNvPr id="3077" name="Picture 203" descr="horizont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" y="1857375"/>
            <a:ext cx="7793037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684213" y="1804988"/>
            <a:ext cx="7804150" cy="4767262"/>
            <a:chOff x="684213" y="1804988"/>
            <a:chExt cx="7804150" cy="4767262"/>
          </a:xfrm>
        </p:grpSpPr>
        <p:graphicFrame>
          <p:nvGraphicFramePr>
            <p:cNvPr id="3074" name="Object 2"/>
            <p:cNvGraphicFramePr>
              <a:graphicFrameLocks noChangeAspect="1"/>
            </p:cNvGraphicFramePr>
            <p:nvPr/>
          </p:nvGraphicFramePr>
          <p:xfrm>
            <a:off x="684213" y="1804988"/>
            <a:ext cx="7558087" cy="35369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Document" r:id="rId3" imgW="5948836" imgH="2800219" progId="Word.Document.8">
                    <p:embed/>
                  </p:oleObj>
                </mc:Choice>
                <mc:Fallback>
                  <p:oleObj name="Document" r:id="rId3" imgW="5948836" imgH="2800219" progId="Word.Document.8">
                    <p:embed/>
                    <p:pic>
                      <p:nvPicPr>
                        <p:cNvPr id="0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84213" y="1804988"/>
                          <a:ext cx="7558087" cy="3536950"/>
                        </a:xfrm>
                        <a:prstGeom prst="rect">
                          <a:avLst/>
                        </a:prstGeom>
                        <a:solidFill>
                          <a:srgbClr val="FFECD9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75" name="Object 3"/>
            <p:cNvGraphicFramePr>
              <a:graphicFrameLocks noChangeAspect="1"/>
            </p:cNvGraphicFramePr>
            <p:nvPr/>
          </p:nvGraphicFramePr>
          <p:xfrm>
            <a:off x="684213" y="5332413"/>
            <a:ext cx="7804150" cy="12398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Dokument" r:id="rId5" imgW="5972760" imgH="950040" progId="Word.Document.8">
                    <p:embed/>
                  </p:oleObj>
                </mc:Choice>
                <mc:Fallback>
                  <p:oleObj name="Dokument" r:id="rId5" imgW="5972760" imgH="950040" progId="Word.Document.8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84213" y="5332413"/>
                          <a:ext cx="7804150" cy="1239837"/>
                        </a:xfrm>
                        <a:prstGeom prst="rect">
                          <a:avLst/>
                        </a:prstGeom>
                        <a:solidFill>
                          <a:srgbClr val="FFECD9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1142984"/>
            <a:ext cx="8229600" cy="1143000"/>
          </a:xfrm>
        </p:spPr>
        <p:txBody>
          <a:bodyPr/>
          <a:lstStyle/>
          <a:p>
            <a:pPr>
              <a:buClr>
                <a:srgbClr val="063DE8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altLang="en-GB" sz="3200" b="1" kern="1200" dirty="0">
                <a:solidFill>
                  <a:schemeClr val="tx1"/>
                </a:solidFill>
              </a:rPr>
              <a:t>Current State of the Atmosphere</a:t>
            </a:r>
            <a:br>
              <a:rPr lang="en-US" altLang="en-GB" sz="2800" b="1" kern="1200" dirty="0">
                <a:solidFill>
                  <a:schemeClr val="tx1"/>
                </a:solidFill>
              </a:rPr>
            </a:br>
            <a:r>
              <a:rPr lang="en-US" altLang="en-GB" sz="2800" b="1" kern="12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buNone/>
              <a:defRPr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</a:p>
          <a:p>
            <a:pPr algn="l" rtl="0">
              <a:defRPr/>
            </a:pPr>
            <a:r>
              <a:rPr lang="en-US" b="1" dirty="0"/>
              <a:t>Get  to Know the current State of the Atmosphere</a:t>
            </a:r>
          </a:p>
          <a:p>
            <a:pPr algn="l" rtl="0">
              <a:defRPr/>
            </a:pPr>
            <a:r>
              <a:rPr lang="en-US" b="1" dirty="0"/>
              <a:t>By Knowing the current State accurately  you can do short range forecast.</a:t>
            </a:r>
            <a:endParaRPr lang="en-US" b="1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edg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7543800" cy="14319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/>
              <a:t>NWP concepts : Global &amp; LAM models.</a:t>
            </a:r>
          </a:p>
        </p:txBody>
      </p:sp>
      <p:pic>
        <p:nvPicPr>
          <p:cNvPr id="47107" name="Picture 3" descr="globeli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752600"/>
            <a:ext cx="6477000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153400" cy="1431925"/>
          </a:xfrm>
        </p:spPr>
        <p:txBody>
          <a:bodyPr/>
          <a:lstStyle/>
          <a:p>
            <a:pPr eaLnBrk="1" hangingPunct="1"/>
            <a:r>
              <a:rPr lang="en-US"/>
              <a:t>NWP concepts : Global models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981200"/>
            <a:ext cx="8077200" cy="4495800"/>
          </a:xfrm>
        </p:spPr>
        <p:txBody>
          <a:bodyPr/>
          <a:lstStyle/>
          <a:p>
            <a:pPr algn="l" rtl="0" eaLnBrk="1" hangingPunct="1">
              <a:lnSpc>
                <a:spcPct val="80000"/>
              </a:lnSpc>
              <a:defRPr/>
            </a:pPr>
            <a:r>
              <a:rPr lang="en-US" sz="1800" b="1" dirty="0"/>
              <a:t>Global models resolve atmospheric equations on the whole glob.</a:t>
            </a:r>
          </a:p>
          <a:p>
            <a:pPr algn="l" rtl="0" eaLnBrk="1" hangingPunct="1">
              <a:lnSpc>
                <a:spcPct val="80000"/>
              </a:lnSpc>
              <a:defRPr/>
            </a:pPr>
            <a:r>
              <a:rPr lang="en-US" sz="1800" b="1" dirty="0"/>
              <a:t>They can not use very fine resolution because of computers limitations.</a:t>
            </a:r>
          </a:p>
          <a:p>
            <a:pPr algn="l" rtl="0" eaLnBrk="1" hangingPunct="1">
              <a:lnSpc>
                <a:spcPct val="80000"/>
              </a:lnSpc>
              <a:defRPr/>
            </a:pPr>
            <a:r>
              <a:rPr lang="en-US" sz="1800" b="1" dirty="0"/>
              <a:t>Because of their weak resolution, they can not detect small scale phenomena.</a:t>
            </a:r>
          </a:p>
          <a:p>
            <a:pPr algn="l" rtl="0" eaLnBrk="1" hangingPunct="1">
              <a:lnSpc>
                <a:spcPct val="80000"/>
              </a:lnSpc>
              <a:defRPr/>
            </a:pPr>
            <a:r>
              <a:rPr lang="en-US" sz="1800" b="1" dirty="0"/>
              <a:t>The most popular global models are :</a:t>
            </a:r>
          </a:p>
          <a:p>
            <a:pPr lvl="1" algn="l" rtl="0" eaLnBrk="1" hangingPunct="1">
              <a:lnSpc>
                <a:spcPct val="80000"/>
              </a:lnSpc>
              <a:defRPr/>
            </a:pPr>
            <a:r>
              <a:rPr lang="en-US" sz="1600" b="1" dirty="0">
                <a:solidFill>
                  <a:srgbClr val="FF3300"/>
                </a:solidFill>
              </a:rPr>
              <a:t>ECMWF/IFS (partially public and received on MDD) : </a:t>
            </a:r>
            <a:r>
              <a:rPr lang="en-US" sz="1600" b="1" dirty="0">
                <a:solidFill>
                  <a:schemeClr val="bg1"/>
                </a:solidFill>
                <a:hlinkClick r:id="rId2"/>
              </a:rPr>
              <a:t>http://www.ecmwf.int</a:t>
            </a:r>
            <a:r>
              <a:rPr lang="en-US" sz="1600" b="1" dirty="0">
                <a:solidFill>
                  <a:schemeClr val="bg1"/>
                </a:solidFill>
              </a:rPr>
              <a:t>.</a:t>
            </a:r>
          </a:p>
          <a:p>
            <a:pPr lvl="1" algn="l" rtl="0" eaLnBrk="1" hangingPunct="1">
              <a:lnSpc>
                <a:spcPct val="80000"/>
              </a:lnSpc>
              <a:defRPr/>
            </a:pPr>
            <a:r>
              <a:rPr lang="en-US" sz="1600" b="1" dirty="0">
                <a:solidFill>
                  <a:srgbClr val="FF3300"/>
                </a:solidFill>
              </a:rPr>
              <a:t>NCEP/GFS (completely public) : </a:t>
            </a:r>
            <a:r>
              <a:rPr lang="en-US" sz="1600" b="1" dirty="0">
                <a:solidFill>
                  <a:srgbClr val="FF3300"/>
                </a:solidFill>
                <a:hlinkClick r:id="rId3"/>
              </a:rPr>
              <a:t>http://www.ncep.noaa.gov</a:t>
            </a:r>
            <a:r>
              <a:rPr lang="en-US" sz="1600" b="1" dirty="0">
                <a:solidFill>
                  <a:srgbClr val="FF3300"/>
                </a:solidFill>
              </a:rPr>
              <a:t>.</a:t>
            </a:r>
          </a:p>
          <a:p>
            <a:pPr lvl="1" algn="l" rtl="0" eaLnBrk="1" hangingPunct="1">
              <a:lnSpc>
                <a:spcPct val="80000"/>
              </a:lnSpc>
              <a:defRPr/>
            </a:pPr>
            <a:r>
              <a:rPr lang="en-US" sz="1600" b="1" dirty="0">
                <a:solidFill>
                  <a:srgbClr val="FF3300"/>
                </a:solidFill>
              </a:rPr>
              <a:t>M</a:t>
            </a:r>
            <a:r>
              <a:rPr lang="fr-FR" sz="1600" b="1" dirty="0">
                <a:solidFill>
                  <a:srgbClr val="FF3300"/>
                </a:solidFill>
              </a:rPr>
              <a:t>é</a:t>
            </a:r>
            <a:r>
              <a:rPr lang="en-US" sz="1600" b="1" dirty="0">
                <a:solidFill>
                  <a:srgbClr val="FF3300"/>
                </a:solidFill>
              </a:rPr>
              <a:t>t</a:t>
            </a:r>
            <a:r>
              <a:rPr lang="fr-FR" sz="1600" b="1" dirty="0">
                <a:solidFill>
                  <a:srgbClr val="FF3300"/>
                </a:solidFill>
              </a:rPr>
              <a:t>é</a:t>
            </a:r>
            <a:r>
              <a:rPr lang="en-US" sz="1600" b="1" dirty="0">
                <a:solidFill>
                  <a:srgbClr val="FF3300"/>
                </a:solidFill>
              </a:rPr>
              <a:t>o-France/ARPEGE (not available on the net).</a:t>
            </a:r>
          </a:p>
          <a:p>
            <a:pPr lvl="1" algn="l" rtl="0" eaLnBrk="1" hangingPunct="1">
              <a:lnSpc>
                <a:spcPct val="80000"/>
              </a:lnSpc>
              <a:defRPr/>
            </a:pPr>
            <a:r>
              <a:rPr lang="en-US" sz="1600" b="1" dirty="0">
                <a:solidFill>
                  <a:srgbClr val="FF3300"/>
                </a:solidFill>
              </a:rPr>
              <a:t>German DWD global model.</a:t>
            </a:r>
          </a:p>
          <a:p>
            <a:pPr lvl="1" algn="l" rtl="0" eaLnBrk="1" hangingPunct="1">
              <a:lnSpc>
                <a:spcPct val="80000"/>
              </a:lnSpc>
              <a:defRPr/>
            </a:pPr>
            <a:r>
              <a:rPr lang="en-US" sz="1600" b="1" dirty="0">
                <a:solidFill>
                  <a:srgbClr val="FF3300"/>
                </a:solidFill>
              </a:rPr>
              <a:t>METOFFICE/UKMO Unified Model.</a:t>
            </a:r>
          </a:p>
          <a:p>
            <a:pPr lvl="1" algn="l" rtl="0" eaLnBrk="1" hangingPunct="1">
              <a:lnSpc>
                <a:spcPct val="80000"/>
              </a:lnSpc>
              <a:defRPr/>
            </a:pPr>
            <a:r>
              <a:rPr lang="en-US" sz="1600" b="1" dirty="0">
                <a:solidFill>
                  <a:srgbClr val="FF3300"/>
                </a:solidFill>
              </a:rPr>
              <a:t>Japan Meteorological Agency JMA Global Model.</a:t>
            </a:r>
          </a:p>
          <a:p>
            <a:pPr algn="l" rtl="0" eaLnBrk="1" hangingPunct="1">
              <a:lnSpc>
                <a:spcPct val="80000"/>
              </a:lnSpc>
              <a:defRPr/>
            </a:pPr>
            <a:endParaRPr lang="en-US" sz="1800" b="1" dirty="0"/>
          </a:p>
          <a:p>
            <a:pPr algn="l" rtl="0" eaLnBrk="1" hangingPunct="1">
              <a:lnSpc>
                <a:spcPct val="80000"/>
              </a:lnSpc>
              <a:defRPr/>
            </a:pPr>
            <a:r>
              <a:rPr lang="en-US" sz="1800" b="1" dirty="0"/>
              <a:t>Global models are used </a:t>
            </a: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forecast general synoptic circulation and to provide Initial and Lateral Boundary Data </a:t>
            </a:r>
            <a:r>
              <a:rPr lang="en-US" sz="1800" b="1" dirty="0"/>
              <a:t>for Limited Area models.</a:t>
            </a:r>
          </a:p>
        </p:txBody>
      </p:sp>
    </p:spTree>
  </p:cSld>
  <p:clrMapOvr>
    <a:masterClrMapping/>
  </p:clrMapOvr>
  <p:transition>
    <p:pull dir="l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382000" cy="1431925"/>
          </a:xfrm>
        </p:spPr>
        <p:txBody>
          <a:bodyPr/>
          <a:lstStyle/>
          <a:p>
            <a:pPr eaLnBrk="1" hangingPunct="1"/>
            <a:r>
              <a:rPr lang="en-US" sz="4000"/>
              <a:t>NWP Concepts : Limited Area Models (LAM).</a:t>
            </a:r>
          </a:p>
        </p:txBody>
      </p:sp>
      <p:sp>
        <p:nvSpPr>
          <p:cNvPr id="183299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676400"/>
            <a:ext cx="8763000" cy="4876800"/>
          </a:xfrm>
        </p:spPr>
        <p:txBody>
          <a:bodyPr>
            <a:normAutofit/>
          </a:bodyPr>
          <a:lstStyle/>
          <a:p>
            <a:pPr algn="l" rtl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sz="2000" b="1" dirty="0"/>
          </a:p>
          <a:p>
            <a:pPr algn="l" rtl="0" eaLnBrk="1" hangingPunct="1">
              <a:lnSpc>
                <a:spcPct val="80000"/>
              </a:lnSpc>
              <a:defRPr/>
            </a:pPr>
            <a:r>
              <a:rPr lang="en-US" sz="2000" b="1" dirty="0"/>
              <a:t>They are widely used by Weather Centers over the world.</a:t>
            </a:r>
          </a:p>
          <a:p>
            <a:pPr algn="l" rtl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sz="2000" b="1" dirty="0"/>
          </a:p>
          <a:p>
            <a:pPr algn="l" rtl="0" eaLnBrk="1" hangingPunct="1">
              <a:lnSpc>
                <a:spcPct val="80000"/>
              </a:lnSpc>
              <a:defRPr/>
            </a:pPr>
            <a:r>
              <a:rPr lang="en-US" sz="2000" b="1" dirty="0"/>
              <a:t>The most popular LAMs are:</a:t>
            </a:r>
          </a:p>
          <a:p>
            <a:pPr algn="l" rtl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sz="2000" b="1" dirty="0"/>
          </a:p>
          <a:p>
            <a:pPr lvl="1" algn="l" rtl="0" eaLnBrk="1" hangingPunct="1">
              <a:lnSpc>
                <a:spcPct val="80000"/>
              </a:lnSpc>
              <a:defRPr/>
            </a:pPr>
            <a:r>
              <a:rPr lang="en-US" sz="1800" b="1" dirty="0">
                <a:solidFill>
                  <a:srgbClr val="FF3300"/>
                </a:solidFill>
              </a:rPr>
              <a:t>HRM </a:t>
            </a:r>
            <a:r>
              <a:rPr lang="en-US" sz="1800" b="1" dirty="0"/>
              <a:t>(used in more than 30 Centers and universities)</a:t>
            </a:r>
          </a:p>
          <a:p>
            <a:pPr lvl="1" algn="l" rtl="0" eaLnBrk="1" hangingPunct="1">
              <a:lnSpc>
                <a:spcPct val="80000"/>
              </a:lnSpc>
              <a:defRPr/>
            </a:pPr>
            <a:r>
              <a:rPr lang="en-US" sz="1800" b="1" dirty="0">
                <a:solidFill>
                  <a:srgbClr val="FF3300"/>
                </a:solidFill>
              </a:rPr>
              <a:t>ETA</a:t>
            </a:r>
            <a:r>
              <a:rPr lang="en-US" sz="1800" b="1" dirty="0"/>
              <a:t> (used in more than 50 Centers and Universities).</a:t>
            </a:r>
          </a:p>
          <a:p>
            <a:pPr lvl="1" algn="l" rtl="0" eaLnBrk="1" hangingPunct="1">
              <a:lnSpc>
                <a:spcPct val="80000"/>
              </a:lnSpc>
              <a:defRPr/>
            </a:pPr>
            <a:r>
              <a:rPr lang="en-US" sz="1800" b="1" dirty="0">
                <a:solidFill>
                  <a:srgbClr val="FF3300"/>
                </a:solidFill>
              </a:rPr>
              <a:t>MM5</a:t>
            </a:r>
            <a:r>
              <a:rPr lang="en-US" sz="1800" b="1" dirty="0"/>
              <a:t> (AFWA and more than 20 centers over the world).</a:t>
            </a:r>
          </a:p>
          <a:p>
            <a:pPr lvl="1" algn="l" rtl="0" eaLnBrk="1" hangingPunct="1">
              <a:lnSpc>
                <a:spcPct val="80000"/>
              </a:lnSpc>
              <a:defRPr/>
            </a:pPr>
            <a:r>
              <a:rPr lang="en-US" sz="1800" b="1" dirty="0">
                <a:solidFill>
                  <a:srgbClr val="FF3300"/>
                </a:solidFill>
              </a:rPr>
              <a:t>ALADIN</a:t>
            </a:r>
            <a:r>
              <a:rPr lang="en-US" sz="1800" b="1" dirty="0"/>
              <a:t> (Private Consortium guided by </a:t>
            </a:r>
            <a:r>
              <a:rPr lang="en-US" sz="1800" b="1" dirty="0" err="1"/>
              <a:t>Meteo</a:t>
            </a:r>
            <a:r>
              <a:rPr lang="en-US" sz="1800" b="1" dirty="0"/>
              <a:t>-France : 15 European and north African countries)</a:t>
            </a:r>
          </a:p>
          <a:p>
            <a:pPr lvl="1" algn="l" rtl="0" eaLnBrk="1" hangingPunct="1">
              <a:lnSpc>
                <a:spcPct val="80000"/>
              </a:lnSpc>
              <a:defRPr/>
            </a:pPr>
            <a:r>
              <a:rPr lang="en-US" sz="1800" b="1" dirty="0">
                <a:solidFill>
                  <a:srgbClr val="FF3300"/>
                </a:solidFill>
              </a:rPr>
              <a:t>COSMO / LM</a:t>
            </a:r>
            <a:r>
              <a:rPr lang="en-US" sz="1800" b="1" dirty="0"/>
              <a:t> (</a:t>
            </a:r>
            <a:r>
              <a:rPr lang="en-US" sz="1800" b="1" dirty="0" err="1">
                <a:solidFill>
                  <a:srgbClr val="FF3300"/>
                </a:solidFill>
              </a:rPr>
              <a:t>CO</a:t>
            </a:r>
            <a:r>
              <a:rPr lang="en-US" sz="1800" b="1" dirty="0" err="1"/>
              <a:t>nsortium</a:t>
            </a:r>
            <a:r>
              <a:rPr lang="en-US" sz="1800" b="1" dirty="0"/>
              <a:t> for </a:t>
            </a:r>
            <a:r>
              <a:rPr lang="en-US" sz="1800" b="1" dirty="0">
                <a:solidFill>
                  <a:srgbClr val="FF3300"/>
                </a:solidFill>
              </a:rPr>
              <a:t>S</a:t>
            </a:r>
            <a:r>
              <a:rPr lang="en-US" sz="1800" b="1" dirty="0"/>
              <a:t>mall scale </a:t>
            </a:r>
            <a:r>
              <a:rPr lang="en-US" sz="1800" b="1" dirty="0" err="1">
                <a:solidFill>
                  <a:srgbClr val="FF3300"/>
                </a:solidFill>
              </a:rPr>
              <a:t>MO</a:t>
            </a:r>
            <a:r>
              <a:rPr lang="en-US" sz="1800" b="1" dirty="0" err="1"/>
              <a:t>deling</a:t>
            </a:r>
            <a:r>
              <a:rPr lang="en-US" sz="1800" b="1" dirty="0"/>
              <a:t> guided by DWD).</a:t>
            </a:r>
          </a:p>
          <a:p>
            <a:pPr lvl="1" algn="l" rtl="0" eaLnBrk="1" hangingPunct="1">
              <a:lnSpc>
                <a:spcPct val="80000"/>
              </a:lnSpc>
              <a:defRPr/>
            </a:pPr>
            <a:r>
              <a:rPr lang="en-US" sz="1800" b="1" dirty="0">
                <a:solidFill>
                  <a:srgbClr val="FF3300"/>
                </a:solidFill>
              </a:rPr>
              <a:t>HIRLAM</a:t>
            </a:r>
            <a:r>
              <a:rPr lang="en-US" sz="1800" b="1" dirty="0"/>
              <a:t> (Private Consortium : Scandinavian countries and Spain).</a:t>
            </a:r>
          </a:p>
          <a:p>
            <a:pPr lvl="1" algn="l" rtl="0" eaLnBrk="1" hangingPunct="1">
              <a:lnSpc>
                <a:spcPct val="80000"/>
              </a:lnSpc>
              <a:defRPr/>
            </a:pPr>
            <a:r>
              <a:rPr lang="en-US" sz="1800" b="1" dirty="0">
                <a:solidFill>
                  <a:srgbClr val="FF3300"/>
                </a:solidFill>
              </a:rPr>
              <a:t>NMM / WRF</a:t>
            </a:r>
            <a:r>
              <a:rPr lang="en-US" sz="1800" b="1" dirty="0"/>
              <a:t> (the next generation LAM model taking advantage from both ETA and MM5).</a:t>
            </a:r>
          </a:p>
          <a:p>
            <a:pPr lvl="1" algn="l" rtl="0" eaLnBrk="1" hangingPunct="1">
              <a:lnSpc>
                <a:spcPct val="80000"/>
              </a:lnSpc>
              <a:defRPr/>
            </a:pPr>
            <a:r>
              <a:rPr lang="en-US" sz="1800" b="1" dirty="0">
                <a:solidFill>
                  <a:srgbClr val="FF3300"/>
                </a:solidFill>
              </a:rPr>
              <a:t>COAMPS, RAMS, RUC, …etc.</a:t>
            </a:r>
          </a:p>
          <a:p>
            <a:pPr lvl="1" algn="l" rtl="0" eaLnBrk="1" hangingPunct="1">
              <a:lnSpc>
                <a:spcPct val="80000"/>
              </a:lnSpc>
              <a:buFontTx/>
              <a:buNone/>
              <a:defRPr/>
            </a:pPr>
            <a:r>
              <a:rPr lang="en-US" sz="2000" b="1" dirty="0"/>
              <a:t>  </a:t>
            </a:r>
          </a:p>
        </p:txBody>
      </p:sp>
    </p:spTree>
  </p:cSld>
  <p:clrMapOvr>
    <a:masterClrMapping/>
  </p:clrMapOvr>
  <p:transition>
    <p:pull dir="l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8305800" cy="1431925"/>
          </a:xfrm>
        </p:spPr>
        <p:txBody>
          <a:bodyPr/>
          <a:lstStyle/>
          <a:p>
            <a:pPr eaLnBrk="1" hangingPunct="1"/>
            <a:r>
              <a:rPr lang="en-US"/>
              <a:t>NWP Concepts : Initial Data.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52600"/>
            <a:ext cx="8153400" cy="4724400"/>
          </a:xfrm>
        </p:spPr>
        <p:txBody>
          <a:bodyPr/>
          <a:lstStyle/>
          <a:p>
            <a:pPr algn="l" rtl="0" eaLnBrk="1" hangingPunct="1">
              <a:lnSpc>
                <a:spcPct val="80000"/>
              </a:lnSpc>
              <a:defRPr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actual situation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used by the model to start integrate equations.</a:t>
            </a:r>
          </a:p>
          <a:p>
            <a:pPr algn="l" rtl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l" rtl="0" eaLnBrk="1" hangingPunct="1">
              <a:lnSpc>
                <a:spcPct val="80000"/>
              </a:lnSpc>
              <a:defRPr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It is created by techniques called 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data assimilation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algn="l" rtl="0" eaLnBrk="1" hangingPunct="1">
              <a:lnSpc>
                <a:spcPct val="80000"/>
              </a:lnSpc>
              <a:defRPr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information used to create initial data are:</a:t>
            </a:r>
          </a:p>
          <a:p>
            <a:pPr algn="l" rtl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 algn="l" rtl="0" eaLnBrk="1" hangingPunct="1">
              <a:lnSpc>
                <a:spcPct val="80000"/>
              </a:lnSpc>
              <a:defRPr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GTS data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(Conventional observations) : 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SYNOP, SHIP, BUOY, SYNOR, TEMP, PILOT, AIREP, AMDAR, ACAR, SATEM, SATOB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).</a:t>
            </a:r>
          </a:p>
          <a:p>
            <a:pPr lvl="1" algn="l" rtl="0" eaLnBrk="1" hangingPunct="1">
              <a:lnSpc>
                <a:spcPct val="80000"/>
              </a:lnSpc>
              <a:buFontTx/>
              <a:buNone/>
              <a:defRPr/>
            </a:pPr>
            <a:endParaRPr lang="ar-EG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l" rtl="0" eaLnBrk="1" hangingPunct="1">
              <a:lnSpc>
                <a:spcPct val="80000"/>
              </a:lnSpc>
              <a:defRPr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process of initial data creation (analysis and data assimilation) is more 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complicate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than the forecast model itself, and more 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consumer in term of CPU time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lvl="1" algn="l" rtl="0" eaLnBrk="1" hangingPunct="1">
              <a:lnSpc>
                <a:spcPct val="80000"/>
              </a:lnSpc>
              <a:buFontTx/>
              <a:buNone/>
              <a:defRPr/>
            </a:pP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ransition>
    <p:pull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650" y="1935163"/>
            <a:ext cx="7702699" cy="4389437"/>
          </a:xfrm>
        </p:spPr>
      </p:pic>
    </p:spTree>
    <p:extLst>
      <p:ext uri="{BB962C8B-B14F-4D97-AF65-F5344CB8AC3E}">
        <p14:creationId xmlns:p14="http://schemas.microsoft.com/office/powerpoint/2010/main" val="32766757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4"/>
          <p:cNvSpPr txBox="1">
            <a:spLocks noChangeArrowheads="1"/>
          </p:cNvSpPr>
          <p:nvPr/>
        </p:nvSpPr>
        <p:spPr bwMode="auto">
          <a:xfrm>
            <a:off x="6629400" y="5410200"/>
            <a:ext cx="2514600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de-DE" b="1">
                <a:latin typeface="Times New Roman" pitchFamily="18" charset="0"/>
              </a:rPr>
              <a:t>1 km x 1 km raw data</a:t>
            </a:r>
            <a:endParaRPr lang="de-DE">
              <a:latin typeface="Times New Roman" pitchFamily="18" charset="0"/>
            </a:endParaRPr>
          </a:p>
        </p:txBody>
      </p:sp>
      <p:pic>
        <p:nvPicPr>
          <p:cNvPr id="55299" name="Picture 5" descr="MB_subgrid_3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9800" y="1676400"/>
            <a:ext cx="31242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0" name="Picture 6" descr="MontBlanc_3D_Gri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76400"/>
            <a:ext cx="3048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1" name="Text Box 7"/>
          <p:cNvSpPr txBox="1">
            <a:spLocks noChangeArrowheads="1"/>
          </p:cNvSpPr>
          <p:nvPr/>
        </p:nvSpPr>
        <p:spPr bwMode="auto">
          <a:xfrm>
            <a:off x="3419872" y="692696"/>
            <a:ext cx="21876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de-DE" sz="2400" b="1" dirty="0">
                <a:latin typeface="Times New Roman" pitchFamily="18" charset="0"/>
              </a:rPr>
              <a:t>Orography (m)</a:t>
            </a:r>
          </a:p>
        </p:txBody>
      </p:sp>
      <p:sp>
        <p:nvSpPr>
          <p:cNvPr id="55302" name="Text Box 8"/>
          <p:cNvSpPr txBox="1">
            <a:spLocks noChangeArrowheads="1"/>
          </p:cNvSpPr>
          <p:nvPr/>
        </p:nvSpPr>
        <p:spPr bwMode="auto">
          <a:xfrm>
            <a:off x="0" y="5486400"/>
            <a:ext cx="2978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de-DE" b="1">
                <a:latin typeface="Times New Roman" pitchFamily="18" charset="0"/>
              </a:rPr>
              <a:t>Aggregated to 40-km GME; </a:t>
            </a:r>
          </a:p>
          <a:p>
            <a:pPr eaLnBrk="0" hangingPunct="0"/>
            <a:r>
              <a:rPr lang="de-DE" b="1">
                <a:latin typeface="Times New Roman" pitchFamily="18" charset="0"/>
              </a:rPr>
              <a:t>grid element area: 1384 km</a:t>
            </a:r>
            <a:r>
              <a:rPr lang="de-DE" b="1" baseline="30000">
                <a:latin typeface="Times New Roman" pitchFamily="18" charset="0"/>
              </a:rPr>
              <a:t>2</a:t>
            </a:r>
            <a:endParaRPr lang="de-DE" b="1">
              <a:latin typeface="Times New Roman" pitchFamily="18" charset="0"/>
            </a:endParaRPr>
          </a:p>
        </p:txBody>
      </p:sp>
      <p:pic>
        <p:nvPicPr>
          <p:cNvPr id="55303" name="Picture 9" descr="MontBlanc_LM3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0" y="1676400"/>
            <a:ext cx="31242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4" name="Text Box 10"/>
          <p:cNvSpPr txBox="1">
            <a:spLocks noChangeArrowheads="1"/>
          </p:cNvSpPr>
          <p:nvPr/>
        </p:nvSpPr>
        <p:spPr bwMode="auto">
          <a:xfrm>
            <a:off x="3276600" y="5486400"/>
            <a:ext cx="2876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de-DE" b="1">
                <a:latin typeface="Times New Roman" pitchFamily="18" charset="0"/>
              </a:rPr>
              <a:t>Aggregated to 7-km HRM; </a:t>
            </a:r>
          </a:p>
          <a:p>
            <a:pPr eaLnBrk="0" hangingPunct="0"/>
            <a:r>
              <a:rPr lang="de-DE" b="1">
                <a:latin typeface="Times New Roman" pitchFamily="18" charset="0"/>
              </a:rPr>
              <a:t>grid element area: 49 km</a:t>
            </a:r>
            <a:r>
              <a:rPr lang="de-DE" b="1" baseline="30000">
                <a:latin typeface="Times New Roman" pitchFamily="18" charset="0"/>
              </a:rPr>
              <a:t>2</a:t>
            </a:r>
            <a:endParaRPr lang="de-DE" b="1">
              <a:latin typeface="Times New Roman" pitchFamily="18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/>
              <a:t>NWP Concepts : Meteograms</a:t>
            </a:r>
          </a:p>
        </p:txBody>
      </p:sp>
      <p:graphicFrame>
        <p:nvGraphicFramePr>
          <p:cNvPr id="4098" name="Object 10"/>
          <p:cNvGraphicFramePr>
            <a:graphicFrameLocks noGrp="1" noChangeAspect="1"/>
          </p:cNvGraphicFramePr>
          <p:nvPr>
            <p:ph sz="half" idx="1"/>
          </p:nvPr>
        </p:nvGraphicFramePr>
        <p:xfrm>
          <a:off x="639763" y="1920875"/>
          <a:ext cx="3673475" cy="4433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2" imgW="5525271" imgH="6668431" progId="">
                  <p:embed/>
                </p:oleObj>
              </mc:Choice>
              <mc:Fallback>
                <p:oleObj name="Photo Editor Photo" r:id="rId2" imgW="5525271" imgH="6668431" progId="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9763" y="1920875"/>
                        <a:ext cx="3673475" cy="44338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11"/>
          <p:cNvGraphicFramePr>
            <a:graphicFrameLocks noGrp="1" noChangeAspect="1"/>
          </p:cNvGraphicFramePr>
          <p:nvPr>
            <p:ph sz="half" idx="2"/>
          </p:nvPr>
        </p:nvGraphicFramePr>
        <p:xfrm>
          <a:off x="4830763" y="1920875"/>
          <a:ext cx="3673475" cy="4433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4" imgW="5525271" imgH="6668431" progId="">
                  <p:embed/>
                </p:oleObj>
              </mc:Choice>
              <mc:Fallback>
                <p:oleObj name="Photo Editor Photo" r:id="rId4" imgW="5525271" imgH="6668431" progId="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0763" y="1920875"/>
                        <a:ext cx="3673475" cy="44338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pull dir="r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/>
              <a:t>NWP Concepts: Off-line Driven Models.</a:t>
            </a:r>
          </a:p>
        </p:txBody>
      </p:sp>
      <p:pic>
        <p:nvPicPr>
          <p:cNvPr id="56323" name="Picture 10" descr="dust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95400" y="1925638"/>
            <a:ext cx="3019425" cy="2265362"/>
          </a:xfrm>
          <a:noFill/>
        </p:spPr>
      </p:pic>
      <p:pic>
        <p:nvPicPr>
          <p:cNvPr id="56326" name="Picture 15" descr="DUST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143500" y="1925638"/>
            <a:ext cx="3019425" cy="2265362"/>
          </a:xfrm>
          <a:noFill/>
        </p:spPr>
      </p:pic>
      <p:pic>
        <p:nvPicPr>
          <p:cNvPr id="56324" name="Picture 12" descr="wave_height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tretch>
            <a:fillRect/>
          </a:stretch>
        </p:blipFill>
        <p:spPr>
          <a:xfrm>
            <a:off x="928662" y="4357694"/>
            <a:ext cx="3695700" cy="1981200"/>
          </a:xfrm>
          <a:noFill/>
        </p:spPr>
      </p:pic>
      <p:pic>
        <p:nvPicPr>
          <p:cNvPr id="56325" name="Picture 14" descr="wave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5143504" y="4286256"/>
            <a:ext cx="3019425" cy="2265363"/>
          </a:xfrm>
          <a:noFill/>
        </p:spPr>
      </p:pic>
    </p:spTree>
  </p:cSld>
  <p:clrMapOvr>
    <a:masterClrMapping/>
  </p:clrMapOvr>
  <p:transition>
    <p:zoom dir="in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extBox 1"/>
          <p:cNvSpPr txBox="1">
            <a:spLocks noChangeArrowheads="1"/>
          </p:cNvSpPr>
          <p:nvPr/>
        </p:nvSpPr>
        <p:spPr bwMode="auto">
          <a:xfrm>
            <a:off x="1403350" y="260350"/>
            <a:ext cx="547211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sz="3600" b="1" dirty="0">
              <a:solidFill>
                <a:srgbClr val="CF3E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>
                <a:solidFill>
                  <a:srgbClr val="CF3E00"/>
                </a:solidFill>
                <a:latin typeface="Times New Roman" pitchFamily="18" charset="0"/>
                <a:cs typeface="Times New Roman" pitchFamily="18" charset="0"/>
              </a:rPr>
              <a:t>Guidance in Using NWP</a:t>
            </a:r>
          </a:p>
        </p:txBody>
      </p:sp>
      <p:sp>
        <p:nvSpPr>
          <p:cNvPr id="68611" name="TextBox 2"/>
          <p:cNvSpPr txBox="1">
            <a:spLocks noChangeArrowheads="1"/>
          </p:cNvSpPr>
          <p:nvPr/>
        </p:nvSpPr>
        <p:spPr bwMode="auto">
          <a:xfrm>
            <a:off x="539750" y="1844675"/>
            <a:ext cx="85629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en-US" sz="2400" b="1">
                <a:solidFill>
                  <a:srgbClr val="00B050"/>
                </a:solidFill>
              </a:rPr>
              <a:t>1- Verify  each of the models  you are intended to use</a:t>
            </a:r>
          </a:p>
          <a:p>
            <a:pPr algn="l" rtl="0"/>
            <a:r>
              <a:rPr lang="en-US" sz="2400" b="1">
                <a:solidFill>
                  <a:srgbClr val="00B050"/>
                </a:solidFill>
              </a:rPr>
              <a:t>2-  Use different NWP sources, as many as you could</a:t>
            </a:r>
          </a:p>
          <a:p>
            <a:pPr algn="l" rtl="0"/>
            <a:r>
              <a:rPr lang="en-US" sz="2400" b="1">
                <a:solidFill>
                  <a:srgbClr val="00B050"/>
                </a:solidFill>
              </a:rPr>
              <a:t>3- Remember the error margin when you do the forecast </a:t>
            </a:r>
          </a:p>
        </p:txBody>
      </p:sp>
    </p:spTree>
  </p:cSld>
  <p:clrMapOvr>
    <a:masterClrMapping/>
  </p:clrMapOvr>
  <p:transition>
    <p:wedg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250" y="260350"/>
            <a:ext cx="6477000" cy="609600"/>
          </a:xfrm>
        </p:spPr>
        <p:txBody>
          <a:bodyPr/>
          <a:lstStyle/>
          <a:p>
            <a:pPr eaLnBrk="1" hangingPunct="1"/>
            <a:r>
              <a:rPr lang="en-GB" sz="3600">
                <a:solidFill>
                  <a:schemeClr val="tx1"/>
                </a:solidFill>
              </a:rPr>
              <a:t>Errors of the NWP</a:t>
            </a:r>
          </a:p>
        </p:txBody>
      </p:sp>
      <p:sp>
        <p:nvSpPr>
          <p:cNvPr id="57348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524000"/>
            <a:ext cx="7772400" cy="4114800"/>
          </a:xfrm>
        </p:spPr>
        <p:txBody>
          <a:bodyPr/>
          <a:lstStyle/>
          <a:p>
            <a:pPr algn="l" rtl="0" eaLnBrk="1" hangingPunct="1"/>
            <a:r>
              <a:rPr lang="en-GB" sz="2800" dirty="0"/>
              <a:t>Due to model formulation.</a:t>
            </a:r>
          </a:p>
          <a:p>
            <a:pPr algn="l" rtl="0" eaLnBrk="1" hangingPunct="1"/>
            <a:r>
              <a:rPr lang="en-GB" sz="2800" dirty="0"/>
              <a:t>Due to uncertainty in the initial state.</a:t>
            </a:r>
          </a:p>
          <a:p>
            <a:pPr algn="l" rtl="0" eaLnBrk="1" hangingPunct="1"/>
            <a:r>
              <a:rPr lang="en-GB" sz="2800" dirty="0"/>
              <a:t>Due to errors in lateral boundary conditions.</a:t>
            </a:r>
          </a:p>
          <a:p>
            <a:pPr algn="l" rtl="0" eaLnBrk="1" hangingPunct="1"/>
            <a:r>
              <a:rPr lang="en-GB" sz="2800" dirty="0"/>
              <a:t>Due to uncertainties in soil fields (soil temperature and soil water content, </a:t>
            </a:r>
            <a:r>
              <a:rPr lang="en-GB" sz="2800" dirty="0">
                <a:latin typeface="Comic Sans MS" pitchFamily="66" charset="0"/>
              </a:rPr>
              <a:t>…</a:t>
            </a:r>
            <a:r>
              <a:rPr lang="en-GB" sz="2800" dirty="0"/>
              <a:t>).</a:t>
            </a:r>
          </a:p>
        </p:txBody>
      </p:sp>
      <p:sp>
        <p:nvSpPr>
          <p:cNvPr id="573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42EC59D-3343-4324-ABB9-0B98AFD31420}" type="slidenum">
              <a:rPr lang="ar-SA" smtClean="0">
                <a:latin typeface="Arial" pitchFamily="34" charset="0"/>
                <a:cs typeface="Arial" pitchFamily="34" charset="0"/>
              </a:rPr>
              <a:pPr/>
              <a:t>29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914400"/>
            <a:ext cx="1333500" cy="1446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2763" y="914400"/>
            <a:ext cx="1335087" cy="1446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41863" y="914400"/>
            <a:ext cx="1335087" cy="1446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8197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375" y="914400"/>
            <a:ext cx="1335088" cy="1446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8198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95400" y="2635250"/>
            <a:ext cx="1333500" cy="1446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8199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52763" y="2635250"/>
            <a:ext cx="1335087" cy="1446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8200" name="Text Box 7"/>
          <p:cNvSpPr txBox="1">
            <a:spLocks noChangeArrowheads="1"/>
          </p:cNvSpPr>
          <p:nvPr/>
        </p:nvSpPr>
        <p:spPr bwMode="auto">
          <a:xfrm>
            <a:off x="1365250" y="2325688"/>
            <a:ext cx="6969125" cy="3381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600" b="1" dirty="0">
                <a:solidFill>
                  <a:srgbClr val="000000"/>
                </a:solidFill>
                <a:ea typeface="msgothic"/>
                <a:cs typeface="msgothic"/>
              </a:rPr>
              <a:t>VIS 0.6                          VIS 0.8                     NIR 1.6                    NIR 3.9</a:t>
            </a:r>
          </a:p>
        </p:txBody>
      </p:sp>
      <p:pic>
        <p:nvPicPr>
          <p:cNvPr id="8201" name="Picture 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41863" y="2635250"/>
            <a:ext cx="1335087" cy="1446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8202" name="Picture 9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429375" y="2635250"/>
            <a:ext cx="1335088" cy="1446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8203" name="Picture 10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295400" y="4371975"/>
            <a:ext cx="1333500" cy="1446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8204" name="Text Box 11"/>
          <p:cNvSpPr txBox="1">
            <a:spLocks noChangeArrowheads="1"/>
          </p:cNvSpPr>
          <p:nvPr/>
        </p:nvSpPr>
        <p:spPr bwMode="auto">
          <a:xfrm>
            <a:off x="1435100" y="4030663"/>
            <a:ext cx="6899275" cy="3381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600" b="1">
                <a:solidFill>
                  <a:srgbClr val="000000"/>
                </a:solidFill>
                <a:ea typeface="msgothic"/>
                <a:cs typeface="msgothic"/>
              </a:rPr>
              <a:t>WV 6.2                          WV 7.3                     IR 8.7                      IR 9.7</a:t>
            </a:r>
          </a:p>
        </p:txBody>
      </p:sp>
      <p:pic>
        <p:nvPicPr>
          <p:cNvPr id="8205" name="Picture 1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052763" y="4371975"/>
            <a:ext cx="1335087" cy="1446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8206" name="Picture 1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741863" y="4371975"/>
            <a:ext cx="1335087" cy="1446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8207" name="Picture 14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429375" y="4371975"/>
            <a:ext cx="1335088" cy="1446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8208" name="Text Box 15"/>
          <p:cNvSpPr txBox="1">
            <a:spLocks noChangeArrowheads="1"/>
          </p:cNvSpPr>
          <p:nvPr/>
        </p:nvSpPr>
        <p:spPr bwMode="auto">
          <a:xfrm>
            <a:off x="1435100" y="5783263"/>
            <a:ext cx="6823075" cy="3381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600" b="1">
                <a:solidFill>
                  <a:srgbClr val="000000"/>
                </a:solidFill>
                <a:ea typeface="msgothic"/>
                <a:cs typeface="msgothic"/>
              </a:rPr>
              <a:t>IR 10.8                          IR 12.0                      IR 13.4                   HRVIS</a:t>
            </a:r>
          </a:p>
        </p:txBody>
      </p:sp>
      <p:sp>
        <p:nvSpPr>
          <p:cNvPr id="7184" name="Text Box 16"/>
          <p:cNvSpPr txBox="1">
            <a:spLocks noChangeArrowheads="1"/>
          </p:cNvSpPr>
          <p:nvPr/>
        </p:nvSpPr>
        <p:spPr bwMode="auto">
          <a:xfrm>
            <a:off x="0" y="-26988"/>
            <a:ext cx="9144000" cy="95567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 rtl="0">
              <a:buClr>
                <a:srgbClr val="063DE8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altLang="en-GB" sz="2800" b="1" dirty="0">
                <a:solidFill>
                  <a:srgbClr val="808000"/>
                </a:solidFill>
                <a:latin typeface="Arial" charset="0"/>
                <a:cs typeface="Arial" charset="0"/>
              </a:rPr>
              <a:t>Current State of the Atmosphere </a:t>
            </a:r>
            <a:endParaRPr lang="en-US" altLang="en-GB" sz="2800" b="1" dirty="0">
              <a:solidFill>
                <a:srgbClr val="808000"/>
              </a:solidFill>
              <a:latin typeface="+mj-lt"/>
              <a:ea typeface="+mj-ea"/>
              <a:cs typeface="+mj-cs"/>
            </a:endParaRPr>
          </a:p>
          <a:p>
            <a:pPr algn="ctr">
              <a:buClr>
                <a:srgbClr val="063DE8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altLang="en-GB" sz="2800" b="1" dirty="0">
                <a:solidFill>
                  <a:srgbClr val="808000"/>
                </a:solidFill>
                <a:latin typeface="+mj-lt"/>
                <a:ea typeface="+mj-ea"/>
                <a:cs typeface="+mj-cs"/>
              </a:rPr>
              <a:t>Look to different  Satellites Channels </a:t>
            </a:r>
            <a:endParaRPr lang="en-GB" altLang="en-GB" sz="2800" b="1" dirty="0">
              <a:solidFill>
                <a:srgbClr val="808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210" name="Slide Number Placeholder 1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A0EC20A-BD71-4CB4-B3BD-1334603E985B}" type="slidenum">
              <a:rPr lang="en-US" smtClean="0">
                <a:latin typeface="Arial" pitchFamily="34" charset="0"/>
                <a:cs typeface="Arial" pitchFamily="34" charset="0"/>
              </a:rPr>
              <a:pPr/>
              <a:t>3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1066800" y="6248400"/>
            <a:ext cx="1905000" cy="457200"/>
          </a:xfrm>
          <a:noFill/>
        </p:spPr>
        <p:txBody>
          <a:bodyPr/>
          <a:lstStyle/>
          <a:p>
            <a:pPr algn="l"/>
            <a:r>
              <a:rPr lang="de-DE"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6144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3429000" y="6248400"/>
            <a:ext cx="2895600" cy="457200"/>
          </a:xfrm>
          <a:noFill/>
        </p:spPr>
        <p:txBody>
          <a:bodyPr/>
          <a:lstStyle/>
          <a:p>
            <a:pPr algn="ctr"/>
            <a:fld id="{668C1929-D403-401B-AA89-F6AED8E6B33B}" type="slidenum">
              <a:rPr lang="de-CH" smtClean="0">
                <a:latin typeface="Arial" pitchFamily="34" charset="0"/>
                <a:cs typeface="Arial" pitchFamily="34" charset="0"/>
              </a:rPr>
              <a:pPr algn="ctr"/>
              <a:t>30</a:t>
            </a:fld>
            <a:endParaRPr lang="de-CH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44" name="Picture 2" descr="obsloc_h00_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836613"/>
            <a:ext cx="7794625" cy="551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5" name="Text Box 3"/>
          <p:cNvSpPr txBox="1">
            <a:spLocks noChangeArrowheads="1"/>
          </p:cNvSpPr>
          <p:nvPr/>
        </p:nvSpPr>
        <p:spPr bwMode="auto">
          <a:xfrm>
            <a:off x="1042988" y="333375"/>
            <a:ext cx="67691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800" b="1"/>
              <a:t>SYNOP stations and ships</a:t>
            </a:r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1066800" y="6248400"/>
            <a:ext cx="1905000" cy="457200"/>
          </a:xfrm>
          <a:noFill/>
        </p:spPr>
        <p:txBody>
          <a:bodyPr/>
          <a:lstStyle/>
          <a:p>
            <a:pPr algn="l"/>
            <a:r>
              <a:rPr lang="de-DE"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62467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3429000" y="6248400"/>
            <a:ext cx="2895600" cy="457200"/>
          </a:xfrm>
          <a:noFill/>
        </p:spPr>
        <p:txBody>
          <a:bodyPr/>
          <a:lstStyle/>
          <a:p>
            <a:pPr algn="ctr"/>
            <a:fld id="{719BE8E5-8BF4-4379-828C-4755CBE81A68}" type="slidenum">
              <a:rPr lang="de-CH" smtClean="0">
                <a:latin typeface="Arial" pitchFamily="34" charset="0"/>
                <a:cs typeface="Arial" pitchFamily="34" charset="0"/>
              </a:rPr>
              <a:pPr algn="ctr"/>
              <a:t>31</a:t>
            </a:fld>
            <a:endParaRPr lang="de-CH">
              <a:latin typeface="Arial" pitchFamily="34" charset="0"/>
              <a:cs typeface="Arial" pitchFamily="34" charset="0"/>
            </a:endParaRPr>
          </a:p>
        </p:txBody>
      </p:sp>
      <p:pic>
        <p:nvPicPr>
          <p:cNvPr id="62468" name="Picture 2" descr="obsloc_h00_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1074738"/>
            <a:ext cx="7632700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69" name="Text Box 3"/>
          <p:cNvSpPr txBox="1">
            <a:spLocks noChangeArrowheads="1"/>
          </p:cNvSpPr>
          <p:nvPr/>
        </p:nvSpPr>
        <p:spPr bwMode="auto">
          <a:xfrm>
            <a:off x="250825" y="333375"/>
            <a:ext cx="81375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/>
              <a:t>Buoys (moored and drifting)</a:t>
            </a:r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1066800" y="6248400"/>
            <a:ext cx="1905000" cy="457200"/>
          </a:xfrm>
          <a:noFill/>
        </p:spPr>
        <p:txBody>
          <a:bodyPr/>
          <a:lstStyle/>
          <a:p>
            <a:pPr algn="l"/>
            <a:r>
              <a:rPr lang="de-DE"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63491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3429000" y="6248400"/>
            <a:ext cx="2895600" cy="457200"/>
          </a:xfrm>
          <a:noFill/>
        </p:spPr>
        <p:txBody>
          <a:bodyPr/>
          <a:lstStyle/>
          <a:p>
            <a:pPr algn="ctr"/>
            <a:fld id="{CBAB7C3D-4B43-49B4-A305-612F609DA96D}" type="slidenum">
              <a:rPr lang="de-CH" smtClean="0">
                <a:latin typeface="Arial" pitchFamily="34" charset="0"/>
                <a:cs typeface="Arial" pitchFamily="34" charset="0"/>
              </a:rPr>
              <a:pPr algn="ctr"/>
              <a:t>32</a:t>
            </a:fld>
            <a:endParaRPr lang="de-CH">
              <a:latin typeface="Arial" pitchFamily="34" charset="0"/>
              <a:cs typeface="Arial" pitchFamily="34" charset="0"/>
            </a:endParaRPr>
          </a:p>
        </p:txBody>
      </p:sp>
      <p:pic>
        <p:nvPicPr>
          <p:cNvPr id="63492" name="Picture 2" descr="obsloc_h00_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6738" y="1041400"/>
            <a:ext cx="7750175" cy="548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3" name="Text Box 3"/>
          <p:cNvSpPr txBox="1">
            <a:spLocks noChangeArrowheads="1"/>
          </p:cNvSpPr>
          <p:nvPr/>
        </p:nvSpPr>
        <p:spPr bwMode="auto">
          <a:xfrm>
            <a:off x="1258888" y="333375"/>
            <a:ext cx="67691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800" b="1"/>
              <a:t>TEMP stations</a:t>
            </a:r>
          </a:p>
        </p:txBody>
      </p:sp>
    </p:spTree>
  </p:cSld>
  <p:clrMapOvr>
    <a:masterClrMapping/>
  </p:clrMapOvr>
  <p:transition>
    <p:dissolv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1066800" y="6248400"/>
            <a:ext cx="1905000" cy="457200"/>
          </a:xfrm>
          <a:noFill/>
        </p:spPr>
        <p:txBody>
          <a:bodyPr/>
          <a:lstStyle/>
          <a:p>
            <a:pPr algn="l"/>
            <a:r>
              <a:rPr lang="de-DE"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64515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3429000" y="6248400"/>
            <a:ext cx="2895600" cy="457200"/>
          </a:xfrm>
          <a:noFill/>
        </p:spPr>
        <p:txBody>
          <a:bodyPr/>
          <a:lstStyle/>
          <a:p>
            <a:pPr algn="ctr"/>
            <a:fld id="{CD97A694-F759-4383-BD2F-744C8AB48B66}" type="slidenum">
              <a:rPr lang="de-CH" smtClean="0">
                <a:latin typeface="Arial" pitchFamily="34" charset="0"/>
                <a:cs typeface="Arial" pitchFamily="34" charset="0"/>
              </a:rPr>
              <a:pPr algn="ctr"/>
              <a:t>33</a:t>
            </a:fld>
            <a:endParaRPr lang="de-CH">
              <a:latin typeface="Arial" pitchFamily="34" charset="0"/>
              <a:cs typeface="Arial" pitchFamily="34" charset="0"/>
            </a:endParaRPr>
          </a:p>
        </p:txBody>
      </p:sp>
      <p:pic>
        <p:nvPicPr>
          <p:cNvPr id="64516" name="Picture 2" descr="obsloc_h00_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6738" y="1041400"/>
            <a:ext cx="7750175" cy="548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7" name="Text Box 3"/>
          <p:cNvSpPr txBox="1">
            <a:spLocks noChangeArrowheads="1"/>
          </p:cNvSpPr>
          <p:nvPr/>
        </p:nvSpPr>
        <p:spPr bwMode="auto">
          <a:xfrm>
            <a:off x="179388" y="333375"/>
            <a:ext cx="820896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2800" b="1"/>
              <a:t>Aircraft measurements (AMDAR)</a:t>
            </a:r>
          </a:p>
        </p:txBody>
      </p:sp>
    </p:spTree>
  </p:cSld>
  <p:clrMapOvr>
    <a:masterClrMapping/>
  </p:clrMapOvr>
  <p:transition>
    <p:dissolv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1066800" y="6248400"/>
            <a:ext cx="1905000" cy="457200"/>
          </a:xfrm>
          <a:noFill/>
        </p:spPr>
        <p:txBody>
          <a:bodyPr/>
          <a:lstStyle/>
          <a:p>
            <a:pPr algn="l"/>
            <a:r>
              <a:rPr lang="de-DE"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65539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3429000" y="6248400"/>
            <a:ext cx="2895600" cy="457200"/>
          </a:xfrm>
          <a:noFill/>
        </p:spPr>
        <p:txBody>
          <a:bodyPr/>
          <a:lstStyle/>
          <a:p>
            <a:pPr algn="ctr"/>
            <a:fld id="{B50AF08C-B5AD-42FD-8626-34E92978F550}" type="slidenum">
              <a:rPr lang="de-CH" smtClean="0">
                <a:latin typeface="Arial" pitchFamily="34" charset="0"/>
                <a:cs typeface="Arial" pitchFamily="34" charset="0"/>
              </a:rPr>
              <a:pPr algn="ctr"/>
              <a:t>34</a:t>
            </a:fld>
            <a:endParaRPr lang="de-CH">
              <a:latin typeface="Arial" pitchFamily="34" charset="0"/>
              <a:cs typeface="Arial" pitchFamily="34" charset="0"/>
            </a:endParaRPr>
          </a:p>
        </p:txBody>
      </p:sp>
      <p:pic>
        <p:nvPicPr>
          <p:cNvPr id="65540" name="Picture 2" descr="obsloc_h00_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1200" y="1125538"/>
            <a:ext cx="7605713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41" name="Text Box 3"/>
          <p:cNvSpPr txBox="1">
            <a:spLocks noChangeArrowheads="1"/>
          </p:cNvSpPr>
          <p:nvPr/>
        </p:nvSpPr>
        <p:spPr bwMode="auto">
          <a:xfrm>
            <a:off x="287338" y="260350"/>
            <a:ext cx="81724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800" b="1"/>
              <a:t>ATOVS from polar orbiting satellites</a:t>
            </a:r>
          </a:p>
        </p:txBody>
      </p:sp>
    </p:spTree>
  </p:cSld>
  <p:clrMapOvr>
    <a:masterClrMapping/>
  </p:clrMapOvr>
  <p:transition>
    <p:dissolv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luster Computing: An Advanced Form of Distributed Computing - GIGABYTE  Global">
            <a:extLst>
              <a:ext uri="{FF2B5EF4-FFF2-40B4-BE49-F238E27FC236}">
                <a16:creationId xmlns:a16="http://schemas.microsoft.com/office/drawing/2014/main" id="{D1685A1A-387A-A8FC-E6C4-F6502BE4F3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599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C cluster architecture. The architecture of the utilized PC cluster.">
            <a:extLst>
              <a:ext uri="{FF2B5EF4-FFF2-40B4-BE49-F238E27FC236}">
                <a16:creationId xmlns:a16="http://schemas.microsoft.com/office/drawing/2014/main" id="{125A891D-5794-E9D8-5BF7-F3D6C24502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08" y="2934042"/>
            <a:ext cx="3924466" cy="3087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ACEF7EE-878A-2662-6BCA-0250E789849B}"/>
              </a:ext>
            </a:extLst>
          </p:cNvPr>
          <p:cNvSpPr txBox="1"/>
          <p:nvPr/>
        </p:nvSpPr>
        <p:spPr>
          <a:xfrm>
            <a:off x="323528" y="188640"/>
            <a:ext cx="3235692" cy="83099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</a:rPr>
              <a:t>Pc cluster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7254C8-C597-507E-4FBD-6FB5E9AE872D}"/>
              </a:ext>
            </a:extLst>
          </p:cNvPr>
          <p:cNvSpPr txBox="1"/>
          <p:nvPr/>
        </p:nvSpPr>
        <p:spPr>
          <a:xfrm>
            <a:off x="130635" y="1613797"/>
            <a:ext cx="8878328" cy="1200329"/>
          </a:xfrm>
          <a:prstGeom prst="rect">
            <a:avLst/>
          </a:prstGeom>
          <a:ln/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l" rtl="0"/>
            <a:r>
              <a:rPr lang="en-US" dirty="0"/>
              <a:t>A set of computers that work together so that they</a:t>
            </a:r>
          </a:p>
          <a:p>
            <a:pPr algn="l" rtl="0"/>
            <a:r>
              <a:rPr lang="en-US" dirty="0"/>
              <a:t> can be viewed as a single system.</a:t>
            </a:r>
          </a:p>
          <a:p>
            <a:pPr algn="l" rtl="0"/>
            <a:r>
              <a:rPr lang="en-US" dirty="0"/>
              <a:t> Unlike grid computers, computer clusters have each node set to perform the same task, </a:t>
            </a:r>
          </a:p>
          <a:p>
            <a:pPr algn="l" rtl="0"/>
            <a:r>
              <a:rPr lang="en-US" dirty="0"/>
              <a:t>controlled and scheduled by software.</a:t>
            </a:r>
          </a:p>
        </p:txBody>
      </p:sp>
    </p:spTree>
    <p:extLst>
      <p:ext uri="{BB962C8B-B14F-4D97-AF65-F5344CB8AC3E}">
        <p14:creationId xmlns:p14="http://schemas.microsoft.com/office/powerpoint/2010/main" val="5329049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7" y="3567560"/>
            <a:ext cx="4355827" cy="290189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39DE0C0-5C23-FE94-52D3-55823C03EF15}"/>
              </a:ext>
            </a:extLst>
          </p:cNvPr>
          <p:cNvSpPr txBox="1"/>
          <p:nvPr/>
        </p:nvSpPr>
        <p:spPr>
          <a:xfrm>
            <a:off x="107504" y="404664"/>
            <a:ext cx="1812227" cy="5232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l" rtl="0"/>
            <a:r>
              <a:rPr lang="en-US" sz="2800" b="0" i="0" dirty="0">
                <a:solidFill>
                  <a:srgbClr val="202124"/>
                </a:solidFill>
                <a:effectLst/>
                <a:latin typeface="Google Sans"/>
              </a:rPr>
              <a:t>NWP Wave</a:t>
            </a:r>
            <a:endParaRPr lang="en-US" sz="28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FD08CF6-804C-D909-01E9-80D10EA59C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6643" y="1049698"/>
            <a:ext cx="4492987" cy="2536088"/>
          </a:xfrm>
          <a:prstGeom prst="rect">
            <a:avLst/>
          </a:prstGeom>
        </p:spPr>
      </p:pic>
      <p:pic>
        <p:nvPicPr>
          <p:cNvPr id="5" name="Picture 2" descr="Image">
            <a:extLst>
              <a:ext uri="{FF2B5EF4-FFF2-40B4-BE49-F238E27FC236}">
                <a16:creationId xmlns:a16="http://schemas.microsoft.com/office/drawing/2014/main" id="{4B98C922-A42B-11CF-4A41-6D3DA648F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503" y="1065094"/>
            <a:ext cx="4330511" cy="2435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16069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4" r="1" b="14300"/>
          <a:stretch/>
        </p:blipFill>
        <p:spPr>
          <a:xfrm>
            <a:off x="4559446" y="1628800"/>
            <a:ext cx="4524289" cy="50131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A76EAE1-8290-B8F2-6620-9E8CE2C03D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55" y="3350254"/>
            <a:ext cx="4388962" cy="329172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5714973-2ECE-7CE1-D430-F37282ED9A64}"/>
              </a:ext>
            </a:extLst>
          </p:cNvPr>
          <p:cNvSpPr txBox="1"/>
          <p:nvPr/>
        </p:nvSpPr>
        <p:spPr>
          <a:xfrm>
            <a:off x="179512" y="980728"/>
            <a:ext cx="2588787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b="1" i="0" dirty="0">
                <a:solidFill>
                  <a:srgbClr val="000000"/>
                </a:solidFill>
                <a:effectLst/>
                <a:latin typeface="Helvetica Neue"/>
              </a:rPr>
              <a:t>Tsunami models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9803094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323528" y="5229200"/>
            <a:ext cx="2744788" cy="1065213"/>
          </a:xfrm>
        </p:spPr>
        <p:txBody>
          <a:bodyPr rtlCol="0">
            <a:normAutofit/>
          </a:bodyPr>
          <a:lstStyle/>
          <a:p>
            <a:pPr rtl="0"/>
            <a:r>
              <a:rPr lang="en-GB" sz="3200" b="1" dirty="0"/>
              <a:t>Thank You 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8B8DD464-BB8B-BC69-BCD7-C29DF9792C00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/>
          <a:srcRect l="802" r="802"/>
          <a:stretch>
            <a:fillRect/>
          </a:stretch>
        </p:blipFill>
        <p:spPr>
          <a:xfrm>
            <a:off x="4427984" y="2492896"/>
            <a:ext cx="3873500" cy="3939424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4294967295"/>
          </p:nvPr>
        </p:nvSpPr>
        <p:spPr>
          <a:xfrm>
            <a:off x="3347864" y="2060848"/>
            <a:ext cx="5601692" cy="552450"/>
          </a:xfrm>
        </p:spPr>
        <p:txBody>
          <a:bodyPr rtlCol="0">
            <a:normAutofit fontScale="92500"/>
          </a:bodyPr>
          <a:lstStyle/>
          <a:p>
            <a:pPr marL="0" indent="0" algn="ctr" rtl="0">
              <a:buNone/>
            </a:pPr>
            <a:r>
              <a:rPr lang="en-GB" sz="1900" b="1" kern="0" dirty="0">
                <a:solidFill>
                  <a:schemeClr val="tx1">
                    <a:lumMod val="95000"/>
                  </a:schemeClr>
                </a:solidFill>
              </a:rPr>
              <a:t>Kindly Scan this QR code to evaluate this lecture</a:t>
            </a:r>
          </a:p>
          <a:p>
            <a:pPr rt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0552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>
                <a:solidFill>
                  <a:srgbClr val="0070C0"/>
                </a:solidFill>
              </a:rPr>
              <a:t>Current State of the Atmosphere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/>
              <a:t>Surface Charts</a:t>
            </a:r>
          </a:p>
          <a:p>
            <a:pPr algn="l" rtl="0"/>
            <a:r>
              <a:rPr lang="en-US"/>
              <a:t>Upper Air Charts</a:t>
            </a:r>
          </a:p>
          <a:p>
            <a:pPr algn="l" rtl="0"/>
            <a:r>
              <a:rPr lang="en-US"/>
              <a:t>Metars, Synops,( Ship, Aircraft, Police ) Reports</a:t>
            </a:r>
          </a:p>
        </p:txBody>
      </p:sp>
    </p:spTree>
  </p:cSld>
  <p:clrMapOvr>
    <a:masterClrMapping/>
  </p:clrMapOvr>
  <p:transition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571480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/>
              <a:t> Observe Weather Elements</a:t>
            </a:r>
          </a:p>
        </p:txBody>
      </p:sp>
      <p:pic>
        <p:nvPicPr>
          <p:cNvPr id="11267" name="Picture 5" descr="wx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143116"/>
            <a:ext cx="2057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7" descr="wx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8038" y="2000240"/>
            <a:ext cx="2808287" cy="2990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5" descr="cldcvr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0826" y="1785926"/>
            <a:ext cx="2189162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Fog over salalah</a:t>
            </a:r>
          </a:p>
        </p:txBody>
      </p:sp>
      <p:pic>
        <p:nvPicPr>
          <p:cNvPr id="15363" name="Content Placeholder 4" descr="2010080400Salalah.bmp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00113" y="1928802"/>
            <a:ext cx="6985000" cy="4649798"/>
          </a:xfrm>
        </p:spPr>
      </p:pic>
    </p:spTree>
  </p:cSld>
  <p:clrMapOvr>
    <a:masterClrMapping/>
  </p:clrMapOvr>
  <p:transition>
    <p:pull dir="l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 eaLnBrk="1" hangingPunct="1"/>
            <a:r>
              <a:rPr lang="en-US" dirty="0"/>
              <a:t>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58214" y="5857892"/>
            <a:ext cx="328586" cy="466708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ar-OM" dirty="0"/>
          </a:p>
        </p:txBody>
      </p:sp>
      <p:pic>
        <p:nvPicPr>
          <p:cNvPr id="16388" name="Picture 3" descr="2010080400AbuDhabi.bmp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857364"/>
            <a:ext cx="7091363" cy="4786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0"/>
            <a:ext cx="7543800" cy="809625"/>
          </a:xfrm>
          <a:solidFill>
            <a:srgbClr val="FF0000"/>
          </a:solidFill>
        </p:spPr>
        <p:txBody>
          <a:bodyPr/>
          <a:lstStyle/>
          <a:p>
            <a:pPr eaLnBrk="1" hangingPunct="1"/>
            <a:r>
              <a:rPr lang="en-US"/>
              <a:t>Tropical cyclone oman</a:t>
            </a:r>
          </a:p>
        </p:txBody>
      </p:sp>
      <p:pic>
        <p:nvPicPr>
          <p:cNvPr id="37891" name="Picture 4"/>
          <p:cNvPicPr>
            <a:picLocks noChangeAspect="1" noChangeArrowheads="1"/>
          </p:cNvPicPr>
          <p:nvPr/>
        </p:nvPicPr>
        <p:blipFill>
          <a:blip r:embed="rId2" cstate="print"/>
          <a:srcRect l="26782" t="26056" r="24387" b="15129"/>
          <a:stretch>
            <a:fillRect/>
          </a:stretch>
        </p:blipFill>
        <p:spPr bwMode="auto">
          <a:xfrm>
            <a:off x="684213" y="1052513"/>
            <a:ext cx="7345362" cy="552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4000"/>
              <a:t>Weather associated with tropical cyclone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l" rtl="0" eaLnBrk="1" hangingPunct="1"/>
            <a:r>
              <a:rPr lang="en-US"/>
              <a:t>Floods</a:t>
            </a:r>
          </a:p>
          <a:p>
            <a:pPr algn="l" rtl="0" eaLnBrk="1" hangingPunct="1"/>
            <a:r>
              <a:rPr lang="en-US"/>
              <a:t>Strong wind </a:t>
            </a:r>
          </a:p>
          <a:p>
            <a:pPr algn="l" rtl="0" eaLnBrk="1" hangingPunct="1"/>
            <a:r>
              <a:rPr lang="en-US"/>
              <a:t>Storm surge </a:t>
            </a:r>
          </a:p>
        </p:txBody>
      </p:sp>
      <p:pic>
        <p:nvPicPr>
          <p:cNvPr id="39940" name="Picture 5" descr="storm_surge_lutgen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150" y="3933825"/>
            <a:ext cx="3238500" cy="263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1" name="Line 6"/>
          <p:cNvSpPr>
            <a:spLocks noChangeShapeType="1"/>
          </p:cNvSpPr>
          <p:nvPr/>
        </p:nvSpPr>
        <p:spPr bwMode="auto">
          <a:xfrm>
            <a:off x="3276600" y="3068638"/>
            <a:ext cx="574675" cy="792162"/>
          </a:xfrm>
          <a:prstGeom prst="line">
            <a:avLst/>
          </a:prstGeom>
          <a:noFill/>
          <a:ln w="539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wheel spokes="2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1713</TotalTime>
  <Words>838</Words>
  <Application>Microsoft Office PowerPoint</Application>
  <PresentationFormat>On-screen Show (4:3)</PresentationFormat>
  <Paragraphs>133</Paragraphs>
  <Slides>38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4</vt:i4>
      </vt:variant>
      <vt:variant>
        <vt:lpstr>Slide Titles</vt:lpstr>
      </vt:variant>
      <vt:variant>
        <vt:i4>38</vt:i4>
      </vt:variant>
    </vt:vector>
  </HeadingPairs>
  <TitlesOfParts>
    <vt:vector size="53" baseType="lpstr">
      <vt:lpstr>Arial</vt:lpstr>
      <vt:lpstr>Calibri</vt:lpstr>
      <vt:lpstr>Century Gothic</vt:lpstr>
      <vt:lpstr>Comic Sans MS</vt:lpstr>
      <vt:lpstr>Constantia</vt:lpstr>
      <vt:lpstr>Google Sans</vt:lpstr>
      <vt:lpstr>Helvetica Neue</vt:lpstr>
      <vt:lpstr>Times New Roman</vt:lpstr>
      <vt:lpstr>Wingdings</vt:lpstr>
      <vt:lpstr>Wingdings 2</vt:lpstr>
      <vt:lpstr>Flow</vt:lpstr>
      <vt:lpstr>Equation</vt:lpstr>
      <vt:lpstr>Document</vt:lpstr>
      <vt:lpstr>Dokument</vt:lpstr>
      <vt:lpstr>Photo Editor Photo</vt:lpstr>
      <vt:lpstr> Forecasting Techniques and NWP  </vt:lpstr>
      <vt:lpstr>Current State of the Atmosphere  </vt:lpstr>
      <vt:lpstr>PowerPoint Presentation</vt:lpstr>
      <vt:lpstr>Current State of the Atmosphere</vt:lpstr>
      <vt:lpstr> Observe Weather Elements</vt:lpstr>
      <vt:lpstr>Fog over salalah</vt:lpstr>
      <vt:lpstr> </vt:lpstr>
      <vt:lpstr>Tropical cyclone oman</vt:lpstr>
      <vt:lpstr>Weather associated with tropical cyclone</vt:lpstr>
      <vt:lpstr>General Concepts </vt:lpstr>
      <vt:lpstr>NWP model Products</vt:lpstr>
      <vt:lpstr>What is NWP Model?</vt:lpstr>
      <vt:lpstr>PowerPoint Presentation</vt:lpstr>
      <vt:lpstr>What do we mean by “solve the equations”</vt:lpstr>
      <vt:lpstr>NWP Concept: General overview</vt:lpstr>
      <vt:lpstr>PowerPoint Presentation</vt:lpstr>
      <vt:lpstr>PowerPoint Presentation</vt:lpstr>
      <vt:lpstr>PowerPoint Presentation</vt:lpstr>
      <vt:lpstr>NWP </vt:lpstr>
      <vt:lpstr>NWP concepts : Global &amp; LAM models.</vt:lpstr>
      <vt:lpstr>NWP concepts : Global models</vt:lpstr>
      <vt:lpstr>NWP Concepts : Limited Area Models (LAM).</vt:lpstr>
      <vt:lpstr>NWP Concepts : Initial Data.</vt:lpstr>
      <vt:lpstr>PowerPoint Presentation</vt:lpstr>
      <vt:lpstr>PowerPoint Presentation</vt:lpstr>
      <vt:lpstr>NWP Concepts : Meteograms</vt:lpstr>
      <vt:lpstr>NWP Concepts: Off-line Driven Models.</vt:lpstr>
      <vt:lpstr>PowerPoint Presentation</vt:lpstr>
      <vt:lpstr>Errors of the NWP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</vt:lpstr>
    </vt:vector>
  </TitlesOfParts>
  <Company>OMAN MET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Forecasting techniques</dc:title>
  <dc:creator>user</dc:creator>
  <cp:lastModifiedBy>k s</cp:lastModifiedBy>
  <cp:revision>93</cp:revision>
  <cp:lastPrinted>1601-01-01T00:00:00Z</cp:lastPrinted>
  <dcterms:created xsi:type="dcterms:W3CDTF">2009-06-12T04:55:11Z</dcterms:created>
  <dcterms:modified xsi:type="dcterms:W3CDTF">2023-08-27T05:39:42Z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TC010721211033</vt:lpwstr>
  </property>
</Properties>
</file>