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0"/>
  </p:notesMasterIdLst>
  <p:sldIdLst>
    <p:sldId id="257" r:id="rId2"/>
    <p:sldId id="344" r:id="rId3"/>
    <p:sldId id="389" r:id="rId4"/>
    <p:sldId id="390" r:id="rId5"/>
    <p:sldId id="392" r:id="rId6"/>
    <p:sldId id="396" r:id="rId7"/>
    <p:sldId id="398" r:id="rId8"/>
    <p:sldId id="330" r:id="rId9"/>
    <p:sldId id="340" r:id="rId10"/>
    <p:sldId id="345" r:id="rId11"/>
    <p:sldId id="346" r:id="rId12"/>
    <p:sldId id="347" r:id="rId13"/>
    <p:sldId id="412" r:id="rId14"/>
    <p:sldId id="348" r:id="rId15"/>
    <p:sldId id="349" r:id="rId16"/>
    <p:sldId id="402" r:id="rId17"/>
    <p:sldId id="404" r:id="rId18"/>
    <p:sldId id="413" r:id="rId19"/>
    <p:sldId id="351" r:id="rId20"/>
    <p:sldId id="352" r:id="rId21"/>
    <p:sldId id="353" r:id="rId22"/>
    <p:sldId id="355" r:id="rId23"/>
    <p:sldId id="357" r:id="rId24"/>
    <p:sldId id="414" r:id="rId25"/>
    <p:sldId id="360" r:id="rId26"/>
    <p:sldId id="361" r:id="rId27"/>
    <p:sldId id="362" r:id="rId28"/>
    <p:sldId id="397" r:id="rId29"/>
    <p:sldId id="363" r:id="rId30"/>
    <p:sldId id="369" r:id="rId31"/>
    <p:sldId id="370" r:id="rId32"/>
    <p:sldId id="371" r:id="rId33"/>
    <p:sldId id="372" r:id="rId34"/>
    <p:sldId id="373" r:id="rId35"/>
    <p:sldId id="403" r:id="rId36"/>
    <p:sldId id="408" r:id="rId37"/>
    <p:sldId id="409" r:id="rId38"/>
    <p:sldId id="317" r:id="rId39"/>
  </p:sldIdLst>
  <p:sldSz cx="9144000" cy="6858000" type="screen4x3"/>
  <p:notesSz cx="6797675" cy="9928225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E00"/>
    <a:srgbClr val="000000"/>
    <a:srgbClr val="C75102"/>
    <a:srgbClr val="FF9D00"/>
    <a:srgbClr val="FF6702"/>
    <a:srgbClr val="FF3305"/>
    <a:srgbClr val="236F7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58" autoAdjust="0"/>
  </p:normalViewPr>
  <p:slideViewPr>
    <p:cSldViewPr>
      <p:cViewPr varScale="1">
        <p:scale>
          <a:sx n="152" d="100"/>
          <a:sy n="152" d="100"/>
        </p:scale>
        <p:origin x="2064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9D7ABE-8D52-45FA-94E9-2E548868E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6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D65DF-22EF-4225-B099-74A79B7A4927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906463" y="4716463"/>
            <a:ext cx="4981575" cy="4467225"/>
          </a:xfrm>
          <a:noFill/>
          <a:ln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1C039-B45A-40EC-B30C-824622459EE8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5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91974-42B4-476E-AD96-616AF9EEBEA1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5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F0FD5-B69C-4B85-8BF0-AB80C71146D6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B7F2C-6150-490B-82D0-061487BF0DF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6ADC3-511C-4C6E-8C47-176655F3BA7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6EF7-9F91-4547-AD78-B0DF0FB84F4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92AE-FA0F-495F-B22F-11993FED31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29A0-9ED1-4AF4-B3D1-28E50A4F12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64E79-3A43-4C22-B479-4567ACAF6FB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3CF33-D37B-469F-879B-B8C0D159FA7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78DC6-C7D0-427E-A052-C5330591D2D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C26CB-681C-4C0C-A5C8-5999109AD60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10E2-B6B4-4F81-AB6F-176AEF9ACCC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4458E-A271-42B3-81DA-F8A32023355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63D4-8614-4729-B023-7D394759F2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46F79A1-7580-4F8F-AB0C-3E2A8C1715B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FF388D6-E4E1-4C2B-BFA9-B5702DABAB7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  <p:sldLayoutId id="2147483714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ep.noaa.gov/" TargetMode="External"/><Relationship Id="rId2" Type="http://schemas.openxmlformats.org/officeDocument/2006/relationships/hyperlink" Target="http://www.ecmwf.in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44674"/>
            <a:ext cx="8229600" cy="338452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Forecasting Techniques and NWP</a:t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2240" y="5733256"/>
            <a:ext cx="1928861" cy="83099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Khalifa Al Sudairi</a:t>
            </a:r>
            <a:br>
              <a:rPr lang="en-US" dirty="0"/>
            </a:br>
            <a:r>
              <a:rPr lang="en-US" dirty="0"/>
              <a:t>chief of NWP  </a:t>
            </a:r>
          </a:p>
          <a:p>
            <a:r>
              <a:rPr lang="en-US" sz="1200" dirty="0"/>
              <a:t>k.alsudairi@met.gov.om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708275"/>
            <a:ext cx="7086600" cy="2193925"/>
          </a:xfrm>
        </p:spPr>
        <p:txBody>
          <a:bodyPr/>
          <a:lstStyle/>
          <a:p>
            <a:pPr algn="ctr" eaLnBrk="1" hangingPunct="1"/>
            <a:r>
              <a:rPr lang="fr-FR" dirty="0">
                <a:solidFill>
                  <a:srgbClr val="FF3300"/>
                </a:solidFill>
              </a:rPr>
              <a:t>General </a:t>
            </a:r>
            <a:r>
              <a:rPr lang="en-US" dirty="0">
                <a:solidFill>
                  <a:srgbClr val="FF3300"/>
                </a:solidFill>
              </a:rPr>
              <a:t>Concepts</a:t>
            </a:r>
            <a:br>
              <a:rPr lang="en-US" dirty="0">
                <a:solidFill>
                  <a:srgbClr val="FF3300"/>
                </a:solidFill>
              </a:rPr>
            </a:b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95288" y="1196975"/>
            <a:ext cx="8443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</a:rPr>
              <a:t>Numerical Weather Prediction</a:t>
            </a:r>
          </a:p>
          <a:p>
            <a:pPr algn="ctr" rtl="0"/>
            <a:r>
              <a:rPr lang="en-US" sz="3600" dirty="0">
                <a:solidFill>
                  <a:schemeClr val="bg1"/>
                </a:solidFill>
              </a:rPr>
              <a:t>The modern way to forecast the weather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NWP model Products</a:t>
            </a:r>
          </a:p>
        </p:txBody>
      </p:sp>
      <p:pic>
        <p:nvPicPr>
          <p:cNvPr id="43011" name="Picture 14" descr="GEOP"/>
          <p:cNvPicPr>
            <a:picLocks noChangeAspect="1" noChangeArrowheads="1"/>
          </p:cNvPicPr>
          <p:nvPr/>
        </p:nvPicPr>
        <p:blipFill>
          <a:blip r:embed="rId2" cstate="print"/>
          <a:srcRect t="3999"/>
          <a:stretch>
            <a:fillRect/>
          </a:stretch>
        </p:blipFill>
        <p:spPr bwMode="auto">
          <a:xfrm>
            <a:off x="0" y="2019300"/>
            <a:ext cx="4572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5" descr="850"/>
          <p:cNvPicPr>
            <a:picLocks noChangeAspect="1" noChangeArrowheads="1"/>
          </p:cNvPicPr>
          <p:nvPr/>
        </p:nvPicPr>
        <p:blipFill>
          <a:blip r:embed="rId3" cstate="print"/>
          <a:srcRect t="3000"/>
          <a:stretch>
            <a:fillRect/>
          </a:stretch>
        </p:blipFill>
        <p:spPr bwMode="auto">
          <a:xfrm>
            <a:off x="4572000" y="2019300"/>
            <a:ext cx="4572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731838"/>
            <a:ext cx="8510588" cy="1325562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What is NWP Model?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2133600"/>
            <a:ext cx="854075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the equations that describe atmospheric processes.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them to a form where they can be programmed into a large computer.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the computer to solve them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called a “model” of the atmosphere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430"/>
            <a:ext cx="8999056" cy="5523171"/>
          </a:xfrm>
        </p:spPr>
      </p:pic>
    </p:spTree>
    <p:extLst>
      <p:ext uri="{BB962C8B-B14F-4D97-AF65-F5344CB8AC3E}">
        <p14:creationId xmlns:p14="http://schemas.microsoft.com/office/powerpoint/2010/main" val="384484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What do we mean by “solve the equations”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772400" cy="16002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equations describe how the atmosphere changes with time.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example, one equation would be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graphicFrame>
        <p:nvGraphicFramePr>
          <p:cNvPr id="2050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6762750" y="29718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29718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65288" y="4114800"/>
          <a:ext cx="588803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634680" progId="Equation.3">
                  <p:embed/>
                </p:oleObj>
              </mc:Choice>
              <mc:Fallback>
                <p:oleObj name="Equation" r:id="rId4" imgW="2958840" imgH="634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4114800"/>
                        <a:ext cx="5888037" cy="1263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/>
              <a:t>NWP Concept: General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NWP consists in :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b="1" dirty="0"/>
              <a:t>Subdividing a chosen geographic 3D area in thousands (or millions) of little cubes.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514600" y="2743200"/>
            <a:ext cx="3352800" cy="3055938"/>
            <a:chOff x="3854" y="2865"/>
            <a:chExt cx="5281" cy="4811"/>
          </a:xfrm>
        </p:grpSpPr>
        <p:grpSp>
          <p:nvGrpSpPr>
            <p:cNvPr id="45062" name="Group 5"/>
            <p:cNvGrpSpPr>
              <a:grpSpLocks/>
            </p:cNvGrpSpPr>
            <p:nvPr/>
          </p:nvGrpSpPr>
          <p:grpSpPr bwMode="auto">
            <a:xfrm>
              <a:off x="3854" y="2865"/>
              <a:ext cx="5281" cy="4811"/>
              <a:chOff x="3854" y="2865"/>
              <a:chExt cx="5281" cy="4811"/>
            </a:xfrm>
          </p:grpSpPr>
          <p:grpSp>
            <p:nvGrpSpPr>
              <p:cNvPr id="45073" name="Group 6"/>
              <p:cNvGrpSpPr>
                <a:grpSpLocks/>
              </p:cNvGrpSpPr>
              <p:nvPr/>
            </p:nvGrpSpPr>
            <p:grpSpPr bwMode="auto">
              <a:xfrm>
                <a:off x="4680" y="2865"/>
                <a:ext cx="4455" cy="4003"/>
                <a:chOff x="2760" y="3810"/>
                <a:chExt cx="4455" cy="4003"/>
              </a:xfrm>
            </p:grpSpPr>
            <p:grpSp>
              <p:nvGrpSpPr>
                <p:cNvPr id="45184" name="Group 7"/>
                <p:cNvGrpSpPr>
                  <a:grpSpLocks/>
                </p:cNvGrpSpPr>
                <p:nvPr/>
              </p:nvGrpSpPr>
              <p:grpSpPr bwMode="auto">
                <a:xfrm>
                  <a:off x="27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233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23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35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36" name="AutoShape 1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37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85" name="Group 13"/>
                <p:cNvGrpSpPr>
                  <a:grpSpLocks/>
                </p:cNvGrpSpPr>
                <p:nvPr/>
              </p:nvGrpSpPr>
              <p:grpSpPr bwMode="auto">
                <a:xfrm>
                  <a:off x="4125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228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22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30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31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32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86" name="Group 19"/>
                <p:cNvGrpSpPr>
                  <a:grpSpLocks/>
                </p:cNvGrpSpPr>
                <p:nvPr/>
              </p:nvGrpSpPr>
              <p:grpSpPr bwMode="auto">
                <a:xfrm>
                  <a:off x="54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223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22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25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26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27" name="AutoShape 2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87" name="Group 25"/>
                <p:cNvGrpSpPr>
                  <a:grpSpLocks/>
                </p:cNvGrpSpPr>
                <p:nvPr/>
              </p:nvGrpSpPr>
              <p:grpSpPr bwMode="auto">
                <a:xfrm>
                  <a:off x="27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218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21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20" name="AutoShape 2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21" name="AutoShape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22" name="AutoShape 3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88" name="Group 31"/>
                <p:cNvGrpSpPr>
                  <a:grpSpLocks/>
                </p:cNvGrpSpPr>
                <p:nvPr/>
              </p:nvGrpSpPr>
              <p:grpSpPr bwMode="auto">
                <a:xfrm>
                  <a:off x="4125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21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21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15" name="AutoShape 3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16" name="AutoShape 3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17" name="AutoShape 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89" name="Group 37"/>
                <p:cNvGrpSpPr>
                  <a:grpSpLocks/>
                </p:cNvGrpSpPr>
                <p:nvPr/>
              </p:nvGrpSpPr>
              <p:grpSpPr bwMode="auto">
                <a:xfrm>
                  <a:off x="54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208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20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10" name="AutoShape 4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11" name="AutoShape 4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12" name="AutoShape 4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90" name="Group 43"/>
                <p:cNvGrpSpPr>
                  <a:grpSpLocks/>
                </p:cNvGrpSpPr>
                <p:nvPr/>
              </p:nvGrpSpPr>
              <p:grpSpPr bwMode="auto">
                <a:xfrm>
                  <a:off x="27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203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204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05" name="AutoShape 4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06" name="AutoShape 4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07" name="AutoShape 4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91" name="Group 49"/>
                <p:cNvGrpSpPr>
                  <a:grpSpLocks/>
                </p:cNvGrpSpPr>
                <p:nvPr/>
              </p:nvGrpSpPr>
              <p:grpSpPr bwMode="auto">
                <a:xfrm>
                  <a:off x="4125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98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9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200" name="AutoShape 5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01" name="AutoShape 5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02" name="AutoShape 5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92" name="Group 55"/>
                <p:cNvGrpSpPr>
                  <a:grpSpLocks/>
                </p:cNvGrpSpPr>
                <p:nvPr/>
              </p:nvGrpSpPr>
              <p:grpSpPr bwMode="auto">
                <a:xfrm>
                  <a:off x="54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93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94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95" name="AutoShape 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96" name="AutoShape 5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97" name="AutoShape 6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</p:grpSp>
          <p:grpSp>
            <p:nvGrpSpPr>
              <p:cNvPr id="45074" name="Group 61"/>
              <p:cNvGrpSpPr>
                <a:grpSpLocks/>
              </p:cNvGrpSpPr>
              <p:nvPr/>
            </p:nvGrpSpPr>
            <p:grpSpPr bwMode="auto">
              <a:xfrm>
                <a:off x="4260" y="3255"/>
                <a:ext cx="4455" cy="4003"/>
                <a:chOff x="2760" y="3810"/>
                <a:chExt cx="4455" cy="4003"/>
              </a:xfrm>
            </p:grpSpPr>
            <p:grpSp>
              <p:nvGrpSpPr>
                <p:cNvPr id="45130" name="Group 62"/>
                <p:cNvGrpSpPr>
                  <a:grpSpLocks/>
                </p:cNvGrpSpPr>
                <p:nvPr/>
              </p:nvGrpSpPr>
              <p:grpSpPr bwMode="auto">
                <a:xfrm>
                  <a:off x="27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79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80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81" name="AutoShape 6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82" name="AutoShape 6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83" name="AutoShape 6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1" name="Group 68"/>
                <p:cNvGrpSpPr>
                  <a:grpSpLocks/>
                </p:cNvGrpSpPr>
                <p:nvPr/>
              </p:nvGrpSpPr>
              <p:grpSpPr bwMode="auto">
                <a:xfrm>
                  <a:off x="4125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74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75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76" name="AutoShape 7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77" name="AutoShape 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78" name="AutoShape 7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2" name="Group 74"/>
                <p:cNvGrpSpPr>
                  <a:grpSpLocks/>
                </p:cNvGrpSpPr>
                <p:nvPr/>
              </p:nvGrpSpPr>
              <p:grpSpPr bwMode="auto">
                <a:xfrm>
                  <a:off x="54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69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7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71" name="AutoShape 7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72" name="AutoShape 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73" name="AutoShape 7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3" name="Group 80"/>
                <p:cNvGrpSpPr>
                  <a:grpSpLocks/>
                </p:cNvGrpSpPr>
                <p:nvPr/>
              </p:nvGrpSpPr>
              <p:grpSpPr bwMode="auto">
                <a:xfrm>
                  <a:off x="27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64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6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66" name="AutoShape 8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67" name="AutoShape 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68" name="AutoShape 8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4" name="Group 86"/>
                <p:cNvGrpSpPr>
                  <a:grpSpLocks/>
                </p:cNvGrpSpPr>
                <p:nvPr/>
              </p:nvGrpSpPr>
              <p:grpSpPr bwMode="auto">
                <a:xfrm>
                  <a:off x="4125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59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60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61" name="AutoShape 8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62" name="AutoShape 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63" name="AutoShape 9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5" name="Group 92"/>
                <p:cNvGrpSpPr>
                  <a:grpSpLocks/>
                </p:cNvGrpSpPr>
                <p:nvPr/>
              </p:nvGrpSpPr>
              <p:grpSpPr bwMode="auto">
                <a:xfrm>
                  <a:off x="54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54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55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56" name="AutoShape 9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57" name="AutoShape 9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58" name="AutoShape 9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6" name="Group 98"/>
                <p:cNvGrpSpPr>
                  <a:grpSpLocks/>
                </p:cNvGrpSpPr>
                <p:nvPr/>
              </p:nvGrpSpPr>
              <p:grpSpPr bwMode="auto">
                <a:xfrm>
                  <a:off x="27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49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5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51" name="AutoShape 10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52" name="AutoShape 10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53" name="AutoShape 10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7" name="Group 104"/>
                <p:cNvGrpSpPr>
                  <a:grpSpLocks/>
                </p:cNvGrpSpPr>
                <p:nvPr/>
              </p:nvGrpSpPr>
              <p:grpSpPr bwMode="auto">
                <a:xfrm>
                  <a:off x="4125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44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45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46" name="AutoShape 10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47" name="AutoShape 10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48" name="AutoShape 10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138" name="Group 110"/>
                <p:cNvGrpSpPr>
                  <a:grpSpLocks/>
                </p:cNvGrpSpPr>
                <p:nvPr/>
              </p:nvGrpSpPr>
              <p:grpSpPr bwMode="auto">
                <a:xfrm>
                  <a:off x="54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39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4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41" name="AutoShape 11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42" name="AutoShape 1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43" name="AutoShape 1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</p:grpSp>
          <p:grpSp>
            <p:nvGrpSpPr>
              <p:cNvPr id="45075" name="Group 116"/>
              <p:cNvGrpSpPr>
                <a:grpSpLocks/>
              </p:cNvGrpSpPr>
              <p:nvPr/>
            </p:nvGrpSpPr>
            <p:grpSpPr bwMode="auto">
              <a:xfrm>
                <a:off x="3854" y="3673"/>
                <a:ext cx="4455" cy="4003"/>
                <a:chOff x="2760" y="3810"/>
                <a:chExt cx="4455" cy="4003"/>
              </a:xfrm>
            </p:grpSpPr>
            <p:grpSp>
              <p:nvGrpSpPr>
                <p:cNvPr id="45076" name="Group 117"/>
                <p:cNvGrpSpPr>
                  <a:grpSpLocks/>
                </p:cNvGrpSpPr>
                <p:nvPr/>
              </p:nvGrpSpPr>
              <p:grpSpPr bwMode="auto">
                <a:xfrm>
                  <a:off x="27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25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26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27" name="AutoShape 12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28" name="AutoShape 1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29" name="AutoShape 12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77" name="Group 123"/>
                <p:cNvGrpSpPr>
                  <a:grpSpLocks/>
                </p:cNvGrpSpPr>
                <p:nvPr/>
              </p:nvGrpSpPr>
              <p:grpSpPr bwMode="auto">
                <a:xfrm>
                  <a:off x="4125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20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2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22" name="AutoShape 12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23" name="AutoShape 12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24" name="AutoShape 12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78" name="Group 129"/>
                <p:cNvGrpSpPr>
                  <a:grpSpLocks/>
                </p:cNvGrpSpPr>
                <p:nvPr/>
              </p:nvGrpSpPr>
              <p:grpSpPr bwMode="auto">
                <a:xfrm>
                  <a:off x="54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15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1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17" name="AutoShape 13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18" name="AutoShape 1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19" name="AutoShape 13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79" name="Group 135"/>
                <p:cNvGrpSpPr>
                  <a:grpSpLocks/>
                </p:cNvGrpSpPr>
                <p:nvPr/>
              </p:nvGrpSpPr>
              <p:grpSpPr bwMode="auto">
                <a:xfrm>
                  <a:off x="27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10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11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12" name="AutoShape 13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13" name="AutoShape 13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14" name="AutoShape 14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80" name="Group 141"/>
                <p:cNvGrpSpPr>
                  <a:grpSpLocks/>
                </p:cNvGrpSpPr>
                <p:nvPr/>
              </p:nvGrpSpPr>
              <p:grpSpPr bwMode="auto">
                <a:xfrm>
                  <a:off x="4125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05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06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07" name="AutoShape 14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08" name="AutoShape 14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09" name="AutoShape 14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81" name="Group 147"/>
                <p:cNvGrpSpPr>
                  <a:grpSpLocks/>
                </p:cNvGrpSpPr>
                <p:nvPr/>
              </p:nvGrpSpPr>
              <p:grpSpPr bwMode="auto">
                <a:xfrm>
                  <a:off x="54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100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101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102" name="AutoShape 15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03" name="AutoShape 15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04" name="AutoShape 15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82" name="Group 153"/>
                <p:cNvGrpSpPr>
                  <a:grpSpLocks/>
                </p:cNvGrpSpPr>
                <p:nvPr/>
              </p:nvGrpSpPr>
              <p:grpSpPr bwMode="auto">
                <a:xfrm>
                  <a:off x="27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095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096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097" name="AutoShape 15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098" name="AutoShape 15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099" name="AutoShape 1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83" name="Group 159"/>
                <p:cNvGrpSpPr>
                  <a:grpSpLocks/>
                </p:cNvGrpSpPr>
                <p:nvPr/>
              </p:nvGrpSpPr>
              <p:grpSpPr bwMode="auto">
                <a:xfrm>
                  <a:off x="4125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090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091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092" name="AutoShape 16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093" name="AutoShape 16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094" name="AutoShape 1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45084" name="Group 165"/>
                <p:cNvGrpSpPr>
                  <a:grpSpLocks/>
                </p:cNvGrpSpPr>
                <p:nvPr/>
              </p:nvGrpSpPr>
              <p:grpSpPr bwMode="auto">
                <a:xfrm>
                  <a:off x="54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5085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086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5087" name="AutoShape 16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088" name="AutoShape 16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089" name="AutoShape 17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</p:grpSp>
        </p:grpSp>
        <p:grpSp>
          <p:nvGrpSpPr>
            <p:cNvPr id="45063" name="Group 171"/>
            <p:cNvGrpSpPr>
              <a:grpSpLocks/>
            </p:cNvGrpSpPr>
            <p:nvPr/>
          </p:nvGrpSpPr>
          <p:grpSpPr bwMode="auto">
            <a:xfrm>
              <a:off x="4560" y="4470"/>
              <a:ext cx="2879" cy="2578"/>
              <a:chOff x="4560" y="4470"/>
              <a:chExt cx="2879" cy="2578"/>
            </a:xfrm>
          </p:grpSpPr>
          <p:sp>
            <p:nvSpPr>
              <p:cNvPr id="45064" name="AutoShape 172"/>
              <p:cNvSpPr>
                <a:spLocks noChangeArrowheads="1"/>
              </p:cNvSpPr>
              <p:nvPr/>
            </p:nvSpPr>
            <p:spPr bwMode="auto">
              <a:xfrm>
                <a:off x="4560" y="447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5" name="AutoShape 173"/>
              <p:cNvSpPr>
                <a:spLocks noChangeArrowheads="1"/>
              </p:cNvSpPr>
              <p:nvPr/>
            </p:nvSpPr>
            <p:spPr bwMode="auto">
              <a:xfrm>
                <a:off x="7214" y="68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6" name="AutoShape 174"/>
              <p:cNvSpPr>
                <a:spLocks noChangeArrowheads="1"/>
              </p:cNvSpPr>
              <p:nvPr/>
            </p:nvSpPr>
            <p:spPr bwMode="auto">
              <a:xfrm>
                <a:off x="5925" y="68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7" name="AutoShape 175"/>
              <p:cNvSpPr>
                <a:spLocks noChangeArrowheads="1"/>
              </p:cNvSpPr>
              <p:nvPr/>
            </p:nvSpPr>
            <p:spPr bwMode="auto">
              <a:xfrm>
                <a:off x="4560" y="68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8" name="AutoShape 176"/>
              <p:cNvSpPr>
                <a:spLocks noChangeArrowheads="1"/>
              </p:cNvSpPr>
              <p:nvPr/>
            </p:nvSpPr>
            <p:spPr bwMode="auto">
              <a:xfrm>
                <a:off x="7201" y="56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9" name="AutoShape 177"/>
              <p:cNvSpPr>
                <a:spLocks noChangeArrowheads="1"/>
              </p:cNvSpPr>
              <p:nvPr/>
            </p:nvSpPr>
            <p:spPr bwMode="auto">
              <a:xfrm>
                <a:off x="5925" y="5653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70" name="AutoShape 178"/>
              <p:cNvSpPr>
                <a:spLocks noChangeArrowheads="1"/>
              </p:cNvSpPr>
              <p:nvPr/>
            </p:nvSpPr>
            <p:spPr bwMode="auto">
              <a:xfrm>
                <a:off x="4560" y="564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71" name="AutoShape 179"/>
              <p:cNvSpPr>
                <a:spLocks noChangeArrowheads="1"/>
              </p:cNvSpPr>
              <p:nvPr/>
            </p:nvSpPr>
            <p:spPr bwMode="auto">
              <a:xfrm>
                <a:off x="5879" y="447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72" name="AutoShape 180"/>
              <p:cNvSpPr>
                <a:spLocks noChangeArrowheads="1"/>
              </p:cNvSpPr>
              <p:nvPr/>
            </p:nvSpPr>
            <p:spPr bwMode="auto">
              <a:xfrm>
                <a:off x="7260" y="447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5061" name="Text Box 181"/>
          <p:cNvSpPr txBox="1">
            <a:spLocks noChangeArrowheads="1"/>
          </p:cNvSpPr>
          <p:nvPr/>
        </p:nvSpPr>
        <p:spPr bwMode="auto">
          <a:xfrm>
            <a:off x="2286000" y="6172200"/>
            <a:ext cx="396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latin typeface="Times New Roman" pitchFamily="18" charset="0"/>
              </a:rPr>
              <a:t> 3D cubes of the atmosphere used by NWP models</a:t>
            </a:r>
            <a:endParaRPr lang="en-US" sz="280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381000"/>
            <a:ext cx="523036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6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28" y="178206"/>
            <a:ext cx="6857143" cy="65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82" y="1124744"/>
            <a:ext cx="8648835" cy="55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NWP </a:t>
            </a:r>
          </a:p>
        </p:txBody>
      </p:sp>
      <p:pic>
        <p:nvPicPr>
          <p:cNvPr id="3077" name="Picture 203" descr="horizo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857375"/>
            <a:ext cx="77930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4213" y="1804988"/>
            <a:ext cx="7804150" cy="4767262"/>
            <a:chOff x="684213" y="1804988"/>
            <a:chExt cx="7804150" cy="4767262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684213" y="1804988"/>
            <a:ext cx="7558087" cy="353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948836" imgH="2800219" progId="Word.Document.8">
                    <p:embed/>
                  </p:oleObj>
                </mc:Choice>
                <mc:Fallback>
                  <p:oleObj name="Document" r:id="rId3" imgW="5948836" imgH="2800219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13" y="1804988"/>
                          <a:ext cx="7558087" cy="3536950"/>
                        </a:xfrm>
                        <a:prstGeom prst="rect">
                          <a:avLst/>
                        </a:prstGeom>
                        <a:solidFill>
                          <a:srgbClr val="FFECD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684213" y="5332413"/>
            <a:ext cx="7804150" cy="12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kument" r:id="rId5" imgW="5972760" imgH="950040" progId="Word.Document.8">
                    <p:embed/>
                  </p:oleObj>
                </mc:Choice>
                <mc:Fallback>
                  <p:oleObj name="Dokument" r:id="rId5" imgW="5972760" imgH="95004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13" y="5332413"/>
                          <a:ext cx="7804150" cy="1239837"/>
                        </a:xfrm>
                        <a:prstGeom prst="rect">
                          <a:avLst/>
                        </a:prstGeom>
                        <a:solidFill>
                          <a:srgbClr val="FFECD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pPr>
              <a:buClr>
                <a:srgbClr val="063DE8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GB" sz="3200" b="1" kern="1200" dirty="0">
                <a:solidFill>
                  <a:schemeClr val="tx1"/>
                </a:solidFill>
              </a:rPr>
              <a:t>Current State of the Atmosphere</a:t>
            </a:r>
            <a:br>
              <a:rPr lang="en-US" altLang="en-GB" sz="2800" b="1" kern="1200" dirty="0">
                <a:solidFill>
                  <a:schemeClr val="tx1"/>
                </a:solidFill>
              </a:rPr>
            </a:br>
            <a:r>
              <a:rPr lang="en-US" altLang="en-GB" sz="2800" b="1" kern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 rtl="0">
              <a:defRPr/>
            </a:pPr>
            <a:r>
              <a:rPr lang="en-US" b="1" dirty="0"/>
              <a:t>Get  to Know the current State of the Atmosphere</a:t>
            </a:r>
          </a:p>
          <a:p>
            <a:pPr algn="l" rtl="0">
              <a:defRPr/>
            </a:pPr>
            <a:r>
              <a:rPr lang="en-US" b="1" dirty="0"/>
              <a:t>By Knowing the current State accurately  you can do short range forecast.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431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NWP concepts : Global &amp; LAM models.</a:t>
            </a:r>
          </a:p>
        </p:txBody>
      </p:sp>
      <p:pic>
        <p:nvPicPr>
          <p:cNvPr id="47107" name="Picture 3" descr="globel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431925"/>
          </a:xfrm>
        </p:spPr>
        <p:txBody>
          <a:bodyPr/>
          <a:lstStyle/>
          <a:p>
            <a:pPr eaLnBrk="1" hangingPunct="1"/>
            <a:r>
              <a:rPr lang="en-US"/>
              <a:t>NWP concepts : Global models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495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b="1" dirty="0"/>
              <a:t>Global models resolve atmospheric equations on the whole glob.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b="1" dirty="0"/>
              <a:t>They can not use very fine resolution because of computers limitations.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b="1" dirty="0"/>
              <a:t>Because of their weak resolution, they can not detect small scale phenomena.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b="1" dirty="0"/>
              <a:t>The most popular global models are :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3300"/>
                </a:solidFill>
              </a:rPr>
              <a:t>ECMWF/IFS (partially public and received on MDD) : </a:t>
            </a:r>
            <a:r>
              <a:rPr lang="en-US" sz="1600" b="1" dirty="0">
                <a:solidFill>
                  <a:schemeClr val="bg1"/>
                </a:solidFill>
                <a:hlinkClick r:id="rId2"/>
              </a:rPr>
              <a:t>http://www.ecmwf.int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3300"/>
                </a:solidFill>
              </a:rPr>
              <a:t>NCEP/GFS (completely public) : </a:t>
            </a:r>
            <a:r>
              <a:rPr lang="en-US" sz="1600" b="1" dirty="0">
                <a:solidFill>
                  <a:srgbClr val="FF3300"/>
                </a:solidFill>
                <a:hlinkClick r:id="rId3"/>
              </a:rPr>
              <a:t>http://www.ncep.noaa.gov</a:t>
            </a:r>
            <a:r>
              <a:rPr lang="en-US" sz="1600" b="1" dirty="0">
                <a:solidFill>
                  <a:srgbClr val="FF3300"/>
                </a:solidFill>
              </a:rPr>
              <a:t>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3300"/>
                </a:solidFill>
              </a:rPr>
              <a:t>M</a:t>
            </a:r>
            <a:r>
              <a:rPr lang="fr-FR" sz="1600" b="1" dirty="0">
                <a:solidFill>
                  <a:srgbClr val="FF3300"/>
                </a:solidFill>
              </a:rPr>
              <a:t>é</a:t>
            </a:r>
            <a:r>
              <a:rPr lang="en-US" sz="1600" b="1" dirty="0">
                <a:solidFill>
                  <a:srgbClr val="FF3300"/>
                </a:solidFill>
              </a:rPr>
              <a:t>t</a:t>
            </a:r>
            <a:r>
              <a:rPr lang="fr-FR" sz="1600" b="1" dirty="0">
                <a:solidFill>
                  <a:srgbClr val="FF3300"/>
                </a:solidFill>
              </a:rPr>
              <a:t>é</a:t>
            </a:r>
            <a:r>
              <a:rPr lang="en-US" sz="1600" b="1" dirty="0">
                <a:solidFill>
                  <a:srgbClr val="FF3300"/>
                </a:solidFill>
              </a:rPr>
              <a:t>o-France/ARPEGE (not available on the net).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3300"/>
                </a:solidFill>
              </a:rPr>
              <a:t>German DWD global model.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3300"/>
                </a:solidFill>
              </a:rPr>
              <a:t>METOFFICE/UKMO Unified Model.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3300"/>
                </a:solidFill>
              </a:rPr>
              <a:t>Japan Meteorological Agency JMA Global Model.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1800" b="1" dirty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b="1" dirty="0"/>
              <a:t>Global models are used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forecast general synoptic circulation and to provide Initial and Lateral Boundary Data </a:t>
            </a:r>
            <a:r>
              <a:rPr lang="en-US" sz="1800" b="1" dirty="0"/>
              <a:t>for Limited Area models.</a:t>
            </a:r>
          </a:p>
        </p:txBody>
      </p:sp>
    </p:spTree>
  </p:cSld>
  <p:clrMapOvr>
    <a:masterClrMapping/>
  </p:clrMapOvr>
  <p:transition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431925"/>
          </a:xfrm>
        </p:spPr>
        <p:txBody>
          <a:bodyPr/>
          <a:lstStyle/>
          <a:p>
            <a:pPr eaLnBrk="1" hangingPunct="1"/>
            <a:r>
              <a:rPr lang="en-US" sz="4000"/>
              <a:t>NWP Concepts : Limited Area Models (LAM).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763000" cy="4876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b="1" dirty="0"/>
              <a:t>They are widely used by Weather Centers over the world.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b="1" dirty="0"/>
              <a:t>The most popular LAMs are: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HRM </a:t>
            </a:r>
            <a:r>
              <a:rPr lang="en-US" sz="1800" b="1" dirty="0"/>
              <a:t>(used in more than 30 Centers and universities)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ETA</a:t>
            </a:r>
            <a:r>
              <a:rPr lang="en-US" sz="1800" b="1" dirty="0"/>
              <a:t> (used in more than 50 Centers and Universities).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MM5</a:t>
            </a:r>
            <a:r>
              <a:rPr lang="en-US" sz="1800" b="1" dirty="0"/>
              <a:t> (AFWA and more than 20 centers over the world).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ALADIN</a:t>
            </a:r>
            <a:r>
              <a:rPr lang="en-US" sz="1800" b="1" dirty="0"/>
              <a:t> (Private Consortium guided by </a:t>
            </a:r>
            <a:r>
              <a:rPr lang="en-US" sz="1800" b="1" dirty="0" err="1"/>
              <a:t>Meteo</a:t>
            </a:r>
            <a:r>
              <a:rPr lang="en-US" sz="1800" b="1" dirty="0"/>
              <a:t>-France : 15 European and north African countries)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COSMO / LM</a:t>
            </a:r>
            <a:r>
              <a:rPr lang="en-US" sz="1800" b="1" dirty="0"/>
              <a:t> (</a:t>
            </a:r>
            <a:r>
              <a:rPr lang="en-US" sz="1800" b="1" dirty="0" err="1">
                <a:solidFill>
                  <a:srgbClr val="FF3300"/>
                </a:solidFill>
              </a:rPr>
              <a:t>CO</a:t>
            </a:r>
            <a:r>
              <a:rPr lang="en-US" sz="1800" b="1" dirty="0" err="1"/>
              <a:t>nsortium</a:t>
            </a:r>
            <a:r>
              <a:rPr lang="en-US" sz="1800" b="1" dirty="0"/>
              <a:t> for </a:t>
            </a:r>
            <a:r>
              <a:rPr lang="en-US" sz="1800" b="1" dirty="0">
                <a:solidFill>
                  <a:srgbClr val="FF3300"/>
                </a:solidFill>
              </a:rPr>
              <a:t>S</a:t>
            </a:r>
            <a:r>
              <a:rPr lang="en-US" sz="1800" b="1" dirty="0"/>
              <a:t>mall scale </a:t>
            </a:r>
            <a:r>
              <a:rPr lang="en-US" sz="1800" b="1" dirty="0" err="1">
                <a:solidFill>
                  <a:srgbClr val="FF3300"/>
                </a:solidFill>
              </a:rPr>
              <a:t>MO</a:t>
            </a:r>
            <a:r>
              <a:rPr lang="en-US" sz="1800" b="1" dirty="0" err="1"/>
              <a:t>deling</a:t>
            </a:r>
            <a:r>
              <a:rPr lang="en-US" sz="1800" b="1" dirty="0"/>
              <a:t> guided by DWD).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HIRLAM</a:t>
            </a:r>
            <a:r>
              <a:rPr lang="en-US" sz="1800" b="1" dirty="0"/>
              <a:t> (Private Consortium : Scandinavian countries and Spain).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NMM / WRF</a:t>
            </a:r>
            <a:r>
              <a:rPr lang="en-US" sz="1800" b="1" dirty="0"/>
              <a:t> (the next generation LAM model taking advantage from both ETA and MM5).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FF3300"/>
                </a:solidFill>
              </a:rPr>
              <a:t>COAMPS, RAMS, RUC, …etc.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/>
              <a:t>  </a:t>
            </a:r>
          </a:p>
        </p:txBody>
      </p:sp>
    </p:spTree>
  </p:cSld>
  <p:clrMapOvr>
    <a:masterClrMapping/>
  </p:clrMapOvr>
  <p:transition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431925"/>
          </a:xfrm>
        </p:spPr>
        <p:txBody>
          <a:bodyPr/>
          <a:lstStyle/>
          <a:p>
            <a:pPr eaLnBrk="1" hangingPunct="1"/>
            <a:r>
              <a:rPr lang="en-US"/>
              <a:t>NWP Concepts : Initial Data.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 situation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used by the model to start integrate equations.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created by techniques called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assimilation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information used to create initial data are: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GTS data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(Conventional observations) :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SYNOP, SHIP, BUOY, SYNOR, TEMP, PILOT, AIREP, AMDAR, ACAR, SATEM, SATOB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ar-EG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of initial data creation (analysis and data assimilation) is more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complicate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than the forecast model itself, and more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 in term of CPU time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0" y="1935163"/>
            <a:ext cx="7702699" cy="4389437"/>
          </a:xfrm>
        </p:spPr>
      </p:pic>
    </p:spTree>
    <p:extLst>
      <p:ext uri="{BB962C8B-B14F-4D97-AF65-F5344CB8AC3E}">
        <p14:creationId xmlns:p14="http://schemas.microsoft.com/office/powerpoint/2010/main" val="327667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6629400" y="5410200"/>
            <a:ext cx="2514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1 km x 1 km raw data</a:t>
            </a:r>
            <a:endParaRPr lang="de-DE">
              <a:latin typeface="Times New Roman" pitchFamily="18" charset="0"/>
            </a:endParaRPr>
          </a:p>
        </p:txBody>
      </p:sp>
      <p:pic>
        <p:nvPicPr>
          <p:cNvPr id="55299" name="Picture 5" descr="MB_subgrid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MontBlanc_3D_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3419872" y="692696"/>
            <a:ext cx="218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 dirty="0">
                <a:latin typeface="Times New Roman" pitchFamily="18" charset="0"/>
              </a:rPr>
              <a:t>Orography (m)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0" y="5486400"/>
            <a:ext cx="297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1">
                <a:latin typeface="Times New Roman" pitchFamily="18" charset="0"/>
              </a:rPr>
              <a:t>Aggregated to 40-km GME; </a:t>
            </a:r>
          </a:p>
          <a:p>
            <a:pPr eaLnBrk="0" hangingPunct="0"/>
            <a:r>
              <a:rPr lang="de-DE" b="1">
                <a:latin typeface="Times New Roman" pitchFamily="18" charset="0"/>
              </a:rPr>
              <a:t>grid element area: 1384 km</a:t>
            </a:r>
            <a:r>
              <a:rPr lang="de-DE" b="1" baseline="30000">
                <a:latin typeface="Times New Roman" pitchFamily="18" charset="0"/>
              </a:rPr>
              <a:t>2</a:t>
            </a:r>
            <a:endParaRPr lang="de-DE" b="1">
              <a:latin typeface="Times New Roman" pitchFamily="18" charset="0"/>
            </a:endParaRPr>
          </a:p>
        </p:txBody>
      </p:sp>
      <p:pic>
        <p:nvPicPr>
          <p:cNvPr id="55303" name="Picture 9" descr="MontBlanc_LM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7640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3276600" y="5486400"/>
            <a:ext cx="287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1">
                <a:latin typeface="Times New Roman" pitchFamily="18" charset="0"/>
              </a:rPr>
              <a:t>Aggregated to 7-km HRM; </a:t>
            </a:r>
          </a:p>
          <a:p>
            <a:pPr eaLnBrk="0" hangingPunct="0"/>
            <a:r>
              <a:rPr lang="de-DE" b="1">
                <a:latin typeface="Times New Roman" pitchFamily="18" charset="0"/>
              </a:rPr>
              <a:t>grid element area: 49 km</a:t>
            </a:r>
            <a:r>
              <a:rPr lang="de-DE" b="1" baseline="30000">
                <a:latin typeface="Times New Roman" pitchFamily="18" charset="0"/>
              </a:rPr>
              <a:t>2</a:t>
            </a:r>
            <a:endParaRPr lang="de-DE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NWP Concepts : Meteograms</a:t>
            </a:r>
          </a:p>
        </p:txBody>
      </p:sp>
      <p:graphicFrame>
        <p:nvGraphicFramePr>
          <p:cNvPr id="4098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639763" y="1920875"/>
          <a:ext cx="36734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525271" imgH="6668431" progId="">
                  <p:embed/>
                </p:oleObj>
              </mc:Choice>
              <mc:Fallback>
                <p:oleObj name="Photo Editor Photo" r:id="rId2" imgW="5525271" imgH="666843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20875"/>
                        <a:ext cx="3673475" cy="443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830763" y="1920875"/>
          <a:ext cx="36734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5525271" imgH="6668431" progId="">
                  <p:embed/>
                </p:oleObj>
              </mc:Choice>
              <mc:Fallback>
                <p:oleObj name="Photo Editor Photo" r:id="rId4" imgW="5525271" imgH="666843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1920875"/>
                        <a:ext cx="3673475" cy="443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NWP Concepts: Off-line Driven Models.</a:t>
            </a:r>
          </a:p>
        </p:txBody>
      </p:sp>
      <p:pic>
        <p:nvPicPr>
          <p:cNvPr id="56323" name="Picture 10" descr="du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925638"/>
            <a:ext cx="3019425" cy="2265362"/>
          </a:xfrm>
          <a:noFill/>
        </p:spPr>
      </p:pic>
      <p:pic>
        <p:nvPicPr>
          <p:cNvPr id="56326" name="Picture 15" descr="DU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1925638"/>
            <a:ext cx="3019425" cy="2265362"/>
          </a:xfrm>
          <a:noFill/>
        </p:spPr>
      </p:pic>
      <p:pic>
        <p:nvPicPr>
          <p:cNvPr id="56324" name="Picture 12" descr="wave_heigh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928662" y="4357694"/>
            <a:ext cx="3695700" cy="1981200"/>
          </a:xfrm>
          <a:noFill/>
        </p:spPr>
      </p:pic>
      <p:pic>
        <p:nvPicPr>
          <p:cNvPr id="56325" name="Picture 14" descr="wav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3504" y="4286256"/>
            <a:ext cx="3019425" cy="2265363"/>
          </a:xfrm>
          <a:noFill/>
        </p:spPr>
      </p:pic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403350" y="260350"/>
            <a:ext cx="5472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>
              <a:solidFill>
                <a:srgbClr val="CF3E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CF3E00"/>
                </a:solidFill>
                <a:latin typeface="Times New Roman" pitchFamily="18" charset="0"/>
                <a:cs typeface="Times New Roman" pitchFamily="18" charset="0"/>
              </a:rPr>
              <a:t>Guidance in Using NWP</a:t>
            </a: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539750" y="1844675"/>
            <a:ext cx="8562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400" b="1">
                <a:solidFill>
                  <a:srgbClr val="00B050"/>
                </a:solidFill>
              </a:rPr>
              <a:t>1- Verify  each of the models  you are intended to use</a:t>
            </a:r>
          </a:p>
          <a:p>
            <a:pPr algn="l" rtl="0"/>
            <a:r>
              <a:rPr lang="en-US" sz="2400" b="1">
                <a:solidFill>
                  <a:srgbClr val="00B050"/>
                </a:solidFill>
              </a:rPr>
              <a:t>2-  Use different NWP sources, as many as you could</a:t>
            </a:r>
          </a:p>
          <a:p>
            <a:pPr algn="l" rtl="0"/>
            <a:r>
              <a:rPr lang="en-US" sz="2400" b="1">
                <a:solidFill>
                  <a:srgbClr val="00B050"/>
                </a:solidFill>
              </a:rPr>
              <a:t>3- Remember the error margin when you do the forecast </a:t>
            </a:r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6477000" cy="609600"/>
          </a:xfrm>
        </p:spPr>
        <p:txBody>
          <a:bodyPr/>
          <a:lstStyle/>
          <a:p>
            <a:pPr eaLnBrk="1" hangingPunct="1"/>
            <a:r>
              <a:rPr lang="en-GB" sz="3600">
                <a:solidFill>
                  <a:schemeClr val="tx1"/>
                </a:solidFill>
              </a:rPr>
              <a:t>Errors of the NWP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114800"/>
          </a:xfrm>
        </p:spPr>
        <p:txBody>
          <a:bodyPr/>
          <a:lstStyle/>
          <a:p>
            <a:pPr algn="l" rtl="0" eaLnBrk="1" hangingPunct="1"/>
            <a:r>
              <a:rPr lang="en-GB" sz="2800" dirty="0"/>
              <a:t>Due to model formulation.</a:t>
            </a:r>
          </a:p>
          <a:p>
            <a:pPr algn="l" rtl="0" eaLnBrk="1" hangingPunct="1"/>
            <a:r>
              <a:rPr lang="en-GB" sz="2800" dirty="0"/>
              <a:t>Due to uncertainty in the initial state.</a:t>
            </a:r>
          </a:p>
          <a:p>
            <a:pPr algn="l" rtl="0" eaLnBrk="1" hangingPunct="1"/>
            <a:r>
              <a:rPr lang="en-GB" sz="2800" dirty="0"/>
              <a:t>Due to errors in lateral boundary conditions.</a:t>
            </a:r>
          </a:p>
          <a:p>
            <a:pPr algn="l" rtl="0" eaLnBrk="1" hangingPunct="1"/>
            <a:r>
              <a:rPr lang="en-GB" sz="2800" dirty="0"/>
              <a:t>Due to uncertainties in soil fields (soil temperature and soil water content, </a:t>
            </a:r>
            <a:r>
              <a:rPr lang="en-GB" sz="2800" dirty="0">
                <a:latin typeface="Comic Sans MS" pitchFamily="66" charset="0"/>
              </a:rPr>
              <a:t>…</a:t>
            </a:r>
            <a:r>
              <a:rPr lang="en-GB" sz="2800" dirty="0"/>
              <a:t>).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C59D-3343-4324-ABB9-0B98AFD31420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1333500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763" y="914400"/>
            <a:ext cx="1335087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63" y="914400"/>
            <a:ext cx="1335087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914400"/>
            <a:ext cx="1335088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635250"/>
            <a:ext cx="1333500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2763" y="2635250"/>
            <a:ext cx="1335087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365250" y="2325688"/>
            <a:ext cx="6969125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0000"/>
                </a:solidFill>
                <a:ea typeface="msgothic"/>
                <a:cs typeface="msgothic"/>
              </a:rPr>
              <a:t>VIS 0.6                          VIS 0.8                     NIR 1.6                    NIR 3.9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1863" y="2635250"/>
            <a:ext cx="1335087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75" y="2635250"/>
            <a:ext cx="1335088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4371975"/>
            <a:ext cx="1333500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1435100" y="4030663"/>
            <a:ext cx="6899275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msgothic"/>
                <a:cs typeface="msgothic"/>
              </a:rPr>
              <a:t>WV 6.2                          WV 7.3                     IR 8.7                      IR 9.7</a:t>
            </a:r>
          </a:p>
        </p:txBody>
      </p:sp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2763" y="4371975"/>
            <a:ext cx="1335087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41863" y="4371975"/>
            <a:ext cx="1335087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7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75" y="4371975"/>
            <a:ext cx="1335088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1435100" y="5783263"/>
            <a:ext cx="6823075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msgothic"/>
                <a:cs typeface="msgothic"/>
              </a:rPr>
              <a:t>IR 10.8                          IR 12.0                      IR 13.4                   HRVIS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0" y="-26988"/>
            <a:ext cx="9144000" cy="955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rtl="0">
              <a:buClr>
                <a:srgbClr val="063DE8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GB" sz="2800" b="1" dirty="0">
                <a:solidFill>
                  <a:srgbClr val="808000"/>
                </a:solidFill>
                <a:latin typeface="Arial" charset="0"/>
                <a:cs typeface="Arial" charset="0"/>
              </a:rPr>
              <a:t>Current State of the Atmosphere </a:t>
            </a:r>
            <a:endParaRPr lang="en-US" altLang="en-GB" sz="2800" b="1" dirty="0">
              <a:solidFill>
                <a:srgbClr val="808000"/>
              </a:solidFill>
              <a:latin typeface="+mj-lt"/>
              <a:ea typeface="+mj-ea"/>
              <a:cs typeface="+mj-cs"/>
            </a:endParaRPr>
          </a:p>
          <a:p>
            <a:pPr algn="ctr">
              <a:buClr>
                <a:srgbClr val="063DE8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GB" sz="2800" b="1" dirty="0">
                <a:solidFill>
                  <a:srgbClr val="808000"/>
                </a:solidFill>
                <a:latin typeface="+mj-lt"/>
                <a:ea typeface="+mj-ea"/>
                <a:cs typeface="+mj-cs"/>
              </a:rPr>
              <a:t>Look to different  Satellites Channels </a:t>
            </a:r>
            <a:endParaRPr lang="en-GB" altLang="en-GB" sz="2800" b="1" dirty="0">
              <a:solidFill>
                <a:srgbClr val="808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10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0EC20A-BD71-4CB4-B3BD-1334603E985B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de-DE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9000" y="6248400"/>
            <a:ext cx="2895600" cy="457200"/>
          </a:xfrm>
          <a:noFill/>
        </p:spPr>
        <p:txBody>
          <a:bodyPr/>
          <a:lstStyle/>
          <a:p>
            <a:pPr algn="ctr"/>
            <a:fld id="{668C1929-D403-401B-AA89-F6AED8E6B33B}" type="slidenum">
              <a:rPr lang="de-CH" smtClean="0">
                <a:latin typeface="Arial" pitchFamily="34" charset="0"/>
                <a:cs typeface="Arial" pitchFamily="34" charset="0"/>
              </a:rPr>
              <a:pPr algn="ctr"/>
              <a:t>30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2" descr="obsloc_h0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36613"/>
            <a:ext cx="77946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1042988" y="333375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SYNOP stations and ships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de-DE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9000" y="6248400"/>
            <a:ext cx="2895600" cy="457200"/>
          </a:xfrm>
          <a:noFill/>
        </p:spPr>
        <p:txBody>
          <a:bodyPr/>
          <a:lstStyle/>
          <a:p>
            <a:pPr algn="ctr"/>
            <a:fld id="{719BE8E5-8BF4-4379-828C-4755CBE81A68}" type="slidenum">
              <a:rPr lang="de-CH" smtClean="0">
                <a:latin typeface="Arial" pitchFamily="34" charset="0"/>
                <a:cs typeface="Arial" pitchFamily="34" charset="0"/>
              </a:rPr>
              <a:pPr algn="ctr"/>
              <a:t>31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8" name="Picture 2" descr="obsloc_h0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74738"/>
            <a:ext cx="7632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13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Buoys (moored and drifting)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de-DE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9000" y="6248400"/>
            <a:ext cx="2895600" cy="457200"/>
          </a:xfrm>
          <a:noFill/>
        </p:spPr>
        <p:txBody>
          <a:bodyPr/>
          <a:lstStyle/>
          <a:p>
            <a:pPr algn="ctr"/>
            <a:fld id="{CBAB7C3D-4B43-49B4-A305-612F609DA96D}" type="slidenum">
              <a:rPr lang="de-CH" smtClean="0">
                <a:latin typeface="Arial" pitchFamily="34" charset="0"/>
                <a:cs typeface="Arial" pitchFamily="34" charset="0"/>
              </a:rPr>
              <a:pPr algn="ctr"/>
              <a:t>32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2" name="Picture 2" descr="obsloc_h0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041400"/>
            <a:ext cx="775017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1258888" y="333375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TEMP stations</a:t>
            </a: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de-DE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9000" y="6248400"/>
            <a:ext cx="2895600" cy="457200"/>
          </a:xfrm>
          <a:noFill/>
        </p:spPr>
        <p:txBody>
          <a:bodyPr/>
          <a:lstStyle/>
          <a:p>
            <a:pPr algn="ctr"/>
            <a:fld id="{CD97A694-F759-4383-BD2F-744C8AB48B66}" type="slidenum">
              <a:rPr lang="de-CH" smtClean="0">
                <a:latin typeface="Arial" pitchFamily="34" charset="0"/>
                <a:cs typeface="Arial" pitchFamily="34" charset="0"/>
              </a:rPr>
              <a:pPr algn="ctr"/>
              <a:t>33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2" descr="obsloc_h00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041400"/>
            <a:ext cx="775017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820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Aircraft measurements (AMDAR)</a:t>
            </a: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de-DE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9000" y="6248400"/>
            <a:ext cx="2895600" cy="457200"/>
          </a:xfrm>
          <a:noFill/>
        </p:spPr>
        <p:txBody>
          <a:bodyPr/>
          <a:lstStyle/>
          <a:p>
            <a:pPr algn="ctr"/>
            <a:fld id="{B50AF08C-B5AD-42FD-8626-34E92978F550}" type="slidenum">
              <a:rPr lang="de-CH" smtClean="0">
                <a:latin typeface="Arial" pitchFamily="34" charset="0"/>
                <a:cs typeface="Arial" pitchFamily="34" charset="0"/>
              </a:rPr>
              <a:pPr algn="ctr"/>
              <a:t>34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0" name="Picture 2" descr="obsloc_h0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125538"/>
            <a:ext cx="760571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287338" y="260350"/>
            <a:ext cx="8172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/>
              <a:t>ATOVS from polar orbiting satellites</a:t>
            </a: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uster Computing: An Advanced Form of Distributed Computing - GIGABYTE  Global">
            <a:extLst>
              <a:ext uri="{FF2B5EF4-FFF2-40B4-BE49-F238E27FC236}">
                <a16:creationId xmlns:a16="http://schemas.microsoft.com/office/drawing/2014/main" id="{D1685A1A-387A-A8FC-E6C4-F6502BE4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5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C cluster architecture. The architecture of the utilized PC cluster.">
            <a:extLst>
              <a:ext uri="{FF2B5EF4-FFF2-40B4-BE49-F238E27FC236}">
                <a16:creationId xmlns:a16="http://schemas.microsoft.com/office/drawing/2014/main" id="{125A891D-5794-E9D8-5BF7-F3D6C245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8" y="2934042"/>
            <a:ext cx="3924466" cy="30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EF7EE-878A-2662-6BCA-0250E789849B}"/>
              </a:ext>
            </a:extLst>
          </p:cNvPr>
          <p:cNvSpPr txBox="1"/>
          <p:nvPr/>
        </p:nvSpPr>
        <p:spPr>
          <a:xfrm>
            <a:off x="323528" y="188640"/>
            <a:ext cx="323569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Pc cluster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254C8-C597-507E-4FBD-6FB5E9AE872D}"/>
              </a:ext>
            </a:extLst>
          </p:cNvPr>
          <p:cNvSpPr txBox="1"/>
          <p:nvPr/>
        </p:nvSpPr>
        <p:spPr>
          <a:xfrm>
            <a:off x="130635" y="1613797"/>
            <a:ext cx="8878328" cy="1200329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dirty="0"/>
              <a:t>A set of computers that work together so that they</a:t>
            </a:r>
          </a:p>
          <a:p>
            <a:pPr algn="l" rtl="0"/>
            <a:r>
              <a:rPr lang="en-US" dirty="0"/>
              <a:t> can be viewed as a single system.</a:t>
            </a:r>
          </a:p>
          <a:p>
            <a:pPr algn="l" rtl="0"/>
            <a:r>
              <a:rPr lang="en-US" dirty="0"/>
              <a:t> Unlike grid computers, computer clusters have each node set to perform the same task, </a:t>
            </a:r>
          </a:p>
          <a:p>
            <a:pPr algn="l" rtl="0"/>
            <a:r>
              <a:rPr lang="en-US" dirty="0"/>
              <a:t>controlled and scheduled by software.</a:t>
            </a:r>
          </a:p>
        </p:txBody>
      </p:sp>
    </p:spTree>
    <p:extLst>
      <p:ext uri="{BB962C8B-B14F-4D97-AF65-F5344CB8AC3E}">
        <p14:creationId xmlns:p14="http://schemas.microsoft.com/office/powerpoint/2010/main" val="532904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" y="3567560"/>
            <a:ext cx="4355827" cy="2901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DE0C0-5C23-FE94-52D3-55823C03EF15}"/>
              </a:ext>
            </a:extLst>
          </p:cNvPr>
          <p:cNvSpPr txBox="1"/>
          <p:nvPr/>
        </p:nvSpPr>
        <p:spPr>
          <a:xfrm>
            <a:off x="107504" y="404664"/>
            <a:ext cx="181222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NWP Wave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08CF6-804C-D909-01E9-80D10EA59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643" y="1049698"/>
            <a:ext cx="4492987" cy="2536088"/>
          </a:xfrm>
          <a:prstGeom prst="rect">
            <a:avLst/>
          </a:prstGeom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4B98C922-A42B-11CF-4A41-6D3DA648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3" y="1065094"/>
            <a:ext cx="4330511" cy="24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06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" r="1" b="14300"/>
          <a:stretch/>
        </p:blipFill>
        <p:spPr>
          <a:xfrm>
            <a:off x="4559446" y="1628800"/>
            <a:ext cx="4524289" cy="5013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6EAE1-8290-B8F2-6620-9E8CE2C03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" y="3350254"/>
            <a:ext cx="4388962" cy="3291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14973-2ECE-7CE1-D430-F37282ED9A64}"/>
              </a:ext>
            </a:extLst>
          </p:cNvPr>
          <p:cNvSpPr txBox="1"/>
          <p:nvPr/>
        </p:nvSpPr>
        <p:spPr>
          <a:xfrm>
            <a:off x="179512" y="980728"/>
            <a:ext cx="258878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Tsunami models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030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5229200"/>
            <a:ext cx="2744788" cy="1065213"/>
          </a:xfrm>
        </p:spPr>
        <p:txBody>
          <a:bodyPr rtlCol="0">
            <a:normAutofit/>
          </a:bodyPr>
          <a:lstStyle/>
          <a:p>
            <a:pPr rtl="0"/>
            <a:r>
              <a:rPr lang="en-GB" sz="3200" b="1" dirty="0"/>
              <a:t>Thank You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B8DD464-BB8B-BC69-BCD7-C29DF9792C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802" r="802"/>
          <a:stretch>
            <a:fillRect/>
          </a:stretch>
        </p:blipFill>
        <p:spPr>
          <a:xfrm>
            <a:off x="4427984" y="2492896"/>
            <a:ext cx="3873500" cy="39394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347864" y="2060848"/>
            <a:ext cx="5601692" cy="552450"/>
          </a:xfrm>
        </p:spPr>
        <p:txBody>
          <a:bodyPr rtlCol="0">
            <a:normAutofit fontScale="92500"/>
          </a:bodyPr>
          <a:lstStyle/>
          <a:p>
            <a:pPr marL="0" indent="0" algn="ctr" rtl="0">
              <a:buNone/>
            </a:pPr>
            <a:r>
              <a:rPr lang="en-GB" sz="1900" b="1" kern="0" dirty="0">
                <a:solidFill>
                  <a:schemeClr val="tx1">
                    <a:lumMod val="95000"/>
                  </a:schemeClr>
                </a:solidFill>
              </a:rPr>
              <a:t>Kindly Scan this QR code to evaluate this lecture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70C0"/>
                </a:solidFill>
              </a:rPr>
              <a:t>Current State of the Atmosphere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Surface Charts</a:t>
            </a:r>
          </a:p>
          <a:p>
            <a:pPr algn="l" rtl="0"/>
            <a:r>
              <a:rPr lang="en-US"/>
              <a:t>Upper Air Charts</a:t>
            </a:r>
          </a:p>
          <a:p>
            <a:pPr algn="l" rtl="0"/>
            <a:r>
              <a:rPr lang="en-US"/>
              <a:t>Metars, Synops,( Ship, Aircraft, Police ) Reports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 Observe Weather Elements</a:t>
            </a:r>
          </a:p>
        </p:txBody>
      </p:sp>
      <p:pic>
        <p:nvPicPr>
          <p:cNvPr id="11267" name="Picture 5" descr="w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w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000240"/>
            <a:ext cx="2808287" cy="299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cldcv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85926"/>
            <a:ext cx="21891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Fog over salalah</a:t>
            </a:r>
          </a:p>
        </p:txBody>
      </p:sp>
      <p:pic>
        <p:nvPicPr>
          <p:cNvPr id="15363" name="Content Placeholder 4" descr="2010080400Salala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928802"/>
            <a:ext cx="6985000" cy="4649798"/>
          </a:xfrm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8214" y="5857892"/>
            <a:ext cx="328586" cy="4667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ar-OM" dirty="0"/>
          </a:p>
        </p:txBody>
      </p:sp>
      <p:pic>
        <p:nvPicPr>
          <p:cNvPr id="16388" name="Picture 3" descr="2010080400AbuDhabi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709136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543800" cy="80962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/>
              <a:t>Tropical cyclone oman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 l="26782" t="26056" r="24387" b="15129"/>
          <a:stretch>
            <a:fillRect/>
          </a:stretch>
        </p:blipFill>
        <p:spPr bwMode="auto">
          <a:xfrm>
            <a:off x="684213" y="1052513"/>
            <a:ext cx="7345362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Weather associated with tropical cyclone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/>
              <a:t>Floods</a:t>
            </a:r>
          </a:p>
          <a:p>
            <a:pPr algn="l" rtl="0" eaLnBrk="1" hangingPunct="1"/>
            <a:r>
              <a:rPr lang="en-US"/>
              <a:t>Strong wind </a:t>
            </a:r>
          </a:p>
          <a:p>
            <a:pPr algn="l" rtl="0" eaLnBrk="1" hangingPunct="1"/>
            <a:r>
              <a:rPr lang="en-US"/>
              <a:t>Storm surge </a:t>
            </a:r>
          </a:p>
        </p:txBody>
      </p:sp>
      <p:pic>
        <p:nvPicPr>
          <p:cNvPr id="39940" name="Picture 5" descr="storm_surge_lutg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933825"/>
            <a:ext cx="32385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3276600" y="3068638"/>
            <a:ext cx="574675" cy="792162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1713</TotalTime>
  <Words>838</Words>
  <Application>Microsoft Office PowerPoint</Application>
  <PresentationFormat>On-screen Show (4:3)</PresentationFormat>
  <Paragraphs>133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Calibri</vt:lpstr>
      <vt:lpstr>Century Gothic</vt:lpstr>
      <vt:lpstr>Comic Sans MS</vt:lpstr>
      <vt:lpstr>Constantia</vt:lpstr>
      <vt:lpstr>Google Sans</vt:lpstr>
      <vt:lpstr>Helvetica Neue</vt:lpstr>
      <vt:lpstr>Times New Roman</vt:lpstr>
      <vt:lpstr>Wingdings</vt:lpstr>
      <vt:lpstr>Wingdings 2</vt:lpstr>
      <vt:lpstr>Flow</vt:lpstr>
      <vt:lpstr>Equation</vt:lpstr>
      <vt:lpstr>Document</vt:lpstr>
      <vt:lpstr>Dokument</vt:lpstr>
      <vt:lpstr>Photo Editor Photo</vt:lpstr>
      <vt:lpstr> Forecasting Techniques and NWP  </vt:lpstr>
      <vt:lpstr>Current State of the Atmosphere  </vt:lpstr>
      <vt:lpstr>PowerPoint Presentation</vt:lpstr>
      <vt:lpstr>Current State of the Atmosphere</vt:lpstr>
      <vt:lpstr> Observe Weather Elements</vt:lpstr>
      <vt:lpstr>Fog over salalah</vt:lpstr>
      <vt:lpstr> </vt:lpstr>
      <vt:lpstr>Tropical cyclone oman</vt:lpstr>
      <vt:lpstr>Weather associated with tropical cyclone</vt:lpstr>
      <vt:lpstr>General Concepts </vt:lpstr>
      <vt:lpstr>NWP model Products</vt:lpstr>
      <vt:lpstr>What is NWP Model?</vt:lpstr>
      <vt:lpstr>PowerPoint Presentation</vt:lpstr>
      <vt:lpstr>What do we mean by “solve the equations”</vt:lpstr>
      <vt:lpstr>NWP Concept: General overview</vt:lpstr>
      <vt:lpstr>PowerPoint Presentation</vt:lpstr>
      <vt:lpstr>PowerPoint Presentation</vt:lpstr>
      <vt:lpstr>PowerPoint Presentation</vt:lpstr>
      <vt:lpstr>NWP </vt:lpstr>
      <vt:lpstr>NWP concepts : Global &amp; LAM models.</vt:lpstr>
      <vt:lpstr>NWP concepts : Global models</vt:lpstr>
      <vt:lpstr>NWP Concepts : Limited Area Models (LAM).</vt:lpstr>
      <vt:lpstr>NWP Concepts : Initial Data.</vt:lpstr>
      <vt:lpstr>PowerPoint Presentation</vt:lpstr>
      <vt:lpstr>PowerPoint Presentation</vt:lpstr>
      <vt:lpstr>NWP Concepts : Meteograms</vt:lpstr>
      <vt:lpstr>NWP Concepts: Off-line Driven Models.</vt:lpstr>
      <vt:lpstr>PowerPoint Presentation</vt:lpstr>
      <vt:lpstr>Errors of the NWP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OMAN 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 techniques</dc:title>
  <dc:creator>user</dc:creator>
  <cp:lastModifiedBy>k s</cp:lastModifiedBy>
  <cp:revision>93</cp:revision>
  <cp:lastPrinted>1601-01-01T00:00:00Z</cp:lastPrinted>
  <dcterms:created xsi:type="dcterms:W3CDTF">2009-06-12T04:55:11Z</dcterms:created>
  <dcterms:modified xsi:type="dcterms:W3CDTF">2023-08-27T05:39:42Z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TC010721211033</vt:lpwstr>
  </property>
</Properties>
</file>