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82" r:id="rId3"/>
    <p:sldId id="430" r:id="rId4"/>
    <p:sldId id="328" r:id="rId5"/>
    <p:sldId id="318" r:id="rId6"/>
    <p:sldId id="427" r:id="rId7"/>
    <p:sldId id="313" r:id="rId8"/>
    <p:sldId id="315" r:id="rId9"/>
    <p:sldId id="316" r:id="rId10"/>
    <p:sldId id="319" r:id="rId11"/>
    <p:sldId id="321" r:id="rId12"/>
    <p:sldId id="326" r:id="rId13"/>
    <p:sldId id="322" r:id="rId14"/>
    <p:sldId id="327" r:id="rId15"/>
    <p:sldId id="324" r:id="rId16"/>
    <p:sldId id="330" r:id="rId17"/>
    <p:sldId id="299" r:id="rId18"/>
    <p:sldId id="300" r:id="rId19"/>
    <p:sldId id="301" r:id="rId20"/>
    <p:sldId id="304" r:id="rId21"/>
    <p:sldId id="305" r:id="rId22"/>
    <p:sldId id="329" r:id="rId23"/>
    <p:sldId id="42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90"/>
    <p:restoredTop sz="94665"/>
  </p:normalViewPr>
  <p:slideViewPr>
    <p:cSldViewPr snapToGrid="0">
      <p:cViewPr varScale="1">
        <p:scale>
          <a:sx n="107" d="100"/>
          <a:sy n="107" d="100"/>
        </p:scale>
        <p:origin x="736" y="16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015bf33f4ea7a6eb" providerId="LiveId" clId="{A5B5FDD3-1432-460D-B1C3-3FC2D9AF41A6}"/>
    <pc:docChg chg="custSel addSld delSld modSld sldOrd">
      <pc:chgData name="" userId="015bf33f4ea7a6eb" providerId="LiveId" clId="{A5B5FDD3-1432-460D-B1C3-3FC2D9AF41A6}" dt="2025-10-13T06:25:05.103" v="219" actId="2696"/>
      <pc:docMkLst>
        <pc:docMk/>
      </pc:docMkLst>
      <pc:sldChg chg="addSp delSp modSp add">
        <pc:chgData name="" userId="015bf33f4ea7a6eb" providerId="LiveId" clId="{A5B5FDD3-1432-460D-B1C3-3FC2D9AF41A6}" dt="2025-10-13T06:08:42.799" v="170" actId="1076"/>
        <pc:sldMkLst>
          <pc:docMk/>
          <pc:sldMk cId="3497203316" sldId="257"/>
        </pc:sldMkLst>
        <pc:spChg chg="del mod">
          <ac:chgData name="" userId="015bf33f4ea7a6eb" providerId="LiveId" clId="{A5B5FDD3-1432-460D-B1C3-3FC2D9AF41A6}" dt="2025-10-13T06:08:02.859" v="112" actId="478"/>
          <ac:spMkLst>
            <pc:docMk/>
            <pc:sldMk cId="3497203316" sldId="257"/>
            <ac:spMk id="171" creationId="{60EBCADF-2EBD-415D-B2C6-98B48E185207}"/>
          </ac:spMkLst>
        </pc:spChg>
        <pc:spChg chg="mod">
          <ac:chgData name="" userId="015bf33f4ea7a6eb" providerId="LiveId" clId="{A5B5FDD3-1432-460D-B1C3-3FC2D9AF41A6}" dt="2025-10-13T06:08:36.100" v="169" actId="20577"/>
          <ac:spMkLst>
            <pc:docMk/>
            <pc:sldMk cId="3497203316" sldId="257"/>
            <ac:spMk id="173" creationId="{2B3EACCB-2F02-4503-AC0E-90D6BCC0FC67}"/>
          </ac:spMkLst>
        </pc:spChg>
        <pc:spChg chg="add mod">
          <ac:chgData name="" userId="015bf33f4ea7a6eb" providerId="LiveId" clId="{A5B5FDD3-1432-460D-B1C3-3FC2D9AF41A6}" dt="2025-10-13T06:08:42.799" v="170" actId="1076"/>
          <ac:spMkLst>
            <pc:docMk/>
            <pc:sldMk cId="3497203316" sldId="257"/>
            <ac:spMk id="174" creationId="{F2D92A50-1FF7-4275-A0C9-151877720179}"/>
          </ac:spMkLst>
        </pc:spChg>
      </pc:sldChg>
      <pc:sldChg chg="delSp modSp del">
        <pc:chgData name="" userId="015bf33f4ea7a6eb" providerId="LiveId" clId="{A5B5FDD3-1432-460D-B1C3-3FC2D9AF41A6}" dt="2025-10-13T06:09:02.555" v="174" actId="2696"/>
        <pc:sldMkLst>
          <pc:docMk/>
          <pc:sldMk cId="0" sldId="311"/>
        </pc:sldMkLst>
        <pc:spChg chg="del">
          <ac:chgData name="" userId="015bf33f4ea7a6eb" providerId="LiveId" clId="{A5B5FDD3-1432-460D-B1C3-3FC2D9AF41A6}" dt="2025-10-12T04:22:41.366" v="12" actId="478"/>
          <ac:spMkLst>
            <pc:docMk/>
            <pc:sldMk cId="0" sldId="311"/>
            <ac:spMk id="2" creationId="{588477DC-8A53-9F89-FF40-7D46CDE66A9B}"/>
          </ac:spMkLst>
        </pc:spChg>
        <pc:spChg chg="mod">
          <ac:chgData name="" userId="015bf33f4ea7a6eb" providerId="LiveId" clId="{A5B5FDD3-1432-460D-B1C3-3FC2D9AF41A6}" dt="2025-10-12T06:14:34.144" v="104" actId="1076"/>
          <ac:spMkLst>
            <pc:docMk/>
            <pc:sldMk cId="0" sldId="311"/>
            <ac:spMk id="3" creationId="{5C6AAD7D-631F-4F25-8057-6799CA010348}"/>
          </ac:spMkLst>
        </pc:spChg>
        <pc:spChg chg="mod">
          <ac:chgData name="" userId="015bf33f4ea7a6eb" providerId="LiveId" clId="{A5B5FDD3-1432-460D-B1C3-3FC2D9AF41A6}" dt="2025-10-12T04:23:09.468" v="58" actId="1076"/>
          <ac:spMkLst>
            <pc:docMk/>
            <pc:sldMk cId="0" sldId="311"/>
            <ac:spMk id="8195" creationId="{66B99D50-740D-43FA-895F-D49BD3497433}"/>
          </ac:spMkLst>
        </pc:spChg>
      </pc:sldChg>
      <pc:sldChg chg="modSp">
        <pc:chgData name="" userId="015bf33f4ea7a6eb" providerId="LiveId" clId="{A5B5FDD3-1432-460D-B1C3-3FC2D9AF41A6}" dt="2025-10-12T05:00:38.128" v="99" actId="1076"/>
        <pc:sldMkLst>
          <pc:docMk/>
          <pc:sldMk cId="3459109381" sldId="313"/>
        </pc:sldMkLst>
        <pc:picChg chg="mod">
          <ac:chgData name="" userId="015bf33f4ea7a6eb" providerId="LiveId" clId="{A5B5FDD3-1432-460D-B1C3-3FC2D9AF41A6}" dt="2025-10-12T05:00:38.128" v="99" actId="1076"/>
          <ac:picMkLst>
            <pc:docMk/>
            <pc:sldMk cId="3459109381" sldId="313"/>
            <ac:picMk id="1026" creationId="{2B0B90EE-6B26-43F3-B284-9CB0B2CD917B}"/>
          </ac:picMkLst>
        </pc:picChg>
      </pc:sldChg>
      <pc:sldChg chg="modSp">
        <pc:chgData name="" userId="015bf33f4ea7a6eb" providerId="LiveId" clId="{A5B5FDD3-1432-460D-B1C3-3FC2D9AF41A6}" dt="2025-10-12T04:59:03.930" v="97" actId="1076"/>
        <pc:sldMkLst>
          <pc:docMk/>
          <pc:sldMk cId="1414626018" sldId="318"/>
        </pc:sldMkLst>
        <pc:spChg chg="mod">
          <ac:chgData name="" userId="015bf33f4ea7a6eb" providerId="LiveId" clId="{A5B5FDD3-1432-460D-B1C3-3FC2D9AF41A6}" dt="2025-10-12T04:58:54.866" v="96" actId="403"/>
          <ac:spMkLst>
            <pc:docMk/>
            <pc:sldMk cId="1414626018" sldId="318"/>
            <ac:spMk id="6" creationId="{CAC0BF45-B9BE-46E9-A001-63532480804A}"/>
          </ac:spMkLst>
        </pc:spChg>
        <pc:grpChg chg="mod">
          <ac:chgData name="" userId="015bf33f4ea7a6eb" providerId="LiveId" clId="{A5B5FDD3-1432-460D-B1C3-3FC2D9AF41A6}" dt="2025-10-12T04:59:03.930" v="97" actId="1076"/>
          <ac:grpSpMkLst>
            <pc:docMk/>
            <pc:sldMk cId="1414626018" sldId="318"/>
            <ac:grpSpMk id="15" creationId="{CA3C7DEA-37BE-4F03-AEBA-C70AED9B3FC0}"/>
          </ac:grpSpMkLst>
        </pc:grpChg>
      </pc:sldChg>
      <pc:sldChg chg="modAnim">
        <pc:chgData name="" userId="015bf33f4ea7a6eb" providerId="LiveId" clId="{A5B5FDD3-1432-460D-B1C3-3FC2D9AF41A6}" dt="2025-10-12T05:02:45.965" v="100"/>
        <pc:sldMkLst>
          <pc:docMk/>
          <pc:sldMk cId="4135161238" sldId="321"/>
        </pc:sldMkLst>
      </pc:sldChg>
      <pc:sldChg chg="addSp delSp modSp ord">
        <pc:chgData name="" userId="015bf33f4ea7a6eb" providerId="LiveId" clId="{A5B5FDD3-1432-460D-B1C3-3FC2D9AF41A6}" dt="2025-10-13T06:23:59.371" v="191"/>
        <pc:sldMkLst>
          <pc:docMk/>
          <pc:sldMk cId="637678164" sldId="328"/>
        </pc:sldMkLst>
        <pc:spChg chg="add mod">
          <ac:chgData name="" userId="015bf33f4ea7a6eb" providerId="LiveId" clId="{A5B5FDD3-1432-460D-B1C3-3FC2D9AF41A6}" dt="2025-10-12T04:57:49.600" v="90" actId="1076"/>
          <ac:spMkLst>
            <pc:docMk/>
            <pc:sldMk cId="637678164" sldId="328"/>
            <ac:spMk id="2" creationId="{97A43CE8-380C-4770-B1C5-303C23BA4E06}"/>
          </ac:spMkLst>
        </pc:spChg>
        <pc:spChg chg="add del mod">
          <ac:chgData name="" userId="015bf33f4ea7a6eb" providerId="LiveId" clId="{A5B5FDD3-1432-460D-B1C3-3FC2D9AF41A6}" dt="2025-10-12T04:58:18.091" v="94" actId="478"/>
          <ac:spMkLst>
            <pc:docMk/>
            <pc:sldMk cId="637678164" sldId="328"/>
            <ac:spMk id="5" creationId="{38162E97-869C-4721-A7F8-CA9B1A2CFF58}"/>
          </ac:spMkLst>
        </pc:spChg>
        <pc:spChg chg="add del mod">
          <ac:chgData name="" userId="015bf33f4ea7a6eb" providerId="LiveId" clId="{A5B5FDD3-1432-460D-B1C3-3FC2D9AF41A6}" dt="2025-10-13T06:23:59.371" v="191"/>
          <ac:spMkLst>
            <pc:docMk/>
            <pc:sldMk cId="637678164" sldId="328"/>
            <ac:spMk id="5" creationId="{73905D9E-C698-42C7-89DB-E14893376BD2}"/>
          </ac:spMkLst>
        </pc:spChg>
        <pc:spChg chg="add mod">
          <ac:chgData name="" userId="015bf33f4ea7a6eb" providerId="LiveId" clId="{A5B5FDD3-1432-460D-B1C3-3FC2D9AF41A6}" dt="2025-10-12T04:56:07.165" v="79" actId="1076"/>
          <ac:spMkLst>
            <pc:docMk/>
            <pc:sldMk cId="637678164" sldId="328"/>
            <ac:spMk id="6" creationId="{E5BB261C-DE28-4B63-ACB1-5D4FD21C590D}"/>
          </ac:spMkLst>
        </pc:spChg>
        <pc:spChg chg="add mod">
          <ac:chgData name="" userId="015bf33f4ea7a6eb" providerId="LiveId" clId="{A5B5FDD3-1432-460D-B1C3-3FC2D9AF41A6}" dt="2025-10-12T04:55:58.398" v="78" actId="1076"/>
          <ac:spMkLst>
            <pc:docMk/>
            <pc:sldMk cId="637678164" sldId="328"/>
            <ac:spMk id="7" creationId="{33F81415-AE30-4BE1-9C1D-CB378D26F3A6}"/>
          </ac:spMkLst>
        </pc:spChg>
        <pc:spChg chg="add mod">
          <ac:chgData name="" userId="015bf33f4ea7a6eb" providerId="LiveId" clId="{A5B5FDD3-1432-460D-B1C3-3FC2D9AF41A6}" dt="2025-10-12T04:55:49.423" v="77" actId="1076"/>
          <ac:spMkLst>
            <pc:docMk/>
            <pc:sldMk cId="637678164" sldId="328"/>
            <ac:spMk id="8" creationId="{D19C3585-8CDE-40EB-A927-1F0E3E83CA1A}"/>
          </ac:spMkLst>
        </pc:spChg>
        <pc:spChg chg="add mod">
          <ac:chgData name="" userId="015bf33f4ea7a6eb" providerId="LiveId" clId="{A5B5FDD3-1432-460D-B1C3-3FC2D9AF41A6}" dt="2025-10-12T04:55:44.416" v="76" actId="1076"/>
          <ac:spMkLst>
            <pc:docMk/>
            <pc:sldMk cId="637678164" sldId="328"/>
            <ac:spMk id="9" creationId="{B883B93F-A831-4D91-93DC-5E8F9601133C}"/>
          </ac:spMkLst>
        </pc:spChg>
        <pc:spChg chg="add del">
          <ac:chgData name="" userId="015bf33f4ea7a6eb" providerId="LiveId" clId="{A5B5FDD3-1432-460D-B1C3-3FC2D9AF41A6}" dt="2025-10-12T04:58:16.470" v="92" actId="478"/>
          <ac:spMkLst>
            <pc:docMk/>
            <pc:sldMk cId="637678164" sldId="328"/>
            <ac:spMk id="10" creationId="{AB065615-3FF1-4972-88FF-86794A8DBF3C}"/>
          </ac:spMkLst>
        </pc:spChg>
        <pc:spChg chg="add mod">
          <ac:chgData name="" userId="015bf33f4ea7a6eb" providerId="LiveId" clId="{A5B5FDD3-1432-460D-B1C3-3FC2D9AF41A6}" dt="2025-10-12T04:56:47.192" v="87" actId="1076"/>
          <ac:spMkLst>
            <pc:docMk/>
            <pc:sldMk cId="637678164" sldId="328"/>
            <ac:spMk id="11" creationId="{A16A316B-DE73-4F1E-BC1F-60B83C097120}"/>
          </ac:spMkLst>
        </pc:spChg>
        <pc:spChg chg="add mod">
          <ac:chgData name="" userId="015bf33f4ea7a6eb" providerId="LiveId" clId="{A5B5FDD3-1432-460D-B1C3-3FC2D9AF41A6}" dt="2025-10-12T04:57:44.136" v="89" actId="1076"/>
          <ac:spMkLst>
            <pc:docMk/>
            <pc:sldMk cId="637678164" sldId="328"/>
            <ac:spMk id="12" creationId="{227BF05E-538A-427C-A301-FDFE5456E574}"/>
          </ac:spMkLst>
        </pc:spChg>
        <pc:spChg chg="add mod">
          <ac:chgData name="" userId="015bf33f4ea7a6eb" providerId="LiveId" clId="{A5B5FDD3-1432-460D-B1C3-3FC2D9AF41A6}" dt="2025-10-12T04:57:37.600" v="88" actId="1076"/>
          <ac:spMkLst>
            <pc:docMk/>
            <pc:sldMk cId="637678164" sldId="328"/>
            <ac:spMk id="13" creationId="{B18E6AE2-DD3C-47AD-AB51-1D429CE92DA3}"/>
          </ac:spMkLst>
        </pc:spChg>
        <pc:spChg chg="add mod">
          <ac:chgData name="" userId="015bf33f4ea7a6eb" providerId="LiveId" clId="{A5B5FDD3-1432-460D-B1C3-3FC2D9AF41A6}" dt="2025-10-12T04:56:32.560" v="86" actId="1076"/>
          <ac:spMkLst>
            <pc:docMk/>
            <pc:sldMk cId="637678164" sldId="328"/>
            <ac:spMk id="14" creationId="{2827A17F-3AB1-4F4F-8D61-59946FE43DE5}"/>
          </ac:spMkLst>
        </pc:spChg>
      </pc:sldChg>
      <pc:sldChg chg="del">
        <pc:chgData name="" userId="015bf33f4ea7a6eb" providerId="LiveId" clId="{A5B5FDD3-1432-460D-B1C3-3FC2D9AF41A6}" dt="2025-10-12T04:22:19.664" v="0" actId="2696"/>
        <pc:sldMkLst>
          <pc:docMk/>
          <pc:sldMk cId="1037550509" sldId="425"/>
        </pc:sldMkLst>
      </pc:sldChg>
      <pc:sldChg chg="del">
        <pc:chgData name="" userId="015bf33f4ea7a6eb" providerId="LiveId" clId="{A5B5FDD3-1432-460D-B1C3-3FC2D9AF41A6}" dt="2025-10-12T04:54:33.251" v="60" actId="2696"/>
        <pc:sldMkLst>
          <pc:docMk/>
          <pc:sldMk cId="1792887651" sldId="426"/>
        </pc:sldMkLst>
      </pc:sldChg>
      <pc:sldChg chg="modSp del">
        <pc:chgData name="" userId="015bf33f4ea7a6eb" providerId="LiveId" clId="{A5B5FDD3-1432-460D-B1C3-3FC2D9AF41A6}" dt="2025-10-13T06:25:05.103" v="219" actId="2696"/>
        <pc:sldMkLst>
          <pc:docMk/>
          <pc:sldMk cId="4144424832" sldId="429"/>
        </pc:sldMkLst>
        <pc:picChg chg="mod">
          <ac:chgData name="" userId="015bf33f4ea7a6eb" providerId="LiveId" clId="{A5B5FDD3-1432-460D-B1C3-3FC2D9AF41A6}" dt="2025-10-12T05:05:09.950" v="101" actId="14100"/>
          <ac:picMkLst>
            <pc:docMk/>
            <pc:sldMk cId="4144424832" sldId="429"/>
            <ac:picMk id="3" creationId="{4AF9A051-5D8C-4C21-A5EE-56EFD4618B0F}"/>
          </ac:picMkLst>
        </pc:picChg>
        <pc:picChg chg="mod">
          <ac:chgData name="" userId="015bf33f4ea7a6eb" providerId="LiveId" clId="{A5B5FDD3-1432-460D-B1C3-3FC2D9AF41A6}" dt="2025-10-12T05:05:16.558" v="103" actId="1076"/>
          <ac:picMkLst>
            <pc:docMk/>
            <pc:sldMk cId="4144424832" sldId="429"/>
            <ac:picMk id="4" creationId="{C8E8BCFA-92F9-41B7-8641-A23FC746D8FF}"/>
          </ac:picMkLst>
        </pc:picChg>
      </pc:sldChg>
      <pc:sldChg chg="addSp delSp modSp add">
        <pc:chgData name="" userId="015bf33f4ea7a6eb" providerId="LiveId" clId="{A5B5FDD3-1432-460D-B1C3-3FC2D9AF41A6}" dt="2025-10-13T06:24:54.190" v="217" actId="1076"/>
        <pc:sldMkLst>
          <pc:docMk/>
          <pc:sldMk cId="1421420848" sldId="430"/>
        </pc:sldMkLst>
        <pc:spChg chg="del">
          <ac:chgData name="" userId="015bf33f4ea7a6eb" providerId="LiveId" clId="{A5B5FDD3-1432-460D-B1C3-3FC2D9AF41A6}" dt="2025-10-13T06:08:54.593" v="172" actId="478"/>
          <ac:spMkLst>
            <pc:docMk/>
            <pc:sldMk cId="1421420848" sldId="430"/>
            <ac:spMk id="2" creationId="{97A43CE8-380C-4770-B1C5-303C23BA4E06}"/>
          </ac:spMkLst>
        </pc:spChg>
        <pc:spChg chg="mod">
          <ac:chgData name="" userId="015bf33f4ea7a6eb" providerId="LiveId" clId="{A5B5FDD3-1432-460D-B1C3-3FC2D9AF41A6}" dt="2025-10-13T06:24:54.190" v="217" actId="1076"/>
          <ac:spMkLst>
            <pc:docMk/>
            <pc:sldMk cId="1421420848" sldId="430"/>
            <ac:spMk id="4" creationId="{D19D98BB-81FE-4A26-88AA-30F04D0D9C73}"/>
          </ac:spMkLst>
        </pc:spChg>
        <pc:spChg chg="del">
          <ac:chgData name="" userId="015bf33f4ea7a6eb" providerId="LiveId" clId="{A5B5FDD3-1432-460D-B1C3-3FC2D9AF41A6}" dt="2025-10-13T06:08:51.761" v="171" actId="478"/>
          <ac:spMkLst>
            <pc:docMk/>
            <pc:sldMk cId="1421420848" sldId="430"/>
            <ac:spMk id="5" creationId="{38162E97-869C-4721-A7F8-CA9B1A2CFF58}"/>
          </ac:spMkLst>
        </pc:spChg>
        <pc:spChg chg="add mod">
          <ac:chgData name="" userId="015bf33f4ea7a6eb" providerId="LiveId" clId="{A5B5FDD3-1432-460D-B1C3-3FC2D9AF41A6}" dt="2025-10-13T06:24:50.060" v="216" actId="1076"/>
          <ac:spMkLst>
            <pc:docMk/>
            <pc:sldMk cId="1421420848" sldId="430"/>
            <ac:spMk id="6" creationId="{B5924B3E-6096-4C11-A39C-6263DFC3BB05}"/>
          </ac:spMkLst>
        </pc:spChg>
      </pc:sldChg>
      <pc:sldChg chg="addSp modSp add del">
        <pc:chgData name="" userId="015bf33f4ea7a6eb" providerId="LiveId" clId="{A5B5FDD3-1432-460D-B1C3-3FC2D9AF41A6}" dt="2025-10-13T06:24:59.270" v="218" actId="2696"/>
        <pc:sldMkLst>
          <pc:docMk/>
          <pc:sldMk cId="1187914942" sldId="431"/>
        </pc:sldMkLst>
        <pc:spChg chg="add mod">
          <ac:chgData name="" userId="015bf33f4ea7a6eb" providerId="LiveId" clId="{A5B5FDD3-1432-460D-B1C3-3FC2D9AF41A6}" dt="2025-10-13T06:24:24.613" v="208" actId="1076"/>
          <ac:spMkLst>
            <pc:docMk/>
            <pc:sldMk cId="1187914942" sldId="431"/>
            <ac:spMk id="2" creationId="{65BBB725-3869-45E9-8F2F-1F08B44BE861}"/>
          </ac:spMkLst>
        </pc:spChg>
      </pc:sldChg>
      <pc:sldChg chg="add del">
        <pc:chgData name="" userId="015bf33f4ea7a6eb" providerId="LiveId" clId="{A5B5FDD3-1432-460D-B1C3-3FC2D9AF41A6}" dt="2025-10-13T06:08:59.769" v="173" actId="2696"/>
        <pc:sldMkLst>
          <pc:docMk/>
          <pc:sldMk cId="1361595652" sldId="431"/>
        </pc:sldMkLst>
      </pc:sldChg>
      <pc:sldChg chg="add del">
        <pc:chgData name="" userId="015bf33f4ea7a6eb" providerId="LiveId" clId="{A5B5FDD3-1432-460D-B1C3-3FC2D9AF41A6}" dt="2025-10-13T06:22:38.015" v="176" actId="2696"/>
        <pc:sldMkLst>
          <pc:docMk/>
          <pc:sldMk cId="4039189851" sldId="43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DCB28D-A8A1-4686-A443-F3435D44121C}" type="datetimeFigureOut">
              <a:rPr lang="en-US" smtClean="0"/>
              <a:t>8/9/26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5DB12A-DE39-437B-9FD5-7B5A49E328CA}" type="slidenum">
              <a:rPr lang="en-US" smtClean="0"/>
              <a:t>‹#›</a:t>
            </a:fld>
            <a:endParaRPr lang="en-US"/>
          </a:p>
        </p:txBody>
      </p:sp>
    </p:spTree>
    <p:extLst>
      <p:ext uri="{BB962C8B-B14F-4D97-AF65-F5344CB8AC3E}">
        <p14:creationId xmlns:p14="http://schemas.microsoft.com/office/powerpoint/2010/main" val="3786386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46F66-97A1-44B8-BA35-DA0A57AE47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CF2266-3047-478C-A1DE-1FFF468A99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6D516C-B493-49F3-AA50-078AADFCB322}"/>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5" name="Footer Placeholder 4">
            <a:extLst>
              <a:ext uri="{FF2B5EF4-FFF2-40B4-BE49-F238E27FC236}">
                <a16:creationId xmlns:a16="http://schemas.microsoft.com/office/drawing/2014/main" id="{B57A35B3-8710-4E31-870F-398F521768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4E07D6-6690-4C0D-BB5E-C7C3D900A106}"/>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2596433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D1ECE-6EBB-44ED-BF25-F96E07ECE4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4C99CD-FCA7-4E16-BAA6-571CFE55051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A4BE5A-99C4-45F4-99EA-C4C18DB60781}"/>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5" name="Footer Placeholder 4">
            <a:extLst>
              <a:ext uri="{FF2B5EF4-FFF2-40B4-BE49-F238E27FC236}">
                <a16:creationId xmlns:a16="http://schemas.microsoft.com/office/drawing/2014/main" id="{6C9A352C-44CC-4390-95E8-6626A4B168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F0A41-172B-4FF5-AE86-A46DF2287849}"/>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243465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FC2AC4-4980-401E-BC9E-4BB07DBC98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860718-7303-4538-ACBB-6093ECD260C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24F4B4-756E-45CB-BF88-27B47B85D253}"/>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5" name="Footer Placeholder 4">
            <a:extLst>
              <a:ext uri="{FF2B5EF4-FFF2-40B4-BE49-F238E27FC236}">
                <a16:creationId xmlns:a16="http://schemas.microsoft.com/office/drawing/2014/main" id="{DD7F7DD9-C658-44A7-9E5C-35C3F9E650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6DBD2-4CEF-48C1-8DB0-B5FD8F656620}"/>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3964829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413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75280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8301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95072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49027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992964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77945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7107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AE5BE-B284-464F-8A51-EE2676D25C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DD09AF-DED2-483F-8391-80F370947D7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5138C8-08BF-499E-BACC-D5203DC8C1E7}"/>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5" name="Footer Placeholder 4">
            <a:extLst>
              <a:ext uri="{FF2B5EF4-FFF2-40B4-BE49-F238E27FC236}">
                <a16:creationId xmlns:a16="http://schemas.microsoft.com/office/drawing/2014/main" id="{4A24DDFB-DD77-47C4-9085-8A0A254BE0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262964-4739-484E-8559-1349272D50A3}"/>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1902130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46605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9490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8853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531FDCB0-6F8F-43A7-8908-71D3476A3EF2}" type="slidenum">
              <a:rPr lang="en-US"/>
              <a:pPr>
                <a:defRPr/>
              </a:pPr>
              <a:t>‹#›</a:t>
            </a:fld>
            <a:endParaRPr lang="en-US"/>
          </a:p>
        </p:txBody>
      </p:sp>
    </p:spTree>
    <p:extLst>
      <p:ext uri="{BB962C8B-B14F-4D97-AF65-F5344CB8AC3E}">
        <p14:creationId xmlns:p14="http://schemas.microsoft.com/office/powerpoint/2010/main" val="3800192962"/>
      </p:ext>
    </p:extLst>
  </p:cSld>
  <p:clrMapOvr>
    <a:masterClrMapping/>
  </p:clrMapOvr>
  <p:transition>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86518-9085-45BB-B54E-DA2D092F9B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42C2E7-84C9-4B4A-9BE5-9BFDCD98F2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9B8D9AD-A7B1-4A0E-AFDE-24B30A0BAB12}"/>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5" name="Footer Placeholder 4">
            <a:extLst>
              <a:ext uri="{FF2B5EF4-FFF2-40B4-BE49-F238E27FC236}">
                <a16:creationId xmlns:a16="http://schemas.microsoft.com/office/drawing/2014/main" id="{C3BFAE37-CB82-4468-B1AB-25762EFE1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3443C8-1310-4D82-AB57-9BF96A67DA90}"/>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1056988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7B5F2-4113-4C52-B158-2B68C6905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7C7E05-F2BF-4F39-9D35-52BF1707797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7A42F5-1F13-47AE-8E87-AEE3DB6EBA0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A4C3E9-3E92-48D9-8B00-8485BC8569E4}"/>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6" name="Footer Placeholder 5">
            <a:extLst>
              <a:ext uri="{FF2B5EF4-FFF2-40B4-BE49-F238E27FC236}">
                <a16:creationId xmlns:a16="http://schemas.microsoft.com/office/drawing/2014/main" id="{FE78B33D-6E8E-4720-9104-516FD6D676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C33144-78FF-4C70-9A9E-26260C2E2EA6}"/>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987021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F6723-EDAF-481D-9CD7-656F229640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B164FA-847B-4083-9F90-AF3D8272B8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0976861-8292-4595-993A-F2B0A70D599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DAB1E7-3CD3-446B-B706-A814644873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494968C-E2E1-4C48-801D-DBE40BB1D0B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E1D26F-BF92-4B35-A834-5D2A4CCA350E}"/>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8" name="Footer Placeholder 7">
            <a:extLst>
              <a:ext uri="{FF2B5EF4-FFF2-40B4-BE49-F238E27FC236}">
                <a16:creationId xmlns:a16="http://schemas.microsoft.com/office/drawing/2014/main" id="{E3AECB28-9094-4512-AAE9-86D4DAFC0F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E94243-C6B1-4D6E-B16D-EEB66F32FE94}"/>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211517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CC40-17EF-4741-90FF-2631A8EE15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703B52-7A73-460E-A2B4-A63C4BADE214}"/>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4" name="Footer Placeholder 3">
            <a:extLst>
              <a:ext uri="{FF2B5EF4-FFF2-40B4-BE49-F238E27FC236}">
                <a16:creationId xmlns:a16="http://schemas.microsoft.com/office/drawing/2014/main" id="{1C588615-531E-49DE-9430-6963649B52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CE1C3A-B468-46C3-A248-49B3264E1B08}"/>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2418545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597565-7577-42A2-801B-788640EACC81}"/>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3" name="Footer Placeholder 2">
            <a:extLst>
              <a:ext uri="{FF2B5EF4-FFF2-40B4-BE49-F238E27FC236}">
                <a16:creationId xmlns:a16="http://schemas.microsoft.com/office/drawing/2014/main" id="{91F8529C-0EC8-47CD-A0C4-B30CD35686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3624E7-E649-42D9-B79C-57703B08E545}"/>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2996590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3786E-21E8-414A-80DA-3C77E2BE12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8E19AE-1C2C-4E67-A2E7-7A73C06107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948D7A-910C-4B30-8830-C72F23FB10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04B4BEC-C821-4407-A000-209B0D0542BD}"/>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6" name="Footer Placeholder 5">
            <a:extLst>
              <a:ext uri="{FF2B5EF4-FFF2-40B4-BE49-F238E27FC236}">
                <a16:creationId xmlns:a16="http://schemas.microsoft.com/office/drawing/2014/main" id="{429487AA-AEB5-4B5E-9DAD-6ED55A83B9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F6BAF9-8993-4926-8092-0668AC49D27D}"/>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2181146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C682C-E96B-45C0-8001-A895CFA76A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1C0A32-8516-46F9-BD91-54FA4511AC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F5D35D-7F9D-4419-B5D6-E7B423B77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038A8BC-446F-4FF0-8FBE-59C1928084C2}"/>
              </a:ext>
            </a:extLst>
          </p:cNvPr>
          <p:cNvSpPr>
            <a:spLocks noGrp="1"/>
          </p:cNvSpPr>
          <p:nvPr>
            <p:ph type="dt" sz="half" idx="10"/>
          </p:nvPr>
        </p:nvSpPr>
        <p:spPr/>
        <p:txBody>
          <a:bodyPr/>
          <a:lstStyle/>
          <a:p>
            <a:fld id="{0A26E134-6782-4872-9588-816FFF560529}" type="datetimeFigureOut">
              <a:rPr lang="en-US" smtClean="0"/>
              <a:t>8/9/26</a:t>
            </a:fld>
            <a:endParaRPr lang="en-US"/>
          </a:p>
        </p:txBody>
      </p:sp>
      <p:sp>
        <p:nvSpPr>
          <p:cNvPr id="6" name="Footer Placeholder 5">
            <a:extLst>
              <a:ext uri="{FF2B5EF4-FFF2-40B4-BE49-F238E27FC236}">
                <a16:creationId xmlns:a16="http://schemas.microsoft.com/office/drawing/2014/main" id="{A2C9C9D3-3769-4CAF-AA3E-422F134EE1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113150-BB29-4ABB-AAA1-BF86C1E64F5F}"/>
              </a:ext>
            </a:extLst>
          </p:cNvPr>
          <p:cNvSpPr>
            <a:spLocks noGrp="1"/>
          </p:cNvSpPr>
          <p:nvPr>
            <p:ph type="sldNum" sz="quarter" idx="12"/>
          </p:nvPr>
        </p:nvSpPr>
        <p:spPr/>
        <p:txBody>
          <a:bodyPr/>
          <a:lstStyle/>
          <a:p>
            <a:fld id="{A99D9E56-0FAF-40F0-A0C1-6BD8A245DCFD}" type="slidenum">
              <a:rPr lang="en-US" smtClean="0"/>
              <a:t>‹#›</a:t>
            </a:fld>
            <a:endParaRPr lang="en-US"/>
          </a:p>
        </p:txBody>
      </p:sp>
    </p:spTree>
    <p:extLst>
      <p:ext uri="{BB962C8B-B14F-4D97-AF65-F5344CB8AC3E}">
        <p14:creationId xmlns:p14="http://schemas.microsoft.com/office/powerpoint/2010/main" val="2436019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78ECF5-4F93-4E13-A1DA-BA508EB5E9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C231BC-3344-46EB-94F3-480D06498F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093CD9-DFE4-4D7E-96E8-46562A5DC5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26E134-6782-4872-9588-816FFF560529}" type="datetimeFigureOut">
              <a:rPr lang="en-US" smtClean="0"/>
              <a:t>8/9/26</a:t>
            </a:fld>
            <a:endParaRPr lang="en-US"/>
          </a:p>
        </p:txBody>
      </p:sp>
      <p:sp>
        <p:nvSpPr>
          <p:cNvPr id="5" name="Footer Placeholder 4">
            <a:extLst>
              <a:ext uri="{FF2B5EF4-FFF2-40B4-BE49-F238E27FC236}">
                <a16:creationId xmlns:a16="http://schemas.microsoft.com/office/drawing/2014/main" id="{2BFEF086-55A6-4CE9-97A9-B44E129B40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F0EB99E-D9F2-48FA-B44D-A7BF2DF94E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D9E56-0FAF-40F0-A0C1-6BD8A245DCFD}" type="slidenum">
              <a:rPr lang="en-US" smtClean="0"/>
              <a:t>‹#›</a:t>
            </a:fld>
            <a:endParaRPr lang="en-US"/>
          </a:p>
        </p:txBody>
      </p:sp>
    </p:spTree>
    <p:extLst>
      <p:ext uri="{BB962C8B-B14F-4D97-AF65-F5344CB8AC3E}">
        <p14:creationId xmlns:p14="http://schemas.microsoft.com/office/powerpoint/2010/main" val="2936254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8/9/26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1908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hyperlink" Target="https://worldview.earthdata.nasa.g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28.jpg"/></Relationships>
</file>

<file path=ppt/slides/_rels/slide1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29.jpeg"/><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4.w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earth.nullschool.net/#2024/08/15/1000Z/wind/isobaric/850hPa/overlay=total_precipitable_water/equirectangular=-310.59,2.09,229" TargetMode="External"/><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4043A4-26EE-42B7-8393-CE641C8733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65351362-77DF-58F0-C5C0-3AF6CF436222}"/>
              </a:ext>
            </a:extLst>
          </p:cNvPr>
          <p:cNvSpPr/>
          <p:nvPr/>
        </p:nvSpPr>
        <p:spPr>
          <a:xfrm>
            <a:off x="2717800" y="2745663"/>
            <a:ext cx="6960854" cy="2123658"/>
          </a:xfrm>
          <a:prstGeom prst="rect">
            <a:avLst/>
          </a:prstGeom>
        </p:spPr>
        <p:txBody>
          <a:bodyPr wrap="square">
            <a:spAutoFit/>
          </a:bodyPr>
          <a:lstStyle/>
          <a:p>
            <a:pPr algn="ctr"/>
            <a:r>
              <a:rPr lang="en-US" altLang="en-US" sz="4400" b="1" dirty="0">
                <a:solidFill>
                  <a:schemeClr val="bg1"/>
                </a:solidFill>
                <a:latin typeface="Century Gothic" panose="020B0502020202020204"/>
              </a:rPr>
              <a:t>General Atmospheric Circulation </a:t>
            </a:r>
            <a:br>
              <a:rPr lang="en-US" altLang="en-US" sz="4400" b="1" dirty="0">
                <a:solidFill>
                  <a:schemeClr val="bg1"/>
                </a:solidFill>
                <a:latin typeface="Century Gothic" panose="020B0502020202020204"/>
              </a:rPr>
            </a:br>
            <a:endParaRPr lang="ar-OM" sz="4400" b="1" dirty="0">
              <a:solidFill>
                <a:schemeClr val="bg1"/>
              </a:solidFill>
              <a:latin typeface="Cairo" pitchFamily="2" charset="-78"/>
              <a:cs typeface="Cairo" pitchFamily="2" charset="-78"/>
            </a:endParaRPr>
          </a:p>
        </p:txBody>
      </p:sp>
      <p:pic>
        <p:nvPicPr>
          <p:cNvPr id="4" name="Picture 3">
            <a:extLst>
              <a:ext uri="{FF2B5EF4-FFF2-40B4-BE49-F238E27FC236}">
                <a16:creationId xmlns:a16="http://schemas.microsoft.com/office/drawing/2014/main" id="{63038EEE-1C37-255E-0AD7-B84F02D54C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283423"/>
            <a:ext cx="1344046" cy="1184265"/>
          </a:xfrm>
          <a:prstGeom prst="rect">
            <a:avLst/>
          </a:prstGeom>
        </p:spPr>
      </p:pic>
      <p:sp>
        <p:nvSpPr>
          <p:cNvPr id="7" name="Rectangle 2">
            <a:extLst>
              <a:ext uri="{FF2B5EF4-FFF2-40B4-BE49-F238E27FC236}">
                <a16:creationId xmlns:a16="http://schemas.microsoft.com/office/drawing/2014/main" id="{CF8FD266-8DA1-D640-8ADB-B32D23C68861}"/>
              </a:ext>
            </a:extLst>
          </p:cNvPr>
          <p:cNvSpPr/>
          <p:nvPr/>
        </p:nvSpPr>
        <p:spPr>
          <a:xfrm>
            <a:off x="240146" y="5335593"/>
            <a:ext cx="6096000" cy="1285288"/>
          </a:xfrm>
          <a:prstGeom prst="rect">
            <a:avLst/>
          </a:prstGeom>
        </p:spPr>
        <p:txBody>
          <a:bodyPr>
            <a:spAutoFit/>
          </a:bodyPr>
          <a:lstStyle/>
          <a:p>
            <a:pPr>
              <a:lnSpc>
                <a:spcPct val="150000"/>
              </a:lnSpc>
            </a:pPr>
            <a:r>
              <a:rPr lang="en-US" b="1" dirty="0">
                <a:latin typeface="Century Gothic" panose="020B0502020202020204" pitchFamily="34" charset="0"/>
              </a:rPr>
              <a:t>Directorate General of Meteorology</a:t>
            </a:r>
          </a:p>
          <a:p>
            <a:pPr>
              <a:lnSpc>
                <a:spcPct val="150000"/>
              </a:lnSpc>
            </a:pPr>
            <a:r>
              <a:rPr lang="en-US" b="1" dirty="0">
                <a:latin typeface="Century Gothic" panose="020B0502020202020204" pitchFamily="34" charset="0"/>
              </a:rPr>
              <a:t>L</a:t>
            </a:r>
            <a:r>
              <a:rPr lang="en-US" b="1" dirty="0">
                <a:solidFill>
                  <a:srgbClr val="262863"/>
                </a:solidFill>
                <a:latin typeface="Century Gothic" panose="020B0502020202020204" pitchFamily="34" charset="0"/>
              </a:rPr>
              <a:t>ecturer: </a:t>
            </a:r>
            <a:r>
              <a:rPr lang="en-US" b="1" i="1" dirty="0">
                <a:solidFill>
                  <a:srgbClr val="7F873D"/>
                </a:solidFill>
                <a:latin typeface="Century Gothic" panose="020B0502020202020204" pitchFamily="34" charset="0"/>
              </a:rPr>
              <a:t>Younis Al </a:t>
            </a:r>
            <a:r>
              <a:rPr lang="en-US" b="1" i="1" dirty="0" err="1">
                <a:solidFill>
                  <a:srgbClr val="7F873D"/>
                </a:solidFill>
                <a:latin typeface="Century Gothic" panose="020B0502020202020204" pitchFamily="34" charset="0"/>
              </a:rPr>
              <a:t>Riyami</a:t>
            </a:r>
            <a:endParaRPr lang="en-US" b="1" i="1" dirty="0">
              <a:solidFill>
                <a:srgbClr val="7F873D"/>
              </a:solidFill>
              <a:latin typeface="Century Gothic" panose="020B0502020202020204" pitchFamily="34" charset="0"/>
            </a:endParaRPr>
          </a:p>
          <a:p>
            <a:pPr>
              <a:lnSpc>
                <a:spcPct val="150000"/>
              </a:lnSpc>
            </a:pPr>
            <a:r>
              <a:rPr lang="en-US" b="1" dirty="0">
                <a:solidFill>
                  <a:srgbClr val="7F873D"/>
                </a:solidFill>
                <a:latin typeface="Century Gothic" panose="020B0502020202020204" pitchFamily="34" charset="0"/>
              </a:rPr>
              <a:t> August,2026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DACAAB2-A5FE-4B31-8EE1-BD29A7E69C29}"/>
              </a:ext>
            </a:extLst>
          </p:cNvPr>
          <p:cNvSpPr/>
          <p:nvPr/>
        </p:nvSpPr>
        <p:spPr>
          <a:xfrm>
            <a:off x="1149215" y="229948"/>
            <a:ext cx="6616298" cy="461665"/>
          </a:xfrm>
          <a:prstGeom prst="rect">
            <a:avLst/>
          </a:prstGeom>
        </p:spPr>
        <p:txBody>
          <a:bodyPr wrap="none">
            <a:spAutoFit/>
          </a:bodyPr>
          <a:lstStyle/>
          <a:p>
            <a:r>
              <a:rPr lang="en-US" altLang="en-US" sz="2400" b="1" dirty="0">
                <a:solidFill>
                  <a:schemeClr val="accent6">
                    <a:lumMod val="75000"/>
                  </a:schemeClr>
                </a:solidFill>
              </a:rPr>
              <a:t>General Atmospheric Circulation    ( Global Scale )  </a:t>
            </a:r>
            <a:endParaRPr lang="en-US" sz="2400" dirty="0"/>
          </a:p>
        </p:txBody>
      </p:sp>
      <p:sp>
        <p:nvSpPr>
          <p:cNvPr id="7" name="TextBox 6">
            <a:extLst>
              <a:ext uri="{FF2B5EF4-FFF2-40B4-BE49-F238E27FC236}">
                <a16:creationId xmlns:a16="http://schemas.microsoft.com/office/drawing/2014/main" id="{0E2AFC31-5057-40DB-87B9-94A8F13B996B}"/>
              </a:ext>
            </a:extLst>
          </p:cNvPr>
          <p:cNvSpPr txBox="1"/>
          <p:nvPr/>
        </p:nvSpPr>
        <p:spPr>
          <a:xfrm>
            <a:off x="405351" y="896891"/>
            <a:ext cx="11349874" cy="1015663"/>
          </a:xfrm>
          <a:prstGeom prst="rect">
            <a:avLst/>
          </a:prstGeom>
          <a:noFill/>
        </p:spPr>
        <p:txBody>
          <a:bodyPr wrap="square" rtlCol="0">
            <a:spAutoFit/>
          </a:bodyPr>
          <a:lstStyle/>
          <a:p>
            <a:r>
              <a:rPr lang="en-US" dirty="0"/>
              <a:t>- Solar radiation is more </a:t>
            </a:r>
            <a:r>
              <a:rPr lang="en-US" sz="2000" b="1" dirty="0"/>
              <a:t>intense and concentrated at the equator </a:t>
            </a:r>
            <a:r>
              <a:rPr lang="en-US" dirty="0"/>
              <a:t>due to the angle at which sunlight strikes the Earth. Thus at the equator, sunlight hits the surface more directly, resulting in </a:t>
            </a:r>
            <a:r>
              <a:rPr lang="en-US" sz="2000" b="1" dirty="0"/>
              <a:t>higher energy per unit area, while it is the opposite at  the poles </a:t>
            </a:r>
            <a:r>
              <a:rPr lang="en-US" dirty="0"/>
              <a:t>. </a:t>
            </a:r>
          </a:p>
        </p:txBody>
      </p:sp>
      <p:sp>
        <p:nvSpPr>
          <p:cNvPr id="9" name="Rectangle 8">
            <a:extLst>
              <a:ext uri="{FF2B5EF4-FFF2-40B4-BE49-F238E27FC236}">
                <a16:creationId xmlns:a16="http://schemas.microsoft.com/office/drawing/2014/main" id="{7660DD0C-FD96-43C5-9A06-C22978BDB4A3}"/>
              </a:ext>
            </a:extLst>
          </p:cNvPr>
          <p:cNvSpPr/>
          <p:nvPr/>
        </p:nvSpPr>
        <p:spPr>
          <a:xfrm>
            <a:off x="405351" y="1888584"/>
            <a:ext cx="11397690" cy="646331"/>
          </a:xfrm>
          <a:prstGeom prst="rect">
            <a:avLst/>
          </a:prstGeom>
        </p:spPr>
        <p:txBody>
          <a:bodyPr wrap="square">
            <a:spAutoFit/>
          </a:bodyPr>
          <a:lstStyle/>
          <a:p>
            <a:r>
              <a:rPr lang="en-US" dirty="0"/>
              <a:t>- These temperature and energy differences contribute to the formation of large-scale convection cells  that drive global wind patterns.</a:t>
            </a:r>
          </a:p>
        </p:txBody>
      </p:sp>
      <p:pic>
        <p:nvPicPr>
          <p:cNvPr id="10" name="Picture 9">
            <a:extLst>
              <a:ext uri="{FF2B5EF4-FFF2-40B4-BE49-F238E27FC236}">
                <a16:creationId xmlns:a16="http://schemas.microsoft.com/office/drawing/2014/main" id="{8D2C24B9-56C6-4F13-A628-F98731E7EC7D}"/>
              </a:ext>
            </a:extLst>
          </p:cNvPr>
          <p:cNvPicPr>
            <a:picLocks noChangeAspect="1"/>
          </p:cNvPicPr>
          <p:nvPr/>
        </p:nvPicPr>
        <p:blipFill>
          <a:blip r:embed="rId2"/>
          <a:stretch>
            <a:fillRect/>
          </a:stretch>
        </p:blipFill>
        <p:spPr>
          <a:xfrm>
            <a:off x="75415" y="3835320"/>
            <a:ext cx="6231270" cy="1903999"/>
          </a:xfrm>
          <a:prstGeom prst="rect">
            <a:avLst/>
          </a:prstGeom>
        </p:spPr>
      </p:pic>
      <p:grpSp>
        <p:nvGrpSpPr>
          <p:cNvPr id="11" name="Group 10">
            <a:extLst>
              <a:ext uri="{FF2B5EF4-FFF2-40B4-BE49-F238E27FC236}">
                <a16:creationId xmlns:a16="http://schemas.microsoft.com/office/drawing/2014/main" id="{65428ED5-F8E7-433A-BDAF-B7BB505AEEBC}"/>
              </a:ext>
            </a:extLst>
          </p:cNvPr>
          <p:cNvGrpSpPr/>
          <p:nvPr/>
        </p:nvGrpSpPr>
        <p:grpSpPr>
          <a:xfrm>
            <a:off x="6471031" y="2618274"/>
            <a:ext cx="5645554" cy="3439534"/>
            <a:chOff x="5211664" y="2338696"/>
            <a:chExt cx="6805507" cy="3996116"/>
          </a:xfrm>
        </p:grpSpPr>
        <p:pic>
          <p:nvPicPr>
            <p:cNvPr id="4" name="Picture 3">
              <a:extLst>
                <a:ext uri="{FF2B5EF4-FFF2-40B4-BE49-F238E27FC236}">
                  <a16:creationId xmlns:a16="http://schemas.microsoft.com/office/drawing/2014/main" id="{9CBF630B-5C88-4457-9062-F98B35542126}"/>
                </a:ext>
              </a:extLst>
            </p:cNvPr>
            <p:cNvPicPr>
              <a:picLocks noChangeAspect="1"/>
            </p:cNvPicPr>
            <p:nvPr/>
          </p:nvPicPr>
          <p:blipFill>
            <a:blip r:embed="rId3"/>
            <a:stretch>
              <a:fillRect/>
            </a:stretch>
          </p:blipFill>
          <p:spPr>
            <a:xfrm>
              <a:off x="7364609" y="2487839"/>
              <a:ext cx="4390616" cy="3764199"/>
            </a:xfrm>
            <a:prstGeom prst="rect">
              <a:avLst/>
            </a:prstGeom>
          </p:spPr>
        </p:pic>
        <p:pic>
          <p:nvPicPr>
            <p:cNvPr id="2050" name="Picture 2" descr="‪Cute Flat Sun Icon Stock Illustration - Download Image Now - Sun, Sunlight,  Icon Symbol - iStock‬‏">
              <a:extLst>
                <a:ext uri="{FF2B5EF4-FFF2-40B4-BE49-F238E27FC236}">
                  <a16:creationId xmlns:a16="http://schemas.microsoft.com/office/drawing/2014/main" id="{1C116155-7109-4717-B181-19B6C2EF52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1664" y="3283313"/>
              <a:ext cx="2181225" cy="2095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56EDDC0-CD38-468C-9D8A-0DFDF3BD443B}"/>
                </a:ext>
              </a:extLst>
            </p:cNvPr>
            <p:cNvSpPr/>
            <p:nvPr/>
          </p:nvSpPr>
          <p:spPr>
            <a:xfrm>
              <a:off x="5211664" y="2338696"/>
              <a:ext cx="6805507" cy="399611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2CBE8712-C537-4710-BA57-71487FCE9FEB}"/>
              </a:ext>
            </a:extLst>
          </p:cNvPr>
          <p:cNvSpPr txBox="1"/>
          <p:nvPr/>
        </p:nvSpPr>
        <p:spPr>
          <a:xfrm>
            <a:off x="616353" y="3332165"/>
            <a:ext cx="5272392" cy="369332"/>
          </a:xfrm>
          <a:prstGeom prst="rect">
            <a:avLst/>
          </a:prstGeom>
          <a:noFill/>
        </p:spPr>
        <p:txBody>
          <a:bodyPr wrap="square" rtlCol="0">
            <a:spAutoFit/>
          </a:bodyPr>
          <a:lstStyle/>
          <a:p>
            <a:r>
              <a:rPr lang="en-US" b="1" dirty="0"/>
              <a:t>This is why troposphere is thicker at the equator </a:t>
            </a:r>
          </a:p>
        </p:txBody>
      </p:sp>
      <p:pic>
        <p:nvPicPr>
          <p:cNvPr id="12" name="Picture 11">
            <a:extLst>
              <a:ext uri="{FF2B5EF4-FFF2-40B4-BE49-F238E27FC236}">
                <a16:creationId xmlns:a16="http://schemas.microsoft.com/office/drawing/2014/main" id="{CDCA0F86-8722-4D3B-88BF-79862E29E6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50695" y="85494"/>
            <a:ext cx="1140852" cy="1005840"/>
          </a:xfrm>
          <a:prstGeom prst="rect">
            <a:avLst/>
          </a:prstGeom>
        </p:spPr>
      </p:pic>
    </p:spTree>
    <p:extLst>
      <p:ext uri="{BB962C8B-B14F-4D97-AF65-F5344CB8AC3E}">
        <p14:creationId xmlns:p14="http://schemas.microsoft.com/office/powerpoint/2010/main" val="413516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2F6889-A0F5-4A4B-B821-3639754F689D}"/>
              </a:ext>
            </a:extLst>
          </p:cNvPr>
          <p:cNvPicPr>
            <a:picLocks noChangeAspect="1"/>
          </p:cNvPicPr>
          <p:nvPr/>
        </p:nvPicPr>
        <p:blipFill>
          <a:blip r:embed="rId2"/>
          <a:stretch>
            <a:fillRect/>
          </a:stretch>
        </p:blipFill>
        <p:spPr>
          <a:xfrm>
            <a:off x="0" y="2867232"/>
            <a:ext cx="12192000" cy="3725333"/>
          </a:xfrm>
          <a:prstGeom prst="rect">
            <a:avLst/>
          </a:prstGeom>
        </p:spPr>
      </p:pic>
      <p:sp>
        <p:nvSpPr>
          <p:cNvPr id="3" name="TextBox 2">
            <a:extLst>
              <a:ext uri="{FF2B5EF4-FFF2-40B4-BE49-F238E27FC236}">
                <a16:creationId xmlns:a16="http://schemas.microsoft.com/office/drawing/2014/main" id="{39F3A836-DD55-4DDA-A603-84D131BC11FF}"/>
              </a:ext>
            </a:extLst>
          </p:cNvPr>
          <p:cNvSpPr txBox="1"/>
          <p:nvPr/>
        </p:nvSpPr>
        <p:spPr>
          <a:xfrm>
            <a:off x="262646" y="1150599"/>
            <a:ext cx="5272392" cy="1200329"/>
          </a:xfrm>
          <a:prstGeom prst="rect">
            <a:avLst/>
          </a:prstGeom>
          <a:noFill/>
        </p:spPr>
        <p:txBody>
          <a:bodyPr wrap="square" rtlCol="0">
            <a:spAutoFit/>
          </a:bodyPr>
          <a:lstStyle/>
          <a:p>
            <a:r>
              <a:rPr lang="en-US" b="1" dirty="0"/>
              <a:t>This is why troposphere is thicker at the equator</a:t>
            </a:r>
          </a:p>
          <a:p>
            <a:endParaRPr lang="en-US" b="1" dirty="0"/>
          </a:p>
          <a:p>
            <a:endParaRPr lang="en-US" b="1" dirty="0"/>
          </a:p>
          <a:p>
            <a:endParaRPr lang="en-US" b="1" dirty="0"/>
          </a:p>
        </p:txBody>
      </p:sp>
      <p:pic>
        <p:nvPicPr>
          <p:cNvPr id="4" name="Picture 2" descr="‪Cute Flat Sun Icon Stock Illustration - Download Image Now - Sun, Sunlight,  Icon Symbol - iStock‬‏">
            <a:extLst>
              <a:ext uri="{FF2B5EF4-FFF2-40B4-BE49-F238E27FC236}">
                <a16:creationId xmlns:a16="http://schemas.microsoft.com/office/drawing/2014/main" id="{4C5D19D6-78F9-4C8A-B86A-DDF530EFB1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2339" y="0"/>
            <a:ext cx="1809450" cy="180363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42EB01D-82B1-41DA-A768-A5C3697BF076}"/>
              </a:ext>
            </a:extLst>
          </p:cNvPr>
          <p:cNvSpPr txBox="1"/>
          <p:nvPr/>
        </p:nvSpPr>
        <p:spPr>
          <a:xfrm>
            <a:off x="10618967" y="5063718"/>
            <a:ext cx="1863884" cy="769441"/>
          </a:xfrm>
          <a:prstGeom prst="rect">
            <a:avLst/>
          </a:prstGeom>
          <a:noFill/>
        </p:spPr>
        <p:txBody>
          <a:bodyPr wrap="square" rtlCol="0">
            <a:spAutoFit/>
          </a:bodyPr>
          <a:lstStyle/>
          <a:p>
            <a:pPr algn="ctr"/>
            <a:r>
              <a:rPr lang="en-US" sz="4400" b="1" dirty="0">
                <a:solidFill>
                  <a:srgbClr val="0070C0"/>
                </a:solidFill>
              </a:rPr>
              <a:t>H</a:t>
            </a:r>
          </a:p>
        </p:txBody>
      </p:sp>
      <p:sp>
        <p:nvSpPr>
          <p:cNvPr id="6" name="TextBox 5">
            <a:extLst>
              <a:ext uri="{FF2B5EF4-FFF2-40B4-BE49-F238E27FC236}">
                <a16:creationId xmlns:a16="http://schemas.microsoft.com/office/drawing/2014/main" id="{95D2360D-B65D-457D-BD97-6F1A900EEC70}"/>
              </a:ext>
            </a:extLst>
          </p:cNvPr>
          <p:cNvSpPr txBox="1"/>
          <p:nvPr/>
        </p:nvSpPr>
        <p:spPr>
          <a:xfrm>
            <a:off x="5272339" y="5063718"/>
            <a:ext cx="1863884" cy="769441"/>
          </a:xfrm>
          <a:prstGeom prst="rect">
            <a:avLst/>
          </a:prstGeom>
          <a:noFill/>
        </p:spPr>
        <p:txBody>
          <a:bodyPr wrap="square" rtlCol="0">
            <a:spAutoFit/>
          </a:bodyPr>
          <a:lstStyle/>
          <a:p>
            <a:pPr algn="ctr"/>
            <a:r>
              <a:rPr lang="en-US" sz="4400" b="1" dirty="0">
                <a:solidFill>
                  <a:srgbClr val="FF0000"/>
                </a:solidFill>
              </a:rPr>
              <a:t>L</a:t>
            </a:r>
          </a:p>
        </p:txBody>
      </p:sp>
      <p:sp>
        <p:nvSpPr>
          <p:cNvPr id="7" name="TextBox 6">
            <a:extLst>
              <a:ext uri="{FF2B5EF4-FFF2-40B4-BE49-F238E27FC236}">
                <a16:creationId xmlns:a16="http://schemas.microsoft.com/office/drawing/2014/main" id="{3B315EF1-CA72-450E-A710-B37502E585B9}"/>
              </a:ext>
            </a:extLst>
          </p:cNvPr>
          <p:cNvSpPr txBox="1"/>
          <p:nvPr/>
        </p:nvSpPr>
        <p:spPr>
          <a:xfrm>
            <a:off x="-204343" y="5155978"/>
            <a:ext cx="1863884" cy="769441"/>
          </a:xfrm>
          <a:prstGeom prst="rect">
            <a:avLst/>
          </a:prstGeom>
          <a:noFill/>
        </p:spPr>
        <p:txBody>
          <a:bodyPr wrap="square" rtlCol="0">
            <a:spAutoFit/>
          </a:bodyPr>
          <a:lstStyle/>
          <a:p>
            <a:pPr algn="ctr"/>
            <a:r>
              <a:rPr lang="en-US" sz="4400" b="1" dirty="0">
                <a:solidFill>
                  <a:srgbClr val="0070C0"/>
                </a:solidFill>
              </a:rPr>
              <a:t>H</a:t>
            </a:r>
          </a:p>
        </p:txBody>
      </p:sp>
      <p:cxnSp>
        <p:nvCxnSpPr>
          <p:cNvPr id="8" name="Straight Arrow Connector 7">
            <a:extLst>
              <a:ext uri="{FF2B5EF4-FFF2-40B4-BE49-F238E27FC236}">
                <a16:creationId xmlns:a16="http://schemas.microsoft.com/office/drawing/2014/main" id="{7B2127C4-0DE8-4B7B-8F47-FAC933E1DB70}"/>
              </a:ext>
            </a:extLst>
          </p:cNvPr>
          <p:cNvCxnSpPr>
            <a:cxnSpLocks/>
          </p:cNvCxnSpPr>
          <p:nvPr/>
        </p:nvCxnSpPr>
        <p:spPr>
          <a:xfrm flipH="1">
            <a:off x="7340566" y="5552429"/>
            <a:ext cx="2063994" cy="689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2E6D6A2-6462-445F-9118-0000AC6698EC}"/>
              </a:ext>
            </a:extLst>
          </p:cNvPr>
          <p:cNvCxnSpPr>
            <a:cxnSpLocks/>
          </p:cNvCxnSpPr>
          <p:nvPr/>
        </p:nvCxnSpPr>
        <p:spPr>
          <a:xfrm flipV="1">
            <a:off x="3402973" y="5561835"/>
            <a:ext cx="1869366" cy="1378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5030429-3BDD-4F48-A02B-5F2D19AB769A}"/>
              </a:ext>
            </a:extLst>
          </p:cNvPr>
          <p:cNvSpPr txBox="1"/>
          <p:nvPr/>
        </p:nvSpPr>
        <p:spPr>
          <a:xfrm>
            <a:off x="8729396" y="5007972"/>
            <a:ext cx="795988" cy="338554"/>
          </a:xfrm>
          <a:prstGeom prst="rect">
            <a:avLst/>
          </a:prstGeom>
          <a:noFill/>
        </p:spPr>
        <p:txBody>
          <a:bodyPr wrap="square" rtlCol="0">
            <a:spAutoFit/>
          </a:bodyPr>
          <a:lstStyle/>
          <a:p>
            <a:r>
              <a:rPr lang="en-US" sz="1600" b="1" dirty="0"/>
              <a:t>Wind</a:t>
            </a:r>
          </a:p>
        </p:txBody>
      </p:sp>
      <p:sp>
        <p:nvSpPr>
          <p:cNvPr id="11" name="TextBox 10">
            <a:extLst>
              <a:ext uri="{FF2B5EF4-FFF2-40B4-BE49-F238E27FC236}">
                <a16:creationId xmlns:a16="http://schemas.microsoft.com/office/drawing/2014/main" id="{F646FCCA-F279-49BC-9B4C-9F5A044C68F2}"/>
              </a:ext>
            </a:extLst>
          </p:cNvPr>
          <p:cNvSpPr txBox="1"/>
          <p:nvPr/>
        </p:nvSpPr>
        <p:spPr>
          <a:xfrm>
            <a:off x="3222969" y="5002089"/>
            <a:ext cx="795988" cy="369332"/>
          </a:xfrm>
          <a:prstGeom prst="rect">
            <a:avLst/>
          </a:prstGeom>
          <a:noFill/>
        </p:spPr>
        <p:txBody>
          <a:bodyPr wrap="square" rtlCol="0">
            <a:spAutoFit/>
          </a:bodyPr>
          <a:lstStyle/>
          <a:p>
            <a:r>
              <a:rPr lang="en-US" b="1" dirty="0"/>
              <a:t>Wind</a:t>
            </a:r>
          </a:p>
        </p:txBody>
      </p:sp>
      <p:sp>
        <p:nvSpPr>
          <p:cNvPr id="12" name="Cloud 11">
            <a:extLst>
              <a:ext uri="{FF2B5EF4-FFF2-40B4-BE49-F238E27FC236}">
                <a16:creationId xmlns:a16="http://schemas.microsoft.com/office/drawing/2014/main" id="{CB80315C-CE5E-49D3-81B8-F89D7F6BEF71}"/>
              </a:ext>
            </a:extLst>
          </p:cNvPr>
          <p:cNvSpPr/>
          <p:nvPr/>
        </p:nvSpPr>
        <p:spPr>
          <a:xfrm>
            <a:off x="5601475" y="3658799"/>
            <a:ext cx="837482" cy="1044271"/>
          </a:xfrm>
          <a:prstGeom prst="cloud">
            <a:avLst/>
          </a:prstGeom>
          <a:solidFill>
            <a:schemeClr val="bg1"/>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92FAFA0E-AAB3-495B-991A-F889237FAE3E}"/>
              </a:ext>
            </a:extLst>
          </p:cNvPr>
          <p:cNvCxnSpPr>
            <a:cxnSpLocks/>
          </p:cNvCxnSpPr>
          <p:nvPr/>
        </p:nvCxnSpPr>
        <p:spPr>
          <a:xfrm flipH="1">
            <a:off x="3025302" y="3831683"/>
            <a:ext cx="1964035" cy="396897"/>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1DF29EE-D8B6-4568-A1BB-416ABC5A5143}"/>
              </a:ext>
            </a:extLst>
          </p:cNvPr>
          <p:cNvCxnSpPr>
            <a:cxnSpLocks/>
          </p:cNvCxnSpPr>
          <p:nvPr/>
        </p:nvCxnSpPr>
        <p:spPr>
          <a:xfrm>
            <a:off x="7262891" y="3897817"/>
            <a:ext cx="2029869" cy="330763"/>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1568DB12-CD56-4DCB-A37C-98DEEA73824F}"/>
              </a:ext>
            </a:extLst>
          </p:cNvPr>
          <p:cNvSpPr/>
          <p:nvPr/>
        </p:nvSpPr>
        <p:spPr>
          <a:xfrm>
            <a:off x="6938126" y="2162262"/>
            <a:ext cx="5253874" cy="369332"/>
          </a:xfrm>
          <a:prstGeom prst="rect">
            <a:avLst/>
          </a:prstGeom>
        </p:spPr>
        <p:txBody>
          <a:bodyPr wrap="none">
            <a:spAutoFit/>
          </a:bodyPr>
          <a:lstStyle/>
          <a:p>
            <a:r>
              <a:rPr lang="en-US" b="1" dirty="0">
                <a:solidFill>
                  <a:srgbClr val="FF0000"/>
                </a:solidFill>
              </a:rPr>
              <a:t>But Earth is rotating around its axis! (see next slide)   </a:t>
            </a:r>
          </a:p>
        </p:txBody>
      </p:sp>
      <p:pic>
        <p:nvPicPr>
          <p:cNvPr id="16" name="Picture 15">
            <a:extLst>
              <a:ext uri="{FF2B5EF4-FFF2-40B4-BE49-F238E27FC236}">
                <a16:creationId xmlns:a16="http://schemas.microsoft.com/office/drawing/2014/main" id="{2246DDAC-D591-46F8-BAC8-58F8CF95C1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308929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500" fill="hold"/>
                                        <p:tgtEl>
                                          <p:spTgt spid="29"/>
                                        </p:tgtEl>
                                        <p:attrNameLst>
                                          <p:attrName>ppt_x</p:attrName>
                                        </p:attrNameLst>
                                      </p:cBhvr>
                                      <p:tavLst>
                                        <p:tav tm="0">
                                          <p:val>
                                            <p:strVal val="#ppt_x"/>
                                          </p:val>
                                        </p:tav>
                                        <p:tav tm="100000">
                                          <p:val>
                                            <p:strVal val="#ppt_x"/>
                                          </p:val>
                                        </p:tav>
                                      </p:tavLst>
                                    </p:anim>
                                    <p:anim calcmode="lin" valueType="num">
                                      <p:cBhvr additive="base">
                                        <p:cTn id="3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P spid="11" grpId="0"/>
      <p:bldP spid="12" grpId="0" animBg="1"/>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242AE6-B667-4056-82A0-EECD641A0B6F}"/>
              </a:ext>
            </a:extLst>
          </p:cNvPr>
          <p:cNvPicPr>
            <a:picLocks noChangeAspect="1"/>
          </p:cNvPicPr>
          <p:nvPr/>
        </p:nvPicPr>
        <p:blipFill>
          <a:blip r:embed="rId2"/>
          <a:stretch>
            <a:fillRect/>
          </a:stretch>
        </p:blipFill>
        <p:spPr>
          <a:xfrm>
            <a:off x="436615" y="2375555"/>
            <a:ext cx="11318770" cy="4482445"/>
          </a:xfrm>
          <a:prstGeom prst="rect">
            <a:avLst/>
          </a:prstGeom>
        </p:spPr>
      </p:pic>
      <p:sp>
        <p:nvSpPr>
          <p:cNvPr id="4" name="TextBox 3">
            <a:extLst>
              <a:ext uri="{FF2B5EF4-FFF2-40B4-BE49-F238E27FC236}">
                <a16:creationId xmlns:a16="http://schemas.microsoft.com/office/drawing/2014/main" id="{1A05A3AD-EC6F-43C8-89A4-E9CF75E5FDC8}"/>
              </a:ext>
            </a:extLst>
          </p:cNvPr>
          <p:cNvSpPr txBox="1"/>
          <p:nvPr/>
        </p:nvSpPr>
        <p:spPr>
          <a:xfrm>
            <a:off x="189854" y="1122773"/>
            <a:ext cx="8595928" cy="369332"/>
          </a:xfrm>
          <a:prstGeom prst="rect">
            <a:avLst/>
          </a:prstGeom>
          <a:noFill/>
        </p:spPr>
        <p:txBody>
          <a:bodyPr wrap="square" rtlCol="0">
            <a:spAutoFit/>
          </a:bodyPr>
          <a:lstStyle/>
          <a:p>
            <a:r>
              <a:rPr lang="en-US" b="1" dirty="0"/>
              <a:t>Rotating Earth causes atmosphere to divide into 3 cells each hemisphere </a:t>
            </a:r>
          </a:p>
        </p:txBody>
      </p:sp>
      <p:sp>
        <p:nvSpPr>
          <p:cNvPr id="6" name="Rectangle 5">
            <a:extLst>
              <a:ext uri="{FF2B5EF4-FFF2-40B4-BE49-F238E27FC236}">
                <a16:creationId xmlns:a16="http://schemas.microsoft.com/office/drawing/2014/main" id="{D2EBE54F-7996-4DE4-B147-316602F23B77}"/>
              </a:ext>
            </a:extLst>
          </p:cNvPr>
          <p:cNvSpPr/>
          <p:nvPr/>
        </p:nvSpPr>
        <p:spPr>
          <a:xfrm>
            <a:off x="519792" y="252866"/>
            <a:ext cx="6616298" cy="461665"/>
          </a:xfrm>
          <a:prstGeom prst="rect">
            <a:avLst/>
          </a:prstGeom>
        </p:spPr>
        <p:txBody>
          <a:bodyPr wrap="none">
            <a:spAutoFit/>
          </a:bodyPr>
          <a:lstStyle/>
          <a:p>
            <a:r>
              <a:rPr lang="en-US" altLang="en-US" sz="2400" b="1" dirty="0">
                <a:solidFill>
                  <a:schemeClr val="accent6">
                    <a:lumMod val="75000"/>
                  </a:schemeClr>
                </a:solidFill>
              </a:rPr>
              <a:t>General Atmospheric Circulation    ( Global Scale )  </a:t>
            </a:r>
            <a:endParaRPr lang="en-US" sz="2400" dirty="0"/>
          </a:p>
        </p:txBody>
      </p:sp>
      <p:sp>
        <p:nvSpPr>
          <p:cNvPr id="5" name="TextBox 4">
            <a:extLst>
              <a:ext uri="{FF2B5EF4-FFF2-40B4-BE49-F238E27FC236}">
                <a16:creationId xmlns:a16="http://schemas.microsoft.com/office/drawing/2014/main" id="{065F9F7B-77E3-4D97-A2DC-31C37BB499C8}"/>
              </a:ext>
            </a:extLst>
          </p:cNvPr>
          <p:cNvSpPr txBox="1"/>
          <p:nvPr/>
        </p:nvSpPr>
        <p:spPr>
          <a:xfrm>
            <a:off x="5933872" y="5578812"/>
            <a:ext cx="369651" cy="584775"/>
          </a:xfrm>
          <a:prstGeom prst="rect">
            <a:avLst/>
          </a:prstGeom>
          <a:noFill/>
        </p:spPr>
        <p:txBody>
          <a:bodyPr wrap="square" rtlCol="0">
            <a:spAutoFit/>
          </a:bodyPr>
          <a:lstStyle/>
          <a:p>
            <a:r>
              <a:rPr lang="en-US" sz="3200" b="1" dirty="0">
                <a:solidFill>
                  <a:srgbClr val="FF0000"/>
                </a:solidFill>
                <a:highlight>
                  <a:srgbClr val="C0C0C0"/>
                </a:highlight>
              </a:rPr>
              <a:t>L</a:t>
            </a:r>
            <a:endParaRPr lang="en-US" sz="2000" b="1" dirty="0">
              <a:solidFill>
                <a:srgbClr val="FF0000"/>
              </a:solidFill>
              <a:highlight>
                <a:srgbClr val="C0C0C0"/>
              </a:highlight>
            </a:endParaRPr>
          </a:p>
        </p:txBody>
      </p:sp>
      <p:sp>
        <p:nvSpPr>
          <p:cNvPr id="9" name="TextBox 8">
            <a:extLst>
              <a:ext uri="{FF2B5EF4-FFF2-40B4-BE49-F238E27FC236}">
                <a16:creationId xmlns:a16="http://schemas.microsoft.com/office/drawing/2014/main" id="{894D3DD2-ABA6-42BA-A1B6-4359CF1EB416}"/>
              </a:ext>
            </a:extLst>
          </p:cNvPr>
          <p:cNvSpPr txBox="1"/>
          <p:nvPr/>
        </p:nvSpPr>
        <p:spPr>
          <a:xfrm>
            <a:off x="7399506" y="5578812"/>
            <a:ext cx="369651" cy="523220"/>
          </a:xfrm>
          <a:prstGeom prst="rect">
            <a:avLst/>
          </a:prstGeom>
          <a:noFill/>
        </p:spPr>
        <p:txBody>
          <a:bodyPr wrap="square" rtlCol="0">
            <a:spAutoFit/>
          </a:bodyPr>
          <a:lstStyle/>
          <a:p>
            <a:r>
              <a:rPr lang="en-US" sz="2800" b="1" dirty="0">
                <a:solidFill>
                  <a:schemeClr val="accent1">
                    <a:lumMod val="75000"/>
                  </a:schemeClr>
                </a:solidFill>
                <a:highlight>
                  <a:srgbClr val="C0C0C0"/>
                </a:highlight>
              </a:rPr>
              <a:t>H</a:t>
            </a:r>
            <a:endParaRPr lang="en-US" b="1" dirty="0">
              <a:solidFill>
                <a:schemeClr val="accent1">
                  <a:lumMod val="75000"/>
                </a:schemeClr>
              </a:solidFill>
              <a:highlight>
                <a:srgbClr val="C0C0C0"/>
              </a:highlight>
            </a:endParaRPr>
          </a:p>
        </p:txBody>
      </p:sp>
      <p:sp>
        <p:nvSpPr>
          <p:cNvPr id="10" name="TextBox 9">
            <a:extLst>
              <a:ext uri="{FF2B5EF4-FFF2-40B4-BE49-F238E27FC236}">
                <a16:creationId xmlns:a16="http://schemas.microsoft.com/office/drawing/2014/main" id="{DBA99973-F91A-4E70-8E9A-DC31CDEB9EB9}"/>
              </a:ext>
            </a:extLst>
          </p:cNvPr>
          <p:cNvSpPr txBox="1"/>
          <p:nvPr/>
        </p:nvSpPr>
        <p:spPr>
          <a:xfrm>
            <a:off x="11431129" y="5625775"/>
            <a:ext cx="369651" cy="523220"/>
          </a:xfrm>
          <a:prstGeom prst="rect">
            <a:avLst/>
          </a:prstGeom>
          <a:noFill/>
        </p:spPr>
        <p:txBody>
          <a:bodyPr wrap="square" rtlCol="0">
            <a:spAutoFit/>
          </a:bodyPr>
          <a:lstStyle/>
          <a:p>
            <a:r>
              <a:rPr lang="en-US" sz="2800" b="1" dirty="0">
                <a:solidFill>
                  <a:schemeClr val="accent1">
                    <a:lumMod val="75000"/>
                  </a:schemeClr>
                </a:solidFill>
                <a:highlight>
                  <a:srgbClr val="C0C0C0"/>
                </a:highlight>
              </a:rPr>
              <a:t>H</a:t>
            </a:r>
            <a:endParaRPr lang="en-US" b="1" dirty="0">
              <a:solidFill>
                <a:schemeClr val="accent1">
                  <a:lumMod val="75000"/>
                </a:schemeClr>
              </a:solidFill>
              <a:highlight>
                <a:srgbClr val="C0C0C0"/>
              </a:highlight>
            </a:endParaRPr>
          </a:p>
        </p:txBody>
      </p:sp>
      <p:sp>
        <p:nvSpPr>
          <p:cNvPr id="11" name="TextBox 10">
            <a:extLst>
              <a:ext uri="{FF2B5EF4-FFF2-40B4-BE49-F238E27FC236}">
                <a16:creationId xmlns:a16="http://schemas.microsoft.com/office/drawing/2014/main" id="{CC7EBAED-C3AF-46F2-8261-8D12F09CBF81}"/>
              </a:ext>
            </a:extLst>
          </p:cNvPr>
          <p:cNvSpPr txBox="1"/>
          <p:nvPr/>
        </p:nvSpPr>
        <p:spPr>
          <a:xfrm>
            <a:off x="9328825" y="5578812"/>
            <a:ext cx="369651" cy="584775"/>
          </a:xfrm>
          <a:prstGeom prst="rect">
            <a:avLst/>
          </a:prstGeom>
          <a:noFill/>
        </p:spPr>
        <p:txBody>
          <a:bodyPr wrap="square" rtlCol="0">
            <a:spAutoFit/>
          </a:bodyPr>
          <a:lstStyle/>
          <a:p>
            <a:r>
              <a:rPr lang="en-US" sz="3200" b="1" dirty="0">
                <a:solidFill>
                  <a:srgbClr val="FF0000"/>
                </a:solidFill>
                <a:highlight>
                  <a:srgbClr val="C0C0C0"/>
                </a:highlight>
              </a:rPr>
              <a:t>L</a:t>
            </a:r>
            <a:endParaRPr lang="en-US" sz="2000" b="1" dirty="0">
              <a:solidFill>
                <a:srgbClr val="FF0000"/>
              </a:solidFill>
              <a:highlight>
                <a:srgbClr val="C0C0C0"/>
              </a:highlight>
            </a:endParaRPr>
          </a:p>
        </p:txBody>
      </p:sp>
      <p:sp>
        <p:nvSpPr>
          <p:cNvPr id="12" name="TextBox 11">
            <a:extLst>
              <a:ext uri="{FF2B5EF4-FFF2-40B4-BE49-F238E27FC236}">
                <a16:creationId xmlns:a16="http://schemas.microsoft.com/office/drawing/2014/main" id="{83967E72-9E4B-4E08-9D18-788BB43B6E04}"/>
              </a:ext>
            </a:extLst>
          </p:cNvPr>
          <p:cNvSpPr txBox="1"/>
          <p:nvPr/>
        </p:nvSpPr>
        <p:spPr>
          <a:xfrm>
            <a:off x="2493524" y="5548034"/>
            <a:ext cx="369651" cy="584775"/>
          </a:xfrm>
          <a:prstGeom prst="rect">
            <a:avLst/>
          </a:prstGeom>
          <a:noFill/>
        </p:spPr>
        <p:txBody>
          <a:bodyPr wrap="square" rtlCol="0">
            <a:spAutoFit/>
          </a:bodyPr>
          <a:lstStyle/>
          <a:p>
            <a:r>
              <a:rPr lang="en-US" sz="3200" b="1" dirty="0">
                <a:solidFill>
                  <a:srgbClr val="FF0000"/>
                </a:solidFill>
                <a:highlight>
                  <a:srgbClr val="C0C0C0"/>
                </a:highlight>
              </a:rPr>
              <a:t>L</a:t>
            </a:r>
            <a:endParaRPr lang="en-US" sz="2000" b="1" dirty="0">
              <a:solidFill>
                <a:srgbClr val="FF0000"/>
              </a:solidFill>
              <a:highlight>
                <a:srgbClr val="C0C0C0"/>
              </a:highlight>
            </a:endParaRPr>
          </a:p>
        </p:txBody>
      </p:sp>
      <p:sp>
        <p:nvSpPr>
          <p:cNvPr id="13" name="TextBox 12">
            <a:extLst>
              <a:ext uri="{FF2B5EF4-FFF2-40B4-BE49-F238E27FC236}">
                <a16:creationId xmlns:a16="http://schemas.microsoft.com/office/drawing/2014/main" id="{2D733C0A-2E61-41C8-8759-DDD2DD442CED}"/>
              </a:ext>
            </a:extLst>
          </p:cNvPr>
          <p:cNvSpPr txBox="1"/>
          <p:nvPr/>
        </p:nvSpPr>
        <p:spPr>
          <a:xfrm>
            <a:off x="4411002" y="5548034"/>
            <a:ext cx="369651" cy="523220"/>
          </a:xfrm>
          <a:prstGeom prst="rect">
            <a:avLst/>
          </a:prstGeom>
          <a:noFill/>
        </p:spPr>
        <p:txBody>
          <a:bodyPr wrap="square" rtlCol="0">
            <a:spAutoFit/>
          </a:bodyPr>
          <a:lstStyle/>
          <a:p>
            <a:r>
              <a:rPr lang="en-US" sz="2800" b="1" dirty="0">
                <a:solidFill>
                  <a:schemeClr val="accent1">
                    <a:lumMod val="75000"/>
                  </a:schemeClr>
                </a:solidFill>
                <a:highlight>
                  <a:srgbClr val="C0C0C0"/>
                </a:highlight>
              </a:rPr>
              <a:t>H</a:t>
            </a:r>
            <a:endParaRPr lang="en-US" b="1" dirty="0">
              <a:solidFill>
                <a:schemeClr val="accent1">
                  <a:lumMod val="75000"/>
                </a:schemeClr>
              </a:solidFill>
              <a:highlight>
                <a:srgbClr val="C0C0C0"/>
              </a:highlight>
            </a:endParaRPr>
          </a:p>
        </p:txBody>
      </p:sp>
      <p:sp>
        <p:nvSpPr>
          <p:cNvPr id="14" name="TextBox 13">
            <a:extLst>
              <a:ext uri="{FF2B5EF4-FFF2-40B4-BE49-F238E27FC236}">
                <a16:creationId xmlns:a16="http://schemas.microsoft.com/office/drawing/2014/main" id="{C95D49A6-1039-444B-9428-8E682F5B9192}"/>
              </a:ext>
            </a:extLst>
          </p:cNvPr>
          <p:cNvSpPr txBox="1"/>
          <p:nvPr/>
        </p:nvSpPr>
        <p:spPr>
          <a:xfrm>
            <a:off x="385864" y="5578811"/>
            <a:ext cx="369651" cy="523220"/>
          </a:xfrm>
          <a:prstGeom prst="rect">
            <a:avLst/>
          </a:prstGeom>
          <a:noFill/>
        </p:spPr>
        <p:txBody>
          <a:bodyPr wrap="square" rtlCol="0">
            <a:spAutoFit/>
          </a:bodyPr>
          <a:lstStyle/>
          <a:p>
            <a:r>
              <a:rPr lang="en-US" sz="2800" b="1" dirty="0">
                <a:solidFill>
                  <a:schemeClr val="accent1">
                    <a:lumMod val="75000"/>
                  </a:schemeClr>
                </a:solidFill>
                <a:highlight>
                  <a:srgbClr val="C0C0C0"/>
                </a:highlight>
              </a:rPr>
              <a:t>H</a:t>
            </a:r>
            <a:endParaRPr lang="en-US" b="1" dirty="0">
              <a:solidFill>
                <a:schemeClr val="accent1">
                  <a:lumMod val="75000"/>
                </a:schemeClr>
              </a:solidFill>
              <a:highlight>
                <a:srgbClr val="C0C0C0"/>
              </a:highlight>
            </a:endParaRPr>
          </a:p>
        </p:txBody>
      </p:sp>
      <p:sp>
        <p:nvSpPr>
          <p:cNvPr id="15" name="TextBox 14">
            <a:extLst>
              <a:ext uri="{FF2B5EF4-FFF2-40B4-BE49-F238E27FC236}">
                <a16:creationId xmlns:a16="http://schemas.microsoft.com/office/drawing/2014/main" id="{45338A25-7F1F-4A36-8A22-625638E1D980}"/>
              </a:ext>
            </a:extLst>
          </p:cNvPr>
          <p:cNvSpPr txBox="1"/>
          <p:nvPr/>
        </p:nvSpPr>
        <p:spPr>
          <a:xfrm>
            <a:off x="645268" y="1852335"/>
            <a:ext cx="369651" cy="523220"/>
          </a:xfrm>
          <a:prstGeom prst="rect">
            <a:avLst/>
          </a:prstGeom>
          <a:noFill/>
        </p:spPr>
        <p:txBody>
          <a:bodyPr wrap="square" rtlCol="0">
            <a:spAutoFit/>
          </a:bodyPr>
          <a:lstStyle/>
          <a:p>
            <a:r>
              <a:rPr lang="en-US" sz="2800" b="1" dirty="0">
                <a:solidFill>
                  <a:schemeClr val="accent1">
                    <a:lumMod val="75000"/>
                  </a:schemeClr>
                </a:solidFill>
              </a:rPr>
              <a:t>H</a:t>
            </a:r>
            <a:endParaRPr lang="en-US" b="1" dirty="0">
              <a:solidFill>
                <a:schemeClr val="accent1">
                  <a:lumMod val="75000"/>
                </a:schemeClr>
              </a:solidFill>
            </a:endParaRPr>
          </a:p>
        </p:txBody>
      </p:sp>
      <p:sp>
        <p:nvSpPr>
          <p:cNvPr id="7" name="TextBox 6">
            <a:extLst>
              <a:ext uri="{FF2B5EF4-FFF2-40B4-BE49-F238E27FC236}">
                <a16:creationId xmlns:a16="http://schemas.microsoft.com/office/drawing/2014/main" id="{6D95187B-6789-4491-81F3-80DD6F92186E}"/>
              </a:ext>
            </a:extLst>
          </p:cNvPr>
          <p:cNvSpPr txBox="1"/>
          <p:nvPr/>
        </p:nvSpPr>
        <p:spPr>
          <a:xfrm>
            <a:off x="1215957" y="1913888"/>
            <a:ext cx="2607013" cy="369332"/>
          </a:xfrm>
          <a:prstGeom prst="rect">
            <a:avLst/>
          </a:prstGeom>
          <a:noFill/>
        </p:spPr>
        <p:txBody>
          <a:bodyPr wrap="square" rtlCol="0">
            <a:spAutoFit/>
          </a:bodyPr>
          <a:lstStyle/>
          <a:p>
            <a:r>
              <a:rPr lang="en-US" dirty="0"/>
              <a:t>For high air pressure </a:t>
            </a:r>
          </a:p>
        </p:txBody>
      </p:sp>
      <p:sp>
        <p:nvSpPr>
          <p:cNvPr id="17" name="TextBox 16">
            <a:extLst>
              <a:ext uri="{FF2B5EF4-FFF2-40B4-BE49-F238E27FC236}">
                <a16:creationId xmlns:a16="http://schemas.microsoft.com/office/drawing/2014/main" id="{5707F89D-D9E2-4038-9148-7F73BE4D6636}"/>
              </a:ext>
            </a:extLst>
          </p:cNvPr>
          <p:cNvSpPr txBox="1"/>
          <p:nvPr/>
        </p:nvSpPr>
        <p:spPr>
          <a:xfrm>
            <a:off x="645268" y="2244151"/>
            <a:ext cx="369651" cy="584775"/>
          </a:xfrm>
          <a:prstGeom prst="rect">
            <a:avLst/>
          </a:prstGeom>
          <a:noFill/>
        </p:spPr>
        <p:txBody>
          <a:bodyPr wrap="square" rtlCol="0">
            <a:spAutoFit/>
          </a:bodyPr>
          <a:lstStyle/>
          <a:p>
            <a:r>
              <a:rPr lang="en-US" sz="3200" b="1" dirty="0">
                <a:solidFill>
                  <a:srgbClr val="FF0000"/>
                </a:solidFill>
              </a:rPr>
              <a:t>L</a:t>
            </a:r>
            <a:endParaRPr lang="en-US" sz="2000" b="1" dirty="0">
              <a:solidFill>
                <a:srgbClr val="FF0000"/>
              </a:solidFill>
            </a:endParaRPr>
          </a:p>
        </p:txBody>
      </p:sp>
      <p:sp>
        <p:nvSpPr>
          <p:cNvPr id="18" name="TextBox 17">
            <a:extLst>
              <a:ext uri="{FF2B5EF4-FFF2-40B4-BE49-F238E27FC236}">
                <a16:creationId xmlns:a16="http://schemas.microsoft.com/office/drawing/2014/main" id="{B1DA7DEA-F83D-484F-AC8C-5C296E79FBD4}"/>
              </a:ext>
            </a:extLst>
          </p:cNvPr>
          <p:cNvSpPr txBox="1"/>
          <p:nvPr/>
        </p:nvSpPr>
        <p:spPr>
          <a:xfrm>
            <a:off x="1190017" y="2351872"/>
            <a:ext cx="2607013" cy="369332"/>
          </a:xfrm>
          <a:prstGeom prst="rect">
            <a:avLst/>
          </a:prstGeom>
          <a:noFill/>
        </p:spPr>
        <p:txBody>
          <a:bodyPr wrap="square" rtlCol="0">
            <a:spAutoFit/>
          </a:bodyPr>
          <a:lstStyle/>
          <a:p>
            <a:r>
              <a:rPr lang="en-US" dirty="0"/>
              <a:t>For low air pressure </a:t>
            </a:r>
          </a:p>
        </p:txBody>
      </p:sp>
      <p:sp>
        <p:nvSpPr>
          <p:cNvPr id="8" name="TextBox 7">
            <a:extLst>
              <a:ext uri="{FF2B5EF4-FFF2-40B4-BE49-F238E27FC236}">
                <a16:creationId xmlns:a16="http://schemas.microsoft.com/office/drawing/2014/main" id="{9E09912D-E8D1-4A77-A6E2-27C870EEB4FC}"/>
              </a:ext>
            </a:extLst>
          </p:cNvPr>
          <p:cNvSpPr txBox="1"/>
          <p:nvPr/>
        </p:nvSpPr>
        <p:spPr>
          <a:xfrm>
            <a:off x="5368430" y="3244334"/>
            <a:ext cx="1500533" cy="369332"/>
          </a:xfrm>
          <a:prstGeom prst="rect">
            <a:avLst/>
          </a:prstGeom>
          <a:noFill/>
        </p:spPr>
        <p:txBody>
          <a:bodyPr wrap="square" rtlCol="0">
            <a:spAutoFit/>
          </a:bodyPr>
          <a:lstStyle/>
          <a:p>
            <a:r>
              <a:rPr lang="en-US" dirty="0"/>
              <a:t>Cloudy Skies </a:t>
            </a:r>
          </a:p>
        </p:txBody>
      </p:sp>
      <p:sp>
        <p:nvSpPr>
          <p:cNvPr id="20" name="TextBox 19">
            <a:extLst>
              <a:ext uri="{FF2B5EF4-FFF2-40B4-BE49-F238E27FC236}">
                <a16:creationId xmlns:a16="http://schemas.microsoft.com/office/drawing/2014/main" id="{81778A4F-89D0-4688-B310-F8F03FF95249}"/>
              </a:ext>
            </a:extLst>
          </p:cNvPr>
          <p:cNvSpPr txBox="1"/>
          <p:nvPr/>
        </p:nvSpPr>
        <p:spPr>
          <a:xfrm>
            <a:off x="7399506" y="3748744"/>
            <a:ext cx="1249621" cy="369332"/>
          </a:xfrm>
          <a:prstGeom prst="rect">
            <a:avLst/>
          </a:prstGeom>
          <a:noFill/>
        </p:spPr>
        <p:txBody>
          <a:bodyPr wrap="square" rtlCol="0">
            <a:spAutoFit/>
          </a:bodyPr>
          <a:lstStyle/>
          <a:p>
            <a:r>
              <a:rPr lang="en-US" dirty="0"/>
              <a:t>Clear Skies </a:t>
            </a:r>
          </a:p>
        </p:txBody>
      </p:sp>
      <p:sp>
        <p:nvSpPr>
          <p:cNvPr id="21" name="TextBox 20">
            <a:extLst>
              <a:ext uri="{FF2B5EF4-FFF2-40B4-BE49-F238E27FC236}">
                <a16:creationId xmlns:a16="http://schemas.microsoft.com/office/drawing/2014/main" id="{82F0C1F3-13C5-421D-BC13-FC2F06CDB720}"/>
              </a:ext>
            </a:extLst>
          </p:cNvPr>
          <p:cNvSpPr txBox="1"/>
          <p:nvPr/>
        </p:nvSpPr>
        <p:spPr>
          <a:xfrm>
            <a:off x="9289914" y="4067942"/>
            <a:ext cx="1500533" cy="369332"/>
          </a:xfrm>
          <a:prstGeom prst="rect">
            <a:avLst/>
          </a:prstGeom>
          <a:noFill/>
        </p:spPr>
        <p:txBody>
          <a:bodyPr wrap="square" rtlCol="0">
            <a:spAutoFit/>
          </a:bodyPr>
          <a:lstStyle/>
          <a:p>
            <a:r>
              <a:rPr lang="en-US" dirty="0"/>
              <a:t>Cloudy Skies </a:t>
            </a:r>
          </a:p>
        </p:txBody>
      </p:sp>
      <p:sp>
        <p:nvSpPr>
          <p:cNvPr id="22" name="TextBox 21">
            <a:extLst>
              <a:ext uri="{FF2B5EF4-FFF2-40B4-BE49-F238E27FC236}">
                <a16:creationId xmlns:a16="http://schemas.microsoft.com/office/drawing/2014/main" id="{4FDB6ACF-368F-46A3-BB9D-682D3DF6A2F9}"/>
              </a:ext>
            </a:extLst>
          </p:cNvPr>
          <p:cNvSpPr txBox="1"/>
          <p:nvPr/>
        </p:nvSpPr>
        <p:spPr>
          <a:xfrm>
            <a:off x="10942379" y="4425931"/>
            <a:ext cx="1249621" cy="369332"/>
          </a:xfrm>
          <a:prstGeom prst="rect">
            <a:avLst/>
          </a:prstGeom>
          <a:noFill/>
        </p:spPr>
        <p:txBody>
          <a:bodyPr wrap="square" rtlCol="0">
            <a:spAutoFit/>
          </a:bodyPr>
          <a:lstStyle/>
          <a:p>
            <a:r>
              <a:rPr lang="en-US" dirty="0"/>
              <a:t>Clear Skies </a:t>
            </a:r>
          </a:p>
        </p:txBody>
      </p:sp>
      <p:sp>
        <p:nvSpPr>
          <p:cNvPr id="23" name="TextBox 22">
            <a:extLst>
              <a:ext uri="{FF2B5EF4-FFF2-40B4-BE49-F238E27FC236}">
                <a16:creationId xmlns:a16="http://schemas.microsoft.com/office/drawing/2014/main" id="{05BAC59F-EB91-446C-8152-0CF7F84A5E07}"/>
              </a:ext>
            </a:extLst>
          </p:cNvPr>
          <p:cNvSpPr txBox="1"/>
          <p:nvPr/>
        </p:nvSpPr>
        <p:spPr>
          <a:xfrm>
            <a:off x="3388467" y="3744036"/>
            <a:ext cx="1249621" cy="369332"/>
          </a:xfrm>
          <a:prstGeom prst="rect">
            <a:avLst/>
          </a:prstGeom>
          <a:noFill/>
        </p:spPr>
        <p:txBody>
          <a:bodyPr wrap="square" rtlCol="0">
            <a:spAutoFit/>
          </a:bodyPr>
          <a:lstStyle/>
          <a:p>
            <a:r>
              <a:rPr lang="en-US" dirty="0"/>
              <a:t>Clear Skies </a:t>
            </a:r>
          </a:p>
        </p:txBody>
      </p:sp>
      <p:sp>
        <p:nvSpPr>
          <p:cNvPr id="24" name="TextBox 23">
            <a:extLst>
              <a:ext uri="{FF2B5EF4-FFF2-40B4-BE49-F238E27FC236}">
                <a16:creationId xmlns:a16="http://schemas.microsoft.com/office/drawing/2014/main" id="{937A6024-9907-48AB-B298-76E515C2DE1D}"/>
              </a:ext>
            </a:extLst>
          </p:cNvPr>
          <p:cNvSpPr txBox="1"/>
          <p:nvPr/>
        </p:nvSpPr>
        <p:spPr>
          <a:xfrm>
            <a:off x="1411280" y="4166952"/>
            <a:ext cx="1500533" cy="369332"/>
          </a:xfrm>
          <a:prstGeom prst="rect">
            <a:avLst/>
          </a:prstGeom>
          <a:noFill/>
        </p:spPr>
        <p:txBody>
          <a:bodyPr wrap="square" rtlCol="0">
            <a:spAutoFit/>
          </a:bodyPr>
          <a:lstStyle/>
          <a:p>
            <a:r>
              <a:rPr lang="en-US" dirty="0"/>
              <a:t>Cloudy Skies </a:t>
            </a:r>
          </a:p>
        </p:txBody>
      </p:sp>
      <p:sp>
        <p:nvSpPr>
          <p:cNvPr id="25" name="TextBox 24">
            <a:extLst>
              <a:ext uri="{FF2B5EF4-FFF2-40B4-BE49-F238E27FC236}">
                <a16:creationId xmlns:a16="http://schemas.microsoft.com/office/drawing/2014/main" id="{CD60AB4B-3F3A-43E3-9AD2-5242C16173A8}"/>
              </a:ext>
            </a:extLst>
          </p:cNvPr>
          <p:cNvSpPr txBox="1"/>
          <p:nvPr/>
        </p:nvSpPr>
        <p:spPr>
          <a:xfrm>
            <a:off x="20457" y="4527992"/>
            <a:ext cx="1249621" cy="369332"/>
          </a:xfrm>
          <a:prstGeom prst="rect">
            <a:avLst/>
          </a:prstGeom>
          <a:noFill/>
        </p:spPr>
        <p:txBody>
          <a:bodyPr wrap="square" rtlCol="0">
            <a:spAutoFit/>
          </a:bodyPr>
          <a:lstStyle/>
          <a:p>
            <a:r>
              <a:rPr lang="en-US" dirty="0"/>
              <a:t>Clear Skies </a:t>
            </a:r>
          </a:p>
        </p:txBody>
      </p:sp>
      <p:sp>
        <p:nvSpPr>
          <p:cNvPr id="2" name="Cloud 1">
            <a:extLst>
              <a:ext uri="{FF2B5EF4-FFF2-40B4-BE49-F238E27FC236}">
                <a16:creationId xmlns:a16="http://schemas.microsoft.com/office/drawing/2014/main" id="{13F498A2-FB91-4CC7-9A90-8C3868D2677D}"/>
              </a:ext>
            </a:extLst>
          </p:cNvPr>
          <p:cNvSpPr/>
          <p:nvPr/>
        </p:nvSpPr>
        <p:spPr>
          <a:xfrm>
            <a:off x="5710995" y="3830912"/>
            <a:ext cx="807288" cy="1530654"/>
          </a:xfrm>
          <a:prstGeom prst="cloud">
            <a:avLst/>
          </a:prstGeom>
          <a:solidFill>
            <a:schemeClr val="bg1"/>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loud 25">
            <a:extLst>
              <a:ext uri="{FF2B5EF4-FFF2-40B4-BE49-F238E27FC236}">
                <a16:creationId xmlns:a16="http://schemas.microsoft.com/office/drawing/2014/main" id="{1F44653B-67F9-44E4-B090-F9A2BA64CD7C}"/>
              </a:ext>
            </a:extLst>
          </p:cNvPr>
          <p:cNvSpPr/>
          <p:nvPr/>
        </p:nvSpPr>
        <p:spPr>
          <a:xfrm>
            <a:off x="1993313" y="4481438"/>
            <a:ext cx="965992" cy="1121443"/>
          </a:xfrm>
          <a:prstGeom prst="cloud">
            <a:avLst/>
          </a:prstGeom>
          <a:solidFill>
            <a:schemeClr val="bg1"/>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loud 26">
            <a:extLst>
              <a:ext uri="{FF2B5EF4-FFF2-40B4-BE49-F238E27FC236}">
                <a16:creationId xmlns:a16="http://schemas.microsoft.com/office/drawing/2014/main" id="{7CCE71EB-5B8C-4E9F-AEA4-F7239E126A23}"/>
              </a:ext>
            </a:extLst>
          </p:cNvPr>
          <p:cNvSpPr/>
          <p:nvPr/>
        </p:nvSpPr>
        <p:spPr>
          <a:xfrm>
            <a:off x="9335436" y="4391667"/>
            <a:ext cx="965992" cy="1121443"/>
          </a:xfrm>
          <a:prstGeom prst="cloud">
            <a:avLst/>
          </a:prstGeom>
          <a:solidFill>
            <a:schemeClr val="bg1"/>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earning Activity">
            <a:extLst>
              <a:ext uri="{FF2B5EF4-FFF2-40B4-BE49-F238E27FC236}">
                <a16:creationId xmlns:a16="http://schemas.microsoft.com/office/drawing/2014/main" id="{2C09FFBC-060F-448B-B4DE-29FEB3331D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7521" y="1224578"/>
            <a:ext cx="2549211" cy="258175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4015531C-C676-40D2-82F2-5AA09072AB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32636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1" grpId="0"/>
      <p:bldP spid="12" grpId="0"/>
      <p:bldP spid="13" grpId="0"/>
      <p:bldP spid="14" grpId="0"/>
      <p:bldP spid="15" grpId="0"/>
      <p:bldP spid="7" grpId="0"/>
      <p:bldP spid="17" grpId="0"/>
      <p:bldP spid="18" grpId="0"/>
      <p:bldP spid="8" grpId="0"/>
      <p:bldP spid="20" grpId="0"/>
      <p:bldP spid="21" grpId="0"/>
      <p:bldP spid="22" grpId="0"/>
      <p:bldP spid="23" grpId="0"/>
      <p:bldP spid="24" grpId="0"/>
      <p:bldP spid="25" grpId="0"/>
      <p:bldP spid="2" grpId="0" animBg="1"/>
      <p:bldP spid="26"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ow Winds Are Formed? - Windmills Tech">
            <a:extLst>
              <a:ext uri="{FF2B5EF4-FFF2-40B4-BE49-F238E27FC236}">
                <a16:creationId xmlns:a16="http://schemas.microsoft.com/office/drawing/2014/main" id="{8B11B6DB-B049-4318-8907-F7B4C3ADEF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568"/>
          <a:stretch/>
        </p:blipFill>
        <p:spPr bwMode="auto">
          <a:xfrm>
            <a:off x="8496509" y="2266546"/>
            <a:ext cx="3238308" cy="27867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A05A3AD-EC6F-43C8-89A4-E9CF75E5FDC8}"/>
              </a:ext>
            </a:extLst>
          </p:cNvPr>
          <p:cNvSpPr txBox="1"/>
          <p:nvPr/>
        </p:nvSpPr>
        <p:spPr>
          <a:xfrm>
            <a:off x="8795911" y="1336354"/>
            <a:ext cx="2639505" cy="584775"/>
          </a:xfrm>
          <a:prstGeom prst="rect">
            <a:avLst/>
          </a:prstGeom>
          <a:noFill/>
        </p:spPr>
        <p:txBody>
          <a:bodyPr wrap="square" rtlCol="0">
            <a:spAutoFit/>
          </a:bodyPr>
          <a:lstStyle/>
          <a:p>
            <a:r>
              <a:rPr lang="en-US" sz="3200" b="1" dirty="0"/>
              <a:t>Rotating Earth</a:t>
            </a:r>
          </a:p>
        </p:txBody>
      </p:sp>
      <p:sp>
        <p:nvSpPr>
          <p:cNvPr id="6" name="Rectangle 5">
            <a:extLst>
              <a:ext uri="{FF2B5EF4-FFF2-40B4-BE49-F238E27FC236}">
                <a16:creationId xmlns:a16="http://schemas.microsoft.com/office/drawing/2014/main" id="{D2EBE54F-7996-4DE4-B147-316602F23B77}"/>
              </a:ext>
            </a:extLst>
          </p:cNvPr>
          <p:cNvSpPr/>
          <p:nvPr/>
        </p:nvSpPr>
        <p:spPr>
          <a:xfrm>
            <a:off x="519792" y="252866"/>
            <a:ext cx="6616298" cy="461665"/>
          </a:xfrm>
          <a:prstGeom prst="rect">
            <a:avLst/>
          </a:prstGeom>
        </p:spPr>
        <p:txBody>
          <a:bodyPr wrap="none">
            <a:spAutoFit/>
          </a:bodyPr>
          <a:lstStyle/>
          <a:p>
            <a:r>
              <a:rPr lang="en-US" altLang="en-US" sz="2400" b="1" dirty="0">
                <a:solidFill>
                  <a:schemeClr val="accent6">
                    <a:lumMod val="75000"/>
                  </a:schemeClr>
                </a:solidFill>
              </a:rPr>
              <a:t>General Atmospheric Circulation    ( Global Scale )  </a:t>
            </a:r>
            <a:endParaRPr lang="en-US" sz="2400" dirty="0"/>
          </a:p>
        </p:txBody>
      </p:sp>
      <p:pic>
        <p:nvPicPr>
          <p:cNvPr id="8196" name="Picture 4" descr="Circulation patterns in Hadley, Ferrel, and polar cells, according NOAA.">
            <a:extLst>
              <a:ext uri="{FF2B5EF4-FFF2-40B4-BE49-F238E27FC236}">
                <a16:creationId xmlns:a16="http://schemas.microsoft.com/office/drawing/2014/main" id="{13009925-F5D2-4AB6-9168-F6A3EC9F3F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166" y="2363823"/>
            <a:ext cx="7829460" cy="29766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4B8C5DD-5D0D-486C-B3F7-CDB3075714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3658535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0A9452-9CBA-42A0-934E-ABACCEDDB656}"/>
              </a:ext>
            </a:extLst>
          </p:cNvPr>
          <p:cNvSpPr/>
          <p:nvPr/>
        </p:nvSpPr>
        <p:spPr>
          <a:xfrm>
            <a:off x="1038266" y="166961"/>
            <a:ext cx="6616298" cy="461665"/>
          </a:xfrm>
          <a:prstGeom prst="rect">
            <a:avLst/>
          </a:prstGeom>
        </p:spPr>
        <p:txBody>
          <a:bodyPr wrap="none">
            <a:spAutoFit/>
          </a:bodyPr>
          <a:lstStyle/>
          <a:p>
            <a:r>
              <a:rPr lang="en-US" altLang="en-US" sz="2400" b="1" dirty="0">
                <a:solidFill>
                  <a:schemeClr val="accent6">
                    <a:lumMod val="75000"/>
                  </a:schemeClr>
                </a:solidFill>
              </a:rPr>
              <a:t>General Atmospheric Circulation    ( Global Scale )  </a:t>
            </a:r>
            <a:endParaRPr lang="en-US" sz="2400" dirty="0"/>
          </a:p>
        </p:txBody>
      </p:sp>
      <p:sp>
        <p:nvSpPr>
          <p:cNvPr id="4" name="TextBox 3">
            <a:extLst>
              <a:ext uri="{FF2B5EF4-FFF2-40B4-BE49-F238E27FC236}">
                <a16:creationId xmlns:a16="http://schemas.microsoft.com/office/drawing/2014/main" id="{30B6589B-2FDC-49A9-A3DE-DF1D7ACC6F4E}"/>
              </a:ext>
            </a:extLst>
          </p:cNvPr>
          <p:cNvSpPr txBox="1"/>
          <p:nvPr/>
        </p:nvSpPr>
        <p:spPr>
          <a:xfrm>
            <a:off x="327318" y="983359"/>
            <a:ext cx="11319737" cy="1077218"/>
          </a:xfrm>
          <a:prstGeom prst="rect">
            <a:avLst/>
          </a:prstGeom>
          <a:noFill/>
        </p:spPr>
        <p:txBody>
          <a:bodyPr wrap="square" rtlCol="0">
            <a:spAutoFit/>
          </a:bodyPr>
          <a:lstStyle/>
          <a:p>
            <a:r>
              <a:rPr lang="en-US" sz="1600" dirty="0"/>
              <a:t>The </a:t>
            </a:r>
            <a:r>
              <a:rPr lang="en-US" b="1" dirty="0"/>
              <a:t>distribution of land and sea across the Earth is uneven</a:t>
            </a:r>
            <a:r>
              <a:rPr lang="en-US" sz="1600" dirty="0"/>
              <a:t>, and this imbalance affects atmospheric pressure systems and air masses*. Differences in land and sea properties lead to varying heat absorption and release rates, influencing the formation and movement of  pressure systems and air masses.   </a:t>
            </a:r>
          </a:p>
          <a:p>
            <a:r>
              <a:rPr lang="en-US" sz="1400" dirty="0"/>
              <a:t>                                                                                 *</a:t>
            </a:r>
            <a:r>
              <a:rPr lang="en-US" sz="1400" b="1" dirty="0"/>
              <a:t>Will talk in more details about air masses later on in this course.</a:t>
            </a:r>
            <a:endParaRPr lang="en-US" sz="1600" b="1" dirty="0"/>
          </a:p>
        </p:txBody>
      </p:sp>
      <p:pic>
        <p:nvPicPr>
          <p:cNvPr id="6" name="Picture 5">
            <a:extLst>
              <a:ext uri="{FF2B5EF4-FFF2-40B4-BE49-F238E27FC236}">
                <a16:creationId xmlns:a16="http://schemas.microsoft.com/office/drawing/2014/main" id="{3631D77A-2C09-49D6-B483-0F5C385984B8}"/>
              </a:ext>
            </a:extLst>
          </p:cNvPr>
          <p:cNvPicPr>
            <a:picLocks noChangeAspect="1"/>
          </p:cNvPicPr>
          <p:nvPr/>
        </p:nvPicPr>
        <p:blipFill>
          <a:blip r:embed="rId2"/>
          <a:stretch>
            <a:fillRect/>
          </a:stretch>
        </p:blipFill>
        <p:spPr>
          <a:xfrm>
            <a:off x="442480" y="1824407"/>
            <a:ext cx="5180107" cy="3803048"/>
          </a:xfrm>
          <a:prstGeom prst="rect">
            <a:avLst/>
          </a:prstGeom>
        </p:spPr>
      </p:pic>
      <p:pic>
        <p:nvPicPr>
          <p:cNvPr id="7" name="Picture 6">
            <a:extLst>
              <a:ext uri="{FF2B5EF4-FFF2-40B4-BE49-F238E27FC236}">
                <a16:creationId xmlns:a16="http://schemas.microsoft.com/office/drawing/2014/main" id="{D0C58722-A2D8-4F95-BA8C-5267FAB43BA1}"/>
              </a:ext>
            </a:extLst>
          </p:cNvPr>
          <p:cNvPicPr>
            <a:picLocks noChangeAspect="1"/>
          </p:cNvPicPr>
          <p:nvPr/>
        </p:nvPicPr>
        <p:blipFill>
          <a:blip r:embed="rId3"/>
          <a:stretch>
            <a:fillRect/>
          </a:stretch>
        </p:blipFill>
        <p:spPr>
          <a:xfrm>
            <a:off x="5883743" y="1793735"/>
            <a:ext cx="5392365" cy="3833720"/>
          </a:xfrm>
          <a:prstGeom prst="rect">
            <a:avLst/>
          </a:prstGeom>
        </p:spPr>
      </p:pic>
      <p:sp>
        <p:nvSpPr>
          <p:cNvPr id="2" name="Rectangle 1">
            <a:extLst>
              <a:ext uri="{FF2B5EF4-FFF2-40B4-BE49-F238E27FC236}">
                <a16:creationId xmlns:a16="http://schemas.microsoft.com/office/drawing/2014/main" id="{7472A973-5881-47C4-980B-FC619A768CB3}"/>
              </a:ext>
            </a:extLst>
          </p:cNvPr>
          <p:cNvSpPr/>
          <p:nvPr/>
        </p:nvSpPr>
        <p:spPr>
          <a:xfrm>
            <a:off x="121242" y="5767709"/>
            <a:ext cx="12796621" cy="923330"/>
          </a:xfrm>
          <a:prstGeom prst="rect">
            <a:avLst/>
          </a:prstGeom>
        </p:spPr>
        <p:txBody>
          <a:bodyPr wrap="square">
            <a:spAutoFit/>
          </a:bodyPr>
          <a:lstStyle/>
          <a:p>
            <a:r>
              <a:rPr lang="en-US" dirty="0"/>
              <a:t>The </a:t>
            </a:r>
            <a:r>
              <a:rPr lang="en-US" b="1" dirty="0">
                <a:solidFill>
                  <a:srgbClr val="FF0000"/>
                </a:solidFill>
              </a:rPr>
              <a:t>Intertropical Convergence Zone (ITCZ)</a:t>
            </a:r>
            <a:r>
              <a:rPr lang="en-US" dirty="0">
                <a:solidFill>
                  <a:srgbClr val="FF0000"/>
                </a:solidFill>
              </a:rPr>
              <a:t> </a:t>
            </a:r>
            <a:r>
              <a:rPr lang="en-US" dirty="0"/>
              <a:t>is a region near the equator where </a:t>
            </a:r>
            <a:r>
              <a:rPr lang="en-US" b="1" dirty="0"/>
              <a:t>trade winds </a:t>
            </a:r>
            <a:r>
              <a:rPr lang="en-US" dirty="0"/>
              <a:t>from the Northern and Southern Hemispheres come together. It is simply a band of low pressure systems circulating the earth close to  the equator . </a:t>
            </a:r>
          </a:p>
          <a:p>
            <a:r>
              <a:rPr lang="en-US" dirty="0">
                <a:hlinkClick r:id="rId4"/>
              </a:rPr>
              <a:t>https://worldview.earthdata.nasa.gov/</a:t>
            </a:r>
            <a:r>
              <a:rPr lang="en-US" dirty="0"/>
              <a:t> </a:t>
            </a:r>
          </a:p>
        </p:txBody>
      </p:sp>
      <p:sp>
        <p:nvSpPr>
          <p:cNvPr id="8" name="Rectangle 7">
            <a:extLst>
              <a:ext uri="{FF2B5EF4-FFF2-40B4-BE49-F238E27FC236}">
                <a16:creationId xmlns:a16="http://schemas.microsoft.com/office/drawing/2014/main" id="{000BD139-4CFF-4551-9206-C10D822CA056}"/>
              </a:ext>
            </a:extLst>
          </p:cNvPr>
          <p:cNvSpPr/>
          <p:nvPr/>
        </p:nvSpPr>
        <p:spPr>
          <a:xfrm>
            <a:off x="4089734" y="2025252"/>
            <a:ext cx="1108954" cy="3696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Winter </a:t>
            </a:r>
          </a:p>
        </p:txBody>
      </p:sp>
      <p:sp>
        <p:nvSpPr>
          <p:cNvPr id="9" name="Rectangle 8">
            <a:extLst>
              <a:ext uri="{FF2B5EF4-FFF2-40B4-BE49-F238E27FC236}">
                <a16:creationId xmlns:a16="http://schemas.microsoft.com/office/drawing/2014/main" id="{C8E062FC-7461-4323-83DE-F6499732D2A7}"/>
              </a:ext>
            </a:extLst>
          </p:cNvPr>
          <p:cNvSpPr/>
          <p:nvPr/>
        </p:nvSpPr>
        <p:spPr>
          <a:xfrm>
            <a:off x="9767445" y="1963084"/>
            <a:ext cx="1108954" cy="36965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Summer  </a:t>
            </a:r>
          </a:p>
        </p:txBody>
      </p:sp>
      <p:sp>
        <p:nvSpPr>
          <p:cNvPr id="5" name="Rectangle 4">
            <a:extLst>
              <a:ext uri="{FF2B5EF4-FFF2-40B4-BE49-F238E27FC236}">
                <a16:creationId xmlns:a16="http://schemas.microsoft.com/office/drawing/2014/main" id="{7D308D68-7ED3-477B-9A21-C9CD58DDE874}"/>
              </a:ext>
            </a:extLst>
          </p:cNvPr>
          <p:cNvSpPr/>
          <p:nvPr/>
        </p:nvSpPr>
        <p:spPr>
          <a:xfrm>
            <a:off x="1492" y="3324881"/>
            <a:ext cx="2425664" cy="261610"/>
          </a:xfrm>
          <a:prstGeom prst="rect">
            <a:avLst/>
          </a:prstGeom>
          <a:solidFill>
            <a:schemeClr val="bg1"/>
          </a:solidFill>
        </p:spPr>
        <p:txBody>
          <a:bodyPr wrap="none">
            <a:spAutoFit/>
          </a:bodyPr>
          <a:lstStyle/>
          <a:p>
            <a:r>
              <a:rPr lang="en-US" sz="1100" b="1" dirty="0">
                <a:solidFill>
                  <a:srgbClr val="FF0000"/>
                </a:solidFill>
              </a:rPr>
              <a:t>Intertropical Convergence Zone (ITCZ) </a:t>
            </a:r>
            <a:endParaRPr lang="en-US" sz="1100" b="1" dirty="0"/>
          </a:p>
        </p:txBody>
      </p:sp>
      <p:pic>
        <p:nvPicPr>
          <p:cNvPr id="10" name="Picture 9">
            <a:extLst>
              <a:ext uri="{FF2B5EF4-FFF2-40B4-BE49-F238E27FC236}">
                <a16:creationId xmlns:a16="http://schemas.microsoft.com/office/drawing/2014/main" id="{DFE418C3-A346-485D-BA0C-6A2ABE668E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74907" y="103285"/>
            <a:ext cx="1140852" cy="1005840"/>
          </a:xfrm>
          <a:prstGeom prst="rect">
            <a:avLst/>
          </a:prstGeom>
        </p:spPr>
      </p:pic>
    </p:spTree>
    <p:extLst>
      <p:ext uri="{BB962C8B-B14F-4D97-AF65-F5344CB8AC3E}">
        <p14:creationId xmlns:p14="http://schemas.microsoft.com/office/powerpoint/2010/main" val="201212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CC44DB-3A8F-426F-995E-FFD3483EC926}"/>
              </a:ext>
            </a:extLst>
          </p:cNvPr>
          <p:cNvSpPr txBox="1"/>
          <p:nvPr/>
        </p:nvSpPr>
        <p:spPr>
          <a:xfrm>
            <a:off x="907850" y="471055"/>
            <a:ext cx="9233677" cy="1384995"/>
          </a:xfrm>
          <a:prstGeom prst="rect">
            <a:avLst/>
          </a:prstGeom>
          <a:noFill/>
        </p:spPr>
        <p:txBody>
          <a:bodyPr wrap="square" rtlCol="0">
            <a:spAutoFit/>
          </a:bodyPr>
          <a:lstStyle/>
          <a:p>
            <a:r>
              <a:rPr lang="en-US" sz="2800" dirty="0"/>
              <a:t>Q: What are the main forces that govern the movement of these  pressure systems and the general motion of air and wind ?</a:t>
            </a:r>
          </a:p>
        </p:txBody>
      </p:sp>
      <p:pic>
        <p:nvPicPr>
          <p:cNvPr id="3" name="Picture 2">
            <a:extLst>
              <a:ext uri="{FF2B5EF4-FFF2-40B4-BE49-F238E27FC236}">
                <a16:creationId xmlns:a16="http://schemas.microsoft.com/office/drawing/2014/main" id="{C05EE7E2-E5E7-414E-9BC6-C30CF76A7584}"/>
              </a:ext>
            </a:extLst>
          </p:cNvPr>
          <p:cNvPicPr>
            <a:picLocks noChangeAspect="1"/>
          </p:cNvPicPr>
          <p:nvPr/>
        </p:nvPicPr>
        <p:blipFill>
          <a:blip r:embed="rId2"/>
          <a:stretch>
            <a:fillRect/>
          </a:stretch>
        </p:blipFill>
        <p:spPr>
          <a:xfrm>
            <a:off x="2683806" y="1543871"/>
            <a:ext cx="6878483" cy="5049935"/>
          </a:xfrm>
          <a:prstGeom prst="rect">
            <a:avLst/>
          </a:prstGeom>
        </p:spPr>
      </p:pic>
      <p:pic>
        <p:nvPicPr>
          <p:cNvPr id="4" name="Picture 3">
            <a:extLst>
              <a:ext uri="{FF2B5EF4-FFF2-40B4-BE49-F238E27FC236}">
                <a16:creationId xmlns:a16="http://schemas.microsoft.com/office/drawing/2014/main" id="{BF9F4B66-FFD2-4235-9176-2228E36965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1356974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a:bodyPr>
          <a:lstStyle/>
          <a:p>
            <a:pPr eaLnBrk="1" hangingPunct="1"/>
            <a:r>
              <a:rPr lang="en-US" sz="3200" b="1" dirty="0">
                <a:solidFill>
                  <a:schemeClr val="accent3">
                    <a:lumMod val="75000"/>
                  </a:schemeClr>
                </a:solidFill>
                <a:latin typeface="+mn-lt"/>
                <a:ea typeface="+mn-ea"/>
                <a:cs typeface="+mn-cs"/>
              </a:rPr>
              <a:t>Forces Governing and Affecting Wind</a:t>
            </a:r>
          </a:p>
        </p:txBody>
      </p:sp>
      <p:sp>
        <p:nvSpPr>
          <p:cNvPr id="57347" name="Rectangle 3"/>
          <p:cNvSpPr>
            <a:spLocks noGrp="1" noChangeArrowheads="1"/>
          </p:cNvSpPr>
          <p:nvPr>
            <p:ph type="body" idx="1"/>
          </p:nvPr>
        </p:nvSpPr>
        <p:spPr>
          <a:xfrm>
            <a:off x="609601" y="1316061"/>
            <a:ext cx="6862618" cy="5066265"/>
          </a:xfrm>
        </p:spPr>
        <p:txBody>
          <a:bodyPr>
            <a:normAutofit lnSpcReduction="10000"/>
          </a:bodyPr>
          <a:lstStyle/>
          <a:p>
            <a:pPr eaLnBrk="1" hangingPunct="1">
              <a:lnSpc>
                <a:spcPct val="90000"/>
              </a:lnSpc>
              <a:buFontTx/>
              <a:buNone/>
            </a:pPr>
            <a:endParaRPr lang="en-US" sz="2400" dirty="0"/>
          </a:p>
          <a:p>
            <a:pPr>
              <a:lnSpc>
                <a:spcPct val="90000"/>
              </a:lnSpc>
            </a:pPr>
            <a:r>
              <a:rPr lang="en-US" sz="2400" b="1" dirty="0">
                <a:solidFill>
                  <a:srgbClr val="FF0000"/>
                </a:solidFill>
              </a:rPr>
              <a:t>Pressure gradient force “PGF” =  ∆P / ∆D </a:t>
            </a:r>
          </a:p>
          <a:p>
            <a:pPr marL="0" indent="0">
              <a:lnSpc>
                <a:spcPct val="90000"/>
              </a:lnSpc>
              <a:buNone/>
            </a:pPr>
            <a:r>
              <a:rPr lang="en-US" sz="2400" b="1" dirty="0">
                <a:solidFill>
                  <a:srgbClr val="FF0000"/>
                </a:solidFill>
              </a:rPr>
              <a:t>  </a:t>
            </a:r>
            <a:r>
              <a:rPr lang="en-US" sz="2400" b="1" dirty="0"/>
              <a:t>(rate of pressure change with distance ) it is the primary reason behind winds  </a:t>
            </a:r>
          </a:p>
          <a:p>
            <a:pPr eaLnBrk="1" hangingPunct="1">
              <a:lnSpc>
                <a:spcPct val="90000"/>
              </a:lnSpc>
              <a:buFontTx/>
              <a:buNone/>
            </a:pPr>
            <a:endParaRPr lang="en-US" sz="2400" b="1" dirty="0">
              <a:solidFill>
                <a:srgbClr val="000000"/>
              </a:solidFill>
            </a:endParaRPr>
          </a:p>
          <a:p>
            <a:pPr eaLnBrk="1" hangingPunct="1">
              <a:lnSpc>
                <a:spcPct val="90000"/>
              </a:lnSpc>
            </a:pPr>
            <a:r>
              <a:rPr lang="en-US" sz="2400" b="1" dirty="0">
                <a:solidFill>
                  <a:srgbClr val="FF0000"/>
                </a:solidFill>
              </a:rPr>
              <a:t>Coriolis force “CF” force due to earth rotation </a:t>
            </a:r>
          </a:p>
          <a:p>
            <a:pPr marL="0" indent="0" eaLnBrk="1" hangingPunct="1">
              <a:lnSpc>
                <a:spcPct val="90000"/>
              </a:lnSpc>
              <a:buNone/>
            </a:pPr>
            <a:r>
              <a:rPr lang="en-US" sz="2400" b="1" dirty="0">
                <a:solidFill>
                  <a:srgbClr val="FF0000"/>
                </a:solidFill>
              </a:rPr>
              <a:t>     </a:t>
            </a:r>
            <a:r>
              <a:rPr lang="en-US" sz="2400" b="1" dirty="0"/>
              <a:t>“ acts 90 to the RIGHT in NH and 90o to the LEFT in SH”</a:t>
            </a:r>
          </a:p>
          <a:p>
            <a:pPr eaLnBrk="1" hangingPunct="1">
              <a:lnSpc>
                <a:spcPct val="90000"/>
              </a:lnSpc>
              <a:buFontTx/>
              <a:buNone/>
            </a:pPr>
            <a:endParaRPr lang="en-US" sz="1600" b="1" dirty="0">
              <a:solidFill>
                <a:srgbClr val="000000"/>
              </a:solidFill>
            </a:endParaRPr>
          </a:p>
          <a:p>
            <a:pPr>
              <a:lnSpc>
                <a:spcPct val="90000"/>
              </a:lnSpc>
            </a:pPr>
            <a:r>
              <a:rPr lang="en-US" sz="2400" b="1" dirty="0">
                <a:solidFill>
                  <a:srgbClr val="FF0000"/>
                </a:solidFill>
              </a:rPr>
              <a:t>Gravity force </a:t>
            </a:r>
            <a:r>
              <a:rPr lang="en-US" sz="2400" b="1" dirty="0"/>
              <a:t>“GF”     “acts toward Earth center”</a:t>
            </a:r>
          </a:p>
          <a:p>
            <a:pPr marL="0" indent="0" eaLnBrk="1" hangingPunct="1">
              <a:lnSpc>
                <a:spcPct val="90000"/>
              </a:lnSpc>
              <a:buNone/>
            </a:pPr>
            <a:endParaRPr lang="en-US" sz="1600" b="1" dirty="0">
              <a:solidFill>
                <a:srgbClr val="000000"/>
              </a:solidFill>
            </a:endParaRPr>
          </a:p>
          <a:p>
            <a:pPr eaLnBrk="1" hangingPunct="1">
              <a:lnSpc>
                <a:spcPct val="90000"/>
              </a:lnSpc>
            </a:pPr>
            <a:r>
              <a:rPr lang="en-US" sz="2400" b="1" dirty="0">
                <a:solidFill>
                  <a:srgbClr val="FF0000"/>
                </a:solidFill>
              </a:rPr>
              <a:t>Force of Friction</a:t>
            </a:r>
            <a:r>
              <a:rPr lang="en-US" sz="2400" b="1" dirty="0"/>
              <a:t>”    “acts opposite to the wind direction”</a:t>
            </a:r>
          </a:p>
          <a:p>
            <a:pPr marL="0" indent="0" eaLnBrk="1" hangingPunct="1">
              <a:lnSpc>
                <a:spcPct val="90000"/>
              </a:lnSpc>
              <a:buNone/>
            </a:pPr>
            <a:endParaRPr lang="en-US" sz="2400" b="1" dirty="0"/>
          </a:p>
          <a:p>
            <a:pPr eaLnBrk="1" hangingPunct="1">
              <a:lnSpc>
                <a:spcPct val="90000"/>
              </a:lnSpc>
            </a:pPr>
            <a:r>
              <a:rPr lang="en-US" sz="2400" b="1" dirty="0">
                <a:solidFill>
                  <a:srgbClr val="FF0000"/>
                </a:solidFill>
              </a:rPr>
              <a:t>Centrifugal force   </a:t>
            </a:r>
            <a:r>
              <a:rPr lang="en-US" sz="2400" b="1" dirty="0"/>
              <a:t>“acts  outward ”</a:t>
            </a:r>
          </a:p>
        </p:txBody>
      </p:sp>
      <p:sp>
        <p:nvSpPr>
          <p:cNvPr id="5" name="TextBox 4">
            <a:extLst>
              <a:ext uri="{FF2B5EF4-FFF2-40B4-BE49-F238E27FC236}">
                <a16:creationId xmlns:a16="http://schemas.microsoft.com/office/drawing/2014/main" id="{D5BF21CC-2A1E-4372-B0A2-DEE5BF097285}"/>
              </a:ext>
            </a:extLst>
          </p:cNvPr>
          <p:cNvSpPr txBox="1"/>
          <p:nvPr/>
        </p:nvSpPr>
        <p:spPr>
          <a:xfrm>
            <a:off x="1138136" y="5214026"/>
            <a:ext cx="184731" cy="369332"/>
          </a:xfrm>
          <a:prstGeom prst="rect">
            <a:avLst/>
          </a:prstGeom>
          <a:noFill/>
        </p:spPr>
        <p:txBody>
          <a:bodyPr wrap="none" rtlCol="0">
            <a:spAutoFit/>
          </a:bodyPr>
          <a:lstStyle/>
          <a:p>
            <a:endParaRPr lang="en-US" dirty="0"/>
          </a:p>
        </p:txBody>
      </p:sp>
      <p:pic>
        <p:nvPicPr>
          <p:cNvPr id="8" name="Picture 7">
            <a:extLst>
              <a:ext uri="{FF2B5EF4-FFF2-40B4-BE49-F238E27FC236}">
                <a16:creationId xmlns:a16="http://schemas.microsoft.com/office/drawing/2014/main" id="{DC220FF0-E27D-4DDD-9CEF-F470AA783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pic>
        <p:nvPicPr>
          <p:cNvPr id="11" name="Picture 10">
            <a:extLst>
              <a:ext uri="{FF2B5EF4-FFF2-40B4-BE49-F238E27FC236}">
                <a16:creationId xmlns:a16="http://schemas.microsoft.com/office/drawing/2014/main" id="{69453E81-5789-40DF-8415-56E4837F1D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8906" y="1316061"/>
            <a:ext cx="4455306" cy="2641575"/>
          </a:xfrm>
          <a:prstGeom prst="rect">
            <a:avLst/>
          </a:prstGeom>
        </p:spPr>
      </p:pic>
      <p:pic>
        <p:nvPicPr>
          <p:cNvPr id="15" name="Picture 14">
            <a:extLst>
              <a:ext uri="{FF2B5EF4-FFF2-40B4-BE49-F238E27FC236}">
                <a16:creationId xmlns:a16="http://schemas.microsoft.com/office/drawing/2014/main" id="{3ABD13C7-1C00-4632-B930-332987C22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5646" y="3957636"/>
            <a:ext cx="3558063" cy="2813591"/>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981200" y="274638"/>
            <a:ext cx="8229600" cy="487362"/>
          </a:xfrm>
        </p:spPr>
        <p:txBody>
          <a:bodyPr>
            <a:normAutofit fontScale="90000"/>
          </a:bodyPr>
          <a:lstStyle/>
          <a:p>
            <a:pPr eaLnBrk="1" hangingPunct="1"/>
            <a:r>
              <a:rPr lang="en-US" sz="3600" b="1" dirty="0">
                <a:solidFill>
                  <a:schemeClr val="accent3">
                    <a:lumMod val="75000"/>
                  </a:schemeClr>
                </a:solidFill>
              </a:rPr>
              <a:t>Pressure Gradient Force</a:t>
            </a:r>
            <a:br>
              <a:rPr lang="en-US" sz="3600" b="1" dirty="0">
                <a:solidFill>
                  <a:schemeClr val="accent3">
                    <a:lumMod val="75000"/>
                  </a:schemeClr>
                </a:solidFill>
              </a:rPr>
            </a:br>
            <a:r>
              <a:rPr lang="en-US" sz="3600" b="1" dirty="0">
                <a:solidFill>
                  <a:schemeClr val="accent3">
                    <a:lumMod val="75000"/>
                  </a:schemeClr>
                </a:solidFill>
              </a:rPr>
              <a:t>“Gradient Wind</a:t>
            </a:r>
            <a:r>
              <a:rPr lang="en-US" sz="3600" b="1" dirty="0"/>
              <a:t>”</a:t>
            </a:r>
          </a:p>
        </p:txBody>
      </p:sp>
      <p:pic>
        <p:nvPicPr>
          <p:cNvPr id="58371" name="Picture 6" descr="ANd9GcS-meORRaL1Okl8KDbWrDYteVTODSuTShKHQAvfnXOLz1nU8e_l"/>
          <p:cNvPicPr>
            <a:picLocks noChangeAspect="1" noChangeArrowheads="1"/>
          </p:cNvPicPr>
          <p:nvPr/>
        </p:nvPicPr>
        <p:blipFill>
          <a:blip r:embed="rId2"/>
          <a:srcRect/>
          <a:stretch>
            <a:fillRect/>
          </a:stretch>
        </p:blipFill>
        <p:spPr bwMode="auto">
          <a:xfrm>
            <a:off x="1828800" y="2286000"/>
            <a:ext cx="5105400" cy="4267200"/>
          </a:xfrm>
          <a:prstGeom prst="rect">
            <a:avLst/>
          </a:prstGeom>
          <a:noFill/>
          <a:ln w="9525">
            <a:noFill/>
            <a:miter lim="800000"/>
            <a:headEnd/>
            <a:tailEnd/>
          </a:ln>
        </p:spPr>
      </p:pic>
      <p:pic>
        <p:nvPicPr>
          <p:cNvPr id="9225" name="Picture 9" descr="windgradient">
            <a:hlinkClick r:id="rId3" action="ppaction://hlinksldjump"/>
          </p:cNvPr>
          <p:cNvPicPr>
            <a:picLocks noGrp="1" noChangeAspect="1" noChangeArrowheads="1"/>
          </p:cNvPicPr>
          <p:nvPr>
            <p:ph type="body" idx="1"/>
          </p:nvPr>
        </p:nvPicPr>
        <p:blipFill>
          <a:blip r:embed="rId4"/>
          <a:srcRect/>
          <a:stretch>
            <a:fillRect/>
          </a:stretch>
        </p:blipFill>
        <p:spPr>
          <a:xfrm>
            <a:off x="7010400" y="2895600"/>
            <a:ext cx="3352800" cy="3276600"/>
          </a:xfrm>
        </p:spPr>
      </p:pic>
      <p:sp>
        <p:nvSpPr>
          <p:cNvPr id="58373" name="WordArt 6"/>
          <p:cNvSpPr>
            <a:spLocks noChangeArrowheads="1" noChangeShapeType="1" noTextEdit="1"/>
          </p:cNvSpPr>
          <p:nvPr/>
        </p:nvSpPr>
        <p:spPr bwMode="auto">
          <a:xfrm>
            <a:off x="2133600" y="1219200"/>
            <a:ext cx="7848600" cy="914400"/>
          </a:xfrm>
          <a:prstGeom prst="rect">
            <a:avLst/>
          </a:prstGeom>
        </p:spPr>
        <p:txBody>
          <a:bodyPr wrap="none" fromWordArt="1">
            <a:prstTxWarp prst="textPlain">
              <a:avLst>
                <a:gd name="adj" fmla="val 50000"/>
              </a:avLst>
            </a:prstTxWarp>
          </a:bodyPr>
          <a:lstStyle/>
          <a:p>
            <a:pPr algn="ctr"/>
            <a:r>
              <a:rPr lang="en-GB" sz="36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Which pressure gradient would</a:t>
            </a:r>
          </a:p>
          <a:p>
            <a:pPr algn="ctr"/>
            <a:r>
              <a:rPr lang="en-GB" sz="36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result in greater wind velocity?</a:t>
            </a:r>
          </a:p>
        </p:txBody>
      </p:sp>
      <p:pic>
        <p:nvPicPr>
          <p:cNvPr id="6" name="Picture 5">
            <a:extLst>
              <a:ext uri="{FF2B5EF4-FFF2-40B4-BE49-F238E27FC236}">
                <a16:creationId xmlns:a16="http://schemas.microsoft.com/office/drawing/2014/main" id="{0683E1B2-5DEB-40E7-B520-695987396A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title" idx="4294967295"/>
          </p:nvPr>
        </p:nvSpPr>
        <p:spPr>
          <a:xfrm>
            <a:off x="1524000" y="274638"/>
            <a:ext cx="9507166" cy="1706562"/>
          </a:xfrm>
        </p:spPr>
        <p:txBody>
          <a:bodyPr>
            <a:normAutofit fontScale="90000"/>
          </a:bodyPr>
          <a:lstStyle/>
          <a:p>
            <a:pPr algn="l"/>
            <a:r>
              <a:rPr lang="en-US" sz="3200" dirty="0">
                <a:solidFill>
                  <a:srgbClr val="FF0000"/>
                </a:solidFill>
              </a:rPr>
              <a:t>The effect of the Coriolis Force</a:t>
            </a:r>
            <a:br>
              <a:rPr lang="en-US" sz="3200" dirty="0"/>
            </a:br>
            <a:br>
              <a:rPr lang="en-US" sz="3200" dirty="0"/>
            </a:br>
            <a:r>
              <a:rPr lang="en-US" sz="2000" dirty="0"/>
              <a:t>The Coriolis force is the effect of Earth's rotation that makes moving air and water appear to curve: to the right in the Northern Hemisphere and to the left in the Southern Hemisphere.</a:t>
            </a:r>
            <a:endParaRPr lang="en-US" sz="4000" dirty="0"/>
          </a:p>
        </p:txBody>
      </p:sp>
      <p:pic>
        <p:nvPicPr>
          <p:cNvPr id="1026" name="Picture 2" descr="The Coriolis Effect: Earth's Rotation and Its Effect on Weather">
            <a:extLst>
              <a:ext uri="{FF2B5EF4-FFF2-40B4-BE49-F238E27FC236}">
                <a16:creationId xmlns:a16="http://schemas.microsoft.com/office/drawing/2014/main" id="{B25CA17C-AB69-4330-887D-C2233F89A4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465" y="2238325"/>
            <a:ext cx="6160428" cy="39881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emical Composition * Vertical Layers * Coriolis Force * Hadley Cells The  Structure of the Earth's Atmosphere. - ppt download">
            <a:extLst>
              <a:ext uri="{FF2B5EF4-FFF2-40B4-BE49-F238E27FC236}">
                <a16:creationId xmlns:a16="http://schemas.microsoft.com/office/drawing/2014/main" id="{7B144098-7F29-4DA9-BEC3-B0412C5087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8893" y="2238324"/>
            <a:ext cx="5317559" cy="39881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83117E1-533E-416E-9C70-FAF25C249247}"/>
              </a:ext>
            </a:extLst>
          </p:cNvPr>
          <p:cNvSpPr txBox="1"/>
          <p:nvPr/>
        </p:nvSpPr>
        <p:spPr>
          <a:xfrm>
            <a:off x="554477" y="6298951"/>
            <a:ext cx="11637523" cy="369332"/>
          </a:xfrm>
          <a:prstGeom prst="rect">
            <a:avLst/>
          </a:prstGeom>
          <a:noFill/>
        </p:spPr>
        <p:txBody>
          <a:bodyPr wrap="square" rtlCol="0">
            <a:spAutoFit/>
          </a:bodyPr>
          <a:lstStyle/>
          <a:p>
            <a:r>
              <a:rPr lang="en-US" b="1" dirty="0"/>
              <a:t>It is the main reason behind having the atmospheric cells that we explain in the general atmospheric circulation  </a:t>
            </a:r>
          </a:p>
        </p:txBody>
      </p:sp>
      <p:pic>
        <p:nvPicPr>
          <p:cNvPr id="6" name="Picture 5">
            <a:extLst>
              <a:ext uri="{FF2B5EF4-FFF2-40B4-BE49-F238E27FC236}">
                <a16:creationId xmlns:a16="http://schemas.microsoft.com/office/drawing/2014/main" id="{DF1C1DC3-424A-4BF5-BB98-78AD158717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244812" y="1190017"/>
            <a:ext cx="11702375" cy="1143000"/>
          </a:xfrm>
        </p:spPr>
        <p:txBody>
          <a:bodyPr>
            <a:noAutofit/>
          </a:bodyPr>
          <a:lstStyle/>
          <a:p>
            <a:pPr algn="l"/>
            <a:r>
              <a:rPr lang="en-US" sz="1800" dirty="0"/>
              <a:t>Wind rotates (or spirals)  around both low- and high-pressure systems due to the </a:t>
            </a:r>
            <a:r>
              <a:rPr lang="en-US" sz="1800" b="1" dirty="0"/>
              <a:t>Coriolis</a:t>
            </a:r>
            <a:r>
              <a:rPr lang="en-US" sz="1800" dirty="0"/>
              <a:t> force. </a:t>
            </a:r>
            <a:br>
              <a:rPr lang="en-US" sz="1800" dirty="0"/>
            </a:br>
            <a:br>
              <a:rPr lang="en-US" sz="1800" dirty="0"/>
            </a:br>
            <a:r>
              <a:rPr lang="en-US" sz="1800" dirty="0"/>
              <a:t>Around </a:t>
            </a:r>
            <a:r>
              <a:rPr lang="en-US" sz="2400" b="1" dirty="0"/>
              <a:t>low-pressure</a:t>
            </a:r>
            <a:r>
              <a:rPr lang="en-US" sz="1800" b="1" dirty="0"/>
              <a:t> systems</a:t>
            </a:r>
            <a:r>
              <a:rPr lang="en-US" sz="1800" dirty="0"/>
              <a:t>, wind spirals inward—</a:t>
            </a:r>
            <a:r>
              <a:rPr lang="en-US" sz="2400" b="1" dirty="0"/>
              <a:t>counterclockwise</a:t>
            </a:r>
            <a:r>
              <a:rPr lang="en-US" sz="1800" b="1" dirty="0"/>
              <a:t> in the </a:t>
            </a:r>
            <a:r>
              <a:rPr lang="en-US" sz="2400" b="1" dirty="0"/>
              <a:t>Northern</a:t>
            </a:r>
            <a:r>
              <a:rPr lang="en-US" sz="1800" b="1" dirty="0"/>
              <a:t> </a:t>
            </a:r>
            <a:r>
              <a:rPr lang="en-US" sz="1800" dirty="0"/>
              <a:t>Hemisphere</a:t>
            </a:r>
            <a:r>
              <a:rPr lang="en-US" sz="1800" b="1" dirty="0"/>
              <a:t> </a:t>
            </a:r>
            <a:r>
              <a:rPr lang="en-US" sz="1800" dirty="0"/>
              <a:t>and </a:t>
            </a:r>
            <a:r>
              <a:rPr lang="en-US" sz="2400" b="1" dirty="0"/>
              <a:t>clockwise</a:t>
            </a:r>
            <a:r>
              <a:rPr lang="en-US" sz="1800" b="1" dirty="0"/>
              <a:t> in the </a:t>
            </a:r>
            <a:r>
              <a:rPr lang="en-US" sz="2400" b="1" dirty="0"/>
              <a:t>Southern</a:t>
            </a:r>
            <a:r>
              <a:rPr lang="en-US" sz="1800" b="1" dirty="0"/>
              <a:t> </a:t>
            </a:r>
            <a:r>
              <a:rPr lang="en-US" sz="1800" dirty="0"/>
              <a:t>Hemisphere. </a:t>
            </a:r>
            <a:br>
              <a:rPr lang="en-US" sz="1800" dirty="0"/>
            </a:br>
            <a:br>
              <a:rPr lang="en-US" sz="1800" dirty="0"/>
            </a:br>
            <a:r>
              <a:rPr lang="en-US" sz="1800" dirty="0"/>
              <a:t>Around </a:t>
            </a:r>
            <a:r>
              <a:rPr lang="en-US" sz="2400" b="1" dirty="0"/>
              <a:t>high-pressure </a:t>
            </a:r>
            <a:r>
              <a:rPr lang="en-US" sz="1800" b="1" dirty="0"/>
              <a:t>systems</a:t>
            </a:r>
            <a:r>
              <a:rPr lang="en-US" sz="1800" dirty="0"/>
              <a:t>, it spirals outward—</a:t>
            </a:r>
            <a:r>
              <a:rPr lang="en-US" sz="2400" b="1" dirty="0"/>
              <a:t>clockwise</a:t>
            </a:r>
            <a:r>
              <a:rPr lang="en-US" sz="1800" b="1" dirty="0"/>
              <a:t> in the Northern Hemisphere </a:t>
            </a:r>
            <a:r>
              <a:rPr lang="en-US" sz="1800" dirty="0"/>
              <a:t>and </a:t>
            </a:r>
            <a:r>
              <a:rPr lang="en-US" sz="2400" b="1" dirty="0"/>
              <a:t>counterclockwise</a:t>
            </a:r>
            <a:r>
              <a:rPr lang="en-US" sz="1800" b="1" dirty="0"/>
              <a:t> in the </a:t>
            </a:r>
            <a:r>
              <a:rPr lang="en-US" sz="2400" b="1" dirty="0"/>
              <a:t>Southern</a:t>
            </a:r>
            <a:r>
              <a:rPr lang="en-US" sz="1800" b="1" dirty="0"/>
              <a:t> </a:t>
            </a:r>
            <a:r>
              <a:rPr lang="en-US" sz="1800" dirty="0"/>
              <a:t>Hemisphere..</a:t>
            </a:r>
          </a:p>
        </p:txBody>
      </p:sp>
      <p:pic>
        <p:nvPicPr>
          <p:cNvPr id="62468" name="Picture 7" descr="Figure 9: Circulation patterns of high and low pressure systems in the North and South Hemisphere. (Source: PhysicalGeography.net)"/>
          <p:cNvPicPr>
            <a:picLocks noChangeAspect="1" noChangeArrowheads="1"/>
          </p:cNvPicPr>
          <p:nvPr/>
        </p:nvPicPr>
        <p:blipFill>
          <a:blip r:embed="rId2"/>
          <a:srcRect/>
          <a:stretch>
            <a:fillRect/>
          </a:stretch>
        </p:blipFill>
        <p:spPr bwMode="auto">
          <a:xfrm>
            <a:off x="3626795" y="3038803"/>
            <a:ext cx="5410201" cy="3544615"/>
          </a:xfrm>
          <a:prstGeom prst="rect">
            <a:avLst/>
          </a:prstGeom>
          <a:noFill/>
          <a:ln w="9525">
            <a:noFill/>
            <a:miter lim="800000"/>
            <a:headEnd/>
            <a:tailEnd/>
          </a:ln>
        </p:spPr>
      </p:pic>
      <p:sp>
        <p:nvSpPr>
          <p:cNvPr id="2" name="Rectangle 1">
            <a:extLst>
              <a:ext uri="{FF2B5EF4-FFF2-40B4-BE49-F238E27FC236}">
                <a16:creationId xmlns:a16="http://schemas.microsoft.com/office/drawing/2014/main" id="{F44C5951-F07B-473B-A510-7B19A2436422}"/>
              </a:ext>
            </a:extLst>
          </p:cNvPr>
          <p:cNvSpPr/>
          <p:nvPr/>
        </p:nvSpPr>
        <p:spPr>
          <a:xfrm>
            <a:off x="1077839" y="120134"/>
            <a:ext cx="4725268" cy="523220"/>
          </a:xfrm>
          <a:prstGeom prst="rect">
            <a:avLst/>
          </a:prstGeom>
        </p:spPr>
        <p:txBody>
          <a:bodyPr wrap="none">
            <a:spAutoFit/>
          </a:bodyPr>
          <a:lstStyle/>
          <a:p>
            <a:r>
              <a:rPr lang="en-US" sz="2800" b="1" dirty="0">
                <a:solidFill>
                  <a:schemeClr val="accent3">
                    <a:lumMod val="75000"/>
                  </a:schemeClr>
                </a:solidFill>
              </a:rPr>
              <a:t>The effect of the Coriolis Force</a:t>
            </a:r>
          </a:p>
        </p:txBody>
      </p:sp>
      <p:pic>
        <p:nvPicPr>
          <p:cNvPr id="5" name="Picture 4">
            <a:extLst>
              <a:ext uri="{FF2B5EF4-FFF2-40B4-BE49-F238E27FC236}">
                <a16:creationId xmlns:a16="http://schemas.microsoft.com/office/drawing/2014/main" id="{BA4F8885-3FF6-4681-9382-C5728946B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A389CD-3AED-4E40-B14B-FBC322DB47EA}"/>
              </a:ext>
            </a:extLst>
          </p:cNvPr>
          <p:cNvPicPr>
            <a:picLocks noChangeAspect="1"/>
          </p:cNvPicPr>
          <p:nvPr/>
        </p:nvPicPr>
        <p:blipFill>
          <a:blip r:embed="rId2"/>
          <a:stretch>
            <a:fillRect/>
          </a:stretch>
        </p:blipFill>
        <p:spPr>
          <a:xfrm>
            <a:off x="65988" y="106392"/>
            <a:ext cx="11643090" cy="6645216"/>
          </a:xfrm>
          <a:prstGeom prst="rect">
            <a:avLst/>
          </a:prstGeom>
        </p:spPr>
      </p:pic>
      <p:sp>
        <p:nvSpPr>
          <p:cNvPr id="4" name="TextBox 3">
            <a:extLst>
              <a:ext uri="{FF2B5EF4-FFF2-40B4-BE49-F238E27FC236}">
                <a16:creationId xmlns:a16="http://schemas.microsoft.com/office/drawing/2014/main" id="{D19D98BB-81FE-4A26-88AA-30F04D0D9C73}"/>
              </a:ext>
            </a:extLst>
          </p:cNvPr>
          <p:cNvSpPr txBox="1"/>
          <p:nvPr/>
        </p:nvSpPr>
        <p:spPr>
          <a:xfrm>
            <a:off x="1086236" y="761977"/>
            <a:ext cx="2208179" cy="1169551"/>
          </a:xfrm>
          <a:prstGeom prst="rect">
            <a:avLst/>
          </a:prstGeom>
          <a:noFill/>
        </p:spPr>
        <p:txBody>
          <a:bodyPr wrap="square" rtlCol="0">
            <a:spAutoFit/>
          </a:bodyPr>
          <a:lstStyle/>
          <a:p>
            <a:r>
              <a:rPr lang="en-US" sz="1400" b="1" dirty="0">
                <a:highlight>
                  <a:srgbClr val="C0C0C0"/>
                </a:highlight>
              </a:rPr>
              <a:t>Can you identify low and high pressure ? </a:t>
            </a:r>
            <a:br>
              <a:rPr lang="en-US" sz="1400" b="1" dirty="0">
                <a:highlight>
                  <a:srgbClr val="C0C0C0"/>
                </a:highlight>
              </a:rPr>
            </a:br>
            <a:br>
              <a:rPr lang="en-US" sz="1400" b="1" dirty="0">
                <a:highlight>
                  <a:srgbClr val="C0C0C0"/>
                </a:highlight>
              </a:rPr>
            </a:br>
            <a:r>
              <a:rPr lang="en-US" sz="1400" b="1" dirty="0">
                <a:highlight>
                  <a:srgbClr val="C0C0C0"/>
                </a:highlight>
              </a:rPr>
              <a:t>Put H for high pressure and L for low pressure system </a:t>
            </a:r>
          </a:p>
        </p:txBody>
      </p:sp>
      <p:sp>
        <p:nvSpPr>
          <p:cNvPr id="6" name="Rectangle 5">
            <a:extLst>
              <a:ext uri="{FF2B5EF4-FFF2-40B4-BE49-F238E27FC236}">
                <a16:creationId xmlns:a16="http://schemas.microsoft.com/office/drawing/2014/main" id="{B5924B3E-6096-4C11-A39C-6263DFC3BB05}"/>
              </a:ext>
            </a:extLst>
          </p:cNvPr>
          <p:cNvSpPr/>
          <p:nvPr/>
        </p:nvSpPr>
        <p:spPr>
          <a:xfrm>
            <a:off x="982367" y="238757"/>
            <a:ext cx="2415918" cy="523220"/>
          </a:xfrm>
          <a:prstGeom prst="rect">
            <a:avLst/>
          </a:prstGeom>
        </p:spPr>
        <p:txBody>
          <a:bodyPr wrap="none">
            <a:spAutoFit/>
          </a:bodyPr>
          <a:lstStyle/>
          <a:p>
            <a:r>
              <a:rPr lang="en-US" sz="2800" b="1" dirty="0">
                <a:solidFill>
                  <a:srgbClr val="FF0000"/>
                </a:solidFill>
              </a:rPr>
              <a:t>Warming Up !  </a:t>
            </a:r>
          </a:p>
        </p:txBody>
      </p:sp>
    </p:spTree>
    <p:extLst>
      <p:ext uri="{BB962C8B-B14F-4D97-AF65-F5344CB8AC3E}">
        <p14:creationId xmlns:p14="http://schemas.microsoft.com/office/powerpoint/2010/main" val="1421420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72744" y="0"/>
            <a:ext cx="10972800" cy="1143000"/>
          </a:xfrm>
        </p:spPr>
        <p:txBody>
          <a:bodyPr>
            <a:noAutofit/>
          </a:bodyPr>
          <a:lstStyle/>
          <a:p>
            <a:pPr eaLnBrk="1" hangingPunct="1"/>
            <a:r>
              <a:rPr lang="en-US" sz="2800" dirty="0"/>
              <a:t>Which one in the Northern and which in the Southern hemisphere </a:t>
            </a:r>
          </a:p>
        </p:txBody>
      </p:sp>
      <p:pic>
        <p:nvPicPr>
          <p:cNvPr id="63491" name="Picture 4"/>
          <p:cNvPicPr>
            <a:picLocks noGrp="1" noChangeAspect="1" noChangeArrowheads="1"/>
          </p:cNvPicPr>
          <p:nvPr>
            <p:ph type="body" idx="1"/>
          </p:nvPr>
        </p:nvPicPr>
        <p:blipFill>
          <a:blip r:embed="rId2"/>
          <a:srcRect/>
          <a:stretch>
            <a:fillRect/>
          </a:stretch>
        </p:blipFill>
        <p:spPr>
          <a:xfrm>
            <a:off x="1760706" y="910634"/>
            <a:ext cx="8385243" cy="5452065"/>
          </a:xfrm>
          <a:noFill/>
        </p:spPr>
      </p:pic>
      <p:pic>
        <p:nvPicPr>
          <p:cNvPr id="4" name="Picture 3">
            <a:extLst>
              <a:ext uri="{FF2B5EF4-FFF2-40B4-BE49-F238E27FC236}">
                <a16:creationId xmlns:a16="http://schemas.microsoft.com/office/drawing/2014/main" id="{01E369FC-2BCB-4A21-A1A6-7727334F87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EF0D6B-A7A1-4B39-B1EA-9114289CAF95}"/>
              </a:ext>
            </a:extLst>
          </p:cNvPr>
          <p:cNvPicPr>
            <a:picLocks noChangeAspect="1"/>
          </p:cNvPicPr>
          <p:nvPr/>
        </p:nvPicPr>
        <p:blipFill>
          <a:blip r:embed="rId2"/>
          <a:stretch>
            <a:fillRect/>
          </a:stretch>
        </p:blipFill>
        <p:spPr>
          <a:xfrm>
            <a:off x="364837" y="979258"/>
            <a:ext cx="10885054" cy="5173872"/>
          </a:xfrm>
          <a:prstGeom prst="rect">
            <a:avLst/>
          </a:prstGeom>
        </p:spPr>
      </p:pic>
      <p:sp>
        <p:nvSpPr>
          <p:cNvPr id="3" name="Rectangle 2">
            <a:extLst>
              <a:ext uri="{FF2B5EF4-FFF2-40B4-BE49-F238E27FC236}">
                <a16:creationId xmlns:a16="http://schemas.microsoft.com/office/drawing/2014/main" id="{2435D324-2899-4ED9-87BD-5BA9C6767974}"/>
              </a:ext>
            </a:extLst>
          </p:cNvPr>
          <p:cNvSpPr/>
          <p:nvPr/>
        </p:nvSpPr>
        <p:spPr>
          <a:xfrm>
            <a:off x="1987684" y="6211669"/>
            <a:ext cx="9549319" cy="646331"/>
          </a:xfrm>
          <a:prstGeom prst="rect">
            <a:avLst/>
          </a:prstGeom>
        </p:spPr>
        <p:txBody>
          <a:bodyPr wrap="square">
            <a:spAutoFit/>
          </a:bodyPr>
          <a:lstStyle/>
          <a:p>
            <a:r>
              <a:rPr lang="en-US" dirty="0">
                <a:hlinkClick r:id="rId3"/>
              </a:rPr>
              <a:t>https://earth.nullschool.net/#2024/08/15/1000Z/wind/isobaric/850hPa/overlay=total_precipitable_water/equirectangular=-310.59,2.09,229</a:t>
            </a:r>
            <a:r>
              <a:rPr lang="en-US" dirty="0"/>
              <a:t> </a:t>
            </a:r>
          </a:p>
        </p:txBody>
      </p:sp>
      <p:sp>
        <p:nvSpPr>
          <p:cNvPr id="4" name="TextBox 3">
            <a:extLst>
              <a:ext uri="{FF2B5EF4-FFF2-40B4-BE49-F238E27FC236}">
                <a16:creationId xmlns:a16="http://schemas.microsoft.com/office/drawing/2014/main" id="{BBE53E9A-6EBA-407C-9E3C-BC189416F65D}"/>
              </a:ext>
            </a:extLst>
          </p:cNvPr>
          <p:cNvSpPr txBox="1"/>
          <p:nvPr/>
        </p:nvSpPr>
        <p:spPr>
          <a:xfrm>
            <a:off x="757382" y="211601"/>
            <a:ext cx="3297382" cy="369332"/>
          </a:xfrm>
          <a:prstGeom prst="rect">
            <a:avLst/>
          </a:prstGeom>
          <a:noFill/>
        </p:spPr>
        <p:txBody>
          <a:bodyPr wrap="square" rtlCol="0">
            <a:spAutoFit/>
          </a:bodyPr>
          <a:lstStyle/>
          <a:p>
            <a:r>
              <a:rPr lang="en-US" dirty="0"/>
              <a:t>Identify 10 Low pressure systems </a:t>
            </a:r>
          </a:p>
        </p:txBody>
      </p:sp>
      <p:sp>
        <p:nvSpPr>
          <p:cNvPr id="5" name="TextBox 4">
            <a:extLst>
              <a:ext uri="{FF2B5EF4-FFF2-40B4-BE49-F238E27FC236}">
                <a16:creationId xmlns:a16="http://schemas.microsoft.com/office/drawing/2014/main" id="{99A91414-10E8-4494-966A-83F95E48AADE}"/>
              </a:ext>
            </a:extLst>
          </p:cNvPr>
          <p:cNvSpPr txBox="1"/>
          <p:nvPr/>
        </p:nvSpPr>
        <p:spPr>
          <a:xfrm>
            <a:off x="5583382" y="211601"/>
            <a:ext cx="4262582" cy="369332"/>
          </a:xfrm>
          <a:prstGeom prst="rect">
            <a:avLst/>
          </a:prstGeom>
          <a:noFill/>
        </p:spPr>
        <p:txBody>
          <a:bodyPr wrap="square" rtlCol="0">
            <a:spAutoFit/>
          </a:bodyPr>
          <a:lstStyle/>
          <a:p>
            <a:r>
              <a:rPr lang="en-US" dirty="0"/>
              <a:t>And   Identify 5 High pressure systems </a:t>
            </a:r>
          </a:p>
        </p:txBody>
      </p:sp>
      <p:pic>
        <p:nvPicPr>
          <p:cNvPr id="6" name="Picture 5">
            <a:extLst>
              <a:ext uri="{FF2B5EF4-FFF2-40B4-BE49-F238E27FC236}">
                <a16:creationId xmlns:a16="http://schemas.microsoft.com/office/drawing/2014/main" id="{FD58FF58-F655-4DD2-9275-01ED30AF6A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64192" y="0"/>
            <a:ext cx="1140852" cy="1005840"/>
          </a:xfrm>
          <a:prstGeom prst="rect">
            <a:avLst/>
          </a:prstGeom>
        </p:spPr>
      </p:pic>
    </p:spTree>
    <p:extLst>
      <p:ext uri="{BB962C8B-B14F-4D97-AF65-F5344CB8AC3E}">
        <p14:creationId xmlns:p14="http://schemas.microsoft.com/office/powerpoint/2010/main" val="3616555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AA824D-A84C-41F5-8A9A-F4EC3E0DDF40}"/>
              </a:ext>
            </a:extLst>
          </p:cNvPr>
          <p:cNvSpPr txBox="1"/>
          <p:nvPr/>
        </p:nvSpPr>
        <p:spPr>
          <a:xfrm>
            <a:off x="4158791" y="2677213"/>
            <a:ext cx="4608137" cy="1200329"/>
          </a:xfrm>
          <a:prstGeom prst="rect">
            <a:avLst/>
          </a:prstGeom>
          <a:noFill/>
        </p:spPr>
        <p:txBody>
          <a:bodyPr wrap="square" rtlCol="0">
            <a:spAutoFit/>
          </a:bodyPr>
          <a:lstStyle/>
          <a:p>
            <a:r>
              <a:rPr lang="en-US" sz="7200" b="1" dirty="0"/>
              <a:t>Thank you </a:t>
            </a:r>
          </a:p>
        </p:txBody>
      </p:sp>
      <p:grpSp>
        <p:nvGrpSpPr>
          <p:cNvPr id="3" name="Group 2">
            <a:extLst>
              <a:ext uri="{FF2B5EF4-FFF2-40B4-BE49-F238E27FC236}">
                <a16:creationId xmlns:a16="http://schemas.microsoft.com/office/drawing/2014/main" id="{7C0FE065-B445-4475-9662-93A94EC38975}"/>
              </a:ext>
            </a:extLst>
          </p:cNvPr>
          <p:cNvGrpSpPr/>
          <p:nvPr/>
        </p:nvGrpSpPr>
        <p:grpSpPr>
          <a:xfrm rot="10800000" flipV="1">
            <a:off x="132549" y="155501"/>
            <a:ext cx="3853897" cy="982937"/>
            <a:chOff x="5290103" y="-2638"/>
            <a:chExt cx="3853897" cy="1075336"/>
          </a:xfrm>
        </p:grpSpPr>
        <p:grpSp>
          <p:nvGrpSpPr>
            <p:cNvPr id="4" name="Group 3">
              <a:extLst>
                <a:ext uri="{FF2B5EF4-FFF2-40B4-BE49-F238E27FC236}">
                  <a16:creationId xmlns:a16="http://schemas.microsoft.com/office/drawing/2014/main" id="{A1C5773A-172D-483E-8C9C-D82105EA88EB}"/>
                </a:ext>
              </a:extLst>
            </p:cNvPr>
            <p:cNvGrpSpPr/>
            <p:nvPr/>
          </p:nvGrpSpPr>
          <p:grpSpPr>
            <a:xfrm>
              <a:off x="5290103" y="-2638"/>
              <a:ext cx="3853897" cy="1075336"/>
              <a:chOff x="5291402" y="1596"/>
              <a:chExt cx="3853897" cy="1075336"/>
            </a:xfrm>
          </p:grpSpPr>
          <p:sp>
            <p:nvSpPr>
              <p:cNvPr id="12" name="Isosceles Triangle 11">
                <a:extLst>
                  <a:ext uri="{FF2B5EF4-FFF2-40B4-BE49-F238E27FC236}">
                    <a16:creationId xmlns:a16="http://schemas.microsoft.com/office/drawing/2014/main" id="{FBF3A1DC-C046-4A9B-9B69-B5707D3EF99D}"/>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Isosceles Triangle 12">
                <a:extLst>
                  <a:ext uri="{FF2B5EF4-FFF2-40B4-BE49-F238E27FC236}">
                    <a16:creationId xmlns:a16="http://schemas.microsoft.com/office/drawing/2014/main" id="{54F1A0D6-4758-4CF3-BEA7-114FE01578FD}"/>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C5072BF7-F522-44CB-9019-36057C032BED}"/>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Isosceles Triangle 14">
                <a:extLst>
                  <a:ext uri="{FF2B5EF4-FFF2-40B4-BE49-F238E27FC236}">
                    <a16:creationId xmlns:a16="http://schemas.microsoft.com/office/drawing/2014/main" id="{33356572-32AE-46F1-938D-AFEA34053F43}"/>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Isosceles Triangle 15">
                <a:extLst>
                  <a:ext uri="{FF2B5EF4-FFF2-40B4-BE49-F238E27FC236}">
                    <a16:creationId xmlns:a16="http://schemas.microsoft.com/office/drawing/2014/main" id="{3DB9F67C-303D-4BE0-AEB5-DA3A0CAB71E1}"/>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7" name="Isosceles Triangle 16">
                <a:extLst>
                  <a:ext uri="{FF2B5EF4-FFF2-40B4-BE49-F238E27FC236}">
                    <a16:creationId xmlns:a16="http://schemas.microsoft.com/office/drawing/2014/main" id="{AE035926-D183-43DA-920D-2A65E0743368}"/>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Isosceles Triangle 17">
                <a:extLst>
                  <a:ext uri="{FF2B5EF4-FFF2-40B4-BE49-F238E27FC236}">
                    <a16:creationId xmlns:a16="http://schemas.microsoft.com/office/drawing/2014/main" id="{E725D440-8B0E-46BB-A6A4-307850F76799}"/>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27920D9C-C839-4EED-8409-196025C3D89A}"/>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Isosceles Triangle 19">
                <a:extLst>
                  <a:ext uri="{FF2B5EF4-FFF2-40B4-BE49-F238E27FC236}">
                    <a16:creationId xmlns:a16="http://schemas.microsoft.com/office/drawing/2014/main" id="{94247925-2275-432E-A3A0-9344A804E82F}"/>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618B5424-2AEC-485C-BB90-EC42BD406C52}"/>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Isosceles Triangle 21">
                <a:extLst>
                  <a:ext uri="{FF2B5EF4-FFF2-40B4-BE49-F238E27FC236}">
                    <a16:creationId xmlns:a16="http://schemas.microsoft.com/office/drawing/2014/main" id="{A878BF7C-98EB-4F15-8F43-1D5A8BD5085D}"/>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Isosceles Triangle 22">
                <a:extLst>
                  <a:ext uri="{FF2B5EF4-FFF2-40B4-BE49-F238E27FC236}">
                    <a16:creationId xmlns:a16="http://schemas.microsoft.com/office/drawing/2014/main" id="{6AAF0FBC-9175-4946-936A-8414567F258D}"/>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BDC038BA-02BB-46E0-A471-D27FB0A43283}"/>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Isosceles Triangle 24">
                <a:extLst>
                  <a:ext uri="{FF2B5EF4-FFF2-40B4-BE49-F238E27FC236}">
                    <a16:creationId xmlns:a16="http://schemas.microsoft.com/office/drawing/2014/main" id="{7C2D7F6A-F0EB-4C10-A001-31D29C8B5443}"/>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7E524E8B-8E3F-4663-95FE-5A9D97BD6624}"/>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Isosceles Triangle 26">
                <a:extLst>
                  <a:ext uri="{FF2B5EF4-FFF2-40B4-BE49-F238E27FC236}">
                    <a16:creationId xmlns:a16="http://schemas.microsoft.com/office/drawing/2014/main" id="{B01D389A-BCE9-4DDB-BA39-6A4501C77B65}"/>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Isosceles Triangle 27">
                <a:extLst>
                  <a:ext uri="{FF2B5EF4-FFF2-40B4-BE49-F238E27FC236}">
                    <a16:creationId xmlns:a16="http://schemas.microsoft.com/office/drawing/2014/main" id="{0BDA667F-B574-48C5-A4F6-E07A1B1B195F}"/>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9" name="Isosceles Triangle 28">
                <a:extLst>
                  <a:ext uri="{FF2B5EF4-FFF2-40B4-BE49-F238E27FC236}">
                    <a16:creationId xmlns:a16="http://schemas.microsoft.com/office/drawing/2014/main" id="{B9821303-D166-43D9-A2E7-38024467900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Isosceles Triangle 29">
                <a:extLst>
                  <a:ext uri="{FF2B5EF4-FFF2-40B4-BE49-F238E27FC236}">
                    <a16:creationId xmlns:a16="http://schemas.microsoft.com/office/drawing/2014/main" id="{A887BE66-024D-4EF7-9959-C231E8A80FB1}"/>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Isosceles Triangle 30">
                <a:extLst>
                  <a:ext uri="{FF2B5EF4-FFF2-40B4-BE49-F238E27FC236}">
                    <a16:creationId xmlns:a16="http://schemas.microsoft.com/office/drawing/2014/main" id="{92B8CFF1-B845-48E2-9DA5-C0726B430891}"/>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68ADF5A5-F594-4AF6-8F15-3A4A2D351FC0}"/>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B6768DB4-B40D-4965-979E-571DC1939A61}"/>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Isosceles Triangle 33">
                <a:extLst>
                  <a:ext uri="{FF2B5EF4-FFF2-40B4-BE49-F238E27FC236}">
                    <a16:creationId xmlns:a16="http://schemas.microsoft.com/office/drawing/2014/main" id="{5144818D-540A-4F54-98CE-DE25E1611B5A}"/>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Isosceles Triangle 34">
                <a:extLst>
                  <a:ext uri="{FF2B5EF4-FFF2-40B4-BE49-F238E27FC236}">
                    <a16:creationId xmlns:a16="http://schemas.microsoft.com/office/drawing/2014/main" id="{9DA728EE-6249-4B55-BC25-A133C1768590}"/>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Isosceles Triangle 35">
                <a:extLst>
                  <a:ext uri="{FF2B5EF4-FFF2-40B4-BE49-F238E27FC236}">
                    <a16:creationId xmlns:a16="http://schemas.microsoft.com/office/drawing/2014/main" id="{AE1D2DB0-36A8-4112-A10E-2712ECBD9D09}"/>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Isosceles Triangle 36">
                <a:extLst>
                  <a:ext uri="{FF2B5EF4-FFF2-40B4-BE49-F238E27FC236}">
                    <a16:creationId xmlns:a16="http://schemas.microsoft.com/office/drawing/2014/main" id="{3AB20B91-5DE8-43B8-B5B3-12A88731190C}"/>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Isosceles Triangle 37">
                <a:extLst>
                  <a:ext uri="{FF2B5EF4-FFF2-40B4-BE49-F238E27FC236}">
                    <a16:creationId xmlns:a16="http://schemas.microsoft.com/office/drawing/2014/main" id="{1C1FE045-93A6-4236-9FC0-35B166B45C46}"/>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Isosceles Triangle 38">
                <a:extLst>
                  <a:ext uri="{FF2B5EF4-FFF2-40B4-BE49-F238E27FC236}">
                    <a16:creationId xmlns:a16="http://schemas.microsoft.com/office/drawing/2014/main" id="{A1C1F92E-19FF-4AED-B7F8-F7A2E23D85F2}"/>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Isosceles Triangle 39">
                <a:extLst>
                  <a:ext uri="{FF2B5EF4-FFF2-40B4-BE49-F238E27FC236}">
                    <a16:creationId xmlns:a16="http://schemas.microsoft.com/office/drawing/2014/main" id="{81B9B2E2-F8A7-4DB0-AEDC-C8090D14115C}"/>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Isosceles Triangle 40">
                <a:extLst>
                  <a:ext uri="{FF2B5EF4-FFF2-40B4-BE49-F238E27FC236}">
                    <a16:creationId xmlns:a16="http://schemas.microsoft.com/office/drawing/2014/main" id="{BDF9A12B-49D5-437A-96EB-44545C018D7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 name="Isosceles Triangle 41">
                <a:extLst>
                  <a:ext uri="{FF2B5EF4-FFF2-40B4-BE49-F238E27FC236}">
                    <a16:creationId xmlns:a16="http://schemas.microsoft.com/office/drawing/2014/main" id="{650670D1-11C0-4338-A576-3B17A5418620}"/>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Isosceles Triangle 42">
                <a:extLst>
                  <a:ext uri="{FF2B5EF4-FFF2-40B4-BE49-F238E27FC236}">
                    <a16:creationId xmlns:a16="http://schemas.microsoft.com/office/drawing/2014/main" id="{2040C26E-9FD9-4498-B6EE-5CA40E02EF6F}"/>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Isosceles Triangle 43">
                <a:extLst>
                  <a:ext uri="{FF2B5EF4-FFF2-40B4-BE49-F238E27FC236}">
                    <a16:creationId xmlns:a16="http://schemas.microsoft.com/office/drawing/2014/main" id="{502B319E-6C2A-4AE8-978F-1DC4622F6C36}"/>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 name="Isosceles Triangle 44">
                <a:extLst>
                  <a:ext uri="{FF2B5EF4-FFF2-40B4-BE49-F238E27FC236}">
                    <a16:creationId xmlns:a16="http://schemas.microsoft.com/office/drawing/2014/main" id="{594A6A79-06C2-4D43-B1E1-44F2762EF3F2}"/>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 name="Isosceles Triangle 45">
                <a:extLst>
                  <a:ext uri="{FF2B5EF4-FFF2-40B4-BE49-F238E27FC236}">
                    <a16:creationId xmlns:a16="http://schemas.microsoft.com/office/drawing/2014/main" id="{3B636EB6-5412-444F-B813-EB0B7751AC1E}"/>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Isosceles Triangle 46">
                <a:extLst>
                  <a:ext uri="{FF2B5EF4-FFF2-40B4-BE49-F238E27FC236}">
                    <a16:creationId xmlns:a16="http://schemas.microsoft.com/office/drawing/2014/main" id="{3B5AF65D-5700-4D7E-90E7-CFDD9838DFDD}"/>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Isosceles Triangle 47">
                <a:extLst>
                  <a:ext uri="{FF2B5EF4-FFF2-40B4-BE49-F238E27FC236}">
                    <a16:creationId xmlns:a16="http://schemas.microsoft.com/office/drawing/2014/main" id="{6687F8E7-CA81-4443-BF72-789D1E51EB08}"/>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 name="Isosceles Triangle 48">
                <a:extLst>
                  <a:ext uri="{FF2B5EF4-FFF2-40B4-BE49-F238E27FC236}">
                    <a16:creationId xmlns:a16="http://schemas.microsoft.com/office/drawing/2014/main" id="{E5074320-E724-4118-BFAF-047FC6E9E951}"/>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 name="Isosceles Triangle 49">
                <a:extLst>
                  <a:ext uri="{FF2B5EF4-FFF2-40B4-BE49-F238E27FC236}">
                    <a16:creationId xmlns:a16="http://schemas.microsoft.com/office/drawing/2014/main" id="{92CFF795-77C9-4A7D-AEEF-ED7BB97528B3}"/>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Isosceles Triangle 50">
                <a:extLst>
                  <a:ext uri="{FF2B5EF4-FFF2-40B4-BE49-F238E27FC236}">
                    <a16:creationId xmlns:a16="http://schemas.microsoft.com/office/drawing/2014/main" id="{7E11FD96-76F6-4FF2-BC66-D5437A8E35F6}"/>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Isosceles Triangle 51">
                <a:extLst>
                  <a:ext uri="{FF2B5EF4-FFF2-40B4-BE49-F238E27FC236}">
                    <a16:creationId xmlns:a16="http://schemas.microsoft.com/office/drawing/2014/main" id="{B0486573-F08E-4A57-A31C-4B6C3E4B2064}"/>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Isosceles Triangle 52">
                <a:extLst>
                  <a:ext uri="{FF2B5EF4-FFF2-40B4-BE49-F238E27FC236}">
                    <a16:creationId xmlns:a16="http://schemas.microsoft.com/office/drawing/2014/main" id="{375CDF59-4B60-4849-B509-05249AB5DC9C}"/>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 name="Isosceles Triangle 53">
                <a:extLst>
                  <a:ext uri="{FF2B5EF4-FFF2-40B4-BE49-F238E27FC236}">
                    <a16:creationId xmlns:a16="http://schemas.microsoft.com/office/drawing/2014/main" id="{503F8613-EABA-4763-A7B8-55402AF7B4AF}"/>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Isosceles Triangle 54">
                <a:extLst>
                  <a:ext uri="{FF2B5EF4-FFF2-40B4-BE49-F238E27FC236}">
                    <a16:creationId xmlns:a16="http://schemas.microsoft.com/office/drawing/2014/main" id="{779D925F-6CA2-4972-869A-66A4C63D428A}"/>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 name="Isosceles Triangle 55">
                <a:extLst>
                  <a:ext uri="{FF2B5EF4-FFF2-40B4-BE49-F238E27FC236}">
                    <a16:creationId xmlns:a16="http://schemas.microsoft.com/office/drawing/2014/main" id="{5DAC59CE-27DA-4FDA-90B2-5F97D03AA6C8}"/>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Isosceles Triangle 56">
                <a:extLst>
                  <a:ext uri="{FF2B5EF4-FFF2-40B4-BE49-F238E27FC236}">
                    <a16:creationId xmlns:a16="http://schemas.microsoft.com/office/drawing/2014/main" id="{2B5BDA8D-F2B7-4DE8-A274-91F8CB253808}"/>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 name="Isosceles Triangle 57">
                <a:extLst>
                  <a:ext uri="{FF2B5EF4-FFF2-40B4-BE49-F238E27FC236}">
                    <a16:creationId xmlns:a16="http://schemas.microsoft.com/office/drawing/2014/main" id="{E9D03339-E26B-4137-BD14-8C4F808C5B4B}"/>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 name="Isosceles Triangle 58">
                <a:extLst>
                  <a:ext uri="{FF2B5EF4-FFF2-40B4-BE49-F238E27FC236}">
                    <a16:creationId xmlns:a16="http://schemas.microsoft.com/office/drawing/2014/main" id="{311D7FE0-8F4E-41BE-A69B-6A1DE88E92AE}"/>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 name="Isosceles Triangle 59">
                <a:extLst>
                  <a:ext uri="{FF2B5EF4-FFF2-40B4-BE49-F238E27FC236}">
                    <a16:creationId xmlns:a16="http://schemas.microsoft.com/office/drawing/2014/main" id="{E5B28D6B-F5D4-483E-A2E6-442194804F0D}"/>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 name="Isosceles Triangle 60">
                <a:extLst>
                  <a:ext uri="{FF2B5EF4-FFF2-40B4-BE49-F238E27FC236}">
                    <a16:creationId xmlns:a16="http://schemas.microsoft.com/office/drawing/2014/main" id="{184FA890-53E6-455A-ABE4-18C76F43C329}"/>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Isosceles Triangle 61">
                <a:extLst>
                  <a:ext uri="{FF2B5EF4-FFF2-40B4-BE49-F238E27FC236}">
                    <a16:creationId xmlns:a16="http://schemas.microsoft.com/office/drawing/2014/main" id="{8A77657A-32DC-4EA3-B328-5B8D4D2E5111}"/>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 name="Isosceles Triangle 62">
                <a:extLst>
                  <a:ext uri="{FF2B5EF4-FFF2-40B4-BE49-F238E27FC236}">
                    <a16:creationId xmlns:a16="http://schemas.microsoft.com/office/drawing/2014/main" id="{FD6EC805-032B-45F3-BDD8-1DF67707316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Isosceles Triangle 63">
                <a:extLst>
                  <a:ext uri="{FF2B5EF4-FFF2-40B4-BE49-F238E27FC236}">
                    <a16:creationId xmlns:a16="http://schemas.microsoft.com/office/drawing/2014/main" id="{64F81138-A574-4AF8-87EA-E719B03F4A51}"/>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Isosceles Triangle 64">
                <a:extLst>
                  <a:ext uri="{FF2B5EF4-FFF2-40B4-BE49-F238E27FC236}">
                    <a16:creationId xmlns:a16="http://schemas.microsoft.com/office/drawing/2014/main" id="{9DF36AE6-BA30-40A0-8727-BAFAC8F01E2B}"/>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Isosceles Triangle 65">
                <a:extLst>
                  <a:ext uri="{FF2B5EF4-FFF2-40B4-BE49-F238E27FC236}">
                    <a16:creationId xmlns:a16="http://schemas.microsoft.com/office/drawing/2014/main" id="{4ECB1851-5895-4444-857C-DB9F3D543247}"/>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Isosceles Triangle 66">
                <a:extLst>
                  <a:ext uri="{FF2B5EF4-FFF2-40B4-BE49-F238E27FC236}">
                    <a16:creationId xmlns:a16="http://schemas.microsoft.com/office/drawing/2014/main" id="{1EA3A64B-5627-41A5-962B-4C94CF806C5F}"/>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8" name="Isosceles Triangle 67">
                <a:extLst>
                  <a:ext uri="{FF2B5EF4-FFF2-40B4-BE49-F238E27FC236}">
                    <a16:creationId xmlns:a16="http://schemas.microsoft.com/office/drawing/2014/main" id="{685FB1C4-548E-41BA-B64D-C9CE4A1EF07B}"/>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 name="Isosceles Triangle 68">
                <a:extLst>
                  <a:ext uri="{FF2B5EF4-FFF2-40B4-BE49-F238E27FC236}">
                    <a16:creationId xmlns:a16="http://schemas.microsoft.com/office/drawing/2014/main" id="{BFAF4227-9E31-4615-BD40-7C059C78F049}"/>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 name="Isosceles Triangle 69">
                <a:extLst>
                  <a:ext uri="{FF2B5EF4-FFF2-40B4-BE49-F238E27FC236}">
                    <a16:creationId xmlns:a16="http://schemas.microsoft.com/office/drawing/2014/main" id="{53A188B9-9E9A-44FB-9ADB-C9F527ACD722}"/>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Isosceles Triangle 70">
                <a:extLst>
                  <a:ext uri="{FF2B5EF4-FFF2-40B4-BE49-F238E27FC236}">
                    <a16:creationId xmlns:a16="http://schemas.microsoft.com/office/drawing/2014/main" id="{6516DC92-CFA8-4E22-A58A-A01D61F390B7}"/>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 name="Isosceles Triangle 71">
                <a:extLst>
                  <a:ext uri="{FF2B5EF4-FFF2-40B4-BE49-F238E27FC236}">
                    <a16:creationId xmlns:a16="http://schemas.microsoft.com/office/drawing/2014/main" id="{852CDAB4-F72E-47A0-ABF3-911A14731A0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Isosceles Triangle 72">
                <a:extLst>
                  <a:ext uri="{FF2B5EF4-FFF2-40B4-BE49-F238E27FC236}">
                    <a16:creationId xmlns:a16="http://schemas.microsoft.com/office/drawing/2014/main" id="{273AEDFC-6DD5-4EEF-9DA9-08CFB035094D}"/>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Isosceles Triangle 73">
                <a:extLst>
                  <a:ext uri="{FF2B5EF4-FFF2-40B4-BE49-F238E27FC236}">
                    <a16:creationId xmlns:a16="http://schemas.microsoft.com/office/drawing/2014/main" id="{D702C2DB-BC00-4898-9241-301631C884C4}"/>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 name="Isosceles Triangle 74">
                <a:extLst>
                  <a:ext uri="{FF2B5EF4-FFF2-40B4-BE49-F238E27FC236}">
                    <a16:creationId xmlns:a16="http://schemas.microsoft.com/office/drawing/2014/main" id="{455CC35E-81C6-4BA3-89DB-5EB33A7AE3F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 name="Isosceles Triangle 75">
                <a:extLst>
                  <a:ext uri="{FF2B5EF4-FFF2-40B4-BE49-F238E27FC236}">
                    <a16:creationId xmlns:a16="http://schemas.microsoft.com/office/drawing/2014/main" id="{E4F9A563-B840-4B3C-A117-8A125AF62DB5}"/>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 name="Isosceles Triangle 76">
                <a:extLst>
                  <a:ext uri="{FF2B5EF4-FFF2-40B4-BE49-F238E27FC236}">
                    <a16:creationId xmlns:a16="http://schemas.microsoft.com/office/drawing/2014/main" id="{5501924F-4F7C-45CC-9671-995164BD3CDC}"/>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 name="Isosceles Triangle 77">
                <a:extLst>
                  <a:ext uri="{FF2B5EF4-FFF2-40B4-BE49-F238E27FC236}">
                    <a16:creationId xmlns:a16="http://schemas.microsoft.com/office/drawing/2014/main" id="{2EAA16ED-5306-47E1-ADF0-F027D8512859}"/>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 name="Isosceles Triangle 78">
                <a:extLst>
                  <a:ext uri="{FF2B5EF4-FFF2-40B4-BE49-F238E27FC236}">
                    <a16:creationId xmlns:a16="http://schemas.microsoft.com/office/drawing/2014/main" id="{D96706E5-ABF7-41B8-A42D-BAE937411952}"/>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Isosceles Triangle 79">
                <a:extLst>
                  <a:ext uri="{FF2B5EF4-FFF2-40B4-BE49-F238E27FC236}">
                    <a16:creationId xmlns:a16="http://schemas.microsoft.com/office/drawing/2014/main" id="{CADF0C8B-0F16-41E1-9470-88E75B91E26B}"/>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Isosceles Triangle 80">
                <a:extLst>
                  <a:ext uri="{FF2B5EF4-FFF2-40B4-BE49-F238E27FC236}">
                    <a16:creationId xmlns:a16="http://schemas.microsoft.com/office/drawing/2014/main" id="{DC105288-C274-4163-9B25-36785BD6393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 name="Isosceles Triangle 81">
                <a:extLst>
                  <a:ext uri="{FF2B5EF4-FFF2-40B4-BE49-F238E27FC236}">
                    <a16:creationId xmlns:a16="http://schemas.microsoft.com/office/drawing/2014/main" id="{ADD98E1C-0710-47B9-A528-1B7C47D55F53}"/>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5" name="Group 4">
              <a:extLst>
                <a:ext uri="{FF2B5EF4-FFF2-40B4-BE49-F238E27FC236}">
                  <a16:creationId xmlns:a16="http://schemas.microsoft.com/office/drawing/2014/main" id="{FE1728A1-70EA-4F69-A447-F46672DB2AB0}"/>
                </a:ext>
              </a:extLst>
            </p:cNvPr>
            <p:cNvGrpSpPr/>
            <p:nvPr/>
          </p:nvGrpSpPr>
          <p:grpSpPr>
            <a:xfrm>
              <a:off x="6023491" y="5930"/>
              <a:ext cx="950409" cy="509367"/>
              <a:chOff x="6023491" y="5930"/>
              <a:chExt cx="950409" cy="509367"/>
            </a:xfrm>
          </p:grpSpPr>
          <p:sp>
            <p:nvSpPr>
              <p:cNvPr id="6" name="Isosceles Triangle 5">
                <a:extLst>
                  <a:ext uri="{FF2B5EF4-FFF2-40B4-BE49-F238E27FC236}">
                    <a16:creationId xmlns:a16="http://schemas.microsoft.com/office/drawing/2014/main" id="{4D3238AD-F95E-4BCE-83A7-47F8E7BC18F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Isosceles Triangle 6">
                <a:extLst>
                  <a:ext uri="{FF2B5EF4-FFF2-40B4-BE49-F238E27FC236}">
                    <a16:creationId xmlns:a16="http://schemas.microsoft.com/office/drawing/2014/main" id="{E9F67092-8E5F-4A03-9194-964B2C1C3625}"/>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Isosceles Triangle 7">
                <a:extLst>
                  <a:ext uri="{FF2B5EF4-FFF2-40B4-BE49-F238E27FC236}">
                    <a16:creationId xmlns:a16="http://schemas.microsoft.com/office/drawing/2014/main" id="{AA47594A-C079-486D-94DF-92D3AF8714E4}"/>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D59B4530-12F3-4664-B620-A82D618C3F87}"/>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9581F3F9-7036-4120-A041-4967B098427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Isosceles Triangle 10">
                <a:extLst>
                  <a:ext uri="{FF2B5EF4-FFF2-40B4-BE49-F238E27FC236}">
                    <a16:creationId xmlns:a16="http://schemas.microsoft.com/office/drawing/2014/main" id="{C316B96F-353F-4D82-B18A-E694FB6595AC}"/>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pic>
        <p:nvPicPr>
          <p:cNvPr id="83" name="Picture 82">
            <a:extLst>
              <a:ext uri="{FF2B5EF4-FFF2-40B4-BE49-F238E27FC236}">
                <a16:creationId xmlns:a16="http://schemas.microsoft.com/office/drawing/2014/main" id="{52051A2B-352D-4C15-AAAB-6971E0100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2326139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A389CD-3AED-4E40-B14B-FBC322DB47EA}"/>
              </a:ext>
            </a:extLst>
          </p:cNvPr>
          <p:cNvPicPr>
            <a:picLocks noChangeAspect="1"/>
          </p:cNvPicPr>
          <p:nvPr/>
        </p:nvPicPr>
        <p:blipFill>
          <a:blip r:embed="rId2"/>
          <a:stretch>
            <a:fillRect/>
          </a:stretch>
        </p:blipFill>
        <p:spPr>
          <a:xfrm>
            <a:off x="65988" y="106392"/>
            <a:ext cx="11643090" cy="6645216"/>
          </a:xfrm>
          <a:prstGeom prst="rect">
            <a:avLst/>
          </a:prstGeom>
        </p:spPr>
      </p:pic>
      <p:sp>
        <p:nvSpPr>
          <p:cNvPr id="4" name="TextBox 3">
            <a:extLst>
              <a:ext uri="{FF2B5EF4-FFF2-40B4-BE49-F238E27FC236}">
                <a16:creationId xmlns:a16="http://schemas.microsoft.com/office/drawing/2014/main" id="{D19D98BB-81FE-4A26-88AA-30F04D0D9C73}"/>
              </a:ext>
            </a:extLst>
          </p:cNvPr>
          <p:cNvSpPr txBox="1"/>
          <p:nvPr/>
        </p:nvSpPr>
        <p:spPr>
          <a:xfrm>
            <a:off x="1086237" y="381284"/>
            <a:ext cx="2208179" cy="1169551"/>
          </a:xfrm>
          <a:prstGeom prst="rect">
            <a:avLst/>
          </a:prstGeom>
          <a:noFill/>
        </p:spPr>
        <p:txBody>
          <a:bodyPr wrap="square" rtlCol="0">
            <a:spAutoFit/>
          </a:bodyPr>
          <a:lstStyle/>
          <a:p>
            <a:r>
              <a:rPr lang="en-US" sz="1400" b="1" dirty="0">
                <a:highlight>
                  <a:srgbClr val="C0C0C0"/>
                </a:highlight>
              </a:rPr>
              <a:t>Can you identify low and high pressure ? </a:t>
            </a:r>
            <a:br>
              <a:rPr lang="en-US" sz="1400" b="1" dirty="0">
                <a:highlight>
                  <a:srgbClr val="C0C0C0"/>
                </a:highlight>
              </a:rPr>
            </a:br>
            <a:br>
              <a:rPr lang="en-US" sz="1400" b="1" dirty="0">
                <a:highlight>
                  <a:srgbClr val="C0C0C0"/>
                </a:highlight>
              </a:rPr>
            </a:br>
            <a:r>
              <a:rPr lang="en-US" sz="1400" b="1" dirty="0">
                <a:highlight>
                  <a:srgbClr val="C0C0C0"/>
                </a:highlight>
              </a:rPr>
              <a:t>Put H for high pressure and L for low pressure system </a:t>
            </a:r>
          </a:p>
        </p:txBody>
      </p:sp>
      <p:sp>
        <p:nvSpPr>
          <p:cNvPr id="2" name="TextBox 1">
            <a:extLst>
              <a:ext uri="{FF2B5EF4-FFF2-40B4-BE49-F238E27FC236}">
                <a16:creationId xmlns:a16="http://schemas.microsoft.com/office/drawing/2014/main" id="{97A43CE8-380C-4770-B1C5-303C23BA4E06}"/>
              </a:ext>
            </a:extLst>
          </p:cNvPr>
          <p:cNvSpPr txBox="1"/>
          <p:nvPr/>
        </p:nvSpPr>
        <p:spPr>
          <a:xfrm>
            <a:off x="3406589" y="2967334"/>
            <a:ext cx="322729" cy="461665"/>
          </a:xfrm>
          <a:prstGeom prst="rect">
            <a:avLst/>
          </a:prstGeom>
          <a:noFill/>
        </p:spPr>
        <p:txBody>
          <a:bodyPr wrap="square" rtlCol="0">
            <a:spAutoFit/>
          </a:bodyPr>
          <a:lstStyle/>
          <a:p>
            <a:r>
              <a:rPr lang="en-US" sz="2400" b="1" dirty="0">
                <a:solidFill>
                  <a:srgbClr val="FF0000"/>
                </a:solidFill>
              </a:rPr>
              <a:t>L</a:t>
            </a:r>
            <a:endParaRPr lang="en-US" b="1" dirty="0">
              <a:solidFill>
                <a:srgbClr val="FF0000"/>
              </a:solidFill>
            </a:endParaRPr>
          </a:p>
        </p:txBody>
      </p:sp>
      <p:sp>
        <p:nvSpPr>
          <p:cNvPr id="6" name="TextBox 5">
            <a:extLst>
              <a:ext uri="{FF2B5EF4-FFF2-40B4-BE49-F238E27FC236}">
                <a16:creationId xmlns:a16="http://schemas.microsoft.com/office/drawing/2014/main" id="{E5BB261C-DE28-4B63-ACB1-5D4FD21C590D}"/>
              </a:ext>
            </a:extLst>
          </p:cNvPr>
          <p:cNvSpPr txBox="1"/>
          <p:nvPr/>
        </p:nvSpPr>
        <p:spPr>
          <a:xfrm>
            <a:off x="6463552" y="4069977"/>
            <a:ext cx="322729" cy="461665"/>
          </a:xfrm>
          <a:prstGeom prst="rect">
            <a:avLst/>
          </a:prstGeom>
          <a:noFill/>
        </p:spPr>
        <p:txBody>
          <a:bodyPr wrap="square" rtlCol="0">
            <a:spAutoFit/>
          </a:bodyPr>
          <a:lstStyle/>
          <a:p>
            <a:r>
              <a:rPr lang="en-US" sz="2400" b="1" dirty="0">
                <a:solidFill>
                  <a:schemeClr val="accent1"/>
                </a:solidFill>
              </a:rPr>
              <a:t>H</a:t>
            </a:r>
            <a:endParaRPr lang="en-US" b="1" dirty="0">
              <a:solidFill>
                <a:schemeClr val="accent1"/>
              </a:solidFill>
            </a:endParaRPr>
          </a:p>
        </p:txBody>
      </p:sp>
      <p:sp>
        <p:nvSpPr>
          <p:cNvPr id="7" name="TextBox 6">
            <a:extLst>
              <a:ext uri="{FF2B5EF4-FFF2-40B4-BE49-F238E27FC236}">
                <a16:creationId xmlns:a16="http://schemas.microsoft.com/office/drawing/2014/main" id="{33F81415-AE30-4BE1-9C1D-CB378D26F3A6}"/>
              </a:ext>
            </a:extLst>
          </p:cNvPr>
          <p:cNvSpPr txBox="1"/>
          <p:nvPr/>
        </p:nvSpPr>
        <p:spPr>
          <a:xfrm>
            <a:off x="10533528" y="1421446"/>
            <a:ext cx="322729" cy="461665"/>
          </a:xfrm>
          <a:prstGeom prst="rect">
            <a:avLst/>
          </a:prstGeom>
          <a:noFill/>
        </p:spPr>
        <p:txBody>
          <a:bodyPr wrap="square" rtlCol="0">
            <a:spAutoFit/>
          </a:bodyPr>
          <a:lstStyle/>
          <a:p>
            <a:r>
              <a:rPr lang="en-US" sz="2400" b="1" dirty="0">
                <a:solidFill>
                  <a:schemeClr val="accent1"/>
                </a:solidFill>
              </a:rPr>
              <a:t>H</a:t>
            </a:r>
            <a:endParaRPr lang="en-US" b="1" dirty="0">
              <a:solidFill>
                <a:schemeClr val="accent1"/>
              </a:solidFill>
            </a:endParaRPr>
          </a:p>
        </p:txBody>
      </p:sp>
      <p:sp>
        <p:nvSpPr>
          <p:cNvPr id="8" name="TextBox 7">
            <a:extLst>
              <a:ext uri="{FF2B5EF4-FFF2-40B4-BE49-F238E27FC236}">
                <a16:creationId xmlns:a16="http://schemas.microsoft.com/office/drawing/2014/main" id="{D19C3585-8CDE-40EB-A927-1F0E3E83CA1A}"/>
              </a:ext>
            </a:extLst>
          </p:cNvPr>
          <p:cNvSpPr txBox="1"/>
          <p:nvPr/>
        </p:nvSpPr>
        <p:spPr>
          <a:xfrm>
            <a:off x="4948517" y="1190614"/>
            <a:ext cx="322729" cy="461665"/>
          </a:xfrm>
          <a:prstGeom prst="rect">
            <a:avLst/>
          </a:prstGeom>
          <a:noFill/>
        </p:spPr>
        <p:txBody>
          <a:bodyPr wrap="square" rtlCol="0">
            <a:spAutoFit/>
          </a:bodyPr>
          <a:lstStyle/>
          <a:p>
            <a:r>
              <a:rPr lang="en-US" sz="2400" b="1" dirty="0">
                <a:solidFill>
                  <a:schemeClr val="accent1"/>
                </a:solidFill>
              </a:rPr>
              <a:t>H</a:t>
            </a:r>
            <a:endParaRPr lang="en-US" b="1" dirty="0">
              <a:solidFill>
                <a:schemeClr val="accent1"/>
              </a:solidFill>
            </a:endParaRPr>
          </a:p>
        </p:txBody>
      </p:sp>
      <p:sp>
        <p:nvSpPr>
          <p:cNvPr id="9" name="TextBox 8">
            <a:extLst>
              <a:ext uri="{FF2B5EF4-FFF2-40B4-BE49-F238E27FC236}">
                <a16:creationId xmlns:a16="http://schemas.microsoft.com/office/drawing/2014/main" id="{B883B93F-A831-4D91-93DC-5E8F9601133C}"/>
              </a:ext>
            </a:extLst>
          </p:cNvPr>
          <p:cNvSpPr txBox="1"/>
          <p:nvPr/>
        </p:nvSpPr>
        <p:spPr>
          <a:xfrm>
            <a:off x="4787153" y="3198167"/>
            <a:ext cx="322729" cy="461665"/>
          </a:xfrm>
          <a:prstGeom prst="rect">
            <a:avLst/>
          </a:prstGeom>
          <a:noFill/>
        </p:spPr>
        <p:txBody>
          <a:bodyPr wrap="square" rtlCol="0">
            <a:spAutoFit/>
          </a:bodyPr>
          <a:lstStyle/>
          <a:p>
            <a:r>
              <a:rPr lang="en-US" sz="2400" b="1" dirty="0">
                <a:solidFill>
                  <a:schemeClr val="accent1"/>
                </a:solidFill>
              </a:rPr>
              <a:t>H</a:t>
            </a:r>
            <a:endParaRPr lang="en-US" b="1" dirty="0">
              <a:solidFill>
                <a:schemeClr val="accent1"/>
              </a:solidFill>
            </a:endParaRPr>
          </a:p>
        </p:txBody>
      </p:sp>
      <p:sp>
        <p:nvSpPr>
          <p:cNvPr id="11" name="TextBox 10">
            <a:extLst>
              <a:ext uri="{FF2B5EF4-FFF2-40B4-BE49-F238E27FC236}">
                <a16:creationId xmlns:a16="http://schemas.microsoft.com/office/drawing/2014/main" id="{A16A316B-DE73-4F1E-BC1F-60B83C097120}"/>
              </a:ext>
            </a:extLst>
          </p:cNvPr>
          <p:cNvSpPr txBox="1"/>
          <p:nvPr/>
        </p:nvSpPr>
        <p:spPr>
          <a:xfrm>
            <a:off x="924872" y="3357265"/>
            <a:ext cx="322729" cy="461665"/>
          </a:xfrm>
          <a:prstGeom prst="rect">
            <a:avLst/>
          </a:prstGeom>
          <a:noFill/>
        </p:spPr>
        <p:txBody>
          <a:bodyPr wrap="square" rtlCol="0">
            <a:spAutoFit/>
          </a:bodyPr>
          <a:lstStyle/>
          <a:p>
            <a:r>
              <a:rPr lang="en-US" sz="2400" b="1" dirty="0">
                <a:solidFill>
                  <a:schemeClr val="accent1"/>
                </a:solidFill>
              </a:rPr>
              <a:t>H</a:t>
            </a:r>
            <a:endParaRPr lang="en-US" b="1" dirty="0">
              <a:solidFill>
                <a:schemeClr val="accent1"/>
              </a:solidFill>
            </a:endParaRPr>
          </a:p>
        </p:txBody>
      </p:sp>
      <p:sp>
        <p:nvSpPr>
          <p:cNvPr id="12" name="TextBox 11">
            <a:extLst>
              <a:ext uri="{FF2B5EF4-FFF2-40B4-BE49-F238E27FC236}">
                <a16:creationId xmlns:a16="http://schemas.microsoft.com/office/drawing/2014/main" id="{227BF05E-538A-427C-A301-FDFE5456E574}"/>
              </a:ext>
            </a:extLst>
          </p:cNvPr>
          <p:cNvSpPr txBox="1"/>
          <p:nvPr/>
        </p:nvSpPr>
        <p:spPr>
          <a:xfrm>
            <a:off x="9341224" y="3428999"/>
            <a:ext cx="322729" cy="461665"/>
          </a:xfrm>
          <a:prstGeom prst="rect">
            <a:avLst/>
          </a:prstGeom>
          <a:noFill/>
        </p:spPr>
        <p:txBody>
          <a:bodyPr wrap="square" rtlCol="0">
            <a:spAutoFit/>
          </a:bodyPr>
          <a:lstStyle/>
          <a:p>
            <a:r>
              <a:rPr lang="en-US" sz="2400" b="1" dirty="0">
                <a:solidFill>
                  <a:srgbClr val="FF0000"/>
                </a:solidFill>
              </a:rPr>
              <a:t>L</a:t>
            </a:r>
            <a:endParaRPr lang="en-US" b="1" dirty="0">
              <a:solidFill>
                <a:srgbClr val="FF0000"/>
              </a:solidFill>
            </a:endParaRPr>
          </a:p>
        </p:txBody>
      </p:sp>
      <p:sp>
        <p:nvSpPr>
          <p:cNvPr id="13" name="TextBox 12">
            <a:extLst>
              <a:ext uri="{FF2B5EF4-FFF2-40B4-BE49-F238E27FC236}">
                <a16:creationId xmlns:a16="http://schemas.microsoft.com/office/drawing/2014/main" id="{B18E6AE2-DD3C-47AD-AB51-1D429CE92DA3}"/>
              </a:ext>
            </a:extLst>
          </p:cNvPr>
          <p:cNvSpPr txBox="1"/>
          <p:nvPr/>
        </p:nvSpPr>
        <p:spPr>
          <a:xfrm>
            <a:off x="7440706" y="5739645"/>
            <a:ext cx="322729" cy="461665"/>
          </a:xfrm>
          <a:prstGeom prst="rect">
            <a:avLst/>
          </a:prstGeom>
          <a:noFill/>
        </p:spPr>
        <p:txBody>
          <a:bodyPr wrap="square" rtlCol="0">
            <a:spAutoFit/>
          </a:bodyPr>
          <a:lstStyle/>
          <a:p>
            <a:r>
              <a:rPr lang="en-US" sz="2400" b="1" dirty="0">
                <a:solidFill>
                  <a:srgbClr val="FF0000"/>
                </a:solidFill>
              </a:rPr>
              <a:t>L</a:t>
            </a:r>
            <a:endParaRPr lang="en-US" b="1" dirty="0">
              <a:solidFill>
                <a:srgbClr val="FF0000"/>
              </a:solidFill>
            </a:endParaRPr>
          </a:p>
        </p:txBody>
      </p:sp>
      <p:sp>
        <p:nvSpPr>
          <p:cNvPr id="14" name="TextBox 13">
            <a:extLst>
              <a:ext uri="{FF2B5EF4-FFF2-40B4-BE49-F238E27FC236}">
                <a16:creationId xmlns:a16="http://schemas.microsoft.com/office/drawing/2014/main" id="{2827A17F-3AB1-4F4F-8D61-59946FE43DE5}"/>
              </a:ext>
            </a:extLst>
          </p:cNvPr>
          <p:cNvSpPr txBox="1"/>
          <p:nvPr/>
        </p:nvSpPr>
        <p:spPr>
          <a:xfrm>
            <a:off x="4177553" y="5728447"/>
            <a:ext cx="322729" cy="461665"/>
          </a:xfrm>
          <a:prstGeom prst="rect">
            <a:avLst/>
          </a:prstGeom>
          <a:noFill/>
        </p:spPr>
        <p:txBody>
          <a:bodyPr wrap="square" rtlCol="0">
            <a:spAutoFit/>
          </a:bodyPr>
          <a:lstStyle/>
          <a:p>
            <a:r>
              <a:rPr lang="en-US" sz="2400" b="1" dirty="0">
                <a:solidFill>
                  <a:srgbClr val="FF0000"/>
                </a:solidFill>
              </a:rPr>
              <a:t>L</a:t>
            </a:r>
            <a:endParaRPr lang="en-US" b="1" dirty="0">
              <a:solidFill>
                <a:srgbClr val="FF0000"/>
              </a:solidFill>
            </a:endParaRPr>
          </a:p>
        </p:txBody>
      </p:sp>
    </p:spTree>
    <p:extLst>
      <p:ext uri="{BB962C8B-B14F-4D97-AF65-F5344CB8AC3E}">
        <p14:creationId xmlns:p14="http://schemas.microsoft.com/office/powerpoint/2010/main" val="637678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101C78-614B-4E41-9B76-53BBBE43D503}"/>
              </a:ext>
            </a:extLst>
          </p:cNvPr>
          <p:cNvPicPr>
            <a:picLocks noChangeAspect="1"/>
          </p:cNvPicPr>
          <p:nvPr/>
        </p:nvPicPr>
        <p:blipFill>
          <a:blip r:embed="rId2"/>
          <a:stretch>
            <a:fillRect/>
          </a:stretch>
        </p:blipFill>
        <p:spPr>
          <a:xfrm>
            <a:off x="189786" y="1204614"/>
            <a:ext cx="5983154" cy="4975205"/>
          </a:xfrm>
          <a:prstGeom prst="rect">
            <a:avLst/>
          </a:prstGeom>
        </p:spPr>
      </p:pic>
      <p:sp>
        <p:nvSpPr>
          <p:cNvPr id="6" name="TextBox 5">
            <a:extLst>
              <a:ext uri="{FF2B5EF4-FFF2-40B4-BE49-F238E27FC236}">
                <a16:creationId xmlns:a16="http://schemas.microsoft.com/office/drawing/2014/main" id="{CAC0BF45-B9BE-46E9-A001-63532480804A}"/>
              </a:ext>
            </a:extLst>
          </p:cNvPr>
          <p:cNvSpPr txBox="1"/>
          <p:nvPr/>
        </p:nvSpPr>
        <p:spPr>
          <a:xfrm>
            <a:off x="7905750" y="844475"/>
            <a:ext cx="4030980" cy="2954655"/>
          </a:xfrm>
          <a:prstGeom prst="rect">
            <a:avLst/>
          </a:prstGeom>
          <a:noFill/>
          <a:ln>
            <a:solidFill>
              <a:schemeClr val="tx1"/>
            </a:solidFill>
          </a:ln>
        </p:spPr>
        <p:txBody>
          <a:bodyPr wrap="square" rtlCol="0">
            <a:spAutoFit/>
          </a:bodyPr>
          <a:lstStyle/>
          <a:p>
            <a:br>
              <a:rPr lang="en-US" sz="1400" b="1" dirty="0"/>
            </a:br>
            <a:r>
              <a:rPr lang="en-US" sz="1400" dirty="0"/>
              <a:t>1 – </a:t>
            </a:r>
            <a:r>
              <a:rPr lang="en-US" sz="1600" dirty="0">
                <a:solidFill>
                  <a:srgbClr val="FF0000"/>
                </a:solidFill>
              </a:rPr>
              <a:t>Locations of equal pressure measurement are </a:t>
            </a:r>
            <a:r>
              <a:rPr lang="en-US" sz="1600" b="1" dirty="0">
                <a:solidFill>
                  <a:srgbClr val="FF0000"/>
                </a:solidFill>
              </a:rPr>
              <a:t>connected</a:t>
            </a:r>
            <a:r>
              <a:rPr lang="en-US" sz="1600" dirty="0">
                <a:solidFill>
                  <a:srgbClr val="FF0000"/>
                </a:solidFill>
              </a:rPr>
              <a:t> by </a:t>
            </a:r>
            <a:r>
              <a:rPr lang="en-US" sz="1600" b="1" dirty="0">
                <a:solidFill>
                  <a:srgbClr val="FF0000"/>
                </a:solidFill>
              </a:rPr>
              <a:t>Isobars</a:t>
            </a:r>
            <a:r>
              <a:rPr lang="en-US" sz="1600" dirty="0">
                <a:solidFill>
                  <a:srgbClr val="FF0000"/>
                </a:solidFill>
              </a:rPr>
              <a:t> (pressure lines)</a:t>
            </a:r>
          </a:p>
          <a:p>
            <a:endParaRPr lang="en-US" sz="1400" dirty="0"/>
          </a:p>
          <a:p>
            <a:r>
              <a:rPr lang="en-US" sz="1400" dirty="0"/>
              <a:t>2-  Wind is </a:t>
            </a:r>
            <a:r>
              <a:rPr lang="en-US" sz="1400" b="1" dirty="0"/>
              <a:t>air in motion</a:t>
            </a:r>
            <a:r>
              <a:rPr lang="en-US" sz="1400" dirty="0"/>
              <a:t> and usually measured in Knots :   </a:t>
            </a:r>
            <a:br>
              <a:rPr lang="en-US" sz="1400" dirty="0"/>
            </a:br>
            <a:br>
              <a:rPr lang="en-US" sz="1400" dirty="0"/>
            </a:br>
            <a:r>
              <a:rPr lang="en-US" sz="1400" b="1" dirty="0"/>
              <a:t>1 knot = 0.5 m\s    = 1.852 km\h </a:t>
            </a:r>
            <a:br>
              <a:rPr lang="en-US" sz="1400" b="1" dirty="0"/>
            </a:br>
            <a:br>
              <a:rPr lang="en-US" sz="1400" b="1" dirty="0"/>
            </a:br>
            <a:r>
              <a:rPr lang="en-US" sz="1400" dirty="0"/>
              <a:t>3- Wind direction is indicating the direction </a:t>
            </a:r>
            <a:r>
              <a:rPr lang="en-US" b="1" dirty="0">
                <a:solidFill>
                  <a:srgbClr val="FF0000"/>
                </a:solidFill>
              </a:rPr>
              <a:t>from which the wind is </a:t>
            </a:r>
            <a:r>
              <a:rPr lang="en-US" sz="2400" b="1" dirty="0">
                <a:solidFill>
                  <a:srgbClr val="FF0000"/>
                </a:solidFill>
              </a:rPr>
              <a:t>coming</a:t>
            </a:r>
            <a:br>
              <a:rPr lang="en-US" sz="1400" dirty="0"/>
            </a:br>
            <a:endParaRPr lang="en-US" sz="1400" dirty="0"/>
          </a:p>
        </p:txBody>
      </p:sp>
      <p:sp>
        <p:nvSpPr>
          <p:cNvPr id="7" name="TextBox 6">
            <a:extLst>
              <a:ext uri="{FF2B5EF4-FFF2-40B4-BE49-F238E27FC236}">
                <a16:creationId xmlns:a16="http://schemas.microsoft.com/office/drawing/2014/main" id="{5CCEA071-0C7E-4DF8-8AEA-95ADE17FC8FC}"/>
              </a:ext>
            </a:extLst>
          </p:cNvPr>
          <p:cNvSpPr txBox="1"/>
          <p:nvPr/>
        </p:nvSpPr>
        <p:spPr>
          <a:xfrm>
            <a:off x="8054340" y="2362788"/>
            <a:ext cx="3733800" cy="523220"/>
          </a:xfrm>
          <a:prstGeom prst="rect">
            <a:avLst/>
          </a:prstGeom>
          <a:noFill/>
        </p:spPr>
        <p:txBody>
          <a:bodyPr wrap="square" rtlCol="0">
            <a:spAutoFit/>
          </a:bodyPr>
          <a:lstStyle/>
          <a:p>
            <a:endParaRPr lang="en-US" sz="1400" dirty="0"/>
          </a:p>
          <a:p>
            <a:endParaRPr lang="en-US" sz="1400" b="1" dirty="0"/>
          </a:p>
        </p:txBody>
      </p:sp>
      <p:pic>
        <p:nvPicPr>
          <p:cNvPr id="7170" name="Picture 2" descr="https://thumbs.dreamstime.com/z/table-classification-wind-speed-knots-kilometers-symbols-250731549.jpg?ct=jpeg">
            <a:extLst>
              <a:ext uri="{FF2B5EF4-FFF2-40B4-BE49-F238E27FC236}">
                <a16:creationId xmlns:a16="http://schemas.microsoft.com/office/drawing/2014/main" id="{28BE7BF2-0759-4441-A1F6-0D5830DBDE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555" r="51862" b="5537"/>
          <a:stretch/>
        </p:blipFill>
        <p:spPr bwMode="auto">
          <a:xfrm>
            <a:off x="6172940" y="816826"/>
            <a:ext cx="1601509" cy="600102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CF23A3D-4DEE-4416-9080-F2574283749A}"/>
              </a:ext>
            </a:extLst>
          </p:cNvPr>
          <p:cNvSpPr/>
          <p:nvPr/>
        </p:nvSpPr>
        <p:spPr>
          <a:xfrm>
            <a:off x="189786" y="263161"/>
            <a:ext cx="7318454" cy="677108"/>
          </a:xfrm>
          <a:prstGeom prst="rect">
            <a:avLst/>
          </a:prstGeom>
        </p:spPr>
        <p:txBody>
          <a:bodyPr wrap="square">
            <a:spAutoFit/>
          </a:bodyPr>
          <a:lstStyle/>
          <a:p>
            <a:r>
              <a:rPr lang="en-US" b="1" dirty="0"/>
              <a:t>We need to know more about :  </a:t>
            </a:r>
          </a:p>
          <a:p>
            <a:r>
              <a:rPr lang="en-US" sz="2000" b="1" dirty="0"/>
              <a:t>                    </a:t>
            </a:r>
            <a:r>
              <a:rPr lang="en-US" sz="2000" b="1" dirty="0">
                <a:solidFill>
                  <a:schemeClr val="accent1"/>
                </a:solidFill>
              </a:rPr>
              <a:t>Pressure and Wind  in Weather Chart</a:t>
            </a:r>
            <a:endParaRPr lang="en-US" sz="2000" dirty="0"/>
          </a:p>
        </p:txBody>
      </p:sp>
      <p:grpSp>
        <p:nvGrpSpPr>
          <p:cNvPr id="15" name="Group 14">
            <a:extLst>
              <a:ext uri="{FF2B5EF4-FFF2-40B4-BE49-F238E27FC236}">
                <a16:creationId xmlns:a16="http://schemas.microsoft.com/office/drawing/2014/main" id="{CA3C7DEA-37BE-4F03-AEBA-C70AED9B3FC0}"/>
              </a:ext>
            </a:extLst>
          </p:cNvPr>
          <p:cNvGrpSpPr/>
          <p:nvPr/>
        </p:nvGrpSpPr>
        <p:grpSpPr>
          <a:xfrm>
            <a:off x="7847962" y="3817336"/>
            <a:ext cx="4308132" cy="2270361"/>
            <a:chOff x="119708" y="3913465"/>
            <a:chExt cx="4945176" cy="2827925"/>
          </a:xfrm>
        </p:grpSpPr>
        <p:pic>
          <p:nvPicPr>
            <p:cNvPr id="7172" name="Picture 4" descr="Wind Directions PNG Transparent Images Free Download | Vector Files |  Pngtree">
              <a:extLst>
                <a:ext uri="{FF2B5EF4-FFF2-40B4-BE49-F238E27FC236}">
                  <a16:creationId xmlns:a16="http://schemas.microsoft.com/office/drawing/2014/main" id="{3F03B581-3FDA-4207-A4CB-50BE655A87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708" y="4272438"/>
              <a:ext cx="1838325" cy="18383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D15C4B6-6FF8-493E-8225-9B6EF8356EAE}"/>
                </a:ext>
              </a:extLst>
            </p:cNvPr>
            <p:cNvPicPr>
              <a:picLocks noChangeAspect="1"/>
            </p:cNvPicPr>
            <p:nvPr/>
          </p:nvPicPr>
          <p:blipFill rotWithShape="1">
            <a:blip r:embed="rId5"/>
            <a:srcRect b="32605"/>
            <a:stretch/>
          </p:blipFill>
          <p:spPr>
            <a:xfrm>
              <a:off x="2236063" y="4922804"/>
              <a:ext cx="960203" cy="626580"/>
            </a:xfrm>
            <a:prstGeom prst="rect">
              <a:avLst/>
            </a:prstGeom>
          </p:spPr>
        </p:pic>
        <p:pic>
          <p:nvPicPr>
            <p:cNvPr id="12" name="Picture 11">
              <a:extLst>
                <a:ext uri="{FF2B5EF4-FFF2-40B4-BE49-F238E27FC236}">
                  <a16:creationId xmlns:a16="http://schemas.microsoft.com/office/drawing/2014/main" id="{76DA863E-899C-4198-BC87-98307BA6D5A9}"/>
                </a:ext>
              </a:extLst>
            </p:cNvPr>
            <p:cNvPicPr>
              <a:picLocks noChangeAspect="1"/>
            </p:cNvPicPr>
            <p:nvPr/>
          </p:nvPicPr>
          <p:blipFill rotWithShape="1">
            <a:blip r:embed="rId6"/>
            <a:srcRect b="27779"/>
            <a:stretch/>
          </p:blipFill>
          <p:spPr>
            <a:xfrm rot="7819294">
              <a:off x="2339806" y="5930853"/>
              <a:ext cx="922100" cy="698974"/>
            </a:xfrm>
            <a:prstGeom prst="rect">
              <a:avLst/>
            </a:prstGeom>
          </p:spPr>
        </p:pic>
        <p:pic>
          <p:nvPicPr>
            <p:cNvPr id="13" name="Picture 12">
              <a:extLst>
                <a:ext uri="{FF2B5EF4-FFF2-40B4-BE49-F238E27FC236}">
                  <a16:creationId xmlns:a16="http://schemas.microsoft.com/office/drawing/2014/main" id="{7BDE280D-ABA0-4603-B1B0-25789A1C2F37}"/>
                </a:ext>
              </a:extLst>
            </p:cNvPr>
            <p:cNvPicPr>
              <a:picLocks noChangeAspect="1"/>
            </p:cNvPicPr>
            <p:nvPr/>
          </p:nvPicPr>
          <p:blipFill rotWithShape="1">
            <a:blip r:embed="rId7"/>
            <a:srcRect b="35259"/>
            <a:stretch/>
          </p:blipFill>
          <p:spPr>
            <a:xfrm rot="14714639">
              <a:off x="2358845" y="4065036"/>
              <a:ext cx="929721" cy="626580"/>
            </a:xfrm>
            <a:prstGeom prst="rect">
              <a:avLst/>
            </a:prstGeom>
          </p:spPr>
        </p:pic>
        <p:sp>
          <p:nvSpPr>
            <p:cNvPr id="14" name="TextBox 13">
              <a:extLst>
                <a:ext uri="{FF2B5EF4-FFF2-40B4-BE49-F238E27FC236}">
                  <a16:creationId xmlns:a16="http://schemas.microsoft.com/office/drawing/2014/main" id="{B1576F07-7A12-4E46-A757-2A9178BB4ADC}"/>
                </a:ext>
              </a:extLst>
            </p:cNvPr>
            <p:cNvSpPr txBox="1"/>
            <p:nvPr/>
          </p:nvSpPr>
          <p:spPr>
            <a:xfrm>
              <a:off x="3117565" y="4010828"/>
              <a:ext cx="1947319" cy="523220"/>
            </a:xfrm>
            <a:prstGeom prst="rect">
              <a:avLst/>
            </a:prstGeom>
            <a:noFill/>
          </p:spPr>
          <p:txBody>
            <a:bodyPr wrap="square" rtlCol="0">
              <a:spAutoFit/>
            </a:bodyPr>
            <a:lstStyle/>
            <a:p>
              <a:r>
                <a:rPr lang="en-US" sz="1400" b="1" dirty="0"/>
                <a:t>5 knots </a:t>
              </a:r>
              <a:br>
                <a:rPr lang="en-US" sz="1400" b="1" dirty="0"/>
              </a:br>
              <a:r>
                <a:rPr lang="en-US" sz="1400" b="1" dirty="0"/>
                <a:t>Northwesterly wind </a:t>
              </a:r>
            </a:p>
          </p:txBody>
        </p:sp>
        <p:sp>
          <p:nvSpPr>
            <p:cNvPr id="20" name="TextBox 19">
              <a:extLst>
                <a:ext uri="{FF2B5EF4-FFF2-40B4-BE49-F238E27FC236}">
                  <a16:creationId xmlns:a16="http://schemas.microsoft.com/office/drawing/2014/main" id="{59A0379B-A923-41C7-9D95-D0A47A0D512A}"/>
                </a:ext>
              </a:extLst>
            </p:cNvPr>
            <p:cNvSpPr txBox="1"/>
            <p:nvPr/>
          </p:nvSpPr>
          <p:spPr>
            <a:xfrm>
              <a:off x="3117565" y="4991252"/>
              <a:ext cx="1947319" cy="523220"/>
            </a:xfrm>
            <a:prstGeom prst="rect">
              <a:avLst/>
            </a:prstGeom>
            <a:noFill/>
          </p:spPr>
          <p:txBody>
            <a:bodyPr wrap="square" rtlCol="0">
              <a:spAutoFit/>
            </a:bodyPr>
            <a:lstStyle/>
            <a:p>
              <a:r>
                <a:rPr lang="en-US" sz="1400" b="1" dirty="0"/>
                <a:t>35 knots </a:t>
              </a:r>
              <a:br>
                <a:rPr lang="en-US" sz="1400" b="1" dirty="0"/>
              </a:br>
              <a:r>
                <a:rPr lang="en-US" sz="1400" b="1" dirty="0"/>
                <a:t>Northeasterly wind </a:t>
              </a:r>
            </a:p>
          </p:txBody>
        </p:sp>
        <p:sp>
          <p:nvSpPr>
            <p:cNvPr id="21" name="TextBox 20">
              <a:extLst>
                <a:ext uri="{FF2B5EF4-FFF2-40B4-BE49-F238E27FC236}">
                  <a16:creationId xmlns:a16="http://schemas.microsoft.com/office/drawing/2014/main" id="{2FC92782-44C9-4B3A-B55E-951571F79913}"/>
                </a:ext>
              </a:extLst>
            </p:cNvPr>
            <p:cNvSpPr txBox="1"/>
            <p:nvPr/>
          </p:nvSpPr>
          <p:spPr>
            <a:xfrm>
              <a:off x="3117565" y="6003796"/>
              <a:ext cx="1947319" cy="523220"/>
            </a:xfrm>
            <a:prstGeom prst="rect">
              <a:avLst/>
            </a:prstGeom>
            <a:noFill/>
          </p:spPr>
          <p:txBody>
            <a:bodyPr wrap="square" rtlCol="0">
              <a:spAutoFit/>
            </a:bodyPr>
            <a:lstStyle/>
            <a:p>
              <a:r>
                <a:rPr lang="en-US" sz="1400" b="1" dirty="0"/>
                <a:t>50 knots </a:t>
              </a:r>
              <a:br>
                <a:rPr lang="en-US" sz="1400" b="1" dirty="0"/>
              </a:br>
              <a:r>
                <a:rPr lang="en-US" sz="1400" b="1" dirty="0"/>
                <a:t>Southerly wind </a:t>
              </a:r>
            </a:p>
          </p:txBody>
        </p:sp>
      </p:grpSp>
      <p:sp>
        <p:nvSpPr>
          <p:cNvPr id="16" name="TextBox 15">
            <a:extLst>
              <a:ext uri="{FF2B5EF4-FFF2-40B4-BE49-F238E27FC236}">
                <a16:creationId xmlns:a16="http://schemas.microsoft.com/office/drawing/2014/main" id="{2B6CE702-6E60-4170-BD04-1C90983B5E2A}"/>
              </a:ext>
            </a:extLst>
          </p:cNvPr>
          <p:cNvSpPr txBox="1"/>
          <p:nvPr/>
        </p:nvSpPr>
        <p:spPr>
          <a:xfrm>
            <a:off x="7999631" y="6254743"/>
            <a:ext cx="4251960" cy="253916"/>
          </a:xfrm>
          <a:prstGeom prst="rect">
            <a:avLst/>
          </a:prstGeom>
          <a:noFill/>
        </p:spPr>
        <p:txBody>
          <a:bodyPr wrap="square" rtlCol="0">
            <a:spAutoFit/>
          </a:bodyPr>
          <a:lstStyle/>
          <a:p>
            <a:r>
              <a:rPr lang="en-US" sz="1050" b="1" dirty="0">
                <a:solidFill>
                  <a:srgbClr val="C00000"/>
                </a:solidFill>
              </a:rPr>
              <a:t>You need to know how to read the wind samples (speed and direction)  </a:t>
            </a:r>
          </a:p>
        </p:txBody>
      </p:sp>
      <p:pic>
        <p:nvPicPr>
          <p:cNvPr id="17" name="Picture 16">
            <a:extLst>
              <a:ext uri="{FF2B5EF4-FFF2-40B4-BE49-F238E27FC236}">
                <a16:creationId xmlns:a16="http://schemas.microsoft.com/office/drawing/2014/main" id="{E41C435B-069E-4541-865A-458C646648C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27179" y="-51292"/>
            <a:ext cx="1075035" cy="947812"/>
          </a:xfrm>
          <a:prstGeom prst="rect">
            <a:avLst/>
          </a:prstGeom>
        </p:spPr>
      </p:pic>
    </p:spTree>
    <p:extLst>
      <p:ext uri="{BB962C8B-B14F-4D97-AF65-F5344CB8AC3E}">
        <p14:creationId xmlns:p14="http://schemas.microsoft.com/office/powerpoint/2010/main" val="1414626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2C71D0-E348-4694-8520-251DD16293DB}"/>
              </a:ext>
            </a:extLst>
          </p:cNvPr>
          <p:cNvSpPr/>
          <p:nvPr/>
        </p:nvSpPr>
        <p:spPr>
          <a:xfrm>
            <a:off x="3260818" y="1097215"/>
            <a:ext cx="6717223" cy="646331"/>
          </a:xfrm>
          <a:prstGeom prst="rect">
            <a:avLst/>
          </a:prstGeom>
        </p:spPr>
        <p:txBody>
          <a:bodyPr wrap="none">
            <a:spAutoFit/>
          </a:bodyPr>
          <a:lstStyle/>
          <a:p>
            <a:r>
              <a:rPr lang="en-US" altLang="en-US" sz="3600" b="1" dirty="0">
                <a:solidFill>
                  <a:schemeClr val="accent6">
                    <a:lumMod val="75000"/>
                  </a:schemeClr>
                </a:solidFill>
              </a:rPr>
              <a:t>General Atmospheric Circulation </a:t>
            </a:r>
            <a:endParaRPr lang="en-US" sz="3600" dirty="0"/>
          </a:p>
        </p:txBody>
      </p:sp>
      <p:sp>
        <p:nvSpPr>
          <p:cNvPr id="3" name="Rectangle 2">
            <a:extLst>
              <a:ext uri="{FF2B5EF4-FFF2-40B4-BE49-F238E27FC236}">
                <a16:creationId xmlns:a16="http://schemas.microsoft.com/office/drawing/2014/main" id="{424D704C-9A83-4FFA-8D7D-48EA3960811B}"/>
              </a:ext>
            </a:extLst>
          </p:cNvPr>
          <p:cNvSpPr/>
          <p:nvPr/>
        </p:nvSpPr>
        <p:spPr>
          <a:xfrm>
            <a:off x="1046375" y="2274838"/>
            <a:ext cx="10265789" cy="1846659"/>
          </a:xfrm>
          <a:prstGeom prst="rect">
            <a:avLst/>
          </a:prstGeom>
        </p:spPr>
        <p:txBody>
          <a:bodyPr wrap="square">
            <a:spAutoFit/>
          </a:bodyPr>
          <a:lstStyle/>
          <a:p>
            <a:pPr marL="285750" indent="-285750">
              <a:buFont typeface="Arial" panose="020B0604020202020204" pitchFamily="34" charset="0"/>
              <a:buChar char="•"/>
            </a:pPr>
            <a:r>
              <a:rPr lang="en-US" b="1" dirty="0"/>
              <a:t>General Atmospheric Circulation </a:t>
            </a:r>
            <a:r>
              <a:rPr lang="en-US" dirty="0"/>
              <a:t>refers to the large-scale movement of air that redistributes </a:t>
            </a:r>
            <a:r>
              <a:rPr lang="en-US" sz="2400" b="1" dirty="0"/>
              <a:t>heat</a:t>
            </a:r>
            <a:r>
              <a:rPr lang="en-US" dirty="0"/>
              <a:t> and </a:t>
            </a:r>
            <a:r>
              <a:rPr lang="en-US" sz="2400" b="1" dirty="0"/>
              <a:t>moisture</a:t>
            </a:r>
            <a:r>
              <a:rPr lang="en-US" dirty="0"/>
              <a:t> around Earth, driven primarily by the </a:t>
            </a:r>
            <a:r>
              <a:rPr lang="en-US" sz="2400" b="1" dirty="0"/>
              <a:t>uneven solar heating </a:t>
            </a:r>
            <a:r>
              <a:rPr lang="en-US" dirty="0"/>
              <a:t>between the equator and the poles and the </a:t>
            </a:r>
            <a:r>
              <a:rPr lang="en-US" sz="2400" b="1" dirty="0"/>
              <a:t>Earth's rotation around its axis (Coriolis force). </a:t>
            </a:r>
          </a:p>
          <a:p>
            <a:endParaRPr lang="en-US" sz="2400" b="1" dirty="0"/>
          </a:p>
          <a:p>
            <a:pPr marL="285750" indent="-285750">
              <a:buFont typeface="Arial" panose="020B0604020202020204" pitchFamily="34" charset="0"/>
              <a:buChar char="•"/>
            </a:pPr>
            <a:r>
              <a:rPr lang="en-US" dirty="0"/>
              <a:t>This global circulation system is fundamental to climate patterns and weather dynamics.</a:t>
            </a:r>
          </a:p>
        </p:txBody>
      </p:sp>
      <p:grpSp>
        <p:nvGrpSpPr>
          <p:cNvPr id="4" name="Group 3">
            <a:extLst>
              <a:ext uri="{FF2B5EF4-FFF2-40B4-BE49-F238E27FC236}">
                <a16:creationId xmlns:a16="http://schemas.microsoft.com/office/drawing/2014/main" id="{8EF02075-27C8-4A5E-86F4-4CB709538051}"/>
              </a:ext>
            </a:extLst>
          </p:cNvPr>
          <p:cNvGrpSpPr/>
          <p:nvPr/>
        </p:nvGrpSpPr>
        <p:grpSpPr>
          <a:xfrm rot="10800000" flipV="1">
            <a:off x="132549" y="155501"/>
            <a:ext cx="3853897" cy="982937"/>
            <a:chOff x="5290103" y="-2638"/>
            <a:chExt cx="3853897" cy="1075336"/>
          </a:xfrm>
        </p:grpSpPr>
        <p:grpSp>
          <p:nvGrpSpPr>
            <p:cNvPr id="5" name="Group 4">
              <a:extLst>
                <a:ext uri="{FF2B5EF4-FFF2-40B4-BE49-F238E27FC236}">
                  <a16:creationId xmlns:a16="http://schemas.microsoft.com/office/drawing/2014/main" id="{1FF8C3FD-CCB3-421F-B23F-114A2E1DA6E7}"/>
                </a:ext>
              </a:extLst>
            </p:cNvPr>
            <p:cNvGrpSpPr/>
            <p:nvPr/>
          </p:nvGrpSpPr>
          <p:grpSpPr>
            <a:xfrm>
              <a:off x="5290103" y="-2638"/>
              <a:ext cx="3853897" cy="1075336"/>
              <a:chOff x="5291402" y="1596"/>
              <a:chExt cx="3853897" cy="1075336"/>
            </a:xfrm>
          </p:grpSpPr>
          <p:sp>
            <p:nvSpPr>
              <p:cNvPr id="13" name="Isosceles Triangle 12">
                <a:extLst>
                  <a:ext uri="{FF2B5EF4-FFF2-40B4-BE49-F238E27FC236}">
                    <a16:creationId xmlns:a16="http://schemas.microsoft.com/office/drawing/2014/main" id="{AB1C3C86-96A5-4D5D-A1EC-50BA9DD5672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12A6E6A8-DFB0-47E5-8F18-AC7F0E84A7D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Isosceles Triangle 14">
                <a:extLst>
                  <a:ext uri="{FF2B5EF4-FFF2-40B4-BE49-F238E27FC236}">
                    <a16:creationId xmlns:a16="http://schemas.microsoft.com/office/drawing/2014/main" id="{FB5A7B79-D8E2-4D20-8515-FAF238782466}"/>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Isosceles Triangle 15">
                <a:extLst>
                  <a:ext uri="{FF2B5EF4-FFF2-40B4-BE49-F238E27FC236}">
                    <a16:creationId xmlns:a16="http://schemas.microsoft.com/office/drawing/2014/main" id="{5B2EF2C3-6A04-41F9-8C38-5A92C2F130A1}"/>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7" name="Isosceles Triangle 16">
                <a:extLst>
                  <a:ext uri="{FF2B5EF4-FFF2-40B4-BE49-F238E27FC236}">
                    <a16:creationId xmlns:a16="http://schemas.microsoft.com/office/drawing/2014/main" id="{0C582817-2391-4F6C-BEC8-BB27ADB1D2CE}"/>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Isosceles Triangle 17">
                <a:extLst>
                  <a:ext uri="{FF2B5EF4-FFF2-40B4-BE49-F238E27FC236}">
                    <a16:creationId xmlns:a16="http://schemas.microsoft.com/office/drawing/2014/main" id="{18B903BB-74B2-4463-8DEE-43BDC431DB53}"/>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5CDBB3A0-2252-4CD0-9B53-D0F30F95C02C}"/>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Isosceles Triangle 19">
                <a:extLst>
                  <a:ext uri="{FF2B5EF4-FFF2-40B4-BE49-F238E27FC236}">
                    <a16:creationId xmlns:a16="http://schemas.microsoft.com/office/drawing/2014/main" id="{60666D40-1911-4046-8003-536E014228D0}"/>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980E76FC-EA31-4EB0-AA60-16716764DE6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Isosceles Triangle 21">
                <a:extLst>
                  <a:ext uri="{FF2B5EF4-FFF2-40B4-BE49-F238E27FC236}">
                    <a16:creationId xmlns:a16="http://schemas.microsoft.com/office/drawing/2014/main" id="{F0DACBAD-460F-462B-83DE-ECA34B9CD54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Isosceles Triangle 22">
                <a:extLst>
                  <a:ext uri="{FF2B5EF4-FFF2-40B4-BE49-F238E27FC236}">
                    <a16:creationId xmlns:a16="http://schemas.microsoft.com/office/drawing/2014/main" id="{44BFB19A-ADB1-46F7-BE85-202005A0183A}"/>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AD32CF5F-2771-441A-A472-D285AD6023DC}"/>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Isosceles Triangle 24">
                <a:extLst>
                  <a:ext uri="{FF2B5EF4-FFF2-40B4-BE49-F238E27FC236}">
                    <a16:creationId xmlns:a16="http://schemas.microsoft.com/office/drawing/2014/main" id="{538744D3-DC6A-4273-BAD9-1C39A41CD422}"/>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370135FB-249D-40B0-B506-CA715B9D91A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Isosceles Triangle 26">
                <a:extLst>
                  <a:ext uri="{FF2B5EF4-FFF2-40B4-BE49-F238E27FC236}">
                    <a16:creationId xmlns:a16="http://schemas.microsoft.com/office/drawing/2014/main" id="{D528711C-DAD2-4C19-8EB2-23A96B0870CD}"/>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Isosceles Triangle 27">
                <a:extLst>
                  <a:ext uri="{FF2B5EF4-FFF2-40B4-BE49-F238E27FC236}">
                    <a16:creationId xmlns:a16="http://schemas.microsoft.com/office/drawing/2014/main" id="{8B15B655-6F03-4AC5-A854-331F3032D1C5}"/>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9" name="Isosceles Triangle 28">
                <a:extLst>
                  <a:ext uri="{FF2B5EF4-FFF2-40B4-BE49-F238E27FC236}">
                    <a16:creationId xmlns:a16="http://schemas.microsoft.com/office/drawing/2014/main" id="{8C982660-C80B-4BCA-881A-0112EE1B6D3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Isosceles Triangle 29">
                <a:extLst>
                  <a:ext uri="{FF2B5EF4-FFF2-40B4-BE49-F238E27FC236}">
                    <a16:creationId xmlns:a16="http://schemas.microsoft.com/office/drawing/2014/main" id="{27C15EB5-BE97-48A9-A9E2-F26A71C5D58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Isosceles Triangle 30">
                <a:extLst>
                  <a:ext uri="{FF2B5EF4-FFF2-40B4-BE49-F238E27FC236}">
                    <a16:creationId xmlns:a16="http://schemas.microsoft.com/office/drawing/2014/main" id="{7488F8D7-5B66-4A23-890E-DC9821B72DB9}"/>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8A1AC380-E6F2-4C33-A221-FE7E90F29CBE}"/>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D83D3151-BB4B-4C4C-A513-8931BF7624AD}"/>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Isosceles Triangle 33">
                <a:extLst>
                  <a:ext uri="{FF2B5EF4-FFF2-40B4-BE49-F238E27FC236}">
                    <a16:creationId xmlns:a16="http://schemas.microsoft.com/office/drawing/2014/main" id="{01DEBDA5-2605-4D24-8823-C0FA9F0CEF5E}"/>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Isosceles Triangle 34">
                <a:extLst>
                  <a:ext uri="{FF2B5EF4-FFF2-40B4-BE49-F238E27FC236}">
                    <a16:creationId xmlns:a16="http://schemas.microsoft.com/office/drawing/2014/main" id="{892847D2-B0D9-42DF-BA70-61A3F6801FDC}"/>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Isosceles Triangle 35">
                <a:extLst>
                  <a:ext uri="{FF2B5EF4-FFF2-40B4-BE49-F238E27FC236}">
                    <a16:creationId xmlns:a16="http://schemas.microsoft.com/office/drawing/2014/main" id="{9B0690DD-7265-4132-B709-E27D072F785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Isosceles Triangle 36">
                <a:extLst>
                  <a:ext uri="{FF2B5EF4-FFF2-40B4-BE49-F238E27FC236}">
                    <a16:creationId xmlns:a16="http://schemas.microsoft.com/office/drawing/2014/main" id="{F25F9605-3287-438D-8349-7E6C4022805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Isosceles Triangle 37">
                <a:extLst>
                  <a:ext uri="{FF2B5EF4-FFF2-40B4-BE49-F238E27FC236}">
                    <a16:creationId xmlns:a16="http://schemas.microsoft.com/office/drawing/2014/main" id="{EDFD898E-1050-4CB2-862C-AF9D2FC81655}"/>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Isosceles Triangle 38">
                <a:extLst>
                  <a:ext uri="{FF2B5EF4-FFF2-40B4-BE49-F238E27FC236}">
                    <a16:creationId xmlns:a16="http://schemas.microsoft.com/office/drawing/2014/main" id="{7E71B694-0611-4E82-9E6D-3063C88A9A29}"/>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Isosceles Triangle 39">
                <a:extLst>
                  <a:ext uri="{FF2B5EF4-FFF2-40B4-BE49-F238E27FC236}">
                    <a16:creationId xmlns:a16="http://schemas.microsoft.com/office/drawing/2014/main" id="{F12A73E5-7E17-4536-B9BB-5F7D884FD236}"/>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Isosceles Triangle 40">
                <a:extLst>
                  <a:ext uri="{FF2B5EF4-FFF2-40B4-BE49-F238E27FC236}">
                    <a16:creationId xmlns:a16="http://schemas.microsoft.com/office/drawing/2014/main" id="{7592C632-0E50-4D50-8629-AFECBEAEDFCC}"/>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 name="Isosceles Triangle 41">
                <a:extLst>
                  <a:ext uri="{FF2B5EF4-FFF2-40B4-BE49-F238E27FC236}">
                    <a16:creationId xmlns:a16="http://schemas.microsoft.com/office/drawing/2014/main" id="{B3B30918-F61C-466F-9327-501D4C86427C}"/>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Isosceles Triangle 42">
                <a:extLst>
                  <a:ext uri="{FF2B5EF4-FFF2-40B4-BE49-F238E27FC236}">
                    <a16:creationId xmlns:a16="http://schemas.microsoft.com/office/drawing/2014/main" id="{F15319D6-8614-437B-BBB2-6CC63AD32384}"/>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Isosceles Triangle 43">
                <a:extLst>
                  <a:ext uri="{FF2B5EF4-FFF2-40B4-BE49-F238E27FC236}">
                    <a16:creationId xmlns:a16="http://schemas.microsoft.com/office/drawing/2014/main" id="{FEAAD280-7A95-4665-9F16-FD3E1FDF86E5}"/>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 name="Isosceles Triangle 44">
                <a:extLst>
                  <a:ext uri="{FF2B5EF4-FFF2-40B4-BE49-F238E27FC236}">
                    <a16:creationId xmlns:a16="http://schemas.microsoft.com/office/drawing/2014/main" id="{3A973578-1BD7-40D5-AFCA-67120A08E5D1}"/>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 name="Isosceles Triangle 45">
                <a:extLst>
                  <a:ext uri="{FF2B5EF4-FFF2-40B4-BE49-F238E27FC236}">
                    <a16:creationId xmlns:a16="http://schemas.microsoft.com/office/drawing/2014/main" id="{B8C9CFBD-9A94-4BA0-91B6-D1D3D6A316C2}"/>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Isosceles Triangle 46">
                <a:extLst>
                  <a:ext uri="{FF2B5EF4-FFF2-40B4-BE49-F238E27FC236}">
                    <a16:creationId xmlns:a16="http://schemas.microsoft.com/office/drawing/2014/main" id="{A983AA4C-CD26-41AE-A290-9240F38A4DC5}"/>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Isosceles Triangle 47">
                <a:extLst>
                  <a:ext uri="{FF2B5EF4-FFF2-40B4-BE49-F238E27FC236}">
                    <a16:creationId xmlns:a16="http://schemas.microsoft.com/office/drawing/2014/main" id="{12A202D8-594C-43A1-B6FF-BB4DC6041D4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 name="Isosceles Triangle 48">
                <a:extLst>
                  <a:ext uri="{FF2B5EF4-FFF2-40B4-BE49-F238E27FC236}">
                    <a16:creationId xmlns:a16="http://schemas.microsoft.com/office/drawing/2014/main" id="{81B5079B-4C96-4D5D-9E46-147E0BE55803}"/>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 name="Isosceles Triangle 49">
                <a:extLst>
                  <a:ext uri="{FF2B5EF4-FFF2-40B4-BE49-F238E27FC236}">
                    <a16:creationId xmlns:a16="http://schemas.microsoft.com/office/drawing/2014/main" id="{E36D29A0-F8ED-4348-B5F0-9BAA87EAA539}"/>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Isosceles Triangle 50">
                <a:extLst>
                  <a:ext uri="{FF2B5EF4-FFF2-40B4-BE49-F238E27FC236}">
                    <a16:creationId xmlns:a16="http://schemas.microsoft.com/office/drawing/2014/main" id="{F553C741-C5CB-4A05-807B-9D6A75CA7A71}"/>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Isosceles Triangle 51">
                <a:extLst>
                  <a:ext uri="{FF2B5EF4-FFF2-40B4-BE49-F238E27FC236}">
                    <a16:creationId xmlns:a16="http://schemas.microsoft.com/office/drawing/2014/main" id="{6FFD8469-15A2-4E2A-BBF7-22A2F84937D0}"/>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Isosceles Triangle 52">
                <a:extLst>
                  <a:ext uri="{FF2B5EF4-FFF2-40B4-BE49-F238E27FC236}">
                    <a16:creationId xmlns:a16="http://schemas.microsoft.com/office/drawing/2014/main" id="{D8ECA578-24E7-4733-9E93-0B929EA7929B}"/>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 name="Isosceles Triangle 53">
                <a:extLst>
                  <a:ext uri="{FF2B5EF4-FFF2-40B4-BE49-F238E27FC236}">
                    <a16:creationId xmlns:a16="http://schemas.microsoft.com/office/drawing/2014/main" id="{B7905116-510F-4773-88EB-519BFE6AD70E}"/>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Isosceles Triangle 54">
                <a:extLst>
                  <a:ext uri="{FF2B5EF4-FFF2-40B4-BE49-F238E27FC236}">
                    <a16:creationId xmlns:a16="http://schemas.microsoft.com/office/drawing/2014/main" id="{AE2FD023-705E-4979-9AD4-06A860D4A384}"/>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 name="Isosceles Triangle 55">
                <a:extLst>
                  <a:ext uri="{FF2B5EF4-FFF2-40B4-BE49-F238E27FC236}">
                    <a16:creationId xmlns:a16="http://schemas.microsoft.com/office/drawing/2014/main" id="{5A0D632C-7DFA-48DE-B826-E78B0A0DB74B}"/>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Isosceles Triangle 56">
                <a:extLst>
                  <a:ext uri="{FF2B5EF4-FFF2-40B4-BE49-F238E27FC236}">
                    <a16:creationId xmlns:a16="http://schemas.microsoft.com/office/drawing/2014/main" id="{FAA13D75-F15D-4608-AF71-3D659CA74FB8}"/>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 name="Isosceles Triangle 57">
                <a:extLst>
                  <a:ext uri="{FF2B5EF4-FFF2-40B4-BE49-F238E27FC236}">
                    <a16:creationId xmlns:a16="http://schemas.microsoft.com/office/drawing/2014/main" id="{C40EE185-DD82-4C96-BEF0-2CAD4C44A181}"/>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 name="Isosceles Triangle 58">
                <a:extLst>
                  <a:ext uri="{FF2B5EF4-FFF2-40B4-BE49-F238E27FC236}">
                    <a16:creationId xmlns:a16="http://schemas.microsoft.com/office/drawing/2014/main" id="{85047D65-E554-4DAD-BF10-1FB7108AB2FB}"/>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 name="Isosceles Triangle 59">
                <a:extLst>
                  <a:ext uri="{FF2B5EF4-FFF2-40B4-BE49-F238E27FC236}">
                    <a16:creationId xmlns:a16="http://schemas.microsoft.com/office/drawing/2014/main" id="{CE23CB99-3462-4B56-82EF-30E606BB0487}"/>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 name="Isosceles Triangle 60">
                <a:extLst>
                  <a:ext uri="{FF2B5EF4-FFF2-40B4-BE49-F238E27FC236}">
                    <a16:creationId xmlns:a16="http://schemas.microsoft.com/office/drawing/2014/main" id="{E37224B3-3C58-4D3F-9C60-3F884D981655}"/>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Isosceles Triangle 61">
                <a:extLst>
                  <a:ext uri="{FF2B5EF4-FFF2-40B4-BE49-F238E27FC236}">
                    <a16:creationId xmlns:a16="http://schemas.microsoft.com/office/drawing/2014/main" id="{9FD87B5E-F146-41E1-AB56-60792B21B5B1}"/>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 name="Isosceles Triangle 62">
                <a:extLst>
                  <a:ext uri="{FF2B5EF4-FFF2-40B4-BE49-F238E27FC236}">
                    <a16:creationId xmlns:a16="http://schemas.microsoft.com/office/drawing/2014/main" id="{C8D3DDF1-CED0-49F8-9D6D-C64EFFBE4375}"/>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Isosceles Triangle 63">
                <a:extLst>
                  <a:ext uri="{FF2B5EF4-FFF2-40B4-BE49-F238E27FC236}">
                    <a16:creationId xmlns:a16="http://schemas.microsoft.com/office/drawing/2014/main" id="{260092D0-4058-4922-988D-75F607FF6646}"/>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Isosceles Triangle 64">
                <a:extLst>
                  <a:ext uri="{FF2B5EF4-FFF2-40B4-BE49-F238E27FC236}">
                    <a16:creationId xmlns:a16="http://schemas.microsoft.com/office/drawing/2014/main" id="{498F6005-8C2C-4B17-B038-8D7C462546D4}"/>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Isosceles Triangle 65">
                <a:extLst>
                  <a:ext uri="{FF2B5EF4-FFF2-40B4-BE49-F238E27FC236}">
                    <a16:creationId xmlns:a16="http://schemas.microsoft.com/office/drawing/2014/main" id="{01061D59-C0A8-4CC0-BFDB-F00E867EE8F0}"/>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Isosceles Triangle 66">
                <a:extLst>
                  <a:ext uri="{FF2B5EF4-FFF2-40B4-BE49-F238E27FC236}">
                    <a16:creationId xmlns:a16="http://schemas.microsoft.com/office/drawing/2014/main" id="{AEF0FA0F-52AD-471C-8C7E-68743F144951}"/>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 name="Isosceles Triangle 67">
                <a:extLst>
                  <a:ext uri="{FF2B5EF4-FFF2-40B4-BE49-F238E27FC236}">
                    <a16:creationId xmlns:a16="http://schemas.microsoft.com/office/drawing/2014/main" id="{43A902EB-AC2D-410E-A174-745DC0208DA7}"/>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9" name="Isosceles Triangle 68">
                <a:extLst>
                  <a:ext uri="{FF2B5EF4-FFF2-40B4-BE49-F238E27FC236}">
                    <a16:creationId xmlns:a16="http://schemas.microsoft.com/office/drawing/2014/main" id="{4EC7ECD8-0428-42CF-A8D6-D2E3155366D3}"/>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 name="Isosceles Triangle 69">
                <a:extLst>
                  <a:ext uri="{FF2B5EF4-FFF2-40B4-BE49-F238E27FC236}">
                    <a16:creationId xmlns:a16="http://schemas.microsoft.com/office/drawing/2014/main" id="{119FAF2F-CDED-4C05-BD89-AC0F58FF44C2}"/>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Isosceles Triangle 70">
                <a:extLst>
                  <a:ext uri="{FF2B5EF4-FFF2-40B4-BE49-F238E27FC236}">
                    <a16:creationId xmlns:a16="http://schemas.microsoft.com/office/drawing/2014/main" id="{3FEFFB40-EB7F-40CC-98F5-42ED4C460039}"/>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 name="Isosceles Triangle 71">
                <a:extLst>
                  <a:ext uri="{FF2B5EF4-FFF2-40B4-BE49-F238E27FC236}">
                    <a16:creationId xmlns:a16="http://schemas.microsoft.com/office/drawing/2014/main" id="{3AD6256C-C274-4498-8DE9-8007FCFCBA57}"/>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Isosceles Triangle 72">
                <a:extLst>
                  <a:ext uri="{FF2B5EF4-FFF2-40B4-BE49-F238E27FC236}">
                    <a16:creationId xmlns:a16="http://schemas.microsoft.com/office/drawing/2014/main" id="{065361E0-2B91-4DBB-96DC-923A7F3AEC6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Isosceles Triangle 73">
                <a:extLst>
                  <a:ext uri="{FF2B5EF4-FFF2-40B4-BE49-F238E27FC236}">
                    <a16:creationId xmlns:a16="http://schemas.microsoft.com/office/drawing/2014/main" id="{693B872E-F97C-4D68-83BE-3D84717094EF}"/>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 name="Isosceles Triangle 74">
                <a:extLst>
                  <a:ext uri="{FF2B5EF4-FFF2-40B4-BE49-F238E27FC236}">
                    <a16:creationId xmlns:a16="http://schemas.microsoft.com/office/drawing/2014/main" id="{03EEEA0A-3CCE-45C7-B4E0-23E4F9063735}"/>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 name="Isosceles Triangle 75">
                <a:extLst>
                  <a:ext uri="{FF2B5EF4-FFF2-40B4-BE49-F238E27FC236}">
                    <a16:creationId xmlns:a16="http://schemas.microsoft.com/office/drawing/2014/main" id="{3525F2BC-FEDD-4540-B394-F1F801595F3D}"/>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 name="Isosceles Triangle 76">
                <a:extLst>
                  <a:ext uri="{FF2B5EF4-FFF2-40B4-BE49-F238E27FC236}">
                    <a16:creationId xmlns:a16="http://schemas.microsoft.com/office/drawing/2014/main" id="{F81607FC-BB93-4410-ADCB-770E715E0D32}"/>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 name="Isosceles Triangle 77">
                <a:extLst>
                  <a:ext uri="{FF2B5EF4-FFF2-40B4-BE49-F238E27FC236}">
                    <a16:creationId xmlns:a16="http://schemas.microsoft.com/office/drawing/2014/main" id="{C1359AFE-E66A-4DB4-90F7-A7CDDABF9CCD}"/>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 name="Isosceles Triangle 78">
                <a:extLst>
                  <a:ext uri="{FF2B5EF4-FFF2-40B4-BE49-F238E27FC236}">
                    <a16:creationId xmlns:a16="http://schemas.microsoft.com/office/drawing/2014/main" id="{2ECC0F3F-9A79-45DC-A874-5C5F58AF75D2}"/>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Isosceles Triangle 79">
                <a:extLst>
                  <a:ext uri="{FF2B5EF4-FFF2-40B4-BE49-F238E27FC236}">
                    <a16:creationId xmlns:a16="http://schemas.microsoft.com/office/drawing/2014/main" id="{FE0E93C6-B728-4501-BEE6-CB423E3AC85B}"/>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Isosceles Triangle 80">
                <a:extLst>
                  <a:ext uri="{FF2B5EF4-FFF2-40B4-BE49-F238E27FC236}">
                    <a16:creationId xmlns:a16="http://schemas.microsoft.com/office/drawing/2014/main" id="{3C100728-6454-4F0E-9BF0-ACD669368DD7}"/>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 name="Isosceles Triangle 81">
                <a:extLst>
                  <a:ext uri="{FF2B5EF4-FFF2-40B4-BE49-F238E27FC236}">
                    <a16:creationId xmlns:a16="http://schemas.microsoft.com/office/drawing/2014/main" id="{B4E8D07F-4DC3-413A-A69C-364716E67B94}"/>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3" name="Isosceles Triangle 82">
                <a:extLst>
                  <a:ext uri="{FF2B5EF4-FFF2-40B4-BE49-F238E27FC236}">
                    <a16:creationId xmlns:a16="http://schemas.microsoft.com/office/drawing/2014/main" id="{C6F64BDE-1601-4F27-9C71-1EBE7B57275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6" name="Group 5">
              <a:extLst>
                <a:ext uri="{FF2B5EF4-FFF2-40B4-BE49-F238E27FC236}">
                  <a16:creationId xmlns:a16="http://schemas.microsoft.com/office/drawing/2014/main" id="{1D382BAD-A0E9-4ED4-8743-405A84109BA4}"/>
                </a:ext>
              </a:extLst>
            </p:cNvPr>
            <p:cNvGrpSpPr/>
            <p:nvPr/>
          </p:nvGrpSpPr>
          <p:grpSpPr>
            <a:xfrm>
              <a:off x="6023491" y="5930"/>
              <a:ext cx="950409" cy="509367"/>
              <a:chOff x="6023491" y="5930"/>
              <a:chExt cx="950409" cy="509367"/>
            </a:xfrm>
          </p:grpSpPr>
          <p:sp>
            <p:nvSpPr>
              <p:cNvPr id="7" name="Isosceles Triangle 6">
                <a:extLst>
                  <a:ext uri="{FF2B5EF4-FFF2-40B4-BE49-F238E27FC236}">
                    <a16:creationId xmlns:a16="http://schemas.microsoft.com/office/drawing/2014/main" id="{178E4587-A6E6-47E6-B116-5A1E000BFD65}"/>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Isosceles Triangle 7">
                <a:extLst>
                  <a:ext uri="{FF2B5EF4-FFF2-40B4-BE49-F238E27FC236}">
                    <a16:creationId xmlns:a16="http://schemas.microsoft.com/office/drawing/2014/main" id="{0879466D-2545-4FB7-BA13-2C7398CA1443}"/>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40C6FEBF-EA67-453D-9E35-74A205580979}"/>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10F62C1A-11C2-4CA6-875A-FB2CDF04A3BF}"/>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Isosceles Triangle 10">
                <a:extLst>
                  <a:ext uri="{FF2B5EF4-FFF2-40B4-BE49-F238E27FC236}">
                    <a16:creationId xmlns:a16="http://schemas.microsoft.com/office/drawing/2014/main" id="{73DF47E8-0742-4DF9-B82C-BD3F5359FB8D}"/>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16D569CF-A964-41ED-818D-2FB715AE36A8}"/>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pic>
        <p:nvPicPr>
          <p:cNvPr id="84" name="Picture 83">
            <a:extLst>
              <a:ext uri="{FF2B5EF4-FFF2-40B4-BE49-F238E27FC236}">
                <a16:creationId xmlns:a16="http://schemas.microsoft.com/office/drawing/2014/main" id="{10AF4BB5-2800-4047-B653-497454C33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3665240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241C3D49-9597-4F5A-B0B4-1FDDFA005C16}"/>
              </a:ext>
            </a:extLst>
          </p:cNvPr>
          <p:cNvSpPr txBox="1"/>
          <p:nvPr/>
        </p:nvSpPr>
        <p:spPr>
          <a:xfrm>
            <a:off x="10237423" y="4640745"/>
            <a:ext cx="1863884" cy="1046440"/>
          </a:xfrm>
          <a:prstGeom prst="rect">
            <a:avLst/>
          </a:prstGeom>
          <a:noFill/>
        </p:spPr>
        <p:txBody>
          <a:bodyPr wrap="square" rtlCol="0">
            <a:spAutoFit/>
          </a:bodyPr>
          <a:lstStyle/>
          <a:p>
            <a:pPr algn="ctr"/>
            <a:r>
              <a:rPr lang="en-US" sz="4400" dirty="0">
                <a:solidFill>
                  <a:srgbClr val="0070C0"/>
                </a:solidFill>
              </a:rPr>
              <a:t>H</a:t>
            </a:r>
          </a:p>
          <a:p>
            <a:r>
              <a:rPr lang="en-US" dirty="0"/>
              <a:t>High Air  Pressure </a:t>
            </a:r>
          </a:p>
        </p:txBody>
      </p:sp>
      <p:sp>
        <p:nvSpPr>
          <p:cNvPr id="33" name="Freeform: Shape 32">
            <a:extLst>
              <a:ext uri="{FF2B5EF4-FFF2-40B4-BE49-F238E27FC236}">
                <a16:creationId xmlns:a16="http://schemas.microsoft.com/office/drawing/2014/main" id="{B1EA97B0-1C53-4897-89AE-D4EAB83927E8}"/>
              </a:ext>
            </a:extLst>
          </p:cNvPr>
          <p:cNvSpPr/>
          <p:nvPr/>
        </p:nvSpPr>
        <p:spPr>
          <a:xfrm flipH="1">
            <a:off x="5019488" y="5764597"/>
            <a:ext cx="4352562" cy="249980"/>
          </a:xfrm>
          <a:custGeom>
            <a:avLst/>
            <a:gdLst>
              <a:gd name="connsiteX0" fmla="*/ 39259 w 3375740"/>
              <a:gd name="connsiteY0" fmla="*/ 177617 h 249980"/>
              <a:gd name="connsiteX1" fmla="*/ 558954 w 3375740"/>
              <a:gd name="connsiteY1" fmla="*/ 105254 h 249980"/>
              <a:gd name="connsiteX2" fmla="*/ 605003 w 3375740"/>
              <a:gd name="connsiteY2" fmla="*/ 78941 h 249980"/>
              <a:gd name="connsiteX3" fmla="*/ 670787 w 3375740"/>
              <a:gd name="connsiteY3" fmla="*/ 52627 h 249980"/>
              <a:gd name="connsiteX4" fmla="*/ 716836 w 3375740"/>
              <a:gd name="connsiteY4" fmla="*/ 32892 h 249980"/>
              <a:gd name="connsiteX5" fmla="*/ 1006286 w 3375740"/>
              <a:gd name="connsiteY5" fmla="*/ 39470 h 249980"/>
              <a:gd name="connsiteX6" fmla="*/ 1072070 w 3375740"/>
              <a:gd name="connsiteY6" fmla="*/ 52627 h 249980"/>
              <a:gd name="connsiteX7" fmla="*/ 1118119 w 3375740"/>
              <a:gd name="connsiteY7" fmla="*/ 59205 h 249980"/>
              <a:gd name="connsiteX8" fmla="*/ 1341786 w 3375740"/>
              <a:gd name="connsiteY8" fmla="*/ 65784 h 249980"/>
              <a:gd name="connsiteX9" fmla="*/ 1532560 w 3375740"/>
              <a:gd name="connsiteY9" fmla="*/ 59205 h 249980"/>
              <a:gd name="connsiteX10" fmla="*/ 1624658 w 3375740"/>
              <a:gd name="connsiteY10" fmla="*/ 46049 h 249980"/>
              <a:gd name="connsiteX11" fmla="*/ 1703599 w 3375740"/>
              <a:gd name="connsiteY11" fmla="*/ 39470 h 249980"/>
              <a:gd name="connsiteX12" fmla="*/ 1874637 w 3375740"/>
              <a:gd name="connsiteY12" fmla="*/ 19735 h 249980"/>
              <a:gd name="connsiteX13" fmla="*/ 1914108 w 3375740"/>
              <a:gd name="connsiteY13" fmla="*/ 13157 h 249980"/>
              <a:gd name="connsiteX14" fmla="*/ 1933843 w 3375740"/>
              <a:gd name="connsiteY14" fmla="*/ 6578 h 249980"/>
              <a:gd name="connsiteX15" fmla="*/ 1973314 w 3375740"/>
              <a:gd name="connsiteY15" fmla="*/ 0 h 249980"/>
              <a:gd name="connsiteX16" fmla="*/ 2216715 w 3375740"/>
              <a:gd name="connsiteY16" fmla="*/ 6578 h 249980"/>
              <a:gd name="connsiteX17" fmla="*/ 2236450 w 3375740"/>
              <a:gd name="connsiteY17" fmla="*/ 13157 h 249980"/>
              <a:gd name="connsiteX18" fmla="*/ 2275921 w 3375740"/>
              <a:gd name="connsiteY18" fmla="*/ 19735 h 249980"/>
              <a:gd name="connsiteX19" fmla="*/ 2308813 w 3375740"/>
              <a:gd name="connsiteY19" fmla="*/ 26313 h 249980"/>
              <a:gd name="connsiteX20" fmla="*/ 2387754 w 3375740"/>
              <a:gd name="connsiteY20" fmla="*/ 39470 h 249980"/>
              <a:gd name="connsiteX21" fmla="*/ 2427224 w 3375740"/>
              <a:gd name="connsiteY21" fmla="*/ 46049 h 249980"/>
              <a:gd name="connsiteX22" fmla="*/ 2703518 w 3375740"/>
              <a:gd name="connsiteY22" fmla="*/ 59205 h 249980"/>
              <a:gd name="connsiteX23" fmla="*/ 2723253 w 3375740"/>
              <a:gd name="connsiteY23" fmla="*/ 65784 h 249980"/>
              <a:gd name="connsiteX24" fmla="*/ 2835086 w 3375740"/>
              <a:gd name="connsiteY24" fmla="*/ 85519 h 249980"/>
              <a:gd name="connsiteX25" fmla="*/ 2900870 w 3375740"/>
              <a:gd name="connsiteY25" fmla="*/ 92098 h 249980"/>
              <a:gd name="connsiteX26" fmla="*/ 2927184 w 3375740"/>
              <a:gd name="connsiteY26" fmla="*/ 98676 h 249980"/>
              <a:gd name="connsiteX27" fmla="*/ 2966655 w 3375740"/>
              <a:gd name="connsiteY27" fmla="*/ 105254 h 249980"/>
              <a:gd name="connsiteX28" fmla="*/ 3006125 w 3375740"/>
              <a:gd name="connsiteY28" fmla="*/ 118411 h 249980"/>
              <a:gd name="connsiteX29" fmla="*/ 3032439 w 3375740"/>
              <a:gd name="connsiteY29" fmla="*/ 124990 h 249980"/>
              <a:gd name="connsiteX30" fmla="*/ 3071909 w 3375740"/>
              <a:gd name="connsiteY30" fmla="*/ 138146 h 249980"/>
              <a:gd name="connsiteX31" fmla="*/ 3137693 w 3375740"/>
              <a:gd name="connsiteY31" fmla="*/ 124990 h 249980"/>
              <a:gd name="connsiteX32" fmla="*/ 3157429 w 3375740"/>
              <a:gd name="connsiteY32" fmla="*/ 118411 h 249980"/>
              <a:gd name="connsiteX33" fmla="*/ 3216635 w 3375740"/>
              <a:gd name="connsiteY33" fmla="*/ 92098 h 249980"/>
              <a:gd name="connsiteX34" fmla="*/ 3269262 w 3375740"/>
              <a:gd name="connsiteY34" fmla="*/ 85519 h 249980"/>
              <a:gd name="connsiteX35" fmla="*/ 3308732 w 3375740"/>
              <a:gd name="connsiteY35" fmla="*/ 78941 h 249980"/>
              <a:gd name="connsiteX36" fmla="*/ 3361360 w 3375740"/>
              <a:gd name="connsiteY36" fmla="*/ 72362 h 249980"/>
              <a:gd name="connsiteX37" fmla="*/ 3374517 w 3375740"/>
              <a:gd name="connsiteY37" fmla="*/ 92098 h 249980"/>
              <a:gd name="connsiteX38" fmla="*/ 3249527 w 3375740"/>
              <a:gd name="connsiteY38" fmla="*/ 243401 h 249980"/>
              <a:gd name="connsiteX39" fmla="*/ 2282499 w 3375740"/>
              <a:gd name="connsiteY39" fmla="*/ 230244 h 249980"/>
              <a:gd name="connsiteX40" fmla="*/ 473435 w 3375740"/>
              <a:gd name="connsiteY40" fmla="*/ 236823 h 249980"/>
              <a:gd name="connsiteX41" fmla="*/ 401072 w 3375740"/>
              <a:gd name="connsiteY41" fmla="*/ 243401 h 249980"/>
              <a:gd name="connsiteX42" fmla="*/ 335288 w 3375740"/>
              <a:gd name="connsiteY42" fmla="*/ 249980 h 249980"/>
              <a:gd name="connsiteX43" fmla="*/ 98465 w 3375740"/>
              <a:gd name="connsiteY43" fmla="*/ 243401 h 249980"/>
              <a:gd name="connsiteX44" fmla="*/ 39259 w 3375740"/>
              <a:gd name="connsiteY44" fmla="*/ 217087 h 249980"/>
              <a:gd name="connsiteX45" fmla="*/ 39259 w 3375740"/>
              <a:gd name="connsiteY45" fmla="*/ 177617 h 24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375740" h="249980">
                <a:moveTo>
                  <a:pt x="39259" y="177617"/>
                </a:moveTo>
                <a:cubicBezTo>
                  <a:pt x="125875" y="158978"/>
                  <a:pt x="385894" y="130580"/>
                  <a:pt x="558954" y="105254"/>
                </a:cubicBezTo>
                <a:cubicBezTo>
                  <a:pt x="582580" y="101797"/>
                  <a:pt x="583436" y="92420"/>
                  <a:pt x="605003" y="78941"/>
                </a:cubicBezTo>
                <a:cubicBezTo>
                  <a:pt x="638142" y="58229"/>
                  <a:pt x="629904" y="70798"/>
                  <a:pt x="670787" y="52627"/>
                </a:cubicBezTo>
                <a:cubicBezTo>
                  <a:pt x="729192" y="26668"/>
                  <a:pt x="647233" y="50292"/>
                  <a:pt x="716836" y="32892"/>
                </a:cubicBezTo>
                <a:lnTo>
                  <a:pt x="1006286" y="39470"/>
                </a:lnTo>
                <a:cubicBezTo>
                  <a:pt x="1039293" y="40790"/>
                  <a:pt x="1043243" y="47386"/>
                  <a:pt x="1072070" y="52627"/>
                </a:cubicBezTo>
                <a:cubicBezTo>
                  <a:pt x="1087325" y="55401"/>
                  <a:pt x="1102632" y="58450"/>
                  <a:pt x="1118119" y="59205"/>
                </a:cubicBezTo>
                <a:cubicBezTo>
                  <a:pt x="1192618" y="62839"/>
                  <a:pt x="1267230" y="63591"/>
                  <a:pt x="1341786" y="65784"/>
                </a:cubicBezTo>
                <a:lnTo>
                  <a:pt x="1532560" y="59205"/>
                </a:lnTo>
                <a:cubicBezTo>
                  <a:pt x="1755013" y="47797"/>
                  <a:pt x="1516379" y="59584"/>
                  <a:pt x="1624658" y="46049"/>
                </a:cubicBezTo>
                <a:cubicBezTo>
                  <a:pt x="1650859" y="42774"/>
                  <a:pt x="1677285" y="41663"/>
                  <a:pt x="1703599" y="39470"/>
                </a:cubicBezTo>
                <a:cubicBezTo>
                  <a:pt x="1794577" y="16725"/>
                  <a:pt x="1738172" y="27316"/>
                  <a:pt x="1874637" y="19735"/>
                </a:cubicBezTo>
                <a:cubicBezTo>
                  <a:pt x="1887794" y="17542"/>
                  <a:pt x="1901087" y="16051"/>
                  <a:pt x="1914108" y="13157"/>
                </a:cubicBezTo>
                <a:cubicBezTo>
                  <a:pt x="1920877" y="11653"/>
                  <a:pt x="1927074" y="8082"/>
                  <a:pt x="1933843" y="6578"/>
                </a:cubicBezTo>
                <a:cubicBezTo>
                  <a:pt x="1946864" y="3684"/>
                  <a:pt x="1960157" y="2193"/>
                  <a:pt x="1973314" y="0"/>
                </a:cubicBezTo>
                <a:cubicBezTo>
                  <a:pt x="2054448" y="2193"/>
                  <a:pt x="2135653" y="2525"/>
                  <a:pt x="2216715" y="6578"/>
                </a:cubicBezTo>
                <a:cubicBezTo>
                  <a:pt x="2223641" y="6924"/>
                  <a:pt x="2229681" y="11653"/>
                  <a:pt x="2236450" y="13157"/>
                </a:cubicBezTo>
                <a:cubicBezTo>
                  <a:pt x="2249471" y="16051"/>
                  <a:pt x="2262798" y="17349"/>
                  <a:pt x="2275921" y="19735"/>
                </a:cubicBezTo>
                <a:cubicBezTo>
                  <a:pt x="2286922" y="21735"/>
                  <a:pt x="2297802" y="24370"/>
                  <a:pt x="2308813" y="26313"/>
                </a:cubicBezTo>
                <a:lnTo>
                  <a:pt x="2387754" y="39470"/>
                </a:lnTo>
                <a:cubicBezTo>
                  <a:pt x="2400911" y="41663"/>
                  <a:pt x="2413900" y="45443"/>
                  <a:pt x="2427224" y="46049"/>
                </a:cubicBezTo>
                <a:lnTo>
                  <a:pt x="2703518" y="59205"/>
                </a:lnTo>
                <a:cubicBezTo>
                  <a:pt x="2710096" y="61398"/>
                  <a:pt x="2716496" y="64225"/>
                  <a:pt x="2723253" y="65784"/>
                </a:cubicBezTo>
                <a:cubicBezTo>
                  <a:pt x="2760305" y="74335"/>
                  <a:pt x="2797364" y="81081"/>
                  <a:pt x="2835086" y="85519"/>
                </a:cubicBezTo>
                <a:cubicBezTo>
                  <a:pt x="2856972" y="88094"/>
                  <a:pt x="2878942" y="89905"/>
                  <a:pt x="2900870" y="92098"/>
                </a:cubicBezTo>
                <a:cubicBezTo>
                  <a:pt x="2909641" y="94291"/>
                  <a:pt x="2918318" y="96903"/>
                  <a:pt x="2927184" y="98676"/>
                </a:cubicBezTo>
                <a:cubicBezTo>
                  <a:pt x="2940263" y="101292"/>
                  <a:pt x="2953715" y="102019"/>
                  <a:pt x="2966655" y="105254"/>
                </a:cubicBezTo>
                <a:cubicBezTo>
                  <a:pt x="2980109" y="108618"/>
                  <a:pt x="2992671" y="115047"/>
                  <a:pt x="3006125" y="118411"/>
                </a:cubicBezTo>
                <a:cubicBezTo>
                  <a:pt x="3014896" y="120604"/>
                  <a:pt x="3023779" y="122392"/>
                  <a:pt x="3032439" y="124990"/>
                </a:cubicBezTo>
                <a:cubicBezTo>
                  <a:pt x="3045722" y="128975"/>
                  <a:pt x="3071909" y="138146"/>
                  <a:pt x="3071909" y="138146"/>
                </a:cubicBezTo>
                <a:cubicBezTo>
                  <a:pt x="3102921" y="132978"/>
                  <a:pt x="3110218" y="132840"/>
                  <a:pt x="3137693" y="124990"/>
                </a:cubicBezTo>
                <a:cubicBezTo>
                  <a:pt x="3144361" y="123085"/>
                  <a:pt x="3151227" y="121512"/>
                  <a:pt x="3157429" y="118411"/>
                </a:cubicBezTo>
                <a:cubicBezTo>
                  <a:pt x="3187729" y="103260"/>
                  <a:pt x="3171372" y="97756"/>
                  <a:pt x="3216635" y="92098"/>
                </a:cubicBezTo>
                <a:lnTo>
                  <a:pt x="3269262" y="85519"/>
                </a:lnTo>
                <a:cubicBezTo>
                  <a:pt x="3282466" y="83633"/>
                  <a:pt x="3295528" y="80827"/>
                  <a:pt x="3308732" y="78941"/>
                </a:cubicBezTo>
                <a:cubicBezTo>
                  <a:pt x="3326234" y="76441"/>
                  <a:pt x="3343817" y="74555"/>
                  <a:pt x="3361360" y="72362"/>
                </a:cubicBezTo>
                <a:cubicBezTo>
                  <a:pt x="3365746" y="78941"/>
                  <a:pt x="3374517" y="84191"/>
                  <a:pt x="3374517" y="92098"/>
                </a:cubicBezTo>
                <a:cubicBezTo>
                  <a:pt x="3374517" y="273039"/>
                  <a:pt x="3396968" y="234729"/>
                  <a:pt x="3249527" y="243401"/>
                </a:cubicBezTo>
                <a:lnTo>
                  <a:pt x="2282499" y="230244"/>
                </a:lnTo>
                <a:lnTo>
                  <a:pt x="473435" y="236823"/>
                </a:lnTo>
                <a:lnTo>
                  <a:pt x="401072" y="243401"/>
                </a:lnTo>
                <a:cubicBezTo>
                  <a:pt x="379134" y="245490"/>
                  <a:pt x="357325" y="249980"/>
                  <a:pt x="335288" y="249980"/>
                </a:cubicBezTo>
                <a:cubicBezTo>
                  <a:pt x="256317" y="249980"/>
                  <a:pt x="177406" y="245594"/>
                  <a:pt x="98465" y="243401"/>
                </a:cubicBezTo>
                <a:cubicBezTo>
                  <a:pt x="92638" y="241459"/>
                  <a:pt x="47078" y="230119"/>
                  <a:pt x="39259" y="217087"/>
                </a:cubicBezTo>
                <a:cubicBezTo>
                  <a:pt x="35875" y="211446"/>
                  <a:pt x="-47357" y="196256"/>
                  <a:pt x="39259" y="177617"/>
                </a:cubicBezTo>
                <a:close/>
              </a:path>
            </a:pathLst>
          </a:cu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1212DF5-5685-460B-A3C2-AABF2AA0F411}"/>
              </a:ext>
            </a:extLst>
          </p:cNvPr>
          <p:cNvSpPr/>
          <p:nvPr/>
        </p:nvSpPr>
        <p:spPr>
          <a:xfrm>
            <a:off x="9058481" y="5775850"/>
            <a:ext cx="3042826" cy="274656"/>
          </a:xfrm>
          <a:custGeom>
            <a:avLst/>
            <a:gdLst>
              <a:gd name="connsiteX0" fmla="*/ 0 w 2843256"/>
              <a:gd name="connsiteY0" fmla="*/ 118412 h 274656"/>
              <a:gd name="connsiteX1" fmla="*/ 124990 w 2843256"/>
              <a:gd name="connsiteY1" fmla="*/ 85520 h 274656"/>
              <a:gd name="connsiteX2" fmla="*/ 164460 w 2843256"/>
              <a:gd name="connsiteY2" fmla="*/ 72363 h 274656"/>
              <a:gd name="connsiteX3" fmla="*/ 184195 w 2843256"/>
              <a:gd name="connsiteY3" fmla="*/ 65785 h 274656"/>
              <a:gd name="connsiteX4" fmla="*/ 249979 w 2843256"/>
              <a:gd name="connsiteY4" fmla="*/ 85520 h 274656"/>
              <a:gd name="connsiteX5" fmla="*/ 269715 w 2843256"/>
              <a:gd name="connsiteY5" fmla="*/ 92098 h 274656"/>
              <a:gd name="connsiteX6" fmla="*/ 348656 w 2843256"/>
              <a:gd name="connsiteY6" fmla="*/ 78941 h 274656"/>
              <a:gd name="connsiteX7" fmla="*/ 388126 w 2843256"/>
              <a:gd name="connsiteY7" fmla="*/ 65785 h 274656"/>
              <a:gd name="connsiteX8" fmla="*/ 499959 w 2843256"/>
              <a:gd name="connsiteY8" fmla="*/ 72363 h 274656"/>
              <a:gd name="connsiteX9" fmla="*/ 519695 w 2843256"/>
              <a:gd name="connsiteY9" fmla="*/ 85520 h 274656"/>
              <a:gd name="connsiteX10" fmla="*/ 598636 w 2843256"/>
              <a:gd name="connsiteY10" fmla="*/ 78941 h 274656"/>
              <a:gd name="connsiteX11" fmla="*/ 664420 w 2843256"/>
              <a:gd name="connsiteY11" fmla="*/ 59206 h 274656"/>
              <a:gd name="connsiteX12" fmla="*/ 776253 w 2843256"/>
              <a:gd name="connsiteY12" fmla="*/ 52628 h 274656"/>
              <a:gd name="connsiteX13" fmla="*/ 795988 w 2843256"/>
              <a:gd name="connsiteY13" fmla="*/ 46049 h 274656"/>
              <a:gd name="connsiteX14" fmla="*/ 822302 w 2843256"/>
              <a:gd name="connsiteY14" fmla="*/ 78941 h 274656"/>
              <a:gd name="connsiteX15" fmla="*/ 907821 w 2843256"/>
              <a:gd name="connsiteY15" fmla="*/ 65785 h 274656"/>
              <a:gd name="connsiteX16" fmla="*/ 947292 w 2843256"/>
              <a:gd name="connsiteY16" fmla="*/ 46049 h 274656"/>
              <a:gd name="connsiteX17" fmla="*/ 1013076 w 2843256"/>
              <a:gd name="connsiteY17" fmla="*/ 26314 h 274656"/>
              <a:gd name="connsiteX18" fmla="*/ 1032811 w 2843256"/>
              <a:gd name="connsiteY18" fmla="*/ 39471 h 274656"/>
              <a:gd name="connsiteX19" fmla="*/ 1052546 w 2843256"/>
              <a:gd name="connsiteY19" fmla="*/ 59206 h 274656"/>
              <a:gd name="connsiteX20" fmla="*/ 1078860 w 2843256"/>
              <a:gd name="connsiteY20" fmla="*/ 72363 h 274656"/>
              <a:gd name="connsiteX21" fmla="*/ 1098595 w 2843256"/>
              <a:gd name="connsiteY21" fmla="*/ 85520 h 274656"/>
              <a:gd name="connsiteX22" fmla="*/ 1138066 w 2843256"/>
              <a:gd name="connsiteY22" fmla="*/ 98677 h 274656"/>
              <a:gd name="connsiteX23" fmla="*/ 1144644 w 2843256"/>
              <a:gd name="connsiteY23" fmla="*/ 78941 h 274656"/>
              <a:gd name="connsiteX24" fmla="*/ 1164379 w 2843256"/>
              <a:gd name="connsiteY24" fmla="*/ 59206 h 274656"/>
              <a:gd name="connsiteX25" fmla="*/ 1197272 w 2843256"/>
              <a:gd name="connsiteY25" fmla="*/ 32892 h 274656"/>
              <a:gd name="connsiteX26" fmla="*/ 1243320 w 2843256"/>
              <a:gd name="connsiteY26" fmla="*/ 13157 h 274656"/>
              <a:gd name="connsiteX27" fmla="*/ 1269634 w 2843256"/>
              <a:gd name="connsiteY27" fmla="*/ 0 h 274656"/>
              <a:gd name="connsiteX28" fmla="*/ 1322261 w 2843256"/>
              <a:gd name="connsiteY28" fmla="*/ 6579 h 274656"/>
              <a:gd name="connsiteX29" fmla="*/ 1341997 w 2843256"/>
              <a:gd name="connsiteY29" fmla="*/ 26314 h 274656"/>
              <a:gd name="connsiteX30" fmla="*/ 1381467 w 2843256"/>
              <a:gd name="connsiteY30" fmla="*/ 46049 h 274656"/>
              <a:gd name="connsiteX31" fmla="*/ 1545928 w 2843256"/>
              <a:gd name="connsiteY31" fmla="*/ 32892 h 274656"/>
              <a:gd name="connsiteX32" fmla="*/ 1611712 w 2843256"/>
              <a:gd name="connsiteY32" fmla="*/ 13157 h 274656"/>
              <a:gd name="connsiteX33" fmla="*/ 1631447 w 2843256"/>
              <a:gd name="connsiteY33" fmla="*/ 6579 h 274656"/>
              <a:gd name="connsiteX34" fmla="*/ 1723545 w 2843256"/>
              <a:gd name="connsiteY34" fmla="*/ 13157 h 274656"/>
              <a:gd name="connsiteX35" fmla="*/ 1809064 w 2843256"/>
              <a:gd name="connsiteY35" fmla="*/ 32892 h 274656"/>
              <a:gd name="connsiteX36" fmla="*/ 1993260 w 2843256"/>
              <a:gd name="connsiteY36" fmla="*/ 39471 h 274656"/>
              <a:gd name="connsiteX37" fmla="*/ 2012995 w 2843256"/>
              <a:gd name="connsiteY37" fmla="*/ 52628 h 274656"/>
              <a:gd name="connsiteX38" fmla="*/ 2045887 w 2843256"/>
              <a:gd name="connsiteY38" fmla="*/ 98677 h 274656"/>
              <a:gd name="connsiteX39" fmla="*/ 2091936 w 2843256"/>
              <a:gd name="connsiteY39" fmla="*/ 92098 h 274656"/>
              <a:gd name="connsiteX40" fmla="*/ 2118250 w 2843256"/>
              <a:gd name="connsiteY40" fmla="*/ 78941 h 274656"/>
              <a:gd name="connsiteX41" fmla="*/ 2137985 w 2843256"/>
              <a:gd name="connsiteY41" fmla="*/ 72363 h 274656"/>
              <a:gd name="connsiteX42" fmla="*/ 2341916 w 2843256"/>
              <a:gd name="connsiteY42" fmla="*/ 85520 h 274656"/>
              <a:gd name="connsiteX43" fmla="*/ 2407700 w 2843256"/>
              <a:gd name="connsiteY43" fmla="*/ 105255 h 274656"/>
              <a:gd name="connsiteX44" fmla="*/ 2545847 w 2843256"/>
              <a:gd name="connsiteY44" fmla="*/ 98677 h 274656"/>
              <a:gd name="connsiteX45" fmla="*/ 2598474 w 2843256"/>
              <a:gd name="connsiteY45" fmla="*/ 111833 h 274656"/>
              <a:gd name="connsiteX46" fmla="*/ 2716886 w 2843256"/>
              <a:gd name="connsiteY46" fmla="*/ 98677 h 274656"/>
              <a:gd name="connsiteX47" fmla="*/ 2789248 w 2843256"/>
              <a:gd name="connsiteY47" fmla="*/ 105255 h 274656"/>
              <a:gd name="connsiteX48" fmla="*/ 2841876 w 2843256"/>
              <a:gd name="connsiteY48" fmla="*/ 124990 h 274656"/>
              <a:gd name="connsiteX49" fmla="*/ 2835297 w 2843256"/>
              <a:gd name="connsiteY49" fmla="*/ 171039 h 274656"/>
              <a:gd name="connsiteX50" fmla="*/ 2815562 w 2843256"/>
              <a:gd name="connsiteY50" fmla="*/ 177618 h 274656"/>
              <a:gd name="connsiteX51" fmla="*/ 2789248 w 2843256"/>
              <a:gd name="connsiteY51" fmla="*/ 184196 h 274656"/>
              <a:gd name="connsiteX52" fmla="*/ 2769513 w 2843256"/>
              <a:gd name="connsiteY52" fmla="*/ 190774 h 274656"/>
              <a:gd name="connsiteX53" fmla="*/ 2710307 w 2843256"/>
              <a:gd name="connsiteY53" fmla="*/ 203931 h 274656"/>
              <a:gd name="connsiteX54" fmla="*/ 2657680 w 2843256"/>
              <a:gd name="connsiteY54" fmla="*/ 217088 h 274656"/>
              <a:gd name="connsiteX55" fmla="*/ 2624788 w 2843256"/>
              <a:gd name="connsiteY55" fmla="*/ 223667 h 274656"/>
              <a:gd name="connsiteX56" fmla="*/ 2598474 w 2843256"/>
              <a:gd name="connsiteY56" fmla="*/ 230245 h 274656"/>
              <a:gd name="connsiteX57" fmla="*/ 2223505 w 2843256"/>
              <a:gd name="connsiteY57" fmla="*/ 236823 h 274656"/>
              <a:gd name="connsiteX58" fmla="*/ 2032731 w 2843256"/>
              <a:gd name="connsiteY58" fmla="*/ 249980 h 274656"/>
              <a:gd name="connsiteX59" fmla="*/ 1795907 w 2843256"/>
              <a:gd name="connsiteY59" fmla="*/ 269715 h 274656"/>
              <a:gd name="connsiteX60" fmla="*/ 769674 w 2843256"/>
              <a:gd name="connsiteY60" fmla="*/ 256559 h 274656"/>
              <a:gd name="connsiteX61" fmla="*/ 592057 w 2843256"/>
              <a:gd name="connsiteY61" fmla="*/ 243402 h 274656"/>
              <a:gd name="connsiteX62" fmla="*/ 289450 w 2843256"/>
              <a:gd name="connsiteY62" fmla="*/ 236823 h 274656"/>
              <a:gd name="connsiteX63" fmla="*/ 269715 w 2843256"/>
              <a:gd name="connsiteY63" fmla="*/ 230245 h 274656"/>
              <a:gd name="connsiteX64" fmla="*/ 210509 w 2843256"/>
              <a:gd name="connsiteY64" fmla="*/ 197353 h 274656"/>
              <a:gd name="connsiteX65" fmla="*/ 157882 w 2843256"/>
              <a:gd name="connsiteY65" fmla="*/ 184196 h 274656"/>
              <a:gd name="connsiteX66" fmla="*/ 138146 w 2843256"/>
              <a:gd name="connsiteY66" fmla="*/ 171039 h 274656"/>
              <a:gd name="connsiteX67" fmla="*/ 111833 w 2843256"/>
              <a:gd name="connsiteY67" fmla="*/ 164461 h 274656"/>
              <a:gd name="connsiteX68" fmla="*/ 72362 w 2843256"/>
              <a:gd name="connsiteY68" fmla="*/ 151304 h 274656"/>
              <a:gd name="connsiteX69" fmla="*/ 52627 w 2843256"/>
              <a:gd name="connsiteY69" fmla="*/ 144726 h 274656"/>
              <a:gd name="connsiteX70" fmla="*/ 0 w 2843256"/>
              <a:gd name="connsiteY70" fmla="*/ 118412 h 274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843256" h="274656">
                <a:moveTo>
                  <a:pt x="0" y="118412"/>
                </a:moveTo>
                <a:cubicBezTo>
                  <a:pt x="99017" y="95562"/>
                  <a:pt x="57772" y="107927"/>
                  <a:pt x="124990" y="85520"/>
                </a:cubicBezTo>
                <a:lnTo>
                  <a:pt x="164460" y="72363"/>
                </a:lnTo>
                <a:lnTo>
                  <a:pt x="184195" y="65785"/>
                </a:lnTo>
                <a:cubicBezTo>
                  <a:pt x="223969" y="75728"/>
                  <a:pt x="201924" y="69502"/>
                  <a:pt x="249979" y="85520"/>
                </a:cubicBezTo>
                <a:lnTo>
                  <a:pt x="269715" y="92098"/>
                </a:lnTo>
                <a:cubicBezTo>
                  <a:pt x="307042" y="87432"/>
                  <a:pt x="317604" y="88257"/>
                  <a:pt x="348656" y="78941"/>
                </a:cubicBezTo>
                <a:cubicBezTo>
                  <a:pt x="361939" y="74956"/>
                  <a:pt x="388126" y="65785"/>
                  <a:pt x="388126" y="65785"/>
                </a:cubicBezTo>
                <a:cubicBezTo>
                  <a:pt x="425404" y="67978"/>
                  <a:pt x="463030" y="66824"/>
                  <a:pt x="499959" y="72363"/>
                </a:cubicBezTo>
                <a:cubicBezTo>
                  <a:pt x="507778" y="73536"/>
                  <a:pt x="511806" y="84994"/>
                  <a:pt x="519695" y="85520"/>
                </a:cubicBezTo>
                <a:cubicBezTo>
                  <a:pt x="546041" y="87276"/>
                  <a:pt x="572322" y="81134"/>
                  <a:pt x="598636" y="78941"/>
                </a:cubicBezTo>
                <a:cubicBezTo>
                  <a:pt x="607026" y="76144"/>
                  <a:pt x="650506" y="60531"/>
                  <a:pt x="664420" y="59206"/>
                </a:cubicBezTo>
                <a:cubicBezTo>
                  <a:pt x="701594" y="55666"/>
                  <a:pt x="738975" y="54821"/>
                  <a:pt x="776253" y="52628"/>
                </a:cubicBezTo>
                <a:cubicBezTo>
                  <a:pt x="782831" y="50435"/>
                  <a:pt x="789148" y="44909"/>
                  <a:pt x="795988" y="46049"/>
                </a:cubicBezTo>
                <a:cubicBezTo>
                  <a:pt x="816991" y="49549"/>
                  <a:pt x="817171" y="63549"/>
                  <a:pt x="822302" y="78941"/>
                </a:cubicBezTo>
                <a:cubicBezTo>
                  <a:pt x="836988" y="76843"/>
                  <a:pt x="891394" y="69436"/>
                  <a:pt x="907821" y="65785"/>
                </a:cubicBezTo>
                <a:cubicBezTo>
                  <a:pt x="943803" y="57789"/>
                  <a:pt x="911814" y="61817"/>
                  <a:pt x="947292" y="46049"/>
                </a:cubicBezTo>
                <a:cubicBezTo>
                  <a:pt x="967888" y="36895"/>
                  <a:pt x="991204" y="31782"/>
                  <a:pt x="1013076" y="26314"/>
                </a:cubicBezTo>
                <a:cubicBezTo>
                  <a:pt x="1019654" y="30700"/>
                  <a:pt x="1026737" y="34410"/>
                  <a:pt x="1032811" y="39471"/>
                </a:cubicBezTo>
                <a:cubicBezTo>
                  <a:pt x="1039958" y="45427"/>
                  <a:pt x="1044976" y="53799"/>
                  <a:pt x="1052546" y="59206"/>
                </a:cubicBezTo>
                <a:cubicBezTo>
                  <a:pt x="1060526" y="64906"/>
                  <a:pt x="1070345" y="67497"/>
                  <a:pt x="1078860" y="72363"/>
                </a:cubicBezTo>
                <a:cubicBezTo>
                  <a:pt x="1085725" y="76286"/>
                  <a:pt x="1091370" y="82309"/>
                  <a:pt x="1098595" y="85520"/>
                </a:cubicBezTo>
                <a:cubicBezTo>
                  <a:pt x="1111268" y="91153"/>
                  <a:pt x="1138066" y="98677"/>
                  <a:pt x="1138066" y="98677"/>
                </a:cubicBezTo>
                <a:cubicBezTo>
                  <a:pt x="1140259" y="92098"/>
                  <a:pt x="1140798" y="84711"/>
                  <a:pt x="1144644" y="78941"/>
                </a:cubicBezTo>
                <a:cubicBezTo>
                  <a:pt x="1149804" y="71200"/>
                  <a:pt x="1157378" y="65332"/>
                  <a:pt x="1164379" y="59206"/>
                </a:cubicBezTo>
                <a:cubicBezTo>
                  <a:pt x="1174946" y="49960"/>
                  <a:pt x="1185589" y="40681"/>
                  <a:pt x="1197272" y="32892"/>
                </a:cubicBezTo>
                <a:cubicBezTo>
                  <a:pt x="1223447" y="15442"/>
                  <a:pt x="1218765" y="23681"/>
                  <a:pt x="1243320" y="13157"/>
                </a:cubicBezTo>
                <a:cubicBezTo>
                  <a:pt x="1252334" y="9294"/>
                  <a:pt x="1260863" y="4386"/>
                  <a:pt x="1269634" y="0"/>
                </a:cubicBezTo>
                <a:cubicBezTo>
                  <a:pt x="1287176" y="2193"/>
                  <a:pt x="1305647" y="537"/>
                  <a:pt x="1322261" y="6579"/>
                </a:cubicBezTo>
                <a:cubicBezTo>
                  <a:pt x="1331004" y="9758"/>
                  <a:pt x="1334850" y="20358"/>
                  <a:pt x="1341997" y="26314"/>
                </a:cubicBezTo>
                <a:cubicBezTo>
                  <a:pt x="1359002" y="40484"/>
                  <a:pt x="1361686" y="39456"/>
                  <a:pt x="1381467" y="46049"/>
                </a:cubicBezTo>
                <a:cubicBezTo>
                  <a:pt x="1467802" y="28783"/>
                  <a:pt x="1362409" y="48185"/>
                  <a:pt x="1545928" y="32892"/>
                </a:cubicBezTo>
                <a:cubicBezTo>
                  <a:pt x="1559186" y="31787"/>
                  <a:pt x="1604330" y="15618"/>
                  <a:pt x="1611712" y="13157"/>
                </a:cubicBezTo>
                <a:lnTo>
                  <a:pt x="1631447" y="6579"/>
                </a:lnTo>
                <a:cubicBezTo>
                  <a:pt x="1662146" y="8772"/>
                  <a:pt x="1693108" y="8591"/>
                  <a:pt x="1723545" y="13157"/>
                </a:cubicBezTo>
                <a:cubicBezTo>
                  <a:pt x="1835354" y="29928"/>
                  <a:pt x="1684854" y="25794"/>
                  <a:pt x="1809064" y="32892"/>
                </a:cubicBezTo>
                <a:cubicBezTo>
                  <a:pt x="1870402" y="36397"/>
                  <a:pt x="1931861" y="37278"/>
                  <a:pt x="1993260" y="39471"/>
                </a:cubicBezTo>
                <a:cubicBezTo>
                  <a:pt x="1999838" y="43857"/>
                  <a:pt x="2007404" y="47038"/>
                  <a:pt x="2012995" y="52628"/>
                </a:cubicBezTo>
                <a:cubicBezTo>
                  <a:pt x="2021164" y="60796"/>
                  <a:pt x="2038412" y="87463"/>
                  <a:pt x="2045887" y="98677"/>
                </a:cubicBezTo>
                <a:cubicBezTo>
                  <a:pt x="2061237" y="96484"/>
                  <a:pt x="2076977" y="96178"/>
                  <a:pt x="2091936" y="92098"/>
                </a:cubicBezTo>
                <a:cubicBezTo>
                  <a:pt x="2101397" y="89518"/>
                  <a:pt x="2109236" y="82804"/>
                  <a:pt x="2118250" y="78941"/>
                </a:cubicBezTo>
                <a:cubicBezTo>
                  <a:pt x="2124623" y="76210"/>
                  <a:pt x="2131407" y="74556"/>
                  <a:pt x="2137985" y="72363"/>
                </a:cubicBezTo>
                <a:lnTo>
                  <a:pt x="2341916" y="85520"/>
                </a:lnTo>
                <a:cubicBezTo>
                  <a:pt x="2389964" y="101536"/>
                  <a:pt x="2367932" y="95313"/>
                  <a:pt x="2407700" y="105255"/>
                </a:cubicBezTo>
                <a:cubicBezTo>
                  <a:pt x="2453749" y="103062"/>
                  <a:pt x="2499773" y="97088"/>
                  <a:pt x="2545847" y="98677"/>
                </a:cubicBezTo>
                <a:cubicBezTo>
                  <a:pt x="2563918" y="99300"/>
                  <a:pt x="2598474" y="111833"/>
                  <a:pt x="2598474" y="111833"/>
                </a:cubicBezTo>
                <a:cubicBezTo>
                  <a:pt x="2632730" y="106940"/>
                  <a:pt x="2684957" y="98677"/>
                  <a:pt x="2716886" y="98677"/>
                </a:cubicBezTo>
                <a:cubicBezTo>
                  <a:pt x="2741106" y="98677"/>
                  <a:pt x="2765127" y="103062"/>
                  <a:pt x="2789248" y="105255"/>
                </a:cubicBezTo>
                <a:cubicBezTo>
                  <a:pt x="2793283" y="106062"/>
                  <a:pt x="2838725" y="110807"/>
                  <a:pt x="2841876" y="124990"/>
                </a:cubicBezTo>
                <a:cubicBezTo>
                  <a:pt x="2845239" y="140126"/>
                  <a:pt x="2842231" y="157170"/>
                  <a:pt x="2835297" y="171039"/>
                </a:cubicBezTo>
                <a:cubicBezTo>
                  <a:pt x="2832196" y="177241"/>
                  <a:pt x="2822229" y="175713"/>
                  <a:pt x="2815562" y="177618"/>
                </a:cubicBezTo>
                <a:cubicBezTo>
                  <a:pt x="2806869" y="180102"/>
                  <a:pt x="2797941" y="181712"/>
                  <a:pt x="2789248" y="184196"/>
                </a:cubicBezTo>
                <a:cubicBezTo>
                  <a:pt x="2782581" y="186101"/>
                  <a:pt x="2776180" y="188869"/>
                  <a:pt x="2769513" y="190774"/>
                </a:cubicBezTo>
                <a:cubicBezTo>
                  <a:pt x="2737576" y="199899"/>
                  <a:pt x="2745606" y="195785"/>
                  <a:pt x="2710307" y="203931"/>
                </a:cubicBezTo>
                <a:cubicBezTo>
                  <a:pt x="2692688" y="207997"/>
                  <a:pt x="2675411" y="213541"/>
                  <a:pt x="2657680" y="217088"/>
                </a:cubicBezTo>
                <a:cubicBezTo>
                  <a:pt x="2646716" y="219281"/>
                  <a:pt x="2635703" y="221241"/>
                  <a:pt x="2624788" y="223667"/>
                </a:cubicBezTo>
                <a:cubicBezTo>
                  <a:pt x="2615962" y="225628"/>
                  <a:pt x="2607510" y="229949"/>
                  <a:pt x="2598474" y="230245"/>
                </a:cubicBezTo>
                <a:cubicBezTo>
                  <a:pt x="2473532" y="234341"/>
                  <a:pt x="2348495" y="234630"/>
                  <a:pt x="2223505" y="236823"/>
                </a:cubicBezTo>
                <a:cubicBezTo>
                  <a:pt x="2127502" y="252825"/>
                  <a:pt x="2222859" y="238572"/>
                  <a:pt x="2032731" y="249980"/>
                </a:cubicBezTo>
                <a:cubicBezTo>
                  <a:pt x="1889685" y="258563"/>
                  <a:pt x="1895932" y="258602"/>
                  <a:pt x="1795907" y="269715"/>
                </a:cubicBezTo>
                <a:cubicBezTo>
                  <a:pt x="1453829" y="265330"/>
                  <a:pt x="1110082" y="290603"/>
                  <a:pt x="769674" y="256559"/>
                </a:cubicBezTo>
                <a:cubicBezTo>
                  <a:pt x="698058" y="249397"/>
                  <a:pt x="672811" y="245966"/>
                  <a:pt x="592057" y="243402"/>
                </a:cubicBezTo>
                <a:cubicBezTo>
                  <a:pt x="491215" y="240201"/>
                  <a:pt x="390319" y="239016"/>
                  <a:pt x="289450" y="236823"/>
                </a:cubicBezTo>
                <a:cubicBezTo>
                  <a:pt x="282872" y="234630"/>
                  <a:pt x="275777" y="233612"/>
                  <a:pt x="269715" y="230245"/>
                </a:cubicBezTo>
                <a:cubicBezTo>
                  <a:pt x="223671" y="204665"/>
                  <a:pt x="245598" y="206923"/>
                  <a:pt x="210509" y="197353"/>
                </a:cubicBezTo>
                <a:cubicBezTo>
                  <a:pt x="193064" y="192595"/>
                  <a:pt x="157882" y="184196"/>
                  <a:pt x="157882" y="184196"/>
                </a:cubicBezTo>
                <a:cubicBezTo>
                  <a:pt x="151303" y="179810"/>
                  <a:pt x="145413" y="174153"/>
                  <a:pt x="138146" y="171039"/>
                </a:cubicBezTo>
                <a:cubicBezTo>
                  <a:pt x="129836" y="167478"/>
                  <a:pt x="120493" y="167059"/>
                  <a:pt x="111833" y="164461"/>
                </a:cubicBezTo>
                <a:cubicBezTo>
                  <a:pt x="98549" y="160476"/>
                  <a:pt x="85519" y="155690"/>
                  <a:pt x="72362" y="151304"/>
                </a:cubicBezTo>
                <a:lnTo>
                  <a:pt x="52627" y="144726"/>
                </a:lnTo>
                <a:lnTo>
                  <a:pt x="0" y="11841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6F4E2C11-3871-4F55-A8E2-3AF8CA047B96}"/>
              </a:ext>
            </a:extLst>
          </p:cNvPr>
          <p:cNvSpPr txBox="1"/>
          <p:nvPr/>
        </p:nvSpPr>
        <p:spPr>
          <a:xfrm>
            <a:off x="3015655" y="6139232"/>
            <a:ext cx="638106" cy="369332"/>
          </a:xfrm>
          <a:prstGeom prst="rect">
            <a:avLst/>
          </a:prstGeom>
          <a:noFill/>
        </p:spPr>
        <p:txBody>
          <a:bodyPr wrap="square" rtlCol="0">
            <a:spAutoFit/>
          </a:bodyPr>
          <a:lstStyle/>
          <a:p>
            <a:r>
              <a:rPr lang="en-US" dirty="0"/>
              <a:t>Sea</a:t>
            </a:r>
          </a:p>
        </p:txBody>
      </p:sp>
      <p:sp>
        <p:nvSpPr>
          <p:cNvPr id="40" name="TextBox 39">
            <a:extLst>
              <a:ext uri="{FF2B5EF4-FFF2-40B4-BE49-F238E27FC236}">
                <a16:creationId xmlns:a16="http://schemas.microsoft.com/office/drawing/2014/main" id="{46760605-20ED-4B15-AFD6-21F76FFA3095}"/>
              </a:ext>
            </a:extLst>
          </p:cNvPr>
          <p:cNvSpPr txBox="1"/>
          <p:nvPr/>
        </p:nvSpPr>
        <p:spPr>
          <a:xfrm>
            <a:off x="7162273" y="6101245"/>
            <a:ext cx="638106" cy="369332"/>
          </a:xfrm>
          <a:prstGeom prst="rect">
            <a:avLst/>
          </a:prstGeom>
          <a:noFill/>
        </p:spPr>
        <p:txBody>
          <a:bodyPr wrap="square" rtlCol="0">
            <a:spAutoFit/>
          </a:bodyPr>
          <a:lstStyle/>
          <a:p>
            <a:r>
              <a:rPr lang="en-US" dirty="0"/>
              <a:t>Land </a:t>
            </a:r>
          </a:p>
        </p:txBody>
      </p:sp>
      <p:sp>
        <p:nvSpPr>
          <p:cNvPr id="23" name="TextBox 22">
            <a:extLst>
              <a:ext uri="{FF2B5EF4-FFF2-40B4-BE49-F238E27FC236}">
                <a16:creationId xmlns:a16="http://schemas.microsoft.com/office/drawing/2014/main" id="{1E04365B-4B1C-460A-A4BB-54D3744797BE}"/>
              </a:ext>
            </a:extLst>
          </p:cNvPr>
          <p:cNvSpPr txBox="1"/>
          <p:nvPr/>
        </p:nvSpPr>
        <p:spPr>
          <a:xfrm>
            <a:off x="6096000" y="4604002"/>
            <a:ext cx="1863884" cy="1046440"/>
          </a:xfrm>
          <a:prstGeom prst="rect">
            <a:avLst/>
          </a:prstGeom>
          <a:noFill/>
        </p:spPr>
        <p:txBody>
          <a:bodyPr wrap="square" rtlCol="0">
            <a:spAutoFit/>
          </a:bodyPr>
          <a:lstStyle/>
          <a:p>
            <a:pPr algn="ctr"/>
            <a:r>
              <a:rPr lang="en-US" sz="4400" dirty="0">
                <a:solidFill>
                  <a:srgbClr val="FF0000"/>
                </a:solidFill>
              </a:rPr>
              <a:t>L</a:t>
            </a:r>
          </a:p>
          <a:p>
            <a:r>
              <a:rPr lang="en-US" dirty="0"/>
              <a:t>Low Air  Pressure </a:t>
            </a:r>
          </a:p>
        </p:txBody>
      </p:sp>
      <p:sp>
        <p:nvSpPr>
          <p:cNvPr id="24" name="TextBox 23">
            <a:extLst>
              <a:ext uri="{FF2B5EF4-FFF2-40B4-BE49-F238E27FC236}">
                <a16:creationId xmlns:a16="http://schemas.microsoft.com/office/drawing/2014/main" id="{1525B1A4-E72F-4698-81CF-21974AEE21B6}"/>
              </a:ext>
            </a:extLst>
          </p:cNvPr>
          <p:cNvSpPr txBox="1"/>
          <p:nvPr/>
        </p:nvSpPr>
        <p:spPr>
          <a:xfrm>
            <a:off x="2457487" y="4625868"/>
            <a:ext cx="1863884" cy="1046440"/>
          </a:xfrm>
          <a:prstGeom prst="rect">
            <a:avLst/>
          </a:prstGeom>
          <a:noFill/>
        </p:spPr>
        <p:txBody>
          <a:bodyPr wrap="square" rtlCol="0">
            <a:spAutoFit/>
          </a:bodyPr>
          <a:lstStyle/>
          <a:p>
            <a:pPr algn="ctr"/>
            <a:r>
              <a:rPr lang="en-US" sz="4400" dirty="0">
                <a:solidFill>
                  <a:srgbClr val="0070C0"/>
                </a:solidFill>
              </a:rPr>
              <a:t>H</a:t>
            </a:r>
          </a:p>
          <a:p>
            <a:r>
              <a:rPr lang="en-US" dirty="0"/>
              <a:t>High Air  Pressure </a:t>
            </a:r>
          </a:p>
        </p:txBody>
      </p:sp>
      <p:cxnSp>
        <p:nvCxnSpPr>
          <p:cNvPr id="5" name="Straight Arrow Connector 4">
            <a:extLst>
              <a:ext uri="{FF2B5EF4-FFF2-40B4-BE49-F238E27FC236}">
                <a16:creationId xmlns:a16="http://schemas.microsoft.com/office/drawing/2014/main" id="{7ADDCC43-0B78-43FE-A59A-201C150A9CF4}"/>
              </a:ext>
            </a:extLst>
          </p:cNvPr>
          <p:cNvCxnSpPr>
            <a:cxnSpLocks/>
          </p:cNvCxnSpPr>
          <p:nvPr/>
        </p:nvCxnSpPr>
        <p:spPr>
          <a:xfrm flipH="1">
            <a:off x="8553038" y="5177123"/>
            <a:ext cx="1638026" cy="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4517237-DD83-49C8-B860-B7D944B78E51}"/>
              </a:ext>
            </a:extLst>
          </p:cNvPr>
          <p:cNvCxnSpPr>
            <a:cxnSpLocks/>
          </p:cNvCxnSpPr>
          <p:nvPr/>
        </p:nvCxnSpPr>
        <p:spPr>
          <a:xfrm flipV="1">
            <a:off x="4226634" y="5142198"/>
            <a:ext cx="1869366" cy="1378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4FBC0C8-157E-43D2-B2C2-4F016A2C2546}"/>
              </a:ext>
            </a:extLst>
          </p:cNvPr>
          <p:cNvSpPr txBox="1"/>
          <p:nvPr/>
        </p:nvSpPr>
        <p:spPr>
          <a:xfrm>
            <a:off x="5019489" y="4765986"/>
            <a:ext cx="795988" cy="307777"/>
          </a:xfrm>
          <a:prstGeom prst="rect">
            <a:avLst/>
          </a:prstGeom>
          <a:noFill/>
        </p:spPr>
        <p:txBody>
          <a:bodyPr wrap="square" rtlCol="0">
            <a:spAutoFit/>
          </a:bodyPr>
          <a:lstStyle/>
          <a:p>
            <a:r>
              <a:rPr lang="en-US" sz="1400" b="1" dirty="0"/>
              <a:t>Wind</a:t>
            </a:r>
          </a:p>
        </p:txBody>
      </p:sp>
      <p:sp>
        <p:nvSpPr>
          <p:cNvPr id="37" name="TextBox 36">
            <a:extLst>
              <a:ext uri="{FF2B5EF4-FFF2-40B4-BE49-F238E27FC236}">
                <a16:creationId xmlns:a16="http://schemas.microsoft.com/office/drawing/2014/main" id="{2622190C-A2BF-48BA-BFBA-7685BBF7B132}"/>
              </a:ext>
            </a:extLst>
          </p:cNvPr>
          <p:cNvSpPr txBox="1"/>
          <p:nvPr/>
        </p:nvSpPr>
        <p:spPr>
          <a:xfrm>
            <a:off x="9210881" y="4869125"/>
            <a:ext cx="795988" cy="307777"/>
          </a:xfrm>
          <a:prstGeom prst="rect">
            <a:avLst/>
          </a:prstGeom>
          <a:noFill/>
        </p:spPr>
        <p:txBody>
          <a:bodyPr wrap="square" rtlCol="0">
            <a:spAutoFit/>
          </a:bodyPr>
          <a:lstStyle/>
          <a:p>
            <a:r>
              <a:rPr lang="en-US" sz="1400" b="1" dirty="0"/>
              <a:t>Wind</a:t>
            </a:r>
          </a:p>
        </p:txBody>
      </p:sp>
      <p:sp>
        <p:nvSpPr>
          <p:cNvPr id="43" name="Freeform: Shape 42">
            <a:extLst>
              <a:ext uri="{FF2B5EF4-FFF2-40B4-BE49-F238E27FC236}">
                <a16:creationId xmlns:a16="http://schemas.microsoft.com/office/drawing/2014/main" id="{2A5AFA9C-D4B9-4DFC-BE3B-B6A4BF357312}"/>
              </a:ext>
            </a:extLst>
          </p:cNvPr>
          <p:cNvSpPr/>
          <p:nvPr/>
        </p:nvSpPr>
        <p:spPr>
          <a:xfrm flipH="1">
            <a:off x="1157800" y="5761034"/>
            <a:ext cx="4210185" cy="289472"/>
          </a:xfrm>
          <a:custGeom>
            <a:avLst/>
            <a:gdLst>
              <a:gd name="connsiteX0" fmla="*/ 0 w 2843256"/>
              <a:gd name="connsiteY0" fmla="*/ 118412 h 274656"/>
              <a:gd name="connsiteX1" fmla="*/ 124990 w 2843256"/>
              <a:gd name="connsiteY1" fmla="*/ 85520 h 274656"/>
              <a:gd name="connsiteX2" fmla="*/ 164460 w 2843256"/>
              <a:gd name="connsiteY2" fmla="*/ 72363 h 274656"/>
              <a:gd name="connsiteX3" fmla="*/ 184195 w 2843256"/>
              <a:gd name="connsiteY3" fmla="*/ 65785 h 274656"/>
              <a:gd name="connsiteX4" fmla="*/ 249979 w 2843256"/>
              <a:gd name="connsiteY4" fmla="*/ 85520 h 274656"/>
              <a:gd name="connsiteX5" fmla="*/ 269715 w 2843256"/>
              <a:gd name="connsiteY5" fmla="*/ 92098 h 274656"/>
              <a:gd name="connsiteX6" fmla="*/ 348656 w 2843256"/>
              <a:gd name="connsiteY6" fmla="*/ 78941 h 274656"/>
              <a:gd name="connsiteX7" fmla="*/ 388126 w 2843256"/>
              <a:gd name="connsiteY7" fmla="*/ 65785 h 274656"/>
              <a:gd name="connsiteX8" fmla="*/ 499959 w 2843256"/>
              <a:gd name="connsiteY8" fmla="*/ 72363 h 274656"/>
              <a:gd name="connsiteX9" fmla="*/ 519695 w 2843256"/>
              <a:gd name="connsiteY9" fmla="*/ 85520 h 274656"/>
              <a:gd name="connsiteX10" fmla="*/ 598636 w 2843256"/>
              <a:gd name="connsiteY10" fmla="*/ 78941 h 274656"/>
              <a:gd name="connsiteX11" fmla="*/ 664420 w 2843256"/>
              <a:gd name="connsiteY11" fmla="*/ 59206 h 274656"/>
              <a:gd name="connsiteX12" fmla="*/ 776253 w 2843256"/>
              <a:gd name="connsiteY12" fmla="*/ 52628 h 274656"/>
              <a:gd name="connsiteX13" fmla="*/ 795988 w 2843256"/>
              <a:gd name="connsiteY13" fmla="*/ 46049 h 274656"/>
              <a:gd name="connsiteX14" fmla="*/ 822302 w 2843256"/>
              <a:gd name="connsiteY14" fmla="*/ 78941 h 274656"/>
              <a:gd name="connsiteX15" fmla="*/ 907821 w 2843256"/>
              <a:gd name="connsiteY15" fmla="*/ 65785 h 274656"/>
              <a:gd name="connsiteX16" fmla="*/ 947292 w 2843256"/>
              <a:gd name="connsiteY16" fmla="*/ 46049 h 274656"/>
              <a:gd name="connsiteX17" fmla="*/ 1013076 w 2843256"/>
              <a:gd name="connsiteY17" fmla="*/ 26314 h 274656"/>
              <a:gd name="connsiteX18" fmla="*/ 1032811 w 2843256"/>
              <a:gd name="connsiteY18" fmla="*/ 39471 h 274656"/>
              <a:gd name="connsiteX19" fmla="*/ 1052546 w 2843256"/>
              <a:gd name="connsiteY19" fmla="*/ 59206 h 274656"/>
              <a:gd name="connsiteX20" fmla="*/ 1078860 w 2843256"/>
              <a:gd name="connsiteY20" fmla="*/ 72363 h 274656"/>
              <a:gd name="connsiteX21" fmla="*/ 1098595 w 2843256"/>
              <a:gd name="connsiteY21" fmla="*/ 85520 h 274656"/>
              <a:gd name="connsiteX22" fmla="*/ 1138066 w 2843256"/>
              <a:gd name="connsiteY22" fmla="*/ 98677 h 274656"/>
              <a:gd name="connsiteX23" fmla="*/ 1144644 w 2843256"/>
              <a:gd name="connsiteY23" fmla="*/ 78941 h 274656"/>
              <a:gd name="connsiteX24" fmla="*/ 1164379 w 2843256"/>
              <a:gd name="connsiteY24" fmla="*/ 59206 h 274656"/>
              <a:gd name="connsiteX25" fmla="*/ 1197272 w 2843256"/>
              <a:gd name="connsiteY25" fmla="*/ 32892 h 274656"/>
              <a:gd name="connsiteX26" fmla="*/ 1243320 w 2843256"/>
              <a:gd name="connsiteY26" fmla="*/ 13157 h 274656"/>
              <a:gd name="connsiteX27" fmla="*/ 1269634 w 2843256"/>
              <a:gd name="connsiteY27" fmla="*/ 0 h 274656"/>
              <a:gd name="connsiteX28" fmla="*/ 1322261 w 2843256"/>
              <a:gd name="connsiteY28" fmla="*/ 6579 h 274656"/>
              <a:gd name="connsiteX29" fmla="*/ 1341997 w 2843256"/>
              <a:gd name="connsiteY29" fmla="*/ 26314 h 274656"/>
              <a:gd name="connsiteX30" fmla="*/ 1381467 w 2843256"/>
              <a:gd name="connsiteY30" fmla="*/ 46049 h 274656"/>
              <a:gd name="connsiteX31" fmla="*/ 1545928 w 2843256"/>
              <a:gd name="connsiteY31" fmla="*/ 32892 h 274656"/>
              <a:gd name="connsiteX32" fmla="*/ 1611712 w 2843256"/>
              <a:gd name="connsiteY32" fmla="*/ 13157 h 274656"/>
              <a:gd name="connsiteX33" fmla="*/ 1631447 w 2843256"/>
              <a:gd name="connsiteY33" fmla="*/ 6579 h 274656"/>
              <a:gd name="connsiteX34" fmla="*/ 1723545 w 2843256"/>
              <a:gd name="connsiteY34" fmla="*/ 13157 h 274656"/>
              <a:gd name="connsiteX35" fmla="*/ 1809064 w 2843256"/>
              <a:gd name="connsiteY35" fmla="*/ 32892 h 274656"/>
              <a:gd name="connsiteX36" fmla="*/ 1993260 w 2843256"/>
              <a:gd name="connsiteY36" fmla="*/ 39471 h 274656"/>
              <a:gd name="connsiteX37" fmla="*/ 2012995 w 2843256"/>
              <a:gd name="connsiteY37" fmla="*/ 52628 h 274656"/>
              <a:gd name="connsiteX38" fmla="*/ 2045887 w 2843256"/>
              <a:gd name="connsiteY38" fmla="*/ 98677 h 274656"/>
              <a:gd name="connsiteX39" fmla="*/ 2091936 w 2843256"/>
              <a:gd name="connsiteY39" fmla="*/ 92098 h 274656"/>
              <a:gd name="connsiteX40" fmla="*/ 2118250 w 2843256"/>
              <a:gd name="connsiteY40" fmla="*/ 78941 h 274656"/>
              <a:gd name="connsiteX41" fmla="*/ 2137985 w 2843256"/>
              <a:gd name="connsiteY41" fmla="*/ 72363 h 274656"/>
              <a:gd name="connsiteX42" fmla="*/ 2341916 w 2843256"/>
              <a:gd name="connsiteY42" fmla="*/ 85520 h 274656"/>
              <a:gd name="connsiteX43" fmla="*/ 2407700 w 2843256"/>
              <a:gd name="connsiteY43" fmla="*/ 105255 h 274656"/>
              <a:gd name="connsiteX44" fmla="*/ 2545847 w 2843256"/>
              <a:gd name="connsiteY44" fmla="*/ 98677 h 274656"/>
              <a:gd name="connsiteX45" fmla="*/ 2598474 w 2843256"/>
              <a:gd name="connsiteY45" fmla="*/ 111833 h 274656"/>
              <a:gd name="connsiteX46" fmla="*/ 2716886 w 2843256"/>
              <a:gd name="connsiteY46" fmla="*/ 98677 h 274656"/>
              <a:gd name="connsiteX47" fmla="*/ 2789248 w 2843256"/>
              <a:gd name="connsiteY47" fmla="*/ 105255 h 274656"/>
              <a:gd name="connsiteX48" fmla="*/ 2841876 w 2843256"/>
              <a:gd name="connsiteY48" fmla="*/ 124990 h 274656"/>
              <a:gd name="connsiteX49" fmla="*/ 2835297 w 2843256"/>
              <a:gd name="connsiteY49" fmla="*/ 171039 h 274656"/>
              <a:gd name="connsiteX50" fmla="*/ 2815562 w 2843256"/>
              <a:gd name="connsiteY50" fmla="*/ 177618 h 274656"/>
              <a:gd name="connsiteX51" fmla="*/ 2789248 w 2843256"/>
              <a:gd name="connsiteY51" fmla="*/ 184196 h 274656"/>
              <a:gd name="connsiteX52" fmla="*/ 2769513 w 2843256"/>
              <a:gd name="connsiteY52" fmla="*/ 190774 h 274656"/>
              <a:gd name="connsiteX53" fmla="*/ 2710307 w 2843256"/>
              <a:gd name="connsiteY53" fmla="*/ 203931 h 274656"/>
              <a:gd name="connsiteX54" fmla="*/ 2657680 w 2843256"/>
              <a:gd name="connsiteY54" fmla="*/ 217088 h 274656"/>
              <a:gd name="connsiteX55" fmla="*/ 2624788 w 2843256"/>
              <a:gd name="connsiteY55" fmla="*/ 223667 h 274656"/>
              <a:gd name="connsiteX56" fmla="*/ 2598474 w 2843256"/>
              <a:gd name="connsiteY56" fmla="*/ 230245 h 274656"/>
              <a:gd name="connsiteX57" fmla="*/ 2223505 w 2843256"/>
              <a:gd name="connsiteY57" fmla="*/ 236823 h 274656"/>
              <a:gd name="connsiteX58" fmla="*/ 2032731 w 2843256"/>
              <a:gd name="connsiteY58" fmla="*/ 249980 h 274656"/>
              <a:gd name="connsiteX59" fmla="*/ 1795907 w 2843256"/>
              <a:gd name="connsiteY59" fmla="*/ 269715 h 274656"/>
              <a:gd name="connsiteX60" fmla="*/ 769674 w 2843256"/>
              <a:gd name="connsiteY60" fmla="*/ 256559 h 274656"/>
              <a:gd name="connsiteX61" fmla="*/ 592057 w 2843256"/>
              <a:gd name="connsiteY61" fmla="*/ 243402 h 274656"/>
              <a:gd name="connsiteX62" fmla="*/ 289450 w 2843256"/>
              <a:gd name="connsiteY62" fmla="*/ 236823 h 274656"/>
              <a:gd name="connsiteX63" fmla="*/ 269715 w 2843256"/>
              <a:gd name="connsiteY63" fmla="*/ 230245 h 274656"/>
              <a:gd name="connsiteX64" fmla="*/ 210509 w 2843256"/>
              <a:gd name="connsiteY64" fmla="*/ 197353 h 274656"/>
              <a:gd name="connsiteX65" fmla="*/ 157882 w 2843256"/>
              <a:gd name="connsiteY65" fmla="*/ 184196 h 274656"/>
              <a:gd name="connsiteX66" fmla="*/ 138146 w 2843256"/>
              <a:gd name="connsiteY66" fmla="*/ 171039 h 274656"/>
              <a:gd name="connsiteX67" fmla="*/ 111833 w 2843256"/>
              <a:gd name="connsiteY67" fmla="*/ 164461 h 274656"/>
              <a:gd name="connsiteX68" fmla="*/ 72362 w 2843256"/>
              <a:gd name="connsiteY68" fmla="*/ 151304 h 274656"/>
              <a:gd name="connsiteX69" fmla="*/ 52627 w 2843256"/>
              <a:gd name="connsiteY69" fmla="*/ 144726 h 274656"/>
              <a:gd name="connsiteX70" fmla="*/ 0 w 2843256"/>
              <a:gd name="connsiteY70" fmla="*/ 118412 h 274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843256" h="274656">
                <a:moveTo>
                  <a:pt x="0" y="118412"/>
                </a:moveTo>
                <a:cubicBezTo>
                  <a:pt x="99017" y="95562"/>
                  <a:pt x="57772" y="107927"/>
                  <a:pt x="124990" y="85520"/>
                </a:cubicBezTo>
                <a:lnTo>
                  <a:pt x="164460" y="72363"/>
                </a:lnTo>
                <a:lnTo>
                  <a:pt x="184195" y="65785"/>
                </a:lnTo>
                <a:cubicBezTo>
                  <a:pt x="223969" y="75728"/>
                  <a:pt x="201924" y="69502"/>
                  <a:pt x="249979" y="85520"/>
                </a:cubicBezTo>
                <a:lnTo>
                  <a:pt x="269715" y="92098"/>
                </a:lnTo>
                <a:cubicBezTo>
                  <a:pt x="307042" y="87432"/>
                  <a:pt x="317604" y="88257"/>
                  <a:pt x="348656" y="78941"/>
                </a:cubicBezTo>
                <a:cubicBezTo>
                  <a:pt x="361939" y="74956"/>
                  <a:pt x="388126" y="65785"/>
                  <a:pt x="388126" y="65785"/>
                </a:cubicBezTo>
                <a:cubicBezTo>
                  <a:pt x="425404" y="67978"/>
                  <a:pt x="463030" y="66824"/>
                  <a:pt x="499959" y="72363"/>
                </a:cubicBezTo>
                <a:cubicBezTo>
                  <a:pt x="507778" y="73536"/>
                  <a:pt x="511806" y="84994"/>
                  <a:pt x="519695" y="85520"/>
                </a:cubicBezTo>
                <a:cubicBezTo>
                  <a:pt x="546041" y="87276"/>
                  <a:pt x="572322" y="81134"/>
                  <a:pt x="598636" y="78941"/>
                </a:cubicBezTo>
                <a:cubicBezTo>
                  <a:pt x="607026" y="76144"/>
                  <a:pt x="650506" y="60531"/>
                  <a:pt x="664420" y="59206"/>
                </a:cubicBezTo>
                <a:cubicBezTo>
                  <a:pt x="701594" y="55666"/>
                  <a:pt x="738975" y="54821"/>
                  <a:pt x="776253" y="52628"/>
                </a:cubicBezTo>
                <a:cubicBezTo>
                  <a:pt x="782831" y="50435"/>
                  <a:pt x="789148" y="44909"/>
                  <a:pt x="795988" y="46049"/>
                </a:cubicBezTo>
                <a:cubicBezTo>
                  <a:pt x="816991" y="49549"/>
                  <a:pt x="817171" y="63549"/>
                  <a:pt x="822302" y="78941"/>
                </a:cubicBezTo>
                <a:cubicBezTo>
                  <a:pt x="836988" y="76843"/>
                  <a:pt x="891394" y="69436"/>
                  <a:pt x="907821" y="65785"/>
                </a:cubicBezTo>
                <a:cubicBezTo>
                  <a:pt x="943803" y="57789"/>
                  <a:pt x="911814" y="61817"/>
                  <a:pt x="947292" y="46049"/>
                </a:cubicBezTo>
                <a:cubicBezTo>
                  <a:pt x="967888" y="36895"/>
                  <a:pt x="991204" y="31782"/>
                  <a:pt x="1013076" y="26314"/>
                </a:cubicBezTo>
                <a:cubicBezTo>
                  <a:pt x="1019654" y="30700"/>
                  <a:pt x="1026737" y="34410"/>
                  <a:pt x="1032811" y="39471"/>
                </a:cubicBezTo>
                <a:cubicBezTo>
                  <a:pt x="1039958" y="45427"/>
                  <a:pt x="1044976" y="53799"/>
                  <a:pt x="1052546" y="59206"/>
                </a:cubicBezTo>
                <a:cubicBezTo>
                  <a:pt x="1060526" y="64906"/>
                  <a:pt x="1070345" y="67497"/>
                  <a:pt x="1078860" y="72363"/>
                </a:cubicBezTo>
                <a:cubicBezTo>
                  <a:pt x="1085725" y="76286"/>
                  <a:pt x="1091370" y="82309"/>
                  <a:pt x="1098595" y="85520"/>
                </a:cubicBezTo>
                <a:cubicBezTo>
                  <a:pt x="1111268" y="91153"/>
                  <a:pt x="1138066" y="98677"/>
                  <a:pt x="1138066" y="98677"/>
                </a:cubicBezTo>
                <a:cubicBezTo>
                  <a:pt x="1140259" y="92098"/>
                  <a:pt x="1140798" y="84711"/>
                  <a:pt x="1144644" y="78941"/>
                </a:cubicBezTo>
                <a:cubicBezTo>
                  <a:pt x="1149804" y="71200"/>
                  <a:pt x="1157378" y="65332"/>
                  <a:pt x="1164379" y="59206"/>
                </a:cubicBezTo>
                <a:cubicBezTo>
                  <a:pt x="1174946" y="49960"/>
                  <a:pt x="1185589" y="40681"/>
                  <a:pt x="1197272" y="32892"/>
                </a:cubicBezTo>
                <a:cubicBezTo>
                  <a:pt x="1223447" y="15442"/>
                  <a:pt x="1218765" y="23681"/>
                  <a:pt x="1243320" y="13157"/>
                </a:cubicBezTo>
                <a:cubicBezTo>
                  <a:pt x="1252334" y="9294"/>
                  <a:pt x="1260863" y="4386"/>
                  <a:pt x="1269634" y="0"/>
                </a:cubicBezTo>
                <a:cubicBezTo>
                  <a:pt x="1287176" y="2193"/>
                  <a:pt x="1305647" y="537"/>
                  <a:pt x="1322261" y="6579"/>
                </a:cubicBezTo>
                <a:cubicBezTo>
                  <a:pt x="1331004" y="9758"/>
                  <a:pt x="1334850" y="20358"/>
                  <a:pt x="1341997" y="26314"/>
                </a:cubicBezTo>
                <a:cubicBezTo>
                  <a:pt x="1359002" y="40484"/>
                  <a:pt x="1361686" y="39456"/>
                  <a:pt x="1381467" y="46049"/>
                </a:cubicBezTo>
                <a:cubicBezTo>
                  <a:pt x="1467802" y="28783"/>
                  <a:pt x="1362409" y="48185"/>
                  <a:pt x="1545928" y="32892"/>
                </a:cubicBezTo>
                <a:cubicBezTo>
                  <a:pt x="1559186" y="31787"/>
                  <a:pt x="1604330" y="15618"/>
                  <a:pt x="1611712" y="13157"/>
                </a:cubicBezTo>
                <a:lnTo>
                  <a:pt x="1631447" y="6579"/>
                </a:lnTo>
                <a:cubicBezTo>
                  <a:pt x="1662146" y="8772"/>
                  <a:pt x="1693108" y="8591"/>
                  <a:pt x="1723545" y="13157"/>
                </a:cubicBezTo>
                <a:cubicBezTo>
                  <a:pt x="1835354" y="29928"/>
                  <a:pt x="1684854" y="25794"/>
                  <a:pt x="1809064" y="32892"/>
                </a:cubicBezTo>
                <a:cubicBezTo>
                  <a:pt x="1870402" y="36397"/>
                  <a:pt x="1931861" y="37278"/>
                  <a:pt x="1993260" y="39471"/>
                </a:cubicBezTo>
                <a:cubicBezTo>
                  <a:pt x="1999838" y="43857"/>
                  <a:pt x="2007404" y="47038"/>
                  <a:pt x="2012995" y="52628"/>
                </a:cubicBezTo>
                <a:cubicBezTo>
                  <a:pt x="2021164" y="60796"/>
                  <a:pt x="2038412" y="87463"/>
                  <a:pt x="2045887" y="98677"/>
                </a:cubicBezTo>
                <a:cubicBezTo>
                  <a:pt x="2061237" y="96484"/>
                  <a:pt x="2076977" y="96178"/>
                  <a:pt x="2091936" y="92098"/>
                </a:cubicBezTo>
                <a:cubicBezTo>
                  <a:pt x="2101397" y="89518"/>
                  <a:pt x="2109236" y="82804"/>
                  <a:pt x="2118250" y="78941"/>
                </a:cubicBezTo>
                <a:cubicBezTo>
                  <a:pt x="2124623" y="76210"/>
                  <a:pt x="2131407" y="74556"/>
                  <a:pt x="2137985" y="72363"/>
                </a:cubicBezTo>
                <a:lnTo>
                  <a:pt x="2341916" y="85520"/>
                </a:lnTo>
                <a:cubicBezTo>
                  <a:pt x="2389964" y="101536"/>
                  <a:pt x="2367932" y="95313"/>
                  <a:pt x="2407700" y="105255"/>
                </a:cubicBezTo>
                <a:cubicBezTo>
                  <a:pt x="2453749" y="103062"/>
                  <a:pt x="2499773" y="97088"/>
                  <a:pt x="2545847" y="98677"/>
                </a:cubicBezTo>
                <a:cubicBezTo>
                  <a:pt x="2563918" y="99300"/>
                  <a:pt x="2598474" y="111833"/>
                  <a:pt x="2598474" y="111833"/>
                </a:cubicBezTo>
                <a:cubicBezTo>
                  <a:pt x="2632730" y="106940"/>
                  <a:pt x="2684957" y="98677"/>
                  <a:pt x="2716886" y="98677"/>
                </a:cubicBezTo>
                <a:cubicBezTo>
                  <a:pt x="2741106" y="98677"/>
                  <a:pt x="2765127" y="103062"/>
                  <a:pt x="2789248" y="105255"/>
                </a:cubicBezTo>
                <a:cubicBezTo>
                  <a:pt x="2793283" y="106062"/>
                  <a:pt x="2838725" y="110807"/>
                  <a:pt x="2841876" y="124990"/>
                </a:cubicBezTo>
                <a:cubicBezTo>
                  <a:pt x="2845239" y="140126"/>
                  <a:pt x="2842231" y="157170"/>
                  <a:pt x="2835297" y="171039"/>
                </a:cubicBezTo>
                <a:cubicBezTo>
                  <a:pt x="2832196" y="177241"/>
                  <a:pt x="2822229" y="175713"/>
                  <a:pt x="2815562" y="177618"/>
                </a:cubicBezTo>
                <a:cubicBezTo>
                  <a:pt x="2806869" y="180102"/>
                  <a:pt x="2797941" y="181712"/>
                  <a:pt x="2789248" y="184196"/>
                </a:cubicBezTo>
                <a:cubicBezTo>
                  <a:pt x="2782581" y="186101"/>
                  <a:pt x="2776180" y="188869"/>
                  <a:pt x="2769513" y="190774"/>
                </a:cubicBezTo>
                <a:cubicBezTo>
                  <a:pt x="2737576" y="199899"/>
                  <a:pt x="2745606" y="195785"/>
                  <a:pt x="2710307" y="203931"/>
                </a:cubicBezTo>
                <a:cubicBezTo>
                  <a:pt x="2692688" y="207997"/>
                  <a:pt x="2675411" y="213541"/>
                  <a:pt x="2657680" y="217088"/>
                </a:cubicBezTo>
                <a:cubicBezTo>
                  <a:pt x="2646716" y="219281"/>
                  <a:pt x="2635703" y="221241"/>
                  <a:pt x="2624788" y="223667"/>
                </a:cubicBezTo>
                <a:cubicBezTo>
                  <a:pt x="2615962" y="225628"/>
                  <a:pt x="2607510" y="229949"/>
                  <a:pt x="2598474" y="230245"/>
                </a:cubicBezTo>
                <a:cubicBezTo>
                  <a:pt x="2473532" y="234341"/>
                  <a:pt x="2348495" y="234630"/>
                  <a:pt x="2223505" y="236823"/>
                </a:cubicBezTo>
                <a:cubicBezTo>
                  <a:pt x="2127502" y="252825"/>
                  <a:pt x="2222859" y="238572"/>
                  <a:pt x="2032731" y="249980"/>
                </a:cubicBezTo>
                <a:cubicBezTo>
                  <a:pt x="1889685" y="258563"/>
                  <a:pt x="1895932" y="258602"/>
                  <a:pt x="1795907" y="269715"/>
                </a:cubicBezTo>
                <a:cubicBezTo>
                  <a:pt x="1453829" y="265330"/>
                  <a:pt x="1110082" y="290603"/>
                  <a:pt x="769674" y="256559"/>
                </a:cubicBezTo>
                <a:cubicBezTo>
                  <a:pt x="698058" y="249397"/>
                  <a:pt x="672811" y="245966"/>
                  <a:pt x="592057" y="243402"/>
                </a:cubicBezTo>
                <a:cubicBezTo>
                  <a:pt x="491215" y="240201"/>
                  <a:pt x="390319" y="239016"/>
                  <a:pt x="289450" y="236823"/>
                </a:cubicBezTo>
                <a:cubicBezTo>
                  <a:pt x="282872" y="234630"/>
                  <a:pt x="275777" y="233612"/>
                  <a:pt x="269715" y="230245"/>
                </a:cubicBezTo>
                <a:cubicBezTo>
                  <a:pt x="223671" y="204665"/>
                  <a:pt x="245598" y="206923"/>
                  <a:pt x="210509" y="197353"/>
                </a:cubicBezTo>
                <a:cubicBezTo>
                  <a:pt x="193064" y="192595"/>
                  <a:pt x="157882" y="184196"/>
                  <a:pt x="157882" y="184196"/>
                </a:cubicBezTo>
                <a:cubicBezTo>
                  <a:pt x="151303" y="179810"/>
                  <a:pt x="145413" y="174153"/>
                  <a:pt x="138146" y="171039"/>
                </a:cubicBezTo>
                <a:cubicBezTo>
                  <a:pt x="129836" y="167478"/>
                  <a:pt x="120493" y="167059"/>
                  <a:pt x="111833" y="164461"/>
                </a:cubicBezTo>
                <a:cubicBezTo>
                  <a:pt x="98549" y="160476"/>
                  <a:pt x="85519" y="155690"/>
                  <a:pt x="72362" y="151304"/>
                </a:cubicBezTo>
                <a:lnTo>
                  <a:pt x="52627" y="144726"/>
                </a:lnTo>
                <a:lnTo>
                  <a:pt x="0" y="11841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56">
            <a:extLst>
              <a:ext uri="{FF2B5EF4-FFF2-40B4-BE49-F238E27FC236}">
                <a16:creationId xmlns:a16="http://schemas.microsoft.com/office/drawing/2014/main" id="{FC0E67B5-495C-4EF2-9AAE-D09CDD018DF6}"/>
              </a:ext>
            </a:extLst>
          </p:cNvPr>
          <p:cNvPicPr>
            <a:picLocks noChangeAspect="1"/>
          </p:cNvPicPr>
          <p:nvPr/>
        </p:nvPicPr>
        <p:blipFill>
          <a:blip r:embed="rId2"/>
          <a:stretch>
            <a:fillRect/>
          </a:stretch>
        </p:blipFill>
        <p:spPr>
          <a:xfrm>
            <a:off x="509813" y="1796113"/>
            <a:ext cx="4601115" cy="1392675"/>
          </a:xfrm>
          <a:prstGeom prst="rect">
            <a:avLst/>
          </a:prstGeom>
        </p:spPr>
      </p:pic>
      <p:sp>
        <p:nvSpPr>
          <p:cNvPr id="10" name="TextBox 9">
            <a:extLst>
              <a:ext uri="{FF2B5EF4-FFF2-40B4-BE49-F238E27FC236}">
                <a16:creationId xmlns:a16="http://schemas.microsoft.com/office/drawing/2014/main" id="{2402A689-4399-4167-AE18-BA3308B2B7DC}"/>
              </a:ext>
            </a:extLst>
          </p:cNvPr>
          <p:cNvSpPr txBox="1"/>
          <p:nvPr/>
        </p:nvSpPr>
        <p:spPr>
          <a:xfrm>
            <a:off x="336530" y="3247223"/>
            <a:ext cx="3529417" cy="307777"/>
          </a:xfrm>
          <a:prstGeom prst="rect">
            <a:avLst/>
          </a:prstGeom>
          <a:noFill/>
        </p:spPr>
        <p:txBody>
          <a:bodyPr wrap="square" rtlCol="0">
            <a:spAutoFit/>
          </a:bodyPr>
          <a:lstStyle/>
          <a:p>
            <a:r>
              <a:rPr lang="en-US" sz="1400" b="1" dirty="0">
                <a:solidFill>
                  <a:srgbClr val="FF0000"/>
                </a:solidFill>
              </a:rPr>
              <a:t>These properties are very connected (how?)</a:t>
            </a:r>
          </a:p>
        </p:txBody>
      </p:sp>
      <p:sp>
        <p:nvSpPr>
          <p:cNvPr id="11" name="TextBox 10">
            <a:extLst>
              <a:ext uri="{FF2B5EF4-FFF2-40B4-BE49-F238E27FC236}">
                <a16:creationId xmlns:a16="http://schemas.microsoft.com/office/drawing/2014/main" id="{D552C9F4-7418-47FC-9BE3-589BB198CC65}"/>
              </a:ext>
            </a:extLst>
          </p:cNvPr>
          <p:cNvSpPr txBox="1"/>
          <p:nvPr/>
        </p:nvSpPr>
        <p:spPr>
          <a:xfrm>
            <a:off x="336530" y="807494"/>
            <a:ext cx="5319552" cy="369332"/>
          </a:xfrm>
          <a:prstGeom prst="rect">
            <a:avLst/>
          </a:prstGeom>
          <a:noFill/>
          <a:ln>
            <a:solidFill>
              <a:schemeClr val="tx1"/>
            </a:solidFill>
          </a:ln>
        </p:spPr>
        <p:txBody>
          <a:bodyPr wrap="square" rtlCol="0">
            <a:spAutoFit/>
          </a:bodyPr>
          <a:lstStyle/>
          <a:p>
            <a:r>
              <a:rPr lang="en-US" dirty="0">
                <a:solidFill>
                  <a:schemeClr val="accent1"/>
                </a:solidFill>
              </a:rPr>
              <a:t>Let us look at Small Scale Atmospheric Circulation</a:t>
            </a:r>
          </a:p>
        </p:txBody>
      </p:sp>
      <p:sp>
        <p:nvSpPr>
          <p:cNvPr id="59" name="TextBox 58">
            <a:extLst>
              <a:ext uri="{FF2B5EF4-FFF2-40B4-BE49-F238E27FC236}">
                <a16:creationId xmlns:a16="http://schemas.microsoft.com/office/drawing/2014/main" id="{437EE99F-19FB-449A-AF39-19ED2B65C98A}"/>
              </a:ext>
            </a:extLst>
          </p:cNvPr>
          <p:cNvSpPr txBox="1"/>
          <p:nvPr/>
        </p:nvSpPr>
        <p:spPr>
          <a:xfrm>
            <a:off x="10649635" y="6101245"/>
            <a:ext cx="638106" cy="369332"/>
          </a:xfrm>
          <a:prstGeom prst="rect">
            <a:avLst/>
          </a:prstGeom>
          <a:noFill/>
        </p:spPr>
        <p:txBody>
          <a:bodyPr wrap="square" rtlCol="0">
            <a:spAutoFit/>
          </a:bodyPr>
          <a:lstStyle/>
          <a:p>
            <a:r>
              <a:rPr lang="en-US" dirty="0"/>
              <a:t>Sea</a:t>
            </a:r>
          </a:p>
        </p:txBody>
      </p:sp>
      <p:sp>
        <p:nvSpPr>
          <p:cNvPr id="25" name="Rectangle 24">
            <a:extLst>
              <a:ext uri="{FF2B5EF4-FFF2-40B4-BE49-F238E27FC236}">
                <a16:creationId xmlns:a16="http://schemas.microsoft.com/office/drawing/2014/main" id="{083738D8-34E7-4708-8ED1-B6735D4BCA2D}"/>
              </a:ext>
            </a:extLst>
          </p:cNvPr>
          <p:cNvSpPr/>
          <p:nvPr/>
        </p:nvSpPr>
        <p:spPr>
          <a:xfrm>
            <a:off x="3865947" y="79120"/>
            <a:ext cx="4388317" cy="461665"/>
          </a:xfrm>
          <a:prstGeom prst="rect">
            <a:avLst/>
          </a:prstGeom>
        </p:spPr>
        <p:txBody>
          <a:bodyPr wrap="none">
            <a:spAutoFit/>
          </a:bodyPr>
          <a:lstStyle/>
          <a:p>
            <a:r>
              <a:rPr lang="en-US" altLang="en-US" sz="2400" b="1" dirty="0">
                <a:solidFill>
                  <a:schemeClr val="accent6">
                    <a:lumMod val="75000"/>
                  </a:schemeClr>
                </a:solidFill>
              </a:rPr>
              <a:t>General Atmospheric Circulation </a:t>
            </a:r>
            <a:endParaRPr lang="en-US" sz="2400" dirty="0"/>
          </a:p>
        </p:txBody>
      </p:sp>
      <p:sp>
        <p:nvSpPr>
          <p:cNvPr id="26" name="TextBox 25">
            <a:extLst>
              <a:ext uri="{FF2B5EF4-FFF2-40B4-BE49-F238E27FC236}">
                <a16:creationId xmlns:a16="http://schemas.microsoft.com/office/drawing/2014/main" id="{4422F4CC-77BC-423A-8CF1-0A83B2C8A749}"/>
              </a:ext>
            </a:extLst>
          </p:cNvPr>
          <p:cNvSpPr txBox="1"/>
          <p:nvPr/>
        </p:nvSpPr>
        <p:spPr>
          <a:xfrm>
            <a:off x="370522" y="3626848"/>
            <a:ext cx="7511131" cy="738664"/>
          </a:xfrm>
          <a:prstGeom prst="rect">
            <a:avLst/>
          </a:prstGeom>
          <a:noFill/>
        </p:spPr>
        <p:txBody>
          <a:bodyPr wrap="square" rtlCol="0">
            <a:spAutoFit/>
          </a:bodyPr>
          <a:lstStyle/>
          <a:p>
            <a:r>
              <a:rPr lang="en-US" sz="1400" dirty="0"/>
              <a:t>* In General </a:t>
            </a:r>
            <a:r>
              <a:rPr lang="en-US" sz="1400" b="1" dirty="0"/>
              <a:t>: High surface air temperatures </a:t>
            </a:r>
            <a:r>
              <a:rPr lang="en-US" sz="1400" dirty="0"/>
              <a:t>cause the air to </a:t>
            </a:r>
            <a:r>
              <a:rPr lang="en-US" sz="1400" b="1" dirty="0"/>
              <a:t>expand</a:t>
            </a:r>
            <a:r>
              <a:rPr lang="en-US" sz="1400" dirty="0"/>
              <a:t> and become </a:t>
            </a:r>
            <a:r>
              <a:rPr lang="en-US" sz="1400" b="1" dirty="0"/>
              <a:t>less dense</a:t>
            </a:r>
            <a:r>
              <a:rPr lang="en-US" sz="1400" dirty="0"/>
              <a:t>. This lower density results in an area of </a:t>
            </a:r>
            <a:r>
              <a:rPr lang="en-US" sz="1400" b="1" dirty="0"/>
              <a:t>lower air pressure</a:t>
            </a:r>
            <a:r>
              <a:rPr lang="en-US" sz="1400" dirty="0"/>
              <a:t>. And in opposite , </a:t>
            </a:r>
            <a:r>
              <a:rPr lang="en-US" sz="1400" b="1" dirty="0"/>
              <a:t>lower surface air temperatures </a:t>
            </a:r>
            <a:r>
              <a:rPr lang="en-US" sz="1400" dirty="0"/>
              <a:t>lead to </a:t>
            </a:r>
            <a:r>
              <a:rPr lang="en-US" sz="1400" b="1" dirty="0"/>
              <a:t>higher density </a:t>
            </a:r>
            <a:r>
              <a:rPr lang="en-US" sz="1400" dirty="0"/>
              <a:t>and, consequently, </a:t>
            </a:r>
            <a:r>
              <a:rPr lang="en-US" sz="1400" b="1" dirty="0"/>
              <a:t>higher air pressure</a:t>
            </a:r>
            <a:r>
              <a:rPr lang="en-US" sz="1400" dirty="0"/>
              <a:t>. </a:t>
            </a:r>
          </a:p>
        </p:txBody>
      </p:sp>
      <p:pic>
        <p:nvPicPr>
          <p:cNvPr id="1026" name="Picture 2" descr="‪Cute Flat Sun Icon Stock Illustration - Download Image Now - Sun, Sunlight,  Icon Symbol - iStock‬‏">
            <a:extLst>
              <a:ext uri="{FF2B5EF4-FFF2-40B4-BE49-F238E27FC236}">
                <a16:creationId xmlns:a16="http://schemas.microsoft.com/office/drawing/2014/main" id="{2B0B90EE-6B26-43F3-B284-9CB0B2CD91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6256" y="688715"/>
            <a:ext cx="2181225" cy="20955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AF24FEAD-7C7A-46D4-B170-4C23A8DAF3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345910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34" grpId="0" animBg="1"/>
      <p:bldP spid="36" grpId="0"/>
      <p:bldP spid="40" grpId="0"/>
      <p:bldP spid="23" grpId="0"/>
      <p:bldP spid="24" grpId="0"/>
      <p:bldP spid="9" grpId="0"/>
      <p:bldP spid="37" grpId="0"/>
      <p:bldP spid="43" grpId="0" animBg="1"/>
      <p:bldP spid="59"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Straight Connector 44">
            <a:extLst>
              <a:ext uri="{FF2B5EF4-FFF2-40B4-BE49-F238E27FC236}">
                <a16:creationId xmlns:a16="http://schemas.microsoft.com/office/drawing/2014/main" id="{8DE0C3C8-0447-436E-A75B-E8DCF6A9BEFE}"/>
              </a:ext>
            </a:extLst>
          </p:cNvPr>
          <p:cNvCxnSpPr>
            <a:cxnSpLocks/>
          </p:cNvCxnSpPr>
          <p:nvPr/>
        </p:nvCxnSpPr>
        <p:spPr>
          <a:xfrm>
            <a:off x="539850" y="3811244"/>
            <a:ext cx="11295635" cy="76317"/>
          </a:xfrm>
          <a:prstGeom prst="line">
            <a:avLst/>
          </a:prstGeom>
          <a:ln w="222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15564450-FE0F-4C5E-93A4-161A42973135}"/>
              </a:ext>
            </a:extLst>
          </p:cNvPr>
          <p:cNvCxnSpPr>
            <a:cxnSpLocks/>
          </p:cNvCxnSpPr>
          <p:nvPr/>
        </p:nvCxnSpPr>
        <p:spPr>
          <a:xfrm flipH="1">
            <a:off x="532359" y="355235"/>
            <a:ext cx="24954" cy="561968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5E282B4-B11F-4D70-B9E7-ED022B7D73AE}"/>
              </a:ext>
            </a:extLst>
          </p:cNvPr>
          <p:cNvCxnSpPr>
            <a:cxnSpLocks/>
          </p:cNvCxnSpPr>
          <p:nvPr/>
        </p:nvCxnSpPr>
        <p:spPr>
          <a:xfrm flipH="1" flipV="1">
            <a:off x="532361" y="5974916"/>
            <a:ext cx="11341682" cy="41903"/>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4ED60FE2-8BF9-44FF-8C92-7990F8684BA3}"/>
              </a:ext>
            </a:extLst>
          </p:cNvPr>
          <p:cNvSpPr/>
          <p:nvPr/>
        </p:nvSpPr>
        <p:spPr>
          <a:xfrm>
            <a:off x="756128" y="2219862"/>
            <a:ext cx="1639775" cy="2405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Tropopause </a:t>
            </a:r>
          </a:p>
        </p:txBody>
      </p:sp>
      <p:sp>
        <p:nvSpPr>
          <p:cNvPr id="5" name="Rectangle 4">
            <a:extLst>
              <a:ext uri="{FF2B5EF4-FFF2-40B4-BE49-F238E27FC236}">
                <a16:creationId xmlns:a16="http://schemas.microsoft.com/office/drawing/2014/main" id="{A4E38150-EA1B-4DFE-AE80-7162E9A1F580}"/>
              </a:ext>
            </a:extLst>
          </p:cNvPr>
          <p:cNvSpPr/>
          <p:nvPr/>
        </p:nvSpPr>
        <p:spPr>
          <a:xfrm rot="16200000">
            <a:off x="-513191" y="4095850"/>
            <a:ext cx="3067358" cy="287784"/>
          </a:xfrm>
          <a:prstGeom prst="rect">
            <a:avLst/>
          </a:prstGeom>
          <a:solidFill>
            <a:schemeClr val="accent6">
              <a:lumMod val="60000"/>
              <a:lumOff val="40000"/>
              <a:alpha val="98000"/>
            </a:schemeClr>
          </a:solidFill>
          <a:ln>
            <a:solidFill>
              <a:schemeClr val="accent1">
                <a:shade val="5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Troposphere</a:t>
            </a:r>
          </a:p>
        </p:txBody>
      </p:sp>
      <p:sp>
        <p:nvSpPr>
          <p:cNvPr id="6" name="Rectangle 5">
            <a:extLst>
              <a:ext uri="{FF2B5EF4-FFF2-40B4-BE49-F238E27FC236}">
                <a16:creationId xmlns:a16="http://schemas.microsoft.com/office/drawing/2014/main" id="{6F95D514-E608-4DF3-B978-5FCB72905E1B}"/>
              </a:ext>
            </a:extLst>
          </p:cNvPr>
          <p:cNvSpPr/>
          <p:nvPr/>
        </p:nvSpPr>
        <p:spPr>
          <a:xfrm rot="16200000">
            <a:off x="157518" y="996101"/>
            <a:ext cx="1726670" cy="28705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Stratosphere</a:t>
            </a:r>
          </a:p>
        </p:txBody>
      </p:sp>
      <p:sp>
        <p:nvSpPr>
          <p:cNvPr id="7" name="TextBox 6">
            <a:extLst>
              <a:ext uri="{FF2B5EF4-FFF2-40B4-BE49-F238E27FC236}">
                <a16:creationId xmlns:a16="http://schemas.microsoft.com/office/drawing/2014/main" id="{A3C1D708-D611-4AC1-90C9-8C762AA65BCB}"/>
              </a:ext>
            </a:extLst>
          </p:cNvPr>
          <p:cNvSpPr txBox="1"/>
          <p:nvPr/>
        </p:nvSpPr>
        <p:spPr>
          <a:xfrm rot="16200000">
            <a:off x="-404062" y="3741334"/>
            <a:ext cx="1357947" cy="369332"/>
          </a:xfrm>
          <a:prstGeom prst="rect">
            <a:avLst/>
          </a:prstGeom>
          <a:noFill/>
        </p:spPr>
        <p:txBody>
          <a:bodyPr wrap="square" rtlCol="0">
            <a:spAutoFit/>
          </a:bodyPr>
          <a:lstStyle/>
          <a:p>
            <a:r>
              <a:rPr lang="en-US" dirty="0"/>
              <a:t>Hight   [ Km] </a:t>
            </a:r>
          </a:p>
        </p:txBody>
      </p:sp>
      <p:sp>
        <p:nvSpPr>
          <p:cNvPr id="8" name="TextBox 7">
            <a:extLst>
              <a:ext uri="{FF2B5EF4-FFF2-40B4-BE49-F238E27FC236}">
                <a16:creationId xmlns:a16="http://schemas.microsoft.com/office/drawing/2014/main" id="{9524F770-E5B2-4FA5-9B6C-A67E23277E28}"/>
              </a:ext>
            </a:extLst>
          </p:cNvPr>
          <p:cNvSpPr txBox="1"/>
          <p:nvPr/>
        </p:nvSpPr>
        <p:spPr>
          <a:xfrm>
            <a:off x="2420857" y="6157399"/>
            <a:ext cx="2072201" cy="369332"/>
          </a:xfrm>
          <a:prstGeom prst="rect">
            <a:avLst/>
          </a:prstGeom>
          <a:noFill/>
        </p:spPr>
        <p:txBody>
          <a:bodyPr wrap="square" rtlCol="0">
            <a:spAutoFit/>
          </a:bodyPr>
          <a:lstStyle/>
          <a:p>
            <a:r>
              <a:rPr lang="en-US" dirty="0"/>
              <a:t>Temperature </a:t>
            </a:r>
          </a:p>
        </p:txBody>
      </p:sp>
      <p:sp>
        <p:nvSpPr>
          <p:cNvPr id="9" name="TextBox 8">
            <a:extLst>
              <a:ext uri="{FF2B5EF4-FFF2-40B4-BE49-F238E27FC236}">
                <a16:creationId xmlns:a16="http://schemas.microsoft.com/office/drawing/2014/main" id="{0EBCB90A-B2A0-4A29-BC27-3BF2D2457954}"/>
              </a:ext>
            </a:extLst>
          </p:cNvPr>
          <p:cNvSpPr txBox="1"/>
          <p:nvPr/>
        </p:nvSpPr>
        <p:spPr>
          <a:xfrm>
            <a:off x="57801" y="5443498"/>
            <a:ext cx="467068" cy="261610"/>
          </a:xfrm>
          <a:prstGeom prst="rect">
            <a:avLst/>
          </a:prstGeom>
          <a:noFill/>
        </p:spPr>
        <p:txBody>
          <a:bodyPr wrap="square" rtlCol="0">
            <a:spAutoFit/>
          </a:bodyPr>
          <a:lstStyle/>
          <a:p>
            <a:r>
              <a:rPr lang="en-US" sz="1100" b="1" dirty="0"/>
              <a:t>1 km</a:t>
            </a:r>
          </a:p>
        </p:txBody>
      </p:sp>
      <p:sp>
        <p:nvSpPr>
          <p:cNvPr id="10" name="TextBox 9">
            <a:extLst>
              <a:ext uri="{FF2B5EF4-FFF2-40B4-BE49-F238E27FC236}">
                <a16:creationId xmlns:a16="http://schemas.microsoft.com/office/drawing/2014/main" id="{64C9F416-BAB8-4434-B38D-74D7C89C1C56}"/>
              </a:ext>
            </a:extLst>
          </p:cNvPr>
          <p:cNvSpPr txBox="1"/>
          <p:nvPr/>
        </p:nvSpPr>
        <p:spPr>
          <a:xfrm>
            <a:off x="-24221" y="2575259"/>
            <a:ext cx="581534" cy="261610"/>
          </a:xfrm>
          <a:prstGeom prst="rect">
            <a:avLst/>
          </a:prstGeom>
          <a:noFill/>
        </p:spPr>
        <p:txBody>
          <a:bodyPr wrap="square" rtlCol="0">
            <a:spAutoFit/>
          </a:bodyPr>
          <a:lstStyle/>
          <a:p>
            <a:r>
              <a:rPr lang="en-US" sz="1100" b="1" dirty="0"/>
              <a:t>11 km</a:t>
            </a:r>
          </a:p>
        </p:txBody>
      </p:sp>
      <p:sp>
        <p:nvSpPr>
          <p:cNvPr id="11" name="TextBox 10">
            <a:extLst>
              <a:ext uri="{FF2B5EF4-FFF2-40B4-BE49-F238E27FC236}">
                <a16:creationId xmlns:a16="http://schemas.microsoft.com/office/drawing/2014/main" id="{79130A49-BDF5-4E69-89FD-4AFF1343202E}"/>
              </a:ext>
            </a:extLst>
          </p:cNvPr>
          <p:cNvSpPr txBox="1"/>
          <p:nvPr/>
        </p:nvSpPr>
        <p:spPr>
          <a:xfrm>
            <a:off x="5367987" y="6223183"/>
            <a:ext cx="835459" cy="369332"/>
          </a:xfrm>
          <a:prstGeom prst="rect">
            <a:avLst/>
          </a:prstGeom>
          <a:noFill/>
        </p:spPr>
        <p:txBody>
          <a:bodyPr wrap="square" rtlCol="0">
            <a:spAutoFit/>
          </a:bodyPr>
          <a:lstStyle/>
          <a:p>
            <a:r>
              <a:rPr lang="en-US" dirty="0"/>
              <a:t>35 C</a:t>
            </a:r>
          </a:p>
        </p:txBody>
      </p:sp>
      <p:sp>
        <p:nvSpPr>
          <p:cNvPr id="12" name="Freeform: Shape 11">
            <a:extLst>
              <a:ext uri="{FF2B5EF4-FFF2-40B4-BE49-F238E27FC236}">
                <a16:creationId xmlns:a16="http://schemas.microsoft.com/office/drawing/2014/main" id="{3DCD2597-C7A2-43EA-9FFA-0E3717D5854A}"/>
              </a:ext>
            </a:extLst>
          </p:cNvPr>
          <p:cNvSpPr/>
          <p:nvPr/>
        </p:nvSpPr>
        <p:spPr>
          <a:xfrm>
            <a:off x="2506377" y="1184115"/>
            <a:ext cx="3276052" cy="4808823"/>
          </a:xfrm>
          <a:custGeom>
            <a:avLst/>
            <a:gdLst>
              <a:gd name="connsiteX0" fmla="*/ 3276052 w 3276052"/>
              <a:gd name="connsiteY0" fmla="*/ 4808823 h 4808823"/>
              <a:gd name="connsiteX1" fmla="*/ 3236581 w 3276052"/>
              <a:gd name="connsiteY1" fmla="*/ 4762774 h 4808823"/>
              <a:gd name="connsiteX2" fmla="*/ 3216846 w 3276052"/>
              <a:gd name="connsiteY2" fmla="*/ 4743039 h 4808823"/>
              <a:gd name="connsiteX3" fmla="*/ 3203689 w 3276052"/>
              <a:gd name="connsiteY3" fmla="*/ 4723304 h 4808823"/>
              <a:gd name="connsiteX4" fmla="*/ 3177376 w 3276052"/>
              <a:gd name="connsiteY4" fmla="*/ 4703568 h 4808823"/>
              <a:gd name="connsiteX5" fmla="*/ 3157640 w 3276052"/>
              <a:gd name="connsiteY5" fmla="*/ 4683833 h 4808823"/>
              <a:gd name="connsiteX6" fmla="*/ 3144483 w 3276052"/>
              <a:gd name="connsiteY6" fmla="*/ 4657520 h 4808823"/>
              <a:gd name="connsiteX7" fmla="*/ 3118170 w 3276052"/>
              <a:gd name="connsiteY7" fmla="*/ 4637784 h 4808823"/>
              <a:gd name="connsiteX8" fmla="*/ 3098435 w 3276052"/>
              <a:gd name="connsiteY8" fmla="*/ 4618049 h 4808823"/>
              <a:gd name="connsiteX9" fmla="*/ 3078699 w 3276052"/>
              <a:gd name="connsiteY9" fmla="*/ 4591735 h 4808823"/>
              <a:gd name="connsiteX10" fmla="*/ 3058964 w 3276052"/>
              <a:gd name="connsiteY10" fmla="*/ 4578579 h 4808823"/>
              <a:gd name="connsiteX11" fmla="*/ 3032650 w 3276052"/>
              <a:gd name="connsiteY11" fmla="*/ 4552265 h 4808823"/>
              <a:gd name="connsiteX12" fmla="*/ 3019494 w 3276052"/>
              <a:gd name="connsiteY12" fmla="*/ 4532530 h 4808823"/>
              <a:gd name="connsiteX13" fmla="*/ 2999758 w 3276052"/>
              <a:gd name="connsiteY13" fmla="*/ 4519373 h 4808823"/>
              <a:gd name="connsiteX14" fmla="*/ 2980023 w 3276052"/>
              <a:gd name="connsiteY14" fmla="*/ 4499638 h 4808823"/>
              <a:gd name="connsiteX15" fmla="*/ 2940552 w 3276052"/>
              <a:gd name="connsiteY15" fmla="*/ 4473324 h 4808823"/>
              <a:gd name="connsiteX16" fmla="*/ 2920817 w 3276052"/>
              <a:gd name="connsiteY16" fmla="*/ 4460167 h 4808823"/>
              <a:gd name="connsiteX17" fmla="*/ 2881347 w 3276052"/>
              <a:gd name="connsiteY17" fmla="*/ 4420697 h 4808823"/>
              <a:gd name="connsiteX18" fmla="*/ 2848455 w 3276052"/>
              <a:gd name="connsiteY18" fmla="*/ 4394383 h 4808823"/>
              <a:gd name="connsiteX19" fmla="*/ 2835298 w 3276052"/>
              <a:gd name="connsiteY19" fmla="*/ 4374648 h 4808823"/>
              <a:gd name="connsiteX20" fmla="*/ 2795827 w 3276052"/>
              <a:gd name="connsiteY20" fmla="*/ 4335177 h 4808823"/>
              <a:gd name="connsiteX21" fmla="*/ 2776092 w 3276052"/>
              <a:gd name="connsiteY21" fmla="*/ 4315442 h 4808823"/>
              <a:gd name="connsiteX22" fmla="*/ 2756357 w 3276052"/>
              <a:gd name="connsiteY22" fmla="*/ 4295707 h 4808823"/>
              <a:gd name="connsiteX23" fmla="*/ 2723465 w 3276052"/>
              <a:gd name="connsiteY23" fmla="*/ 4262814 h 4808823"/>
              <a:gd name="connsiteX24" fmla="*/ 2690573 w 3276052"/>
              <a:gd name="connsiteY24" fmla="*/ 4223344 h 4808823"/>
              <a:gd name="connsiteX25" fmla="*/ 2657681 w 3276052"/>
              <a:gd name="connsiteY25" fmla="*/ 4190452 h 4808823"/>
              <a:gd name="connsiteX26" fmla="*/ 2618210 w 3276052"/>
              <a:gd name="connsiteY26" fmla="*/ 4144403 h 4808823"/>
              <a:gd name="connsiteX27" fmla="*/ 2591896 w 3276052"/>
              <a:gd name="connsiteY27" fmla="*/ 4098354 h 4808823"/>
              <a:gd name="connsiteX28" fmla="*/ 2572161 w 3276052"/>
              <a:gd name="connsiteY28" fmla="*/ 4078619 h 4808823"/>
              <a:gd name="connsiteX29" fmla="*/ 2545847 w 3276052"/>
              <a:gd name="connsiteY29" fmla="*/ 4039148 h 4808823"/>
              <a:gd name="connsiteX30" fmla="*/ 2526112 w 3276052"/>
              <a:gd name="connsiteY30" fmla="*/ 4019413 h 4808823"/>
              <a:gd name="connsiteX31" fmla="*/ 2512955 w 3276052"/>
              <a:gd name="connsiteY31" fmla="*/ 3999678 h 4808823"/>
              <a:gd name="connsiteX32" fmla="*/ 2493220 w 3276052"/>
              <a:gd name="connsiteY32" fmla="*/ 3973364 h 4808823"/>
              <a:gd name="connsiteX33" fmla="*/ 2480063 w 3276052"/>
              <a:gd name="connsiteY33" fmla="*/ 3953629 h 4808823"/>
              <a:gd name="connsiteX34" fmla="*/ 2447171 w 3276052"/>
              <a:gd name="connsiteY34" fmla="*/ 3914158 h 4808823"/>
              <a:gd name="connsiteX35" fmla="*/ 2401122 w 3276052"/>
              <a:gd name="connsiteY35" fmla="*/ 3848374 h 4808823"/>
              <a:gd name="connsiteX36" fmla="*/ 2361652 w 3276052"/>
              <a:gd name="connsiteY36" fmla="*/ 3808904 h 4808823"/>
              <a:gd name="connsiteX37" fmla="*/ 2341917 w 3276052"/>
              <a:gd name="connsiteY37" fmla="*/ 3789168 h 4808823"/>
              <a:gd name="connsiteX38" fmla="*/ 2282711 w 3276052"/>
              <a:gd name="connsiteY38" fmla="*/ 3723384 h 4808823"/>
              <a:gd name="connsiteX39" fmla="*/ 2249819 w 3276052"/>
              <a:gd name="connsiteY39" fmla="*/ 3683914 h 4808823"/>
              <a:gd name="connsiteX40" fmla="*/ 2236662 w 3276052"/>
              <a:gd name="connsiteY40" fmla="*/ 3664179 h 4808823"/>
              <a:gd name="connsiteX41" fmla="*/ 2216927 w 3276052"/>
              <a:gd name="connsiteY41" fmla="*/ 3651022 h 4808823"/>
              <a:gd name="connsiteX42" fmla="*/ 2177456 w 3276052"/>
              <a:gd name="connsiteY42" fmla="*/ 3611551 h 4808823"/>
              <a:gd name="connsiteX43" fmla="*/ 2144564 w 3276052"/>
              <a:gd name="connsiteY43" fmla="*/ 3572081 h 4808823"/>
              <a:gd name="connsiteX44" fmla="*/ 2105094 w 3276052"/>
              <a:gd name="connsiteY44" fmla="*/ 3545767 h 4808823"/>
              <a:gd name="connsiteX45" fmla="*/ 2059045 w 3276052"/>
              <a:gd name="connsiteY45" fmla="*/ 3499718 h 4808823"/>
              <a:gd name="connsiteX46" fmla="*/ 2032731 w 3276052"/>
              <a:gd name="connsiteY46" fmla="*/ 3479983 h 4808823"/>
              <a:gd name="connsiteX47" fmla="*/ 1986682 w 3276052"/>
              <a:gd name="connsiteY47" fmla="*/ 3433934 h 4808823"/>
              <a:gd name="connsiteX48" fmla="*/ 1947211 w 3276052"/>
              <a:gd name="connsiteY48" fmla="*/ 3407620 h 4808823"/>
              <a:gd name="connsiteX49" fmla="*/ 1927476 w 3276052"/>
              <a:gd name="connsiteY49" fmla="*/ 3394463 h 4808823"/>
              <a:gd name="connsiteX50" fmla="*/ 1888006 w 3276052"/>
              <a:gd name="connsiteY50" fmla="*/ 3354993 h 4808823"/>
              <a:gd name="connsiteX51" fmla="*/ 1868270 w 3276052"/>
              <a:gd name="connsiteY51" fmla="*/ 3335258 h 4808823"/>
              <a:gd name="connsiteX52" fmla="*/ 1841957 w 3276052"/>
              <a:gd name="connsiteY52" fmla="*/ 3322101 h 4808823"/>
              <a:gd name="connsiteX53" fmla="*/ 1795908 w 3276052"/>
              <a:gd name="connsiteY53" fmla="*/ 3282630 h 4808823"/>
              <a:gd name="connsiteX54" fmla="*/ 1782751 w 3276052"/>
              <a:gd name="connsiteY54" fmla="*/ 3262895 h 4808823"/>
              <a:gd name="connsiteX55" fmla="*/ 1749859 w 3276052"/>
              <a:gd name="connsiteY55" fmla="*/ 3243160 h 4808823"/>
              <a:gd name="connsiteX56" fmla="*/ 1730124 w 3276052"/>
              <a:gd name="connsiteY56" fmla="*/ 3223425 h 4808823"/>
              <a:gd name="connsiteX57" fmla="*/ 1710388 w 3276052"/>
              <a:gd name="connsiteY57" fmla="*/ 3210268 h 4808823"/>
              <a:gd name="connsiteX58" fmla="*/ 1684075 w 3276052"/>
              <a:gd name="connsiteY58" fmla="*/ 3190532 h 4808823"/>
              <a:gd name="connsiteX59" fmla="*/ 1664340 w 3276052"/>
              <a:gd name="connsiteY59" fmla="*/ 3170797 h 4808823"/>
              <a:gd name="connsiteX60" fmla="*/ 1605134 w 3276052"/>
              <a:gd name="connsiteY60" fmla="*/ 3131327 h 4808823"/>
              <a:gd name="connsiteX61" fmla="*/ 1526193 w 3276052"/>
              <a:gd name="connsiteY61" fmla="*/ 3072121 h 4808823"/>
              <a:gd name="connsiteX62" fmla="*/ 1506458 w 3276052"/>
              <a:gd name="connsiteY62" fmla="*/ 3065543 h 4808823"/>
              <a:gd name="connsiteX63" fmla="*/ 1493301 w 3276052"/>
              <a:gd name="connsiteY63" fmla="*/ 3045807 h 4808823"/>
              <a:gd name="connsiteX64" fmla="*/ 1447252 w 3276052"/>
              <a:gd name="connsiteY64" fmla="*/ 3012915 h 4808823"/>
              <a:gd name="connsiteX65" fmla="*/ 1401203 w 3276052"/>
              <a:gd name="connsiteY65" fmla="*/ 2960288 h 4808823"/>
              <a:gd name="connsiteX66" fmla="*/ 1374889 w 3276052"/>
              <a:gd name="connsiteY66" fmla="*/ 2940553 h 4808823"/>
              <a:gd name="connsiteX67" fmla="*/ 1341997 w 3276052"/>
              <a:gd name="connsiteY67" fmla="*/ 2901082 h 4808823"/>
              <a:gd name="connsiteX68" fmla="*/ 1295948 w 3276052"/>
              <a:gd name="connsiteY68" fmla="*/ 2861612 h 4808823"/>
              <a:gd name="connsiteX69" fmla="*/ 1276213 w 3276052"/>
              <a:gd name="connsiteY69" fmla="*/ 2835298 h 4808823"/>
              <a:gd name="connsiteX70" fmla="*/ 1256478 w 3276052"/>
              <a:gd name="connsiteY70" fmla="*/ 2822141 h 4808823"/>
              <a:gd name="connsiteX71" fmla="*/ 1223586 w 3276052"/>
              <a:gd name="connsiteY71" fmla="*/ 2789249 h 4808823"/>
              <a:gd name="connsiteX72" fmla="*/ 1210429 w 3276052"/>
              <a:gd name="connsiteY72" fmla="*/ 2769514 h 4808823"/>
              <a:gd name="connsiteX73" fmla="*/ 1124909 w 3276052"/>
              <a:gd name="connsiteY73" fmla="*/ 2677416 h 4808823"/>
              <a:gd name="connsiteX74" fmla="*/ 1085439 w 3276052"/>
              <a:gd name="connsiteY74" fmla="*/ 2644524 h 4808823"/>
              <a:gd name="connsiteX75" fmla="*/ 1052547 w 3276052"/>
              <a:gd name="connsiteY75" fmla="*/ 2611632 h 4808823"/>
              <a:gd name="connsiteX76" fmla="*/ 1039390 w 3276052"/>
              <a:gd name="connsiteY76" fmla="*/ 2591897 h 4808823"/>
              <a:gd name="connsiteX77" fmla="*/ 999919 w 3276052"/>
              <a:gd name="connsiteY77" fmla="*/ 2559004 h 4808823"/>
              <a:gd name="connsiteX78" fmla="*/ 953870 w 3276052"/>
              <a:gd name="connsiteY78" fmla="*/ 2526112 h 4808823"/>
              <a:gd name="connsiteX79" fmla="*/ 934135 w 3276052"/>
              <a:gd name="connsiteY79" fmla="*/ 2519534 h 4808823"/>
              <a:gd name="connsiteX80" fmla="*/ 920978 w 3276052"/>
              <a:gd name="connsiteY80" fmla="*/ 2499799 h 4808823"/>
              <a:gd name="connsiteX81" fmla="*/ 907822 w 3276052"/>
              <a:gd name="connsiteY81" fmla="*/ 2473485 h 4808823"/>
              <a:gd name="connsiteX82" fmla="*/ 888086 w 3276052"/>
              <a:gd name="connsiteY82" fmla="*/ 2460328 h 4808823"/>
              <a:gd name="connsiteX83" fmla="*/ 881508 w 3276052"/>
              <a:gd name="connsiteY83" fmla="*/ 2440593 h 4808823"/>
              <a:gd name="connsiteX84" fmla="*/ 822302 w 3276052"/>
              <a:gd name="connsiteY84" fmla="*/ 2368230 h 4808823"/>
              <a:gd name="connsiteX85" fmla="*/ 802567 w 3276052"/>
              <a:gd name="connsiteY85" fmla="*/ 2341917 h 4808823"/>
              <a:gd name="connsiteX86" fmla="*/ 782832 w 3276052"/>
              <a:gd name="connsiteY86" fmla="*/ 2322181 h 4808823"/>
              <a:gd name="connsiteX87" fmla="*/ 749940 w 3276052"/>
              <a:gd name="connsiteY87" fmla="*/ 2282711 h 4808823"/>
              <a:gd name="connsiteX88" fmla="*/ 743361 w 3276052"/>
              <a:gd name="connsiteY88" fmla="*/ 2262976 h 4808823"/>
              <a:gd name="connsiteX89" fmla="*/ 703891 w 3276052"/>
              <a:gd name="connsiteY89" fmla="*/ 2216927 h 4808823"/>
              <a:gd name="connsiteX90" fmla="*/ 670999 w 3276052"/>
              <a:gd name="connsiteY90" fmla="*/ 2157721 h 4808823"/>
              <a:gd name="connsiteX91" fmla="*/ 651263 w 3276052"/>
              <a:gd name="connsiteY91" fmla="*/ 2137986 h 4808823"/>
              <a:gd name="connsiteX92" fmla="*/ 638106 w 3276052"/>
              <a:gd name="connsiteY92" fmla="*/ 2118250 h 4808823"/>
              <a:gd name="connsiteX93" fmla="*/ 624950 w 3276052"/>
              <a:gd name="connsiteY93" fmla="*/ 2091937 h 4808823"/>
              <a:gd name="connsiteX94" fmla="*/ 605214 w 3276052"/>
              <a:gd name="connsiteY94" fmla="*/ 2078780 h 4808823"/>
              <a:gd name="connsiteX95" fmla="*/ 565744 w 3276052"/>
              <a:gd name="connsiteY95" fmla="*/ 2026153 h 4808823"/>
              <a:gd name="connsiteX96" fmla="*/ 539430 w 3276052"/>
              <a:gd name="connsiteY96" fmla="*/ 1986682 h 4808823"/>
              <a:gd name="connsiteX97" fmla="*/ 526273 w 3276052"/>
              <a:gd name="connsiteY97" fmla="*/ 1966947 h 4808823"/>
              <a:gd name="connsiteX98" fmla="*/ 506538 w 3276052"/>
              <a:gd name="connsiteY98" fmla="*/ 1947212 h 4808823"/>
              <a:gd name="connsiteX99" fmla="*/ 460489 w 3276052"/>
              <a:gd name="connsiteY99" fmla="*/ 1894584 h 4808823"/>
              <a:gd name="connsiteX100" fmla="*/ 434176 w 3276052"/>
              <a:gd name="connsiteY100" fmla="*/ 1848535 h 4808823"/>
              <a:gd name="connsiteX101" fmla="*/ 414440 w 3276052"/>
              <a:gd name="connsiteY101" fmla="*/ 1835379 h 4808823"/>
              <a:gd name="connsiteX102" fmla="*/ 361813 w 3276052"/>
              <a:gd name="connsiteY102" fmla="*/ 1782751 h 4808823"/>
              <a:gd name="connsiteX103" fmla="*/ 328921 w 3276052"/>
              <a:gd name="connsiteY103" fmla="*/ 1749859 h 4808823"/>
              <a:gd name="connsiteX104" fmla="*/ 302607 w 3276052"/>
              <a:gd name="connsiteY104" fmla="*/ 1716967 h 4808823"/>
              <a:gd name="connsiteX105" fmla="*/ 269715 w 3276052"/>
              <a:gd name="connsiteY105" fmla="*/ 1677497 h 4808823"/>
              <a:gd name="connsiteX106" fmla="*/ 203931 w 3276052"/>
              <a:gd name="connsiteY106" fmla="*/ 1611712 h 4808823"/>
              <a:gd name="connsiteX107" fmla="*/ 184196 w 3276052"/>
              <a:gd name="connsiteY107" fmla="*/ 1591977 h 4808823"/>
              <a:gd name="connsiteX108" fmla="*/ 171039 w 3276052"/>
              <a:gd name="connsiteY108" fmla="*/ 1572242 h 4808823"/>
              <a:gd name="connsiteX109" fmla="*/ 151304 w 3276052"/>
              <a:gd name="connsiteY109" fmla="*/ 1559085 h 4808823"/>
              <a:gd name="connsiteX110" fmla="*/ 138147 w 3276052"/>
              <a:gd name="connsiteY110" fmla="*/ 1539350 h 4808823"/>
              <a:gd name="connsiteX111" fmla="*/ 131568 w 3276052"/>
              <a:gd name="connsiteY111" fmla="*/ 1519614 h 4808823"/>
              <a:gd name="connsiteX112" fmla="*/ 111833 w 3276052"/>
              <a:gd name="connsiteY112" fmla="*/ 1506458 h 4808823"/>
              <a:gd name="connsiteX113" fmla="*/ 59206 w 3276052"/>
              <a:gd name="connsiteY113" fmla="*/ 1427517 h 4808823"/>
              <a:gd name="connsiteX114" fmla="*/ 46049 w 3276052"/>
              <a:gd name="connsiteY114" fmla="*/ 1407781 h 4808823"/>
              <a:gd name="connsiteX115" fmla="*/ 32892 w 3276052"/>
              <a:gd name="connsiteY115" fmla="*/ 1388046 h 4808823"/>
              <a:gd name="connsiteX116" fmla="*/ 13157 w 3276052"/>
              <a:gd name="connsiteY116" fmla="*/ 1341997 h 4808823"/>
              <a:gd name="connsiteX117" fmla="*/ 0 w 3276052"/>
              <a:gd name="connsiteY117" fmla="*/ 1302527 h 4808823"/>
              <a:gd name="connsiteX118" fmla="*/ 6578 w 3276052"/>
              <a:gd name="connsiteY118" fmla="*/ 940714 h 4808823"/>
              <a:gd name="connsiteX119" fmla="*/ 13157 w 3276052"/>
              <a:gd name="connsiteY119" fmla="*/ 901243 h 4808823"/>
              <a:gd name="connsiteX120" fmla="*/ 26314 w 3276052"/>
              <a:gd name="connsiteY120" fmla="*/ 815724 h 4808823"/>
              <a:gd name="connsiteX121" fmla="*/ 39470 w 3276052"/>
              <a:gd name="connsiteY121" fmla="*/ 776253 h 4808823"/>
              <a:gd name="connsiteX122" fmla="*/ 46049 w 3276052"/>
              <a:gd name="connsiteY122" fmla="*/ 756518 h 4808823"/>
              <a:gd name="connsiteX123" fmla="*/ 72363 w 3276052"/>
              <a:gd name="connsiteY123" fmla="*/ 717048 h 4808823"/>
              <a:gd name="connsiteX124" fmla="*/ 138147 w 3276052"/>
              <a:gd name="connsiteY124" fmla="*/ 611793 h 4808823"/>
              <a:gd name="connsiteX125" fmla="*/ 157882 w 3276052"/>
              <a:gd name="connsiteY125" fmla="*/ 592058 h 4808823"/>
              <a:gd name="connsiteX126" fmla="*/ 171039 w 3276052"/>
              <a:gd name="connsiteY126" fmla="*/ 565744 h 4808823"/>
              <a:gd name="connsiteX127" fmla="*/ 190774 w 3276052"/>
              <a:gd name="connsiteY127" fmla="*/ 546009 h 4808823"/>
              <a:gd name="connsiteX128" fmla="*/ 203931 w 3276052"/>
              <a:gd name="connsiteY128" fmla="*/ 519695 h 4808823"/>
              <a:gd name="connsiteX129" fmla="*/ 223666 w 3276052"/>
              <a:gd name="connsiteY129" fmla="*/ 493381 h 4808823"/>
              <a:gd name="connsiteX130" fmla="*/ 269715 w 3276052"/>
              <a:gd name="connsiteY130" fmla="*/ 440754 h 4808823"/>
              <a:gd name="connsiteX131" fmla="*/ 309186 w 3276052"/>
              <a:gd name="connsiteY131" fmla="*/ 374970 h 4808823"/>
              <a:gd name="connsiteX132" fmla="*/ 342078 w 3276052"/>
              <a:gd name="connsiteY132" fmla="*/ 335499 h 4808823"/>
              <a:gd name="connsiteX133" fmla="*/ 361813 w 3276052"/>
              <a:gd name="connsiteY133" fmla="*/ 296029 h 4808823"/>
              <a:gd name="connsiteX134" fmla="*/ 401283 w 3276052"/>
              <a:gd name="connsiteY134" fmla="*/ 256558 h 4808823"/>
              <a:gd name="connsiteX135" fmla="*/ 440754 w 3276052"/>
              <a:gd name="connsiteY135" fmla="*/ 190774 h 4808823"/>
              <a:gd name="connsiteX136" fmla="*/ 460489 w 3276052"/>
              <a:gd name="connsiteY136" fmla="*/ 171039 h 4808823"/>
              <a:gd name="connsiteX137" fmla="*/ 486803 w 3276052"/>
              <a:gd name="connsiteY137" fmla="*/ 138147 h 4808823"/>
              <a:gd name="connsiteX138" fmla="*/ 493381 w 3276052"/>
              <a:gd name="connsiteY138" fmla="*/ 118412 h 4808823"/>
              <a:gd name="connsiteX139" fmla="*/ 519695 w 3276052"/>
              <a:gd name="connsiteY139" fmla="*/ 78941 h 4808823"/>
              <a:gd name="connsiteX140" fmla="*/ 532852 w 3276052"/>
              <a:gd name="connsiteY140" fmla="*/ 59206 h 4808823"/>
              <a:gd name="connsiteX141" fmla="*/ 546009 w 3276052"/>
              <a:gd name="connsiteY141" fmla="*/ 39471 h 4808823"/>
              <a:gd name="connsiteX142" fmla="*/ 552587 w 3276052"/>
              <a:gd name="connsiteY142" fmla="*/ 19735 h 4808823"/>
              <a:gd name="connsiteX143" fmla="*/ 572322 w 3276052"/>
              <a:gd name="connsiteY143" fmla="*/ 0 h 4808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3276052" h="4808823">
                <a:moveTo>
                  <a:pt x="3276052" y="4808823"/>
                </a:moveTo>
                <a:cubicBezTo>
                  <a:pt x="3262895" y="4793473"/>
                  <a:pt x="3250105" y="4777801"/>
                  <a:pt x="3236581" y="4762774"/>
                </a:cubicBezTo>
                <a:cubicBezTo>
                  <a:pt x="3230357" y="4755859"/>
                  <a:pt x="3222802" y="4750186"/>
                  <a:pt x="3216846" y="4743039"/>
                </a:cubicBezTo>
                <a:cubicBezTo>
                  <a:pt x="3211785" y="4736965"/>
                  <a:pt x="3209279" y="4728895"/>
                  <a:pt x="3203689" y="4723304"/>
                </a:cubicBezTo>
                <a:cubicBezTo>
                  <a:pt x="3195936" y="4715551"/>
                  <a:pt x="3185700" y="4710703"/>
                  <a:pt x="3177376" y="4703568"/>
                </a:cubicBezTo>
                <a:cubicBezTo>
                  <a:pt x="3170312" y="4697513"/>
                  <a:pt x="3164219" y="4690411"/>
                  <a:pt x="3157640" y="4683833"/>
                </a:cubicBezTo>
                <a:cubicBezTo>
                  <a:pt x="3153254" y="4675062"/>
                  <a:pt x="3150865" y="4664966"/>
                  <a:pt x="3144483" y="4657520"/>
                </a:cubicBezTo>
                <a:cubicBezTo>
                  <a:pt x="3137348" y="4649195"/>
                  <a:pt x="3126494" y="4644919"/>
                  <a:pt x="3118170" y="4637784"/>
                </a:cubicBezTo>
                <a:cubicBezTo>
                  <a:pt x="3111107" y="4631729"/>
                  <a:pt x="3104489" y="4625112"/>
                  <a:pt x="3098435" y="4618049"/>
                </a:cubicBezTo>
                <a:cubicBezTo>
                  <a:pt x="3091300" y="4609724"/>
                  <a:pt x="3086452" y="4599488"/>
                  <a:pt x="3078699" y="4591735"/>
                </a:cubicBezTo>
                <a:cubicBezTo>
                  <a:pt x="3073109" y="4586145"/>
                  <a:pt x="3064967" y="4583724"/>
                  <a:pt x="3058964" y="4578579"/>
                </a:cubicBezTo>
                <a:cubicBezTo>
                  <a:pt x="3049546" y="4570506"/>
                  <a:pt x="3040723" y="4561683"/>
                  <a:pt x="3032650" y="4552265"/>
                </a:cubicBezTo>
                <a:cubicBezTo>
                  <a:pt x="3027505" y="4546262"/>
                  <a:pt x="3025084" y="4538120"/>
                  <a:pt x="3019494" y="4532530"/>
                </a:cubicBezTo>
                <a:cubicBezTo>
                  <a:pt x="3013903" y="4526939"/>
                  <a:pt x="3005832" y="4524435"/>
                  <a:pt x="2999758" y="4519373"/>
                </a:cubicBezTo>
                <a:cubicBezTo>
                  <a:pt x="2992611" y="4513417"/>
                  <a:pt x="2987366" y="4505350"/>
                  <a:pt x="2980023" y="4499638"/>
                </a:cubicBezTo>
                <a:cubicBezTo>
                  <a:pt x="2967541" y="4489930"/>
                  <a:pt x="2953709" y="4482095"/>
                  <a:pt x="2940552" y="4473324"/>
                </a:cubicBezTo>
                <a:cubicBezTo>
                  <a:pt x="2933974" y="4468938"/>
                  <a:pt x="2926408" y="4465758"/>
                  <a:pt x="2920817" y="4460167"/>
                </a:cubicBezTo>
                <a:cubicBezTo>
                  <a:pt x="2907660" y="4447010"/>
                  <a:pt x="2895876" y="4432320"/>
                  <a:pt x="2881347" y="4420697"/>
                </a:cubicBezTo>
                <a:cubicBezTo>
                  <a:pt x="2870383" y="4411926"/>
                  <a:pt x="2858383" y="4404311"/>
                  <a:pt x="2848455" y="4394383"/>
                </a:cubicBezTo>
                <a:cubicBezTo>
                  <a:pt x="2842864" y="4388792"/>
                  <a:pt x="2840551" y="4380557"/>
                  <a:pt x="2835298" y="4374648"/>
                </a:cubicBezTo>
                <a:cubicBezTo>
                  <a:pt x="2822936" y="4360741"/>
                  <a:pt x="2808984" y="4348334"/>
                  <a:pt x="2795827" y="4335177"/>
                </a:cubicBezTo>
                <a:lnTo>
                  <a:pt x="2776092" y="4315442"/>
                </a:lnTo>
                <a:cubicBezTo>
                  <a:pt x="2769514" y="4308864"/>
                  <a:pt x="2761517" y="4303448"/>
                  <a:pt x="2756357" y="4295707"/>
                </a:cubicBezTo>
                <a:cubicBezTo>
                  <a:pt x="2738814" y="4269393"/>
                  <a:pt x="2749779" y="4280357"/>
                  <a:pt x="2723465" y="4262814"/>
                </a:cubicBezTo>
                <a:cubicBezTo>
                  <a:pt x="2690799" y="4213816"/>
                  <a:pt x="2732783" y="4273995"/>
                  <a:pt x="2690573" y="4223344"/>
                </a:cubicBezTo>
                <a:cubicBezTo>
                  <a:pt x="2663163" y="4190452"/>
                  <a:pt x="2693862" y="4214573"/>
                  <a:pt x="2657681" y="4190452"/>
                </a:cubicBezTo>
                <a:cubicBezTo>
                  <a:pt x="2627476" y="4145145"/>
                  <a:pt x="2666067" y="4200235"/>
                  <a:pt x="2618210" y="4144403"/>
                </a:cubicBezTo>
                <a:cubicBezTo>
                  <a:pt x="2591573" y="4113327"/>
                  <a:pt x="2618562" y="4135686"/>
                  <a:pt x="2591896" y="4098354"/>
                </a:cubicBezTo>
                <a:cubicBezTo>
                  <a:pt x="2586489" y="4090784"/>
                  <a:pt x="2577873" y="4085962"/>
                  <a:pt x="2572161" y="4078619"/>
                </a:cubicBezTo>
                <a:cubicBezTo>
                  <a:pt x="2562453" y="4066137"/>
                  <a:pt x="2557028" y="4050329"/>
                  <a:pt x="2545847" y="4039148"/>
                </a:cubicBezTo>
                <a:cubicBezTo>
                  <a:pt x="2539269" y="4032570"/>
                  <a:pt x="2532068" y="4026560"/>
                  <a:pt x="2526112" y="4019413"/>
                </a:cubicBezTo>
                <a:cubicBezTo>
                  <a:pt x="2521051" y="4013339"/>
                  <a:pt x="2517550" y="4006112"/>
                  <a:pt x="2512955" y="3999678"/>
                </a:cubicBezTo>
                <a:cubicBezTo>
                  <a:pt x="2506582" y="3990756"/>
                  <a:pt x="2499593" y="3982286"/>
                  <a:pt x="2493220" y="3973364"/>
                </a:cubicBezTo>
                <a:cubicBezTo>
                  <a:pt x="2488625" y="3966930"/>
                  <a:pt x="2484917" y="3959870"/>
                  <a:pt x="2480063" y="3953629"/>
                </a:cubicBezTo>
                <a:cubicBezTo>
                  <a:pt x="2469548" y="3940110"/>
                  <a:pt x="2457447" y="3927859"/>
                  <a:pt x="2447171" y="3914158"/>
                </a:cubicBezTo>
                <a:cubicBezTo>
                  <a:pt x="2432618" y="3894754"/>
                  <a:pt x="2417974" y="3867098"/>
                  <a:pt x="2401122" y="3848374"/>
                </a:cubicBezTo>
                <a:cubicBezTo>
                  <a:pt x="2388675" y="3834544"/>
                  <a:pt x="2374809" y="3822061"/>
                  <a:pt x="2361652" y="3808904"/>
                </a:cubicBezTo>
                <a:cubicBezTo>
                  <a:pt x="2355074" y="3802325"/>
                  <a:pt x="2347499" y="3796611"/>
                  <a:pt x="2341917" y="3789168"/>
                </a:cubicBezTo>
                <a:cubicBezTo>
                  <a:pt x="2297702" y="3730216"/>
                  <a:pt x="2320691" y="3748705"/>
                  <a:pt x="2282711" y="3723384"/>
                </a:cubicBezTo>
                <a:cubicBezTo>
                  <a:pt x="2250045" y="3674386"/>
                  <a:pt x="2292029" y="3734565"/>
                  <a:pt x="2249819" y="3683914"/>
                </a:cubicBezTo>
                <a:cubicBezTo>
                  <a:pt x="2244758" y="3677840"/>
                  <a:pt x="2242253" y="3669770"/>
                  <a:pt x="2236662" y="3664179"/>
                </a:cubicBezTo>
                <a:cubicBezTo>
                  <a:pt x="2231071" y="3658588"/>
                  <a:pt x="2222836" y="3656275"/>
                  <a:pt x="2216927" y="3651022"/>
                </a:cubicBezTo>
                <a:cubicBezTo>
                  <a:pt x="2203020" y="3638660"/>
                  <a:pt x="2187777" y="3627033"/>
                  <a:pt x="2177456" y="3611551"/>
                </a:cubicBezTo>
                <a:cubicBezTo>
                  <a:pt x="2165761" y="3594009"/>
                  <a:pt x="2162097" y="3585718"/>
                  <a:pt x="2144564" y="3572081"/>
                </a:cubicBezTo>
                <a:cubicBezTo>
                  <a:pt x="2132082" y="3562373"/>
                  <a:pt x="2116275" y="3556948"/>
                  <a:pt x="2105094" y="3545767"/>
                </a:cubicBezTo>
                <a:cubicBezTo>
                  <a:pt x="2089744" y="3530417"/>
                  <a:pt x="2076411" y="3512742"/>
                  <a:pt x="2059045" y="3499718"/>
                </a:cubicBezTo>
                <a:cubicBezTo>
                  <a:pt x="2050274" y="3493140"/>
                  <a:pt x="2040844" y="3487358"/>
                  <a:pt x="2032731" y="3479983"/>
                </a:cubicBezTo>
                <a:cubicBezTo>
                  <a:pt x="2016669" y="3465381"/>
                  <a:pt x="2004744" y="3445975"/>
                  <a:pt x="1986682" y="3433934"/>
                </a:cubicBezTo>
                <a:lnTo>
                  <a:pt x="1947211" y="3407620"/>
                </a:lnTo>
                <a:cubicBezTo>
                  <a:pt x="1940633" y="3403234"/>
                  <a:pt x="1933067" y="3400054"/>
                  <a:pt x="1927476" y="3394463"/>
                </a:cubicBezTo>
                <a:lnTo>
                  <a:pt x="1888006" y="3354993"/>
                </a:lnTo>
                <a:cubicBezTo>
                  <a:pt x="1881427" y="3348415"/>
                  <a:pt x="1876591" y="3339419"/>
                  <a:pt x="1868270" y="3335258"/>
                </a:cubicBezTo>
                <a:lnTo>
                  <a:pt x="1841957" y="3322101"/>
                </a:lnTo>
                <a:cubicBezTo>
                  <a:pt x="1789419" y="3252049"/>
                  <a:pt x="1856106" y="3332794"/>
                  <a:pt x="1795908" y="3282630"/>
                </a:cubicBezTo>
                <a:cubicBezTo>
                  <a:pt x="1789834" y="3277569"/>
                  <a:pt x="1788754" y="3268040"/>
                  <a:pt x="1782751" y="3262895"/>
                </a:cubicBezTo>
                <a:cubicBezTo>
                  <a:pt x="1773043" y="3254574"/>
                  <a:pt x="1760088" y="3250832"/>
                  <a:pt x="1749859" y="3243160"/>
                </a:cubicBezTo>
                <a:cubicBezTo>
                  <a:pt x="1742416" y="3237578"/>
                  <a:pt x="1737271" y="3229381"/>
                  <a:pt x="1730124" y="3223425"/>
                </a:cubicBezTo>
                <a:cubicBezTo>
                  <a:pt x="1724050" y="3218363"/>
                  <a:pt x="1716822" y="3214864"/>
                  <a:pt x="1710388" y="3210268"/>
                </a:cubicBezTo>
                <a:cubicBezTo>
                  <a:pt x="1701466" y="3203895"/>
                  <a:pt x="1692399" y="3197667"/>
                  <a:pt x="1684075" y="3190532"/>
                </a:cubicBezTo>
                <a:cubicBezTo>
                  <a:pt x="1677012" y="3184477"/>
                  <a:pt x="1671404" y="3176851"/>
                  <a:pt x="1664340" y="3170797"/>
                </a:cubicBezTo>
                <a:cubicBezTo>
                  <a:pt x="1622406" y="3134854"/>
                  <a:pt x="1653715" y="3166658"/>
                  <a:pt x="1605134" y="3131327"/>
                </a:cubicBezTo>
                <a:cubicBezTo>
                  <a:pt x="1588856" y="3119488"/>
                  <a:pt x="1547284" y="3079151"/>
                  <a:pt x="1526193" y="3072121"/>
                </a:cubicBezTo>
                <a:lnTo>
                  <a:pt x="1506458" y="3065543"/>
                </a:lnTo>
                <a:cubicBezTo>
                  <a:pt x="1502072" y="3058964"/>
                  <a:pt x="1499375" y="3050869"/>
                  <a:pt x="1493301" y="3045807"/>
                </a:cubicBezTo>
                <a:cubicBezTo>
                  <a:pt x="1434338" y="2996670"/>
                  <a:pt x="1497000" y="3069770"/>
                  <a:pt x="1447252" y="3012915"/>
                </a:cubicBezTo>
                <a:cubicBezTo>
                  <a:pt x="1425467" y="2988018"/>
                  <a:pt x="1424015" y="2979841"/>
                  <a:pt x="1401203" y="2960288"/>
                </a:cubicBezTo>
                <a:cubicBezTo>
                  <a:pt x="1392878" y="2953153"/>
                  <a:pt x="1382642" y="2948306"/>
                  <a:pt x="1374889" y="2940553"/>
                </a:cubicBezTo>
                <a:cubicBezTo>
                  <a:pt x="1362779" y="2928443"/>
                  <a:pt x="1353454" y="2913812"/>
                  <a:pt x="1341997" y="2901082"/>
                </a:cubicBezTo>
                <a:cubicBezTo>
                  <a:pt x="1318069" y="2874495"/>
                  <a:pt x="1320921" y="2878260"/>
                  <a:pt x="1295948" y="2861612"/>
                </a:cubicBezTo>
                <a:cubicBezTo>
                  <a:pt x="1289370" y="2852841"/>
                  <a:pt x="1283966" y="2843051"/>
                  <a:pt x="1276213" y="2835298"/>
                </a:cubicBezTo>
                <a:cubicBezTo>
                  <a:pt x="1270623" y="2829707"/>
                  <a:pt x="1262069" y="2827732"/>
                  <a:pt x="1256478" y="2822141"/>
                </a:cubicBezTo>
                <a:cubicBezTo>
                  <a:pt x="1212622" y="2778285"/>
                  <a:pt x="1276213" y="2824334"/>
                  <a:pt x="1223586" y="2789249"/>
                </a:cubicBezTo>
                <a:cubicBezTo>
                  <a:pt x="1219200" y="2782671"/>
                  <a:pt x="1215368" y="2775688"/>
                  <a:pt x="1210429" y="2769514"/>
                </a:cubicBezTo>
                <a:cubicBezTo>
                  <a:pt x="1174697" y="2724849"/>
                  <a:pt x="1166070" y="2718577"/>
                  <a:pt x="1124909" y="2677416"/>
                </a:cubicBezTo>
                <a:cubicBezTo>
                  <a:pt x="1099583" y="2652090"/>
                  <a:pt x="1112915" y="2662842"/>
                  <a:pt x="1085439" y="2644524"/>
                </a:cubicBezTo>
                <a:cubicBezTo>
                  <a:pt x="1050354" y="2591897"/>
                  <a:pt x="1096403" y="2655488"/>
                  <a:pt x="1052547" y="2611632"/>
                </a:cubicBezTo>
                <a:cubicBezTo>
                  <a:pt x="1046956" y="2606041"/>
                  <a:pt x="1044451" y="2597971"/>
                  <a:pt x="1039390" y="2591897"/>
                </a:cubicBezTo>
                <a:cubicBezTo>
                  <a:pt x="1021320" y="2570213"/>
                  <a:pt x="1021230" y="2574226"/>
                  <a:pt x="999919" y="2559004"/>
                </a:cubicBezTo>
                <a:cubicBezTo>
                  <a:pt x="992962" y="2554035"/>
                  <a:pt x="964209" y="2531281"/>
                  <a:pt x="953870" y="2526112"/>
                </a:cubicBezTo>
                <a:cubicBezTo>
                  <a:pt x="947668" y="2523011"/>
                  <a:pt x="940713" y="2521727"/>
                  <a:pt x="934135" y="2519534"/>
                </a:cubicBezTo>
                <a:cubicBezTo>
                  <a:pt x="929749" y="2512956"/>
                  <a:pt x="924901" y="2506664"/>
                  <a:pt x="920978" y="2499799"/>
                </a:cubicBezTo>
                <a:cubicBezTo>
                  <a:pt x="916113" y="2491285"/>
                  <a:pt x="914100" y="2481019"/>
                  <a:pt x="907822" y="2473485"/>
                </a:cubicBezTo>
                <a:cubicBezTo>
                  <a:pt x="902760" y="2467411"/>
                  <a:pt x="894665" y="2464714"/>
                  <a:pt x="888086" y="2460328"/>
                </a:cubicBezTo>
                <a:cubicBezTo>
                  <a:pt x="885893" y="2453750"/>
                  <a:pt x="885231" y="2446443"/>
                  <a:pt x="881508" y="2440593"/>
                </a:cubicBezTo>
                <a:cubicBezTo>
                  <a:pt x="828763" y="2357708"/>
                  <a:pt x="860806" y="2413152"/>
                  <a:pt x="822302" y="2368230"/>
                </a:cubicBezTo>
                <a:cubicBezTo>
                  <a:pt x="815167" y="2359906"/>
                  <a:pt x="809702" y="2350241"/>
                  <a:pt x="802567" y="2341917"/>
                </a:cubicBezTo>
                <a:cubicBezTo>
                  <a:pt x="796512" y="2334853"/>
                  <a:pt x="788788" y="2329328"/>
                  <a:pt x="782832" y="2322181"/>
                </a:cubicBezTo>
                <a:cubicBezTo>
                  <a:pt x="737046" y="2267237"/>
                  <a:pt x="807588" y="2340359"/>
                  <a:pt x="749940" y="2282711"/>
                </a:cubicBezTo>
                <a:cubicBezTo>
                  <a:pt x="747747" y="2276133"/>
                  <a:pt x="746801" y="2268997"/>
                  <a:pt x="743361" y="2262976"/>
                </a:cubicBezTo>
                <a:cubicBezTo>
                  <a:pt x="732108" y="2243283"/>
                  <a:pt x="719446" y="2232482"/>
                  <a:pt x="703891" y="2216927"/>
                </a:cubicBezTo>
                <a:cubicBezTo>
                  <a:pt x="695619" y="2192112"/>
                  <a:pt x="693617" y="2180338"/>
                  <a:pt x="670999" y="2157721"/>
                </a:cubicBezTo>
                <a:cubicBezTo>
                  <a:pt x="664420" y="2151143"/>
                  <a:pt x="657219" y="2145133"/>
                  <a:pt x="651263" y="2137986"/>
                </a:cubicBezTo>
                <a:cubicBezTo>
                  <a:pt x="646201" y="2131912"/>
                  <a:pt x="642029" y="2125115"/>
                  <a:pt x="638106" y="2118250"/>
                </a:cubicBezTo>
                <a:cubicBezTo>
                  <a:pt x="633241" y="2109736"/>
                  <a:pt x="631228" y="2099470"/>
                  <a:pt x="624950" y="2091937"/>
                </a:cubicBezTo>
                <a:cubicBezTo>
                  <a:pt x="619888" y="2085863"/>
                  <a:pt x="611793" y="2083166"/>
                  <a:pt x="605214" y="2078780"/>
                </a:cubicBezTo>
                <a:cubicBezTo>
                  <a:pt x="551031" y="1988475"/>
                  <a:pt x="616102" y="2090899"/>
                  <a:pt x="565744" y="2026153"/>
                </a:cubicBezTo>
                <a:cubicBezTo>
                  <a:pt x="556036" y="2013671"/>
                  <a:pt x="548201" y="1999839"/>
                  <a:pt x="539430" y="1986682"/>
                </a:cubicBezTo>
                <a:cubicBezTo>
                  <a:pt x="535044" y="1980104"/>
                  <a:pt x="531864" y="1972538"/>
                  <a:pt x="526273" y="1966947"/>
                </a:cubicBezTo>
                <a:cubicBezTo>
                  <a:pt x="519695" y="1960369"/>
                  <a:pt x="512250" y="1954555"/>
                  <a:pt x="506538" y="1947212"/>
                </a:cubicBezTo>
                <a:cubicBezTo>
                  <a:pt x="465212" y="1894078"/>
                  <a:pt x="498694" y="1920055"/>
                  <a:pt x="460489" y="1894584"/>
                </a:cubicBezTo>
                <a:cubicBezTo>
                  <a:pt x="455332" y="1884271"/>
                  <a:pt x="443470" y="1857829"/>
                  <a:pt x="434176" y="1848535"/>
                </a:cubicBezTo>
                <a:cubicBezTo>
                  <a:pt x="428585" y="1842944"/>
                  <a:pt x="421019" y="1839764"/>
                  <a:pt x="414440" y="1835379"/>
                </a:cubicBezTo>
                <a:cubicBezTo>
                  <a:pt x="384776" y="1790881"/>
                  <a:pt x="422536" y="1843474"/>
                  <a:pt x="361813" y="1782751"/>
                </a:cubicBezTo>
                <a:cubicBezTo>
                  <a:pt x="317957" y="1738895"/>
                  <a:pt x="381548" y="1784944"/>
                  <a:pt x="328921" y="1749859"/>
                </a:cubicBezTo>
                <a:cubicBezTo>
                  <a:pt x="316113" y="1711439"/>
                  <a:pt x="332363" y="1746723"/>
                  <a:pt x="302607" y="1716967"/>
                </a:cubicBezTo>
                <a:cubicBezTo>
                  <a:pt x="290497" y="1704857"/>
                  <a:pt x="281428" y="1689991"/>
                  <a:pt x="269715" y="1677497"/>
                </a:cubicBezTo>
                <a:cubicBezTo>
                  <a:pt x="248505" y="1654873"/>
                  <a:pt x="225859" y="1633640"/>
                  <a:pt x="203931" y="1611712"/>
                </a:cubicBezTo>
                <a:cubicBezTo>
                  <a:pt x="197353" y="1605134"/>
                  <a:pt x="189357" y="1599718"/>
                  <a:pt x="184196" y="1591977"/>
                </a:cubicBezTo>
                <a:cubicBezTo>
                  <a:pt x="179810" y="1585399"/>
                  <a:pt x="176630" y="1577833"/>
                  <a:pt x="171039" y="1572242"/>
                </a:cubicBezTo>
                <a:cubicBezTo>
                  <a:pt x="165448" y="1566651"/>
                  <a:pt x="157882" y="1563471"/>
                  <a:pt x="151304" y="1559085"/>
                </a:cubicBezTo>
                <a:cubicBezTo>
                  <a:pt x="146918" y="1552507"/>
                  <a:pt x="141683" y="1546422"/>
                  <a:pt x="138147" y="1539350"/>
                </a:cubicBezTo>
                <a:cubicBezTo>
                  <a:pt x="135046" y="1533148"/>
                  <a:pt x="135900" y="1525029"/>
                  <a:pt x="131568" y="1519614"/>
                </a:cubicBezTo>
                <a:cubicBezTo>
                  <a:pt x="126629" y="1513440"/>
                  <a:pt x="118411" y="1510843"/>
                  <a:pt x="111833" y="1506458"/>
                </a:cubicBezTo>
                <a:lnTo>
                  <a:pt x="59206" y="1427517"/>
                </a:lnTo>
                <a:lnTo>
                  <a:pt x="46049" y="1407781"/>
                </a:lnTo>
                <a:lnTo>
                  <a:pt x="32892" y="1388046"/>
                </a:lnTo>
                <a:cubicBezTo>
                  <a:pt x="11722" y="1324534"/>
                  <a:pt x="45666" y="1423267"/>
                  <a:pt x="13157" y="1341997"/>
                </a:cubicBezTo>
                <a:cubicBezTo>
                  <a:pt x="8006" y="1329121"/>
                  <a:pt x="0" y="1302527"/>
                  <a:pt x="0" y="1302527"/>
                </a:cubicBezTo>
                <a:cubicBezTo>
                  <a:pt x="2193" y="1181923"/>
                  <a:pt x="2625" y="1061273"/>
                  <a:pt x="6578" y="940714"/>
                </a:cubicBezTo>
                <a:cubicBezTo>
                  <a:pt x="7015" y="927383"/>
                  <a:pt x="11129" y="914426"/>
                  <a:pt x="13157" y="901243"/>
                </a:cubicBezTo>
                <a:cubicBezTo>
                  <a:pt x="14829" y="890375"/>
                  <a:pt x="23028" y="828866"/>
                  <a:pt x="26314" y="815724"/>
                </a:cubicBezTo>
                <a:cubicBezTo>
                  <a:pt x="29678" y="802269"/>
                  <a:pt x="35084" y="789410"/>
                  <a:pt x="39470" y="776253"/>
                </a:cubicBezTo>
                <a:cubicBezTo>
                  <a:pt x="41663" y="769675"/>
                  <a:pt x="42203" y="762288"/>
                  <a:pt x="46049" y="756518"/>
                </a:cubicBezTo>
                <a:cubicBezTo>
                  <a:pt x="54820" y="743361"/>
                  <a:pt x="63982" y="730457"/>
                  <a:pt x="72363" y="717048"/>
                </a:cubicBezTo>
                <a:cubicBezTo>
                  <a:pt x="94291" y="681963"/>
                  <a:pt x="108891" y="641049"/>
                  <a:pt x="138147" y="611793"/>
                </a:cubicBezTo>
                <a:cubicBezTo>
                  <a:pt x="144725" y="605215"/>
                  <a:pt x="152475" y="599628"/>
                  <a:pt x="157882" y="592058"/>
                </a:cubicBezTo>
                <a:cubicBezTo>
                  <a:pt x="163582" y="584078"/>
                  <a:pt x="165339" y="573724"/>
                  <a:pt x="171039" y="565744"/>
                </a:cubicBezTo>
                <a:cubicBezTo>
                  <a:pt x="176446" y="558174"/>
                  <a:pt x="185367" y="553579"/>
                  <a:pt x="190774" y="546009"/>
                </a:cubicBezTo>
                <a:cubicBezTo>
                  <a:pt x="196474" y="538029"/>
                  <a:pt x="198734" y="528011"/>
                  <a:pt x="203931" y="519695"/>
                </a:cubicBezTo>
                <a:cubicBezTo>
                  <a:pt x="209742" y="510397"/>
                  <a:pt x="217379" y="502363"/>
                  <a:pt x="223666" y="493381"/>
                </a:cubicBezTo>
                <a:cubicBezTo>
                  <a:pt x="257243" y="445415"/>
                  <a:pt x="235385" y="463641"/>
                  <a:pt x="269715" y="440754"/>
                </a:cubicBezTo>
                <a:cubicBezTo>
                  <a:pt x="280098" y="419989"/>
                  <a:pt x="293308" y="390848"/>
                  <a:pt x="309186" y="374970"/>
                </a:cubicBezTo>
                <a:cubicBezTo>
                  <a:pt x="334512" y="349644"/>
                  <a:pt x="323761" y="362976"/>
                  <a:pt x="342078" y="335499"/>
                </a:cubicBezTo>
                <a:cubicBezTo>
                  <a:pt x="348174" y="317210"/>
                  <a:pt x="348210" y="311333"/>
                  <a:pt x="361813" y="296029"/>
                </a:cubicBezTo>
                <a:cubicBezTo>
                  <a:pt x="374174" y="282122"/>
                  <a:pt x="392962" y="273200"/>
                  <a:pt x="401283" y="256558"/>
                </a:cubicBezTo>
                <a:cubicBezTo>
                  <a:pt x="411665" y="235795"/>
                  <a:pt x="424878" y="206650"/>
                  <a:pt x="440754" y="190774"/>
                </a:cubicBezTo>
                <a:lnTo>
                  <a:pt x="460489" y="171039"/>
                </a:lnTo>
                <a:cubicBezTo>
                  <a:pt x="477026" y="121432"/>
                  <a:pt x="452795" y="180658"/>
                  <a:pt x="486803" y="138147"/>
                </a:cubicBezTo>
                <a:cubicBezTo>
                  <a:pt x="491135" y="132732"/>
                  <a:pt x="490014" y="124474"/>
                  <a:pt x="493381" y="118412"/>
                </a:cubicBezTo>
                <a:cubicBezTo>
                  <a:pt x="501060" y="104589"/>
                  <a:pt x="510924" y="92098"/>
                  <a:pt x="519695" y="78941"/>
                </a:cubicBezTo>
                <a:lnTo>
                  <a:pt x="532852" y="59206"/>
                </a:lnTo>
                <a:lnTo>
                  <a:pt x="546009" y="39471"/>
                </a:lnTo>
                <a:cubicBezTo>
                  <a:pt x="548202" y="32892"/>
                  <a:pt x="548255" y="25150"/>
                  <a:pt x="552587" y="19735"/>
                </a:cubicBezTo>
                <a:cubicBezTo>
                  <a:pt x="574147" y="-7215"/>
                  <a:pt x="572322" y="17974"/>
                  <a:pt x="572322" y="0"/>
                </a:cubicBezTo>
              </a:path>
            </a:pathLst>
          </a:custGeom>
          <a:ln w="25400"/>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4" name="TextBox 13">
            <a:extLst>
              <a:ext uri="{FF2B5EF4-FFF2-40B4-BE49-F238E27FC236}">
                <a16:creationId xmlns:a16="http://schemas.microsoft.com/office/drawing/2014/main" id="{30F4B104-D159-423E-8843-D284B8FDAD27}"/>
              </a:ext>
            </a:extLst>
          </p:cNvPr>
          <p:cNvSpPr txBox="1"/>
          <p:nvPr/>
        </p:nvSpPr>
        <p:spPr>
          <a:xfrm rot="2772885">
            <a:off x="2894074" y="3759281"/>
            <a:ext cx="2328758" cy="261610"/>
          </a:xfrm>
          <a:prstGeom prst="rect">
            <a:avLst/>
          </a:prstGeom>
          <a:solidFill>
            <a:schemeClr val="bg1">
              <a:lumMod val="95000"/>
            </a:schemeClr>
          </a:solidFill>
        </p:spPr>
        <p:txBody>
          <a:bodyPr wrap="square" rtlCol="0">
            <a:spAutoFit/>
          </a:bodyPr>
          <a:lstStyle/>
          <a:p>
            <a:r>
              <a:rPr lang="en-US" sz="1100" b="1" dirty="0"/>
              <a:t>Decreasing  Temperature upwards </a:t>
            </a:r>
          </a:p>
        </p:txBody>
      </p:sp>
      <p:pic>
        <p:nvPicPr>
          <p:cNvPr id="28" name="Picture 27">
            <a:extLst>
              <a:ext uri="{FF2B5EF4-FFF2-40B4-BE49-F238E27FC236}">
                <a16:creationId xmlns:a16="http://schemas.microsoft.com/office/drawing/2014/main" id="{9276D9D1-A9C3-49E5-AE51-FEF6BAFD1A58}"/>
              </a:ext>
            </a:extLst>
          </p:cNvPr>
          <p:cNvPicPr>
            <a:picLocks noChangeAspect="1"/>
          </p:cNvPicPr>
          <p:nvPr/>
        </p:nvPicPr>
        <p:blipFill rotWithShape="1">
          <a:blip r:embed="rId2"/>
          <a:srcRect t="4597"/>
          <a:stretch/>
        </p:blipFill>
        <p:spPr>
          <a:xfrm>
            <a:off x="5736326" y="2111673"/>
            <a:ext cx="2111725" cy="3614976"/>
          </a:xfrm>
          <a:prstGeom prst="rect">
            <a:avLst/>
          </a:prstGeom>
        </p:spPr>
      </p:pic>
      <p:pic>
        <p:nvPicPr>
          <p:cNvPr id="29" name="Picture 28">
            <a:extLst>
              <a:ext uri="{FF2B5EF4-FFF2-40B4-BE49-F238E27FC236}">
                <a16:creationId xmlns:a16="http://schemas.microsoft.com/office/drawing/2014/main" id="{D2122B8C-A808-4D8D-8DBB-2F2915254A24}"/>
              </a:ext>
            </a:extLst>
          </p:cNvPr>
          <p:cNvPicPr>
            <a:picLocks noChangeAspect="1"/>
          </p:cNvPicPr>
          <p:nvPr/>
        </p:nvPicPr>
        <p:blipFill>
          <a:blip r:embed="rId3"/>
          <a:stretch>
            <a:fillRect/>
          </a:stretch>
        </p:blipFill>
        <p:spPr>
          <a:xfrm>
            <a:off x="7848051" y="2059925"/>
            <a:ext cx="2031994" cy="3614976"/>
          </a:xfrm>
          <a:prstGeom prst="rect">
            <a:avLst/>
          </a:prstGeom>
        </p:spPr>
      </p:pic>
      <p:pic>
        <p:nvPicPr>
          <p:cNvPr id="30" name="Picture 29">
            <a:extLst>
              <a:ext uri="{FF2B5EF4-FFF2-40B4-BE49-F238E27FC236}">
                <a16:creationId xmlns:a16="http://schemas.microsoft.com/office/drawing/2014/main" id="{C10213D1-2DD8-4E16-B285-C90C2B01BE63}"/>
              </a:ext>
            </a:extLst>
          </p:cNvPr>
          <p:cNvPicPr>
            <a:picLocks noChangeAspect="1"/>
          </p:cNvPicPr>
          <p:nvPr/>
        </p:nvPicPr>
        <p:blipFill>
          <a:blip r:embed="rId4"/>
          <a:stretch>
            <a:fillRect/>
          </a:stretch>
        </p:blipFill>
        <p:spPr>
          <a:xfrm>
            <a:off x="9849767" y="2059925"/>
            <a:ext cx="2060088" cy="3616284"/>
          </a:xfrm>
          <a:prstGeom prst="rect">
            <a:avLst/>
          </a:prstGeom>
        </p:spPr>
      </p:pic>
      <p:sp>
        <p:nvSpPr>
          <p:cNvPr id="31" name="TextBox 30">
            <a:extLst>
              <a:ext uri="{FF2B5EF4-FFF2-40B4-BE49-F238E27FC236}">
                <a16:creationId xmlns:a16="http://schemas.microsoft.com/office/drawing/2014/main" id="{B615D0F5-93F5-4139-9534-B02003236CF7}"/>
              </a:ext>
            </a:extLst>
          </p:cNvPr>
          <p:cNvSpPr txBox="1"/>
          <p:nvPr/>
        </p:nvSpPr>
        <p:spPr>
          <a:xfrm>
            <a:off x="2998763" y="1572690"/>
            <a:ext cx="8021171" cy="307777"/>
          </a:xfrm>
          <a:prstGeom prst="rect">
            <a:avLst/>
          </a:prstGeom>
          <a:noFill/>
          <a:ln>
            <a:solidFill>
              <a:schemeClr val="accent1">
                <a:shade val="50000"/>
              </a:schemeClr>
            </a:solidFill>
          </a:ln>
        </p:spPr>
        <p:txBody>
          <a:bodyPr wrap="square" rtlCol="0">
            <a:spAutoFit/>
          </a:bodyPr>
          <a:lstStyle/>
          <a:p>
            <a:r>
              <a:rPr lang="en-US" sz="1400" b="1" dirty="0"/>
              <a:t>Tropopause and stratosphere are very stable Layers, so cloud can not extend beyond Tropopause </a:t>
            </a:r>
          </a:p>
        </p:txBody>
      </p:sp>
      <p:cxnSp>
        <p:nvCxnSpPr>
          <p:cNvPr id="13" name="Straight Connector 12">
            <a:extLst>
              <a:ext uri="{FF2B5EF4-FFF2-40B4-BE49-F238E27FC236}">
                <a16:creationId xmlns:a16="http://schemas.microsoft.com/office/drawing/2014/main" id="{9EA7F89C-2F4B-40DA-BBC1-149C76B77663}"/>
              </a:ext>
            </a:extLst>
          </p:cNvPr>
          <p:cNvCxnSpPr>
            <a:cxnSpLocks/>
          </p:cNvCxnSpPr>
          <p:nvPr/>
        </p:nvCxnSpPr>
        <p:spPr>
          <a:xfrm>
            <a:off x="532359" y="2498942"/>
            <a:ext cx="11295635" cy="76317"/>
          </a:xfrm>
          <a:prstGeom prst="line">
            <a:avLst/>
          </a:prstGeom>
          <a:ln w="22225">
            <a:prstDash val="lgDashDotDot"/>
          </a:ln>
        </p:spPr>
        <p:style>
          <a:lnRef idx="1">
            <a:schemeClr val="accent1"/>
          </a:lnRef>
          <a:fillRef idx="0">
            <a:schemeClr val="accent1"/>
          </a:fillRef>
          <a:effectRef idx="0">
            <a:schemeClr val="accent1"/>
          </a:effectRef>
          <a:fontRef idx="minor">
            <a:schemeClr val="tx1"/>
          </a:fontRef>
        </p:style>
      </p:cxnSp>
      <p:pic>
        <p:nvPicPr>
          <p:cNvPr id="44" name="Picture 43">
            <a:extLst>
              <a:ext uri="{FF2B5EF4-FFF2-40B4-BE49-F238E27FC236}">
                <a16:creationId xmlns:a16="http://schemas.microsoft.com/office/drawing/2014/main" id="{996CDE3B-8651-4778-9C11-F70AD6E88838}"/>
              </a:ext>
            </a:extLst>
          </p:cNvPr>
          <p:cNvPicPr>
            <a:picLocks noChangeAspect="1"/>
          </p:cNvPicPr>
          <p:nvPr/>
        </p:nvPicPr>
        <p:blipFill>
          <a:blip r:embed="rId5"/>
          <a:stretch>
            <a:fillRect/>
          </a:stretch>
        </p:blipFill>
        <p:spPr>
          <a:xfrm>
            <a:off x="6251222" y="5582205"/>
            <a:ext cx="1564875" cy="345939"/>
          </a:xfrm>
          <a:prstGeom prst="rect">
            <a:avLst/>
          </a:prstGeom>
        </p:spPr>
      </p:pic>
      <p:sp>
        <p:nvSpPr>
          <p:cNvPr id="46" name="TextBox 45">
            <a:extLst>
              <a:ext uri="{FF2B5EF4-FFF2-40B4-BE49-F238E27FC236}">
                <a16:creationId xmlns:a16="http://schemas.microsoft.com/office/drawing/2014/main" id="{B971A3B6-7F4A-480B-A867-EEEB9A93EB3E}"/>
              </a:ext>
            </a:extLst>
          </p:cNvPr>
          <p:cNvSpPr txBox="1"/>
          <p:nvPr/>
        </p:nvSpPr>
        <p:spPr>
          <a:xfrm>
            <a:off x="2351720" y="3458550"/>
            <a:ext cx="835459" cy="369332"/>
          </a:xfrm>
          <a:prstGeom prst="rect">
            <a:avLst/>
          </a:prstGeom>
          <a:noFill/>
        </p:spPr>
        <p:txBody>
          <a:bodyPr wrap="square" rtlCol="0">
            <a:spAutoFit/>
          </a:bodyPr>
          <a:lstStyle/>
          <a:p>
            <a:r>
              <a:rPr lang="en-US" dirty="0"/>
              <a:t>0 C</a:t>
            </a:r>
          </a:p>
        </p:txBody>
      </p:sp>
      <p:sp>
        <p:nvSpPr>
          <p:cNvPr id="49" name="TextBox 48">
            <a:extLst>
              <a:ext uri="{FF2B5EF4-FFF2-40B4-BE49-F238E27FC236}">
                <a16:creationId xmlns:a16="http://schemas.microsoft.com/office/drawing/2014/main" id="{04B29F8B-4DE5-4FEE-9979-997D630CB8EB}"/>
              </a:ext>
            </a:extLst>
          </p:cNvPr>
          <p:cNvSpPr txBox="1"/>
          <p:nvPr/>
        </p:nvSpPr>
        <p:spPr>
          <a:xfrm>
            <a:off x="3187179" y="1036948"/>
            <a:ext cx="2180808" cy="369332"/>
          </a:xfrm>
          <a:prstGeom prst="rect">
            <a:avLst/>
          </a:prstGeom>
          <a:noFill/>
        </p:spPr>
        <p:txBody>
          <a:bodyPr wrap="square" rtlCol="0">
            <a:spAutoFit/>
          </a:bodyPr>
          <a:lstStyle/>
          <a:p>
            <a:r>
              <a:rPr lang="en-US" b="1" dirty="0">
                <a:solidFill>
                  <a:srgbClr val="ED7D31"/>
                </a:solidFill>
              </a:rPr>
              <a:t>Temperature Profile </a:t>
            </a:r>
          </a:p>
        </p:txBody>
      </p:sp>
      <p:sp>
        <p:nvSpPr>
          <p:cNvPr id="15" name="TextBox 14">
            <a:extLst>
              <a:ext uri="{FF2B5EF4-FFF2-40B4-BE49-F238E27FC236}">
                <a16:creationId xmlns:a16="http://schemas.microsoft.com/office/drawing/2014/main" id="{115641ED-E4A4-4806-B26D-85393E398E0A}"/>
              </a:ext>
            </a:extLst>
          </p:cNvPr>
          <p:cNvSpPr txBox="1"/>
          <p:nvPr/>
        </p:nvSpPr>
        <p:spPr>
          <a:xfrm>
            <a:off x="8845321" y="5713521"/>
            <a:ext cx="2303467" cy="369332"/>
          </a:xfrm>
          <a:prstGeom prst="rect">
            <a:avLst/>
          </a:prstGeom>
          <a:noFill/>
        </p:spPr>
        <p:txBody>
          <a:bodyPr wrap="square" rtlCol="0">
            <a:spAutoFit/>
          </a:bodyPr>
          <a:lstStyle/>
          <a:p>
            <a:r>
              <a:rPr lang="en-US" b="1" dirty="0"/>
              <a:t>Surface level</a:t>
            </a:r>
          </a:p>
        </p:txBody>
      </p:sp>
      <p:sp>
        <p:nvSpPr>
          <p:cNvPr id="16" name="TextBox 15">
            <a:extLst>
              <a:ext uri="{FF2B5EF4-FFF2-40B4-BE49-F238E27FC236}">
                <a16:creationId xmlns:a16="http://schemas.microsoft.com/office/drawing/2014/main" id="{08CBFF9E-20AA-4DB3-A87F-894E2EA2CB18}"/>
              </a:ext>
            </a:extLst>
          </p:cNvPr>
          <p:cNvSpPr txBox="1"/>
          <p:nvPr/>
        </p:nvSpPr>
        <p:spPr>
          <a:xfrm>
            <a:off x="2769449" y="84689"/>
            <a:ext cx="7249212" cy="738664"/>
          </a:xfrm>
          <a:prstGeom prst="rect">
            <a:avLst/>
          </a:prstGeom>
          <a:noFill/>
        </p:spPr>
        <p:txBody>
          <a:bodyPr wrap="square" rtlCol="0">
            <a:spAutoFit/>
          </a:bodyPr>
          <a:lstStyle/>
          <a:p>
            <a:r>
              <a:rPr lang="en-US" sz="2400" b="1" dirty="0">
                <a:solidFill>
                  <a:schemeClr val="accent1"/>
                </a:solidFill>
              </a:rPr>
              <a:t>A  typical small scale air circulation and cloud formation </a:t>
            </a:r>
          </a:p>
          <a:p>
            <a:r>
              <a:rPr lang="en-US" dirty="0"/>
              <a:t> </a:t>
            </a:r>
          </a:p>
        </p:txBody>
      </p:sp>
      <p:pic>
        <p:nvPicPr>
          <p:cNvPr id="25" name="Picture 24">
            <a:extLst>
              <a:ext uri="{FF2B5EF4-FFF2-40B4-BE49-F238E27FC236}">
                <a16:creationId xmlns:a16="http://schemas.microsoft.com/office/drawing/2014/main" id="{D9E57BE0-237E-4D9D-9B09-45A0863DB7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30548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 Deep moist convection with overshooting tops as seen from space. The cloud anvil indicates the level of neutral buoyancy or in other words, the position of thermal tropopause. Overshooting tops above strong updrafts penetrate the tropopause and rise in the lower stratosphere. Image courtesy of the International Space Station (ISS) (ESA/NASA).">
            <a:extLst>
              <a:ext uri="{FF2B5EF4-FFF2-40B4-BE49-F238E27FC236}">
                <a16:creationId xmlns:a16="http://schemas.microsoft.com/office/drawing/2014/main" id="{C6C62FD0-E59D-4998-AEA8-802D1BF7C5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6227" y="629831"/>
            <a:ext cx="9680318" cy="558041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C2F42CD-FCD1-49A0-BB21-7CB6DEEFBE3A}"/>
              </a:ext>
            </a:extLst>
          </p:cNvPr>
          <p:cNvSpPr/>
          <p:nvPr/>
        </p:nvSpPr>
        <p:spPr>
          <a:xfrm>
            <a:off x="768796" y="6149291"/>
            <a:ext cx="10937105" cy="646331"/>
          </a:xfrm>
          <a:prstGeom prst="rect">
            <a:avLst/>
          </a:prstGeom>
        </p:spPr>
        <p:txBody>
          <a:bodyPr wrap="square">
            <a:spAutoFit/>
          </a:bodyPr>
          <a:lstStyle/>
          <a:p>
            <a:r>
              <a:rPr lang="en-US" sz="1200" b="0" i="0" dirty="0">
                <a:solidFill>
                  <a:srgbClr val="111111"/>
                </a:solidFill>
                <a:effectLst/>
                <a:latin typeface="Roboto"/>
              </a:rPr>
              <a:t>Deep moist convection with overshooting tops as seen from space. The cloud anvil indicates the level of neutral buoyancy or in other words, the position of thermal tropopause. Overshooting tops above strong updrafts penetrate the tropopause and rise in the lower stratosphere. Image courtesy of the International Space Station (ISS) (ESA/NASA).</a:t>
            </a:r>
          </a:p>
        </p:txBody>
      </p:sp>
      <p:sp>
        <p:nvSpPr>
          <p:cNvPr id="3" name="TextBox 2">
            <a:extLst>
              <a:ext uri="{FF2B5EF4-FFF2-40B4-BE49-F238E27FC236}">
                <a16:creationId xmlns:a16="http://schemas.microsoft.com/office/drawing/2014/main" id="{6BDA0316-2D4F-4023-B94C-3287D78E8158}"/>
              </a:ext>
            </a:extLst>
          </p:cNvPr>
          <p:cNvSpPr txBox="1"/>
          <p:nvPr/>
        </p:nvSpPr>
        <p:spPr>
          <a:xfrm>
            <a:off x="982979" y="160020"/>
            <a:ext cx="9037714" cy="369332"/>
          </a:xfrm>
          <a:prstGeom prst="rect">
            <a:avLst/>
          </a:prstGeom>
          <a:noFill/>
        </p:spPr>
        <p:txBody>
          <a:bodyPr wrap="square" rtlCol="0">
            <a:spAutoFit/>
          </a:bodyPr>
          <a:lstStyle/>
          <a:p>
            <a:r>
              <a:rPr lang="en-US" b="1" dirty="0">
                <a:solidFill>
                  <a:schemeClr val="accent2">
                    <a:lumMod val="75000"/>
                  </a:schemeClr>
                </a:solidFill>
              </a:rPr>
              <a:t>Optional for Now</a:t>
            </a:r>
            <a:r>
              <a:rPr lang="en-US" dirty="0">
                <a:solidFill>
                  <a:schemeClr val="accent2">
                    <a:lumMod val="75000"/>
                  </a:schemeClr>
                </a:solidFill>
              </a:rPr>
              <a:t>: Will talk about Thunderstorms in more details later in this course </a:t>
            </a:r>
          </a:p>
        </p:txBody>
      </p:sp>
      <p:pic>
        <p:nvPicPr>
          <p:cNvPr id="5" name="Picture 4">
            <a:extLst>
              <a:ext uri="{FF2B5EF4-FFF2-40B4-BE49-F238E27FC236}">
                <a16:creationId xmlns:a16="http://schemas.microsoft.com/office/drawing/2014/main" id="{37E2BEBA-A7DD-44DF-BFDD-9044EE2C40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4216714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644174-7EBD-44F3-BB38-879365198A26}"/>
              </a:ext>
            </a:extLst>
          </p:cNvPr>
          <p:cNvSpPr/>
          <p:nvPr/>
        </p:nvSpPr>
        <p:spPr>
          <a:xfrm>
            <a:off x="1231594" y="83733"/>
            <a:ext cx="5699765" cy="1692771"/>
          </a:xfrm>
          <a:prstGeom prst="rect">
            <a:avLst/>
          </a:prstGeom>
        </p:spPr>
        <p:txBody>
          <a:bodyPr wrap="none">
            <a:spAutoFit/>
          </a:bodyPr>
          <a:lstStyle/>
          <a:p>
            <a:r>
              <a:rPr lang="en-US" altLang="en-US" sz="3200" b="1" dirty="0">
                <a:solidFill>
                  <a:schemeClr val="accent6">
                    <a:lumMod val="75000"/>
                  </a:schemeClr>
                </a:solidFill>
              </a:rPr>
              <a:t>General Atmospheric Circulation</a:t>
            </a:r>
          </a:p>
          <a:p>
            <a:endParaRPr lang="en-US" altLang="en-US" sz="2400" b="1" dirty="0">
              <a:solidFill>
                <a:schemeClr val="accent6">
                  <a:lumMod val="75000"/>
                </a:schemeClr>
              </a:solidFill>
            </a:endParaRPr>
          </a:p>
          <a:p>
            <a:r>
              <a:rPr lang="en-US" altLang="en-US" sz="2400" b="1" dirty="0"/>
              <a:t> </a:t>
            </a:r>
          </a:p>
          <a:p>
            <a:r>
              <a:rPr lang="en-US" altLang="en-US" sz="2400" b="1" dirty="0">
                <a:solidFill>
                  <a:schemeClr val="accent6">
                    <a:lumMod val="75000"/>
                  </a:schemeClr>
                </a:solidFill>
              </a:rPr>
              <a:t>                </a:t>
            </a:r>
            <a:endParaRPr lang="en-US" sz="2400" dirty="0"/>
          </a:p>
        </p:txBody>
      </p:sp>
      <p:pic>
        <p:nvPicPr>
          <p:cNvPr id="6" name="Picture 5">
            <a:extLst>
              <a:ext uri="{FF2B5EF4-FFF2-40B4-BE49-F238E27FC236}">
                <a16:creationId xmlns:a16="http://schemas.microsoft.com/office/drawing/2014/main" id="{A8C06253-5791-4399-9A47-E92318097C8E}"/>
              </a:ext>
            </a:extLst>
          </p:cNvPr>
          <p:cNvPicPr>
            <a:picLocks noChangeAspect="1"/>
          </p:cNvPicPr>
          <p:nvPr/>
        </p:nvPicPr>
        <p:blipFill>
          <a:blip r:embed="rId2"/>
          <a:stretch>
            <a:fillRect/>
          </a:stretch>
        </p:blipFill>
        <p:spPr>
          <a:xfrm>
            <a:off x="485687" y="1776504"/>
            <a:ext cx="7191577" cy="4186400"/>
          </a:xfrm>
          <a:prstGeom prst="rect">
            <a:avLst/>
          </a:prstGeom>
        </p:spPr>
      </p:pic>
      <p:sp>
        <p:nvSpPr>
          <p:cNvPr id="7" name="Rectangle 6">
            <a:extLst>
              <a:ext uri="{FF2B5EF4-FFF2-40B4-BE49-F238E27FC236}">
                <a16:creationId xmlns:a16="http://schemas.microsoft.com/office/drawing/2014/main" id="{5646B59F-3A0C-4514-8043-ECD0BA7756B9}"/>
              </a:ext>
            </a:extLst>
          </p:cNvPr>
          <p:cNvSpPr/>
          <p:nvPr/>
        </p:nvSpPr>
        <p:spPr>
          <a:xfrm>
            <a:off x="1408227" y="853174"/>
            <a:ext cx="4598567" cy="1200329"/>
          </a:xfrm>
          <a:prstGeom prst="rect">
            <a:avLst/>
          </a:prstGeom>
        </p:spPr>
        <p:txBody>
          <a:bodyPr wrap="none">
            <a:spAutoFit/>
          </a:bodyPr>
          <a:lstStyle/>
          <a:p>
            <a:r>
              <a:rPr lang="en-US" altLang="en-US" b="1" dirty="0"/>
              <a:t>What is </a:t>
            </a:r>
            <a:r>
              <a:rPr lang="en-US" altLang="en-US" b="1" dirty="0">
                <a:solidFill>
                  <a:srgbClr val="C00000"/>
                </a:solidFill>
              </a:rPr>
              <a:t>Convergence</a:t>
            </a:r>
            <a:r>
              <a:rPr lang="en-US" altLang="en-US" b="1" dirty="0"/>
              <a:t> and </a:t>
            </a:r>
            <a:r>
              <a:rPr lang="en-US" altLang="en-US" b="1" dirty="0">
                <a:solidFill>
                  <a:srgbClr val="C00000"/>
                </a:solidFill>
              </a:rPr>
              <a:t>Divergence</a:t>
            </a:r>
            <a:r>
              <a:rPr lang="en-US" altLang="en-US" b="1" dirty="0"/>
              <a:t> of wind?</a:t>
            </a:r>
          </a:p>
          <a:p>
            <a:endParaRPr lang="en-US" altLang="en-US" b="1" dirty="0"/>
          </a:p>
          <a:p>
            <a:endParaRPr lang="en-US" altLang="en-US" b="1" dirty="0"/>
          </a:p>
          <a:p>
            <a:r>
              <a:rPr lang="en-US" b="1" dirty="0"/>
              <a:t>                                       </a:t>
            </a:r>
            <a:endParaRPr lang="en-US" dirty="0">
              <a:solidFill>
                <a:schemeClr val="accent5">
                  <a:lumMod val="50000"/>
                </a:schemeClr>
              </a:solidFill>
            </a:endParaRPr>
          </a:p>
        </p:txBody>
      </p:sp>
      <p:sp>
        <p:nvSpPr>
          <p:cNvPr id="3" name="Rectangle 2">
            <a:extLst>
              <a:ext uri="{FF2B5EF4-FFF2-40B4-BE49-F238E27FC236}">
                <a16:creationId xmlns:a16="http://schemas.microsoft.com/office/drawing/2014/main" id="{AF1681A6-37E6-4940-8CED-73276F478857}"/>
              </a:ext>
            </a:extLst>
          </p:cNvPr>
          <p:cNvSpPr/>
          <p:nvPr/>
        </p:nvSpPr>
        <p:spPr>
          <a:xfrm>
            <a:off x="1021729" y="6186550"/>
            <a:ext cx="9386809" cy="369332"/>
          </a:xfrm>
          <a:prstGeom prst="rect">
            <a:avLst/>
          </a:prstGeom>
        </p:spPr>
        <p:txBody>
          <a:bodyPr wrap="square">
            <a:spAutoFit/>
          </a:bodyPr>
          <a:lstStyle/>
          <a:p>
            <a:r>
              <a:rPr lang="en-US" b="1" dirty="0">
                <a:solidFill>
                  <a:schemeClr val="accent5">
                    <a:lumMod val="50000"/>
                  </a:schemeClr>
                </a:solidFill>
              </a:rPr>
              <a:t>Winds are rotating around pressure systems, Why? </a:t>
            </a:r>
            <a:endParaRPr lang="en-US" dirty="0"/>
          </a:p>
        </p:txBody>
      </p:sp>
      <p:sp>
        <p:nvSpPr>
          <p:cNvPr id="5" name="Rectangle 2">
            <a:extLst>
              <a:ext uri="{FF2B5EF4-FFF2-40B4-BE49-F238E27FC236}">
                <a16:creationId xmlns:a16="http://schemas.microsoft.com/office/drawing/2014/main" id="{478BE068-1052-4EE0-A527-78332E9DD5B9}"/>
              </a:ext>
            </a:extLst>
          </p:cNvPr>
          <p:cNvSpPr>
            <a:spLocks noChangeArrowheads="1"/>
          </p:cNvSpPr>
          <p:nvPr/>
        </p:nvSpPr>
        <p:spPr bwMode="auto">
          <a:xfrm>
            <a:off x="8045572" y="3015757"/>
            <a:ext cx="332137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rial" panose="020B0604020202020204" pitchFamily="34" charset="0"/>
              </a:rPr>
              <a:t>Convergence</a:t>
            </a:r>
            <a:r>
              <a:rPr kumimoji="0" lang="en-US" altLang="en-US" sz="1800" b="0" i="0" u="none" strike="noStrike" cap="none" normalizeH="0" baseline="0" dirty="0">
                <a:ln>
                  <a:noFill/>
                </a:ln>
                <a:solidFill>
                  <a:schemeClr val="tx1"/>
                </a:solidFill>
                <a:effectLst/>
                <a:latin typeface="Arial" panose="020B0604020202020204" pitchFamily="34" charset="0"/>
              </a:rPr>
              <a:t> is when winds come together.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1" i="0" u="none" strike="noStrike" cap="none" normalizeH="0" baseline="0" dirty="0">
                <a:ln>
                  <a:noFill/>
                </a:ln>
                <a:solidFill>
                  <a:schemeClr val="tx1"/>
                </a:solidFill>
                <a:effectLst/>
                <a:latin typeface="Arial" panose="020B0604020202020204" pitchFamily="34" charset="0"/>
              </a:rPr>
              <a:t>Divergence</a:t>
            </a:r>
            <a:r>
              <a:rPr kumimoji="0" lang="en-US" altLang="en-US" sz="1800" b="0" i="0" u="none" strike="noStrike" cap="none" normalizeH="0" baseline="0" dirty="0">
                <a:ln>
                  <a:noFill/>
                </a:ln>
                <a:solidFill>
                  <a:schemeClr val="tx1"/>
                </a:solidFill>
                <a:effectLst/>
                <a:latin typeface="Arial" panose="020B0604020202020204" pitchFamily="34" charset="0"/>
              </a:rPr>
              <a:t> is when winds spread apart.</a:t>
            </a:r>
          </a:p>
        </p:txBody>
      </p:sp>
      <p:pic>
        <p:nvPicPr>
          <p:cNvPr id="8" name="Picture 7">
            <a:extLst>
              <a:ext uri="{FF2B5EF4-FFF2-40B4-BE49-F238E27FC236}">
                <a16:creationId xmlns:a16="http://schemas.microsoft.com/office/drawing/2014/main" id="{97A7BD2B-C92E-4D7D-B2E1-C22F106462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Tree>
    <p:extLst>
      <p:ext uri="{BB962C8B-B14F-4D97-AF65-F5344CB8AC3E}">
        <p14:creationId xmlns:p14="http://schemas.microsoft.com/office/powerpoint/2010/main" val="33787098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15692</TotalTime>
  <Words>1095</Words>
  <Application>Microsoft Macintosh PowerPoint</Application>
  <PresentationFormat>شاشة عريضة</PresentationFormat>
  <Paragraphs>141</Paragraphs>
  <Slides>22</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2</vt:i4>
      </vt:variant>
      <vt:variant>
        <vt:lpstr>عناوين الشرائح</vt:lpstr>
      </vt:variant>
      <vt:variant>
        <vt:i4>22</vt:i4>
      </vt:variant>
    </vt:vector>
  </HeadingPairs>
  <TitlesOfParts>
    <vt:vector size="31" baseType="lpstr">
      <vt:lpstr>Arial</vt:lpstr>
      <vt:lpstr>Arial Black</vt:lpstr>
      <vt:lpstr>Cairo</vt:lpstr>
      <vt:lpstr>Calibri</vt:lpstr>
      <vt:lpstr>Calibri Light</vt:lpstr>
      <vt:lpstr>Century Gothic</vt:lpstr>
      <vt:lpstr>Roboto</vt:lpstr>
      <vt:lpstr>Office Theme</vt:lpstr>
      <vt:lpstr>1_Office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Forces Governing and Affecting Wind</vt:lpstr>
      <vt:lpstr>Pressure Gradient Force “Gradient Wind”</vt:lpstr>
      <vt:lpstr>The effect of the Coriolis Force  The Coriolis force is the effect of Earth's rotation that makes moving air and water appear to curve: to the right in the Northern Hemisphere and to the left in the Southern Hemisphere.</vt:lpstr>
      <vt:lpstr>Wind rotates (or spirals)  around both low- and high-pressure systems due to the Coriolis force.   Around low-pressure systems, wind spirals inward—counterclockwise in the Northern Hemisphere and clockwise in the Southern Hemisphere.   Around high-pressure systems, it spirals outward—clockwise in the Northern Hemisphere and counterclockwise in the Southern Hemisphere..</vt:lpstr>
      <vt:lpstr>Which one in the Northern and which in the Southern hemisphere </vt:lpstr>
      <vt:lpstr>عرض تقديمي في PowerPoint</vt:lpstr>
      <vt:lpstr>عرض تقديمي في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Microsoft Office User</cp:lastModifiedBy>
  <cp:revision>64</cp:revision>
  <dcterms:created xsi:type="dcterms:W3CDTF">2024-10-29T08:48:15Z</dcterms:created>
  <dcterms:modified xsi:type="dcterms:W3CDTF">2026-08-09T04:59:36Z</dcterms:modified>
</cp:coreProperties>
</file>