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xml" ContentType="application/vnd.openxmlformats-officedocument.presentationml.notesSlide+xml"/>
  <Override PartName="/ppt/tags/tag41.xml" ContentType="application/vnd.openxmlformats-officedocument.presentationml.tags+xml"/>
  <Override PartName="/ppt/notesSlides/notesSlide3.xml" ContentType="application/vnd.openxmlformats-officedocument.presentationml.notesSlide+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notesSlides/notesSlide6.xml" ContentType="application/vnd.openxmlformats-officedocument.presentationml.notesSlide+xml"/>
  <Override PartName="/ppt/tags/tag45.xml" ContentType="application/vnd.openxmlformats-officedocument.presentationml.tags+xml"/>
  <Override PartName="/ppt/notesSlides/notesSlide7.xml" ContentType="application/vnd.openxmlformats-officedocument.presentationml.notesSlide+xml"/>
  <Override PartName="/ppt/tags/tag46.xml" ContentType="application/vnd.openxmlformats-officedocument.presentationml.tags+xml"/>
  <Override PartName="/ppt/notesSlides/notesSlide8.xml" ContentType="application/vnd.openxmlformats-officedocument.presentationml.notesSlide+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notesSlides/notesSlide10.xml" ContentType="application/vnd.openxmlformats-officedocument.presentationml.notesSlide+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notesSlides/notesSlide12.xml" ContentType="application/vnd.openxmlformats-officedocument.presentationml.notesSlide+xml"/>
  <Override PartName="/ppt/tags/tag51.xml" ContentType="application/vnd.openxmlformats-officedocument.presentationml.tags+xml"/>
  <Override PartName="/ppt/notesSlides/notesSlide13.xml" ContentType="application/vnd.openxmlformats-officedocument.presentationml.notesSlide+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notesSlides/notesSlide15.xml" ContentType="application/vnd.openxmlformats-officedocument.presentationml.notesSlide+xml"/>
  <Override PartName="/ppt/tags/tag54.xml" ContentType="application/vnd.openxmlformats-officedocument.presentationml.tags+xml"/>
  <Override PartName="/ppt/notesSlides/notesSlide16.xml" ContentType="application/vnd.openxmlformats-officedocument.presentationml.notesSlide+xml"/>
  <Override PartName="/ppt/tags/tag55.xml" ContentType="application/vnd.openxmlformats-officedocument.presentationml.tags+xml"/>
  <Override PartName="/ppt/notesSlides/notesSlide17.xml" ContentType="application/vnd.openxmlformats-officedocument.presentationml.notesSlide+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notesSlides/notesSlide19.xml" ContentType="application/vnd.openxmlformats-officedocument.presentationml.notesSlide+xml"/>
  <Override PartName="/ppt/tags/tag58.xml" ContentType="application/vnd.openxmlformats-officedocument.presentationml.tags+xml"/>
  <Override PartName="/ppt/notesSlides/notesSlide20.xml" ContentType="application/vnd.openxmlformats-officedocument.presentationml.notesSlide+xml"/>
  <Override PartName="/ppt/tags/tag59.xml" ContentType="application/vnd.openxmlformats-officedocument.presentationml.tags+xml"/>
  <Override PartName="/ppt/notesSlides/notesSlide21.xml" ContentType="application/vnd.openxmlformats-officedocument.presentationml.notesSlide+xml"/>
  <Override PartName="/ppt/tags/tag60.xml" ContentType="application/vnd.openxmlformats-officedocument.presentationml.tags+xml"/>
  <Override PartName="/ppt/notesSlides/notesSlide22.xml" ContentType="application/vnd.openxmlformats-officedocument.presentationml.notesSlide+xml"/>
  <Override PartName="/ppt/tags/tag61.xml" ContentType="application/vnd.openxmlformats-officedocument.presentationml.tags+xml"/>
  <Override PartName="/ppt/notesSlides/notesSlide23.xml" ContentType="application/vnd.openxmlformats-officedocument.presentationml.notesSlide+xml"/>
  <Override PartName="/ppt/tags/tag62.xml" ContentType="application/vnd.openxmlformats-officedocument.presentationml.tags+xml"/>
  <Override PartName="/ppt/notesSlides/notesSlide24.xml" ContentType="application/vnd.openxmlformats-officedocument.presentationml.notesSlide+xml"/>
  <Override PartName="/ppt/tags/tag63.xml" ContentType="application/vnd.openxmlformats-officedocument.presentationml.tags+xml"/>
  <Override PartName="/ppt/notesSlides/notesSlide25.xml" ContentType="application/vnd.openxmlformats-officedocument.presentationml.notesSlide+xml"/>
  <Override PartName="/ppt/tags/tag64.xml" ContentType="application/vnd.openxmlformats-officedocument.presentationml.tags+xml"/>
  <Override PartName="/ppt/notesSlides/notesSlide26.xml" ContentType="application/vnd.openxmlformats-officedocument.presentationml.notesSlide+xml"/>
  <Override PartName="/ppt/tags/tag65.xml" ContentType="application/vnd.openxmlformats-officedocument.presentationml.tags+xml"/>
  <Override PartName="/ppt/notesSlides/notesSlide27.xml" ContentType="application/vnd.openxmlformats-officedocument.presentationml.notesSlide+xml"/>
  <Override PartName="/ppt/tags/tag66.xml" ContentType="application/vnd.openxmlformats-officedocument.presentationml.tags+xml"/>
  <Override PartName="/ppt/notesSlides/notesSlide28.xml" ContentType="application/vnd.openxmlformats-officedocument.presentationml.notesSlide+xml"/>
  <Override PartName="/ppt/tags/tag67.xml" ContentType="application/vnd.openxmlformats-officedocument.presentationml.tags+xml"/>
  <Override PartName="/ppt/notesSlides/notesSlide29.xml" ContentType="application/vnd.openxmlformats-officedocument.presentationml.notesSlide+xml"/>
  <Override PartName="/ppt/tags/tag68.xml" ContentType="application/vnd.openxmlformats-officedocument.presentationml.tags+xml"/>
  <Override PartName="/ppt/notesSlides/notesSlide30.xml" ContentType="application/vnd.openxmlformats-officedocument.presentationml.notesSlide+xml"/>
  <Override PartName="/ppt/tags/tag69.xml" ContentType="application/vnd.openxmlformats-officedocument.presentationml.tags+xml"/>
  <Override PartName="/ppt/notesSlides/notesSlide31.xml" ContentType="application/vnd.openxmlformats-officedocument.presentationml.notesSlide+xml"/>
  <Override PartName="/ppt/tags/tag70.xml" ContentType="application/vnd.openxmlformats-officedocument.presentationml.tags+xml"/>
  <Override PartName="/ppt/notesSlides/notesSlide32.xml" ContentType="application/vnd.openxmlformats-officedocument.presentationml.notesSlide+xml"/>
  <Override PartName="/ppt/tags/tag71.xml" ContentType="application/vnd.openxmlformats-officedocument.presentationml.tags+xml"/>
  <Override PartName="/ppt/notesSlides/notesSlide3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handoutMasterIdLst>
    <p:handoutMasterId r:id="rId89"/>
  </p:handoutMasterIdLst>
  <p:sldIdLst>
    <p:sldId id="256" r:id="rId2"/>
    <p:sldId id="258" r:id="rId3"/>
    <p:sldId id="348" r:id="rId4"/>
    <p:sldId id="345" r:id="rId5"/>
    <p:sldId id="346" r:id="rId6"/>
    <p:sldId id="347" r:id="rId7"/>
    <p:sldId id="349" r:id="rId8"/>
    <p:sldId id="350" r:id="rId9"/>
    <p:sldId id="351" r:id="rId10"/>
    <p:sldId id="352" r:id="rId11"/>
    <p:sldId id="353" r:id="rId12"/>
    <p:sldId id="344" r:id="rId13"/>
    <p:sldId id="261" r:id="rId14"/>
    <p:sldId id="299" r:id="rId15"/>
    <p:sldId id="265" r:id="rId16"/>
    <p:sldId id="300" r:id="rId17"/>
    <p:sldId id="301" r:id="rId18"/>
    <p:sldId id="341" r:id="rId19"/>
    <p:sldId id="342" r:id="rId20"/>
    <p:sldId id="343" r:id="rId21"/>
    <p:sldId id="302" r:id="rId22"/>
    <p:sldId id="264" r:id="rId23"/>
    <p:sldId id="303" r:id="rId24"/>
    <p:sldId id="266" r:id="rId25"/>
    <p:sldId id="304" r:id="rId26"/>
    <p:sldId id="305" r:id="rId27"/>
    <p:sldId id="306" r:id="rId28"/>
    <p:sldId id="307" r:id="rId29"/>
    <p:sldId id="263" r:id="rId30"/>
    <p:sldId id="311" r:id="rId31"/>
    <p:sldId id="308" r:id="rId32"/>
    <p:sldId id="309" r:id="rId33"/>
    <p:sldId id="310" r:id="rId34"/>
    <p:sldId id="259" r:id="rId35"/>
    <p:sldId id="260" r:id="rId36"/>
    <p:sldId id="267" r:id="rId37"/>
    <p:sldId id="268" r:id="rId38"/>
    <p:sldId id="269" r:id="rId39"/>
    <p:sldId id="270" r:id="rId40"/>
    <p:sldId id="271" r:id="rId41"/>
    <p:sldId id="272" r:id="rId42"/>
    <p:sldId id="275" r:id="rId43"/>
    <p:sldId id="276" r:id="rId44"/>
    <p:sldId id="277" r:id="rId45"/>
    <p:sldId id="278" r:id="rId46"/>
    <p:sldId id="279" r:id="rId47"/>
    <p:sldId id="280" r:id="rId48"/>
    <p:sldId id="273" r:id="rId49"/>
    <p:sldId id="312" r:id="rId50"/>
    <p:sldId id="282" r:id="rId51"/>
    <p:sldId id="313" r:id="rId52"/>
    <p:sldId id="314" r:id="rId53"/>
    <p:sldId id="316" r:id="rId54"/>
    <p:sldId id="317" r:id="rId55"/>
    <p:sldId id="315" r:id="rId56"/>
    <p:sldId id="318" r:id="rId57"/>
    <p:sldId id="319" r:id="rId58"/>
    <p:sldId id="320" r:id="rId59"/>
    <p:sldId id="286" r:id="rId60"/>
    <p:sldId id="285" r:id="rId61"/>
    <p:sldId id="321" r:id="rId62"/>
    <p:sldId id="322" r:id="rId63"/>
    <p:sldId id="323" r:id="rId64"/>
    <p:sldId id="297" r:id="rId65"/>
    <p:sldId id="324" r:id="rId66"/>
    <p:sldId id="325" r:id="rId67"/>
    <p:sldId id="326" r:id="rId68"/>
    <p:sldId id="327" r:id="rId69"/>
    <p:sldId id="328" r:id="rId70"/>
    <p:sldId id="287" r:id="rId71"/>
    <p:sldId id="329" r:id="rId72"/>
    <p:sldId id="288" r:id="rId73"/>
    <p:sldId id="289" r:id="rId74"/>
    <p:sldId id="331" r:id="rId75"/>
    <p:sldId id="332" r:id="rId76"/>
    <p:sldId id="333" r:id="rId77"/>
    <p:sldId id="334" r:id="rId78"/>
    <p:sldId id="335" r:id="rId79"/>
    <p:sldId id="336" r:id="rId80"/>
    <p:sldId id="337" r:id="rId81"/>
    <p:sldId id="338" r:id="rId82"/>
    <p:sldId id="330" r:id="rId83"/>
    <p:sldId id="339" r:id="rId84"/>
    <p:sldId id="340" r:id="rId85"/>
    <p:sldId id="283" r:id="rId86"/>
    <p:sldId id="257" r:id="rId87"/>
  </p:sldIdLst>
  <p:sldSz cx="9144000" cy="6858000" type="screen4x3"/>
  <p:notesSz cx="6858000" cy="9144000"/>
  <p:custDataLst>
    <p:tags r:id="rId90"/>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A"/>
    <a:srgbClr val="134892"/>
    <a:srgbClr val="F2C31A"/>
    <a:srgbClr val="FFFF99"/>
    <a:srgbClr val="66FF66"/>
    <a:srgbClr val="FF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01" autoAdjust="0"/>
  </p:normalViewPr>
  <p:slideViewPr>
    <p:cSldViewPr>
      <p:cViewPr varScale="1">
        <p:scale>
          <a:sx n="91" d="100"/>
          <a:sy n="91" d="100"/>
        </p:scale>
        <p:origin x="20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0429567-0DBF-48A3-A7CF-F81B7EF962D1}" type="datetimeFigureOut">
              <a:rPr lang="en-US"/>
              <a:pPr>
                <a:defRPr/>
              </a:pPr>
              <a:t>11/18/2023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99053E9-1C83-4CC3-80AE-466BD89F31F6}" type="slidenum">
              <a:rPr lang="en-US"/>
              <a:pPr>
                <a:defRPr/>
              </a:pPr>
              <a:t>‹#›</a:t>
            </a:fld>
            <a:endParaRPr lang="en-US"/>
          </a:p>
        </p:txBody>
      </p:sp>
    </p:spTree>
    <p:extLst>
      <p:ext uri="{BB962C8B-B14F-4D97-AF65-F5344CB8AC3E}">
        <p14:creationId xmlns:p14="http://schemas.microsoft.com/office/powerpoint/2010/main" val="326894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D9875D06-FA4D-4A99-B54C-AFA8D2B4AE6F}" type="datetimeFigureOut">
              <a:rPr lang="zh-CN" altLang="en-US"/>
              <a:pPr>
                <a:defRPr/>
              </a:pPr>
              <a:t>2023/11/18</a:t>
            </a:fld>
            <a:endParaRPr lang="en-US" altLang="zh-CN"/>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1039E60-BF2B-4BFB-A357-E946C274AAFF}" type="slidenum">
              <a:rPr lang="zh-CN" altLang="en-US"/>
              <a:pPr>
                <a:defRPr/>
              </a:pPr>
              <a:t>‹#›</a:t>
            </a:fld>
            <a:endParaRPr lang="en-US" altLang="zh-CN"/>
          </a:p>
        </p:txBody>
      </p:sp>
    </p:spTree>
    <p:extLst>
      <p:ext uri="{BB962C8B-B14F-4D97-AF65-F5344CB8AC3E}">
        <p14:creationId xmlns:p14="http://schemas.microsoft.com/office/powerpoint/2010/main" val="250434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45</a:t>
            </a:fld>
            <a:endParaRPr lang="en-US" altLang="zh-CN"/>
          </a:p>
        </p:txBody>
      </p:sp>
    </p:spTree>
    <p:extLst>
      <p:ext uri="{BB962C8B-B14F-4D97-AF65-F5344CB8AC3E}">
        <p14:creationId xmlns:p14="http://schemas.microsoft.com/office/powerpoint/2010/main" val="1854805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58</a:t>
            </a:fld>
            <a:endParaRPr lang="en-US" altLang="zh-CN"/>
          </a:p>
        </p:txBody>
      </p:sp>
    </p:spTree>
    <p:extLst>
      <p:ext uri="{BB962C8B-B14F-4D97-AF65-F5344CB8AC3E}">
        <p14:creationId xmlns:p14="http://schemas.microsoft.com/office/powerpoint/2010/main" val="224475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59</a:t>
            </a:fld>
            <a:endParaRPr lang="en-US" altLang="zh-CN"/>
          </a:p>
        </p:txBody>
      </p:sp>
    </p:spTree>
    <p:extLst>
      <p:ext uri="{BB962C8B-B14F-4D97-AF65-F5344CB8AC3E}">
        <p14:creationId xmlns:p14="http://schemas.microsoft.com/office/powerpoint/2010/main" val="921562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60</a:t>
            </a:fld>
            <a:endParaRPr lang="en-US" altLang="zh-CN"/>
          </a:p>
        </p:txBody>
      </p:sp>
    </p:spTree>
    <p:extLst>
      <p:ext uri="{BB962C8B-B14F-4D97-AF65-F5344CB8AC3E}">
        <p14:creationId xmlns:p14="http://schemas.microsoft.com/office/powerpoint/2010/main" val="2619386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61</a:t>
            </a:fld>
            <a:endParaRPr lang="en-US" altLang="zh-CN"/>
          </a:p>
        </p:txBody>
      </p:sp>
    </p:spTree>
    <p:extLst>
      <p:ext uri="{BB962C8B-B14F-4D97-AF65-F5344CB8AC3E}">
        <p14:creationId xmlns:p14="http://schemas.microsoft.com/office/powerpoint/2010/main" val="282803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62</a:t>
            </a:fld>
            <a:endParaRPr lang="en-US" altLang="zh-CN"/>
          </a:p>
        </p:txBody>
      </p:sp>
    </p:spTree>
    <p:extLst>
      <p:ext uri="{BB962C8B-B14F-4D97-AF65-F5344CB8AC3E}">
        <p14:creationId xmlns:p14="http://schemas.microsoft.com/office/powerpoint/2010/main" val="1448437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63</a:t>
            </a:fld>
            <a:endParaRPr lang="en-US" altLang="zh-CN"/>
          </a:p>
        </p:txBody>
      </p:sp>
    </p:spTree>
    <p:extLst>
      <p:ext uri="{BB962C8B-B14F-4D97-AF65-F5344CB8AC3E}">
        <p14:creationId xmlns:p14="http://schemas.microsoft.com/office/powerpoint/2010/main" val="2896550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64</a:t>
            </a:fld>
            <a:endParaRPr lang="en-US" altLang="zh-CN"/>
          </a:p>
        </p:txBody>
      </p:sp>
    </p:spTree>
    <p:extLst>
      <p:ext uri="{BB962C8B-B14F-4D97-AF65-F5344CB8AC3E}">
        <p14:creationId xmlns:p14="http://schemas.microsoft.com/office/powerpoint/2010/main" val="1819291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65</a:t>
            </a:fld>
            <a:endParaRPr lang="en-US" altLang="zh-CN"/>
          </a:p>
        </p:txBody>
      </p:sp>
    </p:spTree>
    <p:extLst>
      <p:ext uri="{BB962C8B-B14F-4D97-AF65-F5344CB8AC3E}">
        <p14:creationId xmlns:p14="http://schemas.microsoft.com/office/powerpoint/2010/main" val="3679651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66</a:t>
            </a:fld>
            <a:endParaRPr lang="en-US" altLang="zh-CN"/>
          </a:p>
        </p:txBody>
      </p:sp>
    </p:spTree>
    <p:extLst>
      <p:ext uri="{BB962C8B-B14F-4D97-AF65-F5344CB8AC3E}">
        <p14:creationId xmlns:p14="http://schemas.microsoft.com/office/powerpoint/2010/main" val="3038785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67</a:t>
            </a:fld>
            <a:endParaRPr lang="en-US" altLang="zh-CN"/>
          </a:p>
        </p:txBody>
      </p:sp>
    </p:spTree>
    <p:extLst>
      <p:ext uri="{BB962C8B-B14F-4D97-AF65-F5344CB8AC3E}">
        <p14:creationId xmlns:p14="http://schemas.microsoft.com/office/powerpoint/2010/main" val="147841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50</a:t>
            </a:fld>
            <a:endParaRPr lang="en-US" altLang="zh-CN"/>
          </a:p>
        </p:txBody>
      </p:sp>
    </p:spTree>
    <p:extLst>
      <p:ext uri="{BB962C8B-B14F-4D97-AF65-F5344CB8AC3E}">
        <p14:creationId xmlns:p14="http://schemas.microsoft.com/office/powerpoint/2010/main" val="334507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68</a:t>
            </a:fld>
            <a:endParaRPr lang="en-US" altLang="zh-CN"/>
          </a:p>
        </p:txBody>
      </p:sp>
    </p:spTree>
    <p:extLst>
      <p:ext uri="{BB962C8B-B14F-4D97-AF65-F5344CB8AC3E}">
        <p14:creationId xmlns:p14="http://schemas.microsoft.com/office/powerpoint/2010/main" val="432907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69</a:t>
            </a:fld>
            <a:endParaRPr lang="en-US" altLang="zh-CN"/>
          </a:p>
        </p:txBody>
      </p:sp>
    </p:spTree>
    <p:extLst>
      <p:ext uri="{BB962C8B-B14F-4D97-AF65-F5344CB8AC3E}">
        <p14:creationId xmlns:p14="http://schemas.microsoft.com/office/powerpoint/2010/main" val="3476629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70</a:t>
            </a:fld>
            <a:endParaRPr lang="en-US" altLang="zh-CN"/>
          </a:p>
        </p:txBody>
      </p:sp>
    </p:spTree>
    <p:extLst>
      <p:ext uri="{BB962C8B-B14F-4D97-AF65-F5344CB8AC3E}">
        <p14:creationId xmlns:p14="http://schemas.microsoft.com/office/powerpoint/2010/main" val="4274211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71</a:t>
            </a:fld>
            <a:endParaRPr lang="en-US" altLang="zh-CN"/>
          </a:p>
        </p:txBody>
      </p:sp>
    </p:spTree>
    <p:extLst>
      <p:ext uri="{BB962C8B-B14F-4D97-AF65-F5344CB8AC3E}">
        <p14:creationId xmlns:p14="http://schemas.microsoft.com/office/powerpoint/2010/main" val="1374905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72</a:t>
            </a:fld>
            <a:endParaRPr lang="en-US" altLang="zh-CN"/>
          </a:p>
        </p:txBody>
      </p:sp>
    </p:spTree>
    <p:extLst>
      <p:ext uri="{BB962C8B-B14F-4D97-AF65-F5344CB8AC3E}">
        <p14:creationId xmlns:p14="http://schemas.microsoft.com/office/powerpoint/2010/main" val="3993492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73</a:t>
            </a:fld>
            <a:endParaRPr lang="en-US" altLang="zh-CN"/>
          </a:p>
        </p:txBody>
      </p:sp>
    </p:spTree>
    <p:extLst>
      <p:ext uri="{BB962C8B-B14F-4D97-AF65-F5344CB8AC3E}">
        <p14:creationId xmlns:p14="http://schemas.microsoft.com/office/powerpoint/2010/main" val="188312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74</a:t>
            </a:fld>
            <a:endParaRPr lang="en-US" altLang="zh-CN"/>
          </a:p>
        </p:txBody>
      </p:sp>
    </p:spTree>
    <p:extLst>
      <p:ext uri="{BB962C8B-B14F-4D97-AF65-F5344CB8AC3E}">
        <p14:creationId xmlns:p14="http://schemas.microsoft.com/office/powerpoint/2010/main" val="1554392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75</a:t>
            </a:fld>
            <a:endParaRPr lang="en-US" altLang="zh-CN"/>
          </a:p>
        </p:txBody>
      </p:sp>
    </p:spTree>
    <p:extLst>
      <p:ext uri="{BB962C8B-B14F-4D97-AF65-F5344CB8AC3E}">
        <p14:creationId xmlns:p14="http://schemas.microsoft.com/office/powerpoint/2010/main" val="3121369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76</a:t>
            </a:fld>
            <a:endParaRPr lang="en-US" altLang="zh-CN"/>
          </a:p>
        </p:txBody>
      </p:sp>
    </p:spTree>
    <p:extLst>
      <p:ext uri="{BB962C8B-B14F-4D97-AF65-F5344CB8AC3E}">
        <p14:creationId xmlns:p14="http://schemas.microsoft.com/office/powerpoint/2010/main" val="2408937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77</a:t>
            </a:fld>
            <a:endParaRPr lang="en-US" altLang="zh-CN"/>
          </a:p>
        </p:txBody>
      </p:sp>
    </p:spTree>
    <p:extLst>
      <p:ext uri="{BB962C8B-B14F-4D97-AF65-F5344CB8AC3E}">
        <p14:creationId xmlns:p14="http://schemas.microsoft.com/office/powerpoint/2010/main" val="390482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51</a:t>
            </a:fld>
            <a:endParaRPr lang="en-US" altLang="zh-CN"/>
          </a:p>
        </p:txBody>
      </p:sp>
    </p:spTree>
    <p:extLst>
      <p:ext uri="{BB962C8B-B14F-4D97-AF65-F5344CB8AC3E}">
        <p14:creationId xmlns:p14="http://schemas.microsoft.com/office/powerpoint/2010/main" val="3144620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78</a:t>
            </a:fld>
            <a:endParaRPr lang="en-US" altLang="zh-CN"/>
          </a:p>
        </p:txBody>
      </p:sp>
    </p:spTree>
    <p:extLst>
      <p:ext uri="{BB962C8B-B14F-4D97-AF65-F5344CB8AC3E}">
        <p14:creationId xmlns:p14="http://schemas.microsoft.com/office/powerpoint/2010/main" val="1616414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79</a:t>
            </a:fld>
            <a:endParaRPr lang="en-US" altLang="zh-CN"/>
          </a:p>
        </p:txBody>
      </p:sp>
    </p:spTree>
    <p:extLst>
      <p:ext uri="{BB962C8B-B14F-4D97-AF65-F5344CB8AC3E}">
        <p14:creationId xmlns:p14="http://schemas.microsoft.com/office/powerpoint/2010/main" val="730968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80</a:t>
            </a:fld>
            <a:endParaRPr lang="en-US" altLang="zh-CN"/>
          </a:p>
        </p:txBody>
      </p:sp>
    </p:spTree>
    <p:extLst>
      <p:ext uri="{BB962C8B-B14F-4D97-AF65-F5344CB8AC3E}">
        <p14:creationId xmlns:p14="http://schemas.microsoft.com/office/powerpoint/2010/main" val="2698033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81</a:t>
            </a:fld>
            <a:endParaRPr lang="en-US" altLang="zh-CN"/>
          </a:p>
        </p:txBody>
      </p:sp>
    </p:spTree>
    <p:extLst>
      <p:ext uri="{BB962C8B-B14F-4D97-AF65-F5344CB8AC3E}">
        <p14:creationId xmlns:p14="http://schemas.microsoft.com/office/powerpoint/2010/main" val="61511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52</a:t>
            </a:fld>
            <a:endParaRPr lang="en-US" altLang="zh-CN"/>
          </a:p>
        </p:txBody>
      </p:sp>
    </p:spTree>
    <p:extLst>
      <p:ext uri="{BB962C8B-B14F-4D97-AF65-F5344CB8AC3E}">
        <p14:creationId xmlns:p14="http://schemas.microsoft.com/office/powerpoint/2010/main" val="153176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53</a:t>
            </a:fld>
            <a:endParaRPr lang="en-US" altLang="zh-CN"/>
          </a:p>
        </p:txBody>
      </p:sp>
    </p:spTree>
    <p:extLst>
      <p:ext uri="{BB962C8B-B14F-4D97-AF65-F5344CB8AC3E}">
        <p14:creationId xmlns:p14="http://schemas.microsoft.com/office/powerpoint/2010/main" val="330343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54</a:t>
            </a:fld>
            <a:endParaRPr lang="en-US" altLang="zh-CN"/>
          </a:p>
        </p:txBody>
      </p:sp>
    </p:spTree>
    <p:extLst>
      <p:ext uri="{BB962C8B-B14F-4D97-AF65-F5344CB8AC3E}">
        <p14:creationId xmlns:p14="http://schemas.microsoft.com/office/powerpoint/2010/main" val="3059862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55</a:t>
            </a:fld>
            <a:endParaRPr lang="en-US" altLang="zh-CN"/>
          </a:p>
        </p:txBody>
      </p:sp>
    </p:spTree>
    <p:extLst>
      <p:ext uri="{BB962C8B-B14F-4D97-AF65-F5344CB8AC3E}">
        <p14:creationId xmlns:p14="http://schemas.microsoft.com/office/powerpoint/2010/main" val="304151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56</a:t>
            </a:fld>
            <a:endParaRPr lang="en-US" altLang="zh-CN"/>
          </a:p>
        </p:txBody>
      </p:sp>
    </p:spTree>
    <p:extLst>
      <p:ext uri="{BB962C8B-B14F-4D97-AF65-F5344CB8AC3E}">
        <p14:creationId xmlns:p14="http://schemas.microsoft.com/office/powerpoint/2010/main" val="2768612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57</a:t>
            </a:fld>
            <a:endParaRPr lang="en-US" altLang="zh-CN"/>
          </a:p>
        </p:txBody>
      </p:sp>
    </p:spTree>
    <p:extLst>
      <p:ext uri="{BB962C8B-B14F-4D97-AF65-F5344CB8AC3E}">
        <p14:creationId xmlns:p14="http://schemas.microsoft.com/office/powerpoint/2010/main" val="94242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small" spc="0" baseline="0">
                <a:solidFill>
                  <a:srgbClr val="F2C31A"/>
                </a:solidFill>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chemeClr val="accent4">
                    <a:lumMod val="20000"/>
                    <a:lumOff val="8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92260C17-B17B-44C7-8493-C8ACBB94F633}" type="slidenum">
              <a:rPr lang="en-US"/>
              <a:pPr>
                <a:defRPr/>
              </a:pPr>
              <a:t>‹#›</a:t>
            </a:fld>
            <a:endParaRPr lang="en-US"/>
          </a:p>
        </p:txBody>
      </p:sp>
    </p:spTree>
    <p:extLst>
      <p:ext uri="{BB962C8B-B14F-4D97-AF65-F5344CB8AC3E}">
        <p14:creationId xmlns:p14="http://schemas.microsoft.com/office/powerpoint/2010/main" val="42613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144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9" name="Picture 20" descr="star_fade_bg.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23" descr="star_fade_bg.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5" descr="star_fade_bg.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5" descr="star_fade_bg.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239000"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24" descr="star_fade_bg.jpg"/>
          <p:cNvPicPr>
            <a:picLocks noChangeAspect="1"/>
          </p:cNvPicPr>
          <p:nvPr/>
        </p:nvPicPr>
        <p:blipFill rotWithShape="1">
          <a:blip r:embed="rId8">
            <a:alphaModFix/>
            <a:extLst>
              <a:ext uri="{28A0092B-C50C-407E-A947-70E740481C1C}">
                <a14:useLocalDpi xmlns:a14="http://schemas.microsoft.com/office/drawing/2010/main" val="0"/>
              </a:ext>
            </a:extLst>
          </a:blip>
          <a:srcRect r="18081"/>
          <a:stretch/>
        </p:blipFill>
        <p:spPr bwMode="auto">
          <a:xfrm>
            <a:off x="3810000" y="0"/>
            <a:ext cx="20690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33" name="TextBox 9"/>
          <p:cNvSpPr txBox="1">
            <a:spLocks noChangeArrowheads="1"/>
          </p:cNvSpPr>
          <p:nvPr/>
        </p:nvSpPr>
        <p:spPr bwMode="auto">
          <a:xfrm>
            <a:off x="609600" y="6474023"/>
            <a:ext cx="3810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Meteorological Satellite Studies</a:t>
            </a:r>
          </a:p>
          <a:p>
            <a:pPr eaLnBrk="1" hangingPunct="1">
              <a:defRPr/>
            </a:pPr>
            <a:r>
              <a:rPr lang="en-US" sz="700" dirty="0" smtClean="0">
                <a:solidFill>
                  <a:srgbClr val="FFFFFF"/>
                </a:solidFill>
                <a:latin typeface="Corbel" pitchFamily="34" charset="0"/>
              </a:rPr>
              <a:t>University of Wisconsin - Madison</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pic>
        <p:nvPicPr>
          <p:cNvPr id="5" name="Picture 4" descr="CIMSS_logo_web_multicolor_glow_PNG_138x100.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 y="6450496"/>
            <a:ext cx="457200" cy="331304"/>
          </a:xfrm>
          <a:prstGeom prst="rect">
            <a:avLst/>
          </a:prstGeom>
        </p:spPr>
      </p:pic>
    </p:spTree>
  </p:cSld>
  <p:clrMap bg1="dk1" tx1="lt1" bg2="dk2" tx2="lt2" accent1="accent1" accent2="accent2" accent3="accent3" accent4="accent4" accent5="accent5" accent6="accent6" hlink="hlink" folHlink="folHlink"/>
  <p:sldLayoutIdLst>
    <p:sldLayoutId id="2147483757" r:id="rId1"/>
    <p:sldLayoutId id="2147483754" r:id="rId2"/>
    <p:sldLayoutId id="2147483749" r:id="rId3"/>
    <p:sldLayoutId id="2147483751" r:id="rId4"/>
    <p:sldLayoutId id="2147483755" r:id="rId5"/>
    <p:sldLayoutId id="2147483756"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http://tropic.ssec.wisc.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hyperlink" Target="http://tropic.ssec.wisc.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hyperlink" Target="https://tropic.ssec.wisc.edu/real-time/amsu/explanation.html" TargetMode="Externa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2.gif"/><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tropic.ssec.wisc.edu/" TargetMode="External"/></Relationships>
</file>

<file path=ppt/slides/_rels/slide3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0.xml"/><Relationship Id="rId5" Type="http://schemas.openxmlformats.org/officeDocument/2006/relationships/image" Target="../media/image43.png"/><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48.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0.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51.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2.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54.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55.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60.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61.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63.xml"/><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65.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67.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69.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3.xml"/><Relationship Id="rId1" Type="http://schemas.openxmlformats.org/officeDocument/2006/relationships/tags" Target="../tags/tag7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tags" Target="../tags/tag73.xml"/><Relationship Id="rId4" Type="http://schemas.openxmlformats.org/officeDocument/2006/relationships/image" Target="../media/image100.png"/></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3.xml"/><Relationship Id="rId1" Type="http://schemas.openxmlformats.org/officeDocument/2006/relationships/tags" Target="../tags/tag7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75.xml"/><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3" Type="http://schemas.openxmlformats.org/officeDocument/2006/relationships/hyperlink" Target="mailto:scott.lindstrom@noaa.gov" TargetMode="Externa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latin typeface="Franklin Gothic Medium Cond" panose="020B0606030402020204" pitchFamily="34" charset="0"/>
              </a:rPr>
              <a:t>The CIMSS Tropic Website</a:t>
            </a:r>
            <a:br>
              <a:rPr lang="en-US" dirty="0" smtClean="0">
                <a:latin typeface="Franklin Gothic Medium Cond" panose="020B0606030402020204" pitchFamily="34" charset="0"/>
              </a:rPr>
            </a:br>
            <a:r>
              <a:rPr lang="en-US" sz="2400" dirty="0" smtClean="0">
                <a:latin typeface="Franklin Gothic Medium Cond" panose="020B0606030402020204" pitchFamily="34" charset="0"/>
              </a:rPr>
              <a:t>(</a:t>
            </a:r>
            <a:r>
              <a:rPr lang="en-US" sz="2400" cap="none" dirty="0" smtClean="0">
                <a:latin typeface="Franklin Gothic Medium Cond" panose="020B0606030402020204" pitchFamily="34" charset="0"/>
              </a:rPr>
              <a:t>what is on it, and how to find it)</a:t>
            </a:r>
            <a:endParaRPr lang="en-US" sz="2400" cap="none" dirty="0">
              <a:latin typeface="Franklin Gothic Medium Cond" panose="020B0606030402020204" pitchFamily="34" charset="0"/>
            </a:endParaRPr>
          </a:p>
        </p:txBody>
      </p:sp>
      <p:sp>
        <p:nvSpPr>
          <p:cNvPr id="7" name="Subtitle 6"/>
          <p:cNvSpPr>
            <a:spLocks noGrp="1"/>
          </p:cNvSpPr>
          <p:nvPr>
            <p:ph type="subTitle" idx="1"/>
          </p:nvPr>
        </p:nvSpPr>
        <p:spPr>
          <a:xfrm>
            <a:off x="1371600" y="3406676"/>
            <a:ext cx="6934200" cy="2308324"/>
          </a:xfrm>
        </p:spPr>
        <p:txBody>
          <a:bodyPr/>
          <a:lstStyle/>
          <a:p>
            <a:r>
              <a:rPr lang="en-US" dirty="0" smtClean="0">
                <a:latin typeface="Franklin Gothic Medium Cond" panose="020B0606030402020204" pitchFamily="34" charset="0"/>
              </a:rPr>
              <a:t>Scott S Lindstrom</a:t>
            </a:r>
          </a:p>
          <a:p>
            <a:r>
              <a:rPr lang="en-US" dirty="0" smtClean="0">
                <a:latin typeface="Franklin Gothic Medium Cond" panose="020B0606030402020204" pitchFamily="34" charset="0"/>
              </a:rPr>
              <a:t>University of Wisconsin-Madison</a:t>
            </a:r>
          </a:p>
          <a:p>
            <a:r>
              <a:rPr lang="en-US" dirty="0" smtClean="0">
                <a:latin typeface="Franklin Gothic Medium Cond" panose="020B0606030402020204" pitchFamily="34" charset="0"/>
              </a:rPr>
              <a:t>Cooperative Institute for Meteorological Satellite Studies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Oman</a:t>
            </a:r>
          </a:p>
          <a:p>
            <a:r>
              <a:rPr lang="en-US" dirty="0" smtClean="0">
                <a:latin typeface="Franklin Gothic Medium Cond" panose="020B0606030402020204" pitchFamily="34" charset="0"/>
              </a:rPr>
              <a:t>November 2023</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fld id="{92260C17-B17B-44C7-8493-C8ACBB94F633}" type="slidenum">
              <a:rPr lang="en-US" smtClean="0">
                <a:latin typeface="Franklin Gothic Medium Cond" panose="020B0606030402020204" pitchFamily="34" charset="0"/>
              </a:rPr>
              <a:pPr/>
              <a:t>1</a:t>
            </a:fld>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536156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The Next Morning!</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9824" y="1066800"/>
            <a:ext cx="6944351"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10</a:t>
            </a:fld>
            <a:endParaRPr lang="en-US">
              <a:latin typeface="Franklin Gothic Medium Cond" panose="020B0606030402020204" pitchFamily="34" charset="0"/>
            </a:endParaRPr>
          </a:p>
        </p:txBody>
      </p:sp>
      <p:sp>
        <p:nvSpPr>
          <p:cNvPr id="6" name="TextBox 5"/>
          <p:cNvSpPr txBox="1"/>
          <p:nvPr/>
        </p:nvSpPr>
        <p:spPr>
          <a:xfrm>
            <a:off x="4267200" y="5029200"/>
            <a:ext cx="1280928" cy="369332"/>
          </a:xfrm>
          <a:prstGeom prst="rect">
            <a:avLst/>
          </a:prstGeom>
          <a:noFill/>
        </p:spPr>
        <p:txBody>
          <a:bodyPr wrap="none" rtlCol="0">
            <a:spAutoFit/>
          </a:bodyPr>
          <a:lstStyle/>
          <a:p>
            <a:r>
              <a:rPr lang="en-US" dirty="0" smtClean="0">
                <a:latin typeface="Franklin Gothic Medium Cond" panose="020B0606030402020204" pitchFamily="34" charset="0"/>
              </a:rPr>
              <a:t>TS 5 formed!</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311138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FY-4A Imagery with Derived Winds</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3666" y="1066800"/>
            <a:ext cx="6796668"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sp>
        <p:nvSpPr>
          <p:cNvPr id="7" name="TextBox 6"/>
          <p:cNvSpPr txBox="1"/>
          <p:nvPr/>
        </p:nvSpPr>
        <p:spPr>
          <a:xfrm>
            <a:off x="5638800" y="2971800"/>
            <a:ext cx="2750112" cy="646331"/>
          </a:xfrm>
          <a:prstGeom prst="rect">
            <a:avLst/>
          </a:prstGeom>
          <a:solidFill>
            <a:schemeClr val="bg1">
              <a:lumMod val="65000"/>
              <a:lumOff val="35000"/>
            </a:schemeClr>
          </a:solidFill>
        </p:spPr>
        <p:txBody>
          <a:bodyPr wrap="none" rtlCol="0">
            <a:spAutoFit/>
          </a:bodyPr>
          <a:lstStyle/>
          <a:p>
            <a:r>
              <a:rPr lang="en-US" dirty="0" smtClean="0">
                <a:latin typeface="Franklin Gothic Medium Cond" panose="020B0606030402020204" pitchFamily="34" charset="0"/>
              </a:rPr>
              <a:t>Strong </a:t>
            </a:r>
            <a:r>
              <a:rPr lang="en-US" dirty="0" err="1" smtClean="0">
                <a:latin typeface="Franklin Gothic Medium Cond" panose="020B0606030402020204" pitchFamily="34" charset="0"/>
              </a:rPr>
              <a:t>Diffluence</a:t>
            </a:r>
            <a:r>
              <a:rPr lang="en-US" dirty="0" smtClean="0">
                <a:latin typeface="Franklin Gothic Medium Cond" panose="020B0606030402020204" pitchFamily="34" charset="0"/>
              </a:rPr>
              <a:t> </a:t>
            </a:r>
            <a:r>
              <a:rPr lang="en-US" smtClean="0">
                <a:latin typeface="Franklin Gothic Medium Cond" panose="020B0606030402020204" pitchFamily="34" charset="0"/>
              </a:rPr>
              <a:t>over storm;</a:t>
            </a:r>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What kind of shear to you see?</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3578433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Front Page:  Top</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47625" y="1676400"/>
            <a:ext cx="2638425" cy="4648200"/>
          </a:xfrm>
        </p:spPr>
        <p:txBody>
          <a:bodyPr>
            <a:normAutofit/>
          </a:bodyPr>
          <a:lstStyle/>
          <a:p>
            <a:r>
              <a:rPr lang="en-US" sz="2400" dirty="0" smtClean="0">
                <a:latin typeface="Franklin Gothic Medium Cond" panose="020B0606030402020204" pitchFamily="34" charset="0"/>
              </a:rPr>
              <a:t>The map includes currently active storms or invests.  There are many links on this front page, especially the links under the map.  These go to specific websites for products that may be useful</a:t>
            </a:r>
            <a:endParaRPr lang="en-US" sz="2400"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12</a:t>
            </a:fld>
            <a:endParaRPr lang="en-US">
              <a:latin typeface="Franklin Gothic Medium Cond" panose="020B0606030402020204" pitchFamily="34" charset="0"/>
            </a:endParaRPr>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80224" y="1066800"/>
            <a:ext cx="5402952" cy="5368818"/>
          </a:xfrm>
        </p:spPr>
      </p:pic>
      <p:sp>
        <p:nvSpPr>
          <p:cNvPr id="11" name="Rounded Rectangle 10"/>
          <p:cNvSpPr/>
          <p:nvPr/>
        </p:nvSpPr>
        <p:spPr>
          <a:xfrm>
            <a:off x="4191000" y="3705910"/>
            <a:ext cx="3429000" cy="485089"/>
          </a:xfrm>
          <a:prstGeom prst="roundRect">
            <a:avLst/>
          </a:prstGeom>
          <a:noFill/>
          <a:ln w="57150">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Franklin Gothic Medium Cond" panose="020B0606030402020204" pitchFamily="34" charset="0"/>
            </a:endParaRPr>
          </a:p>
        </p:txBody>
      </p:sp>
      <p:cxnSp>
        <p:nvCxnSpPr>
          <p:cNvPr id="13" name="Straight Arrow Connector 12"/>
          <p:cNvCxnSpPr/>
          <p:nvPr/>
        </p:nvCxnSpPr>
        <p:spPr>
          <a:xfrm>
            <a:off x="3200400" y="3886200"/>
            <a:ext cx="990600" cy="0"/>
          </a:xfrm>
          <a:prstGeom prst="straightConnector1">
            <a:avLst/>
          </a:prstGeom>
          <a:ln w="38100">
            <a:solidFill>
              <a:srgbClr val="7030A0"/>
            </a:solidFill>
            <a:tailEnd type="triangle"/>
          </a:ln>
        </p:spPr>
        <p:style>
          <a:lnRef idx="1">
            <a:schemeClr val="accent5"/>
          </a:lnRef>
          <a:fillRef idx="0">
            <a:schemeClr val="accent5"/>
          </a:fillRef>
          <a:effectRef idx="0">
            <a:schemeClr val="accent5"/>
          </a:effectRef>
          <a:fontRef idx="minor">
            <a:schemeClr val="tx1"/>
          </a:fontRef>
        </p:style>
      </p:cxnSp>
      <p:cxnSp>
        <p:nvCxnSpPr>
          <p:cNvPr id="14" name="Straight Arrow Connector 13"/>
          <p:cNvCxnSpPr/>
          <p:nvPr/>
        </p:nvCxnSpPr>
        <p:spPr>
          <a:xfrm>
            <a:off x="3200400" y="4038600"/>
            <a:ext cx="990600" cy="0"/>
          </a:xfrm>
          <a:prstGeom prst="straightConnector1">
            <a:avLst/>
          </a:prstGeom>
          <a:ln w="38100">
            <a:solidFill>
              <a:srgbClr val="7030A0"/>
            </a:solidFill>
            <a:tailEnd type="triangle"/>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3848100" y="1572090"/>
            <a:ext cx="2782237" cy="400110"/>
          </a:xfrm>
          <a:prstGeom prst="rect">
            <a:avLst/>
          </a:prstGeom>
          <a:solidFill>
            <a:schemeClr val="tx1">
              <a:lumMod val="95000"/>
            </a:schemeClr>
          </a:solidFill>
        </p:spPr>
        <p:txBody>
          <a:bodyPr wrap="none" rtlCol="0">
            <a:spAutoFit/>
          </a:bodyPr>
          <a:lstStyle/>
          <a:p>
            <a:r>
              <a:rPr lang="en-US" sz="2000" b="1" dirty="0" smtClean="0">
                <a:solidFill>
                  <a:schemeClr val="bg1"/>
                </a:solidFill>
                <a:latin typeface="Franklin Gothic Medium Cond" panose="020B0606030402020204" pitchFamily="34" charset="0"/>
                <a:hlinkClick r:id="rId4"/>
              </a:rPr>
              <a:t>http://tropic.ssec.wisc.edu</a:t>
            </a:r>
            <a:endParaRPr lang="en-US" sz="2000" b="1" dirty="0">
              <a:solidFill>
                <a:schemeClr val="bg1"/>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413447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00" fill="hold"/>
                                        <p:tgtEl>
                                          <p:spTgt spid="13"/>
                                        </p:tgtEl>
                                        <p:attrNameLst>
                                          <p:attrName>ppt_x</p:attrName>
                                        </p:attrNameLst>
                                      </p:cBhvr>
                                      <p:tavLst>
                                        <p:tav tm="0">
                                          <p:val>
                                            <p:strVal val="0-#ppt_w/2"/>
                                          </p:val>
                                        </p:tav>
                                        <p:tav tm="100000">
                                          <p:val>
                                            <p:strVal val="#ppt_x"/>
                                          </p:val>
                                        </p:tav>
                                      </p:tavLst>
                                    </p:anim>
                                    <p:anim calcmode="lin" valueType="num">
                                      <p:cBhvr additive="base">
                                        <p:cTn id="14" dur="2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527" y="855294"/>
            <a:ext cx="9264873" cy="1312987"/>
          </a:xfrm>
        </p:spPr>
      </p:pic>
      <p:sp>
        <p:nvSpPr>
          <p:cNvPr id="2" name="Title 1"/>
          <p:cNvSpPr>
            <a:spLocks noGrp="1"/>
          </p:cNvSpPr>
          <p:nvPr>
            <p:ph type="title"/>
          </p:nvPr>
        </p:nvSpPr>
        <p:spPr/>
        <p:txBody>
          <a:bodyPr/>
          <a:lstStyle/>
          <a:p>
            <a:r>
              <a:rPr lang="en-US" sz="4000" dirty="0" smtClean="0">
                <a:latin typeface="Franklin Gothic Medium Cond" panose="020B0606030402020204" pitchFamily="34" charset="0"/>
              </a:rPr>
              <a:t>Front Page:  Choices</a:t>
            </a:r>
            <a:endParaRPr lang="en-US" sz="4000" dirty="0">
              <a:latin typeface="Franklin Gothic Medium Cond" panose="020B0606030402020204" pitchFamily="34" charset="0"/>
            </a:endParaRPr>
          </a:p>
        </p:txBody>
      </p:sp>
      <p:sp>
        <p:nvSpPr>
          <p:cNvPr id="3" name="Text Placeholder 2"/>
          <p:cNvSpPr>
            <a:spLocks noGrp="1"/>
          </p:cNvSpPr>
          <p:nvPr>
            <p:ph type="body" idx="2"/>
          </p:nvPr>
        </p:nvSpPr>
        <p:spPr>
          <a:xfrm>
            <a:off x="79094" y="2209800"/>
            <a:ext cx="2892706" cy="984601"/>
          </a:xfrm>
        </p:spPr>
        <p:txBody>
          <a:bodyPr>
            <a:normAutofit/>
          </a:bodyPr>
          <a:lstStyle/>
          <a:p>
            <a:r>
              <a:rPr lang="en-US" b="1" dirty="0" smtClean="0">
                <a:latin typeface="Franklin Gothic Medium Cond" panose="020B0606030402020204" pitchFamily="34" charset="0"/>
              </a:rPr>
              <a:t>ADT</a:t>
            </a:r>
            <a:r>
              <a:rPr lang="en-US" dirty="0" smtClean="0">
                <a:latin typeface="Franklin Gothic Medium Cond" panose="020B0606030402020204" pitchFamily="34" charset="0"/>
              </a:rPr>
              <a:t>:  Advanced Dvorak Technique:  Satellite-based intensity estimates</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z="800" smtClean="0">
                <a:latin typeface="Franklin Gothic Medium Cond" panose="020B0606030402020204" pitchFamily="34" charset="0"/>
              </a:rPr>
              <a:pPr>
                <a:defRPr/>
              </a:pPr>
              <a:t>13</a:t>
            </a:fld>
            <a:endParaRPr lang="en-US" sz="800">
              <a:latin typeface="Franklin Gothic Medium Cond" panose="020B0606030402020204" pitchFamily="34" charset="0"/>
            </a:endParaRPr>
          </a:p>
        </p:txBody>
      </p:sp>
      <p:sp>
        <p:nvSpPr>
          <p:cNvPr id="9" name="Text Placeholder 2"/>
          <p:cNvSpPr txBox="1">
            <a:spLocks/>
          </p:cNvSpPr>
          <p:nvPr/>
        </p:nvSpPr>
        <p:spPr bwMode="auto">
          <a:xfrm>
            <a:off x="78651" y="4647155"/>
            <a:ext cx="289270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AMSU</a:t>
            </a:r>
            <a:r>
              <a:rPr lang="en-US" dirty="0" smtClean="0">
                <a:latin typeface="Franklin Gothic Medium Cond" panose="020B0606030402020204" pitchFamily="34" charset="0"/>
              </a:rPr>
              <a:t>:  Advanced Microwave Sounder Unit:  Microwave imagery of storms</a:t>
            </a:r>
            <a:endParaRPr lang="en-US" dirty="0">
              <a:latin typeface="Franklin Gothic Medium Cond" panose="020B0606030402020204" pitchFamily="34" charset="0"/>
            </a:endParaRPr>
          </a:p>
        </p:txBody>
      </p:sp>
      <p:sp>
        <p:nvSpPr>
          <p:cNvPr id="10" name="Text Placeholder 2"/>
          <p:cNvSpPr txBox="1">
            <a:spLocks/>
          </p:cNvSpPr>
          <p:nvPr/>
        </p:nvSpPr>
        <p:spPr bwMode="auto">
          <a:xfrm>
            <a:off x="2752143" y="3558093"/>
            <a:ext cx="3200400" cy="937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ARCHER</a:t>
            </a:r>
            <a:r>
              <a:rPr lang="en-US" dirty="0" smtClean="0">
                <a:latin typeface="Franklin Gothic Medium Cond" panose="020B0606030402020204" pitchFamily="34" charset="0"/>
              </a:rPr>
              <a:t>:  Automated Rotational Center Hurricane Eye Retrieval:  Center-fixing the eye, ERC</a:t>
            </a:r>
            <a:endParaRPr lang="en-US" dirty="0">
              <a:latin typeface="Franklin Gothic Medium Cond" panose="020B0606030402020204" pitchFamily="34" charset="0"/>
            </a:endParaRPr>
          </a:p>
        </p:txBody>
      </p:sp>
      <p:sp>
        <p:nvSpPr>
          <p:cNvPr id="11" name="Text Placeholder 2"/>
          <p:cNvSpPr txBox="1">
            <a:spLocks/>
          </p:cNvSpPr>
          <p:nvPr/>
        </p:nvSpPr>
        <p:spPr bwMode="auto">
          <a:xfrm>
            <a:off x="5919356" y="2291524"/>
            <a:ext cx="3200400" cy="763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MIMIC-TC</a:t>
            </a:r>
            <a:r>
              <a:rPr lang="en-US" dirty="0" smtClean="0">
                <a:latin typeface="Franklin Gothic Medium Cond" panose="020B0606030402020204" pitchFamily="34" charset="0"/>
              </a:rPr>
              <a:t>:  Morphed Integrated Microwave Imagery at CIMSS</a:t>
            </a:r>
            <a:endParaRPr lang="en-US" dirty="0">
              <a:latin typeface="Franklin Gothic Medium Cond" panose="020B0606030402020204" pitchFamily="34" charset="0"/>
            </a:endParaRPr>
          </a:p>
        </p:txBody>
      </p:sp>
      <p:sp>
        <p:nvSpPr>
          <p:cNvPr id="12" name="Text Placeholder 2"/>
          <p:cNvSpPr txBox="1">
            <a:spLocks/>
          </p:cNvSpPr>
          <p:nvPr/>
        </p:nvSpPr>
        <p:spPr bwMode="auto">
          <a:xfrm>
            <a:off x="5924739" y="3079616"/>
            <a:ext cx="3200400" cy="696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MIMIC-TPW</a:t>
            </a:r>
            <a:r>
              <a:rPr lang="en-US" dirty="0" smtClean="0">
                <a:latin typeface="Franklin Gothic Medium Cond" panose="020B0606030402020204" pitchFamily="34" charset="0"/>
              </a:rPr>
              <a:t>:  Morphed Integrated Microwave Imagery : Total PW</a:t>
            </a:r>
            <a:endParaRPr lang="en-US" dirty="0">
              <a:latin typeface="Franklin Gothic Medium Cond" panose="020B0606030402020204" pitchFamily="34" charset="0"/>
            </a:endParaRPr>
          </a:p>
        </p:txBody>
      </p:sp>
      <p:sp>
        <p:nvSpPr>
          <p:cNvPr id="13" name="Text Placeholder 2"/>
          <p:cNvSpPr txBox="1">
            <a:spLocks/>
          </p:cNvSpPr>
          <p:nvPr/>
        </p:nvSpPr>
        <p:spPr bwMode="auto">
          <a:xfrm>
            <a:off x="5971042" y="3880138"/>
            <a:ext cx="3200400" cy="623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SAL</a:t>
            </a:r>
            <a:r>
              <a:rPr lang="en-US" dirty="0" smtClean="0">
                <a:latin typeface="Franklin Gothic Medium Cond" panose="020B0606030402020204" pitchFamily="34" charset="0"/>
              </a:rPr>
              <a:t>:  Saharan Air Layer analyses (Atlantic Basin only)</a:t>
            </a:r>
            <a:endParaRPr lang="en-US" dirty="0">
              <a:latin typeface="Franklin Gothic Medium Cond" panose="020B0606030402020204" pitchFamily="34" charset="0"/>
            </a:endParaRPr>
          </a:p>
        </p:txBody>
      </p:sp>
      <p:sp>
        <p:nvSpPr>
          <p:cNvPr id="14" name="Text Placeholder 2"/>
          <p:cNvSpPr txBox="1">
            <a:spLocks/>
          </p:cNvSpPr>
          <p:nvPr/>
        </p:nvSpPr>
        <p:spPr bwMode="auto">
          <a:xfrm>
            <a:off x="2752143" y="2895600"/>
            <a:ext cx="3200400" cy="70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SATCON</a:t>
            </a:r>
            <a:r>
              <a:rPr lang="en-US" dirty="0" smtClean="0">
                <a:latin typeface="Franklin Gothic Medium Cond" panose="020B0606030402020204" pitchFamily="34" charset="0"/>
              </a:rPr>
              <a:t>:  Satellite estimates of wind speed/MSLP</a:t>
            </a:r>
            <a:endParaRPr lang="en-US" dirty="0">
              <a:latin typeface="Franklin Gothic Medium Cond" panose="020B0606030402020204" pitchFamily="34" charset="0"/>
            </a:endParaRPr>
          </a:p>
        </p:txBody>
      </p:sp>
      <p:sp>
        <p:nvSpPr>
          <p:cNvPr id="15" name="Text Placeholder 2"/>
          <p:cNvSpPr txBox="1">
            <a:spLocks/>
          </p:cNvSpPr>
          <p:nvPr/>
        </p:nvSpPr>
        <p:spPr bwMode="auto">
          <a:xfrm>
            <a:off x="5950416" y="4623936"/>
            <a:ext cx="3200400" cy="70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TC Diurnal Cycle</a:t>
            </a:r>
            <a:r>
              <a:rPr lang="en-US" dirty="0" smtClean="0">
                <a:latin typeface="Franklin Gothic Medium Cond" panose="020B0606030402020204" pitchFamily="34" charset="0"/>
              </a:rPr>
              <a:t>:   Observations of night-time changes</a:t>
            </a:r>
            <a:endParaRPr lang="en-US" dirty="0">
              <a:latin typeface="Franklin Gothic Medium Cond" panose="020B0606030402020204" pitchFamily="34" charset="0"/>
            </a:endParaRPr>
          </a:p>
        </p:txBody>
      </p:sp>
      <p:cxnSp>
        <p:nvCxnSpPr>
          <p:cNvPr id="17" name="Straight Connector 16"/>
          <p:cNvCxnSpPr/>
          <p:nvPr/>
        </p:nvCxnSpPr>
        <p:spPr>
          <a:xfrm>
            <a:off x="2505512" y="1553291"/>
            <a:ext cx="40078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056389" y="1553291"/>
            <a:ext cx="457200" cy="9053"/>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691156" y="1565344"/>
            <a:ext cx="457200" cy="3776"/>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334312" y="1558079"/>
            <a:ext cx="514315"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051579" y="1546855"/>
            <a:ext cx="636759" cy="10267"/>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853418" y="1540778"/>
            <a:ext cx="821422" cy="5411"/>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815356" y="1540778"/>
            <a:ext cx="7620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006367" y="1828800"/>
            <a:ext cx="7620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67568" y="1828800"/>
            <a:ext cx="14478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083029" y="1828800"/>
            <a:ext cx="8382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258897" y="1828800"/>
            <a:ext cx="753189" cy="971"/>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345495" y="1828800"/>
            <a:ext cx="7620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70315" y="1828800"/>
            <a:ext cx="40078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49" name="Text Placeholder 2"/>
          <p:cNvSpPr txBox="1">
            <a:spLocks/>
          </p:cNvSpPr>
          <p:nvPr/>
        </p:nvSpPr>
        <p:spPr bwMode="auto">
          <a:xfrm>
            <a:off x="52086" y="3223456"/>
            <a:ext cx="2892706" cy="689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err="1" smtClean="0">
                <a:latin typeface="Franklin Gothic Medium Cond" panose="020B0606030402020204" pitchFamily="34" charset="0"/>
              </a:rPr>
              <a:t>AiDT</a:t>
            </a:r>
            <a:r>
              <a:rPr lang="en-US" dirty="0" smtClean="0">
                <a:latin typeface="Franklin Gothic Medium Cond" panose="020B0606030402020204" pitchFamily="34" charset="0"/>
              </a:rPr>
              <a:t>: AI-enhanced Dvorak Technique</a:t>
            </a:r>
            <a:endParaRPr lang="en-US" dirty="0">
              <a:latin typeface="Franklin Gothic Medium Cond" panose="020B0606030402020204" pitchFamily="34" charset="0"/>
            </a:endParaRPr>
          </a:p>
        </p:txBody>
      </p:sp>
      <p:sp>
        <p:nvSpPr>
          <p:cNvPr id="50" name="Text Placeholder 2"/>
          <p:cNvSpPr txBox="1">
            <a:spLocks/>
          </p:cNvSpPr>
          <p:nvPr/>
        </p:nvSpPr>
        <p:spPr bwMode="auto">
          <a:xfrm>
            <a:off x="85540" y="5643016"/>
            <a:ext cx="2892706" cy="743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D-MINT</a:t>
            </a:r>
            <a:r>
              <a:rPr lang="en-US" dirty="0" smtClean="0">
                <a:latin typeface="Franklin Gothic Medium Cond" panose="020B0606030402020204" pitchFamily="34" charset="0"/>
              </a:rPr>
              <a:t>:  Deep Multispectral </a:t>
            </a:r>
            <a:r>
              <a:rPr lang="en-US" dirty="0" err="1" smtClean="0">
                <a:latin typeface="Franklin Gothic Medium Cond" panose="020B0606030402020204" pitchFamily="34" charset="0"/>
              </a:rPr>
              <a:t>INTensity</a:t>
            </a:r>
            <a:r>
              <a:rPr lang="en-US" dirty="0" smtClean="0">
                <a:latin typeface="Franklin Gothic Medium Cond" panose="020B0606030402020204" pitchFamily="34" charset="0"/>
              </a:rPr>
              <a:t> of TCs </a:t>
            </a:r>
            <a:r>
              <a:rPr lang="en-US" dirty="0" err="1" smtClean="0">
                <a:latin typeface="Franklin Gothic Medium Cond" panose="020B0606030402020204" pitchFamily="34" charset="0"/>
              </a:rPr>
              <a:t>esimator</a:t>
            </a:r>
            <a:r>
              <a:rPr lang="en-US" dirty="0">
                <a:latin typeface="Franklin Gothic Medium Cond" panose="020B0606030402020204" pitchFamily="34" charset="0"/>
              </a:rPr>
              <a:t> </a:t>
            </a:r>
          </a:p>
        </p:txBody>
      </p:sp>
      <p:sp>
        <p:nvSpPr>
          <p:cNvPr id="77" name="Text Placeholder 2"/>
          <p:cNvSpPr txBox="1">
            <a:spLocks/>
          </p:cNvSpPr>
          <p:nvPr/>
        </p:nvSpPr>
        <p:spPr bwMode="auto">
          <a:xfrm>
            <a:off x="2743200" y="2250678"/>
            <a:ext cx="2892706" cy="984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D-PRINT</a:t>
            </a:r>
            <a:r>
              <a:rPr lang="en-US" dirty="0" smtClean="0">
                <a:latin typeface="Franklin Gothic Medium Cond" panose="020B0606030402020204" pitchFamily="34" charset="0"/>
              </a:rPr>
              <a:t>: </a:t>
            </a:r>
            <a:r>
              <a:rPr lang="en-US" dirty="0" err="1" smtClean="0">
                <a:latin typeface="Franklin Gothic Medium Cond" panose="020B0606030402020204" pitchFamily="34" charset="0"/>
              </a:rPr>
              <a:t>DeeP</a:t>
            </a:r>
            <a:r>
              <a:rPr lang="en-US" dirty="0" smtClean="0">
                <a:latin typeface="Franklin Gothic Medium Cond" panose="020B0606030402020204" pitchFamily="34" charset="0"/>
              </a:rPr>
              <a:t> IR </a:t>
            </a:r>
            <a:r>
              <a:rPr lang="en-US" dirty="0" err="1" smtClean="0">
                <a:latin typeface="Franklin Gothic Medium Cond" panose="020B0606030402020204" pitchFamily="34" charset="0"/>
              </a:rPr>
              <a:t>INTensity</a:t>
            </a:r>
            <a:r>
              <a:rPr lang="en-US" dirty="0" smtClean="0">
                <a:latin typeface="Franklin Gothic Medium Cond" panose="020B0606030402020204" pitchFamily="34" charset="0"/>
              </a:rPr>
              <a:t> of TCs (formerly OPEN-AIIR</a:t>
            </a:r>
            <a:r>
              <a:rPr lang="en-US" dirty="0">
                <a:latin typeface="Franklin Gothic Medium Cond" panose="020B0606030402020204" pitchFamily="34" charset="0"/>
              </a:rPr>
              <a:t>)</a:t>
            </a:r>
          </a:p>
        </p:txBody>
      </p:sp>
      <p:sp>
        <p:nvSpPr>
          <p:cNvPr id="78" name="Text Placeholder 2"/>
          <p:cNvSpPr txBox="1">
            <a:spLocks/>
          </p:cNvSpPr>
          <p:nvPr/>
        </p:nvSpPr>
        <p:spPr bwMode="auto">
          <a:xfrm>
            <a:off x="2798331" y="5410200"/>
            <a:ext cx="3200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MPERC</a:t>
            </a:r>
            <a:r>
              <a:rPr lang="en-US" dirty="0" smtClean="0">
                <a:latin typeface="Franklin Gothic Medium Cond" panose="020B0606030402020204" pitchFamily="34" charset="0"/>
              </a:rPr>
              <a:t>:  Microwave-based Probability of an Eyewall Replacement Cycle (ERC)</a:t>
            </a:r>
            <a:endParaRPr lang="en-US" dirty="0">
              <a:latin typeface="Franklin Gothic Medium Cond" panose="020B0606030402020204" pitchFamily="34" charset="0"/>
            </a:endParaRPr>
          </a:p>
        </p:txBody>
      </p:sp>
      <p:cxnSp>
        <p:nvCxnSpPr>
          <p:cNvPr id="80" name="Straight Arrow Connector 79"/>
          <p:cNvCxnSpPr/>
          <p:nvPr/>
        </p:nvCxnSpPr>
        <p:spPr>
          <a:xfrm>
            <a:off x="1278622" y="1481356"/>
            <a:ext cx="457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25835" y="1684789"/>
            <a:ext cx="457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Text Placeholder 2"/>
          <p:cNvSpPr txBox="1">
            <a:spLocks/>
          </p:cNvSpPr>
          <p:nvPr/>
        </p:nvSpPr>
        <p:spPr bwMode="auto">
          <a:xfrm>
            <a:off x="61379" y="3934708"/>
            <a:ext cx="2892706" cy="689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AI-RI:  Artificial Intelligence Rapid Intensification</a:t>
            </a:r>
            <a:endParaRPr lang="en-US" dirty="0">
              <a:latin typeface="Franklin Gothic Medium Cond" panose="020B0606030402020204" pitchFamily="34" charset="0"/>
            </a:endParaRPr>
          </a:p>
        </p:txBody>
      </p:sp>
      <p:sp>
        <p:nvSpPr>
          <p:cNvPr id="36" name="Text Placeholder 2"/>
          <p:cNvSpPr txBox="1">
            <a:spLocks/>
          </p:cNvSpPr>
          <p:nvPr/>
        </p:nvSpPr>
        <p:spPr bwMode="auto">
          <a:xfrm>
            <a:off x="5983870" y="5352628"/>
            <a:ext cx="3312530" cy="70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Links to current storms, and RSMCs that have basin responsibilities</a:t>
            </a:r>
          </a:p>
          <a:p>
            <a:r>
              <a:rPr lang="en-US" sz="1400" b="1" u="sng" dirty="0" smtClean="0">
                <a:latin typeface="Franklin Gothic Medium Cond" panose="020B0606030402020204" pitchFamily="34" charset="0"/>
              </a:rPr>
              <a:t>(Regional Specialized Meteorological Center)</a:t>
            </a:r>
            <a:endParaRPr lang="en-US" sz="1400" b="1" u="sng" dirty="0">
              <a:latin typeface="Franklin Gothic Medium Cond" panose="020B0606030402020204" pitchFamily="34" charset="0"/>
            </a:endParaRPr>
          </a:p>
        </p:txBody>
      </p:sp>
      <p:cxnSp>
        <p:nvCxnSpPr>
          <p:cNvPr id="40" name="Straight Connector 39"/>
          <p:cNvCxnSpPr/>
          <p:nvPr/>
        </p:nvCxnSpPr>
        <p:spPr>
          <a:xfrm flipV="1">
            <a:off x="6053810" y="1828800"/>
            <a:ext cx="903254" cy="5134"/>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45" name="Text Placeholder 2"/>
          <p:cNvSpPr txBox="1">
            <a:spLocks/>
          </p:cNvSpPr>
          <p:nvPr/>
        </p:nvSpPr>
        <p:spPr bwMode="auto">
          <a:xfrm>
            <a:off x="2733644" y="4438519"/>
            <a:ext cx="3200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err="1" smtClean="0">
                <a:latin typeface="Franklin Gothic Medium Cond" panose="020B0606030402020204" pitchFamily="34" charset="0"/>
              </a:rPr>
              <a:t>Meso</a:t>
            </a:r>
            <a:r>
              <a:rPr lang="en-US" b="1" dirty="0" smtClean="0">
                <a:latin typeface="Franklin Gothic Medium Cond" panose="020B0606030402020204" pitchFamily="34" charset="0"/>
              </a:rPr>
              <a:t>-AMV: 1-minute Atmospheric Motion Vectors (GOES-R domains)  </a:t>
            </a:r>
            <a:endParaRPr lang="en-US" dirty="0">
              <a:latin typeface="Franklin Gothic Medium Cond" panose="020B0606030402020204" pitchFamily="34" charset="0"/>
            </a:endParaRPr>
          </a:p>
        </p:txBody>
      </p:sp>
      <p:cxnSp>
        <p:nvCxnSpPr>
          <p:cNvPr id="46" name="Straight Arrow Connector 45"/>
          <p:cNvCxnSpPr/>
          <p:nvPr/>
        </p:nvCxnSpPr>
        <p:spPr>
          <a:xfrm flipH="1">
            <a:off x="7061409" y="971857"/>
            <a:ext cx="489207" cy="123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3431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What is the storm </a:t>
            </a:r>
            <a:r>
              <a:rPr lang="en-US" u="sng" dirty="0" smtClean="0">
                <a:latin typeface="Franklin Gothic Medium Cond" panose="020B0606030402020204" pitchFamily="34" charset="0"/>
              </a:rPr>
              <a:t>intensity</a:t>
            </a:r>
            <a:r>
              <a:rPr lang="en-US" dirty="0" smtClean="0">
                <a:latin typeface="Franklin Gothic Medium Cond" panose="020B0606030402020204" pitchFamily="34" charset="0"/>
              </a:rPr>
              <a:t>?</a:t>
            </a:r>
            <a:endParaRPr lang="en-US" dirty="0">
              <a:latin typeface="Franklin Gothic Medium Cond" panose="020B0606030402020204" pitchFamily="34" charset="0"/>
            </a:endParaRPr>
          </a:p>
        </p:txBody>
      </p:sp>
      <p:sp>
        <p:nvSpPr>
          <p:cNvPr id="7" name="Content Placeholder 6"/>
          <p:cNvSpPr>
            <a:spLocks noGrp="1"/>
          </p:cNvSpPr>
          <p:nvPr>
            <p:ph idx="1"/>
          </p:nvPr>
        </p:nvSpPr>
        <p:spPr>
          <a:xfrm>
            <a:off x="457200" y="1066800"/>
            <a:ext cx="8915400" cy="5257800"/>
          </a:xfrm>
        </p:spPr>
        <p:txBody>
          <a:bodyPr>
            <a:normAutofit/>
          </a:bodyPr>
          <a:lstStyle/>
          <a:p>
            <a:r>
              <a:rPr lang="en-US" dirty="0" smtClean="0">
                <a:latin typeface="Franklin Gothic Medium Cond" panose="020B0606030402020204" pitchFamily="34" charset="0"/>
              </a:rPr>
              <a:t>ADT tells you something about intensity</a:t>
            </a:r>
          </a:p>
          <a:p>
            <a:pPr lvl="1"/>
            <a:r>
              <a:rPr lang="en-US" dirty="0" smtClean="0">
                <a:latin typeface="Franklin Gothic Medium Cond" panose="020B0606030402020204" pitchFamily="34" charset="0"/>
              </a:rPr>
              <a:t>Dvorak technique has been around for decades (you’ll learn more about that tomorrow)</a:t>
            </a:r>
          </a:p>
          <a:p>
            <a:r>
              <a:rPr lang="en-US" dirty="0" err="1" smtClean="0">
                <a:latin typeface="Franklin Gothic Medium Cond" panose="020B0606030402020204" pitchFamily="34" charset="0"/>
              </a:rPr>
              <a:t>AiDT</a:t>
            </a:r>
            <a:r>
              <a:rPr lang="en-US" dirty="0" smtClean="0">
                <a:latin typeface="Franklin Gothic Medium Cond" panose="020B0606030402020204" pitchFamily="34" charset="0"/>
              </a:rPr>
              <a:t> tells you something about intensity</a:t>
            </a:r>
          </a:p>
          <a:p>
            <a:r>
              <a:rPr lang="en-US" dirty="0" smtClean="0">
                <a:latin typeface="Franklin Gothic Medium Cond" panose="020B0606030402020204" pitchFamily="34" charset="0"/>
              </a:rPr>
              <a:t>AI-RI tells you how the intensity might change in the short term</a:t>
            </a:r>
          </a:p>
          <a:p>
            <a:r>
              <a:rPr lang="en-US" dirty="0" smtClean="0">
                <a:latin typeface="Franklin Gothic Medium Cond" panose="020B0606030402020204" pitchFamily="34" charset="0"/>
              </a:rPr>
              <a:t>AMSU:  Microwave observations of current storm strength</a:t>
            </a:r>
          </a:p>
          <a:p>
            <a:r>
              <a:rPr lang="en-US" dirty="0" smtClean="0">
                <a:latin typeface="Franklin Gothic Medium Cond" panose="020B0606030402020204" pitchFamily="34" charset="0"/>
              </a:rPr>
              <a:t>D-MINT tells you something about intensity</a:t>
            </a:r>
          </a:p>
          <a:p>
            <a:r>
              <a:rPr lang="en-US" dirty="0" smtClean="0">
                <a:latin typeface="Franklin Gothic Medium Cond" panose="020B0606030402020204" pitchFamily="34" charset="0"/>
              </a:rPr>
              <a:t>D-PRINT tells you something about intensity</a:t>
            </a:r>
          </a:p>
          <a:p>
            <a:r>
              <a:rPr lang="en-US" dirty="0" smtClean="0">
                <a:latin typeface="Franklin Gothic Medium Cond" panose="020B0606030402020204" pitchFamily="34" charset="0"/>
              </a:rPr>
              <a:t>SATCON tells you the range of intensity estimates</a:t>
            </a:r>
          </a:p>
          <a:p>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14</a:t>
            </a:fld>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21781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Click on ADT, then on a storm</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152400" y="1828800"/>
            <a:ext cx="1524000" cy="1600200"/>
          </a:xfrm>
        </p:spPr>
        <p:txBody>
          <a:bodyPr>
            <a:normAutofit fontScale="92500" lnSpcReduction="20000"/>
          </a:bodyPr>
          <a:lstStyle/>
          <a:p>
            <a:r>
              <a:rPr lang="en-US" dirty="0" smtClean="0">
                <a:latin typeface="Franklin Gothic Medium Cond" panose="020B0606030402020204" pitchFamily="34" charset="0"/>
              </a:rPr>
              <a:t>Go back and view earlier estimates in the archive as well.</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TS 14W:  </a:t>
            </a:r>
            <a:r>
              <a:rPr lang="en-US" dirty="0" err="1" smtClean="0">
                <a:latin typeface="Franklin Gothic Medium Cond" panose="020B0606030402020204" pitchFamily="34" charset="0"/>
              </a:rPr>
              <a:t>Muifa</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15</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142999"/>
            <a:ext cx="3886200" cy="5176313"/>
          </a:xfrm>
          <a:prstGeom prst="rect">
            <a:avLst/>
          </a:prstGeom>
        </p:spPr>
      </p:pic>
      <p:sp>
        <p:nvSpPr>
          <p:cNvPr id="9" name="TextBox 8"/>
          <p:cNvSpPr txBox="1"/>
          <p:nvPr/>
        </p:nvSpPr>
        <p:spPr>
          <a:xfrm>
            <a:off x="1981200" y="3578912"/>
            <a:ext cx="479298" cy="369332"/>
          </a:xfrm>
          <a:prstGeom prst="rect">
            <a:avLst/>
          </a:prstGeom>
          <a:noFill/>
        </p:spPr>
        <p:txBody>
          <a:bodyPr wrap="none" rtlCol="0">
            <a:spAutoFit/>
          </a:bodyPr>
          <a:lstStyle/>
          <a:p>
            <a:r>
              <a:rPr lang="en-US" dirty="0" smtClean="0">
                <a:solidFill>
                  <a:schemeClr val="bg1"/>
                </a:solidFill>
                <a:latin typeface="Franklin Gothic Medium Cond" panose="020B0606030402020204" pitchFamily="34" charset="0"/>
              </a:rPr>
              <a:t>Top</a:t>
            </a:r>
            <a:endParaRPr lang="en-US" dirty="0">
              <a:solidFill>
                <a:schemeClr val="bg1"/>
              </a:solidFill>
              <a:latin typeface="Franklin Gothic Medium Cond" panose="020B0606030402020204" pitchFamily="34" charset="0"/>
            </a:endParaRPr>
          </a:p>
        </p:txBody>
      </p:sp>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91100" y="1153565"/>
            <a:ext cx="3886200" cy="5176314"/>
          </a:xfrm>
        </p:spPr>
      </p:pic>
      <p:sp>
        <p:nvSpPr>
          <p:cNvPr id="10" name="TextBox 9"/>
          <p:cNvSpPr txBox="1"/>
          <p:nvPr/>
        </p:nvSpPr>
        <p:spPr>
          <a:xfrm>
            <a:off x="5081609" y="3948244"/>
            <a:ext cx="809581" cy="369332"/>
          </a:xfrm>
          <a:prstGeom prst="rect">
            <a:avLst/>
          </a:prstGeom>
          <a:noFill/>
        </p:spPr>
        <p:txBody>
          <a:bodyPr wrap="none" rtlCol="0">
            <a:spAutoFit/>
          </a:bodyPr>
          <a:lstStyle/>
          <a:p>
            <a:r>
              <a:rPr lang="en-US" dirty="0" smtClean="0">
                <a:solidFill>
                  <a:schemeClr val="bg1"/>
                </a:solidFill>
                <a:latin typeface="Franklin Gothic Medium Cond" panose="020B0606030402020204" pitchFamily="34" charset="0"/>
              </a:rPr>
              <a:t>Bottom</a:t>
            </a:r>
            <a:endParaRPr lang="en-US" dirty="0">
              <a:solidFill>
                <a:schemeClr val="bg1"/>
              </a:solidFill>
              <a:latin typeface="Franklin Gothic Medium Cond" panose="020B0606030402020204" pitchFamily="34" charset="0"/>
            </a:endParaRPr>
          </a:p>
        </p:txBody>
      </p:sp>
      <p:cxnSp>
        <p:nvCxnSpPr>
          <p:cNvPr id="12" name="Straight Arrow Connector 11"/>
          <p:cNvCxnSpPr/>
          <p:nvPr/>
        </p:nvCxnSpPr>
        <p:spPr>
          <a:xfrm flipV="1">
            <a:off x="3429000" y="3200400"/>
            <a:ext cx="3124200" cy="2743200"/>
          </a:xfrm>
          <a:prstGeom prst="straightConnector1">
            <a:avLst/>
          </a:prstGeom>
          <a:ln>
            <a:solidFill>
              <a:srgbClr val="7030A0"/>
            </a:solidFill>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360887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Click on </a:t>
            </a:r>
            <a:r>
              <a:rPr lang="en-US" dirty="0" err="1" smtClean="0">
                <a:latin typeface="Franklin Gothic Medium Cond" panose="020B0606030402020204" pitchFamily="34" charset="0"/>
              </a:rPr>
              <a:t>AiDT</a:t>
            </a:r>
            <a:r>
              <a:rPr lang="en-US" dirty="0" smtClean="0">
                <a:latin typeface="Franklin Gothic Medium Cond" panose="020B0606030402020204" pitchFamily="34" charset="0"/>
              </a:rPr>
              <a:t>, then on a storm</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152400" y="1828800"/>
            <a:ext cx="1752600" cy="3886200"/>
          </a:xfrm>
        </p:spPr>
        <p:txBody>
          <a:bodyPr>
            <a:noAutofit/>
          </a:bodyPr>
          <a:lstStyle/>
          <a:p>
            <a:r>
              <a:rPr lang="en-US" dirty="0" smtClean="0">
                <a:latin typeface="Franklin Gothic Medium Cond" panose="020B0606030402020204" pitchFamily="34" charset="0"/>
              </a:rPr>
              <a:t>Go back and view earlier estimates in the archive as well.</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TS 14W:  </a:t>
            </a:r>
            <a:r>
              <a:rPr lang="en-US" dirty="0" err="1" smtClean="0">
                <a:latin typeface="Franklin Gothic Medium Cond" panose="020B0606030402020204" pitchFamily="34" charset="0"/>
              </a:rPr>
              <a:t>Muifa</a:t>
            </a:r>
            <a:endParaRPr lang="en-US" dirty="0" smtClean="0">
              <a:latin typeface="Franklin Gothic Medium Cond" panose="020B0606030402020204" pitchFamily="34" charset="0"/>
            </a:endParaRP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History files gives information on ADT and </a:t>
            </a:r>
            <a:r>
              <a:rPr lang="en-US" dirty="0" err="1" smtClean="0">
                <a:latin typeface="Franklin Gothic Medium Cond" panose="020B0606030402020204" pitchFamily="34" charset="0"/>
              </a:rPr>
              <a:t>AiDT</a:t>
            </a:r>
            <a:r>
              <a:rPr lang="en-US" dirty="0" smtClean="0">
                <a:latin typeface="Franklin Gothic Medium Cond" panose="020B0606030402020204" pitchFamily="34" charset="0"/>
              </a:rPr>
              <a:t> values</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16</a:t>
            </a:fld>
            <a:endParaRPr lang="en-US"/>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38400" y="815556"/>
            <a:ext cx="4724400" cy="5767068"/>
          </a:xfrm>
        </p:spPr>
      </p:pic>
      <p:sp>
        <p:nvSpPr>
          <p:cNvPr id="11" name="Oval 10"/>
          <p:cNvSpPr/>
          <p:nvPr/>
        </p:nvSpPr>
        <p:spPr>
          <a:xfrm>
            <a:off x="4343400" y="4572000"/>
            <a:ext cx="838200" cy="381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Straight Arrow Connector 12"/>
          <p:cNvCxnSpPr>
            <a:endCxn id="11" idx="2"/>
          </p:cNvCxnSpPr>
          <p:nvPr/>
        </p:nvCxnSpPr>
        <p:spPr>
          <a:xfrm>
            <a:off x="1752600" y="4419600"/>
            <a:ext cx="2590800" cy="3429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413107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Medium Cond" panose="020B0606030402020204" pitchFamily="34" charset="0"/>
              </a:rPr>
              <a:t>Click on </a:t>
            </a:r>
            <a:r>
              <a:rPr lang="en-US" dirty="0" smtClean="0">
                <a:latin typeface="Franklin Gothic Medium Cond" panose="020B0606030402020204" pitchFamily="34" charset="0"/>
              </a:rPr>
              <a:t>D-MINT, </a:t>
            </a:r>
            <a:r>
              <a:rPr lang="en-US" dirty="0">
                <a:latin typeface="Franklin Gothic Medium Cond" panose="020B0606030402020204" pitchFamily="34" charset="0"/>
              </a:rPr>
              <a:t>then on a </a:t>
            </a:r>
            <a:r>
              <a:rPr lang="en-US" dirty="0" smtClean="0">
                <a:latin typeface="Franklin Gothic Medium Cond" panose="020B0606030402020204" pitchFamily="34" charset="0"/>
              </a:rPr>
              <a:t>basin/storm</a:t>
            </a:r>
            <a:endParaRPr lang="en-US" dirty="0">
              <a:latin typeface="Franklin Gothic Medium Cond" panose="020B0606030402020204" pitchFamily="34" charset="0"/>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6013" y="990600"/>
            <a:ext cx="5660593" cy="5257800"/>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17</a:t>
            </a:fld>
            <a:endParaRPr lang="en-US">
              <a:latin typeface="Franklin Gothic Medium Cond" panose="020B0606030402020204" pitchFamily="34" charset="0"/>
            </a:endParaRPr>
          </a:p>
        </p:txBody>
      </p:sp>
      <p:cxnSp>
        <p:nvCxnSpPr>
          <p:cNvPr id="10" name="Straight Arrow Connector 9"/>
          <p:cNvCxnSpPr/>
          <p:nvPr/>
        </p:nvCxnSpPr>
        <p:spPr>
          <a:xfrm>
            <a:off x="1295400" y="4191000"/>
            <a:ext cx="838200" cy="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079" y="2209800"/>
            <a:ext cx="4876800" cy="1813283"/>
          </a:xfrm>
          <a:prstGeom prst="rect">
            <a:avLst/>
          </a:prstGeom>
        </p:spPr>
      </p:pic>
      <p:cxnSp>
        <p:nvCxnSpPr>
          <p:cNvPr id="13" name="Straight Arrow Connector 12"/>
          <p:cNvCxnSpPr/>
          <p:nvPr/>
        </p:nvCxnSpPr>
        <p:spPr>
          <a:xfrm flipV="1">
            <a:off x="2767496" y="3810000"/>
            <a:ext cx="3076138" cy="609600"/>
          </a:xfrm>
          <a:prstGeom prst="straightConnector1">
            <a:avLst/>
          </a:prstGeom>
          <a:ln w="57150">
            <a:solidFill>
              <a:srgbClr val="7030A0"/>
            </a:solidFill>
            <a:tailEnd type="triangle"/>
          </a:ln>
        </p:spPr>
        <p:style>
          <a:lnRef idx="1">
            <a:schemeClr val="accent5"/>
          </a:lnRef>
          <a:fillRef idx="0">
            <a:schemeClr val="accent5"/>
          </a:fillRef>
          <a:effectRef idx="0">
            <a:schemeClr val="accent5"/>
          </a:effectRef>
          <a:fontRef idx="minor">
            <a:schemeClr val="tx1"/>
          </a:fontRef>
        </p:style>
      </p:cxnSp>
      <p:sp>
        <p:nvSpPr>
          <p:cNvPr id="15" name="Oval 14"/>
          <p:cNvSpPr/>
          <p:nvPr/>
        </p:nvSpPr>
        <p:spPr>
          <a:xfrm>
            <a:off x="3499921" y="3361853"/>
            <a:ext cx="197667" cy="196158"/>
          </a:xfrm>
          <a:prstGeom prst="ellipse">
            <a:avLst/>
          </a:prstGeom>
          <a:no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extBox 1"/>
          <p:cNvSpPr txBox="1"/>
          <p:nvPr/>
        </p:nvSpPr>
        <p:spPr>
          <a:xfrm>
            <a:off x="5619407" y="4081886"/>
            <a:ext cx="3067393" cy="2031325"/>
          </a:xfrm>
          <a:prstGeom prst="rect">
            <a:avLst/>
          </a:prstGeom>
          <a:solidFill>
            <a:schemeClr val="bg1">
              <a:lumMod val="85000"/>
              <a:lumOff val="15000"/>
            </a:schemeClr>
          </a:solidFill>
        </p:spPr>
        <p:txBody>
          <a:bodyPr wrap="square" rtlCol="0">
            <a:spAutoFit/>
          </a:bodyPr>
          <a:lstStyle/>
          <a:p>
            <a:r>
              <a:rPr lang="en-US" dirty="0">
                <a:latin typeface="Franklin Gothic Medium Cond" panose="020B0606030402020204" pitchFamily="34" charset="0"/>
              </a:rPr>
              <a:t>D-MINT is neural network applied to GEO IR imagery and LEO passive microwave (MW) imagery, along with selected environmental variables to estimate TC intensity (max sustained 1-min. 10-m wind, MSW).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33" y="1537047"/>
            <a:ext cx="3382414" cy="459533"/>
          </a:xfrm>
          <a:prstGeom prst="rect">
            <a:avLst/>
          </a:prstGeom>
        </p:spPr>
      </p:pic>
    </p:spTree>
    <p:custDataLst>
      <p:tags r:id="rId1"/>
    </p:custDataLst>
    <p:extLst>
      <p:ext uri="{BB962C8B-B14F-4D97-AF65-F5344CB8AC3E}">
        <p14:creationId xmlns:p14="http://schemas.microsoft.com/office/powerpoint/2010/main" val="298871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D-MINT</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r>
              <a:rPr lang="en-US" dirty="0">
                <a:latin typeface="Franklin Gothic Medium Cond" panose="020B0606030402020204" pitchFamily="34" charset="0"/>
              </a:rPr>
              <a:t>D-MINT </a:t>
            </a:r>
            <a:r>
              <a:rPr lang="en-US" dirty="0" smtClean="0">
                <a:latin typeface="Franklin Gothic Medium Cond" panose="020B0606030402020204" pitchFamily="34" charset="0"/>
              </a:rPr>
              <a:t>run </a:t>
            </a:r>
            <a:r>
              <a:rPr lang="en-US" dirty="0">
                <a:latin typeface="Franklin Gothic Medium Cond" panose="020B0606030402020204" pitchFamily="34" charset="0"/>
              </a:rPr>
              <a:t>in </a:t>
            </a:r>
            <a:r>
              <a:rPr lang="en-US" dirty="0" smtClean="0">
                <a:latin typeface="Franklin Gothic Medium Cond" panose="020B0606030402020204" pitchFamily="34" charset="0"/>
              </a:rPr>
              <a:t>real-time</a:t>
            </a:r>
          </a:p>
          <a:p>
            <a:pPr lvl="1"/>
            <a:r>
              <a:rPr lang="en-US" dirty="0" smtClean="0">
                <a:latin typeface="Franklin Gothic Medium Cond" panose="020B0606030402020204" pitchFamily="34" charset="0"/>
              </a:rPr>
              <a:t>Processing occurs for </a:t>
            </a:r>
            <a:r>
              <a:rPr lang="en-US" dirty="0">
                <a:latin typeface="Franklin Gothic Medium Cond" panose="020B0606030402020204" pitchFamily="34" charset="0"/>
              </a:rPr>
              <a:t>every available LEO MW overpass from SSMI-S, AMSR-2, and </a:t>
            </a:r>
            <a:r>
              <a:rPr lang="en-US" dirty="0" smtClean="0">
                <a:latin typeface="Franklin Gothic Medium Cond" panose="020B0606030402020204" pitchFamily="34" charset="0"/>
              </a:rPr>
              <a:t>GMI  :   37 and 89 GHz data</a:t>
            </a:r>
          </a:p>
          <a:p>
            <a:pPr lvl="1"/>
            <a:r>
              <a:rPr lang="en-US" dirty="0" smtClean="0">
                <a:latin typeface="Franklin Gothic Medium Cond" panose="020B0606030402020204" pitchFamily="34" charset="0"/>
              </a:rPr>
              <a:t>The </a:t>
            </a:r>
            <a:r>
              <a:rPr lang="en-US" dirty="0">
                <a:latin typeface="Franklin Gothic Medium Cond" panose="020B0606030402020204" pitchFamily="34" charset="0"/>
              </a:rPr>
              <a:t>overpass </a:t>
            </a:r>
            <a:r>
              <a:rPr lang="en-US" dirty="0" smtClean="0">
                <a:latin typeface="Franklin Gothic Medium Cond" panose="020B0606030402020204" pitchFamily="34" charset="0"/>
              </a:rPr>
              <a:t>must covers </a:t>
            </a:r>
            <a:r>
              <a:rPr lang="en-US" dirty="0">
                <a:latin typeface="Franklin Gothic Medium Cond" panose="020B0606030402020204" pitchFamily="34" charset="0"/>
              </a:rPr>
              <a:t>at least 65% </a:t>
            </a:r>
            <a:r>
              <a:rPr lang="en-US" dirty="0" smtClean="0">
                <a:latin typeface="Franklin Gothic Medium Cond" panose="020B0606030402020204" pitchFamily="34" charset="0"/>
              </a:rPr>
              <a:t>(2/3) of </a:t>
            </a:r>
            <a:r>
              <a:rPr lang="en-US" dirty="0">
                <a:latin typeface="Franklin Gothic Medium Cond" panose="020B0606030402020204" pitchFamily="34" charset="0"/>
              </a:rPr>
              <a:t>the TC in the image and the corresponding IR imagery is available. </a:t>
            </a:r>
          </a:p>
          <a:p>
            <a:pPr lvl="1"/>
            <a:r>
              <a:rPr lang="en-US" dirty="0" smtClean="0">
                <a:latin typeface="Franklin Gothic Medium Cond" panose="020B0606030402020204" pitchFamily="34" charset="0"/>
              </a:rPr>
              <a:t>MW data latency means, </a:t>
            </a:r>
            <a:r>
              <a:rPr lang="en-US" dirty="0">
                <a:latin typeface="Franklin Gothic Medium Cond" panose="020B0606030402020204" pitchFamily="34" charset="0"/>
              </a:rPr>
              <a:t>DMINT </a:t>
            </a:r>
            <a:r>
              <a:rPr lang="en-US" dirty="0" smtClean="0">
                <a:latin typeface="Franklin Gothic Medium Cond" panose="020B0606030402020204" pitchFamily="34" charset="0"/>
              </a:rPr>
              <a:t>output is available </a:t>
            </a:r>
            <a:r>
              <a:rPr lang="en-US" dirty="0">
                <a:latin typeface="Franklin Gothic Medium Cond" panose="020B0606030402020204" pitchFamily="34" charset="0"/>
              </a:rPr>
              <a:t>1-3h after the LEO overpass </a:t>
            </a:r>
            <a:r>
              <a:rPr lang="en-US" dirty="0" smtClean="0">
                <a:latin typeface="Franklin Gothic Medium Cond" panose="020B0606030402020204" pitchFamily="34" charset="0"/>
              </a:rPr>
              <a:t>time</a:t>
            </a:r>
          </a:p>
          <a:p>
            <a:r>
              <a:rPr lang="en-US" dirty="0" smtClean="0">
                <a:latin typeface="Franklin Gothic Medium Cond" panose="020B0606030402020204" pitchFamily="34" charset="0"/>
              </a:rPr>
              <a:t>Result is a probability distribution of the predicted intensity (wind speed)</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18</a:t>
            </a:fld>
            <a:endParaRPr lang="en-US">
              <a:latin typeface="Franklin Gothic Medium Cond" panose="020B06060304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4748868"/>
            <a:ext cx="2414731" cy="2109132"/>
          </a:xfrm>
          <a:prstGeom prst="rect">
            <a:avLst/>
          </a:prstGeom>
        </p:spPr>
      </p:pic>
    </p:spTree>
    <p:extLst>
      <p:ext uri="{BB962C8B-B14F-4D97-AF65-F5344CB8AC3E}">
        <p14:creationId xmlns:p14="http://schemas.microsoft.com/office/powerpoint/2010/main" val="3301294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D-MINT</a:t>
            </a:r>
            <a:endParaRPr lang="en-US" dirty="0">
              <a:latin typeface="Franklin Gothic Medium Cond" panose="020B0606030402020204"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219200"/>
            <a:ext cx="5639289" cy="4359018"/>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19</a:t>
            </a:fld>
            <a:endParaRPr lang="en-US">
              <a:latin typeface="Franklin Gothic Medium Cond" panose="020B0606030402020204" pitchFamily="34" charset="0"/>
            </a:endParaRPr>
          </a:p>
        </p:txBody>
      </p:sp>
      <p:sp>
        <p:nvSpPr>
          <p:cNvPr id="7" name="TextBox 6"/>
          <p:cNvSpPr txBox="1"/>
          <p:nvPr/>
        </p:nvSpPr>
        <p:spPr>
          <a:xfrm>
            <a:off x="6324600" y="2514600"/>
            <a:ext cx="2362200" cy="1569660"/>
          </a:xfrm>
          <a:prstGeom prst="rect">
            <a:avLst/>
          </a:prstGeom>
          <a:noFill/>
        </p:spPr>
        <p:txBody>
          <a:bodyPr wrap="square" rtlCol="0">
            <a:spAutoFit/>
          </a:bodyPr>
          <a:lstStyle/>
          <a:p>
            <a:r>
              <a:rPr lang="en-US" sz="2400" dirty="0" smtClean="0">
                <a:latin typeface="Franklin Gothic Medium Cond" panose="020B0606030402020204" pitchFamily="34" charset="0"/>
              </a:rPr>
              <a:t>Wider Whiskers in the Box/Whisker plot mean D-MINT is less certain </a:t>
            </a:r>
            <a:endParaRPr lang="en-US" sz="2400" dirty="0">
              <a:latin typeface="Franklin Gothic Medium Cond" panose="020B0606030402020204" pitchFamily="34" charset="0"/>
            </a:endParaRPr>
          </a:p>
        </p:txBody>
      </p:sp>
    </p:spTree>
    <p:extLst>
      <p:ext uri="{BB962C8B-B14F-4D97-AF65-F5344CB8AC3E}">
        <p14:creationId xmlns:p14="http://schemas.microsoft.com/office/powerpoint/2010/main" val="3862079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Front Page:  Top</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47625" y="1676400"/>
            <a:ext cx="2638425" cy="4648200"/>
          </a:xfrm>
        </p:spPr>
        <p:txBody>
          <a:bodyPr>
            <a:normAutofit/>
          </a:bodyPr>
          <a:lstStyle/>
          <a:p>
            <a:r>
              <a:rPr lang="en-US" sz="2400" dirty="0" smtClean="0">
                <a:latin typeface="Franklin Gothic Medium Cond" panose="020B0606030402020204" pitchFamily="34" charset="0"/>
              </a:rPr>
              <a:t>The map includes currently active storms or invests. </a:t>
            </a:r>
          </a:p>
          <a:p>
            <a:endParaRPr lang="en-US" sz="2400" dirty="0">
              <a:latin typeface="Franklin Gothic Medium Cond" panose="020B0606030402020204" pitchFamily="34" charset="0"/>
            </a:endParaRPr>
          </a:p>
          <a:p>
            <a:r>
              <a:rPr lang="en-US" sz="2400" dirty="0" smtClean="0">
                <a:latin typeface="Franklin Gothic Medium Cond" panose="020B0606030402020204" pitchFamily="34" charset="0"/>
              </a:rPr>
              <a:t>Click on them, and a new page appears</a:t>
            </a: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2</a:t>
            </a:fld>
            <a:endParaRPr lang="en-US">
              <a:latin typeface="Franklin Gothic Medium Cond" panose="020B0606030402020204" pitchFamily="34" charset="0"/>
            </a:endParaRPr>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80224" y="1281619"/>
            <a:ext cx="5402952" cy="4939179"/>
          </a:xfrm>
        </p:spPr>
      </p:pic>
      <p:sp>
        <p:nvSpPr>
          <p:cNvPr id="11" name="Rounded Rectangle 10"/>
          <p:cNvSpPr/>
          <p:nvPr/>
        </p:nvSpPr>
        <p:spPr>
          <a:xfrm>
            <a:off x="4343400" y="3853954"/>
            <a:ext cx="4191000" cy="718046"/>
          </a:xfrm>
          <a:prstGeom prst="roundRect">
            <a:avLst/>
          </a:prstGeom>
          <a:noFill/>
          <a:ln w="57150">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Franklin Gothic Medium Cond" panose="020B0606030402020204" pitchFamily="34" charset="0"/>
            </a:endParaRPr>
          </a:p>
        </p:txBody>
      </p:sp>
      <p:cxnSp>
        <p:nvCxnSpPr>
          <p:cNvPr id="13" name="Straight Arrow Connector 12"/>
          <p:cNvCxnSpPr/>
          <p:nvPr/>
        </p:nvCxnSpPr>
        <p:spPr>
          <a:xfrm>
            <a:off x="3229761" y="3080819"/>
            <a:ext cx="990600" cy="0"/>
          </a:xfrm>
          <a:prstGeom prst="straightConnector1">
            <a:avLst/>
          </a:prstGeom>
          <a:ln w="38100">
            <a:solidFill>
              <a:srgbClr val="7030A0"/>
            </a:solidFill>
            <a:tailEnd type="triangle"/>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3848100" y="1572090"/>
            <a:ext cx="2782237" cy="400110"/>
          </a:xfrm>
          <a:prstGeom prst="rect">
            <a:avLst/>
          </a:prstGeom>
          <a:solidFill>
            <a:schemeClr val="tx1">
              <a:lumMod val="95000"/>
            </a:schemeClr>
          </a:solidFill>
        </p:spPr>
        <p:txBody>
          <a:bodyPr wrap="none" rtlCol="0">
            <a:spAutoFit/>
          </a:bodyPr>
          <a:lstStyle/>
          <a:p>
            <a:r>
              <a:rPr lang="en-US" sz="2000" b="1" dirty="0" smtClean="0">
                <a:solidFill>
                  <a:schemeClr val="bg1"/>
                </a:solidFill>
                <a:latin typeface="Franklin Gothic Medium Cond" panose="020B0606030402020204" pitchFamily="34" charset="0"/>
                <a:hlinkClick r:id="rId4"/>
              </a:rPr>
              <a:t>http://tropic.ssec.wisc.edu</a:t>
            </a:r>
            <a:endParaRPr lang="en-US" sz="2000" b="1" dirty="0">
              <a:solidFill>
                <a:schemeClr val="bg1"/>
              </a:solidFill>
              <a:latin typeface="Franklin Gothic Medium Cond" panose="020B0606030402020204" pitchFamily="34" charset="0"/>
            </a:endParaRPr>
          </a:p>
        </p:txBody>
      </p:sp>
      <p:sp>
        <p:nvSpPr>
          <p:cNvPr id="4" name="Oval 3"/>
          <p:cNvSpPr/>
          <p:nvPr/>
        </p:nvSpPr>
        <p:spPr>
          <a:xfrm>
            <a:off x="6908334" y="4121537"/>
            <a:ext cx="182880" cy="182880"/>
          </a:xfrm>
          <a:prstGeom prst="ellipse">
            <a:avLst/>
          </a:prstGeom>
          <a:noFill/>
          <a:ln w="28575">
            <a:solidFill>
              <a:schemeClr val="accent3">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4634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00" fill="hold"/>
                                        <p:tgtEl>
                                          <p:spTgt spid="13"/>
                                        </p:tgtEl>
                                        <p:attrNameLst>
                                          <p:attrName>ppt_x</p:attrName>
                                        </p:attrNameLst>
                                      </p:cBhvr>
                                      <p:tavLst>
                                        <p:tav tm="0">
                                          <p:val>
                                            <p:strVal val="0-#ppt_w/2"/>
                                          </p:val>
                                        </p:tav>
                                        <p:tav tm="100000">
                                          <p:val>
                                            <p:strVal val="#ppt_x"/>
                                          </p:val>
                                        </p:tav>
                                      </p:tavLst>
                                    </p:anim>
                                    <p:anim calcmode="lin" valueType="num">
                                      <p:cBhvr additive="base">
                                        <p:cTn id="14" dur="2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D-MINT</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20</a:t>
            </a:fld>
            <a:endParaRPr lang="en-US">
              <a:latin typeface="Franklin Gothic Medium Cond" panose="020B0606030402020204" pitchFamily="34" charset="0"/>
            </a:endParaRPr>
          </a:p>
        </p:txBody>
      </p:sp>
      <p:sp>
        <p:nvSpPr>
          <p:cNvPr id="7" name="TextBox 6"/>
          <p:cNvSpPr txBox="1"/>
          <p:nvPr/>
        </p:nvSpPr>
        <p:spPr>
          <a:xfrm>
            <a:off x="2477031" y="1752600"/>
            <a:ext cx="4191000" cy="1200329"/>
          </a:xfrm>
          <a:prstGeom prst="rect">
            <a:avLst/>
          </a:prstGeom>
          <a:noFill/>
        </p:spPr>
        <p:txBody>
          <a:bodyPr wrap="square" rtlCol="0">
            <a:spAutoFit/>
          </a:bodyPr>
          <a:lstStyle/>
          <a:p>
            <a:pPr algn="ctr"/>
            <a:r>
              <a:rPr lang="en-US" sz="3600" dirty="0" smtClean="0">
                <a:latin typeface="Franklin Gothic Medium Cond" panose="020B0606030402020204" pitchFamily="34" charset="0"/>
              </a:rPr>
              <a:t>Training Dataset: </a:t>
            </a:r>
          </a:p>
          <a:p>
            <a:pPr algn="ctr"/>
            <a:r>
              <a:rPr lang="en-US" sz="3600" dirty="0" smtClean="0">
                <a:latin typeface="Franklin Gothic Medium Cond" panose="020B0606030402020204" pitchFamily="34" charset="0"/>
              </a:rPr>
              <a:t>40000+ storm scenes</a:t>
            </a:r>
            <a:endParaRPr lang="en-US" sz="3600" dirty="0">
              <a:latin typeface="Franklin Gothic Medium Cond" panose="020B06060304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32829927"/>
              </p:ext>
            </p:extLst>
          </p:nvPr>
        </p:nvGraphicFramePr>
        <p:xfrm>
          <a:off x="533400" y="3484880"/>
          <a:ext cx="8229600" cy="101092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469449936"/>
                    </a:ext>
                  </a:extLst>
                </a:gridCol>
                <a:gridCol w="1645920">
                  <a:extLst>
                    <a:ext uri="{9D8B030D-6E8A-4147-A177-3AD203B41FA5}">
                      <a16:colId xmlns:a16="http://schemas.microsoft.com/office/drawing/2014/main" val="3926532841"/>
                    </a:ext>
                  </a:extLst>
                </a:gridCol>
                <a:gridCol w="1645920">
                  <a:extLst>
                    <a:ext uri="{9D8B030D-6E8A-4147-A177-3AD203B41FA5}">
                      <a16:colId xmlns:a16="http://schemas.microsoft.com/office/drawing/2014/main" val="747752374"/>
                    </a:ext>
                  </a:extLst>
                </a:gridCol>
                <a:gridCol w="1645920">
                  <a:extLst>
                    <a:ext uri="{9D8B030D-6E8A-4147-A177-3AD203B41FA5}">
                      <a16:colId xmlns:a16="http://schemas.microsoft.com/office/drawing/2014/main" val="3421449334"/>
                    </a:ext>
                  </a:extLst>
                </a:gridCol>
                <a:gridCol w="1645920">
                  <a:extLst>
                    <a:ext uri="{9D8B030D-6E8A-4147-A177-3AD203B41FA5}">
                      <a16:colId xmlns:a16="http://schemas.microsoft.com/office/drawing/2014/main" val="3215777446"/>
                    </a:ext>
                  </a:extLst>
                </a:gridCol>
              </a:tblGrid>
              <a:tr h="487680">
                <a:tc>
                  <a:txBody>
                    <a:bodyPr/>
                    <a:lstStyle/>
                    <a:p>
                      <a:r>
                        <a:rPr lang="en-US" dirty="0" smtClean="0">
                          <a:latin typeface="Franklin Gothic Medium Cond" panose="020B0606030402020204" pitchFamily="34" charset="0"/>
                        </a:rPr>
                        <a:t>North Atlantic</a:t>
                      </a:r>
                      <a:endParaRPr lang="en-US" dirty="0">
                        <a:latin typeface="Franklin Gothic Medium Cond" panose="020B0606030402020204" pitchFamily="34" charset="0"/>
                      </a:endParaRPr>
                    </a:p>
                  </a:txBody>
                  <a:tcPr/>
                </a:tc>
                <a:tc>
                  <a:txBody>
                    <a:bodyPr/>
                    <a:lstStyle/>
                    <a:p>
                      <a:r>
                        <a:rPr lang="en-US" dirty="0" smtClean="0">
                          <a:latin typeface="Franklin Gothic Medium Cond" panose="020B0606030402020204" pitchFamily="34" charset="0"/>
                        </a:rPr>
                        <a:t>Eastern North Pacific</a:t>
                      </a:r>
                      <a:endParaRPr lang="en-US" dirty="0">
                        <a:latin typeface="Franklin Gothic Medium Cond" panose="020B0606030402020204" pitchFamily="34" charset="0"/>
                      </a:endParaRPr>
                    </a:p>
                  </a:txBody>
                  <a:tcPr/>
                </a:tc>
                <a:tc>
                  <a:txBody>
                    <a:bodyPr/>
                    <a:lstStyle/>
                    <a:p>
                      <a:r>
                        <a:rPr lang="en-US" dirty="0" smtClean="0">
                          <a:latin typeface="Franklin Gothic Medium Cond" panose="020B0606030402020204" pitchFamily="34" charset="0"/>
                        </a:rPr>
                        <a:t>Western North Pacific </a:t>
                      </a:r>
                      <a:endParaRPr lang="en-US" dirty="0">
                        <a:latin typeface="Franklin Gothic Medium Cond" panose="020B0606030402020204" pitchFamily="34" charset="0"/>
                      </a:endParaRPr>
                    </a:p>
                  </a:txBody>
                  <a:tcPr/>
                </a:tc>
                <a:tc>
                  <a:txBody>
                    <a:bodyPr/>
                    <a:lstStyle/>
                    <a:p>
                      <a:r>
                        <a:rPr lang="en-US" dirty="0" smtClean="0">
                          <a:latin typeface="Franklin Gothic Medium Cond" panose="020B0606030402020204" pitchFamily="34" charset="0"/>
                        </a:rPr>
                        <a:t>North Indian Ocean </a:t>
                      </a:r>
                      <a:endParaRPr lang="en-US" dirty="0">
                        <a:latin typeface="Franklin Gothic Medium Cond" panose="020B0606030402020204" pitchFamily="34" charset="0"/>
                      </a:endParaRPr>
                    </a:p>
                  </a:txBody>
                  <a:tcPr/>
                </a:tc>
                <a:tc>
                  <a:txBody>
                    <a:bodyPr/>
                    <a:lstStyle/>
                    <a:p>
                      <a:r>
                        <a:rPr lang="en-US" dirty="0" smtClean="0">
                          <a:latin typeface="Franklin Gothic Medium Cond" panose="020B0606030402020204" pitchFamily="34" charset="0"/>
                        </a:rPr>
                        <a:t>Southern Hemisphere </a:t>
                      </a:r>
                      <a:endParaRPr lang="en-US" dirty="0">
                        <a:latin typeface="Franklin Gothic Medium Cond" panose="020B0606030402020204" pitchFamily="34" charset="0"/>
                      </a:endParaRPr>
                    </a:p>
                  </a:txBody>
                  <a:tcPr/>
                </a:tc>
                <a:extLst>
                  <a:ext uri="{0D108BD9-81ED-4DB2-BD59-A6C34878D82A}">
                    <a16:rowId xmlns:a16="http://schemas.microsoft.com/office/drawing/2014/main" val="2807091165"/>
                  </a:ext>
                </a:extLst>
              </a:tr>
              <a:tr h="370840">
                <a:tc>
                  <a:txBody>
                    <a:bodyPr/>
                    <a:lstStyle/>
                    <a:p>
                      <a:r>
                        <a:rPr lang="en-US" dirty="0" smtClean="0">
                          <a:latin typeface="Franklin Gothic Medium Cond" panose="020B0606030402020204" pitchFamily="34" charset="0"/>
                        </a:rPr>
                        <a:t>8578</a:t>
                      </a:r>
                      <a:endParaRPr lang="en-US" dirty="0">
                        <a:latin typeface="Franklin Gothic Medium Cond" panose="020B0606030402020204" pitchFamily="34" charset="0"/>
                      </a:endParaRPr>
                    </a:p>
                  </a:txBody>
                  <a:tcPr/>
                </a:tc>
                <a:tc>
                  <a:txBody>
                    <a:bodyPr/>
                    <a:lstStyle/>
                    <a:p>
                      <a:r>
                        <a:rPr lang="en-US" dirty="0" smtClean="0">
                          <a:latin typeface="Franklin Gothic Medium Cond" panose="020B0606030402020204" pitchFamily="34" charset="0"/>
                        </a:rPr>
                        <a:t>9253</a:t>
                      </a:r>
                      <a:endParaRPr lang="en-US" dirty="0">
                        <a:latin typeface="Franklin Gothic Medium Cond" panose="020B0606030402020204" pitchFamily="34" charset="0"/>
                      </a:endParaRPr>
                    </a:p>
                  </a:txBody>
                  <a:tcPr/>
                </a:tc>
                <a:tc>
                  <a:txBody>
                    <a:bodyPr/>
                    <a:lstStyle/>
                    <a:p>
                      <a:r>
                        <a:rPr lang="en-US" dirty="0" smtClean="0">
                          <a:latin typeface="Franklin Gothic Medium Cond" panose="020B0606030402020204" pitchFamily="34" charset="0"/>
                        </a:rPr>
                        <a:t>14296</a:t>
                      </a:r>
                      <a:endParaRPr lang="en-US" dirty="0">
                        <a:latin typeface="Franklin Gothic Medium Cond" panose="020B0606030402020204" pitchFamily="34" charset="0"/>
                      </a:endParaRPr>
                    </a:p>
                  </a:txBody>
                  <a:tcPr/>
                </a:tc>
                <a:tc>
                  <a:txBody>
                    <a:bodyPr/>
                    <a:lstStyle/>
                    <a:p>
                      <a:r>
                        <a:rPr lang="en-US" dirty="0" smtClean="0">
                          <a:latin typeface="Franklin Gothic Medium Cond" panose="020B0606030402020204" pitchFamily="34" charset="0"/>
                        </a:rPr>
                        <a:t>1190</a:t>
                      </a:r>
                      <a:endParaRPr lang="en-US" dirty="0">
                        <a:latin typeface="Franklin Gothic Medium Cond" panose="020B0606030402020204" pitchFamily="34" charset="0"/>
                      </a:endParaRPr>
                    </a:p>
                  </a:txBody>
                  <a:tcPr/>
                </a:tc>
                <a:tc>
                  <a:txBody>
                    <a:bodyPr/>
                    <a:lstStyle/>
                    <a:p>
                      <a:r>
                        <a:rPr lang="en-US" dirty="0" smtClean="0">
                          <a:latin typeface="Franklin Gothic Medium Cond" panose="020B0606030402020204" pitchFamily="34" charset="0"/>
                        </a:rPr>
                        <a:t>7814</a:t>
                      </a:r>
                      <a:endParaRPr lang="en-US" dirty="0">
                        <a:latin typeface="Franklin Gothic Medium Cond" panose="020B0606030402020204" pitchFamily="34" charset="0"/>
                      </a:endParaRPr>
                    </a:p>
                  </a:txBody>
                  <a:tcPr/>
                </a:tc>
                <a:extLst>
                  <a:ext uri="{0D108BD9-81ED-4DB2-BD59-A6C34878D82A}">
                    <a16:rowId xmlns:a16="http://schemas.microsoft.com/office/drawing/2014/main" val="1382585949"/>
                  </a:ext>
                </a:extLst>
              </a:tr>
            </a:tbl>
          </a:graphicData>
        </a:graphic>
      </p:graphicFrame>
    </p:spTree>
    <p:extLst>
      <p:ext uri="{BB962C8B-B14F-4D97-AF65-F5344CB8AC3E}">
        <p14:creationId xmlns:p14="http://schemas.microsoft.com/office/powerpoint/2010/main" val="1029073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1752600"/>
          </a:xfrm>
        </p:spPr>
        <p:txBody>
          <a:bodyPr/>
          <a:lstStyle/>
          <a:p>
            <a:r>
              <a:rPr lang="en-US" dirty="0" smtClean="0">
                <a:latin typeface="Franklin Gothic Medium Cond" panose="020B0606030402020204" pitchFamily="34" charset="0"/>
              </a:rPr>
              <a:t>D-PRINT:  </a:t>
            </a:r>
            <a:r>
              <a:rPr lang="en-US" dirty="0" err="1" smtClean="0">
                <a:latin typeface="Franklin Gothic Medium Cond" panose="020B0606030402020204" pitchFamily="34" charset="0"/>
              </a:rPr>
              <a:t>DeeP</a:t>
            </a:r>
            <a:r>
              <a:rPr lang="en-US" dirty="0" smtClean="0">
                <a:latin typeface="Franklin Gothic Medium Cond" panose="020B0606030402020204" pitchFamily="34" charset="0"/>
              </a:rPr>
              <a:t> IR Intensity of TCs (Was Ordered </a:t>
            </a:r>
            <a:r>
              <a:rPr lang="en-US" dirty="0">
                <a:latin typeface="Franklin Gothic Medium Cond" panose="020B0606030402020204" pitchFamily="34" charset="0"/>
              </a:rPr>
              <a:t>Pattern </a:t>
            </a:r>
            <a:r>
              <a:rPr lang="en-US" dirty="0" err="1">
                <a:latin typeface="Franklin Gothic Medium Cond" panose="020B0606030402020204" pitchFamily="34" charset="0"/>
              </a:rPr>
              <a:t>ENcoding</a:t>
            </a:r>
            <a:r>
              <a:rPr lang="en-US" dirty="0">
                <a:latin typeface="Franklin Gothic Medium Cond" panose="020B0606030402020204" pitchFamily="34" charset="0"/>
              </a:rPr>
              <a:t> AI </a:t>
            </a:r>
            <a:r>
              <a:rPr lang="en-US" dirty="0" err="1">
                <a:latin typeface="Franklin Gothic Medium Cond" panose="020B0606030402020204" pitchFamily="34" charset="0"/>
              </a:rPr>
              <a:t>InfraRed</a:t>
            </a:r>
            <a:r>
              <a:rPr lang="en-US" dirty="0">
                <a:latin typeface="Franklin Gothic Medium Cond" panose="020B0606030402020204" pitchFamily="34" charset="0"/>
              </a:rPr>
              <a:t> TC intensity estimator (OPEN-AIIR)</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2049018"/>
            <a:ext cx="4307206" cy="3445764"/>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21</a:t>
            </a:fld>
            <a:endParaRPr lang="en-US">
              <a:latin typeface="Franklin Gothic Medium Cond" panose="020B0606030402020204" pitchFamily="34" charset="0"/>
            </a:endParaRPr>
          </a:p>
        </p:txBody>
      </p:sp>
      <p:sp>
        <p:nvSpPr>
          <p:cNvPr id="7" name="TextBox 6"/>
          <p:cNvSpPr txBox="1"/>
          <p:nvPr/>
        </p:nvSpPr>
        <p:spPr>
          <a:xfrm>
            <a:off x="4739643" y="4276635"/>
            <a:ext cx="3067393" cy="1200329"/>
          </a:xfrm>
          <a:prstGeom prst="rect">
            <a:avLst/>
          </a:prstGeom>
          <a:noFill/>
        </p:spPr>
        <p:txBody>
          <a:bodyPr wrap="square" rtlCol="0">
            <a:spAutoFit/>
          </a:bodyPr>
          <a:lstStyle/>
          <a:p>
            <a:r>
              <a:rPr lang="en-US" dirty="0" smtClean="0">
                <a:latin typeface="Franklin Gothic Medium Cond" panose="020B0606030402020204" pitchFamily="34" charset="0"/>
              </a:rPr>
              <a:t>Another Machine Learning Tool that uses infrared information to create a probability distribution of strength</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152698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SATCON (Satellite Consensus)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762000" y="2378985"/>
            <a:ext cx="2514600" cy="2590800"/>
          </a:xfrm>
        </p:spPr>
        <p:txBody>
          <a:bodyPr/>
          <a:lstStyle/>
          <a:p>
            <a:r>
              <a:rPr lang="en-US" dirty="0" smtClean="0">
                <a:latin typeface="Franklin Gothic Medium Cond" panose="020B0606030402020204" pitchFamily="34" charset="0"/>
              </a:rPr>
              <a:t>Plots of Pressure and Wind Speed as estimated  from satellite</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Example shown is from Cyclone Vicki, </a:t>
            </a:r>
            <a:r>
              <a:rPr lang="en-US" dirty="0" err="1" smtClean="0">
                <a:latin typeface="Franklin Gothic Medium Cond" panose="020B0606030402020204" pitchFamily="34" charset="0"/>
              </a:rPr>
              <a:t>Feburary</a:t>
            </a:r>
            <a:r>
              <a:rPr lang="en-US" dirty="0" smtClean="0">
                <a:latin typeface="Franklin Gothic Medium Cond" panose="020B0606030402020204" pitchFamily="34" charset="0"/>
              </a:rPr>
              <a:t> 2020</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22</a:t>
            </a:fld>
            <a:endParaRPr lang="en-US">
              <a:latin typeface="Franklin Gothic Medium Cond" panose="020B0606030402020204" pitchFamily="34" charset="0"/>
            </a:endParaRP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10001" y="836962"/>
            <a:ext cx="5259834" cy="2707341"/>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1" y="3772903"/>
            <a:ext cx="5254647" cy="2751177"/>
          </a:xfrm>
          <a:prstGeom prst="rect">
            <a:avLst/>
          </a:prstGeom>
        </p:spPr>
      </p:pic>
    </p:spTree>
    <p:custDataLst>
      <p:tags r:id="rId1"/>
    </p:custDataLst>
    <p:extLst>
      <p:ext uri="{BB962C8B-B14F-4D97-AF65-F5344CB8AC3E}">
        <p14:creationId xmlns:p14="http://schemas.microsoft.com/office/powerpoint/2010/main" val="2836061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AI-RI (Artificial Intelligence / Rapid Intensification)</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304800" y="2209800"/>
            <a:ext cx="1981200" cy="2590800"/>
          </a:xfrm>
        </p:spPr>
        <p:txBody>
          <a:bodyPr>
            <a:normAutofit/>
          </a:bodyPr>
          <a:lstStyle/>
          <a:p>
            <a:r>
              <a:rPr lang="en-US" sz="2400" dirty="0" smtClean="0">
                <a:latin typeface="Franklin Gothic Medium Cond" panose="020B0606030402020204" pitchFamily="34" charset="0"/>
              </a:rPr>
              <a:t>Atlantic and eastern Pacific storms only – for now</a:t>
            </a:r>
            <a:endParaRPr lang="en-US" sz="2400"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23</a:t>
            </a:fld>
            <a:endParaRPr lang="en-US">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47441" y="1371601"/>
            <a:ext cx="6439359" cy="4048990"/>
          </a:xfrm>
        </p:spPr>
      </p:pic>
    </p:spTree>
    <p:custDataLst>
      <p:tags r:id="rId1"/>
    </p:custDataLst>
    <p:extLst>
      <p:ext uri="{BB962C8B-B14F-4D97-AF65-F5344CB8AC3E}">
        <p14:creationId xmlns:p14="http://schemas.microsoft.com/office/powerpoint/2010/main" val="1926289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00400" y="839755"/>
            <a:ext cx="5486400" cy="4646645"/>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AMSU (Advanced Microwave Sounder Unit)</a:t>
            </a:r>
            <a:endParaRPr lang="en-US" dirty="0">
              <a:latin typeface="Franklin Gothic Medium Cond" panose="020B0606030402020204" pitchFamily="34" charset="0"/>
            </a:endParaRPr>
          </a:p>
        </p:txBody>
      </p:sp>
      <p:sp>
        <p:nvSpPr>
          <p:cNvPr id="3" name="Text Placeholder 2"/>
          <p:cNvSpPr>
            <a:spLocks noGrp="1"/>
          </p:cNvSpPr>
          <p:nvPr>
            <p:ph type="body" idx="2"/>
          </p:nvPr>
        </p:nvSpPr>
        <p:spPr/>
        <p:txBody>
          <a:bodyPr/>
          <a:lstStyle/>
          <a:p>
            <a:r>
              <a:rPr lang="en-US" dirty="0" smtClean="0">
                <a:latin typeface="Franklin Gothic Medium Cond" panose="020B0606030402020204" pitchFamily="34" charset="0"/>
              </a:rPr>
              <a:t>AMSU is on </a:t>
            </a:r>
            <a:r>
              <a:rPr lang="en-US" dirty="0" err="1" smtClean="0">
                <a:latin typeface="Franklin Gothic Medium Cond" panose="020B0606030402020204" pitchFamily="34" charset="0"/>
              </a:rPr>
              <a:t>Metop</a:t>
            </a:r>
            <a:r>
              <a:rPr lang="en-US" dirty="0" smtClean="0">
                <a:latin typeface="Franklin Gothic Medium Cond" panose="020B0606030402020204" pitchFamily="34" charset="0"/>
              </a:rPr>
              <a:t>-B, </a:t>
            </a:r>
            <a:r>
              <a:rPr lang="en-US" dirty="0" err="1" smtClean="0">
                <a:latin typeface="Franklin Gothic Medium Cond" panose="020B0606030402020204" pitchFamily="34" charset="0"/>
              </a:rPr>
              <a:t>Metop</a:t>
            </a:r>
            <a:r>
              <a:rPr lang="en-US" dirty="0" smtClean="0">
                <a:latin typeface="Franklin Gothic Medium Cond" panose="020B0606030402020204" pitchFamily="34" charset="0"/>
              </a:rPr>
              <a:t>-C, and NOAA-19</a:t>
            </a:r>
          </a:p>
          <a:p>
            <a:r>
              <a:rPr lang="en-US" dirty="0" smtClean="0">
                <a:latin typeface="Franklin Gothic Medium Cond" panose="020B0606030402020204" pitchFamily="34" charset="0"/>
              </a:rPr>
              <a:t>ATMS on Suomi-NPP and NOAA-20 senses in the same microwave ranges</a:t>
            </a:r>
          </a:p>
          <a:p>
            <a:r>
              <a:rPr lang="en-US" dirty="0" smtClean="0">
                <a:latin typeface="Franklin Gothic Medium Cond" panose="020B0606030402020204" pitchFamily="34" charset="0"/>
              </a:rPr>
              <a:t>Microwave </a:t>
            </a:r>
            <a:r>
              <a:rPr lang="en-US" dirty="0">
                <a:latin typeface="Franklin Gothic Medium Cond" panose="020B0606030402020204" pitchFamily="34" charset="0"/>
              </a:rPr>
              <a:t>energy can move through clouds.</a:t>
            </a:r>
          </a:p>
          <a:p>
            <a:r>
              <a:rPr lang="en-US" dirty="0" smtClean="0">
                <a:latin typeface="Franklin Gothic Medium Cond" panose="020B0606030402020204" pitchFamily="34" charset="0"/>
              </a:rPr>
              <a:t>The Advanced Microwave Sounder Unit gives satellite estimates of what’s going on under the clouds.  </a:t>
            </a:r>
          </a:p>
          <a:p>
            <a:r>
              <a:rPr lang="en-US" dirty="0" smtClean="0">
                <a:latin typeface="Franklin Gothic Medium Cond" panose="020B0606030402020204" pitchFamily="34" charset="0"/>
              </a:rPr>
              <a:t>Click on ‘AMSU’ on the CIMSS Tropical Page and you move to this page.  Choose the storm to view from the drop-down menus.</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24</a:t>
            </a:fld>
            <a:endParaRPr lang="en-US">
              <a:latin typeface="Franklin Gothic Medium Cond" panose="020B0606030402020204" pitchFamily="34" charset="0"/>
            </a:endParaRPr>
          </a:p>
        </p:txBody>
      </p:sp>
      <p:sp>
        <p:nvSpPr>
          <p:cNvPr id="4" name="Rounded Rectangle 3"/>
          <p:cNvSpPr/>
          <p:nvPr/>
        </p:nvSpPr>
        <p:spPr>
          <a:xfrm>
            <a:off x="3429000" y="3505200"/>
            <a:ext cx="1828800" cy="1752600"/>
          </a:xfrm>
          <a:prstGeom prst="roundRect">
            <a:avLst/>
          </a:prstGeom>
          <a:noFill/>
          <a:ln w="5715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839754"/>
            <a:ext cx="5486400" cy="4646645"/>
          </a:xfrm>
          <a:prstGeom prst="rect">
            <a:avLst/>
          </a:prstGeom>
        </p:spPr>
      </p:pic>
      <p:sp>
        <p:nvSpPr>
          <p:cNvPr id="10" name="TextBox 9"/>
          <p:cNvSpPr txBox="1"/>
          <p:nvPr/>
        </p:nvSpPr>
        <p:spPr>
          <a:xfrm>
            <a:off x="4800600" y="5791200"/>
            <a:ext cx="1987595" cy="369332"/>
          </a:xfrm>
          <a:prstGeom prst="rect">
            <a:avLst/>
          </a:prstGeom>
          <a:noFill/>
        </p:spPr>
        <p:txBody>
          <a:bodyPr wrap="none" rtlCol="0">
            <a:spAutoFit/>
          </a:bodyPr>
          <a:lstStyle/>
          <a:p>
            <a:r>
              <a:rPr lang="en-US" dirty="0" smtClean="0">
                <a:latin typeface="Franklin Gothic Medium Cond" panose="020B0606030402020204" pitchFamily="34" charset="0"/>
                <a:hlinkClick r:id="rId5"/>
              </a:rPr>
              <a:t>Information on AMSU</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69660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AMSU Imagery for a storm</a:t>
            </a:r>
            <a:endParaRPr lang="en-US" dirty="0">
              <a:latin typeface="Franklin Gothic Medium Cond" panose="020B0606030402020204" pitchFamily="34" charset="0"/>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066800"/>
            <a:ext cx="6208004" cy="5257800"/>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25</a:t>
            </a:fld>
            <a:endParaRPr lang="en-US">
              <a:latin typeface="Franklin Gothic Medium Cond" panose="020B0606030402020204" pitchFamily="34" charset="0"/>
            </a:endParaRPr>
          </a:p>
        </p:txBody>
      </p:sp>
      <p:sp>
        <p:nvSpPr>
          <p:cNvPr id="8" name="TextBox 7"/>
          <p:cNvSpPr txBox="1"/>
          <p:nvPr/>
        </p:nvSpPr>
        <p:spPr>
          <a:xfrm>
            <a:off x="3332602" y="1981200"/>
            <a:ext cx="184731" cy="369332"/>
          </a:xfrm>
          <a:prstGeom prst="rect">
            <a:avLst/>
          </a:prstGeom>
          <a:noFill/>
        </p:spPr>
        <p:txBody>
          <a:bodyPr wrap="none" rtlCol="0">
            <a:spAutoFit/>
          </a:bodyPr>
          <a:lstStyle/>
          <a:p>
            <a:endParaRPr lang="en-US" dirty="0">
              <a:latin typeface="Franklin Gothic Medium Cond" panose="020B0606030402020204" pitchFamily="34" charset="0"/>
            </a:endParaRPr>
          </a:p>
        </p:txBody>
      </p:sp>
      <p:sp>
        <p:nvSpPr>
          <p:cNvPr id="10" name="TextBox 9"/>
          <p:cNvSpPr txBox="1"/>
          <p:nvPr/>
        </p:nvSpPr>
        <p:spPr>
          <a:xfrm>
            <a:off x="3005898" y="1611868"/>
            <a:ext cx="3091808" cy="646331"/>
          </a:xfrm>
          <a:prstGeom prst="rect">
            <a:avLst/>
          </a:prstGeom>
          <a:noFill/>
        </p:spPr>
        <p:txBody>
          <a:bodyPr wrap="none" rtlCol="0">
            <a:spAutoFit/>
          </a:bodyPr>
          <a:lstStyle/>
          <a:p>
            <a:r>
              <a:rPr lang="en-US" dirty="0" smtClean="0">
                <a:solidFill>
                  <a:schemeClr val="bg1"/>
                </a:solidFill>
                <a:latin typeface="Franklin Gothic Medium Cond" panose="020B0606030402020204" pitchFamily="34" charset="0"/>
              </a:rPr>
              <a:t>This is at the end of the storm’s life</a:t>
            </a:r>
          </a:p>
          <a:p>
            <a:r>
              <a:rPr lang="en-US" dirty="0" smtClean="0">
                <a:solidFill>
                  <a:schemeClr val="bg1"/>
                </a:solidFill>
                <a:latin typeface="Franklin Gothic Medium Cond" panose="020B0606030402020204" pitchFamily="34" charset="0"/>
              </a:rPr>
              <a:t>…if you scroll to the right…</a:t>
            </a:r>
            <a:endParaRPr lang="en-US" dirty="0">
              <a:solidFill>
                <a:schemeClr val="bg1"/>
              </a:solidFill>
              <a:latin typeface="Franklin Gothic Medium Cond" panose="020B0606030402020204" pitchFamily="34" charset="0"/>
            </a:endParaRPr>
          </a:p>
        </p:txBody>
      </p:sp>
      <p:cxnSp>
        <p:nvCxnSpPr>
          <p:cNvPr id="12" name="Straight Arrow Connector 11"/>
          <p:cNvCxnSpPr/>
          <p:nvPr/>
        </p:nvCxnSpPr>
        <p:spPr>
          <a:xfrm flipH="1">
            <a:off x="2286000" y="2057400"/>
            <a:ext cx="2971800" cy="4191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066800"/>
            <a:ext cx="6208004" cy="5257800"/>
          </a:xfrm>
          <a:prstGeom prst="rect">
            <a:avLst/>
          </a:prstGeom>
        </p:spPr>
      </p:pic>
    </p:spTree>
    <p:custDataLst>
      <p:tags r:id="rId1"/>
    </p:custDataLst>
    <p:extLst>
      <p:ext uri="{BB962C8B-B14F-4D97-AF65-F5344CB8AC3E}">
        <p14:creationId xmlns:p14="http://schemas.microsoft.com/office/powerpoint/2010/main" val="313947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AMSU Imagery 0102 UTC 31 Aug 2022</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66988" y="3375660"/>
            <a:ext cx="3200400" cy="32004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26</a:t>
            </a:fld>
            <a:endParaRPr lang="en-US">
              <a:latin typeface="Franklin Gothic Medium Cond" panose="020B06060304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09" y="838200"/>
            <a:ext cx="3200400" cy="3200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531" y="868681"/>
            <a:ext cx="3200400" cy="244968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4911" y="3467100"/>
            <a:ext cx="3200400" cy="32004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40" y="3337560"/>
            <a:ext cx="2643168" cy="3276600"/>
          </a:xfrm>
          <a:prstGeom prst="rect">
            <a:avLst/>
          </a:prstGeom>
        </p:spPr>
      </p:pic>
      <p:cxnSp>
        <p:nvCxnSpPr>
          <p:cNvPr id="11" name="Straight Connector 10"/>
          <p:cNvCxnSpPr/>
          <p:nvPr/>
        </p:nvCxnSpPr>
        <p:spPr>
          <a:xfrm flipV="1">
            <a:off x="1685649" y="3657600"/>
            <a:ext cx="2352951" cy="1636412"/>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Straight Connector 12"/>
          <p:cNvCxnSpPr/>
          <p:nvPr/>
        </p:nvCxnSpPr>
        <p:spPr>
          <a:xfrm flipV="1">
            <a:off x="1530971" y="3536135"/>
            <a:ext cx="5860429" cy="2372686"/>
          </a:xfrm>
          <a:prstGeom prst="line">
            <a:avLst/>
          </a:prstGeom>
        </p:spPr>
        <p:style>
          <a:lnRef idx="1">
            <a:schemeClr val="accent4"/>
          </a:lnRef>
          <a:fillRef idx="0">
            <a:schemeClr val="accent4"/>
          </a:fillRef>
          <a:effectRef idx="0">
            <a:schemeClr val="accent4"/>
          </a:effectRef>
          <a:fontRef idx="minor">
            <a:schemeClr val="tx1"/>
          </a:fontRef>
        </p:style>
      </p:cxnSp>
    </p:spTree>
    <p:custDataLst>
      <p:tags r:id="rId1"/>
    </p:custDataLst>
    <p:extLst>
      <p:ext uri="{BB962C8B-B14F-4D97-AF65-F5344CB8AC3E}">
        <p14:creationId xmlns:p14="http://schemas.microsoft.com/office/powerpoint/2010/main" val="386061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latin typeface="Franklin Gothic Medium Cond" panose="020B0606030402020204" pitchFamily="34" charset="0"/>
              </a:rPr>
              <a:t>ARCHER </a:t>
            </a:r>
            <a:r>
              <a:rPr lang="en-US" sz="2800" b="1" dirty="0">
                <a:latin typeface="Franklin Gothic Medium Cond" panose="020B0606030402020204" pitchFamily="34" charset="0"/>
              </a:rPr>
              <a:t>(Automated Rotational Center Hurricane Eye Retrieval)</a:t>
            </a:r>
            <a:endParaRPr lang="en-US" sz="2800" dirty="0">
              <a:latin typeface="Franklin Gothic Medium Cond" panose="020B0606030402020204" pitchFamily="34" charset="0"/>
            </a:endParaRPr>
          </a:p>
        </p:txBody>
      </p:sp>
      <p:sp>
        <p:nvSpPr>
          <p:cNvPr id="7" name="Content Placeholder 6"/>
          <p:cNvSpPr>
            <a:spLocks noGrp="1"/>
          </p:cNvSpPr>
          <p:nvPr>
            <p:ph idx="1"/>
          </p:nvPr>
        </p:nvSpPr>
        <p:spPr/>
        <p:txBody>
          <a:bodyPr/>
          <a:lstStyle/>
          <a:p>
            <a:r>
              <a:rPr lang="en-US" dirty="0" smtClean="0">
                <a:latin typeface="Franklin Gothic Medium Cond" panose="020B0606030402020204" pitchFamily="34" charset="0"/>
              </a:rPr>
              <a:t>Click on ARCHER, and you’ll see a Table of Contents with current storms</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27</a:t>
            </a:fld>
            <a:endParaRPr lang="en-US">
              <a:latin typeface="Franklin Gothic Medium Cond" panose="020B06060304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50610"/>
            <a:ext cx="4419600" cy="4357554"/>
          </a:xfrm>
          <a:prstGeom prst="rect">
            <a:avLst/>
          </a:prstGeom>
        </p:spPr>
      </p:pic>
      <p:cxnSp>
        <p:nvCxnSpPr>
          <p:cNvPr id="10" name="Straight Connector 9"/>
          <p:cNvCxnSpPr/>
          <p:nvPr/>
        </p:nvCxnSpPr>
        <p:spPr>
          <a:xfrm>
            <a:off x="2667000" y="3294706"/>
            <a:ext cx="685800" cy="0"/>
          </a:xfrm>
          <a:prstGeom prst="line">
            <a:avLst/>
          </a:prstGeom>
          <a:ln w="57150">
            <a:solidFill>
              <a:srgbClr val="FFFF00"/>
            </a:solidFill>
          </a:ln>
        </p:spPr>
        <p:style>
          <a:lnRef idx="1">
            <a:schemeClr val="accent3"/>
          </a:lnRef>
          <a:fillRef idx="0">
            <a:schemeClr val="accent3"/>
          </a:fillRef>
          <a:effectRef idx="0">
            <a:schemeClr val="accent3"/>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119" y="1791634"/>
            <a:ext cx="4592281" cy="380813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447" y="1923583"/>
            <a:ext cx="4870207" cy="4038600"/>
          </a:xfrm>
          <a:prstGeom prst="rect">
            <a:avLst/>
          </a:prstGeom>
        </p:spPr>
      </p:pic>
      <p:sp>
        <p:nvSpPr>
          <p:cNvPr id="13" name="TextBox 12"/>
          <p:cNvSpPr txBox="1"/>
          <p:nvPr/>
        </p:nvSpPr>
        <p:spPr>
          <a:xfrm>
            <a:off x="5011663" y="4800600"/>
            <a:ext cx="3377784" cy="338554"/>
          </a:xfrm>
          <a:prstGeom prst="rect">
            <a:avLst/>
          </a:prstGeom>
          <a:solidFill>
            <a:schemeClr val="tx1">
              <a:lumMod val="95000"/>
            </a:schemeClr>
          </a:solidFill>
        </p:spPr>
        <p:txBody>
          <a:bodyPr wrap="none" rtlCol="0">
            <a:spAutoFit/>
          </a:bodyPr>
          <a:lstStyle/>
          <a:p>
            <a:r>
              <a:rPr lang="en-US" sz="1600" b="1" dirty="0" smtClean="0">
                <a:solidFill>
                  <a:schemeClr val="bg1"/>
                </a:solidFill>
                <a:latin typeface="Franklin Gothic Medium Cond" panose="020B0606030402020204" pitchFamily="34" charset="0"/>
              </a:rPr>
              <a:t>You can view 37 GHz or 85-92 GHz images</a:t>
            </a:r>
            <a:endParaRPr lang="en-US" sz="1600" b="1" dirty="0">
              <a:solidFill>
                <a:schemeClr val="bg1"/>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54642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Medium Cond" panose="020B0606030402020204" pitchFamily="34" charset="0"/>
              </a:rPr>
              <a:t>M-PERC (Microwave-based Probability of Eyewall Replacement Cycle)</a:t>
            </a:r>
            <a:endParaRPr lang="en-US" dirty="0">
              <a:latin typeface="Franklin Gothic Medium Cond" panose="020B0606030402020204" pitchFamily="34" charset="0"/>
            </a:endParaRPr>
          </a:p>
        </p:txBody>
      </p:sp>
      <p:sp>
        <p:nvSpPr>
          <p:cNvPr id="3" name="Content Placeholder 2"/>
          <p:cNvSpPr>
            <a:spLocks noGrp="1"/>
          </p:cNvSpPr>
          <p:nvPr>
            <p:ph idx="1"/>
          </p:nvPr>
        </p:nvSpPr>
        <p:spPr>
          <a:xfrm>
            <a:off x="457200" y="1066800"/>
            <a:ext cx="5181600" cy="5257800"/>
          </a:xfrm>
        </p:spPr>
        <p:txBody>
          <a:bodyPr/>
          <a:lstStyle/>
          <a:p>
            <a:r>
              <a:rPr lang="en-US" dirty="0" smtClean="0">
                <a:latin typeface="Franklin Gothic Medium Cond" panose="020B0606030402020204" pitchFamily="34" charset="0"/>
              </a:rPr>
              <a:t>An eyewall replacement will mean a temporary cessation in strengthening, or perhaps a weakening.</a:t>
            </a:r>
          </a:p>
          <a:p>
            <a:r>
              <a:rPr lang="en-US" dirty="0" smtClean="0">
                <a:latin typeface="Franklin Gothic Medium Cond" panose="020B0606030402020204" pitchFamily="34" charset="0"/>
              </a:rPr>
              <a:t>What’s the likelihood that this is going to happen?  That’s estimated at this website</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28</a:t>
            </a:fld>
            <a:endParaRPr lang="en-US">
              <a:latin typeface="Franklin Gothic Medium Cond" panose="020B06060304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00" y="990600"/>
            <a:ext cx="3619500" cy="5791200"/>
          </a:xfrm>
          <a:prstGeom prst="rect">
            <a:avLst/>
          </a:prstGeom>
        </p:spPr>
      </p:pic>
    </p:spTree>
    <p:custDataLst>
      <p:tags r:id="rId1"/>
    </p:custDataLst>
    <p:extLst>
      <p:ext uri="{BB962C8B-B14F-4D97-AF65-F5344CB8AC3E}">
        <p14:creationId xmlns:p14="http://schemas.microsoft.com/office/powerpoint/2010/main" val="2730298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MIMIC-TC</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152400" y="990600"/>
            <a:ext cx="2514600" cy="5105400"/>
          </a:xfrm>
        </p:spPr>
        <p:txBody>
          <a:bodyPr>
            <a:noAutofit/>
          </a:bodyPr>
          <a:lstStyle/>
          <a:p>
            <a:r>
              <a:rPr lang="en-US" sz="2000" dirty="0" smtClean="0">
                <a:latin typeface="Franklin Gothic Medium Cond" panose="020B0606030402020204" pitchFamily="34" charset="0"/>
              </a:rPr>
              <a:t>Different microwave passes are used to determine strength (upper left).  Time from pass indicated (upper right).  One microwave pass is morphed into the other.  Images are centered on the storm center</a:t>
            </a:r>
            <a:endParaRPr lang="en-US" sz="2000" dirty="0">
              <a:latin typeface="Franklin Gothic Medium Cond" panose="020B0606030402020204" pitchFamily="34" charset="0"/>
            </a:endParaRPr>
          </a:p>
          <a:p>
            <a:r>
              <a:rPr lang="en-US" sz="2000" dirty="0" smtClean="0">
                <a:latin typeface="Franklin Gothic Medium Cond" panose="020B0606030402020204" pitchFamily="34" charset="0"/>
              </a:rPr>
              <a:t>Example shown:  </a:t>
            </a:r>
            <a:r>
              <a:rPr lang="en-US" sz="2000" dirty="0" err="1" smtClean="0">
                <a:latin typeface="Franklin Gothic Medium Cond" panose="020B0606030402020204" pitchFamily="34" charset="0"/>
              </a:rPr>
              <a:t>Hinnanmor</a:t>
            </a:r>
            <a:r>
              <a:rPr lang="en-US" sz="2000" dirty="0" smtClean="0">
                <a:latin typeface="Franklin Gothic Medium Cond" panose="020B0606030402020204" pitchFamily="34" charset="0"/>
              </a:rPr>
              <a:t> (2022) – note the Eyewall Replacement that occurred</a:t>
            </a:r>
            <a:endParaRPr lang="en-US" sz="2000"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29</a:t>
            </a:fld>
            <a:endParaRPr lang="en-US">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772895" y="838200"/>
            <a:ext cx="2743200" cy="2057400"/>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2895" y="2771869"/>
            <a:ext cx="2743200" cy="2057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8176" y="4794564"/>
            <a:ext cx="2743200" cy="2057400"/>
          </a:xfrm>
          <a:prstGeom prst="rect">
            <a:avLst/>
          </a:prstGeom>
        </p:spPr>
      </p:pic>
      <p:sp>
        <p:nvSpPr>
          <p:cNvPr id="10" name="TextBox 9"/>
          <p:cNvSpPr txBox="1"/>
          <p:nvPr/>
        </p:nvSpPr>
        <p:spPr>
          <a:xfrm>
            <a:off x="6705600" y="1758434"/>
            <a:ext cx="1047531" cy="369332"/>
          </a:xfrm>
          <a:prstGeom prst="rect">
            <a:avLst/>
          </a:prstGeom>
          <a:noFill/>
        </p:spPr>
        <p:txBody>
          <a:bodyPr wrap="none" rtlCol="0">
            <a:spAutoFit/>
          </a:bodyPr>
          <a:lstStyle/>
          <a:p>
            <a:r>
              <a:rPr lang="en-US" dirty="0" smtClean="0">
                <a:latin typeface="Franklin Gothic Medium Cond" panose="020B0606030402020204" pitchFamily="34" charset="0"/>
              </a:rPr>
              <a:t>30 August</a:t>
            </a:r>
            <a:endParaRPr lang="en-US" dirty="0">
              <a:latin typeface="Franklin Gothic Medium Cond" panose="020B0606030402020204" pitchFamily="34" charset="0"/>
            </a:endParaRPr>
          </a:p>
        </p:txBody>
      </p:sp>
      <p:sp>
        <p:nvSpPr>
          <p:cNvPr id="11" name="TextBox 10"/>
          <p:cNvSpPr txBox="1"/>
          <p:nvPr/>
        </p:nvSpPr>
        <p:spPr>
          <a:xfrm>
            <a:off x="6705600" y="3587234"/>
            <a:ext cx="1035796" cy="369332"/>
          </a:xfrm>
          <a:prstGeom prst="rect">
            <a:avLst/>
          </a:prstGeom>
          <a:noFill/>
        </p:spPr>
        <p:txBody>
          <a:bodyPr wrap="none" rtlCol="0">
            <a:spAutoFit/>
          </a:bodyPr>
          <a:lstStyle/>
          <a:p>
            <a:r>
              <a:rPr lang="en-US" dirty="0" smtClean="0">
                <a:latin typeface="Franklin Gothic Medium Cond" panose="020B0606030402020204" pitchFamily="34" charset="0"/>
              </a:rPr>
              <a:t>31 August</a:t>
            </a:r>
            <a:endParaRPr lang="en-US" dirty="0">
              <a:latin typeface="Franklin Gothic Medium Cond" panose="020B0606030402020204" pitchFamily="34" charset="0"/>
            </a:endParaRPr>
          </a:p>
        </p:txBody>
      </p:sp>
      <p:sp>
        <p:nvSpPr>
          <p:cNvPr id="12" name="TextBox 11"/>
          <p:cNvSpPr txBox="1"/>
          <p:nvPr/>
        </p:nvSpPr>
        <p:spPr>
          <a:xfrm>
            <a:off x="6705600" y="5701771"/>
            <a:ext cx="1282274" cy="369332"/>
          </a:xfrm>
          <a:prstGeom prst="rect">
            <a:avLst/>
          </a:prstGeom>
          <a:noFill/>
        </p:spPr>
        <p:txBody>
          <a:bodyPr wrap="none" rtlCol="0">
            <a:spAutoFit/>
          </a:bodyPr>
          <a:lstStyle/>
          <a:p>
            <a:r>
              <a:rPr lang="en-US" dirty="0" smtClean="0">
                <a:latin typeface="Franklin Gothic Medium Cond" panose="020B0606030402020204" pitchFamily="34" charset="0"/>
              </a:rPr>
              <a:t>1 September</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020171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Front Page:  Top</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47625" y="1676400"/>
            <a:ext cx="2638425" cy="4648200"/>
          </a:xfrm>
        </p:spPr>
        <p:txBody>
          <a:bodyPr>
            <a:normAutofit/>
          </a:bodyPr>
          <a:lstStyle/>
          <a:p>
            <a:r>
              <a:rPr lang="en-US" sz="2400" dirty="0" smtClean="0">
                <a:latin typeface="Franklin Gothic Medium Cond" panose="020B0606030402020204" pitchFamily="34" charset="0"/>
              </a:rPr>
              <a:t>The map includes currently active storms or invests. </a:t>
            </a:r>
          </a:p>
          <a:p>
            <a:endParaRPr lang="en-US" sz="2400" dirty="0">
              <a:latin typeface="Franklin Gothic Medium Cond" panose="020B0606030402020204" pitchFamily="34" charset="0"/>
            </a:endParaRPr>
          </a:p>
          <a:p>
            <a:r>
              <a:rPr lang="en-US" sz="2400" dirty="0" smtClean="0">
                <a:latin typeface="Franklin Gothic Medium Cond" panose="020B0606030402020204" pitchFamily="34" charset="0"/>
              </a:rPr>
              <a:t>Click on them, and a new page appears</a:t>
            </a: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a:t>
            </a:fld>
            <a:endParaRPr lang="en-US">
              <a:latin typeface="Franklin Gothic Medium Cond" panose="020B0606030402020204" pitchFamily="34" charset="0"/>
            </a:endParaRPr>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80224" y="1281619"/>
            <a:ext cx="5402951" cy="4939179"/>
          </a:xfrm>
        </p:spPr>
      </p:pic>
      <p:sp>
        <p:nvSpPr>
          <p:cNvPr id="11" name="Rounded Rectangle 10"/>
          <p:cNvSpPr/>
          <p:nvPr/>
        </p:nvSpPr>
        <p:spPr>
          <a:xfrm>
            <a:off x="4343400" y="3853954"/>
            <a:ext cx="4191000" cy="718046"/>
          </a:xfrm>
          <a:prstGeom prst="roundRect">
            <a:avLst/>
          </a:prstGeom>
          <a:noFill/>
          <a:ln w="57150">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Franklin Gothic Medium Cond" panose="020B0606030402020204" pitchFamily="34" charset="0"/>
            </a:endParaRPr>
          </a:p>
        </p:txBody>
      </p:sp>
      <p:cxnSp>
        <p:nvCxnSpPr>
          <p:cNvPr id="13" name="Straight Arrow Connector 12"/>
          <p:cNvCxnSpPr/>
          <p:nvPr/>
        </p:nvCxnSpPr>
        <p:spPr>
          <a:xfrm>
            <a:off x="3229761" y="3080819"/>
            <a:ext cx="990600" cy="0"/>
          </a:xfrm>
          <a:prstGeom prst="straightConnector1">
            <a:avLst/>
          </a:prstGeom>
          <a:ln w="38100">
            <a:solidFill>
              <a:srgbClr val="7030A0"/>
            </a:solidFill>
            <a:tailEnd type="triangle"/>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3848100" y="1572090"/>
            <a:ext cx="2782237" cy="400110"/>
          </a:xfrm>
          <a:prstGeom prst="rect">
            <a:avLst/>
          </a:prstGeom>
          <a:solidFill>
            <a:schemeClr val="tx1">
              <a:lumMod val="95000"/>
            </a:schemeClr>
          </a:solidFill>
        </p:spPr>
        <p:txBody>
          <a:bodyPr wrap="none" rtlCol="0">
            <a:spAutoFit/>
          </a:bodyPr>
          <a:lstStyle/>
          <a:p>
            <a:r>
              <a:rPr lang="en-US" sz="2000" b="1" dirty="0" smtClean="0">
                <a:solidFill>
                  <a:schemeClr val="bg1"/>
                </a:solidFill>
                <a:latin typeface="Franklin Gothic Medium Cond" panose="020B0606030402020204" pitchFamily="34" charset="0"/>
                <a:hlinkClick r:id="rId4"/>
              </a:rPr>
              <a:t>http://tropic.ssec.wisc.edu</a:t>
            </a:r>
            <a:endParaRPr lang="en-US" sz="2000" b="1" dirty="0">
              <a:solidFill>
                <a:schemeClr val="bg1"/>
              </a:solidFill>
              <a:latin typeface="Franklin Gothic Medium Cond" panose="020B0606030402020204" pitchFamily="34" charset="0"/>
            </a:endParaRPr>
          </a:p>
        </p:txBody>
      </p:sp>
      <p:sp>
        <p:nvSpPr>
          <p:cNvPr id="4" name="Oval 3"/>
          <p:cNvSpPr/>
          <p:nvPr/>
        </p:nvSpPr>
        <p:spPr>
          <a:xfrm>
            <a:off x="6908334" y="4121537"/>
            <a:ext cx="182880" cy="182880"/>
          </a:xfrm>
          <a:prstGeom prst="ellipse">
            <a:avLst/>
          </a:prstGeom>
          <a:noFill/>
          <a:ln w="28575">
            <a:solidFill>
              <a:schemeClr val="accent3">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0526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00" fill="hold"/>
                                        <p:tgtEl>
                                          <p:spTgt spid="13"/>
                                        </p:tgtEl>
                                        <p:attrNameLst>
                                          <p:attrName>ppt_x</p:attrName>
                                        </p:attrNameLst>
                                      </p:cBhvr>
                                      <p:tavLst>
                                        <p:tav tm="0">
                                          <p:val>
                                            <p:strVal val="0-#ppt_w/2"/>
                                          </p:val>
                                        </p:tav>
                                        <p:tav tm="100000">
                                          <p:val>
                                            <p:strVal val="#ppt_x"/>
                                          </p:val>
                                        </p:tav>
                                      </p:tavLst>
                                    </p:anim>
                                    <p:anim calcmode="lin" valueType="num">
                                      <p:cBhvr additive="base">
                                        <p:cTn id="14" dur="2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Note the Eyewall replacements, and when the eye loses structure</a:t>
            </a:r>
            <a:endParaRPr lang="en-US" dirty="0">
              <a:latin typeface="Franklin Gothic Medium Cond" panose="020B0606030402020204" pitchFamily="34" charset="0"/>
            </a:endParaRPr>
          </a:p>
        </p:txBody>
      </p:sp>
      <p:pic>
        <p:nvPicPr>
          <p:cNvPr id="8" name="TyphoonH-MIMICrecap">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066800" y="1066800"/>
            <a:ext cx="7010400" cy="5257800"/>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30</a:t>
            </a:fld>
            <a:endParaRPr lang="en-US"/>
          </a:p>
        </p:txBody>
      </p:sp>
      <p:sp>
        <p:nvSpPr>
          <p:cNvPr id="2" name="Rectangle 1"/>
          <p:cNvSpPr/>
          <p:nvPr/>
        </p:nvSpPr>
        <p:spPr>
          <a:xfrm>
            <a:off x="1828800" y="1447800"/>
            <a:ext cx="1295400" cy="381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6166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MIMIC - TPW</a:t>
            </a:r>
            <a:endParaRPr lang="en-US" dirty="0">
              <a:latin typeface="Franklin Gothic Medium Cond" panose="020B0606030402020204" pitchFamily="34" charset="0"/>
            </a:endParaRPr>
          </a:p>
        </p:txBody>
      </p:sp>
      <p:sp>
        <p:nvSpPr>
          <p:cNvPr id="3" name="Text Placeholder 2"/>
          <p:cNvSpPr>
            <a:spLocks noGrp="1"/>
          </p:cNvSpPr>
          <p:nvPr>
            <p:ph type="body" idx="2"/>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This website shows Total </a:t>
            </a:r>
            <a:r>
              <a:rPr lang="en-US" dirty="0" err="1" smtClean="0">
                <a:latin typeface="Franklin Gothic Medium Cond" panose="020B0606030402020204" pitchFamily="34" charset="0"/>
              </a:rPr>
              <a:t>Precipitable</a:t>
            </a:r>
            <a:r>
              <a:rPr lang="en-US" dirty="0" smtClean="0">
                <a:latin typeface="Franklin Gothic Medium Cond" panose="020B0606030402020204" pitchFamily="34" charset="0"/>
              </a:rPr>
              <a:t> Water estimates from swaths of data from microwave sensors on polar orbiters.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Data from the swaths are moved forward (and backwards!) in time to create a seamless image with data every hour</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Various domains.</a:t>
            </a:r>
          </a:p>
          <a:p>
            <a:endParaRPr lang="en-US" dirty="0">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76145" y="2133600"/>
            <a:ext cx="6066817" cy="2851404"/>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31</a:t>
            </a:fld>
            <a:endParaRPr lang="en-US">
              <a:latin typeface="Franklin Gothic Medium Cond" panose="020B0606030402020204" pitchFamily="34" charset="0"/>
            </a:endParaRPr>
          </a:p>
        </p:txBody>
      </p:sp>
      <p:sp>
        <p:nvSpPr>
          <p:cNvPr id="7" name="TextBox 6"/>
          <p:cNvSpPr txBox="1"/>
          <p:nvPr/>
        </p:nvSpPr>
        <p:spPr>
          <a:xfrm>
            <a:off x="3708150" y="3429000"/>
            <a:ext cx="838199" cy="954107"/>
          </a:xfrm>
          <a:prstGeom prst="rect">
            <a:avLst/>
          </a:prstGeom>
          <a:solidFill>
            <a:schemeClr val="tx1">
              <a:lumMod val="95000"/>
            </a:schemeClr>
          </a:solidFill>
        </p:spPr>
        <p:txBody>
          <a:bodyPr wrap="square" rtlCol="0">
            <a:spAutoFit/>
          </a:bodyPr>
          <a:lstStyle/>
          <a:p>
            <a:r>
              <a:rPr lang="en-US" sz="1400" dirty="0" smtClean="0">
                <a:solidFill>
                  <a:schemeClr val="bg1"/>
                </a:solidFill>
                <a:latin typeface="Franklin Gothic Medium Cond" panose="020B0606030402020204" pitchFamily="34" charset="0"/>
              </a:rPr>
              <a:t>Tropical Cyclones are obvious!</a:t>
            </a:r>
            <a:endParaRPr lang="en-US" sz="1400" dirty="0">
              <a:solidFill>
                <a:schemeClr val="bg1"/>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816564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SAL:  Saharan Air Layer analysis</a:t>
            </a:r>
            <a:endParaRPr lang="en-US" dirty="0">
              <a:latin typeface="Franklin Gothic Medium Cond" panose="020B0606030402020204" pitchFamily="34" charset="0"/>
            </a:endParaRPr>
          </a:p>
        </p:txBody>
      </p:sp>
      <p:sp>
        <p:nvSpPr>
          <p:cNvPr id="3" name="Text Placeholder 2"/>
          <p:cNvSpPr>
            <a:spLocks noGrp="1"/>
          </p:cNvSpPr>
          <p:nvPr>
            <p:ph type="body" idx="2"/>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SAL is an </a:t>
            </a:r>
            <a:r>
              <a:rPr lang="en-US" dirty="0" err="1" smtClean="0">
                <a:latin typeface="Franklin Gothic Medium Cond" panose="020B0606030402020204" pitchFamily="34" charset="0"/>
              </a:rPr>
              <a:t>airmass</a:t>
            </a:r>
            <a:r>
              <a:rPr lang="en-US" dirty="0" smtClean="0">
                <a:latin typeface="Franklin Gothic Medium Cond" panose="020B0606030402020204" pitchFamily="34" charset="0"/>
              </a:rPr>
              <a:t> quality that inhibits tropical cyclogenesis over the Atlantic Basin.</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Dry, dusty air from the Sahara moves over the Atlantic, and that air is hostile to tropical cyclones.  The air can be detected by satellite.</a:t>
            </a:r>
            <a:endParaRPr lang="en-US" dirty="0">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895599" y="1676400"/>
            <a:ext cx="6304901" cy="3352800"/>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32</a:t>
            </a:fld>
            <a:endParaRPr lang="en-US">
              <a:latin typeface="Franklin Gothic Medium Cond" panose="020B0606030402020204" pitchFamily="34" charset="0"/>
            </a:endParaRPr>
          </a:p>
        </p:txBody>
      </p:sp>
      <p:sp>
        <p:nvSpPr>
          <p:cNvPr id="7" name="Oval 6"/>
          <p:cNvSpPr/>
          <p:nvPr/>
        </p:nvSpPr>
        <p:spPr>
          <a:xfrm>
            <a:off x="6248400" y="2362200"/>
            <a:ext cx="2743200" cy="205740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457058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TC Diurnal Cycle</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304800" y="1066800"/>
            <a:ext cx="2667000" cy="5257800"/>
          </a:xfrm>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Tropical Cyclones commonly have diurnal pulsing:  strengthening late at night and sometimes weakening during the day.</a:t>
            </a:r>
            <a:endParaRPr lang="en-US" dirty="0">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05200" y="914399"/>
            <a:ext cx="3200400" cy="5647289"/>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33</a:t>
            </a:fld>
            <a:endParaRPr lang="en-US">
              <a:latin typeface="Franklin Gothic Medium Cond" panose="020B0606030402020204" pitchFamily="34" charset="0"/>
            </a:endParaRPr>
          </a:p>
        </p:txBody>
      </p:sp>
      <p:sp>
        <p:nvSpPr>
          <p:cNvPr id="7" name="Right Brace 6"/>
          <p:cNvSpPr/>
          <p:nvPr/>
        </p:nvSpPr>
        <p:spPr>
          <a:xfrm>
            <a:off x="6781800" y="2057400"/>
            <a:ext cx="685800" cy="381000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543800" y="3505200"/>
            <a:ext cx="1600200" cy="923330"/>
          </a:xfrm>
          <a:prstGeom prst="rect">
            <a:avLst/>
          </a:prstGeom>
          <a:noFill/>
        </p:spPr>
        <p:txBody>
          <a:bodyPr wrap="square" rtlCol="0">
            <a:spAutoFit/>
          </a:bodyPr>
          <a:lstStyle/>
          <a:p>
            <a:r>
              <a:rPr lang="en-US" dirty="0" smtClean="0">
                <a:latin typeface="Franklin Gothic Medium Cond" panose="020B0606030402020204" pitchFamily="34" charset="0"/>
              </a:rPr>
              <a:t>Click on the imagery to enlarge</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9664428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90800" y="1371600"/>
            <a:ext cx="6583680" cy="4147407"/>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Front Page:  Bottom</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34</a:t>
            </a:fld>
            <a:endParaRPr lang="en-US">
              <a:latin typeface="Franklin Gothic Medium Cond" panose="020B0606030402020204" pitchFamily="34" charset="0"/>
            </a:endParaRPr>
          </a:p>
        </p:txBody>
      </p:sp>
      <p:sp>
        <p:nvSpPr>
          <p:cNvPr id="4" name="Text Placeholder 3"/>
          <p:cNvSpPr>
            <a:spLocks noGrp="1"/>
          </p:cNvSpPr>
          <p:nvPr>
            <p:ph type="body" idx="2"/>
          </p:nvPr>
        </p:nvSpPr>
        <p:spPr>
          <a:xfrm>
            <a:off x="76200" y="2057400"/>
            <a:ext cx="2514600" cy="3200400"/>
          </a:xfrm>
        </p:spPr>
        <p:txBody>
          <a:bodyPr/>
          <a:lstStyle/>
          <a:p>
            <a:r>
              <a:rPr lang="en-US" dirty="0" smtClean="0">
                <a:latin typeface="Franklin Gothic Medium Cond" panose="020B0606030402020204" pitchFamily="34" charset="0"/>
              </a:rPr>
              <a:t>The top part of the CIMSS page shows active storms.</a:t>
            </a:r>
          </a:p>
          <a:p>
            <a:r>
              <a:rPr lang="en-US" dirty="0" smtClean="0">
                <a:latin typeface="Franklin Gothic Medium Cond" panose="020B0606030402020204" pitchFamily="34" charset="0"/>
              </a:rPr>
              <a:t>The bottom half shows basins, and you can explore information in basins to determine if conditions favorable for tropical cyclogenesis are present</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0695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90800" y="1371600"/>
            <a:ext cx="6583680" cy="4147405"/>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Front Page:  Bottom</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35</a:t>
            </a:fld>
            <a:endParaRPr lang="en-US">
              <a:latin typeface="Franklin Gothic Medium Cond" panose="020B0606030402020204" pitchFamily="34" charset="0"/>
            </a:endParaRPr>
          </a:p>
        </p:txBody>
      </p:sp>
      <p:sp>
        <p:nvSpPr>
          <p:cNvPr id="4" name="Text Placeholder 3"/>
          <p:cNvSpPr>
            <a:spLocks noGrp="1"/>
          </p:cNvSpPr>
          <p:nvPr>
            <p:ph type="body" idx="2"/>
          </p:nvPr>
        </p:nvSpPr>
        <p:spPr>
          <a:xfrm>
            <a:off x="152400" y="2133600"/>
            <a:ext cx="2514600" cy="2438400"/>
          </a:xfrm>
        </p:spPr>
        <p:txBody>
          <a:bodyPr>
            <a:normAutofit/>
          </a:bodyPr>
          <a:lstStyle/>
          <a:p>
            <a:r>
              <a:rPr lang="en-US" sz="2400" dirty="0" smtClean="0">
                <a:latin typeface="Franklin Gothic Medium Cond" panose="020B0606030402020204" pitchFamily="34" charset="0"/>
              </a:rPr>
              <a:t>Different basins have different colors</a:t>
            </a:r>
            <a:r>
              <a:rPr lang="en-US" sz="2400" dirty="0">
                <a:latin typeface="Franklin Gothic Medium Cond" panose="020B0606030402020204" pitchFamily="34" charset="0"/>
              </a:rPr>
              <a:t>;</a:t>
            </a:r>
            <a:r>
              <a:rPr lang="en-US" sz="2400" dirty="0" smtClean="0">
                <a:latin typeface="Franklin Gothic Medium Cond" panose="020B0606030402020204" pitchFamily="34" charset="0"/>
              </a:rPr>
              <a:t> mouse over them to view data over that particular region</a:t>
            </a:r>
            <a:endParaRPr lang="en-US" sz="2400" dirty="0">
              <a:latin typeface="Franklin Gothic Medium Cond" panose="020B0606030402020204" pitchFamily="34" charset="0"/>
            </a:endParaRPr>
          </a:p>
        </p:txBody>
      </p:sp>
      <p:sp>
        <p:nvSpPr>
          <p:cNvPr id="7" name="Cloud Callout 6"/>
          <p:cNvSpPr/>
          <p:nvPr/>
        </p:nvSpPr>
        <p:spPr>
          <a:xfrm>
            <a:off x="4000500" y="2971800"/>
            <a:ext cx="1143000" cy="533400"/>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Franklin Gothic Medium Cond" panose="020B0606030402020204" pitchFamily="34" charset="0"/>
              </a:rPr>
              <a:t>Mouse over a location</a:t>
            </a:r>
            <a:endParaRPr lang="en-US" sz="1200" b="1"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405616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‘Winds and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228600" y="1066800"/>
            <a:ext cx="2514600" cy="5257800"/>
          </a:xfrm>
        </p:spPr>
        <p:txBody>
          <a:bodyPr/>
          <a:lstStyle/>
          <a:p>
            <a:r>
              <a:rPr lang="en-US" dirty="0" smtClean="0">
                <a:latin typeface="Franklin Gothic Medium Cond" panose="020B0606030402020204" pitchFamily="34" charset="0"/>
              </a:rPr>
              <a:t>Here’s what you see after clicking on the basin.  Satellite-derived winds at upper levels (100-250, 250-350 and 350-500 </a:t>
            </a:r>
            <a:r>
              <a:rPr lang="en-US" dirty="0" err="1" smtClean="0">
                <a:latin typeface="Franklin Gothic Medium Cond" panose="020B0606030402020204" pitchFamily="34" charset="0"/>
              </a:rPr>
              <a:t>mb</a:t>
            </a:r>
            <a:r>
              <a:rPr lang="en-US" dirty="0" smtClean="0">
                <a:latin typeface="Franklin Gothic Medium Cond" panose="020B0606030402020204" pitchFamily="34" charset="0"/>
              </a:rPr>
              <a:t>)</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There are other products available, and you can also change the time of the imagery</a:t>
            </a:r>
            <a:endParaRPr lang="en-US" dirty="0">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05840"/>
            <a:ext cx="6248400" cy="5757154"/>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36</a:t>
            </a:fld>
            <a:endParaRPr lang="en-US">
              <a:latin typeface="Franklin Gothic Medium Cond" panose="020B0606030402020204" pitchFamily="34" charset="0"/>
            </a:endParaRPr>
          </a:p>
        </p:txBody>
      </p:sp>
      <p:sp>
        <p:nvSpPr>
          <p:cNvPr id="7" name="Rectangle 6"/>
          <p:cNvSpPr/>
          <p:nvPr/>
        </p:nvSpPr>
        <p:spPr>
          <a:xfrm>
            <a:off x="3810000" y="1828800"/>
            <a:ext cx="838200" cy="2286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5029200"/>
            <a:ext cx="1684166" cy="381033"/>
          </a:xfrm>
          <a:prstGeom prst="rect">
            <a:avLst/>
          </a:prstGeom>
        </p:spPr>
      </p:pic>
    </p:spTree>
    <p:custDataLst>
      <p:tags r:id="rId1"/>
    </p:custDataLst>
    <p:extLst>
      <p:ext uri="{BB962C8B-B14F-4D97-AF65-F5344CB8AC3E}">
        <p14:creationId xmlns:p14="http://schemas.microsoft.com/office/powerpoint/2010/main" val="29523591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05840"/>
            <a:ext cx="6252270" cy="576072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‘Winds and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228600" y="1066800"/>
            <a:ext cx="2514600" cy="5257800"/>
          </a:xfrm>
        </p:spPr>
        <p:txBody>
          <a:bodyPr/>
          <a:lstStyle/>
          <a:p>
            <a:r>
              <a:rPr lang="en-US" dirty="0" smtClean="0">
                <a:latin typeface="Franklin Gothic Medium Cond" panose="020B0606030402020204" pitchFamily="34" charset="0"/>
              </a:rPr>
              <a:t>You can click on different tabs to view different products.  Here are the Low-Level Satellite-derived winds.  400-600 </a:t>
            </a:r>
            <a:r>
              <a:rPr lang="en-US" dirty="0" err="1" smtClean="0">
                <a:latin typeface="Franklin Gothic Medium Cond" panose="020B0606030402020204" pitchFamily="34" charset="0"/>
              </a:rPr>
              <a:t>mb</a:t>
            </a:r>
            <a:r>
              <a:rPr lang="en-US" dirty="0" smtClean="0">
                <a:latin typeface="Franklin Gothic Medium Cond" panose="020B0606030402020204" pitchFamily="34" charset="0"/>
              </a:rPr>
              <a:t>, 600-800 </a:t>
            </a:r>
            <a:r>
              <a:rPr lang="en-US" dirty="0" err="1" smtClean="0">
                <a:latin typeface="Franklin Gothic Medium Cond" panose="020B0606030402020204" pitchFamily="34" charset="0"/>
              </a:rPr>
              <a:t>mb</a:t>
            </a:r>
            <a:r>
              <a:rPr lang="en-US" dirty="0" smtClean="0">
                <a:latin typeface="Franklin Gothic Medium Cond" panose="020B0606030402020204" pitchFamily="34" charset="0"/>
              </a:rPr>
              <a:t>, 800-950 </a:t>
            </a:r>
            <a:r>
              <a:rPr lang="en-US" dirty="0" err="1" smtClean="0">
                <a:latin typeface="Franklin Gothic Medium Cond" panose="020B0606030402020204" pitchFamily="34" charset="0"/>
              </a:rPr>
              <a:t>mb</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37</a:t>
            </a:fld>
            <a:endParaRPr lang="en-US">
              <a:latin typeface="Franklin Gothic Medium Cond" panose="020B0606030402020204" pitchFamily="34" charset="0"/>
            </a:endParaRPr>
          </a:p>
        </p:txBody>
      </p:sp>
      <p:sp>
        <p:nvSpPr>
          <p:cNvPr id="9" name="Rectangle 8"/>
          <p:cNvSpPr/>
          <p:nvPr/>
        </p:nvSpPr>
        <p:spPr>
          <a:xfrm>
            <a:off x="4591050" y="1796142"/>
            <a:ext cx="838200" cy="2286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5029200"/>
            <a:ext cx="1684166" cy="381033"/>
          </a:xfrm>
          <a:prstGeom prst="rect">
            <a:avLst/>
          </a:prstGeom>
        </p:spPr>
      </p:pic>
    </p:spTree>
    <p:custDataLst>
      <p:tags r:id="rId1"/>
    </p:custDataLst>
    <p:extLst>
      <p:ext uri="{BB962C8B-B14F-4D97-AF65-F5344CB8AC3E}">
        <p14:creationId xmlns:p14="http://schemas.microsoft.com/office/powerpoint/2010/main" val="3257206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05840"/>
            <a:ext cx="6248400" cy="5757154"/>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‘Winds and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0" y="1143000"/>
            <a:ext cx="2819400" cy="5257800"/>
          </a:xfrm>
        </p:spPr>
        <p:txBody>
          <a:bodyPr>
            <a:normAutofit/>
          </a:bodyPr>
          <a:lstStyle/>
          <a:p>
            <a:r>
              <a:rPr lang="en-US" dirty="0" smtClean="0">
                <a:latin typeface="Franklin Gothic Medium Cond" panose="020B0606030402020204" pitchFamily="34" charset="0"/>
              </a:rPr>
              <a:t>You can click on different tabs to view different products.  Here is Wind Shear, color-coded.</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Wind shear is a difference between the average of the 150, 200, 250 and 300 </a:t>
            </a:r>
            <a:r>
              <a:rPr lang="en-US" dirty="0" err="1" smtClean="0">
                <a:latin typeface="Franklin Gothic Medium Cond" panose="020B0606030402020204" pitchFamily="34" charset="0"/>
              </a:rPr>
              <a:t>mb</a:t>
            </a:r>
            <a:r>
              <a:rPr lang="en-US" dirty="0" smtClean="0">
                <a:latin typeface="Franklin Gothic Medium Cond" panose="020B0606030402020204" pitchFamily="34" charset="0"/>
              </a:rPr>
              <a:t> winds (upper winds) and the average of the 700, 775, 850 and 925 </a:t>
            </a:r>
            <a:r>
              <a:rPr lang="en-US" dirty="0" err="1" smtClean="0">
                <a:latin typeface="Franklin Gothic Medium Cond" panose="020B0606030402020204" pitchFamily="34" charset="0"/>
              </a:rPr>
              <a:t>mb</a:t>
            </a:r>
            <a:r>
              <a:rPr lang="en-US" dirty="0" smtClean="0">
                <a:latin typeface="Franklin Gothic Medium Cond" panose="020B0606030402020204" pitchFamily="34" charset="0"/>
              </a:rPr>
              <a:t> winds (lower winds).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Contours are color-coded.  Green:  Favorable; Red:  Unfavorable;  Yellow:  Neither</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38</a:t>
            </a:fld>
            <a:endParaRPr lang="en-US"/>
          </a:p>
        </p:txBody>
      </p:sp>
      <p:sp>
        <p:nvSpPr>
          <p:cNvPr id="9" name="Rectangle 8"/>
          <p:cNvSpPr/>
          <p:nvPr/>
        </p:nvSpPr>
        <p:spPr>
          <a:xfrm>
            <a:off x="5334000" y="1796142"/>
            <a:ext cx="838200" cy="2286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551927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05840"/>
            <a:ext cx="6248400" cy="5757154"/>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‘Winds and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152400" y="2590800"/>
            <a:ext cx="2514600" cy="2133600"/>
          </a:xfrm>
        </p:spPr>
        <p:txBody>
          <a:bodyPr>
            <a:normAutofit/>
          </a:bodyPr>
          <a:lstStyle/>
          <a:p>
            <a:r>
              <a:rPr lang="en-US" sz="2000" dirty="0" smtClean="0">
                <a:latin typeface="Franklin Gothic Medium Cond" panose="020B0606030402020204" pitchFamily="34" charset="0"/>
              </a:rPr>
              <a:t>Note the Product Info Tabs!  Click on those to view information about the product you’re looking at (if you’ve forgotten)</a:t>
            </a:r>
            <a:endParaRPr lang="en-US" sz="2000"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39</a:t>
            </a:fld>
            <a:endParaRPr lang="en-US">
              <a:latin typeface="Franklin Gothic Medium Cond" panose="020B0606030402020204" pitchFamily="34" charset="0"/>
            </a:endParaRPr>
          </a:p>
        </p:txBody>
      </p:sp>
      <p:sp>
        <p:nvSpPr>
          <p:cNvPr id="9" name="Rectangle 8"/>
          <p:cNvSpPr/>
          <p:nvPr/>
        </p:nvSpPr>
        <p:spPr>
          <a:xfrm>
            <a:off x="5334000" y="1796142"/>
            <a:ext cx="838200" cy="2286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4" name="Oval 3"/>
          <p:cNvSpPr/>
          <p:nvPr/>
        </p:nvSpPr>
        <p:spPr>
          <a:xfrm>
            <a:off x="7924800" y="1567542"/>
            <a:ext cx="685800" cy="685800"/>
          </a:xfrm>
          <a:prstGeom prst="ellipse">
            <a:avLst/>
          </a:prstGeom>
          <a:noFill/>
          <a:ln w="1047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cxnSp>
        <p:nvCxnSpPr>
          <p:cNvPr id="8" name="Straight Arrow Connector 7"/>
          <p:cNvCxnSpPr/>
          <p:nvPr/>
        </p:nvCxnSpPr>
        <p:spPr>
          <a:xfrm flipV="1">
            <a:off x="2590800" y="2024742"/>
            <a:ext cx="5334000" cy="1632858"/>
          </a:xfrm>
          <a:prstGeom prst="straightConnector1">
            <a:avLst/>
          </a:prstGeom>
          <a:ln w="73025">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5029200"/>
            <a:ext cx="1684166" cy="381033"/>
          </a:xfrm>
          <a:prstGeom prst="rect">
            <a:avLst/>
          </a:prstGeom>
        </p:spPr>
      </p:pic>
    </p:spTree>
    <p:custDataLst>
      <p:tags r:id="rId1"/>
    </p:custDataLst>
    <p:extLst>
      <p:ext uri="{BB962C8B-B14F-4D97-AF65-F5344CB8AC3E}">
        <p14:creationId xmlns:p14="http://schemas.microsoft.com/office/powerpoint/2010/main" val="2215935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Default:  Invest location, [or, if it’s a named storm, its location and past and future path</a:t>
            </a:r>
            <a:endParaRPr lang="en-US" dirty="0">
              <a:latin typeface="Franklin Gothic Medium Cond" panose="020B0606030402020204" pitchFamily="34" charset="0"/>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9824" y="1066800"/>
            <a:ext cx="6944351" cy="5257800"/>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4</a:t>
            </a:fld>
            <a:endParaRPr lang="en-US"/>
          </a:p>
        </p:txBody>
      </p:sp>
    </p:spTree>
    <p:extLst>
      <p:ext uri="{BB962C8B-B14F-4D97-AF65-F5344CB8AC3E}">
        <p14:creationId xmlns:p14="http://schemas.microsoft.com/office/powerpoint/2010/main" val="39820198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05840"/>
            <a:ext cx="6252268" cy="576072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‘Winds and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152400" y="2057400"/>
            <a:ext cx="2819400" cy="3581400"/>
          </a:xfrm>
        </p:spPr>
        <p:txBody>
          <a:bodyPr>
            <a:normAutofit/>
          </a:bodyPr>
          <a:lstStyle/>
          <a:p>
            <a:r>
              <a:rPr lang="en-US" sz="2000" dirty="0" smtClean="0">
                <a:latin typeface="Franklin Gothic Medium Cond" panose="020B0606030402020204" pitchFamily="34" charset="0"/>
              </a:rPr>
              <a:t>How is the shear changing with time?  </a:t>
            </a:r>
          </a:p>
          <a:p>
            <a:endParaRPr lang="en-US" sz="2000" dirty="0">
              <a:latin typeface="Franklin Gothic Medium Cond" panose="020B0606030402020204" pitchFamily="34" charset="0"/>
            </a:endParaRPr>
          </a:p>
          <a:p>
            <a:r>
              <a:rPr lang="en-US" sz="2000" dirty="0" smtClean="0">
                <a:latin typeface="Franklin Gothic Medium Cond" panose="020B0606030402020204" pitchFamily="34" charset="0"/>
              </a:rPr>
              <a:t>Solid lines:  Increasing</a:t>
            </a:r>
          </a:p>
          <a:p>
            <a:r>
              <a:rPr lang="en-US" sz="2000" dirty="0" smtClean="0">
                <a:latin typeface="Franklin Gothic Medium Cond" panose="020B0606030402020204" pitchFamily="34" charset="0"/>
              </a:rPr>
              <a:t>Dashes:  Decreasing</a:t>
            </a:r>
          </a:p>
          <a:p>
            <a:endParaRPr lang="en-US" sz="2000" dirty="0">
              <a:latin typeface="Franklin Gothic Medium Cond" panose="020B0606030402020204" pitchFamily="34" charset="0"/>
            </a:endParaRPr>
          </a:p>
          <a:p>
            <a:r>
              <a:rPr lang="en-US" sz="2000" dirty="0" smtClean="0">
                <a:latin typeface="Franklin Gothic Medium Cond" panose="020B0606030402020204" pitchFamily="34" charset="0"/>
              </a:rPr>
              <a:t>Color-Coding:  Upper-level shear</a:t>
            </a:r>
            <a:endParaRPr lang="en-US" sz="2000"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40</a:t>
            </a:fld>
            <a:endParaRPr lang="en-US"/>
          </a:p>
        </p:txBody>
      </p:sp>
      <p:sp>
        <p:nvSpPr>
          <p:cNvPr id="9" name="Rectangle 8"/>
          <p:cNvSpPr/>
          <p:nvPr/>
        </p:nvSpPr>
        <p:spPr>
          <a:xfrm>
            <a:off x="6191250" y="1796142"/>
            <a:ext cx="838200" cy="2286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5029200"/>
            <a:ext cx="1684166" cy="381033"/>
          </a:xfrm>
          <a:prstGeom prst="rect">
            <a:avLst/>
          </a:prstGeom>
        </p:spPr>
      </p:pic>
    </p:spTree>
    <p:custDataLst>
      <p:tags r:id="rId1"/>
    </p:custDataLst>
    <p:extLst>
      <p:ext uri="{BB962C8B-B14F-4D97-AF65-F5344CB8AC3E}">
        <p14:creationId xmlns:p14="http://schemas.microsoft.com/office/powerpoint/2010/main" val="40269406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Winds and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359229" y="2590800"/>
            <a:ext cx="2514600" cy="2438400"/>
          </a:xfrm>
        </p:spPr>
        <p:txBody>
          <a:bodyPr/>
          <a:lstStyle/>
          <a:p>
            <a:r>
              <a:rPr lang="en-US" dirty="0" smtClean="0">
                <a:latin typeface="Franklin Gothic Medium Cond" panose="020B0606030402020204" pitchFamily="34" charset="0"/>
              </a:rPr>
              <a:t>You can also view fields of upper-level divergence, low-level convergence, 850-mb vorticity (Handy for tracking tropical impulses) and visible cloud-drift winds.</a:t>
            </a:r>
            <a:endParaRPr lang="en-US" dirty="0">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743200" y="838200"/>
            <a:ext cx="3657600" cy="3370041"/>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41</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870857"/>
            <a:ext cx="3658829" cy="337117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3427867"/>
            <a:ext cx="3657600" cy="3370042"/>
          </a:xfrm>
          <a:prstGeom prst="rect">
            <a:avLst/>
          </a:prstGeom>
        </p:spPr>
      </p:pic>
      <p:cxnSp>
        <p:nvCxnSpPr>
          <p:cNvPr id="10" name="Straight Arrow Connector 9"/>
          <p:cNvCxnSpPr/>
          <p:nvPr/>
        </p:nvCxnSpPr>
        <p:spPr>
          <a:xfrm flipV="1">
            <a:off x="2438400" y="2556446"/>
            <a:ext cx="1447800" cy="491554"/>
          </a:xfrm>
          <a:prstGeom prst="straightConnector1">
            <a:avLst/>
          </a:prstGeom>
          <a:ln w="44450">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438400" y="2522656"/>
            <a:ext cx="4136571" cy="830144"/>
          </a:xfrm>
          <a:prstGeom prst="straightConnector1">
            <a:avLst/>
          </a:prstGeom>
          <a:ln w="44450">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05000" y="3657600"/>
            <a:ext cx="2667000" cy="1118397"/>
          </a:xfrm>
          <a:prstGeom prst="straightConnector1">
            <a:avLst/>
          </a:prstGeom>
          <a:ln w="44450">
            <a:tailEnd type="triangle"/>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5029200"/>
            <a:ext cx="1684166" cy="381033"/>
          </a:xfrm>
          <a:prstGeom prst="rect">
            <a:avLst/>
          </a:prstGeom>
        </p:spPr>
      </p:pic>
    </p:spTree>
    <p:custDataLst>
      <p:tags r:id="rId1"/>
    </p:custDataLst>
    <p:extLst>
      <p:ext uri="{BB962C8B-B14F-4D97-AF65-F5344CB8AC3E}">
        <p14:creationId xmlns:p14="http://schemas.microsoft.com/office/powerpoint/2010/main" val="24075026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Cond" panose="020B0606030402020204" pitchFamily="34" charset="0"/>
              </a:rPr>
              <a:t>Front Page:  Bottom</a:t>
            </a:r>
          </a:p>
        </p:txBody>
      </p:sp>
      <p:sp>
        <p:nvSpPr>
          <p:cNvPr id="3" name="Text Placeholder 2"/>
          <p:cNvSpPr>
            <a:spLocks noGrp="1"/>
          </p:cNvSpPr>
          <p:nvPr>
            <p:ph type="body" idx="2"/>
          </p:nvPr>
        </p:nvSpPr>
        <p:spPr>
          <a:xfrm>
            <a:off x="-38100" y="1066800"/>
            <a:ext cx="2514600" cy="5257800"/>
          </a:xfrm>
        </p:spPr>
        <p:txBody>
          <a:bodyPr/>
          <a:lstStyle/>
          <a:p>
            <a:endParaRPr lang="en-US" dirty="0" smtClean="0">
              <a:latin typeface="Franklin Gothic Medium Cond" panose="020B0606030402020204" pitchFamily="34" charset="0"/>
            </a:endParaRPr>
          </a:p>
          <a:p>
            <a:endParaRPr lang="en-US" dirty="0">
              <a:latin typeface="Franklin Gothic Medium Cond" panose="020B0606030402020204" pitchFamily="34" charset="0"/>
            </a:endParaRPr>
          </a:p>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You have options to choose under the Regional Menus.  We just saw what’s under Wind and Analyses </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Next:  Images &amp; Movies</a:t>
            </a:r>
            <a:endParaRPr lang="en-US" dirty="0">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62200" y="1447800"/>
            <a:ext cx="6822229" cy="4297680"/>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42</a:t>
            </a:fld>
            <a:endParaRPr lang="en-US">
              <a:latin typeface="Franklin Gothic Medium Cond" panose="020B0606030402020204" pitchFamily="34" charset="0"/>
            </a:endParaRPr>
          </a:p>
        </p:txBody>
      </p:sp>
      <p:cxnSp>
        <p:nvCxnSpPr>
          <p:cNvPr id="8" name="Straight Arrow Connector 7"/>
          <p:cNvCxnSpPr/>
          <p:nvPr/>
        </p:nvCxnSpPr>
        <p:spPr>
          <a:xfrm>
            <a:off x="2438400" y="4191000"/>
            <a:ext cx="914400" cy="0"/>
          </a:xfrm>
          <a:prstGeom prst="straightConnector1">
            <a:avLst/>
          </a:prstGeom>
          <a:ln w="41275">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1575378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latin typeface="Franklin Gothic Medium Cond" panose="020B0606030402020204" pitchFamily="34" charset="0"/>
              </a:rPr>
              <a:t>Images and Movies Page</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74770" y="1066800"/>
            <a:ext cx="2514600" cy="5257800"/>
          </a:xfrm>
        </p:spPr>
        <p:txBody>
          <a:bodyPr/>
          <a:lstStyle/>
          <a:p>
            <a:r>
              <a:rPr lang="en-US" dirty="0" smtClean="0">
                <a:latin typeface="Franklin Gothic Medium Cond" panose="020B0606030402020204" pitchFamily="34" charset="0"/>
              </a:rPr>
              <a:t>You’ll see Water Vapor imagery, and clean window infrared imagery on this page, with different enhancements applies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Check out the ‘Product Info’ link for information on the enhancements.</a:t>
            </a:r>
          </a:p>
          <a:p>
            <a:r>
              <a:rPr lang="en-US" dirty="0" smtClean="0">
                <a:latin typeface="Franklin Gothic Medium Cond" panose="020B0606030402020204" pitchFamily="34" charset="0"/>
              </a:rPr>
              <a:t>You can view animations (2-day Movies) via the link at the bottom.</a:t>
            </a:r>
            <a:endParaRPr lang="en-US" dirty="0">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66800"/>
            <a:ext cx="6173630" cy="4731143"/>
          </a:xfrm>
        </p:spPr>
      </p:pic>
      <p:sp>
        <p:nvSpPr>
          <p:cNvPr id="5" name="Slide Number Placeholder 4"/>
          <p:cNvSpPr>
            <a:spLocks noGrp="1"/>
          </p:cNvSpPr>
          <p:nvPr>
            <p:ph type="sldNum" sz="quarter" idx="10"/>
          </p:nvPr>
        </p:nvSpPr>
        <p:spPr>
          <a:xfrm>
            <a:off x="8534400" y="6553200"/>
            <a:ext cx="457200" cy="228600"/>
          </a:xfrm>
        </p:spPr>
        <p:txBody>
          <a:bodyPr/>
          <a:lstStyle/>
          <a:p>
            <a:pPr>
              <a:defRPr/>
            </a:pPr>
            <a:fld id="{327DF725-5DD2-4AC8-9302-F060CA84D9D3}" type="slidenum">
              <a:rPr lang="en-US" smtClean="0">
                <a:latin typeface="Franklin Gothic Medium Cond" panose="020B0606030402020204" pitchFamily="34" charset="0"/>
              </a:rPr>
              <a:pPr>
                <a:defRPr/>
              </a:pPr>
              <a:t>43</a:t>
            </a:fld>
            <a:endParaRPr lang="en-US">
              <a:latin typeface="Franklin Gothic Medium Cond" panose="020B0606030402020204" pitchFamily="34" charset="0"/>
            </a:endParaRPr>
          </a:p>
        </p:txBody>
      </p:sp>
      <p:cxnSp>
        <p:nvCxnSpPr>
          <p:cNvPr id="7" name="Straight Arrow Connector 6"/>
          <p:cNvCxnSpPr/>
          <p:nvPr/>
        </p:nvCxnSpPr>
        <p:spPr>
          <a:xfrm flipV="1">
            <a:off x="2477215" y="1524000"/>
            <a:ext cx="4914185" cy="1828800"/>
          </a:xfrm>
          <a:prstGeom prst="straightConnector1">
            <a:avLst/>
          </a:prstGeom>
          <a:ln w="41275">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114800" y="990600"/>
            <a:ext cx="3581400" cy="762000"/>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10" name="Rectangle 9"/>
          <p:cNvSpPr/>
          <p:nvPr/>
        </p:nvSpPr>
        <p:spPr>
          <a:xfrm>
            <a:off x="4953000" y="5486400"/>
            <a:ext cx="1905000" cy="308172"/>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cxnSp>
        <p:nvCxnSpPr>
          <p:cNvPr id="11" name="Straight Arrow Connector 10"/>
          <p:cNvCxnSpPr>
            <a:endCxn id="10" idx="1"/>
          </p:cNvCxnSpPr>
          <p:nvPr/>
        </p:nvCxnSpPr>
        <p:spPr>
          <a:xfrm>
            <a:off x="2057400" y="4419600"/>
            <a:ext cx="2895600" cy="1220886"/>
          </a:xfrm>
          <a:prstGeom prst="straightConnector1">
            <a:avLst/>
          </a:prstGeom>
          <a:ln w="41275">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9" idx="1"/>
          </p:cNvCxnSpPr>
          <p:nvPr/>
        </p:nvCxnSpPr>
        <p:spPr>
          <a:xfrm flipV="1">
            <a:off x="2286000" y="1371600"/>
            <a:ext cx="1828800" cy="535928"/>
          </a:xfrm>
          <a:prstGeom prst="straightConnector1">
            <a:avLst/>
          </a:prstGeom>
          <a:ln w="41275">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78916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62200" y="1444752"/>
            <a:ext cx="6822230" cy="429768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Front Page:  Bottom</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44</a:t>
            </a:fld>
            <a:endParaRPr lang="en-US">
              <a:latin typeface="Franklin Gothic Medium Cond" panose="020B0606030402020204" pitchFamily="34" charset="0"/>
            </a:endParaRPr>
          </a:p>
        </p:txBody>
      </p:sp>
      <p:sp>
        <p:nvSpPr>
          <p:cNvPr id="10" name="Text Placeholder 2"/>
          <p:cNvSpPr>
            <a:spLocks noGrp="1"/>
          </p:cNvSpPr>
          <p:nvPr>
            <p:ph type="body" idx="2"/>
          </p:nvPr>
        </p:nvSpPr>
        <p:spPr>
          <a:xfrm>
            <a:off x="-76200" y="1171575"/>
            <a:ext cx="2514600" cy="5105400"/>
          </a:xfrm>
        </p:spPr>
        <p:txBody>
          <a:bodyPr/>
          <a:lstStyle/>
          <a:p>
            <a:endParaRPr lang="en-US" dirty="0" smtClean="0">
              <a:latin typeface="Franklin Gothic Medium Cond" panose="020B0606030402020204" pitchFamily="34" charset="0"/>
            </a:endParaRPr>
          </a:p>
          <a:p>
            <a:endParaRPr lang="en-US" dirty="0">
              <a:latin typeface="Franklin Gothic Medium Cond" panose="020B0606030402020204" pitchFamily="34" charset="0"/>
            </a:endParaRPr>
          </a:p>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You have options to choose under the Regional Menus.  We just saw what’s under Images and Movies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Next:  Global Mosaics</a:t>
            </a:r>
            <a:endParaRPr lang="en-US" dirty="0">
              <a:latin typeface="Franklin Gothic Medium Cond" panose="020B0606030402020204" pitchFamily="34" charset="0"/>
            </a:endParaRPr>
          </a:p>
        </p:txBody>
      </p:sp>
      <p:cxnSp>
        <p:nvCxnSpPr>
          <p:cNvPr id="11" name="Straight Arrow Connector 10"/>
          <p:cNvCxnSpPr/>
          <p:nvPr/>
        </p:nvCxnSpPr>
        <p:spPr>
          <a:xfrm>
            <a:off x="2133600" y="4295775"/>
            <a:ext cx="1066800" cy="0"/>
          </a:xfrm>
          <a:prstGeom prst="straightConnector1">
            <a:avLst/>
          </a:prstGeom>
          <a:ln w="41275">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0985409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667000" y="1371600"/>
            <a:ext cx="6280510" cy="412645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Global Mosaics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152400" y="1371600"/>
            <a:ext cx="2514600" cy="4038600"/>
          </a:xfrm>
        </p:spPr>
        <p:txBody>
          <a:bodyPr>
            <a:noAutofit/>
          </a:bodyPr>
          <a:lstStyle/>
          <a:p>
            <a:r>
              <a:rPr lang="en-US" sz="2000" dirty="0" smtClean="0">
                <a:latin typeface="Franklin Gothic Medium Cond" panose="020B0606030402020204" pitchFamily="34" charset="0"/>
              </a:rPr>
              <a:t>Latitudinal band of Water Vapor and Infrared Imagery from more than one satellite, stitched together.</a:t>
            </a:r>
          </a:p>
          <a:p>
            <a:endParaRPr lang="en-US" sz="2000" dirty="0" smtClean="0">
              <a:latin typeface="Franklin Gothic Medium Cond" panose="020B0606030402020204" pitchFamily="34" charset="0"/>
            </a:endParaRPr>
          </a:p>
          <a:p>
            <a:r>
              <a:rPr lang="en-US" sz="2000" dirty="0" smtClean="0">
                <a:latin typeface="Franklin Gothic Medium Cond" panose="020B0606030402020204" pitchFamily="34" charset="0"/>
              </a:rPr>
              <a:t>‘Product Info’ on this page is being created still</a:t>
            </a:r>
            <a:endParaRPr lang="en-US" sz="2000" dirty="0">
              <a:latin typeface="Franklin Gothic Medium Cond" panose="020B0606030402020204" pitchFamily="34" charset="0"/>
            </a:endParaRPr>
          </a:p>
          <a:p>
            <a:endParaRPr lang="en-US" sz="2000" dirty="0">
              <a:latin typeface="Franklin Gothic Medium Cond" panose="020B0606030402020204" pitchFamily="34" charset="0"/>
            </a:endParaRPr>
          </a:p>
          <a:p>
            <a:r>
              <a:rPr lang="en-US" sz="2000" dirty="0" smtClean="0">
                <a:latin typeface="Franklin Gothic Medium Cond" panose="020B0606030402020204" pitchFamily="34" charset="0"/>
              </a:rPr>
              <a:t>Movies are also available</a:t>
            </a:r>
          </a:p>
          <a:p>
            <a:endParaRPr lang="en-US" sz="2000" dirty="0">
              <a:latin typeface="Franklin Gothic Medium Cond" panose="020B0606030402020204" pitchFamily="34" charset="0"/>
            </a:endParaRPr>
          </a:p>
          <a:p>
            <a:endParaRPr lang="en-US" sz="2000"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45</a:t>
            </a:fld>
            <a:endParaRPr lang="en-US"/>
          </a:p>
        </p:txBody>
      </p:sp>
      <p:sp>
        <p:nvSpPr>
          <p:cNvPr id="7" name="Rectangle 6"/>
          <p:cNvSpPr/>
          <p:nvPr/>
        </p:nvSpPr>
        <p:spPr>
          <a:xfrm>
            <a:off x="4114800" y="1295400"/>
            <a:ext cx="3352800" cy="685800"/>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953000" y="5181599"/>
            <a:ext cx="1676400" cy="228601"/>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1563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09800" y="1444752"/>
            <a:ext cx="6822230" cy="429768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Layer Mean Wind Analysis</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46</a:t>
            </a:fld>
            <a:endParaRPr lang="en-US"/>
          </a:p>
        </p:txBody>
      </p:sp>
      <p:sp>
        <p:nvSpPr>
          <p:cNvPr id="10" name="Text Placeholder 2"/>
          <p:cNvSpPr>
            <a:spLocks noGrp="1"/>
          </p:cNvSpPr>
          <p:nvPr>
            <p:ph type="body" idx="2"/>
          </p:nvPr>
        </p:nvSpPr>
        <p:spPr>
          <a:xfrm>
            <a:off x="0" y="1066800"/>
            <a:ext cx="2209800" cy="5257800"/>
          </a:xfrm>
        </p:spPr>
        <p:txBody>
          <a:bodyPr/>
          <a:lstStyle/>
          <a:p>
            <a:endParaRPr lang="en-US" dirty="0" smtClean="0">
              <a:latin typeface="Franklin Gothic Medium Cond" panose="020B0606030402020204" pitchFamily="34" charset="0"/>
            </a:endParaRPr>
          </a:p>
          <a:p>
            <a:endParaRPr lang="en-US" dirty="0">
              <a:latin typeface="Franklin Gothic Medium Cond" panose="020B0606030402020204" pitchFamily="34" charset="0"/>
            </a:endParaRPr>
          </a:p>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You have options to choose under the Regional Menus.  We just saw what’s under Global Mosaics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Next:  Layer Mean Wind Analysis</a:t>
            </a:r>
            <a:endParaRPr lang="en-US" dirty="0">
              <a:latin typeface="Franklin Gothic Medium Cond" panose="020B0606030402020204" pitchFamily="34" charset="0"/>
            </a:endParaRPr>
          </a:p>
        </p:txBody>
      </p:sp>
      <p:cxnSp>
        <p:nvCxnSpPr>
          <p:cNvPr id="11" name="Straight Arrow Connector 10"/>
          <p:cNvCxnSpPr/>
          <p:nvPr/>
        </p:nvCxnSpPr>
        <p:spPr>
          <a:xfrm>
            <a:off x="1905000" y="4521201"/>
            <a:ext cx="1066800" cy="0"/>
          </a:xfrm>
          <a:prstGeom prst="straightConnector1">
            <a:avLst/>
          </a:prstGeom>
          <a:ln w="41275">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922727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Steering Layer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0" y="685800"/>
            <a:ext cx="2667000" cy="5638800"/>
          </a:xfrm>
        </p:spPr>
        <p:txBody>
          <a:bodyPr>
            <a:noAutofit/>
          </a:bodyPr>
          <a:lstStyle/>
          <a:p>
            <a:r>
              <a:rPr lang="en-US" sz="2000" dirty="0" smtClean="0">
                <a:latin typeface="Franklin Gothic Medium Cond" panose="020B0606030402020204" pitchFamily="34" charset="0"/>
              </a:rPr>
              <a:t>Different layers can be shown – and note in the tabs that the storm strength for which the layer is generally valid is shown.  (For example, 700-850 </a:t>
            </a:r>
            <a:r>
              <a:rPr lang="en-US" sz="2000" dirty="0" err="1" smtClean="0">
                <a:latin typeface="Franklin Gothic Medium Cond" panose="020B0606030402020204" pitchFamily="34" charset="0"/>
              </a:rPr>
              <a:t>mb</a:t>
            </a:r>
            <a:r>
              <a:rPr lang="en-US" sz="2000" dirty="0" smtClean="0">
                <a:latin typeface="Franklin Gothic Medium Cond" panose="020B0606030402020204" pitchFamily="34" charset="0"/>
              </a:rPr>
              <a:t>, shown, is a valid steering level for a system with pressures &gt;1000 </a:t>
            </a:r>
            <a:r>
              <a:rPr lang="en-US" sz="2000" dirty="0" err="1" smtClean="0">
                <a:latin typeface="Franklin Gothic Medium Cond" panose="020B0606030402020204" pitchFamily="34" charset="0"/>
              </a:rPr>
              <a:t>mb</a:t>
            </a:r>
            <a:r>
              <a:rPr lang="en-US" sz="2000" dirty="0" smtClean="0">
                <a:latin typeface="Franklin Gothic Medium Cond" panose="020B0606030402020204" pitchFamily="34" charset="0"/>
              </a:rPr>
              <a:t> and peak winds less than 45 knots)</a:t>
            </a:r>
          </a:p>
          <a:p>
            <a:endParaRPr lang="en-US" sz="2000" dirty="0">
              <a:latin typeface="Franklin Gothic Medium Cond" panose="020B0606030402020204" pitchFamily="34" charset="0"/>
            </a:endParaRPr>
          </a:p>
          <a:p>
            <a:r>
              <a:rPr lang="en-US" sz="2000" dirty="0" smtClean="0">
                <a:latin typeface="Franklin Gothic Medium Cond" panose="020B0606030402020204" pitchFamily="34" charset="0"/>
              </a:rPr>
              <a:t>Product Info gives additional information</a:t>
            </a:r>
          </a:p>
          <a:p>
            <a:endParaRPr lang="en-US" sz="2000" dirty="0">
              <a:latin typeface="Franklin Gothic Medium Cond" panose="020B0606030402020204" pitchFamily="34" charset="0"/>
            </a:endParaRPr>
          </a:p>
          <a:p>
            <a:r>
              <a:rPr lang="en-US" sz="2000" dirty="0" smtClean="0">
                <a:latin typeface="Franklin Gothic Medium Cond" panose="020B0606030402020204" pitchFamily="34" charset="0"/>
              </a:rPr>
              <a:t>You can also load up a movie</a:t>
            </a:r>
            <a:endParaRPr lang="en-US" sz="2000" dirty="0">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63067"/>
            <a:ext cx="6172200" cy="5611664"/>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47</a:t>
            </a:fld>
            <a:endParaRPr lang="en-US"/>
          </a:p>
        </p:txBody>
      </p:sp>
    </p:spTree>
    <p:custDataLst>
      <p:tags r:id="rId1"/>
    </p:custDataLst>
    <p:extLst>
      <p:ext uri="{BB962C8B-B14F-4D97-AF65-F5344CB8AC3E}">
        <p14:creationId xmlns:p14="http://schemas.microsoft.com/office/powerpoint/2010/main" val="30259852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0" y="2286000"/>
            <a:ext cx="2514600" cy="2133600"/>
          </a:xfrm>
        </p:spPr>
        <p:txBody>
          <a:bodyPr/>
          <a:lstStyle/>
          <a:p>
            <a:r>
              <a:rPr lang="en-US" dirty="0" smtClean="0">
                <a:latin typeface="Franklin Gothic Medium Cond" panose="020B0606030402020204" pitchFamily="34" charset="0"/>
              </a:rPr>
              <a:t>Click on the storm icon in the image, and you are taken to a separate page where storm-centered analyses are shown, including forecast tracks </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48</a:t>
            </a:fld>
            <a:endParaRPr lang="en-US"/>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43200" y="914400"/>
            <a:ext cx="6400800" cy="5519791"/>
          </a:xfrm>
        </p:spPr>
      </p:pic>
    </p:spTree>
    <p:custDataLst>
      <p:tags r:id="rId1"/>
    </p:custDataLst>
    <p:extLst>
      <p:ext uri="{BB962C8B-B14F-4D97-AF65-F5344CB8AC3E}">
        <p14:creationId xmlns:p14="http://schemas.microsoft.com/office/powerpoint/2010/main" val="27945421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0" y="2286000"/>
            <a:ext cx="2514600" cy="2133600"/>
          </a:xfrm>
        </p:spPr>
        <p:txBody>
          <a:bodyPr/>
          <a:lstStyle/>
          <a:p>
            <a:r>
              <a:rPr lang="en-US" dirty="0">
                <a:latin typeface="Franklin Gothic Medium Cond" panose="020B0606030402020204" pitchFamily="34" charset="0"/>
              </a:rPr>
              <a:t>Click on the storm icon in the image, and you are taken to a separate page where storm-centered analyses are shown, including forecast tracks</a:t>
            </a: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49</a:t>
            </a:fld>
            <a:endParaRPr lang="en-US"/>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43200" y="914400"/>
            <a:ext cx="6400800" cy="5519791"/>
          </a:xfrm>
        </p:spPr>
      </p:pic>
      <p:sp>
        <p:nvSpPr>
          <p:cNvPr id="8" name="Left Arrow 7"/>
          <p:cNvSpPr/>
          <p:nvPr/>
        </p:nvSpPr>
        <p:spPr>
          <a:xfrm rot="1707803">
            <a:off x="7081669" y="3029256"/>
            <a:ext cx="228600" cy="152400"/>
          </a:xfrm>
          <a:prstGeom prst="lef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134766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You can add the IR imagery and Shear</a:t>
            </a:r>
            <a:endParaRPr lang="en-US" dirty="0">
              <a:latin typeface="Franklin Gothic Medium Cond" panose="020B0606030402020204" pitchFamily="34" charset="0"/>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9824" y="1066800"/>
            <a:ext cx="6944351" cy="5257800"/>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a:t>
            </a:fld>
            <a:endParaRPr lang="en-US"/>
          </a:p>
        </p:txBody>
      </p:sp>
    </p:spTree>
    <p:extLst>
      <p:ext uri="{BB962C8B-B14F-4D97-AF65-F5344CB8AC3E}">
        <p14:creationId xmlns:p14="http://schemas.microsoft.com/office/powerpoint/2010/main" val="3576284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50</a:t>
            </a:fld>
            <a:endParaRPr lang="en-US"/>
          </a:p>
        </p:txBody>
      </p:sp>
      <p:sp>
        <p:nvSpPr>
          <p:cNvPr id="10" name="TextBox 9"/>
          <p:cNvSpPr txBox="1"/>
          <p:nvPr/>
        </p:nvSpPr>
        <p:spPr>
          <a:xfrm>
            <a:off x="5419344" y="2987528"/>
            <a:ext cx="3419856" cy="3416320"/>
          </a:xfrm>
          <a:prstGeom prst="rect">
            <a:avLst/>
          </a:prstGeom>
          <a:solidFill>
            <a:schemeClr val="accent2">
              <a:lumMod val="40000"/>
              <a:lumOff val="60000"/>
            </a:schemeClr>
          </a:solidFill>
        </p:spPr>
        <p:txBody>
          <a:bodyPr wrap="square" rtlCol="0">
            <a:spAutoFit/>
          </a:bodyPr>
          <a:lstStyle/>
          <a:p>
            <a:r>
              <a:rPr lang="en-US" sz="2400" dirty="0" smtClean="0">
                <a:solidFill>
                  <a:schemeClr val="accent4">
                    <a:lumMod val="10000"/>
                  </a:schemeClr>
                </a:solidFill>
                <a:latin typeface="Franklin Gothic Medium Cond" panose="020B0606030402020204" pitchFamily="34" charset="0"/>
              </a:rPr>
              <a:t>This is the new window that opens when you click on a storm (or Invest) on the front page</a:t>
            </a:r>
          </a:p>
          <a:p>
            <a:endParaRPr lang="en-US" sz="2400" dirty="0">
              <a:solidFill>
                <a:schemeClr val="accent4">
                  <a:lumMod val="10000"/>
                </a:schemeClr>
              </a:solidFill>
              <a:latin typeface="Franklin Gothic Medium Cond" panose="020B0606030402020204" pitchFamily="34" charset="0"/>
            </a:endParaRPr>
          </a:p>
          <a:p>
            <a:r>
              <a:rPr lang="en-US" sz="2400" dirty="0" smtClean="0">
                <a:solidFill>
                  <a:schemeClr val="accent4">
                    <a:lumMod val="10000"/>
                  </a:schemeClr>
                </a:solidFill>
                <a:latin typeface="Franklin Gothic Medium Cond" panose="020B0606030402020204" pitchFamily="34" charset="0"/>
              </a:rPr>
              <a:t>Storm is shown, along with forecast path.  Note the data choices you have above the map!</a:t>
            </a:r>
            <a:endParaRPr lang="en-US" sz="2400"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2209800" y="1524000"/>
            <a:ext cx="5181600" cy="990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6457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1+#ppt_w/2"/>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51</a:t>
            </a:fld>
            <a:endParaRPr lang="en-US"/>
          </a:p>
        </p:txBody>
      </p:sp>
      <p:sp>
        <p:nvSpPr>
          <p:cNvPr id="10" name="TextBox 9"/>
          <p:cNvSpPr txBox="1"/>
          <p:nvPr/>
        </p:nvSpPr>
        <p:spPr>
          <a:xfrm>
            <a:off x="5419344" y="2987528"/>
            <a:ext cx="3419856" cy="3416320"/>
          </a:xfrm>
          <a:prstGeom prst="rect">
            <a:avLst/>
          </a:prstGeom>
          <a:solidFill>
            <a:schemeClr val="accent2">
              <a:lumMod val="40000"/>
              <a:lumOff val="60000"/>
            </a:schemeClr>
          </a:solidFill>
        </p:spPr>
        <p:txBody>
          <a:bodyPr wrap="square" rtlCol="0">
            <a:spAutoFit/>
          </a:bodyPr>
          <a:lstStyle/>
          <a:p>
            <a:r>
              <a:rPr lang="en-US" sz="2400" dirty="0" smtClean="0">
                <a:solidFill>
                  <a:schemeClr val="accent4">
                    <a:lumMod val="10000"/>
                  </a:schemeClr>
                </a:solidFill>
                <a:latin typeface="Franklin Gothic Medium Cond" panose="020B0606030402020204" pitchFamily="34" charset="0"/>
              </a:rPr>
              <a:t>This is the new window that opens when you click on a storm (or Invest) on the front page</a:t>
            </a:r>
          </a:p>
          <a:p>
            <a:endParaRPr lang="en-US" sz="2400" dirty="0">
              <a:solidFill>
                <a:schemeClr val="accent4">
                  <a:lumMod val="10000"/>
                </a:schemeClr>
              </a:solidFill>
              <a:latin typeface="Franklin Gothic Medium Cond" panose="020B0606030402020204" pitchFamily="34" charset="0"/>
            </a:endParaRPr>
          </a:p>
          <a:p>
            <a:r>
              <a:rPr lang="en-US" sz="2400" dirty="0" smtClean="0">
                <a:solidFill>
                  <a:schemeClr val="accent4">
                    <a:lumMod val="10000"/>
                  </a:schemeClr>
                </a:solidFill>
                <a:latin typeface="Franklin Gothic Medium Cond" panose="020B0606030402020204" pitchFamily="34" charset="0"/>
              </a:rPr>
              <a:t>Storm is shown, along with forecast path.  Note the data choices you have above the map!</a:t>
            </a:r>
            <a:endParaRPr lang="en-US" sz="2400"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2209800" y="1524000"/>
            <a:ext cx="5181600" cy="990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492472" y="1611868"/>
            <a:ext cx="1499128" cy="369332"/>
          </a:xfrm>
          <a:prstGeom prst="rect">
            <a:avLst/>
          </a:prstGeom>
          <a:solidFill>
            <a:schemeClr val="accent2">
              <a:lumMod val="40000"/>
              <a:lumOff val="60000"/>
            </a:schemeClr>
          </a:solidFill>
        </p:spPr>
        <p:txBody>
          <a:bodyPr wrap="none" rtlCol="0">
            <a:spAutoFit/>
          </a:bodyPr>
          <a:lstStyle/>
          <a:p>
            <a:r>
              <a:rPr lang="en-US" dirty="0" smtClean="0">
                <a:latin typeface="Franklin Gothic Medium Cond" panose="020B0606030402020204" pitchFamily="34" charset="0"/>
              </a:rPr>
              <a:t>What is shown?</a:t>
            </a:r>
            <a:endParaRPr lang="en-US" dirty="0">
              <a:latin typeface="Franklin Gothic Medium Cond" panose="020B0606030402020204" pitchFamily="34" charset="0"/>
            </a:endParaRPr>
          </a:p>
        </p:txBody>
      </p:sp>
      <p:sp>
        <p:nvSpPr>
          <p:cNvPr id="8" name="TextBox 7"/>
          <p:cNvSpPr txBox="1"/>
          <p:nvPr/>
        </p:nvSpPr>
        <p:spPr>
          <a:xfrm>
            <a:off x="7465362" y="2069068"/>
            <a:ext cx="1629870" cy="369332"/>
          </a:xfrm>
          <a:prstGeom prst="rect">
            <a:avLst/>
          </a:prstGeom>
          <a:solidFill>
            <a:schemeClr val="accent2">
              <a:lumMod val="40000"/>
              <a:lumOff val="60000"/>
            </a:schemeClr>
          </a:solidFill>
        </p:spPr>
        <p:txBody>
          <a:bodyPr wrap="none" rtlCol="0">
            <a:spAutoFit/>
          </a:bodyPr>
          <a:lstStyle/>
          <a:p>
            <a:r>
              <a:rPr lang="en-US" dirty="0" smtClean="0">
                <a:latin typeface="Franklin Gothic Medium Cond" panose="020B0606030402020204" pitchFamily="34" charset="0"/>
              </a:rPr>
              <a:t>What is overlain?</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0729025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52</a:t>
            </a:fld>
            <a:endParaRPr lang="en-US"/>
          </a:p>
        </p:txBody>
      </p:sp>
      <p:sp>
        <p:nvSpPr>
          <p:cNvPr id="11" name="Rectangle 10"/>
          <p:cNvSpPr/>
          <p:nvPr/>
        </p:nvSpPr>
        <p:spPr>
          <a:xfrm>
            <a:off x="2209800" y="1524000"/>
            <a:ext cx="5181600" cy="990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659326" y="4495800"/>
            <a:ext cx="2124456" cy="646331"/>
          </a:xfrm>
          <a:prstGeom prst="rect">
            <a:avLst/>
          </a:prstGeom>
          <a:solidFill>
            <a:schemeClr val="accent2">
              <a:lumMod val="40000"/>
              <a:lumOff val="60000"/>
            </a:schemeClr>
          </a:solidFill>
        </p:spPr>
        <p:txBody>
          <a:bodyPr wrap="square" rtlCol="0">
            <a:spAutoFit/>
          </a:bodyPr>
          <a:lstStyle/>
          <a:p>
            <a:r>
              <a:rPr lang="en-US" dirty="0" smtClean="0">
                <a:solidFill>
                  <a:schemeClr val="accent4">
                    <a:lumMod val="10000"/>
                  </a:schemeClr>
                </a:solidFill>
                <a:latin typeface="Franklin Gothic Medium Cond" panose="020B0606030402020204" pitchFamily="34" charset="0"/>
              </a:rPr>
              <a:t>There is information on the right hand side!</a:t>
            </a:r>
            <a:endParaRPr lang="en-US" dirty="0">
              <a:solidFill>
                <a:schemeClr val="accent4">
                  <a:lumMod val="10000"/>
                </a:schemeClr>
              </a:solidFill>
              <a:latin typeface="Franklin Gothic Medium Cond" panose="020B0606030402020204" pitchFamily="34" charset="0"/>
            </a:endParaRPr>
          </a:p>
        </p:txBody>
      </p:sp>
      <p:sp>
        <p:nvSpPr>
          <p:cNvPr id="13" name="Rectangle 12"/>
          <p:cNvSpPr/>
          <p:nvPr/>
        </p:nvSpPr>
        <p:spPr>
          <a:xfrm>
            <a:off x="7086600" y="2743199"/>
            <a:ext cx="1242410" cy="1752601"/>
          </a:xfrm>
          <a:prstGeom prst="rect">
            <a:avLst/>
          </a:prstGeom>
          <a:noFill/>
          <a:ln w="38100">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0227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53</a:t>
            </a:fld>
            <a:endParaRPr lang="en-US"/>
          </a:p>
        </p:txBody>
      </p:sp>
      <p:sp>
        <p:nvSpPr>
          <p:cNvPr id="11" name="Rectangle 10"/>
          <p:cNvSpPr/>
          <p:nvPr/>
        </p:nvSpPr>
        <p:spPr>
          <a:xfrm>
            <a:off x="2209800" y="1524000"/>
            <a:ext cx="5181600" cy="990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98662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54</a:t>
            </a:fld>
            <a:endParaRPr lang="en-US"/>
          </a:p>
        </p:txBody>
      </p:sp>
      <p:sp>
        <p:nvSpPr>
          <p:cNvPr id="11" name="Rectangle 10"/>
          <p:cNvSpPr/>
          <p:nvPr/>
        </p:nvSpPr>
        <p:spPr>
          <a:xfrm>
            <a:off x="2209800" y="1524000"/>
            <a:ext cx="5181600" cy="990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26480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55</a:t>
            </a:fld>
            <a:endParaRPr lang="en-US"/>
          </a:p>
        </p:txBody>
      </p:sp>
      <p:sp>
        <p:nvSpPr>
          <p:cNvPr id="11" name="Rectangle 10"/>
          <p:cNvSpPr/>
          <p:nvPr/>
        </p:nvSpPr>
        <p:spPr>
          <a:xfrm>
            <a:off x="2209800" y="1524000"/>
            <a:ext cx="5181600" cy="990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49699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56</a:t>
            </a:fld>
            <a:endParaRPr lang="en-US"/>
          </a:p>
        </p:txBody>
      </p:sp>
      <p:sp>
        <p:nvSpPr>
          <p:cNvPr id="11" name="Rectangle 10"/>
          <p:cNvSpPr/>
          <p:nvPr/>
        </p:nvSpPr>
        <p:spPr>
          <a:xfrm>
            <a:off x="2209800" y="1524000"/>
            <a:ext cx="5181600" cy="990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948962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57</a:t>
            </a:fld>
            <a:endParaRPr lang="en-US"/>
          </a:p>
        </p:txBody>
      </p:sp>
      <p:sp>
        <p:nvSpPr>
          <p:cNvPr id="11" name="Rectangle 10"/>
          <p:cNvSpPr/>
          <p:nvPr/>
        </p:nvSpPr>
        <p:spPr>
          <a:xfrm>
            <a:off x="2209800" y="1524000"/>
            <a:ext cx="5181600" cy="990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13166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58</a:t>
            </a:fld>
            <a:endParaRPr lang="en-US"/>
          </a:p>
        </p:txBody>
      </p:sp>
      <p:sp>
        <p:nvSpPr>
          <p:cNvPr id="11" name="Rectangle 10"/>
          <p:cNvSpPr/>
          <p:nvPr/>
        </p:nvSpPr>
        <p:spPr>
          <a:xfrm>
            <a:off x="2209800" y="1524000"/>
            <a:ext cx="5181600" cy="990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32960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59</a:t>
            </a:fld>
            <a:endParaRPr lang="en-US">
              <a:latin typeface="Franklin Gothic Medium Cond" panose="020B0606030402020204" pitchFamily="34" charset="0"/>
            </a:endParaRPr>
          </a:p>
        </p:txBody>
      </p:sp>
      <p:sp>
        <p:nvSpPr>
          <p:cNvPr id="10" name="TextBox 9"/>
          <p:cNvSpPr txBox="1"/>
          <p:nvPr/>
        </p:nvSpPr>
        <p:spPr>
          <a:xfrm>
            <a:off x="6054436" y="4724400"/>
            <a:ext cx="3124200" cy="369332"/>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SSTs – shown along forecast path</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2057400" y="1676400"/>
            <a:ext cx="13716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cxnSp>
        <p:nvCxnSpPr>
          <p:cNvPr id="7" name="Straight Arrow Connector 6"/>
          <p:cNvCxnSpPr/>
          <p:nvPr/>
        </p:nvCxnSpPr>
        <p:spPr>
          <a:xfrm flipH="1" flipV="1">
            <a:off x="8065714" y="3147861"/>
            <a:ext cx="457200" cy="152400"/>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100088" y="3262161"/>
            <a:ext cx="891512" cy="665480"/>
          </a:xfrm>
          <a:prstGeom prst="rect">
            <a:avLst/>
          </a:prstGeom>
          <a:solidFill>
            <a:schemeClr val="accent2">
              <a:lumMod val="40000"/>
              <a:lumOff val="60000"/>
            </a:schemeClr>
          </a:solidFill>
        </p:spPr>
        <p:txBody>
          <a:bodyPr wrap="square" rtlCol="0">
            <a:spAutoFit/>
          </a:bodyPr>
          <a:lstStyle/>
          <a:p>
            <a:r>
              <a:rPr lang="en-US" sz="1200" b="1" dirty="0" smtClean="0">
                <a:solidFill>
                  <a:schemeClr val="accent4">
                    <a:lumMod val="10000"/>
                  </a:schemeClr>
                </a:solidFill>
                <a:latin typeface="Franklin Gothic Medium Cond" panose="020B0606030402020204" pitchFamily="34" charset="0"/>
              </a:rPr>
              <a:t>Date and Time of image</a:t>
            </a:r>
            <a:endParaRPr lang="en-US" sz="1200" b="1" dirty="0">
              <a:solidFill>
                <a:schemeClr val="accent4">
                  <a:lumMod val="10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047964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Add SSTs as well (plus other variables, convergence and divergence in this case)</a:t>
            </a:r>
            <a:endParaRPr lang="en-US" dirty="0">
              <a:latin typeface="Franklin Gothic Medium Cond" panose="020B0606030402020204" pitchFamily="34" charset="0"/>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9824" y="1066800"/>
            <a:ext cx="6944351" cy="5257800"/>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6</a:t>
            </a:fld>
            <a:endParaRPr lang="en-US"/>
          </a:p>
        </p:txBody>
      </p:sp>
    </p:spTree>
    <p:extLst>
      <p:ext uri="{BB962C8B-B14F-4D97-AF65-F5344CB8AC3E}">
        <p14:creationId xmlns:p14="http://schemas.microsoft.com/office/powerpoint/2010/main" val="10245864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60</a:t>
            </a:fld>
            <a:endParaRPr lang="en-US">
              <a:latin typeface="Franklin Gothic Medium Cond" panose="020B0606030402020204" pitchFamily="34" charset="0"/>
            </a:endParaRPr>
          </a:p>
        </p:txBody>
      </p:sp>
      <p:sp>
        <p:nvSpPr>
          <p:cNvPr id="10" name="TextBox 9"/>
          <p:cNvSpPr txBox="1"/>
          <p:nvPr/>
        </p:nvSpPr>
        <p:spPr>
          <a:xfrm>
            <a:off x="6553200" y="4724400"/>
            <a:ext cx="1676400" cy="369332"/>
          </a:xfrm>
          <a:prstGeom prst="rect">
            <a:avLst/>
          </a:prstGeom>
          <a:solidFill>
            <a:schemeClr val="accent2">
              <a:lumMod val="40000"/>
              <a:lumOff val="60000"/>
            </a:schemeClr>
          </a:solidFill>
        </p:spPr>
        <p:txBody>
          <a:bodyPr wrap="square" rtlCol="0">
            <a:spAutoFit/>
          </a:bodyPr>
          <a:lstStyle/>
          <a:p>
            <a:pPr algn="ctr"/>
            <a:r>
              <a:rPr lang="en-US" b="1" dirty="0" smtClean="0">
                <a:solidFill>
                  <a:schemeClr val="accent4">
                    <a:lumMod val="10000"/>
                  </a:schemeClr>
                </a:solidFill>
                <a:latin typeface="Franklin Gothic Medium Cond" panose="020B0606030402020204" pitchFamily="34" charset="0"/>
              </a:rPr>
              <a:t>MIMIC TPW</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3389744" y="1636224"/>
            <a:ext cx="725056" cy="28956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2735834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61</a:t>
            </a:fld>
            <a:endParaRPr lang="en-US">
              <a:latin typeface="Franklin Gothic Medium Cond" panose="020B0606030402020204" pitchFamily="34" charset="0"/>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11" name="Rectangle 10"/>
          <p:cNvSpPr/>
          <p:nvPr/>
        </p:nvSpPr>
        <p:spPr>
          <a:xfrm>
            <a:off x="4038600" y="1636224"/>
            <a:ext cx="762000" cy="28956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2688734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62</a:t>
            </a:fld>
            <a:endParaRPr lang="en-US">
              <a:latin typeface="Franklin Gothic Medium Cond" panose="020B0606030402020204" pitchFamily="34" charset="0"/>
            </a:endParaRPr>
          </a:p>
        </p:txBody>
      </p:sp>
      <p:sp>
        <p:nvSpPr>
          <p:cNvPr id="11" name="Rectangle 10"/>
          <p:cNvSpPr/>
          <p:nvPr/>
        </p:nvSpPr>
        <p:spPr>
          <a:xfrm>
            <a:off x="4819072" y="1637144"/>
            <a:ext cx="762000" cy="28956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8" name="TextBox 7"/>
          <p:cNvSpPr txBox="1"/>
          <p:nvPr/>
        </p:nvSpPr>
        <p:spPr>
          <a:xfrm>
            <a:off x="8355344" y="3078401"/>
            <a:ext cx="662912" cy="461665"/>
          </a:xfrm>
          <a:prstGeom prst="rect">
            <a:avLst/>
          </a:prstGeom>
          <a:solidFill>
            <a:schemeClr val="accent2">
              <a:lumMod val="40000"/>
              <a:lumOff val="60000"/>
            </a:schemeClr>
          </a:solidFill>
        </p:spPr>
        <p:txBody>
          <a:bodyPr wrap="square" rtlCol="0">
            <a:spAutoFit/>
          </a:bodyPr>
          <a:lstStyle/>
          <a:p>
            <a:r>
              <a:rPr lang="en-US" sz="1200" b="1" dirty="0" smtClean="0">
                <a:solidFill>
                  <a:schemeClr val="accent4">
                    <a:lumMod val="10000"/>
                  </a:schemeClr>
                </a:solidFill>
                <a:latin typeface="Franklin Gothic Medium Cond" panose="020B0606030402020204" pitchFamily="34" charset="0"/>
              </a:rPr>
              <a:t>Satellite source</a:t>
            </a:r>
            <a:endParaRPr lang="en-US" sz="1200" b="1" dirty="0">
              <a:solidFill>
                <a:schemeClr val="accent4">
                  <a:lumMod val="10000"/>
                </a:schemeClr>
              </a:solidFill>
              <a:latin typeface="Franklin Gothic Medium Cond" panose="020B0606030402020204" pitchFamily="34" charset="0"/>
            </a:endParaRPr>
          </a:p>
        </p:txBody>
      </p:sp>
      <p:cxnSp>
        <p:nvCxnSpPr>
          <p:cNvPr id="9" name="Straight Arrow Connector 8"/>
          <p:cNvCxnSpPr/>
          <p:nvPr/>
        </p:nvCxnSpPr>
        <p:spPr>
          <a:xfrm flipH="1" flipV="1">
            <a:off x="7974344" y="2996198"/>
            <a:ext cx="712456" cy="51802"/>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1796267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63</a:t>
            </a:fld>
            <a:endParaRPr lang="en-US">
              <a:latin typeface="Franklin Gothic Medium Cond" panose="020B0606030402020204" pitchFamily="34" charset="0"/>
            </a:endParaRPr>
          </a:p>
        </p:txBody>
      </p:sp>
      <p:sp>
        <p:nvSpPr>
          <p:cNvPr id="11" name="Rectangle 10"/>
          <p:cNvSpPr/>
          <p:nvPr/>
        </p:nvSpPr>
        <p:spPr>
          <a:xfrm>
            <a:off x="5345548" y="1637144"/>
            <a:ext cx="533400" cy="28956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8" name="TextBox 7"/>
          <p:cNvSpPr txBox="1"/>
          <p:nvPr/>
        </p:nvSpPr>
        <p:spPr>
          <a:xfrm>
            <a:off x="8355344" y="3078401"/>
            <a:ext cx="662912" cy="461665"/>
          </a:xfrm>
          <a:prstGeom prst="rect">
            <a:avLst/>
          </a:prstGeom>
          <a:solidFill>
            <a:schemeClr val="accent2">
              <a:lumMod val="40000"/>
              <a:lumOff val="60000"/>
            </a:schemeClr>
          </a:solidFill>
        </p:spPr>
        <p:txBody>
          <a:bodyPr wrap="square" rtlCol="0">
            <a:spAutoFit/>
          </a:bodyPr>
          <a:lstStyle/>
          <a:p>
            <a:r>
              <a:rPr lang="en-US" sz="1200" b="1" dirty="0" smtClean="0">
                <a:solidFill>
                  <a:schemeClr val="accent4">
                    <a:lumMod val="10000"/>
                  </a:schemeClr>
                </a:solidFill>
                <a:latin typeface="Franklin Gothic Medium Cond" panose="020B0606030402020204" pitchFamily="34" charset="0"/>
              </a:rPr>
              <a:t>Sensor source</a:t>
            </a:r>
            <a:endParaRPr lang="en-US" sz="1200" b="1" dirty="0">
              <a:solidFill>
                <a:schemeClr val="accent4">
                  <a:lumMod val="10000"/>
                </a:schemeClr>
              </a:solidFill>
              <a:latin typeface="Franklin Gothic Medium Cond" panose="020B0606030402020204" pitchFamily="34" charset="0"/>
            </a:endParaRPr>
          </a:p>
        </p:txBody>
      </p:sp>
      <p:cxnSp>
        <p:nvCxnSpPr>
          <p:cNvPr id="9" name="Straight Arrow Connector 8"/>
          <p:cNvCxnSpPr/>
          <p:nvPr/>
        </p:nvCxnSpPr>
        <p:spPr>
          <a:xfrm flipH="1" flipV="1">
            <a:off x="7974344" y="2996198"/>
            <a:ext cx="712456" cy="51802"/>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9820397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64</a:t>
            </a:fld>
            <a:endParaRPr lang="en-US">
              <a:latin typeface="Franklin Gothic Medium Cond" panose="020B0606030402020204" pitchFamily="34" charset="0"/>
            </a:endParaRPr>
          </a:p>
        </p:txBody>
      </p:sp>
      <p:sp>
        <p:nvSpPr>
          <p:cNvPr id="10" name="TextBox 9"/>
          <p:cNvSpPr txBox="1"/>
          <p:nvPr/>
        </p:nvSpPr>
        <p:spPr>
          <a:xfrm>
            <a:off x="6019800" y="3581400"/>
            <a:ext cx="2971800" cy="923330"/>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MPI (Maximum Potential Intensity) MSLP:  a function of SST and atmospheric profiles</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6453230" y="1665702"/>
            <a:ext cx="455366"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8225300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65</a:t>
            </a:fld>
            <a:endParaRPr lang="en-US">
              <a:latin typeface="Franklin Gothic Medium Cond" panose="020B0606030402020204" pitchFamily="34" charset="0"/>
            </a:endParaRPr>
          </a:p>
        </p:txBody>
      </p:sp>
      <p:sp>
        <p:nvSpPr>
          <p:cNvPr id="10" name="TextBox 9"/>
          <p:cNvSpPr txBox="1"/>
          <p:nvPr/>
        </p:nvSpPr>
        <p:spPr>
          <a:xfrm>
            <a:off x="6172200" y="4495800"/>
            <a:ext cx="3200400" cy="923330"/>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MPI (Maximum Potential Intensity) Wind Speed:  a function of SST and atmospheric profiles</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6781800" y="1665702"/>
            <a:ext cx="455366"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1221944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66</a:t>
            </a:fld>
            <a:endParaRPr lang="en-US">
              <a:latin typeface="Franklin Gothic Medium Cond" panose="020B0606030402020204" pitchFamily="34" charset="0"/>
            </a:endParaRPr>
          </a:p>
        </p:txBody>
      </p:sp>
      <p:sp>
        <p:nvSpPr>
          <p:cNvPr id="11" name="Rectangle 10"/>
          <p:cNvSpPr/>
          <p:nvPr/>
        </p:nvSpPr>
        <p:spPr>
          <a:xfrm>
            <a:off x="4800600" y="1798780"/>
            <a:ext cx="6858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3735489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67</a:t>
            </a:fld>
            <a:endParaRPr lang="en-US">
              <a:latin typeface="Franklin Gothic Medium Cond" panose="020B0606030402020204" pitchFamily="34"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11" name="Rectangle 10"/>
          <p:cNvSpPr/>
          <p:nvPr/>
        </p:nvSpPr>
        <p:spPr>
          <a:xfrm>
            <a:off x="5410200" y="1798780"/>
            <a:ext cx="3810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8" name="TextBox 7"/>
          <p:cNvSpPr txBox="1"/>
          <p:nvPr/>
        </p:nvSpPr>
        <p:spPr>
          <a:xfrm>
            <a:off x="4343400" y="5105400"/>
            <a:ext cx="2057400" cy="923330"/>
          </a:xfrm>
          <a:prstGeom prst="rect">
            <a:avLst/>
          </a:prstGeom>
          <a:solidFill>
            <a:schemeClr val="tx1">
              <a:lumMod val="95000"/>
            </a:schemeClr>
          </a:solidFill>
        </p:spPr>
        <p:txBody>
          <a:bodyPr wrap="square" rtlCol="0">
            <a:spAutoFit/>
          </a:bodyPr>
          <a:lstStyle/>
          <a:p>
            <a:r>
              <a:rPr lang="en-US" dirty="0" smtClean="0">
                <a:solidFill>
                  <a:schemeClr val="bg1">
                    <a:lumMod val="75000"/>
                    <a:lumOff val="25000"/>
                  </a:schemeClr>
                </a:solidFill>
                <a:latin typeface="Franklin Gothic Medium Cond" panose="020B0606030402020204" pitchFamily="34" charset="0"/>
              </a:rPr>
              <a:t>This is a weak storm, so a strong warm core is not (yet) present</a:t>
            </a:r>
            <a:endParaRPr lang="en-US" dirty="0">
              <a:solidFill>
                <a:schemeClr val="bg1">
                  <a:lumMod val="75000"/>
                  <a:lumOff val="25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6070739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68</a:t>
            </a:fld>
            <a:endParaRPr lang="en-US">
              <a:latin typeface="Franklin Gothic Medium Cond" panose="020B0606030402020204" pitchFamily="34"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11" name="Rectangle 10"/>
          <p:cNvSpPr/>
          <p:nvPr/>
        </p:nvSpPr>
        <p:spPr>
          <a:xfrm>
            <a:off x="5715000" y="1798780"/>
            <a:ext cx="3810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8" name="TextBox 7"/>
          <p:cNvSpPr txBox="1"/>
          <p:nvPr/>
        </p:nvSpPr>
        <p:spPr>
          <a:xfrm>
            <a:off x="4343400" y="5105400"/>
            <a:ext cx="2057400" cy="923330"/>
          </a:xfrm>
          <a:prstGeom prst="rect">
            <a:avLst/>
          </a:prstGeom>
          <a:solidFill>
            <a:schemeClr val="tx1">
              <a:lumMod val="95000"/>
            </a:schemeClr>
          </a:solidFill>
        </p:spPr>
        <p:txBody>
          <a:bodyPr wrap="square" rtlCol="0">
            <a:spAutoFit/>
          </a:bodyPr>
          <a:lstStyle/>
          <a:p>
            <a:r>
              <a:rPr lang="en-US" dirty="0" smtClean="0">
                <a:solidFill>
                  <a:schemeClr val="bg1">
                    <a:lumMod val="75000"/>
                    <a:lumOff val="25000"/>
                  </a:schemeClr>
                </a:solidFill>
                <a:latin typeface="Franklin Gothic Medium Cond" panose="020B0606030402020204" pitchFamily="34" charset="0"/>
              </a:rPr>
              <a:t>This is a weak storm, so a strong warm core is not (yet) present</a:t>
            </a:r>
            <a:endParaRPr lang="en-US" dirty="0">
              <a:solidFill>
                <a:schemeClr val="bg1">
                  <a:lumMod val="75000"/>
                  <a:lumOff val="25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3632278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69</a:t>
            </a:fld>
            <a:endParaRPr lang="en-US">
              <a:latin typeface="Franklin Gothic Medium Cond" panose="020B0606030402020204" pitchFamily="34"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11" name="Rectangle 10"/>
          <p:cNvSpPr/>
          <p:nvPr/>
        </p:nvSpPr>
        <p:spPr>
          <a:xfrm>
            <a:off x="6019800" y="1798780"/>
            <a:ext cx="3810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7" name="TextBox 6"/>
          <p:cNvSpPr txBox="1"/>
          <p:nvPr/>
        </p:nvSpPr>
        <p:spPr>
          <a:xfrm>
            <a:off x="4343400" y="5105400"/>
            <a:ext cx="2057400" cy="923330"/>
          </a:xfrm>
          <a:prstGeom prst="rect">
            <a:avLst/>
          </a:prstGeom>
          <a:solidFill>
            <a:schemeClr val="tx1">
              <a:lumMod val="95000"/>
            </a:schemeClr>
          </a:solidFill>
        </p:spPr>
        <p:txBody>
          <a:bodyPr wrap="square" rtlCol="0">
            <a:spAutoFit/>
          </a:bodyPr>
          <a:lstStyle/>
          <a:p>
            <a:r>
              <a:rPr lang="en-US" dirty="0" smtClean="0">
                <a:solidFill>
                  <a:schemeClr val="bg1">
                    <a:lumMod val="75000"/>
                    <a:lumOff val="25000"/>
                  </a:schemeClr>
                </a:solidFill>
                <a:latin typeface="Franklin Gothic Medium Cond" panose="020B0606030402020204" pitchFamily="34" charset="0"/>
              </a:rPr>
              <a:t>This is a weak storm, so a strong warm core is not (yet) present</a:t>
            </a:r>
            <a:endParaRPr lang="en-US" dirty="0">
              <a:solidFill>
                <a:schemeClr val="bg1">
                  <a:lumMod val="75000"/>
                  <a:lumOff val="25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435664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Look at Total </a:t>
            </a:r>
            <a:r>
              <a:rPr lang="en-US" dirty="0" err="1" smtClean="0">
                <a:latin typeface="Franklin Gothic Medium Cond" panose="020B0606030402020204" pitchFamily="34" charset="0"/>
              </a:rPr>
              <a:t>Precipitable</a:t>
            </a:r>
            <a:r>
              <a:rPr lang="en-US" dirty="0" smtClean="0">
                <a:latin typeface="Franklin Gothic Medium Cond" panose="020B0606030402020204" pitchFamily="34" charset="0"/>
              </a:rPr>
              <a:t> Water (and, in this case, vorticity, </a:t>
            </a:r>
            <a:r>
              <a:rPr lang="en-US" dirty="0" err="1" smtClean="0">
                <a:latin typeface="Franklin Gothic Medium Cond" panose="020B0606030402020204" pitchFamily="34" charset="0"/>
              </a:rPr>
              <a:t>obs</a:t>
            </a:r>
            <a:r>
              <a:rPr lang="en-US" dirty="0" smtClean="0">
                <a:latin typeface="Franklin Gothic Medium Cond" panose="020B0606030402020204" pitchFamily="34" charset="0"/>
              </a:rPr>
              <a:t>, and ASCAT)</a:t>
            </a:r>
            <a:endParaRPr lang="en-US" dirty="0">
              <a:latin typeface="Franklin Gothic Medium Cond" panose="020B0606030402020204" pitchFamily="34" charset="0"/>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9824" y="1066800"/>
            <a:ext cx="6944351" cy="5257799"/>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7</a:t>
            </a:fld>
            <a:endParaRPr lang="en-US"/>
          </a:p>
        </p:txBody>
      </p:sp>
    </p:spTree>
    <p:extLst>
      <p:ext uri="{BB962C8B-B14F-4D97-AF65-F5344CB8AC3E}">
        <p14:creationId xmlns:p14="http://schemas.microsoft.com/office/powerpoint/2010/main" val="3551233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a:xfrm flipH="1" flipV="1">
            <a:off x="6705600" y="3429000"/>
            <a:ext cx="523660" cy="647700"/>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70</a:t>
            </a:fld>
            <a:endParaRPr lang="en-US">
              <a:latin typeface="Franklin Gothic Medium Cond" panose="020B0606030402020204" pitchFamily="34"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10" name="TextBox 9"/>
          <p:cNvSpPr txBox="1"/>
          <p:nvPr/>
        </p:nvSpPr>
        <p:spPr>
          <a:xfrm>
            <a:off x="6172200" y="862905"/>
            <a:ext cx="2667000" cy="923330"/>
          </a:xfrm>
          <a:prstGeom prst="rect">
            <a:avLst/>
          </a:prstGeom>
          <a:solidFill>
            <a:schemeClr val="accent2">
              <a:lumMod val="40000"/>
              <a:lumOff val="60000"/>
            </a:schemeClr>
          </a:solidFill>
        </p:spPr>
        <p:txBody>
          <a:bodyPr wrap="square" rtlCol="0">
            <a:spAutoFit/>
          </a:bodyPr>
          <a:lstStyle/>
          <a:p>
            <a:r>
              <a:rPr lang="en-US" dirty="0" smtClean="0">
                <a:solidFill>
                  <a:schemeClr val="accent4">
                    <a:lumMod val="10000"/>
                  </a:schemeClr>
                </a:solidFill>
                <a:latin typeface="Franklin Gothic Medium Cond" panose="020B0606030402020204" pitchFamily="34" charset="0"/>
              </a:rPr>
              <a:t>Surface observations, plus I’ve added intensity – that’s what’s added the blue box</a:t>
            </a:r>
            <a:endParaRPr lang="en-US"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2731652" y="2123786"/>
            <a:ext cx="9144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cxnSp>
        <p:nvCxnSpPr>
          <p:cNvPr id="8" name="Straight Arrow Connector 7"/>
          <p:cNvCxnSpPr/>
          <p:nvPr/>
        </p:nvCxnSpPr>
        <p:spPr>
          <a:xfrm flipH="1">
            <a:off x="7162800" y="1786235"/>
            <a:ext cx="304800" cy="27116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H="1">
            <a:off x="5638800" y="2819400"/>
            <a:ext cx="304800" cy="4256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7524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71</a:t>
            </a:fld>
            <a:endParaRPr lang="en-US">
              <a:latin typeface="Franklin Gothic Medium Cond" panose="020B0606030402020204" pitchFamily="34" charset="0"/>
            </a:endParaRPr>
          </a:p>
        </p:txBody>
      </p:sp>
      <p:sp>
        <p:nvSpPr>
          <p:cNvPr id="11" name="Rectangle 10"/>
          <p:cNvSpPr/>
          <p:nvPr/>
        </p:nvSpPr>
        <p:spPr>
          <a:xfrm>
            <a:off x="3544456" y="2123786"/>
            <a:ext cx="4572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6601646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72</a:t>
            </a:fld>
            <a:endParaRPr lang="en-US">
              <a:latin typeface="Franklin Gothic Medium Cond" panose="020B0606030402020204" pitchFamily="34" charset="0"/>
            </a:endParaRPr>
          </a:p>
        </p:txBody>
      </p:sp>
      <p:sp>
        <p:nvSpPr>
          <p:cNvPr id="11" name="Rectangle 10"/>
          <p:cNvSpPr/>
          <p:nvPr/>
        </p:nvSpPr>
        <p:spPr>
          <a:xfrm>
            <a:off x="2667000" y="2163620"/>
            <a:ext cx="1669936" cy="19858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7" name="TextBox 6"/>
          <p:cNvSpPr txBox="1"/>
          <p:nvPr/>
        </p:nvSpPr>
        <p:spPr>
          <a:xfrm>
            <a:off x="6324600" y="5410200"/>
            <a:ext cx="1905000" cy="646331"/>
          </a:xfrm>
          <a:prstGeom prst="rect">
            <a:avLst/>
          </a:prstGeom>
          <a:solidFill>
            <a:schemeClr val="tx1">
              <a:lumMod val="75000"/>
            </a:schemeClr>
          </a:solidFill>
        </p:spPr>
        <p:txBody>
          <a:bodyPr wrap="square" rtlCol="0">
            <a:spAutoFit/>
          </a:bodyPr>
          <a:lstStyle/>
          <a:p>
            <a:r>
              <a:rPr lang="en-US" dirty="0" smtClean="0">
                <a:solidFill>
                  <a:schemeClr val="bg1">
                    <a:lumMod val="75000"/>
                    <a:lumOff val="25000"/>
                  </a:schemeClr>
                </a:solidFill>
                <a:latin typeface="Franklin Gothic Medium Cond" panose="020B0606030402020204" pitchFamily="34" charset="0"/>
              </a:rPr>
              <a:t>For this storm:  no buoy observations</a:t>
            </a:r>
            <a:endParaRPr lang="en-US" dirty="0">
              <a:solidFill>
                <a:schemeClr val="bg1">
                  <a:lumMod val="75000"/>
                  <a:lumOff val="25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4394742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73</a:t>
            </a:fld>
            <a:endParaRPr lang="en-US">
              <a:latin typeface="Franklin Gothic Medium Cond" panose="020B0606030402020204" pitchFamily="34" charset="0"/>
            </a:endParaRPr>
          </a:p>
        </p:txBody>
      </p:sp>
      <p:cxnSp>
        <p:nvCxnSpPr>
          <p:cNvPr id="12" name="Straight Arrow Connector 11"/>
          <p:cNvCxnSpPr/>
          <p:nvPr/>
        </p:nvCxnSpPr>
        <p:spPr>
          <a:xfrm flipH="1" flipV="1">
            <a:off x="7738110" y="4419600"/>
            <a:ext cx="100750" cy="264453"/>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629400" y="4684053"/>
            <a:ext cx="2217420" cy="369332"/>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Shear Levels are noted</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4276436" y="2133600"/>
            <a:ext cx="12954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8" name="TextBox 7"/>
          <p:cNvSpPr txBox="1"/>
          <p:nvPr/>
        </p:nvSpPr>
        <p:spPr>
          <a:xfrm>
            <a:off x="5867400" y="5145053"/>
            <a:ext cx="3518720" cy="923330"/>
          </a:xfrm>
          <a:prstGeom prst="rect">
            <a:avLst/>
          </a:prstGeom>
          <a:solidFill>
            <a:schemeClr val="tx1">
              <a:lumMod val="75000"/>
            </a:schemeClr>
          </a:solidFill>
        </p:spPr>
        <p:txBody>
          <a:bodyPr wrap="none" rtlCol="0">
            <a:spAutoFit/>
          </a:bodyPr>
          <a:lstStyle/>
          <a:p>
            <a:r>
              <a:rPr lang="en-US" dirty="0" smtClean="0">
                <a:solidFill>
                  <a:schemeClr val="bg1">
                    <a:lumMod val="75000"/>
                    <a:lumOff val="25000"/>
                  </a:schemeClr>
                </a:solidFill>
                <a:latin typeface="Franklin Gothic Medium Cond" panose="020B0606030402020204" pitchFamily="34" charset="0"/>
              </a:rPr>
              <a:t>Red:  Hostile environment for a storm</a:t>
            </a:r>
          </a:p>
          <a:p>
            <a:r>
              <a:rPr lang="en-US" dirty="0" smtClean="0">
                <a:solidFill>
                  <a:schemeClr val="bg1">
                    <a:lumMod val="75000"/>
                    <a:lumOff val="25000"/>
                  </a:schemeClr>
                </a:solidFill>
                <a:latin typeface="Franklin Gothic Medium Cond" panose="020B0606030402020204" pitchFamily="34" charset="0"/>
              </a:rPr>
              <a:t>Yellow:  Unlikely to strengthen</a:t>
            </a:r>
          </a:p>
          <a:p>
            <a:r>
              <a:rPr lang="en-US" dirty="0" smtClean="0">
                <a:solidFill>
                  <a:schemeClr val="bg1">
                    <a:lumMod val="75000"/>
                    <a:lumOff val="25000"/>
                  </a:schemeClr>
                </a:solidFill>
                <a:latin typeface="Franklin Gothic Medium Cond" panose="020B0606030402020204" pitchFamily="34" charset="0"/>
              </a:rPr>
              <a:t>Green:  favorable environment for storm</a:t>
            </a:r>
            <a:endParaRPr lang="en-US" dirty="0">
              <a:solidFill>
                <a:schemeClr val="bg1">
                  <a:lumMod val="75000"/>
                  <a:lumOff val="25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2410443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74</a:t>
            </a:fld>
            <a:endParaRPr lang="en-US">
              <a:latin typeface="Franklin Gothic Medium Cond" panose="020B0606030402020204" pitchFamily="34" charset="0"/>
            </a:endParaRPr>
          </a:p>
        </p:txBody>
      </p:sp>
      <p:cxnSp>
        <p:nvCxnSpPr>
          <p:cNvPr id="12" name="Straight Arrow Connector 11"/>
          <p:cNvCxnSpPr/>
          <p:nvPr/>
        </p:nvCxnSpPr>
        <p:spPr>
          <a:xfrm flipH="1" flipV="1">
            <a:off x="7738110" y="4419600"/>
            <a:ext cx="100750" cy="264453"/>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10" name="TextBox 9"/>
          <p:cNvSpPr txBox="1"/>
          <p:nvPr/>
        </p:nvSpPr>
        <p:spPr>
          <a:xfrm>
            <a:off x="6629400" y="4684053"/>
            <a:ext cx="2217420" cy="646331"/>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Low-level convergence usually means 850 </a:t>
            </a:r>
            <a:r>
              <a:rPr lang="en-US" b="1" dirty="0" err="1" smtClean="0">
                <a:solidFill>
                  <a:schemeClr val="accent4">
                    <a:lumMod val="10000"/>
                  </a:schemeClr>
                </a:solidFill>
                <a:latin typeface="Franklin Gothic Medium Cond" panose="020B0606030402020204" pitchFamily="34" charset="0"/>
              </a:rPr>
              <a:t>mb</a:t>
            </a:r>
            <a:r>
              <a:rPr lang="en-US" b="1" dirty="0" smtClean="0">
                <a:solidFill>
                  <a:schemeClr val="accent4">
                    <a:lumMod val="10000"/>
                  </a:schemeClr>
                </a:solidFill>
                <a:latin typeface="Franklin Gothic Medium Cond" panose="020B0606030402020204" pitchFamily="34" charset="0"/>
              </a:rPr>
              <a:t> </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5495636" y="2133600"/>
            <a:ext cx="4572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8" name="TextBox 7"/>
          <p:cNvSpPr txBox="1"/>
          <p:nvPr/>
        </p:nvSpPr>
        <p:spPr>
          <a:xfrm>
            <a:off x="6809779" y="5406584"/>
            <a:ext cx="1856662" cy="646331"/>
          </a:xfrm>
          <a:prstGeom prst="rect">
            <a:avLst/>
          </a:prstGeom>
          <a:solidFill>
            <a:schemeClr val="tx1">
              <a:lumMod val="75000"/>
            </a:schemeClr>
          </a:solidFill>
        </p:spPr>
        <p:txBody>
          <a:bodyPr wrap="none" rtlCol="0">
            <a:spAutoFit/>
          </a:bodyPr>
          <a:lstStyle/>
          <a:p>
            <a:r>
              <a:rPr lang="en-US" dirty="0" smtClean="0">
                <a:solidFill>
                  <a:schemeClr val="bg1">
                    <a:lumMod val="75000"/>
                    <a:lumOff val="25000"/>
                  </a:schemeClr>
                </a:solidFill>
                <a:latin typeface="Franklin Gothic Medium Cond" panose="020B0606030402020204" pitchFamily="34" charset="0"/>
              </a:rPr>
              <a:t>Solid:  Convergence</a:t>
            </a:r>
          </a:p>
          <a:p>
            <a:r>
              <a:rPr lang="en-US" dirty="0" smtClean="0">
                <a:solidFill>
                  <a:schemeClr val="bg1">
                    <a:lumMod val="75000"/>
                    <a:lumOff val="25000"/>
                  </a:schemeClr>
                </a:solidFill>
                <a:latin typeface="Franklin Gothic Medium Cond" panose="020B0606030402020204" pitchFamily="34" charset="0"/>
              </a:rPr>
              <a:t>Dashed: Divergence</a:t>
            </a:r>
            <a:endParaRPr lang="en-US" dirty="0">
              <a:solidFill>
                <a:schemeClr val="bg1">
                  <a:lumMod val="75000"/>
                  <a:lumOff val="25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3845933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75</a:t>
            </a:fld>
            <a:endParaRPr lang="en-US">
              <a:latin typeface="Franklin Gothic Medium Cond" panose="020B0606030402020204" pitchFamily="34" charset="0"/>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cxnSp>
        <p:nvCxnSpPr>
          <p:cNvPr id="12" name="Straight Arrow Connector 11"/>
          <p:cNvCxnSpPr/>
          <p:nvPr/>
        </p:nvCxnSpPr>
        <p:spPr>
          <a:xfrm flipH="1" flipV="1">
            <a:off x="7738110" y="4419600"/>
            <a:ext cx="100750" cy="264453"/>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876636" y="2133600"/>
            <a:ext cx="447964"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13" name="TextBox 12"/>
          <p:cNvSpPr txBox="1"/>
          <p:nvPr/>
        </p:nvSpPr>
        <p:spPr>
          <a:xfrm>
            <a:off x="6629400" y="4684053"/>
            <a:ext cx="2217420" cy="646331"/>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Upper-level divergence usually means 200 </a:t>
            </a:r>
            <a:r>
              <a:rPr lang="en-US" b="1" dirty="0" err="1" smtClean="0">
                <a:solidFill>
                  <a:schemeClr val="accent4">
                    <a:lumMod val="10000"/>
                  </a:schemeClr>
                </a:solidFill>
                <a:latin typeface="Franklin Gothic Medium Cond" panose="020B0606030402020204" pitchFamily="34" charset="0"/>
              </a:rPr>
              <a:t>mb</a:t>
            </a:r>
            <a:r>
              <a:rPr lang="en-US" b="1" dirty="0" smtClean="0">
                <a:solidFill>
                  <a:schemeClr val="accent4">
                    <a:lumMod val="10000"/>
                  </a:schemeClr>
                </a:solidFill>
                <a:latin typeface="Franklin Gothic Medium Cond" panose="020B0606030402020204" pitchFamily="34" charset="0"/>
              </a:rPr>
              <a:t> </a:t>
            </a:r>
            <a:endParaRPr lang="en-US" b="1" dirty="0">
              <a:solidFill>
                <a:schemeClr val="accent4">
                  <a:lumMod val="10000"/>
                </a:schemeClr>
              </a:solidFill>
              <a:latin typeface="Franklin Gothic Medium Cond" panose="020B0606030402020204" pitchFamily="34" charset="0"/>
            </a:endParaRPr>
          </a:p>
        </p:txBody>
      </p:sp>
      <p:sp>
        <p:nvSpPr>
          <p:cNvPr id="14" name="TextBox 13"/>
          <p:cNvSpPr txBox="1"/>
          <p:nvPr/>
        </p:nvSpPr>
        <p:spPr>
          <a:xfrm>
            <a:off x="6809779" y="5406584"/>
            <a:ext cx="2020168" cy="646331"/>
          </a:xfrm>
          <a:prstGeom prst="rect">
            <a:avLst/>
          </a:prstGeom>
          <a:solidFill>
            <a:schemeClr val="tx1">
              <a:lumMod val="75000"/>
            </a:schemeClr>
          </a:solidFill>
        </p:spPr>
        <p:txBody>
          <a:bodyPr wrap="none" rtlCol="0">
            <a:spAutoFit/>
          </a:bodyPr>
          <a:lstStyle/>
          <a:p>
            <a:r>
              <a:rPr lang="en-US" dirty="0" smtClean="0">
                <a:solidFill>
                  <a:schemeClr val="bg1">
                    <a:lumMod val="75000"/>
                    <a:lumOff val="25000"/>
                  </a:schemeClr>
                </a:solidFill>
                <a:latin typeface="Franklin Gothic Medium Cond" panose="020B0606030402020204" pitchFamily="34" charset="0"/>
              </a:rPr>
              <a:t>Solid:  Divergence</a:t>
            </a:r>
          </a:p>
          <a:p>
            <a:r>
              <a:rPr lang="en-US" dirty="0" smtClean="0">
                <a:solidFill>
                  <a:schemeClr val="bg1">
                    <a:lumMod val="75000"/>
                    <a:lumOff val="25000"/>
                  </a:schemeClr>
                </a:solidFill>
                <a:latin typeface="Franklin Gothic Medium Cond" panose="020B0606030402020204" pitchFamily="34" charset="0"/>
              </a:rPr>
              <a:t>Dashed: Convergence</a:t>
            </a:r>
            <a:endParaRPr lang="en-US" dirty="0">
              <a:solidFill>
                <a:schemeClr val="bg1">
                  <a:lumMod val="75000"/>
                  <a:lumOff val="25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791233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76</a:t>
            </a:fld>
            <a:endParaRPr lang="en-US">
              <a:latin typeface="Franklin Gothic Medium Cond" panose="020B0606030402020204" pitchFamily="34" charset="0"/>
            </a:endParaRPr>
          </a:p>
        </p:txBody>
      </p:sp>
      <p:cxnSp>
        <p:nvCxnSpPr>
          <p:cNvPr id="12" name="Straight Arrow Connector 11"/>
          <p:cNvCxnSpPr/>
          <p:nvPr/>
        </p:nvCxnSpPr>
        <p:spPr>
          <a:xfrm flipH="1" flipV="1">
            <a:off x="7738110" y="4419600"/>
            <a:ext cx="100750" cy="264453"/>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10" name="TextBox 9"/>
          <p:cNvSpPr txBox="1"/>
          <p:nvPr/>
        </p:nvSpPr>
        <p:spPr>
          <a:xfrm>
            <a:off x="6629400" y="4684053"/>
            <a:ext cx="2217420" cy="369332"/>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Vorticity Level: 850 </a:t>
            </a:r>
            <a:r>
              <a:rPr lang="en-US" b="1" dirty="0" err="1" smtClean="0">
                <a:solidFill>
                  <a:schemeClr val="accent4">
                    <a:lumMod val="10000"/>
                  </a:schemeClr>
                </a:solidFill>
                <a:latin typeface="Franklin Gothic Medium Cond" panose="020B0606030402020204" pitchFamily="34" charset="0"/>
              </a:rPr>
              <a:t>mb</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6199908" y="2133600"/>
            <a:ext cx="390236"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8" name="TextBox 7"/>
          <p:cNvSpPr txBox="1"/>
          <p:nvPr/>
        </p:nvSpPr>
        <p:spPr>
          <a:xfrm>
            <a:off x="6526432" y="5110795"/>
            <a:ext cx="2423356" cy="646331"/>
          </a:xfrm>
          <a:prstGeom prst="rect">
            <a:avLst/>
          </a:prstGeom>
          <a:solidFill>
            <a:schemeClr val="tx1">
              <a:lumMod val="75000"/>
            </a:schemeClr>
          </a:solidFill>
        </p:spPr>
        <p:txBody>
          <a:bodyPr wrap="none" rtlCol="0">
            <a:spAutoFit/>
          </a:bodyPr>
          <a:lstStyle/>
          <a:p>
            <a:pPr algn="ctr"/>
            <a:r>
              <a:rPr lang="en-US" dirty="0" smtClean="0">
                <a:solidFill>
                  <a:schemeClr val="bg1">
                    <a:lumMod val="75000"/>
                    <a:lumOff val="25000"/>
                  </a:schemeClr>
                </a:solidFill>
                <a:latin typeface="Franklin Gothic Medium Cond" panose="020B0606030402020204" pitchFamily="34" charset="0"/>
              </a:rPr>
              <a:t>Solid lines:  Cyclonic</a:t>
            </a:r>
          </a:p>
          <a:p>
            <a:pPr algn="ctr"/>
            <a:r>
              <a:rPr lang="en-US" dirty="0" smtClean="0">
                <a:solidFill>
                  <a:schemeClr val="bg1">
                    <a:lumMod val="75000"/>
                    <a:lumOff val="25000"/>
                  </a:schemeClr>
                </a:solidFill>
                <a:latin typeface="Franklin Gothic Medium Cond" panose="020B0606030402020204" pitchFamily="34" charset="0"/>
              </a:rPr>
              <a:t>Dashed lines:  </a:t>
            </a:r>
            <a:r>
              <a:rPr lang="en-US" dirty="0" err="1" smtClean="0">
                <a:solidFill>
                  <a:schemeClr val="bg1">
                    <a:lumMod val="75000"/>
                    <a:lumOff val="25000"/>
                  </a:schemeClr>
                </a:solidFill>
                <a:latin typeface="Franklin Gothic Medium Cond" panose="020B0606030402020204" pitchFamily="34" charset="0"/>
              </a:rPr>
              <a:t>Anticyclonic</a:t>
            </a:r>
            <a:endParaRPr lang="en-US" dirty="0">
              <a:solidFill>
                <a:schemeClr val="bg1">
                  <a:lumMod val="75000"/>
                  <a:lumOff val="25000"/>
                </a:schemeClr>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31367226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77</a:t>
            </a:fld>
            <a:endParaRPr lang="en-US">
              <a:latin typeface="Franklin Gothic Medium Cond" panose="020B0606030402020204" pitchFamily="34" charset="0"/>
            </a:endParaRPr>
          </a:p>
        </p:txBody>
      </p:sp>
      <p:cxnSp>
        <p:nvCxnSpPr>
          <p:cNvPr id="12" name="Straight Arrow Connector 11"/>
          <p:cNvCxnSpPr/>
          <p:nvPr/>
        </p:nvCxnSpPr>
        <p:spPr>
          <a:xfrm flipH="1" flipV="1">
            <a:off x="7738110" y="4419600"/>
            <a:ext cx="100750" cy="264453"/>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10" name="TextBox 9"/>
          <p:cNvSpPr txBox="1"/>
          <p:nvPr/>
        </p:nvSpPr>
        <p:spPr>
          <a:xfrm>
            <a:off x="6324600" y="4780493"/>
            <a:ext cx="2819400" cy="1754326"/>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Steering Level layer is shown, and appropriate for the strength of the storm.  In this case, 500-850 </a:t>
            </a:r>
            <a:r>
              <a:rPr lang="en-US" b="1" dirty="0" err="1" smtClean="0">
                <a:solidFill>
                  <a:schemeClr val="accent4">
                    <a:lumMod val="10000"/>
                  </a:schemeClr>
                </a:solidFill>
                <a:latin typeface="Franklin Gothic Medium Cond" panose="020B0606030402020204" pitchFamily="34" charset="0"/>
              </a:rPr>
              <a:t>mb</a:t>
            </a:r>
            <a:r>
              <a:rPr lang="en-US" b="1" dirty="0" smtClean="0">
                <a:solidFill>
                  <a:schemeClr val="accent4">
                    <a:lumMod val="10000"/>
                  </a:schemeClr>
                </a:solidFill>
                <a:latin typeface="Franklin Gothic Medium Cond" panose="020B0606030402020204" pitchFamily="34" charset="0"/>
              </a:rPr>
              <a:t>.  This is a snapshot, always remember it will evolve!</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6495472" y="2133600"/>
            <a:ext cx="438728"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5016474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78</a:t>
            </a:fld>
            <a:endParaRPr lang="en-US">
              <a:latin typeface="Franklin Gothic Medium Cond" panose="020B0606030402020204" pitchFamily="34" charset="0"/>
            </a:endParaRPr>
          </a:p>
        </p:txBody>
      </p:sp>
      <p:cxnSp>
        <p:nvCxnSpPr>
          <p:cNvPr id="12" name="Straight Arrow Connector 11"/>
          <p:cNvCxnSpPr/>
          <p:nvPr/>
        </p:nvCxnSpPr>
        <p:spPr>
          <a:xfrm flipH="1" flipV="1">
            <a:off x="7738110" y="4419600"/>
            <a:ext cx="100750" cy="264453"/>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sp>
        <p:nvSpPr>
          <p:cNvPr id="10" name="TextBox 9"/>
          <p:cNvSpPr txBox="1"/>
          <p:nvPr/>
        </p:nvSpPr>
        <p:spPr>
          <a:xfrm>
            <a:off x="7086600" y="4760253"/>
            <a:ext cx="1905000" cy="646331"/>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Upper-level winds, usually 200-300 </a:t>
            </a:r>
            <a:r>
              <a:rPr lang="en-US" b="1" dirty="0" err="1" smtClean="0">
                <a:solidFill>
                  <a:schemeClr val="accent4">
                    <a:lumMod val="10000"/>
                  </a:schemeClr>
                </a:solidFill>
                <a:latin typeface="Franklin Gothic Medium Cond" panose="020B0606030402020204" pitchFamily="34" charset="0"/>
              </a:rPr>
              <a:t>mb</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2694708" y="2267528"/>
            <a:ext cx="1039092"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3034119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79</a:t>
            </a:fld>
            <a:endParaRPr lang="en-US">
              <a:latin typeface="Franklin Gothic Medium Cond" panose="020B0606030402020204" pitchFamily="34" charset="0"/>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cxnSp>
        <p:nvCxnSpPr>
          <p:cNvPr id="12" name="Straight Arrow Connector 11"/>
          <p:cNvCxnSpPr/>
          <p:nvPr/>
        </p:nvCxnSpPr>
        <p:spPr>
          <a:xfrm flipH="1" flipV="1">
            <a:off x="7738110" y="4419600"/>
            <a:ext cx="100750" cy="264453"/>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86600" y="4760253"/>
            <a:ext cx="1905000" cy="646331"/>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Lower-level winds, 850 </a:t>
            </a:r>
            <a:r>
              <a:rPr lang="en-US" b="1" dirty="0" err="1" smtClean="0">
                <a:solidFill>
                  <a:schemeClr val="accent4">
                    <a:lumMod val="10000"/>
                  </a:schemeClr>
                </a:solidFill>
                <a:latin typeface="Franklin Gothic Medium Cond" panose="020B0606030402020204" pitchFamily="34" charset="0"/>
              </a:rPr>
              <a:t>mb</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3657600" y="2267528"/>
            <a:ext cx="6096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997130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Look at Total </a:t>
            </a:r>
            <a:r>
              <a:rPr lang="en-US" dirty="0" err="1" smtClean="0">
                <a:latin typeface="Franklin Gothic Medium Cond" panose="020B0606030402020204" pitchFamily="34" charset="0"/>
              </a:rPr>
              <a:t>Precipitable</a:t>
            </a:r>
            <a:r>
              <a:rPr lang="en-US" dirty="0" smtClean="0">
                <a:latin typeface="Franklin Gothic Medium Cond" panose="020B0606030402020204" pitchFamily="34" charset="0"/>
              </a:rPr>
              <a:t> Water (and, in this case, Dynamic Layer Motion)</a:t>
            </a:r>
            <a:endParaRPr lang="en-US" dirty="0">
              <a:latin typeface="Franklin Gothic Medium Cond" panose="020B0606030402020204" pitchFamily="34" charset="0"/>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9824" y="1066800"/>
            <a:ext cx="6944350" cy="5257799"/>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8</a:t>
            </a:fld>
            <a:endParaRPr lang="en-US"/>
          </a:p>
        </p:txBody>
      </p:sp>
    </p:spTree>
    <p:extLst>
      <p:ext uri="{BB962C8B-B14F-4D97-AF65-F5344CB8AC3E}">
        <p14:creationId xmlns:p14="http://schemas.microsoft.com/office/powerpoint/2010/main" val="3121194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80</a:t>
            </a:fld>
            <a:endParaRPr lang="en-US">
              <a:latin typeface="Franklin Gothic Medium Cond" panose="020B0606030402020204" pitchFamily="34"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4990" y="1066800"/>
            <a:ext cx="7514020" cy="5257800"/>
          </a:xfrm>
        </p:spPr>
      </p:pic>
      <p:cxnSp>
        <p:nvCxnSpPr>
          <p:cNvPr id="12" name="Straight Arrow Connector 11"/>
          <p:cNvCxnSpPr/>
          <p:nvPr/>
        </p:nvCxnSpPr>
        <p:spPr>
          <a:xfrm flipH="1" flipV="1">
            <a:off x="7738110" y="4505036"/>
            <a:ext cx="100750" cy="264453"/>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463101" y="4767180"/>
            <a:ext cx="838200" cy="369332"/>
          </a:xfrm>
          <a:prstGeom prst="rect">
            <a:avLst/>
          </a:prstGeom>
          <a:solidFill>
            <a:schemeClr val="accent2">
              <a:lumMod val="40000"/>
              <a:lumOff val="60000"/>
            </a:schemeClr>
          </a:solidFill>
        </p:spPr>
        <p:txBody>
          <a:bodyPr wrap="square" rtlCol="0">
            <a:spAutoFit/>
          </a:bodyPr>
          <a:lstStyle/>
          <a:p>
            <a:r>
              <a:rPr lang="en-US" b="1" dirty="0" smtClean="0">
                <a:solidFill>
                  <a:schemeClr val="accent4">
                    <a:lumMod val="10000"/>
                  </a:schemeClr>
                </a:solidFill>
                <a:latin typeface="Franklin Gothic Medium Cond" panose="020B0606030402020204" pitchFamily="34" charset="0"/>
              </a:rPr>
              <a:t>ASCAT</a:t>
            </a:r>
            <a:endParaRPr lang="en-US" b="1" dirty="0">
              <a:solidFill>
                <a:schemeClr val="accent4">
                  <a:lumMod val="10000"/>
                </a:schemeClr>
              </a:solidFill>
              <a:latin typeface="Franklin Gothic Medium Cond" panose="020B0606030402020204" pitchFamily="34" charset="0"/>
            </a:endParaRPr>
          </a:p>
        </p:txBody>
      </p:sp>
      <p:sp>
        <p:nvSpPr>
          <p:cNvPr id="11" name="Rectangle 10"/>
          <p:cNvSpPr/>
          <p:nvPr/>
        </p:nvSpPr>
        <p:spPr>
          <a:xfrm>
            <a:off x="4599708" y="2267528"/>
            <a:ext cx="5334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1846668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95300"/>
            <a:ext cx="4789797" cy="3351574"/>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6200" y="3036452"/>
            <a:ext cx="4791549" cy="3352800"/>
          </a:xfrm>
        </p:spPr>
      </p:pic>
      <p:sp>
        <p:nvSpPr>
          <p:cNvPr id="11" name="Rectangle 10"/>
          <p:cNvSpPr/>
          <p:nvPr/>
        </p:nvSpPr>
        <p:spPr>
          <a:xfrm>
            <a:off x="3278912" y="3752270"/>
            <a:ext cx="5334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2" name="Title 1"/>
          <p:cNvSpPr>
            <a:spLocks noGrp="1"/>
          </p:cNvSpPr>
          <p:nvPr>
            <p:ph type="title"/>
          </p:nvPr>
        </p:nvSpPr>
        <p:spPr/>
        <p:txBody>
          <a:bodyPr/>
          <a:lstStyle/>
          <a:p>
            <a:r>
              <a:rPr lang="en-US" dirty="0" smtClean="0">
                <a:latin typeface="Franklin Gothic Medium Cond" panose="020B0606030402020204" pitchFamily="34" charset="0"/>
              </a:rPr>
              <a:t>When a storm is present…</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81</a:t>
            </a:fld>
            <a:endParaRPr lang="en-US">
              <a:latin typeface="Franklin Gothic Medium Cond" panose="020B0606030402020204" pitchFamily="34" charset="0"/>
            </a:endParaRPr>
          </a:p>
        </p:txBody>
      </p:sp>
      <p:sp>
        <p:nvSpPr>
          <p:cNvPr id="13" name="Rectangle 12"/>
          <p:cNvSpPr/>
          <p:nvPr/>
        </p:nvSpPr>
        <p:spPr>
          <a:xfrm>
            <a:off x="3429000" y="1209892"/>
            <a:ext cx="6858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8" name="TextBox 7"/>
          <p:cNvSpPr txBox="1"/>
          <p:nvPr/>
        </p:nvSpPr>
        <p:spPr>
          <a:xfrm>
            <a:off x="2892829" y="2134852"/>
            <a:ext cx="1838965" cy="338554"/>
          </a:xfrm>
          <a:prstGeom prst="rect">
            <a:avLst/>
          </a:prstGeom>
          <a:solidFill>
            <a:schemeClr val="tx1">
              <a:lumMod val="75000"/>
            </a:schemeClr>
          </a:solidFill>
        </p:spPr>
        <p:txBody>
          <a:bodyPr wrap="none" rtlCol="0">
            <a:spAutoFit/>
          </a:bodyPr>
          <a:lstStyle/>
          <a:p>
            <a:r>
              <a:rPr lang="en-US" sz="1600" dirty="0" smtClean="0">
                <a:solidFill>
                  <a:schemeClr val="bg1">
                    <a:lumMod val="75000"/>
                    <a:lumOff val="25000"/>
                  </a:schemeClr>
                </a:solidFill>
                <a:latin typeface="Franklin Gothic Medium Cond" panose="020B0606030402020204" pitchFamily="34" charset="0"/>
              </a:rPr>
              <a:t>Consensus/Ensemble</a:t>
            </a:r>
            <a:endParaRPr lang="en-US" sz="1600" dirty="0">
              <a:solidFill>
                <a:schemeClr val="bg1">
                  <a:lumMod val="75000"/>
                  <a:lumOff val="25000"/>
                </a:schemeClr>
              </a:solidFill>
              <a:latin typeface="Franklin Gothic Medium Cond" panose="020B0606030402020204" pitchFamily="34" charset="0"/>
            </a:endParaRPr>
          </a:p>
        </p:txBody>
      </p:sp>
      <p:sp>
        <p:nvSpPr>
          <p:cNvPr id="14" name="TextBox 13"/>
          <p:cNvSpPr txBox="1"/>
          <p:nvPr/>
        </p:nvSpPr>
        <p:spPr>
          <a:xfrm>
            <a:off x="2359429" y="4543234"/>
            <a:ext cx="973343" cy="338554"/>
          </a:xfrm>
          <a:prstGeom prst="rect">
            <a:avLst/>
          </a:prstGeom>
          <a:solidFill>
            <a:schemeClr val="tx1">
              <a:lumMod val="75000"/>
            </a:schemeClr>
          </a:solidFill>
        </p:spPr>
        <p:txBody>
          <a:bodyPr wrap="none" rtlCol="0">
            <a:spAutoFit/>
          </a:bodyPr>
          <a:lstStyle/>
          <a:p>
            <a:r>
              <a:rPr lang="en-US" sz="1600" dirty="0" smtClean="0">
                <a:solidFill>
                  <a:schemeClr val="bg1">
                    <a:lumMod val="75000"/>
                    <a:lumOff val="25000"/>
                  </a:schemeClr>
                </a:solidFill>
                <a:latin typeface="Franklin Gothic Medium Cond" panose="020B0606030402020204" pitchFamily="34" charset="0"/>
              </a:rPr>
              <a:t>Dynamical</a:t>
            </a:r>
            <a:endParaRPr lang="en-US" sz="1600" dirty="0">
              <a:solidFill>
                <a:schemeClr val="bg1">
                  <a:lumMod val="75000"/>
                  <a:lumOff val="25000"/>
                </a:schemeClr>
              </a:solidFill>
              <a:latin typeface="Franklin Gothic Medium Cond" panose="020B060603040202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4575" y="2772233"/>
            <a:ext cx="4680898" cy="3275374"/>
          </a:xfrm>
          <a:prstGeom prst="rect">
            <a:avLst/>
          </a:prstGeom>
        </p:spPr>
      </p:pic>
      <p:sp>
        <p:nvSpPr>
          <p:cNvPr id="15" name="TextBox 14"/>
          <p:cNvSpPr txBox="1"/>
          <p:nvPr/>
        </p:nvSpPr>
        <p:spPr>
          <a:xfrm>
            <a:off x="5703598" y="5562600"/>
            <a:ext cx="1192955" cy="338554"/>
          </a:xfrm>
          <a:prstGeom prst="rect">
            <a:avLst/>
          </a:prstGeom>
          <a:solidFill>
            <a:schemeClr val="tx1">
              <a:lumMod val="75000"/>
            </a:schemeClr>
          </a:solidFill>
        </p:spPr>
        <p:txBody>
          <a:bodyPr wrap="none" rtlCol="0">
            <a:spAutoFit/>
          </a:bodyPr>
          <a:lstStyle/>
          <a:p>
            <a:r>
              <a:rPr lang="en-US" sz="1600" dirty="0" smtClean="0">
                <a:solidFill>
                  <a:schemeClr val="bg1">
                    <a:lumMod val="75000"/>
                    <a:lumOff val="25000"/>
                  </a:schemeClr>
                </a:solidFill>
                <a:latin typeface="Franklin Gothic Medium Cond" panose="020B0606030402020204" pitchFamily="34" charset="0"/>
              </a:rPr>
              <a:t>Other Models</a:t>
            </a:r>
            <a:endParaRPr lang="en-US" sz="1600" dirty="0">
              <a:solidFill>
                <a:schemeClr val="bg1">
                  <a:lumMod val="75000"/>
                  <a:lumOff val="25000"/>
                </a:schemeClr>
              </a:solidFill>
              <a:latin typeface="Franklin Gothic Medium Cond" panose="020B0606030402020204" pitchFamily="34" charset="0"/>
            </a:endParaRPr>
          </a:p>
        </p:txBody>
      </p:sp>
      <p:sp>
        <p:nvSpPr>
          <p:cNvPr id="16" name="Rectangle 15"/>
          <p:cNvSpPr/>
          <p:nvPr/>
        </p:nvSpPr>
        <p:spPr>
          <a:xfrm>
            <a:off x="8153400" y="3482105"/>
            <a:ext cx="381000" cy="2286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0928857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latin typeface="Franklin Gothic Medium Cond" panose="020B0606030402020204" pitchFamily="34" charset="0"/>
              </a:rPr>
              <a:t>Other Examples</a:t>
            </a:r>
            <a:endParaRPr lang="en-US" dirty="0">
              <a:latin typeface="Franklin Gothic Medium Cond" panose="020B0606030402020204" pitchFamily="34" charset="0"/>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93" y="845820"/>
            <a:ext cx="3663051" cy="2926080"/>
          </a:xfrm>
        </p:spPr>
      </p:pic>
      <p:sp>
        <p:nvSpPr>
          <p:cNvPr id="4" name="Slide Number Placeholder 3"/>
          <p:cNvSpPr>
            <a:spLocks noGrp="1"/>
          </p:cNvSpPr>
          <p:nvPr>
            <p:ph type="sldNum" sz="quarter" idx="10"/>
          </p:nvPr>
        </p:nvSpPr>
        <p:spPr>
          <a:xfrm>
            <a:off x="8534400" y="6553200"/>
            <a:ext cx="457200" cy="2926080"/>
          </a:xfrm>
        </p:spPr>
        <p:txBody>
          <a:bodyPr/>
          <a:lstStyle/>
          <a:p>
            <a:pPr>
              <a:defRPr/>
            </a:pPr>
            <a:fld id="{F378691F-9CED-4134-BEF2-4424A0C8B72C}" type="slidenum">
              <a:rPr lang="en-US" smtClean="0"/>
              <a:pPr>
                <a:defRPr/>
              </a:pPr>
              <a:t>82</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06" y="3276600"/>
            <a:ext cx="3663051" cy="292608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1313" y="857250"/>
            <a:ext cx="3663051" cy="292608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3270" y="3317748"/>
            <a:ext cx="3663051" cy="2926080"/>
          </a:xfrm>
          <a:prstGeom prst="rect">
            <a:avLst/>
          </a:prstGeom>
        </p:spPr>
      </p:pic>
      <p:sp>
        <p:nvSpPr>
          <p:cNvPr id="12" name="TextBox 11"/>
          <p:cNvSpPr txBox="1"/>
          <p:nvPr/>
        </p:nvSpPr>
        <p:spPr>
          <a:xfrm>
            <a:off x="2122461" y="2907268"/>
            <a:ext cx="1611339"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AMSU Channel 5</a:t>
            </a:r>
            <a:endParaRPr lang="en-US" b="1" dirty="0">
              <a:solidFill>
                <a:schemeClr val="bg1">
                  <a:lumMod val="75000"/>
                  <a:lumOff val="25000"/>
                </a:schemeClr>
              </a:solidFill>
              <a:latin typeface="Franklin Gothic Medium Cond" panose="020B0606030402020204" pitchFamily="34" charset="0"/>
            </a:endParaRPr>
          </a:p>
        </p:txBody>
      </p:sp>
      <p:sp>
        <p:nvSpPr>
          <p:cNvPr id="13" name="TextBox 12"/>
          <p:cNvSpPr txBox="1"/>
          <p:nvPr/>
        </p:nvSpPr>
        <p:spPr>
          <a:xfrm>
            <a:off x="2598740" y="5398984"/>
            <a:ext cx="1612942"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AMSU Channel 6</a:t>
            </a:r>
            <a:endParaRPr lang="en-US" b="1" dirty="0">
              <a:solidFill>
                <a:schemeClr val="bg1">
                  <a:lumMod val="75000"/>
                  <a:lumOff val="25000"/>
                </a:schemeClr>
              </a:solidFill>
              <a:latin typeface="Franklin Gothic Medium Cond" panose="020B0606030402020204" pitchFamily="34" charset="0"/>
            </a:endParaRPr>
          </a:p>
        </p:txBody>
      </p:sp>
      <p:sp>
        <p:nvSpPr>
          <p:cNvPr id="14" name="TextBox 13"/>
          <p:cNvSpPr txBox="1"/>
          <p:nvPr/>
        </p:nvSpPr>
        <p:spPr>
          <a:xfrm>
            <a:off x="5989831" y="2899100"/>
            <a:ext cx="1612942"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AMSU Channel 7</a:t>
            </a:r>
            <a:endParaRPr lang="en-US" b="1" dirty="0">
              <a:solidFill>
                <a:schemeClr val="bg1">
                  <a:lumMod val="75000"/>
                  <a:lumOff val="25000"/>
                </a:schemeClr>
              </a:solidFill>
              <a:latin typeface="Franklin Gothic Medium Cond" panose="020B0606030402020204" pitchFamily="34" charset="0"/>
            </a:endParaRPr>
          </a:p>
        </p:txBody>
      </p:sp>
      <p:sp>
        <p:nvSpPr>
          <p:cNvPr id="15" name="TextBox 14"/>
          <p:cNvSpPr txBox="1"/>
          <p:nvPr/>
        </p:nvSpPr>
        <p:spPr>
          <a:xfrm>
            <a:off x="6794364" y="5366718"/>
            <a:ext cx="1612942"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AMSU Channel 8</a:t>
            </a:r>
            <a:endParaRPr lang="en-US" b="1" dirty="0">
              <a:solidFill>
                <a:schemeClr val="bg1">
                  <a:lumMod val="75000"/>
                  <a:lumOff val="25000"/>
                </a:schemeClr>
              </a:solidFill>
              <a:latin typeface="Franklin Gothic Medium Cond" panose="020B0606030402020204" pitchFamily="34" charset="0"/>
            </a:endParaRPr>
          </a:p>
        </p:txBody>
      </p:sp>
      <p:sp>
        <p:nvSpPr>
          <p:cNvPr id="16" name="TextBox 15"/>
          <p:cNvSpPr txBox="1"/>
          <p:nvPr/>
        </p:nvSpPr>
        <p:spPr>
          <a:xfrm>
            <a:off x="4238646" y="6340483"/>
            <a:ext cx="3502369" cy="369332"/>
          </a:xfrm>
          <a:prstGeom prst="rect">
            <a:avLst/>
          </a:prstGeom>
          <a:noFill/>
        </p:spPr>
        <p:txBody>
          <a:bodyPr wrap="none" rtlCol="0">
            <a:spAutoFit/>
          </a:bodyPr>
          <a:lstStyle/>
          <a:p>
            <a:r>
              <a:rPr lang="en-US" dirty="0" smtClean="0">
                <a:latin typeface="Franklin Gothic Medium Cond" panose="020B0606030402020204" pitchFamily="34" charset="0"/>
              </a:rPr>
              <a:t>(Eastern Pacific Tropical Storm Newton)</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42637497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Other Examples</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143000"/>
            <a:ext cx="4271946" cy="32004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83</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621" y="1143000"/>
            <a:ext cx="4271947" cy="3200400"/>
          </a:xfrm>
          <a:prstGeom prst="rect">
            <a:avLst/>
          </a:prstGeom>
        </p:spPr>
      </p:pic>
      <p:sp>
        <p:nvSpPr>
          <p:cNvPr id="7" name="TextBox 6"/>
          <p:cNvSpPr txBox="1"/>
          <p:nvPr/>
        </p:nvSpPr>
        <p:spPr>
          <a:xfrm>
            <a:off x="3581400" y="3943588"/>
            <a:ext cx="800219"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85 GHz</a:t>
            </a:r>
            <a:endParaRPr lang="en-US" b="1" dirty="0">
              <a:solidFill>
                <a:schemeClr val="bg1">
                  <a:lumMod val="75000"/>
                  <a:lumOff val="25000"/>
                </a:schemeClr>
              </a:solidFill>
              <a:latin typeface="Franklin Gothic Medium Cond" panose="020B0606030402020204" pitchFamily="34" charset="0"/>
            </a:endParaRPr>
          </a:p>
        </p:txBody>
      </p:sp>
      <p:sp>
        <p:nvSpPr>
          <p:cNvPr id="8" name="TextBox 7"/>
          <p:cNvSpPr txBox="1"/>
          <p:nvPr/>
        </p:nvSpPr>
        <p:spPr>
          <a:xfrm>
            <a:off x="8076967" y="3930872"/>
            <a:ext cx="914866"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183 GHz</a:t>
            </a:r>
            <a:endParaRPr lang="en-US" b="1" dirty="0">
              <a:solidFill>
                <a:schemeClr val="bg1">
                  <a:lumMod val="75000"/>
                  <a:lumOff val="25000"/>
                </a:schemeClr>
              </a:solidFill>
              <a:latin typeface="Franklin Gothic Medium Cond" panose="020B0606030402020204" pitchFamily="34" charset="0"/>
            </a:endParaRPr>
          </a:p>
        </p:txBody>
      </p:sp>
      <p:sp>
        <p:nvSpPr>
          <p:cNvPr id="9" name="TextBox 8"/>
          <p:cNvSpPr txBox="1"/>
          <p:nvPr/>
        </p:nvSpPr>
        <p:spPr>
          <a:xfrm>
            <a:off x="3581400" y="2266295"/>
            <a:ext cx="1046120" cy="276999"/>
          </a:xfrm>
          <a:prstGeom prst="rect">
            <a:avLst/>
          </a:prstGeom>
          <a:solidFill>
            <a:schemeClr val="tx1">
              <a:lumMod val="75000"/>
            </a:schemeClr>
          </a:solidFill>
        </p:spPr>
        <p:txBody>
          <a:bodyPr wrap="none" rtlCol="0">
            <a:spAutoFit/>
          </a:bodyPr>
          <a:lstStyle/>
          <a:p>
            <a:r>
              <a:rPr lang="en-US" sz="1200" b="1" dirty="0">
                <a:solidFill>
                  <a:schemeClr val="bg1">
                    <a:lumMod val="75000"/>
                    <a:lumOff val="25000"/>
                  </a:schemeClr>
                </a:solidFill>
                <a:latin typeface="Franklin Gothic Medium Cond" panose="020B0606030402020204" pitchFamily="34" charset="0"/>
              </a:rPr>
              <a:t>s</a:t>
            </a:r>
            <a:r>
              <a:rPr lang="en-US" sz="1200" b="1" dirty="0" smtClean="0">
                <a:solidFill>
                  <a:schemeClr val="bg1">
                    <a:lumMod val="75000"/>
                    <a:lumOff val="25000"/>
                  </a:schemeClr>
                </a:solidFill>
                <a:latin typeface="Franklin Gothic Medium Cond" panose="020B0606030402020204" pitchFamily="34" charset="0"/>
              </a:rPr>
              <a:t>atellite source</a:t>
            </a:r>
            <a:endParaRPr lang="en-US" sz="1200" b="1" dirty="0">
              <a:solidFill>
                <a:schemeClr val="bg1">
                  <a:lumMod val="75000"/>
                  <a:lumOff val="25000"/>
                </a:schemeClr>
              </a:solidFill>
              <a:latin typeface="Franklin Gothic Medium Cond" panose="020B0606030402020204" pitchFamily="34" charset="0"/>
            </a:endParaRPr>
          </a:p>
        </p:txBody>
      </p:sp>
      <p:sp>
        <p:nvSpPr>
          <p:cNvPr id="10" name="TextBox 9"/>
          <p:cNvSpPr txBox="1"/>
          <p:nvPr/>
        </p:nvSpPr>
        <p:spPr>
          <a:xfrm>
            <a:off x="8204584" y="2269265"/>
            <a:ext cx="964431" cy="276999"/>
          </a:xfrm>
          <a:prstGeom prst="rect">
            <a:avLst/>
          </a:prstGeom>
          <a:solidFill>
            <a:schemeClr val="tx1">
              <a:lumMod val="75000"/>
            </a:schemeClr>
          </a:solidFill>
        </p:spPr>
        <p:txBody>
          <a:bodyPr wrap="none" rtlCol="0">
            <a:spAutoFit/>
          </a:bodyPr>
          <a:lstStyle/>
          <a:p>
            <a:r>
              <a:rPr lang="en-US" sz="1200" b="1" dirty="0" smtClean="0">
                <a:solidFill>
                  <a:schemeClr val="bg1">
                    <a:lumMod val="75000"/>
                    <a:lumOff val="25000"/>
                  </a:schemeClr>
                </a:solidFill>
                <a:latin typeface="Franklin Gothic Medium Cond" panose="020B0606030402020204" pitchFamily="34" charset="0"/>
              </a:rPr>
              <a:t>sensor source</a:t>
            </a:r>
            <a:endParaRPr lang="en-US" sz="1200" b="1" dirty="0">
              <a:solidFill>
                <a:schemeClr val="bg1">
                  <a:lumMod val="75000"/>
                  <a:lumOff val="25000"/>
                </a:schemeClr>
              </a:solidFill>
              <a:latin typeface="Franklin Gothic Medium Cond" panose="020B0606030402020204" pitchFamily="34" charset="0"/>
            </a:endParaRPr>
          </a:p>
        </p:txBody>
      </p:sp>
      <p:sp>
        <p:nvSpPr>
          <p:cNvPr id="11" name="TextBox 10"/>
          <p:cNvSpPr txBox="1"/>
          <p:nvPr/>
        </p:nvSpPr>
        <p:spPr>
          <a:xfrm>
            <a:off x="3581400" y="4695920"/>
            <a:ext cx="2319161" cy="369332"/>
          </a:xfrm>
          <a:prstGeom prst="rect">
            <a:avLst/>
          </a:prstGeom>
          <a:noFill/>
        </p:spPr>
        <p:txBody>
          <a:bodyPr wrap="none" rtlCol="0">
            <a:spAutoFit/>
          </a:bodyPr>
          <a:lstStyle/>
          <a:p>
            <a:r>
              <a:rPr lang="en-US" dirty="0" smtClean="0">
                <a:latin typeface="Franklin Gothic Medium Cond" panose="020B0606030402020204" pitchFamily="34" charset="0"/>
              </a:rPr>
              <a:t>(Atlantic Hurricane Fiona)</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7967093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Other Examples</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9814" y="808673"/>
            <a:ext cx="3905779" cy="292608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84</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259" y="3469386"/>
            <a:ext cx="3905780" cy="29260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1876" y="990600"/>
            <a:ext cx="3905780" cy="292608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5820" y="3552825"/>
            <a:ext cx="3905780" cy="2926080"/>
          </a:xfrm>
          <a:prstGeom prst="rect">
            <a:avLst/>
          </a:prstGeom>
        </p:spPr>
      </p:pic>
      <p:sp>
        <p:nvSpPr>
          <p:cNvPr id="9" name="TextBox 8"/>
          <p:cNvSpPr txBox="1"/>
          <p:nvPr/>
        </p:nvSpPr>
        <p:spPr>
          <a:xfrm>
            <a:off x="3027097" y="6026134"/>
            <a:ext cx="1566904"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ATMS Channel 7</a:t>
            </a:r>
            <a:endParaRPr lang="en-US" b="1" dirty="0">
              <a:solidFill>
                <a:schemeClr val="bg1">
                  <a:lumMod val="75000"/>
                  <a:lumOff val="25000"/>
                </a:schemeClr>
              </a:solidFill>
              <a:latin typeface="Franklin Gothic Medium Cond" panose="020B0606030402020204" pitchFamily="34" charset="0"/>
            </a:endParaRPr>
          </a:p>
        </p:txBody>
      </p:sp>
      <p:sp>
        <p:nvSpPr>
          <p:cNvPr id="10" name="TextBox 9"/>
          <p:cNvSpPr txBox="1"/>
          <p:nvPr/>
        </p:nvSpPr>
        <p:spPr>
          <a:xfrm>
            <a:off x="2629639" y="3327367"/>
            <a:ext cx="1566904"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ATMS Channel 6</a:t>
            </a:r>
            <a:endParaRPr lang="en-US" b="1" dirty="0">
              <a:solidFill>
                <a:schemeClr val="bg1">
                  <a:lumMod val="75000"/>
                  <a:lumOff val="25000"/>
                </a:schemeClr>
              </a:solidFill>
              <a:latin typeface="Franklin Gothic Medium Cond" panose="020B0606030402020204" pitchFamily="34" charset="0"/>
            </a:endParaRPr>
          </a:p>
        </p:txBody>
      </p:sp>
      <p:sp>
        <p:nvSpPr>
          <p:cNvPr id="11" name="TextBox 10"/>
          <p:cNvSpPr txBox="1"/>
          <p:nvPr/>
        </p:nvSpPr>
        <p:spPr>
          <a:xfrm>
            <a:off x="7196096" y="3195304"/>
            <a:ext cx="1566904"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ATMS Channel 8</a:t>
            </a:r>
            <a:endParaRPr lang="en-US" b="1" dirty="0">
              <a:solidFill>
                <a:schemeClr val="bg1">
                  <a:lumMod val="75000"/>
                  <a:lumOff val="25000"/>
                </a:schemeClr>
              </a:solidFill>
              <a:latin typeface="Franklin Gothic Medium Cond" panose="020B0606030402020204" pitchFamily="34" charset="0"/>
            </a:endParaRPr>
          </a:p>
        </p:txBody>
      </p:sp>
      <p:sp>
        <p:nvSpPr>
          <p:cNvPr id="12" name="TextBox 11"/>
          <p:cNvSpPr txBox="1"/>
          <p:nvPr/>
        </p:nvSpPr>
        <p:spPr>
          <a:xfrm>
            <a:off x="7424696" y="6048326"/>
            <a:ext cx="1566904" cy="369332"/>
          </a:xfrm>
          <a:prstGeom prst="rect">
            <a:avLst/>
          </a:prstGeom>
          <a:solidFill>
            <a:schemeClr val="tx1">
              <a:lumMod val="75000"/>
            </a:schemeClr>
          </a:solidFill>
        </p:spPr>
        <p:txBody>
          <a:bodyPr wrap="none" rtlCol="0">
            <a:spAutoFit/>
          </a:bodyPr>
          <a:lstStyle/>
          <a:p>
            <a:r>
              <a:rPr lang="en-US" b="1" dirty="0" smtClean="0">
                <a:solidFill>
                  <a:schemeClr val="bg1">
                    <a:lumMod val="75000"/>
                    <a:lumOff val="25000"/>
                  </a:schemeClr>
                </a:solidFill>
                <a:latin typeface="Franklin Gothic Medium Cond" panose="020B0606030402020204" pitchFamily="34" charset="0"/>
              </a:rPr>
              <a:t>ATMS Channel 9</a:t>
            </a:r>
            <a:endParaRPr lang="en-US" b="1" dirty="0">
              <a:solidFill>
                <a:schemeClr val="bg1">
                  <a:lumMod val="75000"/>
                  <a:lumOff val="25000"/>
                </a:schemeClr>
              </a:solidFill>
              <a:latin typeface="Franklin Gothic Medium Cond" panose="020B0606030402020204" pitchFamily="34" charset="0"/>
            </a:endParaRPr>
          </a:p>
        </p:txBody>
      </p:sp>
      <p:sp>
        <p:nvSpPr>
          <p:cNvPr id="13" name="TextBox 12"/>
          <p:cNvSpPr txBox="1"/>
          <p:nvPr/>
        </p:nvSpPr>
        <p:spPr>
          <a:xfrm>
            <a:off x="2292303" y="6417658"/>
            <a:ext cx="4404475" cy="369332"/>
          </a:xfrm>
          <a:prstGeom prst="rect">
            <a:avLst/>
          </a:prstGeom>
          <a:noFill/>
        </p:spPr>
        <p:txBody>
          <a:bodyPr wrap="none" rtlCol="0">
            <a:spAutoFit/>
          </a:bodyPr>
          <a:lstStyle/>
          <a:p>
            <a:r>
              <a:rPr lang="en-US" dirty="0" smtClean="0">
                <a:latin typeface="Franklin Gothic Medium Cond" panose="020B0606030402020204" pitchFamily="34" charset="0"/>
              </a:rPr>
              <a:t>(Atlantic Hurricane Fiona, with a strong warm core)</a:t>
            </a:r>
            <a:endParaRPr lang="en-US"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9396566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Important:  to find shear</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r>
              <a:rPr lang="en-US" dirty="0" smtClean="0">
                <a:latin typeface="Franklin Gothic Medium Cond" panose="020B0606030402020204" pitchFamily="34" charset="0"/>
              </a:rPr>
              <a:t>If a storm is not present:</a:t>
            </a:r>
          </a:p>
          <a:p>
            <a:pPr lvl="1"/>
            <a:r>
              <a:rPr lang="en-US" dirty="0" smtClean="0">
                <a:latin typeface="Franklin Gothic Medium Cond" panose="020B0606030402020204" pitchFamily="34" charset="0"/>
              </a:rPr>
              <a:t>Go to the Domain of Interest.</a:t>
            </a:r>
          </a:p>
          <a:p>
            <a:pPr lvl="1"/>
            <a:endParaRPr lang="en-US" dirty="0">
              <a:latin typeface="Franklin Gothic Medium Cond" panose="020B0606030402020204" pitchFamily="34" charset="0"/>
            </a:endParaRPr>
          </a:p>
          <a:p>
            <a:pPr lvl="1"/>
            <a:endParaRPr lang="en-US" dirty="0" smtClean="0">
              <a:latin typeface="Franklin Gothic Medium Cond" panose="020B0606030402020204" pitchFamily="34" charset="0"/>
            </a:endParaRPr>
          </a:p>
          <a:p>
            <a:pPr lvl="1"/>
            <a:endParaRPr lang="en-US" dirty="0">
              <a:latin typeface="Franklin Gothic Medium Cond" panose="020B0606030402020204" pitchFamily="34" charset="0"/>
            </a:endParaRPr>
          </a:p>
          <a:p>
            <a:r>
              <a:rPr lang="en-US" dirty="0" smtClean="0">
                <a:latin typeface="Franklin Gothic Medium Cond" panose="020B0606030402020204" pitchFamily="34" charset="0"/>
              </a:rPr>
              <a:t>If a storm is present:</a:t>
            </a:r>
          </a:p>
          <a:p>
            <a:pPr lvl="1"/>
            <a:r>
              <a:rPr lang="en-US" dirty="0" smtClean="0">
                <a:latin typeface="Franklin Gothic Medium Cond" panose="020B0606030402020204" pitchFamily="34" charset="0"/>
              </a:rPr>
              <a:t>Click on storm on front page</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85</a:t>
            </a:fld>
            <a:endParaRPr lang="en-US">
              <a:latin typeface="Franklin Gothic Medium Cond" panose="020B0606030402020204" pitchFamily="34" charset="0"/>
            </a:endParaRPr>
          </a:p>
        </p:txBody>
      </p:sp>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90421" y="827314"/>
            <a:ext cx="3701179" cy="3410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781800" y="1219200"/>
            <a:ext cx="457200" cy="3048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903" y="3411180"/>
            <a:ext cx="4140994" cy="3307283"/>
          </a:xfrm>
          <a:prstGeom prst="rect">
            <a:avLst/>
          </a:prstGeom>
        </p:spPr>
      </p:pic>
      <p:sp>
        <p:nvSpPr>
          <p:cNvPr id="8" name="Rectangle 7"/>
          <p:cNvSpPr/>
          <p:nvPr/>
        </p:nvSpPr>
        <p:spPr>
          <a:xfrm>
            <a:off x="6683810" y="3876787"/>
            <a:ext cx="457200" cy="304800"/>
          </a:xfrm>
          <a:prstGeom prst="rect">
            <a:avLst/>
          </a:prstGeom>
          <a:noFill/>
          <a:ln w="98425">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6022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1+#ppt_w/2"/>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50" fill="hold"/>
                                        <p:tgtEl>
                                          <p:spTgt spid="8"/>
                                        </p:tgtEl>
                                        <p:attrNameLst>
                                          <p:attrName>ppt_x</p:attrName>
                                        </p:attrNameLst>
                                      </p:cBhvr>
                                      <p:tavLst>
                                        <p:tav tm="0">
                                          <p:val>
                                            <p:strVal val="1+#ppt_w/2"/>
                                          </p:val>
                                        </p:tav>
                                        <p:tav tm="100000">
                                          <p:val>
                                            <p:strVal val="#ppt_x"/>
                                          </p:val>
                                        </p:tav>
                                      </p:tavLst>
                                    </p:anim>
                                    <p:anim calcmode="lin" valueType="num">
                                      <p:cBhvr additive="base">
                                        <p:cTn id="14"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Questions?</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a:latin typeface="Franklin Gothic Medium Cond" panose="020B0606030402020204" pitchFamily="34" charset="0"/>
            </a:endParaRPr>
          </a:p>
          <a:p>
            <a:endParaRPr lang="en-US" dirty="0" smtClean="0">
              <a:latin typeface="Franklin Gothic Medium Cond" panose="020B0606030402020204" pitchFamily="34" charset="0"/>
            </a:endParaRP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Email:  </a:t>
            </a:r>
            <a:r>
              <a:rPr lang="en-US" dirty="0" smtClean="0">
                <a:latin typeface="Franklin Gothic Medium Cond" panose="020B0606030402020204" pitchFamily="34" charset="0"/>
                <a:hlinkClick r:id="rId3"/>
              </a:rPr>
              <a:t>scott.lindstrom@noaa.gov</a:t>
            </a:r>
            <a:endParaRPr lang="en-US" dirty="0" smtClean="0">
              <a:latin typeface="Franklin Gothic Medium Cond" panose="020B0606030402020204" pitchFamily="34" charset="0"/>
            </a:endParaRPr>
          </a:p>
          <a:p>
            <a:r>
              <a:rPr lang="en-US" smtClean="0">
                <a:latin typeface="Franklin Gothic Medium Cond" panose="020B0606030402020204" pitchFamily="34" charset="0"/>
              </a:rPr>
              <a:t>scott.lindstrom@ssec.wisc.edu</a:t>
            </a:r>
            <a:endParaRPr lang="en-US" dirty="0" smtClean="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86</a:t>
            </a:fld>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13259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All this information</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Moisture is present</a:t>
            </a:r>
          </a:p>
          <a:p>
            <a:r>
              <a:rPr lang="en-US" dirty="0" smtClean="0">
                <a:latin typeface="Franklin Gothic Medium Cond" panose="020B0606030402020204" pitchFamily="34" charset="0"/>
              </a:rPr>
              <a:t>Shear is manageable</a:t>
            </a:r>
          </a:p>
          <a:p>
            <a:r>
              <a:rPr lang="en-US" dirty="0" smtClean="0">
                <a:latin typeface="Franklin Gothic Medium Cond" panose="020B0606030402020204" pitchFamily="34" charset="0"/>
              </a:rPr>
              <a:t>Good convergence/divergence couplet</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What might prevent this storm from developing?</a:t>
            </a:r>
          </a:p>
          <a:p>
            <a:pPr lvl="1"/>
            <a:r>
              <a:rPr lang="en-US" dirty="0" smtClean="0">
                <a:latin typeface="Franklin Gothic Medium Cond" panose="020B0606030402020204" pitchFamily="34" charset="0"/>
              </a:rPr>
              <a:t>What have we not looked at?</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9</a:t>
            </a:fld>
            <a:endParaRPr lang="en-US">
              <a:latin typeface="Franklin Gothic Medium Cond" panose="020B0606030402020204" pitchFamily="34" charset="0"/>
            </a:endParaRPr>
          </a:p>
        </p:txBody>
      </p:sp>
    </p:spTree>
    <p:extLst>
      <p:ext uri="{BB962C8B-B14F-4D97-AF65-F5344CB8AC3E}">
        <p14:creationId xmlns:p14="http://schemas.microsoft.com/office/powerpoint/2010/main" val="26169095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CIMSS_Template_2013Logo</Template>
  <TotalTime>37545</TotalTime>
  <Words>2486</Words>
  <Application>Microsoft Office PowerPoint</Application>
  <PresentationFormat>On-screen Show (4:3)</PresentationFormat>
  <Paragraphs>443</Paragraphs>
  <Slides>86</Slides>
  <Notes>33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86</vt:i4>
      </vt:variant>
    </vt:vector>
  </HeadingPairs>
  <TitlesOfParts>
    <vt:vector size="97" baseType="lpstr">
      <vt:lpstr>ＭＳ Ｐゴシック</vt:lpstr>
      <vt:lpstr>ＭＳ Ｐゴシック</vt:lpstr>
      <vt:lpstr>宋体</vt:lpstr>
      <vt:lpstr>Arial</vt:lpstr>
      <vt:lpstr>Arial Narrow</vt:lpstr>
      <vt:lpstr>Calibri</vt:lpstr>
      <vt:lpstr>Corbel</vt:lpstr>
      <vt:lpstr>Franklin Gothic Medium Cond</vt:lpstr>
      <vt:lpstr>Wingdings</vt:lpstr>
      <vt:lpstr>Wingdings 2</vt:lpstr>
      <vt:lpstr>CIMSS_Template_2013Logo</vt:lpstr>
      <vt:lpstr>The CIMSS Tropic Website (what is on it, and how to find it)</vt:lpstr>
      <vt:lpstr>Front Page:  Top</vt:lpstr>
      <vt:lpstr>Front Page:  Top</vt:lpstr>
      <vt:lpstr>Default:  Invest location, [or, if it’s a named storm, its location and past and future path</vt:lpstr>
      <vt:lpstr>You can add the IR imagery and Shear</vt:lpstr>
      <vt:lpstr>Add SSTs as well (plus other variables, convergence and divergence in this case)</vt:lpstr>
      <vt:lpstr>Look at Total Precipitable Water (and, in this case, vorticity, obs, and ASCAT)</vt:lpstr>
      <vt:lpstr>Look at Total Precipitable Water (and, in this case, Dynamic Layer Motion)</vt:lpstr>
      <vt:lpstr>All this information</vt:lpstr>
      <vt:lpstr>The Next Morning!</vt:lpstr>
      <vt:lpstr>FY-4A Imagery with Derived Winds</vt:lpstr>
      <vt:lpstr>Front Page:  Top</vt:lpstr>
      <vt:lpstr>Front Page:  Choices</vt:lpstr>
      <vt:lpstr>What is the storm intensity?</vt:lpstr>
      <vt:lpstr>Click on ADT, then on a storm</vt:lpstr>
      <vt:lpstr>Click on AiDT, then on a storm</vt:lpstr>
      <vt:lpstr>Click on D-MINT, then on a basin/storm</vt:lpstr>
      <vt:lpstr>D-MINT</vt:lpstr>
      <vt:lpstr>D-MINT</vt:lpstr>
      <vt:lpstr>D-MINT</vt:lpstr>
      <vt:lpstr>D-PRINT:  DeeP IR Intensity of TCs (Was Ordered Pattern ENcoding AI InfraRed TC intensity estimator (OPEN-AIIR)</vt:lpstr>
      <vt:lpstr>SATCON (Satellite Consensus)</vt:lpstr>
      <vt:lpstr>AI-RI (Artificial Intelligence / Rapid Intensification)</vt:lpstr>
      <vt:lpstr>AMSU (Advanced Microwave Sounder Unit)</vt:lpstr>
      <vt:lpstr>AMSU Imagery for a storm</vt:lpstr>
      <vt:lpstr>AMSU Imagery 0102 UTC 31 Aug 2022</vt:lpstr>
      <vt:lpstr>ARCHER (Automated Rotational Center Hurricane Eye Retrieval)</vt:lpstr>
      <vt:lpstr>M-PERC (Microwave-based Probability of Eyewall Replacement Cycle)</vt:lpstr>
      <vt:lpstr>MIMIC-TC</vt:lpstr>
      <vt:lpstr>Note the Eyewall replacements, and when the eye loses structure</vt:lpstr>
      <vt:lpstr>MIMIC - TPW</vt:lpstr>
      <vt:lpstr>SAL:  Saharan Air Layer analysis</vt:lpstr>
      <vt:lpstr>TC Diurnal Cycle</vt:lpstr>
      <vt:lpstr>Front Page:  Bottom</vt:lpstr>
      <vt:lpstr>Front Page:  Bottom</vt:lpstr>
      <vt:lpstr>‘Winds and Analyses’</vt:lpstr>
      <vt:lpstr>‘Winds and Analyses’</vt:lpstr>
      <vt:lpstr>‘Winds and Analyses’</vt:lpstr>
      <vt:lpstr>‘Winds and Analyses’</vt:lpstr>
      <vt:lpstr>‘Winds and Analyses’</vt:lpstr>
      <vt:lpstr>Winds and Analyses</vt:lpstr>
      <vt:lpstr>Front Page:  Bottom</vt:lpstr>
      <vt:lpstr>Images and Movies Page</vt:lpstr>
      <vt:lpstr>Front Page:  Bottom</vt:lpstr>
      <vt:lpstr>Global Mosaics</vt:lpstr>
      <vt:lpstr>Layer Mean Wind Analysis</vt:lpstr>
      <vt:lpstr>Steering Layer Analyses</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When a storm is present…</vt:lpstr>
      <vt:lpstr>Other Examples</vt:lpstr>
      <vt:lpstr>Other Examples</vt:lpstr>
      <vt:lpstr>Other Examples</vt:lpstr>
      <vt:lpstr>Important:  to find shear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Phillips</dc:creator>
  <cp:lastModifiedBy>Scott Lindstrom</cp:lastModifiedBy>
  <cp:revision>156</cp:revision>
  <dcterms:created xsi:type="dcterms:W3CDTF">2013-10-04T14:38:54Z</dcterms:created>
  <dcterms:modified xsi:type="dcterms:W3CDTF">2023-11-18T08:23:24Z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C60CE4B9-3DDA-4533-97D6-EF36ABF33F40</vt:lpwstr>
  </property>
  <property fmtid="{D5CDD505-2E9C-101B-9397-08002B2CF9AE}" pid="3" name="ArticulatePath">
    <vt:lpwstr>CIMSSstarfield_darkblue</vt:lpwstr>
  </property>
</Properties>
</file>