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04" r:id="rId3"/>
    <p:sldId id="257" r:id="rId4"/>
    <p:sldId id="258" r:id="rId5"/>
    <p:sldId id="293" r:id="rId6"/>
    <p:sldId id="292" r:id="rId7"/>
    <p:sldId id="263" r:id="rId8"/>
    <p:sldId id="284" r:id="rId9"/>
    <p:sldId id="285" r:id="rId10"/>
    <p:sldId id="286" r:id="rId11"/>
    <p:sldId id="287" r:id="rId12"/>
    <p:sldId id="288" r:id="rId13"/>
    <p:sldId id="289" r:id="rId14"/>
    <p:sldId id="264" r:id="rId15"/>
    <p:sldId id="290" r:id="rId16"/>
    <p:sldId id="291" r:id="rId17"/>
    <p:sldId id="297" r:id="rId18"/>
    <p:sldId id="294" r:id="rId19"/>
    <p:sldId id="265" r:id="rId20"/>
    <p:sldId id="295" r:id="rId21"/>
    <p:sldId id="296" r:id="rId22"/>
    <p:sldId id="298" r:id="rId23"/>
    <p:sldId id="299" r:id="rId24"/>
    <p:sldId id="300" r:id="rId25"/>
    <p:sldId id="266" r:id="rId26"/>
    <p:sldId id="301" r:id="rId27"/>
    <p:sldId id="302" r:id="rId28"/>
    <p:sldId id="303" r:id="rId29"/>
    <p:sldId id="26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EA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889" autoAdjust="0"/>
  </p:normalViewPr>
  <p:slideViewPr>
    <p:cSldViewPr snapToGrid="0">
      <p:cViewPr>
        <p:scale>
          <a:sx n="125" d="100"/>
          <a:sy n="125" d="100"/>
        </p:scale>
        <p:origin x="-24" y="-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100" b="1" i="0" u="none" strike="noStrike" kern="1200" spc="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r>
              <a:rPr lang="en-US" sz="1100" b="1" i="0" dirty="0">
                <a:solidFill>
                  <a:schemeClr val="tx1"/>
                </a:solidFill>
                <a:latin typeface="Times" pitchFamily="2" charset="0"/>
              </a:rPr>
              <a:t>Rainfall Accumulation for</a:t>
            </a:r>
            <a:r>
              <a:rPr lang="en-US" sz="1100" b="1" i="0" baseline="0" dirty="0">
                <a:solidFill>
                  <a:schemeClr val="tx1"/>
                </a:solidFill>
                <a:latin typeface="Times" pitchFamily="2" charset="0"/>
              </a:rPr>
              <a:t> Shaheen October 2</a:t>
            </a:r>
            <a:r>
              <a:rPr lang="en-US" sz="1100" b="1" i="0" baseline="30000" dirty="0">
                <a:solidFill>
                  <a:schemeClr val="tx1"/>
                </a:solidFill>
                <a:latin typeface="Times" pitchFamily="2" charset="0"/>
              </a:rPr>
              <a:t>nd</a:t>
            </a:r>
            <a:r>
              <a:rPr lang="en-US" sz="1100" b="1" i="0" baseline="0" dirty="0">
                <a:solidFill>
                  <a:schemeClr val="tx1"/>
                </a:solidFill>
                <a:latin typeface="Times" pitchFamily="2" charset="0"/>
              </a:rPr>
              <a:t>-4</a:t>
            </a:r>
            <a:r>
              <a:rPr lang="en-US" sz="1100" b="1" i="0" baseline="30000" dirty="0">
                <a:solidFill>
                  <a:schemeClr val="tx1"/>
                </a:solidFill>
                <a:latin typeface="Times" pitchFamily="2" charset="0"/>
              </a:rPr>
              <a:t>th</a:t>
            </a:r>
            <a:r>
              <a:rPr lang="en-US" sz="1100" b="1" i="0" baseline="0" dirty="0">
                <a:solidFill>
                  <a:schemeClr val="tx1"/>
                </a:solidFill>
                <a:latin typeface="Times" pitchFamily="2" charset="0"/>
              </a:rPr>
              <a:t> 2021 </a:t>
            </a:r>
            <a:endParaRPr lang="en-US" sz="1100" b="1" i="0" dirty="0">
              <a:solidFill>
                <a:schemeClr val="tx1"/>
              </a:solidFill>
              <a:latin typeface="Times" pitchFamily="2" charset="0"/>
            </a:endParaRPr>
          </a:p>
        </c:rich>
      </c:tx>
      <c:layout>
        <c:manualLayout>
          <c:xMode val="edge"/>
          <c:yMode val="edge"/>
          <c:x val="0.16432552865105732"/>
          <c:y val="2.34192037470726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100" b="1" i="0" u="none" strike="noStrike" kern="1200" spc="0" baseline="0">
              <a:solidFill>
                <a:schemeClr val="tx1"/>
              </a:solidFill>
              <a:latin typeface="Time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042957056712937"/>
          <c:y val="0.12284696808996343"/>
          <c:w val="0.85267750535501075"/>
          <c:h val="0.60639694628335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Rain!$B$15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Rain!$A$16:$A$25</c:f>
              <c:strCache>
                <c:ptCount val="10"/>
                <c:pt idx="0">
                  <c:v>Suwaiq </c:v>
                </c:pt>
                <c:pt idx="1">
                  <c:v>Muscat City </c:v>
                </c:pt>
                <c:pt idx="2">
                  <c:v>Al-Amrat</c:v>
                </c:pt>
                <c:pt idx="3">
                  <c:v>Bawsher </c:v>
                </c:pt>
                <c:pt idx="4">
                  <c:v>Muscat Int Airport </c:v>
                </c:pt>
                <c:pt idx="5">
                  <c:v>Nakhal</c:v>
                </c:pt>
                <c:pt idx="6">
                  <c:v>Rustaq</c:v>
                </c:pt>
                <c:pt idx="7">
                  <c:v>Saham </c:v>
                </c:pt>
                <c:pt idx="8">
                  <c:v>Wadi AlMaawil </c:v>
                </c:pt>
                <c:pt idx="9">
                  <c:v>Al-Awabi </c:v>
                </c:pt>
              </c:strCache>
            </c:strRef>
          </c:cat>
          <c:val>
            <c:numRef>
              <c:f>Rain!$B$16:$B$25</c:f>
              <c:numCache>
                <c:formatCode>General</c:formatCode>
                <c:ptCount val="10"/>
                <c:pt idx="0">
                  <c:v>294</c:v>
                </c:pt>
                <c:pt idx="1">
                  <c:v>173</c:v>
                </c:pt>
                <c:pt idx="2">
                  <c:v>147</c:v>
                </c:pt>
                <c:pt idx="3">
                  <c:v>141</c:v>
                </c:pt>
                <c:pt idx="4">
                  <c:v>94</c:v>
                </c:pt>
                <c:pt idx="5">
                  <c:v>47</c:v>
                </c:pt>
                <c:pt idx="6">
                  <c:v>42</c:v>
                </c:pt>
                <c:pt idx="7">
                  <c:v>41</c:v>
                </c:pt>
                <c:pt idx="8">
                  <c:v>32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AD-4410-831E-3165EFFA01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63997455"/>
        <c:axId val="963948767"/>
      </c:barChart>
      <c:catAx>
        <c:axId val="963997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endParaRPr lang="en-US"/>
          </a:p>
        </c:txPr>
        <c:crossAx val="963948767"/>
        <c:crosses val="autoZero"/>
        <c:auto val="1"/>
        <c:lblAlgn val="ctr"/>
        <c:lblOffset val="100"/>
        <c:noMultiLvlLbl val="0"/>
      </c:catAx>
      <c:valAx>
        <c:axId val="963948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r>
                  <a:rPr lang="en-US" sz="900">
                    <a:solidFill>
                      <a:schemeClr val="tx1"/>
                    </a:solidFill>
                    <a:latin typeface="Times" pitchFamily="2" charset="0"/>
                  </a:rPr>
                  <a:t>Rainfall Accumulation</a:t>
                </a:r>
                <a:r>
                  <a:rPr lang="en-US" sz="900" baseline="0">
                    <a:solidFill>
                      <a:schemeClr val="tx1"/>
                    </a:solidFill>
                    <a:latin typeface="Times" pitchFamily="2" charset="0"/>
                  </a:rPr>
                  <a:t> </a:t>
                </a:r>
                <a:r>
                  <a:rPr lang="en-US" sz="900">
                    <a:solidFill>
                      <a:schemeClr val="tx1"/>
                    </a:solidFill>
                    <a:latin typeface="Times" pitchFamily="2" charset="0"/>
                  </a:rPr>
                  <a:t>(mm) </a:t>
                </a:r>
              </a:p>
            </c:rich>
          </c:tx>
          <c:layout>
            <c:manualLayout>
              <c:xMode val="edge"/>
              <c:yMode val="edge"/>
              <c:x val="1.7273216389852821E-2"/>
              <c:y val="0.225396820937142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Time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endParaRPr lang="en-US"/>
          </a:p>
        </c:txPr>
        <c:crossAx val="963997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E7E6E6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100" b="1" i="0" u="none" strike="noStrike" kern="1200" spc="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r>
              <a:rPr lang="en-GB" sz="1100" b="1" i="0" u="none" strike="noStrike" kern="1200" spc="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rPr>
              <a:t> Maximum Hourly Rainfall on 3rd October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100" b="1" i="0" u="none" strike="noStrike" kern="1200" spc="0" baseline="0">
              <a:solidFill>
                <a:schemeClr val="tx1"/>
              </a:solidFill>
              <a:latin typeface="Time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0">
              <a:solidFill>
                <a:schemeClr val="accent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Suwaiq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00-4BDC-972D-E2FE6B505A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Suwaiq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00-4BDC-972D-E2FE6B505A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Muscat</a:t>
                    </a:r>
                    <a:r>
                      <a:rPr lang="en-US" baseline="0"/>
                      <a:t> city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00-4BDC-972D-E2FE6B505A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Al</a:t>
                    </a:r>
                    <a:r>
                      <a:rPr lang="en-US" baseline="0"/>
                      <a:t> Amrat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00-4BDC-972D-E2FE6B505A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Suwaiq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00-4BDC-972D-E2FE6B505A2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Muscat</a:t>
                    </a:r>
                    <a:r>
                      <a:rPr lang="en-US" baseline="0"/>
                      <a:t> city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00-4BDC-972D-E2FE6B505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GB" sz="10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Sheet1!$A$1:$A$6</c:f>
              <c:numCache>
                <c:formatCode>General</c:formatCode>
                <c:ptCount val="6"/>
                <c:pt idx="0">
                  <c:v>23</c:v>
                </c:pt>
                <c:pt idx="1">
                  <c:v>22</c:v>
                </c:pt>
                <c:pt idx="2">
                  <c:v>3</c:v>
                </c:pt>
                <c:pt idx="3">
                  <c:v>4</c:v>
                </c:pt>
                <c:pt idx="4">
                  <c:v>21</c:v>
                </c:pt>
                <c:pt idx="5">
                  <c:v>4</c:v>
                </c:pt>
              </c:numCache>
            </c:numRef>
          </c:cat>
          <c:val>
            <c:numRef>
              <c:f>Sheet1!$C$1:$C$6</c:f>
              <c:numCache>
                <c:formatCode>General</c:formatCode>
                <c:ptCount val="6"/>
                <c:pt idx="0">
                  <c:v>76</c:v>
                </c:pt>
                <c:pt idx="1">
                  <c:v>55</c:v>
                </c:pt>
                <c:pt idx="2">
                  <c:v>40.799999999999997</c:v>
                </c:pt>
                <c:pt idx="3">
                  <c:v>28.6</c:v>
                </c:pt>
                <c:pt idx="4">
                  <c:v>27.8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500-4BDC-972D-E2FE6B505A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84"/>
        <c:overlap val="-27"/>
        <c:axId val="1289535919"/>
        <c:axId val="1476988303"/>
      </c:barChart>
      <c:catAx>
        <c:axId val="12895359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en-GB"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r>
                  <a:rPr lang="en-GB"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rPr>
                  <a:t>Hours (LT)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en-GB" sz="900" b="0" i="0" u="none" strike="noStrike" kern="1200" baseline="0">
                  <a:solidFill>
                    <a:schemeClr val="tx1"/>
                  </a:solidFill>
                  <a:latin typeface="Time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6988303"/>
        <c:crosses val="autoZero"/>
        <c:auto val="1"/>
        <c:lblAlgn val="ctr"/>
        <c:lblOffset val="100"/>
        <c:noMultiLvlLbl val="0"/>
      </c:catAx>
      <c:valAx>
        <c:axId val="1476988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GB"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r>
                  <a:rPr lang="en-GB" sz="900" b="0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rPr>
                  <a:t>Rainfall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GB" sz="900" b="0" i="0" u="none" strike="noStrike" kern="1200" baseline="0">
                  <a:solidFill>
                    <a:schemeClr val="tx1"/>
                  </a:solidFill>
                  <a:latin typeface="Time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9535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" pitchFamily="2" charset="0"/>
                <a:ea typeface="+mn-ea"/>
                <a:cs typeface="+mn-cs"/>
              </a:defRPr>
            </a:pPr>
            <a:r>
              <a:rPr lang="en-US" sz="1100" b="1" dirty="0">
                <a:solidFill>
                  <a:schemeClr val="tx1"/>
                </a:solidFill>
                <a:latin typeface="Times" pitchFamily="2" charset="0"/>
              </a:rPr>
              <a:t>Maximum Wind Gust Speed during Shaheen Cyclone</a:t>
            </a:r>
            <a:r>
              <a:rPr lang="en-US" sz="1100" b="1" baseline="0" dirty="0">
                <a:solidFill>
                  <a:schemeClr val="tx1"/>
                </a:solidFill>
                <a:latin typeface="Times" pitchFamily="2" charset="0"/>
              </a:rPr>
              <a:t> on </a:t>
            </a:r>
            <a:r>
              <a:rPr lang="en-US" sz="1100" b="1" dirty="0">
                <a:solidFill>
                  <a:schemeClr val="tx1"/>
                </a:solidFill>
                <a:latin typeface="Times" pitchFamily="2" charset="0"/>
              </a:rPr>
              <a:t>October, </a:t>
            </a:r>
            <a:r>
              <a:rPr lang="en-US" sz="1100" b="1" i="0" u="none" strike="noStrike" baseline="0" dirty="0">
                <a:effectLst/>
              </a:rPr>
              <a:t>3rd </a:t>
            </a:r>
            <a:r>
              <a:rPr lang="en-US" sz="1100" b="1" baseline="0" dirty="0">
                <a:solidFill>
                  <a:schemeClr val="tx1"/>
                </a:solidFill>
                <a:latin typeface="Times" pitchFamily="2" charset="0"/>
              </a:rPr>
              <a:t>2021)</a:t>
            </a:r>
            <a:endParaRPr lang="en-US" sz="1100" b="1" dirty="0">
              <a:solidFill>
                <a:schemeClr val="tx1"/>
              </a:solidFill>
              <a:latin typeface="Times" pitchFamily="2" charset="0"/>
            </a:endParaRPr>
          </a:p>
        </c:rich>
      </c:tx>
      <c:layout>
        <c:manualLayout>
          <c:xMode val="edge"/>
          <c:yMode val="edge"/>
          <c:x val="0.13504942101908743"/>
          <c:y val="4.0434994300671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302872062663185E-2"/>
          <c:y val="0.17403975417706932"/>
          <c:w val="0.85464951303197667"/>
          <c:h val="0.70976116935659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Gust!$B$11</c:f>
              <c:strCache>
                <c:ptCount val="1"/>
                <c:pt idx="0">
                  <c:v>Wind Speed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Gust!$A$12:$A$18</c:f>
              <c:strCache>
                <c:ptCount val="7"/>
                <c:pt idx="0">
                  <c:v>Suwaiq </c:v>
                </c:pt>
                <c:pt idx="1">
                  <c:v>Bawsher </c:v>
                </c:pt>
                <c:pt idx="2">
                  <c:v>Al-Amrat</c:v>
                </c:pt>
                <c:pt idx="3">
                  <c:v>Muscat City </c:v>
                </c:pt>
                <c:pt idx="4">
                  <c:v>Muscat Int Airport </c:v>
                </c:pt>
                <c:pt idx="5">
                  <c:v>Wadi AlMaawil </c:v>
                </c:pt>
                <c:pt idx="6">
                  <c:v>Al-Awabi </c:v>
                </c:pt>
              </c:strCache>
            </c:strRef>
          </c:cat>
          <c:val>
            <c:numRef>
              <c:f>Gust!$B$12:$B$18</c:f>
              <c:numCache>
                <c:formatCode>General</c:formatCode>
                <c:ptCount val="7"/>
                <c:pt idx="0">
                  <c:v>90.2</c:v>
                </c:pt>
                <c:pt idx="1">
                  <c:v>55.1</c:v>
                </c:pt>
                <c:pt idx="2">
                  <c:v>48.4</c:v>
                </c:pt>
                <c:pt idx="3">
                  <c:v>45.1</c:v>
                </c:pt>
                <c:pt idx="4">
                  <c:v>44.7</c:v>
                </c:pt>
                <c:pt idx="5">
                  <c:v>40</c:v>
                </c:pt>
                <c:pt idx="6">
                  <c:v>36.299999999999997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7-4E56-A3F7-53380DD98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2969407"/>
        <c:axId val="963353663"/>
      </c:barChart>
      <c:catAx>
        <c:axId val="962969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endParaRPr lang="en-US"/>
          </a:p>
        </c:txPr>
        <c:crossAx val="963353663"/>
        <c:crosses val="autoZero"/>
        <c:auto val="1"/>
        <c:lblAlgn val="ctr"/>
        <c:lblOffset val="100"/>
        <c:noMultiLvlLbl val="0"/>
      </c:catAx>
      <c:valAx>
        <c:axId val="963353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Times" pitchFamily="2" charset="0"/>
                    <a:ea typeface="+mn-ea"/>
                    <a:cs typeface="+mn-cs"/>
                  </a:defRPr>
                </a:pPr>
                <a:r>
                  <a:rPr lang="en-US" sz="900" b="1">
                    <a:solidFill>
                      <a:schemeClr val="tx1"/>
                    </a:solidFill>
                    <a:latin typeface="Times" pitchFamily="2" charset="0"/>
                  </a:rPr>
                  <a:t>Wind Speed (Knots) </a:t>
                </a:r>
              </a:p>
            </c:rich>
          </c:tx>
          <c:layout>
            <c:manualLayout>
              <c:xMode val="edge"/>
              <c:yMode val="edge"/>
              <c:x val="1.4024665186082511E-2"/>
              <c:y val="0.34969628796400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/>
                  </a:solidFill>
                  <a:latin typeface="Time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" pitchFamily="2" charset="0"/>
                <a:ea typeface="+mn-ea"/>
                <a:cs typeface="+mn-cs"/>
              </a:defRPr>
            </a:pPr>
            <a:endParaRPr lang="en-US"/>
          </a:p>
        </c:txPr>
        <c:crossAx val="962969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E7E6E6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0.1466</cdr:x>
      <cdr:y>0.11913</cdr:y>
    </cdr:from>
    <cdr:to>
      <cdr:x>0.17316</cdr:x>
      <cdr:y>0.23466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0454DF5-B557-0547-B72D-68A4EC8CDC4A}"/>
            </a:ext>
          </a:extLst>
        </cdr:cNvPr>
        <cdr:cNvSpPr txBox="1"/>
      </cdr:nvSpPr>
      <cdr:spPr>
        <a:xfrm xmlns:a="http://schemas.openxmlformats.org/drawingml/2006/main">
          <a:off x="1065530" y="502920"/>
          <a:ext cx="193040" cy="4876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0.12992</cdr:x>
      <cdr:y>0.06731</cdr:y>
    </cdr:from>
    <cdr:to>
      <cdr:x>0.16995</cdr:x>
      <cdr:y>0.29901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AF62F63B-00B3-654D-9D24-13C4ABB669F3}"/>
            </a:ext>
          </a:extLst>
        </cdr:cNvPr>
        <cdr:cNvSpPr txBox="1"/>
      </cdr:nvSpPr>
      <cdr:spPr>
        <a:xfrm xmlns:a="http://schemas.openxmlformats.org/drawingml/2006/main" rot="16200000">
          <a:off x="572165" y="463816"/>
          <a:ext cx="746388" cy="252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solidFill>
                <a:schemeClr val="tx1"/>
              </a:solidFill>
              <a:latin typeface="Times" pitchFamily="2" charset="0"/>
            </a:rPr>
            <a:t>13</a:t>
          </a:r>
          <a:r>
            <a:rPr lang="en-US" sz="1100" baseline="0">
              <a:solidFill>
                <a:schemeClr val="tx1"/>
              </a:solidFill>
              <a:latin typeface="Times" pitchFamily="2" charset="0"/>
            </a:rPr>
            <a:t> LT</a:t>
          </a:r>
          <a:r>
            <a:rPr lang="en-US" sz="1100" baseline="0">
              <a:solidFill>
                <a:schemeClr val="tx1"/>
              </a:solidFill>
            </a:rPr>
            <a:t> </a:t>
          </a:r>
          <a:endParaRPr lang="en-US" sz="1100">
            <a:solidFill>
              <a:schemeClr val="tx1"/>
            </a:solidFill>
          </a:endParaRPr>
        </a:p>
        <a:p xmlns:a="http://schemas.openxmlformats.org/drawingml/2006/main">
          <a:endParaRPr lang="en-US" sz="110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0.25564</cdr:x>
      <cdr:y>0.31621</cdr:y>
    </cdr:from>
    <cdr:to>
      <cdr:x>0.29568</cdr:x>
      <cdr:y>0.54791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1AAF21D-7A2D-1140-B420-D29511822541}"/>
            </a:ext>
          </a:extLst>
        </cdr:cNvPr>
        <cdr:cNvSpPr txBox="1"/>
      </cdr:nvSpPr>
      <cdr:spPr>
        <a:xfrm xmlns:a="http://schemas.openxmlformats.org/drawingml/2006/main" rot="16200000">
          <a:off x="1364811" y="1265606"/>
          <a:ext cx="746388" cy="252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solidFill>
                <a:schemeClr val="tx1"/>
              </a:solidFill>
              <a:latin typeface="Times" pitchFamily="2" charset="0"/>
            </a:rPr>
            <a:t>11</a:t>
          </a:r>
          <a:r>
            <a:rPr lang="en-US" sz="1100" baseline="0">
              <a:solidFill>
                <a:schemeClr val="tx1"/>
              </a:solidFill>
              <a:latin typeface="Times" pitchFamily="2" charset="0"/>
            </a:rPr>
            <a:t> LT </a:t>
          </a:r>
          <a:endParaRPr lang="en-US" sz="1100">
            <a:solidFill>
              <a:schemeClr val="tx1"/>
            </a:solidFill>
            <a:latin typeface="Times" pitchFamily="2" charset="0"/>
          </a:endParaRPr>
        </a:p>
        <a:p xmlns:a="http://schemas.openxmlformats.org/drawingml/2006/main">
          <a:endParaRPr lang="en-US" sz="160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0.3766</cdr:x>
      <cdr:y>0.32339</cdr:y>
    </cdr:from>
    <cdr:to>
      <cdr:x>0.41664</cdr:x>
      <cdr:y>0.55509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6C6864E1-D841-FB43-9425-0F55D6C2624D}"/>
            </a:ext>
          </a:extLst>
        </cdr:cNvPr>
        <cdr:cNvSpPr txBox="1"/>
      </cdr:nvSpPr>
      <cdr:spPr>
        <a:xfrm xmlns:a="http://schemas.openxmlformats.org/drawingml/2006/main" rot="16200000">
          <a:off x="2127457" y="1288728"/>
          <a:ext cx="746388" cy="252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>
              <a:solidFill>
                <a:schemeClr val="tx1"/>
              </a:solidFill>
              <a:latin typeface="Times" pitchFamily="2" charset="0"/>
            </a:rPr>
            <a:t>4</a:t>
          </a:r>
          <a:r>
            <a:rPr lang="en-US" sz="1100" baseline="0">
              <a:solidFill>
                <a:schemeClr val="tx1"/>
              </a:solidFill>
              <a:latin typeface="Times" pitchFamily="2" charset="0"/>
            </a:rPr>
            <a:t> LT</a:t>
          </a:r>
          <a:r>
            <a:rPr lang="en-US" sz="1100" baseline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rPr>
            <a:t> </a:t>
          </a:r>
          <a:endParaRPr lang="en-US" sz="1100">
            <a:solidFill>
              <a:schemeClr val="tx1">
                <a:lumMod val="50000"/>
                <a:lumOff val="50000"/>
              </a:schemeClr>
            </a:solidFill>
            <a:latin typeface="Times" pitchFamily="2" charset="0"/>
          </a:endParaRPr>
        </a:p>
      </cdr:txBody>
    </cdr:sp>
  </cdr:relSizeAnchor>
  <cdr:relSizeAnchor xmlns:cdr="http://schemas.openxmlformats.org/drawingml/2006/chartDrawing">
    <cdr:from>
      <cdr:x>0.49913</cdr:x>
      <cdr:y>0.38132</cdr:y>
    </cdr:from>
    <cdr:to>
      <cdr:x>0.53916</cdr:x>
      <cdr:y>0.61302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C6864E1-D841-FB43-9425-0F55D6C2624D}"/>
            </a:ext>
          </a:extLst>
        </cdr:cNvPr>
        <cdr:cNvSpPr txBox="1"/>
      </cdr:nvSpPr>
      <cdr:spPr>
        <a:xfrm xmlns:a="http://schemas.openxmlformats.org/drawingml/2006/main" rot="16200000">
          <a:off x="2899943" y="1475368"/>
          <a:ext cx="746420" cy="252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solidFill>
                <a:schemeClr val="tx1"/>
              </a:solidFill>
              <a:latin typeface="Times" pitchFamily="2" charset="0"/>
            </a:rPr>
            <a:t>10</a:t>
          </a:r>
          <a:r>
            <a:rPr lang="en-US" sz="1100" baseline="0">
              <a:solidFill>
                <a:schemeClr val="tx1"/>
              </a:solidFill>
              <a:latin typeface="Times" pitchFamily="2" charset="0"/>
            </a:rPr>
            <a:t> LT</a:t>
          </a:r>
          <a:endParaRPr lang="en-US" sz="1100">
            <a:solidFill>
              <a:schemeClr val="tx1"/>
            </a:solidFill>
            <a:latin typeface="Times" pitchFamily="2" charset="0"/>
          </a:endParaRPr>
        </a:p>
      </cdr:txBody>
    </cdr:sp>
  </cdr:relSizeAnchor>
  <cdr:relSizeAnchor xmlns:cdr="http://schemas.openxmlformats.org/drawingml/2006/chartDrawing">
    <cdr:from>
      <cdr:x>0.62016</cdr:x>
      <cdr:y>0.38577</cdr:y>
    </cdr:from>
    <cdr:to>
      <cdr:x>0.66019</cdr:x>
      <cdr:y>0.61748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A3DE3E4D-8DBA-FE4E-92DB-76B0906751C6}"/>
            </a:ext>
          </a:extLst>
        </cdr:cNvPr>
        <cdr:cNvSpPr txBox="1"/>
      </cdr:nvSpPr>
      <cdr:spPr>
        <a:xfrm xmlns:a="http://schemas.openxmlformats.org/drawingml/2006/main" rot="16200000">
          <a:off x="3663063" y="1489735"/>
          <a:ext cx="746420" cy="252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>
              <a:solidFill>
                <a:schemeClr val="tx1"/>
              </a:solidFill>
              <a:latin typeface="Times" pitchFamily="2" charset="0"/>
            </a:rPr>
            <a:t>13 LT</a:t>
          </a:r>
        </a:p>
        <a:p xmlns:a="http://schemas.openxmlformats.org/drawingml/2006/main">
          <a:endParaRPr lang="en-US" sz="1100">
            <a:solidFill>
              <a:schemeClr val="tx1"/>
            </a:solidFill>
            <a:latin typeface="Times" pitchFamily="2" charset="0"/>
          </a:endParaRPr>
        </a:p>
      </cdr:txBody>
    </cdr:sp>
  </cdr:relSizeAnchor>
  <cdr:relSizeAnchor xmlns:cdr="http://schemas.openxmlformats.org/drawingml/2006/chartDrawing">
    <cdr:from>
      <cdr:x>0.74274</cdr:x>
      <cdr:y>0.4154</cdr:y>
    </cdr:from>
    <cdr:to>
      <cdr:x>0.78278</cdr:x>
      <cdr:y>0.64711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8A6D0A24-89F2-2D4F-A78F-9BF7DD3CA06E}"/>
            </a:ext>
          </a:extLst>
        </cdr:cNvPr>
        <cdr:cNvSpPr txBox="1"/>
      </cdr:nvSpPr>
      <cdr:spPr>
        <a:xfrm xmlns:a="http://schemas.openxmlformats.org/drawingml/2006/main" rot="16200000">
          <a:off x="4435914" y="1585151"/>
          <a:ext cx="746421" cy="252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>
              <a:solidFill>
                <a:schemeClr val="tx1"/>
              </a:solidFill>
              <a:latin typeface="Times" pitchFamily="2" charset="0"/>
            </a:rPr>
            <a:t>17 LT</a:t>
          </a:r>
          <a:endParaRPr lang="en-US" sz="1100">
            <a:solidFill>
              <a:schemeClr val="tx1"/>
            </a:solidFill>
            <a:latin typeface="Times" pitchFamily="2" charset="0"/>
          </a:endParaRPr>
        </a:p>
      </cdr:txBody>
    </cdr:sp>
  </cdr:relSizeAnchor>
  <cdr:relSizeAnchor xmlns:cdr="http://schemas.openxmlformats.org/drawingml/2006/chartDrawing">
    <cdr:from>
      <cdr:x>0.86612</cdr:x>
      <cdr:y>0.44953</cdr:y>
    </cdr:from>
    <cdr:to>
      <cdr:x>0.90616</cdr:x>
      <cdr:y>0.68124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E0FE99E4-294B-6944-A7D4-52805F767F26}"/>
            </a:ext>
          </a:extLst>
        </cdr:cNvPr>
        <cdr:cNvSpPr txBox="1"/>
      </cdr:nvSpPr>
      <cdr:spPr>
        <a:xfrm xmlns:a="http://schemas.openxmlformats.org/drawingml/2006/main" rot="16200000">
          <a:off x="5213846" y="1695095"/>
          <a:ext cx="746420" cy="252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>
              <a:solidFill>
                <a:schemeClr val="tx1"/>
              </a:solidFill>
              <a:latin typeface="Times" pitchFamily="2" charset="0"/>
            </a:rPr>
            <a:t>16 LT</a:t>
          </a:r>
          <a:endParaRPr lang="en-US" sz="1100">
            <a:solidFill>
              <a:schemeClr val="tx1"/>
            </a:solidFill>
            <a:latin typeface="Times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AE82C-E52D-4F16-8089-5DD9D4CD91C5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95CA7-3B87-46BF-B879-ED87E4B29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7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2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125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25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875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460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481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293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856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716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176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37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391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006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515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4708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9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635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289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083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160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140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85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12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95CA7-3B87-46BF-B879-ED87E4B290D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533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9937-429B-4F1A-ABA2-C591D855E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1D278-45D2-420A-8AEE-2C75B1C49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4F7BA-B07A-4ECD-B8CA-B4F10F94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C9789-BA25-40C5-AB08-76FAABF04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C8A4A-E7D7-42F7-9552-F1A2265C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7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DFE64-625F-4F09-9637-FAB63F4E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7409FB-6790-4FDB-BB44-3E1746497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EA75B-1C0F-4A95-A87F-8853B66B6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3A710-00C6-4195-8854-5C398F9F7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8D412-20F9-44DD-81AB-711AD3896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C9992-2332-4A2A-94E0-059A092B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17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872D-2D87-46FB-AAE9-A13E1A09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23255E-C52E-47D8-BDE1-83B5F7021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F6ECE-DE93-497D-BB0E-AE38DD96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DF2FC-FCE3-4610-A9DD-8E48C568D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5E85-C033-4747-8EC9-E3497E93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25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E6246-1027-47A0-9536-4B696CF81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EB843-CFD0-46FC-920F-553D3BC59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CBEA-4098-4A0C-933A-92466C4EE7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52246-F2BF-41E4-BCD9-38C7B466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BA444-4F60-468D-921B-19F6C8795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0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EB65C-7EF7-4A76-A5BC-F7A3874E6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34" y="830424"/>
            <a:ext cx="10215465" cy="6811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EF6B0-FD2B-4828-BC60-94F7CCF89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41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06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C5318-1E27-46A7-84AC-5A8ADB4C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15641-ECC3-4956-B9AF-CD604EBF8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16143-D239-4358-95D6-7D9BB262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C2F89-D0B0-4E1B-866D-EB1D92B2C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B4368-EEB1-4811-9E98-A130E85EC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59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5302-CBC6-45A4-8AEB-D80F6682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C9C9C-B31A-4C14-8AD4-5CA756007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79C65-C384-48A2-AC55-9D7E11E82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ED7CC-CA7C-4971-A1AB-2F3C659B5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A20943-6144-41CC-8957-2A610680A0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16EF2-4985-495C-AD90-A8A6DA65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C4F773-BD85-4B25-9403-08E1AC963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05C63C-F4CD-4216-A7EE-BD053B6F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0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1FED2-F746-4EED-8708-A6A206EFF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DE0241-FCA7-4ADB-B10A-AE301174F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DC3DF-BD34-4985-86EE-14892A19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409EA-D8BE-44AB-9C74-77D6ADBE3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9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D90D8-62C9-4131-9E34-7FEFB555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789E9-D431-4FED-AF00-91F41BA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721A3-0916-49AD-9C3E-AFADFFA1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30E43-284F-4032-839E-3484089E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9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ED1F-7B0C-4AFD-A6C3-ED72AD18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93EE10-16F3-40D7-8D1D-7C2956D8E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8D93B-B68E-42B4-85ED-8460089A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8FF328-9659-4A1E-A7D4-0F976777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4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DCFCF-5811-4341-A7E4-477119BE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8F6B0-3F69-48A8-808C-49DA7EC9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CD8ADB-9A9C-45CD-A10D-462197B07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02911-E195-4DF5-A6CC-E7D7ACFCB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27E15-F6F4-4B39-B173-7C209BDB5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3B73D-490D-4A4E-99DF-D27CE7B4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7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3CB8DC-25BB-492A-83A4-7A922E34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A9A43-7FFA-468B-A9F1-3403EB72A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B4335-A339-44F7-8431-73C5908C0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2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jp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tropic.ssec.wisc.ed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media" Target="../media/media2.mov"/><Relationship Id="rId7" Type="http://schemas.openxmlformats.org/officeDocument/2006/relationships/image" Target="../media/image1.jp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7.jpeg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6" Type="http://schemas.openxmlformats.org/officeDocument/2006/relationships/image" Target="../media/image56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BFD59F-D49C-4D22-8D38-97B9E4374EBE}"/>
              </a:ext>
            </a:extLst>
          </p:cNvPr>
          <p:cNvSpPr txBox="1"/>
          <p:nvPr/>
        </p:nvSpPr>
        <p:spPr>
          <a:xfrm>
            <a:off x="965758" y="1813837"/>
            <a:ext cx="551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48A8D"/>
                </a:solidFill>
              </a:rPr>
              <a:t>Tropical Cyclones </a:t>
            </a:r>
            <a:endParaRPr lang="en-US" sz="4400" b="1" dirty="0">
              <a:solidFill>
                <a:srgbClr val="048A8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B72E1-567E-442B-BA43-E7F6DBE27ACA}"/>
              </a:ext>
            </a:extLst>
          </p:cNvPr>
          <p:cNvSpPr txBox="1"/>
          <p:nvPr/>
        </p:nvSpPr>
        <p:spPr>
          <a:xfrm>
            <a:off x="756207" y="2644834"/>
            <a:ext cx="4968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AFB3"/>
                </a:solidFill>
              </a:rPr>
              <a:t>Case Study(Shaheen)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69C9A-26CC-4300-B593-4EC9509A2F26}"/>
              </a:ext>
            </a:extLst>
          </p:cNvPr>
          <p:cNvSpPr txBox="1"/>
          <p:nvPr/>
        </p:nvSpPr>
        <p:spPr>
          <a:xfrm>
            <a:off x="3148483" y="4628664"/>
            <a:ext cx="2027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AFB3"/>
                </a:solidFill>
              </a:rPr>
              <a:t>R&amp;D Department</a:t>
            </a:r>
          </a:p>
        </p:txBody>
      </p:sp>
    </p:spTree>
    <p:extLst>
      <p:ext uri="{BB962C8B-B14F-4D97-AF65-F5344CB8AC3E}">
        <p14:creationId xmlns:p14="http://schemas.microsoft.com/office/powerpoint/2010/main" val="3878789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NWP scenarios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F897E3-296A-4F46-BEDC-5B04D70C3487}"/>
              </a:ext>
            </a:extLst>
          </p:cNvPr>
          <p:cNvSpPr txBox="1"/>
          <p:nvPr/>
        </p:nvSpPr>
        <p:spPr>
          <a:xfrm>
            <a:off x="993734" y="1410392"/>
            <a:ext cx="4645810" cy="4493538"/>
          </a:xfrm>
          <a:prstGeom prst="rect">
            <a:avLst/>
          </a:prstGeom>
          <a:noFill/>
          <a:ln>
            <a:solidFill>
              <a:srgbClr val="E7E6E6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Model Update Sep 28: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ECMWF &amp; GFS :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No impact on Oman</a:t>
            </a: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ECMWF: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Shifted landfall &amp; Dissipation to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Pakistan </a:t>
            </a:r>
            <a:endParaRPr lang="en-GB" sz="1600" kern="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UK: </a:t>
            </a:r>
            <a:r>
              <a:rPr lang="en-GB" sz="1600" kern="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landfall over North Al-Batinah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1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1600" kern="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1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UAE COSMO: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Intensification &amp; landfall over Oman Coast (Oct 3000UTC)</a:t>
            </a: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entury Gothic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991784-0A7D-46A9-ACD9-D3EEEF206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545" y="1325900"/>
            <a:ext cx="3433336" cy="2039491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1CD9347D-AA92-4AD8-8A7B-3DF2DD07E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985" y="3581509"/>
            <a:ext cx="3345895" cy="2157496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B7425E-68E8-4D63-B001-15213ACFD54C}"/>
              </a:ext>
            </a:extLst>
          </p:cNvPr>
          <p:cNvSpPr/>
          <p:nvPr/>
        </p:nvSpPr>
        <p:spPr>
          <a:xfrm>
            <a:off x="5380093" y="5765431"/>
            <a:ext cx="5557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u="sng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 speed and direction with air pressure contour from UAE COSMO Regional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84DFB6-ADCB-44EC-8813-C2F83FF611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2446" b="5470"/>
          <a:stretch/>
        </p:blipFill>
        <p:spPr>
          <a:xfrm>
            <a:off x="9072880" y="2286643"/>
            <a:ext cx="3035126" cy="215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8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NWP scenarios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4F77E7-A027-484D-B3C8-90A79C498F31}"/>
              </a:ext>
            </a:extLst>
          </p:cNvPr>
          <p:cNvSpPr txBox="1"/>
          <p:nvPr/>
        </p:nvSpPr>
        <p:spPr>
          <a:xfrm>
            <a:off x="1046559" y="1500420"/>
            <a:ext cx="5171362" cy="238097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Model Update Sep 29: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Oman COSMO Regional Model </a:t>
            </a: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Landfall over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AlBatinah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North ( Near </a:t>
            </a: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Sohar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Catogry-1 Tropical Cyclone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GFS 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System head NW toward Pakistan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</a:t>
            </a:r>
            <a:r>
              <a:rPr lang="en-GB" sz="12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rary</a:t>
            </a:r>
            <a:r>
              <a:rPr lang="en-GB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GFS, Satellite Steering wind (700-850hpa):</a:t>
            </a:r>
          </a:p>
          <a:p>
            <a:pPr lvl="2">
              <a:lnSpc>
                <a:spcPct val="150000"/>
              </a:lnSpc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It would head Westerly.</a:t>
            </a:r>
          </a:p>
        </p:txBody>
      </p:sp>
      <p:pic>
        <p:nvPicPr>
          <p:cNvPr id="10" name="Picture 9" descr="Diagram&#10;&#10;Description automatically generated with low confidence">
            <a:extLst>
              <a:ext uri="{FF2B5EF4-FFF2-40B4-BE49-F238E27FC236}">
                <a16:creationId xmlns:a16="http://schemas.microsoft.com/office/drawing/2014/main" id="{48C76BFF-3166-40D1-9544-EF245EA2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68903"/>
            <a:ext cx="2926587" cy="22426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83F6A6-EDCB-4B71-BC4C-FFF9DAD2D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592544"/>
            <a:ext cx="2926587" cy="23306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952580-CF31-474F-A2E5-79DA4CD3DC6B}"/>
              </a:ext>
            </a:extLst>
          </p:cNvPr>
          <p:cNvSpPr txBox="1"/>
          <p:nvPr/>
        </p:nvSpPr>
        <p:spPr>
          <a:xfrm>
            <a:off x="6398559" y="3300032"/>
            <a:ext cx="29265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1" dirty="0">
                <a:latin typeface="Times New Roman" panose="02020603050405020304" pitchFamily="18" charset="0"/>
              </a:rPr>
              <a:t>OCRM-7 Wind speed and direction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220CBB-2FC7-4C91-AD2A-21B75EDF0639}"/>
              </a:ext>
            </a:extLst>
          </p:cNvPr>
          <p:cNvSpPr txBox="1"/>
          <p:nvPr/>
        </p:nvSpPr>
        <p:spPr>
          <a:xfrm>
            <a:off x="5939878" y="5886963"/>
            <a:ext cx="4756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1" dirty="0">
                <a:latin typeface="Times New Roman" panose="02020603050405020304" pitchFamily="18" charset="0"/>
              </a:rPr>
              <a:t>OCRM-7 rainfall accumulation (mm) from 3rd to Oct 6, 2021 </a:t>
            </a:r>
          </a:p>
        </p:txBody>
      </p:sp>
      <p:pic>
        <p:nvPicPr>
          <p:cNvPr id="24" name="Picture 23" descr="Background pattern&#10;&#10;Description automatically generated">
            <a:extLst>
              <a:ext uri="{FF2B5EF4-FFF2-40B4-BE49-F238E27FC236}">
                <a16:creationId xmlns:a16="http://schemas.microsoft.com/office/drawing/2014/main" id="{D25632EB-4464-4F47-BD04-48327217F8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85" b="60131"/>
          <a:stretch/>
        </p:blipFill>
        <p:spPr bwMode="auto">
          <a:xfrm>
            <a:off x="1495254" y="3879085"/>
            <a:ext cx="3621664" cy="20099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F26944-4A27-447F-B9F6-5D80CF9B2742}"/>
              </a:ext>
            </a:extLst>
          </p:cNvPr>
          <p:cNvSpPr/>
          <p:nvPr/>
        </p:nvSpPr>
        <p:spPr>
          <a:xfrm>
            <a:off x="1865766" y="5839934"/>
            <a:ext cx="40158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i="1" dirty="0">
                <a:latin typeface="Times New Roman" panose="02020603050405020304" pitchFamily="18" charset="0"/>
              </a:rPr>
              <a:t>700 - 850 </a:t>
            </a:r>
            <a:r>
              <a:rPr lang="en-GB" sz="1200" b="1" i="1" dirty="0" err="1">
                <a:latin typeface="Times New Roman" panose="02020603050405020304" pitchFamily="18" charset="0"/>
              </a:rPr>
              <a:t>hPa</a:t>
            </a:r>
            <a:r>
              <a:rPr lang="en-GB" sz="1200" b="1" i="1" dirty="0">
                <a:latin typeface="Times New Roman" panose="02020603050405020304" pitchFamily="18" charset="0"/>
              </a:rPr>
              <a:t> mean layer analysis for 29.09.2021 0600 UTC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BE8E9B-5495-41FA-A416-F161F67643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625" y="1950091"/>
            <a:ext cx="2998935" cy="297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2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The favourable conditions during Shaheen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31C7F8-BABC-46C4-8998-F4420114770E}"/>
              </a:ext>
            </a:extLst>
          </p:cNvPr>
          <p:cNvSpPr/>
          <p:nvPr/>
        </p:nvSpPr>
        <p:spPr>
          <a:xfrm>
            <a:off x="997527" y="1425011"/>
            <a:ext cx="3438678" cy="356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2"/>
                </a:solidFill>
              </a:rPr>
              <a:t>High TPW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Max TPW = 70 kg/m2</a:t>
            </a:r>
            <a:endParaRPr lang="en-US" sz="1400" b="1" dirty="0">
              <a:solidFill>
                <a:schemeClr val="tx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578CDC-E6C1-4CCB-93BD-D2CDE2CB8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698" y="1822973"/>
            <a:ext cx="3736500" cy="2004648"/>
          </a:xfrm>
          <a:prstGeom prst="rect">
            <a:avLst/>
          </a:prstGeom>
        </p:spPr>
      </p:pic>
      <p:pic>
        <p:nvPicPr>
          <p:cNvPr id="14" name="Picture 13" descr="Chart&#10;&#10;Description automatically generated">
            <a:extLst>
              <a:ext uri="{FF2B5EF4-FFF2-40B4-BE49-F238E27FC236}">
                <a16:creationId xmlns:a16="http://schemas.microsoft.com/office/drawing/2014/main" id="{29B7A949-7AF4-4C85-8145-A90E708259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t="23789" r="2553" b="23502"/>
          <a:stretch/>
        </p:blipFill>
        <p:spPr bwMode="auto">
          <a:xfrm>
            <a:off x="921697" y="3766215"/>
            <a:ext cx="3736500" cy="2242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 descr="Map&#10;&#10;Description automatically generated">
            <a:extLst>
              <a:ext uri="{FF2B5EF4-FFF2-40B4-BE49-F238E27FC236}">
                <a16:creationId xmlns:a16="http://schemas.microsoft.com/office/drawing/2014/main" id="{956D3B97-2279-406F-8BBE-7D0C335249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" t="14888" r="21377" b="5171"/>
          <a:stretch/>
        </p:blipFill>
        <p:spPr bwMode="auto">
          <a:xfrm>
            <a:off x="5719963" y="2593773"/>
            <a:ext cx="4356909" cy="2623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5C1FC0-E988-4F08-A313-9A5A861B7B39}"/>
              </a:ext>
            </a:extLst>
          </p:cNvPr>
          <p:cNvSpPr/>
          <p:nvPr/>
        </p:nvSpPr>
        <p:spPr>
          <a:xfrm>
            <a:off x="6105177" y="1955439"/>
            <a:ext cx="3586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Favorable temperature 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(30-32°C in the cyclogenesis location )</a:t>
            </a:r>
          </a:p>
        </p:txBody>
      </p:sp>
    </p:spTree>
    <p:extLst>
      <p:ext uri="{BB962C8B-B14F-4D97-AF65-F5344CB8AC3E}">
        <p14:creationId xmlns:p14="http://schemas.microsoft.com/office/powerpoint/2010/main" val="4099983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The favourable conditions during Shaheen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F15821-E5CC-416D-93B0-7A94435D3434}"/>
              </a:ext>
            </a:extLst>
          </p:cNvPr>
          <p:cNvSpPr/>
          <p:nvPr/>
        </p:nvSpPr>
        <p:spPr>
          <a:xfrm>
            <a:off x="997527" y="1372966"/>
            <a:ext cx="3271481" cy="4707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Light to moderate wind shear </a:t>
            </a:r>
          </a:p>
          <a:p>
            <a:pPr algn="ctr"/>
            <a:r>
              <a:rPr lang="en-US" sz="1400" b="1" dirty="0">
                <a:solidFill>
                  <a:schemeClr val="tx2"/>
                </a:solidFill>
              </a:rPr>
              <a:t>(5-20 m/s)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14AD9C0-DBF0-4090-8506-799D51180038}"/>
              </a:ext>
            </a:extLst>
          </p:cNvPr>
          <p:cNvSpPr/>
          <p:nvPr/>
        </p:nvSpPr>
        <p:spPr>
          <a:xfrm>
            <a:off x="6105628" y="2430422"/>
            <a:ext cx="3158053" cy="5017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tx2"/>
                </a:solidFill>
              </a:rPr>
              <a:t>Strong Upper Divergence </a:t>
            </a:r>
            <a:endParaRPr lang="en-US" sz="1400" b="1" dirty="0">
              <a:solidFill>
                <a:schemeClr val="tx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E4A9AF-A171-455D-B48B-7F2ADB53B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827" y="2971602"/>
            <a:ext cx="4761380" cy="210938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C3EF384-4B34-4713-8B57-E692A620B36D}"/>
              </a:ext>
            </a:extLst>
          </p:cNvPr>
          <p:cNvGrpSpPr/>
          <p:nvPr/>
        </p:nvGrpSpPr>
        <p:grpSpPr>
          <a:xfrm>
            <a:off x="848289" y="1843719"/>
            <a:ext cx="4477095" cy="2182576"/>
            <a:chOff x="80972" y="1897993"/>
            <a:chExt cx="5166985" cy="28254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4075B4C-CFBA-45B2-B3F1-F210C74B1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5981" y="1897993"/>
              <a:ext cx="4327585" cy="246909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55660C-D715-44F4-A537-B20C12DD0E23}"/>
                </a:ext>
              </a:extLst>
            </p:cNvPr>
            <p:cNvSpPr txBox="1"/>
            <p:nvPr/>
          </p:nvSpPr>
          <p:spPr>
            <a:xfrm>
              <a:off x="80972" y="4384780"/>
              <a:ext cx="5166985" cy="33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i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Meteosat-8 wind shear (</a:t>
              </a:r>
              <a:r>
                <a:rPr lang="en-US" sz="1100" i="1" dirty="0" err="1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kt</a:t>
              </a:r>
              <a:r>
                <a:rPr lang="en-US" sz="1100" i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) for 29.10.2021 12 UTC, (WISC-CIMSS, 2021).</a:t>
              </a:r>
              <a:endParaRPr lang="en-US" sz="1100" i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2141C25-053C-4A4E-8EAC-777ED4021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243" y="4066080"/>
            <a:ext cx="3749771" cy="17171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0175F23-1C96-46EC-AFCA-A0482242AB17}"/>
              </a:ext>
            </a:extLst>
          </p:cNvPr>
          <p:cNvSpPr txBox="1"/>
          <p:nvPr/>
        </p:nvSpPr>
        <p:spPr>
          <a:xfrm>
            <a:off x="848289" y="5801206"/>
            <a:ext cx="55972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Meteosat-8 Wind Shear (</a:t>
            </a:r>
            <a:r>
              <a:rPr lang="en-US" sz="1100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Kt</a:t>
            </a:r>
            <a:r>
              <a:rPr lang="en-US" sz="1100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for Sep 30 00 UTC. (WISC-CIMSS, 2021).</a:t>
            </a:r>
            <a:endParaRPr lang="en-US" sz="11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08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NWP scenarios (2)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29D872-6C92-4A04-92A0-6CAE65DB8011}"/>
              </a:ext>
            </a:extLst>
          </p:cNvPr>
          <p:cNvSpPr txBox="1"/>
          <p:nvPr/>
        </p:nvSpPr>
        <p:spPr>
          <a:xfrm>
            <a:off x="997527" y="1219075"/>
            <a:ext cx="10211353" cy="24577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Model Update Oct 01:</a:t>
            </a:r>
          </a:p>
          <a:p>
            <a:pPr marL="742950" marR="0" lvl="1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All Models showed:</a:t>
            </a:r>
          </a:p>
          <a:p>
            <a:pPr marL="1085850" marR="0" lvl="2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Agreement on the intensification to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Catpgery-1 TC</a:t>
            </a:r>
          </a:p>
          <a:p>
            <a:pPr marL="1085850" marR="0" lvl="2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Agreement on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westerly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movement towards Oman coastal areas from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Muscat to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AlBatinah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North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governorates</a:t>
            </a:r>
          </a:p>
          <a:p>
            <a:pPr marL="742950" marR="0" lvl="1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OCRM-7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00150" marR="0" lvl="2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Landfall 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Oct 03, 1100UTC ( As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Catogery-2 TC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00150" marR="0" lvl="2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Landfall :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Over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Saham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marR="0" lvl="2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Maximum Rainfall :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541mm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A92DD8-3619-460C-B570-4FE7F03B7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91" y="3676864"/>
            <a:ext cx="2926078" cy="22627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44AA5B-0B95-4D02-B609-B02BF919E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8528" y="3676864"/>
            <a:ext cx="2926077" cy="2262730"/>
          </a:xfrm>
          <a:prstGeom prst="rect">
            <a:avLst/>
          </a:prstGeom>
        </p:spPr>
      </p:pic>
      <p:pic>
        <p:nvPicPr>
          <p:cNvPr id="16" name="Picture 3" descr="Map&#10;&#10;Description automatically generated">
            <a:extLst>
              <a:ext uri="{FF2B5EF4-FFF2-40B4-BE49-F238E27FC236}">
                <a16:creationId xmlns:a16="http://schemas.microsoft.com/office/drawing/2014/main" id="{81C8AD9A-D4BC-4CB3-96C3-EDED4F0B7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654" y="3676864"/>
            <a:ext cx="2926078" cy="226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05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NWP scenarios (2)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E00BA8-89D7-4AB4-AC51-B188F83900CE}"/>
              </a:ext>
            </a:extLst>
          </p:cNvPr>
          <p:cNvSpPr txBox="1"/>
          <p:nvPr/>
        </p:nvSpPr>
        <p:spPr>
          <a:xfrm>
            <a:off x="997527" y="1368215"/>
            <a:ext cx="9472380" cy="23808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Model Update Oct 02:</a:t>
            </a:r>
          </a:p>
          <a:p>
            <a:pPr marL="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Models showed:</a:t>
            </a:r>
          </a:p>
          <a:p>
            <a:pPr marL="1085850" lvl="2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Agreement on the intensification to </a:t>
            </a:r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Catpgery-1 TC</a:t>
            </a:r>
          </a:p>
          <a:p>
            <a:pPr marL="1085850" lvl="2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Agreement on 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westerly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movement towards Oman coastal areas from 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Muscat to </a:t>
            </a:r>
            <a:r>
              <a:rPr lang="en-US" sz="1200" b="1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AlBatinah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North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governorates</a:t>
            </a:r>
          </a:p>
          <a:p>
            <a:pPr marL="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OCRM-7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Landfall :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 03, 1500UTC ( As </a:t>
            </a:r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Catogery-2 TC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Landfall :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Shifted the forecasted landfall to be around </a:t>
            </a:r>
            <a:r>
              <a:rPr lang="en-US" sz="1200" b="1" kern="0" dirty="0" err="1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AlKhabourah</a:t>
            </a:r>
            <a:r>
              <a:rPr lang="en-US" sz="12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b="1" kern="0" dirty="0">
              <a:solidFill>
                <a:srgbClr val="5B9BD5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Rainfall : 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523mm</a:t>
            </a:r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B500753A-4A77-412A-A444-379721C7A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41" y="3632547"/>
            <a:ext cx="2926080" cy="2262731"/>
          </a:xfrm>
          <a:prstGeom prst="rect">
            <a:avLst/>
          </a:prstGeom>
        </p:spPr>
      </p:pic>
      <p:pic>
        <p:nvPicPr>
          <p:cNvPr id="16" name="Picture 5" descr="Map&#10;&#10;Description automatically generated">
            <a:extLst>
              <a:ext uri="{FF2B5EF4-FFF2-40B4-BE49-F238E27FC236}">
                <a16:creationId xmlns:a16="http://schemas.microsoft.com/office/drawing/2014/main" id="{3147213B-5D10-4392-B664-A18F58050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124" y="3632546"/>
            <a:ext cx="2926079" cy="2262731"/>
          </a:xfrm>
          <a:prstGeom prst="rect">
            <a:avLst/>
          </a:prstGeom>
        </p:spPr>
      </p:pic>
      <p:pic>
        <p:nvPicPr>
          <p:cNvPr id="17" name="Picture 7" descr="Map&#10;&#10;Description automatically generated">
            <a:extLst>
              <a:ext uri="{FF2B5EF4-FFF2-40B4-BE49-F238E27FC236}">
                <a16:creationId xmlns:a16="http://schemas.microsoft.com/office/drawing/2014/main" id="{40A8E753-4C51-4163-BBB9-2D0574FD0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3537" y="3632546"/>
            <a:ext cx="2926079" cy="226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59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NWP scenarios (2)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E00BA8-89D7-4AB4-AC51-B188F83900CE}"/>
              </a:ext>
            </a:extLst>
          </p:cNvPr>
          <p:cNvSpPr txBox="1"/>
          <p:nvPr/>
        </p:nvSpPr>
        <p:spPr>
          <a:xfrm>
            <a:off x="997527" y="1368215"/>
            <a:ext cx="9472380" cy="15901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Model Update Oct 03:</a:t>
            </a:r>
          </a:p>
          <a:p>
            <a:pPr marL="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OCRM-7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Landfall : </a:t>
            </a:r>
            <a:r>
              <a:rPr lang="en-US" sz="1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 03, 1500UTC ( Reduced to  </a:t>
            </a:r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Catogery-1 TC</a:t>
            </a:r>
            <a:r>
              <a:rPr lang="en-US" sz="1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Landfall :</a:t>
            </a:r>
            <a:r>
              <a:rPr lang="en-US" sz="1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between </a:t>
            </a:r>
            <a:r>
              <a:rPr lang="en-US" sz="1400" b="1" dirty="0" err="1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AlSuwaq</a:t>
            </a:r>
            <a:r>
              <a:rPr lang="en-US" sz="1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400" b="1" dirty="0" err="1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AlKhabourah</a:t>
            </a:r>
            <a:r>
              <a:rPr lang="en-US" sz="1400" b="1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Rainfall : </a:t>
            </a:r>
            <a:r>
              <a:rPr lang="en-US" sz="14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516 mm</a:t>
            </a:r>
          </a:p>
        </p:txBody>
      </p:sp>
      <p:pic>
        <p:nvPicPr>
          <p:cNvPr id="8" name="Picture 6" descr="Map&#10;&#10;Description automatically generated">
            <a:extLst>
              <a:ext uri="{FF2B5EF4-FFF2-40B4-BE49-F238E27FC236}">
                <a16:creationId xmlns:a16="http://schemas.microsoft.com/office/drawing/2014/main" id="{3C9AD3C4-241C-48DA-95B0-47FFC87AF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" y="3328653"/>
            <a:ext cx="2926079" cy="2262730"/>
          </a:xfrm>
          <a:prstGeom prst="rect">
            <a:avLst/>
          </a:prstGeom>
        </p:spPr>
      </p:pic>
      <p:pic>
        <p:nvPicPr>
          <p:cNvPr id="11" name="Picture 8" descr="Map&#10;&#10;Description automatically generated">
            <a:extLst>
              <a:ext uri="{FF2B5EF4-FFF2-40B4-BE49-F238E27FC236}">
                <a16:creationId xmlns:a16="http://schemas.microsoft.com/office/drawing/2014/main" id="{426D1B74-5B65-4998-9AE8-02DDB5E97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6161" y="3328654"/>
            <a:ext cx="2926079" cy="2262730"/>
          </a:xfrm>
          <a:prstGeom prst="rect">
            <a:avLst/>
          </a:prstGeom>
        </p:spPr>
      </p:pic>
      <p:pic>
        <p:nvPicPr>
          <p:cNvPr id="12" name="Picture 11" descr="Diagram&#10;&#10;Description automatically generated with low confidence">
            <a:extLst>
              <a:ext uri="{FF2B5EF4-FFF2-40B4-BE49-F238E27FC236}">
                <a16:creationId xmlns:a16="http://schemas.microsoft.com/office/drawing/2014/main" id="{F7D97297-F379-4CD3-A86D-E50F1D7035C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120" y="3328653"/>
            <a:ext cx="2926079" cy="226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NWP scenarios (2)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E00BA8-89D7-4AB4-AC51-B188F83900CE}"/>
              </a:ext>
            </a:extLst>
          </p:cNvPr>
          <p:cNvSpPr txBox="1"/>
          <p:nvPr/>
        </p:nvSpPr>
        <p:spPr>
          <a:xfrm>
            <a:off x="997527" y="1464217"/>
            <a:ext cx="94723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Rainfall forecast from OCRM-7 </a:t>
            </a: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:</a:t>
            </a:r>
          </a:p>
        </p:txBody>
      </p:sp>
      <p:pic>
        <p:nvPicPr>
          <p:cNvPr id="6" name="Picture 6" descr="Map&#10;&#10;Description automatically generated">
            <a:extLst>
              <a:ext uri="{FF2B5EF4-FFF2-40B4-BE49-F238E27FC236}">
                <a16:creationId xmlns:a16="http://schemas.microsoft.com/office/drawing/2014/main" id="{0E1BB534-F5A8-4E74-9628-CB032604F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655" y="1795926"/>
            <a:ext cx="2662752" cy="2056976"/>
          </a:xfrm>
          <a:prstGeom prst="rect">
            <a:avLst/>
          </a:prstGeom>
        </p:spPr>
      </p:pic>
      <p:pic>
        <p:nvPicPr>
          <p:cNvPr id="8" name="Picture 9" descr="Map&#10;&#10;Description automatically generated">
            <a:extLst>
              <a:ext uri="{FF2B5EF4-FFF2-40B4-BE49-F238E27FC236}">
                <a16:creationId xmlns:a16="http://schemas.microsoft.com/office/drawing/2014/main" id="{B55FA705-7AAD-4DF6-B8A8-66F2C22B1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4655" y="3992914"/>
            <a:ext cx="2662752" cy="2056976"/>
          </a:xfrm>
          <a:prstGeom prst="rect">
            <a:avLst/>
          </a:prstGeom>
        </p:spPr>
      </p:pic>
      <p:pic>
        <p:nvPicPr>
          <p:cNvPr id="11" name="Picture 3" descr="Map&#10;&#10;Description automatically generated">
            <a:extLst>
              <a:ext uri="{FF2B5EF4-FFF2-40B4-BE49-F238E27FC236}">
                <a16:creationId xmlns:a16="http://schemas.microsoft.com/office/drawing/2014/main" id="{E378AB98-8CDD-40CD-9EBF-DC57BF27E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936" y="1822808"/>
            <a:ext cx="2662752" cy="2056976"/>
          </a:xfrm>
          <a:prstGeom prst="rect">
            <a:avLst/>
          </a:prstGeom>
        </p:spPr>
      </p:pic>
      <p:pic>
        <p:nvPicPr>
          <p:cNvPr id="12" name="Picture 7" descr="Map&#10;&#10;Description automatically generated">
            <a:extLst>
              <a:ext uri="{FF2B5EF4-FFF2-40B4-BE49-F238E27FC236}">
                <a16:creationId xmlns:a16="http://schemas.microsoft.com/office/drawing/2014/main" id="{D31A0DF8-AFA7-4491-8C43-DF3323BF7C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5217" y="3930445"/>
            <a:ext cx="2662752" cy="2056976"/>
          </a:xfrm>
          <a:prstGeom prst="rect">
            <a:avLst/>
          </a:prstGeom>
        </p:spPr>
      </p:pic>
      <p:pic>
        <p:nvPicPr>
          <p:cNvPr id="13" name="Picture 8" descr="Map&#10;&#10;Description automatically generated">
            <a:extLst>
              <a:ext uri="{FF2B5EF4-FFF2-40B4-BE49-F238E27FC236}">
                <a16:creationId xmlns:a16="http://schemas.microsoft.com/office/drawing/2014/main" id="{67B23A7A-0B74-4972-8077-1B9ADA52A9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4936" y="3937881"/>
            <a:ext cx="2662752" cy="205697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86FA979-5267-404A-B641-4CA52AA4F559}"/>
              </a:ext>
            </a:extLst>
          </p:cNvPr>
          <p:cNvGrpSpPr/>
          <p:nvPr/>
        </p:nvGrpSpPr>
        <p:grpSpPr>
          <a:xfrm>
            <a:off x="1561697" y="1826337"/>
            <a:ext cx="2726272" cy="2120954"/>
            <a:chOff x="698029" y="1716482"/>
            <a:chExt cx="2726272" cy="2120954"/>
          </a:xfrm>
        </p:grpSpPr>
        <p:pic>
          <p:nvPicPr>
            <p:cNvPr id="15" name="Picture 5" descr="Map&#10;&#10;Description automatically generated">
              <a:extLst>
                <a:ext uri="{FF2B5EF4-FFF2-40B4-BE49-F238E27FC236}">
                  <a16:creationId xmlns:a16="http://schemas.microsoft.com/office/drawing/2014/main" id="{DBD0C21E-E84C-4596-96D2-65A6DD8FF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1549" y="1716482"/>
              <a:ext cx="2662752" cy="205697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9A5F38-E7DD-4CCE-9B90-F8002D9EF6B7}"/>
                </a:ext>
              </a:extLst>
            </p:cNvPr>
            <p:cNvSpPr txBox="1"/>
            <p:nvPr/>
          </p:nvSpPr>
          <p:spPr>
            <a:xfrm>
              <a:off x="698029" y="3529659"/>
              <a:ext cx="1835386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2060"/>
                  </a:solidFill>
                  <a:cs typeface="Calibri"/>
                </a:rPr>
                <a:t>Run: 2021.09.29 - 00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331D513-9FED-4CBA-8193-46F812120182}"/>
              </a:ext>
            </a:extLst>
          </p:cNvPr>
          <p:cNvSpPr txBox="1"/>
          <p:nvPr/>
        </p:nvSpPr>
        <p:spPr>
          <a:xfrm>
            <a:off x="4608672" y="5742112"/>
            <a:ext cx="18353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2060"/>
                </a:solidFill>
                <a:cs typeface="Calibri"/>
              </a:rPr>
              <a:t>Run: 2021.10.03 - 00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654C7F-5A18-4AFA-8AAB-CE2F5ED9CE9C}"/>
              </a:ext>
            </a:extLst>
          </p:cNvPr>
          <p:cNvSpPr txBox="1"/>
          <p:nvPr/>
        </p:nvSpPr>
        <p:spPr>
          <a:xfrm>
            <a:off x="1581154" y="5742113"/>
            <a:ext cx="18353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cs typeface="Calibri"/>
              </a:rPr>
              <a:t>Run: 2021.10.02 - 00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857CB1-B06C-40F9-A79D-5F3F0698BB9B}"/>
              </a:ext>
            </a:extLst>
          </p:cNvPr>
          <p:cNvSpPr txBox="1"/>
          <p:nvPr/>
        </p:nvSpPr>
        <p:spPr>
          <a:xfrm>
            <a:off x="7641924" y="3628097"/>
            <a:ext cx="18353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2060"/>
                </a:solidFill>
                <a:cs typeface="Calibri"/>
              </a:rPr>
              <a:t>Run: 2021.10.01 - 00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8F80D8-46BE-45E0-B0CF-EDA30E81F36B}"/>
              </a:ext>
            </a:extLst>
          </p:cNvPr>
          <p:cNvSpPr txBox="1"/>
          <p:nvPr/>
        </p:nvSpPr>
        <p:spPr>
          <a:xfrm>
            <a:off x="4635479" y="3651401"/>
            <a:ext cx="18353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cs typeface="Calibri"/>
              </a:rPr>
              <a:t>Run: 2021.09.30 - 00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9FE7E1-788A-4479-B33F-343691A3BFE3}"/>
              </a:ext>
            </a:extLst>
          </p:cNvPr>
          <p:cNvSpPr txBox="1"/>
          <p:nvPr/>
        </p:nvSpPr>
        <p:spPr>
          <a:xfrm>
            <a:off x="7684655" y="5790088"/>
            <a:ext cx="183538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2060"/>
                </a:solidFill>
                <a:cs typeface="Calibri"/>
              </a:rPr>
              <a:t>Run: 2021.10.04 - 00</a:t>
            </a:r>
          </a:p>
        </p:txBody>
      </p:sp>
    </p:spTree>
    <p:extLst>
      <p:ext uri="{BB962C8B-B14F-4D97-AF65-F5344CB8AC3E}">
        <p14:creationId xmlns:p14="http://schemas.microsoft.com/office/powerpoint/2010/main" val="3615657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NWP scenarios (2)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E00BA8-89D7-4AB4-AC51-B188F83900CE}"/>
              </a:ext>
            </a:extLst>
          </p:cNvPr>
          <p:cNvSpPr txBox="1"/>
          <p:nvPr/>
        </p:nvSpPr>
        <p:spPr>
          <a:xfrm>
            <a:off x="997527" y="1542182"/>
            <a:ext cx="94723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Ocean Model Update Oct 03:</a:t>
            </a:r>
          </a:p>
        </p:txBody>
      </p:sp>
      <p:pic>
        <p:nvPicPr>
          <p:cNvPr id="6" name="Picture 3" descr="Diagram&#10;&#10;Description automatically generated">
            <a:extLst>
              <a:ext uri="{FF2B5EF4-FFF2-40B4-BE49-F238E27FC236}">
                <a16:creationId xmlns:a16="http://schemas.microsoft.com/office/drawing/2014/main" id="{E5C82B9C-2079-4B3B-82EA-815B4FBCC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10" y="2049953"/>
            <a:ext cx="4645107" cy="3824098"/>
          </a:xfrm>
          <a:prstGeom prst="rect">
            <a:avLst/>
          </a:prstGeom>
        </p:spPr>
      </p:pic>
      <p:pic>
        <p:nvPicPr>
          <p:cNvPr id="8" name="Picture 5" descr="Diagram, schematic&#10;&#10;Description automatically generated">
            <a:extLst>
              <a:ext uri="{FF2B5EF4-FFF2-40B4-BE49-F238E27FC236}">
                <a16:creationId xmlns:a16="http://schemas.microsoft.com/office/drawing/2014/main" id="{51F89296-52BF-44E0-986B-50D12659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5366" y="2049953"/>
            <a:ext cx="4645107" cy="382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72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Landfall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FC09F7-5F60-4C1C-9F4A-8D5078A9A5D4}"/>
              </a:ext>
            </a:extLst>
          </p:cNvPr>
          <p:cNvGrpSpPr/>
          <p:nvPr/>
        </p:nvGrpSpPr>
        <p:grpSpPr>
          <a:xfrm>
            <a:off x="5622619" y="1369442"/>
            <a:ext cx="6475114" cy="4346447"/>
            <a:chOff x="5807710" y="1273810"/>
            <a:chExt cx="6203632" cy="3818572"/>
          </a:xfrm>
        </p:grpSpPr>
        <p:pic>
          <p:nvPicPr>
            <p:cNvPr id="17" name="Picture 1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344C4EE-25FB-4860-BB9B-4F8FCB183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7710" y="1299210"/>
              <a:ext cx="2995930" cy="1802130"/>
            </a:xfrm>
            <a:prstGeom prst="rect">
              <a:avLst/>
            </a:prstGeom>
          </p:spPr>
        </p:pic>
        <p:pic>
          <p:nvPicPr>
            <p:cNvPr id="18" name="Picture 1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DC7FC0E-E38D-4CA2-A028-484A54E2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8897" y="1273810"/>
              <a:ext cx="3037205" cy="1827530"/>
            </a:xfrm>
            <a:prstGeom prst="rect">
              <a:avLst/>
            </a:prstGeom>
          </p:spPr>
        </p:pic>
        <p:pic>
          <p:nvPicPr>
            <p:cNvPr id="19" name="Picture 1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20D13E8-6255-48D5-92BB-35BD31702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714" y="3289617"/>
              <a:ext cx="2995930" cy="1802765"/>
            </a:xfrm>
            <a:prstGeom prst="rect">
              <a:avLst/>
            </a:prstGeom>
          </p:spPr>
        </p:pic>
        <p:pic>
          <p:nvPicPr>
            <p:cNvPr id="20" name="Picture 1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3117DCC-6D77-4602-BB99-7A7B209CD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8897" y="3289616"/>
              <a:ext cx="3052445" cy="1802765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DCC9073-7AAB-42DE-8464-971E3BF6D7FF}"/>
              </a:ext>
            </a:extLst>
          </p:cNvPr>
          <p:cNvSpPr txBox="1"/>
          <p:nvPr/>
        </p:nvSpPr>
        <p:spPr>
          <a:xfrm>
            <a:off x="5844750" y="5717794"/>
            <a:ext cx="61986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A series of Morphed integrated Microwave images Oct 3 (1500,1600,1700 &amp;1800 UTC) showed the landfall</a:t>
            </a:r>
            <a:endParaRPr kumimoji="0" lang="en-GB" sz="1200" b="0" i="1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F31465-23A3-4FE0-8D47-D49BB21A98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68" y="2210397"/>
            <a:ext cx="2713563" cy="28989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9373123-3198-4C0B-8043-A0DFF94428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7618" y="2210397"/>
            <a:ext cx="2714067" cy="29046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F8FCE9D-9C6E-4774-86D5-1F910B609FC7}"/>
              </a:ext>
            </a:extLst>
          </p:cNvPr>
          <p:cNvSpPr txBox="1"/>
          <p:nvPr/>
        </p:nvSpPr>
        <p:spPr>
          <a:xfrm>
            <a:off x="181878" y="5025130"/>
            <a:ext cx="5380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i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Satellite Surface Wind Analysis on Oct 03 at 15 UTC &amp;1800UTC</a:t>
            </a:r>
            <a:endParaRPr lang="en-GB" sz="1200" i="1" dirty="0">
              <a:solidFill>
                <a:srgbClr val="5B9BD5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B6CED9-FB2E-45A5-8F08-66A44466BD3A}"/>
              </a:ext>
            </a:extLst>
          </p:cNvPr>
          <p:cNvSpPr/>
          <p:nvPr/>
        </p:nvSpPr>
        <p:spPr>
          <a:xfrm>
            <a:off x="7741920" y="1398353"/>
            <a:ext cx="1008573" cy="237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15:00 UTC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F674D9-BD2B-48E1-9E5D-23D49B2BDF32}"/>
              </a:ext>
            </a:extLst>
          </p:cNvPr>
          <p:cNvSpPr/>
          <p:nvPr/>
        </p:nvSpPr>
        <p:spPr>
          <a:xfrm>
            <a:off x="11060157" y="1386035"/>
            <a:ext cx="1008573" cy="237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16:00 UTC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0850C7-0F30-4CEA-BA98-C85B9A1F91C1}"/>
              </a:ext>
            </a:extLst>
          </p:cNvPr>
          <p:cNvSpPr/>
          <p:nvPr/>
        </p:nvSpPr>
        <p:spPr>
          <a:xfrm>
            <a:off x="7763138" y="3659862"/>
            <a:ext cx="1008573" cy="237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17:00 UTC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5F385A-45B8-4BFE-AAF5-50AB0FC46C9D}"/>
              </a:ext>
            </a:extLst>
          </p:cNvPr>
          <p:cNvSpPr/>
          <p:nvPr/>
        </p:nvSpPr>
        <p:spPr>
          <a:xfrm>
            <a:off x="11089159" y="3676011"/>
            <a:ext cx="1008573" cy="237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18:00 UTC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D509FC-1062-40BF-9F21-79CEC10BA2FA}"/>
              </a:ext>
            </a:extLst>
          </p:cNvPr>
          <p:cNvSpPr/>
          <p:nvPr/>
        </p:nvSpPr>
        <p:spPr>
          <a:xfrm>
            <a:off x="942762" y="1578648"/>
            <a:ext cx="18678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Update Oct 03:</a:t>
            </a:r>
          </a:p>
        </p:txBody>
      </p:sp>
    </p:spTree>
    <p:extLst>
      <p:ext uri="{BB962C8B-B14F-4D97-AF65-F5344CB8AC3E}">
        <p14:creationId xmlns:p14="http://schemas.microsoft.com/office/powerpoint/2010/main" val="216430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B4A9DDA-AB67-42A0-A8D0-6A9644F186FA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Web platform for T.C Watch </a:t>
            </a:r>
            <a:endParaRPr lang="en-US" sz="2800" b="1" u="sng" dirty="0"/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6342D375-2A66-4FE2-ACBB-4F651BF5E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599" y="1452880"/>
            <a:ext cx="4710801" cy="413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5A36F8F-7AD3-492D-94AE-CF31B7E1A114}"/>
              </a:ext>
            </a:extLst>
          </p:cNvPr>
          <p:cNvSpPr/>
          <p:nvPr/>
        </p:nvSpPr>
        <p:spPr>
          <a:xfrm>
            <a:off x="4634591" y="5535979"/>
            <a:ext cx="3451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CIMSS Tropical Cyclones (wisc.edu)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C3843-BE2A-43E2-906D-9B88D225AEAF}"/>
              </a:ext>
            </a:extLst>
          </p:cNvPr>
          <p:cNvSpPr txBox="1"/>
          <p:nvPr/>
        </p:nvSpPr>
        <p:spPr>
          <a:xfrm>
            <a:off x="751840" y="2967335"/>
            <a:ext cx="2753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We can check the current status of the tropical systems world-wide</a:t>
            </a:r>
          </a:p>
        </p:txBody>
      </p:sp>
    </p:spTree>
    <p:extLst>
      <p:ext uri="{BB962C8B-B14F-4D97-AF65-F5344CB8AC3E}">
        <p14:creationId xmlns:p14="http://schemas.microsoft.com/office/powerpoint/2010/main" val="2231199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Impacts and devastations</a:t>
            </a:r>
          </a:p>
          <a:p>
            <a:endParaRPr lang="en-US" sz="28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A8B10-B2FB-4795-AC4E-3E81836E1737}"/>
              </a:ext>
            </a:extLst>
          </p:cNvPr>
          <p:cNvSpPr/>
          <p:nvPr/>
        </p:nvSpPr>
        <p:spPr>
          <a:xfrm>
            <a:off x="997527" y="1619186"/>
            <a:ext cx="1340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Storm surge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C8304D-4810-4D07-AB9F-7DE0851D792A}"/>
              </a:ext>
            </a:extLst>
          </p:cNvPr>
          <p:cNvSpPr/>
          <p:nvPr/>
        </p:nvSpPr>
        <p:spPr>
          <a:xfrm>
            <a:off x="657956" y="1822606"/>
            <a:ext cx="9890638" cy="107721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E7E6E6">
                  <a:lumMod val="25000"/>
                </a:srgbClr>
              </a:solidFill>
              <a:latin typeface="Century Gothic"/>
            </a:endParaRPr>
          </a:p>
          <a:p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astronomical tide was in a neap </a:t>
            </a:r>
            <a:r>
              <a:rPr lang="en-US" altLang="ar-OM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Shaheen which minimized the storm surge. The wave models expected a significant wave height of 8  to 12 </a:t>
            </a:r>
            <a:r>
              <a:rPr lang="en-US" altLang="ar-OM" sz="16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metres</a:t>
            </a:r>
            <a:endParaRPr lang="en-US" altLang="ar-OM" sz="160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ar-OM" sz="1600" dirty="0">
              <a:solidFill>
                <a:srgbClr val="E7E6E6">
                  <a:lumMod val="25000"/>
                </a:srgbClr>
              </a:solidFill>
              <a:latin typeface="Century Gothic"/>
            </a:endParaRPr>
          </a:p>
        </p:txBody>
      </p:sp>
      <p:pic>
        <p:nvPicPr>
          <p:cNvPr id="8" name="Picture 7" descr="Chart, scatter chart&#10;&#10;Description automatically generated">
            <a:extLst>
              <a:ext uri="{FF2B5EF4-FFF2-40B4-BE49-F238E27FC236}">
                <a16:creationId xmlns:a16="http://schemas.microsoft.com/office/drawing/2014/main" id="{A3079E7D-5B15-45F7-966E-55B75B3B231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3" r="8654" b="3833"/>
          <a:stretch/>
        </p:blipFill>
        <p:spPr bwMode="auto">
          <a:xfrm>
            <a:off x="3959243" y="2757959"/>
            <a:ext cx="4163752" cy="3019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F37ADE24-0A0F-4F4A-9FB9-6AFF41173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995" y="2958960"/>
            <a:ext cx="3896427" cy="26172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420CBE-5924-44A8-AD32-9F88CFAE1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956" y="2757959"/>
            <a:ext cx="3204320" cy="301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04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Impacts and devastations</a:t>
            </a:r>
          </a:p>
          <a:p>
            <a:endParaRPr lang="en-US" sz="28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A8B10-B2FB-4795-AC4E-3E81836E1737}"/>
              </a:ext>
            </a:extLst>
          </p:cNvPr>
          <p:cNvSpPr/>
          <p:nvPr/>
        </p:nvSpPr>
        <p:spPr>
          <a:xfrm>
            <a:off x="997527" y="1619186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Wind damage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DFC0E3-CC13-4F20-A2E7-850C836A7843}"/>
              </a:ext>
            </a:extLst>
          </p:cNvPr>
          <p:cNvSpPr/>
          <p:nvPr/>
        </p:nvSpPr>
        <p:spPr>
          <a:xfrm>
            <a:off x="594694" y="2255767"/>
            <a:ext cx="6078072" cy="28931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Wind contributed affectively in </a:t>
            </a: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Shaheen </a:t>
            </a: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destruction </a:t>
            </a:r>
          </a:p>
          <a:p>
            <a:endParaRPr lang="en-US" sz="1600" dirty="0">
              <a:solidFill>
                <a:srgbClr val="E7E6E6">
                  <a:lumMod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recorded maximum wind gust is 90 knots in Al </a:t>
            </a:r>
            <a:r>
              <a:rPr lang="en-US" sz="1600" dirty="0" err="1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Khaboura</a:t>
            </a: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destruction includes: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Uprooting trees in a vast area.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telecom masts.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 power poles. 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Others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pic>
        <p:nvPicPr>
          <p:cNvPr id="12" name="Picture 11" descr="A picture containing tree, outdoor, sky, palm&#10;&#10;Description automatically generated">
            <a:extLst>
              <a:ext uri="{FF2B5EF4-FFF2-40B4-BE49-F238E27FC236}">
                <a16:creationId xmlns:a16="http://schemas.microsoft.com/office/drawing/2014/main" id="{1CB0164B-62D4-4B81-9ECD-19080C950FD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679" y="1578290"/>
            <a:ext cx="3544162" cy="22301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04B049-66BE-454B-9FD4-9D060304289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677" y="3855701"/>
            <a:ext cx="3544163" cy="2230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2232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Impacts and devastations</a:t>
            </a:r>
          </a:p>
          <a:p>
            <a:endParaRPr lang="en-US" sz="28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A8B10-B2FB-4795-AC4E-3E81836E1737}"/>
              </a:ext>
            </a:extLst>
          </p:cNvPr>
          <p:cNvSpPr/>
          <p:nvPr/>
        </p:nvSpPr>
        <p:spPr>
          <a:xfrm>
            <a:off x="997527" y="1619186"/>
            <a:ext cx="184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Wind damage </a:t>
            </a:r>
          </a:p>
        </p:txBody>
      </p:sp>
      <p:pic>
        <p:nvPicPr>
          <p:cNvPr id="7" name="musanah1" descr="musanah1">
            <a:hlinkClick r:id="" action="ppaction://media"/>
            <a:extLst>
              <a:ext uri="{FF2B5EF4-FFF2-40B4-BE49-F238E27FC236}">
                <a16:creationId xmlns:a16="http://schemas.microsoft.com/office/drawing/2014/main" id="{0E54146A-04BD-4520-84FA-26E0247BA5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41535" y="1896185"/>
            <a:ext cx="4016065" cy="4019735"/>
          </a:xfrm>
          <a:prstGeom prst="rect">
            <a:avLst/>
          </a:prstGeom>
        </p:spPr>
      </p:pic>
      <p:pic>
        <p:nvPicPr>
          <p:cNvPr id="8" name="suwaq1" descr="suwaq1">
            <a:hlinkClick r:id="" action="ppaction://media"/>
            <a:extLst>
              <a:ext uri="{FF2B5EF4-FFF2-40B4-BE49-F238E27FC236}">
                <a16:creationId xmlns:a16="http://schemas.microsoft.com/office/drawing/2014/main" id="{159CB9B7-8F42-4AC6-ADF6-005DF418DE5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38095" y="1896185"/>
            <a:ext cx="3828145" cy="40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9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Impacts and devastations</a:t>
            </a:r>
          </a:p>
          <a:p>
            <a:endParaRPr lang="en-US" sz="28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A8B10-B2FB-4795-AC4E-3E81836E1737}"/>
              </a:ext>
            </a:extLst>
          </p:cNvPr>
          <p:cNvSpPr/>
          <p:nvPr/>
        </p:nvSpPr>
        <p:spPr>
          <a:xfrm>
            <a:off x="997527" y="1619186"/>
            <a:ext cx="1098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flooding</a:t>
            </a:r>
          </a:p>
        </p:txBody>
      </p:sp>
      <p:pic>
        <p:nvPicPr>
          <p:cNvPr id="9" name="Picture 8" descr="A picture containing text, insect&#10;&#10;Description automatically generated">
            <a:extLst>
              <a:ext uri="{FF2B5EF4-FFF2-40B4-BE49-F238E27FC236}">
                <a16:creationId xmlns:a16="http://schemas.microsoft.com/office/drawing/2014/main" id="{66D62E47-978E-4735-88F1-00EB785598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58" y="2103690"/>
            <a:ext cx="5285530" cy="3210422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35C73E-B843-4D81-87D7-EC3A0F4BD848}"/>
              </a:ext>
            </a:extLst>
          </p:cNvPr>
          <p:cNvSpPr/>
          <p:nvPr/>
        </p:nvSpPr>
        <p:spPr>
          <a:xfrm>
            <a:off x="6916569" y="5314111"/>
            <a:ext cx="44131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Sentinel 2 shows the flooded areas in Al </a:t>
            </a:r>
            <a:r>
              <a:rPr lang="en-US" sz="1600" dirty="0" err="1"/>
              <a:t>Khaboura</a:t>
            </a:r>
            <a:r>
              <a:rPr lang="en-US" sz="1600" dirty="0"/>
              <a:t>.</a:t>
            </a:r>
            <a:endParaRPr lang="en-GB" sz="1600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987CFE3C-84AC-4B9C-B983-43134E4BCDA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74" y="2103689"/>
            <a:ext cx="5285530" cy="3216360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D4FA242-F115-46AE-A22E-3C8F101A886A}"/>
              </a:ext>
            </a:extLst>
          </p:cNvPr>
          <p:cNvSpPr/>
          <p:nvPr/>
        </p:nvSpPr>
        <p:spPr>
          <a:xfrm>
            <a:off x="1399689" y="5314111"/>
            <a:ext cx="44131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Sentinel 2 shows the flooded areas in Al Suwaiq.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64759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Impacts and devastations</a:t>
            </a:r>
          </a:p>
          <a:p>
            <a:endParaRPr lang="en-US" sz="2800" b="1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A8B10-B2FB-4795-AC4E-3E81836E1737}"/>
              </a:ext>
            </a:extLst>
          </p:cNvPr>
          <p:cNvSpPr/>
          <p:nvPr/>
        </p:nvSpPr>
        <p:spPr>
          <a:xfrm>
            <a:off x="997527" y="1619186"/>
            <a:ext cx="1098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flooding</a:t>
            </a:r>
          </a:p>
        </p:txBody>
      </p:sp>
      <p:pic>
        <p:nvPicPr>
          <p:cNvPr id="8" name="Picture 7" descr="A picture containing sky, outdoor, beach, nature&#10;&#10;Description automatically generated">
            <a:extLst>
              <a:ext uri="{FF2B5EF4-FFF2-40B4-BE49-F238E27FC236}">
                <a16:creationId xmlns:a16="http://schemas.microsoft.com/office/drawing/2014/main" id="{6AACFDA5-B699-4957-A567-E7E5EDD4733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7" y="2082528"/>
            <a:ext cx="3508842" cy="35580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C22BC6-8316-4018-8708-0FD8DF648CCB}"/>
              </a:ext>
            </a:extLst>
          </p:cNvPr>
          <p:cNvSpPr/>
          <p:nvPr/>
        </p:nvSpPr>
        <p:spPr>
          <a:xfrm>
            <a:off x="997528" y="5363601"/>
            <a:ext cx="350884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i="1" dirty="0" err="1"/>
              <a:t>AlGhalil</a:t>
            </a:r>
            <a:r>
              <a:rPr lang="en-US" sz="1200" i="1" dirty="0"/>
              <a:t> village in </a:t>
            </a:r>
            <a:r>
              <a:rPr lang="en-US" sz="1200" i="1" dirty="0" err="1"/>
              <a:t>AlSuwaiq</a:t>
            </a:r>
            <a:r>
              <a:rPr lang="en-US" sz="1200" i="1" dirty="0"/>
              <a:t> on the morning of Oct 4. </a:t>
            </a:r>
            <a:endParaRPr lang="en-GB" sz="1200" dirty="0"/>
          </a:p>
        </p:txBody>
      </p:sp>
      <p:pic>
        <p:nvPicPr>
          <p:cNvPr id="13" name="Picture 12" descr="A picture containing outdoor, nature, shore&#10;&#10;Description automatically generated">
            <a:extLst>
              <a:ext uri="{FF2B5EF4-FFF2-40B4-BE49-F238E27FC236}">
                <a16:creationId xmlns:a16="http://schemas.microsoft.com/office/drawing/2014/main" id="{E77BFFD1-FE97-429A-8940-324329456C7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94" y="2020039"/>
            <a:ext cx="2707006" cy="1810281"/>
          </a:xfrm>
          <a:prstGeom prst="rect">
            <a:avLst/>
          </a:prstGeom>
        </p:spPr>
      </p:pic>
      <p:pic>
        <p:nvPicPr>
          <p:cNvPr id="14" name="Picture 13" descr="A picture containing ground, outdoor, shore&#10;&#10;Description automatically generated">
            <a:extLst>
              <a:ext uri="{FF2B5EF4-FFF2-40B4-BE49-F238E27FC236}">
                <a16:creationId xmlns:a16="http://schemas.microsoft.com/office/drawing/2014/main" id="{6668C697-A7BA-4EBD-B333-BDA2B931CFB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794" y="3830320"/>
            <a:ext cx="2707006" cy="181028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8D466F-355B-43A3-8602-636EA5EA7D18}"/>
              </a:ext>
            </a:extLst>
          </p:cNvPr>
          <p:cNvSpPr/>
          <p:nvPr/>
        </p:nvSpPr>
        <p:spPr>
          <a:xfrm>
            <a:off x="6307201" y="5363602"/>
            <a:ext cx="110959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dirty="0"/>
              <a:t>AL-KHABOURA</a:t>
            </a:r>
            <a:endParaRPr lang="en-GB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836753-C6F1-45AB-8680-8038CF877DF6}"/>
              </a:ext>
            </a:extLst>
          </p:cNvPr>
          <p:cNvSpPr/>
          <p:nvPr/>
        </p:nvSpPr>
        <p:spPr>
          <a:xfrm>
            <a:off x="6755593" y="3553321"/>
            <a:ext cx="661207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dirty="0"/>
              <a:t>SAHAM</a:t>
            </a:r>
            <a:endParaRPr lang="en-GB" sz="1200" dirty="0"/>
          </a:p>
        </p:txBody>
      </p:sp>
      <p:pic>
        <p:nvPicPr>
          <p:cNvPr id="18" name="suwaiq" descr="suwaiq">
            <a:hlinkClick r:id="" action="ppaction://media"/>
            <a:extLst>
              <a:ext uri="{FF2B5EF4-FFF2-40B4-BE49-F238E27FC236}">
                <a16:creationId xmlns:a16="http://schemas.microsoft.com/office/drawing/2014/main" id="{722CB743-4502-4219-828B-1FB77F1A84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20225" y="1992801"/>
            <a:ext cx="3537445" cy="36477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E0A2104-D3FE-4762-AC41-D388225DDEF9}"/>
              </a:ext>
            </a:extLst>
          </p:cNvPr>
          <p:cNvSpPr/>
          <p:nvPr/>
        </p:nvSpPr>
        <p:spPr>
          <a:xfrm>
            <a:off x="7617641" y="5373762"/>
            <a:ext cx="916661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dirty="0"/>
              <a:t>AL-SUWAIQ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26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854EB5-51E9-4055-9FB0-CA488FE5E5EB}"/>
              </a:ext>
            </a:extLst>
          </p:cNvPr>
          <p:cNvSpPr txBox="1"/>
          <p:nvPr/>
        </p:nvSpPr>
        <p:spPr>
          <a:xfrm>
            <a:off x="3271101" y="4771533"/>
            <a:ext cx="53159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Times New Roman"/>
                <a:cs typeface="Times New Roman"/>
              </a:rPr>
              <a:t>Shaheen (01-05/10/2021) Extreme Values</a:t>
            </a:r>
            <a:r>
              <a:rPr lang="en-US" sz="1200"/>
              <a:t> </a:t>
            </a:r>
            <a:endParaRPr lang="en-US" sz="1200">
              <a:cs typeface="Calibri"/>
            </a:endParaRPr>
          </a:p>
        </p:txBody>
      </p:sp>
      <p:pic>
        <p:nvPicPr>
          <p:cNvPr id="13" name="Picture 8" descr="Timeline&#10;&#10;Description automatically generated">
            <a:extLst>
              <a:ext uri="{FF2B5EF4-FFF2-40B4-BE49-F238E27FC236}">
                <a16:creationId xmlns:a16="http://schemas.microsoft.com/office/drawing/2014/main" id="{5FB9BA7A-8A7D-42E1-A90F-617364D41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194" y="2035583"/>
            <a:ext cx="9353745" cy="27514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234542-540A-4172-A955-76DB711E2AAE}"/>
              </a:ext>
            </a:extLst>
          </p:cNvPr>
          <p:cNvSpPr txBox="1"/>
          <p:nvPr/>
        </p:nvSpPr>
        <p:spPr>
          <a:xfrm>
            <a:off x="3271101" y="1756484"/>
            <a:ext cx="53159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latin typeface="Times New Roman"/>
                <a:cs typeface="Times New Roman"/>
              </a:rPr>
              <a:t>Closest Station to Landfall: Suwaiq</a:t>
            </a:r>
            <a:r>
              <a:rPr lang="en-US" sz="1200" dirty="0"/>
              <a:t> </a:t>
            </a:r>
            <a:endParaRPr lang="en-US" sz="1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511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Statistics</a:t>
            </a:r>
          </a:p>
        </p:txBody>
      </p:sp>
      <p:pic>
        <p:nvPicPr>
          <p:cNvPr id="6" name="Picture 8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813CA9F7-AAE1-4BDF-9547-50115A413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44" y="4337055"/>
            <a:ext cx="11187659" cy="13642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A8998C-85C7-42DB-9206-14D3DA1F7D57}"/>
              </a:ext>
            </a:extLst>
          </p:cNvPr>
          <p:cNvSpPr txBox="1"/>
          <p:nvPr/>
        </p:nvSpPr>
        <p:spPr>
          <a:xfrm>
            <a:off x="2770016" y="5747649"/>
            <a:ext cx="636165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latin typeface="Times New Roman"/>
                <a:ea typeface="+mn-lt"/>
                <a:cs typeface="+mn-lt"/>
              </a:rPr>
              <a:t>Rainfall Accumulation for Shaheen During October 2</a:t>
            </a:r>
            <a:r>
              <a:rPr lang="en-US" sz="1200" baseline="30000" dirty="0">
                <a:latin typeface="Times New Roman"/>
                <a:ea typeface="+mn-lt"/>
                <a:cs typeface="+mn-lt"/>
              </a:rPr>
              <a:t>nd </a:t>
            </a:r>
            <a:r>
              <a:rPr lang="en-US" sz="1200" dirty="0">
                <a:latin typeface="Times New Roman"/>
                <a:ea typeface="+mn-lt"/>
                <a:cs typeface="+mn-lt"/>
              </a:rPr>
              <a:t>- 4</a:t>
            </a:r>
            <a:r>
              <a:rPr lang="en-US" sz="1200" baseline="30000" dirty="0">
                <a:latin typeface="Times New Roman"/>
                <a:ea typeface="+mn-lt"/>
                <a:cs typeface="+mn-lt"/>
              </a:rPr>
              <a:t>th </a:t>
            </a:r>
            <a:r>
              <a:rPr lang="en-US" sz="1200" dirty="0">
                <a:latin typeface="Times New Roman"/>
                <a:ea typeface="+mn-lt"/>
                <a:cs typeface="+mn-lt"/>
              </a:rPr>
              <a:t>,2021</a:t>
            </a:r>
            <a:endParaRPr lang="en-US" sz="1200" dirty="0">
              <a:latin typeface="Times New Roman"/>
            </a:endParaRPr>
          </a:p>
        </p:txBody>
      </p:sp>
      <p:pic>
        <p:nvPicPr>
          <p:cNvPr id="8" name="Picture 11" descr="Map&#10;&#10;Description automatically generated">
            <a:extLst>
              <a:ext uri="{FF2B5EF4-FFF2-40B4-BE49-F238E27FC236}">
                <a16:creationId xmlns:a16="http://schemas.microsoft.com/office/drawing/2014/main" id="{7DE5D10F-65BD-4747-B0D5-7A4372833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1837" y="1329035"/>
            <a:ext cx="4579495" cy="2839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F6C8A-4555-47BA-81E0-574F04B01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1123" y="1326266"/>
            <a:ext cx="3984948" cy="282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46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Statistics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73EFF00-2BCC-46D6-8994-A4E9210DC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709052"/>
              </p:ext>
            </p:extLst>
          </p:nvPr>
        </p:nvGraphicFramePr>
        <p:xfrm>
          <a:off x="601148" y="1878720"/>
          <a:ext cx="4938397" cy="355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E8ED36C-D7D9-4022-AD7C-05B36AD84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7350467"/>
              </p:ext>
            </p:extLst>
          </p:nvPr>
        </p:nvGraphicFramePr>
        <p:xfrm>
          <a:off x="5724842" y="1878720"/>
          <a:ext cx="5476875" cy="331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89374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Statistics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AEB6C1E-D33C-448A-B9E8-ADD7E2ACB7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8073002"/>
              </p:ext>
            </p:extLst>
          </p:nvPr>
        </p:nvGraphicFramePr>
        <p:xfrm>
          <a:off x="997527" y="1553485"/>
          <a:ext cx="5311833" cy="353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5F0F507-791D-42AE-8E74-5A4A937FD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1911099"/>
            <a:ext cx="5298436" cy="31790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1D99B7-AA7A-4550-8DD3-933A62BE746B}"/>
              </a:ext>
            </a:extLst>
          </p:cNvPr>
          <p:cNvSpPr/>
          <p:nvPr/>
        </p:nvSpPr>
        <p:spPr>
          <a:xfrm>
            <a:off x="8086159" y="1911099"/>
            <a:ext cx="1744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latin typeface="Times" pitchFamily="2" charset="0"/>
              </a:rPr>
              <a:t>Suwaiq weather Station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766475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2087F5-8164-4B2C-91B0-E6D771EE9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24" y="2081741"/>
            <a:ext cx="3040592" cy="304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2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603E2B-669C-4771-9D21-62E3D8E30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7365" y="1253331"/>
            <a:ext cx="5696113" cy="4351338"/>
          </a:xfrm>
        </p:spPr>
        <p:txBody>
          <a:bodyPr>
            <a:normAutofit/>
          </a:bodyPr>
          <a:lstStyle/>
          <a:p>
            <a:r>
              <a:rPr lang="en-US" sz="2600" dirty="0"/>
              <a:t>Signs of tropical cyclone formation</a:t>
            </a:r>
          </a:p>
          <a:p>
            <a:r>
              <a:rPr lang="en-US" sz="2600" dirty="0"/>
              <a:t>NWP scenarios </a:t>
            </a:r>
          </a:p>
          <a:p>
            <a:r>
              <a:rPr lang="en-US" sz="2600" dirty="0"/>
              <a:t>The favorable conditions during Shaheen</a:t>
            </a:r>
          </a:p>
          <a:p>
            <a:r>
              <a:rPr lang="en-US" sz="2600" dirty="0"/>
              <a:t>NWP scenarios (2)</a:t>
            </a:r>
          </a:p>
          <a:p>
            <a:r>
              <a:rPr lang="en-US" sz="2600" dirty="0"/>
              <a:t>Landfall</a:t>
            </a:r>
          </a:p>
          <a:p>
            <a:r>
              <a:rPr lang="en-US" sz="2600" dirty="0"/>
              <a:t>Impacts </a:t>
            </a:r>
            <a:r>
              <a:rPr lang="en-GB" sz="2400" dirty="0"/>
              <a:t>and devastations</a:t>
            </a:r>
            <a:endParaRPr lang="en-US" sz="2600" dirty="0"/>
          </a:p>
          <a:p>
            <a:r>
              <a:rPr lang="en-GB" sz="2600" dirty="0"/>
              <a:t>Statistics</a:t>
            </a:r>
          </a:p>
          <a:p>
            <a:r>
              <a:rPr lang="en-GB" sz="2600" dirty="0"/>
              <a:t>Web platform for T.C Watch  </a:t>
            </a:r>
          </a:p>
        </p:txBody>
      </p:sp>
    </p:spTree>
    <p:extLst>
      <p:ext uri="{BB962C8B-B14F-4D97-AF65-F5344CB8AC3E}">
        <p14:creationId xmlns:p14="http://schemas.microsoft.com/office/powerpoint/2010/main" val="242664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Landfall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091F715-F05C-41D4-A203-694CE3EE48D6}"/>
              </a:ext>
            </a:extLst>
          </p:cNvPr>
          <p:cNvGrpSpPr/>
          <p:nvPr/>
        </p:nvGrpSpPr>
        <p:grpSpPr>
          <a:xfrm>
            <a:off x="94263" y="2119946"/>
            <a:ext cx="1819288" cy="1746773"/>
            <a:chOff x="594829" y="1651379"/>
            <a:chExt cx="1853774" cy="1885313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3DD281E3-37CE-4E6C-97C1-4581B22CE8B1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80001"/>
              <a:chOff x="730793" y="2356691"/>
              <a:chExt cx="1166594" cy="1180001"/>
            </a:xfrm>
          </p:grpSpPr>
          <p:sp>
            <p:nvSpPr>
              <p:cNvPr id="87" name="Parallelogram 86">
                <a:extLst>
                  <a:ext uri="{FF2B5EF4-FFF2-40B4-BE49-F238E27FC236}">
                    <a16:creationId xmlns:a16="http://schemas.microsoft.com/office/drawing/2014/main" id="{72D811FC-CF1D-4952-9111-DC0B4B1A66D3}"/>
                  </a:ext>
                </a:extLst>
              </p:cNvPr>
              <p:cNvSpPr/>
              <p:nvPr/>
            </p:nvSpPr>
            <p:spPr>
              <a:xfrm>
                <a:off x="730793" y="3061760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24 Sep</a:t>
                </a: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3EDDC47C-A589-4B9A-9B00-BEDE8B92325E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F4956C1C-3CB6-4BB9-81F9-6A4C0232FF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90" name="Flowchart: Connector 89">
                  <a:extLst>
                    <a:ext uri="{FF2B5EF4-FFF2-40B4-BE49-F238E27FC236}">
                      <a16:creationId xmlns:a16="http://schemas.microsoft.com/office/drawing/2014/main" id="{E4FCCDAF-4114-466E-8469-E09AAE73C550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704739E-37F1-44A5-A74E-F1504B24AF51}"/>
                </a:ext>
              </a:extLst>
            </p:cNvPr>
            <p:cNvSpPr txBox="1"/>
            <p:nvPr/>
          </p:nvSpPr>
          <p:spPr>
            <a:xfrm>
              <a:off x="594829" y="1651379"/>
              <a:ext cx="1853774" cy="56471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Depression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Bay of Bengal 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440037E-3097-474A-886E-753513BE4A6C}"/>
              </a:ext>
            </a:extLst>
          </p:cNvPr>
          <p:cNvGrpSpPr/>
          <p:nvPr/>
        </p:nvGrpSpPr>
        <p:grpSpPr>
          <a:xfrm>
            <a:off x="563491" y="3427302"/>
            <a:ext cx="1980287" cy="1935362"/>
            <a:chOff x="697137" y="3288559"/>
            <a:chExt cx="2017825" cy="2088857"/>
          </a:xfrm>
        </p:grpSpPr>
        <p:sp>
          <p:nvSpPr>
            <p:cNvPr id="92" name="Parallelogram 91">
              <a:extLst>
                <a:ext uri="{FF2B5EF4-FFF2-40B4-BE49-F238E27FC236}">
                  <a16:creationId xmlns:a16="http://schemas.microsoft.com/office/drawing/2014/main" id="{77A3D20E-6A55-49B7-AD58-50418A79C468}"/>
                </a:ext>
              </a:extLst>
            </p:cNvPr>
            <p:cNvSpPr/>
            <p:nvPr/>
          </p:nvSpPr>
          <p:spPr>
            <a:xfrm>
              <a:off x="1374334" y="3288559"/>
              <a:ext cx="1157157" cy="470694"/>
            </a:xfrm>
            <a:prstGeom prst="parallelogram">
              <a:avLst>
                <a:gd name="adj" fmla="val 47222"/>
              </a:avLst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25 Sep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AE4C9C1-DC45-498A-ADFC-587ACA795977}"/>
                </a:ext>
              </a:extLst>
            </p:cNvPr>
            <p:cNvGrpSpPr/>
            <p:nvPr/>
          </p:nvGrpSpPr>
          <p:grpSpPr>
            <a:xfrm rot="10800000">
              <a:off x="1809115" y="3771487"/>
              <a:ext cx="117231" cy="711678"/>
              <a:chOff x="1824348" y="2438405"/>
              <a:chExt cx="117231" cy="711678"/>
            </a:xfrm>
          </p:grpSpPr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42254E7C-76AE-4586-BBF0-9B32B1CF08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6882" y="2556114"/>
                <a:ext cx="3908" cy="593969"/>
              </a:xfrm>
              <a:prstGeom prst="line">
                <a:avLst/>
              </a:prstGeom>
              <a:noFill/>
              <a:ln w="28575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96" name="Flowchart: Connector 95">
                <a:extLst>
                  <a:ext uri="{FF2B5EF4-FFF2-40B4-BE49-F238E27FC236}">
                    <a16:creationId xmlns:a16="http://schemas.microsoft.com/office/drawing/2014/main" id="{84B97102-4803-4802-9F32-4115A4733EF0}"/>
                  </a:ext>
                </a:extLst>
              </p:cNvPr>
              <p:cNvSpPr/>
              <p:nvPr/>
            </p:nvSpPr>
            <p:spPr>
              <a:xfrm>
                <a:off x="1824348" y="2438405"/>
                <a:ext cx="117231" cy="140672"/>
              </a:xfrm>
              <a:prstGeom prst="flowChartConnector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829203A-3753-4646-9BA6-6CA9E0675819}"/>
                </a:ext>
              </a:extLst>
            </p:cNvPr>
            <p:cNvSpPr txBox="1"/>
            <p:nvPr/>
          </p:nvSpPr>
          <p:spPr>
            <a:xfrm>
              <a:off x="697137" y="4580168"/>
              <a:ext cx="2017825" cy="79724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Tropical Storm 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: </a:t>
              </a: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Gulab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Bay of Bengal 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9D46517-0196-4CEF-A152-2AD188B5B2A1}"/>
              </a:ext>
            </a:extLst>
          </p:cNvPr>
          <p:cNvGrpSpPr/>
          <p:nvPr/>
        </p:nvGrpSpPr>
        <p:grpSpPr>
          <a:xfrm>
            <a:off x="2042941" y="1759183"/>
            <a:ext cx="1722424" cy="2107064"/>
            <a:chOff x="580882" y="1252334"/>
            <a:chExt cx="1755075" cy="2274184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951CFB8-38B5-4476-B8F5-266300FC7945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69827"/>
              <a:chOff x="730793" y="2356691"/>
              <a:chExt cx="1166594" cy="1169827"/>
            </a:xfrm>
          </p:grpSpPr>
          <p:sp>
            <p:nvSpPr>
              <p:cNvPr id="100" name="Parallelogram 99">
                <a:extLst>
                  <a:ext uri="{FF2B5EF4-FFF2-40B4-BE49-F238E27FC236}">
                    <a16:creationId xmlns:a16="http://schemas.microsoft.com/office/drawing/2014/main" id="{C7028DC2-FB1E-4356-83B3-CEF72E4C5BE1}"/>
                  </a:ext>
                </a:extLst>
              </p:cNvPr>
              <p:cNvSpPr/>
              <p:nvPr/>
            </p:nvSpPr>
            <p:spPr>
              <a:xfrm>
                <a:off x="730793" y="3051586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26 Sep</a:t>
                </a: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8ECAF829-4132-40CC-8B33-D595BFEFBF67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1FA2883F-70FF-4B0A-8402-34839ECE43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03" name="Flowchart: Connector 102">
                  <a:extLst>
                    <a:ext uri="{FF2B5EF4-FFF2-40B4-BE49-F238E27FC236}">
                      <a16:creationId xmlns:a16="http://schemas.microsoft.com/office/drawing/2014/main" id="{2660E58A-823A-4100-801D-0A9733A49963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862BB6E-FB88-4CF0-B442-72698FC6AF39}"/>
                </a:ext>
              </a:extLst>
            </p:cNvPr>
            <p:cNvSpPr txBox="1"/>
            <p:nvPr/>
          </p:nvSpPr>
          <p:spPr>
            <a:xfrm>
              <a:off x="580882" y="1252334"/>
              <a:ext cx="1755075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Gulab TS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Landfall over the East of India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1DF3D7D-1E2F-4DED-AF77-347F114E3B8B}"/>
              </a:ext>
            </a:extLst>
          </p:cNvPr>
          <p:cNvGrpSpPr/>
          <p:nvPr/>
        </p:nvGrpSpPr>
        <p:grpSpPr>
          <a:xfrm>
            <a:off x="2716761" y="3427301"/>
            <a:ext cx="1833126" cy="2122921"/>
            <a:chOff x="897480" y="3288559"/>
            <a:chExt cx="1867875" cy="2291292"/>
          </a:xfrm>
        </p:grpSpPr>
        <p:sp>
          <p:nvSpPr>
            <p:cNvPr id="105" name="Parallelogram 104">
              <a:extLst>
                <a:ext uri="{FF2B5EF4-FFF2-40B4-BE49-F238E27FC236}">
                  <a16:creationId xmlns:a16="http://schemas.microsoft.com/office/drawing/2014/main" id="{3C5E2B75-1A6B-418E-8DF3-2E805513BF66}"/>
                </a:ext>
              </a:extLst>
            </p:cNvPr>
            <p:cNvSpPr/>
            <p:nvPr/>
          </p:nvSpPr>
          <p:spPr>
            <a:xfrm>
              <a:off x="1374334" y="3288559"/>
              <a:ext cx="1157157" cy="470694"/>
            </a:xfrm>
            <a:prstGeom prst="parallelogram">
              <a:avLst>
                <a:gd name="adj" fmla="val 47222"/>
              </a:avLst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27 Sep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E06E6D2-627E-46A5-B855-F8EDB270C8AF}"/>
                </a:ext>
              </a:extLst>
            </p:cNvPr>
            <p:cNvGrpSpPr/>
            <p:nvPr/>
          </p:nvGrpSpPr>
          <p:grpSpPr>
            <a:xfrm rot="10800000">
              <a:off x="1809115" y="3771487"/>
              <a:ext cx="117231" cy="711678"/>
              <a:chOff x="1824348" y="2438405"/>
              <a:chExt cx="117231" cy="711678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BDC37A2-F8C5-43DD-B21A-C7611C6467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6882" y="2556114"/>
                <a:ext cx="3908" cy="593969"/>
              </a:xfrm>
              <a:prstGeom prst="line">
                <a:avLst/>
              </a:prstGeom>
              <a:noFill/>
              <a:ln w="28575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09" name="Flowchart: Connector 108">
                <a:extLst>
                  <a:ext uri="{FF2B5EF4-FFF2-40B4-BE49-F238E27FC236}">
                    <a16:creationId xmlns:a16="http://schemas.microsoft.com/office/drawing/2014/main" id="{41F4636C-0A85-495E-AFF0-523B30C20C99}"/>
                  </a:ext>
                </a:extLst>
              </p:cNvPr>
              <p:cNvSpPr/>
              <p:nvPr/>
            </p:nvSpPr>
            <p:spPr>
              <a:xfrm>
                <a:off x="1824348" y="2438405"/>
                <a:ext cx="117231" cy="140672"/>
              </a:xfrm>
              <a:prstGeom prst="flowChartConnector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FD9563E-0F7A-4A1E-9B6C-026670E4B681}"/>
                </a:ext>
              </a:extLst>
            </p:cNvPr>
            <p:cNvSpPr txBox="1"/>
            <p:nvPr/>
          </p:nvSpPr>
          <p:spPr>
            <a:xfrm>
              <a:off x="897480" y="4550073"/>
              <a:ext cx="1867875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Gulab TS </a:t>
              </a: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weakened  pass over India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93034E3-830F-473D-858F-30D061C3198C}"/>
              </a:ext>
            </a:extLst>
          </p:cNvPr>
          <p:cNvGrpSpPr/>
          <p:nvPr/>
        </p:nvGrpSpPr>
        <p:grpSpPr>
          <a:xfrm>
            <a:off x="3955907" y="1732189"/>
            <a:ext cx="1722425" cy="2133444"/>
            <a:chOff x="510642" y="1223866"/>
            <a:chExt cx="1755076" cy="2302652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0459B489-4EA8-4C53-9687-1F111ABEE73E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69827"/>
              <a:chOff x="730793" y="2356691"/>
              <a:chExt cx="1166594" cy="1169827"/>
            </a:xfrm>
          </p:grpSpPr>
          <p:sp>
            <p:nvSpPr>
              <p:cNvPr id="113" name="Parallelogram 112">
                <a:extLst>
                  <a:ext uri="{FF2B5EF4-FFF2-40B4-BE49-F238E27FC236}">
                    <a16:creationId xmlns:a16="http://schemas.microsoft.com/office/drawing/2014/main" id="{96C888B8-69A9-4333-98B4-4937D01D62A5}"/>
                  </a:ext>
                </a:extLst>
              </p:cNvPr>
              <p:cNvSpPr/>
              <p:nvPr/>
            </p:nvSpPr>
            <p:spPr>
              <a:xfrm>
                <a:off x="730793" y="3051586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28 Sep</a:t>
                </a: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6A328608-1662-47CB-BF7D-CFA50EC83992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115" name="Straight Connector 114">
                  <a:extLst>
                    <a:ext uri="{FF2B5EF4-FFF2-40B4-BE49-F238E27FC236}">
                      <a16:creationId xmlns:a16="http://schemas.microsoft.com/office/drawing/2014/main" id="{820CD976-4E20-44EF-AC0E-09E9DDC915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16" name="Flowchart: Connector 115">
                  <a:extLst>
                    <a:ext uri="{FF2B5EF4-FFF2-40B4-BE49-F238E27FC236}">
                      <a16:creationId xmlns:a16="http://schemas.microsoft.com/office/drawing/2014/main" id="{22CB7959-EE4C-40E7-8297-9DF40AFE9DCD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82224A6-F662-41A8-A3DD-7A773FBDD2C4}"/>
                </a:ext>
              </a:extLst>
            </p:cNvPr>
            <p:cNvSpPr txBox="1"/>
            <p:nvPr/>
          </p:nvSpPr>
          <p:spPr>
            <a:xfrm>
              <a:off x="510642" y="1223866"/>
              <a:ext cx="1755076" cy="1029780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Low pressure Area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North-East India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996995B-B937-48EF-8F0A-A867BE1025A1}"/>
              </a:ext>
            </a:extLst>
          </p:cNvPr>
          <p:cNvGrpSpPr/>
          <p:nvPr/>
        </p:nvGrpSpPr>
        <p:grpSpPr>
          <a:xfrm>
            <a:off x="4688181" y="3419694"/>
            <a:ext cx="1833126" cy="2122921"/>
            <a:chOff x="897480" y="3288559"/>
            <a:chExt cx="1867875" cy="2291292"/>
          </a:xfrm>
        </p:grpSpPr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F521678A-CD3B-4EF2-9418-BFD4C0473621}"/>
                </a:ext>
              </a:extLst>
            </p:cNvPr>
            <p:cNvSpPr/>
            <p:nvPr/>
          </p:nvSpPr>
          <p:spPr>
            <a:xfrm>
              <a:off x="1374334" y="3288559"/>
              <a:ext cx="1157157" cy="470694"/>
            </a:xfrm>
            <a:prstGeom prst="parallelogram">
              <a:avLst>
                <a:gd name="adj" fmla="val 47222"/>
              </a:avLst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29 Sep</a:t>
              </a: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6B33AB18-618D-4AED-AF24-535D48D5D963}"/>
                </a:ext>
              </a:extLst>
            </p:cNvPr>
            <p:cNvGrpSpPr/>
            <p:nvPr/>
          </p:nvGrpSpPr>
          <p:grpSpPr>
            <a:xfrm rot="10800000">
              <a:off x="1809115" y="3771487"/>
              <a:ext cx="117231" cy="711678"/>
              <a:chOff x="1824348" y="2438405"/>
              <a:chExt cx="117231" cy="711678"/>
            </a:xfrm>
          </p:grpSpPr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0914097A-196D-474C-9056-7971B18D1E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6882" y="2556114"/>
                <a:ext cx="3908" cy="593969"/>
              </a:xfrm>
              <a:prstGeom prst="line">
                <a:avLst/>
              </a:prstGeom>
              <a:noFill/>
              <a:ln w="28575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22" name="Flowchart: Connector 121">
                <a:extLst>
                  <a:ext uri="{FF2B5EF4-FFF2-40B4-BE49-F238E27FC236}">
                    <a16:creationId xmlns:a16="http://schemas.microsoft.com/office/drawing/2014/main" id="{C7A40A72-677E-4DC8-BE04-2F041D2EA63E}"/>
                  </a:ext>
                </a:extLst>
              </p:cNvPr>
              <p:cNvSpPr/>
              <p:nvPr/>
            </p:nvSpPr>
            <p:spPr>
              <a:xfrm>
                <a:off x="1824348" y="2438405"/>
                <a:ext cx="117231" cy="140672"/>
              </a:xfrm>
              <a:prstGeom prst="flowChartConnector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F46A297-C1AA-4498-9CFC-F6F70772D714}"/>
                </a:ext>
              </a:extLst>
            </p:cNvPr>
            <p:cNvSpPr txBox="1"/>
            <p:nvPr/>
          </p:nvSpPr>
          <p:spPr>
            <a:xfrm>
              <a:off x="897480" y="4550073"/>
              <a:ext cx="1867875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Depression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Western India Coast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BE2DC8C-3ABF-4189-AB83-8DAB5A3B5D9D}"/>
              </a:ext>
            </a:extLst>
          </p:cNvPr>
          <p:cNvGrpSpPr/>
          <p:nvPr/>
        </p:nvGrpSpPr>
        <p:grpSpPr>
          <a:xfrm>
            <a:off x="5909847" y="1533818"/>
            <a:ext cx="1722425" cy="2321979"/>
            <a:chOff x="510642" y="1020379"/>
            <a:chExt cx="1755076" cy="2506139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44A812B-779A-43E1-AE51-1209CB71732D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69827"/>
              <a:chOff x="730793" y="2356691"/>
              <a:chExt cx="1166594" cy="1169827"/>
            </a:xfrm>
          </p:grpSpPr>
          <p:sp>
            <p:nvSpPr>
              <p:cNvPr id="126" name="Parallelogram 125">
                <a:extLst>
                  <a:ext uri="{FF2B5EF4-FFF2-40B4-BE49-F238E27FC236}">
                    <a16:creationId xmlns:a16="http://schemas.microsoft.com/office/drawing/2014/main" id="{07DFB225-79B2-4390-8B92-C36A1227B632}"/>
                  </a:ext>
                </a:extLst>
              </p:cNvPr>
              <p:cNvSpPr/>
              <p:nvPr/>
            </p:nvSpPr>
            <p:spPr>
              <a:xfrm>
                <a:off x="730793" y="3051586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30 Sep</a:t>
                </a: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F1A733A5-7DC5-4792-B558-E47A0BD51195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D99AE768-DC6D-47F0-87B7-F45934FF7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29" name="Flowchart: Connector 128">
                  <a:extLst>
                    <a:ext uri="{FF2B5EF4-FFF2-40B4-BE49-F238E27FC236}">
                      <a16:creationId xmlns:a16="http://schemas.microsoft.com/office/drawing/2014/main" id="{C9F97584-DDC4-487A-A26E-43D5D30246B8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EED2C2D0-4F6E-403F-B9BC-AFC76C9BB252}"/>
                </a:ext>
              </a:extLst>
            </p:cNvPr>
            <p:cNvSpPr txBox="1"/>
            <p:nvPr/>
          </p:nvSpPr>
          <p:spPr>
            <a:xfrm>
              <a:off x="510642" y="1020379"/>
              <a:ext cx="1755076" cy="1262310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Tropical Storm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North-East Arabian Sea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entury Gothic"/>
                </a:rPr>
                <a:t>Report-1</a:t>
              </a: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9B88856-A23F-4340-98E0-BFD96319EA78}"/>
              </a:ext>
            </a:extLst>
          </p:cNvPr>
          <p:cNvGrpSpPr/>
          <p:nvPr/>
        </p:nvGrpSpPr>
        <p:grpSpPr>
          <a:xfrm>
            <a:off x="6629178" y="3408444"/>
            <a:ext cx="1833126" cy="2122921"/>
            <a:chOff x="897480" y="3288559"/>
            <a:chExt cx="1867875" cy="2291292"/>
          </a:xfrm>
        </p:grpSpPr>
        <p:sp>
          <p:nvSpPr>
            <p:cNvPr id="131" name="Parallelogram 130">
              <a:extLst>
                <a:ext uri="{FF2B5EF4-FFF2-40B4-BE49-F238E27FC236}">
                  <a16:creationId xmlns:a16="http://schemas.microsoft.com/office/drawing/2014/main" id="{98BB24AC-134C-447B-BC64-FBF377740DE0}"/>
                </a:ext>
              </a:extLst>
            </p:cNvPr>
            <p:cNvSpPr/>
            <p:nvPr/>
          </p:nvSpPr>
          <p:spPr>
            <a:xfrm>
              <a:off x="1374334" y="3288559"/>
              <a:ext cx="1157157" cy="470694"/>
            </a:xfrm>
            <a:prstGeom prst="parallelogram">
              <a:avLst>
                <a:gd name="adj" fmla="val 47222"/>
              </a:avLst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01 Oct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DD15B2EF-F604-487E-AC41-289E5DDB6A31}"/>
                </a:ext>
              </a:extLst>
            </p:cNvPr>
            <p:cNvGrpSpPr/>
            <p:nvPr/>
          </p:nvGrpSpPr>
          <p:grpSpPr>
            <a:xfrm rot="10800000">
              <a:off x="1809115" y="3771487"/>
              <a:ext cx="117231" cy="711678"/>
              <a:chOff x="1824348" y="2438405"/>
              <a:chExt cx="117231" cy="711678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5DE05892-2C8D-44C5-A409-ED84B24EA0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6882" y="2556114"/>
                <a:ext cx="3908" cy="593969"/>
              </a:xfrm>
              <a:prstGeom prst="line">
                <a:avLst/>
              </a:prstGeom>
              <a:noFill/>
              <a:ln w="28575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35" name="Flowchart: Connector 134">
                <a:extLst>
                  <a:ext uri="{FF2B5EF4-FFF2-40B4-BE49-F238E27FC236}">
                    <a16:creationId xmlns:a16="http://schemas.microsoft.com/office/drawing/2014/main" id="{D7B78110-02EF-47C4-9884-892FD20395DB}"/>
                  </a:ext>
                </a:extLst>
              </p:cNvPr>
              <p:cNvSpPr/>
              <p:nvPr/>
            </p:nvSpPr>
            <p:spPr>
              <a:xfrm>
                <a:off x="1824348" y="2438405"/>
                <a:ext cx="117231" cy="140672"/>
              </a:xfrm>
              <a:prstGeom prst="flowChartConnector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63B9C7F8-993E-4002-B9DF-361D47773227}"/>
                </a:ext>
              </a:extLst>
            </p:cNvPr>
            <p:cNvSpPr txBox="1"/>
            <p:nvPr/>
          </p:nvSpPr>
          <p:spPr>
            <a:xfrm>
              <a:off x="897480" y="4550073"/>
              <a:ext cx="1867875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Catogory-1</a:t>
              </a: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Cyclone (1500UTC)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Arabian Sea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entury Gothic"/>
                </a:rPr>
                <a:t>Alert-1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D0A9B7F-57B9-4B3A-B5E5-53DAB9925892}"/>
              </a:ext>
            </a:extLst>
          </p:cNvPr>
          <p:cNvGrpSpPr/>
          <p:nvPr/>
        </p:nvGrpSpPr>
        <p:grpSpPr>
          <a:xfrm>
            <a:off x="7833170" y="1692253"/>
            <a:ext cx="1722425" cy="2152295"/>
            <a:chOff x="510642" y="1203527"/>
            <a:chExt cx="1755076" cy="2322991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A02DB9FE-420B-42F9-ADB3-4CC2738B3A40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69827"/>
              <a:chOff x="730793" y="2356691"/>
              <a:chExt cx="1166594" cy="1169827"/>
            </a:xfrm>
          </p:grpSpPr>
          <p:sp>
            <p:nvSpPr>
              <p:cNvPr id="139" name="Parallelogram 138">
                <a:extLst>
                  <a:ext uri="{FF2B5EF4-FFF2-40B4-BE49-F238E27FC236}">
                    <a16:creationId xmlns:a16="http://schemas.microsoft.com/office/drawing/2014/main" id="{80141EAC-82F4-4670-9DFA-5F7E8994B3B9}"/>
                  </a:ext>
                </a:extLst>
              </p:cNvPr>
              <p:cNvSpPr/>
              <p:nvPr/>
            </p:nvSpPr>
            <p:spPr>
              <a:xfrm>
                <a:off x="730793" y="3051586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91440" tIns="45720" rIns="91440" bIns="4572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02 Oct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26452D75-FC4F-46BE-92D9-027856373AF3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7B75C78E-D1CE-4E02-8411-BABE8D8432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42" name="Flowchart: Connector 141">
                  <a:extLst>
                    <a:ext uri="{FF2B5EF4-FFF2-40B4-BE49-F238E27FC236}">
                      <a16:creationId xmlns:a16="http://schemas.microsoft.com/office/drawing/2014/main" id="{C9AF749E-292E-425F-BF10-B861B32C644C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2E12F6A-E433-41E1-BD02-296D6040FAB0}"/>
                </a:ext>
              </a:extLst>
            </p:cNvPr>
            <p:cNvSpPr txBox="1"/>
            <p:nvPr/>
          </p:nvSpPr>
          <p:spPr>
            <a:xfrm>
              <a:off x="510642" y="1203527"/>
              <a:ext cx="1755076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Catogory-1 </a:t>
              </a: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Arabian Sea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entury Gothic"/>
                </a:rPr>
                <a:t>Alert 2, Warnings 1 &amp; 2 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CA33EEB-EBA5-4967-A658-BF88EAB94B1C}"/>
              </a:ext>
            </a:extLst>
          </p:cNvPr>
          <p:cNvGrpSpPr/>
          <p:nvPr/>
        </p:nvGrpSpPr>
        <p:grpSpPr>
          <a:xfrm>
            <a:off x="8581939" y="3382943"/>
            <a:ext cx="1833126" cy="2122921"/>
            <a:chOff x="897480" y="3288559"/>
            <a:chExt cx="1867875" cy="2291292"/>
          </a:xfrm>
        </p:grpSpPr>
        <p:sp>
          <p:nvSpPr>
            <p:cNvPr id="144" name="Parallelogram 143">
              <a:extLst>
                <a:ext uri="{FF2B5EF4-FFF2-40B4-BE49-F238E27FC236}">
                  <a16:creationId xmlns:a16="http://schemas.microsoft.com/office/drawing/2014/main" id="{E0EB5A7A-CDC1-4ED6-A473-277D1D7590ED}"/>
                </a:ext>
              </a:extLst>
            </p:cNvPr>
            <p:cNvSpPr/>
            <p:nvPr/>
          </p:nvSpPr>
          <p:spPr>
            <a:xfrm>
              <a:off x="1374334" y="3288559"/>
              <a:ext cx="1157157" cy="470694"/>
            </a:xfrm>
            <a:prstGeom prst="parallelogram">
              <a:avLst>
                <a:gd name="adj" fmla="val 47222"/>
              </a:avLst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03 Oct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BCC080F9-152A-4E03-89E7-382E4EA5493E}"/>
                </a:ext>
              </a:extLst>
            </p:cNvPr>
            <p:cNvGrpSpPr/>
            <p:nvPr/>
          </p:nvGrpSpPr>
          <p:grpSpPr>
            <a:xfrm rot="10800000">
              <a:off x="1809115" y="3771487"/>
              <a:ext cx="117231" cy="711678"/>
              <a:chOff x="1824348" y="2438405"/>
              <a:chExt cx="117231" cy="711678"/>
            </a:xfrm>
          </p:grpSpPr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194B4238-6DAB-4F65-A629-98A86425C0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6882" y="2556114"/>
                <a:ext cx="3908" cy="593969"/>
              </a:xfrm>
              <a:prstGeom prst="line">
                <a:avLst/>
              </a:prstGeom>
              <a:noFill/>
              <a:ln w="28575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148" name="Flowchart: Connector 147">
                <a:extLst>
                  <a:ext uri="{FF2B5EF4-FFF2-40B4-BE49-F238E27FC236}">
                    <a16:creationId xmlns:a16="http://schemas.microsoft.com/office/drawing/2014/main" id="{95FE09E5-9D77-4867-BDBC-670D7F5B80DA}"/>
                  </a:ext>
                </a:extLst>
              </p:cNvPr>
              <p:cNvSpPr/>
              <p:nvPr/>
            </p:nvSpPr>
            <p:spPr>
              <a:xfrm>
                <a:off x="1824348" y="2438405"/>
                <a:ext cx="117231" cy="140672"/>
              </a:xfrm>
              <a:prstGeom prst="flowChartConnector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lumMod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5D54BC1-C2FB-4782-A5D7-520F1BFEDCF9}"/>
                </a:ext>
              </a:extLst>
            </p:cNvPr>
            <p:cNvSpPr txBox="1"/>
            <p:nvPr/>
          </p:nvSpPr>
          <p:spPr>
            <a:xfrm>
              <a:off x="897480" y="4550073"/>
              <a:ext cx="1867875" cy="1029778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Catogory-1</a:t>
              </a: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Cyclone (1500UTC)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Landfall (1600UTC)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entury Gothic"/>
                </a:rPr>
                <a:t>Warnings 3,4,5,6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9EF2C79-66FE-485D-8846-3D2000DA35DF}"/>
              </a:ext>
            </a:extLst>
          </p:cNvPr>
          <p:cNvGrpSpPr/>
          <p:nvPr/>
        </p:nvGrpSpPr>
        <p:grpSpPr>
          <a:xfrm>
            <a:off x="9692606" y="1464426"/>
            <a:ext cx="2337892" cy="2340825"/>
            <a:chOff x="404976" y="1000053"/>
            <a:chExt cx="2382210" cy="2526465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DE998244-F151-4457-B577-BB9CA635744F}"/>
                </a:ext>
              </a:extLst>
            </p:cNvPr>
            <p:cNvGrpSpPr/>
            <p:nvPr/>
          </p:nvGrpSpPr>
          <p:grpSpPr>
            <a:xfrm>
              <a:off x="730793" y="2356691"/>
              <a:ext cx="1166594" cy="1169827"/>
              <a:chOff x="730793" y="2356691"/>
              <a:chExt cx="1166594" cy="1169827"/>
            </a:xfrm>
          </p:grpSpPr>
          <p:sp>
            <p:nvSpPr>
              <p:cNvPr id="152" name="Parallelogram 151">
                <a:extLst>
                  <a:ext uri="{FF2B5EF4-FFF2-40B4-BE49-F238E27FC236}">
                    <a16:creationId xmlns:a16="http://schemas.microsoft.com/office/drawing/2014/main" id="{A7B4DD16-5B62-489A-938C-60FE1AD66439}"/>
                  </a:ext>
                </a:extLst>
              </p:cNvPr>
              <p:cNvSpPr/>
              <p:nvPr/>
            </p:nvSpPr>
            <p:spPr>
              <a:xfrm>
                <a:off x="730793" y="3051586"/>
                <a:ext cx="1166594" cy="474932"/>
              </a:xfrm>
              <a:prstGeom prst="parallelogram">
                <a:avLst>
                  <a:gd name="adj" fmla="val 47222"/>
                </a:avLst>
              </a:prstGeom>
              <a:solidFill>
                <a:srgbClr val="F3D56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91440" tIns="45720" rIns="91440" bIns="4572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04 Oct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BE521BDE-0264-4E7F-9083-51BF5E4EFF3F}"/>
                  </a:ext>
                </a:extLst>
              </p:cNvPr>
              <p:cNvGrpSpPr/>
              <p:nvPr/>
            </p:nvGrpSpPr>
            <p:grpSpPr>
              <a:xfrm>
                <a:off x="1329565" y="2356691"/>
                <a:ext cx="117231" cy="640859"/>
                <a:chOff x="1219203" y="2438405"/>
                <a:chExt cx="117231" cy="640859"/>
              </a:xfrm>
            </p:grpSpPr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F98EA578-8DE7-436A-8BC6-F702CF7F4E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81723" y="2485295"/>
                  <a:ext cx="3908" cy="593969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155" name="Flowchart: Connector 154">
                  <a:extLst>
                    <a:ext uri="{FF2B5EF4-FFF2-40B4-BE49-F238E27FC236}">
                      <a16:creationId xmlns:a16="http://schemas.microsoft.com/office/drawing/2014/main" id="{CE588FE9-2E92-48C5-A7F7-B959C789668B}"/>
                    </a:ext>
                  </a:extLst>
                </p:cNvPr>
                <p:cNvSpPr/>
                <p:nvPr/>
              </p:nvSpPr>
              <p:spPr>
                <a:xfrm>
                  <a:off x="1219203" y="2438405"/>
                  <a:ext cx="117231" cy="140672"/>
                </a:xfrm>
                <a:prstGeom prst="flowChartConnector">
                  <a:avLst/>
                </a:prstGeom>
                <a:solidFill>
                  <a:srgbClr val="5B9BD5">
                    <a:lumMod val="50000"/>
                  </a:srgbClr>
                </a:solidFill>
                <a:ln w="12700" cap="flat" cmpd="sng" algn="ctr">
                  <a:solidFill>
                    <a:srgbClr val="5B9BD5">
                      <a:lumMod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924BF65-F0EC-4DE0-8EBD-4C70AA30DED4}"/>
                </a:ext>
              </a:extLst>
            </p:cNvPr>
            <p:cNvSpPr txBox="1"/>
            <p:nvPr/>
          </p:nvSpPr>
          <p:spPr>
            <a:xfrm>
              <a:off x="404976" y="1000053"/>
              <a:ext cx="2382210" cy="1262306"/>
            </a:xfrm>
            <a:prstGeom prst="rect">
              <a:avLst/>
            </a:prstGeom>
            <a:noFill/>
            <a:ln>
              <a:solidFill>
                <a:srgbClr val="FFC000">
                  <a:lumMod val="20000"/>
                  <a:lumOff val="80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Remnant </a:t>
              </a: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Century Gothic"/>
                </a:rPr>
                <a:t>Low Pressure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End Statement (1800UTC)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SW </a:t>
              </a:r>
              <a:r>
                <a:rPr kumimoji="0" lang="en-US" sz="1400" b="0" i="0" u="none" strike="noStrike" kern="0" cap="none" spc="0" normalizeH="0" baseline="0" noProof="0" err="1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AlDhahirah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governorate</a:t>
              </a: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entury Gothic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70AD47"/>
                  </a:solidFill>
                  <a:effectLst/>
                  <a:uLnTx/>
                  <a:uFillTx/>
                  <a:latin typeface="Century Gothic"/>
                </a:rPr>
                <a:t>Warnings 7,8</a:t>
              </a:r>
            </a:p>
          </p:txBody>
        </p:sp>
      </p:grpSp>
      <p:pic>
        <p:nvPicPr>
          <p:cNvPr id="156" name="Picture 155">
            <a:extLst>
              <a:ext uri="{FF2B5EF4-FFF2-40B4-BE49-F238E27FC236}">
                <a16:creationId xmlns:a16="http://schemas.microsoft.com/office/drawing/2014/main" id="{7BB995F7-54D2-4A7E-A242-A142BBF59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594" y="2395268"/>
            <a:ext cx="268193" cy="268193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A6C38050-CB4B-4766-9B5F-5632253E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894" y="2443449"/>
            <a:ext cx="252899" cy="252899"/>
          </a:xfrm>
          <a:prstGeom prst="rect">
            <a:avLst/>
          </a:prstGeom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BDC08203-5DC3-4735-BDE7-DAA08A4C2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587" y="5324207"/>
            <a:ext cx="252899" cy="252899"/>
          </a:xfrm>
          <a:prstGeom prst="rect">
            <a:avLst/>
          </a:prstGeom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AAEF958-252D-48FA-A738-4F95A6546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080" y="5278466"/>
            <a:ext cx="252899" cy="252899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3340DF84-3FE5-45BB-8FDC-947465B3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277" y="2432179"/>
            <a:ext cx="252899" cy="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Landfall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73313C66-88BC-432E-905B-B2F5615AB9D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5" b="12616"/>
          <a:stretch/>
        </p:blipFill>
        <p:spPr bwMode="auto">
          <a:xfrm>
            <a:off x="2098040" y="1474565"/>
            <a:ext cx="7995919" cy="4235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0642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Landfall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D509FC-1062-40BF-9F21-79CEC10BA2FA}"/>
              </a:ext>
            </a:extLst>
          </p:cNvPr>
          <p:cNvSpPr/>
          <p:nvPr/>
        </p:nvSpPr>
        <p:spPr>
          <a:xfrm>
            <a:off x="997527" y="1372965"/>
            <a:ext cx="1768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5B9BD5">
                    <a:lumMod val="75000"/>
                  </a:srgbClr>
                </a:solidFill>
                <a:latin typeface="Century Gothic"/>
              </a:rPr>
              <a:t>The best Track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027F43E-2BE5-4193-860C-26305E713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960" y="1557631"/>
            <a:ext cx="6390640" cy="427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7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Signs of tropical cyclone 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95C8FF-2103-47CA-BE30-7AF535ED4451}"/>
              </a:ext>
            </a:extLst>
          </p:cNvPr>
          <p:cNvSpPr txBox="1"/>
          <p:nvPr/>
        </p:nvSpPr>
        <p:spPr>
          <a:xfrm>
            <a:off x="997527" y="2090171"/>
            <a:ext cx="4834313" cy="2292935"/>
          </a:xfrm>
          <a:prstGeom prst="rect">
            <a:avLst/>
          </a:prstGeom>
          <a:noFill/>
          <a:ln>
            <a:solidFill>
              <a:srgbClr val="E7E6E6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   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</a:rPr>
              <a:t>ECMWF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lang="en-GB" sz="2000" b="1" kern="0" dirty="0">
                <a:solidFill>
                  <a:srgbClr val="5B9BD5">
                    <a:lumMod val="75000"/>
                  </a:srgbClr>
                </a:solidFill>
              </a:rPr>
              <a:t>(Run 24.09.2021)</a:t>
            </a:r>
          </a:p>
          <a:p>
            <a:pPr marL="1085850" marR="0" lvl="2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First sign that the system will impact Oman. </a:t>
            </a:r>
          </a:p>
          <a:p>
            <a:pPr marL="1085850" marR="0" lvl="2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Oct 2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Will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approaching South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AlShraqiah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Governorate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.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8A2A33-E9E9-4DF8-B464-B40D31D49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840" y="2199015"/>
            <a:ext cx="4257040" cy="245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37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NWP scenarios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23224-F4FA-42D2-9E18-7E57ADE05941}"/>
              </a:ext>
            </a:extLst>
          </p:cNvPr>
          <p:cNvSpPr txBox="1"/>
          <p:nvPr/>
        </p:nvSpPr>
        <p:spPr>
          <a:xfrm>
            <a:off x="997527" y="1522808"/>
            <a:ext cx="5681175" cy="3409844"/>
          </a:xfrm>
          <a:prstGeom prst="rect">
            <a:avLst/>
          </a:prstGeom>
          <a:noFill/>
          <a:ln>
            <a:solidFill>
              <a:srgbClr val="E7E6E6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</a:rPr>
              <a:t>Global Model Update 26 Sep: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</a:rPr>
              <a:t>Northwest movement</a:t>
            </a: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</a:rPr>
              <a:t>Sep 30: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</a:rPr>
              <a:t>Pass over Gujarat &amp; move into Arabian Sea: Sep 30.</a:t>
            </a:r>
          </a:p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</a:endParaRPr>
          </a:p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</a:rPr>
              <a:t>ECMWF: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</a:rPr>
              <a:t>shifted landfall Northerly to Muscat on Oct 2, 1800UTC</a:t>
            </a:r>
          </a:p>
          <a:p>
            <a:pPr marL="628650" marR="0" lvl="1" indent="-1714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</a:rPr>
              <a:t>No Agreement for landfall location &amp; Intensity.</a:t>
            </a:r>
          </a:p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5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2C887998-87B7-4247-8794-4C0C8882F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384" y="1522808"/>
            <a:ext cx="4583089" cy="2149954"/>
          </a:xfrm>
          <a:prstGeom prst="rect">
            <a:avLst/>
          </a:prstGeom>
        </p:spPr>
      </p:pic>
      <p:pic>
        <p:nvPicPr>
          <p:cNvPr id="6" name="Picture 5" descr="A picture containing text, bedclothes&#10;&#10;Description automatically generated">
            <a:extLst>
              <a:ext uri="{FF2B5EF4-FFF2-40B4-BE49-F238E27FC236}">
                <a16:creationId xmlns:a16="http://schemas.microsoft.com/office/drawing/2014/main" id="{DC057797-1025-4CE9-97B5-EAAAED213C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t="8398" r="922" b="858"/>
          <a:stretch/>
        </p:blipFill>
        <p:spPr bwMode="auto">
          <a:xfrm>
            <a:off x="6611384" y="3822605"/>
            <a:ext cx="4583088" cy="21856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4849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FBD7A-77F7-4F8C-87AF-920671916B0C}"/>
              </a:ext>
            </a:extLst>
          </p:cNvPr>
          <p:cNvSpPr txBox="1"/>
          <p:nvPr/>
        </p:nvSpPr>
        <p:spPr>
          <a:xfrm>
            <a:off x="997527" y="849745"/>
            <a:ext cx="6687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NWP scenarios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97215-450B-411D-8B6E-AAF5FF758B51}"/>
              </a:ext>
            </a:extLst>
          </p:cNvPr>
          <p:cNvSpPr txBox="1"/>
          <p:nvPr/>
        </p:nvSpPr>
        <p:spPr>
          <a:xfrm>
            <a:off x="151919" y="2107242"/>
            <a:ext cx="5056185" cy="3447098"/>
          </a:xfrm>
          <a:prstGeom prst="rect">
            <a:avLst/>
          </a:prstGeom>
          <a:noFill/>
          <a:ln>
            <a:solidFill>
              <a:srgbClr val="E7E6E6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kern="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Oman COSMO Regional Model (Res,7Km) 27 September 2021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Predicted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re-intensification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of the System to Tropical Storm (Sep 30, 23:00UTC)</a:t>
            </a: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Westward Movement towards Oman Coasts.</a:t>
            </a:r>
          </a:p>
          <a:p>
            <a:pPr marL="628650" marR="0" lvl="1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entury Gothic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entury Gothic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entury Gothic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 Gothic"/>
              </a:rPr>
              <a:t>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1046B0-F173-4A79-A738-9944218E1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638" y="2505599"/>
            <a:ext cx="6701443" cy="2463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2000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BC8CC38-E407-4092-8DBF-ED1C39FBCCC6}" vid="{EB5D2A11-91F6-4A61-AF5D-CD6E217C52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Marine Course Template</Template>
  <TotalTime>3536</TotalTime>
  <Words>1001</Words>
  <Application>Microsoft Office PowerPoint</Application>
  <PresentationFormat>Widescreen</PresentationFormat>
  <Paragraphs>236</Paragraphs>
  <Slides>29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Cambria</vt:lpstr>
      <vt:lpstr>Century Gothic</vt:lpstr>
      <vt:lpstr>Times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Kahlan</dc:creator>
  <cp:lastModifiedBy>Shima pc</cp:lastModifiedBy>
  <cp:revision>66</cp:revision>
  <dcterms:created xsi:type="dcterms:W3CDTF">2024-01-14T03:07:01Z</dcterms:created>
  <dcterms:modified xsi:type="dcterms:W3CDTF">2026-08-12T04:32:47Z</dcterms:modified>
</cp:coreProperties>
</file>