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7690" r:id="rId1"/>
    <p:sldMasterId id="2147487706" r:id="rId2"/>
  </p:sldMasterIdLst>
  <p:notesMasterIdLst>
    <p:notesMasterId r:id="rId42"/>
  </p:notesMasterIdLst>
  <p:handoutMasterIdLst>
    <p:handoutMasterId r:id="rId43"/>
  </p:handoutMasterIdLst>
  <p:sldIdLst>
    <p:sldId id="610" r:id="rId3"/>
    <p:sldId id="606" r:id="rId4"/>
    <p:sldId id="633" r:id="rId5"/>
    <p:sldId id="604" r:id="rId6"/>
    <p:sldId id="612" r:id="rId7"/>
    <p:sldId id="687" r:id="rId8"/>
    <p:sldId id="688" r:id="rId9"/>
    <p:sldId id="611" r:id="rId10"/>
    <p:sldId id="637" r:id="rId11"/>
    <p:sldId id="685" r:id="rId12"/>
    <p:sldId id="650" r:id="rId13"/>
    <p:sldId id="640" r:id="rId14"/>
    <p:sldId id="646" r:id="rId15"/>
    <p:sldId id="644" r:id="rId16"/>
    <p:sldId id="647" r:id="rId17"/>
    <p:sldId id="689" r:id="rId18"/>
    <p:sldId id="657" r:id="rId19"/>
    <p:sldId id="690" r:id="rId20"/>
    <p:sldId id="691" r:id="rId21"/>
    <p:sldId id="692" r:id="rId22"/>
    <p:sldId id="693" r:id="rId23"/>
    <p:sldId id="694" r:id="rId24"/>
    <p:sldId id="695" r:id="rId25"/>
    <p:sldId id="696" r:id="rId26"/>
    <p:sldId id="697" r:id="rId27"/>
    <p:sldId id="698" r:id="rId28"/>
    <p:sldId id="662" r:id="rId29"/>
    <p:sldId id="664" r:id="rId30"/>
    <p:sldId id="663" r:id="rId31"/>
    <p:sldId id="665" r:id="rId32"/>
    <p:sldId id="666" r:id="rId33"/>
    <p:sldId id="668" r:id="rId34"/>
    <p:sldId id="667" r:id="rId35"/>
    <p:sldId id="669" r:id="rId36"/>
    <p:sldId id="680" r:id="rId37"/>
    <p:sldId id="679" r:id="rId38"/>
    <p:sldId id="678" r:id="rId39"/>
    <p:sldId id="682" r:id="rId40"/>
    <p:sldId id="609" r:id="rId41"/>
  </p:sldIdLst>
  <p:sldSz cx="12192000" cy="6858000"/>
  <p:notesSz cx="9931400" cy="143637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4" userDrawn="1">
          <p15:clr>
            <a:srgbClr val="A4A3A4"/>
          </p15:clr>
        </p15:guide>
        <p15:guide id="2" orient="horz" pos="1410" userDrawn="1">
          <p15:clr>
            <a:srgbClr val="A4A3A4"/>
          </p15:clr>
        </p15:guide>
        <p15:guide id="3" orient="horz" pos="2715" userDrawn="1">
          <p15:clr>
            <a:srgbClr val="A4A3A4"/>
          </p15:clr>
        </p15:guide>
        <p15:guide id="4" orient="horz" pos="2389" userDrawn="1">
          <p15:clr>
            <a:srgbClr val="A4A3A4"/>
          </p15:clr>
        </p15:guide>
        <p15:guide id="5" orient="horz" pos="2064" userDrawn="1">
          <p15:clr>
            <a:srgbClr val="A4A3A4"/>
          </p15:clr>
        </p15:guide>
        <p15:guide id="6" orient="horz" pos="1735" userDrawn="1">
          <p15:clr>
            <a:srgbClr val="A4A3A4"/>
          </p15:clr>
        </p15:guide>
        <p15:guide id="7" orient="horz" pos="3369" userDrawn="1">
          <p15:clr>
            <a:srgbClr val="A4A3A4"/>
          </p15:clr>
        </p15:guide>
        <p15:guide id="8" orient="horz" pos="3698" userDrawn="1">
          <p15:clr>
            <a:srgbClr val="A4A3A4"/>
          </p15:clr>
        </p15:guide>
        <p15:guide id="9" pos="5186" userDrawn="1">
          <p15:clr>
            <a:srgbClr val="A4A3A4"/>
          </p15:clr>
        </p15:guide>
        <p15:guide id="10" pos="241" userDrawn="1">
          <p15:clr>
            <a:srgbClr val="A4A3A4"/>
          </p15:clr>
        </p15:guide>
        <p15:guide id="11" pos="1910" userDrawn="1">
          <p15:clr>
            <a:srgbClr val="A4A3A4"/>
          </p15:clr>
        </p15:guide>
        <p15:guide id="12" pos="6005" userDrawn="1">
          <p15:clr>
            <a:srgbClr val="A4A3A4"/>
          </p15:clr>
        </p15:guide>
        <p15:guide id="13" pos="6838" userDrawn="1">
          <p15:clr>
            <a:srgbClr val="A4A3A4"/>
          </p15:clr>
        </p15:guide>
        <p15:guide id="14" pos="2751" userDrawn="1">
          <p15:clr>
            <a:srgbClr val="A4A3A4"/>
          </p15:clr>
        </p15:guide>
        <p15:guide id="15" pos="10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525">
          <p15:clr>
            <a:srgbClr val="A4A3A4"/>
          </p15:clr>
        </p15:guide>
        <p15:guide id="2" pos="312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DB00"/>
    <a:srgbClr val="C5B9AC"/>
    <a:srgbClr val="00205B"/>
    <a:srgbClr val="D6D2C4"/>
    <a:srgbClr val="E8E8E8"/>
    <a:srgbClr val="E0E0E0"/>
    <a:srgbClr val="F1F1F1"/>
    <a:srgbClr val="00B5E2"/>
    <a:srgbClr val="99C221"/>
    <a:srgbClr val="FE5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DF18680-E054-41AD-8BC1-D1AEF772440D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0299" autoAdjust="0"/>
  </p:normalViewPr>
  <p:slideViewPr>
    <p:cSldViewPr snapToGrid="0">
      <p:cViewPr varScale="1">
        <p:scale>
          <a:sx n="69" d="100"/>
          <a:sy n="69" d="100"/>
        </p:scale>
        <p:origin x="524" y="40"/>
      </p:cViewPr>
      <p:guideLst>
        <p:guide orient="horz" pos="1164"/>
        <p:guide orient="horz" pos="1410"/>
        <p:guide orient="horz" pos="2715"/>
        <p:guide orient="horz" pos="2389"/>
        <p:guide orient="horz" pos="2064"/>
        <p:guide orient="horz" pos="1735"/>
        <p:guide orient="horz" pos="3369"/>
        <p:guide orient="horz" pos="3698"/>
        <p:guide pos="5186"/>
        <p:guide pos="241"/>
        <p:guide pos="1910"/>
        <p:guide pos="6005"/>
        <p:guide pos="6838"/>
        <p:guide pos="2751"/>
        <p:guide pos="10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10020"/>
    </p:cViewPr>
  </p:sorterViewPr>
  <p:notesViewPr>
    <p:cSldViewPr snapToGrid="0">
      <p:cViewPr varScale="1">
        <p:scale>
          <a:sx n="57" d="100"/>
          <a:sy n="57" d="100"/>
        </p:scale>
        <p:origin x="3096" y="78"/>
      </p:cViewPr>
      <p:guideLst>
        <p:guide orient="horz" pos="4525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9982200" y="0"/>
            <a:ext cx="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4090650"/>
            <a:ext cx="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9707563" y="14085888"/>
            <a:ext cx="274637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fld id="{E842FA72-B9ED-494F-A64D-EC1E1901C355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93611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12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t" anchorCtr="0" compatLnSpc="1">
            <a:prstTxWarp prst="textNoShape">
              <a:avLst/>
            </a:prstTxWarp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9275" y="0"/>
            <a:ext cx="430212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t" anchorCtr="0" compatLnSpc="1">
            <a:prstTxWarp prst="textNoShape">
              <a:avLst/>
            </a:prstTxWarp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5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77800" y="1074738"/>
            <a:ext cx="9575800" cy="5386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22388" y="6819900"/>
            <a:ext cx="7286625" cy="646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3644563"/>
            <a:ext cx="4302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b" anchorCtr="0" compatLnSpc="1">
            <a:prstTxWarp prst="textNoShape">
              <a:avLst/>
            </a:prstTxWarp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9275" y="13644563"/>
            <a:ext cx="4302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b" anchorCtr="0" compatLnSpc="1">
            <a:prstTxWarp prst="textNoShape">
              <a:avLst/>
            </a:prstTxWarp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7FE02029-9BE2-4139-82E8-7E205433FD51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04190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1333500"/>
            <a:fld id="{B3123BCD-06C1-4979-A4B6-929E88FE602B}" type="slidenum">
              <a:rPr lang="de-DE" smtClean="0"/>
              <a:pPr defTabSz="1333500"/>
              <a:t>1</a:t>
            </a:fld>
            <a:endParaRPr lang="de-DE" smtClean="0"/>
          </a:p>
        </p:txBody>
      </p:sp>
      <p:sp>
        <p:nvSpPr>
          <p:cNvPr id="206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7800" y="1074738"/>
            <a:ext cx="9575800" cy="5386387"/>
          </a:xfrm>
          <a:ln/>
        </p:spPr>
      </p:sp>
      <p:sp>
        <p:nvSpPr>
          <p:cNvPr id="206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31955027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133695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23E960-7099-414F-9240-76729355BDA0}" type="slidenum">
              <a:rPr kumimoji="0" lang="en-GB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1336954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hr-HR">
                <a:latin typeface="Arial" charset="0"/>
              </a:rPr>
              <a:t>Koji omogućuje da vidimo koliki je udio pojedine boje ( a time i zračenja u pojedinom kanalu) u nekoj boji kompozita.</a:t>
            </a:r>
          </a:p>
        </p:txBody>
      </p:sp>
    </p:spTree>
    <p:extLst>
      <p:ext uri="{BB962C8B-B14F-4D97-AF65-F5344CB8AC3E}">
        <p14:creationId xmlns:p14="http://schemas.microsoft.com/office/powerpoint/2010/main" val="5051754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133695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3FD842A-BB90-4730-85D8-18F0AAF1A82F}" type="slidenum">
              <a:rPr kumimoji="0" lang="en-GB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1336954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hr-HR">
                <a:latin typeface="Arial" charset="0"/>
              </a:rPr>
              <a:t>Evo kako to izgleda. Ovdje su prikazane slike u NIR 1.6, obojena u crveno, VIS 0.8, obojena u zeleno i VIS 0.6, obojena u plavo. Njihovim kombiniranjem dobiva se ovakva slika:</a:t>
            </a:r>
          </a:p>
          <a:p>
            <a:pPr eaLnBrk="1" hangingPunct="1">
              <a:spcBef>
                <a:spcPct val="0"/>
              </a:spcBef>
            </a:pPr>
            <a:endParaRPr lang="hr-HR">
              <a:latin typeface="Arial" charset="0"/>
            </a:endParaRPr>
          </a:p>
          <a:p>
            <a:pPr eaLnBrk="1" hangingPunct="1">
              <a:spcBef>
                <a:spcPct val="0"/>
              </a:spcBef>
            </a:pPr>
            <a:r>
              <a:rPr lang="hr-HR">
                <a:latin typeface="Arial" charset="0"/>
              </a:rPr>
              <a:t>Da bismo lakše vidjeli koje značenje na slici imaju pojedine boje uzet ćemo jedan jednostavan alat</a:t>
            </a:r>
          </a:p>
        </p:txBody>
      </p:sp>
    </p:spTree>
    <p:extLst>
      <p:ext uri="{BB962C8B-B14F-4D97-AF65-F5344CB8AC3E}">
        <p14:creationId xmlns:p14="http://schemas.microsoft.com/office/powerpoint/2010/main" val="41754110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FE02029-9BE2-4139-82E8-7E205433FD51}" type="slidenum">
              <a:rPr lang="de-DE" smtClean="0"/>
              <a:pPr>
                <a:defRPr/>
              </a:pPr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7666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13" Type="http://schemas.openxmlformats.org/officeDocument/2006/relationships/image" Target="../media/image24.png"/><Relationship Id="rId3" Type="http://schemas.openxmlformats.org/officeDocument/2006/relationships/image" Target="../media/image18.png"/><Relationship Id="rId7" Type="http://schemas.openxmlformats.org/officeDocument/2006/relationships/image" Target="../media/image17.wmf"/><Relationship Id="rId12" Type="http://schemas.openxmlformats.org/officeDocument/2006/relationships/image" Target="../media/image23.png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20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torm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398" y="1191201"/>
            <a:ext cx="9421602" cy="5338907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/>
        </p:blipFill>
        <p:spPr>
          <a:xfrm>
            <a:off x="-1" y="-8718"/>
            <a:ext cx="12192001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/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4115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5" b="3434"/>
          <a:stretch/>
        </p:blipFill>
        <p:spPr>
          <a:xfrm>
            <a:off x="0" y="858982"/>
            <a:ext cx="12192000" cy="5763491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 anchor="ctr"/>
          <a:lstStyle>
            <a:lvl1pPr marL="0" indent="0">
              <a:buNone/>
              <a:defRPr sz="3200"/>
            </a:lvl1pPr>
            <a:lvl2pPr marL="562722" indent="0">
              <a:buNone/>
              <a:defRPr sz="2800"/>
            </a:lvl2pPr>
            <a:lvl3pPr marL="1125443" indent="0">
              <a:buNone/>
              <a:defRPr sz="2400"/>
            </a:lvl3pPr>
            <a:lvl4pPr marL="1688165" indent="0">
              <a:buNone/>
              <a:defRPr sz="2000"/>
            </a:lvl4pPr>
            <a:lvl5pPr marL="2250887" indent="0">
              <a:buNone/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47" y="2427580"/>
            <a:ext cx="2640047" cy="263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2093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1">
          <a:blip r:embed="rId2">
            <a:lum/>
          </a:blip>
          <a:srcRect/>
          <a:stretch>
            <a:fillRect b="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19907"/>
          </a:xfrm>
        </p:spPr>
        <p:txBody>
          <a:bodyPr/>
          <a:lstStyle>
            <a:lvl1pPr marL="221544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248" y="1237127"/>
            <a:ext cx="11627339" cy="5262675"/>
          </a:xfrm>
        </p:spPr>
        <p:txBody>
          <a:bodyPr>
            <a:normAutofit/>
          </a:bodyPr>
          <a:lstStyle>
            <a:lvl1pPr marL="310162" indent="-310162">
              <a:spcBef>
                <a:spcPts val="0"/>
              </a:spcBef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42240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3">
            <a:lum/>
          </a:blip>
          <a:srcRect/>
          <a:stretch>
            <a:fillRect t="-5000" b="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Rectangle 243"/>
          <p:cNvSpPr/>
          <p:nvPr userDrawn="1"/>
        </p:nvSpPr>
        <p:spPr bwMode="auto">
          <a:xfrm>
            <a:off x="8093207" y="230589"/>
            <a:ext cx="4098795" cy="112908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4308" tIns="44308" rIns="44308" bIns="44308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125444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108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grpSp>
        <p:nvGrpSpPr>
          <p:cNvPr id="5" name="Group 4"/>
          <p:cNvGrpSpPr/>
          <p:nvPr userDrawn="1"/>
        </p:nvGrpSpPr>
        <p:grpSpPr>
          <a:xfrm>
            <a:off x="8097605" y="6145001"/>
            <a:ext cx="3858471" cy="314922"/>
            <a:chOff x="369889" y="5092835"/>
            <a:chExt cx="3135008" cy="314922"/>
          </a:xfrm>
        </p:grpSpPr>
        <p:grpSp>
          <p:nvGrpSpPr>
            <p:cNvPr id="6" name="Group 5"/>
            <p:cNvGrpSpPr>
              <a:grpSpLocks/>
            </p:cNvGrpSpPr>
            <p:nvPr userDrawn="1"/>
          </p:nvGrpSpPr>
          <p:grpSpPr bwMode="auto">
            <a:xfrm>
              <a:off x="2061240" y="5298398"/>
              <a:ext cx="164978" cy="109011"/>
              <a:chOff x="4182" y="1087"/>
              <a:chExt cx="238" cy="162"/>
            </a:xfrm>
          </p:grpSpPr>
          <p:sp>
            <p:nvSpPr>
              <p:cNvPr id="233" name="Freeform 5"/>
              <p:cNvSpPr>
                <a:spLocks/>
              </p:cNvSpPr>
              <p:nvPr/>
            </p:nvSpPr>
            <p:spPr bwMode="auto">
              <a:xfrm>
                <a:off x="4182" y="1087"/>
                <a:ext cx="238" cy="162"/>
              </a:xfrm>
              <a:custGeom>
                <a:avLst/>
                <a:gdLst>
                  <a:gd name="T0" fmla="*/ 10 w 250"/>
                  <a:gd name="T1" fmla="*/ 86 h 162"/>
                  <a:gd name="T2" fmla="*/ 10 w 250"/>
                  <a:gd name="T3" fmla="*/ 0 h 162"/>
                  <a:gd name="T4" fmla="*/ 0 w 250"/>
                  <a:gd name="T5" fmla="*/ 0 h 162"/>
                  <a:gd name="T6" fmla="*/ 0 w 250"/>
                  <a:gd name="T7" fmla="*/ 86 h 162"/>
                  <a:gd name="T8" fmla="*/ 10 w 250"/>
                  <a:gd name="T9" fmla="*/ 86 h 162"/>
                  <a:gd name="T10" fmla="*/ 10 w 250"/>
                  <a:gd name="T11" fmla="*/ 86 h 16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0"/>
                  <a:gd name="T19" fmla="*/ 0 h 162"/>
                  <a:gd name="T20" fmla="*/ 250 w 250"/>
                  <a:gd name="T21" fmla="*/ 162 h 16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0" h="162">
                    <a:moveTo>
                      <a:pt x="250" y="162"/>
                    </a:moveTo>
                    <a:lnTo>
                      <a:pt x="250" y="0"/>
                    </a:lnTo>
                    <a:lnTo>
                      <a:pt x="0" y="0"/>
                    </a:lnTo>
                    <a:lnTo>
                      <a:pt x="0" y="162"/>
                    </a:lnTo>
                    <a:lnTo>
                      <a:pt x="250" y="162"/>
                    </a:lnTo>
                    <a:close/>
                  </a:path>
                </a:pathLst>
              </a:custGeom>
              <a:solidFill>
                <a:srgbClr val="0C419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234" name="Freeform 6"/>
              <p:cNvSpPr>
                <a:spLocks/>
              </p:cNvSpPr>
              <p:nvPr/>
            </p:nvSpPr>
            <p:spPr bwMode="auto">
              <a:xfrm>
                <a:off x="4182" y="1087"/>
                <a:ext cx="238" cy="53"/>
              </a:xfrm>
              <a:custGeom>
                <a:avLst/>
                <a:gdLst>
                  <a:gd name="T0" fmla="*/ 10 w 250"/>
                  <a:gd name="T1" fmla="*/ 51 h 51"/>
                  <a:gd name="T2" fmla="*/ 10 w 250"/>
                  <a:gd name="T3" fmla="*/ 0 h 51"/>
                  <a:gd name="T4" fmla="*/ 0 w 250"/>
                  <a:gd name="T5" fmla="*/ 0 h 51"/>
                  <a:gd name="T6" fmla="*/ 0 w 250"/>
                  <a:gd name="T7" fmla="*/ 51 h 51"/>
                  <a:gd name="T8" fmla="*/ 10 w 250"/>
                  <a:gd name="T9" fmla="*/ 51 h 51"/>
                  <a:gd name="T10" fmla="*/ 10 w 250"/>
                  <a:gd name="T11" fmla="*/ 51 h 5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0"/>
                  <a:gd name="T19" fmla="*/ 0 h 51"/>
                  <a:gd name="T20" fmla="*/ 250 w 250"/>
                  <a:gd name="T21" fmla="*/ 51 h 5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0" h="51">
                    <a:moveTo>
                      <a:pt x="250" y="51"/>
                    </a:moveTo>
                    <a:lnTo>
                      <a:pt x="250" y="0"/>
                    </a:lnTo>
                    <a:lnTo>
                      <a:pt x="0" y="0"/>
                    </a:lnTo>
                    <a:lnTo>
                      <a:pt x="0" y="51"/>
                    </a:lnTo>
                    <a:lnTo>
                      <a:pt x="250" y="5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235" name="Freeform 7"/>
              <p:cNvSpPr>
                <a:spLocks/>
              </p:cNvSpPr>
              <p:nvPr/>
            </p:nvSpPr>
            <p:spPr bwMode="auto">
              <a:xfrm>
                <a:off x="4182" y="1198"/>
                <a:ext cx="238" cy="51"/>
              </a:xfrm>
              <a:custGeom>
                <a:avLst/>
                <a:gdLst>
                  <a:gd name="T0" fmla="*/ 10 w 250"/>
                  <a:gd name="T1" fmla="*/ 50 h 50"/>
                  <a:gd name="T2" fmla="*/ 10 w 250"/>
                  <a:gd name="T3" fmla="*/ 0 h 50"/>
                  <a:gd name="T4" fmla="*/ 0 w 250"/>
                  <a:gd name="T5" fmla="*/ 0 h 50"/>
                  <a:gd name="T6" fmla="*/ 0 w 250"/>
                  <a:gd name="T7" fmla="*/ 50 h 50"/>
                  <a:gd name="T8" fmla="*/ 10 w 250"/>
                  <a:gd name="T9" fmla="*/ 50 h 50"/>
                  <a:gd name="T10" fmla="*/ 10 w 250"/>
                  <a:gd name="T11" fmla="*/ 50 h 5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0"/>
                  <a:gd name="T19" fmla="*/ 0 h 50"/>
                  <a:gd name="T20" fmla="*/ 250 w 250"/>
                  <a:gd name="T21" fmla="*/ 50 h 5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0" h="50">
                    <a:moveTo>
                      <a:pt x="250" y="50"/>
                    </a:moveTo>
                    <a:lnTo>
                      <a:pt x="250" y="0"/>
                    </a:lnTo>
                    <a:lnTo>
                      <a:pt x="0" y="0"/>
                    </a:lnTo>
                    <a:lnTo>
                      <a:pt x="0" y="50"/>
                    </a:lnTo>
                    <a:lnTo>
                      <a:pt x="250" y="50"/>
                    </a:lnTo>
                    <a:close/>
                  </a:path>
                </a:pathLst>
              </a:custGeom>
              <a:solidFill>
                <a:srgbClr val="FF1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236" name="Freeform 8"/>
              <p:cNvSpPr>
                <a:spLocks/>
              </p:cNvSpPr>
              <p:nvPr/>
            </p:nvSpPr>
            <p:spPr bwMode="auto">
              <a:xfrm>
                <a:off x="4182" y="1087"/>
                <a:ext cx="238" cy="162"/>
              </a:xfrm>
              <a:custGeom>
                <a:avLst/>
                <a:gdLst>
                  <a:gd name="T0" fmla="*/ 10 w 250"/>
                  <a:gd name="T1" fmla="*/ 86 h 162"/>
                  <a:gd name="T2" fmla="*/ 0 w 250"/>
                  <a:gd name="T3" fmla="*/ 86 h 162"/>
                  <a:gd name="T4" fmla="*/ 0 w 250"/>
                  <a:gd name="T5" fmla="*/ 0 h 162"/>
                  <a:gd name="T6" fmla="*/ 10 w 250"/>
                  <a:gd name="T7" fmla="*/ 0 h 162"/>
                  <a:gd name="T8" fmla="*/ 10 w 250"/>
                  <a:gd name="T9" fmla="*/ 86 h 162"/>
                  <a:gd name="T10" fmla="*/ 10 w 250"/>
                  <a:gd name="T11" fmla="*/ 86 h 16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0"/>
                  <a:gd name="T19" fmla="*/ 0 h 162"/>
                  <a:gd name="T20" fmla="*/ 250 w 250"/>
                  <a:gd name="T21" fmla="*/ 162 h 16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0" h="162">
                    <a:moveTo>
                      <a:pt x="250" y="162"/>
                    </a:moveTo>
                    <a:lnTo>
                      <a:pt x="0" y="162"/>
                    </a:lnTo>
                    <a:lnTo>
                      <a:pt x="0" y="0"/>
                    </a:lnTo>
                    <a:lnTo>
                      <a:pt x="250" y="0"/>
                    </a:lnTo>
                    <a:lnTo>
                      <a:pt x="250" y="16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237" name="Freeform 9"/>
              <p:cNvSpPr>
                <a:spLocks/>
              </p:cNvSpPr>
              <p:nvPr/>
            </p:nvSpPr>
            <p:spPr bwMode="auto">
              <a:xfrm>
                <a:off x="4237" y="1132"/>
                <a:ext cx="71" cy="83"/>
              </a:xfrm>
              <a:custGeom>
                <a:avLst/>
                <a:gdLst>
                  <a:gd name="T0" fmla="*/ 11 w 72"/>
                  <a:gd name="T1" fmla="*/ 42 h 84"/>
                  <a:gd name="T2" fmla="*/ 11 w 72"/>
                  <a:gd name="T3" fmla="*/ 42 h 84"/>
                  <a:gd name="T4" fmla="*/ 11 w 72"/>
                  <a:gd name="T5" fmla="*/ 42 h 84"/>
                  <a:gd name="T6" fmla="*/ 11 w 72"/>
                  <a:gd name="T7" fmla="*/ 42 h 84"/>
                  <a:gd name="T8" fmla="*/ 11 w 72"/>
                  <a:gd name="T9" fmla="*/ 42 h 84"/>
                  <a:gd name="T10" fmla="*/ 11 w 72"/>
                  <a:gd name="T11" fmla="*/ 42 h 84"/>
                  <a:gd name="T12" fmla="*/ 11 w 72"/>
                  <a:gd name="T13" fmla="*/ 42 h 84"/>
                  <a:gd name="T14" fmla="*/ 6 w 72"/>
                  <a:gd name="T15" fmla="*/ 42 h 84"/>
                  <a:gd name="T16" fmla="*/ 0 w 72"/>
                  <a:gd name="T17" fmla="*/ 42 h 84"/>
                  <a:gd name="T18" fmla="*/ 0 w 72"/>
                  <a:gd name="T19" fmla="*/ 42 h 84"/>
                  <a:gd name="T20" fmla="*/ 0 w 72"/>
                  <a:gd name="T21" fmla="*/ 39 h 84"/>
                  <a:gd name="T22" fmla="*/ 0 w 72"/>
                  <a:gd name="T23" fmla="*/ 22 h 84"/>
                  <a:gd name="T24" fmla="*/ 0 w 72"/>
                  <a:gd name="T25" fmla="*/ 0 h 84"/>
                  <a:gd name="T26" fmla="*/ 11 w 72"/>
                  <a:gd name="T27" fmla="*/ 0 h 84"/>
                  <a:gd name="T28" fmla="*/ 11 w 72"/>
                  <a:gd name="T29" fmla="*/ 6 h 84"/>
                  <a:gd name="T30" fmla="*/ 11 w 72"/>
                  <a:gd name="T31" fmla="*/ 22 h 84"/>
                  <a:gd name="T32" fmla="*/ 11 w 72"/>
                  <a:gd name="T33" fmla="*/ 39 h 84"/>
                  <a:gd name="T34" fmla="*/ 11 w 72"/>
                  <a:gd name="T35" fmla="*/ 42 h 84"/>
                  <a:gd name="T36" fmla="*/ 11 w 72"/>
                  <a:gd name="T37" fmla="*/ 42 h 8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72"/>
                  <a:gd name="T58" fmla="*/ 0 h 84"/>
                  <a:gd name="T59" fmla="*/ 72 w 72"/>
                  <a:gd name="T60" fmla="*/ 84 h 8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72" h="84">
                    <a:moveTo>
                      <a:pt x="72" y="45"/>
                    </a:moveTo>
                    <a:lnTo>
                      <a:pt x="66" y="61"/>
                    </a:lnTo>
                    <a:lnTo>
                      <a:pt x="54" y="73"/>
                    </a:lnTo>
                    <a:lnTo>
                      <a:pt x="42" y="84"/>
                    </a:lnTo>
                    <a:lnTo>
                      <a:pt x="36" y="84"/>
                    </a:lnTo>
                    <a:lnTo>
                      <a:pt x="30" y="84"/>
                    </a:lnTo>
                    <a:lnTo>
                      <a:pt x="18" y="78"/>
                    </a:lnTo>
                    <a:lnTo>
                      <a:pt x="6" y="67"/>
                    </a:lnTo>
                    <a:lnTo>
                      <a:pt x="0" y="50"/>
                    </a:lnTo>
                    <a:lnTo>
                      <a:pt x="0" y="39"/>
                    </a:lnTo>
                    <a:lnTo>
                      <a:pt x="0" y="2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6"/>
                    </a:lnTo>
                    <a:lnTo>
                      <a:pt x="72" y="22"/>
                    </a:lnTo>
                    <a:lnTo>
                      <a:pt x="72" y="39"/>
                    </a:lnTo>
                    <a:lnTo>
                      <a:pt x="72" y="45"/>
                    </a:lnTo>
                    <a:close/>
                  </a:path>
                </a:pathLst>
              </a:custGeom>
              <a:solidFill>
                <a:srgbClr val="FF1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238" name="Freeform 10"/>
              <p:cNvSpPr>
                <a:spLocks/>
              </p:cNvSpPr>
              <p:nvPr/>
            </p:nvSpPr>
            <p:spPr bwMode="auto">
              <a:xfrm>
                <a:off x="4267" y="1140"/>
                <a:ext cx="4" cy="49"/>
              </a:xfrm>
              <a:custGeom>
                <a:avLst/>
                <a:gdLst>
                  <a:gd name="T0" fmla="*/ 3 w 6"/>
                  <a:gd name="T1" fmla="*/ 25 h 50"/>
                  <a:gd name="T2" fmla="*/ 0 w 6"/>
                  <a:gd name="T3" fmla="*/ 25 h 50"/>
                  <a:gd name="T4" fmla="*/ 0 w 6"/>
                  <a:gd name="T5" fmla="*/ 0 h 50"/>
                  <a:gd name="T6" fmla="*/ 3 w 6"/>
                  <a:gd name="T7" fmla="*/ 0 h 50"/>
                  <a:gd name="T8" fmla="*/ 3 w 6"/>
                  <a:gd name="T9" fmla="*/ 25 h 50"/>
                  <a:gd name="T10" fmla="*/ 3 w 6"/>
                  <a:gd name="T11" fmla="*/ 25 h 5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50"/>
                  <a:gd name="T20" fmla="*/ 6 w 6"/>
                  <a:gd name="T21" fmla="*/ 50 h 5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50">
                    <a:moveTo>
                      <a:pt x="6" y="50"/>
                    </a:moveTo>
                    <a:lnTo>
                      <a:pt x="0" y="5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5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239" name="Freeform 11"/>
              <p:cNvSpPr>
                <a:spLocks/>
              </p:cNvSpPr>
              <p:nvPr/>
            </p:nvSpPr>
            <p:spPr bwMode="auto">
              <a:xfrm>
                <a:off x="4257" y="1150"/>
                <a:ext cx="33" cy="4"/>
              </a:xfrm>
              <a:custGeom>
                <a:avLst/>
                <a:gdLst>
                  <a:gd name="T0" fmla="*/ 18 w 36"/>
                  <a:gd name="T1" fmla="*/ 5 h 5"/>
                  <a:gd name="T2" fmla="*/ 0 w 36"/>
                  <a:gd name="T3" fmla="*/ 5 h 5"/>
                  <a:gd name="T4" fmla="*/ 0 w 36"/>
                  <a:gd name="T5" fmla="*/ 0 h 5"/>
                  <a:gd name="T6" fmla="*/ 18 w 36"/>
                  <a:gd name="T7" fmla="*/ 0 h 5"/>
                  <a:gd name="T8" fmla="*/ 18 w 36"/>
                  <a:gd name="T9" fmla="*/ 5 h 5"/>
                  <a:gd name="T10" fmla="*/ 18 w 36"/>
                  <a:gd name="T11" fmla="*/ 5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6"/>
                  <a:gd name="T19" fmla="*/ 0 h 5"/>
                  <a:gd name="T20" fmla="*/ 36 w 36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6" h="5">
                    <a:moveTo>
                      <a:pt x="36" y="5"/>
                    </a:moveTo>
                    <a:lnTo>
                      <a:pt x="0" y="5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36" y="5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240" name="Freeform 12"/>
              <p:cNvSpPr>
                <a:spLocks/>
              </p:cNvSpPr>
              <p:nvPr/>
            </p:nvSpPr>
            <p:spPr bwMode="auto">
              <a:xfrm>
                <a:off x="4251" y="1164"/>
                <a:ext cx="39" cy="6"/>
              </a:xfrm>
              <a:custGeom>
                <a:avLst/>
                <a:gdLst>
                  <a:gd name="T0" fmla="*/ 10 w 42"/>
                  <a:gd name="T1" fmla="*/ 3 h 6"/>
                  <a:gd name="T2" fmla="*/ 0 w 42"/>
                  <a:gd name="T3" fmla="*/ 3 h 6"/>
                  <a:gd name="T4" fmla="*/ 0 w 42"/>
                  <a:gd name="T5" fmla="*/ 0 h 6"/>
                  <a:gd name="T6" fmla="*/ 10 w 42"/>
                  <a:gd name="T7" fmla="*/ 0 h 6"/>
                  <a:gd name="T8" fmla="*/ 10 w 42"/>
                  <a:gd name="T9" fmla="*/ 3 h 6"/>
                  <a:gd name="T10" fmla="*/ 10 w 42"/>
                  <a:gd name="T11" fmla="*/ 3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2"/>
                  <a:gd name="T19" fmla="*/ 0 h 6"/>
                  <a:gd name="T20" fmla="*/ 42 w 42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2" h="6">
                    <a:moveTo>
                      <a:pt x="42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42" y="0"/>
                    </a:lnTo>
                    <a:lnTo>
                      <a:pt x="42" y="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241" name="Freeform 13"/>
              <p:cNvSpPr>
                <a:spLocks/>
              </p:cNvSpPr>
              <p:nvPr/>
            </p:nvSpPr>
            <p:spPr bwMode="auto">
              <a:xfrm>
                <a:off x="4245" y="1182"/>
                <a:ext cx="57" cy="32"/>
              </a:xfrm>
              <a:custGeom>
                <a:avLst/>
                <a:gdLst>
                  <a:gd name="T0" fmla="*/ 0 w 60"/>
                  <a:gd name="T1" fmla="*/ 11 h 34"/>
                  <a:gd name="T2" fmla="*/ 6 w 60"/>
                  <a:gd name="T3" fmla="*/ 6 h 34"/>
                  <a:gd name="T4" fmla="*/ 10 w 60"/>
                  <a:gd name="T5" fmla="*/ 6 h 34"/>
                  <a:gd name="T6" fmla="*/ 10 w 60"/>
                  <a:gd name="T7" fmla="*/ 6 h 34"/>
                  <a:gd name="T8" fmla="*/ 10 w 60"/>
                  <a:gd name="T9" fmla="*/ 11 h 34"/>
                  <a:gd name="T10" fmla="*/ 10 w 60"/>
                  <a:gd name="T11" fmla="*/ 6 h 34"/>
                  <a:gd name="T12" fmla="*/ 10 w 60"/>
                  <a:gd name="T13" fmla="*/ 0 h 34"/>
                  <a:gd name="T14" fmla="*/ 10 w 60"/>
                  <a:gd name="T15" fmla="*/ 6 h 34"/>
                  <a:gd name="T16" fmla="*/ 10 w 60"/>
                  <a:gd name="T17" fmla="*/ 11 h 34"/>
                  <a:gd name="T18" fmla="*/ 10 w 60"/>
                  <a:gd name="T19" fmla="*/ 11 h 34"/>
                  <a:gd name="T20" fmla="*/ 10 w 60"/>
                  <a:gd name="T21" fmla="*/ 6 h 34"/>
                  <a:gd name="T22" fmla="*/ 10 w 60"/>
                  <a:gd name="T23" fmla="*/ 6 h 34"/>
                  <a:gd name="T24" fmla="*/ 10 w 60"/>
                  <a:gd name="T25" fmla="*/ 11 h 34"/>
                  <a:gd name="T26" fmla="*/ 10 w 60"/>
                  <a:gd name="T27" fmla="*/ 11 h 34"/>
                  <a:gd name="T28" fmla="*/ 10 w 60"/>
                  <a:gd name="T29" fmla="*/ 23 h 34"/>
                  <a:gd name="T30" fmla="*/ 10 w 60"/>
                  <a:gd name="T31" fmla="*/ 34 h 34"/>
                  <a:gd name="T32" fmla="*/ 10 w 60"/>
                  <a:gd name="T33" fmla="*/ 34 h 34"/>
                  <a:gd name="T34" fmla="*/ 10 w 60"/>
                  <a:gd name="T35" fmla="*/ 34 h 34"/>
                  <a:gd name="T36" fmla="*/ 10 w 60"/>
                  <a:gd name="T37" fmla="*/ 28 h 34"/>
                  <a:gd name="T38" fmla="*/ 10 w 60"/>
                  <a:gd name="T39" fmla="*/ 23 h 34"/>
                  <a:gd name="T40" fmla="*/ 6 w 60"/>
                  <a:gd name="T41" fmla="*/ 17 h 34"/>
                  <a:gd name="T42" fmla="*/ 6 w 60"/>
                  <a:gd name="T43" fmla="*/ 11 h 34"/>
                  <a:gd name="T44" fmla="*/ 0 w 60"/>
                  <a:gd name="T45" fmla="*/ 11 h 34"/>
                  <a:gd name="T46" fmla="*/ 0 w 60"/>
                  <a:gd name="T47" fmla="*/ 11 h 34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4"/>
                  <a:gd name="T74" fmla="*/ 60 w 60"/>
                  <a:gd name="T75" fmla="*/ 34 h 34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4">
                    <a:moveTo>
                      <a:pt x="0" y="11"/>
                    </a:moveTo>
                    <a:lnTo>
                      <a:pt x="6" y="6"/>
                    </a:lnTo>
                    <a:lnTo>
                      <a:pt x="12" y="6"/>
                    </a:lnTo>
                    <a:lnTo>
                      <a:pt x="18" y="6"/>
                    </a:lnTo>
                    <a:lnTo>
                      <a:pt x="18" y="11"/>
                    </a:lnTo>
                    <a:lnTo>
                      <a:pt x="18" y="6"/>
                    </a:lnTo>
                    <a:lnTo>
                      <a:pt x="30" y="0"/>
                    </a:lnTo>
                    <a:lnTo>
                      <a:pt x="42" y="6"/>
                    </a:lnTo>
                    <a:lnTo>
                      <a:pt x="42" y="11"/>
                    </a:lnTo>
                    <a:lnTo>
                      <a:pt x="42" y="6"/>
                    </a:lnTo>
                    <a:lnTo>
                      <a:pt x="48" y="6"/>
                    </a:lnTo>
                    <a:lnTo>
                      <a:pt x="54" y="11"/>
                    </a:lnTo>
                    <a:lnTo>
                      <a:pt x="60" y="11"/>
                    </a:lnTo>
                    <a:lnTo>
                      <a:pt x="48" y="23"/>
                    </a:lnTo>
                    <a:lnTo>
                      <a:pt x="42" y="34"/>
                    </a:lnTo>
                    <a:lnTo>
                      <a:pt x="30" y="34"/>
                    </a:lnTo>
                    <a:lnTo>
                      <a:pt x="24" y="34"/>
                    </a:lnTo>
                    <a:lnTo>
                      <a:pt x="18" y="28"/>
                    </a:lnTo>
                    <a:lnTo>
                      <a:pt x="12" y="23"/>
                    </a:lnTo>
                    <a:lnTo>
                      <a:pt x="6" y="17"/>
                    </a:lnTo>
                    <a:lnTo>
                      <a:pt x="6" y="11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C419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242" name="Freeform 14"/>
              <p:cNvSpPr>
                <a:spLocks/>
              </p:cNvSpPr>
              <p:nvPr/>
            </p:nvSpPr>
            <p:spPr bwMode="auto">
              <a:xfrm>
                <a:off x="4237" y="1132"/>
                <a:ext cx="71" cy="83"/>
              </a:xfrm>
              <a:custGeom>
                <a:avLst/>
                <a:gdLst>
                  <a:gd name="T0" fmla="*/ 11 w 72"/>
                  <a:gd name="T1" fmla="*/ 42 h 84"/>
                  <a:gd name="T2" fmla="*/ 11 w 72"/>
                  <a:gd name="T3" fmla="*/ 42 h 84"/>
                  <a:gd name="T4" fmla="*/ 11 w 72"/>
                  <a:gd name="T5" fmla="*/ 42 h 84"/>
                  <a:gd name="T6" fmla="*/ 11 w 72"/>
                  <a:gd name="T7" fmla="*/ 42 h 84"/>
                  <a:gd name="T8" fmla="*/ 11 w 72"/>
                  <a:gd name="T9" fmla="*/ 42 h 84"/>
                  <a:gd name="T10" fmla="*/ 11 w 72"/>
                  <a:gd name="T11" fmla="*/ 42 h 84"/>
                  <a:gd name="T12" fmla="*/ 11 w 72"/>
                  <a:gd name="T13" fmla="*/ 42 h 84"/>
                  <a:gd name="T14" fmla="*/ 6 w 72"/>
                  <a:gd name="T15" fmla="*/ 42 h 84"/>
                  <a:gd name="T16" fmla="*/ 0 w 72"/>
                  <a:gd name="T17" fmla="*/ 42 h 84"/>
                  <a:gd name="T18" fmla="*/ 0 w 72"/>
                  <a:gd name="T19" fmla="*/ 42 h 84"/>
                  <a:gd name="T20" fmla="*/ 0 w 72"/>
                  <a:gd name="T21" fmla="*/ 39 h 84"/>
                  <a:gd name="T22" fmla="*/ 0 w 72"/>
                  <a:gd name="T23" fmla="*/ 22 h 84"/>
                  <a:gd name="T24" fmla="*/ 0 w 72"/>
                  <a:gd name="T25" fmla="*/ 0 h 84"/>
                  <a:gd name="T26" fmla="*/ 11 w 72"/>
                  <a:gd name="T27" fmla="*/ 0 h 84"/>
                  <a:gd name="T28" fmla="*/ 11 w 72"/>
                  <a:gd name="T29" fmla="*/ 6 h 84"/>
                  <a:gd name="T30" fmla="*/ 11 w 72"/>
                  <a:gd name="T31" fmla="*/ 22 h 84"/>
                  <a:gd name="T32" fmla="*/ 11 w 72"/>
                  <a:gd name="T33" fmla="*/ 39 h 84"/>
                  <a:gd name="T34" fmla="*/ 11 w 72"/>
                  <a:gd name="T35" fmla="*/ 42 h 84"/>
                  <a:gd name="T36" fmla="*/ 11 w 72"/>
                  <a:gd name="T37" fmla="*/ 42 h 8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72"/>
                  <a:gd name="T58" fmla="*/ 0 h 84"/>
                  <a:gd name="T59" fmla="*/ 72 w 72"/>
                  <a:gd name="T60" fmla="*/ 84 h 8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72" h="84">
                    <a:moveTo>
                      <a:pt x="72" y="45"/>
                    </a:moveTo>
                    <a:lnTo>
                      <a:pt x="66" y="61"/>
                    </a:lnTo>
                    <a:lnTo>
                      <a:pt x="54" y="73"/>
                    </a:lnTo>
                    <a:lnTo>
                      <a:pt x="42" y="84"/>
                    </a:lnTo>
                    <a:lnTo>
                      <a:pt x="36" y="84"/>
                    </a:lnTo>
                    <a:lnTo>
                      <a:pt x="30" y="84"/>
                    </a:lnTo>
                    <a:lnTo>
                      <a:pt x="18" y="78"/>
                    </a:lnTo>
                    <a:lnTo>
                      <a:pt x="6" y="67"/>
                    </a:lnTo>
                    <a:lnTo>
                      <a:pt x="0" y="50"/>
                    </a:lnTo>
                    <a:lnTo>
                      <a:pt x="0" y="39"/>
                    </a:lnTo>
                    <a:lnTo>
                      <a:pt x="0" y="2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6"/>
                    </a:lnTo>
                    <a:lnTo>
                      <a:pt x="72" y="22"/>
                    </a:lnTo>
                    <a:lnTo>
                      <a:pt x="72" y="39"/>
                    </a:lnTo>
                    <a:lnTo>
                      <a:pt x="72" y="45"/>
                    </a:lnTo>
                  </a:path>
                </a:pathLst>
              </a:custGeom>
              <a:noFill/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</p:grpSp>
        <p:grpSp>
          <p:nvGrpSpPr>
            <p:cNvPr id="7" name="Group 66"/>
            <p:cNvGrpSpPr>
              <a:grpSpLocks/>
            </p:cNvGrpSpPr>
            <p:nvPr userDrawn="1"/>
          </p:nvGrpSpPr>
          <p:grpSpPr bwMode="auto">
            <a:xfrm>
              <a:off x="3338572" y="5298398"/>
              <a:ext cx="166325" cy="105273"/>
              <a:chOff x="1592" y="2897"/>
              <a:chExt cx="247" cy="156"/>
            </a:xfrm>
          </p:grpSpPr>
          <p:sp>
            <p:nvSpPr>
              <p:cNvPr id="218" name="Freeform 67"/>
              <p:cNvSpPr>
                <a:spLocks/>
              </p:cNvSpPr>
              <p:nvPr/>
            </p:nvSpPr>
            <p:spPr bwMode="auto">
              <a:xfrm>
                <a:off x="1592" y="2897"/>
                <a:ext cx="247" cy="155"/>
              </a:xfrm>
              <a:custGeom>
                <a:avLst/>
                <a:gdLst>
                  <a:gd name="T0" fmla="*/ 0 w 245"/>
                  <a:gd name="T1" fmla="*/ 156 h 156"/>
                  <a:gd name="T2" fmla="*/ 0 w 245"/>
                  <a:gd name="T3" fmla="*/ 0 h 156"/>
                  <a:gd name="T4" fmla="*/ 245 w 245"/>
                  <a:gd name="T5" fmla="*/ 0 h 156"/>
                  <a:gd name="T6" fmla="*/ 245 w 245"/>
                  <a:gd name="T7" fmla="*/ 156 h 156"/>
                  <a:gd name="T8" fmla="*/ 0 w 245"/>
                  <a:gd name="T9" fmla="*/ 156 h 156"/>
                  <a:gd name="T10" fmla="*/ 0 w 245"/>
                  <a:gd name="T11" fmla="*/ 156 h 1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5"/>
                  <a:gd name="T19" fmla="*/ 0 h 156"/>
                  <a:gd name="T20" fmla="*/ 245 w 245"/>
                  <a:gd name="T21" fmla="*/ 156 h 1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5" h="156">
                    <a:moveTo>
                      <a:pt x="0" y="156"/>
                    </a:moveTo>
                    <a:lnTo>
                      <a:pt x="0" y="0"/>
                    </a:lnTo>
                    <a:lnTo>
                      <a:pt x="245" y="0"/>
                    </a:lnTo>
                    <a:lnTo>
                      <a:pt x="245" y="156"/>
                    </a:lnTo>
                    <a:lnTo>
                      <a:pt x="0" y="15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219" name="Freeform 68"/>
              <p:cNvSpPr>
                <a:spLocks/>
              </p:cNvSpPr>
              <p:nvPr/>
            </p:nvSpPr>
            <p:spPr bwMode="auto">
              <a:xfrm>
                <a:off x="1592" y="2897"/>
                <a:ext cx="247" cy="155"/>
              </a:xfrm>
              <a:custGeom>
                <a:avLst/>
                <a:gdLst>
                  <a:gd name="T0" fmla="*/ 0 w 245"/>
                  <a:gd name="T1" fmla="*/ 67 h 156"/>
                  <a:gd name="T2" fmla="*/ 114 w 245"/>
                  <a:gd name="T3" fmla="*/ 67 h 156"/>
                  <a:gd name="T4" fmla="*/ 114 w 245"/>
                  <a:gd name="T5" fmla="*/ 0 h 156"/>
                  <a:gd name="T6" fmla="*/ 137 w 245"/>
                  <a:gd name="T7" fmla="*/ 0 h 156"/>
                  <a:gd name="T8" fmla="*/ 137 w 245"/>
                  <a:gd name="T9" fmla="*/ 67 h 156"/>
                  <a:gd name="T10" fmla="*/ 245 w 245"/>
                  <a:gd name="T11" fmla="*/ 67 h 156"/>
                  <a:gd name="T12" fmla="*/ 245 w 245"/>
                  <a:gd name="T13" fmla="*/ 89 h 156"/>
                  <a:gd name="T14" fmla="*/ 137 w 245"/>
                  <a:gd name="T15" fmla="*/ 89 h 156"/>
                  <a:gd name="T16" fmla="*/ 137 w 245"/>
                  <a:gd name="T17" fmla="*/ 156 h 156"/>
                  <a:gd name="T18" fmla="*/ 114 w 245"/>
                  <a:gd name="T19" fmla="*/ 156 h 156"/>
                  <a:gd name="T20" fmla="*/ 114 w 245"/>
                  <a:gd name="T21" fmla="*/ 89 h 156"/>
                  <a:gd name="T22" fmla="*/ 0 w 245"/>
                  <a:gd name="T23" fmla="*/ 89 h 156"/>
                  <a:gd name="T24" fmla="*/ 0 w 245"/>
                  <a:gd name="T25" fmla="*/ 67 h 156"/>
                  <a:gd name="T26" fmla="*/ 0 w 245"/>
                  <a:gd name="T27" fmla="*/ 67 h 15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45"/>
                  <a:gd name="T43" fmla="*/ 0 h 156"/>
                  <a:gd name="T44" fmla="*/ 245 w 245"/>
                  <a:gd name="T45" fmla="*/ 156 h 15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45" h="156">
                    <a:moveTo>
                      <a:pt x="0" y="67"/>
                    </a:moveTo>
                    <a:lnTo>
                      <a:pt x="114" y="67"/>
                    </a:lnTo>
                    <a:lnTo>
                      <a:pt x="114" y="0"/>
                    </a:lnTo>
                    <a:lnTo>
                      <a:pt x="137" y="0"/>
                    </a:lnTo>
                    <a:lnTo>
                      <a:pt x="137" y="67"/>
                    </a:lnTo>
                    <a:lnTo>
                      <a:pt x="245" y="67"/>
                    </a:lnTo>
                    <a:lnTo>
                      <a:pt x="245" y="89"/>
                    </a:lnTo>
                    <a:lnTo>
                      <a:pt x="137" y="89"/>
                    </a:lnTo>
                    <a:lnTo>
                      <a:pt x="137" y="156"/>
                    </a:lnTo>
                    <a:lnTo>
                      <a:pt x="114" y="156"/>
                    </a:lnTo>
                    <a:lnTo>
                      <a:pt x="114" y="89"/>
                    </a:lnTo>
                    <a:lnTo>
                      <a:pt x="0" y="89"/>
                    </a:lnTo>
                    <a:lnTo>
                      <a:pt x="0" y="67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220" name="Freeform 69"/>
              <p:cNvSpPr>
                <a:spLocks/>
              </p:cNvSpPr>
              <p:nvPr/>
            </p:nvSpPr>
            <p:spPr bwMode="auto">
              <a:xfrm>
                <a:off x="1742" y="2897"/>
                <a:ext cx="67" cy="50"/>
              </a:xfrm>
              <a:custGeom>
                <a:avLst/>
                <a:gdLst>
                  <a:gd name="T0" fmla="*/ 0 w 66"/>
                  <a:gd name="T1" fmla="*/ 0 h 50"/>
                  <a:gd name="T2" fmla="*/ 0 w 66"/>
                  <a:gd name="T3" fmla="*/ 50 h 50"/>
                  <a:gd name="T4" fmla="*/ 66 w 66"/>
                  <a:gd name="T5" fmla="*/ 0 h 50"/>
                  <a:gd name="T6" fmla="*/ 0 w 66"/>
                  <a:gd name="T7" fmla="*/ 0 h 50"/>
                  <a:gd name="T8" fmla="*/ 0 w 66"/>
                  <a:gd name="T9" fmla="*/ 0 h 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"/>
                  <a:gd name="T16" fmla="*/ 0 h 50"/>
                  <a:gd name="T17" fmla="*/ 66 w 66"/>
                  <a:gd name="T18" fmla="*/ 50 h 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" h="50">
                    <a:moveTo>
                      <a:pt x="0" y="0"/>
                    </a:moveTo>
                    <a:lnTo>
                      <a:pt x="0" y="50"/>
                    </a:lnTo>
                    <a:lnTo>
                      <a:pt x="6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C419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221" name="Freeform 70"/>
              <p:cNvSpPr>
                <a:spLocks/>
              </p:cNvSpPr>
              <p:nvPr/>
            </p:nvSpPr>
            <p:spPr bwMode="auto">
              <a:xfrm>
                <a:off x="1778" y="2913"/>
                <a:ext cx="61" cy="40"/>
              </a:xfrm>
              <a:custGeom>
                <a:avLst/>
                <a:gdLst>
                  <a:gd name="T0" fmla="*/ 0 w 60"/>
                  <a:gd name="T1" fmla="*/ 39 h 39"/>
                  <a:gd name="T2" fmla="*/ 60 w 60"/>
                  <a:gd name="T3" fmla="*/ 39 h 39"/>
                  <a:gd name="T4" fmla="*/ 60 w 60"/>
                  <a:gd name="T5" fmla="*/ 0 h 39"/>
                  <a:gd name="T6" fmla="*/ 0 w 60"/>
                  <a:gd name="T7" fmla="*/ 39 h 39"/>
                  <a:gd name="T8" fmla="*/ 0 w 60"/>
                  <a:gd name="T9" fmla="*/ 39 h 3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0"/>
                  <a:gd name="T16" fmla="*/ 0 h 39"/>
                  <a:gd name="T17" fmla="*/ 60 w 60"/>
                  <a:gd name="T18" fmla="*/ 39 h 3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0" h="39">
                    <a:moveTo>
                      <a:pt x="0" y="39"/>
                    </a:moveTo>
                    <a:lnTo>
                      <a:pt x="60" y="39"/>
                    </a:lnTo>
                    <a:lnTo>
                      <a:pt x="60" y="0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0C419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222" name="Freeform 71"/>
              <p:cNvSpPr>
                <a:spLocks/>
              </p:cNvSpPr>
              <p:nvPr/>
            </p:nvSpPr>
            <p:spPr bwMode="auto">
              <a:xfrm>
                <a:off x="1742" y="2897"/>
                <a:ext cx="97" cy="57"/>
              </a:xfrm>
              <a:custGeom>
                <a:avLst/>
                <a:gdLst>
                  <a:gd name="T0" fmla="*/ 0 w 96"/>
                  <a:gd name="T1" fmla="*/ 56 h 56"/>
                  <a:gd name="T2" fmla="*/ 78 w 96"/>
                  <a:gd name="T3" fmla="*/ 0 h 56"/>
                  <a:gd name="T4" fmla="*/ 96 w 96"/>
                  <a:gd name="T5" fmla="*/ 0 h 56"/>
                  <a:gd name="T6" fmla="*/ 18 w 96"/>
                  <a:gd name="T7" fmla="*/ 56 h 56"/>
                  <a:gd name="T8" fmla="*/ 0 w 96"/>
                  <a:gd name="T9" fmla="*/ 56 h 56"/>
                  <a:gd name="T10" fmla="*/ 0 w 96"/>
                  <a:gd name="T11" fmla="*/ 56 h 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6"/>
                  <a:gd name="T19" fmla="*/ 0 h 56"/>
                  <a:gd name="T20" fmla="*/ 96 w 96"/>
                  <a:gd name="T21" fmla="*/ 56 h 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6" h="56">
                    <a:moveTo>
                      <a:pt x="0" y="56"/>
                    </a:moveTo>
                    <a:lnTo>
                      <a:pt x="78" y="0"/>
                    </a:lnTo>
                    <a:lnTo>
                      <a:pt x="96" y="0"/>
                    </a:lnTo>
                    <a:lnTo>
                      <a:pt x="18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223" name="Freeform 72"/>
              <p:cNvSpPr>
                <a:spLocks/>
              </p:cNvSpPr>
              <p:nvPr/>
            </p:nvSpPr>
            <p:spPr bwMode="auto">
              <a:xfrm>
                <a:off x="1616" y="2897"/>
                <a:ext cx="77" cy="44"/>
              </a:xfrm>
              <a:custGeom>
                <a:avLst/>
                <a:gdLst>
                  <a:gd name="T0" fmla="*/ 78 w 78"/>
                  <a:gd name="T1" fmla="*/ 0 h 45"/>
                  <a:gd name="T2" fmla="*/ 78 w 78"/>
                  <a:gd name="T3" fmla="*/ 45 h 45"/>
                  <a:gd name="T4" fmla="*/ 0 w 78"/>
                  <a:gd name="T5" fmla="*/ 0 h 45"/>
                  <a:gd name="T6" fmla="*/ 78 w 78"/>
                  <a:gd name="T7" fmla="*/ 0 h 45"/>
                  <a:gd name="T8" fmla="*/ 78 w 78"/>
                  <a:gd name="T9" fmla="*/ 0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8"/>
                  <a:gd name="T16" fmla="*/ 0 h 45"/>
                  <a:gd name="T17" fmla="*/ 78 w 78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8" h="45">
                    <a:moveTo>
                      <a:pt x="78" y="0"/>
                    </a:moveTo>
                    <a:lnTo>
                      <a:pt x="78" y="45"/>
                    </a:lnTo>
                    <a:lnTo>
                      <a:pt x="0" y="0"/>
                    </a:lnTo>
                    <a:lnTo>
                      <a:pt x="78" y="0"/>
                    </a:lnTo>
                    <a:close/>
                  </a:path>
                </a:pathLst>
              </a:custGeom>
              <a:solidFill>
                <a:srgbClr val="0C419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224" name="Freeform 73"/>
              <p:cNvSpPr>
                <a:spLocks/>
              </p:cNvSpPr>
              <p:nvPr/>
            </p:nvSpPr>
            <p:spPr bwMode="auto">
              <a:xfrm>
                <a:off x="1592" y="2913"/>
                <a:ext cx="61" cy="40"/>
              </a:xfrm>
              <a:custGeom>
                <a:avLst/>
                <a:gdLst>
                  <a:gd name="T0" fmla="*/ 60 w 60"/>
                  <a:gd name="T1" fmla="*/ 39 h 39"/>
                  <a:gd name="T2" fmla="*/ 0 w 60"/>
                  <a:gd name="T3" fmla="*/ 39 h 39"/>
                  <a:gd name="T4" fmla="*/ 0 w 60"/>
                  <a:gd name="T5" fmla="*/ 0 h 39"/>
                  <a:gd name="T6" fmla="*/ 60 w 60"/>
                  <a:gd name="T7" fmla="*/ 39 h 39"/>
                  <a:gd name="T8" fmla="*/ 60 w 60"/>
                  <a:gd name="T9" fmla="*/ 39 h 3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0"/>
                  <a:gd name="T16" fmla="*/ 0 h 39"/>
                  <a:gd name="T17" fmla="*/ 60 w 60"/>
                  <a:gd name="T18" fmla="*/ 39 h 3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0" h="39">
                    <a:moveTo>
                      <a:pt x="60" y="39"/>
                    </a:moveTo>
                    <a:lnTo>
                      <a:pt x="0" y="39"/>
                    </a:lnTo>
                    <a:lnTo>
                      <a:pt x="0" y="0"/>
                    </a:lnTo>
                    <a:lnTo>
                      <a:pt x="60" y="39"/>
                    </a:lnTo>
                    <a:close/>
                  </a:path>
                </a:pathLst>
              </a:custGeom>
              <a:solidFill>
                <a:srgbClr val="0C419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225" name="Freeform 74"/>
              <p:cNvSpPr>
                <a:spLocks/>
              </p:cNvSpPr>
              <p:nvPr/>
            </p:nvSpPr>
            <p:spPr bwMode="auto">
              <a:xfrm>
                <a:off x="1592" y="2897"/>
                <a:ext cx="95" cy="57"/>
              </a:xfrm>
              <a:custGeom>
                <a:avLst/>
                <a:gdLst>
                  <a:gd name="T0" fmla="*/ 96 w 96"/>
                  <a:gd name="T1" fmla="*/ 56 h 56"/>
                  <a:gd name="T2" fmla="*/ 0 w 96"/>
                  <a:gd name="T3" fmla="*/ 0 h 56"/>
                  <a:gd name="T4" fmla="*/ 6 w 96"/>
                  <a:gd name="T5" fmla="*/ 11 h 56"/>
                  <a:gd name="T6" fmla="*/ 78 w 96"/>
                  <a:gd name="T7" fmla="*/ 56 h 56"/>
                  <a:gd name="T8" fmla="*/ 96 w 96"/>
                  <a:gd name="T9" fmla="*/ 56 h 56"/>
                  <a:gd name="T10" fmla="*/ 96 w 96"/>
                  <a:gd name="T11" fmla="*/ 56 h 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6"/>
                  <a:gd name="T19" fmla="*/ 0 h 56"/>
                  <a:gd name="T20" fmla="*/ 96 w 96"/>
                  <a:gd name="T21" fmla="*/ 56 h 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6" h="56">
                    <a:moveTo>
                      <a:pt x="96" y="56"/>
                    </a:moveTo>
                    <a:lnTo>
                      <a:pt x="0" y="0"/>
                    </a:lnTo>
                    <a:lnTo>
                      <a:pt x="6" y="11"/>
                    </a:lnTo>
                    <a:lnTo>
                      <a:pt x="78" y="56"/>
                    </a:lnTo>
                    <a:lnTo>
                      <a:pt x="96" y="56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226" name="Freeform 75"/>
              <p:cNvSpPr>
                <a:spLocks/>
              </p:cNvSpPr>
              <p:nvPr/>
            </p:nvSpPr>
            <p:spPr bwMode="auto">
              <a:xfrm>
                <a:off x="1742" y="3008"/>
                <a:ext cx="73" cy="44"/>
              </a:xfrm>
              <a:custGeom>
                <a:avLst/>
                <a:gdLst>
                  <a:gd name="T0" fmla="*/ 0 w 72"/>
                  <a:gd name="T1" fmla="*/ 44 h 44"/>
                  <a:gd name="T2" fmla="*/ 0 w 72"/>
                  <a:gd name="T3" fmla="*/ 0 h 44"/>
                  <a:gd name="T4" fmla="*/ 72 w 72"/>
                  <a:gd name="T5" fmla="*/ 44 h 44"/>
                  <a:gd name="T6" fmla="*/ 0 w 72"/>
                  <a:gd name="T7" fmla="*/ 44 h 44"/>
                  <a:gd name="T8" fmla="*/ 0 w 72"/>
                  <a:gd name="T9" fmla="*/ 44 h 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"/>
                  <a:gd name="T16" fmla="*/ 0 h 44"/>
                  <a:gd name="T17" fmla="*/ 72 w 72"/>
                  <a:gd name="T18" fmla="*/ 44 h 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" h="44">
                    <a:moveTo>
                      <a:pt x="0" y="44"/>
                    </a:moveTo>
                    <a:lnTo>
                      <a:pt x="0" y="0"/>
                    </a:lnTo>
                    <a:lnTo>
                      <a:pt x="72" y="44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rgbClr val="0C419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227" name="Freeform 76"/>
              <p:cNvSpPr>
                <a:spLocks/>
              </p:cNvSpPr>
              <p:nvPr/>
            </p:nvSpPr>
            <p:spPr bwMode="auto">
              <a:xfrm>
                <a:off x="1778" y="2998"/>
                <a:ext cx="61" cy="38"/>
              </a:xfrm>
              <a:custGeom>
                <a:avLst/>
                <a:gdLst>
                  <a:gd name="T0" fmla="*/ 0 w 60"/>
                  <a:gd name="T1" fmla="*/ 0 h 39"/>
                  <a:gd name="T2" fmla="*/ 60 w 60"/>
                  <a:gd name="T3" fmla="*/ 0 h 39"/>
                  <a:gd name="T4" fmla="*/ 60 w 60"/>
                  <a:gd name="T5" fmla="*/ 39 h 39"/>
                  <a:gd name="T6" fmla="*/ 0 w 60"/>
                  <a:gd name="T7" fmla="*/ 0 h 39"/>
                  <a:gd name="T8" fmla="*/ 0 w 60"/>
                  <a:gd name="T9" fmla="*/ 0 h 3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0"/>
                  <a:gd name="T16" fmla="*/ 0 h 39"/>
                  <a:gd name="T17" fmla="*/ 60 w 60"/>
                  <a:gd name="T18" fmla="*/ 39 h 3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0" h="39">
                    <a:moveTo>
                      <a:pt x="0" y="0"/>
                    </a:moveTo>
                    <a:lnTo>
                      <a:pt x="60" y="0"/>
                    </a:lnTo>
                    <a:lnTo>
                      <a:pt x="60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C419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228" name="Freeform 77"/>
              <p:cNvSpPr>
                <a:spLocks/>
              </p:cNvSpPr>
              <p:nvPr/>
            </p:nvSpPr>
            <p:spPr bwMode="auto">
              <a:xfrm>
                <a:off x="1754" y="2998"/>
                <a:ext cx="85" cy="55"/>
              </a:xfrm>
              <a:custGeom>
                <a:avLst/>
                <a:gdLst>
                  <a:gd name="T0" fmla="*/ 0 w 84"/>
                  <a:gd name="T1" fmla="*/ 0 h 55"/>
                  <a:gd name="T2" fmla="*/ 84 w 84"/>
                  <a:gd name="T3" fmla="*/ 55 h 55"/>
                  <a:gd name="T4" fmla="*/ 84 w 84"/>
                  <a:gd name="T5" fmla="*/ 44 h 55"/>
                  <a:gd name="T6" fmla="*/ 18 w 84"/>
                  <a:gd name="T7" fmla="*/ 0 h 55"/>
                  <a:gd name="T8" fmla="*/ 0 w 84"/>
                  <a:gd name="T9" fmla="*/ 0 h 55"/>
                  <a:gd name="T10" fmla="*/ 0 w 84"/>
                  <a:gd name="T11" fmla="*/ 0 h 5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4"/>
                  <a:gd name="T19" fmla="*/ 0 h 55"/>
                  <a:gd name="T20" fmla="*/ 84 w 84"/>
                  <a:gd name="T21" fmla="*/ 55 h 5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4" h="55">
                    <a:moveTo>
                      <a:pt x="0" y="0"/>
                    </a:moveTo>
                    <a:lnTo>
                      <a:pt x="84" y="55"/>
                    </a:lnTo>
                    <a:lnTo>
                      <a:pt x="84" y="44"/>
                    </a:lnTo>
                    <a:lnTo>
                      <a:pt x="1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229" name="Freeform 78"/>
              <p:cNvSpPr>
                <a:spLocks/>
              </p:cNvSpPr>
              <p:nvPr/>
            </p:nvSpPr>
            <p:spPr bwMode="auto">
              <a:xfrm>
                <a:off x="1622" y="3002"/>
                <a:ext cx="71" cy="50"/>
              </a:xfrm>
              <a:custGeom>
                <a:avLst/>
                <a:gdLst>
                  <a:gd name="T0" fmla="*/ 72 w 72"/>
                  <a:gd name="T1" fmla="*/ 50 h 50"/>
                  <a:gd name="T2" fmla="*/ 72 w 72"/>
                  <a:gd name="T3" fmla="*/ 0 h 50"/>
                  <a:gd name="T4" fmla="*/ 0 w 72"/>
                  <a:gd name="T5" fmla="*/ 50 h 50"/>
                  <a:gd name="T6" fmla="*/ 72 w 72"/>
                  <a:gd name="T7" fmla="*/ 50 h 50"/>
                  <a:gd name="T8" fmla="*/ 72 w 72"/>
                  <a:gd name="T9" fmla="*/ 50 h 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"/>
                  <a:gd name="T16" fmla="*/ 0 h 50"/>
                  <a:gd name="T17" fmla="*/ 72 w 72"/>
                  <a:gd name="T18" fmla="*/ 50 h 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" h="50">
                    <a:moveTo>
                      <a:pt x="72" y="50"/>
                    </a:moveTo>
                    <a:lnTo>
                      <a:pt x="72" y="0"/>
                    </a:lnTo>
                    <a:lnTo>
                      <a:pt x="0" y="50"/>
                    </a:lnTo>
                    <a:lnTo>
                      <a:pt x="72" y="50"/>
                    </a:lnTo>
                    <a:close/>
                  </a:path>
                </a:pathLst>
              </a:custGeom>
              <a:solidFill>
                <a:srgbClr val="0C419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230" name="Freeform 79"/>
              <p:cNvSpPr>
                <a:spLocks/>
              </p:cNvSpPr>
              <p:nvPr/>
            </p:nvSpPr>
            <p:spPr bwMode="auto">
              <a:xfrm>
                <a:off x="1592" y="2998"/>
                <a:ext cx="55" cy="38"/>
              </a:xfrm>
              <a:custGeom>
                <a:avLst/>
                <a:gdLst>
                  <a:gd name="T0" fmla="*/ 54 w 54"/>
                  <a:gd name="T1" fmla="*/ 0 h 39"/>
                  <a:gd name="T2" fmla="*/ 0 w 54"/>
                  <a:gd name="T3" fmla="*/ 0 h 39"/>
                  <a:gd name="T4" fmla="*/ 0 w 54"/>
                  <a:gd name="T5" fmla="*/ 39 h 39"/>
                  <a:gd name="T6" fmla="*/ 54 w 54"/>
                  <a:gd name="T7" fmla="*/ 0 h 39"/>
                  <a:gd name="T8" fmla="*/ 54 w 54"/>
                  <a:gd name="T9" fmla="*/ 0 h 3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4"/>
                  <a:gd name="T16" fmla="*/ 0 h 39"/>
                  <a:gd name="T17" fmla="*/ 54 w 54"/>
                  <a:gd name="T18" fmla="*/ 39 h 3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4" h="39">
                    <a:moveTo>
                      <a:pt x="54" y="0"/>
                    </a:moveTo>
                    <a:lnTo>
                      <a:pt x="0" y="0"/>
                    </a:lnTo>
                    <a:lnTo>
                      <a:pt x="0" y="39"/>
                    </a:lnTo>
                    <a:lnTo>
                      <a:pt x="54" y="0"/>
                    </a:lnTo>
                    <a:close/>
                  </a:path>
                </a:pathLst>
              </a:custGeom>
              <a:solidFill>
                <a:srgbClr val="0C419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231" name="Freeform 80"/>
              <p:cNvSpPr>
                <a:spLocks/>
              </p:cNvSpPr>
              <p:nvPr/>
            </p:nvSpPr>
            <p:spPr bwMode="auto">
              <a:xfrm>
                <a:off x="1598" y="2998"/>
                <a:ext cx="95" cy="55"/>
              </a:xfrm>
              <a:custGeom>
                <a:avLst/>
                <a:gdLst>
                  <a:gd name="T0" fmla="*/ 96 w 96"/>
                  <a:gd name="T1" fmla="*/ 0 h 55"/>
                  <a:gd name="T2" fmla="*/ 18 w 96"/>
                  <a:gd name="T3" fmla="*/ 55 h 55"/>
                  <a:gd name="T4" fmla="*/ 0 w 96"/>
                  <a:gd name="T5" fmla="*/ 55 h 55"/>
                  <a:gd name="T6" fmla="*/ 78 w 96"/>
                  <a:gd name="T7" fmla="*/ 0 h 55"/>
                  <a:gd name="T8" fmla="*/ 96 w 96"/>
                  <a:gd name="T9" fmla="*/ 0 h 55"/>
                  <a:gd name="T10" fmla="*/ 96 w 96"/>
                  <a:gd name="T11" fmla="*/ 0 h 5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6"/>
                  <a:gd name="T19" fmla="*/ 0 h 55"/>
                  <a:gd name="T20" fmla="*/ 96 w 96"/>
                  <a:gd name="T21" fmla="*/ 55 h 5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6" h="55">
                    <a:moveTo>
                      <a:pt x="96" y="0"/>
                    </a:moveTo>
                    <a:lnTo>
                      <a:pt x="18" y="55"/>
                    </a:lnTo>
                    <a:lnTo>
                      <a:pt x="0" y="55"/>
                    </a:lnTo>
                    <a:lnTo>
                      <a:pt x="78" y="0"/>
                    </a:lnTo>
                    <a:lnTo>
                      <a:pt x="96" y="0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232" name="Freeform 81"/>
              <p:cNvSpPr>
                <a:spLocks/>
              </p:cNvSpPr>
              <p:nvPr/>
            </p:nvSpPr>
            <p:spPr bwMode="auto">
              <a:xfrm>
                <a:off x="1592" y="2897"/>
                <a:ext cx="247" cy="155"/>
              </a:xfrm>
              <a:custGeom>
                <a:avLst/>
                <a:gdLst>
                  <a:gd name="T0" fmla="*/ 245 w 245"/>
                  <a:gd name="T1" fmla="*/ 156 h 156"/>
                  <a:gd name="T2" fmla="*/ 245 w 245"/>
                  <a:gd name="T3" fmla="*/ 0 h 156"/>
                  <a:gd name="T4" fmla="*/ 0 w 245"/>
                  <a:gd name="T5" fmla="*/ 0 h 156"/>
                  <a:gd name="T6" fmla="*/ 0 w 245"/>
                  <a:gd name="T7" fmla="*/ 156 h 156"/>
                  <a:gd name="T8" fmla="*/ 245 w 245"/>
                  <a:gd name="T9" fmla="*/ 156 h 156"/>
                  <a:gd name="T10" fmla="*/ 245 w 245"/>
                  <a:gd name="T11" fmla="*/ 156 h 1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5"/>
                  <a:gd name="T19" fmla="*/ 0 h 156"/>
                  <a:gd name="T20" fmla="*/ 245 w 245"/>
                  <a:gd name="T21" fmla="*/ 156 h 1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5" h="156">
                    <a:moveTo>
                      <a:pt x="245" y="156"/>
                    </a:moveTo>
                    <a:lnTo>
                      <a:pt x="245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245" y="15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</p:grpSp>
        <p:grpSp>
          <p:nvGrpSpPr>
            <p:cNvPr id="8" name="Group 82"/>
            <p:cNvGrpSpPr>
              <a:grpSpLocks/>
            </p:cNvGrpSpPr>
            <p:nvPr userDrawn="1"/>
          </p:nvGrpSpPr>
          <p:grpSpPr bwMode="auto">
            <a:xfrm>
              <a:off x="2910190" y="5298398"/>
              <a:ext cx="164629" cy="104602"/>
              <a:chOff x="1778" y="2004"/>
              <a:chExt cx="246" cy="156"/>
            </a:xfrm>
          </p:grpSpPr>
          <p:sp>
            <p:nvSpPr>
              <p:cNvPr id="215" name="Freeform 83"/>
              <p:cNvSpPr>
                <a:spLocks/>
              </p:cNvSpPr>
              <p:nvPr/>
            </p:nvSpPr>
            <p:spPr bwMode="auto">
              <a:xfrm>
                <a:off x="1778" y="2004"/>
                <a:ext cx="246" cy="156"/>
              </a:xfrm>
              <a:custGeom>
                <a:avLst/>
                <a:gdLst>
                  <a:gd name="T0" fmla="*/ 1573 w 239"/>
                  <a:gd name="T1" fmla="*/ 2942 h 151"/>
                  <a:gd name="T2" fmla="*/ 1573 w 239"/>
                  <a:gd name="T3" fmla="*/ 0 h 151"/>
                  <a:gd name="T4" fmla="*/ 0 w 239"/>
                  <a:gd name="T5" fmla="*/ 0 h 151"/>
                  <a:gd name="T6" fmla="*/ 0 w 239"/>
                  <a:gd name="T7" fmla="*/ 2942 h 151"/>
                  <a:gd name="T8" fmla="*/ 1573 w 239"/>
                  <a:gd name="T9" fmla="*/ 2942 h 151"/>
                  <a:gd name="T10" fmla="*/ 1573 w 239"/>
                  <a:gd name="T11" fmla="*/ 2942 h 15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9"/>
                  <a:gd name="T19" fmla="*/ 0 h 151"/>
                  <a:gd name="T20" fmla="*/ 239 w 239"/>
                  <a:gd name="T21" fmla="*/ 151 h 15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9" h="151">
                    <a:moveTo>
                      <a:pt x="239" y="151"/>
                    </a:moveTo>
                    <a:lnTo>
                      <a:pt x="239" y="0"/>
                    </a:lnTo>
                    <a:lnTo>
                      <a:pt x="0" y="0"/>
                    </a:lnTo>
                    <a:lnTo>
                      <a:pt x="0" y="151"/>
                    </a:lnTo>
                    <a:lnTo>
                      <a:pt x="239" y="151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216" name="Freeform 84"/>
              <p:cNvSpPr>
                <a:spLocks/>
              </p:cNvSpPr>
              <p:nvPr/>
            </p:nvSpPr>
            <p:spPr bwMode="auto">
              <a:xfrm>
                <a:off x="1845" y="2026"/>
                <a:ext cx="120" cy="118"/>
              </a:xfrm>
              <a:custGeom>
                <a:avLst/>
                <a:gdLst>
                  <a:gd name="T0" fmla="*/ 77 w 119"/>
                  <a:gd name="T1" fmla="*/ 78 h 117"/>
                  <a:gd name="T2" fmla="*/ 119 w 119"/>
                  <a:gd name="T3" fmla="*/ 78 h 117"/>
                  <a:gd name="T4" fmla="*/ 119 w 119"/>
                  <a:gd name="T5" fmla="*/ 44 h 117"/>
                  <a:gd name="T6" fmla="*/ 77 w 119"/>
                  <a:gd name="T7" fmla="*/ 44 h 117"/>
                  <a:gd name="T8" fmla="*/ 77 w 119"/>
                  <a:gd name="T9" fmla="*/ 0 h 117"/>
                  <a:gd name="T10" fmla="*/ 42 w 119"/>
                  <a:gd name="T11" fmla="*/ 0 h 117"/>
                  <a:gd name="T12" fmla="*/ 42 w 119"/>
                  <a:gd name="T13" fmla="*/ 44 h 117"/>
                  <a:gd name="T14" fmla="*/ 0 w 119"/>
                  <a:gd name="T15" fmla="*/ 44 h 117"/>
                  <a:gd name="T16" fmla="*/ 0 w 119"/>
                  <a:gd name="T17" fmla="*/ 78 h 117"/>
                  <a:gd name="T18" fmla="*/ 42 w 119"/>
                  <a:gd name="T19" fmla="*/ 78 h 117"/>
                  <a:gd name="T20" fmla="*/ 42 w 119"/>
                  <a:gd name="T21" fmla="*/ 117 h 117"/>
                  <a:gd name="T22" fmla="*/ 77 w 119"/>
                  <a:gd name="T23" fmla="*/ 117 h 117"/>
                  <a:gd name="T24" fmla="*/ 77 w 119"/>
                  <a:gd name="T25" fmla="*/ 78 h 117"/>
                  <a:gd name="T26" fmla="*/ 77 w 119"/>
                  <a:gd name="T27" fmla="*/ 78 h 11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9"/>
                  <a:gd name="T43" fmla="*/ 0 h 117"/>
                  <a:gd name="T44" fmla="*/ 119 w 119"/>
                  <a:gd name="T45" fmla="*/ 117 h 11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9" h="117">
                    <a:moveTo>
                      <a:pt x="77" y="78"/>
                    </a:moveTo>
                    <a:lnTo>
                      <a:pt x="119" y="78"/>
                    </a:lnTo>
                    <a:lnTo>
                      <a:pt x="119" y="44"/>
                    </a:lnTo>
                    <a:lnTo>
                      <a:pt x="77" y="44"/>
                    </a:lnTo>
                    <a:lnTo>
                      <a:pt x="77" y="0"/>
                    </a:lnTo>
                    <a:lnTo>
                      <a:pt x="42" y="0"/>
                    </a:lnTo>
                    <a:lnTo>
                      <a:pt x="42" y="44"/>
                    </a:lnTo>
                    <a:lnTo>
                      <a:pt x="0" y="44"/>
                    </a:lnTo>
                    <a:lnTo>
                      <a:pt x="0" y="78"/>
                    </a:lnTo>
                    <a:lnTo>
                      <a:pt x="42" y="78"/>
                    </a:lnTo>
                    <a:lnTo>
                      <a:pt x="42" y="117"/>
                    </a:lnTo>
                    <a:lnTo>
                      <a:pt x="77" y="117"/>
                    </a:lnTo>
                    <a:lnTo>
                      <a:pt x="77" y="7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217" name="Freeform 85"/>
              <p:cNvSpPr>
                <a:spLocks/>
              </p:cNvSpPr>
              <p:nvPr/>
            </p:nvSpPr>
            <p:spPr bwMode="auto">
              <a:xfrm>
                <a:off x="1778" y="2004"/>
                <a:ext cx="246" cy="156"/>
              </a:xfrm>
              <a:custGeom>
                <a:avLst/>
                <a:gdLst>
                  <a:gd name="T0" fmla="*/ 245 w 245"/>
                  <a:gd name="T1" fmla="*/ 157 h 157"/>
                  <a:gd name="T2" fmla="*/ 245 w 245"/>
                  <a:gd name="T3" fmla="*/ 0 h 157"/>
                  <a:gd name="T4" fmla="*/ 0 w 245"/>
                  <a:gd name="T5" fmla="*/ 0 h 157"/>
                  <a:gd name="T6" fmla="*/ 0 w 245"/>
                  <a:gd name="T7" fmla="*/ 157 h 157"/>
                  <a:gd name="T8" fmla="*/ 245 w 245"/>
                  <a:gd name="T9" fmla="*/ 157 h 157"/>
                  <a:gd name="T10" fmla="*/ 245 w 245"/>
                  <a:gd name="T11" fmla="*/ 157 h 1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5"/>
                  <a:gd name="T19" fmla="*/ 0 h 157"/>
                  <a:gd name="T20" fmla="*/ 245 w 245"/>
                  <a:gd name="T21" fmla="*/ 157 h 1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5" h="157">
                    <a:moveTo>
                      <a:pt x="245" y="157"/>
                    </a:moveTo>
                    <a:lnTo>
                      <a:pt x="245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245" y="15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</p:grpSp>
        <p:grpSp>
          <p:nvGrpSpPr>
            <p:cNvPr id="9" name="Group 86"/>
            <p:cNvGrpSpPr>
              <a:grpSpLocks/>
            </p:cNvGrpSpPr>
            <p:nvPr userDrawn="1"/>
          </p:nvGrpSpPr>
          <p:grpSpPr bwMode="auto">
            <a:xfrm>
              <a:off x="2698061" y="5298398"/>
              <a:ext cx="164271" cy="105273"/>
              <a:chOff x="1592" y="2143"/>
              <a:chExt cx="247" cy="156"/>
            </a:xfrm>
          </p:grpSpPr>
          <p:sp>
            <p:nvSpPr>
              <p:cNvPr id="209" name="Freeform 87"/>
              <p:cNvSpPr>
                <a:spLocks/>
              </p:cNvSpPr>
              <p:nvPr/>
            </p:nvSpPr>
            <p:spPr bwMode="auto">
              <a:xfrm>
                <a:off x="1592" y="2143"/>
                <a:ext cx="246" cy="155"/>
              </a:xfrm>
              <a:custGeom>
                <a:avLst/>
                <a:gdLst>
                  <a:gd name="T0" fmla="*/ 245 w 245"/>
                  <a:gd name="T1" fmla="*/ 156 h 156"/>
                  <a:gd name="T2" fmla="*/ 245 w 245"/>
                  <a:gd name="T3" fmla="*/ 0 h 156"/>
                  <a:gd name="T4" fmla="*/ 0 w 245"/>
                  <a:gd name="T5" fmla="*/ 0 h 156"/>
                  <a:gd name="T6" fmla="*/ 0 w 245"/>
                  <a:gd name="T7" fmla="*/ 156 h 156"/>
                  <a:gd name="T8" fmla="*/ 245 w 245"/>
                  <a:gd name="T9" fmla="*/ 156 h 156"/>
                  <a:gd name="T10" fmla="*/ 245 w 245"/>
                  <a:gd name="T11" fmla="*/ 156 h 1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5"/>
                  <a:gd name="T19" fmla="*/ 0 h 156"/>
                  <a:gd name="T20" fmla="*/ 245 w 245"/>
                  <a:gd name="T21" fmla="*/ 156 h 1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5" h="156">
                    <a:moveTo>
                      <a:pt x="245" y="156"/>
                    </a:moveTo>
                    <a:lnTo>
                      <a:pt x="245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245" y="156"/>
                    </a:lnTo>
                    <a:close/>
                  </a:path>
                </a:pathLst>
              </a:custGeom>
              <a:solidFill>
                <a:srgbClr val="FFE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210" name="Freeform 88"/>
              <p:cNvSpPr>
                <a:spLocks/>
              </p:cNvSpPr>
              <p:nvPr/>
            </p:nvSpPr>
            <p:spPr bwMode="auto">
              <a:xfrm>
                <a:off x="1592" y="2143"/>
                <a:ext cx="66" cy="67"/>
              </a:xfrm>
              <a:custGeom>
                <a:avLst/>
                <a:gdLst>
                  <a:gd name="T0" fmla="*/ 66 w 66"/>
                  <a:gd name="T1" fmla="*/ 0 h 67"/>
                  <a:gd name="T2" fmla="*/ 0 w 66"/>
                  <a:gd name="T3" fmla="*/ 0 h 67"/>
                  <a:gd name="T4" fmla="*/ 0 w 66"/>
                  <a:gd name="T5" fmla="*/ 67 h 67"/>
                  <a:gd name="T6" fmla="*/ 66 w 66"/>
                  <a:gd name="T7" fmla="*/ 67 h 67"/>
                  <a:gd name="T8" fmla="*/ 66 w 66"/>
                  <a:gd name="T9" fmla="*/ 0 h 67"/>
                  <a:gd name="T10" fmla="*/ 66 w 66"/>
                  <a:gd name="T11" fmla="*/ 0 h 6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6"/>
                  <a:gd name="T19" fmla="*/ 0 h 67"/>
                  <a:gd name="T20" fmla="*/ 66 w 66"/>
                  <a:gd name="T21" fmla="*/ 67 h 6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6" h="67">
                    <a:moveTo>
                      <a:pt x="66" y="0"/>
                    </a:moveTo>
                    <a:lnTo>
                      <a:pt x="0" y="0"/>
                    </a:lnTo>
                    <a:lnTo>
                      <a:pt x="0" y="67"/>
                    </a:lnTo>
                    <a:lnTo>
                      <a:pt x="66" y="67"/>
                    </a:lnTo>
                    <a:lnTo>
                      <a:pt x="66" y="0"/>
                    </a:lnTo>
                    <a:close/>
                  </a:path>
                </a:pathLst>
              </a:custGeom>
              <a:solidFill>
                <a:srgbClr val="0C419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211" name="Freeform 89"/>
              <p:cNvSpPr>
                <a:spLocks/>
              </p:cNvSpPr>
              <p:nvPr/>
            </p:nvSpPr>
            <p:spPr bwMode="auto">
              <a:xfrm>
                <a:off x="1592" y="2238"/>
                <a:ext cx="66" cy="61"/>
              </a:xfrm>
              <a:custGeom>
                <a:avLst/>
                <a:gdLst>
                  <a:gd name="T0" fmla="*/ 0 w 66"/>
                  <a:gd name="T1" fmla="*/ 0 h 61"/>
                  <a:gd name="T2" fmla="*/ 0 w 66"/>
                  <a:gd name="T3" fmla="*/ 61 h 61"/>
                  <a:gd name="T4" fmla="*/ 66 w 66"/>
                  <a:gd name="T5" fmla="*/ 61 h 61"/>
                  <a:gd name="T6" fmla="*/ 66 w 66"/>
                  <a:gd name="T7" fmla="*/ 0 h 61"/>
                  <a:gd name="T8" fmla="*/ 0 w 66"/>
                  <a:gd name="T9" fmla="*/ 0 h 61"/>
                  <a:gd name="T10" fmla="*/ 0 w 66"/>
                  <a:gd name="T11" fmla="*/ 0 h 6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6"/>
                  <a:gd name="T19" fmla="*/ 0 h 61"/>
                  <a:gd name="T20" fmla="*/ 66 w 66"/>
                  <a:gd name="T21" fmla="*/ 61 h 6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6" h="61">
                    <a:moveTo>
                      <a:pt x="0" y="0"/>
                    </a:moveTo>
                    <a:lnTo>
                      <a:pt x="0" y="61"/>
                    </a:lnTo>
                    <a:lnTo>
                      <a:pt x="66" y="61"/>
                    </a:lnTo>
                    <a:lnTo>
                      <a:pt x="6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C419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212" name="Freeform 90"/>
              <p:cNvSpPr>
                <a:spLocks/>
              </p:cNvSpPr>
              <p:nvPr/>
            </p:nvSpPr>
            <p:spPr bwMode="auto">
              <a:xfrm>
                <a:off x="1689" y="2238"/>
                <a:ext cx="150" cy="61"/>
              </a:xfrm>
              <a:custGeom>
                <a:avLst/>
                <a:gdLst>
                  <a:gd name="T0" fmla="*/ 0 w 149"/>
                  <a:gd name="T1" fmla="*/ 61 h 61"/>
                  <a:gd name="T2" fmla="*/ 149 w 149"/>
                  <a:gd name="T3" fmla="*/ 61 h 61"/>
                  <a:gd name="T4" fmla="*/ 149 w 149"/>
                  <a:gd name="T5" fmla="*/ 0 h 61"/>
                  <a:gd name="T6" fmla="*/ 0 w 149"/>
                  <a:gd name="T7" fmla="*/ 0 h 61"/>
                  <a:gd name="T8" fmla="*/ 0 w 149"/>
                  <a:gd name="T9" fmla="*/ 61 h 61"/>
                  <a:gd name="T10" fmla="*/ 0 w 149"/>
                  <a:gd name="T11" fmla="*/ 61 h 6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49"/>
                  <a:gd name="T19" fmla="*/ 0 h 61"/>
                  <a:gd name="T20" fmla="*/ 149 w 149"/>
                  <a:gd name="T21" fmla="*/ 61 h 6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49" h="61">
                    <a:moveTo>
                      <a:pt x="0" y="61"/>
                    </a:moveTo>
                    <a:lnTo>
                      <a:pt x="149" y="61"/>
                    </a:lnTo>
                    <a:lnTo>
                      <a:pt x="149" y="0"/>
                    </a:lnTo>
                    <a:lnTo>
                      <a:pt x="0" y="0"/>
                    </a:lnTo>
                    <a:lnTo>
                      <a:pt x="0" y="61"/>
                    </a:lnTo>
                    <a:close/>
                  </a:path>
                </a:pathLst>
              </a:custGeom>
              <a:solidFill>
                <a:srgbClr val="0C419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213" name="Freeform 91"/>
              <p:cNvSpPr>
                <a:spLocks/>
              </p:cNvSpPr>
              <p:nvPr/>
            </p:nvSpPr>
            <p:spPr bwMode="auto">
              <a:xfrm>
                <a:off x="1689" y="2143"/>
                <a:ext cx="150" cy="67"/>
              </a:xfrm>
              <a:custGeom>
                <a:avLst/>
                <a:gdLst>
                  <a:gd name="T0" fmla="*/ 0 w 149"/>
                  <a:gd name="T1" fmla="*/ 0 h 67"/>
                  <a:gd name="T2" fmla="*/ 0 w 149"/>
                  <a:gd name="T3" fmla="*/ 67 h 67"/>
                  <a:gd name="T4" fmla="*/ 149 w 149"/>
                  <a:gd name="T5" fmla="*/ 67 h 67"/>
                  <a:gd name="T6" fmla="*/ 149 w 149"/>
                  <a:gd name="T7" fmla="*/ 0 h 67"/>
                  <a:gd name="T8" fmla="*/ 0 w 149"/>
                  <a:gd name="T9" fmla="*/ 0 h 67"/>
                  <a:gd name="T10" fmla="*/ 0 w 149"/>
                  <a:gd name="T11" fmla="*/ 0 h 6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49"/>
                  <a:gd name="T19" fmla="*/ 0 h 67"/>
                  <a:gd name="T20" fmla="*/ 149 w 149"/>
                  <a:gd name="T21" fmla="*/ 67 h 6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49" h="67">
                    <a:moveTo>
                      <a:pt x="0" y="0"/>
                    </a:moveTo>
                    <a:lnTo>
                      <a:pt x="0" y="67"/>
                    </a:lnTo>
                    <a:lnTo>
                      <a:pt x="149" y="67"/>
                    </a:lnTo>
                    <a:lnTo>
                      <a:pt x="14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C419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214" name="Freeform 92"/>
              <p:cNvSpPr>
                <a:spLocks/>
              </p:cNvSpPr>
              <p:nvPr/>
            </p:nvSpPr>
            <p:spPr bwMode="auto">
              <a:xfrm>
                <a:off x="1592" y="2143"/>
                <a:ext cx="246" cy="155"/>
              </a:xfrm>
              <a:custGeom>
                <a:avLst/>
                <a:gdLst>
                  <a:gd name="T0" fmla="*/ 245 w 245"/>
                  <a:gd name="T1" fmla="*/ 156 h 156"/>
                  <a:gd name="T2" fmla="*/ 245 w 245"/>
                  <a:gd name="T3" fmla="*/ 0 h 156"/>
                  <a:gd name="T4" fmla="*/ 0 w 245"/>
                  <a:gd name="T5" fmla="*/ 0 h 156"/>
                  <a:gd name="T6" fmla="*/ 0 w 245"/>
                  <a:gd name="T7" fmla="*/ 156 h 156"/>
                  <a:gd name="T8" fmla="*/ 245 w 245"/>
                  <a:gd name="T9" fmla="*/ 156 h 156"/>
                  <a:gd name="T10" fmla="*/ 245 w 245"/>
                  <a:gd name="T11" fmla="*/ 156 h 1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5"/>
                  <a:gd name="T19" fmla="*/ 0 h 156"/>
                  <a:gd name="T20" fmla="*/ 245 w 245"/>
                  <a:gd name="T21" fmla="*/ 156 h 1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5" h="156">
                    <a:moveTo>
                      <a:pt x="245" y="156"/>
                    </a:moveTo>
                    <a:lnTo>
                      <a:pt x="245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245" y="15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</p:grpSp>
        <p:grpSp>
          <p:nvGrpSpPr>
            <p:cNvPr id="10" name="Group 93"/>
            <p:cNvGrpSpPr>
              <a:grpSpLocks/>
            </p:cNvGrpSpPr>
            <p:nvPr userDrawn="1"/>
          </p:nvGrpSpPr>
          <p:grpSpPr bwMode="auto">
            <a:xfrm>
              <a:off x="2486912" y="5298398"/>
              <a:ext cx="163291" cy="105273"/>
              <a:chOff x="1593" y="1897"/>
              <a:chExt cx="244" cy="157"/>
            </a:xfrm>
          </p:grpSpPr>
          <p:sp>
            <p:nvSpPr>
              <p:cNvPr id="205" name="Freeform 94"/>
              <p:cNvSpPr>
                <a:spLocks/>
              </p:cNvSpPr>
              <p:nvPr/>
            </p:nvSpPr>
            <p:spPr bwMode="auto">
              <a:xfrm>
                <a:off x="1593" y="1897"/>
                <a:ext cx="244" cy="156"/>
              </a:xfrm>
              <a:custGeom>
                <a:avLst/>
                <a:gdLst>
                  <a:gd name="T0" fmla="*/ 245 w 245"/>
                  <a:gd name="T1" fmla="*/ 157 h 157"/>
                  <a:gd name="T2" fmla="*/ 245 w 245"/>
                  <a:gd name="T3" fmla="*/ 0 h 157"/>
                  <a:gd name="T4" fmla="*/ 0 w 245"/>
                  <a:gd name="T5" fmla="*/ 0 h 157"/>
                  <a:gd name="T6" fmla="*/ 0 w 245"/>
                  <a:gd name="T7" fmla="*/ 157 h 157"/>
                  <a:gd name="T8" fmla="*/ 245 w 245"/>
                  <a:gd name="T9" fmla="*/ 157 h 157"/>
                  <a:gd name="T10" fmla="*/ 245 w 245"/>
                  <a:gd name="T11" fmla="*/ 157 h 1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5"/>
                  <a:gd name="T19" fmla="*/ 0 h 157"/>
                  <a:gd name="T20" fmla="*/ 245 w 245"/>
                  <a:gd name="T21" fmla="*/ 157 h 1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5" h="157">
                    <a:moveTo>
                      <a:pt x="245" y="157"/>
                    </a:moveTo>
                    <a:lnTo>
                      <a:pt x="245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245" y="157"/>
                    </a:lnTo>
                    <a:close/>
                  </a:path>
                </a:pathLst>
              </a:custGeom>
              <a:solidFill>
                <a:srgbClr val="FFE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206" name="Freeform 95"/>
              <p:cNvSpPr>
                <a:spLocks/>
              </p:cNvSpPr>
              <p:nvPr/>
            </p:nvSpPr>
            <p:spPr bwMode="auto">
              <a:xfrm>
                <a:off x="1593" y="1897"/>
                <a:ext cx="244" cy="47"/>
              </a:xfrm>
              <a:custGeom>
                <a:avLst/>
                <a:gdLst>
                  <a:gd name="T0" fmla="*/ 245 w 245"/>
                  <a:gd name="T1" fmla="*/ 45 h 45"/>
                  <a:gd name="T2" fmla="*/ 245 w 245"/>
                  <a:gd name="T3" fmla="*/ 0 h 45"/>
                  <a:gd name="T4" fmla="*/ 0 w 245"/>
                  <a:gd name="T5" fmla="*/ 0 h 45"/>
                  <a:gd name="T6" fmla="*/ 0 w 245"/>
                  <a:gd name="T7" fmla="*/ 45 h 45"/>
                  <a:gd name="T8" fmla="*/ 245 w 245"/>
                  <a:gd name="T9" fmla="*/ 45 h 45"/>
                  <a:gd name="T10" fmla="*/ 245 w 245"/>
                  <a:gd name="T11" fmla="*/ 45 h 4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5"/>
                  <a:gd name="T19" fmla="*/ 0 h 45"/>
                  <a:gd name="T20" fmla="*/ 245 w 245"/>
                  <a:gd name="T21" fmla="*/ 45 h 4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5" h="45">
                    <a:moveTo>
                      <a:pt x="245" y="45"/>
                    </a:moveTo>
                    <a:lnTo>
                      <a:pt x="245" y="0"/>
                    </a:lnTo>
                    <a:lnTo>
                      <a:pt x="0" y="0"/>
                    </a:lnTo>
                    <a:lnTo>
                      <a:pt x="0" y="45"/>
                    </a:lnTo>
                    <a:lnTo>
                      <a:pt x="245" y="4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207" name="Freeform 96"/>
              <p:cNvSpPr>
                <a:spLocks/>
              </p:cNvSpPr>
              <p:nvPr/>
            </p:nvSpPr>
            <p:spPr bwMode="auto">
              <a:xfrm>
                <a:off x="1593" y="2003"/>
                <a:ext cx="244" cy="51"/>
              </a:xfrm>
              <a:custGeom>
                <a:avLst/>
                <a:gdLst>
                  <a:gd name="T0" fmla="*/ 245 w 245"/>
                  <a:gd name="T1" fmla="*/ 51 h 51"/>
                  <a:gd name="T2" fmla="*/ 245 w 245"/>
                  <a:gd name="T3" fmla="*/ 0 h 51"/>
                  <a:gd name="T4" fmla="*/ 0 w 245"/>
                  <a:gd name="T5" fmla="*/ 0 h 51"/>
                  <a:gd name="T6" fmla="*/ 0 w 245"/>
                  <a:gd name="T7" fmla="*/ 51 h 51"/>
                  <a:gd name="T8" fmla="*/ 245 w 245"/>
                  <a:gd name="T9" fmla="*/ 51 h 51"/>
                  <a:gd name="T10" fmla="*/ 245 w 245"/>
                  <a:gd name="T11" fmla="*/ 51 h 5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5"/>
                  <a:gd name="T19" fmla="*/ 0 h 51"/>
                  <a:gd name="T20" fmla="*/ 245 w 245"/>
                  <a:gd name="T21" fmla="*/ 51 h 5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5" h="51">
                    <a:moveTo>
                      <a:pt x="245" y="51"/>
                    </a:moveTo>
                    <a:lnTo>
                      <a:pt x="245" y="0"/>
                    </a:lnTo>
                    <a:lnTo>
                      <a:pt x="0" y="0"/>
                    </a:lnTo>
                    <a:lnTo>
                      <a:pt x="0" y="51"/>
                    </a:lnTo>
                    <a:lnTo>
                      <a:pt x="245" y="51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208" name="Freeform 97"/>
              <p:cNvSpPr>
                <a:spLocks/>
              </p:cNvSpPr>
              <p:nvPr/>
            </p:nvSpPr>
            <p:spPr bwMode="auto">
              <a:xfrm>
                <a:off x="1593" y="1897"/>
                <a:ext cx="244" cy="156"/>
              </a:xfrm>
              <a:custGeom>
                <a:avLst/>
                <a:gdLst>
                  <a:gd name="T0" fmla="*/ 245 w 245"/>
                  <a:gd name="T1" fmla="*/ 157 h 157"/>
                  <a:gd name="T2" fmla="*/ 245 w 245"/>
                  <a:gd name="T3" fmla="*/ 0 h 157"/>
                  <a:gd name="T4" fmla="*/ 0 w 245"/>
                  <a:gd name="T5" fmla="*/ 0 h 157"/>
                  <a:gd name="T6" fmla="*/ 0 w 245"/>
                  <a:gd name="T7" fmla="*/ 157 h 157"/>
                  <a:gd name="T8" fmla="*/ 245 w 245"/>
                  <a:gd name="T9" fmla="*/ 157 h 157"/>
                  <a:gd name="T10" fmla="*/ 245 w 245"/>
                  <a:gd name="T11" fmla="*/ 157 h 1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5"/>
                  <a:gd name="T19" fmla="*/ 0 h 157"/>
                  <a:gd name="T20" fmla="*/ 245 w 245"/>
                  <a:gd name="T21" fmla="*/ 157 h 1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5" h="157">
                    <a:moveTo>
                      <a:pt x="245" y="157"/>
                    </a:moveTo>
                    <a:lnTo>
                      <a:pt x="245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245" y="15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</p:grpSp>
        <p:grpSp>
          <p:nvGrpSpPr>
            <p:cNvPr id="11" name="Group 98"/>
            <p:cNvGrpSpPr>
              <a:grpSpLocks/>
            </p:cNvGrpSpPr>
            <p:nvPr userDrawn="1"/>
          </p:nvGrpSpPr>
          <p:grpSpPr bwMode="auto">
            <a:xfrm>
              <a:off x="1633860" y="5298398"/>
              <a:ext cx="165299" cy="104917"/>
              <a:chOff x="1778" y="1164"/>
              <a:chExt cx="247" cy="157"/>
            </a:xfrm>
          </p:grpSpPr>
          <p:sp>
            <p:nvSpPr>
              <p:cNvPr id="156" name="Freeform 99"/>
              <p:cNvSpPr>
                <a:spLocks/>
              </p:cNvSpPr>
              <p:nvPr/>
            </p:nvSpPr>
            <p:spPr bwMode="auto">
              <a:xfrm>
                <a:off x="1778" y="1164"/>
                <a:ext cx="102" cy="157"/>
              </a:xfrm>
              <a:custGeom>
                <a:avLst/>
                <a:gdLst>
                  <a:gd name="T0" fmla="*/ 9612 w 96"/>
                  <a:gd name="T1" fmla="*/ 156 h 156"/>
                  <a:gd name="T2" fmla="*/ 0 w 96"/>
                  <a:gd name="T3" fmla="*/ 156 h 156"/>
                  <a:gd name="T4" fmla="*/ 0 w 96"/>
                  <a:gd name="T5" fmla="*/ 0 h 156"/>
                  <a:gd name="T6" fmla="*/ 9612 w 96"/>
                  <a:gd name="T7" fmla="*/ 0 h 156"/>
                  <a:gd name="T8" fmla="*/ 9612 w 96"/>
                  <a:gd name="T9" fmla="*/ 156 h 156"/>
                  <a:gd name="T10" fmla="*/ 9612 w 96"/>
                  <a:gd name="T11" fmla="*/ 156 h 1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6"/>
                  <a:gd name="T19" fmla="*/ 0 h 156"/>
                  <a:gd name="T20" fmla="*/ 96 w 96"/>
                  <a:gd name="T21" fmla="*/ 156 h 1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6" h="156">
                    <a:moveTo>
                      <a:pt x="96" y="156"/>
                    </a:moveTo>
                    <a:lnTo>
                      <a:pt x="0" y="156"/>
                    </a:lnTo>
                    <a:lnTo>
                      <a:pt x="0" y="0"/>
                    </a:lnTo>
                    <a:lnTo>
                      <a:pt x="96" y="0"/>
                    </a:lnTo>
                    <a:lnTo>
                      <a:pt x="96" y="156"/>
                    </a:lnTo>
                    <a:close/>
                  </a:path>
                </a:pathLst>
              </a:custGeom>
              <a:solidFill>
                <a:srgbClr val="13863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57" name="Freeform 100"/>
              <p:cNvSpPr>
                <a:spLocks/>
              </p:cNvSpPr>
              <p:nvPr/>
            </p:nvSpPr>
            <p:spPr bwMode="auto">
              <a:xfrm>
                <a:off x="1880" y="1164"/>
                <a:ext cx="145" cy="157"/>
              </a:xfrm>
              <a:custGeom>
                <a:avLst/>
                <a:gdLst>
                  <a:gd name="T0" fmla="*/ 143 w 143"/>
                  <a:gd name="T1" fmla="*/ 156 h 156"/>
                  <a:gd name="T2" fmla="*/ 0 w 143"/>
                  <a:gd name="T3" fmla="*/ 156 h 156"/>
                  <a:gd name="T4" fmla="*/ 0 w 143"/>
                  <a:gd name="T5" fmla="*/ 0 h 156"/>
                  <a:gd name="T6" fmla="*/ 143 w 143"/>
                  <a:gd name="T7" fmla="*/ 0 h 156"/>
                  <a:gd name="T8" fmla="*/ 143 w 143"/>
                  <a:gd name="T9" fmla="*/ 156 h 156"/>
                  <a:gd name="T10" fmla="*/ 143 w 143"/>
                  <a:gd name="T11" fmla="*/ 156 h 1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43"/>
                  <a:gd name="T19" fmla="*/ 0 h 156"/>
                  <a:gd name="T20" fmla="*/ 143 w 143"/>
                  <a:gd name="T21" fmla="*/ 156 h 1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43" h="156">
                    <a:moveTo>
                      <a:pt x="143" y="156"/>
                    </a:moveTo>
                    <a:lnTo>
                      <a:pt x="0" y="156"/>
                    </a:lnTo>
                    <a:lnTo>
                      <a:pt x="0" y="0"/>
                    </a:lnTo>
                    <a:lnTo>
                      <a:pt x="143" y="0"/>
                    </a:lnTo>
                    <a:lnTo>
                      <a:pt x="143" y="156"/>
                    </a:lnTo>
                    <a:close/>
                  </a:path>
                </a:pathLst>
              </a:custGeom>
              <a:solidFill>
                <a:srgbClr val="FF170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58" name="Freeform 101"/>
              <p:cNvSpPr>
                <a:spLocks/>
              </p:cNvSpPr>
              <p:nvPr/>
            </p:nvSpPr>
            <p:spPr bwMode="auto">
              <a:xfrm>
                <a:off x="1874" y="1199"/>
                <a:ext cx="12" cy="90"/>
              </a:xfrm>
              <a:custGeom>
                <a:avLst/>
                <a:gdLst>
                  <a:gd name="T0" fmla="*/ 12 w 12"/>
                  <a:gd name="T1" fmla="*/ 90 h 90"/>
                  <a:gd name="T2" fmla="*/ 0 w 12"/>
                  <a:gd name="T3" fmla="*/ 90 h 90"/>
                  <a:gd name="T4" fmla="*/ 0 w 12"/>
                  <a:gd name="T5" fmla="*/ 0 h 90"/>
                  <a:gd name="T6" fmla="*/ 12 w 12"/>
                  <a:gd name="T7" fmla="*/ 0 h 90"/>
                  <a:gd name="T8" fmla="*/ 12 w 12"/>
                  <a:gd name="T9" fmla="*/ 90 h 90"/>
                  <a:gd name="T10" fmla="*/ 12 w 12"/>
                  <a:gd name="T11" fmla="*/ 90 h 9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"/>
                  <a:gd name="T19" fmla="*/ 0 h 90"/>
                  <a:gd name="T20" fmla="*/ 12 w 12"/>
                  <a:gd name="T21" fmla="*/ 90 h 9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" h="90">
                    <a:moveTo>
                      <a:pt x="12" y="90"/>
                    </a:moveTo>
                    <a:lnTo>
                      <a:pt x="0" y="90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90"/>
                    </a:lnTo>
                    <a:close/>
                  </a:path>
                </a:pathLst>
              </a:custGeom>
              <a:solidFill>
                <a:srgbClr val="FFE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59" name="Freeform 102"/>
              <p:cNvSpPr>
                <a:spLocks/>
              </p:cNvSpPr>
              <p:nvPr/>
            </p:nvSpPr>
            <p:spPr bwMode="auto">
              <a:xfrm>
                <a:off x="1874" y="1199"/>
                <a:ext cx="12" cy="90"/>
              </a:xfrm>
              <a:custGeom>
                <a:avLst/>
                <a:gdLst>
                  <a:gd name="T0" fmla="*/ 12 w 12"/>
                  <a:gd name="T1" fmla="*/ 90 h 90"/>
                  <a:gd name="T2" fmla="*/ 0 w 12"/>
                  <a:gd name="T3" fmla="*/ 90 h 90"/>
                  <a:gd name="T4" fmla="*/ 0 w 12"/>
                  <a:gd name="T5" fmla="*/ 0 h 90"/>
                  <a:gd name="T6" fmla="*/ 12 w 12"/>
                  <a:gd name="T7" fmla="*/ 0 h 90"/>
                  <a:gd name="T8" fmla="*/ 12 w 12"/>
                  <a:gd name="T9" fmla="*/ 90 h 90"/>
                  <a:gd name="T10" fmla="*/ 12 w 12"/>
                  <a:gd name="T11" fmla="*/ 90 h 9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"/>
                  <a:gd name="T19" fmla="*/ 0 h 90"/>
                  <a:gd name="T20" fmla="*/ 12 w 12"/>
                  <a:gd name="T21" fmla="*/ 90 h 9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" h="90">
                    <a:moveTo>
                      <a:pt x="12" y="90"/>
                    </a:moveTo>
                    <a:lnTo>
                      <a:pt x="0" y="90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9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60" name="Freeform 103"/>
              <p:cNvSpPr>
                <a:spLocks/>
              </p:cNvSpPr>
              <p:nvPr/>
            </p:nvSpPr>
            <p:spPr bwMode="auto">
              <a:xfrm>
                <a:off x="1837" y="1221"/>
                <a:ext cx="49" cy="22"/>
              </a:xfrm>
              <a:custGeom>
                <a:avLst/>
                <a:gdLst>
                  <a:gd name="T0" fmla="*/ 42 w 48"/>
                  <a:gd name="T1" fmla="*/ 22 h 22"/>
                  <a:gd name="T2" fmla="*/ 0 w 48"/>
                  <a:gd name="T3" fmla="*/ 5 h 22"/>
                  <a:gd name="T4" fmla="*/ 6 w 48"/>
                  <a:gd name="T5" fmla="*/ 0 h 22"/>
                  <a:gd name="T6" fmla="*/ 48 w 48"/>
                  <a:gd name="T7" fmla="*/ 16 h 22"/>
                  <a:gd name="T8" fmla="*/ 42 w 48"/>
                  <a:gd name="T9" fmla="*/ 22 h 22"/>
                  <a:gd name="T10" fmla="*/ 42 w 48"/>
                  <a:gd name="T11" fmla="*/ 22 h 2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8"/>
                  <a:gd name="T19" fmla="*/ 0 h 22"/>
                  <a:gd name="T20" fmla="*/ 48 w 48"/>
                  <a:gd name="T21" fmla="*/ 22 h 2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8" h="22">
                    <a:moveTo>
                      <a:pt x="42" y="22"/>
                    </a:moveTo>
                    <a:lnTo>
                      <a:pt x="0" y="5"/>
                    </a:lnTo>
                    <a:lnTo>
                      <a:pt x="6" y="0"/>
                    </a:lnTo>
                    <a:lnTo>
                      <a:pt x="48" y="16"/>
                    </a:lnTo>
                    <a:lnTo>
                      <a:pt x="42" y="22"/>
                    </a:lnTo>
                    <a:close/>
                  </a:path>
                </a:pathLst>
              </a:custGeom>
              <a:solidFill>
                <a:srgbClr val="FFE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61" name="Freeform 104"/>
              <p:cNvSpPr>
                <a:spLocks/>
              </p:cNvSpPr>
              <p:nvPr/>
            </p:nvSpPr>
            <p:spPr bwMode="auto">
              <a:xfrm>
                <a:off x="1837" y="1221"/>
                <a:ext cx="49" cy="22"/>
              </a:xfrm>
              <a:custGeom>
                <a:avLst/>
                <a:gdLst>
                  <a:gd name="T0" fmla="*/ 42 w 48"/>
                  <a:gd name="T1" fmla="*/ 22 h 22"/>
                  <a:gd name="T2" fmla="*/ 0 w 48"/>
                  <a:gd name="T3" fmla="*/ 5 h 22"/>
                  <a:gd name="T4" fmla="*/ 6 w 48"/>
                  <a:gd name="T5" fmla="*/ 0 h 22"/>
                  <a:gd name="T6" fmla="*/ 48 w 48"/>
                  <a:gd name="T7" fmla="*/ 16 h 22"/>
                  <a:gd name="T8" fmla="*/ 42 w 48"/>
                  <a:gd name="T9" fmla="*/ 22 h 22"/>
                  <a:gd name="T10" fmla="*/ 42 w 48"/>
                  <a:gd name="T11" fmla="*/ 22 h 2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8"/>
                  <a:gd name="T19" fmla="*/ 0 h 22"/>
                  <a:gd name="T20" fmla="*/ 48 w 48"/>
                  <a:gd name="T21" fmla="*/ 22 h 2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8" h="22">
                    <a:moveTo>
                      <a:pt x="42" y="22"/>
                    </a:moveTo>
                    <a:lnTo>
                      <a:pt x="0" y="5"/>
                    </a:lnTo>
                    <a:lnTo>
                      <a:pt x="6" y="0"/>
                    </a:lnTo>
                    <a:lnTo>
                      <a:pt x="48" y="16"/>
                    </a:lnTo>
                    <a:lnTo>
                      <a:pt x="42" y="2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62" name="Freeform 105"/>
              <p:cNvSpPr>
                <a:spLocks/>
              </p:cNvSpPr>
              <p:nvPr/>
            </p:nvSpPr>
            <p:spPr bwMode="auto">
              <a:xfrm>
                <a:off x="1880" y="1237"/>
                <a:ext cx="49" cy="27"/>
              </a:xfrm>
              <a:custGeom>
                <a:avLst/>
                <a:gdLst>
                  <a:gd name="T0" fmla="*/ 41 w 47"/>
                  <a:gd name="T1" fmla="*/ 28 h 28"/>
                  <a:gd name="T2" fmla="*/ 0 w 47"/>
                  <a:gd name="T3" fmla="*/ 6 h 28"/>
                  <a:gd name="T4" fmla="*/ 6 w 47"/>
                  <a:gd name="T5" fmla="*/ 0 h 28"/>
                  <a:gd name="T6" fmla="*/ 47 w 47"/>
                  <a:gd name="T7" fmla="*/ 23 h 28"/>
                  <a:gd name="T8" fmla="*/ 41 w 47"/>
                  <a:gd name="T9" fmla="*/ 28 h 28"/>
                  <a:gd name="T10" fmla="*/ 41 w 47"/>
                  <a:gd name="T11" fmla="*/ 28 h 2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7"/>
                  <a:gd name="T19" fmla="*/ 0 h 28"/>
                  <a:gd name="T20" fmla="*/ 47 w 47"/>
                  <a:gd name="T21" fmla="*/ 28 h 2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7" h="28">
                    <a:moveTo>
                      <a:pt x="41" y="28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47" y="23"/>
                    </a:lnTo>
                    <a:lnTo>
                      <a:pt x="41" y="28"/>
                    </a:lnTo>
                    <a:close/>
                  </a:path>
                </a:pathLst>
              </a:custGeom>
              <a:solidFill>
                <a:srgbClr val="FFE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63" name="Freeform 106"/>
              <p:cNvSpPr>
                <a:spLocks/>
              </p:cNvSpPr>
              <p:nvPr/>
            </p:nvSpPr>
            <p:spPr bwMode="auto">
              <a:xfrm>
                <a:off x="1880" y="1237"/>
                <a:ext cx="49" cy="27"/>
              </a:xfrm>
              <a:custGeom>
                <a:avLst/>
                <a:gdLst>
                  <a:gd name="T0" fmla="*/ 41 w 47"/>
                  <a:gd name="T1" fmla="*/ 28 h 28"/>
                  <a:gd name="T2" fmla="*/ 0 w 47"/>
                  <a:gd name="T3" fmla="*/ 6 h 28"/>
                  <a:gd name="T4" fmla="*/ 6 w 47"/>
                  <a:gd name="T5" fmla="*/ 0 h 28"/>
                  <a:gd name="T6" fmla="*/ 47 w 47"/>
                  <a:gd name="T7" fmla="*/ 23 h 28"/>
                  <a:gd name="T8" fmla="*/ 41 w 47"/>
                  <a:gd name="T9" fmla="*/ 28 h 28"/>
                  <a:gd name="T10" fmla="*/ 41 w 47"/>
                  <a:gd name="T11" fmla="*/ 28 h 2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7"/>
                  <a:gd name="T19" fmla="*/ 0 h 28"/>
                  <a:gd name="T20" fmla="*/ 47 w 47"/>
                  <a:gd name="T21" fmla="*/ 28 h 2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7" h="28">
                    <a:moveTo>
                      <a:pt x="41" y="28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47" y="23"/>
                    </a:lnTo>
                    <a:lnTo>
                      <a:pt x="41" y="28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64" name="Freeform 107"/>
              <p:cNvSpPr>
                <a:spLocks/>
              </p:cNvSpPr>
              <p:nvPr/>
            </p:nvSpPr>
            <p:spPr bwMode="auto">
              <a:xfrm>
                <a:off x="1880" y="1221"/>
                <a:ext cx="43" cy="29"/>
              </a:xfrm>
              <a:custGeom>
                <a:avLst/>
                <a:gdLst>
                  <a:gd name="T0" fmla="*/ 0 w 41"/>
                  <a:gd name="T1" fmla="*/ 28 h 28"/>
                  <a:gd name="T2" fmla="*/ 41 w 41"/>
                  <a:gd name="T3" fmla="*/ 5 h 28"/>
                  <a:gd name="T4" fmla="*/ 41 w 41"/>
                  <a:gd name="T5" fmla="*/ 0 h 28"/>
                  <a:gd name="T6" fmla="*/ 0 w 41"/>
                  <a:gd name="T7" fmla="*/ 22 h 28"/>
                  <a:gd name="T8" fmla="*/ 0 w 41"/>
                  <a:gd name="T9" fmla="*/ 28 h 28"/>
                  <a:gd name="T10" fmla="*/ 0 w 41"/>
                  <a:gd name="T11" fmla="*/ 28 h 2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1"/>
                  <a:gd name="T19" fmla="*/ 0 h 28"/>
                  <a:gd name="T20" fmla="*/ 41 w 41"/>
                  <a:gd name="T21" fmla="*/ 28 h 2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1" h="28">
                    <a:moveTo>
                      <a:pt x="0" y="28"/>
                    </a:moveTo>
                    <a:lnTo>
                      <a:pt x="41" y="5"/>
                    </a:lnTo>
                    <a:lnTo>
                      <a:pt x="41" y="0"/>
                    </a:lnTo>
                    <a:lnTo>
                      <a:pt x="0" y="22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FFE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65" name="Freeform 108"/>
              <p:cNvSpPr>
                <a:spLocks/>
              </p:cNvSpPr>
              <p:nvPr/>
            </p:nvSpPr>
            <p:spPr bwMode="auto">
              <a:xfrm>
                <a:off x="1880" y="1221"/>
                <a:ext cx="43" cy="29"/>
              </a:xfrm>
              <a:custGeom>
                <a:avLst/>
                <a:gdLst>
                  <a:gd name="T0" fmla="*/ 0 w 41"/>
                  <a:gd name="T1" fmla="*/ 28 h 28"/>
                  <a:gd name="T2" fmla="*/ 41 w 41"/>
                  <a:gd name="T3" fmla="*/ 5 h 28"/>
                  <a:gd name="T4" fmla="*/ 41 w 41"/>
                  <a:gd name="T5" fmla="*/ 0 h 28"/>
                  <a:gd name="T6" fmla="*/ 0 w 41"/>
                  <a:gd name="T7" fmla="*/ 22 h 28"/>
                  <a:gd name="T8" fmla="*/ 0 w 41"/>
                  <a:gd name="T9" fmla="*/ 28 h 28"/>
                  <a:gd name="T10" fmla="*/ 0 w 41"/>
                  <a:gd name="T11" fmla="*/ 28 h 2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1"/>
                  <a:gd name="T19" fmla="*/ 0 h 28"/>
                  <a:gd name="T20" fmla="*/ 41 w 41"/>
                  <a:gd name="T21" fmla="*/ 28 h 2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1" h="28">
                    <a:moveTo>
                      <a:pt x="0" y="28"/>
                    </a:moveTo>
                    <a:lnTo>
                      <a:pt x="41" y="5"/>
                    </a:lnTo>
                    <a:lnTo>
                      <a:pt x="41" y="0"/>
                    </a:lnTo>
                    <a:lnTo>
                      <a:pt x="0" y="22"/>
                    </a:lnTo>
                    <a:lnTo>
                      <a:pt x="0" y="28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66" name="Freeform 109"/>
              <p:cNvSpPr>
                <a:spLocks/>
              </p:cNvSpPr>
              <p:nvPr/>
            </p:nvSpPr>
            <p:spPr bwMode="auto">
              <a:xfrm>
                <a:off x="1831" y="1225"/>
                <a:ext cx="55" cy="18"/>
              </a:xfrm>
              <a:custGeom>
                <a:avLst/>
                <a:gdLst>
                  <a:gd name="T0" fmla="*/ 54 w 54"/>
                  <a:gd name="T1" fmla="*/ 6 h 17"/>
                  <a:gd name="T2" fmla="*/ 0 w 54"/>
                  <a:gd name="T3" fmla="*/ 17 h 17"/>
                  <a:gd name="T4" fmla="*/ 0 w 54"/>
                  <a:gd name="T5" fmla="*/ 11 h 17"/>
                  <a:gd name="T6" fmla="*/ 54 w 54"/>
                  <a:gd name="T7" fmla="*/ 0 h 17"/>
                  <a:gd name="T8" fmla="*/ 54 w 54"/>
                  <a:gd name="T9" fmla="*/ 6 h 17"/>
                  <a:gd name="T10" fmla="*/ 54 w 54"/>
                  <a:gd name="T11" fmla="*/ 6 h 1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4"/>
                  <a:gd name="T19" fmla="*/ 0 h 17"/>
                  <a:gd name="T20" fmla="*/ 54 w 54"/>
                  <a:gd name="T21" fmla="*/ 17 h 1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4" h="17">
                    <a:moveTo>
                      <a:pt x="54" y="6"/>
                    </a:moveTo>
                    <a:lnTo>
                      <a:pt x="0" y="17"/>
                    </a:lnTo>
                    <a:lnTo>
                      <a:pt x="0" y="11"/>
                    </a:lnTo>
                    <a:lnTo>
                      <a:pt x="54" y="0"/>
                    </a:lnTo>
                    <a:lnTo>
                      <a:pt x="54" y="6"/>
                    </a:lnTo>
                    <a:close/>
                  </a:path>
                </a:pathLst>
              </a:custGeom>
              <a:solidFill>
                <a:srgbClr val="FFE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67" name="Freeform 110"/>
              <p:cNvSpPr>
                <a:spLocks/>
              </p:cNvSpPr>
              <p:nvPr/>
            </p:nvSpPr>
            <p:spPr bwMode="auto">
              <a:xfrm>
                <a:off x="1831" y="1225"/>
                <a:ext cx="55" cy="18"/>
              </a:xfrm>
              <a:custGeom>
                <a:avLst/>
                <a:gdLst>
                  <a:gd name="T0" fmla="*/ 54 w 54"/>
                  <a:gd name="T1" fmla="*/ 6 h 17"/>
                  <a:gd name="T2" fmla="*/ 0 w 54"/>
                  <a:gd name="T3" fmla="*/ 17 h 17"/>
                  <a:gd name="T4" fmla="*/ 0 w 54"/>
                  <a:gd name="T5" fmla="*/ 11 h 17"/>
                  <a:gd name="T6" fmla="*/ 54 w 54"/>
                  <a:gd name="T7" fmla="*/ 0 h 17"/>
                  <a:gd name="T8" fmla="*/ 54 w 54"/>
                  <a:gd name="T9" fmla="*/ 6 h 17"/>
                  <a:gd name="T10" fmla="*/ 54 w 54"/>
                  <a:gd name="T11" fmla="*/ 6 h 1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4"/>
                  <a:gd name="T19" fmla="*/ 0 h 17"/>
                  <a:gd name="T20" fmla="*/ 54 w 54"/>
                  <a:gd name="T21" fmla="*/ 17 h 1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4" h="17">
                    <a:moveTo>
                      <a:pt x="54" y="6"/>
                    </a:moveTo>
                    <a:lnTo>
                      <a:pt x="0" y="17"/>
                    </a:lnTo>
                    <a:lnTo>
                      <a:pt x="0" y="11"/>
                    </a:lnTo>
                    <a:lnTo>
                      <a:pt x="54" y="0"/>
                    </a:lnTo>
                    <a:lnTo>
                      <a:pt x="54" y="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68" name="Freeform 111"/>
              <p:cNvSpPr>
                <a:spLocks/>
              </p:cNvSpPr>
              <p:nvPr/>
            </p:nvSpPr>
            <p:spPr bwMode="auto">
              <a:xfrm>
                <a:off x="1837" y="1248"/>
                <a:ext cx="55" cy="16"/>
              </a:xfrm>
              <a:custGeom>
                <a:avLst/>
                <a:gdLst>
                  <a:gd name="T0" fmla="*/ 54 w 54"/>
                  <a:gd name="T1" fmla="*/ 5 h 16"/>
                  <a:gd name="T2" fmla="*/ 0 w 54"/>
                  <a:gd name="T3" fmla="*/ 16 h 16"/>
                  <a:gd name="T4" fmla="*/ 0 w 54"/>
                  <a:gd name="T5" fmla="*/ 11 h 16"/>
                  <a:gd name="T6" fmla="*/ 54 w 54"/>
                  <a:gd name="T7" fmla="*/ 0 h 16"/>
                  <a:gd name="T8" fmla="*/ 54 w 54"/>
                  <a:gd name="T9" fmla="*/ 5 h 16"/>
                  <a:gd name="T10" fmla="*/ 54 w 54"/>
                  <a:gd name="T11" fmla="*/ 5 h 1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4"/>
                  <a:gd name="T19" fmla="*/ 0 h 16"/>
                  <a:gd name="T20" fmla="*/ 54 w 54"/>
                  <a:gd name="T21" fmla="*/ 16 h 1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4" h="16">
                    <a:moveTo>
                      <a:pt x="54" y="5"/>
                    </a:moveTo>
                    <a:lnTo>
                      <a:pt x="0" y="16"/>
                    </a:lnTo>
                    <a:lnTo>
                      <a:pt x="0" y="11"/>
                    </a:lnTo>
                    <a:lnTo>
                      <a:pt x="54" y="0"/>
                    </a:lnTo>
                    <a:lnTo>
                      <a:pt x="54" y="5"/>
                    </a:lnTo>
                    <a:close/>
                  </a:path>
                </a:pathLst>
              </a:custGeom>
              <a:solidFill>
                <a:srgbClr val="FFE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69" name="Freeform 112"/>
              <p:cNvSpPr>
                <a:spLocks/>
              </p:cNvSpPr>
              <p:nvPr/>
            </p:nvSpPr>
            <p:spPr bwMode="auto">
              <a:xfrm>
                <a:off x="1837" y="1248"/>
                <a:ext cx="55" cy="16"/>
              </a:xfrm>
              <a:custGeom>
                <a:avLst/>
                <a:gdLst>
                  <a:gd name="T0" fmla="*/ 54 w 54"/>
                  <a:gd name="T1" fmla="*/ 5 h 16"/>
                  <a:gd name="T2" fmla="*/ 0 w 54"/>
                  <a:gd name="T3" fmla="*/ 16 h 16"/>
                  <a:gd name="T4" fmla="*/ 0 w 54"/>
                  <a:gd name="T5" fmla="*/ 11 h 16"/>
                  <a:gd name="T6" fmla="*/ 54 w 54"/>
                  <a:gd name="T7" fmla="*/ 0 h 16"/>
                  <a:gd name="T8" fmla="*/ 54 w 54"/>
                  <a:gd name="T9" fmla="*/ 5 h 16"/>
                  <a:gd name="T10" fmla="*/ 54 w 54"/>
                  <a:gd name="T11" fmla="*/ 5 h 1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4"/>
                  <a:gd name="T19" fmla="*/ 0 h 16"/>
                  <a:gd name="T20" fmla="*/ 54 w 54"/>
                  <a:gd name="T21" fmla="*/ 16 h 1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4" h="16">
                    <a:moveTo>
                      <a:pt x="54" y="5"/>
                    </a:moveTo>
                    <a:lnTo>
                      <a:pt x="0" y="16"/>
                    </a:lnTo>
                    <a:lnTo>
                      <a:pt x="0" y="11"/>
                    </a:lnTo>
                    <a:lnTo>
                      <a:pt x="54" y="0"/>
                    </a:lnTo>
                    <a:lnTo>
                      <a:pt x="54" y="5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70" name="Freeform 113"/>
              <p:cNvSpPr>
                <a:spLocks/>
              </p:cNvSpPr>
              <p:nvPr/>
            </p:nvSpPr>
            <p:spPr bwMode="auto">
              <a:xfrm>
                <a:off x="1831" y="1244"/>
                <a:ext cx="55" cy="10"/>
              </a:xfrm>
              <a:custGeom>
                <a:avLst/>
                <a:gdLst>
                  <a:gd name="T0" fmla="*/ 0 w 54"/>
                  <a:gd name="T1" fmla="*/ 0 h 11"/>
                  <a:gd name="T2" fmla="*/ 54 w 54"/>
                  <a:gd name="T3" fmla="*/ 11 h 11"/>
                  <a:gd name="T4" fmla="*/ 54 w 54"/>
                  <a:gd name="T5" fmla="*/ 11 h 11"/>
                  <a:gd name="T6" fmla="*/ 0 w 54"/>
                  <a:gd name="T7" fmla="*/ 0 h 11"/>
                  <a:gd name="T8" fmla="*/ 0 w 54"/>
                  <a:gd name="T9" fmla="*/ 0 h 11"/>
                  <a:gd name="T10" fmla="*/ 0 w 54"/>
                  <a:gd name="T11" fmla="*/ 0 h 1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4"/>
                  <a:gd name="T19" fmla="*/ 0 h 11"/>
                  <a:gd name="T20" fmla="*/ 54 w 54"/>
                  <a:gd name="T21" fmla="*/ 11 h 1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4" h="11">
                    <a:moveTo>
                      <a:pt x="0" y="0"/>
                    </a:moveTo>
                    <a:lnTo>
                      <a:pt x="54" y="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E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71" name="Freeform 114"/>
              <p:cNvSpPr>
                <a:spLocks/>
              </p:cNvSpPr>
              <p:nvPr/>
            </p:nvSpPr>
            <p:spPr bwMode="auto">
              <a:xfrm>
                <a:off x="1831" y="1244"/>
                <a:ext cx="55" cy="10"/>
              </a:xfrm>
              <a:custGeom>
                <a:avLst/>
                <a:gdLst>
                  <a:gd name="T0" fmla="*/ 0 w 54"/>
                  <a:gd name="T1" fmla="*/ 0 h 11"/>
                  <a:gd name="T2" fmla="*/ 54 w 54"/>
                  <a:gd name="T3" fmla="*/ 11 h 11"/>
                  <a:gd name="T4" fmla="*/ 54 w 54"/>
                  <a:gd name="T5" fmla="*/ 11 h 11"/>
                  <a:gd name="T6" fmla="*/ 0 w 54"/>
                  <a:gd name="T7" fmla="*/ 0 h 11"/>
                  <a:gd name="T8" fmla="*/ 0 w 54"/>
                  <a:gd name="T9" fmla="*/ 0 h 11"/>
                  <a:gd name="T10" fmla="*/ 0 w 54"/>
                  <a:gd name="T11" fmla="*/ 0 h 1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4"/>
                  <a:gd name="T19" fmla="*/ 0 h 11"/>
                  <a:gd name="T20" fmla="*/ 54 w 54"/>
                  <a:gd name="T21" fmla="*/ 11 h 1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4" h="11">
                    <a:moveTo>
                      <a:pt x="0" y="0"/>
                    </a:moveTo>
                    <a:lnTo>
                      <a:pt x="54" y="11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72" name="Freeform 115"/>
              <p:cNvSpPr>
                <a:spLocks/>
              </p:cNvSpPr>
              <p:nvPr/>
            </p:nvSpPr>
            <p:spPr bwMode="auto">
              <a:xfrm>
                <a:off x="1880" y="1225"/>
                <a:ext cx="49" cy="18"/>
              </a:xfrm>
              <a:custGeom>
                <a:avLst/>
                <a:gdLst>
                  <a:gd name="T0" fmla="*/ 0 w 47"/>
                  <a:gd name="T1" fmla="*/ 6 h 17"/>
                  <a:gd name="T2" fmla="*/ 47 w 47"/>
                  <a:gd name="T3" fmla="*/ 17 h 17"/>
                  <a:gd name="T4" fmla="*/ 47 w 47"/>
                  <a:gd name="T5" fmla="*/ 11 h 17"/>
                  <a:gd name="T6" fmla="*/ 0 w 47"/>
                  <a:gd name="T7" fmla="*/ 0 h 17"/>
                  <a:gd name="T8" fmla="*/ 0 w 47"/>
                  <a:gd name="T9" fmla="*/ 6 h 17"/>
                  <a:gd name="T10" fmla="*/ 0 w 47"/>
                  <a:gd name="T11" fmla="*/ 6 h 1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7"/>
                  <a:gd name="T19" fmla="*/ 0 h 17"/>
                  <a:gd name="T20" fmla="*/ 47 w 47"/>
                  <a:gd name="T21" fmla="*/ 17 h 1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7" h="17">
                    <a:moveTo>
                      <a:pt x="0" y="6"/>
                    </a:moveTo>
                    <a:lnTo>
                      <a:pt x="47" y="17"/>
                    </a:lnTo>
                    <a:lnTo>
                      <a:pt x="47" y="11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FE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73" name="Freeform 116"/>
              <p:cNvSpPr>
                <a:spLocks/>
              </p:cNvSpPr>
              <p:nvPr/>
            </p:nvSpPr>
            <p:spPr bwMode="auto">
              <a:xfrm>
                <a:off x="1880" y="1225"/>
                <a:ext cx="49" cy="18"/>
              </a:xfrm>
              <a:custGeom>
                <a:avLst/>
                <a:gdLst>
                  <a:gd name="T0" fmla="*/ 0 w 47"/>
                  <a:gd name="T1" fmla="*/ 6 h 17"/>
                  <a:gd name="T2" fmla="*/ 47 w 47"/>
                  <a:gd name="T3" fmla="*/ 17 h 17"/>
                  <a:gd name="T4" fmla="*/ 47 w 47"/>
                  <a:gd name="T5" fmla="*/ 11 h 17"/>
                  <a:gd name="T6" fmla="*/ 0 w 47"/>
                  <a:gd name="T7" fmla="*/ 0 h 17"/>
                  <a:gd name="T8" fmla="*/ 0 w 47"/>
                  <a:gd name="T9" fmla="*/ 6 h 17"/>
                  <a:gd name="T10" fmla="*/ 0 w 47"/>
                  <a:gd name="T11" fmla="*/ 6 h 1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7"/>
                  <a:gd name="T19" fmla="*/ 0 h 17"/>
                  <a:gd name="T20" fmla="*/ 47 w 47"/>
                  <a:gd name="T21" fmla="*/ 17 h 1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7" h="17">
                    <a:moveTo>
                      <a:pt x="0" y="6"/>
                    </a:moveTo>
                    <a:lnTo>
                      <a:pt x="47" y="17"/>
                    </a:lnTo>
                    <a:lnTo>
                      <a:pt x="47" y="11"/>
                    </a:lnTo>
                    <a:lnTo>
                      <a:pt x="0" y="0"/>
                    </a:lnTo>
                    <a:lnTo>
                      <a:pt x="0" y="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74" name="Freeform 117"/>
              <p:cNvSpPr>
                <a:spLocks/>
              </p:cNvSpPr>
              <p:nvPr/>
            </p:nvSpPr>
            <p:spPr bwMode="auto">
              <a:xfrm>
                <a:off x="1880" y="1244"/>
                <a:ext cx="49" cy="10"/>
              </a:xfrm>
              <a:custGeom>
                <a:avLst/>
                <a:gdLst>
                  <a:gd name="T0" fmla="*/ 47 w 47"/>
                  <a:gd name="T1" fmla="*/ 0 h 11"/>
                  <a:gd name="T2" fmla="*/ 0 w 47"/>
                  <a:gd name="T3" fmla="*/ 11 h 11"/>
                  <a:gd name="T4" fmla="*/ 0 w 47"/>
                  <a:gd name="T5" fmla="*/ 11 h 11"/>
                  <a:gd name="T6" fmla="*/ 47 w 47"/>
                  <a:gd name="T7" fmla="*/ 0 h 11"/>
                  <a:gd name="T8" fmla="*/ 47 w 47"/>
                  <a:gd name="T9" fmla="*/ 0 h 11"/>
                  <a:gd name="T10" fmla="*/ 47 w 47"/>
                  <a:gd name="T11" fmla="*/ 0 h 1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7"/>
                  <a:gd name="T19" fmla="*/ 0 h 11"/>
                  <a:gd name="T20" fmla="*/ 47 w 47"/>
                  <a:gd name="T21" fmla="*/ 11 h 1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7" h="11">
                    <a:moveTo>
                      <a:pt x="47" y="0"/>
                    </a:moveTo>
                    <a:lnTo>
                      <a:pt x="0" y="11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FFE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75" name="Freeform 118"/>
              <p:cNvSpPr>
                <a:spLocks/>
              </p:cNvSpPr>
              <p:nvPr/>
            </p:nvSpPr>
            <p:spPr bwMode="auto">
              <a:xfrm>
                <a:off x="1880" y="1244"/>
                <a:ext cx="49" cy="10"/>
              </a:xfrm>
              <a:custGeom>
                <a:avLst/>
                <a:gdLst>
                  <a:gd name="T0" fmla="*/ 47 w 47"/>
                  <a:gd name="T1" fmla="*/ 0 h 11"/>
                  <a:gd name="T2" fmla="*/ 0 w 47"/>
                  <a:gd name="T3" fmla="*/ 11 h 11"/>
                  <a:gd name="T4" fmla="*/ 0 w 47"/>
                  <a:gd name="T5" fmla="*/ 11 h 11"/>
                  <a:gd name="T6" fmla="*/ 47 w 47"/>
                  <a:gd name="T7" fmla="*/ 0 h 11"/>
                  <a:gd name="T8" fmla="*/ 47 w 47"/>
                  <a:gd name="T9" fmla="*/ 0 h 11"/>
                  <a:gd name="T10" fmla="*/ 47 w 47"/>
                  <a:gd name="T11" fmla="*/ 0 h 1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7"/>
                  <a:gd name="T19" fmla="*/ 0 h 11"/>
                  <a:gd name="T20" fmla="*/ 47 w 47"/>
                  <a:gd name="T21" fmla="*/ 11 h 1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7" h="11">
                    <a:moveTo>
                      <a:pt x="47" y="0"/>
                    </a:moveTo>
                    <a:lnTo>
                      <a:pt x="0" y="11"/>
                    </a:lnTo>
                    <a:lnTo>
                      <a:pt x="47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76" name="Freeform 119"/>
              <p:cNvSpPr>
                <a:spLocks/>
              </p:cNvSpPr>
              <p:nvPr/>
            </p:nvSpPr>
            <p:spPr bwMode="auto">
              <a:xfrm>
                <a:off x="1837" y="1264"/>
                <a:ext cx="86" cy="2"/>
              </a:xfrm>
              <a:custGeom>
                <a:avLst/>
                <a:gdLst>
                  <a:gd name="T0" fmla="*/ 83 w 83"/>
                  <a:gd name="T1" fmla="*/ 0 h 1"/>
                  <a:gd name="T2" fmla="*/ 0 w 83"/>
                  <a:gd name="T3" fmla="*/ 0 h 1"/>
                  <a:gd name="T4" fmla="*/ 0 w 83"/>
                  <a:gd name="T5" fmla="*/ 0 h 1"/>
                  <a:gd name="T6" fmla="*/ 83 w 83"/>
                  <a:gd name="T7" fmla="*/ 0 h 1"/>
                  <a:gd name="T8" fmla="*/ 83 w 83"/>
                  <a:gd name="T9" fmla="*/ 0 h 1"/>
                  <a:gd name="T10" fmla="*/ 83 w 83"/>
                  <a:gd name="T11" fmla="*/ 0 h 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3"/>
                  <a:gd name="T19" fmla="*/ 0 h 1"/>
                  <a:gd name="T20" fmla="*/ 83 w 83"/>
                  <a:gd name="T21" fmla="*/ 1 h 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3" h="1">
                    <a:moveTo>
                      <a:pt x="83" y="0"/>
                    </a:moveTo>
                    <a:lnTo>
                      <a:pt x="0" y="0"/>
                    </a:lnTo>
                    <a:lnTo>
                      <a:pt x="83" y="0"/>
                    </a:lnTo>
                    <a:close/>
                  </a:path>
                </a:pathLst>
              </a:custGeom>
              <a:solidFill>
                <a:srgbClr val="FFE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77" name="Freeform 120"/>
              <p:cNvSpPr>
                <a:spLocks/>
              </p:cNvSpPr>
              <p:nvPr/>
            </p:nvSpPr>
            <p:spPr bwMode="auto">
              <a:xfrm>
                <a:off x="1837" y="1264"/>
                <a:ext cx="86" cy="2"/>
              </a:xfrm>
              <a:custGeom>
                <a:avLst/>
                <a:gdLst>
                  <a:gd name="T0" fmla="*/ 83 w 83"/>
                  <a:gd name="T1" fmla="*/ 0 h 1"/>
                  <a:gd name="T2" fmla="*/ 0 w 83"/>
                  <a:gd name="T3" fmla="*/ 0 h 1"/>
                  <a:gd name="T4" fmla="*/ 0 w 83"/>
                  <a:gd name="T5" fmla="*/ 0 h 1"/>
                  <a:gd name="T6" fmla="*/ 83 w 83"/>
                  <a:gd name="T7" fmla="*/ 0 h 1"/>
                  <a:gd name="T8" fmla="*/ 83 w 83"/>
                  <a:gd name="T9" fmla="*/ 0 h 1"/>
                  <a:gd name="T10" fmla="*/ 83 w 83"/>
                  <a:gd name="T11" fmla="*/ 0 h 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3"/>
                  <a:gd name="T19" fmla="*/ 0 h 1"/>
                  <a:gd name="T20" fmla="*/ 83 w 83"/>
                  <a:gd name="T21" fmla="*/ 1 h 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3" h="1">
                    <a:moveTo>
                      <a:pt x="83" y="0"/>
                    </a:moveTo>
                    <a:lnTo>
                      <a:pt x="0" y="0"/>
                    </a:lnTo>
                    <a:lnTo>
                      <a:pt x="8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78" name="Freeform 121"/>
              <p:cNvSpPr>
                <a:spLocks/>
              </p:cNvSpPr>
              <p:nvPr/>
            </p:nvSpPr>
            <p:spPr bwMode="auto">
              <a:xfrm>
                <a:off x="1837" y="1215"/>
                <a:ext cx="86" cy="6"/>
              </a:xfrm>
              <a:custGeom>
                <a:avLst/>
                <a:gdLst>
                  <a:gd name="T0" fmla="*/ 83 w 83"/>
                  <a:gd name="T1" fmla="*/ 6 h 6"/>
                  <a:gd name="T2" fmla="*/ 0 w 83"/>
                  <a:gd name="T3" fmla="*/ 6 h 6"/>
                  <a:gd name="T4" fmla="*/ 0 w 83"/>
                  <a:gd name="T5" fmla="*/ 0 h 6"/>
                  <a:gd name="T6" fmla="*/ 83 w 83"/>
                  <a:gd name="T7" fmla="*/ 0 h 6"/>
                  <a:gd name="T8" fmla="*/ 83 w 83"/>
                  <a:gd name="T9" fmla="*/ 6 h 6"/>
                  <a:gd name="T10" fmla="*/ 83 w 83"/>
                  <a:gd name="T11" fmla="*/ 6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3"/>
                  <a:gd name="T19" fmla="*/ 0 h 6"/>
                  <a:gd name="T20" fmla="*/ 83 w 8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3" h="6">
                    <a:moveTo>
                      <a:pt x="83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3" y="6"/>
                    </a:lnTo>
                    <a:close/>
                  </a:path>
                </a:pathLst>
              </a:custGeom>
              <a:solidFill>
                <a:srgbClr val="FFE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79" name="Freeform 122"/>
              <p:cNvSpPr>
                <a:spLocks/>
              </p:cNvSpPr>
              <p:nvPr/>
            </p:nvSpPr>
            <p:spPr bwMode="auto">
              <a:xfrm>
                <a:off x="1837" y="1215"/>
                <a:ext cx="86" cy="6"/>
              </a:xfrm>
              <a:custGeom>
                <a:avLst/>
                <a:gdLst>
                  <a:gd name="T0" fmla="*/ 83 w 83"/>
                  <a:gd name="T1" fmla="*/ 6 h 6"/>
                  <a:gd name="T2" fmla="*/ 0 w 83"/>
                  <a:gd name="T3" fmla="*/ 6 h 6"/>
                  <a:gd name="T4" fmla="*/ 0 w 83"/>
                  <a:gd name="T5" fmla="*/ 0 h 6"/>
                  <a:gd name="T6" fmla="*/ 83 w 83"/>
                  <a:gd name="T7" fmla="*/ 0 h 6"/>
                  <a:gd name="T8" fmla="*/ 83 w 83"/>
                  <a:gd name="T9" fmla="*/ 6 h 6"/>
                  <a:gd name="T10" fmla="*/ 83 w 83"/>
                  <a:gd name="T11" fmla="*/ 6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3"/>
                  <a:gd name="T19" fmla="*/ 0 h 6"/>
                  <a:gd name="T20" fmla="*/ 83 w 8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3" h="6">
                    <a:moveTo>
                      <a:pt x="83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3" y="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80" name="Freeform 123"/>
              <p:cNvSpPr>
                <a:spLocks noEditPoints="1"/>
              </p:cNvSpPr>
              <p:nvPr/>
            </p:nvSpPr>
            <p:spPr bwMode="auto">
              <a:xfrm>
                <a:off x="1831" y="1199"/>
                <a:ext cx="104" cy="90"/>
              </a:xfrm>
              <a:custGeom>
                <a:avLst/>
                <a:gdLst>
                  <a:gd name="T0" fmla="*/ 48 w 101"/>
                  <a:gd name="T1" fmla="*/ 0 h 90"/>
                  <a:gd name="T2" fmla="*/ 30 w 101"/>
                  <a:gd name="T3" fmla="*/ 6 h 90"/>
                  <a:gd name="T4" fmla="*/ 18 w 101"/>
                  <a:gd name="T5" fmla="*/ 12 h 90"/>
                  <a:gd name="T6" fmla="*/ 6 w 101"/>
                  <a:gd name="T7" fmla="*/ 28 h 90"/>
                  <a:gd name="T8" fmla="*/ 0 w 101"/>
                  <a:gd name="T9" fmla="*/ 45 h 90"/>
                  <a:gd name="T10" fmla="*/ 6 w 101"/>
                  <a:gd name="T11" fmla="*/ 62 h 90"/>
                  <a:gd name="T12" fmla="*/ 18 w 101"/>
                  <a:gd name="T13" fmla="*/ 79 h 90"/>
                  <a:gd name="T14" fmla="*/ 30 w 101"/>
                  <a:gd name="T15" fmla="*/ 84 h 90"/>
                  <a:gd name="T16" fmla="*/ 48 w 101"/>
                  <a:gd name="T17" fmla="*/ 90 h 90"/>
                  <a:gd name="T18" fmla="*/ 71 w 101"/>
                  <a:gd name="T19" fmla="*/ 84 h 90"/>
                  <a:gd name="T20" fmla="*/ 83 w 101"/>
                  <a:gd name="T21" fmla="*/ 79 h 90"/>
                  <a:gd name="T22" fmla="*/ 95 w 101"/>
                  <a:gd name="T23" fmla="*/ 62 h 90"/>
                  <a:gd name="T24" fmla="*/ 101 w 101"/>
                  <a:gd name="T25" fmla="*/ 45 h 90"/>
                  <a:gd name="T26" fmla="*/ 95 w 101"/>
                  <a:gd name="T27" fmla="*/ 28 h 90"/>
                  <a:gd name="T28" fmla="*/ 83 w 101"/>
                  <a:gd name="T29" fmla="*/ 12 h 90"/>
                  <a:gd name="T30" fmla="*/ 71 w 101"/>
                  <a:gd name="T31" fmla="*/ 6 h 90"/>
                  <a:gd name="T32" fmla="*/ 48 w 101"/>
                  <a:gd name="T33" fmla="*/ 0 h 90"/>
                  <a:gd name="T34" fmla="*/ 48 w 101"/>
                  <a:gd name="T35" fmla="*/ 0 h 90"/>
                  <a:gd name="T36" fmla="*/ 48 w 101"/>
                  <a:gd name="T37" fmla="*/ 84 h 90"/>
                  <a:gd name="T38" fmla="*/ 30 w 101"/>
                  <a:gd name="T39" fmla="*/ 84 h 90"/>
                  <a:gd name="T40" fmla="*/ 18 w 101"/>
                  <a:gd name="T41" fmla="*/ 73 h 90"/>
                  <a:gd name="T42" fmla="*/ 12 w 101"/>
                  <a:gd name="T43" fmla="*/ 62 h 90"/>
                  <a:gd name="T44" fmla="*/ 6 w 101"/>
                  <a:gd name="T45" fmla="*/ 45 h 90"/>
                  <a:gd name="T46" fmla="*/ 12 w 101"/>
                  <a:gd name="T47" fmla="*/ 28 h 90"/>
                  <a:gd name="T48" fmla="*/ 18 w 101"/>
                  <a:gd name="T49" fmla="*/ 17 h 90"/>
                  <a:gd name="T50" fmla="*/ 30 w 101"/>
                  <a:gd name="T51" fmla="*/ 6 h 90"/>
                  <a:gd name="T52" fmla="*/ 48 w 101"/>
                  <a:gd name="T53" fmla="*/ 0 h 90"/>
                  <a:gd name="T54" fmla="*/ 66 w 101"/>
                  <a:gd name="T55" fmla="*/ 6 h 90"/>
                  <a:gd name="T56" fmla="*/ 83 w 101"/>
                  <a:gd name="T57" fmla="*/ 17 h 90"/>
                  <a:gd name="T58" fmla="*/ 89 w 101"/>
                  <a:gd name="T59" fmla="*/ 28 h 90"/>
                  <a:gd name="T60" fmla="*/ 95 w 101"/>
                  <a:gd name="T61" fmla="*/ 45 h 90"/>
                  <a:gd name="T62" fmla="*/ 89 w 101"/>
                  <a:gd name="T63" fmla="*/ 62 h 90"/>
                  <a:gd name="T64" fmla="*/ 83 w 101"/>
                  <a:gd name="T65" fmla="*/ 73 h 90"/>
                  <a:gd name="T66" fmla="*/ 66 w 101"/>
                  <a:gd name="T67" fmla="*/ 84 h 90"/>
                  <a:gd name="T68" fmla="*/ 48 w 101"/>
                  <a:gd name="T69" fmla="*/ 84 h 90"/>
                  <a:gd name="T70" fmla="*/ 48 w 101"/>
                  <a:gd name="T71" fmla="*/ 84 h 9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1"/>
                  <a:gd name="T109" fmla="*/ 0 h 90"/>
                  <a:gd name="T110" fmla="*/ 101 w 101"/>
                  <a:gd name="T111" fmla="*/ 90 h 9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1" h="90">
                    <a:moveTo>
                      <a:pt x="48" y="0"/>
                    </a:moveTo>
                    <a:lnTo>
                      <a:pt x="30" y="6"/>
                    </a:lnTo>
                    <a:lnTo>
                      <a:pt x="18" y="12"/>
                    </a:lnTo>
                    <a:lnTo>
                      <a:pt x="6" y="28"/>
                    </a:lnTo>
                    <a:lnTo>
                      <a:pt x="0" y="45"/>
                    </a:lnTo>
                    <a:lnTo>
                      <a:pt x="6" y="62"/>
                    </a:lnTo>
                    <a:lnTo>
                      <a:pt x="18" y="79"/>
                    </a:lnTo>
                    <a:lnTo>
                      <a:pt x="30" y="84"/>
                    </a:lnTo>
                    <a:lnTo>
                      <a:pt x="48" y="90"/>
                    </a:lnTo>
                    <a:lnTo>
                      <a:pt x="71" y="84"/>
                    </a:lnTo>
                    <a:lnTo>
                      <a:pt x="83" y="79"/>
                    </a:lnTo>
                    <a:lnTo>
                      <a:pt x="95" y="62"/>
                    </a:lnTo>
                    <a:lnTo>
                      <a:pt x="101" y="45"/>
                    </a:lnTo>
                    <a:lnTo>
                      <a:pt x="95" y="28"/>
                    </a:lnTo>
                    <a:lnTo>
                      <a:pt x="83" y="12"/>
                    </a:lnTo>
                    <a:lnTo>
                      <a:pt x="71" y="6"/>
                    </a:lnTo>
                    <a:lnTo>
                      <a:pt x="48" y="0"/>
                    </a:lnTo>
                    <a:close/>
                    <a:moveTo>
                      <a:pt x="48" y="84"/>
                    </a:moveTo>
                    <a:lnTo>
                      <a:pt x="30" y="84"/>
                    </a:lnTo>
                    <a:lnTo>
                      <a:pt x="18" y="73"/>
                    </a:lnTo>
                    <a:lnTo>
                      <a:pt x="12" y="62"/>
                    </a:lnTo>
                    <a:lnTo>
                      <a:pt x="6" y="45"/>
                    </a:lnTo>
                    <a:lnTo>
                      <a:pt x="12" y="28"/>
                    </a:lnTo>
                    <a:lnTo>
                      <a:pt x="18" y="17"/>
                    </a:lnTo>
                    <a:lnTo>
                      <a:pt x="30" y="6"/>
                    </a:lnTo>
                    <a:lnTo>
                      <a:pt x="48" y="0"/>
                    </a:lnTo>
                    <a:lnTo>
                      <a:pt x="66" y="6"/>
                    </a:lnTo>
                    <a:lnTo>
                      <a:pt x="83" y="17"/>
                    </a:lnTo>
                    <a:lnTo>
                      <a:pt x="89" y="28"/>
                    </a:lnTo>
                    <a:lnTo>
                      <a:pt x="95" y="45"/>
                    </a:lnTo>
                    <a:lnTo>
                      <a:pt x="89" y="62"/>
                    </a:lnTo>
                    <a:lnTo>
                      <a:pt x="83" y="73"/>
                    </a:lnTo>
                    <a:lnTo>
                      <a:pt x="66" y="84"/>
                    </a:lnTo>
                    <a:lnTo>
                      <a:pt x="48" y="84"/>
                    </a:lnTo>
                    <a:close/>
                  </a:path>
                </a:pathLst>
              </a:custGeom>
              <a:solidFill>
                <a:srgbClr val="FFE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81" name="Freeform 124"/>
              <p:cNvSpPr>
                <a:spLocks/>
              </p:cNvSpPr>
              <p:nvPr/>
            </p:nvSpPr>
            <p:spPr bwMode="auto">
              <a:xfrm>
                <a:off x="1831" y="1199"/>
                <a:ext cx="104" cy="90"/>
              </a:xfrm>
              <a:custGeom>
                <a:avLst/>
                <a:gdLst>
                  <a:gd name="T0" fmla="*/ 48 w 101"/>
                  <a:gd name="T1" fmla="*/ 0 h 90"/>
                  <a:gd name="T2" fmla="*/ 30 w 101"/>
                  <a:gd name="T3" fmla="*/ 6 h 90"/>
                  <a:gd name="T4" fmla="*/ 18 w 101"/>
                  <a:gd name="T5" fmla="*/ 12 h 90"/>
                  <a:gd name="T6" fmla="*/ 6 w 101"/>
                  <a:gd name="T7" fmla="*/ 28 h 90"/>
                  <a:gd name="T8" fmla="*/ 0 w 101"/>
                  <a:gd name="T9" fmla="*/ 45 h 90"/>
                  <a:gd name="T10" fmla="*/ 6 w 101"/>
                  <a:gd name="T11" fmla="*/ 62 h 90"/>
                  <a:gd name="T12" fmla="*/ 18 w 101"/>
                  <a:gd name="T13" fmla="*/ 79 h 90"/>
                  <a:gd name="T14" fmla="*/ 30 w 101"/>
                  <a:gd name="T15" fmla="*/ 84 h 90"/>
                  <a:gd name="T16" fmla="*/ 48 w 101"/>
                  <a:gd name="T17" fmla="*/ 90 h 90"/>
                  <a:gd name="T18" fmla="*/ 71 w 101"/>
                  <a:gd name="T19" fmla="*/ 84 h 90"/>
                  <a:gd name="T20" fmla="*/ 83 w 101"/>
                  <a:gd name="T21" fmla="*/ 79 h 90"/>
                  <a:gd name="T22" fmla="*/ 95 w 101"/>
                  <a:gd name="T23" fmla="*/ 62 h 90"/>
                  <a:gd name="T24" fmla="*/ 101 w 101"/>
                  <a:gd name="T25" fmla="*/ 45 h 90"/>
                  <a:gd name="T26" fmla="*/ 95 w 101"/>
                  <a:gd name="T27" fmla="*/ 28 h 90"/>
                  <a:gd name="T28" fmla="*/ 83 w 101"/>
                  <a:gd name="T29" fmla="*/ 12 h 90"/>
                  <a:gd name="T30" fmla="*/ 71 w 101"/>
                  <a:gd name="T31" fmla="*/ 6 h 90"/>
                  <a:gd name="T32" fmla="*/ 48 w 101"/>
                  <a:gd name="T33" fmla="*/ 0 h 90"/>
                  <a:gd name="T34" fmla="*/ 48 w 101"/>
                  <a:gd name="T35" fmla="*/ 0 h 9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1"/>
                  <a:gd name="T55" fmla="*/ 0 h 90"/>
                  <a:gd name="T56" fmla="*/ 101 w 101"/>
                  <a:gd name="T57" fmla="*/ 90 h 90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1" h="90">
                    <a:moveTo>
                      <a:pt x="48" y="0"/>
                    </a:moveTo>
                    <a:lnTo>
                      <a:pt x="30" y="6"/>
                    </a:lnTo>
                    <a:lnTo>
                      <a:pt x="18" y="12"/>
                    </a:lnTo>
                    <a:lnTo>
                      <a:pt x="6" y="28"/>
                    </a:lnTo>
                    <a:lnTo>
                      <a:pt x="0" y="45"/>
                    </a:lnTo>
                    <a:lnTo>
                      <a:pt x="6" y="62"/>
                    </a:lnTo>
                    <a:lnTo>
                      <a:pt x="18" y="79"/>
                    </a:lnTo>
                    <a:lnTo>
                      <a:pt x="30" y="84"/>
                    </a:lnTo>
                    <a:lnTo>
                      <a:pt x="48" y="90"/>
                    </a:lnTo>
                    <a:lnTo>
                      <a:pt x="71" y="84"/>
                    </a:lnTo>
                    <a:lnTo>
                      <a:pt x="83" y="79"/>
                    </a:lnTo>
                    <a:lnTo>
                      <a:pt x="95" y="62"/>
                    </a:lnTo>
                    <a:lnTo>
                      <a:pt x="101" y="45"/>
                    </a:lnTo>
                    <a:lnTo>
                      <a:pt x="95" y="28"/>
                    </a:lnTo>
                    <a:lnTo>
                      <a:pt x="83" y="12"/>
                    </a:lnTo>
                    <a:lnTo>
                      <a:pt x="71" y="6"/>
                    </a:lnTo>
                    <a:lnTo>
                      <a:pt x="48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82" name="Freeform 125"/>
              <p:cNvSpPr>
                <a:spLocks/>
              </p:cNvSpPr>
              <p:nvPr/>
            </p:nvSpPr>
            <p:spPr bwMode="auto">
              <a:xfrm>
                <a:off x="1837" y="1199"/>
                <a:ext cx="92" cy="84"/>
              </a:xfrm>
              <a:custGeom>
                <a:avLst/>
                <a:gdLst>
                  <a:gd name="T0" fmla="*/ 42 w 89"/>
                  <a:gd name="T1" fmla="*/ 84 h 84"/>
                  <a:gd name="T2" fmla="*/ 24 w 89"/>
                  <a:gd name="T3" fmla="*/ 84 h 84"/>
                  <a:gd name="T4" fmla="*/ 12 w 89"/>
                  <a:gd name="T5" fmla="*/ 73 h 84"/>
                  <a:gd name="T6" fmla="*/ 6 w 89"/>
                  <a:gd name="T7" fmla="*/ 62 h 84"/>
                  <a:gd name="T8" fmla="*/ 0 w 89"/>
                  <a:gd name="T9" fmla="*/ 45 h 84"/>
                  <a:gd name="T10" fmla="*/ 6 w 89"/>
                  <a:gd name="T11" fmla="*/ 28 h 84"/>
                  <a:gd name="T12" fmla="*/ 12 w 89"/>
                  <a:gd name="T13" fmla="*/ 17 h 84"/>
                  <a:gd name="T14" fmla="*/ 24 w 89"/>
                  <a:gd name="T15" fmla="*/ 6 h 84"/>
                  <a:gd name="T16" fmla="*/ 42 w 89"/>
                  <a:gd name="T17" fmla="*/ 0 h 84"/>
                  <a:gd name="T18" fmla="*/ 60 w 89"/>
                  <a:gd name="T19" fmla="*/ 6 h 84"/>
                  <a:gd name="T20" fmla="*/ 77 w 89"/>
                  <a:gd name="T21" fmla="*/ 17 h 84"/>
                  <a:gd name="T22" fmla="*/ 83 w 89"/>
                  <a:gd name="T23" fmla="*/ 28 h 84"/>
                  <a:gd name="T24" fmla="*/ 89 w 89"/>
                  <a:gd name="T25" fmla="*/ 45 h 84"/>
                  <a:gd name="T26" fmla="*/ 83 w 89"/>
                  <a:gd name="T27" fmla="*/ 62 h 84"/>
                  <a:gd name="T28" fmla="*/ 77 w 89"/>
                  <a:gd name="T29" fmla="*/ 73 h 84"/>
                  <a:gd name="T30" fmla="*/ 60 w 89"/>
                  <a:gd name="T31" fmla="*/ 84 h 84"/>
                  <a:gd name="T32" fmla="*/ 42 w 89"/>
                  <a:gd name="T33" fmla="*/ 84 h 84"/>
                  <a:gd name="T34" fmla="*/ 42 w 89"/>
                  <a:gd name="T35" fmla="*/ 84 h 8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9"/>
                  <a:gd name="T55" fmla="*/ 0 h 84"/>
                  <a:gd name="T56" fmla="*/ 89 w 89"/>
                  <a:gd name="T57" fmla="*/ 84 h 8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9" h="84">
                    <a:moveTo>
                      <a:pt x="42" y="84"/>
                    </a:moveTo>
                    <a:lnTo>
                      <a:pt x="24" y="84"/>
                    </a:lnTo>
                    <a:lnTo>
                      <a:pt x="12" y="73"/>
                    </a:lnTo>
                    <a:lnTo>
                      <a:pt x="6" y="62"/>
                    </a:lnTo>
                    <a:lnTo>
                      <a:pt x="0" y="45"/>
                    </a:lnTo>
                    <a:lnTo>
                      <a:pt x="6" y="28"/>
                    </a:lnTo>
                    <a:lnTo>
                      <a:pt x="12" y="17"/>
                    </a:lnTo>
                    <a:lnTo>
                      <a:pt x="24" y="6"/>
                    </a:lnTo>
                    <a:lnTo>
                      <a:pt x="42" y="0"/>
                    </a:lnTo>
                    <a:lnTo>
                      <a:pt x="60" y="6"/>
                    </a:lnTo>
                    <a:lnTo>
                      <a:pt x="77" y="17"/>
                    </a:lnTo>
                    <a:lnTo>
                      <a:pt x="83" y="28"/>
                    </a:lnTo>
                    <a:lnTo>
                      <a:pt x="89" y="45"/>
                    </a:lnTo>
                    <a:lnTo>
                      <a:pt x="83" y="62"/>
                    </a:lnTo>
                    <a:lnTo>
                      <a:pt x="77" y="73"/>
                    </a:lnTo>
                    <a:lnTo>
                      <a:pt x="60" y="84"/>
                    </a:lnTo>
                    <a:lnTo>
                      <a:pt x="42" y="8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83" name="Freeform 126"/>
              <p:cNvSpPr>
                <a:spLocks/>
              </p:cNvSpPr>
              <p:nvPr/>
            </p:nvSpPr>
            <p:spPr bwMode="auto">
              <a:xfrm>
                <a:off x="1858" y="1209"/>
                <a:ext cx="53" cy="67"/>
              </a:xfrm>
              <a:custGeom>
                <a:avLst/>
                <a:gdLst>
                  <a:gd name="T0" fmla="*/ 53 w 53"/>
                  <a:gd name="T1" fmla="*/ 50 h 67"/>
                  <a:gd name="T2" fmla="*/ 53 w 53"/>
                  <a:gd name="T3" fmla="*/ 55 h 67"/>
                  <a:gd name="T4" fmla="*/ 47 w 53"/>
                  <a:gd name="T5" fmla="*/ 61 h 67"/>
                  <a:gd name="T6" fmla="*/ 36 w 53"/>
                  <a:gd name="T7" fmla="*/ 67 h 67"/>
                  <a:gd name="T8" fmla="*/ 24 w 53"/>
                  <a:gd name="T9" fmla="*/ 67 h 67"/>
                  <a:gd name="T10" fmla="*/ 18 w 53"/>
                  <a:gd name="T11" fmla="*/ 67 h 67"/>
                  <a:gd name="T12" fmla="*/ 6 w 53"/>
                  <a:gd name="T13" fmla="*/ 61 h 67"/>
                  <a:gd name="T14" fmla="*/ 0 w 53"/>
                  <a:gd name="T15" fmla="*/ 55 h 67"/>
                  <a:gd name="T16" fmla="*/ 0 w 53"/>
                  <a:gd name="T17" fmla="*/ 50 h 67"/>
                  <a:gd name="T18" fmla="*/ 0 w 53"/>
                  <a:gd name="T19" fmla="*/ 0 h 67"/>
                  <a:gd name="T20" fmla="*/ 53 w 53"/>
                  <a:gd name="T21" fmla="*/ 0 h 67"/>
                  <a:gd name="T22" fmla="*/ 53 w 53"/>
                  <a:gd name="T23" fmla="*/ 50 h 67"/>
                  <a:gd name="T24" fmla="*/ 53 w 53"/>
                  <a:gd name="T25" fmla="*/ 50 h 6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3"/>
                  <a:gd name="T40" fmla="*/ 0 h 67"/>
                  <a:gd name="T41" fmla="*/ 53 w 53"/>
                  <a:gd name="T42" fmla="*/ 67 h 6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3" h="67">
                    <a:moveTo>
                      <a:pt x="53" y="50"/>
                    </a:moveTo>
                    <a:lnTo>
                      <a:pt x="53" y="55"/>
                    </a:lnTo>
                    <a:lnTo>
                      <a:pt x="47" y="61"/>
                    </a:lnTo>
                    <a:lnTo>
                      <a:pt x="36" y="67"/>
                    </a:lnTo>
                    <a:lnTo>
                      <a:pt x="24" y="67"/>
                    </a:lnTo>
                    <a:lnTo>
                      <a:pt x="18" y="67"/>
                    </a:lnTo>
                    <a:lnTo>
                      <a:pt x="6" y="61"/>
                    </a:lnTo>
                    <a:lnTo>
                      <a:pt x="0" y="55"/>
                    </a:lnTo>
                    <a:lnTo>
                      <a:pt x="0" y="50"/>
                    </a:lnTo>
                    <a:lnTo>
                      <a:pt x="0" y="0"/>
                    </a:lnTo>
                    <a:lnTo>
                      <a:pt x="53" y="0"/>
                    </a:lnTo>
                    <a:lnTo>
                      <a:pt x="53" y="50"/>
                    </a:lnTo>
                    <a:close/>
                  </a:path>
                </a:pathLst>
              </a:custGeom>
              <a:solidFill>
                <a:srgbClr val="FF160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84" name="Freeform 127"/>
              <p:cNvSpPr>
                <a:spLocks/>
              </p:cNvSpPr>
              <p:nvPr/>
            </p:nvSpPr>
            <p:spPr bwMode="auto">
              <a:xfrm>
                <a:off x="1858" y="1209"/>
                <a:ext cx="53" cy="67"/>
              </a:xfrm>
              <a:custGeom>
                <a:avLst/>
                <a:gdLst>
                  <a:gd name="T0" fmla="*/ 53 w 53"/>
                  <a:gd name="T1" fmla="*/ 50 h 67"/>
                  <a:gd name="T2" fmla="*/ 53 w 53"/>
                  <a:gd name="T3" fmla="*/ 55 h 67"/>
                  <a:gd name="T4" fmla="*/ 47 w 53"/>
                  <a:gd name="T5" fmla="*/ 61 h 67"/>
                  <a:gd name="T6" fmla="*/ 36 w 53"/>
                  <a:gd name="T7" fmla="*/ 67 h 67"/>
                  <a:gd name="T8" fmla="*/ 24 w 53"/>
                  <a:gd name="T9" fmla="*/ 67 h 67"/>
                  <a:gd name="T10" fmla="*/ 18 w 53"/>
                  <a:gd name="T11" fmla="*/ 67 h 67"/>
                  <a:gd name="T12" fmla="*/ 6 w 53"/>
                  <a:gd name="T13" fmla="*/ 61 h 67"/>
                  <a:gd name="T14" fmla="*/ 0 w 53"/>
                  <a:gd name="T15" fmla="*/ 55 h 67"/>
                  <a:gd name="T16" fmla="*/ 0 w 53"/>
                  <a:gd name="T17" fmla="*/ 50 h 67"/>
                  <a:gd name="T18" fmla="*/ 0 w 53"/>
                  <a:gd name="T19" fmla="*/ 0 h 67"/>
                  <a:gd name="T20" fmla="*/ 53 w 53"/>
                  <a:gd name="T21" fmla="*/ 0 h 67"/>
                  <a:gd name="T22" fmla="*/ 53 w 53"/>
                  <a:gd name="T23" fmla="*/ 50 h 67"/>
                  <a:gd name="T24" fmla="*/ 53 w 53"/>
                  <a:gd name="T25" fmla="*/ 50 h 6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3"/>
                  <a:gd name="T40" fmla="*/ 0 h 67"/>
                  <a:gd name="T41" fmla="*/ 53 w 53"/>
                  <a:gd name="T42" fmla="*/ 67 h 6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3" h="67">
                    <a:moveTo>
                      <a:pt x="53" y="50"/>
                    </a:moveTo>
                    <a:lnTo>
                      <a:pt x="53" y="55"/>
                    </a:lnTo>
                    <a:lnTo>
                      <a:pt x="47" y="61"/>
                    </a:lnTo>
                    <a:lnTo>
                      <a:pt x="36" y="67"/>
                    </a:lnTo>
                    <a:lnTo>
                      <a:pt x="24" y="67"/>
                    </a:lnTo>
                    <a:lnTo>
                      <a:pt x="18" y="67"/>
                    </a:lnTo>
                    <a:lnTo>
                      <a:pt x="6" y="61"/>
                    </a:lnTo>
                    <a:lnTo>
                      <a:pt x="0" y="55"/>
                    </a:lnTo>
                    <a:lnTo>
                      <a:pt x="0" y="50"/>
                    </a:lnTo>
                    <a:lnTo>
                      <a:pt x="0" y="0"/>
                    </a:lnTo>
                    <a:lnTo>
                      <a:pt x="53" y="0"/>
                    </a:lnTo>
                    <a:lnTo>
                      <a:pt x="53" y="50"/>
                    </a:lnTo>
                  </a:path>
                </a:pathLst>
              </a:custGeom>
              <a:noFill/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85" name="Freeform 128"/>
              <p:cNvSpPr>
                <a:spLocks/>
              </p:cNvSpPr>
              <p:nvPr/>
            </p:nvSpPr>
            <p:spPr bwMode="auto">
              <a:xfrm>
                <a:off x="1868" y="1225"/>
                <a:ext cx="31" cy="35"/>
              </a:xfrm>
              <a:custGeom>
                <a:avLst/>
                <a:gdLst>
                  <a:gd name="T0" fmla="*/ 30 w 30"/>
                  <a:gd name="T1" fmla="*/ 28 h 34"/>
                  <a:gd name="T2" fmla="*/ 24 w 30"/>
                  <a:gd name="T3" fmla="*/ 34 h 34"/>
                  <a:gd name="T4" fmla="*/ 12 w 30"/>
                  <a:gd name="T5" fmla="*/ 34 h 34"/>
                  <a:gd name="T6" fmla="*/ 6 w 30"/>
                  <a:gd name="T7" fmla="*/ 34 h 34"/>
                  <a:gd name="T8" fmla="*/ 0 w 30"/>
                  <a:gd name="T9" fmla="*/ 28 h 34"/>
                  <a:gd name="T10" fmla="*/ 0 w 30"/>
                  <a:gd name="T11" fmla="*/ 0 h 34"/>
                  <a:gd name="T12" fmla="*/ 30 w 30"/>
                  <a:gd name="T13" fmla="*/ 0 h 34"/>
                  <a:gd name="T14" fmla="*/ 30 w 30"/>
                  <a:gd name="T15" fmla="*/ 28 h 34"/>
                  <a:gd name="T16" fmla="*/ 30 w 30"/>
                  <a:gd name="T17" fmla="*/ 28 h 3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0"/>
                  <a:gd name="T28" fmla="*/ 0 h 34"/>
                  <a:gd name="T29" fmla="*/ 30 w 30"/>
                  <a:gd name="T30" fmla="*/ 34 h 3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0" h="34">
                    <a:moveTo>
                      <a:pt x="30" y="28"/>
                    </a:moveTo>
                    <a:lnTo>
                      <a:pt x="24" y="34"/>
                    </a:lnTo>
                    <a:lnTo>
                      <a:pt x="12" y="34"/>
                    </a:lnTo>
                    <a:lnTo>
                      <a:pt x="6" y="34"/>
                    </a:lnTo>
                    <a:lnTo>
                      <a:pt x="0" y="28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2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86" name="Freeform 129"/>
              <p:cNvSpPr>
                <a:spLocks/>
              </p:cNvSpPr>
              <p:nvPr/>
            </p:nvSpPr>
            <p:spPr bwMode="auto">
              <a:xfrm>
                <a:off x="1880" y="1225"/>
                <a:ext cx="6" cy="12"/>
              </a:xfrm>
              <a:custGeom>
                <a:avLst/>
                <a:gdLst>
                  <a:gd name="T0" fmla="*/ 6 w 6"/>
                  <a:gd name="T1" fmla="*/ 6 h 11"/>
                  <a:gd name="T2" fmla="*/ 6 w 6"/>
                  <a:gd name="T3" fmla="*/ 11 h 11"/>
                  <a:gd name="T4" fmla="*/ 0 w 6"/>
                  <a:gd name="T5" fmla="*/ 11 h 11"/>
                  <a:gd name="T6" fmla="*/ 0 w 6"/>
                  <a:gd name="T7" fmla="*/ 11 h 11"/>
                  <a:gd name="T8" fmla="*/ 0 w 6"/>
                  <a:gd name="T9" fmla="*/ 6 h 11"/>
                  <a:gd name="T10" fmla="*/ 0 w 6"/>
                  <a:gd name="T11" fmla="*/ 0 h 11"/>
                  <a:gd name="T12" fmla="*/ 6 w 6"/>
                  <a:gd name="T13" fmla="*/ 0 h 11"/>
                  <a:gd name="T14" fmla="*/ 6 w 6"/>
                  <a:gd name="T15" fmla="*/ 6 h 11"/>
                  <a:gd name="T16" fmla="*/ 6 w 6"/>
                  <a:gd name="T17" fmla="*/ 6 h 1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"/>
                  <a:gd name="T28" fmla="*/ 0 h 11"/>
                  <a:gd name="T29" fmla="*/ 6 w 6"/>
                  <a:gd name="T30" fmla="*/ 11 h 1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" h="11">
                    <a:moveTo>
                      <a:pt x="6" y="6"/>
                    </a:moveTo>
                    <a:lnTo>
                      <a:pt x="6" y="11"/>
                    </a:lnTo>
                    <a:lnTo>
                      <a:pt x="0" y="11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rgbClr val="0A50A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87" name="Freeform 130"/>
              <p:cNvSpPr>
                <a:spLocks/>
              </p:cNvSpPr>
              <p:nvPr/>
            </p:nvSpPr>
            <p:spPr bwMode="auto">
              <a:xfrm>
                <a:off x="1880" y="1248"/>
                <a:ext cx="6" cy="6"/>
              </a:xfrm>
              <a:custGeom>
                <a:avLst/>
                <a:gdLst>
                  <a:gd name="T0" fmla="*/ 6 w 6"/>
                  <a:gd name="T1" fmla="*/ 5 h 5"/>
                  <a:gd name="T2" fmla="*/ 6 w 6"/>
                  <a:gd name="T3" fmla="*/ 5 h 5"/>
                  <a:gd name="T4" fmla="*/ 0 w 6"/>
                  <a:gd name="T5" fmla="*/ 5 h 5"/>
                  <a:gd name="T6" fmla="*/ 0 w 6"/>
                  <a:gd name="T7" fmla="*/ 5 h 5"/>
                  <a:gd name="T8" fmla="*/ 0 w 6"/>
                  <a:gd name="T9" fmla="*/ 0 h 5"/>
                  <a:gd name="T10" fmla="*/ 6 w 6"/>
                  <a:gd name="T11" fmla="*/ 0 h 5"/>
                  <a:gd name="T12" fmla="*/ 6 w 6"/>
                  <a:gd name="T13" fmla="*/ 5 h 5"/>
                  <a:gd name="T14" fmla="*/ 6 w 6"/>
                  <a:gd name="T15" fmla="*/ 5 h 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5"/>
                  <a:gd name="T26" fmla="*/ 6 w 6"/>
                  <a:gd name="T27" fmla="*/ 5 h 5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5">
                    <a:moveTo>
                      <a:pt x="6" y="5"/>
                    </a:moveTo>
                    <a:lnTo>
                      <a:pt x="6" y="5"/>
                    </a:lnTo>
                    <a:lnTo>
                      <a:pt x="0" y="5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5"/>
                    </a:lnTo>
                    <a:close/>
                  </a:path>
                </a:pathLst>
              </a:custGeom>
              <a:solidFill>
                <a:srgbClr val="0A50A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88" name="Freeform 131"/>
              <p:cNvSpPr>
                <a:spLocks/>
              </p:cNvSpPr>
              <p:nvPr/>
            </p:nvSpPr>
            <p:spPr bwMode="auto">
              <a:xfrm>
                <a:off x="1886" y="1237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6 h 6"/>
                  <a:gd name="T6" fmla="*/ 0 w 6"/>
                  <a:gd name="T7" fmla="*/ 6 h 6"/>
                  <a:gd name="T8" fmla="*/ 0 w 6"/>
                  <a:gd name="T9" fmla="*/ 0 h 6"/>
                  <a:gd name="T10" fmla="*/ 6 w 6"/>
                  <a:gd name="T11" fmla="*/ 0 h 6"/>
                  <a:gd name="T12" fmla="*/ 6 w 6"/>
                  <a:gd name="T13" fmla="*/ 6 h 6"/>
                  <a:gd name="T14" fmla="*/ 6 w 6"/>
                  <a:gd name="T15" fmla="*/ 6 h 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6"/>
                  <a:gd name="T26" fmla="*/ 6 w 6"/>
                  <a:gd name="T27" fmla="*/ 6 h 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rgbClr val="0A50A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89" name="Freeform 132"/>
              <p:cNvSpPr>
                <a:spLocks/>
              </p:cNvSpPr>
              <p:nvPr/>
            </p:nvSpPr>
            <p:spPr bwMode="auto">
              <a:xfrm>
                <a:off x="1874" y="1237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6 h 6"/>
                  <a:gd name="T6" fmla="*/ 0 w 6"/>
                  <a:gd name="T7" fmla="*/ 6 h 6"/>
                  <a:gd name="T8" fmla="*/ 0 w 6"/>
                  <a:gd name="T9" fmla="*/ 0 h 6"/>
                  <a:gd name="T10" fmla="*/ 6 w 6"/>
                  <a:gd name="T11" fmla="*/ 0 h 6"/>
                  <a:gd name="T12" fmla="*/ 6 w 6"/>
                  <a:gd name="T13" fmla="*/ 6 h 6"/>
                  <a:gd name="T14" fmla="*/ 6 w 6"/>
                  <a:gd name="T15" fmla="*/ 6 h 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6"/>
                  <a:gd name="T26" fmla="*/ 6 w 6"/>
                  <a:gd name="T27" fmla="*/ 6 h 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rgbClr val="0A50A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90" name="Freeform 133"/>
              <p:cNvSpPr>
                <a:spLocks/>
              </p:cNvSpPr>
              <p:nvPr/>
            </p:nvSpPr>
            <p:spPr bwMode="auto">
              <a:xfrm>
                <a:off x="1862" y="1209"/>
                <a:ext cx="6" cy="12"/>
              </a:xfrm>
              <a:custGeom>
                <a:avLst/>
                <a:gdLst>
                  <a:gd name="T0" fmla="*/ 6 w 6"/>
                  <a:gd name="T1" fmla="*/ 11 h 11"/>
                  <a:gd name="T2" fmla="*/ 0 w 6"/>
                  <a:gd name="T3" fmla="*/ 11 h 11"/>
                  <a:gd name="T4" fmla="*/ 0 w 6"/>
                  <a:gd name="T5" fmla="*/ 0 h 11"/>
                  <a:gd name="T6" fmla="*/ 6 w 6"/>
                  <a:gd name="T7" fmla="*/ 0 h 11"/>
                  <a:gd name="T8" fmla="*/ 6 w 6"/>
                  <a:gd name="T9" fmla="*/ 11 h 11"/>
                  <a:gd name="T10" fmla="*/ 6 w 6"/>
                  <a:gd name="T11" fmla="*/ 11 h 1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11"/>
                  <a:gd name="T20" fmla="*/ 6 w 6"/>
                  <a:gd name="T21" fmla="*/ 11 h 1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11">
                    <a:moveTo>
                      <a:pt x="6" y="11"/>
                    </a:moveTo>
                    <a:lnTo>
                      <a:pt x="0" y="11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11"/>
                    </a:lnTo>
                    <a:close/>
                  </a:path>
                </a:pathLst>
              </a:custGeom>
              <a:solidFill>
                <a:srgbClr val="FFE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91" name="Freeform 134"/>
              <p:cNvSpPr>
                <a:spLocks/>
              </p:cNvSpPr>
              <p:nvPr/>
            </p:nvSpPr>
            <p:spPr bwMode="auto">
              <a:xfrm>
                <a:off x="1862" y="1209"/>
                <a:ext cx="6" cy="12"/>
              </a:xfrm>
              <a:custGeom>
                <a:avLst/>
                <a:gdLst>
                  <a:gd name="T0" fmla="*/ 6 w 6"/>
                  <a:gd name="T1" fmla="*/ 11 h 11"/>
                  <a:gd name="T2" fmla="*/ 0 w 6"/>
                  <a:gd name="T3" fmla="*/ 11 h 11"/>
                  <a:gd name="T4" fmla="*/ 0 w 6"/>
                  <a:gd name="T5" fmla="*/ 0 h 11"/>
                  <a:gd name="T6" fmla="*/ 6 w 6"/>
                  <a:gd name="T7" fmla="*/ 0 h 11"/>
                  <a:gd name="T8" fmla="*/ 6 w 6"/>
                  <a:gd name="T9" fmla="*/ 11 h 11"/>
                  <a:gd name="T10" fmla="*/ 6 w 6"/>
                  <a:gd name="T11" fmla="*/ 11 h 1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11"/>
                  <a:gd name="T20" fmla="*/ 6 w 6"/>
                  <a:gd name="T21" fmla="*/ 11 h 1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11">
                    <a:moveTo>
                      <a:pt x="6" y="11"/>
                    </a:moveTo>
                    <a:lnTo>
                      <a:pt x="0" y="11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11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92" name="Freeform 135"/>
              <p:cNvSpPr>
                <a:spLocks/>
              </p:cNvSpPr>
              <p:nvPr/>
            </p:nvSpPr>
            <p:spPr bwMode="auto">
              <a:xfrm>
                <a:off x="1898" y="1209"/>
                <a:ext cx="6" cy="12"/>
              </a:xfrm>
              <a:custGeom>
                <a:avLst/>
                <a:gdLst>
                  <a:gd name="T0" fmla="*/ 5 w 5"/>
                  <a:gd name="T1" fmla="*/ 11 h 11"/>
                  <a:gd name="T2" fmla="*/ 0 w 5"/>
                  <a:gd name="T3" fmla="*/ 11 h 11"/>
                  <a:gd name="T4" fmla="*/ 0 w 5"/>
                  <a:gd name="T5" fmla="*/ 0 h 11"/>
                  <a:gd name="T6" fmla="*/ 5 w 5"/>
                  <a:gd name="T7" fmla="*/ 0 h 11"/>
                  <a:gd name="T8" fmla="*/ 5 w 5"/>
                  <a:gd name="T9" fmla="*/ 11 h 11"/>
                  <a:gd name="T10" fmla="*/ 5 w 5"/>
                  <a:gd name="T11" fmla="*/ 11 h 1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11"/>
                  <a:gd name="T20" fmla="*/ 5 w 5"/>
                  <a:gd name="T21" fmla="*/ 11 h 1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11">
                    <a:moveTo>
                      <a:pt x="5" y="11"/>
                    </a:moveTo>
                    <a:lnTo>
                      <a:pt x="0" y="11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5" y="11"/>
                    </a:lnTo>
                    <a:close/>
                  </a:path>
                </a:pathLst>
              </a:custGeom>
              <a:solidFill>
                <a:srgbClr val="FFE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93" name="Freeform 136"/>
              <p:cNvSpPr>
                <a:spLocks/>
              </p:cNvSpPr>
              <p:nvPr/>
            </p:nvSpPr>
            <p:spPr bwMode="auto">
              <a:xfrm>
                <a:off x="1898" y="1209"/>
                <a:ext cx="6" cy="12"/>
              </a:xfrm>
              <a:custGeom>
                <a:avLst/>
                <a:gdLst>
                  <a:gd name="T0" fmla="*/ 5 w 5"/>
                  <a:gd name="T1" fmla="*/ 11 h 11"/>
                  <a:gd name="T2" fmla="*/ 0 w 5"/>
                  <a:gd name="T3" fmla="*/ 11 h 11"/>
                  <a:gd name="T4" fmla="*/ 0 w 5"/>
                  <a:gd name="T5" fmla="*/ 0 h 11"/>
                  <a:gd name="T6" fmla="*/ 5 w 5"/>
                  <a:gd name="T7" fmla="*/ 0 h 11"/>
                  <a:gd name="T8" fmla="*/ 5 w 5"/>
                  <a:gd name="T9" fmla="*/ 11 h 11"/>
                  <a:gd name="T10" fmla="*/ 5 w 5"/>
                  <a:gd name="T11" fmla="*/ 11 h 1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11"/>
                  <a:gd name="T20" fmla="*/ 5 w 5"/>
                  <a:gd name="T21" fmla="*/ 11 h 1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11">
                    <a:moveTo>
                      <a:pt x="5" y="11"/>
                    </a:moveTo>
                    <a:lnTo>
                      <a:pt x="0" y="11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5" y="11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94" name="Freeform 137"/>
              <p:cNvSpPr>
                <a:spLocks/>
              </p:cNvSpPr>
              <p:nvPr/>
            </p:nvSpPr>
            <p:spPr bwMode="auto">
              <a:xfrm>
                <a:off x="1862" y="1237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6 h 6"/>
                  <a:gd name="T4" fmla="*/ 0 w 6"/>
                  <a:gd name="T5" fmla="*/ 0 h 6"/>
                  <a:gd name="T6" fmla="*/ 6 w 6"/>
                  <a:gd name="T7" fmla="*/ 0 h 6"/>
                  <a:gd name="T8" fmla="*/ 6 w 6"/>
                  <a:gd name="T9" fmla="*/ 6 h 6"/>
                  <a:gd name="T10" fmla="*/ 6 w 6"/>
                  <a:gd name="T11" fmla="*/ 6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6"/>
                  <a:gd name="T20" fmla="*/ 6 w 6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6">
                    <a:moveTo>
                      <a:pt x="6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rgbClr val="FFE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95" name="Freeform 138"/>
              <p:cNvSpPr>
                <a:spLocks/>
              </p:cNvSpPr>
              <p:nvPr/>
            </p:nvSpPr>
            <p:spPr bwMode="auto">
              <a:xfrm>
                <a:off x="1862" y="1237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6 h 6"/>
                  <a:gd name="T4" fmla="*/ 0 w 6"/>
                  <a:gd name="T5" fmla="*/ 0 h 6"/>
                  <a:gd name="T6" fmla="*/ 6 w 6"/>
                  <a:gd name="T7" fmla="*/ 0 h 6"/>
                  <a:gd name="T8" fmla="*/ 6 w 6"/>
                  <a:gd name="T9" fmla="*/ 6 h 6"/>
                  <a:gd name="T10" fmla="*/ 6 w 6"/>
                  <a:gd name="T11" fmla="*/ 6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6"/>
                  <a:gd name="T20" fmla="*/ 6 w 6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6">
                    <a:moveTo>
                      <a:pt x="6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96" name="Freeform 139"/>
              <p:cNvSpPr>
                <a:spLocks/>
              </p:cNvSpPr>
              <p:nvPr/>
            </p:nvSpPr>
            <p:spPr bwMode="auto">
              <a:xfrm>
                <a:off x="1862" y="1254"/>
                <a:ext cx="12" cy="10"/>
              </a:xfrm>
              <a:custGeom>
                <a:avLst/>
                <a:gdLst>
                  <a:gd name="T0" fmla="*/ 12 w 12"/>
                  <a:gd name="T1" fmla="*/ 6 h 11"/>
                  <a:gd name="T2" fmla="*/ 12 w 12"/>
                  <a:gd name="T3" fmla="*/ 11 h 11"/>
                  <a:gd name="T4" fmla="*/ 0 w 12"/>
                  <a:gd name="T5" fmla="*/ 6 h 11"/>
                  <a:gd name="T6" fmla="*/ 6 w 12"/>
                  <a:gd name="T7" fmla="*/ 0 h 11"/>
                  <a:gd name="T8" fmla="*/ 12 w 12"/>
                  <a:gd name="T9" fmla="*/ 6 h 11"/>
                  <a:gd name="T10" fmla="*/ 12 w 12"/>
                  <a:gd name="T11" fmla="*/ 6 h 1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"/>
                  <a:gd name="T19" fmla="*/ 0 h 11"/>
                  <a:gd name="T20" fmla="*/ 12 w 12"/>
                  <a:gd name="T21" fmla="*/ 11 h 1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" h="11">
                    <a:moveTo>
                      <a:pt x="12" y="6"/>
                    </a:moveTo>
                    <a:lnTo>
                      <a:pt x="12" y="11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FFE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97" name="Freeform 140"/>
              <p:cNvSpPr>
                <a:spLocks/>
              </p:cNvSpPr>
              <p:nvPr/>
            </p:nvSpPr>
            <p:spPr bwMode="auto">
              <a:xfrm>
                <a:off x="1862" y="1254"/>
                <a:ext cx="12" cy="10"/>
              </a:xfrm>
              <a:custGeom>
                <a:avLst/>
                <a:gdLst>
                  <a:gd name="T0" fmla="*/ 12 w 12"/>
                  <a:gd name="T1" fmla="*/ 6 h 11"/>
                  <a:gd name="T2" fmla="*/ 12 w 12"/>
                  <a:gd name="T3" fmla="*/ 11 h 11"/>
                  <a:gd name="T4" fmla="*/ 0 w 12"/>
                  <a:gd name="T5" fmla="*/ 6 h 11"/>
                  <a:gd name="T6" fmla="*/ 6 w 12"/>
                  <a:gd name="T7" fmla="*/ 0 h 11"/>
                  <a:gd name="T8" fmla="*/ 12 w 12"/>
                  <a:gd name="T9" fmla="*/ 6 h 11"/>
                  <a:gd name="T10" fmla="*/ 12 w 12"/>
                  <a:gd name="T11" fmla="*/ 6 h 1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"/>
                  <a:gd name="T19" fmla="*/ 0 h 11"/>
                  <a:gd name="T20" fmla="*/ 12 w 12"/>
                  <a:gd name="T21" fmla="*/ 11 h 1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" h="11">
                    <a:moveTo>
                      <a:pt x="12" y="6"/>
                    </a:moveTo>
                    <a:lnTo>
                      <a:pt x="12" y="11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12" y="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98" name="Freeform 141"/>
              <p:cNvSpPr>
                <a:spLocks/>
              </p:cNvSpPr>
              <p:nvPr/>
            </p:nvSpPr>
            <p:spPr bwMode="auto">
              <a:xfrm>
                <a:off x="1892" y="1254"/>
                <a:ext cx="6" cy="10"/>
              </a:xfrm>
              <a:custGeom>
                <a:avLst/>
                <a:gdLst>
                  <a:gd name="T0" fmla="*/ 0 w 6"/>
                  <a:gd name="T1" fmla="*/ 6 h 11"/>
                  <a:gd name="T2" fmla="*/ 0 w 6"/>
                  <a:gd name="T3" fmla="*/ 11 h 11"/>
                  <a:gd name="T4" fmla="*/ 6 w 6"/>
                  <a:gd name="T5" fmla="*/ 6 h 11"/>
                  <a:gd name="T6" fmla="*/ 6 w 6"/>
                  <a:gd name="T7" fmla="*/ 0 h 11"/>
                  <a:gd name="T8" fmla="*/ 0 w 6"/>
                  <a:gd name="T9" fmla="*/ 6 h 11"/>
                  <a:gd name="T10" fmla="*/ 0 w 6"/>
                  <a:gd name="T11" fmla="*/ 6 h 1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11"/>
                  <a:gd name="T20" fmla="*/ 6 w 6"/>
                  <a:gd name="T21" fmla="*/ 11 h 1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11">
                    <a:moveTo>
                      <a:pt x="0" y="6"/>
                    </a:moveTo>
                    <a:lnTo>
                      <a:pt x="0" y="11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FE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99" name="Freeform 142"/>
              <p:cNvSpPr>
                <a:spLocks/>
              </p:cNvSpPr>
              <p:nvPr/>
            </p:nvSpPr>
            <p:spPr bwMode="auto">
              <a:xfrm>
                <a:off x="1892" y="1254"/>
                <a:ext cx="6" cy="10"/>
              </a:xfrm>
              <a:custGeom>
                <a:avLst/>
                <a:gdLst>
                  <a:gd name="T0" fmla="*/ 0 w 6"/>
                  <a:gd name="T1" fmla="*/ 6 h 11"/>
                  <a:gd name="T2" fmla="*/ 0 w 6"/>
                  <a:gd name="T3" fmla="*/ 11 h 11"/>
                  <a:gd name="T4" fmla="*/ 6 w 6"/>
                  <a:gd name="T5" fmla="*/ 6 h 11"/>
                  <a:gd name="T6" fmla="*/ 6 w 6"/>
                  <a:gd name="T7" fmla="*/ 0 h 11"/>
                  <a:gd name="T8" fmla="*/ 0 w 6"/>
                  <a:gd name="T9" fmla="*/ 6 h 11"/>
                  <a:gd name="T10" fmla="*/ 0 w 6"/>
                  <a:gd name="T11" fmla="*/ 6 h 1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11"/>
                  <a:gd name="T20" fmla="*/ 6 w 6"/>
                  <a:gd name="T21" fmla="*/ 11 h 1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11">
                    <a:moveTo>
                      <a:pt x="0" y="6"/>
                    </a:moveTo>
                    <a:lnTo>
                      <a:pt x="0" y="11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200" name="Freeform 143"/>
              <p:cNvSpPr>
                <a:spLocks/>
              </p:cNvSpPr>
              <p:nvPr/>
            </p:nvSpPr>
            <p:spPr bwMode="auto">
              <a:xfrm>
                <a:off x="1898" y="1237"/>
                <a:ext cx="6" cy="6"/>
              </a:xfrm>
              <a:custGeom>
                <a:avLst/>
                <a:gdLst>
                  <a:gd name="T0" fmla="*/ 5 w 5"/>
                  <a:gd name="T1" fmla="*/ 6 h 6"/>
                  <a:gd name="T2" fmla="*/ 0 w 5"/>
                  <a:gd name="T3" fmla="*/ 6 h 6"/>
                  <a:gd name="T4" fmla="*/ 0 w 5"/>
                  <a:gd name="T5" fmla="*/ 0 h 6"/>
                  <a:gd name="T6" fmla="*/ 5 w 5"/>
                  <a:gd name="T7" fmla="*/ 0 h 6"/>
                  <a:gd name="T8" fmla="*/ 5 w 5"/>
                  <a:gd name="T9" fmla="*/ 6 h 6"/>
                  <a:gd name="T10" fmla="*/ 5 w 5"/>
                  <a:gd name="T11" fmla="*/ 6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5" y="6"/>
                    </a:lnTo>
                    <a:close/>
                  </a:path>
                </a:pathLst>
              </a:custGeom>
              <a:solidFill>
                <a:srgbClr val="FFE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201" name="Freeform 144"/>
              <p:cNvSpPr>
                <a:spLocks/>
              </p:cNvSpPr>
              <p:nvPr/>
            </p:nvSpPr>
            <p:spPr bwMode="auto">
              <a:xfrm>
                <a:off x="1898" y="1237"/>
                <a:ext cx="6" cy="6"/>
              </a:xfrm>
              <a:custGeom>
                <a:avLst/>
                <a:gdLst>
                  <a:gd name="T0" fmla="*/ 5 w 5"/>
                  <a:gd name="T1" fmla="*/ 6 h 6"/>
                  <a:gd name="T2" fmla="*/ 0 w 5"/>
                  <a:gd name="T3" fmla="*/ 6 h 6"/>
                  <a:gd name="T4" fmla="*/ 0 w 5"/>
                  <a:gd name="T5" fmla="*/ 0 h 6"/>
                  <a:gd name="T6" fmla="*/ 5 w 5"/>
                  <a:gd name="T7" fmla="*/ 0 h 6"/>
                  <a:gd name="T8" fmla="*/ 5 w 5"/>
                  <a:gd name="T9" fmla="*/ 6 h 6"/>
                  <a:gd name="T10" fmla="*/ 5 w 5"/>
                  <a:gd name="T11" fmla="*/ 6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5" y="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202" name="Freeform 145"/>
              <p:cNvSpPr>
                <a:spLocks/>
              </p:cNvSpPr>
              <p:nvPr/>
            </p:nvSpPr>
            <p:spPr bwMode="auto">
              <a:xfrm>
                <a:off x="1880" y="1209"/>
                <a:ext cx="6" cy="12"/>
              </a:xfrm>
              <a:custGeom>
                <a:avLst/>
                <a:gdLst>
                  <a:gd name="T0" fmla="*/ 6 w 6"/>
                  <a:gd name="T1" fmla="*/ 11 h 11"/>
                  <a:gd name="T2" fmla="*/ 0 w 6"/>
                  <a:gd name="T3" fmla="*/ 11 h 11"/>
                  <a:gd name="T4" fmla="*/ 0 w 6"/>
                  <a:gd name="T5" fmla="*/ 0 h 11"/>
                  <a:gd name="T6" fmla="*/ 6 w 6"/>
                  <a:gd name="T7" fmla="*/ 0 h 11"/>
                  <a:gd name="T8" fmla="*/ 6 w 6"/>
                  <a:gd name="T9" fmla="*/ 11 h 11"/>
                  <a:gd name="T10" fmla="*/ 6 w 6"/>
                  <a:gd name="T11" fmla="*/ 11 h 1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11"/>
                  <a:gd name="T20" fmla="*/ 6 w 6"/>
                  <a:gd name="T21" fmla="*/ 11 h 1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11">
                    <a:moveTo>
                      <a:pt x="6" y="11"/>
                    </a:moveTo>
                    <a:lnTo>
                      <a:pt x="0" y="11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11"/>
                    </a:lnTo>
                    <a:close/>
                  </a:path>
                </a:pathLst>
              </a:custGeom>
              <a:solidFill>
                <a:srgbClr val="FFE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203" name="Freeform 146"/>
              <p:cNvSpPr>
                <a:spLocks/>
              </p:cNvSpPr>
              <p:nvPr/>
            </p:nvSpPr>
            <p:spPr bwMode="auto">
              <a:xfrm>
                <a:off x="1880" y="1209"/>
                <a:ext cx="6" cy="12"/>
              </a:xfrm>
              <a:custGeom>
                <a:avLst/>
                <a:gdLst>
                  <a:gd name="T0" fmla="*/ 6 w 6"/>
                  <a:gd name="T1" fmla="*/ 11 h 11"/>
                  <a:gd name="T2" fmla="*/ 0 w 6"/>
                  <a:gd name="T3" fmla="*/ 11 h 11"/>
                  <a:gd name="T4" fmla="*/ 0 w 6"/>
                  <a:gd name="T5" fmla="*/ 0 h 11"/>
                  <a:gd name="T6" fmla="*/ 6 w 6"/>
                  <a:gd name="T7" fmla="*/ 0 h 11"/>
                  <a:gd name="T8" fmla="*/ 6 w 6"/>
                  <a:gd name="T9" fmla="*/ 11 h 11"/>
                  <a:gd name="T10" fmla="*/ 6 w 6"/>
                  <a:gd name="T11" fmla="*/ 11 h 1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11"/>
                  <a:gd name="T20" fmla="*/ 6 w 6"/>
                  <a:gd name="T21" fmla="*/ 11 h 1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11">
                    <a:moveTo>
                      <a:pt x="6" y="11"/>
                    </a:moveTo>
                    <a:lnTo>
                      <a:pt x="0" y="11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11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204" name="Freeform 147"/>
              <p:cNvSpPr>
                <a:spLocks/>
              </p:cNvSpPr>
              <p:nvPr/>
            </p:nvSpPr>
            <p:spPr bwMode="auto">
              <a:xfrm>
                <a:off x="1778" y="1164"/>
                <a:ext cx="246" cy="157"/>
              </a:xfrm>
              <a:custGeom>
                <a:avLst/>
                <a:gdLst>
                  <a:gd name="T0" fmla="*/ 245 w 245"/>
                  <a:gd name="T1" fmla="*/ 156 h 156"/>
                  <a:gd name="T2" fmla="*/ 245 w 245"/>
                  <a:gd name="T3" fmla="*/ 0 h 156"/>
                  <a:gd name="T4" fmla="*/ 0 w 245"/>
                  <a:gd name="T5" fmla="*/ 0 h 156"/>
                  <a:gd name="T6" fmla="*/ 0 w 245"/>
                  <a:gd name="T7" fmla="*/ 156 h 156"/>
                  <a:gd name="T8" fmla="*/ 245 w 245"/>
                  <a:gd name="T9" fmla="*/ 156 h 156"/>
                  <a:gd name="T10" fmla="*/ 245 w 245"/>
                  <a:gd name="T11" fmla="*/ 156 h 1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5"/>
                  <a:gd name="T19" fmla="*/ 0 h 156"/>
                  <a:gd name="T20" fmla="*/ 245 w 245"/>
                  <a:gd name="T21" fmla="*/ 156 h 1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5" h="156">
                    <a:moveTo>
                      <a:pt x="245" y="156"/>
                    </a:moveTo>
                    <a:lnTo>
                      <a:pt x="245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245" y="15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</p:grpSp>
        <p:grpSp>
          <p:nvGrpSpPr>
            <p:cNvPr id="12" name="Group 148"/>
            <p:cNvGrpSpPr>
              <a:grpSpLocks/>
            </p:cNvGrpSpPr>
            <p:nvPr userDrawn="1"/>
          </p:nvGrpSpPr>
          <p:grpSpPr bwMode="auto">
            <a:xfrm>
              <a:off x="1209677" y="5298398"/>
              <a:ext cx="164978" cy="105273"/>
              <a:chOff x="1595" y="1394"/>
              <a:chExt cx="245" cy="157"/>
            </a:xfrm>
          </p:grpSpPr>
          <p:sp>
            <p:nvSpPr>
              <p:cNvPr id="149" name="Freeform 149"/>
              <p:cNvSpPr>
                <a:spLocks/>
              </p:cNvSpPr>
              <p:nvPr/>
            </p:nvSpPr>
            <p:spPr bwMode="auto">
              <a:xfrm>
                <a:off x="1595" y="1394"/>
                <a:ext cx="245" cy="156"/>
              </a:xfrm>
              <a:custGeom>
                <a:avLst/>
                <a:gdLst>
                  <a:gd name="T0" fmla="*/ 245 w 245"/>
                  <a:gd name="T1" fmla="*/ 157 h 157"/>
                  <a:gd name="T2" fmla="*/ 245 w 245"/>
                  <a:gd name="T3" fmla="*/ 0 h 157"/>
                  <a:gd name="T4" fmla="*/ 0 w 245"/>
                  <a:gd name="T5" fmla="*/ 0 h 157"/>
                  <a:gd name="T6" fmla="*/ 0 w 245"/>
                  <a:gd name="T7" fmla="*/ 157 h 157"/>
                  <a:gd name="T8" fmla="*/ 245 w 245"/>
                  <a:gd name="T9" fmla="*/ 157 h 157"/>
                  <a:gd name="T10" fmla="*/ 245 w 245"/>
                  <a:gd name="T11" fmla="*/ 157 h 1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5"/>
                  <a:gd name="T19" fmla="*/ 0 h 157"/>
                  <a:gd name="T20" fmla="*/ 245 w 245"/>
                  <a:gd name="T21" fmla="*/ 157 h 1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5" h="157">
                    <a:moveTo>
                      <a:pt x="245" y="157"/>
                    </a:moveTo>
                    <a:lnTo>
                      <a:pt x="245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245" y="15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50" name="Freeform 150"/>
              <p:cNvSpPr>
                <a:spLocks/>
              </p:cNvSpPr>
              <p:nvPr/>
            </p:nvSpPr>
            <p:spPr bwMode="auto">
              <a:xfrm>
                <a:off x="1595" y="1394"/>
                <a:ext cx="73" cy="47"/>
              </a:xfrm>
              <a:custGeom>
                <a:avLst/>
                <a:gdLst>
                  <a:gd name="T0" fmla="*/ 72 w 72"/>
                  <a:gd name="T1" fmla="*/ 0 h 45"/>
                  <a:gd name="T2" fmla="*/ 0 w 72"/>
                  <a:gd name="T3" fmla="*/ 0 h 45"/>
                  <a:gd name="T4" fmla="*/ 0 w 72"/>
                  <a:gd name="T5" fmla="*/ 45 h 45"/>
                  <a:gd name="T6" fmla="*/ 72 w 72"/>
                  <a:gd name="T7" fmla="*/ 45 h 45"/>
                  <a:gd name="T8" fmla="*/ 72 w 72"/>
                  <a:gd name="T9" fmla="*/ 0 h 45"/>
                  <a:gd name="T10" fmla="*/ 72 w 72"/>
                  <a:gd name="T11" fmla="*/ 0 h 4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2"/>
                  <a:gd name="T19" fmla="*/ 0 h 45"/>
                  <a:gd name="T20" fmla="*/ 72 w 72"/>
                  <a:gd name="T21" fmla="*/ 45 h 4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2" h="45">
                    <a:moveTo>
                      <a:pt x="72" y="0"/>
                    </a:moveTo>
                    <a:lnTo>
                      <a:pt x="0" y="0"/>
                    </a:lnTo>
                    <a:lnTo>
                      <a:pt x="0" y="45"/>
                    </a:lnTo>
                    <a:lnTo>
                      <a:pt x="72" y="45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51" name="Freeform 151"/>
              <p:cNvSpPr>
                <a:spLocks/>
              </p:cNvSpPr>
              <p:nvPr/>
            </p:nvSpPr>
            <p:spPr bwMode="auto">
              <a:xfrm>
                <a:off x="1595" y="1504"/>
                <a:ext cx="73" cy="47"/>
              </a:xfrm>
              <a:custGeom>
                <a:avLst/>
                <a:gdLst>
                  <a:gd name="T0" fmla="*/ 0 w 72"/>
                  <a:gd name="T1" fmla="*/ 0 h 45"/>
                  <a:gd name="T2" fmla="*/ 0 w 72"/>
                  <a:gd name="T3" fmla="*/ 45 h 45"/>
                  <a:gd name="T4" fmla="*/ 72 w 72"/>
                  <a:gd name="T5" fmla="*/ 45 h 45"/>
                  <a:gd name="T6" fmla="*/ 72 w 72"/>
                  <a:gd name="T7" fmla="*/ 0 h 45"/>
                  <a:gd name="T8" fmla="*/ 0 w 72"/>
                  <a:gd name="T9" fmla="*/ 0 h 45"/>
                  <a:gd name="T10" fmla="*/ 0 w 72"/>
                  <a:gd name="T11" fmla="*/ 0 h 4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2"/>
                  <a:gd name="T19" fmla="*/ 0 h 45"/>
                  <a:gd name="T20" fmla="*/ 72 w 72"/>
                  <a:gd name="T21" fmla="*/ 45 h 4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2" h="45">
                    <a:moveTo>
                      <a:pt x="0" y="0"/>
                    </a:moveTo>
                    <a:lnTo>
                      <a:pt x="0" y="45"/>
                    </a:lnTo>
                    <a:lnTo>
                      <a:pt x="72" y="45"/>
                    </a:lnTo>
                    <a:lnTo>
                      <a:pt x="7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52" name="Freeform 152"/>
              <p:cNvSpPr>
                <a:spLocks/>
              </p:cNvSpPr>
              <p:nvPr/>
            </p:nvSpPr>
            <p:spPr bwMode="auto">
              <a:xfrm>
                <a:off x="1739" y="1504"/>
                <a:ext cx="101" cy="47"/>
              </a:xfrm>
              <a:custGeom>
                <a:avLst/>
                <a:gdLst>
                  <a:gd name="T0" fmla="*/ 0 w 102"/>
                  <a:gd name="T1" fmla="*/ 45 h 45"/>
                  <a:gd name="T2" fmla="*/ 102 w 102"/>
                  <a:gd name="T3" fmla="*/ 45 h 45"/>
                  <a:gd name="T4" fmla="*/ 102 w 102"/>
                  <a:gd name="T5" fmla="*/ 0 h 45"/>
                  <a:gd name="T6" fmla="*/ 0 w 102"/>
                  <a:gd name="T7" fmla="*/ 0 h 45"/>
                  <a:gd name="T8" fmla="*/ 0 w 102"/>
                  <a:gd name="T9" fmla="*/ 45 h 45"/>
                  <a:gd name="T10" fmla="*/ 0 w 102"/>
                  <a:gd name="T11" fmla="*/ 45 h 4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2"/>
                  <a:gd name="T19" fmla="*/ 0 h 45"/>
                  <a:gd name="T20" fmla="*/ 102 w 102"/>
                  <a:gd name="T21" fmla="*/ 45 h 4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2" h="45">
                    <a:moveTo>
                      <a:pt x="0" y="45"/>
                    </a:moveTo>
                    <a:lnTo>
                      <a:pt x="102" y="45"/>
                    </a:lnTo>
                    <a:lnTo>
                      <a:pt x="102" y="0"/>
                    </a:lnTo>
                    <a:lnTo>
                      <a:pt x="0" y="0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53" name="Freeform 153"/>
              <p:cNvSpPr>
                <a:spLocks/>
              </p:cNvSpPr>
              <p:nvPr/>
            </p:nvSpPr>
            <p:spPr bwMode="auto">
              <a:xfrm>
                <a:off x="1739" y="1394"/>
                <a:ext cx="101" cy="47"/>
              </a:xfrm>
              <a:custGeom>
                <a:avLst/>
                <a:gdLst>
                  <a:gd name="T0" fmla="*/ 0 w 102"/>
                  <a:gd name="T1" fmla="*/ 0 h 45"/>
                  <a:gd name="T2" fmla="*/ 0 w 102"/>
                  <a:gd name="T3" fmla="*/ 45 h 45"/>
                  <a:gd name="T4" fmla="*/ 102 w 102"/>
                  <a:gd name="T5" fmla="*/ 45 h 45"/>
                  <a:gd name="T6" fmla="*/ 102 w 102"/>
                  <a:gd name="T7" fmla="*/ 0 h 45"/>
                  <a:gd name="T8" fmla="*/ 0 w 102"/>
                  <a:gd name="T9" fmla="*/ 0 h 45"/>
                  <a:gd name="T10" fmla="*/ 0 w 102"/>
                  <a:gd name="T11" fmla="*/ 0 h 4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2"/>
                  <a:gd name="T19" fmla="*/ 0 h 45"/>
                  <a:gd name="T20" fmla="*/ 102 w 102"/>
                  <a:gd name="T21" fmla="*/ 45 h 4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2" h="45">
                    <a:moveTo>
                      <a:pt x="0" y="0"/>
                    </a:moveTo>
                    <a:lnTo>
                      <a:pt x="0" y="45"/>
                    </a:lnTo>
                    <a:lnTo>
                      <a:pt x="102" y="45"/>
                    </a:lnTo>
                    <a:lnTo>
                      <a:pt x="10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54" name="Freeform 154"/>
              <p:cNvSpPr>
                <a:spLocks/>
              </p:cNvSpPr>
              <p:nvPr/>
            </p:nvSpPr>
            <p:spPr bwMode="auto">
              <a:xfrm>
                <a:off x="1595" y="1394"/>
                <a:ext cx="245" cy="156"/>
              </a:xfrm>
              <a:custGeom>
                <a:avLst/>
                <a:gdLst>
                  <a:gd name="T0" fmla="*/ 125 w 245"/>
                  <a:gd name="T1" fmla="*/ 157 h 157"/>
                  <a:gd name="T2" fmla="*/ 125 w 245"/>
                  <a:gd name="T3" fmla="*/ 95 h 157"/>
                  <a:gd name="T4" fmla="*/ 245 w 245"/>
                  <a:gd name="T5" fmla="*/ 95 h 157"/>
                  <a:gd name="T6" fmla="*/ 245 w 245"/>
                  <a:gd name="T7" fmla="*/ 62 h 157"/>
                  <a:gd name="T8" fmla="*/ 125 w 245"/>
                  <a:gd name="T9" fmla="*/ 62 h 157"/>
                  <a:gd name="T10" fmla="*/ 125 w 245"/>
                  <a:gd name="T11" fmla="*/ 0 h 157"/>
                  <a:gd name="T12" fmla="*/ 90 w 245"/>
                  <a:gd name="T13" fmla="*/ 0 h 157"/>
                  <a:gd name="T14" fmla="*/ 90 w 245"/>
                  <a:gd name="T15" fmla="*/ 62 h 157"/>
                  <a:gd name="T16" fmla="*/ 0 w 245"/>
                  <a:gd name="T17" fmla="*/ 62 h 157"/>
                  <a:gd name="T18" fmla="*/ 0 w 245"/>
                  <a:gd name="T19" fmla="*/ 95 h 157"/>
                  <a:gd name="T20" fmla="*/ 90 w 245"/>
                  <a:gd name="T21" fmla="*/ 95 h 157"/>
                  <a:gd name="T22" fmla="*/ 90 w 245"/>
                  <a:gd name="T23" fmla="*/ 157 h 157"/>
                  <a:gd name="T24" fmla="*/ 125 w 245"/>
                  <a:gd name="T25" fmla="*/ 157 h 157"/>
                  <a:gd name="T26" fmla="*/ 125 w 245"/>
                  <a:gd name="T27" fmla="*/ 157 h 15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45"/>
                  <a:gd name="T43" fmla="*/ 0 h 157"/>
                  <a:gd name="T44" fmla="*/ 245 w 245"/>
                  <a:gd name="T45" fmla="*/ 157 h 15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45" h="157">
                    <a:moveTo>
                      <a:pt x="125" y="157"/>
                    </a:moveTo>
                    <a:lnTo>
                      <a:pt x="125" y="95"/>
                    </a:lnTo>
                    <a:lnTo>
                      <a:pt x="245" y="95"/>
                    </a:lnTo>
                    <a:lnTo>
                      <a:pt x="245" y="62"/>
                    </a:lnTo>
                    <a:lnTo>
                      <a:pt x="125" y="62"/>
                    </a:lnTo>
                    <a:lnTo>
                      <a:pt x="125" y="0"/>
                    </a:lnTo>
                    <a:lnTo>
                      <a:pt x="90" y="0"/>
                    </a:lnTo>
                    <a:lnTo>
                      <a:pt x="90" y="62"/>
                    </a:lnTo>
                    <a:lnTo>
                      <a:pt x="0" y="62"/>
                    </a:lnTo>
                    <a:lnTo>
                      <a:pt x="0" y="95"/>
                    </a:lnTo>
                    <a:lnTo>
                      <a:pt x="90" y="95"/>
                    </a:lnTo>
                    <a:lnTo>
                      <a:pt x="90" y="157"/>
                    </a:lnTo>
                    <a:lnTo>
                      <a:pt x="125" y="157"/>
                    </a:lnTo>
                    <a:close/>
                  </a:path>
                </a:pathLst>
              </a:custGeom>
              <a:solidFill>
                <a:srgbClr val="0C419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55" name="Freeform 155"/>
              <p:cNvSpPr>
                <a:spLocks/>
              </p:cNvSpPr>
              <p:nvPr/>
            </p:nvSpPr>
            <p:spPr bwMode="auto">
              <a:xfrm>
                <a:off x="1595" y="1394"/>
                <a:ext cx="245" cy="156"/>
              </a:xfrm>
              <a:custGeom>
                <a:avLst/>
                <a:gdLst>
                  <a:gd name="T0" fmla="*/ 245 w 245"/>
                  <a:gd name="T1" fmla="*/ 157 h 157"/>
                  <a:gd name="T2" fmla="*/ 245 w 245"/>
                  <a:gd name="T3" fmla="*/ 0 h 157"/>
                  <a:gd name="T4" fmla="*/ 0 w 245"/>
                  <a:gd name="T5" fmla="*/ 0 h 157"/>
                  <a:gd name="T6" fmla="*/ 0 w 245"/>
                  <a:gd name="T7" fmla="*/ 157 h 157"/>
                  <a:gd name="T8" fmla="*/ 245 w 245"/>
                  <a:gd name="T9" fmla="*/ 157 h 157"/>
                  <a:gd name="T10" fmla="*/ 245 w 245"/>
                  <a:gd name="T11" fmla="*/ 157 h 1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5"/>
                  <a:gd name="T19" fmla="*/ 0 h 157"/>
                  <a:gd name="T20" fmla="*/ 245 w 245"/>
                  <a:gd name="T21" fmla="*/ 157 h 1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5" h="157">
                    <a:moveTo>
                      <a:pt x="245" y="157"/>
                    </a:moveTo>
                    <a:lnTo>
                      <a:pt x="245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245" y="15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</p:grpSp>
        <p:grpSp>
          <p:nvGrpSpPr>
            <p:cNvPr id="13" name="Group 156"/>
            <p:cNvGrpSpPr>
              <a:grpSpLocks/>
            </p:cNvGrpSpPr>
            <p:nvPr userDrawn="1"/>
          </p:nvGrpSpPr>
          <p:grpSpPr bwMode="auto">
            <a:xfrm>
              <a:off x="998528" y="5298398"/>
              <a:ext cx="163291" cy="105273"/>
              <a:chOff x="1593" y="1143"/>
              <a:chExt cx="244" cy="157"/>
            </a:xfrm>
          </p:grpSpPr>
          <p:sp>
            <p:nvSpPr>
              <p:cNvPr id="145" name="Freeform 157"/>
              <p:cNvSpPr>
                <a:spLocks/>
              </p:cNvSpPr>
              <p:nvPr/>
            </p:nvSpPr>
            <p:spPr bwMode="auto">
              <a:xfrm>
                <a:off x="1593" y="1143"/>
                <a:ext cx="244" cy="156"/>
              </a:xfrm>
              <a:custGeom>
                <a:avLst/>
                <a:gdLst>
                  <a:gd name="T0" fmla="*/ 245 w 245"/>
                  <a:gd name="T1" fmla="*/ 157 h 157"/>
                  <a:gd name="T2" fmla="*/ 245 w 245"/>
                  <a:gd name="T3" fmla="*/ 0 h 157"/>
                  <a:gd name="T4" fmla="*/ 0 w 245"/>
                  <a:gd name="T5" fmla="*/ 0 h 157"/>
                  <a:gd name="T6" fmla="*/ 0 w 245"/>
                  <a:gd name="T7" fmla="*/ 157 h 157"/>
                  <a:gd name="T8" fmla="*/ 245 w 245"/>
                  <a:gd name="T9" fmla="*/ 157 h 157"/>
                  <a:gd name="T10" fmla="*/ 245 w 245"/>
                  <a:gd name="T11" fmla="*/ 157 h 1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5"/>
                  <a:gd name="T19" fmla="*/ 0 h 157"/>
                  <a:gd name="T20" fmla="*/ 245 w 245"/>
                  <a:gd name="T21" fmla="*/ 157 h 1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5" h="157">
                    <a:moveTo>
                      <a:pt x="245" y="157"/>
                    </a:moveTo>
                    <a:lnTo>
                      <a:pt x="245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245" y="15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46" name="Freeform 158"/>
              <p:cNvSpPr>
                <a:spLocks/>
              </p:cNvSpPr>
              <p:nvPr/>
            </p:nvSpPr>
            <p:spPr bwMode="auto">
              <a:xfrm>
                <a:off x="1593" y="1143"/>
                <a:ext cx="244" cy="47"/>
              </a:xfrm>
              <a:custGeom>
                <a:avLst/>
                <a:gdLst>
                  <a:gd name="T0" fmla="*/ 245 w 245"/>
                  <a:gd name="T1" fmla="*/ 45 h 45"/>
                  <a:gd name="T2" fmla="*/ 245 w 245"/>
                  <a:gd name="T3" fmla="*/ 0 h 45"/>
                  <a:gd name="T4" fmla="*/ 0 w 245"/>
                  <a:gd name="T5" fmla="*/ 0 h 45"/>
                  <a:gd name="T6" fmla="*/ 0 w 245"/>
                  <a:gd name="T7" fmla="*/ 45 h 45"/>
                  <a:gd name="T8" fmla="*/ 245 w 245"/>
                  <a:gd name="T9" fmla="*/ 45 h 45"/>
                  <a:gd name="T10" fmla="*/ 245 w 245"/>
                  <a:gd name="T11" fmla="*/ 45 h 4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5"/>
                  <a:gd name="T19" fmla="*/ 0 h 45"/>
                  <a:gd name="T20" fmla="*/ 245 w 245"/>
                  <a:gd name="T21" fmla="*/ 45 h 4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5" h="45">
                    <a:moveTo>
                      <a:pt x="245" y="45"/>
                    </a:moveTo>
                    <a:lnTo>
                      <a:pt x="245" y="0"/>
                    </a:lnTo>
                    <a:lnTo>
                      <a:pt x="0" y="0"/>
                    </a:lnTo>
                    <a:lnTo>
                      <a:pt x="0" y="45"/>
                    </a:lnTo>
                    <a:lnTo>
                      <a:pt x="245" y="4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47" name="Freeform 159"/>
              <p:cNvSpPr>
                <a:spLocks/>
              </p:cNvSpPr>
              <p:nvPr/>
            </p:nvSpPr>
            <p:spPr bwMode="auto">
              <a:xfrm>
                <a:off x="1593" y="1249"/>
                <a:ext cx="244" cy="51"/>
              </a:xfrm>
              <a:custGeom>
                <a:avLst/>
                <a:gdLst>
                  <a:gd name="T0" fmla="*/ 245 w 245"/>
                  <a:gd name="T1" fmla="*/ 51 h 51"/>
                  <a:gd name="T2" fmla="*/ 245 w 245"/>
                  <a:gd name="T3" fmla="*/ 0 h 51"/>
                  <a:gd name="T4" fmla="*/ 0 w 245"/>
                  <a:gd name="T5" fmla="*/ 0 h 51"/>
                  <a:gd name="T6" fmla="*/ 0 w 245"/>
                  <a:gd name="T7" fmla="*/ 51 h 51"/>
                  <a:gd name="T8" fmla="*/ 245 w 245"/>
                  <a:gd name="T9" fmla="*/ 51 h 51"/>
                  <a:gd name="T10" fmla="*/ 245 w 245"/>
                  <a:gd name="T11" fmla="*/ 51 h 5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5"/>
                  <a:gd name="T19" fmla="*/ 0 h 51"/>
                  <a:gd name="T20" fmla="*/ 245 w 245"/>
                  <a:gd name="T21" fmla="*/ 51 h 5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5" h="51">
                    <a:moveTo>
                      <a:pt x="245" y="51"/>
                    </a:moveTo>
                    <a:lnTo>
                      <a:pt x="245" y="0"/>
                    </a:lnTo>
                    <a:lnTo>
                      <a:pt x="0" y="0"/>
                    </a:lnTo>
                    <a:lnTo>
                      <a:pt x="0" y="51"/>
                    </a:lnTo>
                    <a:lnTo>
                      <a:pt x="245" y="51"/>
                    </a:lnTo>
                    <a:close/>
                  </a:path>
                </a:pathLst>
              </a:custGeom>
              <a:solidFill>
                <a:srgbClr val="0C419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48" name="Freeform 160"/>
              <p:cNvSpPr>
                <a:spLocks/>
              </p:cNvSpPr>
              <p:nvPr/>
            </p:nvSpPr>
            <p:spPr bwMode="auto">
              <a:xfrm>
                <a:off x="1593" y="1143"/>
                <a:ext cx="244" cy="156"/>
              </a:xfrm>
              <a:custGeom>
                <a:avLst/>
                <a:gdLst>
                  <a:gd name="T0" fmla="*/ 245 w 245"/>
                  <a:gd name="T1" fmla="*/ 157 h 157"/>
                  <a:gd name="T2" fmla="*/ 245 w 245"/>
                  <a:gd name="T3" fmla="*/ 0 h 157"/>
                  <a:gd name="T4" fmla="*/ 0 w 245"/>
                  <a:gd name="T5" fmla="*/ 0 h 157"/>
                  <a:gd name="T6" fmla="*/ 0 w 245"/>
                  <a:gd name="T7" fmla="*/ 157 h 157"/>
                  <a:gd name="T8" fmla="*/ 245 w 245"/>
                  <a:gd name="T9" fmla="*/ 157 h 157"/>
                  <a:gd name="T10" fmla="*/ 245 w 245"/>
                  <a:gd name="T11" fmla="*/ 157 h 1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5"/>
                  <a:gd name="T19" fmla="*/ 0 h 157"/>
                  <a:gd name="T20" fmla="*/ 245 w 245"/>
                  <a:gd name="T21" fmla="*/ 157 h 1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5" h="157">
                    <a:moveTo>
                      <a:pt x="245" y="157"/>
                    </a:moveTo>
                    <a:lnTo>
                      <a:pt x="245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245" y="15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</p:grpSp>
        <p:grpSp>
          <p:nvGrpSpPr>
            <p:cNvPr id="14" name="Group 161"/>
            <p:cNvGrpSpPr>
              <a:grpSpLocks/>
            </p:cNvGrpSpPr>
            <p:nvPr userDrawn="1"/>
          </p:nvGrpSpPr>
          <p:grpSpPr bwMode="auto">
            <a:xfrm>
              <a:off x="577634" y="5298398"/>
              <a:ext cx="164629" cy="104917"/>
              <a:chOff x="1592" y="892"/>
              <a:chExt cx="246" cy="157"/>
            </a:xfrm>
          </p:grpSpPr>
          <p:sp>
            <p:nvSpPr>
              <p:cNvPr id="141" name="Freeform 162"/>
              <p:cNvSpPr>
                <a:spLocks/>
              </p:cNvSpPr>
              <p:nvPr/>
            </p:nvSpPr>
            <p:spPr bwMode="auto">
              <a:xfrm>
                <a:off x="1592" y="892"/>
                <a:ext cx="246" cy="157"/>
              </a:xfrm>
              <a:custGeom>
                <a:avLst/>
                <a:gdLst>
                  <a:gd name="T0" fmla="*/ 245 w 245"/>
                  <a:gd name="T1" fmla="*/ 156 h 156"/>
                  <a:gd name="T2" fmla="*/ 245 w 245"/>
                  <a:gd name="T3" fmla="*/ 0 h 156"/>
                  <a:gd name="T4" fmla="*/ 0 w 245"/>
                  <a:gd name="T5" fmla="*/ 0 h 156"/>
                  <a:gd name="T6" fmla="*/ 0 w 245"/>
                  <a:gd name="T7" fmla="*/ 156 h 156"/>
                  <a:gd name="T8" fmla="*/ 245 w 245"/>
                  <a:gd name="T9" fmla="*/ 156 h 156"/>
                  <a:gd name="T10" fmla="*/ 245 w 245"/>
                  <a:gd name="T11" fmla="*/ 156 h 1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5"/>
                  <a:gd name="T19" fmla="*/ 0 h 156"/>
                  <a:gd name="T20" fmla="*/ 245 w 245"/>
                  <a:gd name="T21" fmla="*/ 156 h 1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5" h="156">
                    <a:moveTo>
                      <a:pt x="245" y="156"/>
                    </a:moveTo>
                    <a:lnTo>
                      <a:pt x="245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245" y="15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42" name="Freeform 163"/>
              <p:cNvSpPr>
                <a:spLocks/>
              </p:cNvSpPr>
              <p:nvPr/>
            </p:nvSpPr>
            <p:spPr bwMode="auto">
              <a:xfrm>
                <a:off x="1592" y="892"/>
                <a:ext cx="246" cy="51"/>
              </a:xfrm>
              <a:custGeom>
                <a:avLst/>
                <a:gdLst>
                  <a:gd name="T0" fmla="*/ 245 w 245"/>
                  <a:gd name="T1" fmla="*/ 50 h 50"/>
                  <a:gd name="T2" fmla="*/ 245 w 245"/>
                  <a:gd name="T3" fmla="*/ 0 h 50"/>
                  <a:gd name="T4" fmla="*/ 0 w 245"/>
                  <a:gd name="T5" fmla="*/ 0 h 50"/>
                  <a:gd name="T6" fmla="*/ 0 w 245"/>
                  <a:gd name="T7" fmla="*/ 50 h 50"/>
                  <a:gd name="T8" fmla="*/ 245 w 245"/>
                  <a:gd name="T9" fmla="*/ 50 h 50"/>
                  <a:gd name="T10" fmla="*/ 245 w 245"/>
                  <a:gd name="T11" fmla="*/ 50 h 5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5"/>
                  <a:gd name="T19" fmla="*/ 0 h 50"/>
                  <a:gd name="T20" fmla="*/ 245 w 245"/>
                  <a:gd name="T21" fmla="*/ 50 h 5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5" h="50">
                    <a:moveTo>
                      <a:pt x="245" y="50"/>
                    </a:moveTo>
                    <a:lnTo>
                      <a:pt x="245" y="0"/>
                    </a:lnTo>
                    <a:lnTo>
                      <a:pt x="0" y="0"/>
                    </a:lnTo>
                    <a:lnTo>
                      <a:pt x="0" y="50"/>
                    </a:lnTo>
                    <a:lnTo>
                      <a:pt x="245" y="50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43" name="Freeform 164"/>
              <p:cNvSpPr>
                <a:spLocks/>
              </p:cNvSpPr>
              <p:nvPr/>
            </p:nvSpPr>
            <p:spPr bwMode="auto">
              <a:xfrm>
                <a:off x="1592" y="998"/>
                <a:ext cx="246" cy="51"/>
              </a:xfrm>
              <a:custGeom>
                <a:avLst/>
                <a:gdLst>
                  <a:gd name="T0" fmla="*/ 245 w 245"/>
                  <a:gd name="T1" fmla="*/ 50 h 50"/>
                  <a:gd name="T2" fmla="*/ 245 w 245"/>
                  <a:gd name="T3" fmla="*/ 0 h 50"/>
                  <a:gd name="T4" fmla="*/ 0 w 245"/>
                  <a:gd name="T5" fmla="*/ 0 h 50"/>
                  <a:gd name="T6" fmla="*/ 0 w 245"/>
                  <a:gd name="T7" fmla="*/ 50 h 50"/>
                  <a:gd name="T8" fmla="*/ 245 w 245"/>
                  <a:gd name="T9" fmla="*/ 50 h 50"/>
                  <a:gd name="T10" fmla="*/ 245 w 245"/>
                  <a:gd name="T11" fmla="*/ 50 h 5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5"/>
                  <a:gd name="T19" fmla="*/ 0 h 50"/>
                  <a:gd name="T20" fmla="*/ 245 w 245"/>
                  <a:gd name="T21" fmla="*/ 50 h 5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5" h="50">
                    <a:moveTo>
                      <a:pt x="245" y="50"/>
                    </a:moveTo>
                    <a:lnTo>
                      <a:pt x="245" y="0"/>
                    </a:lnTo>
                    <a:lnTo>
                      <a:pt x="0" y="0"/>
                    </a:lnTo>
                    <a:lnTo>
                      <a:pt x="0" y="50"/>
                    </a:lnTo>
                    <a:lnTo>
                      <a:pt x="245" y="50"/>
                    </a:lnTo>
                    <a:close/>
                  </a:path>
                </a:pathLst>
              </a:custGeom>
              <a:solidFill>
                <a:srgbClr val="1D93C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44" name="Freeform 165"/>
              <p:cNvSpPr>
                <a:spLocks/>
              </p:cNvSpPr>
              <p:nvPr/>
            </p:nvSpPr>
            <p:spPr bwMode="auto">
              <a:xfrm>
                <a:off x="1592" y="892"/>
                <a:ext cx="246" cy="157"/>
              </a:xfrm>
              <a:custGeom>
                <a:avLst/>
                <a:gdLst>
                  <a:gd name="T0" fmla="*/ 245 w 245"/>
                  <a:gd name="T1" fmla="*/ 156 h 156"/>
                  <a:gd name="T2" fmla="*/ 245 w 245"/>
                  <a:gd name="T3" fmla="*/ 0 h 156"/>
                  <a:gd name="T4" fmla="*/ 0 w 245"/>
                  <a:gd name="T5" fmla="*/ 0 h 156"/>
                  <a:gd name="T6" fmla="*/ 0 w 245"/>
                  <a:gd name="T7" fmla="*/ 156 h 156"/>
                  <a:gd name="T8" fmla="*/ 245 w 245"/>
                  <a:gd name="T9" fmla="*/ 156 h 156"/>
                  <a:gd name="T10" fmla="*/ 245 w 245"/>
                  <a:gd name="T11" fmla="*/ 156 h 1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5"/>
                  <a:gd name="T19" fmla="*/ 0 h 156"/>
                  <a:gd name="T20" fmla="*/ 245 w 245"/>
                  <a:gd name="T21" fmla="*/ 156 h 1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5" h="156">
                    <a:moveTo>
                      <a:pt x="245" y="156"/>
                    </a:moveTo>
                    <a:lnTo>
                      <a:pt x="245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245" y="15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</p:grpSp>
        <p:graphicFrame>
          <p:nvGraphicFramePr>
            <p:cNvPr id="15" name="Object 166"/>
            <p:cNvGraphicFramePr>
              <a:graphicFrameLocks noChangeAspect="1"/>
            </p:cNvGraphicFramePr>
            <p:nvPr/>
          </p:nvGraphicFramePr>
          <p:xfrm>
            <a:off x="3122677" y="5298398"/>
            <a:ext cx="168034" cy="1093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2" name="Clip" r:id="rId4" imgW="3809524" imgH="2619048" progId="">
                    <p:embed/>
                  </p:oleObj>
                </mc:Choice>
                <mc:Fallback>
                  <p:oleObj name="Clip" r:id="rId4" imgW="3809524" imgH="2619048" progId="">
                    <p:embed/>
                    <p:pic>
                      <p:nvPicPr>
                        <p:cNvPr id="15" name="Object 16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22677" y="5298398"/>
                          <a:ext cx="168034" cy="10935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635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6" name="Group 256"/>
            <p:cNvGrpSpPr>
              <a:grpSpLocks/>
            </p:cNvGrpSpPr>
            <p:nvPr userDrawn="1"/>
          </p:nvGrpSpPr>
          <p:grpSpPr bwMode="auto">
            <a:xfrm>
              <a:off x="1422513" y="5298398"/>
              <a:ext cx="163489" cy="106268"/>
              <a:chOff x="7877798" y="2333052"/>
              <a:chExt cx="253806" cy="164973"/>
            </a:xfrm>
          </p:grpSpPr>
          <p:sp>
            <p:nvSpPr>
              <p:cNvPr id="139" name="Freeform 220"/>
              <p:cNvSpPr>
                <a:spLocks/>
              </p:cNvSpPr>
              <p:nvPr userDrawn="1"/>
            </p:nvSpPr>
            <p:spPr bwMode="auto">
              <a:xfrm>
                <a:off x="7877798" y="2333052"/>
                <a:ext cx="253806" cy="74026"/>
              </a:xfrm>
              <a:custGeom>
                <a:avLst/>
                <a:gdLst>
                  <a:gd name="T0" fmla="*/ 37 w 238"/>
                  <a:gd name="T1" fmla="*/ 36 h 72"/>
                  <a:gd name="T2" fmla="*/ 0 w 238"/>
                  <a:gd name="T3" fmla="*/ 36 h 72"/>
                  <a:gd name="T4" fmla="*/ 0 w 238"/>
                  <a:gd name="T5" fmla="*/ 0 h 72"/>
                  <a:gd name="T6" fmla="*/ 37 w 238"/>
                  <a:gd name="T7" fmla="*/ 0 h 72"/>
                  <a:gd name="T8" fmla="*/ 37 w 238"/>
                  <a:gd name="T9" fmla="*/ 36 h 72"/>
                  <a:gd name="T10" fmla="*/ 37 w 238"/>
                  <a:gd name="T11" fmla="*/ 36 h 7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8"/>
                  <a:gd name="T19" fmla="*/ 0 h 72"/>
                  <a:gd name="T20" fmla="*/ 238 w 238"/>
                  <a:gd name="T21" fmla="*/ 72 h 7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8" h="72">
                    <a:moveTo>
                      <a:pt x="238" y="72"/>
                    </a:moveTo>
                    <a:lnTo>
                      <a:pt x="0" y="72"/>
                    </a:lnTo>
                    <a:lnTo>
                      <a:pt x="0" y="0"/>
                    </a:lnTo>
                    <a:lnTo>
                      <a:pt x="238" y="0"/>
                    </a:lnTo>
                    <a:lnTo>
                      <a:pt x="238" y="7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40" name="Freeform 221"/>
              <p:cNvSpPr>
                <a:spLocks/>
              </p:cNvSpPr>
              <p:nvPr userDrawn="1"/>
            </p:nvSpPr>
            <p:spPr bwMode="auto">
              <a:xfrm>
                <a:off x="7879912" y="2411308"/>
                <a:ext cx="251692" cy="86717"/>
              </a:xfrm>
              <a:custGeom>
                <a:avLst/>
                <a:gdLst>
                  <a:gd name="T0" fmla="*/ 238 w 238"/>
                  <a:gd name="T1" fmla="*/ 84 h 84"/>
                  <a:gd name="T2" fmla="*/ 238 w 238"/>
                  <a:gd name="T3" fmla="*/ 0 h 84"/>
                  <a:gd name="T4" fmla="*/ 0 w 238"/>
                  <a:gd name="T5" fmla="*/ 0 h 84"/>
                  <a:gd name="T6" fmla="*/ 0 w 238"/>
                  <a:gd name="T7" fmla="*/ 84 h 84"/>
                  <a:gd name="T8" fmla="*/ 238 w 238"/>
                  <a:gd name="T9" fmla="*/ 84 h 84"/>
                  <a:gd name="T10" fmla="*/ 238 w 238"/>
                  <a:gd name="T11" fmla="*/ 84 h 8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8"/>
                  <a:gd name="T19" fmla="*/ 0 h 84"/>
                  <a:gd name="T20" fmla="*/ 238 w 238"/>
                  <a:gd name="T21" fmla="*/ 84 h 8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8" h="84">
                    <a:moveTo>
                      <a:pt x="238" y="84"/>
                    </a:moveTo>
                    <a:lnTo>
                      <a:pt x="238" y="0"/>
                    </a:lnTo>
                    <a:lnTo>
                      <a:pt x="0" y="0"/>
                    </a:lnTo>
                    <a:lnTo>
                      <a:pt x="0" y="84"/>
                    </a:lnTo>
                    <a:lnTo>
                      <a:pt x="238" y="8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</p:grpSp>
        <p:grpSp>
          <p:nvGrpSpPr>
            <p:cNvPr id="17" name="Group 228"/>
            <p:cNvGrpSpPr>
              <a:grpSpLocks/>
            </p:cNvGrpSpPr>
            <p:nvPr userDrawn="1"/>
          </p:nvGrpSpPr>
          <p:grpSpPr bwMode="auto">
            <a:xfrm>
              <a:off x="2274076" y="5298398"/>
              <a:ext cx="164978" cy="109010"/>
              <a:chOff x="4188" y="2157"/>
              <a:chExt cx="238" cy="162"/>
            </a:xfrm>
          </p:grpSpPr>
          <p:sp>
            <p:nvSpPr>
              <p:cNvPr id="126" name="Freeform 229"/>
              <p:cNvSpPr>
                <a:spLocks/>
              </p:cNvSpPr>
              <p:nvPr/>
            </p:nvSpPr>
            <p:spPr bwMode="auto">
              <a:xfrm>
                <a:off x="4188" y="2157"/>
                <a:ext cx="238" cy="158"/>
              </a:xfrm>
              <a:custGeom>
                <a:avLst/>
                <a:gdLst>
                  <a:gd name="T0" fmla="*/ 0 w 238"/>
                  <a:gd name="T1" fmla="*/ 0 h 151"/>
                  <a:gd name="T2" fmla="*/ 238 w 238"/>
                  <a:gd name="T3" fmla="*/ 0 h 151"/>
                  <a:gd name="T4" fmla="*/ 238 w 238"/>
                  <a:gd name="T5" fmla="*/ 1791 h 151"/>
                  <a:gd name="T6" fmla="*/ 0 w 238"/>
                  <a:gd name="T7" fmla="*/ 1791 h 151"/>
                  <a:gd name="T8" fmla="*/ 0 w 238"/>
                  <a:gd name="T9" fmla="*/ 0 h 151"/>
                  <a:gd name="T10" fmla="*/ 0 w 238"/>
                  <a:gd name="T11" fmla="*/ 0 h 15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8"/>
                  <a:gd name="T19" fmla="*/ 0 h 151"/>
                  <a:gd name="T20" fmla="*/ 238 w 238"/>
                  <a:gd name="T21" fmla="*/ 151 h 15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8" h="151">
                    <a:moveTo>
                      <a:pt x="0" y="0"/>
                    </a:moveTo>
                    <a:lnTo>
                      <a:pt x="238" y="0"/>
                    </a:lnTo>
                    <a:lnTo>
                      <a:pt x="238" y="151"/>
                    </a:lnTo>
                    <a:lnTo>
                      <a:pt x="0" y="15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A0C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27" name="Freeform 230"/>
              <p:cNvSpPr>
                <a:spLocks/>
              </p:cNvSpPr>
              <p:nvPr/>
            </p:nvSpPr>
            <p:spPr bwMode="auto">
              <a:xfrm>
                <a:off x="4188" y="2157"/>
                <a:ext cx="238" cy="59"/>
              </a:xfrm>
              <a:custGeom>
                <a:avLst/>
                <a:gdLst>
                  <a:gd name="T0" fmla="*/ 0 w 238"/>
                  <a:gd name="T1" fmla="*/ 0 h 56"/>
                  <a:gd name="T2" fmla="*/ 238 w 238"/>
                  <a:gd name="T3" fmla="*/ 0 h 56"/>
                  <a:gd name="T4" fmla="*/ 238 w 238"/>
                  <a:gd name="T5" fmla="*/ 800 h 56"/>
                  <a:gd name="T6" fmla="*/ 0 w 238"/>
                  <a:gd name="T7" fmla="*/ 800 h 56"/>
                  <a:gd name="T8" fmla="*/ 0 w 238"/>
                  <a:gd name="T9" fmla="*/ 0 h 56"/>
                  <a:gd name="T10" fmla="*/ 0 w 238"/>
                  <a:gd name="T11" fmla="*/ 0 h 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8"/>
                  <a:gd name="T19" fmla="*/ 0 h 56"/>
                  <a:gd name="T20" fmla="*/ 238 w 238"/>
                  <a:gd name="T21" fmla="*/ 56 h 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8" h="56">
                    <a:moveTo>
                      <a:pt x="0" y="0"/>
                    </a:moveTo>
                    <a:lnTo>
                      <a:pt x="238" y="0"/>
                    </a:lnTo>
                    <a:lnTo>
                      <a:pt x="238" y="56"/>
                    </a:lnTo>
                    <a:lnTo>
                      <a:pt x="0" y="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28" name="Freeform 231"/>
              <p:cNvSpPr>
                <a:spLocks/>
              </p:cNvSpPr>
              <p:nvPr/>
            </p:nvSpPr>
            <p:spPr bwMode="auto">
              <a:xfrm>
                <a:off x="4188" y="2260"/>
                <a:ext cx="238" cy="59"/>
              </a:xfrm>
              <a:custGeom>
                <a:avLst/>
                <a:gdLst>
                  <a:gd name="T0" fmla="*/ 0 w 238"/>
                  <a:gd name="T1" fmla="*/ 0 h 55"/>
                  <a:gd name="T2" fmla="*/ 238 w 238"/>
                  <a:gd name="T3" fmla="*/ 0 h 55"/>
                  <a:gd name="T4" fmla="*/ 238 w 238"/>
                  <a:gd name="T5" fmla="*/ 820 h 55"/>
                  <a:gd name="T6" fmla="*/ 0 w 238"/>
                  <a:gd name="T7" fmla="*/ 820 h 55"/>
                  <a:gd name="T8" fmla="*/ 0 w 238"/>
                  <a:gd name="T9" fmla="*/ 0 h 55"/>
                  <a:gd name="T10" fmla="*/ 0 w 238"/>
                  <a:gd name="T11" fmla="*/ 0 h 5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8"/>
                  <a:gd name="T19" fmla="*/ 0 h 55"/>
                  <a:gd name="T20" fmla="*/ 238 w 238"/>
                  <a:gd name="T21" fmla="*/ 55 h 5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8" h="55">
                    <a:moveTo>
                      <a:pt x="0" y="0"/>
                    </a:moveTo>
                    <a:lnTo>
                      <a:pt x="238" y="0"/>
                    </a:lnTo>
                    <a:lnTo>
                      <a:pt x="238" y="55"/>
                    </a:lnTo>
                    <a:lnTo>
                      <a:pt x="0" y="5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B0F0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29" name="Freeform 232"/>
              <p:cNvSpPr>
                <a:spLocks/>
              </p:cNvSpPr>
              <p:nvPr/>
            </p:nvSpPr>
            <p:spPr bwMode="auto">
              <a:xfrm>
                <a:off x="4218" y="2185"/>
                <a:ext cx="41" cy="47"/>
              </a:xfrm>
              <a:custGeom>
                <a:avLst/>
                <a:gdLst>
                  <a:gd name="T0" fmla="*/ 42 w 42"/>
                  <a:gd name="T1" fmla="*/ 153 h 45"/>
                  <a:gd name="T2" fmla="*/ 42 w 42"/>
                  <a:gd name="T3" fmla="*/ 11 h 45"/>
                  <a:gd name="T4" fmla="*/ 42 w 42"/>
                  <a:gd name="T5" fmla="*/ 0 h 45"/>
                  <a:gd name="T6" fmla="*/ 0 w 42"/>
                  <a:gd name="T7" fmla="*/ 0 h 45"/>
                  <a:gd name="T8" fmla="*/ 0 w 42"/>
                  <a:gd name="T9" fmla="*/ 11 h 45"/>
                  <a:gd name="T10" fmla="*/ 0 w 42"/>
                  <a:gd name="T11" fmla="*/ 153 h 45"/>
                  <a:gd name="T12" fmla="*/ 6 w 42"/>
                  <a:gd name="T13" fmla="*/ 175 h 45"/>
                  <a:gd name="T14" fmla="*/ 6 w 42"/>
                  <a:gd name="T15" fmla="*/ 195 h 45"/>
                  <a:gd name="T16" fmla="*/ 12 w 42"/>
                  <a:gd name="T17" fmla="*/ 223 h 45"/>
                  <a:gd name="T18" fmla="*/ 18 w 42"/>
                  <a:gd name="T19" fmla="*/ 223 h 45"/>
                  <a:gd name="T20" fmla="*/ 24 w 42"/>
                  <a:gd name="T21" fmla="*/ 223 h 45"/>
                  <a:gd name="T22" fmla="*/ 30 w 42"/>
                  <a:gd name="T23" fmla="*/ 223 h 45"/>
                  <a:gd name="T24" fmla="*/ 30 w 42"/>
                  <a:gd name="T25" fmla="*/ 223 h 45"/>
                  <a:gd name="T26" fmla="*/ 36 w 42"/>
                  <a:gd name="T27" fmla="*/ 195 h 45"/>
                  <a:gd name="T28" fmla="*/ 36 w 42"/>
                  <a:gd name="T29" fmla="*/ 175 h 45"/>
                  <a:gd name="T30" fmla="*/ 42 w 42"/>
                  <a:gd name="T31" fmla="*/ 153 h 45"/>
                  <a:gd name="T32" fmla="*/ 42 w 42"/>
                  <a:gd name="T33" fmla="*/ 153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2"/>
                  <a:gd name="T52" fmla="*/ 0 h 45"/>
                  <a:gd name="T53" fmla="*/ 42 w 42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2" h="45">
                    <a:moveTo>
                      <a:pt x="42" y="28"/>
                    </a:moveTo>
                    <a:lnTo>
                      <a:pt x="42" y="11"/>
                    </a:lnTo>
                    <a:lnTo>
                      <a:pt x="42" y="0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0" y="28"/>
                    </a:lnTo>
                    <a:lnTo>
                      <a:pt x="6" y="34"/>
                    </a:lnTo>
                    <a:lnTo>
                      <a:pt x="6" y="39"/>
                    </a:lnTo>
                    <a:lnTo>
                      <a:pt x="12" y="45"/>
                    </a:lnTo>
                    <a:lnTo>
                      <a:pt x="18" y="45"/>
                    </a:lnTo>
                    <a:lnTo>
                      <a:pt x="24" y="45"/>
                    </a:lnTo>
                    <a:lnTo>
                      <a:pt x="30" y="45"/>
                    </a:lnTo>
                    <a:lnTo>
                      <a:pt x="36" y="39"/>
                    </a:lnTo>
                    <a:lnTo>
                      <a:pt x="36" y="34"/>
                    </a:lnTo>
                    <a:lnTo>
                      <a:pt x="42" y="28"/>
                    </a:lnTo>
                    <a:close/>
                  </a:path>
                </a:pathLst>
              </a:custGeom>
              <a:solidFill>
                <a:srgbClr val="1A0C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30" name="Freeform 233"/>
              <p:cNvSpPr>
                <a:spLocks/>
              </p:cNvSpPr>
              <p:nvPr/>
            </p:nvSpPr>
            <p:spPr bwMode="auto">
              <a:xfrm>
                <a:off x="4218" y="2185"/>
                <a:ext cx="41" cy="47"/>
              </a:xfrm>
              <a:custGeom>
                <a:avLst/>
                <a:gdLst>
                  <a:gd name="T0" fmla="*/ 42 w 42"/>
                  <a:gd name="T1" fmla="*/ 153 h 45"/>
                  <a:gd name="T2" fmla="*/ 42 w 42"/>
                  <a:gd name="T3" fmla="*/ 11 h 45"/>
                  <a:gd name="T4" fmla="*/ 42 w 42"/>
                  <a:gd name="T5" fmla="*/ 0 h 45"/>
                  <a:gd name="T6" fmla="*/ 0 w 42"/>
                  <a:gd name="T7" fmla="*/ 0 h 45"/>
                  <a:gd name="T8" fmla="*/ 0 w 42"/>
                  <a:gd name="T9" fmla="*/ 11 h 45"/>
                  <a:gd name="T10" fmla="*/ 0 w 42"/>
                  <a:gd name="T11" fmla="*/ 153 h 45"/>
                  <a:gd name="T12" fmla="*/ 6 w 42"/>
                  <a:gd name="T13" fmla="*/ 175 h 45"/>
                  <a:gd name="T14" fmla="*/ 6 w 42"/>
                  <a:gd name="T15" fmla="*/ 195 h 45"/>
                  <a:gd name="T16" fmla="*/ 12 w 42"/>
                  <a:gd name="T17" fmla="*/ 223 h 45"/>
                  <a:gd name="T18" fmla="*/ 18 w 42"/>
                  <a:gd name="T19" fmla="*/ 223 h 45"/>
                  <a:gd name="T20" fmla="*/ 24 w 42"/>
                  <a:gd name="T21" fmla="*/ 223 h 45"/>
                  <a:gd name="T22" fmla="*/ 30 w 42"/>
                  <a:gd name="T23" fmla="*/ 223 h 45"/>
                  <a:gd name="T24" fmla="*/ 30 w 42"/>
                  <a:gd name="T25" fmla="*/ 223 h 45"/>
                  <a:gd name="T26" fmla="*/ 36 w 42"/>
                  <a:gd name="T27" fmla="*/ 195 h 45"/>
                  <a:gd name="T28" fmla="*/ 36 w 42"/>
                  <a:gd name="T29" fmla="*/ 175 h 45"/>
                  <a:gd name="T30" fmla="*/ 42 w 42"/>
                  <a:gd name="T31" fmla="*/ 153 h 45"/>
                  <a:gd name="T32" fmla="*/ 42 w 42"/>
                  <a:gd name="T33" fmla="*/ 153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2"/>
                  <a:gd name="T52" fmla="*/ 0 h 45"/>
                  <a:gd name="T53" fmla="*/ 42 w 42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2" h="45">
                    <a:moveTo>
                      <a:pt x="42" y="28"/>
                    </a:moveTo>
                    <a:lnTo>
                      <a:pt x="42" y="11"/>
                    </a:lnTo>
                    <a:lnTo>
                      <a:pt x="42" y="0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0" y="28"/>
                    </a:lnTo>
                    <a:lnTo>
                      <a:pt x="6" y="34"/>
                    </a:lnTo>
                    <a:lnTo>
                      <a:pt x="6" y="39"/>
                    </a:lnTo>
                    <a:lnTo>
                      <a:pt x="12" y="45"/>
                    </a:lnTo>
                    <a:lnTo>
                      <a:pt x="18" y="45"/>
                    </a:lnTo>
                    <a:lnTo>
                      <a:pt x="24" y="45"/>
                    </a:lnTo>
                    <a:lnTo>
                      <a:pt x="30" y="45"/>
                    </a:lnTo>
                    <a:lnTo>
                      <a:pt x="36" y="39"/>
                    </a:lnTo>
                    <a:lnTo>
                      <a:pt x="36" y="34"/>
                    </a:lnTo>
                    <a:lnTo>
                      <a:pt x="42" y="28"/>
                    </a:lnTo>
                  </a:path>
                </a:pathLst>
              </a:custGeom>
              <a:noFill/>
              <a:ln w="0">
                <a:solidFill>
                  <a:srgbClr val="FF19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31" name="Freeform 234"/>
              <p:cNvSpPr>
                <a:spLocks/>
              </p:cNvSpPr>
              <p:nvPr/>
            </p:nvSpPr>
            <p:spPr bwMode="auto">
              <a:xfrm>
                <a:off x="4218" y="2179"/>
                <a:ext cx="41" cy="12"/>
              </a:xfrm>
              <a:custGeom>
                <a:avLst/>
                <a:gdLst>
                  <a:gd name="T0" fmla="*/ 42 w 42"/>
                  <a:gd name="T1" fmla="*/ 6 h 12"/>
                  <a:gd name="T2" fmla="*/ 42 w 42"/>
                  <a:gd name="T3" fmla="*/ 6 h 12"/>
                  <a:gd name="T4" fmla="*/ 36 w 42"/>
                  <a:gd name="T5" fmla="*/ 6 h 12"/>
                  <a:gd name="T6" fmla="*/ 30 w 42"/>
                  <a:gd name="T7" fmla="*/ 0 h 12"/>
                  <a:gd name="T8" fmla="*/ 24 w 42"/>
                  <a:gd name="T9" fmla="*/ 0 h 12"/>
                  <a:gd name="T10" fmla="*/ 12 w 42"/>
                  <a:gd name="T11" fmla="*/ 0 h 12"/>
                  <a:gd name="T12" fmla="*/ 6 w 42"/>
                  <a:gd name="T13" fmla="*/ 6 h 12"/>
                  <a:gd name="T14" fmla="*/ 0 w 42"/>
                  <a:gd name="T15" fmla="*/ 6 h 12"/>
                  <a:gd name="T16" fmla="*/ 0 w 42"/>
                  <a:gd name="T17" fmla="*/ 12 h 12"/>
                  <a:gd name="T18" fmla="*/ 42 w 42"/>
                  <a:gd name="T19" fmla="*/ 6 h 12"/>
                  <a:gd name="T20" fmla="*/ 42 w 42"/>
                  <a:gd name="T21" fmla="*/ 6 h 1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2"/>
                  <a:gd name="T34" fmla="*/ 0 h 12"/>
                  <a:gd name="T35" fmla="*/ 42 w 42"/>
                  <a:gd name="T36" fmla="*/ 12 h 1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2" h="12">
                    <a:moveTo>
                      <a:pt x="42" y="6"/>
                    </a:moveTo>
                    <a:lnTo>
                      <a:pt x="42" y="6"/>
                    </a:lnTo>
                    <a:lnTo>
                      <a:pt x="36" y="6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42" y="6"/>
                    </a:lnTo>
                    <a:close/>
                  </a:path>
                </a:pathLst>
              </a:custGeom>
              <a:solidFill>
                <a:srgbClr val="1A0C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32" name="Freeform 235"/>
              <p:cNvSpPr>
                <a:spLocks/>
              </p:cNvSpPr>
              <p:nvPr/>
            </p:nvSpPr>
            <p:spPr bwMode="auto">
              <a:xfrm>
                <a:off x="4224" y="2195"/>
                <a:ext cx="29" cy="36"/>
              </a:xfrm>
              <a:custGeom>
                <a:avLst/>
                <a:gdLst>
                  <a:gd name="T0" fmla="*/ 30 w 30"/>
                  <a:gd name="T1" fmla="*/ 174 h 34"/>
                  <a:gd name="T2" fmla="*/ 24 w 30"/>
                  <a:gd name="T3" fmla="*/ 6 h 34"/>
                  <a:gd name="T4" fmla="*/ 18 w 30"/>
                  <a:gd name="T5" fmla="*/ 6 h 34"/>
                  <a:gd name="T6" fmla="*/ 18 w 30"/>
                  <a:gd name="T7" fmla="*/ 0 h 34"/>
                  <a:gd name="T8" fmla="*/ 12 w 30"/>
                  <a:gd name="T9" fmla="*/ 6 h 34"/>
                  <a:gd name="T10" fmla="*/ 6 w 30"/>
                  <a:gd name="T11" fmla="*/ 6 h 34"/>
                  <a:gd name="T12" fmla="*/ 0 w 30"/>
                  <a:gd name="T13" fmla="*/ 174 h 34"/>
                  <a:gd name="T14" fmla="*/ 0 w 30"/>
                  <a:gd name="T15" fmla="*/ 207 h 34"/>
                  <a:gd name="T16" fmla="*/ 6 w 30"/>
                  <a:gd name="T17" fmla="*/ 239 h 34"/>
                  <a:gd name="T18" fmla="*/ 6 w 30"/>
                  <a:gd name="T19" fmla="*/ 239 h 34"/>
                  <a:gd name="T20" fmla="*/ 12 w 30"/>
                  <a:gd name="T21" fmla="*/ 284 h 34"/>
                  <a:gd name="T22" fmla="*/ 18 w 30"/>
                  <a:gd name="T23" fmla="*/ 284 h 34"/>
                  <a:gd name="T24" fmla="*/ 18 w 30"/>
                  <a:gd name="T25" fmla="*/ 284 h 34"/>
                  <a:gd name="T26" fmla="*/ 24 w 30"/>
                  <a:gd name="T27" fmla="*/ 239 h 34"/>
                  <a:gd name="T28" fmla="*/ 30 w 30"/>
                  <a:gd name="T29" fmla="*/ 239 h 34"/>
                  <a:gd name="T30" fmla="*/ 30 w 30"/>
                  <a:gd name="T31" fmla="*/ 207 h 34"/>
                  <a:gd name="T32" fmla="*/ 30 w 30"/>
                  <a:gd name="T33" fmla="*/ 174 h 34"/>
                  <a:gd name="T34" fmla="*/ 30 w 30"/>
                  <a:gd name="T35" fmla="*/ 174 h 3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30"/>
                  <a:gd name="T55" fmla="*/ 0 h 34"/>
                  <a:gd name="T56" fmla="*/ 30 w 30"/>
                  <a:gd name="T57" fmla="*/ 34 h 3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30" h="34">
                    <a:moveTo>
                      <a:pt x="30" y="17"/>
                    </a:moveTo>
                    <a:lnTo>
                      <a:pt x="24" y="6"/>
                    </a:lnTo>
                    <a:lnTo>
                      <a:pt x="18" y="6"/>
                    </a:lnTo>
                    <a:lnTo>
                      <a:pt x="18" y="0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6" y="28"/>
                    </a:lnTo>
                    <a:lnTo>
                      <a:pt x="12" y="34"/>
                    </a:lnTo>
                    <a:lnTo>
                      <a:pt x="18" y="34"/>
                    </a:lnTo>
                    <a:lnTo>
                      <a:pt x="24" y="28"/>
                    </a:lnTo>
                    <a:lnTo>
                      <a:pt x="30" y="28"/>
                    </a:lnTo>
                    <a:lnTo>
                      <a:pt x="30" y="23"/>
                    </a:lnTo>
                    <a:lnTo>
                      <a:pt x="30" y="1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33" name="Freeform 236"/>
              <p:cNvSpPr>
                <a:spLocks/>
              </p:cNvSpPr>
              <p:nvPr/>
            </p:nvSpPr>
            <p:spPr bwMode="auto">
              <a:xfrm>
                <a:off x="4224" y="2216"/>
                <a:ext cx="29" cy="6"/>
              </a:xfrm>
              <a:custGeom>
                <a:avLst/>
                <a:gdLst>
                  <a:gd name="T0" fmla="*/ 30 w 30"/>
                  <a:gd name="T1" fmla="*/ 6 h 6"/>
                  <a:gd name="T2" fmla="*/ 30 w 30"/>
                  <a:gd name="T3" fmla="*/ 6 h 6"/>
                  <a:gd name="T4" fmla="*/ 30 w 30"/>
                  <a:gd name="T5" fmla="*/ 6 h 6"/>
                  <a:gd name="T6" fmla="*/ 30 w 30"/>
                  <a:gd name="T7" fmla="*/ 6 h 6"/>
                  <a:gd name="T8" fmla="*/ 30 w 30"/>
                  <a:gd name="T9" fmla="*/ 0 h 6"/>
                  <a:gd name="T10" fmla="*/ 30 w 30"/>
                  <a:gd name="T11" fmla="*/ 0 h 6"/>
                  <a:gd name="T12" fmla="*/ 30 w 30"/>
                  <a:gd name="T13" fmla="*/ 0 h 6"/>
                  <a:gd name="T14" fmla="*/ 30 w 30"/>
                  <a:gd name="T15" fmla="*/ 0 h 6"/>
                  <a:gd name="T16" fmla="*/ 24 w 30"/>
                  <a:gd name="T17" fmla="*/ 0 h 6"/>
                  <a:gd name="T18" fmla="*/ 24 w 30"/>
                  <a:gd name="T19" fmla="*/ 0 h 6"/>
                  <a:gd name="T20" fmla="*/ 24 w 30"/>
                  <a:gd name="T21" fmla="*/ 0 h 6"/>
                  <a:gd name="T22" fmla="*/ 18 w 30"/>
                  <a:gd name="T23" fmla="*/ 0 h 6"/>
                  <a:gd name="T24" fmla="*/ 18 w 30"/>
                  <a:gd name="T25" fmla="*/ 0 h 6"/>
                  <a:gd name="T26" fmla="*/ 12 w 30"/>
                  <a:gd name="T27" fmla="*/ 0 h 6"/>
                  <a:gd name="T28" fmla="*/ 12 w 30"/>
                  <a:gd name="T29" fmla="*/ 0 h 6"/>
                  <a:gd name="T30" fmla="*/ 12 w 30"/>
                  <a:gd name="T31" fmla="*/ 0 h 6"/>
                  <a:gd name="T32" fmla="*/ 6 w 30"/>
                  <a:gd name="T33" fmla="*/ 0 h 6"/>
                  <a:gd name="T34" fmla="*/ 6 w 30"/>
                  <a:gd name="T35" fmla="*/ 0 h 6"/>
                  <a:gd name="T36" fmla="*/ 6 w 30"/>
                  <a:gd name="T37" fmla="*/ 0 h 6"/>
                  <a:gd name="T38" fmla="*/ 0 w 30"/>
                  <a:gd name="T39" fmla="*/ 0 h 6"/>
                  <a:gd name="T40" fmla="*/ 0 w 30"/>
                  <a:gd name="T41" fmla="*/ 0 h 6"/>
                  <a:gd name="T42" fmla="*/ 0 w 30"/>
                  <a:gd name="T43" fmla="*/ 0 h 6"/>
                  <a:gd name="T44" fmla="*/ 0 w 30"/>
                  <a:gd name="T45" fmla="*/ 6 h 6"/>
                  <a:gd name="T46" fmla="*/ 0 w 30"/>
                  <a:gd name="T47" fmla="*/ 6 h 6"/>
                  <a:gd name="T48" fmla="*/ 0 w 30"/>
                  <a:gd name="T49" fmla="*/ 6 h 6"/>
                  <a:gd name="T50" fmla="*/ 0 w 30"/>
                  <a:gd name="T51" fmla="*/ 6 h 6"/>
                  <a:gd name="T52" fmla="*/ 6 w 30"/>
                  <a:gd name="T53" fmla="*/ 6 h 6"/>
                  <a:gd name="T54" fmla="*/ 6 w 30"/>
                  <a:gd name="T55" fmla="*/ 6 h 6"/>
                  <a:gd name="T56" fmla="*/ 12 w 30"/>
                  <a:gd name="T57" fmla="*/ 6 h 6"/>
                  <a:gd name="T58" fmla="*/ 12 w 30"/>
                  <a:gd name="T59" fmla="*/ 6 h 6"/>
                  <a:gd name="T60" fmla="*/ 12 w 30"/>
                  <a:gd name="T61" fmla="*/ 6 h 6"/>
                  <a:gd name="T62" fmla="*/ 18 w 30"/>
                  <a:gd name="T63" fmla="*/ 6 h 6"/>
                  <a:gd name="T64" fmla="*/ 18 w 30"/>
                  <a:gd name="T65" fmla="*/ 6 h 6"/>
                  <a:gd name="T66" fmla="*/ 18 w 30"/>
                  <a:gd name="T67" fmla="*/ 6 h 6"/>
                  <a:gd name="T68" fmla="*/ 24 w 30"/>
                  <a:gd name="T69" fmla="*/ 6 h 6"/>
                  <a:gd name="T70" fmla="*/ 24 w 30"/>
                  <a:gd name="T71" fmla="*/ 6 h 6"/>
                  <a:gd name="T72" fmla="*/ 24 w 30"/>
                  <a:gd name="T73" fmla="*/ 6 h 6"/>
                  <a:gd name="T74" fmla="*/ 30 w 30"/>
                  <a:gd name="T75" fmla="*/ 6 h 6"/>
                  <a:gd name="T76" fmla="*/ 30 w 30"/>
                  <a:gd name="T77" fmla="*/ 6 h 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30"/>
                  <a:gd name="T118" fmla="*/ 0 h 6"/>
                  <a:gd name="T119" fmla="*/ 30 w 30"/>
                  <a:gd name="T120" fmla="*/ 6 h 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30" h="6">
                    <a:moveTo>
                      <a:pt x="30" y="6"/>
                    </a:moveTo>
                    <a:lnTo>
                      <a:pt x="30" y="6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8" y="6"/>
                    </a:lnTo>
                    <a:lnTo>
                      <a:pt x="24" y="6"/>
                    </a:lnTo>
                    <a:lnTo>
                      <a:pt x="30" y="6"/>
                    </a:lnTo>
                    <a:close/>
                  </a:path>
                </a:pathLst>
              </a:custGeom>
              <a:solidFill>
                <a:srgbClr val="1A0C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34" name="Freeform 237"/>
              <p:cNvSpPr>
                <a:spLocks/>
              </p:cNvSpPr>
              <p:nvPr/>
            </p:nvSpPr>
            <p:spPr bwMode="auto">
              <a:xfrm>
                <a:off x="4224" y="2222"/>
                <a:ext cx="29" cy="2"/>
              </a:xfrm>
              <a:custGeom>
                <a:avLst/>
                <a:gdLst>
                  <a:gd name="T0" fmla="*/ 30 w 30"/>
                  <a:gd name="T1" fmla="*/ 0 h 1"/>
                  <a:gd name="T2" fmla="*/ 30 w 30"/>
                  <a:gd name="T3" fmla="*/ 0 h 1"/>
                  <a:gd name="T4" fmla="*/ 30 w 30"/>
                  <a:gd name="T5" fmla="*/ 0 h 1"/>
                  <a:gd name="T6" fmla="*/ 30 w 30"/>
                  <a:gd name="T7" fmla="*/ 0 h 1"/>
                  <a:gd name="T8" fmla="*/ 30 w 30"/>
                  <a:gd name="T9" fmla="*/ 0 h 1"/>
                  <a:gd name="T10" fmla="*/ 30 w 30"/>
                  <a:gd name="T11" fmla="*/ 0 h 1"/>
                  <a:gd name="T12" fmla="*/ 30 w 30"/>
                  <a:gd name="T13" fmla="*/ 0 h 1"/>
                  <a:gd name="T14" fmla="*/ 30 w 30"/>
                  <a:gd name="T15" fmla="*/ 0 h 1"/>
                  <a:gd name="T16" fmla="*/ 24 w 30"/>
                  <a:gd name="T17" fmla="*/ 0 h 1"/>
                  <a:gd name="T18" fmla="*/ 24 w 30"/>
                  <a:gd name="T19" fmla="*/ 0 h 1"/>
                  <a:gd name="T20" fmla="*/ 24 w 30"/>
                  <a:gd name="T21" fmla="*/ 0 h 1"/>
                  <a:gd name="T22" fmla="*/ 18 w 30"/>
                  <a:gd name="T23" fmla="*/ 0 h 1"/>
                  <a:gd name="T24" fmla="*/ 18 w 30"/>
                  <a:gd name="T25" fmla="*/ 0 h 1"/>
                  <a:gd name="T26" fmla="*/ 12 w 30"/>
                  <a:gd name="T27" fmla="*/ 0 h 1"/>
                  <a:gd name="T28" fmla="*/ 12 w 30"/>
                  <a:gd name="T29" fmla="*/ 0 h 1"/>
                  <a:gd name="T30" fmla="*/ 12 w 30"/>
                  <a:gd name="T31" fmla="*/ 0 h 1"/>
                  <a:gd name="T32" fmla="*/ 6 w 30"/>
                  <a:gd name="T33" fmla="*/ 0 h 1"/>
                  <a:gd name="T34" fmla="*/ 6 w 30"/>
                  <a:gd name="T35" fmla="*/ 0 h 1"/>
                  <a:gd name="T36" fmla="*/ 6 w 30"/>
                  <a:gd name="T37" fmla="*/ 0 h 1"/>
                  <a:gd name="T38" fmla="*/ 0 w 30"/>
                  <a:gd name="T39" fmla="*/ 0 h 1"/>
                  <a:gd name="T40" fmla="*/ 0 w 30"/>
                  <a:gd name="T41" fmla="*/ 0 h 1"/>
                  <a:gd name="T42" fmla="*/ 0 w 30"/>
                  <a:gd name="T43" fmla="*/ 0 h 1"/>
                  <a:gd name="T44" fmla="*/ 0 w 30"/>
                  <a:gd name="T45" fmla="*/ 0 h 1"/>
                  <a:gd name="T46" fmla="*/ 0 w 30"/>
                  <a:gd name="T47" fmla="*/ 0 h 1"/>
                  <a:gd name="T48" fmla="*/ 0 w 30"/>
                  <a:gd name="T49" fmla="*/ 0 h 1"/>
                  <a:gd name="T50" fmla="*/ 6 w 30"/>
                  <a:gd name="T51" fmla="*/ 0 h 1"/>
                  <a:gd name="T52" fmla="*/ 6 w 30"/>
                  <a:gd name="T53" fmla="*/ 0 h 1"/>
                  <a:gd name="T54" fmla="*/ 6 w 30"/>
                  <a:gd name="T55" fmla="*/ 0 h 1"/>
                  <a:gd name="T56" fmla="*/ 12 w 30"/>
                  <a:gd name="T57" fmla="*/ 0 h 1"/>
                  <a:gd name="T58" fmla="*/ 12 w 30"/>
                  <a:gd name="T59" fmla="*/ 0 h 1"/>
                  <a:gd name="T60" fmla="*/ 12 w 30"/>
                  <a:gd name="T61" fmla="*/ 0 h 1"/>
                  <a:gd name="T62" fmla="*/ 18 w 30"/>
                  <a:gd name="T63" fmla="*/ 0 h 1"/>
                  <a:gd name="T64" fmla="*/ 18 w 30"/>
                  <a:gd name="T65" fmla="*/ 0 h 1"/>
                  <a:gd name="T66" fmla="*/ 24 w 30"/>
                  <a:gd name="T67" fmla="*/ 0 h 1"/>
                  <a:gd name="T68" fmla="*/ 24 w 30"/>
                  <a:gd name="T69" fmla="*/ 0 h 1"/>
                  <a:gd name="T70" fmla="*/ 24 w 30"/>
                  <a:gd name="T71" fmla="*/ 0 h 1"/>
                  <a:gd name="T72" fmla="*/ 30 w 30"/>
                  <a:gd name="T73" fmla="*/ 0 h 1"/>
                  <a:gd name="T74" fmla="*/ 30 w 30"/>
                  <a:gd name="T75" fmla="*/ 0 h 1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0"/>
                  <a:gd name="T115" fmla="*/ 0 h 1"/>
                  <a:gd name="T116" fmla="*/ 30 w 30"/>
                  <a:gd name="T117" fmla="*/ 1 h 1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0" h="1">
                    <a:moveTo>
                      <a:pt x="30" y="0"/>
                    </a:moveTo>
                    <a:lnTo>
                      <a:pt x="30" y="0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2" y="0"/>
                    </a:lnTo>
                    <a:lnTo>
                      <a:pt x="18" y="0"/>
                    </a:lnTo>
                    <a:lnTo>
                      <a:pt x="24" y="0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1A0C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35" name="Freeform 238"/>
              <p:cNvSpPr>
                <a:spLocks/>
              </p:cNvSpPr>
              <p:nvPr/>
            </p:nvSpPr>
            <p:spPr bwMode="auto">
              <a:xfrm>
                <a:off x="4235" y="2191"/>
                <a:ext cx="6" cy="6"/>
              </a:xfrm>
              <a:custGeom>
                <a:avLst/>
                <a:gdLst>
                  <a:gd name="T0" fmla="*/ 6 w 6"/>
                  <a:gd name="T1" fmla="*/ 0 h 5"/>
                  <a:gd name="T2" fmla="*/ 6 w 6"/>
                  <a:gd name="T3" fmla="*/ 0 h 5"/>
                  <a:gd name="T4" fmla="*/ 6 w 6"/>
                  <a:gd name="T5" fmla="*/ 0 h 5"/>
                  <a:gd name="T6" fmla="*/ 0 w 6"/>
                  <a:gd name="T7" fmla="*/ 0 h 5"/>
                  <a:gd name="T8" fmla="*/ 0 w 6"/>
                  <a:gd name="T9" fmla="*/ 0 h 5"/>
                  <a:gd name="T10" fmla="*/ 0 w 6"/>
                  <a:gd name="T11" fmla="*/ 0 h 5"/>
                  <a:gd name="T12" fmla="*/ 0 w 6"/>
                  <a:gd name="T13" fmla="*/ 0 h 5"/>
                  <a:gd name="T14" fmla="*/ 0 w 6"/>
                  <a:gd name="T15" fmla="*/ 0 h 5"/>
                  <a:gd name="T16" fmla="*/ 6 w 6"/>
                  <a:gd name="T17" fmla="*/ 5 h 5"/>
                  <a:gd name="T18" fmla="*/ 6 w 6"/>
                  <a:gd name="T19" fmla="*/ 0 h 5"/>
                  <a:gd name="T20" fmla="*/ 6 w 6"/>
                  <a:gd name="T21" fmla="*/ 0 h 5"/>
                  <a:gd name="T22" fmla="*/ 6 w 6"/>
                  <a:gd name="T23" fmla="*/ 0 h 5"/>
                  <a:gd name="T24" fmla="*/ 6 w 6"/>
                  <a:gd name="T25" fmla="*/ 0 h 5"/>
                  <a:gd name="T26" fmla="*/ 6 w 6"/>
                  <a:gd name="T27" fmla="*/ 0 h 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6"/>
                  <a:gd name="T43" fmla="*/ 0 h 5"/>
                  <a:gd name="T44" fmla="*/ 6 w 6"/>
                  <a:gd name="T45" fmla="*/ 5 h 5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6" h="5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5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7F61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36" name="Freeform 239"/>
              <p:cNvSpPr>
                <a:spLocks/>
              </p:cNvSpPr>
              <p:nvPr/>
            </p:nvSpPr>
            <p:spPr bwMode="auto">
              <a:xfrm>
                <a:off x="4241" y="2185"/>
                <a:ext cx="6" cy="2"/>
              </a:xfrm>
              <a:custGeom>
                <a:avLst/>
                <a:gdLst>
                  <a:gd name="T0" fmla="*/ 6 w 6"/>
                  <a:gd name="T1" fmla="*/ 0 h 1"/>
                  <a:gd name="T2" fmla="*/ 6 w 6"/>
                  <a:gd name="T3" fmla="*/ 0 h 1"/>
                  <a:gd name="T4" fmla="*/ 6 w 6"/>
                  <a:gd name="T5" fmla="*/ 0 h 1"/>
                  <a:gd name="T6" fmla="*/ 0 w 6"/>
                  <a:gd name="T7" fmla="*/ 0 h 1"/>
                  <a:gd name="T8" fmla="*/ 0 w 6"/>
                  <a:gd name="T9" fmla="*/ 0 h 1"/>
                  <a:gd name="T10" fmla="*/ 0 w 6"/>
                  <a:gd name="T11" fmla="*/ 0 h 1"/>
                  <a:gd name="T12" fmla="*/ 0 w 6"/>
                  <a:gd name="T13" fmla="*/ 0 h 1"/>
                  <a:gd name="T14" fmla="*/ 0 w 6"/>
                  <a:gd name="T15" fmla="*/ 0 h 1"/>
                  <a:gd name="T16" fmla="*/ 6 w 6"/>
                  <a:gd name="T17" fmla="*/ 0 h 1"/>
                  <a:gd name="T18" fmla="*/ 6 w 6"/>
                  <a:gd name="T19" fmla="*/ 0 h 1"/>
                  <a:gd name="T20" fmla="*/ 6 w 6"/>
                  <a:gd name="T21" fmla="*/ 0 h 1"/>
                  <a:gd name="T22" fmla="*/ 6 w 6"/>
                  <a:gd name="T23" fmla="*/ 0 h 1"/>
                  <a:gd name="T24" fmla="*/ 6 w 6"/>
                  <a:gd name="T25" fmla="*/ 0 h 1"/>
                  <a:gd name="T26" fmla="*/ 6 w 6"/>
                  <a:gd name="T27" fmla="*/ 0 h 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6"/>
                  <a:gd name="T43" fmla="*/ 0 h 1"/>
                  <a:gd name="T44" fmla="*/ 6 w 6"/>
                  <a:gd name="T45" fmla="*/ 1 h 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6" h="1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7F61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37" name="Freeform 240"/>
              <p:cNvSpPr>
                <a:spLocks/>
              </p:cNvSpPr>
              <p:nvPr/>
            </p:nvSpPr>
            <p:spPr bwMode="auto">
              <a:xfrm>
                <a:off x="4229" y="2185"/>
                <a:ext cx="6" cy="2"/>
              </a:xfrm>
              <a:custGeom>
                <a:avLst/>
                <a:gdLst>
                  <a:gd name="T0" fmla="*/ 6 w 6"/>
                  <a:gd name="T1" fmla="*/ 0 h 1"/>
                  <a:gd name="T2" fmla="*/ 6 w 6"/>
                  <a:gd name="T3" fmla="*/ 0 h 1"/>
                  <a:gd name="T4" fmla="*/ 6 w 6"/>
                  <a:gd name="T5" fmla="*/ 0 h 1"/>
                  <a:gd name="T6" fmla="*/ 6 w 6"/>
                  <a:gd name="T7" fmla="*/ 0 h 1"/>
                  <a:gd name="T8" fmla="*/ 0 w 6"/>
                  <a:gd name="T9" fmla="*/ 0 h 1"/>
                  <a:gd name="T10" fmla="*/ 0 w 6"/>
                  <a:gd name="T11" fmla="*/ 0 h 1"/>
                  <a:gd name="T12" fmla="*/ 0 w 6"/>
                  <a:gd name="T13" fmla="*/ 0 h 1"/>
                  <a:gd name="T14" fmla="*/ 6 w 6"/>
                  <a:gd name="T15" fmla="*/ 0 h 1"/>
                  <a:gd name="T16" fmla="*/ 6 w 6"/>
                  <a:gd name="T17" fmla="*/ 0 h 1"/>
                  <a:gd name="T18" fmla="*/ 6 w 6"/>
                  <a:gd name="T19" fmla="*/ 0 h 1"/>
                  <a:gd name="T20" fmla="*/ 6 w 6"/>
                  <a:gd name="T21" fmla="*/ 0 h 1"/>
                  <a:gd name="T22" fmla="*/ 6 w 6"/>
                  <a:gd name="T23" fmla="*/ 0 h 1"/>
                  <a:gd name="T24" fmla="*/ 6 w 6"/>
                  <a:gd name="T25" fmla="*/ 0 h 1"/>
                  <a:gd name="T26" fmla="*/ 6 w 6"/>
                  <a:gd name="T27" fmla="*/ 0 h 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6"/>
                  <a:gd name="T43" fmla="*/ 0 h 1"/>
                  <a:gd name="T44" fmla="*/ 6 w 6"/>
                  <a:gd name="T45" fmla="*/ 1 h 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6" h="1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7F61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38" name="Freeform 241"/>
              <p:cNvSpPr>
                <a:spLocks/>
              </p:cNvSpPr>
              <p:nvPr/>
            </p:nvSpPr>
            <p:spPr bwMode="auto">
              <a:xfrm>
                <a:off x="4188" y="2157"/>
                <a:ext cx="238" cy="162"/>
              </a:xfrm>
              <a:custGeom>
                <a:avLst/>
                <a:gdLst>
                  <a:gd name="T0" fmla="*/ 238 w 238"/>
                  <a:gd name="T1" fmla="*/ 0 h 156"/>
                  <a:gd name="T2" fmla="*/ 0 w 238"/>
                  <a:gd name="T3" fmla="*/ 0 h 156"/>
                  <a:gd name="T4" fmla="*/ 0 w 238"/>
                  <a:gd name="T5" fmla="*/ 1704 h 156"/>
                  <a:gd name="T6" fmla="*/ 238 w 238"/>
                  <a:gd name="T7" fmla="*/ 1704 h 156"/>
                  <a:gd name="T8" fmla="*/ 238 w 238"/>
                  <a:gd name="T9" fmla="*/ 0 h 156"/>
                  <a:gd name="T10" fmla="*/ 238 w 238"/>
                  <a:gd name="T11" fmla="*/ 0 h 1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8"/>
                  <a:gd name="T19" fmla="*/ 0 h 156"/>
                  <a:gd name="T20" fmla="*/ 238 w 238"/>
                  <a:gd name="T21" fmla="*/ 156 h 1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8" h="156">
                    <a:moveTo>
                      <a:pt x="238" y="0"/>
                    </a:moveTo>
                    <a:lnTo>
                      <a:pt x="0" y="0"/>
                    </a:lnTo>
                    <a:lnTo>
                      <a:pt x="0" y="156"/>
                    </a:lnTo>
                    <a:lnTo>
                      <a:pt x="238" y="156"/>
                    </a:lnTo>
                    <a:lnTo>
                      <a:pt x="238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</p:grpSp>
        <p:graphicFrame>
          <p:nvGraphicFramePr>
            <p:cNvPr id="18" name="Object 252"/>
            <p:cNvGraphicFramePr>
              <a:graphicFrameLocks noChangeAspect="1"/>
            </p:cNvGraphicFramePr>
            <p:nvPr/>
          </p:nvGraphicFramePr>
          <p:xfrm>
            <a:off x="369889" y="5298398"/>
            <a:ext cx="159887" cy="1042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3" name="Clip" r:id="rId6" imgW="2835360" imgH="1920600" progId="">
                    <p:embed/>
                  </p:oleObj>
                </mc:Choice>
                <mc:Fallback>
                  <p:oleObj name="Clip" r:id="rId6" imgW="2835360" imgH="1920600" progId="">
                    <p:embed/>
                    <p:pic>
                      <p:nvPicPr>
                        <p:cNvPr id="18" name="Object 25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9889" y="5298398"/>
                          <a:ext cx="159887" cy="104250"/>
                        </a:xfrm>
                        <a:prstGeom prst="rect">
                          <a:avLst/>
                        </a:prstGeom>
                        <a:noFill/>
                        <a:ln w="6350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9" name="Group 214"/>
            <p:cNvGrpSpPr>
              <a:grpSpLocks/>
            </p:cNvGrpSpPr>
            <p:nvPr userDrawn="1"/>
          </p:nvGrpSpPr>
          <p:grpSpPr bwMode="auto">
            <a:xfrm>
              <a:off x="1847017" y="5298398"/>
              <a:ext cx="166365" cy="106293"/>
              <a:chOff x="4187" y="2402"/>
              <a:chExt cx="240" cy="161"/>
            </a:xfrm>
          </p:grpSpPr>
          <p:sp>
            <p:nvSpPr>
              <p:cNvPr id="122" name="Freeform 215"/>
              <p:cNvSpPr>
                <a:spLocks/>
              </p:cNvSpPr>
              <p:nvPr/>
            </p:nvSpPr>
            <p:spPr bwMode="auto">
              <a:xfrm>
                <a:off x="4234" y="2402"/>
                <a:ext cx="191" cy="161"/>
              </a:xfrm>
              <a:custGeom>
                <a:avLst/>
                <a:gdLst>
                  <a:gd name="T0" fmla="*/ 191 w 191"/>
                  <a:gd name="T1" fmla="*/ 1066 h 156"/>
                  <a:gd name="T2" fmla="*/ 191 w 191"/>
                  <a:gd name="T3" fmla="*/ 0 h 156"/>
                  <a:gd name="T4" fmla="*/ 0 w 191"/>
                  <a:gd name="T5" fmla="*/ 0 h 156"/>
                  <a:gd name="T6" fmla="*/ 0 w 191"/>
                  <a:gd name="T7" fmla="*/ 1066 h 156"/>
                  <a:gd name="T8" fmla="*/ 191 w 191"/>
                  <a:gd name="T9" fmla="*/ 1066 h 156"/>
                  <a:gd name="T10" fmla="*/ 191 w 191"/>
                  <a:gd name="T11" fmla="*/ 1066 h 1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1"/>
                  <a:gd name="T19" fmla="*/ 0 h 156"/>
                  <a:gd name="T20" fmla="*/ 191 w 191"/>
                  <a:gd name="T21" fmla="*/ 156 h 1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1" h="156">
                    <a:moveTo>
                      <a:pt x="191" y="156"/>
                    </a:moveTo>
                    <a:lnTo>
                      <a:pt x="191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191" y="156"/>
                    </a:lnTo>
                    <a:close/>
                  </a:path>
                </a:pathLst>
              </a:custGeom>
              <a:solidFill>
                <a:srgbClr val="FFE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23" name="Freeform 216"/>
              <p:cNvSpPr>
                <a:spLocks/>
              </p:cNvSpPr>
              <p:nvPr/>
            </p:nvSpPr>
            <p:spPr bwMode="auto">
              <a:xfrm>
                <a:off x="4187" y="2402"/>
                <a:ext cx="77" cy="161"/>
              </a:xfrm>
              <a:custGeom>
                <a:avLst/>
                <a:gdLst>
                  <a:gd name="T0" fmla="*/ 77 w 77"/>
                  <a:gd name="T1" fmla="*/ 1066 h 156"/>
                  <a:gd name="T2" fmla="*/ 77 w 77"/>
                  <a:gd name="T3" fmla="*/ 0 h 156"/>
                  <a:gd name="T4" fmla="*/ 0 w 77"/>
                  <a:gd name="T5" fmla="*/ 0 h 156"/>
                  <a:gd name="T6" fmla="*/ 0 w 77"/>
                  <a:gd name="T7" fmla="*/ 1066 h 156"/>
                  <a:gd name="T8" fmla="*/ 77 w 77"/>
                  <a:gd name="T9" fmla="*/ 1066 h 156"/>
                  <a:gd name="T10" fmla="*/ 77 w 77"/>
                  <a:gd name="T11" fmla="*/ 1066 h 1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7"/>
                  <a:gd name="T19" fmla="*/ 0 h 156"/>
                  <a:gd name="T20" fmla="*/ 77 w 77"/>
                  <a:gd name="T21" fmla="*/ 156 h 1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7" h="156">
                    <a:moveTo>
                      <a:pt x="77" y="156"/>
                    </a:moveTo>
                    <a:lnTo>
                      <a:pt x="77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77" y="156"/>
                    </a:lnTo>
                    <a:close/>
                  </a:path>
                </a:pathLst>
              </a:custGeom>
              <a:solidFill>
                <a:srgbClr val="0C419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24" name="Freeform 217"/>
              <p:cNvSpPr>
                <a:spLocks/>
              </p:cNvSpPr>
              <p:nvPr/>
            </p:nvSpPr>
            <p:spPr bwMode="auto">
              <a:xfrm>
                <a:off x="4348" y="2402"/>
                <a:ext cx="79" cy="161"/>
              </a:xfrm>
              <a:custGeom>
                <a:avLst/>
                <a:gdLst>
                  <a:gd name="T0" fmla="*/ 78 w 78"/>
                  <a:gd name="T1" fmla="*/ 1066 h 156"/>
                  <a:gd name="T2" fmla="*/ 78 w 78"/>
                  <a:gd name="T3" fmla="*/ 0 h 156"/>
                  <a:gd name="T4" fmla="*/ 0 w 78"/>
                  <a:gd name="T5" fmla="*/ 0 h 156"/>
                  <a:gd name="T6" fmla="*/ 0 w 78"/>
                  <a:gd name="T7" fmla="*/ 1066 h 156"/>
                  <a:gd name="T8" fmla="*/ 78 w 78"/>
                  <a:gd name="T9" fmla="*/ 1066 h 156"/>
                  <a:gd name="T10" fmla="*/ 78 w 78"/>
                  <a:gd name="T11" fmla="*/ 1066 h 1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8"/>
                  <a:gd name="T19" fmla="*/ 0 h 156"/>
                  <a:gd name="T20" fmla="*/ 78 w 78"/>
                  <a:gd name="T21" fmla="*/ 156 h 1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8" h="156">
                    <a:moveTo>
                      <a:pt x="78" y="156"/>
                    </a:moveTo>
                    <a:lnTo>
                      <a:pt x="78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78" y="156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25" name="Freeform 218"/>
              <p:cNvSpPr>
                <a:spLocks/>
              </p:cNvSpPr>
              <p:nvPr/>
            </p:nvSpPr>
            <p:spPr bwMode="auto">
              <a:xfrm>
                <a:off x="4187" y="2402"/>
                <a:ext cx="238" cy="161"/>
              </a:xfrm>
              <a:custGeom>
                <a:avLst/>
                <a:gdLst>
                  <a:gd name="T0" fmla="*/ 19 w 244"/>
                  <a:gd name="T1" fmla="*/ 19856 h 151"/>
                  <a:gd name="T2" fmla="*/ 19 w 244"/>
                  <a:gd name="T3" fmla="*/ 0 h 151"/>
                  <a:gd name="T4" fmla="*/ 0 w 244"/>
                  <a:gd name="T5" fmla="*/ 0 h 151"/>
                  <a:gd name="T6" fmla="*/ 0 w 244"/>
                  <a:gd name="T7" fmla="*/ 19856 h 151"/>
                  <a:gd name="T8" fmla="*/ 19 w 244"/>
                  <a:gd name="T9" fmla="*/ 19856 h 151"/>
                  <a:gd name="T10" fmla="*/ 19 w 244"/>
                  <a:gd name="T11" fmla="*/ 19856 h 15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"/>
                  <a:gd name="T19" fmla="*/ 0 h 151"/>
                  <a:gd name="T20" fmla="*/ 244 w 244"/>
                  <a:gd name="T21" fmla="*/ 151 h 15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" h="151">
                    <a:moveTo>
                      <a:pt x="244" y="151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1"/>
                    </a:lnTo>
                    <a:lnTo>
                      <a:pt x="244" y="151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</p:grpSp>
        <p:grpSp>
          <p:nvGrpSpPr>
            <p:cNvPr id="20" name="Group 269"/>
            <p:cNvGrpSpPr>
              <a:grpSpLocks noChangeAspect="1"/>
            </p:cNvGrpSpPr>
            <p:nvPr userDrawn="1"/>
          </p:nvGrpSpPr>
          <p:grpSpPr bwMode="auto">
            <a:xfrm>
              <a:off x="790121" y="5298398"/>
              <a:ext cx="160549" cy="102873"/>
              <a:chOff x="4214" y="2064"/>
              <a:chExt cx="242" cy="157"/>
            </a:xfrm>
          </p:grpSpPr>
          <p:sp>
            <p:nvSpPr>
              <p:cNvPr id="118" name="AutoShape 270"/>
              <p:cNvSpPr>
                <a:spLocks noChangeAspect="1" noChangeArrowheads="1" noTextEdit="1"/>
              </p:cNvSpPr>
              <p:nvPr/>
            </p:nvSpPr>
            <p:spPr bwMode="auto">
              <a:xfrm>
                <a:off x="4214" y="2064"/>
                <a:ext cx="242" cy="157"/>
              </a:xfrm>
              <a:prstGeom prst="rect">
                <a:avLst/>
              </a:prstGeom>
              <a:noFill/>
              <a:ln w="6350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19" name="Rectangle 271"/>
              <p:cNvSpPr>
                <a:spLocks noChangeArrowheads="1"/>
              </p:cNvSpPr>
              <p:nvPr/>
            </p:nvSpPr>
            <p:spPr bwMode="auto">
              <a:xfrm>
                <a:off x="4214" y="2064"/>
                <a:ext cx="242" cy="53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>
                  <a:spcBef>
                    <a:spcPct val="50000"/>
                  </a:spcBef>
                  <a:defRPr/>
                </a:pPr>
                <a:endParaRPr lang="en-US" sz="1108"/>
              </a:p>
            </p:txBody>
          </p:sp>
          <p:sp>
            <p:nvSpPr>
              <p:cNvPr id="120" name="Rectangle 272"/>
              <p:cNvSpPr>
                <a:spLocks noChangeArrowheads="1"/>
              </p:cNvSpPr>
              <p:nvPr/>
            </p:nvSpPr>
            <p:spPr bwMode="auto">
              <a:xfrm>
                <a:off x="4214" y="2117"/>
                <a:ext cx="242" cy="51"/>
              </a:xfrm>
              <a:prstGeom prst="rect">
                <a:avLst/>
              </a:prstGeom>
              <a:solidFill>
                <a:srgbClr val="51DC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>
                  <a:spcBef>
                    <a:spcPct val="50000"/>
                  </a:spcBef>
                  <a:defRPr/>
                </a:pPr>
                <a:endParaRPr lang="en-US" sz="1108"/>
              </a:p>
            </p:txBody>
          </p:sp>
          <p:sp>
            <p:nvSpPr>
              <p:cNvPr id="121" name="Rectangle 273"/>
              <p:cNvSpPr>
                <a:spLocks noChangeArrowheads="1"/>
              </p:cNvSpPr>
              <p:nvPr/>
            </p:nvSpPr>
            <p:spPr bwMode="auto">
              <a:xfrm>
                <a:off x="4214" y="2168"/>
                <a:ext cx="242" cy="53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>
                  <a:spcBef>
                    <a:spcPct val="50000"/>
                  </a:spcBef>
                  <a:defRPr/>
                </a:pPr>
                <a:endParaRPr lang="en-US" sz="1108"/>
              </a:p>
            </p:txBody>
          </p:sp>
        </p:grpSp>
        <p:grpSp>
          <p:nvGrpSpPr>
            <p:cNvPr id="21" name="Group 16"/>
            <p:cNvGrpSpPr>
              <a:grpSpLocks/>
            </p:cNvGrpSpPr>
            <p:nvPr userDrawn="1"/>
          </p:nvGrpSpPr>
          <p:grpSpPr bwMode="auto">
            <a:xfrm>
              <a:off x="1854256" y="5092835"/>
              <a:ext cx="163609" cy="106293"/>
              <a:chOff x="1116" y="1646"/>
              <a:chExt cx="245" cy="151"/>
            </a:xfrm>
          </p:grpSpPr>
          <p:sp>
            <p:nvSpPr>
              <p:cNvPr id="115" name="Freeform 17"/>
              <p:cNvSpPr>
                <a:spLocks/>
              </p:cNvSpPr>
              <p:nvPr/>
            </p:nvSpPr>
            <p:spPr bwMode="auto">
              <a:xfrm>
                <a:off x="1116" y="1646"/>
                <a:ext cx="245" cy="151"/>
              </a:xfrm>
              <a:custGeom>
                <a:avLst/>
                <a:gdLst>
                  <a:gd name="T0" fmla="*/ 244 w 244"/>
                  <a:gd name="T1" fmla="*/ 151 h 151"/>
                  <a:gd name="T2" fmla="*/ 244 w 244"/>
                  <a:gd name="T3" fmla="*/ 0 h 151"/>
                  <a:gd name="T4" fmla="*/ 0 w 244"/>
                  <a:gd name="T5" fmla="*/ 0 h 151"/>
                  <a:gd name="T6" fmla="*/ 0 w 244"/>
                  <a:gd name="T7" fmla="*/ 151 h 151"/>
                  <a:gd name="T8" fmla="*/ 244 w 244"/>
                  <a:gd name="T9" fmla="*/ 151 h 151"/>
                  <a:gd name="T10" fmla="*/ 244 w 244"/>
                  <a:gd name="T11" fmla="*/ 151 h 15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"/>
                  <a:gd name="T19" fmla="*/ 0 h 151"/>
                  <a:gd name="T20" fmla="*/ 244 w 244"/>
                  <a:gd name="T21" fmla="*/ 151 h 15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" h="151">
                    <a:moveTo>
                      <a:pt x="244" y="151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1"/>
                    </a:lnTo>
                    <a:lnTo>
                      <a:pt x="244" y="15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16" name="Freeform 18"/>
              <p:cNvSpPr>
                <a:spLocks/>
              </p:cNvSpPr>
              <p:nvPr/>
            </p:nvSpPr>
            <p:spPr bwMode="auto">
              <a:xfrm>
                <a:off x="1116" y="1646"/>
                <a:ext cx="245" cy="151"/>
              </a:xfrm>
              <a:custGeom>
                <a:avLst/>
                <a:gdLst>
                  <a:gd name="T0" fmla="*/ 244 w 244"/>
                  <a:gd name="T1" fmla="*/ 151 h 151"/>
                  <a:gd name="T2" fmla="*/ 244 w 244"/>
                  <a:gd name="T3" fmla="*/ 0 h 151"/>
                  <a:gd name="T4" fmla="*/ 0 w 244"/>
                  <a:gd name="T5" fmla="*/ 0 h 151"/>
                  <a:gd name="T6" fmla="*/ 0 w 244"/>
                  <a:gd name="T7" fmla="*/ 151 h 151"/>
                  <a:gd name="T8" fmla="*/ 244 w 244"/>
                  <a:gd name="T9" fmla="*/ 151 h 151"/>
                  <a:gd name="T10" fmla="*/ 244 w 244"/>
                  <a:gd name="T11" fmla="*/ 151 h 15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"/>
                  <a:gd name="T19" fmla="*/ 0 h 151"/>
                  <a:gd name="T20" fmla="*/ 244 w 244"/>
                  <a:gd name="T21" fmla="*/ 151 h 15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" h="151">
                    <a:moveTo>
                      <a:pt x="244" y="151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1"/>
                    </a:lnTo>
                    <a:lnTo>
                      <a:pt x="244" y="151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17" name="Freeform 19"/>
              <p:cNvSpPr>
                <a:spLocks/>
              </p:cNvSpPr>
              <p:nvPr/>
            </p:nvSpPr>
            <p:spPr bwMode="auto">
              <a:xfrm>
                <a:off x="1116" y="1646"/>
                <a:ext cx="245" cy="151"/>
              </a:xfrm>
              <a:custGeom>
                <a:avLst/>
                <a:gdLst>
                  <a:gd name="T0" fmla="*/ 244 w 244"/>
                  <a:gd name="T1" fmla="*/ 61 h 151"/>
                  <a:gd name="T2" fmla="*/ 89 w 244"/>
                  <a:gd name="T3" fmla="*/ 61 h 151"/>
                  <a:gd name="T4" fmla="*/ 89 w 244"/>
                  <a:gd name="T5" fmla="*/ 0 h 151"/>
                  <a:gd name="T6" fmla="*/ 59 w 244"/>
                  <a:gd name="T7" fmla="*/ 0 h 151"/>
                  <a:gd name="T8" fmla="*/ 59 w 244"/>
                  <a:gd name="T9" fmla="*/ 61 h 151"/>
                  <a:gd name="T10" fmla="*/ 0 w 244"/>
                  <a:gd name="T11" fmla="*/ 61 h 151"/>
                  <a:gd name="T12" fmla="*/ 0 w 244"/>
                  <a:gd name="T13" fmla="*/ 89 h 151"/>
                  <a:gd name="T14" fmla="*/ 59 w 244"/>
                  <a:gd name="T15" fmla="*/ 89 h 151"/>
                  <a:gd name="T16" fmla="*/ 59 w 244"/>
                  <a:gd name="T17" fmla="*/ 151 h 151"/>
                  <a:gd name="T18" fmla="*/ 89 w 244"/>
                  <a:gd name="T19" fmla="*/ 151 h 151"/>
                  <a:gd name="T20" fmla="*/ 89 w 244"/>
                  <a:gd name="T21" fmla="*/ 89 h 151"/>
                  <a:gd name="T22" fmla="*/ 244 w 244"/>
                  <a:gd name="T23" fmla="*/ 89 h 151"/>
                  <a:gd name="T24" fmla="*/ 244 w 244"/>
                  <a:gd name="T25" fmla="*/ 61 h 151"/>
                  <a:gd name="T26" fmla="*/ 244 w 244"/>
                  <a:gd name="T27" fmla="*/ 61 h 15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44"/>
                  <a:gd name="T43" fmla="*/ 0 h 151"/>
                  <a:gd name="T44" fmla="*/ 244 w 244"/>
                  <a:gd name="T45" fmla="*/ 151 h 15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44" h="151">
                    <a:moveTo>
                      <a:pt x="244" y="61"/>
                    </a:moveTo>
                    <a:lnTo>
                      <a:pt x="89" y="61"/>
                    </a:lnTo>
                    <a:lnTo>
                      <a:pt x="89" y="0"/>
                    </a:lnTo>
                    <a:lnTo>
                      <a:pt x="59" y="0"/>
                    </a:lnTo>
                    <a:lnTo>
                      <a:pt x="59" y="61"/>
                    </a:lnTo>
                    <a:lnTo>
                      <a:pt x="0" y="61"/>
                    </a:lnTo>
                    <a:lnTo>
                      <a:pt x="0" y="89"/>
                    </a:lnTo>
                    <a:lnTo>
                      <a:pt x="59" y="89"/>
                    </a:lnTo>
                    <a:lnTo>
                      <a:pt x="59" y="151"/>
                    </a:lnTo>
                    <a:lnTo>
                      <a:pt x="89" y="151"/>
                    </a:lnTo>
                    <a:lnTo>
                      <a:pt x="89" y="89"/>
                    </a:lnTo>
                    <a:lnTo>
                      <a:pt x="244" y="89"/>
                    </a:lnTo>
                    <a:lnTo>
                      <a:pt x="244" y="61"/>
                    </a:lnTo>
                    <a:close/>
                  </a:path>
                </a:pathLst>
              </a:custGeom>
              <a:solidFill>
                <a:srgbClr val="0C419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</p:grpSp>
        <p:grpSp>
          <p:nvGrpSpPr>
            <p:cNvPr id="22" name="Group 21"/>
            <p:cNvGrpSpPr>
              <a:grpSpLocks/>
            </p:cNvGrpSpPr>
            <p:nvPr userDrawn="1"/>
          </p:nvGrpSpPr>
          <p:grpSpPr bwMode="auto">
            <a:xfrm>
              <a:off x="3341609" y="5092835"/>
              <a:ext cx="163288" cy="104917"/>
              <a:chOff x="1117" y="2897"/>
              <a:chExt cx="243" cy="157"/>
            </a:xfrm>
          </p:grpSpPr>
          <p:sp>
            <p:nvSpPr>
              <p:cNvPr id="111" name="Freeform 21"/>
              <p:cNvSpPr>
                <a:spLocks/>
              </p:cNvSpPr>
              <p:nvPr/>
            </p:nvSpPr>
            <p:spPr bwMode="auto">
              <a:xfrm>
                <a:off x="1117" y="2897"/>
                <a:ext cx="243" cy="157"/>
              </a:xfrm>
              <a:custGeom>
                <a:avLst/>
                <a:gdLst>
                  <a:gd name="T0" fmla="*/ 244 w 244"/>
                  <a:gd name="T1" fmla="*/ 156 h 156"/>
                  <a:gd name="T2" fmla="*/ 244 w 244"/>
                  <a:gd name="T3" fmla="*/ 0 h 156"/>
                  <a:gd name="T4" fmla="*/ 0 w 244"/>
                  <a:gd name="T5" fmla="*/ 0 h 156"/>
                  <a:gd name="T6" fmla="*/ 0 w 244"/>
                  <a:gd name="T7" fmla="*/ 156 h 156"/>
                  <a:gd name="T8" fmla="*/ 244 w 244"/>
                  <a:gd name="T9" fmla="*/ 156 h 156"/>
                  <a:gd name="T10" fmla="*/ 244 w 244"/>
                  <a:gd name="T11" fmla="*/ 156 h 1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"/>
                  <a:gd name="T19" fmla="*/ 0 h 156"/>
                  <a:gd name="T20" fmla="*/ 244 w 244"/>
                  <a:gd name="T21" fmla="*/ 156 h 1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" h="156">
                    <a:moveTo>
                      <a:pt x="244" y="156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244" y="15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12" name="Freeform 22"/>
              <p:cNvSpPr>
                <a:spLocks/>
              </p:cNvSpPr>
              <p:nvPr/>
            </p:nvSpPr>
            <p:spPr bwMode="auto">
              <a:xfrm>
                <a:off x="1117" y="2897"/>
                <a:ext cx="77" cy="157"/>
              </a:xfrm>
              <a:custGeom>
                <a:avLst/>
                <a:gdLst>
                  <a:gd name="T0" fmla="*/ 77 w 77"/>
                  <a:gd name="T1" fmla="*/ 156 h 156"/>
                  <a:gd name="T2" fmla="*/ 77 w 77"/>
                  <a:gd name="T3" fmla="*/ 0 h 156"/>
                  <a:gd name="T4" fmla="*/ 0 w 77"/>
                  <a:gd name="T5" fmla="*/ 0 h 156"/>
                  <a:gd name="T6" fmla="*/ 0 w 77"/>
                  <a:gd name="T7" fmla="*/ 156 h 156"/>
                  <a:gd name="T8" fmla="*/ 77 w 77"/>
                  <a:gd name="T9" fmla="*/ 156 h 156"/>
                  <a:gd name="T10" fmla="*/ 77 w 77"/>
                  <a:gd name="T11" fmla="*/ 156 h 1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7"/>
                  <a:gd name="T19" fmla="*/ 0 h 156"/>
                  <a:gd name="T20" fmla="*/ 77 w 77"/>
                  <a:gd name="T21" fmla="*/ 156 h 1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7" h="156">
                    <a:moveTo>
                      <a:pt x="77" y="156"/>
                    </a:moveTo>
                    <a:lnTo>
                      <a:pt x="77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77" y="156"/>
                    </a:lnTo>
                    <a:close/>
                  </a:path>
                </a:pathLst>
              </a:custGeom>
              <a:solidFill>
                <a:srgbClr val="00883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13" name="Freeform 23"/>
              <p:cNvSpPr>
                <a:spLocks/>
              </p:cNvSpPr>
              <p:nvPr/>
            </p:nvSpPr>
            <p:spPr bwMode="auto">
              <a:xfrm>
                <a:off x="1277" y="2897"/>
                <a:ext cx="83" cy="157"/>
              </a:xfrm>
              <a:custGeom>
                <a:avLst/>
                <a:gdLst>
                  <a:gd name="T0" fmla="*/ 84 w 84"/>
                  <a:gd name="T1" fmla="*/ 156 h 156"/>
                  <a:gd name="T2" fmla="*/ 84 w 84"/>
                  <a:gd name="T3" fmla="*/ 0 h 156"/>
                  <a:gd name="T4" fmla="*/ 0 w 84"/>
                  <a:gd name="T5" fmla="*/ 0 h 156"/>
                  <a:gd name="T6" fmla="*/ 0 w 84"/>
                  <a:gd name="T7" fmla="*/ 156 h 156"/>
                  <a:gd name="T8" fmla="*/ 84 w 84"/>
                  <a:gd name="T9" fmla="*/ 156 h 156"/>
                  <a:gd name="T10" fmla="*/ 84 w 84"/>
                  <a:gd name="T11" fmla="*/ 156 h 1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4"/>
                  <a:gd name="T19" fmla="*/ 0 h 156"/>
                  <a:gd name="T20" fmla="*/ 84 w 84"/>
                  <a:gd name="T21" fmla="*/ 156 h 1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4" h="156">
                    <a:moveTo>
                      <a:pt x="84" y="156"/>
                    </a:moveTo>
                    <a:lnTo>
                      <a:pt x="84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84" y="156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14" name="Freeform 24"/>
              <p:cNvSpPr>
                <a:spLocks/>
              </p:cNvSpPr>
              <p:nvPr/>
            </p:nvSpPr>
            <p:spPr bwMode="auto">
              <a:xfrm>
                <a:off x="1117" y="2897"/>
                <a:ext cx="243" cy="157"/>
              </a:xfrm>
              <a:custGeom>
                <a:avLst/>
                <a:gdLst>
                  <a:gd name="T0" fmla="*/ 244 w 244"/>
                  <a:gd name="T1" fmla="*/ 156 h 156"/>
                  <a:gd name="T2" fmla="*/ 244 w 244"/>
                  <a:gd name="T3" fmla="*/ 0 h 156"/>
                  <a:gd name="T4" fmla="*/ 0 w 244"/>
                  <a:gd name="T5" fmla="*/ 0 h 156"/>
                  <a:gd name="T6" fmla="*/ 0 w 244"/>
                  <a:gd name="T7" fmla="*/ 156 h 156"/>
                  <a:gd name="T8" fmla="*/ 244 w 244"/>
                  <a:gd name="T9" fmla="*/ 156 h 156"/>
                  <a:gd name="T10" fmla="*/ 244 w 244"/>
                  <a:gd name="T11" fmla="*/ 156 h 1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"/>
                  <a:gd name="T19" fmla="*/ 0 h 156"/>
                  <a:gd name="T20" fmla="*/ 244 w 244"/>
                  <a:gd name="T21" fmla="*/ 156 h 1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" h="156">
                    <a:moveTo>
                      <a:pt x="244" y="156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244" y="15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</p:grpSp>
        <p:grpSp>
          <p:nvGrpSpPr>
            <p:cNvPr id="23" name="Group 25"/>
            <p:cNvGrpSpPr>
              <a:grpSpLocks/>
            </p:cNvGrpSpPr>
            <p:nvPr userDrawn="1"/>
          </p:nvGrpSpPr>
          <p:grpSpPr bwMode="auto">
            <a:xfrm>
              <a:off x="3130146" y="5092835"/>
              <a:ext cx="163288" cy="104917"/>
              <a:chOff x="1118" y="2646"/>
              <a:chExt cx="243" cy="157"/>
            </a:xfrm>
          </p:grpSpPr>
          <p:sp>
            <p:nvSpPr>
              <p:cNvPr id="107" name="Freeform 26"/>
              <p:cNvSpPr>
                <a:spLocks/>
              </p:cNvSpPr>
              <p:nvPr/>
            </p:nvSpPr>
            <p:spPr bwMode="auto">
              <a:xfrm>
                <a:off x="1118" y="2646"/>
                <a:ext cx="243" cy="157"/>
              </a:xfrm>
              <a:custGeom>
                <a:avLst/>
                <a:gdLst>
                  <a:gd name="T0" fmla="*/ 244 w 244"/>
                  <a:gd name="T1" fmla="*/ 156 h 156"/>
                  <a:gd name="T2" fmla="*/ 244 w 244"/>
                  <a:gd name="T3" fmla="*/ 0 h 156"/>
                  <a:gd name="T4" fmla="*/ 0 w 244"/>
                  <a:gd name="T5" fmla="*/ 0 h 156"/>
                  <a:gd name="T6" fmla="*/ 0 w 244"/>
                  <a:gd name="T7" fmla="*/ 156 h 156"/>
                  <a:gd name="T8" fmla="*/ 244 w 244"/>
                  <a:gd name="T9" fmla="*/ 156 h 156"/>
                  <a:gd name="T10" fmla="*/ 244 w 244"/>
                  <a:gd name="T11" fmla="*/ 156 h 1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"/>
                  <a:gd name="T19" fmla="*/ 0 h 156"/>
                  <a:gd name="T20" fmla="*/ 244 w 244"/>
                  <a:gd name="T21" fmla="*/ 156 h 1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" h="156">
                    <a:moveTo>
                      <a:pt x="244" y="156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244" y="15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08" name="Freeform 27"/>
              <p:cNvSpPr>
                <a:spLocks/>
              </p:cNvSpPr>
              <p:nvPr/>
            </p:nvSpPr>
            <p:spPr bwMode="auto">
              <a:xfrm>
                <a:off x="1118" y="2646"/>
                <a:ext cx="77" cy="157"/>
              </a:xfrm>
              <a:custGeom>
                <a:avLst/>
                <a:gdLst>
                  <a:gd name="T0" fmla="*/ 77 w 77"/>
                  <a:gd name="T1" fmla="*/ 156 h 156"/>
                  <a:gd name="T2" fmla="*/ 77 w 77"/>
                  <a:gd name="T3" fmla="*/ 0 h 156"/>
                  <a:gd name="T4" fmla="*/ 0 w 77"/>
                  <a:gd name="T5" fmla="*/ 0 h 156"/>
                  <a:gd name="T6" fmla="*/ 0 w 77"/>
                  <a:gd name="T7" fmla="*/ 156 h 156"/>
                  <a:gd name="T8" fmla="*/ 77 w 77"/>
                  <a:gd name="T9" fmla="*/ 156 h 156"/>
                  <a:gd name="T10" fmla="*/ 77 w 77"/>
                  <a:gd name="T11" fmla="*/ 156 h 1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7"/>
                  <a:gd name="T19" fmla="*/ 0 h 156"/>
                  <a:gd name="T20" fmla="*/ 77 w 77"/>
                  <a:gd name="T21" fmla="*/ 156 h 1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7" h="156">
                    <a:moveTo>
                      <a:pt x="77" y="156"/>
                    </a:moveTo>
                    <a:lnTo>
                      <a:pt x="77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77" y="156"/>
                    </a:lnTo>
                    <a:close/>
                  </a:path>
                </a:pathLst>
              </a:custGeom>
              <a:solidFill>
                <a:srgbClr val="00883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09" name="Freeform 28"/>
              <p:cNvSpPr>
                <a:spLocks/>
              </p:cNvSpPr>
              <p:nvPr/>
            </p:nvSpPr>
            <p:spPr bwMode="auto">
              <a:xfrm>
                <a:off x="1278" y="2646"/>
                <a:ext cx="83" cy="157"/>
              </a:xfrm>
              <a:custGeom>
                <a:avLst/>
                <a:gdLst>
                  <a:gd name="T0" fmla="*/ 84 w 84"/>
                  <a:gd name="T1" fmla="*/ 156 h 156"/>
                  <a:gd name="T2" fmla="*/ 84 w 84"/>
                  <a:gd name="T3" fmla="*/ 0 h 156"/>
                  <a:gd name="T4" fmla="*/ 0 w 84"/>
                  <a:gd name="T5" fmla="*/ 0 h 156"/>
                  <a:gd name="T6" fmla="*/ 0 w 84"/>
                  <a:gd name="T7" fmla="*/ 156 h 156"/>
                  <a:gd name="T8" fmla="*/ 84 w 84"/>
                  <a:gd name="T9" fmla="*/ 156 h 156"/>
                  <a:gd name="T10" fmla="*/ 84 w 84"/>
                  <a:gd name="T11" fmla="*/ 156 h 1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4"/>
                  <a:gd name="T19" fmla="*/ 0 h 156"/>
                  <a:gd name="T20" fmla="*/ 84 w 84"/>
                  <a:gd name="T21" fmla="*/ 156 h 1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4" h="156">
                    <a:moveTo>
                      <a:pt x="84" y="156"/>
                    </a:moveTo>
                    <a:lnTo>
                      <a:pt x="84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84" y="156"/>
                    </a:lnTo>
                    <a:close/>
                  </a:path>
                </a:pathLst>
              </a:custGeom>
              <a:solidFill>
                <a:srgbClr val="FF7F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10" name="Freeform 29"/>
              <p:cNvSpPr>
                <a:spLocks/>
              </p:cNvSpPr>
              <p:nvPr/>
            </p:nvSpPr>
            <p:spPr bwMode="auto">
              <a:xfrm>
                <a:off x="1118" y="2646"/>
                <a:ext cx="243" cy="157"/>
              </a:xfrm>
              <a:custGeom>
                <a:avLst/>
                <a:gdLst>
                  <a:gd name="T0" fmla="*/ 244 w 244"/>
                  <a:gd name="T1" fmla="*/ 156 h 156"/>
                  <a:gd name="T2" fmla="*/ 244 w 244"/>
                  <a:gd name="T3" fmla="*/ 0 h 156"/>
                  <a:gd name="T4" fmla="*/ 0 w 244"/>
                  <a:gd name="T5" fmla="*/ 0 h 156"/>
                  <a:gd name="T6" fmla="*/ 0 w 244"/>
                  <a:gd name="T7" fmla="*/ 156 h 156"/>
                  <a:gd name="T8" fmla="*/ 244 w 244"/>
                  <a:gd name="T9" fmla="*/ 156 h 156"/>
                  <a:gd name="T10" fmla="*/ 244 w 244"/>
                  <a:gd name="T11" fmla="*/ 156 h 1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"/>
                  <a:gd name="T19" fmla="*/ 0 h 156"/>
                  <a:gd name="T20" fmla="*/ 244 w 244"/>
                  <a:gd name="T21" fmla="*/ 156 h 1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" h="156">
                    <a:moveTo>
                      <a:pt x="244" y="156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244" y="15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</p:grpSp>
        <p:grpSp>
          <p:nvGrpSpPr>
            <p:cNvPr id="24" name="Group 30"/>
            <p:cNvGrpSpPr>
              <a:grpSpLocks/>
            </p:cNvGrpSpPr>
            <p:nvPr userDrawn="1"/>
          </p:nvGrpSpPr>
          <p:grpSpPr bwMode="auto">
            <a:xfrm>
              <a:off x="2277513" y="5092835"/>
              <a:ext cx="163288" cy="104596"/>
              <a:chOff x="1117" y="2143"/>
              <a:chExt cx="243" cy="155"/>
            </a:xfrm>
          </p:grpSpPr>
          <p:sp>
            <p:nvSpPr>
              <p:cNvPr id="103" name="Freeform 31"/>
              <p:cNvSpPr>
                <a:spLocks/>
              </p:cNvSpPr>
              <p:nvPr/>
            </p:nvSpPr>
            <p:spPr bwMode="auto">
              <a:xfrm>
                <a:off x="1117" y="2143"/>
                <a:ext cx="243" cy="155"/>
              </a:xfrm>
              <a:custGeom>
                <a:avLst/>
                <a:gdLst>
                  <a:gd name="T0" fmla="*/ 244 w 244"/>
                  <a:gd name="T1" fmla="*/ 156 h 156"/>
                  <a:gd name="T2" fmla="*/ 244 w 244"/>
                  <a:gd name="T3" fmla="*/ 0 h 156"/>
                  <a:gd name="T4" fmla="*/ 0 w 244"/>
                  <a:gd name="T5" fmla="*/ 0 h 156"/>
                  <a:gd name="T6" fmla="*/ 0 w 244"/>
                  <a:gd name="T7" fmla="*/ 156 h 156"/>
                  <a:gd name="T8" fmla="*/ 244 w 244"/>
                  <a:gd name="T9" fmla="*/ 156 h 156"/>
                  <a:gd name="T10" fmla="*/ 244 w 244"/>
                  <a:gd name="T11" fmla="*/ 156 h 1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"/>
                  <a:gd name="T19" fmla="*/ 0 h 156"/>
                  <a:gd name="T20" fmla="*/ 244 w 244"/>
                  <a:gd name="T21" fmla="*/ 156 h 1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" h="156">
                    <a:moveTo>
                      <a:pt x="244" y="156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244" y="156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04" name="Freeform 32"/>
              <p:cNvSpPr>
                <a:spLocks/>
              </p:cNvSpPr>
              <p:nvPr/>
            </p:nvSpPr>
            <p:spPr bwMode="auto">
              <a:xfrm>
                <a:off x="1117" y="2143"/>
                <a:ext cx="243" cy="50"/>
              </a:xfrm>
              <a:custGeom>
                <a:avLst/>
                <a:gdLst>
                  <a:gd name="T0" fmla="*/ 244 w 244"/>
                  <a:gd name="T1" fmla="*/ 50 h 50"/>
                  <a:gd name="T2" fmla="*/ 244 w 244"/>
                  <a:gd name="T3" fmla="*/ 0 h 50"/>
                  <a:gd name="T4" fmla="*/ 0 w 244"/>
                  <a:gd name="T5" fmla="*/ 0 h 50"/>
                  <a:gd name="T6" fmla="*/ 0 w 244"/>
                  <a:gd name="T7" fmla="*/ 50 h 50"/>
                  <a:gd name="T8" fmla="*/ 244 w 244"/>
                  <a:gd name="T9" fmla="*/ 50 h 50"/>
                  <a:gd name="T10" fmla="*/ 244 w 244"/>
                  <a:gd name="T11" fmla="*/ 50 h 5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"/>
                  <a:gd name="T19" fmla="*/ 0 h 50"/>
                  <a:gd name="T20" fmla="*/ 244 w 244"/>
                  <a:gd name="T21" fmla="*/ 50 h 5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" h="50">
                    <a:moveTo>
                      <a:pt x="244" y="50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50"/>
                    </a:lnTo>
                    <a:lnTo>
                      <a:pt x="244" y="5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05" name="Freeform 33"/>
              <p:cNvSpPr>
                <a:spLocks/>
              </p:cNvSpPr>
              <p:nvPr/>
            </p:nvSpPr>
            <p:spPr bwMode="auto">
              <a:xfrm>
                <a:off x="1117" y="2248"/>
                <a:ext cx="243" cy="50"/>
              </a:xfrm>
              <a:custGeom>
                <a:avLst/>
                <a:gdLst>
                  <a:gd name="T0" fmla="*/ 244 w 244"/>
                  <a:gd name="T1" fmla="*/ 50 h 50"/>
                  <a:gd name="T2" fmla="*/ 244 w 244"/>
                  <a:gd name="T3" fmla="*/ 0 h 50"/>
                  <a:gd name="T4" fmla="*/ 0 w 244"/>
                  <a:gd name="T5" fmla="*/ 0 h 50"/>
                  <a:gd name="T6" fmla="*/ 0 w 244"/>
                  <a:gd name="T7" fmla="*/ 50 h 50"/>
                  <a:gd name="T8" fmla="*/ 244 w 244"/>
                  <a:gd name="T9" fmla="*/ 50 h 50"/>
                  <a:gd name="T10" fmla="*/ 244 w 244"/>
                  <a:gd name="T11" fmla="*/ 50 h 5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"/>
                  <a:gd name="T19" fmla="*/ 0 h 50"/>
                  <a:gd name="T20" fmla="*/ 244 w 244"/>
                  <a:gd name="T21" fmla="*/ 50 h 5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" h="50">
                    <a:moveTo>
                      <a:pt x="244" y="50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50"/>
                    </a:lnTo>
                    <a:lnTo>
                      <a:pt x="244" y="50"/>
                    </a:lnTo>
                    <a:close/>
                  </a:path>
                </a:pathLst>
              </a:custGeom>
              <a:solidFill>
                <a:srgbClr val="FFE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06" name="Freeform 34"/>
              <p:cNvSpPr>
                <a:spLocks/>
              </p:cNvSpPr>
              <p:nvPr/>
            </p:nvSpPr>
            <p:spPr bwMode="auto">
              <a:xfrm>
                <a:off x="1117" y="2143"/>
                <a:ext cx="243" cy="155"/>
              </a:xfrm>
              <a:custGeom>
                <a:avLst/>
                <a:gdLst>
                  <a:gd name="T0" fmla="*/ 244 w 244"/>
                  <a:gd name="T1" fmla="*/ 156 h 156"/>
                  <a:gd name="T2" fmla="*/ 244 w 244"/>
                  <a:gd name="T3" fmla="*/ 0 h 156"/>
                  <a:gd name="T4" fmla="*/ 0 w 244"/>
                  <a:gd name="T5" fmla="*/ 0 h 156"/>
                  <a:gd name="T6" fmla="*/ 0 w 244"/>
                  <a:gd name="T7" fmla="*/ 156 h 156"/>
                  <a:gd name="T8" fmla="*/ 244 w 244"/>
                  <a:gd name="T9" fmla="*/ 156 h 156"/>
                  <a:gd name="T10" fmla="*/ 244 w 244"/>
                  <a:gd name="T11" fmla="*/ 156 h 1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"/>
                  <a:gd name="T19" fmla="*/ 0 h 156"/>
                  <a:gd name="T20" fmla="*/ 244 w 244"/>
                  <a:gd name="T21" fmla="*/ 156 h 1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" h="156">
                    <a:moveTo>
                      <a:pt x="244" y="156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244" y="15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</p:grpSp>
        <p:grpSp>
          <p:nvGrpSpPr>
            <p:cNvPr id="25" name="Group 35"/>
            <p:cNvGrpSpPr>
              <a:grpSpLocks/>
            </p:cNvGrpSpPr>
            <p:nvPr userDrawn="1"/>
          </p:nvGrpSpPr>
          <p:grpSpPr bwMode="auto">
            <a:xfrm>
              <a:off x="2066045" y="5092835"/>
              <a:ext cx="163288" cy="104596"/>
              <a:chOff x="1117" y="1892"/>
              <a:chExt cx="243" cy="155"/>
            </a:xfrm>
          </p:grpSpPr>
          <p:sp>
            <p:nvSpPr>
              <p:cNvPr id="99" name="Freeform 36"/>
              <p:cNvSpPr>
                <a:spLocks/>
              </p:cNvSpPr>
              <p:nvPr/>
            </p:nvSpPr>
            <p:spPr bwMode="auto">
              <a:xfrm>
                <a:off x="1117" y="1892"/>
                <a:ext cx="243" cy="155"/>
              </a:xfrm>
              <a:custGeom>
                <a:avLst/>
                <a:gdLst>
                  <a:gd name="T0" fmla="*/ 244 w 244"/>
                  <a:gd name="T1" fmla="*/ 156 h 156"/>
                  <a:gd name="T2" fmla="*/ 244 w 244"/>
                  <a:gd name="T3" fmla="*/ 0 h 156"/>
                  <a:gd name="T4" fmla="*/ 0 w 244"/>
                  <a:gd name="T5" fmla="*/ 0 h 156"/>
                  <a:gd name="T6" fmla="*/ 0 w 244"/>
                  <a:gd name="T7" fmla="*/ 156 h 156"/>
                  <a:gd name="T8" fmla="*/ 244 w 244"/>
                  <a:gd name="T9" fmla="*/ 156 h 156"/>
                  <a:gd name="T10" fmla="*/ 244 w 244"/>
                  <a:gd name="T11" fmla="*/ 156 h 1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"/>
                  <a:gd name="T19" fmla="*/ 0 h 156"/>
                  <a:gd name="T20" fmla="*/ 244 w 244"/>
                  <a:gd name="T21" fmla="*/ 156 h 1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" h="156">
                    <a:moveTo>
                      <a:pt x="244" y="156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244" y="15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00" name="Freeform 37"/>
              <p:cNvSpPr>
                <a:spLocks/>
              </p:cNvSpPr>
              <p:nvPr/>
            </p:nvSpPr>
            <p:spPr bwMode="auto">
              <a:xfrm>
                <a:off x="1117" y="1892"/>
                <a:ext cx="77" cy="155"/>
              </a:xfrm>
              <a:custGeom>
                <a:avLst/>
                <a:gdLst>
                  <a:gd name="T0" fmla="*/ 77 w 77"/>
                  <a:gd name="T1" fmla="*/ 156 h 156"/>
                  <a:gd name="T2" fmla="*/ 77 w 77"/>
                  <a:gd name="T3" fmla="*/ 0 h 156"/>
                  <a:gd name="T4" fmla="*/ 0 w 77"/>
                  <a:gd name="T5" fmla="*/ 0 h 156"/>
                  <a:gd name="T6" fmla="*/ 0 w 77"/>
                  <a:gd name="T7" fmla="*/ 156 h 156"/>
                  <a:gd name="T8" fmla="*/ 77 w 77"/>
                  <a:gd name="T9" fmla="*/ 156 h 156"/>
                  <a:gd name="T10" fmla="*/ 77 w 77"/>
                  <a:gd name="T11" fmla="*/ 156 h 1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7"/>
                  <a:gd name="T19" fmla="*/ 0 h 156"/>
                  <a:gd name="T20" fmla="*/ 77 w 77"/>
                  <a:gd name="T21" fmla="*/ 156 h 1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7" h="156">
                    <a:moveTo>
                      <a:pt x="77" y="156"/>
                    </a:moveTo>
                    <a:lnTo>
                      <a:pt x="77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77" y="156"/>
                    </a:lnTo>
                    <a:close/>
                  </a:path>
                </a:pathLst>
              </a:custGeom>
              <a:solidFill>
                <a:srgbClr val="0C419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01" name="Freeform 38"/>
              <p:cNvSpPr>
                <a:spLocks/>
              </p:cNvSpPr>
              <p:nvPr/>
            </p:nvSpPr>
            <p:spPr bwMode="auto">
              <a:xfrm>
                <a:off x="1277" y="1892"/>
                <a:ext cx="83" cy="155"/>
              </a:xfrm>
              <a:custGeom>
                <a:avLst/>
                <a:gdLst>
                  <a:gd name="T0" fmla="*/ 84 w 84"/>
                  <a:gd name="T1" fmla="*/ 156 h 156"/>
                  <a:gd name="T2" fmla="*/ 84 w 84"/>
                  <a:gd name="T3" fmla="*/ 0 h 156"/>
                  <a:gd name="T4" fmla="*/ 0 w 84"/>
                  <a:gd name="T5" fmla="*/ 0 h 156"/>
                  <a:gd name="T6" fmla="*/ 0 w 84"/>
                  <a:gd name="T7" fmla="*/ 156 h 156"/>
                  <a:gd name="T8" fmla="*/ 84 w 84"/>
                  <a:gd name="T9" fmla="*/ 156 h 156"/>
                  <a:gd name="T10" fmla="*/ 84 w 84"/>
                  <a:gd name="T11" fmla="*/ 156 h 1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4"/>
                  <a:gd name="T19" fmla="*/ 0 h 156"/>
                  <a:gd name="T20" fmla="*/ 84 w 84"/>
                  <a:gd name="T21" fmla="*/ 156 h 1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4" h="156">
                    <a:moveTo>
                      <a:pt x="84" y="156"/>
                    </a:moveTo>
                    <a:lnTo>
                      <a:pt x="84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84" y="156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102" name="Freeform 39"/>
              <p:cNvSpPr>
                <a:spLocks/>
              </p:cNvSpPr>
              <p:nvPr/>
            </p:nvSpPr>
            <p:spPr bwMode="auto">
              <a:xfrm>
                <a:off x="1117" y="1892"/>
                <a:ext cx="243" cy="155"/>
              </a:xfrm>
              <a:custGeom>
                <a:avLst/>
                <a:gdLst>
                  <a:gd name="T0" fmla="*/ 244 w 244"/>
                  <a:gd name="T1" fmla="*/ 156 h 156"/>
                  <a:gd name="T2" fmla="*/ 244 w 244"/>
                  <a:gd name="T3" fmla="*/ 0 h 156"/>
                  <a:gd name="T4" fmla="*/ 0 w 244"/>
                  <a:gd name="T5" fmla="*/ 0 h 156"/>
                  <a:gd name="T6" fmla="*/ 0 w 244"/>
                  <a:gd name="T7" fmla="*/ 156 h 156"/>
                  <a:gd name="T8" fmla="*/ 244 w 244"/>
                  <a:gd name="T9" fmla="*/ 156 h 156"/>
                  <a:gd name="T10" fmla="*/ 244 w 244"/>
                  <a:gd name="T11" fmla="*/ 156 h 1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"/>
                  <a:gd name="T19" fmla="*/ 0 h 156"/>
                  <a:gd name="T20" fmla="*/ 244 w 244"/>
                  <a:gd name="T21" fmla="*/ 156 h 1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" h="156">
                    <a:moveTo>
                      <a:pt x="244" y="156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244" y="15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</p:grpSp>
        <p:grpSp>
          <p:nvGrpSpPr>
            <p:cNvPr id="26" name="Group 255"/>
            <p:cNvGrpSpPr>
              <a:grpSpLocks/>
            </p:cNvGrpSpPr>
            <p:nvPr userDrawn="1"/>
          </p:nvGrpSpPr>
          <p:grpSpPr bwMode="auto">
            <a:xfrm>
              <a:off x="1431114" y="5092835"/>
              <a:ext cx="163489" cy="106268"/>
              <a:chOff x="7106991" y="2034190"/>
              <a:chExt cx="255683" cy="163929"/>
            </a:xfrm>
          </p:grpSpPr>
          <p:sp>
            <p:nvSpPr>
              <p:cNvPr id="97" name="Freeform 41"/>
              <p:cNvSpPr>
                <a:spLocks/>
              </p:cNvSpPr>
              <p:nvPr/>
            </p:nvSpPr>
            <p:spPr bwMode="auto">
              <a:xfrm>
                <a:off x="7106991" y="2034190"/>
                <a:ext cx="255683" cy="163929"/>
              </a:xfrm>
              <a:custGeom>
                <a:avLst/>
                <a:gdLst>
                  <a:gd name="T0" fmla="*/ 244 w 244"/>
                  <a:gd name="T1" fmla="*/ 2942 h 151"/>
                  <a:gd name="T2" fmla="*/ 244 w 244"/>
                  <a:gd name="T3" fmla="*/ 0 h 151"/>
                  <a:gd name="T4" fmla="*/ 0 w 244"/>
                  <a:gd name="T5" fmla="*/ 0 h 151"/>
                  <a:gd name="T6" fmla="*/ 0 w 244"/>
                  <a:gd name="T7" fmla="*/ 2942 h 151"/>
                  <a:gd name="T8" fmla="*/ 244 w 244"/>
                  <a:gd name="T9" fmla="*/ 2942 h 151"/>
                  <a:gd name="T10" fmla="*/ 244 w 244"/>
                  <a:gd name="T11" fmla="*/ 2942 h 15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"/>
                  <a:gd name="T19" fmla="*/ 0 h 151"/>
                  <a:gd name="T20" fmla="*/ 244 w 244"/>
                  <a:gd name="T21" fmla="*/ 151 h 15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" h="151">
                    <a:moveTo>
                      <a:pt x="244" y="151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1"/>
                    </a:lnTo>
                    <a:lnTo>
                      <a:pt x="244" y="151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98" name="Freeform 42"/>
              <p:cNvSpPr>
                <a:spLocks/>
              </p:cNvSpPr>
              <p:nvPr userDrawn="1"/>
            </p:nvSpPr>
            <p:spPr bwMode="auto">
              <a:xfrm>
                <a:off x="7106991" y="2034190"/>
                <a:ext cx="255683" cy="161827"/>
              </a:xfrm>
              <a:custGeom>
                <a:avLst/>
                <a:gdLst>
                  <a:gd name="T0" fmla="*/ 244 w 244"/>
                  <a:gd name="T1" fmla="*/ 264 h 151"/>
                  <a:gd name="T2" fmla="*/ 95 w 244"/>
                  <a:gd name="T3" fmla="*/ 264 h 151"/>
                  <a:gd name="T4" fmla="*/ 95 w 244"/>
                  <a:gd name="T5" fmla="*/ 0 h 151"/>
                  <a:gd name="T6" fmla="*/ 65 w 244"/>
                  <a:gd name="T7" fmla="*/ 0 h 151"/>
                  <a:gd name="T8" fmla="*/ 65 w 244"/>
                  <a:gd name="T9" fmla="*/ 264 h 151"/>
                  <a:gd name="T10" fmla="*/ 0 w 244"/>
                  <a:gd name="T11" fmla="*/ 264 h 151"/>
                  <a:gd name="T12" fmla="*/ 0 w 244"/>
                  <a:gd name="T13" fmla="*/ 398 h 151"/>
                  <a:gd name="T14" fmla="*/ 65 w 244"/>
                  <a:gd name="T15" fmla="*/ 398 h 151"/>
                  <a:gd name="T16" fmla="*/ 65 w 244"/>
                  <a:gd name="T17" fmla="*/ 666 h 151"/>
                  <a:gd name="T18" fmla="*/ 95 w 244"/>
                  <a:gd name="T19" fmla="*/ 666 h 151"/>
                  <a:gd name="T20" fmla="*/ 95 w 244"/>
                  <a:gd name="T21" fmla="*/ 398 h 151"/>
                  <a:gd name="T22" fmla="*/ 244 w 244"/>
                  <a:gd name="T23" fmla="*/ 398 h 151"/>
                  <a:gd name="T24" fmla="*/ 244 w 244"/>
                  <a:gd name="T25" fmla="*/ 264 h 151"/>
                  <a:gd name="T26" fmla="*/ 244 w 244"/>
                  <a:gd name="T27" fmla="*/ 264 h 15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44"/>
                  <a:gd name="T43" fmla="*/ 0 h 151"/>
                  <a:gd name="T44" fmla="*/ 244 w 244"/>
                  <a:gd name="T45" fmla="*/ 151 h 15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44" h="151">
                    <a:moveTo>
                      <a:pt x="244" y="62"/>
                    </a:moveTo>
                    <a:lnTo>
                      <a:pt x="95" y="62"/>
                    </a:lnTo>
                    <a:lnTo>
                      <a:pt x="95" y="0"/>
                    </a:lnTo>
                    <a:lnTo>
                      <a:pt x="65" y="0"/>
                    </a:lnTo>
                    <a:lnTo>
                      <a:pt x="65" y="62"/>
                    </a:lnTo>
                    <a:lnTo>
                      <a:pt x="0" y="62"/>
                    </a:lnTo>
                    <a:lnTo>
                      <a:pt x="0" y="90"/>
                    </a:lnTo>
                    <a:lnTo>
                      <a:pt x="65" y="90"/>
                    </a:lnTo>
                    <a:lnTo>
                      <a:pt x="65" y="151"/>
                    </a:lnTo>
                    <a:lnTo>
                      <a:pt x="95" y="151"/>
                    </a:lnTo>
                    <a:lnTo>
                      <a:pt x="95" y="90"/>
                    </a:lnTo>
                    <a:lnTo>
                      <a:pt x="244" y="90"/>
                    </a:lnTo>
                    <a:lnTo>
                      <a:pt x="244" y="6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</p:grpSp>
        <p:grpSp>
          <p:nvGrpSpPr>
            <p:cNvPr id="27" name="Group 254"/>
            <p:cNvGrpSpPr>
              <a:grpSpLocks/>
            </p:cNvGrpSpPr>
            <p:nvPr userDrawn="1"/>
          </p:nvGrpSpPr>
          <p:grpSpPr bwMode="auto">
            <a:xfrm>
              <a:off x="581678" y="5092835"/>
              <a:ext cx="163489" cy="110355"/>
              <a:chOff x="6341261" y="2034186"/>
              <a:chExt cx="254095" cy="170190"/>
            </a:xfrm>
          </p:grpSpPr>
          <p:sp>
            <p:nvSpPr>
              <p:cNvPr id="94" name="Freeform 93"/>
              <p:cNvSpPr>
                <a:spLocks/>
              </p:cNvSpPr>
              <p:nvPr/>
            </p:nvSpPr>
            <p:spPr bwMode="auto">
              <a:xfrm>
                <a:off x="6341261" y="2034186"/>
                <a:ext cx="254095" cy="170190"/>
              </a:xfrm>
              <a:custGeom>
                <a:avLst/>
                <a:gdLst>
                  <a:gd name="T0" fmla="*/ 244 w 244"/>
                  <a:gd name="T1" fmla="*/ 151 h 151"/>
                  <a:gd name="T2" fmla="*/ 244 w 244"/>
                  <a:gd name="T3" fmla="*/ 0 h 151"/>
                  <a:gd name="T4" fmla="*/ 0 w 244"/>
                  <a:gd name="T5" fmla="*/ 0 h 151"/>
                  <a:gd name="T6" fmla="*/ 0 w 244"/>
                  <a:gd name="T7" fmla="*/ 151 h 151"/>
                  <a:gd name="T8" fmla="*/ 244 w 244"/>
                  <a:gd name="T9" fmla="*/ 151 h 151"/>
                  <a:gd name="T10" fmla="*/ 244 w 244"/>
                  <a:gd name="T11" fmla="*/ 151 h 15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"/>
                  <a:gd name="T19" fmla="*/ 0 h 151"/>
                  <a:gd name="T20" fmla="*/ 244 w 244"/>
                  <a:gd name="T21" fmla="*/ 151 h 15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" h="151">
                    <a:moveTo>
                      <a:pt x="244" y="151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1"/>
                    </a:lnTo>
                    <a:lnTo>
                      <a:pt x="244" y="151"/>
                    </a:lnTo>
                    <a:close/>
                  </a:path>
                </a:pathLst>
              </a:custGeom>
              <a:solidFill>
                <a:srgbClr val="FFE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95" name="Freeform 94"/>
              <p:cNvSpPr>
                <a:spLocks/>
              </p:cNvSpPr>
              <p:nvPr/>
            </p:nvSpPr>
            <p:spPr bwMode="auto">
              <a:xfrm>
                <a:off x="6341261" y="2034186"/>
                <a:ext cx="80463" cy="170190"/>
              </a:xfrm>
              <a:custGeom>
                <a:avLst/>
                <a:gdLst>
                  <a:gd name="T0" fmla="*/ 77 w 77"/>
                  <a:gd name="T1" fmla="*/ 151 h 151"/>
                  <a:gd name="T2" fmla="*/ 77 w 77"/>
                  <a:gd name="T3" fmla="*/ 0 h 151"/>
                  <a:gd name="T4" fmla="*/ 0 w 77"/>
                  <a:gd name="T5" fmla="*/ 0 h 151"/>
                  <a:gd name="T6" fmla="*/ 0 w 77"/>
                  <a:gd name="T7" fmla="*/ 151 h 151"/>
                  <a:gd name="T8" fmla="*/ 77 w 77"/>
                  <a:gd name="T9" fmla="*/ 151 h 151"/>
                  <a:gd name="T10" fmla="*/ 77 w 77"/>
                  <a:gd name="T11" fmla="*/ 151 h 15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7"/>
                  <a:gd name="T19" fmla="*/ 0 h 151"/>
                  <a:gd name="T20" fmla="*/ 77 w 77"/>
                  <a:gd name="T21" fmla="*/ 151 h 15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7" h="151">
                    <a:moveTo>
                      <a:pt x="77" y="151"/>
                    </a:moveTo>
                    <a:lnTo>
                      <a:pt x="77" y="0"/>
                    </a:lnTo>
                    <a:lnTo>
                      <a:pt x="0" y="0"/>
                    </a:lnTo>
                    <a:lnTo>
                      <a:pt x="0" y="151"/>
                    </a:lnTo>
                    <a:lnTo>
                      <a:pt x="77" y="15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96" name="Freeform 95"/>
              <p:cNvSpPr>
                <a:spLocks/>
              </p:cNvSpPr>
              <p:nvPr/>
            </p:nvSpPr>
            <p:spPr bwMode="auto">
              <a:xfrm>
                <a:off x="6508541" y="2034186"/>
                <a:ext cx="86815" cy="170190"/>
              </a:xfrm>
              <a:custGeom>
                <a:avLst/>
                <a:gdLst>
                  <a:gd name="T0" fmla="*/ 84 w 84"/>
                  <a:gd name="T1" fmla="*/ 151 h 151"/>
                  <a:gd name="T2" fmla="*/ 84 w 84"/>
                  <a:gd name="T3" fmla="*/ 0 h 151"/>
                  <a:gd name="T4" fmla="*/ 0 w 84"/>
                  <a:gd name="T5" fmla="*/ 0 h 151"/>
                  <a:gd name="T6" fmla="*/ 0 w 84"/>
                  <a:gd name="T7" fmla="*/ 151 h 151"/>
                  <a:gd name="T8" fmla="*/ 84 w 84"/>
                  <a:gd name="T9" fmla="*/ 151 h 151"/>
                  <a:gd name="T10" fmla="*/ 84 w 84"/>
                  <a:gd name="T11" fmla="*/ 151 h 15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4"/>
                  <a:gd name="T19" fmla="*/ 0 h 151"/>
                  <a:gd name="T20" fmla="*/ 84 w 84"/>
                  <a:gd name="T21" fmla="*/ 151 h 15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4" h="151">
                    <a:moveTo>
                      <a:pt x="84" y="151"/>
                    </a:moveTo>
                    <a:lnTo>
                      <a:pt x="84" y="0"/>
                    </a:lnTo>
                    <a:lnTo>
                      <a:pt x="0" y="0"/>
                    </a:lnTo>
                    <a:lnTo>
                      <a:pt x="0" y="151"/>
                    </a:lnTo>
                    <a:lnTo>
                      <a:pt x="84" y="151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</p:grpSp>
        <p:grpSp>
          <p:nvGrpSpPr>
            <p:cNvPr id="28" name="Group 49"/>
            <p:cNvGrpSpPr>
              <a:grpSpLocks/>
            </p:cNvGrpSpPr>
            <p:nvPr userDrawn="1"/>
          </p:nvGrpSpPr>
          <p:grpSpPr bwMode="auto">
            <a:xfrm>
              <a:off x="369889" y="5092835"/>
              <a:ext cx="163609" cy="106293"/>
              <a:chOff x="529" y="1166"/>
              <a:chExt cx="245" cy="157"/>
            </a:xfrm>
          </p:grpSpPr>
          <p:sp>
            <p:nvSpPr>
              <p:cNvPr id="90" name="Freeform 50"/>
              <p:cNvSpPr>
                <a:spLocks/>
              </p:cNvSpPr>
              <p:nvPr/>
            </p:nvSpPr>
            <p:spPr bwMode="auto">
              <a:xfrm>
                <a:off x="529" y="1166"/>
                <a:ext cx="245" cy="151"/>
              </a:xfrm>
              <a:custGeom>
                <a:avLst/>
                <a:gdLst>
                  <a:gd name="T0" fmla="*/ 244 w 244"/>
                  <a:gd name="T1" fmla="*/ 151 h 151"/>
                  <a:gd name="T2" fmla="*/ 244 w 244"/>
                  <a:gd name="T3" fmla="*/ 0 h 151"/>
                  <a:gd name="T4" fmla="*/ 0 w 244"/>
                  <a:gd name="T5" fmla="*/ 0 h 151"/>
                  <a:gd name="T6" fmla="*/ 0 w 244"/>
                  <a:gd name="T7" fmla="*/ 151 h 151"/>
                  <a:gd name="T8" fmla="*/ 244 w 244"/>
                  <a:gd name="T9" fmla="*/ 151 h 151"/>
                  <a:gd name="T10" fmla="*/ 244 w 244"/>
                  <a:gd name="T11" fmla="*/ 151 h 15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"/>
                  <a:gd name="T19" fmla="*/ 0 h 151"/>
                  <a:gd name="T20" fmla="*/ 244 w 244"/>
                  <a:gd name="T21" fmla="*/ 151 h 15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" h="151">
                    <a:moveTo>
                      <a:pt x="244" y="151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1"/>
                    </a:lnTo>
                    <a:lnTo>
                      <a:pt x="244" y="15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91" name="Freeform 51"/>
              <p:cNvSpPr>
                <a:spLocks/>
              </p:cNvSpPr>
              <p:nvPr/>
            </p:nvSpPr>
            <p:spPr bwMode="auto">
              <a:xfrm>
                <a:off x="529" y="1166"/>
                <a:ext cx="245" cy="50"/>
              </a:xfrm>
              <a:custGeom>
                <a:avLst/>
                <a:gdLst>
                  <a:gd name="T0" fmla="*/ 244 w 244"/>
                  <a:gd name="T1" fmla="*/ 50 h 50"/>
                  <a:gd name="T2" fmla="*/ 244 w 244"/>
                  <a:gd name="T3" fmla="*/ 0 h 50"/>
                  <a:gd name="T4" fmla="*/ 0 w 244"/>
                  <a:gd name="T5" fmla="*/ 0 h 50"/>
                  <a:gd name="T6" fmla="*/ 0 w 244"/>
                  <a:gd name="T7" fmla="*/ 50 h 50"/>
                  <a:gd name="T8" fmla="*/ 244 w 244"/>
                  <a:gd name="T9" fmla="*/ 50 h 50"/>
                  <a:gd name="T10" fmla="*/ 244 w 244"/>
                  <a:gd name="T11" fmla="*/ 50 h 5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"/>
                  <a:gd name="T19" fmla="*/ 0 h 50"/>
                  <a:gd name="T20" fmla="*/ 244 w 244"/>
                  <a:gd name="T21" fmla="*/ 50 h 5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" h="50">
                    <a:moveTo>
                      <a:pt x="244" y="50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50"/>
                    </a:lnTo>
                    <a:lnTo>
                      <a:pt x="244" y="50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92" name="Freeform 52"/>
              <p:cNvSpPr>
                <a:spLocks/>
              </p:cNvSpPr>
              <p:nvPr/>
            </p:nvSpPr>
            <p:spPr bwMode="auto">
              <a:xfrm>
                <a:off x="529" y="1273"/>
                <a:ext cx="245" cy="50"/>
              </a:xfrm>
              <a:custGeom>
                <a:avLst/>
                <a:gdLst>
                  <a:gd name="T0" fmla="*/ 244 w 244"/>
                  <a:gd name="T1" fmla="*/ 51 h 51"/>
                  <a:gd name="T2" fmla="*/ 244 w 244"/>
                  <a:gd name="T3" fmla="*/ 0 h 51"/>
                  <a:gd name="T4" fmla="*/ 0 w 244"/>
                  <a:gd name="T5" fmla="*/ 0 h 51"/>
                  <a:gd name="T6" fmla="*/ 0 w 244"/>
                  <a:gd name="T7" fmla="*/ 51 h 51"/>
                  <a:gd name="T8" fmla="*/ 244 w 244"/>
                  <a:gd name="T9" fmla="*/ 51 h 51"/>
                  <a:gd name="T10" fmla="*/ 244 w 244"/>
                  <a:gd name="T11" fmla="*/ 51 h 5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"/>
                  <a:gd name="T19" fmla="*/ 0 h 51"/>
                  <a:gd name="T20" fmla="*/ 244 w 244"/>
                  <a:gd name="T21" fmla="*/ 51 h 5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" h="51">
                    <a:moveTo>
                      <a:pt x="244" y="51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51"/>
                    </a:lnTo>
                    <a:lnTo>
                      <a:pt x="244" y="51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93" name="Freeform 53"/>
              <p:cNvSpPr>
                <a:spLocks/>
              </p:cNvSpPr>
              <p:nvPr/>
            </p:nvSpPr>
            <p:spPr bwMode="auto">
              <a:xfrm>
                <a:off x="529" y="1166"/>
                <a:ext cx="245" cy="155"/>
              </a:xfrm>
              <a:custGeom>
                <a:avLst/>
                <a:gdLst>
                  <a:gd name="T0" fmla="*/ 244 w 244"/>
                  <a:gd name="T1" fmla="*/ 156 h 156"/>
                  <a:gd name="T2" fmla="*/ 244 w 244"/>
                  <a:gd name="T3" fmla="*/ 0 h 156"/>
                  <a:gd name="T4" fmla="*/ 0 w 244"/>
                  <a:gd name="T5" fmla="*/ 0 h 156"/>
                  <a:gd name="T6" fmla="*/ 0 w 244"/>
                  <a:gd name="T7" fmla="*/ 156 h 156"/>
                  <a:gd name="T8" fmla="*/ 244 w 244"/>
                  <a:gd name="T9" fmla="*/ 156 h 156"/>
                  <a:gd name="T10" fmla="*/ 244 w 244"/>
                  <a:gd name="T11" fmla="*/ 156 h 1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"/>
                  <a:gd name="T19" fmla="*/ 0 h 156"/>
                  <a:gd name="T20" fmla="*/ 244 w 244"/>
                  <a:gd name="T21" fmla="*/ 156 h 1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" h="156">
                    <a:moveTo>
                      <a:pt x="244" y="156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244" y="15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</p:grpSp>
        <p:grpSp>
          <p:nvGrpSpPr>
            <p:cNvPr id="29" name="Group 54"/>
            <p:cNvGrpSpPr>
              <a:grpSpLocks/>
            </p:cNvGrpSpPr>
            <p:nvPr userDrawn="1"/>
          </p:nvGrpSpPr>
          <p:grpSpPr bwMode="auto">
            <a:xfrm>
              <a:off x="2488981" y="5092835"/>
              <a:ext cx="164632" cy="106293"/>
              <a:chOff x="1117" y="2394"/>
              <a:chExt cx="245" cy="157"/>
            </a:xfrm>
          </p:grpSpPr>
          <p:sp>
            <p:nvSpPr>
              <p:cNvPr id="79" name="Freeform 55"/>
              <p:cNvSpPr>
                <a:spLocks/>
              </p:cNvSpPr>
              <p:nvPr/>
            </p:nvSpPr>
            <p:spPr bwMode="auto">
              <a:xfrm>
                <a:off x="1117" y="2394"/>
                <a:ext cx="245" cy="157"/>
              </a:xfrm>
              <a:custGeom>
                <a:avLst/>
                <a:gdLst>
                  <a:gd name="T0" fmla="*/ 244 w 244"/>
                  <a:gd name="T1" fmla="*/ 157 h 157"/>
                  <a:gd name="T2" fmla="*/ 0 w 244"/>
                  <a:gd name="T3" fmla="*/ 157 h 157"/>
                  <a:gd name="T4" fmla="*/ 0 w 244"/>
                  <a:gd name="T5" fmla="*/ 0 h 157"/>
                  <a:gd name="T6" fmla="*/ 244 w 244"/>
                  <a:gd name="T7" fmla="*/ 0 h 157"/>
                  <a:gd name="T8" fmla="*/ 244 w 244"/>
                  <a:gd name="T9" fmla="*/ 157 h 157"/>
                  <a:gd name="T10" fmla="*/ 244 w 244"/>
                  <a:gd name="T11" fmla="*/ 157 h 1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"/>
                  <a:gd name="T19" fmla="*/ 0 h 157"/>
                  <a:gd name="T20" fmla="*/ 244 w 244"/>
                  <a:gd name="T21" fmla="*/ 157 h 1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" h="157">
                    <a:moveTo>
                      <a:pt x="244" y="157"/>
                    </a:moveTo>
                    <a:lnTo>
                      <a:pt x="0" y="157"/>
                    </a:lnTo>
                    <a:lnTo>
                      <a:pt x="0" y="0"/>
                    </a:lnTo>
                    <a:lnTo>
                      <a:pt x="244" y="0"/>
                    </a:lnTo>
                    <a:lnTo>
                      <a:pt x="244" y="15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80" name="Freeform 56"/>
              <p:cNvSpPr>
                <a:spLocks/>
              </p:cNvSpPr>
              <p:nvPr/>
            </p:nvSpPr>
            <p:spPr bwMode="auto">
              <a:xfrm>
                <a:off x="1117" y="2394"/>
                <a:ext cx="34" cy="34"/>
              </a:xfrm>
              <a:custGeom>
                <a:avLst/>
                <a:gdLst>
                  <a:gd name="T0" fmla="*/ 35 w 35"/>
                  <a:gd name="T1" fmla="*/ 34 h 34"/>
                  <a:gd name="T2" fmla="*/ 0 w 35"/>
                  <a:gd name="T3" fmla="*/ 34 h 34"/>
                  <a:gd name="T4" fmla="*/ 0 w 35"/>
                  <a:gd name="T5" fmla="*/ 0 h 34"/>
                  <a:gd name="T6" fmla="*/ 35 w 35"/>
                  <a:gd name="T7" fmla="*/ 0 h 34"/>
                  <a:gd name="T8" fmla="*/ 35 w 35"/>
                  <a:gd name="T9" fmla="*/ 34 h 34"/>
                  <a:gd name="T10" fmla="*/ 35 w 35"/>
                  <a:gd name="T11" fmla="*/ 34 h 3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5"/>
                  <a:gd name="T19" fmla="*/ 0 h 34"/>
                  <a:gd name="T20" fmla="*/ 35 w 35"/>
                  <a:gd name="T21" fmla="*/ 34 h 3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5" h="34">
                    <a:moveTo>
                      <a:pt x="35" y="34"/>
                    </a:moveTo>
                    <a:lnTo>
                      <a:pt x="0" y="34"/>
                    </a:lnTo>
                    <a:lnTo>
                      <a:pt x="0" y="0"/>
                    </a:lnTo>
                    <a:lnTo>
                      <a:pt x="35" y="0"/>
                    </a:lnTo>
                    <a:lnTo>
                      <a:pt x="35" y="34"/>
                    </a:lnTo>
                    <a:close/>
                  </a:path>
                </a:pathLst>
              </a:custGeom>
              <a:solidFill>
                <a:srgbClr val="34AAC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81" name="Freeform 57"/>
              <p:cNvSpPr>
                <a:spLocks/>
              </p:cNvSpPr>
              <p:nvPr/>
            </p:nvSpPr>
            <p:spPr bwMode="auto">
              <a:xfrm>
                <a:off x="1117" y="2444"/>
                <a:ext cx="34" cy="34"/>
              </a:xfrm>
              <a:custGeom>
                <a:avLst/>
                <a:gdLst>
                  <a:gd name="T0" fmla="*/ 35 w 35"/>
                  <a:gd name="T1" fmla="*/ 33 h 33"/>
                  <a:gd name="T2" fmla="*/ 0 w 35"/>
                  <a:gd name="T3" fmla="*/ 33 h 33"/>
                  <a:gd name="T4" fmla="*/ 0 w 35"/>
                  <a:gd name="T5" fmla="*/ 0 h 33"/>
                  <a:gd name="T6" fmla="*/ 35 w 35"/>
                  <a:gd name="T7" fmla="*/ 0 h 33"/>
                  <a:gd name="T8" fmla="*/ 35 w 35"/>
                  <a:gd name="T9" fmla="*/ 33 h 33"/>
                  <a:gd name="T10" fmla="*/ 35 w 35"/>
                  <a:gd name="T11" fmla="*/ 33 h 3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5"/>
                  <a:gd name="T19" fmla="*/ 0 h 33"/>
                  <a:gd name="T20" fmla="*/ 35 w 35"/>
                  <a:gd name="T21" fmla="*/ 33 h 3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5" h="33">
                    <a:moveTo>
                      <a:pt x="35" y="33"/>
                    </a:moveTo>
                    <a:lnTo>
                      <a:pt x="0" y="33"/>
                    </a:lnTo>
                    <a:lnTo>
                      <a:pt x="0" y="0"/>
                    </a:lnTo>
                    <a:lnTo>
                      <a:pt x="35" y="0"/>
                    </a:lnTo>
                    <a:lnTo>
                      <a:pt x="35" y="33"/>
                    </a:lnTo>
                    <a:close/>
                  </a:path>
                </a:pathLst>
              </a:custGeom>
              <a:solidFill>
                <a:srgbClr val="34AAC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82" name="Freeform 58"/>
              <p:cNvSpPr>
                <a:spLocks/>
              </p:cNvSpPr>
              <p:nvPr/>
            </p:nvSpPr>
            <p:spPr bwMode="auto">
              <a:xfrm>
                <a:off x="1175" y="2394"/>
                <a:ext cx="22" cy="34"/>
              </a:xfrm>
              <a:custGeom>
                <a:avLst/>
                <a:gdLst>
                  <a:gd name="T0" fmla="*/ 36 w 36"/>
                  <a:gd name="T1" fmla="*/ 34 h 34"/>
                  <a:gd name="T2" fmla="*/ 0 w 36"/>
                  <a:gd name="T3" fmla="*/ 34 h 34"/>
                  <a:gd name="T4" fmla="*/ 0 w 36"/>
                  <a:gd name="T5" fmla="*/ 0 h 34"/>
                  <a:gd name="T6" fmla="*/ 36 w 36"/>
                  <a:gd name="T7" fmla="*/ 0 h 34"/>
                  <a:gd name="T8" fmla="*/ 36 w 36"/>
                  <a:gd name="T9" fmla="*/ 34 h 34"/>
                  <a:gd name="T10" fmla="*/ 36 w 36"/>
                  <a:gd name="T11" fmla="*/ 34 h 3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6"/>
                  <a:gd name="T19" fmla="*/ 0 h 34"/>
                  <a:gd name="T20" fmla="*/ 36 w 36"/>
                  <a:gd name="T21" fmla="*/ 34 h 3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6" h="34">
                    <a:moveTo>
                      <a:pt x="36" y="34"/>
                    </a:moveTo>
                    <a:lnTo>
                      <a:pt x="0" y="34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36" y="34"/>
                    </a:lnTo>
                    <a:close/>
                  </a:path>
                </a:pathLst>
              </a:custGeom>
              <a:solidFill>
                <a:srgbClr val="34AAC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83" name="Freeform 59"/>
              <p:cNvSpPr>
                <a:spLocks/>
              </p:cNvSpPr>
              <p:nvPr/>
            </p:nvSpPr>
            <p:spPr bwMode="auto">
              <a:xfrm>
                <a:off x="1175" y="2444"/>
                <a:ext cx="22" cy="34"/>
              </a:xfrm>
              <a:custGeom>
                <a:avLst/>
                <a:gdLst>
                  <a:gd name="T0" fmla="*/ 36 w 36"/>
                  <a:gd name="T1" fmla="*/ 33 h 33"/>
                  <a:gd name="T2" fmla="*/ 0 w 36"/>
                  <a:gd name="T3" fmla="*/ 33 h 33"/>
                  <a:gd name="T4" fmla="*/ 0 w 36"/>
                  <a:gd name="T5" fmla="*/ 0 h 33"/>
                  <a:gd name="T6" fmla="*/ 36 w 36"/>
                  <a:gd name="T7" fmla="*/ 0 h 33"/>
                  <a:gd name="T8" fmla="*/ 36 w 36"/>
                  <a:gd name="T9" fmla="*/ 33 h 33"/>
                  <a:gd name="T10" fmla="*/ 36 w 36"/>
                  <a:gd name="T11" fmla="*/ 33 h 3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6"/>
                  <a:gd name="T19" fmla="*/ 0 h 33"/>
                  <a:gd name="T20" fmla="*/ 36 w 36"/>
                  <a:gd name="T21" fmla="*/ 33 h 3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6" h="33">
                    <a:moveTo>
                      <a:pt x="36" y="33"/>
                    </a:moveTo>
                    <a:lnTo>
                      <a:pt x="0" y="33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36" y="33"/>
                    </a:lnTo>
                    <a:close/>
                  </a:path>
                </a:pathLst>
              </a:custGeom>
              <a:solidFill>
                <a:srgbClr val="34AAC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84" name="Freeform 60"/>
              <p:cNvSpPr>
                <a:spLocks/>
              </p:cNvSpPr>
              <p:nvPr/>
            </p:nvSpPr>
            <p:spPr bwMode="auto">
              <a:xfrm>
                <a:off x="1117" y="2501"/>
                <a:ext cx="245" cy="16"/>
              </a:xfrm>
              <a:custGeom>
                <a:avLst/>
                <a:gdLst>
                  <a:gd name="T0" fmla="*/ 244 w 244"/>
                  <a:gd name="T1" fmla="*/ 0 h 17"/>
                  <a:gd name="T2" fmla="*/ 0 w 244"/>
                  <a:gd name="T3" fmla="*/ 0 h 17"/>
                  <a:gd name="T4" fmla="*/ 0 w 244"/>
                  <a:gd name="T5" fmla="*/ 17 h 17"/>
                  <a:gd name="T6" fmla="*/ 244 w 244"/>
                  <a:gd name="T7" fmla="*/ 17 h 17"/>
                  <a:gd name="T8" fmla="*/ 244 w 244"/>
                  <a:gd name="T9" fmla="*/ 0 h 17"/>
                  <a:gd name="T10" fmla="*/ 244 w 244"/>
                  <a:gd name="T11" fmla="*/ 0 h 1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"/>
                  <a:gd name="T19" fmla="*/ 0 h 17"/>
                  <a:gd name="T20" fmla="*/ 244 w 244"/>
                  <a:gd name="T21" fmla="*/ 17 h 1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" h="17">
                    <a:moveTo>
                      <a:pt x="244" y="0"/>
                    </a:moveTo>
                    <a:lnTo>
                      <a:pt x="0" y="0"/>
                    </a:lnTo>
                    <a:lnTo>
                      <a:pt x="0" y="17"/>
                    </a:lnTo>
                    <a:lnTo>
                      <a:pt x="244" y="17"/>
                    </a:lnTo>
                    <a:lnTo>
                      <a:pt x="244" y="0"/>
                    </a:lnTo>
                    <a:close/>
                  </a:path>
                </a:pathLst>
              </a:custGeom>
              <a:solidFill>
                <a:srgbClr val="34AAC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85" name="Freeform 61"/>
              <p:cNvSpPr>
                <a:spLocks/>
              </p:cNvSpPr>
              <p:nvPr/>
            </p:nvSpPr>
            <p:spPr bwMode="auto">
              <a:xfrm>
                <a:off x="1117" y="2535"/>
                <a:ext cx="245" cy="16"/>
              </a:xfrm>
              <a:custGeom>
                <a:avLst/>
                <a:gdLst>
                  <a:gd name="T0" fmla="*/ 244 w 244"/>
                  <a:gd name="T1" fmla="*/ 0 h 17"/>
                  <a:gd name="T2" fmla="*/ 0 w 244"/>
                  <a:gd name="T3" fmla="*/ 0 h 17"/>
                  <a:gd name="T4" fmla="*/ 0 w 244"/>
                  <a:gd name="T5" fmla="*/ 17 h 17"/>
                  <a:gd name="T6" fmla="*/ 244 w 244"/>
                  <a:gd name="T7" fmla="*/ 17 h 17"/>
                  <a:gd name="T8" fmla="*/ 244 w 244"/>
                  <a:gd name="T9" fmla="*/ 0 h 17"/>
                  <a:gd name="T10" fmla="*/ 244 w 244"/>
                  <a:gd name="T11" fmla="*/ 0 h 1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"/>
                  <a:gd name="T19" fmla="*/ 0 h 17"/>
                  <a:gd name="T20" fmla="*/ 244 w 244"/>
                  <a:gd name="T21" fmla="*/ 17 h 1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" h="17">
                    <a:moveTo>
                      <a:pt x="244" y="0"/>
                    </a:moveTo>
                    <a:lnTo>
                      <a:pt x="0" y="0"/>
                    </a:lnTo>
                    <a:lnTo>
                      <a:pt x="0" y="17"/>
                    </a:lnTo>
                    <a:lnTo>
                      <a:pt x="244" y="17"/>
                    </a:lnTo>
                    <a:lnTo>
                      <a:pt x="244" y="0"/>
                    </a:lnTo>
                    <a:close/>
                  </a:path>
                </a:pathLst>
              </a:custGeom>
              <a:solidFill>
                <a:srgbClr val="34AAC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86" name="Freeform 62"/>
              <p:cNvSpPr>
                <a:spLocks/>
              </p:cNvSpPr>
              <p:nvPr/>
            </p:nvSpPr>
            <p:spPr bwMode="auto">
              <a:xfrm>
                <a:off x="1212" y="2428"/>
                <a:ext cx="150" cy="18"/>
              </a:xfrm>
              <a:custGeom>
                <a:avLst/>
                <a:gdLst>
                  <a:gd name="T0" fmla="*/ 149 w 149"/>
                  <a:gd name="T1" fmla="*/ 0 h 17"/>
                  <a:gd name="T2" fmla="*/ 0 w 149"/>
                  <a:gd name="T3" fmla="*/ 0 h 17"/>
                  <a:gd name="T4" fmla="*/ 0 w 149"/>
                  <a:gd name="T5" fmla="*/ 17 h 17"/>
                  <a:gd name="T6" fmla="*/ 149 w 149"/>
                  <a:gd name="T7" fmla="*/ 17 h 17"/>
                  <a:gd name="T8" fmla="*/ 149 w 149"/>
                  <a:gd name="T9" fmla="*/ 0 h 17"/>
                  <a:gd name="T10" fmla="*/ 149 w 149"/>
                  <a:gd name="T11" fmla="*/ 0 h 1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49"/>
                  <a:gd name="T19" fmla="*/ 0 h 17"/>
                  <a:gd name="T20" fmla="*/ 149 w 149"/>
                  <a:gd name="T21" fmla="*/ 17 h 1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49" h="17">
                    <a:moveTo>
                      <a:pt x="149" y="0"/>
                    </a:moveTo>
                    <a:lnTo>
                      <a:pt x="0" y="0"/>
                    </a:lnTo>
                    <a:lnTo>
                      <a:pt x="0" y="17"/>
                    </a:lnTo>
                    <a:lnTo>
                      <a:pt x="149" y="17"/>
                    </a:lnTo>
                    <a:lnTo>
                      <a:pt x="149" y="0"/>
                    </a:lnTo>
                    <a:close/>
                  </a:path>
                </a:pathLst>
              </a:custGeom>
              <a:solidFill>
                <a:srgbClr val="34AAC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87" name="Freeform 63"/>
              <p:cNvSpPr>
                <a:spLocks/>
              </p:cNvSpPr>
              <p:nvPr/>
            </p:nvSpPr>
            <p:spPr bwMode="auto">
              <a:xfrm>
                <a:off x="1212" y="2394"/>
                <a:ext cx="150" cy="16"/>
              </a:xfrm>
              <a:custGeom>
                <a:avLst/>
                <a:gdLst>
                  <a:gd name="T0" fmla="*/ 149 w 149"/>
                  <a:gd name="T1" fmla="*/ 0 h 17"/>
                  <a:gd name="T2" fmla="*/ 0 w 149"/>
                  <a:gd name="T3" fmla="*/ 0 h 17"/>
                  <a:gd name="T4" fmla="*/ 0 w 149"/>
                  <a:gd name="T5" fmla="*/ 17 h 17"/>
                  <a:gd name="T6" fmla="*/ 149 w 149"/>
                  <a:gd name="T7" fmla="*/ 17 h 17"/>
                  <a:gd name="T8" fmla="*/ 149 w 149"/>
                  <a:gd name="T9" fmla="*/ 0 h 17"/>
                  <a:gd name="T10" fmla="*/ 149 w 149"/>
                  <a:gd name="T11" fmla="*/ 0 h 1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49"/>
                  <a:gd name="T19" fmla="*/ 0 h 17"/>
                  <a:gd name="T20" fmla="*/ 149 w 149"/>
                  <a:gd name="T21" fmla="*/ 17 h 1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49" h="17">
                    <a:moveTo>
                      <a:pt x="149" y="0"/>
                    </a:moveTo>
                    <a:lnTo>
                      <a:pt x="0" y="0"/>
                    </a:lnTo>
                    <a:lnTo>
                      <a:pt x="0" y="17"/>
                    </a:lnTo>
                    <a:lnTo>
                      <a:pt x="149" y="17"/>
                    </a:lnTo>
                    <a:lnTo>
                      <a:pt x="149" y="0"/>
                    </a:lnTo>
                    <a:close/>
                  </a:path>
                </a:pathLst>
              </a:custGeom>
              <a:solidFill>
                <a:srgbClr val="34AAC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88" name="Freeform 64"/>
              <p:cNvSpPr>
                <a:spLocks/>
              </p:cNvSpPr>
              <p:nvPr/>
            </p:nvSpPr>
            <p:spPr bwMode="auto">
              <a:xfrm>
                <a:off x="1212" y="2460"/>
                <a:ext cx="150" cy="18"/>
              </a:xfrm>
              <a:custGeom>
                <a:avLst/>
                <a:gdLst>
                  <a:gd name="T0" fmla="*/ 149 w 149"/>
                  <a:gd name="T1" fmla="*/ 0 h 17"/>
                  <a:gd name="T2" fmla="*/ 0 w 149"/>
                  <a:gd name="T3" fmla="*/ 0 h 17"/>
                  <a:gd name="T4" fmla="*/ 0 w 149"/>
                  <a:gd name="T5" fmla="*/ 17 h 17"/>
                  <a:gd name="T6" fmla="*/ 149 w 149"/>
                  <a:gd name="T7" fmla="*/ 17 h 17"/>
                  <a:gd name="T8" fmla="*/ 149 w 149"/>
                  <a:gd name="T9" fmla="*/ 0 h 17"/>
                  <a:gd name="T10" fmla="*/ 149 w 149"/>
                  <a:gd name="T11" fmla="*/ 0 h 1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49"/>
                  <a:gd name="T19" fmla="*/ 0 h 17"/>
                  <a:gd name="T20" fmla="*/ 149 w 149"/>
                  <a:gd name="T21" fmla="*/ 17 h 1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49" h="17">
                    <a:moveTo>
                      <a:pt x="149" y="0"/>
                    </a:moveTo>
                    <a:lnTo>
                      <a:pt x="0" y="0"/>
                    </a:lnTo>
                    <a:lnTo>
                      <a:pt x="0" y="17"/>
                    </a:lnTo>
                    <a:lnTo>
                      <a:pt x="149" y="17"/>
                    </a:lnTo>
                    <a:lnTo>
                      <a:pt x="149" y="0"/>
                    </a:lnTo>
                    <a:close/>
                  </a:path>
                </a:pathLst>
              </a:custGeom>
              <a:solidFill>
                <a:srgbClr val="34AAC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89" name="Freeform 65"/>
              <p:cNvSpPr>
                <a:spLocks/>
              </p:cNvSpPr>
              <p:nvPr/>
            </p:nvSpPr>
            <p:spPr bwMode="auto">
              <a:xfrm>
                <a:off x="1117" y="2394"/>
                <a:ext cx="245" cy="157"/>
              </a:xfrm>
              <a:custGeom>
                <a:avLst/>
                <a:gdLst>
                  <a:gd name="T0" fmla="*/ 244 w 244"/>
                  <a:gd name="T1" fmla="*/ 157 h 157"/>
                  <a:gd name="T2" fmla="*/ 244 w 244"/>
                  <a:gd name="T3" fmla="*/ 0 h 157"/>
                  <a:gd name="T4" fmla="*/ 0 w 244"/>
                  <a:gd name="T5" fmla="*/ 0 h 157"/>
                  <a:gd name="T6" fmla="*/ 0 w 244"/>
                  <a:gd name="T7" fmla="*/ 157 h 157"/>
                  <a:gd name="T8" fmla="*/ 244 w 244"/>
                  <a:gd name="T9" fmla="*/ 157 h 157"/>
                  <a:gd name="T10" fmla="*/ 244 w 244"/>
                  <a:gd name="T11" fmla="*/ 157 h 1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"/>
                  <a:gd name="T19" fmla="*/ 0 h 157"/>
                  <a:gd name="T20" fmla="*/ 244 w 244"/>
                  <a:gd name="T21" fmla="*/ 157 h 1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" h="157">
                    <a:moveTo>
                      <a:pt x="244" y="157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244" y="15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</p:grpSp>
        <p:grpSp>
          <p:nvGrpSpPr>
            <p:cNvPr id="30" name="Group 185"/>
            <p:cNvGrpSpPr>
              <a:grpSpLocks/>
            </p:cNvGrpSpPr>
            <p:nvPr userDrawn="1"/>
          </p:nvGrpSpPr>
          <p:grpSpPr bwMode="auto">
            <a:xfrm>
              <a:off x="1004798" y="5092835"/>
              <a:ext cx="164978" cy="104898"/>
              <a:chOff x="4187" y="1590"/>
              <a:chExt cx="238" cy="162"/>
            </a:xfrm>
          </p:grpSpPr>
          <p:sp>
            <p:nvSpPr>
              <p:cNvPr id="52" name="Freeform 186"/>
              <p:cNvSpPr>
                <a:spLocks/>
              </p:cNvSpPr>
              <p:nvPr/>
            </p:nvSpPr>
            <p:spPr bwMode="auto">
              <a:xfrm>
                <a:off x="4187" y="1590"/>
                <a:ext cx="238" cy="53"/>
              </a:xfrm>
              <a:custGeom>
                <a:avLst/>
                <a:gdLst>
                  <a:gd name="T0" fmla="*/ 0 w 244"/>
                  <a:gd name="T1" fmla="*/ 0 h 50"/>
                  <a:gd name="T2" fmla="*/ 40 w 244"/>
                  <a:gd name="T3" fmla="*/ 0 h 50"/>
                  <a:gd name="T4" fmla="*/ 40 w 244"/>
                  <a:gd name="T5" fmla="*/ 962 h 50"/>
                  <a:gd name="T6" fmla="*/ 0 w 244"/>
                  <a:gd name="T7" fmla="*/ 962 h 50"/>
                  <a:gd name="T8" fmla="*/ 0 w 244"/>
                  <a:gd name="T9" fmla="*/ 0 h 50"/>
                  <a:gd name="T10" fmla="*/ 0 w 244"/>
                  <a:gd name="T11" fmla="*/ 0 h 5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"/>
                  <a:gd name="T19" fmla="*/ 0 h 50"/>
                  <a:gd name="T20" fmla="*/ 244 w 244"/>
                  <a:gd name="T21" fmla="*/ 50 h 5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" h="50">
                    <a:moveTo>
                      <a:pt x="0" y="0"/>
                    </a:moveTo>
                    <a:lnTo>
                      <a:pt x="244" y="0"/>
                    </a:lnTo>
                    <a:lnTo>
                      <a:pt x="244" y="50"/>
                    </a:lnTo>
                    <a:lnTo>
                      <a:pt x="0" y="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B0F0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53" name="Freeform 187"/>
              <p:cNvSpPr>
                <a:spLocks/>
              </p:cNvSpPr>
              <p:nvPr/>
            </p:nvSpPr>
            <p:spPr bwMode="auto">
              <a:xfrm>
                <a:off x="4187" y="1695"/>
                <a:ext cx="238" cy="57"/>
              </a:xfrm>
              <a:custGeom>
                <a:avLst/>
                <a:gdLst>
                  <a:gd name="T0" fmla="*/ 0 w 244"/>
                  <a:gd name="T1" fmla="*/ 0 h 55"/>
                  <a:gd name="T2" fmla="*/ 40 w 244"/>
                  <a:gd name="T3" fmla="*/ 0 h 55"/>
                  <a:gd name="T4" fmla="*/ 40 w 244"/>
                  <a:gd name="T5" fmla="*/ 820 h 55"/>
                  <a:gd name="T6" fmla="*/ 0 w 244"/>
                  <a:gd name="T7" fmla="*/ 820 h 55"/>
                  <a:gd name="T8" fmla="*/ 0 w 244"/>
                  <a:gd name="T9" fmla="*/ 0 h 55"/>
                  <a:gd name="T10" fmla="*/ 0 w 244"/>
                  <a:gd name="T11" fmla="*/ 0 h 5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"/>
                  <a:gd name="T19" fmla="*/ 0 h 55"/>
                  <a:gd name="T20" fmla="*/ 244 w 244"/>
                  <a:gd name="T21" fmla="*/ 55 h 5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" h="55">
                    <a:moveTo>
                      <a:pt x="0" y="0"/>
                    </a:moveTo>
                    <a:lnTo>
                      <a:pt x="244" y="0"/>
                    </a:lnTo>
                    <a:lnTo>
                      <a:pt x="244" y="55"/>
                    </a:lnTo>
                    <a:lnTo>
                      <a:pt x="0" y="5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C0A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54" name="Freeform 188"/>
              <p:cNvSpPr>
                <a:spLocks/>
              </p:cNvSpPr>
              <p:nvPr/>
            </p:nvSpPr>
            <p:spPr bwMode="auto">
              <a:xfrm>
                <a:off x="4187" y="1643"/>
                <a:ext cx="238" cy="57"/>
              </a:xfrm>
              <a:custGeom>
                <a:avLst/>
                <a:gdLst>
                  <a:gd name="T0" fmla="*/ 0 w 244"/>
                  <a:gd name="T1" fmla="*/ 0 h 56"/>
                  <a:gd name="T2" fmla="*/ 40 w 244"/>
                  <a:gd name="T3" fmla="*/ 0 h 56"/>
                  <a:gd name="T4" fmla="*/ 40 w 244"/>
                  <a:gd name="T5" fmla="*/ 201 h 56"/>
                  <a:gd name="T6" fmla="*/ 0 w 244"/>
                  <a:gd name="T7" fmla="*/ 201 h 56"/>
                  <a:gd name="T8" fmla="*/ 0 w 244"/>
                  <a:gd name="T9" fmla="*/ 0 h 56"/>
                  <a:gd name="T10" fmla="*/ 0 w 244"/>
                  <a:gd name="T11" fmla="*/ 0 h 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"/>
                  <a:gd name="T19" fmla="*/ 0 h 56"/>
                  <a:gd name="T20" fmla="*/ 244 w 244"/>
                  <a:gd name="T21" fmla="*/ 56 h 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" h="56">
                    <a:moveTo>
                      <a:pt x="0" y="0"/>
                    </a:moveTo>
                    <a:lnTo>
                      <a:pt x="244" y="0"/>
                    </a:lnTo>
                    <a:lnTo>
                      <a:pt x="244" y="56"/>
                    </a:lnTo>
                    <a:lnTo>
                      <a:pt x="0" y="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55" name="Freeform 189"/>
              <p:cNvSpPr>
                <a:spLocks/>
              </p:cNvSpPr>
              <p:nvPr/>
            </p:nvSpPr>
            <p:spPr bwMode="auto">
              <a:xfrm>
                <a:off x="4267" y="1643"/>
                <a:ext cx="69" cy="63"/>
              </a:xfrm>
              <a:custGeom>
                <a:avLst/>
                <a:gdLst>
                  <a:gd name="T0" fmla="*/ 17 w 71"/>
                  <a:gd name="T1" fmla="*/ 355 h 62"/>
                  <a:gd name="T2" fmla="*/ 17 w 71"/>
                  <a:gd name="T3" fmla="*/ 0 h 62"/>
                  <a:gd name="T4" fmla="*/ 0 w 71"/>
                  <a:gd name="T5" fmla="*/ 0 h 62"/>
                  <a:gd name="T6" fmla="*/ 0 w 71"/>
                  <a:gd name="T7" fmla="*/ 355 h 62"/>
                  <a:gd name="T8" fmla="*/ 6 w 71"/>
                  <a:gd name="T9" fmla="*/ 503 h 62"/>
                  <a:gd name="T10" fmla="*/ 12 w 71"/>
                  <a:gd name="T11" fmla="*/ 571 h 62"/>
                  <a:gd name="T12" fmla="*/ 17 w 71"/>
                  <a:gd name="T13" fmla="*/ 618 h 62"/>
                  <a:gd name="T14" fmla="*/ 17 w 71"/>
                  <a:gd name="T15" fmla="*/ 680 h 62"/>
                  <a:gd name="T16" fmla="*/ 17 w 71"/>
                  <a:gd name="T17" fmla="*/ 618 h 62"/>
                  <a:gd name="T18" fmla="*/ 17 w 71"/>
                  <a:gd name="T19" fmla="*/ 571 h 62"/>
                  <a:gd name="T20" fmla="*/ 17 w 71"/>
                  <a:gd name="T21" fmla="*/ 503 h 62"/>
                  <a:gd name="T22" fmla="*/ 17 w 71"/>
                  <a:gd name="T23" fmla="*/ 355 h 62"/>
                  <a:gd name="T24" fmla="*/ 17 w 71"/>
                  <a:gd name="T25" fmla="*/ 355 h 6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71"/>
                  <a:gd name="T40" fmla="*/ 0 h 62"/>
                  <a:gd name="T41" fmla="*/ 71 w 71"/>
                  <a:gd name="T42" fmla="*/ 62 h 62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71" h="62">
                    <a:moveTo>
                      <a:pt x="71" y="34"/>
                    </a:moveTo>
                    <a:lnTo>
                      <a:pt x="71" y="0"/>
                    </a:lnTo>
                    <a:lnTo>
                      <a:pt x="0" y="0"/>
                    </a:lnTo>
                    <a:lnTo>
                      <a:pt x="0" y="34"/>
                    </a:lnTo>
                    <a:lnTo>
                      <a:pt x="6" y="45"/>
                    </a:lnTo>
                    <a:lnTo>
                      <a:pt x="12" y="51"/>
                    </a:lnTo>
                    <a:lnTo>
                      <a:pt x="24" y="56"/>
                    </a:lnTo>
                    <a:lnTo>
                      <a:pt x="36" y="62"/>
                    </a:lnTo>
                    <a:lnTo>
                      <a:pt x="54" y="56"/>
                    </a:lnTo>
                    <a:lnTo>
                      <a:pt x="60" y="51"/>
                    </a:lnTo>
                    <a:lnTo>
                      <a:pt x="66" y="45"/>
                    </a:lnTo>
                    <a:lnTo>
                      <a:pt x="71" y="34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56" name="Freeform 190"/>
              <p:cNvSpPr>
                <a:spLocks/>
              </p:cNvSpPr>
              <p:nvPr/>
            </p:nvSpPr>
            <p:spPr bwMode="auto">
              <a:xfrm>
                <a:off x="4267" y="1643"/>
                <a:ext cx="69" cy="63"/>
              </a:xfrm>
              <a:custGeom>
                <a:avLst/>
                <a:gdLst>
                  <a:gd name="T0" fmla="*/ 17 w 71"/>
                  <a:gd name="T1" fmla="*/ 355 h 62"/>
                  <a:gd name="T2" fmla="*/ 17 w 71"/>
                  <a:gd name="T3" fmla="*/ 0 h 62"/>
                  <a:gd name="T4" fmla="*/ 0 w 71"/>
                  <a:gd name="T5" fmla="*/ 0 h 62"/>
                  <a:gd name="T6" fmla="*/ 0 w 71"/>
                  <a:gd name="T7" fmla="*/ 355 h 62"/>
                  <a:gd name="T8" fmla="*/ 6 w 71"/>
                  <a:gd name="T9" fmla="*/ 503 h 62"/>
                  <a:gd name="T10" fmla="*/ 12 w 71"/>
                  <a:gd name="T11" fmla="*/ 571 h 62"/>
                  <a:gd name="T12" fmla="*/ 17 w 71"/>
                  <a:gd name="T13" fmla="*/ 618 h 62"/>
                  <a:gd name="T14" fmla="*/ 17 w 71"/>
                  <a:gd name="T15" fmla="*/ 680 h 62"/>
                  <a:gd name="T16" fmla="*/ 17 w 71"/>
                  <a:gd name="T17" fmla="*/ 618 h 62"/>
                  <a:gd name="T18" fmla="*/ 17 w 71"/>
                  <a:gd name="T19" fmla="*/ 571 h 62"/>
                  <a:gd name="T20" fmla="*/ 17 w 71"/>
                  <a:gd name="T21" fmla="*/ 503 h 62"/>
                  <a:gd name="T22" fmla="*/ 17 w 71"/>
                  <a:gd name="T23" fmla="*/ 355 h 62"/>
                  <a:gd name="T24" fmla="*/ 17 w 71"/>
                  <a:gd name="T25" fmla="*/ 355 h 6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71"/>
                  <a:gd name="T40" fmla="*/ 0 h 62"/>
                  <a:gd name="T41" fmla="*/ 71 w 71"/>
                  <a:gd name="T42" fmla="*/ 62 h 62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71" h="62">
                    <a:moveTo>
                      <a:pt x="71" y="34"/>
                    </a:moveTo>
                    <a:lnTo>
                      <a:pt x="71" y="0"/>
                    </a:lnTo>
                    <a:lnTo>
                      <a:pt x="0" y="0"/>
                    </a:lnTo>
                    <a:lnTo>
                      <a:pt x="0" y="34"/>
                    </a:lnTo>
                    <a:lnTo>
                      <a:pt x="6" y="45"/>
                    </a:lnTo>
                    <a:lnTo>
                      <a:pt x="12" y="51"/>
                    </a:lnTo>
                    <a:lnTo>
                      <a:pt x="24" y="56"/>
                    </a:lnTo>
                    <a:lnTo>
                      <a:pt x="36" y="62"/>
                    </a:lnTo>
                    <a:lnTo>
                      <a:pt x="54" y="56"/>
                    </a:lnTo>
                    <a:lnTo>
                      <a:pt x="60" y="51"/>
                    </a:lnTo>
                    <a:lnTo>
                      <a:pt x="66" y="45"/>
                    </a:lnTo>
                    <a:lnTo>
                      <a:pt x="71" y="34"/>
                    </a:lnTo>
                  </a:path>
                </a:pathLst>
              </a:custGeom>
              <a:noFill/>
              <a:ln w="0">
                <a:solidFill>
                  <a:srgbClr val="FB0F0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57" name="Freeform 191"/>
              <p:cNvSpPr>
                <a:spLocks/>
              </p:cNvSpPr>
              <p:nvPr/>
            </p:nvSpPr>
            <p:spPr bwMode="auto">
              <a:xfrm>
                <a:off x="4267" y="1643"/>
                <a:ext cx="69" cy="63"/>
              </a:xfrm>
              <a:custGeom>
                <a:avLst/>
                <a:gdLst>
                  <a:gd name="T0" fmla="*/ 17 w 71"/>
                  <a:gd name="T1" fmla="*/ 0 h 62"/>
                  <a:gd name="T2" fmla="*/ 17 w 71"/>
                  <a:gd name="T3" fmla="*/ 251 h 62"/>
                  <a:gd name="T4" fmla="*/ 0 w 71"/>
                  <a:gd name="T5" fmla="*/ 251 h 62"/>
                  <a:gd name="T6" fmla="*/ 0 w 71"/>
                  <a:gd name="T7" fmla="*/ 355 h 62"/>
                  <a:gd name="T8" fmla="*/ 17 w 71"/>
                  <a:gd name="T9" fmla="*/ 355 h 62"/>
                  <a:gd name="T10" fmla="*/ 17 w 71"/>
                  <a:gd name="T11" fmla="*/ 571 h 62"/>
                  <a:gd name="T12" fmla="*/ 17 w 71"/>
                  <a:gd name="T13" fmla="*/ 618 h 62"/>
                  <a:gd name="T14" fmla="*/ 12 w 71"/>
                  <a:gd name="T15" fmla="*/ 571 h 62"/>
                  <a:gd name="T16" fmla="*/ 6 w 71"/>
                  <a:gd name="T17" fmla="*/ 571 h 62"/>
                  <a:gd name="T18" fmla="*/ 17 w 71"/>
                  <a:gd name="T19" fmla="*/ 571 h 62"/>
                  <a:gd name="T20" fmla="*/ 17 w 71"/>
                  <a:gd name="T21" fmla="*/ 571 h 62"/>
                  <a:gd name="T22" fmla="*/ 17 w 71"/>
                  <a:gd name="T23" fmla="*/ 618 h 62"/>
                  <a:gd name="T24" fmla="*/ 17 w 71"/>
                  <a:gd name="T25" fmla="*/ 680 h 62"/>
                  <a:gd name="T26" fmla="*/ 17 w 71"/>
                  <a:gd name="T27" fmla="*/ 618 h 62"/>
                  <a:gd name="T28" fmla="*/ 17 w 71"/>
                  <a:gd name="T29" fmla="*/ 355 h 62"/>
                  <a:gd name="T30" fmla="*/ 17 w 71"/>
                  <a:gd name="T31" fmla="*/ 251 h 62"/>
                  <a:gd name="T32" fmla="*/ 17 w 71"/>
                  <a:gd name="T33" fmla="*/ 251 h 62"/>
                  <a:gd name="T34" fmla="*/ 17 w 71"/>
                  <a:gd name="T35" fmla="*/ 355 h 62"/>
                  <a:gd name="T36" fmla="*/ 17 w 71"/>
                  <a:gd name="T37" fmla="*/ 355 h 62"/>
                  <a:gd name="T38" fmla="*/ 17 w 71"/>
                  <a:gd name="T39" fmla="*/ 355 h 62"/>
                  <a:gd name="T40" fmla="*/ 17 w 71"/>
                  <a:gd name="T41" fmla="*/ 251 h 62"/>
                  <a:gd name="T42" fmla="*/ 17 w 71"/>
                  <a:gd name="T43" fmla="*/ 0 h 62"/>
                  <a:gd name="T44" fmla="*/ 0 w 71"/>
                  <a:gd name="T45" fmla="*/ 0 h 62"/>
                  <a:gd name="T46" fmla="*/ 0 w 71"/>
                  <a:gd name="T47" fmla="*/ 11 h 62"/>
                  <a:gd name="T48" fmla="*/ 17 w 71"/>
                  <a:gd name="T49" fmla="*/ 11 h 62"/>
                  <a:gd name="T50" fmla="*/ 17 w 71"/>
                  <a:gd name="T51" fmla="*/ 11 h 62"/>
                  <a:gd name="T52" fmla="*/ 17 w 71"/>
                  <a:gd name="T53" fmla="*/ 11 h 62"/>
                  <a:gd name="T54" fmla="*/ 17 w 71"/>
                  <a:gd name="T55" fmla="*/ 0 h 62"/>
                  <a:gd name="T56" fmla="*/ 17 w 71"/>
                  <a:gd name="T57" fmla="*/ 0 h 62"/>
                  <a:gd name="T58" fmla="*/ 17 w 71"/>
                  <a:gd name="T59" fmla="*/ 11 h 62"/>
                  <a:gd name="T60" fmla="*/ 17 w 71"/>
                  <a:gd name="T61" fmla="*/ 355 h 62"/>
                  <a:gd name="T62" fmla="*/ 17 w 71"/>
                  <a:gd name="T63" fmla="*/ 355 h 62"/>
                  <a:gd name="T64" fmla="*/ 17 w 71"/>
                  <a:gd name="T65" fmla="*/ 571 h 62"/>
                  <a:gd name="T66" fmla="*/ 17 w 71"/>
                  <a:gd name="T67" fmla="*/ 571 h 62"/>
                  <a:gd name="T68" fmla="*/ 17 w 71"/>
                  <a:gd name="T69" fmla="*/ 618 h 62"/>
                  <a:gd name="T70" fmla="*/ 17 w 71"/>
                  <a:gd name="T71" fmla="*/ 571 h 62"/>
                  <a:gd name="T72" fmla="*/ 17 w 71"/>
                  <a:gd name="T73" fmla="*/ 571 h 62"/>
                  <a:gd name="T74" fmla="*/ 17 w 71"/>
                  <a:gd name="T75" fmla="*/ 571 h 62"/>
                  <a:gd name="T76" fmla="*/ 17 w 71"/>
                  <a:gd name="T77" fmla="*/ 355 h 62"/>
                  <a:gd name="T78" fmla="*/ 17 w 71"/>
                  <a:gd name="T79" fmla="*/ 355 h 62"/>
                  <a:gd name="T80" fmla="*/ 17 w 71"/>
                  <a:gd name="T81" fmla="*/ 251 h 62"/>
                  <a:gd name="T82" fmla="*/ 17 w 71"/>
                  <a:gd name="T83" fmla="*/ 251 h 62"/>
                  <a:gd name="T84" fmla="*/ 17 w 71"/>
                  <a:gd name="T85" fmla="*/ 251 h 62"/>
                  <a:gd name="T86" fmla="*/ 17 w 71"/>
                  <a:gd name="T87" fmla="*/ 0 h 62"/>
                  <a:gd name="T88" fmla="*/ 17 w 71"/>
                  <a:gd name="T89" fmla="*/ 0 h 62"/>
                  <a:gd name="T90" fmla="*/ 17 w 71"/>
                  <a:gd name="T91" fmla="*/ 0 h 62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71"/>
                  <a:gd name="T139" fmla="*/ 0 h 62"/>
                  <a:gd name="T140" fmla="*/ 71 w 71"/>
                  <a:gd name="T141" fmla="*/ 62 h 62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71" h="62">
                    <a:moveTo>
                      <a:pt x="30" y="0"/>
                    </a:moveTo>
                    <a:lnTo>
                      <a:pt x="30" y="23"/>
                    </a:lnTo>
                    <a:lnTo>
                      <a:pt x="0" y="23"/>
                    </a:lnTo>
                    <a:lnTo>
                      <a:pt x="0" y="34"/>
                    </a:lnTo>
                    <a:lnTo>
                      <a:pt x="18" y="34"/>
                    </a:lnTo>
                    <a:lnTo>
                      <a:pt x="18" y="51"/>
                    </a:lnTo>
                    <a:lnTo>
                      <a:pt x="18" y="56"/>
                    </a:lnTo>
                    <a:lnTo>
                      <a:pt x="12" y="51"/>
                    </a:lnTo>
                    <a:lnTo>
                      <a:pt x="6" y="51"/>
                    </a:lnTo>
                    <a:lnTo>
                      <a:pt x="30" y="51"/>
                    </a:lnTo>
                    <a:lnTo>
                      <a:pt x="42" y="51"/>
                    </a:lnTo>
                    <a:lnTo>
                      <a:pt x="42" y="56"/>
                    </a:lnTo>
                    <a:lnTo>
                      <a:pt x="36" y="62"/>
                    </a:lnTo>
                    <a:lnTo>
                      <a:pt x="30" y="56"/>
                    </a:lnTo>
                    <a:lnTo>
                      <a:pt x="30" y="34"/>
                    </a:lnTo>
                    <a:lnTo>
                      <a:pt x="30" y="23"/>
                    </a:lnTo>
                    <a:lnTo>
                      <a:pt x="42" y="23"/>
                    </a:lnTo>
                    <a:lnTo>
                      <a:pt x="42" y="34"/>
                    </a:lnTo>
                    <a:lnTo>
                      <a:pt x="30" y="34"/>
                    </a:lnTo>
                    <a:lnTo>
                      <a:pt x="18" y="34"/>
                    </a:lnTo>
                    <a:lnTo>
                      <a:pt x="18" y="23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18" y="11"/>
                    </a:lnTo>
                    <a:lnTo>
                      <a:pt x="60" y="11"/>
                    </a:lnTo>
                    <a:lnTo>
                      <a:pt x="71" y="11"/>
                    </a:lnTo>
                    <a:lnTo>
                      <a:pt x="71" y="0"/>
                    </a:lnTo>
                    <a:lnTo>
                      <a:pt x="60" y="0"/>
                    </a:lnTo>
                    <a:lnTo>
                      <a:pt x="60" y="11"/>
                    </a:lnTo>
                    <a:lnTo>
                      <a:pt x="60" y="34"/>
                    </a:lnTo>
                    <a:lnTo>
                      <a:pt x="42" y="34"/>
                    </a:lnTo>
                    <a:lnTo>
                      <a:pt x="42" y="51"/>
                    </a:lnTo>
                    <a:lnTo>
                      <a:pt x="60" y="51"/>
                    </a:lnTo>
                    <a:lnTo>
                      <a:pt x="60" y="56"/>
                    </a:lnTo>
                    <a:lnTo>
                      <a:pt x="60" y="51"/>
                    </a:lnTo>
                    <a:lnTo>
                      <a:pt x="66" y="51"/>
                    </a:lnTo>
                    <a:lnTo>
                      <a:pt x="60" y="51"/>
                    </a:lnTo>
                    <a:lnTo>
                      <a:pt x="60" y="34"/>
                    </a:lnTo>
                    <a:lnTo>
                      <a:pt x="71" y="34"/>
                    </a:lnTo>
                    <a:lnTo>
                      <a:pt x="71" y="23"/>
                    </a:lnTo>
                    <a:lnTo>
                      <a:pt x="60" y="23"/>
                    </a:lnTo>
                    <a:lnTo>
                      <a:pt x="42" y="23"/>
                    </a:lnTo>
                    <a:lnTo>
                      <a:pt x="42" y="0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FB0F0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58" name="Freeform 192"/>
              <p:cNvSpPr>
                <a:spLocks/>
              </p:cNvSpPr>
              <p:nvPr/>
            </p:nvSpPr>
            <p:spPr bwMode="auto">
              <a:xfrm>
                <a:off x="4256" y="1607"/>
                <a:ext cx="92" cy="36"/>
              </a:xfrm>
              <a:custGeom>
                <a:avLst/>
                <a:gdLst>
                  <a:gd name="T0" fmla="*/ 23 w 95"/>
                  <a:gd name="T1" fmla="*/ 256 h 33"/>
                  <a:gd name="T2" fmla="*/ 23 w 95"/>
                  <a:gd name="T3" fmla="*/ 256 h 33"/>
                  <a:gd name="T4" fmla="*/ 23 w 95"/>
                  <a:gd name="T5" fmla="*/ 256 h 33"/>
                  <a:gd name="T6" fmla="*/ 23 w 95"/>
                  <a:gd name="T7" fmla="*/ 256 h 33"/>
                  <a:gd name="T8" fmla="*/ 23 w 95"/>
                  <a:gd name="T9" fmla="*/ 256 h 33"/>
                  <a:gd name="T10" fmla="*/ 23 w 95"/>
                  <a:gd name="T11" fmla="*/ 297 h 33"/>
                  <a:gd name="T12" fmla="*/ 23 w 95"/>
                  <a:gd name="T13" fmla="*/ 297 h 33"/>
                  <a:gd name="T14" fmla="*/ 23 w 95"/>
                  <a:gd name="T15" fmla="*/ 11 h 33"/>
                  <a:gd name="T16" fmla="*/ 23 w 95"/>
                  <a:gd name="T17" fmla="*/ 5 h 33"/>
                  <a:gd name="T18" fmla="*/ 23 w 95"/>
                  <a:gd name="T19" fmla="*/ 5 h 33"/>
                  <a:gd name="T20" fmla="*/ 23 w 95"/>
                  <a:gd name="T21" fmla="*/ 0 h 33"/>
                  <a:gd name="T22" fmla="*/ 23 w 95"/>
                  <a:gd name="T23" fmla="*/ 5 h 33"/>
                  <a:gd name="T24" fmla="*/ 23 w 95"/>
                  <a:gd name="T25" fmla="*/ 0 h 33"/>
                  <a:gd name="T26" fmla="*/ 23 w 95"/>
                  <a:gd name="T27" fmla="*/ 5 h 33"/>
                  <a:gd name="T28" fmla="*/ 23 w 95"/>
                  <a:gd name="T29" fmla="*/ 0 h 33"/>
                  <a:gd name="T30" fmla="*/ 18 w 95"/>
                  <a:gd name="T31" fmla="*/ 5 h 33"/>
                  <a:gd name="T32" fmla="*/ 12 w 95"/>
                  <a:gd name="T33" fmla="*/ 5 h 33"/>
                  <a:gd name="T34" fmla="*/ 0 w 95"/>
                  <a:gd name="T35" fmla="*/ 11 h 33"/>
                  <a:gd name="T36" fmla="*/ 12 w 95"/>
                  <a:gd name="T37" fmla="*/ 297 h 33"/>
                  <a:gd name="T38" fmla="*/ 18 w 95"/>
                  <a:gd name="T39" fmla="*/ 256 h 33"/>
                  <a:gd name="T40" fmla="*/ 23 w 95"/>
                  <a:gd name="T41" fmla="*/ 256 h 33"/>
                  <a:gd name="T42" fmla="*/ 23 w 95"/>
                  <a:gd name="T43" fmla="*/ 256 h 33"/>
                  <a:gd name="T44" fmla="*/ 23 w 95"/>
                  <a:gd name="T45" fmla="*/ 256 h 33"/>
                  <a:gd name="T46" fmla="*/ 23 w 95"/>
                  <a:gd name="T47" fmla="*/ 256 h 33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95"/>
                  <a:gd name="T73" fmla="*/ 0 h 33"/>
                  <a:gd name="T74" fmla="*/ 95 w 95"/>
                  <a:gd name="T75" fmla="*/ 33 h 33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95" h="33">
                    <a:moveTo>
                      <a:pt x="48" y="28"/>
                    </a:moveTo>
                    <a:lnTo>
                      <a:pt x="54" y="28"/>
                    </a:lnTo>
                    <a:lnTo>
                      <a:pt x="60" y="28"/>
                    </a:lnTo>
                    <a:lnTo>
                      <a:pt x="66" y="28"/>
                    </a:lnTo>
                    <a:lnTo>
                      <a:pt x="78" y="28"/>
                    </a:lnTo>
                    <a:lnTo>
                      <a:pt x="78" y="33"/>
                    </a:lnTo>
                    <a:lnTo>
                      <a:pt x="83" y="33"/>
                    </a:lnTo>
                    <a:lnTo>
                      <a:pt x="95" y="11"/>
                    </a:lnTo>
                    <a:lnTo>
                      <a:pt x="89" y="5"/>
                    </a:lnTo>
                    <a:lnTo>
                      <a:pt x="78" y="5"/>
                    </a:lnTo>
                    <a:lnTo>
                      <a:pt x="72" y="0"/>
                    </a:lnTo>
                    <a:lnTo>
                      <a:pt x="60" y="5"/>
                    </a:lnTo>
                    <a:lnTo>
                      <a:pt x="48" y="0"/>
                    </a:lnTo>
                    <a:lnTo>
                      <a:pt x="36" y="5"/>
                    </a:lnTo>
                    <a:lnTo>
                      <a:pt x="30" y="0"/>
                    </a:lnTo>
                    <a:lnTo>
                      <a:pt x="18" y="5"/>
                    </a:lnTo>
                    <a:lnTo>
                      <a:pt x="12" y="5"/>
                    </a:lnTo>
                    <a:lnTo>
                      <a:pt x="0" y="11"/>
                    </a:lnTo>
                    <a:lnTo>
                      <a:pt x="12" y="33"/>
                    </a:lnTo>
                    <a:lnTo>
                      <a:pt x="18" y="28"/>
                    </a:lnTo>
                    <a:lnTo>
                      <a:pt x="30" y="28"/>
                    </a:lnTo>
                    <a:lnTo>
                      <a:pt x="36" y="28"/>
                    </a:lnTo>
                    <a:lnTo>
                      <a:pt x="48" y="28"/>
                    </a:lnTo>
                    <a:close/>
                  </a:path>
                </a:pathLst>
              </a:custGeom>
              <a:solidFill>
                <a:srgbClr val="2F309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59" name="Freeform 193"/>
              <p:cNvSpPr>
                <a:spLocks/>
              </p:cNvSpPr>
              <p:nvPr/>
            </p:nvSpPr>
            <p:spPr bwMode="auto">
              <a:xfrm>
                <a:off x="4256" y="1607"/>
                <a:ext cx="92" cy="36"/>
              </a:xfrm>
              <a:custGeom>
                <a:avLst/>
                <a:gdLst>
                  <a:gd name="T0" fmla="*/ 23 w 95"/>
                  <a:gd name="T1" fmla="*/ 256 h 33"/>
                  <a:gd name="T2" fmla="*/ 23 w 95"/>
                  <a:gd name="T3" fmla="*/ 256 h 33"/>
                  <a:gd name="T4" fmla="*/ 23 w 95"/>
                  <a:gd name="T5" fmla="*/ 256 h 33"/>
                  <a:gd name="T6" fmla="*/ 23 w 95"/>
                  <a:gd name="T7" fmla="*/ 256 h 33"/>
                  <a:gd name="T8" fmla="*/ 23 w 95"/>
                  <a:gd name="T9" fmla="*/ 256 h 33"/>
                  <a:gd name="T10" fmla="*/ 23 w 95"/>
                  <a:gd name="T11" fmla="*/ 297 h 33"/>
                  <a:gd name="T12" fmla="*/ 23 w 95"/>
                  <a:gd name="T13" fmla="*/ 297 h 33"/>
                  <a:gd name="T14" fmla="*/ 23 w 95"/>
                  <a:gd name="T15" fmla="*/ 11 h 33"/>
                  <a:gd name="T16" fmla="*/ 23 w 95"/>
                  <a:gd name="T17" fmla="*/ 5 h 33"/>
                  <a:gd name="T18" fmla="*/ 23 w 95"/>
                  <a:gd name="T19" fmla="*/ 5 h 33"/>
                  <a:gd name="T20" fmla="*/ 23 w 95"/>
                  <a:gd name="T21" fmla="*/ 0 h 33"/>
                  <a:gd name="T22" fmla="*/ 23 w 95"/>
                  <a:gd name="T23" fmla="*/ 5 h 33"/>
                  <a:gd name="T24" fmla="*/ 23 w 95"/>
                  <a:gd name="T25" fmla="*/ 0 h 33"/>
                  <a:gd name="T26" fmla="*/ 23 w 95"/>
                  <a:gd name="T27" fmla="*/ 5 h 33"/>
                  <a:gd name="T28" fmla="*/ 23 w 95"/>
                  <a:gd name="T29" fmla="*/ 0 h 33"/>
                  <a:gd name="T30" fmla="*/ 18 w 95"/>
                  <a:gd name="T31" fmla="*/ 5 h 33"/>
                  <a:gd name="T32" fmla="*/ 12 w 95"/>
                  <a:gd name="T33" fmla="*/ 5 h 33"/>
                  <a:gd name="T34" fmla="*/ 0 w 95"/>
                  <a:gd name="T35" fmla="*/ 11 h 33"/>
                  <a:gd name="T36" fmla="*/ 12 w 95"/>
                  <a:gd name="T37" fmla="*/ 297 h 33"/>
                  <a:gd name="T38" fmla="*/ 18 w 95"/>
                  <a:gd name="T39" fmla="*/ 256 h 33"/>
                  <a:gd name="T40" fmla="*/ 23 w 95"/>
                  <a:gd name="T41" fmla="*/ 256 h 33"/>
                  <a:gd name="T42" fmla="*/ 23 w 95"/>
                  <a:gd name="T43" fmla="*/ 256 h 33"/>
                  <a:gd name="T44" fmla="*/ 23 w 95"/>
                  <a:gd name="T45" fmla="*/ 256 h 33"/>
                  <a:gd name="T46" fmla="*/ 23 w 95"/>
                  <a:gd name="T47" fmla="*/ 256 h 33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95"/>
                  <a:gd name="T73" fmla="*/ 0 h 33"/>
                  <a:gd name="T74" fmla="*/ 95 w 95"/>
                  <a:gd name="T75" fmla="*/ 33 h 33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95" h="33">
                    <a:moveTo>
                      <a:pt x="48" y="28"/>
                    </a:moveTo>
                    <a:lnTo>
                      <a:pt x="54" y="28"/>
                    </a:lnTo>
                    <a:lnTo>
                      <a:pt x="60" y="28"/>
                    </a:lnTo>
                    <a:lnTo>
                      <a:pt x="66" y="28"/>
                    </a:lnTo>
                    <a:lnTo>
                      <a:pt x="78" y="28"/>
                    </a:lnTo>
                    <a:lnTo>
                      <a:pt x="78" y="33"/>
                    </a:lnTo>
                    <a:lnTo>
                      <a:pt x="83" y="33"/>
                    </a:lnTo>
                    <a:lnTo>
                      <a:pt x="95" y="11"/>
                    </a:lnTo>
                    <a:lnTo>
                      <a:pt x="89" y="5"/>
                    </a:lnTo>
                    <a:lnTo>
                      <a:pt x="78" y="5"/>
                    </a:lnTo>
                    <a:lnTo>
                      <a:pt x="72" y="0"/>
                    </a:lnTo>
                    <a:lnTo>
                      <a:pt x="60" y="5"/>
                    </a:lnTo>
                    <a:lnTo>
                      <a:pt x="48" y="0"/>
                    </a:lnTo>
                    <a:lnTo>
                      <a:pt x="36" y="5"/>
                    </a:lnTo>
                    <a:lnTo>
                      <a:pt x="30" y="0"/>
                    </a:lnTo>
                    <a:lnTo>
                      <a:pt x="18" y="5"/>
                    </a:lnTo>
                    <a:lnTo>
                      <a:pt x="12" y="5"/>
                    </a:lnTo>
                    <a:lnTo>
                      <a:pt x="0" y="11"/>
                    </a:lnTo>
                    <a:lnTo>
                      <a:pt x="12" y="33"/>
                    </a:lnTo>
                    <a:lnTo>
                      <a:pt x="18" y="28"/>
                    </a:lnTo>
                    <a:lnTo>
                      <a:pt x="30" y="28"/>
                    </a:lnTo>
                    <a:lnTo>
                      <a:pt x="36" y="28"/>
                    </a:lnTo>
                    <a:lnTo>
                      <a:pt x="48" y="28"/>
                    </a:lnTo>
                  </a:path>
                </a:pathLst>
              </a:custGeom>
              <a:noFill/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60" name="Freeform 194"/>
              <p:cNvSpPr>
                <a:spLocks/>
              </p:cNvSpPr>
              <p:nvPr/>
            </p:nvSpPr>
            <p:spPr bwMode="auto">
              <a:xfrm>
                <a:off x="4273" y="1607"/>
                <a:ext cx="24" cy="29"/>
              </a:xfrm>
              <a:custGeom>
                <a:avLst/>
                <a:gdLst>
                  <a:gd name="T0" fmla="*/ 12 w 24"/>
                  <a:gd name="T1" fmla="*/ 5 h 28"/>
                  <a:gd name="T2" fmla="*/ 12 w 24"/>
                  <a:gd name="T3" fmla="*/ 0 h 28"/>
                  <a:gd name="T4" fmla="*/ 0 w 24"/>
                  <a:gd name="T5" fmla="*/ 5 h 28"/>
                  <a:gd name="T6" fmla="*/ 6 w 24"/>
                  <a:gd name="T7" fmla="*/ 28 h 28"/>
                  <a:gd name="T8" fmla="*/ 12 w 24"/>
                  <a:gd name="T9" fmla="*/ 28 h 28"/>
                  <a:gd name="T10" fmla="*/ 12 w 24"/>
                  <a:gd name="T11" fmla="*/ 28 h 28"/>
                  <a:gd name="T12" fmla="*/ 12 w 24"/>
                  <a:gd name="T13" fmla="*/ 5 h 28"/>
                  <a:gd name="T14" fmla="*/ 12 w 24"/>
                  <a:gd name="T15" fmla="*/ 5 h 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4"/>
                  <a:gd name="T25" fmla="*/ 0 h 28"/>
                  <a:gd name="T26" fmla="*/ 24 w 24"/>
                  <a:gd name="T27" fmla="*/ 28 h 2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4" h="28">
                    <a:moveTo>
                      <a:pt x="18" y="5"/>
                    </a:moveTo>
                    <a:lnTo>
                      <a:pt x="12" y="0"/>
                    </a:lnTo>
                    <a:lnTo>
                      <a:pt x="0" y="5"/>
                    </a:lnTo>
                    <a:lnTo>
                      <a:pt x="6" y="28"/>
                    </a:lnTo>
                    <a:lnTo>
                      <a:pt x="18" y="28"/>
                    </a:lnTo>
                    <a:lnTo>
                      <a:pt x="24" y="28"/>
                    </a:lnTo>
                    <a:lnTo>
                      <a:pt x="18" y="5"/>
                    </a:lnTo>
                    <a:close/>
                  </a:path>
                </a:pathLst>
              </a:custGeom>
              <a:solidFill>
                <a:srgbClr val="16067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61" name="Freeform 195"/>
              <p:cNvSpPr>
                <a:spLocks/>
              </p:cNvSpPr>
              <p:nvPr/>
            </p:nvSpPr>
            <p:spPr bwMode="auto">
              <a:xfrm>
                <a:off x="4273" y="1607"/>
                <a:ext cx="24" cy="29"/>
              </a:xfrm>
              <a:custGeom>
                <a:avLst/>
                <a:gdLst>
                  <a:gd name="T0" fmla="*/ 12 w 24"/>
                  <a:gd name="T1" fmla="*/ 5 h 28"/>
                  <a:gd name="T2" fmla="*/ 12 w 24"/>
                  <a:gd name="T3" fmla="*/ 0 h 28"/>
                  <a:gd name="T4" fmla="*/ 0 w 24"/>
                  <a:gd name="T5" fmla="*/ 5 h 28"/>
                  <a:gd name="T6" fmla="*/ 6 w 24"/>
                  <a:gd name="T7" fmla="*/ 28 h 28"/>
                  <a:gd name="T8" fmla="*/ 12 w 24"/>
                  <a:gd name="T9" fmla="*/ 28 h 28"/>
                  <a:gd name="T10" fmla="*/ 12 w 24"/>
                  <a:gd name="T11" fmla="*/ 28 h 28"/>
                  <a:gd name="T12" fmla="*/ 12 w 24"/>
                  <a:gd name="T13" fmla="*/ 5 h 28"/>
                  <a:gd name="T14" fmla="*/ 12 w 24"/>
                  <a:gd name="T15" fmla="*/ 5 h 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4"/>
                  <a:gd name="T25" fmla="*/ 0 h 28"/>
                  <a:gd name="T26" fmla="*/ 24 w 24"/>
                  <a:gd name="T27" fmla="*/ 28 h 2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4" h="28">
                    <a:moveTo>
                      <a:pt x="18" y="5"/>
                    </a:moveTo>
                    <a:lnTo>
                      <a:pt x="12" y="0"/>
                    </a:lnTo>
                    <a:lnTo>
                      <a:pt x="0" y="5"/>
                    </a:lnTo>
                    <a:lnTo>
                      <a:pt x="6" y="28"/>
                    </a:lnTo>
                    <a:lnTo>
                      <a:pt x="18" y="28"/>
                    </a:lnTo>
                    <a:lnTo>
                      <a:pt x="24" y="28"/>
                    </a:lnTo>
                    <a:lnTo>
                      <a:pt x="18" y="5"/>
                    </a:lnTo>
                  </a:path>
                </a:pathLst>
              </a:custGeom>
              <a:noFill/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62" name="Freeform 196"/>
              <p:cNvSpPr>
                <a:spLocks/>
              </p:cNvSpPr>
              <p:nvPr/>
            </p:nvSpPr>
            <p:spPr bwMode="auto">
              <a:xfrm>
                <a:off x="4315" y="1607"/>
                <a:ext cx="18" cy="29"/>
              </a:xfrm>
              <a:custGeom>
                <a:avLst/>
                <a:gdLst>
                  <a:gd name="T0" fmla="*/ 0 w 18"/>
                  <a:gd name="T1" fmla="*/ 5 h 28"/>
                  <a:gd name="T2" fmla="*/ 9 w 18"/>
                  <a:gd name="T3" fmla="*/ 0 h 28"/>
                  <a:gd name="T4" fmla="*/ 9 w 18"/>
                  <a:gd name="T5" fmla="*/ 5 h 28"/>
                  <a:gd name="T6" fmla="*/ 9 w 18"/>
                  <a:gd name="T7" fmla="*/ 28 h 28"/>
                  <a:gd name="T8" fmla="*/ 6 w 18"/>
                  <a:gd name="T9" fmla="*/ 28 h 28"/>
                  <a:gd name="T10" fmla="*/ 0 w 18"/>
                  <a:gd name="T11" fmla="*/ 28 h 28"/>
                  <a:gd name="T12" fmla="*/ 0 w 18"/>
                  <a:gd name="T13" fmla="*/ 5 h 28"/>
                  <a:gd name="T14" fmla="*/ 0 w 18"/>
                  <a:gd name="T15" fmla="*/ 5 h 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8"/>
                  <a:gd name="T25" fmla="*/ 0 h 28"/>
                  <a:gd name="T26" fmla="*/ 18 w 18"/>
                  <a:gd name="T27" fmla="*/ 28 h 2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8" h="28">
                    <a:moveTo>
                      <a:pt x="0" y="5"/>
                    </a:moveTo>
                    <a:lnTo>
                      <a:pt x="12" y="0"/>
                    </a:lnTo>
                    <a:lnTo>
                      <a:pt x="18" y="5"/>
                    </a:lnTo>
                    <a:lnTo>
                      <a:pt x="12" y="28"/>
                    </a:lnTo>
                    <a:lnTo>
                      <a:pt x="6" y="28"/>
                    </a:lnTo>
                    <a:lnTo>
                      <a:pt x="0" y="28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16067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63" name="Freeform 197"/>
              <p:cNvSpPr>
                <a:spLocks/>
              </p:cNvSpPr>
              <p:nvPr/>
            </p:nvSpPr>
            <p:spPr bwMode="auto">
              <a:xfrm>
                <a:off x="4315" y="1607"/>
                <a:ext cx="18" cy="29"/>
              </a:xfrm>
              <a:custGeom>
                <a:avLst/>
                <a:gdLst>
                  <a:gd name="T0" fmla="*/ 0 w 18"/>
                  <a:gd name="T1" fmla="*/ 5 h 28"/>
                  <a:gd name="T2" fmla="*/ 9 w 18"/>
                  <a:gd name="T3" fmla="*/ 0 h 28"/>
                  <a:gd name="T4" fmla="*/ 9 w 18"/>
                  <a:gd name="T5" fmla="*/ 5 h 28"/>
                  <a:gd name="T6" fmla="*/ 9 w 18"/>
                  <a:gd name="T7" fmla="*/ 28 h 28"/>
                  <a:gd name="T8" fmla="*/ 6 w 18"/>
                  <a:gd name="T9" fmla="*/ 28 h 28"/>
                  <a:gd name="T10" fmla="*/ 0 w 18"/>
                  <a:gd name="T11" fmla="*/ 28 h 28"/>
                  <a:gd name="T12" fmla="*/ 0 w 18"/>
                  <a:gd name="T13" fmla="*/ 5 h 28"/>
                  <a:gd name="T14" fmla="*/ 0 w 18"/>
                  <a:gd name="T15" fmla="*/ 5 h 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8"/>
                  <a:gd name="T25" fmla="*/ 0 h 28"/>
                  <a:gd name="T26" fmla="*/ 18 w 18"/>
                  <a:gd name="T27" fmla="*/ 28 h 2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8" h="28">
                    <a:moveTo>
                      <a:pt x="0" y="5"/>
                    </a:moveTo>
                    <a:lnTo>
                      <a:pt x="12" y="0"/>
                    </a:lnTo>
                    <a:lnTo>
                      <a:pt x="18" y="5"/>
                    </a:lnTo>
                    <a:lnTo>
                      <a:pt x="12" y="28"/>
                    </a:lnTo>
                    <a:lnTo>
                      <a:pt x="6" y="28"/>
                    </a:lnTo>
                    <a:lnTo>
                      <a:pt x="0" y="28"/>
                    </a:lnTo>
                    <a:lnTo>
                      <a:pt x="0" y="5"/>
                    </a:lnTo>
                  </a:path>
                </a:pathLst>
              </a:custGeom>
              <a:noFill/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64" name="Freeform 198"/>
              <p:cNvSpPr>
                <a:spLocks/>
              </p:cNvSpPr>
              <p:nvPr/>
            </p:nvSpPr>
            <p:spPr bwMode="auto">
              <a:xfrm>
                <a:off x="4261" y="1617"/>
                <a:ext cx="12" cy="6"/>
              </a:xfrm>
              <a:custGeom>
                <a:avLst/>
                <a:gdLst>
                  <a:gd name="T0" fmla="*/ 0 w 12"/>
                  <a:gd name="T1" fmla="*/ 5 h 5"/>
                  <a:gd name="T2" fmla="*/ 6 w 12"/>
                  <a:gd name="T3" fmla="*/ 5 h 5"/>
                  <a:gd name="T4" fmla="*/ 6 w 12"/>
                  <a:gd name="T5" fmla="*/ 5 h 5"/>
                  <a:gd name="T6" fmla="*/ 6 w 12"/>
                  <a:gd name="T7" fmla="*/ 5 h 5"/>
                  <a:gd name="T8" fmla="*/ 6 w 12"/>
                  <a:gd name="T9" fmla="*/ 5 h 5"/>
                  <a:gd name="T10" fmla="*/ 6 w 12"/>
                  <a:gd name="T11" fmla="*/ 5 h 5"/>
                  <a:gd name="T12" fmla="*/ 12 w 12"/>
                  <a:gd name="T13" fmla="*/ 5 h 5"/>
                  <a:gd name="T14" fmla="*/ 12 w 12"/>
                  <a:gd name="T15" fmla="*/ 5 h 5"/>
                  <a:gd name="T16" fmla="*/ 12 w 12"/>
                  <a:gd name="T17" fmla="*/ 0 h 5"/>
                  <a:gd name="T18" fmla="*/ 6 w 12"/>
                  <a:gd name="T19" fmla="*/ 0 h 5"/>
                  <a:gd name="T20" fmla="*/ 6 w 12"/>
                  <a:gd name="T21" fmla="*/ 0 h 5"/>
                  <a:gd name="T22" fmla="*/ 6 w 12"/>
                  <a:gd name="T23" fmla="*/ 0 h 5"/>
                  <a:gd name="T24" fmla="*/ 0 w 12"/>
                  <a:gd name="T25" fmla="*/ 5 h 5"/>
                  <a:gd name="T26" fmla="*/ 0 w 12"/>
                  <a:gd name="T27" fmla="*/ 5 h 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"/>
                  <a:gd name="T43" fmla="*/ 0 h 5"/>
                  <a:gd name="T44" fmla="*/ 12 w 12"/>
                  <a:gd name="T45" fmla="*/ 5 h 5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" h="5">
                    <a:moveTo>
                      <a:pt x="0" y="5"/>
                    </a:moveTo>
                    <a:lnTo>
                      <a:pt x="6" y="5"/>
                    </a:lnTo>
                    <a:lnTo>
                      <a:pt x="12" y="5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F7F61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65" name="Freeform 199"/>
              <p:cNvSpPr>
                <a:spLocks/>
              </p:cNvSpPr>
              <p:nvPr/>
            </p:nvSpPr>
            <p:spPr bwMode="auto">
              <a:xfrm>
                <a:off x="4267" y="1630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0 w 12"/>
                  <a:gd name="T3" fmla="*/ 6 h 6"/>
                  <a:gd name="T4" fmla="*/ 0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6 w 12"/>
                  <a:gd name="T11" fmla="*/ 6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6 h 6"/>
                  <a:gd name="T24" fmla="*/ 0 w 12"/>
                  <a:gd name="T25" fmla="*/ 6 h 6"/>
                  <a:gd name="T26" fmla="*/ 0 w 12"/>
                  <a:gd name="T27" fmla="*/ 6 h 6"/>
                  <a:gd name="T28" fmla="*/ 0 w 12"/>
                  <a:gd name="T29" fmla="*/ 6 h 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2"/>
                  <a:gd name="T46" fmla="*/ 0 h 6"/>
                  <a:gd name="T47" fmla="*/ 12 w 12"/>
                  <a:gd name="T48" fmla="*/ 6 h 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2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66" name="Freeform 200"/>
              <p:cNvSpPr>
                <a:spLocks/>
              </p:cNvSpPr>
              <p:nvPr/>
            </p:nvSpPr>
            <p:spPr bwMode="auto">
              <a:xfrm>
                <a:off x="4273" y="1613"/>
                <a:ext cx="18" cy="13"/>
              </a:xfrm>
              <a:custGeom>
                <a:avLst/>
                <a:gdLst>
                  <a:gd name="T0" fmla="*/ 9 w 18"/>
                  <a:gd name="T1" fmla="*/ 0 h 11"/>
                  <a:gd name="T2" fmla="*/ 9 w 18"/>
                  <a:gd name="T3" fmla="*/ 0 h 11"/>
                  <a:gd name="T4" fmla="*/ 6 w 18"/>
                  <a:gd name="T5" fmla="*/ 0 h 11"/>
                  <a:gd name="T6" fmla="*/ 0 w 18"/>
                  <a:gd name="T7" fmla="*/ 6 h 11"/>
                  <a:gd name="T8" fmla="*/ 6 w 18"/>
                  <a:gd name="T9" fmla="*/ 11 h 11"/>
                  <a:gd name="T10" fmla="*/ 9 w 18"/>
                  <a:gd name="T11" fmla="*/ 6 h 11"/>
                  <a:gd name="T12" fmla="*/ 9 w 18"/>
                  <a:gd name="T13" fmla="*/ 6 h 11"/>
                  <a:gd name="T14" fmla="*/ 9 w 18"/>
                  <a:gd name="T15" fmla="*/ 6 h 11"/>
                  <a:gd name="T16" fmla="*/ 9 w 18"/>
                  <a:gd name="T17" fmla="*/ 0 h 11"/>
                  <a:gd name="T18" fmla="*/ 9 w 18"/>
                  <a:gd name="T19" fmla="*/ 0 h 1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8"/>
                  <a:gd name="T31" fmla="*/ 0 h 11"/>
                  <a:gd name="T32" fmla="*/ 18 w 18"/>
                  <a:gd name="T33" fmla="*/ 11 h 1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8" h="11">
                    <a:moveTo>
                      <a:pt x="18" y="0"/>
                    </a:moveTo>
                    <a:lnTo>
                      <a:pt x="12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1"/>
                    </a:lnTo>
                    <a:lnTo>
                      <a:pt x="12" y="6"/>
                    </a:lnTo>
                    <a:lnTo>
                      <a:pt x="18" y="6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FB0F0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67" name="Freeform 201"/>
              <p:cNvSpPr>
                <a:spLocks/>
              </p:cNvSpPr>
              <p:nvPr/>
            </p:nvSpPr>
            <p:spPr bwMode="auto">
              <a:xfrm>
                <a:off x="4279" y="1626"/>
                <a:ext cx="18" cy="4"/>
              </a:xfrm>
              <a:custGeom>
                <a:avLst/>
                <a:gdLst>
                  <a:gd name="T0" fmla="*/ 9 w 18"/>
                  <a:gd name="T1" fmla="*/ 0 h 6"/>
                  <a:gd name="T2" fmla="*/ 9 w 18"/>
                  <a:gd name="T3" fmla="*/ 0 h 6"/>
                  <a:gd name="T4" fmla="*/ 6 w 18"/>
                  <a:gd name="T5" fmla="*/ 0 h 6"/>
                  <a:gd name="T6" fmla="*/ 0 w 18"/>
                  <a:gd name="T7" fmla="*/ 0 h 6"/>
                  <a:gd name="T8" fmla="*/ 0 w 18"/>
                  <a:gd name="T9" fmla="*/ 6 h 6"/>
                  <a:gd name="T10" fmla="*/ 6 w 18"/>
                  <a:gd name="T11" fmla="*/ 6 h 6"/>
                  <a:gd name="T12" fmla="*/ 9 w 18"/>
                  <a:gd name="T13" fmla="*/ 6 h 6"/>
                  <a:gd name="T14" fmla="*/ 9 w 18"/>
                  <a:gd name="T15" fmla="*/ 6 h 6"/>
                  <a:gd name="T16" fmla="*/ 9 w 18"/>
                  <a:gd name="T17" fmla="*/ 0 h 6"/>
                  <a:gd name="T18" fmla="*/ 9 w 18"/>
                  <a:gd name="T19" fmla="*/ 0 h 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8"/>
                  <a:gd name="T31" fmla="*/ 0 h 6"/>
                  <a:gd name="T32" fmla="*/ 18 w 18"/>
                  <a:gd name="T33" fmla="*/ 6 h 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8" h="6">
                    <a:moveTo>
                      <a:pt x="12" y="0"/>
                    </a:move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8" y="6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FB0F0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68" name="Freeform 202"/>
              <p:cNvSpPr>
                <a:spLocks/>
              </p:cNvSpPr>
              <p:nvPr/>
            </p:nvSpPr>
            <p:spPr bwMode="auto">
              <a:xfrm>
                <a:off x="4332" y="1613"/>
                <a:ext cx="10" cy="13"/>
              </a:xfrm>
              <a:custGeom>
                <a:avLst/>
                <a:gdLst>
                  <a:gd name="T0" fmla="*/ 5 w 11"/>
                  <a:gd name="T1" fmla="*/ 0 h 11"/>
                  <a:gd name="T2" fmla="*/ 5 w 11"/>
                  <a:gd name="T3" fmla="*/ 6 h 11"/>
                  <a:gd name="T4" fmla="*/ 5 w 11"/>
                  <a:gd name="T5" fmla="*/ 6 h 11"/>
                  <a:gd name="T6" fmla="*/ 5 w 11"/>
                  <a:gd name="T7" fmla="*/ 6 h 11"/>
                  <a:gd name="T8" fmla="*/ 0 w 11"/>
                  <a:gd name="T9" fmla="*/ 6 h 11"/>
                  <a:gd name="T10" fmla="*/ 5 w 11"/>
                  <a:gd name="T11" fmla="*/ 11 h 11"/>
                  <a:gd name="T12" fmla="*/ 5 w 11"/>
                  <a:gd name="T13" fmla="*/ 11 h 11"/>
                  <a:gd name="T14" fmla="*/ 5 w 11"/>
                  <a:gd name="T15" fmla="*/ 11 h 11"/>
                  <a:gd name="T16" fmla="*/ 11 w 11"/>
                  <a:gd name="T17" fmla="*/ 11 h 11"/>
                  <a:gd name="T18" fmla="*/ 11 w 11"/>
                  <a:gd name="T19" fmla="*/ 6 h 11"/>
                  <a:gd name="T20" fmla="*/ 11 w 11"/>
                  <a:gd name="T21" fmla="*/ 6 h 11"/>
                  <a:gd name="T22" fmla="*/ 11 w 11"/>
                  <a:gd name="T23" fmla="*/ 6 h 11"/>
                  <a:gd name="T24" fmla="*/ 5 w 11"/>
                  <a:gd name="T25" fmla="*/ 0 h 11"/>
                  <a:gd name="T26" fmla="*/ 5 w 11"/>
                  <a:gd name="T27" fmla="*/ 0 h 1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"/>
                  <a:gd name="T43" fmla="*/ 0 h 11"/>
                  <a:gd name="T44" fmla="*/ 11 w 11"/>
                  <a:gd name="T45" fmla="*/ 11 h 1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" h="11">
                    <a:moveTo>
                      <a:pt x="5" y="0"/>
                    </a:moveTo>
                    <a:lnTo>
                      <a:pt x="5" y="6"/>
                    </a:lnTo>
                    <a:lnTo>
                      <a:pt x="0" y="6"/>
                    </a:lnTo>
                    <a:lnTo>
                      <a:pt x="5" y="11"/>
                    </a:lnTo>
                    <a:lnTo>
                      <a:pt x="11" y="11"/>
                    </a:lnTo>
                    <a:lnTo>
                      <a:pt x="11" y="6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7F61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69" name="Freeform 203"/>
              <p:cNvSpPr>
                <a:spLocks/>
              </p:cNvSpPr>
              <p:nvPr/>
            </p:nvSpPr>
            <p:spPr bwMode="auto">
              <a:xfrm>
                <a:off x="4326" y="1626"/>
                <a:ext cx="16" cy="11"/>
              </a:xfrm>
              <a:custGeom>
                <a:avLst/>
                <a:gdLst>
                  <a:gd name="T0" fmla="*/ 6 w 17"/>
                  <a:gd name="T1" fmla="*/ 0 h 12"/>
                  <a:gd name="T2" fmla="*/ 6 w 17"/>
                  <a:gd name="T3" fmla="*/ 0 h 12"/>
                  <a:gd name="T4" fmla="*/ 11 w 17"/>
                  <a:gd name="T5" fmla="*/ 0 h 12"/>
                  <a:gd name="T6" fmla="*/ 11 w 17"/>
                  <a:gd name="T7" fmla="*/ 0 h 12"/>
                  <a:gd name="T8" fmla="*/ 17 w 17"/>
                  <a:gd name="T9" fmla="*/ 0 h 12"/>
                  <a:gd name="T10" fmla="*/ 17 w 17"/>
                  <a:gd name="T11" fmla="*/ 6 h 12"/>
                  <a:gd name="T12" fmla="*/ 11 w 17"/>
                  <a:gd name="T13" fmla="*/ 12 h 12"/>
                  <a:gd name="T14" fmla="*/ 11 w 17"/>
                  <a:gd name="T15" fmla="*/ 12 h 12"/>
                  <a:gd name="T16" fmla="*/ 6 w 17"/>
                  <a:gd name="T17" fmla="*/ 12 h 12"/>
                  <a:gd name="T18" fmla="*/ 0 w 17"/>
                  <a:gd name="T19" fmla="*/ 12 h 12"/>
                  <a:gd name="T20" fmla="*/ 6 w 17"/>
                  <a:gd name="T21" fmla="*/ 0 h 12"/>
                  <a:gd name="T22" fmla="*/ 6 w 17"/>
                  <a:gd name="T23" fmla="*/ 0 h 1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7"/>
                  <a:gd name="T37" fmla="*/ 0 h 12"/>
                  <a:gd name="T38" fmla="*/ 17 w 17"/>
                  <a:gd name="T39" fmla="*/ 12 h 1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7" h="12">
                    <a:moveTo>
                      <a:pt x="6" y="0"/>
                    </a:moveTo>
                    <a:lnTo>
                      <a:pt x="6" y="0"/>
                    </a:lnTo>
                    <a:lnTo>
                      <a:pt x="11" y="0"/>
                    </a:lnTo>
                    <a:lnTo>
                      <a:pt x="17" y="0"/>
                    </a:lnTo>
                    <a:lnTo>
                      <a:pt x="17" y="6"/>
                    </a:lnTo>
                    <a:lnTo>
                      <a:pt x="11" y="12"/>
                    </a:lnTo>
                    <a:lnTo>
                      <a:pt x="6" y="12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70" name="Freeform 204"/>
              <p:cNvSpPr>
                <a:spLocks/>
              </p:cNvSpPr>
              <p:nvPr/>
            </p:nvSpPr>
            <p:spPr bwMode="auto">
              <a:xfrm>
                <a:off x="4326" y="1626"/>
                <a:ext cx="16" cy="11"/>
              </a:xfrm>
              <a:custGeom>
                <a:avLst/>
                <a:gdLst>
                  <a:gd name="T0" fmla="*/ 0 w 17"/>
                  <a:gd name="T1" fmla="*/ 0 h 12"/>
                  <a:gd name="T2" fmla="*/ 6 w 17"/>
                  <a:gd name="T3" fmla="*/ 0 h 12"/>
                  <a:gd name="T4" fmla="*/ 11 w 17"/>
                  <a:gd name="T5" fmla="*/ 6 h 12"/>
                  <a:gd name="T6" fmla="*/ 11 w 17"/>
                  <a:gd name="T7" fmla="*/ 6 h 12"/>
                  <a:gd name="T8" fmla="*/ 17 w 17"/>
                  <a:gd name="T9" fmla="*/ 6 h 12"/>
                  <a:gd name="T10" fmla="*/ 11 w 17"/>
                  <a:gd name="T11" fmla="*/ 12 h 12"/>
                  <a:gd name="T12" fmla="*/ 11 w 17"/>
                  <a:gd name="T13" fmla="*/ 12 h 12"/>
                  <a:gd name="T14" fmla="*/ 6 w 17"/>
                  <a:gd name="T15" fmla="*/ 12 h 12"/>
                  <a:gd name="T16" fmla="*/ 0 w 17"/>
                  <a:gd name="T17" fmla="*/ 6 h 12"/>
                  <a:gd name="T18" fmla="*/ 0 w 17"/>
                  <a:gd name="T19" fmla="*/ 0 h 12"/>
                  <a:gd name="T20" fmla="*/ 0 w 17"/>
                  <a:gd name="T21" fmla="*/ 0 h 1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"/>
                  <a:gd name="T34" fmla="*/ 0 h 12"/>
                  <a:gd name="T35" fmla="*/ 17 w 17"/>
                  <a:gd name="T36" fmla="*/ 12 h 1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" h="12">
                    <a:moveTo>
                      <a:pt x="0" y="0"/>
                    </a:moveTo>
                    <a:lnTo>
                      <a:pt x="6" y="0"/>
                    </a:lnTo>
                    <a:lnTo>
                      <a:pt x="11" y="6"/>
                    </a:lnTo>
                    <a:lnTo>
                      <a:pt x="17" y="6"/>
                    </a:lnTo>
                    <a:lnTo>
                      <a:pt x="11" y="12"/>
                    </a:lnTo>
                    <a:lnTo>
                      <a:pt x="6" y="12"/>
                    </a:lnTo>
                    <a:lnTo>
                      <a:pt x="0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B0F0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71" name="Freeform 205"/>
              <p:cNvSpPr>
                <a:spLocks/>
              </p:cNvSpPr>
              <p:nvPr/>
            </p:nvSpPr>
            <p:spPr bwMode="auto">
              <a:xfrm>
                <a:off x="4332" y="1630"/>
                <a:ext cx="10" cy="6"/>
              </a:xfrm>
              <a:custGeom>
                <a:avLst/>
                <a:gdLst>
                  <a:gd name="T0" fmla="*/ 5 w 11"/>
                  <a:gd name="T1" fmla="*/ 6 h 6"/>
                  <a:gd name="T2" fmla="*/ 5 w 11"/>
                  <a:gd name="T3" fmla="*/ 6 h 6"/>
                  <a:gd name="T4" fmla="*/ 5 w 11"/>
                  <a:gd name="T5" fmla="*/ 0 h 6"/>
                  <a:gd name="T6" fmla="*/ 5 w 11"/>
                  <a:gd name="T7" fmla="*/ 0 h 6"/>
                  <a:gd name="T8" fmla="*/ 5 w 11"/>
                  <a:gd name="T9" fmla="*/ 0 h 6"/>
                  <a:gd name="T10" fmla="*/ 11 w 11"/>
                  <a:gd name="T11" fmla="*/ 0 h 6"/>
                  <a:gd name="T12" fmla="*/ 11 w 11"/>
                  <a:gd name="T13" fmla="*/ 0 h 6"/>
                  <a:gd name="T14" fmla="*/ 11 w 11"/>
                  <a:gd name="T15" fmla="*/ 0 h 6"/>
                  <a:gd name="T16" fmla="*/ 5 w 11"/>
                  <a:gd name="T17" fmla="*/ 0 h 6"/>
                  <a:gd name="T18" fmla="*/ 5 w 11"/>
                  <a:gd name="T19" fmla="*/ 0 h 6"/>
                  <a:gd name="T20" fmla="*/ 5 w 11"/>
                  <a:gd name="T21" fmla="*/ 0 h 6"/>
                  <a:gd name="T22" fmla="*/ 0 w 11"/>
                  <a:gd name="T23" fmla="*/ 0 h 6"/>
                  <a:gd name="T24" fmla="*/ 0 w 11"/>
                  <a:gd name="T25" fmla="*/ 0 h 6"/>
                  <a:gd name="T26" fmla="*/ 0 w 11"/>
                  <a:gd name="T27" fmla="*/ 0 h 6"/>
                  <a:gd name="T28" fmla="*/ 0 w 11"/>
                  <a:gd name="T29" fmla="*/ 0 h 6"/>
                  <a:gd name="T30" fmla="*/ 0 w 11"/>
                  <a:gd name="T31" fmla="*/ 0 h 6"/>
                  <a:gd name="T32" fmla="*/ 0 w 11"/>
                  <a:gd name="T33" fmla="*/ 0 h 6"/>
                  <a:gd name="T34" fmla="*/ 0 w 11"/>
                  <a:gd name="T35" fmla="*/ 0 h 6"/>
                  <a:gd name="T36" fmla="*/ 0 w 11"/>
                  <a:gd name="T37" fmla="*/ 0 h 6"/>
                  <a:gd name="T38" fmla="*/ 0 w 11"/>
                  <a:gd name="T39" fmla="*/ 0 h 6"/>
                  <a:gd name="T40" fmla="*/ 0 w 11"/>
                  <a:gd name="T41" fmla="*/ 0 h 6"/>
                  <a:gd name="T42" fmla="*/ 0 w 11"/>
                  <a:gd name="T43" fmla="*/ 0 h 6"/>
                  <a:gd name="T44" fmla="*/ 0 w 11"/>
                  <a:gd name="T45" fmla="*/ 0 h 6"/>
                  <a:gd name="T46" fmla="*/ 0 w 11"/>
                  <a:gd name="T47" fmla="*/ 0 h 6"/>
                  <a:gd name="T48" fmla="*/ 0 w 11"/>
                  <a:gd name="T49" fmla="*/ 0 h 6"/>
                  <a:gd name="T50" fmla="*/ 0 w 11"/>
                  <a:gd name="T51" fmla="*/ 0 h 6"/>
                  <a:gd name="T52" fmla="*/ 0 w 11"/>
                  <a:gd name="T53" fmla="*/ 0 h 6"/>
                  <a:gd name="T54" fmla="*/ 0 w 11"/>
                  <a:gd name="T55" fmla="*/ 0 h 6"/>
                  <a:gd name="T56" fmla="*/ 0 w 11"/>
                  <a:gd name="T57" fmla="*/ 0 h 6"/>
                  <a:gd name="T58" fmla="*/ 0 w 11"/>
                  <a:gd name="T59" fmla="*/ 0 h 6"/>
                  <a:gd name="T60" fmla="*/ 0 w 11"/>
                  <a:gd name="T61" fmla="*/ 0 h 6"/>
                  <a:gd name="T62" fmla="*/ 0 w 11"/>
                  <a:gd name="T63" fmla="*/ 0 h 6"/>
                  <a:gd name="T64" fmla="*/ 5 w 11"/>
                  <a:gd name="T65" fmla="*/ 0 h 6"/>
                  <a:gd name="T66" fmla="*/ 5 w 11"/>
                  <a:gd name="T67" fmla="*/ 0 h 6"/>
                  <a:gd name="T68" fmla="*/ 5 w 11"/>
                  <a:gd name="T69" fmla="*/ 6 h 6"/>
                  <a:gd name="T70" fmla="*/ 5 w 11"/>
                  <a:gd name="T71" fmla="*/ 6 h 6"/>
                  <a:gd name="T72" fmla="*/ 5 w 11"/>
                  <a:gd name="T73" fmla="*/ 6 h 6"/>
                  <a:gd name="T74" fmla="*/ 5 w 11"/>
                  <a:gd name="T75" fmla="*/ 0 h 6"/>
                  <a:gd name="T76" fmla="*/ 5 w 11"/>
                  <a:gd name="T77" fmla="*/ 0 h 6"/>
                  <a:gd name="T78" fmla="*/ 5 w 11"/>
                  <a:gd name="T79" fmla="*/ 0 h 6"/>
                  <a:gd name="T80" fmla="*/ 5 w 11"/>
                  <a:gd name="T81" fmla="*/ 0 h 6"/>
                  <a:gd name="T82" fmla="*/ 5 w 11"/>
                  <a:gd name="T83" fmla="*/ 6 h 6"/>
                  <a:gd name="T84" fmla="*/ 5 w 11"/>
                  <a:gd name="T85" fmla="*/ 6 h 6"/>
                  <a:gd name="T86" fmla="*/ 5 w 11"/>
                  <a:gd name="T87" fmla="*/ 6 h 6"/>
                  <a:gd name="T88" fmla="*/ 5 w 11"/>
                  <a:gd name="T89" fmla="*/ 6 h 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1"/>
                  <a:gd name="T136" fmla="*/ 0 h 6"/>
                  <a:gd name="T137" fmla="*/ 11 w 11"/>
                  <a:gd name="T138" fmla="*/ 6 h 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1" h="6">
                    <a:moveTo>
                      <a:pt x="5" y="6"/>
                    </a:moveTo>
                    <a:lnTo>
                      <a:pt x="5" y="6"/>
                    </a:lnTo>
                    <a:lnTo>
                      <a:pt x="5" y="0"/>
                    </a:lnTo>
                    <a:lnTo>
                      <a:pt x="11" y="0"/>
                    </a:lnTo>
                    <a:lnTo>
                      <a:pt x="5" y="0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5" y="6"/>
                    </a:lnTo>
                    <a:lnTo>
                      <a:pt x="5" y="0"/>
                    </a:lnTo>
                    <a:lnTo>
                      <a:pt x="5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72" name="Freeform 206"/>
              <p:cNvSpPr>
                <a:spLocks/>
              </p:cNvSpPr>
              <p:nvPr/>
            </p:nvSpPr>
            <p:spPr bwMode="auto">
              <a:xfrm>
                <a:off x="4315" y="1617"/>
                <a:ext cx="12" cy="13"/>
              </a:xfrm>
              <a:custGeom>
                <a:avLst/>
                <a:gdLst>
                  <a:gd name="T0" fmla="*/ 6 w 12"/>
                  <a:gd name="T1" fmla="*/ 11 h 11"/>
                  <a:gd name="T2" fmla="*/ 6 w 12"/>
                  <a:gd name="T3" fmla="*/ 11 h 11"/>
                  <a:gd name="T4" fmla="*/ 6 w 12"/>
                  <a:gd name="T5" fmla="*/ 5 h 11"/>
                  <a:gd name="T6" fmla="*/ 6 w 12"/>
                  <a:gd name="T7" fmla="*/ 5 h 11"/>
                  <a:gd name="T8" fmla="*/ 6 w 12"/>
                  <a:gd name="T9" fmla="*/ 5 h 11"/>
                  <a:gd name="T10" fmla="*/ 6 w 12"/>
                  <a:gd name="T11" fmla="*/ 5 h 11"/>
                  <a:gd name="T12" fmla="*/ 6 w 12"/>
                  <a:gd name="T13" fmla="*/ 5 h 11"/>
                  <a:gd name="T14" fmla="*/ 6 w 12"/>
                  <a:gd name="T15" fmla="*/ 5 h 11"/>
                  <a:gd name="T16" fmla="*/ 6 w 12"/>
                  <a:gd name="T17" fmla="*/ 5 h 11"/>
                  <a:gd name="T18" fmla="*/ 6 w 12"/>
                  <a:gd name="T19" fmla="*/ 5 h 11"/>
                  <a:gd name="T20" fmla="*/ 6 w 12"/>
                  <a:gd name="T21" fmla="*/ 5 h 11"/>
                  <a:gd name="T22" fmla="*/ 6 w 12"/>
                  <a:gd name="T23" fmla="*/ 0 h 11"/>
                  <a:gd name="T24" fmla="*/ 0 w 12"/>
                  <a:gd name="T25" fmla="*/ 0 h 11"/>
                  <a:gd name="T26" fmla="*/ 0 w 12"/>
                  <a:gd name="T27" fmla="*/ 0 h 11"/>
                  <a:gd name="T28" fmla="*/ 0 w 12"/>
                  <a:gd name="T29" fmla="*/ 0 h 11"/>
                  <a:gd name="T30" fmla="*/ 0 w 12"/>
                  <a:gd name="T31" fmla="*/ 5 h 11"/>
                  <a:gd name="T32" fmla="*/ 0 w 12"/>
                  <a:gd name="T33" fmla="*/ 5 h 11"/>
                  <a:gd name="T34" fmla="*/ 0 w 12"/>
                  <a:gd name="T35" fmla="*/ 5 h 11"/>
                  <a:gd name="T36" fmla="*/ 0 w 12"/>
                  <a:gd name="T37" fmla="*/ 5 h 11"/>
                  <a:gd name="T38" fmla="*/ 0 w 12"/>
                  <a:gd name="T39" fmla="*/ 5 h 11"/>
                  <a:gd name="T40" fmla="*/ 6 w 12"/>
                  <a:gd name="T41" fmla="*/ 5 h 11"/>
                  <a:gd name="T42" fmla="*/ 0 w 12"/>
                  <a:gd name="T43" fmla="*/ 5 h 11"/>
                  <a:gd name="T44" fmla="*/ 6 w 12"/>
                  <a:gd name="T45" fmla="*/ 11 h 11"/>
                  <a:gd name="T46" fmla="*/ 6 w 12"/>
                  <a:gd name="T47" fmla="*/ 11 h 11"/>
                  <a:gd name="T48" fmla="*/ 6 w 12"/>
                  <a:gd name="T49" fmla="*/ 5 h 11"/>
                  <a:gd name="T50" fmla="*/ 6 w 12"/>
                  <a:gd name="T51" fmla="*/ 5 h 11"/>
                  <a:gd name="T52" fmla="*/ 6 w 12"/>
                  <a:gd name="T53" fmla="*/ 5 h 11"/>
                  <a:gd name="T54" fmla="*/ 6 w 12"/>
                  <a:gd name="T55" fmla="*/ 11 h 11"/>
                  <a:gd name="T56" fmla="*/ 6 w 12"/>
                  <a:gd name="T57" fmla="*/ 11 h 11"/>
                  <a:gd name="T58" fmla="*/ 6 w 12"/>
                  <a:gd name="T59" fmla="*/ 11 h 11"/>
                  <a:gd name="T60" fmla="*/ 6 w 12"/>
                  <a:gd name="T61" fmla="*/ 5 h 11"/>
                  <a:gd name="T62" fmla="*/ 6 w 12"/>
                  <a:gd name="T63" fmla="*/ 5 h 11"/>
                  <a:gd name="T64" fmla="*/ 6 w 12"/>
                  <a:gd name="T65" fmla="*/ 5 h 11"/>
                  <a:gd name="T66" fmla="*/ 6 w 12"/>
                  <a:gd name="T67" fmla="*/ 5 h 11"/>
                  <a:gd name="T68" fmla="*/ 6 w 12"/>
                  <a:gd name="T69" fmla="*/ 5 h 11"/>
                  <a:gd name="T70" fmla="*/ 6 w 12"/>
                  <a:gd name="T71" fmla="*/ 11 h 11"/>
                  <a:gd name="T72" fmla="*/ 6 w 12"/>
                  <a:gd name="T73" fmla="*/ 11 h 11"/>
                  <a:gd name="T74" fmla="*/ 6 w 12"/>
                  <a:gd name="T75" fmla="*/ 5 h 11"/>
                  <a:gd name="T76" fmla="*/ 6 w 12"/>
                  <a:gd name="T77" fmla="*/ 5 h 11"/>
                  <a:gd name="T78" fmla="*/ 6 w 12"/>
                  <a:gd name="T79" fmla="*/ 5 h 11"/>
                  <a:gd name="T80" fmla="*/ 6 w 12"/>
                  <a:gd name="T81" fmla="*/ 11 h 11"/>
                  <a:gd name="T82" fmla="*/ 6 w 12"/>
                  <a:gd name="T83" fmla="*/ 11 h 11"/>
                  <a:gd name="T84" fmla="*/ 6 w 12"/>
                  <a:gd name="T85" fmla="*/ 11 h 11"/>
                  <a:gd name="T86" fmla="*/ 6 w 12"/>
                  <a:gd name="T87" fmla="*/ 11 h 11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2"/>
                  <a:gd name="T133" fmla="*/ 0 h 11"/>
                  <a:gd name="T134" fmla="*/ 12 w 12"/>
                  <a:gd name="T135" fmla="*/ 11 h 11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2" h="11">
                    <a:moveTo>
                      <a:pt x="12" y="11"/>
                    </a:moveTo>
                    <a:lnTo>
                      <a:pt x="12" y="11"/>
                    </a:lnTo>
                    <a:lnTo>
                      <a:pt x="12" y="5"/>
                    </a:lnTo>
                    <a:lnTo>
                      <a:pt x="6" y="5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5"/>
                    </a:lnTo>
                    <a:lnTo>
                      <a:pt x="6" y="5"/>
                    </a:lnTo>
                    <a:lnTo>
                      <a:pt x="0" y="5"/>
                    </a:lnTo>
                    <a:lnTo>
                      <a:pt x="6" y="11"/>
                    </a:lnTo>
                    <a:lnTo>
                      <a:pt x="6" y="5"/>
                    </a:lnTo>
                    <a:lnTo>
                      <a:pt x="6" y="11"/>
                    </a:lnTo>
                    <a:lnTo>
                      <a:pt x="6" y="5"/>
                    </a:lnTo>
                    <a:lnTo>
                      <a:pt x="12" y="11"/>
                    </a:lnTo>
                    <a:lnTo>
                      <a:pt x="12" y="5"/>
                    </a:lnTo>
                    <a:lnTo>
                      <a:pt x="12" y="1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73" name="Freeform 207"/>
              <p:cNvSpPr>
                <a:spLocks/>
              </p:cNvSpPr>
              <p:nvPr/>
            </p:nvSpPr>
            <p:spPr bwMode="auto">
              <a:xfrm>
                <a:off x="4315" y="1617"/>
                <a:ext cx="6" cy="2"/>
              </a:xfrm>
              <a:custGeom>
                <a:avLst/>
                <a:gdLst>
                  <a:gd name="T0" fmla="*/ 6 w 6"/>
                  <a:gd name="T1" fmla="*/ 0 h 1"/>
                  <a:gd name="T2" fmla="*/ 6 w 6"/>
                  <a:gd name="T3" fmla="*/ 0 h 1"/>
                  <a:gd name="T4" fmla="*/ 6 w 6"/>
                  <a:gd name="T5" fmla="*/ 0 h 1"/>
                  <a:gd name="T6" fmla="*/ 6 w 6"/>
                  <a:gd name="T7" fmla="*/ 0 h 1"/>
                  <a:gd name="T8" fmla="*/ 6 w 6"/>
                  <a:gd name="T9" fmla="*/ 0 h 1"/>
                  <a:gd name="T10" fmla="*/ 6 w 6"/>
                  <a:gd name="T11" fmla="*/ 0 h 1"/>
                  <a:gd name="T12" fmla="*/ 6 w 6"/>
                  <a:gd name="T13" fmla="*/ 0 h 1"/>
                  <a:gd name="T14" fmla="*/ 6 w 6"/>
                  <a:gd name="T15" fmla="*/ 0 h 1"/>
                  <a:gd name="T16" fmla="*/ 0 w 6"/>
                  <a:gd name="T17" fmla="*/ 0 h 1"/>
                  <a:gd name="T18" fmla="*/ 0 w 6"/>
                  <a:gd name="T19" fmla="*/ 0 h 1"/>
                  <a:gd name="T20" fmla="*/ 0 w 6"/>
                  <a:gd name="T21" fmla="*/ 0 h 1"/>
                  <a:gd name="T22" fmla="*/ 0 w 6"/>
                  <a:gd name="T23" fmla="*/ 0 h 1"/>
                  <a:gd name="T24" fmla="*/ 0 w 6"/>
                  <a:gd name="T25" fmla="*/ 0 h 1"/>
                  <a:gd name="T26" fmla="*/ 0 w 6"/>
                  <a:gd name="T27" fmla="*/ 0 h 1"/>
                  <a:gd name="T28" fmla="*/ 0 w 6"/>
                  <a:gd name="T29" fmla="*/ 0 h 1"/>
                  <a:gd name="T30" fmla="*/ 6 w 6"/>
                  <a:gd name="T31" fmla="*/ 0 h 1"/>
                  <a:gd name="T32" fmla="*/ 6 w 6"/>
                  <a:gd name="T33" fmla="*/ 0 h 1"/>
                  <a:gd name="T34" fmla="*/ 6 w 6"/>
                  <a:gd name="T35" fmla="*/ 0 h 1"/>
                  <a:gd name="T36" fmla="*/ 6 w 6"/>
                  <a:gd name="T37" fmla="*/ 0 h 1"/>
                  <a:gd name="T38" fmla="*/ 6 w 6"/>
                  <a:gd name="T39" fmla="*/ 0 h 1"/>
                  <a:gd name="T40" fmla="*/ 6 w 6"/>
                  <a:gd name="T41" fmla="*/ 0 h 1"/>
                  <a:gd name="T42" fmla="*/ 6 w 6"/>
                  <a:gd name="T43" fmla="*/ 0 h 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6"/>
                  <a:gd name="T67" fmla="*/ 0 h 1"/>
                  <a:gd name="T68" fmla="*/ 6 w 6"/>
                  <a:gd name="T69" fmla="*/ 1 h 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6" h="1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B0F0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74" name="Freeform 208"/>
              <p:cNvSpPr>
                <a:spLocks/>
              </p:cNvSpPr>
              <p:nvPr/>
            </p:nvSpPr>
            <p:spPr bwMode="auto">
              <a:xfrm>
                <a:off x="4315" y="1617"/>
                <a:ext cx="6" cy="6"/>
              </a:xfrm>
              <a:custGeom>
                <a:avLst/>
                <a:gdLst>
                  <a:gd name="T0" fmla="*/ 6 w 6"/>
                  <a:gd name="T1" fmla="*/ 0 h 5"/>
                  <a:gd name="T2" fmla="*/ 0 w 6"/>
                  <a:gd name="T3" fmla="*/ 0 h 5"/>
                  <a:gd name="T4" fmla="*/ 6 w 6"/>
                  <a:gd name="T5" fmla="*/ 5 h 5"/>
                  <a:gd name="T6" fmla="*/ 6 w 6"/>
                  <a:gd name="T7" fmla="*/ 0 h 5"/>
                  <a:gd name="T8" fmla="*/ 6 w 6"/>
                  <a:gd name="T9" fmla="*/ 0 h 5"/>
                  <a:gd name="T10" fmla="*/ 6 w 6"/>
                  <a:gd name="T11" fmla="*/ 0 h 5"/>
                  <a:gd name="T12" fmla="*/ 6 w 6"/>
                  <a:gd name="T13" fmla="*/ 5 h 5"/>
                  <a:gd name="T14" fmla="*/ 6 w 6"/>
                  <a:gd name="T15" fmla="*/ 5 h 5"/>
                  <a:gd name="T16" fmla="*/ 6 w 6"/>
                  <a:gd name="T17" fmla="*/ 5 h 5"/>
                  <a:gd name="T18" fmla="*/ 6 w 6"/>
                  <a:gd name="T19" fmla="*/ 0 h 5"/>
                  <a:gd name="T20" fmla="*/ 6 w 6"/>
                  <a:gd name="T21" fmla="*/ 0 h 5"/>
                  <a:gd name="T22" fmla="*/ 6 w 6"/>
                  <a:gd name="T23" fmla="*/ 0 h 5"/>
                  <a:gd name="T24" fmla="*/ 6 w 6"/>
                  <a:gd name="T25" fmla="*/ 0 h 5"/>
                  <a:gd name="T26" fmla="*/ 6 w 6"/>
                  <a:gd name="T27" fmla="*/ 0 h 5"/>
                  <a:gd name="T28" fmla="*/ 6 w 6"/>
                  <a:gd name="T29" fmla="*/ 0 h 5"/>
                  <a:gd name="T30" fmla="*/ 6 w 6"/>
                  <a:gd name="T31" fmla="*/ 0 h 5"/>
                  <a:gd name="T32" fmla="*/ 6 w 6"/>
                  <a:gd name="T33" fmla="*/ 0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"/>
                  <a:gd name="T52" fmla="*/ 0 h 5"/>
                  <a:gd name="T53" fmla="*/ 6 w 6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" h="5">
                    <a:moveTo>
                      <a:pt x="6" y="0"/>
                    </a:moveTo>
                    <a:lnTo>
                      <a:pt x="0" y="0"/>
                    </a:lnTo>
                    <a:lnTo>
                      <a:pt x="6" y="5"/>
                    </a:lnTo>
                    <a:lnTo>
                      <a:pt x="6" y="0"/>
                    </a:lnTo>
                    <a:lnTo>
                      <a:pt x="6" y="5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B0F0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75" name="Freeform 209"/>
              <p:cNvSpPr>
                <a:spLocks/>
              </p:cNvSpPr>
              <p:nvPr/>
            </p:nvSpPr>
            <p:spPr bwMode="auto">
              <a:xfrm>
                <a:off x="4303" y="1626"/>
                <a:ext cx="6" cy="0"/>
              </a:xfrm>
              <a:custGeom>
                <a:avLst/>
                <a:gdLst>
                  <a:gd name="T0" fmla="*/ 0 w 6"/>
                  <a:gd name="T1" fmla="*/ 0 h 1"/>
                  <a:gd name="T2" fmla="*/ 0 w 6"/>
                  <a:gd name="T3" fmla="*/ 0 h 1"/>
                  <a:gd name="T4" fmla="*/ 0 w 6"/>
                  <a:gd name="T5" fmla="*/ 0 h 1"/>
                  <a:gd name="T6" fmla="*/ 6 w 6"/>
                  <a:gd name="T7" fmla="*/ 0 h 1"/>
                  <a:gd name="T8" fmla="*/ 6 w 6"/>
                  <a:gd name="T9" fmla="*/ 0 h 1"/>
                  <a:gd name="T10" fmla="*/ 0 w 6"/>
                  <a:gd name="T11" fmla="*/ 0 h 1"/>
                  <a:gd name="T12" fmla="*/ 0 w 6"/>
                  <a:gd name="T13" fmla="*/ 0 h 1"/>
                  <a:gd name="T14" fmla="*/ 0 w 6"/>
                  <a:gd name="T15" fmla="*/ 0 h 1"/>
                  <a:gd name="T16" fmla="*/ 0 w 6"/>
                  <a:gd name="T17" fmla="*/ 0 h 1"/>
                  <a:gd name="T18" fmla="*/ 0 w 6"/>
                  <a:gd name="T19" fmla="*/ 0 h 1"/>
                  <a:gd name="T20" fmla="*/ 0 w 6"/>
                  <a:gd name="T21" fmla="*/ 0 h 1"/>
                  <a:gd name="T22" fmla="*/ 0 w 6"/>
                  <a:gd name="T23" fmla="*/ 0 h 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6"/>
                  <a:gd name="T37" fmla="*/ 0 h 1"/>
                  <a:gd name="T38" fmla="*/ 6 w 6"/>
                  <a:gd name="T39" fmla="*/ 1 h 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6" h="1">
                    <a:moveTo>
                      <a:pt x="0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CCF4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76" name="Freeform 210"/>
              <p:cNvSpPr>
                <a:spLocks/>
              </p:cNvSpPr>
              <p:nvPr/>
            </p:nvSpPr>
            <p:spPr bwMode="auto">
              <a:xfrm>
                <a:off x="4297" y="1617"/>
                <a:ext cx="6" cy="2"/>
              </a:xfrm>
              <a:custGeom>
                <a:avLst/>
                <a:gdLst>
                  <a:gd name="T0" fmla="*/ 0 w 6"/>
                  <a:gd name="T1" fmla="*/ 0 h 1"/>
                  <a:gd name="T2" fmla="*/ 0 w 6"/>
                  <a:gd name="T3" fmla="*/ 0 h 1"/>
                  <a:gd name="T4" fmla="*/ 0 w 6"/>
                  <a:gd name="T5" fmla="*/ 0 h 1"/>
                  <a:gd name="T6" fmla="*/ 6 w 6"/>
                  <a:gd name="T7" fmla="*/ 0 h 1"/>
                  <a:gd name="T8" fmla="*/ 6 w 6"/>
                  <a:gd name="T9" fmla="*/ 0 h 1"/>
                  <a:gd name="T10" fmla="*/ 6 w 6"/>
                  <a:gd name="T11" fmla="*/ 0 h 1"/>
                  <a:gd name="T12" fmla="*/ 6 w 6"/>
                  <a:gd name="T13" fmla="*/ 0 h 1"/>
                  <a:gd name="T14" fmla="*/ 0 w 6"/>
                  <a:gd name="T15" fmla="*/ 0 h 1"/>
                  <a:gd name="T16" fmla="*/ 0 w 6"/>
                  <a:gd name="T17" fmla="*/ 0 h 1"/>
                  <a:gd name="T18" fmla="*/ 0 w 6"/>
                  <a:gd name="T19" fmla="*/ 0 h 1"/>
                  <a:gd name="T20" fmla="*/ 0 w 6"/>
                  <a:gd name="T21" fmla="*/ 0 h 1"/>
                  <a:gd name="T22" fmla="*/ 0 w 6"/>
                  <a:gd name="T23" fmla="*/ 0 h 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6"/>
                  <a:gd name="T37" fmla="*/ 0 h 1"/>
                  <a:gd name="T38" fmla="*/ 6 w 6"/>
                  <a:gd name="T39" fmla="*/ 1 h 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6" h="1">
                    <a:moveTo>
                      <a:pt x="0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CCF4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77" name="Freeform 211"/>
              <p:cNvSpPr>
                <a:spLocks/>
              </p:cNvSpPr>
              <p:nvPr/>
            </p:nvSpPr>
            <p:spPr bwMode="auto">
              <a:xfrm>
                <a:off x="4309" y="1617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0 w 1"/>
                  <a:gd name="T5" fmla="*/ 0 h 1"/>
                  <a:gd name="T6" fmla="*/ 0 w 1"/>
                  <a:gd name="T7" fmla="*/ 0 h 1"/>
                  <a:gd name="T8" fmla="*/ 0 w 1"/>
                  <a:gd name="T9" fmla="*/ 0 h 1"/>
                  <a:gd name="T10" fmla="*/ 0 w 1"/>
                  <a:gd name="T11" fmla="*/ 0 h 1"/>
                  <a:gd name="T12" fmla="*/ 0 w 1"/>
                  <a:gd name="T13" fmla="*/ 0 h 1"/>
                  <a:gd name="T14" fmla="*/ 0 w 1"/>
                  <a:gd name="T15" fmla="*/ 0 h 1"/>
                  <a:gd name="T16" fmla="*/ 0 w 1"/>
                  <a:gd name="T17" fmla="*/ 0 h 1"/>
                  <a:gd name="T18" fmla="*/ 0 w 1"/>
                  <a:gd name="T19" fmla="*/ 0 h 1"/>
                  <a:gd name="T20" fmla="*/ 0 w 1"/>
                  <a:gd name="T21" fmla="*/ 0 h 1"/>
                  <a:gd name="T22" fmla="*/ 0 w 1"/>
                  <a:gd name="T23" fmla="*/ 0 h 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"/>
                  <a:gd name="T37" fmla="*/ 0 h 1"/>
                  <a:gd name="T38" fmla="*/ 1 w 1"/>
                  <a:gd name="T39" fmla="*/ 1 h 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CCF4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78" name="Freeform 212"/>
              <p:cNvSpPr>
                <a:spLocks/>
              </p:cNvSpPr>
              <p:nvPr/>
            </p:nvSpPr>
            <p:spPr bwMode="auto">
              <a:xfrm>
                <a:off x="4187" y="1590"/>
                <a:ext cx="238" cy="162"/>
              </a:xfrm>
              <a:custGeom>
                <a:avLst/>
                <a:gdLst>
                  <a:gd name="T0" fmla="*/ 40 w 244"/>
                  <a:gd name="T1" fmla="*/ 1704 h 156"/>
                  <a:gd name="T2" fmla="*/ 40 w 244"/>
                  <a:gd name="T3" fmla="*/ 0 h 156"/>
                  <a:gd name="T4" fmla="*/ 0 w 244"/>
                  <a:gd name="T5" fmla="*/ 0 h 156"/>
                  <a:gd name="T6" fmla="*/ 0 w 244"/>
                  <a:gd name="T7" fmla="*/ 1704 h 156"/>
                  <a:gd name="T8" fmla="*/ 40 w 244"/>
                  <a:gd name="T9" fmla="*/ 1704 h 156"/>
                  <a:gd name="T10" fmla="*/ 40 w 244"/>
                  <a:gd name="T11" fmla="*/ 1704 h 1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"/>
                  <a:gd name="T19" fmla="*/ 0 h 156"/>
                  <a:gd name="T20" fmla="*/ 244 w 244"/>
                  <a:gd name="T21" fmla="*/ 156 h 1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" h="156">
                    <a:moveTo>
                      <a:pt x="244" y="156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244" y="15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</p:grpSp>
        <p:grpSp>
          <p:nvGrpSpPr>
            <p:cNvPr id="31" name="Group 223"/>
            <p:cNvGrpSpPr>
              <a:grpSpLocks/>
            </p:cNvGrpSpPr>
            <p:nvPr userDrawn="1"/>
          </p:nvGrpSpPr>
          <p:grpSpPr bwMode="auto">
            <a:xfrm>
              <a:off x="2701793" y="5092835"/>
              <a:ext cx="164978" cy="104897"/>
              <a:chOff x="4184" y="1339"/>
              <a:chExt cx="238" cy="162"/>
            </a:xfrm>
          </p:grpSpPr>
          <p:sp>
            <p:nvSpPr>
              <p:cNvPr id="48" name="Freeform 224"/>
              <p:cNvSpPr>
                <a:spLocks/>
              </p:cNvSpPr>
              <p:nvPr/>
            </p:nvSpPr>
            <p:spPr bwMode="auto">
              <a:xfrm>
                <a:off x="4184" y="1339"/>
                <a:ext cx="238" cy="162"/>
              </a:xfrm>
              <a:custGeom>
                <a:avLst/>
                <a:gdLst>
                  <a:gd name="T0" fmla="*/ 40 w 244"/>
                  <a:gd name="T1" fmla="*/ 1704 h 156"/>
                  <a:gd name="T2" fmla="*/ 40 w 244"/>
                  <a:gd name="T3" fmla="*/ 0 h 156"/>
                  <a:gd name="T4" fmla="*/ 0 w 244"/>
                  <a:gd name="T5" fmla="*/ 0 h 156"/>
                  <a:gd name="T6" fmla="*/ 0 w 244"/>
                  <a:gd name="T7" fmla="*/ 1704 h 156"/>
                  <a:gd name="T8" fmla="*/ 40 w 244"/>
                  <a:gd name="T9" fmla="*/ 1704 h 156"/>
                  <a:gd name="T10" fmla="*/ 40 w 244"/>
                  <a:gd name="T11" fmla="*/ 1704 h 1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"/>
                  <a:gd name="T19" fmla="*/ 0 h 156"/>
                  <a:gd name="T20" fmla="*/ 244 w 244"/>
                  <a:gd name="T21" fmla="*/ 156 h 1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" h="156">
                    <a:moveTo>
                      <a:pt x="244" y="156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244" y="15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49" name="Freeform 225"/>
              <p:cNvSpPr>
                <a:spLocks/>
              </p:cNvSpPr>
              <p:nvPr/>
            </p:nvSpPr>
            <p:spPr bwMode="auto">
              <a:xfrm>
                <a:off x="4184" y="1339"/>
                <a:ext cx="238" cy="53"/>
              </a:xfrm>
              <a:custGeom>
                <a:avLst/>
                <a:gdLst>
                  <a:gd name="T0" fmla="*/ 40 w 244"/>
                  <a:gd name="T1" fmla="*/ 962 h 50"/>
                  <a:gd name="T2" fmla="*/ 40 w 244"/>
                  <a:gd name="T3" fmla="*/ 0 h 50"/>
                  <a:gd name="T4" fmla="*/ 0 w 244"/>
                  <a:gd name="T5" fmla="*/ 0 h 50"/>
                  <a:gd name="T6" fmla="*/ 0 w 244"/>
                  <a:gd name="T7" fmla="*/ 962 h 50"/>
                  <a:gd name="T8" fmla="*/ 40 w 244"/>
                  <a:gd name="T9" fmla="*/ 962 h 50"/>
                  <a:gd name="T10" fmla="*/ 40 w 244"/>
                  <a:gd name="T11" fmla="*/ 962 h 5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"/>
                  <a:gd name="T19" fmla="*/ 0 h 50"/>
                  <a:gd name="T20" fmla="*/ 244 w 244"/>
                  <a:gd name="T21" fmla="*/ 50 h 5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" h="50">
                    <a:moveTo>
                      <a:pt x="244" y="50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50"/>
                    </a:lnTo>
                    <a:lnTo>
                      <a:pt x="244" y="50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50" name="Freeform 226"/>
              <p:cNvSpPr>
                <a:spLocks/>
              </p:cNvSpPr>
              <p:nvPr/>
            </p:nvSpPr>
            <p:spPr bwMode="auto">
              <a:xfrm>
                <a:off x="4184" y="1448"/>
                <a:ext cx="238" cy="53"/>
              </a:xfrm>
              <a:custGeom>
                <a:avLst/>
                <a:gdLst>
                  <a:gd name="T0" fmla="*/ 40 w 244"/>
                  <a:gd name="T1" fmla="*/ 962 h 50"/>
                  <a:gd name="T2" fmla="*/ 40 w 244"/>
                  <a:gd name="T3" fmla="*/ 0 h 50"/>
                  <a:gd name="T4" fmla="*/ 0 w 244"/>
                  <a:gd name="T5" fmla="*/ 0 h 50"/>
                  <a:gd name="T6" fmla="*/ 0 w 244"/>
                  <a:gd name="T7" fmla="*/ 962 h 50"/>
                  <a:gd name="T8" fmla="*/ 40 w 244"/>
                  <a:gd name="T9" fmla="*/ 962 h 50"/>
                  <a:gd name="T10" fmla="*/ 40 w 244"/>
                  <a:gd name="T11" fmla="*/ 962 h 5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"/>
                  <a:gd name="T19" fmla="*/ 0 h 50"/>
                  <a:gd name="T20" fmla="*/ 244 w 244"/>
                  <a:gd name="T21" fmla="*/ 50 h 5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" h="50">
                    <a:moveTo>
                      <a:pt x="244" y="50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50"/>
                    </a:lnTo>
                    <a:lnTo>
                      <a:pt x="244" y="50"/>
                    </a:lnTo>
                    <a:close/>
                  </a:path>
                </a:pathLst>
              </a:custGeom>
              <a:solidFill>
                <a:srgbClr val="409D2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51" name="Freeform 227"/>
              <p:cNvSpPr>
                <a:spLocks/>
              </p:cNvSpPr>
              <p:nvPr/>
            </p:nvSpPr>
            <p:spPr bwMode="auto">
              <a:xfrm>
                <a:off x="4184" y="1339"/>
                <a:ext cx="238" cy="162"/>
              </a:xfrm>
              <a:custGeom>
                <a:avLst/>
                <a:gdLst>
                  <a:gd name="T0" fmla="*/ 40 w 244"/>
                  <a:gd name="T1" fmla="*/ 1704 h 156"/>
                  <a:gd name="T2" fmla="*/ 40 w 244"/>
                  <a:gd name="T3" fmla="*/ 0 h 156"/>
                  <a:gd name="T4" fmla="*/ 0 w 244"/>
                  <a:gd name="T5" fmla="*/ 0 h 156"/>
                  <a:gd name="T6" fmla="*/ 0 w 244"/>
                  <a:gd name="T7" fmla="*/ 1704 h 156"/>
                  <a:gd name="T8" fmla="*/ 40 w 244"/>
                  <a:gd name="T9" fmla="*/ 1704 h 156"/>
                  <a:gd name="T10" fmla="*/ 40 w 244"/>
                  <a:gd name="T11" fmla="*/ 1704 h 1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"/>
                  <a:gd name="T19" fmla="*/ 0 h 156"/>
                  <a:gd name="T20" fmla="*/ 244 w 244"/>
                  <a:gd name="T21" fmla="*/ 156 h 1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" h="156">
                    <a:moveTo>
                      <a:pt x="244" y="156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244" y="15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</p:grpSp>
        <p:grpSp>
          <p:nvGrpSpPr>
            <p:cNvPr id="32" name="Group 38"/>
            <p:cNvGrpSpPr>
              <a:grpSpLocks/>
            </p:cNvGrpSpPr>
            <p:nvPr userDrawn="1"/>
          </p:nvGrpSpPr>
          <p:grpSpPr bwMode="auto">
            <a:xfrm>
              <a:off x="1217956" y="5092835"/>
              <a:ext cx="164978" cy="104922"/>
              <a:chOff x="528" y="1773"/>
              <a:chExt cx="246" cy="156"/>
            </a:xfrm>
          </p:grpSpPr>
          <p:sp>
            <p:nvSpPr>
              <p:cNvPr id="44" name="Freeform 248"/>
              <p:cNvSpPr>
                <a:spLocks/>
              </p:cNvSpPr>
              <p:nvPr/>
            </p:nvSpPr>
            <p:spPr bwMode="auto">
              <a:xfrm>
                <a:off x="528" y="1773"/>
                <a:ext cx="246" cy="156"/>
              </a:xfrm>
              <a:custGeom>
                <a:avLst/>
                <a:gdLst>
                  <a:gd name="T0" fmla="*/ 445 w 244"/>
                  <a:gd name="T1" fmla="*/ 61 h 157"/>
                  <a:gd name="T2" fmla="*/ 445 w 244"/>
                  <a:gd name="T3" fmla="*/ 0 h 157"/>
                  <a:gd name="T4" fmla="*/ 0 w 244"/>
                  <a:gd name="T5" fmla="*/ 0 h 157"/>
                  <a:gd name="T6" fmla="*/ 0 w 244"/>
                  <a:gd name="T7" fmla="*/ 61 h 157"/>
                  <a:gd name="T8" fmla="*/ 445 w 244"/>
                  <a:gd name="T9" fmla="*/ 61 h 157"/>
                  <a:gd name="T10" fmla="*/ 445 w 244"/>
                  <a:gd name="T11" fmla="*/ 61 h 1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"/>
                  <a:gd name="T19" fmla="*/ 0 h 157"/>
                  <a:gd name="T20" fmla="*/ 244 w 244"/>
                  <a:gd name="T21" fmla="*/ 157 h 1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" h="157">
                    <a:moveTo>
                      <a:pt x="244" y="157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244" y="15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45" name="Freeform 249"/>
              <p:cNvSpPr>
                <a:spLocks/>
              </p:cNvSpPr>
              <p:nvPr/>
            </p:nvSpPr>
            <p:spPr bwMode="auto">
              <a:xfrm>
                <a:off x="528" y="1850"/>
                <a:ext cx="246" cy="79"/>
              </a:xfrm>
              <a:custGeom>
                <a:avLst/>
                <a:gdLst>
                  <a:gd name="T0" fmla="*/ 2929 w 238"/>
                  <a:gd name="T1" fmla="*/ 39 h 79"/>
                  <a:gd name="T2" fmla="*/ 2929 w 238"/>
                  <a:gd name="T3" fmla="*/ 0 h 79"/>
                  <a:gd name="T4" fmla="*/ 0 w 238"/>
                  <a:gd name="T5" fmla="*/ 0 h 79"/>
                  <a:gd name="T6" fmla="*/ 0 w 238"/>
                  <a:gd name="T7" fmla="*/ 39 h 79"/>
                  <a:gd name="T8" fmla="*/ 2929 w 238"/>
                  <a:gd name="T9" fmla="*/ 39 h 79"/>
                  <a:gd name="T10" fmla="*/ 2929 w 238"/>
                  <a:gd name="T11" fmla="*/ 39 h 7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8"/>
                  <a:gd name="T19" fmla="*/ 0 h 79"/>
                  <a:gd name="T20" fmla="*/ 238 w 238"/>
                  <a:gd name="T21" fmla="*/ 79 h 7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8" h="79">
                    <a:moveTo>
                      <a:pt x="238" y="79"/>
                    </a:moveTo>
                    <a:lnTo>
                      <a:pt x="238" y="0"/>
                    </a:lnTo>
                    <a:lnTo>
                      <a:pt x="0" y="0"/>
                    </a:lnTo>
                    <a:lnTo>
                      <a:pt x="0" y="79"/>
                    </a:lnTo>
                    <a:lnTo>
                      <a:pt x="238" y="79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46" name="Freeform 250"/>
              <p:cNvSpPr>
                <a:spLocks/>
              </p:cNvSpPr>
              <p:nvPr/>
            </p:nvSpPr>
            <p:spPr bwMode="auto">
              <a:xfrm>
                <a:off x="528" y="1773"/>
                <a:ext cx="120" cy="156"/>
              </a:xfrm>
              <a:custGeom>
                <a:avLst/>
                <a:gdLst>
                  <a:gd name="T0" fmla="*/ 0 w 119"/>
                  <a:gd name="T1" fmla="*/ 0 h 157"/>
                  <a:gd name="T2" fmla="*/ 0 w 119"/>
                  <a:gd name="T3" fmla="*/ 61 h 157"/>
                  <a:gd name="T4" fmla="*/ 211 w 119"/>
                  <a:gd name="T5" fmla="*/ 39 h 157"/>
                  <a:gd name="T6" fmla="*/ 0 w 119"/>
                  <a:gd name="T7" fmla="*/ 0 h 157"/>
                  <a:gd name="T8" fmla="*/ 0 w 119"/>
                  <a:gd name="T9" fmla="*/ 0 h 1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9"/>
                  <a:gd name="T16" fmla="*/ 0 h 157"/>
                  <a:gd name="T17" fmla="*/ 119 w 119"/>
                  <a:gd name="T18" fmla="*/ 157 h 1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9" h="157">
                    <a:moveTo>
                      <a:pt x="0" y="0"/>
                    </a:moveTo>
                    <a:lnTo>
                      <a:pt x="0" y="157"/>
                    </a:lnTo>
                    <a:lnTo>
                      <a:pt x="119" y="7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A0C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47" name="Freeform 251"/>
              <p:cNvSpPr>
                <a:spLocks/>
              </p:cNvSpPr>
              <p:nvPr/>
            </p:nvSpPr>
            <p:spPr bwMode="auto">
              <a:xfrm>
                <a:off x="528" y="1773"/>
                <a:ext cx="246" cy="156"/>
              </a:xfrm>
              <a:custGeom>
                <a:avLst/>
                <a:gdLst>
                  <a:gd name="T0" fmla="*/ 445 w 244"/>
                  <a:gd name="T1" fmla="*/ 61 h 157"/>
                  <a:gd name="T2" fmla="*/ 445 w 244"/>
                  <a:gd name="T3" fmla="*/ 0 h 157"/>
                  <a:gd name="T4" fmla="*/ 0 w 244"/>
                  <a:gd name="T5" fmla="*/ 0 h 157"/>
                  <a:gd name="T6" fmla="*/ 0 w 244"/>
                  <a:gd name="T7" fmla="*/ 61 h 157"/>
                  <a:gd name="T8" fmla="*/ 445 w 244"/>
                  <a:gd name="T9" fmla="*/ 61 h 157"/>
                  <a:gd name="T10" fmla="*/ 445 w 244"/>
                  <a:gd name="T11" fmla="*/ 61 h 1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"/>
                  <a:gd name="T19" fmla="*/ 0 h 157"/>
                  <a:gd name="T20" fmla="*/ 244 w 244"/>
                  <a:gd name="T21" fmla="*/ 157 h 1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" h="157">
                    <a:moveTo>
                      <a:pt x="244" y="157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244" y="15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</p:grpSp>
        <p:grpSp>
          <p:nvGrpSpPr>
            <p:cNvPr id="33" name="Group 253"/>
            <p:cNvGrpSpPr>
              <a:grpSpLocks/>
            </p:cNvGrpSpPr>
            <p:nvPr userDrawn="1"/>
          </p:nvGrpSpPr>
          <p:grpSpPr bwMode="auto">
            <a:xfrm>
              <a:off x="793347" y="5092835"/>
              <a:ext cx="163271" cy="105273"/>
              <a:chOff x="528" y="1164"/>
              <a:chExt cx="237" cy="157"/>
            </a:xfrm>
          </p:grpSpPr>
          <p:sp>
            <p:nvSpPr>
              <p:cNvPr id="40" name="Rectangle 254"/>
              <p:cNvSpPr>
                <a:spLocks noChangeArrowheads="1"/>
              </p:cNvSpPr>
              <p:nvPr/>
            </p:nvSpPr>
            <p:spPr bwMode="auto">
              <a:xfrm>
                <a:off x="528" y="1164"/>
                <a:ext cx="237" cy="156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>
                  <a:spcBef>
                    <a:spcPct val="50000"/>
                  </a:spcBef>
                  <a:defRPr/>
                </a:pPr>
                <a:endParaRPr lang="en-US" sz="1108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" name="Rectangle 255"/>
              <p:cNvSpPr>
                <a:spLocks noChangeArrowheads="1"/>
              </p:cNvSpPr>
              <p:nvPr/>
            </p:nvSpPr>
            <p:spPr bwMode="auto">
              <a:xfrm>
                <a:off x="528" y="1164"/>
                <a:ext cx="237" cy="53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>
                  <a:spcBef>
                    <a:spcPct val="50000"/>
                  </a:spcBef>
                  <a:defRPr/>
                </a:pPr>
                <a:endParaRPr lang="en-US" sz="1108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" name="Rectangle 256"/>
              <p:cNvSpPr>
                <a:spLocks noChangeArrowheads="1"/>
              </p:cNvSpPr>
              <p:nvPr/>
            </p:nvSpPr>
            <p:spPr bwMode="auto">
              <a:xfrm>
                <a:off x="528" y="1217"/>
                <a:ext cx="237" cy="55"/>
              </a:xfrm>
              <a:prstGeom prst="rect">
                <a:avLst/>
              </a:prstGeom>
              <a:solidFill>
                <a:srgbClr val="00FF00"/>
              </a:solidFill>
              <a:ln w="3175">
                <a:solidFill>
                  <a:schemeClr val="tx1">
                    <a:lumMod val="50000"/>
                  </a:schemeClr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>
                  <a:spcBef>
                    <a:spcPct val="50000"/>
                  </a:spcBef>
                  <a:defRPr/>
                </a:pPr>
                <a:endParaRPr lang="en-US" sz="1108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" name="Rectangle 257"/>
              <p:cNvSpPr>
                <a:spLocks noChangeArrowheads="1"/>
              </p:cNvSpPr>
              <p:nvPr/>
            </p:nvSpPr>
            <p:spPr bwMode="auto">
              <a:xfrm>
                <a:off x="528" y="1266"/>
                <a:ext cx="237" cy="55"/>
              </a:xfrm>
              <a:prstGeom prst="rect">
                <a:avLst/>
              </a:prstGeom>
              <a:solidFill>
                <a:srgbClr val="FF0000"/>
              </a:solidFill>
              <a:ln w="31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>
                  <a:spcBef>
                    <a:spcPct val="50000"/>
                  </a:spcBef>
                  <a:defRPr/>
                </a:pPr>
                <a:endParaRPr lang="en-US" sz="1108"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34" name="Picture 268"/>
            <p:cNvPicPr>
              <a:picLocks noChangeAspect="1" noChangeArrowheads="1"/>
            </p:cNvPicPr>
            <p:nvPr userDrawn="1"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914951" y="5092835"/>
              <a:ext cx="167015" cy="109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5" name="Group 242"/>
            <p:cNvGrpSpPr>
              <a:grpSpLocks/>
            </p:cNvGrpSpPr>
            <p:nvPr userDrawn="1"/>
          </p:nvGrpSpPr>
          <p:grpSpPr bwMode="auto">
            <a:xfrm>
              <a:off x="1642783" y="5092835"/>
              <a:ext cx="163293" cy="104605"/>
              <a:chOff x="5555" y="2058"/>
              <a:chExt cx="245" cy="157"/>
            </a:xfrm>
          </p:grpSpPr>
          <p:sp>
            <p:nvSpPr>
              <p:cNvPr id="36" name="Freeform 243"/>
              <p:cNvSpPr>
                <a:spLocks/>
              </p:cNvSpPr>
              <p:nvPr/>
            </p:nvSpPr>
            <p:spPr bwMode="auto">
              <a:xfrm>
                <a:off x="5555" y="2058"/>
                <a:ext cx="245" cy="157"/>
              </a:xfrm>
              <a:custGeom>
                <a:avLst/>
                <a:gdLst>
                  <a:gd name="T0" fmla="*/ 0 w 244"/>
                  <a:gd name="T1" fmla="*/ 0 h 156"/>
                  <a:gd name="T2" fmla="*/ 0 w 244"/>
                  <a:gd name="T3" fmla="*/ 404 h 156"/>
                  <a:gd name="T4" fmla="*/ 445 w 244"/>
                  <a:gd name="T5" fmla="*/ 404 h 156"/>
                  <a:gd name="T6" fmla="*/ 445 w 244"/>
                  <a:gd name="T7" fmla="*/ 0 h 156"/>
                  <a:gd name="T8" fmla="*/ 0 w 244"/>
                  <a:gd name="T9" fmla="*/ 0 h 156"/>
                  <a:gd name="T10" fmla="*/ 0 w 244"/>
                  <a:gd name="T11" fmla="*/ 0 h 1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"/>
                  <a:gd name="T19" fmla="*/ 0 h 156"/>
                  <a:gd name="T20" fmla="*/ 244 w 244"/>
                  <a:gd name="T21" fmla="*/ 156 h 1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" h="156">
                    <a:moveTo>
                      <a:pt x="0" y="0"/>
                    </a:moveTo>
                    <a:lnTo>
                      <a:pt x="0" y="156"/>
                    </a:lnTo>
                    <a:lnTo>
                      <a:pt x="244" y="156"/>
                    </a:lnTo>
                    <a:lnTo>
                      <a:pt x="24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37" name="Freeform 244"/>
              <p:cNvSpPr>
                <a:spLocks/>
              </p:cNvSpPr>
              <p:nvPr/>
            </p:nvSpPr>
            <p:spPr bwMode="auto">
              <a:xfrm>
                <a:off x="5555" y="2162"/>
                <a:ext cx="245" cy="53"/>
              </a:xfrm>
              <a:custGeom>
                <a:avLst/>
                <a:gdLst>
                  <a:gd name="T0" fmla="*/ 0 w 244"/>
                  <a:gd name="T1" fmla="*/ 0 h 45"/>
                  <a:gd name="T2" fmla="*/ 0 w 244"/>
                  <a:gd name="T3" fmla="*/ 47398160 h 45"/>
                  <a:gd name="T4" fmla="*/ 445 w 244"/>
                  <a:gd name="T5" fmla="*/ 47398160 h 45"/>
                  <a:gd name="T6" fmla="*/ 445 w 244"/>
                  <a:gd name="T7" fmla="*/ 0 h 45"/>
                  <a:gd name="T8" fmla="*/ 0 w 244"/>
                  <a:gd name="T9" fmla="*/ 0 h 45"/>
                  <a:gd name="T10" fmla="*/ 0 w 244"/>
                  <a:gd name="T11" fmla="*/ 0 h 4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"/>
                  <a:gd name="T19" fmla="*/ 0 h 45"/>
                  <a:gd name="T20" fmla="*/ 244 w 244"/>
                  <a:gd name="T21" fmla="*/ 45 h 4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" h="45">
                    <a:moveTo>
                      <a:pt x="0" y="0"/>
                    </a:moveTo>
                    <a:lnTo>
                      <a:pt x="0" y="45"/>
                    </a:lnTo>
                    <a:lnTo>
                      <a:pt x="244" y="45"/>
                    </a:lnTo>
                    <a:lnTo>
                      <a:pt x="24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38" name="Freeform 245"/>
              <p:cNvSpPr>
                <a:spLocks/>
              </p:cNvSpPr>
              <p:nvPr/>
            </p:nvSpPr>
            <p:spPr bwMode="auto">
              <a:xfrm>
                <a:off x="5555" y="2060"/>
                <a:ext cx="245" cy="55"/>
              </a:xfrm>
              <a:custGeom>
                <a:avLst/>
                <a:gdLst>
                  <a:gd name="T0" fmla="*/ 0 w 244"/>
                  <a:gd name="T1" fmla="*/ 0 h 50"/>
                  <a:gd name="T2" fmla="*/ 0 w 244"/>
                  <a:gd name="T3" fmla="*/ 17379 h 50"/>
                  <a:gd name="T4" fmla="*/ 445 w 244"/>
                  <a:gd name="T5" fmla="*/ 17379 h 50"/>
                  <a:gd name="T6" fmla="*/ 445 w 244"/>
                  <a:gd name="T7" fmla="*/ 0 h 50"/>
                  <a:gd name="T8" fmla="*/ 0 w 244"/>
                  <a:gd name="T9" fmla="*/ 0 h 50"/>
                  <a:gd name="T10" fmla="*/ 0 w 244"/>
                  <a:gd name="T11" fmla="*/ 0 h 5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"/>
                  <a:gd name="T19" fmla="*/ 0 h 50"/>
                  <a:gd name="T20" fmla="*/ 244 w 244"/>
                  <a:gd name="T21" fmla="*/ 50 h 5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" h="50">
                    <a:moveTo>
                      <a:pt x="0" y="0"/>
                    </a:moveTo>
                    <a:lnTo>
                      <a:pt x="0" y="50"/>
                    </a:lnTo>
                    <a:lnTo>
                      <a:pt x="244" y="50"/>
                    </a:lnTo>
                    <a:lnTo>
                      <a:pt x="24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  <p:sp>
            <p:nvSpPr>
              <p:cNvPr id="39" name="Freeform 246"/>
              <p:cNvSpPr>
                <a:spLocks/>
              </p:cNvSpPr>
              <p:nvPr/>
            </p:nvSpPr>
            <p:spPr bwMode="auto">
              <a:xfrm>
                <a:off x="5555" y="2058"/>
                <a:ext cx="245" cy="157"/>
              </a:xfrm>
              <a:custGeom>
                <a:avLst/>
                <a:gdLst>
                  <a:gd name="T0" fmla="*/ 445 w 244"/>
                  <a:gd name="T1" fmla="*/ 404 h 156"/>
                  <a:gd name="T2" fmla="*/ 445 w 244"/>
                  <a:gd name="T3" fmla="*/ 0 h 156"/>
                  <a:gd name="T4" fmla="*/ 0 w 244"/>
                  <a:gd name="T5" fmla="*/ 0 h 156"/>
                  <a:gd name="T6" fmla="*/ 0 w 244"/>
                  <a:gd name="T7" fmla="*/ 404 h 156"/>
                  <a:gd name="T8" fmla="*/ 445 w 244"/>
                  <a:gd name="T9" fmla="*/ 404 h 156"/>
                  <a:gd name="T10" fmla="*/ 445 w 244"/>
                  <a:gd name="T11" fmla="*/ 404 h 1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"/>
                  <a:gd name="T19" fmla="*/ 0 h 156"/>
                  <a:gd name="T20" fmla="*/ 244 w 244"/>
                  <a:gd name="T21" fmla="*/ 156 h 1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" h="156">
                    <a:moveTo>
                      <a:pt x="244" y="156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244" y="15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108"/>
              </a:p>
            </p:txBody>
          </p:sp>
        </p:grpSp>
      </p:grpSp>
      <p:sp>
        <p:nvSpPr>
          <p:cNvPr id="247" name="Rectangle 246"/>
          <p:cNvSpPr/>
          <p:nvPr userDrawn="1"/>
        </p:nvSpPr>
        <p:spPr bwMode="auto">
          <a:xfrm>
            <a:off x="10852843" y="6598214"/>
            <a:ext cx="1134139" cy="244549"/>
          </a:xfrm>
          <a:prstGeom prst="rect">
            <a:avLst/>
          </a:prstGeom>
          <a:solidFill>
            <a:srgbClr val="F1F1F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4308" tIns="44308" rIns="44308" bIns="44308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125444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108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246" name="Picture 11" descr="EUMETSATLogo_hor_noTagline_solid_CMYK UPDATED version.png"/>
          <p:cNvPicPr>
            <a:picLocks noChangeAspect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835298" y="553831"/>
            <a:ext cx="2614613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8" name="Content Placeholder 3" descr="msg.png"/>
          <p:cNvPicPr>
            <a:picLocks noChangeAspect="1"/>
          </p:cNvPicPr>
          <p:nvPr userDrawn="1"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32150" y="5108992"/>
            <a:ext cx="1095942" cy="1106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9" name="Content Placeholder 3" descr="msg.png"/>
          <p:cNvPicPr>
            <a:picLocks noChangeAspect="1"/>
          </p:cNvPicPr>
          <p:nvPr userDrawn="1"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948701" y="5244217"/>
            <a:ext cx="1095942" cy="1106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0" name="Content Placeholder 3" descr="msg.png"/>
          <p:cNvPicPr>
            <a:picLocks noChangeAspect="1"/>
          </p:cNvPicPr>
          <p:nvPr userDrawn="1"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970656" y="4939417"/>
            <a:ext cx="1095942" cy="1106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4" name="Picture 5" descr="jason-big.png"/>
          <p:cNvPicPr>
            <a:picLocks noChangeAspect="1"/>
          </p:cNvPicPr>
          <p:nvPr userDrawn="1"/>
        </p:nvPicPr>
        <p:blipFill>
          <a:blip r:embed="rId11" cstate="print"/>
          <a:srcRect/>
          <a:stretch>
            <a:fillRect/>
          </a:stretch>
        </p:blipFill>
        <p:spPr bwMode="auto">
          <a:xfrm rot="445958">
            <a:off x="2919287" y="3156926"/>
            <a:ext cx="1191409" cy="850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Oval 1"/>
          <p:cNvSpPr/>
          <p:nvPr userDrawn="1"/>
        </p:nvSpPr>
        <p:spPr bwMode="auto">
          <a:xfrm>
            <a:off x="2314237" y="1608858"/>
            <a:ext cx="1558951" cy="1558951"/>
          </a:xfrm>
          <a:prstGeom prst="ellipse">
            <a:avLst/>
          </a:prstGeom>
          <a:gradFill flip="none" rotWithShape="1">
            <a:gsLst>
              <a:gs pos="67000">
                <a:schemeClr val="bg1">
                  <a:alpha val="0"/>
                </a:schemeClr>
              </a:gs>
              <a:gs pos="0">
                <a:srgbClr val="FFC000">
                  <a:alpha val="43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252" name="Picture 6" descr="metop.png"/>
          <p:cNvPicPr>
            <a:picLocks noChangeAspect="1"/>
          </p:cNvPicPr>
          <p:nvPr userDrawn="1"/>
        </p:nvPicPr>
        <p:blipFill>
          <a:blip r:embed="rId12" cstate="print"/>
          <a:srcRect/>
          <a:stretch>
            <a:fillRect/>
          </a:stretch>
        </p:blipFill>
        <p:spPr bwMode="auto">
          <a:xfrm rot="20313837">
            <a:off x="2737293" y="1966704"/>
            <a:ext cx="968240" cy="72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8" name="Oval 257"/>
          <p:cNvSpPr/>
          <p:nvPr userDrawn="1"/>
        </p:nvSpPr>
        <p:spPr bwMode="auto">
          <a:xfrm>
            <a:off x="160257" y="447025"/>
            <a:ext cx="1998280" cy="1998280"/>
          </a:xfrm>
          <a:prstGeom prst="ellipse">
            <a:avLst/>
          </a:prstGeom>
          <a:gradFill flip="none" rotWithShape="1">
            <a:gsLst>
              <a:gs pos="67000">
                <a:schemeClr val="bg1">
                  <a:alpha val="0"/>
                </a:schemeClr>
              </a:gs>
              <a:gs pos="0">
                <a:srgbClr val="FFC000">
                  <a:alpha val="59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253" name="Picture 6" descr="metop.png"/>
          <p:cNvPicPr>
            <a:picLocks noChangeAspect="1"/>
          </p:cNvPicPr>
          <p:nvPr userDrawn="1"/>
        </p:nvPicPr>
        <p:blipFill>
          <a:blip r:embed="rId12" cstate="print"/>
          <a:srcRect/>
          <a:stretch>
            <a:fillRect/>
          </a:stretch>
        </p:blipFill>
        <p:spPr bwMode="auto">
          <a:xfrm rot="20313837">
            <a:off x="1270996" y="3937937"/>
            <a:ext cx="1768882" cy="1328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" name="Picture 255" descr="sentinel3.png"/>
          <p:cNvPicPr>
            <a:picLocks noChangeAspect="1"/>
          </p:cNvPicPr>
          <p:nvPr userDrawn="1"/>
        </p:nvPicPr>
        <p:blipFill rotWithShape="1">
          <a:blip r:embed="rId13" cstate="print"/>
          <a:srcRect l="5998" t="2705" r="25074"/>
          <a:stretch/>
        </p:blipFill>
        <p:spPr>
          <a:xfrm>
            <a:off x="667857" y="1145124"/>
            <a:ext cx="843209" cy="669798"/>
          </a:xfrm>
          <a:prstGeom prst="rect">
            <a:avLst/>
          </a:prstGeom>
        </p:spPr>
      </p:pic>
      <p:sp>
        <p:nvSpPr>
          <p:cNvPr id="259" name="Oval 258"/>
          <p:cNvSpPr/>
          <p:nvPr userDrawn="1"/>
        </p:nvSpPr>
        <p:spPr bwMode="auto">
          <a:xfrm>
            <a:off x="228845" y="2573024"/>
            <a:ext cx="1998280" cy="1998280"/>
          </a:xfrm>
          <a:prstGeom prst="ellipse">
            <a:avLst/>
          </a:prstGeom>
          <a:gradFill flip="none" rotWithShape="1">
            <a:gsLst>
              <a:gs pos="67000">
                <a:schemeClr val="bg1">
                  <a:alpha val="0"/>
                </a:schemeClr>
              </a:gs>
              <a:gs pos="0">
                <a:srgbClr val="FFC000">
                  <a:alpha val="59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257" name="Picture 256" descr="sentinel3.png"/>
          <p:cNvPicPr>
            <a:picLocks noChangeAspect="1"/>
          </p:cNvPicPr>
          <p:nvPr userDrawn="1"/>
        </p:nvPicPr>
        <p:blipFill rotWithShape="1">
          <a:blip r:embed="rId13" cstate="print"/>
          <a:srcRect l="5998" t="2705" r="25074"/>
          <a:stretch/>
        </p:blipFill>
        <p:spPr>
          <a:xfrm>
            <a:off x="523299" y="3178572"/>
            <a:ext cx="1409372" cy="1119526"/>
          </a:xfrm>
          <a:prstGeom prst="rect">
            <a:avLst/>
          </a:prstGeom>
        </p:spPr>
      </p:pic>
      <p:sp>
        <p:nvSpPr>
          <p:cNvPr id="260" name="Oval 259"/>
          <p:cNvSpPr/>
          <p:nvPr userDrawn="1"/>
        </p:nvSpPr>
        <p:spPr bwMode="auto">
          <a:xfrm>
            <a:off x="3697435" y="1918079"/>
            <a:ext cx="1558951" cy="1558951"/>
          </a:xfrm>
          <a:prstGeom prst="ellipse">
            <a:avLst/>
          </a:prstGeom>
          <a:gradFill flip="none" rotWithShape="1">
            <a:gsLst>
              <a:gs pos="57000">
                <a:schemeClr val="bg1">
                  <a:alpha val="0"/>
                </a:schemeClr>
              </a:gs>
              <a:gs pos="0">
                <a:schemeClr val="accent2">
                  <a:lumMod val="75000"/>
                  <a:alpha val="48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255" name="Picture 5" descr="jason-big.png"/>
          <p:cNvPicPr>
            <a:picLocks noChangeAspect="1"/>
          </p:cNvPicPr>
          <p:nvPr userDrawn="1"/>
        </p:nvPicPr>
        <p:blipFill>
          <a:blip r:embed="rId11" cstate="print"/>
          <a:srcRect/>
          <a:stretch>
            <a:fillRect/>
          </a:stretch>
        </p:blipFill>
        <p:spPr bwMode="auto">
          <a:xfrm rot="445958">
            <a:off x="4079004" y="2466463"/>
            <a:ext cx="795814" cy="56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1" name="Oval 260"/>
          <p:cNvSpPr/>
          <p:nvPr userDrawn="1"/>
        </p:nvSpPr>
        <p:spPr bwMode="auto">
          <a:xfrm>
            <a:off x="5546139" y="3626136"/>
            <a:ext cx="1558951" cy="1558951"/>
          </a:xfrm>
          <a:prstGeom prst="ellipse">
            <a:avLst/>
          </a:prstGeom>
          <a:gradFill flip="none" rotWithShape="1">
            <a:gsLst>
              <a:gs pos="57000">
                <a:schemeClr val="bg1">
                  <a:alpha val="0"/>
                </a:schemeClr>
              </a:gs>
              <a:gs pos="0">
                <a:srgbClr val="00B5E2">
                  <a:alpha val="43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251" name="Content Placeholder 3" descr="msg.png"/>
          <p:cNvPicPr>
            <a:picLocks noChangeAspect="1"/>
          </p:cNvPicPr>
          <p:nvPr userDrawn="1"/>
        </p:nvPicPr>
        <p:blipFill>
          <a:blip r:embed="rId10" cstate="print"/>
          <a:srcRect/>
          <a:stretch>
            <a:fillRect/>
          </a:stretch>
        </p:blipFill>
        <p:spPr bwMode="auto">
          <a:xfrm rot="19090163">
            <a:off x="5949465" y="4025891"/>
            <a:ext cx="752301" cy="759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5" name="Oval 264"/>
          <p:cNvSpPr/>
          <p:nvPr userDrawn="1"/>
        </p:nvSpPr>
        <p:spPr bwMode="auto">
          <a:xfrm>
            <a:off x="427125" y="1786399"/>
            <a:ext cx="1558951" cy="1417228"/>
          </a:xfrm>
          <a:prstGeom prst="ellipse">
            <a:avLst/>
          </a:prstGeom>
          <a:gradFill flip="none" rotWithShape="1">
            <a:gsLst>
              <a:gs pos="67000">
                <a:schemeClr val="bg1">
                  <a:alpha val="0"/>
                </a:schemeClr>
              </a:gs>
              <a:gs pos="0">
                <a:srgbClr val="FFC000">
                  <a:alpha val="43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266" name="Picture 6" descr="metop.png"/>
          <p:cNvPicPr>
            <a:picLocks noChangeAspect="1"/>
          </p:cNvPicPr>
          <p:nvPr userDrawn="1"/>
        </p:nvPicPr>
        <p:blipFill>
          <a:blip r:embed="rId12" cstate="print"/>
          <a:srcRect/>
          <a:stretch>
            <a:fillRect/>
          </a:stretch>
        </p:blipFill>
        <p:spPr bwMode="auto">
          <a:xfrm rot="20313837">
            <a:off x="729832" y="1901522"/>
            <a:ext cx="1280557" cy="961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2" name="Rectangle 261"/>
          <p:cNvSpPr/>
          <p:nvPr userDrawn="1"/>
        </p:nvSpPr>
        <p:spPr bwMode="auto">
          <a:xfrm>
            <a:off x="228845" y="6598213"/>
            <a:ext cx="353547" cy="244549"/>
          </a:xfrm>
          <a:prstGeom prst="rect">
            <a:avLst/>
          </a:prstGeom>
          <a:solidFill>
            <a:srgbClr val="F2F2F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6870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 b="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19907"/>
          </a:xfrm>
        </p:spPr>
        <p:txBody>
          <a:bodyPr/>
          <a:lstStyle>
            <a:lvl1pPr marL="221544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248" y="1237127"/>
            <a:ext cx="11627339" cy="5262675"/>
          </a:xfrm>
        </p:spPr>
        <p:txBody>
          <a:bodyPr>
            <a:normAutofit/>
          </a:bodyPr>
          <a:lstStyle>
            <a:lvl1pPr marL="310162" indent="-310162">
              <a:spcBef>
                <a:spcPts val="0"/>
              </a:spcBef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52646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380550-C898-4918-9DDE-4A60189CB1C9}" type="slidenum">
              <a:rPr lang="hr-HR" altLang="en-US"/>
              <a:pPr>
                <a:defRPr/>
              </a:pPr>
              <a:t>‹#›</a:t>
            </a:fld>
            <a:endParaRPr lang="hr-HR" altLang="en-US"/>
          </a:p>
        </p:txBody>
      </p:sp>
    </p:spTree>
    <p:extLst>
      <p:ext uri="{BB962C8B-B14F-4D97-AF65-F5344CB8AC3E}">
        <p14:creationId xmlns:p14="http://schemas.microsoft.com/office/powerpoint/2010/main" val="15483793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866"/>
            <a:ext cx="10972800" cy="44549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7552473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407906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Ocean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1199"/>
            <a:ext cx="9436548" cy="5347376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/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/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9598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Atmosphe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058" y="1199921"/>
            <a:ext cx="9406214" cy="5330187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/>
        </p:blipFill>
        <p:spPr>
          <a:xfrm>
            <a:off x="-1" y="-1"/>
            <a:ext cx="12192001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/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6993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Ocean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9921"/>
            <a:ext cx="9421156" cy="5338654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/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/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5988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4" b="3165"/>
          <a:stretch/>
        </p:blipFill>
        <p:spPr>
          <a:xfrm>
            <a:off x="0" y="877455"/>
            <a:ext cx="12192000" cy="576349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78" y="3061592"/>
            <a:ext cx="1245440" cy="124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1013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47782" y="-8719"/>
            <a:ext cx="11896436" cy="647425"/>
          </a:xfrm>
          <a:prstGeom prst="rect">
            <a:avLst/>
          </a:prstGeom>
          <a:solidFill>
            <a:srgbClr val="00205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>
            <a:lvl1pPr marL="221544"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1255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45053" y="-8719"/>
            <a:ext cx="11901894" cy="647425"/>
          </a:xfrm>
          <a:prstGeom prst="rect">
            <a:avLst/>
          </a:prstGeom>
          <a:solidFill>
            <a:srgbClr val="D6D2C4"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4928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145053" y="-8719"/>
            <a:ext cx="11901894" cy="647425"/>
          </a:xfrm>
          <a:prstGeom prst="rect">
            <a:avLst/>
          </a:prstGeom>
          <a:solidFill>
            <a:srgbClr val="D6D2C4"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3" t="28964" r="31087" b="35710"/>
          <a:stretch/>
        </p:blipFill>
        <p:spPr>
          <a:xfrm>
            <a:off x="-42530" y="-42530"/>
            <a:ext cx="12227442" cy="69111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>
            <a:lvl1pPr marL="221544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1841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 bwMode="auto">
          <a:xfrm>
            <a:off x="314311" y="-1679944"/>
            <a:ext cx="11288822" cy="11288822"/>
          </a:xfrm>
          <a:prstGeom prst="rect">
            <a:avLst/>
          </a:prstGeom>
          <a:blipFill dpi="0" rotWithShape="1">
            <a:blip r:embed="rId2">
              <a:alphaModFix amt="30000"/>
            </a:blip>
            <a:srcRect/>
            <a:stretch>
              <a:fillRect/>
            </a:stretch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145053" y="-8719"/>
            <a:ext cx="11901894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>
            <a:lvl1pPr marL="221544"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1606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92479" y="4"/>
            <a:ext cx="11399521" cy="600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36000" rIns="36000" bIns="3600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 smtClean="0"/>
          </a:p>
        </p:txBody>
      </p:sp>
      <p:sp>
        <p:nvSpPr>
          <p:cNvPr id="29700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5054" y="1139429"/>
            <a:ext cx="11627339" cy="526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cxnSp>
        <p:nvCxnSpPr>
          <p:cNvPr id="9" name="Straight Connector 8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TextBox 15"/>
          <p:cNvSpPr txBox="1"/>
          <p:nvPr userDrawn="1"/>
        </p:nvSpPr>
        <p:spPr>
          <a:xfrm>
            <a:off x="10901866" y="641568"/>
            <a:ext cx="12266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b="0" baseline="0" dirty="0" smtClean="0">
                <a:solidFill>
                  <a:schemeClr val="bg1"/>
                </a:solidFill>
                <a:latin typeface="+mj-lt"/>
                <a:ea typeface="Roboto" panose="02000000000000000000" pitchFamily="2" charset="0"/>
              </a:rPr>
              <a:t>www.eumetsat.int</a:t>
            </a:r>
          </a:p>
        </p:txBody>
      </p:sp>
      <p:sp>
        <p:nvSpPr>
          <p:cNvPr id="12" name="Rectangle 61" title="[DM_E_CONFID]"/>
          <p:cNvSpPr>
            <a:spLocks noChangeArrowheads="1"/>
          </p:cNvSpPr>
          <p:nvPr userDrawn="1"/>
        </p:nvSpPr>
        <p:spPr bwMode="auto">
          <a:xfrm>
            <a:off x="4576120" y="6649210"/>
            <a:ext cx="311364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eaLnBrk="0" hangingPunct="0">
              <a:defRPr/>
            </a:pPr>
            <a:endParaRPr lang="de-DE" sz="1000" b="0" baseline="0" dirty="0">
              <a:solidFill>
                <a:srgbClr val="00B5E2"/>
              </a:solidFill>
              <a:latin typeface="Roboto" panose="02000000000000000000" pitchFamily="2" charset="0"/>
              <a:ea typeface="Roboto" panose="02000000000000000000" pitchFamily="2" charset="0"/>
              <a:cs typeface="Arial" pitchFamily="34" charset="0"/>
            </a:endParaRPr>
          </a:p>
        </p:txBody>
      </p:sp>
      <p:sp>
        <p:nvSpPr>
          <p:cNvPr id="13" name="Rectangle 61" title="[DM_E_DOC_NO], v[DM_E_VER_NO], [DM_E_ISS_DATE]"/>
          <p:cNvSpPr>
            <a:spLocks noChangeArrowheads="1"/>
          </p:cNvSpPr>
          <p:nvPr userDrawn="1"/>
        </p:nvSpPr>
        <p:spPr bwMode="auto">
          <a:xfrm>
            <a:off x="161047" y="6648056"/>
            <a:ext cx="4628617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eaLnBrk="0" hangingPunct="0">
              <a:defRPr/>
            </a:pPr>
            <a:r>
              <a:rPr lang="en-US" sz="1000" b="0" baseline="0" smtClean="0">
                <a:solidFill>
                  <a:schemeClr val="accent5"/>
                </a:solidFill>
                <a:latin typeface="+mn-lt"/>
                <a:ea typeface="Roboto" panose="02000000000000000000" pitchFamily="2" charset="0"/>
                <a:cs typeface="Arial" pitchFamily="34" charset="0"/>
              </a:rPr>
              <a:t>EUM/IM/TEM/21/1250538, v1B, 28 March 2022</a:t>
            </a:r>
            <a:endParaRPr lang="de-DE" sz="1000" b="0" baseline="0" dirty="0">
              <a:solidFill>
                <a:schemeClr val="accent5"/>
              </a:solidFill>
              <a:latin typeface="+mn-lt"/>
              <a:ea typeface="Roboto" panose="02000000000000000000" pitchFamily="2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11519350" y="6593586"/>
            <a:ext cx="609135" cy="262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fld id="{FF9CC606-8418-49EA-9DB7-3FFD72983DD3}" type="slidenum">
              <a:rPr lang="de-DE" sz="1050" b="0" smtClean="0">
                <a:solidFill>
                  <a:schemeClr val="accent5"/>
                </a:solidFill>
                <a:latin typeface="+mn-lt"/>
                <a:ea typeface="Roboto" panose="02000000000000000000" pitchFamily="2" charset="0"/>
                <a:cs typeface="Arial" pitchFamily="34" charset="0"/>
              </a:rPr>
              <a:pPr algn="r"/>
              <a:t>‹#›</a:t>
            </a:fld>
            <a:endParaRPr lang="en-GB" sz="1050" dirty="0">
              <a:solidFill>
                <a:schemeClr val="accent5"/>
              </a:solidFill>
              <a:latin typeface="+mn-lt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881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693" r:id="rId1"/>
    <p:sldLayoutId id="2147487692" r:id="rId2"/>
    <p:sldLayoutId id="2147487691" r:id="rId3"/>
    <p:sldLayoutId id="2147487700" r:id="rId4"/>
    <p:sldLayoutId id="2147487694" r:id="rId5"/>
    <p:sldLayoutId id="2147487695" r:id="rId6"/>
    <p:sldLayoutId id="2147487696" r:id="rId7"/>
    <p:sldLayoutId id="2147487697" r:id="rId8"/>
    <p:sldLayoutId id="2147487698" r:id="rId9"/>
    <p:sldLayoutId id="2147487699" r:id="rId10"/>
    <p:sldLayoutId id="2147487705" r:id="rId11"/>
  </p:sldLayoutIdLst>
  <p:transition/>
  <p:timing>
    <p:tnLst>
      <p:par>
        <p:cTn id="1" dur="indefinite" restart="never" nodeType="tmRoot"/>
      </p:par>
    </p:tnLst>
  </p:timing>
  <p:txStyles>
    <p:titleStyle>
      <a:lvl1pPr marL="220791" algn="l" rtl="0" eaLnBrk="1" fontAlgn="base" hangingPunct="1">
        <a:spcBef>
          <a:spcPct val="0"/>
        </a:spcBef>
        <a:spcAft>
          <a:spcPct val="0"/>
        </a:spcAft>
        <a:defRPr sz="3200" b="0" spc="-100" baseline="0">
          <a:solidFill>
            <a:schemeClr val="bg1"/>
          </a:solidFill>
          <a:latin typeface="Bahnschrift SemiLight" panose="020B0502040204020203" pitchFamily="34" charset="0"/>
          <a:ea typeface="+mj-ea"/>
          <a:cs typeface="Arial" pitchFamily="34" charset="0"/>
        </a:defRPr>
      </a:lvl1pPr>
      <a:lvl2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itchFamily="34" charset="0"/>
          <a:cs typeface="Arial" pitchFamily="34" charset="0"/>
        </a:defRPr>
      </a:lvl2pPr>
      <a:lvl3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itchFamily="34" charset="0"/>
          <a:cs typeface="Arial" pitchFamily="34" charset="0"/>
        </a:defRPr>
      </a:lvl3pPr>
      <a:lvl4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itchFamily="34" charset="0"/>
          <a:cs typeface="Arial" pitchFamily="34" charset="0"/>
        </a:defRPr>
      </a:lvl4pPr>
      <a:lvl5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562722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6pPr>
      <a:lvl7pPr marL="1125444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7pPr>
      <a:lvl8pPr marL="1688165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8pPr>
      <a:lvl9pPr marL="2250887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9pPr>
    </p:titleStyle>
    <p:bodyStyle>
      <a:lvl1pPr marL="328254" indent="-328254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4431" spc="-100" baseline="0">
          <a:solidFill>
            <a:schemeClr val="tx2"/>
          </a:solidFill>
          <a:latin typeface="+mn-lt"/>
          <a:ea typeface="Roboto" panose="02000000000000000000" pitchFamily="2" charset="0"/>
          <a:cs typeface="Arial" pitchFamily="34" charset="0"/>
        </a:defRPr>
      </a:lvl1pPr>
      <a:lvl2pPr marL="914423" indent="-35170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939" spc="-100" baseline="0">
          <a:solidFill>
            <a:schemeClr val="tx2"/>
          </a:solidFill>
          <a:latin typeface="+mn-lt"/>
          <a:ea typeface="Roboto" panose="02000000000000000000" pitchFamily="2" charset="0"/>
          <a:cs typeface="Arial" pitchFamily="34" charset="0"/>
        </a:defRPr>
      </a:lvl2pPr>
      <a:lvl3pPr marL="1406804" indent="-28136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446" spc="-100" baseline="0">
          <a:solidFill>
            <a:schemeClr val="tx2"/>
          </a:solidFill>
          <a:latin typeface="+mn-lt"/>
          <a:ea typeface="Roboto" panose="02000000000000000000" pitchFamily="2" charset="0"/>
          <a:cs typeface="Arial" pitchFamily="34" charset="0"/>
        </a:defRPr>
      </a:lvl3pPr>
      <a:lvl4pPr marL="1969526" indent="-28136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954" spc="-100" baseline="0">
          <a:solidFill>
            <a:schemeClr val="tx2"/>
          </a:solidFill>
          <a:latin typeface="+mn-lt"/>
          <a:ea typeface="Roboto" panose="02000000000000000000" pitchFamily="2" charset="0"/>
          <a:cs typeface="Arial" pitchFamily="34" charset="0"/>
        </a:defRPr>
      </a:lvl4pPr>
      <a:lvl5pPr marL="2532248" indent="-28136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62" spc="-100" baseline="0">
          <a:solidFill>
            <a:schemeClr val="tx2"/>
          </a:solidFill>
          <a:latin typeface="+mn-lt"/>
          <a:ea typeface="Roboto" panose="02000000000000000000" pitchFamily="2" charset="0"/>
          <a:cs typeface="Arial" pitchFamily="34" charset="0"/>
        </a:defRPr>
      </a:lvl5pPr>
      <a:lvl6pPr marL="3094970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6pPr>
      <a:lvl7pPr marL="3657691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7pPr>
      <a:lvl8pPr marL="4220413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8pPr>
      <a:lvl9pPr marL="4783135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2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4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165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887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09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331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05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77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b="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" y="4"/>
            <a:ext cx="12191998" cy="1008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 smtClean="0"/>
          </a:p>
        </p:txBody>
      </p:sp>
      <p:sp>
        <p:nvSpPr>
          <p:cNvPr id="29700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8248" y="1290111"/>
            <a:ext cx="11627339" cy="526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2" name="Rectangle 61" title="[DM_E_CONFID]"/>
          <p:cNvSpPr>
            <a:spLocks noChangeArrowheads="1"/>
          </p:cNvSpPr>
          <p:nvPr userDrawn="1"/>
        </p:nvSpPr>
        <p:spPr bwMode="auto">
          <a:xfrm>
            <a:off x="4736126" y="6649210"/>
            <a:ext cx="3113648" cy="151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eaLnBrk="0" hangingPunct="0">
              <a:defRPr/>
            </a:pPr>
            <a:r>
              <a:rPr lang="de-DE" sz="985" b="0" baseline="0" smtClean="0">
                <a:solidFill>
                  <a:srgbClr val="00B5E2"/>
                </a:solidFill>
                <a:latin typeface="Arial" pitchFamily="34" charset="0"/>
                <a:cs typeface="Arial" pitchFamily="34" charset="0"/>
              </a:rPr>
              <a:t>Classification</a:t>
            </a:r>
            <a:endParaRPr lang="de-DE" sz="985" b="0" baseline="0" dirty="0">
              <a:solidFill>
                <a:srgbClr val="00B5E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61" title="[DM_E_DOC_NO], v[DM_E_VER_NO], [DM_E_ISS_DATE]"/>
          <p:cNvSpPr>
            <a:spLocks noChangeArrowheads="1"/>
          </p:cNvSpPr>
          <p:nvPr userDrawn="1"/>
        </p:nvSpPr>
        <p:spPr bwMode="auto">
          <a:xfrm>
            <a:off x="665872" y="6649210"/>
            <a:ext cx="3395003" cy="151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eaLnBrk="0" hangingPunct="0">
              <a:defRPr/>
            </a:pPr>
            <a:r>
              <a:rPr lang="en-GB" sz="985" b="0" baseline="0" smtClean="0">
                <a:solidFill>
                  <a:srgbClr val="00B5E2"/>
                </a:solidFill>
                <a:latin typeface="Arial" pitchFamily="34" charset="0"/>
                <a:cs typeface="Arial" pitchFamily="34" charset="0"/>
              </a:rPr>
              <a:t>EUM/GES/TEM/07/2025, v2W, 5 March 2019</a:t>
            </a:r>
            <a:endParaRPr lang="de-DE" sz="985" b="0" baseline="0" dirty="0">
              <a:solidFill>
                <a:srgbClr val="00B5E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218080" y="6593586"/>
            <a:ext cx="359394" cy="2628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F9CC606-8418-49EA-9DB7-3FFD72983DD3}" type="slidenum">
              <a:rPr lang="de-DE" sz="1108" b="0" smtClean="0">
                <a:solidFill>
                  <a:srgbClr val="00B5E2"/>
                </a:solidFill>
                <a:latin typeface="Arial" pitchFamily="34" charset="0"/>
                <a:cs typeface="Arial" pitchFamily="34" charset="0"/>
              </a:rPr>
              <a:pPr/>
              <a:t>‹#›</a:t>
            </a:fld>
            <a:endParaRPr lang="en-GB" sz="1108" dirty="0"/>
          </a:p>
        </p:txBody>
      </p:sp>
      <p:pic>
        <p:nvPicPr>
          <p:cNvPr id="8" name="Picture 6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147550" y="6650388"/>
            <a:ext cx="808037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62736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707" r:id="rId1"/>
    <p:sldLayoutId id="2147487708" r:id="rId2"/>
    <p:sldLayoutId id="2147487709" r:id="rId3"/>
    <p:sldLayoutId id="2147487710" r:id="rId4"/>
    <p:sldLayoutId id="2147487712" r:id="rId5"/>
  </p:sldLayoutIdLst>
  <p:transition/>
  <p:timing>
    <p:tnLst>
      <p:par>
        <p:cTn id="1" dur="indefinite" restart="never" nodeType="tmRoot"/>
      </p:par>
    </p:tnLst>
  </p:timing>
  <p:txStyles>
    <p:titleStyle>
      <a:lvl1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itchFamily="34" charset="0"/>
          <a:cs typeface="Arial" pitchFamily="34" charset="0"/>
        </a:defRPr>
      </a:lvl2pPr>
      <a:lvl3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itchFamily="34" charset="0"/>
          <a:cs typeface="Arial" pitchFamily="34" charset="0"/>
        </a:defRPr>
      </a:lvl3pPr>
      <a:lvl4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itchFamily="34" charset="0"/>
          <a:cs typeface="Arial" pitchFamily="34" charset="0"/>
        </a:defRPr>
      </a:lvl4pPr>
      <a:lvl5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562722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6pPr>
      <a:lvl7pPr marL="1125444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7pPr>
      <a:lvl8pPr marL="1688165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8pPr>
      <a:lvl9pPr marL="2250887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9pPr>
    </p:titleStyle>
    <p:bodyStyle>
      <a:lvl1pPr marL="328254" indent="-328254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4431">
          <a:solidFill>
            <a:schemeClr val="tx2"/>
          </a:solidFill>
          <a:latin typeface="Arial" pitchFamily="34" charset="0"/>
          <a:ea typeface="+mn-ea"/>
          <a:cs typeface="Arial" pitchFamily="34" charset="0"/>
        </a:defRPr>
      </a:lvl1pPr>
      <a:lvl2pPr marL="914423" indent="-35170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939">
          <a:solidFill>
            <a:schemeClr val="tx2"/>
          </a:solidFill>
          <a:latin typeface="Arial" pitchFamily="34" charset="0"/>
          <a:cs typeface="Arial" pitchFamily="34" charset="0"/>
        </a:defRPr>
      </a:lvl2pPr>
      <a:lvl3pPr marL="1406804" indent="-28136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446">
          <a:solidFill>
            <a:schemeClr val="tx2"/>
          </a:solidFill>
          <a:latin typeface="Arial" pitchFamily="34" charset="0"/>
          <a:cs typeface="Arial" pitchFamily="34" charset="0"/>
        </a:defRPr>
      </a:lvl3pPr>
      <a:lvl4pPr marL="1969526" indent="-28136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954">
          <a:solidFill>
            <a:schemeClr val="tx2"/>
          </a:solidFill>
          <a:latin typeface="Arial" pitchFamily="34" charset="0"/>
          <a:cs typeface="Arial" pitchFamily="34" charset="0"/>
        </a:defRPr>
      </a:lvl4pPr>
      <a:lvl5pPr marL="2532248" indent="-28136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62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3094970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6pPr>
      <a:lvl7pPr marL="3657691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7pPr>
      <a:lvl8pPr marL="4220413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8pPr>
      <a:lvl9pPr marL="4783135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2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4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165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887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09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331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05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77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9.jpeg"/><Relationship Id="rId18" Type="http://schemas.openxmlformats.org/officeDocument/2006/relationships/image" Target="../media/image47.jpe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6.jpeg"/><Relationship Id="rId2" Type="http://schemas.openxmlformats.org/officeDocument/2006/relationships/image" Target="../media/image38.png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5.jpe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5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4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metrain.org/RGBguide/instructions.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7.png"/><Relationship Id="rId5" Type="http://schemas.openxmlformats.org/officeDocument/2006/relationships/hyperlink" Target="http://eumetrain.org/rgb_quick_guides/index.html" TargetMode="External"/><Relationship Id="rId4" Type="http://schemas.openxmlformats.org/officeDocument/2006/relationships/image" Target="../media/image6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2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9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gif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9.jpeg"/><Relationship Id="rId18" Type="http://schemas.openxmlformats.org/officeDocument/2006/relationships/image" Target="../media/image44.jpe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3.png"/><Relationship Id="rId2" Type="http://schemas.openxmlformats.org/officeDocument/2006/relationships/image" Target="../media/image38.png"/><Relationship Id="rId16" Type="http://schemas.openxmlformats.org/officeDocument/2006/relationships/image" Target="../media/image42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1.jp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4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9.jpeg"/><Relationship Id="rId18" Type="http://schemas.openxmlformats.org/officeDocument/2006/relationships/image" Target="../media/image47.jpe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6.jpeg"/><Relationship Id="rId2" Type="http://schemas.openxmlformats.org/officeDocument/2006/relationships/image" Target="../media/image38.png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5.jpe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4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 title="[DM_DOCNAME]"/>
          <p:cNvSpPr txBox="1"/>
          <p:nvPr/>
        </p:nvSpPr>
        <p:spPr>
          <a:xfrm>
            <a:off x="6881091" y="1884153"/>
            <a:ext cx="5310909" cy="2641062"/>
          </a:xfrm>
          <a:prstGeom prst="rect">
            <a:avLst/>
          </a:prstGeom>
          <a:solidFill>
            <a:schemeClr val="bg1"/>
          </a:solidFill>
        </p:spPr>
        <p:txBody>
          <a:bodyPr wrap="square" lIns="288000" tIns="180000" rIns="288000" bIns="180000" rtlCol="0" anchor="t" anchorCtr="0">
            <a:spAutoFit/>
          </a:bodyPr>
          <a:lstStyle/>
          <a:p>
            <a:pPr>
              <a:defRPr/>
            </a:pPr>
            <a:r>
              <a:rPr lang="en-GB" sz="3200" b="0" spc="-100" dirty="0" smtClean="0">
                <a:solidFill>
                  <a:schemeClr val="tx1"/>
                </a:solidFill>
                <a:latin typeface="Bahnschrift SemiLight" panose="020B0502040204020203" pitchFamily="34" charset="0"/>
                <a:cs typeface="Calibri" panose="020F0502020204030204" pitchFamily="34" charset="0"/>
              </a:rPr>
              <a:t>Basics of RGBs and products.</a:t>
            </a:r>
            <a:endParaRPr lang="en-GB" sz="3200" b="0" spc="-100" dirty="0">
              <a:solidFill>
                <a:schemeClr val="tx1"/>
              </a:solidFill>
              <a:latin typeface="Bahnschrift SemiLight" panose="020B0502040204020203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en-GB" sz="1800" b="0" kern="0" dirty="0">
              <a:solidFill>
                <a:schemeClr val="tx1"/>
              </a:solidFill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1800" b="0" dirty="0" smtClean="0">
                <a:solidFill>
                  <a:schemeClr val="tx1"/>
                </a:solidFill>
                <a:latin typeface="Bahnschrift SemiBold" panose="020B0502040204020203" pitchFamily="34" charset="0"/>
                <a:ea typeface="Roboto Medium" panose="02000000000000000000" pitchFamily="2" charset="0"/>
                <a:cs typeface="Calibri" panose="020F0502020204030204" pitchFamily="34" charset="0"/>
              </a:rPr>
              <a:t>Ivan Smiljanic</a:t>
            </a:r>
            <a:endParaRPr lang="en-GB" sz="1800" b="0" dirty="0">
              <a:solidFill>
                <a:schemeClr val="tx1"/>
              </a:solidFill>
              <a:latin typeface="Bahnschrift SemiBold" panose="020B0502040204020203" pitchFamily="34" charset="0"/>
              <a:ea typeface="Roboto Medium" panose="02000000000000000000" pitchFamily="2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en-GB" sz="1800" b="0" i="1" dirty="0" smtClean="0">
                <a:solidFill>
                  <a:schemeClr val="tx1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Calibri" panose="020F0502020204030204" pitchFamily="34" charset="0"/>
              </a:rPr>
              <a:t>EUMETSAT training team</a:t>
            </a:r>
            <a:endParaRPr lang="en-GB" sz="1800" b="0" i="1" dirty="0">
              <a:solidFill>
                <a:schemeClr val="tx1"/>
              </a:solidFill>
              <a:latin typeface="Bahnschrift Light" panose="020B0502040204020203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  <a:p>
            <a:pPr>
              <a:defRPr/>
            </a:pPr>
            <a:endParaRPr lang="en-GB" sz="1600" b="0" i="1" kern="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1400" b="0" i="1" dirty="0" smtClean="0">
                <a:solidFill>
                  <a:schemeClr val="tx1"/>
                </a:solidFill>
                <a:latin typeface="Bahnschrift Light" panose="020B0502040204020203" pitchFamily="34" charset="0"/>
                <a:ea typeface="Roboto Light" panose="02000000000000000000" pitchFamily="2" charset="0"/>
                <a:cs typeface="Calibri Light" panose="020F0302020204030204" pitchFamily="34" charset="0"/>
              </a:rPr>
              <a:t>SAC Trainers’ Course</a:t>
            </a:r>
            <a:endParaRPr lang="en-GB" sz="1400" b="0" i="1" dirty="0">
              <a:solidFill>
                <a:schemeClr val="tx1"/>
              </a:solidFill>
              <a:latin typeface="Bahnschrift Light" panose="020B0502040204020203" pitchFamily="34" charset="0"/>
              <a:ea typeface="Roboto Light" panose="02000000000000000000" pitchFamily="2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8538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dirty="0" smtClean="0">
                <a:solidFill>
                  <a:schemeClr val="tx1">
                    <a:lumMod val="75000"/>
                  </a:schemeClr>
                </a:solidFill>
              </a:rPr>
              <a:t>Why do we need products?</a:t>
            </a:r>
          </a:p>
          <a:p>
            <a:pPr marL="0" indent="0">
              <a:buNone/>
            </a:pPr>
            <a:r>
              <a:rPr lang="en-GB" sz="20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.</a:t>
            </a:r>
          </a:p>
          <a:p>
            <a:pPr marL="0" indent="0">
              <a:buNone/>
            </a:pPr>
            <a:endParaRPr lang="en-GB" sz="2000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>
              <a:buNone/>
            </a:pPr>
            <a:endParaRPr lang="en-GB" sz="2000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>
              <a:buNone/>
            </a:pPr>
            <a:endParaRPr lang="en-GB" sz="2000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>
              <a:buNone/>
            </a:pPr>
            <a:r>
              <a:rPr lang="en-GB" sz="2800" dirty="0" smtClean="0"/>
              <a:t>What kind of products do we have?</a:t>
            </a:r>
            <a:endParaRPr lang="en-GB" sz="2800" dirty="0"/>
          </a:p>
          <a:p>
            <a:pPr marL="0" indent="0">
              <a:buNone/>
            </a:pPr>
            <a:endParaRPr lang="en-GB" sz="2800" dirty="0" smtClean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GB" sz="2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GB" sz="2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GB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>
              <a:buNone/>
            </a:pPr>
            <a:endParaRPr lang="en-GB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135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Single channel(s) – convergence line detection</a:t>
            </a:r>
            <a:endParaRPr lang="en-GB" dirty="0"/>
          </a:p>
        </p:txBody>
      </p:sp>
      <p:pic>
        <p:nvPicPr>
          <p:cNvPr id="5" name="Picture 2" descr="1000_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9" r="12599"/>
          <a:stretch>
            <a:fillRect/>
          </a:stretch>
        </p:blipFill>
        <p:spPr bwMode="auto">
          <a:xfrm>
            <a:off x="7706200" y="1701422"/>
            <a:ext cx="2951162" cy="396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019900" y="1023705"/>
            <a:ext cx="910907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300">
                <a:solidFill>
                  <a:srgbClr val="000000"/>
                </a:solidFill>
                <a:latin typeface="Helvetica" panose="020B0604020202020204" pitchFamily="34" charset="0"/>
              </a:defRPr>
            </a:lvl1pPr>
            <a:lvl2pPr marL="742950" indent="-285750">
              <a:defRPr sz="1300">
                <a:solidFill>
                  <a:srgbClr val="000000"/>
                </a:solidFill>
                <a:latin typeface="Helvetica" panose="020B0604020202020204" pitchFamily="34" charset="0"/>
              </a:defRPr>
            </a:lvl2pPr>
            <a:lvl3pPr marL="1143000" indent="-228600">
              <a:defRPr sz="1300">
                <a:solidFill>
                  <a:srgbClr val="000000"/>
                </a:solidFill>
                <a:latin typeface="Helvetica" panose="020B0604020202020204" pitchFamily="34" charset="0"/>
              </a:defRPr>
            </a:lvl3pPr>
            <a:lvl4pPr marL="1600200" indent="-228600">
              <a:defRPr sz="1300">
                <a:solidFill>
                  <a:srgbClr val="000000"/>
                </a:solidFill>
                <a:latin typeface="Helvetica" panose="020B0604020202020204" pitchFamily="34" charset="0"/>
              </a:defRPr>
            </a:lvl4pPr>
            <a:lvl5pPr marL="2057400" indent="-228600">
              <a:defRPr sz="1300">
                <a:solidFill>
                  <a:srgbClr val="000000"/>
                </a:solidFill>
                <a:latin typeface="Helvetica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Helvetica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Helvetica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Helvetica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Helvetica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Seabreeze</a:t>
            </a: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Convergence, Southern Italy (Salento)</a:t>
            </a:r>
            <a:endParaRPr kumimoji="0" lang="en-GB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548287" y="5663821"/>
            <a:ext cx="91074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5082" tIns="57542" rIns="115082" bIns="57542" anchor="ctr"/>
          <a:lstStyle>
            <a:lvl1pPr defTabSz="1143000">
              <a:defRPr sz="1300">
                <a:solidFill>
                  <a:srgbClr val="000000"/>
                </a:solidFill>
                <a:latin typeface="Helvetica" panose="020B0604020202020204" pitchFamily="34" charset="0"/>
              </a:defRPr>
            </a:lvl1pPr>
            <a:lvl2pPr marL="742950" indent="-285750" defTabSz="1143000">
              <a:defRPr sz="1300">
                <a:solidFill>
                  <a:srgbClr val="000000"/>
                </a:solidFill>
                <a:latin typeface="Helvetica" panose="020B0604020202020204" pitchFamily="34" charset="0"/>
              </a:defRPr>
            </a:lvl2pPr>
            <a:lvl3pPr marL="1143000" indent="-228600" defTabSz="1143000">
              <a:defRPr sz="1300">
                <a:solidFill>
                  <a:srgbClr val="000000"/>
                </a:solidFill>
                <a:latin typeface="Helvetica" panose="020B0604020202020204" pitchFamily="34" charset="0"/>
              </a:defRPr>
            </a:lvl3pPr>
            <a:lvl4pPr marL="1600200" indent="-228600" defTabSz="1143000">
              <a:defRPr sz="1300">
                <a:solidFill>
                  <a:srgbClr val="000000"/>
                </a:solidFill>
                <a:latin typeface="Helvetica" panose="020B0604020202020204" pitchFamily="34" charset="0"/>
              </a:defRPr>
            </a:lvl4pPr>
            <a:lvl5pPr marL="2057400" indent="-228600" defTabSz="1143000">
              <a:defRPr sz="1300">
                <a:solidFill>
                  <a:srgbClr val="000000"/>
                </a:solidFill>
                <a:latin typeface="Helvetica" panose="020B0604020202020204" pitchFamily="34" charset="0"/>
              </a:defRPr>
            </a:lvl5pPr>
            <a:lvl6pPr marL="2514600" indent="-228600" algn="ctr" defTabSz="11430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Helvetica" panose="020B0604020202020204" pitchFamily="34" charset="0"/>
              </a:defRPr>
            </a:lvl6pPr>
            <a:lvl7pPr marL="2971800" indent="-228600" algn="ctr" defTabSz="11430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Helvetica" panose="020B0604020202020204" pitchFamily="34" charset="0"/>
              </a:defRPr>
            </a:lvl7pPr>
            <a:lvl8pPr marL="3429000" indent="-228600" algn="ctr" defTabSz="11430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Helvetica" panose="020B0604020202020204" pitchFamily="34" charset="0"/>
              </a:defRPr>
            </a:lvl8pPr>
            <a:lvl9pPr marL="3886200" indent="-228600" algn="ctr" defTabSz="11430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Helvetica" panose="020B0604020202020204" pitchFamily="34" charset="0"/>
              </a:defRPr>
            </a:lvl9pPr>
          </a:lstStyle>
          <a:p>
            <a:pPr marL="0" marR="0" lvl="0" indent="0" algn="l" defTabSz="11430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09:05 UTC                               09:40 UTC                                 10:55 UTC</a:t>
            </a:r>
          </a:p>
        </p:txBody>
      </p:sp>
      <p:pic>
        <p:nvPicPr>
          <p:cNvPr id="8" name="Picture 6" descr="0900_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9" r="12599"/>
          <a:stretch>
            <a:fillRect/>
          </a:stretch>
        </p:blipFill>
        <p:spPr bwMode="auto">
          <a:xfrm>
            <a:off x="1548287" y="1701422"/>
            <a:ext cx="2946400" cy="395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 descr="0900_0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9" r="12599"/>
          <a:stretch>
            <a:fillRect/>
          </a:stretch>
        </p:blipFill>
        <p:spPr bwMode="auto">
          <a:xfrm>
            <a:off x="4624863" y="1701422"/>
            <a:ext cx="2949575" cy="396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3302024" y="6039267"/>
            <a:ext cx="91074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5082" tIns="57542" rIns="115082" bIns="57542" anchor="ctr"/>
          <a:lstStyle>
            <a:lvl1pPr defTabSz="1143000">
              <a:defRPr sz="1300">
                <a:solidFill>
                  <a:srgbClr val="000000"/>
                </a:solidFill>
                <a:latin typeface="Helvetica" panose="020B0604020202020204" pitchFamily="34" charset="0"/>
              </a:defRPr>
            </a:lvl1pPr>
            <a:lvl2pPr marL="742950" indent="-285750" defTabSz="1143000">
              <a:defRPr sz="1300">
                <a:solidFill>
                  <a:srgbClr val="000000"/>
                </a:solidFill>
                <a:latin typeface="Helvetica" panose="020B0604020202020204" pitchFamily="34" charset="0"/>
              </a:defRPr>
            </a:lvl2pPr>
            <a:lvl3pPr marL="1143000" indent="-228600" defTabSz="1143000">
              <a:defRPr sz="1300">
                <a:solidFill>
                  <a:srgbClr val="000000"/>
                </a:solidFill>
                <a:latin typeface="Helvetica" panose="020B0604020202020204" pitchFamily="34" charset="0"/>
              </a:defRPr>
            </a:lvl3pPr>
            <a:lvl4pPr marL="1600200" indent="-228600" defTabSz="1143000">
              <a:defRPr sz="1300">
                <a:solidFill>
                  <a:srgbClr val="000000"/>
                </a:solidFill>
                <a:latin typeface="Helvetica" panose="020B0604020202020204" pitchFamily="34" charset="0"/>
              </a:defRPr>
            </a:lvl4pPr>
            <a:lvl5pPr marL="2057400" indent="-228600" defTabSz="1143000">
              <a:defRPr sz="1300">
                <a:solidFill>
                  <a:srgbClr val="000000"/>
                </a:solidFill>
                <a:latin typeface="Helvetica" panose="020B0604020202020204" pitchFamily="34" charset="0"/>
              </a:defRPr>
            </a:lvl5pPr>
            <a:lvl6pPr marL="2514600" indent="-228600" algn="ctr" defTabSz="11430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Helvetica" panose="020B0604020202020204" pitchFamily="34" charset="0"/>
              </a:defRPr>
            </a:lvl6pPr>
            <a:lvl7pPr marL="2971800" indent="-228600" algn="ctr" defTabSz="11430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Helvetica" panose="020B0604020202020204" pitchFamily="34" charset="0"/>
              </a:defRPr>
            </a:lvl7pPr>
            <a:lvl8pPr marL="3429000" indent="-228600" algn="ctr" defTabSz="11430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Helvetica" panose="020B0604020202020204" pitchFamily="34" charset="0"/>
              </a:defRPr>
            </a:lvl8pPr>
            <a:lvl9pPr marL="3886200" indent="-228600" algn="ctr" defTabSz="11430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Helvetica" panose="020B0604020202020204" pitchFamily="34" charset="0"/>
              </a:defRPr>
            </a:lvl9pPr>
          </a:lstStyle>
          <a:p>
            <a:pPr marL="0" marR="0" lvl="0" indent="0" algn="l" defTabSz="11430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 June 2007, HRV Channel (Met-8 Rapid Scans)</a:t>
            </a:r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 flipV="1">
            <a:off x="2915125" y="3225421"/>
            <a:ext cx="303212" cy="4572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Line 10"/>
          <p:cNvSpPr>
            <a:spLocks noChangeShapeType="1"/>
          </p:cNvSpPr>
          <p:nvPr/>
        </p:nvSpPr>
        <p:spPr bwMode="auto">
          <a:xfrm flipV="1">
            <a:off x="3445350" y="3530221"/>
            <a:ext cx="304800" cy="4572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Line 11"/>
          <p:cNvSpPr>
            <a:spLocks noChangeShapeType="1"/>
          </p:cNvSpPr>
          <p:nvPr/>
        </p:nvSpPr>
        <p:spPr bwMode="auto">
          <a:xfrm flipH="1">
            <a:off x="3370738" y="2539621"/>
            <a:ext cx="303213" cy="4572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Line 12"/>
          <p:cNvSpPr>
            <a:spLocks noChangeShapeType="1"/>
          </p:cNvSpPr>
          <p:nvPr/>
        </p:nvSpPr>
        <p:spPr bwMode="auto">
          <a:xfrm flipH="1">
            <a:off x="3977163" y="2844421"/>
            <a:ext cx="303213" cy="4572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7452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Channel </a:t>
            </a:r>
            <a:r>
              <a:rPr lang="en-GB" dirty="0" err="1" smtClean="0"/>
              <a:t>differenc</a:t>
            </a:r>
            <a:r>
              <a:rPr lang="en-GB" dirty="0" smtClean="0"/>
              <a:t>/ratio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249" y="1237127"/>
            <a:ext cx="7760905" cy="5072449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8272350" y="4562976"/>
            <a:ext cx="2811286" cy="1939424"/>
          </a:xfrm>
          <a:prstGeom prst="rect">
            <a:avLst/>
          </a:prstGeom>
        </p:spPr>
        <p:txBody>
          <a:bodyPr>
            <a:normAutofit/>
          </a:bodyPr>
          <a:lstStyle>
            <a:lvl1pPr marL="328254" indent="-328254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4431" spc="-100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Arial" pitchFamily="34" charset="0"/>
              </a:defRPr>
            </a:lvl1pPr>
            <a:lvl2pPr marL="914423" indent="-35170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939" spc="-100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Arial" pitchFamily="34" charset="0"/>
              </a:defRPr>
            </a:lvl2pPr>
            <a:lvl3pPr marL="1406804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446" spc="-100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Arial" pitchFamily="34" charset="0"/>
              </a:defRPr>
            </a:lvl3pPr>
            <a:lvl4pPr marL="1969526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954" spc="-100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Arial" pitchFamily="34" charset="0"/>
              </a:defRPr>
            </a:lvl4pPr>
            <a:lvl5pPr marL="2532248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62" spc="-100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Arial" pitchFamily="34" charset="0"/>
              </a:defRPr>
            </a:lvl5pPr>
            <a:lvl6pPr marL="3094970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6pPr>
            <a:lvl7pPr marL="3657691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7pPr>
            <a:lvl8pPr marL="4220413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8pPr>
            <a:lvl9pPr marL="4783135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GB" sz="2000" b="1" kern="0" dirty="0" smtClean="0"/>
              <a:t>BTD 12.0-10.8</a:t>
            </a:r>
          </a:p>
          <a:p>
            <a:pPr marL="0" indent="0">
              <a:buFont typeface="Arial" pitchFamily="34" charset="0"/>
              <a:buNone/>
            </a:pPr>
            <a:r>
              <a:rPr lang="en-GB" sz="2000" b="0" kern="0" dirty="0" smtClean="0"/>
              <a:t>28 June 2018</a:t>
            </a:r>
          </a:p>
          <a:p>
            <a:pPr marL="0" indent="0">
              <a:buFont typeface="Arial" pitchFamily="34" charset="0"/>
              <a:buNone/>
            </a:pPr>
            <a:r>
              <a:rPr lang="en-GB" sz="2000" b="0" kern="0" dirty="0" smtClean="0"/>
              <a:t>16:27 UTC </a:t>
            </a:r>
          </a:p>
          <a:p>
            <a:pPr marL="0" indent="0">
              <a:buFont typeface="Arial" pitchFamily="34" charset="0"/>
              <a:buNone/>
            </a:pPr>
            <a:endParaRPr lang="en-GB" sz="2000" b="0" kern="0" dirty="0" smtClean="0"/>
          </a:p>
          <a:p>
            <a:pPr marL="0" indent="0">
              <a:buFont typeface="Arial" pitchFamily="34" charset="0"/>
              <a:buNone/>
            </a:pPr>
            <a:r>
              <a:rPr lang="en-GB" sz="2000" b="0" kern="0" dirty="0" smtClean="0"/>
              <a:t>North Dakota</a:t>
            </a:r>
            <a:endParaRPr lang="en-GB" sz="2000" b="0" kern="0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 bwMode="auto">
          <a:xfrm>
            <a:off x="9190182" y="1139429"/>
            <a:ext cx="2582210" cy="526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28254" indent="-328254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spc="-100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Arial" pitchFamily="34" charset="0"/>
              </a:defRPr>
            </a:lvl1pPr>
            <a:lvl2pPr marL="914423" indent="-35170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spc="-100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Arial" pitchFamily="34" charset="0"/>
              </a:defRPr>
            </a:lvl2pPr>
            <a:lvl3pPr marL="1406804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spc="-100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Arial" pitchFamily="34" charset="0"/>
              </a:defRPr>
            </a:lvl3pPr>
            <a:lvl4pPr marL="1969526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spc="-100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Arial" pitchFamily="34" charset="0"/>
              </a:defRPr>
            </a:lvl4pPr>
            <a:lvl5pPr marL="2532248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spc="-100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Arial" pitchFamily="34" charset="0"/>
              </a:defRPr>
            </a:lvl5pPr>
            <a:lvl6pPr marL="3094970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6pPr>
            <a:lvl7pPr marL="3657691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7pPr>
            <a:lvl8pPr marL="4220413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8pPr>
            <a:lvl9pPr marL="4783135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9pPr>
          </a:lstStyle>
          <a:p>
            <a:r>
              <a:rPr lang="en-GB" sz="2800" b="0" kern="0" smtClean="0"/>
              <a:t>Enhances the certain signal from single channels</a:t>
            </a:r>
            <a:endParaRPr lang="en-GB" sz="2800" b="0" kern="0" dirty="0"/>
          </a:p>
        </p:txBody>
      </p:sp>
    </p:spTree>
    <p:extLst>
      <p:ext uri="{BB962C8B-B14F-4D97-AF65-F5344CB8AC3E}">
        <p14:creationId xmlns:p14="http://schemas.microsoft.com/office/powerpoint/2010/main" val="9909331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79" y="786985"/>
            <a:ext cx="8894846" cy="561511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#Sandwich product</a:t>
            </a:r>
            <a:endParaRPr lang="en-GB" dirty="0"/>
          </a:p>
        </p:txBody>
      </p:sp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9800706" y="1139428"/>
            <a:ext cx="2236124" cy="526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28254" indent="-328254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spc="-100" baseline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itchFamily="34" charset="0"/>
              </a:defRPr>
            </a:lvl1pPr>
            <a:lvl2pPr marL="914423" indent="-35170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spc="-100" baseline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itchFamily="34" charset="0"/>
              </a:defRPr>
            </a:lvl2pPr>
            <a:lvl3pPr marL="1406804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spc="-100" baseline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itchFamily="34" charset="0"/>
              </a:defRPr>
            </a:lvl3pPr>
            <a:lvl4pPr marL="1969526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spc="-100" baseline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itchFamily="34" charset="0"/>
              </a:defRPr>
            </a:lvl4pPr>
            <a:lvl5pPr marL="2532248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spc="-100" baseline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itchFamily="34" charset="0"/>
              </a:defRPr>
            </a:lvl5pPr>
            <a:lvl6pPr marL="3094970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6pPr>
            <a:lvl7pPr marL="3657691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7pPr>
            <a:lvl8pPr marL="4220413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8pPr>
            <a:lvl9pPr marL="4783135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9pPr>
          </a:lstStyle>
          <a:p>
            <a:r>
              <a:rPr lang="en-GB" sz="2400" dirty="0" smtClean="0"/>
              <a:t>Sandwich: </a:t>
            </a:r>
          </a:p>
          <a:p>
            <a:pPr marL="0" indent="0">
              <a:buNone/>
            </a:pPr>
            <a:r>
              <a:rPr lang="en-GB" sz="2400" u="sng" dirty="0" smtClean="0"/>
              <a:t>IR temperature </a:t>
            </a:r>
          </a:p>
          <a:p>
            <a:pPr marL="0" indent="0">
              <a:buNone/>
            </a:pPr>
            <a:r>
              <a:rPr lang="en-GB" sz="2400" b="0" dirty="0" smtClean="0"/>
              <a:t>+ </a:t>
            </a:r>
          </a:p>
          <a:p>
            <a:pPr marL="0" indent="0">
              <a:buNone/>
            </a:pPr>
            <a:r>
              <a:rPr lang="en-GB" sz="2400" b="0" dirty="0" smtClean="0"/>
              <a:t>enhanced </a:t>
            </a:r>
            <a:r>
              <a:rPr lang="en-GB" sz="2400" b="0" dirty="0"/>
              <a:t>spatial resolution through </a:t>
            </a:r>
            <a:endParaRPr lang="en-GB" sz="2400" b="0" dirty="0" smtClean="0"/>
          </a:p>
          <a:p>
            <a:pPr marL="0" indent="0">
              <a:buNone/>
            </a:pPr>
            <a:r>
              <a:rPr lang="en-GB" sz="2400" dirty="0" smtClean="0"/>
              <a:t>HRV</a:t>
            </a:r>
            <a:r>
              <a:rPr lang="en-GB" sz="2400" b="0" dirty="0" smtClean="0"/>
              <a:t> channel</a:t>
            </a:r>
            <a:endParaRPr lang="en-GB" sz="1200" b="0" kern="0" dirty="0"/>
          </a:p>
        </p:txBody>
      </p:sp>
    </p:spTree>
    <p:extLst>
      <p:ext uri="{BB962C8B-B14F-4D97-AF65-F5344CB8AC3E}">
        <p14:creationId xmlns:p14="http://schemas.microsoft.com/office/powerpoint/2010/main" val="15648027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79" y="791877"/>
            <a:ext cx="8924691" cy="56100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‘Sandwich’ product</a:t>
            </a:r>
            <a:endParaRPr lang="en-GB" dirty="0"/>
          </a:p>
        </p:txBody>
      </p:sp>
      <p:sp>
        <p:nvSpPr>
          <p:cNvPr id="9" name="Text Placeholder 2"/>
          <p:cNvSpPr txBox="1">
            <a:spLocks/>
          </p:cNvSpPr>
          <p:nvPr/>
        </p:nvSpPr>
        <p:spPr bwMode="auto">
          <a:xfrm>
            <a:off x="9800706" y="1139428"/>
            <a:ext cx="2236124" cy="526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28254" indent="-328254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spc="-100" baseline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itchFamily="34" charset="0"/>
              </a:defRPr>
            </a:lvl1pPr>
            <a:lvl2pPr marL="914423" indent="-35170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spc="-100" baseline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itchFamily="34" charset="0"/>
              </a:defRPr>
            </a:lvl2pPr>
            <a:lvl3pPr marL="1406804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spc="-100" baseline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itchFamily="34" charset="0"/>
              </a:defRPr>
            </a:lvl3pPr>
            <a:lvl4pPr marL="1969526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spc="-100" baseline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itchFamily="34" charset="0"/>
              </a:defRPr>
            </a:lvl4pPr>
            <a:lvl5pPr marL="2532248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spc="-100" baseline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itchFamily="34" charset="0"/>
              </a:defRPr>
            </a:lvl5pPr>
            <a:lvl6pPr marL="3094970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6pPr>
            <a:lvl7pPr marL="3657691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7pPr>
            <a:lvl8pPr marL="4220413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8pPr>
            <a:lvl9pPr marL="4783135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9pPr>
          </a:lstStyle>
          <a:p>
            <a:r>
              <a:rPr lang="en-GB" sz="2400" dirty="0" smtClean="0"/>
              <a:t>Sandwich: </a:t>
            </a:r>
          </a:p>
          <a:p>
            <a:pPr marL="0" indent="0">
              <a:buNone/>
            </a:pPr>
            <a:r>
              <a:rPr lang="en-GB" sz="2400" dirty="0" smtClean="0"/>
              <a:t>IR</a:t>
            </a:r>
            <a:r>
              <a:rPr lang="en-GB" sz="2400" b="0" dirty="0" smtClean="0"/>
              <a:t> temperature </a:t>
            </a:r>
          </a:p>
          <a:p>
            <a:pPr marL="0" indent="0">
              <a:buNone/>
            </a:pPr>
            <a:r>
              <a:rPr lang="en-GB" sz="2400" b="0" dirty="0" smtClean="0"/>
              <a:t>+ </a:t>
            </a:r>
          </a:p>
          <a:p>
            <a:pPr marL="0" indent="0">
              <a:buNone/>
            </a:pPr>
            <a:r>
              <a:rPr lang="en-GB" sz="2400" b="0" dirty="0" smtClean="0"/>
              <a:t>enhanced </a:t>
            </a:r>
            <a:r>
              <a:rPr lang="en-GB" sz="2400" b="0" dirty="0"/>
              <a:t>spatial resolution through </a:t>
            </a:r>
            <a:endParaRPr lang="en-GB" sz="2400" b="0" dirty="0" smtClean="0"/>
          </a:p>
          <a:p>
            <a:pPr marL="0" indent="0">
              <a:buNone/>
            </a:pPr>
            <a:r>
              <a:rPr lang="en-GB" sz="2400" u="sng" dirty="0" smtClean="0"/>
              <a:t>HRV</a:t>
            </a:r>
            <a:r>
              <a:rPr lang="en-GB" sz="2400" b="0" u="sng" dirty="0" smtClean="0"/>
              <a:t> channel</a:t>
            </a:r>
            <a:endParaRPr lang="en-GB" sz="1200" b="0" u="sng" kern="0" dirty="0"/>
          </a:p>
        </p:txBody>
      </p:sp>
    </p:spTree>
    <p:extLst>
      <p:ext uri="{BB962C8B-B14F-4D97-AF65-F5344CB8AC3E}">
        <p14:creationId xmlns:p14="http://schemas.microsoft.com/office/powerpoint/2010/main" val="30349644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80" y="786985"/>
            <a:ext cx="8924690" cy="561511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‘Sandwich’ product</a:t>
            </a:r>
            <a:endParaRPr lang="en-GB" dirty="0"/>
          </a:p>
        </p:txBody>
      </p:sp>
      <p:sp>
        <p:nvSpPr>
          <p:cNvPr id="4" name="Text Placeholder 2"/>
          <p:cNvSpPr txBox="1">
            <a:spLocks/>
          </p:cNvSpPr>
          <p:nvPr/>
        </p:nvSpPr>
        <p:spPr bwMode="auto">
          <a:xfrm>
            <a:off x="9800706" y="1139428"/>
            <a:ext cx="2236124" cy="526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28254" indent="-328254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spc="-100" baseline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itchFamily="34" charset="0"/>
              </a:defRPr>
            </a:lvl1pPr>
            <a:lvl2pPr marL="914423" indent="-35170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spc="-100" baseline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itchFamily="34" charset="0"/>
              </a:defRPr>
            </a:lvl2pPr>
            <a:lvl3pPr marL="1406804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spc="-100" baseline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itchFamily="34" charset="0"/>
              </a:defRPr>
            </a:lvl3pPr>
            <a:lvl4pPr marL="1969526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spc="-100" baseline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itchFamily="34" charset="0"/>
              </a:defRPr>
            </a:lvl4pPr>
            <a:lvl5pPr marL="2532248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spc="-100" baseline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itchFamily="34" charset="0"/>
              </a:defRPr>
            </a:lvl5pPr>
            <a:lvl6pPr marL="3094970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6pPr>
            <a:lvl7pPr marL="3657691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7pPr>
            <a:lvl8pPr marL="4220413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8pPr>
            <a:lvl9pPr marL="4783135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9pPr>
          </a:lstStyle>
          <a:p>
            <a:r>
              <a:rPr lang="en-GB" sz="2400" dirty="0" smtClean="0"/>
              <a:t>Sandwich: </a:t>
            </a:r>
          </a:p>
          <a:p>
            <a:pPr marL="0" indent="0">
              <a:buNone/>
            </a:pPr>
            <a:r>
              <a:rPr lang="en-GB" sz="2400" dirty="0" smtClean="0"/>
              <a:t>IR</a:t>
            </a:r>
            <a:r>
              <a:rPr lang="en-GB" sz="2400" b="0" dirty="0" smtClean="0"/>
              <a:t> temperature </a:t>
            </a:r>
          </a:p>
          <a:p>
            <a:pPr marL="0" indent="0">
              <a:buNone/>
            </a:pPr>
            <a:r>
              <a:rPr lang="en-GB" sz="2400" b="0" dirty="0" smtClean="0"/>
              <a:t>+ </a:t>
            </a:r>
          </a:p>
          <a:p>
            <a:pPr marL="0" indent="0">
              <a:buNone/>
            </a:pPr>
            <a:r>
              <a:rPr lang="en-GB" sz="2400" b="0" dirty="0" smtClean="0"/>
              <a:t>enhanced </a:t>
            </a:r>
            <a:r>
              <a:rPr lang="en-GB" sz="2400" b="0" dirty="0"/>
              <a:t>spatial resolution through </a:t>
            </a:r>
            <a:r>
              <a:rPr lang="en-GB" sz="2400" dirty="0"/>
              <a:t>HRV</a:t>
            </a:r>
            <a:r>
              <a:rPr lang="en-GB" sz="2400" b="0" dirty="0"/>
              <a:t> </a:t>
            </a:r>
            <a:r>
              <a:rPr lang="en-GB" sz="2400" b="0" dirty="0" smtClean="0"/>
              <a:t>channel</a:t>
            </a:r>
            <a:endParaRPr lang="en-GB" sz="1200" b="0" kern="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975" y="2794544"/>
            <a:ext cx="2539682" cy="1600000"/>
          </a:xfrm>
          <a:prstGeom prst="roundRect">
            <a:avLst>
              <a:gd name="adj" fmla="val 16667"/>
            </a:avLst>
          </a:prstGeom>
          <a:ln>
            <a:solidFill>
              <a:schemeClr val="tx1">
                <a:lumMod val="95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975" y="1103470"/>
            <a:ext cx="2539682" cy="1600000"/>
          </a:xfrm>
          <a:prstGeom prst="roundRect">
            <a:avLst>
              <a:gd name="adj" fmla="val 16667"/>
            </a:avLst>
          </a:prstGeom>
          <a:ln>
            <a:solidFill>
              <a:schemeClr val="tx1">
                <a:lumMod val="95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2" name="Rectangle 11"/>
          <p:cNvSpPr/>
          <p:nvPr/>
        </p:nvSpPr>
        <p:spPr>
          <a:xfrm>
            <a:off x="1521638" y="2626574"/>
            <a:ext cx="4780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>
                <a:solidFill>
                  <a:schemeClr val="tx1">
                    <a:lumMod val="95000"/>
                  </a:schemeClr>
                </a:solidFill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28042871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27"/>
          <p:cNvGrpSpPr>
            <a:grpSpLocks/>
          </p:cNvGrpSpPr>
          <p:nvPr/>
        </p:nvGrpSpPr>
        <p:grpSpPr bwMode="auto">
          <a:xfrm>
            <a:off x="4587541" y="5172571"/>
            <a:ext cx="1311275" cy="1192212"/>
            <a:chOff x="3357" y="3173"/>
            <a:chExt cx="763" cy="751"/>
          </a:xfrm>
          <a:effectLst/>
        </p:grpSpPr>
        <p:pic>
          <p:nvPicPr>
            <p:cNvPr id="48" name="Picture 28" descr="BAND09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428"/>
            <a:stretch>
              <a:fillRect/>
            </a:stretch>
          </p:blipFill>
          <p:spPr bwMode="auto">
            <a:xfrm>
              <a:off x="3357" y="3173"/>
              <a:ext cx="763" cy="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9" name="Text Box 29"/>
            <p:cNvSpPr txBox="1">
              <a:spLocks noChangeArrowheads="1"/>
            </p:cNvSpPr>
            <p:nvPr/>
          </p:nvSpPr>
          <p:spPr bwMode="auto">
            <a:xfrm>
              <a:off x="3417" y="3750"/>
              <a:ext cx="51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20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14=IR10.5</a:t>
              </a:r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Middle of journey</a:t>
            </a:r>
            <a:endParaRPr lang="en-GB" dirty="0"/>
          </a:p>
        </p:txBody>
      </p:sp>
      <p:grpSp>
        <p:nvGrpSpPr>
          <p:cNvPr id="63" name="Group 3"/>
          <p:cNvGrpSpPr>
            <a:grpSpLocks/>
          </p:cNvGrpSpPr>
          <p:nvPr/>
        </p:nvGrpSpPr>
        <p:grpSpPr bwMode="auto">
          <a:xfrm>
            <a:off x="4587541" y="1140321"/>
            <a:ext cx="1298575" cy="1189037"/>
            <a:chOff x="2579" y="853"/>
            <a:chExt cx="755" cy="749"/>
          </a:xfrm>
          <a:effectLst/>
        </p:grpSpPr>
        <p:pic>
          <p:nvPicPr>
            <p:cNvPr id="64" name="Picture 4" descr="BAND0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50"/>
            <a:stretch>
              <a:fillRect/>
            </a:stretch>
          </p:blipFill>
          <p:spPr bwMode="auto">
            <a:xfrm>
              <a:off x="2579" y="853"/>
              <a:ext cx="755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" name="Text Box 5"/>
            <p:cNvSpPr txBox="1">
              <a:spLocks noChangeArrowheads="1"/>
            </p:cNvSpPr>
            <p:nvPr/>
          </p:nvSpPr>
          <p:spPr bwMode="auto">
            <a:xfrm>
              <a:off x="2608" y="1389"/>
              <a:ext cx="47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3=VIS0.6</a:t>
              </a:r>
            </a:p>
          </p:txBody>
        </p:sp>
      </p:grpSp>
      <p:grpSp>
        <p:nvGrpSpPr>
          <p:cNvPr id="66" name="Group 6"/>
          <p:cNvGrpSpPr>
            <a:grpSpLocks/>
          </p:cNvGrpSpPr>
          <p:nvPr/>
        </p:nvGrpSpPr>
        <p:grpSpPr bwMode="auto">
          <a:xfrm>
            <a:off x="5992478" y="1135559"/>
            <a:ext cx="1298575" cy="1193800"/>
            <a:chOff x="3365" y="854"/>
            <a:chExt cx="755" cy="752"/>
          </a:xfrm>
        </p:grpSpPr>
        <p:pic>
          <p:nvPicPr>
            <p:cNvPr id="67" name="Picture 7" descr="BAND0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96"/>
            <a:stretch>
              <a:fillRect/>
            </a:stretch>
          </p:blipFill>
          <p:spPr bwMode="auto">
            <a:xfrm>
              <a:off x="3365" y="854"/>
              <a:ext cx="755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8" name="Text Box 8"/>
            <p:cNvSpPr txBox="1">
              <a:spLocks noChangeArrowheads="1"/>
            </p:cNvSpPr>
            <p:nvPr/>
          </p:nvSpPr>
          <p:spPr bwMode="auto">
            <a:xfrm>
              <a:off x="3411" y="1389"/>
              <a:ext cx="47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FFFFFF"/>
                  </a:solidFill>
                  <a:latin typeface="Arial" panose="020B0604020202020204" pitchFamily="34" charset="0"/>
                </a:rPr>
                <a:t>4=VIS0.8</a:t>
              </a:r>
            </a:p>
          </p:txBody>
        </p:sp>
      </p:grpSp>
      <p:grpSp>
        <p:nvGrpSpPr>
          <p:cNvPr id="69" name="Group 9"/>
          <p:cNvGrpSpPr>
            <a:grpSpLocks/>
          </p:cNvGrpSpPr>
          <p:nvPr/>
        </p:nvGrpSpPr>
        <p:grpSpPr bwMode="auto">
          <a:xfrm>
            <a:off x="6536991" y="2394446"/>
            <a:ext cx="1298575" cy="1193800"/>
            <a:chOff x="4151" y="854"/>
            <a:chExt cx="755" cy="752"/>
          </a:xfrm>
        </p:grpSpPr>
        <p:pic>
          <p:nvPicPr>
            <p:cNvPr id="70" name="Picture 10" descr="BAND0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96"/>
            <a:stretch>
              <a:fillRect/>
            </a:stretch>
          </p:blipFill>
          <p:spPr bwMode="auto">
            <a:xfrm>
              <a:off x="4151" y="854"/>
              <a:ext cx="755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" name="Text Box 11"/>
            <p:cNvSpPr txBox="1">
              <a:spLocks noChangeArrowheads="1"/>
            </p:cNvSpPr>
            <p:nvPr/>
          </p:nvSpPr>
          <p:spPr bwMode="auto">
            <a:xfrm>
              <a:off x="4206" y="1389"/>
              <a:ext cx="48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FFFFFF"/>
                  </a:solidFill>
                  <a:latin typeface="Arial" panose="020B0604020202020204" pitchFamily="34" charset="0"/>
                </a:rPr>
                <a:t>7=NIR1.6</a:t>
              </a:r>
            </a:p>
          </p:txBody>
        </p:sp>
      </p:grpSp>
      <p:grpSp>
        <p:nvGrpSpPr>
          <p:cNvPr id="72" name="Group 15"/>
          <p:cNvGrpSpPr>
            <a:grpSpLocks/>
          </p:cNvGrpSpPr>
          <p:nvPr/>
        </p:nvGrpSpPr>
        <p:grpSpPr bwMode="auto">
          <a:xfrm>
            <a:off x="4603416" y="3732709"/>
            <a:ext cx="1311275" cy="1225550"/>
            <a:chOff x="3357" y="2016"/>
            <a:chExt cx="763" cy="772"/>
          </a:xfrm>
        </p:grpSpPr>
        <p:pic>
          <p:nvPicPr>
            <p:cNvPr id="73" name="Picture 16" descr="BAND0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602"/>
            <a:stretch>
              <a:fillRect/>
            </a:stretch>
          </p:blipFill>
          <p:spPr bwMode="auto">
            <a:xfrm>
              <a:off x="3357" y="2016"/>
              <a:ext cx="76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4" name="Text Box 17"/>
            <p:cNvSpPr txBox="1">
              <a:spLocks noChangeArrowheads="1"/>
            </p:cNvSpPr>
            <p:nvPr/>
          </p:nvSpPr>
          <p:spPr bwMode="auto">
            <a:xfrm>
              <a:off x="3411" y="2614"/>
              <a:ext cx="527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10=WV6.2</a:t>
              </a:r>
            </a:p>
          </p:txBody>
        </p:sp>
      </p:grpSp>
      <p:grpSp>
        <p:nvGrpSpPr>
          <p:cNvPr id="75" name="Group 18"/>
          <p:cNvGrpSpPr>
            <a:grpSpLocks/>
          </p:cNvGrpSpPr>
          <p:nvPr/>
        </p:nvGrpSpPr>
        <p:grpSpPr bwMode="auto">
          <a:xfrm>
            <a:off x="6084553" y="3732709"/>
            <a:ext cx="1312863" cy="1223962"/>
            <a:chOff x="4143" y="2016"/>
            <a:chExt cx="763" cy="771"/>
          </a:xfrm>
        </p:grpSpPr>
        <p:pic>
          <p:nvPicPr>
            <p:cNvPr id="76" name="Picture 19" descr="BAND0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428"/>
            <a:stretch>
              <a:fillRect/>
            </a:stretch>
          </p:blipFill>
          <p:spPr bwMode="auto">
            <a:xfrm>
              <a:off x="4143" y="2016"/>
              <a:ext cx="763" cy="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7" name="Text Box 20"/>
            <p:cNvSpPr txBox="1">
              <a:spLocks noChangeArrowheads="1"/>
            </p:cNvSpPr>
            <p:nvPr/>
          </p:nvSpPr>
          <p:spPr bwMode="auto">
            <a:xfrm>
              <a:off x="4206" y="2614"/>
              <a:ext cx="52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11=WV7.3</a:t>
              </a:r>
            </a:p>
          </p:txBody>
        </p:sp>
      </p:grpSp>
      <p:grpSp>
        <p:nvGrpSpPr>
          <p:cNvPr id="78" name="Group 21"/>
          <p:cNvGrpSpPr>
            <a:grpSpLocks/>
          </p:cNvGrpSpPr>
          <p:nvPr/>
        </p:nvGrpSpPr>
        <p:grpSpPr bwMode="auto">
          <a:xfrm>
            <a:off x="7567278" y="3732709"/>
            <a:ext cx="1311275" cy="1220787"/>
            <a:chOff x="4930" y="2018"/>
            <a:chExt cx="762" cy="769"/>
          </a:xfrm>
        </p:grpSpPr>
        <p:pic>
          <p:nvPicPr>
            <p:cNvPr id="79" name="Picture 22" descr="BAND10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255"/>
            <a:stretch>
              <a:fillRect/>
            </a:stretch>
          </p:blipFill>
          <p:spPr bwMode="auto">
            <a:xfrm>
              <a:off x="4930" y="2018"/>
              <a:ext cx="762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0" name="Text Box 23"/>
            <p:cNvSpPr txBox="1">
              <a:spLocks noChangeArrowheads="1"/>
            </p:cNvSpPr>
            <p:nvPr/>
          </p:nvSpPr>
          <p:spPr bwMode="auto">
            <a:xfrm>
              <a:off x="5012" y="2614"/>
              <a:ext cx="4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12=IR8.7</a:t>
              </a:r>
            </a:p>
          </p:txBody>
        </p:sp>
      </p:grpSp>
      <p:grpSp>
        <p:nvGrpSpPr>
          <p:cNvPr id="81" name="Group 24"/>
          <p:cNvGrpSpPr>
            <a:grpSpLocks/>
          </p:cNvGrpSpPr>
          <p:nvPr/>
        </p:nvGrpSpPr>
        <p:grpSpPr bwMode="auto">
          <a:xfrm>
            <a:off x="3104816" y="5172571"/>
            <a:ext cx="1295400" cy="1190625"/>
            <a:chOff x="2581" y="3180"/>
            <a:chExt cx="753" cy="750"/>
          </a:xfrm>
          <a:effectLst/>
        </p:grpSpPr>
        <p:pic>
          <p:nvPicPr>
            <p:cNvPr id="82" name="Picture 25" descr="BAND08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2080" b="2600"/>
            <a:stretch>
              <a:fillRect/>
            </a:stretch>
          </p:blipFill>
          <p:spPr bwMode="auto">
            <a:xfrm>
              <a:off x="2581" y="3180"/>
              <a:ext cx="75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3" name="Text Box 26"/>
            <p:cNvSpPr txBox="1">
              <a:spLocks noChangeArrowheads="1"/>
            </p:cNvSpPr>
            <p:nvPr/>
          </p:nvSpPr>
          <p:spPr bwMode="auto">
            <a:xfrm>
              <a:off x="2675" y="3750"/>
              <a:ext cx="4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13=IR9.7</a:t>
              </a:r>
            </a:p>
          </p:txBody>
        </p:sp>
      </p:grpSp>
      <p:grpSp>
        <p:nvGrpSpPr>
          <p:cNvPr id="87" name="Group 30"/>
          <p:cNvGrpSpPr>
            <a:grpSpLocks/>
          </p:cNvGrpSpPr>
          <p:nvPr/>
        </p:nvGrpSpPr>
        <p:grpSpPr bwMode="auto">
          <a:xfrm>
            <a:off x="6146466" y="5172571"/>
            <a:ext cx="1312863" cy="1190625"/>
            <a:chOff x="4143" y="3180"/>
            <a:chExt cx="763" cy="750"/>
          </a:xfrm>
        </p:grpSpPr>
        <p:pic>
          <p:nvPicPr>
            <p:cNvPr id="88" name="Picture 31" descr="BAND07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602"/>
            <a:stretch>
              <a:fillRect/>
            </a:stretch>
          </p:blipFill>
          <p:spPr bwMode="auto">
            <a:xfrm>
              <a:off x="4143" y="3180"/>
              <a:ext cx="76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9" name="Text Box 32"/>
            <p:cNvSpPr txBox="1">
              <a:spLocks noChangeArrowheads="1"/>
            </p:cNvSpPr>
            <p:nvPr/>
          </p:nvSpPr>
          <p:spPr bwMode="auto">
            <a:xfrm>
              <a:off x="4159" y="3750"/>
              <a:ext cx="51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15=IR12.3</a:t>
              </a:r>
            </a:p>
          </p:txBody>
        </p:sp>
      </p:grpSp>
      <p:grpSp>
        <p:nvGrpSpPr>
          <p:cNvPr id="90" name="Group 33"/>
          <p:cNvGrpSpPr>
            <a:grpSpLocks/>
          </p:cNvGrpSpPr>
          <p:nvPr/>
        </p:nvGrpSpPr>
        <p:grpSpPr bwMode="auto">
          <a:xfrm>
            <a:off x="7552991" y="5172571"/>
            <a:ext cx="1350963" cy="1196975"/>
            <a:chOff x="4906" y="3182"/>
            <a:chExt cx="786" cy="754"/>
          </a:xfrm>
        </p:grpSpPr>
        <p:pic>
          <p:nvPicPr>
            <p:cNvPr id="91" name="Picture 34" descr="BAND11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081"/>
            <a:stretch>
              <a:fillRect/>
            </a:stretch>
          </p:blipFill>
          <p:spPr bwMode="auto">
            <a:xfrm>
              <a:off x="4929" y="3182"/>
              <a:ext cx="763" cy="7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" name="Text Box 35"/>
            <p:cNvSpPr txBox="1">
              <a:spLocks noChangeArrowheads="1"/>
            </p:cNvSpPr>
            <p:nvPr/>
          </p:nvSpPr>
          <p:spPr bwMode="auto">
            <a:xfrm>
              <a:off x="4906" y="3750"/>
              <a:ext cx="51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16=IR13.3</a:t>
              </a:r>
            </a:p>
          </p:txBody>
        </p:sp>
      </p:grpSp>
      <p:sp>
        <p:nvSpPr>
          <p:cNvPr id="118" name="TextBox 58"/>
          <p:cNvSpPr txBox="1">
            <a:spLocks noChangeArrowheads="1"/>
          </p:cNvSpPr>
          <p:nvPr/>
        </p:nvSpPr>
        <p:spPr bwMode="auto">
          <a:xfrm>
            <a:off x="855423" y="2817088"/>
            <a:ext cx="3215945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Solar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3.0 km</a:t>
            </a:r>
            <a:r>
              <a:rPr kumimoji="0" lang="en-GB" alt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 (</a:t>
            </a: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1.0 km for HRVIS)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000" b="0" i="0" u="none" strike="noStrike" kern="0" cap="none" spc="0" normalizeH="0" baseline="0" noProof="0" dirty="0">
              <a:ln>
                <a:noFill/>
              </a:ln>
              <a:solidFill>
                <a:srgbClr val="001E59">
                  <a:lumMod val="50000"/>
                  <a:lumOff val="50000"/>
                </a:srgbClr>
              </a:solidFill>
              <a:effectLst/>
              <a:uLnTx/>
              <a:uFillTx/>
              <a:latin typeface="Tahoma" panose="020B060403050404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Thermal</a:t>
            </a:r>
            <a:endParaRPr kumimoji="0" lang="en-GB" altLang="en-US" sz="2000" b="0" i="0" u="none" strike="noStrike" kern="0" cap="none" spc="0" normalizeH="0" baseline="0" noProof="0" dirty="0">
              <a:ln>
                <a:noFill/>
              </a:ln>
              <a:solidFill>
                <a:srgbClr val="001E59">
                  <a:lumMod val="50000"/>
                  <a:lumOff val="50000"/>
                </a:srgbClr>
              </a:solidFill>
              <a:effectLst/>
              <a:uLnTx/>
              <a:uFillTx/>
              <a:latin typeface="Tahoma" panose="020B060403050404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3.0  km</a:t>
            </a:r>
            <a:endParaRPr kumimoji="0" lang="en-GB" altLang="en-US" sz="2000" b="0" i="0" u="none" strike="noStrike" kern="0" cap="none" spc="0" normalizeH="0" baseline="0" noProof="0" dirty="0">
              <a:ln>
                <a:noFill/>
              </a:ln>
              <a:solidFill>
                <a:srgbClr val="001E59">
                  <a:lumMod val="50000"/>
                  <a:lumOff val="50000"/>
                </a:srgbClr>
              </a:solidFill>
              <a:effectLst/>
              <a:uLnTx/>
              <a:uFillTx/>
              <a:latin typeface="Tahoma" panose="020B0604030504040204" pitchFamily="34" charset="0"/>
            </a:endParaRPr>
          </a:p>
        </p:txBody>
      </p:sp>
      <p:grpSp>
        <p:nvGrpSpPr>
          <p:cNvPr id="59" name="Group 12"/>
          <p:cNvGrpSpPr>
            <a:grpSpLocks/>
          </p:cNvGrpSpPr>
          <p:nvPr/>
        </p:nvGrpSpPr>
        <p:grpSpPr bwMode="auto">
          <a:xfrm>
            <a:off x="3001739" y="3742233"/>
            <a:ext cx="1295400" cy="1211263"/>
            <a:chOff x="2562" y="2024"/>
            <a:chExt cx="753" cy="763"/>
          </a:xfrm>
          <a:effectLst/>
        </p:grpSpPr>
        <p:pic>
          <p:nvPicPr>
            <p:cNvPr id="60" name="Picture 13" descr="BAND04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2080" b="2600"/>
            <a:stretch>
              <a:fillRect/>
            </a:stretch>
          </p:blipFill>
          <p:spPr bwMode="auto">
            <a:xfrm>
              <a:off x="2562" y="2024"/>
              <a:ext cx="75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" name="Text Box 14"/>
            <p:cNvSpPr txBox="1">
              <a:spLocks noChangeArrowheads="1"/>
            </p:cNvSpPr>
            <p:nvPr/>
          </p:nvSpPr>
          <p:spPr bwMode="auto">
            <a:xfrm>
              <a:off x="2656" y="2614"/>
              <a:ext cx="419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9=IR3.8</a:t>
              </a:r>
            </a:p>
          </p:txBody>
        </p:sp>
      </p:grpSp>
      <p:pic>
        <p:nvPicPr>
          <p:cNvPr id="35" name="Picture 3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4087" y="2402380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091" y="1149842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1595" y="1149842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9047" y="5223597"/>
            <a:ext cx="854689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034" y="5237019"/>
            <a:ext cx="854689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969" y="3807466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997" y="3830213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219" y="5245596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765" y="5246940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970" y="3807466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015" y="4044180"/>
            <a:ext cx="633455" cy="6334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657" y="3779335"/>
            <a:ext cx="563093" cy="6196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50" name="Group 27"/>
          <p:cNvGrpSpPr>
            <a:grpSpLocks/>
          </p:cNvGrpSpPr>
          <p:nvPr/>
        </p:nvGrpSpPr>
        <p:grpSpPr bwMode="auto">
          <a:xfrm>
            <a:off x="4587541" y="5172570"/>
            <a:ext cx="1311275" cy="1192212"/>
            <a:chOff x="3357" y="3173"/>
            <a:chExt cx="763" cy="751"/>
          </a:xfrm>
          <a:effectLst/>
        </p:grpSpPr>
        <p:pic>
          <p:nvPicPr>
            <p:cNvPr id="51" name="Picture 28" descr="BAND09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428"/>
            <a:stretch>
              <a:fillRect/>
            </a:stretch>
          </p:blipFill>
          <p:spPr bwMode="auto">
            <a:xfrm>
              <a:off x="3357" y="3173"/>
              <a:ext cx="763" cy="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" name="Text Box 29"/>
            <p:cNvSpPr txBox="1">
              <a:spLocks noChangeArrowheads="1"/>
            </p:cNvSpPr>
            <p:nvPr/>
          </p:nvSpPr>
          <p:spPr bwMode="auto">
            <a:xfrm>
              <a:off x="3417" y="3750"/>
              <a:ext cx="51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20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14=IR10.5</a:t>
              </a:r>
            </a:p>
          </p:txBody>
        </p:sp>
      </p:grpSp>
      <p:sp>
        <p:nvSpPr>
          <p:cNvPr id="53" name="Title 2"/>
          <p:cNvSpPr txBox="1">
            <a:spLocks/>
          </p:cNvSpPr>
          <p:nvPr/>
        </p:nvSpPr>
        <p:spPr bwMode="auto">
          <a:xfrm>
            <a:off x="792480" y="0"/>
            <a:ext cx="11399520" cy="640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36000" rIns="36000" bIns="36000" numCol="1" anchor="ctr" anchorCtr="0" compatLnSpc="1">
            <a:prstTxWarp prst="textNoShape">
              <a:avLst/>
            </a:prstTxWarp>
            <a:normAutofit/>
          </a:bodyPr>
          <a:lstStyle>
            <a:lvl1pPr marL="221544" algn="l" rtl="0" eaLnBrk="1" fontAlgn="base" hangingPunct="1">
              <a:spcBef>
                <a:spcPct val="0"/>
              </a:spcBef>
              <a:spcAft>
                <a:spcPct val="0"/>
              </a:spcAft>
              <a:defRPr sz="3200" b="0" spc="-100" baseline="0">
                <a:solidFill>
                  <a:schemeClr val="tx1"/>
                </a:solidFill>
                <a:latin typeface="Bahnschrift SemiLight" panose="020B0502040204020203" pitchFamily="34" charset="0"/>
                <a:ea typeface="+mj-ea"/>
                <a:cs typeface="Arial" pitchFamily="34" charset="0"/>
              </a:defRPr>
            </a:lvl1pPr>
            <a:lvl2pPr marL="220791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220791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220791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220791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562722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Century Gothic" pitchFamily="34" charset="0"/>
              </a:defRPr>
            </a:lvl6pPr>
            <a:lvl7pPr marL="1125444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Century Gothic" pitchFamily="34" charset="0"/>
              </a:defRPr>
            </a:lvl7pPr>
            <a:lvl8pPr marL="1688165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Century Gothic" pitchFamily="34" charset="0"/>
              </a:defRPr>
            </a:lvl8pPr>
            <a:lvl9pPr marL="2250887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Century Gothic" pitchFamily="34" charset="0"/>
              </a:defRPr>
            </a:lvl9pPr>
          </a:lstStyle>
          <a:p>
            <a:r>
              <a:rPr lang="en-GB" kern="0" smtClean="0"/>
              <a:t>Middle of journey</a:t>
            </a:r>
            <a:endParaRPr lang="en-GB" kern="0" dirty="0"/>
          </a:p>
        </p:txBody>
      </p:sp>
      <p:grpSp>
        <p:nvGrpSpPr>
          <p:cNvPr id="54" name="Group 3"/>
          <p:cNvGrpSpPr>
            <a:grpSpLocks/>
          </p:cNvGrpSpPr>
          <p:nvPr/>
        </p:nvGrpSpPr>
        <p:grpSpPr bwMode="auto">
          <a:xfrm>
            <a:off x="4587541" y="1140320"/>
            <a:ext cx="1298575" cy="1189037"/>
            <a:chOff x="2579" y="853"/>
            <a:chExt cx="755" cy="749"/>
          </a:xfrm>
          <a:effectLst/>
        </p:grpSpPr>
        <p:pic>
          <p:nvPicPr>
            <p:cNvPr id="55" name="Picture 4" descr="BAND0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50"/>
            <a:stretch>
              <a:fillRect/>
            </a:stretch>
          </p:blipFill>
          <p:spPr bwMode="auto">
            <a:xfrm>
              <a:off x="2579" y="853"/>
              <a:ext cx="755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" name="Text Box 5"/>
            <p:cNvSpPr txBox="1">
              <a:spLocks noChangeArrowheads="1"/>
            </p:cNvSpPr>
            <p:nvPr/>
          </p:nvSpPr>
          <p:spPr bwMode="auto">
            <a:xfrm>
              <a:off x="2608" y="1389"/>
              <a:ext cx="47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3=VIS0.6</a:t>
              </a:r>
            </a:p>
          </p:txBody>
        </p:sp>
      </p:grpSp>
      <p:grpSp>
        <p:nvGrpSpPr>
          <p:cNvPr id="57" name="Group 6"/>
          <p:cNvGrpSpPr>
            <a:grpSpLocks/>
          </p:cNvGrpSpPr>
          <p:nvPr/>
        </p:nvGrpSpPr>
        <p:grpSpPr bwMode="auto">
          <a:xfrm>
            <a:off x="5992478" y="1135558"/>
            <a:ext cx="1298575" cy="1193800"/>
            <a:chOff x="3365" y="854"/>
            <a:chExt cx="755" cy="752"/>
          </a:xfrm>
        </p:grpSpPr>
        <p:pic>
          <p:nvPicPr>
            <p:cNvPr id="58" name="Picture 7" descr="BAND0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96"/>
            <a:stretch>
              <a:fillRect/>
            </a:stretch>
          </p:blipFill>
          <p:spPr bwMode="auto">
            <a:xfrm>
              <a:off x="3365" y="854"/>
              <a:ext cx="755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2" name="Text Box 8"/>
            <p:cNvSpPr txBox="1">
              <a:spLocks noChangeArrowheads="1"/>
            </p:cNvSpPr>
            <p:nvPr/>
          </p:nvSpPr>
          <p:spPr bwMode="auto">
            <a:xfrm>
              <a:off x="3411" y="1389"/>
              <a:ext cx="47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FFFFFF"/>
                  </a:solidFill>
                  <a:latin typeface="Arial" panose="020B0604020202020204" pitchFamily="34" charset="0"/>
                </a:rPr>
                <a:t>4=VIS0.8</a:t>
              </a:r>
            </a:p>
          </p:txBody>
        </p:sp>
      </p:grpSp>
      <p:grpSp>
        <p:nvGrpSpPr>
          <p:cNvPr id="84" name="Group 9"/>
          <p:cNvGrpSpPr>
            <a:grpSpLocks/>
          </p:cNvGrpSpPr>
          <p:nvPr/>
        </p:nvGrpSpPr>
        <p:grpSpPr bwMode="auto">
          <a:xfrm>
            <a:off x="6536991" y="2394445"/>
            <a:ext cx="1298575" cy="1193800"/>
            <a:chOff x="4151" y="854"/>
            <a:chExt cx="755" cy="752"/>
          </a:xfrm>
        </p:grpSpPr>
        <p:pic>
          <p:nvPicPr>
            <p:cNvPr id="85" name="Picture 10" descr="BAND0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96"/>
            <a:stretch>
              <a:fillRect/>
            </a:stretch>
          </p:blipFill>
          <p:spPr bwMode="auto">
            <a:xfrm>
              <a:off x="4151" y="854"/>
              <a:ext cx="755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6" name="Text Box 11"/>
            <p:cNvSpPr txBox="1">
              <a:spLocks noChangeArrowheads="1"/>
            </p:cNvSpPr>
            <p:nvPr/>
          </p:nvSpPr>
          <p:spPr bwMode="auto">
            <a:xfrm>
              <a:off x="4206" y="1389"/>
              <a:ext cx="48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FFFFFF"/>
                  </a:solidFill>
                  <a:latin typeface="Arial" panose="020B0604020202020204" pitchFamily="34" charset="0"/>
                </a:rPr>
                <a:t>7=NIR1.6</a:t>
              </a:r>
            </a:p>
          </p:txBody>
        </p:sp>
      </p:grpSp>
      <p:grpSp>
        <p:nvGrpSpPr>
          <p:cNvPr id="93" name="Group 15"/>
          <p:cNvGrpSpPr>
            <a:grpSpLocks/>
          </p:cNvGrpSpPr>
          <p:nvPr/>
        </p:nvGrpSpPr>
        <p:grpSpPr bwMode="auto">
          <a:xfrm>
            <a:off x="4603416" y="3732708"/>
            <a:ext cx="1311275" cy="1225550"/>
            <a:chOff x="3357" y="2016"/>
            <a:chExt cx="763" cy="772"/>
          </a:xfrm>
        </p:grpSpPr>
        <p:pic>
          <p:nvPicPr>
            <p:cNvPr id="94" name="Picture 16" descr="BAND0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602"/>
            <a:stretch>
              <a:fillRect/>
            </a:stretch>
          </p:blipFill>
          <p:spPr bwMode="auto">
            <a:xfrm>
              <a:off x="3357" y="2016"/>
              <a:ext cx="76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5" name="Text Box 17"/>
            <p:cNvSpPr txBox="1">
              <a:spLocks noChangeArrowheads="1"/>
            </p:cNvSpPr>
            <p:nvPr/>
          </p:nvSpPr>
          <p:spPr bwMode="auto">
            <a:xfrm>
              <a:off x="3411" y="2614"/>
              <a:ext cx="527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10=WV6.2</a:t>
              </a:r>
            </a:p>
          </p:txBody>
        </p:sp>
      </p:grpSp>
      <p:grpSp>
        <p:nvGrpSpPr>
          <p:cNvPr id="96" name="Group 18"/>
          <p:cNvGrpSpPr>
            <a:grpSpLocks/>
          </p:cNvGrpSpPr>
          <p:nvPr/>
        </p:nvGrpSpPr>
        <p:grpSpPr bwMode="auto">
          <a:xfrm>
            <a:off x="6084553" y="3732708"/>
            <a:ext cx="1312863" cy="1223962"/>
            <a:chOff x="4143" y="2016"/>
            <a:chExt cx="763" cy="771"/>
          </a:xfrm>
        </p:grpSpPr>
        <p:pic>
          <p:nvPicPr>
            <p:cNvPr id="97" name="Picture 19" descr="BAND0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428"/>
            <a:stretch>
              <a:fillRect/>
            </a:stretch>
          </p:blipFill>
          <p:spPr bwMode="auto">
            <a:xfrm>
              <a:off x="4143" y="2016"/>
              <a:ext cx="763" cy="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8" name="Text Box 20"/>
            <p:cNvSpPr txBox="1">
              <a:spLocks noChangeArrowheads="1"/>
            </p:cNvSpPr>
            <p:nvPr/>
          </p:nvSpPr>
          <p:spPr bwMode="auto">
            <a:xfrm>
              <a:off x="4206" y="2614"/>
              <a:ext cx="52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11=WV7.3</a:t>
              </a:r>
            </a:p>
          </p:txBody>
        </p:sp>
      </p:grpSp>
      <p:grpSp>
        <p:nvGrpSpPr>
          <p:cNvPr id="99" name="Group 21"/>
          <p:cNvGrpSpPr>
            <a:grpSpLocks/>
          </p:cNvGrpSpPr>
          <p:nvPr/>
        </p:nvGrpSpPr>
        <p:grpSpPr bwMode="auto">
          <a:xfrm>
            <a:off x="7567278" y="3732708"/>
            <a:ext cx="1311275" cy="1220787"/>
            <a:chOff x="4930" y="2018"/>
            <a:chExt cx="762" cy="769"/>
          </a:xfrm>
        </p:grpSpPr>
        <p:pic>
          <p:nvPicPr>
            <p:cNvPr id="100" name="Picture 22" descr="BAND10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255"/>
            <a:stretch>
              <a:fillRect/>
            </a:stretch>
          </p:blipFill>
          <p:spPr bwMode="auto">
            <a:xfrm>
              <a:off x="4930" y="2018"/>
              <a:ext cx="762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1" name="Text Box 23"/>
            <p:cNvSpPr txBox="1">
              <a:spLocks noChangeArrowheads="1"/>
            </p:cNvSpPr>
            <p:nvPr/>
          </p:nvSpPr>
          <p:spPr bwMode="auto">
            <a:xfrm>
              <a:off x="5012" y="2614"/>
              <a:ext cx="4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12=IR8.7</a:t>
              </a:r>
            </a:p>
          </p:txBody>
        </p:sp>
      </p:grpSp>
      <p:grpSp>
        <p:nvGrpSpPr>
          <p:cNvPr id="102" name="Group 24"/>
          <p:cNvGrpSpPr>
            <a:grpSpLocks/>
          </p:cNvGrpSpPr>
          <p:nvPr/>
        </p:nvGrpSpPr>
        <p:grpSpPr bwMode="auto">
          <a:xfrm>
            <a:off x="3104816" y="5172570"/>
            <a:ext cx="1295400" cy="1190625"/>
            <a:chOff x="2581" y="3180"/>
            <a:chExt cx="753" cy="750"/>
          </a:xfrm>
          <a:effectLst/>
        </p:grpSpPr>
        <p:pic>
          <p:nvPicPr>
            <p:cNvPr id="103" name="Picture 25" descr="BAND08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2080" b="2600"/>
            <a:stretch>
              <a:fillRect/>
            </a:stretch>
          </p:blipFill>
          <p:spPr bwMode="auto">
            <a:xfrm>
              <a:off x="2581" y="3180"/>
              <a:ext cx="75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4" name="Text Box 26"/>
            <p:cNvSpPr txBox="1">
              <a:spLocks noChangeArrowheads="1"/>
            </p:cNvSpPr>
            <p:nvPr/>
          </p:nvSpPr>
          <p:spPr bwMode="auto">
            <a:xfrm>
              <a:off x="2675" y="3750"/>
              <a:ext cx="4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13=IR9.7</a:t>
              </a:r>
            </a:p>
          </p:txBody>
        </p:sp>
      </p:grpSp>
      <p:grpSp>
        <p:nvGrpSpPr>
          <p:cNvPr id="105" name="Group 30"/>
          <p:cNvGrpSpPr>
            <a:grpSpLocks/>
          </p:cNvGrpSpPr>
          <p:nvPr/>
        </p:nvGrpSpPr>
        <p:grpSpPr bwMode="auto">
          <a:xfrm>
            <a:off x="6146466" y="5172570"/>
            <a:ext cx="1312863" cy="1190625"/>
            <a:chOff x="4143" y="3180"/>
            <a:chExt cx="763" cy="750"/>
          </a:xfrm>
        </p:grpSpPr>
        <p:pic>
          <p:nvPicPr>
            <p:cNvPr id="106" name="Picture 31" descr="BAND07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602"/>
            <a:stretch>
              <a:fillRect/>
            </a:stretch>
          </p:blipFill>
          <p:spPr bwMode="auto">
            <a:xfrm>
              <a:off x="4143" y="3180"/>
              <a:ext cx="76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7" name="Text Box 32"/>
            <p:cNvSpPr txBox="1">
              <a:spLocks noChangeArrowheads="1"/>
            </p:cNvSpPr>
            <p:nvPr/>
          </p:nvSpPr>
          <p:spPr bwMode="auto">
            <a:xfrm>
              <a:off x="4159" y="3750"/>
              <a:ext cx="51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15=IR12.3</a:t>
              </a:r>
            </a:p>
          </p:txBody>
        </p:sp>
      </p:grpSp>
      <p:grpSp>
        <p:nvGrpSpPr>
          <p:cNvPr id="108" name="Group 33"/>
          <p:cNvGrpSpPr>
            <a:grpSpLocks/>
          </p:cNvGrpSpPr>
          <p:nvPr/>
        </p:nvGrpSpPr>
        <p:grpSpPr bwMode="auto">
          <a:xfrm>
            <a:off x="7552991" y="5172570"/>
            <a:ext cx="1350963" cy="1196975"/>
            <a:chOff x="4906" y="3182"/>
            <a:chExt cx="786" cy="754"/>
          </a:xfrm>
        </p:grpSpPr>
        <p:pic>
          <p:nvPicPr>
            <p:cNvPr id="109" name="Picture 34" descr="BAND11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081"/>
            <a:stretch>
              <a:fillRect/>
            </a:stretch>
          </p:blipFill>
          <p:spPr bwMode="auto">
            <a:xfrm>
              <a:off x="4929" y="3182"/>
              <a:ext cx="763" cy="7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0" name="Text Box 35"/>
            <p:cNvSpPr txBox="1">
              <a:spLocks noChangeArrowheads="1"/>
            </p:cNvSpPr>
            <p:nvPr/>
          </p:nvSpPr>
          <p:spPr bwMode="auto">
            <a:xfrm>
              <a:off x="4906" y="3750"/>
              <a:ext cx="51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16=IR13.3</a:t>
              </a:r>
            </a:p>
          </p:txBody>
        </p:sp>
      </p:grpSp>
      <p:sp>
        <p:nvSpPr>
          <p:cNvPr id="112" name="TextBox 58"/>
          <p:cNvSpPr txBox="1">
            <a:spLocks noChangeArrowheads="1"/>
          </p:cNvSpPr>
          <p:nvPr/>
        </p:nvSpPr>
        <p:spPr bwMode="auto">
          <a:xfrm>
            <a:off x="855423" y="2817087"/>
            <a:ext cx="3215945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Solar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3.0 km</a:t>
            </a:r>
            <a:r>
              <a:rPr kumimoji="0" lang="en-GB" alt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 (</a:t>
            </a: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1.0 km for HRVIS)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000" b="0" i="0" u="none" strike="noStrike" kern="0" cap="none" spc="0" normalizeH="0" baseline="0" noProof="0" dirty="0">
              <a:ln>
                <a:noFill/>
              </a:ln>
              <a:solidFill>
                <a:srgbClr val="001E59">
                  <a:lumMod val="50000"/>
                  <a:lumOff val="50000"/>
                </a:srgbClr>
              </a:solidFill>
              <a:effectLst/>
              <a:uLnTx/>
              <a:uFillTx/>
              <a:latin typeface="Tahoma" panose="020B060403050404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Thermal</a:t>
            </a:r>
            <a:endParaRPr kumimoji="0" lang="en-GB" altLang="en-US" sz="2000" b="0" i="0" u="none" strike="noStrike" kern="0" cap="none" spc="0" normalizeH="0" baseline="0" noProof="0" dirty="0">
              <a:ln>
                <a:noFill/>
              </a:ln>
              <a:solidFill>
                <a:srgbClr val="001E59">
                  <a:lumMod val="50000"/>
                  <a:lumOff val="50000"/>
                </a:srgbClr>
              </a:solidFill>
              <a:effectLst/>
              <a:uLnTx/>
              <a:uFillTx/>
              <a:latin typeface="Tahoma" panose="020B060403050404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3.0  km</a:t>
            </a:r>
            <a:endParaRPr kumimoji="0" lang="en-GB" altLang="en-US" sz="2000" b="0" i="0" u="none" strike="noStrike" kern="0" cap="none" spc="0" normalizeH="0" baseline="0" noProof="0" dirty="0">
              <a:ln>
                <a:noFill/>
              </a:ln>
              <a:solidFill>
                <a:srgbClr val="001E59">
                  <a:lumMod val="50000"/>
                  <a:lumOff val="50000"/>
                </a:srgbClr>
              </a:solidFill>
              <a:effectLst/>
              <a:uLnTx/>
              <a:uFillTx/>
              <a:latin typeface="Tahoma" panose="020B0604030504040204" pitchFamily="34" charset="0"/>
            </a:endParaRPr>
          </a:p>
        </p:txBody>
      </p:sp>
      <p:grpSp>
        <p:nvGrpSpPr>
          <p:cNvPr id="114" name="Group 12"/>
          <p:cNvGrpSpPr>
            <a:grpSpLocks/>
          </p:cNvGrpSpPr>
          <p:nvPr/>
        </p:nvGrpSpPr>
        <p:grpSpPr bwMode="auto">
          <a:xfrm>
            <a:off x="3001739" y="3742232"/>
            <a:ext cx="1295400" cy="1211263"/>
            <a:chOff x="2562" y="2024"/>
            <a:chExt cx="753" cy="763"/>
          </a:xfrm>
          <a:effectLst/>
        </p:grpSpPr>
        <p:pic>
          <p:nvPicPr>
            <p:cNvPr id="115" name="Picture 13" descr="BAND04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2080" b="2600"/>
            <a:stretch>
              <a:fillRect/>
            </a:stretch>
          </p:blipFill>
          <p:spPr bwMode="auto">
            <a:xfrm>
              <a:off x="2562" y="2024"/>
              <a:ext cx="75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6" name="Text Box 14"/>
            <p:cNvSpPr txBox="1">
              <a:spLocks noChangeArrowheads="1"/>
            </p:cNvSpPr>
            <p:nvPr/>
          </p:nvSpPr>
          <p:spPr bwMode="auto">
            <a:xfrm>
              <a:off x="2656" y="2614"/>
              <a:ext cx="419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9=IR3.8</a:t>
              </a:r>
            </a:p>
          </p:txBody>
        </p:sp>
      </p:grpSp>
      <p:pic>
        <p:nvPicPr>
          <p:cNvPr id="117" name="Picture 11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4087" y="2402379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9" name="Picture 1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091" y="1149841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0" name="Picture 1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1595" y="1149841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1" name="Picture 12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9047" y="5223596"/>
            <a:ext cx="854689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2" name="Picture 12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034" y="5237018"/>
            <a:ext cx="854689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3" name="Picture 12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969" y="3807465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4" name="Picture 12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997" y="3830212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5" name="Picture 12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219" y="5245595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6" name="Picture 12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765" y="5246939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7" name="Picture 12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970" y="3807465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8" name="Picture 12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015" y="4044179"/>
            <a:ext cx="633455" cy="6334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9" name="Picture 12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657" y="3779334"/>
            <a:ext cx="563093" cy="6196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30" name="Straight Connector 57"/>
          <p:cNvCxnSpPr>
            <a:cxnSpLocks noChangeShapeType="1"/>
          </p:cNvCxnSpPr>
          <p:nvPr/>
        </p:nvCxnSpPr>
        <p:spPr bwMode="auto">
          <a:xfrm flipV="1">
            <a:off x="581435" y="3598199"/>
            <a:ext cx="8695155" cy="18597"/>
          </a:xfrm>
          <a:prstGeom prst="line">
            <a:avLst/>
          </a:prstGeom>
          <a:noFill/>
          <a:ln w="38100" algn="ctr">
            <a:solidFill>
              <a:srgbClr val="001E59">
                <a:lumMod val="50000"/>
                <a:lumOff val="50000"/>
              </a:srgbClr>
            </a:solidFill>
            <a:round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1" name="Rectangle 130"/>
          <p:cNvSpPr/>
          <p:nvPr/>
        </p:nvSpPr>
        <p:spPr>
          <a:xfrm>
            <a:off x="9290916" y="2017442"/>
            <a:ext cx="249331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en-GB" altLang="en-US" sz="2800" kern="0" dirty="0" smtClean="0">
                <a:solidFill>
                  <a:srgbClr val="001E59">
                    <a:lumMod val="50000"/>
                    <a:lumOff val="50000"/>
                  </a:srgbClr>
                </a:solidFill>
              </a:rPr>
              <a:t>Convective storm?</a:t>
            </a:r>
          </a:p>
          <a:p>
            <a:pPr lvl="0" fontAlgn="auto">
              <a:spcAft>
                <a:spcPts val="0"/>
              </a:spcAft>
              <a:defRPr/>
            </a:pPr>
            <a:endParaRPr lang="en-GB" altLang="en-US" sz="2800" kern="0" dirty="0">
              <a:solidFill>
                <a:srgbClr val="001E59">
                  <a:lumMod val="50000"/>
                  <a:lumOff val="50000"/>
                </a:srgbClr>
              </a:solidFill>
            </a:endParaRPr>
          </a:p>
          <a:p>
            <a:pPr lvl="0" fontAlgn="auto">
              <a:spcAft>
                <a:spcPts val="0"/>
              </a:spcAft>
              <a:defRPr/>
            </a:pPr>
            <a:endParaRPr lang="en-GB" altLang="en-US" sz="2800" kern="0" dirty="0">
              <a:solidFill>
                <a:srgbClr val="001E59">
                  <a:lumMod val="50000"/>
                  <a:lumOff val="50000"/>
                </a:srgbClr>
              </a:solidFill>
            </a:endParaRPr>
          </a:p>
          <a:p>
            <a:pPr lvl="0" fontAlgn="auto">
              <a:spcAft>
                <a:spcPts val="0"/>
              </a:spcAft>
              <a:defRPr/>
            </a:pPr>
            <a:endParaRPr lang="en-GB" altLang="en-US" sz="2800" kern="0" dirty="0">
              <a:solidFill>
                <a:srgbClr val="001E59">
                  <a:lumMod val="50000"/>
                  <a:lumOff val="50000"/>
                </a:srgbClr>
              </a:solidFill>
            </a:endParaRPr>
          </a:p>
          <a:p>
            <a:pPr lvl="0" fontAlgn="auto">
              <a:spcAft>
                <a:spcPts val="0"/>
              </a:spcAft>
              <a:defRPr/>
            </a:pPr>
            <a:r>
              <a:rPr lang="en-GB" altLang="en-US" sz="2800" kern="0" dirty="0" smtClean="0">
                <a:solidFill>
                  <a:srgbClr val="001E59">
                    <a:lumMod val="50000"/>
                    <a:lumOff val="50000"/>
                  </a:srgbClr>
                </a:solidFill>
              </a:rPr>
              <a:t>Fire </a:t>
            </a:r>
          </a:p>
          <a:p>
            <a:pPr lvl="0" fontAlgn="auto">
              <a:spcAft>
                <a:spcPts val="0"/>
              </a:spcAft>
              <a:defRPr/>
            </a:pPr>
            <a:r>
              <a:rPr lang="en-GB" altLang="en-US" sz="2800" kern="0" dirty="0">
                <a:solidFill>
                  <a:srgbClr val="001E59">
                    <a:lumMod val="50000"/>
                    <a:lumOff val="50000"/>
                  </a:srgbClr>
                </a:solidFill>
              </a:rPr>
              <a:t>m</a:t>
            </a:r>
            <a:r>
              <a:rPr lang="en-GB" altLang="en-US" sz="2800" kern="0" dirty="0" smtClean="0">
                <a:solidFill>
                  <a:srgbClr val="001E59">
                    <a:lumMod val="50000"/>
                    <a:lumOff val="50000"/>
                  </a:srgbClr>
                </a:solidFill>
              </a:rPr>
              <a:t>onitoring?</a:t>
            </a:r>
            <a:endParaRPr lang="en-GB" altLang="en-US" sz="2000" kern="0" dirty="0">
              <a:solidFill>
                <a:srgbClr val="001E59">
                  <a:lumMod val="50000"/>
                  <a:lumOff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5343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60527" y="1838669"/>
            <a:ext cx="3895083" cy="4074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pic>
        <p:nvPicPr>
          <p:cNvPr id="4098" name="Picture 2" descr="File:The three primary colors of RGB Color Model (Red, Green, Blue).png -  Wikimedia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660" y="2123486"/>
            <a:ext cx="3096558" cy="309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RGB products – generic example</a:t>
            </a:r>
            <a:endParaRPr lang="en-GB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23413" y="2429190"/>
            <a:ext cx="4572000" cy="3671887"/>
          </a:xfrm>
          <a:prstGeom prst="rect">
            <a:avLst/>
          </a:prstGeom>
        </p:spPr>
        <p:txBody>
          <a:bodyPr>
            <a:normAutofit/>
          </a:bodyPr>
          <a:lstStyle>
            <a:lvl1pPr marL="328254" indent="-328254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4431" spc="-100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Arial" pitchFamily="34" charset="0"/>
              </a:defRPr>
            </a:lvl1pPr>
            <a:lvl2pPr marL="914423" indent="-35170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939" spc="-100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Arial" pitchFamily="34" charset="0"/>
              </a:defRPr>
            </a:lvl2pPr>
            <a:lvl3pPr marL="1406804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446" spc="-100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Arial" pitchFamily="34" charset="0"/>
              </a:defRPr>
            </a:lvl3pPr>
            <a:lvl4pPr marL="1969526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954" spc="-100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Arial" pitchFamily="34" charset="0"/>
              </a:defRPr>
            </a:lvl4pPr>
            <a:lvl5pPr marL="2532248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62" spc="-100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Arial" pitchFamily="34" charset="0"/>
              </a:defRPr>
            </a:lvl5pPr>
            <a:lvl6pPr marL="3094970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6pPr>
            <a:lvl7pPr marL="3657691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7pPr>
            <a:lvl8pPr marL="4220413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8pPr>
            <a:lvl9pPr marL="4783135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hr-HR" sz="2800" b="0" kern="0" dirty="0" smtClean="0">
                <a:solidFill>
                  <a:srgbClr val="FF0000"/>
                </a:solidFill>
              </a:rPr>
              <a:t>          </a:t>
            </a:r>
            <a:r>
              <a:rPr lang="en-GB" sz="2800" b="0" kern="0" dirty="0" smtClean="0">
                <a:solidFill>
                  <a:srgbClr val="FF0000"/>
                </a:solidFill>
              </a:rPr>
              <a:t>Red</a:t>
            </a:r>
            <a:r>
              <a:rPr lang="hr-HR" sz="2800" b="0" kern="0" dirty="0" smtClean="0"/>
              <a:t>: </a:t>
            </a:r>
            <a:r>
              <a:rPr lang="en-GB" sz="2800" b="0" kern="0" dirty="0" smtClean="0"/>
              <a:t>…</a:t>
            </a:r>
            <a:endParaRPr lang="hr-HR" sz="2800" b="0" kern="0" dirty="0" smtClean="0"/>
          </a:p>
          <a:p>
            <a:pPr>
              <a:buFont typeface="Wingdings" pitchFamily="2" charset="2"/>
              <a:buNone/>
            </a:pPr>
            <a:r>
              <a:rPr lang="hr-HR" sz="2800" b="0" kern="0" dirty="0" smtClean="0"/>
              <a:t>          </a:t>
            </a:r>
            <a:r>
              <a:rPr lang="en-GB" sz="2800" b="0" kern="0" dirty="0" smtClean="0">
                <a:solidFill>
                  <a:srgbClr val="92D050"/>
                </a:solidFill>
              </a:rPr>
              <a:t>Green</a:t>
            </a:r>
            <a:r>
              <a:rPr lang="hr-HR" sz="2800" b="0" kern="0" dirty="0" smtClean="0"/>
              <a:t>: </a:t>
            </a:r>
            <a:r>
              <a:rPr lang="en-GB" sz="2800" b="0" kern="0" dirty="0" smtClean="0"/>
              <a:t>…</a:t>
            </a:r>
            <a:endParaRPr lang="hr-HR" sz="2800" b="0" kern="0" dirty="0" smtClean="0"/>
          </a:p>
          <a:p>
            <a:pPr>
              <a:buFont typeface="Wingdings" pitchFamily="2" charset="2"/>
              <a:buNone/>
            </a:pPr>
            <a:r>
              <a:rPr lang="hr-HR" sz="2800" b="0" kern="0" dirty="0" smtClean="0">
                <a:solidFill>
                  <a:srgbClr val="3366FF"/>
                </a:solidFill>
              </a:rPr>
              <a:t>         </a:t>
            </a:r>
            <a:r>
              <a:rPr lang="en-GB" sz="2800" b="0" kern="0" dirty="0">
                <a:solidFill>
                  <a:srgbClr val="3366FF"/>
                </a:solidFill>
              </a:rPr>
              <a:t> </a:t>
            </a:r>
            <a:r>
              <a:rPr lang="en-GB" sz="2800" b="0" kern="0" dirty="0" smtClean="0">
                <a:solidFill>
                  <a:srgbClr val="3366FF"/>
                </a:solidFill>
              </a:rPr>
              <a:t>Blue</a:t>
            </a:r>
            <a:r>
              <a:rPr lang="hr-HR" sz="2800" b="0" kern="0" dirty="0" smtClean="0"/>
              <a:t>: </a:t>
            </a:r>
            <a:r>
              <a:rPr lang="en-GB" sz="2800" b="0" kern="0" dirty="0" smtClean="0"/>
              <a:t>…</a:t>
            </a:r>
            <a:endParaRPr lang="hr-HR" sz="2800" b="0" kern="0" dirty="0" smtClean="0"/>
          </a:p>
          <a:p>
            <a:pPr>
              <a:buFont typeface="Wingdings" pitchFamily="2" charset="2"/>
              <a:buNone/>
            </a:pPr>
            <a:endParaRPr lang="hr-HR" sz="2800" b="0" kern="0" dirty="0"/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246581" y="1369756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762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 XY RGB 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986" y="4703003"/>
            <a:ext cx="985955" cy="9859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090" y="1210266"/>
            <a:ext cx="985955" cy="9859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7766" y="4867332"/>
            <a:ext cx="587169" cy="5871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9532426" y="4776195"/>
            <a:ext cx="38985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b="0" dirty="0" smtClean="0">
                <a:solidFill>
                  <a:srgbClr val="00B0F0"/>
                </a:solidFill>
              </a:rPr>
              <a:t>-</a:t>
            </a:r>
            <a:endParaRPr lang="en-GB" b="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9767" y="4867332"/>
            <a:ext cx="633645" cy="5871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545407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7631" y="1465629"/>
            <a:ext cx="4274282" cy="5673725"/>
          </a:xfrm>
        </p:spPr>
        <p:txBody>
          <a:bodyPr>
            <a:normAutofit/>
          </a:bodyPr>
          <a:lstStyle/>
          <a:p>
            <a:r>
              <a:rPr lang="en-GB" sz="2000" dirty="0" smtClean="0"/>
              <a:t>RGB </a:t>
            </a:r>
            <a:r>
              <a:rPr lang="en-GB" sz="2000" dirty="0"/>
              <a:t>Colour Interpretation </a:t>
            </a:r>
            <a:r>
              <a:rPr lang="en-GB" sz="2000" dirty="0" smtClean="0"/>
              <a:t>tool:</a:t>
            </a:r>
          </a:p>
          <a:p>
            <a:pPr>
              <a:buNone/>
            </a:pPr>
            <a:r>
              <a:rPr lang="hr-HR" sz="1200" dirty="0" smtClean="0">
                <a:hlinkClick r:id="rId3"/>
              </a:rPr>
              <a:t>http</a:t>
            </a:r>
            <a:r>
              <a:rPr lang="hr-HR" sz="1200" dirty="0">
                <a:hlinkClick r:id="rId3"/>
              </a:rPr>
              <a:t>://</a:t>
            </a:r>
            <a:r>
              <a:rPr lang="hr-HR" sz="1200" dirty="0" smtClean="0">
                <a:hlinkClick r:id="rId3"/>
              </a:rPr>
              <a:t>www.eumetrain.org/RGBguide/instructions.html</a:t>
            </a:r>
            <a:endParaRPr lang="en-GB" sz="1200" dirty="0" smtClean="0"/>
          </a:p>
          <a:p>
            <a:pPr>
              <a:buNone/>
            </a:pPr>
            <a:endParaRPr lang="hr-HR" dirty="0"/>
          </a:p>
          <a:p>
            <a:pPr eaLnBrk="1" hangingPunct="1">
              <a:buFont typeface="Wingdings" pitchFamily="2" charset="2"/>
              <a:buNone/>
            </a:pPr>
            <a:r>
              <a:rPr lang="hr-HR" dirty="0"/>
              <a:t>   </a:t>
            </a:r>
            <a:endParaRPr lang="en-GB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7814"/>
            <a:ext cx="8229600" cy="847725"/>
          </a:xfrm>
        </p:spPr>
        <p:txBody>
          <a:bodyPr/>
          <a:lstStyle/>
          <a:p>
            <a:pPr eaLnBrk="1" hangingPunct="1"/>
            <a:r>
              <a:rPr lang="en-GB" dirty="0" smtClean="0"/>
              <a:t>Quick help for RGBs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541" y="2152430"/>
            <a:ext cx="3712445" cy="2222622"/>
          </a:xfrm>
          <a:prstGeom prst="rect">
            <a:avLst/>
          </a:prstGeom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6246007" y="1465629"/>
            <a:ext cx="4274282" cy="567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10162" indent="-310162" algn="l" rtl="0" eaLnBrk="1" fontAlgn="base" hangingPunct="1">
              <a:spcBef>
                <a:spcPts val="0"/>
              </a:spcBef>
              <a:spcAft>
                <a:spcPct val="0"/>
              </a:spcAft>
              <a:buFont typeface="Arial" pitchFamily="34" charset="0"/>
              <a:buChar char="•"/>
              <a:defRPr sz="4431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14423" indent="-35170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939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1406804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446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1969526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954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2532248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62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3094970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6pPr>
            <a:lvl7pPr marL="3657691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7pPr>
            <a:lvl8pPr marL="4220413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8pPr>
            <a:lvl9pPr marL="4783135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9pPr>
          </a:lstStyle>
          <a:p>
            <a:pPr marL="310162" marR="0" lvl="0" indent="-310162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RGB Quick Guides:</a:t>
            </a:r>
          </a:p>
          <a:p>
            <a:pPr marL="310162" marR="0" lvl="0" indent="-310162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r-HR" sz="1200" b="0" i="0" u="none" strike="noStrike" kern="0" cap="none" spc="0" normalizeH="0" baseline="0" noProof="0" dirty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hlinkClick r:id="rId5"/>
              </a:rPr>
              <a:t>http://</a:t>
            </a:r>
            <a:r>
              <a:rPr kumimoji="0" lang="hr-HR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hlinkClick r:id="rId5"/>
              </a:rPr>
              <a:t>eumetrain.org/rgb_quick_guides/index.html</a:t>
            </a:r>
            <a:endParaRPr kumimoji="0" lang="en-GB" sz="1200" b="0" i="0" u="none" strike="noStrike" kern="0" cap="none" spc="0" normalizeH="0" baseline="0" noProof="0" dirty="0" smtClean="0">
              <a:ln>
                <a:noFill/>
              </a:ln>
              <a:solidFill>
                <a:srgbClr val="002569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10162" marR="0" lvl="0" indent="-310162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r-HR" sz="4431" b="0" i="0" u="none" strike="noStrike" kern="0" cap="none" spc="0" normalizeH="0" baseline="0" noProof="0" dirty="0" smtClean="0">
              <a:ln>
                <a:noFill/>
              </a:ln>
              <a:solidFill>
                <a:srgbClr val="002569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10162" marR="0" lvl="0" indent="-310162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hr-HR" sz="4431" b="0" i="0" u="none" strike="noStrike" kern="0" cap="none" spc="0" normalizeH="0" baseline="0" noProof="0" dirty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</a:t>
            </a:r>
            <a:endParaRPr kumimoji="0" lang="en-GB" sz="4431" b="0" i="0" u="none" strike="noStrike" kern="0" cap="none" spc="0" normalizeH="0" baseline="0" noProof="0" dirty="0">
              <a:ln>
                <a:noFill/>
              </a:ln>
              <a:solidFill>
                <a:srgbClr val="002569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6007" y="2082019"/>
            <a:ext cx="4346177" cy="412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2416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1" y="1707359"/>
            <a:ext cx="4572000" cy="3671887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hr-HR" sz="2800" dirty="0">
                <a:solidFill>
                  <a:srgbClr val="FF0000"/>
                </a:solidFill>
              </a:rPr>
              <a:t>          </a:t>
            </a:r>
            <a:r>
              <a:rPr lang="en-GB" sz="2800" dirty="0" smtClean="0">
                <a:solidFill>
                  <a:srgbClr val="FF0000"/>
                </a:solidFill>
              </a:rPr>
              <a:t>Red</a:t>
            </a:r>
            <a:r>
              <a:rPr lang="hr-HR" sz="2800" dirty="0" smtClean="0"/>
              <a:t>: </a:t>
            </a:r>
            <a:r>
              <a:rPr lang="hr-HR" sz="2800" dirty="0"/>
              <a:t>NIR 1.6 </a:t>
            </a:r>
            <a:r>
              <a:rPr lang="hr-HR" sz="2800" dirty="0">
                <a:cs typeface="Arial" charset="0"/>
              </a:rPr>
              <a:t>μ</a:t>
            </a:r>
            <a:r>
              <a:rPr lang="hr-HR" sz="2800" dirty="0"/>
              <a:t>m</a:t>
            </a:r>
          </a:p>
          <a:p>
            <a:pPr eaLnBrk="1" hangingPunct="1">
              <a:buFont typeface="Wingdings" pitchFamily="2" charset="2"/>
              <a:buNone/>
            </a:pPr>
            <a:r>
              <a:rPr lang="hr-HR" sz="2800" dirty="0"/>
              <a:t>          </a:t>
            </a:r>
            <a:r>
              <a:rPr lang="en-GB" sz="2800" dirty="0" smtClean="0">
                <a:solidFill>
                  <a:srgbClr val="92D050"/>
                </a:solidFill>
              </a:rPr>
              <a:t>Green</a:t>
            </a:r>
            <a:r>
              <a:rPr lang="hr-HR" sz="2800" dirty="0" smtClean="0"/>
              <a:t>: </a:t>
            </a:r>
            <a:r>
              <a:rPr lang="hr-HR" sz="2800" dirty="0"/>
              <a:t>VIS 0.8 </a:t>
            </a:r>
            <a:r>
              <a:rPr lang="hr-HR" sz="2800" dirty="0">
                <a:cs typeface="Arial" charset="0"/>
              </a:rPr>
              <a:t>μ</a:t>
            </a:r>
            <a:r>
              <a:rPr lang="hr-HR" sz="2800" dirty="0"/>
              <a:t>m</a:t>
            </a:r>
          </a:p>
          <a:p>
            <a:pPr eaLnBrk="1" hangingPunct="1">
              <a:buFont typeface="Wingdings" pitchFamily="2" charset="2"/>
              <a:buNone/>
            </a:pPr>
            <a:r>
              <a:rPr lang="hr-HR" sz="2800" dirty="0">
                <a:solidFill>
                  <a:srgbClr val="3366FF"/>
                </a:solidFill>
              </a:rPr>
              <a:t>         	</a:t>
            </a:r>
            <a:r>
              <a:rPr lang="en-GB" sz="2800" dirty="0" smtClean="0">
                <a:solidFill>
                  <a:srgbClr val="3366FF"/>
                </a:solidFill>
              </a:rPr>
              <a:t> Blue</a:t>
            </a:r>
            <a:r>
              <a:rPr lang="hr-HR" sz="2800" dirty="0" smtClean="0"/>
              <a:t>:  </a:t>
            </a:r>
            <a:r>
              <a:rPr lang="hr-HR" sz="2800" dirty="0"/>
              <a:t>VIS 0.6 </a:t>
            </a:r>
            <a:r>
              <a:rPr lang="hr-HR" sz="2800" dirty="0">
                <a:cs typeface="Arial" charset="0"/>
              </a:rPr>
              <a:t>μ</a:t>
            </a:r>
            <a:r>
              <a:rPr lang="hr-HR" sz="2800" dirty="0"/>
              <a:t>m</a:t>
            </a:r>
          </a:p>
          <a:p>
            <a:pPr eaLnBrk="1" hangingPunct="1">
              <a:buFont typeface="Wingdings" pitchFamily="2" charset="2"/>
              <a:buNone/>
            </a:pPr>
            <a:endParaRPr lang="hr-HR" sz="2800" dirty="0"/>
          </a:p>
        </p:txBody>
      </p:sp>
      <p:pic>
        <p:nvPicPr>
          <p:cNvPr id="717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17934" y="1360801"/>
            <a:ext cx="1529170" cy="1590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16347" y="3055266"/>
            <a:ext cx="1529170" cy="1590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6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16347" y="4749731"/>
            <a:ext cx="1529170" cy="1331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279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18896" y="1364535"/>
            <a:ext cx="4527901" cy="4736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448585" y="69130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762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RGB </a:t>
            </a: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1.6, 0.8, 0.6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  <a:p>
            <a:pPr marL="0" marR="0" lvl="0" indent="0" algn="ctr" defTabSz="762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"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Natural Colour RGB </a:t>
            </a: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"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05985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27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27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278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dirty="0" smtClean="0"/>
              <a:t>Why do we need products?</a:t>
            </a:r>
          </a:p>
          <a:p>
            <a:pPr marL="0" indent="0">
              <a:buNone/>
            </a:pPr>
            <a:r>
              <a:rPr lang="en-GB" sz="20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.</a:t>
            </a:r>
          </a:p>
          <a:p>
            <a:pPr marL="0" indent="0">
              <a:buNone/>
            </a:pPr>
            <a:endParaRPr lang="en-GB" sz="2000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>
              <a:buNone/>
            </a:pPr>
            <a:endParaRPr lang="en-GB" sz="2000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>
              <a:buNone/>
            </a:pPr>
            <a:endParaRPr lang="en-GB" sz="2000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>
              <a:buNone/>
            </a:pPr>
            <a:r>
              <a:rPr lang="en-GB" sz="2800" dirty="0" smtClean="0"/>
              <a:t>What kind of product do we have?</a:t>
            </a:r>
            <a:endParaRPr lang="en-GB" sz="2800" dirty="0"/>
          </a:p>
          <a:p>
            <a:pPr marL="0" indent="0">
              <a:buNone/>
            </a:pPr>
            <a:endParaRPr lang="en-GB" sz="2800" dirty="0" smtClean="0"/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endParaRPr lang="en-GB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>
              <a:buNone/>
            </a:pPr>
            <a:endParaRPr lang="en-GB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4690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938" y="1"/>
            <a:ext cx="9050839" cy="6499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4879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Utility: cloud phase, vegetation, dust, smoke, snow, fires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6" name="Picture 2" descr="200306231500-msg-R3G2B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18"/>
          <a:stretch>
            <a:fillRect/>
          </a:stretch>
        </p:blipFill>
        <p:spPr bwMode="auto">
          <a:xfrm>
            <a:off x="1456006" y="1019908"/>
            <a:ext cx="9489514" cy="5496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7054284" y="6113977"/>
            <a:ext cx="5070308" cy="410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1828" tIns="50914" rIns="101828" bIns="50914">
            <a:spAutoFit/>
          </a:bodyPr>
          <a:lstStyle>
            <a:lvl1pPr defTabSz="849313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49313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49313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49313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49313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849313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849313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849313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849313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8493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MSG-1, 23 June 2003, 15:00 UTC</a:t>
            </a:r>
          </a:p>
        </p:txBody>
      </p:sp>
    </p:spTree>
    <p:extLst>
      <p:ext uri="{BB962C8B-B14F-4D97-AF65-F5344CB8AC3E}">
        <p14:creationId xmlns:p14="http://schemas.microsoft.com/office/powerpoint/2010/main" val="5199884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141893" y="1393531"/>
            <a:ext cx="391225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762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F41100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R = </a:t>
            </a:r>
            <a:r>
              <a:rPr kumimoji="0" lang="en-GB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41100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BTD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F41100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IR12.0 - IR10.8</a:t>
            </a:r>
          </a:p>
          <a:p>
            <a:pPr marL="0" marR="0" lvl="0" indent="0" algn="l" defTabSz="762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2EE13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G = </a:t>
            </a:r>
            <a:r>
              <a:rPr kumimoji="0" lang="en-GB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2EE13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BTD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2EE13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IR10.8 - IR8.7</a:t>
            </a:r>
          </a:p>
          <a:p>
            <a:pPr marL="0" marR="0" lvl="0" indent="0" algn="l" defTabSz="762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B = </a:t>
            </a:r>
            <a:r>
              <a:rPr kumimoji="0" lang="en-GB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IR10.8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3366FF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1448585" y="69130"/>
            <a:ext cx="9144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762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RGB </a:t>
            </a:r>
            <a:r>
              <a:rPr kumimoji="0" lang="hr-HR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12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-</a:t>
            </a:r>
            <a:r>
              <a:rPr kumimoji="0" lang="hr-HR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10.8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,</a:t>
            </a:r>
            <a:r>
              <a:rPr kumimoji="0" lang="hr-HR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10.8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-</a:t>
            </a:r>
            <a:r>
              <a:rPr kumimoji="0" lang="hr-HR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8.7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,</a:t>
            </a:r>
            <a:r>
              <a:rPr kumimoji="0" lang="hr-HR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10.8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  <a:p>
            <a:pPr marL="0" marR="0" lvl="0" indent="0" algn="ctr" defTabSz="762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"Dust RGB"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pic>
        <p:nvPicPr>
          <p:cNvPr id="10" name="Picture 4" descr="2004_03_03_0100_rgb_10-09_09-07_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4952" y="1093494"/>
            <a:ext cx="5744096" cy="4666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2004_03_03_0100_ch10-ch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46523" y="1093494"/>
            <a:ext cx="1796051" cy="1458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" descr="2004_03_03_0100_ch09-ch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46523" y="2718047"/>
            <a:ext cx="1796051" cy="1458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 descr="2004_03_03_0100_ch0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46523" y="4301383"/>
            <a:ext cx="1796051" cy="1458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877066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2"/>
          <p:cNvGrpSpPr>
            <a:grpSpLocks/>
          </p:cNvGrpSpPr>
          <p:nvPr/>
        </p:nvGrpSpPr>
        <p:grpSpPr bwMode="auto">
          <a:xfrm>
            <a:off x="1143000" y="1082675"/>
            <a:ext cx="9906000" cy="4832350"/>
            <a:chOff x="0" y="397"/>
            <a:chExt cx="6720" cy="3551"/>
          </a:xfrm>
        </p:grpSpPr>
        <p:pic>
          <p:nvPicPr>
            <p:cNvPr id="27652" name="Picture 3" descr="SDDI-20070220-1800-RGB-08-DUST-02-123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41" r="16083"/>
            <a:stretch>
              <a:fillRect/>
            </a:stretch>
          </p:blipFill>
          <p:spPr bwMode="auto">
            <a:xfrm>
              <a:off x="0" y="397"/>
              <a:ext cx="2224" cy="3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53" name="Picture 4" descr="SDDI-20070221-1200-RGB-08-DUST-02-123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062" r="12062"/>
            <a:stretch>
              <a:fillRect/>
            </a:stretch>
          </p:blipFill>
          <p:spPr bwMode="auto">
            <a:xfrm>
              <a:off x="2245" y="397"/>
              <a:ext cx="2223" cy="3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54" name="Picture 5" descr="SDDI-20070222-1200-RGB-08-DUST-02-123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083" r="8041"/>
            <a:stretch>
              <a:fillRect/>
            </a:stretch>
          </p:blipFill>
          <p:spPr bwMode="auto">
            <a:xfrm>
              <a:off x="4498" y="397"/>
              <a:ext cx="2222" cy="3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655" name="Rectangle 6"/>
            <p:cNvSpPr>
              <a:spLocks noChangeArrowheads="1"/>
            </p:cNvSpPr>
            <p:nvPr/>
          </p:nvSpPr>
          <p:spPr bwMode="auto">
            <a:xfrm>
              <a:off x="0" y="3578"/>
              <a:ext cx="6584" cy="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8155" tIns="64079" rIns="128155" bIns="64079" anchor="ctr"/>
            <a:lstStyle>
              <a:lvl1pPr defTabSz="1087438">
                <a:defRPr sz="900" b="1">
                  <a:solidFill>
                    <a:schemeClr val="bg1"/>
                  </a:solidFill>
                  <a:latin typeface="Tahoma" panose="020B0604030504040204" pitchFamily="34" charset="0"/>
                </a:defRPr>
              </a:lvl1pPr>
              <a:lvl2pPr marL="742950" indent="-285750" defTabSz="1087438">
                <a:defRPr sz="900" b="1">
                  <a:solidFill>
                    <a:schemeClr val="bg1"/>
                  </a:solidFill>
                  <a:latin typeface="Tahoma" panose="020B0604030504040204" pitchFamily="34" charset="0"/>
                </a:defRPr>
              </a:lvl2pPr>
              <a:lvl3pPr marL="1143000" indent="-228600" defTabSz="1087438">
                <a:defRPr sz="900" b="1">
                  <a:solidFill>
                    <a:schemeClr val="bg1"/>
                  </a:solidFill>
                  <a:latin typeface="Tahoma" panose="020B0604030504040204" pitchFamily="34" charset="0"/>
                </a:defRPr>
              </a:lvl3pPr>
              <a:lvl4pPr marL="1600200" indent="-228600" defTabSz="1087438">
                <a:defRPr sz="900" b="1">
                  <a:solidFill>
                    <a:schemeClr val="bg1"/>
                  </a:solidFill>
                  <a:latin typeface="Tahoma" panose="020B0604030504040204" pitchFamily="34" charset="0"/>
                </a:defRPr>
              </a:lvl4pPr>
              <a:lvl5pPr marL="2057400" indent="-228600" defTabSz="1087438">
                <a:defRPr sz="900" b="1">
                  <a:solidFill>
                    <a:schemeClr val="bg1"/>
                  </a:solidFill>
                  <a:latin typeface="Tahoma" panose="020B0604030504040204" pitchFamily="34" charset="0"/>
                </a:defRPr>
              </a:lvl5pPr>
              <a:lvl6pPr marL="2514600" indent="-228600" defTabSz="1087438" eaLnBrk="0" fontAlgn="base" hangingPunct="0">
                <a:spcBef>
                  <a:spcPct val="50000"/>
                </a:spcBef>
                <a:spcAft>
                  <a:spcPct val="0"/>
                </a:spcAft>
                <a:defRPr sz="900" b="1">
                  <a:solidFill>
                    <a:schemeClr val="bg1"/>
                  </a:solidFill>
                  <a:latin typeface="Tahoma" panose="020B0604030504040204" pitchFamily="34" charset="0"/>
                </a:defRPr>
              </a:lvl6pPr>
              <a:lvl7pPr marL="2971800" indent="-228600" defTabSz="1087438" eaLnBrk="0" fontAlgn="base" hangingPunct="0">
                <a:spcBef>
                  <a:spcPct val="50000"/>
                </a:spcBef>
                <a:spcAft>
                  <a:spcPct val="0"/>
                </a:spcAft>
                <a:defRPr sz="900" b="1">
                  <a:solidFill>
                    <a:schemeClr val="bg1"/>
                  </a:solidFill>
                  <a:latin typeface="Tahoma" panose="020B0604030504040204" pitchFamily="34" charset="0"/>
                </a:defRPr>
              </a:lvl7pPr>
              <a:lvl8pPr marL="3429000" indent="-228600" defTabSz="1087438" eaLnBrk="0" fontAlgn="base" hangingPunct="0">
                <a:spcBef>
                  <a:spcPct val="50000"/>
                </a:spcBef>
                <a:spcAft>
                  <a:spcPct val="0"/>
                </a:spcAft>
                <a:defRPr sz="900" b="1">
                  <a:solidFill>
                    <a:schemeClr val="bg1"/>
                  </a:solidFill>
                  <a:latin typeface="Tahoma" panose="020B0604030504040204" pitchFamily="34" charset="0"/>
                </a:defRPr>
              </a:lvl8pPr>
              <a:lvl9pPr marL="3886200" indent="-228600" defTabSz="1087438" eaLnBrk="0" fontAlgn="base" hangingPunct="0">
                <a:spcBef>
                  <a:spcPct val="50000"/>
                </a:spcBef>
                <a:spcAft>
                  <a:spcPct val="0"/>
                </a:spcAft>
                <a:defRPr sz="900" b="1">
                  <a:solidFill>
                    <a:schemeClr val="bg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1087438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itchFamily="34" charset="0"/>
                  <a:ea typeface="+mn-ea"/>
                  <a:cs typeface="+mn-cs"/>
                </a:rPr>
                <a:t>       20 Feb 18:00 UTC                  21 Feb 12:00 UTC                   22 Feb 12:00 UTC</a:t>
              </a:r>
            </a:p>
          </p:txBody>
        </p:sp>
      </p:grpSp>
      <p:sp>
        <p:nvSpPr>
          <p:cNvPr id="27651" name="Text Box 7"/>
          <p:cNvSpPr txBox="1">
            <a:spLocks noChangeArrowheads="1"/>
          </p:cNvSpPr>
          <p:nvPr/>
        </p:nvSpPr>
        <p:spPr bwMode="auto">
          <a:xfrm>
            <a:off x="1503363" y="360363"/>
            <a:ext cx="990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083" tIns="43542" rIns="87083" bIns="43542">
            <a:spAutoFit/>
          </a:bodyPr>
          <a:lstStyle>
            <a:lvl1pPr defTabSz="725488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 defTabSz="725488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 defTabSz="725488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 defTabSz="725488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 defTabSz="725488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defTabSz="725488" eaLnBrk="0" fontAlgn="base" hangingPunct="0">
              <a:spcBef>
                <a:spcPct val="5000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defTabSz="725488" eaLnBrk="0" fontAlgn="base" hangingPunct="0">
              <a:spcBef>
                <a:spcPct val="5000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defTabSz="725488" eaLnBrk="0" fontAlgn="base" hangingPunct="0">
              <a:spcBef>
                <a:spcPct val="5000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defTabSz="725488" eaLnBrk="0" fontAlgn="base" hangingPunct="0">
              <a:spcBef>
                <a:spcPct val="5000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l" defTabSz="7254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Utility: </a:t>
            </a:r>
            <a:r>
              <a:rPr kumimoji="0" lang="en-GB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Dust (Day)</a:t>
            </a:r>
          </a:p>
        </p:txBody>
      </p:sp>
    </p:spTree>
    <p:extLst>
      <p:ext uri="{BB962C8B-B14F-4D97-AF65-F5344CB8AC3E}">
        <p14:creationId xmlns:p14="http://schemas.microsoft.com/office/powerpoint/2010/main" val="19457283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2" descr="SDDI-20060816-0400-RGB-08-DUST-02-123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822" y="985214"/>
            <a:ext cx="7987348" cy="5529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Text Box 6"/>
          <p:cNvSpPr txBox="1">
            <a:spLocks noChangeArrowheads="1"/>
          </p:cNvSpPr>
          <p:nvPr/>
        </p:nvSpPr>
        <p:spPr bwMode="auto">
          <a:xfrm>
            <a:off x="3659834" y="6179012"/>
            <a:ext cx="42306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Met-8, 16 Aug 2006, 04:00 UTC</a:t>
            </a:r>
          </a:p>
        </p:txBody>
      </p:sp>
      <p:sp>
        <p:nvSpPr>
          <p:cNvPr id="32774" name="Text Box 8"/>
          <p:cNvSpPr txBox="1">
            <a:spLocks noChangeArrowheads="1"/>
          </p:cNvSpPr>
          <p:nvPr/>
        </p:nvSpPr>
        <p:spPr bwMode="auto">
          <a:xfrm>
            <a:off x="1503363" y="360363"/>
            <a:ext cx="990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277" tIns="43638" rIns="87277" bIns="43638">
            <a:spAutoFit/>
          </a:bodyPr>
          <a:lstStyle>
            <a:lvl1pPr defTabSz="728663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 defTabSz="728663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 defTabSz="728663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 defTabSz="728663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 defTabSz="728663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defTabSz="728663" eaLnBrk="0" fontAlgn="base" hangingPunct="0">
              <a:spcBef>
                <a:spcPct val="5000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defTabSz="728663" eaLnBrk="0" fontAlgn="base" hangingPunct="0">
              <a:spcBef>
                <a:spcPct val="5000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defTabSz="728663" eaLnBrk="0" fontAlgn="base" hangingPunct="0">
              <a:spcBef>
                <a:spcPct val="5000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defTabSz="728663" eaLnBrk="0" fontAlgn="base" hangingPunct="0">
              <a:spcBef>
                <a:spcPct val="5000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l" defTabSz="7286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Utility: </a:t>
            </a:r>
            <a:r>
              <a:rPr kumimoji="0" lang="en-GB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Cloud Phase</a:t>
            </a:r>
          </a:p>
        </p:txBody>
      </p:sp>
      <p:sp>
        <p:nvSpPr>
          <p:cNvPr id="32775" name="Line 11"/>
          <p:cNvSpPr>
            <a:spLocks noChangeShapeType="1"/>
          </p:cNvSpPr>
          <p:nvPr/>
        </p:nvSpPr>
        <p:spPr bwMode="auto">
          <a:xfrm flipH="1" flipV="1">
            <a:off x="3123151" y="4758667"/>
            <a:ext cx="14287" cy="890587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32776" name="Text Box 12"/>
          <p:cNvSpPr txBox="1">
            <a:spLocks noChangeArrowheads="1"/>
          </p:cNvSpPr>
          <p:nvPr/>
        </p:nvSpPr>
        <p:spPr bwMode="auto">
          <a:xfrm>
            <a:off x="2724150" y="5535614"/>
            <a:ext cx="1536700" cy="708025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defTabSz="7620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 defTabSz="7620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 defTabSz="7620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 defTabSz="7620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 defTabSz="7620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762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Water cloud</a:t>
            </a:r>
          </a:p>
        </p:txBody>
      </p:sp>
      <p:sp>
        <p:nvSpPr>
          <p:cNvPr id="32777" name="Line 11"/>
          <p:cNvSpPr>
            <a:spLocks noChangeShapeType="1"/>
          </p:cNvSpPr>
          <p:nvPr/>
        </p:nvSpPr>
        <p:spPr bwMode="auto">
          <a:xfrm flipH="1" flipV="1">
            <a:off x="5050767" y="4314167"/>
            <a:ext cx="14288" cy="8890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32778" name="Text Box 12"/>
          <p:cNvSpPr txBox="1">
            <a:spLocks noChangeArrowheads="1"/>
          </p:cNvSpPr>
          <p:nvPr/>
        </p:nvSpPr>
        <p:spPr bwMode="auto">
          <a:xfrm>
            <a:off x="4683126" y="5065713"/>
            <a:ext cx="1535113" cy="707886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defTabSz="7620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 defTabSz="7620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 defTabSz="7620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 defTabSz="7620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 defTabSz="7620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762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Ice</a:t>
            </a:r>
          </a:p>
          <a:p>
            <a:pPr marL="0" marR="0" lvl="0" indent="0" algn="ctr" defTabSz="762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 cloud</a:t>
            </a:r>
          </a:p>
        </p:txBody>
      </p:sp>
    </p:spTree>
    <p:extLst>
      <p:ext uri="{BB962C8B-B14F-4D97-AF65-F5344CB8AC3E}">
        <p14:creationId xmlns:p14="http://schemas.microsoft.com/office/powerpoint/2010/main" val="21509160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201304160900_m10-DUST_DustCases-Arabi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99441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TextBox 3"/>
          <p:cNvSpPr txBox="1">
            <a:spLocks noChangeArrowheads="1"/>
          </p:cNvSpPr>
          <p:nvPr/>
        </p:nvSpPr>
        <p:spPr bwMode="auto">
          <a:xfrm>
            <a:off x="2308226" y="298451"/>
            <a:ext cx="6524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Dry Line Middle East, 16 April 2013</a:t>
            </a:r>
          </a:p>
        </p:txBody>
      </p:sp>
    </p:spTree>
    <p:extLst>
      <p:ext uri="{BB962C8B-B14F-4D97-AF65-F5344CB8AC3E}">
        <p14:creationId xmlns:p14="http://schemas.microsoft.com/office/powerpoint/2010/main" val="46947561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7" descr="2006_11_12_2300_rgb_du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3" t="21388" b="33609"/>
          <a:stretch>
            <a:fillRect/>
          </a:stretch>
        </p:blipFill>
        <p:spPr bwMode="auto">
          <a:xfrm>
            <a:off x="1631437" y="1011067"/>
            <a:ext cx="8748712" cy="481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1503363" y="360363"/>
            <a:ext cx="990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083" tIns="43542" rIns="87083" bIns="43542">
            <a:spAutoFit/>
          </a:bodyPr>
          <a:lstStyle>
            <a:lvl1pPr defTabSz="725488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 defTabSz="725488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 defTabSz="725488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 defTabSz="725488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 defTabSz="725488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defTabSz="725488" eaLnBrk="0" fontAlgn="base" hangingPunct="0">
              <a:spcBef>
                <a:spcPct val="5000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defTabSz="725488" eaLnBrk="0" fontAlgn="base" hangingPunct="0">
              <a:spcBef>
                <a:spcPct val="5000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defTabSz="725488" eaLnBrk="0" fontAlgn="base" hangingPunct="0">
              <a:spcBef>
                <a:spcPct val="5000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defTabSz="725488" eaLnBrk="0" fontAlgn="base" hangingPunct="0">
              <a:spcBef>
                <a:spcPct val="5000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l" defTabSz="7254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Utilit</a:t>
            </a:r>
            <a:r>
              <a:rPr kumimoji="0" lang="en-GB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y</a:t>
            </a:r>
            <a:r>
              <a:rPr kumimoji="0" lang="en-GB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 </a:t>
            </a:r>
            <a:r>
              <a:rPr kumimoji="0" lang="en-GB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Thin Ice Clouds</a:t>
            </a: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1143000" y="5918985"/>
            <a:ext cx="9906000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083" tIns="43542" rIns="87083" bIns="43542">
            <a:spAutoFit/>
          </a:bodyPr>
          <a:lstStyle>
            <a:lvl1pPr defTabSz="725488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 defTabSz="725488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 defTabSz="725488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 defTabSz="725488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 defTabSz="725488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defTabSz="725488" eaLnBrk="0" fontAlgn="base" hangingPunct="0">
              <a:spcBef>
                <a:spcPct val="5000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defTabSz="725488" eaLnBrk="0" fontAlgn="base" hangingPunct="0">
              <a:spcBef>
                <a:spcPct val="5000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defTabSz="725488" eaLnBrk="0" fontAlgn="base" hangingPunct="0">
              <a:spcBef>
                <a:spcPct val="5000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defTabSz="725488" eaLnBrk="0" fontAlgn="base" hangingPunct="0">
              <a:spcBef>
                <a:spcPct val="5000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7254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MSG-1, 12 November 2006, 23:00 UTC</a:t>
            </a:r>
          </a:p>
        </p:txBody>
      </p:sp>
      <p:sp>
        <p:nvSpPr>
          <p:cNvPr id="31749" name="Line 5"/>
          <p:cNvSpPr>
            <a:spLocks noChangeShapeType="1"/>
          </p:cNvSpPr>
          <p:nvPr/>
        </p:nvSpPr>
        <p:spPr bwMode="auto">
          <a:xfrm flipV="1">
            <a:off x="7299325" y="2769385"/>
            <a:ext cx="0" cy="1233488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78199" tIns="39100" rIns="78199" bIns="3910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pic>
        <p:nvPicPr>
          <p:cNvPr id="31750" name="Picture 8" descr="rgb_10-09_09-07_09_colour_slider_thinice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388" y="3942549"/>
            <a:ext cx="5014912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9955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53" y="879200"/>
            <a:ext cx="11875152" cy="573400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0934" y="1296672"/>
            <a:ext cx="2732070" cy="17374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RGB walk-through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7056036" y="6621490"/>
            <a:ext cx="471635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https://www.eumetsat.int/persistent-fog-low-cloud-over-mediterranean-sea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679171" y="2718262"/>
            <a:ext cx="1030778" cy="723207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2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3133898" y="1324494"/>
            <a:ext cx="1277389" cy="545869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4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5036494" y="4023359"/>
            <a:ext cx="782416" cy="53201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6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11196044" y="3441469"/>
            <a:ext cx="758444" cy="493221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400" dirty="0" smtClean="0">
                <a:solidFill>
                  <a:schemeClr val="tx1"/>
                </a:solidFill>
              </a:rPr>
              <a:t>10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18842">
            <a:off x="10276541" y="195712"/>
            <a:ext cx="1446764" cy="91628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20" name="Rectangle 19"/>
          <p:cNvSpPr/>
          <p:nvPr/>
        </p:nvSpPr>
        <p:spPr bwMode="auto">
          <a:xfrm>
            <a:off x="6348152" y="1870364"/>
            <a:ext cx="1765070" cy="989214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8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1045418" y="5384570"/>
            <a:ext cx="758444" cy="493221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3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3720731" y="2166119"/>
            <a:ext cx="690556" cy="43576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5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5566753" y="4995949"/>
            <a:ext cx="1033551" cy="689956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7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495992" y="1597429"/>
            <a:ext cx="701041" cy="464127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400" dirty="0">
                <a:solidFill>
                  <a:schemeClr val="tx1"/>
                </a:solidFill>
              </a:rPr>
              <a:t>1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963593" y="4414058"/>
            <a:ext cx="1886989" cy="109728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9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533267" y="2957548"/>
            <a:ext cx="373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+</a:t>
            </a:r>
            <a:endParaRPr lang="en-GB" sz="1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9559636" y="1296671"/>
            <a:ext cx="1986741" cy="182994"/>
          </a:xfrm>
          <a:prstGeom prst="rect">
            <a:avLst/>
          </a:prstGeom>
          <a:noFill/>
          <a:ln w="571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816114" y="1296671"/>
            <a:ext cx="2746890" cy="1751374"/>
          </a:xfrm>
          <a:prstGeom prst="rect">
            <a:avLst/>
          </a:prstGeom>
          <a:noFill/>
          <a:ln w="571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2284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53" y="876859"/>
            <a:ext cx="11862834" cy="57280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6115" y="1312961"/>
            <a:ext cx="2730262" cy="17441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RGB walk-through</a:t>
            </a:r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7056036" y="6621490"/>
            <a:ext cx="471635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https://www.eumetsat.int/persistent-fog-low-cloud-over-mediterranean-sea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1679171" y="2718262"/>
            <a:ext cx="1030778" cy="723207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2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3133898" y="1324494"/>
            <a:ext cx="1277389" cy="545869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4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7963593" y="4414058"/>
            <a:ext cx="1886989" cy="109728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9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5036494" y="4023359"/>
            <a:ext cx="782416" cy="53201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6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11196044" y="3441469"/>
            <a:ext cx="758444" cy="493221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400" dirty="0" smtClean="0">
                <a:solidFill>
                  <a:schemeClr val="tx1"/>
                </a:solidFill>
              </a:rPr>
              <a:t>10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18842">
            <a:off x="10276541" y="195712"/>
            <a:ext cx="1446764" cy="91628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26" name="Rectangle 25"/>
          <p:cNvSpPr/>
          <p:nvPr/>
        </p:nvSpPr>
        <p:spPr bwMode="auto">
          <a:xfrm>
            <a:off x="6348152" y="1870364"/>
            <a:ext cx="1765070" cy="989214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8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1045418" y="5384570"/>
            <a:ext cx="758444" cy="493221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3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3720731" y="2166119"/>
            <a:ext cx="690556" cy="43576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5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5566753" y="4995949"/>
            <a:ext cx="1033551" cy="689956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7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495992" y="1597429"/>
            <a:ext cx="701041" cy="464127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400" dirty="0">
                <a:solidFill>
                  <a:schemeClr val="tx1"/>
                </a:solidFill>
              </a:rPr>
              <a:t>1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533267" y="2957548"/>
            <a:ext cx="373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+</a:t>
            </a:r>
            <a:endParaRPr lang="en-GB" sz="1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9559636" y="1296671"/>
            <a:ext cx="1986741" cy="182994"/>
          </a:xfrm>
          <a:prstGeom prst="rect">
            <a:avLst/>
          </a:prstGeom>
          <a:noFill/>
          <a:ln w="571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8816114" y="1296671"/>
            <a:ext cx="2746890" cy="1751374"/>
          </a:xfrm>
          <a:prstGeom prst="rect">
            <a:avLst/>
          </a:prstGeom>
          <a:noFill/>
          <a:ln w="571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1568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53" y="870912"/>
            <a:ext cx="11875152" cy="573400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8217" y="1316181"/>
            <a:ext cx="2718160" cy="17336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RGB walk-through</a:t>
            </a:r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7056036" y="6621490"/>
            <a:ext cx="471635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https://www.eumetsat.int/persistent-fog-low-cloud-over-mediterranean-sea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1679171" y="2718262"/>
            <a:ext cx="1030778" cy="723207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2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3133898" y="1324494"/>
            <a:ext cx="1277389" cy="545869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4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5036494" y="4023359"/>
            <a:ext cx="782416" cy="53201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6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11196044" y="3441469"/>
            <a:ext cx="758444" cy="493221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400" dirty="0" smtClean="0">
                <a:solidFill>
                  <a:schemeClr val="tx1"/>
                </a:solidFill>
              </a:rPr>
              <a:t>10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18842">
            <a:off x="10276541" y="195712"/>
            <a:ext cx="1446764" cy="91628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26" name="Rectangle 25"/>
          <p:cNvSpPr/>
          <p:nvPr/>
        </p:nvSpPr>
        <p:spPr bwMode="auto">
          <a:xfrm>
            <a:off x="6348152" y="1870364"/>
            <a:ext cx="1765070" cy="989214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8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1045418" y="5384570"/>
            <a:ext cx="758444" cy="493221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3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3720731" y="2166119"/>
            <a:ext cx="690556" cy="43576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5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5566753" y="4995949"/>
            <a:ext cx="1033551" cy="689956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7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495992" y="1597429"/>
            <a:ext cx="701041" cy="464127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400" dirty="0">
                <a:solidFill>
                  <a:schemeClr val="tx1"/>
                </a:solidFill>
              </a:rPr>
              <a:t>1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7963593" y="4414058"/>
            <a:ext cx="1886989" cy="109728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9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533267" y="2957548"/>
            <a:ext cx="373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+</a:t>
            </a:r>
            <a:endParaRPr lang="en-GB" sz="1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9559636" y="1296671"/>
            <a:ext cx="1986741" cy="182994"/>
          </a:xfrm>
          <a:prstGeom prst="rect">
            <a:avLst/>
          </a:prstGeom>
          <a:noFill/>
          <a:ln w="571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816114" y="1296671"/>
            <a:ext cx="2746890" cy="1751374"/>
          </a:xfrm>
          <a:prstGeom prst="rect">
            <a:avLst/>
          </a:prstGeom>
          <a:noFill/>
          <a:ln w="571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4619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dirty="0" smtClean="0"/>
              <a:t>Why do we need products?</a:t>
            </a:r>
          </a:p>
          <a:p>
            <a:pPr marL="0" indent="0">
              <a:buNone/>
            </a:pPr>
            <a:r>
              <a:rPr lang="en-GB" sz="20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.</a:t>
            </a:r>
          </a:p>
          <a:p>
            <a:pPr marL="0" indent="0">
              <a:buNone/>
            </a:pPr>
            <a:endParaRPr lang="en-GB" sz="2000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>
              <a:buNone/>
            </a:pPr>
            <a:endParaRPr lang="en-GB" sz="2000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>
              <a:buNone/>
            </a:pPr>
            <a:endParaRPr lang="en-GB" sz="2000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>
              <a:buNone/>
            </a:pPr>
            <a:r>
              <a:rPr lang="en-GB" sz="2800" dirty="0" smtClean="0">
                <a:solidFill>
                  <a:schemeClr val="tx1">
                    <a:lumMod val="75000"/>
                  </a:schemeClr>
                </a:solidFill>
              </a:rPr>
              <a:t>What kind of products do we have?</a:t>
            </a:r>
            <a:endParaRPr lang="en-GB" sz="2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GB" sz="2800" dirty="0" smtClean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GB" sz="2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GB" sz="2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GB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>
              <a:buNone/>
            </a:pPr>
            <a:endParaRPr lang="en-GB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9463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53" y="876859"/>
            <a:ext cx="11875152" cy="57340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6330" y="1307707"/>
            <a:ext cx="2708617" cy="17264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RGB walk-through</a:t>
            </a:r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7056036" y="6621490"/>
            <a:ext cx="471635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https://www.eumetsat.int/persistent-fog-low-cloud-over-mediterranean-sea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1679171" y="2718262"/>
            <a:ext cx="1030778" cy="723207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2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3133898" y="1324494"/>
            <a:ext cx="1277389" cy="545869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4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5036494" y="4023359"/>
            <a:ext cx="782416" cy="53201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6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11196044" y="3441469"/>
            <a:ext cx="758444" cy="493221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400" dirty="0" smtClean="0">
                <a:solidFill>
                  <a:schemeClr val="tx1"/>
                </a:solidFill>
              </a:rPr>
              <a:t>10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18842">
            <a:off x="10276541" y="195712"/>
            <a:ext cx="1446764" cy="91628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26" name="Rectangle 25"/>
          <p:cNvSpPr/>
          <p:nvPr/>
        </p:nvSpPr>
        <p:spPr bwMode="auto">
          <a:xfrm>
            <a:off x="6348152" y="1870364"/>
            <a:ext cx="1765070" cy="989214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8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1045418" y="5384570"/>
            <a:ext cx="758444" cy="493221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3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3720731" y="2166119"/>
            <a:ext cx="690556" cy="43576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5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5566753" y="4995949"/>
            <a:ext cx="1033551" cy="689956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7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495992" y="1597429"/>
            <a:ext cx="701041" cy="464127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400" dirty="0">
                <a:solidFill>
                  <a:schemeClr val="tx1"/>
                </a:solidFill>
              </a:rPr>
              <a:t>1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7963593" y="4414058"/>
            <a:ext cx="1886989" cy="109728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9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533267" y="2957548"/>
            <a:ext cx="373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+</a:t>
            </a:r>
            <a:endParaRPr lang="en-GB" sz="1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9559636" y="1296671"/>
            <a:ext cx="1986741" cy="182994"/>
          </a:xfrm>
          <a:prstGeom prst="rect">
            <a:avLst/>
          </a:prstGeom>
          <a:noFill/>
          <a:ln w="571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8816114" y="1296671"/>
            <a:ext cx="2746890" cy="1751374"/>
          </a:xfrm>
          <a:prstGeom prst="rect">
            <a:avLst/>
          </a:prstGeom>
          <a:noFill/>
          <a:ln w="571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1680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53" y="879833"/>
            <a:ext cx="11868994" cy="57310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1845" y="1321169"/>
            <a:ext cx="2733421" cy="17321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RGB walk-through</a:t>
            </a:r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7056036" y="6621490"/>
            <a:ext cx="471635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https://www.eumetsat.int/persistent-fog-low-cloud-over-mediterranean-sea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1679171" y="2718262"/>
            <a:ext cx="1030778" cy="723207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2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3133898" y="1324494"/>
            <a:ext cx="1277389" cy="545869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4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5036494" y="4023359"/>
            <a:ext cx="782416" cy="53201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6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11196044" y="3441469"/>
            <a:ext cx="758444" cy="493221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400" dirty="0" smtClean="0">
                <a:solidFill>
                  <a:schemeClr val="tx1"/>
                </a:solidFill>
              </a:rPr>
              <a:t>10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18842">
            <a:off x="10276541" y="195712"/>
            <a:ext cx="1446764" cy="91628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26" name="Rectangle 25"/>
          <p:cNvSpPr/>
          <p:nvPr/>
        </p:nvSpPr>
        <p:spPr bwMode="auto">
          <a:xfrm>
            <a:off x="6348152" y="1870364"/>
            <a:ext cx="1765070" cy="989214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8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1045418" y="5384570"/>
            <a:ext cx="758444" cy="493221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3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3720731" y="2166119"/>
            <a:ext cx="690556" cy="43576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5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5566753" y="4995949"/>
            <a:ext cx="1033551" cy="689956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7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495992" y="1597429"/>
            <a:ext cx="701041" cy="464127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400" dirty="0">
                <a:solidFill>
                  <a:schemeClr val="tx1"/>
                </a:solidFill>
              </a:rPr>
              <a:t>1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7963593" y="4414058"/>
            <a:ext cx="1886989" cy="109728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9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533267" y="2957548"/>
            <a:ext cx="373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+</a:t>
            </a:r>
            <a:endParaRPr lang="en-GB" sz="1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9559636" y="1296671"/>
            <a:ext cx="1986741" cy="182994"/>
          </a:xfrm>
          <a:prstGeom prst="rect">
            <a:avLst/>
          </a:prstGeom>
          <a:noFill/>
          <a:ln w="571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816114" y="1296671"/>
            <a:ext cx="2746890" cy="1751374"/>
          </a:xfrm>
          <a:prstGeom prst="rect">
            <a:avLst/>
          </a:prstGeom>
          <a:noFill/>
          <a:ln w="571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9697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53" y="879833"/>
            <a:ext cx="11868994" cy="573102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6775" y="1324494"/>
            <a:ext cx="2726229" cy="17354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6114" y="1303921"/>
            <a:ext cx="2739883" cy="17441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RGB walk-through</a:t>
            </a:r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7056036" y="6621490"/>
            <a:ext cx="471635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https://www.eumetsat.int/persistent-fog-low-cloud-over-mediterranean-sea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1679171" y="2718262"/>
            <a:ext cx="1030778" cy="723207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2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3133898" y="1324494"/>
            <a:ext cx="1277389" cy="545869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4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5036494" y="4023359"/>
            <a:ext cx="782416" cy="53201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6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11196044" y="3441469"/>
            <a:ext cx="758444" cy="493221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400" dirty="0" smtClean="0">
                <a:solidFill>
                  <a:schemeClr val="tx1"/>
                </a:solidFill>
              </a:rPr>
              <a:t>10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18842">
            <a:off x="10276541" y="195712"/>
            <a:ext cx="1446764" cy="91628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26" name="Rectangle 25"/>
          <p:cNvSpPr/>
          <p:nvPr/>
        </p:nvSpPr>
        <p:spPr bwMode="auto">
          <a:xfrm>
            <a:off x="6348152" y="1870364"/>
            <a:ext cx="1765070" cy="989214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8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1045418" y="5384570"/>
            <a:ext cx="758444" cy="493221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3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3720731" y="2166119"/>
            <a:ext cx="690556" cy="43576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5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5566753" y="4995949"/>
            <a:ext cx="1033551" cy="689956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7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495992" y="1597429"/>
            <a:ext cx="701041" cy="464127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400" dirty="0">
                <a:solidFill>
                  <a:schemeClr val="tx1"/>
                </a:solidFill>
              </a:rPr>
              <a:t>1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7963593" y="4414058"/>
            <a:ext cx="1886989" cy="109728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9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533267" y="2957548"/>
            <a:ext cx="373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+</a:t>
            </a:r>
            <a:endParaRPr lang="en-GB" sz="1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9559636" y="1296671"/>
            <a:ext cx="1986741" cy="182994"/>
          </a:xfrm>
          <a:prstGeom prst="rect">
            <a:avLst/>
          </a:prstGeom>
          <a:noFill/>
          <a:ln w="571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816114" y="1296671"/>
            <a:ext cx="2746890" cy="1751374"/>
          </a:xfrm>
          <a:prstGeom prst="rect">
            <a:avLst/>
          </a:prstGeom>
          <a:noFill/>
          <a:ln w="571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8225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36" y="888933"/>
            <a:ext cx="11884010" cy="57382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RGB walk-through</a:t>
            </a:r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7056036" y="6621490"/>
            <a:ext cx="471635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https://www.eumetsat.int/persistent-fog-low-cloud-over-mediterranean-sea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1679171" y="2718262"/>
            <a:ext cx="1030778" cy="723207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2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3133898" y="1324494"/>
            <a:ext cx="1277389" cy="545869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4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5036494" y="4023359"/>
            <a:ext cx="782416" cy="53201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6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11196044" y="3441469"/>
            <a:ext cx="758444" cy="493221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400" dirty="0" smtClean="0">
                <a:solidFill>
                  <a:schemeClr val="tx1"/>
                </a:solidFill>
              </a:rPr>
              <a:t>10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18842">
            <a:off x="10276541" y="195712"/>
            <a:ext cx="1446764" cy="91628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26" name="Rectangle 25"/>
          <p:cNvSpPr/>
          <p:nvPr/>
        </p:nvSpPr>
        <p:spPr bwMode="auto">
          <a:xfrm>
            <a:off x="6348152" y="1870364"/>
            <a:ext cx="1765070" cy="989214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8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1045418" y="5384570"/>
            <a:ext cx="758444" cy="493221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3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3720731" y="2166119"/>
            <a:ext cx="690556" cy="43576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5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5566753" y="4995949"/>
            <a:ext cx="1033551" cy="689956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7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495992" y="1597429"/>
            <a:ext cx="701041" cy="464127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400" dirty="0">
                <a:solidFill>
                  <a:schemeClr val="tx1"/>
                </a:solidFill>
              </a:rPr>
              <a:t>1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7963593" y="4414058"/>
            <a:ext cx="1886989" cy="109728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9</a:t>
            </a:r>
          </a:p>
        </p:txBody>
      </p:sp>
      <p:sp>
        <p:nvSpPr>
          <p:cNvPr id="6" name="Rectangle 5"/>
          <p:cNvSpPr/>
          <p:nvPr/>
        </p:nvSpPr>
        <p:spPr>
          <a:xfrm>
            <a:off x="8533267" y="2957548"/>
            <a:ext cx="373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+</a:t>
            </a:r>
            <a:endParaRPr lang="en-GB" sz="1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6114" y="1296671"/>
            <a:ext cx="2746890" cy="175137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auto">
          <a:xfrm>
            <a:off x="9559636" y="1296671"/>
            <a:ext cx="1986741" cy="182994"/>
          </a:xfrm>
          <a:prstGeom prst="rect">
            <a:avLst/>
          </a:prstGeom>
          <a:noFill/>
          <a:ln w="571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8816114" y="1296671"/>
            <a:ext cx="2746890" cy="1751374"/>
          </a:xfrm>
          <a:prstGeom prst="rect">
            <a:avLst/>
          </a:prstGeom>
          <a:noFill/>
          <a:ln w="571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6823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36" y="888933"/>
            <a:ext cx="11884010" cy="57382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3972" y="1418414"/>
            <a:ext cx="2788883" cy="17469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RGB walk-through</a:t>
            </a:r>
            <a:endParaRPr lang="en-GB" dirty="0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18842">
            <a:off x="10276541" y="195712"/>
            <a:ext cx="1446764" cy="91628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6" name="Rectangle 5"/>
          <p:cNvSpPr/>
          <p:nvPr/>
        </p:nvSpPr>
        <p:spPr>
          <a:xfrm>
            <a:off x="8117631" y="3165366"/>
            <a:ext cx="373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+</a:t>
            </a:r>
            <a:endParaRPr lang="en-GB" sz="1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9234973" y="1418414"/>
            <a:ext cx="1986741" cy="182994"/>
          </a:xfrm>
          <a:prstGeom prst="rect">
            <a:avLst/>
          </a:prstGeom>
          <a:noFill/>
          <a:ln w="571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8491451" y="1418414"/>
            <a:ext cx="2746890" cy="1751374"/>
          </a:xfrm>
          <a:prstGeom prst="rect">
            <a:avLst/>
          </a:prstGeom>
          <a:noFill/>
          <a:ln w="571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7586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Geophysical (L2+) products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Quantitative values derived from satellite data (height, temperature, pressure, humidity, chlorophyll, wind vector, etc.)</a:t>
            </a:r>
          </a:p>
          <a:p>
            <a:r>
              <a:rPr lang="en-GB" dirty="0" smtClean="0"/>
              <a:t>Includes multiple inputs (aside from the original satellite data):</a:t>
            </a:r>
          </a:p>
          <a:p>
            <a:pPr lvl="1"/>
            <a:r>
              <a:rPr lang="en-GB" dirty="0" smtClean="0"/>
              <a:t>Auxiliary satellite data</a:t>
            </a:r>
          </a:p>
          <a:p>
            <a:pPr lvl="1"/>
            <a:r>
              <a:rPr lang="en-GB" dirty="0" smtClean="0"/>
              <a:t>NWP variables</a:t>
            </a:r>
          </a:p>
          <a:p>
            <a:pPr lvl="1"/>
            <a:r>
              <a:rPr lang="en-GB" dirty="0" smtClean="0"/>
              <a:t>Look-up tables</a:t>
            </a:r>
          </a:p>
          <a:p>
            <a:pPr lvl="1"/>
            <a:r>
              <a:rPr lang="en-GB" dirty="0" smtClean="0"/>
              <a:t>Climatology</a:t>
            </a:r>
          </a:p>
          <a:p>
            <a:pPr lvl="1"/>
            <a:r>
              <a:rPr lang="en-GB" dirty="0" smtClean="0"/>
              <a:t>Background maps</a:t>
            </a:r>
          </a:p>
          <a:p>
            <a:pPr lvl="1"/>
            <a:r>
              <a:rPr lang="en-GB" dirty="0" smtClean="0"/>
              <a:t>Parametrization parameters</a:t>
            </a:r>
          </a:p>
          <a:p>
            <a:pPr lvl="1"/>
            <a:r>
              <a:rPr lang="en-GB" dirty="0" smtClean="0"/>
              <a:t>Corrections</a:t>
            </a:r>
          </a:p>
          <a:p>
            <a:pPr lvl="1"/>
            <a:r>
              <a:rPr lang="en-GB" dirty="0" smtClean="0"/>
              <a:t>…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61971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Geophysical (L2+) products </a:t>
            </a:r>
            <a:endParaRPr lang="en-GB" dirty="0"/>
          </a:p>
        </p:txBody>
      </p:sp>
      <p:pic>
        <p:nvPicPr>
          <p:cNvPr id="5" name="Picture 4" descr="https://www.nwcsaf.org/ARCHIVO_GIF/2019161/S_NWC_CTTH_MSG4_Europe-VISIR_20190610T150000Z.ctth_pre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" y="1019908"/>
            <a:ext cx="9716495" cy="548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75052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Geophysical (L2+) products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80" y="1011947"/>
            <a:ext cx="9823076" cy="5488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2521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Geophysical (L2+) products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E.g.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80" y="1011947"/>
            <a:ext cx="9823076" cy="548872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2659" y="1912447"/>
            <a:ext cx="5572125" cy="28003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06188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/>
        <p:txBody>
          <a:bodyPr anchor="ctr"/>
          <a:lstStyle/>
          <a:p>
            <a:pPr marL="0" indent="0">
              <a:buNone/>
            </a:pPr>
            <a:r>
              <a:rPr lang="en-GB" sz="2800" dirty="0" smtClean="0"/>
              <a:t>Thank you!</a:t>
            </a:r>
          </a:p>
          <a:p>
            <a:pPr marL="0" indent="0">
              <a:buNone/>
            </a:pPr>
            <a:r>
              <a:rPr lang="en-GB" sz="20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Questions are welcome.</a:t>
            </a:r>
          </a:p>
        </p:txBody>
      </p:sp>
    </p:spTree>
    <p:extLst>
      <p:ext uri="{BB962C8B-B14F-4D97-AF65-F5344CB8AC3E}">
        <p14:creationId xmlns:p14="http://schemas.microsoft.com/office/powerpoint/2010/main" val="18814921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Photon’s journey</a:t>
            </a:r>
            <a:endParaRPr lang="en-GB" dirty="0"/>
          </a:p>
        </p:txBody>
      </p:sp>
      <p:pic>
        <p:nvPicPr>
          <p:cNvPr id="4" name="Picture 4" descr="r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7458" y="4593977"/>
            <a:ext cx="3075338" cy="18568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Explosion 2 1"/>
          <p:cNvSpPr/>
          <p:nvPr/>
        </p:nvSpPr>
        <p:spPr bwMode="auto">
          <a:xfrm>
            <a:off x="2240528" y="2720507"/>
            <a:ext cx="1288474" cy="1301204"/>
          </a:xfrm>
          <a:prstGeom prst="irregularSeal2">
            <a:avLst/>
          </a:prstGeom>
          <a:solidFill>
            <a:srgbClr val="FEDB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400" dirty="0">
                <a:solidFill>
                  <a:schemeClr val="tx1">
                    <a:lumMod val="75000"/>
                  </a:schemeClr>
                </a:solidFill>
              </a:rPr>
              <a:t>p</a:t>
            </a:r>
            <a:r>
              <a:rPr kumimoji="0" lang="en-GB" sz="24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</a:schemeClr>
                </a:solidFill>
                <a:effectLst/>
                <a:latin typeface="Tahoma" pitchFamily="34" charset="0"/>
              </a:rPr>
              <a:t> -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533" y="2379298"/>
            <a:ext cx="3634975" cy="22156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Curved Left Arrow 4"/>
          <p:cNvSpPr/>
          <p:nvPr/>
        </p:nvSpPr>
        <p:spPr bwMode="auto">
          <a:xfrm rot="15861446">
            <a:off x="4988642" y="-479997"/>
            <a:ext cx="923945" cy="4613969"/>
          </a:xfrm>
          <a:prstGeom prst="curvedLeftArrow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 rot="21241337">
            <a:off x="4890451" y="976636"/>
            <a:ext cx="8483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800" dirty="0" smtClean="0">
                <a:solidFill>
                  <a:schemeClr val="tx1">
                    <a:lumMod val="75000"/>
                  </a:schemeClr>
                </a:solidFill>
              </a:rPr>
              <a:t>?  ?  ?</a:t>
            </a:r>
            <a:endParaRPr lang="en-GB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18842">
            <a:off x="10276541" y="195712"/>
            <a:ext cx="1446764" cy="91628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10" name="Moon 9"/>
          <p:cNvSpPr/>
          <p:nvPr/>
        </p:nvSpPr>
        <p:spPr bwMode="auto">
          <a:xfrm rot="16014144">
            <a:off x="2670106" y="3415971"/>
            <a:ext cx="149626" cy="387600"/>
          </a:xfrm>
          <a:prstGeom prst="moon">
            <a:avLst/>
          </a:prstGeom>
          <a:solidFill>
            <a:schemeClr val="tx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7" name="Cloud Callout 6"/>
          <p:cNvSpPr/>
          <p:nvPr/>
        </p:nvSpPr>
        <p:spPr bwMode="auto">
          <a:xfrm flipH="1">
            <a:off x="1289490" y="1444167"/>
            <a:ext cx="1455429" cy="1376218"/>
          </a:xfrm>
          <a:prstGeom prst="cloudCallout">
            <a:avLst/>
          </a:prstGeom>
          <a:solidFill>
            <a:schemeClr val="bg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ahoma" pitchFamily="34" charset="0"/>
              </a:rPr>
              <a:t>Where</a:t>
            </a:r>
            <a:r>
              <a:rPr kumimoji="0" lang="en-GB" sz="16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ahoma" pitchFamily="34" charset="0"/>
              </a:rPr>
              <a:t> was I born</a:t>
            </a:r>
            <a:r>
              <a:rPr kumimoji="0" lang="en-GB" sz="1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ahoma" pitchFamily="34" charset="0"/>
              </a:rPr>
              <a:t>?</a:t>
            </a:r>
            <a:endParaRPr kumimoji="0" lang="en-GB" sz="9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 flipV="1">
            <a:off x="1773382" y="3953164"/>
            <a:ext cx="341745" cy="275504"/>
          </a:xfrm>
          <a:prstGeom prst="line">
            <a:avLst/>
          </a:prstGeom>
          <a:solidFill>
            <a:schemeClr val="bg2"/>
          </a:solidFill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 flipV="1">
            <a:off x="2017204" y="4105565"/>
            <a:ext cx="250323" cy="420253"/>
          </a:xfrm>
          <a:prstGeom prst="line">
            <a:avLst/>
          </a:prstGeom>
          <a:solidFill>
            <a:schemeClr val="bg2"/>
          </a:solidFill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/>
          <p:nvPr/>
        </p:nvCxnSpPr>
        <p:spPr bwMode="auto">
          <a:xfrm flipH="1" flipV="1">
            <a:off x="2942479" y="4032348"/>
            <a:ext cx="96285" cy="466687"/>
          </a:xfrm>
          <a:prstGeom prst="line">
            <a:avLst/>
          </a:prstGeom>
          <a:solidFill>
            <a:schemeClr val="bg2"/>
          </a:solidFill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/>
          <p:nvPr/>
        </p:nvCxnSpPr>
        <p:spPr bwMode="auto">
          <a:xfrm flipV="1">
            <a:off x="2547359" y="4155000"/>
            <a:ext cx="106605" cy="344035"/>
          </a:xfrm>
          <a:prstGeom prst="line">
            <a:avLst/>
          </a:prstGeom>
          <a:solidFill>
            <a:schemeClr val="bg2"/>
          </a:solidFill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3140814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Middle of journey</a:t>
            </a:r>
            <a:endParaRPr lang="en-GB" dirty="0"/>
          </a:p>
        </p:txBody>
      </p:sp>
      <p:grpSp>
        <p:nvGrpSpPr>
          <p:cNvPr id="63" name="Group 3"/>
          <p:cNvGrpSpPr>
            <a:grpSpLocks/>
          </p:cNvGrpSpPr>
          <p:nvPr/>
        </p:nvGrpSpPr>
        <p:grpSpPr bwMode="auto">
          <a:xfrm>
            <a:off x="4587541" y="1140321"/>
            <a:ext cx="1298575" cy="1189037"/>
            <a:chOff x="2579" y="853"/>
            <a:chExt cx="755" cy="749"/>
          </a:xfrm>
          <a:effectLst/>
        </p:grpSpPr>
        <p:pic>
          <p:nvPicPr>
            <p:cNvPr id="64" name="Picture 4" descr="BAND0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50"/>
            <a:stretch>
              <a:fillRect/>
            </a:stretch>
          </p:blipFill>
          <p:spPr bwMode="auto">
            <a:xfrm>
              <a:off x="2579" y="853"/>
              <a:ext cx="755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" name="Text Box 5"/>
            <p:cNvSpPr txBox="1">
              <a:spLocks noChangeArrowheads="1"/>
            </p:cNvSpPr>
            <p:nvPr/>
          </p:nvSpPr>
          <p:spPr bwMode="auto">
            <a:xfrm>
              <a:off x="2608" y="1389"/>
              <a:ext cx="47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3=VIS0.6</a:t>
              </a:r>
            </a:p>
          </p:txBody>
        </p:sp>
      </p:grpSp>
      <p:grpSp>
        <p:nvGrpSpPr>
          <p:cNvPr id="66" name="Group 6"/>
          <p:cNvGrpSpPr>
            <a:grpSpLocks/>
          </p:cNvGrpSpPr>
          <p:nvPr/>
        </p:nvGrpSpPr>
        <p:grpSpPr bwMode="auto">
          <a:xfrm>
            <a:off x="5992478" y="1135559"/>
            <a:ext cx="1298575" cy="1193800"/>
            <a:chOff x="3365" y="854"/>
            <a:chExt cx="755" cy="752"/>
          </a:xfrm>
        </p:grpSpPr>
        <p:pic>
          <p:nvPicPr>
            <p:cNvPr id="67" name="Picture 7" descr="BAND0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96"/>
            <a:stretch>
              <a:fillRect/>
            </a:stretch>
          </p:blipFill>
          <p:spPr bwMode="auto">
            <a:xfrm>
              <a:off x="3365" y="854"/>
              <a:ext cx="755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8" name="Text Box 8"/>
            <p:cNvSpPr txBox="1">
              <a:spLocks noChangeArrowheads="1"/>
            </p:cNvSpPr>
            <p:nvPr/>
          </p:nvSpPr>
          <p:spPr bwMode="auto">
            <a:xfrm>
              <a:off x="3411" y="1389"/>
              <a:ext cx="47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FFFFFF"/>
                  </a:solidFill>
                  <a:latin typeface="Arial" panose="020B0604020202020204" pitchFamily="34" charset="0"/>
                </a:rPr>
                <a:t>4=VIS0.8</a:t>
              </a:r>
            </a:p>
          </p:txBody>
        </p:sp>
      </p:grpSp>
      <p:grpSp>
        <p:nvGrpSpPr>
          <p:cNvPr id="69" name="Group 9"/>
          <p:cNvGrpSpPr>
            <a:grpSpLocks/>
          </p:cNvGrpSpPr>
          <p:nvPr/>
        </p:nvGrpSpPr>
        <p:grpSpPr bwMode="auto">
          <a:xfrm>
            <a:off x="6536991" y="2394446"/>
            <a:ext cx="1298575" cy="1193800"/>
            <a:chOff x="4151" y="854"/>
            <a:chExt cx="755" cy="752"/>
          </a:xfrm>
        </p:grpSpPr>
        <p:pic>
          <p:nvPicPr>
            <p:cNvPr id="70" name="Picture 10" descr="BAND0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96"/>
            <a:stretch>
              <a:fillRect/>
            </a:stretch>
          </p:blipFill>
          <p:spPr bwMode="auto">
            <a:xfrm>
              <a:off x="4151" y="854"/>
              <a:ext cx="755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" name="Text Box 11"/>
            <p:cNvSpPr txBox="1">
              <a:spLocks noChangeArrowheads="1"/>
            </p:cNvSpPr>
            <p:nvPr/>
          </p:nvSpPr>
          <p:spPr bwMode="auto">
            <a:xfrm>
              <a:off x="4206" y="1389"/>
              <a:ext cx="48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FFFFFF"/>
                  </a:solidFill>
                  <a:latin typeface="Arial" panose="020B0604020202020204" pitchFamily="34" charset="0"/>
                </a:rPr>
                <a:t>7=NIR1.6</a:t>
              </a:r>
            </a:p>
          </p:txBody>
        </p:sp>
      </p:grpSp>
      <p:grpSp>
        <p:nvGrpSpPr>
          <p:cNvPr id="72" name="Group 15"/>
          <p:cNvGrpSpPr>
            <a:grpSpLocks/>
          </p:cNvGrpSpPr>
          <p:nvPr/>
        </p:nvGrpSpPr>
        <p:grpSpPr bwMode="auto">
          <a:xfrm>
            <a:off x="4603416" y="3732709"/>
            <a:ext cx="1311275" cy="1225550"/>
            <a:chOff x="3357" y="2016"/>
            <a:chExt cx="763" cy="772"/>
          </a:xfrm>
        </p:grpSpPr>
        <p:pic>
          <p:nvPicPr>
            <p:cNvPr id="73" name="Picture 16" descr="BAND0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602"/>
            <a:stretch>
              <a:fillRect/>
            </a:stretch>
          </p:blipFill>
          <p:spPr bwMode="auto">
            <a:xfrm>
              <a:off x="3357" y="2016"/>
              <a:ext cx="76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4" name="Text Box 17"/>
            <p:cNvSpPr txBox="1">
              <a:spLocks noChangeArrowheads="1"/>
            </p:cNvSpPr>
            <p:nvPr/>
          </p:nvSpPr>
          <p:spPr bwMode="auto">
            <a:xfrm>
              <a:off x="3411" y="2614"/>
              <a:ext cx="527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10=WV6.2</a:t>
              </a:r>
            </a:p>
          </p:txBody>
        </p:sp>
      </p:grpSp>
      <p:grpSp>
        <p:nvGrpSpPr>
          <p:cNvPr id="75" name="Group 18"/>
          <p:cNvGrpSpPr>
            <a:grpSpLocks/>
          </p:cNvGrpSpPr>
          <p:nvPr/>
        </p:nvGrpSpPr>
        <p:grpSpPr bwMode="auto">
          <a:xfrm>
            <a:off x="6084553" y="3732709"/>
            <a:ext cx="1312863" cy="1223962"/>
            <a:chOff x="4143" y="2016"/>
            <a:chExt cx="763" cy="771"/>
          </a:xfrm>
        </p:grpSpPr>
        <p:pic>
          <p:nvPicPr>
            <p:cNvPr id="76" name="Picture 19" descr="BAND0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428"/>
            <a:stretch>
              <a:fillRect/>
            </a:stretch>
          </p:blipFill>
          <p:spPr bwMode="auto">
            <a:xfrm>
              <a:off x="4143" y="2016"/>
              <a:ext cx="763" cy="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7" name="Text Box 20"/>
            <p:cNvSpPr txBox="1">
              <a:spLocks noChangeArrowheads="1"/>
            </p:cNvSpPr>
            <p:nvPr/>
          </p:nvSpPr>
          <p:spPr bwMode="auto">
            <a:xfrm>
              <a:off x="4206" y="2614"/>
              <a:ext cx="52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11=WV7.3</a:t>
              </a:r>
            </a:p>
          </p:txBody>
        </p:sp>
      </p:grpSp>
      <p:grpSp>
        <p:nvGrpSpPr>
          <p:cNvPr id="78" name="Group 21"/>
          <p:cNvGrpSpPr>
            <a:grpSpLocks/>
          </p:cNvGrpSpPr>
          <p:nvPr/>
        </p:nvGrpSpPr>
        <p:grpSpPr bwMode="auto">
          <a:xfrm>
            <a:off x="7567278" y="3732709"/>
            <a:ext cx="1311275" cy="1220787"/>
            <a:chOff x="4930" y="2018"/>
            <a:chExt cx="762" cy="769"/>
          </a:xfrm>
        </p:grpSpPr>
        <p:pic>
          <p:nvPicPr>
            <p:cNvPr id="79" name="Picture 22" descr="BAND10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255"/>
            <a:stretch>
              <a:fillRect/>
            </a:stretch>
          </p:blipFill>
          <p:spPr bwMode="auto">
            <a:xfrm>
              <a:off x="4930" y="2018"/>
              <a:ext cx="762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0" name="Text Box 23"/>
            <p:cNvSpPr txBox="1">
              <a:spLocks noChangeArrowheads="1"/>
            </p:cNvSpPr>
            <p:nvPr/>
          </p:nvSpPr>
          <p:spPr bwMode="auto">
            <a:xfrm>
              <a:off x="5012" y="2614"/>
              <a:ext cx="4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12=IR8.7</a:t>
              </a:r>
            </a:p>
          </p:txBody>
        </p:sp>
      </p:grpSp>
      <p:grpSp>
        <p:nvGrpSpPr>
          <p:cNvPr id="81" name="Group 24"/>
          <p:cNvGrpSpPr>
            <a:grpSpLocks/>
          </p:cNvGrpSpPr>
          <p:nvPr/>
        </p:nvGrpSpPr>
        <p:grpSpPr bwMode="auto">
          <a:xfrm>
            <a:off x="3104816" y="5172571"/>
            <a:ext cx="1295400" cy="1190625"/>
            <a:chOff x="2581" y="3180"/>
            <a:chExt cx="753" cy="750"/>
          </a:xfrm>
          <a:effectLst/>
        </p:grpSpPr>
        <p:pic>
          <p:nvPicPr>
            <p:cNvPr id="82" name="Picture 25" descr="BAND08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2080" b="2600"/>
            <a:stretch>
              <a:fillRect/>
            </a:stretch>
          </p:blipFill>
          <p:spPr bwMode="auto">
            <a:xfrm>
              <a:off x="2581" y="3180"/>
              <a:ext cx="75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3" name="Text Box 26"/>
            <p:cNvSpPr txBox="1">
              <a:spLocks noChangeArrowheads="1"/>
            </p:cNvSpPr>
            <p:nvPr/>
          </p:nvSpPr>
          <p:spPr bwMode="auto">
            <a:xfrm>
              <a:off x="2675" y="3750"/>
              <a:ext cx="4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13=IR9.7</a:t>
              </a:r>
            </a:p>
          </p:txBody>
        </p:sp>
      </p:grpSp>
      <p:grpSp>
        <p:nvGrpSpPr>
          <p:cNvPr id="87" name="Group 30"/>
          <p:cNvGrpSpPr>
            <a:grpSpLocks/>
          </p:cNvGrpSpPr>
          <p:nvPr/>
        </p:nvGrpSpPr>
        <p:grpSpPr bwMode="auto">
          <a:xfrm>
            <a:off x="6146466" y="5172571"/>
            <a:ext cx="1312863" cy="1190625"/>
            <a:chOff x="4143" y="3180"/>
            <a:chExt cx="763" cy="750"/>
          </a:xfrm>
        </p:grpSpPr>
        <p:pic>
          <p:nvPicPr>
            <p:cNvPr id="88" name="Picture 31" descr="BAND0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602"/>
            <a:stretch>
              <a:fillRect/>
            </a:stretch>
          </p:blipFill>
          <p:spPr bwMode="auto">
            <a:xfrm>
              <a:off x="4143" y="3180"/>
              <a:ext cx="76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9" name="Text Box 32"/>
            <p:cNvSpPr txBox="1">
              <a:spLocks noChangeArrowheads="1"/>
            </p:cNvSpPr>
            <p:nvPr/>
          </p:nvSpPr>
          <p:spPr bwMode="auto">
            <a:xfrm>
              <a:off x="4159" y="3750"/>
              <a:ext cx="51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15=IR12.3</a:t>
              </a:r>
            </a:p>
          </p:txBody>
        </p:sp>
      </p:grpSp>
      <p:grpSp>
        <p:nvGrpSpPr>
          <p:cNvPr id="90" name="Group 33"/>
          <p:cNvGrpSpPr>
            <a:grpSpLocks/>
          </p:cNvGrpSpPr>
          <p:nvPr/>
        </p:nvGrpSpPr>
        <p:grpSpPr bwMode="auto">
          <a:xfrm>
            <a:off x="7552991" y="5172571"/>
            <a:ext cx="1350963" cy="1196975"/>
            <a:chOff x="4906" y="3182"/>
            <a:chExt cx="786" cy="754"/>
          </a:xfrm>
        </p:grpSpPr>
        <p:pic>
          <p:nvPicPr>
            <p:cNvPr id="91" name="Picture 34" descr="BAND11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081"/>
            <a:stretch>
              <a:fillRect/>
            </a:stretch>
          </p:blipFill>
          <p:spPr bwMode="auto">
            <a:xfrm>
              <a:off x="4929" y="3182"/>
              <a:ext cx="763" cy="7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" name="Text Box 35"/>
            <p:cNvSpPr txBox="1">
              <a:spLocks noChangeArrowheads="1"/>
            </p:cNvSpPr>
            <p:nvPr/>
          </p:nvSpPr>
          <p:spPr bwMode="auto">
            <a:xfrm>
              <a:off x="4906" y="3750"/>
              <a:ext cx="51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16=IR13.3</a:t>
              </a:r>
            </a:p>
          </p:txBody>
        </p:sp>
      </p:grpSp>
      <p:cxnSp>
        <p:nvCxnSpPr>
          <p:cNvPr id="113" name="Straight Connector 57"/>
          <p:cNvCxnSpPr>
            <a:cxnSpLocks noChangeShapeType="1"/>
          </p:cNvCxnSpPr>
          <p:nvPr/>
        </p:nvCxnSpPr>
        <p:spPr bwMode="auto">
          <a:xfrm flipV="1">
            <a:off x="1350628" y="3623171"/>
            <a:ext cx="9906000" cy="9525"/>
          </a:xfrm>
          <a:prstGeom prst="line">
            <a:avLst/>
          </a:prstGeom>
          <a:noFill/>
          <a:ln w="38100" algn="ctr">
            <a:solidFill>
              <a:srgbClr val="001E59">
                <a:lumMod val="50000"/>
                <a:lumOff val="50000"/>
              </a:srgb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8" name="TextBox 58"/>
          <p:cNvSpPr txBox="1">
            <a:spLocks noChangeArrowheads="1"/>
          </p:cNvSpPr>
          <p:nvPr/>
        </p:nvSpPr>
        <p:spPr bwMode="auto">
          <a:xfrm>
            <a:off x="855423" y="2817088"/>
            <a:ext cx="3215945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Solar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3.0 km</a:t>
            </a:r>
            <a:r>
              <a:rPr kumimoji="0" lang="en-GB" alt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 (</a:t>
            </a: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1.0 km for HRVIS)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000" b="0" i="0" u="none" strike="noStrike" kern="0" cap="none" spc="0" normalizeH="0" baseline="0" noProof="0" dirty="0">
              <a:ln>
                <a:noFill/>
              </a:ln>
              <a:solidFill>
                <a:srgbClr val="001E59">
                  <a:lumMod val="50000"/>
                  <a:lumOff val="50000"/>
                </a:srgbClr>
              </a:solidFill>
              <a:effectLst/>
              <a:uLnTx/>
              <a:uFillTx/>
              <a:latin typeface="Tahoma" panose="020B060403050404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Thermal</a:t>
            </a:r>
            <a:endParaRPr kumimoji="0" lang="en-GB" altLang="en-US" sz="2000" b="0" i="0" u="none" strike="noStrike" kern="0" cap="none" spc="0" normalizeH="0" baseline="0" noProof="0" dirty="0">
              <a:ln>
                <a:noFill/>
              </a:ln>
              <a:solidFill>
                <a:srgbClr val="001E59">
                  <a:lumMod val="50000"/>
                  <a:lumOff val="50000"/>
                </a:srgbClr>
              </a:solidFill>
              <a:effectLst/>
              <a:uLnTx/>
              <a:uFillTx/>
              <a:latin typeface="Tahoma" panose="020B060403050404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3.0  km</a:t>
            </a:r>
            <a:endParaRPr kumimoji="0" lang="en-GB" altLang="en-US" sz="2000" b="0" i="0" u="none" strike="noStrike" kern="0" cap="none" spc="0" normalizeH="0" baseline="0" noProof="0" dirty="0">
              <a:ln>
                <a:noFill/>
              </a:ln>
              <a:solidFill>
                <a:srgbClr val="001E59">
                  <a:lumMod val="50000"/>
                  <a:lumOff val="50000"/>
                </a:srgbClr>
              </a:solidFill>
              <a:effectLst/>
              <a:uLnTx/>
              <a:uFillTx/>
              <a:latin typeface="Tahoma" panose="020B0604030504040204" pitchFamily="34" charset="0"/>
            </a:endParaRPr>
          </a:p>
        </p:txBody>
      </p:sp>
      <p:grpSp>
        <p:nvGrpSpPr>
          <p:cNvPr id="59" name="Group 12"/>
          <p:cNvGrpSpPr>
            <a:grpSpLocks/>
          </p:cNvGrpSpPr>
          <p:nvPr/>
        </p:nvGrpSpPr>
        <p:grpSpPr bwMode="auto">
          <a:xfrm>
            <a:off x="3001739" y="3742233"/>
            <a:ext cx="1295400" cy="1211263"/>
            <a:chOff x="2562" y="2024"/>
            <a:chExt cx="753" cy="763"/>
          </a:xfrm>
          <a:effectLst/>
        </p:grpSpPr>
        <p:pic>
          <p:nvPicPr>
            <p:cNvPr id="60" name="Picture 13" descr="BAND04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2080" b="2600"/>
            <a:stretch>
              <a:fillRect/>
            </a:stretch>
          </p:blipFill>
          <p:spPr bwMode="auto">
            <a:xfrm>
              <a:off x="2562" y="2024"/>
              <a:ext cx="75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" name="Text Box 14"/>
            <p:cNvSpPr txBox="1">
              <a:spLocks noChangeArrowheads="1"/>
            </p:cNvSpPr>
            <p:nvPr/>
          </p:nvSpPr>
          <p:spPr bwMode="auto">
            <a:xfrm>
              <a:off x="2656" y="2614"/>
              <a:ext cx="419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9=IR3.8</a:t>
              </a:r>
            </a:p>
          </p:txBody>
        </p:sp>
      </p:grpSp>
      <p:grpSp>
        <p:nvGrpSpPr>
          <p:cNvPr id="62" name="Group 27"/>
          <p:cNvGrpSpPr>
            <a:grpSpLocks/>
          </p:cNvGrpSpPr>
          <p:nvPr/>
        </p:nvGrpSpPr>
        <p:grpSpPr bwMode="auto">
          <a:xfrm>
            <a:off x="4587541" y="5172571"/>
            <a:ext cx="1311275" cy="1192212"/>
            <a:chOff x="3357" y="3173"/>
            <a:chExt cx="763" cy="751"/>
          </a:xfrm>
          <a:effectLst/>
        </p:grpSpPr>
        <p:pic>
          <p:nvPicPr>
            <p:cNvPr id="119" name="Picture 28" descr="BAND09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428"/>
            <a:stretch>
              <a:fillRect/>
            </a:stretch>
          </p:blipFill>
          <p:spPr bwMode="auto">
            <a:xfrm>
              <a:off x="3357" y="3173"/>
              <a:ext cx="763" cy="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0" name="Text Box 29"/>
            <p:cNvSpPr txBox="1">
              <a:spLocks noChangeArrowheads="1"/>
            </p:cNvSpPr>
            <p:nvPr/>
          </p:nvSpPr>
          <p:spPr bwMode="auto">
            <a:xfrm>
              <a:off x="3417" y="3750"/>
              <a:ext cx="51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20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14=IR10.5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026909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27"/>
          <p:cNvGrpSpPr>
            <a:grpSpLocks/>
          </p:cNvGrpSpPr>
          <p:nvPr/>
        </p:nvGrpSpPr>
        <p:grpSpPr bwMode="auto">
          <a:xfrm>
            <a:off x="4587541" y="5172571"/>
            <a:ext cx="1311275" cy="1192212"/>
            <a:chOff x="3357" y="3173"/>
            <a:chExt cx="763" cy="751"/>
          </a:xfrm>
          <a:effectLst/>
        </p:grpSpPr>
        <p:pic>
          <p:nvPicPr>
            <p:cNvPr id="43" name="Picture 28" descr="BAND09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428"/>
            <a:stretch>
              <a:fillRect/>
            </a:stretch>
          </p:blipFill>
          <p:spPr bwMode="auto">
            <a:xfrm>
              <a:off x="3357" y="3173"/>
              <a:ext cx="763" cy="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4" name="Text Box 29"/>
            <p:cNvSpPr txBox="1">
              <a:spLocks noChangeArrowheads="1"/>
            </p:cNvSpPr>
            <p:nvPr/>
          </p:nvSpPr>
          <p:spPr bwMode="auto">
            <a:xfrm>
              <a:off x="3417" y="3750"/>
              <a:ext cx="51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20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14=IR10.5</a:t>
              </a:r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Middle of journey</a:t>
            </a:r>
            <a:endParaRPr lang="en-GB" dirty="0"/>
          </a:p>
        </p:txBody>
      </p:sp>
      <p:grpSp>
        <p:nvGrpSpPr>
          <p:cNvPr id="63" name="Group 3"/>
          <p:cNvGrpSpPr>
            <a:grpSpLocks/>
          </p:cNvGrpSpPr>
          <p:nvPr/>
        </p:nvGrpSpPr>
        <p:grpSpPr bwMode="auto">
          <a:xfrm>
            <a:off x="4587541" y="1140321"/>
            <a:ext cx="1298575" cy="1189037"/>
            <a:chOff x="2579" y="853"/>
            <a:chExt cx="755" cy="749"/>
          </a:xfrm>
          <a:effectLst/>
        </p:grpSpPr>
        <p:pic>
          <p:nvPicPr>
            <p:cNvPr id="64" name="Picture 4" descr="BAND0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50"/>
            <a:stretch>
              <a:fillRect/>
            </a:stretch>
          </p:blipFill>
          <p:spPr bwMode="auto">
            <a:xfrm>
              <a:off x="2579" y="853"/>
              <a:ext cx="755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" name="Text Box 5"/>
            <p:cNvSpPr txBox="1">
              <a:spLocks noChangeArrowheads="1"/>
            </p:cNvSpPr>
            <p:nvPr/>
          </p:nvSpPr>
          <p:spPr bwMode="auto">
            <a:xfrm>
              <a:off x="2608" y="1389"/>
              <a:ext cx="47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3=VIS0.6</a:t>
              </a:r>
            </a:p>
          </p:txBody>
        </p:sp>
      </p:grpSp>
      <p:grpSp>
        <p:nvGrpSpPr>
          <p:cNvPr id="66" name="Group 6"/>
          <p:cNvGrpSpPr>
            <a:grpSpLocks/>
          </p:cNvGrpSpPr>
          <p:nvPr/>
        </p:nvGrpSpPr>
        <p:grpSpPr bwMode="auto">
          <a:xfrm>
            <a:off x="5992478" y="1135559"/>
            <a:ext cx="1298575" cy="1193800"/>
            <a:chOff x="3365" y="854"/>
            <a:chExt cx="755" cy="752"/>
          </a:xfrm>
        </p:grpSpPr>
        <p:pic>
          <p:nvPicPr>
            <p:cNvPr id="67" name="Picture 7" descr="BAND0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96"/>
            <a:stretch>
              <a:fillRect/>
            </a:stretch>
          </p:blipFill>
          <p:spPr bwMode="auto">
            <a:xfrm>
              <a:off x="3365" y="854"/>
              <a:ext cx="755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8" name="Text Box 8"/>
            <p:cNvSpPr txBox="1">
              <a:spLocks noChangeArrowheads="1"/>
            </p:cNvSpPr>
            <p:nvPr/>
          </p:nvSpPr>
          <p:spPr bwMode="auto">
            <a:xfrm>
              <a:off x="3411" y="1389"/>
              <a:ext cx="47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FFFFFF"/>
                  </a:solidFill>
                  <a:latin typeface="Arial" panose="020B0604020202020204" pitchFamily="34" charset="0"/>
                </a:rPr>
                <a:t>4=VIS0.8</a:t>
              </a:r>
            </a:p>
          </p:txBody>
        </p:sp>
      </p:grpSp>
      <p:grpSp>
        <p:nvGrpSpPr>
          <p:cNvPr id="69" name="Group 9"/>
          <p:cNvGrpSpPr>
            <a:grpSpLocks/>
          </p:cNvGrpSpPr>
          <p:nvPr/>
        </p:nvGrpSpPr>
        <p:grpSpPr bwMode="auto">
          <a:xfrm>
            <a:off x="6536991" y="2394446"/>
            <a:ext cx="1298575" cy="1193800"/>
            <a:chOff x="4151" y="854"/>
            <a:chExt cx="755" cy="752"/>
          </a:xfrm>
        </p:grpSpPr>
        <p:pic>
          <p:nvPicPr>
            <p:cNvPr id="70" name="Picture 10" descr="BAND0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96"/>
            <a:stretch>
              <a:fillRect/>
            </a:stretch>
          </p:blipFill>
          <p:spPr bwMode="auto">
            <a:xfrm>
              <a:off x="4151" y="854"/>
              <a:ext cx="755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" name="Text Box 11"/>
            <p:cNvSpPr txBox="1">
              <a:spLocks noChangeArrowheads="1"/>
            </p:cNvSpPr>
            <p:nvPr/>
          </p:nvSpPr>
          <p:spPr bwMode="auto">
            <a:xfrm>
              <a:off x="4206" y="1389"/>
              <a:ext cx="48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FFFFFF"/>
                  </a:solidFill>
                  <a:latin typeface="Arial" panose="020B0604020202020204" pitchFamily="34" charset="0"/>
                </a:rPr>
                <a:t>7=NIR1.6</a:t>
              </a:r>
            </a:p>
          </p:txBody>
        </p:sp>
      </p:grpSp>
      <p:grpSp>
        <p:nvGrpSpPr>
          <p:cNvPr id="72" name="Group 15"/>
          <p:cNvGrpSpPr>
            <a:grpSpLocks/>
          </p:cNvGrpSpPr>
          <p:nvPr/>
        </p:nvGrpSpPr>
        <p:grpSpPr bwMode="auto">
          <a:xfrm>
            <a:off x="4603416" y="3732709"/>
            <a:ext cx="1311275" cy="1225550"/>
            <a:chOff x="3357" y="2016"/>
            <a:chExt cx="763" cy="772"/>
          </a:xfrm>
        </p:grpSpPr>
        <p:pic>
          <p:nvPicPr>
            <p:cNvPr id="73" name="Picture 16" descr="BAND0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602"/>
            <a:stretch>
              <a:fillRect/>
            </a:stretch>
          </p:blipFill>
          <p:spPr bwMode="auto">
            <a:xfrm>
              <a:off x="3357" y="2016"/>
              <a:ext cx="76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4" name="Text Box 17"/>
            <p:cNvSpPr txBox="1">
              <a:spLocks noChangeArrowheads="1"/>
            </p:cNvSpPr>
            <p:nvPr/>
          </p:nvSpPr>
          <p:spPr bwMode="auto">
            <a:xfrm>
              <a:off x="3411" y="2614"/>
              <a:ext cx="527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10=WV6.2</a:t>
              </a:r>
            </a:p>
          </p:txBody>
        </p:sp>
      </p:grpSp>
      <p:grpSp>
        <p:nvGrpSpPr>
          <p:cNvPr id="75" name="Group 18"/>
          <p:cNvGrpSpPr>
            <a:grpSpLocks/>
          </p:cNvGrpSpPr>
          <p:nvPr/>
        </p:nvGrpSpPr>
        <p:grpSpPr bwMode="auto">
          <a:xfrm>
            <a:off x="6084553" y="3732709"/>
            <a:ext cx="1312863" cy="1223962"/>
            <a:chOff x="4143" y="2016"/>
            <a:chExt cx="763" cy="771"/>
          </a:xfrm>
        </p:grpSpPr>
        <p:pic>
          <p:nvPicPr>
            <p:cNvPr id="76" name="Picture 19" descr="BAND0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428"/>
            <a:stretch>
              <a:fillRect/>
            </a:stretch>
          </p:blipFill>
          <p:spPr bwMode="auto">
            <a:xfrm>
              <a:off x="4143" y="2016"/>
              <a:ext cx="763" cy="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7" name="Text Box 20"/>
            <p:cNvSpPr txBox="1">
              <a:spLocks noChangeArrowheads="1"/>
            </p:cNvSpPr>
            <p:nvPr/>
          </p:nvSpPr>
          <p:spPr bwMode="auto">
            <a:xfrm>
              <a:off x="4206" y="2614"/>
              <a:ext cx="52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11=WV7.3</a:t>
              </a:r>
            </a:p>
          </p:txBody>
        </p:sp>
      </p:grpSp>
      <p:grpSp>
        <p:nvGrpSpPr>
          <p:cNvPr id="78" name="Group 21"/>
          <p:cNvGrpSpPr>
            <a:grpSpLocks/>
          </p:cNvGrpSpPr>
          <p:nvPr/>
        </p:nvGrpSpPr>
        <p:grpSpPr bwMode="auto">
          <a:xfrm>
            <a:off x="7567278" y="3732709"/>
            <a:ext cx="1311275" cy="1220787"/>
            <a:chOff x="4930" y="2018"/>
            <a:chExt cx="762" cy="769"/>
          </a:xfrm>
        </p:grpSpPr>
        <p:pic>
          <p:nvPicPr>
            <p:cNvPr id="79" name="Picture 22" descr="BAND10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255"/>
            <a:stretch>
              <a:fillRect/>
            </a:stretch>
          </p:blipFill>
          <p:spPr bwMode="auto">
            <a:xfrm>
              <a:off x="4930" y="2018"/>
              <a:ext cx="762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0" name="Text Box 23"/>
            <p:cNvSpPr txBox="1">
              <a:spLocks noChangeArrowheads="1"/>
            </p:cNvSpPr>
            <p:nvPr/>
          </p:nvSpPr>
          <p:spPr bwMode="auto">
            <a:xfrm>
              <a:off x="5012" y="2614"/>
              <a:ext cx="4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12=IR8.7</a:t>
              </a:r>
            </a:p>
          </p:txBody>
        </p:sp>
      </p:grpSp>
      <p:grpSp>
        <p:nvGrpSpPr>
          <p:cNvPr id="81" name="Group 24"/>
          <p:cNvGrpSpPr>
            <a:grpSpLocks/>
          </p:cNvGrpSpPr>
          <p:nvPr/>
        </p:nvGrpSpPr>
        <p:grpSpPr bwMode="auto">
          <a:xfrm>
            <a:off x="3104816" y="5172571"/>
            <a:ext cx="1295400" cy="1190625"/>
            <a:chOff x="2581" y="3180"/>
            <a:chExt cx="753" cy="750"/>
          </a:xfrm>
          <a:effectLst/>
        </p:grpSpPr>
        <p:pic>
          <p:nvPicPr>
            <p:cNvPr id="82" name="Picture 25" descr="BAND08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2080" b="2600"/>
            <a:stretch>
              <a:fillRect/>
            </a:stretch>
          </p:blipFill>
          <p:spPr bwMode="auto">
            <a:xfrm>
              <a:off x="2581" y="3180"/>
              <a:ext cx="75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3" name="Text Box 26"/>
            <p:cNvSpPr txBox="1">
              <a:spLocks noChangeArrowheads="1"/>
            </p:cNvSpPr>
            <p:nvPr/>
          </p:nvSpPr>
          <p:spPr bwMode="auto">
            <a:xfrm>
              <a:off x="2675" y="3750"/>
              <a:ext cx="4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13=IR9.7</a:t>
              </a:r>
            </a:p>
          </p:txBody>
        </p:sp>
      </p:grpSp>
      <p:grpSp>
        <p:nvGrpSpPr>
          <p:cNvPr id="87" name="Group 30"/>
          <p:cNvGrpSpPr>
            <a:grpSpLocks/>
          </p:cNvGrpSpPr>
          <p:nvPr/>
        </p:nvGrpSpPr>
        <p:grpSpPr bwMode="auto">
          <a:xfrm>
            <a:off x="6146466" y="5172571"/>
            <a:ext cx="1312863" cy="1190625"/>
            <a:chOff x="4143" y="3180"/>
            <a:chExt cx="763" cy="750"/>
          </a:xfrm>
        </p:grpSpPr>
        <p:pic>
          <p:nvPicPr>
            <p:cNvPr id="88" name="Picture 31" descr="BAND07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602"/>
            <a:stretch>
              <a:fillRect/>
            </a:stretch>
          </p:blipFill>
          <p:spPr bwMode="auto">
            <a:xfrm>
              <a:off x="4143" y="3180"/>
              <a:ext cx="76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9" name="Text Box 32"/>
            <p:cNvSpPr txBox="1">
              <a:spLocks noChangeArrowheads="1"/>
            </p:cNvSpPr>
            <p:nvPr/>
          </p:nvSpPr>
          <p:spPr bwMode="auto">
            <a:xfrm>
              <a:off x="4159" y="3750"/>
              <a:ext cx="51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15=IR12.3</a:t>
              </a:r>
            </a:p>
          </p:txBody>
        </p:sp>
      </p:grpSp>
      <p:grpSp>
        <p:nvGrpSpPr>
          <p:cNvPr id="90" name="Group 33"/>
          <p:cNvGrpSpPr>
            <a:grpSpLocks/>
          </p:cNvGrpSpPr>
          <p:nvPr/>
        </p:nvGrpSpPr>
        <p:grpSpPr bwMode="auto">
          <a:xfrm>
            <a:off x="7552991" y="5172571"/>
            <a:ext cx="1350963" cy="1196975"/>
            <a:chOff x="4906" y="3182"/>
            <a:chExt cx="786" cy="754"/>
          </a:xfrm>
        </p:grpSpPr>
        <p:pic>
          <p:nvPicPr>
            <p:cNvPr id="91" name="Picture 34" descr="BAND11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081"/>
            <a:stretch>
              <a:fillRect/>
            </a:stretch>
          </p:blipFill>
          <p:spPr bwMode="auto">
            <a:xfrm>
              <a:off x="4929" y="3182"/>
              <a:ext cx="763" cy="7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" name="Text Box 35"/>
            <p:cNvSpPr txBox="1">
              <a:spLocks noChangeArrowheads="1"/>
            </p:cNvSpPr>
            <p:nvPr/>
          </p:nvSpPr>
          <p:spPr bwMode="auto">
            <a:xfrm>
              <a:off x="4906" y="3750"/>
              <a:ext cx="51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16=IR13.3</a:t>
              </a:r>
            </a:p>
          </p:txBody>
        </p:sp>
      </p:grpSp>
      <p:cxnSp>
        <p:nvCxnSpPr>
          <p:cNvPr id="113" name="Straight Connector 57"/>
          <p:cNvCxnSpPr>
            <a:cxnSpLocks noChangeShapeType="1"/>
          </p:cNvCxnSpPr>
          <p:nvPr/>
        </p:nvCxnSpPr>
        <p:spPr bwMode="auto">
          <a:xfrm flipV="1">
            <a:off x="1350628" y="3623171"/>
            <a:ext cx="9906000" cy="9525"/>
          </a:xfrm>
          <a:prstGeom prst="line">
            <a:avLst/>
          </a:prstGeom>
          <a:noFill/>
          <a:ln w="38100" algn="ctr">
            <a:solidFill>
              <a:srgbClr val="001E59">
                <a:lumMod val="50000"/>
                <a:lumOff val="50000"/>
              </a:srgb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8" name="TextBox 58"/>
          <p:cNvSpPr txBox="1">
            <a:spLocks noChangeArrowheads="1"/>
          </p:cNvSpPr>
          <p:nvPr/>
        </p:nvSpPr>
        <p:spPr bwMode="auto">
          <a:xfrm>
            <a:off x="855423" y="2817088"/>
            <a:ext cx="3215945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Solar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3.0 km</a:t>
            </a:r>
            <a:r>
              <a:rPr kumimoji="0" lang="en-GB" alt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 (</a:t>
            </a: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1.0 km for HRVIS)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000" b="0" i="0" u="none" strike="noStrike" kern="0" cap="none" spc="0" normalizeH="0" baseline="0" noProof="0" dirty="0">
              <a:ln>
                <a:noFill/>
              </a:ln>
              <a:solidFill>
                <a:srgbClr val="001E59">
                  <a:lumMod val="50000"/>
                  <a:lumOff val="50000"/>
                </a:srgbClr>
              </a:solidFill>
              <a:effectLst/>
              <a:uLnTx/>
              <a:uFillTx/>
              <a:latin typeface="Tahoma" panose="020B060403050404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Thermal</a:t>
            </a:r>
            <a:endParaRPr kumimoji="0" lang="en-GB" altLang="en-US" sz="2000" b="0" i="0" u="none" strike="noStrike" kern="0" cap="none" spc="0" normalizeH="0" baseline="0" noProof="0" dirty="0">
              <a:ln>
                <a:noFill/>
              </a:ln>
              <a:solidFill>
                <a:srgbClr val="001E59">
                  <a:lumMod val="50000"/>
                  <a:lumOff val="50000"/>
                </a:srgbClr>
              </a:solidFill>
              <a:effectLst/>
              <a:uLnTx/>
              <a:uFillTx/>
              <a:latin typeface="Tahoma" panose="020B060403050404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3.0  km</a:t>
            </a:r>
            <a:endParaRPr kumimoji="0" lang="en-GB" altLang="en-US" sz="2000" b="0" i="0" u="none" strike="noStrike" kern="0" cap="none" spc="0" normalizeH="0" baseline="0" noProof="0" dirty="0">
              <a:ln>
                <a:noFill/>
              </a:ln>
              <a:solidFill>
                <a:srgbClr val="001E59">
                  <a:lumMod val="50000"/>
                  <a:lumOff val="50000"/>
                </a:srgbClr>
              </a:solidFill>
              <a:effectLst/>
              <a:uLnTx/>
              <a:uFillTx/>
              <a:latin typeface="Tahoma" panose="020B0604030504040204" pitchFamily="34" charset="0"/>
            </a:endParaRPr>
          </a:p>
        </p:txBody>
      </p:sp>
      <p:grpSp>
        <p:nvGrpSpPr>
          <p:cNvPr id="59" name="Group 12"/>
          <p:cNvGrpSpPr>
            <a:grpSpLocks/>
          </p:cNvGrpSpPr>
          <p:nvPr/>
        </p:nvGrpSpPr>
        <p:grpSpPr bwMode="auto">
          <a:xfrm>
            <a:off x="3001739" y="3742233"/>
            <a:ext cx="1295400" cy="1211263"/>
            <a:chOff x="2562" y="2024"/>
            <a:chExt cx="753" cy="763"/>
          </a:xfrm>
          <a:effectLst/>
        </p:grpSpPr>
        <p:pic>
          <p:nvPicPr>
            <p:cNvPr id="60" name="Picture 13" descr="BAND04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2080" b="2600"/>
            <a:stretch>
              <a:fillRect/>
            </a:stretch>
          </p:blipFill>
          <p:spPr bwMode="auto">
            <a:xfrm>
              <a:off x="2562" y="2024"/>
              <a:ext cx="75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" name="Text Box 14"/>
            <p:cNvSpPr txBox="1">
              <a:spLocks noChangeArrowheads="1"/>
            </p:cNvSpPr>
            <p:nvPr/>
          </p:nvSpPr>
          <p:spPr bwMode="auto">
            <a:xfrm>
              <a:off x="2656" y="2614"/>
              <a:ext cx="419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9=IR3.8</a:t>
              </a:r>
            </a:p>
          </p:txBody>
        </p:sp>
      </p:grpSp>
      <p:pic>
        <p:nvPicPr>
          <p:cNvPr id="35" name="Picture 3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020" y="1973215"/>
            <a:ext cx="2160000" cy="216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203" y="2317428"/>
            <a:ext cx="2160000" cy="216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6020" y="4182020"/>
            <a:ext cx="2160000" cy="216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8452" y="4418559"/>
            <a:ext cx="2330965" cy="216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931" y="3977759"/>
            <a:ext cx="2160000" cy="216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763" y="2208874"/>
            <a:ext cx="2160000" cy="23771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1" name="Rectangle 40"/>
          <p:cNvSpPr/>
          <p:nvPr/>
        </p:nvSpPr>
        <p:spPr>
          <a:xfrm>
            <a:off x="4150362" y="520156"/>
            <a:ext cx="395311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60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Experts</a:t>
            </a:r>
            <a:endParaRPr lang="en-GB" sz="160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635812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27"/>
          <p:cNvGrpSpPr>
            <a:grpSpLocks/>
          </p:cNvGrpSpPr>
          <p:nvPr/>
        </p:nvGrpSpPr>
        <p:grpSpPr bwMode="auto">
          <a:xfrm>
            <a:off x="4587541" y="5172571"/>
            <a:ext cx="1311275" cy="1192212"/>
            <a:chOff x="3357" y="3173"/>
            <a:chExt cx="763" cy="751"/>
          </a:xfrm>
          <a:effectLst/>
        </p:grpSpPr>
        <p:pic>
          <p:nvPicPr>
            <p:cNvPr id="48" name="Picture 28" descr="BAND09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428"/>
            <a:stretch>
              <a:fillRect/>
            </a:stretch>
          </p:blipFill>
          <p:spPr bwMode="auto">
            <a:xfrm>
              <a:off x="3357" y="3173"/>
              <a:ext cx="763" cy="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9" name="Text Box 29"/>
            <p:cNvSpPr txBox="1">
              <a:spLocks noChangeArrowheads="1"/>
            </p:cNvSpPr>
            <p:nvPr/>
          </p:nvSpPr>
          <p:spPr bwMode="auto">
            <a:xfrm>
              <a:off x="3417" y="3750"/>
              <a:ext cx="51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20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14=IR10.5</a:t>
              </a:r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Middle of journey</a:t>
            </a:r>
            <a:endParaRPr lang="en-GB" dirty="0"/>
          </a:p>
        </p:txBody>
      </p:sp>
      <p:grpSp>
        <p:nvGrpSpPr>
          <p:cNvPr id="63" name="Group 3"/>
          <p:cNvGrpSpPr>
            <a:grpSpLocks/>
          </p:cNvGrpSpPr>
          <p:nvPr/>
        </p:nvGrpSpPr>
        <p:grpSpPr bwMode="auto">
          <a:xfrm>
            <a:off x="4587541" y="1140321"/>
            <a:ext cx="1298575" cy="1189037"/>
            <a:chOff x="2579" y="853"/>
            <a:chExt cx="755" cy="749"/>
          </a:xfrm>
          <a:effectLst/>
        </p:grpSpPr>
        <p:pic>
          <p:nvPicPr>
            <p:cNvPr id="64" name="Picture 4" descr="BAND0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50"/>
            <a:stretch>
              <a:fillRect/>
            </a:stretch>
          </p:blipFill>
          <p:spPr bwMode="auto">
            <a:xfrm>
              <a:off x="2579" y="853"/>
              <a:ext cx="755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" name="Text Box 5"/>
            <p:cNvSpPr txBox="1">
              <a:spLocks noChangeArrowheads="1"/>
            </p:cNvSpPr>
            <p:nvPr/>
          </p:nvSpPr>
          <p:spPr bwMode="auto">
            <a:xfrm>
              <a:off x="2608" y="1389"/>
              <a:ext cx="47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3=VIS0.6</a:t>
              </a:r>
            </a:p>
          </p:txBody>
        </p:sp>
      </p:grpSp>
      <p:grpSp>
        <p:nvGrpSpPr>
          <p:cNvPr id="66" name="Group 6"/>
          <p:cNvGrpSpPr>
            <a:grpSpLocks/>
          </p:cNvGrpSpPr>
          <p:nvPr/>
        </p:nvGrpSpPr>
        <p:grpSpPr bwMode="auto">
          <a:xfrm>
            <a:off x="5992478" y="1135559"/>
            <a:ext cx="1298575" cy="1193800"/>
            <a:chOff x="3365" y="854"/>
            <a:chExt cx="755" cy="752"/>
          </a:xfrm>
        </p:grpSpPr>
        <p:pic>
          <p:nvPicPr>
            <p:cNvPr id="67" name="Picture 7" descr="BAND0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96"/>
            <a:stretch>
              <a:fillRect/>
            </a:stretch>
          </p:blipFill>
          <p:spPr bwMode="auto">
            <a:xfrm>
              <a:off x="3365" y="854"/>
              <a:ext cx="755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8" name="Text Box 8"/>
            <p:cNvSpPr txBox="1">
              <a:spLocks noChangeArrowheads="1"/>
            </p:cNvSpPr>
            <p:nvPr/>
          </p:nvSpPr>
          <p:spPr bwMode="auto">
            <a:xfrm>
              <a:off x="3411" y="1389"/>
              <a:ext cx="47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FFFFFF"/>
                  </a:solidFill>
                  <a:latin typeface="Arial" panose="020B0604020202020204" pitchFamily="34" charset="0"/>
                </a:rPr>
                <a:t>4=VIS0.8</a:t>
              </a:r>
            </a:p>
          </p:txBody>
        </p:sp>
      </p:grpSp>
      <p:grpSp>
        <p:nvGrpSpPr>
          <p:cNvPr id="69" name="Group 9"/>
          <p:cNvGrpSpPr>
            <a:grpSpLocks/>
          </p:cNvGrpSpPr>
          <p:nvPr/>
        </p:nvGrpSpPr>
        <p:grpSpPr bwMode="auto">
          <a:xfrm>
            <a:off x="6536991" y="2394446"/>
            <a:ext cx="1298575" cy="1193800"/>
            <a:chOff x="4151" y="854"/>
            <a:chExt cx="755" cy="752"/>
          </a:xfrm>
        </p:grpSpPr>
        <p:pic>
          <p:nvPicPr>
            <p:cNvPr id="70" name="Picture 10" descr="BAND0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96"/>
            <a:stretch>
              <a:fillRect/>
            </a:stretch>
          </p:blipFill>
          <p:spPr bwMode="auto">
            <a:xfrm>
              <a:off x="4151" y="854"/>
              <a:ext cx="755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" name="Text Box 11"/>
            <p:cNvSpPr txBox="1">
              <a:spLocks noChangeArrowheads="1"/>
            </p:cNvSpPr>
            <p:nvPr/>
          </p:nvSpPr>
          <p:spPr bwMode="auto">
            <a:xfrm>
              <a:off x="4206" y="1389"/>
              <a:ext cx="48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FFFFFF"/>
                  </a:solidFill>
                  <a:latin typeface="Arial" panose="020B0604020202020204" pitchFamily="34" charset="0"/>
                </a:rPr>
                <a:t>7=NIR1.6</a:t>
              </a:r>
            </a:p>
          </p:txBody>
        </p:sp>
      </p:grpSp>
      <p:grpSp>
        <p:nvGrpSpPr>
          <p:cNvPr id="72" name="Group 15"/>
          <p:cNvGrpSpPr>
            <a:grpSpLocks/>
          </p:cNvGrpSpPr>
          <p:nvPr/>
        </p:nvGrpSpPr>
        <p:grpSpPr bwMode="auto">
          <a:xfrm>
            <a:off x="4603416" y="3732709"/>
            <a:ext cx="1311275" cy="1225550"/>
            <a:chOff x="3357" y="2016"/>
            <a:chExt cx="763" cy="772"/>
          </a:xfrm>
        </p:grpSpPr>
        <p:pic>
          <p:nvPicPr>
            <p:cNvPr id="73" name="Picture 16" descr="BAND0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602"/>
            <a:stretch>
              <a:fillRect/>
            </a:stretch>
          </p:blipFill>
          <p:spPr bwMode="auto">
            <a:xfrm>
              <a:off x="3357" y="2016"/>
              <a:ext cx="76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4" name="Text Box 17"/>
            <p:cNvSpPr txBox="1">
              <a:spLocks noChangeArrowheads="1"/>
            </p:cNvSpPr>
            <p:nvPr/>
          </p:nvSpPr>
          <p:spPr bwMode="auto">
            <a:xfrm>
              <a:off x="3411" y="2614"/>
              <a:ext cx="527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10=WV6.2</a:t>
              </a:r>
            </a:p>
          </p:txBody>
        </p:sp>
      </p:grpSp>
      <p:grpSp>
        <p:nvGrpSpPr>
          <p:cNvPr id="75" name="Group 18"/>
          <p:cNvGrpSpPr>
            <a:grpSpLocks/>
          </p:cNvGrpSpPr>
          <p:nvPr/>
        </p:nvGrpSpPr>
        <p:grpSpPr bwMode="auto">
          <a:xfrm>
            <a:off x="6084553" y="3732709"/>
            <a:ext cx="1312863" cy="1223962"/>
            <a:chOff x="4143" y="2016"/>
            <a:chExt cx="763" cy="771"/>
          </a:xfrm>
        </p:grpSpPr>
        <p:pic>
          <p:nvPicPr>
            <p:cNvPr id="76" name="Picture 19" descr="BAND0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428"/>
            <a:stretch>
              <a:fillRect/>
            </a:stretch>
          </p:blipFill>
          <p:spPr bwMode="auto">
            <a:xfrm>
              <a:off x="4143" y="2016"/>
              <a:ext cx="763" cy="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7" name="Text Box 20"/>
            <p:cNvSpPr txBox="1">
              <a:spLocks noChangeArrowheads="1"/>
            </p:cNvSpPr>
            <p:nvPr/>
          </p:nvSpPr>
          <p:spPr bwMode="auto">
            <a:xfrm>
              <a:off x="4206" y="2614"/>
              <a:ext cx="52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11=WV7.3</a:t>
              </a:r>
            </a:p>
          </p:txBody>
        </p:sp>
      </p:grpSp>
      <p:grpSp>
        <p:nvGrpSpPr>
          <p:cNvPr id="78" name="Group 21"/>
          <p:cNvGrpSpPr>
            <a:grpSpLocks/>
          </p:cNvGrpSpPr>
          <p:nvPr/>
        </p:nvGrpSpPr>
        <p:grpSpPr bwMode="auto">
          <a:xfrm>
            <a:off x="7567278" y="3732709"/>
            <a:ext cx="1311275" cy="1220787"/>
            <a:chOff x="4930" y="2018"/>
            <a:chExt cx="762" cy="769"/>
          </a:xfrm>
        </p:grpSpPr>
        <p:pic>
          <p:nvPicPr>
            <p:cNvPr id="79" name="Picture 22" descr="BAND10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255"/>
            <a:stretch>
              <a:fillRect/>
            </a:stretch>
          </p:blipFill>
          <p:spPr bwMode="auto">
            <a:xfrm>
              <a:off x="4930" y="2018"/>
              <a:ext cx="762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0" name="Text Box 23"/>
            <p:cNvSpPr txBox="1">
              <a:spLocks noChangeArrowheads="1"/>
            </p:cNvSpPr>
            <p:nvPr/>
          </p:nvSpPr>
          <p:spPr bwMode="auto">
            <a:xfrm>
              <a:off x="5012" y="2614"/>
              <a:ext cx="4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12=IR8.7</a:t>
              </a:r>
            </a:p>
          </p:txBody>
        </p:sp>
      </p:grpSp>
      <p:grpSp>
        <p:nvGrpSpPr>
          <p:cNvPr id="81" name="Group 24"/>
          <p:cNvGrpSpPr>
            <a:grpSpLocks/>
          </p:cNvGrpSpPr>
          <p:nvPr/>
        </p:nvGrpSpPr>
        <p:grpSpPr bwMode="auto">
          <a:xfrm>
            <a:off x="3104816" y="5172571"/>
            <a:ext cx="1295400" cy="1190625"/>
            <a:chOff x="2581" y="3180"/>
            <a:chExt cx="753" cy="750"/>
          </a:xfrm>
          <a:effectLst/>
        </p:grpSpPr>
        <p:pic>
          <p:nvPicPr>
            <p:cNvPr id="82" name="Picture 25" descr="BAND08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2080" b="2600"/>
            <a:stretch>
              <a:fillRect/>
            </a:stretch>
          </p:blipFill>
          <p:spPr bwMode="auto">
            <a:xfrm>
              <a:off x="2581" y="3180"/>
              <a:ext cx="75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3" name="Text Box 26"/>
            <p:cNvSpPr txBox="1">
              <a:spLocks noChangeArrowheads="1"/>
            </p:cNvSpPr>
            <p:nvPr/>
          </p:nvSpPr>
          <p:spPr bwMode="auto">
            <a:xfrm>
              <a:off x="2675" y="3750"/>
              <a:ext cx="4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13=IR9.7</a:t>
              </a:r>
            </a:p>
          </p:txBody>
        </p:sp>
      </p:grpSp>
      <p:grpSp>
        <p:nvGrpSpPr>
          <p:cNvPr id="87" name="Group 30"/>
          <p:cNvGrpSpPr>
            <a:grpSpLocks/>
          </p:cNvGrpSpPr>
          <p:nvPr/>
        </p:nvGrpSpPr>
        <p:grpSpPr bwMode="auto">
          <a:xfrm>
            <a:off x="6146466" y="5172571"/>
            <a:ext cx="1312863" cy="1190625"/>
            <a:chOff x="4143" y="3180"/>
            <a:chExt cx="763" cy="750"/>
          </a:xfrm>
        </p:grpSpPr>
        <p:pic>
          <p:nvPicPr>
            <p:cNvPr id="88" name="Picture 31" descr="BAND07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602"/>
            <a:stretch>
              <a:fillRect/>
            </a:stretch>
          </p:blipFill>
          <p:spPr bwMode="auto">
            <a:xfrm>
              <a:off x="4143" y="3180"/>
              <a:ext cx="76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9" name="Text Box 32"/>
            <p:cNvSpPr txBox="1">
              <a:spLocks noChangeArrowheads="1"/>
            </p:cNvSpPr>
            <p:nvPr/>
          </p:nvSpPr>
          <p:spPr bwMode="auto">
            <a:xfrm>
              <a:off x="4159" y="3750"/>
              <a:ext cx="51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15=IR12.3</a:t>
              </a:r>
            </a:p>
          </p:txBody>
        </p:sp>
      </p:grpSp>
      <p:grpSp>
        <p:nvGrpSpPr>
          <p:cNvPr id="90" name="Group 33"/>
          <p:cNvGrpSpPr>
            <a:grpSpLocks/>
          </p:cNvGrpSpPr>
          <p:nvPr/>
        </p:nvGrpSpPr>
        <p:grpSpPr bwMode="auto">
          <a:xfrm>
            <a:off x="7552991" y="5172571"/>
            <a:ext cx="1350963" cy="1196975"/>
            <a:chOff x="4906" y="3182"/>
            <a:chExt cx="786" cy="754"/>
          </a:xfrm>
        </p:grpSpPr>
        <p:pic>
          <p:nvPicPr>
            <p:cNvPr id="91" name="Picture 34" descr="BAND11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081"/>
            <a:stretch>
              <a:fillRect/>
            </a:stretch>
          </p:blipFill>
          <p:spPr bwMode="auto">
            <a:xfrm>
              <a:off x="4929" y="3182"/>
              <a:ext cx="763" cy="7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" name="Text Box 35"/>
            <p:cNvSpPr txBox="1">
              <a:spLocks noChangeArrowheads="1"/>
            </p:cNvSpPr>
            <p:nvPr/>
          </p:nvSpPr>
          <p:spPr bwMode="auto">
            <a:xfrm>
              <a:off x="4906" y="3750"/>
              <a:ext cx="51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16=IR13.3</a:t>
              </a:r>
            </a:p>
          </p:txBody>
        </p:sp>
      </p:grpSp>
      <p:cxnSp>
        <p:nvCxnSpPr>
          <p:cNvPr id="113" name="Straight Connector 57"/>
          <p:cNvCxnSpPr>
            <a:cxnSpLocks noChangeShapeType="1"/>
          </p:cNvCxnSpPr>
          <p:nvPr/>
        </p:nvCxnSpPr>
        <p:spPr bwMode="auto">
          <a:xfrm flipV="1">
            <a:off x="1350628" y="3623171"/>
            <a:ext cx="9906000" cy="9525"/>
          </a:xfrm>
          <a:prstGeom prst="line">
            <a:avLst/>
          </a:prstGeom>
          <a:noFill/>
          <a:ln w="38100" algn="ctr">
            <a:solidFill>
              <a:srgbClr val="001E59">
                <a:lumMod val="50000"/>
                <a:lumOff val="50000"/>
              </a:srgb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8" name="TextBox 58"/>
          <p:cNvSpPr txBox="1">
            <a:spLocks noChangeArrowheads="1"/>
          </p:cNvSpPr>
          <p:nvPr/>
        </p:nvSpPr>
        <p:spPr bwMode="auto">
          <a:xfrm>
            <a:off x="855423" y="2817088"/>
            <a:ext cx="3215945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Solar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3.0 km</a:t>
            </a:r>
            <a:r>
              <a:rPr kumimoji="0" lang="en-GB" alt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 (</a:t>
            </a: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1.0 km for HRVIS)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000" b="0" i="0" u="none" strike="noStrike" kern="0" cap="none" spc="0" normalizeH="0" baseline="0" noProof="0" dirty="0">
              <a:ln>
                <a:noFill/>
              </a:ln>
              <a:solidFill>
                <a:srgbClr val="001E59">
                  <a:lumMod val="50000"/>
                  <a:lumOff val="50000"/>
                </a:srgbClr>
              </a:solidFill>
              <a:effectLst/>
              <a:uLnTx/>
              <a:uFillTx/>
              <a:latin typeface="Tahoma" panose="020B060403050404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Thermal</a:t>
            </a:r>
            <a:endParaRPr kumimoji="0" lang="en-GB" altLang="en-US" sz="2000" b="0" i="0" u="none" strike="noStrike" kern="0" cap="none" spc="0" normalizeH="0" baseline="0" noProof="0" dirty="0">
              <a:ln>
                <a:noFill/>
              </a:ln>
              <a:solidFill>
                <a:srgbClr val="001E59">
                  <a:lumMod val="50000"/>
                  <a:lumOff val="50000"/>
                </a:srgbClr>
              </a:solidFill>
              <a:effectLst/>
              <a:uLnTx/>
              <a:uFillTx/>
              <a:latin typeface="Tahoma" panose="020B060403050404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3.0  km</a:t>
            </a:r>
            <a:endParaRPr kumimoji="0" lang="en-GB" altLang="en-US" sz="2000" b="0" i="0" u="none" strike="noStrike" kern="0" cap="none" spc="0" normalizeH="0" baseline="0" noProof="0" dirty="0">
              <a:ln>
                <a:noFill/>
              </a:ln>
              <a:solidFill>
                <a:srgbClr val="001E59">
                  <a:lumMod val="50000"/>
                  <a:lumOff val="50000"/>
                </a:srgbClr>
              </a:solidFill>
              <a:effectLst/>
              <a:uLnTx/>
              <a:uFillTx/>
              <a:latin typeface="Tahoma" panose="020B0604030504040204" pitchFamily="34" charset="0"/>
            </a:endParaRPr>
          </a:p>
        </p:txBody>
      </p:sp>
      <p:grpSp>
        <p:nvGrpSpPr>
          <p:cNvPr id="59" name="Group 12"/>
          <p:cNvGrpSpPr>
            <a:grpSpLocks/>
          </p:cNvGrpSpPr>
          <p:nvPr/>
        </p:nvGrpSpPr>
        <p:grpSpPr bwMode="auto">
          <a:xfrm>
            <a:off x="3001739" y="3742233"/>
            <a:ext cx="1295400" cy="1211263"/>
            <a:chOff x="2562" y="2024"/>
            <a:chExt cx="753" cy="763"/>
          </a:xfrm>
          <a:effectLst/>
        </p:grpSpPr>
        <p:pic>
          <p:nvPicPr>
            <p:cNvPr id="60" name="Picture 13" descr="BAND04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2080" b="2600"/>
            <a:stretch>
              <a:fillRect/>
            </a:stretch>
          </p:blipFill>
          <p:spPr bwMode="auto">
            <a:xfrm>
              <a:off x="2562" y="2024"/>
              <a:ext cx="75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" name="Text Box 14"/>
            <p:cNvSpPr txBox="1">
              <a:spLocks noChangeArrowheads="1"/>
            </p:cNvSpPr>
            <p:nvPr/>
          </p:nvSpPr>
          <p:spPr bwMode="auto">
            <a:xfrm>
              <a:off x="2656" y="2614"/>
              <a:ext cx="419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9=IR3.8</a:t>
              </a:r>
            </a:p>
          </p:txBody>
        </p:sp>
      </p:grpSp>
      <p:pic>
        <p:nvPicPr>
          <p:cNvPr id="35" name="Picture 3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4087" y="2402380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091" y="1149842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1595" y="1149842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9047" y="5223597"/>
            <a:ext cx="854689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034" y="5237019"/>
            <a:ext cx="854689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969" y="3807466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997" y="3830213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219" y="5245596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765" y="5246940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970" y="3807466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015" y="4044180"/>
            <a:ext cx="633455" cy="6334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657" y="3779335"/>
            <a:ext cx="563093" cy="6196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50" name="Group 27"/>
          <p:cNvGrpSpPr>
            <a:grpSpLocks/>
          </p:cNvGrpSpPr>
          <p:nvPr/>
        </p:nvGrpSpPr>
        <p:grpSpPr bwMode="auto">
          <a:xfrm>
            <a:off x="4587541" y="5172570"/>
            <a:ext cx="1311275" cy="1192212"/>
            <a:chOff x="3357" y="3173"/>
            <a:chExt cx="763" cy="751"/>
          </a:xfrm>
          <a:effectLst/>
        </p:grpSpPr>
        <p:pic>
          <p:nvPicPr>
            <p:cNvPr id="51" name="Picture 28" descr="BAND09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428"/>
            <a:stretch>
              <a:fillRect/>
            </a:stretch>
          </p:blipFill>
          <p:spPr bwMode="auto">
            <a:xfrm>
              <a:off x="3357" y="3173"/>
              <a:ext cx="763" cy="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" name="Text Box 29"/>
            <p:cNvSpPr txBox="1">
              <a:spLocks noChangeArrowheads="1"/>
            </p:cNvSpPr>
            <p:nvPr/>
          </p:nvSpPr>
          <p:spPr bwMode="auto">
            <a:xfrm>
              <a:off x="3417" y="3750"/>
              <a:ext cx="51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20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14=IR10.5</a:t>
              </a:r>
            </a:p>
          </p:txBody>
        </p:sp>
      </p:grpSp>
      <p:sp>
        <p:nvSpPr>
          <p:cNvPr id="53" name="Title 2"/>
          <p:cNvSpPr txBox="1">
            <a:spLocks/>
          </p:cNvSpPr>
          <p:nvPr/>
        </p:nvSpPr>
        <p:spPr bwMode="auto">
          <a:xfrm>
            <a:off x="792480" y="0"/>
            <a:ext cx="11399520" cy="640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36000" rIns="36000" bIns="36000" numCol="1" anchor="ctr" anchorCtr="0" compatLnSpc="1">
            <a:prstTxWarp prst="textNoShape">
              <a:avLst/>
            </a:prstTxWarp>
            <a:normAutofit/>
          </a:bodyPr>
          <a:lstStyle>
            <a:lvl1pPr marL="221544" algn="l" rtl="0" eaLnBrk="1" fontAlgn="base" hangingPunct="1">
              <a:spcBef>
                <a:spcPct val="0"/>
              </a:spcBef>
              <a:spcAft>
                <a:spcPct val="0"/>
              </a:spcAft>
              <a:defRPr sz="3200" b="0" spc="-100" baseline="0">
                <a:solidFill>
                  <a:schemeClr val="tx1"/>
                </a:solidFill>
                <a:latin typeface="Bahnschrift SemiLight" panose="020B0502040204020203" pitchFamily="34" charset="0"/>
                <a:ea typeface="+mj-ea"/>
                <a:cs typeface="Arial" pitchFamily="34" charset="0"/>
              </a:defRPr>
            </a:lvl1pPr>
            <a:lvl2pPr marL="220791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220791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220791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220791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562722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Century Gothic" pitchFamily="34" charset="0"/>
              </a:defRPr>
            </a:lvl6pPr>
            <a:lvl7pPr marL="1125444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Century Gothic" pitchFamily="34" charset="0"/>
              </a:defRPr>
            </a:lvl7pPr>
            <a:lvl8pPr marL="1688165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Century Gothic" pitchFamily="34" charset="0"/>
              </a:defRPr>
            </a:lvl8pPr>
            <a:lvl9pPr marL="2250887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Century Gothic" pitchFamily="34" charset="0"/>
              </a:defRPr>
            </a:lvl9pPr>
          </a:lstStyle>
          <a:p>
            <a:r>
              <a:rPr lang="en-GB" kern="0" smtClean="0"/>
              <a:t>Middle of journey</a:t>
            </a:r>
            <a:endParaRPr lang="en-GB" kern="0" dirty="0"/>
          </a:p>
        </p:txBody>
      </p:sp>
      <p:grpSp>
        <p:nvGrpSpPr>
          <p:cNvPr id="54" name="Group 3"/>
          <p:cNvGrpSpPr>
            <a:grpSpLocks/>
          </p:cNvGrpSpPr>
          <p:nvPr/>
        </p:nvGrpSpPr>
        <p:grpSpPr bwMode="auto">
          <a:xfrm>
            <a:off x="4587541" y="1140320"/>
            <a:ext cx="1298575" cy="1189037"/>
            <a:chOff x="2579" y="853"/>
            <a:chExt cx="755" cy="749"/>
          </a:xfrm>
          <a:effectLst/>
        </p:grpSpPr>
        <p:pic>
          <p:nvPicPr>
            <p:cNvPr id="55" name="Picture 4" descr="BAND0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50"/>
            <a:stretch>
              <a:fillRect/>
            </a:stretch>
          </p:blipFill>
          <p:spPr bwMode="auto">
            <a:xfrm>
              <a:off x="2579" y="853"/>
              <a:ext cx="755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" name="Text Box 5"/>
            <p:cNvSpPr txBox="1">
              <a:spLocks noChangeArrowheads="1"/>
            </p:cNvSpPr>
            <p:nvPr/>
          </p:nvSpPr>
          <p:spPr bwMode="auto">
            <a:xfrm>
              <a:off x="2608" y="1389"/>
              <a:ext cx="47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3=VIS0.6</a:t>
              </a:r>
            </a:p>
          </p:txBody>
        </p:sp>
      </p:grpSp>
      <p:grpSp>
        <p:nvGrpSpPr>
          <p:cNvPr id="57" name="Group 6"/>
          <p:cNvGrpSpPr>
            <a:grpSpLocks/>
          </p:cNvGrpSpPr>
          <p:nvPr/>
        </p:nvGrpSpPr>
        <p:grpSpPr bwMode="auto">
          <a:xfrm>
            <a:off x="5992478" y="1135558"/>
            <a:ext cx="1298575" cy="1193800"/>
            <a:chOff x="3365" y="854"/>
            <a:chExt cx="755" cy="752"/>
          </a:xfrm>
        </p:grpSpPr>
        <p:pic>
          <p:nvPicPr>
            <p:cNvPr id="58" name="Picture 7" descr="BAND0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96"/>
            <a:stretch>
              <a:fillRect/>
            </a:stretch>
          </p:blipFill>
          <p:spPr bwMode="auto">
            <a:xfrm>
              <a:off x="3365" y="854"/>
              <a:ext cx="755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2" name="Text Box 8"/>
            <p:cNvSpPr txBox="1">
              <a:spLocks noChangeArrowheads="1"/>
            </p:cNvSpPr>
            <p:nvPr/>
          </p:nvSpPr>
          <p:spPr bwMode="auto">
            <a:xfrm>
              <a:off x="3411" y="1389"/>
              <a:ext cx="47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FFFFFF"/>
                  </a:solidFill>
                  <a:latin typeface="Arial" panose="020B0604020202020204" pitchFamily="34" charset="0"/>
                </a:rPr>
                <a:t>4=VIS0.8</a:t>
              </a:r>
            </a:p>
          </p:txBody>
        </p:sp>
      </p:grpSp>
      <p:grpSp>
        <p:nvGrpSpPr>
          <p:cNvPr id="84" name="Group 9"/>
          <p:cNvGrpSpPr>
            <a:grpSpLocks/>
          </p:cNvGrpSpPr>
          <p:nvPr/>
        </p:nvGrpSpPr>
        <p:grpSpPr bwMode="auto">
          <a:xfrm>
            <a:off x="6536991" y="2394445"/>
            <a:ext cx="1298575" cy="1193800"/>
            <a:chOff x="4151" y="854"/>
            <a:chExt cx="755" cy="752"/>
          </a:xfrm>
        </p:grpSpPr>
        <p:pic>
          <p:nvPicPr>
            <p:cNvPr id="85" name="Picture 10" descr="BAND0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96"/>
            <a:stretch>
              <a:fillRect/>
            </a:stretch>
          </p:blipFill>
          <p:spPr bwMode="auto">
            <a:xfrm>
              <a:off x="4151" y="854"/>
              <a:ext cx="755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6" name="Text Box 11"/>
            <p:cNvSpPr txBox="1">
              <a:spLocks noChangeArrowheads="1"/>
            </p:cNvSpPr>
            <p:nvPr/>
          </p:nvSpPr>
          <p:spPr bwMode="auto">
            <a:xfrm>
              <a:off x="4206" y="1389"/>
              <a:ext cx="48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FFFFFF"/>
                  </a:solidFill>
                  <a:latin typeface="Arial" panose="020B0604020202020204" pitchFamily="34" charset="0"/>
                </a:rPr>
                <a:t>7=NIR1.6</a:t>
              </a:r>
            </a:p>
          </p:txBody>
        </p:sp>
      </p:grpSp>
      <p:grpSp>
        <p:nvGrpSpPr>
          <p:cNvPr id="93" name="Group 15"/>
          <p:cNvGrpSpPr>
            <a:grpSpLocks/>
          </p:cNvGrpSpPr>
          <p:nvPr/>
        </p:nvGrpSpPr>
        <p:grpSpPr bwMode="auto">
          <a:xfrm>
            <a:off x="4603416" y="3732708"/>
            <a:ext cx="1311275" cy="1225550"/>
            <a:chOff x="3357" y="2016"/>
            <a:chExt cx="763" cy="772"/>
          </a:xfrm>
        </p:grpSpPr>
        <p:pic>
          <p:nvPicPr>
            <p:cNvPr id="94" name="Picture 16" descr="BAND0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602"/>
            <a:stretch>
              <a:fillRect/>
            </a:stretch>
          </p:blipFill>
          <p:spPr bwMode="auto">
            <a:xfrm>
              <a:off x="3357" y="2016"/>
              <a:ext cx="76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5" name="Text Box 17"/>
            <p:cNvSpPr txBox="1">
              <a:spLocks noChangeArrowheads="1"/>
            </p:cNvSpPr>
            <p:nvPr/>
          </p:nvSpPr>
          <p:spPr bwMode="auto">
            <a:xfrm>
              <a:off x="3411" y="2614"/>
              <a:ext cx="527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10=WV6.2</a:t>
              </a:r>
            </a:p>
          </p:txBody>
        </p:sp>
      </p:grpSp>
      <p:grpSp>
        <p:nvGrpSpPr>
          <p:cNvPr id="96" name="Group 18"/>
          <p:cNvGrpSpPr>
            <a:grpSpLocks/>
          </p:cNvGrpSpPr>
          <p:nvPr/>
        </p:nvGrpSpPr>
        <p:grpSpPr bwMode="auto">
          <a:xfrm>
            <a:off x="6084553" y="3732708"/>
            <a:ext cx="1312863" cy="1223962"/>
            <a:chOff x="4143" y="2016"/>
            <a:chExt cx="763" cy="771"/>
          </a:xfrm>
        </p:grpSpPr>
        <p:pic>
          <p:nvPicPr>
            <p:cNvPr id="97" name="Picture 19" descr="BAND0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428"/>
            <a:stretch>
              <a:fillRect/>
            </a:stretch>
          </p:blipFill>
          <p:spPr bwMode="auto">
            <a:xfrm>
              <a:off x="4143" y="2016"/>
              <a:ext cx="763" cy="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8" name="Text Box 20"/>
            <p:cNvSpPr txBox="1">
              <a:spLocks noChangeArrowheads="1"/>
            </p:cNvSpPr>
            <p:nvPr/>
          </p:nvSpPr>
          <p:spPr bwMode="auto">
            <a:xfrm>
              <a:off x="4206" y="2614"/>
              <a:ext cx="52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11=WV7.3</a:t>
              </a:r>
            </a:p>
          </p:txBody>
        </p:sp>
      </p:grpSp>
      <p:grpSp>
        <p:nvGrpSpPr>
          <p:cNvPr id="99" name="Group 21"/>
          <p:cNvGrpSpPr>
            <a:grpSpLocks/>
          </p:cNvGrpSpPr>
          <p:nvPr/>
        </p:nvGrpSpPr>
        <p:grpSpPr bwMode="auto">
          <a:xfrm>
            <a:off x="7567278" y="3732708"/>
            <a:ext cx="1311275" cy="1220787"/>
            <a:chOff x="4930" y="2018"/>
            <a:chExt cx="762" cy="769"/>
          </a:xfrm>
        </p:grpSpPr>
        <p:pic>
          <p:nvPicPr>
            <p:cNvPr id="100" name="Picture 22" descr="BAND10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255"/>
            <a:stretch>
              <a:fillRect/>
            </a:stretch>
          </p:blipFill>
          <p:spPr bwMode="auto">
            <a:xfrm>
              <a:off x="4930" y="2018"/>
              <a:ext cx="762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1" name="Text Box 23"/>
            <p:cNvSpPr txBox="1">
              <a:spLocks noChangeArrowheads="1"/>
            </p:cNvSpPr>
            <p:nvPr/>
          </p:nvSpPr>
          <p:spPr bwMode="auto">
            <a:xfrm>
              <a:off x="5012" y="2614"/>
              <a:ext cx="4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12=IR8.7</a:t>
              </a:r>
            </a:p>
          </p:txBody>
        </p:sp>
      </p:grpSp>
      <p:grpSp>
        <p:nvGrpSpPr>
          <p:cNvPr id="102" name="Group 24"/>
          <p:cNvGrpSpPr>
            <a:grpSpLocks/>
          </p:cNvGrpSpPr>
          <p:nvPr/>
        </p:nvGrpSpPr>
        <p:grpSpPr bwMode="auto">
          <a:xfrm>
            <a:off x="3104816" y="5172570"/>
            <a:ext cx="1295400" cy="1190625"/>
            <a:chOff x="2581" y="3180"/>
            <a:chExt cx="753" cy="750"/>
          </a:xfrm>
          <a:effectLst/>
        </p:grpSpPr>
        <p:pic>
          <p:nvPicPr>
            <p:cNvPr id="103" name="Picture 25" descr="BAND08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2080" b="2600"/>
            <a:stretch>
              <a:fillRect/>
            </a:stretch>
          </p:blipFill>
          <p:spPr bwMode="auto">
            <a:xfrm>
              <a:off x="2581" y="3180"/>
              <a:ext cx="75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4" name="Text Box 26"/>
            <p:cNvSpPr txBox="1">
              <a:spLocks noChangeArrowheads="1"/>
            </p:cNvSpPr>
            <p:nvPr/>
          </p:nvSpPr>
          <p:spPr bwMode="auto">
            <a:xfrm>
              <a:off x="2675" y="3750"/>
              <a:ext cx="4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13=IR9.7</a:t>
              </a:r>
            </a:p>
          </p:txBody>
        </p:sp>
      </p:grpSp>
      <p:grpSp>
        <p:nvGrpSpPr>
          <p:cNvPr id="105" name="Group 30"/>
          <p:cNvGrpSpPr>
            <a:grpSpLocks/>
          </p:cNvGrpSpPr>
          <p:nvPr/>
        </p:nvGrpSpPr>
        <p:grpSpPr bwMode="auto">
          <a:xfrm>
            <a:off x="6146466" y="5172570"/>
            <a:ext cx="1312863" cy="1190625"/>
            <a:chOff x="4143" y="3180"/>
            <a:chExt cx="763" cy="750"/>
          </a:xfrm>
        </p:grpSpPr>
        <p:pic>
          <p:nvPicPr>
            <p:cNvPr id="106" name="Picture 31" descr="BAND07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602"/>
            <a:stretch>
              <a:fillRect/>
            </a:stretch>
          </p:blipFill>
          <p:spPr bwMode="auto">
            <a:xfrm>
              <a:off x="4143" y="3180"/>
              <a:ext cx="76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7" name="Text Box 32"/>
            <p:cNvSpPr txBox="1">
              <a:spLocks noChangeArrowheads="1"/>
            </p:cNvSpPr>
            <p:nvPr/>
          </p:nvSpPr>
          <p:spPr bwMode="auto">
            <a:xfrm>
              <a:off x="4159" y="3750"/>
              <a:ext cx="51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15=IR12.3</a:t>
              </a:r>
            </a:p>
          </p:txBody>
        </p:sp>
      </p:grpSp>
      <p:grpSp>
        <p:nvGrpSpPr>
          <p:cNvPr id="108" name="Group 33"/>
          <p:cNvGrpSpPr>
            <a:grpSpLocks/>
          </p:cNvGrpSpPr>
          <p:nvPr/>
        </p:nvGrpSpPr>
        <p:grpSpPr bwMode="auto">
          <a:xfrm>
            <a:off x="7552991" y="5172570"/>
            <a:ext cx="1350963" cy="1196975"/>
            <a:chOff x="4906" y="3182"/>
            <a:chExt cx="786" cy="754"/>
          </a:xfrm>
        </p:grpSpPr>
        <p:pic>
          <p:nvPicPr>
            <p:cNvPr id="109" name="Picture 34" descr="BAND11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081"/>
            <a:stretch>
              <a:fillRect/>
            </a:stretch>
          </p:blipFill>
          <p:spPr bwMode="auto">
            <a:xfrm>
              <a:off x="4929" y="3182"/>
              <a:ext cx="763" cy="7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0" name="Text Box 35"/>
            <p:cNvSpPr txBox="1">
              <a:spLocks noChangeArrowheads="1"/>
            </p:cNvSpPr>
            <p:nvPr/>
          </p:nvSpPr>
          <p:spPr bwMode="auto">
            <a:xfrm>
              <a:off x="4906" y="3750"/>
              <a:ext cx="51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16=IR13.3</a:t>
              </a:r>
            </a:p>
          </p:txBody>
        </p:sp>
      </p:grpSp>
      <p:cxnSp>
        <p:nvCxnSpPr>
          <p:cNvPr id="111" name="Straight Connector 57"/>
          <p:cNvCxnSpPr>
            <a:cxnSpLocks noChangeShapeType="1"/>
          </p:cNvCxnSpPr>
          <p:nvPr/>
        </p:nvCxnSpPr>
        <p:spPr bwMode="auto">
          <a:xfrm flipV="1">
            <a:off x="1350628" y="3623170"/>
            <a:ext cx="9906000" cy="9525"/>
          </a:xfrm>
          <a:prstGeom prst="line">
            <a:avLst/>
          </a:prstGeom>
          <a:noFill/>
          <a:ln w="38100" algn="ctr">
            <a:solidFill>
              <a:srgbClr val="001E59">
                <a:lumMod val="50000"/>
                <a:lumOff val="50000"/>
              </a:srgb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2" name="TextBox 58"/>
          <p:cNvSpPr txBox="1">
            <a:spLocks noChangeArrowheads="1"/>
          </p:cNvSpPr>
          <p:nvPr/>
        </p:nvSpPr>
        <p:spPr bwMode="auto">
          <a:xfrm>
            <a:off x="855423" y="2817087"/>
            <a:ext cx="3215945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Solar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3.0 km</a:t>
            </a:r>
            <a:r>
              <a:rPr kumimoji="0" lang="en-GB" alt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 (</a:t>
            </a: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1.0 km for HRVIS)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000" b="0" i="0" u="none" strike="noStrike" kern="0" cap="none" spc="0" normalizeH="0" baseline="0" noProof="0" dirty="0">
              <a:ln>
                <a:noFill/>
              </a:ln>
              <a:solidFill>
                <a:srgbClr val="001E59">
                  <a:lumMod val="50000"/>
                  <a:lumOff val="50000"/>
                </a:srgbClr>
              </a:solidFill>
              <a:effectLst/>
              <a:uLnTx/>
              <a:uFillTx/>
              <a:latin typeface="Tahoma" panose="020B060403050404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Thermal</a:t>
            </a:r>
            <a:endParaRPr kumimoji="0" lang="en-GB" altLang="en-US" sz="2000" b="0" i="0" u="none" strike="noStrike" kern="0" cap="none" spc="0" normalizeH="0" baseline="0" noProof="0" dirty="0">
              <a:ln>
                <a:noFill/>
              </a:ln>
              <a:solidFill>
                <a:srgbClr val="001E59">
                  <a:lumMod val="50000"/>
                  <a:lumOff val="50000"/>
                </a:srgbClr>
              </a:solidFill>
              <a:effectLst/>
              <a:uLnTx/>
              <a:uFillTx/>
              <a:latin typeface="Tahoma" panose="020B060403050404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3.0  km</a:t>
            </a:r>
            <a:endParaRPr kumimoji="0" lang="en-GB" altLang="en-US" sz="2000" b="0" i="0" u="none" strike="noStrike" kern="0" cap="none" spc="0" normalizeH="0" baseline="0" noProof="0" dirty="0">
              <a:ln>
                <a:noFill/>
              </a:ln>
              <a:solidFill>
                <a:srgbClr val="001E59">
                  <a:lumMod val="50000"/>
                  <a:lumOff val="50000"/>
                </a:srgbClr>
              </a:solidFill>
              <a:effectLst/>
              <a:uLnTx/>
              <a:uFillTx/>
              <a:latin typeface="Tahoma" panose="020B0604030504040204" pitchFamily="34" charset="0"/>
            </a:endParaRPr>
          </a:p>
        </p:txBody>
      </p:sp>
      <p:grpSp>
        <p:nvGrpSpPr>
          <p:cNvPr id="114" name="Group 12"/>
          <p:cNvGrpSpPr>
            <a:grpSpLocks/>
          </p:cNvGrpSpPr>
          <p:nvPr/>
        </p:nvGrpSpPr>
        <p:grpSpPr bwMode="auto">
          <a:xfrm>
            <a:off x="3001739" y="3742232"/>
            <a:ext cx="1295400" cy="1211263"/>
            <a:chOff x="2562" y="2024"/>
            <a:chExt cx="753" cy="763"/>
          </a:xfrm>
          <a:effectLst/>
        </p:grpSpPr>
        <p:pic>
          <p:nvPicPr>
            <p:cNvPr id="115" name="Picture 13" descr="BAND04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2080" b="2600"/>
            <a:stretch>
              <a:fillRect/>
            </a:stretch>
          </p:blipFill>
          <p:spPr bwMode="auto">
            <a:xfrm>
              <a:off x="2562" y="2024"/>
              <a:ext cx="75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6" name="Text Box 14"/>
            <p:cNvSpPr txBox="1">
              <a:spLocks noChangeArrowheads="1"/>
            </p:cNvSpPr>
            <p:nvPr/>
          </p:nvSpPr>
          <p:spPr bwMode="auto">
            <a:xfrm>
              <a:off x="2656" y="2614"/>
              <a:ext cx="419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9=IR3.8</a:t>
              </a:r>
            </a:p>
          </p:txBody>
        </p:sp>
      </p:grpSp>
      <p:pic>
        <p:nvPicPr>
          <p:cNvPr id="117" name="Picture 11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4087" y="2402379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9" name="Picture 1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091" y="1149841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0" name="Picture 1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1595" y="1149841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1" name="Picture 12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9047" y="5223596"/>
            <a:ext cx="854689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2" name="Picture 12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034" y="5237018"/>
            <a:ext cx="854689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3" name="Picture 12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969" y="3807465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4" name="Picture 12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997" y="3830212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5" name="Picture 12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219" y="5245595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6" name="Picture 12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765" y="5246939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7" name="Picture 12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970" y="3807465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8" name="Picture 12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015" y="4044179"/>
            <a:ext cx="633455" cy="6334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9" name="Picture 12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657" y="3779334"/>
            <a:ext cx="563093" cy="6196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290630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2" descr="H:\ESS\Desktop\MSG-1 Case Studies\2003-11-05\River Valley Fog Germany\2003_11_05_0300_CH04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1533">
            <a:off x="7544792" y="961997"/>
            <a:ext cx="1663115" cy="17423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18906">
            <a:off x="9019661" y="1345781"/>
            <a:ext cx="1952067" cy="20457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Data exploration</a:t>
            </a:r>
            <a:endParaRPr lang="en-GB" dirty="0"/>
          </a:p>
        </p:txBody>
      </p:sp>
      <p:sp>
        <p:nvSpPr>
          <p:cNvPr id="34" name="Rectangle 2"/>
          <p:cNvSpPr txBox="1">
            <a:spLocks noChangeArrowheads="1"/>
          </p:cNvSpPr>
          <p:nvPr/>
        </p:nvSpPr>
        <p:spPr bwMode="auto">
          <a:xfrm>
            <a:off x="820132" y="1366347"/>
            <a:ext cx="6969638" cy="619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221544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220791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220791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220791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220791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562722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Century Gothic" pitchFamily="34" charset="0"/>
              </a:defRPr>
            </a:lvl6pPr>
            <a:lvl7pPr marL="1125444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Century Gothic" pitchFamily="34" charset="0"/>
              </a:defRPr>
            </a:lvl7pPr>
            <a:lvl8pPr marL="1688165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Century Gothic" pitchFamily="34" charset="0"/>
              </a:defRPr>
            </a:lvl8pPr>
            <a:lvl9pPr marL="2250887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Century Gothic" pitchFamily="34" charset="0"/>
              </a:defRPr>
            </a:lvl9pPr>
          </a:lstStyle>
          <a:p>
            <a:r>
              <a:rPr lang="en-GB" sz="3600" kern="0" dirty="0" smtClean="0">
                <a:solidFill>
                  <a:schemeClr val="bg1">
                    <a:lumMod val="75000"/>
                  </a:schemeClr>
                </a:solidFill>
              </a:rPr>
              <a:t>How to use data?</a:t>
            </a:r>
            <a:endParaRPr lang="hr-HR" sz="3600" kern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901248" y="2711973"/>
            <a:ext cx="9775596" cy="3552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10162" indent="-310162" algn="l" rtl="0" eaLnBrk="1" fontAlgn="base" hangingPunct="1">
              <a:spcBef>
                <a:spcPts val="0"/>
              </a:spcBef>
              <a:spcAft>
                <a:spcPct val="0"/>
              </a:spcAft>
              <a:buFont typeface="Arial" pitchFamily="34" charset="0"/>
              <a:buChar char="•"/>
              <a:defRPr sz="4431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14423" indent="-35170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939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1406804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446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1969526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954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2532248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62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3094970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6pPr>
            <a:lvl7pPr marL="3657691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7pPr>
            <a:lvl8pPr marL="4220413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8pPr>
            <a:lvl9pPr marL="4783135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9pPr>
          </a:lstStyle>
          <a:p>
            <a:r>
              <a:rPr lang="en-GB" sz="3200" b="0" kern="0" dirty="0" smtClean="0"/>
              <a:t>Single channel??</a:t>
            </a:r>
          </a:p>
          <a:p>
            <a:r>
              <a:rPr lang="en-GB" sz="3200" b="0" kern="0" dirty="0" smtClean="0"/>
              <a:t>…</a:t>
            </a:r>
          </a:p>
          <a:p>
            <a:r>
              <a:rPr lang="en-GB" sz="3200" b="0" kern="0" dirty="0" smtClean="0"/>
              <a:t>..?</a:t>
            </a:r>
            <a:endParaRPr lang="hr-HR" sz="3200" b="0" kern="0" dirty="0" smtClean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18842">
            <a:off x="10276541" y="195712"/>
            <a:ext cx="1446764" cy="91628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507783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2" descr="H:\ESS\Desktop\MSG-1 Case Studies\2003-11-05\River Valley Fog Germany\2003_11_05_0300_CH04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1533">
            <a:off x="7544792" y="961997"/>
            <a:ext cx="1663115" cy="17423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18906">
            <a:off x="9019661" y="1345781"/>
            <a:ext cx="1952067" cy="20457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Data exploration</a:t>
            </a:r>
            <a:endParaRPr lang="en-GB" dirty="0"/>
          </a:p>
        </p:txBody>
      </p:sp>
      <p:sp>
        <p:nvSpPr>
          <p:cNvPr id="34" name="Rectangle 2"/>
          <p:cNvSpPr txBox="1">
            <a:spLocks noChangeArrowheads="1"/>
          </p:cNvSpPr>
          <p:nvPr/>
        </p:nvSpPr>
        <p:spPr bwMode="auto">
          <a:xfrm>
            <a:off x="820132" y="1366347"/>
            <a:ext cx="6969638" cy="619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221544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220791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220791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220791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220791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562722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Century Gothic" pitchFamily="34" charset="0"/>
              </a:defRPr>
            </a:lvl6pPr>
            <a:lvl7pPr marL="1125444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Century Gothic" pitchFamily="34" charset="0"/>
              </a:defRPr>
            </a:lvl7pPr>
            <a:lvl8pPr marL="1688165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Century Gothic" pitchFamily="34" charset="0"/>
              </a:defRPr>
            </a:lvl8pPr>
            <a:lvl9pPr marL="2250887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Century Gothic" pitchFamily="34" charset="0"/>
              </a:defRPr>
            </a:lvl9pPr>
          </a:lstStyle>
          <a:p>
            <a:r>
              <a:rPr lang="en-GB" sz="3600" kern="0" dirty="0" smtClean="0">
                <a:solidFill>
                  <a:schemeClr val="bg1">
                    <a:lumMod val="75000"/>
                  </a:schemeClr>
                </a:solidFill>
              </a:rPr>
              <a:t>How to use data?</a:t>
            </a:r>
            <a:endParaRPr lang="hr-HR" sz="3600" kern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5" name="Rectangle 3"/>
          <p:cNvSpPr txBox="1">
            <a:spLocks noChangeArrowheads="1"/>
          </p:cNvSpPr>
          <p:nvPr/>
        </p:nvSpPr>
        <p:spPr bwMode="auto">
          <a:xfrm>
            <a:off x="901248" y="2711973"/>
            <a:ext cx="9775596" cy="3552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10162" indent="-310162" algn="l" rtl="0" eaLnBrk="1" fontAlgn="base" hangingPunct="1">
              <a:spcBef>
                <a:spcPts val="0"/>
              </a:spcBef>
              <a:spcAft>
                <a:spcPct val="0"/>
              </a:spcAft>
              <a:buFont typeface="Arial" pitchFamily="34" charset="0"/>
              <a:buChar char="•"/>
              <a:defRPr sz="4431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14423" indent="-35170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939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1406804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446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1969526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954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2532248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62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3094970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6pPr>
            <a:lvl7pPr marL="3657691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7pPr>
            <a:lvl8pPr marL="4220413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8pPr>
            <a:lvl9pPr marL="4783135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9pPr>
          </a:lstStyle>
          <a:p>
            <a:r>
              <a:rPr lang="en-GB" sz="3200" b="0" kern="0" dirty="0" smtClean="0"/>
              <a:t>Single channel??</a:t>
            </a:r>
            <a:endParaRPr lang="hr-HR" sz="3200" b="0" kern="0" dirty="0" smtClean="0"/>
          </a:p>
          <a:p>
            <a:r>
              <a:rPr lang="en-GB" sz="3200" b="0" kern="0" dirty="0" smtClean="0"/>
              <a:t>Channel difference/ratio</a:t>
            </a:r>
          </a:p>
          <a:p>
            <a:r>
              <a:rPr lang="en-GB" sz="3200" b="0" kern="0" dirty="0" smtClean="0"/>
              <a:t>Sandwich products</a:t>
            </a:r>
            <a:endParaRPr lang="hr-HR" sz="3200" b="0" kern="0" dirty="0" smtClean="0"/>
          </a:p>
          <a:p>
            <a:r>
              <a:rPr lang="en-GB" sz="3200" b="0" kern="0" dirty="0" smtClean="0"/>
              <a:t>RGB products</a:t>
            </a:r>
          </a:p>
          <a:p>
            <a:pPr marL="0" indent="0">
              <a:buNone/>
            </a:pPr>
            <a:r>
              <a:rPr lang="en-GB" sz="3200" b="0" kern="0" dirty="0" smtClean="0"/>
              <a:t>-</a:t>
            </a:r>
          </a:p>
          <a:p>
            <a:r>
              <a:rPr lang="en-GB" sz="3200" b="0" kern="0" dirty="0" smtClean="0"/>
              <a:t>L2(+) / Geophysical products</a:t>
            </a:r>
            <a:endParaRPr lang="hr-HR" sz="3200" b="0" kern="0" dirty="0"/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62745">
            <a:off x="6631555" y="2591348"/>
            <a:ext cx="2706982" cy="17053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4823" y="3488645"/>
            <a:ext cx="2327324" cy="15686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211132">
            <a:off x="7856041" y="4709345"/>
            <a:ext cx="2799307" cy="15844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910085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pplications Template">
  <a:themeElements>
    <a:clrScheme name="EUMETSAT 2021 Colours">
      <a:dk1>
        <a:srgbClr val="FFFFFF"/>
      </a:dk1>
      <a:lt1>
        <a:srgbClr val="00205B"/>
      </a:lt1>
      <a:dk2>
        <a:srgbClr val="38484E"/>
      </a:dk2>
      <a:lt2>
        <a:srgbClr val="5B7F95"/>
      </a:lt2>
      <a:accent1>
        <a:srgbClr val="00B5E2"/>
      </a:accent1>
      <a:accent2>
        <a:srgbClr val="EAAA00"/>
      </a:accent2>
      <a:accent3>
        <a:srgbClr val="00B2A9"/>
      </a:accent3>
      <a:accent4>
        <a:srgbClr val="FE5000"/>
      </a:accent4>
      <a:accent5>
        <a:srgbClr val="7C7FAB"/>
      </a:accent5>
      <a:accent6>
        <a:srgbClr val="D6D2C4"/>
      </a:accent6>
      <a:hlink>
        <a:srgbClr val="C5B9AC"/>
      </a:hlink>
      <a:folHlink>
        <a:srgbClr val="968C83"/>
      </a:folHlink>
    </a:clrScheme>
    <a:fontScheme name="EUMETSAT">
      <a:majorFont>
        <a:latin typeface="Bahnschrift SemiLight"/>
        <a:ea typeface=""/>
        <a:cs typeface=""/>
      </a:majorFont>
      <a:minorFont>
        <a:latin typeface="Bahnschrif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1600" b="0" kern="100" spc="-100" dirty="0" err="1" smtClean="0">
            <a:solidFill>
              <a:schemeClr val="tx2"/>
            </a:solidFill>
            <a:latin typeface="Bahnschrift Light" panose="020B0502040204020203" pitchFamily="34" charset="0"/>
            <a:ea typeface="Roboto" panose="02000000000000000000" pitchFamily="2" charset="0"/>
          </a:defRPr>
        </a:defPPr>
      </a:lstStyle>
    </a:txDef>
  </a:objectDefaults>
  <a:extraClrSchemeLst>
    <a:extraClrScheme>
      <a:clrScheme name="1_EUM_template_v03 1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FF9A00"/>
        </a:accent1>
        <a:accent2>
          <a:srgbClr val="9F2D20"/>
        </a:accent2>
        <a:accent3>
          <a:srgbClr val="FFFFFF"/>
        </a:accent3>
        <a:accent4>
          <a:srgbClr val="001E59"/>
        </a:accent4>
        <a:accent5>
          <a:srgbClr val="FFCAAA"/>
        </a:accent5>
        <a:accent6>
          <a:srgbClr val="90281C"/>
        </a:accent6>
        <a:hlink>
          <a:srgbClr val="7498C0"/>
        </a:hlink>
        <a:folHlink>
          <a:srgbClr val="9294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2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F6D0A9"/>
        </a:accent1>
        <a:accent2>
          <a:srgbClr val="EBCAE3"/>
        </a:accent2>
        <a:accent3>
          <a:srgbClr val="FFFFFF"/>
        </a:accent3>
        <a:accent4>
          <a:srgbClr val="001E59"/>
        </a:accent4>
        <a:accent5>
          <a:srgbClr val="FAE4D1"/>
        </a:accent5>
        <a:accent6>
          <a:srgbClr val="D5B7CE"/>
        </a:accent6>
        <a:hlink>
          <a:srgbClr val="4E2029"/>
        </a:hlink>
        <a:folHlink>
          <a:srgbClr val="423B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3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5B97B1"/>
        </a:accent1>
        <a:accent2>
          <a:srgbClr val="F39600"/>
        </a:accent2>
        <a:accent3>
          <a:srgbClr val="FFFFFF"/>
        </a:accent3>
        <a:accent4>
          <a:srgbClr val="001E59"/>
        </a:accent4>
        <a:accent5>
          <a:srgbClr val="B5C9D5"/>
        </a:accent5>
        <a:accent6>
          <a:srgbClr val="DC8700"/>
        </a:accent6>
        <a:hlink>
          <a:srgbClr val="FFE4AE"/>
        </a:hlink>
        <a:folHlink>
          <a:srgbClr val="002A3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4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003F80"/>
        </a:accent1>
        <a:accent2>
          <a:srgbClr val="BDD7EE"/>
        </a:accent2>
        <a:accent3>
          <a:srgbClr val="FFFFFF"/>
        </a:accent3>
        <a:accent4>
          <a:srgbClr val="001E59"/>
        </a:accent4>
        <a:accent5>
          <a:srgbClr val="AAAFC0"/>
        </a:accent5>
        <a:accent6>
          <a:srgbClr val="ABC3D8"/>
        </a:accent6>
        <a:hlink>
          <a:srgbClr val="FFD350"/>
        </a:hlink>
        <a:folHlink>
          <a:srgbClr val="EB6F3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5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C75B12"/>
        </a:accent1>
        <a:accent2>
          <a:srgbClr val="003359"/>
        </a:accent2>
        <a:accent3>
          <a:srgbClr val="FFFFFF"/>
        </a:accent3>
        <a:accent4>
          <a:srgbClr val="001E59"/>
        </a:accent4>
        <a:accent5>
          <a:srgbClr val="E0B5AA"/>
        </a:accent5>
        <a:accent6>
          <a:srgbClr val="002D50"/>
        </a:accent6>
        <a:hlink>
          <a:srgbClr val="92A2BD"/>
        </a:hlink>
        <a:folHlink>
          <a:srgbClr val="C7B37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 Landscape Template (Applications)" id="{D785BFDD-2E5B-4C55-920E-06CEA1B1407C}" vid="{68D8182D-4241-4F8F-9547-816F8DFF900F}"/>
    </a:ext>
  </a:extLst>
</a:theme>
</file>

<file path=ppt/theme/theme2.xml><?xml version="1.0" encoding="utf-8"?>
<a:theme xmlns:a="http://schemas.openxmlformats.org/drawingml/2006/main" name="Viewgraph Landscape Template">
  <a:themeElements>
    <a:clrScheme name="Custom 2">
      <a:dk1>
        <a:srgbClr val="002569"/>
      </a:dk1>
      <a:lt1>
        <a:srgbClr val="FFFFFF"/>
      </a:lt1>
      <a:dk2>
        <a:srgbClr val="002569"/>
      </a:dk2>
      <a:lt2>
        <a:srgbClr val="5F758D"/>
      </a:lt2>
      <a:accent1>
        <a:srgbClr val="FF9A00"/>
      </a:accent1>
      <a:accent2>
        <a:srgbClr val="279989"/>
      </a:accent2>
      <a:accent3>
        <a:srgbClr val="FFFFFF"/>
      </a:accent3>
      <a:accent4>
        <a:srgbClr val="001E59"/>
      </a:accent4>
      <a:accent5>
        <a:srgbClr val="FFCAAA"/>
      </a:accent5>
      <a:accent6>
        <a:srgbClr val="90281C"/>
      </a:accent6>
      <a:hlink>
        <a:srgbClr val="7498C0"/>
      </a:hlink>
      <a:folHlink>
        <a:srgbClr val="929497"/>
      </a:folHlink>
    </a:clrScheme>
    <a:fontScheme name="1_EUM_template_v03">
      <a:majorFont>
        <a:latin typeface="Century Gothic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1_EUM_template_v03 1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FF9A00"/>
        </a:accent1>
        <a:accent2>
          <a:srgbClr val="9F2D20"/>
        </a:accent2>
        <a:accent3>
          <a:srgbClr val="FFFFFF"/>
        </a:accent3>
        <a:accent4>
          <a:srgbClr val="001E59"/>
        </a:accent4>
        <a:accent5>
          <a:srgbClr val="FFCAAA"/>
        </a:accent5>
        <a:accent6>
          <a:srgbClr val="90281C"/>
        </a:accent6>
        <a:hlink>
          <a:srgbClr val="7498C0"/>
        </a:hlink>
        <a:folHlink>
          <a:srgbClr val="9294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2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F6D0A9"/>
        </a:accent1>
        <a:accent2>
          <a:srgbClr val="EBCAE3"/>
        </a:accent2>
        <a:accent3>
          <a:srgbClr val="FFFFFF"/>
        </a:accent3>
        <a:accent4>
          <a:srgbClr val="001E59"/>
        </a:accent4>
        <a:accent5>
          <a:srgbClr val="FAE4D1"/>
        </a:accent5>
        <a:accent6>
          <a:srgbClr val="D5B7CE"/>
        </a:accent6>
        <a:hlink>
          <a:srgbClr val="4E2029"/>
        </a:hlink>
        <a:folHlink>
          <a:srgbClr val="423B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3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5B97B1"/>
        </a:accent1>
        <a:accent2>
          <a:srgbClr val="F39600"/>
        </a:accent2>
        <a:accent3>
          <a:srgbClr val="FFFFFF"/>
        </a:accent3>
        <a:accent4>
          <a:srgbClr val="001E59"/>
        </a:accent4>
        <a:accent5>
          <a:srgbClr val="B5C9D5"/>
        </a:accent5>
        <a:accent6>
          <a:srgbClr val="DC8700"/>
        </a:accent6>
        <a:hlink>
          <a:srgbClr val="FFE4AE"/>
        </a:hlink>
        <a:folHlink>
          <a:srgbClr val="002A3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4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003F80"/>
        </a:accent1>
        <a:accent2>
          <a:srgbClr val="BDD7EE"/>
        </a:accent2>
        <a:accent3>
          <a:srgbClr val="FFFFFF"/>
        </a:accent3>
        <a:accent4>
          <a:srgbClr val="001E59"/>
        </a:accent4>
        <a:accent5>
          <a:srgbClr val="AAAFC0"/>
        </a:accent5>
        <a:accent6>
          <a:srgbClr val="ABC3D8"/>
        </a:accent6>
        <a:hlink>
          <a:srgbClr val="FFD350"/>
        </a:hlink>
        <a:folHlink>
          <a:srgbClr val="EB6F3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5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C75B12"/>
        </a:accent1>
        <a:accent2>
          <a:srgbClr val="003359"/>
        </a:accent2>
        <a:accent3>
          <a:srgbClr val="FFFFFF"/>
        </a:accent3>
        <a:accent4>
          <a:srgbClr val="001E59"/>
        </a:accent4>
        <a:accent5>
          <a:srgbClr val="E0B5AA"/>
        </a:accent5>
        <a:accent6>
          <a:srgbClr val="002D50"/>
        </a:accent6>
        <a:hlink>
          <a:srgbClr val="92A2BD"/>
        </a:hlink>
        <a:folHlink>
          <a:srgbClr val="C7B37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2" id="{07720459-F48C-414D-899F-B18900DC1FFE}" vid="{79695FB6-756E-420B-8C49-5F104F1B407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Landscape Template (Applications) (1)</Template>
  <TotalTime>4557</TotalTime>
  <Words>821</Words>
  <Application>Microsoft Office PowerPoint</Application>
  <PresentationFormat>Widescreen</PresentationFormat>
  <Paragraphs>346</Paragraphs>
  <Slides>39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56" baseType="lpstr">
      <vt:lpstr>Arial</vt:lpstr>
      <vt:lpstr>Bahnschrift Light</vt:lpstr>
      <vt:lpstr>Bahnschrift SemiBold</vt:lpstr>
      <vt:lpstr>Bahnschrift SemiLight</vt:lpstr>
      <vt:lpstr>Calibri</vt:lpstr>
      <vt:lpstr>Calibri Light</vt:lpstr>
      <vt:lpstr>Century Gothic</vt:lpstr>
      <vt:lpstr>Helvetica</vt:lpstr>
      <vt:lpstr>Roboto</vt:lpstr>
      <vt:lpstr>Roboto Light</vt:lpstr>
      <vt:lpstr>Roboto Medium</vt:lpstr>
      <vt:lpstr>Tahoma</vt:lpstr>
      <vt:lpstr>Times New Roman</vt:lpstr>
      <vt:lpstr>Wingdings</vt:lpstr>
      <vt:lpstr>1_Applications Template</vt:lpstr>
      <vt:lpstr>Viewgraph Landscape Template</vt:lpstr>
      <vt:lpstr>Clip</vt:lpstr>
      <vt:lpstr>PowerPoint Presentation</vt:lpstr>
      <vt:lpstr>Agenda</vt:lpstr>
      <vt:lpstr>Agenda</vt:lpstr>
      <vt:lpstr>Photon’s journey</vt:lpstr>
      <vt:lpstr>Middle of journey</vt:lpstr>
      <vt:lpstr>Middle of journey</vt:lpstr>
      <vt:lpstr>Middle of journey</vt:lpstr>
      <vt:lpstr>Data exploration</vt:lpstr>
      <vt:lpstr>Data exploration</vt:lpstr>
      <vt:lpstr>Agenda</vt:lpstr>
      <vt:lpstr>Single channel(s) – convergence line detection</vt:lpstr>
      <vt:lpstr>Channel differenc/ratio</vt:lpstr>
      <vt:lpstr>#Sandwich product</vt:lpstr>
      <vt:lpstr>‘Sandwich’ product</vt:lpstr>
      <vt:lpstr>‘Sandwich’ product</vt:lpstr>
      <vt:lpstr>Middle of journey</vt:lpstr>
      <vt:lpstr>RGB products – generic example</vt:lpstr>
      <vt:lpstr>Quick help for RGBs</vt:lpstr>
      <vt:lpstr>PowerPoint Presentation</vt:lpstr>
      <vt:lpstr>PowerPoint Presentation</vt:lpstr>
      <vt:lpstr>Utility: cloud phase, vegetation, dust, smoke, snow, fires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RGB walk-through</vt:lpstr>
      <vt:lpstr>RGB walk-through</vt:lpstr>
      <vt:lpstr>RGB walk-through</vt:lpstr>
      <vt:lpstr>RGB walk-through</vt:lpstr>
      <vt:lpstr>RGB walk-through</vt:lpstr>
      <vt:lpstr>RGB walk-through</vt:lpstr>
      <vt:lpstr>RGB walk-through</vt:lpstr>
      <vt:lpstr>RGB walk-through</vt:lpstr>
      <vt:lpstr>Geophysical (L2+) products</vt:lpstr>
      <vt:lpstr>Geophysical (L2+) products </vt:lpstr>
      <vt:lpstr>Geophysical (L2+) products</vt:lpstr>
      <vt:lpstr>Geophysical (L2+) products</vt:lpstr>
      <vt:lpstr>PowerPoint Presentation</vt:lpstr>
    </vt:vector>
  </TitlesOfParts>
  <Company>EUMETSAT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Ivan Smiljanic</dc:creator>
  <cp:lastModifiedBy>Ivan Smiljanic</cp:lastModifiedBy>
  <cp:revision>69</cp:revision>
  <cp:lastPrinted>2006-03-06T14:11:17Z</cp:lastPrinted>
  <dcterms:created xsi:type="dcterms:W3CDTF">2022-11-07T16:13:56Z</dcterms:created>
  <dcterms:modified xsi:type="dcterms:W3CDTF">2023-09-02T08:59:21Z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M_DOCNUM">
    <vt:lpwstr>1250538</vt:lpwstr>
  </property>
  <property fmtid="{D5CDD505-2E9C-101B-9397-08002B2CF9AE}" pid="3" name="DM_DOCNAME">
    <vt:lpwstr>Presentation Landscape Template (Applications)</vt:lpwstr>
  </property>
  <property fmtid="{D5CDD505-2E9C-101B-9397-08002B2CF9AE}" pid="4" name="DM_AUTHOR">
    <vt:lpwstr>Anne-Flore Laloe</vt:lpwstr>
  </property>
  <property fmtid="{D5CDD505-2E9C-101B-9397-08002B2CF9AE}" pid="5" name="DM_E_DOC_NO">
    <vt:lpwstr>EUM/IM/TEM/21/1250538</vt:lpwstr>
  </property>
  <property fmtid="{D5CDD505-2E9C-101B-9397-08002B2CF9AE}" pid="6" name="DM_E_VER_NO">
    <vt:lpwstr>1B</vt:lpwstr>
  </property>
  <property fmtid="{D5CDD505-2E9C-101B-9397-08002B2CF9AE}" pid="7" name="DM_E_ISS_DATE">
    <vt:lpwstr>28 March 2022</vt:lpwstr>
  </property>
  <property fmtid="{D5CDD505-2E9C-101B-9397-08002B2CF9AE}" pid="8" name="DM_E_FROM_PERS2">
    <vt:lpwstr/>
  </property>
  <property fmtid="{D5CDD505-2E9C-101B-9397-08002B2CF9AE}" pid="9" name="DM_E_CONFID">
    <vt:lpwstr/>
  </property>
  <property fmtid="{D5CDD505-2E9C-101B-9397-08002B2CF9AE}" pid="10" name="DM_E_WBS_CODE">
    <vt:lpwstr/>
  </property>
  <property fmtid="{D5CDD505-2E9C-101B-9397-08002B2CF9AE}" pid="11" name="DM_E_DISTRIB">
    <vt:lpwstr/>
  </property>
  <property fmtid="{D5CDD505-2E9C-101B-9397-08002B2CF9AE}" pid="12" name="DIGITAL_SIGNATURE">
    <vt:lpwstr/>
  </property>
</Properties>
</file>