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690" r:id="rId1"/>
    <p:sldMasterId id="2147487706" r:id="rId2"/>
  </p:sldMasterIdLst>
  <p:notesMasterIdLst>
    <p:notesMasterId r:id="rId42"/>
  </p:notesMasterIdLst>
  <p:handoutMasterIdLst>
    <p:handoutMasterId r:id="rId43"/>
  </p:handoutMasterIdLst>
  <p:sldIdLst>
    <p:sldId id="610" r:id="rId3"/>
    <p:sldId id="606" r:id="rId4"/>
    <p:sldId id="633" r:id="rId5"/>
    <p:sldId id="604" r:id="rId6"/>
    <p:sldId id="612" r:id="rId7"/>
    <p:sldId id="687" r:id="rId8"/>
    <p:sldId id="688" r:id="rId9"/>
    <p:sldId id="611" r:id="rId10"/>
    <p:sldId id="637" r:id="rId11"/>
    <p:sldId id="685" r:id="rId12"/>
    <p:sldId id="650" r:id="rId13"/>
    <p:sldId id="640" r:id="rId14"/>
    <p:sldId id="646" r:id="rId15"/>
    <p:sldId id="644" r:id="rId16"/>
    <p:sldId id="647" r:id="rId17"/>
    <p:sldId id="689" r:id="rId18"/>
    <p:sldId id="657" r:id="rId19"/>
    <p:sldId id="690" r:id="rId20"/>
    <p:sldId id="691" r:id="rId21"/>
    <p:sldId id="692" r:id="rId22"/>
    <p:sldId id="693" r:id="rId23"/>
    <p:sldId id="694" r:id="rId24"/>
    <p:sldId id="695" r:id="rId25"/>
    <p:sldId id="696" r:id="rId26"/>
    <p:sldId id="697" r:id="rId27"/>
    <p:sldId id="698" r:id="rId28"/>
    <p:sldId id="662" r:id="rId29"/>
    <p:sldId id="664" r:id="rId30"/>
    <p:sldId id="663" r:id="rId31"/>
    <p:sldId id="665" r:id="rId32"/>
    <p:sldId id="666" r:id="rId33"/>
    <p:sldId id="668" r:id="rId34"/>
    <p:sldId id="667" r:id="rId35"/>
    <p:sldId id="669" r:id="rId36"/>
    <p:sldId id="680" r:id="rId37"/>
    <p:sldId id="679" r:id="rId38"/>
    <p:sldId id="678" r:id="rId39"/>
    <p:sldId id="682" r:id="rId40"/>
    <p:sldId id="609" r:id="rId41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B00"/>
    <a:srgbClr val="C5B9AC"/>
    <a:srgbClr val="00205B"/>
    <a:srgbClr val="D6D2C4"/>
    <a:srgbClr val="E8E8E8"/>
    <a:srgbClr val="E0E0E0"/>
    <a:srgbClr val="F1F1F1"/>
    <a:srgbClr val="00B5E2"/>
    <a:srgbClr val="99C221"/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0299" autoAdjust="0"/>
  </p:normalViewPr>
  <p:slideViewPr>
    <p:cSldViewPr snapToGrid="0">
      <p:cViewPr varScale="1">
        <p:scale>
          <a:sx n="69" d="100"/>
          <a:sy n="69" d="100"/>
        </p:scale>
        <p:origin x="524" y="40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195502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13369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23E960-7099-414F-9240-76729355BDA0}" type="slidenum">
              <a:rPr kumimoji="0" lang="en-GB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133695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>
                <a:latin typeface="Arial" charset="0"/>
              </a:rPr>
              <a:t>Koji omogućuje da vidimo koliki je udio pojedine boje ( a time i zračenja u pojedinom kanalu) u nekoj boji kompozita.</a:t>
            </a:r>
          </a:p>
        </p:txBody>
      </p:sp>
    </p:spTree>
    <p:extLst>
      <p:ext uri="{BB962C8B-B14F-4D97-AF65-F5344CB8AC3E}">
        <p14:creationId xmlns:p14="http://schemas.microsoft.com/office/powerpoint/2010/main" val="505175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13369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FD842A-BB90-4730-85D8-18F0AAF1A82F}" type="slidenum">
              <a:rPr kumimoji="0" lang="en-GB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133695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>
                <a:latin typeface="Arial" charset="0"/>
              </a:rPr>
              <a:t>Evo kako to izgleda. Ovdje su prikazane slike u NIR 1.6, obojena u crveno, VIS 0.8, obojena u zeleno i VIS 0.6, obojena u plavo. Njihovim kombiniranjem dobiva se ovakva slika:</a:t>
            </a:r>
          </a:p>
          <a:p>
            <a:pPr eaLnBrk="1" hangingPunct="1">
              <a:spcBef>
                <a:spcPct val="0"/>
              </a:spcBef>
            </a:pPr>
            <a:endParaRPr lang="hr-HR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r-HR">
                <a:latin typeface="Arial" charset="0"/>
              </a:rPr>
              <a:t>Da bismo lakše vidjeli koje značenje na slici imaju pojedine boje uzet ćemo jedan jednostavan alat</a:t>
            </a:r>
          </a:p>
        </p:txBody>
      </p:sp>
    </p:spTree>
    <p:extLst>
      <p:ext uri="{BB962C8B-B14F-4D97-AF65-F5344CB8AC3E}">
        <p14:creationId xmlns:p14="http://schemas.microsoft.com/office/powerpoint/2010/main" val="4175411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7666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17.wmf"/><Relationship Id="rId12" Type="http://schemas.openxmlformats.org/officeDocument/2006/relationships/image" Target="../media/image23.pn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0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11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09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9907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48" y="1237127"/>
            <a:ext cx="11627339" cy="5262675"/>
          </a:xfrm>
        </p:spPr>
        <p:txBody>
          <a:bodyPr>
            <a:normAutofit/>
          </a:bodyPr>
          <a:lstStyle>
            <a:lvl1pPr marL="310162" indent="-31016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4224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 t="-5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8093207" y="230589"/>
            <a:ext cx="4098795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4308" tIns="44308" rIns="44308" bIns="443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2544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108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8097605" y="6145001"/>
            <a:ext cx="3858471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" name="Clip" r:id="rId4" imgW="3809524" imgH="2619048" progId="">
                    <p:embed/>
                  </p:oleObj>
                </mc:Choice>
                <mc:Fallback>
                  <p:oleObj name="Clip" r:id="rId4" imgW="3809524" imgH="2619048" progId="">
                    <p:embed/>
                    <p:pic>
                      <p:nvPicPr>
                        <p:cNvPr id="15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Clip" r:id="rId6" imgW="2835360" imgH="1920600" progId="">
                    <p:embed/>
                  </p:oleObj>
                </mc:Choice>
                <mc:Fallback>
                  <p:oleObj name="Clip" r:id="rId6" imgW="2835360" imgH="1920600" progId="">
                    <p:embed/>
                    <p:pic>
                      <p:nvPicPr>
                        <p:cNvPr id="18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</p:grpSp>
      <p:sp>
        <p:nvSpPr>
          <p:cNvPr id="247" name="Rectangle 246"/>
          <p:cNvSpPr/>
          <p:nvPr userDrawn="1"/>
        </p:nvSpPr>
        <p:spPr bwMode="auto">
          <a:xfrm>
            <a:off x="10852843" y="6598214"/>
            <a:ext cx="1134139" cy="244549"/>
          </a:xfrm>
          <a:prstGeom prst="rect">
            <a:avLst/>
          </a:prstGeom>
          <a:solidFill>
            <a:srgbClr val="F1F1F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4308" tIns="44308" rIns="44308" bIns="443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2544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108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46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35298" y="553831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2150" y="5108992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48701" y="5244217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70656" y="4939417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2919287" y="3156926"/>
            <a:ext cx="1191409" cy="85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 userDrawn="1"/>
        </p:nvSpPr>
        <p:spPr bwMode="auto">
          <a:xfrm>
            <a:off x="2314237" y="1608858"/>
            <a:ext cx="1558951" cy="1558951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2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2737293" y="1966704"/>
            <a:ext cx="968240" cy="72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" name="Oval 257"/>
          <p:cNvSpPr/>
          <p:nvPr userDrawn="1"/>
        </p:nvSpPr>
        <p:spPr bwMode="auto">
          <a:xfrm>
            <a:off x="160257" y="447025"/>
            <a:ext cx="199828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3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1270996" y="3937937"/>
            <a:ext cx="1768882" cy="132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" name="Picture 255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667857" y="1145124"/>
            <a:ext cx="843209" cy="669798"/>
          </a:xfrm>
          <a:prstGeom prst="rect">
            <a:avLst/>
          </a:prstGeom>
        </p:spPr>
      </p:pic>
      <p:sp>
        <p:nvSpPr>
          <p:cNvPr id="259" name="Oval 258"/>
          <p:cNvSpPr/>
          <p:nvPr userDrawn="1"/>
        </p:nvSpPr>
        <p:spPr bwMode="auto">
          <a:xfrm>
            <a:off x="228845" y="2573024"/>
            <a:ext cx="199828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7" name="Picture 256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523299" y="3178572"/>
            <a:ext cx="1409372" cy="1119526"/>
          </a:xfrm>
          <a:prstGeom prst="rect">
            <a:avLst/>
          </a:prstGeom>
        </p:spPr>
      </p:pic>
      <p:sp>
        <p:nvSpPr>
          <p:cNvPr id="260" name="Oval 259"/>
          <p:cNvSpPr/>
          <p:nvPr userDrawn="1"/>
        </p:nvSpPr>
        <p:spPr bwMode="auto">
          <a:xfrm>
            <a:off x="3697435" y="1918079"/>
            <a:ext cx="1558951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chemeClr val="accent2">
                  <a:lumMod val="75000"/>
                  <a:alpha val="48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5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4079004" y="2466463"/>
            <a:ext cx="795814" cy="56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" name="Oval 260"/>
          <p:cNvSpPr/>
          <p:nvPr userDrawn="1"/>
        </p:nvSpPr>
        <p:spPr bwMode="auto">
          <a:xfrm>
            <a:off x="5546139" y="3626136"/>
            <a:ext cx="1558951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rgbClr val="00B5E2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1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 rot="19090163">
            <a:off x="5949465" y="4025891"/>
            <a:ext cx="752301" cy="75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" name="Oval 264"/>
          <p:cNvSpPr/>
          <p:nvPr userDrawn="1"/>
        </p:nvSpPr>
        <p:spPr bwMode="auto">
          <a:xfrm>
            <a:off x="427125" y="1786399"/>
            <a:ext cx="1558951" cy="1417228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66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729832" y="1901522"/>
            <a:ext cx="1280557" cy="96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" name="Rectangle 261"/>
          <p:cNvSpPr/>
          <p:nvPr userDrawn="1"/>
        </p:nvSpPr>
        <p:spPr bwMode="auto">
          <a:xfrm>
            <a:off x="228845" y="6598213"/>
            <a:ext cx="353547" cy="244549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687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9907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48" y="1237127"/>
            <a:ext cx="11627339" cy="5262675"/>
          </a:xfrm>
        </p:spPr>
        <p:txBody>
          <a:bodyPr>
            <a:normAutofit/>
          </a:bodyPr>
          <a:lstStyle>
            <a:lvl1pPr marL="310162" indent="-31016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264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80550-C898-4918-9DDE-4A60189CB1C9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1548379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866"/>
            <a:ext cx="10972800" cy="4454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55247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07906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59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99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98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01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5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2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84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60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000" b="0" baseline="0" smtClean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EUM/IM/TEM/21/1250538, v1B, 28 March 2022</a:t>
            </a:r>
            <a:endParaRPr lang="de-DE" sz="1000" b="0" baseline="0" dirty="0">
              <a:solidFill>
                <a:schemeClr val="accent5"/>
              </a:solidFill>
              <a:latin typeface="+mn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solidFill>
                <a:schemeClr val="accent5"/>
              </a:solidFill>
              <a:latin typeface="+mn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8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93" r:id="rId1"/>
    <p:sldLayoutId id="2147487692" r:id="rId2"/>
    <p:sldLayoutId id="2147487691" r:id="rId3"/>
    <p:sldLayoutId id="2147487700" r:id="rId4"/>
    <p:sldLayoutId id="2147487694" r:id="rId5"/>
    <p:sldLayoutId id="2147487695" r:id="rId6"/>
    <p:sldLayoutId id="2147487696" r:id="rId7"/>
    <p:sldLayoutId id="2147487697" r:id="rId8"/>
    <p:sldLayoutId id="2147487698" r:id="rId9"/>
    <p:sldLayoutId id="2147487699" r:id="rId10"/>
    <p:sldLayoutId id="2147487705" r:id="rId11"/>
  </p:sldLayoutIdLst>
  <p:transition/>
  <p:timing>
    <p:tnLst>
      <p:par>
        <p:cTn id="1" dur="indefinite" restart="never" nodeType="tmRoot"/>
      </p:par>
    </p:tnLst>
  </p:timing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" y="4"/>
            <a:ext cx="12191998" cy="100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248" y="1290111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736126" y="6649210"/>
            <a:ext cx="3113648" cy="15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de-DE" sz="985" b="0" baseline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Classification</a:t>
            </a:r>
            <a:endParaRPr lang="de-DE" sz="985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665872" y="6649210"/>
            <a:ext cx="3395003" cy="15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GB" sz="985" b="0" baseline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EUM/GES/TEM/07/2025, v2W, 5 March 2019</a:t>
            </a:r>
            <a:endParaRPr lang="de-DE" sz="985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218080" y="6593586"/>
            <a:ext cx="359394" cy="262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F9CC606-8418-49EA-9DB7-3FFD72983DD3}" type="slidenum">
              <a:rPr lang="de-DE" sz="1108" b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sz="1108" dirty="0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47550" y="6650388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273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07" r:id="rId1"/>
    <p:sldLayoutId id="2147487708" r:id="rId2"/>
    <p:sldLayoutId id="2147487709" r:id="rId3"/>
    <p:sldLayoutId id="2147487710" r:id="rId4"/>
    <p:sldLayoutId id="2147487712" r:id="rId5"/>
  </p:sldLayoutIdLst>
  <p:transition/>
  <p:timing>
    <p:tnLst>
      <p:par>
        <p:cTn id="1" dur="indefinite" restart="never" nodeType="tmRoot"/>
      </p:par>
    </p:tnLst>
  </p:timing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9.jpeg"/><Relationship Id="rId18" Type="http://schemas.openxmlformats.org/officeDocument/2006/relationships/image" Target="../media/image47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6.jpeg"/><Relationship Id="rId2" Type="http://schemas.openxmlformats.org/officeDocument/2006/relationships/image" Target="../media/image38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5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metrain.org/RGBguide/instructions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hyperlink" Target="http://eumetrain.org/rgb_quick_guides/index.html" TargetMode="Externa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3.png"/><Relationship Id="rId2" Type="http://schemas.openxmlformats.org/officeDocument/2006/relationships/image" Target="../media/image38.png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1.jp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9.jpeg"/><Relationship Id="rId18" Type="http://schemas.openxmlformats.org/officeDocument/2006/relationships/image" Target="../media/image47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6.jpeg"/><Relationship Id="rId2" Type="http://schemas.openxmlformats.org/officeDocument/2006/relationships/image" Target="../media/image38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5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title="[DM_DOCNAME]"/>
          <p:cNvSpPr txBox="1"/>
          <p:nvPr/>
        </p:nvSpPr>
        <p:spPr>
          <a:xfrm>
            <a:off x="6881091" y="1884153"/>
            <a:ext cx="5310909" cy="2641062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b="0" spc="-100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Basics of RGBs and products.</a:t>
            </a:r>
            <a:endParaRPr lang="en-GB" sz="3200" b="0" spc="-100" dirty="0">
              <a:solidFill>
                <a:schemeClr val="tx1"/>
              </a:solidFill>
              <a:latin typeface="Bahnschrift SemiLight" panose="020B0502040204020203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sz="18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Ivan Smiljanic</a:t>
            </a:r>
            <a:endParaRPr lang="en-GB" sz="1800" b="0" dirty="0">
              <a:solidFill>
                <a:schemeClr val="tx1"/>
              </a:solidFill>
              <a:latin typeface="Bahnschrift SemiBold" panose="020B0502040204020203" pitchFamily="34" charset="0"/>
              <a:ea typeface="Roboto Medium" panose="02000000000000000000" pitchFamily="2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1800" b="0" i="1" dirty="0" smtClean="0">
                <a:solidFill>
                  <a:schemeClr val="tx1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Calibri" panose="020F0502020204030204" pitchFamily="34" charset="0"/>
              </a:rPr>
              <a:t>EUMETSAT training team</a:t>
            </a:r>
            <a:endParaRPr lang="en-GB" sz="1800" b="0" i="1" dirty="0">
              <a:solidFill>
                <a:schemeClr val="tx1"/>
              </a:solidFill>
              <a:latin typeface="Bahnschrift Light" panose="020B0502040204020203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400" b="0" i="1" dirty="0" smtClean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SAC Trainers’ Course</a:t>
            </a:r>
            <a:endParaRPr lang="en-GB" sz="1400" b="0" i="1" dirty="0">
              <a:solidFill>
                <a:schemeClr val="tx1"/>
              </a:solidFill>
              <a:latin typeface="Bahnschrift Light" panose="020B0502040204020203" pitchFamily="34" charset="0"/>
              <a:ea typeface="Roboto Light" panose="02000000000000000000" pitchFamily="2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853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 smtClean="0">
                <a:solidFill>
                  <a:schemeClr val="tx1">
                    <a:lumMod val="75000"/>
                  </a:schemeClr>
                </a:solidFill>
              </a:rPr>
              <a:t>Why do we need products?</a:t>
            </a:r>
          </a:p>
          <a:p>
            <a:pPr marL="0" indent="0">
              <a:buNone/>
            </a:pPr>
            <a:r>
              <a:rPr lang="en-GB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 smtClean="0"/>
              <a:t>What kind of products do we have?</a:t>
            </a:r>
            <a:endParaRPr lang="en-GB" sz="2800" dirty="0"/>
          </a:p>
          <a:p>
            <a:pPr marL="0" indent="0">
              <a:buNone/>
            </a:pPr>
            <a:endParaRPr lang="en-GB" sz="28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28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28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13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Single channel(s) – convergence line detection</a:t>
            </a:r>
            <a:endParaRPr lang="en-GB" dirty="0"/>
          </a:p>
        </p:txBody>
      </p:sp>
      <p:pic>
        <p:nvPicPr>
          <p:cNvPr id="5" name="Picture 2" descr="1000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r="12599"/>
          <a:stretch>
            <a:fillRect/>
          </a:stretch>
        </p:blipFill>
        <p:spPr bwMode="auto">
          <a:xfrm>
            <a:off x="7706200" y="1701422"/>
            <a:ext cx="2951162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19900" y="1023705"/>
            <a:ext cx="91090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1pPr>
            <a:lvl2pPr marL="742950" indent="-28575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2pPr>
            <a:lvl3pPr marL="1143000" indent="-2286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3pPr>
            <a:lvl4pPr marL="1600200" indent="-2286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4pPr>
            <a:lvl5pPr marL="2057400" indent="-2286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Seabreeze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Convergence, Southern Italy (Salento)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48287" y="5663821"/>
            <a:ext cx="9107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082" tIns="57542" rIns="115082" bIns="57542" anchor="ctr"/>
          <a:lstStyle>
            <a:lvl1pPr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1pPr>
            <a:lvl2pPr marL="742950" indent="-28575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2pPr>
            <a:lvl3pPr marL="1143000" indent="-22860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3pPr>
            <a:lvl4pPr marL="1600200" indent="-22860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4pPr>
            <a:lvl5pPr marL="2057400" indent="-22860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5pPr>
            <a:lvl6pPr marL="25146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6pPr>
            <a:lvl7pPr marL="29718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7pPr>
            <a:lvl8pPr marL="34290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8pPr>
            <a:lvl9pPr marL="38862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11430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09:05 UTC                               09:40 UTC                                 10:55 UTC</a:t>
            </a:r>
          </a:p>
        </p:txBody>
      </p:sp>
      <p:pic>
        <p:nvPicPr>
          <p:cNvPr id="8" name="Picture 6" descr="0900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r="12599"/>
          <a:stretch>
            <a:fillRect/>
          </a:stretch>
        </p:blipFill>
        <p:spPr bwMode="auto">
          <a:xfrm>
            <a:off x="1548287" y="1701422"/>
            <a:ext cx="2946400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0900_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r="12599"/>
          <a:stretch>
            <a:fillRect/>
          </a:stretch>
        </p:blipFill>
        <p:spPr bwMode="auto">
          <a:xfrm>
            <a:off x="4624863" y="1701422"/>
            <a:ext cx="294957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302024" y="6039267"/>
            <a:ext cx="9107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082" tIns="57542" rIns="115082" bIns="57542" anchor="ctr"/>
          <a:lstStyle>
            <a:lvl1pPr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1pPr>
            <a:lvl2pPr marL="742950" indent="-28575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2pPr>
            <a:lvl3pPr marL="1143000" indent="-22860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3pPr>
            <a:lvl4pPr marL="1600200" indent="-22860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4pPr>
            <a:lvl5pPr marL="2057400" indent="-228600" defTabSz="1143000"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5pPr>
            <a:lvl6pPr marL="25146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6pPr>
            <a:lvl7pPr marL="29718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7pPr>
            <a:lvl8pPr marL="34290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8pPr>
            <a:lvl9pPr marL="3886200" indent="-228600" algn="ctr" defTabSz="11430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11430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June 2007, HRV Channel (Met-8 Rapid Scans)</a:t>
            </a: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2915125" y="3225421"/>
            <a:ext cx="303212" cy="4572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3445350" y="3530221"/>
            <a:ext cx="304800" cy="4572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>
            <a:off x="3370738" y="2539621"/>
            <a:ext cx="303213" cy="4572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>
            <a:off x="3977163" y="2844421"/>
            <a:ext cx="303213" cy="4572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745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Channel </a:t>
            </a:r>
            <a:r>
              <a:rPr lang="en-GB" dirty="0" err="1" smtClean="0"/>
              <a:t>differenc</a:t>
            </a:r>
            <a:r>
              <a:rPr lang="en-GB" dirty="0" smtClean="0"/>
              <a:t>/ratio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9" y="1237127"/>
            <a:ext cx="7760905" cy="5072449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8272350" y="4562976"/>
            <a:ext cx="2811286" cy="1939424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kern="0" dirty="0" smtClean="0"/>
              <a:t>BTD 12.0-10.8</a:t>
            </a:r>
          </a:p>
          <a:p>
            <a:pPr marL="0" indent="0">
              <a:buFont typeface="Arial" pitchFamily="34" charset="0"/>
              <a:buNone/>
            </a:pPr>
            <a:r>
              <a:rPr lang="en-GB" sz="2000" b="0" kern="0" dirty="0" smtClean="0"/>
              <a:t>28 June 2018</a:t>
            </a:r>
          </a:p>
          <a:p>
            <a:pPr marL="0" indent="0">
              <a:buFont typeface="Arial" pitchFamily="34" charset="0"/>
              <a:buNone/>
            </a:pPr>
            <a:r>
              <a:rPr lang="en-GB" sz="2000" b="0" kern="0" dirty="0" smtClean="0"/>
              <a:t>16:27 UTC </a:t>
            </a:r>
          </a:p>
          <a:p>
            <a:pPr marL="0" indent="0">
              <a:buFont typeface="Arial" pitchFamily="34" charset="0"/>
              <a:buNone/>
            </a:pPr>
            <a:endParaRPr lang="en-GB" sz="2000" b="0" kern="0" dirty="0" smtClean="0"/>
          </a:p>
          <a:p>
            <a:pPr marL="0" indent="0">
              <a:buFont typeface="Arial" pitchFamily="34" charset="0"/>
              <a:buNone/>
            </a:pPr>
            <a:r>
              <a:rPr lang="en-GB" sz="2000" b="0" kern="0" dirty="0" smtClean="0"/>
              <a:t>North Dakota</a:t>
            </a:r>
            <a:endParaRPr lang="en-GB" sz="2000" b="0" kern="0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9190182" y="1139429"/>
            <a:ext cx="2582210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800" b="0" kern="0" smtClean="0"/>
              <a:t>Enhances the certain signal from single channels</a:t>
            </a:r>
            <a:endParaRPr lang="en-GB" sz="2800" b="0" kern="0" dirty="0"/>
          </a:p>
        </p:txBody>
      </p:sp>
    </p:spTree>
    <p:extLst>
      <p:ext uri="{BB962C8B-B14F-4D97-AF65-F5344CB8AC3E}">
        <p14:creationId xmlns:p14="http://schemas.microsoft.com/office/powerpoint/2010/main" val="990933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79" y="786985"/>
            <a:ext cx="8894846" cy="56151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#Sandwich product</a:t>
            </a:r>
            <a:endParaRPr lang="en-GB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9800706" y="1139428"/>
            <a:ext cx="2236124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400" dirty="0" smtClean="0"/>
              <a:t>Sandwich: </a:t>
            </a:r>
          </a:p>
          <a:p>
            <a:pPr marL="0" indent="0">
              <a:buNone/>
            </a:pPr>
            <a:r>
              <a:rPr lang="en-GB" sz="2400" u="sng" dirty="0" smtClean="0"/>
              <a:t>IR temperature </a:t>
            </a:r>
          </a:p>
          <a:p>
            <a:pPr marL="0" indent="0">
              <a:buNone/>
            </a:pPr>
            <a:r>
              <a:rPr lang="en-GB" sz="2400" b="0" dirty="0" smtClean="0"/>
              <a:t>+ </a:t>
            </a:r>
          </a:p>
          <a:p>
            <a:pPr marL="0" indent="0">
              <a:buNone/>
            </a:pPr>
            <a:r>
              <a:rPr lang="en-GB" sz="2400" b="0" dirty="0" smtClean="0"/>
              <a:t>enhanced </a:t>
            </a:r>
            <a:r>
              <a:rPr lang="en-GB" sz="2400" b="0" dirty="0"/>
              <a:t>spatial resolution through </a:t>
            </a:r>
            <a:endParaRPr lang="en-GB" sz="2400" b="0" dirty="0" smtClean="0"/>
          </a:p>
          <a:p>
            <a:pPr marL="0" indent="0">
              <a:buNone/>
            </a:pPr>
            <a:r>
              <a:rPr lang="en-GB" sz="2400" dirty="0" smtClean="0"/>
              <a:t>HRV</a:t>
            </a:r>
            <a:r>
              <a:rPr lang="en-GB" sz="2400" b="0" dirty="0" smtClean="0"/>
              <a:t> channel</a:t>
            </a:r>
            <a:endParaRPr lang="en-GB" sz="1200" b="0" kern="0" dirty="0"/>
          </a:p>
        </p:txBody>
      </p:sp>
    </p:spTree>
    <p:extLst>
      <p:ext uri="{BB962C8B-B14F-4D97-AF65-F5344CB8AC3E}">
        <p14:creationId xmlns:p14="http://schemas.microsoft.com/office/powerpoint/2010/main" val="1564802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79" y="791877"/>
            <a:ext cx="8924691" cy="56100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‘Sandwich’ product</a:t>
            </a:r>
            <a:endParaRPr lang="en-GB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9800706" y="1139428"/>
            <a:ext cx="2236124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400" dirty="0" smtClean="0"/>
              <a:t>Sandwich: </a:t>
            </a:r>
          </a:p>
          <a:p>
            <a:pPr marL="0" indent="0">
              <a:buNone/>
            </a:pPr>
            <a:r>
              <a:rPr lang="en-GB" sz="2400" dirty="0" smtClean="0"/>
              <a:t>IR</a:t>
            </a:r>
            <a:r>
              <a:rPr lang="en-GB" sz="2400" b="0" dirty="0" smtClean="0"/>
              <a:t> temperature </a:t>
            </a:r>
          </a:p>
          <a:p>
            <a:pPr marL="0" indent="0">
              <a:buNone/>
            </a:pPr>
            <a:r>
              <a:rPr lang="en-GB" sz="2400" b="0" dirty="0" smtClean="0"/>
              <a:t>+ </a:t>
            </a:r>
          </a:p>
          <a:p>
            <a:pPr marL="0" indent="0">
              <a:buNone/>
            </a:pPr>
            <a:r>
              <a:rPr lang="en-GB" sz="2400" b="0" dirty="0" smtClean="0"/>
              <a:t>enhanced </a:t>
            </a:r>
            <a:r>
              <a:rPr lang="en-GB" sz="2400" b="0" dirty="0"/>
              <a:t>spatial resolution through </a:t>
            </a:r>
            <a:endParaRPr lang="en-GB" sz="2400" b="0" dirty="0" smtClean="0"/>
          </a:p>
          <a:p>
            <a:pPr marL="0" indent="0">
              <a:buNone/>
            </a:pPr>
            <a:r>
              <a:rPr lang="en-GB" sz="2400" u="sng" dirty="0" smtClean="0"/>
              <a:t>HRV</a:t>
            </a:r>
            <a:r>
              <a:rPr lang="en-GB" sz="2400" b="0" u="sng" dirty="0" smtClean="0"/>
              <a:t> channel</a:t>
            </a:r>
            <a:endParaRPr lang="en-GB" sz="1200" b="0" u="sng" kern="0" dirty="0"/>
          </a:p>
        </p:txBody>
      </p:sp>
    </p:spTree>
    <p:extLst>
      <p:ext uri="{BB962C8B-B14F-4D97-AF65-F5344CB8AC3E}">
        <p14:creationId xmlns:p14="http://schemas.microsoft.com/office/powerpoint/2010/main" val="3034964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786985"/>
            <a:ext cx="8924690" cy="56151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‘Sandwich’ product</a:t>
            </a:r>
            <a:endParaRPr lang="en-GB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9800706" y="1139428"/>
            <a:ext cx="2236124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400" dirty="0" smtClean="0"/>
              <a:t>Sandwich: </a:t>
            </a:r>
          </a:p>
          <a:p>
            <a:pPr marL="0" indent="0">
              <a:buNone/>
            </a:pPr>
            <a:r>
              <a:rPr lang="en-GB" sz="2400" dirty="0" smtClean="0"/>
              <a:t>IR</a:t>
            </a:r>
            <a:r>
              <a:rPr lang="en-GB" sz="2400" b="0" dirty="0" smtClean="0"/>
              <a:t> temperature </a:t>
            </a:r>
          </a:p>
          <a:p>
            <a:pPr marL="0" indent="0">
              <a:buNone/>
            </a:pPr>
            <a:r>
              <a:rPr lang="en-GB" sz="2400" b="0" dirty="0" smtClean="0"/>
              <a:t>+ </a:t>
            </a:r>
          </a:p>
          <a:p>
            <a:pPr marL="0" indent="0">
              <a:buNone/>
            </a:pPr>
            <a:r>
              <a:rPr lang="en-GB" sz="2400" b="0" dirty="0" smtClean="0"/>
              <a:t>enhanced </a:t>
            </a:r>
            <a:r>
              <a:rPr lang="en-GB" sz="2400" b="0" dirty="0"/>
              <a:t>spatial resolution through </a:t>
            </a:r>
            <a:r>
              <a:rPr lang="en-GB" sz="2400" dirty="0"/>
              <a:t>HRV</a:t>
            </a:r>
            <a:r>
              <a:rPr lang="en-GB" sz="2400" b="0" dirty="0"/>
              <a:t> </a:t>
            </a:r>
            <a:r>
              <a:rPr lang="en-GB" sz="2400" b="0" dirty="0" smtClean="0"/>
              <a:t>channel</a:t>
            </a:r>
            <a:endParaRPr lang="en-GB" sz="1200" b="0" kern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75" y="2794544"/>
            <a:ext cx="2539682" cy="1600000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9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75" y="1103470"/>
            <a:ext cx="2539682" cy="1600000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9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1521638" y="2626574"/>
            <a:ext cx="478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tx1">
                    <a:lumMod val="95000"/>
                  </a:scheme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804287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27"/>
          <p:cNvGrpSpPr>
            <a:grpSpLocks/>
          </p:cNvGrpSpPr>
          <p:nvPr/>
        </p:nvGrpSpPr>
        <p:grpSpPr bwMode="auto">
          <a:xfrm>
            <a:off x="4587541" y="5172571"/>
            <a:ext cx="1311275" cy="1192212"/>
            <a:chOff x="3357" y="3173"/>
            <a:chExt cx="763" cy="751"/>
          </a:xfrm>
          <a:effectLst/>
        </p:grpSpPr>
        <p:pic>
          <p:nvPicPr>
            <p:cNvPr id="48" name="Picture 28" descr="BAND0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14=IR10.5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Middle of journey</a:t>
            </a:r>
            <a:endParaRPr lang="en-GB" dirty="0"/>
          </a:p>
        </p:txBody>
      </p:sp>
      <p:grpSp>
        <p:nvGrpSpPr>
          <p:cNvPr id="63" name="Group 3"/>
          <p:cNvGrpSpPr>
            <a:grpSpLocks/>
          </p:cNvGrpSpPr>
          <p:nvPr/>
        </p:nvGrpSpPr>
        <p:grpSpPr bwMode="auto">
          <a:xfrm>
            <a:off x="4587541" y="1140321"/>
            <a:ext cx="1298575" cy="1189037"/>
            <a:chOff x="2579" y="853"/>
            <a:chExt cx="755" cy="749"/>
          </a:xfrm>
          <a:effectLst/>
        </p:grpSpPr>
        <p:pic>
          <p:nvPicPr>
            <p:cNvPr id="64" name="Picture 4" descr="BAND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3=VIS0.6</a:t>
              </a:r>
            </a:p>
          </p:txBody>
        </p:sp>
      </p:grpSp>
      <p:grpSp>
        <p:nvGrpSpPr>
          <p:cNvPr id="66" name="Group 6"/>
          <p:cNvGrpSpPr>
            <a:grpSpLocks/>
          </p:cNvGrpSpPr>
          <p:nvPr/>
        </p:nvGrpSpPr>
        <p:grpSpPr bwMode="auto">
          <a:xfrm>
            <a:off x="5992478" y="1135559"/>
            <a:ext cx="1298575" cy="1193800"/>
            <a:chOff x="3365" y="854"/>
            <a:chExt cx="755" cy="752"/>
          </a:xfrm>
        </p:grpSpPr>
        <p:pic>
          <p:nvPicPr>
            <p:cNvPr id="67" name="Picture 7" descr="BAND0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4=VIS0.8</a:t>
              </a:r>
            </a:p>
          </p:txBody>
        </p:sp>
      </p:grpSp>
      <p:grpSp>
        <p:nvGrpSpPr>
          <p:cNvPr id="69" name="Group 9"/>
          <p:cNvGrpSpPr>
            <a:grpSpLocks/>
          </p:cNvGrpSpPr>
          <p:nvPr/>
        </p:nvGrpSpPr>
        <p:grpSpPr bwMode="auto">
          <a:xfrm>
            <a:off x="6536991" y="2394446"/>
            <a:ext cx="1298575" cy="1193800"/>
            <a:chOff x="4151" y="854"/>
            <a:chExt cx="755" cy="752"/>
          </a:xfrm>
        </p:grpSpPr>
        <p:pic>
          <p:nvPicPr>
            <p:cNvPr id="70" name="Picture 10" descr="BAND0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7=NIR1.6</a:t>
              </a:r>
            </a:p>
          </p:txBody>
        </p:sp>
      </p:grpSp>
      <p:grpSp>
        <p:nvGrpSpPr>
          <p:cNvPr id="72" name="Group 15"/>
          <p:cNvGrpSpPr>
            <a:grpSpLocks/>
          </p:cNvGrpSpPr>
          <p:nvPr/>
        </p:nvGrpSpPr>
        <p:grpSpPr bwMode="auto">
          <a:xfrm>
            <a:off x="4603416" y="3732709"/>
            <a:ext cx="1311275" cy="1225550"/>
            <a:chOff x="3357" y="2016"/>
            <a:chExt cx="763" cy="772"/>
          </a:xfrm>
        </p:grpSpPr>
        <p:pic>
          <p:nvPicPr>
            <p:cNvPr id="73" name="Picture 16" descr="BAND0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10=WV6.2</a:t>
              </a:r>
            </a:p>
          </p:txBody>
        </p:sp>
      </p:grpSp>
      <p:grpSp>
        <p:nvGrpSpPr>
          <p:cNvPr id="75" name="Group 18"/>
          <p:cNvGrpSpPr>
            <a:grpSpLocks/>
          </p:cNvGrpSpPr>
          <p:nvPr/>
        </p:nvGrpSpPr>
        <p:grpSpPr bwMode="auto">
          <a:xfrm>
            <a:off x="6084553" y="3732709"/>
            <a:ext cx="1312863" cy="1223962"/>
            <a:chOff x="4143" y="2016"/>
            <a:chExt cx="763" cy="771"/>
          </a:xfrm>
        </p:grpSpPr>
        <p:pic>
          <p:nvPicPr>
            <p:cNvPr id="76" name="Picture 19" descr="BAND0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11=WV7.3</a:t>
              </a:r>
            </a:p>
          </p:txBody>
        </p:sp>
      </p:grpSp>
      <p:grpSp>
        <p:nvGrpSpPr>
          <p:cNvPr id="78" name="Group 21"/>
          <p:cNvGrpSpPr>
            <a:grpSpLocks/>
          </p:cNvGrpSpPr>
          <p:nvPr/>
        </p:nvGrpSpPr>
        <p:grpSpPr bwMode="auto">
          <a:xfrm>
            <a:off x="7567278" y="3732709"/>
            <a:ext cx="1311275" cy="1220787"/>
            <a:chOff x="4930" y="2018"/>
            <a:chExt cx="762" cy="769"/>
          </a:xfrm>
        </p:grpSpPr>
        <p:pic>
          <p:nvPicPr>
            <p:cNvPr id="79" name="Picture 22" descr="BAND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12=IR8.7</a:t>
              </a:r>
            </a:p>
          </p:txBody>
        </p:sp>
      </p:grpSp>
      <p:grpSp>
        <p:nvGrpSpPr>
          <p:cNvPr id="81" name="Group 24"/>
          <p:cNvGrpSpPr>
            <a:grpSpLocks/>
          </p:cNvGrpSpPr>
          <p:nvPr/>
        </p:nvGrpSpPr>
        <p:grpSpPr bwMode="auto">
          <a:xfrm>
            <a:off x="3104816" y="5172571"/>
            <a:ext cx="1295400" cy="1190625"/>
            <a:chOff x="2581" y="3180"/>
            <a:chExt cx="753" cy="750"/>
          </a:xfrm>
          <a:effectLst/>
        </p:grpSpPr>
        <p:pic>
          <p:nvPicPr>
            <p:cNvPr id="82" name="Picture 25" descr="BAND0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13=IR9.7</a:t>
              </a:r>
            </a:p>
          </p:txBody>
        </p:sp>
      </p:grpSp>
      <p:grpSp>
        <p:nvGrpSpPr>
          <p:cNvPr id="87" name="Group 30"/>
          <p:cNvGrpSpPr>
            <a:grpSpLocks/>
          </p:cNvGrpSpPr>
          <p:nvPr/>
        </p:nvGrpSpPr>
        <p:grpSpPr bwMode="auto">
          <a:xfrm>
            <a:off x="6146466" y="5172571"/>
            <a:ext cx="1312863" cy="1190625"/>
            <a:chOff x="4143" y="3180"/>
            <a:chExt cx="763" cy="750"/>
          </a:xfrm>
        </p:grpSpPr>
        <p:pic>
          <p:nvPicPr>
            <p:cNvPr id="88" name="Picture 31" descr="BAND0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15=IR12.3</a:t>
              </a:r>
            </a:p>
          </p:txBody>
        </p:sp>
      </p:grpSp>
      <p:grpSp>
        <p:nvGrpSpPr>
          <p:cNvPr id="90" name="Group 33"/>
          <p:cNvGrpSpPr>
            <a:grpSpLocks/>
          </p:cNvGrpSpPr>
          <p:nvPr/>
        </p:nvGrpSpPr>
        <p:grpSpPr bwMode="auto">
          <a:xfrm>
            <a:off x="7552991" y="5172571"/>
            <a:ext cx="1350963" cy="1196975"/>
            <a:chOff x="4906" y="3182"/>
            <a:chExt cx="786" cy="754"/>
          </a:xfrm>
        </p:grpSpPr>
        <p:pic>
          <p:nvPicPr>
            <p:cNvPr id="91" name="Picture 34" descr="BAND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16=IR13.3</a:t>
              </a:r>
            </a:p>
          </p:txBody>
        </p:sp>
      </p:grpSp>
      <p:sp>
        <p:nvSpPr>
          <p:cNvPr id="118" name="TextBox 58"/>
          <p:cNvSpPr txBox="1">
            <a:spLocks noChangeArrowheads="1"/>
          </p:cNvSpPr>
          <p:nvPr/>
        </p:nvSpPr>
        <p:spPr bwMode="auto">
          <a:xfrm>
            <a:off x="855423" y="2817088"/>
            <a:ext cx="321594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Solar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km</a:t>
            </a:r>
            <a:r>
              <a:rPr kumimoji="0" lang="en-GB" alt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 (</a:t>
            </a: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1.0 km for HRVIS)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Thermal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 km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grpSp>
        <p:nvGrpSpPr>
          <p:cNvPr id="59" name="Group 12"/>
          <p:cNvGrpSpPr>
            <a:grpSpLocks/>
          </p:cNvGrpSpPr>
          <p:nvPr/>
        </p:nvGrpSpPr>
        <p:grpSpPr bwMode="auto">
          <a:xfrm>
            <a:off x="3001739" y="3742233"/>
            <a:ext cx="1295400" cy="1211263"/>
            <a:chOff x="2562" y="2024"/>
            <a:chExt cx="753" cy="763"/>
          </a:xfrm>
          <a:effectLst/>
        </p:grpSpPr>
        <p:pic>
          <p:nvPicPr>
            <p:cNvPr id="60" name="Picture 13" descr="BAND0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9=IR3.8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87" y="2402380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91" y="1149842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95" y="1149842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047" y="5223597"/>
            <a:ext cx="854689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34" y="5237019"/>
            <a:ext cx="854689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69" y="3807466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97" y="3830213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19" y="5245596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65" y="5246940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70" y="3807466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15" y="4044180"/>
            <a:ext cx="633455" cy="633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657" y="3779335"/>
            <a:ext cx="563093" cy="619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0" name="Group 27"/>
          <p:cNvGrpSpPr>
            <a:grpSpLocks/>
          </p:cNvGrpSpPr>
          <p:nvPr/>
        </p:nvGrpSpPr>
        <p:grpSpPr bwMode="auto">
          <a:xfrm>
            <a:off x="4587541" y="5172570"/>
            <a:ext cx="1311275" cy="1192212"/>
            <a:chOff x="3357" y="3173"/>
            <a:chExt cx="763" cy="751"/>
          </a:xfrm>
          <a:effectLst/>
        </p:grpSpPr>
        <p:pic>
          <p:nvPicPr>
            <p:cNvPr id="51" name="Picture 28" descr="BAND0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14=IR10.5</a:t>
              </a:r>
            </a:p>
          </p:txBody>
        </p:sp>
      </p:grpSp>
      <p:sp>
        <p:nvSpPr>
          <p:cNvPr id="53" name="Title 2"/>
          <p:cNvSpPr txBox="1">
            <a:spLocks/>
          </p:cNvSpPr>
          <p:nvPr/>
        </p:nvSpPr>
        <p:spPr bwMode="auto">
          <a:xfrm>
            <a:off x="792480" y="0"/>
            <a:ext cx="11399520" cy="64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3200" b="0" spc="-100" baseline="0">
                <a:solidFill>
                  <a:schemeClr val="tx1"/>
                </a:solidFill>
                <a:latin typeface="Bahnschrift SemiLight" panose="020B0502040204020203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kern="0" smtClean="0"/>
              <a:t>Middle of journey</a:t>
            </a:r>
            <a:endParaRPr lang="en-GB" kern="0" dirty="0"/>
          </a:p>
        </p:txBody>
      </p:sp>
      <p:grpSp>
        <p:nvGrpSpPr>
          <p:cNvPr id="54" name="Group 3"/>
          <p:cNvGrpSpPr>
            <a:grpSpLocks/>
          </p:cNvGrpSpPr>
          <p:nvPr/>
        </p:nvGrpSpPr>
        <p:grpSpPr bwMode="auto">
          <a:xfrm>
            <a:off x="4587541" y="1140320"/>
            <a:ext cx="1298575" cy="1189037"/>
            <a:chOff x="2579" y="853"/>
            <a:chExt cx="755" cy="749"/>
          </a:xfrm>
          <a:effectLst/>
        </p:grpSpPr>
        <p:pic>
          <p:nvPicPr>
            <p:cNvPr id="55" name="Picture 4" descr="BAND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3=VIS0.6</a:t>
              </a:r>
            </a:p>
          </p:txBody>
        </p:sp>
      </p:grpSp>
      <p:grpSp>
        <p:nvGrpSpPr>
          <p:cNvPr id="57" name="Group 6"/>
          <p:cNvGrpSpPr>
            <a:grpSpLocks/>
          </p:cNvGrpSpPr>
          <p:nvPr/>
        </p:nvGrpSpPr>
        <p:grpSpPr bwMode="auto">
          <a:xfrm>
            <a:off x="5992478" y="1135558"/>
            <a:ext cx="1298575" cy="1193800"/>
            <a:chOff x="3365" y="854"/>
            <a:chExt cx="755" cy="752"/>
          </a:xfrm>
        </p:grpSpPr>
        <p:pic>
          <p:nvPicPr>
            <p:cNvPr id="58" name="Picture 7" descr="BAND0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4=VIS0.8</a:t>
              </a:r>
            </a:p>
          </p:txBody>
        </p:sp>
      </p:grpSp>
      <p:grpSp>
        <p:nvGrpSpPr>
          <p:cNvPr id="84" name="Group 9"/>
          <p:cNvGrpSpPr>
            <a:grpSpLocks/>
          </p:cNvGrpSpPr>
          <p:nvPr/>
        </p:nvGrpSpPr>
        <p:grpSpPr bwMode="auto">
          <a:xfrm>
            <a:off x="6536991" y="2394445"/>
            <a:ext cx="1298575" cy="1193800"/>
            <a:chOff x="4151" y="854"/>
            <a:chExt cx="755" cy="752"/>
          </a:xfrm>
        </p:grpSpPr>
        <p:pic>
          <p:nvPicPr>
            <p:cNvPr id="85" name="Picture 10" descr="BAND0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7=NIR1.6</a:t>
              </a:r>
            </a:p>
          </p:txBody>
        </p:sp>
      </p:grpSp>
      <p:grpSp>
        <p:nvGrpSpPr>
          <p:cNvPr id="93" name="Group 15"/>
          <p:cNvGrpSpPr>
            <a:grpSpLocks/>
          </p:cNvGrpSpPr>
          <p:nvPr/>
        </p:nvGrpSpPr>
        <p:grpSpPr bwMode="auto">
          <a:xfrm>
            <a:off x="4603416" y="3732708"/>
            <a:ext cx="1311275" cy="1225550"/>
            <a:chOff x="3357" y="2016"/>
            <a:chExt cx="763" cy="772"/>
          </a:xfrm>
        </p:grpSpPr>
        <p:pic>
          <p:nvPicPr>
            <p:cNvPr id="94" name="Picture 16" descr="BAND0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10=WV6.2</a:t>
              </a:r>
            </a:p>
          </p:txBody>
        </p:sp>
      </p:grpSp>
      <p:grpSp>
        <p:nvGrpSpPr>
          <p:cNvPr id="96" name="Group 18"/>
          <p:cNvGrpSpPr>
            <a:grpSpLocks/>
          </p:cNvGrpSpPr>
          <p:nvPr/>
        </p:nvGrpSpPr>
        <p:grpSpPr bwMode="auto">
          <a:xfrm>
            <a:off x="6084553" y="3732708"/>
            <a:ext cx="1312863" cy="1223962"/>
            <a:chOff x="4143" y="2016"/>
            <a:chExt cx="763" cy="771"/>
          </a:xfrm>
        </p:grpSpPr>
        <p:pic>
          <p:nvPicPr>
            <p:cNvPr id="97" name="Picture 19" descr="BAND0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11=WV7.3</a:t>
              </a:r>
            </a:p>
          </p:txBody>
        </p:sp>
      </p:grpSp>
      <p:grpSp>
        <p:nvGrpSpPr>
          <p:cNvPr id="99" name="Group 21"/>
          <p:cNvGrpSpPr>
            <a:grpSpLocks/>
          </p:cNvGrpSpPr>
          <p:nvPr/>
        </p:nvGrpSpPr>
        <p:grpSpPr bwMode="auto">
          <a:xfrm>
            <a:off x="7567278" y="3732708"/>
            <a:ext cx="1311275" cy="1220787"/>
            <a:chOff x="4930" y="2018"/>
            <a:chExt cx="762" cy="769"/>
          </a:xfrm>
        </p:grpSpPr>
        <p:pic>
          <p:nvPicPr>
            <p:cNvPr id="100" name="Picture 22" descr="BAND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12=IR8.7</a:t>
              </a:r>
            </a:p>
          </p:txBody>
        </p:sp>
      </p:grpSp>
      <p:grpSp>
        <p:nvGrpSpPr>
          <p:cNvPr id="102" name="Group 24"/>
          <p:cNvGrpSpPr>
            <a:grpSpLocks/>
          </p:cNvGrpSpPr>
          <p:nvPr/>
        </p:nvGrpSpPr>
        <p:grpSpPr bwMode="auto">
          <a:xfrm>
            <a:off x="3104816" y="5172570"/>
            <a:ext cx="1295400" cy="1190625"/>
            <a:chOff x="2581" y="3180"/>
            <a:chExt cx="753" cy="750"/>
          </a:xfrm>
          <a:effectLst/>
        </p:grpSpPr>
        <p:pic>
          <p:nvPicPr>
            <p:cNvPr id="103" name="Picture 25" descr="BAND0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13=IR9.7</a:t>
              </a:r>
            </a:p>
          </p:txBody>
        </p:sp>
      </p:grpSp>
      <p:grpSp>
        <p:nvGrpSpPr>
          <p:cNvPr id="105" name="Group 30"/>
          <p:cNvGrpSpPr>
            <a:grpSpLocks/>
          </p:cNvGrpSpPr>
          <p:nvPr/>
        </p:nvGrpSpPr>
        <p:grpSpPr bwMode="auto">
          <a:xfrm>
            <a:off x="6146466" y="5172570"/>
            <a:ext cx="1312863" cy="1190625"/>
            <a:chOff x="4143" y="3180"/>
            <a:chExt cx="763" cy="750"/>
          </a:xfrm>
        </p:grpSpPr>
        <p:pic>
          <p:nvPicPr>
            <p:cNvPr id="106" name="Picture 31" descr="BAND0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15=IR12.3</a:t>
              </a:r>
            </a:p>
          </p:txBody>
        </p:sp>
      </p:grpSp>
      <p:grpSp>
        <p:nvGrpSpPr>
          <p:cNvPr id="108" name="Group 33"/>
          <p:cNvGrpSpPr>
            <a:grpSpLocks/>
          </p:cNvGrpSpPr>
          <p:nvPr/>
        </p:nvGrpSpPr>
        <p:grpSpPr bwMode="auto">
          <a:xfrm>
            <a:off x="7552991" y="5172570"/>
            <a:ext cx="1350963" cy="1196975"/>
            <a:chOff x="4906" y="3182"/>
            <a:chExt cx="786" cy="754"/>
          </a:xfrm>
        </p:grpSpPr>
        <p:pic>
          <p:nvPicPr>
            <p:cNvPr id="109" name="Picture 34" descr="BAND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16=IR13.3</a:t>
              </a:r>
            </a:p>
          </p:txBody>
        </p:sp>
      </p:grpSp>
      <p:sp>
        <p:nvSpPr>
          <p:cNvPr id="112" name="TextBox 58"/>
          <p:cNvSpPr txBox="1">
            <a:spLocks noChangeArrowheads="1"/>
          </p:cNvSpPr>
          <p:nvPr/>
        </p:nvSpPr>
        <p:spPr bwMode="auto">
          <a:xfrm>
            <a:off x="855423" y="2817087"/>
            <a:ext cx="321594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Solar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km</a:t>
            </a:r>
            <a:r>
              <a:rPr kumimoji="0" lang="en-GB" alt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 (</a:t>
            </a: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1.0 km for HRVIS)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Thermal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 km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grpSp>
        <p:nvGrpSpPr>
          <p:cNvPr id="114" name="Group 12"/>
          <p:cNvGrpSpPr>
            <a:grpSpLocks/>
          </p:cNvGrpSpPr>
          <p:nvPr/>
        </p:nvGrpSpPr>
        <p:grpSpPr bwMode="auto">
          <a:xfrm>
            <a:off x="3001739" y="3742232"/>
            <a:ext cx="1295400" cy="1211263"/>
            <a:chOff x="2562" y="2024"/>
            <a:chExt cx="753" cy="763"/>
          </a:xfrm>
          <a:effectLst/>
        </p:grpSpPr>
        <p:pic>
          <p:nvPicPr>
            <p:cNvPr id="115" name="Picture 13" descr="BAND0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9=IR3.8</a:t>
              </a:r>
            </a:p>
          </p:txBody>
        </p:sp>
      </p:grpSp>
      <p:pic>
        <p:nvPicPr>
          <p:cNvPr id="117" name="Picture 1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87" y="2402379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91" y="1149841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95" y="1149841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047" y="5223596"/>
            <a:ext cx="854689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34" y="5237018"/>
            <a:ext cx="854689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69" y="3807465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97" y="3830212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19" y="5245595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65" y="5246939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70" y="3807465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15" y="4044179"/>
            <a:ext cx="633455" cy="633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657" y="3779334"/>
            <a:ext cx="563093" cy="619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30" name="Straight Connector 57"/>
          <p:cNvCxnSpPr>
            <a:cxnSpLocks noChangeShapeType="1"/>
          </p:cNvCxnSpPr>
          <p:nvPr/>
        </p:nvCxnSpPr>
        <p:spPr bwMode="auto">
          <a:xfrm flipV="1">
            <a:off x="581435" y="3598199"/>
            <a:ext cx="8695155" cy="18597"/>
          </a:xfrm>
          <a:prstGeom prst="line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1" name="Rectangle 130"/>
          <p:cNvSpPr/>
          <p:nvPr/>
        </p:nvSpPr>
        <p:spPr>
          <a:xfrm>
            <a:off x="9290916" y="2017442"/>
            <a:ext cx="24933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GB" altLang="en-US" sz="2800" kern="0" dirty="0" smtClean="0">
                <a:solidFill>
                  <a:srgbClr val="001E59">
                    <a:lumMod val="50000"/>
                    <a:lumOff val="50000"/>
                  </a:srgbClr>
                </a:solidFill>
              </a:rPr>
              <a:t>Convective storm?</a:t>
            </a:r>
          </a:p>
          <a:p>
            <a:pPr lvl="0" fontAlgn="auto">
              <a:spcAft>
                <a:spcPts val="0"/>
              </a:spcAft>
              <a:defRPr/>
            </a:pPr>
            <a:endParaRPr lang="en-GB" altLang="en-US" sz="2800" kern="0" dirty="0">
              <a:solidFill>
                <a:srgbClr val="001E59">
                  <a:lumMod val="50000"/>
                  <a:lumOff val="50000"/>
                </a:srgbClr>
              </a:solidFill>
            </a:endParaRPr>
          </a:p>
          <a:p>
            <a:pPr lvl="0" fontAlgn="auto">
              <a:spcAft>
                <a:spcPts val="0"/>
              </a:spcAft>
              <a:defRPr/>
            </a:pPr>
            <a:endParaRPr lang="en-GB" altLang="en-US" sz="2800" kern="0" dirty="0">
              <a:solidFill>
                <a:srgbClr val="001E59">
                  <a:lumMod val="50000"/>
                  <a:lumOff val="50000"/>
                </a:srgbClr>
              </a:solidFill>
            </a:endParaRPr>
          </a:p>
          <a:p>
            <a:pPr lvl="0" fontAlgn="auto">
              <a:spcAft>
                <a:spcPts val="0"/>
              </a:spcAft>
              <a:defRPr/>
            </a:pPr>
            <a:endParaRPr lang="en-GB" altLang="en-US" sz="2800" kern="0" dirty="0">
              <a:solidFill>
                <a:srgbClr val="001E59">
                  <a:lumMod val="50000"/>
                  <a:lumOff val="50000"/>
                </a:srgbClr>
              </a:solidFill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n-GB" altLang="en-US" sz="2800" kern="0" dirty="0" smtClean="0">
                <a:solidFill>
                  <a:srgbClr val="001E59">
                    <a:lumMod val="50000"/>
                    <a:lumOff val="50000"/>
                  </a:srgbClr>
                </a:solidFill>
              </a:rPr>
              <a:t>Fire </a:t>
            </a:r>
          </a:p>
          <a:p>
            <a:pPr lvl="0" fontAlgn="auto">
              <a:spcAft>
                <a:spcPts val="0"/>
              </a:spcAft>
              <a:defRPr/>
            </a:pPr>
            <a:r>
              <a:rPr lang="en-GB" altLang="en-US" sz="2800" kern="0" dirty="0">
                <a:solidFill>
                  <a:srgbClr val="001E59">
                    <a:lumMod val="50000"/>
                    <a:lumOff val="50000"/>
                  </a:srgbClr>
                </a:solidFill>
              </a:rPr>
              <a:t>m</a:t>
            </a:r>
            <a:r>
              <a:rPr lang="en-GB" altLang="en-US" sz="2800" kern="0" dirty="0" smtClean="0">
                <a:solidFill>
                  <a:srgbClr val="001E59">
                    <a:lumMod val="50000"/>
                    <a:lumOff val="50000"/>
                  </a:srgbClr>
                </a:solidFill>
              </a:rPr>
              <a:t>onitoring?</a:t>
            </a:r>
            <a:endParaRPr lang="en-GB" altLang="en-US" sz="2000" kern="0" dirty="0">
              <a:solidFill>
                <a:srgbClr val="001E59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534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0527" y="1838669"/>
            <a:ext cx="3895083" cy="407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4098" name="Picture 2" descr="File:The three primary colors of RGB Color Model (Red, Green, Blue).png -  Wikimedia Comm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60" y="2123486"/>
            <a:ext cx="3096558" cy="309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products – generic example</a:t>
            </a: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23413" y="2429190"/>
            <a:ext cx="4572000" cy="3671887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hr-HR" sz="2800" b="0" kern="0" dirty="0" smtClean="0">
                <a:solidFill>
                  <a:srgbClr val="FF0000"/>
                </a:solidFill>
              </a:rPr>
              <a:t>          </a:t>
            </a:r>
            <a:r>
              <a:rPr lang="en-GB" sz="2800" b="0" kern="0" dirty="0" smtClean="0">
                <a:solidFill>
                  <a:srgbClr val="FF0000"/>
                </a:solidFill>
              </a:rPr>
              <a:t>Red</a:t>
            </a:r>
            <a:r>
              <a:rPr lang="hr-HR" sz="2800" b="0" kern="0" dirty="0" smtClean="0"/>
              <a:t>: </a:t>
            </a:r>
            <a:r>
              <a:rPr lang="en-GB" sz="2800" b="0" kern="0" dirty="0" smtClean="0"/>
              <a:t>…</a:t>
            </a:r>
            <a:endParaRPr lang="hr-HR" sz="2800" b="0" kern="0" dirty="0" smtClean="0"/>
          </a:p>
          <a:p>
            <a:pPr>
              <a:buFont typeface="Wingdings" pitchFamily="2" charset="2"/>
              <a:buNone/>
            </a:pPr>
            <a:r>
              <a:rPr lang="hr-HR" sz="2800" b="0" kern="0" dirty="0" smtClean="0"/>
              <a:t>          </a:t>
            </a:r>
            <a:r>
              <a:rPr lang="en-GB" sz="2800" b="0" kern="0" dirty="0" smtClean="0">
                <a:solidFill>
                  <a:srgbClr val="92D050"/>
                </a:solidFill>
              </a:rPr>
              <a:t>Green</a:t>
            </a:r>
            <a:r>
              <a:rPr lang="hr-HR" sz="2800" b="0" kern="0" dirty="0" smtClean="0"/>
              <a:t>: </a:t>
            </a:r>
            <a:r>
              <a:rPr lang="en-GB" sz="2800" b="0" kern="0" dirty="0" smtClean="0"/>
              <a:t>…</a:t>
            </a:r>
            <a:endParaRPr lang="hr-HR" sz="2800" b="0" kern="0" dirty="0" smtClean="0"/>
          </a:p>
          <a:p>
            <a:pPr>
              <a:buFont typeface="Wingdings" pitchFamily="2" charset="2"/>
              <a:buNone/>
            </a:pPr>
            <a:r>
              <a:rPr lang="hr-HR" sz="2800" b="0" kern="0" dirty="0" smtClean="0">
                <a:solidFill>
                  <a:srgbClr val="3366FF"/>
                </a:solidFill>
              </a:rPr>
              <a:t>         </a:t>
            </a:r>
            <a:r>
              <a:rPr lang="en-GB" sz="2800" b="0" kern="0" dirty="0">
                <a:solidFill>
                  <a:srgbClr val="3366FF"/>
                </a:solidFill>
              </a:rPr>
              <a:t> </a:t>
            </a:r>
            <a:r>
              <a:rPr lang="en-GB" sz="2800" b="0" kern="0" dirty="0" smtClean="0">
                <a:solidFill>
                  <a:srgbClr val="3366FF"/>
                </a:solidFill>
              </a:rPr>
              <a:t>Blue</a:t>
            </a:r>
            <a:r>
              <a:rPr lang="hr-HR" sz="2800" b="0" kern="0" dirty="0" smtClean="0"/>
              <a:t>: </a:t>
            </a:r>
            <a:r>
              <a:rPr lang="en-GB" sz="2800" b="0" kern="0" dirty="0" smtClean="0"/>
              <a:t>…</a:t>
            </a:r>
            <a:endParaRPr lang="hr-HR" sz="2800" b="0" kern="0" dirty="0" smtClean="0"/>
          </a:p>
          <a:p>
            <a:pPr>
              <a:buFont typeface="Wingdings" pitchFamily="2" charset="2"/>
              <a:buNone/>
            </a:pPr>
            <a:endParaRPr lang="hr-HR" sz="2800" b="0" kern="0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246581" y="136975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XY RGB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86" y="4703003"/>
            <a:ext cx="985955" cy="985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090" y="1210266"/>
            <a:ext cx="985955" cy="985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66" y="4867332"/>
            <a:ext cx="587169" cy="587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9532426" y="4776195"/>
            <a:ext cx="3898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0" dirty="0" smtClean="0">
                <a:solidFill>
                  <a:srgbClr val="00B0F0"/>
                </a:solidFill>
              </a:rPr>
              <a:t>-</a:t>
            </a:r>
            <a:endParaRPr lang="en-GB" b="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67" y="4867332"/>
            <a:ext cx="633645" cy="587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4540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631" y="1465629"/>
            <a:ext cx="4274282" cy="5673725"/>
          </a:xfrm>
        </p:spPr>
        <p:txBody>
          <a:bodyPr>
            <a:normAutofit/>
          </a:bodyPr>
          <a:lstStyle/>
          <a:p>
            <a:r>
              <a:rPr lang="en-GB" sz="2000" dirty="0" smtClean="0"/>
              <a:t>RGB </a:t>
            </a:r>
            <a:r>
              <a:rPr lang="en-GB" sz="2000" dirty="0"/>
              <a:t>Colour Interpretation </a:t>
            </a:r>
            <a:r>
              <a:rPr lang="en-GB" sz="2000" dirty="0" smtClean="0"/>
              <a:t>tool:</a:t>
            </a:r>
          </a:p>
          <a:p>
            <a:pPr>
              <a:buNone/>
            </a:pPr>
            <a:r>
              <a:rPr lang="hr-HR" sz="1200" dirty="0" smtClean="0">
                <a:hlinkClick r:id="rId3"/>
              </a:rPr>
              <a:t>http</a:t>
            </a:r>
            <a:r>
              <a:rPr lang="hr-HR" sz="1200" dirty="0">
                <a:hlinkClick r:id="rId3"/>
              </a:rPr>
              <a:t>://</a:t>
            </a:r>
            <a:r>
              <a:rPr lang="hr-HR" sz="1200" dirty="0" smtClean="0">
                <a:hlinkClick r:id="rId3"/>
              </a:rPr>
              <a:t>www.eumetrain.org/RGBguide/instructions.html</a:t>
            </a:r>
            <a:endParaRPr lang="en-GB" sz="1200" dirty="0" smtClean="0"/>
          </a:p>
          <a:p>
            <a:pPr>
              <a:buNone/>
            </a:pPr>
            <a:endParaRPr lang="hr-HR" dirty="0"/>
          </a:p>
          <a:p>
            <a:pPr eaLnBrk="1" hangingPunct="1">
              <a:buFont typeface="Wingdings" pitchFamily="2" charset="2"/>
              <a:buNone/>
            </a:pPr>
            <a:r>
              <a:rPr lang="hr-HR" dirty="0"/>
              <a:t>   </a:t>
            </a:r>
            <a:endParaRPr lang="en-GB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847725"/>
          </a:xfrm>
        </p:spPr>
        <p:txBody>
          <a:bodyPr/>
          <a:lstStyle/>
          <a:p>
            <a:pPr eaLnBrk="1" hangingPunct="1"/>
            <a:r>
              <a:rPr lang="en-GB" dirty="0" smtClean="0"/>
              <a:t>Quick help for RGBs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41" y="2152430"/>
            <a:ext cx="3712445" cy="2222622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246007" y="1465629"/>
            <a:ext cx="4274282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RGB Quick Guides:</a:t>
            </a: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r-HR" sz="12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5"/>
              </a:rPr>
              <a:t>http://</a:t>
            </a:r>
            <a:r>
              <a:rPr kumimoji="0" lang="hr-H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5"/>
              </a:rPr>
              <a:t>eumetrain.org/rgb_quick_guides/index.html</a:t>
            </a: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r-HR" sz="4431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hr-HR" sz="4431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</a:t>
            </a:r>
            <a:endParaRPr kumimoji="0" lang="en-GB" sz="4431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6007" y="2082019"/>
            <a:ext cx="4346177" cy="41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41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1871" y="1707359"/>
            <a:ext cx="4572000" cy="3671887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hr-HR" sz="2800" dirty="0">
                <a:solidFill>
                  <a:srgbClr val="FF0000"/>
                </a:solidFill>
              </a:rPr>
              <a:t>          </a:t>
            </a:r>
            <a:r>
              <a:rPr lang="en-GB" sz="2800" dirty="0" smtClean="0">
                <a:solidFill>
                  <a:srgbClr val="FF0000"/>
                </a:solidFill>
              </a:rPr>
              <a:t>Red</a:t>
            </a:r>
            <a:r>
              <a:rPr lang="hr-HR" sz="2800" dirty="0" smtClean="0"/>
              <a:t>: </a:t>
            </a:r>
            <a:r>
              <a:rPr lang="hr-HR" sz="2800" dirty="0"/>
              <a:t>NIR 1.6 </a:t>
            </a:r>
            <a:r>
              <a:rPr lang="hr-HR" sz="2800" dirty="0">
                <a:cs typeface="Arial" charset="0"/>
              </a:rPr>
              <a:t>μ</a:t>
            </a:r>
            <a:r>
              <a:rPr lang="hr-HR" sz="2800" dirty="0"/>
              <a:t>m</a:t>
            </a:r>
          </a:p>
          <a:p>
            <a:pPr eaLnBrk="1" hangingPunct="1">
              <a:buFont typeface="Wingdings" pitchFamily="2" charset="2"/>
              <a:buNone/>
            </a:pPr>
            <a:r>
              <a:rPr lang="hr-HR" sz="2800" dirty="0"/>
              <a:t>          </a:t>
            </a:r>
            <a:r>
              <a:rPr lang="en-GB" sz="2800" dirty="0" smtClean="0">
                <a:solidFill>
                  <a:srgbClr val="92D050"/>
                </a:solidFill>
              </a:rPr>
              <a:t>Green</a:t>
            </a:r>
            <a:r>
              <a:rPr lang="hr-HR" sz="2800" dirty="0" smtClean="0"/>
              <a:t>: </a:t>
            </a:r>
            <a:r>
              <a:rPr lang="hr-HR" sz="2800" dirty="0"/>
              <a:t>VIS 0.8 </a:t>
            </a:r>
            <a:r>
              <a:rPr lang="hr-HR" sz="2800" dirty="0">
                <a:cs typeface="Arial" charset="0"/>
              </a:rPr>
              <a:t>μ</a:t>
            </a:r>
            <a:r>
              <a:rPr lang="hr-HR" sz="2800" dirty="0"/>
              <a:t>m</a:t>
            </a:r>
          </a:p>
          <a:p>
            <a:pPr eaLnBrk="1" hangingPunct="1">
              <a:buFont typeface="Wingdings" pitchFamily="2" charset="2"/>
              <a:buNone/>
            </a:pPr>
            <a:r>
              <a:rPr lang="hr-HR" sz="2800" dirty="0">
                <a:solidFill>
                  <a:srgbClr val="3366FF"/>
                </a:solidFill>
              </a:rPr>
              <a:t>         	</a:t>
            </a:r>
            <a:r>
              <a:rPr lang="en-GB" sz="2800" dirty="0" smtClean="0">
                <a:solidFill>
                  <a:srgbClr val="3366FF"/>
                </a:solidFill>
              </a:rPr>
              <a:t> Blue</a:t>
            </a:r>
            <a:r>
              <a:rPr lang="hr-HR" sz="2800" dirty="0" smtClean="0"/>
              <a:t>:  </a:t>
            </a:r>
            <a:r>
              <a:rPr lang="hr-HR" sz="2800" dirty="0"/>
              <a:t>VIS 0.6 </a:t>
            </a:r>
            <a:r>
              <a:rPr lang="hr-HR" sz="2800" dirty="0">
                <a:cs typeface="Arial" charset="0"/>
              </a:rPr>
              <a:t>μ</a:t>
            </a:r>
            <a:r>
              <a:rPr lang="hr-HR" sz="2800" dirty="0"/>
              <a:t>m</a:t>
            </a:r>
          </a:p>
          <a:p>
            <a:pPr eaLnBrk="1" hangingPunct="1">
              <a:buFont typeface="Wingdings" pitchFamily="2" charset="2"/>
              <a:buNone/>
            </a:pPr>
            <a:endParaRPr lang="hr-HR" sz="2800" dirty="0"/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7934" y="1360801"/>
            <a:ext cx="1529170" cy="159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6347" y="3055266"/>
            <a:ext cx="1529170" cy="159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6347" y="4749731"/>
            <a:ext cx="1529170" cy="133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79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8896" y="1364535"/>
            <a:ext cx="4527901" cy="473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48585" y="6913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RGB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1.6, 0.8, 0.6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"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Natural Colour RGB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"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598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2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2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8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 smtClean="0"/>
              <a:t>Why do we need products?</a:t>
            </a:r>
          </a:p>
          <a:p>
            <a:pPr marL="0" indent="0">
              <a:buNone/>
            </a:pPr>
            <a:r>
              <a:rPr lang="en-GB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 smtClean="0"/>
              <a:t>What kind of product do we have?</a:t>
            </a:r>
            <a:endParaRPr lang="en-GB" sz="2800" dirty="0"/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69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938" y="1"/>
            <a:ext cx="9050839" cy="649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87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Utility: cloud phase, vegetation, dust, smoke, snow, fires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2" descr="200306231500-msg-R3G2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18"/>
          <a:stretch>
            <a:fillRect/>
          </a:stretch>
        </p:blipFill>
        <p:spPr bwMode="auto">
          <a:xfrm>
            <a:off x="1456006" y="1019908"/>
            <a:ext cx="9489514" cy="549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054284" y="6113977"/>
            <a:ext cx="5070308" cy="41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8" tIns="50914" rIns="101828" bIns="50914">
            <a:spAutoFit/>
          </a:bodyPr>
          <a:lstStyle>
            <a:lvl1pPr defTabSz="8493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493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493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493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493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8493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8493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8493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8493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MSG-1, 23 June 2003, 15:00 UTC</a:t>
            </a:r>
          </a:p>
        </p:txBody>
      </p:sp>
    </p:spTree>
    <p:extLst>
      <p:ext uri="{BB962C8B-B14F-4D97-AF65-F5344CB8AC3E}">
        <p14:creationId xmlns:p14="http://schemas.microsoft.com/office/powerpoint/2010/main" val="519988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41893" y="1393531"/>
            <a:ext cx="39122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411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 =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411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BTD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411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IR12.0 - IR10.8</a:t>
            </a:r>
          </a:p>
          <a:p>
            <a:pPr marL="0" marR="0" lvl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2EE1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 =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2EE1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BTD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2EE1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IR10.8 - IR8.7</a:t>
            </a:r>
          </a:p>
          <a:p>
            <a:pPr marL="0" marR="0" lvl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 =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IR10.8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448585" y="6913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RGB 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12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10.8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,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10.8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8.7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,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10.8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"Dust RGB"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0" name="Picture 4" descr="2004_03_03_0100_rgb_10-09_09-07_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4952" y="1093494"/>
            <a:ext cx="5744096" cy="4666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2004_03_03_0100_ch10-ch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6523" y="1093494"/>
            <a:ext cx="1796051" cy="14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2004_03_03_0100_ch09-ch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6523" y="2718047"/>
            <a:ext cx="1796051" cy="14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2004_03_03_0100_ch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6523" y="4301383"/>
            <a:ext cx="1796051" cy="14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7706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1143000" y="1082675"/>
            <a:ext cx="9906000" cy="4832350"/>
            <a:chOff x="0" y="397"/>
            <a:chExt cx="6720" cy="3551"/>
          </a:xfrm>
        </p:grpSpPr>
        <p:pic>
          <p:nvPicPr>
            <p:cNvPr id="27652" name="Picture 3" descr="SDDI-20070220-1800-RGB-08-DUST-02-123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1" r="16083"/>
            <a:stretch>
              <a:fillRect/>
            </a:stretch>
          </p:blipFill>
          <p:spPr bwMode="auto">
            <a:xfrm>
              <a:off x="0" y="397"/>
              <a:ext cx="2224" cy="3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3" name="Picture 4" descr="SDDI-20070221-1200-RGB-08-DUST-02-123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2" r="12062"/>
            <a:stretch>
              <a:fillRect/>
            </a:stretch>
          </p:blipFill>
          <p:spPr bwMode="auto">
            <a:xfrm>
              <a:off x="2245" y="397"/>
              <a:ext cx="2223" cy="3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4" name="Picture 5" descr="SDDI-20070222-1200-RGB-08-DUST-02-123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3" r="8041"/>
            <a:stretch>
              <a:fillRect/>
            </a:stretch>
          </p:blipFill>
          <p:spPr bwMode="auto">
            <a:xfrm>
              <a:off x="4498" y="397"/>
              <a:ext cx="2222" cy="3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5" name="Rectangle 6"/>
            <p:cNvSpPr>
              <a:spLocks noChangeArrowheads="1"/>
            </p:cNvSpPr>
            <p:nvPr/>
          </p:nvSpPr>
          <p:spPr bwMode="auto">
            <a:xfrm>
              <a:off x="0" y="3578"/>
              <a:ext cx="6584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155" tIns="64079" rIns="128155" bIns="64079" anchor="ctr"/>
            <a:lstStyle>
              <a:lvl1pPr defTabSz="1087438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 defTabSz="1087438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 defTabSz="1087438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 defTabSz="1087438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 defTabSz="1087438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defTabSz="1087438" eaLnBrk="0" fontAlgn="base" hangingPunct="0">
                <a:spcBef>
                  <a:spcPct val="5000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defTabSz="1087438" eaLnBrk="0" fontAlgn="base" hangingPunct="0">
                <a:spcBef>
                  <a:spcPct val="5000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defTabSz="1087438" eaLnBrk="0" fontAlgn="base" hangingPunct="0">
                <a:spcBef>
                  <a:spcPct val="5000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defTabSz="1087438" eaLnBrk="0" fontAlgn="base" hangingPunct="0">
                <a:spcBef>
                  <a:spcPct val="5000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10874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     20 Feb 18:00 UTC                  21 Feb 12:00 UTC                   22 Feb 12:00 UTC</a:t>
              </a:r>
            </a:p>
          </p:txBody>
        </p:sp>
      </p:grpSp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1503363" y="360363"/>
            <a:ext cx="990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>
            <a:spAutoFit/>
          </a:bodyPr>
          <a:lstStyle>
            <a:lvl1pPr defTabSz="725488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defTabSz="725488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defTabSz="725488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defTabSz="725488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defTabSz="725488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725488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725488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725488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725488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7254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Utility: 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Dust (Day)</a:t>
            </a:r>
          </a:p>
        </p:txBody>
      </p:sp>
    </p:spTree>
    <p:extLst>
      <p:ext uri="{BB962C8B-B14F-4D97-AF65-F5344CB8AC3E}">
        <p14:creationId xmlns:p14="http://schemas.microsoft.com/office/powerpoint/2010/main" val="1945728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2" descr="SDDI-20060816-0400-RGB-08-DUST-02-1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22" y="985214"/>
            <a:ext cx="7987348" cy="552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3659834" y="6179012"/>
            <a:ext cx="4230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Met-8, 16 Aug 2006, 04:00 UTC</a:t>
            </a:r>
          </a:p>
        </p:txBody>
      </p:sp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1503363" y="360363"/>
            <a:ext cx="990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7" tIns="43638" rIns="87277" bIns="43638">
            <a:spAutoFit/>
          </a:bodyPr>
          <a:lstStyle>
            <a:lvl1pPr defTabSz="728663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defTabSz="728663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defTabSz="728663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defTabSz="728663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defTabSz="728663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728663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728663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728663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728663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7286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Utility: 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Cloud Phase</a:t>
            </a:r>
          </a:p>
        </p:txBody>
      </p:sp>
      <p:sp>
        <p:nvSpPr>
          <p:cNvPr id="32775" name="Line 11"/>
          <p:cNvSpPr>
            <a:spLocks noChangeShapeType="1"/>
          </p:cNvSpPr>
          <p:nvPr/>
        </p:nvSpPr>
        <p:spPr bwMode="auto">
          <a:xfrm flipH="1" flipV="1">
            <a:off x="3123151" y="4758667"/>
            <a:ext cx="14287" cy="8905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2776" name="Text Box 12"/>
          <p:cNvSpPr txBox="1">
            <a:spLocks noChangeArrowheads="1"/>
          </p:cNvSpPr>
          <p:nvPr/>
        </p:nvSpPr>
        <p:spPr bwMode="auto">
          <a:xfrm>
            <a:off x="2724150" y="5535614"/>
            <a:ext cx="1536700" cy="70802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7620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Water cloud</a:t>
            </a:r>
          </a:p>
        </p:txBody>
      </p:sp>
      <p:sp>
        <p:nvSpPr>
          <p:cNvPr id="32777" name="Line 11"/>
          <p:cNvSpPr>
            <a:spLocks noChangeShapeType="1"/>
          </p:cNvSpPr>
          <p:nvPr/>
        </p:nvSpPr>
        <p:spPr bwMode="auto">
          <a:xfrm flipH="1" flipV="1">
            <a:off x="5050767" y="4314167"/>
            <a:ext cx="14288" cy="889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2778" name="Text Box 12"/>
          <p:cNvSpPr txBox="1">
            <a:spLocks noChangeArrowheads="1"/>
          </p:cNvSpPr>
          <p:nvPr/>
        </p:nvSpPr>
        <p:spPr bwMode="auto">
          <a:xfrm>
            <a:off x="4683126" y="5065713"/>
            <a:ext cx="1535113" cy="707886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7620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defTabSz="7620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defTabSz="7620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defTabSz="7620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defTabSz="7620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Ice</a:t>
            </a:r>
          </a:p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cloud</a:t>
            </a:r>
          </a:p>
        </p:txBody>
      </p:sp>
    </p:spTree>
    <p:extLst>
      <p:ext uri="{BB962C8B-B14F-4D97-AF65-F5344CB8AC3E}">
        <p14:creationId xmlns:p14="http://schemas.microsoft.com/office/powerpoint/2010/main" val="2150916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201304160900_m10-DUST_DustCases-Arab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9944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2308226" y="298451"/>
            <a:ext cx="6524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Dry Line Middle East, 16 April 2013</a:t>
            </a:r>
          </a:p>
        </p:txBody>
      </p:sp>
    </p:spTree>
    <p:extLst>
      <p:ext uri="{BB962C8B-B14F-4D97-AF65-F5344CB8AC3E}">
        <p14:creationId xmlns:p14="http://schemas.microsoft.com/office/powerpoint/2010/main" val="4694756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 descr="2006_11_12_2300_rgb_du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3" t="21388" b="33609"/>
          <a:stretch>
            <a:fillRect/>
          </a:stretch>
        </p:blipFill>
        <p:spPr bwMode="auto">
          <a:xfrm>
            <a:off x="1631437" y="1011067"/>
            <a:ext cx="8748712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503363" y="360363"/>
            <a:ext cx="990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>
            <a:spAutoFit/>
          </a:bodyPr>
          <a:lstStyle>
            <a:lvl1pPr defTabSz="725488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defTabSz="725488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defTabSz="725488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defTabSz="725488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defTabSz="725488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725488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725488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725488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725488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7254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Utilit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</a:t>
            </a:r>
            <a:r>
              <a:rPr kumimoji="0" lang="en-GB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Thin Ice Clouds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143000" y="5918985"/>
            <a:ext cx="99060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>
            <a:spAutoFit/>
          </a:bodyPr>
          <a:lstStyle>
            <a:lvl1pPr defTabSz="725488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defTabSz="725488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defTabSz="725488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defTabSz="725488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defTabSz="725488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defTabSz="725488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defTabSz="725488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defTabSz="725488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defTabSz="725488" eaLnBrk="0" fontAlgn="base" hangingPunct="0">
              <a:spcBef>
                <a:spcPct val="5000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7254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MSG-1, 12 November 2006, 23:00 UTC</a:t>
            </a: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7299325" y="2769385"/>
            <a:ext cx="0" cy="1233488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78199" tIns="39100" rIns="78199" bIns="3910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1750" name="Picture 8" descr="rgb_10-09_09-07_09_colour_slider_thinic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3942549"/>
            <a:ext cx="501491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95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3" y="879200"/>
            <a:ext cx="11875152" cy="573400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934" y="1296672"/>
            <a:ext cx="2732070" cy="1737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walk-through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056036" y="6621490"/>
            <a:ext cx="47163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https://www.eumetsat.int/persistent-fog-low-cloud-over-mediterranean-sea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679171" y="2718262"/>
            <a:ext cx="1030778" cy="72320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133898" y="1324494"/>
            <a:ext cx="1277389" cy="54586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036494" y="4023359"/>
            <a:ext cx="782416" cy="53201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6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1196044" y="3441469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chemeClr val="tx1"/>
                </a:solidFill>
              </a:rPr>
              <a:t>10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0" name="Rectangle 19"/>
          <p:cNvSpPr/>
          <p:nvPr/>
        </p:nvSpPr>
        <p:spPr bwMode="auto">
          <a:xfrm>
            <a:off x="6348152" y="1870364"/>
            <a:ext cx="1765070" cy="98921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8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1045418" y="5384570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3720731" y="2166119"/>
            <a:ext cx="690556" cy="43576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5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5566753" y="4995949"/>
            <a:ext cx="1033551" cy="68995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7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495992" y="1597429"/>
            <a:ext cx="701041" cy="46412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</a:rPr>
              <a:t>1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963593" y="4414058"/>
            <a:ext cx="1886989" cy="109728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533267" y="2957548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+</a:t>
            </a:r>
            <a:endParaRPr lang="en-GB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9559636" y="1296671"/>
            <a:ext cx="1986741" cy="18299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8816114" y="1296671"/>
            <a:ext cx="2746890" cy="175137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28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3" y="876859"/>
            <a:ext cx="11862834" cy="5728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115" y="1312961"/>
            <a:ext cx="2730262" cy="1744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walk-through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7056036" y="6621490"/>
            <a:ext cx="47163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https://www.eumetsat.int/persistent-fog-low-cloud-over-mediterranean-sea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679171" y="2718262"/>
            <a:ext cx="1030778" cy="72320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133898" y="1324494"/>
            <a:ext cx="1277389" cy="54586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7963593" y="4414058"/>
            <a:ext cx="1886989" cy="109728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9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036494" y="4023359"/>
            <a:ext cx="782416" cy="53201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11196044" y="3441469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chemeClr val="tx1"/>
                </a:solidFill>
              </a:rPr>
              <a:t>10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6" name="Rectangle 25"/>
          <p:cNvSpPr/>
          <p:nvPr/>
        </p:nvSpPr>
        <p:spPr bwMode="auto">
          <a:xfrm>
            <a:off x="6348152" y="1870364"/>
            <a:ext cx="1765070" cy="98921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1045418" y="5384570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20731" y="2166119"/>
            <a:ext cx="690556" cy="43576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566753" y="4995949"/>
            <a:ext cx="1033551" cy="68995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7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495992" y="1597429"/>
            <a:ext cx="701041" cy="46412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</a:rPr>
              <a:t>1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33267" y="2957548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+</a:t>
            </a:r>
            <a:endParaRPr lang="en-GB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559636" y="1296671"/>
            <a:ext cx="1986741" cy="18299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8816114" y="1296671"/>
            <a:ext cx="2746890" cy="175137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156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3" y="870912"/>
            <a:ext cx="11875152" cy="573400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217" y="1316181"/>
            <a:ext cx="2718160" cy="1733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walk-through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7056036" y="6621490"/>
            <a:ext cx="47163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https://www.eumetsat.int/persistent-fog-low-cloud-over-mediterranean-sea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679171" y="2718262"/>
            <a:ext cx="1030778" cy="72320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133898" y="1324494"/>
            <a:ext cx="1277389" cy="54586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036494" y="4023359"/>
            <a:ext cx="782416" cy="53201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11196044" y="3441469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chemeClr val="tx1"/>
                </a:solidFill>
              </a:rPr>
              <a:t>10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6" name="Rectangle 25"/>
          <p:cNvSpPr/>
          <p:nvPr/>
        </p:nvSpPr>
        <p:spPr bwMode="auto">
          <a:xfrm>
            <a:off x="6348152" y="1870364"/>
            <a:ext cx="1765070" cy="98921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1045418" y="5384570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20731" y="2166119"/>
            <a:ext cx="690556" cy="43576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566753" y="4995949"/>
            <a:ext cx="1033551" cy="68995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7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495992" y="1597429"/>
            <a:ext cx="701041" cy="46412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</a:rPr>
              <a:t>1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7963593" y="4414058"/>
            <a:ext cx="1886989" cy="109728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9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533267" y="2957548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+</a:t>
            </a:r>
            <a:endParaRPr lang="en-GB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9559636" y="1296671"/>
            <a:ext cx="1986741" cy="18299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816114" y="1296671"/>
            <a:ext cx="2746890" cy="175137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461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 smtClean="0"/>
              <a:t>Why do we need products?</a:t>
            </a:r>
          </a:p>
          <a:p>
            <a:pPr marL="0" indent="0">
              <a:buNone/>
            </a:pPr>
            <a:r>
              <a:rPr lang="en-GB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 smtClean="0">
                <a:solidFill>
                  <a:schemeClr val="tx1">
                    <a:lumMod val="75000"/>
                  </a:schemeClr>
                </a:solidFill>
              </a:rPr>
              <a:t>What kind of products do we have?</a:t>
            </a:r>
            <a:endParaRPr lang="en-GB" sz="28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28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28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28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946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3" y="876859"/>
            <a:ext cx="11875152" cy="57340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330" y="1307707"/>
            <a:ext cx="2708617" cy="1726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walk-through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7056036" y="6621490"/>
            <a:ext cx="47163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https://www.eumetsat.int/persistent-fog-low-cloud-over-mediterranean-sea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679171" y="2718262"/>
            <a:ext cx="1030778" cy="72320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133898" y="1324494"/>
            <a:ext cx="1277389" cy="54586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036494" y="4023359"/>
            <a:ext cx="782416" cy="53201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11196044" y="3441469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chemeClr val="tx1"/>
                </a:solidFill>
              </a:rPr>
              <a:t>10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6" name="Rectangle 25"/>
          <p:cNvSpPr/>
          <p:nvPr/>
        </p:nvSpPr>
        <p:spPr bwMode="auto">
          <a:xfrm>
            <a:off x="6348152" y="1870364"/>
            <a:ext cx="1765070" cy="98921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1045418" y="5384570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20731" y="2166119"/>
            <a:ext cx="690556" cy="43576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566753" y="4995949"/>
            <a:ext cx="1033551" cy="68995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7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495992" y="1597429"/>
            <a:ext cx="701041" cy="46412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</a:rPr>
              <a:t>1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7963593" y="4414058"/>
            <a:ext cx="1886989" cy="109728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9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33267" y="2957548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+</a:t>
            </a:r>
            <a:endParaRPr lang="en-GB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559636" y="1296671"/>
            <a:ext cx="1986741" cy="18299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8816114" y="1296671"/>
            <a:ext cx="2746890" cy="175137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68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3" y="879833"/>
            <a:ext cx="11868994" cy="5731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845" y="1321169"/>
            <a:ext cx="2733421" cy="1732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walk-through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7056036" y="6621490"/>
            <a:ext cx="47163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https://www.eumetsat.int/persistent-fog-low-cloud-over-mediterranean-sea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679171" y="2718262"/>
            <a:ext cx="1030778" cy="72320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133898" y="1324494"/>
            <a:ext cx="1277389" cy="54586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036494" y="4023359"/>
            <a:ext cx="782416" cy="53201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11196044" y="3441469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chemeClr val="tx1"/>
                </a:solidFill>
              </a:rPr>
              <a:t>10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6" name="Rectangle 25"/>
          <p:cNvSpPr/>
          <p:nvPr/>
        </p:nvSpPr>
        <p:spPr bwMode="auto">
          <a:xfrm>
            <a:off x="6348152" y="1870364"/>
            <a:ext cx="1765070" cy="98921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1045418" y="5384570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20731" y="2166119"/>
            <a:ext cx="690556" cy="43576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566753" y="4995949"/>
            <a:ext cx="1033551" cy="68995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7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495992" y="1597429"/>
            <a:ext cx="701041" cy="46412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</a:rPr>
              <a:t>1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7963593" y="4414058"/>
            <a:ext cx="1886989" cy="109728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9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533267" y="2957548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+</a:t>
            </a:r>
            <a:endParaRPr lang="en-GB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9559636" y="1296671"/>
            <a:ext cx="1986741" cy="18299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816114" y="1296671"/>
            <a:ext cx="2746890" cy="175137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969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3" y="879833"/>
            <a:ext cx="11868994" cy="5731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775" y="1324494"/>
            <a:ext cx="2726229" cy="1735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114" y="1303921"/>
            <a:ext cx="2739883" cy="1744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walk-through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7056036" y="6621490"/>
            <a:ext cx="47163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https://www.eumetsat.int/persistent-fog-low-cloud-over-mediterranean-sea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679171" y="2718262"/>
            <a:ext cx="1030778" cy="72320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133898" y="1324494"/>
            <a:ext cx="1277389" cy="54586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036494" y="4023359"/>
            <a:ext cx="782416" cy="53201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11196044" y="3441469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chemeClr val="tx1"/>
                </a:solidFill>
              </a:rPr>
              <a:t>10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6" name="Rectangle 25"/>
          <p:cNvSpPr/>
          <p:nvPr/>
        </p:nvSpPr>
        <p:spPr bwMode="auto">
          <a:xfrm>
            <a:off x="6348152" y="1870364"/>
            <a:ext cx="1765070" cy="98921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1045418" y="5384570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20731" y="2166119"/>
            <a:ext cx="690556" cy="43576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566753" y="4995949"/>
            <a:ext cx="1033551" cy="68995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7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495992" y="1597429"/>
            <a:ext cx="701041" cy="46412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</a:rPr>
              <a:t>1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7963593" y="4414058"/>
            <a:ext cx="1886989" cy="109728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9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533267" y="2957548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+</a:t>
            </a:r>
            <a:endParaRPr lang="en-GB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9559636" y="1296671"/>
            <a:ext cx="1986741" cy="18299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816114" y="1296671"/>
            <a:ext cx="2746890" cy="175137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822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36" y="888933"/>
            <a:ext cx="11884010" cy="5738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walk-through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7056036" y="6621490"/>
            <a:ext cx="47163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https://www.eumetsat.int/persistent-fog-low-cloud-over-mediterranean-sea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679171" y="2718262"/>
            <a:ext cx="1030778" cy="72320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133898" y="1324494"/>
            <a:ext cx="1277389" cy="54586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036494" y="4023359"/>
            <a:ext cx="782416" cy="53201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11196044" y="3441469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chemeClr val="tx1"/>
                </a:solidFill>
              </a:rPr>
              <a:t>10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6" name="Rectangle 25"/>
          <p:cNvSpPr/>
          <p:nvPr/>
        </p:nvSpPr>
        <p:spPr bwMode="auto">
          <a:xfrm>
            <a:off x="6348152" y="1870364"/>
            <a:ext cx="1765070" cy="98921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1045418" y="5384570"/>
            <a:ext cx="758444" cy="49322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20731" y="2166119"/>
            <a:ext cx="690556" cy="43576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566753" y="4995949"/>
            <a:ext cx="1033551" cy="68995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7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495992" y="1597429"/>
            <a:ext cx="701041" cy="46412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tx1"/>
                </a:solidFill>
              </a:rPr>
              <a:t>1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7963593" y="4414058"/>
            <a:ext cx="1886989" cy="109728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9</a:t>
            </a:r>
          </a:p>
        </p:txBody>
      </p:sp>
      <p:sp>
        <p:nvSpPr>
          <p:cNvPr id="6" name="Rectangle 5"/>
          <p:cNvSpPr/>
          <p:nvPr/>
        </p:nvSpPr>
        <p:spPr>
          <a:xfrm>
            <a:off x="8533267" y="2957548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+</a:t>
            </a:r>
            <a:endParaRPr lang="en-GB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114" y="1296671"/>
            <a:ext cx="2746890" cy="1751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9559636" y="1296671"/>
            <a:ext cx="1986741" cy="18299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8816114" y="1296671"/>
            <a:ext cx="2746890" cy="175137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682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36" y="888933"/>
            <a:ext cx="11884010" cy="5738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972" y="1418414"/>
            <a:ext cx="2788883" cy="1746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RGB walk-through</a:t>
            </a:r>
            <a:endParaRPr lang="en-GB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8117631" y="3165366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+</a:t>
            </a:r>
            <a:endParaRPr lang="en-GB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234973" y="1418414"/>
            <a:ext cx="1986741" cy="18299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8491451" y="1418414"/>
            <a:ext cx="2746890" cy="1751374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58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Geophysical (L2+) products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Quantitative values derived from satellite data (height, temperature, pressure, humidity, chlorophyll, wind vector, etc.)</a:t>
            </a:r>
          </a:p>
          <a:p>
            <a:r>
              <a:rPr lang="en-GB" dirty="0" smtClean="0"/>
              <a:t>Includes multiple inputs (aside from the original satellite data):</a:t>
            </a:r>
          </a:p>
          <a:p>
            <a:pPr lvl="1"/>
            <a:r>
              <a:rPr lang="en-GB" dirty="0" smtClean="0"/>
              <a:t>Auxiliary satellite data</a:t>
            </a:r>
          </a:p>
          <a:p>
            <a:pPr lvl="1"/>
            <a:r>
              <a:rPr lang="en-GB" dirty="0" smtClean="0"/>
              <a:t>NWP variables</a:t>
            </a:r>
          </a:p>
          <a:p>
            <a:pPr lvl="1"/>
            <a:r>
              <a:rPr lang="en-GB" dirty="0" smtClean="0"/>
              <a:t>Look-up tables</a:t>
            </a:r>
          </a:p>
          <a:p>
            <a:pPr lvl="1"/>
            <a:r>
              <a:rPr lang="en-GB" dirty="0" smtClean="0"/>
              <a:t>Climatology</a:t>
            </a:r>
          </a:p>
          <a:p>
            <a:pPr lvl="1"/>
            <a:r>
              <a:rPr lang="en-GB" dirty="0" smtClean="0"/>
              <a:t>Background maps</a:t>
            </a:r>
          </a:p>
          <a:p>
            <a:pPr lvl="1"/>
            <a:r>
              <a:rPr lang="en-GB" dirty="0" smtClean="0"/>
              <a:t>Parametrization parameters</a:t>
            </a:r>
          </a:p>
          <a:p>
            <a:pPr lvl="1"/>
            <a:r>
              <a:rPr lang="en-GB" dirty="0" smtClean="0"/>
              <a:t>Corrections</a:t>
            </a:r>
          </a:p>
          <a:p>
            <a:pPr lvl="1"/>
            <a:r>
              <a:rPr lang="en-GB" dirty="0" smtClean="0"/>
              <a:t>…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6197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Geophysical (L2+) products </a:t>
            </a:r>
            <a:endParaRPr lang="en-GB" dirty="0"/>
          </a:p>
        </p:txBody>
      </p:sp>
      <p:pic>
        <p:nvPicPr>
          <p:cNvPr id="5" name="Picture 4" descr="https://www.nwcsaf.org/ARCHIVO_GIF/2019161/S_NWC_CTTH_MSG4_Europe-VISIR_20190610T150000Z.ctth_pr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1019908"/>
            <a:ext cx="9716495" cy="54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505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Geophysical (L2+) products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1011947"/>
            <a:ext cx="9823076" cy="548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52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Geophysical (L2+) products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E.g.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1011947"/>
            <a:ext cx="9823076" cy="54887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659" y="1912447"/>
            <a:ext cx="5572125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618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GB" sz="2800" dirty="0" smtClean="0"/>
              <a:t>Thank you!</a:t>
            </a:r>
          </a:p>
          <a:p>
            <a:pPr marL="0" indent="0">
              <a:buNone/>
            </a:pPr>
            <a:r>
              <a:rPr lang="en-GB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Questions are welcome.</a:t>
            </a:r>
          </a:p>
        </p:txBody>
      </p:sp>
    </p:spTree>
    <p:extLst>
      <p:ext uri="{BB962C8B-B14F-4D97-AF65-F5344CB8AC3E}">
        <p14:creationId xmlns:p14="http://schemas.microsoft.com/office/powerpoint/2010/main" val="1881492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Photon’s journey</a:t>
            </a:r>
            <a:endParaRPr lang="en-GB" dirty="0"/>
          </a:p>
        </p:txBody>
      </p:sp>
      <p:pic>
        <p:nvPicPr>
          <p:cNvPr id="4" name="Picture 4" descr="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458" y="4593977"/>
            <a:ext cx="3075338" cy="1856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Explosion 2 1"/>
          <p:cNvSpPr/>
          <p:nvPr/>
        </p:nvSpPr>
        <p:spPr bwMode="auto">
          <a:xfrm>
            <a:off x="2240528" y="2720507"/>
            <a:ext cx="1288474" cy="1301204"/>
          </a:xfrm>
          <a:prstGeom prst="irregularSeal2">
            <a:avLst/>
          </a:prstGeom>
          <a:solidFill>
            <a:srgbClr val="FEDB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p</a:t>
            </a:r>
            <a:r>
              <a:rPr kumimoji="0" lang="en-GB" sz="24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Tahoma" pitchFamily="34" charset="0"/>
              </a:rPr>
              <a:t> 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533" y="2379298"/>
            <a:ext cx="3634975" cy="22156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Curved Left Arrow 4"/>
          <p:cNvSpPr/>
          <p:nvPr/>
        </p:nvSpPr>
        <p:spPr bwMode="auto">
          <a:xfrm rot="15861446">
            <a:off x="4988642" y="-479997"/>
            <a:ext cx="923945" cy="4613969"/>
          </a:xfrm>
          <a:prstGeom prst="curvedLeftArrow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rot="21241337">
            <a:off x="4890451" y="976636"/>
            <a:ext cx="848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tx1">
                    <a:lumMod val="75000"/>
                  </a:schemeClr>
                </a:solidFill>
              </a:rPr>
              <a:t>?  ?  ?</a:t>
            </a:r>
            <a:endParaRPr lang="en-GB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0" name="Moon 9"/>
          <p:cNvSpPr/>
          <p:nvPr/>
        </p:nvSpPr>
        <p:spPr bwMode="auto">
          <a:xfrm rot="16014144">
            <a:off x="2670106" y="3415971"/>
            <a:ext cx="149626" cy="387600"/>
          </a:xfrm>
          <a:prstGeom prst="moon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" name="Cloud Callout 6"/>
          <p:cNvSpPr/>
          <p:nvPr/>
        </p:nvSpPr>
        <p:spPr bwMode="auto">
          <a:xfrm flipH="1">
            <a:off x="1289490" y="1444167"/>
            <a:ext cx="1455429" cy="1376218"/>
          </a:xfrm>
          <a:prstGeom prst="cloudCallou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Where</a:t>
            </a:r>
            <a:r>
              <a:rPr kumimoji="0" lang="en-GB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was I born</a:t>
            </a:r>
            <a:r>
              <a:rPr kumimoji="0" lang="en-GB" sz="1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?</a:t>
            </a:r>
            <a:endParaRPr kumimoji="0" lang="en-GB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1773382" y="3953164"/>
            <a:ext cx="341745" cy="275504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2017204" y="4105565"/>
            <a:ext cx="250323" cy="420253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 flipV="1">
            <a:off x="2942479" y="4032348"/>
            <a:ext cx="96285" cy="466687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2547359" y="4155000"/>
            <a:ext cx="106605" cy="344035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14081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Middle of journey</a:t>
            </a:r>
            <a:endParaRPr lang="en-GB" dirty="0"/>
          </a:p>
        </p:txBody>
      </p:sp>
      <p:grpSp>
        <p:nvGrpSpPr>
          <p:cNvPr id="63" name="Group 3"/>
          <p:cNvGrpSpPr>
            <a:grpSpLocks/>
          </p:cNvGrpSpPr>
          <p:nvPr/>
        </p:nvGrpSpPr>
        <p:grpSpPr bwMode="auto">
          <a:xfrm>
            <a:off x="4587541" y="1140321"/>
            <a:ext cx="1298575" cy="1189037"/>
            <a:chOff x="2579" y="853"/>
            <a:chExt cx="755" cy="749"/>
          </a:xfrm>
          <a:effectLst/>
        </p:grpSpPr>
        <p:pic>
          <p:nvPicPr>
            <p:cNvPr id="64" name="Picture 4" descr="BAND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3=VIS0.6</a:t>
              </a:r>
            </a:p>
          </p:txBody>
        </p:sp>
      </p:grpSp>
      <p:grpSp>
        <p:nvGrpSpPr>
          <p:cNvPr id="66" name="Group 6"/>
          <p:cNvGrpSpPr>
            <a:grpSpLocks/>
          </p:cNvGrpSpPr>
          <p:nvPr/>
        </p:nvGrpSpPr>
        <p:grpSpPr bwMode="auto">
          <a:xfrm>
            <a:off x="5992478" y="1135559"/>
            <a:ext cx="1298575" cy="1193800"/>
            <a:chOff x="3365" y="854"/>
            <a:chExt cx="755" cy="752"/>
          </a:xfrm>
        </p:grpSpPr>
        <p:pic>
          <p:nvPicPr>
            <p:cNvPr id="67" name="Picture 7" descr="BAND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4=VIS0.8</a:t>
              </a:r>
            </a:p>
          </p:txBody>
        </p:sp>
      </p:grpSp>
      <p:grpSp>
        <p:nvGrpSpPr>
          <p:cNvPr id="69" name="Group 9"/>
          <p:cNvGrpSpPr>
            <a:grpSpLocks/>
          </p:cNvGrpSpPr>
          <p:nvPr/>
        </p:nvGrpSpPr>
        <p:grpSpPr bwMode="auto">
          <a:xfrm>
            <a:off x="6536991" y="2394446"/>
            <a:ext cx="1298575" cy="1193800"/>
            <a:chOff x="4151" y="854"/>
            <a:chExt cx="755" cy="752"/>
          </a:xfrm>
        </p:grpSpPr>
        <p:pic>
          <p:nvPicPr>
            <p:cNvPr id="70" name="Picture 10" descr="BAND0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7=NIR1.6</a:t>
              </a:r>
            </a:p>
          </p:txBody>
        </p:sp>
      </p:grpSp>
      <p:grpSp>
        <p:nvGrpSpPr>
          <p:cNvPr id="72" name="Group 15"/>
          <p:cNvGrpSpPr>
            <a:grpSpLocks/>
          </p:cNvGrpSpPr>
          <p:nvPr/>
        </p:nvGrpSpPr>
        <p:grpSpPr bwMode="auto">
          <a:xfrm>
            <a:off x="4603416" y="3732709"/>
            <a:ext cx="1311275" cy="1225550"/>
            <a:chOff x="3357" y="2016"/>
            <a:chExt cx="763" cy="772"/>
          </a:xfrm>
        </p:grpSpPr>
        <p:pic>
          <p:nvPicPr>
            <p:cNvPr id="73" name="Picture 16" descr="BAND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10=WV6.2</a:t>
              </a:r>
            </a:p>
          </p:txBody>
        </p:sp>
      </p:grpSp>
      <p:grpSp>
        <p:nvGrpSpPr>
          <p:cNvPr id="75" name="Group 18"/>
          <p:cNvGrpSpPr>
            <a:grpSpLocks/>
          </p:cNvGrpSpPr>
          <p:nvPr/>
        </p:nvGrpSpPr>
        <p:grpSpPr bwMode="auto">
          <a:xfrm>
            <a:off x="6084553" y="3732709"/>
            <a:ext cx="1312863" cy="1223962"/>
            <a:chOff x="4143" y="2016"/>
            <a:chExt cx="763" cy="771"/>
          </a:xfrm>
        </p:grpSpPr>
        <p:pic>
          <p:nvPicPr>
            <p:cNvPr id="76" name="Picture 19" descr="BAND0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11=WV7.3</a:t>
              </a:r>
            </a:p>
          </p:txBody>
        </p:sp>
      </p:grpSp>
      <p:grpSp>
        <p:nvGrpSpPr>
          <p:cNvPr id="78" name="Group 21"/>
          <p:cNvGrpSpPr>
            <a:grpSpLocks/>
          </p:cNvGrpSpPr>
          <p:nvPr/>
        </p:nvGrpSpPr>
        <p:grpSpPr bwMode="auto">
          <a:xfrm>
            <a:off x="7567278" y="3732709"/>
            <a:ext cx="1311275" cy="1220787"/>
            <a:chOff x="4930" y="2018"/>
            <a:chExt cx="762" cy="769"/>
          </a:xfrm>
        </p:grpSpPr>
        <p:pic>
          <p:nvPicPr>
            <p:cNvPr id="79" name="Picture 22" descr="BAND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12=IR8.7</a:t>
              </a:r>
            </a:p>
          </p:txBody>
        </p:sp>
      </p:grpSp>
      <p:grpSp>
        <p:nvGrpSpPr>
          <p:cNvPr id="81" name="Group 24"/>
          <p:cNvGrpSpPr>
            <a:grpSpLocks/>
          </p:cNvGrpSpPr>
          <p:nvPr/>
        </p:nvGrpSpPr>
        <p:grpSpPr bwMode="auto">
          <a:xfrm>
            <a:off x="3104816" y="5172571"/>
            <a:ext cx="1295400" cy="1190625"/>
            <a:chOff x="2581" y="3180"/>
            <a:chExt cx="753" cy="750"/>
          </a:xfrm>
          <a:effectLst/>
        </p:grpSpPr>
        <p:pic>
          <p:nvPicPr>
            <p:cNvPr id="82" name="Picture 25" descr="BAND0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13=IR9.7</a:t>
              </a:r>
            </a:p>
          </p:txBody>
        </p:sp>
      </p:grpSp>
      <p:grpSp>
        <p:nvGrpSpPr>
          <p:cNvPr id="87" name="Group 30"/>
          <p:cNvGrpSpPr>
            <a:grpSpLocks/>
          </p:cNvGrpSpPr>
          <p:nvPr/>
        </p:nvGrpSpPr>
        <p:grpSpPr bwMode="auto">
          <a:xfrm>
            <a:off x="6146466" y="5172571"/>
            <a:ext cx="1312863" cy="1190625"/>
            <a:chOff x="4143" y="3180"/>
            <a:chExt cx="763" cy="750"/>
          </a:xfrm>
        </p:grpSpPr>
        <p:pic>
          <p:nvPicPr>
            <p:cNvPr id="88" name="Picture 31" descr="BAND0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15=IR12.3</a:t>
              </a:r>
            </a:p>
          </p:txBody>
        </p:sp>
      </p:grpSp>
      <p:grpSp>
        <p:nvGrpSpPr>
          <p:cNvPr id="90" name="Group 33"/>
          <p:cNvGrpSpPr>
            <a:grpSpLocks/>
          </p:cNvGrpSpPr>
          <p:nvPr/>
        </p:nvGrpSpPr>
        <p:grpSpPr bwMode="auto">
          <a:xfrm>
            <a:off x="7552991" y="5172571"/>
            <a:ext cx="1350963" cy="1196975"/>
            <a:chOff x="4906" y="3182"/>
            <a:chExt cx="786" cy="754"/>
          </a:xfrm>
        </p:grpSpPr>
        <p:pic>
          <p:nvPicPr>
            <p:cNvPr id="91" name="Picture 34" descr="BAND1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16=IR13.3</a:t>
              </a:r>
            </a:p>
          </p:txBody>
        </p:sp>
      </p:grpSp>
      <p:cxnSp>
        <p:nvCxnSpPr>
          <p:cNvPr id="113" name="Straight Connector 57"/>
          <p:cNvCxnSpPr>
            <a:cxnSpLocks noChangeShapeType="1"/>
          </p:cNvCxnSpPr>
          <p:nvPr/>
        </p:nvCxnSpPr>
        <p:spPr bwMode="auto">
          <a:xfrm flipV="1">
            <a:off x="1350628" y="3623171"/>
            <a:ext cx="9906000" cy="9525"/>
          </a:xfrm>
          <a:prstGeom prst="line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" name="TextBox 58"/>
          <p:cNvSpPr txBox="1">
            <a:spLocks noChangeArrowheads="1"/>
          </p:cNvSpPr>
          <p:nvPr/>
        </p:nvSpPr>
        <p:spPr bwMode="auto">
          <a:xfrm>
            <a:off x="855423" y="2817088"/>
            <a:ext cx="321594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Solar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km</a:t>
            </a:r>
            <a:r>
              <a:rPr kumimoji="0" lang="en-GB" alt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 (</a:t>
            </a: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1.0 km for HRVIS)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Thermal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 km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grpSp>
        <p:nvGrpSpPr>
          <p:cNvPr id="59" name="Group 12"/>
          <p:cNvGrpSpPr>
            <a:grpSpLocks/>
          </p:cNvGrpSpPr>
          <p:nvPr/>
        </p:nvGrpSpPr>
        <p:grpSpPr bwMode="auto">
          <a:xfrm>
            <a:off x="3001739" y="3742233"/>
            <a:ext cx="1295400" cy="1211263"/>
            <a:chOff x="2562" y="2024"/>
            <a:chExt cx="753" cy="763"/>
          </a:xfrm>
          <a:effectLst/>
        </p:grpSpPr>
        <p:pic>
          <p:nvPicPr>
            <p:cNvPr id="60" name="Picture 13" descr="BAND0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9=IR3.8</a:t>
              </a:r>
            </a:p>
          </p:txBody>
        </p:sp>
      </p:grpSp>
      <p:grpSp>
        <p:nvGrpSpPr>
          <p:cNvPr id="62" name="Group 27"/>
          <p:cNvGrpSpPr>
            <a:grpSpLocks/>
          </p:cNvGrpSpPr>
          <p:nvPr/>
        </p:nvGrpSpPr>
        <p:grpSpPr bwMode="auto">
          <a:xfrm>
            <a:off x="4587541" y="5172571"/>
            <a:ext cx="1311275" cy="1192212"/>
            <a:chOff x="3357" y="3173"/>
            <a:chExt cx="763" cy="751"/>
          </a:xfrm>
          <a:effectLst/>
        </p:grpSpPr>
        <p:pic>
          <p:nvPicPr>
            <p:cNvPr id="119" name="Picture 28" descr="BAND09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14=IR10.5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2690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27"/>
          <p:cNvGrpSpPr>
            <a:grpSpLocks/>
          </p:cNvGrpSpPr>
          <p:nvPr/>
        </p:nvGrpSpPr>
        <p:grpSpPr bwMode="auto">
          <a:xfrm>
            <a:off x="4587541" y="5172571"/>
            <a:ext cx="1311275" cy="1192212"/>
            <a:chOff x="3357" y="3173"/>
            <a:chExt cx="763" cy="751"/>
          </a:xfrm>
          <a:effectLst/>
        </p:grpSpPr>
        <p:pic>
          <p:nvPicPr>
            <p:cNvPr id="43" name="Picture 28" descr="BAND0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14=IR10.5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Middle of journey</a:t>
            </a:r>
            <a:endParaRPr lang="en-GB" dirty="0"/>
          </a:p>
        </p:txBody>
      </p:sp>
      <p:grpSp>
        <p:nvGrpSpPr>
          <p:cNvPr id="63" name="Group 3"/>
          <p:cNvGrpSpPr>
            <a:grpSpLocks/>
          </p:cNvGrpSpPr>
          <p:nvPr/>
        </p:nvGrpSpPr>
        <p:grpSpPr bwMode="auto">
          <a:xfrm>
            <a:off x="4587541" y="1140321"/>
            <a:ext cx="1298575" cy="1189037"/>
            <a:chOff x="2579" y="853"/>
            <a:chExt cx="755" cy="749"/>
          </a:xfrm>
          <a:effectLst/>
        </p:grpSpPr>
        <p:pic>
          <p:nvPicPr>
            <p:cNvPr id="64" name="Picture 4" descr="BAND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3=VIS0.6</a:t>
              </a:r>
            </a:p>
          </p:txBody>
        </p:sp>
      </p:grpSp>
      <p:grpSp>
        <p:nvGrpSpPr>
          <p:cNvPr id="66" name="Group 6"/>
          <p:cNvGrpSpPr>
            <a:grpSpLocks/>
          </p:cNvGrpSpPr>
          <p:nvPr/>
        </p:nvGrpSpPr>
        <p:grpSpPr bwMode="auto">
          <a:xfrm>
            <a:off x="5992478" y="1135559"/>
            <a:ext cx="1298575" cy="1193800"/>
            <a:chOff x="3365" y="854"/>
            <a:chExt cx="755" cy="752"/>
          </a:xfrm>
        </p:grpSpPr>
        <p:pic>
          <p:nvPicPr>
            <p:cNvPr id="67" name="Picture 7" descr="BAND0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4=VIS0.8</a:t>
              </a:r>
            </a:p>
          </p:txBody>
        </p:sp>
      </p:grpSp>
      <p:grpSp>
        <p:nvGrpSpPr>
          <p:cNvPr id="69" name="Group 9"/>
          <p:cNvGrpSpPr>
            <a:grpSpLocks/>
          </p:cNvGrpSpPr>
          <p:nvPr/>
        </p:nvGrpSpPr>
        <p:grpSpPr bwMode="auto">
          <a:xfrm>
            <a:off x="6536991" y="2394446"/>
            <a:ext cx="1298575" cy="1193800"/>
            <a:chOff x="4151" y="854"/>
            <a:chExt cx="755" cy="752"/>
          </a:xfrm>
        </p:grpSpPr>
        <p:pic>
          <p:nvPicPr>
            <p:cNvPr id="70" name="Picture 10" descr="BAND0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7=NIR1.6</a:t>
              </a:r>
            </a:p>
          </p:txBody>
        </p:sp>
      </p:grpSp>
      <p:grpSp>
        <p:nvGrpSpPr>
          <p:cNvPr id="72" name="Group 15"/>
          <p:cNvGrpSpPr>
            <a:grpSpLocks/>
          </p:cNvGrpSpPr>
          <p:nvPr/>
        </p:nvGrpSpPr>
        <p:grpSpPr bwMode="auto">
          <a:xfrm>
            <a:off x="4603416" y="3732709"/>
            <a:ext cx="1311275" cy="1225550"/>
            <a:chOff x="3357" y="2016"/>
            <a:chExt cx="763" cy="772"/>
          </a:xfrm>
        </p:grpSpPr>
        <p:pic>
          <p:nvPicPr>
            <p:cNvPr id="73" name="Picture 16" descr="BAND0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10=WV6.2</a:t>
              </a:r>
            </a:p>
          </p:txBody>
        </p:sp>
      </p:grpSp>
      <p:grpSp>
        <p:nvGrpSpPr>
          <p:cNvPr id="75" name="Group 18"/>
          <p:cNvGrpSpPr>
            <a:grpSpLocks/>
          </p:cNvGrpSpPr>
          <p:nvPr/>
        </p:nvGrpSpPr>
        <p:grpSpPr bwMode="auto">
          <a:xfrm>
            <a:off x="6084553" y="3732709"/>
            <a:ext cx="1312863" cy="1223962"/>
            <a:chOff x="4143" y="2016"/>
            <a:chExt cx="763" cy="771"/>
          </a:xfrm>
        </p:grpSpPr>
        <p:pic>
          <p:nvPicPr>
            <p:cNvPr id="76" name="Picture 19" descr="BAND0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11=WV7.3</a:t>
              </a:r>
            </a:p>
          </p:txBody>
        </p:sp>
      </p:grpSp>
      <p:grpSp>
        <p:nvGrpSpPr>
          <p:cNvPr id="78" name="Group 21"/>
          <p:cNvGrpSpPr>
            <a:grpSpLocks/>
          </p:cNvGrpSpPr>
          <p:nvPr/>
        </p:nvGrpSpPr>
        <p:grpSpPr bwMode="auto">
          <a:xfrm>
            <a:off x="7567278" y="3732709"/>
            <a:ext cx="1311275" cy="1220787"/>
            <a:chOff x="4930" y="2018"/>
            <a:chExt cx="762" cy="769"/>
          </a:xfrm>
        </p:grpSpPr>
        <p:pic>
          <p:nvPicPr>
            <p:cNvPr id="79" name="Picture 22" descr="BAND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12=IR8.7</a:t>
              </a:r>
            </a:p>
          </p:txBody>
        </p:sp>
      </p:grpSp>
      <p:grpSp>
        <p:nvGrpSpPr>
          <p:cNvPr id="81" name="Group 24"/>
          <p:cNvGrpSpPr>
            <a:grpSpLocks/>
          </p:cNvGrpSpPr>
          <p:nvPr/>
        </p:nvGrpSpPr>
        <p:grpSpPr bwMode="auto">
          <a:xfrm>
            <a:off x="3104816" y="5172571"/>
            <a:ext cx="1295400" cy="1190625"/>
            <a:chOff x="2581" y="3180"/>
            <a:chExt cx="753" cy="750"/>
          </a:xfrm>
          <a:effectLst/>
        </p:grpSpPr>
        <p:pic>
          <p:nvPicPr>
            <p:cNvPr id="82" name="Picture 25" descr="BAND0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13=IR9.7</a:t>
              </a:r>
            </a:p>
          </p:txBody>
        </p:sp>
      </p:grpSp>
      <p:grpSp>
        <p:nvGrpSpPr>
          <p:cNvPr id="87" name="Group 30"/>
          <p:cNvGrpSpPr>
            <a:grpSpLocks/>
          </p:cNvGrpSpPr>
          <p:nvPr/>
        </p:nvGrpSpPr>
        <p:grpSpPr bwMode="auto">
          <a:xfrm>
            <a:off x="6146466" y="5172571"/>
            <a:ext cx="1312863" cy="1190625"/>
            <a:chOff x="4143" y="3180"/>
            <a:chExt cx="763" cy="750"/>
          </a:xfrm>
        </p:grpSpPr>
        <p:pic>
          <p:nvPicPr>
            <p:cNvPr id="88" name="Picture 31" descr="BAND0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15=IR12.3</a:t>
              </a:r>
            </a:p>
          </p:txBody>
        </p:sp>
      </p:grpSp>
      <p:grpSp>
        <p:nvGrpSpPr>
          <p:cNvPr id="90" name="Group 33"/>
          <p:cNvGrpSpPr>
            <a:grpSpLocks/>
          </p:cNvGrpSpPr>
          <p:nvPr/>
        </p:nvGrpSpPr>
        <p:grpSpPr bwMode="auto">
          <a:xfrm>
            <a:off x="7552991" y="5172571"/>
            <a:ext cx="1350963" cy="1196975"/>
            <a:chOff x="4906" y="3182"/>
            <a:chExt cx="786" cy="754"/>
          </a:xfrm>
        </p:grpSpPr>
        <p:pic>
          <p:nvPicPr>
            <p:cNvPr id="91" name="Picture 34" descr="BAND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16=IR13.3</a:t>
              </a:r>
            </a:p>
          </p:txBody>
        </p:sp>
      </p:grpSp>
      <p:cxnSp>
        <p:nvCxnSpPr>
          <p:cNvPr id="113" name="Straight Connector 57"/>
          <p:cNvCxnSpPr>
            <a:cxnSpLocks noChangeShapeType="1"/>
          </p:cNvCxnSpPr>
          <p:nvPr/>
        </p:nvCxnSpPr>
        <p:spPr bwMode="auto">
          <a:xfrm flipV="1">
            <a:off x="1350628" y="3623171"/>
            <a:ext cx="9906000" cy="9525"/>
          </a:xfrm>
          <a:prstGeom prst="line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" name="TextBox 58"/>
          <p:cNvSpPr txBox="1">
            <a:spLocks noChangeArrowheads="1"/>
          </p:cNvSpPr>
          <p:nvPr/>
        </p:nvSpPr>
        <p:spPr bwMode="auto">
          <a:xfrm>
            <a:off x="855423" y="2817088"/>
            <a:ext cx="321594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Solar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km</a:t>
            </a:r>
            <a:r>
              <a:rPr kumimoji="0" lang="en-GB" alt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 (</a:t>
            </a: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1.0 km for HRVIS)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Thermal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 km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grpSp>
        <p:nvGrpSpPr>
          <p:cNvPr id="59" name="Group 12"/>
          <p:cNvGrpSpPr>
            <a:grpSpLocks/>
          </p:cNvGrpSpPr>
          <p:nvPr/>
        </p:nvGrpSpPr>
        <p:grpSpPr bwMode="auto">
          <a:xfrm>
            <a:off x="3001739" y="3742233"/>
            <a:ext cx="1295400" cy="1211263"/>
            <a:chOff x="2562" y="2024"/>
            <a:chExt cx="753" cy="763"/>
          </a:xfrm>
          <a:effectLst/>
        </p:grpSpPr>
        <p:pic>
          <p:nvPicPr>
            <p:cNvPr id="60" name="Picture 13" descr="BAND0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9=IR3.8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020" y="1973215"/>
            <a:ext cx="216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03" y="2317428"/>
            <a:ext cx="216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20" y="4182020"/>
            <a:ext cx="216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52" y="4418559"/>
            <a:ext cx="2330965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31" y="3977759"/>
            <a:ext cx="216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763" y="2208874"/>
            <a:ext cx="2160000" cy="23771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" name="Rectangle 40"/>
          <p:cNvSpPr/>
          <p:nvPr/>
        </p:nvSpPr>
        <p:spPr>
          <a:xfrm>
            <a:off x="4150362" y="520156"/>
            <a:ext cx="39531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Experts</a:t>
            </a:r>
            <a:endParaRPr lang="en-GB" sz="16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3581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27"/>
          <p:cNvGrpSpPr>
            <a:grpSpLocks/>
          </p:cNvGrpSpPr>
          <p:nvPr/>
        </p:nvGrpSpPr>
        <p:grpSpPr bwMode="auto">
          <a:xfrm>
            <a:off x="4587541" y="5172571"/>
            <a:ext cx="1311275" cy="1192212"/>
            <a:chOff x="3357" y="3173"/>
            <a:chExt cx="763" cy="751"/>
          </a:xfrm>
          <a:effectLst/>
        </p:grpSpPr>
        <p:pic>
          <p:nvPicPr>
            <p:cNvPr id="48" name="Picture 28" descr="BAND0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14=IR10.5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Middle of journey</a:t>
            </a:r>
            <a:endParaRPr lang="en-GB" dirty="0"/>
          </a:p>
        </p:txBody>
      </p:sp>
      <p:grpSp>
        <p:nvGrpSpPr>
          <p:cNvPr id="63" name="Group 3"/>
          <p:cNvGrpSpPr>
            <a:grpSpLocks/>
          </p:cNvGrpSpPr>
          <p:nvPr/>
        </p:nvGrpSpPr>
        <p:grpSpPr bwMode="auto">
          <a:xfrm>
            <a:off x="4587541" y="1140321"/>
            <a:ext cx="1298575" cy="1189037"/>
            <a:chOff x="2579" y="853"/>
            <a:chExt cx="755" cy="749"/>
          </a:xfrm>
          <a:effectLst/>
        </p:grpSpPr>
        <p:pic>
          <p:nvPicPr>
            <p:cNvPr id="64" name="Picture 4" descr="BAND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3=VIS0.6</a:t>
              </a:r>
            </a:p>
          </p:txBody>
        </p:sp>
      </p:grpSp>
      <p:grpSp>
        <p:nvGrpSpPr>
          <p:cNvPr id="66" name="Group 6"/>
          <p:cNvGrpSpPr>
            <a:grpSpLocks/>
          </p:cNvGrpSpPr>
          <p:nvPr/>
        </p:nvGrpSpPr>
        <p:grpSpPr bwMode="auto">
          <a:xfrm>
            <a:off x="5992478" y="1135559"/>
            <a:ext cx="1298575" cy="1193800"/>
            <a:chOff x="3365" y="854"/>
            <a:chExt cx="755" cy="752"/>
          </a:xfrm>
        </p:grpSpPr>
        <p:pic>
          <p:nvPicPr>
            <p:cNvPr id="67" name="Picture 7" descr="BAND0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4=VIS0.8</a:t>
              </a:r>
            </a:p>
          </p:txBody>
        </p:sp>
      </p:grpSp>
      <p:grpSp>
        <p:nvGrpSpPr>
          <p:cNvPr id="69" name="Group 9"/>
          <p:cNvGrpSpPr>
            <a:grpSpLocks/>
          </p:cNvGrpSpPr>
          <p:nvPr/>
        </p:nvGrpSpPr>
        <p:grpSpPr bwMode="auto">
          <a:xfrm>
            <a:off x="6536991" y="2394446"/>
            <a:ext cx="1298575" cy="1193800"/>
            <a:chOff x="4151" y="854"/>
            <a:chExt cx="755" cy="752"/>
          </a:xfrm>
        </p:grpSpPr>
        <p:pic>
          <p:nvPicPr>
            <p:cNvPr id="70" name="Picture 10" descr="BAND0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7=NIR1.6</a:t>
              </a:r>
            </a:p>
          </p:txBody>
        </p:sp>
      </p:grpSp>
      <p:grpSp>
        <p:nvGrpSpPr>
          <p:cNvPr id="72" name="Group 15"/>
          <p:cNvGrpSpPr>
            <a:grpSpLocks/>
          </p:cNvGrpSpPr>
          <p:nvPr/>
        </p:nvGrpSpPr>
        <p:grpSpPr bwMode="auto">
          <a:xfrm>
            <a:off x="4603416" y="3732709"/>
            <a:ext cx="1311275" cy="1225550"/>
            <a:chOff x="3357" y="2016"/>
            <a:chExt cx="763" cy="772"/>
          </a:xfrm>
        </p:grpSpPr>
        <p:pic>
          <p:nvPicPr>
            <p:cNvPr id="73" name="Picture 16" descr="BAND0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10=WV6.2</a:t>
              </a:r>
            </a:p>
          </p:txBody>
        </p:sp>
      </p:grpSp>
      <p:grpSp>
        <p:nvGrpSpPr>
          <p:cNvPr id="75" name="Group 18"/>
          <p:cNvGrpSpPr>
            <a:grpSpLocks/>
          </p:cNvGrpSpPr>
          <p:nvPr/>
        </p:nvGrpSpPr>
        <p:grpSpPr bwMode="auto">
          <a:xfrm>
            <a:off x="6084553" y="3732709"/>
            <a:ext cx="1312863" cy="1223962"/>
            <a:chOff x="4143" y="2016"/>
            <a:chExt cx="763" cy="771"/>
          </a:xfrm>
        </p:grpSpPr>
        <p:pic>
          <p:nvPicPr>
            <p:cNvPr id="76" name="Picture 19" descr="BAND0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11=WV7.3</a:t>
              </a:r>
            </a:p>
          </p:txBody>
        </p:sp>
      </p:grpSp>
      <p:grpSp>
        <p:nvGrpSpPr>
          <p:cNvPr id="78" name="Group 21"/>
          <p:cNvGrpSpPr>
            <a:grpSpLocks/>
          </p:cNvGrpSpPr>
          <p:nvPr/>
        </p:nvGrpSpPr>
        <p:grpSpPr bwMode="auto">
          <a:xfrm>
            <a:off x="7567278" y="3732709"/>
            <a:ext cx="1311275" cy="1220787"/>
            <a:chOff x="4930" y="2018"/>
            <a:chExt cx="762" cy="769"/>
          </a:xfrm>
        </p:grpSpPr>
        <p:pic>
          <p:nvPicPr>
            <p:cNvPr id="79" name="Picture 22" descr="BAND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12=IR8.7</a:t>
              </a:r>
            </a:p>
          </p:txBody>
        </p:sp>
      </p:grpSp>
      <p:grpSp>
        <p:nvGrpSpPr>
          <p:cNvPr id="81" name="Group 24"/>
          <p:cNvGrpSpPr>
            <a:grpSpLocks/>
          </p:cNvGrpSpPr>
          <p:nvPr/>
        </p:nvGrpSpPr>
        <p:grpSpPr bwMode="auto">
          <a:xfrm>
            <a:off x="3104816" y="5172571"/>
            <a:ext cx="1295400" cy="1190625"/>
            <a:chOff x="2581" y="3180"/>
            <a:chExt cx="753" cy="750"/>
          </a:xfrm>
          <a:effectLst/>
        </p:grpSpPr>
        <p:pic>
          <p:nvPicPr>
            <p:cNvPr id="82" name="Picture 25" descr="BAND0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13=IR9.7</a:t>
              </a:r>
            </a:p>
          </p:txBody>
        </p:sp>
      </p:grpSp>
      <p:grpSp>
        <p:nvGrpSpPr>
          <p:cNvPr id="87" name="Group 30"/>
          <p:cNvGrpSpPr>
            <a:grpSpLocks/>
          </p:cNvGrpSpPr>
          <p:nvPr/>
        </p:nvGrpSpPr>
        <p:grpSpPr bwMode="auto">
          <a:xfrm>
            <a:off x="6146466" y="5172571"/>
            <a:ext cx="1312863" cy="1190625"/>
            <a:chOff x="4143" y="3180"/>
            <a:chExt cx="763" cy="750"/>
          </a:xfrm>
        </p:grpSpPr>
        <p:pic>
          <p:nvPicPr>
            <p:cNvPr id="88" name="Picture 31" descr="BAND0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15=IR12.3</a:t>
              </a:r>
            </a:p>
          </p:txBody>
        </p:sp>
      </p:grpSp>
      <p:grpSp>
        <p:nvGrpSpPr>
          <p:cNvPr id="90" name="Group 33"/>
          <p:cNvGrpSpPr>
            <a:grpSpLocks/>
          </p:cNvGrpSpPr>
          <p:nvPr/>
        </p:nvGrpSpPr>
        <p:grpSpPr bwMode="auto">
          <a:xfrm>
            <a:off x="7552991" y="5172571"/>
            <a:ext cx="1350963" cy="1196975"/>
            <a:chOff x="4906" y="3182"/>
            <a:chExt cx="786" cy="754"/>
          </a:xfrm>
        </p:grpSpPr>
        <p:pic>
          <p:nvPicPr>
            <p:cNvPr id="91" name="Picture 34" descr="BAND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16=IR13.3</a:t>
              </a:r>
            </a:p>
          </p:txBody>
        </p:sp>
      </p:grpSp>
      <p:cxnSp>
        <p:nvCxnSpPr>
          <p:cNvPr id="113" name="Straight Connector 57"/>
          <p:cNvCxnSpPr>
            <a:cxnSpLocks noChangeShapeType="1"/>
          </p:cNvCxnSpPr>
          <p:nvPr/>
        </p:nvCxnSpPr>
        <p:spPr bwMode="auto">
          <a:xfrm flipV="1">
            <a:off x="1350628" y="3623171"/>
            <a:ext cx="9906000" cy="9525"/>
          </a:xfrm>
          <a:prstGeom prst="line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" name="TextBox 58"/>
          <p:cNvSpPr txBox="1">
            <a:spLocks noChangeArrowheads="1"/>
          </p:cNvSpPr>
          <p:nvPr/>
        </p:nvSpPr>
        <p:spPr bwMode="auto">
          <a:xfrm>
            <a:off x="855423" y="2817088"/>
            <a:ext cx="321594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Solar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km</a:t>
            </a:r>
            <a:r>
              <a:rPr kumimoji="0" lang="en-GB" alt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 (</a:t>
            </a: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1.0 km for HRVIS)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Thermal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 km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grpSp>
        <p:nvGrpSpPr>
          <p:cNvPr id="59" name="Group 12"/>
          <p:cNvGrpSpPr>
            <a:grpSpLocks/>
          </p:cNvGrpSpPr>
          <p:nvPr/>
        </p:nvGrpSpPr>
        <p:grpSpPr bwMode="auto">
          <a:xfrm>
            <a:off x="3001739" y="3742233"/>
            <a:ext cx="1295400" cy="1211263"/>
            <a:chOff x="2562" y="2024"/>
            <a:chExt cx="753" cy="763"/>
          </a:xfrm>
          <a:effectLst/>
        </p:grpSpPr>
        <p:pic>
          <p:nvPicPr>
            <p:cNvPr id="60" name="Picture 13" descr="BAND0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9=IR3.8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87" y="2402380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91" y="1149842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95" y="1149842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047" y="5223597"/>
            <a:ext cx="854689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34" y="5237019"/>
            <a:ext cx="854689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69" y="3807466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97" y="3830213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19" y="5245596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65" y="5246940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70" y="3807466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15" y="4044180"/>
            <a:ext cx="633455" cy="633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657" y="3779335"/>
            <a:ext cx="563093" cy="619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0" name="Group 27"/>
          <p:cNvGrpSpPr>
            <a:grpSpLocks/>
          </p:cNvGrpSpPr>
          <p:nvPr/>
        </p:nvGrpSpPr>
        <p:grpSpPr bwMode="auto">
          <a:xfrm>
            <a:off x="4587541" y="5172570"/>
            <a:ext cx="1311275" cy="1192212"/>
            <a:chOff x="3357" y="3173"/>
            <a:chExt cx="763" cy="751"/>
          </a:xfrm>
          <a:effectLst/>
        </p:grpSpPr>
        <p:pic>
          <p:nvPicPr>
            <p:cNvPr id="51" name="Picture 28" descr="BAND0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14=IR10.5</a:t>
              </a:r>
            </a:p>
          </p:txBody>
        </p:sp>
      </p:grpSp>
      <p:sp>
        <p:nvSpPr>
          <p:cNvPr id="53" name="Title 2"/>
          <p:cNvSpPr txBox="1">
            <a:spLocks/>
          </p:cNvSpPr>
          <p:nvPr/>
        </p:nvSpPr>
        <p:spPr bwMode="auto">
          <a:xfrm>
            <a:off x="792480" y="0"/>
            <a:ext cx="11399520" cy="64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3200" b="0" spc="-100" baseline="0">
                <a:solidFill>
                  <a:schemeClr val="tx1"/>
                </a:solidFill>
                <a:latin typeface="Bahnschrift SemiLight" panose="020B0502040204020203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kern="0" smtClean="0"/>
              <a:t>Middle of journey</a:t>
            </a:r>
            <a:endParaRPr lang="en-GB" kern="0" dirty="0"/>
          </a:p>
        </p:txBody>
      </p:sp>
      <p:grpSp>
        <p:nvGrpSpPr>
          <p:cNvPr id="54" name="Group 3"/>
          <p:cNvGrpSpPr>
            <a:grpSpLocks/>
          </p:cNvGrpSpPr>
          <p:nvPr/>
        </p:nvGrpSpPr>
        <p:grpSpPr bwMode="auto">
          <a:xfrm>
            <a:off x="4587541" y="1140320"/>
            <a:ext cx="1298575" cy="1189037"/>
            <a:chOff x="2579" y="853"/>
            <a:chExt cx="755" cy="749"/>
          </a:xfrm>
          <a:effectLst/>
        </p:grpSpPr>
        <p:pic>
          <p:nvPicPr>
            <p:cNvPr id="55" name="Picture 4" descr="BAND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3=VIS0.6</a:t>
              </a:r>
            </a:p>
          </p:txBody>
        </p:sp>
      </p:grpSp>
      <p:grpSp>
        <p:nvGrpSpPr>
          <p:cNvPr id="57" name="Group 6"/>
          <p:cNvGrpSpPr>
            <a:grpSpLocks/>
          </p:cNvGrpSpPr>
          <p:nvPr/>
        </p:nvGrpSpPr>
        <p:grpSpPr bwMode="auto">
          <a:xfrm>
            <a:off x="5992478" y="1135558"/>
            <a:ext cx="1298575" cy="1193800"/>
            <a:chOff x="3365" y="854"/>
            <a:chExt cx="755" cy="752"/>
          </a:xfrm>
        </p:grpSpPr>
        <p:pic>
          <p:nvPicPr>
            <p:cNvPr id="58" name="Picture 7" descr="BAND0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4=VIS0.8</a:t>
              </a:r>
            </a:p>
          </p:txBody>
        </p:sp>
      </p:grpSp>
      <p:grpSp>
        <p:nvGrpSpPr>
          <p:cNvPr id="84" name="Group 9"/>
          <p:cNvGrpSpPr>
            <a:grpSpLocks/>
          </p:cNvGrpSpPr>
          <p:nvPr/>
        </p:nvGrpSpPr>
        <p:grpSpPr bwMode="auto">
          <a:xfrm>
            <a:off x="6536991" y="2394445"/>
            <a:ext cx="1298575" cy="1193800"/>
            <a:chOff x="4151" y="854"/>
            <a:chExt cx="755" cy="752"/>
          </a:xfrm>
        </p:grpSpPr>
        <p:pic>
          <p:nvPicPr>
            <p:cNvPr id="85" name="Picture 10" descr="BAND0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7=NIR1.6</a:t>
              </a:r>
            </a:p>
          </p:txBody>
        </p:sp>
      </p:grpSp>
      <p:grpSp>
        <p:nvGrpSpPr>
          <p:cNvPr id="93" name="Group 15"/>
          <p:cNvGrpSpPr>
            <a:grpSpLocks/>
          </p:cNvGrpSpPr>
          <p:nvPr/>
        </p:nvGrpSpPr>
        <p:grpSpPr bwMode="auto">
          <a:xfrm>
            <a:off x="4603416" y="3732708"/>
            <a:ext cx="1311275" cy="1225550"/>
            <a:chOff x="3357" y="2016"/>
            <a:chExt cx="763" cy="772"/>
          </a:xfrm>
        </p:grpSpPr>
        <p:pic>
          <p:nvPicPr>
            <p:cNvPr id="94" name="Picture 16" descr="BAND0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10=WV6.2</a:t>
              </a:r>
            </a:p>
          </p:txBody>
        </p:sp>
      </p:grpSp>
      <p:grpSp>
        <p:nvGrpSpPr>
          <p:cNvPr id="96" name="Group 18"/>
          <p:cNvGrpSpPr>
            <a:grpSpLocks/>
          </p:cNvGrpSpPr>
          <p:nvPr/>
        </p:nvGrpSpPr>
        <p:grpSpPr bwMode="auto">
          <a:xfrm>
            <a:off x="6084553" y="3732708"/>
            <a:ext cx="1312863" cy="1223962"/>
            <a:chOff x="4143" y="2016"/>
            <a:chExt cx="763" cy="771"/>
          </a:xfrm>
        </p:grpSpPr>
        <p:pic>
          <p:nvPicPr>
            <p:cNvPr id="97" name="Picture 19" descr="BAND0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11=WV7.3</a:t>
              </a:r>
            </a:p>
          </p:txBody>
        </p:sp>
      </p:grpSp>
      <p:grpSp>
        <p:nvGrpSpPr>
          <p:cNvPr id="99" name="Group 21"/>
          <p:cNvGrpSpPr>
            <a:grpSpLocks/>
          </p:cNvGrpSpPr>
          <p:nvPr/>
        </p:nvGrpSpPr>
        <p:grpSpPr bwMode="auto">
          <a:xfrm>
            <a:off x="7567278" y="3732708"/>
            <a:ext cx="1311275" cy="1220787"/>
            <a:chOff x="4930" y="2018"/>
            <a:chExt cx="762" cy="769"/>
          </a:xfrm>
        </p:grpSpPr>
        <p:pic>
          <p:nvPicPr>
            <p:cNvPr id="100" name="Picture 22" descr="BAND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12=IR8.7</a:t>
              </a:r>
            </a:p>
          </p:txBody>
        </p:sp>
      </p:grpSp>
      <p:grpSp>
        <p:nvGrpSpPr>
          <p:cNvPr id="102" name="Group 24"/>
          <p:cNvGrpSpPr>
            <a:grpSpLocks/>
          </p:cNvGrpSpPr>
          <p:nvPr/>
        </p:nvGrpSpPr>
        <p:grpSpPr bwMode="auto">
          <a:xfrm>
            <a:off x="3104816" y="5172570"/>
            <a:ext cx="1295400" cy="1190625"/>
            <a:chOff x="2581" y="3180"/>
            <a:chExt cx="753" cy="750"/>
          </a:xfrm>
          <a:effectLst/>
        </p:grpSpPr>
        <p:pic>
          <p:nvPicPr>
            <p:cNvPr id="103" name="Picture 25" descr="BAND0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13=IR9.7</a:t>
              </a:r>
            </a:p>
          </p:txBody>
        </p:sp>
      </p:grpSp>
      <p:grpSp>
        <p:nvGrpSpPr>
          <p:cNvPr id="105" name="Group 30"/>
          <p:cNvGrpSpPr>
            <a:grpSpLocks/>
          </p:cNvGrpSpPr>
          <p:nvPr/>
        </p:nvGrpSpPr>
        <p:grpSpPr bwMode="auto">
          <a:xfrm>
            <a:off x="6146466" y="5172570"/>
            <a:ext cx="1312863" cy="1190625"/>
            <a:chOff x="4143" y="3180"/>
            <a:chExt cx="763" cy="750"/>
          </a:xfrm>
        </p:grpSpPr>
        <p:pic>
          <p:nvPicPr>
            <p:cNvPr id="106" name="Picture 31" descr="BAND0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15=IR12.3</a:t>
              </a:r>
            </a:p>
          </p:txBody>
        </p:sp>
      </p:grpSp>
      <p:grpSp>
        <p:nvGrpSpPr>
          <p:cNvPr id="108" name="Group 33"/>
          <p:cNvGrpSpPr>
            <a:grpSpLocks/>
          </p:cNvGrpSpPr>
          <p:nvPr/>
        </p:nvGrpSpPr>
        <p:grpSpPr bwMode="auto">
          <a:xfrm>
            <a:off x="7552991" y="5172570"/>
            <a:ext cx="1350963" cy="1196975"/>
            <a:chOff x="4906" y="3182"/>
            <a:chExt cx="786" cy="754"/>
          </a:xfrm>
        </p:grpSpPr>
        <p:pic>
          <p:nvPicPr>
            <p:cNvPr id="109" name="Picture 34" descr="BAND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16=IR13.3</a:t>
              </a:r>
            </a:p>
          </p:txBody>
        </p:sp>
      </p:grpSp>
      <p:cxnSp>
        <p:nvCxnSpPr>
          <p:cNvPr id="111" name="Straight Connector 57"/>
          <p:cNvCxnSpPr>
            <a:cxnSpLocks noChangeShapeType="1"/>
          </p:cNvCxnSpPr>
          <p:nvPr/>
        </p:nvCxnSpPr>
        <p:spPr bwMode="auto">
          <a:xfrm flipV="1">
            <a:off x="1350628" y="3623170"/>
            <a:ext cx="9906000" cy="9525"/>
          </a:xfrm>
          <a:prstGeom prst="line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" name="TextBox 58"/>
          <p:cNvSpPr txBox="1">
            <a:spLocks noChangeArrowheads="1"/>
          </p:cNvSpPr>
          <p:nvPr/>
        </p:nvSpPr>
        <p:spPr bwMode="auto">
          <a:xfrm>
            <a:off x="855423" y="2817087"/>
            <a:ext cx="321594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Solar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km</a:t>
            </a:r>
            <a:r>
              <a:rPr kumimoji="0" lang="en-GB" alt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 (</a:t>
            </a: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1.0 km for HRVIS)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Thermal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 km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grpSp>
        <p:nvGrpSpPr>
          <p:cNvPr id="114" name="Group 12"/>
          <p:cNvGrpSpPr>
            <a:grpSpLocks/>
          </p:cNvGrpSpPr>
          <p:nvPr/>
        </p:nvGrpSpPr>
        <p:grpSpPr bwMode="auto">
          <a:xfrm>
            <a:off x="3001739" y="3742232"/>
            <a:ext cx="1295400" cy="1211263"/>
            <a:chOff x="2562" y="2024"/>
            <a:chExt cx="753" cy="763"/>
          </a:xfrm>
          <a:effectLst/>
        </p:grpSpPr>
        <p:pic>
          <p:nvPicPr>
            <p:cNvPr id="115" name="Picture 13" descr="BAND0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9=IR3.8</a:t>
              </a:r>
            </a:p>
          </p:txBody>
        </p:sp>
      </p:grpSp>
      <p:pic>
        <p:nvPicPr>
          <p:cNvPr id="117" name="Picture 1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87" y="2402379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91" y="1149841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95" y="1149841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047" y="5223596"/>
            <a:ext cx="854689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34" y="5237018"/>
            <a:ext cx="854689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69" y="3807465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97" y="3830212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19" y="5245595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65" y="5246939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70" y="3807465"/>
            <a:ext cx="792000" cy="7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15" y="4044179"/>
            <a:ext cx="633455" cy="633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657" y="3779334"/>
            <a:ext cx="563093" cy="619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9063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H:\ESS\Desktop\MSG-1 Case Studies\2003-11-05\River Valley Fog Germany\2003_11_05_0300_CH0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1533">
            <a:off x="7544792" y="961997"/>
            <a:ext cx="1663115" cy="1742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8906">
            <a:off x="9019661" y="1345781"/>
            <a:ext cx="1952067" cy="2045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exploration</a:t>
            </a:r>
            <a:endParaRPr lang="en-GB" dirty="0"/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 bwMode="auto">
          <a:xfrm>
            <a:off x="820132" y="1366347"/>
            <a:ext cx="6969638" cy="61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sz="3600" kern="0" dirty="0" smtClean="0">
                <a:solidFill>
                  <a:schemeClr val="bg1">
                    <a:lumMod val="75000"/>
                  </a:schemeClr>
                </a:solidFill>
              </a:rPr>
              <a:t>How to use data?</a:t>
            </a:r>
            <a:endParaRPr lang="hr-HR" sz="3600" kern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901248" y="2711973"/>
            <a:ext cx="9775596" cy="355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3200" b="0" kern="0" dirty="0" smtClean="0"/>
              <a:t>Single channel??</a:t>
            </a:r>
          </a:p>
          <a:p>
            <a:r>
              <a:rPr lang="en-GB" sz="3200" b="0" kern="0" dirty="0" smtClean="0"/>
              <a:t>…</a:t>
            </a:r>
          </a:p>
          <a:p>
            <a:r>
              <a:rPr lang="en-GB" sz="3200" b="0" kern="0" dirty="0" smtClean="0"/>
              <a:t>..?</a:t>
            </a:r>
            <a:endParaRPr lang="hr-HR" sz="3200" b="0" kern="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8842">
            <a:off x="10276541" y="195712"/>
            <a:ext cx="1446764" cy="916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0778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H:\ESS\Desktop\MSG-1 Case Studies\2003-11-05\River Valley Fog Germany\2003_11_05_0300_CH0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1533">
            <a:off x="7544792" y="961997"/>
            <a:ext cx="1663115" cy="1742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8906">
            <a:off x="9019661" y="1345781"/>
            <a:ext cx="1952067" cy="2045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exploration</a:t>
            </a:r>
            <a:endParaRPr lang="en-GB" dirty="0"/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 bwMode="auto">
          <a:xfrm>
            <a:off x="820132" y="1366347"/>
            <a:ext cx="6969638" cy="61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sz="3600" kern="0" dirty="0" smtClean="0">
                <a:solidFill>
                  <a:schemeClr val="bg1">
                    <a:lumMod val="75000"/>
                  </a:schemeClr>
                </a:solidFill>
              </a:rPr>
              <a:t>How to use data?</a:t>
            </a:r>
            <a:endParaRPr lang="hr-HR" sz="3600" kern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901248" y="2711973"/>
            <a:ext cx="9775596" cy="355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3200" b="0" kern="0" dirty="0" smtClean="0"/>
              <a:t>Single channel??</a:t>
            </a:r>
            <a:endParaRPr lang="hr-HR" sz="3200" b="0" kern="0" dirty="0" smtClean="0"/>
          </a:p>
          <a:p>
            <a:r>
              <a:rPr lang="en-GB" sz="3200" b="0" kern="0" dirty="0" smtClean="0"/>
              <a:t>Channel difference/ratio</a:t>
            </a:r>
          </a:p>
          <a:p>
            <a:r>
              <a:rPr lang="en-GB" sz="3200" b="0" kern="0" dirty="0" smtClean="0"/>
              <a:t>Sandwich products</a:t>
            </a:r>
            <a:endParaRPr lang="hr-HR" sz="3200" b="0" kern="0" dirty="0" smtClean="0"/>
          </a:p>
          <a:p>
            <a:r>
              <a:rPr lang="en-GB" sz="3200" b="0" kern="0" dirty="0" smtClean="0"/>
              <a:t>RGB products</a:t>
            </a:r>
          </a:p>
          <a:p>
            <a:pPr marL="0" indent="0">
              <a:buNone/>
            </a:pPr>
            <a:r>
              <a:rPr lang="en-GB" sz="3200" b="0" kern="0" dirty="0" smtClean="0"/>
              <a:t>-</a:t>
            </a:r>
          </a:p>
          <a:p>
            <a:r>
              <a:rPr lang="en-GB" sz="3200" b="0" kern="0" dirty="0" smtClean="0"/>
              <a:t>L2(+) / Geophysical products</a:t>
            </a:r>
            <a:endParaRPr lang="hr-HR" sz="3200" b="0" kern="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2745">
            <a:off x="6631555" y="2591348"/>
            <a:ext cx="2706982" cy="1705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4823" y="3488645"/>
            <a:ext cx="2327324" cy="1568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11132">
            <a:off x="7856041" y="4709345"/>
            <a:ext cx="2799307" cy="1584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1008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pplication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">
      <a:majorFont>
        <a:latin typeface="Bahnschrift Semi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pplications)" id="{D785BFDD-2E5B-4C55-920E-06CEA1B1407C}" vid="{68D8182D-4241-4F8F-9547-816F8DFF900F}"/>
    </a:ext>
  </a:extLst>
</a:theme>
</file>

<file path=ppt/theme/theme2.xml><?xml version="1.0" encoding="utf-8"?>
<a:theme xmlns:a="http://schemas.openxmlformats.org/drawingml/2006/main" name="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07720459-F48C-414D-899F-B18900DC1FFE}" vid="{79695FB6-756E-420B-8C49-5F104F1B407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(Applications) (1)</Template>
  <TotalTime>4557</TotalTime>
  <Words>821</Words>
  <Application>Microsoft Office PowerPoint</Application>
  <PresentationFormat>Widescreen</PresentationFormat>
  <Paragraphs>346</Paragraphs>
  <Slides>39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6" baseType="lpstr">
      <vt:lpstr>Arial</vt:lpstr>
      <vt:lpstr>Bahnschrift Light</vt:lpstr>
      <vt:lpstr>Bahnschrift SemiBold</vt:lpstr>
      <vt:lpstr>Bahnschrift SemiLight</vt:lpstr>
      <vt:lpstr>Calibri</vt:lpstr>
      <vt:lpstr>Calibri Light</vt:lpstr>
      <vt:lpstr>Century Gothic</vt:lpstr>
      <vt:lpstr>Helvetica</vt:lpstr>
      <vt:lpstr>Roboto</vt:lpstr>
      <vt:lpstr>Roboto Light</vt:lpstr>
      <vt:lpstr>Roboto Medium</vt:lpstr>
      <vt:lpstr>Tahoma</vt:lpstr>
      <vt:lpstr>Times New Roman</vt:lpstr>
      <vt:lpstr>Wingdings</vt:lpstr>
      <vt:lpstr>1_Applications Template</vt:lpstr>
      <vt:lpstr>Viewgraph Landscape Template</vt:lpstr>
      <vt:lpstr>Clip</vt:lpstr>
      <vt:lpstr>PowerPoint Presentation</vt:lpstr>
      <vt:lpstr>Agenda</vt:lpstr>
      <vt:lpstr>Agenda</vt:lpstr>
      <vt:lpstr>Photon’s journey</vt:lpstr>
      <vt:lpstr>Middle of journey</vt:lpstr>
      <vt:lpstr>Middle of journey</vt:lpstr>
      <vt:lpstr>Middle of journey</vt:lpstr>
      <vt:lpstr>Data exploration</vt:lpstr>
      <vt:lpstr>Data exploration</vt:lpstr>
      <vt:lpstr>Agenda</vt:lpstr>
      <vt:lpstr>Single channel(s) – convergence line detection</vt:lpstr>
      <vt:lpstr>Channel differenc/ratio</vt:lpstr>
      <vt:lpstr>#Sandwich product</vt:lpstr>
      <vt:lpstr>‘Sandwich’ product</vt:lpstr>
      <vt:lpstr>‘Sandwich’ product</vt:lpstr>
      <vt:lpstr>Middle of journey</vt:lpstr>
      <vt:lpstr>RGB products – generic example</vt:lpstr>
      <vt:lpstr>Quick help for RGBs</vt:lpstr>
      <vt:lpstr>PowerPoint Presentation</vt:lpstr>
      <vt:lpstr>PowerPoint Presentation</vt:lpstr>
      <vt:lpstr>Utility: cloud phase, vegetation, dust, smoke, snow, fires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RGB walk-through</vt:lpstr>
      <vt:lpstr>RGB walk-through</vt:lpstr>
      <vt:lpstr>RGB walk-through</vt:lpstr>
      <vt:lpstr>RGB walk-through</vt:lpstr>
      <vt:lpstr>RGB walk-through</vt:lpstr>
      <vt:lpstr>RGB walk-through</vt:lpstr>
      <vt:lpstr>RGB walk-through</vt:lpstr>
      <vt:lpstr>RGB walk-through</vt:lpstr>
      <vt:lpstr>Geophysical (L2+) products</vt:lpstr>
      <vt:lpstr>Geophysical (L2+) products </vt:lpstr>
      <vt:lpstr>Geophysical (L2+) products</vt:lpstr>
      <vt:lpstr>Geophysical (L2+) products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 Smiljanic</dc:creator>
  <cp:lastModifiedBy>Ivan Smiljanic</cp:lastModifiedBy>
  <cp:revision>69</cp:revision>
  <cp:lastPrinted>2006-03-06T14:11:17Z</cp:lastPrinted>
  <dcterms:created xsi:type="dcterms:W3CDTF">2022-11-07T16:13:56Z</dcterms:created>
  <dcterms:modified xsi:type="dcterms:W3CDTF">2023-09-02T08:59:21Z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1250538</vt:lpwstr>
  </property>
  <property fmtid="{D5CDD505-2E9C-101B-9397-08002B2CF9AE}" pid="3" name="DM_DOCNAME">
    <vt:lpwstr>Presentation Landscape Template (Applications)</vt:lpwstr>
  </property>
  <property fmtid="{D5CDD505-2E9C-101B-9397-08002B2CF9AE}" pid="4" name="DM_AUTHOR">
    <vt:lpwstr>Anne-Flore Laloe</vt:lpwstr>
  </property>
  <property fmtid="{D5CDD505-2E9C-101B-9397-08002B2CF9AE}" pid="5" name="DM_E_DOC_NO">
    <vt:lpwstr>EUM/IM/TEM/21/1250538</vt:lpwstr>
  </property>
  <property fmtid="{D5CDD505-2E9C-101B-9397-08002B2CF9AE}" pid="6" name="DM_E_VER_NO">
    <vt:lpwstr>1B</vt:lpwstr>
  </property>
  <property fmtid="{D5CDD505-2E9C-101B-9397-08002B2CF9AE}" pid="7" name="DM_E_ISS_DATE">
    <vt:lpwstr>28 March 2022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  <property fmtid="{D5CDD505-2E9C-101B-9397-08002B2CF9AE}" pid="12" name="DIGITAL_SIGNATURE">
    <vt:lpwstr/>
  </property>
</Properties>
</file>